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8" r:id="rId6"/>
    <p:sldId id="263" r:id="rId7"/>
    <p:sldId id="279" r:id="rId8"/>
    <p:sldId id="264" r:id="rId9"/>
    <p:sldId id="265" r:id="rId10"/>
    <p:sldId id="266" r:id="rId11"/>
    <p:sldId id="280" r:id="rId12"/>
    <p:sldId id="267" r:id="rId13"/>
    <p:sldId id="260" r:id="rId14"/>
    <p:sldId id="269" r:id="rId15"/>
    <p:sldId id="270" r:id="rId16"/>
    <p:sldId id="271" r:id="rId17"/>
    <p:sldId id="275" r:id="rId18"/>
    <p:sldId id="272" r:id="rId19"/>
    <p:sldId id="276" r:id="rId20"/>
    <p:sldId id="273" r:id="rId21"/>
    <p:sldId id="277" r:id="rId22"/>
    <p:sldId id="274" r:id="rId23"/>
    <p:sldId id="278" r:id="rId24"/>
    <p:sldId id="261" r:id="rId25"/>
    <p:sldId id="26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a Sai Tharun sai" initials="VSTs" lastIdx="1" clrIdx="0">
    <p:extLst>
      <p:ext uri="{19B8F6BF-5375-455C-9EA6-DF929625EA0E}">
        <p15:presenceInfo xmlns:p15="http://schemas.microsoft.com/office/powerpoint/2012/main" userId="084c64788e6aa8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3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685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555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BCAD085-E8A6-8845-BD4E-CB4CCA059FC4}"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283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6900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564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277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71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776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556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8549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666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227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BCAD085-E8A6-8845-BD4E-CB4CCA059FC4}" type="datetimeFigureOut">
              <a:rPr lang="en-US" smtClean="0"/>
              <a:t>6/22/2024</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893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BCAD085-E8A6-8845-BD4E-CB4CCA059FC4}" type="datetimeFigureOut">
              <a:rPr lang="en-US" smtClean="0"/>
              <a:t>6/22/2024</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5168521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Operation Analytics and Investigating Metric Spike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idx="1"/>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Analysis of Job Data and User Engagement Metrics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9346-B290-49AB-8B18-4B2A188DB275}"/>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 Language Share Analysis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DF39FA56-F651-47AB-8F4C-E961C5C55B8B}"/>
              </a:ext>
            </a:extLst>
          </p:cNvPr>
          <p:cNvSpPr txBox="1"/>
          <p:nvPr/>
        </p:nvSpPr>
        <p:spPr>
          <a:xfrm>
            <a:off x="142873" y="2276475"/>
            <a:ext cx="8858250" cy="2031325"/>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Calculate the percentage share of each language in the last 30 days.</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percentage share of each language over the last 30 days</a:t>
            </a:r>
          </a:p>
          <a:p>
            <a:pPr marL="285750" indent="-285750">
              <a:buClr>
                <a:schemeClr val="accent1"/>
              </a:buClr>
              <a:buFont typeface="Wingdings 2" panose="05020102010507070707" pitchFamily="18" charset="2"/>
              <a:buChar char=""/>
            </a:pPr>
            <a:r>
              <a:rPr lang="en-IN"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466387E5-C395-43FC-B2DE-77DF575F4647}"/>
              </a:ext>
            </a:extLst>
          </p:cNvPr>
          <p:cNvPicPr>
            <a:picLocks noChangeAspect="1"/>
          </p:cNvPicPr>
          <p:nvPr/>
        </p:nvPicPr>
        <p:blipFill>
          <a:blip r:embed="rId2"/>
          <a:stretch>
            <a:fillRect/>
          </a:stretch>
        </p:blipFill>
        <p:spPr>
          <a:xfrm>
            <a:off x="809997" y="3838574"/>
            <a:ext cx="7581898" cy="1443137"/>
          </a:xfrm>
          <a:prstGeom prst="rect">
            <a:avLst/>
          </a:prstGeom>
        </p:spPr>
      </p:pic>
    </p:spTree>
    <p:extLst>
      <p:ext uri="{BB962C8B-B14F-4D97-AF65-F5344CB8AC3E}">
        <p14:creationId xmlns:p14="http://schemas.microsoft.com/office/powerpoint/2010/main" val="332311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AE597-0A28-4DB9-BE23-2E36A13A6216}"/>
              </a:ext>
            </a:extLst>
          </p:cNvPr>
          <p:cNvSpPr txBox="1"/>
          <p:nvPr/>
        </p:nvSpPr>
        <p:spPr>
          <a:xfrm>
            <a:off x="1095375" y="4000500"/>
            <a:ext cx="6943725" cy="1200329"/>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query calculates the relative share of each language over the last 30 days, providing insight into which languages are most frequently used. This can inform language-specific strategies, such as localization efforts or targeted marketing.</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8FAA6D27-4244-4A93-A32C-D6DD35D3DCAF}"/>
              </a:ext>
            </a:extLst>
          </p:cNvPr>
          <p:cNvPicPr>
            <a:picLocks noChangeAspect="1"/>
          </p:cNvPicPr>
          <p:nvPr/>
        </p:nvPicPr>
        <p:blipFill>
          <a:blip r:embed="rId2"/>
          <a:stretch>
            <a:fillRect/>
          </a:stretch>
        </p:blipFill>
        <p:spPr>
          <a:xfrm>
            <a:off x="1095375" y="1657171"/>
            <a:ext cx="2647950" cy="1628826"/>
          </a:xfrm>
          <a:prstGeom prst="rect">
            <a:avLst/>
          </a:prstGeom>
        </p:spPr>
      </p:pic>
      <p:sp>
        <p:nvSpPr>
          <p:cNvPr id="5" name="TextBox 4">
            <a:extLst>
              <a:ext uri="{FF2B5EF4-FFF2-40B4-BE49-F238E27FC236}">
                <a16:creationId xmlns:a16="http://schemas.microsoft.com/office/drawing/2014/main" id="{14F02273-57EA-426A-93E0-98265237FB33}"/>
              </a:ext>
            </a:extLst>
          </p:cNvPr>
          <p:cNvSpPr txBox="1"/>
          <p:nvPr/>
        </p:nvSpPr>
        <p:spPr>
          <a:xfrm>
            <a:off x="800100" y="667435"/>
            <a:ext cx="6553200" cy="646331"/>
          </a:xfrm>
          <a:prstGeom prst="rect">
            <a:avLst/>
          </a:prstGeom>
          <a:noFill/>
        </p:spPr>
        <p:txBody>
          <a:bodyPr wrap="square">
            <a:spAutoFit/>
          </a:bodyPr>
          <a:lstStyle/>
          <a:p>
            <a:pPr marL="285750" indent="-285750">
              <a:buClr>
                <a:schemeClr val="accent1"/>
              </a:buClr>
              <a:buFont typeface="Wingdings 2" panose="05020102010507070707" pitchFamily="18" charset="2"/>
              <a:buChar char=""/>
            </a:pPr>
            <a:r>
              <a:rPr lang="en-IN" b="1" dirty="0">
                <a:latin typeface="Microsoft Sans Serif" panose="020B0604020202020204" pitchFamily="34" charset="0"/>
                <a:ea typeface="Microsoft Sans Serif" panose="020B0604020202020204" pitchFamily="34" charset="0"/>
                <a:cs typeface="Microsoft Sans Serif" panose="020B0604020202020204" pitchFamily="34" charset="0"/>
              </a:rPr>
              <a:t>Output: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Percentage share of each language over the last 30 days</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02099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F53A-4B3A-4398-868D-533F7715FDE6}"/>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 Duplicate Rows Detection</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AED7B3B7-FAAD-48F4-8C41-179B23A77284}"/>
              </a:ext>
            </a:extLst>
          </p:cNvPr>
          <p:cNvSpPr txBox="1"/>
          <p:nvPr/>
        </p:nvSpPr>
        <p:spPr>
          <a:xfrm>
            <a:off x="171450" y="2438400"/>
            <a:ext cx="8810625" cy="2585323"/>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Identify duplicate rows in the data.</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display duplicate rows from the </a:t>
            </a:r>
            <a:r>
              <a:rPr lang="en-US" dirty="0" err="1">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job_data</a:t>
            </a:r>
            <a:r>
              <a:rPr lang="en-US"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table.</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Output: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Duplicate rows in the </a:t>
            </a:r>
            <a:r>
              <a:rPr lang="en-US" dirty="0" err="1">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job_data</a:t>
            </a:r>
            <a:r>
              <a:rPr lang="en-US"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table.</a:t>
            </a: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Font typeface="Wingdings" panose="05000000000000000000" pitchFamily="2" charset="2"/>
              <a:buChar char="Ø"/>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7979A86F-68EE-4406-8D3C-6FD04A39706A}"/>
              </a:ext>
            </a:extLst>
          </p:cNvPr>
          <p:cNvPicPr>
            <a:picLocks noChangeAspect="1"/>
          </p:cNvPicPr>
          <p:nvPr/>
        </p:nvPicPr>
        <p:blipFill>
          <a:blip r:embed="rId2"/>
          <a:stretch>
            <a:fillRect/>
          </a:stretch>
        </p:blipFill>
        <p:spPr>
          <a:xfrm>
            <a:off x="1401864" y="3138728"/>
            <a:ext cx="6065736" cy="960203"/>
          </a:xfrm>
          <a:prstGeom prst="rect">
            <a:avLst/>
          </a:prstGeom>
        </p:spPr>
      </p:pic>
      <p:pic>
        <p:nvPicPr>
          <p:cNvPr id="7" name="Picture 6">
            <a:extLst>
              <a:ext uri="{FF2B5EF4-FFF2-40B4-BE49-F238E27FC236}">
                <a16:creationId xmlns:a16="http://schemas.microsoft.com/office/drawing/2014/main" id="{23579DEA-37DF-4E3F-8A8E-7F9721126CEB}"/>
              </a:ext>
            </a:extLst>
          </p:cNvPr>
          <p:cNvPicPr>
            <a:picLocks noChangeAspect="1"/>
          </p:cNvPicPr>
          <p:nvPr/>
        </p:nvPicPr>
        <p:blipFill>
          <a:blip r:embed="rId3"/>
          <a:stretch>
            <a:fillRect/>
          </a:stretch>
        </p:blipFill>
        <p:spPr>
          <a:xfrm>
            <a:off x="268389" y="4799259"/>
            <a:ext cx="5227536" cy="1813446"/>
          </a:xfrm>
          <a:prstGeom prst="rect">
            <a:avLst/>
          </a:prstGeom>
        </p:spPr>
      </p:pic>
      <p:sp>
        <p:nvSpPr>
          <p:cNvPr id="4" name="TextBox 3">
            <a:extLst>
              <a:ext uri="{FF2B5EF4-FFF2-40B4-BE49-F238E27FC236}">
                <a16:creationId xmlns:a16="http://schemas.microsoft.com/office/drawing/2014/main" id="{04B54A3F-A25C-435E-B2B5-F62DFAB8AF1F}"/>
              </a:ext>
            </a:extLst>
          </p:cNvPr>
          <p:cNvSpPr txBox="1"/>
          <p:nvPr/>
        </p:nvSpPr>
        <p:spPr>
          <a:xfrm>
            <a:off x="5675211" y="4549676"/>
            <a:ext cx="3200400" cy="2031325"/>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query identifies rows that appear more than once in the dataset. Detecting and addressing duplicates is crucial for maintaining data quality and ensuring accurate analysis.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24997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Insights: Case Study 1 - Job Data Analysis</a:t>
            </a:r>
          </a:p>
        </p:txBody>
      </p:sp>
      <p:sp>
        <p:nvSpPr>
          <p:cNvPr id="3" name="Content Placeholder 2"/>
          <p:cNvSpPr>
            <a:spLocks noGrp="1"/>
          </p:cNvSpPr>
          <p:nvPr>
            <p:ph idx="1"/>
          </p:nvPr>
        </p:nvSpPr>
        <p:spPr/>
        <p:txBody>
          <a:bodyPr/>
          <a:lstStyle/>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Jobs Reviewed Over Time: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Identified peak hours for job reviews, helping allocate resources more effectively.</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Throughput Analysis: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The 7-day rolling average provided a stable view of throughput, highlighting long-term trends.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Language Share Analysis: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Determined the most common languages used,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for deploying</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language-specific strategies.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Duplicate Rows Detection: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Ensur</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ing</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data quality by identifying duplicates.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557D-C2C9-4CA6-9435-80D3226F8F04}"/>
              </a:ext>
            </a:extLst>
          </p:cNvPr>
          <p:cNvSpPr>
            <a:spLocks noGrp="1"/>
          </p:cNvSpPr>
          <p:nvPr>
            <p:ph type="ctr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Case Study 2</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0E3841E8-8F0C-4BA0-9DB6-755AF0A0CA9C}"/>
              </a:ext>
            </a:extLst>
          </p:cNvPr>
          <p:cNvSpPr>
            <a:spLocks noGrp="1"/>
          </p:cNvSpPr>
          <p:nvPr>
            <p:ph type="subTitle" idx="1"/>
          </p:nvPr>
        </p:nvSpPr>
        <p:spPr/>
        <p:txBody>
          <a:bodyPr/>
          <a:lstStyle/>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Investigating Metric Spike</a:t>
            </a:r>
          </a:p>
        </p:txBody>
      </p:sp>
    </p:spTree>
    <p:extLst>
      <p:ext uri="{BB962C8B-B14F-4D97-AF65-F5344CB8AC3E}">
        <p14:creationId xmlns:p14="http://schemas.microsoft.com/office/powerpoint/2010/main" val="82845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3E47-CEFB-4922-9E36-705E60404C63}"/>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 Weekly User Engagement</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5FB2ABA8-FECF-4C37-AD55-BAA1834B7647}"/>
              </a:ext>
            </a:extLst>
          </p:cNvPr>
          <p:cNvSpPr txBox="1"/>
          <p:nvPr/>
        </p:nvSpPr>
        <p:spPr>
          <a:xfrm>
            <a:off x="133350" y="2409825"/>
            <a:ext cx="8829675" cy="341632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Measure the activeness of users on a weekly basis.</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weekly user engagement.</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 </a:t>
            </a: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Output:                               </a:t>
            </a:r>
          </a:p>
          <a:p>
            <a:pPr>
              <a:buClr>
                <a:schemeClr val="accent1"/>
              </a:buCl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query calculates the number of events 									each user has taken on a weekly basis. By 									analyzing the results, we can determine which 								weeks had higher user engagement and identify 								patterns and trends in user activity.</a:t>
            </a: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A8BF903C-72EC-459E-8CD7-0AE2864DBD1C}"/>
              </a:ext>
            </a:extLst>
          </p:cNvPr>
          <p:cNvPicPr>
            <a:picLocks noChangeAspect="1"/>
          </p:cNvPicPr>
          <p:nvPr/>
        </p:nvPicPr>
        <p:blipFill>
          <a:blip r:embed="rId2"/>
          <a:stretch>
            <a:fillRect/>
          </a:stretch>
        </p:blipFill>
        <p:spPr>
          <a:xfrm>
            <a:off x="1417193" y="3067018"/>
            <a:ext cx="4735957" cy="999883"/>
          </a:xfrm>
          <a:prstGeom prst="rect">
            <a:avLst/>
          </a:prstGeom>
        </p:spPr>
      </p:pic>
      <p:pic>
        <p:nvPicPr>
          <p:cNvPr id="7" name="Picture 6">
            <a:extLst>
              <a:ext uri="{FF2B5EF4-FFF2-40B4-BE49-F238E27FC236}">
                <a16:creationId xmlns:a16="http://schemas.microsoft.com/office/drawing/2014/main" id="{7FA92971-824E-408E-9F6D-62BB9C974D99}"/>
              </a:ext>
            </a:extLst>
          </p:cNvPr>
          <p:cNvPicPr>
            <a:picLocks noChangeAspect="1"/>
          </p:cNvPicPr>
          <p:nvPr/>
        </p:nvPicPr>
        <p:blipFill>
          <a:blip r:embed="rId3"/>
          <a:stretch>
            <a:fillRect/>
          </a:stretch>
        </p:blipFill>
        <p:spPr>
          <a:xfrm>
            <a:off x="1417193" y="4099837"/>
            <a:ext cx="1630821" cy="2667000"/>
          </a:xfrm>
          <a:prstGeom prst="rect">
            <a:avLst/>
          </a:prstGeom>
        </p:spPr>
      </p:pic>
    </p:spTree>
    <p:extLst>
      <p:ext uri="{BB962C8B-B14F-4D97-AF65-F5344CB8AC3E}">
        <p14:creationId xmlns:p14="http://schemas.microsoft.com/office/powerpoint/2010/main" val="227078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35DD-974D-4333-B78A-4C0EAA21E555}"/>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B) User Growth Analysis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B37914AE-8D9C-4126-9CC4-C4C81213920F}"/>
              </a:ext>
            </a:extLst>
          </p:cNvPr>
          <p:cNvSpPr txBox="1"/>
          <p:nvPr/>
        </p:nvSpPr>
        <p:spPr>
          <a:xfrm>
            <a:off x="123825" y="2362200"/>
            <a:ext cx="8839200" cy="3139321"/>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Analyze the growth of users over time for a product.</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Your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user growth for the product.</a:t>
            </a:r>
          </a:p>
          <a:p>
            <a:pPr marL="285750" indent="-285750">
              <a:buClr>
                <a:schemeClr val="accent1"/>
              </a:buClr>
              <a:buFont typeface="Wingdings 2" panose="05020102010507070707" pitchFamily="18" charset="2"/>
              <a:buChar char=""/>
            </a:pPr>
            <a:r>
              <a:rPr lang="en-IN"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r>
              <a:rPr lang="en-IN" b="1" dirty="0">
                <a:latin typeface="Microsoft Sans Serif" panose="020B0604020202020204" pitchFamily="34" charset="0"/>
                <a:ea typeface="Microsoft Sans Serif" panose="020B0604020202020204" pitchFamily="34" charset="0"/>
                <a:cs typeface="Microsoft Sans Serif" panose="020B0604020202020204" pitchFamily="34" charset="0"/>
              </a:rPr>
              <a:t>Output: </a:t>
            </a:r>
          </a:p>
        </p:txBody>
      </p:sp>
      <p:pic>
        <p:nvPicPr>
          <p:cNvPr id="5" name="Picture 4">
            <a:extLst>
              <a:ext uri="{FF2B5EF4-FFF2-40B4-BE49-F238E27FC236}">
                <a16:creationId xmlns:a16="http://schemas.microsoft.com/office/drawing/2014/main" id="{56510DF2-621F-43E7-A5F0-50260CEE265A}"/>
              </a:ext>
            </a:extLst>
          </p:cNvPr>
          <p:cNvPicPr>
            <a:picLocks noChangeAspect="1"/>
          </p:cNvPicPr>
          <p:nvPr/>
        </p:nvPicPr>
        <p:blipFill>
          <a:blip r:embed="rId2"/>
          <a:stretch>
            <a:fillRect/>
          </a:stretch>
        </p:blipFill>
        <p:spPr>
          <a:xfrm>
            <a:off x="1394265" y="3051700"/>
            <a:ext cx="5768535" cy="1815575"/>
          </a:xfrm>
          <a:prstGeom prst="rect">
            <a:avLst/>
          </a:prstGeom>
        </p:spPr>
      </p:pic>
    </p:spTree>
    <p:extLst>
      <p:ext uri="{BB962C8B-B14F-4D97-AF65-F5344CB8AC3E}">
        <p14:creationId xmlns:p14="http://schemas.microsoft.com/office/powerpoint/2010/main" val="232701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466EEC-8D69-4814-B4E8-96A19768B17A}"/>
              </a:ext>
            </a:extLst>
          </p:cNvPr>
          <p:cNvPicPr>
            <a:picLocks noChangeAspect="1"/>
          </p:cNvPicPr>
          <p:nvPr/>
        </p:nvPicPr>
        <p:blipFill>
          <a:blip r:embed="rId2"/>
          <a:stretch>
            <a:fillRect/>
          </a:stretch>
        </p:blipFill>
        <p:spPr>
          <a:xfrm>
            <a:off x="20956" y="64607"/>
            <a:ext cx="2987299" cy="3429242"/>
          </a:xfrm>
          <a:prstGeom prst="rect">
            <a:avLst/>
          </a:prstGeom>
        </p:spPr>
      </p:pic>
      <p:pic>
        <p:nvPicPr>
          <p:cNvPr id="6" name="Picture 5">
            <a:extLst>
              <a:ext uri="{FF2B5EF4-FFF2-40B4-BE49-F238E27FC236}">
                <a16:creationId xmlns:a16="http://schemas.microsoft.com/office/drawing/2014/main" id="{9E42F2FC-F891-4BB2-BB23-8BA40DA34ED0}"/>
              </a:ext>
            </a:extLst>
          </p:cNvPr>
          <p:cNvPicPr>
            <a:picLocks noChangeAspect="1"/>
          </p:cNvPicPr>
          <p:nvPr/>
        </p:nvPicPr>
        <p:blipFill>
          <a:blip r:embed="rId3"/>
          <a:stretch>
            <a:fillRect/>
          </a:stretch>
        </p:blipFill>
        <p:spPr>
          <a:xfrm>
            <a:off x="3040643" y="26506"/>
            <a:ext cx="3085575" cy="3459763"/>
          </a:xfrm>
          <a:prstGeom prst="rect">
            <a:avLst/>
          </a:prstGeom>
        </p:spPr>
      </p:pic>
      <p:pic>
        <p:nvPicPr>
          <p:cNvPr id="8" name="Picture 7">
            <a:extLst>
              <a:ext uri="{FF2B5EF4-FFF2-40B4-BE49-F238E27FC236}">
                <a16:creationId xmlns:a16="http://schemas.microsoft.com/office/drawing/2014/main" id="{30DBE7C9-5AFD-48D2-AD1C-A4341A51C8E5}"/>
              </a:ext>
            </a:extLst>
          </p:cNvPr>
          <p:cNvPicPr>
            <a:picLocks noChangeAspect="1"/>
          </p:cNvPicPr>
          <p:nvPr/>
        </p:nvPicPr>
        <p:blipFill>
          <a:blip r:embed="rId4"/>
          <a:stretch>
            <a:fillRect/>
          </a:stretch>
        </p:blipFill>
        <p:spPr>
          <a:xfrm>
            <a:off x="6133839" y="34085"/>
            <a:ext cx="2987299" cy="3459764"/>
          </a:xfrm>
          <a:prstGeom prst="rect">
            <a:avLst/>
          </a:prstGeom>
        </p:spPr>
      </p:pic>
      <p:pic>
        <p:nvPicPr>
          <p:cNvPr id="10" name="Picture 9">
            <a:extLst>
              <a:ext uri="{FF2B5EF4-FFF2-40B4-BE49-F238E27FC236}">
                <a16:creationId xmlns:a16="http://schemas.microsoft.com/office/drawing/2014/main" id="{4517FF64-7C4D-40BC-80FA-CB3314DA5804}"/>
              </a:ext>
            </a:extLst>
          </p:cNvPr>
          <p:cNvPicPr>
            <a:picLocks noChangeAspect="1"/>
          </p:cNvPicPr>
          <p:nvPr/>
        </p:nvPicPr>
        <p:blipFill>
          <a:blip r:embed="rId5"/>
          <a:stretch>
            <a:fillRect/>
          </a:stretch>
        </p:blipFill>
        <p:spPr>
          <a:xfrm>
            <a:off x="6126218" y="3524371"/>
            <a:ext cx="2994920" cy="3339708"/>
          </a:xfrm>
          <a:prstGeom prst="rect">
            <a:avLst/>
          </a:prstGeom>
        </p:spPr>
      </p:pic>
      <p:sp>
        <p:nvSpPr>
          <p:cNvPr id="11" name="TextBox 10">
            <a:extLst>
              <a:ext uri="{FF2B5EF4-FFF2-40B4-BE49-F238E27FC236}">
                <a16:creationId xmlns:a16="http://schemas.microsoft.com/office/drawing/2014/main" id="{1B1C7707-8849-47F9-8902-9620BA3F7724}"/>
              </a:ext>
            </a:extLst>
          </p:cNvPr>
          <p:cNvSpPr txBox="1"/>
          <p:nvPr/>
        </p:nvSpPr>
        <p:spPr>
          <a:xfrm>
            <a:off x="20956" y="3743325"/>
            <a:ext cx="6008369" cy="1754326"/>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query calculates the number of new users who have signed up each month. By examining the trend of new user signup, we can assess the growth rate of the product. An increasing trend indicates good user acquisition, while a decreasing trend might signal the need for improved marketing or product features.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50170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35DD-974D-4333-B78A-4C0EAA21E555}"/>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 Weekly Retention Analysis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B37914AE-8D9C-4126-9CC4-C4C81213920F}"/>
              </a:ext>
            </a:extLst>
          </p:cNvPr>
          <p:cNvSpPr txBox="1"/>
          <p:nvPr/>
        </p:nvSpPr>
        <p:spPr>
          <a:xfrm>
            <a:off x="123825" y="2362200"/>
            <a:ext cx="8839200" cy="1477328"/>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Analyze the retention of users on a weekly basis after signing up for a product.</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weekly retention of users based on their sign-up cohort.</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4D3936B2-6F49-48A6-AB39-AE6AA95A1C3F}"/>
              </a:ext>
            </a:extLst>
          </p:cNvPr>
          <p:cNvPicPr>
            <a:picLocks noChangeAspect="1"/>
          </p:cNvPicPr>
          <p:nvPr/>
        </p:nvPicPr>
        <p:blipFill>
          <a:blip r:embed="rId2"/>
          <a:stretch>
            <a:fillRect/>
          </a:stretch>
        </p:blipFill>
        <p:spPr>
          <a:xfrm>
            <a:off x="1371405" y="3594549"/>
            <a:ext cx="6000945" cy="3101526"/>
          </a:xfrm>
          <a:prstGeom prst="rect">
            <a:avLst/>
          </a:prstGeom>
        </p:spPr>
      </p:pic>
    </p:spTree>
    <p:extLst>
      <p:ext uri="{BB962C8B-B14F-4D97-AF65-F5344CB8AC3E}">
        <p14:creationId xmlns:p14="http://schemas.microsoft.com/office/powerpoint/2010/main" val="338366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6EC2A-63C3-479D-83AE-CE48A9C9A1A3}"/>
              </a:ext>
            </a:extLst>
          </p:cNvPr>
          <p:cNvPicPr>
            <a:picLocks noChangeAspect="1"/>
          </p:cNvPicPr>
          <p:nvPr/>
        </p:nvPicPr>
        <p:blipFill>
          <a:blip r:embed="rId2"/>
          <a:stretch>
            <a:fillRect/>
          </a:stretch>
        </p:blipFill>
        <p:spPr>
          <a:xfrm>
            <a:off x="954308" y="1502917"/>
            <a:ext cx="2225233" cy="2956816"/>
          </a:xfrm>
          <a:prstGeom prst="rect">
            <a:avLst/>
          </a:prstGeom>
        </p:spPr>
      </p:pic>
      <p:sp>
        <p:nvSpPr>
          <p:cNvPr id="4" name="TextBox 3">
            <a:extLst>
              <a:ext uri="{FF2B5EF4-FFF2-40B4-BE49-F238E27FC236}">
                <a16:creationId xmlns:a16="http://schemas.microsoft.com/office/drawing/2014/main" id="{D12F9FD7-BB66-408B-8F1E-D4761AF4446B}"/>
              </a:ext>
            </a:extLst>
          </p:cNvPr>
          <p:cNvSpPr txBox="1"/>
          <p:nvPr/>
        </p:nvSpPr>
        <p:spPr>
          <a:xfrm>
            <a:off x="447675" y="438150"/>
            <a:ext cx="3562350" cy="1200329"/>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Output:   </a:t>
            </a:r>
          </a:p>
          <a:p>
            <a:pPr lvl="1">
              <a:buClr>
                <a:schemeClr val="accent1"/>
              </a:buCl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(Full output in MS Excel file in the drive)</a:t>
            </a:r>
          </a:p>
          <a:p>
            <a:pPr lvl="1">
              <a:buClr>
                <a:schemeClr val="accent1"/>
              </a:buCl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TextBox 4">
            <a:extLst>
              <a:ext uri="{FF2B5EF4-FFF2-40B4-BE49-F238E27FC236}">
                <a16:creationId xmlns:a16="http://schemas.microsoft.com/office/drawing/2014/main" id="{E48A392F-02A3-48CD-9EEB-6FA8C4659BC6}"/>
              </a:ext>
            </a:extLst>
          </p:cNvPr>
          <p:cNvSpPr txBox="1"/>
          <p:nvPr/>
        </p:nvSpPr>
        <p:spPr>
          <a:xfrm>
            <a:off x="4200525" y="1638479"/>
            <a:ext cx="4591050" cy="2308324"/>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query calculates the number of users retained each week after their signup week. By analyzing the retention data, we can understand how the product retains users over time. High retention suggest users find ongoing value in the product, whereas low retention might indicate issues with user engagement or satisfaction.</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48062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Project Description</a:t>
            </a:r>
          </a:p>
        </p:txBody>
      </p:sp>
      <p:sp>
        <p:nvSpPr>
          <p:cNvPr id="3" name="Content Placeholder 2"/>
          <p:cNvSpPr>
            <a:spLocks noGrp="1"/>
          </p:cNvSpPr>
          <p:nvPr>
            <p:ph idx="1"/>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The aim of this project</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is</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to perform Operational Analytics on the company's data to identify</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the</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areas for improvement and understand sudden changes in key metrics. This involve</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working closely with various teams such as operations, support, and marketing to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get</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valuable insights from the data collected. The project was divided into two case studies: Job Data Analysis and Investigating Metric Spike.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35DD-974D-4333-B78A-4C0EAA21E555}"/>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 Weekly Engagement Per Device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B37914AE-8D9C-4126-9CC4-C4C81213920F}"/>
              </a:ext>
            </a:extLst>
          </p:cNvPr>
          <p:cNvSpPr txBox="1"/>
          <p:nvPr/>
        </p:nvSpPr>
        <p:spPr>
          <a:xfrm>
            <a:off x="123825" y="2362200"/>
            <a:ext cx="8839200" cy="92333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Measure the activeness of users on a weekly basis per device.</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weekly engagement per device.</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8FC1DCBC-D15F-40DC-B684-6705DC081221}"/>
              </a:ext>
            </a:extLst>
          </p:cNvPr>
          <p:cNvPicPr>
            <a:picLocks noChangeAspect="1"/>
          </p:cNvPicPr>
          <p:nvPr/>
        </p:nvPicPr>
        <p:blipFill>
          <a:blip r:embed="rId2"/>
          <a:stretch>
            <a:fillRect/>
          </a:stretch>
        </p:blipFill>
        <p:spPr>
          <a:xfrm>
            <a:off x="1386728" y="3287960"/>
            <a:ext cx="4394947" cy="2009754"/>
          </a:xfrm>
          <a:prstGeom prst="rect">
            <a:avLst/>
          </a:prstGeom>
        </p:spPr>
      </p:pic>
    </p:spTree>
    <p:extLst>
      <p:ext uri="{BB962C8B-B14F-4D97-AF65-F5344CB8AC3E}">
        <p14:creationId xmlns:p14="http://schemas.microsoft.com/office/powerpoint/2010/main" val="140931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FAC36-FCFA-4701-BEBF-BE2C377BD79A}"/>
              </a:ext>
            </a:extLst>
          </p:cNvPr>
          <p:cNvSpPr txBox="1"/>
          <p:nvPr/>
        </p:nvSpPr>
        <p:spPr>
          <a:xfrm>
            <a:off x="447675" y="561975"/>
            <a:ext cx="3248025" cy="92333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Output:</a:t>
            </a:r>
          </a:p>
          <a:p>
            <a:pPr lvl="1">
              <a:buClr>
                <a:schemeClr val="accent1"/>
              </a:buCl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(Full output in excel file in the drive)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a:extLst>
              <a:ext uri="{FF2B5EF4-FFF2-40B4-BE49-F238E27FC236}">
                <a16:creationId xmlns:a16="http://schemas.microsoft.com/office/drawing/2014/main" id="{619340E4-0081-44AF-A32B-3E3A72CC3999}"/>
              </a:ext>
            </a:extLst>
          </p:cNvPr>
          <p:cNvPicPr>
            <a:picLocks noChangeAspect="1"/>
          </p:cNvPicPr>
          <p:nvPr/>
        </p:nvPicPr>
        <p:blipFill>
          <a:blip r:embed="rId2"/>
          <a:stretch>
            <a:fillRect/>
          </a:stretch>
        </p:blipFill>
        <p:spPr>
          <a:xfrm>
            <a:off x="593279" y="1594358"/>
            <a:ext cx="2956816" cy="3377692"/>
          </a:xfrm>
          <a:prstGeom prst="rect">
            <a:avLst/>
          </a:prstGeom>
        </p:spPr>
      </p:pic>
      <p:sp>
        <p:nvSpPr>
          <p:cNvPr id="5" name="TextBox 4">
            <a:extLst>
              <a:ext uri="{FF2B5EF4-FFF2-40B4-BE49-F238E27FC236}">
                <a16:creationId xmlns:a16="http://schemas.microsoft.com/office/drawing/2014/main" id="{F96AF0D9-4B9C-4180-A93D-2F6D3E6AAF2E}"/>
              </a:ext>
            </a:extLst>
          </p:cNvPr>
          <p:cNvSpPr txBox="1"/>
          <p:nvPr/>
        </p:nvSpPr>
        <p:spPr>
          <a:xfrm>
            <a:off x="4286250" y="1809750"/>
            <a:ext cx="4448175" cy="2308324"/>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query calculates the number of events each user performs on different device types on a weekly basis. By analyzing the results, we can identify which devices are most frequently used and understand the user preferences. This information can guide marketing strategies.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7738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35DD-974D-4333-B78A-4C0EAA21E555}"/>
              </a:ext>
            </a:extLst>
          </p:cNvPr>
          <p:cNvSpPr>
            <a:spLocks noGrp="1"/>
          </p:cNvSpPr>
          <p:nvPr>
            <p:ph type="title"/>
          </p:nvPr>
        </p:nvSpPr>
        <p:spPr>
          <a:xfrm>
            <a:off x="809997" y="447188"/>
            <a:ext cx="8010153" cy="970450"/>
          </a:xfrm>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E) Email Engagement Analysis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B37914AE-8D9C-4126-9CC4-C4C81213920F}"/>
              </a:ext>
            </a:extLst>
          </p:cNvPr>
          <p:cNvSpPr txBox="1"/>
          <p:nvPr/>
        </p:nvSpPr>
        <p:spPr>
          <a:xfrm>
            <a:off x="123825" y="2362200"/>
            <a:ext cx="8839200" cy="92333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Analyze how users are engaging with the email service.</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Your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email engagement metrics.</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7DCFF4D2-9AF4-4069-BCAF-8340F03F3385}"/>
              </a:ext>
            </a:extLst>
          </p:cNvPr>
          <p:cNvPicPr>
            <a:picLocks noChangeAspect="1"/>
          </p:cNvPicPr>
          <p:nvPr/>
        </p:nvPicPr>
        <p:blipFill>
          <a:blip r:embed="rId2"/>
          <a:stretch>
            <a:fillRect/>
          </a:stretch>
        </p:blipFill>
        <p:spPr>
          <a:xfrm>
            <a:off x="1384671" y="3066956"/>
            <a:ext cx="6088908" cy="2171888"/>
          </a:xfrm>
          <a:prstGeom prst="rect">
            <a:avLst/>
          </a:prstGeom>
        </p:spPr>
      </p:pic>
    </p:spTree>
    <p:extLst>
      <p:ext uri="{BB962C8B-B14F-4D97-AF65-F5344CB8AC3E}">
        <p14:creationId xmlns:p14="http://schemas.microsoft.com/office/powerpoint/2010/main" val="3136982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A00D6-CE51-401B-B86B-3ADDEF91CE93}"/>
              </a:ext>
            </a:extLst>
          </p:cNvPr>
          <p:cNvSpPr txBox="1"/>
          <p:nvPr/>
        </p:nvSpPr>
        <p:spPr>
          <a:xfrm>
            <a:off x="581025" y="590550"/>
            <a:ext cx="3267075" cy="369332"/>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Output:</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a:extLst>
              <a:ext uri="{FF2B5EF4-FFF2-40B4-BE49-F238E27FC236}">
                <a16:creationId xmlns:a16="http://schemas.microsoft.com/office/drawing/2014/main" id="{175878C4-B7DC-431F-A94D-ED9412140190}"/>
              </a:ext>
            </a:extLst>
          </p:cNvPr>
          <p:cNvPicPr>
            <a:picLocks noChangeAspect="1"/>
          </p:cNvPicPr>
          <p:nvPr/>
        </p:nvPicPr>
        <p:blipFill>
          <a:blip r:embed="rId2"/>
          <a:stretch>
            <a:fillRect/>
          </a:stretch>
        </p:blipFill>
        <p:spPr>
          <a:xfrm>
            <a:off x="744702" y="1114282"/>
            <a:ext cx="3520745" cy="3457717"/>
          </a:xfrm>
          <a:prstGeom prst="rect">
            <a:avLst/>
          </a:prstGeom>
        </p:spPr>
      </p:pic>
      <p:sp>
        <p:nvSpPr>
          <p:cNvPr id="5" name="TextBox 4">
            <a:extLst>
              <a:ext uri="{FF2B5EF4-FFF2-40B4-BE49-F238E27FC236}">
                <a16:creationId xmlns:a16="http://schemas.microsoft.com/office/drawing/2014/main" id="{5437BF1F-36C8-446B-AD17-A0AFE796006D}"/>
              </a:ext>
            </a:extLst>
          </p:cNvPr>
          <p:cNvSpPr txBox="1"/>
          <p:nvPr/>
        </p:nvSpPr>
        <p:spPr>
          <a:xfrm>
            <a:off x="4724400" y="1134980"/>
            <a:ext cx="4010025" cy="2862322"/>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query calculates the number of email events on a weekly basis. By analyzing the results, we can check the effectiveness of the email campaigns. High </a:t>
            </a:r>
            <a:r>
              <a:rPr lang="en-US" dirty="0" err="1">
                <a:latin typeface="Microsoft Sans Serif" panose="020B0604020202020204" pitchFamily="34" charset="0"/>
                <a:ea typeface="Microsoft Sans Serif" panose="020B0604020202020204" pitchFamily="34" charset="0"/>
                <a:cs typeface="Microsoft Sans Serif" panose="020B0604020202020204" pitchFamily="34" charset="0"/>
              </a:rPr>
              <a:t>email_opened</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and </a:t>
            </a:r>
            <a:r>
              <a:rPr lang="en-US" dirty="0" err="1">
                <a:latin typeface="Microsoft Sans Serif" panose="020B0604020202020204" pitchFamily="34" charset="0"/>
                <a:ea typeface="Microsoft Sans Serif" panose="020B0604020202020204" pitchFamily="34" charset="0"/>
                <a:cs typeface="Microsoft Sans Serif" panose="020B0604020202020204" pitchFamily="34" charset="0"/>
              </a:rPr>
              <a:t>email_clickthrough</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rates indicate successful email content and targeting, while low rates might suggest the need for improved email design or segmenting the audience.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096007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Insights: Case Study 2 - Investigating Metric Spike</a:t>
            </a:r>
          </a:p>
        </p:txBody>
      </p:sp>
      <p:sp>
        <p:nvSpPr>
          <p:cNvPr id="3" name="Content Placeholder 2"/>
          <p:cNvSpPr>
            <a:spLocks noGrp="1"/>
          </p:cNvSpPr>
          <p:nvPr>
            <p:ph idx="1"/>
          </p:nvPr>
        </p:nvSpPr>
        <p:spPr/>
        <p:txBody>
          <a:bodyPr/>
          <a:lstStyle/>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Weekly User Engagement: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Tracked weekly user activity, identifying trends and high engagement periods.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User Growth Analysis: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Analyzed user growth over time, evaluating marketing effectiveness.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Weekly Retention Analysis:</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Identified retention patterns, focusing on periods with high drop rates.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Weekly Engagement Per Device: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Measured device-specific engagement, guiding optimization efforts.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Email Engagement Analysis: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Evaluated the effectiveness of email campaigns and user interaction.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Result</a:t>
            </a:r>
          </a:p>
        </p:txBody>
      </p:sp>
      <p:sp>
        <p:nvSpPr>
          <p:cNvPr id="3" name="Content Placeholder 2"/>
          <p:cNvSpPr>
            <a:spLocks noGrp="1"/>
          </p:cNvSpPr>
          <p:nvPr>
            <p:ph idx="1"/>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Through this project, achieved a deeper understanding of operational metrics and user behavior. The analysis provided actionable insights that can help</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company</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improve</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the</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resource allocation, enhance user engagement, and refine marketing strategies. Th</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is</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will assist the</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decision making</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team</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in making informed decisions to drive the company's growth and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Approach</a:t>
            </a:r>
          </a:p>
        </p:txBody>
      </p:sp>
      <p:sp>
        <p:nvSpPr>
          <p:cNvPr id="3" name="Content Placeholder 2"/>
          <p:cNvSpPr>
            <a:spLocks noGrp="1"/>
          </p:cNvSpPr>
          <p:nvPr>
            <p:ph idx="1"/>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My</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approach involved the following steps: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Data Collection: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Accessing and understanding the dataset</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provided</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Query Design: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Writin</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g</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 SQL queries to extract relevant information.</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Analysis: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Interpreting the data to identify trends, patterns, and anomalies.</a:t>
            </a: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Reporting: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Summarizing the findings and presenting them in a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either a PDF or PPT</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Tech-Stack Used</a:t>
            </a:r>
          </a:p>
        </p:txBody>
      </p:sp>
      <p:sp>
        <p:nvSpPr>
          <p:cNvPr id="3" name="Content Placeholder 2"/>
          <p:cNvSpPr>
            <a:spLocks noGrp="1"/>
          </p:cNvSpPr>
          <p:nvPr>
            <p:ph idx="1"/>
          </p:nvPr>
        </p:nvSpPr>
        <p:spPr/>
        <p:txBody>
          <a:bodyPr/>
          <a:lstStyle/>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MySQL Workbench (Version </a:t>
            </a: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3</a:t>
            </a:r>
            <a:r>
              <a:rPr b="1"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0</a:t>
            </a:r>
            <a:r>
              <a:rPr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or writing and executing SQL queries.</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Microsoft Excel: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To export data in CSV to MySQL and for showing full outputs for the necessary queries .</a:t>
            </a:r>
            <a:endParaRPr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Microsoft PowerPoint: </a:t>
            </a:r>
            <a:r>
              <a:rPr dirty="0">
                <a:latin typeface="Microsoft Sans Serif" panose="020B0604020202020204" pitchFamily="34" charset="0"/>
                <a:ea typeface="Microsoft Sans Serif" panose="020B0604020202020204" pitchFamily="34" charset="0"/>
                <a:cs typeface="Microsoft Sans Serif" panose="020B0604020202020204" pitchFamily="34" charset="0"/>
              </a:rPr>
              <a:t>For creating the presentation.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C754-44BF-4AF4-9DD9-592443D9F0AB}"/>
              </a:ext>
            </a:extLst>
          </p:cNvPr>
          <p:cNvSpPr>
            <a:spLocks noGrp="1"/>
          </p:cNvSpPr>
          <p:nvPr>
            <p:ph type="ctr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Case Study 1</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48A8C68D-80AB-4541-A8C3-179208282667}"/>
              </a:ext>
            </a:extLst>
          </p:cNvPr>
          <p:cNvSpPr>
            <a:spLocks noGrp="1"/>
          </p:cNvSpPr>
          <p:nvPr>
            <p:ph type="subTitle" idx="1"/>
          </p:nvPr>
        </p:nvSpPr>
        <p:spPr/>
        <p:txBody>
          <a:bodyPr/>
          <a:lstStyle/>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Job Data Analysis</a:t>
            </a:r>
          </a:p>
        </p:txBody>
      </p:sp>
    </p:spTree>
    <p:extLst>
      <p:ext uri="{BB962C8B-B14F-4D97-AF65-F5344CB8AC3E}">
        <p14:creationId xmlns:p14="http://schemas.microsoft.com/office/powerpoint/2010/main" val="420117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44C1-2A6C-4BFD-84FB-23B5D377EDC1}"/>
              </a:ext>
            </a:extLst>
          </p:cNvPr>
          <p:cNvSpPr>
            <a:spLocks noGrp="1"/>
          </p:cNvSpPr>
          <p:nvPr>
            <p:ph type="title"/>
          </p:nvPr>
        </p:nvSpPr>
        <p:spPr/>
        <p:txBody>
          <a:bodyPr/>
          <a:lstStyle/>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A) Jobs Reviewed Over Time</a:t>
            </a:r>
          </a:p>
        </p:txBody>
      </p:sp>
      <p:sp>
        <p:nvSpPr>
          <p:cNvPr id="4" name="TextBox 3">
            <a:extLst>
              <a:ext uri="{FF2B5EF4-FFF2-40B4-BE49-F238E27FC236}">
                <a16:creationId xmlns:a16="http://schemas.microsoft.com/office/drawing/2014/main" id="{AC93C952-52A1-4B98-A937-1C5829FE88D5}"/>
              </a:ext>
            </a:extLst>
          </p:cNvPr>
          <p:cNvSpPr txBox="1"/>
          <p:nvPr/>
        </p:nvSpPr>
        <p:spPr>
          <a:xfrm>
            <a:off x="85725" y="2381250"/>
            <a:ext cx="8877300" cy="341632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Objective:</a:t>
            </a:r>
            <a:r>
              <a:rPr lang="en-US"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Calculate the number of jobs reviewed per hour for each day in November 2020.</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number of jobs reviewed per hour for each day in November 2020.</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p>
          <a:p>
            <a:pPr marL="285750" indent="-285750">
              <a:buClr>
                <a:schemeClr val="accent1"/>
              </a:buClr>
              <a:buFont typeface="Wingdings 2" panose="05020102010507070707" pitchFamily="18" charset="2"/>
              <a:buChar char=""/>
            </a:pPr>
            <a:endParaRPr lang="en-US"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buClr>
                <a:schemeClr val="accent1"/>
              </a:buClr>
            </a:pPr>
            <a:endParaRPr lang="en-US"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0B743408-197B-425D-8C37-C0DBECF9A156}"/>
              </a:ext>
            </a:extLst>
          </p:cNvPr>
          <p:cNvPicPr>
            <a:picLocks noChangeAspect="1"/>
          </p:cNvPicPr>
          <p:nvPr/>
        </p:nvPicPr>
        <p:blipFill>
          <a:blip r:embed="rId2"/>
          <a:stretch>
            <a:fillRect/>
          </a:stretch>
        </p:blipFill>
        <p:spPr>
          <a:xfrm>
            <a:off x="1363734" y="3878497"/>
            <a:ext cx="5389492" cy="1468173"/>
          </a:xfrm>
          <a:prstGeom prst="rect">
            <a:avLst/>
          </a:prstGeom>
        </p:spPr>
      </p:pic>
    </p:spTree>
    <p:extLst>
      <p:ext uri="{BB962C8B-B14F-4D97-AF65-F5344CB8AC3E}">
        <p14:creationId xmlns:p14="http://schemas.microsoft.com/office/powerpoint/2010/main" val="225244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C4EE4-7AB7-4BBA-B881-F1F3DFF61557}"/>
              </a:ext>
            </a:extLst>
          </p:cNvPr>
          <p:cNvSpPr txBox="1"/>
          <p:nvPr/>
        </p:nvSpPr>
        <p:spPr>
          <a:xfrm>
            <a:off x="457200" y="657225"/>
            <a:ext cx="5734050" cy="92333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Output: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number of jobs reviewed for each hour of each day in November 2020.</a:t>
            </a:r>
            <a:endParaRPr lang="en-US" b="1"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a:extLst>
              <a:ext uri="{FF2B5EF4-FFF2-40B4-BE49-F238E27FC236}">
                <a16:creationId xmlns:a16="http://schemas.microsoft.com/office/drawing/2014/main" id="{CA9AFDC0-9EDA-447E-832A-536F27C07BC0}"/>
              </a:ext>
            </a:extLst>
          </p:cNvPr>
          <p:cNvPicPr>
            <a:picLocks noChangeAspect="1"/>
          </p:cNvPicPr>
          <p:nvPr/>
        </p:nvPicPr>
        <p:blipFill>
          <a:blip r:embed="rId2"/>
          <a:stretch>
            <a:fillRect/>
          </a:stretch>
        </p:blipFill>
        <p:spPr>
          <a:xfrm>
            <a:off x="788295" y="1377201"/>
            <a:ext cx="4336156" cy="1318374"/>
          </a:xfrm>
          <a:prstGeom prst="rect">
            <a:avLst/>
          </a:prstGeom>
        </p:spPr>
      </p:pic>
      <p:sp>
        <p:nvSpPr>
          <p:cNvPr id="5" name="TextBox 4">
            <a:extLst>
              <a:ext uri="{FF2B5EF4-FFF2-40B4-BE49-F238E27FC236}">
                <a16:creationId xmlns:a16="http://schemas.microsoft.com/office/drawing/2014/main" id="{002718B1-8AA6-41D8-8FD6-7382DBC823E8}"/>
              </a:ext>
            </a:extLst>
          </p:cNvPr>
          <p:cNvSpPr txBox="1"/>
          <p:nvPr/>
        </p:nvSpPr>
        <p:spPr>
          <a:xfrm>
            <a:off x="788295" y="3238500"/>
            <a:ext cx="6888855" cy="1200329"/>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query provides the number of jobs reviewed for each hour of each day in November 2020. Analyzing this data can help us understand peak times for job reviews, allowing the company to allocate resources more efficiently.</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64390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08BC-12C2-446E-8EE4-A9702D91F158}"/>
              </a:ext>
            </a:extLst>
          </p:cNvPr>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B) </a:t>
            </a:r>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Throughput Analysis</a:t>
            </a:r>
          </a:p>
        </p:txBody>
      </p:sp>
      <p:sp>
        <p:nvSpPr>
          <p:cNvPr id="5" name="TextBox 4">
            <a:extLst>
              <a:ext uri="{FF2B5EF4-FFF2-40B4-BE49-F238E27FC236}">
                <a16:creationId xmlns:a16="http://schemas.microsoft.com/office/drawing/2014/main" id="{86A7A7E5-1379-4910-B4DE-287DF1AE7CE6}"/>
              </a:ext>
            </a:extLst>
          </p:cNvPr>
          <p:cNvSpPr txBox="1"/>
          <p:nvPr/>
        </p:nvSpPr>
        <p:spPr>
          <a:xfrm>
            <a:off x="66675" y="2295525"/>
            <a:ext cx="8972550" cy="2862322"/>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Calculate the 7-day rolling average of throughput (number of events per second).</a:t>
            </a: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Write an SQL query to calculate the 7-day rolling average of throughput. </a:t>
            </a: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Query:</a:t>
            </a: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US"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009D2086-C681-40BD-B5D0-FFCEF311838C}"/>
              </a:ext>
            </a:extLst>
          </p:cNvPr>
          <p:cNvPicPr>
            <a:picLocks noChangeAspect="1"/>
          </p:cNvPicPr>
          <p:nvPr/>
        </p:nvPicPr>
        <p:blipFill>
          <a:blip r:embed="rId2"/>
          <a:stretch>
            <a:fillRect/>
          </a:stretch>
        </p:blipFill>
        <p:spPr>
          <a:xfrm>
            <a:off x="1346599" y="4136261"/>
            <a:ext cx="5441152" cy="1477328"/>
          </a:xfrm>
          <a:prstGeom prst="rect">
            <a:avLst/>
          </a:prstGeom>
        </p:spPr>
      </p:pic>
    </p:spTree>
    <p:extLst>
      <p:ext uri="{BB962C8B-B14F-4D97-AF65-F5344CB8AC3E}">
        <p14:creationId xmlns:p14="http://schemas.microsoft.com/office/powerpoint/2010/main" val="336552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47331-D5A7-4773-9C66-1F1B29737881}"/>
              </a:ext>
            </a:extLst>
          </p:cNvPr>
          <p:cNvPicPr>
            <a:picLocks noChangeAspect="1"/>
          </p:cNvPicPr>
          <p:nvPr/>
        </p:nvPicPr>
        <p:blipFill>
          <a:blip r:embed="rId2"/>
          <a:stretch>
            <a:fillRect/>
          </a:stretch>
        </p:blipFill>
        <p:spPr>
          <a:xfrm>
            <a:off x="1105270" y="1776038"/>
            <a:ext cx="1723653" cy="710474"/>
          </a:xfrm>
          <a:prstGeom prst="rect">
            <a:avLst/>
          </a:prstGeom>
        </p:spPr>
      </p:pic>
      <p:sp>
        <p:nvSpPr>
          <p:cNvPr id="5" name="TextBox 4">
            <a:extLst>
              <a:ext uri="{FF2B5EF4-FFF2-40B4-BE49-F238E27FC236}">
                <a16:creationId xmlns:a16="http://schemas.microsoft.com/office/drawing/2014/main" id="{6A5E3528-AB2F-4A7B-AAD6-17D06005D799}"/>
              </a:ext>
            </a:extLst>
          </p:cNvPr>
          <p:cNvSpPr txBox="1"/>
          <p:nvPr/>
        </p:nvSpPr>
        <p:spPr>
          <a:xfrm>
            <a:off x="238125" y="962025"/>
            <a:ext cx="8610600" cy="3416320"/>
          </a:xfrm>
          <a:prstGeom prst="rect">
            <a:avLst/>
          </a:prstGeom>
          <a:noFill/>
        </p:spPr>
        <p:txBody>
          <a:bodyPr wrap="square" rtlCol="0">
            <a:spAutoFit/>
          </a:bodyPr>
          <a:lstStyle/>
          <a:p>
            <a:pPr marL="285750" indent="-285750">
              <a:buClr>
                <a:schemeClr val="accent1"/>
              </a:buClr>
              <a:buFont typeface="Wingdings 2" panose="05020102010507070707" pitchFamily="18" charset="2"/>
              <a:buChar char=""/>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Output:  </a:t>
            </a:r>
          </a:p>
          <a:p>
            <a:pPr marL="742950" lvl="1" indent="-285750">
              <a:buClr>
                <a:schemeClr val="accent1"/>
              </a:buClr>
              <a:buFont typeface="Wingdings 2" panose="05020102010507070707" pitchFamily="18" charset="2"/>
              <a:buChar cha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7 day throughput				Daily throughput</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Clr>
                <a:schemeClr val="accent1"/>
              </a:buClr>
              <a:buFont typeface="Wingdings 2" panose="05020102010507070707" pitchFamily="18" charset="2"/>
              <a:buChar char=""/>
            </a:pPr>
            <a:r>
              <a:rPr lang="en-US" b="0" i="0" dirty="0">
                <a:solidFill>
                  <a:srgbClr val="FFFFFF"/>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7-day rolling average smooths out daily fluctuations in data. It provides a clearer trend over time by averaging the values of the past 7 days</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It is useful for understanding underlying trends without the daily variations, making it preferable for long-term strategic decisions.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7D582B43-5783-46A1-80B8-81CEE3BCE09F}"/>
              </a:ext>
            </a:extLst>
          </p:cNvPr>
          <p:cNvPicPr>
            <a:picLocks noChangeAspect="1"/>
          </p:cNvPicPr>
          <p:nvPr/>
        </p:nvPicPr>
        <p:blipFill>
          <a:blip r:embed="rId3"/>
          <a:stretch>
            <a:fillRect/>
          </a:stretch>
        </p:blipFill>
        <p:spPr>
          <a:xfrm>
            <a:off x="4457609" y="1674034"/>
            <a:ext cx="2095682" cy="1234547"/>
          </a:xfrm>
          <a:prstGeom prst="rect">
            <a:avLst/>
          </a:prstGeom>
        </p:spPr>
      </p:pic>
    </p:spTree>
    <p:extLst>
      <p:ext uri="{BB962C8B-B14F-4D97-AF65-F5344CB8AC3E}">
        <p14:creationId xmlns:p14="http://schemas.microsoft.com/office/powerpoint/2010/main" val="66109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1055</TotalTime>
  <Words>1301</Words>
  <Application>Microsoft Office PowerPoint</Application>
  <PresentationFormat>On-screen Show (4:3)</PresentationFormat>
  <Paragraphs>117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Century Gothic</vt:lpstr>
      <vt:lpstr>Microsoft Sans Serif</vt:lpstr>
      <vt:lpstr>Wingdings</vt:lpstr>
      <vt:lpstr>Wingdings 2</vt:lpstr>
      <vt:lpstr>Quotable</vt:lpstr>
      <vt:lpstr>Operation Analytics and Investigating Metric Spike</vt:lpstr>
      <vt:lpstr>Project Description</vt:lpstr>
      <vt:lpstr>Approach</vt:lpstr>
      <vt:lpstr>Tech-Stack Used</vt:lpstr>
      <vt:lpstr>Case Study 1</vt:lpstr>
      <vt:lpstr>A) Jobs Reviewed Over Time</vt:lpstr>
      <vt:lpstr>PowerPoint Presentation</vt:lpstr>
      <vt:lpstr>B) Throughput Analysis</vt:lpstr>
      <vt:lpstr>PowerPoint Presentation</vt:lpstr>
      <vt:lpstr>C) Language Share Analysis</vt:lpstr>
      <vt:lpstr>PowerPoint Presentation</vt:lpstr>
      <vt:lpstr>D) Duplicate Rows Detection</vt:lpstr>
      <vt:lpstr>Insights: Case Study 1 - Job Data Analysis</vt:lpstr>
      <vt:lpstr>Case Study 2</vt:lpstr>
      <vt:lpstr>A) Weekly User Engagement</vt:lpstr>
      <vt:lpstr>B) User Growth Analysis</vt:lpstr>
      <vt:lpstr>PowerPoint Presentation</vt:lpstr>
      <vt:lpstr>C) Weekly Retention Analysis</vt:lpstr>
      <vt:lpstr>PowerPoint Presentation</vt:lpstr>
      <vt:lpstr>D) Weekly Engagement Per Device</vt:lpstr>
      <vt:lpstr>PowerPoint Presentation</vt:lpstr>
      <vt:lpstr>E) Email Engagement Analysis</vt:lpstr>
      <vt:lpstr>PowerPoint Presentation</vt:lpstr>
      <vt:lpstr>Insights: Case Study 2 - Investigating Metric Spike</vt:lpstr>
      <vt:lpstr>Result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Analytics Report</dc:title>
  <dc:subject/>
  <dc:creator/>
  <cp:keywords/>
  <dc:description>generated using python-pptx</dc:description>
  <cp:lastModifiedBy>Venkata Sai Tharun sai</cp:lastModifiedBy>
  <cp:revision>39</cp:revision>
  <dcterms:created xsi:type="dcterms:W3CDTF">2013-01-27T09:14:16Z</dcterms:created>
  <dcterms:modified xsi:type="dcterms:W3CDTF">2024-06-22T07:40:53Z</dcterms:modified>
  <cp:category/>
</cp:coreProperties>
</file>