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0"/>
  </p:sldMasterIdLst>
  <p:sldIdLst>
    <p:sldId id="256" r:id="rId11"/>
    <p:sldId id="257" r:id="rId12"/>
    <p:sldId id="258" r:id="rId13"/>
    <p:sldId id="265" r:id="rId14"/>
    <p:sldId id="264" r:id="rId15"/>
    <p:sldId id="268" r:id="rId16"/>
    <p:sldId id="267" r:id="rId17"/>
    <p:sldId id="269" r:id="rId18"/>
    <p:sldId id="261" r:id="rId19"/>
    <p:sldId id="259" r:id="rId20"/>
    <p:sldId id="270" r:id="rId21"/>
    <p:sldId id="271" r:id="rId22"/>
    <p:sldId id="274" r:id="rId23"/>
    <p:sldId id="263" r:id="rId24"/>
    <p:sldId id="260" r:id="rId25"/>
    <p:sldId id="272" r:id="rId26"/>
    <p:sldId id="273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4B332385-6D2F-499A-9A72-46071BF82B0F}">
          <p14:sldIdLst>
            <p14:sldId id="256"/>
            <p14:sldId id="257"/>
          </p14:sldIdLst>
        </p14:section>
        <p14:section name="Stereoskopische Projektion" id="{4C1EE3AC-8B07-4BA7-8CEE-A630ED579CB7}">
          <p14:sldIdLst>
            <p14:sldId id="258"/>
            <p14:sldId id="265"/>
            <p14:sldId id="264"/>
            <p14:sldId id="268"/>
            <p14:sldId id="267"/>
            <p14:sldId id="269"/>
            <p14:sldId id="261"/>
          </p14:sldIdLst>
        </p14:section>
        <p14:section name="Upgrades" id="{58BD545E-C5B3-4296-816D-F9B9ABC39A5E}">
          <p14:sldIdLst>
            <p14:sldId id="259"/>
            <p14:sldId id="270"/>
            <p14:sldId id="271"/>
            <p14:sldId id="274"/>
            <p14:sldId id="263"/>
          </p14:sldIdLst>
        </p14:section>
        <p14:section name="Ergebnis" id="{4DEB2D92-E52D-411F-A6E0-CEDCD8072345}">
          <p14:sldIdLst>
            <p14:sldId id="260"/>
            <p14:sldId id="272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5D3EE-17FD-446A-87EC-AB109CD10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Stereo VR	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8311F1-2216-4605-A509-3D0E5069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Technologieupgrade für das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875E0-9E62-4711-B1F1-52AED24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Technologieupgrade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B93AAF-0ABD-4642-96CD-F0CF31BE2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Wahl der </a:t>
            </a:r>
            <a:r>
              <a:rPr lang="de-DE" dirty="0" err="1"/>
              <a:t>Upgradetechnologie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2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637-F6C7-4814-A073-DDB21DB5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911D-CE31-4CE6-A7BB-96704668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</a:t>
            </a:r>
          </a:p>
          <a:p>
            <a:pPr lvl="1"/>
            <a:r>
              <a:rPr lang="de-DE" dirty="0"/>
              <a:t>Erweiterung der Realität</a:t>
            </a:r>
          </a:p>
          <a:p>
            <a:pPr lvl="1"/>
            <a:r>
              <a:rPr lang="de-DE" dirty="0"/>
              <a:t>Bekanntester Anbieter: Microsoft (</a:t>
            </a:r>
            <a:r>
              <a:rPr lang="de-DE" dirty="0" err="1"/>
              <a:t>Hololens</a:t>
            </a:r>
            <a:r>
              <a:rPr lang="de-DE" dirty="0"/>
              <a:t>)</a:t>
            </a:r>
          </a:p>
          <a:p>
            <a:r>
              <a:rPr lang="de-DE" dirty="0"/>
              <a:t>Virtual Reality</a:t>
            </a:r>
          </a:p>
          <a:p>
            <a:pPr lvl="1"/>
            <a:r>
              <a:rPr lang="de-DE" dirty="0"/>
              <a:t>Immersion in eine virtuelle Welt</a:t>
            </a:r>
          </a:p>
          <a:p>
            <a:pPr lvl="1"/>
            <a:r>
              <a:rPr lang="de-DE" dirty="0"/>
              <a:t>Bekannteste Anbieter: HTV, Oculus VR, Sony, Samsung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9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045D-F4C0-4D60-A3D2-0614C72E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</a:t>
            </a:r>
            <a:r>
              <a:rPr lang="de-DE" dirty="0" err="1"/>
              <a:t>technologien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B34DE-3787-4FB0-ADBB-3AED2567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22D38-3B5B-42ED-9535-39B5A65F4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Sehr teuer</a:t>
            </a:r>
          </a:p>
          <a:p>
            <a:r>
              <a:rPr lang="de-DE" dirty="0"/>
              <a:t>Begrenzter Zugang</a:t>
            </a:r>
          </a:p>
          <a:p>
            <a:r>
              <a:rPr lang="de-DE" dirty="0"/>
              <a:t>Unausgereift</a:t>
            </a:r>
          </a:p>
          <a:p>
            <a:r>
              <a:rPr lang="de-DE" dirty="0"/>
              <a:t>Tracking durch Kamera</a:t>
            </a:r>
          </a:p>
          <a:p>
            <a:r>
              <a:rPr lang="de-DE" dirty="0"/>
              <a:t>Interaktion durch Hände</a:t>
            </a:r>
          </a:p>
          <a:p>
            <a:r>
              <a:rPr lang="de-DE" dirty="0"/>
              <a:t>Entwicklung in Unity</a:t>
            </a:r>
          </a:p>
          <a:p>
            <a:r>
              <a:rPr lang="de-DE" dirty="0"/>
              <a:t>Mögliches Upgrade für die Zukunft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D628C1-42BC-4F7E-BF20-8BE6ADC1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Virtual Reality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A8844C-4E46-4D08-967C-68912C4F22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Teuer</a:t>
            </a:r>
          </a:p>
          <a:p>
            <a:r>
              <a:rPr lang="de-DE" dirty="0"/>
              <a:t>Der Allgemeinheit zugänglich</a:t>
            </a:r>
          </a:p>
          <a:p>
            <a:r>
              <a:rPr lang="de-DE" dirty="0"/>
              <a:t>Relativ ausgereift</a:t>
            </a:r>
          </a:p>
          <a:p>
            <a:r>
              <a:rPr lang="de-DE" dirty="0"/>
              <a:t>Tracking durch Sensoren</a:t>
            </a:r>
          </a:p>
          <a:p>
            <a:r>
              <a:rPr lang="de-DE" dirty="0"/>
              <a:t>Interaktion durch Controller</a:t>
            </a:r>
          </a:p>
          <a:p>
            <a:r>
              <a:rPr lang="de-DE" dirty="0"/>
              <a:t>Entwicklung in 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9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7129-3400-4FA0-BB36-D18C58B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Brille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B3286-39B0-4162-9430-6AC051971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HTC Vive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19CDE-24C7-400C-8432-E5FF6C23F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Sensoren für Raumerfassung inkludiert</a:t>
            </a:r>
          </a:p>
          <a:p>
            <a:r>
              <a:rPr lang="de-DE" dirty="0" err="1"/>
              <a:t>Conroller</a:t>
            </a:r>
            <a:r>
              <a:rPr lang="de-DE" dirty="0"/>
              <a:t> inkludiert</a:t>
            </a:r>
          </a:p>
          <a:p>
            <a:r>
              <a:rPr lang="de-DE" dirty="0"/>
              <a:t>Mit Controller und Sensoren günstiger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59B104-3E21-4113-95E6-40635564B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Oculus Rift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2B5DD2-8820-4984-A932-9C52E3D7E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Sensoren für Raumerfassung zusätzlich bestellbar</a:t>
            </a:r>
          </a:p>
          <a:p>
            <a:r>
              <a:rPr lang="de-DE" dirty="0"/>
              <a:t>Controller zusätzlich bestellbar</a:t>
            </a:r>
          </a:p>
          <a:p>
            <a:r>
              <a:rPr lang="de-DE" dirty="0"/>
              <a:t>Grundversion günstiger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54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507382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4360389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57785" dist="33020" dir="318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rightRoom" dir="t">
                            <a:rot lat="0" lon="0" rev="600000"/>
                          </a:lightRig>
                        </a:scene3d>
                        <a:sp3d prstMaterial="metal">
                          <a:bevelT w="38100" h="57150" prst="angle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18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3DA4-DB90-42F3-B91D-5C71CC6D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Werkstatt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709D07-4B0B-4C9C-A887-2915E5603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Präsentationsfertige Szene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5874-A063-4969-A5AF-619D403A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58962-CAE7-43B2-9B19-CA2E542B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STL-Dateien (Export aus Catia)</a:t>
            </a:r>
          </a:p>
          <a:p>
            <a:r>
              <a:rPr lang="de-DE" dirty="0"/>
              <a:t>Umwandlung von STL-Dateien in OBJ-Dateien</a:t>
            </a:r>
          </a:p>
          <a:p>
            <a:r>
              <a:rPr lang="de-DE" dirty="0"/>
              <a:t>Laden von OBJ-Dateien zur Laufzeit</a:t>
            </a:r>
          </a:p>
          <a:p>
            <a:r>
              <a:rPr lang="de-DE" dirty="0"/>
              <a:t>Interaktion mit den Objekten (Kollision, Vergrößern/Verkleinern)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2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D8971-EDF5-40CB-93DA-BA6545D0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bei der Entwicklung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295F0-B094-4742-A528-8777FAAD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Konvertierung der Dateien</a:t>
            </a:r>
          </a:p>
          <a:p>
            <a:pPr lvl="1"/>
            <a:r>
              <a:rPr lang="de-DE" dirty="0"/>
              <a:t>Von Unity standardmäßig nicht unterstützt</a:t>
            </a:r>
          </a:p>
          <a:p>
            <a:pPr lvl="1"/>
            <a:r>
              <a:rPr lang="de-DE" dirty="0"/>
              <a:t>Benötigt andere Software (Blender)</a:t>
            </a:r>
          </a:p>
          <a:p>
            <a:r>
              <a:rPr lang="de-DE" dirty="0"/>
              <a:t>Laden der Dateien zur Laufzeit</a:t>
            </a:r>
          </a:p>
          <a:p>
            <a:pPr lvl="1"/>
            <a:r>
              <a:rPr lang="de-DE" dirty="0"/>
              <a:t>Von Unity standardmäßig nicht unterstützt</a:t>
            </a:r>
          </a:p>
          <a:p>
            <a:pPr lvl="1"/>
            <a:r>
              <a:rPr lang="de-DE" dirty="0"/>
              <a:t>Benötigt Erweiterungsskript</a:t>
            </a:r>
          </a:p>
          <a:p>
            <a:pPr lvl="1"/>
            <a:r>
              <a:rPr lang="de-DE" dirty="0"/>
              <a:t>Laden von großen Dateien (Unity Vertices Limit)</a:t>
            </a:r>
          </a:p>
          <a:p>
            <a:r>
              <a:rPr lang="de-DE" dirty="0"/>
              <a:t>Bugs in der VR-Software</a:t>
            </a:r>
          </a:p>
          <a:p>
            <a:pPr lvl="1"/>
            <a:r>
              <a:rPr lang="de-DE" dirty="0"/>
              <a:t>Controller werden ausgeblendet</a:t>
            </a:r>
          </a:p>
          <a:p>
            <a:r>
              <a:rPr lang="de-DE" dirty="0"/>
              <a:t>Kollision (Controller – Objekt)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56277-4DED-44AA-B718-1F1A0E1D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7C4DB-D5B1-4CCC-974F-59ADCACF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Konvertierung der Dateien durch externes Skript</a:t>
            </a:r>
          </a:p>
          <a:p>
            <a:r>
              <a:rPr lang="de-DE" dirty="0"/>
              <a:t>Laden von Objekten zur Laufzeit (auch große Dateien)</a:t>
            </a:r>
          </a:p>
          <a:p>
            <a:r>
              <a:rPr lang="de-DE" dirty="0"/>
              <a:t>Kollision von Objekten</a:t>
            </a:r>
          </a:p>
          <a:p>
            <a:r>
              <a:rPr lang="de-DE" dirty="0"/>
              <a:t>Interaktion zwischen Controller und Objekten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05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0B697-2DAD-4245-8639-F24F6A2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E53AE-1022-483C-BFCB-B7E959F7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5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329408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6432642"/>
                  </p:ext>
                </p:extLst>
              </p:nvPr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2127739"/>
                  </p:ext>
                </p:extLst>
              </p:nvPr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3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E27A9-2D22-4F15-BF1D-6570860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Stereoskopische </a:t>
            </a:r>
            <a:r>
              <a:rPr lang="de-DE" dirty="0" err="1"/>
              <a:t>projektion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F4DD2-882E-41E9-A19D-C54AD29C6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bisherige Technologie im Stereo X Labor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2B23F-2730-4542-BA9C-A51A217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Prinzip der Stereoskopischen </a:t>
            </a:r>
            <a:r>
              <a:rPr lang="de-DE" dirty="0" err="1"/>
              <a:t>projektion</a:t>
            </a:r>
            <a:endParaRPr lang="en-GB" dirty="0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3FB7B7D0-FBE7-4852-A9C0-B991FAB0FD76}"/>
              </a:ext>
            </a:extLst>
          </p:cNvPr>
          <p:cNvGrpSpPr/>
          <p:nvPr/>
        </p:nvGrpSpPr>
        <p:grpSpPr>
          <a:xfrm>
            <a:off x="8827633" y="2348880"/>
            <a:ext cx="1350000" cy="540000"/>
            <a:chOff x="3563888" y="5524773"/>
            <a:chExt cx="1350000" cy="540000"/>
          </a:xfrm>
        </p:grpSpPr>
        <p:pic>
          <p:nvPicPr>
            <p:cNvPr id="110" name="Picture 2" descr="C:\Users\Dominik\Studium\view24.png">
              <a:extLst>
                <a:ext uri="{FF2B5EF4-FFF2-40B4-BE49-F238E27FC236}">
                  <a16:creationId xmlns:a16="http://schemas.microsoft.com/office/drawing/2014/main" id="{17B3D6A8-E5F7-4981-ADB1-6B654C26B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52477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" descr="C:\Users\Dominik\Studium\view24.png">
              <a:extLst>
                <a:ext uri="{FF2B5EF4-FFF2-40B4-BE49-F238E27FC236}">
                  <a16:creationId xmlns:a16="http://schemas.microsoft.com/office/drawing/2014/main" id="{701B0DB8-C618-43C3-B1E4-948333CE3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888" y="552477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" name="Picture 4" descr="C:\Users\Dominik\Studium\single7.png">
            <a:extLst>
              <a:ext uri="{FF2B5EF4-FFF2-40B4-BE49-F238E27FC236}">
                <a16:creationId xmlns:a16="http://schemas.microsoft.com/office/drawing/2014/main" id="{B799E65C-DDFE-4318-B24B-FFDD9689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209" y="4077072"/>
            <a:ext cx="1386424" cy="138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Gerade Verbindung 5">
            <a:extLst>
              <a:ext uri="{FF2B5EF4-FFF2-40B4-BE49-F238E27FC236}">
                <a16:creationId xmlns:a16="http://schemas.microsoft.com/office/drawing/2014/main" id="{86A58A00-5B76-428C-A03B-3EEFDE75111E}"/>
              </a:ext>
            </a:extLst>
          </p:cNvPr>
          <p:cNvCxnSpPr>
            <a:stCxn id="110" idx="1"/>
          </p:cNvCxnSpPr>
          <p:nvPr/>
        </p:nvCxnSpPr>
        <p:spPr>
          <a:xfrm flipH="1">
            <a:off x="8791209" y="2618880"/>
            <a:ext cx="36424" cy="239429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0">
            <a:extLst>
              <a:ext uri="{FF2B5EF4-FFF2-40B4-BE49-F238E27FC236}">
                <a16:creationId xmlns:a16="http://schemas.microsoft.com/office/drawing/2014/main" id="{B73DECA5-C532-4359-873E-750230F103B4}"/>
              </a:ext>
            </a:extLst>
          </p:cNvPr>
          <p:cNvCxnSpPr>
            <a:stCxn id="110" idx="3"/>
          </p:cNvCxnSpPr>
          <p:nvPr/>
        </p:nvCxnSpPr>
        <p:spPr>
          <a:xfrm>
            <a:off x="9367633" y="2618880"/>
            <a:ext cx="918192" cy="239429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3">
            <a:extLst>
              <a:ext uri="{FF2B5EF4-FFF2-40B4-BE49-F238E27FC236}">
                <a16:creationId xmlns:a16="http://schemas.microsoft.com/office/drawing/2014/main" id="{6283845A-82D6-408F-9CC0-EFA9B668FC66}"/>
              </a:ext>
            </a:extLst>
          </p:cNvPr>
          <p:cNvCxnSpPr>
            <a:stCxn id="111" idx="1"/>
          </p:cNvCxnSpPr>
          <p:nvPr/>
        </p:nvCxnSpPr>
        <p:spPr>
          <a:xfrm flipH="1">
            <a:off x="8701649" y="2618880"/>
            <a:ext cx="935984" cy="2394296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6">
            <a:extLst>
              <a:ext uri="{FF2B5EF4-FFF2-40B4-BE49-F238E27FC236}">
                <a16:creationId xmlns:a16="http://schemas.microsoft.com/office/drawing/2014/main" id="{9DB3AFBA-2758-4035-95A9-CAB28BB3343D}"/>
              </a:ext>
            </a:extLst>
          </p:cNvPr>
          <p:cNvCxnSpPr>
            <a:stCxn id="111" idx="3"/>
          </p:cNvCxnSpPr>
          <p:nvPr/>
        </p:nvCxnSpPr>
        <p:spPr>
          <a:xfrm>
            <a:off x="10177633" y="2618880"/>
            <a:ext cx="0" cy="2394296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Inhaltsplatzhalter 2">
            <a:extLst>
              <a:ext uri="{FF2B5EF4-FFF2-40B4-BE49-F238E27FC236}">
                <a16:creationId xmlns:a16="http://schemas.microsoft.com/office/drawing/2014/main" id="{1BB358FB-8772-4312-B51D-E2DD8C40A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470036"/>
            <a:ext cx="7008923" cy="3138912"/>
          </a:xfrm>
        </p:spPr>
        <p:txBody>
          <a:bodyPr>
            <a:noAutofit/>
          </a:bodyPr>
          <a:lstStyle/>
          <a:p>
            <a:r>
              <a:rPr lang="de-DE" dirty="0">
                <a:ea typeface="Segoe UI" panose="020B0502040204020203" pitchFamily="34" charset="0"/>
                <a:cs typeface="Segoe UI" panose="020B0502040204020203" pitchFamily="34" charset="0"/>
              </a:rPr>
              <a:t>Gleichzeitige Wahrnehmung der Umgebung aus zwei verschiedenen Blickwinkeln</a:t>
            </a:r>
          </a:p>
          <a:p>
            <a:pPr lvl="1">
              <a:buFont typeface="Lucida Sans Unicode" panose="020B0602030504020204" pitchFamily="34" charset="0"/>
              <a:buChar char="⇒"/>
            </a:pPr>
            <a:r>
              <a:rPr lang="de-DE" sz="20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Räumliches Sehen</a:t>
            </a:r>
          </a:p>
          <a:p>
            <a:pPr lvl="1">
              <a:buFont typeface="Lucida Sans Unicode" panose="020B0602030504020204" pitchFamily="34" charset="0"/>
              <a:buChar char="⇒"/>
            </a:pPr>
            <a:endParaRPr lang="de-DE" sz="20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ea typeface="Segoe UI" panose="020B0502040204020203" pitchFamily="34" charset="0"/>
                <a:cs typeface="Segoe UI" panose="020B0502040204020203" pitchFamily="34" charset="0"/>
              </a:rPr>
              <a:t>Tiefeneindruck erfordert zwei Bildkanäle</a:t>
            </a:r>
          </a:p>
          <a:p>
            <a:pPr lvl="1"/>
            <a:r>
              <a:rPr lang="de-DE" sz="20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Bildkanäle müssen getrennt und entsprechendem Auge zugeordnet werden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Darstellung des Gesamtbilds auf derselben Projektionsfläche</a:t>
            </a:r>
          </a:p>
        </p:txBody>
      </p:sp>
    </p:spTree>
    <p:extLst>
      <p:ext uri="{BB962C8B-B14F-4D97-AF65-F5344CB8AC3E}">
        <p14:creationId xmlns:p14="http://schemas.microsoft.com/office/powerpoint/2010/main" val="29090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26364-7AC6-4E5B-BD89-4EC3FAF0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Systemaufbau</a:t>
            </a:r>
            <a:endParaRPr lang="en-GB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A889709-5158-4607-9E89-052C8A1B3CB3}"/>
              </a:ext>
            </a:extLst>
          </p:cNvPr>
          <p:cNvGrpSpPr/>
          <p:nvPr/>
        </p:nvGrpSpPr>
        <p:grpSpPr>
          <a:xfrm>
            <a:off x="7960369" y="1989074"/>
            <a:ext cx="3053081" cy="234877"/>
            <a:chOff x="3563888" y="5524771"/>
            <a:chExt cx="6842891" cy="540001"/>
          </a:xfrm>
        </p:grpSpPr>
        <p:pic>
          <p:nvPicPr>
            <p:cNvPr id="5" name="Picture 2" descr="C:\Users\Dominik\Studium\view24.png">
              <a:extLst>
                <a:ext uri="{FF2B5EF4-FFF2-40B4-BE49-F238E27FC236}">
                  <a16:creationId xmlns:a16="http://schemas.microsoft.com/office/drawing/2014/main" id="{E4C6BEA0-1646-4098-8EE5-D0124771B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524773"/>
              <a:ext cx="540000" cy="53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Dominik\Studium\view24.png">
              <a:extLst>
                <a:ext uri="{FF2B5EF4-FFF2-40B4-BE49-F238E27FC236}">
                  <a16:creationId xmlns:a16="http://schemas.microsoft.com/office/drawing/2014/main" id="{6F2821A3-A9BB-42ED-A609-26B6A680B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6779" y="5524771"/>
              <a:ext cx="540000" cy="53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4" descr="C:\Users\Dominik\Studium\single7.png">
            <a:extLst>
              <a:ext uri="{FF2B5EF4-FFF2-40B4-BE49-F238E27FC236}">
                <a16:creationId xmlns:a16="http://schemas.microsoft.com/office/drawing/2014/main" id="{AFBC5439-B7CA-4213-B331-8AAA11E3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77" y="3591613"/>
            <a:ext cx="1255132" cy="125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5">
            <a:extLst>
              <a:ext uri="{FF2B5EF4-FFF2-40B4-BE49-F238E27FC236}">
                <a16:creationId xmlns:a16="http://schemas.microsoft.com/office/drawing/2014/main" id="{38B7F50D-C54A-41B6-A089-5A82E392EC2B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7960369" y="2106513"/>
            <a:ext cx="1585814" cy="425622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0">
            <a:extLst>
              <a:ext uri="{FF2B5EF4-FFF2-40B4-BE49-F238E27FC236}">
                <a16:creationId xmlns:a16="http://schemas.microsoft.com/office/drawing/2014/main" id="{45CAA59E-455F-4176-ABA6-7A2D48EBAEDE}"/>
              </a:ext>
            </a:extLst>
          </p:cNvPr>
          <p:cNvCxnSpPr>
            <a:cxnSpLocks/>
            <a:stCxn id="5" idx="3"/>
            <a:endCxn id="13" idx="3"/>
          </p:cNvCxnSpPr>
          <p:nvPr/>
        </p:nvCxnSpPr>
        <p:spPr>
          <a:xfrm>
            <a:off x="8201300" y="2106513"/>
            <a:ext cx="2959456" cy="26416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3">
            <a:extLst>
              <a:ext uri="{FF2B5EF4-FFF2-40B4-BE49-F238E27FC236}">
                <a16:creationId xmlns:a16="http://schemas.microsoft.com/office/drawing/2014/main" id="{15BE8A92-DF83-4F5E-ACD2-49F610C63B38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flipH="1">
            <a:off x="7676367" y="2106512"/>
            <a:ext cx="3096152" cy="264165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6">
            <a:extLst>
              <a:ext uri="{FF2B5EF4-FFF2-40B4-BE49-F238E27FC236}">
                <a16:creationId xmlns:a16="http://schemas.microsoft.com/office/drawing/2014/main" id="{2DE681AE-4F64-46FA-9194-0E1D6BC260CD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H="1">
            <a:off x="9290940" y="2106512"/>
            <a:ext cx="1722510" cy="425622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E227137-67BB-447D-A560-BA8A2CE670FF}"/>
              </a:ext>
            </a:extLst>
          </p:cNvPr>
          <p:cNvSpPr/>
          <p:nvPr/>
        </p:nvSpPr>
        <p:spPr>
          <a:xfrm rot="2700000">
            <a:off x="7341978" y="5374967"/>
            <a:ext cx="2283352" cy="360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7DE252-508E-4DB0-80D7-DEE6F981C628}"/>
              </a:ext>
            </a:extLst>
          </p:cNvPr>
          <p:cNvSpPr/>
          <p:nvPr/>
        </p:nvSpPr>
        <p:spPr>
          <a:xfrm rot="18900000">
            <a:off x="9211793" y="5374968"/>
            <a:ext cx="2283352" cy="360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4" descr="C:\Users\Dominik\Studium\single7.png">
            <a:extLst>
              <a:ext uri="{FF2B5EF4-FFF2-40B4-BE49-F238E27FC236}">
                <a16:creationId xmlns:a16="http://schemas.microsoft.com/office/drawing/2014/main" id="{91868D41-950E-4774-AF48-17FFEEB2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 flipH="1">
            <a:off x="10179682" y="4497288"/>
            <a:ext cx="342542" cy="21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Dominik\Studium\single7.png">
            <a:extLst>
              <a:ext uri="{FF2B5EF4-FFF2-40B4-BE49-F238E27FC236}">
                <a16:creationId xmlns:a16="http://schemas.microsoft.com/office/drawing/2014/main" id="{72F05EE1-0921-4BC7-BCCA-BBC1D49D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 flipH="1">
            <a:off x="8304786" y="4475775"/>
            <a:ext cx="342542" cy="212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4907351-5B9B-4496-A16C-10F461257EF5}"/>
              </a:ext>
            </a:extLst>
          </p:cNvPr>
          <p:cNvGrpSpPr/>
          <p:nvPr/>
        </p:nvGrpSpPr>
        <p:grpSpPr>
          <a:xfrm>
            <a:off x="7960369" y="2122257"/>
            <a:ext cx="3053081" cy="234877"/>
            <a:chOff x="3563888" y="5524771"/>
            <a:chExt cx="6842891" cy="540001"/>
          </a:xfrm>
        </p:grpSpPr>
        <p:pic>
          <p:nvPicPr>
            <p:cNvPr id="17" name="Picture 2" descr="C:\Users\Dominik\Studium\view24.png">
              <a:extLst>
                <a:ext uri="{FF2B5EF4-FFF2-40B4-BE49-F238E27FC236}">
                  <a16:creationId xmlns:a16="http://schemas.microsoft.com/office/drawing/2014/main" id="{88A14C01-443E-4D50-9869-153D2106A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5524773"/>
              <a:ext cx="540000" cy="53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Dominik\Studium\view24.png">
              <a:extLst>
                <a:ext uri="{FF2B5EF4-FFF2-40B4-BE49-F238E27FC236}">
                  <a16:creationId xmlns:a16="http://schemas.microsoft.com/office/drawing/2014/main" id="{9C34E548-EABD-4B7E-8F25-461EE0F07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6779" y="5524771"/>
              <a:ext cx="540000" cy="53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rade Verbindung 13">
            <a:extLst>
              <a:ext uri="{FF2B5EF4-FFF2-40B4-BE49-F238E27FC236}">
                <a16:creationId xmlns:a16="http://schemas.microsoft.com/office/drawing/2014/main" id="{58BF4B80-6D2D-4A5E-A3F1-92D4D6DAFD4A}"/>
              </a:ext>
            </a:extLst>
          </p:cNvPr>
          <p:cNvCxnSpPr>
            <a:cxnSpLocks/>
            <a:stCxn id="17" idx="3"/>
            <a:endCxn id="13" idx="3"/>
          </p:cNvCxnSpPr>
          <p:nvPr/>
        </p:nvCxnSpPr>
        <p:spPr>
          <a:xfrm>
            <a:off x="8201300" y="2239696"/>
            <a:ext cx="2959456" cy="2508467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3">
            <a:extLst>
              <a:ext uri="{FF2B5EF4-FFF2-40B4-BE49-F238E27FC236}">
                <a16:creationId xmlns:a16="http://schemas.microsoft.com/office/drawing/2014/main" id="{85292F68-CCE2-45E8-8209-26E2D757723C}"/>
              </a:ext>
            </a:extLst>
          </p:cNvPr>
          <p:cNvCxnSpPr>
            <a:cxnSpLocks/>
            <a:stCxn id="17" idx="1"/>
            <a:endCxn id="13" idx="1"/>
          </p:cNvCxnSpPr>
          <p:nvPr/>
        </p:nvCxnSpPr>
        <p:spPr>
          <a:xfrm>
            <a:off x="7960369" y="2239696"/>
            <a:ext cx="1585814" cy="412304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0">
            <a:extLst>
              <a:ext uri="{FF2B5EF4-FFF2-40B4-BE49-F238E27FC236}">
                <a16:creationId xmlns:a16="http://schemas.microsoft.com/office/drawing/2014/main" id="{8A712131-EB90-4D56-99D0-13FF1773B922}"/>
              </a:ext>
            </a:extLst>
          </p:cNvPr>
          <p:cNvCxnSpPr>
            <a:cxnSpLocks/>
            <a:stCxn id="18" idx="1"/>
            <a:endCxn id="12" idx="1"/>
          </p:cNvCxnSpPr>
          <p:nvPr/>
        </p:nvCxnSpPr>
        <p:spPr>
          <a:xfrm flipH="1">
            <a:off x="7676367" y="2239695"/>
            <a:ext cx="3096152" cy="250846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10">
            <a:extLst>
              <a:ext uri="{FF2B5EF4-FFF2-40B4-BE49-F238E27FC236}">
                <a16:creationId xmlns:a16="http://schemas.microsoft.com/office/drawing/2014/main" id="{CBF0BB9C-28A7-4AD7-8A2F-0D9334C2FFAE}"/>
              </a:ext>
            </a:extLst>
          </p:cNvPr>
          <p:cNvCxnSpPr>
            <a:cxnSpLocks/>
            <a:stCxn id="18" idx="3"/>
            <a:endCxn id="12" idx="3"/>
          </p:cNvCxnSpPr>
          <p:nvPr/>
        </p:nvCxnSpPr>
        <p:spPr>
          <a:xfrm flipH="1">
            <a:off x="9290940" y="2239695"/>
            <a:ext cx="1722510" cy="412304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58602912-E86E-454B-A691-497BCEF2143C}"/>
              </a:ext>
            </a:extLst>
          </p:cNvPr>
          <p:cNvSpPr/>
          <p:nvPr/>
        </p:nvSpPr>
        <p:spPr>
          <a:xfrm>
            <a:off x="1069847" y="1978892"/>
            <a:ext cx="58395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de-DE" sz="200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de-DE" sz="2000" dirty="0" err="1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Beamer</a:t>
            </a:r>
            <a:r>
              <a:rPr lang="de-DE" sz="200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pro Leinwand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de-DE" sz="200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Dabei wird das Bilder der </a:t>
            </a:r>
            <a:r>
              <a:rPr lang="de-DE" sz="2000" dirty="0" err="1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Beamer</a:t>
            </a:r>
            <a:r>
              <a:rPr lang="de-DE" sz="200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anders polarisiert um mit einer 3D Brille einen 3D Effekt zu erzeugen</a:t>
            </a: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de-DE" sz="200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 Leinwände um ein Effekt zu erzeugen, der das Objekt im Raum schweben lässt</a:t>
            </a:r>
          </a:p>
        </p:txBody>
      </p:sp>
    </p:spTree>
    <p:extLst>
      <p:ext uri="{BB962C8B-B14F-4D97-AF65-F5344CB8AC3E}">
        <p14:creationId xmlns:p14="http://schemas.microsoft.com/office/powerpoint/2010/main" val="350133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5A0FC-25BF-4E00-92ED-A160BC22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der Gestenerkennung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8A09-D153-4E0D-9ADE-990B95EB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Kinect v2</a:t>
            </a:r>
          </a:p>
          <a:p>
            <a:r>
              <a:rPr lang="de-DE" dirty="0"/>
              <a:t>Erkennung der Umgebung durch unterschiedliche Reflexionseigenschaften der Oberflächen bei Infrarot Strahlung</a:t>
            </a:r>
          </a:p>
          <a:p>
            <a:r>
              <a:rPr lang="de-DE" dirty="0"/>
              <a:t>Kinect trennt den Körper vom Hintergrund und liefert per SDK die Koordinaten der Gelenke sowie Handformen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0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10283-EC6C-4E5A-B500-F58AE3F2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betrachtung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4838E-9045-49A0-81E7-3C1B83F7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07B60-1734-48DA-BE14-6E5A5C385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Günstig für viele Anwender</a:t>
            </a:r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5C84EF-9742-4A7E-9332-4862F82F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27822-A769-491B-B146-30083A2C16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Hohe Anschaffungskosten</a:t>
            </a:r>
          </a:p>
          <a:p>
            <a:r>
              <a:rPr lang="de-DE" dirty="0"/>
              <a:t>Betrachtungswinkel</a:t>
            </a:r>
          </a:p>
          <a:p>
            <a:r>
              <a:rPr lang="de-DE" dirty="0"/>
              <a:t>Gestenerkennung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0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F3F0-3C26-46E4-BA14-3A29EEC4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0E3E0-4D0A-48D9-9ED5-5F31B093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Wahl aufgrund fehlender Alternativen während der Planung nachvollziehbar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2CA2B-F3FD-4ED0-BB80-1BC000C3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0941751"/>
                  </p:ext>
                </p:extLst>
              </p:nvPr>
            </p:nvGraphicFramePr>
            <p:xfrm>
              <a:off x="10698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8" cId="3292432333">
                    <pslz:zmPr id="{A545A67E-C8F9-4A91-A05F-DC86960DDE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4925">
                          <a:noFill/>
                        </a:ln>
                        <a:effectLst/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14100000"/>
                          </a:lightRig>
                        </a:scene3d>
                        <a:sp3d prstMaterial="softEdge">
                          <a:bevelT w="127000" prst="artDeco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535C6C-AE8E-4038-AEFD-AE289F0DE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848" y="2899320"/>
                <a:ext cx="3048000" cy="1714500"/>
              </a:xfrm>
              <a:prstGeom prst="rect">
                <a:avLst/>
              </a:prstGeom>
              <a:ln w="34925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50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59" cId="3161220688">
                    <pslz:zmPr id="{6A00781B-4AA3-492E-96E6-01FC24411B3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F27510A-BC67-4484-9717-84798F61A4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0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80248" y="2899320"/>
              <a:ext cx="3048000" cy="1714500"/>
            </p:xfrm>
            <a:graphic>
              <a:graphicData uri="http://schemas.microsoft.com/office/powerpoint/2016/slidezoom">
                <pslz:sldZm>
                  <pslz:sldZmObj sldId="260" cId="140476505">
                    <pslz:zmPr id="{9A439B14-AD6F-46A4-9CBC-1F63037BD12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outerShdw blurRad="149987" dist="250190" dir="8460000" algn="ctr">
                            <a:srgbClr val="000000">
                              <a:alpha val="28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contrasting" dir="t">
                            <a:rot lat="0" lon="0" rev="1500000"/>
                          </a:lightRig>
                        </a:scene3d>
                        <a:sp3d prstMaterial="metal">
                          <a:bevelT w="88900" h="889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93FDC14-283C-49C8-BDD0-636C7E93A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248" y="2899320"/>
                <a:ext cx="3048000" cy="1714500"/>
              </a:xfrm>
              <a:prstGeom prst="rect">
                <a:avLst/>
              </a:prstGeom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76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5257094E-010A-47E8-9B48-B4776E37AE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C32A1AA-3B5A-406F-9FFF-7FF12809294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D1ED85-74FB-4B0E-9A98-F334CB5EF0F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A523528-FA55-4B93-9BDB-8EB5B31D65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1E15FC9-20B4-41F8-81F5-243C35A05F6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360</Words>
  <Application>Microsoft Office PowerPoint</Application>
  <PresentationFormat>Breitbild</PresentationFormat>
  <Paragraphs>89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Lucida Sans Unicode</vt:lpstr>
      <vt:lpstr>Rockwell</vt:lpstr>
      <vt:lpstr>Rockwell Condensed</vt:lpstr>
      <vt:lpstr>Segoe UI</vt:lpstr>
      <vt:lpstr>Wingdings</vt:lpstr>
      <vt:lpstr>Holzart</vt:lpstr>
      <vt:lpstr>Stereo VR </vt:lpstr>
      <vt:lpstr>Agenda</vt:lpstr>
      <vt:lpstr>Stereoskopische projektion</vt:lpstr>
      <vt:lpstr>Prinzip der Stereoskopischen projektion</vt:lpstr>
      <vt:lpstr>Systemaufbau</vt:lpstr>
      <vt:lpstr>Prinzip der Gestenerkennung</vt:lpstr>
      <vt:lpstr>betrachtung</vt:lpstr>
      <vt:lpstr>Fazit</vt:lpstr>
      <vt:lpstr>Agenda</vt:lpstr>
      <vt:lpstr>Technologieupgrade</vt:lpstr>
      <vt:lpstr>Neue technologien</vt:lpstr>
      <vt:lpstr>Vergleich der technologien</vt:lpstr>
      <vt:lpstr>Wahl der Brille</vt:lpstr>
      <vt:lpstr>Agenda</vt:lpstr>
      <vt:lpstr>Die Werkstatt</vt:lpstr>
      <vt:lpstr>Vision</vt:lpstr>
      <vt:lpstr>Hürden bei der Entwicklung</vt:lpstr>
      <vt:lpstr>Ergebnisse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VR</dc:title>
  <dc:creator>Patrick Ziegeldorf</dc:creator>
  <cp:lastModifiedBy>Patrick Ziegeldorf</cp:lastModifiedBy>
  <cp:revision>17</cp:revision>
  <dcterms:created xsi:type="dcterms:W3CDTF">2017-06-19T08:21:12Z</dcterms:created>
  <dcterms:modified xsi:type="dcterms:W3CDTF">2017-06-19T12:29:15Z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