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0"/>
  </p:sldMasterIdLst>
  <p:sldIdLst>
    <p:sldId id="256" r:id="rId11"/>
    <p:sldId id="257" r:id="rId12"/>
    <p:sldId id="258" r:id="rId13"/>
    <p:sldId id="264" r:id="rId14"/>
    <p:sldId id="265" r:id="rId15"/>
    <p:sldId id="268" r:id="rId16"/>
    <p:sldId id="267" r:id="rId17"/>
    <p:sldId id="269" r:id="rId18"/>
    <p:sldId id="261" r:id="rId19"/>
    <p:sldId id="259" r:id="rId20"/>
    <p:sldId id="270" r:id="rId21"/>
    <p:sldId id="271" r:id="rId22"/>
    <p:sldId id="274" r:id="rId23"/>
    <p:sldId id="263" r:id="rId24"/>
    <p:sldId id="260" r:id="rId25"/>
    <p:sldId id="272" r:id="rId26"/>
    <p:sldId id="273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4B332385-6D2F-499A-9A72-46071BF82B0F}">
          <p14:sldIdLst>
            <p14:sldId id="256"/>
            <p14:sldId id="257"/>
          </p14:sldIdLst>
        </p14:section>
        <p14:section name="Stereoskopische Projektion" id="{4C1EE3AC-8B07-4BA7-8CEE-A630ED579CB7}">
          <p14:sldIdLst>
            <p14:sldId id="258"/>
            <p14:sldId id="264"/>
            <p14:sldId id="265"/>
            <p14:sldId id="268"/>
            <p14:sldId id="267"/>
            <p14:sldId id="269"/>
            <p14:sldId id="261"/>
          </p14:sldIdLst>
        </p14:section>
        <p14:section name="Upgrades" id="{58BD545E-C5B3-4296-816D-F9B9ABC39A5E}">
          <p14:sldIdLst>
            <p14:sldId id="259"/>
            <p14:sldId id="270"/>
            <p14:sldId id="271"/>
            <p14:sldId id="274"/>
            <p14:sldId id="263"/>
          </p14:sldIdLst>
        </p14:section>
        <p14:section name="Ergebnis" id="{4DEB2D92-E52D-411F-A6E0-CEDCD8072345}">
          <p14:sldIdLst>
            <p14:sldId id="260"/>
            <p14:sldId id="272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5D3EE-17FD-446A-87EC-AB109CD10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Stereo VR	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8311F1-2216-4605-A509-3D0E50694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Technologieupgrade für das Stereo X Labor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4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875E0-9E62-4711-B1F1-52AED24A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Technologieupgrade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B93AAF-0ABD-4642-96CD-F0CF31BE2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Wahl der </a:t>
            </a:r>
            <a:r>
              <a:rPr lang="de-DE" dirty="0" err="1"/>
              <a:t>Upgradetechnologie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2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0A637-F6C7-4814-A073-DDB21DB5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technologien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6911D-CE31-4CE6-A7BB-96704668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</a:t>
            </a:r>
          </a:p>
          <a:p>
            <a:pPr lvl="1"/>
            <a:r>
              <a:rPr lang="de-DE" dirty="0"/>
              <a:t>Erweiterung der Realität</a:t>
            </a:r>
          </a:p>
          <a:p>
            <a:pPr lvl="1"/>
            <a:r>
              <a:rPr lang="de-DE" dirty="0"/>
              <a:t>Bekanntester Anbieter: Microsoft (</a:t>
            </a:r>
            <a:r>
              <a:rPr lang="de-DE" dirty="0" err="1"/>
              <a:t>Hololens</a:t>
            </a:r>
            <a:r>
              <a:rPr lang="de-DE" dirty="0"/>
              <a:t>)</a:t>
            </a:r>
          </a:p>
          <a:p>
            <a:r>
              <a:rPr lang="de-DE" dirty="0"/>
              <a:t>Virtual Reality</a:t>
            </a:r>
          </a:p>
          <a:p>
            <a:pPr lvl="1"/>
            <a:r>
              <a:rPr lang="de-DE" dirty="0"/>
              <a:t>Immersion in eine virtuelle Welt</a:t>
            </a:r>
          </a:p>
          <a:p>
            <a:pPr lvl="1"/>
            <a:r>
              <a:rPr lang="de-DE" dirty="0"/>
              <a:t>Bekannteste Anbieter: HTV, Oculus VR, Sony, Samsung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9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3045D-F4C0-4D60-A3D2-0614C72E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</a:t>
            </a:r>
            <a:r>
              <a:rPr lang="de-DE" dirty="0" err="1"/>
              <a:t>technologien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B34DE-3787-4FB0-ADBB-3AED25671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22D38-3B5B-42ED-9535-39B5A65F4F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Sehr teuer</a:t>
            </a:r>
          </a:p>
          <a:p>
            <a:r>
              <a:rPr lang="de-DE" dirty="0"/>
              <a:t>Begrenzter Zugang</a:t>
            </a:r>
          </a:p>
          <a:p>
            <a:r>
              <a:rPr lang="de-DE" dirty="0"/>
              <a:t>Unausgereift</a:t>
            </a:r>
          </a:p>
          <a:p>
            <a:r>
              <a:rPr lang="de-DE" dirty="0"/>
              <a:t>Tracking durch Kamera</a:t>
            </a:r>
          </a:p>
          <a:p>
            <a:r>
              <a:rPr lang="de-DE" dirty="0"/>
              <a:t>Interaktion durch Hände</a:t>
            </a:r>
          </a:p>
          <a:p>
            <a:r>
              <a:rPr lang="de-DE" dirty="0"/>
              <a:t>Entwicklung in Unity</a:t>
            </a:r>
          </a:p>
          <a:p>
            <a:r>
              <a:rPr lang="de-DE" dirty="0"/>
              <a:t>Mögliches Upgrade für die Zukunft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D628C1-42BC-4F7E-BF20-8BE6ADC1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Virtual Reality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A8844C-4E46-4D08-967C-68912C4F22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Teuer</a:t>
            </a:r>
          </a:p>
          <a:p>
            <a:r>
              <a:rPr lang="de-DE" dirty="0"/>
              <a:t>Der Allgemeinheit zugänglich</a:t>
            </a:r>
          </a:p>
          <a:p>
            <a:r>
              <a:rPr lang="de-DE" dirty="0"/>
              <a:t>Relativ ausgereift</a:t>
            </a:r>
          </a:p>
          <a:p>
            <a:r>
              <a:rPr lang="de-DE" dirty="0"/>
              <a:t>Tracking durch Sensoren</a:t>
            </a:r>
          </a:p>
          <a:p>
            <a:r>
              <a:rPr lang="de-DE" dirty="0"/>
              <a:t>Interaktion durch Controller</a:t>
            </a:r>
          </a:p>
          <a:p>
            <a:r>
              <a:rPr lang="de-DE" dirty="0"/>
              <a:t>Entwicklung in 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59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7129-3400-4FA0-BB36-D18C58B9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der Brille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EB3286-39B0-4162-9430-6AC051971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HTC Vive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19CDE-24C7-400C-8432-E5FF6C23F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59B104-3E21-4113-95E6-40635564B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Oculus Rift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2B5DD2-8820-4984-A932-9C52E3D7E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4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2CA2B-F3FD-4ED0-BB80-1BC000C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507382"/>
                  </p:ext>
                </p:extLst>
              </p:nvPr>
            </p:nvGraphicFramePr>
            <p:xfrm>
              <a:off x="10698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8" cId="3292432333">
                    <pslz:zmPr id="{A545A67E-C8F9-4A91-A05F-DC86960DDE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4925">
                          <a:noFill/>
                        </a:ln>
                        <a:effectLst>
                          <a:outerShdw blurRad="57785" dist="33020" dir="318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rightRoom" dir="t">
                            <a:rot lat="0" lon="0" rev="600000"/>
                          </a:lightRig>
                        </a:scene3d>
                        <a:sp3d prstMaterial="metal">
                          <a:bevelT w="38100" h="57150" prst="angle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848" y="2899320"/>
                <a:ext cx="3048000" cy="1714500"/>
              </a:xfrm>
              <a:prstGeom prst="rect">
                <a:avLst/>
              </a:prstGeom>
              <a:ln w="34925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4360389"/>
                  </p:ext>
                </p:extLst>
              </p:nvPr>
            </p:nvGraphicFramePr>
            <p:xfrm>
              <a:off x="45750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9" cId="3161220688">
                    <pslz:zmPr id="{6A00781B-4AA3-492E-96E6-01FC24411B3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57785" dist="33020" dir="318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rightRoom" dir="t">
                            <a:rot lat="0" lon="0" rev="600000"/>
                          </a:lightRig>
                        </a:scene3d>
                        <a:sp3d prstMaterial="metal">
                          <a:bevelT w="38100" h="57150" prst="angle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50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802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60" cId="140476505">
                    <pslz:zmPr id="{9A439B14-AD6F-46A4-9CBC-1F63037BD12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02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18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43DA4-DB90-42F3-B91D-5C71CC6D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Werkstatt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709D07-4B0B-4C9C-A887-2915E5603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Präsentationsfertige Szene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25874-A063-4969-A5AF-619D403A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58962-CAE7-43B2-9B19-CA2E542B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von STL-Dateien (Export aus Catia)</a:t>
            </a:r>
          </a:p>
          <a:p>
            <a:r>
              <a:rPr lang="de-DE" dirty="0"/>
              <a:t>Umwandlung von STL-Dateien in OBJ-Dateien</a:t>
            </a:r>
          </a:p>
          <a:p>
            <a:r>
              <a:rPr lang="de-DE" dirty="0"/>
              <a:t>Laden von OBJ-Dateien zur Laufzeit</a:t>
            </a:r>
          </a:p>
          <a:p>
            <a:r>
              <a:rPr lang="de-DE" dirty="0"/>
              <a:t>Interaktion mit den Objekten (Kollision, Vergrößern/Verkleinern)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2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D8971-EDF5-40CB-93DA-BA6545D0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 bei der Entwicklung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295F0-B094-4742-A528-8777FAAD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Konvertierung der Dateien</a:t>
            </a:r>
          </a:p>
          <a:p>
            <a:pPr lvl="1"/>
            <a:r>
              <a:rPr lang="de-DE" dirty="0"/>
              <a:t>Von Unity standardmäßig nicht unterstützt</a:t>
            </a:r>
          </a:p>
          <a:p>
            <a:pPr lvl="1"/>
            <a:r>
              <a:rPr lang="de-DE" dirty="0"/>
              <a:t>Benötigt andere Software (Blender)</a:t>
            </a:r>
          </a:p>
          <a:p>
            <a:r>
              <a:rPr lang="de-DE" dirty="0"/>
              <a:t>Laden der Dateien zur Laufzeit</a:t>
            </a:r>
          </a:p>
          <a:p>
            <a:pPr lvl="1"/>
            <a:r>
              <a:rPr lang="de-DE" dirty="0"/>
              <a:t>Von Unity standardmäßig nicht unterstützt</a:t>
            </a:r>
          </a:p>
          <a:p>
            <a:pPr lvl="1"/>
            <a:r>
              <a:rPr lang="de-DE" dirty="0"/>
              <a:t>Benötigt Erweiterungsskript</a:t>
            </a:r>
          </a:p>
          <a:p>
            <a:pPr lvl="1"/>
            <a:r>
              <a:rPr lang="de-DE" dirty="0"/>
              <a:t>Laden von großen Dateien (Unity Vertices Limit)</a:t>
            </a:r>
          </a:p>
          <a:p>
            <a:r>
              <a:rPr lang="de-DE" dirty="0"/>
              <a:t>Bugs in der VR-Software</a:t>
            </a:r>
          </a:p>
          <a:p>
            <a:pPr lvl="1"/>
            <a:r>
              <a:rPr lang="de-DE" dirty="0"/>
              <a:t>Controller werden ausgeblendet</a:t>
            </a:r>
          </a:p>
          <a:p>
            <a:r>
              <a:rPr lang="de-DE" dirty="0"/>
              <a:t>Kollision (Controller – Objekt)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61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56277-4DED-44AA-B718-1F1A0E1D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7C4DB-D5B1-4CCC-974F-59ADCACF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Konvertierung der Dateien durch externes Skript</a:t>
            </a:r>
          </a:p>
          <a:p>
            <a:r>
              <a:rPr lang="de-DE" dirty="0"/>
              <a:t>Laden von Objekten zur Laufzeit (auch große Dateien)</a:t>
            </a:r>
          </a:p>
          <a:p>
            <a:r>
              <a:rPr lang="de-DE" dirty="0"/>
              <a:t>Kollision von Objekten</a:t>
            </a:r>
          </a:p>
          <a:p>
            <a:r>
              <a:rPr lang="de-DE" dirty="0"/>
              <a:t>Interaktion zwischen Controller und Objekten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05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0B697-2DAD-4245-8639-F24F6A23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1E53AE-1022-483C-BFCB-B7E959F7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85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2CA2B-F3FD-4ED0-BB80-1BC000C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7329408"/>
                  </p:ext>
                </p:extLst>
              </p:nvPr>
            </p:nvGraphicFramePr>
            <p:xfrm>
              <a:off x="10698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8" cId="3292432333">
                    <pslz:zmPr id="{A545A67E-C8F9-4A91-A05F-DC86960DDE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492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848" y="2899320"/>
                <a:ext cx="3048000" cy="1714500"/>
              </a:xfrm>
              <a:prstGeom prst="rect">
                <a:avLst/>
              </a:prstGeom>
              <a:ln w="3492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6432642"/>
                  </p:ext>
                </p:extLst>
              </p:nvPr>
            </p:nvGraphicFramePr>
            <p:xfrm>
              <a:off x="45750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9" cId="3161220688">
                    <pslz:zmPr id="{6A00781B-4AA3-492E-96E6-01FC24411B3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50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2127739"/>
                  </p:ext>
                </p:extLst>
              </p:nvPr>
            </p:nvGraphicFramePr>
            <p:xfrm>
              <a:off x="80802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60" cId="140476505">
                    <pslz:zmPr id="{9A439B14-AD6F-46A4-9CBC-1F63037BD12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02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3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E27A9-2D22-4F15-BF1D-65708606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Stereoskopische </a:t>
            </a:r>
            <a:r>
              <a:rPr lang="de-DE" dirty="0" err="1"/>
              <a:t>projektion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F4DD2-882E-41E9-A19D-C54AD29C6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bisherige Technologie im Stereo X Labor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43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26364-7AC6-4E5B-BD89-4EC3FAF0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Systemaufbau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904BC-EE9A-4D0A-8F85-9EA24A60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3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2B23F-2730-4542-BA9C-A51A2175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 der Stereoskopischen </a:t>
            </a:r>
            <a:r>
              <a:rPr lang="de-DE" dirty="0" err="1"/>
              <a:t>projektion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B6-8E34-4BC7-B394-070ED27E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0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5A0FC-25BF-4E00-92ED-A160BC22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 der Gestenerkennung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8A09-D153-4E0D-9ADE-990B95EB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05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10283-EC6C-4E5A-B500-F58AE3F2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betrachtung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4838E-9045-49A0-81E7-3C1B83F73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207B60-1734-48DA-BE14-6E5A5C385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Günstig für viele Anwender</a:t>
            </a:r>
          </a:p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5C84EF-9742-4A7E-9332-4862F82F1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127822-A769-491B-B146-30083A2C16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Hohe Anschaffungskosten</a:t>
            </a:r>
          </a:p>
          <a:p>
            <a:r>
              <a:rPr lang="de-DE" dirty="0"/>
              <a:t>Betrachtungswinkel</a:t>
            </a:r>
          </a:p>
          <a:p>
            <a:r>
              <a:rPr lang="de-DE" dirty="0"/>
              <a:t>Gestenerkennung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00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4F3F0-3C26-46E4-BA14-3A29EEC4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0E3E0-4D0A-48D9-9ED5-5F31B093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2CA2B-F3FD-4ED0-BB80-1BC000C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0941751"/>
                  </p:ext>
                </p:extLst>
              </p:nvPr>
            </p:nvGraphicFramePr>
            <p:xfrm>
              <a:off x="10698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8" cId="3292432333">
                    <pslz:zmPr id="{A545A67E-C8F9-4A91-A05F-DC86960DDE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4925">
                          <a:noFill/>
                        </a:ln>
                        <a:effectLst/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14100000"/>
                          </a:lightRig>
                        </a:scene3d>
                        <a:sp3d prstMaterial="softEdge">
                          <a:bevelT w="127000" prst="artDeco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848" y="2899320"/>
                <a:ext cx="3048000" cy="1714500"/>
              </a:xfrm>
              <a:prstGeom prst="rect">
                <a:avLst/>
              </a:prstGeom>
              <a:ln w="34925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750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9" cId="3161220688">
                    <pslz:zmPr id="{6A00781B-4AA3-492E-96E6-01FC24411B3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50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802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60" cId="140476505">
                    <pslz:zmPr id="{9A439B14-AD6F-46A4-9CBC-1F63037BD12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02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76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57094E-010A-47E8-9B48-B4776E37AE7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A523528-FA55-4B93-9BDB-8EB5B31D653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C32A1AA-3B5A-406F-9FFF-7FF12809294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1E15FC9-20B4-41F8-81F5-243C35A05F6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4D1ED85-74FB-4B0E-9A98-F334CB5EF0F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237</Words>
  <Application>Microsoft Office PowerPoint</Application>
  <PresentationFormat>Breitbild</PresentationFormat>
  <Paragraphs>70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Rockwell</vt:lpstr>
      <vt:lpstr>Rockwell Condensed</vt:lpstr>
      <vt:lpstr>Wingdings</vt:lpstr>
      <vt:lpstr>Holzart</vt:lpstr>
      <vt:lpstr>Stereo VR </vt:lpstr>
      <vt:lpstr>Agenda</vt:lpstr>
      <vt:lpstr>Stereoskopische projektion</vt:lpstr>
      <vt:lpstr>Systemaufbau</vt:lpstr>
      <vt:lpstr>Prinzip der Stereoskopischen projektion</vt:lpstr>
      <vt:lpstr>Prinzip der Gestenerkennung</vt:lpstr>
      <vt:lpstr>betrachtung</vt:lpstr>
      <vt:lpstr>Fazit</vt:lpstr>
      <vt:lpstr>Agenda</vt:lpstr>
      <vt:lpstr>Technologieupgrade</vt:lpstr>
      <vt:lpstr>Neue technologien</vt:lpstr>
      <vt:lpstr>Vergleich der technologien</vt:lpstr>
      <vt:lpstr>Wahl der Brille</vt:lpstr>
      <vt:lpstr>Agenda</vt:lpstr>
      <vt:lpstr>Die Werkstatt</vt:lpstr>
      <vt:lpstr>Vision</vt:lpstr>
      <vt:lpstr>Hürden bei der Entwicklung</vt:lpstr>
      <vt:lpstr>Ergebnisse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 VR</dc:title>
  <dc:creator>Patrick Ziegeldorf</dc:creator>
  <cp:lastModifiedBy>Patrick Ziegeldorf</cp:lastModifiedBy>
  <cp:revision>9</cp:revision>
  <dcterms:created xsi:type="dcterms:W3CDTF">2017-06-19T08:21:12Z</dcterms:created>
  <dcterms:modified xsi:type="dcterms:W3CDTF">2017-06-19T09:50:32Z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