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6858000" cx="9144000"/>
  <p:notesSz cx="6858000" cy="9144000"/>
  <p:embeddedFontLst>
    <p:embeddedFont>
      <p:font typeface="Proxima Nova"/>
      <p:regular r:id="rId30"/>
      <p:bold r:id="rId31"/>
      <p:italic r:id="rId32"/>
      <p:boldItalic r:id="rId33"/>
    </p:embeddedFont>
    <p:embeddedFont>
      <p:font typeface="Roboto Mono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38" roundtripDataSignature="AMtx7miqmN7xLKxBMCyYABC+TNGvbJE8D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ProximaNova-bold.fntdata"/><Relationship Id="rId30" Type="http://schemas.openxmlformats.org/officeDocument/2006/relationships/font" Target="fonts/ProximaNova-regular.fntdata"/><Relationship Id="rId11" Type="http://schemas.openxmlformats.org/officeDocument/2006/relationships/slide" Target="slides/slide6.xml"/><Relationship Id="rId33" Type="http://schemas.openxmlformats.org/officeDocument/2006/relationships/font" Target="fonts/ProximaNova-boldItalic.fntdata"/><Relationship Id="rId10" Type="http://schemas.openxmlformats.org/officeDocument/2006/relationships/slide" Target="slides/slide5.xml"/><Relationship Id="rId32" Type="http://schemas.openxmlformats.org/officeDocument/2006/relationships/font" Target="fonts/ProximaNova-italic.fntdata"/><Relationship Id="rId13" Type="http://schemas.openxmlformats.org/officeDocument/2006/relationships/slide" Target="slides/slide8.xml"/><Relationship Id="rId35" Type="http://schemas.openxmlformats.org/officeDocument/2006/relationships/font" Target="fonts/RobotoMono-bold.fntdata"/><Relationship Id="rId12" Type="http://schemas.openxmlformats.org/officeDocument/2006/relationships/slide" Target="slides/slide7.xml"/><Relationship Id="rId34" Type="http://schemas.openxmlformats.org/officeDocument/2006/relationships/font" Target="fonts/RobotoMono-regular.fntdata"/><Relationship Id="rId15" Type="http://schemas.openxmlformats.org/officeDocument/2006/relationships/slide" Target="slides/slide10.xml"/><Relationship Id="rId37" Type="http://schemas.openxmlformats.org/officeDocument/2006/relationships/font" Target="fonts/RobotoMono-boldItalic.fntdata"/><Relationship Id="rId14" Type="http://schemas.openxmlformats.org/officeDocument/2006/relationships/slide" Target="slides/slide9.xml"/><Relationship Id="rId36" Type="http://schemas.openxmlformats.org/officeDocument/2006/relationships/font" Target="fonts/RobotoMono-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38" Type="http://customschemas.google.com/relationships/presentationmetadata" Target="meta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3aeba964b0_1_47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3aeba964b0_1_4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3aeba964b0_1_43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3aeba964b0_1_4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3aeba964b0_1_46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3aeba964b0_1_4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3b8aa8b5d0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g33b8aa8b5d0_3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3aeba964b0_1_43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3aeba964b0_1_4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3aeba964b0_1_44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33aeba964b0_1_4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3aeba964b0_1_45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3aeba964b0_1_4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3aeba964b0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g33aeba964b0_0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3aeba964b0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g33aeba964b0_0_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3aeba964b0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g33aeba964b0_0_4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3aeba964b0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g33aeba964b0_0_2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3aeba964b0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g33aeba964b0_0_3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33b8aa8b5d0_0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33b8aa8b5d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33aeba964b0_1_47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33aeba964b0_1_4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3aeba964b0_4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g33aeba964b0_4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3aeba964b0_1_48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3aeba964b0_1_4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3aeba964b0_1_48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3aeba964b0_1_4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g33aeba964b0_1_377"/>
          <p:cNvCxnSpPr/>
          <p:nvPr/>
        </p:nvCxnSpPr>
        <p:spPr>
          <a:xfrm>
            <a:off x="0" y="3997533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g33aeba964b0_1_377"/>
          <p:cNvSpPr txBox="1"/>
          <p:nvPr>
            <p:ph type="ctrTitle"/>
          </p:nvPr>
        </p:nvSpPr>
        <p:spPr>
          <a:xfrm>
            <a:off x="510450" y="1676400"/>
            <a:ext cx="8123100" cy="211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g33aeba964b0_1_377"/>
          <p:cNvSpPr txBox="1"/>
          <p:nvPr>
            <p:ph idx="1" type="subTitle"/>
          </p:nvPr>
        </p:nvSpPr>
        <p:spPr>
          <a:xfrm>
            <a:off x="510450" y="4243083"/>
            <a:ext cx="8123100" cy="8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g33aeba964b0_1_37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33aeba964b0_1_416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g33aeba964b0_1_416"/>
          <p:cNvSpPr txBox="1"/>
          <p:nvPr>
            <p:ph hasCustomPrompt="1" type="title"/>
          </p:nvPr>
        </p:nvSpPr>
        <p:spPr>
          <a:xfrm>
            <a:off x="311700" y="1321967"/>
            <a:ext cx="8520600" cy="25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g33aeba964b0_1_416"/>
          <p:cNvSpPr txBox="1"/>
          <p:nvPr>
            <p:ph idx="1" type="body"/>
          </p:nvPr>
        </p:nvSpPr>
        <p:spPr>
          <a:xfrm>
            <a:off x="311700" y="4095067"/>
            <a:ext cx="8520600" cy="12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g33aeba964b0_1_41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33aeba964b0_1_42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3aeba964b0_1_4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7" name="Google Shape;57;g33aeba964b0_1_423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indent="-342900" lvl="2" marL="13716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58" name="Google Shape;58;g33aeba964b0_1_42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g33aeba964b0_1_42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g33aeba964b0_1_42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g33aeba964b0_1_382"/>
          <p:cNvCxnSpPr/>
          <p:nvPr/>
        </p:nvCxnSpPr>
        <p:spPr>
          <a:xfrm>
            <a:off x="0" y="3997533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g33aeba964b0_1_382"/>
          <p:cNvSpPr txBox="1"/>
          <p:nvPr>
            <p:ph type="title"/>
          </p:nvPr>
        </p:nvSpPr>
        <p:spPr>
          <a:xfrm>
            <a:off x="510450" y="2743200"/>
            <a:ext cx="8123100" cy="103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g33aeba964b0_1_38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g33aeba964b0_1_386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g33aeba964b0_1_38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g33aeba964b0_1_386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g33aeba964b0_1_38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g33aeba964b0_1_39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g33aeba964b0_1_391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g33aeba964b0_1_391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g33aeba964b0_1_39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33aeba964b0_1_39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g33aeba964b0_1_39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g33aeba964b0_1_399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g33aeba964b0_1_399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g33aeba964b0_1_39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g33aeba964b0_1_403"/>
          <p:cNvSpPr txBox="1"/>
          <p:nvPr>
            <p:ph type="title"/>
          </p:nvPr>
        </p:nvSpPr>
        <p:spPr>
          <a:xfrm>
            <a:off x="490250" y="701800"/>
            <a:ext cx="57975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g33aeba964b0_1_40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33aeba964b0_1_406"/>
          <p:cNvSpPr/>
          <p:nvPr/>
        </p:nvSpPr>
        <p:spPr>
          <a:xfrm>
            <a:off x="4572000" y="100"/>
            <a:ext cx="457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g33aeba964b0_1_406"/>
          <p:cNvCxnSpPr/>
          <p:nvPr/>
        </p:nvCxnSpPr>
        <p:spPr>
          <a:xfrm>
            <a:off x="5029675" y="59940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g33aeba964b0_1_406"/>
          <p:cNvSpPr txBox="1"/>
          <p:nvPr>
            <p:ph type="title"/>
          </p:nvPr>
        </p:nvSpPr>
        <p:spPr>
          <a:xfrm>
            <a:off x="265500" y="1607767"/>
            <a:ext cx="4045200" cy="201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g33aeba964b0_1_406"/>
          <p:cNvSpPr txBox="1"/>
          <p:nvPr>
            <p:ph idx="1" type="subTitle"/>
          </p:nvPr>
        </p:nvSpPr>
        <p:spPr>
          <a:xfrm>
            <a:off x="265500" y="3692001"/>
            <a:ext cx="4045200" cy="17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g33aeba964b0_1_406"/>
          <p:cNvSpPr txBox="1"/>
          <p:nvPr>
            <p:ph idx="2" type="body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g33aeba964b0_1_40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33aeba964b0_1_413"/>
          <p:cNvSpPr txBox="1"/>
          <p:nvPr>
            <p:ph idx="1" type="body"/>
          </p:nvPr>
        </p:nvSpPr>
        <p:spPr>
          <a:xfrm>
            <a:off x="311700" y="5649100"/>
            <a:ext cx="5998800" cy="79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g33aeba964b0_1_41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33aeba964b0_1_373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g33aeba964b0_1_373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g33aeba964b0_1_37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0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3aeba964b0_1_471"/>
          <p:cNvSpPr txBox="1"/>
          <p:nvPr>
            <p:ph type="title"/>
          </p:nvPr>
        </p:nvSpPr>
        <p:spPr>
          <a:xfrm>
            <a:off x="510450" y="2743200"/>
            <a:ext cx="8123100" cy="103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Project 3 : 2D Graphene</a:t>
            </a:r>
            <a:endParaRPr/>
          </a:p>
        </p:txBody>
      </p:sp>
      <p:sp>
        <p:nvSpPr>
          <p:cNvPr id="66" name="Google Shape;66;g33aeba964b0_1_471"/>
          <p:cNvSpPr txBox="1"/>
          <p:nvPr>
            <p:ph type="title"/>
          </p:nvPr>
        </p:nvSpPr>
        <p:spPr>
          <a:xfrm>
            <a:off x="510450" y="4298375"/>
            <a:ext cx="8123100" cy="161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Ioanna Tampareskou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Nikolaos Zafeiriadis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Basilis Tsioulos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Konstantinos Stergiou</a:t>
            </a:r>
            <a:endParaRPr sz="3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g33aeba964b0_1_4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600" y="575038"/>
            <a:ext cx="8839200" cy="57955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468C"/>
              </a:buClr>
              <a:buSzPts val="4400"/>
              <a:buFont typeface="Calibri"/>
              <a:buNone/>
            </a:pPr>
            <a:r>
              <a:rPr b="1" lang="en-US">
                <a:solidFill>
                  <a:srgbClr val="00468C"/>
                </a:solidFill>
              </a:rPr>
              <a:t>Vacuum Size Optimization</a:t>
            </a:r>
            <a:endParaRPr b="1"/>
          </a:p>
        </p:txBody>
      </p:sp>
      <p:sp>
        <p:nvSpPr>
          <p:cNvPr id="125" name="Google Shape;125;p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23232"/>
                </a:solidFill>
              </a:rPr>
              <a:t>Due to simulation, we require a </a:t>
            </a:r>
            <a:r>
              <a:rPr lang="en-US">
                <a:solidFill>
                  <a:srgbClr val="323232"/>
                </a:solidFill>
              </a:rPr>
              <a:t>vacuum</a:t>
            </a:r>
            <a:r>
              <a:rPr lang="en-US">
                <a:solidFill>
                  <a:srgbClr val="323232"/>
                </a:solidFill>
              </a:rPr>
              <a:t> layer to prevent artificial interactions.</a:t>
            </a:r>
            <a:endParaRPr>
              <a:solidFill>
                <a:srgbClr val="32323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2323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323232"/>
                </a:solidFill>
              </a:rPr>
              <a:t>Too small </a:t>
            </a:r>
            <a:r>
              <a:rPr lang="en-US">
                <a:solidFill>
                  <a:srgbClr val="323232"/>
                </a:solidFill>
              </a:rPr>
              <a:t>: Unphysical interactions ( electron tunneling etc.)</a:t>
            </a:r>
            <a:endParaRPr>
              <a:solidFill>
                <a:srgbClr val="32323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323232"/>
                </a:solidFill>
              </a:rPr>
              <a:t>Too large </a:t>
            </a:r>
            <a:r>
              <a:rPr lang="en-US">
                <a:solidFill>
                  <a:srgbClr val="323232"/>
                </a:solidFill>
              </a:rPr>
              <a:t>: Increased computational cost</a:t>
            </a:r>
            <a:endParaRPr>
              <a:solidFill>
                <a:srgbClr val="323232"/>
              </a:solidFill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23232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23232"/>
                </a:solidFill>
              </a:rPr>
              <a:t>Change of </a:t>
            </a:r>
            <a:r>
              <a:rPr b="1" lang="en-US">
                <a:solidFill>
                  <a:srgbClr val="323232"/>
                </a:solidFill>
              </a:rPr>
              <a:t>celldm(3)</a:t>
            </a:r>
            <a:endParaRPr b="1">
              <a:solidFill>
                <a:srgbClr val="323232"/>
              </a:solidFill>
            </a:endParaRPr>
          </a:p>
          <a:p>
            <a:pPr indent="-342900" lvl="0" marL="457200" rtl="0" algn="just">
              <a:spcBef>
                <a:spcPts val="1200"/>
              </a:spcBef>
              <a:spcAft>
                <a:spcPts val="0"/>
              </a:spcAft>
              <a:buClr>
                <a:srgbClr val="323232"/>
              </a:buClr>
              <a:buSzPts val="1800"/>
              <a:buChar char="●"/>
            </a:pPr>
            <a:r>
              <a:rPr lang="en-US">
                <a:solidFill>
                  <a:srgbClr val="323232"/>
                </a:solidFill>
              </a:rPr>
              <a:t>Changes the vacuum thickness in z-direction</a:t>
            </a:r>
            <a:endParaRPr>
              <a:solidFill>
                <a:srgbClr val="323232"/>
              </a:solidFill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800"/>
              <a:buChar char="●"/>
            </a:pPr>
            <a:r>
              <a:rPr lang="en-US">
                <a:solidFill>
                  <a:srgbClr val="323232"/>
                </a:solidFill>
              </a:rPr>
              <a:t>Total vacuum = celldm(3) * celldm(1) (</a:t>
            </a:r>
            <a:r>
              <a:rPr b="1" lang="en-US">
                <a:solidFill>
                  <a:srgbClr val="323232"/>
                </a:solidFill>
              </a:rPr>
              <a:t>celldm(1)</a:t>
            </a:r>
            <a:r>
              <a:rPr lang="en-US">
                <a:solidFill>
                  <a:srgbClr val="323232"/>
                </a:solidFill>
              </a:rPr>
              <a:t> : plane-lattice parameter)</a:t>
            </a:r>
            <a:endParaRPr>
              <a:solidFill>
                <a:srgbClr val="323232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323232"/>
                </a:solidFill>
              </a:rPr>
              <a:t>Goal</a:t>
            </a:r>
            <a:endParaRPr b="1">
              <a:solidFill>
                <a:srgbClr val="323232"/>
              </a:solidFill>
            </a:endParaRPr>
          </a:p>
          <a:p>
            <a:pPr indent="-342900" lvl="0" marL="457200" rtl="0" algn="just">
              <a:spcBef>
                <a:spcPts val="1200"/>
              </a:spcBef>
              <a:spcAft>
                <a:spcPts val="0"/>
              </a:spcAft>
              <a:buClr>
                <a:srgbClr val="323232"/>
              </a:buClr>
              <a:buSzPts val="1800"/>
              <a:buChar char="●"/>
            </a:pPr>
            <a:r>
              <a:rPr lang="en-US">
                <a:solidFill>
                  <a:srgbClr val="323232"/>
                </a:solidFill>
              </a:rPr>
              <a:t>smallest celldm(3) 	Energy stabilization and hydrostatic pressure ≈ 0</a:t>
            </a:r>
            <a:endParaRPr>
              <a:solidFill>
                <a:srgbClr val="32323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>
              <a:solidFill>
                <a:srgbClr val="323232"/>
              </a:solidFill>
            </a:endParaRPr>
          </a:p>
        </p:txBody>
      </p:sp>
      <p:sp>
        <p:nvSpPr>
          <p:cNvPr id="126" name="Google Shape;126;p7"/>
          <p:cNvSpPr/>
          <p:nvPr/>
        </p:nvSpPr>
        <p:spPr>
          <a:xfrm>
            <a:off x="2857025" y="5267425"/>
            <a:ext cx="306600" cy="105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g33aeba964b0_1_4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1250" y="152400"/>
            <a:ext cx="6561505" cy="6553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3b8aa8b5d0_3_0"/>
          <p:cNvSpPr txBox="1"/>
          <p:nvPr>
            <p:ph type="title"/>
          </p:nvPr>
        </p:nvSpPr>
        <p:spPr>
          <a:xfrm>
            <a:off x="457200" y="2592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468C"/>
              </a:buClr>
              <a:buSzPts val="4400"/>
              <a:buFont typeface="Calibri"/>
              <a:buNone/>
            </a:pPr>
            <a:r>
              <a:rPr lang="en-US">
                <a:solidFill>
                  <a:srgbClr val="00468C"/>
                </a:solidFill>
              </a:rPr>
              <a:t>Introduction to Defects</a:t>
            </a:r>
            <a:endParaRPr/>
          </a:p>
        </p:txBody>
      </p:sp>
      <p:sp>
        <p:nvSpPr>
          <p:cNvPr id="137" name="Google Shape;137;g33b8aa8b5d0_3_0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3200"/>
              <a:buChar char="●"/>
            </a:pPr>
            <a:r>
              <a:rPr lang="en-US">
                <a:solidFill>
                  <a:srgbClr val="323232"/>
                </a:solidFill>
              </a:rPr>
              <a:t>Understanding the impact of defects on graphene: Defects can alter the material's electronic, mechanical, and thermal properties.</a:t>
            </a:r>
            <a:endParaRPr>
              <a:solidFill>
                <a:srgbClr val="32323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23232"/>
              </a:solidFill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1200"/>
              </a:spcAft>
              <a:buClr>
                <a:srgbClr val="323232"/>
              </a:buClr>
              <a:buSzPts val="3200"/>
              <a:buChar char="●"/>
            </a:pPr>
            <a:r>
              <a:rPr lang="en-US">
                <a:solidFill>
                  <a:srgbClr val="323232"/>
                </a:solidFill>
              </a:rPr>
              <a:t>The defect analysis involved doping graphene with Potassium (K-doping): Doping graphene with Potassium (K) introduces charge carriers, affecting its conductivity and electronic behavior.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3aeba964b0_1_4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00468C"/>
                </a:solidFill>
              </a:rPr>
              <a:t>Density of States (DoS)</a:t>
            </a:r>
            <a:endParaRPr b="1">
              <a:solidFill>
                <a:srgbClr val="00468C"/>
              </a:solidFill>
            </a:endParaRPr>
          </a:p>
        </p:txBody>
      </p:sp>
      <p:sp>
        <p:nvSpPr>
          <p:cNvPr id="143" name="Google Shape;143;g33aeba964b0_1_430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A plot of the number of electronic states available at each energy level.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b="1" lang="en-US" sz="2000">
                <a:solidFill>
                  <a:schemeClr val="dk1"/>
                </a:solidFill>
              </a:rPr>
              <a:t>Features</a:t>
            </a:r>
            <a:r>
              <a:rPr lang="en-US" sz="2000">
                <a:solidFill>
                  <a:schemeClr val="dk1"/>
                </a:solidFill>
              </a:rPr>
              <a:t>: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-US" sz="2000">
                <a:solidFill>
                  <a:schemeClr val="dk1"/>
                </a:solidFill>
              </a:rPr>
              <a:t>V-shaped DoS (Reflects the linear dispersion)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-US" sz="2000">
                <a:solidFill>
                  <a:schemeClr val="dk1"/>
                </a:solidFill>
              </a:rPr>
              <a:t>Zero DoS at the Dirac point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b="1" lang="en-US" sz="2000">
                <a:solidFill>
                  <a:schemeClr val="dk1"/>
                </a:solidFill>
              </a:rPr>
              <a:t>Defect</a:t>
            </a:r>
            <a:r>
              <a:rPr lang="en-US" sz="2000">
                <a:solidFill>
                  <a:schemeClr val="dk1"/>
                </a:solidFill>
              </a:rPr>
              <a:t>: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-US" sz="2000">
                <a:solidFill>
                  <a:schemeClr val="dk1"/>
                </a:solidFill>
              </a:rPr>
              <a:t>Doping (Create finite DoS at fermi level)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-US" sz="2000">
                <a:solidFill>
                  <a:schemeClr val="dk1"/>
                </a:solidFill>
              </a:rPr>
              <a:t>Defects (peaks in the DoS near fermi level)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g33aeba964b0_1_4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8838" y="152400"/>
            <a:ext cx="5446314" cy="6553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g33aeba964b0_1_4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000" y="812800"/>
            <a:ext cx="8966000" cy="523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3aeba964b0_0_1"/>
          <p:cNvSpPr txBox="1"/>
          <p:nvPr>
            <p:ph type="title"/>
          </p:nvPr>
        </p:nvSpPr>
        <p:spPr>
          <a:xfrm>
            <a:off x="457200" y="-1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468C"/>
              </a:buClr>
              <a:buSzPts val="4400"/>
              <a:buFont typeface="Calibri"/>
              <a:buNone/>
            </a:pPr>
            <a:r>
              <a:rPr lang="en-US">
                <a:solidFill>
                  <a:srgbClr val="00468C"/>
                </a:solidFill>
              </a:rPr>
              <a:t>Fermi Level Shift</a:t>
            </a:r>
            <a:endParaRPr/>
          </a:p>
        </p:txBody>
      </p:sp>
      <p:sp>
        <p:nvSpPr>
          <p:cNvPr id="159" name="Google Shape;159;g33aeba964b0_0_1"/>
          <p:cNvSpPr txBox="1"/>
          <p:nvPr>
            <p:ph idx="1" type="body"/>
          </p:nvPr>
        </p:nvSpPr>
        <p:spPr>
          <a:xfrm>
            <a:off x="457200" y="784925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3200"/>
              <a:buChar char="●"/>
            </a:pPr>
            <a:r>
              <a:rPr b="1" lang="en-US">
                <a:solidFill>
                  <a:srgbClr val="323232"/>
                </a:solidFill>
              </a:rPr>
              <a:t>Not Defected Graphene</a:t>
            </a:r>
            <a:r>
              <a:rPr lang="en-US">
                <a:solidFill>
                  <a:srgbClr val="323232"/>
                </a:solidFill>
              </a:rPr>
              <a:t>: Fermi energy is exactly at Dirac Point.</a:t>
            </a:r>
            <a:endParaRPr>
              <a:solidFill>
                <a:srgbClr val="323232"/>
              </a:solidFill>
            </a:endParaRPr>
          </a:p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23232"/>
              </a:solidFill>
            </a:endParaRPr>
          </a:p>
        </p:txBody>
      </p:sp>
      <p:pic>
        <p:nvPicPr>
          <p:cNvPr id="160" name="Google Shape;160;g33aeba964b0_0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6825" y="1406875"/>
            <a:ext cx="4150350" cy="420990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g33aeba964b0_0_1"/>
          <p:cNvSpPr txBox="1"/>
          <p:nvPr/>
        </p:nvSpPr>
        <p:spPr>
          <a:xfrm>
            <a:off x="1120350" y="5880650"/>
            <a:ext cx="6903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The material is a </a:t>
            </a:r>
            <a:r>
              <a:rPr b="1" lang="en-US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zero-gap semiconductor</a:t>
            </a:r>
            <a:r>
              <a:rPr lang="en-US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.</a:t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3aeba964b0_0_8"/>
          <p:cNvSpPr txBox="1"/>
          <p:nvPr>
            <p:ph type="title"/>
          </p:nvPr>
        </p:nvSpPr>
        <p:spPr>
          <a:xfrm>
            <a:off x="457200" y="-1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468C"/>
              </a:buClr>
              <a:buSzPts val="4400"/>
              <a:buFont typeface="Calibri"/>
              <a:buNone/>
            </a:pPr>
            <a:r>
              <a:rPr lang="en-US">
                <a:solidFill>
                  <a:srgbClr val="00468C"/>
                </a:solidFill>
              </a:rPr>
              <a:t>Fermi Level Shift</a:t>
            </a:r>
            <a:endParaRPr/>
          </a:p>
        </p:txBody>
      </p:sp>
      <p:sp>
        <p:nvSpPr>
          <p:cNvPr id="167" name="Google Shape;167;g33aeba964b0_0_8"/>
          <p:cNvSpPr txBox="1"/>
          <p:nvPr>
            <p:ph idx="1" type="body"/>
          </p:nvPr>
        </p:nvSpPr>
        <p:spPr>
          <a:xfrm>
            <a:off x="457200" y="784925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3200"/>
              <a:buChar char="●"/>
            </a:pPr>
            <a:r>
              <a:rPr b="1" lang="en-US">
                <a:solidFill>
                  <a:srgbClr val="323232"/>
                </a:solidFill>
              </a:rPr>
              <a:t>K-Doped </a:t>
            </a:r>
            <a:r>
              <a:rPr b="1" lang="en-US">
                <a:solidFill>
                  <a:srgbClr val="323232"/>
                </a:solidFill>
              </a:rPr>
              <a:t>Graphene</a:t>
            </a:r>
            <a:r>
              <a:rPr lang="en-US">
                <a:solidFill>
                  <a:srgbClr val="323232"/>
                </a:solidFill>
              </a:rPr>
              <a:t>: Fermi energy is inside the Conduction Band.</a:t>
            </a:r>
            <a:endParaRPr>
              <a:solidFill>
                <a:srgbClr val="323232"/>
              </a:solidFill>
            </a:endParaRPr>
          </a:p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23232"/>
              </a:solidFill>
            </a:endParaRPr>
          </a:p>
        </p:txBody>
      </p:sp>
      <p:sp>
        <p:nvSpPr>
          <p:cNvPr id="168" name="Google Shape;168;g33aeba964b0_0_8"/>
          <p:cNvSpPr txBox="1"/>
          <p:nvPr/>
        </p:nvSpPr>
        <p:spPr>
          <a:xfrm>
            <a:off x="1120350" y="5880650"/>
            <a:ext cx="6903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The material behaves like a </a:t>
            </a:r>
            <a:r>
              <a:rPr b="1" lang="en-US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conductor</a:t>
            </a:r>
            <a:r>
              <a:rPr lang="en-US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.</a:t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69" name="Google Shape;169;g33aeba964b0_0_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6225" y="1487475"/>
            <a:ext cx="3951549" cy="404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3aeba964b0_0_44"/>
          <p:cNvSpPr txBox="1"/>
          <p:nvPr>
            <p:ph type="title"/>
          </p:nvPr>
        </p:nvSpPr>
        <p:spPr>
          <a:xfrm>
            <a:off x="457200" y="-1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468C"/>
              </a:buClr>
              <a:buSzPts val="4400"/>
              <a:buFont typeface="Calibri"/>
              <a:buNone/>
            </a:pPr>
            <a:r>
              <a:rPr lang="en-US">
                <a:solidFill>
                  <a:srgbClr val="00468C"/>
                </a:solidFill>
              </a:rPr>
              <a:t>Fermi Level Shift</a:t>
            </a:r>
            <a:endParaRPr/>
          </a:p>
        </p:txBody>
      </p:sp>
      <p:sp>
        <p:nvSpPr>
          <p:cNvPr id="175" name="Google Shape;175;g33aeba964b0_0_44"/>
          <p:cNvSpPr txBox="1"/>
          <p:nvPr>
            <p:ph idx="1" type="body"/>
          </p:nvPr>
        </p:nvSpPr>
        <p:spPr>
          <a:xfrm>
            <a:off x="457200" y="784925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3200"/>
              <a:buChar char="●"/>
            </a:pPr>
            <a:r>
              <a:rPr b="1" lang="en-US">
                <a:solidFill>
                  <a:srgbClr val="323232"/>
                </a:solidFill>
              </a:rPr>
              <a:t>K-Doped Graphene</a:t>
            </a:r>
            <a:r>
              <a:rPr lang="en-US">
                <a:solidFill>
                  <a:srgbClr val="323232"/>
                </a:solidFill>
              </a:rPr>
              <a:t>: Fermi energy is inside the Conduction Band.</a:t>
            </a:r>
            <a:endParaRPr>
              <a:solidFill>
                <a:srgbClr val="323232"/>
              </a:solidFill>
            </a:endParaRPr>
          </a:p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23232"/>
              </a:solidFill>
            </a:endParaRPr>
          </a:p>
        </p:txBody>
      </p:sp>
      <p:sp>
        <p:nvSpPr>
          <p:cNvPr id="176" name="Google Shape;176;g33aeba964b0_0_44"/>
          <p:cNvSpPr txBox="1"/>
          <p:nvPr/>
        </p:nvSpPr>
        <p:spPr>
          <a:xfrm>
            <a:off x="1120350" y="5880650"/>
            <a:ext cx="6903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The material behaves like a </a:t>
            </a:r>
            <a:r>
              <a:rPr b="1" lang="en-US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conductor</a:t>
            </a:r>
            <a:r>
              <a:rPr lang="en-US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.</a:t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77" name="Google Shape;177;g33aeba964b0_0_44"/>
          <p:cNvPicPr preferRelativeResize="0"/>
          <p:nvPr/>
        </p:nvPicPr>
        <p:blipFill rotWithShape="1">
          <a:blip r:embed="rId3">
            <a:alphaModFix/>
          </a:blip>
          <a:srcRect b="0" l="298" r="298" t="0"/>
          <a:stretch/>
        </p:blipFill>
        <p:spPr>
          <a:xfrm>
            <a:off x="2596225" y="1487475"/>
            <a:ext cx="3951549" cy="404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8" name="Google Shape;178;g33aeba964b0_0_44"/>
          <p:cNvCxnSpPr/>
          <p:nvPr/>
        </p:nvCxnSpPr>
        <p:spPr>
          <a:xfrm rot="10800000">
            <a:off x="5553800" y="5044850"/>
            <a:ext cx="1888500" cy="53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468C"/>
              </a:buClr>
              <a:buSzPts val="4400"/>
              <a:buFont typeface="Calibri"/>
              <a:buNone/>
            </a:pPr>
            <a:r>
              <a:rPr lang="en-US">
                <a:solidFill>
                  <a:srgbClr val="00468C"/>
                </a:solidFill>
              </a:rPr>
              <a:t>Graphene: Theoretical Background</a:t>
            </a:r>
            <a:endParaRPr/>
          </a:p>
        </p:txBody>
      </p:sp>
      <p:sp>
        <p:nvSpPr>
          <p:cNvPr id="72" name="Google Shape;72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3200"/>
              <a:buChar char="●"/>
            </a:pPr>
            <a:r>
              <a:rPr lang="en-US">
                <a:solidFill>
                  <a:srgbClr val="323232"/>
                </a:solidFill>
              </a:rPr>
              <a:t>Single layer of carbon atoms</a:t>
            </a:r>
            <a:endParaRPr>
              <a:solidFill>
                <a:srgbClr val="323232"/>
              </a:solidFill>
            </a:endParaRP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3200"/>
              <a:buChar char="●"/>
            </a:pPr>
            <a:r>
              <a:rPr lang="en-US">
                <a:solidFill>
                  <a:srgbClr val="323232"/>
                </a:solidFill>
              </a:rPr>
              <a:t>2D hexagonal lattice structure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1200"/>
              </a:spcAft>
              <a:buClr>
                <a:srgbClr val="323232"/>
              </a:buClr>
              <a:buSzPts val="3200"/>
              <a:buChar char="●"/>
            </a:pPr>
            <a:r>
              <a:rPr lang="en-US">
                <a:solidFill>
                  <a:srgbClr val="323232"/>
                </a:solidFill>
              </a:rPr>
              <a:t>Exceptional electrical, thermal and </a:t>
            </a:r>
            <a:br>
              <a:rPr lang="en-US">
                <a:solidFill>
                  <a:srgbClr val="323232"/>
                </a:solidFill>
              </a:rPr>
            </a:br>
            <a:r>
              <a:rPr lang="en-US">
                <a:solidFill>
                  <a:srgbClr val="323232"/>
                </a:solidFill>
              </a:rPr>
              <a:t>mechanical </a:t>
            </a:r>
            <a:r>
              <a:rPr lang="en-US">
                <a:solidFill>
                  <a:srgbClr val="323232"/>
                </a:solidFill>
              </a:rPr>
              <a:t>properties</a:t>
            </a:r>
            <a:endParaRPr/>
          </a:p>
        </p:txBody>
      </p:sp>
      <p:pic>
        <p:nvPicPr>
          <p:cNvPr id="73" name="Google Shape;73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9163" y="3168163"/>
            <a:ext cx="3857625" cy="305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33aeba964b0_0_25"/>
          <p:cNvSpPr txBox="1"/>
          <p:nvPr>
            <p:ph type="title"/>
          </p:nvPr>
        </p:nvSpPr>
        <p:spPr>
          <a:xfrm>
            <a:off x="457200" y="278913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468C"/>
              </a:buClr>
              <a:buSzPts val="4400"/>
              <a:buFont typeface="Calibri"/>
              <a:buNone/>
            </a:pPr>
            <a:r>
              <a:rPr lang="en-US">
                <a:solidFill>
                  <a:srgbClr val="00468C"/>
                </a:solidFill>
              </a:rPr>
              <a:t>Python Script</a:t>
            </a:r>
            <a:endParaRPr/>
          </a:p>
        </p:txBody>
      </p:sp>
      <p:pic>
        <p:nvPicPr>
          <p:cNvPr id="184" name="Google Shape;184;g33aeba964b0_0_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1625" y="1332750"/>
            <a:ext cx="7660750" cy="419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33aeba964b0_0_35"/>
          <p:cNvSpPr txBox="1"/>
          <p:nvPr>
            <p:ph type="title"/>
          </p:nvPr>
        </p:nvSpPr>
        <p:spPr>
          <a:xfrm>
            <a:off x="457200" y="182213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468C"/>
              </a:buClr>
              <a:buSzPts val="4400"/>
              <a:buFont typeface="Calibri"/>
              <a:buNone/>
            </a:pPr>
            <a:r>
              <a:rPr lang="en-US">
                <a:solidFill>
                  <a:srgbClr val="00468C"/>
                </a:solidFill>
              </a:rPr>
              <a:t>Carrier Density</a:t>
            </a:r>
            <a:endParaRPr/>
          </a:p>
        </p:txBody>
      </p:sp>
      <p:sp>
        <p:nvSpPr>
          <p:cNvPr id="190" name="Google Shape;190;g33aeba964b0_0_35"/>
          <p:cNvSpPr txBox="1"/>
          <p:nvPr>
            <p:ph idx="1" type="body"/>
          </p:nvPr>
        </p:nvSpPr>
        <p:spPr>
          <a:xfrm>
            <a:off x="374350" y="2526950"/>
            <a:ext cx="8229600" cy="38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23232"/>
                </a:solidFill>
              </a:rPr>
              <a:t> </a:t>
            </a:r>
            <a:endParaRPr>
              <a:solidFill>
                <a:srgbClr val="32323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23232"/>
                </a:solidFill>
              </a:rPr>
              <a:t>So, the charge transfer is quantified, f</a:t>
            </a:r>
            <a:r>
              <a:rPr lang="en-US">
                <a:solidFill>
                  <a:srgbClr val="323232"/>
                </a:solidFill>
              </a:rPr>
              <a:t>or a 4x4 Supercell of 32 Carbon Atoms + 1 Potassium Atom,</a:t>
            </a:r>
            <a:r>
              <a:rPr lang="en-US">
                <a:solidFill>
                  <a:srgbClr val="323232"/>
                </a:solidFill>
              </a:rPr>
              <a:t> as:</a:t>
            </a:r>
            <a:endParaRPr>
              <a:solidFill>
                <a:srgbClr val="323232"/>
              </a:solidFill>
            </a:endParaRPr>
          </a:p>
          <a:p>
            <a:pPr indent="457200" lvl="0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323232"/>
                </a:solidFill>
              </a:rPr>
              <a:t>0.4733 electrons/supercell</a:t>
            </a:r>
            <a:endParaRPr b="1">
              <a:solidFill>
                <a:srgbClr val="323232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2323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23232"/>
                </a:solidFill>
              </a:rPr>
              <a:t>and for the primitive cell (divided with 16):</a:t>
            </a:r>
            <a:endParaRPr>
              <a:solidFill>
                <a:srgbClr val="32323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2323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323232"/>
                </a:solidFill>
              </a:rPr>
              <a:t>   0.0296 electrons/unit cell</a:t>
            </a:r>
            <a:endParaRPr b="1">
              <a:solidFill>
                <a:srgbClr val="32323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2323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23232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23232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23232"/>
                </a:solidFill>
              </a:rPr>
              <a:t> </a:t>
            </a:r>
            <a:endParaRPr>
              <a:solidFill>
                <a:srgbClr val="323232"/>
              </a:solidFill>
            </a:endParaRPr>
          </a:p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23232"/>
              </a:solidFill>
            </a:endParaRPr>
          </a:p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23232"/>
              </a:solidFill>
            </a:endParaRPr>
          </a:p>
        </p:txBody>
      </p:sp>
      <p:sp>
        <p:nvSpPr>
          <p:cNvPr id="191" name="Google Shape;191;g33aeba964b0_0_35"/>
          <p:cNvSpPr txBox="1"/>
          <p:nvPr/>
        </p:nvSpPr>
        <p:spPr>
          <a:xfrm>
            <a:off x="1933650" y="1679788"/>
            <a:ext cx="5276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Calculated from the integration, </a:t>
            </a:r>
            <a:r>
              <a:rPr b="1" lang="en-US" sz="20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I = </a:t>
            </a:r>
            <a:r>
              <a:rPr b="1" lang="en-US" sz="20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 0.4733</a:t>
            </a:r>
            <a:endParaRPr b="1" sz="20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2"/>
          <p:cNvSpPr txBox="1"/>
          <p:nvPr>
            <p:ph type="title"/>
          </p:nvPr>
        </p:nvSpPr>
        <p:spPr>
          <a:xfrm>
            <a:off x="457200" y="-1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468C"/>
              </a:buClr>
              <a:buSzPts val="4400"/>
              <a:buFont typeface="Calibri"/>
              <a:buNone/>
            </a:pPr>
            <a:r>
              <a:rPr lang="en-US">
                <a:solidFill>
                  <a:srgbClr val="00468C"/>
                </a:solidFill>
              </a:rPr>
              <a:t>Conclusions</a:t>
            </a:r>
            <a:endParaRPr/>
          </a:p>
        </p:txBody>
      </p:sp>
      <p:sp>
        <p:nvSpPr>
          <p:cNvPr id="197" name="Google Shape;197;p12"/>
          <p:cNvSpPr txBox="1"/>
          <p:nvPr>
            <p:ph idx="1" type="body"/>
          </p:nvPr>
        </p:nvSpPr>
        <p:spPr>
          <a:xfrm>
            <a:off x="0" y="756375"/>
            <a:ext cx="9144000" cy="5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25000" lnSpcReduction="20000"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323232"/>
                </a:solidFill>
              </a:rPr>
              <a:t>SCF (Self-Consistent Field Calculation)</a:t>
            </a:r>
            <a:endParaRPr sz="8000">
              <a:solidFill>
                <a:srgbClr val="323232"/>
              </a:solidFill>
            </a:endParaRPr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Clr>
                <a:srgbClr val="323232"/>
              </a:buClr>
              <a:buSzPct val="100000"/>
              <a:buChar char="●"/>
            </a:pPr>
            <a:r>
              <a:rPr lang="en-US" sz="8000">
                <a:solidFill>
                  <a:srgbClr val="323232"/>
                </a:solidFill>
              </a:rPr>
              <a:t>Graphene: Zero-bandgap, Dirac cone at K-point.</a:t>
            </a:r>
            <a:endParaRPr sz="8000">
              <a:solidFill>
                <a:srgbClr val="323232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ct val="100000"/>
              <a:buChar char="●"/>
            </a:pPr>
            <a:r>
              <a:rPr lang="en-US" sz="8000">
                <a:solidFill>
                  <a:srgbClr val="323232"/>
                </a:solidFill>
              </a:rPr>
              <a:t>K-Doped Graphene: Electron donation from K shifts Fermi level up (n-type doping).</a:t>
            </a:r>
            <a:endParaRPr sz="8000">
              <a:solidFill>
                <a:srgbClr val="32323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323232"/>
                </a:solidFill>
              </a:rPr>
              <a:t>NSCF (Non-Self-Consistent Field Calculation)</a:t>
            </a:r>
            <a:endParaRPr sz="8000">
              <a:solidFill>
                <a:srgbClr val="323232"/>
              </a:solidFill>
            </a:endParaRPr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Clr>
                <a:srgbClr val="323232"/>
              </a:buClr>
              <a:buSzPct val="100000"/>
              <a:buChar char="●"/>
            </a:pPr>
            <a:r>
              <a:rPr lang="en-US" sz="8000">
                <a:solidFill>
                  <a:srgbClr val="323232"/>
                </a:solidFill>
              </a:rPr>
              <a:t>Refines electronic structure for accurate band structure &amp; DOS calculations.</a:t>
            </a:r>
            <a:endParaRPr sz="8000">
              <a:solidFill>
                <a:srgbClr val="32323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323232"/>
                </a:solidFill>
              </a:rPr>
              <a:t>Band Structure</a:t>
            </a:r>
            <a:endParaRPr sz="8000">
              <a:solidFill>
                <a:srgbClr val="323232"/>
              </a:solidFill>
            </a:endParaRPr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Clr>
                <a:srgbClr val="323232"/>
              </a:buClr>
              <a:buSzPct val="100000"/>
              <a:buChar char="●"/>
            </a:pPr>
            <a:r>
              <a:rPr lang="en-US" sz="8000">
                <a:solidFill>
                  <a:srgbClr val="323232"/>
                </a:solidFill>
              </a:rPr>
              <a:t>Graphene: Linear bands, Dirac cone at K-point.</a:t>
            </a:r>
            <a:endParaRPr sz="8000">
              <a:solidFill>
                <a:srgbClr val="32323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323232"/>
                </a:solidFill>
              </a:rPr>
              <a:t>DOS (Density of States)</a:t>
            </a:r>
            <a:endParaRPr sz="8000">
              <a:solidFill>
                <a:srgbClr val="323232"/>
              </a:solidFill>
            </a:endParaRPr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Clr>
                <a:srgbClr val="323232"/>
              </a:buClr>
              <a:buSzPct val="100000"/>
              <a:buChar char="●"/>
            </a:pPr>
            <a:r>
              <a:rPr lang="en-US" sz="8000">
                <a:solidFill>
                  <a:srgbClr val="323232"/>
                </a:solidFill>
              </a:rPr>
              <a:t>Graphene: Vanishing DOS at Dirac point, linear behavior.</a:t>
            </a:r>
            <a:endParaRPr sz="8000">
              <a:solidFill>
                <a:srgbClr val="323232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ct val="100000"/>
              <a:buChar char="●"/>
            </a:pPr>
            <a:r>
              <a:rPr lang="en-US" sz="8000">
                <a:solidFill>
                  <a:srgbClr val="323232"/>
                </a:solidFill>
              </a:rPr>
              <a:t>K-Doped Graphene: Extra states near Fermi level, increased carrier density. Also Fermi level shifts up, indicating n-type doping.</a:t>
            </a:r>
            <a:endParaRPr sz="8000">
              <a:solidFill>
                <a:srgbClr val="32323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323232"/>
                </a:solidFill>
              </a:rPr>
              <a:t>PDOS (Projected Density of States)</a:t>
            </a:r>
            <a:endParaRPr sz="8000">
              <a:solidFill>
                <a:srgbClr val="323232"/>
              </a:solidFill>
            </a:endParaRPr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Clr>
                <a:srgbClr val="323232"/>
              </a:buClr>
              <a:buSzPct val="100000"/>
              <a:buChar char="●"/>
            </a:pPr>
            <a:r>
              <a:rPr lang="en-US" sz="8000">
                <a:solidFill>
                  <a:srgbClr val="323232"/>
                </a:solidFill>
              </a:rPr>
              <a:t>Graphene: Carbon p-orbitals dominate near Fermi level.</a:t>
            </a:r>
            <a:endParaRPr sz="8000">
              <a:solidFill>
                <a:srgbClr val="323232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ct val="100000"/>
              <a:buChar char="●"/>
            </a:pPr>
            <a:r>
              <a:rPr lang="en-US" sz="8000">
                <a:solidFill>
                  <a:srgbClr val="323232"/>
                </a:solidFill>
              </a:rPr>
              <a:t>K-Doped Graphene: K s &amp; p orbitals contribute, charge transfer modifies DOS.</a:t>
            </a:r>
            <a:endParaRPr sz="8000">
              <a:solidFill>
                <a:srgbClr val="323232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Google Shape;202;g33b8aa8b5d0_0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2863" y="152400"/>
            <a:ext cx="6358274" cy="655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Google Shape;207;g33aeba964b0_1_4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7975" y="152400"/>
            <a:ext cx="4328046" cy="6553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468C"/>
              </a:buClr>
              <a:buSzPts val="4400"/>
              <a:buFont typeface="Calibri"/>
              <a:buNone/>
            </a:pPr>
            <a:r>
              <a:rPr lang="en-US">
                <a:solidFill>
                  <a:srgbClr val="00468C"/>
                </a:solidFill>
              </a:rPr>
              <a:t>Graphene Defects Study</a:t>
            </a:r>
            <a:endParaRPr/>
          </a:p>
        </p:txBody>
      </p:sp>
      <p:sp>
        <p:nvSpPr>
          <p:cNvPr id="79" name="Google Shape;79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25000" lnSpcReduction="20000"/>
          </a:bodyPr>
          <a:lstStyle/>
          <a:p>
            <a:pPr indent="-266700" lvl="0" marL="342900" rtl="0" algn="l"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ct val="100000"/>
              <a:buChar char="●"/>
            </a:pPr>
            <a:r>
              <a:rPr lang="en-US" sz="8000">
                <a:solidFill>
                  <a:srgbClr val="323232"/>
                </a:solidFill>
              </a:rPr>
              <a:t>Investigating the impact of defects on </a:t>
            </a:r>
            <a:r>
              <a:rPr lang="en-US" sz="8000">
                <a:solidFill>
                  <a:srgbClr val="323232"/>
                </a:solidFill>
              </a:rPr>
              <a:t>the structural and electronic properties of graphene.</a:t>
            </a:r>
            <a:endParaRPr sz="8000">
              <a:solidFill>
                <a:srgbClr val="32323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8000">
              <a:solidFill>
                <a:srgbClr val="32323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000000"/>
                </a:solidFill>
              </a:rPr>
              <a:t>Why Study Defects?</a:t>
            </a:r>
            <a:endParaRPr sz="8000">
              <a:solidFill>
                <a:srgbClr val="000000"/>
              </a:solidFill>
            </a:endParaRPr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Proxima Nova"/>
              <a:buChar char="●"/>
            </a:pPr>
            <a:r>
              <a:rPr lang="en-US" sz="8000">
                <a:solidFill>
                  <a:srgbClr val="000000"/>
                </a:solidFill>
              </a:rPr>
              <a:t>Defects influence conductivity, mechanical strength, and reactivity.</a:t>
            </a:r>
            <a:endParaRPr sz="8000">
              <a:solidFill>
                <a:srgbClr val="000000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Proxima Nova"/>
              <a:buChar char="●"/>
            </a:pPr>
            <a:r>
              <a:rPr lang="en-US" sz="8000">
                <a:solidFill>
                  <a:srgbClr val="000000"/>
                </a:solidFill>
              </a:rPr>
              <a:t>Critical for graphene applications in electronics, sensors, and energy storage</a:t>
            </a:r>
            <a:endParaRPr sz="8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8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000000"/>
                </a:solidFill>
              </a:rPr>
              <a:t>Types of Defects</a:t>
            </a:r>
            <a:endParaRPr sz="8000">
              <a:solidFill>
                <a:srgbClr val="000000"/>
              </a:solidFill>
            </a:endParaRPr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n-US" sz="8000">
                <a:solidFill>
                  <a:srgbClr val="000000"/>
                </a:solidFill>
              </a:rPr>
              <a:t>Vacancies – Missing atoms disrupt conductivity.</a:t>
            </a:r>
            <a:endParaRPr sz="8000">
              <a:solidFill>
                <a:srgbClr val="000000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n-US" sz="8000">
                <a:solidFill>
                  <a:srgbClr val="000000"/>
                </a:solidFill>
              </a:rPr>
              <a:t>Grain Boundaries – Mismatch in crystal structure affects mechanical properties.</a:t>
            </a:r>
            <a:endParaRPr sz="8000">
              <a:solidFill>
                <a:srgbClr val="000000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 sz="8000">
                <a:solidFill>
                  <a:srgbClr val="000000"/>
                </a:solidFill>
              </a:rPr>
              <a:t>Doping &amp; Oxidation – Alters electronic properties</a:t>
            </a:r>
            <a:r>
              <a:rPr lang="en-US" sz="8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8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32323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"/>
          <p:cNvSpPr txBox="1"/>
          <p:nvPr>
            <p:ph type="title"/>
          </p:nvPr>
        </p:nvSpPr>
        <p:spPr>
          <a:xfrm>
            <a:off x="457200" y="-3016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468C"/>
              </a:buClr>
              <a:buSzPts val="4400"/>
              <a:buFont typeface="Calibri"/>
              <a:buNone/>
            </a:pPr>
            <a:r>
              <a:rPr lang="en-US">
                <a:solidFill>
                  <a:srgbClr val="00468C"/>
                </a:solidFill>
              </a:rPr>
              <a:t>Computational Methodology</a:t>
            </a:r>
            <a:endParaRPr/>
          </a:p>
        </p:txBody>
      </p:sp>
      <p:sp>
        <p:nvSpPr>
          <p:cNvPr id="85" name="Google Shape;85;p4"/>
          <p:cNvSpPr txBox="1"/>
          <p:nvPr>
            <p:ph idx="1" type="body"/>
          </p:nvPr>
        </p:nvSpPr>
        <p:spPr>
          <a:xfrm>
            <a:off x="457200" y="919850"/>
            <a:ext cx="8229600" cy="58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323232"/>
                </a:solidFill>
              </a:rPr>
              <a:t>Software : Quantum Espresso</a:t>
            </a:r>
            <a:endParaRPr sz="1900"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323232"/>
                </a:solidFill>
              </a:rPr>
              <a:t>Parameters:</a:t>
            </a:r>
            <a:endParaRPr sz="1900">
              <a:solidFill>
                <a:srgbClr val="323232"/>
              </a:solidFill>
            </a:endParaRPr>
          </a:p>
          <a:p>
            <a:pPr indent="-349250" lvl="0" marL="457200" rtl="0" algn="l">
              <a:spcBef>
                <a:spcPts val="640"/>
              </a:spcBef>
              <a:spcAft>
                <a:spcPts val="0"/>
              </a:spcAft>
              <a:buClr>
                <a:srgbClr val="323232"/>
              </a:buClr>
              <a:buSzPts val="1900"/>
              <a:buChar char="●"/>
            </a:pPr>
            <a:r>
              <a:rPr lang="en-US" sz="1900">
                <a:solidFill>
                  <a:srgbClr val="323232"/>
                </a:solidFill>
              </a:rPr>
              <a:t>Pseudopotentials : C, K</a:t>
            </a:r>
            <a:endParaRPr sz="1900">
              <a:solidFill>
                <a:srgbClr val="323232"/>
              </a:solidFill>
            </a:endParaRPr>
          </a:p>
          <a:p>
            <a:pPr indent="-349250" lvl="0" marL="457200" rtl="0" algn="l">
              <a:spcBef>
                <a:spcPts val="640"/>
              </a:spcBef>
              <a:spcAft>
                <a:spcPts val="0"/>
              </a:spcAft>
              <a:buClr>
                <a:srgbClr val="323232"/>
              </a:buClr>
              <a:buSzPts val="1900"/>
              <a:buChar char="●"/>
            </a:pPr>
            <a:r>
              <a:rPr lang="en-US" sz="1900">
                <a:solidFill>
                  <a:srgbClr val="323232"/>
                </a:solidFill>
              </a:rPr>
              <a:t>Convergence thresholds : E&lt;1e-6 Ry, F&lt;1e-3 Ry/Bohr</a:t>
            </a:r>
            <a:r>
              <a:rPr lang="en-US" sz="1900">
                <a:solidFill>
                  <a:srgbClr val="323232"/>
                </a:solidFill>
              </a:rPr>
              <a:t> </a:t>
            </a:r>
            <a:endParaRPr sz="1900">
              <a:solidFill>
                <a:srgbClr val="32323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323232"/>
                </a:solidFill>
              </a:rPr>
              <a:t>Workflow : </a:t>
            </a:r>
            <a:endParaRPr sz="1900">
              <a:solidFill>
                <a:srgbClr val="32323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323232"/>
                </a:solidFill>
              </a:rPr>
              <a:t>→ </a:t>
            </a:r>
            <a:r>
              <a:rPr i="1" lang="en-US" sz="1900">
                <a:solidFill>
                  <a:srgbClr val="323232"/>
                </a:solidFill>
              </a:rPr>
              <a:t>Preliminary Study</a:t>
            </a:r>
            <a:endParaRPr i="1" sz="1900">
              <a:solidFill>
                <a:srgbClr val="323232"/>
              </a:solidFill>
            </a:endParaRPr>
          </a:p>
          <a:p>
            <a:pPr indent="-349250" lvl="0" marL="457200" rtl="0" algn="l">
              <a:spcBef>
                <a:spcPts val="1200"/>
              </a:spcBef>
              <a:spcAft>
                <a:spcPts val="0"/>
              </a:spcAft>
              <a:buClr>
                <a:srgbClr val="323232"/>
              </a:buClr>
              <a:buSzPts val="1900"/>
              <a:buChar char="●"/>
            </a:pPr>
            <a:r>
              <a:rPr lang="en-US" sz="1900">
                <a:solidFill>
                  <a:srgbClr val="323232"/>
                </a:solidFill>
              </a:rPr>
              <a:t>Defining the Primitive Cell</a:t>
            </a:r>
            <a:endParaRPr sz="1900">
              <a:solidFill>
                <a:srgbClr val="323232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900"/>
              <a:buChar char="●"/>
            </a:pPr>
            <a:r>
              <a:rPr lang="en-US" sz="1900">
                <a:solidFill>
                  <a:srgbClr val="323232"/>
                </a:solidFill>
              </a:rPr>
              <a:t>Convergence study to total system energy stabilization</a:t>
            </a:r>
            <a:endParaRPr sz="1900">
              <a:solidFill>
                <a:srgbClr val="323232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900"/>
              <a:buChar char="●"/>
            </a:pPr>
            <a:r>
              <a:rPr lang="en-US" sz="1900">
                <a:solidFill>
                  <a:srgbClr val="323232"/>
                </a:solidFill>
              </a:rPr>
              <a:t>Structural relaxation (vc-relax)</a:t>
            </a:r>
            <a:endParaRPr sz="1900">
              <a:solidFill>
                <a:srgbClr val="323232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900"/>
              <a:buChar char="●"/>
            </a:pPr>
            <a:r>
              <a:rPr lang="en-US" sz="1900">
                <a:solidFill>
                  <a:srgbClr val="323232"/>
                </a:solidFill>
              </a:rPr>
              <a:t>Calculating Band Structure and Density of States</a:t>
            </a:r>
            <a:endParaRPr sz="1900">
              <a:solidFill>
                <a:srgbClr val="323232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900"/>
              <a:buChar char="●"/>
            </a:pPr>
            <a:r>
              <a:rPr lang="en-US" sz="1900">
                <a:solidFill>
                  <a:srgbClr val="323232"/>
                </a:solidFill>
              </a:rPr>
              <a:t>Vacuum </a:t>
            </a:r>
            <a:r>
              <a:rPr lang="en-US" sz="1900">
                <a:solidFill>
                  <a:srgbClr val="323232"/>
                </a:solidFill>
              </a:rPr>
              <a:t>optimization</a:t>
            </a:r>
            <a:endParaRPr sz="1900">
              <a:solidFill>
                <a:srgbClr val="32323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323232"/>
                </a:solidFill>
              </a:rPr>
              <a:t>→ </a:t>
            </a:r>
            <a:r>
              <a:rPr i="1" lang="en-US" sz="1900">
                <a:solidFill>
                  <a:srgbClr val="323232"/>
                </a:solidFill>
              </a:rPr>
              <a:t>Defect study in Graphene</a:t>
            </a:r>
            <a:endParaRPr i="1" sz="1900">
              <a:solidFill>
                <a:srgbClr val="323232"/>
              </a:solidFill>
            </a:endParaRPr>
          </a:p>
          <a:p>
            <a:pPr indent="-349250" lvl="0" marL="457200" rtl="0" algn="l">
              <a:spcBef>
                <a:spcPts val="1200"/>
              </a:spcBef>
              <a:spcAft>
                <a:spcPts val="0"/>
              </a:spcAft>
              <a:buClr>
                <a:srgbClr val="323232"/>
              </a:buClr>
              <a:buSzPts val="1900"/>
              <a:buChar char="●"/>
            </a:pPr>
            <a:r>
              <a:rPr lang="en-US" sz="1900">
                <a:solidFill>
                  <a:srgbClr val="323232"/>
                </a:solidFill>
              </a:rPr>
              <a:t>Defining the Supercell</a:t>
            </a:r>
            <a:endParaRPr sz="1900">
              <a:solidFill>
                <a:srgbClr val="323232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900"/>
              <a:buChar char="●"/>
            </a:pPr>
            <a:r>
              <a:rPr lang="en-US" sz="1900">
                <a:solidFill>
                  <a:srgbClr val="323232"/>
                </a:solidFill>
              </a:rPr>
              <a:t>Studying Potassium (K) Doping</a:t>
            </a:r>
            <a:endParaRPr sz="1900">
              <a:solidFill>
                <a:srgbClr val="32323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3aeba964b0_4_5"/>
          <p:cNvSpPr txBox="1"/>
          <p:nvPr>
            <p:ph type="title"/>
          </p:nvPr>
        </p:nvSpPr>
        <p:spPr>
          <a:xfrm>
            <a:off x="457200" y="274650"/>
            <a:ext cx="84651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468C"/>
              </a:buClr>
              <a:buSzPts val="4400"/>
              <a:buFont typeface="Calibri"/>
              <a:buNone/>
            </a:pPr>
            <a:r>
              <a:rPr lang="en-US">
                <a:solidFill>
                  <a:srgbClr val="00468C"/>
                </a:solidFill>
              </a:rPr>
              <a:t>Preliminary</a:t>
            </a:r>
            <a:r>
              <a:rPr lang="en-US">
                <a:solidFill>
                  <a:srgbClr val="00468C"/>
                </a:solidFill>
              </a:rPr>
              <a:t> study - Understanding pristine Graphene</a:t>
            </a:r>
            <a:endParaRPr/>
          </a:p>
        </p:txBody>
      </p:sp>
      <p:sp>
        <p:nvSpPr>
          <p:cNvPr id="91" name="Google Shape;91;g33aeba964b0_4_5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323232"/>
                </a:solidFill>
              </a:rPr>
              <a:t>-Defining the Unit Cell</a:t>
            </a:r>
            <a:endParaRPr sz="8000">
              <a:solidFill>
                <a:srgbClr val="323232"/>
              </a:solidFill>
            </a:endParaRPr>
          </a:p>
          <a:p>
            <a:pPr indent="-266700" lvl="0" marL="342900" rtl="0" algn="l">
              <a:spcBef>
                <a:spcPts val="1200"/>
              </a:spcBef>
              <a:spcAft>
                <a:spcPts val="0"/>
              </a:spcAft>
              <a:buClr>
                <a:srgbClr val="323232"/>
              </a:buClr>
              <a:buSzPct val="100000"/>
              <a:buChar char="●"/>
            </a:pPr>
            <a:r>
              <a:rPr lang="en-US" sz="8000">
                <a:solidFill>
                  <a:srgbClr val="323232"/>
                </a:solidFill>
              </a:rPr>
              <a:t>Two carbon atoms</a:t>
            </a:r>
            <a:endParaRPr sz="8000">
              <a:solidFill>
                <a:srgbClr val="323232"/>
              </a:solidFill>
            </a:endParaRPr>
          </a:p>
          <a:p>
            <a:pPr indent="-266700" lvl="0" marL="342900" rtl="0" algn="l">
              <a:spcBef>
                <a:spcPts val="1200"/>
              </a:spcBef>
              <a:spcAft>
                <a:spcPts val="0"/>
              </a:spcAft>
              <a:buClr>
                <a:srgbClr val="323232"/>
              </a:buClr>
              <a:buSzPct val="100000"/>
              <a:buChar char="●"/>
            </a:pPr>
            <a:r>
              <a:rPr lang="en-US" sz="8000">
                <a:solidFill>
                  <a:srgbClr val="323232"/>
                </a:solidFill>
              </a:rPr>
              <a:t>Introducing vacuum gap in the 3rd dimension of graphene</a:t>
            </a:r>
            <a:r>
              <a:rPr lang="en-US" sz="8000">
                <a:solidFill>
                  <a:srgbClr val="323232"/>
                </a:solidFill>
              </a:rPr>
              <a:t>.</a:t>
            </a:r>
            <a:endParaRPr sz="8000">
              <a:solidFill>
                <a:srgbClr val="323232"/>
              </a:solidFill>
            </a:endParaRPr>
          </a:p>
          <a:p>
            <a:pPr indent="0" lvl="0" marL="3429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8000">
              <a:solidFill>
                <a:srgbClr val="32323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8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8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8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8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8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8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32323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5"/>
          <p:cNvSpPr txBox="1"/>
          <p:nvPr>
            <p:ph type="title"/>
          </p:nvPr>
        </p:nvSpPr>
        <p:spPr>
          <a:xfrm>
            <a:off x="457200" y="-1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468C"/>
              </a:buClr>
              <a:buSzPts val="4400"/>
              <a:buFont typeface="Calibri"/>
              <a:buNone/>
            </a:pPr>
            <a:r>
              <a:rPr lang="en-US">
                <a:solidFill>
                  <a:srgbClr val="00468C"/>
                </a:solidFill>
              </a:rPr>
              <a:t>Convergence Study</a:t>
            </a:r>
            <a:endParaRPr/>
          </a:p>
        </p:txBody>
      </p:sp>
      <p:sp>
        <p:nvSpPr>
          <p:cNvPr id="97" name="Google Shape;97;p5"/>
          <p:cNvSpPr txBox="1"/>
          <p:nvPr>
            <p:ph idx="1" type="body"/>
          </p:nvPr>
        </p:nvSpPr>
        <p:spPr>
          <a:xfrm>
            <a:off x="0" y="1417650"/>
            <a:ext cx="91440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Ensure accuracy while optimizing computational cost (-&gt; optimal </a:t>
            </a:r>
            <a:r>
              <a:rPr lang="en-US" sz="2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ecutwfc</a:t>
            </a:r>
            <a:r>
              <a:rPr lang="en-US" sz="2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, k-points, celldm(3))</a:t>
            </a:r>
            <a:endParaRPr sz="2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ecutwfc: 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Maximum K of the plane waves used to expand the electronic wavefunctions (30 RY)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k-points: Representation of the momentum states of electrons in reciprocal space ( 8 8 1 0 0)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celldm(3): Definition of the geometry of a hexagonal material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g33aeba964b0_1_4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6413" y="1271588"/>
            <a:ext cx="5591175" cy="431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g33aeba964b0_1_4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0688" y="1271588"/>
            <a:ext cx="5762625" cy="431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468C"/>
              </a:buClr>
              <a:buSzPts val="4400"/>
              <a:buFont typeface="Calibri"/>
              <a:buNone/>
            </a:pPr>
            <a:r>
              <a:rPr b="1" lang="en-US" sz="3500">
                <a:solidFill>
                  <a:srgbClr val="00468C"/>
                </a:solidFill>
              </a:rPr>
              <a:t>Band Structure</a:t>
            </a:r>
            <a:r>
              <a:rPr lang="en-US" sz="3500">
                <a:solidFill>
                  <a:srgbClr val="00468C"/>
                </a:solidFill>
              </a:rPr>
              <a:t> </a:t>
            </a:r>
            <a:endParaRPr sz="3500"/>
          </a:p>
        </p:txBody>
      </p:sp>
      <p:sp>
        <p:nvSpPr>
          <p:cNvPr id="113" name="Google Shape;113;p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dk1"/>
                </a:solidFill>
              </a:rPr>
              <a:t>A plot of the allowed energy levels of electrons in a material as a function of their momentum (</a:t>
            </a:r>
            <a:r>
              <a:rPr b="1" lang="en-US" sz="2100">
                <a:solidFill>
                  <a:schemeClr val="dk1"/>
                </a:solidFill>
              </a:rPr>
              <a:t>k</a:t>
            </a:r>
            <a:r>
              <a:rPr lang="en-US" sz="2100">
                <a:solidFill>
                  <a:schemeClr val="dk1"/>
                </a:solidFill>
              </a:rPr>
              <a:t>) in the Brillouin zone.</a:t>
            </a:r>
            <a:endParaRPr sz="2100">
              <a:solidFill>
                <a:schemeClr val="dk1"/>
              </a:solidFill>
            </a:endParaRPr>
          </a:p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b="1" lang="en-US" sz="2100">
                <a:solidFill>
                  <a:schemeClr val="dk1"/>
                </a:solidFill>
              </a:rPr>
              <a:t>Features</a:t>
            </a:r>
            <a:r>
              <a:rPr lang="en-US" sz="2100">
                <a:solidFill>
                  <a:schemeClr val="dk1"/>
                </a:solidFill>
              </a:rPr>
              <a:t>:</a:t>
            </a:r>
            <a:endParaRPr sz="2100">
              <a:solidFill>
                <a:schemeClr val="dk1"/>
              </a:solidFill>
            </a:endParaRPr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-US" sz="1700">
                <a:solidFill>
                  <a:schemeClr val="dk1"/>
                </a:solidFill>
              </a:rPr>
              <a:t>Dirac cones (Valence &amp; conduction bands touch at K-point)</a:t>
            </a:r>
            <a:endParaRPr sz="1700">
              <a:solidFill>
                <a:schemeClr val="dk1"/>
              </a:solidFill>
            </a:endParaRPr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-US" sz="1700">
                <a:solidFill>
                  <a:schemeClr val="dk1"/>
                </a:solidFill>
              </a:rPr>
              <a:t>Linear dispersion (massless Dirac fermions 	       high electron mobility)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b="1" lang="en-US" sz="2100">
                <a:solidFill>
                  <a:schemeClr val="dk1"/>
                </a:solidFill>
              </a:rPr>
              <a:t>Defect impact</a:t>
            </a:r>
            <a:r>
              <a:rPr lang="en-US" sz="2100">
                <a:solidFill>
                  <a:schemeClr val="dk1"/>
                </a:solidFill>
              </a:rPr>
              <a:t>:</a:t>
            </a:r>
            <a:endParaRPr sz="2100">
              <a:solidFill>
                <a:schemeClr val="dk1"/>
              </a:solidFill>
            </a:endParaRPr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-US" sz="1700">
                <a:solidFill>
                  <a:schemeClr val="dk1"/>
                </a:solidFill>
              </a:rPr>
              <a:t>Doping (Shifts Fermi level)</a:t>
            </a:r>
            <a:endParaRPr sz="1700">
              <a:solidFill>
                <a:schemeClr val="dk1"/>
              </a:solidFill>
            </a:endParaRPr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-US" sz="1700">
                <a:solidFill>
                  <a:schemeClr val="dk1"/>
                </a:solidFill>
              </a:rPr>
              <a:t>Defects (Distort the dirac cone)</a:t>
            </a:r>
            <a:endParaRPr sz="1700">
              <a:solidFill>
                <a:schemeClr val="dk1"/>
              </a:solidFill>
            </a:endParaRPr>
          </a:p>
        </p:txBody>
      </p:sp>
      <p:sp>
        <p:nvSpPr>
          <p:cNvPr id="114" name="Google Shape;114;p6"/>
          <p:cNvSpPr/>
          <p:nvPr/>
        </p:nvSpPr>
        <p:spPr>
          <a:xfrm>
            <a:off x="5554725" y="3550750"/>
            <a:ext cx="297900" cy="113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2013-01-27T09:14:16Z</dcterms:created>
</cp:coreProperties>
</file>