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5FA2F-E386-4169-9D89-52C4F64A207F}" v="458" dt="2023-08-14T16:33:28.515"/>
    <p1510:client id="{3C4B9EA1-4AD7-4780-8887-047D9B84CC42}" v="1" dt="2023-08-14T14:54:58.695"/>
    <p1510:client id="{6042E006-87CD-4CD6-BFA0-E616E964E6AB}" v="9" dt="2023-08-14T14:17:41.008"/>
    <p1510:client id="{A377E971-1A95-4A82-A650-42E0737ACD39}" v="384" dt="2023-08-14T14:54:24.692"/>
    <p1510:client id="{E23B40A8-0E7E-4950-9788-519F500D584D}" v="298" dt="2023-08-14T15:22:52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BA8D65-652C-AF64-0C19-ECF66FCB8FF4}"/>
              </a:ext>
            </a:extLst>
          </p:cNvPr>
          <p:cNvSpPr txBox="1"/>
          <p:nvPr/>
        </p:nvSpPr>
        <p:spPr>
          <a:xfrm>
            <a:off x="2731388" y="408373"/>
            <a:ext cx="67205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>
                <a:solidFill>
                  <a:schemeClr val="accent4"/>
                </a:solidFill>
                <a:latin typeface="Consolas"/>
                <a:cs typeface="Calibri"/>
              </a:rPr>
              <a:t>Devices I/O architecture</a:t>
            </a:r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B4477918-F24F-310D-DD3B-ACA448319621}"/>
              </a:ext>
            </a:extLst>
          </p:cNvPr>
          <p:cNvGrpSpPr/>
          <p:nvPr/>
        </p:nvGrpSpPr>
        <p:grpSpPr>
          <a:xfrm>
            <a:off x="496029" y="4659591"/>
            <a:ext cx="3622622" cy="1786328"/>
            <a:chOff x="4281448" y="2533365"/>
            <a:chExt cx="3622622" cy="1786328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7076D65A-FA54-E04B-6EE9-DF0E3FD54CE2}"/>
                </a:ext>
              </a:extLst>
            </p:cNvPr>
            <p:cNvSpPr/>
            <p:nvPr/>
          </p:nvSpPr>
          <p:spPr>
            <a:xfrm>
              <a:off x="4281448" y="2533365"/>
              <a:ext cx="3622622" cy="17863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600" b="1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onsolas"/>
                  <a:cs typeface="Calibri"/>
                </a:rPr>
                <a:t>Device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BF69807-84F1-D0E2-49B4-9F2E860D34C5}"/>
                </a:ext>
              </a:extLst>
            </p:cNvPr>
            <p:cNvSpPr/>
            <p:nvPr/>
          </p:nvSpPr>
          <p:spPr>
            <a:xfrm>
              <a:off x="5655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[…]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BFFB61-93AD-1FDC-A34B-83CB7F15C349}"/>
                </a:ext>
              </a:extLst>
            </p:cNvPr>
            <p:cNvSpPr/>
            <p:nvPr/>
          </p:nvSpPr>
          <p:spPr>
            <a:xfrm>
              <a:off x="6671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portsNb</a:t>
              </a:r>
              <a:endParaRPr lang="fr-FR"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Calibri"/>
                <a:cs typeface="Calibri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91E46F-0246-1C34-C835-4CD3D82326AB}"/>
                </a:ext>
              </a:extLst>
            </p:cNvPr>
            <p:cNvSpPr/>
            <p:nvPr/>
          </p:nvSpPr>
          <p:spPr>
            <a:xfrm>
              <a:off x="4639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0x0</a:t>
              </a:r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1A6B84DC-73E7-1DD7-FF38-947C0F5D9C41}"/>
                </a:ext>
              </a:extLst>
            </p:cNvPr>
            <p:cNvSpPr/>
            <p:nvPr/>
          </p:nvSpPr>
          <p:spPr>
            <a:xfrm>
              <a:off x="4909984" y="3250791"/>
              <a:ext cx="2365886" cy="49161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err="1">
                  <a:solidFill>
                    <a:schemeClr val="accent2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Internal</a:t>
              </a:r>
              <a:r>
                <a:rPr lang="fr-FR" b="1">
                  <a:solidFill>
                    <a:schemeClr val="accent2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 thread</a:t>
              </a:r>
            </a:p>
            <a:p>
              <a:pPr algn="ctr"/>
              <a:r>
                <a:rPr lang="fr-FR" sz="1400" i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(</a:t>
              </a:r>
              <a:r>
                <a:rPr lang="fr-FR" sz="1400" i="1" err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optional</a:t>
              </a:r>
              <a:r>
                <a:rPr lang="fr-FR" sz="1400" i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)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B505BEA-BC7B-8FC8-5413-0E8C96DF5CC9}"/>
              </a:ext>
            </a:extLst>
          </p:cNvPr>
          <p:cNvGrpSpPr/>
          <p:nvPr/>
        </p:nvGrpSpPr>
        <p:grpSpPr>
          <a:xfrm>
            <a:off x="4281447" y="4659590"/>
            <a:ext cx="3622622" cy="1786328"/>
            <a:chOff x="4281448" y="2533365"/>
            <a:chExt cx="3622622" cy="1786328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D578822A-51EB-20E3-7030-9956FACFDFB6}"/>
                </a:ext>
              </a:extLst>
            </p:cNvPr>
            <p:cNvSpPr/>
            <p:nvPr/>
          </p:nvSpPr>
          <p:spPr>
            <a:xfrm>
              <a:off x="4281448" y="2533365"/>
              <a:ext cx="3622622" cy="17863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600" b="1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onsolas"/>
                  <a:cs typeface="Calibri"/>
                </a:rPr>
                <a:t>Device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7D1A491-81AE-95C0-EBDD-D3BE7CA3B40E}"/>
                </a:ext>
              </a:extLst>
            </p:cNvPr>
            <p:cNvSpPr/>
            <p:nvPr/>
          </p:nvSpPr>
          <p:spPr>
            <a:xfrm>
              <a:off x="5655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[…]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FA92052-DC77-3137-8722-091DC2065BC3}"/>
                </a:ext>
              </a:extLst>
            </p:cNvPr>
            <p:cNvSpPr/>
            <p:nvPr/>
          </p:nvSpPr>
          <p:spPr>
            <a:xfrm>
              <a:off x="6671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portsNb</a:t>
              </a:r>
              <a:endParaRPr lang="fr-FR"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Calibri"/>
                <a:cs typeface="Calibri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639841B-FCE7-35FB-8E99-39C185DA648C}"/>
                </a:ext>
              </a:extLst>
            </p:cNvPr>
            <p:cNvSpPr/>
            <p:nvPr/>
          </p:nvSpPr>
          <p:spPr>
            <a:xfrm>
              <a:off x="4639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0x0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D449624E-BA7D-A36D-D762-E4E958C48C98}"/>
                </a:ext>
              </a:extLst>
            </p:cNvPr>
            <p:cNvSpPr/>
            <p:nvPr/>
          </p:nvSpPr>
          <p:spPr>
            <a:xfrm>
              <a:off x="4909984" y="3250791"/>
              <a:ext cx="2365886" cy="49161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err="1">
                  <a:solidFill>
                    <a:schemeClr val="accent2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Internal</a:t>
              </a:r>
              <a:r>
                <a:rPr lang="fr-FR" b="1">
                  <a:solidFill>
                    <a:schemeClr val="accent2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 thread</a:t>
              </a:r>
            </a:p>
            <a:p>
              <a:pPr algn="ctr"/>
              <a:r>
                <a:rPr lang="fr-FR" sz="1400" i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(</a:t>
              </a:r>
              <a:r>
                <a:rPr lang="fr-FR" sz="1400" i="1" err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optional</a:t>
              </a:r>
              <a:r>
                <a:rPr lang="fr-FR" sz="1400" i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)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1EDB3DE-AAE3-CB85-29F8-853818516B79}"/>
              </a:ext>
            </a:extLst>
          </p:cNvPr>
          <p:cNvGrpSpPr/>
          <p:nvPr/>
        </p:nvGrpSpPr>
        <p:grpSpPr>
          <a:xfrm>
            <a:off x="8042286" y="4659590"/>
            <a:ext cx="3622622" cy="1786328"/>
            <a:chOff x="4281448" y="2533365"/>
            <a:chExt cx="3622622" cy="1786328"/>
          </a:xfrm>
        </p:grpSpPr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AB9A104F-DCB0-E99E-28D5-2C61874DE36B}"/>
                </a:ext>
              </a:extLst>
            </p:cNvPr>
            <p:cNvSpPr/>
            <p:nvPr/>
          </p:nvSpPr>
          <p:spPr>
            <a:xfrm>
              <a:off x="4281448" y="2533365"/>
              <a:ext cx="3622622" cy="17863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600" b="1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onsolas"/>
                  <a:cs typeface="Calibri"/>
                </a:rPr>
                <a:t>Device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BBBFD24-23A8-B16A-1AB5-BCFB3C3A9010}"/>
                </a:ext>
              </a:extLst>
            </p:cNvPr>
            <p:cNvSpPr/>
            <p:nvPr/>
          </p:nvSpPr>
          <p:spPr>
            <a:xfrm>
              <a:off x="5655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[…]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D02AF3-2833-5AD6-17EB-E7AE318CA9A9}"/>
                </a:ext>
              </a:extLst>
            </p:cNvPr>
            <p:cNvSpPr/>
            <p:nvPr/>
          </p:nvSpPr>
          <p:spPr>
            <a:xfrm>
              <a:off x="6671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portsNb</a:t>
              </a:r>
              <a:endParaRPr lang="fr-FR"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Calibri"/>
                <a:cs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9F90AC0-3393-3638-F857-36AEA48C6349}"/>
                </a:ext>
              </a:extLst>
            </p:cNvPr>
            <p:cNvSpPr/>
            <p:nvPr/>
          </p:nvSpPr>
          <p:spPr>
            <a:xfrm>
              <a:off x="4639237" y="2720896"/>
              <a:ext cx="878127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4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0x0</a:t>
              </a:r>
            </a:p>
          </p:txBody>
        </p: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0D5BF335-0B09-393B-C5D7-C13C084F8BBA}"/>
                </a:ext>
              </a:extLst>
            </p:cNvPr>
            <p:cNvSpPr/>
            <p:nvPr/>
          </p:nvSpPr>
          <p:spPr>
            <a:xfrm>
              <a:off x="4909984" y="3250791"/>
              <a:ext cx="2365886" cy="49161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err="1">
                  <a:solidFill>
                    <a:schemeClr val="accent2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Internal</a:t>
              </a:r>
              <a:r>
                <a:rPr lang="fr-FR" b="1">
                  <a:solidFill>
                    <a:schemeClr val="accent2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 thread</a:t>
              </a:r>
            </a:p>
            <a:p>
              <a:pPr algn="ctr"/>
              <a:r>
                <a:rPr lang="fr-FR" sz="1400" i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(</a:t>
              </a:r>
              <a:r>
                <a:rPr lang="fr-FR" sz="1400" i="1" err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optional</a:t>
              </a:r>
              <a:r>
                <a:rPr lang="fr-FR" sz="1400" i="1">
                  <a:solidFill>
                    <a:schemeClr val="accent5">
                      <a:lumMod val="75000"/>
                    </a:schemeClr>
                  </a:solidFill>
                  <a:latin typeface="Consolas"/>
                  <a:ea typeface="Calibri"/>
                  <a:cs typeface="Calibri"/>
                </a:rPr>
                <a:t>)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753C22F-B194-1A66-92DB-D26591324CE3}"/>
              </a:ext>
            </a:extLst>
          </p:cNvPr>
          <p:cNvGrpSpPr/>
          <p:nvPr/>
        </p:nvGrpSpPr>
        <p:grpSpPr>
          <a:xfrm>
            <a:off x="499671" y="1261672"/>
            <a:ext cx="11180162" cy="3122949"/>
            <a:chOff x="499671" y="1261672"/>
            <a:chExt cx="11180162" cy="31229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D635860-4926-7BAB-B89C-DA0ED63F30DC}"/>
                </a:ext>
              </a:extLst>
            </p:cNvPr>
            <p:cNvSpPr/>
            <p:nvPr/>
          </p:nvSpPr>
          <p:spPr>
            <a:xfrm>
              <a:off x="499671" y="1261672"/>
              <a:ext cx="11180162" cy="31229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600" b="1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onsolas"/>
                  <a:cs typeface="Calibri"/>
                </a:rPr>
                <a:t>Motherboard</a:t>
              </a:r>
              <a:endParaRPr lang="fr-FR" sz="2600" err="1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7C88A47B-6467-44A9-194C-403FE80E109A}"/>
                </a:ext>
              </a:extLst>
            </p:cNvPr>
            <p:cNvSpPr/>
            <p:nvPr/>
          </p:nvSpPr>
          <p:spPr>
            <a:xfrm>
              <a:off x="911902" y="1511508"/>
              <a:ext cx="3210392" cy="128665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600" b="1">
                  <a:solidFill>
                    <a:srgbClr val="92D050"/>
                  </a:solidFill>
                  <a:latin typeface="Consolas"/>
                  <a:ea typeface="Calibri"/>
                  <a:cs typeface="Calibri"/>
                </a:rPr>
                <a:t>RAM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D8B93A0-2DC7-1158-C5BC-27EAC0A86E32}"/>
                </a:ext>
              </a:extLst>
            </p:cNvPr>
            <p:cNvSpPr/>
            <p:nvPr/>
          </p:nvSpPr>
          <p:spPr>
            <a:xfrm>
              <a:off x="8057213" y="1511507"/>
              <a:ext cx="3210392" cy="128665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600" b="1">
                  <a:solidFill>
                    <a:srgbClr val="92D050"/>
                  </a:solidFill>
                  <a:latin typeface="Consolas"/>
                  <a:ea typeface="Calibri"/>
                  <a:cs typeface="Calibri"/>
                </a:rPr>
                <a:t>CPU</a:t>
              </a:r>
              <a:endParaRPr lang="fr-FR">
                <a:latin typeface="Consolas"/>
              </a:endParaRPr>
            </a:p>
          </p:txBody>
        </p:sp>
        <p:sp>
          <p:nvSpPr>
            <p:cNvPr id="16" name="Flèche : trois pointes 15">
              <a:extLst>
                <a:ext uri="{FF2B5EF4-FFF2-40B4-BE49-F238E27FC236}">
                  <a16:creationId xmlns:a16="http://schemas.microsoft.com/office/drawing/2014/main" id="{275826D9-A5EB-7498-CB69-A4A2B53F3D05}"/>
                </a:ext>
              </a:extLst>
            </p:cNvPr>
            <p:cNvSpPr/>
            <p:nvPr/>
          </p:nvSpPr>
          <p:spPr>
            <a:xfrm rot="10800000">
              <a:off x="4134785" y="1936231"/>
              <a:ext cx="3934916" cy="1049308"/>
            </a:xfrm>
            <a:prstGeom prst="leftRightUp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3615473-65E1-0932-AC66-FDD4E90A3080}"/>
                </a:ext>
              </a:extLst>
            </p:cNvPr>
            <p:cNvSpPr txBox="1"/>
            <p:nvPr/>
          </p:nvSpPr>
          <p:spPr>
            <a:xfrm>
              <a:off x="5758721" y="1998689"/>
              <a:ext cx="674558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/>
                  <a:ea typeface="Calibri"/>
                  <a:cs typeface="Calibri"/>
                </a:rPr>
                <a:t>BUS</a:t>
              </a:r>
              <a:endParaRPr lang="fr-FR" sz="2200" b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FEF1000F-B297-4AE4-12B3-CF853821E8E9}"/>
                </a:ext>
              </a:extLst>
            </p:cNvPr>
            <p:cNvSpPr/>
            <p:nvPr/>
          </p:nvSpPr>
          <p:spPr>
            <a:xfrm>
              <a:off x="911900" y="2985539"/>
              <a:ext cx="10355703" cy="1136752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fr-FR" sz="2600" b="1">
                  <a:solidFill>
                    <a:srgbClr val="92D050"/>
                  </a:solidFill>
                  <a:latin typeface="Consolas"/>
                  <a:ea typeface="Calibri"/>
                  <a:cs typeface="Calibri"/>
                </a:rPr>
                <a:t>Input / Output </a:t>
              </a:r>
              <a:r>
                <a:rPr lang="fr-FR" sz="2600" b="1" err="1">
                  <a:solidFill>
                    <a:srgbClr val="92D050"/>
                  </a:solidFill>
                  <a:latin typeface="Consolas"/>
                  <a:ea typeface="Calibri"/>
                  <a:cs typeface="Calibri"/>
                </a:rPr>
                <a:t>Device</a:t>
              </a:r>
              <a:r>
                <a:rPr lang="fr-FR" sz="2600" b="1">
                  <a:solidFill>
                    <a:srgbClr val="92D050"/>
                  </a:solidFill>
                  <a:latin typeface="Consolas"/>
                  <a:ea typeface="Calibri"/>
                  <a:cs typeface="Calibri"/>
                </a:rPr>
                <a:t> (IOD)</a:t>
              </a:r>
              <a:endParaRPr lang="fr-FR" sz="2600">
                <a:latin typeface="Consolas"/>
                <a:ea typeface="Calibri"/>
                <a:cs typeface="Calibr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4ED96-66EE-E90C-6F80-3B5D1A12F6EF}"/>
                </a:ext>
              </a:extLst>
            </p:cNvPr>
            <p:cNvSpPr/>
            <p:nvPr/>
          </p:nvSpPr>
          <p:spPr>
            <a:xfrm>
              <a:off x="5733737" y="3710066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[…]</a:t>
              </a:r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Calibri"/>
                <a:cs typeface="Calibr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6C1B1F-31DF-3BEC-1A23-66E215FA86F4}"/>
                </a:ext>
              </a:extLst>
            </p:cNvPr>
            <p:cNvSpPr/>
            <p:nvPr/>
          </p:nvSpPr>
          <p:spPr>
            <a:xfrm>
              <a:off x="6907965" y="3710065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n3</a:t>
              </a:r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E8AD61-D5B5-AA29-DE1F-78B9B63E7A45}"/>
                </a:ext>
              </a:extLst>
            </p:cNvPr>
            <p:cNvSpPr/>
            <p:nvPr/>
          </p:nvSpPr>
          <p:spPr>
            <a:xfrm>
              <a:off x="4559506" y="3710064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n2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855EC7-1BF4-CCAD-59B7-2B3450EAB2CB}"/>
                </a:ext>
              </a:extLst>
            </p:cNvPr>
            <p:cNvSpPr/>
            <p:nvPr/>
          </p:nvSpPr>
          <p:spPr>
            <a:xfrm>
              <a:off x="2211048" y="3710065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[…]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99147-4E5F-0355-B141-67D2AF42CED0}"/>
                </a:ext>
              </a:extLst>
            </p:cNvPr>
            <p:cNvSpPr/>
            <p:nvPr/>
          </p:nvSpPr>
          <p:spPr>
            <a:xfrm>
              <a:off x="3385276" y="3710064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n1</a:t>
              </a:r>
              <a:endParaRPr lang="fr-FR" b="1" i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EA581-81A2-49A9-0072-A37A905068A0}"/>
                </a:ext>
              </a:extLst>
            </p:cNvPr>
            <p:cNvSpPr/>
            <p:nvPr/>
          </p:nvSpPr>
          <p:spPr>
            <a:xfrm>
              <a:off x="1036817" y="3710063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0x0</a:t>
              </a:r>
              <a:endParaRPr lang="fr-FR" b="1" i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75A698-517B-281E-FD8A-EB5903B40814}"/>
                </a:ext>
              </a:extLst>
            </p:cNvPr>
            <p:cNvSpPr/>
            <p:nvPr/>
          </p:nvSpPr>
          <p:spPr>
            <a:xfrm>
              <a:off x="8082194" y="3710064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n4</a:t>
              </a:r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DC394D-37FF-7D59-0E90-3774F287A67F}"/>
                </a:ext>
              </a:extLst>
            </p:cNvPr>
            <p:cNvSpPr/>
            <p:nvPr/>
          </p:nvSpPr>
          <p:spPr>
            <a:xfrm>
              <a:off x="9256423" y="3710063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[…]</a:t>
              </a:r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Calibri"/>
                <a:cs typeface="Calibr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7396E8-992F-AEB2-C41B-A83003B965D5}"/>
                </a:ext>
              </a:extLst>
            </p:cNvPr>
            <p:cNvSpPr/>
            <p:nvPr/>
          </p:nvSpPr>
          <p:spPr>
            <a:xfrm>
              <a:off x="10430652" y="3710062"/>
              <a:ext cx="737016" cy="3497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/>
                  <a:ea typeface="Calibri"/>
                  <a:cs typeface="Calibri"/>
                </a:rPr>
                <a:t>n5</a:t>
              </a:r>
              <a:endParaRPr lang="fr-FR" b="1" i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endParaRPr>
            </a:p>
          </p:txBody>
        </p: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C8627B7E-DB2F-8080-1C50-AF95474BD7E5}"/>
                </a:ext>
              </a:extLst>
            </p:cNvPr>
            <p:cNvCxnSpPr/>
            <p:nvPr/>
          </p:nvCxnSpPr>
          <p:spPr>
            <a:xfrm>
              <a:off x="4335234" y="3692978"/>
              <a:ext cx="0" cy="337458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3CAC2BDA-D08D-FC40-822C-48642D65CE06}"/>
                </a:ext>
              </a:extLst>
            </p:cNvPr>
            <p:cNvCxnSpPr>
              <a:cxnSpLocks/>
            </p:cNvCxnSpPr>
            <p:nvPr/>
          </p:nvCxnSpPr>
          <p:spPr>
            <a:xfrm>
              <a:off x="7851319" y="3692978"/>
              <a:ext cx="0" cy="337458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Flèche : double flèche verticale 88">
            <a:extLst>
              <a:ext uri="{FF2B5EF4-FFF2-40B4-BE49-F238E27FC236}">
                <a16:creationId xmlns:a16="http://schemas.microsoft.com/office/drawing/2014/main" id="{8082EB1A-AD78-0F48-CEF1-26CB2356B098}"/>
              </a:ext>
            </a:extLst>
          </p:cNvPr>
          <p:cNvSpPr/>
          <p:nvPr/>
        </p:nvSpPr>
        <p:spPr>
          <a:xfrm rot="1260000">
            <a:off x="2209801" y="4093027"/>
            <a:ext cx="457199" cy="71845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ouble flèche verticale 89">
            <a:extLst>
              <a:ext uri="{FF2B5EF4-FFF2-40B4-BE49-F238E27FC236}">
                <a16:creationId xmlns:a16="http://schemas.microsoft.com/office/drawing/2014/main" id="{D4B69CBA-C8F5-08E7-A722-D0091A7C23D2}"/>
              </a:ext>
            </a:extLst>
          </p:cNvPr>
          <p:cNvSpPr/>
          <p:nvPr/>
        </p:nvSpPr>
        <p:spPr>
          <a:xfrm rot="-1260000">
            <a:off x="9525001" y="4093027"/>
            <a:ext cx="457199" cy="71845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lèche : double flèche verticale 90">
            <a:extLst>
              <a:ext uri="{FF2B5EF4-FFF2-40B4-BE49-F238E27FC236}">
                <a16:creationId xmlns:a16="http://schemas.microsoft.com/office/drawing/2014/main" id="{8D1F7AC3-A526-4609-9B8D-46B357980BC6}"/>
              </a:ext>
            </a:extLst>
          </p:cNvPr>
          <p:cNvSpPr/>
          <p:nvPr/>
        </p:nvSpPr>
        <p:spPr>
          <a:xfrm>
            <a:off x="5867401" y="4093027"/>
            <a:ext cx="457199" cy="71845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58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BA8D65-652C-AF64-0C19-ECF66FCB8FF4}"/>
              </a:ext>
            </a:extLst>
          </p:cNvPr>
          <p:cNvSpPr txBox="1"/>
          <p:nvPr/>
        </p:nvSpPr>
        <p:spPr>
          <a:xfrm>
            <a:off x="2731388" y="408373"/>
            <a:ext cx="672058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>
                <a:solidFill>
                  <a:schemeClr val="accent4"/>
                </a:solidFill>
                <a:latin typeface="Consolas"/>
                <a:cs typeface="Calibri"/>
              </a:rPr>
              <a:t>Hardware interrupt</a:t>
            </a:r>
            <a:endParaRPr lang="fr-FR">
              <a:solidFill>
                <a:schemeClr val="accent4"/>
              </a:solidFill>
              <a:latin typeface="Consolas"/>
            </a:endParaRPr>
          </a:p>
          <a:p>
            <a:pPr algn="ctr"/>
            <a:r>
              <a:rPr lang="en-GB" sz="2400" b="1">
                <a:solidFill>
                  <a:schemeClr val="accent4"/>
                </a:solidFill>
                <a:latin typeface="Consolas"/>
                <a:cs typeface="Calibri"/>
              </a:rPr>
              <a:t>IOD protocol</a:t>
            </a:r>
            <a:endParaRPr lang="en-GB" sz="3600" b="1">
              <a:solidFill>
                <a:schemeClr val="accent4"/>
              </a:solidFill>
              <a:latin typeface="Consolas"/>
              <a:cs typeface="Calibri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635860-4926-7BAB-B89C-DA0ED63F30DC}"/>
              </a:ext>
            </a:extLst>
          </p:cNvPr>
          <p:cNvSpPr/>
          <p:nvPr/>
        </p:nvSpPr>
        <p:spPr>
          <a:xfrm>
            <a:off x="4530896" y="1568931"/>
            <a:ext cx="3142292" cy="48804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600" b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IOD</a:t>
            </a:r>
            <a:endParaRPr lang="fr-FR" sz="2600" err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C88A47B-6467-44A9-194C-403FE80E109A}"/>
              </a:ext>
            </a:extLst>
          </p:cNvPr>
          <p:cNvSpPr/>
          <p:nvPr/>
        </p:nvSpPr>
        <p:spPr>
          <a:xfrm>
            <a:off x="4721902" y="2396411"/>
            <a:ext cx="2743361" cy="3771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rgbClr val="92D050"/>
                </a:solidFill>
                <a:latin typeface="Consolas"/>
                <a:ea typeface="Calibri"/>
                <a:cs typeface="Calibri"/>
              </a:rPr>
              <a:t>Transmits</a:t>
            </a:r>
            <a:r>
              <a:rPr lang="fr-FR" b="1">
                <a:solidFill>
                  <a:srgbClr val="92D05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fr-FR" b="1" err="1">
                <a:solidFill>
                  <a:srgbClr val="92D050"/>
                </a:solidFill>
                <a:latin typeface="Consolas"/>
                <a:ea typeface="Calibri"/>
                <a:cs typeface="Calibri"/>
              </a:rPr>
              <a:t>interrupt</a:t>
            </a:r>
            <a:endParaRPr lang="fr-FR" b="1">
              <a:solidFill>
                <a:srgbClr val="92D050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E4A0C33-F2F3-74BC-6C4F-913F001956E7}"/>
              </a:ext>
            </a:extLst>
          </p:cNvPr>
          <p:cNvSpPr/>
          <p:nvPr/>
        </p:nvSpPr>
        <p:spPr>
          <a:xfrm>
            <a:off x="4721901" y="4706991"/>
            <a:ext cx="2743361" cy="3771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  <a:latin typeface="Consolas"/>
                <a:cs typeface="Calibri"/>
              </a:rPr>
              <a:t>Interrupts</a:t>
            </a:r>
            <a:r>
              <a:rPr lang="fr-FR" b="1">
                <a:solidFill>
                  <a:schemeClr val="bg1"/>
                </a:solidFill>
                <a:latin typeface="Consolas"/>
                <a:cs typeface="Calibri"/>
              </a:rPr>
              <a:t> queue</a:t>
            </a:r>
            <a:endParaRPr lang="fr-FR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EC80F14-6D9F-D74B-60BC-2F75631B35AD}"/>
              </a:ext>
            </a:extLst>
          </p:cNvPr>
          <p:cNvSpPr/>
          <p:nvPr/>
        </p:nvSpPr>
        <p:spPr>
          <a:xfrm>
            <a:off x="4721900" y="3060087"/>
            <a:ext cx="2743361" cy="3771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bg1"/>
                </a:solidFill>
                <a:latin typeface="Consolas"/>
                <a:cs typeface="Calibri"/>
              </a:rPr>
              <a:t>Ports data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BDD61E-B18C-A635-6712-93723349B4DF}"/>
              </a:ext>
            </a:extLst>
          </p:cNvPr>
          <p:cNvSpPr/>
          <p:nvPr/>
        </p:nvSpPr>
        <p:spPr>
          <a:xfrm>
            <a:off x="4727852" y="3557652"/>
            <a:ext cx="755018" cy="3831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b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0x0:</a:t>
            </a: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B29827D-562E-E01C-0465-2BE7B78155A2}"/>
              </a:ext>
            </a:extLst>
          </p:cNvPr>
          <p:cNvSpPr/>
          <p:nvPr/>
        </p:nvSpPr>
        <p:spPr>
          <a:xfrm>
            <a:off x="4727851" y="4043311"/>
            <a:ext cx="755018" cy="37121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b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0x1:</a:t>
            </a: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BA0E3F8-7424-0FC5-C28F-FF1AE47C8E63}"/>
              </a:ext>
            </a:extLst>
          </p:cNvPr>
          <p:cNvSpPr/>
          <p:nvPr/>
        </p:nvSpPr>
        <p:spPr>
          <a:xfrm>
            <a:off x="4721897" y="5198600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#id: 0x0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DC680F1-413B-C73C-3493-31ADEF83A18D}"/>
              </a:ext>
            </a:extLst>
          </p:cNvPr>
          <p:cNvSpPr/>
          <p:nvPr/>
        </p:nvSpPr>
        <p:spPr>
          <a:xfrm>
            <a:off x="4721896" y="5690212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#id: 0x1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9C9C5-37EE-7DD8-723B-8693CF07DA42}"/>
              </a:ext>
            </a:extLst>
          </p:cNvPr>
          <p:cNvSpPr/>
          <p:nvPr/>
        </p:nvSpPr>
        <p:spPr>
          <a:xfrm>
            <a:off x="4729510" y="2907793"/>
            <a:ext cx="2740740" cy="286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478134-A450-ED45-AFB9-8FD5269F871B}"/>
              </a:ext>
            </a:extLst>
          </p:cNvPr>
          <p:cNvSpPr/>
          <p:nvPr/>
        </p:nvSpPr>
        <p:spPr>
          <a:xfrm>
            <a:off x="4729509" y="4547095"/>
            <a:ext cx="2740740" cy="286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F0C041C-21D5-C928-99B7-2AE7B0DC34A1}"/>
              </a:ext>
            </a:extLst>
          </p:cNvPr>
          <p:cNvSpPr/>
          <p:nvPr/>
        </p:nvSpPr>
        <p:spPr>
          <a:xfrm>
            <a:off x="696705" y="1568930"/>
            <a:ext cx="3142292" cy="488046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600" b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CPU</a:t>
            </a:r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270F0BF-510B-CBC8-97B9-B161CDC0BFF0}"/>
              </a:ext>
            </a:extLst>
          </p:cNvPr>
          <p:cNvSpPr/>
          <p:nvPr/>
        </p:nvSpPr>
        <p:spPr>
          <a:xfrm>
            <a:off x="887711" y="2396410"/>
            <a:ext cx="2743361" cy="3771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rgbClr val="92D050"/>
                </a:solidFill>
                <a:latin typeface="Consolas"/>
                <a:cs typeface="Calibri"/>
              </a:rPr>
              <a:t>Runs </a:t>
            </a:r>
            <a:r>
              <a:rPr lang="fr-FR" b="1" err="1">
                <a:solidFill>
                  <a:srgbClr val="92D050"/>
                </a:solidFill>
                <a:latin typeface="Consolas"/>
                <a:cs typeface="Calibri"/>
              </a:rPr>
              <a:t>from</a:t>
            </a:r>
            <a:r>
              <a:rPr lang="fr-FR" b="1">
                <a:solidFill>
                  <a:srgbClr val="92D050"/>
                </a:solidFill>
                <a:latin typeface="Consolas"/>
                <a:cs typeface="Calibri"/>
              </a:rPr>
              <a:t> memory</a:t>
            </a:r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FEC32E1-62F6-71A9-E36D-21A905E8A72D}"/>
              </a:ext>
            </a:extLst>
          </p:cNvPr>
          <p:cNvSpPr/>
          <p:nvPr/>
        </p:nvSpPr>
        <p:spPr>
          <a:xfrm>
            <a:off x="887710" y="2904409"/>
            <a:ext cx="2743361" cy="3771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1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Not </a:t>
            </a:r>
            <a:r>
              <a:rPr lang="fr-FR" b="1" i="1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interrupt</a:t>
            </a:r>
            <a:r>
              <a:rPr lang="fr-FR" b="1" i="1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 </a:t>
            </a:r>
            <a:r>
              <a:rPr lang="fr-FR" b="1" i="1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ready</a:t>
            </a:r>
            <a:endParaRPr lang="fr-FR" b="1" i="1">
              <a:solidFill>
                <a:schemeClr val="accent2">
                  <a:lumMod val="40000"/>
                  <a:lumOff val="6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903AE1-F281-5AAE-4FD4-481597F98EC1}"/>
              </a:ext>
            </a:extLst>
          </p:cNvPr>
          <p:cNvSpPr/>
          <p:nvPr/>
        </p:nvSpPr>
        <p:spPr>
          <a:xfrm>
            <a:off x="895319" y="3415793"/>
            <a:ext cx="2740740" cy="286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00A6BFE-9DEB-CF17-A150-4E5C9A5D3164}"/>
              </a:ext>
            </a:extLst>
          </p:cNvPr>
          <p:cNvSpPr/>
          <p:nvPr/>
        </p:nvSpPr>
        <p:spPr>
          <a:xfrm>
            <a:off x="899804" y="3555991"/>
            <a:ext cx="2743361" cy="3771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  <a:latin typeface="Consolas"/>
                <a:cs typeface="Calibri"/>
              </a:rPr>
              <a:t>Register</a:t>
            </a:r>
            <a:r>
              <a:rPr lang="fr-FR" b="1">
                <a:solidFill>
                  <a:schemeClr val="bg1"/>
                </a:solidFill>
                <a:latin typeface="Consolas"/>
                <a:cs typeface="Calibri"/>
              </a:rPr>
              <a:t> I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0519713-910F-8CF7-6245-C5C66AFC8FE6}"/>
              </a:ext>
            </a:extLst>
          </p:cNvPr>
          <p:cNvSpPr/>
          <p:nvPr/>
        </p:nvSpPr>
        <p:spPr>
          <a:xfrm>
            <a:off x="899803" y="3926650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i="1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undefined</a:t>
            </a:r>
            <a:endParaRPr lang="fr-FR" i="1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612F714-25DA-326B-3B76-B3CFE4B43776}"/>
              </a:ext>
            </a:extLst>
          </p:cNvPr>
          <p:cNvSpPr/>
          <p:nvPr/>
        </p:nvSpPr>
        <p:spPr>
          <a:xfrm>
            <a:off x="899803" y="4571990"/>
            <a:ext cx="2743361" cy="3771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err="1">
                <a:solidFill>
                  <a:schemeClr val="bg1"/>
                </a:solidFill>
                <a:latin typeface="Consolas"/>
                <a:cs typeface="Calibri"/>
              </a:rPr>
              <a:t>Interrupt</a:t>
            </a:r>
            <a:r>
              <a:rPr lang="fr-FR" b="1">
                <a:solidFill>
                  <a:schemeClr val="bg1"/>
                </a:solidFill>
                <a:latin typeface="Consolas"/>
                <a:cs typeface="Calibri"/>
              </a:rPr>
              <a:t> </a:t>
            </a:r>
            <a:r>
              <a:rPr lang="fr-FR" b="1" err="1">
                <a:solidFill>
                  <a:schemeClr val="bg1"/>
                </a:solidFill>
                <a:latin typeface="Consolas"/>
                <a:cs typeface="Calibri"/>
              </a:rPr>
              <a:t>received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88633714-083A-DE39-AD1B-7D7F90CAB6A6}"/>
              </a:ext>
            </a:extLst>
          </p:cNvPr>
          <p:cNvSpPr/>
          <p:nvPr/>
        </p:nvSpPr>
        <p:spPr>
          <a:xfrm>
            <a:off x="899802" y="4942649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b="1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95773C-5D34-2BDA-F4D6-A574B88C4110}"/>
              </a:ext>
            </a:extLst>
          </p:cNvPr>
          <p:cNvSpPr/>
          <p:nvPr/>
        </p:nvSpPr>
        <p:spPr>
          <a:xfrm>
            <a:off x="895318" y="4419697"/>
            <a:ext cx="2740740" cy="286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98E7C22-2A58-E3A9-42A9-BCEC24349E30}"/>
              </a:ext>
            </a:extLst>
          </p:cNvPr>
          <p:cNvSpPr/>
          <p:nvPr/>
        </p:nvSpPr>
        <p:spPr>
          <a:xfrm>
            <a:off x="2185012" y="5802216"/>
            <a:ext cx="146892" cy="146892"/>
          </a:xfrm>
          <a:prstGeom prst="ellipse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1C823AB-1D58-4FA3-6460-E4CFE368A4B9}"/>
              </a:ext>
            </a:extLst>
          </p:cNvPr>
          <p:cNvSpPr/>
          <p:nvPr/>
        </p:nvSpPr>
        <p:spPr>
          <a:xfrm>
            <a:off x="3011276" y="5802215"/>
            <a:ext cx="146892" cy="146892"/>
          </a:xfrm>
          <a:prstGeom prst="ellipse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DF8DF48-4781-0F2D-2BC1-2770EC705907}"/>
              </a:ext>
            </a:extLst>
          </p:cNvPr>
          <p:cNvSpPr/>
          <p:nvPr/>
        </p:nvSpPr>
        <p:spPr>
          <a:xfrm>
            <a:off x="1358745" y="5802214"/>
            <a:ext cx="146892" cy="146892"/>
          </a:xfrm>
          <a:prstGeom prst="ellipse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49AF106-126F-DC95-FB3A-5620A3276DC3}"/>
              </a:ext>
            </a:extLst>
          </p:cNvPr>
          <p:cNvSpPr/>
          <p:nvPr/>
        </p:nvSpPr>
        <p:spPr>
          <a:xfrm>
            <a:off x="8376878" y="1568930"/>
            <a:ext cx="3142292" cy="2036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600" b="1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Peripheral</a:t>
            </a:r>
            <a:endParaRPr lang="fr-FR" sz="2600" b="1">
              <a:solidFill>
                <a:schemeClr val="accent5">
                  <a:lumMod val="40000"/>
                  <a:lumOff val="60000"/>
                </a:schemeClr>
              </a:solidFill>
              <a:latin typeface="Consolas"/>
              <a:cs typeface="Calibri"/>
            </a:endParaRPr>
          </a:p>
          <a:p>
            <a:pPr algn="ctr"/>
            <a:r>
              <a:rPr lang="fr-FR" sz="2000" i="1">
                <a:solidFill>
                  <a:schemeClr val="accent4"/>
                </a:solidFill>
                <a:latin typeface="Consolas"/>
                <a:cs typeface="Calibri"/>
              </a:rPr>
              <a:t>#id: 0x0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5E01523-42DD-9BDC-5F24-49560CEDAF77}"/>
              </a:ext>
            </a:extLst>
          </p:cNvPr>
          <p:cNvSpPr/>
          <p:nvPr/>
        </p:nvSpPr>
        <p:spPr>
          <a:xfrm>
            <a:off x="8568772" y="2937185"/>
            <a:ext cx="2743361" cy="3771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rgbClr val="92D050"/>
                </a:solidFill>
                <a:latin typeface="Consolas"/>
                <a:ea typeface="Calibri"/>
                <a:cs typeface="Calibri"/>
              </a:rPr>
              <a:t>Triggers </a:t>
            </a:r>
            <a:r>
              <a:rPr lang="fr-FR" b="1" err="1">
                <a:solidFill>
                  <a:srgbClr val="92D050"/>
                </a:solidFill>
                <a:latin typeface="Consolas"/>
                <a:ea typeface="Calibri"/>
                <a:cs typeface="Calibri"/>
              </a:rPr>
              <a:t>interrupt</a:t>
            </a:r>
          </a:p>
        </p:txBody>
      </p: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84A0A338-A2AA-22A9-B460-8683204DE4D1}"/>
              </a:ext>
            </a:extLst>
          </p:cNvPr>
          <p:cNvCxnSpPr/>
          <p:nvPr/>
        </p:nvCxnSpPr>
        <p:spPr>
          <a:xfrm flipH="1">
            <a:off x="7445393" y="3122165"/>
            <a:ext cx="1109702" cy="1766855"/>
          </a:xfrm>
          <a:prstGeom prst="curvedConnector3">
            <a:avLst/>
          </a:prstGeom>
          <a:ln w="28575"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A39DB76-2B0F-7C6C-F06D-F5CF717779A9}"/>
              </a:ext>
            </a:extLst>
          </p:cNvPr>
          <p:cNvSpPr/>
          <p:nvPr/>
        </p:nvSpPr>
        <p:spPr>
          <a:xfrm>
            <a:off x="8376877" y="4420284"/>
            <a:ext cx="3142292" cy="2036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600" b="1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Peripheral</a:t>
            </a:r>
            <a:endParaRPr lang="fr-FR" sz="2600" b="1">
              <a:solidFill>
                <a:schemeClr val="accent5">
                  <a:lumMod val="40000"/>
                  <a:lumOff val="60000"/>
                </a:schemeClr>
              </a:solidFill>
              <a:latin typeface="Consolas"/>
              <a:cs typeface="Calibri"/>
            </a:endParaRPr>
          </a:p>
          <a:p>
            <a:pPr algn="ctr"/>
            <a:r>
              <a:rPr lang="fr-FR" sz="2000" i="1">
                <a:solidFill>
                  <a:schemeClr val="accent4"/>
                </a:solidFill>
                <a:latin typeface="Consolas"/>
                <a:cs typeface="Calibri"/>
              </a:rPr>
              <a:t>#id: 0x1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B710F19-CF01-5EA7-523E-0943E87171A5}"/>
              </a:ext>
            </a:extLst>
          </p:cNvPr>
          <p:cNvSpPr/>
          <p:nvPr/>
        </p:nvSpPr>
        <p:spPr>
          <a:xfrm>
            <a:off x="8581061" y="5886862"/>
            <a:ext cx="2743361" cy="3771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rgbClr val="92D050"/>
                </a:solidFill>
                <a:latin typeface="Consolas"/>
                <a:ea typeface="Calibri"/>
                <a:cs typeface="Calibri"/>
              </a:rPr>
              <a:t>Triggers </a:t>
            </a:r>
            <a:r>
              <a:rPr lang="fr-FR" b="1" err="1">
                <a:solidFill>
                  <a:srgbClr val="92D050"/>
                </a:solidFill>
                <a:latin typeface="Consolas"/>
                <a:ea typeface="Calibri"/>
                <a:cs typeface="Calibri"/>
              </a:rPr>
              <a:t>interrupt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F420C0A0-3AED-A013-EE91-20ADF0A0EABC}"/>
              </a:ext>
            </a:extLst>
          </p:cNvPr>
          <p:cNvCxnSpPr>
            <a:cxnSpLocks/>
          </p:cNvCxnSpPr>
          <p:nvPr/>
        </p:nvCxnSpPr>
        <p:spPr>
          <a:xfrm flipH="1" flipV="1">
            <a:off x="7445392" y="4876730"/>
            <a:ext cx="1134283" cy="1207402"/>
          </a:xfrm>
          <a:prstGeom prst="curvedConnector3">
            <a:avLst/>
          </a:prstGeom>
          <a:ln w="28575"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B4490AA-DD07-49DE-09D6-4E8A069E8B31}"/>
              </a:ext>
            </a:extLst>
          </p:cNvPr>
          <p:cNvSpPr/>
          <p:nvPr/>
        </p:nvSpPr>
        <p:spPr>
          <a:xfrm>
            <a:off x="9042676" y="2500376"/>
            <a:ext cx="1783718" cy="373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0xF1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5D6D653-9559-F503-3E57-38563210F410}"/>
              </a:ext>
            </a:extLst>
          </p:cNvPr>
          <p:cNvSpPr/>
          <p:nvPr/>
        </p:nvSpPr>
        <p:spPr>
          <a:xfrm>
            <a:off x="9042676" y="5443601"/>
            <a:ext cx="1783718" cy="373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0x1D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DA9E57C-6E03-0208-F779-8F5B8CB5110A}"/>
              </a:ext>
            </a:extLst>
          </p:cNvPr>
          <p:cNvGrpSpPr/>
          <p:nvPr/>
        </p:nvGrpSpPr>
        <p:grpSpPr>
          <a:xfrm>
            <a:off x="3637453" y="2131219"/>
            <a:ext cx="1089326" cy="400110"/>
            <a:chOff x="3637453" y="2250281"/>
            <a:chExt cx="1089326" cy="40011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911E6BBE-44A3-ED16-FAF1-2E6CB436F3EB}"/>
                </a:ext>
              </a:extLst>
            </p:cNvPr>
            <p:cNvCxnSpPr/>
            <p:nvPr/>
          </p:nvCxnSpPr>
          <p:spPr>
            <a:xfrm flipV="1">
              <a:off x="3637453" y="2598761"/>
              <a:ext cx="1085044" cy="250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8B9436D-5E54-F7D6-549E-BA1B2FD8744B}"/>
                </a:ext>
              </a:extLst>
            </p:cNvPr>
            <p:cNvSpPr txBox="1"/>
            <p:nvPr/>
          </p:nvSpPr>
          <p:spPr>
            <a:xfrm>
              <a:off x="3905250" y="2250281"/>
              <a:ext cx="821529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000">
                  <a:solidFill>
                    <a:schemeClr val="accent4"/>
                  </a:solidFill>
                  <a:latin typeface="Consolas"/>
                  <a:ea typeface="Calibri"/>
                  <a:cs typeface="Calibri"/>
                </a:rPr>
                <a:t>INT</a:t>
              </a:r>
              <a:endParaRPr lang="fr-FR">
                <a:solidFill>
                  <a:schemeClr val="accent4"/>
                </a:solidFill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EAFA711-5ED0-85A0-2BE6-7E1787EE1AF4}"/>
              </a:ext>
            </a:extLst>
          </p:cNvPr>
          <p:cNvGrpSpPr/>
          <p:nvPr/>
        </p:nvGrpSpPr>
        <p:grpSpPr>
          <a:xfrm>
            <a:off x="3637452" y="2655093"/>
            <a:ext cx="1089326" cy="400110"/>
            <a:chOff x="3637452" y="2655093"/>
            <a:chExt cx="1089326" cy="400110"/>
          </a:xfrm>
        </p:grpSpPr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6EDFF963-C95E-7D91-158C-FCEA4E06F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452" y="2682104"/>
              <a:ext cx="1085044" cy="250"/>
            </a:xfrm>
            <a:prstGeom prst="straightConnector1">
              <a:avLst/>
            </a:prstGeom>
            <a:ln w="28575"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F2D74F1-2E66-BA4C-B0D3-EA17A16A7CE4}"/>
                </a:ext>
              </a:extLst>
            </p:cNvPr>
            <p:cNvSpPr txBox="1"/>
            <p:nvPr/>
          </p:nvSpPr>
          <p:spPr>
            <a:xfrm>
              <a:off x="3905249" y="2655093"/>
              <a:ext cx="821529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000">
                  <a:solidFill>
                    <a:schemeClr val="accent4"/>
                  </a:solidFill>
                  <a:latin typeface="Consolas"/>
                  <a:ea typeface="Calibri"/>
                  <a:cs typeface="Calibri"/>
                </a:rPr>
                <a:t>INR</a:t>
              </a:r>
              <a:endParaRPr lang="fr-FR">
                <a:solidFill>
                  <a:schemeClr val="accent4"/>
                </a:solidFill>
              </a:endParaRPr>
            </a:p>
          </p:txBody>
        </p:sp>
      </p:grp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3C804D8D-0D7E-517A-F6E0-132FC9490784}"/>
              </a:ext>
            </a:extLst>
          </p:cNvPr>
          <p:cNvSpPr/>
          <p:nvPr/>
        </p:nvSpPr>
        <p:spPr>
          <a:xfrm>
            <a:off x="500061" y="1428750"/>
            <a:ext cx="7381875" cy="5179217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4BD997F-9F65-2C5A-DFEF-E35A8963E720}"/>
              </a:ext>
            </a:extLst>
          </p:cNvPr>
          <p:cNvSpPr txBox="1"/>
          <p:nvPr/>
        </p:nvSpPr>
        <p:spPr>
          <a:xfrm rot="-5400000">
            <a:off x="-571500" y="3619500"/>
            <a:ext cx="1762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Motherboard</a:t>
            </a:r>
            <a:endParaRPr lang="fr-FR" b="1">
              <a:solidFill>
                <a:schemeClr val="accent2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2C50F84-F088-FEAF-9A63-F5A14051FD34}"/>
              </a:ext>
            </a:extLst>
          </p:cNvPr>
          <p:cNvSpPr/>
          <p:nvPr/>
        </p:nvSpPr>
        <p:spPr>
          <a:xfrm>
            <a:off x="5688040" y="3552487"/>
            <a:ext cx="1783718" cy="373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0xF1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6E247A8-084B-996B-D991-A174CE11DB98}"/>
              </a:ext>
            </a:extLst>
          </p:cNvPr>
          <p:cNvSpPr/>
          <p:nvPr/>
        </p:nvSpPr>
        <p:spPr>
          <a:xfrm>
            <a:off x="5691712" y="4048131"/>
            <a:ext cx="1783718" cy="373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0x1D</a:t>
            </a:r>
            <a:endParaRPr lang="fr-FR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3D1D17F-E545-3F21-2205-C13ACFA1CAAD}"/>
              </a:ext>
            </a:extLst>
          </p:cNvPr>
          <p:cNvSpPr/>
          <p:nvPr/>
        </p:nvSpPr>
        <p:spPr>
          <a:xfrm>
            <a:off x="887709" y="2904409"/>
            <a:ext cx="2743361" cy="3771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Interrupt</a:t>
            </a:r>
            <a:r>
              <a:rPr lang="fr-FR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 </a:t>
            </a:r>
            <a:r>
              <a:rPr lang="fr-FR" b="1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ready</a:t>
            </a:r>
            <a:endParaRPr lang="fr-FR" dirty="0" err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9C4A38D-8634-F961-1741-E7B7A02A0515}"/>
              </a:ext>
            </a:extLst>
          </p:cNvPr>
          <p:cNvSpPr/>
          <p:nvPr/>
        </p:nvSpPr>
        <p:spPr>
          <a:xfrm>
            <a:off x="887710" y="2396409"/>
            <a:ext cx="2743361" cy="3771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>
                <a:solidFill>
                  <a:srgbClr val="92D050"/>
                </a:solidFill>
                <a:latin typeface="Consolas"/>
                <a:cs typeface="Calibri"/>
              </a:rPr>
              <a:t>Waits</a:t>
            </a:r>
            <a:r>
              <a:rPr lang="fr-FR" b="1" dirty="0">
                <a:solidFill>
                  <a:srgbClr val="92D050"/>
                </a:solidFill>
                <a:latin typeface="Consolas"/>
                <a:cs typeface="Calibri"/>
              </a:rPr>
              <a:t> </a:t>
            </a:r>
            <a:r>
              <a:rPr lang="fr-FR" b="1" dirty="0" err="1">
                <a:solidFill>
                  <a:srgbClr val="92D050"/>
                </a:solidFill>
                <a:latin typeface="Consolas"/>
                <a:cs typeface="Calibri"/>
              </a:rPr>
              <a:t>interrupt</a:t>
            </a:r>
            <a:r>
              <a:rPr lang="fr-FR" b="1" dirty="0">
                <a:solidFill>
                  <a:srgbClr val="92D050"/>
                </a:solidFill>
                <a:latin typeface="Consolas"/>
                <a:cs typeface="Calibri"/>
              </a:rPr>
              <a:t> data</a:t>
            </a:r>
            <a:endParaRPr lang="fr-FR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73687102-A661-742F-88D9-FFBAEB9AA71B}"/>
              </a:ext>
            </a:extLst>
          </p:cNvPr>
          <p:cNvSpPr/>
          <p:nvPr/>
        </p:nvSpPr>
        <p:spPr>
          <a:xfrm>
            <a:off x="887710" y="2396409"/>
            <a:ext cx="2743361" cy="3771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>
                <a:solidFill>
                  <a:srgbClr val="92D050"/>
                </a:solidFill>
                <a:latin typeface="Consolas"/>
                <a:cs typeface="Calibri"/>
              </a:rPr>
              <a:t>Executes</a:t>
            </a:r>
            <a:r>
              <a:rPr lang="fr-FR" b="1" dirty="0">
                <a:solidFill>
                  <a:srgbClr val="92D050"/>
                </a:solidFill>
                <a:latin typeface="Consolas"/>
                <a:cs typeface="Calibri"/>
              </a:rPr>
              <a:t> </a:t>
            </a:r>
            <a:r>
              <a:rPr lang="fr-FR" b="1" dirty="0" err="1">
                <a:solidFill>
                  <a:srgbClr val="92D050"/>
                </a:solidFill>
                <a:latin typeface="Consolas"/>
                <a:cs typeface="Calibri"/>
              </a:rPr>
              <a:t>interrupt</a:t>
            </a:r>
            <a:endParaRPr lang="fr-FR" dirty="0" err="1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66E8D13A-609C-052E-94C9-B31CB40A6DA0}"/>
              </a:ext>
            </a:extLst>
          </p:cNvPr>
          <p:cNvSpPr/>
          <p:nvPr/>
        </p:nvSpPr>
        <p:spPr>
          <a:xfrm>
            <a:off x="890622" y="3926650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0xF1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D7DC0CB-1989-1B36-BECA-8DD09BB0F704}"/>
              </a:ext>
            </a:extLst>
          </p:cNvPr>
          <p:cNvSpPr/>
          <p:nvPr/>
        </p:nvSpPr>
        <p:spPr>
          <a:xfrm>
            <a:off x="899801" y="3935831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0x1D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B67D148-F3DE-E598-E4F9-E0DECB9A7814}"/>
              </a:ext>
            </a:extLst>
          </p:cNvPr>
          <p:cNvSpPr/>
          <p:nvPr/>
        </p:nvSpPr>
        <p:spPr>
          <a:xfrm>
            <a:off x="899801" y="4942649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#id: 0x0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B22861F-6D66-A37B-CEA7-B7C4328447F5}"/>
              </a:ext>
            </a:extLst>
          </p:cNvPr>
          <p:cNvSpPr/>
          <p:nvPr/>
        </p:nvSpPr>
        <p:spPr>
          <a:xfrm>
            <a:off x="899801" y="4942648"/>
            <a:ext cx="2743361" cy="37717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alibri"/>
              </a:rPr>
              <a:t>#id: 0x1</a:t>
            </a:r>
          </a:p>
        </p:txBody>
      </p:sp>
    </p:spTree>
    <p:extLst>
      <p:ext uri="{BB962C8B-B14F-4D97-AF65-F5344CB8AC3E}">
        <p14:creationId xmlns:p14="http://schemas.microsoft.com/office/powerpoint/2010/main" val="1440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8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12" grpId="0" animBg="1"/>
      <p:bldP spid="12" grpId="1" animBg="1"/>
      <p:bldP spid="14" grpId="0" animBg="1"/>
      <p:bldP spid="14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5" grpId="0" animBg="1"/>
      <p:bldP spid="15" grpId="1" animBg="1"/>
      <p:bldP spid="15" grpId="2" animBg="1"/>
      <p:bldP spid="15" grpId="3" animBg="1"/>
      <p:bldP spid="17" grpId="0" animBg="1"/>
      <p:bldP spid="17" grpId="1" animBg="1"/>
      <p:bldP spid="34" grpId="0" animBg="1"/>
      <p:bldP spid="34" grpId="1" animBg="1"/>
      <p:bldP spid="35" grpId="0" animBg="1"/>
      <p:bldP spid="37" grpId="0" animBg="1"/>
      <p:bldP spid="7" grpId="0" animBg="1"/>
      <p:bldP spid="24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36" grpId="0" animBg="1"/>
      <p:bldP spid="36" grpId="1" animBg="1"/>
      <p:bldP spid="36" grpId="2" animBg="1"/>
      <p:bldP spid="36" grpId="3" animBg="1"/>
      <p:bldP spid="41" grpId="0" animBg="1"/>
      <p:bldP spid="41" grpId="1" animBg="1"/>
      <p:bldP spid="41" grpId="2" animBg="1"/>
      <p:bldP spid="41" grpId="3" animBg="1"/>
      <p:bldP spid="45" grpId="0" animBg="1"/>
      <p:bldP spid="45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292</cp:revision>
  <dcterms:created xsi:type="dcterms:W3CDTF">2012-07-30T22:21:58Z</dcterms:created>
  <dcterms:modified xsi:type="dcterms:W3CDTF">2023-08-14T16:34:32Z</dcterms:modified>
</cp:coreProperties>
</file>