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9"/>
  </p:notesMasterIdLst>
  <p:sldIdLst>
    <p:sldId id="256" r:id="rId5"/>
    <p:sldId id="276" r:id="rId6"/>
    <p:sldId id="259" r:id="rId7"/>
    <p:sldId id="268" r:id="rId8"/>
    <p:sldId id="270" r:id="rId9"/>
    <p:sldId id="271" r:id="rId10"/>
    <p:sldId id="272" r:id="rId11"/>
    <p:sldId id="273" r:id="rId12"/>
    <p:sldId id="275" r:id="rId13"/>
    <p:sldId id="274" r:id="rId14"/>
    <p:sldId id="266" r:id="rId15"/>
    <p:sldId id="262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915D9-4449-4655-AA9A-5CD256962A6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EDE87-59B4-4D6F-82BB-765126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Detects patterns such as edges, corners, and/or squares.</a:t>
            </a:r>
          </a:p>
          <a:p>
            <a:r>
              <a:rPr lang="en-US" dirty="0"/>
              <a:t>These simple and geometric filters come at the beginning of our network</a:t>
            </a:r>
          </a:p>
          <a:p>
            <a:r>
              <a:rPr lang="en-US" dirty="0"/>
              <a:t>As the model gets deeper the more sophisticated the filters become. Being able to detect eyes, heads, arms,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EDE87-59B4-4D6F-82BB-765126DFA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sharpest features are the best lower-level representation of an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EDE87-59B4-4D6F-82BB-765126DFA8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image isn’t the type of Upsampling we are doing but is the easiest to explain.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EDE87-59B4-4D6F-82BB-765126DFA8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7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63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1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0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708BB-7BF2-0CF9-5506-D634674DB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Person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D7CE4-58EE-92CD-A755-D2DE11033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/>
              <a:t>Jacob Brecheisen</a:t>
            </a:r>
          </a:p>
          <a:p>
            <a:r>
              <a:rPr lang="en-US"/>
              <a:t>Sterling Hayden</a:t>
            </a:r>
          </a:p>
        </p:txBody>
      </p:sp>
      <p:pic>
        <p:nvPicPr>
          <p:cNvPr id="4" name="Picture 3" descr="Red toy person in front of two lines of white figures">
            <a:extLst>
              <a:ext uri="{FF2B5EF4-FFF2-40B4-BE49-F238E27FC236}">
                <a16:creationId xmlns:a16="http://schemas.microsoft.com/office/drawing/2014/main" id="{8D0C3690-25F2-7648-2501-CA2FC98B9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80" b="873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00F5-1609-CE10-125C-68414E67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Looking 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BEA4C-0ADA-8FEE-5283-62256D219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531" y="1547585"/>
            <a:ext cx="7558937" cy="4915126"/>
          </a:xfrm>
        </p:spPr>
      </p:pic>
    </p:spTree>
    <p:extLst>
      <p:ext uri="{BB962C8B-B14F-4D97-AF65-F5344CB8AC3E}">
        <p14:creationId xmlns:p14="http://schemas.microsoft.com/office/powerpoint/2010/main" val="241480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11E9-1E31-F262-C41C-A0E8899F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55A9-13D7-E75D-F903-607ED91D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U-Net’s computational complexity and our lack of RAM limited our ability to experiment and iterate effectively </a:t>
            </a:r>
          </a:p>
          <a:p>
            <a:r>
              <a:rPr lang="en-US" dirty="0"/>
              <a:t>Model converged on a suboptimal solution </a:t>
            </a:r>
          </a:p>
          <a:p>
            <a:r>
              <a:rPr lang="en-US" dirty="0"/>
              <a:t>Resulted in an accuracy score of ~72%</a:t>
            </a:r>
          </a:p>
          <a:p>
            <a:r>
              <a:rPr lang="en-US" dirty="0"/>
              <a:t>Model was not able to segment well when tested on a live camera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9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158B-3878-3CD1-EAB3-19897EA2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EB2E-5882-1EB0-6E87-4C196C11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Pretrained U-Net:</a:t>
            </a:r>
          </a:p>
          <a:p>
            <a:r>
              <a:rPr lang="en-US" dirty="0"/>
              <a:t>Trained using multiple datasets:</a:t>
            </a:r>
          </a:p>
          <a:p>
            <a:pPr lvl="2"/>
            <a:r>
              <a:rPr lang="en-US" dirty="0" err="1"/>
              <a:t>Mapillary</a:t>
            </a:r>
            <a:r>
              <a:rPr lang="en-US" dirty="0"/>
              <a:t> Vistas Commercial</a:t>
            </a:r>
          </a:p>
          <a:p>
            <a:pPr lvl="2"/>
            <a:r>
              <a:rPr lang="en-US" dirty="0"/>
              <a:t>COCO</a:t>
            </a:r>
          </a:p>
          <a:p>
            <a:pPr lvl="2"/>
            <a:r>
              <a:rPr lang="en-US" dirty="0"/>
              <a:t>Pascal VOC</a:t>
            </a:r>
          </a:p>
          <a:p>
            <a:pPr lvl="2"/>
            <a:r>
              <a:rPr lang="en-US" dirty="0" err="1"/>
              <a:t>AISegment</a:t>
            </a:r>
            <a:r>
              <a:rPr lang="en-US" dirty="0"/>
              <a:t> Human Matting</a:t>
            </a:r>
          </a:p>
          <a:p>
            <a:pPr lvl="2"/>
            <a:r>
              <a:rPr lang="en-US" dirty="0" err="1"/>
              <a:t>Supervisely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11E9-1E31-F262-C41C-A0E8899F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C8D4F8-0730-D8F0-117E-878D3B00A99B}"/>
              </a:ext>
            </a:extLst>
          </p:cNvPr>
          <p:cNvGrpSpPr/>
          <p:nvPr/>
        </p:nvGrpSpPr>
        <p:grpSpPr>
          <a:xfrm>
            <a:off x="2895600" y="1685925"/>
            <a:ext cx="6400800" cy="4267200"/>
            <a:chOff x="2766768" y="1685925"/>
            <a:chExt cx="6400800" cy="4267200"/>
          </a:xfrm>
        </p:grpSpPr>
        <p:pic>
          <p:nvPicPr>
            <p:cNvPr id="33" name="Picture 32" descr="A person with green hair and sunglasses&#10;&#10;Description automatically generated">
              <a:extLst>
                <a:ext uri="{FF2B5EF4-FFF2-40B4-BE49-F238E27FC236}">
                  <a16:creationId xmlns:a16="http://schemas.microsoft.com/office/drawing/2014/main" id="{AE6D4B14-B85E-CEAF-346F-CC214AD8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6768" y="1685925"/>
              <a:ext cx="2133600" cy="21336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8E78F47-1F18-248B-FDED-5DACB2C4C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66768" y="3819525"/>
              <a:ext cx="2133600" cy="21336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28CACF-5107-1C53-F69E-1105A1751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00368" y="1685925"/>
              <a:ext cx="2133600" cy="2133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72A9D24-AB4A-4052-883B-0935C49DD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00368" y="3819525"/>
              <a:ext cx="2133600" cy="21336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430722D-9EDA-1E2C-28C0-EC5F0BC3C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33968" y="1685925"/>
              <a:ext cx="2133600" cy="21336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B8FC63-A14F-0016-26BA-933E0D476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33968" y="3819525"/>
              <a:ext cx="213360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00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93AE-88B7-F6D5-B0C9-6BD97DAC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CE72-AC77-5E39-7F31-5956FF7E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amounts of clean data is important</a:t>
            </a:r>
          </a:p>
          <a:p>
            <a:r>
              <a:rPr lang="en-US" dirty="0"/>
              <a:t>Training times are horrendous for complex models</a:t>
            </a:r>
          </a:p>
          <a:p>
            <a:r>
              <a:rPr lang="en-US" dirty="0"/>
              <a:t>U-Net can be unstable during the 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312621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572B7-1339-3887-68BB-3ED885D6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A47C-613D-764E-9C02-3D3E70C1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n-US" dirty="0"/>
              <a:t>Switched our dataset from COCO to a different human segmentation dataset due to computational limits</a:t>
            </a:r>
          </a:p>
          <a:p>
            <a:r>
              <a:rPr lang="en-US" dirty="0"/>
              <a:t>Dataset contains 300 images and their respective segmentation masks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F2BF7EE-E7C6-F055-2203-E908B88B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158B-3878-3CD1-EAB3-19897EA2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EB2E-5882-1EB0-6E87-4C196C11F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5106600" cy="4040191"/>
          </a:xfrm>
        </p:spPr>
        <p:txBody>
          <a:bodyPr/>
          <a:lstStyle/>
          <a:p>
            <a:r>
              <a:rPr lang="en-US" dirty="0"/>
              <a:t>224x224 pixels</a:t>
            </a:r>
          </a:p>
          <a:p>
            <a:r>
              <a:rPr lang="en-US" dirty="0"/>
              <a:t>RGB</a:t>
            </a:r>
          </a:p>
          <a:p>
            <a:r>
              <a:rPr lang="en-US" dirty="0"/>
              <a:t>JPG format</a:t>
            </a:r>
          </a:p>
          <a:p>
            <a:endParaRPr lang="en-US" dirty="0"/>
          </a:p>
          <a:p>
            <a:r>
              <a:rPr lang="en-US" dirty="0"/>
              <a:t>Polygon segmentation mask</a:t>
            </a:r>
          </a:p>
          <a:p>
            <a:r>
              <a:rPr lang="en-US" dirty="0"/>
              <a:t>JSON format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1DEBF5-0DE4-965F-7113-F724FEF8188E}"/>
              </a:ext>
            </a:extLst>
          </p:cNvPr>
          <p:cNvSpPr txBox="1">
            <a:spLocks/>
          </p:cNvSpPr>
          <p:nvPr/>
        </p:nvSpPr>
        <p:spPr>
          <a:xfrm>
            <a:off x="6096000" y="1685925"/>
            <a:ext cx="51066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224x224 pixels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PNG format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Polygon segmentation mask</a:t>
            </a:r>
          </a:p>
          <a:p>
            <a:r>
              <a:rPr lang="en-US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54820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158B-3878-3CD1-EAB3-19897EA2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U-Net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EB2E-5882-1EB0-6E87-4C196C11F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5106600" cy="40401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U-Net architecture works in two phases:</a:t>
            </a:r>
          </a:p>
          <a:p>
            <a:r>
              <a:rPr lang="en-US"/>
              <a:t>Compressing the image to understand the bigger picture and identify the various structures present.</a:t>
            </a:r>
          </a:p>
          <a:p>
            <a:r>
              <a:rPr lang="en-US"/>
              <a:t>Expanding the image back to its original size, carefully restoring the detail and ensuring that the boundaries of each structure are clearly defined.</a:t>
            </a:r>
          </a:p>
        </p:txBody>
      </p:sp>
      <p:pic>
        <p:nvPicPr>
          <p:cNvPr id="2050" name="Picture 2" descr="Unet">
            <a:extLst>
              <a:ext uri="{FF2B5EF4-FFF2-40B4-BE49-F238E27FC236}">
                <a16:creationId xmlns:a16="http://schemas.microsoft.com/office/drawing/2014/main" id="{A0E2726E-1FEF-105D-8CE1-E6C000C9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4870"/>
            <a:ext cx="5106600" cy="340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8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168A6-B6AB-CF1D-7AA2-94278352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224x224x3 Input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51B5B0-F392-E804-5626-48B8CF4F41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000" y="1160518"/>
            <a:ext cx="4999885" cy="453430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022D-F915-3C16-CB3E-55CA8FA40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3D tensor of dimensions </a:t>
            </a:r>
            <a:r>
              <a:rPr lang="en-US" b="1"/>
              <a:t>N</a:t>
            </a:r>
            <a:r>
              <a:rPr lang="en-US"/>
              <a:t>x</a:t>
            </a:r>
            <a:r>
              <a:rPr lang="en-US" b="1"/>
              <a:t>M</a:t>
            </a:r>
            <a:r>
              <a:rPr lang="en-US"/>
              <a:t>x</a:t>
            </a:r>
            <a:r>
              <a:rPr lang="en-US" b="1"/>
              <a:t>C</a:t>
            </a:r>
            <a:endParaRPr lang="en-US" b="1" dirty="0"/>
          </a:p>
          <a:p>
            <a:r>
              <a:rPr lang="en-US" b="1" dirty="0"/>
              <a:t>N</a:t>
            </a:r>
            <a:r>
              <a:rPr lang="en-US" dirty="0"/>
              <a:t>: Height of Image</a:t>
            </a:r>
          </a:p>
          <a:p>
            <a:r>
              <a:rPr lang="en-US" b="1" dirty="0"/>
              <a:t>M</a:t>
            </a:r>
            <a:r>
              <a:rPr lang="en-US" dirty="0"/>
              <a:t>: Width of Image</a:t>
            </a:r>
          </a:p>
          <a:p>
            <a:r>
              <a:rPr lang="en-US" b="1" dirty="0"/>
              <a:t>C</a:t>
            </a:r>
            <a:r>
              <a:rPr lang="en-US" dirty="0"/>
              <a:t>: Channels of image </a:t>
            </a:r>
          </a:p>
        </p:txBody>
      </p:sp>
    </p:spTree>
    <p:extLst>
      <p:ext uri="{BB962C8B-B14F-4D97-AF65-F5344CB8AC3E}">
        <p14:creationId xmlns:p14="http://schemas.microsoft.com/office/powerpoint/2010/main" val="380763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168A6-B6AB-CF1D-7AA2-94278352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3x3 Convolution Layer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022D-F915-3C16-CB3E-55CA8FA40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000" y="2877018"/>
            <a:ext cx="4078800" cy="290148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Used to detect patterns in images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The sliding matrix you see is known as the filter and will be backpropagated 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The filter does element-wise multiplication with the pixels, the output is summed and passes through an Activation function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2050" name="Picture 2" descr="blog daniel GIF">
            <a:extLst>
              <a:ext uri="{FF2B5EF4-FFF2-40B4-BE49-F238E27FC236}">
                <a16:creationId xmlns:a16="http://schemas.microsoft.com/office/drawing/2014/main" id="{78907CEA-700E-7CC1-203C-65735CF718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127" y="1602897"/>
            <a:ext cx="4999885" cy="36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1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168A6-B6AB-CF1D-7AA2-94278352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2x2 Max Pooling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022D-F915-3C16-CB3E-55CA8FA40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3552" y="450000"/>
            <a:ext cx="6107460" cy="248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Added after individual convolutional layers</a:t>
            </a:r>
          </a:p>
          <a:p>
            <a:r>
              <a:rPr lang="en-US" dirty="0"/>
              <a:t>Extracts the ‘sharpest’ features of an image</a:t>
            </a:r>
          </a:p>
          <a:p>
            <a:r>
              <a:rPr lang="en-US" dirty="0"/>
              <a:t>Faster to compute than convolutions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641C4C-C986-8BF8-89E9-5F12FF381E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55669" y="3429000"/>
            <a:ext cx="8881014" cy="2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4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168A6-B6AB-CF1D-7AA2-94278352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2x2 Upsampling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022D-F915-3C16-CB3E-55CA8FA40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3552" y="450000"/>
            <a:ext cx="6107460" cy="248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Upsampling yields an output the same resolution as the input</a:t>
            </a:r>
          </a:p>
          <a:p>
            <a:r>
              <a:rPr lang="en-US" dirty="0"/>
              <a:t>Upsampling operation is backpropagated</a:t>
            </a:r>
          </a:p>
          <a:p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1D1F48-2451-3985-62CC-74C99672B3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43788" y="4016374"/>
            <a:ext cx="9104775" cy="22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168A6-B6AB-CF1D-7AA2-94278352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0" y="1508125"/>
            <a:ext cx="5568950" cy="208082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022D-F915-3C16-CB3E-55CA8FA40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7201" y="3757973"/>
            <a:ext cx="5568949" cy="22729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dirty="0"/>
              <a:t>The predicted segmentation mask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AD5225-9942-55C3-3E8F-AD3B95639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370" r="5597" b="1"/>
          <a:stretch/>
        </p:blipFill>
        <p:spPr>
          <a:xfrm>
            <a:off x="540988" y="540000"/>
            <a:ext cx="3883565" cy="577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DF7C2CF-702A-4F38-85E9-1DB42A04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2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5517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7"/>
      </a:lt2>
      <a:accent1>
        <a:srgbClr val="E72954"/>
      </a:accent1>
      <a:accent2>
        <a:srgbClr val="D53B17"/>
      </a:accent2>
      <a:accent3>
        <a:srgbClr val="DB9427"/>
      </a:accent3>
      <a:accent4>
        <a:srgbClr val="A6A912"/>
      </a:accent4>
      <a:accent5>
        <a:srgbClr val="73B320"/>
      </a:accent5>
      <a:accent6>
        <a:srgbClr val="2DBB14"/>
      </a:accent6>
      <a:hlink>
        <a:srgbClr val="31937D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4C35733849C4683FB8445BD88D1AA" ma:contentTypeVersion="17" ma:contentTypeDescription="Create a new document." ma:contentTypeScope="" ma:versionID="fafe7d9505b7b968f598e3d107989f29">
  <xsd:schema xmlns:xsd="http://www.w3.org/2001/XMLSchema" xmlns:xs="http://www.w3.org/2001/XMLSchema" xmlns:p="http://schemas.microsoft.com/office/2006/metadata/properties" xmlns:ns3="daded535-2734-4b8c-9082-4c2a5190d8ce" xmlns:ns4="b893b99c-887a-4b8c-907b-0ddaeb1c4323" targetNamespace="http://schemas.microsoft.com/office/2006/metadata/properties" ma:root="true" ma:fieldsID="8cefd987cfcb21e4ddba82963a3ea97b" ns3:_="" ns4:_="">
    <xsd:import namespace="daded535-2734-4b8c-9082-4c2a5190d8ce"/>
    <xsd:import namespace="b893b99c-887a-4b8c-907b-0ddaeb1c43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ed535-2734-4b8c-9082-4c2a5190d8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3b99c-887a-4b8c-907b-0ddaeb1c432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ded535-2734-4b8c-9082-4c2a5190d8ce" xsi:nil="true"/>
  </documentManagement>
</p:properties>
</file>

<file path=customXml/itemProps1.xml><?xml version="1.0" encoding="utf-8"?>
<ds:datastoreItem xmlns:ds="http://schemas.openxmlformats.org/officeDocument/2006/customXml" ds:itemID="{89F40E77-9314-4042-B380-BE4CB7922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ded535-2734-4b8c-9082-4c2a5190d8ce"/>
    <ds:schemaRef ds:uri="b893b99c-887a-4b8c-907b-0ddaeb1c43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F4EB55-C93F-41A0-BEEE-38C24153FA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8AEF0-AED3-43AC-A2FB-42AC1F330489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b893b99c-887a-4b8c-907b-0ddaeb1c4323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daded535-2734-4b8c-9082-4c2a5190d8ce"/>
  </ds:schemaRefs>
</ds:datastoreItem>
</file>

<file path=docMetadata/LabelInfo.xml><?xml version="1.0" encoding="utf-8"?>
<clbl:labelList xmlns:clbl="http://schemas.microsoft.com/office/2020/mipLabelMetadata">
  <clbl:label id="{79c742c4-e61c-4fa5-be89-a3cb566a80d1}" enabled="0" method="" siteId="{79c742c4-e61c-4fa5-be89-a3cb566a80d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</TotalTime>
  <Words>385</Words>
  <Application>Microsoft Office PowerPoint</Application>
  <PresentationFormat>Widescreen</PresentationFormat>
  <Paragraphs>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Avenir Next LT Pro</vt:lpstr>
      <vt:lpstr>Calibri</vt:lpstr>
      <vt:lpstr>Goudy Old Style</vt:lpstr>
      <vt:lpstr>Wingdings</vt:lpstr>
      <vt:lpstr>FrostyVTI</vt:lpstr>
      <vt:lpstr>Person Segmentation</vt:lpstr>
      <vt:lpstr>Dataset</vt:lpstr>
      <vt:lpstr>Model Interface</vt:lpstr>
      <vt:lpstr>High Level U-Net Architecture</vt:lpstr>
      <vt:lpstr>224x224x3 Input Layer</vt:lpstr>
      <vt:lpstr>3x3 Convolution Layer</vt:lpstr>
      <vt:lpstr>2x2 Max Pooling</vt:lpstr>
      <vt:lpstr>2x2 Upsampling</vt:lpstr>
      <vt:lpstr>Output Layer</vt:lpstr>
      <vt:lpstr>Looking Back</vt:lpstr>
      <vt:lpstr>Results</vt:lpstr>
      <vt:lpstr>Competitive Methods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Brecheisen</dc:creator>
  <cp:lastModifiedBy>Sterling Hayden</cp:lastModifiedBy>
  <cp:revision>2</cp:revision>
  <dcterms:created xsi:type="dcterms:W3CDTF">2023-11-02T20:05:41Z</dcterms:created>
  <dcterms:modified xsi:type="dcterms:W3CDTF">2023-12-05T06:16:33Z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0x0101009E64C35733849C4683FB8445BD88D1AA</vt:lpwstr>
  </property>
</Properties>
</file>