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357735d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357735d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357735da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357735da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357735da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357735da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36a258a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36a258a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357735da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357735da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36a258a3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36a258a3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384fa73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384fa73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drive.google.com/file/d/1BHtjM0A4fwUQEwmFqDzKvTzsn1azZfrh/view"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311825" y="1385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Line Predictor (Water Systems)</a:t>
            </a:r>
            <a:endParaRPr/>
          </a:p>
        </p:txBody>
      </p:sp>
      <p:sp>
        <p:nvSpPr>
          <p:cNvPr id="135" name="Google Shape;135;p13"/>
          <p:cNvSpPr txBox="1"/>
          <p:nvPr/>
        </p:nvSpPr>
        <p:spPr>
          <a:xfrm>
            <a:off x="3092825" y="1136575"/>
            <a:ext cx="5739600" cy="3807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
                <a:solidFill>
                  <a:srgbClr val="FFFFFF"/>
                </a:solidFill>
              </a:rPr>
              <a:t>Water System</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b="1" lang="en">
                <a:solidFill>
                  <a:srgbClr val="FFFFFF"/>
                </a:solidFill>
              </a:rPr>
              <a:t>Water Main</a:t>
            </a:r>
            <a:r>
              <a:rPr lang="en">
                <a:solidFill>
                  <a:srgbClr val="FFFFFF"/>
                </a:solidFill>
              </a:rPr>
              <a:t>: These are the larger diameter pipes that carry water from the source across the territory that the public water authority serves</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b="1" lang="en">
                <a:solidFill>
                  <a:srgbClr val="FFFFFF"/>
                </a:solidFill>
              </a:rPr>
              <a:t>Water Service Line</a:t>
            </a:r>
            <a:r>
              <a:rPr lang="en">
                <a:solidFill>
                  <a:srgbClr val="FFFFFF"/>
                </a:solidFill>
              </a:rPr>
              <a:t>: Usually perpendicular pipes branching off of the mains that carry water to individual homes or businesses</a:t>
            </a:r>
            <a:endParaRPr>
              <a:solidFill>
                <a:srgbClr val="FFFFFF"/>
              </a:solidFill>
            </a:endParaRPr>
          </a:p>
          <a:p>
            <a:pPr indent="-317500" lvl="2" marL="1371600" rtl="0" algn="l">
              <a:lnSpc>
                <a:spcPct val="150000"/>
              </a:lnSpc>
              <a:spcBef>
                <a:spcPts val="0"/>
              </a:spcBef>
              <a:spcAft>
                <a:spcPts val="0"/>
              </a:spcAft>
              <a:buClr>
                <a:srgbClr val="FFFFFF"/>
              </a:buClr>
              <a:buSzPts val="1400"/>
              <a:buChar char="■"/>
            </a:pPr>
            <a:r>
              <a:rPr b="1" lang="en">
                <a:solidFill>
                  <a:srgbClr val="FFFFFF"/>
                </a:solidFill>
              </a:rPr>
              <a:t>P</a:t>
            </a:r>
            <a:r>
              <a:rPr b="1" lang="en">
                <a:solidFill>
                  <a:srgbClr val="FFFFFF"/>
                </a:solidFill>
              </a:rPr>
              <a:t>arty Line</a:t>
            </a:r>
            <a:r>
              <a:rPr lang="en">
                <a:solidFill>
                  <a:srgbClr val="FFFFFF"/>
                </a:solidFill>
              </a:rPr>
              <a:t>: A water service line that branches off of</a:t>
            </a:r>
            <a:r>
              <a:rPr lang="en">
                <a:solidFill>
                  <a:srgbClr val="FFFFFF"/>
                </a:solidFill>
              </a:rPr>
              <a:t> a water main but serves </a:t>
            </a:r>
            <a:r>
              <a:rPr b="1" lang="en">
                <a:solidFill>
                  <a:srgbClr val="FFFFFF"/>
                </a:solidFill>
              </a:rPr>
              <a:t>more than one</a:t>
            </a:r>
            <a:r>
              <a:rPr lang="en">
                <a:solidFill>
                  <a:srgbClr val="FFFFFF"/>
                </a:solidFill>
              </a:rPr>
              <a:t> home or business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subTitle"/>
          </p:nvPr>
        </p:nvSpPr>
        <p:spPr>
          <a:xfrm>
            <a:off x="311700" y="13716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Line Predictor (Water Systems)</a:t>
            </a:r>
            <a:endParaRPr/>
          </a:p>
        </p:txBody>
      </p:sp>
      <p:sp>
        <p:nvSpPr>
          <p:cNvPr id="141" name="Google Shape;141;p14"/>
          <p:cNvSpPr txBox="1"/>
          <p:nvPr/>
        </p:nvSpPr>
        <p:spPr>
          <a:xfrm>
            <a:off x="3113000" y="1136575"/>
            <a:ext cx="5719200" cy="380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Clr>
                <a:srgbClr val="FFFFFF"/>
              </a:buClr>
              <a:buSzPts val="1400"/>
              <a:buChar char="●"/>
            </a:pPr>
            <a:r>
              <a:rPr lang="en">
                <a:solidFill>
                  <a:srgbClr val="FFFFFF"/>
                </a:solidFill>
              </a:rPr>
              <a:t>PROBLEM (</a:t>
            </a:r>
            <a:r>
              <a:rPr b="1" lang="en">
                <a:solidFill>
                  <a:srgbClr val="FFFFFF"/>
                </a:solidFill>
              </a:rPr>
              <a:t>general</a:t>
            </a:r>
            <a:r>
              <a:rPr lang="en">
                <a:solidFill>
                  <a:srgbClr val="FFFFFF"/>
                </a:solidFill>
              </a:rPr>
              <a:t>): </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lang="en">
                <a:solidFill>
                  <a:srgbClr val="FFFFFF"/>
                </a:solidFill>
              </a:rPr>
              <a:t>Party lines can cause accountability issues. If entity A pays their water bill and entity B does not, there is no way to shut off water to the line that serves B without cutting A off of water as well. </a:t>
            </a:r>
            <a:endParaRPr>
              <a:solidFill>
                <a:srgbClr val="FFFFFF"/>
              </a:solidFill>
            </a:endParaRPr>
          </a:p>
          <a:p>
            <a:pPr indent="-317500" lvl="1" marL="914400" rtl="0" algn="l">
              <a:lnSpc>
                <a:spcPct val="150000"/>
              </a:lnSpc>
              <a:spcBef>
                <a:spcPts val="0"/>
              </a:spcBef>
              <a:spcAft>
                <a:spcPts val="0"/>
              </a:spcAft>
              <a:buSzPts val="1400"/>
              <a:buChar char="○"/>
            </a:pPr>
            <a:r>
              <a:rPr lang="en">
                <a:solidFill>
                  <a:srgbClr val="FFFFFF"/>
                </a:solidFill>
              </a:rPr>
              <a:t>Is there a way to use the spatial relationship of the water mains and service lines in addition to their relationship to the entities (houses, businesses etc.) to logically surmise whether a given line or group of lines is a party line?</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subTitle"/>
          </p:nvPr>
        </p:nvSpPr>
        <p:spPr>
          <a:xfrm>
            <a:off x="311700" y="13716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Line Predictor (Water Systems)</a:t>
            </a:r>
            <a:endParaRPr/>
          </a:p>
        </p:txBody>
      </p:sp>
      <p:sp>
        <p:nvSpPr>
          <p:cNvPr id="147" name="Google Shape;147;p15"/>
          <p:cNvSpPr txBox="1"/>
          <p:nvPr/>
        </p:nvSpPr>
        <p:spPr>
          <a:xfrm>
            <a:off x="3180250" y="94425"/>
            <a:ext cx="5719200" cy="38079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FFFFFF"/>
              </a:buClr>
              <a:buSzPts val="1200"/>
              <a:buChar char="●"/>
            </a:pPr>
            <a:r>
              <a:rPr lang="en" sz="1200">
                <a:solidFill>
                  <a:srgbClr val="FFFFFF"/>
                </a:solidFill>
              </a:rPr>
              <a:t>PROBLEM (</a:t>
            </a:r>
            <a:r>
              <a:rPr b="1" lang="en" sz="1200">
                <a:solidFill>
                  <a:srgbClr val="FFFFFF"/>
                </a:solidFill>
              </a:rPr>
              <a:t>technical</a:t>
            </a:r>
            <a:r>
              <a:rPr lang="en" sz="1200">
                <a:solidFill>
                  <a:srgbClr val="FFFFFF"/>
                </a:solidFill>
              </a:rPr>
              <a:t>): </a:t>
            </a:r>
            <a:r>
              <a:rPr lang="en" sz="1200">
                <a:solidFill>
                  <a:srgbClr val="FFFFFF"/>
                </a:solidFill>
              </a:rPr>
              <a:t>The data provided, while useful, had technical challenges that had to be worked around.</a:t>
            </a:r>
            <a:endParaRPr sz="1200">
              <a:solidFill>
                <a:srgbClr val="FFFFFF"/>
              </a:solidFill>
            </a:endParaRPr>
          </a:p>
          <a:p>
            <a:pPr indent="-304800" lvl="1" marL="914400" rtl="0" algn="l">
              <a:lnSpc>
                <a:spcPct val="150000"/>
              </a:lnSpc>
              <a:spcBef>
                <a:spcPts val="0"/>
              </a:spcBef>
              <a:spcAft>
                <a:spcPts val="0"/>
              </a:spcAft>
              <a:buClr>
                <a:srgbClr val="FFFFFF"/>
              </a:buClr>
              <a:buSzPts val="1200"/>
              <a:buChar char="○"/>
            </a:pPr>
            <a:r>
              <a:rPr lang="en" sz="1200">
                <a:solidFill>
                  <a:srgbClr val="FFFFFF"/>
                </a:solidFill>
              </a:rPr>
              <a:t>The service lines themselves in the GIS data were not “continuous”. This meant that a service line could be composed of multiple, broken up “pieces of” line but still only serve one entity and in reality is only one line. </a:t>
            </a:r>
            <a:endParaRPr sz="1200">
              <a:solidFill>
                <a:srgbClr val="FFFFFF"/>
              </a:solidFill>
            </a:endParaRPr>
          </a:p>
          <a:p>
            <a:pPr indent="-304800" lvl="1" marL="914400" rtl="0" algn="l">
              <a:lnSpc>
                <a:spcPct val="150000"/>
              </a:lnSpc>
              <a:spcBef>
                <a:spcPts val="0"/>
              </a:spcBef>
              <a:spcAft>
                <a:spcPts val="0"/>
              </a:spcAft>
              <a:buClr>
                <a:srgbClr val="FFFFFF"/>
              </a:buClr>
              <a:buSzPts val="1200"/>
              <a:buChar char="○"/>
            </a:pPr>
            <a:r>
              <a:rPr lang="en" sz="1200">
                <a:solidFill>
                  <a:srgbClr val="FFFFFF"/>
                </a:solidFill>
              </a:rPr>
              <a:t>Therefore, identifying a party line is not as simple as counting the number of broken up lines that compose a service. Rather, the number of entities that the service serves identifies a positive or negative party line. </a:t>
            </a:r>
            <a:endParaRPr sz="1200">
              <a:solidFill>
                <a:srgbClr val="FFFFFF"/>
              </a:solidFill>
            </a:endParaRPr>
          </a:p>
          <a:p>
            <a:pPr indent="-304800" lvl="1" marL="914400" rtl="0" algn="l">
              <a:lnSpc>
                <a:spcPct val="150000"/>
              </a:lnSpc>
              <a:spcBef>
                <a:spcPts val="0"/>
              </a:spcBef>
              <a:spcAft>
                <a:spcPts val="0"/>
              </a:spcAft>
              <a:buClr>
                <a:srgbClr val="FFFFFF"/>
              </a:buClr>
              <a:buSzPts val="1200"/>
              <a:buChar char="○"/>
            </a:pPr>
            <a:r>
              <a:rPr lang="en" sz="1200">
                <a:solidFill>
                  <a:srgbClr val="FFFFFF"/>
                </a:solidFill>
              </a:rPr>
              <a:t>Because many of the services often consist of broken up lines in the GIS, counting the number of entities that intersect a line is often mistaken as only the piece intersecting the entity would be positive for serving an entity and the other connecting pieces would not.</a:t>
            </a:r>
            <a:endParaRPr sz="1200">
              <a:solidFill>
                <a:srgbClr val="FFFFFF"/>
              </a:solidFill>
            </a:endParaRPr>
          </a:p>
          <a:p>
            <a:pPr indent="-304800" lvl="1" marL="914400" rtl="0" algn="l">
              <a:lnSpc>
                <a:spcPct val="150000"/>
              </a:lnSpc>
              <a:spcBef>
                <a:spcPts val="0"/>
              </a:spcBef>
              <a:spcAft>
                <a:spcPts val="0"/>
              </a:spcAft>
              <a:buClr>
                <a:srgbClr val="FFFFFF"/>
              </a:buClr>
              <a:buSzPts val="1200"/>
              <a:buChar char="○"/>
            </a:pPr>
            <a:r>
              <a:rPr b="1" lang="en" sz="1200">
                <a:solidFill>
                  <a:srgbClr val="FFFFFF"/>
                </a:solidFill>
              </a:rPr>
              <a:t>For these reasons, the following precise logic was used to first identify unique groupings of the pieces of service lines and then, with respect to those groups, count the number of intersecting entities</a:t>
            </a:r>
            <a:endParaRPr b="1" sz="12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subTitle"/>
          </p:nvPr>
        </p:nvSpPr>
        <p:spPr>
          <a:xfrm>
            <a:off x="311700" y="13716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Line Predictor (Water Systems)</a:t>
            </a:r>
            <a:endParaRPr/>
          </a:p>
          <a:p>
            <a:pPr indent="0" lvl="0" marL="0" rtl="0" algn="l">
              <a:spcBef>
                <a:spcPts val="0"/>
              </a:spcBef>
              <a:spcAft>
                <a:spcPts val="0"/>
              </a:spcAft>
              <a:buNone/>
            </a:pPr>
            <a:r>
              <a:rPr lang="en" sz="1300"/>
              <a:t>Pseudo Code: Part 1</a:t>
            </a:r>
            <a:endParaRPr sz="1300"/>
          </a:p>
        </p:txBody>
      </p:sp>
      <p:sp>
        <p:nvSpPr>
          <p:cNvPr id="153" name="Google Shape;153;p16"/>
          <p:cNvSpPr txBox="1"/>
          <p:nvPr/>
        </p:nvSpPr>
        <p:spPr>
          <a:xfrm>
            <a:off x="2999100" y="137150"/>
            <a:ext cx="5672400" cy="3807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FFFFFF"/>
              </a:buClr>
              <a:buSzPts val="1100"/>
              <a:buChar char="●"/>
            </a:pPr>
            <a:r>
              <a:rPr b="1" lang="en" sz="1100">
                <a:solidFill>
                  <a:srgbClr val="FFFFFF"/>
                </a:solidFill>
              </a:rPr>
              <a:t>Identify unique groups of service lines that correlate to a single service line in reality</a:t>
            </a:r>
            <a:endParaRPr b="1" sz="1100">
              <a:solidFill>
                <a:srgbClr val="FFFFFF"/>
              </a:solidFill>
            </a:endParaRPr>
          </a:p>
          <a:p>
            <a:pPr indent="-298450" lvl="1" marL="914400" rtl="0" algn="l">
              <a:lnSpc>
                <a:spcPct val="150000"/>
              </a:lnSpc>
              <a:spcBef>
                <a:spcPts val="0"/>
              </a:spcBef>
              <a:spcAft>
                <a:spcPts val="0"/>
              </a:spcAft>
              <a:buClr>
                <a:srgbClr val="FFFFFF"/>
              </a:buClr>
              <a:buSzPts val="1100"/>
              <a:buChar char="○"/>
            </a:pPr>
            <a:r>
              <a:rPr lang="en" sz="1100">
                <a:solidFill>
                  <a:srgbClr val="FFFFFF"/>
                </a:solidFill>
              </a:rPr>
              <a:t>Initialize list of group IDs</a:t>
            </a:r>
            <a:endParaRPr sz="1100">
              <a:solidFill>
                <a:srgbClr val="FFFFFF"/>
              </a:solidFill>
            </a:endParaRPr>
          </a:p>
          <a:p>
            <a:pPr indent="-298450" lvl="1" marL="914400" rtl="0" algn="l">
              <a:lnSpc>
                <a:spcPct val="150000"/>
              </a:lnSpc>
              <a:spcBef>
                <a:spcPts val="0"/>
              </a:spcBef>
              <a:spcAft>
                <a:spcPts val="0"/>
              </a:spcAft>
              <a:buClr>
                <a:srgbClr val="FFFFFF"/>
              </a:buClr>
              <a:buSzPts val="1100"/>
              <a:buChar char="○"/>
            </a:pPr>
            <a:r>
              <a:rPr lang="en" sz="1100">
                <a:solidFill>
                  <a:srgbClr val="FFFFFF"/>
                </a:solidFill>
              </a:rPr>
              <a:t>For every individual </a:t>
            </a:r>
            <a:r>
              <a:rPr lang="en" sz="1100" u="sng">
                <a:solidFill>
                  <a:srgbClr val="00FFFF"/>
                </a:solidFill>
              </a:rPr>
              <a:t>line</a:t>
            </a:r>
            <a:r>
              <a:rPr lang="en" sz="1100">
                <a:solidFill>
                  <a:srgbClr val="FFFFFF"/>
                </a:solidFill>
              </a:rPr>
              <a:t> composing the </a:t>
            </a:r>
            <a:r>
              <a:rPr lang="en" sz="1100" u="sng">
                <a:solidFill>
                  <a:srgbClr val="00FFFF"/>
                </a:solidFill>
              </a:rPr>
              <a:t>service lines layer</a:t>
            </a:r>
            <a:endParaRPr sz="1100" u="sng">
              <a:solidFill>
                <a:srgbClr val="00FFFF"/>
              </a:solidFill>
            </a:endParaRPr>
          </a:p>
          <a:p>
            <a:pPr indent="-298450" lvl="2" marL="1371600" rtl="0" algn="l">
              <a:lnSpc>
                <a:spcPct val="150000"/>
              </a:lnSpc>
              <a:spcBef>
                <a:spcPts val="0"/>
              </a:spcBef>
              <a:spcAft>
                <a:spcPts val="0"/>
              </a:spcAft>
              <a:buClr>
                <a:srgbClr val="FFFFFF"/>
              </a:buClr>
              <a:buSzPts val="1100"/>
              <a:buChar char="■"/>
            </a:pPr>
            <a:r>
              <a:rPr lang="en" sz="1100">
                <a:solidFill>
                  <a:srgbClr val="FFFFFF"/>
                </a:solidFill>
              </a:rPr>
              <a:t>If </a:t>
            </a:r>
            <a:r>
              <a:rPr lang="en" sz="1100" u="sng">
                <a:solidFill>
                  <a:srgbClr val="00FFFF"/>
                </a:solidFill>
              </a:rPr>
              <a:t>line</a:t>
            </a:r>
            <a:r>
              <a:rPr lang="en" sz="1100">
                <a:solidFill>
                  <a:srgbClr val="00FFFF"/>
                </a:solidFill>
              </a:rPr>
              <a:t> </a:t>
            </a:r>
            <a:r>
              <a:rPr lang="en" sz="1100">
                <a:solidFill>
                  <a:srgbClr val="FFFFFF"/>
                </a:solidFill>
              </a:rPr>
              <a:t>group ID is not yet in the list of group IDs</a:t>
            </a:r>
            <a:endParaRPr sz="1100">
              <a:solidFill>
                <a:srgbClr val="FFFFFF"/>
              </a:solidFill>
            </a:endParaRPr>
          </a:p>
          <a:p>
            <a:pPr indent="-298450" lvl="3" marL="1828800" rtl="0" algn="l">
              <a:lnSpc>
                <a:spcPct val="150000"/>
              </a:lnSpc>
              <a:spcBef>
                <a:spcPts val="0"/>
              </a:spcBef>
              <a:spcAft>
                <a:spcPts val="0"/>
              </a:spcAft>
              <a:buClr>
                <a:srgbClr val="FFFFFF"/>
              </a:buClr>
              <a:buSzPts val="1100"/>
              <a:buChar char="●"/>
            </a:pPr>
            <a:r>
              <a:rPr lang="en" sz="1100">
                <a:solidFill>
                  <a:srgbClr val="FFFFFF"/>
                </a:solidFill>
              </a:rPr>
              <a:t>Initialize </a:t>
            </a:r>
            <a:r>
              <a:rPr b="1" lang="en" sz="1100">
                <a:solidFill>
                  <a:srgbClr val="CC4125"/>
                </a:solidFill>
              </a:rPr>
              <a:t>base_count</a:t>
            </a:r>
            <a:r>
              <a:rPr b="1" lang="en" sz="1100">
                <a:solidFill>
                  <a:srgbClr val="FFFFFF"/>
                </a:solidFill>
              </a:rPr>
              <a:t> </a:t>
            </a:r>
            <a:r>
              <a:rPr lang="en" sz="1100">
                <a:solidFill>
                  <a:srgbClr val="FFFFFF"/>
                </a:solidFill>
              </a:rPr>
              <a:t>and </a:t>
            </a:r>
            <a:r>
              <a:rPr b="1" lang="en" sz="1100">
                <a:solidFill>
                  <a:srgbClr val="CC4125"/>
                </a:solidFill>
              </a:rPr>
              <a:t>current_count</a:t>
            </a:r>
            <a:endParaRPr sz="1100">
              <a:solidFill>
                <a:srgbClr val="CC4125"/>
              </a:solidFill>
            </a:endParaRPr>
          </a:p>
          <a:p>
            <a:pPr indent="-298450" lvl="3" marL="1828800" rtl="0" algn="l">
              <a:lnSpc>
                <a:spcPct val="150000"/>
              </a:lnSpc>
              <a:spcBef>
                <a:spcPts val="0"/>
              </a:spcBef>
              <a:spcAft>
                <a:spcPts val="0"/>
              </a:spcAft>
              <a:buClr>
                <a:srgbClr val="FFFFFF"/>
              </a:buClr>
              <a:buSzPts val="1100"/>
              <a:buChar char="●"/>
            </a:pPr>
            <a:r>
              <a:rPr lang="en" sz="1100">
                <a:solidFill>
                  <a:srgbClr val="FFFFFF"/>
                </a:solidFill>
              </a:rPr>
              <a:t>SELECT service </a:t>
            </a:r>
            <a:r>
              <a:rPr lang="en" sz="1100" u="sng">
                <a:solidFill>
                  <a:srgbClr val="00FFFF"/>
                </a:solidFill>
              </a:rPr>
              <a:t>line</a:t>
            </a:r>
            <a:r>
              <a:rPr lang="en" sz="1100">
                <a:solidFill>
                  <a:srgbClr val="FFFFFF"/>
                </a:solidFill>
              </a:rPr>
              <a:t> currently in iteration</a:t>
            </a:r>
            <a:endParaRPr sz="1100">
              <a:solidFill>
                <a:srgbClr val="FFFFFF"/>
              </a:solidFill>
            </a:endParaRPr>
          </a:p>
          <a:p>
            <a:pPr indent="-298450" lvl="3" marL="1828800" rtl="0" algn="l">
              <a:lnSpc>
                <a:spcPct val="150000"/>
              </a:lnSpc>
              <a:spcBef>
                <a:spcPts val="0"/>
              </a:spcBef>
              <a:spcAft>
                <a:spcPts val="0"/>
              </a:spcAft>
              <a:buClr>
                <a:srgbClr val="FFFFFF"/>
              </a:buClr>
              <a:buSzPts val="1100"/>
              <a:buChar char="●"/>
            </a:pPr>
            <a:r>
              <a:rPr lang="en" sz="1100">
                <a:solidFill>
                  <a:srgbClr val="FFFFFF"/>
                </a:solidFill>
              </a:rPr>
              <a:t>GET COUNT sets </a:t>
            </a:r>
            <a:r>
              <a:rPr b="1" lang="en" sz="1100">
                <a:solidFill>
                  <a:srgbClr val="CC4125"/>
                </a:solidFill>
              </a:rPr>
              <a:t>b</a:t>
            </a:r>
            <a:r>
              <a:rPr b="1" lang="en" sz="1100">
                <a:solidFill>
                  <a:srgbClr val="CC4125"/>
                </a:solidFill>
              </a:rPr>
              <a:t>ase_count</a:t>
            </a:r>
            <a:r>
              <a:rPr b="1" lang="en" sz="1100">
                <a:solidFill>
                  <a:srgbClr val="FFFFFF"/>
                </a:solidFill>
              </a:rPr>
              <a:t> </a:t>
            </a:r>
            <a:r>
              <a:rPr lang="en" sz="1100">
                <a:solidFill>
                  <a:srgbClr val="FFFFFF"/>
                </a:solidFill>
              </a:rPr>
              <a:t>to 1</a:t>
            </a:r>
            <a:endParaRPr sz="1100">
              <a:solidFill>
                <a:srgbClr val="FFFFFF"/>
              </a:solidFill>
            </a:endParaRPr>
          </a:p>
          <a:p>
            <a:pPr indent="-298450" lvl="3" marL="1828800" rtl="0" algn="l">
              <a:lnSpc>
                <a:spcPct val="150000"/>
              </a:lnSpc>
              <a:spcBef>
                <a:spcPts val="0"/>
              </a:spcBef>
              <a:spcAft>
                <a:spcPts val="0"/>
              </a:spcAft>
              <a:buClr>
                <a:srgbClr val="FFFFFF"/>
              </a:buClr>
              <a:buSzPts val="1100"/>
              <a:buChar char="●"/>
            </a:pPr>
            <a:r>
              <a:rPr lang="en" sz="1100">
                <a:solidFill>
                  <a:srgbClr val="FFFFFF"/>
                </a:solidFill>
              </a:rPr>
              <a:t>While </a:t>
            </a:r>
            <a:r>
              <a:rPr b="1" lang="en" sz="1100">
                <a:solidFill>
                  <a:srgbClr val="FFFFFF"/>
                </a:solidFill>
              </a:rPr>
              <a:t>TRUE</a:t>
            </a:r>
            <a:endParaRPr b="1" sz="1100">
              <a:solidFill>
                <a:srgbClr val="FFFFFF"/>
              </a:solidFill>
            </a:endParaRPr>
          </a:p>
          <a:p>
            <a:pPr indent="-298450" lvl="4" marL="2286000" rtl="0" algn="l">
              <a:lnSpc>
                <a:spcPct val="150000"/>
              </a:lnSpc>
              <a:spcBef>
                <a:spcPts val="0"/>
              </a:spcBef>
              <a:spcAft>
                <a:spcPts val="0"/>
              </a:spcAft>
              <a:buClr>
                <a:srgbClr val="FFFFFF"/>
              </a:buClr>
              <a:buSzPts val="1100"/>
              <a:buChar char="○"/>
            </a:pPr>
            <a:r>
              <a:rPr lang="en" sz="1100">
                <a:solidFill>
                  <a:srgbClr val="FFFFFF"/>
                </a:solidFill>
              </a:rPr>
              <a:t>SELECT the features in </a:t>
            </a:r>
            <a:r>
              <a:rPr lang="en" sz="1100" u="sng">
                <a:solidFill>
                  <a:srgbClr val="00FFFF"/>
                </a:solidFill>
              </a:rPr>
              <a:t>service lines layer</a:t>
            </a:r>
            <a:r>
              <a:rPr lang="en" sz="1100">
                <a:solidFill>
                  <a:srgbClr val="FFFFFF"/>
                </a:solidFill>
              </a:rPr>
              <a:t> that intersect with the already selected </a:t>
            </a:r>
            <a:r>
              <a:rPr lang="en" sz="1100" u="sng">
                <a:solidFill>
                  <a:srgbClr val="00FFFF"/>
                </a:solidFill>
              </a:rPr>
              <a:t>line</a:t>
            </a:r>
            <a:r>
              <a:rPr lang="en" sz="1100">
                <a:solidFill>
                  <a:srgbClr val="00FFFF"/>
                </a:solidFill>
              </a:rPr>
              <a:t> </a:t>
            </a:r>
            <a:endParaRPr sz="1100">
              <a:solidFill>
                <a:srgbClr val="FFFFFF"/>
              </a:solidFill>
            </a:endParaRPr>
          </a:p>
          <a:p>
            <a:pPr indent="-298450" lvl="4" marL="2286000" rtl="0" algn="l">
              <a:lnSpc>
                <a:spcPct val="150000"/>
              </a:lnSpc>
              <a:spcBef>
                <a:spcPts val="0"/>
              </a:spcBef>
              <a:spcAft>
                <a:spcPts val="0"/>
              </a:spcAft>
              <a:buClr>
                <a:srgbClr val="FFFFFF"/>
              </a:buClr>
              <a:buSzPts val="1100"/>
              <a:buChar char="○"/>
            </a:pPr>
            <a:r>
              <a:rPr lang="en" sz="1100">
                <a:solidFill>
                  <a:srgbClr val="FFFFFF"/>
                </a:solidFill>
              </a:rPr>
              <a:t>GET COUNT sets </a:t>
            </a:r>
            <a:r>
              <a:rPr b="1" lang="en" sz="1100">
                <a:solidFill>
                  <a:srgbClr val="CC4125"/>
                </a:solidFill>
              </a:rPr>
              <a:t>current_count</a:t>
            </a:r>
            <a:r>
              <a:rPr lang="en" sz="1100">
                <a:solidFill>
                  <a:srgbClr val="FFFFFF"/>
                </a:solidFill>
              </a:rPr>
              <a:t> to either 1 or greater</a:t>
            </a:r>
            <a:endParaRPr sz="1100">
              <a:solidFill>
                <a:srgbClr val="FFFFFF"/>
              </a:solidFill>
            </a:endParaRPr>
          </a:p>
          <a:p>
            <a:pPr indent="-298450" lvl="4" marL="2286000" rtl="0" algn="l">
              <a:lnSpc>
                <a:spcPct val="150000"/>
              </a:lnSpc>
              <a:spcBef>
                <a:spcPts val="0"/>
              </a:spcBef>
              <a:spcAft>
                <a:spcPts val="0"/>
              </a:spcAft>
              <a:buClr>
                <a:srgbClr val="FFFFFF"/>
              </a:buClr>
              <a:buSzPts val="1100"/>
              <a:buChar char="○"/>
            </a:pPr>
            <a:r>
              <a:rPr lang="en" sz="1100">
                <a:solidFill>
                  <a:srgbClr val="FFFFFF"/>
                </a:solidFill>
              </a:rPr>
              <a:t>If </a:t>
            </a:r>
            <a:r>
              <a:rPr b="1" lang="en" sz="1100">
                <a:solidFill>
                  <a:srgbClr val="CC4125"/>
                </a:solidFill>
              </a:rPr>
              <a:t>current_count </a:t>
            </a:r>
            <a:r>
              <a:rPr b="1" lang="en" sz="1100">
                <a:solidFill>
                  <a:srgbClr val="FFFFFF"/>
                </a:solidFill>
              </a:rPr>
              <a:t>&gt; </a:t>
            </a:r>
            <a:r>
              <a:rPr b="1" lang="en" sz="1100">
                <a:solidFill>
                  <a:srgbClr val="CC4125"/>
                </a:solidFill>
              </a:rPr>
              <a:t>base_count</a:t>
            </a:r>
            <a:endParaRPr sz="1100">
              <a:solidFill>
                <a:srgbClr val="CC4125"/>
              </a:solidFill>
            </a:endParaRPr>
          </a:p>
          <a:p>
            <a:pPr indent="-298450" lvl="5" marL="2743200" rtl="0" algn="l">
              <a:lnSpc>
                <a:spcPct val="150000"/>
              </a:lnSpc>
              <a:spcBef>
                <a:spcPts val="0"/>
              </a:spcBef>
              <a:spcAft>
                <a:spcPts val="0"/>
              </a:spcAft>
              <a:buClr>
                <a:srgbClr val="FFFFFF"/>
              </a:buClr>
              <a:buSzPts val="1100"/>
              <a:buChar char="■"/>
            </a:pPr>
            <a:r>
              <a:rPr lang="en" sz="1100">
                <a:solidFill>
                  <a:srgbClr val="FFFFFF"/>
                </a:solidFill>
              </a:rPr>
              <a:t>“Additional line selected. Next line”. Set </a:t>
            </a:r>
            <a:r>
              <a:rPr b="1" lang="en" sz="1100">
                <a:solidFill>
                  <a:srgbClr val="CC4125"/>
                </a:solidFill>
              </a:rPr>
              <a:t>current_count</a:t>
            </a:r>
            <a:r>
              <a:rPr b="1" lang="en" sz="1100">
                <a:solidFill>
                  <a:srgbClr val="FFFFFF"/>
                </a:solidFill>
              </a:rPr>
              <a:t> = </a:t>
            </a:r>
            <a:r>
              <a:rPr b="1" lang="en" sz="1100">
                <a:solidFill>
                  <a:srgbClr val="CC4125"/>
                </a:solidFill>
              </a:rPr>
              <a:t>base_count</a:t>
            </a:r>
            <a:endParaRPr b="1" sz="1100">
              <a:solidFill>
                <a:srgbClr val="CC4125"/>
              </a:solidFill>
            </a:endParaRPr>
          </a:p>
          <a:p>
            <a:pPr indent="-298450" lvl="4" marL="2286000" rtl="0" algn="l">
              <a:lnSpc>
                <a:spcPct val="150000"/>
              </a:lnSpc>
              <a:spcBef>
                <a:spcPts val="0"/>
              </a:spcBef>
              <a:spcAft>
                <a:spcPts val="0"/>
              </a:spcAft>
              <a:buClr>
                <a:srgbClr val="FFFFFF"/>
              </a:buClr>
              <a:buSzPts val="1100"/>
              <a:buChar char="○"/>
            </a:pPr>
            <a:r>
              <a:rPr lang="en" sz="1100">
                <a:solidFill>
                  <a:srgbClr val="FFFFFF"/>
                </a:solidFill>
              </a:rPr>
              <a:t>Else:</a:t>
            </a:r>
            <a:endParaRPr sz="1100">
              <a:solidFill>
                <a:srgbClr val="FFFFFF"/>
              </a:solidFill>
            </a:endParaRPr>
          </a:p>
          <a:p>
            <a:pPr indent="-298450" lvl="5" marL="2743200" rtl="0" algn="l">
              <a:lnSpc>
                <a:spcPct val="150000"/>
              </a:lnSpc>
              <a:spcBef>
                <a:spcPts val="0"/>
              </a:spcBef>
              <a:spcAft>
                <a:spcPts val="0"/>
              </a:spcAft>
              <a:buClr>
                <a:srgbClr val="FFFFFF"/>
              </a:buClr>
              <a:buSzPts val="1100"/>
              <a:buChar char="■"/>
            </a:pPr>
            <a:r>
              <a:rPr lang="en" sz="1100">
                <a:solidFill>
                  <a:srgbClr val="FFFFFF"/>
                </a:solidFill>
              </a:rPr>
              <a:t>“Additional line not selected. This is the end of the spatially intersecting lines. Give all lines the same group ID” </a:t>
            </a:r>
            <a:r>
              <a:rPr b="1" lang="en" sz="1100">
                <a:solidFill>
                  <a:srgbClr val="FFFFFF"/>
                </a:solidFill>
              </a:rPr>
              <a:t>BREAK</a:t>
            </a:r>
            <a:endParaRPr b="1" sz="1100">
              <a:solidFill>
                <a:srgbClr val="FFFFFF"/>
              </a:solidFill>
            </a:endParaRPr>
          </a:p>
        </p:txBody>
      </p:sp>
      <p:sp>
        <p:nvSpPr>
          <p:cNvPr id="154" name="Google Shape;154;p16"/>
          <p:cNvSpPr txBox="1"/>
          <p:nvPr/>
        </p:nvSpPr>
        <p:spPr>
          <a:xfrm>
            <a:off x="555125" y="3418550"/>
            <a:ext cx="24915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FF00"/>
                </a:solidFill>
                <a:latin typeface="Lato"/>
                <a:ea typeface="Lato"/>
                <a:cs typeface="Lato"/>
                <a:sym typeface="Lato"/>
              </a:rPr>
              <a:t>See next slide for animation of this process</a:t>
            </a:r>
            <a:endParaRPr>
              <a:solidFill>
                <a:srgbClr val="00FF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subTitle"/>
          </p:nvPr>
        </p:nvSpPr>
        <p:spPr>
          <a:xfrm>
            <a:off x="311700" y="13716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Line Predictor (Water Systems)</a:t>
            </a:r>
            <a:endParaRPr/>
          </a:p>
          <a:p>
            <a:pPr indent="0" lvl="0" marL="0" rtl="0" algn="l">
              <a:spcBef>
                <a:spcPts val="0"/>
              </a:spcBef>
              <a:spcAft>
                <a:spcPts val="0"/>
              </a:spcAft>
              <a:buNone/>
            </a:pPr>
            <a:r>
              <a:rPr lang="en" sz="1300"/>
              <a:t>Pseudo Code: Part 1</a:t>
            </a:r>
            <a:endParaRPr sz="1300"/>
          </a:p>
        </p:txBody>
      </p:sp>
      <p:pic>
        <p:nvPicPr>
          <p:cNvPr id="160" name="Google Shape;160;p17" title="Party_Line_iteration.mp4">
            <a:hlinkClick r:id="rId3"/>
          </p:cNvPr>
          <p:cNvPicPr preferRelativeResize="0"/>
          <p:nvPr/>
        </p:nvPicPr>
        <p:blipFill>
          <a:blip r:embed="rId4">
            <a:alphaModFix/>
          </a:blip>
          <a:stretch>
            <a:fillRect/>
          </a:stretch>
        </p:blipFill>
        <p:spPr>
          <a:xfrm>
            <a:off x="3361300" y="247660"/>
            <a:ext cx="4572000" cy="3429000"/>
          </a:xfrm>
          <a:prstGeom prst="rect">
            <a:avLst/>
          </a:prstGeom>
          <a:noFill/>
          <a:ln>
            <a:noFill/>
          </a:ln>
        </p:spPr>
      </p:pic>
      <p:sp>
        <p:nvSpPr>
          <p:cNvPr id="161" name="Google Shape;161;p17"/>
          <p:cNvSpPr txBox="1"/>
          <p:nvPr/>
        </p:nvSpPr>
        <p:spPr>
          <a:xfrm>
            <a:off x="3361300" y="3801450"/>
            <a:ext cx="4572000" cy="11487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Lato"/>
              <a:buChar char="●"/>
            </a:pPr>
            <a:r>
              <a:rPr lang="en" sz="1100">
                <a:solidFill>
                  <a:srgbClr val="FFFFFF"/>
                </a:solidFill>
                <a:latin typeface="Lato"/>
                <a:ea typeface="Lato"/>
                <a:cs typeface="Lato"/>
                <a:sym typeface="Lato"/>
              </a:rPr>
              <a:t>Notice how the number of selected lines continues to increase with each iteration </a:t>
            </a:r>
            <a:r>
              <a:rPr b="1" lang="en" sz="1100">
                <a:solidFill>
                  <a:srgbClr val="FFFFFF"/>
                </a:solidFill>
                <a:latin typeface="Lato"/>
                <a:ea typeface="Lato"/>
                <a:cs typeface="Lato"/>
                <a:sym typeface="Lato"/>
              </a:rPr>
              <a:t>except</a:t>
            </a:r>
            <a:r>
              <a:rPr lang="en" sz="1100">
                <a:solidFill>
                  <a:srgbClr val="FFFFFF"/>
                </a:solidFill>
                <a:latin typeface="Lato"/>
                <a:ea typeface="Lato"/>
                <a:cs typeface="Lato"/>
                <a:sym typeface="Lato"/>
              </a:rPr>
              <a:t> the last iteration # 5. Due to the logic, the selection process runs until it notices no more lines are being selected. This is because there is no way to know apriori how many pieces of line are associated with one group.</a:t>
            </a:r>
            <a:endParaRPr sz="11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 type="subTitle"/>
          </p:nvPr>
        </p:nvSpPr>
        <p:spPr>
          <a:xfrm>
            <a:off x="311700" y="13716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Line Predictor (Water Systems)</a:t>
            </a:r>
            <a:endParaRPr/>
          </a:p>
          <a:p>
            <a:pPr indent="0" lvl="0" marL="0" rtl="0" algn="l">
              <a:spcBef>
                <a:spcPts val="0"/>
              </a:spcBef>
              <a:spcAft>
                <a:spcPts val="0"/>
              </a:spcAft>
              <a:buNone/>
            </a:pPr>
            <a:r>
              <a:rPr lang="en" sz="1300"/>
              <a:t>Pseudo Code: Part </a:t>
            </a:r>
            <a:r>
              <a:rPr lang="en"/>
              <a:t>2</a:t>
            </a:r>
            <a:endParaRPr sz="1300"/>
          </a:p>
        </p:txBody>
      </p:sp>
      <p:sp>
        <p:nvSpPr>
          <p:cNvPr id="167" name="Google Shape;167;p18"/>
          <p:cNvSpPr txBox="1"/>
          <p:nvPr/>
        </p:nvSpPr>
        <p:spPr>
          <a:xfrm>
            <a:off x="2999100" y="137150"/>
            <a:ext cx="5672400" cy="3807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FFFFFF"/>
              </a:buClr>
              <a:buSzPts val="1100"/>
              <a:buChar char="●"/>
            </a:pPr>
            <a:r>
              <a:rPr b="1" lang="en" sz="1100">
                <a:solidFill>
                  <a:srgbClr val="FFFFFF"/>
                </a:solidFill>
              </a:rPr>
              <a:t>Once the Dissolve tool has been used to dissolve all lines from the Service Lines layer based on the previously generate Group_ID</a:t>
            </a:r>
            <a:endParaRPr b="1" sz="1100">
              <a:solidFill>
                <a:srgbClr val="FFFFFF"/>
              </a:solidFill>
            </a:endParaRPr>
          </a:p>
          <a:p>
            <a:pPr indent="-298450" lvl="1" marL="914400" rtl="0" algn="l">
              <a:lnSpc>
                <a:spcPct val="150000"/>
              </a:lnSpc>
              <a:spcBef>
                <a:spcPts val="0"/>
              </a:spcBef>
              <a:spcAft>
                <a:spcPts val="0"/>
              </a:spcAft>
              <a:buClr>
                <a:srgbClr val="FFFFFF"/>
              </a:buClr>
              <a:buSzPts val="1100"/>
              <a:buChar char="○"/>
            </a:pPr>
            <a:r>
              <a:rPr lang="en" sz="1100">
                <a:solidFill>
                  <a:srgbClr val="FFFFFF"/>
                </a:solidFill>
              </a:rPr>
              <a:t>For every (now grouped and merged) service line in the Dissolved Service Lines Layer</a:t>
            </a:r>
            <a:endParaRPr sz="1100">
              <a:solidFill>
                <a:srgbClr val="FFFFFF"/>
              </a:solidFill>
            </a:endParaRPr>
          </a:p>
          <a:p>
            <a:pPr indent="-298450" lvl="2" marL="1371600" rtl="0" algn="l">
              <a:lnSpc>
                <a:spcPct val="150000"/>
              </a:lnSpc>
              <a:spcBef>
                <a:spcPts val="0"/>
              </a:spcBef>
              <a:spcAft>
                <a:spcPts val="0"/>
              </a:spcAft>
              <a:buClr>
                <a:srgbClr val="FFFFFF"/>
              </a:buClr>
              <a:buSzPts val="1100"/>
              <a:buChar char="■"/>
            </a:pPr>
            <a:r>
              <a:rPr lang="en" sz="1100">
                <a:solidFill>
                  <a:srgbClr val="FFFFFF"/>
                </a:solidFill>
              </a:rPr>
              <a:t>SELECT the </a:t>
            </a:r>
            <a:r>
              <a:rPr lang="en" sz="1100" u="sng">
                <a:solidFill>
                  <a:srgbClr val="00FFFF"/>
                </a:solidFill>
              </a:rPr>
              <a:t>line</a:t>
            </a:r>
            <a:endParaRPr sz="1100" u="sng">
              <a:solidFill>
                <a:srgbClr val="00FFFF"/>
              </a:solidFill>
            </a:endParaRPr>
          </a:p>
          <a:p>
            <a:pPr indent="-298450" lvl="2" marL="1371600" rtl="0" algn="l">
              <a:lnSpc>
                <a:spcPct val="150000"/>
              </a:lnSpc>
              <a:spcBef>
                <a:spcPts val="0"/>
              </a:spcBef>
              <a:spcAft>
                <a:spcPts val="0"/>
              </a:spcAft>
              <a:buClr>
                <a:srgbClr val="FFFFFF"/>
              </a:buClr>
              <a:buSzPts val="1100"/>
              <a:buChar char="■"/>
            </a:pPr>
            <a:r>
              <a:rPr lang="en" sz="1100">
                <a:solidFill>
                  <a:srgbClr val="FFFFFF"/>
                </a:solidFill>
              </a:rPr>
              <a:t>SELECT the </a:t>
            </a:r>
            <a:r>
              <a:rPr lang="en" sz="1100">
                <a:solidFill>
                  <a:srgbClr val="6DDB3B"/>
                </a:solidFill>
              </a:rPr>
              <a:t>entities</a:t>
            </a:r>
            <a:r>
              <a:rPr lang="en" sz="1100">
                <a:solidFill>
                  <a:srgbClr val="FFFFFF"/>
                </a:solidFill>
              </a:rPr>
              <a:t> (homes, businesses etc) that intersect this </a:t>
            </a:r>
            <a:r>
              <a:rPr lang="en" sz="1100" u="sng">
                <a:solidFill>
                  <a:srgbClr val="00FFFF"/>
                </a:solidFill>
              </a:rPr>
              <a:t>line</a:t>
            </a:r>
            <a:r>
              <a:rPr lang="en" sz="1100">
                <a:solidFill>
                  <a:srgbClr val="FFFFFF"/>
                </a:solidFill>
              </a:rPr>
              <a:t> </a:t>
            </a:r>
            <a:endParaRPr sz="1100">
              <a:solidFill>
                <a:srgbClr val="FFFFFF"/>
              </a:solidFill>
            </a:endParaRPr>
          </a:p>
          <a:p>
            <a:pPr indent="-298450" lvl="2" marL="1371600" rtl="0" algn="l">
              <a:lnSpc>
                <a:spcPct val="150000"/>
              </a:lnSpc>
              <a:spcBef>
                <a:spcPts val="0"/>
              </a:spcBef>
              <a:spcAft>
                <a:spcPts val="0"/>
              </a:spcAft>
              <a:buClr>
                <a:srgbClr val="FFFFFF"/>
              </a:buClr>
              <a:buSzPts val="1100"/>
              <a:buChar char="■"/>
            </a:pPr>
            <a:r>
              <a:rPr lang="en" sz="1100">
                <a:solidFill>
                  <a:srgbClr val="FFFFFF"/>
                </a:solidFill>
              </a:rPr>
              <a:t>GET COUNT of the selected </a:t>
            </a:r>
            <a:r>
              <a:rPr lang="en" sz="1100">
                <a:solidFill>
                  <a:srgbClr val="6DDB3B"/>
                </a:solidFill>
              </a:rPr>
              <a:t>entities</a:t>
            </a:r>
            <a:endParaRPr sz="1100">
              <a:solidFill>
                <a:srgbClr val="6DDB3B"/>
              </a:solidFill>
            </a:endParaRPr>
          </a:p>
          <a:p>
            <a:pPr indent="-298450" lvl="2" marL="1371600" rtl="0" algn="l">
              <a:lnSpc>
                <a:spcPct val="150000"/>
              </a:lnSpc>
              <a:spcBef>
                <a:spcPts val="0"/>
              </a:spcBef>
              <a:spcAft>
                <a:spcPts val="0"/>
              </a:spcAft>
              <a:buClr>
                <a:srgbClr val="FFFFFF"/>
              </a:buClr>
              <a:buSzPts val="1100"/>
              <a:buChar char="■"/>
            </a:pPr>
            <a:r>
              <a:rPr lang="en" sz="1100">
                <a:solidFill>
                  <a:srgbClr val="FFFFFF"/>
                </a:solidFill>
              </a:rPr>
              <a:t>If this count is &gt; 1:</a:t>
            </a:r>
            <a:endParaRPr sz="1100">
              <a:solidFill>
                <a:srgbClr val="FFFFFF"/>
              </a:solidFill>
            </a:endParaRPr>
          </a:p>
          <a:p>
            <a:pPr indent="-298450" lvl="3" marL="1828800" rtl="0" algn="l">
              <a:lnSpc>
                <a:spcPct val="150000"/>
              </a:lnSpc>
              <a:spcBef>
                <a:spcPts val="0"/>
              </a:spcBef>
              <a:spcAft>
                <a:spcPts val="0"/>
              </a:spcAft>
              <a:buClr>
                <a:srgbClr val="FFFFFF"/>
              </a:buClr>
              <a:buSzPts val="1100"/>
              <a:buChar char="●"/>
            </a:pPr>
            <a:r>
              <a:rPr lang="en" sz="1100">
                <a:solidFill>
                  <a:srgbClr val="FFFFFF"/>
                </a:solidFill>
              </a:rPr>
              <a:t>Update “Party Line” field to ‘YES’</a:t>
            </a:r>
            <a:endParaRPr sz="11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subTitle"/>
          </p:nvPr>
        </p:nvSpPr>
        <p:spPr>
          <a:xfrm>
            <a:off x="311700" y="13716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Line Predictor (Water Systems)</a:t>
            </a:r>
            <a:endParaRPr/>
          </a:p>
          <a:p>
            <a:pPr indent="0" lvl="0" marL="0" rtl="0" algn="l">
              <a:spcBef>
                <a:spcPts val="0"/>
              </a:spcBef>
              <a:spcAft>
                <a:spcPts val="0"/>
              </a:spcAft>
              <a:buNone/>
            </a:pPr>
            <a:r>
              <a:rPr lang="en" sz="1300"/>
              <a:t>Pseudo Code: Part </a:t>
            </a:r>
            <a:r>
              <a:rPr lang="en"/>
              <a:t>2</a:t>
            </a:r>
            <a:endParaRPr sz="1300"/>
          </a:p>
        </p:txBody>
      </p:sp>
      <p:pic>
        <p:nvPicPr>
          <p:cNvPr id="173" name="Google Shape;173;p19"/>
          <p:cNvPicPr preferRelativeResize="0"/>
          <p:nvPr/>
        </p:nvPicPr>
        <p:blipFill>
          <a:blip r:embed="rId3">
            <a:alphaModFix/>
          </a:blip>
          <a:stretch>
            <a:fillRect/>
          </a:stretch>
        </p:blipFill>
        <p:spPr>
          <a:xfrm>
            <a:off x="556400" y="707635"/>
            <a:ext cx="8031212" cy="3909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idx="1" type="subTitle"/>
          </p:nvPr>
        </p:nvSpPr>
        <p:spPr>
          <a:xfrm>
            <a:off x="311700" y="13716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Line Predictor (Water Systems)</a:t>
            </a:r>
            <a:endParaRPr/>
          </a:p>
          <a:p>
            <a:pPr indent="0" lvl="0" marL="0" rtl="0" algn="l">
              <a:spcBef>
                <a:spcPts val="0"/>
              </a:spcBef>
              <a:spcAft>
                <a:spcPts val="0"/>
              </a:spcAft>
              <a:buNone/>
            </a:pPr>
            <a:r>
              <a:rPr lang="en"/>
              <a:t>Results</a:t>
            </a:r>
            <a:endParaRPr sz="1300"/>
          </a:p>
        </p:txBody>
      </p:sp>
      <p:sp>
        <p:nvSpPr>
          <p:cNvPr id="179" name="Google Shape;179;p20"/>
          <p:cNvSpPr txBox="1"/>
          <p:nvPr/>
        </p:nvSpPr>
        <p:spPr>
          <a:xfrm>
            <a:off x="2999100" y="873725"/>
            <a:ext cx="5672400" cy="3807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
                <a:solidFill>
                  <a:srgbClr val="FFFFFF"/>
                </a:solidFill>
              </a:rPr>
              <a:t>This process resulted in populating around </a:t>
            </a:r>
            <a:r>
              <a:rPr b="1" lang="en">
                <a:solidFill>
                  <a:srgbClr val="FFFFFF"/>
                </a:solidFill>
              </a:rPr>
              <a:t>85,000 features</a:t>
            </a:r>
            <a:r>
              <a:rPr lang="en">
                <a:solidFill>
                  <a:srgbClr val="FFFFFF"/>
                </a:solidFill>
              </a:rPr>
              <a:t> from the Water Service Line data with a simple binary “Yes” or “No” value in the attribute table for whether a line is suspected of being a party line. </a:t>
            </a:r>
            <a:endParaRPr>
              <a:solidFill>
                <a:srgbClr val="FFFFFF"/>
              </a:solidFill>
            </a:endParaRPr>
          </a:p>
          <a:p>
            <a:pPr indent="-317500" lvl="0" marL="457200" rtl="0" algn="l">
              <a:lnSpc>
                <a:spcPct val="150000"/>
              </a:lnSpc>
              <a:spcBef>
                <a:spcPts val="0"/>
              </a:spcBef>
              <a:spcAft>
                <a:spcPts val="0"/>
              </a:spcAft>
              <a:buClr>
                <a:srgbClr val="FFFFFF"/>
              </a:buClr>
              <a:buSzPts val="1400"/>
              <a:buChar char="●"/>
            </a:pPr>
            <a:r>
              <a:rPr lang="en">
                <a:solidFill>
                  <a:srgbClr val="FFFFFF"/>
                </a:solidFill>
              </a:rPr>
              <a:t>While the script still has potential for efficiency gains, its ability to complete this process in just over </a:t>
            </a:r>
            <a:r>
              <a:rPr b="1" lang="en">
                <a:solidFill>
                  <a:srgbClr val="FFFFFF"/>
                </a:solidFill>
              </a:rPr>
              <a:t>10 hours is still</a:t>
            </a:r>
            <a:r>
              <a:rPr lang="en">
                <a:solidFill>
                  <a:srgbClr val="FFFFFF"/>
                </a:solidFill>
              </a:rPr>
              <a:t> </a:t>
            </a:r>
            <a:r>
              <a:rPr b="1" lang="en">
                <a:solidFill>
                  <a:srgbClr val="FFFFFF"/>
                </a:solidFill>
              </a:rPr>
              <a:t>exponentially </a:t>
            </a:r>
            <a:r>
              <a:rPr lang="en">
                <a:solidFill>
                  <a:srgbClr val="FFFFFF"/>
                </a:solidFill>
              </a:rPr>
              <a:t>less than the amount of time and effort that would be necessary to </a:t>
            </a:r>
            <a:r>
              <a:rPr lang="en">
                <a:solidFill>
                  <a:srgbClr val="FFFFFF"/>
                </a:solidFill>
              </a:rPr>
              <a:t>execute</a:t>
            </a:r>
            <a:r>
              <a:rPr lang="en">
                <a:solidFill>
                  <a:srgbClr val="FFFFFF"/>
                </a:solidFill>
              </a:rPr>
              <a:t> this process manually.</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