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2" roundtripDataSignature="AMtx7mjtgWya9d2GsIgjJQlR3GWmTZUUT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10" Type="http://schemas.openxmlformats.org/officeDocument/2006/relationships/slide" Target="slides/slide6.xml"/><Relationship Id="rId32"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3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3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3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3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3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3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3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7"/>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3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2.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7.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2341605" y="296561"/>
            <a:ext cx="7187514" cy="1054444"/>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2800"/>
              <a:buFont typeface="Calibri"/>
              <a:buNone/>
            </a:pPr>
            <a:r>
              <a:rPr b="1" lang="en-US" sz="2800"/>
              <a:t>Building a conflation tool with Python</a:t>
            </a:r>
            <a:endParaRPr/>
          </a:p>
        </p:txBody>
      </p:sp>
      <p:sp>
        <p:nvSpPr>
          <p:cNvPr id="85" name="Google Shape;85;p1"/>
          <p:cNvSpPr txBox="1"/>
          <p:nvPr/>
        </p:nvSpPr>
        <p:spPr>
          <a:xfrm>
            <a:off x="1771135" y="1639330"/>
            <a:ext cx="8328454" cy="4385816"/>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Started with streams and wetlands as they are the most common features and have more variables regarding how features are drawn from their representative points</a:t>
            </a:r>
            <a:endParaRPr/>
          </a:p>
          <a:p>
            <a:pPr indent="-285750" lvl="0" marL="285750" marR="0" rtl="0" algn="l">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Basic logic:</a:t>
            </a:r>
            <a:endParaRPr/>
          </a:p>
          <a:p>
            <a:pPr indent="-285750" lvl="1" marL="742950" marR="0" rtl="0" algn="l">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How can we leverage the limited information given to properly draw the features automatically as opposed to traditional digitizing?</a:t>
            </a:r>
            <a:endParaRPr/>
          </a:p>
          <a:p>
            <a:pPr indent="-285750" lvl="1" marL="742950" marR="0" rtl="0" algn="l">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Make a feature layer of the gps point data based on each unique GAI_ID (each unique feature)</a:t>
            </a:r>
            <a:endParaRPr/>
          </a:p>
          <a:p>
            <a:pPr indent="-285750" lvl="1" marL="742950" marR="0" rtl="0" algn="l">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This way, each feature can be looked at, drawn, and attributed individually</a:t>
            </a:r>
            <a:endParaRPr/>
          </a:p>
          <a:p>
            <a:pPr indent="-285750" lvl="1" marL="742950" marR="0" rtl="0" algn="l">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Run through preventative tests first, then run through main analysis</a:t>
            </a:r>
            <a:endParaRPr/>
          </a:p>
          <a:p>
            <a:pPr indent="-171450" lvl="1" marL="7429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0"/>
          <p:cNvSpPr txBox="1"/>
          <p:nvPr>
            <p:ph type="ctrTitle"/>
          </p:nvPr>
        </p:nvSpPr>
        <p:spPr>
          <a:xfrm>
            <a:off x="1656212" y="192873"/>
            <a:ext cx="8615962" cy="88209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Font typeface="Calibri"/>
              <a:buNone/>
            </a:pPr>
            <a:r>
              <a:rPr lang="en-US" sz="2400"/>
              <a:t>Wetland Workflow: Intersects itself and therefore will be deleted and have its GAI_ID added to a manual review list.</a:t>
            </a:r>
            <a:endParaRPr/>
          </a:p>
        </p:txBody>
      </p:sp>
      <p:pic>
        <p:nvPicPr>
          <p:cNvPr id="146" name="Google Shape;146;p10"/>
          <p:cNvPicPr preferRelativeResize="0"/>
          <p:nvPr/>
        </p:nvPicPr>
        <p:blipFill rotWithShape="1">
          <a:blip r:embed="rId3">
            <a:alphaModFix/>
          </a:blip>
          <a:srcRect b="0" l="0" r="0" t="0"/>
          <a:stretch/>
        </p:blipFill>
        <p:spPr>
          <a:xfrm>
            <a:off x="1509231" y="1074966"/>
            <a:ext cx="8909924" cy="52562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1"/>
          <p:cNvSpPr txBox="1"/>
          <p:nvPr>
            <p:ph type="ctrTitle"/>
          </p:nvPr>
        </p:nvSpPr>
        <p:spPr>
          <a:xfrm>
            <a:off x="1977610" y="251589"/>
            <a:ext cx="7973165" cy="88209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Font typeface="Calibri"/>
              <a:buNone/>
            </a:pPr>
            <a:r>
              <a:rPr lang="en-US" sz="2400"/>
              <a:t>Wetland Workflow: Intersects itself and therefore will be deleted and have its GAI_ID added to a manual review list.</a:t>
            </a:r>
            <a:endParaRPr/>
          </a:p>
        </p:txBody>
      </p:sp>
      <p:pic>
        <p:nvPicPr>
          <p:cNvPr id="152" name="Google Shape;152;p11"/>
          <p:cNvPicPr preferRelativeResize="0"/>
          <p:nvPr/>
        </p:nvPicPr>
        <p:blipFill rotWithShape="1">
          <a:blip r:embed="rId3">
            <a:alphaModFix/>
          </a:blip>
          <a:srcRect b="0" l="0" r="0" t="0"/>
          <a:stretch/>
        </p:blipFill>
        <p:spPr>
          <a:xfrm>
            <a:off x="2245800" y="1133682"/>
            <a:ext cx="7436786" cy="5277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2"/>
          <p:cNvSpPr txBox="1"/>
          <p:nvPr>
            <p:ph type="ctrTitle"/>
          </p:nvPr>
        </p:nvSpPr>
        <p:spPr>
          <a:xfrm>
            <a:off x="1927815" y="336200"/>
            <a:ext cx="8072754" cy="88209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Font typeface="Calibri"/>
              <a:buNone/>
            </a:pPr>
            <a:r>
              <a:rPr lang="en-US" sz="2400"/>
              <a:t>Wetland Workflow: Intersects itself and therefore will be deleted and have its GAI_ID added to a manual review list.</a:t>
            </a:r>
            <a:endParaRPr/>
          </a:p>
        </p:txBody>
      </p:sp>
      <p:pic>
        <p:nvPicPr>
          <p:cNvPr id="158" name="Google Shape;158;p12"/>
          <p:cNvPicPr preferRelativeResize="0"/>
          <p:nvPr/>
        </p:nvPicPr>
        <p:blipFill rotWithShape="1">
          <a:blip r:embed="rId3">
            <a:alphaModFix/>
          </a:blip>
          <a:srcRect b="0" l="0" r="0" t="0"/>
          <a:stretch/>
        </p:blipFill>
        <p:spPr>
          <a:xfrm>
            <a:off x="1541538" y="1120006"/>
            <a:ext cx="8845309" cy="52526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Font typeface="Calibri"/>
              <a:buNone/>
            </a:pPr>
            <a:r>
              <a:rPr lang="en-US" sz="2000"/>
              <a:t>Wetland Workflow: Wetlands that need parsing (&gt;1 value type in ‘Type_1’ field) but evaluate fine otherwise will be drawn and attributed, but will have the attribute ‘Type’ left blank for manual review (this will be printed to the console).</a:t>
            </a:r>
            <a:endParaRPr/>
          </a:p>
        </p:txBody>
      </p:sp>
      <p:pic>
        <p:nvPicPr>
          <p:cNvPr id="164" name="Google Shape;164;p13"/>
          <p:cNvPicPr preferRelativeResize="0"/>
          <p:nvPr/>
        </p:nvPicPr>
        <p:blipFill rotWithShape="1">
          <a:blip r:embed="rId3">
            <a:alphaModFix/>
          </a:blip>
          <a:srcRect b="0" l="0" r="0" t="0"/>
          <a:stretch/>
        </p:blipFill>
        <p:spPr>
          <a:xfrm>
            <a:off x="1122629" y="1390862"/>
            <a:ext cx="9946741" cy="546713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Open Ends</a:t>
            </a:r>
            <a:endParaRPr/>
          </a:p>
        </p:txBody>
      </p:sp>
      <p:sp>
        <p:nvSpPr>
          <p:cNvPr id="170" name="Google Shape;170;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Determine if </a:t>
            </a:r>
            <a:r>
              <a:rPr b="1" lang="en-US" sz="2000">
                <a:solidFill>
                  <a:srgbClr val="9933FF"/>
                </a:solidFill>
              </a:rPr>
              <a:t>wetland </a:t>
            </a:r>
            <a:r>
              <a:rPr lang="en-US" sz="2000"/>
              <a:t>is</a:t>
            </a:r>
            <a:r>
              <a:rPr b="1" lang="en-US" sz="2000">
                <a:solidFill>
                  <a:srgbClr val="9933FF"/>
                </a:solidFill>
              </a:rPr>
              <a:t> </a:t>
            </a:r>
            <a:r>
              <a:rPr lang="en-US" sz="2000"/>
              <a:t>open ended. If so,</a:t>
            </a:r>
            <a:endParaRPr/>
          </a:p>
          <a:p>
            <a:pPr indent="-228600" lvl="0" marL="228600" rtl="0" algn="l">
              <a:lnSpc>
                <a:spcPct val="90000"/>
              </a:lnSpc>
              <a:spcBef>
                <a:spcPts val="1000"/>
              </a:spcBef>
              <a:spcAft>
                <a:spcPts val="0"/>
              </a:spcAft>
              <a:buClr>
                <a:schemeClr val="dk1"/>
              </a:buClr>
              <a:buSzPts val="2000"/>
              <a:buChar char="•"/>
            </a:pPr>
            <a:r>
              <a:rPr lang="en-US" sz="2000"/>
              <a:t>Create layer of just </a:t>
            </a:r>
            <a:r>
              <a:rPr b="1" lang="en-US" sz="2000">
                <a:solidFill>
                  <a:schemeClr val="accent2"/>
                </a:solidFill>
              </a:rPr>
              <a:t>open end flags</a:t>
            </a:r>
            <a:r>
              <a:rPr lang="en-US" sz="2000">
                <a:solidFill>
                  <a:schemeClr val="accent2"/>
                </a:solidFill>
              </a:rPr>
              <a:t> </a:t>
            </a:r>
            <a:r>
              <a:rPr lang="en-US" sz="2000"/>
              <a:t>from wetland points of </a:t>
            </a:r>
            <a:r>
              <a:rPr b="1" lang="en-US" sz="2000">
                <a:solidFill>
                  <a:srgbClr val="9933FF"/>
                </a:solidFill>
              </a:rPr>
              <a:t>wetland</a:t>
            </a:r>
            <a:endParaRPr sz="2000">
              <a:solidFill>
                <a:srgbClr val="9933FF"/>
              </a:solidFill>
            </a:endParaRPr>
          </a:p>
          <a:p>
            <a:pPr indent="-228600" lvl="0" marL="228600" rtl="0" algn="l">
              <a:lnSpc>
                <a:spcPct val="90000"/>
              </a:lnSpc>
              <a:spcBef>
                <a:spcPts val="1000"/>
              </a:spcBef>
              <a:spcAft>
                <a:spcPts val="0"/>
              </a:spcAft>
              <a:buClr>
                <a:schemeClr val="dk1"/>
              </a:buClr>
              <a:buSzPts val="2000"/>
              <a:buChar char="•"/>
            </a:pPr>
            <a:r>
              <a:rPr lang="en-US" sz="2000"/>
              <a:t>Split </a:t>
            </a:r>
            <a:r>
              <a:rPr b="1" lang="en-US" sz="2000">
                <a:solidFill>
                  <a:srgbClr val="9933FF"/>
                </a:solidFill>
              </a:rPr>
              <a:t>wetland</a:t>
            </a:r>
            <a:r>
              <a:rPr lang="en-US" sz="2000"/>
              <a:t> into its</a:t>
            </a:r>
            <a:r>
              <a:rPr b="1" lang="en-US" sz="2000"/>
              <a:t> </a:t>
            </a:r>
            <a:r>
              <a:rPr b="1" lang="en-US" sz="2000">
                <a:solidFill>
                  <a:srgbClr val="00B050"/>
                </a:solidFill>
              </a:rPr>
              <a:t>lines</a:t>
            </a:r>
            <a:r>
              <a:rPr lang="en-US" sz="2000"/>
              <a:t> by vertices such that each </a:t>
            </a:r>
            <a:r>
              <a:rPr b="1" lang="en-US" sz="2000">
                <a:solidFill>
                  <a:srgbClr val="00B050"/>
                </a:solidFill>
              </a:rPr>
              <a:t>line</a:t>
            </a:r>
            <a:r>
              <a:rPr lang="en-US" sz="2000"/>
              <a:t> will have only two vertices (its first and last point). </a:t>
            </a:r>
            <a:endParaRPr/>
          </a:p>
          <a:p>
            <a:pPr indent="-228600" lvl="0" marL="228600" rtl="0" algn="l">
              <a:lnSpc>
                <a:spcPct val="90000"/>
              </a:lnSpc>
              <a:spcBef>
                <a:spcPts val="1000"/>
              </a:spcBef>
              <a:spcAft>
                <a:spcPts val="0"/>
              </a:spcAft>
              <a:buClr>
                <a:schemeClr val="dk1"/>
              </a:buClr>
              <a:buSzPts val="2000"/>
              <a:buChar char="•"/>
            </a:pPr>
            <a:r>
              <a:rPr lang="en-US" sz="2000"/>
              <a:t>For each </a:t>
            </a:r>
            <a:r>
              <a:rPr b="1" lang="en-US" sz="2000">
                <a:solidFill>
                  <a:srgbClr val="00B050"/>
                </a:solidFill>
              </a:rPr>
              <a:t>line</a:t>
            </a:r>
            <a:r>
              <a:rPr lang="en-US" sz="2000"/>
              <a:t>:</a:t>
            </a:r>
            <a:endParaRPr/>
          </a:p>
          <a:p>
            <a:pPr indent="-228600" lvl="1" marL="685800" rtl="0" algn="l">
              <a:lnSpc>
                <a:spcPct val="90000"/>
              </a:lnSpc>
              <a:spcBef>
                <a:spcPts val="500"/>
              </a:spcBef>
              <a:spcAft>
                <a:spcPts val="0"/>
              </a:spcAft>
              <a:buClr>
                <a:schemeClr val="dk1"/>
              </a:buClr>
              <a:buSzPts val="2000"/>
              <a:buChar char="•"/>
            </a:pPr>
            <a:r>
              <a:rPr lang="en-US" sz="2000"/>
              <a:t>Select by location the </a:t>
            </a:r>
            <a:r>
              <a:rPr b="1" lang="en-US" sz="2000">
                <a:solidFill>
                  <a:schemeClr val="accent2"/>
                </a:solidFill>
              </a:rPr>
              <a:t>open end flags</a:t>
            </a:r>
            <a:r>
              <a:rPr lang="en-US" sz="2000">
                <a:solidFill>
                  <a:schemeClr val="accent2"/>
                </a:solidFill>
              </a:rPr>
              <a:t> </a:t>
            </a:r>
            <a:r>
              <a:rPr lang="en-US" sz="2000"/>
              <a:t>that intersect  </a:t>
            </a:r>
            <a:r>
              <a:rPr b="1" lang="en-US" sz="2000">
                <a:solidFill>
                  <a:srgbClr val="00B050"/>
                </a:solidFill>
              </a:rPr>
              <a:t>line</a:t>
            </a:r>
            <a:endParaRPr sz="2000">
              <a:solidFill>
                <a:srgbClr val="00B050"/>
              </a:solidFill>
            </a:endParaRPr>
          </a:p>
          <a:p>
            <a:pPr indent="-228600" lvl="1" marL="685800" rtl="0" algn="l">
              <a:lnSpc>
                <a:spcPct val="90000"/>
              </a:lnSpc>
              <a:spcBef>
                <a:spcPts val="500"/>
              </a:spcBef>
              <a:spcAft>
                <a:spcPts val="0"/>
              </a:spcAft>
              <a:buClr>
                <a:schemeClr val="dk1"/>
              </a:buClr>
              <a:buSzPts val="2000"/>
              <a:buChar char="•"/>
            </a:pPr>
            <a:r>
              <a:rPr lang="en-US" sz="2000"/>
              <a:t>Get count of </a:t>
            </a:r>
            <a:r>
              <a:rPr b="1" lang="en-US" sz="2000">
                <a:solidFill>
                  <a:schemeClr val="accent2"/>
                </a:solidFill>
              </a:rPr>
              <a:t>open end flags</a:t>
            </a:r>
            <a:endParaRPr sz="2000">
              <a:solidFill>
                <a:schemeClr val="accent2"/>
              </a:solidFill>
            </a:endParaRPr>
          </a:p>
          <a:p>
            <a:pPr indent="-228600" lvl="2" marL="1143000" rtl="0" algn="l">
              <a:lnSpc>
                <a:spcPct val="90000"/>
              </a:lnSpc>
              <a:spcBef>
                <a:spcPts val="500"/>
              </a:spcBef>
              <a:spcAft>
                <a:spcPts val="0"/>
              </a:spcAft>
              <a:buClr>
                <a:schemeClr val="dk1"/>
              </a:buClr>
              <a:buSzPts val="2000"/>
              <a:buChar char="•"/>
            </a:pPr>
            <a:r>
              <a:rPr lang="en-US"/>
              <a:t>If count of </a:t>
            </a:r>
            <a:r>
              <a:rPr b="1" lang="en-US">
                <a:solidFill>
                  <a:schemeClr val="accent2"/>
                </a:solidFill>
              </a:rPr>
              <a:t>open end flags</a:t>
            </a:r>
            <a:r>
              <a:rPr lang="en-US">
                <a:solidFill>
                  <a:schemeClr val="accent2"/>
                </a:solidFill>
              </a:rPr>
              <a:t> </a:t>
            </a:r>
            <a:r>
              <a:rPr lang="en-US"/>
              <a:t>&lt;2:</a:t>
            </a:r>
            <a:endParaRPr/>
          </a:p>
          <a:p>
            <a:pPr indent="-228600" lvl="3" marL="1600200" rtl="0" algn="l">
              <a:lnSpc>
                <a:spcPct val="90000"/>
              </a:lnSpc>
              <a:spcBef>
                <a:spcPts val="500"/>
              </a:spcBef>
              <a:spcAft>
                <a:spcPts val="0"/>
              </a:spcAft>
              <a:buClr>
                <a:srgbClr val="00B050"/>
              </a:buClr>
              <a:buSzPts val="2000"/>
              <a:buChar char="•"/>
            </a:pPr>
            <a:r>
              <a:rPr b="1" lang="en-US" sz="2000">
                <a:solidFill>
                  <a:srgbClr val="00B050"/>
                </a:solidFill>
              </a:rPr>
              <a:t>Line</a:t>
            </a:r>
            <a:r>
              <a:rPr lang="en-US" sz="2000"/>
              <a:t> dismissed as non open end</a:t>
            </a:r>
            <a:endParaRPr/>
          </a:p>
          <a:p>
            <a:pPr indent="-228600" lvl="2" marL="1143000" rtl="0" algn="l">
              <a:lnSpc>
                <a:spcPct val="90000"/>
              </a:lnSpc>
              <a:spcBef>
                <a:spcPts val="500"/>
              </a:spcBef>
              <a:spcAft>
                <a:spcPts val="0"/>
              </a:spcAft>
              <a:buClr>
                <a:schemeClr val="dk1"/>
              </a:buClr>
              <a:buSzPts val="2000"/>
              <a:buChar char="•"/>
            </a:pPr>
            <a:r>
              <a:rPr lang="en-US"/>
              <a:t>Else:</a:t>
            </a:r>
            <a:endParaRPr/>
          </a:p>
          <a:p>
            <a:pPr indent="-228600" lvl="3" marL="1600200" rtl="0" algn="l">
              <a:lnSpc>
                <a:spcPct val="90000"/>
              </a:lnSpc>
              <a:spcBef>
                <a:spcPts val="500"/>
              </a:spcBef>
              <a:spcAft>
                <a:spcPts val="0"/>
              </a:spcAft>
              <a:buClr>
                <a:srgbClr val="00B050"/>
              </a:buClr>
              <a:buSzPts val="2000"/>
              <a:buChar char="•"/>
            </a:pPr>
            <a:r>
              <a:rPr b="1" lang="en-US" sz="2000">
                <a:solidFill>
                  <a:srgbClr val="00B050"/>
                </a:solidFill>
              </a:rPr>
              <a:t>Line</a:t>
            </a:r>
            <a:r>
              <a:rPr lang="en-US" sz="2000"/>
              <a:t> added to </a:t>
            </a:r>
            <a:r>
              <a:rPr b="1" lang="en-US" sz="2000"/>
              <a:t>open ends</a:t>
            </a:r>
            <a:endParaRPr sz="2000"/>
          </a:p>
          <a:p>
            <a:pPr indent="-139700" lvl="0" marL="228600" rtl="0" algn="l">
              <a:lnSpc>
                <a:spcPct val="90000"/>
              </a:lnSpc>
              <a:spcBef>
                <a:spcPts val="1000"/>
              </a:spcBef>
              <a:spcAft>
                <a:spcPts val="0"/>
              </a:spcAft>
              <a:buClr>
                <a:schemeClr val="dk1"/>
              </a:buClr>
              <a:buSzPts val="1400"/>
              <a:buNone/>
            </a:pPr>
            <a:r>
              <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5"/>
          <p:cNvSpPr txBox="1"/>
          <p:nvPr>
            <p:ph type="ctrTitle"/>
          </p:nvPr>
        </p:nvSpPr>
        <p:spPr>
          <a:xfrm>
            <a:off x="2388972" y="444842"/>
            <a:ext cx="7150443" cy="88209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Calibri"/>
              <a:buNone/>
            </a:pPr>
            <a:r>
              <a:rPr lang="en-US" sz="3600"/>
              <a:t>Stream Workflow</a:t>
            </a:r>
            <a:endParaRPr/>
          </a:p>
        </p:txBody>
      </p:sp>
      <p:sp>
        <p:nvSpPr>
          <p:cNvPr id="176" name="Google Shape;176;p15"/>
          <p:cNvSpPr txBox="1"/>
          <p:nvPr/>
        </p:nvSpPr>
        <p:spPr>
          <a:xfrm>
            <a:off x="1799966" y="1225689"/>
            <a:ext cx="8328454" cy="590931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Create a feature layer of the stream flags for each unique GAI_ID: </a:t>
            </a:r>
            <a:r>
              <a:rPr b="1" lang="en-US" sz="1200">
                <a:solidFill>
                  <a:srgbClr val="0000FF"/>
                </a:solidFill>
                <a:latin typeface="Calibri"/>
                <a:ea typeface="Calibri"/>
                <a:cs typeface="Calibri"/>
                <a:sym typeface="Calibri"/>
              </a:rPr>
              <a:t>stream_lyr</a:t>
            </a:r>
            <a:endParaRPr b="1" sz="1200">
              <a:solidFill>
                <a:srgbClr val="0000FF"/>
              </a:solidFill>
              <a:latin typeface="Calibri"/>
              <a:ea typeface="Calibri"/>
              <a:cs typeface="Calibri"/>
              <a:sym typeface="Calibri"/>
            </a:endParaRPr>
          </a:p>
          <a:p>
            <a:pPr indent="-285750" lvl="0" marL="285750" marR="0" rtl="0" algn="l">
              <a:lnSpc>
                <a:spcPct val="150000"/>
              </a:lnSpc>
              <a:spcBef>
                <a:spcPts val="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Draw stream/line from </a:t>
            </a:r>
            <a:r>
              <a:rPr b="1" lang="en-US" sz="1200">
                <a:solidFill>
                  <a:srgbClr val="0000FF"/>
                </a:solidFill>
                <a:latin typeface="Calibri"/>
                <a:ea typeface="Calibri"/>
                <a:cs typeface="Calibri"/>
                <a:sym typeface="Calibri"/>
              </a:rPr>
              <a:t>stream_lyr </a:t>
            </a:r>
            <a:r>
              <a:rPr b="1" i="1" lang="en-US" sz="1200">
                <a:solidFill>
                  <a:schemeClr val="dk1"/>
                </a:solidFill>
                <a:latin typeface="Calibri"/>
                <a:ea typeface="Calibri"/>
                <a:cs typeface="Calibri"/>
                <a:sym typeface="Calibri"/>
              </a:rPr>
              <a:t>by</a:t>
            </a:r>
            <a:r>
              <a:rPr lang="en-US" sz="1200">
                <a:solidFill>
                  <a:schemeClr val="dk1"/>
                </a:solidFill>
                <a:latin typeface="Calibri"/>
                <a:ea typeface="Calibri"/>
                <a:cs typeface="Calibri"/>
                <a:sym typeface="Calibri"/>
              </a:rPr>
              <a:t> Bank_Side </a:t>
            </a:r>
            <a:r>
              <a:rPr b="1" i="1" lang="en-US" sz="1200">
                <a:solidFill>
                  <a:schemeClr val="dk1"/>
                </a:solidFill>
                <a:latin typeface="Calibri"/>
                <a:ea typeface="Calibri"/>
                <a:cs typeface="Calibri"/>
                <a:sym typeface="Calibri"/>
              </a:rPr>
              <a:t>in</a:t>
            </a:r>
            <a:r>
              <a:rPr lang="en-US" sz="1200">
                <a:solidFill>
                  <a:schemeClr val="dk1"/>
                </a:solidFill>
                <a:latin typeface="Calibri"/>
                <a:ea typeface="Calibri"/>
                <a:cs typeface="Calibri"/>
                <a:sym typeface="Calibri"/>
              </a:rPr>
              <a:t> order of Flag_nums: </a:t>
            </a:r>
            <a:r>
              <a:rPr b="1" lang="en-US" sz="1200">
                <a:solidFill>
                  <a:srgbClr val="0000FF"/>
                </a:solidFill>
                <a:latin typeface="Calibri"/>
                <a:ea typeface="Calibri"/>
                <a:cs typeface="Calibri"/>
                <a:sym typeface="Calibri"/>
              </a:rPr>
              <a:t>stream_line</a:t>
            </a:r>
            <a:endParaRPr sz="1200">
              <a:solidFill>
                <a:srgbClr val="0000FF"/>
              </a:solidFill>
              <a:latin typeface="Calibri"/>
              <a:ea typeface="Calibri"/>
              <a:cs typeface="Calibri"/>
              <a:sym typeface="Calibri"/>
            </a:endParaRPr>
          </a:p>
          <a:p>
            <a:pPr indent="-285750" lvl="0" marL="285750" marR="0" rtl="0" algn="l">
              <a:lnSpc>
                <a:spcPct val="150000"/>
              </a:lnSpc>
              <a:spcBef>
                <a:spcPts val="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Create a point feature on the start and end point of </a:t>
            </a:r>
            <a:r>
              <a:rPr b="1" lang="en-US" sz="1200">
                <a:solidFill>
                  <a:srgbClr val="0000FF"/>
                </a:solidFill>
                <a:latin typeface="Calibri"/>
                <a:ea typeface="Calibri"/>
                <a:cs typeface="Calibri"/>
                <a:sym typeface="Calibri"/>
              </a:rPr>
              <a:t>stream_line</a:t>
            </a:r>
            <a:r>
              <a:rPr lang="en-US" sz="1200">
                <a:solidFill>
                  <a:schemeClr val="dk1"/>
                </a:solidFill>
                <a:latin typeface="Calibri"/>
                <a:ea typeface="Calibri"/>
                <a:cs typeface="Calibri"/>
                <a:sym typeface="Calibri"/>
              </a:rPr>
              <a:t> (this will create a set of points for each line): </a:t>
            </a:r>
            <a:r>
              <a:rPr b="1" lang="en-US" sz="1200">
                <a:solidFill>
                  <a:srgbClr val="0000FF"/>
                </a:solidFill>
                <a:latin typeface="Calibri"/>
                <a:ea typeface="Calibri"/>
                <a:cs typeface="Calibri"/>
                <a:sym typeface="Calibri"/>
              </a:rPr>
              <a:t>start_point, end_point</a:t>
            </a:r>
            <a:endParaRPr b="1" sz="1200">
              <a:solidFill>
                <a:srgbClr val="0000FF"/>
              </a:solidFill>
              <a:latin typeface="Calibri"/>
              <a:ea typeface="Calibri"/>
              <a:cs typeface="Calibri"/>
              <a:sym typeface="Calibri"/>
            </a:endParaRPr>
          </a:p>
          <a:p>
            <a:pPr indent="-285750" lvl="0" marL="285750" marR="0" rtl="0" algn="l">
              <a:lnSpc>
                <a:spcPct val="150000"/>
              </a:lnSpc>
              <a:spcBef>
                <a:spcPts val="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Determine if there are one or two lines (banks)</a:t>
            </a:r>
            <a:endParaRPr/>
          </a:p>
          <a:p>
            <a:pPr indent="-285750" lvl="0" marL="285750" marR="0" rtl="0" algn="l">
              <a:lnSpc>
                <a:spcPct val="150000"/>
              </a:lnSpc>
              <a:spcBef>
                <a:spcPts val="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Evaluating </a:t>
            </a:r>
            <a:r>
              <a:rPr b="1" lang="en-US" sz="1200">
                <a:solidFill>
                  <a:srgbClr val="0000FF"/>
                </a:solidFill>
                <a:latin typeface="Calibri"/>
                <a:ea typeface="Calibri"/>
                <a:cs typeface="Calibri"/>
                <a:sym typeface="Calibri"/>
              </a:rPr>
              <a:t>stream_line</a:t>
            </a:r>
            <a:r>
              <a:rPr lang="en-US" sz="1200">
                <a:solidFill>
                  <a:srgbClr val="0000FF"/>
                </a:solidFill>
                <a:latin typeface="Calibri"/>
                <a:ea typeface="Calibri"/>
                <a:cs typeface="Calibri"/>
                <a:sym typeface="Calibri"/>
              </a:rPr>
              <a:t> (</a:t>
            </a:r>
            <a:r>
              <a:rPr lang="en-US" sz="1200">
                <a:solidFill>
                  <a:schemeClr val="dk1"/>
                </a:solidFill>
                <a:latin typeface="Calibri"/>
                <a:ea typeface="Calibri"/>
                <a:cs typeface="Calibri"/>
                <a:sym typeface="Calibri"/>
              </a:rPr>
              <a:t>one line at a time if there are two), select by location the stream flags that are </a:t>
            </a:r>
            <a:r>
              <a:rPr b="1" lang="en-US" sz="1200">
                <a:solidFill>
                  <a:schemeClr val="dk1"/>
                </a:solidFill>
                <a:latin typeface="Calibri"/>
                <a:ea typeface="Calibri"/>
                <a:cs typeface="Calibri"/>
                <a:sym typeface="Calibri"/>
              </a:rPr>
              <a:t>identical</a:t>
            </a:r>
            <a:r>
              <a:rPr lang="en-US" sz="1200">
                <a:solidFill>
                  <a:schemeClr val="dk1"/>
                </a:solidFill>
                <a:latin typeface="Calibri"/>
                <a:ea typeface="Calibri"/>
                <a:cs typeface="Calibri"/>
                <a:sym typeface="Calibri"/>
              </a:rPr>
              <a:t> to </a:t>
            </a:r>
            <a:r>
              <a:rPr b="1" lang="en-US" sz="1200">
                <a:solidFill>
                  <a:srgbClr val="0000FF"/>
                </a:solidFill>
                <a:latin typeface="Calibri"/>
                <a:ea typeface="Calibri"/>
                <a:cs typeface="Calibri"/>
                <a:sym typeface="Calibri"/>
              </a:rPr>
              <a:t>start_point, end_point</a:t>
            </a:r>
            <a:endParaRPr sz="1200">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Get the value of the “Flag_type” field of the selected stream flag. If the value of the stream flag coincident with the </a:t>
            </a:r>
            <a:r>
              <a:rPr b="1" lang="en-US" sz="1200">
                <a:solidFill>
                  <a:srgbClr val="0000FF"/>
                </a:solidFill>
                <a:latin typeface="Calibri"/>
                <a:ea typeface="Calibri"/>
                <a:cs typeface="Calibri"/>
                <a:sym typeface="Calibri"/>
              </a:rPr>
              <a:t>end_point</a:t>
            </a:r>
            <a:r>
              <a:rPr lang="en-US" sz="1200">
                <a:solidFill>
                  <a:schemeClr val="dk1"/>
                </a:solidFill>
                <a:latin typeface="Calibri"/>
                <a:ea typeface="Calibri"/>
                <a:cs typeface="Calibri"/>
                <a:sym typeface="Calibri"/>
              </a:rPr>
              <a:t> is “Upstream/Start” or “Headcut” </a:t>
            </a:r>
            <a:r>
              <a:rPr b="1" i="1" lang="en-US" sz="1200">
                <a:solidFill>
                  <a:schemeClr val="dk1"/>
                </a:solidFill>
                <a:latin typeface="Calibri"/>
                <a:ea typeface="Calibri"/>
                <a:cs typeface="Calibri"/>
                <a:sym typeface="Calibri"/>
              </a:rPr>
              <a:t>OR</a:t>
            </a:r>
            <a:r>
              <a:rPr lang="en-US" sz="1200">
                <a:solidFill>
                  <a:schemeClr val="dk1"/>
                </a:solidFill>
                <a:latin typeface="Calibri"/>
                <a:ea typeface="Calibri"/>
                <a:cs typeface="Calibri"/>
                <a:sym typeface="Calibri"/>
              </a:rPr>
              <a:t> if the value of the stream flag coincident with the </a:t>
            </a:r>
            <a:r>
              <a:rPr b="1" lang="en-US" sz="1200">
                <a:solidFill>
                  <a:srgbClr val="0000FF"/>
                </a:solidFill>
                <a:latin typeface="Calibri"/>
                <a:ea typeface="Calibri"/>
                <a:cs typeface="Calibri"/>
                <a:sym typeface="Calibri"/>
              </a:rPr>
              <a:t>start_point </a:t>
            </a:r>
            <a:r>
              <a:rPr lang="en-US" sz="1200">
                <a:solidFill>
                  <a:schemeClr val="dk1"/>
                </a:solidFill>
                <a:latin typeface="Calibri"/>
                <a:ea typeface="Calibri"/>
                <a:cs typeface="Calibri"/>
                <a:sym typeface="Calibri"/>
              </a:rPr>
              <a:t>is “Downstream/End” or “Confluence”, the stream has been drawn in the wrong direction based on these logical indicators.</a:t>
            </a:r>
            <a:endParaRPr/>
          </a:p>
          <a:p>
            <a:pPr indent="-285750" lvl="1" marL="742950" marR="0" rtl="0" algn="l">
              <a:lnSpc>
                <a:spcPct val="150000"/>
              </a:lnSpc>
              <a:spcBef>
                <a:spcPts val="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If the line (drawn in the order of the flag numbers) is determined to be drawn in the wrong direction, this line will be deleted. A new field will be added to </a:t>
            </a:r>
            <a:r>
              <a:rPr b="1" i="0" lang="en-US" sz="1200" u="none" cap="none" strike="noStrike">
                <a:solidFill>
                  <a:srgbClr val="0000FF"/>
                </a:solidFill>
                <a:latin typeface="Calibri"/>
                <a:ea typeface="Calibri"/>
                <a:cs typeface="Calibri"/>
                <a:sym typeface="Calibri"/>
              </a:rPr>
              <a:t>stream_lyr</a:t>
            </a:r>
            <a:r>
              <a:rPr b="0" i="0" lang="en-US" sz="1200" u="none" cap="none" strike="noStrike">
                <a:solidFill>
                  <a:schemeClr val="dk1"/>
                </a:solidFill>
                <a:latin typeface="Calibri"/>
                <a:ea typeface="Calibri"/>
                <a:cs typeface="Calibri"/>
                <a:sym typeface="Calibri"/>
              </a:rPr>
              <a:t> named “Flag_neg”. It will be calculated as “Flag_num*-1”. Since the points to line tool draws lines in order of least to greatest, following this field will draw the line in the opposite direction as each value is the inverse of the original.</a:t>
            </a:r>
            <a:endParaRPr/>
          </a:p>
          <a:p>
            <a:pPr indent="-285750" lvl="1" marL="742950" marR="0" rtl="0" algn="l">
              <a:lnSpc>
                <a:spcPct val="150000"/>
              </a:lnSpc>
              <a:spcBef>
                <a:spcPts val="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Setting the logic in this manner prevents a “False” evaluation arising from an end point not attributed “down stream” or a start point not attributed “up stream” when the attribution is left blank (as long as we know one side, the other can be inferred).</a:t>
            </a:r>
            <a:endParaRPr/>
          </a:p>
          <a:p>
            <a:pPr indent="-171450" lvl="0" marL="285750" marR="0" rtl="0" algn="l">
              <a:lnSpc>
                <a:spcPct val="150000"/>
              </a:lnSpc>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71450" lvl="0" marL="285750" marR="0" rtl="0" algn="l">
              <a:lnSpc>
                <a:spcPct val="150000"/>
              </a:lnSpc>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6"/>
          <p:cNvSpPr txBox="1"/>
          <p:nvPr/>
        </p:nvSpPr>
        <p:spPr>
          <a:xfrm>
            <a:off x="2642469" y="464171"/>
            <a:ext cx="7150443" cy="882093"/>
          </a:xfrm>
          <a:prstGeom prst="rect">
            <a:avLst/>
          </a:prstGeom>
          <a:noFill/>
          <a:ln>
            <a:noFill/>
          </a:ln>
        </p:spPr>
        <p:txBody>
          <a:bodyPr anchorCtr="0" anchor="ctr" bIns="45700" lIns="91425" spcFirstLastPara="1" rIns="91425" wrap="square" tIns="45700">
            <a:normAutofit/>
          </a:bodyPr>
          <a:lstStyle/>
          <a:p>
            <a:pPr indent="0" lvl="0" marL="0" marR="0" rtl="0" algn="ctr">
              <a:lnSpc>
                <a:spcPct val="70000"/>
              </a:lnSpc>
              <a:spcBef>
                <a:spcPts val="0"/>
              </a:spcBef>
              <a:spcAft>
                <a:spcPts val="0"/>
              </a:spcAft>
              <a:buClr>
                <a:schemeClr val="dk1"/>
              </a:buClr>
              <a:buSzPts val="2520"/>
              <a:buFont typeface="Calibri"/>
              <a:buNone/>
            </a:pPr>
            <a:r>
              <a:rPr lang="en-US" sz="2520">
                <a:solidFill>
                  <a:schemeClr val="dk1"/>
                </a:solidFill>
                <a:latin typeface="Calibri"/>
                <a:ea typeface="Calibri"/>
                <a:cs typeface="Calibri"/>
                <a:sym typeface="Calibri"/>
              </a:rPr>
              <a:t>Stream Workflow (Basic example): Drawing a stream in the appropriate direction using flag type</a:t>
            </a:r>
            <a:endParaRPr/>
          </a:p>
        </p:txBody>
      </p:sp>
      <p:pic>
        <p:nvPicPr>
          <p:cNvPr id="182" name="Google Shape;182;p16"/>
          <p:cNvPicPr preferRelativeResize="0"/>
          <p:nvPr/>
        </p:nvPicPr>
        <p:blipFill rotWithShape="1">
          <a:blip r:embed="rId3">
            <a:alphaModFix/>
          </a:blip>
          <a:srcRect b="0" l="0" r="0" t="0"/>
          <a:stretch/>
        </p:blipFill>
        <p:spPr>
          <a:xfrm>
            <a:off x="3186821" y="1326935"/>
            <a:ext cx="8371436" cy="4885472"/>
          </a:xfrm>
          <a:prstGeom prst="rect">
            <a:avLst/>
          </a:prstGeom>
          <a:noFill/>
          <a:ln>
            <a:noFill/>
          </a:ln>
        </p:spPr>
      </p:pic>
      <p:sp>
        <p:nvSpPr>
          <p:cNvPr id="183" name="Google Shape;183;p16"/>
          <p:cNvSpPr txBox="1"/>
          <p:nvPr/>
        </p:nvSpPr>
        <p:spPr>
          <a:xfrm>
            <a:off x="714653" y="444842"/>
            <a:ext cx="2073244" cy="655564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400"/>
              <a:buFont typeface="Arial"/>
              <a:buChar char="•"/>
            </a:pPr>
            <a:r>
              <a:rPr lang="en-US" sz="1400">
                <a:solidFill>
                  <a:schemeClr val="dk1"/>
                </a:solidFill>
                <a:latin typeface="Calibri"/>
                <a:ea typeface="Calibri"/>
                <a:cs typeface="Calibri"/>
                <a:sym typeface="Calibri"/>
              </a:rPr>
              <a:t>The stream here was originally drawn flowing north by the Flag_num field. Once the stream was drawn, points were created on it’s start and end locations (flags 1 and 3 respectively). The Flag_Type value for the flags coincident with the start and end points were then evaluated. Since the start point was on a “Downstream/End” flag and the end point was on an “Upstream/Start” flag, this evaluated such that the field highlighted in yellow was created, and the stream was redrawn in the order of this field from least to greatest, resulting in a line drawn in the opposite direction.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7"/>
          <p:cNvSpPr txBox="1"/>
          <p:nvPr/>
        </p:nvSpPr>
        <p:spPr>
          <a:xfrm>
            <a:off x="2642469" y="464171"/>
            <a:ext cx="7150443" cy="882093"/>
          </a:xfrm>
          <a:prstGeom prst="rect">
            <a:avLst/>
          </a:prstGeom>
          <a:noFill/>
          <a:ln>
            <a:noFill/>
          </a:ln>
        </p:spPr>
        <p:txBody>
          <a:bodyPr anchorCtr="0" anchor="ctr" bIns="45700" lIns="91425" spcFirstLastPara="1" rIns="91425" wrap="square" tIns="45700">
            <a:normAutofit/>
          </a:bodyPr>
          <a:lstStyle/>
          <a:p>
            <a:pPr indent="0" lvl="0" marL="0" marR="0" rtl="0" algn="ctr">
              <a:lnSpc>
                <a:spcPct val="70000"/>
              </a:lnSpc>
              <a:spcBef>
                <a:spcPts val="0"/>
              </a:spcBef>
              <a:spcAft>
                <a:spcPts val="0"/>
              </a:spcAft>
              <a:buClr>
                <a:schemeClr val="dk1"/>
              </a:buClr>
              <a:buSzPts val="2250"/>
              <a:buFont typeface="Calibri"/>
              <a:buNone/>
            </a:pPr>
            <a:r>
              <a:rPr lang="en-US" sz="2250">
                <a:solidFill>
                  <a:schemeClr val="dk1"/>
                </a:solidFill>
                <a:latin typeface="Calibri"/>
                <a:ea typeface="Calibri"/>
                <a:cs typeface="Calibri"/>
                <a:sym typeface="Calibri"/>
              </a:rPr>
              <a:t>Stream Workflow (Complex example): Drawing a stream in the appropriate direction using flag type--Before</a:t>
            </a:r>
            <a:endParaRPr/>
          </a:p>
        </p:txBody>
      </p:sp>
      <p:pic>
        <p:nvPicPr>
          <p:cNvPr id="189" name="Google Shape;189;p17"/>
          <p:cNvPicPr preferRelativeResize="0"/>
          <p:nvPr/>
        </p:nvPicPr>
        <p:blipFill rotWithShape="1">
          <a:blip r:embed="rId3">
            <a:alphaModFix/>
          </a:blip>
          <a:srcRect b="0" l="0" r="0" t="0"/>
          <a:stretch/>
        </p:blipFill>
        <p:spPr>
          <a:xfrm>
            <a:off x="2642469" y="1184787"/>
            <a:ext cx="8659800" cy="5483090"/>
          </a:xfrm>
          <a:prstGeom prst="rect">
            <a:avLst/>
          </a:prstGeom>
          <a:noFill/>
          <a:ln>
            <a:noFill/>
          </a:ln>
        </p:spPr>
      </p:pic>
      <p:sp>
        <p:nvSpPr>
          <p:cNvPr id="190" name="Google Shape;190;p17"/>
          <p:cNvSpPr txBox="1"/>
          <p:nvPr/>
        </p:nvSpPr>
        <p:spPr>
          <a:xfrm>
            <a:off x="714653" y="444842"/>
            <a:ext cx="2073244" cy="655564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400"/>
              <a:buFont typeface="Arial"/>
              <a:buChar char="•"/>
            </a:pPr>
            <a:r>
              <a:rPr lang="en-US" sz="1400">
                <a:solidFill>
                  <a:schemeClr val="dk1"/>
                </a:solidFill>
                <a:latin typeface="Calibri"/>
                <a:ea typeface="Calibri"/>
                <a:cs typeface="Calibri"/>
                <a:sym typeface="Calibri"/>
              </a:rPr>
              <a:t>(True direction is south) Before having the script evaluate bank sides individually, this stream was drawn as shown. The left bank (right side of screen) was taken numerically in the downstream direction, but the right bank was not. A false flag arose when the end point of the “single” stream (flag 6) was associated with an Upstream/Start flag. Before the script was changed to evaluate sides individually, this false flag switched the directions of </a:t>
            </a:r>
            <a:r>
              <a:rPr i="1" lang="en-US" sz="1400">
                <a:solidFill>
                  <a:schemeClr val="dk1"/>
                </a:solidFill>
                <a:latin typeface="Calibri"/>
                <a:ea typeface="Calibri"/>
                <a:cs typeface="Calibri"/>
                <a:sym typeface="Calibri"/>
              </a:rPr>
              <a:t>both</a:t>
            </a:r>
            <a:r>
              <a:rPr lang="en-US" sz="1400">
                <a:solidFill>
                  <a:schemeClr val="dk1"/>
                </a:solidFill>
                <a:latin typeface="Calibri"/>
                <a:ea typeface="Calibri"/>
                <a:cs typeface="Calibri"/>
                <a:sym typeface="Calibri"/>
              </a:rPr>
              <a:t> banks rather than just the right, resulting in the right bank in the appropriate direction but the left bank in the wrong direction.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8"/>
          <p:cNvSpPr txBox="1"/>
          <p:nvPr/>
        </p:nvSpPr>
        <p:spPr>
          <a:xfrm>
            <a:off x="2642469" y="464171"/>
            <a:ext cx="7150443" cy="882093"/>
          </a:xfrm>
          <a:prstGeom prst="rect">
            <a:avLst/>
          </a:prstGeom>
          <a:noFill/>
          <a:ln>
            <a:noFill/>
          </a:ln>
        </p:spPr>
        <p:txBody>
          <a:bodyPr anchorCtr="0" anchor="ctr" bIns="45700" lIns="91425" spcFirstLastPara="1" rIns="91425" wrap="square" tIns="45700">
            <a:normAutofit/>
          </a:bodyPr>
          <a:lstStyle/>
          <a:p>
            <a:pPr indent="0" lvl="0" marL="0" marR="0" rtl="0" algn="ctr">
              <a:lnSpc>
                <a:spcPct val="70000"/>
              </a:lnSpc>
              <a:spcBef>
                <a:spcPts val="0"/>
              </a:spcBef>
              <a:spcAft>
                <a:spcPts val="0"/>
              </a:spcAft>
              <a:buClr>
                <a:schemeClr val="dk1"/>
              </a:buClr>
              <a:buSzPts val="2250"/>
              <a:buFont typeface="Calibri"/>
              <a:buNone/>
            </a:pPr>
            <a:r>
              <a:rPr lang="en-US" sz="2250">
                <a:solidFill>
                  <a:schemeClr val="dk1"/>
                </a:solidFill>
                <a:latin typeface="Calibri"/>
                <a:ea typeface="Calibri"/>
                <a:cs typeface="Calibri"/>
                <a:sym typeface="Calibri"/>
              </a:rPr>
              <a:t>Stream Workflow (Complex example): Drawing a stream in the appropriate direction using flag type--After</a:t>
            </a:r>
            <a:endParaRPr/>
          </a:p>
        </p:txBody>
      </p:sp>
      <p:sp>
        <p:nvSpPr>
          <p:cNvPr id="196" name="Google Shape;196;p18"/>
          <p:cNvSpPr txBox="1"/>
          <p:nvPr/>
        </p:nvSpPr>
        <p:spPr>
          <a:xfrm>
            <a:off x="583054" y="1346264"/>
            <a:ext cx="2073244" cy="224676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400"/>
              <a:buFont typeface="Arial"/>
              <a:buChar char="•"/>
            </a:pPr>
            <a:r>
              <a:rPr lang="en-US" sz="1400">
                <a:solidFill>
                  <a:schemeClr val="dk1"/>
                </a:solidFill>
                <a:latin typeface="Calibri"/>
                <a:ea typeface="Calibri"/>
                <a:cs typeface="Calibri"/>
                <a:sym typeface="Calibri"/>
              </a:rPr>
              <a:t>Once the script was modified to look at stream direction by individual bank, the stream was correctly drawn as shown. </a:t>
            </a:r>
            <a:endParaRPr/>
          </a:p>
          <a:p>
            <a:pPr indent="-285750" lvl="0" marL="285750" marR="0" rtl="0" algn="l">
              <a:spcBef>
                <a:spcPts val="0"/>
              </a:spcBef>
              <a:spcAft>
                <a:spcPts val="0"/>
              </a:spcAft>
              <a:buClr>
                <a:schemeClr val="dk1"/>
              </a:buClr>
              <a:buSzPts val="1400"/>
              <a:buFont typeface="Arial"/>
              <a:buChar char="•"/>
            </a:pPr>
            <a:r>
              <a:rPr lang="en-US" sz="1400">
                <a:solidFill>
                  <a:schemeClr val="dk1"/>
                </a:solidFill>
                <a:latin typeface="Calibri"/>
                <a:ea typeface="Calibri"/>
                <a:cs typeface="Calibri"/>
                <a:sym typeface="Calibri"/>
              </a:rPr>
              <a:t>This showcases some of the complex scenarios that have been accounted for. </a:t>
            </a:r>
            <a:endParaRPr/>
          </a:p>
        </p:txBody>
      </p:sp>
      <p:pic>
        <p:nvPicPr>
          <p:cNvPr id="197" name="Google Shape;197;p18"/>
          <p:cNvPicPr preferRelativeResize="0"/>
          <p:nvPr/>
        </p:nvPicPr>
        <p:blipFill rotWithShape="1">
          <a:blip r:embed="rId3">
            <a:alphaModFix/>
          </a:blip>
          <a:srcRect b="0" l="0" r="0" t="0"/>
          <a:stretch/>
        </p:blipFill>
        <p:spPr>
          <a:xfrm>
            <a:off x="2656298" y="1346264"/>
            <a:ext cx="9102798" cy="551173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9"/>
          <p:cNvSpPr txBox="1"/>
          <p:nvPr>
            <p:ph type="title"/>
          </p:nvPr>
        </p:nvSpPr>
        <p:spPr>
          <a:xfrm>
            <a:off x="865361" y="120682"/>
            <a:ext cx="10515600" cy="49009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160"/>
              <a:buFont typeface="Calibri"/>
              <a:buNone/>
            </a:pPr>
            <a:r>
              <a:rPr lang="en-US" sz="2160"/>
              <a:t>Main sections of Stream Script (The comments aren’t likely enough to explain every line, this is just for temporary reference).</a:t>
            </a:r>
            <a:endParaRPr/>
          </a:p>
        </p:txBody>
      </p:sp>
      <p:pic>
        <p:nvPicPr>
          <p:cNvPr id="203" name="Google Shape;203;p19"/>
          <p:cNvPicPr preferRelativeResize="0"/>
          <p:nvPr/>
        </p:nvPicPr>
        <p:blipFill rotWithShape="1">
          <a:blip r:embed="rId3">
            <a:alphaModFix/>
          </a:blip>
          <a:srcRect b="0" l="0" r="0" t="0"/>
          <a:stretch/>
        </p:blipFill>
        <p:spPr>
          <a:xfrm>
            <a:off x="425514" y="710361"/>
            <a:ext cx="11033156" cy="587307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ctrTitle"/>
          </p:nvPr>
        </p:nvSpPr>
        <p:spPr>
          <a:xfrm>
            <a:off x="2341605" y="296561"/>
            <a:ext cx="7187514" cy="1054444"/>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2800"/>
              <a:buFont typeface="Calibri"/>
              <a:buNone/>
            </a:pPr>
            <a:r>
              <a:rPr b="1" lang="en-US" sz="2800"/>
              <a:t>Preventative Analysis </a:t>
            </a:r>
            <a:endParaRPr/>
          </a:p>
        </p:txBody>
      </p:sp>
      <p:sp>
        <p:nvSpPr>
          <p:cNvPr id="91" name="Google Shape;91;p2"/>
          <p:cNvSpPr txBox="1"/>
          <p:nvPr/>
        </p:nvSpPr>
        <p:spPr>
          <a:xfrm>
            <a:off x="1771135" y="1639330"/>
            <a:ext cx="8328454" cy="4108817"/>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To save processing time, the following checks are performed before the main section of the script is executed.</a:t>
            </a:r>
            <a:endParaRPr/>
          </a:p>
          <a:p>
            <a:pPr indent="-285750" lvl="0" marL="285750" marR="0" rtl="0" algn="l">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For each unique feature ID (i.e. SPA-NGP-001):</a:t>
            </a:r>
            <a:endParaRPr/>
          </a:p>
          <a:p>
            <a:pPr indent="-285750" lvl="1" marL="742950" marR="0" rtl="0" algn="l">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“Does each flag number occur only once (if center bank)?”</a:t>
            </a:r>
            <a:endParaRPr/>
          </a:p>
          <a:p>
            <a:pPr indent="-285750" lvl="1" marL="742950" marR="0" rtl="0" algn="l">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“Are there at least 2 (for stream or line features) or 3 (for wetland or polygon features) flags for the feature to be drawn from?”</a:t>
            </a:r>
            <a:endParaRPr/>
          </a:p>
          <a:p>
            <a:pPr indent="-285750" lvl="1" marL="742950" marR="0" rtl="0" algn="l">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“Do all features start with flag 1 and increase sequentially by 1”</a:t>
            </a:r>
            <a:endParaRPr/>
          </a:p>
          <a:p>
            <a:pPr indent="-285750" lvl="0" marL="285750" marR="0" rtl="0" algn="l">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If one of the above statements evaluates to False, the ID is stored in a post processing manual review list, and the feature will not be drawn. </a:t>
            </a:r>
            <a:endParaRPr/>
          </a:p>
          <a:p>
            <a:pPr indent="-171450" lvl="0" marL="2857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id="208" name="Google Shape;208;p20"/>
          <p:cNvPicPr preferRelativeResize="0"/>
          <p:nvPr/>
        </p:nvPicPr>
        <p:blipFill rotWithShape="1">
          <a:blip r:embed="rId3">
            <a:alphaModFix/>
          </a:blip>
          <a:srcRect b="0" l="0" r="0" t="0"/>
          <a:stretch/>
        </p:blipFill>
        <p:spPr>
          <a:xfrm>
            <a:off x="0" y="311837"/>
            <a:ext cx="12192000" cy="62343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id="213" name="Google Shape;213;p21"/>
          <p:cNvPicPr preferRelativeResize="0"/>
          <p:nvPr/>
        </p:nvPicPr>
        <p:blipFill rotWithShape="1">
          <a:blip r:embed="rId3">
            <a:alphaModFix/>
          </a:blip>
          <a:srcRect b="0" l="0" r="0" t="0"/>
          <a:stretch/>
        </p:blipFill>
        <p:spPr>
          <a:xfrm>
            <a:off x="0" y="257411"/>
            <a:ext cx="12192000" cy="634317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2"/>
          <p:cNvSpPr txBox="1"/>
          <p:nvPr>
            <p:ph type="ctrTitle"/>
          </p:nvPr>
        </p:nvSpPr>
        <p:spPr>
          <a:xfrm>
            <a:off x="2388972" y="444842"/>
            <a:ext cx="7150443" cy="88209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Calibri"/>
              <a:buNone/>
            </a:pPr>
            <a:r>
              <a:rPr lang="en-US" sz="3600"/>
              <a:t>Attribute Transfer</a:t>
            </a:r>
            <a:endParaRPr/>
          </a:p>
        </p:txBody>
      </p:sp>
      <p:sp>
        <p:nvSpPr>
          <p:cNvPr id="219" name="Google Shape;219;p22"/>
          <p:cNvSpPr txBox="1"/>
          <p:nvPr/>
        </p:nvSpPr>
        <p:spPr>
          <a:xfrm>
            <a:off x="1799966" y="1225689"/>
            <a:ext cx="8328454" cy="3231654"/>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Initialize a list of tuples of fields to be added to the derived feature.</a:t>
            </a:r>
            <a:endParaRPr/>
          </a:p>
          <a:p>
            <a:pPr indent="-184150" lvl="0" marL="285750" marR="0" rtl="0" algn="l">
              <a:lnSpc>
                <a:spcPct val="150000"/>
              </a:lnSpc>
              <a:spcBef>
                <a:spcPts val="0"/>
              </a:spcBef>
              <a:spcAft>
                <a:spcPts val="0"/>
              </a:spcAft>
              <a:buClr>
                <a:schemeClr val="dk1"/>
              </a:buClr>
              <a:buSzPts val="1600"/>
              <a:buFont typeface="Arial"/>
              <a:buNone/>
            </a:pPr>
            <a:r>
              <a:t/>
            </a:r>
            <a:endParaRPr sz="1600">
              <a:solidFill>
                <a:schemeClr val="dk1"/>
              </a:solidFill>
              <a:latin typeface="Calibri"/>
              <a:ea typeface="Calibri"/>
              <a:cs typeface="Calibri"/>
              <a:sym typeface="Calibri"/>
            </a:endParaRPr>
          </a:p>
          <a:p>
            <a:pPr indent="-184150" lvl="0" marL="285750" marR="0" rtl="0" algn="l">
              <a:lnSpc>
                <a:spcPct val="150000"/>
              </a:lnSpc>
              <a:spcBef>
                <a:spcPts val="0"/>
              </a:spcBef>
              <a:spcAft>
                <a:spcPts val="0"/>
              </a:spcAft>
              <a:buClr>
                <a:schemeClr val="dk1"/>
              </a:buClr>
              <a:buSzPts val="1600"/>
              <a:buFont typeface="Arial"/>
              <a:buNone/>
            </a:pPr>
            <a:r>
              <a:t/>
            </a:r>
            <a:endParaRPr sz="1600">
              <a:solidFill>
                <a:schemeClr val="dk1"/>
              </a:solidFill>
              <a:latin typeface="Calibri"/>
              <a:ea typeface="Calibri"/>
              <a:cs typeface="Calibri"/>
              <a:sym typeface="Calibri"/>
            </a:endParaRPr>
          </a:p>
          <a:p>
            <a:pPr indent="-184150" lvl="0" marL="285750" marR="0" rtl="0" algn="l">
              <a:lnSpc>
                <a:spcPct val="150000"/>
              </a:lnSpc>
              <a:spcBef>
                <a:spcPts val="0"/>
              </a:spcBef>
              <a:spcAft>
                <a:spcPts val="0"/>
              </a:spcAft>
              <a:buClr>
                <a:schemeClr val="dk1"/>
              </a:buClr>
              <a:buSzPts val="1600"/>
              <a:buFont typeface="Arial"/>
              <a:buNone/>
            </a:pPr>
            <a:r>
              <a:t/>
            </a:r>
            <a:endParaRPr sz="1600">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The following code iterates through the above list and adds each field and its associated parameters to the derived feature.</a:t>
            </a:r>
            <a:endParaRPr/>
          </a:p>
          <a:p>
            <a:pPr indent="-184150" lvl="0" marL="285750" marR="0" rtl="0" algn="l">
              <a:lnSpc>
                <a:spcPct val="150000"/>
              </a:lnSpc>
              <a:spcBef>
                <a:spcPts val="0"/>
              </a:spcBef>
              <a:spcAft>
                <a:spcPts val="0"/>
              </a:spcAft>
              <a:buClr>
                <a:schemeClr val="dk1"/>
              </a:buClr>
              <a:buSzPts val="1600"/>
              <a:buFont typeface="Arial"/>
              <a:buNone/>
            </a:pPr>
            <a:r>
              <a:t/>
            </a:r>
            <a:endParaRPr sz="16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pic>
        <p:nvPicPr>
          <p:cNvPr id="220" name="Google Shape;220;p22"/>
          <p:cNvPicPr preferRelativeResize="0"/>
          <p:nvPr/>
        </p:nvPicPr>
        <p:blipFill rotWithShape="1">
          <a:blip r:embed="rId3">
            <a:alphaModFix/>
          </a:blip>
          <a:srcRect b="0" l="0" r="0" t="0"/>
          <a:stretch/>
        </p:blipFill>
        <p:spPr>
          <a:xfrm>
            <a:off x="-12477" y="1577322"/>
            <a:ext cx="11953340" cy="836363"/>
          </a:xfrm>
          <a:prstGeom prst="rect">
            <a:avLst/>
          </a:prstGeom>
          <a:noFill/>
          <a:ln>
            <a:noFill/>
          </a:ln>
        </p:spPr>
      </p:pic>
      <p:pic>
        <p:nvPicPr>
          <p:cNvPr id="221" name="Google Shape;221;p22"/>
          <p:cNvPicPr preferRelativeResize="0"/>
          <p:nvPr/>
        </p:nvPicPr>
        <p:blipFill rotWithShape="1">
          <a:blip r:embed="rId4">
            <a:alphaModFix/>
          </a:blip>
          <a:srcRect b="0" l="0" r="0" t="0"/>
          <a:stretch/>
        </p:blipFill>
        <p:spPr>
          <a:xfrm>
            <a:off x="3642622" y="3479166"/>
            <a:ext cx="4652799" cy="50794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3"/>
          <p:cNvSpPr txBox="1"/>
          <p:nvPr>
            <p:ph type="ctrTitle"/>
          </p:nvPr>
        </p:nvSpPr>
        <p:spPr>
          <a:xfrm>
            <a:off x="2388972" y="444842"/>
            <a:ext cx="7150443" cy="88209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Calibri"/>
              <a:buNone/>
            </a:pPr>
            <a:r>
              <a:rPr lang="en-US" sz="3600"/>
              <a:t>Attribute Transfer</a:t>
            </a:r>
            <a:endParaRPr/>
          </a:p>
        </p:txBody>
      </p:sp>
      <p:sp>
        <p:nvSpPr>
          <p:cNvPr id="227" name="Google Shape;227;p23"/>
          <p:cNvSpPr txBox="1"/>
          <p:nvPr/>
        </p:nvSpPr>
        <p:spPr>
          <a:xfrm>
            <a:off x="1799966" y="1209213"/>
            <a:ext cx="8328454" cy="4708981"/>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Align the values from the “from” layer (feature layer of gps data being assessed) and the “to” feature (derived feature) by the following:</a:t>
            </a:r>
            <a:endParaRPr/>
          </a:p>
          <a:p>
            <a:pPr indent="-285750" lvl="1" marL="742950" marR="0" rtl="0" algn="l">
              <a:lnSpc>
                <a:spcPct val="150000"/>
              </a:lnSpc>
              <a:spcBef>
                <a:spcPts val="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Create a Search Cursor on the feature layer being assessed to queue the values of the fields requiring transfer to the derived feature</a:t>
            </a:r>
            <a:endParaRPr/>
          </a:p>
          <a:p>
            <a:pPr indent="-285750" lvl="2" marL="1200150" marR="0" rtl="0" algn="l">
              <a:lnSpc>
                <a:spcPct val="150000"/>
              </a:lnSpc>
              <a:spcBef>
                <a:spcPts val="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Create a list of fields to have their attributes transferred. The length of this list will be used to index the transfer loop</a:t>
            </a:r>
            <a:endParaRPr/>
          </a:p>
          <a:p>
            <a:pPr indent="-285750" lvl="1" marL="742950" marR="0" rtl="0" algn="l">
              <a:lnSpc>
                <a:spcPct val="150000"/>
              </a:lnSpc>
              <a:spcBef>
                <a:spcPts val="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Create an Update Cursor on the derived feature to queue the </a:t>
            </a:r>
            <a:r>
              <a:rPr b="1" i="0" lang="en-US" sz="1600" u="none" cap="none" strike="noStrike">
                <a:solidFill>
                  <a:schemeClr val="dk1"/>
                </a:solidFill>
                <a:latin typeface="Calibri"/>
                <a:ea typeface="Calibri"/>
                <a:cs typeface="Calibri"/>
                <a:sym typeface="Calibri"/>
              </a:rPr>
              <a:t>empty</a:t>
            </a:r>
            <a:r>
              <a:rPr b="0" i="0" lang="en-US" sz="1600" u="none" cap="none" strike="noStrike">
                <a:solidFill>
                  <a:schemeClr val="dk1"/>
                </a:solidFill>
                <a:latin typeface="Calibri"/>
                <a:ea typeface="Calibri"/>
                <a:cs typeface="Calibri"/>
                <a:sym typeface="Calibri"/>
              </a:rPr>
              <a:t> fields receiving attributes from the corresponding fields queued in the “from” feature layer.</a:t>
            </a:r>
            <a:endParaRPr/>
          </a:p>
          <a:p>
            <a:pPr indent="-285750" lvl="1" marL="742950" marR="0" rtl="0" algn="l">
              <a:lnSpc>
                <a:spcPct val="150000"/>
              </a:lnSpc>
              <a:spcBef>
                <a:spcPts val="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Iterate through “from” layer and “to” feature(row1 and row2, respectively) and set row2[currently empty first field to be populated] = row1[value of first field to be sent to the empty row2 field]</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4"/>
          <p:cNvSpPr txBox="1"/>
          <p:nvPr>
            <p:ph type="ctrTitle"/>
          </p:nvPr>
        </p:nvSpPr>
        <p:spPr>
          <a:xfrm>
            <a:off x="2388972" y="444842"/>
            <a:ext cx="7150443" cy="88209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Calibri"/>
              <a:buNone/>
            </a:pPr>
            <a:r>
              <a:rPr lang="en-US" sz="3600"/>
              <a:t>Attribute Transfer</a:t>
            </a:r>
            <a:endParaRPr/>
          </a:p>
        </p:txBody>
      </p:sp>
      <p:sp>
        <p:nvSpPr>
          <p:cNvPr id="233" name="Google Shape;233;p24"/>
          <p:cNvSpPr txBox="1"/>
          <p:nvPr/>
        </p:nvSpPr>
        <p:spPr>
          <a:xfrm>
            <a:off x="609601" y="4364305"/>
            <a:ext cx="10700950" cy="230832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In the first iteration:</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Row2[0] is the empty field of the “GAI_ID” of the derived feature</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Row1[0] is the populated field of the “GAI_ID” of the feature layer being assessed (gps feature flag)</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“Row2[0] = row1[0]” sets the “GAI_ID” field of the derived feature, and the .updateRow method applies the transfer</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 second iteration would be:</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Row2[1] is the empty field of the “Stream_Type” of the derived feature</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Row1[1] is the populated field of the “Type” of the feature layer being assessed</a:t>
            </a:r>
            <a:endParaRPr/>
          </a:p>
        </p:txBody>
      </p:sp>
      <p:pic>
        <p:nvPicPr>
          <p:cNvPr id="234" name="Google Shape;234;p24"/>
          <p:cNvPicPr preferRelativeResize="0"/>
          <p:nvPr/>
        </p:nvPicPr>
        <p:blipFill rotWithShape="1">
          <a:blip r:embed="rId3">
            <a:alphaModFix/>
          </a:blip>
          <a:srcRect b="0" l="0" r="0" t="0"/>
          <a:stretch/>
        </p:blipFill>
        <p:spPr>
          <a:xfrm>
            <a:off x="471780" y="1225460"/>
            <a:ext cx="11281387" cy="280284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5"/>
          <p:cNvSpPr txBox="1"/>
          <p:nvPr>
            <p:ph type="title"/>
          </p:nvPr>
        </p:nvSpPr>
        <p:spPr>
          <a:xfrm>
            <a:off x="3481812" y="0"/>
            <a:ext cx="5046552" cy="84803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lang="en-US" sz="2800"/>
              <a:t>Results on 3 different sets of data</a:t>
            </a:r>
            <a:endParaRPr/>
          </a:p>
        </p:txBody>
      </p:sp>
      <p:pic>
        <p:nvPicPr>
          <p:cNvPr id="240" name="Google Shape;240;p25"/>
          <p:cNvPicPr preferRelativeResize="0"/>
          <p:nvPr/>
        </p:nvPicPr>
        <p:blipFill rotWithShape="1">
          <a:blip r:embed="rId3">
            <a:alphaModFix/>
          </a:blip>
          <a:srcRect b="0" l="0" r="0" t="0"/>
          <a:stretch/>
        </p:blipFill>
        <p:spPr>
          <a:xfrm>
            <a:off x="0" y="848039"/>
            <a:ext cx="12191999" cy="2205888"/>
          </a:xfrm>
          <a:prstGeom prst="rect">
            <a:avLst/>
          </a:prstGeom>
          <a:noFill/>
          <a:ln>
            <a:noFill/>
          </a:ln>
        </p:spPr>
      </p:pic>
      <p:sp>
        <p:nvSpPr>
          <p:cNvPr id="241" name="Google Shape;241;p25"/>
          <p:cNvSpPr txBox="1"/>
          <p:nvPr/>
        </p:nvSpPr>
        <p:spPr>
          <a:xfrm>
            <a:off x="90535" y="3250194"/>
            <a:ext cx="11823825" cy="341632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Wetlands</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With the data as is, on average, the script is able to draw 82% of the wetlands given with 100% accuracy with the exception of parsing them by type. As state previously, the wetlands that evaluate fine otherwise are still drawn and attributed but the Type field is left blank (this is printed to the console).</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With the exception of multi-type wetlands, 100% of the wetlands were attributed correctly.</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It averages 13 wetlands per minute, which is significantly faster than manually drawing and attributing them, and may still be more efficient given the extra QC that comes with automating processes.</a:t>
            </a:r>
            <a:endParaRPr/>
          </a:p>
          <a:p>
            <a:pPr indent="-285750" lvl="0" marL="285750" marR="0" rtl="0" algn="l">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Streams</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With the data as is, on average, the script is able to draw 93% of the streams given with 95% of them being drawn correctly (assuming flag type is correct) and 99% of them being attributed correctly. </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The streams are a little more complex than the wetlands (the script is longer), but the average speed is still 10 streams per minute which is still significantly faster than manually drawing and attributing them.</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6"/>
          <p:cNvSpPr txBox="1"/>
          <p:nvPr>
            <p:ph type="ctrTitle"/>
          </p:nvPr>
        </p:nvSpPr>
        <p:spPr>
          <a:xfrm>
            <a:off x="5115208" y="0"/>
            <a:ext cx="1783533" cy="3518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1800"/>
              <a:buFont typeface="Calibri"/>
              <a:buNone/>
            </a:pPr>
            <a:r>
              <a:rPr lang="en-US" sz="1800"/>
              <a:t>Pros VS Cons</a:t>
            </a:r>
            <a:endParaRPr/>
          </a:p>
        </p:txBody>
      </p:sp>
      <p:sp>
        <p:nvSpPr>
          <p:cNvPr id="247" name="Google Shape;247;p26"/>
          <p:cNvSpPr txBox="1"/>
          <p:nvPr/>
        </p:nvSpPr>
        <p:spPr>
          <a:xfrm>
            <a:off x="443620" y="461727"/>
            <a:ext cx="5563354" cy="5216813"/>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1400"/>
              <a:buFont typeface="Arial"/>
              <a:buChar char="•"/>
            </a:pPr>
            <a:r>
              <a:rPr lang="en-US" sz="1400">
                <a:solidFill>
                  <a:schemeClr val="dk1"/>
                </a:solidFill>
                <a:latin typeface="Calibri"/>
                <a:ea typeface="Calibri"/>
                <a:cs typeface="Calibri"/>
                <a:sym typeface="Calibri"/>
              </a:rPr>
              <a:t>Pros:</a:t>
            </a:r>
            <a:endParaRPr/>
          </a:p>
          <a:p>
            <a:pPr indent="-285750" lvl="1" marL="742950" marR="0" rtl="0" algn="l">
              <a:lnSpc>
                <a:spcPct val="150000"/>
              </a:lnSpc>
              <a:spcBef>
                <a:spcPts val="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The most obvious advantage is how quickly features can be drawn and attributed compared to doing them manually. This in itself may outweigh a lot of the disadvantages.</a:t>
            </a:r>
            <a:endParaRPr/>
          </a:p>
          <a:p>
            <a:pPr indent="-285750" lvl="1" marL="742950" marR="0" rtl="0" algn="l">
              <a:lnSpc>
                <a:spcPct val="150000"/>
              </a:lnSpc>
              <a:spcBef>
                <a:spcPts val="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Reducing human error: In the past, I have found myself drawing a lot of data on, for example, 8/04/2018. After doing that for a while and moving on to data from 8/05, I was still entering 8/04 as I had been doing that for many features for a while, and I had to go back and find the mistakes. This method eliminates this possibility. </a:t>
            </a:r>
            <a:endParaRPr/>
          </a:p>
          <a:p>
            <a:pPr indent="-285750" lvl="1" marL="742950" marR="0" rtl="0" algn="l">
              <a:lnSpc>
                <a:spcPct val="150000"/>
              </a:lnSpc>
              <a:spcBef>
                <a:spcPts val="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The benefits scale greatly as the amount of data increases. This would allow GAI to have multiple teams on multiple projects on the same day in the field collecting data without requiring an increase of corresponding magnitude in hours spent by GIS staff integrating the data.</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8" name="Google Shape;248;p26"/>
          <p:cNvSpPr txBox="1"/>
          <p:nvPr/>
        </p:nvSpPr>
        <p:spPr>
          <a:xfrm>
            <a:off x="6006974" y="461727"/>
            <a:ext cx="6185026" cy="5833328"/>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1250"/>
              <a:buFont typeface="Arial"/>
              <a:buChar char="•"/>
            </a:pPr>
            <a:r>
              <a:rPr lang="en-US" sz="1250">
                <a:solidFill>
                  <a:schemeClr val="dk1"/>
                </a:solidFill>
                <a:latin typeface="Calibri"/>
                <a:ea typeface="Calibri"/>
                <a:cs typeface="Calibri"/>
                <a:sym typeface="Calibri"/>
              </a:rPr>
              <a:t>Cons:</a:t>
            </a:r>
            <a:endParaRPr/>
          </a:p>
          <a:p>
            <a:pPr indent="-285750" lvl="1" marL="742950" marR="0" rtl="0" algn="l">
              <a:lnSpc>
                <a:spcPct val="150000"/>
              </a:lnSpc>
              <a:spcBef>
                <a:spcPts val="0"/>
              </a:spcBef>
              <a:spcAft>
                <a:spcPts val="0"/>
              </a:spcAft>
              <a:buClr>
                <a:schemeClr val="dk1"/>
              </a:buClr>
              <a:buSzPts val="1250"/>
              <a:buFont typeface="Arial"/>
              <a:buChar char="•"/>
            </a:pPr>
            <a:r>
              <a:rPr b="0" i="0" lang="en-US" sz="1250" u="none" cap="none" strike="noStrike">
                <a:solidFill>
                  <a:schemeClr val="dk1"/>
                </a:solidFill>
                <a:latin typeface="Calibri"/>
                <a:ea typeface="Calibri"/>
                <a:cs typeface="Calibri"/>
                <a:sym typeface="Calibri"/>
              </a:rPr>
              <a:t>Instances such as leaving the “Upstream/Start” attribute on for all stream points etc. Even with the dedicated fields that the logic of the script is based upon, this poses a concern (especially instances not caught by the “try-except” block).</a:t>
            </a:r>
            <a:endParaRPr/>
          </a:p>
          <a:p>
            <a:pPr indent="-285750" lvl="1" marL="742950" marR="0" rtl="0" algn="l">
              <a:lnSpc>
                <a:spcPct val="150000"/>
              </a:lnSpc>
              <a:spcBef>
                <a:spcPts val="0"/>
              </a:spcBef>
              <a:spcAft>
                <a:spcPts val="0"/>
              </a:spcAft>
              <a:buClr>
                <a:schemeClr val="dk1"/>
              </a:buClr>
              <a:buSzPts val="1250"/>
              <a:buFont typeface="Arial"/>
              <a:buChar char="•"/>
            </a:pPr>
            <a:r>
              <a:rPr b="0" i="0" lang="en-US" sz="1250" u="none" cap="none" strike="noStrike">
                <a:solidFill>
                  <a:schemeClr val="dk1"/>
                </a:solidFill>
                <a:latin typeface="Calibri"/>
                <a:ea typeface="Calibri"/>
                <a:cs typeface="Calibri"/>
                <a:sym typeface="Calibri"/>
              </a:rPr>
              <a:t>Not typically as practical for surveys that extend preexisting features (AR study or modified study area). </a:t>
            </a:r>
            <a:endParaRPr/>
          </a:p>
          <a:p>
            <a:pPr indent="-285750" lvl="2" marL="1200150" marR="0" rtl="0" algn="l">
              <a:lnSpc>
                <a:spcPct val="150000"/>
              </a:lnSpc>
              <a:spcBef>
                <a:spcPts val="0"/>
              </a:spcBef>
              <a:spcAft>
                <a:spcPts val="0"/>
              </a:spcAft>
              <a:buClr>
                <a:schemeClr val="dk1"/>
              </a:buClr>
              <a:buSzPts val="1250"/>
              <a:buFont typeface="Arial"/>
              <a:buChar char="•"/>
            </a:pPr>
            <a:r>
              <a:rPr b="0" i="0" lang="en-US" sz="1250" u="none" cap="none" strike="noStrike">
                <a:solidFill>
                  <a:schemeClr val="dk1"/>
                </a:solidFill>
                <a:latin typeface="Calibri"/>
                <a:ea typeface="Calibri"/>
                <a:cs typeface="Calibri"/>
                <a:sym typeface="Calibri"/>
              </a:rPr>
              <a:t>Often times, a wetland extension will only consist of 2 points, or a stream extension will only consist of 1 point. Neither of these will be able to be drawn by the script as they are being treated as different features. </a:t>
            </a:r>
            <a:endParaRPr/>
          </a:p>
          <a:p>
            <a:pPr indent="-285750" lvl="2" marL="1200150" marR="0" rtl="0" algn="l">
              <a:lnSpc>
                <a:spcPct val="150000"/>
              </a:lnSpc>
              <a:spcBef>
                <a:spcPts val="0"/>
              </a:spcBef>
              <a:spcAft>
                <a:spcPts val="0"/>
              </a:spcAft>
              <a:buClr>
                <a:schemeClr val="dk1"/>
              </a:buClr>
              <a:buSzPts val="1250"/>
              <a:buFont typeface="Arial"/>
              <a:buChar char="•"/>
            </a:pPr>
            <a:r>
              <a:rPr b="0" i="0" lang="en-US" sz="1250" u="none" cap="none" strike="noStrike">
                <a:solidFill>
                  <a:schemeClr val="dk1"/>
                </a:solidFill>
                <a:latin typeface="Calibri"/>
                <a:ea typeface="Calibri"/>
                <a:cs typeface="Calibri"/>
                <a:sym typeface="Calibri"/>
              </a:rPr>
              <a:t>Even if the extension can be drawn, it will have to be manually merged into the preexisting feature, negating some of the benefits implicit of creating a new feature by automation.</a:t>
            </a:r>
            <a:endParaRPr/>
          </a:p>
          <a:p>
            <a:pPr indent="-285750" lvl="1" marL="742950" marR="0" rtl="0" algn="l">
              <a:lnSpc>
                <a:spcPct val="150000"/>
              </a:lnSpc>
              <a:spcBef>
                <a:spcPts val="0"/>
              </a:spcBef>
              <a:spcAft>
                <a:spcPts val="0"/>
              </a:spcAft>
              <a:buClr>
                <a:schemeClr val="dk1"/>
              </a:buClr>
              <a:buSzPts val="1250"/>
              <a:buFont typeface="Arial"/>
              <a:buChar char="•"/>
            </a:pPr>
            <a:r>
              <a:rPr b="0" i="0" lang="en-US" sz="1250" u="none" cap="none" strike="noStrike">
                <a:solidFill>
                  <a:schemeClr val="dk1"/>
                </a:solidFill>
                <a:latin typeface="Calibri"/>
                <a:ea typeface="Calibri"/>
                <a:cs typeface="Calibri"/>
                <a:sym typeface="Calibri"/>
              </a:rPr>
              <a:t>Ideally, field data is to be drawn and verified on a daily (or once every few days) basis as the features will be more freshly recalled by the field team. Given the infrequency of working on 5, 10, or even 20 (not sure if 20 has ever even happened before) gps files at a time, the </a:t>
            </a:r>
            <a:r>
              <a:rPr b="0" i="1" lang="en-US" sz="1250" u="none" cap="none" strike="noStrike">
                <a:solidFill>
                  <a:schemeClr val="dk1"/>
                </a:solidFill>
                <a:latin typeface="Calibri"/>
                <a:ea typeface="Calibri"/>
                <a:cs typeface="Calibri"/>
                <a:sym typeface="Calibri"/>
              </a:rPr>
              <a:t>substantial</a:t>
            </a:r>
            <a:r>
              <a:rPr b="0" i="0" lang="en-US" sz="1250" u="none" cap="none" strike="noStrike">
                <a:solidFill>
                  <a:schemeClr val="dk1"/>
                </a:solidFill>
                <a:latin typeface="Calibri"/>
                <a:ea typeface="Calibri"/>
                <a:cs typeface="Calibri"/>
                <a:sym typeface="Calibri"/>
              </a:rPr>
              <a:t> benefit of automated vs manual on a large amount of data may never be realized. Even so, on a daily basis, there still may be room for this method. </a:t>
            </a:r>
            <a:endParaRPr/>
          </a:p>
          <a:p>
            <a:pPr indent="-285750" lvl="1" marL="742950" marR="0" rtl="0" algn="l">
              <a:lnSpc>
                <a:spcPct val="150000"/>
              </a:lnSpc>
              <a:spcBef>
                <a:spcPts val="0"/>
              </a:spcBef>
              <a:spcAft>
                <a:spcPts val="0"/>
              </a:spcAft>
              <a:buClr>
                <a:schemeClr val="dk1"/>
              </a:buClr>
              <a:buSzPts val="1250"/>
              <a:buFont typeface="Arial"/>
              <a:buChar char="•"/>
            </a:pPr>
            <a:r>
              <a:rPr b="0" i="0" lang="en-US" sz="1250" u="none" cap="none" strike="noStrike">
                <a:solidFill>
                  <a:schemeClr val="dk1"/>
                </a:solidFill>
                <a:latin typeface="Calibri"/>
                <a:ea typeface="Calibri"/>
                <a:cs typeface="Calibri"/>
                <a:sym typeface="Calibri"/>
              </a:rPr>
              <a:t>Miscellaneous things such as a single stream having flags with different widths (only one width could be transferred to the derived features).</a:t>
            </a:r>
            <a:endParaRPr b="0" i="0" sz="1250" u="none" cap="none" strike="noStrike">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7"/>
          <p:cNvSpPr txBox="1"/>
          <p:nvPr>
            <p:ph type="title"/>
          </p:nvPr>
        </p:nvSpPr>
        <p:spPr>
          <a:xfrm>
            <a:off x="838200" y="365126"/>
            <a:ext cx="10515600" cy="53116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Calibri"/>
              <a:buNone/>
            </a:pPr>
            <a:r>
              <a:rPr lang="en-US" sz="2800"/>
              <a:t>Final Thoughts</a:t>
            </a:r>
            <a:endParaRPr/>
          </a:p>
        </p:txBody>
      </p:sp>
      <p:sp>
        <p:nvSpPr>
          <p:cNvPr id="254" name="Google Shape;254;p27"/>
          <p:cNvSpPr txBox="1"/>
          <p:nvPr/>
        </p:nvSpPr>
        <p:spPr>
          <a:xfrm>
            <a:off x="614127" y="896294"/>
            <a:ext cx="10963746" cy="6093976"/>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1400"/>
              <a:buFont typeface="Arial"/>
              <a:buChar char="•"/>
            </a:pPr>
            <a:r>
              <a:rPr lang="en-US" sz="1400">
                <a:solidFill>
                  <a:schemeClr val="dk1"/>
                </a:solidFill>
                <a:latin typeface="Calibri"/>
                <a:ea typeface="Calibri"/>
                <a:cs typeface="Calibri"/>
                <a:sym typeface="Calibri"/>
              </a:rPr>
              <a:t>Currently, the data is a little messy. Things like having a “Flag Type” populated for streams (an integral part of the script’s process) is in a way a luxury, and is not always added in the field. It is also my understanding that, given the nature of the gps units we currently use, it is very easy to unintentionally leave parameters on for multiple points, and it is a hassle to go back and fix them. For now, GIS staff can often easily discern if there was a mistake and what was originally intended. </a:t>
            </a:r>
            <a:endParaRPr/>
          </a:p>
          <a:p>
            <a:pPr indent="-196850" lvl="0" marL="285750" marR="0" rtl="0" algn="l">
              <a:lnSpc>
                <a:spcPct val="150000"/>
              </a:lnSpc>
              <a:spcBef>
                <a:spcPts val="0"/>
              </a:spcBef>
              <a:spcAft>
                <a:spcPts val="0"/>
              </a:spcAft>
              <a:buClr>
                <a:schemeClr val="dk1"/>
              </a:buClr>
              <a:buSzPts val="1400"/>
              <a:buFont typeface="Arial"/>
              <a:buNone/>
            </a:pPr>
            <a:r>
              <a:t/>
            </a:r>
            <a:endParaRPr sz="1400">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chemeClr val="dk1"/>
              </a:buClr>
              <a:buSzPts val="1400"/>
              <a:buFont typeface="Arial"/>
              <a:buChar char="•"/>
            </a:pPr>
            <a:r>
              <a:rPr lang="en-US" sz="1400">
                <a:solidFill>
                  <a:schemeClr val="dk1"/>
                </a:solidFill>
                <a:latin typeface="Calibri"/>
                <a:ea typeface="Calibri"/>
                <a:cs typeface="Calibri"/>
                <a:sym typeface="Calibri"/>
              </a:rPr>
              <a:t>Despite this, the script still runs with impressive accuracy and speed. My hope is that with the new tablets that will be introduced to field staff, simple things like adding a flag type on the ends of streams or being able to see that the culvert point is still turned on is easier to enter, notice, and modify before sending to GIS. </a:t>
            </a:r>
            <a:endParaRPr/>
          </a:p>
          <a:p>
            <a:pPr indent="-196850" lvl="0" marL="285750" marR="0" rtl="0" algn="l">
              <a:lnSpc>
                <a:spcPct val="150000"/>
              </a:lnSpc>
              <a:spcBef>
                <a:spcPts val="0"/>
              </a:spcBef>
              <a:spcAft>
                <a:spcPts val="0"/>
              </a:spcAft>
              <a:buClr>
                <a:schemeClr val="dk1"/>
              </a:buClr>
              <a:buSzPts val="1400"/>
              <a:buFont typeface="Arial"/>
              <a:buNone/>
            </a:pPr>
            <a:r>
              <a:t/>
            </a:r>
            <a:endParaRPr sz="1400">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chemeClr val="dk1"/>
              </a:buClr>
              <a:buSzPts val="1400"/>
              <a:buFont typeface="Arial"/>
              <a:buChar char="•"/>
            </a:pPr>
            <a:r>
              <a:rPr lang="en-US" sz="1400">
                <a:solidFill>
                  <a:schemeClr val="dk1"/>
                </a:solidFill>
                <a:latin typeface="Calibri"/>
                <a:ea typeface="Calibri"/>
                <a:cs typeface="Calibri"/>
                <a:sym typeface="Calibri"/>
              </a:rPr>
              <a:t>I am not aware of what possibilities the tablets will bring, and I am not aware even if anything in this presentation will still be applicable once the tablets are fully integrated into our workflow. But, given the numbers, I feel that this should be explored more thoroughly. </a:t>
            </a:r>
            <a:endParaRPr/>
          </a:p>
          <a:p>
            <a:pPr indent="-184150" lvl="0" marL="285750" marR="0" rtl="0" algn="l">
              <a:lnSpc>
                <a:spcPct val="150000"/>
              </a:lnSpc>
              <a:spcBef>
                <a:spcPts val="0"/>
              </a:spcBef>
              <a:spcAft>
                <a:spcPts val="0"/>
              </a:spcAft>
              <a:buClr>
                <a:schemeClr val="dk1"/>
              </a:buClr>
              <a:buSzPts val="1600"/>
              <a:buFont typeface="Arial"/>
              <a:buNone/>
            </a:pPr>
            <a:r>
              <a:t/>
            </a:r>
            <a:endParaRPr sz="16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rPr lang="en-US" sz="1800">
                <a:solidFill>
                  <a:schemeClr val="dk1"/>
                </a:solidFill>
                <a:latin typeface="Calibri"/>
                <a:ea typeface="Calibri"/>
                <a:cs typeface="Calibri"/>
                <a:sym typeface="Calibri"/>
              </a:rPr>
              <a:t>I do have a few more concepts I have thought of regarding catching more flaws in the script, but the main flaws have been worked out, and I would like to leave this project as is until it can be determined if it is worth continuing.</a:t>
            </a:r>
            <a:endParaRPr/>
          </a:p>
          <a:p>
            <a:pPr indent="0" lvl="0" marL="0" marR="0" rtl="0" algn="l">
              <a:lnSpc>
                <a:spcPct val="150000"/>
              </a:lnSpc>
              <a:spcBef>
                <a:spcPts val="0"/>
              </a:spcBef>
              <a:spcAft>
                <a:spcPts val="0"/>
              </a:spcAft>
              <a:buNone/>
            </a:pPr>
            <a:r>
              <a:rPr lang="en-US" sz="1800">
                <a:solidFill>
                  <a:schemeClr val="dk1"/>
                </a:solidFill>
                <a:latin typeface="Calibri"/>
                <a:ea typeface="Calibri"/>
                <a:cs typeface="Calibri"/>
                <a:sym typeface="Calibri"/>
              </a:rPr>
              <a:t>The main question that this all comes down to is “Is the speed and accuracy of digitizing and attributing field data automatically </a:t>
            </a:r>
            <a:r>
              <a:rPr b="1" lang="en-US" sz="1800">
                <a:solidFill>
                  <a:schemeClr val="dk1"/>
                </a:solidFill>
                <a:latin typeface="Calibri"/>
                <a:ea typeface="Calibri"/>
                <a:cs typeface="Calibri"/>
                <a:sym typeface="Calibri"/>
              </a:rPr>
              <a:t>with</a:t>
            </a:r>
            <a:r>
              <a:rPr lang="en-US" sz="1800">
                <a:solidFill>
                  <a:schemeClr val="dk1"/>
                </a:solidFill>
                <a:latin typeface="Calibri"/>
                <a:ea typeface="Calibri"/>
                <a:cs typeface="Calibri"/>
                <a:sym typeface="Calibri"/>
              </a:rPr>
              <a:t> an additional QC </a:t>
            </a:r>
            <a:r>
              <a:rPr i="1" lang="en-US" sz="1800">
                <a:solidFill>
                  <a:schemeClr val="dk1"/>
                </a:solidFill>
                <a:latin typeface="Calibri"/>
                <a:ea typeface="Calibri"/>
                <a:cs typeface="Calibri"/>
                <a:sym typeface="Calibri"/>
              </a:rPr>
              <a:t>actually</a:t>
            </a:r>
            <a:r>
              <a:rPr lang="en-US" sz="1800">
                <a:solidFill>
                  <a:schemeClr val="dk1"/>
                </a:solidFill>
                <a:latin typeface="Calibri"/>
                <a:ea typeface="Calibri"/>
                <a:cs typeface="Calibri"/>
                <a:sym typeface="Calibri"/>
              </a:rPr>
              <a:t> more efficient across the board than digitizing and attributing manually as this acts, in a sense, as a QC in itself?”</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ctrTitle"/>
          </p:nvPr>
        </p:nvSpPr>
        <p:spPr>
          <a:xfrm>
            <a:off x="2341605" y="296561"/>
            <a:ext cx="7187514" cy="486034"/>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2800"/>
              <a:buFont typeface="Calibri"/>
              <a:buNone/>
            </a:pPr>
            <a:r>
              <a:rPr b="1" lang="en-US" sz="2800"/>
              <a:t>Preventative Analysis I </a:t>
            </a:r>
            <a:endParaRPr/>
          </a:p>
        </p:txBody>
      </p:sp>
      <p:sp>
        <p:nvSpPr>
          <p:cNvPr id="97" name="Google Shape;97;p3"/>
          <p:cNvSpPr txBox="1"/>
          <p:nvPr/>
        </p:nvSpPr>
        <p:spPr>
          <a:xfrm>
            <a:off x="389299" y="848288"/>
            <a:ext cx="11190083" cy="1015663"/>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Does each flag number occur only once (wetland example)? This feature was not drawn as there are two flags with the same number…possibly something wrong.</a:t>
            </a:r>
            <a:endParaRPr b="0" i="0" sz="1800" u="none" cap="none" strike="noStrike">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98" name="Google Shape;98;p3"/>
          <p:cNvPicPr preferRelativeResize="0"/>
          <p:nvPr/>
        </p:nvPicPr>
        <p:blipFill rotWithShape="1">
          <a:blip r:embed="rId3">
            <a:alphaModFix/>
          </a:blip>
          <a:srcRect b="0" l="0" r="0" t="0"/>
          <a:stretch/>
        </p:blipFill>
        <p:spPr>
          <a:xfrm>
            <a:off x="1439501" y="1499157"/>
            <a:ext cx="9697132" cy="1361001"/>
          </a:xfrm>
          <a:prstGeom prst="rect">
            <a:avLst/>
          </a:prstGeom>
          <a:noFill/>
          <a:ln>
            <a:noFill/>
          </a:ln>
        </p:spPr>
      </p:pic>
      <p:pic>
        <p:nvPicPr>
          <p:cNvPr id="99" name="Google Shape;99;p3"/>
          <p:cNvPicPr preferRelativeResize="0"/>
          <p:nvPr/>
        </p:nvPicPr>
        <p:blipFill rotWithShape="1">
          <a:blip r:embed="rId4">
            <a:alphaModFix/>
          </a:blip>
          <a:srcRect b="0" l="0" r="0" t="0"/>
          <a:stretch/>
        </p:blipFill>
        <p:spPr>
          <a:xfrm>
            <a:off x="3133855" y="2860158"/>
            <a:ext cx="5603013" cy="396536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4"/>
          <p:cNvSpPr txBox="1"/>
          <p:nvPr>
            <p:ph type="ctrTitle"/>
          </p:nvPr>
        </p:nvSpPr>
        <p:spPr>
          <a:xfrm>
            <a:off x="2341605" y="296561"/>
            <a:ext cx="7187514" cy="486034"/>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2800"/>
              <a:buFont typeface="Calibri"/>
              <a:buNone/>
            </a:pPr>
            <a:r>
              <a:rPr b="1" lang="en-US" sz="2800"/>
              <a:t>Preventative Analysis II</a:t>
            </a:r>
            <a:endParaRPr/>
          </a:p>
        </p:txBody>
      </p:sp>
      <p:sp>
        <p:nvSpPr>
          <p:cNvPr id="105" name="Google Shape;105;p4"/>
          <p:cNvSpPr txBox="1"/>
          <p:nvPr/>
        </p:nvSpPr>
        <p:spPr>
          <a:xfrm>
            <a:off x="199176" y="868286"/>
            <a:ext cx="11850986" cy="1615827"/>
          </a:xfrm>
          <a:prstGeom prst="rect">
            <a:avLst/>
          </a:prstGeom>
          <a:noFill/>
          <a:ln>
            <a:noFill/>
          </a:ln>
        </p:spPr>
        <p:txBody>
          <a:bodyPr anchorCtr="0" anchor="t" bIns="45700" lIns="91425" spcFirstLastPara="1" rIns="91425" wrap="square" tIns="45700">
            <a:spAutoFit/>
          </a:bodyPr>
          <a:lstStyle/>
          <a:p>
            <a:pPr indent="-285750" lvl="1" marL="742950" marR="0" rtl="0" algn="l">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Are there at least 2 (for stream or line features) or 3 (for wetland or polygon features) flags for the feature to be drawn from? SPA-JJP-33 was not drawn as it is considered its own feature and there is only 1 flag (field typo).</a:t>
            </a:r>
            <a:endParaRPr/>
          </a:p>
          <a:p>
            <a:pPr indent="0" lvl="0" marL="0" marR="0" rtl="0" algn="l">
              <a:lnSpc>
                <a:spcPct val="15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06" name="Google Shape;106;p4"/>
          <p:cNvPicPr preferRelativeResize="0"/>
          <p:nvPr/>
        </p:nvPicPr>
        <p:blipFill rotWithShape="1">
          <a:blip r:embed="rId3">
            <a:alphaModFix/>
          </a:blip>
          <a:srcRect b="0" l="0" r="0" t="0"/>
          <a:stretch/>
        </p:blipFill>
        <p:spPr>
          <a:xfrm>
            <a:off x="659027" y="1735945"/>
            <a:ext cx="10058400" cy="1311965"/>
          </a:xfrm>
          <a:prstGeom prst="rect">
            <a:avLst/>
          </a:prstGeom>
          <a:noFill/>
          <a:ln>
            <a:noFill/>
          </a:ln>
        </p:spPr>
      </p:pic>
      <p:pic>
        <p:nvPicPr>
          <p:cNvPr id="107" name="Google Shape;107;p4"/>
          <p:cNvPicPr preferRelativeResize="0"/>
          <p:nvPr/>
        </p:nvPicPr>
        <p:blipFill rotWithShape="1">
          <a:blip r:embed="rId4">
            <a:alphaModFix/>
          </a:blip>
          <a:srcRect b="0" l="0" r="0" t="0"/>
          <a:stretch/>
        </p:blipFill>
        <p:spPr>
          <a:xfrm>
            <a:off x="2930650" y="3047910"/>
            <a:ext cx="5515154" cy="323197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5"/>
          <p:cNvSpPr txBox="1"/>
          <p:nvPr>
            <p:ph type="ctrTitle"/>
          </p:nvPr>
        </p:nvSpPr>
        <p:spPr>
          <a:xfrm>
            <a:off x="2341605" y="296561"/>
            <a:ext cx="7187514" cy="486034"/>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2800"/>
              <a:buFont typeface="Calibri"/>
              <a:buNone/>
            </a:pPr>
            <a:r>
              <a:rPr b="1" lang="en-US" sz="2800"/>
              <a:t>Preventative Analysis III</a:t>
            </a:r>
            <a:endParaRPr/>
          </a:p>
        </p:txBody>
      </p:sp>
      <p:sp>
        <p:nvSpPr>
          <p:cNvPr id="113" name="Google Shape;113;p5"/>
          <p:cNvSpPr txBox="1"/>
          <p:nvPr/>
        </p:nvSpPr>
        <p:spPr>
          <a:xfrm>
            <a:off x="172016" y="868286"/>
            <a:ext cx="11642756" cy="1154162"/>
          </a:xfrm>
          <a:prstGeom prst="rect">
            <a:avLst/>
          </a:prstGeom>
          <a:noFill/>
          <a:ln>
            <a:noFill/>
          </a:ln>
        </p:spPr>
        <p:txBody>
          <a:bodyPr anchorCtr="0" anchor="t" bIns="45700" lIns="91425" spcFirstLastPara="1" rIns="91425" wrap="square" tIns="45700">
            <a:spAutoFit/>
          </a:bodyPr>
          <a:lstStyle/>
          <a:p>
            <a:pPr indent="-285750" lvl="1" marL="742950" marR="0" rtl="0" algn="l">
              <a:lnSpc>
                <a:spcPct val="150000"/>
              </a:lnSpc>
              <a:spcBef>
                <a:spcPts val="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Do all flags start at 1 and increase sequentially by one? Left example numerically skips flags. Right example missing flag 1. </a:t>
            </a:r>
            <a:endParaRPr/>
          </a:p>
          <a:p>
            <a:pPr indent="0" lvl="0" marL="0" marR="0" rtl="0" algn="l">
              <a:lnSpc>
                <a:spcPct val="15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14" name="Google Shape;114;p5"/>
          <p:cNvPicPr preferRelativeResize="0"/>
          <p:nvPr/>
        </p:nvPicPr>
        <p:blipFill rotWithShape="1">
          <a:blip r:embed="rId3">
            <a:alphaModFix/>
          </a:blip>
          <a:srcRect b="0" l="0" r="0" t="0"/>
          <a:stretch/>
        </p:blipFill>
        <p:spPr>
          <a:xfrm>
            <a:off x="486033" y="1412632"/>
            <a:ext cx="10058400" cy="1311965"/>
          </a:xfrm>
          <a:prstGeom prst="rect">
            <a:avLst/>
          </a:prstGeom>
          <a:noFill/>
          <a:ln>
            <a:noFill/>
          </a:ln>
        </p:spPr>
      </p:pic>
      <p:pic>
        <p:nvPicPr>
          <p:cNvPr id="115" name="Google Shape;115;p5"/>
          <p:cNvPicPr preferRelativeResize="0"/>
          <p:nvPr/>
        </p:nvPicPr>
        <p:blipFill rotWithShape="1">
          <a:blip r:embed="rId4">
            <a:alphaModFix/>
          </a:blip>
          <a:srcRect b="0" l="0" r="0" t="0"/>
          <a:stretch/>
        </p:blipFill>
        <p:spPr>
          <a:xfrm>
            <a:off x="6087762" y="2723101"/>
            <a:ext cx="6005836" cy="4134899"/>
          </a:xfrm>
          <a:prstGeom prst="rect">
            <a:avLst/>
          </a:prstGeom>
          <a:noFill/>
          <a:ln>
            <a:noFill/>
          </a:ln>
        </p:spPr>
      </p:pic>
      <p:pic>
        <p:nvPicPr>
          <p:cNvPr id="116" name="Google Shape;116;p5"/>
          <p:cNvPicPr preferRelativeResize="0"/>
          <p:nvPr/>
        </p:nvPicPr>
        <p:blipFill rotWithShape="1">
          <a:blip r:embed="rId5">
            <a:alphaModFix/>
          </a:blip>
          <a:srcRect b="0" l="0" r="0" t="0"/>
          <a:stretch/>
        </p:blipFill>
        <p:spPr>
          <a:xfrm>
            <a:off x="98854" y="2723100"/>
            <a:ext cx="5988908" cy="4134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6"/>
          <p:cNvSpPr txBox="1"/>
          <p:nvPr>
            <p:ph type="ctrTitle"/>
          </p:nvPr>
        </p:nvSpPr>
        <p:spPr>
          <a:xfrm>
            <a:off x="2388972" y="444842"/>
            <a:ext cx="7150443" cy="88209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Calibri"/>
              <a:buNone/>
            </a:pPr>
            <a:r>
              <a:rPr lang="en-US" sz="3600"/>
              <a:t>Wetland Workflow</a:t>
            </a:r>
            <a:endParaRPr/>
          </a:p>
        </p:txBody>
      </p:sp>
      <p:sp>
        <p:nvSpPr>
          <p:cNvPr id="122" name="Google Shape;122;p6"/>
          <p:cNvSpPr txBox="1"/>
          <p:nvPr/>
        </p:nvSpPr>
        <p:spPr>
          <a:xfrm>
            <a:off x="1799966" y="1225689"/>
            <a:ext cx="8328454" cy="6047809"/>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Create a feature layer of the wetland points for each unique GAI_ID: </a:t>
            </a:r>
            <a:r>
              <a:rPr b="1" i="0" lang="en-US" sz="1800" u="none" cap="none" strike="noStrike">
                <a:solidFill>
                  <a:srgbClr val="0000FF"/>
                </a:solidFill>
                <a:latin typeface="Calibri"/>
                <a:ea typeface="Calibri"/>
                <a:cs typeface="Calibri"/>
                <a:sym typeface="Calibri"/>
              </a:rPr>
              <a:t>wetland_lyr</a:t>
            </a:r>
            <a:endParaRPr b="1" i="0" sz="1800" u="none" cap="none" strike="noStrike">
              <a:solidFill>
                <a:srgbClr val="0000FF"/>
              </a:solidFill>
              <a:latin typeface="Calibri"/>
              <a:ea typeface="Calibri"/>
              <a:cs typeface="Calibri"/>
              <a:sym typeface="Calibri"/>
            </a:endParaRPr>
          </a:p>
          <a:p>
            <a:pPr indent="-285750" lvl="0" marL="285750" marR="0" rtl="0" algn="l">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For each unique </a:t>
            </a:r>
            <a:r>
              <a:rPr b="1" i="0" lang="en-US" sz="1800" u="none" cap="none" strike="noStrike">
                <a:solidFill>
                  <a:srgbClr val="0000FF"/>
                </a:solidFill>
                <a:latin typeface="Calibri"/>
                <a:ea typeface="Calibri"/>
                <a:cs typeface="Calibri"/>
                <a:sym typeface="Calibri"/>
              </a:rPr>
              <a:t>wetland_lyr:</a:t>
            </a:r>
            <a:endParaRPr b="0" i="0" sz="1800" u="none" cap="none" strike="noStrike">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Draw the outline of the wetland using PointsToLine in order of flag number (close line): </a:t>
            </a:r>
            <a:r>
              <a:rPr b="1" i="0" lang="en-US" sz="1800" u="none" cap="none" strike="noStrike">
                <a:solidFill>
                  <a:srgbClr val="0000FF"/>
                </a:solidFill>
                <a:latin typeface="Calibri"/>
                <a:ea typeface="Calibri"/>
                <a:cs typeface="Calibri"/>
                <a:sym typeface="Calibri"/>
              </a:rPr>
              <a:t>wetland_outline</a:t>
            </a:r>
            <a:endParaRPr b="1" i="0" sz="1800" u="none" cap="none" strike="noStrike">
              <a:solidFill>
                <a:srgbClr val="0000FF"/>
              </a:solidFill>
              <a:latin typeface="Calibri"/>
              <a:ea typeface="Calibri"/>
              <a:cs typeface="Calibri"/>
              <a:sym typeface="Calibri"/>
            </a:endParaRPr>
          </a:p>
          <a:p>
            <a:pPr indent="-285750" lvl="0" marL="285750" marR="0" rtl="0" algn="l">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Make a polygon from </a:t>
            </a:r>
            <a:r>
              <a:rPr b="1" i="0" lang="en-US" sz="1800" u="none" cap="none" strike="noStrike">
                <a:solidFill>
                  <a:srgbClr val="0000FF"/>
                </a:solidFill>
                <a:latin typeface="Calibri"/>
                <a:ea typeface="Calibri"/>
                <a:cs typeface="Calibri"/>
                <a:sym typeface="Calibri"/>
              </a:rPr>
              <a:t>wetland_outline </a:t>
            </a:r>
            <a:r>
              <a:rPr b="0" i="0" lang="en-US" sz="1800" u="none" cap="none" strike="noStrike">
                <a:solidFill>
                  <a:schemeClr val="dk1"/>
                </a:solidFill>
                <a:latin typeface="Calibri"/>
                <a:ea typeface="Calibri"/>
                <a:cs typeface="Calibri"/>
                <a:sym typeface="Calibri"/>
              </a:rPr>
              <a:t>using FeatureToPolygon: </a:t>
            </a:r>
            <a:r>
              <a:rPr b="1" i="0" lang="en-US" sz="1800" u="none" cap="none" strike="noStrike">
                <a:solidFill>
                  <a:srgbClr val="0000FF"/>
                </a:solidFill>
                <a:latin typeface="Calibri"/>
                <a:ea typeface="Calibri"/>
                <a:cs typeface="Calibri"/>
                <a:sym typeface="Calibri"/>
              </a:rPr>
              <a:t>wetland</a:t>
            </a:r>
            <a:endParaRPr/>
          </a:p>
          <a:p>
            <a:pPr indent="-285750" lvl="0" marL="285750" marR="0" rtl="0" algn="l">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Get a feature count of the derived feature </a:t>
            </a:r>
            <a:r>
              <a:rPr b="1" i="0" lang="en-US" sz="1800" u="none" cap="none" strike="noStrike">
                <a:solidFill>
                  <a:srgbClr val="0000FF"/>
                </a:solidFill>
                <a:latin typeface="Calibri"/>
                <a:ea typeface="Calibri"/>
                <a:cs typeface="Calibri"/>
                <a:sym typeface="Calibri"/>
              </a:rPr>
              <a:t>wetland</a:t>
            </a:r>
            <a:r>
              <a:rPr b="1" i="0" lang="en-US" sz="1800" u="none" cap="none" strike="noStrike">
                <a:solidFill>
                  <a:schemeClr val="dk1"/>
                </a:solidFill>
                <a:latin typeface="Calibri"/>
                <a:ea typeface="Calibri"/>
                <a:cs typeface="Calibri"/>
                <a:sym typeface="Calibri"/>
              </a:rPr>
              <a:t>.</a:t>
            </a:r>
            <a:endParaRPr/>
          </a:p>
          <a:p>
            <a:pPr indent="-285750" lvl="0" marL="285750" marR="0" rtl="0" algn="l">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If the feature count &gt;= 2, this implies that the feature intersects itself and it must be drawn manually. It will be added to the post processing review list. </a:t>
            </a:r>
            <a:endParaRPr/>
          </a:p>
          <a:p>
            <a:pPr indent="-285750" lvl="0" marL="285750" marR="0" rtl="0" algn="l">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If the feature count is not &gt;=2, </a:t>
            </a:r>
            <a:endParaRPr/>
          </a:p>
          <a:p>
            <a:pPr indent="-285750" lvl="1" marL="742950" marR="0" rtl="0" algn="l">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Using a combination of Search and Update cursors, update the attributes of </a:t>
            </a:r>
            <a:r>
              <a:rPr b="1" i="0" lang="en-US" sz="1800" u="none" cap="none" strike="noStrike">
                <a:solidFill>
                  <a:srgbClr val="0000FF"/>
                </a:solidFill>
                <a:latin typeface="Calibri"/>
                <a:ea typeface="Calibri"/>
                <a:cs typeface="Calibri"/>
                <a:sym typeface="Calibri"/>
              </a:rPr>
              <a:t>wetland </a:t>
            </a:r>
            <a:r>
              <a:rPr b="0" i="0" lang="en-US" sz="1800" u="none" cap="none" strike="noStrike">
                <a:solidFill>
                  <a:schemeClr val="dk1"/>
                </a:solidFill>
                <a:latin typeface="Calibri"/>
                <a:ea typeface="Calibri"/>
                <a:cs typeface="Calibri"/>
                <a:sym typeface="Calibri"/>
              </a:rPr>
              <a:t>with the attributes of </a:t>
            </a:r>
            <a:r>
              <a:rPr b="1" i="0" lang="en-US" sz="1800" u="none" cap="none" strike="noStrike">
                <a:solidFill>
                  <a:srgbClr val="0000FF"/>
                </a:solidFill>
                <a:latin typeface="Calibri"/>
                <a:ea typeface="Calibri"/>
                <a:cs typeface="Calibri"/>
                <a:sym typeface="Calibri"/>
              </a:rPr>
              <a:t>wetland_lyr</a:t>
            </a:r>
            <a:endParaRPr b="1" i="0" sz="1800" u="none" cap="none" strike="noStrike">
              <a:solidFill>
                <a:srgbClr val="0000FF"/>
              </a:solidFill>
              <a:latin typeface="Calibri"/>
              <a:ea typeface="Calibri"/>
              <a:cs typeface="Calibri"/>
              <a:sym typeface="Calibri"/>
            </a:endParaRPr>
          </a:p>
          <a:p>
            <a:pPr indent="-285750" lvl="2" marL="1200150" marR="0" rtl="0" algn="l">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Special case for “wetland_type” and “open end”. Skip to slide 21 for how attribute transfer works</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7"/>
          <p:cNvSpPr txBox="1"/>
          <p:nvPr>
            <p:ph type="title"/>
          </p:nvPr>
        </p:nvSpPr>
        <p:spPr>
          <a:xfrm>
            <a:off x="289710" y="240824"/>
            <a:ext cx="11624649" cy="80277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1800"/>
              <a:buFont typeface="Calibri"/>
              <a:buNone/>
            </a:pPr>
            <a:r>
              <a:rPr lang="en-US" sz="1800"/>
              <a:t>Main section of Wetland Script (The comments aren’t likely enough to explain every line, this is just for temporary reference).</a:t>
            </a:r>
            <a:endParaRPr/>
          </a:p>
        </p:txBody>
      </p:sp>
      <p:pic>
        <p:nvPicPr>
          <p:cNvPr id="128" name="Google Shape;128;p7"/>
          <p:cNvPicPr preferRelativeResize="0"/>
          <p:nvPr/>
        </p:nvPicPr>
        <p:blipFill rotWithShape="1">
          <a:blip r:embed="rId3">
            <a:alphaModFix/>
          </a:blip>
          <a:srcRect b="0" l="0" r="0" t="0"/>
          <a:stretch/>
        </p:blipFill>
        <p:spPr>
          <a:xfrm>
            <a:off x="389298" y="945486"/>
            <a:ext cx="11434527" cy="588113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8"/>
          <p:cNvSpPr txBox="1"/>
          <p:nvPr>
            <p:ph type="ctrTitle"/>
          </p:nvPr>
        </p:nvSpPr>
        <p:spPr>
          <a:xfrm>
            <a:off x="2388972" y="444842"/>
            <a:ext cx="7150443" cy="88209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40"/>
              <a:buFont typeface="Calibri"/>
              <a:buNone/>
            </a:pPr>
            <a:r>
              <a:rPr lang="en-US" sz="3240"/>
              <a:t>Wetland Workflow: Successfully drawn and attributed</a:t>
            </a:r>
            <a:endParaRPr/>
          </a:p>
        </p:txBody>
      </p:sp>
      <p:pic>
        <p:nvPicPr>
          <p:cNvPr id="134" name="Google Shape;134;p8"/>
          <p:cNvPicPr preferRelativeResize="0"/>
          <p:nvPr/>
        </p:nvPicPr>
        <p:blipFill rotWithShape="1">
          <a:blip r:embed="rId3">
            <a:alphaModFix/>
          </a:blip>
          <a:srcRect b="0" l="0" r="0" t="0"/>
          <a:stretch/>
        </p:blipFill>
        <p:spPr>
          <a:xfrm>
            <a:off x="1989799" y="1326935"/>
            <a:ext cx="7948788" cy="510762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9"/>
          <p:cNvSpPr txBox="1"/>
          <p:nvPr>
            <p:ph type="ctrTitle"/>
          </p:nvPr>
        </p:nvSpPr>
        <p:spPr>
          <a:xfrm>
            <a:off x="2388972" y="444842"/>
            <a:ext cx="7150443" cy="88209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40"/>
              <a:buFont typeface="Calibri"/>
              <a:buNone/>
            </a:pPr>
            <a:r>
              <a:rPr lang="en-US" sz="3240"/>
              <a:t>Wetland Workflow: Successfully drawn and attributed</a:t>
            </a:r>
            <a:endParaRPr/>
          </a:p>
        </p:txBody>
      </p:sp>
      <p:pic>
        <p:nvPicPr>
          <p:cNvPr id="140" name="Google Shape;140;p9"/>
          <p:cNvPicPr preferRelativeResize="0"/>
          <p:nvPr/>
        </p:nvPicPr>
        <p:blipFill rotWithShape="1">
          <a:blip r:embed="rId3">
            <a:alphaModFix/>
          </a:blip>
          <a:srcRect b="0" l="0" r="0" t="0"/>
          <a:stretch/>
        </p:blipFill>
        <p:spPr>
          <a:xfrm>
            <a:off x="2734146" y="1407691"/>
            <a:ext cx="6755415" cy="493328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2018-06-30T23:47:13Z</dcterms:created>
  <dc:creator>Chris Sternberger</dc:creator>
</cp:coreProperties>
</file>