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1" r:id="rId1"/>
    <p:sldMasterId id="2147483678" r:id="rId2"/>
  </p:sldMasterIdLst>
  <p:notesMasterIdLst>
    <p:notesMasterId r:id="rId59"/>
  </p:notesMasterIdLst>
  <p:sldIdLst>
    <p:sldId id="328" r:id="rId3"/>
    <p:sldId id="364" r:id="rId4"/>
    <p:sldId id="337" r:id="rId5"/>
    <p:sldId id="338" r:id="rId6"/>
    <p:sldId id="344" r:id="rId7"/>
    <p:sldId id="346" r:id="rId8"/>
    <p:sldId id="345" r:id="rId9"/>
    <p:sldId id="347" r:id="rId10"/>
    <p:sldId id="331" r:id="rId11"/>
    <p:sldId id="327" r:id="rId12"/>
    <p:sldId id="329" r:id="rId13"/>
    <p:sldId id="330" r:id="rId14"/>
    <p:sldId id="340" r:id="rId15"/>
    <p:sldId id="341" r:id="rId16"/>
    <p:sldId id="342" r:id="rId17"/>
    <p:sldId id="369" r:id="rId18"/>
    <p:sldId id="384" r:id="rId19"/>
    <p:sldId id="343" r:id="rId20"/>
    <p:sldId id="348" r:id="rId21"/>
    <p:sldId id="349" r:id="rId22"/>
    <p:sldId id="350" r:id="rId23"/>
    <p:sldId id="351" r:id="rId24"/>
    <p:sldId id="353" r:id="rId25"/>
    <p:sldId id="355" r:id="rId26"/>
    <p:sldId id="356" r:id="rId27"/>
    <p:sldId id="385" r:id="rId28"/>
    <p:sldId id="357" r:id="rId29"/>
    <p:sldId id="358" r:id="rId30"/>
    <p:sldId id="359" r:id="rId31"/>
    <p:sldId id="361" r:id="rId32"/>
    <p:sldId id="365" r:id="rId33"/>
    <p:sldId id="366" r:id="rId34"/>
    <p:sldId id="367" r:id="rId35"/>
    <p:sldId id="368" r:id="rId36"/>
    <p:sldId id="370" r:id="rId37"/>
    <p:sldId id="372" r:id="rId38"/>
    <p:sldId id="386" r:id="rId39"/>
    <p:sldId id="387" r:id="rId40"/>
    <p:sldId id="373" r:id="rId41"/>
    <p:sldId id="388" r:id="rId42"/>
    <p:sldId id="389" r:id="rId43"/>
    <p:sldId id="376" r:id="rId44"/>
    <p:sldId id="390" r:id="rId45"/>
    <p:sldId id="391" r:id="rId46"/>
    <p:sldId id="392" r:id="rId47"/>
    <p:sldId id="374" r:id="rId48"/>
    <p:sldId id="375" r:id="rId49"/>
    <p:sldId id="377" r:id="rId50"/>
    <p:sldId id="378" r:id="rId51"/>
    <p:sldId id="379" r:id="rId52"/>
    <p:sldId id="380" r:id="rId53"/>
    <p:sldId id="381" r:id="rId54"/>
    <p:sldId id="382" r:id="rId55"/>
    <p:sldId id="383" r:id="rId56"/>
    <p:sldId id="354" r:id="rId57"/>
    <p:sldId id="363" r:id="rId5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默认节" id="{7DF81AD9-1315-46A6-93A0-FD36832ACD40}">
          <p14:sldIdLst>
            <p14:sldId id="328"/>
            <p14:sldId id="364"/>
            <p14:sldId id="337"/>
            <p14:sldId id="338"/>
            <p14:sldId id="344"/>
            <p14:sldId id="346"/>
            <p14:sldId id="345"/>
            <p14:sldId id="347"/>
            <p14:sldId id="331"/>
            <p14:sldId id="327"/>
            <p14:sldId id="329"/>
            <p14:sldId id="330"/>
            <p14:sldId id="340"/>
            <p14:sldId id="341"/>
            <p14:sldId id="342"/>
            <p14:sldId id="369"/>
            <p14:sldId id="384"/>
            <p14:sldId id="343"/>
            <p14:sldId id="348"/>
            <p14:sldId id="349"/>
            <p14:sldId id="350"/>
            <p14:sldId id="351"/>
            <p14:sldId id="353"/>
            <p14:sldId id="355"/>
            <p14:sldId id="356"/>
            <p14:sldId id="385"/>
            <p14:sldId id="357"/>
            <p14:sldId id="358"/>
            <p14:sldId id="359"/>
            <p14:sldId id="361"/>
            <p14:sldId id="365"/>
            <p14:sldId id="366"/>
            <p14:sldId id="367"/>
            <p14:sldId id="368"/>
            <p14:sldId id="370"/>
            <p14:sldId id="372"/>
            <p14:sldId id="386"/>
            <p14:sldId id="387"/>
            <p14:sldId id="373"/>
            <p14:sldId id="388"/>
            <p14:sldId id="389"/>
            <p14:sldId id="376"/>
            <p14:sldId id="390"/>
            <p14:sldId id="391"/>
            <p14:sldId id="392"/>
            <p14:sldId id="374"/>
            <p14:sldId id="375"/>
            <p14:sldId id="377"/>
            <p14:sldId id="378"/>
            <p14:sldId id="379"/>
            <p14:sldId id="380"/>
            <p14:sldId id="381"/>
            <p14:sldId id="382"/>
            <p14:sldId id="383"/>
            <p14:sldId id="354"/>
            <p14:sldId id="3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15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93655" autoAdjust="0"/>
  </p:normalViewPr>
  <p:slideViewPr>
    <p:cSldViewPr snapToGrid="0">
      <p:cViewPr varScale="1">
        <p:scale>
          <a:sx n="79" d="100"/>
          <a:sy n="79" d="100"/>
        </p:scale>
        <p:origin x="5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microsoft.com/office/2015/10/relationships/revisionInfo" Target="revisionInfo.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38"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dirty="0"/>
              <a:t>准备工作：纸，笔</a:t>
            </a:r>
            <a:endParaRPr kumimoji="1" lang="en-US" altLang="zh-CN" dirty="0"/>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dirty="0"/>
              <a:t>前言：由于</a:t>
            </a:r>
            <a:r>
              <a:rPr kumimoji="1" lang="en-US" altLang="zh-CN" dirty="0"/>
              <a:t>css</a:t>
            </a:r>
            <a:r>
              <a:rPr kumimoji="1" lang="zh-CN" altLang="en-US" dirty="0"/>
              <a:t>知识大多数人都已经很了解了，所以这节课咱们以提问</a:t>
            </a:r>
            <a:r>
              <a:rPr kumimoji="1" lang="en-US" altLang="zh-CN" dirty="0"/>
              <a:t>+</a:t>
            </a:r>
            <a:r>
              <a:rPr kumimoji="1" lang="zh-CN" altLang="en-US" dirty="0"/>
              <a:t>联想</a:t>
            </a:r>
            <a:r>
              <a:rPr kumimoji="1" lang="en-US" altLang="zh-CN" dirty="0"/>
              <a:t>+</a:t>
            </a:r>
            <a:r>
              <a:rPr kumimoji="1" lang="zh-CN" altLang="en-US" dirty="0"/>
              <a:t>补充，从例子入手的方式来进行，在我演讲过程中大家想想看还有什么知识点我没有讲到你们又想学习的东西在我讲完的时候告诉我一声 ，如果有时间我就在下节课补充上。首先咱们跟讲</a:t>
            </a:r>
            <a:r>
              <a:rPr kumimoji="1" lang="en-US" altLang="zh-CN" dirty="0"/>
              <a:t>rxjs</a:t>
            </a:r>
            <a:r>
              <a:rPr kumimoji="1" lang="zh-CN" altLang="en-US" dirty="0"/>
              <a:t>一样还是从课题的名称来入手讲解。大家还知道</a:t>
            </a:r>
            <a:r>
              <a:rPr kumimoji="1" lang="en-US" altLang="zh-CN" dirty="0"/>
              <a:t>rxjs</a:t>
            </a:r>
            <a:r>
              <a:rPr kumimoji="1" lang="zh-CN" altLang="en-US" dirty="0"/>
              <a:t>名称是啥意思吗？</a:t>
            </a:r>
            <a:r>
              <a:rPr lang="zh-CN" altLang="en-US" sz="1100" dirty="0"/>
              <a:t> </a:t>
            </a:r>
            <a:r>
              <a:rPr lang="en-US" altLang="zh-CN" sz="1100" dirty="0"/>
              <a:t>Reactive Extensions for JavaScript  JavaScript</a:t>
            </a:r>
            <a:r>
              <a:rPr lang="zh-CN" altLang="en-US" sz="1100" dirty="0"/>
              <a:t>的响应式扩展。我讲过的东西大家都经常看着点，说不定我在以后的演讲里会提到。</a:t>
            </a:r>
            <a:endParaRPr kumimoji="1" lang="zh-CN" altLang="en-US" dirty="0"/>
          </a:p>
        </p:txBody>
      </p:sp>
    </p:spTree>
    <p:extLst>
      <p:ext uri="{BB962C8B-B14F-4D97-AF65-F5344CB8AC3E}">
        <p14:creationId xmlns:p14="http://schemas.microsoft.com/office/powerpoint/2010/main" val="2486088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2220875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674669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3406368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2851747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1942614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1713634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cap="flat" cmpd="sng" algn="ctr">
            <a:noFill/>
            <a:prstDash val="solid"/>
          </a:ln>
        </p:spPr>
        <p:txBody>
          <a:bodyPr anchor="b"/>
          <a:lstStyle/>
          <a:p>
            <a:pPr marL="0" marR="0" lvl="0" indent="0" algn="r" defTabSz="914400" rtl="0" eaLnBrk="1" fontAlgn="base" latinLnBrk="0" hangingPunct="1">
              <a:lnSpc>
                <a:spcPct val="100000"/>
              </a:lnSpc>
              <a:spcBef>
                <a:spcPct val="0"/>
              </a:spcBef>
              <a:spcAft>
                <a:spcPct val="0"/>
              </a:spcAft>
              <a:buClrTx/>
              <a:buSzTx/>
              <a:buFontTx/>
              <a:buNone/>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t>16</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miter/>
          </a:ln>
        </p:spPr>
      </p:sp>
      <p:sp>
        <p:nvSpPr>
          <p:cNvPr id="53251" name="Rectangle 3"/>
          <p:cNvSpPr>
            <a:spLocks noGrp="1"/>
          </p:cNvSpPr>
          <p:nvPr>
            <p:ph type="body"/>
          </p:nvPr>
        </p:nvSpPr>
        <p:spPr>
          <a:ln/>
        </p:spPr>
        <p:txBody>
          <a:bodyPr wrap="square" lIns="91440" tIns="45720" rIns="91440" bIns="45720" anchor="t"/>
          <a:lstStyle/>
          <a:p>
            <a:pPr lvl="0">
              <a:spcBef>
                <a:spcPct val="0"/>
              </a:spcBef>
            </a:pPr>
            <a:endParaRPr lang="zh-CN" altLang="zh-CN" sz="1100" dirty="0"/>
          </a:p>
        </p:txBody>
      </p:sp>
    </p:spTree>
    <p:extLst>
      <p:ext uri="{BB962C8B-B14F-4D97-AF65-F5344CB8AC3E}">
        <p14:creationId xmlns:p14="http://schemas.microsoft.com/office/powerpoint/2010/main" val="307038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cap="flat" cmpd="sng" algn="ctr">
            <a:noFill/>
            <a:prstDash val="solid"/>
          </a:ln>
        </p:spPr>
        <p:txBody>
          <a:bodyPr anchor="b"/>
          <a:lstStyle/>
          <a:p>
            <a:pPr marL="0" marR="0" lvl="0" indent="0" algn="r" defTabSz="914400" rtl="0" eaLnBrk="1" fontAlgn="base" latinLnBrk="0" hangingPunct="1">
              <a:lnSpc>
                <a:spcPct val="100000"/>
              </a:lnSpc>
              <a:spcBef>
                <a:spcPct val="0"/>
              </a:spcBef>
              <a:spcAft>
                <a:spcPct val="0"/>
              </a:spcAft>
              <a:buClrTx/>
              <a:buSzTx/>
              <a:buFontTx/>
              <a:buNone/>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t>17</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miter/>
          </a:ln>
        </p:spPr>
      </p:sp>
      <p:sp>
        <p:nvSpPr>
          <p:cNvPr id="53251" name="Rectangle 3"/>
          <p:cNvSpPr>
            <a:spLocks noGrp="1"/>
          </p:cNvSpPr>
          <p:nvPr>
            <p:ph type="body"/>
          </p:nvPr>
        </p:nvSpPr>
        <p:spPr>
          <a:ln/>
        </p:spPr>
        <p:txBody>
          <a:bodyPr wrap="square" lIns="91440" tIns="45720" rIns="91440" bIns="45720" anchor="t"/>
          <a:lstStyle/>
          <a:p>
            <a:pPr lvl="0">
              <a:spcBef>
                <a:spcPct val="0"/>
              </a:spcBef>
            </a:pPr>
            <a:endParaRPr lang="zh-CN" altLang="zh-CN" sz="1100" dirty="0"/>
          </a:p>
        </p:txBody>
      </p:sp>
    </p:spTree>
    <p:extLst>
      <p:ext uri="{BB962C8B-B14F-4D97-AF65-F5344CB8AC3E}">
        <p14:creationId xmlns:p14="http://schemas.microsoft.com/office/powerpoint/2010/main" val="36734047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21425470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2013825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1263057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1906341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782400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9303244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42851760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16613825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39080469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159034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29802174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272482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2284419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16257750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8083010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40792496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8529104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28857177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29454450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5261313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17977872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14433562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31060806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1042054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18189332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1109437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42053185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10695148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39464723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25618751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16560813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14839708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16889935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20978838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711623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2364449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8069410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30878501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34843051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6036879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30320504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r>
              <a:rPr lang="zh-CN" altLang="en-US" dirty="0"/>
              <a:t>参考资料是我讲的这些知识点的参考文档，有些我个人的理解不一定是全面，大家可以自己点击进去再看看。有什么我理解有偏差的地方可以在私下告诉我。如果有机会我在下节课再给大家说一下。</a:t>
            </a:r>
            <a:endParaRPr lang="zh-CN" altLang="zh-CN" dirty="0"/>
          </a:p>
        </p:txBody>
      </p:sp>
    </p:spTree>
    <p:extLst>
      <p:ext uri="{BB962C8B-B14F-4D97-AF65-F5344CB8AC3E}">
        <p14:creationId xmlns:p14="http://schemas.microsoft.com/office/powerpoint/2010/main" val="12563596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2214831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3086790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1085828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Arial" panose="020B0604020202020204"/>
              <a:sym typeface="Arial" panose="020B0604020202020204"/>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1458426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308227" name="Rectangle 2"/>
          <p:cNvSpPr>
            <a:spLocks noGrp="1" noRot="1" noChangeAspect="1" noTextEdit="1"/>
          </p:cNvSpPr>
          <p:nvPr>
            <p:ph type="sldImg"/>
          </p:nvPr>
        </p:nvSpPr>
        <p:spPr>
          <a:xfrm>
            <a:off x="381000" y="685800"/>
            <a:ext cx="6096000" cy="3429000"/>
          </a:xfrm>
          <a:ln>
            <a:solidFill>
              <a:srgbClr val="000000"/>
            </a:solidFill>
            <a:miter/>
          </a:ln>
        </p:spPr>
      </p:sp>
      <p:sp>
        <p:nvSpPr>
          <p:cNvPr id="308228" name="Rectangle 3"/>
          <p:cNvSpPr>
            <a:spLocks noGrp="1"/>
          </p:cNvSpPr>
          <p:nvPr>
            <p:ph type="body" idx="1"/>
          </p:nvPr>
        </p:nvSpPr>
        <p:spPr>
          <a:noFill/>
          <a:ln>
            <a:noFill/>
          </a:ln>
        </p:spPr>
        <p:txBody>
          <a:bodyPr wrap="square" lIns="91440" tIns="45720" rIns="91440" bIns="45720" anchor="t"/>
          <a:lstStyle/>
          <a:p>
            <a:pPr lvl="0">
              <a:spcBef>
                <a:spcPct val="0"/>
              </a:spcBef>
            </a:pPr>
            <a:endParaRPr lang="zh-CN" altLang="zh-CN" dirty="0"/>
          </a:p>
        </p:txBody>
      </p:sp>
    </p:spTree>
    <p:extLst>
      <p:ext uri="{BB962C8B-B14F-4D97-AF65-F5344CB8AC3E}">
        <p14:creationId xmlns:p14="http://schemas.microsoft.com/office/powerpoint/2010/main" val="3995637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172450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15673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480821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609600" y="1600201"/>
            <a:ext cx="10972800" cy="4525963"/>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2"/>
          </p:nvPr>
        </p:nvSpPr>
        <p:spPr>
          <a:xfrm>
            <a:off x="609600" y="6245225"/>
            <a:ext cx="2844800" cy="476250"/>
          </a:xfrm>
          <a:prstGeom prst="rect">
            <a:avLst/>
          </a:prstGeom>
        </p:spPr>
        <p:txBody>
          <a:bodyPr/>
          <a:lstStyle>
            <a:lvl1pPr>
              <a:defRPr/>
            </a:lvl1pPr>
          </a:lstStyle>
          <a:p>
            <a:pPr algn="r" fontAlgn="base">
              <a:spcBef>
                <a:spcPct val="0"/>
              </a:spcBef>
              <a:spcAft>
                <a:spcPct val="0"/>
              </a:spcAft>
              <a:defRPr/>
            </a:pPr>
            <a:endParaRPr kumimoji="1" lang="en-US" altLang="zh-CN" sz="2400" kern="1200">
              <a:solidFill>
                <a:schemeClr val="tx1"/>
              </a:solidFill>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3"/>
          </p:nvPr>
        </p:nvSpPr>
        <p:spPr>
          <a:xfrm>
            <a:off x="4165600" y="6245225"/>
            <a:ext cx="3860800" cy="476250"/>
          </a:xfrm>
          <a:prstGeom prst="rect">
            <a:avLst/>
          </a:prstGeom>
        </p:spPr>
        <p:txBody>
          <a:bodyPr/>
          <a:lstStyle>
            <a:lvl1pPr>
              <a:defRPr/>
            </a:lvl1pPr>
          </a:lstStyle>
          <a:p>
            <a:pPr algn="r" fontAlgn="base">
              <a:spcBef>
                <a:spcPct val="0"/>
              </a:spcBef>
              <a:spcAft>
                <a:spcPct val="0"/>
              </a:spcAft>
              <a:defRPr/>
            </a:pPr>
            <a:endParaRPr kumimoji="1" lang="en-US" altLang="zh-CN" sz="2400" kern="1200">
              <a:solidFill>
                <a:schemeClr val="tx1"/>
              </a:solidFill>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4"/>
          </p:nvPr>
        </p:nvSpPr>
        <p:spPr>
          <a:xfrm>
            <a:off x="8737600" y="6245225"/>
            <a:ext cx="2844800" cy="476250"/>
          </a:xfrm>
          <a:prstGeom prst="rect">
            <a:avLst/>
          </a:prstGeom>
        </p:spPr>
        <p:txBody>
          <a:bodyPr/>
          <a:lstStyle/>
          <a:p>
            <a:pPr lvl="0" eaLnBrk="1" hangingPunct="1"/>
            <a:fld id="{9A0DB2DC-4C9A-4742-B13C-FB6460FD3503}" type="slidenum">
              <a:rPr lang="en-US" altLang="zh-CN" dirty="0"/>
              <a:t>‹#›</a:t>
            </a:fld>
            <a:endParaRPr lang="en-US" altLang="zh-CN" dirty="0"/>
          </a:p>
        </p:txBody>
      </p:sp>
    </p:spTree>
    <p:extLst>
      <p:ext uri="{BB962C8B-B14F-4D97-AF65-F5344CB8AC3E}">
        <p14:creationId xmlns:p14="http://schemas.microsoft.com/office/powerpoint/2010/main" val="3034072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p:cNvSpPr>
          <p:nvPr>
            <p:ph type="dt" sz="half" idx="2"/>
          </p:nvPr>
        </p:nvSpPr>
        <p:spPr>
          <a:xfrm>
            <a:off x="609600" y="6245225"/>
            <a:ext cx="2844800" cy="476250"/>
          </a:xfrm>
          <a:prstGeom prst="rect">
            <a:avLst/>
          </a:prstGeom>
        </p:spPr>
        <p:txBody>
          <a:bodyPr/>
          <a:lstStyle>
            <a:lvl1pPr>
              <a:defRPr/>
            </a:lvl1pPr>
          </a:lstStyle>
          <a:p>
            <a:pPr algn="r" fontAlgn="base">
              <a:spcBef>
                <a:spcPct val="0"/>
              </a:spcBef>
              <a:spcAft>
                <a:spcPct val="0"/>
              </a:spcAft>
              <a:defRPr/>
            </a:pPr>
            <a:endParaRPr kumimoji="1" lang="en-US" altLang="zh-CN" sz="2400" kern="1200">
              <a:solidFill>
                <a:schemeClr val="tx1"/>
              </a:solidFill>
              <a:latin typeface="Times New Roman" panose="02020603050405020304" pitchFamily="18" charset="0"/>
              <a:ea typeface="宋体" panose="02010600030101010101" pitchFamily="2" charset="-122"/>
              <a:cs typeface="+mn-cs"/>
            </a:endParaRPr>
          </a:p>
        </p:txBody>
      </p:sp>
      <p:sp>
        <p:nvSpPr>
          <p:cNvPr id="5" name="页脚占位符 3"/>
          <p:cNvSpPr>
            <a:spLocks noGrp="1"/>
          </p:cNvSpPr>
          <p:nvPr>
            <p:ph type="ftr" sz="quarter" idx="3"/>
          </p:nvPr>
        </p:nvSpPr>
        <p:spPr>
          <a:xfrm>
            <a:off x="4165600" y="6245225"/>
            <a:ext cx="3860800" cy="476250"/>
          </a:xfrm>
          <a:prstGeom prst="rect">
            <a:avLst/>
          </a:prstGeom>
        </p:spPr>
        <p:txBody>
          <a:bodyPr/>
          <a:lstStyle>
            <a:lvl1pPr>
              <a:defRPr/>
            </a:lvl1pPr>
          </a:lstStyle>
          <a:p>
            <a:pPr algn="r" fontAlgn="base">
              <a:spcBef>
                <a:spcPct val="0"/>
              </a:spcBef>
              <a:spcAft>
                <a:spcPct val="0"/>
              </a:spcAft>
              <a:defRPr/>
            </a:pPr>
            <a:endParaRPr kumimoji="1" lang="en-US" altLang="zh-CN" sz="2400" kern="1200">
              <a:solidFill>
                <a:schemeClr val="tx1"/>
              </a:solidFill>
              <a:latin typeface="Times New Roman" panose="02020603050405020304" pitchFamily="18" charset="0"/>
              <a:ea typeface="宋体" panose="02010600030101010101" pitchFamily="2" charset="-122"/>
              <a:cs typeface="+mn-cs"/>
            </a:endParaRPr>
          </a:p>
        </p:txBody>
      </p:sp>
      <p:sp>
        <p:nvSpPr>
          <p:cNvPr id="6" name="灯片编号占位符 4"/>
          <p:cNvSpPr>
            <a:spLocks noGrp="1"/>
          </p:cNvSpPr>
          <p:nvPr>
            <p:ph type="sldNum" sz="quarter" idx="4"/>
          </p:nvPr>
        </p:nvSpPr>
        <p:spPr>
          <a:xfrm>
            <a:off x="8737600" y="6245225"/>
            <a:ext cx="2844800" cy="476250"/>
          </a:xfrm>
          <a:prstGeom prst="rect">
            <a:avLst/>
          </a:prstGeom>
        </p:spPr>
        <p:txBody>
          <a:bodyPr/>
          <a:lstStyle/>
          <a:p>
            <a:pPr lvl="0" eaLnBrk="1" hangingPunct="1"/>
            <a:fld id="{9A0DB2DC-4C9A-4742-B13C-FB6460FD3503}" type="slidenum">
              <a:rPr lang="en-US" altLang="zh-CN" dirty="0"/>
              <a:t>‹#›</a:t>
            </a:fld>
            <a:endParaRPr lang="en-US" altLang="zh-CN" dirty="0"/>
          </a:p>
        </p:txBody>
      </p:sp>
    </p:spTree>
    <p:extLst>
      <p:ext uri="{BB962C8B-B14F-4D97-AF65-F5344CB8AC3E}">
        <p14:creationId xmlns:p14="http://schemas.microsoft.com/office/powerpoint/2010/main" val="3528200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2"/>
          </p:nvPr>
        </p:nvSpPr>
        <p:spPr>
          <a:xfrm>
            <a:off x="609600" y="6245225"/>
            <a:ext cx="2844800" cy="476250"/>
          </a:xfrm>
          <a:prstGeom prst="rect">
            <a:avLst/>
          </a:prstGeom>
        </p:spPr>
        <p:txBody>
          <a:bodyPr/>
          <a:lstStyle>
            <a:lvl1pPr>
              <a:defRPr/>
            </a:lvl1pPr>
          </a:lstStyle>
          <a:p>
            <a:pPr algn="r" fontAlgn="base">
              <a:spcBef>
                <a:spcPct val="0"/>
              </a:spcBef>
              <a:spcAft>
                <a:spcPct val="0"/>
              </a:spcAft>
              <a:defRPr/>
            </a:pPr>
            <a:endParaRPr kumimoji="1" lang="en-US" altLang="zh-CN" sz="2400" kern="1200">
              <a:solidFill>
                <a:schemeClr val="tx1"/>
              </a:solidFill>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3"/>
          </p:nvPr>
        </p:nvSpPr>
        <p:spPr>
          <a:xfrm>
            <a:off x="4165600" y="6245225"/>
            <a:ext cx="3860800" cy="476250"/>
          </a:xfrm>
          <a:prstGeom prst="rect">
            <a:avLst/>
          </a:prstGeom>
        </p:spPr>
        <p:txBody>
          <a:bodyPr/>
          <a:lstStyle>
            <a:lvl1pPr>
              <a:defRPr/>
            </a:lvl1pPr>
          </a:lstStyle>
          <a:p>
            <a:pPr algn="r" fontAlgn="base">
              <a:spcBef>
                <a:spcPct val="0"/>
              </a:spcBef>
              <a:spcAft>
                <a:spcPct val="0"/>
              </a:spcAft>
              <a:defRPr/>
            </a:pPr>
            <a:endParaRPr kumimoji="1" lang="en-US" altLang="zh-CN" sz="2400" kern="1200">
              <a:solidFill>
                <a:schemeClr val="tx1"/>
              </a:solidFill>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4"/>
          </p:nvPr>
        </p:nvSpPr>
        <p:spPr>
          <a:xfrm>
            <a:off x="8737600" y="6245225"/>
            <a:ext cx="2844800" cy="476250"/>
          </a:xfrm>
          <a:prstGeom prst="rect">
            <a:avLst/>
          </a:prstGeom>
        </p:spPr>
        <p:txBody>
          <a:bodyPr/>
          <a:lstStyle/>
          <a:p>
            <a:pPr lvl="0" eaLnBrk="1" hangingPunct="1"/>
            <a:fld id="{9A0DB2DC-4C9A-4742-B13C-FB6460FD3503}" type="slidenum">
              <a:rPr lang="en-US" altLang="zh-CN" dirty="0"/>
              <a:t>‹#›</a:t>
            </a:fld>
            <a:endParaRPr lang="en-US" altLang="zh-CN" dirty="0"/>
          </a:p>
        </p:txBody>
      </p:sp>
    </p:spTree>
    <p:extLst>
      <p:ext uri="{BB962C8B-B14F-4D97-AF65-F5344CB8AC3E}">
        <p14:creationId xmlns:p14="http://schemas.microsoft.com/office/powerpoint/2010/main" val="1847111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dgm">
  <p:cSld name="标题和图示或组织结构图">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SmartArt 占位符 2"/>
          <p:cNvSpPr>
            <a:spLocks noGrp="1"/>
          </p:cNvSpPr>
          <p:nvPr>
            <p:ph type="pic" idx="1"/>
          </p:nvPr>
        </p:nvSpPr>
        <p:spPr>
          <a:xfrm>
            <a:off x="609600" y="1600201"/>
            <a:ext cx="10972800" cy="4525963"/>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2"/>
          </p:nvPr>
        </p:nvSpPr>
        <p:spPr>
          <a:xfrm>
            <a:off x="609600" y="6245225"/>
            <a:ext cx="2844800" cy="476250"/>
          </a:xfrm>
          <a:prstGeom prst="rect">
            <a:avLst/>
          </a:prstGeom>
        </p:spPr>
        <p:txBody>
          <a:bodyPr/>
          <a:lstStyle>
            <a:lvl1pPr>
              <a:defRPr/>
            </a:lvl1pPr>
          </a:lstStyle>
          <a:p>
            <a:pPr algn="r" fontAlgn="base">
              <a:spcBef>
                <a:spcPct val="0"/>
              </a:spcBef>
              <a:spcAft>
                <a:spcPct val="0"/>
              </a:spcAft>
              <a:defRPr/>
            </a:pPr>
            <a:endParaRPr kumimoji="1" lang="en-US" altLang="zh-CN" sz="2400" kern="1200">
              <a:solidFill>
                <a:schemeClr val="tx1"/>
              </a:solidFill>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3"/>
          </p:nvPr>
        </p:nvSpPr>
        <p:spPr>
          <a:xfrm>
            <a:off x="4165600" y="6245225"/>
            <a:ext cx="3860800" cy="476250"/>
          </a:xfrm>
          <a:prstGeom prst="rect">
            <a:avLst/>
          </a:prstGeom>
        </p:spPr>
        <p:txBody>
          <a:bodyPr/>
          <a:lstStyle>
            <a:lvl1pPr>
              <a:defRPr/>
            </a:lvl1pPr>
          </a:lstStyle>
          <a:p>
            <a:pPr algn="r" fontAlgn="base">
              <a:spcBef>
                <a:spcPct val="0"/>
              </a:spcBef>
              <a:spcAft>
                <a:spcPct val="0"/>
              </a:spcAft>
              <a:defRPr/>
            </a:pPr>
            <a:endParaRPr kumimoji="1" lang="en-US" altLang="zh-CN" sz="2400" kern="1200">
              <a:solidFill>
                <a:schemeClr val="tx1"/>
              </a:solidFill>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4"/>
          </p:nvPr>
        </p:nvSpPr>
        <p:spPr>
          <a:xfrm>
            <a:off x="8737600" y="6245225"/>
            <a:ext cx="2844800" cy="476250"/>
          </a:xfrm>
          <a:prstGeom prst="rect">
            <a:avLst/>
          </a:prstGeom>
        </p:spPr>
        <p:txBody>
          <a:bodyPr/>
          <a:lstStyle/>
          <a:p>
            <a:pPr lvl="0" eaLnBrk="1" hangingPunct="1"/>
            <a:fld id="{9A0DB2DC-4C9A-4742-B13C-FB6460FD3503}" type="slidenum">
              <a:rPr lang="en-US" altLang="zh-CN" dirty="0"/>
              <a:t>‹#›</a:t>
            </a:fld>
            <a:endParaRPr lang="en-US" altLang="zh-CN" dirty="0"/>
          </a:p>
        </p:txBody>
      </p:sp>
    </p:spTree>
    <p:extLst>
      <p:ext uri="{BB962C8B-B14F-4D97-AF65-F5344CB8AC3E}">
        <p14:creationId xmlns:p14="http://schemas.microsoft.com/office/powerpoint/2010/main" val="1439010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cSld name="标题和图表">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图表占位符 2"/>
          <p:cNvSpPr>
            <a:spLocks noGrp="1"/>
          </p:cNvSpPr>
          <p:nvPr>
            <p:ph type="chart" idx="1"/>
          </p:nvPr>
        </p:nvSpPr>
        <p:spPr>
          <a:xfrm>
            <a:off x="609600" y="1600201"/>
            <a:ext cx="10972800" cy="4525963"/>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2"/>
          </p:nvPr>
        </p:nvSpPr>
        <p:spPr>
          <a:xfrm>
            <a:off x="609600" y="6245225"/>
            <a:ext cx="2844800" cy="476250"/>
          </a:xfrm>
          <a:prstGeom prst="rect">
            <a:avLst/>
          </a:prstGeom>
        </p:spPr>
        <p:txBody>
          <a:bodyPr/>
          <a:lstStyle>
            <a:lvl1pPr>
              <a:defRPr/>
            </a:lvl1pPr>
          </a:lstStyle>
          <a:p>
            <a:pPr algn="r" fontAlgn="base">
              <a:spcBef>
                <a:spcPct val="0"/>
              </a:spcBef>
              <a:spcAft>
                <a:spcPct val="0"/>
              </a:spcAft>
              <a:defRPr/>
            </a:pPr>
            <a:endParaRPr kumimoji="1" lang="en-US" altLang="zh-CN" sz="2400" kern="1200">
              <a:solidFill>
                <a:schemeClr val="tx1"/>
              </a:solidFill>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3"/>
          </p:nvPr>
        </p:nvSpPr>
        <p:spPr>
          <a:xfrm>
            <a:off x="4165600" y="6245225"/>
            <a:ext cx="3860800" cy="476250"/>
          </a:xfrm>
          <a:prstGeom prst="rect">
            <a:avLst/>
          </a:prstGeom>
        </p:spPr>
        <p:txBody>
          <a:bodyPr/>
          <a:lstStyle>
            <a:lvl1pPr>
              <a:defRPr/>
            </a:lvl1pPr>
          </a:lstStyle>
          <a:p>
            <a:pPr algn="r" fontAlgn="base">
              <a:spcBef>
                <a:spcPct val="0"/>
              </a:spcBef>
              <a:spcAft>
                <a:spcPct val="0"/>
              </a:spcAft>
              <a:defRPr/>
            </a:pPr>
            <a:endParaRPr kumimoji="1" lang="en-US" altLang="zh-CN" sz="2400" kern="1200">
              <a:solidFill>
                <a:schemeClr val="tx1"/>
              </a:solidFill>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4"/>
          </p:nvPr>
        </p:nvSpPr>
        <p:spPr>
          <a:xfrm>
            <a:off x="8737600" y="6245225"/>
            <a:ext cx="2844800" cy="476250"/>
          </a:xfrm>
          <a:prstGeom prst="rect">
            <a:avLst/>
          </a:prstGeom>
        </p:spPr>
        <p:txBody>
          <a:bodyPr/>
          <a:lstStyle/>
          <a:p>
            <a:pPr lvl="0" eaLnBrk="1" hangingPunct="1"/>
            <a:fld id="{9A0DB2DC-4C9A-4742-B13C-FB6460FD3503}" type="slidenum">
              <a:rPr lang="en-US" altLang="zh-CN" dirty="0"/>
              <a:t>‹#›</a:t>
            </a:fld>
            <a:endParaRPr lang="en-US" altLang="zh-CN" dirty="0"/>
          </a:p>
        </p:txBody>
      </p:sp>
    </p:spTree>
    <p:extLst>
      <p:ext uri="{BB962C8B-B14F-4D97-AF65-F5344CB8AC3E}">
        <p14:creationId xmlns:p14="http://schemas.microsoft.com/office/powerpoint/2010/main" val="28470041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889000" y="1149350"/>
            <a:ext cx="10414000" cy="2324100"/>
          </a:xfrm>
          <a:prstGeom prst="rect">
            <a:avLst/>
          </a:prstGeom>
        </p:spPr>
        <p:txBody>
          <a:bodyPr anchor="b"/>
          <a:lstStyle>
            <a:lvl1pPr>
              <a:defRPr>
                <a:solidFill>
                  <a:srgbClr val="000000"/>
                </a:solidFill>
              </a:defRPr>
            </a:lvl1pPr>
          </a:lstStyle>
          <a:p>
            <a:r>
              <a:t>标题文本</a:t>
            </a:r>
          </a:p>
        </p:txBody>
      </p:sp>
      <p:sp>
        <p:nvSpPr>
          <p:cNvPr id="12" name="正文级别 1…"/>
          <p:cNvSpPr txBox="1">
            <a:spLocks noGrp="1"/>
          </p:cNvSpPr>
          <p:nvPr>
            <p:ph type="body" sz="quarter" idx="1"/>
          </p:nvPr>
        </p:nvSpPr>
        <p:spPr>
          <a:xfrm>
            <a:off x="889000" y="3536950"/>
            <a:ext cx="10414000" cy="793750"/>
          </a:xfrm>
          <a:prstGeom prst="rect">
            <a:avLst/>
          </a:prstGeom>
        </p:spPr>
        <p:txBody>
          <a:bodyPr anchor="t"/>
          <a:lstStyle>
            <a:lvl1pPr marL="0" indent="0" algn="ctr">
              <a:spcBef>
                <a:spcPts val="0"/>
              </a:spcBef>
              <a:buClrTx/>
              <a:buSzTx/>
              <a:buNone/>
              <a:defRPr sz="2700"/>
            </a:lvl1pPr>
            <a:lvl2pPr marL="0" indent="114300" algn="ctr">
              <a:spcBef>
                <a:spcPts val="0"/>
              </a:spcBef>
              <a:buClrTx/>
              <a:buSzTx/>
              <a:buNone/>
              <a:defRPr sz="2700"/>
            </a:lvl2pPr>
            <a:lvl3pPr marL="0" indent="228600" algn="ctr">
              <a:spcBef>
                <a:spcPts val="0"/>
              </a:spcBef>
              <a:buClrTx/>
              <a:buSzTx/>
              <a:buNone/>
              <a:defRPr sz="2700"/>
            </a:lvl3pPr>
            <a:lvl4pPr marL="0" indent="342900" algn="ctr">
              <a:spcBef>
                <a:spcPts val="0"/>
              </a:spcBef>
              <a:buClrTx/>
              <a:buSzTx/>
              <a:buNone/>
              <a:defRPr sz="2700"/>
            </a:lvl4pPr>
            <a:lvl5pPr marL="0" indent="457200" algn="ctr">
              <a:spcBef>
                <a:spcPts val="0"/>
              </a:spcBef>
              <a:buClrTx/>
              <a:buSzTx/>
              <a:buNone/>
              <a:defRPr sz="27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118060682"/>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idx="13"/>
          </p:nvPr>
        </p:nvSpPr>
        <p:spPr>
          <a:xfrm>
            <a:off x="1562984" y="336550"/>
            <a:ext cx="9067801" cy="4368800"/>
          </a:xfrm>
          <a:prstGeom prst="rect">
            <a:avLst/>
          </a:prstGeom>
        </p:spPr>
        <p:txBody>
          <a:bodyPr lIns="91439" tIns="45719" rIns="91439" bIns="45719" anchor="t">
            <a:noAutofit/>
          </a:bodyPr>
          <a:lstStyle/>
          <a:p>
            <a:endParaRPr/>
          </a:p>
        </p:txBody>
      </p:sp>
      <p:sp>
        <p:nvSpPr>
          <p:cNvPr id="21" name="标题文本"/>
          <p:cNvSpPr txBox="1">
            <a:spLocks noGrp="1"/>
          </p:cNvSpPr>
          <p:nvPr>
            <p:ph type="title"/>
          </p:nvPr>
        </p:nvSpPr>
        <p:spPr>
          <a:xfrm>
            <a:off x="317500" y="4756150"/>
            <a:ext cx="11557000" cy="1003300"/>
          </a:xfrm>
          <a:prstGeom prst="rect">
            <a:avLst/>
          </a:prstGeom>
        </p:spPr>
        <p:txBody>
          <a:bodyPr/>
          <a:lstStyle/>
          <a:p>
            <a:r>
              <a:t>标题文本</a:t>
            </a:r>
          </a:p>
        </p:txBody>
      </p:sp>
      <p:sp>
        <p:nvSpPr>
          <p:cNvPr id="22" name="正文级别 1…"/>
          <p:cNvSpPr txBox="1">
            <a:spLocks noGrp="1"/>
          </p:cNvSpPr>
          <p:nvPr>
            <p:ph type="body" sz="quarter" idx="1"/>
          </p:nvPr>
        </p:nvSpPr>
        <p:spPr>
          <a:xfrm>
            <a:off x="317500" y="5721350"/>
            <a:ext cx="11557000" cy="793750"/>
          </a:xfrm>
          <a:prstGeom prst="rect">
            <a:avLst/>
          </a:prstGeom>
        </p:spPr>
        <p:txBody>
          <a:bodyPr anchor="t"/>
          <a:lstStyle>
            <a:lvl1pPr marL="0" indent="0" algn="ctr">
              <a:spcBef>
                <a:spcPts val="0"/>
              </a:spcBef>
              <a:buClrTx/>
              <a:buSzTx/>
              <a:buNone/>
              <a:defRPr sz="2700"/>
            </a:lvl1pPr>
            <a:lvl2pPr marL="0" indent="114300" algn="ctr">
              <a:spcBef>
                <a:spcPts val="0"/>
              </a:spcBef>
              <a:buClrTx/>
              <a:buSzTx/>
              <a:buNone/>
              <a:defRPr sz="2700"/>
            </a:lvl2pPr>
            <a:lvl3pPr marL="0" indent="228600" algn="ctr">
              <a:spcBef>
                <a:spcPts val="0"/>
              </a:spcBef>
              <a:buClrTx/>
              <a:buSzTx/>
              <a:buNone/>
              <a:defRPr sz="2700"/>
            </a:lvl3pPr>
            <a:lvl4pPr marL="0" indent="342900" algn="ctr">
              <a:spcBef>
                <a:spcPts val="0"/>
              </a:spcBef>
              <a:buClrTx/>
              <a:buSzTx/>
              <a:buNone/>
              <a:defRPr sz="2700"/>
            </a:lvl4pPr>
            <a:lvl5pPr marL="0" indent="457200" algn="ctr">
              <a:spcBef>
                <a:spcPts val="0"/>
              </a:spcBef>
              <a:buClrTx/>
              <a:buSzTx/>
              <a:buNone/>
              <a:defRPr sz="27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78819770"/>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txBox="1">
            <a:spLocks noGrp="1"/>
          </p:cNvSpPr>
          <p:nvPr>
            <p:ph type="title"/>
          </p:nvPr>
        </p:nvSpPr>
        <p:spPr>
          <a:xfrm>
            <a:off x="889000" y="2266950"/>
            <a:ext cx="10414000" cy="2324100"/>
          </a:xfrm>
          <a:prstGeom prst="rect">
            <a:avLst/>
          </a:prstGeom>
        </p:spPr>
        <p:txBody>
          <a:bodyPr/>
          <a:lstStyle/>
          <a:p>
            <a:r>
              <a:t>标题文本</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50536298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380662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a:spLocks noGrp="1"/>
          </p:cNvSpPr>
          <p:nvPr>
            <p:ph type="pic" sz="half" idx="13"/>
          </p:nvPr>
        </p:nvSpPr>
        <p:spPr>
          <a:xfrm>
            <a:off x="6584950" y="476250"/>
            <a:ext cx="4762500" cy="5734050"/>
          </a:xfrm>
          <a:prstGeom prst="rect">
            <a:avLst/>
          </a:prstGeom>
        </p:spPr>
        <p:txBody>
          <a:bodyPr lIns="91439" tIns="45719" rIns="91439" bIns="45719" anchor="t">
            <a:noAutofit/>
          </a:bodyPr>
          <a:lstStyle/>
          <a:p>
            <a:endParaRPr/>
          </a:p>
        </p:txBody>
      </p:sp>
      <p:sp>
        <p:nvSpPr>
          <p:cNvPr id="39" name="标题文本"/>
          <p:cNvSpPr txBox="1">
            <a:spLocks noGrp="1"/>
          </p:cNvSpPr>
          <p:nvPr>
            <p:ph type="title"/>
          </p:nvPr>
        </p:nvSpPr>
        <p:spPr>
          <a:xfrm>
            <a:off x="825500" y="476250"/>
            <a:ext cx="5111750" cy="2774950"/>
          </a:xfrm>
          <a:prstGeom prst="rect">
            <a:avLst/>
          </a:prstGeom>
        </p:spPr>
        <p:txBody>
          <a:bodyPr anchor="b"/>
          <a:lstStyle>
            <a:lvl1pPr>
              <a:defRPr sz="4200"/>
            </a:lvl1pPr>
          </a:lstStyle>
          <a:p>
            <a:r>
              <a:t>标题文本</a:t>
            </a:r>
          </a:p>
        </p:txBody>
      </p:sp>
      <p:sp>
        <p:nvSpPr>
          <p:cNvPr id="40" name="正文级别 1…"/>
          <p:cNvSpPr txBox="1">
            <a:spLocks noGrp="1"/>
          </p:cNvSpPr>
          <p:nvPr>
            <p:ph type="body" sz="quarter" idx="1"/>
          </p:nvPr>
        </p:nvSpPr>
        <p:spPr>
          <a:xfrm>
            <a:off x="825500" y="3263900"/>
            <a:ext cx="5111750" cy="2863850"/>
          </a:xfrm>
          <a:prstGeom prst="rect">
            <a:avLst/>
          </a:prstGeom>
        </p:spPr>
        <p:txBody>
          <a:bodyPr anchor="t"/>
          <a:lstStyle>
            <a:lvl1pPr marL="0" indent="0" algn="ctr">
              <a:spcBef>
                <a:spcPts val="0"/>
              </a:spcBef>
              <a:buClrTx/>
              <a:buSzTx/>
              <a:buNone/>
              <a:defRPr sz="2700"/>
            </a:lvl1pPr>
            <a:lvl2pPr marL="0" indent="114300" algn="ctr">
              <a:spcBef>
                <a:spcPts val="0"/>
              </a:spcBef>
              <a:buClrTx/>
              <a:buSzTx/>
              <a:buNone/>
              <a:defRPr sz="2700"/>
            </a:lvl2pPr>
            <a:lvl3pPr marL="0" indent="228600" algn="ctr">
              <a:spcBef>
                <a:spcPts val="0"/>
              </a:spcBef>
              <a:buClrTx/>
              <a:buSzTx/>
              <a:buNone/>
              <a:defRPr sz="2700"/>
            </a:lvl3pPr>
            <a:lvl4pPr marL="0" indent="342900" algn="ctr">
              <a:spcBef>
                <a:spcPts val="0"/>
              </a:spcBef>
              <a:buClrTx/>
              <a:buSzTx/>
              <a:buNone/>
              <a:defRPr sz="2700"/>
            </a:lvl4pPr>
            <a:lvl5pPr marL="0" indent="457200" algn="ctr">
              <a:spcBef>
                <a:spcPts val="0"/>
              </a:spcBef>
              <a:buClrTx/>
              <a:buSzTx/>
              <a:buNone/>
              <a:defRPr sz="27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008769512"/>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txBox="1">
            <a:spLocks noGrp="1"/>
          </p:cNvSpPr>
          <p:nvPr>
            <p:ph type="title"/>
          </p:nvPr>
        </p:nvSpPr>
        <p:spPr>
          <a:prstGeom prst="rect">
            <a:avLst/>
          </a:prstGeom>
        </p:spPr>
        <p:txBody>
          <a:bodyPr/>
          <a:lstStyle/>
          <a:p>
            <a:r>
              <a:t>标题文本</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94479338"/>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txBox="1">
            <a:spLocks noGrp="1"/>
          </p:cNvSpPr>
          <p:nvPr>
            <p:ph type="title"/>
          </p:nvPr>
        </p:nvSpPr>
        <p:spPr>
          <a:prstGeom prst="rect">
            <a:avLst/>
          </a:prstGeom>
        </p:spPr>
        <p:txBody>
          <a:bodyPr/>
          <a:lstStyle/>
          <a:p>
            <a:r>
              <a:t>标题文本</a:t>
            </a:r>
          </a:p>
        </p:txBody>
      </p:sp>
      <p:sp>
        <p:nvSpPr>
          <p:cNvPr id="57" name="正文级别 1…"/>
          <p:cNvSpPr txBox="1">
            <a:spLocks noGrp="1"/>
          </p:cNvSpPr>
          <p:nvPr>
            <p:ph type="body" idx="1"/>
          </p:nvPr>
        </p:nvSpPr>
        <p:spPr>
          <a:prstGeom prst="rect">
            <a:avLst/>
          </a:prstGeom>
        </p:spPr>
        <p:txBody>
          <a:bodyPr/>
          <a:lstStyle>
            <a:lvl1pPr>
              <a:buClrTx/>
            </a:lvl1pPr>
            <a:lvl2pPr>
              <a:buClrTx/>
            </a:lvl2pPr>
            <a:lvl3pPr>
              <a:buClrTx/>
            </a:lvl3pPr>
            <a:lvl4pPr>
              <a:buClrTx/>
            </a:lvl4pPr>
            <a:lvl5pPr>
              <a:buClrTx/>
            </a:lvl5p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844651289"/>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图像"/>
          <p:cNvSpPr>
            <a:spLocks noGrp="1"/>
          </p:cNvSpPr>
          <p:nvPr>
            <p:ph type="pic" sz="half" idx="13"/>
          </p:nvPr>
        </p:nvSpPr>
        <p:spPr>
          <a:xfrm>
            <a:off x="6584950" y="1574800"/>
            <a:ext cx="4762500" cy="4648200"/>
          </a:xfrm>
          <a:prstGeom prst="rect">
            <a:avLst/>
          </a:prstGeom>
        </p:spPr>
        <p:txBody>
          <a:bodyPr lIns="91439" tIns="45719" rIns="91439" bIns="45719" anchor="t">
            <a:noAutofit/>
          </a:bodyPr>
          <a:lstStyle/>
          <a:p>
            <a:endParaRPr/>
          </a:p>
        </p:txBody>
      </p:sp>
      <p:sp>
        <p:nvSpPr>
          <p:cNvPr id="66" name="标题文本"/>
          <p:cNvSpPr txBox="1">
            <a:spLocks noGrp="1"/>
          </p:cNvSpPr>
          <p:nvPr>
            <p:ph type="title"/>
          </p:nvPr>
        </p:nvSpPr>
        <p:spPr>
          <a:prstGeom prst="rect">
            <a:avLst/>
          </a:prstGeom>
        </p:spPr>
        <p:txBody>
          <a:bodyPr/>
          <a:lstStyle/>
          <a:p>
            <a:r>
              <a:t>标题文本</a:t>
            </a:r>
          </a:p>
        </p:txBody>
      </p:sp>
      <p:sp>
        <p:nvSpPr>
          <p:cNvPr id="67" name="正文级别 1…"/>
          <p:cNvSpPr txBox="1">
            <a:spLocks noGrp="1"/>
          </p:cNvSpPr>
          <p:nvPr>
            <p:ph type="body" sz="half" idx="1"/>
          </p:nvPr>
        </p:nvSpPr>
        <p:spPr>
          <a:xfrm>
            <a:off x="844550" y="1574800"/>
            <a:ext cx="5111750" cy="4648200"/>
          </a:xfrm>
          <a:prstGeom prst="rect">
            <a:avLst/>
          </a:prstGeom>
        </p:spPr>
        <p:txBody>
          <a:bodyPr/>
          <a:lstStyle>
            <a:lvl1pPr marL="279400" indent="-279400">
              <a:spcBef>
                <a:spcPts val="2250"/>
              </a:spcBef>
              <a:buClrTx/>
              <a:defRPr sz="1900"/>
            </a:lvl1pPr>
            <a:lvl2pPr marL="558800" indent="-279400">
              <a:spcBef>
                <a:spcPts val="2250"/>
              </a:spcBef>
              <a:buClrTx/>
              <a:defRPr sz="1900"/>
            </a:lvl2pPr>
            <a:lvl3pPr marL="838200" indent="-279400">
              <a:spcBef>
                <a:spcPts val="2250"/>
              </a:spcBef>
              <a:buClrTx/>
              <a:defRPr sz="1900"/>
            </a:lvl3pPr>
            <a:lvl4pPr marL="1117600" indent="-279400">
              <a:spcBef>
                <a:spcPts val="2250"/>
              </a:spcBef>
              <a:buClrTx/>
              <a:defRPr sz="1900"/>
            </a:lvl4pPr>
            <a:lvl5pPr marL="1397000" indent="-279400">
              <a:spcBef>
                <a:spcPts val="2250"/>
              </a:spcBef>
              <a:buClrTx/>
              <a:defRPr sz="19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687263537"/>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txBox="1">
            <a:spLocks noGrp="1"/>
          </p:cNvSpPr>
          <p:nvPr>
            <p:ph type="body" idx="1"/>
          </p:nvPr>
        </p:nvSpPr>
        <p:spPr>
          <a:xfrm>
            <a:off x="844550" y="889000"/>
            <a:ext cx="10502900" cy="5080000"/>
          </a:xfrm>
          <a:prstGeom prst="rect">
            <a:avLst/>
          </a:prstGeom>
        </p:spPr>
        <p:txBody>
          <a:bodyPr/>
          <a:lstStyle>
            <a:lvl1pPr>
              <a:buClrTx/>
            </a:lvl1pPr>
            <a:lvl2pPr>
              <a:buClrTx/>
            </a:lvl2pPr>
            <a:lvl3pPr>
              <a:buClrTx/>
            </a:lvl3pPr>
            <a:lvl4pPr>
              <a:buClrTx/>
            </a:lvl4pPr>
            <a:lvl5pPr>
              <a:buClrTx/>
            </a:lvl5p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063199490"/>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图像"/>
          <p:cNvSpPr>
            <a:spLocks noGrp="1"/>
          </p:cNvSpPr>
          <p:nvPr>
            <p:ph type="pic" sz="quarter" idx="13"/>
          </p:nvPr>
        </p:nvSpPr>
        <p:spPr>
          <a:xfrm>
            <a:off x="7880350" y="3435350"/>
            <a:ext cx="3702050" cy="2774950"/>
          </a:xfrm>
          <a:prstGeom prst="rect">
            <a:avLst/>
          </a:prstGeom>
        </p:spPr>
        <p:txBody>
          <a:bodyPr lIns="91439" tIns="45719" rIns="91439" bIns="45719" anchor="t">
            <a:noAutofit/>
          </a:bodyPr>
          <a:lstStyle/>
          <a:p>
            <a:endParaRPr/>
          </a:p>
        </p:txBody>
      </p:sp>
      <p:sp>
        <p:nvSpPr>
          <p:cNvPr id="84" name="图像"/>
          <p:cNvSpPr>
            <a:spLocks noGrp="1"/>
          </p:cNvSpPr>
          <p:nvPr>
            <p:ph type="pic" sz="quarter" idx="14"/>
          </p:nvPr>
        </p:nvSpPr>
        <p:spPr>
          <a:xfrm>
            <a:off x="7880350" y="476250"/>
            <a:ext cx="3702050" cy="2774950"/>
          </a:xfrm>
          <a:prstGeom prst="rect">
            <a:avLst/>
          </a:prstGeom>
        </p:spPr>
        <p:txBody>
          <a:bodyPr lIns="91439" tIns="45719" rIns="91439" bIns="45719" anchor="t">
            <a:noAutofit/>
          </a:bodyPr>
          <a:lstStyle/>
          <a:p>
            <a:endParaRPr/>
          </a:p>
        </p:txBody>
      </p:sp>
      <p:sp>
        <p:nvSpPr>
          <p:cNvPr id="85" name="图像"/>
          <p:cNvSpPr>
            <a:spLocks noGrp="1"/>
          </p:cNvSpPr>
          <p:nvPr>
            <p:ph type="pic" idx="15"/>
          </p:nvPr>
        </p:nvSpPr>
        <p:spPr>
          <a:xfrm>
            <a:off x="603250" y="476250"/>
            <a:ext cx="7086600" cy="5734050"/>
          </a:xfrm>
          <a:prstGeom prst="rect">
            <a:avLst/>
          </a:prstGeom>
        </p:spPr>
        <p:txBody>
          <a:bodyPr lIns="91439" tIns="45719" rIns="91439" bIns="45719" anchor="t">
            <a:noAutofit/>
          </a:bodyPr>
          <a:lstStyle/>
          <a:p>
            <a:endParaRPr/>
          </a:p>
        </p:txBody>
      </p:sp>
      <p:sp>
        <p:nvSpPr>
          <p:cNvPr id="8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112803277"/>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193800" y="4476750"/>
            <a:ext cx="9810750" cy="348813"/>
          </a:xfrm>
          <a:prstGeom prst="rect">
            <a:avLst/>
          </a:prstGeom>
        </p:spPr>
        <p:txBody>
          <a:bodyPr anchor="t">
            <a:spAutoFit/>
          </a:bodyPr>
          <a:lstStyle>
            <a:lvl1pPr marL="0" indent="0" algn="ctr">
              <a:spcBef>
                <a:spcPts val="0"/>
              </a:spcBef>
              <a:buClrTx/>
              <a:buSzTx/>
              <a:buNone/>
              <a:defRPr sz="1600" i="1"/>
            </a:lvl1pPr>
          </a:lstStyle>
          <a:p>
            <a:r>
              <a:t>–Johnny Appleseed</a:t>
            </a:r>
          </a:p>
        </p:txBody>
      </p:sp>
      <p:sp>
        <p:nvSpPr>
          <p:cNvPr id="94" name="“在此键入引文。”"/>
          <p:cNvSpPr txBox="1">
            <a:spLocks noGrp="1"/>
          </p:cNvSpPr>
          <p:nvPr>
            <p:ph type="body" sz="quarter" idx="14"/>
          </p:nvPr>
        </p:nvSpPr>
        <p:spPr>
          <a:xfrm>
            <a:off x="1193800" y="3006725"/>
            <a:ext cx="9810750" cy="476251"/>
          </a:xfrm>
          <a:prstGeom prst="rect">
            <a:avLst/>
          </a:prstGeom>
        </p:spPr>
        <p:txBody>
          <a:bodyPr>
            <a:spAutoFit/>
          </a:bodyPr>
          <a:lstStyle>
            <a:lvl1pPr marL="0" indent="0" algn="ctr">
              <a:spcBef>
                <a:spcPts val="0"/>
              </a:spcBef>
              <a:buClrTx/>
              <a:buSzTx/>
              <a:buNone/>
              <a:defRPr>
                <a:latin typeface="+mn-lt"/>
                <a:ea typeface="+mn-ea"/>
                <a:cs typeface="+mn-cs"/>
                <a:sym typeface="Helvetica Neue Medium"/>
              </a:defRPr>
            </a:lvl1pPr>
          </a:lstStyle>
          <a:p>
            <a:r>
              <a:t>“在此键入引文。”</a:t>
            </a:r>
          </a:p>
        </p:txBody>
      </p:sp>
      <p:sp>
        <p:nvSpPr>
          <p:cNvPr id="9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505286290"/>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图像"/>
          <p:cNvSpPr>
            <a:spLocks noGrp="1"/>
          </p:cNvSpPr>
          <p:nvPr>
            <p:ph type="pic" idx="13"/>
          </p:nvPr>
        </p:nvSpPr>
        <p:spPr>
          <a:xfrm>
            <a:off x="0" y="0"/>
            <a:ext cx="12192000" cy="6858000"/>
          </a:xfrm>
          <a:prstGeom prst="rect">
            <a:avLst/>
          </a:prstGeom>
        </p:spPr>
        <p:txBody>
          <a:bodyPr lIns="91439" tIns="45719" rIns="91439" bIns="45719" anchor="t">
            <a:noAutofit/>
          </a:bodyPr>
          <a:lstStyle/>
          <a:p>
            <a:endParaRP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214239649"/>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5177557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372228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97814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81578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454463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959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796023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634384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p:nvPr userDrawn="1"/>
        </p:nvSpPr>
        <p:spPr>
          <a:xfrm>
            <a:off x="0" y="0"/>
            <a:ext cx="12192000" cy="685800"/>
          </a:xfrm>
          <a:prstGeom prst="rect">
            <a:avLst/>
          </a:prstGeom>
          <a:solidFill>
            <a:srgbClr val="BCCAD4"/>
          </a:solidFill>
          <a:ln w="9525">
            <a:noFill/>
          </a:ln>
        </p:spPr>
        <p:txBody>
          <a:bodyPr wrap="none" anchor="ctr"/>
          <a:lstStyle/>
          <a:p>
            <a:pPr lvl="0" eaLnBrk="1" hangingPunct="1"/>
            <a:endParaRPr lang="zh-CN" altLang="en-US" sz="1400" dirty="0">
              <a:latin typeface="Times New Roman" panose="02020603050405020304" pitchFamily="18" charset="0"/>
            </a:endParaRPr>
          </a:p>
        </p:txBody>
      </p:sp>
      <p:sp>
        <p:nvSpPr>
          <p:cNvPr id="1027" name="Line 8"/>
          <p:cNvSpPr/>
          <p:nvPr userDrawn="1"/>
        </p:nvSpPr>
        <p:spPr>
          <a:xfrm>
            <a:off x="3454400" y="0"/>
            <a:ext cx="0" cy="685800"/>
          </a:xfrm>
          <a:prstGeom prst="line">
            <a:avLst/>
          </a:prstGeom>
          <a:ln w="9525" cap="flat" cmpd="sng">
            <a:solidFill>
              <a:schemeClr val="tx1"/>
            </a:solidFill>
            <a:prstDash val="solid"/>
            <a:headEnd type="none" w="med" len="med"/>
            <a:tailEnd type="none" w="med" len="med"/>
          </a:ln>
        </p:spPr>
      </p:sp>
    </p:spTree>
    <p:extLst>
      <p:ext uri="{BB962C8B-B14F-4D97-AF65-F5344CB8AC3E}">
        <p14:creationId xmlns:p14="http://schemas.microsoft.com/office/powerpoint/2010/main" val="128777261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hf sldNum="0" hdr="0" ftr="0" dt="0"/>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844550" y="177800"/>
            <a:ext cx="10502900" cy="1143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标题文本</a:t>
            </a:r>
          </a:p>
        </p:txBody>
      </p:sp>
      <p:sp>
        <p:nvSpPr>
          <p:cNvPr id="3" name="正文级别 1…"/>
          <p:cNvSpPr txBox="1">
            <a:spLocks noGrp="1"/>
          </p:cNvSpPr>
          <p:nvPr>
            <p:ph type="body" idx="1"/>
          </p:nvPr>
        </p:nvSpPr>
        <p:spPr>
          <a:xfrm>
            <a:off x="844550" y="1574800"/>
            <a:ext cx="10502900" cy="46482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5979516" y="6540500"/>
            <a:ext cx="296556" cy="287258"/>
          </a:xfrm>
          <a:prstGeom prst="rect">
            <a:avLst/>
          </a:prstGeom>
          <a:ln w="12700">
            <a:miter lim="400000"/>
          </a:ln>
        </p:spPr>
        <p:txBody>
          <a:bodyPr wrap="none" lIns="50800" tIns="50800" rIns="50800" bIns="50800">
            <a:spAutoFit/>
          </a:bodyPr>
          <a:lstStyle>
            <a:lvl1pPr>
              <a:defRPr sz="1200" b="0">
                <a:latin typeface="Helvetica Neue Light"/>
                <a:ea typeface="Helvetica Neue Light"/>
                <a:cs typeface="Helvetica Neue Light"/>
                <a:sym typeface="Helvetica Neue Light"/>
              </a:defRPr>
            </a:lvl1pPr>
          </a:lstStyle>
          <a:p>
            <a:fld id="{86CB4B4D-7CA3-9044-876B-883B54F8677D}" type="slidenum">
              <a:t>‹#›</a:t>
            </a:fld>
            <a:endParaRPr/>
          </a:p>
        </p:txBody>
      </p:sp>
    </p:spTree>
    <p:extLst>
      <p:ext uri="{BB962C8B-B14F-4D97-AF65-F5344CB8AC3E}">
        <p14:creationId xmlns:p14="http://schemas.microsoft.com/office/powerpoint/2010/main" val="6296284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transition spd="med"/>
  <p:txStyles>
    <p:titleStyle>
      <a:lvl1pPr marL="0" marR="0" indent="0" algn="ctr" defTabSz="412750" rtl="0" latinLnBrk="0">
        <a:lnSpc>
          <a:spcPct val="100000"/>
        </a:lnSpc>
        <a:spcBef>
          <a:spcPts val="0"/>
        </a:spcBef>
        <a:spcAft>
          <a:spcPts val="0"/>
        </a:spcAft>
        <a:buClrTx/>
        <a:buSzTx/>
        <a:buFontTx/>
        <a:buNone/>
        <a:tabLst/>
        <a:defRPr sz="5600" b="0" i="0" u="none" strike="noStrike" cap="none" spc="0" baseline="0">
          <a:ln>
            <a:noFill/>
          </a:ln>
          <a:solidFill>
            <a:srgbClr val="FFFFFF"/>
          </a:solidFill>
          <a:uFillTx/>
          <a:latin typeface="+mn-lt"/>
          <a:ea typeface="+mn-ea"/>
          <a:cs typeface="+mn-cs"/>
          <a:sym typeface="Helvetica Neue Medium"/>
        </a:defRPr>
      </a:lvl1pPr>
      <a:lvl2pPr marL="0" marR="0" indent="114300" algn="ctr" defTabSz="412750" rtl="0" latinLnBrk="0">
        <a:lnSpc>
          <a:spcPct val="100000"/>
        </a:lnSpc>
        <a:spcBef>
          <a:spcPts val="0"/>
        </a:spcBef>
        <a:spcAft>
          <a:spcPts val="0"/>
        </a:spcAft>
        <a:buClrTx/>
        <a:buSzTx/>
        <a:buFontTx/>
        <a:buNone/>
        <a:tabLst/>
        <a:defRPr sz="5600" b="0" i="0" u="none" strike="noStrike" cap="none" spc="0" baseline="0">
          <a:ln>
            <a:noFill/>
          </a:ln>
          <a:solidFill>
            <a:srgbClr val="FFFFFF"/>
          </a:solidFill>
          <a:uFillTx/>
          <a:latin typeface="+mn-lt"/>
          <a:ea typeface="+mn-ea"/>
          <a:cs typeface="+mn-cs"/>
          <a:sym typeface="Helvetica Neue Medium"/>
        </a:defRPr>
      </a:lvl2pPr>
      <a:lvl3pPr marL="0" marR="0" indent="228600" algn="ctr" defTabSz="412750" rtl="0" latinLnBrk="0">
        <a:lnSpc>
          <a:spcPct val="100000"/>
        </a:lnSpc>
        <a:spcBef>
          <a:spcPts val="0"/>
        </a:spcBef>
        <a:spcAft>
          <a:spcPts val="0"/>
        </a:spcAft>
        <a:buClrTx/>
        <a:buSzTx/>
        <a:buFontTx/>
        <a:buNone/>
        <a:tabLst/>
        <a:defRPr sz="5600" b="0" i="0" u="none" strike="noStrike" cap="none" spc="0" baseline="0">
          <a:ln>
            <a:noFill/>
          </a:ln>
          <a:solidFill>
            <a:srgbClr val="FFFFFF"/>
          </a:solidFill>
          <a:uFillTx/>
          <a:latin typeface="+mn-lt"/>
          <a:ea typeface="+mn-ea"/>
          <a:cs typeface="+mn-cs"/>
          <a:sym typeface="Helvetica Neue Medium"/>
        </a:defRPr>
      </a:lvl3pPr>
      <a:lvl4pPr marL="0" marR="0" indent="342900" algn="ctr" defTabSz="412750" rtl="0" latinLnBrk="0">
        <a:lnSpc>
          <a:spcPct val="100000"/>
        </a:lnSpc>
        <a:spcBef>
          <a:spcPts val="0"/>
        </a:spcBef>
        <a:spcAft>
          <a:spcPts val="0"/>
        </a:spcAft>
        <a:buClrTx/>
        <a:buSzTx/>
        <a:buFontTx/>
        <a:buNone/>
        <a:tabLst/>
        <a:defRPr sz="5600" b="0" i="0" u="none" strike="noStrike" cap="none" spc="0" baseline="0">
          <a:ln>
            <a:noFill/>
          </a:ln>
          <a:solidFill>
            <a:srgbClr val="FFFFFF"/>
          </a:solidFill>
          <a:uFillTx/>
          <a:latin typeface="+mn-lt"/>
          <a:ea typeface="+mn-ea"/>
          <a:cs typeface="+mn-cs"/>
          <a:sym typeface="Helvetica Neue Medium"/>
        </a:defRPr>
      </a:lvl4pPr>
      <a:lvl5pPr marL="0" marR="0" indent="457200" algn="ctr" defTabSz="412750" rtl="0" latinLnBrk="0">
        <a:lnSpc>
          <a:spcPct val="100000"/>
        </a:lnSpc>
        <a:spcBef>
          <a:spcPts val="0"/>
        </a:spcBef>
        <a:spcAft>
          <a:spcPts val="0"/>
        </a:spcAft>
        <a:buClrTx/>
        <a:buSzTx/>
        <a:buFontTx/>
        <a:buNone/>
        <a:tabLst/>
        <a:defRPr sz="5600" b="0" i="0" u="none" strike="noStrike" cap="none" spc="0" baseline="0">
          <a:ln>
            <a:noFill/>
          </a:ln>
          <a:solidFill>
            <a:srgbClr val="FFFFFF"/>
          </a:solidFill>
          <a:uFillTx/>
          <a:latin typeface="+mn-lt"/>
          <a:ea typeface="+mn-ea"/>
          <a:cs typeface="+mn-cs"/>
          <a:sym typeface="Helvetica Neue Medium"/>
        </a:defRPr>
      </a:lvl5pPr>
      <a:lvl6pPr marL="0" marR="0" indent="571500" algn="ctr" defTabSz="412750" rtl="0" latinLnBrk="0">
        <a:lnSpc>
          <a:spcPct val="100000"/>
        </a:lnSpc>
        <a:spcBef>
          <a:spcPts val="0"/>
        </a:spcBef>
        <a:spcAft>
          <a:spcPts val="0"/>
        </a:spcAft>
        <a:buClrTx/>
        <a:buSzTx/>
        <a:buFontTx/>
        <a:buNone/>
        <a:tabLst/>
        <a:defRPr sz="5600" b="0" i="0" u="none" strike="noStrike" cap="none" spc="0" baseline="0">
          <a:ln>
            <a:noFill/>
          </a:ln>
          <a:solidFill>
            <a:srgbClr val="FFFFFF"/>
          </a:solidFill>
          <a:uFillTx/>
          <a:latin typeface="+mn-lt"/>
          <a:ea typeface="+mn-ea"/>
          <a:cs typeface="+mn-cs"/>
          <a:sym typeface="Helvetica Neue Medium"/>
        </a:defRPr>
      </a:lvl6pPr>
      <a:lvl7pPr marL="0" marR="0" indent="685800" algn="ctr" defTabSz="412750" rtl="0" latinLnBrk="0">
        <a:lnSpc>
          <a:spcPct val="100000"/>
        </a:lnSpc>
        <a:spcBef>
          <a:spcPts val="0"/>
        </a:spcBef>
        <a:spcAft>
          <a:spcPts val="0"/>
        </a:spcAft>
        <a:buClrTx/>
        <a:buSzTx/>
        <a:buFontTx/>
        <a:buNone/>
        <a:tabLst/>
        <a:defRPr sz="5600" b="0" i="0" u="none" strike="noStrike" cap="none" spc="0" baseline="0">
          <a:ln>
            <a:noFill/>
          </a:ln>
          <a:solidFill>
            <a:srgbClr val="FFFFFF"/>
          </a:solidFill>
          <a:uFillTx/>
          <a:latin typeface="+mn-lt"/>
          <a:ea typeface="+mn-ea"/>
          <a:cs typeface="+mn-cs"/>
          <a:sym typeface="Helvetica Neue Medium"/>
        </a:defRPr>
      </a:lvl7pPr>
      <a:lvl8pPr marL="0" marR="0" indent="800100" algn="ctr" defTabSz="412750" rtl="0" latinLnBrk="0">
        <a:lnSpc>
          <a:spcPct val="100000"/>
        </a:lnSpc>
        <a:spcBef>
          <a:spcPts val="0"/>
        </a:spcBef>
        <a:spcAft>
          <a:spcPts val="0"/>
        </a:spcAft>
        <a:buClrTx/>
        <a:buSzTx/>
        <a:buFontTx/>
        <a:buNone/>
        <a:tabLst/>
        <a:defRPr sz="5600" b="0" i="0" u="none" strike="noStrike" cap="none" spc="0" baseline="0">
          <a:ln>
            <a:noFill/>
          </a:ln>
          <a:solidFill>
            <a:srgbClr val="FFFFFF"/>
          </a:solidFill>
          <a:uFillTx/>
          <a:latin typeface="+mn-lt"/>
          <a:ea typeface="+mn-ea"/>
          <a:cs typeface="+mn-cs"/>
          <a:sym typeface="Helvetica Neue Medium"/>
        </a:defRPr>
      </a:lvl8pPr>
      <a:lvl9pPr marL="0" marR="0" indent="914400" algn="ctr" defTabSz="412750" rtl="0" latinLnBrk="0">
        <a:lnSpc>
          <a:spcPct val="100000"/>
        </a:lnSpc>
        <a:spcBef>
          <a:spcPts val="0"/>
        </a:spcBef>
        <a:spcAft>
          <a:spcPts val="0"/>
        </a:spcAft>
        <a:buClrTx/>
        <a:buSzTx/>
        <a:buFontTx/>
        <a:buNone/>
        <a:tabLst/>
        <a:defRPr sz="5600" b="0" i="0" u="none" strike="noStrike" cap="none" spc="0" baseline="0">
          <a:ln>
            <a:noFill/>
          </a:ln>
          <a:solidFill>
            <a:srgbClr val="FFFFFF"/>
          </a:solidFill>
          <a:uFillTx/>
          <a:latin typeface="+mn-lt"/>
          <a:ea typeface="+mn-ea"/>
          <a:cs typeface="+mn-cs"/>
          <a:sym typeface="Helvetica Neue Medium"/>
        </a:defRPr>
      </a:lvl9pPr>
    </p:titleStyle>
    <p:bodyStyle>
      <a:lvl1pPr marL="317500" marR="0" indent="-317500" algn="l" defTabSz="412750" rtl="0" latinLnBrk="0">
        <a:lnSpc>
          <a:spcPct val="100000"/>
        </a:lnSpc>
        <a:spcBef>
          <a:spcPts val="2950"/>
        </a:spcBef>
        <a:spcAft>
          <a:spcPts val="0"/>
        </a:spcAft>
        <a:buClr>
          <a:srgbClr val="FFFFFF"/>
        </a:buClr>
        <a:buSzPct val="125000"/>
        <a:buFontTx/>
        <a:buChar char="•"/>
        <a:tabLst/>
        <a:defRPr sz="2400" b="0" i="0" u="none" strike="noStrike" cap="none" spc="0" baseline="0">
          <a:ln>
            <a:noFill/>
          </a:ln>
          <a:solidFill>
            <a:srgbClr val="FFFFFF"/>
          </a:solidFill>
          <a:uFillTx/>
          <a:latin typeface="Helvetica Neue"/>
          <a:ea typeface="Helvetica Neue"/>
          <a:cs typeface="Helvetica Neue"/>
          <a:sym typeface="Helvetica Neue"/>
        </a:defRPr>
      </a:lvl1pPr>
      <a:lvl2pPr marL="635000" marR="0" indent="-317500" algn="l" defTabSz="412750" rtl="0" latinLnBrk="0">
        <a:lnSpc>
          <a:spcPct val="100000"/>
        </a:lnSpc>
        <a:spcBef>
          <a:spcPts val="2950"/>
        </a:spcBef>
        <a:spcAft>
          <a:spcPts val="0"/>
        </a:spcAft>
        <a:buClr>
          <a:srgbClr val="FFFFFF"/>
        </a:buClr>
        <a:buSzPct val="125000"/>
        <a:buFontTx/>
        <a:buChar char="•"/>
        <a:tabLst/>
        <a:defRPr sz="2400" b="0" i="0" u="none" strike="noStrike" cap="none" spc="0" baseline="0">
          <a:ln>
            <a:noFill/>
          </a:ln>
          <a:solidFill>
            <a:srgbClr val="FFFFFF"/>
          </a:solidFill>
          <a:uFillTx/>
          <a:latin typeface="Helvetica Neue"/>
          <a:ea typeface="Helvetica Neue"/>
          <a:cs typeface="Helvetica Neue"/>
          <a:sym typeface="Helvetica Neue"/>
        </a:defRPr>
      </a:lvl2pPr>
      <a:lvl3pPr marL="952500" marR="0" indent="-317500" algn="l" defTabSz="412750" rtl="0" latinLnBrk="0">
        <a:lnSpc>
          <a:spcPct val="100000"/>
        </a:lnSpc>
        <a:spcBef>
          <a:spcPts val="2950"/>
        </a:spcBef>
        <a:spcAft>
          <a:spcPts val="0"/>
        </a:spcAft>
        <a:buClr>
          <a:srgbClr val="FFFFFF"/>
        </a:buClr>
        <a:buSzPct val="125000"/>
        <a:buFontTx/>
        <a:buChar char="•"/>
        <a:tabLst/>
        <a:defRPr sz="2400" b="0" i="0" u="none" strike="noStrike" cap="none" spc="0" baseline="0">
          <a:ln>
            <a:noFill/>
          </a:ln>
          <a:solidFill>
            <a:srgbClr val="FFFFFF"/>
          </a:solidFill>
          <a:uFillTx/>
          <a:latin typeface="Helvetica Neue"/>
          <a:ea typeface="Helvetica Neue"/>
          <a:cs typeface="Helvetica Neue"/>
          <a:sym typeface="Helvetica Neue"/>
        </a:defRPr>
      </a:lvl3pPr>
      <a:lvl4pPr marL="1270000" marR="0" indent="-317500" algn="l" defTabSz="412750" rtl="0" latinLnBrk="0">
        <a:lnSpc>
          <a:spcPct val="100000"/>
        </a:lnSpc>
        <a:spcBef>
          <a:spcPts val="2950"/>
        </a:spcBef>
        <a:spcAft>
          <a:spcPts val="0"/>
        </a:spcAft>
        <a:buClr>
          <a:srgbClr val="FFFFFF"/>
        </a:buClr>
        <a:buSzPct val="125000"/>
        <a:buFontTx/>
        <a:buChar char="•"/>
        <a:tabLst/>
        <a:defRPr sz="2400" b="0" i="0" u="none" strike="noStrike" cap="none" spc="0" baseline="0">
          <a:ln>
            <a:noFill/>
          </a:ln>
          <a:solidFill>
            <a:srgbClr val="FFFFFF"/>
          </a:solidFill>
          <a:uFillTx/>
          <a:latin typeface="Helvetica Neue"/>
          <a:ea typeface="Helvetica Neue"/>
          <a:cs typeface="Helvetica Neue"/>
          <a:sym typeface="Helvetica Neue"/>
        </a:defRPr>
      </a:lvl4pPr>
      <a:lvl5pPr marL="1587500" marR="0" indent="-317500" algn="l" defTabSz="412750" rtl="0" latinLnBrk="0">
        <a:lnSpc>
          <a:spcPct val="100000"/>
        </a:lnSpc>
        <a:spcBef>
          <a:spcPts val="2950"/>
        </a:spcBef>
        <a:spcAft>
          <a:spcPts val="0"/>
        </a:spcAft>
        <a:buClr>
          <a:srgbClr val="FFFFFF"/>
        </a:buClr>
        <a:buSzPct val="125000"/>
        <a:buFontTx/>
        <a:buChar char="•"/>
        <a:tabLst/>
        <a:defRPr sz="2400" b="0" i="0" u="none" strike="noStrike" cap="none" spc="0" baseline="0">
          <a:ln>
            <a:noFill/>
          </a:ln>
          <a:solidFill>
            <a:srgbClr val="FFFFFF"/>
          </a:solidFill>
          <a:uFillTx/>
          <a:latin typeface="Helvetica Neue"/>
          <a:ea typeface="Helvetica Neue"/>
          <a:cs typeface="Helvetica Neue"/>
          <a:sym typeface="Helvetica Neue"/>
        </a:defRPr>
      </a:lvl5pPr>
      <a:lvl6pPr marL="1905000" marR="0" indent="-317500" algn="l" defTabSz="412750" rtl="0" latinLnBrk="0">
        <a:lnSpc>
          <a:spcPct val="100000"/>
        </a:lnSpc>
        <a:spcBef>
          <a:spcPts val="2950"/>
        </a:spcBef>
        <a:spcAft>
          <a:spcPts val="0"/>
        </a:spcAft>
        <a:buClr>
          <a:srgbClr val="FFFFFF"/>
        </a:buClr>
        <a:buSzPct val="125000"/>
        <a:buFontTx/>
        <a:buChar char="•"/>
        <a:tabLst/>
        <a:defRPr sz="2400" b="0" i="0" u="none" strike="noStrike" cap="none" spc="0" baseline="0">
          <a:ln>
            <a:noFill/>
          </a:ln>
          <a:solidFill>
            <a:srgbClr val="FFFFFF"/>
          </a:solidFill>
          <a:uFillTx/>
          <a:latin typeface="Helvetica Neue"/>
          <a:ea typeface="Helvetica Neue"/>
          <a:cs typeface="Helvetica Neue"/>
          <a:sym typeface="Helvetica Neue"/>
        </a:defRPr>
      </a:lvl6pPr>
      <a:lvl7pPr marL="2222500" marR="0" indent="-317500" algn="l" defTabSz="412750" rtl="0" latinLnBrk="0">
        <a:lnSpc>
          <a:spcPct val="100000"/>
        </a:lnSpc>
        <a:spcBef>
          <a:spcPts val="2950"/>
        </a:spcBef>
        <a:spcAft>
          <a:spcPts val="0"/>
        </a:spcAft>
        <a:buClr>
          <a:srgbClr val="FFFFFF"/>
        </a:buClr>
        <a:buSzPct val="125000"/>
        <a:buFontTx/>
        <a:buChar char="•"/>
        <a:tabLst/>
        <a:defRPr sz="2400" b="0" i="0" u="none" strike="noStrike" cap="none" spc="0" baseline="0">
          <a:ln>
            <a:noFill/>
          </a:ln>
          <a:solidFill>
            <a:srgbClr val="FFFFFF"/>
          </a:solidFill>
          <a:uFillTx/>
          <a:latin typeface="Helvetica Neue"/>
          <a:ea typeface="Helvetica Neue"/>
          <a:cs typeface="Helvetica Neue"/>
          <a:sym typeface="Helvetica Neue"/>
        </a:defRPr>
      </a:lvl7pPr>
      <a:lvl8pPr marL="2540000" marR="0" indent="-317500" algn="l" defTabSz="412750" rtl="0" latinLnBrk="0">
        <a:lnSpc>
          <a:spcPct val="100000"/>
        </a:lnSpc>
        <a:spcBef>
          <a:spcPts val="2950"/>
        </a:spcBef>
        <a:spcAft>
          <a:spcPts val="0"/>
        </a:spcAft>
        <a:buClr>
          <a:srgbClr val="FFFFFF"/>
        </a:buClr>
        <a:buSzPct val="125000"/>
        <a:buFontTx/>
        <a:buChar char="•"/>
        <a:tabLst/>
        <a:defRPr sz="2400" b="0" i="0" u="none" strike="noStrike" cap="none" spc="0" baseline="0">
          <a:ln>
            <a:noFill/>
          </a:ln>
          <a:solidFill>
            <a:srgbClr val="FFFFFF"/>
          </a:solidFill>
          <a:uFillTx/>
          <a:latin typeface="Helvetica Neue"/>
          <a:ea typeface="Helvetica Neue"/>
          <a:cs typeface="Helvetica Neue"/>
          <a:sym typeface="Helvetica Neue"/>
        </a:defRPr>
      </a:lvl8pPr>
      <a:lvl9pPr marL="2857500" marR="0" indent="-317500" algn="l" defTabSz="412750" rtl="0" latinLnBrk="0">
        <a:lnSpc>
          <a:spcPct val="100000"/>
        </a:lnSpc>
        <a:spcBef>
          <a:spcPts val="2950"/>
        </a:spcBef>
        <a:spcAft>
          <a:spcPts val="0"/>
        </a:spcAft>
        <a:buClr>
          <a:srgbClr val="FFFFFF"/>
        </a:buClr>
        <a:buSzPct val="125000"/>
        <a:buFontTx/>
        <a:buChar char="•"/>
        <a:tabLst/>
        <a:defRPr sz="2400" b="0" i="0" u="none" strike="noStrike" cap="none" spc="0" baseline="0">
          <a:ln>
            <a:noFill/>
          </a:ln>
          <a:solidFill>
            <a:srgbClr val="FFFFFF"/>
          </a:solidFill>
          <a:uFillTx/>
          <a:latin typeface="Helvetica Neue"/>
          <a:ea typeface="Helvetica Neue"/>
          <a:cs typeface="Helvetica Neue"/>
          <a:sym typeface="Helvetica Neue"/>
        </a:defRPr>
      </a:lvl9pPr>
    </p:bodyStyle>
    <p:otherStyle>
      <a:lvl1pPr marL="0" marR="0" indent="0" algn="ctr" defTabSz="41275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1pPr>
      <a:lvl2pPr marL="0" marR="0" indent="114300" algn="ctr" defTabSz="41275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2pPr>
      <a:lvl3pPr marL="0" marR="0" indent="228600" algn="ctr" defTabSz="41275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3pPr>
      <a:lvl4pPr marL="0" marR="0" indent="342900" algn="ctr" defTabSz="41275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4pPr>
      <a:lvl5pPr marL="0" marR="0" indent="457200" algn="ctr" defTabSz="41275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5pPr>
      <a:lvl6pPr marL="0" marR="0" indent="571500" algn="ctr" defTabSz="41275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6pPr>
      <a:lvl7pPr marL="0" marR="0" indent="685800" algn="ctr" defTabSz="41275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7pPr>
      <a:lvl8pPr marL="0" marR="0" indent="800100" algn="ctr" defTabSz="41275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8pPr>
      <a:lvl9pPr marL="0" marR="0" indent="914400" algn="ctr" defTabSz="41275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hyperlink" Target="text/blank.txt" TargetMode="External"/><Relationship Id="rId5" Type="http://schemas.openxmlformats.org/officeDocument/2006/relationships/image" Target="../media/image2.jpg"/><Relationship Id="rId4" Type="http://schemas.openxmlformats.org/officeDocument/2006/relationships/slide" Target="slide3.xml"/></Relationships>
</file>

<file path=ppt/slides/_rels/slide10.xml.rels><?xml version="1.0" encoding="UTF-8" standalone="yes"?>
<Relationships xmlns="http://schemas.openxmlformats.org/package/2006/relationships"><Relationship Id="rId3" Type="http://schemas.openxmlformats.org/officeDocument/2006/relationships/hyperlink" Target="html/block.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text/blank.txt" TargetMode="External"/><Relationship Id="rId5" Type="http://schemas.openxmlformats.org/officeDocument/2006/relationships/hyperlink" Target="https://caniuse.com/" TargetMode="External"/><Relationship Id="rId4" Type="http://schemas.openxmlformats.org/officeDocument/2006/relationships/slide" Target="slide2.xml"/></Relationships>
</file>

<file path=ppt/slides/_rels/slide11.xml.rels><?xml version="1.0" encoding="UTF-8" standalone="yes"?>
<Relationships xmlns="http://schemas.openxmlformats.org/package/2006/relationships"><Relationship Id="rId3" Type="http://schemas.openxmlformats.org/officeDocument/2006/relationships/hyperlink" Target="html/inline.html" TargetMode="External"/><Relationship Id="rId7" Type="http://schemas.openxmlformats.org/officeDocument/2006/relationships/hyperlink" Target="text/blank.tx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slide" Target="slide2.xml"/><Relationship Id="rId4" Type="http://schemas.openxmlformats.org/officeDocument/2006/relationships/hyperlink" Target="inline.html"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text/blank.txt" TargetMode="External"/><Relationship Id="rId3" Type="http://schemas.openxmlformats.org/officeDocument/2006/relationships/hyperlink" Target="html/inline-block.html" TargetMode="External"/><Relationship Id="rId7" Type="http://schemas.openxmlformats.org/officeDocument/2006/relationships/hyperlink" Target="https://caniuse.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9.xml"/><Relationship Id="rId4" Type="http://schemas.openxmlformats.org/officeDocument/2006/relationships/hyperlink" Target="inline.html"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ml/flex-x-center.html" TargetMode="External"/><Relationship Id="rId3" Type="http://schemas.openxmlformats.org/officeDocument/2006/relationships/hyperlink" Target="html/block-x-center.html" TargetMode="External"/><Relationship Id="rId7" Type="http://schemas.openxmlformats.org/officeDocument/2006/relationships/hyperlink" Target="html/inline-block-x-center.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slide" Target="slide16.xml"/><Relationship Id="rId11" Type="http://schemas.openxmlformats.org/officeDocument/2006/relationships/hyperlink" Target="text/blank.txt" TargetMode="External"/><Relationship Id="rId5" Type="http://schemas.openxmlformats.org/officeDocument/2006/relationships/hyperlink" Target="html/inline-x-center.html" TargetMode="External"/><Relationship Id="rId10" Type="http://schemas.openxmlformats.org/officeDocument/2006/relationships/hyperlink" Target="https://caniuse.com/" TargetMode="External"/><Relationship Id="rId4" Type="http://schemas.openxmlformats.org/officeDocument/2006/relationships/hyperlink" Target="inline.html" TargetMode="External"/><Relationship Id="rId9" Type="http://schemas.openxmlformats.org/officeDocument/2006/relationships/slide" Target="slide2.xml"/></Relationships>
</file>

<file path=ppt/slides/_rels/slide14.xml.rels><?xml version="1.0" encoding="UTF-8" standalone="yes"?>
<Relationships xmlns="http://schemas.openxmlformats.org/package/2006/relationships"><Relationship Id="rId8" Type="http://schemas.openxmlformats.org/officeDocument/2006/relationships/hyperlink" Target="html/inline-block-table-y-center.html" TargetMode="External"/><Relationship Id="rId13" Type="http://schemas.openxmlformats.org/officeDocument/2006/relationships/hyperlink" Target="https://caniuse.com/" TargetMode="External"/><Relationship Id="rId3" Type="http://schemas.openxmlformats.org/officeDocument/2006/relationships/slide" Target="slide30.xml"/><Relationship Id="rId7" Type="http://schemas.openxmlformats.org/officeDocument/2006/relationships/slide" Target="slide16.xml"/><Relationship Id="rId12"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ml/inline-y-center.html" TargetMode="External"/><Relationship Id="rId11" Type="http://schemas.openxmlformats.org/officeDocument/2006/relationships/hyperlink" Target="html/inline-block-before-y-center.html" TargetMode="External"/><Relationship Id="rId5" Type="http://schemas.openxmlformats.org/officeDocument/2006/relationships/hyperlink" Target="inline.html" TargetMode="External"/><Relationship Id="rId10" Type="http://schemas.openxmlformats.org/officeDocument/2006/relationships/hyperlink" Target="html/inline-block-flex-y-center.html" TargetMode="External"/><Relationship Id="rId4" Type="http://schemas.openxmlformats.org/officeDocument/2006/relationships/hyperlink" Target="html/block-height-y-center.html" TargetMode="External"/><Relationship Id="rId9" Type="http://schemas.openxmlformats.org/officeDocument/2006/relationships/hyperlink" Target="html/block-noheight-y-center.html" TargetMode="External"/><Relationship Id="rId14" Type="http://schemas.openxmlformats.org/officeDocument/2006/relationships/hyperlink" Target="text/blank.txt"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ml/grid-xy-center.html" TargetMode="External"/><Relationship Id="rId13" Type="http://schemas.openxmlformats.org/officeDocument/2006/relationships/hyperlink" Target="text/blank.txt" TargetMode="External"/><Relationship Id="rId3" Type="http://schemas.openxmlformats.org/officeDocument/2006/relationships/hyperlink" Target="html/height-xy-center.html" TargetMode="External"/><Relationship Id="rId7" Type="http://schemas.openxmlformats.org/officeDocument/2006/relationships/hyperlink" Target="html/flex-xy-center.html" TargetMode="External"/><Relationship Id="rId12" Type="http://schemas.openxmlformats.org/officeDocument/2006/relationships/hyperlink" Target="https://caniuse.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slide" Target="slide16.xml"/><Relationship Id="rId11" Type="http://schemas.openxmlformats.org/officeDocument/2006/relationships/slide" Target="slide2.xml"/><Relationship Id="rId5" Type="http://schemas.openxmlformats.org/officeDocument/2006/relationships/hyperlink" Target="inline.html" TargetMode="External"/><Relationship Id="rId10" Type="http://schemas.openxmlformats.org/officeDocument/2006/relationships/hyperlink" Target="html/window-xy-center.html" TargetMode="External"/><Relationship Id="rId4" Type="http://schemas.openxmlformats.org/officeDocument/2006/relationships/hyperlink" Target="html/noheight-xy-center.html" TargetMode="External"/><Relationship Id="rId9" Type="http://schemas.openxmlformats.org/officeDocument/2006/relationships/slide" Target="slide17.xml"/></Relationships>
</file>

<file path=ppt/slides/_rels/slide16.xml.rels><?xml version="1.0" encoding="UTF-8" standalone="yes"?>
<Relationships xmlns="http://schemas.openxmlformats.org/package/2006/relationships"><Relationship Id="rId8" Type="http://schemas.openxmlformats.org/officeDocument/2006/relationships/hyperlink" Target="https://caniuse.com/" TargetMode="External"/><Relationship Id="rId3" Type="http://schemas.openxmlformats.org/officeDocument/2006/relationships/hyperlink" Target="img/flex.jpg" TargetMode="External"/><Relationship Id="rId7" Type="http://schemas.openxmlformats.org/officeDocument/2006/relationships/hyperlink" Target="doc/flex&#23454;&#20363;.docx"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hyperlink" Target="html/flex.html" TargetMode="External"/><Relationship Id="rId4" Type="http://schemas.openxmlformats.org/officeDocument/2006/relationships/hyperlink" Target="img/flex.png" TargetMode="External"/><Relationship Id="rId9" Type="http://schemas.openxmlformats.org/officeDocument/2006/relationships/hyperlink" Target="text/blank.txt"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caniuse.com/" TargetMode="External"/><Relationship Id="rId3" Type="http://schemas.openxmlformats.org/officeDocument/2006/relationships/slide" Target="slide2.xml"/><Relationship Id="rId7" Type="http://schemas.openxmlformats.org/officeDocument/2006/relationships/hyperlink" Target="doc/grid.docx"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caniuse.com/#feat=css-grid" TargetMode="External"/><Relationship Id="rId5" Type="http://schemas.openxmlformats.org/officeDocument/2006/relationships/image" Target="../media/image9.jpeg"/><Relationship Id="rId4" Type="http://schemas.openxmlformats.org/officeDocument/2006/relationships/image" Target="../media/image8.jpeg"/><Relationship Id="rId9" Type="http://schemas.openxmlformats.org/officeDocument/2006/relationships/hyperlink" Target="text/blank.txt"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text/blank.txt" TargetMode="External"/><Relationship Id="rId3" Type="http://schemas.openxmlformats.org/officeDocument/2006/relationships/hyperlink" Target="html/flow.html" TargetMode="External"/><Relationship Id="rId7" Type="http://schemas.openxmlformats.org/officeDocument/2006/relationships/hyperlink" Target="https://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hyperlink" Target="html/flow-left1.html" TargetMode="External"/><Relationship Id="rId4" Type="http://schemas.openxmlformats.org/officeDocument/2006/relationships/hyperlink" Target="html/flow-left.html" TargetMode="External"/></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text/blank.txt" TargetMode="External"/><Relationship Id="rId4" Type="http://schemas.openxmlformats.org/officeDocument/2006/relationships/hyperlink" Target="https://caniuse.com/" TargetMode="External"/></Relationships>
</file>

<file path=ppt/slides/_rels/slide2.xml.rels><?xml version="1.0" encoding="UTF-8" standalone="yes"?>
<Relationships xmlns="http://schemas.openxmlformats.org/package/2006/relationships"><Relationship Id="rId13" Type="http://schemas.openxmlformats.org/officeDocument/2006/relationships/slide" Target="slide24.xml"/><Relationship Id="rId18" Type="http://schemas.openxmlformats.org/officeDocument/2006/relationships/slide" Target="slide29.xml"/><Relationship Id="rId26" Type="http://schemas.openxmlformats.org/officeDocument/2006/relationships/slide" Target="slide49.xml"/><Relationship Id="rId3" Type="http://schemas.openxmlformats.org/officeDocument/2006/relationships/slide" Target="slide3.xml"/><Relationship Id="rId21" Type="http://schemas.openxmlformats.org/officeDocument/2006/relationships/slide" Target="slide16.xml"/><Relationship Id="rId7" Type="http://schemas.openxmlformats.org/officeDocument/2006/relationships/slide" Target="slide6.xml"/><Relationship Id="rId12" Type="http://schemas.openxmlformats.org/officeDocument/2006/relationships/slide" Target="slide7.xml"/><Relationship Id="rId17" Type="http://schemas.openxmlformats.org/officeDocument/2006/relationships/slide" Target="slide55.xml"/><Relationship Id="rId25" Type="http://schemas.openxmlformats.org/officeDocument/2006/relationships/slide" Target="slide26.xml"/><Relationship Id="rId33" Type="http://schemas.openxmlformats.org/officeDocument/2006/relationships/hyperlink" Target="https://caniuse.com/" TargetMode="External"/><Relationship Id="rId2" Type="http://schemas.openxmlformats.org/officeDocument/2006/relationships/notesSlide" Target="../notesSlides/notesSlide2.xml"/><Relationship Id="rId16" Type="http://schemas.openxmlformats.org/officeDocument/2006/relationships/slide" Target="slide28.xml"/><Relationship Id="rId20" Type="http://schemas.openxmlformats.org/officeDocument/2006/relationships/slide" Target="slide30.xml"/><Relationship Id="rId29" Type="http://schemas.openxmlformats.org/officeDocument/2006/relationships/slide" Target="slide35.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9.xml"/><Relationship Id="rId24" Type="http://schemas.openxmlformats.org/officeDocument/2006/relationships/slide" Target="slide32.xml"/><Relationship Id="rId32" Type="http://schemas.openxmlformats.org/officeDocument/2006/relationships/hyperlink" Target="text/blank.txt" TargetMode="External"/><Relationship Id="rId5" Type="http://schemas.openxmlformats.org/officeDocument/2006/relationships/slide" Target="slide9.xml"/><Relationship Id="rId15" Type="http://schemas.openxmlformats.org/officeDocument/2006/relationships/slide" Target="slide27.xml"/><Relationship Id="rId23" Type="http://schemas.openxmlformats.org/officeDocument/2006/relationships/slide" Target="slide56.xml"/><Relationship Id="rId28" Type="http://schemas.openxmlformats.org/officeDocument/2006/relationships/slide" Target="slide48.xml"/><Relationship Id="rId10" Type="http://schemas.openxmlformats.org/officeDocument/2006/relationships/slide" Target="slide5.xml"/><Relationship Id="rId19" Type="http://schemas.openxmlformats.org/officeDocument/2006/relationships/slide" Target="slide34.xml"/><Relationship Id="rId31" Type="http://schemas.openxmlformats.org/officeDocument/2006/relationships/slide" Target="slide33.xml"/><Relationship Id="rId4" Type="http://schemas.openxmlformats.org/officeDocument/2006/relationships/slide" Target="slide4.xml"/><Relationship Id="rId9" Type="http://schemas.openxmlformats.org/officeDocument/2006/relationships/slide" Target="slide13.xml"/><Relationship Id="rId14" Type="http://schemas.openxmlformats.org/officeDocument/2006/relationships/slide" Target="slide25.xml"/><Relationship Id="rId22" Type="http://schemas.openxmlformats.org/officeDocument/2006/relationships/slide" Target="slide31.xml"/><Relationship Id="rId27" Type="http://schemas.openxmlformats.org/officeDocument/2006/relationships/slide" Target="slide36.xml"/><Relationship Id="rId30" Type="http://schemas.openxmlformats.org/officeDocument/2006/relationships/slide" Target="slide17.xml"/><Relationship Id="rId8" Type="http://schemas.openxmlformats.org/officeDocument/2006/relationships/slide" Target="slide8.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text/blank.txt" TargetMode="External"/><Relationship Id="rId4" Type="http://schemas.openxmlformats.org/officeDocument/2006/relationships/hyperlink" Target="https://caniuse.com/"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caniuse.com/" TargetMode="External"/><Relationship Id="rId3" Type="http://schemas.openxmlformats.org/officeDocument/2006/relationships/hyperlink" Target="html/bfc1.html" TargetMode="External"/><Relationship Id="rId7" Type="http://schemas.openxmlformats.org/officeDocument/2006/relationships/slide" Target="slide2.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ml/bfc4.html" TargetMode="External"/><Relationship Id="rId5" Type="http://schemas.openxmlformats.org/officeDocument/2006/relationships/hyperlink" Target="html/bfc6.html" TargetMode="External"/><Relationship Id="rId4" Type="http://schemas.openxmlformats.org/officeDocument/2006/relationships/hyperlink" Target="html/bfc2.html" TargetMode="External"/><Relationship Id="rId9" Type="http://schemas.openxmlformats.org/officeDocument/2006/relationships/hyperlink" Target="text/blank.txt"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ml/bfc5.html" TargetMode="External"/><Relationship Id="rId7" Type="http://schemas.openxmlformats.org/officeDocument/2006/relationships/hyperlink" Target="text/blank.txt"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slide" Target="slide2.xml"/><Relationship Id="rId4" Type="http://schemas.openxmlformats.org/officeDocument/2006/relationships/hyperlink" Target="html/bfc3.html"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ml/float.html" TargetMode="External"/><Relationship Id="rId7" Type="http://schemas.openxmlformats.org/officeDocument/2006/relationships/hyperlink" Target="text/blank.txt"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slide" Target="slide2.xml"/><Relationship Id="rId4" Type="http://schemas.openxmlformats.org/officeDocument/2006/relationships/slide" Target="slide27.xml"/></Relationships>
</file>

<file path=ppt/slides/_rels/slide24.xml.rels><?xml version="1.0" encoding="UTF-8" standalone="yes"?>
<Relationships xmlns="http://schemas.openxmlformats.org/package/2006/relationships"><Relationship Id="rId3" Type="http://schemas.openxmlformats.org/officeDocument/2006/relationships/hyperlink" Target="html/float1.html" TargetMode="External"/><Relationship Id="rId7" Type="http://schemas.openxmlformats.org/officeDocument/2006/relationships/hyperlink" Target="text/blank.txt"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slide" Target="slide2.xml"/><Relationship Id="rId4" Type="http://schemas.openxmlformats.org/officeDocument/2006/relationships/slide" Target="slide27.xml"/></Relationships>
</file>

<file path=ppt/slides/_rels/slide25.xml.rels><?xml version="1.0" encoding="UTF-8" standalone="yes"?>
<Relationships xmlns="http://schemas.openxmlformats.org/package/2006/relationships"><Relationship Id="rId8" Type="http://schemas.openxmlformats.org/officeDocument/2006/relationships/hyperlink" Target="https://caniuse.com/" TargetMode="External"/><Relationship Id="rId3" Type="http://schemas.openxmlformats.org/officeDocument/2006/relationships/hyperlink" Target="html/zoom.html" TargetMode="External"/><Relationship Id="rId7" Type="http://schemas.openxmlformats.org/officeDocument/2006/relationships/slide" Target="slide2.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www.cnblogs.com/fsjohnhuang/p/5291166.html" TargetMode="External"/><Relationship Id="rId5" Type="http://schemas.openxmlformats.org/officeDocument/2006/relationships/hyperlink" Target="html/zoom-ie.html" TargetMode="External"/><Relationship Id="rId4" Type="http://schemas.openxmlformats.org/officeDocument/2006/relationships/slide" Target="slide30.xml"/><Relationship Id="rId9" Type="http://schemas.openxmlformats.org/officeDocument/2006/relationships/hyperlink" Target="text/blank.txt" TargetMode="External"/></Relationships>
</file>

<file path=ppt/slides/_rels/slide26.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hyperlink" Target="text/blank.txt"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www.zhangxinxu.com/wordpress/2015/02/ie-zoom-transform-filter/" TargetMode="External"/><Relationship Id="rId4" Type="http://schemas.openxmlformats.org/officeDocument/2006/relationships/hyperlink" Target="html/zoom-scale.html"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text/css3-hack.txt" TargetMode="External"/><Relationship Id="rId13" Type="http://schemas.openxmlformats.org/officeDocument/2006/relationships/slide" Target="slide49.xml"/><Relationship Id="rId3" Type="http://schemas.openxmlformats.org/officeDocument/2006/relationships/hyperlink" Target="doc/hack-if.docx" TargetMode="External"/><Relationship Id="rId7" Type="http://schemas.openxmlformats.org/officeDocument/2006/relationships/hyperlink" Target="img/hack.jpg" TargetMode="External"/><Relationship Id="rId12" Type="http://schemas.openxmlformats.org/officeDocument/2006/relationships/slide" Target="slide13.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zip/ietester-v0.5.4.zip" TargetMode="External"/><Relationship Id="rId11" Type="http://schemas.openxmlformats.org/officeDocument/2006/relationships/slide" Target="slide2.xml"/><Relationship Id="rId5" Type="http://schemas.openxmlformats.org/officeDocument/2006/relationships/hyperlink" Target="html/hack-attr.html" TargetMode="External"/><Relationship Id="rId15" Type="http://schemas.openxmlformats.org/officeDocument/2006/relationships/hyperlink" Target="text/blank.txt" TargetMode="External"/><Relationship Id="rId10" Type="http://schemas.openxmlformats.org/officeDocument/2006/relationships/hyperlink" Target="img/hack1.jpg" TargetMode="External"/><Relationship Id="rId4" Type="http://schemas.openxmlformats.org/officeDocument/2006/relationships/hyperlink" Target="doc/hack-attr.docx" TargetMode="External"/><Relationship Id="rId9" Type="http://schemas.openxmlformats.org/officeDocument/2006/relationships/hyperlink" Target="doc/&#21508;&#27983;&#35272;&#22120;&#30340;&#29992;&#25143;&#20195;&#29702;&#23383;&#31526;&#20018;.docx" TargetMode="External"/><Relationship Id="rId14" Type="http://schemas.openxmlformats.org/officeDocument/2006/relationships/hyperlink" Target="https://caniuse.com/" TargetMode="External"/></Relationships>
</file>

<file path=ppt/slides/_rels/slide2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hyperlink" Target="text/blank.txt" TargetMode="External"/><Relationship Id="rId4" Type="http://schemas.openxmlformats.org/officeDocument/2006/relationships/hyperlink" Target="https://caniuse.com/"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species-in-pieces.com/" TargetMode="External"/><Relationship Id="rId13" Type="http://schemas.openxmlformats.org/officeDocument/2006/relationships/hyperlink" Target="text/blank.txt" TargetMode="External"/><Relationship Id="rId3" Type="http://schemas.openxmlformats.org/officeDocument/2006/relationships/hyperlink" Target="img/clip-path.gif" TargetMode="External"/><Relationship Id="rId7" Type="http://schemas.openxmlformats.org/officeDocument/2006/relationships/hyperlink" Target="doc/&#31616;&#21333;&#22270;&#24418;&#35009;&#21098;.docx" TargetMode="External"/><Relationship Id="rId12" Type="http://schemas.openxmlformats.org/officeDocument/2006/relationships/hyperlink" Target="https://caniuse.com/"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developer.mozilla.org/zh-CN/docs/Web/CSS/clip-path#clip-source" TargetMode="External"/><Relationship Id="rId11" Type="http://schemas.openxmlformats.org/officeDocument/2006/relationships/slide" Target="slide2.xml"/><Relationship Id="rId5" Type="http://schemas.openxmlformats.org/officeDocument/2006/relationships/hyperlink" Target="doc/clip-path.docx" TargetMode="External"/><Relationship Id="rId10" Type="http://schemas.openxmlformats.org/officeDocument/2006/relationships/hyperlink" Target="html/clip-path1.html" TargetMode="External"/><Relationship Id="rId4" Type="http://schemas.openxmlformats.org/officeDocument/2006/relationships/hyperlink" Target="http://bennettfeely.com/clippy/" TargetMode="External"/><Relationship Id="rId9" Type="http://schemas.openxmlformats.org/officeDocument/2006/relationships/slide" Target="slide31.xml"/></Relationships>
</file>

<file path=ppt/slides/_rels/slide3.xml.rels><?xml version="1.0" encoding="UTF-8" standalone="yes"?>
<Relationships xmlns="http://schemas.openxmlformats.org/package/2006/relationships"><Relationship Id="rId8" Type="http://schemas.openxmlformats.org/officeDocument/2006/relationships/hyperlink" Target="text/blank.txt" TargetMode="External"/><Relationship Id="rId3" Type="http://schemas.openxmlformats.org/officeDocument/2006/relationships/image" Target="../media/image3.png"/><Relationship Id="rId7" Type="http://schemas.openxmlformats.org/officeDocument/2006/relationships/hyperlink" Target="https://caniuse.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hyperlink" Target="https://www.cnblogs.com/wangfupeng1988/p/4277959.html" TargetMode="Externa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8" Type="http://schemas.openxmlformats.org/officeDocument/2006/relationships/slide" Target="slide33.xml"/><Relationship Id="rId3" Type="http://schemas.openxmlformats.org/officeDocument/2006/relationships/hyperlink" Target="doc/transform.docx" TargetMode="External"/><Relationship Id="rId7" Type="http://schemas.openxmlformats.org/officeDocument/2006/relationships/slide" Target="slide2.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hyperlink" Target="doc/transform-stype.docx" TargetMode="External"/><Relationship Id="rId5" Type="http://schemas.openxmlformats.org/officeDocument/2006/relationships/hyperlink" Target="doc/transform-origin.docx" TargetMode="External"/><Relationship Id="rId10" Type="http://schemas.openxmlformats.org/officeDocument/2006/relationships/hyperlink" Target="text/blank.txt" TargetMode="External"/><Relationship Id="rId4" Type="http://schemas.openxmlformats.org/officeDocument/2006/relationships/hyperlink" Target="doc/text-transform.docx" TargetMode="External"/><Relationship Id="rId9" Type="http://schemas.openxmlformats.org/officeDocument/2006/relationships/hyperlink" Target="https://caniuse.com/"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doc/transition.docx"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hyperlink" Target="text/blank.txt" TargetMode="External"/><Relationship Id="rId5" Type="http://schemas.openxmlformats.org/officeDocument/2006/relationships/hyperlink" Target="https://caniuse.com/" TargetMode="External"/><Relationship Id="rId4" Type="http://schemas.openxmlformats.org/officeDocument/2006/relationships/slide" Target="slide2.xml"/></Relationships>
</file>

<file path=ppt/slides/_rels/slide32.xml.rels><?xml version="1.0" encoding="UTF-8" standalone="yes"?>
<Relationships xmlns="http://schemas.openxmlformats.org/package/2006/relationships"><Relationship Id="rId3" Type="http://schemas.openxmlformats.org/officeDocument/2006/relationships/hyperlink" Target="doc/animation.docx" TargetMode="External"/><Relationship Id="rId7" Type="http://schemas.openxmlformats.org/officeDocument/2006/relationships/hyperlink" Target="text/blank.txt"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slide" Target="slide30.xml"/><Relationship Id="rId4" Type="http://schemas.openxmlformats.org/officeDocument/2006/relationships/slide" Target="slide2.xml"/></Relationships>
</file>

<file path=ppt/slides/_rels/slide33.xml.rels><?xml version="1.0" encoding="UTF-8" standalone="yes"?>
<Relationships xmlns="http://schemas.openxmlformats.org/package/2006/relationships"><Relationship Id="rId8" Type="http://schemas.openxmlformats.org/officeDocument/2006/relationships/hyperlink" Target="https://caniuse.com/" TargetMode="External"/><Relationship Id="rId3" Type="http://schemas.openxmlformats.org/officeDocument/2006/relationships/hyperlink" Target="doc/animation.docx" TargetMode="External"/><Relationship Id="rId7" Type="http://schemas.openxmlformats.org/officeDocument/2006/relationships/slide" Target="slide2.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s://www.zhangxinxu.com/wordpress/2010/11/css3-transitions-transforms-animation-introduction/" TargetMode="External"/><Relationship Id="rId5" Type="http://schemas.openxmlformats.org/officeDocument/2006/relationships/hyperlink" Target="html/transform.html" TargetMode="External"/><Relationship Id="rId4" Type="http://schemas.openxmlformats.org/officeDocument/2006/relationships/hyperlink" Target="html/transition-timing-function.html" TargetMode="External"/><Relationship Id="rId9" Type="http://schemas.openxmlformats.org/officeDocument/2006/relationships/hyperlink" Target="text/blank.txt" TargetMode="External"/></Relationships>
</file>

<file path=ppt/slides/_rels/slide34.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hyperlink" Target="html/BaseGraphCSS3.html" TargetMode="External"/><Relationship Id="rId7"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hyperlink" Target="https://github.com/JR93/css3-icon" TargetMode="External"/><Relationship Id="rId11" Type="http://schemas.openxmlformats.org/officeDocument/2006/relationships/hyperlink" Target="text/blank.txt" TargetMode="External"/><Relationship Id="rId5" Type="http://schemas.openxmlformats.org/officeDocument/2006/relationships/hyperlink" Target="http://www.cnblogs.com/jr1993/p/4671561.html" TargetMode="External"/><Relationship Id="rId10" Type="http://schemas.openxmlformats.org/officeDocument/2006/relationships/hyperlink" Target="https://caniuse.com/" TargetMode="External"/><Relationship Id="rId4" Type="http://schemas.openxmlformats.org/officeDocument/2006/relationships/hyperlink" Target="doc/CSS3&#22270;&#24418;&#32472;&#21046;.docx" TargetMode="External"/><Relationship Id="rId9" Type="http://schemas.openxmlformats.org/officeDocument/2006/relationships/slide" Target="slide2.xml"/></Relationships>
</file>

<file path=ppt/slides/_rels/slide35.xml.rels><?xml version="1.0" encoding="UTF-8" standalone="yes"?>
<Relationships xmlns="http://schemas.openxmlformats.org/package/2006/relationships"><Relationship Id="rId8" Type="http://schemas.openxmlformats.org/officeDocument/2006/relationships/hyperlink" Target="https://caniuse.com/" TargetMode="External"/><Relationship Id="rId3" Type="http://schemas.openxmlformats.org/officeDocument/2006/relationships/slide" Target="slide2.xml"/><Relationship Id="rId7" Type="http://schemas.openxmlformats.org/officeDocument/2006/relationships/image" Target="../media/image12.gif"/><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slide" Target="slide18.xml"/><Relationship Id="rId5" Type="http://schemas.openxmlformats.org/officeDocument/2006/relationships/hyperlink" Target="html/background-position.html" TargetMode="External"/><Relationship Id="rId4" Type="http://schemas.openxmlformats.org/officeDocument/2006/relationships/image" Target="../media/image11.png"/><Relationship Id="rId9" Type="http://schemas.openxmlformats.org/officeDocument/2006/relationships/hyperlink" Target="text/blank.txt" TargetMode="External"/></Relationships>
</file>

<file path=ppt/slides/_rels/slide3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hyperlink" Target="text/blank.txt" TargetMode="External"/><Relationship Id="rId4" Type="http://schemas.openxmlformats.org/officeDocument/2006/relationships/hyperlink" Target="https://caniuse.com/" TargetMode="External"/></Relationships>
</file>

<file path=ppt/slides/_rels/slide3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hyperlink" Target="text/blank.txt" TargetMode="External"/><Relationship Id="rId5" Type="http://schemas.openxmlformats.org/officeDocument/2006/relationships/hyperlink" Target="https://caniuse.com/" TargetMode="External"/><Relationship Id="rId4" Type="http://schemas.openxmlformats.org/officeDocument/2006/relationships/hyperlink" Target="doc/border-image.docx" TargetMode="External"/></Relationships>
</file>

<file path=ppt/slides/_rels/slide38.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hyperlink" Target="text/blank.txt"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ml/backgroud-clip.html" TargetMode="External"/><Relationship Id="rId4" Type="http://schemas.openxmlformats.org/officeDocument/2006/relationships/image" Target="../media/image13.gif"/></Relationships>
</file>

<file path=ppt/slides/_rels/slide3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hyperlink" Target="text/blank.txt" TargetMode="External"/><Relationship Id="rId4" Type="http://schemas.openxmlformats.org/officeDocument/2006/relationships/hyperlink" Target="https://caniuse.com/"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cnblogs.com/wangfupeng1988/p/4280801.html" TargetMode="External"/><Relationship Id="rId3" Type="http://schemas.openxmlformats.org/officeDocument/2006/relationships/image" Target="../media/image5.png"/><Relationship Id="rId7" Type="http://schemas.openxmlformats.org/officeDocument/2006/relationships/hyperlink" Target="html/default.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hyperlink" Target="text/blank.txt" TargetMode="External"/><Relationship Id="rId5" Type="http://schemas.openxmlformats.org/officeDocument/2006/relationships/hyperlink" Target="css/default.css" TargetMode="External"/><Relationship Id="rId10" Type="http://schemas.openxmlformats.org/officeDocument/2006/relationships/hyperlink" Target="https://caniuse.com/" TargetMode="External"/><Relationship Id="rId4" Type="http://schemas.openxmlformats.org/officeDocument/2006/relationships/hyperlink" Target="css/reset.css" TargetMode="External"/><Relationship Id="rId9" Type="http://schemas.openxmlformats.org/officeDocument/2006/relationships/slide" Target="slide2.xml"/></Relationships>
</file>

<file path=ppt/slides/_rels/slide4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hyperlink" Target="text/blank.txt" TargetMode="External"/><Relationship Id="rId4" Type="http://schemas.openxmlformats.org/officeDocument/2006/relationships/hyperlink" Target="https://caniuse.com/" TargetMode="External"/></Relationships>
</file>

<file path=ppt/slides/_rels/slide4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hyperlink" Target="text/blank.txt" TargetMode="External"/><Relationship Id="rId4" Type="http://schemas.openxmlformats.org/officeDocument/2006/relationships/hyperlink" Target="https://caniuse.com/" TargetMode="External"/></Relationships>
</file>

<file path=ppt/slides/_rels/slide42.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hyperlink" Target="doc/font.docx"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hyperlink" Target="text/blank.txt" TargetMode="External"/><Relationship Id="rId5" Type="http://schemas.openxmlformats.org/officeDocument/2006/relationships/hyperlink" Target="https://caniuse.com/" TargetMode="External"/><Relationship Id="rId4" Type="http://schemas.openxmlformats.org/officeDocument/2006/relationships/hyperlink" Target="http://en.wikipedia.org/wiki/Embedded_OpenType" TargetMode="External"/></Relationships>
</file>

<file path=ppt/slides/_rels/slide4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hyperlink" Target="text/blank.txt" TargetMode="External"/><Relationship Id="rId4" Type="http://schemas.openxmlformats.org/officeDocument/2006/relationships/hyperlink" Target="https://caniuse.com/" TargetMode="External"/></Relationships>
</file>

<file path=ppt/slides/_rels/slide4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hyperlink" Target="text/blank.txt" TargetMode="External"/><Relationship Id="rId4" Type="http://schemas.openxmlformats.org/officeDocument/2006/relationships/hyperlink" Target="https://caniuse.com/" TargetMode="External"/></Relationships>
</file>

<file path=ppt/slides/_rels/slide4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hyperlink" Target="text/blank.txt" TargetMode="External"/><Relationship Id="rId4" Type="http://schemas.openxmlformats.org/officeDocument/2006/relationships/hyperlink" Target="https://caniuse.com/" TargetMode="External"/></Relationships>
</file>

<file path=ppt/slides/_rels/slide4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hyperlink" Target="text/blank.txt" TargetMode="External"/><Relationship Id="rId4" Type="http://schemas.openxmlformats.org/officeDocument/2006/relationships/hyperlink" Target="https://caniuse.com/" TargetMode="External"/></Relationships>
</file>

<file path=ppt/slides/_rels/slide4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hyperlink" Target="text/blank.txt" TargetMode="External"/><Relationship Id="rId4" Type="http://schemas.openxmlformats.org/officeDocument/2006/relationships/hyperlink" Target="https://caniuse.com/" TargetMode="External"/></Relationships>
</file>

<file path=ppt/slides/_rels/slide48.xml.rels><?xml version="1.0" encoding="UTF-8" standalone="yes"?>
<Relationships xmlns="http://schemas.openxmlformats.org/package/2006/relationships"><Relationship Id="rId8" Type="http://schemas.openxmlformats.org/officeDocument/2006/relationships/hyperlink" Target="text/blank.txt" TargetMode="External"/><Relationship Id="rId3" Type="http://schemas.openxmlformats.org/officeDocument/2006/relationships/slide" Target="slide2.xml"/><Relationship Id="rId7" Type="http://schemas.openxmlformats.org/officeDocument/2006/relationships/hyperlink" Target="https://caniuse.com/"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hyperlink" Target="html/bubble.html" TargetMode="External"/><Relationship Id="rId5" Type="http://schemas.openxmlformats.org/officeDocument/2006/relationships/hyperlink" Target="http://nicolasgallagher.com/demo/pure-css-speech-bubbles/bubbles.html" TargetMode="External"/><Relationship Id="rId4" Type="http://schemas.openxmlformats.org/officeDocument/2006/relationships/image" Target="../media/image14.jpg"/></Relationships>
</file>

<file path=ppt/slides/_rels/slide4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hyperlink" Target="text/blank.txt" TargetMode="External"/><Relationship Id="rId5" Type="http://schemas.openxmlformats.org/officeDocument/2006/relationships/hyperlink" Target="https://caniuse.com/" TargetMode="External"/><Relationship Id="rId4" Type="http://schemas.openxmlformats.org/officeDocument/2006/relationships/hyperlink" Target="https://developer.mozilla.org/en-US/docs/Web/CSS/Using_CSS_variables#What_are_CSS_Variables"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caniuse.com/" TargetMode="External"/><Relationship Id="rId3" Type="http://schemas.openxmlformats.org/officeDocument/2006/relationships/hyperlink" Target="doc/CSS&#36873;&#25321;&#22120;.docx" TargetMode="External"/><Relationship Id="rId7" Type="http://schemas.openxmlformats.org/officeDocument/2006/relationships/hyperlink" Target="html/target.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ml/pseudo-classes.html" TargetMode="External"/><Relationship Id="rId5" Type="http://schemas.openxmlformats.org/officeDocument/2006/relationships/slide" Target="slide2.xml"/><Relationship Id="rId4" Type="http://schemas.openxmlformats.org/officeDocument/2006/relationships/hyperlink" Target="inline.html" TargetMode="External"/><Relationship Id="rId9" Type="http://schemas.openxmlformats.org/officeDocument/2006/relationships/hyperlink" Target="text/blank.txt" TargetMode="External"/></Relationships>
</file>

<file path=ppt/slides/_rels/slide5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hyperlink" Target="text/blank.txt" TargetMode="External"/><Relationship Id="rId4" Type="http://schemas.openxmlformats.org/officeDocument/2006/relationships/hyperlink" Target="https://caniuse.com/" TargetMode="External"/></Relationships>
</file>

<file path=ppt/slides/_rels/slide5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hyperlink" Target="text/blank.txt" TargetMode="External"/><Relationship Id="rId4" Type="http://schemas.openxmlformats.org/officeDocument/2006/relationships/hyperlink" Target="https://caniuse.com/" TargetMode="External"/></Relationships>
</file>

<file path=ppt/slides/_rels/slide5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hyperlink" Target="text/blank.txt" TargetMode="External"/><Relationship Id="rId5" Type="http://schemas.openxmlformats.org/officeDocument/2006/relationships/hyperlink" Target="https://caniuse.com/" TargetMode="External"/><Relationship Id="rId4" Type="http://schemas.openxmlformats.org/officeDocument/2006/relationships/hyperlink" Target="html/css-var.html" TargetMode="External"/></Relationships>
</file>

<file path=ppt/slides/_rels/slide5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hyperlink" Target="text/blank.txt" TargetMode="External"/><Relationship Id="rId4" Type="http://schemas.openxmlformats.org/officeDocument/2006/relationships/hyperlink" Target="https://caniuse.com/" TargetMode="External"/></Relationships>
</file>

<file path=ppt/slides/_rels/slide54.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2.xml"/><Relationship Id="rId7" Type="http://schemas.openxmlformats.org/officeDocument/2006/relationships/hyperlink" Target="https://philipwalton.com/articles/why-im-excited-about-native-css-variables/"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hyperlink" Target="https://www.smashingmagazine.com/2017/04/start-using-css-custom-properties/" TargetMode="External"/><Relationship Id="rId11" Type="http://schemas.openxmlformats.org/officeDocument/2006/relationships/hyperlink" Target="text/blank.txt" TargetMode="External"/><Relationship Id="rId5" Type="http://schemas.openxmlformats.org/officeDocument/2006/relationships/hyperlink" Target="https://developers.google.com/web/updates/2016/02/css-variables-why-should-you-care" TargetMode="External"/><Relationship Id="rId10" Type="http://schemas.openxmlformats.org/officeDocument/2006/relationships/hyperlink" Target="https://caniuse.com/" TargetMode="External"/><Relationship Id="rId4" Type="http://schemas.openxmlformats.org/officeDocument/2006/relationships/hyperlink" Target="https://vgpena.github.io/winning-with-css-variables/" TargetMode="External"/><Relationship Id="rId9" Type="http://schemas.openxmlformats.org/officeDocument/2006/relationships/slide" Target="slide36.xml"/></Relationships>
</file>

<file path=ppt/slides/_rels/slide55.xml.rels><?xml version="1.0" encoding="UTF-8" standalone="yes"?>
<Relationships xmlns="http://schemas.openxmlformats.org/package/2006/relationships"><Relationship Id="rId8" Type="http://schemas.openxmlformats.org/officeDocument/2006/relationships/hyperlink" Target="http://www.cnblogs.com/jr1993/p/4671561.html" TargetMode="External"/><Relationship Id="rId13" Type="http://schemas.openxmlformats.org/officeDocument/2006/relationships/slide" Target="slide2.xml"/><Relationship Id="rId3" Type="http://schemas.openxmlformats.org/officeDocument/2006/relationships/hyperlink" Target="https://www.cnblogs.com/starof/p/4608962.html" TargetMode="External"/><Relationship Id="rId7" Type="http://schemas.openxmlformats.org/officeDocument/2006/relationships/hyperlink" Target="http://www.w3cplus.com/css3/introducing-css-clip-path-property.html" TargetMode="External"/><Relationship Id="rId12" Type="http://schemas.openxmlformats.org/officeDocument/2006/relationships/hyperlink" Target="https://www.w3cplus.com/css3/extending-the-color-cascade-with-the-css-currentcolor-variable.html"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hyperlink" Target="https://www.jb51.net/css/493362.html" TargetMode="External"/><Relationship Id="rId11" Type="http://schemas.openxmlformats.org/officeDocument/2006/relationships/hyperlink" Target="https://www.zhangxinxu.com/wordpress/2014/10/currentcolor-css3-powerful-css-keyword/" TargetMode="External"/><Relationship Id="rId5" Type="http://schemas.openxmlformats.org/officeDocument/2006/relationships/hyperlink" Target="https://blog.csdn.net/u014516981/article/details/51824607" TargetMode="External"/><Relationship Id="rId15" Type="http://schemas.openxmlformats.org/officeDocument/2006/relationships/hyperlink" Target="text/blank.txt" TargetMode="External"/><Relationship Id="rId10" Type="http://schemas.openxmlformats.org/officeDocument/2006/relationships/hyperlink" Target="https://www.w3cplus.com/css3/css-properties-in-depth.html?utm_source=tuicool&amp;utm_medium=referral" TargetMode="External"/><Relationship Id="rId4" Type="http://schemas.openxmlformats.org/officeDocument/2006/relationships/hyperlink" Target="https://blog.csdn.net/jane617_min/article/details/48370507" TargetMode="External"/><Relationship Id="rId9" Type="http://schemas.openxmlformats.org/officeDocument/2006/relationships/hyperlink" Target="https://pan.baidu.com/s/1Jg4J3CZzqssj6uqNPnyX-w" TargetMode="External"/><Relationship Id="rId14" Type="http://schemas.openxmlformats.org/officeDocument/2006/relationships/hyperlink" Target="https://caniuse.com/" TargetMode="External"/></Relationships>
</file>

<file path=ppt/slides/_rels/slide56.xml.rels><?xml version="1.0" encoding="UTF-8" standalone="yes"?>
<Relationships xmlns="http://schemas.openxmlformats.org/package/2006/relationships"><Relationship Id="rId8" Type="http://schemas.openxmlformats.org/officeDocument/2006/relationships/slide" Target="slide50.xml"/><Relationship Id="rId3" Type="http://schemas.openxmlformats.org/officeDocument/2006/relationships/slide" Target="slide28.xml"/><Relationship Id="rId7" Type="http://schemas.openxmlformats.org/officeDocument/2006/relationships/slide" Target="slide14.xml"/><Relationship Id="rId12" Type="http://schemas.openxmlformats.org/officeDocument/2006/relationships/hyperlink" Target="text/blank.txt"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slide" Target="slide32.xml"/><Relationship Id="rId11" Type="http://schemas.openxmlformats.org/officeDocument/2006/relationships/hyperlink" Target="https://caniuse.com/" TargetMode="External"/><Relationship Id="rId5" Type="http://schemas.openxmlformats.org/officeDocument/2006/relationships/slide" Target="slide30.xml"/><Relationship Id="rId10" Type="http://schemas.openxmlformats.org/officeDocument/2006/relationships/slide" Target="slide2.xml"/><Relationship Id="rId4" Type="http://schemas.openxmlformats.org/officeDocument/2006/relationships/slide" Target="slide29.xml"/><Relationship Id="rId9" Type="http://schemas.openxmlformats.org/officeDocument/2006/relationships/slide" Target="slide17.xml"/></Relationships>
</file>

<file path=ppt/slides/_rels/slide6.xml.rels><?xml version="1.0" encoding="UTF-8" standalone="yes"?>
<Relationships xmlns="http://schemas.openxmlformats.org/package/2006/relationships"><Relationship Id="rId3" Type="http://schemas.openxmlformats.org/officeDocument/2006/relationships/hyperlink" Target="text/priority.txt" TargetMode="External"/><Relationship Id="rId7" Type="http://schemas.openxmlformats.org/officeDocument/2006/relationships/hyperlink" Target="text/blank.tx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slide" Target="slide2.xml"/><Relationship Id="rId4" Type="http://schemas.openxmlformats.org/officeDocument/2006/relationships/hyperlink" Target="html/priority.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ml/inherit.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text/blank.txt" TargetMode="External"/><Relationship Id="rId5" Type="http://schemas.openxmlformats.org/officeDocument/2006/relationships/hyperlink" Target="https://caniuse.com/" TargetMode="External"/><Relationship Id="rId4" Type="http://schemas.openxmlformats.org/officeDocument/2006/relationships/slide" Target="slide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text/blank.txt" TargetMode="External"/><Relationship Id="rId5" Type="http://schemas.openxmlformats.org/officeDocument/2006/relationships/hyperlink" Target="https://caniuse.com/" TargetMode="External"/><Relationship Id="rId4" Type="http://schemas.openxmlformats.org/officeDocument/2006/relationships/slide" Target="slide2.xml"/></Relationships>
</file>

<file path=ppt/slides/_rels/slide9.xml.rels><?xml version="1.0" encoding="UTF-8" standalone="yes"?>
<Relationships xmlns="http://schemas.openxmlformats.org/package/2006/relationships"><Relationship Id="rId8" Type="http://schemas.openxmlformats.org/officeDocument/2006/relationships/hyperlink" Target="text/blank.txt" TargetMode="External"/><Relationship Id="rId3" Type="http://schemas.openxmlformats.org/officeDocument/2006/relationships/slide" Target="slide10.xml"/><Relationship Id="rId7" Type="http://schemas.openxmlformats.org/officeDocument/2006/relationships/hyperlink" Target="https://caniuse.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13.xml"/><Relationship Id="rId4" Type="http://schemas.openxmlformats.org/officeDocument/2006/relationships/slide" Target="slide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包含 时钟&#10;&#10;已生成极高可信度的说明">
            <a:extLst>
              <a:ext uri="{FF2B5EF4-FFF2-40B4-BE49-F238E27FC236}">
                <a16:creationId xmlns:a16="http://schemas.microsoft.com/office/drawing/2014/main" id="{2137CE27-A475-4841-B1E9-D0E1412488BB}"/>
              </a:ext>
            </a:extLst>
          </p:cNvPr>
          <p:cNvPicPr>
            <a:picLocks noChangeAspect="1"/>
          </p:cNvPicPr>
          <p:nvPr/>
        </p:nvPicPr>
        <p:blipFill>
          <a:blip r:embed="rId3"/>
          <a:stretch>
            <a:fillRect/>
          </a:stretch>
        </p:blipFill>
        <p:spPr>
          <a:xfrm>
            <a:off x="0" y="-309093"/>
            <a:ext cx="12192000" cy="7167093"/>
          </a:xfrm>
          <a:prstGeom prst="rect">
            <a:avLst/>
          </a:prstGeom>
        </p:spPr>
      </p:pic>
      <p:sp>
        <p:nvSpPr>
          <p:cNvPr id="5" name="乐园">
            <a:extLst>
              <a:ext uri="{FF2B5EF4-FFF2-40B4-BE49-F238E27FC236}">
                <a16:creationId xmlns:a16="http://schemas.microsoft.com/office/drawing/2014/main" id="{FAFC37AB-465C-431F-991B-8105A29D2962}"/>
              </a:ext>
            </a:extLst>
          </p:cNvPr>
          <p:cNvSpPr txBox="1"/>
          <p:nvPr/>
        </p:nvSpPr>
        <p:spPr>
          <a:xfrm>
            <a:off x="3602182" y="4190244"/>
            <a:ext cx="5052291" cy="374461"/>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defRPr sz="20000"/>
            </a:lvl1pPr>
          </a:lstStyle>
          <a:p>
            <a:pPr lvl="0" defTabSz="412750" hangingPunct="0">
              <a:lnSpc>
                <a:spcPct val="150000"/>
              </a:lnSpc>
              <a:defRPr/>
            </a:pPr>
            <a:r>
              <a:rPr lang="en-US" altLang="zh-CN" sz="1400" b="1" spc="600" dirty="0">
                <a:solidFill>
                  <a:srgbClr val="FFFFFF"/>
                </a:solidFill>
                <a:latin typeface="Helvetica Neue"/>
                <a:ea typeface="方正中倩简体" panose="03000509000000000000" pitchFamily="65" charset="-122"/>
                <a:sym typeface="Helvetica Neue"/>
              </a:rPr>
              <a:t>https://blog.csdn.net/cuishizun</a:t>
            </a:r>
            <a:endParaRPr kumimoji="0" sz="1400" b="1" i="0" u="none" strike="noStrike" kern="0" cap="none" spc="600" normalizeH="0" baseline="0" noProof="0" dirty="0">
              <a:ln>
                <a:noFill/>
              </a:ln>
              <a:solidFill>
                <a:srgbClr val="FFFFFF"/>
              </a:solidFill>
              <a:effectLst/>
              <a:uLnTx/>
              <a:uFillTx/>
              <a:latin typeface="Helvetica Neue"/>
              <a:ea typeface="方正中倩简体" panose="03000509000000000000" pitchFamily="65" charset="-122"/>
              <a:sym typeface="Helvetica Neue"/>
            </a:endParaRPr>
          </a:p>
        </p:txBody>
      </p:sp>
      <p:pic>
        <p:nvPicPr>
          <p:cNvPr id="6" name="图片 5">
            <a:hlinkClick r:id="rId4" action="ppaction://hlinksldjump"/>
            <a:extLst>
              <a:ext uri="{FF2B5EF4-FFF2-40B4-BE49-F238E27FC236}">
                <a16:creationId xmlns:a16="http://schemas.microsoft.com/office/drawing/2014/main" id="{27089CCF-DBE1-4312-B146-C40E14A01659}"/>
              </a:ext>
            </a:extLst>
          </p:cNvPr>
          <p:cNvPicPr>
            <a:picLocks noChangeAspect="1"/>
          </p:cNvPicPr>
          <p:nvPr/>
        </p:nvPicPr>
        <p:blipFill>
          <a:blip r:embed="rId5"/>
          <a:stretch>
            <a:fillRect/>
          </a:stretch>
        </p:blipFill>
        <p:spPr>
          <a:xfrm>
            <a:off x="4261246" y="2042160"/>
            <a:ext cx="3454918" cy="1905000"/>
          </a:xfrm>
          <a:prstGeom prst="rect">
            <a:avLst/>
          </a:prstGeom>
        </p:spPr>
      </p:pic>
      <p:sp>
        <p:nvSpPr>
          <p:cNvPr id="10" name="Rectangle 11">
            <a:hlinkClick r:id="rId6" action="ppaction://hlinkfile"/>
            <a:extLst>
              <a:ext uri="{FF2B5EF4-FFF2-40B4-BE49-F238E27FC236}">
                <a16:creationId xmlns:a16="http://schemas.microsoft.com/office/drawing/2014/main" id="{5D8CC136-456E-4CB7-A7AB-6F10C43E37BF}"/>
              </a:ext>
            </a:extLst>
          </p:cNvPr>
          <p:cNvSpPr>
            <a:spLocks noChangeArrowheads="1"/>
          </p:cNvSpPr>
          <p:nvPr/>
        </p:nvSpPr>
        <p:spPr bwMode="gray">
          <a:xfrm>
            <a:off x="9816193" y="181078"/>
            <a:ext cx="988720" cy="2941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blank.txt</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2604843213"/>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zh-CN" altLang="en-US" kern="1200" dirty="0">
                <a:latin typeface="华文隶书" panose="02010800040101010101" pitchFamily="2" charset="-122"/>
                <a:ea typeface="华文隶书" panose="02010800040101010101" pitchFamily="2" charset="-122"/>
                <a:cs typeface="Arial" panose="020B0604020202020204" pitchFamily="34" charset="0"/>
              </a:rPr>
              <a:t>元素分类</a:t>
            </a:r>
            <a:endParaRPr lang="en-US" altLang="zh-CN" kern="1200" dirty="0">
              <a:latin typeface="华文隶书" panose="02010800040101010101" pitchFamily="2" charset="-122"/>
              <a:ea typeface="华文隶书" panose="02010800040101010101" pitchFamily="2" charset="-122"/>
            </a:endParaRPr>
          </a:p>
        </p:txBody>
      </p:sp>
      <p:sp>
        <p:nvSpPr>
          <p:cNvPr id="26" name="Rectangle 3">
            <a:extLst>
              <a:ext uri="{FF2B5EF4-FFF2-40B4-BE49-F238E27FC236}">
                <a16:creationId xmlns:a16="http://schemas.microsoft.com/office/drawing/2014/main" id="{C242BD35-70CF-4195-9FF8-B31638821F31}"/>
              </a:ext>
            </a:extLst>
          </p:cNvPr>
          <p:cNvSpPr/>
          <p:nvPr/>
        </p:nvSpPr>
        <p:spPr>
          <a:xfrm>
            <a:off x="3554988" y="825288"/>
            <a:ext cx="8543873" cy="416791"/>
          </a:xfrm>
          <a:prstGeom prst="rect">
            <a:avLst/>
          </a:prstGeom>
          <a:solidFill>
            <a:schemeClr val="folHlink"/>
          </a:solidFill>
          <a:ln w="9525">
            <a:noFill/>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sp>
        <p:nvSpPr>
          <p:cNvPr id="28" name="Rectangle 27">
            <a:extLst>
              <a:ext uri="{FF2B5EF4-FFF2-40B4-BE49-F238E27FC236}">
                <a16:creationId xmlns:a16="http://schemas.microsoft.com/office/drawing/2014/main" id="{C390A501-AC88-4090-B243-96AAA83615E3}"/>
              </a:ext>
            </a:extLst>
          </p:cNvPr>
          <p:cNvSpPr>
            <a:spLocks noChangeArrowheads="1"/>
          </p:cNvSpPr>
          <p:nvPr/>
        </p:nvSpPr>
        <p:spPr bwMode="gray">
          <a:xfrm>
            <a:off x="3562300" y="849352"/>
            <a:ext cx="8520248" cy="369332"/>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1C1C1C"/>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fontAlgn="base" hangingPunct="0">
              <a:spcBef>
                <a:spcPct val="0"/>
              </a:spcBef>
              <a:spcAft>
                <a:spcPct val="0"/>
              </a:spcAft>
              <a:defRPr/>
            </a:pPr>
            <a:r>
              <a:rPr kumimoji="1" lang="en-US" altLang="zh-CN"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Arial" panose="020B0604020202020204" pitchFamily="34" charset="0"/>
              </a:rPr>
              <a:t>1</a:t>
            </a:r>
            <a:r>
              <a:rPr kumimoji="1" lang="zh-CN" altLang="en-US"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Arial" panose="020B0604020202020204" pitchFamily="34" charset="0"/>
              </a:rPr>
              <a:t>、</a:t>
            </a:r>
            <a:r>
              <a:rPr lang="zh-CN" altLang="en-US" b="1" dirty="0"/>
              <a:t>块级元素（</a:t>
            </a:r>
            <a:r>
              <a:rPr lang="en-US" altLang="zh-CN" b="1" dirty="0"/>
              <a:t>block</a:t>
            </a:r>
            <a:r>
              <a:rPr lang="zh-CN" altLang="en-US" b="1" dirty="0"/>
              <a:t>）</a:t>
            </a:r>
          </a:p>
        </p:txBody>
      </p:sp>
      <p:sp>
        <p:nvSpPr>
          <p:cNvPr id="29" name="Rectangle 29">
            <a:extLst>
              <a:ext uri="{FF2B5EF4-FFF2-40B4-BE49-F238E27FC236}">
                <a16:creationId xmlns:a16="http://schemas.microsoft.com/office/drawing/2014/main" id="{11B96424-4FC5-413F-9A5D-2E6FE9E8E793}"/>
              </a:ext>
            </a:extLst>
          </p:cNvPr>
          <p:cNvSpPr/>
          <p:nvPr/>
        </p:nvSpPr>
        <p:spPr>
          <a:xfrm>
            <a:off x="3546375" y="808889"/>
            <a:ext cx="8543873" cy="3686912"/>
          </a:xfrm>
          <a:prstGeom prst="rect">
            <a:avLst/>
          </a:prstGeom>
          <a:noFill/>
          <a:ln w="19050" cap="flat" cmpd="sng">
            <a:solidFill>
              <a:schemeClr val="bg2"/>
            </a:solidFill>
            <a:prstDash val="solid"/>
            <a:miter/>
            <a:headEnd type="none" w="med" len="med"/>
            <a:tailEnd type="none" w="med" len="me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sp>
        <p:nvSpPr>
          <p:cNvPr id="31" name="AutoShape 5">
            <a:extLst>
              <a:ext uri="{FF2B5EF4-FFF2-40B4-BE49-F238E27FC236}">
                <a16:creationId xmlns:a16="http://schemas.microsoft.com/office/drawing/2014/main" id="{B18B0ECE-6704-4746-AF77-41F4518E9F7E}"/>
              </a:ext>
            </a:extLst>
          </p:cNvPr>
          <p:cNvSpPr>
            <a:spLocks noChangeArrowheads="1"/>
          </p:cNvSpPr>
          <p:nvPr/>
        </p:nvSpPr>
        <p:spPr bwMode="ltGray">
          <a:xfrm>
            <a:off x="3600836" y="1294426"/>
            <a:ext cx="8389233" cy="3080812"/>
          </a:xfrm>
          <a:prstGeom prst="roundRect">
            <a:avLst>
              <a:gd name="adj" fmla="val 4134"/>
            </a:avLst>
          </a:prstGeom>
          <a:gradFill rotWithShape="1">
            <a:gsLst>
              <a:gs pos="0">
                <a:schemeClr val="accent1">
                  <a:gamma/>
                  <a:shade val="69804"/>
                  <a:invGamma/>
                </a:schemeClr>
              </a:gs>
              <a:gs pos="50000">
                <a:schemeClr val="accent1"/>
              </a:gs>
              <a:gs pos="100000">
                <a:schemeClr val="accent1">
                  <a:gamma/>
                  <a:shade val="69804"/>
                  <a:invGamma/>
                </a:schemeClr>
              </a:gs>
            </a:gsLst>
            <a:lin ang="5400000" scaled="1"/>
          </a:gradFill>
          <a:ln>
            <a:noFill/>
          </a:ln>
          <a:effectLst>
            <a:prstShdw prst="shdw17" dist="17961" dir="2700000">
              <a:schemeClr val="accent1">
                <a:gamma/>
                <a:shade val="60000"/>
                <a:invGamma/>
              </a:schemeClr>
            </a:prstShdw>
          </a:effectLst>
          <a:extLst>
            <a:ext uri="{91240B29-F687-4F45-9708-019B960494DF}">
              <a14:hiddenLine xmlns:a14="http://schemas.microsoft.com/office/drawing/2010/main" w="12700">
                <a:solidFill>
                  <a:srgbClr val="B2B2B2"/>
                </a:solidFill>
                <a:rou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4" name="Line 20">
            <a:extLst>
              <a:ext uri="{FF2B5EF4-FFF2-40B4-BE49-F238E27FC236}">
                <a16:creationId xmlns:a16="http://schemas.microsoft.com/office/drawing/2014/main" id="{9DF7D7C2-DC73-4463-B123-5F1E97B94558}"/>
              </a:ext>
            </a:extLst>
          </p:cNvPr>
          <p:cNvSpPr/>
          <p:nvPr/>
        </p:nvSpPr>
        <p:spPr>
          <a:xfrm>
            <a:off x="3773614" y="1400198"/>
            <a:ext cx="30222" cy="2867002"/>
          </a:xfrm>
          <a:prstGeom prst="line">
            <a:avLst/>
          </a:prstGeom>
          <a:ln w="12700" cap="flat" cmpd="sng">
            <a:solidFill>
              <a:srgbClr val="FEFFFF">
                <a:alpha val="50195"/>
              </a:srgbClr>
            </a:solidFill>
            <a:prstDash val="solid"/>
            <a:headEnd type="none" w="med" len="med"/>
            <a:tailEnd type="none" w="med" len="med"/>
          </a:ln>
        </p:spPr>
      </p:sp>
      <p:grpSp>
        <p:nvGrpSpPr>
          <p:cNvPr id="36" name="Group 21">
            <a:extLst>
              <a:ext uri="{FF2B5EF4-FFF2-40B4-BE49-F238E27FC236}">
                <a16:creationId xmlns:a16="http://schemas.microsoft.com/office/drawing/2014/main" id="{F5BADFB1-7202-4099-ADDC-6A4168CF61A3}"/>
              </a:ext>
            </a:extLst>
          </p:cNvPr>
          <p:cNvGrpSpPr/>
          <p:nvPr/>
        </p:nvGrpSpPr>
        <p:grpSpPr>
          <a:xfrm>
            <a:off x="3695671" y="1400199"/>
            <a:ext cx="146311" cy="152400"/>
            <a:chOff x="2928" y="2208"/>
            <a:chExt cx="262" cy="262"/>
          </a:xfrm>
        </p:grpSpPr>
        <p:sp>
          <p:nvSpPr>
            <p:cNvPr id="49" name="Oval 22">
              <a:extLst>
                <a:ext uri="{FF2B5EF4-FFF2-40B4-BE49-F238E27FC236}">
                  <a16:creationId xmlns:a16="http://schemas.microsoft.com/office/drawing/2014/main" id="{03C24F6F-858F-45FB-91DD-954BA62C19D7}"/>
                </a:ext>
              </a:extLst>
            </p:cNvPr>
            <p:cNvSpPr/>
            <p:nvPr/>
          </p:nvSpPr>
          <p:spPr>
            <a:xfrm>
              <a:off x="2928" y="2208"/>
              <a:ext cx="262" cy="262"/>
            </a:xfrm>
            <a:prstGeom prst="ellipse">
              <a:avLst/>
            </a:prstGeom>
            <a:gradFill rotWithShape="1">
              <a:gsLst>
                <a:gs pos="0">
                  <a:srgbClr val="C0C6D3"/>
                </a:gs>
                <a:gs pos="100000">
                  <a:srgbClr val="223864"/>
                </a:gs>
              </a:gsLst>
              <a:lin ang="2700000" scaled="1"/>
              <a:tileRect/>
            </a:gradFill>
            <a:ln w="12700" cap="flat" cmpd="sng">
              <a:solidFill>
                <a:srgbClr val="F8F8F8"/>
              </a:solidFill>
              <a:prstDash val="solid"/>
              <a:headEnd type="none" w="med" len="med"/>
              <a:tailEnd type="none" w="med" len="med"/>
            </a:ln>
            <a:effectLst>
              <a:outerShdw dist="35921" dir="2699999" algn="ctr" rotWithShape="0">
                <a:srgbClr val="1C1C1C">
                  <a:alpha val="50000"/>
                </a:srgbClr>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sp>
          <p:nvSpPr>
            <p:cNvPr id="50" name="Oval 23">
              <a:extLst>
                <a:ext uri="{FF2B5EF4-FFF2-40B4-BE49-F238E27FC236}">
                  <a16:creationId xmlns:a16="http://schemas.microsoft.com/office/drawing/2014/main" id="{8EF0C55C-E01D-4E22-9980-C7BCFEF546CE}"/>
                </a:ext>
              </a:extLst>
            </p:cNvPr>
            <p:cNvSpPr/>
            <p:nvPr/>
          </p:nvSpPr>
          <p:spPr>
            <a:xfrm>
              <a:off x="2949" y="2230"/>
              <a:ext cx="218" cy="218"/>
            </a:xfrm>
            <a:prstGeom prst="ellipse">
              <a:avLst/>
            </a:prstGeom>
            <a:gradFill rotWithShape="1">
              <a:gsLst>
                <a:gs pos="0">
                  <a:srgbClr val="686620"/>
                </a:gs>
                <a:gs pos="100000">
                  <a:srgbClr val="9F9E71"/>
                </a:gs>
              </a:gsLst>
              <a:lin ang="2700000" scaled="1"/>
              <a:tileRect/>
            </a:gradFill>
            <a:ln w="12700">
              <a:noFill/>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grpSp>
      <p:sp>
        <p:nvSpPr>
          <p:cNvPr id="40" name="Rectangle 31">
            <a:extLst>
              <a:ext uri="{FF2B5EF4-FFF2-40B4-BE49-F238E27FC236}">
                <a16:creationId xmlns:a16="http://schemas.microsoft.com/office/drawing/2014/main" id="{1C3058FF-009C-4138-A32A-72A56585A0E2}"/>
              </a:ext>
            </a:extLst>
          </p:cNvPr>
          <p:cNvSpPr/>
          <p:nvPr/>
        </p:nvSpPr>
        <p:spPr>
          <a:xfrm>
            <a:off x="3936321" y="1999770"/>
            <a:ext cx="1102178" cy="400110"/>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FF0066"/>
              </a:buClr>
              <a:buSzPct val="75000"/>
            </a:pPr>
            <a:r>
              <a:rPr lang="zh-CN" altLang="en-US" sz="2000" b="1" dirty="0">
                <a:solidFill>
                  <a:srgbClr val="FFFF99"/>
                </a:solidFill>
                <a:latin typeface="Times New Roman" panose="02020603050405020304" pitchFamily="18" charset="0"/>
                <a:cs typeface="Arial" panose="020B0604020202020204" pitchFamily="34" charset="0"/>
              </a:rPr>
              <a:t>特点</a:t>
            </a:r>
            <a:endParaRPr lang="en-US" altLang="zh-CN" sz="2000" b="1" dirty="0">
              <a:solidFill>
                <a:srgbClr val="FFFF99"/>
              </a:solidFill>
              <a:latin typeface="Times New Roman" panose="02020603050405020304" pitchFamily="18" charset="0"/>
              <a:ea typeface="Arial" panose="020B0604020202020204" pitchFamily="34" charset="0"/>
            </a:endParaRPr>
          </a:p>
        </p:txBody>
      </p:sp>
      <p:sp>
        <p:nvSpPr>
          <p:cNvPr id="42" name="Text Box 33">
            <a:extLst>
              <a:ext uri="{FF2B5EF4-FFF2-40B4-BE49-F238E27FC236}">
                <a16:creationId xmlns:a16="http://schemas.microsoft.com/office/drawing/2014/main" id="{8DB1E10A-15C8-46E8-8E9D-3B8C2DE5452E}"/>
              </a:ext>
            </a:extLst>
          </p:cNvPr>
          <p:cNvSpPr txBox="1"/>
          <p:nvPr/>
        </p:nvSpPr>
        <p:spPr>
          <a:xfrm>
            <a:off x="3933146" y="1646079"/>
            <a:ext cx="8018926" cy="415498"/>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lnSpc>
                <a:spcPct val="150000"/>
              </a:lnSpc>
            </a:pPr>
            <a:r>
              <a:rPr lang="en-US" altLang="zh-CN" sz="1400" b="1" dirty="0">
                <a:solidFill>
                  <a:srgbClr val="F8F8F8"/>
                </a:solidFill>
                <a:latin typeface="Times New Roman" panose="02020603050405020304" pitchFamily="18" charset="0"/>
                <a:cs typeface="Arial" panose="020B0604020202020204" pitchFamily="34" charset="0"/>
              </a:rPr>
              <a:t>&lt;div&gt;</a:t>
            </a:r>
            <a:r>
              <a:rPr lang="zh-CN" altLang="en-US" sz="1400" b="1" dirty="0">
                <a:solidFill>
                  <a:srgbClr val="F8F8F8"/>
                </a:solidFill>
                <a:latin typeface="Times New Roman" panose="02020603050405020304" pitchFamily="18" charset="0"/>
                <a:cs typeface="Arial" panose="020B0604020202020204" pitchFamily="34" charset="0"/>
              </a:rPr>
              <a:t>、</a:t>
            </a:r>
            <a:r>
              <a:rPr lang="en-US" altLang="zh-CN" sz="1400" b="1" dirty="0">
                <a:solidFill>
                  <a:srgbClr val="F8F8F8"/>
                </a:solidFill>
                <a:latin typeface="Times New Roman" panose="02020603050405020304" pitchFamily="18" charset="0"/>
                <a:cs typeface="Arial" panose="020B0604020202020204" pitchFamily="34" charset="0"/>
              </a:rPr>
              <a:t>&lt;p&gt;</a:t>
            </a:r>
            <a:r>
              <a:rPr lang="zh-CN" altLang="en-US" sz="1400" b="1" dirty="0">
                <a:solidFill>
                  <a:srgbClr val="F8F8F8"/>
                </a:solidFill>
                <a:latin typeface="Times New Roman" panose="02020603050405020304" pitchFamily="18" charset="0"/>
                <a:cs typeface="Arial" panose="020B0604020202020204" pitchFamily="34" charset="0"/>
              </a:rPr>
              <a:t>、</a:t>
            </a:r>
            <a:r>
              <a:rPr lang="en-US" altLang="zh-CN" sz="1400" b="1" dirty="0">
                <a:solidFill>
                  <a:srgbClr val="F8F8F8"/>
                </a:solidFill>
                <a:latin typeface="Times New Roman" panose="02020603050405020304" pitchFamily="18" charset="0"/>
                <a:cs typeface="Arial" panose="020B0604020202020204" pitchFamily="34" charset="0"/>
              </a:rPr>
              <a:t>&lt;h1&gt;...&lt;h6&gt;</a:t>
            </a:r>
            <a:r>
              <a:rPr lang="zh-CN" altLang="en-US" sz="1400" b="1" dirty="0">
                <a:solidFill>
                  <a:srgbClr val="F8F8F8"/>
                </a:solidFill>
                <a:latin typeface="Times New Roman" panose="02020603050405020304" pitchFamily="18" charset="0"/>
                <a:cs typeface="Arial" panose="020B0604020202020204" pitchFamily="34" charset="0"/>
              </a:rPr>
              <a:t>、</a:t>
            </a:r>
            <a:r>
              <a:rPr lang="en-US" altLang="zh-CN" sz="1400" b="1" dirty="0">
                <a:solidFill>
                  <a:srgbClr val="F8F8F8"/>
                </a:solidFill>
                <a:latin typeface="Times New Roman" panose="02020603050405020304" pitchFamily="18" charset="0"/>
                <a:cs typeface="Arial" panose="020B0604020202020204" pitchFamily="34" charset="0"/>
              </a:rPr>
              <a:t>&lt;</a:t>
            </a:r>
            <a:r>
              <a:rPr lang="en-US" altLang="zh-CN" sz="1400" b="1" dirty="0" err="1">
                <a:solidFill>
                  <a:srgbClr val="F8F8F8"/>
                </a:solidFill>
                <a:latin typeface="Times New Roman" panose="02020603050405020304" pitchFamily="18" charset="0"/>
                <a:cs typeface="Arial" panose="020B0604020202020204" pitchFamily="34" charset="0"/>
              </a:rPr>
              <a:t>ol</a:t>
            </a:r>
            <a:r>
              <a:rPr lang="en-US" altLang="zh-CN" sz="1400" b="1" dirty="0">
                <a:solidFill>
                  <a:srgbClr val="F8F8F8"/>
                </a:solidFill>
                <a:latin typeface="Times New Roman" panose="02020603050405020304" pitchFamily="18" charset="0"/>
                <a:cs typeface="Arial" panose="020B0604020202020204" pitchFamily="34" charset="0"/>
              </a:rPr>
              <a:t>&gt;</a:t>
            </a:r>
            <a:r>
              <a:rPr lang="zh-CN" altLang="en-US" sz="1400" b="1" dirty="0">
                <a:solidFill>
                  <a:srgbClr val="F8F8F8"/>
                </a:solidFill>
                <a:latin typeface="Times New Roman" panose="02020603050405020304" pitchFamily="18" charset="0"/>
                <a:cs typeface="Arial" panose="020B0604020202020204" pitchFamily="34" charset="0"/>
              </a:rPr>
              <a:t>、</a:t>
            </a:r>
            <a:r>
              <a:rPr lang="en-US" altLang="zh-CN" sz="1400" b="1" dirty="0">
                <a:solidFill>
                  <a:srgbClr val="F8F8F8"/>
                </a:solidFill>
                <a:latin typeface="Times New Roman" panose="02020603050405020304" pitchFamily="18" charset="0"/>
                <a:cs typeface="Arial" panose="020B0604020202020204" pitchFamily="34" charset="0"/>
              </a:rPr>
              <a:t>&lt;ul&gt;</a:t>
            </a:r>
            <a:r>
              <a:rPr lang="zh-CN" altLang="en-US" sz="1400" b="1" dirty="0">
                <a:solidFill>
                  <a:srgbClr val="F8F8F8"/>
                </a:solidFill>
                <a:latin typeface="Times New Roman" panose="02020603050405020304" pitchFamily="18" charset="0"/>
                <a:cs typeface="Arial" panose="020B0604020202020204" pitchFamily="34" charset="0"/>
              </a:rPr>
              <a:t>、</a:t>
            </a:r>
            <a:r>
              <a:rPr lang="en-US" altLang="zh-CN" sz="1400" b="1" dirty="0">
                <a:solidFill>
                  <a:srgbClr val="F8F8F8"/>
                </a:solidFill>
                <a:latin typeface="Times New Roman" panose="02020603050405020304" pitchFamily="18" charset="0"/>
                <a:cs typeface="Arial" panose="020B0604020202020204" pitchFamily="34" charset="0"/>
              </a:rPr>
              <a:t>&lt;dl&gt;</a:t>
            </a:r>
            <a:r>
              <a:rPr lang="zh-CN" altLang="en-US" sz="1400" b="1" dirty="0">
                <a:solidFill>
                  <a:srgbClr val="F8F8F8"/>
                </a:solidFill>
                <a:latin typeface="Times New Roman" panose="02020603050405020304" pitchFamily="18" charset="0"/>
                <a:cs typeface="Arial" panose="020B0604020202020204" pitchFamily="34" charset="0"/>
              </a:rPr>
              <a:t> 、</a:t>
            </a:r>
            <a:r>
              <a:rPr lang="en-US" altLang="zh-CN" sz="1400" b="1" dirty="0">
                <a:solidFill>
                  <a:srgbClr val="F8F8F8"/>
                </a:solidFill>
                <a:latin typeface="Times New Roman" panose="02020603050405020304" pitchFamily="18" charset="0"/>
                <a:cs typeface="Arial" panose="020B0604020202020204" pitchFamily="34" charset="0"/>
              </a:rPr>
              <a:t> &lt;li&gt; </a:t>
            </a:r>
            <a:r>
              <a:rPr lang="zh-CN" altLang="en-US" sz="1400" b="1" dirty="0">
                <a:solidFill>
                  <a:srgbClr val="F8F8F8"/>
                </a:solidFill>
                <a:latin typeface="Times New Roman" panose="02020603050405020304" pitchFamily="18" charset="0"/>
                <a:cs typeface="Arial" panose="020B0604020202020204" pitchFamily="34" charset="0"/>
              </a:rPr>
              <a:t>、</a:t>
            </a:r>
            <a:r>
              <a:rPr lang="en-US" altLang="zh-CN" sz="1400" b="1" dirty="0">
                <a:solidFill>
                  <a:srgbClr val="F8F8F8"/>
                </a:solidFill>
                <a:latin typeface="Times New Roman" panose="02020603050405020304" pitchFamily="18" charset="0"/>
                <a:cs typeface="Arial" panose="020B0604020202020204" pitchFamily="34" charset="0"/>
              </a:rPr>
              <a:t>&lt;table&gt;</a:t>
            </a:r>
            <a:r>
              <a:rPr lang="zh-CN" altLang="en-US" sz="1400" b="1" dirty="0">
                <a:solidFill>
                  <a:srgbClr val="F8F8F8"/>
                </a:solidFill>
                <a:latin typeface="Times New Roman" panose="02020603050405020304" pitchFamily="18" charset="0"/>
                <a:cs typeface="Arial" panose="020B0604020202020204" pitchFamily="34" charset="0"/>
              </a:rPr>
              <a:t>、</a:t>
            </a:r>
            <a:r>
              <a:rPr lang="en-US" altLang="zh-CN" sz="1400" b="1" dirty="0">
                <a:solidFill>
                  <a:srgbClr val="F8F8F8"/>
                </a:solidFill>
                <a:latin typeface="Times New Roman" panose="02020603050405020304" pitchFamily="18" charset="0"/>
                <a:cs typeface="Arial" panose="020B0604020202020204" pitchFamily="34" charset="0"/>
              </a:rPr>
              <a:t>&lt;</a:t>
            </a:r>
            <a:r>
              <a:rPr lang="en-US" altLang="zh-CN" sz="1400" b="1" dirty="0" err="1">
                <a:solidFill>
                  <a:srgbClr val="F8F8F8"/>
                </a:solidFill>
                <a:latin typeface="Times New Roman" panose="02020603050405020304" pitchFamily="18" charset="0"/>
                <a:cs typeface="Arial" panose="020B0604020202020204" pitchFamily="34" charset="0"/>
              </a:rPr>
              <a:t>tr</a:t>
            </a:r>
            <a:r>
              <a:rPr lang="en-US" altLang="zh-CN" sz="1400" b="1" dirty="0">
                <a:solidFill>
                  <a:srgbClr val="F8F8F8"/>
                </a:solidFill>
                <a:latin typeface="Times New Roman" panose="02020603050405020304" pitchFamily="18" charset="0"/>
                <a:cs typeface="Arial" panose="020B0604020202020204" pitchFamily="34" charset="0"/>
              </a:rPr>
              <a:t>&gt;</a:t>
            </a:r>
            <a:r>
              <a:rPr lang="zh-CN" altLang="en-US" sz="1400" b="1" dirty="0">
                <a:solidFill>
                  <a:srgbClr val="F8F8F8"/>
                </a:solidFill>
                <a:latin typeface="Times New Roman" panose="02020603050405020304" pitchFamily="18" charset="0"/>
                <a:cs typeface="Arial" panose="020B0604020202020204" pitchFamily="34" charset="0"/>
              </a:rPr>
              <a:t>、</a:t>
            </a:r>
            <a:r>
              <a:rPr lang="en-US" altLang="zh-CN" sz="1400" b="1" dirty="0">
                <a:solidFill>
                  <a:srgbClr val="F8F8F8"/>
                </a:solidFill>
                <a:latin typeface="Times New Roman" panose="02020603050405020304" pitchFamily="18" charset="0"/>
                <a:cs typeface="Arial" panose="020B0604020202020204" pitchFamily="34" charset="0"/>
              </a:rPr>
              <a:t>&lt;td&gt;</a:t>
            </a:r>
            <a:r>
              <a:rPr lang="zh-CN" altLang="en-US" sz="1400" b="1" dirty="0">
                <a:solidFill>
                  <a:srgbClr val="F8F8F8"/>
                </a:solidFill>
                <a:latin typeface="Times New Roman" panose="02020603050405020304" pitchFamily="18" charset="0"/>
                <a:cs typeface="Arial" panose="020B0604020202020204" pitchFamily="34" charset="0"/>
              </a:rPr>
              <a:t>、</a:t>
            </a:r>
            <a:r>
              <a:rPr lang="en-US" altLang="zh-CN" sz="1400" b="1" dirty="0">
                <a:solidFill>
                  <a:srgbClr val="F8F8F8"/>
                </a:solidFill>
                <a:latin typeface="Times New Roman" panose="02020603050405020304" pitchFamily="18" charset="0"/>
                <a:cs typeface="Arial" panose="020B0604020202020204" pitchFamily="34" charset="0"/>
              </a:rPr>
              <a:t>&lt;form&gt;</a:t>
            </a:r>
            <a:r>
              <a:rPr lang="zh-CN" altLang="en-US" sz="1400" b="1" dirty="0">
                <a:solidFill>
                  <a:srgbClr val="F8F8F8"/>
                </a:solidFill>
                <a:latin typeface="Times New Roman" panose="02020603050405020304" pitchFamily="18" charset="0"/>
                <a:cs typeface="Arial" panose="020B0604020202020204" pitchFamily="34" charset="0"/>
              </a:rPr>
              <a:t>、</a:t>
            </a:r>
            <a:r>
              <a:rPr lang="en-US" altLang="zh-CN" sz="1400" b="1" dirty="0">
                <a:solidFill>
                  <a:srgbClr val="F8F8F8"/>
                </a:solidFill>
                <a:latin typeface="Times New Roman" panose="02020603050405020304" pitchFamily="18" charset="0"/>
                <a:cs typeface="Arial" panose="020B0604020202020204" pitchFamily="34" charset="0"/>
              </a:rPr>
              <a:t>&lt;</a:t>
            </a:r>
            <a:r>
              <a:rPr lang="en-US" altLang="zh-CN" sz="1400" b="1" dirty="0" err="1">
                <a:solidFill>
                  <a:srgbClr val="F8F8F8"/>
                </a:solidFill>
                <a:latin typeface="Times New Roman" panose="02020603050405020304" pitchFamily="18" charset="0"/>
                <a:cs typeface="Arial" panose="020B0604020202020204" pitchFamily="34" charset="0"/>
              </a:rPr>
              <a:t>hr</a:t>
            </a:r>
            <a:r>
              <a:rPr lang="en-US" altLang="zh-CN" sz="1400" b="1" dirty="0">
                <a:solidFill>
                  <a:srgbClr val="F8F8F8"/>
                </a:solidFill>
                <a:latin typeface="Times New Roman" panose="02020603050405020304" pitchFamily="18" charset="0"/>
                <a:cs typeface="Arial" panose="020B0604020202020204" pitchFamily="34" charset="0"/>
              </a:rPr>
              <a:t>&gt;</a:t>
            </a:r>
          </a:p>
        </p:txBody>
      </p:sp>
      <p:sp>
        <p:nvSpPr>
          <p:cNvPr id="43" name="Text Box 34">
            <a:extLst>
              <a:ext uri="{FF2B5EF4-FFF2-40B4-BE49-F238E27FC236}">
                <a16:creationId xmlns:a16="http://schemas.microsoft.com/office/drawing/2014/main" id="{C0B0A0DC-E367-4536-9CA5-F426DEC96325}"/>
              </a:ext>
            </a:extLst>
          </p:cNvPr>
          <p:cNvSpPr txBox="1"/>
          <p:nvPr/>
        </p:nvSpPr>
        <p:spPr>
          <a:xfrm>
            <a:off x="3963934" y="2343913"/>
            <a:ext cx="7968513" cy="2031325"/>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eaLnBrk="0" hangingPunct="0">
              <a:lnSpc>
                <a:spcPct val="150000"/>
              </a:lnSpc>
              <a:buFont typeface="+mj-lt"/>
              <a:buAutoNum type="arabicPeriod"/>
            </a:pPr>
            <a:r>
              <a:rPr lang="zh-CN" altLang="en-US" sz="1400" b="1" dirty="0">
                <a:solidFill>
                  <a:srgbClr val="F8F8F8"/>
                </a:solidFill>
                <a:latin typeface="Times New Roman" panose="02020603050405020304" pitchFamily="18" charset="0"/>
                <a:cs typeface="Arial" panose="020B0604020202020204" pitchFamily="34" charset="0"/>
              </a:rPr>
              <a:t>块元素默认占据一行，宽度与父容器一致，高度为内容</a:t>
            </a:r>
            <a:r>
              <a:rPr lang="en-US" altLang="zh-CN" sz="1400" b="1" dirty="0">
                <a:solidFill>
                  <a:srgbClr val="F8F8F8"/>
                </a:solidFill>
                <a:latin typeface="Times New Roman" panose="02020603050405020304" pitchFamily="18" charset="0"/>
                <a:cs typeface="Arial" panose="020B0604020202020204" pitchFamily="34" charset="0"/>
              </a:rPr>
              <a:t>+padding</a:t>
            </a:r>
            <a:r>
              <a:rPr lang="zh-CN" altLang="en-US" sz="1400" b="1" dirty="0">
                <a:solidFill>
                  <a:srgbClr val="F8F8F8"/>
                </a:solidFill>
                <a:latin typeface="Times New Roman" panose="02020603050405020304" pitchFamily="18" charset="0"/>
                <a:cs typeface="Arial" panose="020B0604020202020204" pitchFamily="34" charset="0"/>
              </a:rPr>
              <a:t>的高度。</a:t>
            </a:r>
            <a:endParaRPr lang="en-US" altLang="zh-CN" sz="1400" b="1" dirty="0">
              <a:solidFill>
                <a:srgbClr val="F8F8F8"/>
              </a:solidFill>
              <a:latin typeface="Times New Roman" panose="02020603050405020304" pitchFamily="18" charset="0"/>
              <a:cs typeface="Arial" panose="020B0604020202020204" pitchFamily="34" charset="0"/>
            </a:endParaRPr>
          </a:p>
          <a:p>
            <a:pPr marL="342900" indent="-342900" eaLnBrk="0" hangingPunct="0">
              <a:lnSpc>
                <a:spcPct val="150000"/>
              </a:lnSpc>
              <a:buFont typeface="+mj-lt"/>
              <a:buAutoNum type="arabicPeriod"/>
            </a:pPr>
            <a:r>
              <a:rPr lang="zh-CN" altLang="en-US" sz="1400" b="1" dirty="0">
                <a:solidFill>
                  <a:srgbClr val="F8F8F8"/>
                </a:solidFill>
                <a:latin typeface="Times New Roman" panose="02020603050405020304" pitchFamily="18" charset="0"/>
                <a:cs typeface="Arial" panose="020B0604020202020204" pitchFamily="34" charset="0"/>
              </a:rPr>
              <a:t>块元素可以通过设置</a:t>
            </a:r>
            <a:r>
              <a:rPr lang="en-US" altLang="zh-CN" sz="1400" b="1" dirty="0">
                <a:solidFill>
                  <a:srgbClr val="F8F8F8"/>
                </a:solidFill>
                <a:latin typeface="Times New Roman" panose="02020603050405020304" pitchFamily="18" charset="0"/>
                <a:cs typeface="Arial" panose="020B0604020202020204" pitchFamily="34" charset="0"/>
              </a:rPr>
              <a:t>margin</a:t>
            </a:r>
            <a:r>
              <a:rPr lang="zh-CN" altLang="en-US" sz="1400" b="1" dirty="0">
                <a:solidFill>
                  <a:srgbClr val="F8F8F8"/>
                </a:solidFill>
                <a:latin typeface="Times New Roman" panose="02020603050405020304" pitchFamily="18" charset="0"/>
                <a:cs typeface="Arial" panose="020B0604020202020204" pitchFamily="34" charset="0"/>
              </a:rPr>
              <a:t>和</a:t>
            </a:r>
            <a:r>
              <a:rPr lang="en-US" altLang="zh-CN" sz="1400" b="1" dirty="0">
                <a:solidFill>
                  <a:srgbClr val="F8F8F8"/>
                </a:solidFill>
                <a:latin typeface="Times New Roman" panose="02020603050405020304" pitchFamily="18" charset="0"/>
                <a:cs typeface="Arial" panose="020B0604020202020204" pitchFamily="34" charset="0"/>
              </a:rPr>
              <a:t>padding</a:t>
            </a:r>
            <a:r>
              <a:rPr lang="zh-CN" altLang="en-US" sz="1400" b="1" dirty="0">
                <a:solidFill>
                  <a:srgbClr val="F8F8F8"/>
                </a:solidFill>
                <a:latin typeface="Times New Roman" panose="02020603050405020304" pitchFamily="18" charset="0"/>
                <a:cs typeface="Arial" panose="020B0604020202020204" pitchFamily="34" charset="0"/>
              </a:rPr>
              <a:t>的值来控制块元素与其他元素的边距以及自身边框与内容的留白（内边距）。</a:t>
            </a:r>
            <a:endParaRPr lang="en-US" altLang="zh-CN" sz="1400" b="1" dirty="0">
              <a:solidFill>
                <a:srgbClr val="F8F8F8"/>
              </a:solidFill>
              <a:latin typeface="Times New Roman" panose="02020603050405020304" pitchFamily="18" charset="0"/>
              <a:cs typeface="Arial" panose="020B0604020202020204" pitchFamily="34" charset="0"/>
            </a:endParaRPr>
          </a:p>
          <a:p>
            <a:pPr marL="342900" indent="-342900" eaLnBrk="0" hangingPunct="0">
              <a:lnSpc>
                <a:spcPct val="150000"/>
              </a:lnSpc>
              <a:buFont typeface="+mj-lt"/>
              <a:buAutoNum type="arabicPeriod"/>
            </a:pPr>
            <a:r>
              <a:rPr lang="zh-CN" altLang="en-US" sz="1400" b="1" dirty="0">
                <a:solidFill>
                  <a:srgbClr val="F8F8F8"/>
                </a:solidFill>
                <a:latin typeface="Times New Roman" panose="02020603050405020304" pitchFamily="18" charset="0"/>
                <a:cs typeface="Arial" panose="020B0604020202020204" pitchFamily="34" charset="0"/>
              </a:rPr>
              <a:t>块元素可以设置宽度和高度。</a:t>
            </a:r>
            <a:endParaRPr lang="en-US" altLang="zh-CN" sz="1400" b="1" dirty="0">
              <a:solidFill>
                <a:srgbClr val="F8F8F8"/>
              </a:solidFill>
              <a:latin typeface="Times New Roman" panose="02020603050405020304" pitchFamily="18" charset="0"/>
              <a:cs typeface="Arial" panose="020B0604020202020204" pitchFamily="34" charset="0"/>
            </a:endParaRPr>
          </a:p>
          <a:p>
            <a:pPr marL="342900" indent="-342900" eaLnBrk="0" hangingPunct="0">
              <a:lnSpc>
                <a:spcPct val="150000"/>
              </a:lnSpc>
              <a:buFont typeface="+mj-lt"/>
              <a:buAutoNum type="arabicPeriod"/>
            </a:pPr>
            <a:r>
              <a:rPr lang="zh-CN" altLang="en-US" sz="1400" b="1" dirty="0">
                <a:solidFill>
                  <a:srgbClr val="F8F8F8"/>
                </a:solidFill>
                <a:latin typeface="Times New Roman" panose="02020603050405020304" pitchFamily="18" charset="0"/>
                <a:cs typeface="Arial" panose="020B0604020202020204" pitchFamily="34" charset="0"/>
              </a:rPr>
              <a:t>块元素设置高度，</a:t>
            </a:r>
            <a:r>
              <a:rPr lang="en-US" altLang="zh-CN" sz="1400" b="1" dirty="0">
                <a:solidFill>
                  <a:srgbClr val="F8F8F8"/>
                </a:solidFill>
                <a:latin typeface="Times New Roman" panose="02020603050405020304" pitchFamily="18" charset="0"/>
                <a:cs typeface="Arial" panose="020B0604020202020204" pitchFamily="34" charset="0"/>
              </a:rPr>
              <a:t>padding</a:t>
            </a:r>
            <a:r>
              <a:rPr lang="zh-CN" altLang="en-US" sz="1400" b="1" dirty="0">
                <a:solidFill>
                  <a:srgbClr val="F8F8F8"/>
                </a:solidFill>
                <a:latin typeface="Times New Roman" panose="02020603050405020304" pitchFamily="18" charset="0"/>
                <a:cs typeface="Arial" panose="020B0604020202020204" pitchFamily="34" charset="0"/>
              </a:rPr>
              <a:t>，</a:t>
            </a:r>
            <a:r>
              <a:rPr lang="en-US" altLang="zh-CN" sz="1400" b="1" dirty="0">
                <a:solidFill>
                  <a:srgbClr val="F8F8F8"/>
                </a:solidFill>
                <a:latin typeface="Times New Roman" panose="02020603050405020304" pitchFamily="18" charset="0"/>
                <a:cs typeface="Arial" panose="020B0604020202020204" pitchFamily="34" charset="0"/>
              </a:rPr>
              <a:t>margin</a:t>
            </a:r>
            <a:r>
              <a:rPr lang="zh-CN" altLang="en-US" sz="1400" b="1" dirty="0">
                <a:solidFill>
                  <a:srgbClr val="F8F8F8"/>
                </a:solidFill>
                <a:latin typeface="Times New Roman" panose="02020603050405020304" pitchFamily="18" charset="0"/>
                <a:cs typeface="Arial" panose="020B0604020202020204" pitchFamily="34" charset="0"/>
              </a:rPr>
              <a:t>会撑大父容器的文档流，当然这要在父容器没有设置固定高度的前提下。</a:t>
            </a:r>
          </a:p>
        </p:txBody>
      </p:sp>
      <p:sp>
        <p:nvSpPr>
          <p:cNvPr id="35" name="Rectangle 31">
            <a:extLst>
              <a:ext uri="{FF2B5EF4-FFF2-40B4-BE49-F238E27FC236}">
                <a16:creationId xmlns:a16="http://schemas.microsoft.com/office/drawing/2014/main" id="{CE5CA44F-525C-4621-BE7A-A238195D631B}"/>
              </a:ext>
            </a:extLst>
          </p:cNvPr>
          <p:cNvSpPr/>
          <p:nvPr/>
        </p:nvSpPr>
        <p:spPr>
          <a:xfrm>
            <a:off x="3904015" y="1305631"/>
            <a:ext cx="1835331" cy="400110"/>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FF0066"/>
              </a:buClr>
              <a:buSzPct val="75000"/>
            </a:pPr>
            <a:r>
              <a:rPr lang="zh-CN" altLang="en-US" sz="2000" b="1" dirty="0">
                <a:solidFill>
                  <a:srgbClr val="FFFF99"/>
                </a:solidFill>
                <a:latin typeface="Times New Roman" panose="02020603050405020304" pitchFamily="18" charset="0"/>
                <a:cs typeface="Arial" panose="020B0604020202020204" pitchFamily="34" charset="0"/>
              </a:rPr>
              <a:t>常见块状元素</a:t>
            </a:r>
            <a:endParaRPr lang="en-US" altLang="zh-CN" sz="2000" b="1" dirty="0">
              <a:solidFill>
                <a:srgbClr val="FFFF99"/>
              </a:solidFill>
              <a:latin typeface="Times New Roman" panose="02020603050405020304" pitchFamily="18" charset="0"/>
              <a:cs typeface="Arial" panose="020B0604020202020204" pitchFamily="34" charset="0"/>
            </a:endParaRPr>
          </a:p>
        </p:txBody>
      </p:sp>
      <p:sp>
        <p:nvSpPr>
          <p:cNvPr id="39" name="Freeform 24">
            <a:extLst>
              <a:ext uri="{FF2B5EF4-FFF2-40B4-BE49-F238E27FC236}">
                <a16:creationId xmlns:a16="http://schemas.microsoft.com/office/drawing/2014/main" id="{5F954324-3377-4FD4-90D3-4F2F0038137B}"/>
              </a:ext>
            </a:extLst>
          </p:cNvPr>
          <p:cNvSpPr/>
          <p:nvPr/>
        </p:nvSpPr>
        <p:spPr>
          <a:xfrm>
            <a:off x="261211" y="808889"/>
            <a:ext cx="3039699" cy="1250950"/>
          </a:xfrm>
          <a:custGeom>
            <a:avLst/>
            <a:gdLst/>
            <a:ahLst/>
            <a:cxnLst>
              <a:cxn ang="0">
                <a:pos x="6350" y="620713"/>
              </a:cxn>
              <a:cxn ang="0">
                <a:pos x="9525" y="1250950"/>
              </a:cxn>
              <a:cxn ang="0">
                <a:pos x="1743075" y="1241425"/>
              </a:cxn>
              <a:cxn ang="0">
                <a:pos x="2085975" y="615950"/>
              </a:cxn>
              <a:cxn ang="0">
                <a:pos x="2087563" y="0"/>
              </a:cxn>
              <a:cxn ang="0">
                <a:pos x="387350" y="4763"/>
              </a:cxn>
              <a:cxn ang="0">
                <a:pos x="6350" y="620713"/>
              </a:cxn>
            </a:cxnLst>
            <a:rect l="0" t="0" r="0" b="0"/>
            <a:pathLst>
              <a:path w="1321" h="788">
                <a:moveTo>
                  <a:pt x="4" y="391"/>
                </a:moveTo>
                <a:cubicBezTo>
                  <a:pt x="5" y="589"/>
                  <a:pt x="6" y="788"/>
                  <a:pt x="6" y="788"/>
                </a:cubicBezTo>
                <a:lnTo>
                  <a:pt x="1098" y="782"/>
                </a:lnTo>
                <a:cubicBezTo>
                  <a:pt x="1321" y="782"/>
                  <a:pt x="1315" y="667"/>
                  <a:pt x="1314" y="388"/>
                </a:cubicBezTo>
                <a:cubicBezTo>
                  <a:pt x="1314" y="193"/>
                  <a:pt x="1315" y="0"/>
                  <a:pt x="1315" y="0"/>
                </a:cubicBezTo>
                <a:lnTo>
                  <a:pt x="244" y="3"/>
                </a:lnTo>
                <a:cubicBezTo>
                  <a:pt x="0" y="3"/>
                  <a:pt x="5" y="138"/>
                  <a:pt x="4" y="391"/>
                </a:cubicBezTo>
                <a:close/>
              </a:path>
            </a:pathLst>
          </a:custGeom>
          <a:solidFill>
            <a:srgbClr val="DDDDDD">
              <a:alpha val="100000"/>
            </a:srgbClr>
          </a:solidFill>
          <a:ln w="9525">
            <a:noFill/>
          </a:ln>
          <a:effectLst>
            <a:prstShdw prst="shdw17" dist="17961" dir="2699999">
              <a:srgbClr val="858585">
                <a:alpha val="100000"/>
              </a:srgbClr>
            </a:prstShdw>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1" name="Oval 25">
            <a:extLst>
              <a:ext uri="{FF2B5EF4-FFF2-40B4-BE49-F238E27FC236}">
                <a16:creationId xmlns:a16="http://schemas.microsoft.com/office/drawing/2014/main" id="{2BC63CD9-BCAD-4DE0-AB6A-FA0ECEB1D848}"/>
              </a:ext>
            </a:extLst>
          </p:cNvPr>
          <p:cNvSpPr/>
          <p:nvPr/>
        </p:nvSpPr>
        <p:spPr>
          <a:xfrm>
            <a:off x="586649" y="921602"/>
            <a:ext cx="225425" cy="225425"/>
          </a:xfrm>
          <a:prstGeom prst="ellipse">
            <a:avLst/>
          </a:prstGeom>
          <a:solidFill>
            <a:srgbClr val="0070C0"/>
          </a:solidFill>
          <a:ln w="12700" cap="flat" cmpd="sng">
            <a:solidFill>
              <a:srgbClr val="FFFFFF"/>
            </a:solidFill>
            <a:prstDash val="solid"/>
            <a:headEnd type="none" w="med" len="med"/>
            <a:tailEnd type="none" w="med" len="me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sp>
        <p:nvSpPr>
          <p:cNvPr id="53" name="Oval 26">
            <a:extLst>
              <a:ext uri="{FF2B5EF4-FFF2-40B4-BE49-F238E27FC236}">
                <a16:creationId xmlns:a16="http://schemas.microsoft.com/office/drawing/2014/main" id="{48BFA4F1-B729-4F07-B3E7-DD17A9D1D1D2}"/>
              </a:ext>
            </a:extLst>
          </p:cNvPr>
          <p:cNvSpPr/>
          <p:nvPr/>
        </p:nvSpPr>
        <p:spPr>
          <a:xfrm>
            <a:off x="586649" y="1304189"/>
            <a:ext cx="225425" cy="225425"/>
          </a:xfrm>
          <a:prstGeom prst="ellipse">
            <a:avLst/>
          </a:prstGeom>
          <a:solidFill>
            <a:schemeClr val="folHlink"/>
          </a:solidFill>
          <a:ln w="12700" cap="flat" cmpd="sng">
            <a:solidFill>
              <a:srgbClr val="FFFFFF"/>
            </a:solidFill>
            <a:prstDash val="solid"/>
            <a:headEnd type="none" w="med" len="med"/>
            <a:tailEnd type="none" w="med" len="me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sp>
        <p:nvSpPr>
          <p:cNvPr id="54" name="Text Box 28">
            <a:extLst>
              <a:ext uri="{FF2B5EF4-FFF2-40B4-BE49-F238E27FC236}">
                <a16:creationId xmlns:a16="http://schemas.microsoft.com/office/drawing/2014/main" id="{50B922B0-F37C-44EA-A412-0B25667CF51A}"/>
              </a:ext>
            </a:extLst>
          </p:cNvPr>
          <p:cNvSpPr txBox="1"/>
          <p:nvPr/>
        </p:nvSpPr>
        <p:spPr>
          <a:xfrm>
            <a:off x="852079" y="877152"/>
            <a:ext cx="1501775" cy="307777"/>
          </a:xfrm>
          <a:prstGeom prst="rect">
            <a:avLst/>
          </a:prstGeom>
          <a:noFill/>
          <a:ln w="9525">
            <a:noFill/>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zh-CN" altLang="en-US" sz="1400" b="1" spc="600" dirty="0">
                <a:solidFill>
                  <a:srgbClr val="0070C0"/>
                </a:solidFill>
              </a:rPr>
              <a:t>块级元素</a:t>
            </a:r>
            <a:endParaRPr lang="en-US" altLang="zh-CN" sz="1400" b="1" spc="600" dirty="0">
              <a:solidFill>
                <a:srgbClr val="0070C0"/>
              </a:solidFill>
              <a:latin typeface="Times New Roman" panose="02020603050405020304" pitchFamily="18" charset="0"/>
              <a:ea typeface="Arial" panose="020B0604020202020204" pitchFamily="34" charset="0"/>
            </a:endParaRPr>
          </a:p>
        </p:txBody>
      </p:sp>
      <p:sp>
        <p:nvSpPr>
          <p:cNvPr id="55" name="Text Box 29">
            <a:extLst>
              <a:ext uri="{FF2B5EF4-FFF2-40B4-BE49-F238E27FC236}">
                <a16:creationId xmlns:a16="http://schemas.microsoft.com/office/drawing/2014/main" id="{C7A50B47-23F6-42FF-ADB5-FC75885A2732}"/>
              </a:ext>
            </a:extLst>
          </p:cNvPr>
          <p:cNvSpPr txBox="1"/>
          <p:nvPr/>
        </p:nvSpPr>
        <p:spPr>
          <a:xfrm>
            <a:off x="852079" y="1259739"/>
            <a:ext cx="1501775" cy="307777"/>
          </a:xfrm>
          <a:prstGeom prst="rect">
            <a:avLst/>
          </a:prstGeom>
          <a:noFill/>
          <a:ln w="9525">
            <a:noFill/>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zh-CN" altLang="en-US" sz="1400" b="1" spc="600" dirty="0"/>
              <a:t>内联元素</a:t>
            </a:r>
            <a:endParaRPr lang="en-US" altLang="zh-CN" sz="1400" b="1" spc="600" dirty="0"/>
          </a:p>
        </p:txBody>
      </p:sp>
      <p:sp>
        <p:nvSpPr>
          <p:cNvPr id="56" name="Text Box 30">
            <a:extLst>
              <a:ext uri="{FF2B5EF4-FFF2-40B4-BE49-F238E27FC236}">
                <a16:creationId xmlns:a16="http://schemas.microsoft.com/office/drawing/2014/main" id="{0282C528-4185-42D2-92C0-496B33A73B45}"/>
              </a:ext>
            </a:extLst>
          </p:cNvPr>
          <p:cNvSpPr txBox="1"/>
          <p:nvPr/>
        </p:nvSpPr>
        <p:spPr>
          <a:xfrm>
            <a:off x="840648" y="1664552"/>
            <a:ext cx="2074001" cy="307777"/>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spc="300" dirty="0"/>
              <a:t>内联块状元素</a:t>
            </a:r>
          </a:p>
        </p:txBody>
      </p:sp>
      <p:sp>
        <p:nvSpPr>
          <p:cNvPr id="57" name="Oval 26">
            <a:extLst>
              <a:ext uri="{FF2B5EF4-FFF2-40B4-BE49-F238E27FC236}">
                <a16:creationId xmlns:a16="http://schemas.microsoft.com/office/drawing/2014/main" id="{F24A1324-EF08-4A07-B089-48745C0F56A6}"/>
              </a:ext>
            </a:extLst>
          </p:cNvPr>
          <p:cNvSpPr/>
          <p:nvPr/>
        </p:nvSpPr>
        <p:spPr>
          <a:xfrm>
            <a:off x="577226" y="1717195"/>
            <a:ext cx="225425" cy="225425"/>
          </a:xfrm>
          <a:prstGeom prst="ellipse">
            <a:avLst/>
          </a:prstGeom>
          <a:solidFill>
            <a:schemeClr val="folHlink"/>
          </a:solidFill>
          <a:ln w="12700" cap="flat" cmpd="sng">
            <a:solidFill>
              <a:srgbClr val="FFFFFF"/>
            </a:solidFill>
            <a:prstDash val="solid"/>
            <a:headEnd type="none" w="med" len="med"/>
            <a:tailEnd type="none" w="med" len="me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grpSp>
        <p:nvGrpSpPr>
          <p:cNvPr id="58" name="Group 9">
            <a:extLst>
              <a:ext uri="{FF2B5EF4-FFF2-40B4-BE49-F238E27FC236}">
                <a16:creationId xmlns:a16="http://schemas.microsoft.com/office/drawing/2014/main" id="{157B7A59-BFAE-497D-9C17-3FB23856FA25}"/>
              </a:ext>
            </a:extLst>
          </p:cNvPr>
          <p:cNvGrpSpPr/>
          <p:nvPr/>
        </p:nvGrpSpPr>
        <p:grpSpPr>
          <a:xfrm>
            <a:off x="9383077" y="882427"/>
            <a:ext cx="1018223" cy="335365"/>
            <a:chOff x="816" y="2304"/>
            <a:chExt cx="1440" cy="448"/>
          </a:xfrm>
        </p:grpSpPr>
        <p:sp>
          <p:nvSpPr>
            <p:cNvPr id="59" name="Freeform 10">
              <a:extLst>
                <a:ext uri="{FF2B5EF4-FFF2-40B4-BE49-F238E27FC236}">
                  <a16:creationId xmlns:a16="http://schemas.microsoft.com/office/drawing/2014/main" id="{DD0D39C8-158D-4DF6-BBD7-2FCA1A9C41FD}"/>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0" name="Rectangle 11">
              <a:hlinkClick r:id="rId3" action="ppaction://hlinkfile"/>
              <a:extLst>
                <a:ext uri="{FF2B5EF4-FFF2-40B4-BE49-F238E27FC236}">
                  <a16:creationId xmlns:a16="http://schemas.microsoft.com/office/drawing/2014/main" id="{782C7E9D-9800-4DA1-B158-C83BE482DFA8}"/>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b</a:t>
              </a: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lock.html</a:t>
              </a:r>
            </a:p>
          </p:txBody>
        </p:sp>
      </p:grpSp>
      <p:grpSp>
        <p:nvGrpSpPr>
          <p:cNvPr id="30" name="Group 21">
            <a:extLst>
              <a:ext uri="{FF2B5EF4-FFF2-40B4-BE49-F238E27FC236}">
                <a16:creationId xmlns:a16="http://schemas.microsoft.com/office/drawing/2014/main" id="{29692A8E-47A6-487D-A600-15F5529E96B8}"/>
              </a:ext>
            </a:extLst>
          </p:cNvPr>
          <p:cNvGrpSpPr/>
          <p:nvPr/>
        </p:nvGrpSpPr>
        <p:grpSpPr>
          <a:xfrm>
            <a:off x="3695671" y="2123625"/>
            <a:ext cx="146311" cy="152400"/>
            <a:chOff x="2928" y="2208"/>
            <a:chExt cx="262" cy="262"/>
          </a:xfrm>
        </p:grpSpPr>
        <p:sp>
          <p:nvSpPr>
            <p:cNvPr id="32" name="Oval 22">
              <a:extLst>
                <a:ext uri="{FF2B5EF4-FFF2-40B4-BE49-F238E27FC236}">
                  <a16:creationId xmlns:a16="http://schemas.microsoft.com/office/drawing/2014/main" id="{59630874-E50D-405F-B424-B9413DCFF2BC}"/>
                </a:ext>
              </a:extLst>
            </p:cNvPr>
            <p:cNvSpPr/>
            <p:nvPr/>
          </p:nvSpPr>
          <p:spPr>
            <a:xfrm>
              <a:off x="2928" y="2208"/>
              <a:ext cx="262" cy="262"/>
            </a:xfrm>
            <a:prstGeom prst="ellipse">
              <a:avLst/>
            </a:prstGeom>
            <a:gradFill rotWithShape="1">
              <a:gsLst>
                <a:gs pos="0">
                  <a:srgbClr val="C0C6D3"/>
                </a:gs>
                <a:gs pos="100000">
                  <a:srgbClr val="223864"/>
                </a:gs>
              </a:gsLst>
              <a:lin ang="2700000" scaled="1"/>
              <a:tileRect/>
            </a:gradFill>
            <a:ln w="12700" cap="flat" cmpd="sng">
              <a:solidFill>
                <a:srgbClr val="F8F8F8"/>
              </a:solidFill>
              <a:prstDash val="solid"/>
              <a:headEnd type="none" w="med" len="med"/>
              <a:tailEnd type="none" w="med" len="med"/>
            </a:ln>
            <a:effectLst>
              <a:outerShdw dist="35921" dir="2699999" algn="ctr" rotWithShape="0">
                <a:srgbClr val="1C1C1C">
                  <a:alpha val="50000"/>
                </a:srgbClr>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sp>
          <p:nvSpPr>
            <p:cNvPr id="33" name="Oval 23">
              <a:extLst>
                <a:ext uri="{FF2B5EF4-FFF2-40B4-BE49-F238E27FC236}">
                  <a16:creationId xmlns:a16="http://schemas.microsoft.com/office/drawing/2014/main" id="{CAD769D9-8CAF-4209-BE9F-E0FA554800BA}"/>
                </a:ext>
              </a:extLst>
            </p:cNvPr>
            <p:cNvSpPr/>
            <p:nvPr/>
          </p:nvSpPr>
          <p:spPr>
            <a:xfrm>
              <a:off x="2949" y="2230"/>
              <a:ext cx="218" cy="218"/>
            </a:xfrm>
            <a:prstGeom prst="ellipse">
              <a:avLst/>
            </a:prstGeom>
            <a:gradFill rotWithShape="1">
              <a:gsLst>
                <a:gs pos="0">
                  <a:srgbClr val="686620"/>
                </a:gs>
                <a:gs pos="100000">
                  <a:srgbClr val="9F9E71"/>
                </a:gs>
              </a:gsLst>
              <a:lin ang="2700000" scaled="1"/>
              <a:tileRect/>
            </a:gradFill>
            <a:ln w="12700">
              <a:noFill/>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grpSp>
      <p:grpSp>
        <p:nvGrpSpPr>
          <p:cNvPr id="44" name="Group 9">
            <a:extLst>
              <a:ext uri="{FF2B5EF4-FFF2-40B4-BE49-F238E27FC236}">
                <a16:creationId xmlns:a16="http://schemas.microsoft.com/office/drawing/2014/main" id="{6921BFD9-038D-484A-9CEC-CBB9E0000DD5}"/>
              </a:ext>
            </a:extLst>
          </p:cNvPr>
          <p:cNvGrpSpPr/>
          <p:nvPr/>
        </p:nvGrpSpPr>
        <p:grpSpPr>
          <a:xfrm>
            <a:off x="11061700" y="181078"/>
            <a:ext cx="988719" cy="335365"/>
            <a:chOff x="816" y="2304"/>
            <a:chExt cx="1440" cy="448"/>
          </a:xfrm>
        </p:grpSpPr>
        <p:sp>
          <p:nvSpPr>
            <p:cNvPr id="45" name="Freeform 10">
              <a:extLst>
                <a:ext uri="{FF2B5EF4-FFF2-40B4-BE49-F238E27FC236}">
                  <a16:creationId xmlns:a16="http://schemas.microsoft.com/office/drawing/2014/main" id="{18BC5FA6-2532-4612-BFD7-ED5D8B953BC5}"/>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6" name="Rectangle 11">
              <a:hlinkClick r:id="rId4" action="ppaction://hlinksldjump"/>
              <a:extLst>
                <a:ext uri="{FF2B5EF4-FFF2-40B4-BE49-F238E27FC236}">
                  <a16:creationId xmlns:a16="http://schemas.microsoft.com/office/drawing/2014/main" id="{A1994D31-9349-48A7-8B57-3F97F363D709}"/>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48" name="Group 9">
            <a:extLst>
              <a:ext uri="{FF2B5EF4-FFF2-40B4-BE49-F238E27FC236}">
                <a16:creationId xmlns:a16="http://schemas.microsoft.com/office/drawing/2014/main" id="{6800A697-DDE0-49F2-B295-BB4F8F0768B1}"/>
              </a:ext>
            </a:extLst>
          </p:cNvPr>
          <p:cNvGrpSpPr/>
          <p:nvPr/>
        </p:nvGrpSpPr>
        <p:grpSpPr>
          <a:xfrm>
            <a:off x="9270251" y="181078"/>
            <a:ext cx="754143" cy="335365"/>
            <a:chOff x="816" y="2304"/>
            <a:chExt cx="1440" cy="448"/>
          </a:xfrm>
        </p:grpSpPr>
        <p:sp>
          <p:nvSpPr>
            <p:cNvPr id="52" name="Freeform 10">
              <a:extLst>
                <a:ext uri="{FF2B5EF4-FFF2-40B4-BE49-F238E27FC236}">
                  <a16:creationId xmlns:a16="http://schemas.microsoft.com/office/drawing/2014/main" id="{FC6A82C8-E333-47DC-8337-AE62716F4E84}"/>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 name="Rectangle 11">
              <a:hlinkClick r:id="rId5"/>
              <a:extLst>
                <a:ext uri="{FF2B5EF4-FFF2-40B4-BE49-F238E27FC236}">
                  <a16:creationId xmlns:a16="http://schemas.microsoft.com/office/drawing/2014/main" id="{2BC63A7A-5C7C-44BE-A057-07673C95C8E9}"/>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62" name="Group 9">
            <a:extLst>
              <a:ext uri="{FF2B5EF4-FFF2-40B4-BE49-F238E27FC236}">
                <a16:creationId xmlns:a16="http://schemas.microsoft.com/office/drawing/2014/main" id="{E5AFD04D-1BEE-4AD5-BAA9-542530CA6248}"/>
              </a:ext>
            </a:extLst>
          </p:cNvPr>
          <p:cNvGrpSpPr/>
          <p:nvPr/>
        </p:nvGrpSpPr>
        <p:grpSpPr>
          <a:xfrm>
            <a:off x="10165976" y="181078"/>
            <a:ext cx="754143" cy="335365"/>
            <a:chOff x="816" y="2304"/>
            <a:chExt cx="1440" cy="448"/>
          </a:xfrm>
        </p:grpSpPr>
        <p:sp>
          <p:nvSpPr>
            <p:cNvPr id="63" name="Freeform 10">
              <a:extLst>
                <a:ext uri="{FF2B5EF4-FFF2-40B4-BE49-F238E27FC236}">
                  <a16:creationId xmlns:a16="http://schemas.microsoft.com/office/drawing/2014/main" id="{51319B05-50AA-4202-B392-12EAAA5CD5AB}"/>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4" name="Rectangle 11">
              <a:hlinkClick r:id="rId6" action="ppaction://hlinkfile"/>
              <a:extLst>
                <a:ext uri="{FF2B5EF4-FFF2-40B4-BE49-F238E27FC236}">
                  <a16:creationId xmlns:a16="http://schemas.microsoft.com/office/drawing/2014/main" id="{2F27D49D-6AD2-4AD2-8CB4-481A1815350A}"/>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13079603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arn(inVertical)">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barn(inVertical)">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zh-CN" altLang="en-US" kern="1200" dirty="0">
                <a:latin typeface="华文隶书" panose="02010800040101010101" pitchFamily="2" charset="-122"/>
                <a:ea typeface="华文隶书" panose="02010800040101010101" pitchFamily="2" charset="-122"/>
                <a:cs typeface="Arial" panose="020B0604020202020204" pitchFamily="34" charset="0"/>
              </a:rPr>
              <a:t>元素分类</a:t>
            </a:r>
            <a:endParaRPr lang="en-US" altLang="zh-CN" kern="1200" dirty="0">
              <a:latin typeface="华文隶书" panose="02010800040101010101" pitchFamily="2" charset="-122"/>
              <a:ea typeface="华文隶书" panose="02010800040101010101" pitchFamily="2" charset="-122"/>
            </a:endParaRPr>
          </a:p>
        </p:txBody>
      </p:sp>
      <p:sp>
        <p:nvSpPr>
          <p:cNvPr id="26" name="Rectangle 3">
            <a:extLst>
              <a:ext uri="{FF2B5EF4-FFF2-40B4-BE49-F238E27FC236}">
                <a16:creationId xmlns:a16="http://schemas.microsoft.com/office/drawing/2014/main" id="{C242BD35-70CF-4195-9FF8-B31638821F31}"/>
              </a:ext>
            </a:extLst>
          </p:cNvPr>
          <p:cNvSpPr/>
          <p:nvPr/>
        </p:nvSpPr>
        <p:spPr>
          <a:xfrm>
            <a:off x="3554988" y="825288"/>
            <a:ext cx="8543873" cy="416791"/>
          </a:xfrm>
          <a:prstGeom prst="rect">
            <a:avLst/>
          </a:prstGeom>
          <a:solidFill>
            <a:schemeClr val="folHlink"/>
          </a:solidFill>
          <a:ln w="9525">
            <a:noFill/>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sp>
        <p:nvSpPr>
          <p:cNvPr id="28" name="Rectangle 27">
            <a:extLst>
              <a:ext uri="{FF2B5EF4-FFF2-40B4-BE49-F238E27FC236}">
                <a16:creationId xmlns:a16="http://schemas.microsoft.com/office/drawing/2014/main" id="{C390A501-AC88-4090-B243-96AAA83615E3}"/>
              </a:ext>
            </a:extLst>
          </p:cNvPr>
          <p:cNvSpPr>
            <a:spLocks noChangeArrowheads="1"/>
          </p:cNvSpPr>
          <p:nvPr/>
        </p:nvSpPr>
        <p:spPr bwMode="gray">
          <a:xfrm>
            <a:off x="3562300" y="849352"/>
            <a:ext cx="8520248" cy="646331"/>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1C1C1C"/>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fontAlgn="base" hangingPunct="0">
              <a:spcBef>
                <a:spcPct val="0"/>
              </a:spcBef>
              <a:spcAft>
                <a:spcPct val="0"/>
              </a:spcAft>
              <a:defRPr/>
            </a:pPr>
            <a:r>
              <a:rPr kumimoji="1" lang="en-US" altLang="zh-CN" b="1" dirty="0">
                <a:latin typeface="Times New Roman" panose="02020603050405020304" pitchFamily="18" charset="0"/>
                <a:ea typeface="宋体" panose="02010600030101010101" pitchFamily="2" charset="-122"/>
                <a:cs typeface="Arial" panose="020B0604020202020204" pitchFamily="34" charset="0"/>
              </a:rPr>
              <a:t>2</a:t>
            </a:r>
            <a:r>
              <a:rPr kumimoji="1" lang="zh-CN" altLang="en-US"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Arial" panose="020B0604020202020204" pitchFamily="34" charset="0"/>
              </a:rPr>
              <a:t>、</a:t>
            </a:r>
            <a:r>
              <a:rPr lang="zh-CN" altLang="en-US" b="1" dirty="0"/>
              <a:t>内联元素（行内元素）（</a:t>
            </a:r>
            <a:r>
              <a:rPr lang="en-US" altLang="zh-CN" b="1" dirty="0"/>
              <a:t>inline</a:t>
            </a:r>
            <a:r>
              <a:rPr lang="zh-CN" altLang="en-US" b="1" dirty="0"/>
              <a:t>）</a:t>
            </a:r>
          </a:p>
          <a:p>
            <a:pPr algn="ctr" eaLnBrk="0" fontAlgn="base" hangingPunct="0">
              <a:spcBef>
                <a:spcPct val="0"/>
              </a:spcBef>
              <a:spcAft>
                <a:spcPct val="0"/>
              </a:spcAft>
              <a:defRPr/>
            </a:pPr>
            <a:endParaRPr lang="zh-CN" altLang="en-US" b="1" dirty="0"/>
          </a:p>
        </p:txBody>
      </p:sp>
      <p:sp>
        <p:nvSpPr>
          <p:cNvPr id="29" name="Rectangle 29">
            <a:extLst>
              <a:ext uri="{FF2B5EF4-FFF2-40B4-BE49-F238E27FC236}">
                <a16:creationId xmlns:a16="http://schemas.microsoft.com/office/drawing/2014/main" id="{11B96424-4FC5-413F-9A5D-2E6FE9E8E793}"/>
              </a:ext>
            </a:extLst>
          </p:cNvPr>
          <p:cNvSpPr/>
          <p:nvPr/>
        </p:nvSpPr>
        <p:spPr>
          <a:xfrm>
            <a:off x="3546375" y="808889"/>
            <a:ext cx="8543873" cy="3788512"/>
          </a:xfrm>
          <a:prstGeom prst="rect">
            <a:avLst/>
          </a:prstGeom>
          <a:noFill/>
          <a:ln w="19050" cap="flat" cmpd="sng">
            <a:solidFill>
              <a:schemeClr val="bg2"/>
            </a:solidFill>
            <a:prstDash val="solid"/>
            <a:miter/>
            <a:headEnd type="none" w="med" len="med"/>
            <a:tailEnd type="none" w="med" len="me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sp>
        <p:nvSpPr>
          <p:cNvPr id="31" name="AutoShape 5">
            <a:extLst>
              <a:ext uri="{FF2B5EF4-FFF2-40B4-BE49-F238E27FC236}">
                <a16:creationId xmlns:a16="http://schemas.microsoft.com/office/drawing/2014/main" id="{B18B0ECE-6704-4746-AF77-41F4518E9F7E}"/>
              </a:ext>
            </a:extLst>
          </p:cNvPr>
          <p:cNvSpPr>
            <a:spLocks noChangeArrowheads="1"/>
          </p:cNvSpPr>
          <p:nvPr/>
        </p:nvSpPr>
        <p:spPr bwMode="ltGray">
          <a:xfrm>
            <a:off x="3600836" y="1294426"/>
            <a:ext cx="8389233" cy="3188674"/>
          </a:xfrm>
          <a:prstGeom prst="roundRect">
            <a:avLst>
              <a:gd name="adj" fmla="val 4134"/>
            </a:avLst>
          </a:prstGeom>
          <a:gradFill rotWithShape="1">
            <a:gsLst>
              <a:gs pos="0">
                <a:schemeClr val="accent1">
                  <a:gamma/>
                  <a:shade val="69804"/>
                  <a:invGamma/>
                </a:schemeClr>
              </a:gs>
              <a:gs pos="50000">
                <a:schemeClr val="accent1"/>
              </a:gs>
              <a:gs pos="100000">
                <a:schemeClr val="accent1">
                  <a:gamma/>
                  <a:shade val="69804"/>
                  <a:invGamma/>
                </a:schemeClr>
              </a:gs>
            </a:gsLst>
            <a:lin ang="5400000" scaled="1"/>
          </a:gradFill>
          <a:ln>
            <a:noFill/>
          </a:ln>
          <a:effectLst>
            <a:prstShdw prst="shdw17" dist="17961" dir="2700000">
              <a:schemeClr val="accent1">
                <a:gamma/>
                <a:shade val="60000"/>
                <a:invGamma/>
              </a:schemeClr>
            </a:prstShdw>
          </a:effectLst>
          <a:extLst>
            <a:ext uri="{91240B29-F687-4F45-9708-019B960494DF}">
              <a14:hiddenLine xmlns:a14="http://schemas.microsoft.com/office/drawing/2010/main" w="12700">
                <a:solidFill>
                  <a:srgbClr val="B2B2B2"/>
                </a:solidFill>
                <a:rou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4" name="Line 20">
            <a:extLst>
              <a:ext uri="{FF2B5EF4-FFF2-40B4-BE49-F238E27FC236}">
                <a16:creationId xmlns:a16="http://schemas.microsoft.com/office/drawing/2014/main" id="{9DF7D7C2-DC73-4463-B123-5F1E97B94558}"/>
              </a:ext>
            </a:extLst>
          </p:cNvPr>
          <p:cNvSpPr/>
          <p:nvPr/>
        </p:nvSpPr>
        <p:spPr>
          <a:xfrm>
            <a:off x="3762186" y="1400199"/>
            <a:ext cx="41650" cy="2975039"/>
          </a:xfrm>
          <a:prstGeom prst="line">
            <a:avLst/>
          </a:prstGeom>
          <a:ln w="12700" cap="flat" cmpd="sng">
            <a:solidFill>
              <a:srgbClr val="FEFFFF">
                <a:alpha val="50195"/>
              </a:srgbClr>
            </a:solidFill>
            <a:prstDash val="solid"/>
            <a:headEnd type="none" w="med" len="med"/>
            <a:tailEnd type="none" w="med" len="med"/>
          </a:ln>
        </p:spPr>
      </p:sp>
      <p:grpSp>
        <p:nvGrpSpPr>
          <p:cNvPr id="36" name="Group 21">
            <a:extLst>
              <a:ext uri="{FF2B5EF4-FFF2-40B4-BE49-F238E27FC236}">
                <a16:creationId xmlns:a16="http://schemas.microsoft.com/office/drawing/2014/main" id="{F5BADFB1-7202-4099-ADDC-6A4168CF61A3}"/>
              </a:ext>
            </a:extLst>
          </p:cNvPr>
          <p:cNvGrpSpPr/>
          <p:nvPr/>
        </p:nvGrpSpPr>
        <p:grpSpPr>
          <a:xfrm>
            <a:off x="3695671" y="1400199"/>
            <a:ext cx="146311" cy="152400"/>
            <a:chOff x="2928" y="2208"/>
            <a:chExt cx="262" cy="262"/>
          </a:xfrm>
        </p:grpSpPr>
        <p:sp>
          <p:nvSpPr>
            <p:cNvPr id="49" name="Oval 22">
              <a:extLst>
                <a:ext uri="{FF2B5EF4-FFF2-40B4-BE49-F238E27FC236}">
                  <a16:creationId xmlns:a16="http://schemas.microsoft.com/office/drawing/2014/main" id="{03C24F6F-858F-45FB-91DD-954BA62C19D7}"/>
                </a:ext>
              </a:extLst>
            </p:cNvPr>
            <p:cNvSpPr/>
            <p:nvPr/>
          </p:nvSpPr>
          <p:spPr>
            <a:xfrm>
              <a:off x="2928" y="2208"/>
              <a:ext cx="262" cy="262"/>
            </a:xfrm>
            <a:prstGeom prst="ellipse">
              <a:avLst/>
            </a:prstGeom>
            <a:gradFill rotWithShape="1">
              <a:gsLst>
                <a:gs pos="0">
                  <a:srgbClr val="C0C6D3"/>
                </a:gs>
                <a:gs pos="100000">
                  <a:srgbClr val="223864"/>
                </a:gs>
              </a:gsLst>
              <a:lin ang="2700000" scaled="1"/>
              <a:tileRect/>
            </a:gradFill>
            <a:ln w="12700" cap="flat" cmpd="sng">
              <a:solidFill>
                <a:srgbClr val="F8F8F8"/>
              </a:solidFill>
              <a:prstDash val="solid"/>
              <a:headEnd type="none" w="med" len="med"/>
              <a:tailEnd type="none" w="med" len="med"/>
            </a:ln>
            <a:effectLst>
              <a:outerShdw dist="35921" dir="2699999" algn="ctr" rotWithShape="0">
                <a:srgbClr val="1C1C1C">
                  <a:alpha val="50000"/>
                </a:srgbClr>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sp>
          <p:nvSpPr>
            <p:cNvPr id="50" name="Oval 23">
              <a:extLst>
                <a:ext uri="{FF2B5EF4-FFF2-40B4-BE49-F238E27FC236}">
                  <a16:creationId xmlns:a16="http://schemas.microsoft.com/office/drawing/2014/main" id="{8EF0C55C-E01D-4E22-9980-C7BCFEF546CE}"/>
                </a:ext>
              </a:extLst>
            </p:cNvPr>
            <p:cNvSpPr/>
            <p:nvPr/>
          </p:nvSpPr>
          <p:spPr>
            <a:xfrm>
              <a:off x="2949" y="2230"/>
              <a:ext cx="218" cy="218"/>
            </a:xfrm>
            <a:prstGeom prst="ellipse">
              <a:avLst/>
            </a:prstGeom>
            <a:gradFill rotWithShape="1">
              <a:gsLst>
                <a:gs pos="0">
                  <a:srgbClr val="686620"/>
                </a:gs>
                <a:gs pos="100000">
                  <a:srgbClr val="9F9E71"/>
                </a:gs>
              </a:gsLst>
              <a:lin ang="2700000" scaled="1"/>
              <a:tileRect/>
            </a:gradFill>
            <a:ln w="12700">
              <a:noFill/>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grpSp>
      <p:grpSp>
        <p:nvGrpSpPr>
          <p:cNvPr id="37" name="Group 24">
            <a:extLst>
              <a:ext uri="{FF2B5EF4-FFF2-40B4-BE49-F238E27FC236}">
                <a16:creationId xmlns:a16="http://schemas.microsoft.com/office/drawing/2014/main" id="{92493274-D790-42F0-ACE2-48079F190A45}"/>
              </a:ext>
            </a:extLst>
          </p:cNvPr>
          <p:cNvGrpSpPr/>
          <p:nvPr/>
        </p:nvGrpSpPr>
        <p:grpSpPr>
          <a:xfrm>
            <a:off x="3683186" y="2119518"/>
            <a:ext cx="146311" cy="160615"/>
            <a:chOff x="2928" y="2208"/>
            <a:chExt cx="262" cy="262"/>
          </a:xfrm>
        </p:grpSpPr>
        <p:sp>
          <p:nvSpPr>
            <p:cNvPr id="47" name="Oval 25">
              <a:extLst>
                <a:ext uri="{FF2B5EF4-FFF2-40B4-BE49-F238E27FC236}">
                  <a16:creationId xmlns:a16="http://schemas.microsoft.com/office/drawing/2014/main" id="{6355CB7A-DDE7-423F-AEBD-3ABE0F028AF4}"/>
                </a:ext>
              </a:extLst>
            </p:cNvPr>
            <p:cNvSpPr/>
            <p:nvPr/>
          </p:nvSpPr>
          <p:spPr>
            <a:xfrm>
              <a:off x="2928" y="2208"/>
              <a:ext cx="262" cy="262"/>
            </a:xfrm>
            <a:prstGeom prst="ellipse">
              <a:avLst/>
            </a:prstGeom>
            <a:gradFill rotWithShape="1">
              <a:gsLst>
                <a:gs pos="0">
                  <a:srgbClr val="C0C6D3"/>
                </a:gs>
                <a:gs pos="100000">
                  <a:srgbClr val="223864"/>
                </a:gs>
              </a:gsLst>
              <a:lin ang="2700000" scaled="1"/>
              <a:tileRect/>
            </a:gradFill>
            <a:ln w="12700" cap="flat" cmpd="sng">
              <a:solidFill>
                <a:srgbClr val="F8F8F8"/>
              </a:solidFill>
              <a:prstDash val="solid"/>
              <a:headEnd type="none" w="med" len="med"/>
              <a:tailEnd type="none" w="med" len="med"/>
            </a:ln>
            <a:effectLst>
              <a:outerShdw dist="35921" dir="2699999" algn="ctr" rotWithShape="0">
                <a:srgbClr val="1C1C1C">
                  <a:alpha val="50000"/>
                </a:srgbClr>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sp>
          <p:nvSpPr>
            <p:cNvPr id="48" name="Oval 26">
              <a:extLst>
                <a:ext uri="{FF2B5EF4-FFF2-40B4-BE49-F238E27FC236}">
                  <a16:creationId xmlns:a16="http://schemas.microsoft.com/office/drawing/2014/main" id="{04CB7267-A56A-4FCC-A0FA-266523943C5E}"/>
                </a:ext>
              </a:extLst>
            </p:cNvPr>
            <p:cNvSpPr/>
            <p:nvPr/>
          </p:nvSpPr>
          <p:spPr>
            <a:xfrm>
              <a:off x="2949" y="2230"/>
              <a:ext cx="218" cy="218"/>
            </a:xfrm>
            <a:prstGeom prst="ellipse">
              <a:avLst/>
            </a:prstGeom>
            <a:gradFill rotWithShape="1">
              <a:gsLst>
                <a:gs pos="0">
                  <a:srgbClr val="686620"/>
                </a:gs>
                <a:gs pos="100000">
                  <a:srgbClr val="9F9E71"/>
                </a:gs>
              </a:gsLst>
              <a:lin ang="2700000" scaled="1"/>
              <a:tileRect/>
            </a:gradFill>
            <a:ln w="12700">
              <a:noFill/>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grpSp>
      <p:sp>
        <p:nvSpPr>
          <p:cNvPr id="40" name="Rectangle 31">
            <a:extLst>
              <a:ext uri="{FF2B5EF4-FFF2-40B4-BE49-F238E27FC236}">
                <a16:creationId xmlns:a16="http://schemas.microsoft.com/office/drawing/2014/main" id="{1C3058FF-009C-4138-A32A-72A56585A0E2}"/>
              </a:ext>
            </a:extLst>
          </p:cNvPr>
          <p:cNvSpPr/>
          <p:nvPr/>
        </p:nvSpPr>
        <p:spPr>
          <a:xfrm>
            <a:off x="3936321" y="1999770"/>
            <a:ext cx="1102178" cy="400110"/>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FF0066"/>
              </a:buClr>
              <a:buSzPct val="75000"/>
            </a:pPr>
            <a:r>
              <a:rPr lang="zh-CN" altLang="en-US" sz="2000" b="1" dirty="0">
                <a:solidFill>
                  <a:srgbClr val="FFFF99"/>
                </a:solidFill>
                <a:latin typeface="Times New Roman" panose="02020603050405020304" pitchFamily="18" charset="0"/>
                <a:cs typeface="Arial" panose="020B0604020202020204" pitchFamily="34" charset="0"/>
              </a:rPr>
              <a:t>特点</a:t>
            </a:r>
            <a:endParaRPr lang="en-US" altLang="zh-CN" sz="2000" b="1" dirty="0">
              <a:solidFill>
                <a:srgbClr val="FFFF99"/>
              </a:solidFill>
              <a:latin typeface="Times New Roman" panose="02020603050405020304" pitchFamily="18" charset="0"/>
              <a:ea typeface="Arial" panose="020B0604020202020204" pitchFamily="34" charset="0"/>
            </a:endParaRPr>
          </a:p>
        </p:txBody>
      </p:sp>
      <p:sp>
        <p:nvSpPr>
          <p:cNvPr id="42" name="Text Box 33">
            <a:extLst>
              <a:ext uri="{FF2B5EF4-FFF2-40B4-BE49-F238E27FC236}">
                <a16:creationId xmlns:a16="http://schemas.microsoft.com/office/drawing/2014/main" id="{8DB1E10A-15C8-46E8-8E9D-3B8C2DE5452E}"/>
              </a:ext>
            </a:extLst>
          </p:cNvPr>
          <p:cNvSpPr txBox="1"/>
          <p:nvPr/>
        </p:nvSpPr>
        <p:spPr>
          <a:xfrm>
            <a:off x="3933146" y="1646079"/>
            <a:ext cx="8018926" cy="415498"/>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lnSpc>
                <a:spcPct val="150000"/>
              </a:lnSpc>
            </a:pPr>
            <a:r>
              <a:rPr lang="en-US" altLang="zh-CN" sz="1400" b="1" dirty="0">
                <a:solidFill>
                  <a:srgbClr val="F8F8F8"/>
                </a:solidFill>
                <a:latin typeface="Times New Roman" panose="02020603050405020304" pitchFamily="18" charset="0"/>
                <a:cs typeface="Arial" panose="020B0604020202020204" pitchFamily="34" charset="0"/>
              </a:rPr>
              <a:t>&lt;a&gt;</a:t>
            </a:r>
            <a:r>
              <a:rPr lang="zh-CN" altLang="en-US" sz="1400" b="1" dirty="0">
                <a:solidFill>
                  <a:srgbClr val="F8F8F8"/>
                </a:solidFill>
                <a:latin typeface="Times New Roman" panose="02020603050405020304" pitchFamily="18" charset="0"/>
                <a:cs typeface="Arial" panose="020B0604020202020204" pitchFamily="34" charset="0"/>
              </a:rPr>
              <a:t>、</a:t>
            </a:r>
            <a:r>
              <a:rPr lang="en-US" altLang="zh-CN" sz="1400" b="1" dirty="0">
                <a:solidFill>
                  <a:srgbClr val="F8F8F8"/>
                </a:solidFill>
                <a:latin typeface="Times New Roman" panose="02020603050405020304" pitchFamily="18" charset="0"/>
                <a:cs typeface="Arial" panose="020B0604020202020204" pitchFamily="34" charset="0"/>
              </a:rPr>
              <a:t>&lt;span&gt;</a:t>
            </a:r>
            <a:r>
              <a:rPr lang="zh-CN" altLang="en-US" sz="1400" b="1" dirty="0">
                <a:solidFill>
                  <a:srgbClr val="F8F8F8"/>
                </a:solidFill>
                <a:latin typeface="Times New Roman" panose="02020603050405020304" pitchFamily="18" charset="0"/>
                <a:cs typeface="Arial" panose="020B0604020202020204" pitchFamily="34" charset="0"/>
              </a:rPr>
              <a:t>、</a:t>
            </a:r>
            <a:r>
              <a:rPr lang="en-US" altLang="zh-CN" sz="1400" b="1" dirty="0">
                <a:solidFill>
                  <a:srgbClr val="F8F8F8"/>
                </a:solidFill>
                <a:latin typeface="Times New Roman" panose="02020603050405020304" pitchFamily="18" charset="0"/>
                <a:cs typeface="Arial" panose="020B0604020202020204" pitchFamily="34" charset="0"/>
              </a:rPr>
              <a:t>&lt;br&gt;</a:t>
            </a:r>
            <a:r>
              <a:rPr lang="zh-CN" altLang="en-US" sz="1400" b="1" dirty="0">
                <a:solidFill>
                  <a:srgbClr val="F8F8F8"/>
                </a:solidFill>
                <a:latin typeface="Times New Roman" panose="02020603050405020304" pitchFamily="18" charset="0"/>
                <a:cs typeface="Arial" panose="020B0604020202020204" pitchFamily="34" charset="0"/>
              </a:rPr>
              <a:t>、</a:t>
            </a:r>
            <a:r>
              <a:rPr lang="en-US" altLang="zh-CN" sz="1400" b="1" dirty="0">
                <a:solidFill>
                  <a:srgbClr val="F8F8F8"/>
                </a:solidFill>
                <a:latin typeface="Times New Roman" panose="02020603050405020304" pitchFamily="18" charset="0"/>
                <a:cs typeface="Arial" panose="020B0604020202020204" pitchFamily="34" charset="0"/>
              </a:rPr>
              <a:t>&lt;</a:t>
            </a:r>
            <a:r>
              <a:rPr lang="en-US" altLang="zh-CN" sz="1400" b="1" dirty="0" err="1">
                <a:solidFill>
                  <a:srgbClr val="F8F8F8"/>
                </a:solidFill>
                <a:latin typeface="Times New Roman" panose="02020603050405020304" pitchFamily="18" charset="0"/>
                <a:cs typeface="Arial" panose="020B0604020202020204" pitchFamily="34" charset="0"/>
              </a:rPr>
              <a:t>i</a:t>
            </a:r>
            <a:r>
              <a:rPr lang="en-US" altLang="zh-CN" sz="1400" b="1" dirty="0">
                <a:solidFill>
                  <a:srgbClr val="F8F8F8"/>
                </a:solidFill>
                <a:latin typeface="Times New Roman" panose="02020603050405020304" pitchFamily="18" charset="0"/>
                <a:cs typeface="Arial" panose="020B0604020202020204" pitchFamily="34" charset="0"/>
              </a:rPr>
              <a:t>&gt;</a:t>
            </a:r>
            <a:r>
              <a:rPr lang="zh-CN" altLang="en-US" sz="1400" b="1" dirty="0">
                <a:solidFill>
                  <a:srgbClr val="F8F8F8"/>
                </a:solidFill>
                <a:latin typeface="Times New Roman" panose="02020603050405020304" pitchFamily="18" charset="0"/>
                <a:cs typeface="Arial" panose="020B0604020202020204" pitchFamily="34" charset="0"/>
              </a:rPr>
              <a:t>、</a:t>
            </a:r>
            <a:r>
              <a:rPr lang="en-US" altLang="zh-CN" sz="1400" b="1" dirty="0">
                <a:solidFill>
                  <a:srgbClr val="F8F8F8"/>
                </a:solidFill>
                <a:latin typeface="Times New Roman" panose="02020603050405020304" pitchFamily="18" charset="0"/>
                <a:cs typeface="Arial" panose="020B0604020202020204" pitchFamily="34" charset="0"/>
              </a:rPr>
              <a:t>&lt;</a:t>
            </a:r>
            <a:r>
              <a:rPr lang="en-US" altLang="zh-CN" sz="1400" b="1" dirty="0" err="1">
                <a:solidFill>
                  <a:srgbClr val="F8F8F8"/>
                </a:solidFill>
                <a:latin typeface="Times New Roman" panose="02020603050405020304" pitchFamily="18" charset="0"/>
                <a:cs typeface="Arial" panose="020B0604020202020204" pitchFamily="34" charset="0"/>
              </a:rPr>
              <a:t>em</a:t>
            </a:r>
            <a:r>
              <a:rPr lang="en-US" altLang="zh-CN" sz="1400" b="1" dirty="0">
                <a:solidFill>
                  <a:srgbClr val="F8F8F8"/>
                </a:solidFill>
                <a:latin typeface="Times New Roman" panose="02020603050405020304" pitchFamily="18" charset="0"/>
                <a:cs typeface="Arial" panose="020B0604020202020204" pitchFamily="34" charset="0"/>
              </a:rPr>
              <a:t>&gt;</a:t>
            </a:r>
            <a:r>
              <a:rPr lang="zh-CN" altLang="en-US" sz="1400" b="1" dirty="0">
                <a:solidFill>
                  <a:srgbClr val="F8F8F8"/>
                </a:solidFill>
                <a:latin typeface="Times New Roman" panose="02020603050405020304" pitchFamily="18" charset="0"/>
                <a:cs typeface="Arial" panose="020B0604020202020204" pitchFamily="34" charset="0"/>
              </a:rPr>
              <a:t>、</a:t>
            </a:r>
            <a:r>
              <a:rPr lang="en-US" altLang="zh-CN" sz="1400" b="1" dirty="0">
                <a:solidFill>
                  <a:srgbClr val="F8F8F8"/>
                </a:solidFill>
                <a:latin typeface="Times New Roman" panose="02020603050405020304" pitchFamily="18" charset="0"/>
                <a:cs typeface="Arial" panose="020B0604020202020204" pitchFamily="34" charset="0"/>
              </a:rPr>
              <a:t>&lt;strong&gt;</a:t>
            </a:r>
            <a:r>
              <a:rPr lang="zh-CN" altLang="en-US" sz="1400" b="1" dirty="0">
                <a:solidFill>
                  <a:srgbClr val="F8F8F8"/>
                </a:solidFill>
                <a:latin typeface="Times New Roman" panose="02020603050405020304" pitchFamily="18" charset="0"/>
                <a:cs typeface="Arial" panose="020B0604020202020204" pitchFamily="34" charset="0"/>
              </a:rPr>
              <a:t>、</a:t>
            </a:r>
            <a:r>
              <a:rPr lang="en-US" altLang="zh-CN" sz="1400" b="1" dirty="0">
                <a:solidFill>
                  <a:srgbClr val="F8F8F8"/>
                </a:solidFill>
                <a:latin typeface="Times New Roman" panose="02020603050405020304" pitchFamily="18" charset="0"/>
                <a:cs typeface="Arial" panose="020B0604020202020204" pitchFamily="34" charset="0"/>
              </a:rPr>
              <a:t>&lt;label&gt;</a:t>
            </a:r>
            <a:r>
              <a:rPr lang="zh-CN" altLang="en-US" sz="1400" b="1" dirty="0">
                <a:solidFill>
                  <a:srgbClr val="F8F8F8"/>
                </a:solidFill>
                <a:latin typeface="Times New Roman" panose="02020603050405020304" pitchFamily="18" charset="0"/>
                <a:cs typeface="Arial" panose="020B0604020202020204" pitchFamily="34" charset="0"/>
              </a:rPr>
              <a:t>、</a:t>
            </a:r>
            <a:r>
              <a:rPr lang="en-US" altLang="zh-CN" sz="1400" b="1" dirty="0">
                <a:solidFill>
                  <a:srgbClr val="F8F8F8"/>
                </a:solidFill>
                <a:latin typeface="Times New Roman" panose="02020603050405020304" pitchFamily="18" charset="0"/>
                <a:cs typeface="Arial" panose="020B0604020202020204" pitchFamily="34" charset="0"/>
              </a:rPr>
              <a:t>&lt;q&gt;</a:t>
            </a:r>
            <a:r>
              <a:rPr lang="zh-CN" altLang="en-US" sz="1400" b="1" dirty="0">
                <a:solidFill>
                  <a:srgbClr val="F8F8F8"/>
                </a:solidFill>
                <a:latin typeface="Times New Roman" panose="02020603050405020304" pitchFamily="18" charset="0"/>
                <a:cs typeface="Arial" panose="020B0604020202020204" pitchFamily="34" charset="0"/>
              </a:rPr>
              <a:t>、</a:t>
            </a:r>
            <a:r>
              <a:rPr lang="en-US" altLang="zh-CN" sz="1400" b="1" dirty="0">
                <a:solidFill>
                  <a:srgbClr val="F8F8F8"/>
                </a:solidFill>
                <a:latin typeface="Times New Roman" panose="02020603050405020304" pitchFamily="18" charset="0"/>
                <a:cs typeface="Arial" panose="020B0604020202020204" pitchFamily="34" charset="0"/>
              </a:rPr>
              <a:t>&lt;var&gt;</a:t>
            </a:r>
            <a:r>
              <a:rPr lang="zh-CN" altLang="en-US" sz="1400" b="1" dirty="0">
                <a:solidFill>
                  <a:srgbClr val="F8F8F8"/>
                </a:solidFill>
                <a:latin typeface="Times New Roman" panose="02020603050405020304" pitchFamily="18" charset="0"/>
                <a:cs typeface="Arial" panose="020B0604020202020204" pitchFamily="34" charset="0"/>
              </a:rPr>
              <a:t>、</a:t>
            </a:r>
            <a:r>
              <a:rPr lang="en-US" altLang="zh-CN" sz="1400" b="1" dirty="0">
                <a:solidFill>
                  <a:srgbClr val="F8F8F8"/>
                </a:solidFill>
                <a:latin typeface="Times New Roman" panose="02020603050405020304" pitchFamily="18" charset="0"/>
                <a:cs typeface="Arial" panose="020B0604020202020204" pitchFamily="34" charset="0"/>
              </a:rPr>
              <a:t>&lt;cite&gt;</a:t>
            </a:r>
            <a:r>
              <a:rPr lang="zh-CN" altLang="en-US" sz="1400" b="1" dirty="0">
                <a:solidFill>
                  <a:srgbClr val="F8F8F8"/>
                </a:solidFill>
                <a:latin typeface="Times New Roman" panose="02020603050405020304" pitchFamily="18" charset="0"/>
                <a:cs typeface="Arial" panose="020B0604020202020204" pitchFamily="34" charset="0"/>
              </a:rPr>
              <a:t>、</a:t>
            </a:r>
            <a:r>
              <a:rPr lang="en-US" altLang="zh-CN" sz="1400" b="1" dirty="0">
                <a:solidFill>
                  <a:srgbClr val="F8F8F8"/>
                </a:solidFill>
                <a:latin typeface="Times New Roman" panose="02020603050405020304" pitchFamily="18" charset="0"/>
                <a:cs typeface="Arial" panose="020B0604020202020204" pitchFamily="34" charset="0"/>
              </a:rPr>
              <a:t>&lt;code&gt;</a:t>
            </a:r>
          </a:p>
        </p:txBody>
      </p:sp>
      <p:sp>
        <p:nvSpPr>
          <p:cNvPr id="43" name="Text Box 34">
            <a:extLst>
              <a:ext uri="{FF2B5EF4-FFF2-40B4-BE49-F238E27FC236}">
                <a16:creationId xmlns:a16="http://schemas.microsoft.com/office/drawing/2014/main" id="{C0B0A0DC-E367-4536-9CA5-F426DEC96325}"/>
              </a:ext>
            </a:extLst>
          </p:cNvPr>
          <p:cNvSpPr txBox="1"/>
          <p:nvPr/>
        </p:nvSpPr>
        <p:spPr>
          <a:xfrm>
            <a:off x="3963934" y="2343913"/>
            <a:ext cx="7968513" cy="2031325"/>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buFont typeface="+mj-lt"/>
              <a:buAutoNum type="arabicPeriod"/>
            </a:pPr>
            <a:r>
              <a:rPr lang="zh-CN" altLang="en-US" sz="1400" b="1" dirty="0">
                <a:solidFill>
                  <a:srgbClr val="F8F8F8"/>
                </a:solidFill>
                <a:latin typeface="Times New Roman" panose="02020603050405020304" pitchFamily="18" charset="0"/>
                <a:cs typeface="Arial" panose="020B0604020202020204" pitchFamily="34" charset="0"/>
              </a:rPr>
              <a:t>和其他元素都在一行上。</a:t>
            </a:r>
            <a:endParaRPr lang="en-US" altLang="zh-CN" sz="1400" b="1" dirty="0">
              <a:solidFill>
                <a:srgbClr val="F8F8F8"/>
              </a:solidFill>
              <a:latin typeface="Times New Roman" panose="02020603050405020304" pitchFamily="18" charset="0"/>
              <a:cs typeface="Arial" panose="020B0604020202020204" pitchFamily="34" charset="0"/>
            </a:endParaRPr>
          </a:p>
          <a:p>
            <a:pPr marL="342900" indent="-342900">
              <a:lnSpc>
                <a:spcPct val="150000"/>
              </a:lnSpc>
              <a:buFont typeface="+mj-lt"/>
              <a:buAutoNum type="arabicPeriod"/>
            </a:pPr>
            <a:r>
              <a:rPr lang="zh-CN" altLang="en-US" sz="1400" b="1" dirty="0">
                <a:solidFill>
                  <a:srgbClr val="F8F8F8"/>
                </a:solidFill>
                <a:latin typeface="Times New Roman" panose="02020603050405020304" pitchFamily="18" charset="0"/>
                <a:cs typeface="Arial" panose="020B0604020202020204" pitchFamily="34" charset="0"/>
              </a:rPr>
              <a:t>对行内元素设置高度相关的都是没有效果的，如设置</a:t>
            </a:r>
            <a:r>
              <a:rPr lang="en-US" altLang="zh-CN" sz="1400" b="1" dirty="0">
                <a:solidFill>
                  <a:srgbClr val="F8F8F8"/>
                </a:solidFill>
                <a:latin typeface="Times New Roman" panose="02020603050405020304" pitchFamily="18" charset="0"/>
                <a:cs typeface="Arial" panose="020B0604020202020204" pitchFamily="34" charset="0"/>
              </a:rPr>
              <a:t>margin-top</a:t>
            </a:r>
            <a:r>
              <a:rPr lang="zh-CN" altLang="en-US" sz="1400" b="1" dirty="0">
                <a:solidFill>
                  <a:srgbClr val="F8F8F8"/>
                </a:solidFill>
                <a:latin typeface="Times New Roman" panose="02020603050405020304" pitchFamily="18" charset="0"/>
                <a:cs typeface="Arial" panose="020B0604020202020204" pitchFamily="34" charset="0"/>
              </a:rPr>
              <a:t>，</a:t>
            </a:r>
            <a:r>
              <a:rPr lang="en-US" altLang="zh-CN" sz="1400" b="1" dirty="0">
                <a:solidFill>
                  <a:srgbClr val="F8F8F8"/>
                </a:solidFill>
                <a:latin typeface="Times New Roman" panose="02020603050405020304" pitchFamily="18" charset="0"/>
                <a:cs typeface="Arial" panose="020B0604020202020204" pitchFamily="34" charset="0"/>
              </a:rPr>
              <a:t>margin-bottom</a:t>
            </a:r>
            <a:r>
              <a:rPr lang="zh-CN" altLang="en-US" sz="1400" b="1" dirty="0">
                <a:solidFill>
                  <a:srgbClr val="F8F8F8"/>
                </a:solidFill>
                <a:latin typeface="Times New Roman" panose="02020603050405020304" pitchFamily="18" charset="0"/>
                <a:cs typeface="Arial" panose="020B0604020202020204" pitchFamily="34" charset="0"/>
              </a:rPr>
              <a:t>，</a:t>
            </a:r>
            <a:r>
              <a:rPr lang="en-US" altLang="zh-CN" sz="1400" b="1" dirty="0">
                <a:solidFill>
                  <a:srgbClr val="F8F8F8"/>
                </a:solidFill>
                <a:latin typeface="Times New Roman" panose="02020603050405020304" pitchFamily="18" charset="0"/>
                <a:cs typeface="Arial" panose="020B0604020202020204" pitchFamily="34" charset="0"/>
              </a:rPr>
              <a:t>height</a:t>
            </a:r>
            <a:r>
              <a:rPr lang="zh-CN" altLang="en-US" sz="1400" b="1" dirty="0">
                <a:solidFill>
                  <a:srgbClr val="F8F8F8"/>
                </a:solidFill>
                <a:latin typeface="Times New Roman" panose="02020603050405020304" pitchFamily="18" charset="0"/>
                <a:cs typeface="Arial" panose="020B0604020202020204" pitchFamily="34" charset="0"/>
              </a:rPr>
              <a:t>这些属性都是无效的</a:t>
            </a:r>
            <a:r>
              <a:rPr lang="en-US" altLang="zh-CN" sz="1400" b="1" dirty="0">
                <a:solidFill>
                  <a:srgbClr val="F8F8F8"/>
                </a:solidFill>
                <a:latin typeface="Times New Roman" panose="02020603050405020304" pitchFamily="18" charset="0"/>
                <a:cs typeface="Arial" panose="020B0604020202020204" pitchFamily="34" charset="0"/>
              </a:rPr>
              <a:t>,</a:t>
            </a:r>
            <a:r>
              <a:rPr lang="zh-CN" altLang="en-US" sz="1400" b="1" dirty="0">
                <a:solidFill>
                  <a:srgbClr val="F8F8F8"/>
                </a:solidFill>
                <a:latin typeface="Times New Roman" panose="02020603050405020304" pitchFamily="18" charset="0"/>
                <a:cs typeface="Arial" panose="020B0604020202020204" pitchFamily="34" charset="0"/>
              </a:rPr>
              <a:t>可以使用</a:t>
            </a:r>
            <a:r>
              <a:rPr lang="en-US" altLang="zh-CN" sz="1400" b="1" dirty="0">
                <a:solidFill>
                  <a:srgbClr val="F8F8F8"/>
                </a:solidFill>
                <a:latin typeface="Times New Roman" panose="02020603050405020304" pitchFamily="18" charset="0"/>
                <a:cs typeface="Arial" panose="020B0604020202020204" pitchFamily="34" charset="0"/>
              </a:rPr>
              <a:t>line-height</a:t>
            </a:r>
            <a:r>
              <a:rPr lang="zh-CN" altLang="en-US" sz="1400" b="1" dirty="0">
                <a:solidFill>
                  <a:srgbClr val="F8F8F8"/>
                </a:solidFill>
                <a:latin typeface="Times New Roman" panose="02020603050405020304" pitchFamily="18" charset="0"/>
                <a:cs typeface="Arial" panose="020B0604020202020204" pitchFamily="34" charset="0"/>
              </a:rPr>
              <a:t>来设置行与行之间的高度。</a:t>
            </a:r>
            <a:endParaRPr lang="en-US" altLang="zh-CN" sz="1400" b="1" dirty="0">
              <a:solidFill>
                <a:srgbClr val="F8F8F8"/>
              </a:solidFill>
              <a:latin typeface="Times New Roman" panose="02020603050405020304" pitchFamily="18" charset="0"/>
              <a:cs typeface="Arial" panose="020B0604020202020204" pitchFamily="34" charset="0"/>
            </a:endParaRPr>
          </a:p>
          <a:p>
            <a:pPr marL="342900" indent="-342900">
              <a:lnSpc>
                <a:spcPct val="150000"/>
              </a:lnSpc>
              <a:buFont typeface="+mj-lt"/>
              <a:buAutoNum type="arabicPeriod"/>
            </a:pPr>
            <a:r>
              <a:rPr lang="zh-CN" altLang="en-US" sz="1400" b="1" dirty="0">
                <a:solidFill>
                  <a:srgbClr val="F8F8F8"/>
                </a:solidFill>
                <a:latin typeface="Times New Roman" panose="02020603050405020304" pitchFamily="18" charset="0"/>
                <a:cs typeface="Arial" panose="020B0604020202020204" pitchFamily="34" charset="0"/>
              </a:rPr>
              <a:t>行内元素设置</a:t>
            </a:r>
            <a:r>
              <a:rPr lang="en-US" altLang="zh-CN" sz="1400" b="1" dirty="0">
                <a:solidFill>
                  <a:srgbClr val="F8F8F8"/>
                </a:solidFill>
                <a:latin typeface="Times New Roman" panose="02020603050405020304" pitchFamily="18" charset="0"/>
                <a:cs typeface="Arial" panose="020B0604020202020204" pitchFamily="34" charset="0"/>
              </a:rPr>
              <a:t>padding</a:t>
            </a:r>
            <a:r>
              <a:rPr lang="zh-CN" altLang="en-US" sz="1400" b="1" dirty="0">
                <a:solidFill>
                  <a:srgbClr val="F8F8F8"/>
                </a:solidFill>
                <a:latin typeface="Times New Roman" panose="02020603050405020304" pitchFamily="18" charset="0"/>
                <a:cs typeface="Arial" panose="020B0604020202020204" pitchFamily="34" charset="0"/>
              </a:rPr>
              <a:t>的上下边距，并不会撑大父容器的文档流，但是会有效果</a:t>
            </a:r>
            <a:r>
              <a:rPr lang="en-US" altLang="zh-CN" sz="1400" b="1" dirty="0">
                <a:solidFill>
                  <a:srgbClr val="F8F8F8"/>
                </a:solidFill>
                <a:latin typeface="Times New Roman" panose="02020603050405020304" pitchFamily="18" charset="0"/>
                <a:cs typeface="Arial" panose="020B0604020202020204" pitchFamily="34" charset="0"/>
              </a:rPr>
              <a:t>,</a:t>
            </a:r>
            <a:r>
              <a:rPr lang="zh-CN" altLang="en-US" sz="1400" b="1" dirty="0">
                <a:solidFill>
                  <a:srgbClr val="F8F8F8"/>
                </a:solidFill>
                <a:latin typeface="Times New Roman" panose="02020603050405020304" pitchFamily="18" charset="0"/>
                <a:cs typeface="Arial" panose="020B0604020202020204" pitchFamily="34" charset="0"/>
              </a:rPr>
              <a:t>会覆盖了上下元素的内容。</a:t>
            </a:r>
            <a:endParaRPr lang="en-US" altLang="zh-CN" sz="1400" b="1" dirty="0">
              <a:solidFill>
                <a:srgbClr val="F8F8F8"/>
              </a:solidFill>
              <a:latin typeface="Times New Roman" panose="02020603050405020304" pitchFamily="18" charset="0"/>
              <a:cs typeface="Arial" panose="020B0604020202020204" pitchFamily="34" charset="0"/>
            </a:endParaRPr>
          </a:p>
          <a:p>
            <a:pPr marL="342900" indent="-342900">
              <a:lnSpc>
                <a:spcPct val="150000"/>
              </a:lnSpc>
              <a:buFont typeface="+mj-lt"/>
              <a:buAutoNum type="arabicPeriod"/>
            </a:pPr>
            <a:r>
              <a:rPr lang="zh-CN" altLang="en-US" sz="1400" b="1" dirty="0">
                <a:solidFill>
                  <a:srgbClr val="F8F8F8"/>
                </a:solidFill>
                <a:latin typeface="Times New Roman" panose="02020603050405020304" pitchFamily="18" charset="0"/>
                <a:cs typeface="Arial" panose="020B0604020202020204" pitchFamily="34" charset="0"/>
              </a:rPr>
              <a:t>对行内元素设置宽度也是无效的，行内元素的宽度只有左右内边距和内容宽度来决定。 </a:t>
            </a:r>
          </a:p>
        </p:txBody>
      </p:sp>
      <p:sp>
        <p:nvSpPr>
          <p:cNvPr id="35" name="Rectangle 31">
            <a:extLst>
              <a:ext uri="{FF2B5EF4-FFF2-40B4-BE49-F238E27FC236}">
                <a16:creationId xmlns:a16="http://schemas.microsoft.com/office/drawing/2014/main" id="{CE5CA44F-525C-4621-BE7A-A238195D631B}"/>
              </a:ext>
            </a:extLst>
          </p:cNvPr>
          <p:cNvSpPr/>
          <p:nvPr/>
        </p:nvSpPr>
        <p:spPr>
          <a:xfrm>
            <a:off x="3904015" y="1305631"/>
            <a:ext cx="1835331" cy="400110"/>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FF0066"/>
              </a:buClr>
              <a:buSzPct val="75000"/>
            </a:pPr>
            <a:r>
              <a:rPr lang="zh-CN" altLang="en-US" sz="2000" b="1" dirty="0">
                <a:solidFill>
                  <a:srgbClr val="FFFF99"/>
                </a:solidFill>
                <a:latin typeface="Times New Roman" panose="02020603050405020304" pitchFamily="18" charset="0"/>
                <a:cs typeface="Arial" panose="020B0604020202020204" pitchFamily="34" charset="0"/>
              </a:rPr>
              <a:t>常见内联元素</a:t>
            </a:r>
            <a:endParaRPr lang="en-US" altLang="zh-CN" sz="2000" b="1" dirty="0">
              <a:solidFill>
                <a:srgbClr val="FFFF99"/>
              </a:solidFill>
              <a:latin typeface="Times New Roman" panose="02020603050405020304" pitchFamily="18" charset="0"/>
              <a:cs typeface="Arial" panose="020B0604020202020204" pitchFamily="34" charset="0"/>
            </a:endParaRPr>
          </a:p>
        </p:txBody>
      </p:sp>
      <p:sp>
        <p:nvSpPr>
          <p:cNvPr id="58" name="Freeform 24">
            <a:extLst>
              <a:ext uri="{FF2B5EF4-FFF2-40B4-BE49-F238E27FC236}">
                <a16:creationId xmlns:a16="http://schemas.microsoft.com/office/drawing/2014/main" id="{DE7F1FD4-BDBE-4D55-8F10-FA98618B5B6A}"/>
              </a:ext>
            </a:extLst>
          </p:cNvPr>
          <p:cNvSpPr/>
          <p:nvPr/>
        </p:nvSpPr>
        <p:spPr>
          <a:xfrm>
            <a:off x="261211" y="808889"/>
            <a:ext cx="3039699" cy="1250950"/>
          </a:xfrm>
          <a:custGeom>
            <a:avLst/>
            <a:gdLst/>
            <a:ahLst/>
            <a:cxnLst>
              <a:cxn ang="0">
                <a:pos x="6350" y="620713"/>
              </a:cxn>
              <a:cxn ang="0">
                <a:pos x="9525" y="1250950"/>
              </a:cxn>
              <a:cxn ang="0">
                <a:pos x="1743075" y="1241425"/>
              </a:cxn>
              <a:cxn ang="0">
                <a:pos x="2085975" y="615950"/>
              </a:cxn>
              <a:cxn ang="0">
                <a:pos x="2087563" y="0"/>
              </a:cxn>
              <a:cxn ang="0">
                <a:pos x="387350" y="4763"/>
              </a:cxn>
              <a:cxn ang="0">
                <a:pos x="6350" y="620713"/>
              </a:cxn>
            </a:cxnLst>
            <a:rect l="0" t="0" r="0" b="0"/>
            <a:pathLst>
              <a:path w="1321" h="788">
                <a:moveTo>
                  <a:pt x="4" y="391"/>
                </a:moveTo>
                <a:cubicBezTo>
                  <a:pt x="5" y="589"/>
                  <a:pt x="6" y="788"/>
                  <a:pt x="6" y="788"/>
                </a:cubicBezTo>
                <a:lnTo>
                  <a:pt x="1098" y="782"/>
                </a:lnTo>
                <a:cubicBezTo>
                  <a:pt x="1321" y="782"/>
                  <a:pt x="1315" y="667"/>
                  <a:pt x="1314" y="388"/>
                </a:cubicBezTo>
                <a:cubicBezTo>
                  <a:pt x="1314" y="193"/>
                  <a:pt x="1315" y="0"/>
                  <a:pt x="1315" y="0"/>
                </a:cubicBezTo>
                <a:lnTo>
                  <a:pt x="244" y="3"/>
                </a:lnTo>
                <a:cubicBezTo>
                  <a:pt x="0" y="3"/>
                  <a:pt x="5" y="138"/>
                  <a:pt x="4" y="391"/>
                </a:cubicBezTo>
                <a:close/>
              </a:path>
            </a:pathLst>
          </a:custGeom>
          <a:solidFill>
            <a:srgbClr val="DDDDDD">
              <a:alpha val="100000"/>
            </a:srgbClr>
          </a:solidFill>
          <a:ln w="9525">
            <a:noFill/>
          </a:ln>
          <a:effectLst>
            <a:prstShdw prst="shdw17" dist="17961" dir="2699999">
              <a:srgbClr val="858585">
                <a:alpha val="100000"/>
              </a:srgbClr>
            </a:prstShdw>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9" name="Oval 25">
            <a:extLst>
              <a:ext uri="{FF2B5EF4-FFF2-40B4-BE49-F238E27FC236}">
                <a16:creationId xmlns:a16="http://schemas.microsoft.com/office/drawing/2014/main" id="{8E63EDB9-BE43-4554-8718-7A092FE778B1}"/>
              </a:ext>
            </a:extLst>
          </p:cNvPr>
          <p:cNvSpPr/>
          <p:nvPr/>
        </p:nvSpPr>
        <p:spPr>
          <a:xfrm>
            <a:off x="586649" y="921602"/>
            <a:ext cx="225425" cy="225425"/>
          </a:xfrm>
          <a:prstGeom prst="ellipse">
            <a:avLst/>
          </a:prstGeom>
          <a:solidFill>
            <a:schemeClr val="folHlink"/>
          </a:solidFill>
          <a:ln w="12700" cap="flat" cmpd="sng">
            <a:solidFill>
              <a:srgbClr val="FFFFFF"/>
            </a:solidFill>
            <a:prstDash val="solid"/>
            <a:headEnd type="none" w="med" len="med"/>
            <a:tailEnd type="none" w="med" len="me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sp>
        <p:nvSpPr>
          <p:cNvPr id="60" name="Oval 26">
            <a:extLst>
              <a:ext uri="{FF2B5EF4-FFF2-40B4-BE49-F238E27FC236}">
                <a16:creationId xmlns:a16="http://schemas.microsoft.com/office/drawing/2014/main" id="{DDB24368-9EFF-46DB-A50D-622EE56C9857}"/>
              </a:ext>
            </a:extLst>
          </p:cNvPr>
          <p:cNvSpPr/>
          <p:nvPr/>
        </p:nvSpPr>
        <p:spPr>
          <a:xfrm>
            <a:off x="586649" y="1304189"/>
            <a:ext cx="225425" cy="225425"/>
          </a:xfrm>
          <a:prstGeom prst="ellipse">
            <a:avLst/>
          </a:prstGeom>
          <a:solidFill>
            <a:srgbClr val="0070C0"/>
          </a:solidFill>
          <a:ln w="12700" cap="flat" cmpd="sng">
            <a:solidFill>
              <a:srgbClr val="FFFFFF"/>
            </a:solidFill>
            <a:prstDash val="solid"/>
            <a:headEnd type="none" w="med" len="med"/>
            <a:tailEnd type="none" w="med" len="me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sp>
        <p:nvSpPr>
          <p:cNvPr id="61" name="Text Box 28">
            <a:extLst>
              <a:ext uri="{FF2B5EF4-FFF2-40B4-BE49-F238E27FC236}">
                <a16:creationId xmlns:a16="http://schemas.microsoft.com/office/drawing/2014/main" id="{2E309FEE-2964-4E10-BB57-DF4B7E42C021}"/>
              </a:ext>
            </a:extLst>
          </p:cNvPr>
          <p:cNvSpPr txBox="1"/>
          <p:nvPr/>
        </p:nvSpPr>
        <p:spPr>
          <a:xfrm>
            <a:off x="852079" y="877152"/>
            <a:ext cx="1501775" cy="307777"/>
          </a:xfrm>
          <a:prstGeom prst="rect">
            <a:avLst/>
          </a:prstGeom>
          <a:noFill/>
          <a:ln w="9525">
            <a:noFill/>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zh-CN" altLang="en-US" sz="1400" b="1" spc="600" dirty="0"/>
              <a:t>块级元素</a:t>
            </a:r>
            <a:endParaRPr lang="en-US" altLang="zh-CN" sz="1400" b="1" spc="600" dirty="0"/>
          </a:p>
        </p:txBody>
      </p:sp>
      <p:sp>
        <p:nvSpPr>
          <p:cNvPr id="62" name="Text Box 29">
            <a:extLst>
              <a:ext uri="{FF2B5EF4-FFF2-40B4-BE49-F238E27FC236}">
                <a16:creationId xmlns:a16="http://schemas.microsoft.com/office/drawing/2014/main" id="{136258AD-8895-4F42-BFA1-0C04D886C211}"/>
              </a:ext>
            </a:extLst>
          </p:cNvPr>
          <p:cNvSpPr txBox="1"/>
          <p:nvPr/>
        </p:nvSpPr>
        <p:spPr>
          <a:xfrm>
            <a:off x="852079" y="1259739"/>
            <a:ext cx="1501775" cy="307777"/>
          </a:xfrm>
          <a:prstGeom prst="rect">
            <a:avLst/>
          </a:prstGeom>
          <a:noFill/>
          <a:ln w="9525">
            <a:noFill/>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zh-CN" altLang="en-US" sz="1400" b="1" spc="600" dirty="0">
                <a:solidFill>
                  <a:srgbClr val="0070C0"/>
                </a:solidFill>
              </a:rPr>
              <a:t>内联元素</a:t>
            </a:r>
            <a:endParaRPr lang="en-US" altLang="zh-CN" sz="1400" b="1" spc="600" dirty="0">
              <a:solidFill>
                <a:srgbClr val="0070C0"/>
              </a:solidFill>
            </a:endParaRPr>
          </a:p>
        </p:txBody>
      </p:sp>
      <p:sp>
        <p:nvSpPr>
          <p:cNvPr id="63" name="Text Box 30">
            <a:extLst>
              <a:ext uri="{FF2B5EF4-FFF2-40B4-BE49-F238E27FC236}">
                <a16:creationId xmlns:a16="http://schemas.microsoft.com/office/drawing/2014/main" id="{5D53DF2A-7443-4FE5-9C9A-2253FD8379AA}"/>
              </a:ext>
            </a:extLst>
          </p:cNvPr>
          <p:cNvSpPr txBox="1"/>
          <p:nvPr/>
        </p:nvSpPr>
        <p:spPr>
          <a:xfrm>
            <a:off x="840648" y="1664552"/>
            <a:ext cx="2074001" cy="307777"/>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spc="300" dirty="0"/>
              <a:t>内联块状元素</a:t>
            </a:r>
          </a:p>
        </p:txBody>
      </p:sp>
      <p:sp>
        <p:nvSpPr>
          <p:cNvPr id="64" name="Oval 26">
            <a:extLst>
              <a:ext uri="{FF2B5EF4-FFF2-40B4-BE49-F238E27FC236}">
                <a16:creationId xmlns:a16="http://schemas.microsoft.com/office/drawing/2014/main" id="{5B1245B9-AEFC-43CB-96EC-A3729DDCF91C}"/>
              </a:ext>
            </a:extLst>
          </p:cNvPr>
          <p:cNvSpPr/>
          <p:nvPr/>
        </p:nvSpPr>
        <p:spPr>
          <a:xfrm>
            <a:off x="577226" y="1717195"/>
            <a:ext cx="225425" cy="225425"/>
          </a:xfrm>
          <a:prstGeom prst="ellipse">
            <a:avLst/>
          </a:prstGeom>
          <a:solidFill>
            <a:schemeClr val="folHlink"/>
          </a:solidFill>
          <a:ln w="12700" cap="flat" cmpd="sng">
            <a:solidFill>
              <a:srgbClr val="FFFFFF"/>
            </a:solidFill>
            <a:prstDash val="solid"/>
            <a:headEnd type="none" w="med" len="med"/>
            <a:tailEnd type="none" w="med" len="me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grpSp>
        <p:nvGrpSpPr>
          <p:cNvPr id="30" name="Group 9">
            <a:extLst>
              <a:ext uri="{FF2B5EF4-FFF2-40B4-BE49-F238E27FC236}">
                <a16:creationId xmlns:a16="http://schemas.microsoft.com/office/drawing/2014/main" id="{78D4673B-10F8-4D61-BA4C-2AFF1B114CC9}"/>
              </a:ext>
            </a:extLst>
          </p:cNvPr>
          <p:cNvGrpSpPr/>
          <p:nvPr/>
        </p:nvGrpSpPr>
        <p:grpSpPr>
          <a:xfrm>
            <a:off x="9771697" y="883863"/>
            <a:ext cx="1018223" cy="335365"/>
            <a:chOff x="816" y="2304"/>
            <a:chExt cx="1440" cy="448"/>
          </a:xfrm>
        </p:grpSpPr>
        <p:sp>
          <p:nvSpPr>
            <p:cNvPr id="32" name="Freeform 10">
              <a:extLst>
                <a:ext uri="{FF2B5EF4-FFF2-40B4-BE49-F238E27FC236}">
                  <a16:creationId xmlns:a16="http://schemas.microsoft.com/office/drawing/2014/main" id="{8521823E-92DA-407E-8CD4-A3A3136A959A}"/>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3" name="Rectangle 11">
              <a:hlinkClick r:id="rId3" action="ppaction://hlinkfile"/>
              <a:extLst>
                <a:ext uri="{FF2B5EF4-FFF2-40B4-BE49-F238E27FC236}">
                  <a16:creationId xmlns:a16="http://schemas.microsoft.com/office/drawing/2014/main" id="{C09B4748-A56F-4463-88F4-327CE8690B8D}"/>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inline</a:t>
              </a: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hlinkClick r:id="rId4" action="ppaction://hlinkfile"/>
                </a:rPr>
                <a:t>.</a:t>
              </a: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html</a:t>
              </a:r>
            </a:p>
          </p:txBody>
        </p:sp>
      </p:grpSp>
      <p:grpSp>
        <p:nvGrpSpPr>
          <p:cNvPr id="44" name="Group 9">
            <a:extLst>
              <a:ext uri="{FF2B5EF4-FFF2-40B4-BE49-F238E27FC236}">
                <a16:creationId xmlns:a16="http://schemas.microsoft.com/office/drawing/2014/main" id="{DB74E651-4AAE-4504-89B9-5661DFAA8516}"/>
              </a:ext>
            </a:extLst>
          </p:cNvPr>
          <p:cNvGrpSpPr/>
          <p:nvPr/>
        </p:nvGrpSpPr>
        <p:grpSpPr>
          <a:xfrm>
            <a:off x="11061700" y="181078"/>
            <a:ext cx="988719" cy="335365"/>
            <a:chOff x="816" y="2304"/>
            <a:chExt cx="1440" cy="448"/>
          </a:xfrm>
        </p:grpSpPr>
        <p:sp>
          <p:nvSpPr>
            <p:cNvPr id="45" name="Freeform 10">
              <a:extLst>
                <a:ext uri="{FF2B5EF4-FFF2-40B4-BE49-F238E27FC236}">
                  <a16:creationId xmlns:a16="http://schemas.microsoft.com/office/drawing/2014/main" id="{E149E6D9-9302-4DFA-B995-10DFBF0E2F4B}"/>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6" name="Rectangle 11">
              <a:hlinkClick r:id="rId5" action="ppaction://hlinksldjump"/>
              <a:extLst>
                <a:ext uri="{FF2B5EF4-FFF2-40B4-BE49-F238E27FC236}">
                  <a16:creationId xmlns:a16="http://schemas.microsoft.com/office/drawing/2014/main" id="{B9E0E664-C5B3-496A-A5E2-4F4BDFA64ACA}"/>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52" name="Group 9">
            <a:extLst>
              <a:ext uri="{FF2B5EF4-FFF2-40B4-BE49-F238E27FC236}">
                <a16:creationId xmlns:a16="http://schemas.microsoft.com/office/drawing/2014/main" id="{406B3065-2742-498F-8C1F-9C85ED746740}"/>
              </a:ext>
            </a:extLst>
          </p:cNvPr>
          <p:cNvGrpSpPr/>
          <p:nvPr/>
        </p:nvGrpSpPr>
        <p:grpSpPr>
          <a:xfrm>
            <a:off x="9270251" y="181078"/>
            <a:ext cx="754143" cy="335365"/>
            <a:chOff x="816" y="2304"/>
            <a:chExt cx="1440" cy="448"/>
          </a:xfrm>
        </p:grpSpPr>
        <p:sp>
          <p:nvSpPr>
            <p:cNvPr id="53" name="Freeform 10">
              <a:extLst>
                <a:ext uri="{FF2B5EF4-FFF2-40B4-BE49-F238E27FC236}">
                  <a16:creationId xmlns:a16="http://schemas.microsoft.com/office/drawing/2014/main" id="{BBF53520-A634-418F-AF69-5FE1582217C2}"/>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4" name="Rectangle 11">
              <a:hlinkClick r:id="rId6"/>
              <a:extLst>
                <a:ext uri="{FF2B5EF4-FFF2-40B4-BE49-F238E27FC236}">
                  <a16:creationId xmlns:a16="http://schemas.microsoft.com/office/drawing/2014/main" id="{184AF642-F706-45D6-A603-5315C24815E7}"/>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55" name="Group 9">
            <a:extLst>
              <a:ext uri="{FF2B5EF4-FFF2-40B4-BE49-F238E27FC236}">
                <a16:creationId xmlns:a16="http://schemas.microsoft.com/office/drawing/2014/main" id="{B7CB82F6-3798-4C9D-BA08-6C2D46FDE44C}"/>
              </a:ext>
            </a:extLst>
          </p:cNvPr>
          <p:cNvGrpSpPr/>
          <p:nvPr/>
        </p:nvGrpSpPr>
        <p:grpSpPr>
          <a:xfrm>
            <a:off x="10165976" y="181078"/>
            <a:ext cx="754143" cy="335365"/>
            <a:chOff x="816" y="2304"/>
            <a:chExt cx="1440" cy="448"/>
          </a:xfrm>
        </p:grpSpPr>
        <p:sp>
          <p:nvSpPr>
            <p:cNvPr id="56" name="Freeform 10">
              <a:extLst>
                <a:ext uri="{FF2B5EF4-FFF2-40B4-BE49-F238E27FC236}">
                  <a16:creationId xmlns:a16="http://schemas.microsoft.com/office/drawing/2014/main" id="{E5EE1419-1D40-4EB6-9E9A-21B2A00D6EEA}"/>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7" name="Rectangle 11">
              <a:hlinkClick r:id="rId7" action="ppaction://hlinkfile"/>
              <a:extLst>
                <a:ext uri="{FF2B5EF4-FFF2-40B4-BE49-F238E27FC236}">
                  <a16:creationId xmlns:a16="http://schemas.microsoft.com/office/drawing/2014/main" id="{66152A85-641C-4EA7-8F31-CF0072C0D8EB}"/>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6865955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arn(inVertical)">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barn(inVertical)">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zh-CN" altLang="en-US" kern="1200" dirty="0">
                <a:latin typeface="华文隶书" panose="02010800040101010101" pitchFamily="2" charset="-122"/>
                <a:ea typeface="华文隶书" panose="02010800040101010101" pitchFamily="2" charset="-122"/>
                <a:cs typeface="Arial" panose="020B0604020202020204" pitchFamily="34" charset="0"/>
              </a:rPr>
              <a:t>元素分类</a:t>
            </a:r>
            <a:endParaRPr lang="en-US" altLang="zh-CN" kern="1200" dirty="0">
              <a:latin typeface="华文隶书" panose="02010800040101010101" pitchFamily="2" charset="-122"/>
              <a:ea typeface="华文隶书" panose="02010800040101010101" pitchFamily="2" charset="-122"/>
            </a:endParaRPr>
          </a:p>
        </p:txBody>
      </p:sp>
      <p:sp>
        <p:nvSpPr>
          <p:cNvPr id="26" name="Rectangle 3">
            <a:extLst>
              <a:ext uri="{FF2B5EF4-FFF2-40B4-BE49-F238E27FC236}">
                <a16:creationId xmlns:a16="http://schemas.microsoft.com/office/drawing/2014/main" id="{C242BD35-70CF-4195-9FF8-B31638821F31}"/>
              </a:ext>
            </a:extLst>
          </p:cNvPr>
          <p:cNvSpPr/>
          <p:nvPr/>
        </p:nvSpPr>
        <p:spPr>
          <a:xfrm>
            <a:off x="3554988" y="825288"/>
            <a:ext cx="8543873" cy="416791"/>
          </a:xfrm>
          <a:prstGeom prst="rect">
            <a:avLst/>
          </a:prstGeom>
          <a:solidFill>
            <a:schemeClr val="folHlink"/>
          </a:solidFill>
          <a:ln w="9525">
            <a:noFill/>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sp>
        <p:nvSpPr>
          <p:cNvPr id="28" name="Rectangle 27">
            <a:extLst>
              <a:ext uri="{FF2B5EF4-FFF2-40B4-BE49-F238E27FC236}">
                <a16:creationId xmlns:a16="http://schemas.microsoft.com/office/drawing/2014/main" id="{C390A501-AC88-4090-B243-96AAA83615E3}"/>
              </a:ext>
            </a:extLst>
          </p:cNvPr>
          <p:cNvSpPr>
            <a:spLocks noChangeArrowheads="1"/>
          </p:cNvSpPr>
          <p:nvPr/>
        </p:nvSpPr>
        <p:spPr bwMode="gray">
          <a:xfrm>
            <a:off x="3562300" y="849352"/>
            <a:ext cx="8520248" cy="369332"/>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1C1C1C"/>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en-US" altLang="zh-CN"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Arial" panose="020B0604020202020204" pitchFamily="34" charset="0"/>
              </a:rPr>
              <a:t>3</a:t>
            </a:r>
            <a:r>
              <a:rPr kumimoji="1" lang="zh-CN" altLang="en-US"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Arial" panose="020B0604020202020204" pitchFamily="34" charset="0"/>
              </a:rPr>
              <a:t>、</a:t>
            </a:r>
            <a:r>
              <a:rPr lang="zh-CN" altLang="en-US" b="1" dirty="0"/>
              <a:t>内联块状元素（</a:t>
            </a:r>
            <a:r>
              <a:rPr lang="en-US" altLang="zh-CN" b="1" dirty="0"/>
              <a:t>inline-block</a:t>
            </a:r>
            <a:r>
              <a:rPr lang="zh-CN" altLang="en-US" b="1" dirty="0"/>
              <a:t>）</a:t>
            </a:r>
          </a:p>
        </p:txBody>
      </p:sp>
      <p:sp>
        <p:nvSpPr>
          <p:cNvPr id="29" name="Rectangle 29">
            <a:extLst>
              <a:ext uri="{FF2B5EF4-FFF2-40B4-BE49-F238E27FC236}">
                <a16:creationId xmlns:a16="http://schemas.microsoft.com/office/drawing/2014/main" id="{11B96424-4FC5-413F-9A5D-2E6FE9E8E793}"/>
              </a:ext>
            </a:extLst>
          </p:cNvPr>
          <p:cNvSpPr/>
          <p:nvPr/>
        </p:nvSpPr>
        <p:spPr>
          <a:xfrm>
            <a:off x="3546375" y="808889"/>
            <a:ext cx="8543873" cy="3344012"/>
          </a:xfrm>
          <a:prstGeom prst="rect">
            <a:avLst/>
          </a:prstGeom>
          <a:noFill/>
          <a:ln w="19050" cap="flat" cmpd="sng">
            <a:solidFill>
              <a:schemeClr val="bg2"/>
            </a:solidFill>
            <a:prstDash val="solid"/>
            <a:miter/>
            <a:headEnd type="none" w="med" len="med"/>
            <a:tailEnd type="none" w="med" len="me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sp>
        <p:nvSpPr>
          <p:cNvPr id="31" name="AutoShape 5">
            <a:extLst>
              <a:ext uri="{FF2B5EF4-FFF2-40B4-BE49-F238E27FC236}">
                <a16:creationId xmlns:a16="http://schemas.microsoft.com/office/drawing/2014/main" id="{B18B0ECE-6704-4746-AF77-41F4518E9F7E}"/>
              </a:ext>
            </a:extLst>
          </p:cNvPr>
          <p:cNvSpPr>
            <a:spLocks noChangeArrowheads="1"/>
          </p:cNvSpPr>
          <p:nvPr/>
        </p:nvSpPr>
        <p:spPr bwMode="ltGray">
          <a:xfrm>
            <a:off x="3600836" y="1294426"/>
            <a:ext cx="8389233" cy="2757647"/>
          </a:xfrm>
          <a:prstGeom prst="roundRect">
            <a:avLst>
              <a:gd name="adj" fmla="val 4134"/>
            </a:avLst>
          </a:prstGeom>
          <a:gradFill rotWithShape="1">
            <a:gsLst>
              <a:gs pos="0">
                <a:schemeClr val="accent1">
                  <a:gamma/>
                  <a:shade val="69804"/>
                  <a:invGamma/>
                </a:schemeClr>
              </a:gs>
              <a:gs pos="50000">
                <a:schemeClr val="accent1"/>
              </a:gs>
              <a:gs pos="100000">
                <a:schemeClr val="accent1">
                  <a:gamma/>
                  <a:shade val="69804"/>
                  <a:invGamma/>
                </a:schemeClr>
              </a:gs>
            </a:gsLst>
            <a:lin ang="5400000" scaled="1"/>
          </a:gradFill>
          <a:ln>
            <a:noFill/>
          </a:ln>
          <a:effectLst>
            <a:prstShdw prst="shdw17" dist="17961" dir="2700000">
              <a:schemeClr val="accent1">
                <a:gamma/>
                <a:shade val="60000"/>
                <a:invGamma/>
              </a:schemeClr>
            </a:prstShdw>
          </a:effectLst>
          <a:extLst>
            <a:ext uri="{91240B29-F687-4F45-9708-019B960494DF}">
              <a14:hiddenLine xmlns:a14="http://schemas.microsoft.com/office/drawing/2010/main" w="12700">
                <a:solidFill>
                  <a:srgbClr val="B2B2B2"/>
                </a:solidFill>
                <a:rou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4" name="Line 20">
            <a:extLst>
              <a:ext uri="{FF2B5EF4-FFF2-40B4-BE49-F238E27FC236}">
                <a16:creationId xmlns:a16="http://schemas.microsoft.com/office/drawing/2014/main" id="{9DF7D7C2-DC73-4463-B123-5F1E97B94558}"/>
              </a:ext>
            </a:extLst>
          </p:cNvPr>
          <p:cNvSpPr/>
          <p:nvPr/>
        </p:nvSpPr>
        <p:spPr>
          <a:xfrm>
            <a:off x="3762186" y="1400198"/>
            <a:ext cx="41649" cy="2651875"/>
          </a:xfrm>
          <a:prstGeom prst="line">
            <a:avLst/>
          </a:prstGeom>
          <a:ln w="12700" cap="flat" cmpd="sng">
            <a:solidFill>
              <a:srgbClr val="FEFFFF">
                <a:alpha val="50195"/>
              </a:srgbClr>
            </a:solidFill>
            <a:prstDash val="solid"/>
            <a:headEnd type="none" w="med" len="med"/>
            <a:tailEnd type="none" w="med" len="med"/>
          </a:ln>
        </p:spPr>
      </p:sp>
      <p:grpSp>
        <p:nvGrpSpPr>
          <p:cNvPr id="36" name="Group 21">
            <a:extLst>
              <a:ext uri="{FF2B5EF4-FFF2-40B4-BE49-F238E27FC236}">
                <a16:creationId xmlns:a16="http://schemas.microsoft.com/office/drawing/2014/main" id="{F5BADFB1-7202-4099-ADDC-6A4168CF61A3}"/>
              </a:ext>
            </a:extLst>
          </p:cNvPr>
          <p:cNvGrpSpPr/>
          <p:nvPr/>
        </p:nvGrpSpPr>
        <p:grpSpPr>
          <a:xfrm>
            <a:off x="3695671" y="1400199"/>
            <a:ext cx="146311" cy="152400"/>
            <a:chOff x="2928" y="2208"/>
            <a:chExt cx="262" cy="262"/>
          </a:xfrm>
        </p:grpSpPr>
        <p:sp>
          <p:nvSpPr>
            <p:cNvPr id="49" name="Oval 22">
              <a:extLst>
                <a:ext uri="{FF2B5EF4-FFF2-40B4-BE49-F238E27FC236}">
                  <a16:creationId xmlns:a16="http://schemas.microsoft.com/office/drawing/2014/main" id="{03C24F6F-858F-45FB-91DD-954BA62C19D7}"/>
                </a:ext>
              </a:extLst>
            </p:cNvPr>
            <p:cNvSpPr/>
            <p:nvPr/>
          </p:nvSpPr>
          <p:spPr>
            <a:xfrm>
              <a:off x="2928" y="2208"/>
              <a:ext cx="262" cy="262"/>
            </a:xfrm>
            <a:prstGeom prst="ellipse">
              <a:avLst/>
            </a:prstGeom>
            <a:gradFill rotWithShape="1">
              <a:gsLst>
                <a:gs pos="0">
                  <a:srgbClr val="C0C6D3"/>
                </a:gs>
                <a:gs pos="100000">
                  <a:srgbClr val="223864"/>
                </a:gs>
              </a:gsLst>
              <a:lin ang="2700000" scaled="1"/>
              <a:tileRect/>
            </a:gradFill>
            <a:ln w="12700" cap="flat" cmpd="sng">
              <a:solidFill>
                <a:srgbClr val="F8F8F8"/>
              </a:solidFill>
              <a:prstDash val="solid"/>
              <a:headEnd type="none" w="med" len="med"/>
              <a:tailEnd type="none" w="med" len="med"/>
            </a:ln>
            <a:effectLst>
              <a:outerShdw dist="35921" dir="2699999" algn="ctr" rotWithShape="0">
                <a:srgbClr val="1C1C1C">
                  <a:alpha val="50000"/>
                </a:srgbClr>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sp>
          <p:nvSpPr>
            <p:cNvPr id="50" name="Oval 23">
              <a:extLst>
                <a:ext uri="{FF2B5EF4-FFF2-40B4-BE49-F238E27FC236}">
                  <a16:creationId xmlns:a16="http://schemas.microsoft.com/office/drawing/2014/main" id="{8EF0C55C-E01D-4E22-9980-C7BCFEF546CE}"/>
                </a:ext>
              </a:extLst>
            </p:cNvPr>
            <p:cNvSpPr/>
            <p:nvPr/>
          </p:nvSpPr>
          <p:spPr>
            <a:xfrm>
              <a:off x="2949" y="2230"/>
              <a:ext cx="218" cy="218"/>
            </a:xfrm>
            <a:prstGeom prst="ellipse">
              <a:avLst/>
            </a:prstGeom>
            <a:gradFill rotWithShape="1">
              <a:gsLst>
                <a:gs pos="0">
                  <a:srgbClr val="686620"/>
                </a:gs>
                <a:gs pos="100000">
                  <a:srgbClr val="9F9E71"/>
                </a:gs>
              </a:gsLst>
              <a:lin ang="2700000" scaled="1"/>
              <a:tileRect/>
            </a:gradFill>
            <a:ln w="12700">
              <a:noFill/>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grpSp>
      <p:grpSp>
        <p:nvGrpSpPr>
          <p:cNvPr id="37" name="Group 24">
            <a:extLst>
              <a:ext uri="{FF2B5EF4-FFF2-40B4-BE49-F238E27FC236}">
                <a16:creationId xmlns:a16="http://schemas.microsoft.com/office/drawing/2014/main" id="{92493274-D790-42F0-ACE2-48079F190A45}"/>
              </a:ext>
            </a:extLst>
          </p:cNvPr>
          <p:cNvGrpSpPr/>
          <p:nvPr/>
        </p:nvGrpSpPr>
        <p:grpSpPr>
          <a:xfrm>
            <a:off x="3683186" y="2119518"/>
            <a:ext cx="146311" cy="160615"/>
            <a:chOff x="2928" y="2208"/>
            <a:chExt cx="262" cy="262"/>
          </a:xfrm>
        </p:grpSpPr>
        <p:sp>
          <p:nvSpPr>
            <p:cNvPr id="47" name="Oval 25">
              <a:extLst>
                <a:ext uri="{FF2B5EF4-FFF2-40B4-BE49-F238E27FC236}">
                  <a16:creationId xmlns:a16="http://schemas.microsoft.com/office/drawing/2014/main" id="{6355CB7A-DDE7-423F-AEBD-3ABE0F028AF4}"/>
                </a:ext>
              </a:extLst>
            </p:cNvPr>
            <p:cNvSpPr/>
            <p:nvPr/>
          </p:nvSpPr>
          <p:spPr>
            <a:xfrm>
              <a:off x="2928" y="2208"/>
              <a:ext cx="262" cy="262"/>
            </a:xfrm>
            <a:prstGeom prst="ellipse">
              <a:avLst/>
            </a:prstGeom>
            <a:gradFill rotWithShape="1">
              <a:gsLst>
                <a:gs pos="0">
                  <a:srgbClr val="C0C6D3"/>
                </a:gs>
                <a:gs pos="100000">
                  <a:srgbClr val="223864"/>
                </a:gs>
              </a:gsLst>
              <a:lin ang="2700000" scaled="1"/>
              <a:tileRect/>
            </a:gradFill>
            <a:ln w="12700" cap="flat" cmpd="sng">
              <a:solidFill>
                <a:srgbClr val="F8F8F8"/>
              </a:solidFill>
              <a:prstDash val="solid"/>
              <a:headEnd type="none" w="med" len="med"/>
              <a:tailEnd type="none" w="med" len="med"/>
            </a:ln>
            <a:effectLst>
              <a:outerShdw dist="35921" dir="2699999" algn="ctr" rotWithShape="0">
                <a:srgbClr val="1C1C1C">
                  <a:alpha val="50000"/>
                </a:srgbClr>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sp>
          <p:nvSpPr>
            <p:cNvPr id="48" name="Oval 26">
              <a:extLst>
                <a:ext uri="{FF2B5EF4-FFF2-40B4-BE49-F238E27FC236}">
                  <a16:creationId xmlns:a16="http://schemas.microsoft.com/office/drawing/2014/main" id="{04CB7267-A56A-4FCC-A0FA-266523943C5E}"/>
                </a:ext>
              </a:extLst>
            </p:cNvPr>
            <p:cNvSpPr/>
            <p:nvPr/>
          </p:nvSpPr>
          <p:spPr>
            <a:xfrm>
              <a:off x="2949" y="2230"/>
              <a:ext cx="218" cy="218"/>
            </a:xfrm>
            <a:prstGeom prst="ellipse">
              <a:avLst/>
            </a:prstGeom>
            <a:gradFill rotWithShape="1">
              <a:gsLst>
                <a:gs pos="0">
                  <a:srgbClr val="686620"/>
                </a:gs>
                <a:gs pos="100000">
                  <a:srgbClr val="9F9E71"/>
                </a:gs>
              </a:gsLst>
              <a:lin ang="2700000" scaled="1"/>
              <a:tileRect/>
            </a:gradFill>
            <a:ln w="12700">
              <a:noFill/>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grpSp>
      <p:sp>
        <p:nvSpPr>
          <p:cNvPr id="40" name="Rectangle 31">
            <a:extLst>
              <a:ext uri="{FF2B5EF4-FFF2-40B4-BE49-F238E27FC236}">
                <a16:creationId xmlns:a16="http://schemas.microsoft.com/office/drawing/2014/main" id="{1C3058FF-009C-4138-A32A-72A56585A0E2}"/>
              </a:ext>
            </a:extLst>
          </p:cNvPr>
          <p:cNvSpPr/>
          <p:nvPr/>
        </p:nvSpPr>
        <p:spPr>
          <a:xfrm>
            <a:off x="3936321" y="1999770"/>
            <a:ext cx="1102178" cy="400110"/>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FF0066"/>
              </a:buClr>
              <a:buSzPct val="75000"/>
            </a:pPr>
            <a:r>
              <a:rPr lang="zh-CN" altLang="en-US" sz="2000" b="1" dirty="0">
                <a:solidFill>
                  <a:srgbClr val="FFFF99"/>
                </a:solidFill>
                <a:latin typeface="Times New Roman" panose="02020603050405020304" pitchFamily="18" charset="0"/>
                <a:cs typeface="Arial" panose="020B0604020202020204" pitchFamily="34" charset="0"/>
              </a:rPr>
              <a:t>特点</a:t>
            </a:r>
            <a:endParaRPr lang="en-US" altLang="zh-CN" sz="2000" b="1" dirty="0">
              <a:solidFill>
                <a:srgbClr val="FFFF99"/>
              </a:solidFill>
              <a:latin typeface="Times New Roman" panose="02020603050405020304" pitchFamily="18" charset="0"/>
              <a:ea typeface="Arial" panose="020B0604020202020204" pitchFamily="34" charset="0"/>
            </a:endParaRPr>
          </a:p>
        </p:txBody>
      </p:sp>
      <p:sp>
        <p:nvSpPr>
          <p:cNvPr id="42" name="Text Box 33">
            <a:extLst>
              <a:ext uri="{FF2B5EF4-FFF2-40B4-BE49-F238E27FC236}">
                <a16:creationId xmlns:a16="http://schemas.microsoft.com/office/drawing/2014/main" id="{8DB1E10A-15C8-46E8-8E9D-3B8C2DE5452E}"/>
              </a:ext>
            </a:extLst>
          </p:cNvPr>
          <p:cNvSpPr txBox="1"/>
          <p:nvPr/>
        </p:nvSpPr>
        <p:spPr>
          <a:xfrm>
            <a:off x="3933146" y="1646079"/>
            <a:ext cx="8018926" cy="415498"/>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lnSpc>
                <a:spcPct val="150000"/>
              </a:lnSpc>
            </a:pPr>
            <a:r>
              <a:rPr lang="en-US" altLang="zh-CN" sz="1400" b="1" dirty="0">
                <a:solidFill>
                  <a:srgbClr val="F8F8F8"/>
                </a:solidFill>
                <a:latin typeface="Times New Roman" panose="02020603050405020304" pitchFamily="18" charset="0"/>
                <a:cs typeface="Arial" panose="020B0604020202020204" pitchFamily="34" charset="0"/>
              </a:rPr>
              <a:t>&lt;img&gt;</a:t>
            </a:r>
            <a:r>
              <a:rPr lang="zh-CN" altLang="en-US" sz="1400" b="1" dirty="0">
                <a:solidFill>
                  <a:srgbClr val="F8F8F8"/>
                </a:solidFill>
                <a:latin typeface="Times New Roman" panose="02020603050405020304" pitchFamily="18" charset="0"/>
                <a:cs typeface="Arial" panose="020B0604020202020204" pitchFamily="34" charset="0"/>
              </a:rPr>
              <a:t>、</a:t>
            </a:r>
            <a:r>
              <a:rPr lang="en-US" altLang="zh-CN" sz="1400" b="1" dirty="0">
                <a:solidFill>
                  <a:srgbClr val="F8F8F8"/>
                </a:solidFill>
                <a:latin typeface="Times New Roman" panose="02020603050405020304" pitchFamily="18" charset="0"/>
                <a:cs typeface="Arial" panose="020B0604020202020204" pitchFamily="34" charset="0"/>
              </a:rPr>
              <a:t>&lt;input&gt; </a:t>
            </a:r>
            <a:r>
              <a:rPr lang="zh-CN" altLang="en-US" sz="1400" b="1" dirty="0">
                <a:solidFill>
                  <a:srgbClr val="F8F8F8"/>
                </a:solidFill>
                <a:latin typeface="Times New Roman" panose="02020603050405020304" pitchFamily="18" charset="0"/>
                <a:cs typeface="Arial" panose="020B0604020202020204" pitchFamily="34" charset="0"/>
              </a:rPr>
              <a:t>、</a:t>
            </a:r>
            <a:r>
              <a:rPr lang="en-US" altLang="zh-CN" sz="1400" b="1" dirty="0">
                <a:solidFill>
                  <a:srgbClr val="F8F8F8"/>
                </a:solidFill>
                <a:latin typeface="Times New Roman" panose="02020603050405020304" pitchFamily="18" charset="0"/>
                <a:cs typeface="Arial" panose="020B0604020202020204" pitchFamily="34" charset="0"/>
              </a:rPr>
              <a:t>&lt;code&gt;</a:t>
            </a:r>
          </a:p>
        </p:txBody>
      </p:sp>
      <p:sp>
        <p:nvSpPr>
          <p:cNvPr id="43" name="Text Box 34">
            <a:extLst>
              <a:ext uri="{FF2B5EF4-FFF2-40B4-BE49-F238E27FC236}">
                <a16:creationId xmlns:a16="http://schemas.microsoft.com/office/drawing/2014/main" id="{C0B0A0DC-E367-4536-9CA5-F426DEC96325}"/>
              </a:ext>
            </a:extLst>
          </p:cNvPr>
          <p:cNvSpPr txBox="1"/>
          <p:nvPr/>
        </p:nvSpPr>
        <p:spPr>
          <a:xfrm>
            <a:off x="3963934" y="2343913"/>
            <a:ext cx="7968513" cy="1708160"/>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buFont typeface="+mj-lt"/>
              <a:buAutoNum type="arabicPeriod"/>
            </a:pPr>
            <a:r>
              <a:rPr lang="zh-CN" altLang="en-US" sz="1400" b="1" dirty="0">
                <a:solidFill>
                  <a:srgbClr val="F8F8F8"/>
                </a:solidFill>
                <a:latin typeface="Times New Roman" panose="02020603050405020304" pitchFamily="18" charset="0"/>
                <a:cs typeface="Arial" panose="020B0604020202020204" pitchFamily="34" charset="0"/>
              </a:rPr>
              <a:t>行内块元素对其设置高度，宽度，</a:t>
            </a:r>
            <a:r>
              <a:rPr lang="en-US" altLang="zh-CN" sz="1400" b="1" dirty="0">
                <a:solidFill>
                  <a:srgbClr val="F8F8F8"/>
                </a:solidFill>
                <a:latin typeface="Times New Roman" panose="02020603050405020304" pitchFamily="18" charset="0"/>
                <a:cs typeface="Arial" panose="020B0604020202020204" pitchFamily="34" charset="0"/>
              </a:rPr>
              <a:t>padding</a:t>
            </a:r>
            <a:r>
              <a:rPr lang="zh-CN" altLang="en-US" sz="1400" b="1" dirty="0">
                <a:solidFill>
                  <a:srgbClr val="F8F8F8"/>
                </a:solidFill>
                <a:latin typeface="Times New Roman" panose="02020603050405020304" pitchFamily="18" charset="0"/>
                <a:cs typeface="Arial" panose="020B0604020202020204" pitchFamily="34" charset="0"/>
              </a:rPr>
              <a:t>和</a:t>
            </a:r>
            <a:r>
              <a:rPr lang="en-US" altLang="zh-CN" sz="1400" b="1" dirty="0">
                <a:solidFill>
                  <a:srgbClr val="F8F8F8"/>
                </a:solidFill>
                <a:latin typeface="Times New Roman" panose="02020603050405020304" pitchFamily="18" charset="0"/>
                <a:cs typeface="Arial" panose="020B0604020202020204" pitchFamily="34" charset="0"/>
              </a:rPr>
              <a:t>margin</a:t>
            </a:r>
            <a:r>
              <a:rPr lang="zh-CN" altLang="en-US" sz="1400" b="1" dirty="0">
                <a:solidFill>
                  <a:srgbClr val="F8F8F8"/>
                </a:solidFill>
                <a:latin typeface="Times New Roman" panose="02020603050405020304" pitchFamily="18" charset="0"/>
                <a:cs typeface="Arial" panose="020B0604020202020204" pitchFamily="34" charset="0"/>
              </a:rPr>
              <a:t>都是有效果的。</a:t>
            </a:r>
            <a:endParaRPr lang="en-US" altLang="zh-CN" sz="1400" b="1" dirty="0">
              <a:solidFill>
                <a:srgbClr val="F8F8F8"/>
              </a:solidFill>
              <a:latin typeface="Times New Roman" panose="02020603050405020304" pitchFamily="18" charset="0"/>
              <a:cs typeface="Arial" panose="020B0604020202020204" pitchFamily="34" charset="0"/>
            </a:endParaRPr>
          </a:p>
          <a:p>
            <a:pPr marL="342900" indent="-342900">
              <a:lnSpc>
                <a:spcPct val="150000"/>
              </a:lnSpc>
              <a:buFont typeface="+mj-lt"/>
              <a:buAutoNum type="arabicPeriod"/>
            </a:pPr>
            <a:r>
              <a:rPr lang="zh-CN" altLang="en-US" sz="1400" b="1" dirty="0">
                <a:solidFill>
                  <a:srgbClr val="F8F8F8"/>
                </a:solidFill>
                <a:latin typeface="Times New Roman" panose="02020603050405020304" pitchFamily="18" charset="0"/>
                <a:cs typeface="Arial" panose="020B0604020202020204" pitchFamily="34" charset="0"/>
              </a:rPr>
              <a:t>行内块元素不会独占一行，如果该行内块元素在设置完宽度、</a:t>
            </a:r>
            <a:r>
              <a:rPr lang="en-US" altLang="zh-CN" sz="1400" b="1" dirty="0">
                <a:solidFill>
                  <a:srgbClr val="F8F8F8"/>
                </a:solidFill>
                <a:latin typeface="Times New Roman" panose="02020603050405020304" pitchFamily="18" charset="0"/>
                <a:cs typeface="Arial" panose="020B0604020202020204" pitchFamily="34" charset="0"/>
              </a:rPr>
              <a:t>padding</a:t>
            </a:r>
            <a:r>
              <a:rPr lang="zh-CN" altLang="en-US" sz="1400" b="1" dirty="0">
                <a:solidFill>
                  <a:srgbClr val="F8F8F8"/>
                </a:solidFill>
                <a:latin typeface="Times New Roman" panose="02020603050405020304" pitchFamily="18" charset="0"/>
                <a:cs typeface="Arial" panose="020B0604020202020204" pitchFamily="34" charset="0"/>
              </a:rPr>
              <a:t>、</a:t>
            </a:r>
            <a:r>
              <a:rPr lang="en-US" altLang="zh-CN" sz="1400" b="1" dirty="0">
                <a:solidFill>
                  <a:srgbClr val="F8F8F8"/>
                </a:solidFill>
                <a:latin typeface="Times New Roman" panose="02020603050405020304" pitchFamily="18" charset="0"/>
                <a:cs typeface="Arial" panose="020B0604020202020204" pitchFamily="34" charset="0"/>
              </a:rPr>
              <a:t>margin</a:t>
            </a:r>
            <a:r>
              <a:rPr lang="zh-CN" altLang="en-US" sz="1400" b="1" dirty="0">
                <a:solidFill>
                  <a:srgbClr val="F8F8F8"/>
                </a:solidFill>
                <a:latin typeface="Times New Roman" panose="02020603050405020304" pitchFamily="18" charset="0"/>
                <a:cs typeface="Arial" panose="020B0604020202020204" pitchFamily="34" charset="0"/>
              </a:rPr>
              <a:t>之后，父容器后面的宽度还能够容的下第二元素，那么第二个元素就会与第一个元素同行显示，否则，另起一行。</a:t>
            </a:r>
            <a:endParaRPr lang="en-US" altLang="zh-CN" sz="1400" b="1" dirty="0">
              <a:solidFill>
                <a:srgbClr val="F8F8F8"/>
              </a:solidFill>
              <a:latin typeface="Times New Roman" panose="02020603050405020304" pitchFamily="18" charset="0"/>
              <a:cs typeface="Arial" panose="020B0604020202020204" pitchFamily="34" charset="0"/>
            </a:endParaRPr>
          </a:p>
          <a:p>
            <a:pPr marL="342900" indent="-342900">
              <a:lnSpc>
                <a:spcPct val="150000"/>
              </a:lnSpc>
              <a:buFont typeface="+mj-lt"/>
              <a:buAutoNum type="arabicPeriod"/>
            </a:pPr>
            <a:r>
              <a:rPr lang="zh-CN" altLang="en-US" sz="1400" b="1" dirty="0">
                <a:solidFill>
                  <a:srgbClr val="F8F8F8"/>
                </a:solidFill>
                <a:latin typeface="Times New Roman" panose="02020603050405020304" pitchFamily="18" charset="0"/>
                <a:cs typeface="Arial" panose="020B0604020202020204" pitchFamily="34" charset="0"/>
              </a:rPr>
              <a:t>两个同行显示的行内块元素，对其上下的元素的间隔距离，以其中最大的间距为主。</a:t>
            </a:r>
          </a:p>
        </p:txBody>
      </p:sp>
      <p:sp>
        <p:nvSpPr>
          <p:cNvPr id="35" name="Rectangle 31">
            <a:extLst>
              <a:ext uri="{FF2B5EF4-FFF2-40B4-BE49-F238E27FC236}">
                <a16:creationId xmlns:a16="http://schemas.microsoft.com/office/drawing/2014/main" id="{CE5CA44F-525C-4621-BE7A-A238195D631B}"/>
              </a:ext>
            </a:extLst>
          </p:cNvPr>
          <p:cNvSpPr/>
          <p:nvPr/>
        </p:nvSpPr>
        <p:spPr>
          <a:xfrm>
            <a:off x="3904015" y="1305631"/>
            <a:ext cx="2947879" cy="400110"/>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FF0066"/>
              </a:buClr>
              <a:buSzPct val="75000"/>
            </a:pPr>
            <a:r>
              <a:rPr lang="zh-CN" altLang="en-US" sz="2000" b="1" dirty="0">
                <a:solidFill>
                  <a:srgbClr val="FFFF99"/>
                </a:solidFill>
                <a:latin typeface="Times New Roman" panose="02020603050405020304" pitchFamily="18" charset="0"/>
                <a:cs typeface="Arial" panose="020B0604020202020204" pitchFamily="34" charset="0"/>
              </a:rPr>
              <a:t>常见内联块状元素</a:t>
            </a:r>
            <a:endParaRPr lang="en-US" altLang="zh-CN" sz="2000" b="1" dirty="0">
              <a:solidFill>
                <a:srgbClr val="FFFF99"/>
              </a:solidFill>
              <a:latin typeface="Times New Roman" panose="02020603050405020304" pitchFamily="18" charset="0"/>
              <a:cs typeface="Arial" panose="020B0604020202020204" pitchFamily="34" charset="0"/>
            </a:endParaRPr>
          </a:p>
        </p:txBody>
      </p:sp>
      <p:sp>
        <p:nvSpPr>
          <p:cNvPr id="58" name="Freeform 24">
            <a:extLst>
              <a:ext uri="{FF2B5EF4-FFF2-40B4-BE49-F238E27FC236}">
                <a16:creationId xmlns:a16="http://schemas.microsoft.com/office/drawing/2014/main" id="{DE7F1FD4-BDBE-4D55-8F10-FA98618B5B6A}"/>
              </a:ext>
            </a:extLst>
          </p:cNvPr>
          <p:cNvSpPr/>
          <p:nvPr/>
        </p:nvSpPr>
        <p:spPr>
          <a:xfrm>
            <a:off x="261211" y="808889"/>
            <a:ext cx="3039699" cy="1250950"/>
          </a:xfrm>
          <a:custGeom>
            <a:avLst/>
            <a:gdLst/>
            <a:ahLst/>
            <a:cxnLst>
              <a:cxn ang="0">
                <a:pos x="6350" y="620713"/>
              </a:cxn>
              <a:cxn ang="0">
                <a:pos x="9525" y="1250950"/>
              </a:cxn>
              <a:cxn ang="0">
                <a:pos x="1743075" y="1241425"/>
              </a:cxn>
              <a:cxn ang="0">
                <a:pos x="2085975" y="615950"/>
              </a:cxn>
              <a:cxn ang="0">
                <a:pos x="2087563" y="0"/>
              </a:cxn>
              <a:cxn ang="0">
                <a:pos x="387350" y="4763"/>
              </a:cxn>
              <a:cxn ang="0">
                <a:pos x="6350" y="620713"/>
              </a:cxn>
            </a:cxnLst>
            <a:rect l="0" t="0" r="0" b="0"/>
            <a:pathLst>
              <a:path w="1321" h="788">
                <a:moveTo>
                  <a:pt x="4" y="391"/>
                </a:moveTo>
                <a:cubicBezTo>
                  <a:pt x="5" y="589"/>
                  <a:pt x="6" y="788"/>
                  <a:pt x="6" y="788"/>
                </a:cubicBezTo>
                <a:lnTo>
                  <a:pt x="1098" y="782"/>
                </a:lnTo>
                <a:cubicBezTo>
                  <a:pt x="1321" y="782"/>
                  <a:pt x="1315" y="667"/>
                  <a:pt x="1314" y="388"/>
                </a:cubicBezTo>
                <a:cubicBezTo>
                  <a:pt x="1314" y="193"/>
                  <a:pt x="1315" y="0"/>
                  <a:pt x="1315" y="0"/>
                </a:cubicBezTo>
                <a:lnTo>
                  <a:pt x="244" y="3"/>
                </a:lnTo>
                <a:cubicBezTo>
                  <a:pt x="0" y="3"/>
                  <a:pt x="5" y="138"/>
                  <a:pt x="4" y="391"/>
                </a:cubicBezTo>
                <a:close/>
              </a:path>
            </a:pathLst>
          </a:custGeom>
          <a:solidFill>
            <a:srgbClr val="DDDDDD">
              <a:alpha val="100000"/>
            </a:srgbClr>
          </a:solidFill>
          <a:ln w="9525">
            <a:noFill/>
          </a:ln>
          <a:effectLst>
            <a:prstShdw prst="shdw17" dist="17961" dir="2699999">
              <a:srgbClr val="858585">
                <a:alpha val="100000"/>
              </a:srgbClr>
            </a:prstShdw>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9" name="Oval 25">
            <a:extLst>
              <a:ext uri="{FF2B5EF4-FFF2-40B4-BE49-F238E27FC236}">
                <a16:creationId xmlns:a16="http://schemas.microsoft.com/office/drawing/2014/main" id="{8E63EDB9-BE43-4554-8718-7A092FE778B1}"/>
              </a:ext>
            </a:extLst>
          </p:cNvPr>
          <p:cNvSpPr/>
          <p:nvPr/>
        </p:nvSpPr>
        <p:spPr>
          <a:xfrm>
            <a:off x="586649" y="921602"/>
            <a:ext cx="225425" cy="225425"/>
          </a:xfrm>
          <a:prstGeom prst="ellipse">
            <a:avLst/>
          </a:prstGeom>
          <a:solidFill>
            <a:schemeClr val="folHlink"/>
          </a:solidFill>
          <a:ln w="12700" cap="flat" cmpd="sng">
            <a:solidFill>
              <a:srgbClr val="FFFFFF"/>
            </a:solidFill>
            <a:prstDash val="solid"/>
            <a:headEnd type="none" w="med" len="med"/>
            <a:tailEnd type="none" w="med" len="me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sp>
        <p:nvSpPr>
          <p:cNvPr id="60" name="Oval 26">
            <a:extLst>
              <a:ext uri="{FF2B5EF4-FFF2-40B4-BE49-F238E27FC236}">
                <a16:creationId xmlns:a16="http://schemas.microsoft.com/office/drawing/2014/main" id="{DDB24368-9EFF-46DB-A50D-622EE56C9857}"/>
              </a:ext>
            </a:extLst>
          </p:cNvPr>
          <p:cNvSpPr/>
          <p:nvPr/>
        </p:nvSpPr>
        <p:spPr>
          <a:xfrm>
            <a:off x="586649" y="1304189"/>
            <a:ext cx="225425" cy="225425"/>
          </a:xfrm>
          <a:prstGeom prst="ellipse">
            <a:avLst/>
          </a:prstGeom>
          <a:solidFill>
            <a:schemeClr val="folHlink"/>
          </a:solidFill>
          <a:ln w="12700" cap="flat" cmpd="sng">
            <a:solidFill>
              <a:srgbClr val="FFFFFF"/>
            </a:solidFill>
            <a:prstDash val="solid"/>
            <a:headEnd type="none" w="med" len="med"/>
            <a:tailEnd type="none" w="med" len="me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sp>
        <p:nvSpPr>
          <p:cNvPr id="61" name="Text Box 28">
            <a:extLst>
              <a:ext uri="{FF2B5EF4-FFF2-40B4-BE49-F238E27FC236}">
                <a16:creationId xmlns:a16="http://schemas.microsoft.com/office/drawing/2014/main" id="{2E309FEE-2964-4E10-BB57-DF4B7E42C021}"/>
              </a:ext>
            </a:extLst>
          </p:cNvPr>
          <p:cNvSpPr txBox="1"/>
          <p:nvPr/>
        </p:nvSpPr>
        <p:spPr>
          <a:xfrm>
            <a:off x="852079" y="877152"/>
            <a:ext cx="1501775" cy="307777"/>
          </a:xfrm>
          <a:prstGeom prst="rect">
            <a:avLst/>
          </a:prstGeom>
          <a:noFill/>
          <a:ln w="9525">
            <a:noFill/>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zh-CN" altLang="en-US" sz="1400" b="1" spc="600" dirty="0"/>
              <a:t>块级元素</a:t>
            </a:r>
            <a:endParaRPr lang="en-US" altLang="zh-CN" sz="1400" b="1" spc="600" dirty="0"/>
          </a:p>
        </p:txBody>
      </p:sp>
      <p:sp>
        <p:nvSpPr>
          <p:cNvPr id="62" name="Text Box 29">
            <a:extLst>
              <a:ext uri="{FF2B5EF4-FFF2-40B4-BE49-F238E27FC236}">
                <a16:creationId xmlns:a16="http://schemas.microsoft.com/office/drawing/2014/main" id="{136258AD-8895-4F42-BFA1-0C04D886C211}"/>
              </a:ext>
            </a:extLst>
          </p:cNvPr>
          <p:cNvSpPr txBox="1"/>
          <p:nvPr/>
        </p:nvSpPr>
        <p:spPr>
          <a:xfrm>
            <a:off x="852079" y="1259739"/>
            <a:ext cx="1501775" cy="307777"/>
          </a:xfrm>
          <a:prstGeom prst="rect">
            <a:avLst/>
          </a:prstGeom>
          <a:noFill/>
          <a:ln w="9525">
            <a:noFill/>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zh-CN" altLang="en-US" sz="1400" b="1" spc="600" dirty="0"/>
              <a:t>内联元素</a:t>
            </a:r>
            <a:endParaRPr lang="en-US" altLang="zh-CN" sz="1400" b="1" spc="600" dirty="0"/>
          </a:p>
        </p:txBody>
      </p:sp>
      <p:sp>
        <p:nvSpPr>
          <p:cNvPr id="63" name="Text Box 30">
            <a:extLst>
              <a:ext uri="{FF2B5EF4-FFF2-40B4-BE49-F238E27FC236}">
                <a16:creationId xmlns:a16="http://schemas.microsoft.com/office/drawing/2014/main" id="{5D53DF2A-7443-4FE5-9C9A-2253FD8379AA}"/>
              </a:ext>
            </a:extLst>
          </p:cNvPr>
          <p:cNvSpPr txBox="1"/>
          <p:nvPr/>
        </p:nvSpPr>
        <p:spPr>
          <a:xfrm>
            <a:off x="840648" y="1664552"/>
            <a:ext cx="2074001" cy="307777"/>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spc="600" dirty="0">
                <a:solidFill>
                  <a:srgbClr val="0070C0"/>
                </a:solidFill>
              </a:rPr>
              <a:t>内联块状元素</a:t>
            </a:r>
          </a:p>
        </p:txBody>
      </p:sp>
      <p:sp>
        <p:nvSpPr>
          <p:cNvPr id="64" name="Oval 26">
            <a:extLst>
              <a:ext uri="{FF2B5EF4-FFF2-40B4-BE49-F238E27FC236}">
                <a16:creationId xmlns:a16="http://schemas.microsoft.com/office/drawing/2014/main" id="{5B1245B9-AEFC-43CB-96EC-A3729DDCF91C}"/>
              </a:ext>
            </a:extLst>
          </p:cNvPr>
          <p:cNvSpPr/>
          <p:nvPr/>
        </p:nvSpPr>
        <p:spPr>
          <a:xfrm>
            <a:off x="577226" y="1717195"/>
            <a:ext cx="225425" cy="225425"/>
          </a:xfrm>
          <a:prstGeom prst="ellipse">
            <a:avLst/>
          </a:prstGeom>
          <a:solidFill>
            <a:srgbClr val="0070C0"/>
          </a:solidFill>
          <a:ln w="12700" cap="flat" cmpd="sng">
            <a:solidFill>
              <a:srgbClr val="FFFFFF"/>
            </a:solidFill>
            <a:prstDash val="solid"/>
            <a:headEnd type="none" w="med" len="med"/>
            <a:tailEnd type="none" w="med" len="me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grpSp>
        <p:nvGrpSpPr>
          <p:cNvPr id="30" name="Group 9">
            <a:extLst>
              <a:ext uri="{FF2B5EF4-FFF2-40B4-BE49-F238E27FC236}">
                <a16:creationId xmlns:a16="http://schemas.microsoft.com/office/drawing/2014/main" id="{24D77886-8D3C-4857-8F89-BECD65040345}"/>
              </a:ext>
            </a:extLst>
          </p:cNvPr>
          <p:cNvGrpSpPr/>
          <p:nvPr/>
        </p:nvGrpSpPr>
        <p:grpSpPr>
          <a:xfrm>
            <a:off x="9771697" y="883863"/>
            <a:ext cx="1338263" cy="335365"/>
            <a:chOff x="816" y="2304"/>
            <a:chExt cx="1440" cy="448"/>
          </a:xfrm>
        </p:grpSpPr>
        <p:sp>
          <p:nvSpPr>
            <p:cNvPr id="32" name="Freeform 10">
              <a:extLst>
                <a:ext uri="{FF2B5EF4-FFF2-40B4-BE49-F238E27FC236}">
                  <a16:creationId xmlns:a16="http://schemas.microsoft.com/office/drawing/2014/main" id="{634B34A9-8E34-49B3-A332-087817A7F50E}"/>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3" name="Rectangle 11">
              <a:hlinkClick r:id="rId3" action="ppaction://hlinkfile"/>
              <a:extLst>
                <a:ext uri="{FF2B5EF4-FFF2-40B4-BE49-F238E27FC236}">
                  <a16:creationId xmlns:a16="http://schemas.microsoft.com/office/drawing/2014/main" id="{8C83DAAD-0B69-4580-8F1C-A1D49BC6C32E}"/>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inline-block</a:t>
              </a: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hlinkClick r:id="rId4" action="ppaction://hlinkfile"/>
                </a:rPr>
                <a:t>.</a:t>
              </a: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html</a:t>
              </a:r>
            </a:p>
          </p:txBody>
        </p:sp>
      </p:grpSp>
      <p:sp>
        <p:nvSpPr>
          <p:cNvPr id="39" name="AutoShape 5">
            <a:hlinkClick r:id="rId5" action="ppaction://hlinksldjump"/>
            <a:extLst>
              <a:ext uri="{FF2B5EF4-FFF2-40B4-BE49-F238E27FC236}">
                <a16:creationId xmlns:a16="http://schemas.microsoft.com/office/drawing/2014/main" id="{53662DC5-4577-489D-A62F-EAF35050F552}"/>
              </a:ext>
            </a:extLst>
          </p:cNvPr>
          <p:cNvSpPr>
            <a:spLocks noChangeArrowheads="1"/>
          </p:cNvSpPr>
          <p:nvPr/>
        </p:nvSpPr>
        <p:spPr bwMode="gray">
          <a:xfrm flipH="1">
            <a:off x="10776523" y="6218196"/>
            <a:ext cx="1044324" cy="369332"/>
          </a:xfrm>
          <a:prstGeom prst="homePlate">
            <a:avLst>
              <a:gd name="adj" fmla="val 42796"/>
            </a:avLst>
          </a:prstGeom>
          <a:gradFill rotWithShape="1">
            <a:gsLst>
              <a:gs pos="0">
                <a:schemeClr val="accent2">
                  <a:gamma/>
                  <a:shade val="76078"/>
                  <a:invGamma/>
                </a:schemeClr>
              </a:gs>
              <a:gs pos="100000">
                <a:schemeClr val="accent2"/>
              </a:gs>
            </a:gsLst>
            <a:lin ang="5400000" scaled="1"/>
          </a:gradFill>
          <a:ln w="28575" algn="ctr">
            <a:solidFill>
              <a:srgbClr val="F8F8F8"/>
            </a:solidFill>
            <a:miter lim="800000"/>
          </a:ln>
          <a:effectLst>
            <a:outerShdw dist="107763" dir="2700000" algn="ctr" rotWithShape="0">
              <a:srgbClr val="000000">
                <a:alpha val="50000"/>
              </a:srgbClr>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 name="Rectangle 11">
            <a:hlinkClick r:id="rId5" action="ppaction://hlinksldjump"/>
            <a:extLst>
              <a:ext uri="{FF2B5EF4-FFF2-40B4-BE49-F238E27FC236}">
                <a16:creationId xmlns:a16="http://schemas.microsoft.com/office/drawing/2014/main" id="{23904ABE-B5C5-41A3-B3D6-8B4E011030F5}"/>
              </a:ext>
            </a:extLst>
          </p:cNvPr>
          <p:cNvSpPr/>
          <p:nvPr/>
        </p:nvSpPr>
        <p:spPr>
          <a:xfrm flipH="1">
            <a:off x="10850991" y="6275157"/>
            <a:ext cx="969855" cy="307777"/>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zh-CN" altLang="en-US" sz="1400" b="1" spc="600" dirty="0">
                <a:solidFill>
                  <a:srgbClr val="FEFEFE"/>
                </a:solidFill>
                <a:latin typeface="Times New Roman" panose="02020603050405020304" pitchFamily="18" charset="0"/>
                <a:cs typeface="Arial" panose="020B0604020202020204" pitchFamily="34" charset="0"/>
              </a:rPr>
              <a:t>转化</a:t>
            </a:r>
            <a:endParaRPr lang="en-US" altLang="zh-CN" sz="1400" b="1" spc="600" dirty="0">
              <a:solidFill>
                <a:srgbClr val="FEFEFE"/>
              </a:solidFill>
              <a:latin typeface="Times New Roman" panose="02020603050405020304" pitchFamily="18" charset="0"/>
              <a:ea typeface="Arial" panose="020B0604020202020204" pitchFamily="34" charset="0"/>
            </a:endParaRPr>
          </a:p>
        </p:txBody>
      </p:sp>
      <p:grpSp>
        <p:nvGrpSpPr>
          <p:cNvPr id="45" name="Group 9">
            <a:extLst>
              <a:ext uri="{FF2B5EF4-FFF2-40B4-BE49-F238E27FC236}">
                <a16:creationId xmlns:a16="http://schemas.microsoft.com/office/drawing/2014/main" id="{84EEE322-9F14-4E8D-ABE5-7F4E92A8C99B}"/>
              </a:ext>
            </a:extLst>
          </p:cNvPr>
          <p:cNvGrpSpPr/>
          <p:nvPr/>
        </p:nvGrpSpPr>
        <p:grpSpPr>
          <a:xfrm>
            <a:off x="11061700" y="181078"/>
            <a:ext cx="988719" cy="335365"/>
            <a:chOff x="816" y="2304"/>
            <a:chExt cx="1440" cy="448"/>
          </a:xfrm>
        </p:grpSpPr>
        <p:sp>
          <p:nvSpPr>
            <p:cNvPr id="46" name="Freeform 10">
              <a:extLst>
                <a:ext uri="{FF2B5EF4-FFF2-40B4-BE49-F238E27FC236}">
                  <a16:creationId xmlns:a16="http://schemas.microsoft.com/office/drawing/2014/main" id="{97E39C55-D958-4E2D-8BFE-6C2C3C9B2094}"/>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2" name="Rectangle 11">
              <a:hlinkClick r:id="rId6" action="ppaction://hlinksldjump"/>
              <a:extLst>
                <a:ext uri="{FF2B5EF4-FFF2-40B4-BE49-F238E27FC236}">
                  <a16:creationId xmlns:a16="http://schemas.microsoft.com/office/drawing/2014/main" id="{DF23C83B-6AFF-4A67-8034-261DF375923D}"/>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54" name="Group 9">
            <a:extLst>
              <a:ext uri="{FF2B5EF4-FFF2-40B4-BE49-F238E27FC236}">
                <a16:creationId xmlns:a16="http://schemas.microsoft.com/office/drawing/2014/main" id="{2B08184F-348C-4C95-A41F-EC1CE695FD01}"/>
              </a:ext>
            </a:extLst>
          </p:cNvPr>
          <p:cNvGrpSpPr/>
          <p:nvPr/>
        </p:nvGrpSpPr>
        <p:grpSpPr>
          <a:xfrm>
            <a:off x="9270251" y="181078"/>
            <a:ext cx="754143" cy="335365"/>
            <a:chOff x="816" y="2304"/>
            <a:chExt cx="1440" cy="448"/>
          </a:xfrm>
        </p:grpSpPr>
        <p:sp>
          <p:nvSpPr>
            <p:cNvPr id="55" name="Freeform 10">
              <a:extLst>
                <a:ext uri="{FF2B5EF4-FFF2-40B4-BE49-F238E27FC236}">
                  <a16:creationId xmlns:a16="http://schemas.microsoft.com/office/drawing/2014/main" id="{BD879403-6013-4B9D-BAAB-5B8409890F19}"/>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6" name="Rectangle 11">
              <a:hlinkClick r:id="rId7"/>
              <a:extLst>
                <a:ext uri="{FF2B5EF4-FFF2-40B4-BE49-F238E27FC236}">
                  <a16:creationId xmlns:a16="http://schemas.microsoft.com/office/drawing/2014/main" id="{7ACFBDF2-0A2D-4343-950C-22A3980442C2}"/>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57" name="Group 9">
            <a:extLst>
              <a:ext uri="{FF2B5EF4-FFF2-40B4-BE49-F238E27FC236}">
                <a16:creationId xmlns:a16="http://schemas.microsoft.com/office/drawing/2014/main" id="{95A309D0-0B75-4D8A-A78A-CD23BDB9185F}"/>
              </a:ext>
            </a:extLst>
          </p:cNvPr>
          <p:cNvGrpSpPr/>
          <p:nvPr/>
        </p:nvGrpSpPr>
        <p:grpSpPr>
          <a:xfrm>
            <a:off x="10165976" y="181078"/>
            <a:ext cx="754143" cy="335365"/>
            <a:chOff x="816" y="2304"/>
            <a:chExt cx="1440" cy="448"/>
          </a:xfrm>
        </p:grpSpPr>
        <p:sp>
          <p:nvSpPr>
            <p:cNvPr id="65" name="Freeform 10">
              <a:extLst>
                <a:ext uri="{FF2B5EF4-FFF2-40B4-BE49-F238E27FC236}">
                  <a16:creationId xmlns:a16="http://schemas.microsoft.com/office/drawing/2014/main" id="{00B24CC1-2838-4310-B479-AC29D238BC33}"/>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6" name="Rectangle 11">
              <a:hlinkClick r:id="rId8" action="ppaction://hlinkfile"/>
              <a:extLst>
                <a:ext uri="{FF2B5EF4-FFF2-40B4-BE49-F238E27FC236}">
                  <a16:creationId xmlns:a16="http://schemas.microsoft.com/office/drawing/2014/main" id="{0401543D-3D3B-49C6-84C1-DEDA8EB9B914}"/>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25735638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arn(inVertical)">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barn(inVertical)">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zh-CN" altLang="en-US" kern="1200" dirty="0">
                <a:latin typeface="华文隶书" panose="02010800040101010101" pitchFamily="2" charset="-122"/>
                <a:ea typeface="华文隶书" panose="02010800040101010101" pitchFamily="2" charset="-122"/>
                <a:cs typeface="Arial" panose="020B0604020202020204" pitchFamily="34" charset="0"/>
              </a:rPr>
              <a:t>居中方式</a:t>
            </a:r>
            <a:endParaRPr lang="en-US" altLang="zh-CN" kern="1200" dirty="0">
              <a:latin typeface="华文隶书" panose="02010800040101010101" pitchFamily="2" charset="-122"/>
              <a:ea typeface="华文隶书" panose="02010800040101010101" pitchFamily="2" charset="-122"/>
            </a:endParaRPr>
          </a:p>
        </p:txBody>
      </p:sp>
      <p:sp>
        <p:nvSpPr>
          <p:cNvPr id="7" name="Rectangle 3">
            <a:extLst>
              <a:ext uri="{FF2B5EF4-FFF2-40B4-BE49-F238E27FC236}">
                <a16:creationId xmlns:a16="http://schemas.microsoft.com/office/drawing/2014/main" id="{32008EC4-46E0-4BC4-BD5D-C645A3705A08}"/>
              </a:ext>
            </a:extLst>
          </p:cNvPr>
          <p:cNvSpPr/>
          <p:nvPr/>
        </p:nvSpPr>
        <p:spPr>
          <a:xfrm>
            <a:off x="101752" y="825288"/>
            <a:ext cx="11997110" cy="416791"/>
          </a:xfrm>
          <a:prstGeom prst="rect">
            <a:avLst/>
          </a:prstGeom>
          <a:solidFill>
            <a:schemeClr val="folHlink"/>
          </a:solidFill>
          <a:ln w="9525">
            <a:noFill/>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sp>
        <p:nvSpPr>
          <p:cNvPr id="8" name="Rectangle 27">
            <a:extLst>
              <a:ext uri="{FF2B5EF4-FFF2-40B4-BE49-F238E27FC236}">
                <a16:creationId xmlns:a16="http://schemas.microsoft.com/office/drawing/2014/main" id="{65133CC6-280B-4C20-B6F4-D7A547764147}"/>
              </a:ext>
            </a:extLst>
          </p:cNvPr>
          <p:cNvSpPr>
            <a:spLocks noChangeArrowheads="1"/>
          </p:cNvSpPr>
          <p:nvPr/>
        </p:nvSpPr>
        <p:spPr bwMode="gray">
          <a:xfrm>
            <a:off x="109453" y="849352"/>
            <a:ext cx="11973095" cy="369332"/>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1C1C1C"/>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en-US" altLang="zh-CN"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Arial" panose="020B0604020202020204" pitchFamily="34" charset="0"/>
              </a:rPr>
              <a:t>1</a:t>
            </a:r>
            <a:r>
              <a:rPr kumimoji="1" lang="zh-CN" altLang="en-US"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Arial" panose="020B0604020202020204" pitchFamily="34" charset="0"/>
              </a:rPr>
              <a:t>、</a:t>
            </a:r>
            <a:r>
              <a:rPr lang="zh-CN" altLang="en-US" b="1" dirty="0"/>
              <a:t>水平居中</a:t>
            </a:r>
          </a:p>
        </p:txBody>
      </p:sp>
      <p:sp>
        <p:nvSpPr>
          <p:cNvPr id="9" name="Rectangle 29">
            <a:extLst>
              <a:ext uri="{FF2B5EF4-FFF2-40B4-BE49-F238E27FC236}">
                <a16:creationId xmlns:a16="http://schemas.microsoft.com/office/drawing/2014/main" id="{BA47BF31-9ED1-463D-9EE0-87A04F08CD5F}"/>
              </a:ext>
            </a:extLst>
          </p:cNvPr>
          <p:cNvSpPr/>
          <p:nvPr/>
        </p:nvSpPr>
        <p:spPr>
          <a:xfrm>
            <a:off x="109453" y="808889"/>
            <a:ext cx="11980796" cy="4083152"/>
          </a:xfrm>
          <a:prstGeom prst="rect">
            <a:avLst/>
          </a:prstGeom>
          <a:noFill/>
          <a:ln w="19050" cap="flat" cmpd="sng">
            <a:solidFill>
              <a:schemeClr val="bg2"/>
            </a:solidFill>
            <a:prstDash val="solid"/>
            <a:miter/>
            <a:headEnd type="none" w="med" len="med"/>
            <a:tailEnd type="none" w="med" len="me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sp>
        <p:nvSpPr>
          <p:cNvPr id="10" name="AutoShape 5">
            <a:extLst>
              <a:ext uri="{FF2B5EF4-FFF2-40B4-BE49-F238E27FC236}">
                <a16:creationId xmlns:a16="http://schemas.microsoft.com/office/drawing/2014/main" id="{504807D9-1481-4E4C-852D-31A59B1CF5C1}"/>
              </a:ext>
            </a:extLst>
          </p:cNvPr>
          <p:cNvSpPr>
            <a:spLocks noChangeArrowheads="1"/>
          </p:cNvSpPr>
          <p:nvPr/>
        </p:nvSpPr>
        <p:spPr bwMode="ltGray">
          <a:xfrm>
            <a:off x="239928" y="1294426"/>
            <a:ext cx="11750141" cy="3496070"/>
          </a:xfrm>
          <a:prstGeom prst="roundRect">
            <a:avLst>
              <a:gd name="adj" fmla="val 4134"/>
            </a:avLst>
          </a:prstGeom>
          <a:gradFill rotWithShape="1">
            <a:gsLst>
              <a:gs pos="0">
                <a:schemeClr val="accent1">
                  <a:gamma/>
                  <a:shade val="69804"/>
                  <a:invGamma/>
                </a:schemeClr>
              </a:gs>
              <a:gs pos="50000">
                <a:schemeClr val="accent1"/>
              </a:gs>
              <a:gs pos="100000">
                <a:schemeClr val="accent1">
                  <a:gamma/>
                  <a:shade val="69804"/>
                  <a:invGamma/>
                </a:schemeClr>
              </a:gs>
            </a:gsLst>
            <a:lin ang="5400000" scaled="1"/>
          </a:gradFill>
          <a:ln>
            <a:noFill/>
          </a:ln>
          <a:effectLst>
            <a:prstShdw prst="shdw17" dist="17961" dir="2700000">
              <a:schemeClr val="accent1">
                <a:gamma/>
                <a:shade val="60000"/>
                <a:invGamma/>
              </a:schemeClr>
            </a:prstShdw>
          </a:effectLst>
          <a:extLst>
            <a:ext uri="{91240B29-F687-4F45-9708-019B960494DF}">
              <a14:hiddenLine xmlns:a14="http://schemas.microsoft.com/office/drawing/2010/main" w="12700">
                <a:solidFill>
                  <a:srgbClr val="B2B2B2"/>
                </a:solidFill>
                <a:rou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 name="Line 20">
            <a:extLst>
              <a:ext uri="{FF2B5EF4-FFF2-40B4-BE49-F238E27FC236}">
                <a16:creationId xmlns:a16="http://schemas.microsoft.com/office/drawing/2014/main" id="{3104C3BE-E6D0-478E-9F72-6CBC7938EA9B}"/>
              </a:ext>
            </a:extLst>
          </p:cNvPr>
          <p:cNvSpPr/>
          <p:nvPr/>
        </p:nvSpPr>
        <p:spPr>
          <a:xfrm>
            <a:off x="413197" y="1480208"/>
            <a:ext cx="0" cy="3263183"/>
          </a:xfrm>
          <a:prstGeom prst="line">
            <a:avLst/>
          </a:prstGeom>
          <a:ln w="12700" cap="flat" cmpd="sng">
            <a:solidFill>
              <a:srgbClr val="FEFFFF">
                <a:alpha val="50195"/>
              </a:srgbClr>
            </a:solidFill>
            <a:prstDash val="solid"/>
            <a:headEnd type="none" w="med" len="med"/>
            <a:tailEnd type="none" w="med" len="med"/>
          </a:ln>
        </p:spPr>
      </p:sp>
      <p:grpSp>
        <p:nvGrpSpPr>
          <p:cNvPr id="12" name="Group 21">
            <a:extLst>
              <a:ext uri="{FF2B5EF4-FFF2-40B4-BE49-F238E27FC236}">
                <a16:creationId xmlns:a16="http://schemas.microsoft.com/office/drawing/2014/main" id="{CF85EC9B-33A1-4025-BBA3-48154DA88E40}"/>
              </a:ext>
            </a:extLst>
          </p:cNvPr>
          <p:cNvGrpSpPr/>
          <p:nvPr/>
        </p:nvGrpSpPr>
        <p:grpSpPr>
          <a:xfrm>
            <a:off x="334196" y="1466563"/>
            <a:ext cx="146311" cy="152400"/>
            <a:chOff x="2928" y="2208"/>
            <a:chExt cx="262" cy="262"/>
          </a:xfrm>
        </p:grpSpPr>
        <p:sp>
          <p:nvSpPr>
            <p:cNvPr id="13" name="Oval 22">
              <a:extLst>
                <a:ext uri="{FF2B5EF4-FFF2-40B4-BE49-F238E27FC236}">
                  <a16:creationId xmlns:a16="http://schemas.microsoft.com/office/drawing/2014/main" id="{8BE6D7BB-98A5-4D70-A21E-A0CC0B0FBB3E}"/>
                </a:ext>
              </a:extLst>
            </p:cNvPr>
            <p:cNvSpPr/>
            <p:nvPr/>
          </p:nvSpPr>
          <p:spPr>
            <a:xfrm>
              <a:off x="2928" y="2208"/>
              <a:ext cx="262" cy="262"/>
            </a:xfrm>
            <a:prstGeom prst="ellipse">
              <a:avLst/>
            </a:prstGeom>
            <a:gradFill rotWithShape="1">
              <a:gsLst>
                <a:gs pos="0">
                  <a:srgbClr val="C0C6D3"/>
                </a:gs>
                <a:gs pos="100000">
                  <a:srgbClr val="223864"/>
                </a:gs>
              </a:gsLst>
              <a:lin ang="2700000" scaled="1"/>
              <a:tileRect/>
            </a:gradFill>
            <a:ln w="12700" cap="flat" cmpd="sng">
              <a:solidFill>
                <a:srgbClr val="F8F8F8"/>
              </a:solidFill>
              <a:prstDash val="solid"/>
              <a:headEnd type="none" w="med" len="med"/>
              <a:tailEnd type="none" w="med" len="med"/>
            </a:ln>
            <a:effectLst>
              <a:outerShdw dist="35921" dir="2699999" algn="ctr" rotWithShape="0">
                <a:srgbClr val="1C1C1C">
                  <a:alpha val="50000"/>
                </a:srgbClr>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sp>
          <p:nvSpPr>
            <p:cNvPr id="14" name="Oval 23">
              <a:extLst>
                <a:ext uri="{FF2B5EF4-FFF2-40B4-BE49-F238E27FC236}">
                  <a16:creationId xmlns:a16="http://schemas.microsoft.com/office/drawing/2014/main" id="{AC453DA3-8848-453E-A4AA-1C628C0F2C34}"/>
                </a:ext>
              </a:extLst>
            </p:cNvPr>
            <p:cNvSpPr/>
            <p:nvPr/>
          </p:nvSpPr>
          <p:spPr>
            <a:xfrm>
              <a:off x="2949" y="2230"/>
              <a:ext cx="218" cy="218"/>
            </a:xfrm>
            <a:prstGeom prst="ellipse">
              <a:avLst/>
            </a:prstGeom>
            <a:gradFill rotWithShape="1">
              <a:gsLst>
                <a:gs pos="0">
                  <a:srgbClr val="686620"/>
                </a:gs>
                <a:gs pos="100000">
                  <a:srgbClr val="9F9E71"/>
                </a:gs>
              </a:gsLst>
              <a:lin ang="2700000" scaled="1"/>
              <a:tileRect/>
            </a:gradFill>
            <a:ln w="12700">
              <a:noFill/>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grpSp>
      <p:grpSp>
        <p:nvGrpSpPr>
          <p:cNvPr id="15" name="Group 24">
            <a:extLst>
              <a:ext uri="{FF2B5EF4-FFF2-40B4-BE49-F238E27FC236}">
                <a16:creationId xmlns:a16="http://schemas.microsoft.com/office/drawing/2014/main" id="{4F164645-BCDB-40E9-9C6C-BE738DD60908}"/>
              </a:ext>
            </a:extLst>
          </p:cNvPr>
          <p:cNvGrpSpPr/>
          <p:nvPr/>
        </p:nvGrpSpPr>
        <p:grpSpPr>
          <a:xfrm>
            <a:off x="334196" y="2199528"/>
            <a:ext cx="146311" cy="160615"/>
            <a:chOff x="2928" y="2208"/>
            <a:chExt cx="262" cy="262"/>
          </a:xfrm>
        </p:grpSpPr>
        <p:sp>
          <p:nvSpPr>
            <p:cNvPr id="16" name="Oval 25">
              <a:extLst>
                <a:ext uri="{FF2B5EF4-FFF2-40B4-BE49-F238E27FC236}">
                  <a16:creationId xmlns:a16="http://schemas.microsoft.com/office/drawing/2014/main" id="{5B6208CE-B823-4F2D-B592-09B3B6FCE33E}"/>
                </a:ext>
              </a:extLst>
            </p:cNvPr>
            <p:cNvSpPr/>
            <p:nvPr/>
          </p:nvSpPr>
          <p:spPr>
            <a:xfrm>
              <a:off x="2928" y="2208"/>
              <a:ext cx="262" cy="262"/>
            </a:xfrm>
            <a:prstGeom prst="ellipse">
              <a:avLst/>
            </a:prstGeom>
            <a:gradFill rotWithShape="1">
              <a:gsLst>
                <a:gs pos="0">
                  <a:srgbClr val="C0C6D3"/>
                </a:gs>
                <a:gs pos="100000">
                  <a:srgbClr val="223864"/>
                </a:gs>
              </a:gsLst>
              <a:lin ang="2700000" scaled="1"/>
              <a:tileRect/>
            </a:gradFill>
            <a:ln w="12700" cap="flat" cmpd="sng">
              <a:solidFill>
                <a:srgbClr val="F8F8F8"/>
              </a:solidFill>
              <a:prstDash val="solid"/>
              <a:headEnd type="none" w="med" len="med"/>
              <a:tailEnd type="none" w="med" len="med"/>
            </a:ln>
            <a:effectLst>
              <a:outerShdw dist="35921" dir="2699999" algn="ctr" rotWithShape="0">
                <a:srgbClr val="1C1C1C">
                  <a:alpha val="50000"/>
                </a:srgbClr>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sp>
          <p:nvSpPr>
            <p:cNvPr id="17" name="Oval 26">
              <a:extLst>
                <a:ext uri="{FF2B5EF4-FFF2-40B4-BE49-F238E27FC236}">
                  <a16:creationId xmlns:a16="http://schemas.microsoft.com/office/drawing/2014/main" id="{B2E93633-EE75-4B78-97DD-75AA46A51734}"/>
                </a:ext>
              </a:extLst>
            </p:cNvPr>
            <p:cNvSpPr/>
            <p:nvPr/>
          </p:nvSpPr>
          <p:spPr>
            <a:xfrm>
              <a:off x="2949" y="2230"/>
              <a:ext cx="218" cy="218"/>
            </a:xfrm>
            <a:prstGeom prst="ellipse">
              <a:avLst/>
            </a:prstGeom>
            <a:gradFill rotWithShape="1">
              <a:gsLst>
                <a:gs pos="0">
                  <a:srgbClr val="686620"/>
                </a:gs>
                <a:gs pos="100000">
                  <a:srgbClr val="9F9E71"/>
                </a:gs>
              </a:gsLst>
              <a:lin ang="2700000" scaled="1"/>
              <a:tileRect/>
            </a:gradFill>
            <a:ln w="12700">
              <a:noFill/>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grpSp>
      <p:sp>
        <p:nvSpPr>
          <p:cNvPr id="18" name="Rectangle 31">
            <a:extLst>
              <a:ext uri="{FF2B5EF4-FFF2-40B4-BE49-F238E27FC236}">
                <a16:creationId xmlns:a16="http://schemas.microsoft.com/office/drawing/2014/main" id="{618FD69E-9423-4BC0-9891-19B65DDAC4F2}"/>
              </a:ext>
            </a:extLst>
          </p:cNvPr>
          <p:cNvSpPr/>
          <p:nvPr/>
        </p:nvSpPr>
        <p:spPr>
          <a:xfrm>
            <a:off x="581142" y="2079678"/>
            <a:ext cx="2895792" cy="400110"/>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FF0066"/>
              </a:buClr>
              <a:buSzPct val="75000"/>
            </a:pPr>
            <a:r>
              <a:rPr lang="zh-CN" altLang="en-US" sz="2000" b="1" dirty="0">
                <a:solidFill>
                  <a:srgbClr val="FFFF99"/>
                </a:solidFill>
                <a:latin typeface="Times New Roman" panose="02020603050405020304" pitchFamily="18" charset="0"/>
                <a:cs typeface="Arial" panose="020B0604020202020204" pitchFamily="34" charset="0"/>
              </a:rPr>
              <a:t>内联元素水平居中</a:t>
            </a:r>
            <a:endParaRPr lang="en-US" altLang="zh-CN" sz="2000" b="1" dirty="0">
              <a:solidFill>
                <a:srgbClr val="FFFF99"/>
              </a:solidFill>
              <a:latin typeface="Times New Roman" panose="02020603050405020304" pitchFamily="18" charset="0"/>
              <a:ea typeface="Arial" panose="020B0604020202020204" pitchFamily="34" charset="0"/>
            </a:endParaRPr>
          </a:p>
        </p:txBody>
      </p:sp>
      <p:sp>
        <p:nvSpPr>
          <p:cNvPr id="19" name="Text Box 33">
            <a:extLst>
              <a:ext uri="{FF2B5EF4-FFF2-40B4-BE49-F238E27FC236}">
                <a16:creationId xmlns:a16="http://schemas.microsoft.com/office/drawing/2014/main" id="{43050968-8841-4917-95C6-3AA7C3BE79AA}"/>
              </a:ext>
            </a:extLst>
          </p:cNvPr>
          <p:cNvSpPr txBox="1"/>
          <p:nvPr/>
        </p:nvSpPr>
        <p:spPr>
          <a:xfrm>
            <a:off x="626862" y="1652677"/>
            <a:ext cx="8018926" cy="374654"/>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lnSpc>
                <a:spcPct val="150000"/>
              </a:lnSpc>
            </a:pPr>
            <a:r>
              <a:rPr lang="zh-CN" altLang="en-US" sz="1400" b="1" dirty="0">
                <a:solidFill>
                  <a:srgbClr val="F8F8F8"/>
                </a:solidFill>
                <a:latin typeface="Times New Roman" panose="02020603050405020304" pitchFamily="18" charset="0"/>
                <a:cs typeface="Arial" panose="020B0604020202020204" pitchFamily="34" charset="0"/>
              </a:rPr>
              <a:t>通过把固定宽度块级元素的</a:t>
            </a:r>
            <a:r>
              <a:rPr lang="en-US" altLang="zh-CN" sz="1400" b="1" dirty="0">
                <a:solidFill>
                  <a:srgbClr val="F8F8F8"/>
                </a:solidFill>
                <a:latin typeface="Times New Roman" panose="02020603050405020304" pitchFamily="18" charset="0"/>
                <a:cs typeface="Arial" panose="020B0604020202020204" pitchFamily="34" charset="0"/>
              </a:rPr>
              <a:t>margin-left</a:t>
            </a:r>
            <a:r>
              <a:rPr lang="zh-CN" altLang="en-US" sz="1400" b="1" dirty="0">
                <a:solidFill>
                  <a:srgbClr val="F8F8F8"/>
                </a:solidFill>
                <a:latin typeface="Times New Roman" panose="02020603050405020304" pitchFamily="18" charset="0"/>
                <a:cs typeface="Arial" panose="020B0604020202020204" pitchFamily="34" charset="0"/>
              </a:rPr>
              <a:t>和</a:t>
            </a:r>
            <a:r>
              <a:rPr lang="en-US" altLang="zh-CN" sz="1400" b="1" dirty="0">
                <a:solidFill>
                  <a:srgbClr val="F8F8F8"/>
                </a:solidFill>
                <a:latin typeface="Times New Roman" panose="02020603050405020304" pitchFamily="18" charset="0"/>
                <a:cs typeface="Arial" panose="020B0604020202020204" pitchFamily="34" charset="0"/>
              </a:rPr>
              <a:t>margin-right</a:t>
            </a:r>
            <a:r>
              <a:rPr lang="zh-CN" altLang="en-US" sz="1400" b="1" dirty="0">
                <a:solidFill>
                  <a:srgbClr val="F8F8F8"/>
                </a:solidFill>
                <a:latin typeface="Times New Roman" panose="02020603050405020304" pitchFamily="18" charset="0"/>
                <a:cs typeface="Arial" panose="020B0604020202020204" pitchFamily="34" charset="0"/>
              </a:rPr>
              <a:t>设成</a:t>
            </a:r>
            <a:r>
              <a:rPr lang="en-US" altLang="zh-CN" sz="1400" b="1" dirty="0">
                <a:solidFill>
                  <a:srgbClr val="F8F8F8"/>
                </a:solidFill>
                <a:latin typeface="Times New Roman" panose="02020603050405020304" pitchFamily="18" charset="0"/>
                <a:cs typeface="Arial" panose="020B0604020202020204" pitchFamily="34" charset="0"/>
              </a:rPr>
              <a:t>auto</a:t>
            </a:r>
            <a:r>
              <a:rPr lang="zh-CN" altLang="en-US" sz="1400" b="1" dirty="0">
                <a:solidFill>
                  <a:srgbClr val="F8F8F8"/>
                </a:solidFill>
                <a:latin typeface="Times New Roman" panose="02020603050405020304" pitchFamily="18" charset="0"/>
                <a:cs typeface="Arial" panose="020B0604020202020204" pitchFamily="34" charset="0"/>
              </a:rPr>
              <a:t>，就可以使块级元素水平居中。</a:t>
            </a:r>
            <a:endParaRPr lang="en-US" altLang="zh-CN" sz="1400" b="1" dirty="0">
              <a:solidFill>
                <a:srgbClr val="F8F8F8"/>
              </a:solidFill>
              <a:latin typeface="Times New Roman" panose="02020603050405020304" pitchFamily="18" charset="0"/>
              <a:cs typeface="Arial" panose="020B0604020202020204" pitchFamily="34" charset="0"/>
            </a:endParaRPr>
          </a:p>
        </p:txBody>
      </p:sp>
      <p:sp>
        <p:nvSpPr>
          <p:cNvPr id="20" name="Text Box 34">
            <a:extLst>
              <a:ext uri="{FF2B5EF4-FFF2-40B4-BE49-F238E27FC236}">
                <a16:creationId xmlns:a16="http://schemas.microsoft.com/office/drawing/2014/main" id="{02075BFB-6403-4CE2-B0C6-159468FE2871}"/>
              </a:ext>
            </a:extLst>
          </p:cNvPr>
          <p:cNvSpPr txBox="1"/>
          <p:nvPr/>
        </p:nvSpPr>
        <p:spPr>
          <a:xfrm>
            <a:off x="652068" y="2411948"/>
            <a:ext cx="11126735" cy="738664"/>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400" b="1" dirty="0">
                <a:solidFill>
                  <a:srgbClr val="F8F8F8"/>
                </a:solidFill>
                <a:latin typeface="Times New Roman" panose="02020603050405020304" pitchFamily="18" charset="0"/>
                <a:cs typeface="Arial" panose="020B0604020202020204" pitchFamily="34" charset="0"/>
              </a:rPr>
              <a:t>利用 </a:t>
            </a:r>
            <a:r>
              <a:rPr lang="en-US" altLang="zh-CN" sz="1400" b="1" dirty="0">
                <a:solidFill>
                  <a:srgbClr val="F8F8F8"/>
                </a:solidFill>
                <a:latin typeface="Times New Roman" panose="02020603050405020304" pitchFamily="18" charset="0"/>
                <a:cs typeface="Arial" panose="020B0604020202020204" pitchFamily="34" charset="0"/>
              </a:rPr>
              <a:t>text-align: center </a:t>
            </a:r>
            <a:r>
              <a:rPr lang="zh-CN" altLang="en-US" sz="1400" b="1" dirty="0">
                <a:solidFill>
                  <a:srgbClr val="F8F8F8"/>
                </a:solidFill>
                <a:latin typeface="Times New Roman" panose="02020603050405020304" pitchFamily="18" charset="0"/>
                <a:cs typeface="Arial" panose="020B0604020202020204" pitchFamily="34" charset="0"/>
              </a:rPr>
              <a:t>可以实现在块级元素内部的内联元素水平居中。此方法对内联元素</a:t>
            </a:r>
            <a:r>
              <a:rPr lang="en-US" altLang="zh-CN" sz="1400" b="1" dirty="0">
                <a:solidFill>
                  <a:srgbClr val="F8F8F8"/>
                </a:solidFill>
                <a:latin typeface="Times New Roman" panose="02020603050405020304" pitchFamily="18" charset="0"/>
                <a:cs typeface="Arial" panose="020B0604020202020204" pitchFamily="34" charset="0"/>
              </a:rPr>
              <a:t>(inline), </a:t>
            </a:r>
            <a:r>
              <a:rPr lang="zh-CN" altLang="en-US" sz="1400" b="1" dirty="0">
                <a:solidFill>
                  <a:srgbClr val="F8F8F8"/>
                </a:solidFill>
                <a:latin typeface="Times New Roman" panose="02020603050405020304" pitchFamily="18" charset="0"/>
                <a:cs typeface="Arial" panose="020B0604020202020204" pitchFamily="34" charset="0"/>
              </a:rPr>
              <a:t>内联块</a:t>
            </a:r>
            <a:r>
              <a:rPr lang="en-US" altLang="zh-CN" sz="1400" b="1" dirty="0">
                <a:solidFill>
                  <a:srgbClr val="F8F8F8"/>
                </a:solidFill>
                <a:latin typeface="Times New Roman" panose="02020603050405020304" pitchFamily="18" charset="0"/>
                <a:cs typeface="Arial" panose="020B0604020202020204" pitchFamily="34" charset="0"/>
              </a:rPr>
              <a:t>(inline-block), </a:t>
            </a:r>
            <a:r>
              <a:rPr lang="zh-CN" altLang="en-US" sz="1400" b="1" dirty="0">
                <a:solidFill>
                  <a:srgbClr val="F8F8F8"/>
                </a:solidFill>
                <a:latin typeface="Times New Roman" panose="02020603050405020304" pitchFamily="18" charset="0"/>
                <a:cs typeface="Arial" panose="020B0604020202020204" pitchFamily="34" charset="0"/>
              </a:rPr>
              <a:t>内联表</a:t>
            </a:r>
            <a:r>
              <a:rPr lang="en-US" altLang="zh-CN" sz="1400" b="1" dirty="0">
                <a:solidFill>
                  <a:srgbClr val="F8F8F8"/>
                </a:solidFill>
                <a:latin typeface="Times New Roman" panose="02020603050405020304" pitchFamily="18" charset="0"/>
                <a:cs typeface="Arial" panose="020B0604020202020204" pitchFamily="34" charset="0"/>
              </a:rPr>
              <a:t>(inline-table), inline-flex</a:t>
            </a:r>
            <a:r>
              <a:rPr lang="zh-CN" altLang="en-US" sz="1400" b="1" dirty="0">
                <a:solidFill>
                  <a:srgbClr val="F8F8F8"/>
                </a:solidFill>
                <a:latin typeface="Times New Roman" panose="02020603050405020304" pitchFamily="18" charset="0"/>
                <a:cs typeface="Arial" panose="020B0604020202020204" pitchFamily="34" charset="0"/>
              </a:rPr>
              <a:t>元素水平居中都有效。</a:t>
            </a:r>
          </a:p>
        </p:txBody>
      </p:sp>
      <p:sp>
        <p:nvSpPr>
          <p:cNvPr id="21" name="Rectangle 31">
            <a:extLst>
              <a:ext uri="{FF2B5EF4-FFF2-40B4-BE49-F238E27FC236}">
                <a16:creationId xmlns:a16="http://schemas.microsoft.com/office/drawing/2014/main" id="{FC877ED8-ECF3-40FD-9E71-51DCD0E7BED0}"/>
              </a:ext>
            </a:extLst>
          </p:cNvPr>
          <p:cNvSpPr/>
          <p:nvPr/>
        </p:nvSpPr>
        <p:spPr>
          <a:xfrm>
            <a:off x="574775" y="1342708"/>
            <a:ext cx="2947879" cy="400110"/>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FF0066"/>
              </a:buClr>
              <a:buSzPct val="75000"/>
            </a:pPr>
            <a:r>
              <a:rPr lang="zh-CN" altLang="en-US" sz="2000" b="1" dirty="0">
                <a:solidFill>
                  <a:srgbClr val="FFFF99"/>
                </a:solidFill>
                <a:latin typeface="Times New Roman" panose="02020603050405020304" pitchFamily="18" charset="0"/>
                <a:cs typeface="Arial" panose="020B0604020202020204" pitchFamily="34" charset="0"/>
              </a:rPr>
              <a:t>块级元素水平居中</a:t>
            </a:r>
            <a:endParaRPr lang="en-US" altLang="zh-CN" sz="2000" b="1" dirty="0">
              <a:solidFill>
                <a:srgbClr val="FFFF99"/>
              </a:solidFill>
              <a:latin typeface="Times New Roman" panose="02020603050405020304" pitchFamily="18" charset="0"/>
              <a:cs typeface="Arial" panose="020B0604020202020204" pitchFamily="34" charset="0"/>
            </a:endParaRPr>
          </a:p>
        </p:txBody>
      </p:sp>
      <p:grpSp>
        <p:nvGrpSpPr>
          <p:cNvPr id="22" name="Group 9">
            <a:extLst>
              <a:ext uri="{FF2B5EF4-FFF2-40B4-BE49-F238E27FC236}">
                <a16:creationId xmlns:a16="http://schemas.microsoft.com/office/drawing/2014/main" id="{C13E06D9-DC1C-434C-93DF-CC12A3B92BF2}"/>
              </a:ext>
            </a:extLst>
          </p:cNvPr>
          <p:cNvGrpSpPr/>
          <p:nvPr/>
        </p:nvGrpSpPr>
        <p:grpSpPr>
          <a:xfrm>
            <a:off x="3026791" y="1375080"/>
            <a:ext cx="1338263" cy="335365"/>
            <a:chOff x="816" y="2304"/>
            <a:chExt cx="1440" cy="448"/>
          </a:xfrm>
        </p:grpSpPr>
        <p:sp>
          <p:nvSpPr>
            <p:cNvPr id="23" name="Freeform 10">
              <a:extLst>
                <a:ext uri="{FF2B5EF4-FFF2-40B4-BE49-F238E27FC236}">
                  <a16:creationId xmlns:a16="http://schemas.microsoft.com/office/drawing/2014/main" id="{0AB2B481-7F31-4820-A105-1FE97E4CA45E}"/>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 name="Rectangle 11">
              <a:hlinkClick r:id="rId3" action="ppaction://hlinkfile"/>
              <a:extLst>
                <a:ext uri="{FF2B5EF4-FFF2-40B4-BE49-F238E27FC236}">
                  <a16:creationId xmlns:a16="http://schemas.microsoft.com/office/drawing/2014/main" id="{AB9A5324-85A6-4458-8485-170A10B734DB}"/>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block-x-center</a:t>
              </a: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hlinkClick r:id="rId4" action="ppaction://hlinkfile"/>
                </a:rPr>
                <a:t>.</a:t>
              </a: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html</a:t>
              </a:r>
            </a:p>
          </p:txBody>
        </p:sp>
      </p:grpSp>
      <p:grpSp>
        <p:nvGrpSpPr>
          <p:cNvPr id="30" name="Group 9">
            <a:extLst>
              <a:ext uri="{FF2B5EF4-FFF2-40B4-BE49-F238E27FC236}">
                <a16:creationId xmlns:a16="http://schemas.microsoft.com/office/drawing/2014/main" id="{61CD5291-F54C-44FD-ADDB-DD64B88A342E}"/>
              </a:ext>
            </a:extLst>
          </p:cNvPr>
          <p:cNvGrpSpPr/>
          <p:nvPr/>
        </p:nvGrpSpPr>
        <p:grpSpPr>
          <a:xfrm>
            <a:off x="3038221" y="2130018"/>
            <a:ext cx="1338263" cy="335365"/>
            <a:chOff x="816" y="2304"/>
            <a:chExt cx="1440" cy="448"/>
          </a:xfrm>
        </p:grpSpPr>
        <p:sp>
          <p:nvSpPr>
            <p:cNvPr id="31" name="Freeform 10">
              <a:extLst>
                <a:ext uri="{FF2B5EF4-FFF2-40B4-BE49-F238E27FC236}">
                  <a16:creationId xmlns:a16="http://schemas.microsoft.com/office/drawing/2014/main" id="{87ADBD09-968B-4F29-890C-E6DC900550BA}"/>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2" name="Rectangle 11">
              <a:hlinkClick r:id="rId5" action="ppaction://hlinkfile"/>
              <a:extLst>
                <a:ext uri="{FF2B5EF4-FFF2-40B4-BE49-F238E27FC236}">
                  <a16:creationId xmlns:a16="http://schemas.microsoft.com/office/drawing/2014/main" id="{FADBF106-A7D1-47A9-8963-E60C05E17987}"/>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inline-x-center</a:t>
              </a: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hlinkClick r:id="rId4" action="ppaction://hlinkfile"/>
                </a:rPr>
                <a:t>.</a:t>
              </a: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html</a:t>
              </a:r>
            </a:p>
          </p:txBody>
        </p:sp>
      </p:grpSp>
      <p:grpSp>
        <p:nvGrpSpPr>
          <p:cNvPr id="33" name="Group 24">
            <a:extLst>
              <a:ext uri="{FF2B5EF4-FFF2-40B4-BE49-F238E27FC236}">
                <a16:creationId xmlns:a16="http://schemas.microsoft.com/office/drawing/2014/main" id="{6D3BAFE8-0614-445F-9A03-7919C75D65D3}"/>
              </a:ext>
            </a:extLst>
          </p:cNvPr>
          <p:cNvGrpSpPr/>
          <p:nvPr/>
        </p:nvGrpSpPr>
        <p:grpSpPr>
          <a:xfrm>
            <a:off x="336462" y="3164447"/>
            <a:ext cx="146311" cy="160615"/>
            <a:chOff x="2928" y="2208"/>
            <a:chExt cx="262" cy="262"/>
          </a:xfrm>
        </p:grpSpPr>
        <p:sp>
          <p:nvSpPr>
            <p:cNvPr id="34" name="Oval 25">
              <a:extLst>
                <a:ext uri="{FF2B5EF4-FFF2-40B4-BE49-F238E27FC236}">
                  <a16:creationId xmlns:a16="http://schemas.microsoft.com/office/drawing/2014/main" id="{73DA52CC-91BD-43D0-A3CC-BE1F57DE484F}"/>
                </a:ext>
              </a:extLst>
            </p:cNvPr>
            <p:cNvSpPr/>
            <p:nvPr/>
          </p:nvSpPr>
          <p:spPr>
            <a:xfrm>
              <a:off x="2928" y="2208"/>
              <a:ext cx="262" cy="262"/>
            </a:xfrm>
            <a:prstGeom prst="ellipse">
              <a:avLst/>
            </a:prstGeom>
            <a:gradFill rotWithShape="1">
              <a:gsLst>
                <a:gs pos="0">
                  <a:srgbClr val="C0C6D3"/>
                </a:gs>
                <a:gs pos="100000">
                  <a:srgbClr val="223864"/>
                </a:gs>
              </a:gsLst>
              <a:lin ang="2700000" scaled="1"/>
              <a:tileRect/>
            </a:gradFill>
            <a:ln w="12700" cap="flat" cmpd="sng">
              <a:solidFill>
                <a:srgbClr val="F8F8F8"/>
              </a:solidFill>
              <a:prstDash val="solid"/>
              <a:headEnd type="none" w="med" len="med"/>
              <a:tailEnd type="none" w="med" len="med"/>
            </a:ln>
            <a:effectLst>
              <a:outerShdw dist="35921" dir="2699999" algn="ctr" rotWithShape="0">
                <a:srgbClr val="1C1C1C">
                  <a:alpha val="50000"/>
                </a:srgbClr>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sp>
          <p:nvSpPr>
            <p:cNvPr id="35" name="Oval 26">
              <a:extLst>
                <a:ext uri="{FF2B5EF4-FFF2-40B4-BE49-F238E27FC236}">
                  <a16:creationId xmlns:a16="http://schemas.microsoft.com/office/drawing/2014/main" id="{E77A1DC6-F868-4DC5-BAEB-C0652CD0CAAA}"/>
                </a:ext>
              </a:extLst>
            </p:cNvPr>
            <p:cNvSpPr/>
            <p:nvPr/>
          </p:nvSpPr>
          <p:spPr>
            <a:xfrm>
              <a:off x="2949" y="2230"/>
              <a:ext cx="218" cy="218"/>
            </a:xfrm>
            <a:prstGeom prst="ellipse">
              <a:avLst/>
            </a:prstGeom>
            <a:gradFill rotWithShape="1">
              <a:gsLst>
                <a:gs pos="0">
                  <a:srgbClr val="686620"/>
                </a:gs>
                <a:gs pos="100000">
                  <a:srgbClr val="9F9E71"/>
                </a:gs>
              </a:gsLst>
              <a:lin ang="2700000" scaled="1"/>
              <a:tileRect/>
            </a:gradFill>
            <a:ln w="12700">
              <a:noFill/>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grpSp>
      <p:sp>
        <p:nvSpPr>
          <p:cNvPr id="36" name="Rectangle 31">
            <a:extLst>
              <a:ext uri="{FF2B5EF4-FFF2-40B4-BE49-F238E27FC236}">
                <a16:creationId xmlns:a16="http://schemas.microsoft.com/office/drawing/2014/main" id="{0D0FC40E-EB0D-480B-BFE2-7987FC0F8431}"/>
              </a:ext>
            </a:extLst>
          </p:cNvPr>
          <p:cNvSpPr/>
          <p:nvPr/>
        </p:nvSpPr>
        <p:spPr>
          <a:xfrm>
            <a:off x="553699" y="3082772"/>
            <a:ext cx="2484519" cy="400110"/>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FF0066"/>
              </a:buClr>
              <a:buSzPct val="75000"/>
            </a:pPr>
            <a:r>
              <a:rPr lang="zh-CN" altLang="en-US" sz="2000" b="1" dirty="0">
                <a:solidFill>
                  <a:srgbClr val="FFFF99"/>
                </a:solidFill>
                <a:latin typeface="Times New Roman" panose="02020603050405020304" pitchFamily="18" charset="0"/>
                <a:cs typeface="Arial" panose="020B0604020202020204" pitchFamily="34" charset="0"/>
              </a:rPr>
              <a:t>多块级元素水平居中</a:t>
            </a:r>
            <a:endParaRPr lang="en-US" altLang="zh-CN" sz="2000" b="1" dirty="0">
              <a:solidFill>
                <a:srgbClr val="FFFF99"/>
              </a:solidFill>
              <a:latin typeface="Times New Roman" panose="02020603050405020304" pitchFamily="18" charset="0"/>
              <a:ea typeface="Arial" panose="020B0604020202020204" pitchFamily="34" charset="0"/>
            </a:endParaRPr>
          </a:p>
        </p:txBody>
      </p:sp>
      <p:sp>
        <p:nvSpPr>
          <p:cNvPr id="37" name="Text Box 34">
            <a:extLst>
              <a:ext uri="{FF2B5EF4-FFF2-40B4-BE49-F238E27FC236}">
                <a16:creationId xmlns:a16="http://schemas.microsoft.com/office/drawing/2014/main" id="{ED7FF102-D0D3-4E7F-9256-81EC4610D01E}"/>
              </a:ext>
            </a:extLst>
          </p:cNvPr>
          <p:cNvSpPr txBox="1"/>
          <p:nvPr/>
        </p:nvSpPr>
        <p:spPr>
          <a:xfrm>
            <a:off x="626862" y="3446345"/>
            <a:ext cx="11126735" cy="1384995"/>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zh-CN" altLang="en-US" sz="1400" b="1" dirty="0">
                <a:solidFill>
                  <a:srgbClr val="F8F8F8"/>
                </a:solidFill>
                <a:latin typeface="Times New Roman" panose="02020603050405020304" pitchFamily="18" charset="0"/>
                <a:cs typeface="Arial" panose="020B0604020202020204" pitchFamily="34" charset="0"/>
              </a:rPr>
              <a:t>如果一行中有两个或两个以上的块级元素，通过设置块级元素的显示类型为</a:t>
            </a:r>
            <a:r>
              <a:rPr lang="en-US" altLang="zh-CN" sz="1400" b="1" dirty="0">
                <a:solidFill>
                  <a:srgbClr val="F8F8F8"/>
                </a:solidFill>
                <a:latin typeface="Times New Roman" panose="02020603050405020304" pitchFamily="18" charset="0"/>
                <a:cs typeface="Arial" panose="020B0604020202020204" pitchFamily="34" charset="0"/>
              </a:rPr>
              <a:t>inline-block</a:t>
            </a:r>
            <a:r>
              <a:rPr lang="zh-CN" altLang="en-US" sz="1400" b="1" dirty="0">
                <a:solidFill>
                  <a:srgbClr val="F8F8F8"/>
                </a:solidFill>
                <a:latin typeface="Times New Roman" panose="02020603050405020304" pitchFamily="18" charset="0"/>
                <a:cs typeface="Arial" panose="020B0604020202020204" pitchFamily="34" charset="0"/>
              </a:rPr>
              <a:t>和父容器的</a:t>
            </a:r>
            <a:r>
              <a:rPr lang="en-US" altLang="zh-CN" sz="1400" b="1" dirty="0">
                <a:solidFill>
                  <a:srgbClr val="F8F8F8"/>
                </a:solidFill>
                <a:latin typeface="Times New Roman" panose="02020603050405020304" pitchFamily="18" charset="0"/>
                <a:cs typeface="Arial" panose="020B0604020202020204" pitchFamily="34" charset="0"/>
              </a:rPr>
              <a:t>text-align</a:t>
            </a:r>
            <a:r>
              <a:rPr lang="zh-CN" altLang="en-US" sz="1400" b="1" dirty="0">
                <a:solidFill>
                  <a:srgbClr val="F8F8F8"/>
                </a:solidFill>
                <a:latin typeface="Times New Roman" panose="02020603050405020304" pitchFamily="18" charset="0"/>
                <a:cs typeface="Arial" panose="020B0604020202020204" pitchFamily="34" charset="0"/>
              </a:rPr>
              <a:t>属性从而使多块级元素水平居中。</a:t>
            </a:r>
            <a:endParaRPr lang="en-US" altLang="zh-CN" sz="1400" b="1" dirty="0">
              <a:solidFill>
                <a:srgbClr val="F8F8F8"/>
              </a:solidFill>
              <a:latin typeface="Times New Roman" panose="02020603050405020304" pitchFamily="18" charset="0"/>
              <a:cs typeface="Arial" panose="020B0604020202020204" pitchFamily="34" charset="0"/>
            </a:endParaRPr>
          </a:p>
          <a:p>
            <a:pPr marL="285750" indent="-285750">
              <a:lnSpc>
                <a:spcPct val="150000"/>
              </a:lnSpc>
              <a:buFont typeface="Arial" panose="020B0604020202020204" pitchFamily="34" charset="0"/>
              <a:buChar char="•"/>
            </a:pPr>
            <a:r>
              <a:rPr lang="zh-CN" altLang="en-US" sz="1400" b="1" dirty="0">
                <a:solidFill>
                  <a:srgbClr val="F8F8F8"/>
                </a:solidFill>
                <a:latin typeface="Times New Roman" panose="02020603050405020304" pitchFamily="18" charset="0"/>
                <a:cs typeface="Arial" panose="020B0604020202020204" pitchFamily="34" charset="0"/>
              </a:rPr>
              <a:t>利用</a:t>
            </a:r>
            <a:r>
              <a:rPr lang="zh-CN" altLang="en-US" sz="1400" b="1" dirty="0">
                <a:solidFill>
                  <a:srgbClr val="F8F8F8"/>
                </a:solidFill>
                <a:latin typeface="Times New Roman" panose="02020603050405020304" pitchFamily="18" charset="0"/>
                <a:cs typeface="Arial" panose="020B0604020202020204" pitchFamily="34" charset="0"/>
                <a:hlinkClick r:id="rId6" action="ppaction://hlinksldjump"/>
              </a:rPr>
              <a:t>弹性布局</a:t>
            </a:r>
            <a:r>
              <a:rPr lang="en-US" altLang="zh-CN" sz="1400" b="1" dirty="0">
                <a:solidFill>
                  <a:srgbClr val="F8F8F8"/>
                </a:solidFill>
                <a:latin typeface="Times New Roman" panose="02020603050405020304" pitchFamily="18" charset="0"/>
                <a:cs typeface="Arial" panose="020B0604020202020204" pitchFamily="34" charset="0"/>
                <a:hlinkClick r:id="rId6" action="ppaction://hlinksldjump"/>
              </a:rPr>
              <a:t>(flex)</a:t>
            </a:r>
            <a:r>
              <a:rPr lang="zh-CN" altLang="en-US" sz="1400" b="1" dirty="0">
                <a:solidFill>
                  <a:srgbClr val="F8F8F8"/>
                </a:solidFill>
                <a:latin typeface="Times New Roman" panose="02020603050405020304" pitchFamily="18" charset="0"/>
                <a:cs typeface="Arial" panose="020B0604020202020204" pitchFamily="34" charset="0"/>
              </a:rPr>
              <a:t>，实现水平居中，其中</a:t>
            </a:r>
            <a:r>
              <a:rPr lang="en-US" altLang="zh-CN" sz="1400" b="1" dirty="0">
                <a:solidFill>
                  <a:srgbClr val="F8F8F8"/>
                </a:solidFill>
                <a:latin typeface="Times New Roman" panose="02020603050405020304" pitchFamily="18" charset="0"/>
                <a:cs typeface="Arial" panose="020B0604020202020204" pitchFamily="34" charset="0"/>
              </a:rPr>
              <a:t>justify-content </a:t>
            </a:r>
            <a:r>
              <a:rPr lang="zh-CN" altLang="en-US" sz="1400" b="1" dirty="0">
                <a:solidFill>
                  <a:srgbClr val="F8F8F8"/>
                </a:solidFill>
                <a:latin typeface="Times New Roman" panose="02020603050405020304" pitchFamily="18" charset="0"/>
                <a:cs typeface="Arial" panose="020B0604020202020204" pitchFamily="34" charset="0"/>
              </a:rPr>
              <a:t>用于设置弹性盒子元素在主轴（横轴）方向上的对齐方式，本例中设置子元素水平居中显示。</a:t>
            </a:r>
          </a:p>
        </p:txBody>
      </p:sp>
      <p:grpSp>
        <p:nvGrpSpPr>
          <p:cNvPr id="29" name="Group 9">
            <a:extLst>
              <a:ext uri="{FF2B5EF4-FFF2-40B4-BE49-F238E27FC236}">
                <a16:creationId xmlns:a16="http://schemas.microsoft.com/office/drawing/2014/main" id="{C5565EB0-5B79-4E04-B91E-BB66A082B9E6}"/>
              </a:ext>
            </a:extLst>
          </p:cNvPr>
          <p:cNvGrpSpPr/>
          <p:nvPr/>
        </p:nvGrpSpPr>
        <p:grpSpPr>
          <a:xfrm>
            <a:off x="3038221" y="3182515"/>
            <a:ext cx="1705229" cy="335365"/>
            <a:chOff x="816" y="2304"/>
            <a:chExt cx="1440" cy="448"/>
          </a:xfrm>
        </p:grpSpPr>
        <p:sp>
          <p:nvSpPr>
            <p:cNvPr id="38" name="Freeform 10">
              <a:extLst>
                <a:ext uri="{FF2B5EF4-FFF2-40B4-BE49-F238E27FC236}">
                  <a16:creationId xmlns:a16="http://schemas.microsoft.com/office/drawing/2014/main" id="{0E0E1FED-ADA3-4871-8CCF-19A18A4A1F08}"/>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9" name="Rectangle 11">
              <a:hlinkClick r:id="rId7" action="ppaction://hlinkfile"/>
              <a:extLst>
                <a:ext uri="{FF2B5EF4-FFF2-40B4-BE49-F238E27FC236}">
                  <a16:creationId xmlns:a16="http://schemas.microsoft.com/office/drawing/2014/main" id="{9D963968-57A1-4779-B272-377BFD26ABDA}"/>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inline-block-x-center</a:t>
              </a: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hlinkClick r:id="rId4" action="ppaction://hlinkfile"/>
                </a:rPr>
                <a:t>.</a:t>
              </a: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html</a:t>
              </a:r>
            </a:p>
          </p:txBody>
        </p:sp>
      </p:grpSp>
      <p:grpSp>
        <p:nvGrpSpPr>
          <p:cNvPr id="40" name="Group 9">
            <a:extLst>
              <a:ext uri="{FF2B5EF4-FFF2-40B4-BE49-F238E27FC236}">
                <a16:creationId xmlns:a16="http://schemas.microsoft.com/office/drawing/2014/main" id="{3499D3B6-E26E-47BD-90CA-C2839A9096D3}"/>
              </a:ext>
            </a:extLst>
          </p:cNvPr>
          <p:cNvGrpSpPr/>
          <p:nvPr/>
        </p:nvGrpSpPr>
        <p:grpSpPr>
          <a:xfrm>
            <a:off x="4956299" y="3177117"/>
            <a:ext cx="1503918" cy="335365"/>
            <a:chOff x="816" y="2304"/>
            <a:chExt cx="1440" cy="448"/>
          </a:xfrm>
        </p:grpSpPr>
        <p:sp>
          <p:nvSpPr>
            <p:cNvPr id="41" name="Freeform 10">
              <a:extLst>
                <a:ext uri="{FF2B5EF4-FFF2-40B4-BE49-F238E27FC236}">
                  <a16:creationId xmlns:a16="http://schemas.microsoft.com/office/drawing/2014/main" id="{7EE3468E-65CD-4EB3-B948-454831FA2946}"/>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2" name="Rectangle 11">
              <a:hlinkClick r:id="rId8" action="ppaction://hlinkfile"/>
              <a:extLst>
                <a:ext uri="{FF2B5EF4-FFF2-40B4-BE49-F238E27FC236}">
                  <a16:creationId xmlns:a16="http://schemas.microsoft.com/office/drawing/2014/main" id="{E163FE95-FB37-49AD-95B7-EB6D8F2B7577}"/>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flex-x-center</a:t>
              </a: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hlinkClick r:id="rId4" action="ppaction://hlinkfile"/>
                </a:rPr>
                <a:t>.</a:t>
              </a: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html</a:t>
              </a:r>
            </a:p>
          </p:txBody>
        </p:sp>
      </p:grpSp>
      <p:grpSp>
        <p:nvGrpSpPr>
          <p:cNvPr id="46" name="Group 9">
            <a:extLst>
              <a:ext uri="{FF2B5EF4-FFF2-40B4-BE49-F238E27FC236}">
                <a16:creationId xmlns:a16="http://schemas.microsoft.com/office/drawing/2014/main" id="{EBA9C99B-9AE8-4A65-903A-0157560E7E75}"/>
              </a:ext>
            </a:extLst>
          </p:cNvPr>
          <p:cNvGrpSpPr/>
          <p:nvPr/>
        </p:nvGrpSpPr>
        <p:grpSpPr>
          <a:xfrm>
            <a:off x="11061700" y="181078"/>
            <a:ext cx="988719" cy="335365"/>
            <a:chOff x="816" y="2304"/>
            <a:chExt cx="1440" cy="448"/>
          </a:xfrm>
        </p:grpSpPr>
        <p:sp>
          <p:nvSpPr>
            <p:cNvPr id="47" name="Freeform 10">
              <a:extLst>
                <a:ext uri="{FF2B5EF4-FFF2-40B4-BE49-F238E27FC236}">
                  <a16:creationId xmlns:a16="http://schemas.microsoft.com/office/drawing/2014/main" id="{A770E9EF-C0D6-4447-8D98-C4B46ED0118E}"/>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8" name="Rectangle 11">
              <a:hlinkClick r:id="rId9" action="ppaction://hlinksldjump"/>
              <a:extLst>
                <a:ext uri="{FF2B5EF4-FFF2-40B4-BE49-F238E27FC236}">
                  <a16:creationId xmlns:a16="http://schemas.microsoft.com/office/drawing/2014/main" id="{5774933F-5ED4-4827-BD3A-B48224168810}"/>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50" name="Group 9">
            <a:extLst>
              <a:ext uri="{FF2B5EF4-FFF2-40B4-BE49-F238E27FC236}">
                <a16:creationId xmlns:a16="http://schemas.microsoft.com/office/drawing/2014/main" id="{83D88CAD-524A-4F4A-A682-3703361B8269}"/>
              </a:ext>
            </a:extLst>
          </p:cNvPr>
          <p:cNvGrpSpPr/>
          <p:nvPr/>
        </p:nvGrpSpPr>
        <p:grpSpPr>
          <a:xfrm>
            <a:off x="9270251" y="181078"/>
            <a:ext cx="754143" cy="335365"/>
            <a:chOff x="816" y="2304"/>
            <a:chExt cx="1440" cy="448"/>
          </a:xfrm>
        </p:grpSpPr>
        <p:sp>
          <p:nvSpPr>
            <p:cNvPr id="51" name="Freeform 10">
              <a:extLst>
                <a:ext uri="{FF2B5EF4-FFF2-40B4-BE49-F238E27FC236}">
                  <a16:creationId xmlns:a16="http://schemas.microsoft.com/office/drawing/2014/main" id="{EED04025-0978-4E8A-A12E-C6051135FC6A}"/>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2" name="Rectangle 11">
              <a:hlinkClick r:id="rId10"/>
              <a:extLst>
                <a:ext uri="{FF2B5EF4-FFF2-40B4-BE49-F238E27FC236}">
                  <a16:creationId xmlns:a16="http://schemas.microsoft.com/office/drawing/2014/main" id="{E0B0C0F3-2B22-4C8F-913F-5B5DDC143BAA}"/>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53" name="Group 9">
            <a:extLst>
              <a:ext uri="{FF2B5EF4-FFF2-40B4-BE49-F238E27FC236}">
                <a16:creationId xmlns:a16="http://schemas.microsoft.com/office/drawing/2014/main" id="{A4F1A02E-0347-42BF-984C-360C71D620D4}"/>
              </a:ext>
            </a:extLst>
          </p:cNvPr>
          <p:cNvGrpSpPr/>
          <p:nvPr/>
        </p:nvGrpSpPr>
        <p:grpSpPr>
          <a:xfrm>
            <a:off x="10165976" y="181078"/>
            <a:ext cx="754143" cy="335365"/>
            <a:chOff x="816" y="2304"/>
            <a:chExt cx="1440" cy="448"/>
          </a:xfrm>
        </p:grpSpPr>
        <p:sp>
          <p:nvSpPr>
            <p:cNvPr id="54" name="Freeform 10">
              <a:extLst>
                <a:ext uri="{FF2B5EF4-FFF2-40B4-BE49-F238E27FC236}">
                  <a16:creationId xmlns:a16="http://schemas.microsoft.com/office/drawing/2014/main" id="{8CEDA992-6B05-4587-A42A-DBB704601645}"/>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5" name="Rectangle 11">
              <a:hlinkClick r:id="rId11" action="ppaction://hlinkfile"/>
              <a:extLst>
                <a:ext uri="{FF2B5EF4-FFF2-40B4-BE49-F238E27FC236}">
                  <a16:creationId xmlns:a16="http://schemas.microsoft.com/office/drawing/2014/main" id="{E6744602-D68D-41EB-AA3A-A77D32635705}"/>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5152893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arn(inVertic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barn(inVertical)">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zh-CN" altLang="en-US" kern="1200" dirty="0">
                <a:latin typeface="华文隶书" panose="02010800040101010101" pitchFamily="2" charset="-122"/>
                <a:ea typeface="华文隶书" panose="02010800040101010101" pitchFamily="2" charset="-122"/>
                <a:cs typeface="Arial" panose="020B0604020202020204" pitchFamily="34" charset="0"/>
              </a:rPr>
              <a:t>居中方式</a:t>
            </a:r>
            <a:endParaRPr lang="en-US" altLang="zh-CN" kern="1200" dirty="0">
              <a:latin typeface="华文隶书" panose="02010800040101010101" pitchFamily="2" charset="-122"/>
              <a:ea typeface="华文隶书" panose="02010800040101010101" pitchFamily="2" charset="-122"/>
            </a:endParaRPr>
          </a:p>
        </p:txBody>
      </p:sp>
      <p:sp>
        <p:nvSpPr>
          <p:cNvPr id="7" name="Rectangle 3">
            <a:extLst>
              <a:ext uri="{FF2B5EF4-FFF2-40B4-BE49-F238E27FC236}">
                <a16:creationId xmlns:a16="http://schemas.microsoft.com/office/drawing/2014/main" id="{32008EC4-46E0-4BC4-BD5D-C645A3705A08}"/>
              </a:ext>
            </a:extLst>
          </p:cNvPr>
          <p:cNvSpPr/>
          <p:nvPr/>
        </p:nvSpPr>
        <p:spPr>
          <a:xfrm>
            <a:off x="101752" y="825288"/>
            <a:ext cx="11997110" cy="416791"/>
          </a:xfrm>
          <a:prstGeom prst="rect">
            <a:avLst/>
          </a:prstGeom>
          <a:solidFill>
            <a:schemeClr val="folHlink"/>
          </a:solidFill>
          <a:ln w="9525">
            <a:noFill/>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sp>
        <p:nvSpPr>
          <p:cNvPr id="8" name="Rectangle 27">
            <a:extLst>
              <a:ext uri="{FF2B5EF4-FFF2-40B4-BE49-F238E27FC236}">
                <a16:creationId xmlns:a16="http://schemas.microsoft.com/office/drawing/2014/main" id="{65133CC6-280B-4C20-B6F4-D7A547764147}"/>
              </a:ext>
            </a:extLst>
          </p:cNvPr>
          <p:cNvSpPr>
            <a:spLocks noChangeArrowheads="1"/>
          </p:cNvSpPr>
          <p:nvPr/>
        </p:nvSpPr>
        <p:spPr bwMode="gray">
          <a:xfrm>
            <a:off x="109453" y="849352"/>
            <a:ext cx="11973095" cy="369332"/>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1C1C1C"/>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en-US" altLang="zh-CN"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Arial" panose="020B0604020202020204" pitchFamily="34" charset="0"/>
              </a:rPr>
              <a:t>2</a:t>
            </a:r>
            <a:r>
              <a:rPr kumimoji="1" lang="zh-CN" altLang="en-US"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Arial" panose="020B0604020202020204" pitchFamily="34" charset="0"/>
              </a:rPr>
              <a:t>、垂直</a:t>
            </a:r>
            <a:r>
              <a:rPr lang="zh-CN" altLang="en-US" b="1" dirty="0"/>
              <a:t>居中</a:t>
            </a:r>
          </a:p>
        </p:txBody>
      </p:sp>
      <p:sp>
        <p:nvSpPr>
          <p:cNvPr id="9" name="Rectangle 29">
            <a:extLst>
              <a:ext uri="{FF2B5EF4-FFF2-40B4-BE49-F238E27FC236}">
                <a16:creationId xmlns:a16="http://schemas.microsoft.com/office/drawing/2014/main" id="{BA47BF31-9ED1-463D-9EE0-87A04F08CD5F}"/>
              </a:ext>
            </a:extLst>
          </p:cNvPr>
          <p:cNvSpPr/>
          <p:nvPr/>
        </p:nvSpPr>
        <p:spPr>
          <a:xfrm>
            <a:off x="109453" y="808889"/>
            <a:ext cx="11980796" cy="4906112"/>
          </a:xfrm>
          <a:prstGeom prst="rect">
            <a:avLst/>
          </a:prstGeom>
          <a:noFill/>
          <a:ln w="19050" cap="flat" cmpd="sng">
            <a:solidFill>
              <a:schemeClr val="bg2"/>
            </a:solidFill>
            <a:prstDash val="solid"/>
            <a:miter/>
            <a:headEnd type="none" w="med" len="med"/>
            <a:tailEnd type="none" w="med" len="me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sp>
        <p:nvSpPr>
          <p:cNvPr id="10" name="AutoShape 5">
            <a:extLst>
              <a:ext uri="{FF2B5EF4-FFF2-40B4-BE49-F238E27FC236}">
                <a16:creationId xmlns:a16="http://schemas.microsoft.com/office/drawing/2014/main" id="{504807D9-1481-4E4C-852D-31A59B1CF5C1}"/>
              </a:ext>
            </a:extLst>
          </p:cNvPr>
          <p:cNvSpPr>
            <a:spLocks noChangeArrowheads="1"/>
          </p:cNvSpPr>
          <p:nvPr/>
        </p:nvSpPr>
        <p:spPr bwMode="ltGray">
          <a:xfrm>
            <a:off x="239928" y="1294426"/>
            <a:ext cx="11750141" cy="4331278"/>
          </a:xfrm>
          <a:prstGeom prst="roundRect">
            <a:avLst>
              <a:gd name="adj" fmla="val 4134"/>
            </a:avLst>
          </a:prstGeom>
          <a:gradFill rotWithShape="1">
            <a:gsLst>
              <a:gs pos="0">
                <a:schemeClr val="accent1">
                  <a:gamma/>
                  <a:shade val="69804"/>
                  <a:invGamma/>
                </a:schemeClr>
              </a:gs>
              <a:gs pos="50000">
                <a:schemeClr val="accent1"/>
              </a:gs>
              <a:gs pos="100000">
                <a:schemeClr val="accent1">
                  <a:gamma/>
                  <a:shade val="69804"/>
                  <a:invGamma/>
                </a:schemeClr>
              </a:gs>
            </a:gsLst>
            <a:lin ang="5400000" scaled="1"/>
          </a:gradFill>
          <a:ln>
            <a:noFill/>
          </a:ln>
          <a:effectLst>
            <a:prstShdw prst="shdw17" dist="17961" dir="2700000">
              <a:schemeClr val="accent1">
                <a:gamma/>
                <a:shade val="60000"/>
                <a:invGamma/>
              </a:schemeClr>
            </a:prstShdw>
          </a:effectLst>
          <a:extLst>
            <a:ext uri="{91240B29-F687-4F45-9708-019B960494DF}">
              <a14:hiddenLine xmlns:a14="http://schemas.microsoft.com/office/drawing/2010/main" w="12700">
                <a:solidFill>
                  <a:srgbClr val="B2B2B2"/>
                </a:solidFill>
                <a:rou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 name="Line 20">
            <a:extLst>
              <a:ext uri="{FF2B5EF4-FFF2-40B4-BE49-F238E27FC236}">
                <a16:creationId xmlns:a16="http://schemas.microsoft.com/office/drawing/2014/main" id="{3104C3BE-E6D0-478E-9F72-6CBC7938EA9B}"/>
              </a:ext>
            </a:extLst>
          </p:cNvPr>
          <p:cNvSpPr/>
          <p:nvPr/>
        </p:nvSpPr>
        <p:spPr>
          <a:xfrm>
            <a:off x="413195" y="1480208"/>
            <a:ext cx="39848" cy="3994762"/>
          </a:xfrm>
          <a:prstGeom prst="line">
            <a:avLst/>
          </a:prstGeom>
          <a:ln w="12700" cap="flat" cmpd="sng">
            <a:solidFill>
              <a:srgbClr val="FEFFFF">
                <a:alpha val="50195"/>
              </a:srgbClr>
            </a:solidFill>
            <a:prstDash val="solid"/>
            <a:headEnd type="none" w="med" len="med"/>
            <a:tailEnd type="none" w="med" len="med"/>
          </a:ln>
        </p:spPr>
      </p:sp>
      <p:grpSp>
        <p:nvGrpSpPr>
          <p:cNvPr id="12" name="Group 21">
            <a:extLst>
              <a:ext uri="{FF2B5EF4-FFF2-40B4-BE49-F238E27FC236}">
                <a16:creationId xmlns:a16="http://schemas.microsoft.com/office/drawing/2014/main" id="{CF85EC9B-33A1-4025-BBA3-48154DA88E40}"/>
              </a:ext>
            </a:extLst>
          </p:cNvPr>
          <p:cNvGrpSpPr/>
          <p:nvPr/>
        </p:nvGrpSpPr>
        <p:grpSpPr>
          <a:xfrm>
            <a:off x="334196" y="1466563"/>
            <a:ext cx="146311" cy="152400"/>
            <a:chOff x="2928" y="2208"/>
            <a:chExt cx="262" cy="262"/>
          </a:xfrm>
        </p:grpSpPr>
        <p:sp>
          <p:nvSpPr>
            <p:cNvPr id="13" name="Oval 22">
              <a:extLst>
                <a:ext uri="{FF2B5EF4-FFF2-40B4-BE49-F238E27FC236}">
                  <a16:creationId xmlns:a16="http://schemas.microsoft.com/office/drawing/2014/main" id="{8BE6D7BB-98A5-4D70-A21E-A0CC0B0FBB3E}"/>
                </a:ext>
              </a:extLst>
            </p:cNvPr>
            <p:cNvSpPr/>
            <p:nvPr/>
          </p:nvSpPr>
          <p:spPr>
            <a:xfrm>
              <a:off x="2928" y="2208"/>
              <a:ext cx="262" cy="262"/>
            </a:xfrm>
            <a:prstGeom prst="ellipse">
              <a:avLst/>
            </a:prstGeom>
            <a:gradFill rotWithShape="1">
              <a:gsLst>
                <a:gs pos="0">
                  <a:srgbClr val="C0C6D3"/>
                </a:gs>
                <a:gs pos="100000">
                  <a:srgbClr val="223864"/>
                </a:gs>
              </a:gsLst>
              <a:lin ang="2700000" scaled="1"/>
              <a:tileRect/>
            </a:gradFill>
            <a:ln w="12700" cap="flat" cmpd="sng">
              <a:solidFill>
                <a:srgbClr val="F8F8F8"/>
              </a:solidFill>
              <a:prstDash val="solid"/>
              <a:headEnd type="none" w="med" len="med"/>
              <a:tailEnd type="none" w="med" len="med"/>
            </a:ln>
            <a:effectLst>
              <a:outerShdw dist="35921" dir="2699999" algn="ctr" rotWithShape="0">
                <a:srgbClr val="1C1C1C">
                  <a:alpha val="50000"/>
                </a:srgbClr>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sp>
          <p:nvSpPr>
            <p:cNvPr id="14" name="Oval 23">
              <a:extLst>
                <a:ext uri="{FF2B5EF4-FFF2-40B4-BE49-F238E27FC236}">
                  <a16:creationId xmlns:a16="http://schemas.microsoft.com/office/drawing/2014/main" id="{AC453DA3-8848-453E-A4AA-1C628C0F2C34}"/>
                </a:ext>
              </a:extLst>
            </p:cNvPr>
            <p:cNvSpPr/>
            <p:nvPr/>
          </p:nvSpPr>
          <p:spPr>
            <a:xfrm>
              <a:off x="2949" y="2230"/>
              <a:ext cx="218" cy="218"/>
            </a:xfrm>
            <a:prstGeom prst="ellipse">
              <a:avLst/>
            </a:prstGeom>
            <a:gradFill rotWithShape="1">
              <a:gsLst>
                <a:gs pos="0">
                  <a:srgbClr val="686620"/>
                </a:gs>
                <a:gs pos="100000">
                  <a:srgbClr val="9F9E71"/>
                </a:gs>
              </a:gsLst>
              <a:lin ang="2700000" scaled="1"/>
              <a:tileRect/>
            </a:gradFill>
            <a:ln w="12700">
              <a:noFill/>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grpSp>
      <p:grpSp>
        <p:nvGrpSpPr>
          <p:cNvPr id="15" name="Group 24">
            <a:extLst>
              <a:ext uri="{FF2B5EF4-FFF2-40B4-BE49-F238E27FC236}">
                <a16:creationId xmlns:a16="http://schemas.microsoft.com/office/drawing/2014/main" id="{4F164645-BCDB-40E9-9C6C-BE738DD60908}"/>
              </a:ext>
            </a:extLst>
          </p:cNvPr>
          <p:cNvGrpSpPr/>
          <p:nvPr/>
        </p:nvGrpSpPr>
        <p:grpSpPr>
          <a:xfrm>
            <a:off x="345923" y="3042093"/>
            <a:ext cx="146311" cy="160615"/>
            <a:chOff x="2928" y="2208"/>
            <a:chExt cx="262" cy="262"/>
          </a:xfrm>
        </p:grpSpPr>
        <p:sp>
          <p:nvSpPr>
            <p:cNvPr id="16" name="Oval 25">
              <a:extLst>
                <a:ext uri="{FF2B5EF4-FFF2-40B4-BE49-F238E27FC236}">
                  <a16:creationId xmlns:a16="http://schemas.microsoft.com/office/drawing/2014/main" id="{5B6208CE-B823-4F2D-B592-09B3B6FCE33E}"/>
                </a:ext>
              </a:extLst>
            </p:cNvPr>
            <p:cNvSpPr/>
            <p:nvPr/>
          </p:nvSpPr>
          <p:spPr>
            <a:xfrm>
              <a:off x="2928" y="2208"/>
              <a:ext cx="262" cy="262"/>
            </a:xfrm>
            <a:prstGeom prst="ellipse">
              <a:avLst/>
            </a:prstGeom>
            <a:gradFill rotWithShape="1">
              <a:gsLst>
                <a:gs pos="0">
                  <a:srgbClr val="C0C6D3"/>
                </a:gs>
                <a:gs pos="100000">
                  <a:srgbClr val="223864"/>
                </a:gs>
              </a:gsLst>
              <a:lin ang="2700000" scaled="1"/>
              <a:tileRect/>
            </a:gradFill>
            <a:ln w="12700" cap="flat" cmpd="sng">
              <a:solidFill>
                <a:srgbClr val="F8F8F8"/>
              </a:solidFill>
              <a:prstDash val="solid"/>
              <a:headEnd type="none" w="med" len="med"/>
              <a:tailEnd type="none" w="med" len="med"/>
            </a:ln>
            <a:effectLst>
              <a:outerShdw dist="35921" dir="2699999" algn="ctr" rotWithShape="0">
                <a:srgbClr val="1C1C1C">
                  <a:alpha val="50000"/>
                </a:srgbClr>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sp>
          <p:nvSpPr>
            <p:cNvPr id="17" name="Oval 26">
              <a:extLst>
                <a:ext uri="{FF2B5EF4-FFF2-40B4-BE49-F238E27FC236}">
                  <a16:creationId xmlns:a16="http://schemas.microsoft.com/office/drawing/2014/main" id="{B2E93633-EE75-4B78-97DD-75AA46A51734}"/>
                </a:ext>
              </a:extLst>
            </p:cNvPr>
            <p:cNvSpPr/>
            <p:nvPr/>
          </p:nvSpPr>
          <p:spPr>
            <a:xfrm>
              <a:off x="2949" y="2230"/>
              <a:ext cx="218" cy="218"/>
            </a:xfrm>
            <a:prstGeom prst="ellipse">
              <a:avLst/>
            </a:prstGeom>
            <a:gradFill rotWithShape="1">
              <a:gsLst>
                <a:gs pos="0">
                  <a:srgbClr val="686620"/>
                </a:gs>
                <a:gs pos="100000">
                  <a:srgbClr val="9F9E71"/>
                </a:gs>
              </a:gsLst>
              <a:lin ang="2700000" scaled="1"/>
              <a:tileRect/>
            </a:gradFill>
            <a:ln w="12700">
              <a:noFill/>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grpSp>
      <p:sp>
        <p:nvSpPr>
          <p:cNvPr id="18" name="Rectangle 31">
            <a:extLst>
              <a:ext uri="{FF2B5EF4-FFF2-40B4-BE49-F238E27FC236}">
                <a16:creationId xmlns:a16="http://schemas.microsoft.com/office/drawing/2014/main" id="{618FD69E-9423-4BC0-9891-19B65DDAC4F2}"/>
              </a:ext>
            </a:extLst>
          </p:cNvPr>
          <p:cNvSpPr/>
          <p:nvPr/>
        </p:nvSpPr>
        <p:spPr>
          <a:xfrm>
            <a:off x="563659" y="2937769"/>
            <a:ext cx="2756083" cy="400110"/>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FF0066"/>
              </a:buClr>
              <a:buSzPct val="75000"/>
            </a:pPr>
            <a:r>
              <a:rPr lang="zh-CN" altLang="en-US" sz="2000" b="1" dirty="0">
                <a:solidFill>
                  <a:srgbClr val="FFFF99"/>
                </a:solidFill>
                <a:latin typeface="Times New Roman" panose="02020603050405020304" pitchFamily="18" charset="0"/>
                <a:cs typeface="Arial" panose="020B0604020202020204" pitchFamily="34" charset="0"/>
              </a:rPr>
              <a:t>单行内联元素垂直居中</a:t>
            </a:r>
            <a:endParaRPr lang="en-US" altLang="zh-CN" sz="2000" b="1" dirty="0">
              <a:solidFill>
                <a:srgbClr val="FFFF99"/>
              </a:solidFill>
              <a:latin typeface="Times New Roman" panose="02020603050405020304" pitchFamily="18" charset="0"/>
              <a:ea typeface="Arial" panose="020B0604020202020204" pitchFamily="34" charset="0"/>
            </a:endParaRPr>
          </a:p>
        </p:txBody>
      </p:sp>
      <p:sp>
        <p:nvSpPr>
          <p:cNvPr id="19" name="Text Box 33">
            <a:extLst>
              <a:ext uri="{FF2B5EF4-FFF2-40B4-BE49-F238E27FC236}">
                <a16:creationId xmlns:a16="http://schemas.microsoft.com/office/drawing/2014/main" id="{43050968-8841-4917-95C6-3AA7C3BE79AA}"/>
              </a:ext>
            </a:extLst>
          </p:cNvPr>
          <p:cNvSpPr txBox="1"/>
          <p:nvPr/>
        </p:nvSpPr>
        <p:spPr>
          <a:xfrm>
            <a:off x="626862" y="1652677"/>
            <a:ext cx="11230942" cy="1384995"/>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eaLnBrk="0" hangingPunct="0">
              <a:lnSpc>
                <a:spcPct val="150000"/>
              </a:lnSpc>
              <a:buFont typeface="Arial" panose="020B0604020202020204" pitchFamily="34" charset="0"/>
              <a:buChar char="•"/>
            </a:pPr>
            <a:r>
              <a:rPr lang="zh-CN" altLang="en-US" sz="1400" b="1" dirty="0">
                <a:solidFill>
                  <a:srgbClr val="F8F8F8"/>
                </a:solidFill>
                <a:latin typeface="Times New Roman" panose="02020603050405020304" pitchFamily="18" charset="0"/>
                <a:cs typeface="Arial" panose="020B0604020202020204" pitchFamily="34" charset="0"/>
              </a:rPr>
              <a:t>我们知道居中元素的高度和宽度，垂直居中问题就很简单。通过绝对定位元素距离顶部</a:t>
            </a:r>
            <a:r>
              <a:rPr lang="en-US" altLang="zh-CN" sz="1400" b="1" dirty="0">
                <a:solidFill>
                  <a:srgbClr val="F8F8F8"/>
                </a:solidFill>
                <a:latin typeface="Times New Roman" panose="02020603050405020304" pitchFamily="18" charset="0"/>
                <a:cs typeface="Arial" panose="020B0604020202020204" pitchFamily="34" charset="0"/>
              </a:rPr>
              <a:t>50%</a:t>
            </a:r>
            <a:r>
              <a:rPr lang="zh-CN" altLang="en-US" sz="1400" b="1" dirty="0">
                <a:solidFill>
                  <a:srgbClr val="F8F8F8"/>
                </a:solidFill>
                <a:latin typeface="Times New Roman" panose="02020603050405020304" pitchFamily="18" charset="0"/>
                <a:cs typeface="Arial" panose="020B0604020202020204" pitchFamily="34" charset="0"/>
              </a:rPr>
              <a:t>，并设置</a:t>
            </a:r>
            <a:r>
              <a:rPr lang="en-US" altLang="zh-CN" sz="1400" b="1" dirty="0">
                <a:solidFill>
                  <a:srgbClr val="F8F8F8"/>
                </a:solidFill>
                <a:latin typeface="Times New Roman" panose="02020603050405020304" pitchFamily="18" charset="0"/>
                <a:cs typeface="Arial" panose="020B0604020202020204" pitchFamily="34" charset="0"/>
              </a:rPr>
              <a:t>margin-top</a:t>
            </a:r>
            <a:r>
              <a:rPr lang="zh-CN" altLang="en-US" sz="1400" b="1" dirty="0">
                <a:solidFill>
                  <a:srgbClr val="F8F8F8"/>
                </a:solidFill>
                <a:latin typeface="Times New Roman" panose="02020603050405020304" pitchFamily="18" charset="0"/>
                <a:cs typeface="Arial" panose="020B0604020202020204" pitchFamily="34" charset="0"/>
              </a:rPr>
              <a:t>向上偏移元素高度的一半，就可以实现垂直居中了。</a:t>
            </a:r>
            <a:endParaRPr lang="en-US" altLang="zh-CN" sz="1400" b="1" dirty="0">
              <a:solidFill>
                <a:srgbClr val="F8F8F8"/>
              </a:solidFill>
              <a:latin typeface="Times New Roman" panose="02020603050405020304" pitchFamily="18" charset="0"/>
              <a:cs typeface="Arial" panose="020B0604020202020204" pitchFamily="34" charset="0"/>
            </a:endParaRPr>
          </a:p>
          <a:p>
            <a:pPr marL="285750" indent="-285750" eaLnBrk="0" hangingPunct="0">
              <a:lnSpc>
                <a:spcPct val="150000"/>
              </a:lnSpc>
              <a:buFont typeface="Arial" panose="020B0604020202020204" pitchFamily="34" charset="0"/>
              <a:buChar char="•"/>
            </a:pPr>
            <a:r>
              <a:rPr lang="zh-CN" altLang="en-US" sz="1400" b="1" dirty="0">
                <a:solidFill>
                  <a:srgbClr val="F8F8F8"/>
                </a:solidFill>
                <a:latin typeface="Times New Roman" panose="02020603050405020304" pitchFamily="18" charset="0"/>
                <a:cs typeface="Arial" panose="020B0604020202020204" pitchFamily="34" charset="0"/>
              </a:rPr>
              <a:t>当垂直居中的元素的高度和宽度未知时，我们可以借助</a:t>
            </a:r>
            <a:r>
              <a:rPr lang="en-US" altLang="zh-CN" sz="1400" b="1" dirty="0">
                <a:solidFill>
                  <a:srgbClr val="F8F8F8"/>
                </a:solidFill>
                <a:latin typeface="Times New Roman" panose="02020603050405020304" pitchFamily="18" charset="0"/>
                <a:cs typeface="Arial" panose="020B0604020202020204" pitchFamily="34" charset="0"/>
              </a:rPr>
              <a:t>CSS3</a:t>
            </a:r>
            <a:r>
              <a:rPr lang="zh-CN" altLang="en-US" sz="1400" b="1" dirty="0">
                <a:solidFill>
                  <a:srgbClr val="F8F8F8"/>
                </a:solidFill>
                <a:latin typeface="Times New Roman" panose="02020603050405020304" pitchFamily="18" charset="0"/>
                <a:cs typeface="Arial" panose="020B0604020202020204" pitchFamily="34" charset="0"/>
              </a:rPr>
              <a:t>中的</a:t>
            </a:r>
            <a:r>
              <a:rPr lang="en-US" altLang="zh-CN" sz="1400" b="1" dirty="0">
                <a:solidFill>
                  <a:srgbClr val="F8F8F8"/>
                </a:solidFill>
                <a:latin typeface="Times New Roman" panose="02020603050405020304" pitchFamily="18" charset="0"/>
                <a:cs typeface="Arial" panose="020B0604020202020204" pitchFamily="34" charset="0"/>
                <a:hlinkClick r:id="rId3" action="ppaction://hlinksldjump"/>
              </a:rPr>
              <a:t>transform</a:t>
            </a:r>
            <a:r>
              <a:rPr lang="zh-CN" altLang="en-US" sz="1400" b="1" dirty="0">
                <a:solidFill>
                  <a:srgbClr val="F8F8F8"/>
                </a:solidFill>
                <a:latin typeface="Times New Roman" panose="02020603050405020304" pitchFamily="18" charset="0"/>
                <a:cs typeface="Arial" panose="020B0604020202020204" pitchFamily="34" charset="0"/>
              </a:rPr>
              <a:t>属性向</a:t>
            </a:r>
            <a:r>
              <a:rPr lang="en-US" altLang="zh-CN" sz="1400" b="1" dirty="0">
                <a:solidFill>
                  <a:srgbClr val="F8F8F8"/>
                </a:solidFill>
                <a:latin typeface="Times New Roman" panose="02020603050405020304" pitchFamily="18" charset="0"/>
                <a:cs typeface="Arial" panose="020B0604020202020204" pitchFamily="34" charset="0"/>
              </a:rPr>
              <a:t>Y</a:t>
            </a:r>
            <a:r>
              <a:rPr lang="zh-CN" altLang="en-US" sz="1400" b="1" dirty="0">
                <a:solidFill>
                  <a:srgbClr val="F8F8F8"/>
                </a:solidFill>
                <a:latin typeface="Times New Roman" panose="02020603050405020304" pitchFamily="18" charset="0"/>
                <a:cs typeface="Arial" panose="020B0604020202020204" pitchFamily="34" charset="0"/>
              </a:rPr>
              <a:t>轴反向偏移</a:t>
            </a:r>
            <a:r>
              <a:rPr lang="en-US" altLang="zh-CN" sz="1400" b="1" dirty="0">
                <a:solidFill>
                  <a:srgbClr val="F8F8F8"/>
                </a:solidFill>
                <a:latin typeface="Times New Roman" panose="02020603050405020304" pitchFamily="18" charset="0"/>
                <a:cs typeface="Arial" panose="020B0604020202020204" pitchFamily="34" charset="0"/>
              </a:rPr>
              <a:t>50%</a:t>
            </a:r>
            <a:r>
              <a:rPr lang="zh-CN" altLang="en-US" sz="1400" b="1" dirty="0">
                <a:solidFill>
                  <a:srgbClr val="F8F8F8"/>
                </a:solidFill>
                <a:latin typeface="Times New Roman" panose="02020603050405020304" pitchFamily="18" charset="0"/>
                <a:cs typeface="Arial" panose="020B0604020202020204" pitchFamily="34" charset="0"/>
              </a:rPr>
              <a:t>的方法实现垂直居中。但是部分浏览器存在兼容性的问题。</a:t>
            </a:r>
          </a:p>
        </p:txBody>
      </p:sp>
      <p:sp>
        <p:nvSpPr>
          <p:cNvPr id="20" name="Text Box 34">
            <a:extLst>
              <a:ext uri="{FF2B5EF4-FFF2-40B4-BE49-F238E27FC236}">
                <a16:creationId xmlns:a16="http://schemas.microsoft.com/office/drawing/2014/main" id="{02075BFB-6403-4CE2-B0C6-159468FE2871}"/>
              </a:ext>
            </a:extLst>
          </p:cNvPr>
          <p:cNvSpPr txBox="1"/>
          <p:nvPr/>
        </p:nvSpPr>
        <p:spPr>
          <a:xfrm>
            <a:off x="626861" y="3292730"/>
            <a:ext cx="11126735" cy="307777"/>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F8F8"/>
                </a:solidFill>
                <a:latin typeface="Times New Roman" panose="02020603050405020304" pitchFamily="18" charset="0"/>
                <a:cs typeface="Arial" panose="020B0604020202020204" pitchFamily="34" charset="0"/>
              </a:rPr>
              <a:t>通过设置内联元素的高度</a:t>
            </a:r>
            <a:r>
              <a:rPr lang="en-US" altLang="zh-CN" sz="1400" b="1" dirty="0">
                <a:solidFill>
                  <a:srgbClr val="F8F8F8"/>
                </a:solidFill>
                <a:latin typeface="Times New Roman" panose="02020603050405020304" pitchFamily="18" charset="0"/>
                <a:cs typeface="Arial" panose="020B0604020202020204" pitchFamily="34" charset="0"/>
              </a:rPr>
              <a:t>(height)</a:t>
            </a:r>
            <a:r>
              <a:rPr lang="zh-CN" altLang="en-US" sz="1400" b="1" dirty="0">
                <a:solidFill>
                  <a:srgbClr val="F8F8F8"/>
                </a:solidFill>
                <a:latin typeface="Times New Roman" panose="02020603050405020304" pitchFamily="18" charset="0"/>
                <a:cs typeface="Arial" panose="020B0604020202020204" pitchFamily="34" charset="0"/>
              </a:rPr>
              <a:t>和行高</a:t>
            </a:r>
            <a:r>
              <a:rPr lang="en-US" altLang="zh-CN" sz="1400" b="1" dirty="0">
                <a:solidFill>
                  <a:srgbClr val="F8F8F8"/>
                </a:solidFill>
                <a:latin typeface="Times New Roman" panose="02020603050405020304" pitchFamily="18" charset="0"/>
                <a:cs typeface="Arial" panose="020B0604020202020204" pitchFamily="34" charset="0"/>
              </a:rPr>
              <a:t>(line-height)</a:t>
            </a:r>
            <a:r>
              <a:rPr lang="zh-CN" altLang="en-US" sz="1400" b="1" dirty="0">
                <a:solidFill>
                  <a:srgbClr val="F8F8F8"/>
                </a:solidFill>
                <a:latin typeface="Times New Roman" panose="02020603050405020304" pitchFamily="18" charset="0"/>
                <a:cs typeface="Arial" panose="020B0604020202020204" pitchFamily="34" charset="0"/>
              </a:rPr>
              <a:t>相等，从而使元素垂直居中。</a:t>
            </a:r>
          </a:p>
        </p:txBody>
      </p:sp>
      <p:sp>
        <p:nvSpPr>
          <p:cNvPr id="21" name="Rectangle 31">
            <a:extLst>
              <a:ext uri="{FF2B5EF4-FFF2-40B4-BE49-F238E27FC236}">
                <a16:creationId xmlns:a16="http://schemas.microsoft.com/office/drawing/2014/main" id="{FC877ED8-ECF3-40FD-9E71-51DCD0E7BED0}"/>
              </a:ext>
            </a:extLst>
          </p:cNvPr>
          <p:cNvSpPr/>
          <p:nvPr/>
        </p:nvSpPr>
        <p:spPr>
          <a:xfrm>
            <a:off x="574776" y="1342708"/>
            <a:ext cx="2637990" cy="400110"/>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FF0066"/>
              </a:buClr>
              <a:buSzPct val="75000"/>
            </a:pPr>
            <a:r>
              <a:rPr lang="zh-CN" altLang="en-US" sz="2000" b="1" dirty="0">
                <a:solidFill>
                  <a:srgbClr val="FFFF99"/>
                </a:solidFill>
                <a:latin typeface="Times New Roman" panose="02020603050405020304" pitchFamily="18" charset="0"/>
                <a:cs typeface="Arial" panose="020B0604020202020204" pitchFamily="34" charset="0"/>
              </a:rPr>
              <a:t>块级元素垂直居中</a:t>
            </a:r>
            <a:endParaRPr lang="en-US" altLang="zh-CN" sz="2000" b="1" dirty="0">
              <a:solidFill>
                <a:srgbClr val="FFFF99"/>
              </a:solidFill>
              <a:latin typeface="Times New Roman" panose="02020603050405020304" pitchFamily="18" charset="0"/>
              <a:cs typeface="Arial" panose="020B0604020202020204" pitchFamily="34" charset="0"/>
            </a:endParaRPr>
          </a:p>
        </p:txBody>
      </p:sp>
      <p:grpSp>
        <p:nvGrpSpPr>
          <p:cNvPr id="22" name="Group 9">
            <a:extLst>
              <a:ext uri="{FF2B5EF4-FFF2-40B4-BE49-F238E27FC236}">
                <a16:creationId xmlns:a16="http://schemas.microsoft.com/office/drawing/2014/main" id="{C13E06D9-DC1C-434C-93DF-CC12A3B92BF2}"/>
              </a:ext>
            </a:extLst>
          </p:cNvPr>
          <p:cNvGrpSpPr/>
          <p:nvPr/>
        </p:nvGrpSpPr>
        <p:grpSpPr>
          <a:xfrm>
            <a:off x="3319742" y="1362933"/>
            <a:ext cx="1812328" cy="335365"/>
            <a:chOff x="816" y="2304"/>
            <a:chExt cx="1440" cy="448"/>
          </a:xfrm>
        </p:grpSpPr>
        <p:sp>
          <p:nvSpPr>
            <p:cNvPr id="23" name="Freeform 10">
              <a:extLst>
                <a:ext uri="{FF2B5EF4-FFF2-40B4-BE49-F238E27FC236}">
                  <a16:creationId xmlns:a16="http://schemas.microsoft.com/office/drawing/2014/main" id="{0AB2B481-7F31-4820-A105-1FE97E4CA45E}"/>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 name="Rectangle 11">
              <a:hlinkClick r:id="rId4" action="ppaction://hlinkfile"/>
              <a:extLst>
                <a:ext uri="{FF2B5EF4-FFF2-40B4-BE49-F238E27FC236}">
                  <a16:creationId xmlns:a16="http://schemas.microsoft.com/office/drawing/2014/main" id="{AB9A5324-85A6-4458-8485-170A10B734DB}"/>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eaLnBrk="0" fontAlgn="base" hangingPunct="0">
                <a:spcBef>
                  <a:spcPct val="0"/>
                </a:spcBef>
                <a:spcAft>
                  <a:spcPct val="0"/>
                </a:spcAft>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block-height-y-center</a:t>
              </a: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hlinkClick r:id="rId5" action="ppaction://hlinkfile"/>
                </a:rPr>
                <a:t>.</a:t>
              </a: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html</a:t>
              </a:r>
            </a:p>
          </p:txBody>
        </p:sp>
      </p:grpSp>
      <p:grpSp>
        <p:nvGrpSpPr>
          <p:cNvPr id="30" name="Group 9">
            <a:extLst>
              <a:ext uri="{FF2B5EF4-FFF2-40B4-BE49-F238E27FC236}">
                <a16:creationId xmlns:a16="http://schemas.microsoft.com/office/drawing/2014/main" id="{61CD5291-F54C-44FD-ADDB-DD64B88A342E}"/>
              </a:ext>
            </a:extLst>
          </p:cNvPr>
          <p:cNvGrpSpPr/>
          <p:nvPr/>
        </p:nvGrpSpPr>
        <p:grpSpPr>
          <a:xfrm>
            <a:off x="3332586" y="2979904"/>
            <a:ext cx="1338263" cy="335365"/>
            <a:chOff x="816" y="2304"/>
            <a:chExt cx="1440" cy="448"/>
          </a:xfrm>
        </p:grpSpPr>
        <p:sp>
          <p:nvSpPr>
            <p:cNvPr id="31" name="Freeform 10">
              <a:extLst>
                <a:ext uri="{FF2B5EF4-FFF2-40B4-BE49-F238E27FC236}">
                  <a16:creationId xmlns:a16="http://schemas.microsoft.com/office/drawing/2014/main" id="{87ADBD09-968B-4F29-890C-E6DC900550BA}"/>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2" name="Rectangle 11">
              <a:hlinkClick r:id="rId6" action="ppaction://hlinkfile"/>
              <a:extLst>
                <a:ext uri="{FF2B5EF4-FFF2-40B4-BE49-F238E27FC236}">
                  <a16:creationId xmlns:a16="http://schemas.microsoft.com/office/drawing/2014/main" id="{FADBF106-A7D1-47A9-8963-E60C05E17987}"/>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inline-y-center</a:t>
              </a: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hlinkClick r:id="rId5" action="ppaction://hlinkfile"/>
                </a:rPr>
                <a:t>.</a:t>
              </a: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html</a:t>
              </a:r>
            </a:p>
          </p:txBody>
        </p:sp>
      </p:grpSp>
      <p:grpSp>
        <p:nvGrpSpPr>
          <p:cNvPr id="33" name="Group 24">
            <a:extLst>
              <a:ext uri="{FF2B5EF4-FFF2-40B4-BE49-F238E27FC236}">
                <a16:creationId xmlns:a16="http://schemas.microsoft.com/office/drawing/2014/main" id="{6D3BAFE8-0614-445F-9A03-7919C75D65D3}"/>
              </a:ext>
            </a:extLst>
          </p:cNvPr>
          <p:cNvGrpSpPr/>
          <p:nvPr/>
        </p:nvGrpSpPr>
        <p:grpSpPr>
          <a:xfrm>
            <a:off x="336462" y="3667367"/>
            <a:ext cx="146311" cy="160615"/>
            <a:chOff x="2928" y="2208"/>
            <a:chExt cx="262" cy="262"/>
          </a:xfrm>
        </p:grpSpPr>
        <p:sp>
          <p:nvSpPr>
            <p:cNvPr id="34" name="Oval 25">
              <a:extLst>
                <a:ext uri="{FF2B5EF4-FFF2-40B4-BE49-F238E27FC236}">
                  <a16:creationId xmlns:a16="http://schemas.microsoft.com/office/drawing/2014/main" id="{73DA52CC-91BD-43D0-A3CC-BE1F57DE484F}"/>
                </a:ext>
              </a:extLst>
            </p:cNvPr>
            <p:cNvSpPr/>
            <p:nvPr/>
          </p:nvSpPr>
          <p:spPr>
            <a:xfrm>
              <a:off x="2928" y="2208"/>
              <a:ext cx="262" cy="262"/>
            </a:xfrm>
            <a:prstGeom prst="ellipse">
              <a:avLst/>
            </a:prstGeom>
            <a:gradFill rotWithShape="1">
              <a:gsLst>
                <a:gs pos="0">
                  <a:srgbClr val="C0C6D3"/>
                </a:gs>
                <a:gs pos="100000">
                  <a:srgbClr val="223864"/>
                </a:gs>
              </a:gsLst>
              <a:lin ang="2700000" scaled="1"/>
              <a:tileRect/>
            </a:gradFill>
            <a:ln w="12700" cap="flat" cmpd="sng">
              <a:solidFill>
                <a:srgbClr val="F8F8F8"/>
              </a:solidFill>
              <a:prstDash val="solid"/>
              <a:headEnd type="none" w="med" len="med"/>
              <a:tailEnd type="none" w="med" len="med"/>
            </a:ln>
            <a:effectLst>
              <a:outerShdw dist="35921" dir="2699999" algn="ctr" rotWithShape="0">
                <a:srgbClr val="1C1C1C">
                  <a:alpha val="50000"/>
                </a:srgbClr>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sp>
          <p:nvSpPr>
            <p:cNvPr id="35" name="Oval 26">
              <a:extLst>
                <a:ext uri="{FF2B5EF4-FFF2-40B4-BE49-F238E27FC236}">
                  <a16:creationId xmlns:a16="http://schemas.microsoft.com/office/drawing/2014/main" id="{E77A1DC6-F868-4DC5-BAEB-C0652CD0CAAA}"/>
                </a:ext>
              </a:extLst>
            </p:cNvPr>
            <p:cNvSpPr/>
            <p:nvPr/>
          </p:nvSpPr>
          <p:spPr>
            <a:xfrm>
              <a:off x="2949" y="2230"/>
              <a:ext cx="218" cy="218"/>
            </a:xfrm>
            <a:prstGeom prst="ellipse">
              <a:avLst/>
            </a:prstGeom>
            <a:gradFill rotWithShape="1">
              <a:gsLst>
                <a:gs pos="0">
                  <a:srgbClr val="686620"/>
                </a:gs>
                <a:gs pos="100000">
                  <a:srgbClr val="9F9E71"/>
                </a:gs>
              </a:gsLst>
              <a:lin ang="2700000" scaled="1"/>
              <a:tileRect/>
            </a:gradFill>
            <a:ln w="12700">
              <a:noFill/>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grpSp>
      <p:sp>
        <p:nvSpPr>
          <p:cNvPr id="36" name="Rectangle 31">
            <a:extLst>
              <a:ext uri="{FF2B5EF4-FFF2-40B4-BE49-F238E27FC236}">
                <a16:creationId xmlns:a16="http://schemas.microsoft.com/office/drawing/2014/main" id="{0D0FC40E-EB0D-480B-BFE2-7987FC0F8431}"/>
              </a:ext>
            </a:extLst>
          </p:cNvPr>
          <p:cNvSpPr/>
          <p:nvPr/>
        </p:nvSpPr>
        <p:spPr>
          <a:xfrm>
            <a:off x="553699" y="3551402"/>
            <a:ext cx="2766043" cy="400110"/>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FF0066"/>
              </a:buClr>
              <a:buSzPct val="75000"/>
            </a:pPr>
            <a:r>
              <a:rPr lang="zh-CN" altLang="en-US" sz="2000" b="1" dirty="0">
                <a:solidFill>
                  <a:srgbClr val="FFFF99"/>
                </a:solidFill>
                <a:latin typeface="Times New Roman" panose="02020603050405020304" pitchFamily="18" charset="0"/>
                <a:cs typeface="Arial" panose="020B0604020202020204" pitchFamily="34" charset="0"/>
              </a:rPr>
              <a:t>多块级元素垂直居中</a:t>
            </a:r>
            <a:endParaRPr lang="en-US" altLang="zh-CN" sz="2000" b="1" dirty="0">
              <a:solidFill>
                <a:srgbClr val="FFFF99"/>
              </a:solidFill>
              <a:latin typeface="Times New Roman" panose="02020603050405020304" pitchFamily="18" charset="0"/>
              <a:ea typeface="Arial" panose="020B0604020202020204" pitchFamily="34" charset="0"/>
            </a:endParaRPr>
          </a:p>
        </p:txBody>
      </p:sp>
      <p:sp>
        <p:nvSpPr>
          <p:cNvPr id="37" name="Text Box 34">
            <a:extLst>
              <a:ext uri="{FF2B5EF4-FFF2-40B4-BE49-F238E27FC236}">
                <a16:creationId xmlns:a16="http://schemas.microsoft.com/office/drawing/2014/main" id="{ED7FF102-D0D3-4E7F-9256-81EC4610D01E}"/>
              </a:ext>
            </a:extLst>
          </p:cNvPr>
          <p:cNvSpPr txBox="1"/>
          <p:nvPr/>
        </p:nvSpPr>
        <p:spPr>
          <a:xfrm>
            <a:off x="626861" y="3958388"/>
            <a:ext cx="11230942" cy="1708160"/>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zh-CN" altLang="en-US" sz="1400" b="1" dirty="0">
                <a:solidFill>
                  <a:srgbClr val="F8F8F8"/>
                </a:solidFill>
                <a:latin typeface="Times New Roman" panose="02020603050405020304" pitchFamily="18" charset="0"/>
                <a:cs typeface="Arial" panose="020B0604020202020204" pitchFamily="34" charset="0"/>
              </a:rPr>
              <a:t>利用表布局的</a:t>
            </a:r>
            <a:r>
              <a:rPr lang="en-US" altLang="zh-CN" sz="1400" b="1" dirty="0">
                <a:solidFill>
                  <a:srgbClr val="F8F8F8"/>
                </a:solidFill>
                <a:latin typeface="Times New Roman" panose="02020603050405020304" pitchFamily="18" charset="0"/>
                <a:cs typeface="Arial" panose="020B0604020202020204" pitchFamily="34" charset="0"/>
              </a:rPr>
              <a:t>vertical-align: middle</a:t>
            </a:r>
            <a:r>
              <a:rPr lang="zh-CN" altLang="en-US" sz="1400" b="1" dirty="0">
                <a:solidFill>
                  <a:srgbClr val="F8F8F8"/>
                </a:solidFill>
                <a:latin typeface="Times New Roman" panose="02020603050405020304" pitchFamily="18" charset="0"/>
                <a:cs typeface="Arial" panose="020B0604020202020204" pitchFamily="34" charset="0"/>
              </a:rPr>
              <a:t>可以实现子元素的垂直居中。</a:t>
            </a:r>
            <a:endParaRPr lang="en-US" altLang="zh-CN" sz="1400" b="1" dirty="0">
              <a:solidFill>
                <a:srgbClr val="F8F8F8"/>
              </a:solidFill>
              <a:latin typeface="Times New Roman" panose="02020603050405020304" pitchFamily="18" charset="0"/>
              <a:cs typeface="Arial" panose="020B0604020202020204" pitchFamily="34" charset="0"/>
            </a:endParaRPr>
          </a:p>
          <a:p>
            <a:pPr marL="285750" indent="-285750">
              <a:lnSpc>
                <a:spcPct val="150000"/>
              </a:lnSpc>
              <a:buFont typeface="Arial" panose="020B0604020202020204" pitchFamily="34" charset="0"/>
              <a:buChar char="•"/>
            </a:pPr>
            <a:r>
              <a:rPr lang="zh-CN" altLang="en-US" sz="1400" b="1" dirty="0">
                <a:solidFill>
                  <a:srgbClr val="F8F8F8"/>
                </a:solidFill>
                <a:latin typeface="Times New Roman" panose="02020603050405020304" pitchFamily="18" charset="0"/>
                <a:cs typeface="Arial" panose="020B0604020202020204" pitchFamily="34" charset="0"/>
              </a:rPr>
              <a:t>利用</a:t>
            </a:r>
            <a:r>
              <a:rPr lang="en-US" altLang="zh-CN" sz="1400" b="1" dirty="0">
                <a:solidFill>
                  <a:srgbClr val="F8F8F8"/>
                </a:solidFill>
                <a:latin typeface="Times New Roman" panose="02020603050405020304" pitchFamily="18" charset="0"/>
                <a:cs typeface="Arial" panose="020B0604020202020204" pitchFamily="34" charset="0"/>
                <a:hlinkClick r:id="rId7" action="ppaction://hlinksldjump"/>
              </a:rPr>
              <a:t>flex</a:t>
            </a:r>
            <a:r>
              <a:rPr lang="zh-CN" altLang="en-US" sz="1400" b="1" dirty="0">
                <a:solidFill>
                  <a:srgbClr val="F8F8F8"/>
                </a:solidFill>
                <a:latin typeface="Times New Roman" panose="02020603050405020304" pitchFamily="18" charset="0"/>
                <a:cs typeface="Arial" panose="020B0604020202020204" pitchFamily="34" charset="0"/>
                <a:hlinkClick r:id="rId7" action="ppaction://hlinksldjump"/>
              </a:rPr>
              <a:t>布局</a:t>
            </a:r>
            <a:r>
              <a:rPr lang="zh-CN" altLang="en-US" sz="1400" b="1" dirty="0">
                <a:solidFill>
                  <a:srgbClr val="F8F8F8"/>
                </a:solidFill>
                <a:latin typeface="Times New Roman" panose="02020603050405020304" pitchFamily="18" charset="0"/>
                <a:cs typeface="Arial" panose="020B0604020202020204" pitchFamily="34" charset="0"/>
              </a:rPr>
              <a:t>实现垂直居中，其中</a:t>
            </a:r>
            <a:r>
              <a:rPr lang="en-US" altLang="zh-CN" sz="1400" b="1" dirty="0">
                <a:solidFill>
                  <a:srgbClr val="F8F8F8"/>
                </a:solidFill>
                <a:latin typeface="Times New Roman" panose="02020603050405020304" pitchFamily="18" charset="0"/>
                <a:cs typeface="Arial" panose="020B0604020202020204" pitchFamily="34" charset="0"/>
              </a:rPr>
              <a:t>flex-direction: column</a:t>
            </a:r>
            <a:r>
              <a:rPr lang="zh-CN" altLang="en-US" sz="1400" b="1" dirty="0">
                <a:solidFill>
                  <a:srgbClr val="F8F8F8"/>
                </a:solidFill>
                <a:latin typeface="Times New Roman" panose="02020603050405020304" pitchFamily="18" charset="0"/>
                <a:cs typeface="Arial" panose="020B0604020202020204" pitchFamily="34" charset="0"/>
              </a:rPr>
              <a:t>定义主轴方向为纵向。因为</a:t>
            </a:r>
            <a:r>
              <a:rPr lang="en-US" altLang="zh-CN" sz="1400" b="1" dirty="0">
                <a:solidFill>
                  <a:srgbClr val="F8F8F8"/>
                </a:solidFill>
                <a:latin typeface="Times New Roman" panose="02020603050405020304" pitchFamily="18" charset="0"/>
                <a:cs typeface="Arial" panose="020B0604020202020204" pitchFamily="34" charset="0"/>
              </a:rPr>
              <a:t>flex</a:t>
            </a:r>
            <a:r>
              <a:rPr lang="zh-CN" altLang="en-US" sz="1400" b="1" dirty="0">
                <a:solidFill>
                  <a:srgbClr val="F8F8F8"/>
                </a:solidFill>
                <a:latin typeface="Times New Roman" panose="02020603050405020304" pitchFamily="18" charset="0"/>
                <a:cs typeface="Arial" panose="020B0604020202020204" pitchFamily="34" charset="0"/>
              </a:rPr>
              <a:t>布局是</a:t>
            </a:r>
            <a:r>
              <a:rPr lang="en-US" altLang="zh-CN" sz="1400" b="1" dirty="0">
                <a:solidFill>
                  <a:srgbClr val="F8F8F8"/>
                </a:solidFill>
                <a:latin typeface="Times New Roman" panose="02020603050405020304" pitchFamily="18" charset="0"/>
                <a:cs typeface="Arial" panose="020B0604020202020204" pitchFamily="34" charset="0"/>
              </a:rPr>
              <a:t>CSS3</a:t>
            </a:r>
            <a:r>
              <a:rPr lang="zh-CN" altLang="en-US" sz="1400" b="1" dirty="0">
                <a:solidFill>
                  <a:srgbClr val="F8F8F8"/>
                </a:solidFill>
                <a:latin typeface="Times New Roman" panose="02020603050405020304" pitchFamily="18" charset="0"/>
                <a:cs typeface="Arial" panose="020B0604020202020204" pitchFamily="34" charset="0"/>
              </a:rPr>
              <a:t>中定义，在较老的浏览器存在兼容性问题。</a:t>
            </a:r>
            <a:endParaRPr lang="en-US" altLang="zh-CN" sz="1400" b="1" dirty="0">
              <a:solidFill>
                <a:srgbClr val="F8F8F8"/>
              </a:solidFill>
              <a:latin typeface="Times New Roman" panose="02020603050405020304" pitchFamily="18" charset="0"/>
              <a:cs typeface="Arial" panose="020B0604020202020204" pitchFamily="34" charset="0"/>
            </a:endParaRPr>
          </a:p>
          <a:p>
            <a:pPr marL="285750" indent="-285750">
              <a:lnSpc>
                <a:spcPct val="150000"/>
              </a:lnSpc>
              <a:buFont typeface="Arial" panose="020B0604020202020204" pitchFamily="34" charset="0"/>
              <a:buChar char="•"/>
            </a:pPr>
            <a:r>
              <a:rPr lang="zh-CN" altLang="en-US" sz="1400" b="1" dirty="0">
                <a:solidFill>
                  <a:srgbClr val="F8F8F8"/>
                </a:solidFill>
                <a:latin typeface="Times New Roman" panose="02020603050405020304" pitchFamily="18" charset="0"/>
                <a:cs typeface="Arial" panose="020B0604020202020204" pitchFamily="34" charset="0"/>
              </a:rPr>
              <a:t>利用“精灵元素”</a:t>
            </a:r>
            <a:r>
              <a:rPr lang="en-US" altLang="zh-CN" sz="1400" b="1" dirty="0">
                <a:solidFill>
                  <a:srgbClr val="F8F8F8"/>
                </a:solidFill>
                <a:latin typeface="Times New Roman" panose="02020603050405020304" pitchFamily="18" charset="0"/>
                <a:cs typeface="Arial" panose="020B0604020202020204" pitchFamily="34" charset="0"/>
              </a:rPr>
              <a:t>(ghost element</a:t>
            </a:r>
            <a:r>
              <a:rPr lang="zh-CN" altLang="en-US" sz="1400" b="1" baseline="30000" dirty="0">
                <a:solidFill>
                  <a:srgbClr val="F8F8F8"/>
                </a:solidFill>
                <a:latin typeface="Times New Roman" panose="02020603050405020304" pitchFamily="18" charset="0"/>
                <a:cs typeface="Arial" panose="020B0604020202020204" pitchFamily="34" charset="0"/>
              </a:rPr>
              <a:t>？</a:t>
            </a:r>
            <a:r>
              <a:rPr lang="en-US" altLang="zh-CN" sz="1400" b="1" dirty="0">
                <a:solidFill>
                  <a:srgbClr val="F8F8F8"/>
                </a:solidFill>
                <a:latin typeface="Times New Roman" panose="02020603050405020304" pitchFamily="18" charset="0"/>
                <a:cs typeface="Arial" panose="020B0604020202020204" pitchFamily="34" charset="0"/>
              </a:rPr>
              <a:t>)</a:t>
            </a:r>
            <a:r>
              <a:rPr lang="zh-CN" altLang="en-US" sz="1400" b="1" dirty="0">
                <a:solidFill>
                  <a:srgbClr val="F8F8F8"/>
                </a:solidFill>
                <a:latin typeface="Times New Roman" panose="02020603050405020304" pitchFamily="18" charset="0"/>
                <a:cs typeface="Arial" panose="020B0604020202020204" pitchFamily="34" charset="0"/>
              </a:rPr>
              <a:t>技术实现垂直居中，即在父容器内放一个</a:t>
            </a:r>
            <a:r>
              <a:rPr lang="en-US" altLang="zh-CN" sz="1400" b="1" dirty="0">
                <a:solidFill>
                  <a:srgbClr val="F8F8F8"/>
                </a:solidFill>
                <a:latin typeface="Times New Roman" panose="02020603050405020304" pitchFamily="18" charset="0"/>
                <a:cs typeface="Arial" panose="020B0604020202020204" pitchFamily="34" charset="0"/>
              </a:rPr>
              <a:t>100%</a:t>
            </a:r>
            <a:r>
              <a:rPr lang="zh-CN" altLang="en-US" sz="1400" b="1" dirty="0">
                <a:solidFill>
                  <a:srgbClr val="F8F8F8"/>
                </a:solidFill>
                <a:latin typeface="Times New Roman" panose="02020603050405020304" pitchFamily="18" charset="0"/>
                <a:cs typeface="Arial" panose="020B0604020202020204" pitchFamily="34" charset="0"/>
              </a:rPr>
              <a:t>高度的伪元素，让文本和伪元素垂直对齐，从而达到垂直居中的目的。</a:t>
            </a:r>
          </a:p>
        </p:txBody>
      </p:sp>
      <p:grpSp>
        <p:nvGrpSpPr>
          <p:cNvPr id="29" name="Group 9">
            <a:extLst>
              <a:ext uri="{FF2B5EF4-FFF2-40B4-BE49-F238E27FC236}">
                <a16:creationId xmlns:a16="http://schemas.microsoft.com/office/drawing/2014/main" id="{C5565EB0-5B79-4E04-B91E-BB66A082B9E6}"/>
              </a:ext>
            </a:extLst>
          </p:cNvPr>
          <p:cNvGrpSpPr/>
          <p:nvPr/>
        </p:nvGrpSpPr>
        <p:grpSpPr>
          <a:xfrm>
            <a:off x="3332586" y="3650463"/>
            <a:ext cx="2146496" cy="335365"/>
            <a:chOff x="816" y="2304"/>
            <a:chExt cx="1440" cy="448"/>
          </a:xfrm>
        </p:grpSpPr>
        <p:sp>
          <p:nvSpPr>
            <p:cNvPr id="38" name="Freeform 10">
              <a:extLst>
                <a:ext uri="{FF2B5EF4-FFF2-40B4-BE49-F238E27FC236}">
                  <a16:creationId xmlns:a16="http://schemas.microsoft.com/office/drawing/2014/main" id="{0E0E1FED-ADA3-4871-8CCF-19A18A4A1F08}"/>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9" name="Rectangle 11">
              <a:hlinkClick r:id="rId8" action="ppaction://hlinkfile"/>
              <a:extLst>
                <a:ext uri="{FF2B5EF4-FFF2-40B4-BE49-F238E27FC236}">
                  <a16:creationId xmlns:a16="http://schemas.microsoft.com/office/drawing/2014/main" id="{9D963968-57A1-4779-B272-377BFD26ABDA}"/>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eaLnBrk="0" fontAlgn="base" hangingPunct="0">
                <a:spcBef>
                  <a:spcPct val="0"/>
                </a:spcBef>
                <a:spcAft>
                  <a:spcPct val="0"/>
                </a:spcAft>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inline-block-table-y-center</a:t>
              </a: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hlinkClick r:id="rId5" action="ppaction://hlinkfile"/>
                </a:rPr>
                <a:t>.</a:t>
              </a: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html</a:t>
              </a:r>
            </a:p>
          </p:txBody>
        </p:sp>
      </p:grpSp>
      <p:grpSp>
        <p:nvGrpSpPr>
          <p:cNvPr id="40" name="Group 9">
            <a:extLst>
              <a:ext uri="{FF2B5EF4-FFF2-40B4-BE49-F238E27FC236}">
                <a16:creationId xmlns:a16="http://schemas.microsoft.com/office/drawing/2014/main" id="{EDEEF26D-923A-4021-A959-8257068B2E25}"/>
              </a:ext>
            </a:extLst>
          </p:cNvPr>
          <p:cNvGrpSpPr/>
          <p:nvPr/>
        </p:nvGrpSpPr>
        <p:grpSpPr>
          <a:xfrm>
            <a:off x="5354580" y="1362933"/>
            <a:ext cx="2109209" cy="335365"/>
            <a:chOff x="816" y="2304"/>
            <a:chExt cx="1440" cy="448"/>
          </a:xfrm>
        </p:grpSpPr>
        <p:sp>
          <p:nvSpPr>
            <p:cNvPr id="41" name="Freeform 10">
              <a:extLst>
                <a:ext uri="{FF2B5EF4-FFF2-40B4-BE49-F238E27FC236}">
                  <a16:creationId xmlns:a16="http://schemas.microsoft.com/office/drawing/2014/main" id="{C39A139B-DB12-48A7-AA0B-F935CA4ABBC4}"/>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2" name="Rectangle 11">
              <a:hlinkClick r:id="rId9" action="ppaction://hlinkfile"/>
              <a:extLst>
                <a:ext uri="{FF2B5EF4-FFF2-40B4-BE49-F238E27FC236}">
                  <a16:creationId xmlns:a16="http://schemas.microsoft.com/office/drawing/2014/main" id="{A9020311-C419-4179-BD70-1602655F88CF}"/>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eaLnBrk="0" fontAlgn="base" hangingPunct="0">
                <a:spcBef>
                  <a:spcPct val="0"/>
                </a:spcBef>
                <a:spcAft>
                  <a:spcPct val="0"/>
                </a:spcAft>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block-</a:t>
              </a:r>
              <a:r>
                <a:rPr kumimoji="1" lang="en-US" altLang="zh-CN" sz="1200" b="1" dirty="0" err="1">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noheight</a:t>
              </a: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-y-center</a:t>
              </a: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hlinkClick r:id="rId5" action="ppaction://hlinkfile"/>
                </a:rPr>
                <a:t>.</a:t>
              </a: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html</a:t>
              </a:r>
            </a:p>
          </p:txBody>
        </p:sp>
      </p:grpSp>
      <p:grpSp>
        <p:nvGrpSpPr>
          <p:cNvPr id="43" name="Group 9">
            <a:extLst>
              <a:ext uri="{FF2B5EF4-FFF2-40B4-BE49-F238E27FC236}">
                <a16:creationId xmlns:a16="http://schemas.microsoft.com/office/drawing/2014/main" id="{CDA45340-6782-47DE-9E4F-9F410CA6289F}"/>
              </a:ext>
            </a:extLst>
          </p:cNvPr>
          <p:cNvGrpSpPr/>
          <p:nvPr/>
        </p:nvGrpSpPr>
        <p:grpSpPr>
          <a:xfrm>
            <a:off x="5698620" y="3639427"/>
            <a:ext cx="2146496" cy="335365"/>
            <a:chOff x="816" y="2304"/>
            <a:chExt cx="1440" cy="448"/>
          </a:xfrm>
        </p:grpSpPr>
        <p:sp>
          <p:nvSpPr>
            <p:cNvPr id="44" name="Freeform 10">
              <a:extLst>
                <a:ext uri="{FF2B5EF4-FFF2-40B4-BE49-F238E27FC236}">
                  <a16:creationId xmlns:a16="http://schemas.microsoft.com/office/drawing/2014/main" id="{779F0A6F-D53A-447A-8CFB-8D79EEDFB4DC}"/>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5" name="Rectangle 11">
              <a:hlinkClick r:id="rId10" action="ppaction://hlinkfile"/>
              <a:extLst>
                <a:ext uri="{FF2B5EF4-FFF2-40B4-BE49-F238E27FC236}">
                  <a16:creationId xmlns:a16="http://schemas.microsoft.com/office/drawing/2014/main" id="{7055CB77-D5CD-4EA7-B3AB-1BEE00F8A8C8}"/>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eaLnBrk="0" fontAlgn="base" hangingPunct="0">
                <a:spcBef>
                  <a:spcPct val="0"/>
                </a:spcBef>
                <a:spcAft>
                  <a:spcPct val="0"/>
                </a:spcAft>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inline-block-flex-y-center</a:t>
              </a: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hlinkClick r:id="rId5" action="ppaction://hlinkfile"/>
                </a:rPr>
                <a:t>.</a:t>
              </a: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html</a:t>
              </a:r>
            </a:p>
          </p:txBody>
        </p:sp>
      </p:grpSp>
      <p:grpSp>
        <p:nvGrpSpPr>
          <p:cNvPr id="46" name="Group 9">
            <a:extLst>
              <a:ext uri="{FF2B5EF4-FFF2-40B4-BE49-F238E27FC236}">
                <a16:creationId xmlns:a16="http://schemas.microsoft.com/office/drawing/2014/main" id="{028FF0E3-2357-485E-ADE7-243431DCCAFE}"/>
              </a:ext>
            </a:extLst>
          </p:cNvPr>
          <p:cNvGrpSpPr/>
          <p:nvPr/>
        </p:nvGrpSpPr>
        <p:grpSpPr>
          <a:xfrm>
            <a:off x="8098942" y="3641199"/>
            <a:ext cx="2382367" cy="335365"/>
            <a:chOff x="816" y="2304"/>
            <a:chExt cx="1440" cy="448"/>
          </a:xfrm>
        </p:grpSpPr>
        <p:sp>
          <p:nvSpPr>
            <p:cNvPr id="47" name="Freeform 10">
              <a:extLst>
                <a:ext uri="{FF2B5EF4-FFF2-40B4-BE49-F238E27FC236}">
                  <a16:creationId xmlns:a16="http://schemas.microsoft.com/office/drawing/2014/main" id="{570C7C1E-1801-4BFD-8F45-B26939133B26}"/>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8" name="Rectangle 11">
              <a:hlinkClick r:id="rId11" action="ppaction://hlinkfile"/>
              <a:extLst>
                <a:ext uri="{FF2B5EF4-FFF2-40B4-BE49-F238E27FC236}">
                  <a16:creationId xmlns:a16="http://schemas.microsoft.com/office/drawing/2014/main" id="{4A2608C8-5C32-43AC-B7A7-FD495E3C6375}"/>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eaLnBrk="0" fontAlgn="base" hangingPunct="0">
                <a:spcBef>
                  <a:spcPct val="0"/>
                </a:spcBef>
                <a:spcAft>
                  <a:spcPct val="0"/>
                </a:spcAft>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inline-block-before-y-center</a:t>
              </a: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hlinkClick r:id="rId5" action="ppaction://hlinkfile"/>
                </a:rPr>
                <a:t>.</a:t>
              </a: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html</a:t>
              </a:r>
            </a:p>
          </p:txBody>
        </p:sp>
      </p:grpSp>
      <p:grpSp>
        <p:nvGrpSpPr>
          <p:cNvPr id="52" name="Group 9">
            <a:extLst>
              <a:ext uri="{FF2B5EF4-FFF2-40B4-BE49-F238E27FC236}">
                <a16:creationId xmlns:a16="http://schemas.microsoft.com/office/drawing/2014/main" id="{D4AC9B12-E549-49C0-835E-245402BC8D25}"/>
              </a:ext>
            </a:extLst>
          </p:cNvPr>
          <p:cNvGrpSpPr/>
          <p:nvPr/>
        </p:nvGrpSpPr>
        <p:grpSpPr>
          <a:xfrm>
            <a:off x="11061700" y="181078"/>
            <a:ext cx="988719" cy="335365"/>
            <a:chOff x="816" y="2304"/>
            <a:chExt cx="1440" cy="448"/>
          </a:xfrm>
        </p:grpSpPr>
        <p:sp>
          <p:nvSpPr>
            <p:cNvPr id="53" name="Freeform 10">
              <a:extLst>
                <a:ext uri="{FF2B5EF4-FFF2-40B4-BE49-F238E27FC236}">
                  <a16:creationId xmlns:a16="http://schemas.microsoft.com/office/drawing/2014/main" id="{64FFF2F2-FB74-4F19-B627-B7639435CC51}"/>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4" name="Rectangle 11">
              <a:hlinkClick r:id="rId12" action="ppaction://hlinksldjump"/>
              <a:extLst>
                <a:ext uri="{FF2B5EF4-FFF2-40B4-BE49-F238E27FC236}">
                  <a16:creationId xmlns:a16="http://schemas.microsoft.com/office/drawing/2014/main" id="{7E6AD144-3175-4321-846E-6A6B7332D845}"/>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56" name="Group 9">
            <a:extLst>
              <a:ext uri="{FF2B5EF4-FFF2-40B4-BE49-F238E27FC236}">
                <a16:creationId xmlns:a16="http://schemas.microsoft.com/office/drawing/2014/main" id="{6EE4A8FA-C0EF-4745-B513-926EFC0EC4AE}"/>
              </a:ext>
            </a:extLst>
          </p:cNvPr>
          <p:cNvGrpSpPr/>
          <p:nvPr/>
        </p:nvGrpSpPr>
        <p:grpSpPr>
          <a:xfrm>
            <a:off x="9270251" y="181078"/>
            <a:ext cx="754143" cy="335365"/>
            <a:chOff x="816" y="2304"/>
            <a:chExt cx="1440" cy="448"/>
          </a:xfrm>
        </p:grpSpPr>
        <p:sp>
          <p:nvSpPr>
            <p:cNvPr id="57" name="Freeform 10">
              <a:extLst>
                <a:ext uri="{FF2B5EF4-FFF2-40B4-BE49-F238E27FC236}">
                  <a16:creationId xmlns:a16="http://schemas.microsoft.com/office/drawing/2014/main" id="{6D6F55D9-5CD3-49B3-90B2-2A6C721DCF55}"/>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8" name="Rectangle 11">
              <a:hlinkClick r:id="rId13"/>
              <a:extLst>
                <a:ext uri="{FF2B5EF4-FFF2-40B4-BE49-F238E27FC236}">
                  <a16:creationId xmlns:a16="http://schemas.microsoft.com/office/drawing/2014/main" id="{5246D2E0-CD7E-4FC0-96A7-AE91BD3762E7}"/>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59" name="Group 9">
            <a:extLst>
              <a:ext uri="{FF2B5EF4-FFF2-40B4-BE49-F238E27FC236}">
                <a16:creationId xmlns:a16="http://schemas.microsoft.com/office/drawing/2014/main" id="{7053716A-3D6F-46A1-A0F8-97CF5FFB6F2E}"/>
              </a:ext>
            </a:extLst>
          </p:cNvPr>
          <p:cNvGrpSpPr/>
          <p:nvPr/>
        </p:nvGrpSpPr>
        <p:grpSpPr>
          <a:xfrm>
            <a:off x="10165976" y="181078"/>
            <a:ext cx="754143" cy="335365"/>
            <a:chOff x="816" y="2304"/>
            <a:chExt cx="1440" cy="448"/>
          </a:xfrm>
        </p:grpSpPr>
        <p:sp>
          <p:nvSpPr>
            <p:cNvPr id="60" name="Freeform 10">
              <a:extLst>
                <a:ext uri="{FF2B5EF4-FFF2-40B4-BE49-F238E27FC236}">
                  <a16:creationId xmlns:a16="http://schemas.microsoft.com/office/drawing/2014/main" id="{C7FE8ECD-58C0-4CEB-958D-9D2A9390F9E3}"/>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 name="Rectangle 11">
              <a:hlinkClick r:id="rId14" action="ppaction://hlinkfile"/>
              <a:extLst>
                <a:ext uri="{FF2B5EF4-FFF2-40B4-BE49-F238E27FC236}">
                  <a16:creationId xmlns:a16="http://schemas.microsoft.com/office/drawing/2014/main" id="{C2B91AC3-263E-481B-9132-4AEA1F26250C}"/>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33301387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arn(inVertic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barn(inVertical)">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3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zh-CN" altLang="en-US" kern="1200" dirty="0">
                <a:latin typeface="华文隶书" panose="02010800040101010101" pitchFamily="2" charset="-122"/>
                <a:ea typeface="华文隶书" panose="02010800040101010101" pitchFamily="2" charset="-122"/>
                <a:cs typeface="Arial" panose="020B0604020202020204" pitchFamily="34" charset="0"/>
              </a:rPr>
              <a:t>居中方式</a:t>
            </a:r>
            <a:endParaRPr lang="en-US" altLang="zh-CN" kern="1200" dirty="0">
              <a:latin typeface="华文隶书" panose="02010800040101010101" pitchFamily="2" charset="-122"/>
              <a:ea typeface="华文隶书" panose="02010800040101010101" pitchFamily="2" charset="-122"/>
            </a:endParaRPr>
          </a:p>
        </p:txBody>
      </p:sp>
      <p:sp>
        <p:nvSpPr>
          <p:cNvPr id="7" name="Rectangle 3">
            <a:extLst>
              <a:ext uri="{FF2B5EF4-FFF2-40B4-BE49-F238E27FC236}">
                <a16:creationId xmlns:a16="http://schemas.microsoft.com/office/drawing/2014/main" id="{32008EC4-46E0-4BC4-BD5D-C645A3705A08}"/>
              </a:ext>
            </a:extLst>
          </p:cNvPr>
          <p:cNvSpPr/>
          <p:nvPr/>
        </p:nvSpPr>
        <p:spPr>
          <a:xfrm>
            <a:off x="101752" y="825288"/>
            <a:ext cx="11997110" cy="416791"/>
          </a:xfrm>
          <a:prstGeom prst="rect">
            <a:avLst/>
          </a:prstGeom>
          <a:solidFill>
            <a:schemeClr val="folHlink"/>
          </a:solidFill>
          <a:ln w="9525">
            <a:noFill/>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sp>
        <p:nvSpPr>
          <p:cNvPr id="8" name="Rectangle 27">
            <a:extLst>
              <a:ext uri="{FF2B5EF4-FFF2-40B4-BE49-F238E27FC236}">
                <a16:creationId xmlns:a16="http://schemas.microsoft.com/office/drawing/2014/main" id="{65133CC6-280B-4C20-B6F4-D7A547764147}"/>
              </a:ext>
            </a:extLst>
          </p:cNvPr>
          <p:cNvSpPr>
            <a:spLocks noChangeArrowheads="1"/>
          </p:cNvSpPr>
          <p:nvPr/>
        </p:nvSpPr>
        <p:spPr bwMode="gray">
          <a:xfrm>
            <a:off x="109453" y="849352"/>
            <a:ext cx="11973095" cy="369332"/>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1C1C1C"/>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en-US" altLang="zh-CN"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Arial" panose="020B0604020202020204" pitchFamily="34" charset="0"/>
              </a:rPr>
              <a:t>3</a:t>
            </a:r>
            <a:r>
              <a:rPr kumimoji="1" lang="zh-CN" altLang="en-US"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Arial" panose="020B0604020202020204" pitchFamily="34" charset="0"/>
              </a:rPr>
              <a:t>、</a:t>
            </a:r>
            <a:r>
              <a:rPr lang="zh-CN" altLang="en-US" b="1" dirty="0"/>
              <a:t>水平垂直居中</a:t>
            </a:r>
          </a:p>
        </p:txBody>
      </p:sp>
      <p:sp>
        <p:nvSpPr>
          <p:cNvPr id="9" name="Rectangle 29">
            <a:extLst>
              <a:ext uri="{FF2B5EF4-FFF2-40B4-BE49-F238E27FC236}">
                <a16:creationId xmlns:a16="http://schemas.microsoft.com/office/drawing/2014/main" id="{BA47BF31-9ED1-463D-9EE0-87A04F08CD5F}"/>
              </a:ext>
            </a:extLst>
          </p:cNvPr>
          <p:cNvSpPr/>
          <p:nvPr/>
        </p:nvSpPr>
        <p:spPr>
          <a:xfrm>
            <a:off x="109453" y="808889"/>
            <a:ext cx="11980796" cy="4457752"/>
          </a:xfrm>
          <a:prstGeom prst="rect">
            <a:avLst/>
          </a:prstGeom>
          <a:noFill/>
          <a:ln w="19050" cap="flat" cmpd="sng">
            <a:solidFill>
              <a:schemeClr val="bg2"/>
            </a:solidFill>
            <a:prstDash val="solid"/>
            <a:miter/>
            <a:headEnd type="none" w="med" len="med"/>
            <a:tailEnd type="none" w="med" len="me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sp>
        <p:nvSpPr>
          <p:cNvPr id="10" name="AutoShape 5">
            <a:extLst>
              <a:ext uri="{FF2B5EF4-FFF2-40B4-BE49-F238E27FC236}">
                <a16:creationId xmlns:a16="http://schemas.microsoft.com/office/drawing/2014/main" id="{504807D9-1481-4E4C-852D-31A59B1CF5C1}"/>
              </a:ext>
            </a:extLst>
          </p:cNvPr>
          <p:cNvSpPr>
            <a:spLocks noChangeArrowheads="1"/>
          </p:cNvSpPr>
          <p:nvPr/>
        </p:nvSpPr>
        <p:spPr bwMode="ltGray">
          <a:xfrm>
            <a:off x="239928" y="1294426"/>
            <a:ext cx="11750141" cy="3876607"/>
          </a:xfrm>
          <a:prstGeom prst="roundRect">
            <a:avLst>
              <a:gd name="adj" fmla="val 4134"/>
            </a:avLst>
          </a:prstGeom>
          <a:gradFill rotWithShape="1">
            <a:gsLst>
              <a:gs pos="0">
                <a:schemeClr val="accent1">
                  <a:gamma/>
                  <a:shade val="69804"/>
                  <a:invGamma/>
                </a:schemeClr>
              </a:gs>
              <a:gs pos="50000">
                <a:schemeClr val="accent1"/>
              </a:gs>
              <a:gs pos="100000">
                <a:schemeClr val="accent1">
                  <a:gamma/>
                  <a:shade val="69804"/>
                  <a:invGamma/>
                </a:schemeClr>
              </a:gs>
            </a:gsLst>
            <a:lin ang="5400000" scaled="1"/>
          </a:gradFill>
          <a:ln>
            <a:noFill/>
          </a:ln>
          <a:effectLst>
            <a:prstShdw prst="shdw17" dist="17961" dir="2700000">
              <a:schemeClr val="accent1">
                <a:gamma/>
                <a:shade val="60000"/>
                <a:invGamma/>
              </a:schemeClr>
            </a:prstShdw>
          </a:effectLst>
          <a:extLst>
            <a:ext uri="{91240B29-F687-4F45-9708-019B960494DF}">
              <a14:hiddenLine xmlns:a14="http://schemas.microsoft.com/office/drawing/2010/main" w="12700">
                <a:solidFill>
                  <a:srgbClr val="B2B2B2"/>
                </a:solidFill>
                <a:rou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 name="Line 20">
            <a:extLst>
              <a:ext uri="{FF2B5EF4-FFF2-40B4-BE49-F238E27FC236}">
                <a16:creationId xmlns:a16="http://schemas.microsoft.com/office/drawing/2014/main" id="{3104C3BE-E6D0-478E-9F72-6CBC7938EA9B}"/>
              </a:ext>
            </a:extLst>
          </p:cNvPr>
          <p:cNvSpPr/>
          <p:nvPr/>
        </p:nvSpPr>
        <p:spPr>
          <a:xfrm>
            <a:off x="413195" y="1480208"/>
            <a:ext cx="9955" cy="3616288"/>
          </a:xfrm>
          <a:prstGeom prst="line">
            <a:avLst/>
          </a:prstGeom>
          <a:ln w="12700" cap="flat" cmpd="sng">
            <a:solidFill>
              <a:srgbClr val="FEFFFF">
                <a:alpha val="50195"/>
              </a:srgbClr>
            </a:solidFill>
            <a:prstDash val="solid"/>
            <a:headEnd type="none" w="med" len="med"/>
            <a:tailEnd type="none" w="med" len="med"/>
          </a:ln>
        </p:spPr>
      </p:sp>
      <p:grpSp>
        <p:nvGrpSpPr>
          <p:cNvPr id="12" name="Group 21">
            <a:extLst>
              <a:ext uri="{FF2B5EF4-FFF2-40B4-BE49-F238E27FC236}">
                <a16:creationId xmlns:a16="http://schemas.microsoft.com/office/drawing/2014/main" id="{CF85EC9B-33A1-4025-BBA3-48154DA88E40}"/>
              </a:ext>
            </a:extLst>
          </p:cNvPr>
          <p:cNvGrpSpPr/>
          <p:nvPr/>
        </p:nvGrpSpPr>
        <p:grpSpPr>
          <a:xfrm>
            <a:off x="334196" y="1466563"/>
            <a:ext cx="146311" cy="152400"/>
            <a:chOff x="2928" y="2208"/>
            <a:chExt cx="262" cy="262"/>
          </a:xfrm>
        </p:grpSpPr>
        <p:sp>
          <p:nvSpPr>
            <p:cNvPr id="13" name="Oval 22">
              <a:extLst>
                <a:ext uri="{FF2B5EF4-FFF2-40B4-BE49-F238E27FC236}">
                  <a16:creationId xmlns:a16="http://schemas.microsoft.com/office/drawing/2014/main" id="{8BE6D7BB-98A5-4D70-A21E-A0CC0B0FBB3E}"/>
                </a:ext>
              </a:extLst>
            </p:cNvPr>
            <p:cNvSpPr/>
            <p:nvPr/>
          </p:nvSpPr>
          <p:spPr>
            <a:xfrm>
              <a:off x="2928" y="2208"/>
              <a:ext cx="262" cy="262"/>
            </a:xfrm>
            <a:prstGeom prst="ellipse">
              <a:avLst/>
            </a:prstGeom>
            <a:gradFill rotWithShape="1">
              <a:gsLst>
                <a:gs pos="0">
                  <a:srgbClr val="C0C6D3"/>
                </a:gs>
                <a:gs pos="100000">
                  <a:srgbClr val="223864"/>
                </a:gs>
              </a:gsLst>
              <a:lin ang="2700000" scaled="1"/>
              <a:tileRect/>
            </a:gradFill>
            <a:ln w="12700" cap="flat" cmpd="sng">
              <a:solidFill>
                <a:srgbClr val="F8F8F8"/>
              </a:solidFill>
              <a:prstDash val="solid"/>
              <a:headEnd type="none" w="med" len="med"/>
              <a:tailEnd type="none" w="med" len="med"/>
            </a:ln>
            <a:effectLst>
              <a:outerShdw dist="35921" dir="2699999" algn="ctr" rotWithShape="0">
                <a:srgbClr val="1C1C1C">
                  <a:alpha val="50000"/>
                </a:srgbClr>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sp>
          <p:nvSpPr>
            <p:cNvPr id="14" name="Oval 23">
              <a:extLst>
                <a:ext uri="{FF2B5EF4-FFF2-40B4-BE49-F238E27FC236}">
                  <a16:creationId xmlns:a16="http://schemas.microsoft.com/office/drawing/2014/main" id="{AC453DA3-8848-453E-A4AA-1C628C0F2C34}"/>
                </a:ext>
              </a:extLst>
            </p:cNvPr>
            <p:cNvSpPr/>
            <p:nvPr/>
          </p:nvSpPr>
          <p:spPr>
            <a:xfrm>
              <a:off x="2949" y="2230"/>
              <a:ext cx="218" cy="218"/>
            </a:xfrm>
            <a:prstGeom prst="ellipse">
              <a:avLst/>
            </a:prstGeom>
            <a:gradFill rotWithShape="1">
              <a:gsLst>
                <a:gs pos="0">
                  <a:srgbClr val="686620"/>
                </a:gs>
                <a:gs pos="100000">
                  <a:srgbClr val="9F9E71"/>
                </a:gs>
              </a:gsLst>
              <a:lin ang="2700000" scaled="1"/>
              <a:tileRect/>
            </a:gradFill>
            <a:ln w="12700">
              <a:noFill/>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grpSp>
      <p:grpSp>
        <p:nvGrpSpPr>
          <p:cNvPr id="15" name="Group 24">
            <a:extLst>
              <a:ext uri="{FF2B5EF4-FFF2-40B4-BE49-F238E27FC236}">
                <a16:creationId xmlns:a16="http://schemas.microsoft.com/office/drawing/2014/main" id="{4F164645-BCDB-40E9-9C6C-BE738DD60908}"/>
              </a:ext>
            </a:extLst>
          </p:cNvPr>
          <p:cNvGrpSpPr/>
          <p:nvPr/>
        </p:nvGrpSpPr>
        <p:grpSpPr>
          <a:xfrm>
            <a:off x="334196" y="2108088"/>
            <a:ext cx="146311" cy="160615"/>
            <a:chOff x="2928" y="2208"/>
            <a:chExt cx="262" cy="262"/>
          </a:xfrm>
        </p:grpSpPr>
        <p:sp>
          <p:nvSpPr>
            <p:cNvPr id="16" name="Oval 25">
              <a:extLst>
                <a:ext uri="{FF2B5EF4-FFF2-40B4-BE49-F238E27FC236}">
                  <a16:creationId xmlns:a16="http://schemas.microsoft.com/office/drawing/2014/main" id="{5B6208CE-B823-4F2D-B592-09B3B6FCE33E}"/>
                </a:ext>
              </a:extLst>
            </p:cNvPr>
            <p:cNvSpPr/>
            <p:nvPr/>
          </p:nvSpPr>
          <p:spPr>
            <a:xfrm>
              <a:off x="2928" y="2208"/>
              <a:ext cx="262" cy="262"/>
            </a:xfrm>
            <a:prstGeom prst="ellipse">
              <a:avLst/>
            </a:prstGeom>
            <a:gradFill rotWithShape="1">
              <a:gsLst>
                <a:gs pos="0">
                  <a:srgbClr val="C0C6D3"/>
                </a:gs>
                <a:gs pos="100000">
                  <a:srgbClr val="223864"/>
                </a:gs>
              </a:gsLst>
              <a:lin ang="2700000" scaled="1"/>
              <a:tileRect/>
            </a:gradFill>
            <a:ln w="12700" cap="flat" cmpd="sng">
              <a:solidFill>
                <a:srgbClr val="F8F8F8"/>
              </a:solidFill>
              <a:prstDash val="solid"/>
              <a:headEnd type="none" w="med" len="med"/>
              <a:tailEnd type="none" w="med" len="med"/>
            </a:ln>
            <a:effectLst>
              <a:outerShdw dist="35921" dir="2699999" algn="ctr" rotWithShape="0">
                <a:srgbClr val="1C1C1C">
                  <a:alpha val="50000"/>
                </a:srgbClr>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sp>
          <p:nvSpPr>
            <p:cNvPr id="17" name="Oval 26">
              <a:extLst>
                <a:ext uri="{FF2B5EF4-FFF2-40B4-BE49-F238E27FC236}">
                  <a16:creationId xmlns:a16="http://schemas.microsoft.com/office/drawing/2014/main" id="{B2E93633-EE75-4B78-97DD-75AA46A51734}"/>
                </a:ext>
              </a:extLst>
            </p:cNvPr>
            <p:cNvSpPr/>
            <p:nvPr/>
          </p:nvSpPr>
          <p:spPr>
            <a:xfrm>
              <a:off x="2949" y="2230"/>
              <a:ext cx="218" cy="218"/>
            </a:xfrm>
            <a:prstGeom prst="ellipse">
              <a:avLst/>
            </a:prstGeom>
            <a:gradFill rotWithShape="1">
              <a:gsLst>
                <a:gs pos="0">
                  <a:srgbClr val="686620"/>
                </a:gs>
                <a:gs pos="100000">
                  <a:srgbClr val="9F9E71"/>
                </a:gs>
              </a:gsLst>
              <a:lin ang="2700000" scaled="1"/>
              <a:tileRect/>
            </a:gradFill>
            <a:ln w="12700">
              <a:noFill/>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grpSp>
      <p:sp>
        <p:nvSpPr>
          <p:cNvPr id="18" name="Rectangle 31">
            <a:extLst>
              <a:ext uri="{FF2B5EF4-FFF2-40B4-BE49-F238E27FC236}">
                <a16:creationId xmlns:a16="http://schemas.microsoft.com/office/drawing/2014/main" id="{618FD69E-9423-4BC0-9891-19B65DDAC4F2}"/>
              </a:ext>
            </a:extLst>
          </p:cNvPr>
          <p:cNvSpPr/>
          <p:nvPr/>
        </p:nvSpPr>
        <p:spPr>
          <a:xfrm>
            <a:off x="540484" y="1977239"/>
            <a:ext cx="3288563" cy="400110"/>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FF0066"/>
              </a:buClr>
              <a:buSzPct val="75000"/>
            </a:pPr>
            <a:r>
              <a:rPr lang="zh-CN" altLang="en-US" sz="2000" b="1" dirty="0">
                <a:solidFill>
                  <a:srgbClr val="FFFF99"/>
                </a:solidFill>
                <a:latin typeface="Times New Roman" panose="02020603050405020304" pitchFamily="18" charset="0"/>
                <a:cs typeface="Arial" panose="020B0604020202020204" pitchFamily="34" charset="0"/>
              </a:rPr>
              <a:t>未知宽高元素水平垂直居中</a:t>
            </a:r>
            <a:endParaRPr lang="en-US" altLang="zh-CN" sz="2000" b="1" dirty="0">
              <a:solidFill>
                <a:srgbClr val="FFFF99"/>
              </a:solidFill>
              <a:latin typeface="Times New Roman" panose="02020603050405020304" pitchFamily="18" charset="0"/>
              <a:ea typeface="Arial" panose="020B0604020202020204" pitchFamily="34" charset="0"/>
            </a:endParaRPr>
          </a:p>
        </p:txBody>
      </p:sp>
      <p:sp>
        <p:nvSpPr>
          <p:cNvPr id="19" name="Text Box 33">
            <a:extLst>
              <a:ext uri="{FF2B5EF4-FFF2-40B4-BE49-F238E27FC236}">
                <a16:creationId xmlns:a16="http://schemas.microsoft.com/office/drawing/2014/main" id="{43050968-8841-4917-95C6-3AA7C3BE79AA}"/>
              </a:ext>
            </a:extLst>
          </p:cNvPr>
          <p:cNvSpPr txBox="1"/>
          <p:nvPr/>
        </p:nvSpPr>
        <p:spPr>
          <a:xfrm>
            <a:off x="569712" y="1686967"/>
            <a:ext cx="8018926" cy="307777"/>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F8F8"/>
                </a:solidFill>
                <a:latin typeface="Times New Roman" panose="02020603050405020304" pitchFamily="18" charset="0"/>
                <a:cs typeface="Arial" panose="020B0604020202020204" pitchFamily="34" charset="0"/>
              </a:rPr>
              <a:t>通过</a:t>
            </a:r>
            <a:r>
              <a:rPr lang="en-US" altLang="zh-CN" sz="1400" b="1" dirty="0">
                <a:solidFill>
                  <a:srgbClr val="F8F8F8"/>
                </a:solidFill>
                <a:latin typeface="Times New Roman" panose="02020603050405020304" pitchFamily="18" charset="0"/>
                <a:cs typeface="Arial" panose="020B0604020202020204" pitchFamily="34" charset="0"/>
              </a:rPr>
              <a:t>margin</a:t>
            </a:r>
            <a:r>
              <a:rPr lang="zh-CN" altLang="en-US" sz="1400" b="1" dirty="0">
                <a:solidFill>
                  <a:srgbClr val="F8F8F8"/>
                </a:solidFill>
                <a:latin typeface="Times New Roman" panose="02020603050405020304" pitchFamily="18" charset="0"/>
                <a:cs typeface="Arial" panose="020B0604020202020204" pitchFamily="34" charset="0"/>
              </a:rPr>
              <a:t>平移元素整体宽度的一半，使元素水平垂直居中。</a:t>
            </a:r>
          </a:p>
        </p:txBody>
      </p:sp>
      <p:sp>
        <p:nvSpPr>
          <p:cNvPr id="20" name="Text Box 34">
            <a:extLst>
              <a:ext uri="{FF2B5EF4-FFF2-40B4-BE49-F238E27FC236}">
                <a16:creationId xmlns:a16="http://schemas.microsoft.com/office/drawing/2014/main" id="{02075BFB-6403-4CE2-B0C6-159468FE2871}"/>
              </a:ext>
            </a:extLst>
          </p:cNvPr>
          <p:cNvSpPr txBox="1"/>
          <p:nvPr/>
        </p:nvSpPr>
        <p:spPr>
          <a:xfrm>
            <a:off x="588104" y="2399415"/>
            <a:ext cx="11126735" cy="307777"/>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F8F8"/>
                </a:solidFill>
                <a:latin typeface="Times New Roman" panose="02020603050405020304" pitchFamily="18" charset="0"/>
                <a:cs typeface="Arial" panose="020B0604020202020204" pitchFamily="34" charset="0"/>
              </a:rPr>
              <a:t>利用</a:t>
            </a:r>
            <a:r>
              <a:rPr lang="en-US" altLang="zh-CN" sz="1400" b="1" dirty="0">
                <a:solidFill>
                  <a:srgbClr val="F8F8F8"/>
                </a:solidFill>
                <a:latin typeface="Times New Roman" panose="02020603050405020304" pitchFamily="18" charset="0"/>
                <a:cs typeface="Arial" panose="020B0604020202020204" pitchFamily="34" charset="0"/>
              </a:rPr>
              <a:t>2D</a:t>
            </a:r>
            <a:r>
              <a:rPr lang="zh-CN" altLang="en-US" sz="1400" b="1" dirty="0">
                <a:solidFill>
                  <a:srgbClr val="F8F8F8"/>
                </a:solidFill>
                <a:latin typeface="Times New Roman" panose="02020603050405020304" pitchFamily="18" charset="0"/>
                <a:cs typeface="Arial" panose="020B0604020202020204" pitchFamily="34" charset="0"/>
              </a:rPr>
              <a:t>变换，在水平和垂直两个方向都向反向平移宽高的一半，从而使元素水平垂直居中。</a:t>
            </a:r>
          </a:p>
        </p:txBody>
      </p:sp>
      <p:sp>
        <p:nvSpPr>
          <p:cNvPr id="21" name="Rectangle 31">
            <a:extLst>
              <a:ext uri="{FF2B5EF4-FFF2-40B4-BE49-F238E27FC236}">
                <a16:creationId xmlns:a16="http://schemas.microsoft.com/office/drawing/2014/main" id="{FC877ED8-ECF3-40FD-9E71-51DCD0E7BED0}"/>
              </a:ext>
            </a:extLst>
          </p:cNvPr>
          <p:cNvSpPr/>
          <p:nvPr/>
        </p:nvSpPr>
        <p:spPr>
          <a:xfrm>
            <a:off x="574775" y="1342708"/>
            <a:ext cx="3380005" cy="400110"/>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FF0066"/>
              </a:buClr>
              <a:buSzPct val="75000"/>
            </a:pPr>
            <a:r>
              <a:rPr lang="zh-CN" altLang="en-US" sz="2000" b="1" dirty="0">
                <a:solidFill>
                  <a:srgbClr val="FFFF99"/>
                </a:solidFill>
                <a:latin typeface="Times New Roman" panose="02020603050405020304" pitchFamily="18" charset="0"/>
                <a:cs typeface="Arial" panose="020B0604020202020204" pitchFamily="34" charset="0"/>
              </a:rPr>
              <a:t>固定宽高元素水平垂直居中</a:t>
            </a:r>
            <a:endParaRPr lang="en-US" altLang="zh-CN" sz="2000" b="1" dirty="0">
              <a:solidFill>
                <a:srgbClr val="FFFF99"/>
              </a:solidFill>
              <a:latin typeface="Times New Roman" panose="02020603050405020304" pitchFamily="18" charset="0"/>
              <a:cs typeface="Arial" panose="020B0604020202020204" pitchFamily="34" charset="0"/>
            </a:endParaRPr>
          </a:p>
        </p:txBody>
      </p:sp>
      <p:grpSp>
        <p:nvGrpSpPr>
          <p:cNvPr id="22" name="Group 9">
            <a:extLst>
              <a:ext uri="{FF2B5EF4-FFF2-40B4-BE49-F238E27FC236}">
                <a16:creationId xmlns:a16="http://schemas.microsoft.com/office/drawing/2014/main" id="{C13E06D9-DC1C-434C-93DF-CC12A3B92BF2}"/>
              </a:ext>
            </a:extLst>
          </p:cNvPr>
          <p:cNvGrpSpPr/>
          <p:nvPr/>
        </p:nvGrpSpPr>
        <p:grpSpPr>
          <a:xfrm>
            <a:off x="4006867" y="1398226"/>
            <a:ext cx="1522921" cy="335365"/>
            <a:chOff x="816" y="2304"/>
            <a:chExt cx="1440" cy="448"/>
          </a:xfrm>
        </p:grpSpPr>
        <p:sp>
          <p:nvSpPr>
            <p:cNvPr id="23" name="Freeform 10">
              <a:extLst>
                <a:ext uri="{FF2B5EF4-FFF2-40B4-BE49-F238E27FC236}">
                  <a16:creationId xmlns:a16="http://schemas.microsoft.com/office/drawing/2014/main" id="{0AB2B481-7F31-4820-A105-1FE97E4CA45E}"/>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 name="Rectangle 11">
              <a:hlinkClick r:id="rId3" action="ppaction://hlinkfile"/>
              <a:extLst>
                <a:ext uri="{FF2B5EF4-FFF2-40B4-BE49-F238E27FC236}">
                  <a16:creationId xmlns:a16="http://schemas.microsoft.com/office/drawing/2014/main" id="{AB9A5324-85A6-4458-8485-170A10B734DB}"/>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eaLnBrk="0" fontAlgn="base" hangingPunct="0">
                <a:spcBef>
                  <a:spcPct val="0"/>
                </a:spcBef>
                <a:spcAft>
                  <a:spcPct val="0"/>
                </a:spcAft>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height-xy-center.html</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30" name="Group 9">
            <a:extLst>
              <a:ext uri="{FF2B5EF4-FFF2-40B4-BE49-F238E27FC236}">
                <a16:creationId xmlns:a16="http://schemas.microsoft.com/office/drawing/2014/main" id="{61CD5291-F54C-44FD-ADDB-DD64B88A342E}"/>
              </a:ext>
            </a:extLst>
          </p:cNvPr>
          <p:cNvGrpSpPr/>
          <p:nvPr/>
        </p:nvGrpSpPr>
        <p:grpSpPr>
          <a:xfrm>
            <a:off x="4003953" y="2084960"/>
            <a:ext cx="1653897" cy="335365"/>
            <a:chOff x="816" y="2304"/>
            <a:chExt cx="1440" cy="448"/>
          </a:xfrm>
        </p:grpSpPr>
        <p:sp>
          <p:nvSpPr>
            <p:cNvPr id="31" name="Freeform 10">
              <a:extLst>
                <a:ext uri="{FF2B5EF4-FFF2-40B4-BE49-F238E27FC236}">
                  <a16:creationId xmlns:a16="http://schemas.microsoft.com/office/drawing/2014/main" id="{87ADBD09-968B-4F29-890C-E6DC900550BA}"/>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2" name="Rectangle 11">
              <a:hlinkClick r:id="rId4" action="ppaction://hlinkfile"/>
              <a:extLst>
                <a:ext uri="{FF2B5EF4-FFF2-40B4-BE49-F238E27FC236}">
                  <a16:creationId xmlns:a16="http://schemas.microsoft.com/office/drawing/2014/main" id="{FADBF106-A7D1-47A9-8963-E60C05E17987}"/>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noheight-</a:t>
              </a:r>
              <a:r>
                <a:rPr kumimoji="1" lang="en-US" altLang="zh-CN" sz="1200" b="1" dirty="0" err="1">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xy</a:t>
              </a: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-center</a:t>
              </a: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hlinkClick r:id="rId5" action="ppaction://hlinkfile"/>
                </a:rPr>
                <a:t>.</a:t>
              </a: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html</a:t>
              </a:r>
            </a:p>
          </p:txBody>
        </p:sp>
      </p:grpSp>
      <p:grpSp>
        <p:nvGrpSpPr>
          <p:cNvPr id="33" name="Group 24">
            <a:extLst>
              <a:ext uri="{FF2B5EF4-FFF2-40B4-BE49-F238E27FC236}">
                <a16:creationId xmlns:a16="http://schemas.microsoft.com/office/drawing/2014/main" id="{6D3BAFE8-0614-445F-9A03-7919C75D65D3}"/>
              </a:ext>
            </a:extLst>
          </p:cNvPr>
          <p:cNvGrpSpPr/>
          <p:nvPr/>
        </p:nvGrpSpPr>
        <p:grpSpPr>
          <a:xfrm>
            <a:off x="345923" y="2813049"/>
            <a:ext cx="146311" cy="160615"/>
            <a:chOff x="2928" y="2208"/>
            <a:chExt cx="262" cy="262"/>
          </a:xfrm>
        </p:grpSpPr>
        <p:sp>
          <p:nvSpPr>
            <p:cNvPr id="34" name="Oval 25">
              <a:extLst>
                <a:ext uri="{FF2B5EF4-FFF2-40B4-BE49-F238E27FC236}">
                  <a16:creationId xmlns:a16="http://schemas.microsoft.com/office/drawing/2014/main" id="{73DA52CC-91BD-43D0-A3CC-BE1F57DE484F}"/>
                </a:ext>
              </a:extLst>
            </p:cNvPr>
            <p:cNvSpPr/>
            <p:nvPr/>
          </p:nvSpPr>
          <p:spPr>
            <a:xfrm>
              <a:off x="2928" y="2208"/>
              <a:ext cx="262" cy="262"/>
            </a:xfrm>
            <a:prstGeom prst="ellipse">
              <a:avLst/>
            </a:prstGeom>
            <a:gradFill rotWithShape="1">
              <a:gsLst>
                <a:gs pos="0">
                  <a:srgbClr val="C0C6D3"/>
                </a:gs>
                <a:gs pos="100000">
                  <a:srgbClr val="223864"/>
                </a:gs>
              </a:gsLst>
              <a:lin ang="2700000" scaled="1"/>
              <a:tileRect/>
            </a:gradFill>
            <a:ln w="12700" cap="flat" cmpd="sng">
              <a:solidFill>
                <a:srgbClr val="F8F8F8"/>
              </a:solidFill>
              <a:prstDash val="solid"/>
              <a:headEnd type="none" w="med" len="med"/>
              <a:tailEnd type="none" w="med" len="med"/>
            </a:ln>
            <a:effectLst>
              <a:outerShdw dist="35921" dir="2699999" algn="ctr" rotWithShape="0">
                <a:srgbClr val="1C1C1C">
                  <a:alpha val="50000"/>
                </a:srgbClr>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sp>
          <p:nvSpPr>
            <p:cNvPr id="35" name="Oval 26">
              <a:extLst>
                <a:ext uri="{FF2B5EF4-FFF2-40B4-BE49-F238E27FC236}">
                  <a16:creationId xmlns:a16="http://schemas.microsoft.com/office/drawing/2014/main" id="{E77A1DC6-F868-4DC5-BAEB-C0652CD0CAAA}"/>
                </a:ext>
              </a:extLst>
            </p:cNvPr>
            <p:cNvSpPr/>
            <p:nvPr/>
          </p:nvSpPr>
          <p:spPr>
            <a:xfrm>
              <a:off x="2949" y="2230"/>
              <a:ext cx="218" cy="218"/>
            </a:xfrm>
            <a:prstGeom prst="ellipse">
              <a:avLst/>
            </a:prstGeom>
            <a:gradFill rotWithShape="1">
              <a:gsLst>
                <a:gs pos="0">
                  <a:srgbClr val="686620"/>
                </a:gs>
                <a:gs pos="100000">
                  <a:srgbClr val="9F9E71"/>
                </a:gs>
              </a:gsLst>
              <a:lin ang="2700000" scaled="1"/>
              <a:tileRect/>
            </a:gradFill>
            <a:ln w="12700">
              <a:noFill/>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grpSp>
      <p:sp>
        <p:nvSpPr>
          <p:cNvPr id="36" name="Rectangle 31">
            <a:extLst>
              <a:ext uri="{FF2B5EF4-FFF2-40B4-BE49-F238E27FC236}">
                <a16:creationId xmlns:a16="http://schemas.microsoft.com/office/drawing/2014/main" id="{0D0FC40E-EB0D-480B-BFE2-7987FC0F8431}"/>
              </a:ext>
            </a:extLst>
          </p:cNvPr>
          <p:cNvSpPr/>
          <p:nvPr/>
        </p:nvSpPr>
        <p:spPr>
          <a:xfrm>
            <a:off x="553702" y="2707192"/>
            <a:ext cx="1827911" cy="400110"/>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FF0066"/>
              </a:buClr>
              <a:buSzPct val="75000"/>
            </a:pPr>
            <a:r>
              <a:rPr lang="zh-CN" altLang="en-US" sz="2000" b="1" dirty="0">
                <a:solidFill>
                  <a:srgbClr val="FFFF99"/>
                </a:solidFill>
                <a:latin typeface="Times New Roman" panose="02020603050405020304" pitchFamily="18" charset="0"/>
                <a:cs typeface="Arial" panose="020B0604020202020204" pitchFamily="34" charset="0"/>
              </a:rPr>
              <a:t>利用</a:t>
            </a:r>
            <a:r>
              <a:rPr lang="en-US" altLang="zh-CN" sz="2000" b="1" dirty="0">
                <a:solidFill>
                  <a:srgbClr val="FFFF99"/>
                </a:solidFill>
                <a:latin typeface="Times New Roman" panose="02020603050405020304" pitchFamily="18" charset="0"/>
                <a:cs typeface="Arial" panose="020B0604020202020204" pitchFamily="34" charset="0"/>
              </a:rPr>
              <a:t>flex</a:t>
            </a:r>
            <a:r>
              <a:rPr lang="zh-CN" altLang="en-US" sz="2000" b="1" dirty="0">
                <a:solidFill>
                  <a:srgbClr val="FFFF99"/>
                </a:solidFill>
                <a:latin typeface="Times New Roman" panose="02020603050405020304" pitchFamily="18" charset="0"/>
                <a:cs typeface="Arial" panose="020B0604020202020204" pitchFamily="34" charset="0"/>
              </a:rPr>
              <a:t>布局</a:t>
            </a:r>
            <a:endParaRPr lang="en-US" altLang="zh-CN" sz="2000" b="1" dirty="0">
              <a:solidFill>
                <a:srgbClr val="FFFF99"/>
              </a:solidFill>
              <a:latin typeface="Times New Roman" panose="02020603050405020304" pitchFamily="18" charset="0"/>
              <a:ea typeface="Arial" panose="020B0604020202020204" pitchFamily="34" charset="0"/>
            </a:endParaRPr>
          </a:p>
        </p:txBody>
      </p:sp>
      <p:sp>
        <p:nvSpPr>
          <p:cNvPr id="37" name="Text Box 34">
            <a:extLst>
              <a:ext uri="{FF2B5EF4-FFF2-40B4-BE49-F238E27FC236}">
                <a16:creationId xmlns:a16="http://schemas.microsoft.com/office/drawing/2014/main" id="{ED7FF102-D0D3-4E7F-9256-81EC4610D01E}"/>
              </a:ext>
            </a:extLst>
          </p:cNvPr>
          <p:cNvSpPr txBox="1"/>
          <p:nvPr/>
        </p:nvSpPr>
        <p:spPr>
          <a:xfrm>
            <a:off x="591836" y="3079210"/>
            <a:ext cx="11126735" cy="697820"/>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400" b="1" dirty="0">
                <a:solidFill>
                  <a:srgbClr val="F8F8F8"/>
                </a:solidFill>
                <a:latin typeface="Times New Roman" panose="02020603050405020304" pitchFamily="18" charset="0"/>
                <a:cs typeface="Arial" panose="020B0604020202020204" pitchFamily="34" charset="0"/>
              </a:rPr>
              <a:t>利用</a:t>
            </a:r>
            <a:r>
              <a:rPr lang="en-US" altLang="zh-CN" sz="1400" b="1" dirty="0">
                <a:solidFill>
                  <a:srgbClr val="F8F8F8"/>
                </a:solidFill>
                <a:latin typeface="Times New Roman" panose="02020603050405020304" pitchFamily="18" charset="0"/>
                <a:cs typeface="Arial" panose="020B0604020202020204" pitchFamily="34" charset="0"/>
                <a:hlinkClick r:id="rId6" action="ppaction://hlinksldjump"/>
              </a:rPr>
              <a:t>flex</a:t>
            </a:r>
            <a:r>
              <a:rPr lang="zh-CN" altLang="en-US" sz="1400" b="1" dirty="0">
                <a:solidFill>
                  <a:srgbClr val="F8F8F8"/>
                </a:solidFill>
                <a:latin typeface="Times New Roman" panose="02020603050405020304" pitchFamily="18" charset="0"/>
                <a:cs typeface="Arial" panose="020B0604020202020204" pitchFamily="34" charset="0"/>
                <a:hlinkClick r:id="rId6" action="ppaction://hlinksldjump"/>
              </a:rPr>
              <a:t>布局</a:t>
            </a:r>
            <a:r>
              <a:rPr lang="zh-CN" altLang="en-US" sz="1400" b="1" dirty="0">
                <a:solidFill>
                  <a:srgbClr val="F8F8F8"/>
                </a:solidFill>
                <a:latin typeface="Times New Roman" panose="02020603050405020304" pitchFamily="18" charset="0"/>
                <a:cs typeface="Arial" panose="020B0604020202020204" pitchFamily="34" charset="0"/>
              </a:rPr>
              <a:t>，其中</a:t>
            </a:r>
            <a:r>
              <a:rPr lang="en-US" altLang="zh-CN" sz="1400" b="1" dirty="0">
                <a:solidFill>
                  <a:srgbClr val="F8F8F8"/>
                </a:solidFill>
                <a:latin typeface="Times New Roman" panose="02020603050405020304" pitchFamily="18" charset="0"/>
                <a:cs typeface="Arial" panose="020B0604020202020204" pitchFamily="34" charset="0"/>
              </a:rPr>
              <a:t>justify-content </a:t>
            </a:r>
            <a:r>
              <a:rPr lang="zh-CN" altLang="en-US" sz="1400" b="1" dirty="0">
                <a:solidFill>
                  <a:srgbClr val="F8F8F8"/>
                </a:solidFill>
                <a:latin typeface="Times New Roman" panose="02020603050405020304" pitchFamily="18" charset="0"/>
                <a:cs typeface="Arial" panose="020B0604020202020204" pitchFamily="34" charset="0"/>
              </a:rPr>
              <a:t>用于设置或检索弹性盒子元素在主轴（横轴）方向上的对齐方式；而</a:t>
            </a:r>
            <a:r>
              <a:rPr lang="en-US" altLang="zh-CN" sz="1400" b="1" dirty="0">
                <a:solidFill>
                  <a:srgbClr val="F8F8F8"/>
                </a:solidFill>
                <a:latin typeface="Times New Roman" panose="02020603050405020304" pitchFamily="18" charset="0"/>
                <a:cs typeface="Arial" panose="020B0604020202020204" pitchFamily="34" charset="0"/>
              </a:rPr>
              <a:t>align-items</a:t>
            </a:r>
            <a:r>
              <a:rPr lang="zh-CN" altLang="en-US" sz="1400" b="1" dirty="0">
                <a:solidFill>
                  <a:srgbClr val="F8F8F8"/>
                </a:solidFill>
                <a:latin typeface="Times New Roman" panose="02020603050405020304" pitchFamily="18" charset="0"/>
                <a:cs typeface="Arial" panose="020B0604020202020204" pitchFamily="34" charset="0"/>
              </a:rPr>
              <a:t>属性定义</a:t>
            </a:r>
            <a:r>
              <a:rPr lang="en-US" altLang="zh-CN" sz="1400" b="1" dirty="0">
                <a:solidFill>
                  <a:srgbClr val="F8F8F8"/>
                </a:solidFill>
                <a:latin typeface="Times New Roman" panose="02020603050405020304" pitchFamily="18" charset="0"/>
                <a:cs typeface="Arial" panose="020B0604020202020204" pitchFamily="34" charset="0"/>
              </a:rPr>
              <a:t>flex</a:t>
            </a:r>
            <a:r>
              <a:rPr lang="zh-CN" altLang="en-US" sz="1400" b="1" dirty="0">
                <a:solidFill>
                  <a:srgbClr val="F8F8F8"/>
                </a:solidFill>
                <a:latin typeface="Times New Roman" panose="02020603050405020304" pitchFamily="18" charset="0"/>
                <a:cs typeface="Arial" panose="020B0604020202020204" pitchFamily="34" charset="0"/>
              </a:rPr>
              <a:t>子项在</a:t>
            </a:r>
            <a:r>
              <a:rPr lang="en-US" altLang="zh-CN" sz="1400" b="1" dirty="0">
                <a:solidFill>
                  <a:srgbClr val="F8F8F8"/>
                </a:solidFill>
                <a:latin typeface="Times New Roman" panose="02020603050405020304" pitchFamily="18" charset="0"/>
                <a:cs typeface="Arial" panose="020B0604020202020204" pitchFamily="34" charset="0"/>
              </a:rPr>
              <a:t>flex</a:t>
            </a:r>
            <a:r>
              <a:rPr lang="zh-CN" altLang="en-US" sz="1400" b="1" dirty="0">
                <a:solidFill>
                  <a:srgbClr val="F8F8F8"/>
                </a:solidFill>
                <a:latin typeface="Times New Roman" panose="02020603050405020304" pitchFamily="18" charset="0"/>
                <a:cs typeface="Arial" panose="020B0604020202020204" pitchFamily="34" charset="0"/>
              </a:rPr>
              <a:t>容器的当前行的侧轴（纵轴）方向上的对齐方式。</a:t>
            </a:r>
          </a:p>
        </p:txBody>
      </p:sp>
      <p:grpSp>
        <p:nvGrpSpPr>
          <p:cNvPr id="29" name="Group 9">
            <a:extLst>
              <a:ext uri="{FF2B5EF4-FFF2-40B4-BE49-F238E27FC236}">
                <a16:creationId xmlns:a16="http://schemas.microsoft.com/office/drawing/2014/main" id="{C5565EB0-5B79-4E04-B91E-BB66A082B9E6}"/>
              </a:ext>
            </a:extLst>
          </p:cNvPr>
          <p:cNvGrpSpPr/>
          <p:nvPr/>
        </p:nvGrpSpPr>
        <p:grpSpPr>
          <a:xfrm>
            <a:off x="2410314" y="2759368"/>
            <a:ext cx="1418733" cy="335365"/>
            <a:chOff x="816" y="2304"/>
            <a:chExt cx="1440" cy="448"/>
          </a:xfrm>
        </p:grpSpPr>
        <p:sp>
          <p:nvSpPr>
            <p:cNvPr id="38" name="Freeform 10">
              <a:extLst>
                <a:ext uri="{FF2B5EF4-FFF2-40B4-BE49-F238E27FC236}">
                  <a16:creationId xmlns:a16="http://schemas.microsoft.com/office/drawing/2014/main" id="{0E0E1FED-ADA3-4871-8CCF-19A18A4A1F08}"/>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9" name="Rectangle 11">
              <a:hlinkClick r:id="rId7" action="ppaction://hlinkfile"/>
              <a:extLst>
                <a:ext uri="{FF2B5EF4-FFF2-40B4-BE49-F238E27FC236}">
                  <a16:creationId xmlns:a16="http://schemas.microsoft.com/office/drawing/2014/main" id="{9D963968-57A1-4779-B272-377BFD26ABDA}"/>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flex-</a:t>
              </a:r>
              <a:r>
                <a:rPr kumimoji="1" lang="en-US" altLang="zh-CN" sz="1200" b="1" dirty="0" err="1">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xy</a:t>
              </a: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-center</a:t>
              </a: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hlinkClick r:id="rId5" action="ppaction://hlinkfile"/>
                </a:rPr>
                <a:t>.</a:t>
              </a: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html</a:t>
              </a:r>
            </a:p>
          </p:txBody>
        </p:sp>
      </p:grpSp>
      <p:grpSp>
        <p:nvGrpSpPr>
          <p:cNvPr id="40" name="Group 9">
            <a:extLst>
              <a:ext uri="{FF2B5EF4-FFF2-40B4-BE49-F238E27FC236}">
                <a16:creationId xmlns:a16="http://schemas.microsoft.com/office/drawing/2014/main" id="{3499D3B6-E26E-47BD-90CA-C2839A9096D3}"/>
              </a:ext>
            </a:extLst>
          </p:cNvPr>
          <p:cNvGrpSpPr/>
          <p:nvPr/>
        </p:nvGrpSpPr>
        <p:grpSpPr>
          <a:xfrm>
            <a:off x="2381613" y="3812464"/>
            <a:ext cx="1503918" cy="335365"/>
            <a:chOff x="816" y="2304"/>
            <a:chExt cx="1440" cy="448"/>
          </a:xfrm>
        </p:grpSpPr>
        <p:sp>
          <p:nvSpPr>
            <p:cNvPr id="41" name="Freeform 10">
              <a:extLst>
                <a:ext uri="{FF2B5EF4-FFF2-40B4-BE49-F238E27FC236}">
                  <a16:creationId xmlns:a16="http://schemas.microsoft.com/office/drawing/2014/main" id="{7EE3468E-65CD-4EB3-B948-454831FA2946}"/>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2" name="Rectangle 11">
              <a:hlinkClick r:id="rId8" action="ppaction://hlinkfile"/>
              <a:extLst>
                <a:ext uri="{FF2B5EF4-FFF2-40B4-BE49-F238E27FC236}">
                  <a16:creationId xmlns:a16="http://schemas.microsoft.com/office/drawing/2014/main" id="{E163FE95-FB37-49AD-95B7-EB6D8F2B7577}"/>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eaLnBrk="0" fontAlgn="base" hangingPunct="0">
                <a:spcBef>
                  <a:spcPct val="0"/>
                </a:spcBef>
                <a:spcAft>
                  <a:spcPct val="0"/>
                </a:spcAft>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grid-</a:t>
              </a:r>
              <a:r>
                <a:rPr kumimoji="1" lang="en-US" altLang="zh-CN" sz="1200" b="1" dirty="0" err="1">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xy</a:t>
              </a: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-center</a:t>
              </a: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hlinkClick r:id="rId5" action="ppaction://hlinkfile"/>
                </a:rPr>
                <a:t>.</a:t>
              </a: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html</a:t>
              </a:r>
            </a:p>
          </p:txBody>
        </p:sp>
      </p:grpSp>
      <p:grpSp>
        <p:nvGrpSpPr>
          <p:cNvPr id="43" name="Group 24">
            <a:extLst>
              <a:ext uri="{FF2B5EF4-FFF2-40B4-BE49-F238E27FC236}">
                <a16:creationId xmlns:a16="http://schemas.microsoft.com/office/drawing/2014/main" id="{4D58853C-E858-49CC-B311-B40A373D81E7}"/>
              </a:ext>
            </a:extLst>
          </p:cNvPr>
          <p:cNvGrpSpPr/>
          <p:nvPr/>
        </p:nvGrpSpPr>
        <p:grpSpPr>
          <a:xfrm>
            <a:off x="340041" y="3863043"/>
            <a:ext cx="146311" cy="160615"/>
            <a:chOff x="2928" y="2208"/>
            <a:chExt cx="262" cy="262"/>
          </a:xfrm>
        </p:grpSpPr>
        <p:sp>
          <p:nvSpPr>
            <p:cNvPr id="44" name="Oval 25">
              <a:extLst>
                <a:ext uri="{FF2B5EF4-FFF2-40B4-BE49-F238E27FC236}">
                  <a16:creationId xmlns:a16="http://schemas.microsoft.com/office/drawing/2014/main" id="{706814FA-A5F3-420E-9A1A-DE206BC8D7EC}"/>
                </a:ext>
              </a:extLst>
            </p:cNvPr>
            <p:cNvSpPr/>
            <p:nvPr/>
          </p:nvSpPr>
          <p:spPr>
            <a:xfrm>
              <a:off x="2928" y="2208"/>
              <a:ext cx="262" cy="262"/>
            </a:xfrm>
            <a:prstGeom prst="ellipse">
              <a:avLst/>
            </a:prstGeom>
            <a:gradFill rotWithShape="1">
              <a:gsLst>
                <a:gs pos="0">
                  <a:srgbClr val="C0C6D3"/>
                </a:gs>
                <a:gs pos="100000">
                  <a:srgbClr val="223864"/>
                </a:gs>
              </a:gsLst>
              <a:lin ang="2700000" scaled="1"/>
              <a:tileRect/>
            </a:gradFill>
            <a:ln w="12700" cap="flat" cmpd="sng">
              <a:solidFill>
                <a:srgbClr val="F8F8F8"/>
              </a:solidFill>
              <a:prstDash val="solid"/>
              <a:headEnd type="none" w="med" len="med"/>
              <a:tailEnd type="none" w="med" len="med"/>
            </a:ln>
            <a:effectLst>
              <a:outerShdw dist="35921" dir="2699999" algn="ctr" rotWithShape="0">
                <a:srgbClr val="1C1C1C">
                  <a:alpha val="50000"/>
                </a:srgbClr>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sp>
          <p:nvSpPr>
            <p:cNvPr id="45" name="Oval 26">
              <a:extLst>
                <a:ext uri="{FF2B5EF4-FFF2-40B4-BE49-F238E27FC236}">
                  <a16:creationId xmlns:a16="http://schemas.microsoft.com/office/drawing/2014/main" id="{EE966EE4-4E84-4F1F-85FB-A0F9DEAA06A3}"/>
                </a:ext>
              </a:extLst>
            </p:cNvPr>
            <p:cNvSpPr/>
            <p:nvPr/>
          </p:nvSpPr>
          <p:spPr>
            <a:xfrm>
              <a:off x="2949" y="2230"/>
              <a:ext cx="218" cy="218"/>
            </a:xfrm>
            <a:prstGeom prst="ellipse">
              <a:avLst/>
            </a:prstGeom>
            <a:gradFill rotWithShape="1">
              <a:gsLst>
                <a:gs pos="0">
                  <a:srgbClr val="686620"/>
                </a:gs>
                <a:gs pos="100000">
                  <a:srgbClr val="9F9E71"/>
                </a:gs>
              </a:gsLst>
              <a:lin ang="2700000" scaled="1"/>
              <a:tileRect/>
            </a:gradFill>
            <a:ln w="12700">
              <a:noFill/>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grpSp>
      <p:sp>
        <p:nvSpPr>
          <p:cNvPr id="46" name="Rectangle 31">
            <a:extLst>
              <a:ext uri="{FF2B5EF4-FFF2-40B4-BE49-F238E27FC236}">
                <a16:creationId xmlns:a16="http://schemas.microsoft.com/office/drawing/2014/main" id="{4EA0CE79-EF6E-44FA-8D96-D31675622169}"/>
              </a:ext>
            </a:extLst>
          </p:cNvPr>
          <p:cNvSpPr/>
          <p:nvPr/>
        </p:nvSpPr>
        <p:spPr>
          <a:xfrm>
            <a:off x="546079" y="3744775"/>
            <a:ext cx="2484519" cy="400110"/>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FF0066"/>
              </a:buClr>
              <a:buSzPct val="75000"/>
            </a:pPr>
            <a:r>
              <a:rPr lang="zh-CN" altLang="en-US" sz="2000" b="1" dirty="0">
                <a:solidFill>
                  <a:srgbClr val="FFFF99"/>
                </a:solidFill>
                <a:latin typeface="Times New Roman" panose="02020603050405020304" pitchFamily="18" charset="0"/>
                <a:cs typeface="Arial" panose="020B0604020202020204" pitchFamily="34" charset="0"/>
              </a:rPr>
              <a:t>利用</a:t>
            </a:r>
            <a:r>
              <a:rPr lang="en-US" altLang="zh-CN" sz="2000" b="1" dirty="0">
                <a:solidFill>
                  <a:srgbClr val="FFFF99"/>
                </a:solidFill>
                <a:latin typeface="Times New Roman" panose="02020603050405020304" pitchFamily="18" charset="0"/>
                <a:cs typeface="Arial" panose="020B0604020202020204" pitchFamily="34" charset="0"/>
              </a:rPr>
              <a:t>grid</a:t>
            </a:r>
            <a:r>
              <a:rPr lang="zh-CN" altLang="en-US" sz="2000" b="1" dirty="0">
                <a:solidFill>
                  <a:srgbClr val="FFFF99"/>
                </a:solidFill>
                <a:latin typeface="Times New Roman" panose="02020603050405020304" pitchFamily="18" charset="0"/>
                <a:cs typeface="Arial" panose="020B0604020202020204" pitchFamily="34" charset="0"/>
              </a:rPr>
              <a:t>布局</a:t>
            </a:r>
            <a:endParaRPr lang="en-US" altLang="zh-CN" sz="2000" b="1" dirty="0">
              <a:solidFill>
                <a:srgbClr val="FFFF99"/>
              </a:solidFill>
              <a:latin typeface="Times New Roman" panose="02020603050405020304" pitchFamily="18" charset="0"/>
              <a:ea typeface="Arial" panose="020B0604020202020204" pitchFamily="34" charset="0"/>
            </a:endParaRPr>
          </a:p>
        </p:txBody>
      </p:sp>
      <p:sp>
        <p:nvSpPr>
          <p:cNvPr id="47" name="Text Box 34">
            <a:extLst>
              <a:ext uri="{FF2B5EF4-FFF2-40B4-BE49-F238E27FC236}">
                <a16:creationId xmlns:a16="http://schemas.microsoft.com/office/drawing/2014/main" id="{325BCAD3-C80B-48A1-AFD5-62908E748F5D}"/>
              </a:ext>
            </a:extLst>
          </p:cNvPr>
          <p:cNvSpPr txBox="1"/>
          <p:nvPr/>
        </p:nvSpPr>
        <p:spPr>
          <a:xfrm>
            <a:off x="565132" y="4111313"/>
            <a:ext cx="11126735" cy="307777"/>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F8F8"/>
                </a:solidFill>
                <a:latin typeface="Times New Roman" panose="02020603050405020304" pitchFamily="18" charset="0"/>
                <a:cs typeface="Arial" panose="020B0604020202020204" pitchFamily="34" charset="0"/>
              </a:rPr>
              <a:t>利用</a:t>
            </a:r>
            <a:r>
              <a:rPr lang="en-US" altLang="zh-CN" sz="1400" b="1" dirty="0">
                <a:solidFill>
                  <a:srgbClr val="F8F8F8"/>
                </a:solidFill>
                <a:latin typeface="Times New Roman" panose="02020603050405020304" pitchFamily="18" charset="0"/>
                <a:cs typeface="Arial" panose="020B0604020202020204" pitchFamily="34" charset="0"/>
                <a:hlinkClick r:id="rId9" action="ppaction://hlinksldjump"/>
              </a:rPr>
              <a:t>grid</a:t>
            </a:r>
            <a:r>
              <a:rPr lang="zh-CN" altLang="en-US" sz="1400" b="1" dirty="0">
                <a:solidFill>
                  <a:srgbClr val="F8F8F8"/>
                </a:solidFill>
                <a:latin typeface="Times New Roman" panose="02020603050405020304" pitchFamily="18" charset="0"/>
                <a:cs typeface="Arial" panose="020B0604020202020204" pitchFamily="34" charset="0"/>
                <a:hlinkClick r:id="rId9" action="ppaction://hlinksldjump"/>
              </a:rPr>
              <a:t>布局</a:t>
            </a:r>
            <a:r>
              <a:rPr lang="zh-CN" altLang="en-US" sz="1400" b="1" dirty="0">
                <a:solidFill>
                  <a:srgbClr val="F8F8F8"/>
                </a:solidFill>
                <a:latin typeface="Times New Roman" panose="02020603050405020304" pitchFamily="18" charset="0"/>
                <a:cs typeface="Arial" panose="020B0604020202020204" pitchFamily="34" charset="0"/>
              </a:rPr>
              <a:t>实现水平垂直居中。</a:t>
            </a:r>
          </a:p>
        </p:txBody>
      </p:sp>
      <p:grpSp>
        <p:nvGrpSpPr>
          <p:cNvPr id="48" name="Group 24">
            <a:extLst>
              <a:ext uri="{FF2B5EF4-FFF2-40B4-BE49-F238E27FC236}">
                <a16:creationId xmlns:a16="http://schemas.microsoft.com/office/drawing/2014/main" id="{EED15815-40DD-417F-8302-E398A395B919}"/>
              </a:ext>
            </a:extLst>
          </p:cNvPr>
          <p:cNvGrpSpPr/>
          <p:nvPr/>
        </p:nvGrpSpPr>
        <p:grpSpPr>
          <a:xfrm>
            <a:off x="343576" y="4497069"/>
            <a:ext cx="146311" cy="160615"/>
            <a:chOff x="2928" y="2208"/>
            <a:chExt cx="262" cy="262"/>
          </a:xfrm>
        </p:grpSpPr>
        <p:sp>
          <p:nvSpPr>
            <p:cNvPr id="49" name="Oval 25">
              <a:extLst>
                <a:ext uri="{FF2B5EF4-FFF2-40B4-BE49-F238E27FC236}">
                  <a16:creationId xmlns:a16="http://schemas.microsoft.com/office/drawing/2014/main" id="{E18AC495-2C16-4BD3-883A-6C5E66CE5616}"/>
                </a:ext>
              </a:extLst>
            </p:cNvPr>
            <p:cNvSpPr/>
            <p:nvPr/>
          </p:nvSpPr>
          <p:spPr>
            <a:xfrm>
              <a:off x="2928" y="2208"/>
              <a:ext cx="262" cy="262"/>
            </a:xfrm>
            <a:prstGeom prst="ellipse">
              <a:avLst/>
            </a:prstGeom>
            <a:gradFill rotWithShape="1">
              <a:gsLst>
                <a:gs pos="0">
                  <a:srgbClr val="C0C6D3"/>
                </a:gs>
                <a:gs pos="100000">
                  <a:srgbClr val="223864"/>
                </a:gs>
              </a:gsLst>
              <a:lin ang="2700000" scaled="1"/>
              <a:tileRect/>
            </a:gradFill>
            <a:ln w="12700" cap="flat" cmpd="sng">
              <a:solidFill>
                <a:srgbClr val="F8F8F8"/>
              </a:solidFill>
              <a:prstDash val="solid"/>
              <a:headEnd type="none" w="med" len="med"/>
              <a:tailEnd type="none" w="med" len="med"/>
            </a:ln>
            <a:effectLst>
              <a:outerShdw dist="35921" dir="2699999" algn="ctr" rotWithShape="0">
                <a:srgbClr val="1C1C1C">
                  <a:alpha val="50000"/>
                </a:srgbClr>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sp>
          <p:nvSpPr>
            <p:cNvPr id="50" name="Oval 26">
              <a:extLst>
                <a:ext uri="{FF2B5EF4-FFF2-40B4-BE49-F238E27FC236}">
                  <a16:creationId xmlns:a16="http://schemas.microsoft.com/office/drawing/2014/main" id="{61350D45-EAD7-401D-964C-40C1F80E9A02}"/>
                </a:ext>
              </a:extLst>
            </p:cNvPr>
            <p:cNvSpPr/>
            <p:nvPr/>
          </p:nvSpPr>
          <p:spPr>
            <a:xfrm>
              <a:off x="2949" y="2230"/>
              <a:ext cx="218" cy="218"/>
            </a:xfrm>
            <a:prstGeom prst="ellipse">
              <a:avLst/>
            </a:prstGeom>
            <a:gradFill rotWithShape="1">
              <a:gsLst>
                <a:gs pos="0">
                  <a:srgbClr val="686620"/>
                </a:gs>
                <a:gs pos="100000">
                  <a:srgbClr val="9F9E71"/>
                </a:gs>
              </a:gsLst>
              <a:lin ang="2700000" scaled="1"/>
              <a:tileRect/>
            </a:gradFill>
            <a:ln w="12700">
              <a:noFill/>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Times New Roman" panose="02020603050405020304" pitchFamily="18" charset="0"/>
              </a:endParaRPr>
            </a:p>
          </p:txBody>
        </p:sp>
      </p:grpSp>
      <p:sp>
        <p:nvSpPr>
          <p:cNvPr id="51" name="Rectangle 31">
            <a:extLst>
              <a:ext uri="{FF2B5EF4-FFF2-40B4-BE49-F238E27FC236}">
                <a16:creationId xmlns:a16="http://schemas.microsoft.com/office/drawing/2014/main" id="{09F061B3-79E0-403C-BFE7-73A0AF014824}"/>
              </a:ext>
            </a:extLst>
          </p:cNvPr>
          <p:cNvSpPr/>
          <p:nvPr/>
        </p:nvSpPr>
        <p:spPr>
          <a:xfrm>
            <a:off x="546664" y="4376034"/>
            <a:ext cx="2484519" cy="400110"/>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FF0066"/>
              </a:buClr>
              <a:buSzPct val="75000"/>
            </a:pPr>
            <a:r>
              <a:rPr lang="zh-CN" altLang="en-US" sz="2000" b="1" dirty="0">
                <a:solidFill>
                  <a:srgbClr val="FFFF99"/>
                </a:solidFill>
                <a:latin typeface="Times New Roman" panose="02020603050405020304" pitchFamily="18" charset="0"/>
                <a:cs typeface="Arial" panose="020B0604020202020204" pitchFamily="34" charset="0"/>
              </a:rPr>
              <a:t>屏幕上水平垂直居中</a:t>
            </a:r>
            <a:endParaRPr lang="en-US" altLang="zh-CN" sz="2000" b="1" dirty="0">
              <a:solidFill>
                <a:srgbClr val="FFFF99"/>
              </a:solidFill>
              <a:latin typeface="Times New Roman" panose="02020603050405020304" pitchFamily="18" charset="0"/>
              <a:ea typeface="Arial" panose="020B0604020202020204" pitchFamily="34" charset="0"/>
            </a:endParaRPr>
          </a:p>
        </p:txBody>
      </p:sp>
      <p:sp>
        <p:nvSpPr>
          <p:cNvPr id="52" name="Text Box 34">
            <a:extLst>
              <a:ext uri="{FF2B5EF4-FFF2-40B4-BE49-F238E27FC236}">
                <a16:creationId xmlns:a16="http://schemas.microsoft.com/office/drawing/2014/main" id="{80E5E77B-6077-475C-8023-EC15412EAB4B}"/>
              </a:ext>
            </a:extLst>
          </p:cNvPr>
          <p:cNvSpPr txBox="1"/>
          <p:nvPr/>
        </p:nvSpPr>
        <p:spPr>
          <a:xfrm>
            <a:off x="551630" y="4788719"/>
            <a:ext cx="11126735" cy="307777"/>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F8F8"/>
                </a:solidFill>
                <a:latin typeface="Times New Roman" panose="02020603050405020304" pitchFamily="18" charset="0"/>
                <a:cs typeface="Arial" panose="020B0604020202020204" pitchFamily="34" charset="0"/>
              </a:rPr>
              <a:t>屏幕上水平垂直居中十分常用，常规的登录及注册页面都需要用到。要保证较好的兼容性，还需要用到表布局。</a:t>
            </a:r>
          </a:p>
        </p:txBody>
      </p:sp>
      <p:grpSp>
        <p:nvGrpSpPr>
          <p:cNvPr id="53" name="Group 9">
            <a:extLst>
              <a:ext uri="{FF2B5EF4-FFF2-40B4-BE49-F238E27FC236}">
                <a16:creationId xmlns:a16="http://schemas.microsoft.com/office/drawing/2014/main" id="{FEFFD2F6-57FF-415E-8D43-423EEB4D77A3}"/>
              </a:ext>
            </a:extLst>
          </p:cNvPr>
          <p:cNvGrpSpPr/>
          <p:nvPr/>
        </p:nvGrpSpPr>
        <p:grpSpPr>
          <a:xfrm>
            <a:off x="3208634" y="4458351"/>
            <a:ext cx="1622267" cy="335365"/>
            <a:chOff x="816" y="2304"/>
            <a:chExt cx="1440" cy="448"/>
          </a:xfrm>
        </p:grpSpPr>
        <p:sp>
          <p:nvSpPr>
            <p:cNvPr id="54" name="Freeform 10">
              <a:extLst>
                <a:ext uri="{FF2B5EF4-FFF2-40B4-BE49-F238E27FC236}">
                  <a16:creationId xmlns:a16="http://schemas.microsoft.com/office/drawing/2014/main" id="{8718369F-6A36-452C-BEDC-1F74BAB5B56D}"/>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5" name="Rectangle 11">
              <a:hlinkClick r:id="rId10" action="ppaction://hlinkfile"/>
              <a:extLst>
                <a:ext uri="{FF2B5EF4-FFF2-40B4-BE49-F238E27FC236}">
                  <a16:creationId xmlns:a16="http://schemas.microsoft.com/office/drawing/2014/main" id="{05C0B948-19BD-4D6B-A13B-B5E8CFB2482E}"/>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eaLnBrk="0" fontAlgn="base" hangingPunct="0">
                <a:spcBef>
                  <a:spcPct val="0"/>
                </a:spcBef>
                <a:spcAft>
                  <a:spcPct val="0"/>
                </a:spcAft>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window-</a:t>
              </a:r>
              <a:r>
                <a:rPr kumimoji="1" lang="en-US" altLang="zh-CN" sz="1200" b="1" dirty="0" err="1">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xy</a:t>
              </a: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-center</a:t>
              </a: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hlinkClick r:id="rId5" action="ppaction://hlinkfile"/>
                </a:rPr>
                <a:t>.</a:t>
              </a: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html</a:t>
              </a:r>
            </a:p>
          </p:txBody>
        </p:sp>
      </p:grpSp>
      <p:grpSp>
        <p:nvGrpSpPr>
          <p:cNvPr id="59" name="Group 9">
            <a:extLst>
              <a:ext uri="{FF2B5EF4-FFF2-40B4-BE49-F238E27FC236}">
                <a16:creationId xmlns:a16="http://schemas.microsoft.com/office/drawing/2014/main" id="{F8AA6073-D4D7-4FA3-A8A0-0D2700B1730F}"/>
              </a:ext>
            </a:extLst>
          </p:cNvPr>
          <p:cNvGrpSpPr/>
          <p:nvPr/>
        </p:nvGrpSpPr>
        <p:grpSpPr>
          <a:xfrm>
            <a:off x="11061700" y="181078"/>
            <a:ext cx="988719" cy="335365"/>
            <a:chOff x="816" y="2304"/>
            <a:chExt cx="1440" cy="448"/>
          </a:xfrm>
        </p:grpSpPr>
        <p:sp>
          <p:nvSpPr>
            <p:cNvPr id="60" name="Freeform 10">
              <a:extLst>
                <a:ext uri="{FF2B5EF4-FFF2-40B4-BE49-F238E27FC236}">
                  <a16:creationId xmlns:a16="http://schemas.microsoft.com/office/drawing/2014/main" id="{530213C9-E5CF-4262-B193-93FA987E2C15}"/>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 name="Rectangle 11">
              <a:hlinkClick r:id="rId11" action="ppaction://hlinksldjump"/>
              <a:extLst>
                <a:ext uri="{FF2B5EF4-FFF2-40B4-BE49-F238E27FC236}">
                  <a16:creationId xmlns:a16="http://schemas.microsoft.com/office/drawing/2014/main" id="{A3E34C79-DF70-4BD4-992C-094FD88EBF52}"/>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63" name="Group 9">
            <a:extLst>
              <a:ext uri="{FF2B5EF4-FFF2-40B4-BE49-F238E27FC236}">
                <a16:creationId xmlns:a16="http://schemas.microsoft.com/office/drawing/2014/main" id="{EBE91F65-F9FA-429B-9D3F-B44C883EA6EB}"/>
              </a:ext>
            </a:extLst>
          </p:cNvPr>
          <p:cNvGrpSpPr/>
          <p:nvPr/>
        </p:nvGrpSpPr>
        <p:grpSpPr>
          <a:xfrm>
            <a:off x="9270251" y="181078"/>
            <a:ext cx="754143" cy="335365"/>
            <a:chOff x="816" y="2304"/>
            <a:chExt cx="1440" cy="448"/>
          </a:xfrm>
        </p:grpSpPr>
        <p:sp>
          <p:nvSpPr>
            <p:cNvPr id="64" name="Freeform 10">
              <a:extLst>
                <a:ext uri="{FF2B5EF4-FFF2-40B4-BE49-F238E27FC236}">
                  <a16:creationId xmlns:a16="http://schemas.microsoft.com/office/drawing/2014/main" id="{DF7F4856-6DAB-4CE3-8405-87D391662F36}"/>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5" name="Rectangle 11">
              <a:hlinkClick r:id="rId12"/>
              <a:extLst>
                <a:ext uri="{FF2B5EF4-FFF2-40B4-BE49-F238E27FC236}">
                  <a16:creationId xmlns:a16="http://schemas.microsoft.com/office/drawing/2014/main" id="{4049B496-AF4D-437B-80F2-20182E4AF963}"/>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66" name="Group 9">
            <a:extLst>
              <a:ext uri="{FF2B5EF4-FFF2-40B4-BE49-F238E27FC236}">
                <a16:creationId xmlns:a16="http://schemas.microsoft.com/office/drawing/2014/main" id="{2720A648-8354-4400-B70A-AB6CA79DAEAD}"/>
              </a:ext>
            </a:extLst>
          </p:cNvPr>
          <p:cNvGrpSpPr/>
          <p:nvPr/>
        </p:nvGrpSpPr>
        <p:grpSpPr>
          <a:xfrm>
            <a:off x="10165976" y="181078"/>
            <a:ext cx="754143" cy="335365"/>
            <a:chOff x="816" y="2304"/>
            <a:chExt cx="1440" cy="448"/>
          </a:xfrm>
        </p:grpSpPr>
        <p:sp>
          <p:nvSpPr>
            <p:cNvPr id="67" name="Freeform 10">
              <a:extLst>
                <a:ext uri="{FF2B5EF4-FFF2-40B4-BE49-F238E27FC236}">
                  <a16:creationId xmlns:a16="http://schemas.microsoft.com/office/drawing/2014/main" id="{4D3188B4-1B50-43E1-94B8-D8665262353C}"/>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8" name="Rectangle 11">
              <a:hlinkClick r:id="rId13" action="ppaction://hlinkfile"/>
              <a:extLst>
                <a:ext uri="{FF2B5EF4-FFF2-40B4-BE49-F238E27FC236}">
                  <a16:creationId xmlns:a16="http://schemas.microsoft.com/office/drawing/2014/main" id="{FEF17111-FBD9-438E-8EA0-26CDAC24FEA6}"/>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32832112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arn(inVertic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barn(inVertical)">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barn(inVertical)">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barn(inVertical)">
                                      <p:cBhvr>
                                        <p:cTn id="2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37" grpId="0"/>
      <p:bldP spid="47" grpId="0"/>
      <p:bldP spid="5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9"/>
          <p:cNvSpPr>
            <a:spLocks noGrp="1"/>
          </p:cNvSpPr>
          <p:nvPr>
            <p:ph type="title"/>
          </p:nvPr>
        </p:nvSpPr>
        <p:spPr>
          <a:xfrm>
            <a:off x="0" y="7938"/>
            <a:ext cx="12192000" cy="630237"/>
          </a:xfrm>
          <a:noFill/>
          <a:ln>
            <a:noFill/>
          </a:ln>
        </p:spPr>
        <p:txBody>
          <a:bodyPr anchor="t"/>
          <a:lstStyle/>
          <a:p>
            <a:pPr eaLnBrk="0" hangingPunct="0"/>
            <a:r>
              <a:rPr lang="zh-CN" altLang="en-US" dirty="0">
                <a:latin typeface="华文隶书" panose="02010800040101010101" pitchFamily="2" charset="-122"/>
                <a:ea typeface="华文隶书" panose="02010800040101010101" pitchFamily="2" charset="-122"/>
              </a:rPr>
              <a:t>弹性布局</a:t>
            </a:r>
            <a:endParaRPr lang="en-US" altLang="zh-CN" dirty="0">
              <a:latin typeface="华文隶书" panose="02010800040101010101" pitchFamily="2" charset="-122"/>
              <a:ea typeface="华文隶书" panose="02010800040101010101" pitchFamily="2" charset="-122"/>
            </a:endParaRPr>
          </a:p>
        </p:txBody>
      </p:sp>
      <p:sp>
        <p:nvSpPr>
          <p:cNvPr id="52226" name="矩形 2"/>
          <p:cNvSpPr/>
          <p:nvPr/>
        </p:nvSpPr>
        <p:spPr>
          <a:xfrm>
            <a:off x="119063" y="5354638"/>
            <a:ext cx="11606212" cy="306387"/>
          </a:xfrm>
          <a:prstGeom prst="rect">
            <a:avLst/>
          </a:prstGeom>
          <a:noFill/>
          <a:ln w="9525">
            <a:noFill/>
          </a:ln>
        </p:spPr>
        <p:txBody>
          <a:bodyPr wrap="square" anchor="t">
            <a:spAutoFit/>
          </a:bodyPr>
          <a:lstStyle/>
          <a:p>
            <a:r>
              <a:rPr lang="zh-CN" altLang="en-US" b="1" dirty="0">
                <a:latin typeface="Arial" panose="020B0604020202020204"/>
                <a:ea typeface="Arial" panose="020B0604020202020204"/>
              </a:rPr>
              <a:t>容器属性</a:t>
            </a:r>
          </a:p>
        </p:txBody>
      </p:sp>
      <p:sp>
        <p:nvSpPr>
          <p:cNvPr id="52227" name="矩形 14"/>
          <p:cNvSpPr/>
          <p:nvPr/>
        </p:nvSpPr>
        <p:spPr>
          <a:xfrm>
            <a:off x="119063" y="2809875"/>
            <a:ext cx="11606212" cy="307975"/>
          </a:xfrm>
          <a:prstGeom prst="rect">
            <a:avLst/>
          </a:prstGeom>
          <a:noFill/>
          <a:ln w="9525">
            <a:noFill/>
          </a:ln>
        </p:spPr>
        <p:txBody>
          <a:bodyPr wrap="square" anchor="t">
            <a:spAutoFit/>
          </a:bodyPr>
          <a:lstStyle/>
          <a:p>
            <a:r>
              <a:rPr lang="zh-CN" altLang="en-US" b="1" dirty="0">
                <a:latin typeface="Arial" panose="020B0604020202020204"/>
                <a:ea typeface="Arial" panose="020B0604020202020204"/>
              </a:rPr>
              <a:t>兼容性</a:t>
            </a:r>
          </a:p>
        </p:txBody>
      </p:sp>
      <p:grpSp>
        <p:nvGrpSpPr>
          <p:cNvPr id="52228" name="Group 9"/>
          <p:cNvGrpSpPr/>
          <p:nvPr/>
        </p:nvGrpSpPr>
        <p:grpSpPr>
          <a:xfrm>
            <a:off x="1017588" y="2827338"/>
            <a:ext cx="827087" cy="334962"/>
            <a:chOff x="816" y="2304"/>
            <a:chExt cx="1440" cy="448"/>
          </a:xfrm>
        </p:grpSpPr>
        <p:sp>
          <p:nvSpPr>
            <p:cNvPr id="52229" name="Freeform 10"/>
            <p:cNvSpPr/>
            <p:nvPr/>
          </p:nvSpPr>
          <p:spPr>
            <a:xfrm>
              <a:off x="901" y="2562"/>
              <a:ext cx="1270" cy="190"/>
            </a:xfrm>
            <a:custGeom>
              <a:avLst/>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0" t="0" r="0" b="0"/>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solidFill>
            <a:ln w="0">
              <a:noFill/>
            </a:ln>
          </p:spPr>
          <p:txBody>
            <a:bodyPr/>
            <a:lstStyle/>
            <a:p>
              <a:endParaRPr lang="zh-CN" altLang="en-US"/>
            </a:p>
          </p:txBody>
        </p:sp>
        <p:sp>
          <p:nvSpPr>
            <p:cNvPr id="19" name="Rectangle 11">
              <a:hlinkClick r:id="rId3" action="ppaction://hlinkfile"/>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strike="noStrike" noProof="1">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flex.jpg</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52231" name="矩形 19"/>
          <p:cNvSpPr/>
          <p:nvPr/>
        </p:nvSpPr>
        <p:spPr>
          <a:xfrm>
            <a:off x="119063" y="1101725"/>
            <a:ext cx="11864975" cy="1708150"/>
          </a:xfrm>
          <a:prstGeom prst="rect">
            <a:avLst/>
          </a:prstGeom>
          <a:noFill/>
          <a:ln w="9525">
            <a:noFill/>
          </a:ln>
        </p:spPr>
        <p:txBody>
          <a:bodyPr wrap="square" anchor="t">
            <a:spAutoFit/>
          </a:bodyPr>
          <a:lstStyle/>
          <a:p>
            <a:pPr marL="285750" indent="-285750">
              <a:lnSpc>
                <a:spcPct val="150000"/>
              </a:lnSpc>
              <a:buFont typeface="Arial" panose="020B0604020202020204" pitchFamily="34" charset="0"/>
              <a:buChar char="•"/>
            </a:pPr>
            <a:r>
              <a:rPr lang="en-US" altLang="zh-CN" dirty="0">
                <a:latin typeface="Arial" panose="020B0604020202020204"/>
                <a:ea typeface="Arial" panose="020B0604020202020204"/>
              </a:rPr>
              <a:t>Flex </a:t>
            </a:r>
            <a:r>
              <a:rPr lang="zh-CN" altLang="en-US" dirty="0">
                <a:latin typeface="Arial" panose="020B0604020202020204"/>
                <a:ea typeface="Arial" panose="020B0604020202020204"/>
              </a:rPr>
              <a:t>是 </a:t>
            </a:r>
            <a:r>
              <a:rPr lang="en-US" altLang="zh-CN" dirty="0">
                <a:latin typeface="Arial" panose="020B0604020202020204"/>
                <a:ea typeface="Arial" panose="020B0604020202020204"/>
              </a:rPr>
              <a:t>Flexible Box </a:t>
            </a:r>
            <a:r>
              <a:rPr lang="zh-CN" altLang="en-US" dirty="0">
                <a:latin typeface="Arial" panose="020B0604020202020204"/>
                <a:ea typeface="Arial" panose="020B0604020202020204"/>
              </a:rPr>
              <a:t>的缩写。</a:t>
            </a:r>
            <a:endParaRPr lang="en-US" altLang="zh-CN" dirty="0">
              <a:latin typeface="Arial" panose="020B0604020202020204"/>
              <a:ea typeface="Arial" panose="020B0604020202020204"/>
            </a:endParaRPr>
          </a:p>
          <a:p>
            <a:pPr marL="285750" indent="-285750">
              <a:lnSpc>
                <a:spcPct val="150000"/>
              </a:lnSpc>
              <a:buFont typeface="Arial" panose="020B0604020202020204" pitchFamily="34" charset="0"/>
              <a:buChar char="•"/>
            </a:pPr>
            <a:r>
              <a:rPr lang="zh-CN" altLang="en-US" dirty="0">
                <a:latin typeface="Arial" panose="020B0604020202020204"/>
                <a:ea typeface="Arial" panose="020B0604020202020204"/>
              </a:rPr>
              <a:t>任何一个容器都可以指定为 </a:t>
            </a:r>
            <a:r>
              <a:rPr lang="en-US" altLang="zh-CN" dirty="0">
                <a:latin typeface="Arial" panose="020B0604020202020204"/>
                <a:ea typeface="Arial" panose="020B0604020202020204"/>
              </a:rPr>
              <a:t>Flex </a:t>
            </a:r>
            <a:r>
              <a:rPr lang="zh-CN" altLang="en-US" dirty="0">
                <a:latin typeface="Arial" panose="020B0604020202020204"/>
                <a:ea typeface="Arial" panose="020B0604020202020204"/>
              </a:rPr>
              <a:t>布局。</a:t>
            </a:r>
            <a:r>
              <a:rPr lang="en-US" altLang="zh-CN" dirty="0">
                <a:latin typeface="Arial" panose="020B0604020202020204"/>
                <a:ea typeface="Arial" panose="020B0604020202020204"/>
              </a:rPr>
              <a:t>.box{ display: flex; }</a:t>
            </a:r>
          </a:p>
          <a:p>
            <a:pPr marL="285750" indent="-285750">
              <a:lnSpc>
                <a:spcPct val="150000"/>
              </a:lnSpc>
              <a:buFont typeface="Arial" panose="020B0604020202020204" pitchFamily="34" charset="0"/>
              <a:buChar char="•"/>
            </a:pPr>
            <a:r>
              <a:rPr lang="zh-CN" altLang="en-US" dirty="0">
                <a:latin typeface="Arial" panose="020B0604020202020204"/>
                <a:ea typeface="Arial" panose="020B0604020202020204"/>
              </a:rPr>
              <a:t>行内元素也可以使用 </a:t>
            </a:r>
            <a:r>
              <a:rPr lang="en-US" altLang="zh-CN" dirty="0">
                <a:latin typeface="Arial" panose="020B0604020202020204"/>
                <a:ea typeface="Arial" panose="020B0604020202020204"/>
              </a:rPr>
              <a:t>Flex </a:t>
            </a:r>
            <a:r>
              <a:rPr lang="zh-CN" altLang="en-US" dirty="0">
                <a:latin typeface="Arial" panose="020B0604020202020204"/>
                <a:ea typeface="Arial" panose="020B0604020202020204"/>
              </a:rPr>
              <a:t>布局。</a:t>
            </a:r>
            <a:r>
              <a:rPr lang="en-US" altLang="zh-CN" dirty="0">
                <a:latin typeface="Arial" panose="020B0604020202020204"/>
                <a:ea typeface="Arial" panose="020B0604020202020204"/>
              </a:rPr>
              <a:t>.box{ display: inline-flex; }</a:t>
            </a:r>
          </a:p>
          <a:p>
            <a:pPr marL="285750" indent="-285750">
              <a:lnSpc>
                <a:spcPct val="150000"/>
              </a:lnSpc>
              <a:buFont typeface="Arial" panose="020B0604020202020204" pitchFamily="34" charset="0"/>
              <a:buChar char="•"/>
            </a:pPr>
            <a:r>
              <a:rPr lang="en-US" altLang="zh-CN" dirty="0">
                <a:latin typeface="Arial" panose="020B0604020202020204"/>
                <a:ea typeface="Arial" panose="020B0604020202020204"/>
              </a:rPr>
              <a:t>Webkit </a:t>
            </a:r>
            <a:r>
              <a:rPr lang="zh-CN" altLang="en-US" dirty="0">
                <a:latin typeface="Arial" panose="020B0604020202020204"/>
                <a:ea typeface="Arial" panose="020B0604020202020204"/>
              </a:rPr>
              <a:t>内核的浏览器，必须加上</a:t>
            </a:r>
            <a:r>
              <a:rPr lang="en-US" altLang="zh-CN" dirty="0">
                <a:latin typeface="Arial" panose="020B0604020202020204"/>
                <a:ea typeface="Arial" panose="020B0604020202020204"/>
              </a:rPr>
              <a:t>-webkit</a:t>
            </a:r>
            <a:r>
              <a:rPr lang="zh-CN" altLang="en-US" dirty="0">
                <a:latin typeface="Arial" panose="020B0604020202020204"/>
                <a:ea typeface="Arial" panose="020B0604020202020204"/>
              </a:rPr>
              <a:t>前缀。</a:t>
            </a:r>
            <a:r>
              <a:rPr lang="en-US" altLang="zh-CN" dirty="0">
                <a:latin typeface="Arial" panose="020B0604020202020204"/>
                <a:ea typeface="Arial" panose="020B0604020202020204"/>
              </a:rPr>
              <a:t>.box{ display: -</a:t>
            </a:r>
            <a:r>
              <a:rPr lang="en-US" altLang="zh-CN" dirty="0" err="1">
                <a:latin typeface="Arial" panose="020B0604020202020204"/>
                <a:ea typeface="Arial" panose="020B0604020202020204"/>
              </a:rPr>
              <a:t>webkit</a:t>
            </a:r>
            <a:r>
              <a:rPr lang="en-US" altLang="zh-CN" dirty="0">
                <a:latin typeface="Arial" panose="020B0604020202020204"/>
                <a:ea typeface="Arial" panose="020B0604020202020204"/>
              </a:rPr>
              <a:t>-flex; /* Safari */ display: flex; }</a:t>
            </a:r>
          </a:p>
          <a:p>
            <a:pPr marL="285750" indent="-285750">
              <a:lnSpc>
                <a:spcPct val="150000"/>
              </a:lnSpc>
              <a:buFont typeface="Arial" panose="020B0604020202020204" pitchFamily="34" charset="0"/>
              <a:buChar char="•"/>
            </a:pPr>
            <a:r>
              <a:rPr lang="zh-CN" altLang="en-US" dirty="0">
                <a:latin typeface="Arial" panose="020B0604020202020204"/>
                <a:ea typeface="Arial" panose="020B0604020202020204"/>
              </a:rPr>
              <a:t>设为 </a:t>
            </a:r>
            <a:r>
              <a:rPr lang="en-US" altLang="zh-CN" dirty="0">
                <a:latin typeface="Arial" panose="020B0604020202020204"/>
                <a:ea typeface="Arial" panose="020B0604020202020204"/>
              </a:rPr>
              <a:t>Flex </a:t>
            </a:r>
            <a:r>
              <a:rPr lang="zh-CN" altLang="en-US" dirty="0">
                <a:latin typeface="Arial" panose="020B0604020202020204"/>
                <a:ea typeface="Arial" panose="020B0604020202020204"/>
              </a:rPr>
              <a:t>布局以后，子元素的</a:t>
            </a:r>
            <a:r>
              <a:rPr lang="en-US" altLang="zh-CN" dirty="0">
                <a:latin typeface="Arial" panose="020B0604020202020204"/>
                <a:ea typeface="Arial" panose="020B0604020202020204"/>
              </a:rPr>
              <a:t>float</a:t>
            </a:r>
            <a:r>
              <a:rPr lang="zh-CN" altLang="en-US" dirty="0">
                <a:latin typeface="Arial" panose="020B0604020202020204"/>
                <a:ea typeface="Arial" panose="020B0604020202020204"/>
              </a:rPr>
              <a:t>、</a:t>
            </a:r>
            <a:r>
              <a:rPr lang="en-US" altLang="zh-CN" dirty="0">
                <a:latin typeface="Arial" panose="020B0604020202020204"/>
                <a:ea typeface="Arial" panose="020B0604020202020204"/>
              </a:rPr>
              <a:t>clear</a:t>
            </a:r>
            <a:r>
              <a:rPr lang="zh-CN" altLang="en-US" dirty="0">
                <a:latin typeface="Arial" panose="020B0604020202020204"/>
                <a:ea typeface="Arial" panose="020B0604020202020204"/>
              </a:rPr>
              <a:t>和</a:t>
            </a:r>
            <a:r>
              <a:rPr lang="en-US" altLang="zh-CN" dirty="0">
                <a:latin typeface="Arial" panose="020B0604020202020204"/>
                <a:ea typeface="Arial" panose="020B0604020202020204"/>
              </a:rPr>
              <a:t>vertical-align</a:t>
            </a:r>
            <a:r>
              <a:rPr lang="zh-CN" altLang="en-US" dirty="0">
                <a:latin typeface="Arial" panose="020B0604020202020204"/>
                <a:ea typeface="Arial" panose="020B0604020202020204"/>
              </a:rPr>
              <a:t>属性将失效。</a:t>
            </a:r>
          </a:p>
        </p:txBody>
      </p:sp>
      <p:sp>
        <p:nvSpPr>
          <p:cNvPr id="52235" name="矩形 23"/>
          <p:cNvSpPr/>
          <p:nvPr/>
        </p:nvSpPr>
        <p:spPr>
          <a:xfrm>
            <a:off x="120650" y="3275013"/>
            <a:ext cx="11604625" cy="307975"/>
          </a:xfrm>
          <a:prstGeom prst="rect">
            <a:avLst/>
          </a:prstGeom>
          <a:noFill/>
          <a:ln w="9525">
            <a:noFill/>
          </a:ln>
        </p:spPr>
        <p:txBody>
          <a:bodyPr wrap="square" anchor="t">
            <a:spAutoFit/>
          </a:bodyPr>
          <a:lstStyle/>
          <a:p>
            <a:r>
              <a:rPr lang="zh-CN" altLang="en-US" b="1" dirty="0">
                <a:latin typeface="Arial" panose="020B0604020202020204"/>
                <a:ea typeface="Arial" panose="020B0604020202020204"/>
              </a:rPr>
              <a:t>基本概念</a:t>
            </a:r>
          </a:p>
        </p:txBody>
      </p:sp>
      <p:sp>
        <p:nvSpPr>
          <p:cNvPr id="52236" name="矩形 8"/>
          <p:cNvSpPr/>
          <p:nvPr/>
        </p:nvSpPr>
        <p:spPr>
          <a:xfrm>
            <a:off x="401638" y="3678238"/>
            <a:ext cx="11710987" cy="522287"/>
          </a:xfrm>
          <a:prstGeom prst="rect">
            <a:avLst/>
          </a:prstGeom>
          <a:noFill/>
          <a:ln w="9525">
            <a:noFill/>
          </a:ln>
        </p:spPr>
        <p:txBody>
          <a:bodyPr wrap="square" anchor="t">
            <a:spAutoFit/>
          </a:bodyPr>
          <a:lstStyle/>
          <a:p>
            <a:r>
              <a:rPr lang="zh-CN" altLang="en-US" dirty="0">
                <a:solidFill>
                  <a:srgbClr val="111111"/>
                </a:solidFill>
                <a:latin typeface="Georgia" panose="02040502050405020303" pitchFamily="18" charset="0"/>
                <a:ea typeface="Arial" panose="020B0604020202020204"/>
              </a:rPr>
              <a:t>采用 </a:t>
            </a:r>
            <a:r>
              <a:rPr lang="en-US" altLang="zh-CN" dirty="0">
                <a:solidFill>
                  <a:srgbClr val="111111"/>
                </a:solidFill>
                <a:latin typeface="Georgia" panose="02040502050405020303" pitchFamily="18" charset="0"/>
                <a:ea typeface="Arial" panose="020B0604020202020204"/>
              </a:rPr>
              <a:t>Flex </a:t>
            </a:r>
            <a:r>
              <a:rPr lang="zh-CN" altLang="en-US" dirty="0">
                <a:solidFill>
                  <a:srgbClr val="111111"/>
                </a:solidFill>
                <a:latin typeface="Georgia" panose="02040502050405020303" pitchFamily="18" charset="0"/>
                <a:ea typeface="Arial" panose="020B0604020202020204"/>
              </a:rPr>
              <a:t>布局的元素，称为 </a:t>
            </a:r>
            <a:r>
              <a:rPr lang="en-US" altLang="zh-CN" dirty="0">
                <a:solidFill>
                  <a:srgbClr val="111111"/>
                </a:solidFill>
                <a:latin typeface="Georgia" panose="02040502050405020303" pitchFamily="18" charset="0"/>
                <a:ea typeface="Arial" panose="020B0604020202020204"/>
              </a:rPr>
              <a:t>Flex </a:t>
            </a:r>
            <a:r>
              <a:rPr lang="zh-CN" altLang="en-US" dirty="0">
                <a:solidFill>
                  <a:srgbClr val="111111"/>
                </a:solidFill>
                <a:latin typeface="Georgia" panose="02040502050405020303" pitchFamily="18" charset="0"/>
                <a:ea typeface="Arial" panose="020B0604020202020204"/>
              </a:rPr>
              <a:t>容器（</a:t>
            </a:r>
            <a:r>
              <a:rPr lang="en-US" altLang="zh-CN" dirty="0">
                <a:solidFill>
                  <a:srgbClr val="111111"/>
                </a:solidFill>
                <a:latin typeface="Georgia" panose="02040502050405020303" pitchFamily="18" charset="0"/>
                <a:ea typeface="Arial" panose="020B0604020202020204"/>
              </a:rPr>
              <a:t>flex container</a:t>
            </a:r>
            <a:r>
              <a:rPr lang="zh-CN" altLang="en-US" dirty="0">
                <a:solidFill>
                  <a:srgbClr val="111111"/>
                </a:solidFill>
                <a:latin typeface="Georgia" panose="02040502050405020303" pitchFamily="18" charset="0"/>
                <a:ea typeface="Arial" panose="020B0604020202020204"/>
              </a:rPr>
              <a:t>），简称</a:t>
            </a:r>
            <a:r>
              <a:rPr lang="en-US" altLang="zh-CN" dirty="0">
                <a:solidFill>
                  <a:srgbClr val="111111"/>
                </a:solidFill>
                <a:latin typeface="Georgia" panose="02040502050405020303" pitchFamily="18" charset="0"/>
                <a:ea typeface="Arial" panose="020B0604020202020204"/>
              </a:rPr>
              <a:t>"</a:t>
            </a:r>
            <a:r>
              <a:rPr lang="zh-CN" altLang="en-US" dirty="0">
                <a:solidFill>
                  <a:srgbClr val="111111"/>
                </a:solidFill>
                <a:latin typeface="Georgia" panose="02040502050405020303" pitchFamily="18" charset="0"/>
                <a:ea typeface="Arial" panose="020B0604020202020204"/>
              </a:rPr>
              <a:t>容器</a:t>
            </a:r>
            <a:r>
              <a:rPr lang="en-US" altLang="zh-CN" dirty="0">
                <a:solidFill>
                  <a:srgbClr val="111111"/>
                </a:solidFill>
                <a:latin typeface="Georgia" panose="02040502050405020303" pitchFamily="18" charset="0"/>
                <a:ea typeface="Arial" panose="020B0604020202020204"/>
              </a:rPr>
              <a:t>"</a:t>
            </a:r>
            <a:r>
              <a:rPr lang="zh-CN" altLang="en-US" dirty="0">
                <a:solidFill>
                  <a:srgbClr val="111111"/>
                </a:solidFill>
                <a:latin typeface="Georgia" panose="02040502050405020303" pitchFamily="18" charset="0"/>
                <a:ea typeface="Arial" panose="020B0604020202020204"/>
              </a:rPr>
              <a:t>。它的所有子元素自动成为容器成员，称为 </a:t>
            </a:r>
            <a:r>
              <a:rPr lang="en-US" altLang="zh-CN" dirty="0">
                <a:solidFill>
                  <a:srgbClr val="111111"/>
                </a:solidFill>
                <a:latin typeface="Georgia" panose="02040502050405020303" pitchFamily="18" charset="0"/>
                <a:ea typeface="Arial" panose="020B0604020202020204"/>
              </a:rPr>
              <a:t>Flex </a:t>
            </a:r>
            <a:r>
              <a:rPr lang="zh-CN" altLang="en-US" dirty="0">
                <a:solidFill>
                  <a:srgbClr val="111111"/>
                </a:solidFill>
                <a:latin typeface="Georgia" panose="02040502050405020303" pitchFamily="18" charset="0"/>
                <a:ea typeface="Arial" panose="020B0604020202020204"/>
              </a:rPr>
              <a:t>项目（</a:t>
            </a:r>
            <a:r>
              <a:rPr lang="en-US" altLang="zh-CN" dirty="0">
                <a:solidFill>
                  <a:srgbClr val="111111"/>
                </a:solidFill>
                <a:latin typeface="Georgia" panose="02040502050405020303" pitchFamily="18" charset="0"/>
                <a:ea typeface="Arial" panose="020B0604020202020204"/>
              </a:rPr>
              <a:t>flex item</a:t>
            </a:r>
            <a:r>
              <a:rPr lang="zh-CN" altLang="en-US" dirty="0">
                <a:solidFill>
                  <a:srgbClr val="111111"/>
                </a:solidFill>
                <a:latin typeface="Georgia" panose="02040502050405020303" pitchFamily="18" charset="0"/>
                <a:ea typeface="Arial" panose="020B0604020202020204"/>
              </a:rPr>
              <a:t>），简称</a:t>
            </a:r>
            <a:r>
              <a:rPr lang="en-US" altLang="zh-CN" dirty="0">
                <a:solidFill>
                  <a:srgbClr val="111111"/>
                </a:solidFill>
                <a:latin typeface="Georgia" panose="02040502050405020303" pitchFamily="18" charset="0"/>
                <a:ea typeface="Arial" panose="020B0604020202020204"/>
              </a:rPr>
              <a:t>"</a:t>
            </a:r>
            <a:r>
              <a:rPr lang="zh-CN" altLang="en-US" dirty="0">
                <a:solidFill>
                  <a:srgbClr val="111111"/>
                </a:solidFill>
                <a:latin typeface="Georgia" panose="02040502050405020303" pitchFamily="18" charset="0"/>
                <a:ea typeface="Arial" panose="020B0604020202020204"/>
              </a:rPr>
              <a:t>项目</a:t>
            </a:r>
            <a:r>
              <a:rPr lang="en-US" altLang="zh-CN" dirty="0">
                <a:solidFill>
                  <a:srgbClr val="111111"/>
                </a:solidFill>
                <a:latin typeface="Georgia" panose="02040502050405020303" pitchFamily="18" charset="0"/>
                <a:ea typeface="Arial" panose="020B0604020202020204"/>
              </a:rPr>
              <a:t>"</a:t>
            </a:r>
            <a:r>
              <a:rPr lang="zh-CN" altLang="en-US" dirty="0">
                <a:solidFill>
                  <a:srgbClr val="111111"/>
                </a:solidFill>
                <a:latin typeface="Georgia" panose="02040502050405020303" pitchFamily="18" charset="0"/>
                <a:ea typeface="Arial" panose="020B0604020202020204"/>
              </a:rPr>
              <a:t>。</a:t>
            </a:r>
            <a:endParaRPr lang="zh-CN" altLang="en-US" dirty="0">
              <a:latin typeface="Arial" panose="020B0604020202020204"/>
              <a:ea typeface="Arial" panose="020B0604020202020204"/>
            </a:endParaRPr>
          </a:p>
        </p:txBody>
      </p:sp>
      <p:grpSp>
        <p:nvGrpSpPr>
          <p:cNvPr id="52237" name="Group 9"/>
          <p:cNvGrpSpPr/>
          <p:nvPr/>
        </p:nvGrpSpPr>
        <p:grpSpPr>
          <a:xfrm>
            <a:off x="1120775" y="3275013"/>
            <a:ext cx="827088" cy="334962"/>
            <a:chOff x="816" y="2304"/>
            <a:chExt cx="1440" cy="448"/>
          </a:xfrm>
        </p:grpSpPr>
        <p:sp>
          <p:nvSpPr>
            <p:cNvPr id="52238" name="Freeform 10"/>
            <p:cNvSpPr/>
            <p:nvPr/>
          </p:nvSpPr>
          <p:spPr>
            <a:xfrm>
              <a:off x="901" y="2562"/>
              <a:ext cx="1270" cy="190"/>
            </a:xfrm>
            <a:custGeom>
              <a:avLst/>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0" t="0" r="0" b="0"/>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solidFill>
            <a:ln w="0">
              <a:noFill/>
            </a:ln>
          </p:spPr>
          <p:txBody>
            <a:bodyPr/>
            <a:lstStyle/>
            <a:p>
              <a:endParaRPr lang="zh-CN" altLang="en-US"/>
            </a:p>
          </p:txBody>
        </p:sp>
        <p:sp>
          <p:nvSpPr>
            <p:cNvPr id="27" name="Rectangle 11">
              <a:hlinkClick r:id="rId4" action="ppaction://hlinkfile"/>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strike="noStrike" noProof="1">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flex.png</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52240" name="矩形 13"/>
          <p:cNvSpPr/>
          <p:nvPr/>
        </p:nvSpPr>
        <p:spPr>
          <a:xfrm>
            <a:off x="403225" y="4202113"/>
            <a:ext cx="11606213" cy="1022350"/>
          </a:xfrm>
          <a:prstGeom prst="rect">
            <a:avLst/>
          </a:prstGeom>
          <a:noFill/>
          <a:ln w="9525">
            <a:noFill/>
          </a:ln>
        </p:spPr>
        <p:txBody>
          <a:bodyPr wrap="square" anchor="t">
            <a:spAutoFit/>
          </a:bodyPr>
          <a:lstStyle/>
          <a:p>
            <a:pPr>
              <a:lnSpc>
                <a:spcPct val="150000"/>
              </a:lnSpc>
            </a:pPr>
            <a:r>
              <a:rPr lang="zh-CN" altLang="en-US" dirty="0">
                <a:solidFill>
                  <a:srgbClr val="111111"/>
                </a:solidFill>
                <a:latin typeface="Georgia" panose="02040502050405020303" pitchFamily="18" charset="0"/>
                <a:ea typeface="Arial" panose="020B0604020202020204"/>
              </a:rPr>
              <a:t>容器默认存在两根轴：水平的主轴（</a:t>
            </a:r>
            <a:r>
              <a:rPr lang="en-US" altLang="zh-CN" dirty="0">
                <a:solidFill>
                  <a:srgbClr val="111111"/>
                </a:solidFill>
                <a:latin typeface="Georgia" panose="02040502050405020303" pitchFamily="18" charset="0"/>
                <a:ea typeface="Arial" panose="020B0604020202020204"/>
              </a:rPr>
              <a:t>main axis</a:t>
            </a:r>
            <a:r>
              <a:rPr lang="zh-CN" altLang="en-US" dirty="0">
                <a:solidFill>
                  <a:srgbClr val="111111"/>
                </a:solidFill>
                <a:latin typeface="Georgia" panose="02040502050405020303" pitchFamily="18" charset="0"/>
                <a:ea typeface="Arial" panose="020B0604020202020204"/>
              </a:rPr>
              <a:t>）和垂直的交叉轴（</a:t>
            </a:r>
            <a:r>
              <a:rPr lang="en-US" altLang="zh-CN" dirty="0">
                <a:solidFill>
                  <a:srgbClr val="111111"/>
                </a:solidFill>
                <a:latin typeface="Georgia" panose="02040502050405020303" pitchFamily="18" charset="0"/>
                <a:ea typeface="Arial" panose="020B0604020202020204"/>
              </a:rPr>
              <a:t>cross axis</a:t>
            </a:r>
            <a:r>
              <a:rPr lang="zh-CN" altLang="en-US" dirty="0">
                <a:solidFill>
                  <a:srgbClr val="111111"/>
                </a:solidFill>
                <a:latin typeface="Georgia" panose="02040502050405020303" pitchFamily="18" charset="0"/>
                <a:ea typeface="Arial" panose="020B0604020202020204"/>
              </a:rPr>
              <a:t>）。主轴的开始位置（与边框的交叉点）叫做</a:t>
            </a:r>
            <a:r>
              <a:rPr lang="en-US" altLang="zh-CN" dirty="0">
                <a:solidFill>
                  <a:srgbClr val="111111"/>
                </a:solidFill>
                <a:latin typeface="Georgia" panose="02040502050405020303" pitchFamily="18" charset="0"/>
                <a:ea typeface="Arial" panose="020B0604020202020204"/>
              </a:rPr>
              <a:t>main start</a:t>
            </a:r>
            <a:r>
              <a:rPr lang="zh-CN" altLang="en-US" dirty="0">
                <a:solidFill>
                  <a:srgbClr val="111111"/>
                </a:solidFill>
                <a:latin typeface="Georgia" panose="02040502050405020303" pitchFamily="18" charset="0"/>
                <a:ea typeface="Arial" panose="020B0604020202020204"/>
              </a:rPr>
              <a:t>，结束位置叫做</a:t>
            </a:r>
            <a:r>
              <a:rPr lang="en-US" altLang="zh-CN" dirty="0">
                <a:solidFill>
                  <a:srgbClr val="111111"/>
                </a:solidFill>
                <a:latin typeface="Georgia" panose="02040502050405020303" pitchFamily="18" charset="0"/>
                <a:ea typeface="Arial" panose="020B0604020202020204"/>
              </a:rPr>
              <a:t>main end</a:t>
            </a:r>
            <a:r>
              <a:rPr lang="zh-CN" altLang="en-US" dirty="0">
                <a:solidFill>
                  <a:srgbClr val="111111"/>
                </a:solidFill>
                <a:latin typeface="Georgia" panose="02040502050405020303" pitchFamily="18" charset="0"/>
                <a:ea typeface="Arial" panose="020B0604020202020204"/>
              </a:rPr>
              <a:t>；交叉轴的开始位置叫做</a:t>
            </a:r>
            <a:r>
              <a:rPr lang="en-US" altLang="zh-CN" dirty="0">
                <a:solidFill>
                  <a:srgbClr val="111111"/>
                </a:solidFill>
                <a:latin typeface="Georgia" panose="02040502050405020303" pitchFamily="18" charset="0"/>
                <a:ea typeface="Arial" panose="020B0604020202020204"/>
              </a:rPr>
              <a:t>cross start</a:t>
            </a:r>
            <a:r>
              <a:rPr lang="zh-CN" altLang="en-US" dirty="0">
                <a:solidFill>
                  <a:srgbClr val="111111"/>
                </a:solidFill>
                <a:latin typeface="Georgia" panose="02040502050405020303" pitchFamily="18" charset="0"/>
                <a:ea typeface="Arial" panose="020B0604020202020204"/>
              </a:rPr>
              <a:t>，结束位置叫做</a:t>
            </a:r>
            <a:r>
              <a:rPr lang="en-US" altLang="zh-CN" dirty="0">
                <a:solidFill>
                  <a:srgbClr val="111111"/>
                </a:solidFill>
                <a:latin typeface="Georgia" panose="02040502050405020303" pitchFamily="18" charset="0"/>
                <a:ea typeface="Arial" panose="020B0604020202020204"/>
              </a:rPr>
              <a:t>cross end</a:t>
            </a:r>
            <a:r>
              <a:rPr lang="zh-CN" altLang="en-US" dirty="0">
                <a:solidFill>
                  <a:srgbClr val="111111"/>
                </a:solidFill>
                <a:latin typeface="Georgia" panose="02040502050405020303" pitchFamily="18" charset="0"/>
                <a:ea typeface="Arial" panose="020B0604020202020204"/>
              </a:rPr>
              <a:t>。项目默认沿主轴排列。单个项目占据的主轴空间叫做</a:t>
            </a:r>
            <a:r>
              <a:rPr lang="en-US" altLang="zh-CN" dirty="0">
                <a:solidFill>
                  <a:srgbClr val="111111"/>
                </a:solidFill>
                <a:latin typeface="Georgia" panose="02040502050405020303" pitchFamily="18" charset="0"/>
                <a:ea typeface="Arial" panose="020B0604020202020204"/>
              </a:rPr>
              <a:t>main size</a:t>
            </a:r>
            <a:r>
              <a:rPr lang="zh-CN" altLang="en-US" dirty="0">
                <a:solidFill>
                  <a:srgbClr val="111111"/>
                </a:solidFill>
                <a:latin typeface="Georgia" panose="02040502050405020303" pitchFamily="18" charset="0"/>
                <a:ea typeface="Arial" panose="020B0604020202020204"/>
              </a:rPr>
              <a:t>，占据的交叉轴空间叫做</a:t>
            </a:r>
            <a:r>
              <a:rPr lang="en-US" altLang="zh-CN" dirty="0">
                <a:solidFill>
                  <a:srgbClr val="111111"/>
                </a:solidFill>
                <a:latin typeface="Georgia" panose="02040502050405020303" pitchFamily="18" charset="0"/>
                <a:ea typeface="Arial" panose="020B0604020202020204"/>
              </a:rPr>
              <a:t>cross size</a:t>
            </a:r>
            <a:r>
              <a:rPr lang="zh-CN" altLang="en-US" dirty="0">
                <a:solidFill>
                  <a:srgbClr val="111111"/>
                </a:solidFill>
                <a:latin typeface="Georgia" panose="02040502050405020303" pitchFamily="18" charset="0"/>
                <a:ea typeface="Arial" panose="020B0604020202020204"/>
              </a:rPr>
              <a:t>。</a:t>
            </a:r>
            <a:endParaRPr lang="en-US" altLang="zh-CN" dirty="0">
              <a:solidFill>
                <a:srgbClr val="111111"/>
              </a:solidFill>
              <a:latin typeface="Georgia" panose="02040502050405020303" pitchFamily="18" charset="0"/>
              <a:ea typeface="Arial" panose="020B0604020202020204"/>
            </a:endParaRPr>
          </a:p>
        </p:txBody>
      </p:sp>
      <p:sp>
        <p:nvSpPr>
          <p:cNvPr id="52241" name="矩形 27"/>
          <p:cNvSpPr/>
          <p:nvPr/>
        </p:nvSpPr>
        <p:spPr>
          <a:xfrm>
            <a:off x="401638" y="5765800"/>
            <a:ext cx="8796337" cy="307975"/>
          </a:xfrm>
          <a:prstGeom prst="rect">
            <a:avLst/>
          </a:prstGeom>
          <a:noFill/>
          <a:ln w="9525">
            <a:noFill/>
          </a:ln>
        </p:spPr>
        <p:txBody>
          <a:bodyPr wrap="square" anchor="t">
            <a:spAutoFit/>
          </a:bodyPr>
          <a:lstStyle/>
          <a:p>
            <a:r>
              <a:rPr lang="en-US" altLang="zh-CN" dirty="0">
                <a:solidFill>
                  <a:srgbClr val="111111"/>
                </a:solidFill>
                <a:latin typeface="Consolas" panose="020B0609020204030204" pitchFamily="49" charset="0"/>
                <a:ea typeface="Arial" panose="020B0604020202020204"/>
              </a:rPr>
              <a:t>flex-direction</a:t>
            </a:r>
            <a:r>
              <a:rPr lang="zh-CN" altLang="en-US" dirty="0">
                <a:solidFill>
                  <a:srgbClr val="111111"/>
                </a:solidFill>
                <a:latin typeface="Consolas" panose="020B0609020204030204" pitchFamily="49" charset="0"/>
                <a:ea typeface="Arial" panose="020B0604020202020204"/>
              </a:rPr>
              <a:t>、</a:t>
            </a:r>
            <a:r>
              <a:rPr lang="en-US" altLang="zh-CN" dirty="0">
                <a:solidFill>
                  <a:srgbClr val="111111"/>
                </a:solidFill>
                <a:latin typeface="Consolas" panose="020B0609020204030204" pitchFamily="49" charset="0"/>
                <a:ea typeface="Arial" panose="020B0604020202020204"/>
              </a:rPr>
              <a:t>flex-wrap</a:t>
            </a:r>
            <a:r>
              <a:rPr lang="zh-CN" altLang="en-US" dirty="0">
                <a:solidFill>
                  <a:srgbClr val="111111"/>
                </a:solidFill>
                <a:latin typeface="Consolas" panose="020B0609020204030204" pitchFamily="49" charset="0"/>
                <a:ea typeface="Arial" panose="020B0604020202020204"/>
              </a:rPr>
              <a:t>、</a:t>
            </a:r>
            <a:r>
              <a:rPr lang="en-US" altLang="zh-CN" dirty="0">
                <a:solidFill>
                  <a:srgbClr val="111111"/>
                </a:solidFill>
                <a:latin typeface="Consolas" panose="020B0609020204030204" pitchFamily="49" charset="0"/>
                <a:ea typeface="Arial" panose="020B0604020202020204"/>
              </a:rPr>
              <a:t>flex-flow</a:t>
            </a:r>
            <a:r>
              <a:rPr lang="zh-CN" altLang="en-US" dirty="0">
                <a:solidFill>
                  <a:srgbClr val="111111"/>
                </a:solidFill>
                <a:latin typeface="Consolas" panose="020B0609020204030204" pitchFamily="49" charset="0"/>
                <a:ea typeface="Arial" panose="020B0604020202020204"/>
              </a:rPr>
              <a:t>、</a:t>
            </a:r>
            <a:r>
              <a:rPr lang="en-US" altLang="zh-CN" dirty="0">
                <a:solidFill>
                  <a:srgbClr val="111111"/>
                </a:solidFill>
                <a:latin typeface="Consolas" panose="020B0609020204030204" pitchFamily="49" charset="0"/>
                <a:ea typeface="Arial" panose="020B0604020202020204"/>
              </a:rPr>
              <a:t>justify-content</a:t>
            </a:r>
            <a:r>
              <a:rPr lang="zh-CN" altLang="en-US" dirty="0">
                <a:solidFill>
                  <a:srgbClr val="111111"/>
                </a:solidFill>
                <a:latin typeface="Consolas" panose="020B0609020204030204" pitchFamily="49" charset="0"/>
                <a:ea typeface="Arial" panose="020B0604020202020204"/>
              </a:rPr>
              <a:t>、</a:t>
            </a:r>
            <a:r>
              <a:rPr lang="en-US" altLang="zh-CN" dirty="0">
                <a:solidFill>
                  <a:srgbClr val="111111"/>
                </a:solidFill>
                <a:latin typeface="Consolas" panose="020B0609020204030204" pitchFamily="49" charset="0"/>
                <a:ea typeface="Arial" panose="020B0604020202020204"/>
              </a:rPr>
              <a:t>align-items</a:t>
            </a:r>
            <a:r>
              <a:rPr lang="zh-CN" altLang="en-US" dirty="0">
                <a:solidFill>
                  <a:srgbClr val="111111"/>
                </a:solidFill>
                <a:latin typeface="Consolas" panose="020B0609020204030204" pitchFamily="49" charset="0"/>
                <a:ea typeface="Arial" panose="020B0604020202020204"/>
              </a:rPr>
              <a:t>、</a:t>
            </a:r>
            <a:r>
              <a:rPr lang="en-US" altLang="zh-CN" dirty="0">
                <a:solidFill>
                  <a:srgbClr val="111111"/>
                </a:solidFill>
                <a:latin typeface="Consolas" panose="020B0609020204030204" pitchFamily="49" charset="0"/>
                <a:ea typeface="Arial" panose="020B0604020202020204"/>
              </a:rPr>
              <a:t>align-content</a:t>
            </a:r>
          </a:p>
        </p:txBody>
      </p:sp>
      <p:grpSp>
        <p:nvGrpSpPr>
          <p:cNvPr id="52242" name="Group 9"/>
          <p:cNvGrpSpPr/>
          <p:nvPr/>
        </p:nvGrpSpPr>
        <p:grpSpPr>
          <a:xfrm>
            <a:off x="1169988" y="5354638"/>
            <a:ext cx="828675" cy="336550"/>
            <a:chOff x="816" y="2304"/>
            <a:chExt cx="1440" cy="448"/>
          </a:xfrm>
        </p:grpSpPr>
        <p:sp>
          <p:nvSpPr>
            <p:cNvPr id="52243" name="Freeform 10"/>
            <p:cNvSpPr/>
            <p:nvPr/>
          </p:nvSpPr>
          <p:spPr>
            <a:xfrm>
              <a:off x="901" y="2562"/>
              <a:ext cx="1270" cy="190"/>
            </a:xfrm>
            <a:custGeom>
              <a:avLst/>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0" t="0" r="0" b="0"/>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solidFill>
            <a:ln w="0">
              <a:noFill/>
            </a:ln>
          </p:spPr>
          <p:txBody>
            <a:bodyPr/>
            <a:lstStyle/>
            <a:p>
              <a:endParaRPr lang="zh-CN" altLang="en-US"/>
            </a:p>
          </p:txBody>
        </p:sp>
        <p:sp>
          <p:nvSpPr>
            <p:cNvPr id="6" name="Rectangle 11">
              <a:hlinkClick r:id="rId5" action="ppaction://hlinkfile"/>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strike="noStrike" noProof="1">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flex.html</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52245" name="矩形 6"/>
          <p:cNvSpPr/>
          <p:nvPr/>
        </p:nvSpPr>
        <p:spPr>
          <a:xfrm>
            <a:off x="120650" y="795338"/>
            <a:ext cx="11604625" cy="307975"/>
          </a:xfrm>
          <a:prstGeom prst="rect">
            <a:avLst/>
          </a:prstGeom>
          <a:noFill/>
          <a:ln w="9525">
            <a:noFill/>
          </a:ln>
        </p:spPr>
        <p:txBody>
          <a:bodyPr wrap="square" anchor="t">
            <a:spAutoFit/>
          </a:bodyPr>
          <a:lstStyle/>
          <a:p>
            <a:r>
              <a:rPr lang="zh-CN" altLang="en-US" b="1" dirty="0">
                <a:latin typeface="Arial" panose="020B0604020202020204"/>
                <a:ea typeface="宋体" panose="02010600030101010101" pitchFamily="2" charset="-122"/>
              </a:rPr>
              <a:t>简介</a:t>
            </a:r>
          </a:p>
        </p:txBody>
      </p:sp>
      <p:sp>
        <p:nvSpPr>
          <p:cNvPr id="52246" name="矩形 7"/>
          <p:cNvSpPr/>
          <p:nvPr/>
        </p:nvSpPr>
        <p:spPr>
          <a:xfrm>
            <a:off x="119063" y="6073775"/>
            <a:ext cx="11606212" cy="307975"/>
          </a:xfrm>
          <a:prstGeom prst="rect">
            <a:avLst/>
          </a:prstGeom>
          <a:noFill/>
          <a:ln w="9525">
            <a:noFill/>
          </a:ln>
        </p:spPr>
        <p:txBody>
          <a:bodyPr wrap="square" anchor="t">
            <a:spAutoFit/>
          </a:bodyPr>
          <a:lstStyle/>
          <a:p>
            <a:r>
              <a:rPr lang="zh-CN" altLang="en-US" b="1" dirty="0">
                <a:latin typeface="Arial" panose="020B0604020202020204"/>
                <a:ea typeface="Arial" panose="020B0604020202020204"/>
              </a:rPr>
              <a:t>项目属性</a:t>
            </a:r>
          </a:p>
        </p:txBody>
      </p:sp>
      <p:sp>
        <p:nvSpPr>
          <p:cNvPr id="52247" name="文本框 9"/>
          <p:cNvSpPr txBox="1"/>
          <p:nvPr/>
        </p:nvSpPr>
        <p:spPr>
          <a:xfrm>
            <a:off x="403225" y="6381750"/>
            <a:ext cx="8597900" cy="306388"/>
          </a:xfrm>
          <a:prstGeom prst="rect">
            <a:avLst/>
          </a:prstGeom>
          <a:noFill/>
          <a:ln w="9525">
            <a:noFill/>
          </a:ln>
        </p:spPr>
        <p:txBody>
          <a:bodyPr wrap="square" anchor="t">
            <a:spAutoFit/>
          </a:bodyPr>
          <a:lstStyle/>
          <a:p>
            <a:r>
              <a:rPr lang="zh-CN" altLang="en-US">
                <a:latin typeface="Arial" panose="020B0604020202020204"/>
                <a:ea typeface="Arial" panose="020B0604020202020204"/>
              </a:rPr>
              <a:t>order、flex-grow、flex-shrink、flex-basis、flex、align-self</a:t>
            </a:r>
          </a:p>
        </p:txBody>
      </p:sp>
      <p:grpSp>
        <p:nvGrpSpPr>
          <p:cNvPr id="31" name="Group 9">
            <a:extLst>
              <a:ext uri="{FF2B5EF4-FFF2-40B4-BE49-F238E27FC236}">
                <a16:creationId xmlns:a16="http://schemas.microsoft.com/office/drawing/2014/main" id="{A5E26092-572A-4952-9D5C-EC6FC7B062A7}"/>
              </a:ext>
            </a:extLst>
          </p:cNvPr>
          <p:cNvGrpSpPr/>
          <p:nvPr/>
        </p:nvGrpSpPr>
        <p:grpSpPr>
          <a:xfrm>
            <a:off x="11061700" y="181078"/>
            <a:ext cx="988719" cy="335365"/>
            <a:chOff x="816" y="2304"/>
            <a:chExt cx="1440" cy="448"/>
          </a:xfrm>
        </p:grpSpPr>
        <p:sp>
          <p:nvSpPr>
            <p:cNvPr id="32" name="Freeform 10">
              <a:extLst>
                <a:ext uri="{FF2B5EF4-FFF2-40B4-BE49-F238E27FC236}">
                  <a16:creationId xmlns:a16="http://schemas.microsoft.com/office/drawing/2014/main" id="{34B1B3E7-1BDD-45B6-95E6-625F49E86820}"/>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3" name="Rectangle 11">
              <a:hlinkClick r:id="rId6" action="ppaction://hlinksldjump"/>
              <a:extLst>
                <a:ext uri="{FF2B5EF4-FFF2-40B4-BE49-F238E27FC236}">
                  <a16:creationId xmlns:a16="http://schemas.microsoft.com/office/drawing/2014/main" id="{D0200730-9957-4A48-9674-FC5ACD7E568B}"/>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25" name="Group 9">
            <a:extLst>
              <a:ext uri="{FF2B5EF4-FFF2-40B4-BE49-F238E27FC236}">
                <a16:creationId xmlns:a16="http://schemas.microsoft.com/office/drawing/2014/main" id="{FD8F2E43-034B-430C-900A-675E58126FC9}"/>
              </a:ext>
            </a:extLst>
          </p:cNvPr>
          <p:cNvGrpSpPr/>
          <p:nvPr/>
        </p:nvGrpSpPr>
        <p:grpSpPr>
          <a:xfrm>
            <a:off x="6846888" y="6119020"/>
            <a:ext cx="1090612" cy="334962"/>
            <a:chOff x="816" y="2304"/>
            <a:chExt cx="1440" cy="448"/>
          </a:xfrm>
        </p:grpSpPr>
        <p:sp>
          <p:nvSpPr>
            <p:cNvPr id="26" name="Freeform 10">
              <a:extLst>
                <a:ext uri="{FF2B5EF4-FFF2-40B4-BE49-F238E27FC236}">
                  <a16:creationId xmlns:a16="http://schemas.microsoft.com/office/drawing/2014/main" id="{C566C695-9FF7-4939-A817-3813249C7C7F}"/>
                </a:ext>
              </a:extLst>
            </p:cNvPr>
            <p:cNvSpPr/>
            <p:nvPr/>
          </p:nvSpPr>
          <p:spPr>
            <a:xfrm>
              <a:off x="901" y="2562"/>
              <a:ext cx="1270" cy="190"/>
            </a:xfrm>
            <a:custGeom>
              <a:avLst/>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0" t="0" r="0" b="0"/>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solidFill>
            <a:ln w="0">
              <a:noFill/>
            </a:ln>
          </p:spPr>
          <p:txBody>
            <a:bodyPr/>
            <a:lstStyle/>
            <a:p>
              <a:endParaRPr lang="zh-CN" altLang="en-US"/>
            </a:p>
          </p:txBody>
        </p:sp>
        <p:sp>
          <p:nvSpPr>
            <p:cNvPr id="28" name="Rectangle 11">
              <a:hlinkClick r:id="rId7" action="ppaction://hlinkfile"/>
              <a:extLst>
                <a:ext uri="{FF2B5EF4-FFF2-40B4-BE49-F238E27FC236}">
                  <a16:creationId xmlns:a16="http://schemas.microsoft.com/office/drawing/2014/main" id="{ACECCB86-70E3-42E4-92A2-A5ED442CD5F4}"/>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strike="noStrike" noProof="1">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flex</a:t>
              </a:r>
              <a:r>
                <a:rPr kumimoji="1" lang="zh-CN" altLang="en-US" sz="1200" b="1" strike="noStrike" noProof="1">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实例</a:t>
              </a:r>
              <a:r>
                <a:rPr kumimoji="1" lang="en-US" altLang="zh-CN" sz="1200" b="1" strike="noStrike" noProof="1">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.docx</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36" name="Group 9">
            <a:extLst>
              <a:ext uri="{FF2B5EF4-FFF2-40B4-BE49-F238E27FC236}">
                <a16:creationId xmlns:a16="http://schemas.microsoft.com/office/drawing/2014/main" id="{D59FFF47-F30D-45B6-BA50-9E92DA5BFCD5}"/>
              </a:ext>
            </a:extLst>
          </p:cNvPr>
          <p:cNvGrpSpPr/>
          <p:nvPr/>
        </p:nvGrpSpPr>
        <p:grpSpPr>
          <a:xfrm>
            <a:off x="9270251" y="181078"/>
            <a:ext cx="754143" cy="335365"/>
            <a:chOff x="816" y="2304"/>
            <a:chExt cx="1440" cy="448"/>
          </a:xfrm>
        </p:grpSpPr>
        <p:sp>
          <p:nvSpPr>
            <p:cNvPr id="37" name="Freeform 10">
              <a:extLst>
                <a:ext uri="{FF2B5EF4-FFF2-40B4-BE49-F238E27FC236}">
                  <a16:creationId xmlns:a16="http://schemas.microsoft.com/office/drawing/2014/main" id="{D171330C-F567-4D6C-9A6E-5ECA032482A6}"/>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8" name="Rectangle 11">
              <a:hlinkClick r:id="rId8"/>
              <a:extLst>
                <a:ext uri="{FF2B5EF4-FFF2-40B4-BE49-F238E27FC236}">
                  <a16:creationId xmlns:a16="http://schemas.microsoft.com/office/drawing/2014/main" id="{9EDCADC8-6A99-4307-95B7-CD5E49A6AF8F}"/>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39" name="Group 9">
            <a:extLst>
              <a:ext uri="{FF2B5EF4-FFF2-40B4-BE49-F238E27FC236}">
                <a16:creationId xmlns:a16="http://schemas.microsoft.com/office/drawing/2014/main" id="{7673AFA3-600E-450D-998B-E1F6DE85701D}"/>
              </a:ext>
            </a:extLst>
          </p:cNvPr>
          <p:cNvGrpSpPr/>
          <p:nvPr/>
        </p:nvGrpSpPr>
        <p:grpSpPr>
          <a:xfrm>
            <a:off x="10165976" y="181078"/>
            <a:ext cx="754143" cy="335365"/>
            <a:chOff x="816" y="2304"/>
            <a:chExt cx="1440" cy="448"/>
          </a:xfrm>
        </p:grpSpPr>
        <p:sp>
          <p:nvSpPr>
            <p:cNvPr id="40" name="Freeform 10">
              <a:extLst>
                <a:ext uri="{FF2B5EF4-FFF2-40B4-BE49-F238E27FC236}">
                  <a16:creationId xmlns:a16="http://schemas.microsoft.com/office/drawing/2014/main" id="{35792340-4B2E-4E2F-ACE3-24E7A0C9A727}"/>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1" name="Rectangle 11">
              <a:hlinkClick r:id="rId9" action="ppaction://hlinkfile"/>
              <a:extLst>
                <a:ext uri="{FF2B5EF4-FFF2-40B4-BE49-F238E27FC236}">
                  <a16:creationId xmlns:a16="http://schemas.microsoft.com/office/drawing/2014/main" id="{7B71CB05-806B-4CBB-A0DE-246D268502B5}"/>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185683722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9"/>
          <p:cNvSpPr>
            <a:spLocks noGrp="1"/>
          </p:cNvSpPr>
          <p:nvPr>
            <p:ph type="title"/>
          </p:nvPr>
        </p:nvSpPr>
        <p:spPr>
          <a:xfrm>
            <a:off x="0" y="7938"/>
            <a:ext cx="12192000" cy="630237"/>
          </a:xfrm>
          <a:noFill/>
          <a:ln>
            <a:noFill/>
          </a:ln>
        </p:spPr>
        <p:txBody>
          <a:bodyPr anchor="t"/>
          <a:lstStyle/>
          <a:p>
            <a:pPr eaLnBrk="0" hangingPunct="0"/>
            <a:r>
              <a:rPr lang="en-US" altLang="zh-CN" dirty="0">
                <a:latin typeface="华文隶书" panose="02010800040101010101" pitchFamily="2" charset="-122"/>
                <a:ea typeface="华文隶书" panose="02010800040101010101" pitchFamily="2" charset="-122"/>
              </a:rPr>
              <a:t>grid</a:t>
            </a:r>
            <a:r>
              <a:rPr lang="zh-CN" altLang="en-US" dirty="0">
                <a:latin typeface="华文隶书" panose="02010800040101010101" pitchFamily="2" charset="-122"/>
                <a:ea typeface="华文隶书" panose="02010800040101010101" pitchFamily="2" charset="-122"/>
              </a:rPr>
              <a:t>布局</a:t>
            </a:r>
            <a:endParaRPr lang="en-US" altLang="zh-CN" dirty="0">
              <a:latin typeface="华文隶书" panose="02010800040101010101" pitchFamily="2" charset="-122"/>
              <a:ea typeface="华文隶书" panose="02010800040101010101" pitchFamily="2" charset="-122"/>
            </a:endParaRPr>
          </a:p>
        </p:txBody>
      </p:sp>
      <p:grpSp>
        <p:nvGrpSpPr>
          <p:cNvPr id="31" name="Group 9">
            <a:extLst>
              <a:ext uri="{FF2B5EF4-FFF2-40B4-BE49-F238E27FC236}">
                <a16:creationId xmlns:a16="http://schemas.microsoft.com/office/drawing/2014/main" id="{A5E26092-572A-4952-9D5C-EC6FC7B062A7}"/>
              </a:ext>
            </a:extLst>
          </p:cNvPr>
          <p:cNvGrpSpPr/>
          <p:nvPr/>
        </p:nvGrpSpPr>
        <p:grpSpPr>
          <a:xfrm>
            <a:off x="11061700" y="181078"/>
            <a:ext cx="988719" cy="335365"/>
            <a:chOff x="816" y="2304"/>
            <a:chExt cx="1440" cy="448"/>
          </a:xfrm>
        </p:grpSpPr>
        <p:sp>
          <p:nvSpPr>
            <p:cNvPr id="32" name="Freeform 10">
              <a:extLst>
                <a:ext uri="{FF2B5EF4-FFF2-40B4-BE49-F238E27FC236}">
                  <a16:creationId xmlns:a16="http://schemas.microsoft.com/office/drawing/2014/main" id="{34B1B3E7-1BDD-45B6-95E6-625F49E86820}"/>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3" name="Rectangle 11">
              <a:hlinkClick r:id="rId3" action="ppaction://hlinksldjump"/>
              <a:extLst>
                <a:ext uri="{FF2B5EF4-FFF2-40B4-BE49-F238E27FC236}">
                  <a16:creationId xmlns:a16="http://schemas.microsoft.com/office/drawing/2014/main" id="{D0200730-9957-4A48-9674-FC5ACD7E568B}"/>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2" name="矩形 1">
            <a:extLst>
              <a:ext uri="{FF2B5EF4-FFF2-40B4-BE49-F238E27FC236}">
                <a16:creationId xmlns:a16="http://schemas.microsoft.com/office/drawing/2014/main" id="{9B148438-9668-450F-9419-9D19583FC2CA}"/>
              </a:ext>
            </a:extLst>
          </p:cNvPr>
          <p:cNvSpPr/>
          <p:nvPr/>
        </p:nvSpPr>
        <p:spPr>
          <a:xfrm>
            <a:off x="105708" y="712602"/>
            <a:ext cx="1441420" cy="307777"/>
          </a:xfrm>
          <a:prstGeom prst="rect">
            <a:avLst/>
          </a:prstGeom>
        </p:spPr>
        <p:txBody>
          <a:bodyPr wrap="none">
            <a:spAutoFit/>
          </a:bodyPr>
          <a:lstStyle/>
          <a:p>
            <a:r>
              <a:rPr lang="zh-CN" altLang="en-US" dirty="0">
                <a:solidFill>
                  <a:srgbClr val="333333"/>
                </a:solidFill>
                <a:latin typeface="-apple-system"/>
              </a:rPr>
              <a:t>浏览器支持情况</a:t>
            </a:r>
          </a:p>
        </p:txBody>
      </p:sp>
      <p:pic>
        <p:nvPicPr>
          <p:cNvPr id="1026" name="Picture 2" descr="https://segmentfault.com/img/remote/1460000012889798?w=720&amp;h=110">
            <a:extLst>
              <a:ext uri="{FF2B5EF4-FFF2-40B4-BE49-F238E27FC236}">
                <a16:creationId xmlns:a16="http://schemas.microsoft.com/office/drawing/2014/main" id="{A398FBF1-030E-4DDF-9790-CCF6864186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6755" y="1103343"/>
            <a:ext cx="6858000" cy="10477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s://segmentfault.com/img/remote/1460000012889799?w=720&amp;h=123">
            <a:extLst>
              <a:ext uri="{FF2B5EF4-FFF2-40B4-BE49-F238E27FC236}">
                <a16:creationId xmlns:a16="http://schemas.microsoft.com/office/drawing/2014/main" id="{70E1296B-443E-4CAF-B41F-2E19CB484E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8978" y="2282844"/>
            <a:ext cx="6858000" cy="117157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2ADA564C-CB71-497B-86E9-BA6E4E3661E0}"/>
              </a:ext>
            </a:extLst>
          </p:cNvPr>
          <p:cNvSpPr/>
          <p:nvPr/>
        </p:nvSpPr>
        <p:spPr>
          <a:xfrm>
            <a:off x="464780" y="1079771"/>
            <a:ext cx="1082348" cy="307777"/>
          </a:xfrm>
          <a:prstGeom prst="rect">
            <a:avLst/>
          </a:prstGeom>
        </p:spPr>
        <p:txBody>
          <a:bodyPr wrap="none">
            <a:spAutoFit/>
          </a:bodyPr>
          <a:lstStyle/>
          <a:p>
            <a:pPr lvl="0" algn="ctr" eaLnBrk="0" fontAlgn="base" hangingPunct="0">
              <a:spcBef>
                <a:spcPct val="0"/>
              </a:spcBef>
              <a:spcAft>
                <a:spcPct val="0"/>
              </a:spcAft>
            </a:pPr>
            <a:r>
              <a:rPr lang="zh-CN" altLang="zh-CN" b="1" dirty="0">
                <a:solidFill>
                  <a:srgbClr val="333333"/>
                </a:solidFill>
                <a:latin typeface="Arial" panose="020B0604020202020204" pitchFamily="34" charset="0"/>
                <a:ea typeface="-apple-system"/>
              </a:rPr>
              <a:t>桌面浏览器</a:t>
            </a:r>
            <a:endParaRPr lang="zh-CN" altLang="zh-CN" sz="1000" dirty="0">
              <a:solidFill>
                <a:schemeClr val="tx1"/>
              </a:solidFill>
              <a:latin typeface="Arial" panose="020B0604020202020204" pitchFamily="34" charset="0"/>
            </a:endParaRPr>
          </a:p>
        </p:txBody>
      </p:sp>
      <p:sp>
        <p:nvSpPr>
          <p:cNvPr id="5" name="矩形 4">
            <a:extLst>
              <a:ext uri="{FF2B5EF4-FFF2-40B4-BE49-F238E27FC236}">
                <a16:creationId xmlns:a16="http://schemas.microsoft.com/office/drawing/2014/main" id="{953CED71-65EA-4533-8B8A-507230047602}"/>
              </a:ext>
            </a:extLst>
          </p:cNvPr>
          <p:cNvSpPr/>
          <p:nvPr/>
        </p:nvSpPr>
        <p:spPr>
          <a:xfrm>
            <a:off x="464780" y="2338754"/>
            <a:ext cx="1252030" cy="307777"/>
          </a:xfrm>
          <a:prstGeom prst="rect">
            <a:avLst/>
          </a:prstGeom>
        </p:spPr>
        <p:txBody>
          <a:bodyPr wrap="square">
            <a:spAutoFit/>
          </a:bodyPr>
          <a:lstStyle/>
          <a:p>
            <a:pPr lvl="0" algn="ctr" eaLnBrk="0" fontAlgn="base" hangingPunct="0">
              <a:spcBef>
                <a:spcPct val="0"/>
              </a:spcBef>
              <a:spcAft>
                <a:spcPct val="0"/>
              </a:spcAft>
            </a:pPr>
            <a:r>
              <a:rPr lang="zh-CN" altLang="zh-CN" b="1" dirty="0">
                <a:solidFill>
                  <a:srgbClr val="333333"/>
                </a:solidFill>
                <a:latin typeface="Arial" panose="020B0604020202020204" pitchFamily="34" charset="0"/>
                <a:ea typeface="-apple-system"/>
              </a:rPr>
              <a:t>移动端 / 平板</a:t>
            </a:r>
            <a:endParaRPr lang="zh-CN" altLang="zh-CN" sz="9600" dirty="0">
              <a:solidFill>
                <a:srgbClr val="333333"/>
              </a:solidFill>
              <a:latin typeface="Arial" panose="020B0604020202020204" pitchFamily="34" charset="0"/>
              <a:ea typeface="-apple-system"/>
            </a:endParaRPr>
          </a:p>
        </p:txBody>
      </p:sp>
      <p:sp>
        <p:nvSpPr>
          <p:cNvPr id="7" name="矩形 6">
            <a:extLst>
              <a:ext uri="{FF2B5EF4-FFF2-40B4-BE49-F238E27FC236}">
                <a16:creationId xmlns:a16="http://schemas.microsoft.com/office/drawing/2014/main" id="{4A35C6C2-580C-4FC2-AE0B-C52E025DD412}"/>
              </a:ext>
            </a:extLst>
          </p:cNvPr>
          <p:cNvSpPr/>
          <p:nvPr/>
        </p:nvSpPr>
        <p:spPr>
          <a:xfrm>
            <a:off x="1716810" y="712601"/>
            <a:ext cx="2374368" cy="307777"/>
          </a:xfrm>
          <a:prstGeom prst="rect">
            <a:avLst/>
          </a:prstGeom>
        </p:spPr>
        <p:txBody>
          <a:bodyPr wrap="none">
            <a:spAutoFit/>
          </a:bodyPr>
          <a:lstStyle/>
          <a:p>
            <a:r>
              <a:rPr lang="zh-CN" altLang="en-US" dirty="0">
                <a:solidFill>
                  <a:srgbClr val="555555"/>
                </a:solidFill>
                <a:latin typeface="-apple-system"/>
              </a:rPr>
              <a:t>详细数据可在</a:t>
            </a:r>
            <a:r>
              <a:rPr lang="en-US" altLang="zh-CN" dirty="0" err="1">
                <a:solidFill>
                  <a:srgbClr val="009A61"/>
                </a:solidFill>
                <a:latin typeface="-apple-system"/>
                <a:hlinkClick r:id="rId6"/>
              </a:rPr>
              <a:t>Caniuse</a:t>
            </a:r>
            <a:r>
              <a:rPr lang="zh-CN" altLang="en-US" dirty="0">
                <a:solidFill>
                  <a:srgbClr val="555555"/>
                </a:solidFill>
                <a:latin typeface="-apple-system"/>
              </a:rPr>
              <a:t>查看。</a:t>
            </a:r>
            <a:endParaRPr lang="zh-CN" altLang="en-US" dirty="0"/>
          </a:p>
        </p:txBody>
      </p:sp>
      <p:sp>
        <p:nvSpPr>
          <p:cNvPr id="11" name="矩形 10">
            <a:extLst>
              <a:ext uri="{FF2B5EF4-FFF2-40B4-BE49-F238E27FC236}">
                <a16:creationId xmlns:a16="http://schemas.microsoft.com/office/drawing/2014/main" id="{D7A52D7F-7E48-474D-A8EA-E9BED5A4F4AA}"/>
              </a:ext>
            </a:extLst>
          </p:cNvPr>
          <p:cNvSpPr/>
          <p:nvPr/>
        </p:nvSpPr>
        <p:spPr>
          <a:xfrm>
            <a:off x="103143" y="3660827"/>
            <a:ext cx="902811" cy="307777"/>
          </a:xfrm>
          <a:prstGeom prst="rect">
            <a:avLst/>
          </a:prstGeom>
        </p:spPr>
        <p:txBody>
          <a:bodyPr wrap="none">
            <a:spAutoFit/>
          </a:bodyPr>
          <a:lstStyle/>
          <a:p>
            <a:r>
              <a:rPr lang="zh-CN" altLang="en-US" dirty="0">
                <a:solidFill>
                  <a:srgbClr val="333333"/>
                </a:solidFill>
                <a:latin typeface="-apple-system"/>
              </a:rPr>
              <a:t>重要术语</a:t>
            </a:r>
          </a:p>
        </p:txBody>
      </p:sp>
      <p:grpSp>
        <p:nvGrpSpPr>
          <p:cNvPr id="39" name="Group 9">
            <a:extLst>
              <a:ext uri="{FF2B5EF4-FFF2-40B4-BE49-F238E27FC236}">
                <a16:creationId xmlns:a16="http://schemas.microsoft.com/office/drawing/2014/main" id="{A7E4100E-B029-47BD-8A79-0382535C26D1}"/>
              </a:ext>
            </a:extLst>
          </p:cNvPr>
          <p:cNvGrpSpPr/>
          <p:nvPr/>
        </p:nvGrpSpPr>
        <p:grpSpPr>
          <a:xfrm>
            <a:off x="1547128" y="3741628"/>
            <a:ext cx="988719" cy="335365"/>
            <a:chOff x="816" y="2304"/>
            <a:chExt cx="1440" cy="448"/>
          </a:xfrm>
        </p:grpSpPr>
        <p:sp>
          <p:nvSpPr>
            <p:cNvPr id="40" name="Freeform 10">
              <a:extLst>
                <a:ext uri="{FF2B5EF4-FFF2-40B4-BE49-F238E27FC236}">
                  <a16:creationId xmlns:a16="http://schemas.microsoft.com/office/drawing/2014/main" id="{ABA1C7FD-9AB2-47FE-873A-6DF38496BE90}"/>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1" name="Rectangle 11">
              <a:hlinkClick r:id="rId7" action="ppaction://hlinkfile"/>
              <a:extLst>
                <a:ext uri="{FF2B5EF4-FFF2-40B4-BE49-F238E27FC236}">
                  <a16:creationId xmlns:a16="http://schemas.microsoft.com/office/drawing/2014/main" id="{8D10A10C-F262-4225-980B-68B51AFBE972}"/>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grid.docx</a:t>
              </a:r>
            </a:p>
          </p:txBody>
        </p:sp>
      </p:grpSp>
      <p:sp>
        <p:nvSpPr>
          <p:cNvPr id="12" name="矩形 11">
            <a:extLst>
              <a:ext uri="{FF2B5EF4-FFF2-40B4-BE49-F238E27FC236}">
                <a16:creationId xmlns:a16="http://schemas.microsoft.com/office/drawing/2014/main" id="{35A57182-F65E-4C39-BAB6-EAC6D96C345A}"/>
              </a:ext>
            </a:extLst>
          </p:cNvPr>
          <p:cNvSpPr/>
          <p:nvPr/>
        </p:nvSpPr>
        <p:spPr>
          <a:xfrm>
            <a:off x="103143" y="4262307"/>
            <a:ext cx="11888914" cy="1668918"/>
          </a:xfrm>
          <a:prstGeom prst="rect">
            <a:avLst/>
          </a:prstGeom>
        </p:spPr>
        <p:txBody>
          <a:bodyPr wrap="square">
            <a:spAutoFit/>
          </a:bodyPr>
          <a:lstStyle/>
          <a:p>
            <a:pPr>
              <a:lnSpc>
                <a:spcPct val="150000"/>
              </a:lnSpc>
            </a:pPr>
            <a:r>
              <a:rPr lang="zh-CN" altLang="en-US" dirty="0">
                <a:solidFill>
                  <a:srgbClr val="444444"/>
                </a:solidFill>
                <a:latin typeface="Tahoma" panose="020B0604030504040204" pitchFamily="34" charset="0"/>
              </a:rPr>
              <a:t>总的来说 </a:t>
            </a:r>
            <a:r>
              <a:rPr lang="en-US" altLang="zh-CN" dirty="0">
                <a:solidFill>
                  <a:srgbClr val="444444"/>
                </a:solidFill>
                <a:latin typeface="Tahoma" panose="020B0604030504040204" pitchFamily="34" charset="0"/>
              </a:rPr>
              <a:t>Web </a:t>
            </a:r>
            <a:r>
              <a:rPr lang="zh-CN" altLang="en-US" dirty="0">
                <a:solidFill>
                  <a:srgbClr val="444444"/>
                </a:solidFill>
                <a:latin typeface="Tahoma" panose="020B0604030504040204" pitchFamily="34" charset="0"/>
              </a:rPr>
              <a:t>布局经历了以下四个阶段：</a:t>
            </a:r>
          </a:p>
          <a:p>
            <a:pPr>
              <a:lnSpc>
                <a:spcPct val="150000"/>
              </a:lnSpc>
            </a:pPr>
            <a:r>
              <a:rPr lang="zh-CN" altLang="en-US" dirty="0">
                <a:solidFill>
                  <a:srgbClr val="444444"/>
                </a:solidFill>
                <a:latin typeface="Tahoma" panose="020B0604030504040204" pitchFamily="34" charset="0"/>
              </a:rPr>
              <a:t>　　</a:t>
            </a:r>
            <a:r>
              <a:rPr lang="en-US" altLang="zh-CN" dirty="0">
                <a:solidFill>
                  <a:srgbClr val="444444"/>
                </a:solidFill>
                <a:latin typeface="Tahoma" panose="020B0604030504040204" pitchFamily="34" charset="0"/>
              </a:rPr>
              <a:t>1</a:t>
            </a:r>
            <a:r>
              <a:rPr lang="zh-CN" altLang="en-US" dirty="0">
                <a:solidFill>
                  <a:srgbClr val="444444"/>
                </a:solidFill>
                <a:latin typeface="Tahoma" panose="020B0604030504040204" pitchFamily="34" charset="0"/>
              </a:rPr>
              <a:t>、</a:t>
            </a:r>
            <a:r>
              <a:rPr lang="en-US" altLang="zh-CN" dirty="0">
                <a:solidFill>
                  <a:srgbClr val="444444"/>
                </a:solidFill>
                <a:latin typeface="Tahoma" panose="020B0604030504040204" pitchFamily="34" charset="0"/>
              </a:rPr>
              <a:t>table</a:t>
            </a:r>
            <a:r>
              <a:rPr lang="zh-CN" altLang="en-US" dirty="0">
                <a:solidFill>
                  <a:srgbClr val="444444"/>
                </a:solidFill>
                <a:latin typeface="Tahoma" panose="020B0604030504040204" pitchFamily="34" charset="0"/>
              </a:rPr>
              <a:t>表格布局，通过 </a:t>
            </a:r>
            <a:r>
              <a:rPr lang="en-US" altLang="zh-CN" dirty="0">
                <a:solidFill>
                  <a:srgbClr val="444444"/>
                </a:solidFill>
                <a:latin typeface="Tahoma" panose="020B0604030504040204" pitchFamily="34" charset="0"/>
              </a:rPr>
              <a:t>Dreamweaver </a:t>
            </a:r>
            <a:r>
              <a:rPr lang="zh-CN" altLang="en-US" dirty="0">
                <a:solidFill>
                  <a:srgbClr val="444444"/>
                </a:solidFill>
                <a:latin typeface="Tahoma" panose="020B0604030504040204" pitchFamily="34" charset="0"/>
              </a:rPr>
              <a:t>拖拽表格或者手写 </a:t>
            </a:r>
            <a:r>
              <a:rPr lang="en-US" altLang="zh-CN" dirty="0">
                <a:solidFill>
                  <a:srgbClr val="444444"/>
                </a:solidFill>
                <a:latin typeface="Tahoma" panose="020B0604030504040204" pitchFamily="34" charset="0"/>
              </a:rPr>
              <a:t>table </a:t>
            </a:r>
            <a:r>
              <a:rPr lang="zh-CN" altLang="en-US" dirty="0">
                <a:solidFill>
                  <a:srgbClr val="444444"/>
                </a:solidFill>
                <a:latin typeface="Tahoma" panose="020B0604030504040204" pitchFamily="34" charset="0"/>
              </a:rPr>
              <a:t>标签布局</a:t>
            </a:r>
          </a:p>
          <a:p>
            <a:pPr>
              <a:lnSpc>
                <a:spcPct val="150000"/>
              </a:lnSpc>
            </a:pPr>
            <a:r>
              <a:rPr lang="zh-CN" altLang="en-US" dirty="0">
                <a:solidFill>
                  <a:srgbClr val="444444"/>
                </a:solidFill>
                <a:latin typeface="Tahoma" panose="020B0604030504040204" pitchFamily="34" charset="0"/>
              </a:rPr>
              <a:t>　　</a:t>
            </a:r>
            <a:r>
              <a:rPr lang="en-US" altLang="zh-CN" dirty="0">
                <a:solidFill>
                  <a:srgbClr val="444444"/>
                </a:solidFill>
                <a:latin typeface="Tahoma" panose="020B0604030504040204" pitchFamily="34" charset="0"/>
              </a:rPr>
              <a:t>2</a:t>
            </a:r>
            <a:r>
              <a:rPr lang="zh-CN" altLang="en-US" dirty="0">
                <a:solidFill>
                  <a:srgbClr val="444444"/>
                </a:solidFill>
                <a:latin typeface="Tahoma" panose="020B0604030504040204" pitchFamily="34" charset="0"/>
              </a:rPr>
              <a:t>、</a:t>
            </a:r>
            <a:r>
              <a:rPr lang="en-US" altLang="zh-CN" dirty="0">
                <a:solidFill>
                  <a:srgbClr val="444444"/>
                </a:solidFill>
                <a:latin typeface="Tahoma" panose="020B0604030504040204" pitchFamily="34" charset="0"/>
              </a:rPr>
              <a:t>float</a:t>
            </a:r>
            <a:r>
              <a:rPr lang="zh-CN" altLang="en-US" dirty="0">
                <a:solidFill>
                  <a:srgbClr val="444444"/>
                </a:solidFill>
                <a:latin typeface="Tahoma" panose="020B0604030504040204" pitchFamily="34" charset="0"/>
              </a:rPr>
              <a:t>浮动及</a:t>
            </a:r>
            <a:r>
              <a:rPr lang="en-US" altLang="zh-CN" dirty="0">
                <a:solidFill>
                  <a:srgbClr val="444444"/>
                </a:solidFill>
                <a:latin typeface="Tahoma" panose="020B0604030504040204" pitchFamily="34" charset="0"/>
              </a:rPr>
              <a:t>position</a:t>
            </a:r>
            <a:r>
              <a:rPr lang="zh-CN" altLang="en-US" dirty="0">
                <a:solidFill>
                  <a:srgbClr val="444444"/>
                </a:solidFill>
                <a:latin typeface="Tahoma" panose="020B0604030504040204" pitchFamily="34" charset="0"/>
              </a:rPr>
              <a:t>定位布局，借助元素盒模型本身的特性以及 </a:t>
            </a:r>
            <a:r>
              <a:rPr lang="en-US" altLang="zh-CN" dirty="0">
                <a:solidFill>
                  <a:srgbClr val="444444"/>
                </a:solidFill>
                <a:latin typeface="Tahoma" panose="020B0604030504040204" pitchFamily="34" charset="0"/>
              </a:rPr>
              <a:t>float position </a:t>
            </a:r>
            <a:r>
              <a:rPr lang="zh-CN" altLang="en-US" dirty="0">
                <a:solidFill>
                  <a:srgbClr val="444444"/>
                </a:solidFill>
                <a:latin typeface="Tahoma" panose="020B0604030504040204" pitchFamily="34" charset="0"/>
              </a:rPr>
              <a:t>等属性等进行布局</a:t>
            </a:r>
          </a:p>
          <a:p>
            <a:pPr>
              <a:lnSpc>
                <a:spcPct val="150000"/>
              </a:lnSpc>
            </a:pPr>
            <a:r>
              <a:rPr lang="zh-CN" altLang="en-US" dirty="0">
                <a:solidFill>
                  <a:srgbClr val="444444"/>
                </a:solidFill>
                <a:latin typeface="Tahoma" panose="020B0604030504040204" pitchFamily="34" charset="0"/>
              </a:rPr>
              <a:t>　　</a:t>
            </a:r>
            <a:r>
              <a:rPr lang="en-US" altLang="zh-CN" dirty="0">
                <a:solidFill>
                  <a:srgbClr val="444444"/>
                </a:solidFill>
                <a:latin typeface="Tahoma" panose="020B0604030504040204" pitchFamily="34" charset="0"/>
              </a:rPr>
              <a:t>3</a:t>
            </a:r>
            <a:r>
              <a:rPr lang="zh-CN" altLang="en-US" dirty="0">
                <a:solidFill>
                  <a:srgbClr val="444444"/>
                </a:solidFill>
                <a:latin typeface="Tahoma" panose="020B0604030504040204" pitchFamily="34" charset="0"/>
              </a:rPr>
              <a:t>、</a:t>
            </a:r>
            <a:r>
              <a:rPr lang="en-US" altLang="zh-CN" dirty="0">
                <a:solidFill>
                  <a:srgbClr val="444444"/>
                </a:solidFill>
                <a:latin typeface="Tahoma" panose="020B0604030504040204" pitchFamily="34" charset="0"/>
              </a:rPr>
              <a:t>flex</a:t>
            </a:r>
            <a:r>
              <a:rPr lang="zh-CN" altLang="en-US" dirty="0">
                <a:solidFill>
                  <a:srgbClr val="444444"/>
                </a:solidFill>
                <a:latin typeface="Tahoma" panose="020B0604030504040204" pitchFamily="34" charset="0"/>
              </a:rPr>
              <a:t>弹性盒模型布局，革命性的突破，解决传统布局方案上的三大痛点 排列方向、对齐方式，自适应尺寸。是目前最为成熟和强大的布局方案</a:t>
            </a:r>
          </a:p>
          <a:p>
            <a:pPr>
              <a:lnSpc>
                <a:spcPct val="150000"/>
              </a:lnSpc>
            </a:pPr>
            <a:r>
              <a:rPr lang="zh-CN" altLang="en-US" dirty="0">
                <a:solidFill>
                  <a:srgbClr val="444444"/>
                </a:solidFill>
                <a:latin typeface="Tahoma" panose="020B0604030504040204" pitchFamily="34" charset="0"/>
              </a:rPr>
              <a:t>　　</a:t>
            </a:r>
            <a:r>
              <a:rPr lang="en-US" altLang="zh-CN" dirty="0">
                <a:solidFill>
                  <a:srgbClr val="444444"/>
                </a:solidFill>
                <a:latin typeface="Tahoma" panose="020B0604030504040204" pitchFamily="34" charset="0"/>
              </a:rPr>
              <a:t>4</a:t>
            </a:r>
            <a:r>
              <a:rPr lang="zh-CN" altLang="en-US" dirty="0">
                <a:solidFill>
                  <a:srgbClr val="444444"/>
                </a:solidFill>
                <a:latin typeface="Tahoma" panose="020B0604030504040204" pitchFamily="34" charset="0"/>
              </a:rPr>
              <a:t>、</a:t>
            </a:r>
            <a:r>
              <a:rPr lang="en-US" altLang="zh-CN" dirty="0">
                <a:solidFill>
                  <a:srgbClr val="444444"/>
                </a:solidFill>
                <a:latin typeface="Tahoma" panose="020B0604030504040204" pitchFamily="34" charset="0"/>
              </a:rPr>
              <a:t>grid</a:t>
            </a:r>
            <a:r>
              <a:rPr lang="zh-CN" altLang="en-US" dirty="0">
                <a:solidFill>
                  <a:srgbClr val="444444"/>
                </a:solidFill>
                <a:latin typeface="Tahoma" panose="020B0604030504040204" pitchFamily="34" charset="0"/>
              </a:rPr>
              <a:t>栅格布局，二维布局模块，具有强大的内容尺寸和定位能力，适合需要在两个维度上对齐内容的布局</a:t>
            </a:r>
          </a:p>
        </p:txBody>
      </p:sp>
      <p:grpSp>
        <p:nvGrpSpPr>
          <p:cNvPr id="21" name="Group 9">
            <a:extLst>
              <a:ext uri="{FF2B5EF4-FFF2-40B4-BE49-F238E27FC236}">
                <a16:creationId xmlns:a16="http://schemas.microsoft.com/office/drawing/2014/main" id="{E1C5ADAC-463E-4412-B3AD-3075806460F0}"/>
              </a:ext>
            </a:extLst>
          </p:cNvPr>
          <p:cNvGrpSpPr/>
          <p:nvPr/>
        </p:nvGrpSpPr>
        <p:grpSpPr>
          <a:xfrm>
            <a:off x="9270251" y="181078"/>
            <a:ext cx="754143" cy="335365"/>
            <a:chOff x="816" y="2304"/>
            <a:chExt cx="1440" cy="448"/>
          </a:xfrm>
        </p:grpSpPr>
        <p:sp>
          <p:nvSpPr>
            <p:cNvPr id="22" name="Freeform 10">
              <a:extLst>
                <a:ext uri="{FF2B5EF4-FFF2-40B4-BE49-F238E27FC236}">
                  <a16:creationId xmlns:a16="http://schemas.microsoft.com/office/drawing/2014/main" id="{BDB7EAB6-0F7E-45CE-9DCB-A3D4FB40059B}"/>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 name="Rectangle 11">
              <a:hlinkClick r:id="rId8"/>
              <a:extLst>
                <a:ext uri="{FF2B5EF4-FFF2-40B4-BE49-F238E27FC236}">
                  <a16:creationId xmlns:a16="http://schemas.microsoft.com/office/drawing/2014/main" id="{664BA3CF-A9BB-4F38-9C60-B22505CA2D76}"/>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24" name="Group 9">
            <a:extLst>
              <a:ext uri="{FF2B5EF4-FFF2-40B4-BE49-F238E27FC236}">
                <a16:creationId xmlns:a16="http://schemas.microsoft.com/office/drawing/2014/main" id="{3901DA77-CD55-4DDF-9C28-CB5B4EE8E775}"/>
              </a:ext>
            </a:extLst>
          </p:cNvPr>
          <p:cNvGrpSpPr/>
          <p:nvPr/>
        </p:nvGrpSpPr>
        <p:grpSpPr>
          <a:xfrm>
            <a:off x="10165976" y="181078"/>
            <a:ext cx="754143" cy="335365"/>
            <a:chOff x="816" y="2304"/>
            <a:chExt cx="1440" cy="448"/>
          </a:xfrm>
        </p:grpSpPr>
        <p:sp>
          <p:nvSpPr>
            <p:cNvPr id="25" name="Freeform 10">
              <a:extLst>
                <a:ext uri="{FF2B5EF4-FFF2-40B4-BE49-F238E27FC236}">
                  <a16:creationId xmlns:a16="http://schemas.microsoft.com/office/drawing/2014/main" id="{4F71993D-4F36-4E59-AC7E-FE14A765D2BA}"/>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6" name="Rectangle 11">
              <a:hlinkClick r:id="rId9" action="ppaction://hlinkfile"/>
              <a:extLst>
                <a:ext uri="{FF2B5EF4-FFF2-40B4-BE49-F238E27FC236}">
                  <a16:creationId xmlns:a16="http://schemas.microsoft.com/office/drawing/2014/main" id="{A7A4B53B-8A59-4F44-90B6-532B70AAF41A}"/>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13041476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par>
                                <p:cTn id="8" presetID="16" presetClass="entr" presetSubtype="21" fill="hold" nodeType="withEffect">
                                  <p:stCondLst>
                                    <p:cond delay="0"/>
                                  </p:stCondLst>
                                  <p:childTnLst>
                                    <p:set>
                                      <p:cBhvr>
                                        <p:cTn id="9" dur="1" fill="hold">
                                          <p:stCondLst>
                                            <p:cond delay="0"/>
                                          </p:stCondLst>
                                        </p:cTn>
                                        <p:tgtEl>
                                          <p:spTgt spid="1027"/>
                                        </p:tgtEl>
                                        <p:attrNameLst>
                                          <p:attrName>style.visibility</p:attrName>
                                        </p:attrNameLst>
                                      </p:cBhvr>
                                      <p:to>
                                        <p:strVal val="visible"/>
                                      </p:to>
                                    </p:set>
                                    <p:animEffect transition="in" filter="barn(inVertical)">
                                      <p:cBhvr>
                                        <p:cTn id="10" dur="500"/>
                                        <p:tgtEl>
                                          <p:spTgt spid="102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par>
                                <p:cTn id="20" presetID="16" presetClass="entr" presetSubtype="21"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barn(inVertical)">
                                      <p:cBhvr>
                                        <p:cTn id="22" dur="500"/>
                                        <p:tgtEl>
                                          <p:spTgt spid="39"/>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arn(inVertical)">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arn(inVertical)">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1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zh-CN" altLang="en-US" kern="1200" dirty="0">
                <a:latin typeface="华文隶书" panose="02010800040101010101" pitchFamily="2" charset="-122"/>
                <a:ea typeface="华文隶书" panose="02010800040101010101" pitchFamily="2" charset="-122"/>
                <a:cs typeface="Arial" panose="020B0604020202020204" pitchFamily="34" charset="0"/>
              </a:rPr>
              <a:t>流体布局</a:t>
            </a:r>
            <a:endParaRPr lang="en-US" altLang="zh-CN" kern="1200" dirty="0">
              <a:latin typeface="华文隶书" panose="02010800040101010101" pitchFamily="2" charset="-122"/>
              <a:ea typeface="华文隶书" panose="02010800040101010101" pitchFamily="2" charset="-122"/>
            </a:endParaRPr>
          </a:p>
        </p:txBody>
      </p:sp>
      <p:grpSp>
        <p:nvGrpSpPr>
          <p:cNvPr id="4" name="Group 9">
            <a:extLst>
              <a:ext uri="{FF2B5EF4-FFF2-40B4-BE49-F238E27FC236}">
                <a16:creationId xmlns:a16="http://schemas.microsoft.com/office/drawing/2014/main" id="{31445443-0D45-4E26-858A-F2A86284E44E}"/>
              </a:ext>
            </a:extLst>
          </p:cNvPr>
          <p:cNvGrpSpPr/>
          <p:nvPr/>
        </p:nvGrpSpPr>
        <p:grpSpPr>
          <a:xfrm>
            <a:off x="1656397" y="878466"/>
            <a:ext cx="1041083" cy="335365"/>
            <a:chOff x="816" y="2304"/>
            <a:chExt cx="1440" cy="448"/>
          </a:xfrm>
        </p:grpSpPr>
        <p:sp>
          <p:nvSpPr>
            <p:cNvPr id="5" name="Freeform 10">
              <a:extLst>
                <a:ext uri="{FF2B5EF4-FFF2-40B4-BE49-F238E27FC236}">
                  <a16:creationId xmlns:a16="http://schemas.microsoft.com/office/drawing/2014/main" id="{7D1E7FB4-EBB0-4312-9C16-ADE550FD16E8}"/>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 name="Rectangle 11">
              <a:hlinkClick r:id="rId3" action="ppaction://hlinkfile"/>
              <a:extLst>
                <a:ext uri="{FF2B5EF4-FFF2-40B4-BE49-F238E27FC236}">
                  <a16:creationId xmlns:a16="http://schemas.microsoft.com/office/drawing/2014/main" id="{1CD45CF3-B86E-4937-8C61-A663E4B6C6A6}"/>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flow.html</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3" name="矩形 2">
            <a:extLst>
              <a:ext uri="{FF2B5EF4-FFF2-40B4-BE49-F238E27FC236}">
                <a16:creationId xmlns:a16="http://schemas.microsoft.com/office/drawing/2014/main" id="{A87586AA-D56B-4AD1-A0BA-83941D6934F4}"/>
              </a:ext>
            </a:extLst>
          </p:cNvPr>
          <p:cNvSpPr/>
          <p:nvPr/>
        </p:nvSpPr>
        <p:spPr>
          <a:xfrm>
            <a:off x="293370" y="1204913"/>
            <a:ext cx="11605260" cy="700192"/>
          </a:xfrm>
          <a:prstGeom prst="rect">
            <a:avLst/>
          </a:prstGeom>
        </p:spPr>
        <p:txBody>
          <a:bodyPr wrap="square">
            <a:spAutoFit/>
          </a:bodyPr>
          <a:lstStyle/>
          <a:p>
            <a:pPr>
              <a:lnSpc>
                <a:spcPct val="150000"/>
              </a:lnSpc>
            </a:pPr>
            <a:r>
              <a:rPr lang="zh-CN" altLang="en-US" dirty="0"/>
              <a:t>图片宽度一直</a:t>
            </a:r>
            <a:r>
              <a:rPr lang="en-US" altLang="zh-CN" dirty="0"/>
              <a:t>width:100%</a:t>
            </a:r>
            <a:r>
              <a:rPr lang="zh-CN" altLang="en-US" dirty="0"/>
              <a:t>，依次点击</a:t>
            </a:r>
            <a:r>
              <a:rPr lang="en-US" altLang="zh-CN" dirty="0"/>
              <a:t>3</a:t>
            </a:r>
            <a:r>
              <a:rPr lang="zh-CN" altLang="en-US" dirty="0"/>
              <a:t>个按钮，结果随着</a:t>
            </a:r>
            <a:r>
              <a:rPr lang="en-US" altLang="zh-CN" dirty="0"/>
              <a:t>margin, padding, border</a:t>
            </a:r>
            <a:r>
              <a:rPr lang="zh-CN" altLang="en-US" dirty="0"/>
              <a:t>的出现，其可用宽度自动跟着减小，形成了自适应效果。就像放在容器中的水流一样，内容区域会随着</a:t>
            </a:r>
            <a:r>
              <a:rPr lang="en-US" altLang="zh-CN" dirty="0"/>
              <a:t>margin, padding, border</a:t>
            </a:r>
            <a:r>
              <a:rPr lang="zh-CN" altLang="en-US" dirty="0"/>
              <a:t>的出现自动填满剩余空间，这就是块状元素的流体特性。</a:t>
            </a:r>
          </a:p>
        </p:txBody>
      </p:sp>
      <p:sp>
        <p:nvSpPr>
          <p:cNvPr id="9" name="矩形 8">
            <a:extLst>
              <a:ext uri="{FF2B5EF4-FFF2-40B4-BE49-F238E27FC236}">
                <a16:creationId xmlns:a16="http://schemas.microsoft.com/office/drawing/2014/main" id="{F70EA026-A698-4308-B575-1F05AAF50DD6}"/>
              </a:ext>
            </a:extLst>
          </p:cNvPr>
          <p:cNvSpPr/>
          <p:nvPr/>
        </p:nvSpPr>
        <p:spPr>
          <a:xfrm>
            <a:off x="293370" y="798333"/>
            <a:ext cx="902811" cy="415498"/>
          </a:xfrm>
          <a:prstGeom prst="rect">
            <a:avLst/>
          </a:prstGeom>
        </p:spPr>
        <p:txBody>
          <a:bodyPr wrap="none">
            <a:spAutoFit/>
          </a:bodyPr>
          <a:lstStyle/>
          <a:p>
            <a:pPr>
              <a:lnSpc>
                <a:spcPct val="150000"/>
              </a:lnSpc>
            </a:pPr>
            <a:r>
              <a:rPr lang="zh-CN" altLang="en-US" b="1" dirty="0">
                <a:solidFill>
                  <a:srgbClr val="333333"/>
                </a:solidFill>
                <a:latin typeface="Arial" panose="020B0604020202020204" pitchFamily="34" charset="0"/>
              </a:rPr>
              <a:t>流体特性</a:t>
            </a:r>
            <a:endParaRPr lang="en-US" altLang="zh-CN" b="1" dirty="0">
              <a:solidFill>
                <a:srgbClr val="333333"/>
              </a:solidFill>
              <a:latin typeface="Arial" panose="020B0604020202020204" pitchFamily="34" charset="0"/>
            </a:endParaRPr>
          </a:p>
        </p:txBody>
      </p:sp>
      <p:sp>
        <p:nvSpPr>
          <p:cNvPr id="2" name="矩形 1">
            <a:extLst>
              <a:ext uri="{FF2B5EF4-FFF2-40B4-BE49-F238E27FC236}">
                <a16:creationId xmlns:a16="http://schemas.microsoft.com/office/drawing/2014/main" id="{0F852BCC-C331-4D48-845F-26DED482D0AF}"/>
              </a:ext>
            </a:extLst>
          </p:cNvPr>
          <p:cNvSpPr/>
          <p:nvPr/>
        </p:nvSpPr>
        <p:spPr>
          <a:xfrm>
            <a:off x="293369" y="2311685"/>
            <a:ext cx="7501890" cy="307777"/>
          </a:xfrm>
          <a:prstGeom prst="rect">
            <a:avLst/>
          </a:prstGeom>
        </p:spPr>
        <p:txBody>
          <a:bodyPr wrap="square">
            <a:spAutoFit/>
          </a:bodyPr>
          <a:lstStyle/>
          <a:p>
            <a:r>
              <a:rPr lang="zh-CN" altLang="en-US" dirty="0">
                <a:solidFill>
                  <a:schemeClr val="tx1"/>
                </a:solidFill>
                <a:latin typeface="Consolas" panose="020B0609020204030204" pitchFamily="49" charset="0"/>
              </a:rPr>
              <a:t>稍微做一个调整，</a:t>
            </a:r>
            <a:r>
              <a:rPr lang="en-US" altLang="zh-CN" dirty="0">
                <a:solidFill>
                  <a:schemeClr val="tx1"/>
                </a:solidFill>
                <a:latin typeface="Consolas" panose="020B0609020204030204" pitchFamily="49" charset="0"/>
              </a:rPr>
              <a:t>div</a:t>
            </a:r>
            <a:r>
              <a:rPr lang="zh-CN" altLang="en-US" dirty="0">
                <a:solidFill>
                  <a:schemeClr val="tx1"/>
                </a:solidFill>
                <a:latin typeface="Consolas" panose="020B0609020204030204" pitchFamily="49" charset="0"/>
              </a:rPr>
              <a:t>距离容器左侧</a:t>
            </a:r>
            <a:r>
              <a:rPr lang="en-US" altLang="zh-CN" dirty="0">
                <a:solidFill>
                  <a:schemeClr val="tx1"/>
                </a:solidFill>
                <a:latin typeface="Consolas" panose="020B0609020204030204" pitchFamily="49" charset="0"/>
              </a:rPr>
              <a:t>margin 150</a:t>
            </a:r>
            <a:r>
              <a:rPr lang="zh-CN" altLang="en-US" dirty="0">
                <a:solidFill>
                  <a:schemeClr val="tx1"/>
                </a:solidFill>
                <a:latin typeface="Consolas" panose="020B0609020204030204" pitchFamily="49" charset="0"/>
              </a:rPr>
              <a:t>像素，里面的图片同样</a:t>
            </a:r>
            <a:r>
              <a:rPr lang="en-US" altLang="zh-CN" dirty="0">
                <a:solidFill>
                  <a:schemeClr val="tx1"/>
                </a:solidFill>
                <a:latin typeface="Consolas" panose="020B0609020204030204" pitchFamily="49" charset="0"/>
              </a:rPr>
              <a:t>100%</a:t>
            </a:r>
            <a:r>
              <a:rPr lang="zh-CN" altLang="en-US" dirty="0">
                <a:solidFill>
                  <a:schemeClr val="tx1"/>
                </a:solidFill>
                <a:latin typeface="Consolas" panose="020B0609020204030204" pitchFamily="49" charset="0"/>
              </a:rPr>
              <a:t>自适应内容区域。</a:t>
            </a:r>
          </a:p>
        </p:txBody>
      </p:sp>
      <p:grpSp>
        <p:nvGrpSpPr>
          <p:cNvPr id="10" name="Group 9">
            <a:extLst>
              <a:ext uri="{FF2B5EF4-FFF2-40B4-BE49-F238E27FC236}">
                <a16:creationId xmlns:a16="http://schemas.microsoft.com/office/drawing/2014/main" id="{84794EF0-AB1C-4D4D-8DEE-4F92709300BC}"/>
              </a:ext>
            </a:extLst>
          </p:cNvPr>
          <p:cNvGrpSpPr/>
          <p:nvPr/>
        </p:nvGrpSpPr>
        <p:grpSpPr>
          <a:xfrm>
            <a:off x="8015286" y="2313728"/>
            <a:ext cx="1254443" cy="335365"/>
            <a:chOff x="816" y="2304"/>
            <a:chExt cx="1440" cy="448"/>
          </a:xfrm>
        </p:grpSpPr>
        <p:sp>
          <p:nvSpPr>
            <p:cNvPr id="11" name="Freeform 10">
              <a:extLst>
                <a:ext uri="{FF2B5EF4-FFF2-40B4-BE49-F238E27FC236}">
                  <a16:creationId xmlns:a16="http://schemas.microsoft.com/office/drawing/2014/main" id="{E749E35A-ACE6-44CF-9690-890EFD0CE38D}"/>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Rectangle 11">
              <a:hlinkClick r:id="rId4" action="ppaction://hlinkfile"/>
              <a:extLst>
                <a:ext uri="{FF2B5EF4-FFF2-40B4-BE49-F238E27FC236}">
                  <a16:creationId xmlns:a16="http://schemas.microsoft.com/office/drawing/2014/main" id="{B6C3D956-2A75-46A1-B3BB-6C52ED340449}"/>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flow-left.html</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7" name="矩形 6">
            <a:extLst>
              <a:ext uri="{FF2B5EF4-FFF2-40B4-BE49-F238E27FC236}">
                <a16:creationId xmlns:a16="http://schemas.microsoft.com/office/drawing/2014/main" id="{C87628C6-B491-4301-B224-D86E62FDD7C7}"/>
              </a:ext>
            </a:extLst>
          </p:cNvPr>
          <p:cNvSpPr/>
          <p:nvPr/>
        </p:nvSpPr>
        <p:spPr>
          <a:xfrm>
            <a:off x="293369" y="2649093"/>
            <a:ext cx="11513820" cy="1023357"/>
          </a:xfrm>
          <a:prstGeom prst="rect">
            <a:avLst/>
          </a:prstGeom>
        </p:spPr>
        <p:txBody>
          <a:bodyPr wrap="square">
            <a:spAutoFit/>
          </a:bodyPr>
          <a:lstStyle/>
          <a:p>
            <a:pPr algn="just" latinLnBrk="1">
              <a:lnSpc>
                <a:spcPct val="150000"/>
              </a:lnSpc>
            </a:pPr>
            <a:r>
              <a:rPr lang="zh-CN" altLang="en-US" dirty="0">
                <a:solidFill>
                  <a:srgbClr val="333333"/>
                </a:solidFill>
                <a:latin typeface="Arial" panose="020B0604020202020204" pitchFamily="34" charset="0"/>
              </a:rPr>
              <a:t>图片右下角有两道斜杠，我们可以</a:t>
            </a:r>
            <a:r>
              <a:rPr lang="en-US" altLang="zh-CN" dirty="0">
                <a:solidFill>
                  <a:srgbClr val="333333"/>
                </a:solidFill>
                <a:latin typeface="Arial" panose="020B0604020202020204" pitchFamily="34" charset="0"/>
              </a:rPr>
              <a:t>resize</a:t>
            </a:r>
            <a:r>
              <a:rPr lang="zh-CN" altLang="en-US" dirty="0">
                <a:solidFill>
                  <a:srgbClr val="333333"/>
                </a:solidFill>
                <a:latin typeface="Arial" panose="020B0604020202020204" pitchFamily="34" charset="0"/>
              </a:rPr>
              <a:t>拉伸（现代浏览器，且非移动访问），会发现，左侧永远</a:t>
            </a:r>
            <a:r>
              <a:rPr lang="en-US" altLang="zh-CN" dirty="0">
                <a:solidFill>
                  <a:srgbClr val="333333"/>
                </a:solidFill>
                <a:latin typeface="Arial" panose="020B0604020202020204" pitchFamily="34" charset="0"/>
              </a:rPr>
              <a:t>150</a:t>
            </a:r>
            <a:r>
              <a:rPr lang="zh-CN" altLang="en-US" dirty="0">
                <a:solidFill>
                  <a:srgbClr val="333333"/>
                </a:solidFill>
                <a:latin typeface="Arial" panose="020B0604020202020204" pitchFamily="34" charset="0"/>
              </a:rPr>
              <a:t>像素留白，而图片随着容器宽度变化而自适应变化了。</a:t>
            </a:r>
          </a:p>
          <a:p>
            <a:pPr algn="just" latinLnBrk="1">
              <a:lnSpc>
                <a:spcPct val="150000"/>
              </a:lnSpc>
            </a:pPr>
            <a:r>
              <a:rPr lang="zh-CN" altLang="en-US" dirty="0">
                <a:solidFill>
                  <a:srgbClr val="333333"/>
                </a:solidFill>
                <a:latin typeface="Arial" panose="020B0604020202020204" pitchFamily="34" charset="0"/>
              </a:rPr>
              <a:t>此时，我们需要好好利用左侧</a:t>
            </a:r>
            <a:r>
              <a:rPr lang="en-US" altLang="zh-CN" dirty="0">
                <a:solidFill>
                  <a:srgbClr val="333333"/>
                </a:solidFill>
                <a:latin typeface="Arial" panose="020B0604020202020204" pitchFamily="34" charset="0"/>
              </a:rPr>
              <a:t>150</a:t>
            </a:r>
            <a:r>
              <a:rPr lang="zh-CN" altLang="en-US" dirty="0">
                <a:solidFill>
                  <a:srgbClr val="333333"/>
                </a:solidFill>
                <a:latin typeface="Arial" panose="020B0604020202020204" pitchFamily="34" charset="0"/>
              </a:rPr>
              <a:t>像素的留白间距，岂不是就可以实现两栏自适应效果！</a:t>
            </a:r>
          </a:p>
        </p:txBody>
      </p:sp>
      <p:grpSp>
        <p:nvGrpSpPr>
          <p:cNvPr id="13" name="Group 9">
            <a:extLst>
              <a:ext uri="{FF2B5EF4-FFF2-40B4-BE49-F238E27FC236}">
                <a16:creationId xmlns:a16="http://schemas.microsoft.com/office/drawing/2014/main" id="{22636280-43A1-4054-B65F-7BD63C6F5906}"/>
              </a:ext>
            </a:extLst>
          </p:cNvPr>
          <p:cNvGrpSpPr/>
          <p:nvPr/>
        </p:nvGrpSpPr>
        <p:grpSpPr>
          <a:xfrm>
            <a:off x="7462111" y="3366716"/>
            <a:ext cx="1254443" cy="335365"/>
            <a:chOff x="816" y="2304"/>
            <a:chExt cx="1440" cy="448"/>
          </a:xfrm>
        </p:grpSpPr>
        <p:sp>
          <p:nvSpPr>
            <p:cNvPr id="14" name="Freeform 10">
              <a:extLst>
                <a:ext uri="{FF2B5EF4-FFF2-40B4-BE49-F238E27FC236}">
                  <a16:creationId xmlns:a16="http://schemas.microsoft.com/office/drawing/2014/main" id="{E7DDABFC-A918-4F8F-8317-D9BC62DCAEAA}"/>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 name="Rectangle 11">
              <a:hlinkClick r:id="rId5" action="ppaction://hlinkfile"/>
              <a:extLst>
                <a:ext uri="{FF2B5EF4-FFF2-40B4-BE49-F238E27FC236}">
                  <a16:creationId xmlns:a16="http://schemas.microsoft.com/office/drawing/2014/main" id="{0F52DAAE-D1E4-4D89-B84B-5DE8A150DCB7}"/>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flow-left1.html</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16" name="矩形 15">
            <a:extLst>
              <a:ext uri="{FF2B5EF4-FFF2-40B4-BE49-F238E27FC236}">
                <a16:creationId xmlns:a16="http://schemas.microsoft.com/office/drawing/2014/main" id="{8CACD9B1-2BFC-4E84-9F52-1F6045C17842}"/>
              </a:ext>
            </a:extLst>
          </p:cNvPr>
          <p:cNvSpPr/>
          <p:nvPr/>
        </p:nvSpPr>
        <p:spPr>
          <a:xfrm>
            <a:off x="293369" y="3695351"/>
            <a:ext cx="11451432" cy="1349665"/>
          </a:xfrm>
          <a:prstGeom prst="rect">
            <a:avLst/>
          </a:prstGeom>
        </p:spPr>
        <p:txBody>
          <a:bodyPr wrap="square">
            <a:spAutoFit/>
          </a:bodyPr>
          <a:lstStyle/>
          <a:p>
            <a:pPr>
              <a:lnSpc>
                <a:spcPct val="150000"/>
              </a:lnSpc>
            </a:pPr>
            <a:r>
              <a:rPr lang="zh-CN" altLang="en-US" dirty="0">
                <a:solidFill>
                  <a:schemeClr val="tx1"/>
                </a:solidFill>
                <a:latin typeface="Consolas" panose="020B0609020204030204" pitchFamily="49" charset="0"/>
              </a:rPr>
              <a:t>当然，你可以左侧有多个浮动，或者左浮动</a:t>
            </a:r>
            <a:r>
              <a:rPr lang="en-US" altLang="zh-CN" dirty="0">
                <a:solidFill>
                  <a:schemeClr val="tx1"/>
                </a:solidFill>
                <a:latin typeface="Consolas" panose="020B0609020204030204" pitchFamily="49" charset="0"/>
              </a:rPr>
              <a:t>+</a:t>
            </a:r>
            <a:r>
              <a:rPr lang="zh-CN" altLang="en-US" dirty="0">
                <a:solidFill>
                  <a:schemeClr val="tx1"/>
                </a:solidFill>
                <a:latin typeface="Consolas" panose="020B0609020204030204" pitchFamily="49" charset="0"/>
              </a:rPr>
              <a:t>右浮动。于是，我们不仅可以实现两栏自适应效果，多栏自适应效果也不在话下。</a:t>
            </a:r>
            <a:br>
              <a:rPr lang="zh-CN" altLang="en-US" dirty="0">
                <a:solidFill>
                  <a:schemeClr val="tx1"/>
                </a:solidFill>
                <a:latin typeface="Consolas" panose="020B0609020204030204" pitchFamily="49" charset="0"/>
              </a:rPr>
            </a:br>
            <a:r>
              <a:rPr lang="zh-CN" altLang="en-US" dirty="0">
                <a:solidFill>
                  <a:schemeClr val="tx1"/>
                </a:solidFill>
                <a:latin typeface="Consolas" panose="020B0609020204030204" pitchFamily="49" charset="0"/>
              </a:rPr>
              <a:t>然而，利用块状元素流体特性实现的自适应布局有个不足，就是，我们需要知道浮动或绝对定位内容的尺寸。然后，流体内容才能有对应的</a:t>
            </a:r>
            <a:r>
              <a:rPr lang="en-US" altLang="zh-CN" dirty="0">
                <a:solidFill>
                  <a:schemeClr val="tx1"/>
                </a:solidFill>
                <a:latin typeface="Consolas" panose="020B0609020204030204" pitchFamily="49" charset="0"/>
              </a:rPr>
              <a:t>margin</a:t>
            </a:r>
            <a:r>
              <a:rPr lang="zh-CN" altLang="en-US" dirty="0">
                <a:solidFill>
                  <a:schemeClr val="tx1"/>
                </a:solidFill>
                <a:latin typeface="Consolas" panose="020B0609020204030204" pitchFamily="49" charset="0"/>
              </a:rPr>
              <a:t>或</a:t>
            </a:r>
            <a:r>
              <a:rPr lang="en-US" altLang="zh-CN" dirty="0">
                <a:solidFill>
                  <a:schemeClr val="tx1"/>
                </a:solidFill>
                <a:latin typeface="Consolas" panose="020B0609020204030204" pitchFamily="49" charset="0"/>
              </a:rPr>
              <a:t>padding</a:t>
            </a:r>
            <a:r>
              <a:rPr lang="zh-CN" altLang="en-US" dirty="0">
                <a:solidFill>
                  <a:schemeClr val="tx1"/>
                </a:solidFill>
                <a:latin typeface="Consolas" panose="020B0609020204030204" pitchFamily="49" charset="0"/>
              </a:rPr>
              <a:t>或</a:t>
            </a:r>
            <a:r>
              <a:rPr lang="en-US" altLang="zh-CN" dirty="0">
                <a:solidFill>
                  <a:schemeClr val="tx1"/>
                </a:solidFill>
                <a:latin typeface="Consolas" panose="020B0609020204030204" pitchFamily="49" charset="0"/>
              </a:rPr>
              <a:t>border</a:t>
            </a:r>
            <a:r>
              <a:rPr lang="zh-CN" altLang="en-US" dirty="0">
                <a:solidFill>
                  <a:schemeClr val="tx1"/>
                </a:solidFill>
                <a:latin typeface="Consolas" panose="020B0609020204030204" pitchFamily="49" charset="0"/>
              </a:rPr>
              <a:t>值进行位置修正。于是，问题来了，我们没法单纯使用一个公用的类名，类似</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clearfix</a:t>
            </a:r>
            <a:r>
              <a:rPr lang="zh-CN" altLang="en-US" dirty="0">
                <a:solidFill>
                  <a:schemeClr val="tx1"/>
                </a:solidFill>
                <a:latin typeface="Consolas" panose="020B0609020204030204" pitchFamily="49" charset="0"/>
              </a:rPr>
              <a:t>这样，整站通用。因为不同自适应场景的留白距离是不一样的。</a:t>
            </a:r>
          </a:p>
        </p:txBody>
      </p:sp>
      <p:sp>
        <p:nvSpPr>
          <p:cNvPr id="18" name="矩形 17">
            <a:extLst>
              <a:ext uri="{FF2B5EF4-FFF2-40B4-BE49-F238E27FC236}">
                <a16:creationId xmlns:a16="http://schemas.microsoft.com/office/drawing/2014/main" id="{67C340D9-60A1-4D3E-BA7E-A68E8A38591C}"/>
              </a:ext>
            </a:extLst>
          </p:cNvPr>
          <p:cNvSpPr/>
          <p:nvPr/>
        </p:nvSpPr>
        <p:spPr>
          <a:xfrm>
            <a:off x="293369" y="1845340"/>
            <a:ext cx="902811" cy="415498"/>
          </a:xfrm>
          <a:prstGeom prst="rect">
            <a:avLst/>
          </a:prstGeom>
        </p:spPr>
        <p:txBody>
          <a:bodyPr wrap="none">
            <a:spAutoFit/>
          </a:bodyPr>
          <a:lstStyle/>
          <a:p>
            <a:pPr>
              <a:lnSpc>
                <a:spcPct val="150000"/>
              </a:lnSpc>
            </a:pPr>
            <a:r>
              <a:rPr lang="zh-CN" altLang="en-US" b="1" dirty="0">
                <a:solidFill>
                  <a:srgbClr val="333333"/>
                </a:solidFill>
                <a:latin typeface="Arial" panose="020B0604020202020204" pitchFamily="34" charset="0"/>
              </a:rPr>
              <a:t>流体布局</a:t>
            </a:r>
            <a:endParaRPr lang="en-US" altLang="zh-CN" b="1" dirty="0">
              <a:solidFill>
                <a:srgbClr val="333333"/>
              </a:solidFill>
              <a:latin typeface="Arial" panose="020B0604020202020204" pitchFamily="34" charset="0"/>
            </a:endParaRPr>
          </a:p>
        </p:txBody>
      </p:sp>
      <p:grpSp>
        <p:nvGrpSpPr>
          <p:cNvPr id="22" name="Group 9">
            <a:extLst>
              <a:ext uri="{FF2B5EF4-FFF2-40B4-BE49-F238E27FC236}">
                <a16:creationId xmlns:a16="http://schemas.microsoft.com/office/drawing/2014/main" id="{68232F32-CE37-44D2-9367-5586FDDCDFE6}"/>
              </a:ext>
            </a:extLst>
          </p:cNvPr>
          <p:cNvGrpSpPr/>
          <p:nvPr/>
        </p:nvGrpSpPr>
        <p:grpSpPr>
          <a:xfrm>
            <a:off x="11061700" y="181078"/>
            <a:ext cx="988719" cy="335365"/>
            <a:chOff x="816" y="2304"/>
            <a:chExt cx="1440" cy="448"/>
          </a:xfrm>
        </p:grpSpPr>
        <p:sp>
          <p:nvSpPr>
            <p:cNvPr id="23" name="Freeform 10">
              <a:extLst>
                <a:ext uri="{FF2B5EF4-FFF2-40B4-BE49-F238E27FC236}">
                  <a16:creationId xmlns:a16="http://schemas.microsoft.com/office/drawing/2014/main" id="{A77C66CD-B1BD-421B-887E-FF01C5A12468}"/>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 name="Rectangle 11">
              <a:hlinkClick r:id="rId6" action="ppaction://hlinksldjump"/>
              <a:extLst>
                <a:ext uri="{FF2B5EF4-FFF2-40B4-BE49-F238E27FC236}">
                  <a16:creationId xmlns:a16="http://schemas.microsoft.com/office/drawing/2014/main" id="{ADB9521D-9DFA-4BA8-B2D6-15224B5616F6}"/>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28" name="Group 9">
            <a:extLst>
              <a:ext uri="{FF2B5EF4-FFF2-40B4-BE49-F238E27FC236}">
                <a16:creationId xmlns:a16="http://schemas.microsoft.com/office/drawing/2014/main" id="{84D6D9C5-5582-4020-BCE5-052ACCD1E1A6}"/>
              </a:ext>
            </a:extLst>
          </p:cNvPr>
          <p:cNvGrpSpPr/>
          <p:nvPr/>
        </p:nvGrpSpPr>
        <p:grpSpPr>
          <a:xfrm>
            <a:off x="9270251" y="181078"/>
            <a:ext cx="754143" cy="335365"/>
            <a:chOff x="816" y="2304"/>
            <a:chExt cx="1440" cy="448"/>
          </a:xfrm>
        </p:grpSpPr>
        <p:sp>
          <p:nvSpPr>
            <p:cNvPr id="29" name="Freeform 10">
              <a:extLst>
                <a:ext uri="{FF2B5EF4-FFF2-40B4-BE49-F238E27FC236}">
                  <a16:creationId xmlns:a16="http://schemas.microsoft.com/office/drawing/2014/main" id="{A9436530-CD18-4D57-90E6-0F1458A982DB}"/>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0" name="Rectangle 11">
              <a:hlinkClick r:id="rId7"/>
              <a:extLst>
                <a:ext uri="{FF2B5EF4-FFF2-40B4-BE49-F238E27FC236}">
                  <a16:creationId xmlns:a16="http://schemas.microsoft.com/office/drawing/2014/main" id="{12D23F35-2641-4649-9AF9-19B33BB86474}"/>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31" name="Group 9">
            <a:extLst>
              <a:ext uri="{FF2B5EF4-FFF2-40B4-BE49-F238E27FC236}">
                <a16:creationId xmlns:a16="http://schemas.microsoft.com/office/drawing/2014/main" id="{60528CEC-ED97-4598-8BEE-FB28914EF81D}"/>
              </a:ext>
            </a:extLst>
          </p:cNvPr>
          <p:cNvGrpSpPr/>
          <p:nvPr/>
        </p:nvGrpSpPr>
        <p:grpSpPr>
          <a:xfrm>
            <a:off x="10165976" y="181078"/>
            <a:ext cx="754143" cy="335365"/>
            <a:chOff x="816" y="2304"/>
            <a:chExt cx="1440" cy="448"/>
          </a:xfrm>
        </p:grpSpPr>
        <p:sp>
          <p:nvSpPr>
            <p:cNvPr id="32" name="Freeform 10">
              <a:extLst>
                <a:ext uri="{FF2B5EF4-FFF2-40B4-BE49-F238E27FC236}">
                  <a16:creationId xmlns:a16="http://schemas.microsoft.com/office/drawing/2014/main" id="{29F1D210-ABE2-410C-8097-586F9B1C704C}"/>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3" name="Rectangle 11">
              <a:hlinkClick r:id="rId8" action="ppaction://hlinkfile"/>
              <a:extLst>
                <a:ext uri="{FF2B5EF4-FFF2-40B4-BE49-F238E27FC236}">
                  <a16:creationId xmlns:a16="http://schemas.microsoft.com/office/drawing/2014/main" id="{6F7FC172-B972-428D-8568-8533F37452F1}"/>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1934029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par>
                                <p:cTn id="13" presetID="16" presetClass="entr" presetSubtype="21"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par>
                                <p:cTn id="21" presetID="16" presetClass="entr" presetSubtype="21"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arn(inVertical)">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7"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en-US" altLang="zh-CN" kern="1200" dirty="0">
                <a:latin typeface="华文隶书" panose="02010800040101010101" pitchFamily="2" charset="-122"/>
                <a:ea typeface="华文隶书" panose="02010800040101010101" pitchFamily="2" charset="-122"/>
                <a:cs typeface="Arial" panose="020B0604020202020204" pitchFamily="34" charset="0"/>
              </a:rPr>
              <a:t>BFC</a:t>
            </a:r>
            <a:r>
              <a:rPr lang="zh-CN" altLang="en-US" kern="1200" dirty="0">
                <a:latin typeface="华文隶书" panose="02010800040101010101" pitchFamily="2" charset="-122"/>
                <a:ea typeface="华文隶书" panose="02010800040101010101" pitchFamily="2" charset="-122"/>
                <a:cs typeface="Arial" panose="020B0604020202020204" pitchFamily="34" charset="0"/>
              </a:rPr>
              <a:t>布局</a:t>
            </a:r>
            <a:endParaRPr lang="en-US" altLang="zh-CN" kern="1200" dirty="0">
              <a:latin typeface="华文隶书" panose="02010800040101010101" pitchFamily="2" charset="-122"/>
              <a:ea typeface="华文隶书" panose="02010800040101010101" pitchFamily="2" charset="-122"/>
            </a:endParaRPr>
          </a:p>
        </p:txBody>
      </p:sp>
      <p:sp>
        <p:nvSpPr>
          <p:cNvPr id="3" name="矩形 2">
            <a:extLst>
              <a:ext uri="{FF2B5EF4-FFF2-40B4-BE49-F238E27FC236}">
                <a16:creationId xmlns:a16="http://schemas.microsoft.com/office/drawing/2014/main" id="{A87586AA-D56B-4AD1-A0BA-83941D6934F4}"/>
              </a:ext>
            </a:extLst>
          </p:cNvPr>
          <p:cNvSpPr/>
          <p:nvPr/>
        </p:nvSpPr>
        <p:spPr>
          <a:xfrm>
            <a:off x="293370" y="1204913"/>
            <a:ext cx="11605260" cy="3970318"/>
          </a:xfrm>
          <a:prstGeom prst="rect">
            <a:avLst/>
          </a:prstGeom>
        </p:spPr>
        <p:txBody>
          <a:bodyPr wrap="square">
            <a:spAutoFit/>
          </a:bodyPr>
          <a:lstStyle/>
          <a:p>
            <a:pPr>
              <a:lnSpc>
                <a:spcPct val="150000"/>
              </a:lnSpc>
            </a:pPr>
            <a:r>
              <a:rPr lang="en-US" altLang="zh-CN" dirty="0"/>
              <a:t>BFC</a:t>
            </a:r>
            <a:r>
              <a:rPr lang="zh-CN" altLang="en-US" dirty="0"/>
              <a:t>全称”</a:t>
            </a:r>
            <a:r>
              <a:rPr lang="en-US" altLang="zh-CN" dirty="0"/>
              <a:t>Block Formatting Context”, </a:t>
            </a:r>
            <a:r>
              <a:rPr lang="zh-CN" altLang="en-US" dirty="0"/>
              <a:t>中文为“块级格式化上下文”。它是一个独立的渲染区域，只有</a:t>
            </a:r>
            <a:r>
              <a:rPr lang="en-US" altLang="zh-CN" dirty="0"/>
              <a:t>Block-level box</a:t>
            </a:r>
            <a:r>
              <a:rPr lang="zh-CN" altLang="en-US" dirty="0"/>
              <a:t>参与， 它规定了内部的</a:t>
            </a:r>
            <a:r>
              <a:rPr lang="en-US" altLang="zh-CN" dirty="0"/>
              <a:t>Block-level Box</a:t>
            </a:r>
            <a:r>
              <a:rPr lang="zh-CN" altLang="en-US" dirty="0"/>
              <a:t>如何布局，并且与这个区域外部毫不相干。</a:t>
            </a:r>
            <a:r>
              <a:rPr lang="en-US" altLang="zh-CN" dirty="0"/>
              <a:t>Block fomatting context = block-level box + Formatting Context</a:t>
            </a:r>
            <a:endParaRPr lang="en-US" altLang="zh-CN" b="1" dirty="0"/>
          </a:p>
          <a:p>
            <a:pPr marL="285750" indent="-285750">
              <a:lnSpc>
                <a:spcPct val="150000"/>
              </a:lnSpc>
              <a:buFont typeface="Arial" panose="020B0604020202020204" pitchFamily="34" charset="0"/>
              <a:buChar char="•"/>
            </a:pPr>
            <a:r>
              <a:rPr lang="en-US" altLang="zh-CN" b="1" dirty="0"/>
              <a:t>Box</a:t>
            </a:r>
          </a:p>
          <a:p>
            <a:pPr>
              <a:lnSpc>
                <a:spcPct val="150000"/>
              </a:lnSpc>
            </a:pPr>
            <a:r>
              <a:rPr lang="en-US" altLang="zh-CN" dirty="0"/>
              <a:t>Box</a:t>
            </a:r>
            <a:r>
              <a:rPr lang="zh-CN" altLang="en-US" dirty="0"/>
              <a:t>即盒子模型，是 </a:t>
            </a:r>
            <a:r>
              <a:rPr lang="en-US" altLang="zh-CN" dirty="0"/>
              <a:t>CSS </a:t>
            </a:r>
            <a:r>
              <a:rPr lang="zh-CN" altLang="en-US" dirty="0"/>
              <a:t>布局的基本单位， 直观点来说，就是一个页面是由很多个 </a:t>
            </a:r>
            <a:r>
              <a:rPr lang="en-US" altLang="zh-CN" dirty="0"/>
              <a:t>Box </a:t>
            </a:r>
            <a:r>
              <a:rPr lang="zh-CN" altLang="en-US" dirty="0"/>
              <a:t>组成的。元素的类型和 </a:t>
            </a:r>
            <a:r>
              <a:rPr lang="en-US" altLang="zh-CN" dirty="0"/>
              <a:t>display </a:t>
            </a:r>
            <a:r>
              <a:rPr lang="zh-CN" altLang="en-US" dirty="0"/>
              <a:t>属性，决定了这个 </a:t>
            </a:r>
            <a:r>
              <a:rPr lang="en-US" altLang="zh-CN" dirty="0"/>
              <a:t>Box </a:t>
            </a:r>
            <a:r>
              <a:rPr lang="zh-CN" altLang="en-US" dirty="0"/>
              <a:t>的类型。 不同类型的 </a:t>
            </a:r>
            <a:r>
              <a:rPr lang="en-US" altLang="zh-CN" dirty="0"/>
              <a:t>Box</a:t>
            </a:r>
            <a:r>
              <a:rPr lang="zh-CN" altLang="en-US" dirty="0"/>
              <a:t>， 会参与不同的 </a:t>
            </a:r>
            <a:r>
              <a:rPr lang="en-US" altLang="zh-CN" dirty="0"/>
              <a:t>Formatting Context</a:t>
            </a:r>
            <a:r>
              <a:rPr lang="zh-CN" altLang="en-US" dirty="0"/>
              <a:t>（一个决定如何渲染文档的容器），因此</a:t>
            </a:r>
            <a:r>
              <a:rPr lang="en-US" altLang="zh-CN" dirty="0"/>
              <a:t>Box</a:t>
            </a:r>
            <a:r>
              <a:rPr lang="zh-CN" altLang="en-US" dirty="0"/>
              <a:t>内的元素会以不同的方式渲染。让我们看看有哪些盒子：</a:t>
            </a:r>
            <a:endParaRPr lang="en-US" altLang="zh-CN" dirty="0"/>
          </a:p>
          <a:p>
            <a:pPr latinLnBrk="1">
              <a:lnSpc>
                <a:spcPct val="150000"/>
              </a:lnSpc>
            </a:pPr>
            <a:r>
              <a:rPr lang="en-US" altLang="zh-CN" dirty="0"/>
              <a:t>block-level box</a:t>
            </a:r>
            <a:r>
              <a:rPr lang="zh-CN" altLang="en-US" dirty="0"/>
              <a:t>：</a:t>
            </a:r>
            <a:r>
              <a:rPr lang="en-US" altLang="zh-CN" dirty="0"/>
              <a:t>display </a:t>
            </a:r>
            <a:r>
              <a:rPr lang="zh-CN" altLang="en-US" dirty="0"/>
              <a:t>属性为 </a:t>
            </a:r>
            <a:r>
              <a:rPr lang="en-US" altLang="zh-CN" dirty="0"/>
              <a:t>block, list-item, table </a:t>
            </a:r>
            <a:r>
              <a:rPr lang="zh-CN" altLang="en-US" dirty="0"/>
              <a:t>的元素，会生成 </a:t>
            </a:r>
            <a:r>
              <a:rPr lang="en-US" altLang="zh-CN" dirty="0"/>
              <a:t>block-level box</a:t>
            </a:r>
            <a:r>
              <a:rPr lang="zh-CN" altLang="en-US" dirty="0"/>
              <a:t>。并且参与 </a:t>
            </a:r>
            <a:r>
              <a:rPr lang="en-US" altLang="zh-CN" dirty="0"/>
              <a:t>block fomatting context</a:t>
            </a:r>
            <a:r>
              <a:rPr lang="zh-CN" altLang="en-US" dirty="0"/>
              <a:t>；</a:t>
            </a:r>
          </a:p>
          <a:p>
            <a:pPr latinLnBrk="1">
              <a:lnSpc>
                <a:spcPct val="150000"/>
              </a:lnSpc>
            </a:pPr>
            <a:r>
              <a:rPr lang="en-US" altLang="zh-CN" dirty="0"/>
              <a:t>inline-level box</a:t>
            </a:r>
            <a:r>
              <a:rPr lang="zh-CN" altLang="en-US" dirty="0"/>
              <a:t> ： </a:t>
            </a:r>
            <a:r>
              <a:rPr lang="en-US" altLang="zh-CN" dirty="0"/>
              <a:t>display </a:t>
            </a:r>
            <a:r>
              <a:rPr lang="zh-CN" altLang="en-US" dirty="0"/>
              <a:t>属性为 </a:t>
            </a:r>
            <a:r>
              <a:rPr lang="en-US" altLang="zh-CN" dirty="0"/>
              <a:t>inline, inline-block, inline-table </a:t>
            </a:r>
            <a:r>
              <a:rPr lang="zh-CN" altLang="en-US" dirty="0"/>
              <a:t>的元素，会生成 </a:t>
            </a:r>
            <a:r>
              <a:rPr lang="en-US" altLang="zh-CN" dirty="0"/>
              <a:t>inline-level box</a:t>
            </a:r>
            <a:r>
              <a:rPr lang="zh-CN" altLang="en-US" dirty="0"/>
              <a:t>。并且参与 </a:t>
            </a:r>
            <a:r>
              <a:rPr lang="en-US" altLang="zh-CN" dirty="0"/>
              <a:t>inline formatting context</a:t>
            </a:r>
            <a:r>
              <a:rPr lang="zh-CN" altLang="en-US" dirty="0"/>
              <a:t>；</a:t>
            </a:r>
          </a:p>
          <a:p>
            <a:pPr marL="285750" indent="-285750">
              <a:lnSpc>
                <a:spcPct val="150000"/>
              </a:lnSpc>
              <a:buFont typeface="Arial" panose="020B0604020202020204" pitchFamily="34" charset="0"/>
              <a:buChar char="•"/>
            </a:pPr>
            <a:r>
              <a:rPr lang="en-US" altLang="zh-CN" b="1" dirty="0"/>
              <a:t>Formatting context</a:t>
            </a:r>
          </a:p>
          <a:p>
            <a:pPr>
              <a:lnSpc>
                <a:spcPct val="150000"/>
              </a:lnSpc>
            </a:pPr>
            <a:r>
              <a:rPr lang="en-US" altLang="zh-CN" dirty="0"/>
              <a:t>Formatting context </a:t>
            </a:r>
            <a:r>
              <a:rPr lang="zh-CN" altLang="en-US" dirty="0"/>
              <a:t>是 </a:t>
            </a:r>
            <a:r>
              <a:rPr lang="en-US" altLang="zh-CN" dirty="0"/>
              <a:t>W3C CSS2.1 </a:t>
            </a:r>
            <a:r>
              <a:rPr lang="zh-CN" altLang="en-US" dirty="0"/>
              <a:t>规范中的一个概念。它是页面中的一块渲染区域，并且有一套渲染规则，它决定了其子元素将如何定位，以及和其他元素的关系和相互作用。最常见的 </a:t>
            </a:r>
            <a:r>
              <a:rPr lang="en-US" altLang="zh-CN" dirty="0"/>
              <a:t>Formatting context </a:t>
            </a:r>
            <a:r>
              <a:rPr lang="zh-CN" altLang="en-US" dirty="0"/>
              <a:t>有 </a:t>
            </a:r>
            <a:r>
              <a:rPr lang="en-US" altLang="zh-CN" dirty="0"/>
              <a:t>Block fomatting context (</a:t>
            </a:r>
            <a:r>
              <a:rPr lang="zh-CN" altLang="en-US" dirty="0"/>
              <a:t>简称</a:t>
            </a:r>
            <a:r>
              <a:rPr lang="en-US" altLang="zh-CN" dirty="0"/>
              <a:t>BFC)</a:t>
            </a:r>
            <a:r>
              <a:rPr lang="zh-CN" altLang="en-US" dirty="0"/>
              <a:t>和 </a:t>
            </a:r>
            <a:r>
              <a:rPr lang="en-US" altLang="zh-CN" dirty="0"/>
              <a:t>Inline formatting context (</a:t>
            </a:r>
            <a:r>
              <a:rPr lang="zh-CN" altLang="en-US" dirty="0"/>
              <a:t>简称</a:t>
            </a:r>
            <a:r>
              <a:rPr lang="en-US" altLang="zh-CN" dirty="0"/>
              <a:t>IFC)</a:t>
            </a:r>
            <a:r>
              <a:rPr lang="zh-CN" altLang="en-US" dirty="0"/>
              <a:t>。</a:t>
            </a:r>
            <a:br>
              <a:rPr lang="en-US" altLang="zh-CN" dirty="0"/>
            </a:br>
            <a:r>
              <a:rPr lang="en-US" altLang="zh-CN" dirty="0"/>
              <a:t>CSS2.1 </a:t>
            </a:r>
            <a:r>
              <a:rPr lang="zh-CN" altLang="en-US" dirty="0"/>
              <a:t>中只有 </a:t>
            </a:r>
            <a:r>
              <a:rPr lang="en-US" altLang="zh-CN" dirty="0"/>
              <a:t>BFC </a:t>
            </a:r>
            <a:r>
              <a:rPr lang="zh-CN" altLang="en-US" dirty="0"/>
              <a:t>和 </a:t>
            </a:r>
            <a:r>
              <a:rPr lang="en-US" altLang="zh-CN" dirty="0"/>
              <a:t>IFC, CSS3 </a:t>
            </a:r>
            <a:r>
              <a:rPr lang="zh-CN" altLang="en-US" dirty="0"/>
              <a:t>中还增加了 </a:t>
            </a:r>
            <a:r>
              <a:rPr lang="en-US" altLang="zh-CN" dirty="0"/>
              <a:t>GFC </a:t>
            </a:r>
            <a:r>
              <a:rPr lang="zh-CN" altLang="en-US" dirty="0"/>
              <a:t>和 </a:t>
            </a:r>
            <a:r>
              <a:rPr lang="en-US" altLang="zh-CN" dirty="0"/>
              <a:t>FFC</a:t>
            </a:r>
            <a:r>
              <a:rPr lang="zh-CN" altLang="en-US" dirty="0"/>
              <a:t>。</a:t>
            </a:r>
            <a:endParaRPr lang="en-US" altLang="zh-CN" dirty="0"/>
          </a:p>
        </p:txBody>
      </p:sp>
      <p:sp>
        <p:nvSpPr>
          <p:cNvPr id="9" name="矩形 8">
            <a:extLst>
              <a:ext uri="{FF2B5EF4-FFF2-40B4-BE49-F238E27FC236}">
                <a16:creationId xmlns:a16="http://schemas.microsoft.com/office/drawing/2014/main" id="{F70EA026-A698-4308-B575-1F05AAF50DD6}"/>
              </a:ext>
            </a:extLst>
          </p:cNvPr>
          <p:cNvSpPr/>
          <p:nvPr/>
        </p:nvSpPr>
        <p:spPr>
          <a:xfrm>
            <a:off x="293370" y="798333"/>
            <a:ext cx="1091966" cy="415498"/>
          </a:xfrm>
          <a:prstGeom prst="rect">
            <a:avLst/>
          </a:prstGeom>
        </p:spPr>
        <p:txBody>
          <a:bodyPr wrap="none">
            <a:spAutoFit/>
          </a:bodyPr>
          <a:lstStyle/>
          <a:p>
            <a:pPr>
              <a:lnSpc>
                <a:spcPct val="150000"/>
              </a:lnSpc>
            </a:pPr>
            <a:r>
              <a:rPr lang="en-US" altLang="zh-CN" b="1" dirty="0">
                <a:solidFill>
                  <a:srgbClr val="333333"/>
                </a:solidFill>
                <a:latin typeface="Arial" panose="020B0604020202020204" pitchFamily="34" charset="0"/>
              </a:rPr>
              <a:t>BFC</a:t>
            </a:r>
            <a:r>
              <a:rPr lang="zh-CN" altLang="en-US" b="1" dirty="0">
                <a:solidFill>
                  <a:srgbClr val="333333"/>
                </a:solidFill>
                <a:latin typeface="Arial" panose="020B0604020202020204" pitchFamily="34" charset="0"/>
              </a:rPr>
              <a:t>是什么</a:t>
            </a:r>
            <a:endParaRPr lang="en-US" altLang="zh-CN" b="1" dirty="0">
              <a:solidFill>
                <a:srgbClr val="333333"/>
              </a:solidFill>
              <a:latin typeface="Arial" panose="020B0604020202020204" pitchFamily="34" charset="0"/>
            </a:endParaRPr>
          </a:p>
        </p:txBody>
      </p:sp>
      <p:grpSp>
        <p:nvGrpSpPr>
          <p:cNvPr id="12" name="Group 9">
            <a:extLst>
              <a:ext uri="{FF2B5EF4-FFF2-40B4-BE49-F238E27FC236}">
                <a16:creationId xmlns:a16="http://schemas.microsoft.com/office/drawing/2014/main" id="{BAF5B2E5-5BDF-4BEE-B6B0-5D27E6541CE8}"/>
              </a:ext>
            </a:extLst>
          </p:cNvPr>
          <p:cNvGrpSpPr/>
          <p:nvPr/>
        </p:nvGrpSpPr>
        <p:grpSpPr>
          <a:xfrm>
            <a:off x="11061700" y="181078"/>
            <a:ext cx="988719" cy="335365"/>
            <a:chOff x="816" y="2304"/>
            <a:chExt cx="1440" cy="448"/>
          </a:xfrm>
        </p:grpSpPr>
        <p:sp>
          <p:nvSpPr>
            <p:cNvPr id="13" name="Freeform 10">
              <a:extLst>
                <a:ext uri="{FF2B5EF4-FFF2-40B4-BE49-F238E27FC236}">
                  <a16:creationId xmlns:a16="http://schemas.microsoft.com/office/drawing/2014/main" id="{D34C6128-AA9E-4EB0-B74B-CB00838861EB}"/>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 name="Rectangle 11">
              <a:hlinkClick r:id="rId3" action="ppaction://hlinksldjump"/>
              <a:extLst>
                <a:ext uri="{FF2B5EF4-FFF2-40B4-BE49-F238E27FC236}">
                  <a16:creationId xmlns:a16="http://schemas.microsoft.com/office/drawing/2014/main" id="{2E4522C2-D766-4027-9639-2A9ED4912A67}"/>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16" name="Group 9">
            <a:extLst>
              <a:ext uri="{FF2B5EF4-FFF2-40B4-BE49-F238E27FC236}">
                <a16:creationId xmlns:a16="http://schemas.microsoft.com/office/drawing/2014/main" id="{4CA7E3D0-761D-4E8D-B21F-0E4BEC812006}"/>
              </a:ext>
            </a:extLst>
          </p:cNvPr>
          <p:cNvGrpSpPr/>
          <p:nvPr/>
        </p:nvGrpSpPr>
        <p:grpSpPr>
          <a:xfrm>
            <a:off x="9270251" y="181078"/>
            <a:ext cx="754143" cy="335365"/>
            <a:chOff x="816" y="2304"/>
            <a:chExt cx="1440" cy="448"/>
          </a:xfrm>
        </p:grpSpPr>
        <p:sp>
          <p:nvSpPr>
            <p:cNvPr id="17" name="Freeform 10">
              <a:extLst>
                <a:ext uri="{FF2B5EF4-FFF2-40B4-BE49-F238E27FC236}">
                  <a16:creationId xmlns:a16="http://schemas.microsoft.com/office/drawing/2014/main" id="{CF53DA91-9F67-4A15-BF68-79CD5FF678A6}"/>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 name="Rectangle 11">
              <a:hlinkClick r:id="rId4"/>
              <a:extLst>
                <a:ext uri="{FF2B5EF4-FFF2-40B4-BE49-F238E27FC236}">
                  <a16:creationId xmlns:a16="http://schemas.microsoft.com/office/drawing/2014/main" id="{9ABF532A-6BAF-41F5-AC67-94A8050C76FE}"/>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19" name="Group 9">
            <a:extLst>
              <a:ext uri="{FF2B5EF4-FFF2-40B4-BE49-F238E27FC236}">
                <a16:creationId xmlns:a16="http://schemas.microsoft.com/office/drawing/2014/main" id="{BDA4E3D6-29BC-4808-9532-E89CBFF15474}"/>
              </a:ext>
            </a:extLst>
          </p:cNvPr>
          <p:cNvGrpSpPr/>
          <p:nvPr/>
        </p:nvGrpSpPr>
        <p:grpSpPr>
          <a:xfrm>
            <a:off x="10165976" y="181078"/>
            <a:ext cx="754143" cy="335365"/>
            <a:chOff x="816" y="2304"/>
            <a:chExt cx="1440" cy="448"/>
          </a:xfrm>
        </p:grpSpPr>
        <p:sp>
          <p:nvSpPr>
            <p:cNvPr id="20" name="Freeform 10">
              <a:extLst>
                <a:ext uri="{FF2B5EF4-FFF2-40B4-BE49-F238E27FC236}">
                  <a16:creationId xmlns:a16="http://schemas.microsoft.com/office/drawing/2014/main" id="{1E3F60CB-DB7B-4778-964E-F38032C1DA5B}"/>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 name="Rectangle 11">
              <a:hlinkClick r:id="rId5" action="ppaction://hlinkfile"/>
              <a:extLst>
                <a:ext uri="{FF2B5EF4-FFF2-40B4-BE49-F238E27FC236}">
                  <a16:creationId xmlns:a16="http://schemas.microsoft.com/office/drawing/2014/main" id="{DCCD1978-CDB7-483C-8394-8194ACC2D952}"/>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40444026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23787" y="22121"/>
            <a:ext cx="12192000" cy="629078"/>
          </a:xfrm>
          <a:noFill/>
          <a:ln>
            <a:noFill/>
          </a:ln>
        </p:spPr>
        <p:txBody>
          <a:bodyPr/>
          <a:lstStyle/>
          <a:p>
            <a:pPr eaLnBrk="1" hangingPunct="1"/>
            <a:r>
              <a:rPr lang="zh-CN" altLang="en-US" dirty="0">
                <a:latin typeface="华文隶书" panose="02010800040101010101" pitchFamily="2" charset="-122"/>
                <a:ea typeface="华文隶书" panose="02010800040101010101" pitchFamily="2" charset="-122"/>
              </a:rPr>
              <a:t>目录拓扑图</a:t>
            </a:r>
            <a:endParaRPr lang="en-US" altLang="zh-CN" dirty="0">
              <a:latin typeface="华文隶书" panose="02010800040101010101" pitchFamily="2" charset="-122"/>
              <a:ea typeface="华文隶书" panose="02010800040101010101" pitchFamily="2" charset="-122"/>
            </a:endParaRPr>
          </a:p>
        </p:txBody>
      </p:sp>
      <p:grpSp>
        <p:nvGrpSpPr>
          <p:cNvPr id="29" name="Group 3">
            <a:extLst>
              <a:ext uri="{FF2B5EF4-FFF2-40B4-BE49-F238E27FC236}">
                <a16:creationId xmlns:a16="http://schemas.microsoft.com/office/drawing/2014/main" id="{C3F4F2F5-F94B-4F7B-8FBB-1E52931EA8A9}"/>
              </a:ext>
            </a:extLst>
          </p:cNvPr>
          <p:cNvGrpSpPr/>
          <p:nvPr/>
        </p:nvGrpSpPr>
        <p:grpSpPr>
          <a:xfrm>
            <a:off x="1641440" y="769538"/>
            <a:ext cx="1724025" cy="482600"/>
            <a:chOff x="816" y="2304"/>
            <a:chExt cx="1440" cy="448"/>
          </a:xfrm>
        </p:grpSpPr>
        <p:sp>
          <p:nvSpPr>
            <p:cNvPr id="30" name="Freeform 4">
              <a:extLst>
                <a:ext uri="{FF2B5EF4-FFF2-40B4-BE49-F238E27FC236}">
                  <a16:creationId xmlns:a16="http://schemas.microsoft.com/office/drawing/2014/main" id="{A79B0261-DF83-429E-A0D4-77C4404E754C}"/>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 name="Rectangle 5">
              <a:hlinkClick r:id="rId3" action="ppaction://hlinksldjump"/>
              <a:extLst>
                <a:ext uri="{FF2B5EF4-FFF2-40B4-BE49-F238E27FC236}">
                  <a16:creationId xmlns:a16="http://schemas.microsoft.com/office/drawing/2014/main" id="{7E9812D6-D98E-468F-BC5C-B7BDBF624207}"/>
                </a:ext>
              </a:extLst>
            </p:cNvPr>
            <p:cNvSpPr>
              <a:spLocks noChangeArrowheads="1"/>
            </p:cNvSpPr>
            <p:nvPr/>
          </p:nvSpPr>
          <p:spPr bwMode="gray">
            <a:xfrm>
              <a:off x="816" y="2304"/>
              <a:ext cx="1440" cy="393"/>
            </a:xfrm>
            <a:prstGeom prst="rect">
              <a:avLst/>
            </a:prstGeom>
            <a:gradFill rotWithShape="1">
              <a:gsLst>
                <a:gs pos="0">
                  <a:schemeClr val="hlink"/>
                </a:gs>
                <a:gs pos="100000">
                  <a:schemeClr val="hlink">
                    <a:gamma/>
                    <a:tint val="63529"/>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a:t>
              </a:r>
              <a:r>
                <a:rPr kumimoji="1" lang="zh-CN" altLang="en-US"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层叠</a:t>
              </a:r>
              <a:r>
                <a:rPr kumimoji="1" lang="en-US" altLang="zh-CN"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a:t>
              </a:r>
              <a:r>
                <a:rPr kumimoji="1" lang="zh-CN" altLang="en-US"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的概念</a:t>
              </a:r>
              <a:endParaRPr kumimoji="1" lang="en-US" altLang="zh-CN"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32" name="Group 6">
            <a:extLst>
              <a:ext uri="{FF2B5EF4-FFF2-40B4-BE49-F238E27FC236}">
                <a16:creationId xmlns:a16="http://schemas.microsoft.com/office/drawing/2014/main" id="{8BAC1739-3A35-4401-BD79-BBD06CCE9125}"/>
              </a:ext>
            </a:extLst>
          </p:cNvPr>
          <p:cNvGrpSpPr/>
          <p:nvPr/>
        </p:nvGrpSpPr>
        <p:grpSpPr>
          <a:xfrm>
            <a:off x="3819092" y="769538"/>
            <a:ext cx="1313815" cy="482600"/>
            <a:chOff x="816" y="2304"/>
            <a:chExt cx="1440" cy="448"/>
          </a:xfrm>
        </p:grpSpPr>
        <p:sp>
          <p:nvSpPr>
            <p:cNvPr id="33" name="Freeform 7">
              <a:extLst>
                <a:ext uri="{FF2B5EF4-FFF2-40B4-BE49-F238E27FC236}">
                  <a16:creationId xmlns:a16="http://schemas.microsoft.com/office/drawing/2014/main" id="{A6E82A5B-CBEF-4B07-A2FF-BDBA626632CC}"/>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4" name="Rectangle 8">
              <a:hlinkClick r:id="rId4" action="ppaction://hlinksldjump"/>
              <a:extLst>
                <a:ext uri="{FF2B5EF4-FFF2-40B4-BE49-F238E27FC236}">
                  <a16:creationId xmlns:a16="http://schemas.microsoft.com/office/drawing/2014/main" id="{49C65B93-69D0-45BB-B876-CEC33F76F2F2}"/>
                </a:ext>
              </a:extLst>
            </p:cNvPr>
            <p:cNvSpPr>
              <a:spLocks noChangeArrowheads="1"/>
            </p:cNvSpPr>
            <p:nvPr/>
          </p:nvSpPr>
          <p:spPr bwMode="gray">
            <a:xfrm>
              <a:off x="816" y="2304"/>
              <a:ext cx="1440" cy="393"/>
            </a:xfrm>
            <a:prstGeom prst="rect">
              <a:avLst/>
            </a:prstGeom>
            <a:gradFill rotWithShape="1">
              <a:gsLst>
                <a:gs pos="0">
                  <a:schemeClr val="folHlink"/>
                </a:gs>
                <a:gs pos="100000">
                  <a:schemeClr val="folHlink">
                    <a:gamma/>
                    <a:tint val="47451"/>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b="1" dirty="0">
                  <a:solidFill>
                    <a:schemeClr val="bg1"/>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样式来源</a:t>
              </a:r>
              <a:endParaRPr kumimoji="1" lang="en-US" altLang="zh-CN"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11" name="Group 9">
            <a:extLst>
              <a:ext uri="{FF2B5EF4-FFF2-40B4-BE49-F238E27FC236}">
                <a16:creationId xmlns:a16="http://schemas.microsoft.com/office/drawing/2014/main" id="{E225F1A0-538E-4EAE-B72B-69755E77D8A4}"/>
              </a:ext>
            </a:extLst>
          </p:cNvPr>
          <p:cNvGrpSpPr/>
          <p:nvPr/>
        </p:nvGrpSpPr>
        <p:grpSpPr>
          <a:xfrm>
            <a:off x="33878" y="1608786"/>
            <a:ext cx="1973897" cy="455669"/>
            <a:chOff x="821" y="2329"/>
            <a:chExt cx="1440" cy="423"/>
          </a:xfrm>
        </p:grpSpPr>
        <p:sp>
          <p:nvSpPr>
            <p:cNvPr id="12" name="Freeform 10">
              <a:extLst>
                <a:ext uri="{FF2B5EF4-FFF2-40B4-BE49-F238E27FC236}">
                  <a16:creationId xmlns:a16="http://schemas.microsoft.com/office/drawing/2014/main" id="{8E6768D0-0F07-4A37-8F4F-CFDDAC4B29EE}"/>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 name="Rectangle 11">
              <a:hlinkClick r:id="rId5" action="ppaction://hlinksldjump"/>
              <a:extLst>
                <a:ext uri="{FF2B5EF4-FFF2-40B4-BE49-F238E27FC236}">
                  <a16:creationId xmlns:a16="http://schemas.microsoft.com/office/drawing/2014/main" id="{28DD1AEC-ECE1-4F6A-A217-5D90E6E562EC}"/>
                </a:ext>
              </a:extLst>
            </p:cNvPr>
            <p:cNvSpPr>
              <a:spLocks noChangeArrowheads="1"/>
            </p:cNvSpPr>
            <p:nvPr/>
          </p:nvSpPr>
          <p:spPr bwMode="gray">
            <a:xfrm>
              <a:off x="821" y="2329"/>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元素分类与转化</a:t>
              </a:r>
              <a:endParaRPr kumimoji="1" lang="en-US" altLang="zh-CN"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14" name="Group 12">
            <a:extLst>
              <a:ext uri="{FF2B5EF4-FFF2-40B4-BE49-F238E27FC236}">
                <a16:creationId xmlns:a16="http://schemas.microsoft.com/office/drawing/2014/main" id="{2CAE09EA-7FD3-4C42-BBEE-CA2483B1ADB6}"/>
              </a:ext>
            </a:extLst>
          </p:cNvPr>
          <p:cNvGrpSpPr/>
          <p:nvPr/>
        </p:nvGrpSpPr>
        <p:grpSpPr>
          <a:xfrm>
            <a:off x="2417599" y="2999082"/>
            <a:ext cx="1327468" cy="482600"/>
            <a:chOff x="816" y="2304"/>
            <a:chExt cx="1440" cy="448"/>
          </a:xfrm>
        </p:grpSpPr>
        <p:sp>
          <p:nvSpPr>
            <p:cNvPr id="15" name="Freeform 13">
              <a:extLst>
                <a:ext uri="{FF2B5EF4-FFF2-40B4-BE49-F238E27FC236}">
                  <a16:creationId xmlns:a16="http://schemas.microsoft.com/office/drawing/2014/main" id="{9470323D-E4E6-4852-A182-8D05D59AC319}"/>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 name="Rectangle 14">
              <a:hlinkClick r:id="rId6" action="ppaction://hlinksldjump"/>
              <a:extLst>
                <a:ext uri="{FF2B5EF4-FFF2-40B4-BE49-F238E27FC236}">
                  <a16:creationId xmlns:a16="http://schemas.microsoft.com/office/drawing/2014/main" id="{36D1E94F-4BD6-433A-A747-AAA5DA1ADA0B}"/>
                </a:ext>
              </a:extLst>
            </p:cNvPr>
            <p:cNvSpPr>
              <a:spLocks noChangeArrowheads="1"/>
            </p:cNvSpPr>
            <p:nvPr/>
          </p:nvSpPr>
          <p:spPr bwMode="gray">
            <a:xfrm>
              <a:off x="816" y="2304"/>
              <a:ext cx="1440" cy="393"/>
            </a:xfrm>
            <a:prstGeom prst="rect">
              <a:avLst/>
            </a:prstGeom>
            <a:gradFill rotWithShape="1">
              <a:gsLst>
                <a:gs pos="0">
                  <a:schemeClr val="accent1"/>
                </a:gs>
                <a:gs pos="100000">
                  <a:schemeClr val="accent1">
                    <a:gamma/>
                    <a:tint val="63529"/>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流体布局</a:t>
              </a:r>
              <a:endParaRPr kumimoji="1" lang="en-US" altLang="zh-CN"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18" name="Group 3">
            <a:extLst>
              <a:ext uri="{FF2B5EF4-FFF2-40B4-BE49-F238E27FC236}">
                <a16:creationId xmlns:a16="http://schemas.microsoft.com/office/drawing/2014/main" id="{0E4A21F4-2BFD-40B5-96E2-4C58F48D9868}"/>
              </a:ext>
            </a:extLst>
          </p:cNvPr>
          <p:cNvGrpSpPr/>
          <p:nvPr/>
        </p:nvGrpSpPr>
        <p:grpSpPr>
          <a:xfrm>
            <a:off x="7189190" y="769538"/>
            <a:ext cx="1158712" cy="485832"/>
            <a:chOff x="901" y="2301"/>
            <a:chExt cx="1440" cy="451"/>
          </a:xfrm>
        </p:grpSpPr>
        <p:sp>
          <p:nvSpPr>
            <p:cNvPr id="19" name="Freeform 4">
              <a:extLst>
                <a:ext uri="{FF2B5EF4-FFF2-40B4-BE49-F238E27FC236}">
                  <a16:creationId xmlns:a16="http://schemas.microsoft.com/office/drawing/2014/main" id="{B0830C7A-1920-4408-84F7-C0C53A9361E1}"/>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 name="Rectangle 5">
              <a:hlinkClick r:id="rId7" action="ppaction://hlinksldjump"/>
              <a:extLst>
                <a:ext uri="{FF2B5EF4-FFF2-40B4-BE49-F238E27FC236}">
                  <a16:creationId xmlns:a16="http://schemas.microsoft.com/office/drawing/2014/main" id="{FBCF6FBC-0D57-4A8B-A817-51D520341D02}"/>
                </a:ext>
              </a:extLst>
            </p:cNvPr>
            <p:cNvSpPr>
              <a:spLocks noChangeArrowheads="1"/>
            </p:cNvSpPr>
            <p:nvPr/>
          </p:nvSpPr>
          <p:spPr bwMode="gray">
            <a:xfrm>
              <a:off x="901" y="2301"/>
              <a:ext cx="1440" cy="393"/>
            </a:xfrm>
            <a:prstGeom prst="rect">
              <a:avLst/>
            </a:prstGeom>
            <a:gradFill rotWithShape="1">
              <a:gsLst>
                <a:gs pos="0">
                  <a:schemeClr val="hlink"/>
                </a:gs>
                <a:gs pos="100000">
                  <a:schemeClr val="hlink">
                    <a:gamma/>
                    <a:tint val="63529"/>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优先级</a:t>
              </a:r>
              <a:endParaRPr kumimoji="1" lang="en-US" altLang="zh-CN"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24" name="Group 6">
            <a:extLst>
              <a:ext uri="{FF2B5EF4-FFF2-40B4-BE49-F238E27FC236}">
                <a16:creationId xmlns:a16="http://schemas.microsoft.com/office/drawing/2014/main" id="{7CFC85AD-E261-492A-8E1F-FB8FF02DCB2A}"/>
              </a:ext>
            </a:extLst>
          </p:cNvPr>
          <p:cNvGrpSpPr/>
          <p:nvPr/>
        </p:nvGrpSpPr>
        <p:grpSpPr>
          <a:xfrm>
            <a:off x="10548331" y="769538"/>
            <a:ext cx="1313815" cy="482600"/>
            <a:chOff x="816" y="2304"/>
            <a:chExt cx="1440" cy="448"/>
          </a:xfrm>
        </p:grpSpPr>
        <p:sp>
          <p:nvSpPr>
            <p:cNvPr id="25" name="Freeform 7">
              <a:extLst>
                <a:ext uri="{FF2B5EF4-FFF2-40B4-BE49-F238E27FC236}">
                  <a16:creationId xmlns:a16="http://schemas.microsoft.com/office/drawing/2014/main" id="{315C838E-B908-4571-81A3-A10C98258501}"/>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6" name="Rectangle 8">
              <a:hlinkClick r:id="rId8" action="ppaction://hlinksldjump"/>
              <a:extLst>
                <a:ext uri="{FF2B5EF4-FFF2-40B4-BE49-F238E27FC236}">
                  <a16:creationId xmlns:a16="http://schemas.microsoft.com/office/drawing/2014/main" id="{1C4FC31F-789E-44DB-B5C1-A2020D796BBC}"/>
                </a:ext>
              </a:extLst>
            </p:cNvPr>
            <p:cNvSpPr>
              <a:spLocks noChangeArrowheads="1"/>
            </p:cNvSpPr>
            <p:nvPr/>
          </p:nvSpPr>
          <p:spPr bwMode="gray">
            <a:xfrm>
              <a:off x="816" y="2304"/>
              <a:ext cx="1440" cy="393"/>
            </a:xfrm>
            <a:prstGeom prst="rect">
              <a:avLst/>
            </a:prstGeom>
            <a:gradFill rotWithShape="1">
              <a:gsLst>
                <a:gs pos="0">
                  <a:schemeClr val="folHlink"/>
                </a:gs>
                <a:gs pos="100000">
                  <a:schemeClr val="folHlink">
                    <a:gamma/>
                    <a:tint val="47451"/>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b="1" dirty="0">
                  <a:solidFill>
                    <a:schemeClr val="bg1"/>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书写顺序</a:t>
              </a:r>
              <a:endParaRPr kumimoji="1" lang="en-US" altLang="zh-CN"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21" name="Group 3">
            <a:extLst>
              <a:ext uri="{FF2B5EF4-FFF2-40B4-BE49-F238E27FC236}">
                <a16:creationId xmlns:a16="http://schemas.microsoft.com/office/drawing/2014/main" id="{FDFAD481-E196-4ACD-8F8F-52B0F4A62787}"/>
              </a:ext>
            </a:extLst>
          </p:cNvPr>
          <p:cNvGrpSpPr/>
          <p:nvPr/>
        </p:nvGrpSpPr>
        <p:grpSpPr>
          <a:xfrm>
            <a:off x="2417599" y="4286978"/>
            <a:ext cx="1158712" cy="485832"/>
            <a:chOff x="901" y="2301"/>
            <a:chExt cx="1440" cy="451"/>
          </a:xfrm>
        </p:grpSpPr>
        <p:sp>
          <p:nvSpPr>
            <p:cNvPr id="22" name="Freeform 4">
              <a:extLst>
                <a:ext uri="{FF2B5EF4-FFF2-40B4-BE49-F238E27FC236}">
                  <a16:creationId xmlns:a16="http://schemas.microsoft.com/office/drawing/2014/main" id="{0F2497CA-51BC-44B3-A7B4-F68387F1B9A6}"/>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 name="Rectangle 5">
              <a:hlinkClick r:id="rId9" action="ppaction://hlinksldjump"/>
              <a:extLst>
                <a:ext uri="{FF2B5EF4-FFF2-40B4-BE49-F238E27FC236}">
                  <a16:creationId xmlns:a16="http://schemas.microsoft.com/office/drawing/2014/main" id="{58A59B7C-4C3C-482A-B0B8-CBE2AAE99BC7}"/>
                </a:ext>
              </a:extLst>
            </p:cNvPr>
            <p:cNvSpPr>
              <a:spLocks noChangeArrowheads="1"/>
            </p:cNvSpPr>
            <p:nvPr/>
          </p:nvSpPr>
          <p:spPr bwMode="gray">
            <a:xfrm>
              <a:off x="901" y="2301"/>
              <a:ext cx="1440" cy="393"/>
            </a:xfrm>
            <a:prstGeom prst="rect">
              <a:avLst/>
            </a:prstGeom>
            <a:gradFill rotWithShape="1">
              <a:gsLst>
                <a:gs pos="0">
                  <a:schemeClr val="hlink"/>
                </a:gs>
                <a:gs pos="100000">
                  <a:schemeClr val="hlink">
                    <a:gamma/>
                    <a:tint val="63529"/>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居中方式</a:t>
              </a:r>
              <a:endParaRPr kumimoji="1" lang="en-US" altLang="zh-CN"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27" name="Group 12">
            <a:extLst>
              <a:ext uri="{FF2B5EF4-FFF2-40B4-BE49-F238E27FC236}">
                <a16:creationId xmlns:a16="http://schemas.microsoft.com/office/drawing/2014/main" id="{5CEC64D6-3D14-496A-905C-7FDF974F0E6F}"/>
              </a:ext>
            </a:extLst>
          </p:cNvPr>
          <p:cNvGrpSpPr/>
          <p:nvPr/>
        </p:nvGrpSpPr>
        <p:grpSpPr>
          <a:xfrm>
            <a:off x="5542917" y="769538"/>
            <a:ext cx="1158713" cy="482600"/>
            <a:chOff x="816" y="2304"/>
            <a:chExt cx="1440" cy="448"/>
          </a:xfrm>
        </p:grpSpPr>
        <p:sp>
          <p:nvSpPr>
            <p:cNvPr id="28" name="Freeform 13">
              <a:extLst>
                <a:ext uri="{FF2B5EF4-FFF2-40B4-BE49-F238E27FC236}">
                  <a16:creationId xmlns:a16="http://schemas.microsoft.com/office/drawing/2014/main" id="{ED49B1B8-D084-41BF-8917-0C0D2D89D46B}"/>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5" name="Rectangle 14">
              <a:hlinkClick r:id="rId10" action="ppaction://hlinksldjump"/>
              <a:extLst>
                <a:ext uri="{FF2B5EF4-FFF2-40B4-BE49-F238E27FC236}">
                  <a16:creationId xmlns:a16="http://schemas.microsoft.com/office/drawing/2014/main" id="{94278358-584E-4BF9-B465-7DC3824EBADC}"/>
                </a:ext>
              </a:extLst>
            </p:cNvPr>
            <p:cNvSpPr>
              <a:spLocks noChangeArrowheads="1"/>
            </p:cNvSpPr>
            <p:nvPr/>
          </p:nvSpPr>
          <p:spPr bwMode="gray">
            <a:xfrm>
              <a:off x="816" y="2304"/>
              <a:ext cx="1440" cy="393"/>
            </a:xfrm>
            <a:prstGeom prst="rect">
              <a:avLst/>
            </a:prstGeom>
            <a:gradFill rotWithShape="1">
              <a:gsLst>
                <a:gs pos="0">
                  <a:schemeClr val="accent1"/>
                </a:gs>
                <a:gs pos="100000">
                  <a:schemeClr val="accent1">
                    <a:gamma/>
                    <a:tint val="63529"/>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选择符</a:t>
              </a:r>
              <a:endParaRPr kumimoji="1" lang="en-US" altLang="zh-CN"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39" name="Group 9">
            <a:extLst>
              <a:ext uri="{FF2B5EF4-FFF2-40B4-BE49-F238E27FC236}">
                <a16:creationId xmlns:a16="http://schemas.microsoft.com/office/drawing/2014/main" id="{568F3B1D-8276-48A8-A81B-DCF70070352D}"/>
              </a:ext>
            </a:extLst>
          </p:cNvPr>
          <p:cNvGrpSpPr/>
          <p:nvPr/>
        </p:nvGrpSpPr>
        <p:grpSpPr>
          <a:xfrm>
            <a:off x="4179765" y="2990541"/>
            <a:ext cx="1313815" cy="455669"/>
            <a:chOff x="821" y="2329"/>
            <a:chExt cx="1440" cy="423"/>
          </a:xfrm>
        </p:grpSpPr>
        <p:sp>
          <p:nvSpPr>
            <p:cNvPr id="40" name="Freeform 10">
              <a:extLst>
                <a:ext uri="{FF2B5EF4-FFF2-40B4-BE49-F238E27FC236}">
                  <a16:creationId xmlns:a16="http://schemas.microsoft.com/office/drawing/2014/main" id="{0FB9D7DB-19A2-41FB-84E5-7A30A0AFB285}"/>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1" name="Rectangle 11">
              <a:hlinkClick r:id="rId11" action="ppaction://hlinksldjump"/>
              <a:extLst>
                <a:ext uri="{FF2B5EF4-FFF2-40B4-BE49-F238E27FC236}">
                  <a16:creationId xmlns:a16="http://schemas.microsoft.com/office/drawing/2014/main" id="{EF4B262B-2365-415C-9903-29D70E01F659}"/>
                </a:ext>
              </a:extLst>
            </p:cNvPr>
            <p:cNvSpPr>
              <a:spLocks noChangeArrowheads="1"/>
            </p:cNvSpPr>
            <p:nvPr/>
          </p:nvSpPr>
          <p:spPr bwMode="gray">
            <a:xfrm>
              <a:off x="821" y="2329"/>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BFC</a:t>
              </a:r>
              <a:r>
                <a:rPr kumimoji="1" lang="zh-CN" altLang="en-US"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布局</a:t>
              </a:r>
              <a:endParaRPr kumimoji="1" lang="en-US" altLang="zh-CN"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36" name="Group 12">
            <a:extLst>
              <a:ext uri="{FF2B5EF4-FFF2-40B4-BE49-F238E27FC236}">
                <a16:creationId xmlns:a16="http://schemas.microsoft.com/office/drawing/2014/main" id="{EE3803AB-8590-462C-892D-B753CD05FA36}"/>
              </a:ext>
            </a:extLst>
          </p:cNvPr>
          <p:cNvGrpSpPr/>
          <p:nvPr/>
        </p:nvGrpSpPr>
        <p:grpSpPr>
          <a:xfrm>
            <a:off x="8791209" y="769538"/>
            <a:ext cx="1313815" cy="482600"/>
            <a:chOff x="816" y="2304"/>
            <a:chExt cx="1440" cy="448"/>
          </a:xfrm>
        </p:grpSpPr>
        <p:sp>
          <p:nvSpPr>
            <p:cNvPr id="37" name="Freeform 13">
              <a:extLst>
                <a:ext uri="{FF2B5EF4-FFF2-40B4-BE49-F238E27FC236}">
                  <a16:creationId xmlns:a16="http://schemas.microsoft.com/office/drawing/2014/main" id="{CD54FF8A-4CE9-426E-9ED2-D2216D031FAC}"/>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8" name="Rectangle 14">
              <a:hlinkClick r:id="rId12" action="ppaction://hlinksldjump"/>
              <a:extLst>
                <a:ext uri="{FF2B5EF4-FFF2-40B4-BE49-F238E27FC236}">
                  <a16:creationId xmlns:a16="http://schemas.microsoft.com/office/drawing/2014/main" id="{BF35C1AB-67BA-4570-8CB6-CB148456DC48}"/>
                </a:ext>
              </a:extLst>
            </p:cNvPr>
            <p:cNvSpPr>
              <a:spLocks noChangeArrowheads="1"/>
            </p:cNvSpPr>
            <p:nvPr/>
          </p:nvSpPr>
          <p:spPr bwMode="gray">
            <a:xfrm>
              <a:off x="816" y="2304"/>
              <a:ext cx="1440" cy="393"/>
            </a:xfrm>
            <a:prstGeom prst="rect">
              <a:avLst/>
            </a:prstGeom>
            <a:gradFill rotWithShape="1">
              <a:gsLst>
                <a:gs pos="0">
                  <a:schemeClr val="accent1"/>
                </a:gs>
                <a:gs pos="100000">
                  <a:schemeClr val="accent1">
                    <a:gamma/>
                    <a:tint val="63529"/>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b="1" dirty="0">
                  <a:solidFill>
                    <a:schemeClr val="bg1"/>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样式继承</a:t>
              </a:r>
              <a:endParaRPr kumimoji="1" lang="en-US" altLang="zh-CN"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42" name="Group 6">
            <a:extLst>
              <a:ext uri="{FF2B5EF4-FFF2-40B4-BE49-F238E27FC236}">
                <a16:creationId xmlns:a16="http://schemas.microsoft.com/office/drawing/2014/main" id="{E584837A-33F7-4036-99B4-9ED4FEAF17E5}"/>
              </a:ext>
            </a:extLst>
          </p:cNvPr>
          <p:cNvGrpSpPr/>
          <p:nvPr/>
        </p:nvGrpSpPr>
        <p:grpSpPr>
          <a:xfrm>
            <a:off x="5969602" y="2977915"/>
            <a:ext cx="1522026" cy="482600"/>
            <a:chOff x="816" y="2304"/>
            <a:chExt cx="1440" cy="448"/>
          </a:xfrm>
        </p:grpSpPr>
        <p:sp>
          <p:nvSpPr>
            <p:cNvPr id="43" name="Freeform 7">
              <a:extLst>
                <a:ext uri="{FF2B5EF4-FFF2-40B4-BE49-F238E27FC236}">
                  <a16:creationId xmlns:a16="http://schemas.microsoft.com/office/drawing/2014/main" id="{498B6495-B6FA-4C13-A986-D20AB759C89F}"/>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 name="Rectangle 8">
              <a:hlinkClick r:id="rId13" action="ppaction://hlinksldjump"/>
              <a:extLst>
                <a:ext uri="{FF2B5EF4-FFF2-40B4-BE49-F238E27FC236}">
                  <a16:creationId xmlns:a16="http://schemas.microsoft.com/office/drawing/2014/main" id="{6FB1EA07-6D85-4371-ADFF-B524CEF49BB0}"/>
                </a:ext>
              </a:extLst>
            </p:cNvPr>
            <p:cNvSpPr>
              <a:spLocks noChangeArrowheads="1"/>
            </p:cNvSpPr>
            <p:nvPr/>
          </p:nvSpPr>
          <p:spPr bwMode="gray">
            <a:xfrm>
              <a:off x="816" y="2304"/>
              <a:ext cx="1440" cy="393"/>
            </a:xfrm>
            <a:prstGeom prst="rect">
              <a:avLst/>
            </a:prstGeom>
            <a:gradFill rotWithShape="1">
              <a:gsLst>
                <a:gs pos="0">
                  <a:schemeClr val="folHlink"/>
                </a:gs>
                <a:gs pos="100000">
                  <a:schemeClr val="folHlink">
                    <a:gamma/>
                    <a:tint val="47451"/>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b="1" dirty="0">
                  <a:solidFill>
                    <a:schemeClr val="bg1"/>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浮动的清除</a:t>
              </a:r>
              <a:endParaRPr kumimoji="1" lang="en-US" altLang="zh-CN"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45" name="Group 3">
            <a:extLst>
              <a:ext uri="{FF2B5EF4-FFF2-40B4-BE49-F238E27FC236}">
                <a16:creationId xmlns:a16="http://schemas.microsoft.com/office/drawing/2014/main" id="{994662B5-1770-46DB-8009-0B6339098DE6}"/>
              </a:ext>
            </a:extLst>
          </p:cNvPr>
          <p:cNvGrpSpPr/>
          <p:nvPr/>
        </p:nvGrpSpPr>
        <p:grpSpPr>
          <a:xfrm>
            <a:off x="7912238" y="2970500"/>
            <a:ext cx="1342342" cy="485832"/>
            <a:chOff x="901" y="2301"/>
            <a:chExt cx="1440" cy="451"/>
          </a:xfrm>
        </p:grpSpPr>
        <p:sp>
          <p:nvSpPr>
            <p:cNvPr id="46" name="Freeform 4">
              <a:extLst>
                <a:ext uri="{FF2B5EF4-FFF2-40B4-BE49-F238E27FC236}">
                  <a16:creationId xmlns:a16="http://schemas.microsoft.com/office/drawing/2014/main" id="{965256FF-3C91-4796-8452-19EAEB2F84B4}"/>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7" name="Rectangle 5">
              <a:hlinkClick r:id="rId14" action="ppaction://hlinksldjump"/>
              <a:extLst>
                <a:ext uri="{FF2B5EF4-FFF2-40B4-BE49-F238E27FC236}">
                  <a16:creationId xmlns:a16="http://schemas.microsoft.com/office/drawing/2014/main" id="{91805167-4336-457D-B8D9-75BF0351E528}"/>
                </a:ext>
              </a:extLst>
            </p:cNvPr>
            <p:cNvSpPr>
              <a:spLocks noChangeArrowheads="1"/>
            </p:cNvSpPr>
            <p:nvPr/>
          </p:nvSpPr>
          <p:spPr bwMode="gray">
            <a:xfrm>
              <a:off x="901" y="2301"/>
              <a:ext cx="1440" cy="393"/>
            </a:xfrm>
            <a:prstGeom prst="rect">
              <a:avLst/>
            </a:prstGeom>
            <a:gradFill rotWithShape="1">
              <a:gsLst>
                <a:gs pos="0">
                  <a:schemeClr val="hlink"/>
                </a:gs>
                <a:gs pos="100000">
                  <a:schemeClr val="hlink">
                    <a:gamma/>
                    <a:tint val="63529"/>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Zoom</a:t>
              </a:r>
              <a:r>
                <a:rPr kumimoji="1" lang="zh-CN" altLang="en-US"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用法</a:t>
              </a:r>
              <a:endParaRPr kumimoji="1" lang="en-US" altLang="zh-CN"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48" name="Group 12">
            <a:extLst>
              <a:ext uri="{FF2B5EF4-FFF2-40B4-BE49-F238E27FC236}">
                <a16:creationId xmlns:a16="http://schemas.microsoft.com/office/drawing/2014/main" id="{C40F7522-2D1D-4A77-A4EC-A0BE64D73C47}"/>
              </a:ext>
            </a:extLst>
          </p:cNvPr>
          <p:cNvGrpSpPr/>
          <p:nvPr/>
        </p:nvGrpSpPr>
        <p:grpSpPr>
          <a:xfrm>
            <a:off x="10755393" y="3679193"/>
            <a:ext cx="1183871" cy="482600"/>
            <a:chOff x="816" y="2304"/>
            <a:chExt cx="1440" cy="448"/>
          </a:xfrm>
        </p:grpSpPr>
        <p:sp>
          <p:nvSpPr>
            <p:cNvPr id="49" name="Freeform 13">
              <a:extLst>
                <a:ext uri="{FF2B5EF4-FFF2-40B4-BE49-F238E27FC236}">
                  <a16:creationId xmlns:a16="http://schemas.microsoft.com/office/drawing/2014/main" id="{36CB5AC3-BBDD-4AE6-A195-7FDC0FF996C7}"/>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0" name="Rectangle 14">
              <a:hlinkClick r:id="rId15" action="ppaction://hlinksldjump"/>
              <a:extLst>
                <a:ext uri="{FF2B5EF4-FFF2-40B4-BE49-F238E27FC236}">
                  <a16:creationId xmlns:a16="http://schemas.microsoft.com/office/drawing/2014/main" id="{BDE501F0-7119-4A42-A657-08F892960DA9}"/>
                </a:ext>
              </a:extLst>
            </p:cNvPr>
            <p:cNvSpPr>
              <a:spLocks noChangeArrowheads="1"/>
            </p:cNvSpPr>
            <p:nvPr/>
          </p:nvSpPr>
          <p:spPr bwMode="gray">
            <a:xfrm>
              <a:off x="816" y="2304"/>
              <a:ext cx="1440" cy="393"/>
            </a:xfrm>
            <a:prstGeom prst="rect">
              <a:avLst/>
            </a:prstGeom>
            <a:gradFill rotWithShape="1">
              <a:gsLst>
                <a:gs pos="0">
                  <a:schemeClr val="accent1"/>
                </a:gs>
                <a:gs pos="100000">
                  <a:schemeClr val="accent1">
                    <a:gamma/>
                    <a:tint val="63529"/>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CSS hack</a:t>
              </a:r>
            </a:p>
          </p:txBody>
        </p:sp>
      </p:grpSp>
      <p:grpSp>
        <p:nvGrpSpPr>
          <p:cNvPr id="54" name="Group 9">
            <a:extLst>
              <a:ext uri="{FF2B5EF4-FFF2-40B4-BE49-F238E27FC236}">
                <a16:creationId xmlns:a16="http://schemas.microsoft.com/office/drawing/2014/main" id="{B2CDFE7F-423B-4E95-B0F0-5667000E4E79}"/>
              </a:ext>
            </a:extLst>
          </p:cNvPr>
          <p:cNvGrpSpPr/>
          <p:nvPr/>
        </p:nvGrpSpPr>
        <p:grpSpPr>
          <a:xfrm>
            <a:off x="2399446" y="1607631"/>
            <a:ext cx="1313815" cy="455669"/>
            <a:chOff x="821" y="2329"/>
            <a:chExt cx="1440" cy="423"/>
          </a:xfrm>
        </p:grpSpPr>
        <p:sp>
          <p:nvSpPr>
            <p:cNvPr id="55" name="Freeform 10">
              <a:extLst>
                <a:ext uri="{FF2B5EF4-FFF2-40B4-BE49-F238E27FC236}">
                  <a16:creationId xmlns:a16="http://schemas.microsoft.com/office/drawing/2014/main" id="{A342C994-7677-4493-A96F-83960220F2CE}"/>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6" name="Rectangle 11">
              <a:hlinkClick r:id="rId16" action="ppaction://hlinksldjump"/>
              <a:extLst>
                <a:ext uri="{FF2B5EF4-FFF2-40B4-BE49-F238E27FC236}">
                  <a16:creationId xmlns:a16="http://schemas.microsoft.com/office/drawing/2014/main" id="{5EE83288-738B-4191-B4A9-03022BA16448}"/>
                </a:ext>
              </a:extLst>
            </p:cNvPr>
            <p:cNvSpPr>
              <a:spLocks noChangeArrowheads="1"/>
            </p:cNvSpPr>
            <p:nvPr/>
          </p:nvSpPr>
          <p:spPr bwMode="gray">
            <a:xfrm>
              <a:off x="821" y="2329"/>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隐藏元素</a:t>
              </a:r>
              <a:endParaRPr kumimoji="1" lang="en-US" altLang="zh-CN"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60" name="Group 6">
            <a:extLst>
              <a:ext uri="{FF2B5EF4-FFF2-40B4-BE49-F238E27FC236}">
                <a16:creationId xmlns:a16="http://schemas.microsoft.com/office/drawing/2014/main" id="{7258BDE0-84D2-417D-911D-7DC33F90EA01}"/>
              </a:ext>
            </a:extLst>
          </p:cNvPr>
          <p:cNvGrpSpPr/>
          <p:nvPr/>
        </p:nvGrpSpPr>
        <p:grpSpPr>
          <a:xfrm>
            <a:off x="43785" y="6282241"/>
            <a:ext cx="1246823" cy="482600"/>
            <a:chOff x="816" y="2304"/>
            <a:chExt cx="1440" cy="448"/>
          </a:xfrm>
        </p:grpSpPr>
        <p:sp>
          <p:nvSpPr>
            <p:cNvPr id="61" name="Freeform 7">
              <a:extLst>
                <a:ext uri="{FF2B5EF4-FFF2-40B4-BE49-F238E27FC236}">
                  <a16:creationId xmlns:a16="http://schemas.microsoft.com/office/drawing/2014/main" id="{14326A37-3543-42E1-8FDF-746025969D21}"/>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2" name="Rectangle 8">
              <a:hlinkClick r:id="rId17" action="ppaction://hlinksldjump"/>
              <a:extLst>
                <a:ext uri="{FF2B5EF4-FFF2-40B4-BE49-F238E27FC236}">
                  <a16:creationId xmlns:a16="http://schemas.microsoft.com/office/drawing/2014/main" id="{F19C5A95-63E7-4490-AE2A-89829824CEA6}"/>
                </a:ext>
              </a:extLst>
            </p:cNvPr>
            <p:cNvSpPr>
              <a:spLocks noChangeArrowheads="1"/>
            </p:cNvSpPr>
            <p:nvPr/>
          </p:nvSpPr>
          <p:spPr bwMode="gray">
            <a:xfrm>
              <a:off x="816" y="2304"/>
              <a:ext cx="1440" cy="393"/>
            </a:xfrm>
            <a:prstGeom prst="rect">
              <a:avLst/>
            </a:prstGeom>
            <a:gradFill rotWithShape="1">
              <a:gsLst>
                <a:gs pos="0">
                  <a:schemeClr val="folHlink"/>
                </a:gs>
                <a:gs pos="100000">
                  <a:schemeClr val="folHlink">
                    <a:gamma/>
                    <a:tint val="47451"/>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b="1" dirty="0">
                  <a:solidFill>
                    <a:schemeClr val="bg1"/>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参考资料</a:t>
              </a:r>
              <a:endParaRPr kumimoji="1" lang="en-US" altLang="zh-CN"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51" name="Group 6">
            <a:extLst>
              <a:ext uri="{FF2B5EF4-FFF2-40B4-BE49-F238E27FC236}">
                <a16:creationId xmlns:a16="http://schemas.microsoft.com/office/drawing/2014/main" id="{43EDF986-32EC-41E7-BFD1-F62EF04FD1A9}"/>
              </a:ext>
            </a:extLst>
          </p:cNvPr>
          <p:cNvGrpSpPr/>
          <p:nvPr/>
        </p:nvGrpSpPr>
        <p:grpSpPr>
          <a:xfrm>
            <a:off x="4159317" y="1607232"/>
            <a:ext cx="1246823" cy="482600"/>
            <a:chOff x="816" y="2304"/>
            <a:chExt cx="1440" cy="448"/>
          </a:xfrm>
        </p:grpSpPr>
        <p:sp>
          <p:nvSpPr>
            <p:cNvPr id="52" name="Freeform 7">
              <a:extLst>
                <a:ext uri="{FF2B5EF4-FFF2-40B4-BE49-F238E27FC236}">
                  <a16:creationId xmlns:a16="http://schemas.microsoft.com/office/drawing/2014/main" id="{65D8FD35-09A1-49AC-B6BF-4C8B6158491A}"/>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 name="Rectangle 8">
              <a:hlinkClick r:id="rId18" action="ppaction://hlinksldjump"/>
              <a:extLst>
                <a:ext uri="{FF2B5EF4-FFF2-40B4-BE49-F238E27FC236}">
                  <a16:creationId xmlns:a16="http://schemas.microsoft.com/office/drawing/2014/main" id="{02FB2A51-D13A-4120-B0C3-80CF1656310E}"/>
                </a:ext>
              </a:extLst>
            </p:cNvPr>
            <p:cNvSpPr>
              <a:spLocks noChangeArrowheads="1"/>
            </p:cNvSpPr>
            <p:nvPr/>
          </p:nvSpPr>
          <p:spPr bwMode="gray">
            <a:xfrm>
              <a:off x="816" y="2304"/>
              <a:ext cx="1440" cy="393"/>
            </a:xfrm>
            <a:prstGeom prst="rect">
              <a:avLst/>
            </a:prstGeom>
            <a:gradFill rotWithShape="1">
              <a:gsLst>
                <a:gs pos="0">
                  <a:schemeClr val="folHlink"/>
                </a:gs>
                <a:gs pos="100000">
                  <a:schemeClr val="folHlink">
                    <a:gamma/>
                    <a:tint val="47451"/>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b="1" dirty="0">
                  <a:solidFill>
                    <a:schemeClr val="bg1"/>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clip-path</a:t>
              </a:r>
              <a:endParaRPr kumimoji="1" lang="en-US" altLang="zh-CN"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57" name="Group 3">
            <a:extLst>
              <a:ext uri="{FF2B5EF4-FFF2-40B4-BE49-F238E27FC236}">
                <a16:creationId xmlns:a16="http://schemas.microsoft.com/office/drawing/2014/main" id="{85405F50-5C67-4664-B196-45E9CD1D9FC5}"/>
              </a:ext>
            </a:extLst>
          </p:cNvPr>
          <p:cNvGrpSpPr/>
          <p:nvPr/>
        </p:nvGrpSpPr>
        <p:grpSpPr>
          <a:xfrm>
            <a:off x="6240584" y="2323276"/>
            <a:ext cx="1158712" cy="496974"/>
            <a:chOff x="901" y="2301"/>
            <a:chExt cx="1440" cy="442"/>
          </a:xfrm>
        </p:grpSpPr>
        <p:sp>
          <p:nvSpPr>
            <p:cNvPr id="58" name="Freeform 4">
              <a:extLst>
                <a:ext uri="{FF2B5EF4-FFF2-40B4-BE49-F238E27FC236}">
                  <a16:creationId xmlns:a16="http://schemas.microsoft.com/office/drawing/2014/main" id="{045502F4-407F-4C99-A6C9-C37E6F6CF7C7}"/>
                </a:ext>
              </a:extLst>
            </p:cNvPr>
            <p:cNvSpPr/>
            <p:nvPr/>
          </p:nvSpPr>
          <p:spPr>
            <a:xfrm>
              <a:off x="1033" y="2562"/>
              <a:ext cx="1235" cy="181"/>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9" name="Rectangle 5">
              <a:hlinkClick r:id="rId19" action="ppaction://hlinksldjump"/>
              <a:extLst>
                <a:ext uri="{FF2B5EF4-FFF2-40B4-BE49-F238E27FC236}">
                  <a16:creationId xmlns:a16="http://schemas.microsoft.com/office/drawing/2014/main" id="{80E78B38-7896-42D4-A9AA-AC8761928FD0}"/>
                </a:ext>
              </a:extLst>
            </p:cNvPr>
            <p:cNvSpPr>
              <a:spLocks noChangeArrowheads="1"/>
            </p:cNvSpPr>
            <p:nvPr/>
          </p:nvSpPr>
          <p:spPr bwMode="gray">
            <a:xfrm>
              <a:off x="901" y="2301"/>
              <a:ext cx="1440" cy="393"/>
            </a:xfrm>
            <a:prstGeom prst="rect">
              <a:avLst/>
            </a:prstGeom>
            <a:gradFill rotWithShape="1">
              <a:gsLst>
                <a:gs pos="0">
                  <a:schemeClr val="hlink"/>
                </a:gs>
                <a:gs pos="100000">
                  <a:schemeClr val="hlink">
                    <a:gamma/>
                    <a:tint val="63529"/>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图形绘制</a:t>
              </a:r>
              <a:endParaRPr kumimoji="1" lang="en-US" altLang="zh-CN"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63" name="Group 12">
            <a:extLst>
              <a:ext uri="{FF2B5EF4-FFF2-40B4-BE49-F238E27FC236}">
                <a16:creationId xmlns:a16="http://schemas.microsoft.com/office/drawing/2014/main" id="{0511658F-0B0D-4556-978F-679D02DB4296}"/>
              </a:ext>
            </a:extLst>
          </p:cNvPr>
          <p:cNvGrpSpPr/>
          <p:nvPr/>
        </p:nvGrpSpPr>
        <p:grpSpPr>
          <a:xfrm>
            <a:off x="9142945" y="1620996"/>
            <a:ext cx="1183871" cy="482600"/>
            <a:chOff x="816" y="2304"/>
            <a:chExt cx="1440" cy="448"/>
          </a:xfrm>
        </p:grpSpPr>
        <p:sp>
          <p:nvSpPr>
            <p:cNvPr id="64" name="Freeform 13">
              <a:extLst>
                <a:ext uri="{FF2B5EF4-FFF2-40B4-BE49-F238E27FC236}">
                  <a16:creationId xmlns:a16="http://schemas.microsoft.com/office/drawing/2014/main" id="{EDD9058D-D288-4FA7-8898-3498B699F3A0}"/>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5" name="Rectangle 14">
              <a:hlinkClick r:id="rId20" action="ppaction://hlinksldjump"/>
              <a:extLst>
                <a:ext uri="{FF2B5EF4-FFF2-40B4-BE49-F238E27FC236}">
                  <a16:creationId xmlns:a16="http://schemas.microsoft.com/office/drawing/2014/main" id="{5D653956-C616-4D29-AE32-925BC1682C2B}"/>
                </a:ext>
              </a:extLst>
            </p:cNvPr>
            <p:cNvSpPr>
              <a:spLocks noChangeArrowheads="1"/>
            </p:cNvSpPr>
            <p:nvPr/>
          </p:nvSpPr>
          <p:spPr bwMode="gray">
            <a:xfrm>
              <a:off x="816" y="2304"/>
              <a:ext cx="1440" cy="393"/>
            </a:xfrm>
            <a:prstGeom prst="rect">
              <a:avLst/>
            </a:prstGeom>
            <a:gradFill rotWithShape="1">
              <a:gsLst>
                <a:gs pos="0">
                  <a:schemeClr val="accent1"/>
                </a:gs>
                <a:gs pos="100000">
                  <a:schemeClr val="accent1">
                    <a:gamma/>
                    <a:tint val="63529"/>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transform</a:t>
              </a:r>
            </a:p>
          </p:txBody>
        </p:sp>
      </p:grpSp>
      <p:grpSp>
        <p:nvGrpSpPr>
          <p:cNvPr id="69" name="Group 9">
            <a:extLst>
              <a:ext uri="{FF2B5EF4-FFF2-40B4-BE49-F238E27FC236}">
                <a16:creationId xmlns:a16="http://schemas.microsoft.com/office/drawing/2014/main" id="{E1850FB5-A064-4844-AC02-473614903589}"/>
              </a:ext>
            </a:extLst>
          </p:cNvPr>
          <p:cNvGrpSpPr/>
          <p:nvPr/>
        </p:nvGrpSpPr>
        <p:grpSpPr>
          <a:xfrm>
            <a:off x="4017508" y="4310215"/>
            <a:ext cx="1314450" cy="455611"/>
            <a:chOff x="821" y="2329"/>
            <a:chExt cx="1440" cy="423"/>
          </a:xfrm>
        </p:grpSpPr>
        <p:sp>
          <p:nvSpPr>
            <p:cNvPr id="70" name="Freeform 10">
              <a:extLst>
                <a:ext uri="{FF2B5EF4-FFF2-40B4-BE49-F238E27FC236}">
                  <a16:creationId xmlns:a16="http://schemas.microsoft.com/office/drawing/2014/main" id="{D9443ECC-DFB3-473D-98E0-A99D767DBBA5}"/>
                </a:ext>
              </a:extLst>
            </p:cNvPr>
            <p:cNvSpPr/>
            <p:nvPr/>
          </p:nvSpPr>
          <p:spPr>
            <a:xfrm>
              <a:off x="901" y="2562"/>
              <a:ext cx="1270" cy="190"/>
            </a:xfrm>
            <a:custGeom>
              <a:avLst/>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0" t="0" r="0" b="0"/>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1" name="Rectangle 11">
              <a:hlinkClick r:id="rId21" action="ppaction://hlinksldjump"/>
              <a:extLst>
                <a:ext uri="{FF2B5EF4-FFF2-40B4-BE49-F238E27FC236}">
                  <a16:creationId xmlns:a16="http://schemas.microsoft.com/office/drawing/2014/main" id="{31BB79A6-CBFE-470B-8121-761E0EBBF4A7}"/>
                </a:ext>
              </a:extLst>
            </p:cNvPr>
            <p:cNvSpPr>
              <a:spLocks noChangeArrowheads="1"/>
            </p:cNvSpPr>
            <p:nvPr/>
          </p:nvSpPr>
          <p:spPr bwMode="gray">
            <a:xfrm>
              <a:off x="821" y="2329"/>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弹性布局</a:t>
              </a:r>
              <a:endParaRPr kumimoji="1" lang="en-US" altLang="zh-CN"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66" name="Group 6">
            <a:extLst>
              <a:ext uri="{FF2B5EF4-FFF2-40B4-BE49-F238E27FC236}">
                <a16:creationId xmlns:a16="http://schemas.microsoft.com/office/drawing/2014/main" id="{8CFF4200-9B2B-40E7-931B-DD9F346E172B}"/>
              </a:ext>
            </a:extLst>
          </p:cNvPr>
          <p:cNvGrpSpPr/>
          <p:nvPr/>
        </p:nvGrpSpPr>
        <p:grpSpPr>
          <a:xfrm>
            <a:off x="5879820" y="1607232"/>
            <a:ext cx="1246823" cy="482600"/>
            <a:chOff x="816" y="2304"/>
            <a:chExt cx="1440" cy="448"/>
          </a:xfrm>
        </p:grpSpPr>
        <p:sp>
          <p:nvSpPr>
            <p:cNvPr id="67" name="Freeform 7">
              <a:extLst>
                <a:ext uri="{FF2B5EF4-FFF2-40B4-BE49-F238E27FC236}">
                  <a16:creationId xmlns:a16="http://schemas.microsoft.com/office/drawing/2014/main" id="{439A3A90-4C1C-49E7-A617-2CE2796C5548}"/>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8" name="Rectangle 8">
              <a:hlinkClick r:id="rId22" action="ppaction://hlinksldjump"/>
              <a:extLst>
                <a:ext uri="{FF2B5EF4-FFF2-40B4-BE49-F238E27FC236}">
                  <a16:creationId xmlns:a16="http://schemas.microsoft.com/office/drawing/2014/main" id="{E37F034E-8E81-40FC-9D97-C59DAF510C76}"/>
                </a:ext>
              </a:extLst>
            </p:cNvPr>
            <p:cNvSpPr>
              <a:spLocks noChangeArrowheads="1"/>
            </p:cNvSpPr>
            <p:nvPr/>
          </p:nvSpPr>
          <p:spPr bwMode="gray">
            <a:xfrm>
              <a:off x="816" y="2304"/>
              <a:ext cx="1440" cy="393"/>
            </a:xfrm>
            <a:prstGeom prst="rect">
              <a:avLst/>
            </a:prstGeom>
            <a:gradFill rotWithShape="1">
              <a:gsLst>
                <a:gs pos="0">
                  <a:schemeClr val="folHlink"/>
                </a:gs>
                <a:gs pos="100000">
                  <a:schemeClr val="folHlink">
                    <a:gamma/>
                    <a:tint val="47451"/>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b="1" dirty="0">
                  <a:solidFill>
                    <a:schemeClr val="bg1"/>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transition</a:t>
              </a:r>
              <a:endParaRPr kumimoji="1" lang="en-US" altLang="zh-CN"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72" name="Group 6">
            <a:extLst>
              <a:ext uri="{FF2B5EF4-FFF2-40B4-BE49-F238E27FC236}">
                <a16:creationId xmlns:a16="http://schemas.microsoft.com/office/drawing/2014/main" id="{91A8C0C8-4776-481D-8875-287951C31BFE}"/>
              </a:ext>
            </a:extLst>
          </p:cNvPr>
          <p:cNvGrpSpPr/>
          <p:nvPr/>
        </p:nvGrpSpPr>
        <p:grpSpPr>
          <a:xfrm>
            <a:off x="1513965" y="6282241"/>
            <a:ext cx="1246823" cy="482600"/>
            <a:chOff x="816" y="2304"/>
            <a:chExt cx="1440" cy="448"/>
          </a:xfrm>
        </p:grpSpPr>
        <p:sp>
          <p:nvSpPr>
            <p:cNvPr id="73" name="Freeform 7">
              <a:extLst>
                <a:ext uri="{FF2B5EF4-FFF2-40B4-BE49-F238E27FC236}">
                  <a16:creationId xmlns:a16="http://schemas.microsoft.com/office/drawing/2014/main" id="{FD891768-0115-47FE-9B36-BF5AF1F49196}"/>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4" name="Rectangle 8">
              <a:hlinkClick r:id="rId23" action="ppaction://hlinksldjump"/>
              <a:extLst>
                <a:ext uri="{FF2B5EF4-FFF2-40B4-BE49-F238E27FC236}">
                  <a16:creationId xmlns:a16="http://schemas.microsoft.com/office/drawing/2014/main" id="{33CE4CFC-B453-4AB4-B6F6-BCE8FC74C777}"/>
                </a:ext>
              </a:extLst>
            </p:cNvPr>
            <p:cNvSpPr>
              <a:spLocks noChangeArrowheads="1"/>
            </p:cNvSpPr>
            <p:nvPr/>
          </p:nvSpPr>
          <p:spPr bwMode="gray">
            <a:xfrm>
              <a:off x="816" y="2304"/>
              <a:ext cx="1440" cy="393"/>
            </a:xfrm>
            <a:prstGeom prst="rect">
              <a:avLst/>
            </a:prstGeom>
            <a:gradFill rotWithShape="1">
              <a:gsLst>
                <a:gs pos="0">
                  <a:schemeClr val="folHlink"/>
                </a:gs>
                <a:gs pos="100000">
                  <a:schemeClr val="folHlink">
                    <a:gamma/>
                    <a:tint val="47451"/>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b="1" dirty="0">
                  <a:solidFill>
                    <a:schemeClr val="bg1"/>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遗留问题</a:t>
              </a:r>
              <a:endParaRPr kumimoji="1" lang="en-US" altLang="zh-CN"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75" name="Group 3">
            <a:extLst>
              <a:ext uri="{FF2B5EF4-FFF2-40B4-BE49-F238E27FC236}">
                <a16:creationId xmlns:a16="http://schemas.microsoft.com/office/drawing/2014/main" id="{E74B8F1C-D28D-4397-A27A-F1FD59F57792}"/>
              </a:ext>
            </a:extLst>
          </p:cNvPr>
          <p:cNvGrpSpPr/>
          <p:nvPr/>
        </p:nvGrpSpPr>
        <p:grpSpPr>
          <a:xfrm>
            <a:off x="43785" y="769538"/>
            <a:ext cx="1158713" cy="482600"/>
            <a:chOff x="816" y="2304"/>
            <a:chExt cx="1440" cy="448"/>
          </a:xfrm>
        </p:grpSpPr>
        <p:sp>
          <p:nvSpPr>
            <p:cNvPr id="76" name="Freeform 4">
              <a:extLst>
                <a:ext uri="{FF2B5EF4-FFF2-40B4-BE49-F238E27FC236}">
                  <a16:creationId xmlns:a16="http://schemas.microsoft.com/office/drawing/2014/main" id="{49F88BB7-BEAB-4BB9-9C0A-66EB251F9B41}"/>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7" name="Rectangle 5">
              <a:hlinkClick r:id="rId3" action="ppaction://hlinksldjump"/>
              <a:extLst>
                <a:ext uri="{FF2B5EF4-FFF2-40B4-BE49-F238E27FC236}">
                  <a16:creationId xmlns:a16="http://schemas.microsoft.com/office/drawing/2014/main" id="{E3612369-86AE-4AD9-8F86-981FAD43A8CB}"/>
                </a:ext>
              </a:extLst>
            </p:cNvPr>
            <p:cNvSpPr>
              <a:spLocks noChangeArrowheads="1"/>
            </p:cNvSpPr>
            <p:nvPr/>
          </p:nvSpPr>
          <p:spPr bwMode="gray">
            <a:xfrm>
              <a:off x="816" y="2304"/>
              <a:ext cx="1440" cy="393"/>
            </a:xfrm>
            <a:prstGeom prst="rect">
              <a:avLst/>
            </a:prstGeom>
            <a:gradFill rotWithShape="1">
              <a:gsLst>
                <a:gs pos="0">
                  <a:schemeClr val="hlink"/>
                </a:gs>
                <a:gs pos="100000">
                  <a:schemeClr val="hlink">
                    <a:gamma/>
                    <a:tint val="63529"/>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CSS</a:t>
              </a:r>
              <a:r>
                <a:rPr kumimoji="1" lang="zh-CN" altLang="en-US"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名称</a:t>
              </a:r>
              <a:endParaRPr kumimoji="1" lang="en-US" altLang="zh-CN"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2" name="箭头: 右 1">
            <a:extLst>
              <a:ext uri="{FF2B5EF4-FFF2-40B4-BE49-F238E27FC236}">
                <a16:creationId xmlns:a16="http://schemas.microsoft.com/office/drawing/2014/main" id="{7563FB6C-2CC0-4E07-9A6C-62445BDEC646}"/>
              </a:ext>
            </a:extLst>
          </p:cNvPr>
          <p:cNvSpPr/>
          <p:nvPr/>
        </p:nvSpPr>
        <p:spPr bwMode="auto">
          <a:xfrm>
            <a:off x="1202498" y="981214"/>
            <a:ext cx="410010" cy="45719"/>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78" name="箭头: 右 77">
            <a:extLst>
              <a:ext uri="{FF2B5EF4-FFF2-40B4-BE49-F238E27FC236}">
                <a16:creationId xmlns:a16="http://schemas.microsoft.com/office/drawing/2014/main" id="{FCF4794E-7D7B-423A-94EB-788B32039F3A}"/>
              </a:ext>
            </a:extLst>
          </p:cNvPr>
          <p:cNvSpPr/>
          <p:nvPr/>
        </p:nvSpPr>
        <p:spPr bwMode="auto">
          <a:xfrm>
            <a:off x="3379579" y="978524"/>
            <a:ext cx="410010" cy="45719"/>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79" name="箭头: 右 78">
            <a:extLst>
              <a:ext uri="{FF2B5EF4-FFF2-40B4-BE49-F238E27FC236}">
                <a16:creationId xmlns:a16="http://schemas.microsoft.com/office/drawing/2014/main" id="{46F9A104-AF7E-4E9E-92D8-296BE93EA7E3}"/>
              </a:ext>
            </a:extLst>
          </p:cNvPr>
          <p:cNvSpPr/>
          <p:nvPr/>
        </p:nvSpPr>
        <p:spPr bwMode="auto">
          <a:xfrm>
            <a:off x="5112616" y="975147"/>
            <a:ext cx="410010" cy="45719"/>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80" name="箭头: 右 79">
            <a:extLst>
              <a:ext uri="{FF2B5EF4-FFF2-40B4-BE49-F238E27FC236}">
                <a16:creationId xmlns:a16="http://schemas.microsoft.com/office/drawing/2014/main" id="{57E629D4-645F-4A45-96C9-0E4563698BDD}"/>
              </a:ext>
            </a:extLst>
          </p:cNvPr>
          <p:cNvSpPr/>
          <p:nvPr/>
        </p:nvSpPr>
        <p:spPr bwMode="auto">
          <a:xfrm>
            <a:off x="6730615" y="983366"/>
            <a:ext cx="410010" cy="45719"/>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81" name="箭头: 右 80">
            <a:extLst>
              <a:ext uri="{FF2B5EF4-FFF2-40B4-BE49-F238E27FC236}">
                <a16:creationId xmlns:a16="http://schemas.microsoft.com/office/drawing/2014/main" id="{455572AD-4CF6-4A95-A815-F057FC8F7C3D}"/>
              </a:ext>
            </a:extLst>
          </p:cNvPr>
          <p:cNvSpPr/>
          <p:nvPr/>
        </p:nvSpPr>
        <p:spPr bwMode="auto">
          <a:xfrm>
            <a:off x="8365078" y="963242"/>
            <a:ext cx="410010" cy="45719"/>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82" name="箭头: 右 81">
            <a:extLst>
              <a:ext uri="{FF2B5EF4-FFF2-40B4-BE49-F238E27FC236}">
                <a16:creationId xmlns:a16="http://schemas.microsoft.com/office/drawing/2014/main" id="{799F5BEE-6962-403A-B08A-85BE0B8787BD}"/>
              </a:ext>
            </a:extLst>
          </p:cNvPr>
          <p:cNvSpPr/>
          <p:nvPr/>
        </p:nvSpPr>
        <p:spPr bwMode="auto">
          <a:xfrm>
            <a:off x="10123057" y="960506"/>
            <a:ext cx="410010" cy="45719"/>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83" name="箭头: 右 82">
            <a:extLst>
              <a:ext uri="{FF2B5EF4-FFF2-40B4-BE49-F238E27FC236}">
                <a16:creationId xmlns:a16="http://schemas.microsoft.com/office/drawing/2014/main" id="{DC0A9557-F7F5-4253-8676-7655CD5776F2}"/>
              </a:ext>
            </a:extLst>
          </p:cNvPr>
          <p:cNvSpPr/>
          <p:nvPr/>
        </p:nvSpPr>
        <p:spPr bwMode="auto">
          <a:xfrm>
            <a:off x="1989436" y="1825673"/>
            <a:ext cx="410010" cy="45719"/>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84" name="箭头: 右 83">
            <a:extLst>
              <a:ext uri="{FF2B5EF4-FFF2-40B4-BE49-F238E27FC236}">
                <a16:creationId xmlns:a16="http://schemas.microsoft.com/office/drawing/2014/main" id="{326FBCAC-91DF-4D92-B8DF-754FBAD23603}"/>
              </a:ext>
            </a:extLst>
          </p:cNvPr>
          <p:cNvSpPr/>
          <p:nvPr/>
        </p:nvSpPr>
        <p:spPr bwMode="auto">
          <a:xfrm>
            <a:off x="3711541" y="1811124"/>
            <a:ext cx="410010" cy="45719"/>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85" name="箭头: 右 84">
            <a:extLst>
              <a:ext uri="{FF2B5EF4-FFF2-40B4-BE49-F238E27FC236}">
                <a16:creationId xmlns:a16="http://schemas.microsoft.com/office/drawing/2014/main" id="{BD12C4EE-ED34-4072-A9EC-454FA3ADC7D6}"/>
              </a:ext>
            </a:extLst>
          </p:cNvPr>
          <p:cNvSpPr/>
          <p:nvPr/>
        </p:nvSpPr>
        <p:spPr bwMode="auto">
          <a:xfrm>
            <a:off x="5425912" y="1807312"/>
            <a:ext cx="410010" cy="45719"/>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4" name="连接符: 肘形 3">
            <a:extLst>
              <a:ext uri="{FF2B5EF4-FFF2-40B4-BE49-F238E27FC236}">
                <a16:creationId xmlns:a16="http://schemas.microsoft.com/office/drawing/2014/main" id="{C0F58292-F6A8-4F3E-B6B3-EDBBDDA97367}"/>
              </a:ext>
            </a:extLst>
          </p:cNvPr>
          <p:cNvCxnSpPr>
            <a:cxnSpLocks/>
            <a:stCxn id="13" idx="3"/>
            <a:endCxn id="23" idx="1"/>
          </p:cNvCxnSpPr>
          <p:nvPr/>
        </p:nvCxnSpPr>
        <p:spPr bwMode="auto">
          <a:xfrm>
            <a:off x="2007775" y="1820462"/>
            <a:ext cx="409824" cy="2678192"/>
          </a:xfrm>
          <a:prstGeom prst="bentConnector3">
            <a:avLst>
              <a:gd name="adj1" fmla="val -5205"/>
            </a:avLst>
          </a:prstGeom>
          <a:solidFill>
            <a:schemeClr val="accent1"/>
          </a:solidFill>
          <a:ln w="9525" cap="flat" cmpd="sng" algn="ctr">
            <a:solidFill>
              <a:schemeClr val="tx1"/>
            </a:solidFill>
            <a:prstDash val="solid"/>
            <a:round/>
            <a:headEnd type="none" w="med" len="med"/>
            <a:tailEnd type="triangle"/>
          </a:ln>
        </p:spPr>
      </p:cxnSp>
      <p:sp>
        <p:nvSpPr>
          <p:cNvPr id="87" name="箭头: 右 86">
            <a:extLst>
              <a:ext uri="{FF2B5EF4-FFF2-40B4-BE49-F238E27FC236}">
                <a16:creationId xmlns:a16="http://schemas.microsoft.com/office/drawing/2014/main" id="{2B8628B2-27F7-427C-A09B-B6405D4F2B5A}"/>
              </a:ext>
            </a:extLst>
          </p:cNvPr>
          <p:cNvSpPr/>
          <p:nvPr/>
        </p:nvSpPr>
        <p:spPr bwMode="auto">
          <a:xfrm>
            <a:off x="11855416" y="983365"/>
            <a:ext cx="292799" cy="45720"/>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nvGrpSpPr>
          <p:cNvPr id="86" name="Group 3">
            <a:extLst>
              <a:ext uri="{FF2B5EF4-FFF2-40B4-BE49-F238E27FC236}">
                <a16:creationId xmlns:a16="http://schemas.microsoft.com/office/drawing/2014/main" id="{84A3765C-258D-4258-AEB4-B2CA994EB06E}"/>
              </a:ext>
            </a:extLst>
          </p:cNvPr>
          <p:cNvGrpSpPr/>
          <p:nvPr/>
        </p:nvGrpSpPr>
        <p:grpSpPr>
          <a:xfrm>
            <a:off x="7556734" y="1616865"/>
            <a:ext cx="1158712" cy="485832"/>
            <a:chOff x="901" y="2301"/>
            <a:chExt cx="1440" cy="451"/>
          </a:xfrm>
        </p:grpSpPr>
        <p:sp>
          <p:nvSpPr>
            <p:cNvPr id="88" name="Freeform 4">
              <a:extLst>
                <a:ext uri="{FF2B5EF4-FFF2-40B4-BE49-F238E27FC236}">
                  <a16:creationId xmlns:a16="http://schemas.microsoft.com/office/drawing/2014/main" id="{40027B8E-6181-4154-B012-D2F790FCB1D4}"/>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9" name="Rectangle 5">
              <a:hlinkClick r:id="rId24" action="ppaction://hlinksldjump"/>
              <a:extLst>
                <a:ext uri="{FF2B5EF4-FFF2-40B4-BE49-F238E27FC236}">
                  <a16:creationId xmlns:a16="http://schemas.microsoft.com/office/drawing/2014/main" id="{1AAED262-27B1-43CC-8DC9-64FDB2C7B638}"/>
                </a:ext>
              </a:extLst>
            </p:cNvPr>
            <p:cNvSpPr>
              <a:spLocks noChangeArrowheads="1"/>
            </p:cNvSpPr>
            <p:nvPr/>
          </p:nvSpPr>
          <p:spPr bwMode="gray">
            <a:xfrm>
              <a:off x="901" y="2301"/>
              <a:ext cx="1440" cy="393"/>
            </a:xfrm>
            <a:prstGeom prst="rect">
              <a:avLst/>
            </a:prstGeom>
            <a:gradFill rotWithShape="1">
              <a:gsLst>
                <a:gs pos="0">
                  <a:schemeClr val="hlink"/>
                </a:gs>
                <a:gs pos="100000">
                  <a:schemeClr val="hlink">
                    <a:gamma/>
                    <a:tint val="63529"/>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b="1" dirty="0">
                  <a:solidFill>
                    <a:schemeClr val="bg1"/>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animation</a:t>
              </a:r>
              <a:endParaRPr kumimoji="1" lang="en-US" altLang="zh-CN"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90" name="箭头: 右 89">
            <a:extLst>
              <a:ext uri="{FF2B5EF4-FFF2-40B4-BE49-F238E27FC236}">
                <a16:creationId xmlns:a16="http://schemas.microsoft.com/office/drawing/2014/main" id="{E72CFB1A-2B6A-4BE4-959A-7D05122B2B4B}"/>
              </a:ext>
            </a:extLst>
          </p:cNvPr>
          <p:cNvSpPr/>
          <p:nvPr/>
        </p:nvSpPr>
        <p:spPr bwMode="auto">
          <a:xfrm>
            <a:off x="7124252" y="1820345"/>
            <a:ext cx="410010" cy="45719"/>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91" name="箭头: 右 90">
            <a:extLst>
              <a:ext uri="{FF2B5EF4-FFF2-40B4-BE49-F238E27FC236}">
                <a16:creationId xmlns:a16="http://schemas.microsoft.com/office/drawing/2014/main" id="{8473668B-1846-4F73-9C95-29CB10CEA12B}"/>
              </a:ext>
            </a:extLst>
          </p:cNvPr>
          <p:cNvSpPr/>
          <p:nvPr/>
        </p:nvSpPr>
        <p:spPr bwMode="auto">
          <a:xfrm>
            <a:off x="3575233" y="4475794"/>
            <a:ext cx="410010" cy="45719"/>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nvGrpSpPr>
          <p:cNvPr id="93" name="Group 12">
            <a:extLst>
              <a:ext uri="{FF2B5EF4-FFF2-40B4-BE49-F238E27FC236}">
                <a16:creationId xmlns:a16="http://schemas.microsoft.com/office/drawing/2014/main" id="{F02EE746-510C-41FB-92B5-29E2FA2670C8}"/>
              </a:ext>
            </a:extLst>
          </p:cNvPr>
          <p:cNvGrpSpPr/>
          <p:nvPr/>
        </p:nvGrpSpPr>
        <p:grpSpPr>
          <a:xfrm>
            <a:off x="9696045" y="2977915"/>
            <a:ext cx="2243220" cy="482600"/>
            <a:chOff x="816" y="2304"/>
            <a:chExt cx="1440" cy="448"/>
          </a:xfrm>
        </p:grpSpPr>
        <p:sp>
          <p:nvSpPr>
            <p:cNvPr id="94" name="Freeform 13">
              <a:extLst>
                <a:ext uri="{FF2B5EF4-FFF2-40B4-BE49-F238E27FC236}">
                  <a16:creationId xmlns:a16="http://schemas.microsoft.com/office/drawing/2014/main" id="{EBE732D2-2E8B-4EE9-A0EB-DA79B8C25110}"/>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5" name="Rectangle 14">
              <a:hlinkClick r:id="rId25" action="ppaction://hlinksldjump"/>
              <a:extLst>
                <a:ext uri="{FF2B5EF4-FFF2-40B4-BE49-F238E27FC236}">
                  <a16:creationId xmlns:a16="http://schemas.microsoft.com/office/drawing/2014/main" id="{E5DF9A6C-A60A-4CF3-B2E7-E95DACC91DDA}"/>
                </a:ext>
              </a:extLst>
            </p:cNvPr>
            <p:cNvSpPr>
              <a:spLocks noChangeArrowheads="1"/>
            </p:cNvSpPr>
            <p:nvPr/>
          </p:nvSpPr>
          <p:spPr bwMode="gray">
            <a:xfrm>
              <a:off x="816" y="2304"/>
              <a:ext cx="1440" cy="393"/>
            </a:xfrm>
            <a:prstGeom prst="rect">
              <a:avLst/>
            </a:prstGeom>
            <a:gradFill rotWithShape="1">
              <a:gsLst>
                <a:gs pos="0">
                  <a:schemeClr val="accent1"/>
                </a:gs>
                <a:gs pos="100000">
                  <a:schemeClr val="accent1">
                    <a:gamma/>
                    <a:tint val="63529"/>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zoom</a:t>
              </a:r>
              <a:r>
                <a:rPr kumimoji="1" lang="zh-CN" altLang="en-US"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和</a:t>
              </a:r>
              <a:r>
                <a:rPr kumimoji="1" lang="en-US" altLang="zh-CN"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scale</a:t>
              </a:r>
              <a:r>
                <a:rPr kumimoji="1" lang="zh-CN" altLang="en-US"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的区别</a:t>
              </a:r>
              <a:endParaRPr kumimoji="1" lang="en-US" altLang="zh-CN"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96" name="箭头: 右 95">
            <a:extLst>
              <a:ext uri="{FF2B5EF4-FFF2-40B4-BE49-F238E27FC236}">
                <a16:creationId xmlns:a16="http://schemas.microsoft.com/office/drawing/2014/main" id="{696B9EB1-DEFD-49DC-B03C-87DB37E0CE66}"/>
              </a:ext>
            </a:extLst>
          </p:cNvPr>
          <p:cNvSpPr/>
          <p:nvPr/>
        </p:nvSpPr>
        <p:spPr bwMode="auto">
          <a:xfrm flipH="1">
            <a:off x="7383796" y="2519780"/>
            <a:ext cx="467180" cy="45719"/>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98" name="箭头: 右 97">
            <a:extLst>
              <a:ext uri="{FF2B5EF4-FFF2-40B4-BE49-F238E27FC236}">
                <a16:creationId xmlns:a16="http://schemas.microsoft.com/office/drawing/2014/main" id="{F2F2B1C3-AF19-4D93-8DDF-A84E393B4125}"/>
              </a:ext>
            </a:extLst>
          </p:cNvPr>
          <p:cNvSpPr/>
          <p:nvPr/>
        </p:nvSpPr>
        <p:spPr bwMode="auto">
          <a:xfrm>
            <a:off x="9250806" y="3134182"/>
            <a:ext cx="410010" cy="45719"/>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99" name="箭头: 右 98">
            <a:extLst>
              <a:ext uri="{FF2B5EF4-FFF2-40B4-BE49-F238E27FC236}">
                <a16:creationId xmlns:a16="http://schemas.microsoft.com/office/drawing/2014/main" id="{40ED3995-3A77-4712-BDAF-8E167DC35580}"/>
              </a:ext>
            </a:extLst>
          </p:cNvPr>
          <p:cNvSpPr/>
          <p:nvPr/>
        </p:nvSpPr>
        <p:spPr bwMode="auto">
          <a:xfrm>
            <a:off x="3746637" y="3167966"/>
            <a:ext cx="410010" cy="45719"/>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00" name="箭头: 右 99">
            <a:extLst>
              <a:ext uri="{FF2B5EF4-FFF2-40B4-BE49-F238E27FC236}">
                <a16:creationId xmlns:a16="http://schemas.microsoft.com/office/drawing/2014/main" id="{3EAF8CEB-8C6A-43E2-B495-3A7705A5D914}"/>
              </a:ext>
            </a:extLst>
          </p:cNvPr>
          <p:cNvSpPr/>
          <p:nvPr/>
        </p:nvSpPr>
        <p:spPr bwMode="auto">
          <a:xfrm>
            <a:off x="7495145" y="3142356"/>
            <a:ext cx="410010" cy="45719"/>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01" name="箭头: 右 100">
            <a:extLst>
              <a:ext uri="{FF2B5EF4-FFF2-40B4-BE49-F238E27FC236}">
                <a16:creationId xmlns:a16="http://schemas.microsoft.com/office/drawing/2014/main" id="{3DE0CF6B-2FB8-471D-A0CB-77B626D39593}"/>
              </a:ext>
            </a:extLst>
          </p:cNvPr>
          <p:cNvSpPr/>
          <p:nvPr/>
        </p:nvSpPr>
        <p:spPr bwMode="auto">
          <a:xfrm>
            <a:off x="5523576" y="3179901"/>
            <a:ext cx="410010" cy="45719"/>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nvGrpSpPr>
          <p:cNvPr id="102" name="Group 6">
            <a:extLst>
              <a:ext uri="{FF2B5EF4-FFF2-40B4-BE49-F238E27FC236}">
                <a16:creationId xmlns:a16="http://schemas.microsoft.com/office/drawing/2014/main" id="{0D44791B-5176-4E86-A88D-E6AC5DD20597}"/>
              </a:ext>
            </a:extLst>
          </p:cNvPr>
          <p:cNvGrpSpPr/>
          <p:nvPr/>
        </p:nvGrpSpPr>
        <p:grpSpPr>
          <a:xfrm>
            <a:off x="9010111" y="3627142"/>
            <a:ext cx="1246823" cy="482600"/>
            <a:chOff x="816" y="2304"/>
            <a:chExt cx="1440" cy="448"/>
          </a:xfrm>
        </p:grpSpPr>
        <p:sp>
          <p:nvSpPr>
            <p:cNvPr id="104" name="Freeform 7">
              <a:extLst>
                <a:ext uri="{FF2B5EF4-FFF2-40B4-BE49-F238E27FC236}">
                  <a16:creationId xmlns:a16="http://schemas.microsoft.com/office/drawing/2014/main" id="{F74B0C82-670E-4590-8FBA-079FF15B6574}"/>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5" name="Rectangle 8">
              <a:hlinkClick r:id="rId26" action="ppaction://hlinksldjump"/>
              <a:extLst>
                <a:ext uri="{FF2B5EF4-FFF2-40B4-BE49-F238E27FC236}">
                  <a16:creationId xmlns:a16="http://schemas.microsoft.com/office/drawing/2014/main" id="{E1C378F8-5517-4375-B0AB-971C6FBA57F6}"/>
                </a:ext>
              </a:extLst>
            </p:cNvPr>
            <p:cNvSpPr>
              <a:spLocks noChangeArrowheads="1"/>
            </p:cNvSpPr>
            <p:nvPr/>
          </p:nvSpPr>
          <p:spPr bwMode="gray">
            <a:xfrm>
              <a:off x="816" y="2304"/>
              <a:ext cx="1440" cy="393"/>
            </a:xfrm>
            <a:prstGeom prst="rect">
              <a:avLst/>
            </a:prstGeom>
            <a:gradFill rotWithShape="1">
              <a:gsLst>
                <a:gs pos="0">
                  <a:schemeClr val="folHlink"/>
                </a:gs>
                <a:gs pos="100000">
                  <a:schemeClr val="folHlink">
                    <a:gamma/>
                    <a:tint val="47451"/>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b="1" dirty="0">
                  <a:solidFill>
                    <a:schemeClr val="bg1"/>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CSS</a:t>
              </a:r>
              <a:r>
                <a:rPr kumimoji="1" lang="zh-CN" altLang="en-US" b="1" dirty="0">
                  <a:solidFill>
                    <a:schemeClr val="bg1"/>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变量</a:t>
              </a:r>
              <a:endParaRPr kumimoji="1" lang="en-US" altLang="zh-CN"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106" name="Group 6">
            <a:extLst>
              <a:ext uri="{FF2B5EF4-FFF2-40B4-BE49-F238E27FC236}">
                <a16:creationId xmlns:a16="http://schemas.microsoft.com/office/drawing/2014/main" id="{0ED4E7A5-B24A-4718-BA00-16F6D31CD1D7}"/>
              </a:ext>
            </a:extLst>
          </p:cNvPr>
          <p:cNvGrpSpPr/>
          <p:nvPr/>
        </p:nvGrpSpPr>
        <p:grpSpPr>
          <a:xfrm>
            <a:off x="33878" y="5035736"/>
            <a:ext cx="1246823" cy="482600"/>
            <a:chOff x="816" y="2304"/>
            <a:chExt cx="1440" cy="448"/>
          </a:xfrm>
        </p:grpSpPr>
        <p:sp>
          <p:nvSpPr>
            <p:cNvPr id="108" name="Freeform 7">
              <a:extLst>
                <a:ext uri="{FF2B5EF4-FFF2-40B4-BE49-F238E27FC236}">
                  <a16:creationId xmlns:a16="http://schemas.microsoft.com/office/drawing/2014/main" id="{785E0AF9-1689-4F9D-B32F-82F2497CA36A}"/>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9" name="Rectangle 8">
              <a:hlinkClick r:id="rId27" action="ppaction://hlinksldjump"/>
              <a:extLst>
                <a:ext uri="{FF2B5EF4-FFF2-40B4-BE49-F238E27FC236}">
                  <a16:creationId xmlns:a16="http://schemas.microsoft.com/office/drawing/2014/main" id="{9FC9F9D9-2119-482D-A11F-C1883944B1F4}"/>
                </a:ext>
              </a:extLst>
            </p:cNvPr>
            <p:cNvSpPr>
              <a:spLocks noChangeArrowheads="1"/>
            </p:cNvSpPr>
            <p:nvPr/>
          </p:nvSpPr>
          <p:spPr bwMode="gray">
            <a:xfrm>
              <a:off x="816" y="2304"/>
              <a:ext cx="1440" cy="393"/>
            </a:xfrm>
            <a:prstGeom prst="rect">
              <a:avLst/>
            </a:prstGeom>
            <a:gradFill rotWithShape="1">
              <a:gsLst>
                <a:gs pos="0">
                  <a:schemeClr val="folHlink"/>
                </a:gs>
                <a:gs pos="100000">
                  <a:schemeClr val="folHlink">
                    <a:gamma/>
                    <a:tint val="47451"/>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b="1" dirty="0">
                  <a:solidFill>
                    <a:schemeClr val="bg1"/>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CSS3</a:t>
              </a:r>
              <a:r>
                <a:rPr kumimoji="1" lang="zh-CN" altLang="en-US" b="1" dirty="0">
                  <a:solidFill>
                    <a:schemeClr val="bg1"/>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功能</a:t>
              </a:r>
              <a:endParaRPr kumimoji="1" lang="en-US" altLang="zh-CN"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110" name="Group 6">
            <a:extLst>
              <a:ext uri="{FF2B5EF4-FFF2-40B4-BE49-F238E27FC236}">
                <a16:creationId xmlns:a16="http://schemas.microsoft.com/office/drawing/2014/main" id="{E3A9B6CD-8929-4EAA-A605-1EF749C7A1BC}"/>
              </a:ext>
            </a:extLst>
          </p:cNvPr>
          <p:cNvGrpSpPr/>
          <p:nvPr/>
        </p:nvGrpSpPr>
        <p:grpSpPr>
          <a:xfrm>
            <a:off x="1696593" y="5033026"/>
            <a:ext cx="1474433" cy="482600"/>
            <a:chOff x="816" y="2304"/>
            <a:chExt cx="1440" cy="448"/>
          </a:xfrm>
        </p:grpSpPr>
        <p:sp>
          <p:nvSpPr>
            <p:cNvPr id="111" name="Freeform 7">
              <a:extLst>
                <a:ext uri="{FF2B5EF4-FFF2-40B4-BE49-F238E27FC236}">
                  <a16:creationId xmlns:a16="http://schemas.microsoft.com/office/drawing/2014/main" id="{B515F2A2-C16A-477E-813D-3EB338E91AE4}"/>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2" name="Rectangle 8">
              <a:hlinkClick r:id="rId28" action="ppaction://hlinksldjump"/>
              <a:extLst>
                <a:ext uri="{FF2B5EF4-FFF2-40B4-BE49-F238E27FC236}">
                  <a16:creationId xmlns:a16="http://schemas.microsoft.com/office/drawing/2014/main" id="{7D03B0E8-B525-464A-BDE2-554F0066E626}"/>
                </a:ext>
              </a:extLst>
            </p:cNvPr>
            <p:cNvSpPr>
              <a:spLocks noChangeArrowheads="1"/>
            </p:cNvSpPr>
            <p:nvPr/>
          </p:nvSpPr>
          <p:spPr bwMode="gray">
            <a:xfrm>
              <a:off x="816" y="2304"/>
              <a:ext cx="1440" cy="393"/>
            </a:xfrm>
            <a:prstGeom prst="rect">
              <a:avLst/>
            </a:prstGeom>
            <a:gradFill rotWithShape="1">
              <a:gsLst>
                <a:gs pos="0">
                  <a:schemeClr val="folHlink"/>
                </a:gs>
                <a:gs pos="100000">
                  <a:schemeClr val="folHlink">
                    <a:gamma/>
                    <a:tint val="47451"/>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b="1" dirty="0">
                  <a:solidFill>
                    <a:schemeClr val="bg1"/>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CSS3</a:t>
              </a:r>
              <a:r>
                <a:rPr kumimoji="1" lang="zh-CN" altLang="en-US" b="1" dirty="0">
                  <a:solidFill>
                    <a:schemeClr val="bg1"/>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气泡框</a:t>
              </a:r>
              <a:endParaRPr kumimoji="1" lang="en-US" altLang="zh-CN"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113" name="Group 6">
            <a:extLst>
              <a:ext uri="{FF2B5EF4-FFF2-40B4-BE49-F238E27FC236}">
                <a16:creationId xmlns:a16="http://schemas.microsoft.com/office/drawing/2014/main" id="{A39F8557-CDF8-4200-B7A6-66BA431C861B}"/>
              </a:ext>
            </a:extLst>
          </p:cNvPr>
          <p:cNvGrpSpPr/>
          <p:nvPr/>
        </p:nvGrpSpPr>
        <p:grpSpPr>
          <a:xfrm>
            <a:off x="4039077" y="2330463"/>
            <a:ext cx="1715454" cy="482600"/>
            <a:chOff x="816" y="2304"/>
            <a:chExt cx="1440" cy="448"/>
          </a:xfrm>
        </p:grpSpPr>
        <p:sp>
          <p:nvSpPr>
            <p:cNvPr id="114" name="Freeform 7">
              <a:extLst>
                <a:ext uri="{FF2B5EF4-FFF2-40B4-BE49-F238E27FC236}">
                  <a16:creationId xmlns:a16="http://schemas.microsoft.com/office/drawing/2014/main" id="{CF30D66D-E3E3-4A37-80A1-5957A500FE87}"/>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5" name="Rectangle 8">
              <a:hlinkClick r:id="rId29" action="ppaction://hlinksldjump"/>
              <a:extLst>
                <a:ext uri="{FF2B5EF4-FFF2-40B4-BE49-F238E27FC236}">
                  <a16:creationId xmlns:a16="http://schemas.microsoft.com/office/drawing/2014/main" id="{B06A1D07-71C4-4830-9EE4-A5EFEA283161}"/>
                </a:ext>
              </a:extLst>
            </p:cNvPr>
            <p:cNvSpPr>
              <a:spLocks noChangeArrowheads="1"/>
            </p:cNvSpPr>
            <p:nvPr/>
          </p:nvSpPr>
          <p:spPr bwMode="gray">
            <a:xfrm>
              <a:off x="816" y="2304"/>
              <a:ext cx="1440" cy="393"/>
            </a:xfrm>
            <a:prstGeom prst="rect">
              <a:avLst/>
            </a:prstGeom>
            <a:gradFill rotWithShape="1">
              <a:gsLst>
                <a:gs pos="0">
                  <a:schemeClr val="folHlink"/>
                </a:gs>
                <a:gs pos="100000">
                  <a:schemeClr val="folHlink">
                    <a:gamma/>
                    <a:tint val="47451"/>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b="1" dirty="0">
                  <a:solidFill>
                    <a:schemeClr val="bg1"/>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背景图片定位</a:t>
              </a:r>
              <a:endParaRPr kumimoji="1" lang="en-US" altLang="zh-CN"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cxnSp>
        <p:nvCxnSpPr>
          <p:cNvPr id="116" name="连接符: 肘形 115">
            <a:extLst>
              <a:ext uri="{FF2B5EF4-FFF2-40B4-BE49-F238E27FC236}">
                <a16:creationId xmlns:a16="http://schemas.microsoft.com/office/drawing/2014/main" id="{68621628-66DC-41A9-AAD4-A6C83552CAF9}"/>
              </a:ext>
            </a:extLst>
          </p:cNvPr>
          <p:cNvCxnSpPr>
            <a:cxnSpLocks/>
            <a:endCxn id="16" idx="1"/>
          </p:cNvCxnSpPr>
          <p:nvPr/>
        </p:nvCxnSpPr>
        <p:spPr bwMode="auto">
          <a:xfrm rot="16200000" flipH="1">
            <a:off x="1519676" y="2312835"/>
            <a:ext cx="1364770" cy="431075"/>
          </a:xfrm>
          <a:prstGeom prst="bentConnector2">
            <a:avLst/>
          </a:prstGeom>
          <a:solidFill>
            <a:schemeClr val="accent1"/>
          </a:solidFill>
          <a:ln w="9525" cap="flat" cmpd="sng" algn="ctr">
            <a:solidFill>
              <a:schemeClr val="tx1"/>
            </a:solidFill>
            <a:prstDash val="solid"/>
            <a:round/>
            <a:headEnd type="none" w="med" len="med"/>
            <a:tailEnd type="triangle"/>
          </a:ln>
        </p:spPr>
      </p:cxnSp>
      <p:grpSp>
        <p:nvGrpSpPr>
          <p:cNvPr id="117" name="Group 6">
            <a:extLst>
              <a:ext uri="{FF2B5EF4-FFF2-40B4-BE49-F238E27FC236}">
                <a16:creationId xmlns:a16="http://schemas.microsoft.com/office/drawing/2014/main" id="{7675E058-D3F9-4445-9747-2DFCAD9DDF71}"/>
              </a:ext>
            </a:extLst>
          </p:cNvPr>
          <p:cNvGrpSpPr/>
          <p:nvPr/>
        </p:nvGrpSpPr>
        <p:grpSpPr>
          <a:xfrm>
            <a:off x="5751164" y="4321982"/>
            <a:ext cx="1183871" cy="482600"/>
            <a:chOff x="816" y="2304"/>
            <a:chExt cx="1440" cy="448"/>
          </a:xfrm>
        </p:grpSpPr>
        <p:sp>
          <p:nvSpPr>
            <p:cNvPr id="118" name="Freeform 7">
              <a:extLst>
                <a:ext uri="{FF2B5EF4-FFF2-40B4-BE49-F238E27FC236}">
                  <a16:creationId xmlns:a16="http://schemas.microsoft.com/office/drawing/2014/main" id="{18836D78-7B4D-4E97-9E0B-C758067C330C}"/>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9" name="Rectangle 8">
              <a:hlinkClick r:id="rId30" action="ppaction://hlinksldjump"/>
              <a:extLst>
                <a:ext uri="{FF2B5EF4-FFF2-40B4-BE49-F238E27FC236}">
                  <a16:creationId xmlns:a16="http://schemas.microsoft.com/office/drawing/2014/main" id="{7E60039C-A524-453B-9AE5-16DCDB9ADE9F}"/>
                </a:ext>
              </a:extLst>
            </p:cNvPr>
            <p:cNvSpPr>
              <a:spLocks noChangeArrowheads="1"/>
            </p:cNvSpPr>
            <p:nvPr/>
          </p:nvSpPr>
          <p:spPr bwMode="gray">
            <a:xfrm>
              <a:off x="816" y="2304"/>
              <a:ext cx="1440" cy="393"/>
            </a:xfrm>
            <a:prstGeom prst="rect">
              <a:avLst/>
            </a:prstGeom>
            <a:gradFill rotWithShape="1">
              <a:gsLst>
                <a:gs pos="0">
                  <a:schemeClr val="folHlink"/>
                </a:gs>
                <a:gs pos="100000">
                  <a:schemeClr val="folHlink">
                    <a:gamma/>
                    <a:tint val="47451"/>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b="1" dirty="0">
                  <a:solidFill>
                    <a:schemeClr val="bg1"/>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grid</a:t>
              </a:r>
              <a:r>
                <a:rPr kumimoji="1" lang="zh-CN" altLang="en-US" b="1" dirty="0">
                  <a:solidFill>
                    <a:schemeClr val="bg1"/>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布局</a:t>
              </a:r>
              <a:endParaRPr kumimoji="1" lang="en-US" altLang="zh-CN"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121" name="箭头: 右 120">
            <a:extLst>
              <a:ext uri="{FF2B5EF4-FFF2-40B4-BE49-F238E27FC236}">
                <a16:creationId xmlns:a16="http://schemas.microsoft.com/office/drawing/2014/main" id="{BFAFEBC2-4A89-42A3-845D-5049A5330E74}"/>
              </a:ext>
            </a:extLst>
          </p:cNvPr>
          <p:cNvSpPr/>
          <p:nvPr/>
        </p:nvSpPr>
        <p:spPr bwMode="auto">
          <a:xfrm>
            <a:off x="8714426" y="1811833"/>
            <a:ext cx="410010" cy="45719"/>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122" name="连接符: 肘形 121">
            <a:extLst>
              <a:ext uri="{FF2B5EF4-FFF2-40B4-BE49-F238E27FC236}">
                <a16:creationId xmlns:a16="http://schemas.microsoft.com/office/drawing/2014/main" id="{B756C77E-AFA3-4727-89B0-D67AA5BB172B}"/>
              </a:ext>
            </a:extLst>
          </p:cNvPr>
          <p:cNvCxnSpPr>
            <a:cxnSpLocks/>
            <a:stCxn id="95" idx="3"/>
            <a:endCxn id="50" idx="3"/>
          </p:cNvCxnSpPr>
          <p:nvPr/>
        </p:nvCxnSpPr>
        <p:spPr bwMode="auto">
          <a:xfrm flipH="1">
            <a:off x="11939264" y="3189591"/>
            <a:ext cx="1" cy="701278"/>
          </a:xfrm>
          <a:prstGeom prst="bentConnector3">
            <a:avLst>
              <a:gd name="adj1" fmla="val -22860000000"/>
            </a:avLst>
          </a:prstGeom>
          <a:solidFill>
            <a:schemeClr val="accent1"/>
          </a:solidFill>
          <a:ln w="9525" cap="flat" cmpd="sng" algn="ctr">
            <a:solidFill>
              <a:schemeClr val="tx1"/>
            </a:solidFill>
            <a:prstDash val="solid"/>
            <a:round/>
            <a:headEnd type="none" w="med" len="med"/>
            <a:tailEnd type="triangle"/>
          </a:ln>
        </p:spPr>
      </p:cxnSp>
      <p:sp>
        <p:nvSpPr>
          <p:cNvPr id="124" name="箭头: 右 123">
            <a:extLst>
              <a:ext uri="{FF2B5EF4-FFF2-40B4-BE49-F238E27FC236}">
                <a16:creationId xmlns:a16="http://schemas.microsoft.com/office/drawing/2014/main" id="{09AC145F-ED1E-496B-B080-B8FF4E3F0AA1}"/>
              </a:ext>
            </a:extLst>
          </p:cNvPr>
          <p:cNvSpPr/>
          <p:nvPr/>
        </p:nvSpPr>
        <p:spPr bwMode="auto">
          <a:xfrm flipH="1">
            <a:off x="5757641" y="2510240"/>
            <a:ext cx="467180" cy="45719"/>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29" name="箭头: 右 128">
            <a:extLst>
              <a:ext uri="{FF2B5EF4-FFF2-40B4-BE49-F238E27FC236}">
                <a16:creationId xmlns:a16="http://schemas.microsoft.com/office/drawing/2014/main" id="{10F36283-E2A7-4B4F-94ED-84FD2F469A41}"/>
              </a:ext>
            </a:extLst>
          </p:cNvPr>
          <p:cNvSpPr/>
          <p:nvPr/>
        </p:nvSpPr>
        <p:spPr bwMode="auto">
          <a:xfrm>
            <a:off x="5319310" y="4461501"/>
            <a:ext cx="410010" cy="45719"/>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131" name="连接符: 肘形 130">
            <a:extLst>
              <a:ext uri="{FF2B5EF4-FFF2-40B4-BE49-F238E27FC236}">
                <a16:creationId xmlns:a16="http://schemas.microsoft.com/office/drawing/2014/main" id="{FA811085-AFCA-4D7F-BE64-44EB93AE3452}"/>
              </a:ext>
            </a:extLst>
          </p:cNvPr>
          <p:cNvCxnSpPr>
            <a:cxnSpLocks/>
            <a:stCxn id="65" idx="3"/>
            <a:endCxn id="137" idx="3"/>
          </p:cNvCxnSpPr>
          <p:nvPr/>
        </p:nvCxnSpPr>
        <p:spPr bwMode="auto">
          <a:xfrm>
            <a:off x="10326816" y="1832672"/>
            <a:ext cx="1612448" cy="707692"/>
          </a:xfrm>
          <a:prstGeom prst="bentConnector3">
            <a:avLst>
              <a:gd name="adj1" fmla="val 114177"/>
            </a:avLst>
          </a:prstGeom>
          <a:solidFill>
            <a:schemeClr val="accent1"/>
          </a:solidFill>
          <a:ln w="9525" cap="flat" cmpd="sng" algn="ctr">
            <a:solidFill>
              <a:schemeClr val="tx1"/>
            </a:solidFill>
            <a:prstDash val="solid"/>
            <a:round/>
            <a:headEnd type="none" w="med" len="med"/>
            <a:tailEnd type="triangle"/>
          </a:ln>
        </p:spPr>
      </p:cxnSp>
      <p:sp>
        <p:nvSpPr>
          <p:cNvPr id="134" name="箭头: 右 133">
            <a:extLst>
              <a:ext uri="{FF2B5EF4-FFF2-40B4-BE49-F238E27FC236}">
                <a16:creationId xmlns:a16="http://schemas.microsoft.com/office/drawing/2014/main" id="{5C3C7DE0-53B9-4D29-AAB1-4D912060301D}"/>
              </a:ext>
            </a:extLst>
          </p:cNvPr>
          <p:cNvSpPr/>
          <p:nvPr/>
        </p:nvSpPr>
        <p:spPr bwMode="auto">
          <a:xfrm>
            <a:off x="1279430" y="5199000"/>
            <a:ext cx="410010" cy="45719"/>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nvGrpSpPr>
          <p:cNvPr id="135" name="Group 12">
            <a:extLst>
              <a:ext uri="{FF2B5EF4-FFF2-40B4-BE49-F238E27FC236}">
                <a16:creationId xmlns:a16="http://schemas.microsoft.com/office/drawing/2014/main" id="{46AF2BF3-6E7C-4AAC-B3D4-F27A281AC658}"/>
              </a:ext>
            </a:extLst>
          </p:cNvPr>
          <p:cNvGrpSpPr/>
          <p:nvPr/>
        </p:nvGrpSpPr>
        <p:grpSpPr>
          <a:xfrm>
            <a:off x="7850976" y="2328688"/>
            <a:ext cx="4088288" cy="482600"/>
            <a:chOff x="816" y="2304"/>
            <a:chExt cx="1440" cy="448"/>
          </a:xfrm>
        </p:grpSpPr>
        <p:sp>
          <p:nvSpPr>
            <p:cNvPr id="136" name="Freeform 13">
              <a:extLst>
                <a:ext uri="{FF2B5EF4-FFF2-40B4-BE49-F238E27FC236}">
                  <a16:creationId xmlns:a16="http://schemas.microsoft.com/office/drawing/2014/main" id="{17660B6D-41C6-4FDE-8DF2-2B62BFAE06E9}"/>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7" name="Rectangle 14">
              <a:hlinkClick r:id="rId31" action="ppaction://hlinksldjump"/>
              <a:extLst>
                <a:ext uri="{FF2B5EF4-FFF2-40B4-BE49-F238E27FC236}">
                  <a16:creationId xmlns:a16="http://schemas.microsoft.com/office/drawing/2014/main" id="{8F45C7D1-EC00-42A1-9FD6-7385D4D8391A}"/>
                </a:ext>
              </a:extLst>
            </p:cNvPr>
            <p:cNvSpPr>
              <a:spLocks noChangeArrowheads="1"/>
            </p:cNvSpPr>
            <p:nvPr/>
          </p:nvSpPr>
          <p:spPr bwMode="gray">
            <a:xfrm>
              <a:off x="816" y="2304"/>
              <a:ext cx="1440" cy="393"/>
            </a:xfrm>
            <a:prstGeom prst="rect">
              <a:avLst/>
            </a:prstGeom>
            <a:gradFill rotWithShape="1">
              <a:gsLst>
                <a:gs pos="0">
                  <a:schemeClr val="accent1"/>
                </a:gs>
                <a:gs pos="100000">
                  <a:schemeClr val="accent1">
                    <a:gamma/>
                    <a:tint val="63529"/>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transition</a:t>
              </a:r>
              <a:r>
                <a:rPr kumimoji="1" lang="zh-CN" altLang="en-US"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a:t>
              </a:r>
              <a:r>
                <a:rPr kumimoji="1" lang="en-US" altLang="zh-CN"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transform</a:t>
              </a:r>
              <a:r>
                <a:rPr kumimoji="1" lang="zh-CN" altLang="en-US"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a:t>
              </a:r>
              <a:r>
                <a:rPr kumimoji="1" lang="en-US" altLang="zh-CN"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animation</a:t>
              </a:r>
              <a:r>
                <a:rPr kumimoji="1" lang="zh-CN" altLang="en-US"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的区别</a:t>
              </a:r>
              <a:endParaRPr kumimoji="1" lang="en-US" altLang="zh-CN" b="1" i="0" u="none" strike="noStrike" kern="1200" cap="none" spc="0" normalizeH="0" baseline="0" noProof="0" dirty="0">
                <a:ln>
                  <a:noFill/>
                </a:ln>
                <a:solidFill>
                  <a:schemeClr val="bg1"/>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146" name="箭头: 右 145">
            <a:extLst>
              <a:ext uri="{FF2B5EF4-FFF2-40B4-BE49-F238E27FC236}">
                <a16:creationId xmlns:a16="http://schemas.microsoft.com/office/drawing/2014/main" id="{F043F831-6B56-40B3-879B-54B32B0AC1A6}"/>
              </a:ext>
            </a:extLst>
          </p:cNvPr>
          <p:cNvSpPr/>
          <p:nvPr/>
        </p:nvSpPr>
        <p:spPr bwMode="auto">
          <a:xfrm flipH="1">
            <a:off x="10273026" y="3868009"/>
            <a:ext cx="467180" cy="45719"/>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nvGrpSpPr>
          <p:cNvPr id="123" name="Group 9">
            <a:extLst>
              <a:ext uri="{FF2B5EF4-FFF2-40B4-BE49-F238E27FC236}">
                <a16:creationId xmlns:a16="http://schemas.microsoft.com/office/drawing/2014/main" id="{2AA122E2-F31D-446C-9F50-F4F79393FEB0}"/>
              </a:ext>
            </a:extLst>
          </p:cNvPr>
          <p:cNvGrpSpPr/>
          <p:nvPr/>
        </p:nvGrpSpPr>
        <p:grpSpPr>
          <a:xfrm>
            <a:off x="10165976" y="181078"/>
            <a:ext cx="754143" cy="335365"/>
            <a:chOff x="816" y="2304"/>
            <a:chExt cx="1440" cy="448"/>
          </a:xfrm>
        </p:grpSpPr>
        <p:sp>
          <p:nvSpPr>
            <p:cNvPr id="125" name="Freeform 10">
              <a:extLst>
                <a:ext uri="{FF2B5EF4-FFF2-40B4-BE49-F238E27FC236}">
                  <a16:creationId xmlns:a16="http://schemas.microsoft.com/office/drawing/2014/main" id="{B20FEF74-7908-4F99-8BEE-AC5E72520799}"/>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7" name="Rectangle 11">
              <a:hlinkClick r:id="rId32" action="ppaction://hlinkfile"/>
              <a:extLst>
                <a:ext uri="{FF2B5EF4-FFF2-40B4-BE49-F238E27FC236}">
                  <a16:creationId xmlns:a16="http://schemas.microsoft.com/office/drawing/2014/main" id="{D13B4CDA-18E5-4D8D-A43A-653C56726D8E}"/>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grpSp>
        <p:nvGrpSpPr>
          <p:cNvPr id="128" name="Group 9">
            <a:extLst>
              <a:ext uri="{FF2B5EF4-FFF2-40B4-BE49-F238E27FC236}">
                <a16:creationId xmlns:a16="http://schemas.microsoft.com/office/drawing/2014/main" id="{8CFEA267-B39C-4609-BF57-7A8547E8CBB1}"/>
              </a:ext>
            </a:extLst>
          </p:cNvPr>
          <p:cNvGrpSpPr/>
          <p:nvPr/>
        </p:nvGrpSpPr>
        <p:grpSpPr>
          <a:xfrm>
            <a:off x="9270251" y="181078"/>
            <a:ext cx="754143" cy="335365"/>
            <a:chOff x="816" y="2304"/>
            <a:chExt cx="1440" cy="448"/>
          </a:xfrm>
        </p:grpSpPr>
        <p:sp>
          <p:nvSpPr>
            <p:cNvPr id="130" name="Freeform 10">
              <a:extLst>
                <a:ext uri="{FF2B5EF4-FFF2-40B4-BE49-F238E27FC236}">
                  <a16:creationId xmlns:a16="http://schemas.microsoft.com/office/drawing/2014/main" id="{FD145288-326C-4DD2-8CE6-FD0D3DB647CB}"/>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2" name="Rectangle 11">
              <a:hlinkClick r:id="rId33"/>
              <a:extLst>
                <a:ext uri="{FF2B5EF4-FFF2-40B4-BE49-F238E27FC236}">
                  <a16:creationId xmlns:a16="http://schemas.microsoft.com/office/drawing/2014/main" id="{C2680C7C-6B25-4FC4-942B-238CA08084E0}"/>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spTree>
    <p:extLst>
      <p:ext uri="{BB962C8B-B14F-4D97-AF65-F5344CB8AC3E}">
        <p14:creationId xmlns:p14="http://schemas.microsoft.com/office/powerpoint/2010/main" val="312912838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en-US" altLang="zh-CN" kern="1200" dirty="0">
                <a:latin typeface="华文隶书" panose="02010800040101010101" pitchFamily="2" charset="-122"/>
                <a:ea typeface="华文隶书" panose="02010800040101010101" pitchFamily="2" charset="-122"/>
                <a:cs typeface="Arial" panose="020B0604020202020204" pitchFamily="34" charset="0"/>
              </a:rPr>
              <a:t>BFC</a:t>
            </a:r>
            <a:r>
              <a:rPr lang="zh-CN" altLang="en-US" kern="1200" dirty="0">
                <a:latin typeface="华文隶书" panose="02010800040101010101" pitchFamily="2" charset="-122"/>
                <a:ea typeface="华文隶书" panose="02010800040101010101" pitchFamily="2" charset="-122"/>
                <a:cs typeface="Arial" panose="020B0604020202020204" pitchFamily="34" charset="0"/>
              </a:rPr>
              <a:t>布局</a:t>
            </a:r>
            <a:endParaRPr lang="en-US" altLang="zh-CN" kern="1200" dirty="0">
              <a:latin typeface="华文隶书" panose="02010800040101010101" pitchFamily="2" charset="-122"/>
              <a:ea typeface="华文隶书" panose="02010800040101010101" pitchFamily="2" charset="-122"/>
            </a:endParaRPr>
          </a:p>
        </p:txBody>
      </p:sp>
      <p:sp>
        <p:nvSpPr>
          <p:cNvPr id="3" name="矩形 2">
            <a:extLst>
              <a:ext uri="{FF2B5EF4-FFF2-40B4-BE49-F238E27FC236}">
                <a16:creationId xmlns:a16="http://schemas.microsoft.com/office/drawing/2014/main" id="{A87586AA-D56B-4AD1-A0BA-83941D6934F4}"/>
              </a:ext>
            </a:extLst>
          </p:cNvPr>
          <p:cNvSpPr/>
          <p:nvPr/>
        </p:nvSpPr>
        <p:spPr>
          <a:xfrm>
            <a:off x="293370" y="1204913"/>
            <a:ext cx="11605260" cy="2031325"/>
          </a:xfrm>
          <a:prstGeom prst="rect">
            <a:avLst/>
          </a:prstGeom>
        </p:spPr>
        <p:txBody>
          <a:bodyPr wrap="square">
            <a:spAutoFit/>
          </a:bodyPr>
          <a:lstStyle/>
          <a:p>
            <a:pPr marL="342900" indent="-342900">
              <a:lnSpc>
                <a:spcPct val="150000"/>
              </a:lnSpc>
              <a:buFont typeface="+mj-lt"/>
              <a:buAutoNum type="arabicPeriod"/>
            </a:pPr>
            <a:r>
              <a:rPr lang="zh-CN" altLang="en-US" dirty="0"/>
              <a:t>内部的</a:t>
            </a:r>
            <a:r>
              <a:rPr lang="en-US" altLang="zh-CN" dirty="0"/>
              <a:t>Box</a:t>
            </a:r>
            <a:r>
              <a:rPr lang="zh-CN" altLang="en-US" dirty="0"/>
              <a:t>会在垂直方向，一个接一个地放置。</a:t>
            </a:r>
          </a:p>
          <a:p>
            <a:pPr marL="342900" indent="-342900">
              <a:lnSpc>
                <a:spcPct val="150000"/>
              </a:lnSpc>
              <a:buFont typeface="+mj-lt"/>
              <a:buAutoNum type="arabicPeriod"/>
            </a:pPr>
            <a:r>
              <a:rPr lang="en-US" altLang="zh-CN" dirty="0"/>
              <a:t>Box</a:t>
            </a:r>
            <a:r>
              <a:rPr lang="zh-CN" altLang="en-US" dirty="0"/>
              <a:t>垂直方向的距离由</a:t>
            </a:r>
            <a:r>
              <a:rPr lang="en-US" altLang="zh-CN" dirty="0"/>
              <a:t>margin</a:t>
            </a:r>
            <a:r>
              <a:rPr lang="zh-CN" altLang="en-US" dirty="0"/>
              <a:t>决定。属于同一个</a:t>
            </a:r>
            <a:r>
              <a:rPr lang="en-US" altLang="zh-CN" dirty="0"/>
              <a:t>BFC</a:t>
            </a:r>
            <a:r>
              <a:rPr lang="zh-CN" altLang="en-US" dirty="0"/>
              <a:t>的两个相邻</a:t>
            </a:r>
            <a:r>
              <a:rPr lang="en-US" altLang="zh-CN" dirty="0"/>
              <a:t>Box</a:t>
            </a:r>
            <a:r>
              <a:rPr lang="zh-CN" altLang="en-US" dirty="0"/>
              <a:t>的</a:t>
            </a:r>
            <a:r>
              <a:rPr lang="en-US" altLang="zh-CN" dirty="0"/>
              <a:t>margin</a:t>
            </a:r>
            <a:r>
              <a:rPr lang="zh-CN" altLang="en-US" dirty="0"/>
              <a:t>会发生重叠</a:t>
            </a:r>
          </a:p>
          <a:p>
            <a:pPr marL="342900" indent="-342900">
              <a:lnSpc>
                <a:spcPct val="150000"/>
              </a:lnSpc>
              <a:buFont typeface="+mj-lt"/>
              <a:buAutoNum type="arabicPeriod"/>
            </a:pPr>
            <a:r>
              <a:rPr lang="zh-CN" altLang="en-US" dirty="0"/>
              <a:t>每个元素的</a:t>
            </a:r>
            <a:r>
              <a:rPr lang="en-US" altLang="zh-CN" dirty="0"/>
              <a:t>margin box</a:t>
            </a:r>
            <a:r>
              <a:rPr lang="zh-CN" altLang="en-US" dirty="0"/>
              <a:t>的左边， 与包含块</a:t>
            </a:r>
            <a:r>
              <a:rPr lang="en-US" altLang="zh-CN" dirty="0"/>
              <a:t>border box</a:t>
            </a:r>
            <a:r>
              <a:rPr lang="zh-CN" altLang="en-US" dirty="0"/>
              <a:t>的左边相接触</a:t>
            </a:r>
            <a:r>
              <a:rPr lang="en-US" altLang="zh-CN" dirty="0"/>
              <a:t>(</a:t>
            </a:r>
            <a:r>
              <a:rPr lang="zh-CN" altLang="en-US" dirty="0"/>
              <a:t>对于从左往右的格式化，否则相反</a:t>
            </a:r>
            <a:r>
              <a:rPr lang="en-US" altLang="zh-CN" dirty="0"/>
              <a:t>)</a:t>
            </a:r>
            <a:r>
              <a:rPr lang="zh-CN" altLang="en-US" dirty="0"/>
              <a:t>。即使存在浮动也是如此。</a:t>
            </a:r>
          </a:p>
          <a:p>
            <a:pPr marL="342900" indent="-342900">
              <a:lnSpc>
                <a:spcPct val="150000"/>
              </a:lnSpc>
              <a:buFont typeface="+mj-lt"/>
              <a:buAutoNum type="arabicPeriod"/>
            </a:pPr>
            <a:r>
              <a:rPr lang="en-US" altLang="zh-CN" dirty="0"/>
              <a:t>BFC</a:t>
            </a:r>
            <a:r>
              <a:rPr lang="zh-CN" altLang="en-US" dirty="0"/>
              <a:t>的区域不会与</a:t>
            </a:r>
            <a:r>
              <a:rPr lang="en-US" altLang="zh-CN" dirty="0"/>
              <a:t>float box</a:t>
            </a:r>
            <a:r>
              <a:rPr lang="zh-CN" altLang="en-US" dirty="0"/>
              <a:t>重叠。</a:t>
            </a:r>
          </a:p>
          <a:p>
            <a:pPr marL="342900" indent="-342900">
              <a:lnSpc>
                <a:spcPct val="150000"/>
              </a:lnSpc>
              <a:buFont typeface="+mj-lt"/>
              <a:buAutoNum type="arabicPeriod"/>
            </a:pPr>
            <a:r>
              <a:rPr lang="en-US" altLang="zh-CN" dirty="0"/>
              <a:t>BFC</a:t>
            </a:r>
            <a:r>
              <a:rPr lang="zh-CN" altLang="en-US" dirty="0"/>
              <a:t>就是页面上的一个隔离的独立容器，容器里面的子元素不会影响到外面的元素。反之也如此。</a:t>
            </a:r>
          </a:p>
          <a:p>
            <a:pPr marL="342900" indent="-342900">
              <a:lnSpc>
                <a:spcPct val="150000"/>
              </a:lnSpc>
              <a:buFont typeface="+mj-lt"/>
              <a:buAutoNum type="arabicPeriod"/>
            </a:pPr>
            <a:r>
              <a:rPr lang="zh-CN" altLang="en-US" dirty="0"/>
              <a:t>计算</a:t>
            </a:r>
            <a:r>
              <a:rPr lang="en-US" altLang="zh-CN" dirty="0"/>
              <a:t>BFC</a:t>
            </a:r>
            <a:r>
              <a:rPr lang="zh-CN" altLang="en-US" dirty="0"/>
              <a:t>的高度时，浮动元素也参与计算</a:t>
            </a:r>
          </a:p>
        </p:txBody>
      </p:sp>
      <p:sp>
        <p:nvSpPr>
          <p:cNvPr id="9" name="矩形 8">
            <a:extLst>
              <a:ext uri="{FF2B5EF4-FFF2-40B4-BE49-F238E27FC236}">
                <a16:creationId xmlns:a16="http://schemas.microsoft.com/office/drawing/2014/main" id="{F70EA026-A698-4308-B575-1F05AAF50DD6}"/>
              </a:ext>
            </a:extLst>
          </p:cNvPr>
          <p:cNvSpPr/>
          <p:nvPr/>
        </p:nvSpPr>
        <p:spPr>
          <a:xfrm>
            <a:off x="293370" y="798333"/>
            <a:ext cx="1451038" cy="415498"/>
          </a:xfrm>
          <a:prstGeom prst="rect">
            <a:avLst/>
          </a:prstGeom>
        </p:spPr>
        <p:txBody>
          <a:bodyPr wrap="none">
            <a:spAutoFit/>
          </a:bodyPr>
          <a:lstStyle/>
          <a:p>
            <a:pPr>
              <a:lnSpc>
                <a:spcPct val="150000"/>
              </a:lnSpc>
            </a:pPr>
            <a:r>
              <a:rPr lang="en-US" altLang="zh-CN" b="1" dirty="0">
                <a:solidFill>
                  <a:srgbClr val="333333"/>
                </a:solidFill>
                <a:latin typeface="Arial" panose="020B0604020202020204" pitchFamily="34" charset="0"/>
              </a:rPr>
              <a:t>BFC</a:t>
            </a:r>
            <a:r>
              <a:rPr lang="zh-CN" altLang="en-US" b="1" dirty="0">
                <a:solidFill>
                  <a:srgbClr val="333333"/>
                </a:solidFill>
                <a:latin typeface="Arial" panose="020B0604020202020204" pitchFamily="34" charset="0"/>
              </a:rPr>
              <a:t>的布局规则</a:t>
            </a:r>
            <a:endParaRPr lang="en-US" altLang="zh-CN" b="1" dirty="0">
              <a:solidFill>
                <a:srgbClr val="333333"/>
              </a:solidFill>
              <a:latin typeface="Arial" panose="020B0604020202020204" pitchFamily="34" charset="0"/>
            </a:endParaRPr>
          </a:p>
        </p:txBody>
      </p:sp>
      <p:sp>
        <p:nvSpPr>
          <p:cNvPr id="8" name="矩形 7">
            <a:extLst>
              <a:ext uri="{FF2B5EF4-FFF2-40B4-BE49-F238E27FC236}">
                <a16:creationId xmlns:a16="http://schemas.microsoft.com/office/drawing/2014/main" id="{E586C321-C30F-4EC3-9835-76CEC1A7BF14}"/>
              </a:ext>
            </a:extLst>
          </p:cNvPr>
          <p:cNvSpPr/>
          <p:nvPr/>
        </p:nvSpPr>
        <p:spPr>
          <a:xfrm>
            <a:off x="293370" y="3236238"/>
            <a:ext cx="1091966" cy="415498"/>
          </a:xfrm>
          <a:prstGeom prst="rect">
            <a:avLst/>
          </a:prstGeom>
        </p:spPr>
        <p:txBody>
          <a:bodyPr wrap="none">
            <a:spAutoFit/>
          </a:bodyPr>
          <a:lstStyle/>
          <a:p>
            <a:pPr>
              <a:lnSpc>
                <a:spcPct val="150000"/>
              </a:lnSpc>
            </a:pPr>
            <a:r>
              <a:rPr lang="en-US" altLang="zh-CN" b="1" dirty="0">
                <a:solidFill>
                  <a:srgbClr val="333333"/>
                </a:solidFill>
                <a:latin typeface="Arial" panose="020B0604020202020204" pitchFamily="34" charset="0"/>
              </a:rPr>
              <a:t>BFC</a:t>
            </a:r>
            <a:r>
              <a:rPr lang="zh-CN" altLang="en-US" b="1" dirty="0">
                <a:solidFill>
                  <a:srgbClr val="333333"/>
                </a:solidFill>
                <a:latin typeface="Arial" panose="020B0604020202020204" pitchFamily="34" charset="0"/>
              </a:rPr>
              <a:t>的生成</a:t>
            </a:r>
            <a:endParaRPr lang="en-US" altLang="zh-CN" b="1" dirty="0">
              <a:solidFill>
                <a:srgbClr val="333333"/>
              </a:solidFill>
              <a:latin typeface="Arial" panose="020B0604020202020204" pitchFamily="34" charset="0"/>
            </a:endParaRPr>
          </a:p>
        </p:txBody>
      </p:sp>
      <p:sp>
        <p:nvSpPr>
          <p:cNvPr id="10" name="矩形 9">
            <a:extLst>
              <a:ext uri="{FF2B5EF4-FFF2-40B4-BE49-F238E27FC236}">
                <a16:creationId xmlns:a16="http://schemas.microsoft.com/office/drawing/2014/main" id="{55AE58C4-1769-47FC-8A80-BD27AF4330B8}"/>
              </a:ext>
            </a:extLst>
          </p:cNvPr>
          <p:cNvSpPr/>
          <p:nvPr/>
        </p:nvSpPr>
        <p:spPr>
          <a:xfrm>
            <a:off x="293370" y="3613235"/>
            <a:ext cx="11605260" cy="2677656"/>
          </a:xfrm>
          <a:prstGeom prst="rect">
            <a:avLst/>
          </a:prstGeom>
        </p:spPr>
        <p:txBody>
          <a:bodyPr wrap="square">
            <a:spAutoFit/>
          </a:bodyPr>
          <a:lstStyle/>
          <a:p>
            <a:pPr>
              <a:lnSpc>
                <a:spcPct val="150000"/>
              </a:lnSpc>
            </a:pPr>
            <a:r>
              <a:rPr lang="zh-CN" altLang="en-US" dirty="0"/>
              <a:t>上文提到</a:t>
            </a:r>
            <a:r>
              <a:rPr lang="en-US" altLang="zh-CN" dirty="0"/>
              <a:t>BFC</a:t>
            </a:r>
            <a:r>
              <a:rPr lang="zh-CN" altLang="en-US" dirty="0"/>
              <a:t>是一块渲染区域，那这块渲染区域到底在哪，它又是有多大，这些由生成</a:t>
            </a:r>
            <a:r>
              <a:rPr lang="en-US" altLang="zh-CN" dirty="0"/>
              <a:t>BFC</a:t>
            </a:r>
            <a:r>
              <a:rPr lang="zh-CN" altLang="en-US" dirty="0"/>
              <a:t>的元素决定，</a:t>
            </a:r>
            <a:r>
              <a:rPr lang="en-US" altLang="zh-CN" dirty="0"/>
              <a:t>CSS2.1</a:t>
            </a:r>
            <a:r>
              <a:rPr lang="zh-CN" altLang="en-US" dirty="0"/>
              <a:t>中规定满足下列</a:t>
            </a:r>
            <a:r>
              <a:rPr lang="en-US" altLang="zh-CN" dirty="0"/>
              <a:t>CSS</a:t>
            </a:r>
            <a:r>
              <a:rPr lang="zh-CN" altLang="en-US" dirty="0"/>
              <a:t>声明之一的元素便会生成</a:t>
            </a:r>
            <a:r>
              <a:rPr lang="en-US" altLang="zh-CN" dirty="0"/>
              <a:t>BFC</a:t>
            </a:r>
            <a:r>
              <a:rPr lang="zh-CN" altLang="en-US" dirty="0"/>
              <a:t>。</a:t>
            </a:r>
            <a:endParaRPr lang="en-US" altLang="zh-CN" dirty="0"/>
          </a:p>
          <a:p>
            <a:pPr marL="285750" indent="-285750">
              <a:lnSpc>
                <a:spcPct val="150000"/>
              </a:lnSpc>
              <a:buFont typeface="Arial" panose="020B0604020202020204" pitchFamily="34" charset="0"/>
              <a:buChar char="•"/>
            </a:pPr>
            <a:r>
              <a:rPr lang="zh-CN" altLang="en-US" dirty="0"/>
              <a:t>根元素</a:t>
            </a:r>
          </a:p>
          <a:p>
            <a:pPr marL="285750" indent="-285750">
              <a:lnSpc>
                <a:spcPct val="150000"/>
              </a:lnSpc>
              <a:buFont typeface="Arial" panose="020B0604020202020204" pitchFamily="34" charset="0"/>
              <a:buChar char="•"/>
            </a:pPr>
            <a:r>
              <a:rPr lang="en-US" altLang="zh-CN" dirty="0"/>
              <a:t>float</a:t>
            </a:r>
            <a:r>
              <a:rPr lang="zh-CN" altLang="en-US" dirty="0"/>
              <a:t>的值不为</a:t>
            </a:r>
            <a:r>
              <a:rPr lang="en-US" altLang="zh-CN" dirty="0"/>
              <a:t>none</a:t>
            </a:r>
          </a:p>
          <a:p>
            <a:pPr marL="285750" indent="-285750">
              <a:lnSpc>
                <a:spcPct val="150000"/>
              </a:lnSpc>
              <a:buFont typeface="Arial" panose="020B0604020202020204" pitchFamily="34" charset="0"/>
              <a:buChar char="•"/>
            </a:pPr>
            <a:r>
              <a:rPr lang="en-US" altLang="zh-CN" dirty="0"/>
              <a:t>overflow</a:t>
            </a:r>
            <a:r>
              <a:rPr lang="zh-CN" altLang="en-US" dirty="0"/>
              <a:t>的值不为</a:t>
            </a:r>
            <a:r>
              <a:rPr lang="en-US" altLang="zh-CN" dirty="0"/>
              <a:t>visible</a:t>
            </a:r>
          </a:p>
          <a:p>
            <a:pPr marL="285750" indent="-285750">
              <a:lnSpc>
                <a:spcPct val="150000"/>
              </a:lnSpc>
              <a:buFont typeface="Arial" panose="020B0604020202020204" pitchFamily="34" charset="0"/>
              <a:buChar char="•"/>
            </a:pPr>
            <a:r>
              <a:rPr lang="en-US" altLang="zh-CN" dirty="0"/>
              <a:t>display</a:t>
            </a:r>
            <a:r>
              <a:rPr lang="zh-CN" altLang="en-US" dirty="0"/>
              <a:t>的值为</a:t>
            </a:r>
            <a:r>
              <a:rPr lang="en-US" altLang="zh-CN" dirty="0"/>
              <a:t>inline-block</a:t>
            </a:r>
            <a:r>
              <a:rPr lang="zh-CN" altLang="en-US" dirty="0"/>
              <a:t>、</a:t>
            </a:r>
            <a:r>
              <a:rPr lang="en-US" altLang="zh-CN" dirty="0"/>
              <a:t>table-cell</a:t>
            </a:r>
            <a:r>
              <a:rPr lang="zh-CN" altLang="en-US" dirty="0"/>
              <a:t>、</a:t>
            </a:r>
            <a:r>
              <a:rPr lang="en-US" altLang="zh-CN" dirty="0"/>
              <a:t>table-caption</a:t>
            </a:r>
            <a:r>
              <a:rPr lang="zh-CN" altLang="en-US" dirty="0"/>
              <a:t>。</a:t>
            </a:r>
            <a:r>
              <a:rPr lang="en-US" altLang="zh-CN" dirty="0"/>
              <a:t>display</a:t>
            </a:r>
            <a:r>
              <a:rPr lang="zh-CN" altLang="en-US" dirty="0"/>
              <a:t>：</a:t>
            </a:r>
            <a:r>
              <a:rPr lang="en-US" altLang="zh-CN" dirty="0"/>
              <a:t>table</a:t>
            </a:r>
            <a:r>
              <a:rPr lang="zh-CN" altLang="en-US" dirty="0"/>
              <a:t>也认为可以生成</a:t>
            </a:r>
            <a:r>
              <a:rPr lang="en-US" altLang="zh-CN" dirty="0"/>
              <a:t>BFC</a:t>
            </a:r>
            <a:r>
              <a:rPr lang="zh-CN" altLang="en-US" dirty="0"/>
              <a:t>，其实这里的主要原因在于</a:t>
            </a:r>
            <a:r>
              <a:rPr lang="en-US" altLang="zh-CN" dirty="0"/>
              <a:t>Table</a:t>
            </a:r>
            <a:r>
              <a:rPr lang="zh-CN" altLang="en-US" dirty="0"/>
              <a:t>会默认生成一个匿名的</a:t>
            </a:r>
            <a:r>
              <a:rPr lang="en-US" altLang="zh-CN" dirty="0"/>
              <a:t>table-cell</a:t>
            </a:r>
            <a:r>
              <a:rPr lang="zh-CN" altLang="en-US" dirty="0"/>
              <a:t>，正是这个匿名的</a:t>
            </a:r>
            <a:r>
              <a:rPr lang="en-US" altLang="zh-CN" dirty="0"/>
              <a:t>table-cell</a:t>
            </a:r>
            <a:r>
              <a:rPr lang="zh-CN" altLang="en-US" dirty="0"/>
              <a:t>生成了</a:t>
            </a:r>
            <a:r>
              <a:rPr lang="en-US" altLang="zh-CN" dirty="0"/>
              <a:t>BFC</a:t>
            </a:r>
          </a:p>
          <a:p>
            <a:pPr marL="285750" indent="-285750">
              <a:lnSpc>
                <a:spcPct val="150000"/>
              </a:lnSpc>
              <a:buFont typeface="Arial" panose="020B0604020202020204" pitchFamily="34" charset="0"/>
              <a:buChar char="•"/>
            </a:pPr>
            <a:r>
              <a:rPr lang="en-US" altLang="zh-CN" dirty="0"/>
              <a:t>position</a:t>
            </a:r>
            <a:r>
              <a:rPr lang="zh-CN" altLang="en-US" dirty="0"/>
              <a:t>的值为</a:t>
            </a:r>
            <a:r>
              <a:rPr lang="en-US" altLang="zh-CN" dirty="0"/>
              <a:t>absolute</a:t>
            </a:r>
            <a:r>
              <a:rPr lang="zh-CN" altLang="en-US" dirty="0"/>
              <a:t>或</a:t>
            </a:r>
            <a:r>
              <a:rPr lang="en-US" altLang="zh-CN" dirty="0"/>
              <a:t>fixed</a:t>
            </a:r>
          </a:p>
        </p:txBody>
      </p:sp>
      <p:grpSp>
        <p:nvGrpSpPr>
          <p:cNvPr id="13" name="Group 9">
            <a:extLst>
              <a:ext uri="{FF2B5EF4-FFF2-40B4-BE49-F238E27FC236}">
                <a16:creationId xmlns:a16="http://schemas.microsoft.com/office/drawing/2014/main" id="{6B604BCA-2CD3-4328-8C8F-B098DC9DC540}"/>
              </a:ext>
            </a:extLst>
          </p:cNvPr>
          <p:cNvGrpSpPr/>
          <p:nvPr/>
        </p:nvGrpSpPr>
        <p:grpSpPr>
          <a:xfrm>
            <a:off x="11061700" y="181078"/>
            <a:ext cx="988719" cy="335365"/>
            <a:chOff x="816" y="2304"/>
            <a:chExt cx="1440" cy="448"/>
          </a:xfrm>
        </p:grpSpPr>
        <p:sp>
          <p:nvSpPr>
            <p:cNvPr id="14" name="Freeform 10">
              <a:extLst>
                <a:ext uri="{FF2B5EF4-FFF2-40B4-BE49-F238E27FC236}">
                  <a16:creationId xmlns:a16="http://schemas.microsoft.com/office/drawing/2014/main" id="{01027887-A66E-460B-BBB6-5379E41CF9FC}"/>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 name="Rectangle 11">
              <a:hlinkClick r:id="rId3" action="ppaction://hlinksldjump"/>
              <a:extLst>
                <a:ext uri="{FF2B5EF4-FFF2-40B4-BE49-F238E27FC236}">
                  <a16:creationId xmlns:a16="http://schemas.microsoft.com/office/drawing/2014/main" id="{E845798E-C2C3-4003-8677-69E017B29157}"/>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18" name="Group 9">
            <a:extLst>
              <a:ext uri="{FF2B5EF4-FFF2-40B4-BE49-F238E27FC236}">
                <a16:creationId xmlns:a16="http://schemas.microsoft.com/office/drawing/2014/main" id="{2BCDF807-B679-4CC8-A30F-1BF1536A32FB}"/>
              </a:ext>
            </a:extLst>
          </p:cNvPr>
          <p:cNvGrpSpPr/>
          <p:nvPr/>
        </p:nvGrpSpPr>
        <p:grpSpPr>
          <a:xfrm>
            <a:off x="9270251" y="181078"/>
            <a:ext cx="754143" cy="335365"/>
            <a:chOff x="816" y="2304"/>
            <a:chExt cx="1440" cy="448"/>
          </a:xfrm>
        </p:grpSpPr>
        <p:sp>
          <p:nvSpPr>
            <p:cNvPr id="19" name="Freeform 10">
              <a:extLst>
                <a:ext uri="{FF2B5EF4-FFF2-40B4-BE49-F238E27FC236}">
                  <a16:creationId xmlns:a16="http://schemas.microsoft.com/office/drawing/2014/main" id="{0363ABCA-E7EA-4E9F-930D-FE28C9C21B95}"/>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 name="Rectangle 11">
              <a:hlinkClick r:id="rId4"/>
              <a:extLst>
                <a:ext uri="{FF2B5EF4-FFF2-40B4-BE49-F238E27FC236}">
                  <a16:creationId xmlns:a16="http://schemas.microsoft.com/office/drawing/2014/main" id="{F06EB858-481B-4119-9F4D-2040D8452695}"/>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21" name="Group 9">
            <a:extLst>
              <a:ext uri="{FF2B5EF4-FFF2-40B4-BE49-F238E27FC236}">
                <a16:creationId xmlns:a16="http://schemas.microsoft.com/office/drawing/2014/main" id="{57E2DE21-1092-4D41-AF31-5B0EEA16378D}"/>
              </a:ext>
            </a:extLst>
          </p:cNvPr>
          <p:cNvGrpSpPr/>
          <p:nvPr/>
        </p:nvGrpSpPr>
        <p:grpSpPr>
          <a:xfrm>
            <a:off x="10165976" y="181078"/>
            <a:ext cx="754143" cy="335365"/>
            <a:chOff x="816" y="2304"/>
            <a:chExt cx="1440" cy="448"/>
          </a:xfrm>
        </p:grpSpPr>
        <p:sp>
          <p:nvSpPr>
            <p:cNvPr id="22" name="Freeform 10">
              <a:extLst>
                <a:ext uri="{FF2B5EF4-FFF2-40B4-BE49-F238E27FC236}">
                  <a16:creationId xmlns:a16="http://schemas.microsoft.com/office/drawing/2014/main" id="{03936CD6-0C52-4D2F-841B-69A686E1ADF2}"/>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 name="Rectangle 11">
              <a:hlinkClick r:id="rId5" action="ppaction://hlinkfile"/>
              <a:extLst>
                <a:ext uri="{FF2B5EF4-FFF2-40B4-BE49-F238E27FC236}">
                  <a16:creationId xmlns:a16="http://schemas.microsoft.com/office/drawing/2014/main" id="{627CFAAB-765D-4220-B3F6-867FD1FF264B}"/>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80778269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en-US" altLang="zh-CN" kern="1200" dirty="0">
                <a:latin typeface="华文隶书" panose="02010800040101010101" pitchFamily="2" charset="-122"/>
                <a:ea typeface="华文隶书" panose="02010800040101010101" pitchFamily="2" charset="-122"/>
                <a:cs typeface="Arial" panose="020B0604020202020204" pitchFamily="34" charset="0"/>
              </a:rPr>
              <a:t>BFC</a:t>
            </a:r>
            <a:r>
              <a:rPr lang="zh-CN" altLang="en-US" kern="1200" dirty="0">
                <a:latin typeface="华文隶书" panose="02010800040101010101" pitchFamily="2" charset="-122"/>
                <a:ea typeface="华文隶书" panose="02010800040101010101" pitchFamily="2" charset="-122"/>
                <a:cs typeface="Arial" panose="020B0604020202020204" pitchFamily="34" charset="0"/>
              </a:rPr>
              <a:t>布局</a:t>
            </a:r>
            <a:endParaRPr lang="en-US" altLang="zh-CN" kern="1200" dirty="0">
              <a:latin typeface="华文隶书" panose="02010800040101010101" pitchFamily="2" charset="-122"/>
              <a:ea typeface="华文隶书" panose="02010800040101010101" pitchFamily="2" charset="-122"/>
            </a:endParaRPr>
          </a:p>
        </p:txBody>
      </p:sp>
      <p:sp>
        <p:nvSpPr>
          <p:cNvPr id="3" name="矩形 2">
            <a:extLst>
              <a:ext uri="{FF2B5EF4-FFF2-40B4-BE49-F238E27FC236}">
                <a16:creationId xmlns:a16="http://schemas.microsoft.com/office/drawing/2014/main" id="{A87586AA-D56B-4AD1-A0BA-83941D6934F4}"/>
              </a:ext>
            </a:extLst>
          </p:cNvPr>
          <p:cNvSpPr/>
          <p:nvPr/>
        </p:nvSpPr>
        <p:spPr>
          <a:xfrm>
            <a:off x="293370" y="1204913"/>
            <a:ext cx="11605260" cy="307777"/>
          </a:xfrm>
          <a:prstGeom prst="rect">
            <a:avLst/>
          </a:prstGeom>
        </p:spPr>
        <p:txBody>
          <a:bodyPr wrap="square">
            <a:spAutoFit/>
          </a:bodyPr>
          <a:lstStyle/>
          <a:p>
            <a:pPr marL="285750" indent="-285750">
              <a:buFont typeface="Arial" panose="020B0604020202020204" pitchFamily="34" charset="0"/>
              <a:buChar char="•"/>
            </a:pPr>
            <a:r>
              <a:rPr lang="zh-CN" altLang="en-US" b="1" dirty="0"/>
              <a:t>自适应两栏布局</a:t>
            </a:r>
          </a:p>
        </p:txBody>
      </p:sp>
      <p:sp>
        <p:nvSpPr>
          <p:cNvPr id="9" name="矩形 8">
            <a:extLst>
              <a:ext uri="{FF2B5EF4-FFF2-40B4-BE49-F238E27FC236}">
                <a16:creationId xmlns:a16="http://schemas.microsoft.com/office/drawing/2014/main" id="{F70EA026-A698-4308-B575-1F05AAF50DD6}"/>
              </a:ext>
            </a:extLst>
          </p:cNvPr>
          <p:cNvSpPr/>
          <p:nvPr/>
        </p:nvSpPr>
        <p:spPr>
          <a:xfrm>
            <a:off x="293370" y="798333"/>
            <a:ext cx="1630575" cy="415498"/>
          </a:xfrm>
          <a:prstGeom prst="rect">
            <a:avLst/>
          </a:prstGeom>
        </p:spPr>
        <p:txBody>
          <a:bodyPr wrap="none">
            <a:spAutoFit/>
          </a:bodyPr>
          <a:lstStyle/>
          <a:p>
            <a:pPr>
              <a:lnSpc>
                <a:spcPct val="150000"/>
              </a:lnSpc>
            </a:pPr>
            <a:r>
              <a:rPr lang="en-US" altLang="zh-CN" b="1" dirty="0">
                <a:solidFill>
                  <a:srgbClr val="333333"/>
                </a:solidFill>
                <a:latin typeface="Arial" panose="020B0604020202020204" pitchFamily="34" charset="0"/>
              </a:rPr>
              <a:t>BFC</a:t>
            </a:r>
            <a:r>
              <a:rPr lang="zh-CN" altLang="en-US" b="1" dirty="0">
                <a:solidFill>
                  <a:srgbClr val="333333"/>
                </a:solidFill>
                <a:latin typeface="Arial" panose="020B0604020202020204" pitchFamily="34" charset="0"/>
              </a:rPr>
              <a:t>的应用与原理</a:t>
            </a:r>
            <a:endParaRPr lang="en-US" altLang="zh-CN" b="1" dirty="0">
              <a:solidFill>
                <a:srgbClr val="333333"/>
              </a:solidFill>
              <a:latin typeface="Arial" panose="020B0604020202020204" pitchFamily="34" charset="0"/>
            </a:endParaRPr>
          </a:p>
        </p:txBody>
      </p:sp>
      <p:grpSp>
        <p:nvGrpSpPr>
          <p:cNvPr id="7" name="Group 9">
            <a:extLst>
              <a:ext uri="{FF2B5EF4-FFF2-40B4-BE49-F238E27FC236}">
                <a16:creationId xmlns:a16="http://schemas.microsoft.com/office/drawing/2014/main" id="{29399833-F85D-4753-B263-5A0452FC9DA8}"/>
              </a:ext>
            </a:extLst>
          </p:cNvPr>
          <p:cNvGrpSpPr/>
          <p:nvPr/>
        </p:nvGrpSpPr>
        <p:grpSpPr>
          <a:xfrm>
            <a:off x="2570797" y="1212064"/>
            <a:ext cx="1041083" cy="335365"/>
            <a:chOff x="816" y="2304"/>
            <a:chExt cx="1440" cy="448"/>
          </a:xfrm>
        </p:grpSpPr>
        <p:sp>
          <p:nvSpPr>
            <p:cNvPr id="11" name="Freeform 10">
              <a:extLst>
                <a:ext uri="{FF2B5EF4-FFF2-40B4-BE49-F238E27FC236}">
                  <a16:creationId xmlns:a16="http://schemas.microsoft.com/office/drawing/2014/main" id="{8EE6011C-507F-4C69-986A-DF0EC51E713A}"/>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Rectangle 11">
              <a:hlinkClick r:id="rId3" action="ppaction://hlinkfile"/>
              <a:extLst>
                <a:ext uri="{FF2B5EF4-FFF2-40B4-BE49-F238E27FC236}">
                  <a16:creationId xmlns:a16="http://schemas.microsoft.com/office/drawing/2014/main" id="{DBAB7CDE-74A0-4675-86CB-DC1FC5E48E82}"/>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bfc1.html</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4" name="矩形 3">
            <a:extLst>
              <a:ext uri="{FF2B5EF4-FFF2-40B4-BE49-F238E27FC236}">
                <a16:creationId xmlns:a16="http://schemas.microsoft.com/office/drawing/2014/main" id="{993EFAAC-358A-41DB-B127-03A6AEED11F6}"/>
              </a:ext>
            </a:extLst>
          </p:cNvPr>
          <p:cNvSpPr/>
          <p:nvPr/>
        </p:nvSpPr>
        <p:spPr>
          <a:xfrm>
            <a:off x="552296" y="1581395"/>
            <a:ext cx="11605260" cy="2354491"/>
          </a:xfrm>
          <a:prstGeom prst="rect">
            <a:avLst/>
          </a:prstGeom>
        </p:spPr>
        <p:txBody>
          <a:bodyPr wrap="square">
            <a:spAutoFit/>
          </a:bodyPr>
          <a:lstStyle/>
          <a:p>
            <a:pPr>
              <a:lnSpc>
                <a:spcPct val="150000"/>
              </a:lnSpc>
            </a:pPr>
            <a:r>
              <a:rPr lang="zh-CN" altLang="en-US" dirty="0">
                <a:solidFill>
                  <a:schemeClr val="tx1"/>
                </a:solidFill>
                <a:latin typeface="Consolas" panose="020B0609020204030204" pitchFamily="49" charset="0"/>
              </a:rPr>
              <a:t>根据</a:t>
            </a:r>
            <a:r>
              <a:rPr lang="en-US" altLang="zh-CN" dirty="0">
                <a:solidFill>
                  <a:schemeClr val="tx1"/>
                </a:solidFill>
                <a:latin typeface="Consolas" panose="020B0609020204030204" pitchFamily="49" charset="0"/>
              </a:rPr>
              <a:t>BFC</a:t>
            </a:r>
            <a:r>
              <a:rPr lang="zh-CN" altLang="en-US" dirty="0">
                <a:solidFill>
                  <a:schemeClr val="tx1"/>
                </a:solidFill>
                <a:latin typeface="Consolas" panose="020B0609020204030204" pitchFamily="49" charset="0"/>
              </a:rPr>
              <a:t>布局规则第</a:t>
            </a:r>
            <a:r>
              <a:rPr lang="en-US" altLang="zh-CN" dirty="0">
                <a:solidFill>
                  <a:schemeClr val="tx1"/>
                </a:solidFill>
                <a:latin typeface="Consolas" panose="020B0609020204030204" pitchFamily="49" charset="0"/>
              </a:rPr>
              <a:t>3</a:t>
            </a:r>
            <a:r>
              <a:rPr lang="zh-CN" altLang="en-US" dirty="0">
                <a:solidFill>
                  <a:schemeClr val="tx1"/>
                </a:solidFill>
                <a:latin typeface="Consolas" panose="020B0609020204030204" pitchFamily="49" charset="0"/>
              </a:rPr>
              <a:t>条</a:t>
            </a:r>
            <a:r>
              <a:rPr lang="en-US" altLang="zh-CN" dirty="0">
                <a:solidFill>
                  <a:schemeClr val="tx1"/>
                </a:solidFill>
                <a:latin typeface="Consolas" panose="020B0609020204030204" pitchFamily="49" charset="0"/>
              </a:rPr>
              <a:t>,</a:t>
            </a:r>
            <a:r>
              <a:rPr lang="zh-CN" altLang="en-US" dirty="0"/>
              <a:t>虽然存在浮动的元素</a:t>
            </a:r>
            <a:r>
              <a:rPr lang="en-US" altLang="zh-CN" dirty="0"/>
              <a:t>aslide</a:t>
            </a:r>
            <a:r>
              <a:rPr lang="zh-CN" altLang="en-US" dirty="0"/>
              <a:t>，但</a:t>
            </a:r>
            <a:r>
              <a:rPr lang="en-US" altLang="zh-CN" dirty="0"/>
              <a:t>main</a:t>
            </a:r>
            <a:r>
              <a:rPr lang="zh-CN" altLang="en-US" dirty="0"/>
              <a:t>的左边依然会与包含块的左边相接触。</a:t>
            </a:r>
            <a:endParaRPr lang="en-US" altLang="zh-CN" dirty="0"/>
          </a:p>
          <a:p>
            <a:pPr>
              <a:lnSpc>
                <a:spcPct val="150000"/>
              </a:lnSpc>
            </a:pPr>
            <a:r>
              <a:rPr lang="zh-CN" altLang="en-US" dirty="0">
                <a:solidFill>
                  <a:schemeClr val="tx1"/>
                </a:solidFill>
                <a:latin typeface="Consolas" panose="020B0609020204030204" pitchFamily="49" charset="0"/>
              </a:rPr>
              <a:t>根据</a:t>
            </a:r>
            <a:r>
              <a:rPr lang="en-US" altLang="zh-CN" dirty="0">
                <a:solidFill>
                  <a:schemeClr val="tx1"/>
                </a:solidFill>
                <a:latin typeface="Consolas" panose="020B0609020204030204" pitchFamily="49" charset="0"/>
              </a:rPr>
              <a:t>BFC</a:t>
            </a:r>
            <a:r>
              <a:rPr lang="zh-CN" altLang="en-US" dirty="0">
                <a:solidFill>
                  <a:schemeClr val="tx1"/>
                </a:solidFill>
                <a:latin typeface="Consolas" panose="020B0609020204030204" pitchFamily="49" charset="0"/>
              </a:rPr>
              <a:t>布局规则第</a:t>
            </a:r>
            <a:r>
              <a:rPr lang="en-US" altLang="zh-CN" dirty="0">
                <a:solidFill>
                  <a:schemeClr val="tx1"/>
                </a:solidFill>
                <a:latin typeface="Consolas" panose="020B0609020204030204" pitchFamily="49" charset="0"/>
              </a:rPr>
              <a:t>4</a:t>
            </a:r>
            <a:r>
              <a:rPr lang="zh-CN" altLang="en-US" dirty="0">
                <a:solidFill>
                  <a:schemeClr val="tx1"/>
                </a:solidFill>
                <a:latin typeface="Consolas" panose="020B0609020204030204" pitchFamily="49" charset="0"/>
              </a:rPr>
              <a:t>条</a:t>
            </a:r>
            <a:r>
              <a:rPr lang="en-US" altLang="zh-CN" dirty="0">
                <a:solidFill>
                  <a:schemeClr val="tx1"/>
                </a:solidFill>
                <a:latin typeface="Consolas" panose="020B0609020204030204" pitchFamily="49" charset="0"/>
              </a:rPr>
              <a:t>,</a:t>
            </a:r>
            <a:r>
              <a:rPr lang="zh-CN" altLang="en-US" dirty="0"/>
              <a:t>我们可以通过通过触发</a:t>
            </a:r>
            <a:r>
              <a:rPr lang="en-US" altLang="zh-CN" dirty="0"/>
              <a:t>main</a:t>
            </a:r>
            <a:r>
              <a:rPr lang="zh-CN" altLang="en-US" dirty="0"/>
              <a:t>生成</a:t>
            </a:r>
            <a:r>
              <a:rPr lang="en-US" altLang="zh-CN" dirty="0"/>
              <a:t>BFC</a:t>
            </a:r>
            <a:r>
              <a:rPr lang="zh-CN" altLang="en-US" dirty="0"/>
              <a:t>， 来实现自适应两栏布局。</a:t>
            </a:r>
            <a:endParaRPr lang="en-US" altLang="zh-CN" dirty="0"/>
          </a:p>
          <a:p>
            <a:pPr>
              <a:lnSpc>
                <a:spcPct val="150000"/>
              </a:lnSpc>
            </a:pPr>
            <a:r>
              <a:rPr lang="zh-CN" altLang="en-US" dirty="0"/>
              <a:t>当触发</a:t>
            </a:r>
            <a:r>
              <a:rPr lang="en-US" altLang="zh-CN" dirty="0"/>
              <a:t>main</a:t>
            </a:r>
            <a:r>
              <a:rPr lang="zh-CN" altLang="en-US" dirty="0"/>
              <a:t>生成</a:t>
            </a:r>
            <a:r>
              <a:rPr lang="en-US" altLang="zh-CN" dirty="0"/>
              <a:t>BFC</a:t>
            </a:r>
            <a:r>
              <a:rPr lang="zh-CN" altLang="en-US" dirty="0"/>
              <a:t>后，这个新的</a:t>
            </a:r>
            <a:r>
              <a:rPr lang="en-US" altLang="zh-CN" dirty="0"/>
              <a:t>BFC</a:t>
            </a:r>
            <a:r>
              <a:rPr lang="zh-CN" altLang="en-US" dirty="0"/>
              <a:t>不会与浮动的</a:t>
            </a:r>
            <a:r>
              <a:rPr lang="en-US" altLang="zh-CN" dirty="0"/>
              <a:t>aside</a:t>
            </a:r>
            <a:r>
              <a:rPr lang="zh-CN" altLang="en-US" dirty="0"/>
              <a:t>重叠。因此会根据包含块的宽度，和</a:t>
            </a:r>
            <a:r>
              <a:rPr lang="en-US" altLang="zh-CN" dirty="0"/>
              <a:t>aside</a:t>
            </a:r>
            <a:r>
              <a:rPr lang="zh-CN" altLang="en-US" dirty="0"/>
              <a:t>的宽度，自动变窄。</a:t>
            </a:r>
            <a:endParaRPr lang="en-US" altLang="zh-CN" dirty="0"/>
          </a:p>
          <a:p>
            <a:pPr>
              <a:lnSpc>
                <a:spcPct val="150000"/>
              </a:lnSpc>
            </a:pPr>
            <a:r>
              <a:rPr lang="zh-CN" altLang="en-US" dirty="0"/>
              <a:t>模块过于亲密接触，可能不是我们想要的。一般而言，我们需要一点间距。说到间距，我们的第一反应就是</a:t>
            </a:r>
            <a:r>
              <a:rPr lang="en-US" altLang="zh-CN" dirty="0"/>
              <a:t>margin. </a:t>
            </a:r>
            <a:r>
              <a:rPr lang="zh-CN" altLang="en-US" dirty="0"/>
              <a:t>于是，我们给</a:t>
            </a:r>
            <a:r>
              <a:rPr lang="en-US" altLang="zh-CN" dirty="0"/>
              <a:t>BFC</a:t>
            </a:r>
            <a:r>
              <a:rPr lang="zh-CN" altLang="en-US" dirty="0"/>
              <a:t>元素增加一个</a:t>
            </a:r>
            <a:r>
              <a:rPr lang="en-US" altLang="zh-CN" dirty="0"/>
              <a:t>margin-left:20px</a:t>
            </a:r>
            <a:r>
              <a:rPr lang="zh-CN" altLang="en-US" dirty="0"/>
              <a:t>，发现并没有效果，因为</a:t>
            </a:r>
            <a:r>
              <a:rPr lang="en-US" altLang="zh-CN" dirty="0"/>
              <a:t>margin-left</a:t>
            </a:r>
            <a:r>
              <a:rPr lang="zh-CN" altLang="en-US" dirty="0"/>
              <a:t>是从最左边算起，把</a:t>
            </a:r>
            <a:r>
              <a:rPr lang="en-US" altLang="zh-CN" dirty="0"/>
              <a:t>margin</a:t>
            </a:r>
            <a:r>
              <a:rPr lang="zh-CN" altLang="en-US" dirty="0"/>
              <a:t>改成</a:t>
            </a:r>
            <a:r>
              <a:rPr lang="en-US" altLang="zh-CN" dirty="0"/>
              <a:t>margin-left:130px</a:t>
            </a:r>
            <a:r>
              <a:rPr lang="zh-CN" altLang="en-US" dirty="0"/>
              <a:t>就有效果了，但是不赞成这样用，这样每个布局都要写一个不同的</a:t>
            </a:r>
            <a:r>
              <a:rPr lang="en-US" altLang="zh-CN" dirty="0"/>
              <a:t>margin</a:t>
            </a:r>
            <a:r>
              <a:rPr lang="zh-CN" altLang="en-US" dirty="0"/>
              <a:t>值，完全没有重用价值。</a:t>
            </a:r>
            <a:endParaRPr lang="en-US" altLang="zh-CN" dirty="0"/>
          </a:p>
          <a:p>
            <a:pPr>
              <a:lnSpc>
                <a:spcPct val="150000"/>
              </a:lnSpc>
            </a:pPr>
            <a:r>
              <a:rPr lang="zh-CN" altLang="en-US" dirty="0"/>
              <a:t>我们可以使用浮动元素的</a:t>
            </a:r>
            <a:r>
              <a:rPr lang="en-US" altLang="zh-CN" dirty="0"/>
              <a:t>margin-right</a:t>
            </a:r>
            <a:r>
              <a:rPr lang="zh-CN" altLang="en-US" dirty="0"/>
              <a:t>、</a:t>
            </a:r>
            <a:r>
              <a:rPr lang="en-US" altLang="zh-CN" dirty="0"/>
              <a:t> padding-left</a:t>
            </a:r>
            <a:r>
              <a:rPr lang="zh-CN" altLang="en-US" dirty="0"/>
              <a:t>或者</a:t>
            </a:r>
            <a:r>
              <a:rPr lang="en-US" altLang="zh-CN" dirty="0"/>
              <a:t>padding-right</a:t>
            </a:r>
            <a:r>
              <a:rPr lang="zh-CN" altLang="en-US" dirty="0"/>
              <a:t>轻松实现间距效果。</a:t>
            </a:r>
          </a:p>
        </p:txBody>
      </p:sp>
      <p:sp>
        <p:nvSpPr>
          <p:cNvPr id="13" name="矩形 12">
            <a:extLst>
              <a:ext uri="{FF2B5EF4-FFF2-40B4-BE49-F238E27FC236}">
                <a16:creationId xmlns:a16="http://schemas.microsoft.com/office/drawing/2014/main" id="{5DF6CD11-7A7D-4DA6-B4B1-873FCA341C67}"/>
              </a:ext>
            </a:extLst>
          </p:cNvPr>
          <p:cNvSpPr/>
          <p:nvPr/>
        </p:nvSpPr>
        <p:spPr>
          <a:xfrm>
            <a:off x="293370" y="4656168"/>
            <a:ext cx="11605260" cy="307777"/>
          </a:xfrm>
          <a:prstGeom prst="rect">
            <a:avLst/>
          </a:prstGeom>
        </p:spPr>
        <p:txBody>
          <a:bodyPr wrap="square">
            <a:spAutoFit/>
          </a:bodyPr>
          <a:lstStyle/>
          <a:p>
            <a:pPr marL="285750" indent="-285750">
              <a:buFont typeface="Arial" panose="020B0604020202020204" pitchFamily="34" charset="0"/>
              <a:buChar char="•"/>
            </a:pPr>
            <a:r>
              <a:rPr lang="zh-CN" altLang="en-US" b="1" dirty="0"/>
              <a:t>清除内部浮动</a:t>
            </a:r>
          </a:p>
        </p:txBody>
      </p:sp>
      <p:grpSp>
        <p:nvGrpSpPr>
          <p:cNvPr id="14" name="Group 9">
            <a:extLst>
              <a:ext uri="{FF2B5EF4-FFF2-40B4-BE49-F238E27FC236}">
                <a16:creationId xmlns:a16="http://schemas.microsoft.com/office/drawing/2014/main" id="{305AA131-992E-42BE-952A-AD6398D8D34A}"/>
              </a:ext>
            </a:extLst>
          </p:cNvPr>
          <p:cNvGrpSpPr/>
          <p:nvPr/>
        </p:nvGrpSpPr>
        <p:grpSpPr>
          <a:xfrm>
            <a:off x="2570797" y="4663319"/>
            <a:ext cx="1041083" cy="335365"/>
            <a:chOff x="816" y="2304"/>
            <a:chExt cx="1440" cy="448"/>
          </a:xfrm>
        </p:grpSpPr>
        <p:sp>
          <p:nvSpPr>
            <p:cNvPr id="15" name="Freeform 10">
              <a:extLst>
                <a:ext uri="{FF2B5EF4-FFF2-40B4-BE49-F238E27FC236}">
                  <a16:creationId xmlns:a16="http://schemas.microsoft.com/office/drawing/2014/main" id="{54F9BE5C-60CE-4190-9E8C-BDDEC4625E9B}"/>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 name="Rectangle 11">
              <a:hlinkClick r:id="rId4" action="ppaction://hlinkfile"/>
              <a:extLst>
                <a:ext uri="{FF2B5EF4-FFF2-40B4-BE49-F238E27FC236}">
                  <a16:creationId xmlns:a16="http://schemas.microsoft.com/office/drawing/2014/main" id="{5F29DA44-6526-476A-8C47-EAB026FA2FCF}"/>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bfc2.html</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17" name="矩形 16">
            <a:extLst>
              <a:ext uri="{FF2B5EF4-FFF2-40B4-BE49-F238E27FC236}">
                <a16:creationId xmlns:a16="http://schemas.microsoft.com/office/drawing/2014/main" id="{4E59A5FF-217D-4CFE-86FA-3B5E4DB65F45}"/>
              </a:ext>
            </a:extLst>
          </p:cNvPr>
          <p:cNvSpPr/>
          <p:nvPr/>
        </p:nvSpPr>
        <p:spPr>
          <a:xfrm>
            <a:off x="552296" y="5032650"/>
            <a:ext cx="11160428" cy="379784"/>
          </a:xfrm>
          <a:prstGeom prst="rect">
            <a:avLst/>
          </a:prstGeom>
        </p:spPr>
        <p:txBody>
          <a:bodyPr wrap="none">
            <a:spAutoFit/>
          </a:bodyPr>
          <a:lstStyle/>
          <a:p>
            <a:pPr>
              <a:lnSpc>
                <a:spcPct val="150000"/>
              </a:lnSpc>
            </a:pPr>
            <a:r>
              <a:rPr lang="zh-CN" altLang="en-US" dirty="0">
                <a:solidFill>
                  <a:schemeClr val="tx1"/>
                </a:solidFill>
                <a:latin typeface="Consolas" panose="020B0609020204030204" pitchFamily="49" charset="0"/>
              </a:rPr>
              <a:t>根据</a:t>
            </a:r>
            <a:r>
              <a:rPr lang="en-US" altLang="zh-CN" dirty="0">
                <a:solidFill>
                  <a:schemeClr val="tx1"/>
                </a:solidFill>
                <a:latin typeface="Consolas" panose="020B0609020204030204" pitchFamily="49" charset="0"/>
              </a:rPr>
              <a:t>BFC</a:t>
            </a:r>
            <a:r>
              <a:rPr lang="zh-CN" altLang="en-US" dirty="0">
                <a:solidFill>
                  <a:schemeClr val="tx1"/>
                </a:solidFill>
                <a:latin typeface="Consolas" panose="020B0609020204030204" pitchFamily="49" charset="0"/>
              </a:rPr>
              <a:t>布局规则第</a:t>
            </a:r>
            <a:r>
              <a:rPr lang="en-US" altLang="zh-CN" dirty="0">
                <a:solidFill>
                  <a:schemeClr val="tx1"/>
                </a:solidFill>
                <a:latin typeface="Consolas" panose="020B0609020204030204" pitchFamily="49" charset="0"/>
              </a:rPr>
              <a:t>6</a:t>
            </a:r>
            <a:r>
              <a:rPr lang="zh-CN" altLang="en-US" dirty="0">
                <a:solidFill>
                  <a:schemeClr val="tx1"/>
                </a:solidFill>
                <a:latin typeface="Consolas" panose="020B0609020204030204" pitchFamily="49" charset="0"/>
              </a:rPr>
              <a:t>条</a:t>
            </a:r>
            <a:r>
              <a:rPr lang="en-US" altLang="zh-CN" dirty="0">
                <a:solidFill>
                  <a:schemeClr val="tx1"/>
                </a:solidFill>
                <a:latin typeface="Consolas" panose="020B0609020204030204" pitchFamily="49" charset="0"/>
              </a:rPr>
              <a:t>,</a:t>
            </a:r>
            <a:r>
              <a:rPr lang="zh-CN" altLang="en-US" dirty="0"/>
              <a:t>为达到清除内部浮动，我们可以触发</a:t>
            </a:r>
            <a:r>
              <a:rPr lang="en-US" altLang="zh-CN" dirty="0"/>
              <a:t>par</a:t>
            </a:r>
            <a:r>
              <a:rPr lang="zh-CN" altLang="en-US" dirty="0"/>
              <a:t>生成</a:t>
            </a:r>
            <a:r>
              <a:rPr lang="en-US" altLang="zh-CN" dirty="0"/>
              <a:t>BFC</a:t>
            </a:r>
            <a:r>
              <a:rPr lang="zh-CN" altLang="en-US" dirty="0"/>
              <a:t>，那么</a:t>
            </a:r>
            <a:r>
              <a:rPr lang="en-US" altLang="zh-CN" dirty="0"/>
              <a:t>par</a:t>
            </a:r>
            <a:r>
              <a:rPr lang="zh-CN" altLang="en-US" dirty="0"/>
              <a:t>在计算高度时，</a:t>
            </a:r>
            <a:r>
              <a:rPr lang="en-US" altLang="zh-CN" dirty="0"/>
              <a:t>par</a:t>
            </a:r>
            <a:r>
              <a:rPr lang="zh-CN" altLang="en-US" dirty="0"/>
              <a:t>内部的浮动元素</a:t>
            </a:r>
            <a:r>
              <a:rPr lang="en-US" altLang="zh-CN" dirty="0"/>
              <a:t>child</a:t>
            </a:r>
            <a:r>
              <a:rPr lang="zh-CN" altLang="en-US" dirty="0"/>
              <a:t>也会参与计算。</a:t>
            </a:r>
          </a:p>
        </p:txBody>
      </p:sp>
      <p:sp>
        <p:nvSpPr>
          <p:cNvPr id="31" name="矩形 30">
            <a:extLst>
              <a:ext uri="{FF2B5EF4-FFF2-40B4-BE49-F238E27FC236}">
                <a16:creationId xmlns:a16="http://schemas.microsoft.com/office/drawing/2014/main" id="{1BCF9A50-60E9-4196-B02D-2C4095BF5730}"/>
              </a:ext>
            </a:extLst>
          </p:cNvPr>
          <p:cNvSpPr/>
          <p:nvPr/>
        </p:nvSpPr>
        <p:spPr>
          <a:xfrm>
            <a:off x="293370" y="3902660"/>
            <a:ext cx="11605260" cy="307777"/>
          </a:xfrm>
          <a:prstGeom prst="rect">
            <a:avLst/>
          </a:prstGeom>
        </p:spPr>
        <p:txBody>
          <a:bodyPr wrap="square">
            <a:spAutoFit/>
          </a:bodyPr>
          <a:lstStyle/>
          <a:p>
            <a:pPr marL="285750" indent="-285750">
              <a:buFont typeface="Arial" panose="020B0604020202020204" pitchFamily="34" charset="0"/>
              <a:buChar char="•"/>
            </a:pPr>
            <a:r>
              <a:rPr lang="zh-CN" altLang="en-US" b="1" dirty="0"/>
              <a:t>自适应多栏布局</a:t>
            </a:r>
          </a:p>
        </p:txBody>
      </p:sp>
      <p:grpSp>
        <p:nvGrpSpPr>
          <p:cNvPr id="32" name="Group 9">
            <a:extLst>
              <a:ext uri="{FF2B5EF4-FFF2-40B4-BE49-F238E27FC236}">
                <a16:creationId xmlns:a16="http://schemas.microsoft.com/office/drawing/2014/main" id="{FAACEF47-9F26-44CF-8F98-A28BCE3881AC}"/>
              </a:ext>
            </a:extLst>
          </p:cNvPr>
          <p:cNvGrpSpPr/>
          <p:nvPr/>
        </p:nvGrpSpPr>
        <p:grpSpPr>
          <a:xfrm>
            <a:off x="2570797" y="3909811"/>
            <a:ext cx="1041083" cy="335365"/>
            <a:chOff x="816" y="2304"/>
            <a:chExt cx="1440" cy="448"/>
          </a:xfrm>
        </p:grpSpPr>
        <p:sp>
          <p:nvSpPr>
            <p:cNvPr id="33" name="Freeform 10">
              <a:extLst>
                <a:ext uri="{FF2B5EF4-FFF2-40B4-BE49-F238E27FC236}">
                  <a16:creationId xmlns:a16="http://schemas.microsoft.com/office/drawing/2014/main" id="{CBEF91FC-E06D-4E2D-89D9-9B2E1EA4FD28}"/>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4" name="Rectangle 11">
              <a:hlinkClick r:id="rId5" action="ppaction://hlinkfile"/>
              <a:extLst>
                <a:ext uri="{FF2B5EF4-FFF2-40B4-BE49-F238E27FC236}">
                  <a16:creationId xmlns:a16="http://schemas.microsoft.com/office/drawing/2014/main" id="{0AD49C3D-F8EB-4762-9F5A-C5FCB0D3AB94}"/>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bfc6.html</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35" name="矩形 34">
            <a:extLst>
              <a:ext uri="{FF2B5EF4-FFF2-40B4-BE49-F238E27FC236}">
                <a16:creationId xmlns:a16="http://schemas.microsoft.com/office/drawing/2014/main" id="{D0D38240-5CF8-4865-B5B6-CB4030823C2C}"/>
              </a:ext>
            </a:extLst>
          </p:cNvPr>
          <p:cNvSpPr/>
          <p:nvPr/>
        </p:nvSpPr>
        <p:spPr>
          <a:xfrm>
            <a:off x="552296" y="4279142"/>
            <a:ext cx="6288901" cy="377026"/>
          </a:xfrm>
          <a:prstGeom prst="rect">
            <a:avLst/>
          </a:prstGeom>
        </p:spPr>
        <p:txBody>
          <a:bodyPr wrap="none">
            <a:spAutoFit/>
          </a:bodyPr>
          <a:lstStyle/>
          <a:p>
            <a:pPr>
              <a:lnSpc>
                <a:spcPct val="150000"/>
              </a:lnSpc>
            </a:pPr>
            <a:r>
              <a:rPr lang="zh-CN" altLang="en-US" dirty="0"/>
              <a:t>这种布局的特点在于左右两栏宽度固定，中间栏可以根据浏览器宽度自适应。</a:t>
            </a:r>
          </a:p>
        </p:txBody>
      </p:sp>
      <p:sp>
        <p:nvSpPr>
          <p:cNvPr id="26" name="矩形 25">
            <a:extLst>
              <a:ext uri="{FF2B5EF4-FFF2-40B4-BE49-F238E27FC236}">
                <a16:creationId xmlns:a16="http://schemas.microsoft.com/office/drawing/2014/main" id="{5039D547-2B31-40AD-95E2-0ED5F90CAE25}"/>
              </a:ext>
            </a:extLst>
          </p:cNvPr>
          <p:cNvSpPr/>
          <p:nvPr/>
        </p:nvSpPr>
        <p:spPr>
          <a:xfrm>
            <a:off x="293370" y="5409676"/>
            <a:ext cx="11605260" cy="307777"/>
          </a:xfrm>
          <a:prstGeom prst="rect">
            <a:avLst/>
          </a:prstGeom>
        </p:spPr>
        <p:txBody>
          <a:bodyPr wrap="square">
            <a:spAutoFit/>
          </a:bodyPr>
          <a:lstStyle/>
          <a:p>
            <a:pPr marL="285750" indent="-285750">
              <a:buFont typeface="Arial" panose="020B0604020202020204" pitchFamily="34" charset="0"/>
              <a:buChar char="•"/>
            </a:pPr>
            <a:r>
              <a:rPr lang="zh-CN" altLang="en-US" b="1" dirty="0"/>
              <a:t>防止水平</a:t>
            </a:r>
            <a:r>
              <a:rPr lang="en-US" altLang="zh-CN" b="1" dirty="0"/>
              <a:t>margin</a:t>
            </a:r>
            <a:r>
              <a:rPr lang="zh-CN" altLang="en-US" b="1" dirty="0"/>
              <a:t>重叠</a:t>
            </a:r>
          </a:p>
        </p:txBody>
      </p:sp>
      <p:grpSp>
        <p:nvGrpSpPr>
          <p:cNvPr id="27" name="Group 9">
            <a:extLst>
              <a:ext uri="{FF2B5EF4-FFF2-40B4-BE49-F238E27FC236}">
                <a16:creationId xmlns:a16="http://schemas.microsoft.com/office/drawing/2014/main" id="{12838501-12BA-4D95-B0F3-EB8D1752397D}"/>
              </a:ext>
            </a:extLst>
          </p:cNvPr>
          <p:cNvGrpSpPr/>
          <p:nvPr/>
        </p:nvGrpSpPr>
        <p:grpSpPr>
          <a:xfrm>
            <a:off x="2570797" y="5416827"/>
            <a:ext cx="1041083" cy="335365"/>
            <a:chOff x="816" y="2304"/>
            <a:chExt cx="1440" cy="448"/>
          </a:xfrm>
        </p:grpSpPr>
        <p:sp>
          <p:nvSpPr>
            <p:cNvPr id="28" name="Freeform 10">
              <a:extLst>
                <a:ext uri="{FF2B5EF4-FFF2-40B4-BE49-F238E27FC236}">
                  <a16:creationId xmlns:a16="http://schemas.microsoft.com/office/drawing/2014/main" id="{A1B25DB2-D6B2-48AF-A5D5-47E27F2DFD63}"/>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 name="Rectangle 11">
              <a:hlinkClick r:id="rId6" action="ppaction://hlinkfile"/>
              <a:extLst>
                <a:ext uri="{FF2B5EF4-FFF2-40B4-BE49-F238E27FC236}">
                  <a16:creationId xmlns:a16="http://schemas.microsoft.com/office/drawing/2014/main" id="{FE86283E-DB1E-483C-B754-45171503393A}"/>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bfc4.html</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30" name="矩形 29">
            <a:extLst>
              <a:ext uri="{FF2B5EF4-FFF2-40B4-BE49-F238E27FC236}">
                <a16:creationId xmlns:a16="http://schemas.microsoft.com/office/drawing/2014/main" id="{3D23775E-B2D8-4FE3-84F3-7628337CA176}"/>
              </a:ext>
            </a:extLst>
          </p:cNvPr>
          <p:cNvSpPr/>
          <p:nvPr/>
        </p:nvSpPr>
        <p:spPr>
          <a:xfrm>
            <a:off x="552296" y="5786158"/>
            <a:ext cx="11605260" cy="738664"/>
          </a:xfrm>
          <a:prstGeom prst="rect">
            <a:avLst/>
          </a:prstGeom>
        </p:spPr>
        <p:txBody>
          <a:bodyPr wrap="square">
            <a:spAutoFit/>
          </a:bodyPr>
          <a:lstStyle/>
          <a:p>
            <a:pPr>
              <a:lnSpc>
                <a:spcPct val="150000"/>
              </a:lnSpc>
            </a:pPr>
            <a:r>
              <a:rPr lang="zh-CN" altLang="en-US" dirty="0"/>
              <a:t>我们可以给</a:t>
            </a:r>
            <a:r>
              <a:rPr lang="en-US" altLang="zh-CN" dirty="0"/>
              <a:t>div</a:t>
            </a:r>
            <a:r>
              <a:rPr lang="zh-CN" altLang="en-US" dirty="0"/>
              <a:t>加个</a:t>
            </a:r>
            <a:r>
              <a:rPr lang="en-US" altLang="zh-CN" dirty="0"/>
              <a:t>display:inline-block</a:t>
            </a:r>
            <a:r>
              <a:rPr lang="zh-CN" altLang="en-US" dirty="0"/>
              <a:t>，触每个</a:t>
            </a:r>
            <a:r>
              <a:rPr lang="en-US" altLang="zh-CN" dirty="0"/>
              <a:t>div</a:t>
            </a:r>
            <a:r>
              <a:rPr lang="zh-CN" altLang="en-US" dirty="0"/>
              <a:t>容器生成一个</a:t>
            </a:r>
            <a:r>
              <a:rPr lang="en-US" altLang="zh-CN" dirty="0"/>
              <a:t>BFC</a:t>
            </a:r>
            <a:r>
              <a:rPr lang="zh-CN" altLang="en-US" dirty="0"/>
              <a:t>。那么三个</a:t>
            </a:r>
            <a:r>
              <a:rPr lang="en-US" altLang="zh-CN" dirty="0"/>
              <a:t>DIV</a:t>
            </a:r>
            <a:r>
              <a:rPr lang="zh-CN" altLang="en-US" dirty="0"/>
              <a:t>便不属于同一个</a:t>
            </a:r>
            <a:r>
              <a:rPr lang="en-US" altLang="zh-CN" dirty="0"/>
              <a:t>BFC</a:t>
            </a:r>
            <a:r>
              <a:rPr lang="zh-CN" altLang="en-US" dirty="0"/>
              <a:t>（这个只</a:t>
            </a:r>
            <a:r>
              <a:rPr lang="en-US" altLang="zh-CN" dirty="0"/>
              <a:t>body</a:t>
            </a:r>
            <a:r>
              <a:rPr lang="zh-CN" altLang="en-US" dirty="0"/>
              <a:t>根元素形成的</a:t>
            </a:r>
            <a:r>
              <a:rPr lang="en-US" altLang="zh-CN" dirty="0"/>
              <a:t>BFC</a:t>
            </a:r>
            <a:r>
              <a:rPr lang="zh-CN" altLang="en-US" dirty="0"/>
              <a:t>），就不会发生</a:t>
            </a:r>
            <a:r>
              <a:rPr lang="en-US" altLang="zh-CN" dirty="0"/>
              <a:t>margin</a:t>
            </a:r>
            <a:r>
              <a:rPr lang="zh-CN" altLang="en-US" dirty="0"/>
              <a:t>重叠了。</a:t>
            </a:r>
          </a:p>
        </p:txBody>
      </p:sp>
      <p:grpSp>
        <p:nvGrpSpPr>
          <p:cNvPr id="37" name="Group 9">
            <a:extLst>
              <a:ext uri="{FF2B5EF4-FFF2-40B4-BE49-F238E27FC236}">
                <a16:creationId xmlns:a16="http://schemas.microsoft.com/office/drawing/2014/main" id="{FB27917C-14FC-4342-8197-0A6060C08A68}"/>
              </a:ext>
            </a:extLst>
          </p:cNvPr>
          <p:cNvGrpSpPr/>
          <p:nvPr/>
        </p:nvGrpSpPr>
        <p:grpSpPr>
          <a:xfrm>
            <a:off x="11061700" y="181078"/>
            <a:ext cx="988719" cy="335365"/>
            <a:chOff x="816" y="2304"/>
            <a:chExt cx="1440" cy="448"/>
          </a:xfrm>
        </p:grpSpPr>
        <p:sp>
          <p:nvSpPr>
            <p:cNvPr id="38" name="Freeform 10">
              <a:extLst>
                <a:ext uri="{FF2B5EF4-FFF2-40B4-BE49-F238E27FC236}">
                  <a16:creationId xmlns:a16="http://schemas.microsoft.com/office/drawing/2014/main" id="{22761045-75AC-4AF1-93DB-BFFBA8765C49}"/>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9" name="Rectangle 11">
              <a:hlinkClick r:id="rId7" action="ppaction://hlinksldjump"/>
              <a:extLst>
                <a:ext uri="{FF2B5EF4-FFF2-40B4-BE49-F238E27FC236}">
                  <a16:creationId xmlns:a16="http://schemas.microsoft.com/office/drawing/2014/main" id="{FE62299F-A1C1-4994-BD18-605E531E31FB}"/>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43" name="Group 9">
            <a:extLst>
              <a:ext uri="{FF2B5EF4-FFF2-40B4-BE49-F238E27FC236}">
                <a16:creationId xmlns:a16="http://schemas.microsoft.com/office/drawing/2014/main" id="{ED7D4866-3013-4AD4-9AB6-48E5D0F553DB}"/>
              </a:ext>
            </a:extLst>
          </p:cNvPr>
          <p:cNvGrpSpPr/>
          <p:nvPr/>
        </p:nvGrpSpPr>
        <p:grpSpPr>
          <a:xfrm>
            <a:off x="9270251" y="181078"/>
            <a:ext cx="754143" cy="335365"/>
            <a:chOff x="816" y="2304"/>
            <a:chExt cx="1440" cy="448"/>
          </a:xfrm>
        </p:grpSpPr>
        <p:sp>
          <p:nvSpPr>
            <p:cNvPr id="44" name="Freeform 10">
              <a:extLst>
                <a:ext uri="{FF2B5EF4-FFF2-40B4-BE49-F238E27FC236}">
                  <a16:creationId xmlns:a16="http://schemas.microsoft.com/office/drawing/2014/main" id="{78AC4620-96EE-4AC2-8218-562536485D34}"/>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5" name="Rectangle 11">
              <a:hlinkClick r:id="rId8"/>
              <a:extLst>
                <a:ext uri="{FF2B5EF4-FFF2-40B4-BE49-F238E27FC236}">
                  <a16:creationId xmlns:a16="http://schemas.microsoft.com/office/drawing/2014/main" id="{33ACCDA3-483B-4098-83DB-6FAF748E87EC}"/>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46" name="Group 9">
            <a:extLst>
              <a:ext uri="{FF2B5EF4-FFF2-40B4-BE49-F238E27FC236}">
                <a16:creationId xmlns:a16="http://schemas.microsoft.com/office/drawing/2014/main" id="{A83B4A6C-3689-43FD-9182-0EDEDD43EAAB}"/>
              </a:ext>
            </a:extLst>
          </p:cNvPr>
          <p:cNvGrpSpPr/>
          <p:nvPr/>
        </p:nvGrpSpPr>
        <p:grpSpPr>
          <a:xfrm>
            <a:off x="10165976" y="181078"/>
            <a:ext cx="754143" cy="335365"/>
            <a:chOff x="816" y="2304"/>
            <a:chExt cx="1440" cy="448"/>
          </a:xfrm>
        </p:grpSpPr>
        <p:sp>
          <p:nvSpPr>
            <p:cNvPr id="47" name="Freeform 10">
              <a:extLst>
                <a:ext uri="{FF2B5EF4-FFF2-40B4-BE49-F238E27FC236}">
                  <a16:creationId xmlns:a16="http://schemas.microsoft.com/office/drawing/2014/main" id="{6B5569E6-CA24-45B0-B8A3-59762B1B5462}"/>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8" name="Rectangle 11">
              <a:hlinkClick r:id="rId9" action="ppaction://hlinkfile"/>
              <a:extLst>
                <a:ext uri="{FF2B5EF4-FFF2-40B4-BE49-F238E27FC236}">
                  <a16:creationId xmlns:a16="http://schemas.microsoft.com/office/drawing/2014/main" id="{D6F0E6D9-47EB-4A08-9291-3875674B9759}"/>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142970393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en-US" altLang="zh-CN" kern="1200" dirty="0">
                <a:latin typeface="华文隶书" panose="02010800040101010101" pitchFamily="2" charset="-122"/>
                <a:ea typeface="华文隶书" panose="02010800040101010101" pitchFamily="2" charset="-122"/>
                <a:cs typeface="Arial" panose="020B0604020202020204" pitchFamily="34" charset="0"/>
              </a:rPr>
              <a:t>BFC</a:t>
            </a:r>
            <a:r>
              <a:rPr lang="zh-CN" altLang="en-US" kern="1200" dirty="0">
                <a:latin typeface="华文隶书" panose="02010800040101010101" pitchFamily="2" charset="-122"/>
                <a:ea typeface="华文隶书" panose="02010800040101010101" pitchFamily="2" charset="-122"/>
                <a:cs typeface="Arial" panose="020B0604020202020204" pitchFamily="34" charset="0"/>
              </a:rPr>
              <a:t>布局</a:t>
            </a:r>
            <a:endParaRPr lang="en-US" altLang="zh-CN" kern="1200" dirty="0">
              <a:latin typeface="华文隶书" panose="02010800040101010101" pitchFamily="2" charset="-122"/>
              <a:ea typeface="华文隶书" panose="02010800040101010101" pitchFamily="2" charset="-122"/>
            </a:endParaRPr>
          </a:p>
        </p:txBody>
      </p:sp>
      <p:sp>
        <p:nvSpPr>
          <p:cNvPr id="3" name="矩形 2">
            <a:extLst>
              <a:ext uri="{FF2B5EF4-FFF2-40B4-BE49-F238E27FC236}">
                <a16:creationId xmlns:a16="http://schemas.microsoft.com/office/drawing/2014/main" id="{A87586AA-D56B-4AD1-A0BA-83941D6934F4}"/>
              </a:ext>
            </a:extLst>
          </p:cNvPr>
          <p:cNvSpPr/>
          <p:nvPr/>
        </p:nvSpPr>
        <p:spPr>
          <a:xfrm>
            <a:off x="108271" y="2484415"/>
            <a:ext cx="11605260" cy="307777"/>
          </a:xfrm>
          <a:prstGeom prst="rect">
            <a:avLst/>
          </a:prstGeom>
        </p:spPr>
        <p:txBody>
          <a:bodyPr wrap="square">
            <a:spAutoFit/>
          </a:bodyPr>
          <a:lstStyle/>
          <a:p>
            <a:pPr marL="285750" indent="-285750">
              <a:buFont typeface="Arial" panose="020B0604020202020204" pitchFamily="34" charset="0"/>
              <a:buChar char="•"/>
            </a:pPr>
            <a:r>
              <a:rPr lang="zh-CN" altLang="en-US" b="1" dirty="0"/>
              <a:t>防止嵌套</a:t>
            </a:r>
            <a:r>
              <a:rPr lang="en-US" altLang="zh-CN" b="1" dirty="0"/>
              <a:t>margin</a:t>
            </a:r>
            <a:r>
              <a:rPr lang="zh-CN" altLang="en-US" b="1" dirty="0"/>
              <a:t>重叠</a:t>
            </a:r>
          </a:p>
        </p:txBody>
      </p:sp>
      <p:grpSp>
        <p:nvGrpSpPr>
          <p:cNvPr id="7" name="Group 9">
            <a:extLst>
              <a:ext uri="{FF2B5EF4-FFF2-40B4-BE49-F238E27FC236}">
                <a16:creationId xmlns:a16="http://schemas.microsoft.com/office/drawing/2014/main" id="{29399833-F85D-4753-B263-5A0452FC9DA8}"/>
              </a:ext>
            </a:extLst>
          </p:cNvPr>
          <p:cNvGrpSpPr/>
          <p:nvPr/>
        </p:nvGrpSpPr>
        <p:grpSpPr>
          <a:xfrm>
            <a:off x="2385698" y="2491566"/>
            <a:ext cx="1041083" cy="335365"/>
            <a:chOff x="816" y="2304"/>
            <a:chExt cx="1440" cy="448"/>
          </a:xfrm>
        </p:grpSpPr>
        <p:sp>
          <p:nvSpPr>
            <p:cNvPr id="11" name="Freeform 10">
              <a:extLst>
                <a:ext uri="{FF2B5EF4-FFF2-40B4-BE49-F238E27FC236}">
                  <a16:creationId xmlns:a16="http://schemas.microsoft.com/office/drawing/2014/main" id="{8EE6011C-507F-4C69-986A-DF0EC51E713A}"/>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Rectangle 11">
              <a:hlinkClick r:id="rId3" action="ppaction://hlinkfile"/>
              <a:extLst>
                <a:ext uri="{FF2B5EF4-FFF2-40B4-BE49-F238E27FC236}">
                  <a16:creationId xmlns:a16="http://schemas.microsoft.com/office/drawing/2014/main" id="{DBAB7CDE-74A0-4675-86CB-DC1FC5E48E82}"/>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bfc5.html</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4" name="矩形 3">
            <a:extLst>
              <a:ext uri="{FF2B5EF4-FFF2-40B4-BE49-F238E27FC236}">
                <a16:creationId xmlns:a16="http://schemas.microsoft.com/office/drawing/2014/main" id="{993EFAAC-358A-41DB-B127-03A6AEED11F6}"/>
              </a:ext>
            </a:extLst>
          </p:cNvPr>
          <p:cNvSpPr/>
          <p:nvPr/>
        </p:nvSpPr>
        <p:spPr>
          <a:xfrm>
            <a:off x="367197" y="2860897"/>
            <a:ext cx="8795998" cy="1708160"/>
          </a:xfrm>
          <a:prstGeom prst="rect">
            <a:avLst/>
          </a:prstGeom>
        </p:spPr>
        <p:txBody>
          <a:bodyPr wrap="none">
            <a:spAutoFit/>
          </a:bodyPr>
          <a:lstStyle/>
          <a:p>
            <a:pPr>
              <a:lnSpc>
                <a:spcPct val="150000"/>
              </a:lnSpc>
            </a:pPr>
            <a:r>
              <a:rPr lang="zh-CN" altLang="en-US" dirty="0"/>
              <a:t>此时</a:t>
            </a:r>
            <a:r>
              <a:rPr lang="en-US" altLang="zh-CN" dirty="0"/>
              <a:t>div</a:t>
            </a:r>
            <a:r>
              <a:rPr lang="zh-CN" altLang="en-US" dirty="0"/>
              <a:t>与</a:t>
            </a:r>
            <a:r>
              <a:rPr lang="en-US" altLang="zh-CN" dirty="0"/>
              <a:t>ul</a:t>
            </a:r>
            <a:r>
              <a:rPr lang="zh-CN" altLang="en-US" dirty="0"/>
              <a:t>之间的垂直距离，取</a:t>
            </a:r>
            <a:r>
              <a:rPr lang="en-US" altLang="zh-CN" dirty="0"/>
              <a:t>div</a:t>
            </a:r>
            <a:r>
              <a:rPr lang="zh-CN" altLang="en-US" dirty="0"/>
              <a:t>、</a:t>
            </a:r>
            <a:r>
              <a:rPr lang="en-US" altLang="zh-CN" dirty="0"/>
              <a:t>ul</a:t>
            </a:r>
            <a:r>
              <a:rPr lang="zh-CN" altLang="en-US" dirty="0"/>
              <a:t>、</a:t>
            </a:r>
            <a:r>
              <a:rPr lang="en-US" altLang="zh-CN" dirty="0"/>
              <a:t>li</a:t>
            </a:r>
            <a:r>
              <a:rPr lang="zh-CN" altLang="en-US" dirty="0"/>
              <a:t>三者之间的最大外边距。</a:t>
            </a:r>
            <a:endParaRPr lang="en-US" altLang="zh-CN" dirty="0"/>
          </a:p>
          <a:p>
            <a:pPr>
              <a:lnSpc>
                <a:spcPct val="150000"/>
              </a:lnSpc>
            </a:pPr>
            <a:r>
              <a:rPr lang="zh-CN" altLang="en-US" dirty="0"/>
              <a:t>要阻止嵌套元素的</a:t>
            </a:r>
            <a:r>
              <a:rPr lang="en-US" altLang="zh-CN" dirty="0"/>
              <a:t>margin</a:t>
            </a:r>
            <a:r>
              <a:rPr lang="zh-CN" altLang="en-US" dirty="0"/>
              <a:t>重叠，只需让</a:t>
            </a:r>
            <a:r>
              <a:rPr lang="en-US" altLang="zh-CN" dirty="0"/>
              <a:t>ul</a:t>
            </a:r>
            <a:r>
              <a:rPr lang="zh-CN" altLang="en-US" dirty="0"/>
              <a:t>生成</a:t>
            </a:r>
            <a:r>
              <a:rPr lang="en-US" altLang="zh-CN" dirty="0"/>
              <a:t>BFC</a:t>
            </a:r>
            <a:r>
              <a:rPr lang="zh-CN" altLang="en-US" dirty="0"/>
              <a:t>即可，这样</a:t>
            </a:r>
            <a:r>
              <a:rPr lang="en-US" altLang="zh-CN" dirty="0"/>
              <a:t>div</a:t>
            </a:r>
            <a:r>
              <a:rPr lang="zh-CN" altLang="en-US" dirty="0"/>
              <a:t>、</a:t>
            </a:r>
            <a:r>
              <a:rPr lang="en-US" altLang="zh-CN" dirty="0"/>
              <a:t>ul</a:t>
            </a:r>
            <a:r>
              <a:rPr lang="zh-CN" altLang="en-US" dirty="0"/>
              <a:t>、</a:t>
            </a:r>
            <a:r>
              <a:rPr lang="en-US" altLang="zh-CN" dirty="0"/>
              <a:t>li</a:t>
            </a:r>
            <a:r>
              <a:rPr lang="zh-CN" altLang="en-US" dirty="0"/>
              <a:t>之间便不会发生重叠现象。</a:t>
            </a:r>
            <a:endParaRPr lang="en-US" altLang="zh-CN" dirty="0"/>
          </a:p>
          <a:p>
            <a:pPr>
              <a:lnSpc>
                <a:spcPct val="150000"/>
              </a:lnSpc>
            </a:pPr>
            <a:r>
              <a:rPr lang="zh-CN" altLang="en-US" dirty="0"/>
              <a:t>而</a:t>
            </a:r>
            <a:r>
              <a:rPr lang="en-US" altLang="zh-CN" dirty="0"/>
              <a:t>li</a:t>
            </a:r>
            <a:r>
              <a:rPr lang="zh-CN" altLang="en-US" dirty="0"/>
              <a:t>位于同一</a:t>
            </a:r>
            <a:r>
              <a:rPr lang="en-US" altLang="zh-CN" dirty="0"/>
              <a:t>BFC</a:t>
            </a:r>
            <a:r>
              <a:rPr lang="zh-CN" altLang="en-US" dirty="0"/>
              <a:t>内所以仍然存在重叠现象。</a:t>
            </a:r>
            <a:endParaRPr lang="en-US" altLang="zh-CN" dirty="0"/>
          </a:p>
          <a:p>
            <a:pPr>
              <a:lnSpc>
                <a:spcPct val="150000"/>
              </a:lnSpc>
            </a:pPr>
            <a:r>
              <a:rPr lang="zh-CN" altLang="en-US" dirty="0"/>
              <a:t>给</a:t>
            </a:r>
            <a:r>
              <a:rPr lang="en-US" altLang="zh-CN" dirty="0"/>
              <a:t>li</a:t>
            </a:r>
            <a:r>
              <a:rPr lang="zh-CN" altLang="en-US" dirty="0"/>
              <a:t>设置</a:t>
            </a:r>
            <a:r>
              <a:rPr lang="en-US" altLang="zh-CN" dirty="0"/>
              <a:t>inline-block</a:t>
            </a:r>
            <a:r>
              <a:rPr lang="zh-CN" altLang="en-US" dirty="0"/>
              <a:t>重新生成一个</a:t>
            </a:r>
            <a:r>
              <a:rPr lang="en-US" altLang="zh-CN" dirty="0"/>
              <a:t>bfc</a:t>
            </a:r>
            <a:r>
              <a:rPr lang="zh-CN" altLang="en-US" dirty="0"/>
              <a:t>就不存在重叠现象了。</a:t>
            </a:r>
            <a:endParaRPr lang="en-US" altLang="zh-CN" dirty="0"/>
          </a:p>
          <a:p>
            <a:pPr>
              <a:lnSpc>
                <a:spcPct val="150000"/>
              </a:lnSpc>
            </a:pPr>
            <a:r>
              <a:rPr lang="zh-CN" altLang="en-US" dirty="0"/>
              <a:t>如果为</a:t>
            </a:r>
            <a:r>
              <a:rPr lang="en-US" altLang="zh-CN" dirty="0"/>
              <a:t>ul</a:t>
            </a:r>
            <a:r>
              <a:rPr lang="zh-CN" altLang="en-US" dirty="0"/>
              <a:t>设置了</a:t>
            </a:r>
            <a:r>
              <a:rPr lang="en-US" altLang="zh-CN" dirty="0"/>
              <a:t>border</a:t>
            </a:r>
            <a:r>
              <a:rPr lang="zh-CN" altLang="en-US" dirty="0"/>
              <a:t>或</a:t>
            </a:r>
            <a:r>
              <a:rPr lang="en-US" altLang="zh-CN" dirty="0"/>
              <a:t>padding</a:t>
            </a:r>
            <a:r>
              <a:rPr lang="zh-CN" altLang="en-US" dirty="0"/>
              <a:t>，那</a:t>
            </a:r>
            <a:r>
              <a:rPr lang="en-US" altLang="zh-CN" dirty="0"/>
              <a:t>li</a:t>
            </a:r>
            <a:r>
              <a:rPr lang="zh-CN" altLang="en-US" dirty="0"/>
              <a:t>元素的</a:t>
            </a:r>
            <a:r>
              <a:rPr lang="en-US" altLang="zh-CN" dirty="0"/>
              <a:t>margin</a:t>
            </a:r>
            <a:r>
              <a:rPr lang="zh-CN" altLang="en-US" dirty="0"/>
              <a:t>便会被包含在父元素的盒式模型内，不会与外部</a:t>
            </a:r>
            <a:r>
              <a:rPr lang="en-US" altLang="zh-CN" dirty="0"/>
              <a:t>div</a:t>
            </a:r>
            <a:r>
              <a:rPr lang="zh-CN" altLang="en-US" dirty="0"/>
              <a:t>重叠。</a:t>
            </a:r>
          </a:p>
        </p:txBody>
      </p:sp>
      <p:sp>
        <p:nvSpPr>
          <p:cNvPr id="13" name="矩形 12">
            <a:extLst>
              <a:ext uri="{FF2B5EF4-FFF2-40B4-BE49-F238E27FC236}">
                <a16:creationId xmlns:a16="http://schemas.microsoft.com/office/drawing/2014/main" id="{5DF6CD11-7A7D-4DA6-B4B1-873FCA341C67}"/>
              </a:ext>
            </a:extLst>
          </p:cNvPr>
          <p:cNvSpPr/>
          <p:nvPr/>
        </p:nvSpPr>
        <p:spPr>
          <a:xfrm>
            <a:off x="108271" y="4577209"/>
            <a:ext cx="11605260" cy="307777"/>
          </a:xfrm>
          <a:prstGeom prst="rect">
            <a:avLst/>
          </a:prstGeom>
        </p:spPr>
        <p:txBody>
          <a:bodyPr wrap="square">
            <a:spAutoFit/>
          </a:bodyPr>
          <a:lstStyle/>
          <a:p>
            <a:r>
              <a:rPr lang="zh-CN" altLang="en-US" b="1" dirty="0"/>
              <a:t>总结</a:t>
            </a:r>
          </a:p>
        </p:txBody>
      </p:sp>
      <p:sp>
        <p:nvSpPr>
          <p:cNvPr id="17" name="矩形 16">
            <a:extLst>
              <a:ext uri="{FF2B5EF4-FFF2-40B4-BE49-F238E27FC236}">
                <a16:creationId xmlns:a16="http://schemas.microsoft.com/office/drawing/2014/main" id="{4E59A5FF-217D-4CFE-86FA-3B5E4DB65F45}"/>
              </a:ext>
            </a:extLst>
          </p:cNvPr>
          <p:cNvSpPr/>
          <p:nvPr/>
        </p:nvSpPr>
        <p:spPr>
          <a:xfrm>
            <a:off x="330687" y="4945890"/>
            <a:ext cx="11641769" cy="1023357"/>
          </a:xfrm>
          <a:prstGeom prst="rect">
            <a:avLst/>
          </a:prstGeom>
        </p:spPr>
        <p:txBody>
          <a:bodyPr wrap="square">
            <a:spAutoFit/>
          </a:bodyPr>
          <a:lstStyle/>
          <a:p>
            <a:pPr>
              <a:lnSpc>
                <a:spcPct val="150000"/>
              </a:lnSpc>
            </a:pPr>
            <a:r>
              <a:rPr lang="zh-CN" altLang="en-US" dirty="0"/>
              <a:t>以上的几个例子都体现了</a:t>
            </a:r>
            <a:r>
              <a:rPr lang="en-US" altLang="zh-CN" dirty="0"/>
              <a:t>BFC</a:t>
            </a:r>
            <a:r>
              <a:rPr lang="zh-CN" altLang="en-US" dirty="0"/>
              <a:t>布局规则第五条。因为</a:t>
            </a:r>
            <a:r>
              <a:rPr lang="en-US" altLang="zh-CN" dirty="0"/>
              <a:t>BFC</a:t>
            </a:r>
            <a:r>
              <a:rPr lang="zh-CN" altLang="en-US" dirty="0"/>
              <a:t>内部的元素和外部的元素绝对不会互相影响，因此，当</a:t>
            </a:r>
            <a:r>
              <a:rPr lang="en-US" altLang="zh-CN" dirty="0"/>
              <a:t>BFC</a:t>
            </a:r>
            <a:r>
              <a:rPr lang="zh-CN" altLang="en-US" dirty="0"/>
              <a:t>外部存在浮动时，它不应该影响</a:t>
            </a:r>
            <a:r>
              <a:rPr lang="en-US" altLang="zh-CN" dirty="0"/>
              <a:t>BFC</a:t>
            </a:r>
            <a:r>
              <a:rPr lang="zh-CN" altLang="en-US" dirty="0"/>
              <a:t>内部</a:t>
            </a:r>
            <a:r>
              <a:rPr lang="en-US" altLang="zh-CN" dirty="0"/>
              <a:t>Box</a:t>
            </a:r>
            <a:r>
              <a:rPr lang="zh-CN" altLang="en-US" dirty="0"/>
              <a:t>的布局，</a:t>
            </a:r>
            <a:r>
              <a:rPr lang="en-US" altLang="zh-CN" dirty="0"/>
              <a:t>BFC</a:t>
            </a:r>
            <a:r>
              <a:rPr lang="zh-CN" altLang="en-US" dirty="0"/>
              <a:t>会通过变窄，而不与浮动有重叠。 同样的，当</a:t>
            </a:r>
            <a:r>
              <a:rPr lang="en-US" altLang="zh-CN" dirty="0"/>
              <a:t>BFC</a:t>
            </a:r>
            <a:r>
              <a:rPr lang="zh-CN" altLang="en-US" dirty="0"/>
              <a:t>内部有浮动时，为了不影响外部元素的布局，</a:t>
            </a:r>
            <a:r>
              <a:rPr lang="en-US" altLang="zh-CN" dirty="0"/>
              <a:t>BFC</a:t>
            </a:r>
            <a:r>
              <a:rPr lang="zh-CN" altLang="en-US" dirty="0"/>
              <a:t>计算高度时会包括浮动的高度。 避免</a:t>
            </a:r>
            <a:r>
              <a:rPr lang="en-US" altLang="zh-CN" dirty="0"/>
              <a:t>margin</a:t>
            </a:r>
            <a:r>
              <a:rPr lang="zh-CN" altLang="en-US" dirty="0"/>
              <a:t>重叠也是这样的一个道理。</a:t>
            </a:r>
          </a:p>
        </p:txBody>
      </p:sp>
      <p:sp>
        <p:nvSpPr>
          <p:cNvPr id="15" name="矩形 14">
            <a:extLst>
              <a:ext uri="{FF2B5EF4-FFF2-40B4-BE49-F238E27FC236}">
                <a16:creationId xmlns:a16="http://schemas.microsoft.com/office/drawing/2014/main" id="{869D86AE-7EA9-4BC9-95BB-04C6464C4FBB}"/>
              </a:ext>
            </a:extLst>
          </p:cNvPr>
          <p:cNvSpPr/>
          <p:nvPr/>
        </p:nvSpPr>
        <p:spPr>
          <a:xfrm>
            <a:off x="108270" y="791643"/>
            <a:ext cx="11605260" cy="307777"/>
          </a:xfrm>
          <a:prstGeom prst="rect">
            <a:avLst/>
          </a:prstGeom>
        </p:spPr>
        <p:txBody>
          <a:bodyPr wrap="square">
            <a:spAutoFit/>
          </a:bodyPr>
          <a:lstStyle/>
          <a:p>
            <a:pPr marL="285750" indent="-285750">
              <a:buFont typeface="Arial" panose="020B0604020202020204" pitchFamily="34" charset="0"/>
              <a:buChar char="•"/>
            </a:pPr>
            <a:r>
              <a:rPr lang="zh-CN" altLang="en-US" b="1" dirty="0"/>
              <a:t>防止垂直</a:t>
            </a:r>
            <a:r>
              <a:rPr lang="en-US" altLang="zh-CN" b="1" dirty="0"/>
              <a:t>margin</a:t>
            </a:r>
            <a:r>
              <a:rPr lang="zh-CN" altLang="en-US" b="1" dirty="0"/>
              <a:t>重叠</a:t>
            </a:r>
          </a:p>
        </p:txBody>
      </p:sp>
      <p:grpSp>
        <p:nvGrpSpPr>
          <p:cNvPr id="16" name="Group 9">
            <a:extLst>
              <a:ext uri="{FF2B5EF4-FFF2-40B4-BE49-F238E27FC236}">
                <a16:creationId xmlns:a16="http://schemas.microsoft.com/office/drawing/2014/main" id="{1FBB9B83-517C-476E-875A-115126C19FB0}"/>
              </a:ext>
            </a:extLst>
          </p:cNvPr>
          <p:cNvGrpSpPr/>
          <p:nvPr/>
        </p:nvGrpSpPr>
        <p:grpSpPr>
          <a:xfrm>
            <a:off x="2385697" y="798794"/>
            <a:ext cx="1041083" cy="335365"/>
            <a:chOff x="816" y="2304"/>
            <a:chExt cx="1440" cy="448"/>
          </a:xfrm>
        </p:grpSpPr>
        <p:sp>
          <p:nvSpPr>
            <p:cNvPr id="18" name="Freeform 10">
              <a:extLst>
                <a:ext uri="{FF2B5EF4-FFF2-40B4-BE49-F238E27FC236}">
                  <a16:creationId xmlns:a16="http://schemas.microsoft.com/office/drawing/2014/main" id="{AC00FDF2-DE8E-41E2-A57C-C81B9377C1E0}"/>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 name="Rectangle 11">
              <a:hlinkClick r:id="rId4" action="ppaction://hlinkfile"/>
              <a:extLst>
                <a:ext uri="{FF2B5EF4-FFF2-40B4-BE49-F238E27FC236}">
                  <a16:creationId xmlns:a16="http://schemas.microsoft.com/office/drawing/2014/main" id="{673B9EF7-439E-4528-8FF5-AD0FCC794915}"/>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bfc3.html</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20" name="矩形 19">
            <a:extLst>
              <a:ext uri="{FF2B5EF4-FFF2-40B4-BE49-F238E27FC236}">
                <a16:creationId xmlns:a16="http://schemas.microsoft.com/office/drawing/2014/main" id="{9AE8AE37-8ECD-4F00-B521-485E433B48A7}"/>
              </a:ext>
            </a:extLst>
          </p:cNvPr>
          <p:cNvSpPr/>
          <p:nvPr/>
        </p:nvSpPr>
        <p:spPr>
          <a:xfrm>
            <a:off x="367196" y="1099420"/>
            <a:ext cx="11605260" cy="1384995"/>
          </a:xfrm>
          <a:prstGeom prst="rect">
            <a:avLst/>
          </a:prstGeom>
        </p:spPr>
        <p:txBody>
          <a:bodyPr wrap="square">
            <a:spAutoFit/>
          </a:bodyPr>
          <a:lstStyle/>
          <a:p>
            <a:pPr>
              <a:lnSpc>
                <a:spcPct val="150000"/>
              </a:lnSpc>
            </a:pPr>
            <a:r>
              <a:rPr lang="zh-CN" altLang="en-US" dirty="0"/>
              <a:t>两个</a:t>
            </a:r>
            <a:r>
              <a:rPr lang="en-US" altLang="zh-CN" dirty="0"/>
              <a:t>p</a:t>
            </a:r>
            <a:r>
              <a:rPr lang="zh-CN" altLang="en-US" dirty="0"/>
              <a:t>之间的距离为</a:t>
            </a:r>
            <a:r>
              <a:rPr lang="en-US" altLang="zh-CN" dirty="0"/>
              <a:t>100px</a:t>
            </a:r>
            <a:r>
              <a:rPr lang="zh-CN" altLang="en-US" dirty="0"/>
              <a:t>，发送了</a:t>
            </a:r>
            <a:r>
              <a:rPr lang="en-US" altLang="zh-CN" dirty="0"/>
              <a:t>margin</a:t>
            </a:r>
            <a:r>
              <a:rPr lang="zh-CN" altLang="en-US" dirty="0"/>
              <a:t>重叠（塌陷），以最大的为准，如果第一个</a:t>
            </a:r>
            <a:r>
              <a:rPr lang="en-US" altLang="zh-CN" dirty="0"/>
              <a:t>P</a:t>
            </a:r>
            <a:r>
              <a:rPr lang="zh-CN" altLang="en-US" dirty="0"/>
              <a:t>的</a:t>
            </a:r>
            <a:r>
              <a:rPr lang="en-US" altLang="zh-CN" dirty="0"/>
              <a:t>margin</a:t>
            </a:r>
            <a:r>
              <a:rPr lang="zh-CN" altLang="en-US" dirty="0"/>
              <a:t>为</a:t>
            </a:r>
            <a:r>
              <a:rPr lang="en-US" altLang="zh-CN" dirty="0"/>
              <a:t>80</a:t>
            </a:r>
            <a:r>
              <a:rPr lang="zh-CN" altLang="en-US" dirty="0"/>
              <a:t>的话，两个</a:t>
            </a:r>
            <a:r>
              <a:rPr lang="en-US" altLang="zh-CN" dirty="0"/>
              <a:t>P</a:t>
            </a:r>
            <a:r>
              <a:rPr lang="zh-CN" altLang="en-US" dirty="0"/>
              <a:t>之间的距离还是</a:t>
            </a:r>
            <a:r>
              <a:rPr lang="en-US" altLang="zh-CN" dirty="0"/>
              <a:t>100</a:t>
            </a:r>
            <a:r>
              <a:rPr lang="zh-CN" altLang="en-US" dirty="0"/>
              <a:t>，以最大的为准。</a:t>
            </a:r>
            <a:endParaRPr lang="en-US" altLang="zh-CN" dirty="0">
              <a:solidFill>
                <a:schemeClr val="tx1"/>
              </a:solidFill>
              <a:latin typeface="Consolas" panose="020B0609020204030204" pitchFamily="49" charset="0"/>
            </a:endParaRPr>
          </a:p>
          <a:p>
            <a:pPr>
              <a:lnSpc>
                <a:spcPct val="150000"/>
              </a:lnSpc>
            </a:pPr>
            <a:r>
              <a:rPr lang="zh-CN" altLang="en-US" dirty="0">
                <a:solidFill>
                  <a:schemeClr val="tx1"/>
                </a:solidFill>
                <a:latin typeface="Consolas" panose="020B0609020204030204" pitchFamily="49" charset="0"/>
              </a:rPr>
              <a:t>根据</a:t>
            </a:r>
            <a:r>
              <a:rPr lang="en-US" altLang="zh-CN" dirty="0">
                <a:solidFill>
                  <a:schemeClr val="tx1"/>
                </a:solidFill>
                <a:latin typeface="Consolas" panose="020B0609020204030204" pitchFamily="49" charset="0"/>
              </a:rPr>
              <a:t>BFC</a:t>
            </a:r>
            <a:r>
              <a:rPr lang="zh-CN" altLang="en-US" dirty="0">
                <a:solidFill>
                  <a:schemeClr val="tx1"/>
                </a:solidFill>
                <a:latin typeface="Consolas" panose="020B0609020204030204" pitchFamily="49" charset="0"/>
              </a:rPr>
              <a:t>布局规则第</a:t>
            </a:r>
            <a:r>
              <a:rPr lang="en-US" altLang="zh-CN" dirty="0">
                <a:solidFill>
                  <a:schemeClr val="tx1"/>
                </a:solidFill>
                <a:latin typeface="Consolas" panose="020B0609020204030204" pitchFamily="49" charset="0"/>
              </a:rPr>
              <a:t>2</a:t>
            </a:r>
            <a:r>
              <a:rPr lang="zh-CN" altLang="en-US" dirty="0">
                <a:solidFill>
                  <a:schemeClr val="tx1"/>
                </a:solidFill>
                <a:latin typeface="Consolas" panose="020B0609020204030204" pitchFamily="49" charset="0"/>
              </a:rPr>
              <a:t>条</a:t>
            </a:r>
            <a:r>
              <a:rPr lang="en-US" altLang="zh-CN" dirty="0">
                <a:solidFill>
                  <a:schemeClr val="tx1"/>
                </a:solidFill>
                <a:latin typeface="Consolas" panose="020B0609020204030204" pitchFamily="49" charset="0"/>
              </a:rPr>
              <a:t>,</a:t>
            </a:r>
            <a:r>
              <a:rPr lang="zh-CN" altLang="en-US" dirty="0"/>
              <a:t>我们可以在</a:t>
            </a:r>
            <a:r>
              <a:rPr lang="en-US" altLang="zh-CN" dirty="0"/>
              <a:t>p</a:t>
            </a:r>
            <a:r>
              <a:rPr lang="zh-CN" altLang="en-US" dirty="0"/>
              <a:t>外面包裹一层容器，并触发该容器生成一个新</a:t>
            </a:r>
            <a:r>
              <a:rPr lang="en-US" altLang="zh-CN" dirty="0"/>
              <a:t>BFC</a:t>
            </a:r>
            <a:r>
              <a:rPr lang="zh-CN" altLang="en-US" dirty="0"/>
              <a:t>。那么两个</a:t>
            </a:r>
            <a:r>
              <a:rPr lang="en-US" altLang="zh-CN" dirty="0"/>
              <a:t>P</a:t>
            </a:r>
            <a:r>
              <a:rPr lang="zh-CN" altLang="en-US" dirty="0"/>
              <a:t>便不属于同一个</a:t>
            </a:r>
            <a:r>
              <a:rPr lang="en-US" altLang="zh-CN" dirty="0"/>
              <a:t>BFC</a:t>
            </a:r>
            <a:r>
              <a:rPr lang="zh-CN" altLang="en-US" dirty="0"/>
              <a:t>，就不会发生</a:t>
            </a:r>
            <a:r>
              <a:rPr lang="en-US" altLang="zh-CN" dirty="0"/>
              <a:t>margin</a:t>
            </a:r>
            <a:r>
              <a:rPr lang="zh-CN" altLang="en-US" dirty="0"/>
              <a:t>重叠了。</a:t>
            </a:r>
          </a:p>
        </p:txBody>
      </p:sp>
      <p:grpSp>
        <p:nvGrpSpPr>
          <p:cNvPr id="24" name="Group 9">
            <a:extLst>
              <a:ext uri="{FF2B5EF4-FFF2-40B4-BE49-F238E27FC236}">
                <a16:creationId xmlns:a16="http://schemas.microsoft.com/office/drawing/2014/main" id="{23554674-2835-4D5B-98C2-BA3675339801}"/>
              </a:ext>
            </a:extLst>
          </p:cNvPr>
          <p:cNvGrpSpPr/>
          <p:nvPr/>
        </p:nvGrpSpPr>
        <p:grpSpPr>
          <a:xfrm>
            <a:off x="11061700" y="181078"/>
            <a:ext cx="988719" cy="335365"/>
            <a:chOff x="816" y="2304"/>
            <a:chExt cx="1440" cy="448"/>
          </a:xfrm>
        </p:grpSpPr>
        <p:sp>
          <p:nvSpPr>
            <p:cNvPr id="25" name="Freeform 10">
              <a:extLst>
                <a:ext uri="{FF2B5EF4-FFF2-40B4-BE49-F238E27FC236}">
                  <a16:creationId xmlns:a16="http://schemas.microsoft.com/office/drawing/2014/main" id="{8FFB8F34-9386-4138-A607-ABB10DF0B913}"/>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6" name="Rectangle 11">
              <a:hlinkClick r:id="rId5" action="ppaction://hlinksldjump"/>
              <a:extLst>
                <a:ext uri="{FF2B5EF4-FFF2-40B4-BE49-F238E27FC236}">
                  <a16:creationId xmlns:a16="http://schemas.microsoft.com/office/drawing/2014/main" id="{9BE11905-07CE-4940-8A57-A5E447B38C38}"/>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28" name="Group 9">
            <a:extLst>
              <a:ext uri="{FF2B5EF4-FFF2-40B4-BE49-F238E27FC236}">
                <a16:creationId xmlns:a16="http://schemas.microsoft.com/office/drawing/2014/main" id="{EF457962-98B5-40C3-B585-1093502E5694}"/>
              </a:ext>
            </a:extLst>
          </p:cNvPr>
          <p:cNvGrpSpPr/>
          <p:nvPr/>
        </p:nvGrpSpPr>
        <p:grpSpPr>
          <a:xfrm>
            <a:off x="9270251" y="181078"/>
            <a:ext cx="754143" cy="335365"/>
            <a:chOff x="816" y="2304"/>
            <a:chExt cx="1440" cy="448"/>
          </a:xfrm>
        </p:grpSpPr>
        <p:sp>
          <p:nvSpPr>
            <p:cNvPr id="29" name="Freeform 10">
              <a:extLst>
                <a:ext uri="{FF2B5EF4-FFF2-40B4-BE49-F238E27FC236}">
                  <a16:creationId xmlns:a16="http://schemas.microsoft.com/office/drawing/2014/main" id="{8A2A68E1-5F5F-45BB-927E-82AC93F8DAB1}"/>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0" name="Rectangle 11">
              <a:hlinkClick r:id="rId6"/>
              <a:extLst>
                <a:ext uri="{FF2B5EF4-FFF2-40B4-BE49-F238E27FC236}">
                  <a16:creationId xmlns:a16="http://schemas.microsoft.com/office/drawing/2014/main" id="{00249ACE-22AD-4A08-9C20-74122BA15F63}"/>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31" name="Group 9">
            <a:extLst>
              <a:ext uri="{FF2B5EF4-FFF2-40B4-BE49-F238E27FC236}">
                <a16:creationId xmlns:a16="http://schemas.microsoft.com/office/drawing/2014/main" id="{64F321D4-DE7B-4B77-8B81-67C6A753603E}"/>
              </a:ext>
            </a:extLst>
          </p:cNvPr>
          <p:cNvGrpSpPr/>
          <p:nvPr/>
        </p:nvGrpSpPr>
        <p:grpSpPr>
          <a:xfrm>
            <a:off x="10165976" y="181078"/>
            <a:ext cx="754143" cy="335365"/>
            <a:chOff x="816" y="2304"/>
            <a:chExt cx="1440" cy="448"/>
          </a:xfrm>
        </p:grpSpPr>
        <p:sp>
          <p:nvSpPr>
            <p:cNvPr id="32" name="Freeform 10">
              <a:extLst>
                <a:ext uri="{FF2B5EF4-FFF2-40B4-BE49-F238E27FC236}">
                  <a16:creationId xmlns:a16="http://schemas.microsoft.com/office/drawing/2014/main" id="{4EE515C9-FDDF-421F-8381-1C0DD2D5AE01}"/>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3" name="Rectangle 11">
              <a:hlinkClick r:id="rId7" action="ppaction://hlinkfile"/>
              <a:extLst>
                <a:ext uri="{FF2B5EF4-FFF2-40B4-BE49-F238E27FC236}">
                  <a16:creationId xmlns:a16="http://schemas.microsoft.com/office/drawing/2014/main" id="{5C5A317C-6050-4D50-B21F-6E49FAE2D36D}"/>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150795824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en-US" altLang="zh-CN" kern="1200" dirty="0">
                <a:latin typeface="华文隶书" panose="02010800040101010101" pitchFamily="2" charset="-122"/>
                <a:ea typeface="华文隶书" panose="02010800040101010101" pitchFamily="2" charset="-122"/>
                <a:cs typeface="Arial" panose="020B0604020202020204" pitchFamily="34" charset="0"/>
              </a:rPr>
              <a:t>BFC</a:t>
            </a:r>
            <a:r>
              <a:rPr lang="zh-CN" altLang="en-US" kern="1200" dirty="0">
                <a:latin typeface="华文隶书" panose="02010800040101010101" pitchFamily="2" charset="-122"/>
                <a:ea typeface="华文隶书" panose="02010800040101010101" pitchFamily="2" charset="-122"/>
                <a:cs typeface="Arial" panose="020B0604020202020204" pitchFamily="34" charset="0"/>
              </a:rPr>
              <a:t>布局</a:t>
            </a:r>
            <a:endParaRPr lang="en-US" altLang="zh-CN" kern="1200" dirty="0">
              <a:latin typeface="华文隶书" panose="02010800040101010101" pitchFamily="2" charset="-122"/>
              <a:ea typeface="华文隶书" panose="02010800040101010101" pitchFamily="2" charset="-122"/>
            </a:endParaRPr>
          </a:p>
        </p:txBody>
      </p:sp>
      <p:sp>
        <p:nvSpPr>
          <p:cNvPr id="13" name="矩形 12">
            <a:extLst>
              <a:ext uri="{FF2B5EF4-FFF2-40B4-BE49-F238E27FC236}">
                <a16:creationId xmlns:a16="http://schemas.microsoft.com/office/drawing/2014/main" id="{5DF6CD11-7A7D-4DA6-B4B1-873FCA341C67}"/>
              </a:ext>
            </a:extLst>
          </p:cNvPr>
          <p:cNvSpPr/>
          <p:nvPr/>
        </p:nvSpPr>
        <p:spPr>
          <a:xfrm>
            <a:off x="153991" y="676772"/>
            <a:ext cx="11605260" cy="307777"/>
          </a:xfrm>
          <a:prstGeom prst="rect">
            <a:avLst/>
          </a:prstGeom>
        </p:spPr>
        <p:txBody>
          <a:bodyPr wrap="square">
            <a:spAutoFit/>
          </a:bodyPr>
          <a:lstStyle/>
          <a:p>
            <a:r>
              <a:rPr lang="en-US" altLang="zh-CN" b="1" dirty="0"/>
              <a:t>BFC</a:t>
            </a:r>
            <a:r>
              <a:rPr lang="zh-CN" altLang="en-US" b="1" dirty="0"/>
              <a:t>元素详解</a:t>
            </a:r>
          </a:p>
        </p:txBody>
      </p:sp>
      <p:sp>
        <p:nvSpPr>
          <p:cNvPr id="17" name="矩形 16">
            <a:extLst>
              <a:ext uri="{FF2B5EF4-FFF2-40B4-BE49-F238E27FC236}">
                <a16:creationId xmlns:a16="http://schemas.microsoft.com/office/drawing/2014/main" id="{4E59A5FF-217D-4CFE-86FA-3B5E4DB65F45}"/>
              </a:ext>
            </a:extLst>
          </p:cNvPr>
          <p:cNvSpPr/>
          <p:nvPr/>
        </p:nvSpPr>
        <p:spPr>
          <a:xfrm>
            <a:off x="396240" y="827228"/>
            <a:ext cx="11641769" cy="4939814"/>
          </a:xfrm>
          <a:prstGeom prst="rect">
            <a:avLst/>
          </a:prstGeom>
        </p:spPr>
        <p:txBody>
          <a:bodyPr wrap="square">
            <a:spAutoFit/>
          </a:bodyPr>
          <a:lstStyle/>
          <a:p>
            <a:pPr>
              <a:lnSpc>
                <a:spcPct val="150000"/>
              </a:lnSpc>
            </a:pPr>
            <a:r>
              <a:rPr lang="en-US" altLang="zh-CN" b="1" dirty="0" err="1"/>
              <a:t>float:left</a:t>
            </a:r>
            <a:r>
              <a:rPr lang="en-US" altLang="zh-CN" b="1" dirty="0"/>
              <a:t>/right</a:t>
            </a:r>
            <a:r>
              <a:rPr lang="zh-CN" altLang="en-US" b="1" dirty="0"/>
              <a:t>：</a:t>
            </a:r>
            <a:r>
              <a:rPr lang="zh-CN" altLang="en-US" dirty="0"/>
              <a:t> 浮动元素本身</a:t>
            </a:r>
            <a:r>
              <a:rPr lang="en-US" altLang="zh-CN" dirty="0"/>
              <a:t>BFC</a:t>
            </a:r>
            <a:r>
              <a:rPr lang="zh-CN" altLang="en-US" dirty="0"/>
              <a:t>化，然而浮动元素有破坏性</a:t>
            </a:r>
            <a:r>
              <a:rPr lang="zh-CN" altLang="en-US" b="1" baseline="30000" dirty="0"/>
              <a:t>①</a:t>
            </a:r>
            <a:r>
              <a:rPr lang="zh-CN" altLang="en-US" dirty="0"/>
              <a:t>和包裹性</a:t>
            </a:r>
            <a:r>
              <a:rPr lang="zh-CN" altLang="en-US" b="1" baseline="30000" dirty="0"/>
              <a:t>②</a:t>
            </a:r>
            <a:r>
              <a:rPr lang="zh-CN" altLang="en-US" dirty="0"/>
              <a:t>，失去了元素本身的流体自适应性，因此，无法用来实现自动填满容器的自适应布局。不过，其因兼容性还算良好，与堆积木这种现实认知匹配，上手简单，因此在旧时代被大肆使用，也就是常说的“浮动布局”，也算阴差阳错开创了自己的一套布局。</a:t>
            </a:r>
            <a:endParaRPr lang="en-US" altLang="zh-CN" dirty="0"/>
          </a:p>
          <a:p>
            <a:pPr>
              <a:lnSpc>
                <a:spcPct val="150000"/>
              </a:lnSpc>
            </a:pPr>
            <a:r>
              <a:rPr lang="zh-CN" altLang="en-US" dirty="0"/>
              <a:t>①破坏性：指元素浮动后导致父元素高度塌陷</a:t>
            </a:r>
            <a:r>
              <a:rPr lang="en-US" altLang="zh-CN" dirty="0"/>
              <a:t>,</a:t>
            </a:r>
            <a:r>
              <a:rPr lang="zh-CN" altLang="en-US" dirty="0"/>
              <a:t>浮动元素被从文档正常流中移除了，父元素当然还处在正常流中，所以父元素不能被浮动元素撑大。</a:t>
            </a:r>
            <a:endParaRPr lang="en-US" altLang="zh-CN" dirty="0"/>
          </a:p>
          <a:p>
            <a:pPr>
              <a:lnSpc>
                <a:spcPct val="150000"/>
              </a:lnSpc>
            </a:pPr>
            <a:r>
              <a:rPr lang="zh-CN" altLang="en-US" dirty="0"/>
              <a:t>②包裹性：元素尺寸刚好容纳内容。</a:t>
            </a:r>
            <a:endParaRPr lang="en-US" altLang="zh-CN" dirty="0"/>
          </a:p>
          <a:p>
            <a:pPr>
              <a:lnSpc>
                <a:spcPct val="150000"/>
              </a:lnSpc>
            </a:pPr>
            <a:r>
              <a:rPr lang="en-US" altLang="zh-CN" b="1" dirty="0" err="1"/>
              <a:t>position:absolute</a:t>
            </a:r>
            <a:r>
              <a:rPr lang="zh-CN" altLang="en-US" b="1" dirty="0"/>
              <a:t> ：</a:t>
            </a:r>
            <a:r>
              <a:rPr lang="zh-CN" altLang="en-US" dirty="0"/>
              <a:t>这个脱离文档流有些严重。</a:t>
            </a:r>
            <a:endParaRPr lang="en-US" altLang="zh-CN" dirty="0"/>
          </a:p>
          <a:p>
            <a:pPr>
              <a:lnSpc>
                <a:spcPct val="150000"/>
              </a:lnSpc>
            </a:pPr>
            <a:r>
              <a:rPr lang="en-US" altLang="zh-CN" b="1" dirty="0" err="1"/>
              <a:t>overflow:hidden</a:t>
            </a:r>
            <a:r>
              <a:rPr lang="en-US" altLang="zh-CN" b="1" dirty="0"/>
              <a:t>/auto</a:t>
            </a:r>
            <a:r>
              <a:rPr lang="zh-CN" altLang="en-US" b="1" dirty="0"/>
              <a:t>：</a:t>
            </a:r>
            <a:r>
              <a:rPr lang="zh-CN" altLang="en-US" dirty="0"/>
              <a:t>功能是溢出剪裁，由于很多场景我们是不能</a:t>
            </a:r>
            <a:r>
              <a:rPr lang="en-US" altLang="zh-CN" dirty="0" err="1"/>
              <a:t>overflow:hidden</a:t>
            </a:r>
            <a:r>
              <a:rPr lang="zh-CN" altLang="en-US" dirty="0"/>
              <a:t>的，因此，无法作为一个通用</a:t>
            </a:r>
            <a:r>
              <a:rPr lang="en-US" altLang="zh-CN" dirty="0"/>
              <a:t>CSS</a:t>
            </a:r>
            <a:r>
              <a:rPr lang="zh-CN" altLang="en-US" dirty="0"/>
              <a:t>类整站大规模使用。不过</a:t>
            </a:r>
            <a:r>
              <a:rPr lang="en-US" altLang="zh-CN" dirty="0" err="1"/>
              <a:t>float+overflow</a:t>
            </a:r>
            <a:r>
              <a:rPr lang="zh-CN" altLang="en-US" dirty="0"/>
              <a:t>的自适应布局，我们可以在局部（你确定不会有什么被剪裁的情况下）很</a:t>
            </a:r>
            <a:r>
              <a:rPr lang="en-US" altLang="zh-CN" dirty="0"/>
              <a:t>happy</a:t>
            </a:r>
            <a:r>
              <a:rPr lang="zh-CN" altLang="en-US" dirty="0"/>
              <a:t>地使用。</a:t>
            </a:r>
            <a:endParaRPr lang="en-US" altLang="zh-CN" dirty="0"/>
          </a:p>
          <a:p>
            <a:pPr>
              <a:lnSpc>
                <a:spcPct val="150000"/>
              </a:lnSpc>
            </a:pPr>
            <a:r>
              <a:rPr lang="en-US" altLang="zh-CN" b="1" dirty="0" err="1"/>
              <a:t>display:inline-block</a:t>
            </a:r>
            <a:r>
              <a:rPr lang="zh-CN" altLang="en-US" b="1" dirty="0"/>
              <a:t>：</a:t>
            </a:r>
            <a:r>
              <a:rPr lang="en-US" altLang="zh-CN" dirty="0" err="1"/>
              <a:t>display:inline-block</a:t>
            </a:r>
            <a:r>
              <a:rPr lang="zh-CN" altLang="en-US" dirty="0"/>
              <a:t>会让元素尺寸包裹收缩，完全就不是我们想要的</a:t>
            </a:r>
            <a:r>
              <a:rPr lang="en-US" altLang="zh-CN" dirty="0"/>
              <a:t>block</a:t>
            </a:r>
            <a:r>
              <a:rPr lang="zh-CN" altLang="en-US" dirty="0"/>
              <a:t>水平的流动特性。但是在</a:t>
            </a:r>
            <a:r>
              <a:rPr lang="en-US" altLang="zh-CN" dirty="0"/>
              <a:t>IE6/IE7</a:t>
            </a:r>
            <a:r>
              <a:rPr lang="zh-CN" altLang="en-US" dirty="0"/>
              <a:t>浏览器下，</a:t>
            </a:r>
            <a:r>
              <a:rPr lang="en-US" altLang="zh-CN" dirty="0"/>
              <a:t>block</a:t>
            </a:r>
            <a:r>
              <a:rPr lang="zh-CN" altLang="en-US" dirty="0"/>
              <a:t>水平的元素设置</a:t>
            </a:r>
            <a:r>
              <a:rPr lang="en-US" altLang="zh-CN" dirty="0" err="1"/>
              <a:t>display:inline-block</a:t>
            </a:r>
            <a:r>
              <a:rPr lang="zh-CN" altLang="en-US" dirty="0"/>
              <a:t>元素还是</a:t>
            </a:r>
            <a:r>
              <a:rPr lang="en-US" altLang="zh-CN" dirty="0"/>
              <a:t>block</a:t>
            </a:r>
            <a:r>
              <a:rPr lang="zh-CN" altLang="en-US" dirty="0"/>
              <a:t>水平，也就是还是会自适应容器的可用宽度显示。</a:t>
            </a:r>
          </a:p>
          <a:p>
            <a:pPr>
              <a:lnSpc>
                <a:spcPct val="150000"/>
              </a:lnSpc>
            </a:pPr>
            <a:r>
              <a:rPr lang="en-US" altLang="zh-CN" b="1" dirty="0" err="1"/>
              <a:t>display:table-cell</a:t>
            </a:r>
            <a:r>
              <a:rPr lang="zh-CN" altLang="en-US" b="1" dirty="0"/>
              <a:t>：</a:t>
            </a:r>
            <a:r>
              <a:rPr lang="zh-CN" altLang="en-US" dirty="0"/>
              <a:t>让元素表现得像单元格一样，单元格有个非常神奇的特性，就是你宽度值设置地再大，实际宽度也不会超过表格容器的宽度如果我们把</a:t>
            </a:r>
            <a:r>
              <a:rPr lang="en-US" altLang="zh-CN" dirty="0" err="1"/>
              <a:t>display:table-cell</a:t>
            </a:r>
            <a:r>
              <a:rPr lang="zh-CN" altLang="en-US" dirty="0"/>
              <a:t>这个</a:t>
            </a:r>
            <a:r>
              <a:rPr lang="en-US" altLang="zh-CN" dirty="0"/>
              <a:t>BFC</a:t>
            </a:r>
            <a:r>
              <a:rPr lang="zh-CN" altLang="en-US" dirty="0"/>
              <a:t>元素宽度设置很大，比如设置成</a:t>
            </a:r>
            <a:r>
              <a:rPr lang="en-US" altLang="zh-CN" dirty="0"/>
              <a:t>9999px</a:t>
            </a:r>
            <a:r>
              <a:rPr lang="zh-CN" altLang="en-US" dirty="0"/>
              <a:t>，那其实就跟</a:t>
            </a:r>
            <a:r>
              <a:rPr lang="en-US" altLang="zh-CN" dirty="0"/>
              <a:t>block</a:t>
            </a:r>
            <a:r>
              <a:rPr lang="zh-CN" altLang="en-US" dirty="0"/>
              <a:t>水平元素自动适应容器空间效果一模一样了。但是有两点制约，一是</a:t>
            </a:r>
            <a:r>
              <a:rPr lang="en-US" altLang="zh-CN" dirty="0"/>
              <a:t>IE8+</a:t>
            </a:r>
            <a:r>
              <a:rPr lang="zh-CN" altLang="en-US" dirty="0"/>
              <a:t>以上浏览器兼容，有些苦逼的团队还要管</a:t>
            </a:r>
            <a:r>
              <a:rPr lang="en-US" altLang="zh-CN" dirty="0"/>
              <a:t>IE6</a:t>
            </a:r>
            <a:r>
              <a:rPr lang="zh-CN" altLang="en-US" dirty="0"/>
              <a:t>；二是应付连续英文字符换行有些吃力（可以嵌套</a:t>
            </a:r>
            <a:r>
              <a:rPr lang="en-US" altLang="zh-CN" dirty="0" err="1"/>
              <a:t>table-layout:fixed</a:t>
            </a:r>
            <a:r>
              <a:rPr lang="zh-CN" altLang="en-US" dirty="0"/>
              <a:t>解决）。</a:t>
            </a:r>
          </a:p>
          <a:p>
            <a:pPr>
              <a:lnSpc>
                <a:spcPct val="150000"/>
              </a:lnSpc>
            </a:pPr>
            <a:r>
              <a:rPr lang="en-US" altLang="zh-CN" b="1" dirty="0" err="1"/>
              <a:t>display:table-row</a:t>
            </a:r>
            <a:r>
              <a:rPr lang="zh-CN" altLang="en-US" b="1" dirty="0"/>
              <a:t>：</a:t>
            </a:r>
            <a:r>
              <a:rPr lang="zh-CN" altLang="en-US" dirty="0"/>
              <a:t>对</a:t>
            </a:r>
            <a:r>
              <a:rPr lang="en-US" altLang="zh-CN" dirty="0"/>
              <a:t>width</a:t>
            </a:r>
            <a:r>
              <a:rPr lang="zh-CN" altLang="en-US" dirty="0"/>
              <a:t>无感，无法自适应剩余容器空间。</a:t>
            </a:r>
            <a:endParaRPr lang="en-US" altLang="zh-CN" dirty="0"/>
          </a:p>
          <a:p>
            <a:pPr>
              <a:lnSpc>
                <a:spcPct val="150000"/>
              </a:lnSpc>
            </a:pPr>
            <a:r>
              <a:rPr lang="en-US" altLang="zh-CN" b="1" dirty="0" err="1"/>
              <a:t>display:table-caption</a:t>
            </a:r>
            <a:r>
              <a:rPr lang="zh-CN" altLang="en-US" b="1" dirty="0"/>
              <a:t>：</a:t>
            </a:r>
            <a:r>
              <a:rPr lang="zh-CN" altLang="en-US" dirty="0"/>
              <a:t>一无是处。</a:t>
            </a:r>
          </a:p>
        </p:txBody>
      </p:sp>
      <p:grpSp>
        <p:nvGrpSpPr>
          <p:cNvPr id="16" name="Group 9">
            <a:extLst>
              <a:ext uri="{FF2B5EF4-FFF2-40B4-BE49-F238E27FC236}">
                <a16:creationId xmlns:a16="http://schemas.microsoft.com/office/drawing/2014/main" id="{1FBB9B83-517C-476E-875A-115126C19FB0}"/>
              </a:ext>
            </a:extLst>
          </p:cNvPr>
          <p:cNvGrpSpPr/>
          <p:nvPr/>
        </p:nvGrpSpPr>
        <p:grpSpPr>
          <a:xfrm>
            <a:off x="3471547" y="2163986"/>
            <a:ext cx="1041083" cy="335365"/>
            <a:chOff x="816" y="2304"/>
            <a:chExt cx="1440" cy="448"/>
          </a:xfrm>
        </p:grpSpPr>
        <p:sp>
          <p:nvSpPr>
            <p:cNvPr id="18" name="Freeform 10">
              <a:extLst>
                <a:ext uri="{FF2B5EF4-FFF2-40B4-BE49-F238E27FC236}">
                  <a16:creationId xmlns:a16="http://schemas.microsoft.com/office/drawing/2014/main" id="{AC00FDF2-DE8E-41E2-A57C-C81B9377C1E0}"/>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 name="Rectangle 11">
              <a:hlinkClick r:id="rId3" action="ppaction://hlinkfile"/>
              <a:extLst>
                <a:ext uri="{FF2B5EF4-FFF2-40B4-BE49-F238E27FC236}">
                  <a16:creationId xmlns:a16="http://schemas.microsoft.com/office/drawing/2014/main" id="{673B9EF7-439E-4528-8FF5-AD0FCC794915}"/>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float.html</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12" name="矩形 11">
            <a:extLst>
              <a:ext uri="{FF2B5EF4-FFF2-40B4-BE49-F238E27FC236}">
                <a16:creationId xmlns:a16="http://schemas.microsoft.com/office/drawing/2014/main" id="{312783CE-66C3-4DC4-B847-EEB90F48B3A2}"/>
              </a:ext>
            </a:extLst>
          </p:cNvPr>
          <p:cNvSpPr/>
          <p:nvPr/>
        </p:nvSpPr>
        <p:spPr>
          <a:xfrm>
            <a:off x="153991" y="5622516"/>
            <a:ext cx="11605260" cy="307777"/>
          </a:xfrm>
          <a:prstGeom prst="rect">
            <a:avLst/>
          </a:prstGeom>
        </p:spPr>
        <p:txBody>
          <a:bodyPr wrap="square">
            <a:spAutoFit/>
          </a:bodyPr>
          <a:lstStyle/>
          <a:p>
            <a:r>
              <a:rPr lang="zh-CN" altLang="en-US" b="1" dirty="0"/>
              <a:t>总结</a:t>
            </a:r>
          </a:p>
        </p:txBody>
      </p:sp>
      <p:sp>
        <p:nvSpPr>
          <p:cNvPr id="14" name="矩形 13">
            <a:extLst>
              <a:ext uri="{FF2B5EF4-FFF2-40B4-BE49-F238E27FC236}">
                <a16:creationId xmlns:a16="http://schemas.microsoft.com/office/drawing/2014/main" id="{94975FC8-8555-4446-9061-CDF2462768DE}"/>
              </a:ext>
            </a:extLst>
          </p:cNvPr>
          <p:cNvSpPr/>
          <p:nvPr/>
        </p:nvSpPr>
        <p:spPr>
          <a:xfrm>
            <a:off x="376406" y="5787588"/>
            <a:ext cx="11230290" cy="1061829"/>
          </a:xfrm>
          <a:prstGeom prst="rect">
            <a:avLst/>
          </a:prstGeom>
        </p:spPr>
        <p:txBody>
          <a:bodyPr wrap="square">
            <a:spAutoFit/>
          </a:bodyPr>
          <a:lstStyle/>
          <a:p>
            <a:pPr>
              <a:lnSpc>
                <a:spcPct val="150000"/>
              </a:lnSpc>
            </a:pPr>
            <a:r>
              <a:rPr lang="zh-CN" altLang="en-US" dirty="0"/>
              <a:t>能担任自适应布局重任的也就是：</a:t>
            </a:r>
            <a:r>
              <a:rPr lang="en-US" altLang="zh-CN" dirty="0"/>
              <a:t>1</a:t>
            </a:r>
            <a:r>
              <a:rPr lang="zh-CN" altLang="en-US" dirty="0"/>
              <a:t>、</a:t>
            </a:r>
            <a:r>
              <a:rPr lang="en-US" altLang="zh-CN" dirty="0" err="1"/>
              <a:t>overflow:auto</a:t>
            </a:r>
            <a:r>
              <a:rPr lang="en-US" altLang="zh-CN" dirty="0"/>
              <a:t>/hidden IE7+      2</a:t>
            </a:r>
            <a:r>
              <a:rPr lang="zh-CN" altLang="en-US" dirty="0"/>
              <a:t>、</a:t>
            </a:r>
            <a:r>
              <a:rPr lang="en-US" altLang="zh-CN" dirty="0" err="1"/>
              <a:t>display:inline-block</a:t>
            </a:r>
            <a:r>
              <a:rPr lang="en-US" altLang="zh-CN" dirty="0"/>
              <a:t> IE6/IE7    3</a:t>
            </a:r>
            <a:r>
              <a:rPr lang="zh-CN" altLang="en-US" dirty="0"/>
              <a:t>、</a:t>
            </a:r>
            <a:r>
              <a:rPr lang="en-US" altLang="zh-CN" dirty="0" err="1"/>
              <a:t>display:table-cell</a:t>
            </a:r>
            <a:r>
              <a:rPr lang="en-US" altLang="zh-CN" dirty="0"/>
              <a:t> IE8+</a:t>
            </a:r>
          </a:p>
          <a:p>
            <a:pPr>
              <a:lnSpc>
                <a:spcPct val="150000"/>
              </a:lnSpc>
            </a:pPr>
            <a:r>
              <a:rPr lang="zh-CN" altLang="en-US" dirty="0"/>
              <a:t>于是，最后，两栏或多栏自适应布局的通用类语句是（</a:t>
            </a:r>
            <a:r>
              <a:rPr lang="en-US" altLang="zh-CN" dirty="0"/>
              <a:t>block</a:t>
            </a:r>
            <a:r>
              <a:rPr lang="zh-CN" altLang="en-US" dirty="0"/>
              <a:t>水平标签，需配合浮动）：</a:t>
            </a:r>
          </a:p>
          <a:p>
            <a:pPr>
              <a:lnSpc>
                <a:spcPct val="150000"/>
              </a:lnSpc>
            </a:pPr>
            <a:r>
              <a:rPr lang="en-US" altLang="zh-CN" dirty="0"/>
              <a:t>.cell { display: table-cell; width: 9999px;</a:t>
            </a:r>
            <a:r>
              <a:rPr lang="en-US" altLang="zh-CN" b="1" dirty="0">
                <a:hlinkClick r:id="rId4" action="ppaction://hlinksldjump"/>
              </a:rPr>
              <a:t>*</a:t>
            </a:r>
            <a:r>
              <a:rPr lang="en-US" altLang="zh-CN" dirty="0"/>
              <a:t>display: inline-block; </a:t>
            </a:r>
            <a:r>
              <a:rPr lang="en-US" altLang="zh-CN" dirty="0">
                <a:hlinkClick r:id="rId4" action="ppaction://hlinksldjump"/>
              </a:rPr>
              <a:t>*</a:t>
            </a:r>
            <a:r>
              <a:rPr lang="en-US" altLang="zh-CN" dirty="0"/>
              <a:t>width: auto; }</a:t>
            </a:r>
            <a:endParaRPr lang="zh-CN" altLang="en-US" dirty="0"/>
          </a:p>
        </p:txBody>
      </p:sp>
      <p:grpSp>
        <p:nvGrpSpPr>
          <p:cNvPr id="20" name="Group 9">
            <a:extLst>
              <a:ext uri="{FF2B5EF4-FFF2-40B4-BE49-F238E27FC236}">
                <a16:creationId xmlns:a16="http://schemas.microsoft.com/office/drawing/2014/main" id="{223AA3B1-05FE-4244-9623-B93580D1337C}"/>
              </a:ext>
            </a:extLst>
          </p:cNvPr>
          <p:cNvGrpSpPr/>
          <p:nvPr/>
        </p:nvGrpSpPr>
        <p:grpSpPr>
          <a:xfrm>
            <a:off x="11061700" y="181078"/>
            <a:ext cx="988719" cy="335365"/>
            <a:chOff x="816" y="2304"/>
            <a:chExt cx="1440" cy="448"/>
          </a:xfrm>
        </p:grpSpPr>
        <p:sp>
          <p:nvSpPr>
            <p:cNvPr id="21" name="Freeform 10">
              <a:extLst>
                <a:ext uri="{FF2B5EF4-FFF2-40B4-BE49-F238E27FC236}">
                  <a16:creationId xmlns:a16="http://schemas.microsoft.com/office/drawing/2014/main" id="{9A5132B2-159E-4376-B6B6-46CB4067E2C1}"/>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Rectangle 11">
              <a:hlinkClick r:id="rId5" action="ppaction://hlinksldjump"/>
              <a:extLst>
                <a:ext uri="{FF2B5EF4-FFF2-40B4-BE49-F238E27FC236}">
                  <a16:creationId xmlns:a16="http://schemas.microsoft.com/office/drawing/2014/main" id="{A11C7CEA-1169-4C53-A8E4-BAB52A862B19}"/>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26" name="Group 9">
            <a:extLst>
              <a:ext uri="{FF2B5EF4-FFF2-40B4-BE49-F238E27FC236}">
                <a16:creationId xmlns:a16="http://schemas.microsoft.com/office/drawing/2014/main" id="{3CF71FDB-4242-4FCE-8A8A-00D31A6151D9}"/>
              </a:ext>
            </a:extLst>
          </p:cNvPr>
          <p:cNvGrpSpPr/>
          <p:nvPr/>
        </p:nvGrpSpPr>
        <p:grpSpPr>
          <a:xfrm>
            <a:off x="9270251" y="181078"/>
            <a:ext cx="754143" cy="335365"/>
            <a:chOff x="816" y="2304"/>
            <a:chExt cx="1440" cy="448"/>
          </a:xfrm>
        </p:grpSpPr>
        <p:sp>
          <p:nvSpPr>
            <p:cNvPr id="27" name="Freeform 10">
              <a:extLst>
                <a:ext uri="{FF2B5EF4-FFF2-40B4-BE49-F238E27FC236}">
                  <a16:creationId xmlns:a16="http://schemas.microsoft.com/office/drawing/2014/main" id="{72029686-E6FA-4D48-9A84-51EA6CAFCC28}"/>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 name="Rectangle 11">
              <a:hlinkClick r:id="rId6"/>
              <a:extLst>
                <a:ext uri="{FF2B5EF4-FFF2-40B4-BE49-F238E27FC236}">
                  <a16:creationId xmlns:a16="http://schemas.microsoft.com/office/drawing/2014/main" id="{5B6544AC-8C0F-44B5-ACB2-F124E3A758F4}"/>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29" name="Group 9">
            <a:extLst>
              <a:ext uri="{FF2B5EF4-FFF2-40B4-BE49-F238E27FC236}">
                <a16:creationId xmlns:a16="http://schemas.microsoft.com/office/drawing/2014/main" id="{7293AC09-84A6-42E7-BBE3-CEE2066AAA52}"/>
              </a:ext>
            </a:extLst>
          </p:cNvPr>
          <p:cNvGrpSpPr/>
          <p:nvPr/>
        </p:nvGrpSpPr>
        <p:grpSpPr>
          <a:xfrm>
            <a:off x="10165976" y="181078"/>
            <a:ext cx="754143" cy="335365"/>
            <a:chOff x="816" y="2304"/>
            <a:chExt cx="1440" cy="448"/>
          </a:xfrm>
        </p:grpSpPr>
        <p:sp>
          <p:nvSpPr>
            <p:cNvPr id="30" name="Freeform 10">
              <a:extLst>
                <a:ext uri="{FF2B5EF4-FFF2-40B4-BE49-F238E27FC236}">
                  <a16:creationId xmlns:a16="http://schemas.microsoft.com/office/drawing/2014/main" id="{19AAEC6F-08F1-4C50-8569-BD6E2A621051}"/>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 name="Rectangle 11">
              <a:hlinkClick r:id="rId7" action="ppaction://hlinkfile"/>
              <a:extLst>
                <a:ext uri="{FF2B5EF4-FFF2-40B4-BE49-F238E27FC236}">
                  <a16:creationId xmlns:a16="http://schemas.microsoft.com/office/drawing/2014/main" id="{0F06654A-1A5C-457C-A9F6-F79F3CB21747}"/>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72758712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zh-CN" altLang="en-US" kern="1200" dirty="0">
                <a:latin typeface="华文隶书" panose="02010800040101010101" pitchFamily="2" charset="-122"/>
                <a:ea typeface="华文隶书" panose="02010800040101010101" pitchFamily="2" charset="-122"/>
                <a:cs typeface="Arial" panose="020B0604020202020204" pitchFamily="34" charset="0"/>
              </a:rPr>
              <a:t>浮动的清除</a:t>
            </a:r>
            <a:endParaRPr lang="en-US" altLang="zh-CN" kern="1200" dirty="0">
              <a:latin typeface="华文隶书" panose="02010800040101010101" pitchFamily="2" charset="-122"/>
              <a:ea typeface="华文隶书" panose="02010800040101010101" pitchFamily="2" charset="-122"/>
            </a:endParaRPr>
          </a:p>
        </p:txBody>
      </p:sp>
      <p:grpSp>
        <p:nvGrpSpPr>
          <p:cNvPr id="7" name="Group 9">
            <a:extLst>
              <a:ext uri="{FF2B5EF4-FFF2-40B4-BE49-F238E27FC236}">
                <a16:creationId xmlns:a16="http://schemas.microsoft.com/office/drawing/2014/main" id="{29399833-F85D-4753-B263-5A0452FC9DA8}"/>
              </a:ext>
            </a:extLst>
          </p:cNvPr>
          <p:cNvGrpSpPr/>
          <p:nvPr/>
        </p:nvGrpSpPr>
        <p:grpSpPr>
          <a:xfrm>
            <a:off x="1537794" y="850222"/>
            <a:ext cx="1041083" cy="335365"/>
            <a:chOff x="816" y="2304"/>
            <a:chExt cx="1440" cy="448"/>
          </a:xfrm>
        </p:grpSpPr>
        <p:sp>
          <p:nvSpPr>
            <p:cNvPr id="11" name="Freeform 10">
              <a:extLst>
                <a:ext uri="{FF2B5EF4-FFF2-40B4-BE49-F238E27FC236}">
                  <a16:creationId xmlns:a16="http://schemas.microsoft.com/office/drawing/2014/main" id="{8EE6011C-507F-4C69-986A-DF0EC51E713A}"/>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Rectangle 11">
              <a:hlinkClick r:id="rId3" action="ppaction://hlinkfile"/>
              <a:extLst>
                <a:ext uri="{FF2B5EF4-FFF2-40B4-BE49-F238E27FC236}">
                  <a16:creationId xmlns:a16="http://schemas.microsoft.com/office/drawing/2014/main" id="{DBAB7CDE-74A0-4675-86CB-DC1FC5E48E82}"/>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float1.html</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36" name="矩形 35">
            <a:extLst>
              <a:ext uri="{FF2B5EF4-FFF2-40B4-BE49-F238E27FC236}">
                <a16:creationId xmlns:a16="http://schemas.microsoft.com/office/drawing/2014/main" id="{CB540902-78C0-4977-B782-AAD1DF7F0169}"/>
              </a:ext>
            </a:extLst>
          </p:cNvPr>
          <p:cNvSpPr/>
          <p:nvPr/>
        </p:nvSpPr>
        <p:spPr>
          <a:xfrm>
            <a:off x="293370" y="810156"/>
            <a:ext cx="902811" cy="415498"/>
          </a:xfrm>
          <a:prstGeom prst="rect">
            <a:avLst/>
          </a:prstGeom>
        </p:spPr>
        <p:txBody>
          <a:bodyPr wrap="none">
            <a:spAutoFit/>
          </a:bodyPr>
          <a:lstStyle/>
          <a:p>
            <a:pPr>
              <a:lnSpc>
                <a:spcPct val="150000"/>
              </a:lnSpc>
            </a:pPr>
            <a:r>
              <a:rPr lang="zh-CN" altLang="en-US" b="1" dirty="0">
                <a:solidFill>
                  <a:srgbClr val="333333"/>
                </a:solidFill>
                <a:latin typeface="Arial" panose="020B0604020202020204" pitchFamily="34" charset="0"/>
              </a:rPr>
              <a:t>清除方法</a:t>
            </a:r>
            <a:endParaRPr lang="en-US" altLang="zh-CN" b="1" dirty="0">
              <a:solidFill>
                <a:srgbClr val="333333"/>
              </a:solidFill>
              <a:latin typeface="Arial" panose="020B0604020202020204" pitchFamily="34" charset="0"/>
            </a:endParaRPr>
          </a:p>
        </p:txBody>
      </p:sp>
      <p:sp>
        <p:nvSpPr>
          <p:cNvPr id="38" name="矩形 37">
            <a:extLst>
              <a:ext uri="{FF2B5EF4-FFF2-40B4-BE49-F238E27FC236}">
                <a16:creationId xmlns:a16="http://schemas.microsoft.com/office/drawing/2014/main" id="{00663163-5B2D-4E1E-A866-3757E84847C0}"/>
              </a:ext>
            </a:extLst>
          </p:cNvPr>
          <p:cNvSpPr/>
          <p:nvPr/>
        </p:nvSpPr>
        <p:spPr>
          <a:xfrm>
            <a:off x="293370" y="1085846"/>
            <a:ext cx="11605260" cy="4616648"/>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t>clear</a:t>
            </a:r>
            <a:r>
              <a:rPr lang="zh-CN" altLang="en-US" dirty="0"/>
              <a:t>清除浮动（</a:t>
            </a:r>
            <a:r>
              <a:rPr lang="zh-CN" altLang="en-US" b="1" dirty="0"/>
              <a:t>添加空</a:t>
            </a:r>
            <a:r>
              <a:rPr lang="en-US" altLang="zh-CN" b="1" dirty="0"/>
              <a:t>div</a:t>
            </a:r>
            <a:r>
              <a:rPr lang="zh-CN" altLang="en-US" b="1" dirty="0"/>
              <a:t>法</a:t>
            </a:r>
            <a:r>
              <a:rPr lang="zh-CN" altLang="en-US" dirty="0"/>
              <a:t>）：在浮动元素下方添加空</a:t>
            </a:r>
            <a:r>
              <a:rPr lang="en-US" altLang="zh-CN" dirty="0"/>
              <a:t>div,</a:t>
            </a:r>
            <a:r>
              <a:rPr lang="zh-CN" altLang="en-US" dirty="0"/>
              <a:t>并给该元素写</a:t>
            </a:r>
            <a:r>
              <a:rPr lang="en-US" altLang="zh-CN" dirty="0"/>
              <a:t>css</a:t>
            </a:r>
            <a:r>
              <a:rPr lang="zh-CN" altLang="en-US" dirty="0"/>
              <a:t>样式： </a:t>
            </a:r>
            <a:r>
              <a:rPr lang="en-US" altLang="zh-CN" dirty="0"/>
              <a:t>{clear:both;height:0;overflow:hidden;}</a:t>
            </a:r>
            <a:r>
              <a:rPr lang="zh-CN" altLang="en-US" dirty="0"/>
              <a:t>，但缺点就是如果页面浮动浮动布局多的话，就要添加很多空</a:t>
            </a:r>
            <a:r>
              <a:rPr lang="en-US" altLang="zh-CN" dirty="0"/>
              <a:t>div</a:t>
            </a:r>
            <a:r>
              <a:rPr lang="zh-CN" altLang="en-US" dirty="0"/>
              <a:t>去清除浮动，不便优化，不建议使用</a:t>
            </a:r>
            <a:endParaRPr lang="en-US" altLang="zh-CN" dirty="0"/>
          </a:p>
          <a:p>
            <a:pPr marL="285750" indent="-285750">
              <a:lnSpc>
                <a:spcPct val="150000"/>
              </a:lnSpc>
              <a:buFont typeface="Arial" panose="020B0604020202020204" pitchFamily="34" charset="0"/>
              <a:buChar char="•"/>
            </a:pPr>
            <a:r>
              <a:rPr lang="zh-CN" altLang="en-US" dirty="0"/>
              <a:t>给浮动元素父级</a:t>
            </a:r>
            <a:r>
              <a:rPr lang="zh-CN" altLang="en-US" b="1" dirty="0"/>
              <a:t>设置高度</a:t>
            </a:r>
            <a:r>
              <a:rPr lang="zh-CN" altLang="en-US" dirty="0"/>
              <a:t>：我们知道了高度塌陷是应为给浮动元素的父级高度是自适应导致的，那么我们给它的设置适当的高度就可以解决这个问题了。 缺点：在浮动元素高度不确定的时候不适用。</a:t>
            </a:r>
            <a:endParaRPr lang="en-US" altLang="zh-CN" dirty="0"/>
          </a:p>
          <a:p>
            <a:pPr marL="285750" indent="-285750">
              <a:lnSpc>
                <a:spcPct val="150000"/>
              </a:lnSpc>
              <a:buFont typeface="Arial" panose="020B0604020202020204" pitchFamily="34" charset="0"/>
              <a:buChar char="•"/>
            </a:pPr>
            <a:r>
              <a:rPr lang="zh-CN" altLang="en-US" dirty="0"/>
              <a:t>以浮制浮（</a:t>
            </a:r>
            <a:r>
              <a:rPr lang="zh-CN" altLang="en-US" b="1" dirty="0"/>
              <a:t>父级同时浮动</a:t>
            </a:r>
            <a:r>
              <a:rPr lang="zh-CN" altLang="en-US" dirty="0"/>
              <a:t>）：何谓“以浮制浮”呢？就是**让浮动元素的父级也浮动**。 缺点：需要给每个浮动元素父级添加浮动，浮动多了容易出现问题，而且会影响到后面元素的定位，有时候，父容器是定位死的，无法变成浮动。。</a:t>
            </a:r>
            <a:endParaRPr lang="en-US" altLang="zh-CN" dirty="0"/>
          </a:p>
          <a:p>
            <a:pPr marL="285750" indent="-285750">
              <a:lnSpc>
                <a:spcPct val="150000"/>
              </a:lnSpc>
              <a:buFont typeface="Arial" panose="020B0604020202020204" pitchFamily="34" charset="0"/>
              <a:buChar char="•"/>
            </a:pPr>
            <a:r>
              <a:rPr lang="zh-CN" altLang="en-US" dirty="0"/>
              <a:t>父级设置成</a:t>
            </a:r>
            <a:r>
              <a:rPr lang="en-US" altLang="zh-CN" dirty="0"/>
              <a:t>inline-block</a:t>
            </a:r>
            <a:r>
              <a:rPr lang="zh-CN" altLang="en-US" dirty="0"/>
              <a:t>：缺点：父级的</a:t>
            </a:r>
            <a:r>
              <a:rPr lang="en-US" altLang="zh-CN" dirty="0"/>
              <a:t>margin</a:t>
            </a:r>
            <a:r>
              <a:rPr lang="zh-CN" altLang="en-US" dirty="0"/>
              <a:t>左右</a:t>
            </a:r>
            <a:r>
              <a:rPr lang="en-US" altLang="zh-CN" dirty="0"/>
              <a:t>auto</a:t>
            </a:r>
            <a:r>
              <a:rPr lang="zh-CN" altLang="en-US" dirty="0"/>
              <a:t>失效，无法使用</a:t>
            </a:r>
            <a:r>
              <a:rPr lang="en-US" altLang="zh-CN" dirty="0"/>
              <a:t>margin: 0 auto;</a:t>
            </a:r>
            <a:r>
              <a:rPr lang="zh-CN" altLang="en-US" dirty="0"/>
              <a:t>居中了。</a:t>
            </a:r>
            <a:endParaRPr lang="en-US" altLang="zh-CN" dirty="0"/>
          </a:p>
          <a:p>
            <a:pPr marL="285750" indent="-285750">
              <a:lnSpc>
                <a:spcPct val="150000"/>
              </a:lnSpc>
              <a:buFont typeface="Arial" panose="020B0604020202020204" pitchFamily="34" charset="0"/>
              <a:buChar char="•"/>
            </a:pPr>
            <a:r>
              <a:rPr lang="en-US" altLang="zh-CN" b="1" dirty="0"/>
              <a:t>br</a:t>
            </a:r>
            <a:r>
              <a:rPr lang="en-US" altLang="zh-CN" dirty="0"/>
              <a:t> </a:t>
            </a:r>
            <a:r>
              <a:rPr lang="zh-CN" altLang="en-US" dirty="0"/>
              <a:t>清浮动：</a:t>
            </a:r>
            <a:r>
              <a:rPr lang="en-US" altLang="zh-CN" dirty="0"/>
              <a:t> &lt;br clear="both" /&gt;</a:t>
            </a:r>
            <a:r>
              <a:rPr lang="zh-CN" altLang="en-US" dirty="0"/>
              <a:t> </a:t>
            </a:r>
            <a:r>
              <a:rPr lang="en-US" altLang="zh-CN" dirty="0"/>
              <a:t>br </a:t>
            </a:r>
            <a:r>
              <a:rPr lang="zh-CN" altLang="en-US" dirty="0"/>
              <a:t>标签自带</a:t>
            </a:r>
            <a:r>
              <a:rPr lang="en-US" altLang="zh-CN" dirty="0"/>
              <a:t>clear</a:t>
            </a:r>
            <a:r>
              <a:rPr lang="zh-CN" altLang="en-US" dirty="0"/>
              <a:t>属性，将它设置成</a:t>
            </a:r>
            <a:r>
              <a:rPr lang="en-US" altLang="zh-CN" dirty="0"/>
              <a:t>both</a:t>
            </a:r>
            <a:r>
              <a:rPr lang="zh-CN" altLang="en-US" dirty="0"/>
              <a:t>其实和添加空</a:t>
            </a:r>
            <a:r>
              <a:rPr lang="en-US" altLang="zh-CN" dirty="0"/>
              <a:t>div</a:t>
            </a:r>
            <a:r>
              <a:rPr lang="zh-CN" altLang="en-US" dirty="0"/>
              <a:t>原理是一样的。 问题：不符合工作中：结构、样式、行为，三者分离的要求。</a:t>
            </a:r>
            <a:endParaRPr lang="en-US" altLang="zh-CN" dirty="0"/>
          </a:p>
          <a:p>
            <a:pPr marL="285750" indent="-285750">
              <a:lnSpc>
                <a:spcPct val="150000"/>
              </a:lnSpc>
              <a:buFont typeface="Arial" panose="020B0604020202020204" pitchFamily="34" charset="0"/>
              <a:buChar char="•"/>
            </a:pPr>
            <a:r>
              <a:rPr lang="zh-CN" altLang="en-US" dirty="0"/>
              <a:t>给父级添加</a:t>
            </a:r>
            <a:r>
              <a:rPr lang="en-US" altLang="zh-CN" b="1" dirty="0"/>
              <a:t>overflow:hidden</a:t>
            </a:r>
            <a:r>
              <a:rPr lang="en-US" altLang="zh-CN" dirty="0"/>
              <a:t> </a:t>
            </a:r>
            <a:r>
              <a:rPr lang="zh-CN" altLang="en-US" dirty="0"/>
              <a:t>清浮动方法：问题：需要配合 宽度 或者 </a:t>
            </a:r>
            <a:r>
              <a:rPr lang="en-US" altLang="zh-CN" dirty="0"/>
              <a:t>zoom </a:t>
            </a:r>
            <a:r>
              <a:rPr lang="zh-CN" altLang="en-US" dirty="0"/>
              <a:t>兼容</a:t>
            </a:r>
            <a:r>
              <a:rPr lang="en-US" altLang="zh-CN" dirty="0"/>
              <a:t>IE6 IE7</a:t>
            </a:r>
            <a:r>
              <a:rPr lang="zh-CN" altLang="en-US" dirty="0"/>
              <a:t>；</a:t>
            </a:r>
            <a:r>
              <a:rPr lang="en-US" altLang="zh-CN" dirty="0"/>
              <a:t> overflow: hidden; </a:t>
            </a:r>
            <a:r>
              <a:rPr lang="en-US" altLang="zh-CN" dirty="0">
                <a:hlinkClick r:id="rId4" action="ppaction://hlinksldjump"/>
              </a:rPr>
              <a:t>*</a:t>
            </a:r>
            <a:r>
              <a:rPr lang="en-US" altLang="zh-CN" dirty="0"/>
              <a:t>zoom: 1;</a:t>
            </a:r>
            <a:r>
              <a:rPr lang="zh-CN" altLang="en-US" dirty="0"/>
              <a:t>，优点是代码少，缺点是不能使用</a:t>
            </a:r>
            <a:r>
              <a:rPr lang="en-US" altLang="zh-CN" dirty="0"/>
              <a:t>position,</a:t>
            </a:r>
            <a:r>
              <a:rPr lang="zh-CN" altLang="en-US" dirty="0"/>
              <a:t>否则超出的元素将会被隐藏。</a:t>
            </a:r>
            <a:endParaRPr lang="en-US" altLang="zh-CN" dirty="0"/>
          </a:p>
          <a:p>
            <a:pPr marL="285750" indent="-285750">
              <a:lnSpc>
                <a:spcPct val="150000"/>
              </a:lnSpc>
              <a:buFont typeface="Arial" panose="020B0604020202020204" pitchFamily="34" charset="0"/>
              <a:buChar char="•"/>
            </a:pPr>
            <a:r>
              <a:rPr lang="en-US" altLang="zh-CN" b="1" dirty="0"/>
              <a:t>after</a:t>
            </a:r>
            <a:r>
              <a:rPr lang="zh-CN" altLang="en-US" b="1" dirty="0"/>
              <a:t>伪类</a:t>
            </a:r>
            <a:r>
              <a:rPr lang="zh-CN" altLang="en-US" dirty="0"/>
              <a:t> 清浮动：通过</a:t>
            </a:r>
            <a:r>
              <a:rPr lang="en-US" altLang="zh-CN" dirty="0"/>
              <a:t>CSS</a:t>
            </a:r>
            <a:r>
              <a:rPr lang="zh-CN" altLang="en-US" dirty="0"/>
              <a:t>语句添加子元素，</a:t>
            </a:r>
            <a:r>
              <a:rPr lang="en-US" altLang="zh-CN" dirty="0"/>
              <a:t> “content:”020“;”</a:t>
            </a:r>
            <a:r>
              <a:rPr lang="zh-CN" altLang="en-US" dirty="0"/>
              <a:t>是在父容器的结尾处放一个空白字符</a:t>
            </a:r>
            <a:r>
              <a:rPr lang="en-US" altLang="zh-CN" dirty="0"/>
              <a:t>,</a:t>
            </a:r>
            <a:r>
              <a:rPr lang="zh-CN" altLang="en-US" dirty="0"/>
              <a:t>也可以什么也不写，</a:t>
            </a:r>
            <a:r>
              <a:rPr lang="en-US" altLang="zh-CN" dirty="0"/>
              <a:t>“height: 0;”</a:t>
            </a:r>
            <a:r>
              <a:rPr lang="zh-CN" altLang="en-US" dirty="0"/>
              <a:t>是让这个这个空白字符不显示出来，</a:t>
            </a:r>
            <a:r>
              <a:rPr lang="en-US" altLang="zh-CN" dirty="0"/>
              <a:t>“display: block; clear: both;”</a:t>
            </a:r>
            <a:r>
              <a:rPr lang="zh-CN" altLang="en-US" dirty="0"/>
              <a:t>是确保这个空白字符是非浮动的独立区块。为了兼容 </a:t>
            </a:r>
            <a:r>
              <a:rPr lang="en-US" altLang="zh-CN" dirty="0"/>
              <a:t>IE6</a:t>
            </a:r>
            <a:r>
              <a:rPr lang="zh-CN" altLang="en-US" dirty="0"/>
              <a:t>、</a:t>
            </a:r>
            <a:r>
              <a:rPr lang="en-US" altLang="zh-CN" dirty="0"/>
              <a:t>7</a:t>
            </a:r>
            <a:r>
              <a:rPr lang="zh-CN" altLang="en-US" dirty="0"/>
              <a:t>需要配合</a:t>
            </a:r>
            <a:r>
              <a:rPr lang="en-US" altLang="zh-CN" dirty="0"/>
              <a:t>zoom</a:t>
            </a:r>
            <a:r>
              <a:rPr lang="zh-CN" altLang="en-US" dirty="0"/>
              <a:t>使用最后产生的代码为：</a:t>
            </a:r>
            <a:r>
              <a:rPr lang="en-US" altLang="zh-CN" dirty="0"/>
              <a:t>.clear:after{content:'</a:t>
            </a:r>
            <a:r>
              <a:rPr lang="zh-CN" altLang="en-US" dirty="0"/>
              <a:t> </a:t>
            </a:r>
            <a:r>
              <a:rPr lang="en-US" altLang="zh-CN" dirty="0"/>
              <a:t>\0020';display:block;clear:both;height:0;} .clear{zoom:1;}</a:t>
            </a:r>
            <a:endParaRPr lang="zh-CN" altLang="en-US" b="1" dirty="0"/>
          </a:p>
        </p:txBody>
      </p:sp>
      <p:grpSp>
        <p:nvGrpSpPr>
          <p:cNvPr id="16" name="Group 9">
            <a:extLst>
              <a:ext uri="{FF2B5EF4-FFF2-40B4-BE49-F238E27FC236}">
                <a16:creationId xmlns:a16="http://schemas.microsoft.com/office/drawing/2014/main" id="{82959501-A41E-44B8-B89E-752333444DA3}"/>
              </a:ext>
            </a:extLst>
          </p:cNvPr>
          <p:cNvGrpSpPr/>
          <p:nvPr/>
        </p:nvGrpSpPr>
        <p:grpSpPr>
          <a:xfrm>
            <a:off x="11061700" y="181078"/>
            <a:ext cx="988719" cy="335365"/>
            <a:chOff x="816" y="2304"/>
            <a:chExt cx="1440" cy="448"/>
          </a:xfrm>
        </p:grpSpPr>
        <p:sp>
          <p:nvSpPr>
            <p:cNvPr id="17" name="Freeform 10">
              <a:extLst>
                <a:ext uri="{FF2B5EF4-FFF2-40B4-BE49-F238E27FC236}">
                  <a16:creationId xmlns:a16="http://schemas.microsoft.com/office/drawing/2014/main" id="{23D72634-E468-4ED8-91B9-E7B137542F17}"/>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 name="Rectangle 11">
              <a:hlinkClick r:id="rId5" action="ppaction://hlinksldjump"/>
              <a:extLst>
                <a:ext uri="{FF2B5EF4-FFF2-40B4-BE49-F238E27FC236}">
                  <a16:creationId xmlns:a16="http://schemas.microsoft.com/office/drawing/2014/main" id="{7CE85C20-B661-4A3D-914E-3AD029E6B434}"/>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20" name="Group 9">
            <a:extLst>
              <a:ext uri="{FF2B5EF4-FFF2-40B4-BE49-F238E27FC236}">
                <a16:creationId xmlns:a16="http://schemas.microsoft.com/office/drawing/2014/main" id="{BF0F8D5E-1F14-4F4B-8EC3-ECA2416AA97A}"/>
              </a:ext>
            </a:extLst>
          </p:cNvPr>
          <p:cNvGrpSpPr/>
          <p:nvPr/>
        </p:nvGrpSpPr>
        <p:grpSpPr>
          <a:xfrm>
            <a:off x="9270251" y="181078"/>
            <a:ext cx="754143" cy="335365"/>
            <a:chOff x="816" y="2304"/>
            <a:chExt cx="1440" cy="448"/>
          </a:xfrm>
        </p:grpSpPr>
        <p:sp>
          <p:nvSpPr>
            <p:cNvPr id="21" name="Freeform 10">
              <a:extLst>
                <a:ext uri="{FF2B5EF4-FFF2-40B4-BE49-F238E27FC236}">
                  <a16:creationId xmlns:a16="http://schemas.microsoft.com/office/drawing/2014/main" id="{63A56A07-23F2-4B22-85CA-19B4C5CC9FF2}"/>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Rectangle 11">
              <a:hlinkClick r:id="rId6"/>
              <a:extLst>
                <a:ext uri="{FF2B5EF4-FFF2-40B4-BE49-F238E27FC236}">
                  <a16:creationId xmlns:a16="http://schemas.microsoft.com/office/drawing/2014/main" id="{3CFB80ED-EF97-408E-AFD1-391122040819}"/>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23" name="Group 9">
            <a:extLst>
              <a:ext uri="{FF2B5EF4-FFF2-40B4-BE49-F238E27FC236}">
                <a16:creationId xmlns:a16="http://schemas.microsoft.com/office/drawing/2014/main" id="{DECE535A-1866-41CF-8A28-AA7D073B2982}"/>
              </a:ext>
            </a:extLst>
          </p:cNvPr>
          <p:cNvGrpSpPr/>
          <p:nvPr/>
        </p:nvGrpSpPr>
        <p:grpSpPr>
          <a:xfrm>
            <a:off x="10165976" y="181078"/>
            <a:ext cx="754143" cy="335365"/>
            <a:chOff x="816" y="2304"/>
            <a:chExt cx="1440" cy="448"/>
          </a:xfrm>
        </p:grpSpPr>
        <p:sp>
          <p:nvSpPr>
            <p:cNvPr id="24" name="Freeform 10">
              <a:extLst>
                <a:ext uri="{FF2B5EF4-FFF2-40B4-BE49-F238E27FC236}">
                  <a16:creationId xmlns:a16="http://schemas.microsoft.com/office/drawing/2014/main" id="{5A30EF59-5FCC-49C9-81CA-BE7A8AAC00DA}"/>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5" name="Rectangle 11">
              <a:hlinkClick r:id="rId7" action="ppaction://hlinkfile"/>
              <a:extLst>
                <a:ext uri="{FF2B5EF4-FFF2-40B4-BE49-F238E27FC236}">
                  <a16:creationId xmlns:a16="http://schemas.microsoft.com/office/drawing/2014/main" id="{9C73A10A-8CFC-4DFA-B8A2-A561B0575A26}"/>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83909277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en-US" altLang="zh-CN" kern="1200" dirty="0">
                <a:latin typeface="华文隶书" panose="02010800040101010101" pitchFamily="2" charset="-122"/>
                <a:ea typeface="华文隶书" panose="02010800040101010101" pitchFamily="2" charset="-122"/>
                <a:cs typeface="Arial" panose="020B0604020202020204" pitchFamily="34" charset="0"/>
              </a:rPr>
              <a:t>Zoom</a:t>
            </a:r>
            <a:r>
              <a:rPr lang="zh-CN" altLang="en-US" kern="1200" dirty="0">
                <a:latin typeface="华文隶书" panose="02010800040101010101" pitchFamily="2" charset="-122"/>
                <a:ea typeface="华文隶书" panose="02010800040101010101" pitchFamily="2" charset="-122"/>
                <a:cs typeface="Arial" panose="020B0604020202020204" pitchFamily="34" charset="0"/>
              </a:rPr>
              <a:t>的用法</a:t>
            </a:r>
            <a:endParaRPr lang="en-US" altLang="zh-CN" kern="1200" dirty="0">
              <a:latin typeface="华文隶书" panose="02010800040101010101" pitchFamily="2" charset="-122"/>
              <a:ea typeface="华文隶书" panose="02010800040101010101" pitchFamily="2" charset="-122"/>
            </a:endParaRPr>
          </a:p>
        </p:txBody>
      </p:sp>
      <p:grpSp>
        <p:nvGrpSpPr>
          <p:cNvPr id="7" name="Group 9">
            <a:extLst>
              <a:ext uri="{FF2B5EF4-FFF2-40B4-BE49-F238E27FC236}">
                <a16:creationId xmlns:a16="http://schemas.microsoft.com/office/drawing/2014/main" id="{29399833-F85D-4753-B263-5A0452FC9DA8}"/>
              </a:ext>
            </a:extLst>
          </p:cNvPr>
          <p:cNvGrpSpPr/>
          <p:nvPr/>
        </p:nvGrpSpPr>
        <p:grpSpPr>
          <a:xfrm>
            <a:off x="3332304" y="903709"/>
            <a:ext cx="1041083" cy="335365"/>
            <a:chOff x="816" y="2304"/>
            <a:chExt cx="1440" cy="448"/>
          </a:xfrm>
        </p:grpSpPr>
        <p:sp>
          <p:nvSpPr>
            <p:cNvPr id="11" name="Freeform 10">
              <a:extLst>
                <a:ext uri="{FF2B5EF4-FFF2-40B4-BE49-F238E27FC236}">
                  <a16:creationId xmlns:a16="http://schemas.microsoft.com/office/drawing/2014/main" id="{8EE6011C-507F-4C69-986A-DF0EC51E713A}"/>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Rectangle 11">
              <a:hlinkClick r:id="rId3" action="ppaction://hlinkfile"/>
              <a:extLst>
                <a:ext uri="{FF2B5EF4-FFF2-40B4-BE49-F238E27FC236}">
                  <a16:creationId xmlns:a16="http://schemas.microsoft.com/office/drawing/2014/main" id="{DBAB7CDE-74A0-4675-86CB-DC1FC5E48E82}"/>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zoom.html</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38" name="矩形 37">
            <a:extLst>
              <a:ext uri="{FF2B5EF4-FFF2-40B4-BE49-F238E27FC236}">
                <a16:creationId xmlns:a16="http://schemas.microsoft.com/office/drawing/2014/main" id="{00663163-5B2D-4E1E-A866-3757E84847C0}"/>
              </a:ext>
            </a:extLst>
          </p:cNvPr>
          <p:cNvSpPr/>
          <p:nvPr/>
        </p:nvSpPr>
        <p:spPr>
          <a:xfrm>
            <a:off x="586740" y="1239074"/>
            <a:ext cx="11357610" cy="700192"/>
          </a:xfrm>
          <a:prstGeom prst="rect">
            <a:avLst/>
          </a:prstGeom>
        </p:spPr>
        <p:txBody>
          <a:bodyPr wrap="square">
            <a:spAutoFit/>
          </a:bodyPr>
          <a:lstStyle/>
          <a:p>
            <a:pPr>
              <a:lnSpc>
                <a:spcPct val="150000"/>
              </a:lnSpc>
            </a:pPr>
            <a:r>
              <a:rPr lang="en-US" altLang="zh-CN" dirty="0"/>
              <a:t>zoom</a:t>
            </a:r>
            <a:r>
              <a:rPr lang="zh-CN" altLang="en-US" dirty="0"/>
              <a:t>在非</a:t>
            </a:r>
            <a:r>
              <a:rPr lang="en-US" altLang="zh-CN" dirty="0"/>
              <a:t>IE</a:t>
            </a:r>
            <a:r>
              <a:rPr lang="zh-CN" altLang="en-US" dirty="0"/>
              <a:t>浏览器中表现为支持放大或者缩小，但是由于这个属性是一个不标准的</a:t>
            </a:r>
            <a:r>
              <a:rPr lang="en-US" altLang="zh-CN" dirty="0" err="1"/>
              <a:t>css</a:t>
            </a:r>
            <a:r>
              <a:rPr lang="zh-CN" altLang="en-US" dirty="0"/>
              <a:t>属性，因此一般在非</a:t>
            </a:r>
            <a:r>
              <a:rPr lang="en-US" altLang="zh-CN" dirty="0"/>
              <a:t>IE</a:t>
            </a:r>
            <a:r>
              <a:rPr lang="zh-CN" altLang="en-US" dirty="0"/>
              <a:t>浏览器中不用</a:t>
            </a:r>
            <a:r>
              <a:rPr lang="en-US" altLang="zh-CN" dirty="0"/>
              <a:t>zoom</a:t>
            </a:r>
            <a:r>
              <a:rPr lang="zh-CN" altLang="en-US" dirty="0"/>
              <a:t>来实现</a:t>
            </a:r>
            <a:r>
              <a:rPr lang="en-US" altLang="zh-CN" dirty="0"/>
              <a:t>div </a:t>
            </a:r>
            <a:r>
              <a:rPr lang="zh-CN" altLang="en-US" dirty="0"/>
              <a:t>的缩放效果，现在要放大或者缩小直接用</a:t>
            </a:r>
            <a:r>
              <a:rPr lang="en-US" altLang="zh-CN" dirty="0"/>
              <a:t>css3</a:t>
            </a:r>
            <a:r>
              <a:rPr lang="zh-CN" altLang="en-US" dirty="0"/>
              <a:t>的</a:t>
            </a:r>
            <a:r>
              <a:rPr lang="en-US" altLang="zh-CN" dirty="0">
                <a:hlinkClick r:id="rId4" action="ppaction://hlinksldjump"/>
              </a:rPr>
              <a:t>transform</a:t>
            </a:r>
            <a:r>
              <a:rPr lang="zh-CN" altLang="en-US" dirty="0"/>
              <a:t>属性。火狐浏览器不支持</a:t>
            </a:r>
            <a:r>
              <a:rPr lang="en-US" altLang="zh-CN" dirty="0"/>
              <a:t>zoom</a:t>
            </a:r>
            <a:r>
              <a:rPr lang="zh-CN" altLang="en-US" dirty="0"/>
              <a:t>属性。</a:t>
            </a:r>
            <a:r>
              <a:rPr lang="en-US" altLang="zh-CN" dirty="0"/>
              <a:t> webkit</a:t>
            </a:r>
            <a:r>
              <a:rPr lang="zh-CN" altLang="en-US" dirty="0"/>
              <a:t>内核浏览器中支持。</a:t>
            </a:r>
            <a:endParaRPr lang="zh-CN" altLang="en-US" b="1" dirty="0"/>
          </a:p>
        </p:txBody>
      </p:sp>
      <p:sp>
        <p:nvSpPr>
          <p:cNvPr id="2" name="矩形 1">
            <a:extLst>
              <a:ext uri="{FF2B5EF4-FFF2-40B4-BE49-F238E27FC236}">
                <a16:creationId xmlns:a16="http://schemas.microsoft.com/office/drawing/2014/main" id="{FD9AC096-C0E7-48B8-9A85-E6C4B51FDE6B}"/>
              </a:ext>
            </a:extLst>
          </p:cNvPr>
          <p:cNvSpPr/>
          <p:nvPr/>
        </p:nvSpPr>
        <p:spPr>
          <a:xfrm>
            <a:off x="293370" y="823576"/>
            <a:ext cx="2696572" cy="415498"/>
          </a:xfrm>
          <a:prstGeom prst="rect">
            <a:avLst/>
          </a:prstGeom>
        </p:spPr>
        <p:txBody>
          <a:bodyPr wrap="none">
            <a:spAutoFit/>
          </a:bodyPr>
          <a:lstStyle/>
          <a:p>
            <a:pPr marL="285750" indent="-285750">
              <a:lnSpc>
                <a:spcPct val="150000"/>
              </a:lnSpc>
              <a:buFont typeface="Arial" panose="020B0604020202020204" pitchFamily="34" charset="0"/>
              <a:buChar char="•"/>
            </a:pPr>
            <a:r>
              <a:rPr lang="en-US" altLang="zh-CN" dirty="0"/>
              <a:t>zoom</a:t>
            </a:r>
            <a:r>
              <a:rPr lang="zh-CN" altLang="en-US" dirty="0"/>
              <a:t>在非</a:t>
            </a:r>
            <a:r>
              <a:rPr lang="en-US" altLang="zh-CN" dirty="0"/>
              <a:t>IE</a:t>
            </a:r>
            <a:r>
              <a:rPr lang="zh-CN" altLang="en-US" dirty="0"/>
              <a:t>浏览器中的作用</a:t>
            </a:r>
            <a:endParaRPr lang="en-US" altLang="zh-CN" dirty="0"/>
          </a:p>
        </p:txBody>
      </p:sp>
      <p:sp>
        <p:nvSpPr>
          <p:cNvPr id="9" name="矩形 8">
            <a:extLst>
              <a:ext uri="{FF2B5EF4-FFF2-40B4-BE49-F238E27FC236}">
                <a16:creationId xmlns:a16="http://schemas.microsoft.com/office/drawing/2014/main" id="{4AAACFE3-19C2-47CD-8D6F-427DCF8EEE71}"/>
              </a:ext>
            </a:extLst>
          </p:cNvPr>
          <p:cNvSpPr/>
          <p:nvPr/>
        </p:nvSpPr>
        <p:spPr>
          <a:xfrm>
            <a:off x="293370" y="1881792"/>
            <a:ext cx="2517036" cy="415498"/>
          </a:xfrm>
          <a:prstGeom prst="rect">
            <a:avLst/>
          </a:prstGeom>
        </p:spPr>
        <p:txBody>
          <a:bodyPr wrap="none">
            <a:spAutoFit/>
          </a:bodyPr>
          <a:lstStyle/>
          <a:p>
            <a:pPr marL="285750" indent="-285750">
              <a:lnSpc>
                <a:spcPct val="150000"/>
              </a:lnSpc>
              <a:buFont typeface="Arial" panose="020B0604020202020204" pitchFamily="34" charset="0"/>
              <a:buChar char="•"/>
            </a:pPr>
            <a:r>
              <a:rPr lang="en-US" altLang="zh-CN" dirty="0"/>
              <a:t>zoom</a:t>
            </a:r>
            <a:r>
              <a:rPr lang="zh-CN" altLang="en-US" dirty="0"/>
              <a:t>在</a:t>
            </a:r>
            <a:r>
              <a:rPr lang="en-US" altLang="zh-CN" dirty="0"/>
              <a:t>IE</a:t>
            </a:r>
            <a:r>
              <a:rPr lang="zh-CN" altLang="en-US" dirty="0"/>
              <a:t>浏览器中的作用</a:t>
            </a:r>
            <a:endParaRPr lang="en-US" altLang="zh-CN" dirty="0"/>
          </a:p>
        </p:txBody>
      </p:sp>
      <p:grpSp>
        <p:nvGrpSpPr>
          <p:cNvPr id="10" name="Group 9">
            <a:extLst>
              <a:ext uri="{FF2B5EF4-FFF2-40B4-BE49-F238E27FC236}">
                <a16:creationId xmlns:a16="http://schemas.microsoft.com/office/drawing/2014/main" id="{7AA1C1DA-2458-48ED-93A3-507AEC961EEF}"/>
              </a:ext>
            </a:extLst>
          </p:cNvPr>
          <p:cNvGrpSpPr/>
          <p:nvPr/>
        </p:nvGrpSpPr>
        <p:grpSpPr>
          <a:xfrm>
            <a:off x="3373721" y="1969832"/>
            <a:ext cx="1041083" cy="335365"/>
            <a:chOff x="816" y="2304"/>
            <a:chExt cx="1440" cy="448"/>
          </a:xfrm>
        </p:grpSpPr>
        <p:sp>
          <p:nvSpPr>
            <p:cNvPr id="13" name="Freeform 10">
              <a:extLst>
                <a:ext uri="{FF2B5EF4-FFF2-40B4-BE49-F238E27FC236}">
                  <a16:creationId xmlns:a16="http://schemas.microsoft.com/office/drawing/2014/main" id="{4DABC3B4-2017-4E9E-A286-5C92109ACA4F}"/>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 name="Rectangle 11">
              <a:hlinkClick r:id="rId5" action="ppaction://hlinkfile"/>
              <a:extLst>
                <a:ext uri="{FF2B5EF4-FFF2-40B4-BE49-F238E27FC236}">
                  <a16:creationId xmlns:a16="http://schemas.microsoft.com/office/drawing/2014/main" id="{594E4731-BC4C-45FE-BCE8-8C8FE9ADE503}"/>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zoom-ie.html</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15" name="矩形 14">
            <a:extLst>
              <a:ext uri="{FF2B5EF4-FFF2-40B4-BE49-F238E27FC236}">
                <a16:creationId xmlns:a16="http://schemas.microsoft.com/office/drawing/2014/main" id="{257CF9C0-4E83-4ABD-A9AF-672C018FB152}"/>
              </a:ext>
            </a:extLst>
          </p:cNvPr>
          <p:cNvSpPr/>
          <p:nvPr/>
        </p:nvSpPr>
        <p:spPr>
          <a:xfrm>
            <a:off x="586740" y="2297290"/>
            <a:ext cx="11357610" cy="700192"/>
          </a:xfrm>
          <a:prstGeom prst="rect">
            <a:avLst/>
          </a:prstGeom>
        </p:spPr>
        <p:txBody>
          <a:bodyPr wrap="square">
            <a:spAutoFit/>
          </a:bodyPr>
          <a:lstStyle/>
          <a:p>
            <a:pPr>
              <a:lnSpc>
                <a:spcPct val="150000"/>
              </a:lnSpc>
            </a:pPr>
            <a:r>
              <a:rPr lang="zh-CN" altLang="en-US" dirty="0"/>
              <a:t>通常，当浮动子元素导致父元素塌陷的时候，只要给父元素加上</a:t>
            </a:r>
            <a:r>
              <a:rPr lang="en-US" altLang="zh-CN" dirty="0"/>
              <a:t>overflow: hidden;</a:t>
            </a:r>
            <a:r>
              <a:rPr lang="zh-CN" altLang="en-US" dirty="0"/>
              <a:t>来解决，但是对于</a:t>
            </a:r>
            <a:r>
              <a:rPr lang="en-US" altLang="zh-CN" dirty="0"/>
              <a:t>IE</a:t>
            </a:r>
            <a:r>
              <a:rPr lang="zh-CN" altLang="en-US" dirty="0"/>
              <a:t>不行，需要触发其</a:t>
            </a:r>
            <a:r>
              <a:rPr lang="en-US" altLang="zh-CN" dirty="0"/>
              <a:t>hasLayout</a:t>
            </a:r>
            <a:r>
              <a:rPr lang="zh-CN" altLang="en-US" dirty="0"/>
              <a:t>属性才可以。</a:t>
            </a:r>
            <a:r>
              <a:rPr lang="en-US" altLang="zh-CN" dirty="0"/>
              <a:t>zoom:1</a:t>
            </a:r>
            <a:r>
              <a:rPr lang="zh-CN" altLang="en-US" dirty="0"/>
              <a:t>就是</a:t>
            </a:r>
            <a:r>
              <a:rPr lang="en-US" altLang="zh-CN" dirty="0"/>
              <a:t>IE6 </a:t>
            </a:r>
            <a:r>
              <a:rPr lang="zh-CN" altLang="en-US" dirty="0"/>
              <a:t>专用的，用来触发 </a:t>
            </a:r>
            <a:r>
              <a:rPr lang="en-US" altLang="zh-CN" dirty="0"/>
              <a:t>haslayout </a:t>
            </a:r>
            <a:r>
              <a:rPr lang="zh-CN" altLang="en-US" dirty="0"/>
              <a:t>属性，从而清除浮动、解决</a:t>
            </a:r>
            <a:r>
              <a:rPr lang="en-US" altLang="zh-CN" dirty="0"/>
              <a:t>margin</a:t>
            </a:r>
            <a:r>
              <a:rPr lang="zh-CN" altLang="en-US" dirty="0"/>
              <a:t>导致的重叠等问题。 </a:t>
            </a:r>
            <a:endParaRPr lang="zh-CN" altLang="en-US" b="1" dirty="0"/>
          </a:p>
        </p:txBody>
      </p:sp>
      <p:sp>
        <p:nvSpPr>
          <p:cNvPr id="3" name="矩形 2">
            <a:extLst>
              <a:ext uri="{FF2B5EF4-FFF2-40B4-BE49-F238E27FC236}">
                <a16:creationId xmlns:a16="http://schemas.microsoft.com/office/drawing/2014/main" id="{AADBDBF9-7005-4F77-9238-907F06B9AEFC}"/>
              </a:ext>
            </a:extLst>
          </p:cNvPr>
          <p:cNvSpPr/>
          <p:nvPr/>
        </p:nvSpPr>
        <p:spPr>
          <a:xfrm>
            <a:off x="247650" y="2997482"/>
            <a:ext cx="1104790" cy="307777"/>
          </a:xfrm>
          <a:prstGeom prst="rect">
            <a:avLst/>
          </a:prstGeom>
        </p:spPr>
        <p:txBody>
          <a:bodyPr wrap="none">
            <a:spAutoFit/>
          </a:bodyPr>
          <a:lstStyle/>
          <a:p>
            <a:r>
              <a:rPr lang="en-US" altLang="zh-CN" dirty="0">
                <a:latin typeface="verdana" panose="020B0604030504040204" pitchFamily="34" charset="0"/>
              </a:rPr>
              <a:t>hasLayout</a:t>
            </a:r>
          </a:p>
        </p:txBody>
      </p:sp>
      <p:sp>
        <p:nvSpPr>
          <p:cNvPr id="5" name="矩形 4">
            <a:extLst>
              <a:ext uri="{FF2B5EF4-FFF2-40B4-BE49-F238E27FC236}">
                <a16:creationId xmlns:a16="http://schemas.microsoft.com/office/drawing/2014/main" id="{3FCE45AD-0A82-4BCE-B930-C47B647FE196}"/>
              </a:ext>
            </a:extLst>
          </p:cNvPr>
          <p:cNvSpPr/>
          <p:nvPr/>
        </p:nvSpPr>
        <p:spPr>
          <a:xfrm>
            <a:off x="586740" y="3324313"/>
            <a:ext cx="11357610" cy="3323987"/>
          </a:xfrm>
          <a:prstGeom prst="rect">
            <a:avLst/>
          </a:prstGeom>
        </p:spPr>
        <p:txBody>
          <a:bodyPr wrap="square">
            <a:spAutoFit/>
          </a:bodyPr>
          <a:lstStyle/>
          <a:p>
            <a:pPr>
              <a:lnSpc>
                <a:spcPct val="150000"/>
              </a:lnSpc>
            </a:pPr>
            <a:r>
              <a:rPr lang="en-US" altLang="zh-CN" dirty="0">
                <a:solidFill>
                  <a:srgbClr val="333333"/>
                </a:solidFill>
                <a:latin typeface="verdana" panose="020B0604030504040204" pitchFamily="34" charset="0"/>
              </a:rPr>
              <a:t>hasLayout</a:t>
            </a:r>
            <a:r>
              <a:rPr lang="zh-CN" altLang="en-US" dirty="0">
                <a:solidFill>
                  <a:srgbClr val="333333"/>
                </a:solidFill>
                <a:latin typeface="verdana" panose="020B0604030504040204" pitchFamily="34" charset="0"/>
              </a:rPr>
              <a:t>可以简单看作是</a:t>
            </a:r>
            <a:r>
              <a:rPr lang="en-US" altLang="zh-CN" dirty="0">
                <a:solidFill>
                  <a:srgbClr val="333333"/>
                </a:solidFill>
                <a:latin typeface="verdana" panose="020B0604030504040204" pitchFamily="34" charset="0"/>
              </a:rPr>
              <a:t>IE5.5/6</a:t>
            </a:r>
            <a:r>
              <a:rPr lang="zh-CN" altLang="en-US" dirty="0">
                <a:solidFill>
                  <a:srgbClr val="333333"/>
                </a:solidFill>
                <a:latin typeface="verdana" panose="020B0604030504040204" pitchFamily="34" charset="0"/>
              </a:rPr>
              <a:t>中的</a:t>
            </a:r>
            <a:r>
              <a:rPr lang="en-US" altLang="zh-CN" dirty="0">
                <a:solidFill>
                  <a:srgbClr val="333333"/>
                </a:solidFill>
                <a:latin typeface="verdana" panose="020B0604030504040204" pitchFamily="34" charset="0"/>
              </a:rPr>
              <a:t>BFC(Block Formatting Context)</a:t>
            </a:r>
            <a:r>
              <a:rPr lang="zh-CN" altLang="en-US" dirty="0">
                <a:solidFill>
                  <a:srgbClr val="333333"/>
                </a:solidFill>
                <a:latin typeface="verdana" panose="020B0604030504040204" pitchFamily="34" charset="0"/>
              </a:rPr>
              <a:t>。也就是</a:t>
            </a:r>
            <a:r>
              <a:rPr lang="zh-CN" altLang="en-US" b="1" dirty="0">
                <a:solidFill>
                  <a:srgbClr val="333333"/>
                </a:solidFill>
                <a:latin typeface="verdana" panose="020B0604030504040204" pitchFamily="34" charset="0"/>
              </a:rPr>
              <a:t>一个元素要么自己对自身内容进行组织和尺寸计算</a:t>
            </a:r>
            <a:r>
              <a:rPr lang="en-US" altLang="zh-CN" b="1" dirty="0">
                <a:solidFill>
                  <a:srgbClr val="333333"/>
                </a:solidFill>
                <a:latin typeface="verdana" panose="020B0604030504040204" pitchFamily="34" charset="0"/>
              </a:rPr>
              <a:t>(</a:t>
            </a:r>
            <a:r>
              <a:rPr lang="zh-CN" altLang="en-US" b="1" dirty="0">
                <a:solidFill>
                  <a:srgbClr val="333333"/>
                </a:solidFill>
                <a:latin typeface="verdana" panose="020B0604030504040204" pitchFamily="34" charset="0"/>
              </a:rPr>
              <a:t>即可通过</a:t>
            </a:r>
            <a:r>
              <a:rPr lang="en-US" altLang="zh-CN" b="1" dirty="0">
                <a:solidFill>
                  <a:srgbClr val="333333"/>
                </a:solidFill>
                <a:latin typeface="verdana" panose="020B0604030504040204" pitchFamily="34" charset="0"/>
              </a:rPr>
              <a:t>width/height</a:t>
            </a:r>
            <a:r>
              <a:rPr lang="zh-CN" altLang="en-US" b="1" dirty="0">
                <a:solidFill>
                  <a:srgbClr val="333333"/>
                </a:solidFill>
                <a:latin typeface="verdana" panose="020B0604030504040204" pitchFamily="34" charset="0"/>
              </a:rPr>
              <a:t>来设置自身的宽高</a:t>
            </a:r>
            <a:r>
              <a:rPr lang="en-US" altLang="zh-CN" b="1" dirty="0">
                <a:solidFill>
                  <a:srgbClr val="333333"/>
                </a:solidFill>
                <a:latin typeface="verdana" panose="020B0604030504040204" pitchFamily="34" charset="0"/>
              </a:rPr>
              <a:t>)</a:t>
            </a:r>
            <a:r>
              <a:rPr lang="zh-CN" altLang="en-US" b="1" dirty="0">
                <a:solidFill>
                  <a:srgbClr val="333333"/>
                </a:solidFill>
                <a:latin typeface="verdana" panose="020B0604030504040204" pitchFamily="34" charset="0"/>
              </a:rPr>
              <a:t>，要么由其</a:t>
            </a:r>
            <a:r>
              <a:rPr lang="en-US" altLang="zh-CN" b="1" dirty="0">
                <a:solidFill>
                  <a:srgbClr val="333333"/>
                </a:solidFill>
                <a:latin typeface="verdana" panose="020B0604030504040204" pitchFamily="34" charset="0"/>
              </a:rPr>
              <a:t>containing block</a:t>
            </a:r>
            <a:r>
              <a:rPr lang="zh-CN" altLang="en-US" b="1" dirty="0">
                <a:solidFill>
                  <a:srgbClr val="333333"/>
                </a:solidFill>
                <a:latin typeface="verdana" panose="020B0604030504040204" pitchFamily="34" charset="0"/>
              </a:rPr>
              <a:t>来组织和尺寸计算。</a:t>
            </a:r>
            <a:r>
              <a:rPr lang="zh-CN" altLang="en-US" dirty="0">
                <a:solidFill>
                  <a:srgbClr val="333333"/>
                </a:solidFill>
                <a:latin typeface="verdana" panose="020B0604030504040204" pitchFamily="34" charset="0"/>
              </a:rPr>
              <a:t>而</a:t>
            </a:r>
            <a:r>
              <a:rPr lang="en-US" altLang="zh-CN" dirty="0">
                <a:solidFill>
                  <a:srgbClr val="333333"/>
                </a:solidFill>
                <a:latin typeface="verdana" panose="020B0604030504040204" pitchFamily="34" charset="0"/>
              </a:rPr>
              <a:t>IFC</a:t>
            </a:r>
            <a:r>
              <a:rPr lang="zh-CN" altLang="en-US" dirty="0">
                <a:solidFill>
                  <a:srgbClr val="333333"/>
                </a:solidFill>
                <a:latin typeface="verdana" panose="020B0604030504040204" pitchFamily="34" charset="0"/>
              </a:rPr>
              <a:t>（即没有拥有布局）而言，则是</a:t>
            </a:r>
            <a:r>
              <a:rPr lang="zh-CN" altLang="en-US" b="1" dirty="0">
                <a:solidFill>
                  <a:srgbClr val="333333"/>
                </a:solidFill>
                <a:latin typeface="verdana" panose="020B0604030504040204" pitchFamily="34" charset="0"/>
              </a:rPr>
              <a:t>元素无法对自身内容进行组织和尺寸计算，而是由自身内容来决定其尺寸（即仅能通过</a:t>
            </a:r>
            <a:r>
              <a:rPr lang="en-US" altLang="zh-CN" b="1" dirty="0">
                <a:solidFill>
                  <a:srgbClr val="333333"/>
                </a:solidFill>
                <a:latin typeface="verdana" panose="020B0604030504040204" pitchFamily="34" charset="0"/>
              </a:rPr>
              <a:t>line-height</a:t>
            </a:r>
            <a:r>
              <a:rPr lang="zh-CN" altLang="en-US" b="1" dirty="0">
                <a:solidFill>
                  <a:srgbClr val="333333"/>
                </a:solidFill>
                <a:latin typeface="verdana" panose="020B0604030504040204" pitchFamily="34" charset="0"/>
              </a:rPr>
              <a:t>设置内容行距，通过行距来支撑元素的高度；也无法通过</a:t>
            </a:r>
            <a:r>
              <a:rPr lang="en-US" altLang="zh-CN" b="1" dirty="0">
                <a:solidFill>
                  <a:srgbClr val="333333"/>
                </a:solidFill>
                <a:latin typeface="verdana" panose="020B0604030504040204" pitchFamily="34" charset="0"/>
              </a:rPr>
              <a:t>width</a:t>
            </a:r>
            <a:r>
              <a:rPr lang="zh-CN" altLang="en-US" b="1" dirty="0">
                <a:solidFill>
                  <a:srgbClr val="333333"/>
                </a:solidFill>
                <a:latin typeface="verdana" panose="020B0604030504040204" pitchFamily="34" charset="0"/>
              </a:rPr>
              <a:t>设置元素宽度，仅能由内容来决定而已）。</a:t>
            </a:r>
            <a:endParaRPr lang="en-US" altLang="zh-CN" b="1" dirty="0">
              <a:solidFill>
                <a:srgbClr val="333333"/>
              </a:solidFill>
              <a:latin typeface="verdana" panose="020B0604030504040204" pitchFamily="34" charset="0"/>
            </a:endParaRPr>
          </a:p>
          <a:p>
            <a:pPr>
              <a:lnSpc>
                <a:spcPct val="150000"/>
              </a:lnSpc>
            </a:pPr>
            <a:r>
              <a:rPr lang="zh-CN" altLang="en-US" dirty="0"/>
              <a:t>当</a:t>
            </a:r>
            <a:r>
              <a:rPr lang="en-US" altLang="zh-CN" dirty="0"/>
              <a:t>hasLayout</a:t>
            </a:r>
            <a:r>
              <a:rPr lang="zh-CN" altLang="en-US" dirty="0"/>
              <a:t>为</a:t>
            </a:r>
            <a:r>
              <a:rPr lang="en-US" altLang="zh-CN" dirty="0"/>
              <a:t>true</a:t>
            </a:r>
            <a:r>
              <a:rPr lang="zh-CN" altLang="en-US" dirty="0"/>
              <a:t>时</a:t>
            </a:r>
            <a:r>
              <a:rPr lang="en-US" altLang="zh-CN" dirty="0"/>
              <a:t>(</a:t>
            </a:r>
            <a:r>
              <a:rPr lang="zh-CN" altLang="en-US" dirty="0"/>
              <a:t>就是所谓的</a:t>
            </a:r>
            <a:r>
              <a:rPr lang="en-US" altLang="zh-CN" dirty="0"/>
              <a:t>“</a:t>
            </a:r>
            <a:r>
              <a:rPr lang="zh-CN" altLang="en-US" dirty="0"/>
              <a:t>拥有布局</a:t>
            </a:r>
            <a:r>
              <a:rPr lang="en-US" altLang="zh-CN" dirty="0"/>
              <a:t>”)</a:t>
            </a:r>
            <a:r>
              <a:rPr lang="zh-CN" altLang="en-US" dirty="0"/>
              <a:t>，相当于元素产生新</a:t>
            </a:r>
            <a:r>
              <a:rPr lang="en-US" altLang="zh-CN" dirty="0"/>
              <a:t>BFC</a:t>
            </a:r>
            <a:r>
              <a:rPr lang="zh-CN" altLang="en-US" dirty="0"/>
              <a:t>，元素自己对自身内容进行组织和尺寸计算</a:t>
            </a:r>
            <a:r>
              <a:rPr lang="en-US" altLang="zh-CN" dirty="0"/>
              <a:t>;</a:t>
            </a:r>
            <a:br>
              <a:rPr lang="zh-CN" altLang="en-US" dirty="0"/>
            </a:br>
            <a:r>
              <a:rPr lang="zh-CN" altLang="en-US" dirty="0"/>
              <a:t>当</a:t>
            </a:r>
            <a:r>
              <a:rPr lang="en-US" altLang="zh-CN" dirty="0"/>
              <a:t>hasLayout</a:t>
            </a:r>
            <a:r>
              <a:rPr lang="zh-CN" altLang="en-US" dirty="0"/>
              <a:t>为</a:t>
            </a:r>
            <a:r>
              <a:rPr lang="en-US" altLang="zh-CN" dirty="0"/>
              <a:t>false</a:t>
            </a:r>
            <a:r>
              <a:rPr lang="zh-CN" altLang="en-US" dirty="0"/>
              <a:t>时</a:t>
            </a:r>
            <a:r>
              <a:rPr lang="en-US" altLang="zh-CN" dirty="0"/>
              <a:t>(</a:t>
            </a:r>
            <a:r>
              <a:rPr lang="zh-CN" altLang="en-US" dirty="0"/>
              <a:t>就是所谓的</a:t>
            </a:r>
            <a:r>
              <a:rPr lang="en-US" altLang="zh-CN" dirty="0"/>
              <a:t>“</a:t>
            </a:r>
            <a:r>
              <a:rPr lang="zh-CN" altLang="en-US" dirty="0"/>
              <a:t>不拥有布局</a:t>
            </a:r>
            <a:r>
              <a:rPr lang="en-US" altLang="zh-CN" dirty="0"/>
              <a:t>”)</a:t>
            </a:r>
            <a:r>
              <a:rPr lang="zh-CN" altLang="en-US" dirty="0"/>
              <a:t>，相当于元素不产生新</a:t>
            </a:r>
            <a:r>
              <a:rPr lang="en-US" altLang="zh-CN" dirty="0"/>
              <a:t>BFC</a:t>
            </a:r>
            <a:r>
              <a:rPr lang="zh-CN" altLang="en-US" dirty="0"/>
              <a:t>，元素由其所属的</a:t>
            </a:r>
            <a:r>
              <a:rPr lang="en-US" altLang="zh-CN" dirty="0"/>
              <a:t>containing block</a:t>
            </a:r>
            <a:r>
              <a:rPr lang="zh-CN" altLang="en-US" dirty="0"/>
              <a:t>进行组织和尺寸计算。 </a:t>
            </a:r>
            <a:r>
              <a:rPr lang="en-US" altLang="zh-CN" dirty="0" err="1"/>
              <a:t>hasLayout</a:t>
            </a:r>
            <a:r>
              <a:rPr lang="zh-CN" altLang="en-US" dirty="0"/>
              <a:t>是一个只读属性，所以无法使用</a:t>
            </a:r>
            <a:r>
              <a:rPr lang="en-US" altLang="zh-CN" dirty="0" err="1"/>
              <a:t>Javascript</a:t>
            </a:r>
            <a:r>
              <a:rPr lang="zh-CN" altLang="en-US" dirty="0"/>
              <a:t>进行设置。</a:t>
            </a:r>
            <a:r>
              <a:rPr lang="en-US" altLang="zh-CN" dirty="0" err="1"/>
              <a:t>hasLayout</a:t>
            </a:r>
            <a:r>
              <a:rPr lang="zh-CN" altLang="en-US" dirty="0"/>
              <a:t>也无法通过</a:t>
            </a:r>
            <a:r>
              <a:rPr lang="en-US" altLang="zh-CN" dirty="0"/>
              <a:t>CSS</a:t>
            </a:r>
            <a:r>
              <a:rPr lang="zh-CN" altLang="en-US" dirty="0"/>
              <a:t>属性直接设置，而是通过某些</a:t>
            </a:r>
            <a:r>
              <a:rPr lang="en-US" altLang="zh-CN" dirty="0"/>
              <a:t>CSS</a:t>
            </a:r>
            <a:r>
              <a:rPr lang="zh-CN" altLang="en-US" dirty="0"/>
              <a:t>属性间接开启这一特性。不同的是某些</a:t>
            </a:r>
            <a:r>
              <a:rPr lang="en-US" altLang="zh-CN" dirty="0"/>
              <a:t>CSS</a:t>
            </a:r>
            <a:r>
              <a:rPr lang="zh-CN" altLang="en-US" dirty="0"/>
              <a:t>属性是以不可逆方式间接开启</a:t>
            </a:r>
            <a:r>
              <a:rPr lang="en-US" altLang="zh-CN" dirty="0"/>
              <a:t>hasLayout</a:t>
            </a:r>
            <a:r>
              <a:rPr lang="zh-CN" altLang="en-US" dirty="0"/>
              <a:t>为</a:t>
            </a:r>
            <a:r>
              <a:rPr lang="en-US" altLang="zh-CN" dirty="0"/>
              <a:t>true</a:t>
            </a:r>
            <a:r>
              <a:rPr lang="zh-CN" altLang="en-US" dirty="0"/>
              <a:t>。</a:t>
            </a:r>
            <a:endParaRPr lang="en-US" altLang="zh-CN" dirty="0"/>
          </a:p>
          <a:p>
            <a:pPr>
              <a:lnSpc>
                <a:spcPct val="150000"/>
              </a:lnSpc>
            </a:pPr>
            <a:r>
              <a:rPr lang="zh-CN" altLang="en-US" dirty="0"/>
              <a:t>过去一直听说旧版本</a:t>
            </a:r>
            <a:r>
              <a:rPr lang="en-US" altLang="zh-CN" dirty="0"/>
              <a:t>IE</a:t>
            </a:r>
            <a:r>
              <a:rPr lang="zh-CN" altLang="en-US" dirty="0"/>
              <a:t>下很多诡异的</a:t>
            </a:r>
            <a:r>
              <a:rPr lang="en-US" altLang="zh-CN" dirty="0"/>
              <a:t>bug</a:t>
            </a:r>
            <a:r>
              <a:rPr lang="zh-CN" altLang="en-US" dirty="0"/>
              <a:t>都是由</a:t>
            </a:r>
            <a:r>
              <a:rPr lang="en-US" altLang="zh-CN" dirty="0"/>
              <a:t>hasLayout</a:t>
            </a:r>
            <a:r>
              <a:rPr lang="zh-CN" altLang="en-US" dirty="0"/>
              <a:t>引起的。</a:t>
            </a:r>
            <a:endParaRPr lang="en-US" altLang="zh-CN" dirty="0"/>
          </a:p>
          <a:p>
            <a:pPr>
              <a:lnSpc>
                <a:spcPct val="150000"/>
              </a:lnSpc>
            </a:pPr>
            <a:r>
              <a:rPr lang="zh-CN" altLang="en-US" dirty="0"/>
              <a:t>可参考：</a:t>
            </a:r>
            <a:r>
              <a:rPr lang="en-US" altLang="zh-CN" b="1" dirty="0">
                <a:hlinkClick r:id="rId6"/>
              </a:rPr>
              <a:t> CSS</a:t>
            </a:r>
            <a:r>
              <a:rPr lang="zh-CN" altLang="en-US" b="1" dirty="0">
                <a:hlinkClick r:id="rId6"/>
              </a:rPr>
              <a:t>魔法堂：</a:t>
            </a:r>
            <a:r>
              <a:rPr lang="en-US" altLang="zh-CN" b="1" dirty="0">
                <a:hlinkClick r:id="rId6"/>
              </a:rPr>
              <a:t>hasLayout</a:t>
            </a:r>
            <a:r>
              <a:rPr lang="zh-CN" altLang="en-US" b="1" dirty="0">
                <a:hlinkClick r:id="rId6"/>
              </a:rPr>
              <a:t>原来是这样</a:t>
            </a:r>
            <a:r>
              <a:rPr lang="en-US" altLang="zh-CN" b="1" dirty="0">
                <a:hlinkClick r:id="rId6"/>
              </a:rPr>
              <a:t>!</a:t>
            </a:r>
            <a:endParaRPr lang="zh-CN" altLang="en-US" b="1" dirty="0"/>
          </a:p>
        </p:txBody>
      </p:sp>
      <p:grpSp>
        <p:nvGrpSpPr>
          <p:cNvPr id="19" name="Group 9">
            <a:extLst>
              <a:ext uri="{FF2B5EF4-FFF2-40B4-BE49-F238E27FC236}">
                <a16:creationId xmlns:a16="http://schemas.microsoft.com/office/drawing/2014/main" id="{F1407E89-F287-499B-AB89-7696FE51EAB7}"/>
              </a:ext>
            </a:extLst>
          </p:cNvPr>
          <p:cNvGrpSpPr/>
          <p:nvPr/>
        </p:nvGrpSpPr>
        <p:grpSpPr>
          <a:xfrm>
            <a:off x="11061700" y="181078"/>
            <a:ext cx="988719" cy="335365"/>
            <a:chOff x="816" y="2304"/>
            <a:chExt cx="1440" cy="448"/>
          </a:xfrm>
        </p:grpSpPr>
        <p:sp>
          <p:nvSpPr>
            <p:cNvPr id="20" name="Freeform 10">
              <a:extLst>
                <a:ext uri="{FF2B5EF4-FFF2-40B4-BE49-F238E27FC236}">
                  <a16:creationId xmlns:a16="http://schemas.microsoft.com/office/drawing/2014/main" id="{9D803A7E-22FE-48C8-B8C5-E143F295A32F}"/>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 name="Rectangle 11">
              <a:hlinkClick r:id="rId7" action="ppaction://hlinksldjump"/>
              <a:extLst>
                <a:ext uri="{FF2B5EF4-FFF2-40B4-BE49-F238E27FC236}">
                  <a16:creationId xmlns:a16="http://schemas.microsoft.com/office/drawing/2014/main" id="{6A486C48-D857-4DBC-87A2-32153B82BE75}"/>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25" name="Group 9">
            <a:extLst>
              <a:ext uri="{FF2B5EF4-FFF2-40B4-BE49-F238E27FC236}">
                <a16:creationId xmlns:a16="http://schemas.microsoft.com/office/drawing/2014/main" id="{1C7E8C63-6E84-4151-851E-3A9AC6B756E7}"/>
              </a:ext>
            </a:extLst>
          </p:cNvPr>
          <p:cNvGrpSpPr/>
          <p:nvPr/>
        </p:nvGrpSpPr>
        <p:grpSpPr>
          <a:xfrm>
            <a:off x="9270251" y="181078"/>
            <a:ext cx="754143" cy="335365"/>
            <a:chOff x="816" y="2304"/>
            <a:chExt cx="1440" cy="448"/>
          </a:xfrm>
        </p:grpSpPr>
        <p:sp>
          <p:nvSpPr>
            <p:cNvPr id="26" name="Freeform 10">
              <a:extLst>
                <a:ext uri="{FF2B5EF4-FFF2-40B4-BE49-F238E27FC236}">
                  <a16:creationId xmlns:a16="http://schemas.microsoft.com/office/drawing/2014/main" id="{E415F2D0-0F16-4542-8B5D-B452C31C793E}"/>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7" name="Rectangle 11">
              <a:hlinkClick r:id="rId8"/>
              <a:extLst>
                <a:ext uri="{FF2B5EF4-FFF2-40B4-BE49-F238E27FC236}">
                  <a16:creationId xmlns:a16="http://schemas.microsoft.com/office/drawing/2014/main" id="{EF54CF68-3A83-44D3-9602-3D16BA30C5DC}"/>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28" name="Group 9">
            <a:extLst>
              <a:ext uri="{FF2B5EF4-FFF2-40B4-BE49-F238E27FC236}">
                <a16:creationId xmlns:a16="http://schemas.microsoft.com/office/drawing/2014/main" id="{3E0B468A-9712-4B72-B3E5-5D6510D45073}"/>
              </a:ext>
            </a:extLst>
          </p:cNvPr>
          <p:cNvGrpSpPr/>
          <p:nvPr/>
        </p:nvGrpSpPr>
        <p:grpSpPr>
          <a:xfrm>
            <a:off x="10165976" y="181078"/>
            <a:ext cx="754143" cy="335365"/>
            <a:chOff x="816" y="2304"/>
            <a:chExt cx="1440" cy="448"/>
          </a:xfrm>
        </p:grpSpPr>
        <p:sp>
          <p:nvSpPr>
            <p:cNvPr id="29" name="Freeform 10">
              <a:extLst>
                <a:ext uri="{FF2B5EF4-FFF2-40B4-BE49-F238E27FC236}">
                  <a16:creationId xmlns:a16="http://schemas.microsoft.com/office/drawing/2014/main" id="{A9C79677-0170-4783-AB40-B95619233435}"/>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0" name="Rectangle 11">
              <a:hlinkClick r:id="rId9" action="ppaction://hlinkfile"/>
              <a:extLst>
                <a:ext uri="{FF2B5EF4-FFF2-40B4-BE49-F238E27FC236}">
                  <a16:creationId xmlns:a16="http://schemas.microsoft.com/office/drawing/2014/main" id="{BCC83475-FA46-439A-9DB5-3994E12329E2}"/>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31445959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arn(inVertical)">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15" grpId="0"/>
      <p:bldP spid="3"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1678291" cy="629078"/>
          </a:xfrm>
          <a:noFill/>
          <a:ln>
            <a:noFill/>
          </a:ln>
        </p:spPr>
        <p:txBody>
          <a:bodyPr/>
          <a:lstStyle/>
          <a:p>
            <a:pPr eaLnBrk="0" hangingPunct="0"/>
            <a:r>
              <a:rPr lang="en-US" altLang="zh-CN" kern="1200" dirty="0">
                <a:latin typeface="华文隶书" panose="02010800040101010101" pitchFamily="2" charset="-122"/>
                <a:ea typeface="华文隶书" panose="02010800040101010101" pitchFamily="2" charset="-122"/>
                <a:cs typeface="Arial" panose="020B0604020202020204" pitchFamily="34" charset="0"/>
              </a:rPr>
              <a:t>Zoom</a:t>
            </a:r>
            <a:r>
              <a:rPr lang="zh-CN" altLang="en-US" kern="1200" dirty="0">
                <a:latin typeface="华文隶书" panose="02010800040101010101" pitchFamily="2" charset="-122"/>
                <a:ea typeface="华文隶书" panose="02010800040101010101" pitchFamily="2" charset="-122"/>
                <a:cs typeface="Arial" panose="020B0604020202020204" pitchFamily="34" charset="0"/>
              </a:rPr>
              <a:t>和</a:t>
            </a:r>
            <a:r>
              <a:rPr lang="en-US" altLang="zh-CN" kern="1200" dirty="0" err="1">
                <a:latin typeface="华文隶书" panose="02010800040101010101" pitchFamily="2" charset="-122"/>
                <a:ea typeface="华文隶书" panose="02010800040101010101" pitchFamily="2" charset="-122"/>
                <a:cs typeface="Arial" panose="020B0604020202020204" pitchFamily="34" charset="0"/>
              </a:rPr>
              <a:t>transform:scale</a:t>
            </a:r>
            <a:r>
              <a:rPr lang="zh-CN" altLang="en-US" kern="1200" dirty="0">
                <a:latin typeface="华文隶书" panose="02010800040101010101" pitchFamily="2" charset="-122"/>
                <a:ea typeface="华文隶书" panose="02010800040101010101" pitchFamily="2" charset="-122"/>
                <a:cs typeface="Arial" panose="020B0604020202020204" pitchFamily="34" charset="0"/>
              </a:rPr>
              <a:t>的区别</a:t>
            </a:r>
            <a:endParaRPr lang="en-US" altLang="zh-CN" kern="1200" dirty="0">
              <a:latin typeface="华文隶书" panose="02010800040101010101" pitchFamily="2" charset="-122"/>
              <a:ea typeface="华文隶书" panose="02010800040101010101" pitchFamily="2" charset="-122"/>
            </a:endParaRPr>
          </a:p>
        </p:txBody>
      </p:sp>
      <p:grpSp>
        <p:nvGrpSpPr>
          <p:cNvPr id="19" name="Group 9">
            <a:extLst>
              <a:ext uri="{FF2B5EF4-FFF2-40B4-BE49-F238E27FC236}">
                <a16:creationId xmlns:a16="http://schemas.microsoft.com/office/drawing/2014/main" id="{F1407E89-F287-499B-AB89-7696FE51EAB7}"/>
              </a:ext>
            </a:extLst>
          </p:cNvPr>
          <p:cNvGrpSpPr/>
          <p:nvPr/>
        </p:nvGrpSpPr>
        <p:grpSpPr>
          <a:xfrm>
            <a:off x="11068658" y="181078"/>
            <a:ext cx="988719" cy="335365"/>
            <a:chOff x="816" y="2304"/>
            <a:chExt cx="1440" cy="448"/>
          </a:xfrm>
        </p:grpSpPr>
        <p:sp>
          <p:nvSpPr>
            <p:cNvPr id="20" name="Freeform 10">
              <a:extLst>
                <a:ext uri="{FF2B5EF4-FFF2-40B4-BE49-F238E27FC236}">
                  <a16:creationId xmlns:a16="http://schemas.microsoft.com/office/drawing/2014/main" id="{9D803A7E-22FE-48C8-B8C5-E143F295A32F}"/>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 name="Rectangle 11">
              <a:hlinkClick r:id="rId3" action="ppaction://hlinksldjump"/>
              <a:extLst>
                <a:ext uri="{FF2B5EF4-FFF2-40B4-BE49-F238E27FC236}">
                  <a16:creationId xmlns:a16="http://schemas.microsoft.com/office/drawing/2014/main" id="{6A486C48-D857-4DBC-87A2-32153B82BE75}"/>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8" name="矩形 7">
            <a:extLst>
              <a:ext uri="{FF2B5EF4-FFF2-40B4-BE49-F238E27FC236}">
                <a16:creationId xmlns:a16="http://schemas.microsoft.com/office/drawing/2014/main" id="{0AEB5F75-4B08-40FA-8075-C66C7490F8CD}"/>
              </a:ext>
            </a:extLst>
          </p:cNvPr>
          <p:cNvSpPr/>
          <p:nvPr/>
        </p:nvSpPr>
        <p:spPr>
          <a:xfrm>
            <a:off x="356734" y="2798672"/>
            <a:ext cx="11835266" cy="1077796"/>
          </a:xfrm>
          <a:prstGeom prst="rect">
            <a:avLst/>
          </a:prstGeom>
        </p:spPr>
        <p:txBody>
          <a:bodyPr wrap="square">
            <a:spAutoFit/>
          </a:bodyPr>
          <a:lstStyle/>
          <a:p>
            <a:pPr marL="342900" indent="-342900" algn="just" eaLnBrk="0" fontAlgn="base" hangingPunct="0">
              <a:lnSpc>
                <a:spcPct val="150000"/>
              </a:lnSpc>
              <a:spcBef>
                <a:spcPct val="0"/>
              </a:spcBef>
              <a:spcAft>
                <a:spcPct val="0"/>
              </a:spcAft>
              <a:buFont typeface="+mj-lt"/>
              <a:buAutoNum type="arabicPeriod"/>
            </a:pPr>
            <a:r>
              <a:rPr lang="zh-CN" altLang="zh-CN" sz="1100" dirty="0">
                <a:solidFill>
                  <a:srgbClr val="333333"/>
                </a:solidFill>
                <a:latin typeface="Arial" panose="020B0604020202020204" pitchFamily="34" charset="0"/>
                <a:cs typeface="Arial" panose="020B0604020202020204" pitchFamily="34" charset="0"/>
              </a:rPr>
              <a:t>虽然Chrome/Safari浏览器支持了zoom属性</a:t>
            </a:r>
            <a:r>
              <a:rPr lang="en-US" altLang="zh-CN" sz="1100" dirty="0">
                <a:solidFill>
                  <a:srgbClr val="333333"/>
                </a:solidFill>
                <a:latin typeface="Arial" panose="020B0604020202020204" pitchFamily="34" charset="0"/>
                <a:cs typeface="Arial" panose="020B0604020202020204" pitchFamily="34" charset="0"/>
              </a:rPr>
              <a:t>,</a:t>
            </a:r>
            <a:r>
              <a:rPr lang="zh-CN" altLang="en-US" sz="1100" dirty="0">
                <a:solidFill>
                  <a:srgbClr val="333333"/>
                </a:solidFill>
                <a:latin typeface="Arial" panose="020B0604020202020204" pitchFamily="34" charset="0"/>
                <a:cs typeface="Arial" panose="020B0604020202020204" pitchFamily="34" charset="0"/>
              </a:rPr>
              <a:t>但是</a:t>
            </a:r>
            <a:r>
              <a:rPr lang="zh-CN" altLang="zh-CN" sz="1100" dirty="0">
                <a:solidFill>
                  <a:srgbClr val="333333"/>
                </a:solidFill>
                <a:latin typeface="Arial" panose="020B0604020202020204" pitchFamily="34" charset="0"/>
                <a:cs typeface="Arial" panose="020B0604020202020204" pitchFamily="34" charset="0"/>
              </a:rPr>
              <a:t>zoom并不是标准属性</a:t>
            </a:r>
            <a:r>
              <a:rPr lang="en-US" altLang="zh-CN" sz="1100" dirty="0">
                <a:solidFill>
                  <a:srgbClr val="333333"/>
                </a:solidFill>
                <a:latin typeface="Arial" panose="020B0604020202020204" pitchFamily="34" charset="0"/>
                <a:cs typeface="Arial" panose="020B0604020202020204" pitchFamily="34" charset="0"/>
              </a:rPr>
              <a:t>,</a:t>
            </a:r>
            <a:r>
              <a:rPr lang="zh-CN" altLang="zh-CN" sz="1100" dirty="0">
                <a:solidFill>
                  <a:srgbClr val="333333"/>
                </a:solidFill>
                <a:latin typeface="Arial" panose="020B0604020202020204" pitchFamily="34" charset="0"/>
                <a:cs typeface="Arial" panose="020B0604020202020204" pitchFamily="34" charset="0"/>
              </a:rPr>
              <a:t>transform下的scale就不一样了，是明明确确写入规范的。从IE9+到其他现代浏览器都支持。语法为：transform: scale(&lt;x&gt; [&lt;y&gt;]). 同时有scaleX, scaleY专门的x, y方向的控制。</a:t>
            </a:r>
            <a:endParaRPr lang="en-US" altLang="zh-CN" sz="1100" dirty="0">
              <a:solidFill>
                <a:srgbClr val="333333"/>
              </a:solidFill>
              <a:latin typeface="Arial" panose="020B0604020202020204" pitchFamily="34" charset="0"/>
              <a:cs typeface="Arial" panose="020B0604020202020204" pitchFamily="34" charset="0"/>
            </a:endParaRPr>
          </a:p>
          <a:p>
            <a:pPr marL="342900" indent="-342900" algn="just" eaLnBrk="0" fontAlgn="base" hangingPunct="0">
              <a:lnSpc>
                <a:spcPct val="150000"/>
              </a:lnSpc>
              <a:spcBef>
                <a:spcPct val="0"/>
              </a:spcBef>
              <a:spcAft>
                <a:spcPct val="0"/>
              </a:spcAft>
              <a:buFont typeface="+mj-lt"/>
              <a:buAutoNum type="arabicPeriod"/>
            </a:pPr>
            <a:r>
              <a:rPr lang="zh-CN" altLang="zh-CN" sz="1100" dirty="0">
                <a:solidFill>
                  <a:srgbClr val="333333"/>
                </a:solidFill>
                <a:latin typeface="Arial" panose="020B0604020202020204" pitchFamily="34" charset="0"/>
                <a:cs typeface="Arial" panose="020B0604020202020204" pitchFamily="34" charset="0"/>
              </a:rPr>
              <a:t>和zoom不同，scale并不支持百分比值和normal关键字，只能是数值。</a:t>
            </a:r>
            <a:r>
              <a:rPr lang="zh-CN" altLang="en-US" sz="1100" dirty="0">
                <a:solidFill>
                  <a:srgbClr val="333333"/>
                </a:solidFill>
                <a:latin typeface="Arial" panose="020B0604020202020204" pitchFamily="34" charset="0"/>
                <a:cs typeface="Arial" panose="020B0604020202020204" pitchFamily="34" charset="0"/>
              </a:rPr>
              <a:t>不过</a:t>
            </a:r>
            <a:r>
              <a:rPr lang="zh-CN" altLang="zh-CN" sz="1100" dirty="0">
                <a:solidFill>
                  <a:srgbClr val="333333"/>
                </a:solidFill>
                <a:latin typeface="Arial" panose="020B0604020202020204" pitchFamily="34" charset="0"/>
                <a:cs typeface="Arial" panose="020B0604020202020204" pitchFamily="34" charset="0"/>
              </a:rPr>
              <a:t>能是负数</a:t>
            </a:r>
            <a:r>
              <a:rPr lang="zh-CN" altLang="en-US" sz="1100" dirty="0">
                <a:solidFill>
                  <a:srgbClr val="333333"/>
                </a:solidFill>
                <a:latin typeface="Arial" panose="020B0604020202020204" pitchFamily="34" charset="0"/>
                <a:cs typeface="Arial" panose="020B0604020202020204" pitchFamily="34" charset="0"/>
              </a:rPr>
              <a:t>，可以只控制</a:t>
            </a:r>
            <a:r>
              <a:rPr lang="en-US" altLang="zh-CN" sz="1100" dirty="0">
                <a:solidFill>
                  <a:srgbClr val="333333"/>
                </a:solidFill>
                <a:latin typeface="Arial" panose="020B0604020202020204" pitchFamily="34" charset="0"/>
                <a:cs typeface="Arial" panose="020B0604020202020204" pitchFamily="34" charset="0"/>
              </a:rPr>
              <a:t>1</a:t>
            </a:r>
            <a:r>
              <a:rPr lang="zh-CN" altLang="en-US" sz="1100" dirty="0">
                <a:solidFill>
                  <a:srgbClr val="333333"/>
                </a:solidFill>
                <a:latin typeface="Arial" panose="020B0604020202020204" pitchFamily="34" charset="0"/>
                <a:cs typeface="Arial" panose="020B0604020202020204" pitchFamily="34" charset="0"/>
              </a:rPr>
              <a:t>个维度</a:t>
            </a:r>
            <a:r>
              <a:rPr lang="zh-CN" altLang="zh-CN" sz="1100" dirty="0">
                <a:solidFill>
                  <a:srgbClr val="333333"/>
                </a:solidFill>
                <a:latin typeface="Arial" panose="020B0604020202020204" pitchFamily="34" charset="0"/>
                <a:cs typeface="Arial" panose="020B0604020202020204" pitchFamily="34" charset="0"/>
              </a:rPr>
              <a:t>。而zoom</a:t>
            </a:r>
            <a:r>
              <a:rPr lang="zh-CN" altLang="en-US" sz="1100" dirty="0">
                <a:solidFill>
                  <a:srgbClr val="333333"/>
                </a:solidFill>
                <a:latin typeface="Arial" panose="020B0604020202020204" pitchFamily="34" charset="0"/>
                <a:cs typeface="Arial" panose="020B0604020202020204" pitchFamily="34" charset="0"/>
              </a:rPr>
              <a:t>更全面，但是</a:t>
            </a:r>
            <a:r>
              <a:rPr lang="zh-CN" altLang="zh-CN" sz="1100" dirty="0">
                <a:solidFill>
                  <a:srgbClr val="333333"/>
                </a:solidFill>
                <a:latin typeface="Arial" panose="020B0604020202020204" pitchFamily="34" charset="0"/>
                <a:cs typeface="Arial" panose="020B0604020202020204" pitchFamily="34" charset="0"/>
              </a:rPr>
              <a:t>不能是负值</a:t>
            </a:r>
            <a:r>
              <a:rPr lang="zh-CN" altLang="en-US" sz="1100" dirty="0">
                <a:solidFill>
                  <a:srgbClr val="333333"/>
                </a:solidFill>
                <a:latin typeface="Arial" panose="020B0604020202020204" pitchFamily="34" charset="0"/>
                <a:cs typeface="Arial" panose="020B0604020202020204" pitchFamily="34" charset="0"/>
              </a:rPr>
              <a:t>，只能等比例控制</a:t>
            </a:r>
            <a:r>
              <a:rPr lang="zh-CN" altLang="zh-CN" sz="1100" dirty="0">
                <a:solidFill>
                  <a:srgbClr val="333333"/>
                </a:solidFill>
                <a:latin typeface="Arial" panose="020B0604020202020204" pitchFamily="34" charset="0"/>
                <a:cs typeface="Arial" panose="020B0604020202020204" pitchFamily="34" charset="0"/>
              </a:rPr>
              <a:t>！</a:t>
            </a:r>
            <a:endParaRPr lang="en-US" altLang="zh-CN" sz="1100" dirty="0">
              <a:solidFill>
                <a:srgbClr val="333333"/>
              </a:solidFill>
              <a:latin typeface="Arial" panose="020B0604020202020204" pitchFamily="34" charset="0"/>
              <a:cs typeface="Arial" panose="020B0604020202020204" pitchFamily="34" charset="0"/>
            </a:endParaRPr>
          </a:p>
          <a:p>
            <a:pPr marL="342900" indent="-342900" algn="just" eaLnBrk="0" fontAlgn="base" hangingPunct="0">
              <a:lnSpc>
                <a:spcPct val="150000"/>
              </a:lnSpc>
              <a:spcBef>
                <a:spcPct val="0"/>
              </a:spcBef>
              <a:spcAft>
                <a:spcPct val="0"/>
              </a:spcAft>
              <a:buFont typeface="+mj-lt"/>
              <a:buAutoNum type="arabicPeriod"/>
            </a:pPr>
            <a:r>
              <a:rPr lang="zh-CN" altLang="en-US" sz="1100" dirty="0">
                <a:solidFill>
                  <a:srgbClr val="333333"/>
                </a:solidFill>
                <a:latin typeface="Arial" panose="020B0604020202020204" pitchFamily="34" charset="0"/>
                <a:cs typeface="Arial" panose="020B0604020202020204" pitchFamily="34" charset="0"/>
              </a:rPr>
              <a:t>浏览器兼容性。</a:t>
            </a:r>
            <a:r>
              <a:rPr lang="en-US" altLang="zh-CN" sz="1100" dirty="0">
                <a:solidFill>
                  <a:srgbClr val="333333"/>
                </a:solidFill>
                <a:latin typeface="Arial" panose="020B0604020202020204" pitchFamily="34" charset="0"/>
                <a:cs typeface="Arial" panose="020B0604020202020204" pitchFamily="34" charset="0"/>
              </a:rPr>
              <a:t>IE</a:t>
            </a:r>
            <a:r>
              <a:rPr lang="zh-CN" altLang="en-US" sz="1100" dirty="0">
                <a:solidFill>
                  <a:srgbClr val="333333"/>
                </a:solidFill>
                <a:latin typeface="Arial" panose="020B0604020202020204" pitchFamily="34" charset="0"/>
                <a:cs typeface="Arial" panose="020B0604020202020204" pitchFamily="34" charset="0"/>
              </a:rPr>
              <a:t>全族</a:t>
            </a:r>
            <a:r>
              <a:rPr lang="en-US" altLang="zh-CN" sz="1100" dirty="0">
                <a:solidFill>
                  <a:srgbClr val="333333"/>
                </a:solidFill>
                <a:latin typeface="Arial" panose="020B0604020202020204" pitchFamily="34" charset="0"/>
                <a:cs typeface="Arial" panose="020B0604020202020204" pitchFamily="34" charset="0"/>
              </a:rPr>
              <a:t>/Chrome/Safari</a:t>
            </a:r>
            <a:r>
              <a:rPr lang="zh-CN" altLang="en-US" sz="1100" dirty="0">
                <a:solidFill>
                  <a:srgbClr val="333333"/>
                </a:solidFill>
                <a:latin typeface="Arial" panose="020B0604020202020204" pitchFamily="34" charset="0"/>
                <a:cs typeface="Arial" panose="020B0604020202020204" pitchFamily="34" charset="0"/>
              </a:rPr>
              <a:t>和</a:t>
            </a:r>
            <a:r>
              <a:rPr lang="en-US" altLang="zh-CN" sz="1100" dirty="0">
                <a:solidFill>
                  <a:srgbClr val="333333"/>
                </a:solidFill>
                <a:latin typeface="Arial" panose="020B0604020202020204" pitchFamily="34" charset="0"/>
                <a:cs typeface="Arial" panose="020B0604020202020204" pitchFamily="34" charset="0"/>
              </a:rPr>
              <a:t>IE9+</a:t>
            </a:r>
            <a:r>
              <a:rPr lang="zh-CN" altLang="en-US" sz="1100" dirty="0">
                <a:solidFill>
                  <a:srgbClr val="333333"/>
                </a:solidFill>
                <a:latin typeface="Arial" panose="020B0604020202020204" pitchFamily="34" charset="0"/>
                <a:cs typeface="Arial" panose="020B0604020202020204" pitchFamily="34" charset="0"/>
              </a:rPr>
              <a:t>现代浏览器的差别。</a:t>
            </a:r>
            <a:endParaRPr lang="zh-CN" altLang="zh-CN" sz="1100" dirty="0">
              <a:solidFill>
                <a:srgbClr val="333333"/>
              </a:solidFill>
              <a:latin typeface="Arial" panose="020B0604020202020204" pitchFamily="34" charset="0"/>
              <a:cs typeface="Arial" panose="020B0604020202020204" pitchFamily="34" charset="0"/>
            </a:endParaRPr>
          </a:p>
        </p:txBody>
      </p:sp>
      <p:sp>
        <p:nvSpPr>
          <p:cNvPr id="18" name="矩形 17">
            <a:extLst>
              <a:ext uri="{FF2B5EF4-FFF2-40B4-BE49-F238E27FC236}">
                <a16:creationId xmlns:a16="http://schemas.microsoft.com/office/drawing/2014/main" id="{5E4F756F-7C42-4C87-A739-147F6A24C38A}"/>
              </a:ext>
            </a:extLst>
          </p:cNvPr>
          <p:cNvSpPr/>
          <p:nvPr/>
        </p:nvSpPr>
        <p:spPr>
          <a:xfrm>
            <a:off x="199944" y="818782"/>
            <a:ext cx="1313180" cy="307777"/>
          </a:xfrm>
          <a:prstGeom prst="rect">
            <a:avLst/>
          </a:prstGeom>
        </p:spPr>
        <p:txBody>
          <a:bodyPr wrap="none">
            <a:spAutoFit/>
          </a:bodyPr>
          <a:lstStyle/>
          <a:p>
            <a:pPr algn="just"/>
            <a:r>
              <a:rPr lang="zh-CN" altLang="en-US" b="1" dirty="0">
                <a:solidFill>
                  <a:srgbClr val="333333"/>
                </a:solidFill>
                <a:latin typeface="x-locale-heading-primary"/>
              </a:rPr>
              <a:t>一、</a:t>
            </a:r>
            <a:r>
              <a:rPr lang="en-US" altLang="zh-CN" b="1" dirty="0">
                <a:solidFill>
                  <a:srgbClr val="333333"/>
                </a:solidFill>
                <a:latin typeface="x-locale-heading-primary"/>
              </a:rPr>
              <a:t>zoom</a:t>
            </a:r>
            <a:r>
              <a:rPr lang="zh-CN" altLang="en-US" b="1" dirty="0">
                <a:solidFill>
                  <a:srgbClr val="333333"/>
                </a:solidFill>
                <a:latin typeface="x-locale-heading-primary"/>
              </a:rPr>
              <a:t>简介</a:t>
            </a:r>
            <a:endParaRPr lang="en-US" altLang="zh-CN" b="1" dirty="0">
              <a:solidFill>
                <a:srgbClr val="333333"/>
              </a:solidFill>
              <a:latin typeface="x-locale-heading-primary"/>
            </a:endParaRPr>
          </a:p>
        </p:txBody>
      </p:sp>
      <p:sp>
        <p:nvSpPr>
          <p:cNvPr id="24" name="矩形 23">
            <a:extLst>
              <a:ext uri="{FF2B5EF4-FFF2-40B4-BE49-F238E27FC236}">
                <a16:creationId xmlns:a16="http://schemas.microsoft.com/office/drawing/2014/main" id="{203CA39D-CD56-45EC-B1D9-CDCDBB3FBD6D}"/>
              </a:ext>
            </a:extLst>
          </p:cNvPr>
          <p:cNvSpPr/>
          <p:nvPr/>
        </p:nvSpPr>
        <p:spPr>
          <a:xfrm>
            <a:off x="356733" y="1107894"/>
            <a:ext cx="11635323" cy="1331711"/>
          </a:xfrm>
          <a:prstGeom prst="rect">
            <a:avLst/>
          </a:prstGeom>
        </p:spPr>
        <p:txBody>
          <a:bodyPr wrap="square">
            <a:spAutoFit/>
          </a:bodyPr>
          <a:lstStyle/>
          <a:p>
            <a:pPr lvl="0" eaLnBrk="0" fontAlgn="base" hangingPunct="0">
              <a:lnSpc>
                <a:spcPct val="150000"/>
              </a:lnSpc>
              <a:spcBef>
                <a:spcPct val="0"/>
              </a:spcBef>
              <a:spcAft>
                <a:spcPct val="0"/>
              </a:spcAft>
            </a:pPr>
            <a:r>
              <a:rPr lang="zh-CN" altLang="zh-CN" sz="1100" dirty="0">
                <a:solidFill>
                  <a:srgbClr val="333333"/>
                </a:solidFill>
                <a:latin typeface="Arial" panose="020B0604020202020204" pitchFamily="34" charset="0"/>
                <a:cs typeface="Arial" panose="020B0604020202020204" pitchFamily="34" charset="0"/>
              </a:rPr>
              <a:t>在旧的web时代。*zoom: 1可以给IE6/IE7浏览器增加haslayout, 用来清除浮动，修复一些布局上的疑难杂症等。</a:t>
            </a:r>
          </a:p>
          <a:p>
            <a:pPr lvl="0" eaLnBrk="0" fontAlgn="base" hangingPunct="0">
              <a:lnSpc>
                <a:spcPct val="150000"/>
              </a:lnSpc>
              <a:spcBef>
                <a:spcPct val="0"/>
              </a:spcBef>
              <a:spcAft>
                <a:spcPct val="0"/>
              </a:spcAft>
            </a:pPr>
            <a:r>
              <a:rPr lang="zh-CN" altLang="zh-CN" sz="1100" dirty="0">
                <a:solidFill>
                  <a:srgbClr val="333333"/>
                </a:solidFill>
                <a:latin typeface="Arial" panose="020B0604020202020204" pitchFamily="34" charset="0"/>
                <a:cs typeface="Arial" panose="020B0604020202020204" pitchFamily="34" charset="0"/>
              </a:rPr>
              <a:t>其支持的值类型有：</a:t>
            </a:r>
          </a:p>
          <a:p>
            <a:pPr lvl="0" eaLnBrk="0" fontAlgn="base" hangingPunct="0">
              <a:lnSpc>
                <a:spcPct val="150000"/>
              </a:lnSpc>
              <a:spcBef>
                <a:spcPct val="0"/>
              </a:spcBef>
              <a:spcAft>
                <a:spcPct val="0"/>
              </a:spcAft>
              <a:buFontTx/>
              <a:buChar char="•"/>
            </a:pPr>
            <a:r>
              <a:rPr lang="zh-CN" altLang="zh-CN" sz="1100" dirty="0">
                <a:solidFill>
                  <a:srgbClr val="333333"/>
                </a:solidFill>
                <a:latin typeface="Arial" panose="020B0604020202020204" pitchFamily="34" charset="0"/>
                <a:cs typeface="Arial" panose="020B0604020202020204" pitchFamily="34" charset="0"/>
              </a:rPr>
              <a:t>百分比值：zoom:50%，表示缩小到原来的一半。</a:t>
            </a:r>
          </a:p>
          <a:p>
            <a:pPr lvl="0" eaLnBrk="0" fontAlgn="base" hangingPunct="0">
              <a:lnSpc>
                <a:spcPct val="150000"/>
              </a:lnSpc>
              <a:spcBef>
                <a:spcPct val="0"/>
              </a:spcBef>
              <a:spcAft>
                <a:spcPct val="0"/>
              </a:spcAft>
              <a:buFontTx/>
              <a:buChar char="•"/>
            </a:pPr>
            <a:r>
              <a:rPr lang="zh-CN" altLang="zh-CN" sz="1100" dirty="0">
                <a:solidFill>
                  <a:srgbClr val="333333"/>
                </a:solidFill>
                <a:latin typeface="Arial" panose="020B0604020202020204" pitchFamily="34" charset="0"/>
                <a:cs typeface="Arial" panose="020B0604020202020204" pitchFamily="34" charset="0"/>
              </a:rPr>
              <a:t>数值：zoom:0.5，表示缩小到原来的一半。</a:t>
            </a:r>
          </a:p>
          <a:p>
            <a:pPr lvl="0" eaLnBrk="0" fontAlgn="base" hangingPunct="0">
              <a:lnSpc>
                <a:spcPct val="150000"/>
              </a:lnSpc>
              <a:spcBef>
                <a:spcPct val="0"/>
              </a:spcBef>
              <a:spcAft>
                <a:spcPct val="0"/>
              </a:spcAft>
              <a:buFontTx/>
              <a:buChar char="•"/>
            </a:pPr>
            <a:r>
              <a:rPr lang="zh-CN" altLang="zh-CN" sz="1100" dirty="0">
                <a:solidFill>
                  <a:srgbClr val="333333"/>
                </a:solidFill>
                <a:latin typeface="Arial" panose="020B0604020202020204" pitchFamily="34" charset="0"/>
                <a:cs typeface="Arial" panose="020B0604020202020204" pitchFamily="34" charset="0"/>
              </a:rPr>
              <a:t>normal关键字：zoom:normal等同于zoom:1.</a:t>
            </a:r>
            <a:endParaRPr lang="zh-CN" altLang="zh-CN" sz="4000" dirty="0">
              <a:solidFill>
                <a:schemeClr val="tx1"/>
              </a:solidFill>
              <a:latin typeface="Arial" panose="020B0604020202020204" pitchFamily="34" charset="0"/>
            </a:endParaRPr>
          </a:p>
        </p:txBody>
      </p:sp>
      <p:sp>
        <p:nvSpPr>
          <p:cNvPr id="28" name="矩形 27">
            <a:extLst>
              <a:ext uri="{FF2B5EF4-FFF2-40B4-BE49-F238E27FC236}">
                <a16:creationId xmlns:a16="http://schemas.microsoft.com/office/drawing/2014/main" id="{A4D65355-05B7-44C4-8209-ED8BA28C0397}"/>
              </a:ext>
            </a:extLst>
          </p:cNvPr>
          <p:cNvSpPr/>
          <p:nvPr/>
        </p:nvSpPr>
        <p:spPr>
          <a:xfrm>
            <a:off x="199944" y="2448005"/>
            <a:ext cx="902811" cy="307777"/>
          </a:xfrm>
          <a:prstGeom prst="rect">
            <a:avLst/>
          </a:prstGeom>
        </p:spPr>
        <p:txBody>
          <a:bodyPr wrap="none">
            <a:spAutoFit/>
          </a:bodyPr>
          <a:lstStyle/>
          <a:p>
            <a:pPr algn="just"/>
            <a:r>
              <a:rPr lang="zh-CN" altLang="en-US" b="1" dirty="0">
                <a:solidFill>
                  <a:srgbClr val="333333"/>
                </a:solidFill>
                <a:latin typeface="x-locale-heading-primary"/>
              </a:rPr>
              <a:t>二、区别</a:t>
            </a:r>
            <a:endParaRPr lang="en-US" altLang="zh-CN" b="1" dirty="0">
              <a:solidFill>
                <a:srgbClr val="333333"/>
              </a:solidFill>
              <a:latin typeface="x-locale-heading-primary"/>
            </a:endParaRPr>
          </a:p>
        </p:txBody>
      </p:sp>
      <p:grpSp>
        <p:nvGrpSpPr>
          <p:cNvPr id="29" name="Group 9">
            <a:extLst>
              <a:ext uri="{FF2B5EF4-FFF2-40B4-BE49-F238E27FC236}">
                <a16:creationId xmlns:a16="http://schemas.microsoft.com/office/drawing/2014/main" id="{21C41885-0764-484E-800D-2EF5CB1E2F0A}"/>
              </a:ext>
            </a:extLst>
          </p:cNvPr>
          <p:cNvGrpSpPr/>
          <p:nvPr/>
        </p:nvGrpSpPr>
        <p:grpSpPr>
          <a:xfrm>
            <a:off x="3105547" y="3944577"/>
            <a:ext cx="1179514" cy="335365"/>
            <a:chOff x="816" y="2304"/>
            <a:chExt cx="1440" cy="448"/>
          </a:xfrm>
        </p:grpSpPr>
        <p:sp>
          <p:nvSpPr>
            <p:cNvPr id="30" name="Freeform 10">
              <a:extLst>
                <a:ext uri="{FF2B5EF4-FFF2-40B4-BE49-F238E27FC236}">
                  <a16:creationId xmlns:a16="http://schemas.microsoft.com/office/drawing/2014/main" id="{F85837D3-8751-4898-9185-ACC720B29D89}"/>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 name="Rectangle 11">
              <a:hlinkClick r:id="rId4" action="ppaction://hlinkfile"/>
              <a:extLst>
                <a:ext uri="{FF2B5EF4-FFF2-40B4-BE49-F238E27FC236}">
                  <a16:creationId xmlns:a16="http://schemas.microsoft.com/office/drawing/2014/main" id="{709B57F4-EC80-49B2-88BD-09824FB8D523}"/>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zoom-scale.html</a:t>
              </a:r>
            </a:p>
          </p:txBody>
        </p:sp>
      </p:grpSp>
      <p:sp>
        <p:nvSpPr>
          <p:cNvPr id="26" name="矩形 25">
            <a:extLst>
              <a:ext uri="{FF2B5EF4-FFF2-40B4-BE49-F238E27FC236}">
                <a16:creationId xmlns:a16="http://schemas.microsoft.com/office/drawing/2014/main" id="{42EDAD2F-899E-4C8D-9667-852E30EC2A82}"/>
              </a:ext>
            </a:extLst>
          </p:cNvPr>
          <p:cNvSpPr/>
          <p:nvPr/>
        </p:nvSpPr>
        <p:spPr>
          <a:xfrm>
            <a:off x="651348" y="3931246"/>
            <a:ext cx="11468933" cy="1331711"/>
          </a:xfrm>
          <a:prstGeom prst="rect">
            <a:avLst/>
          </a:prstGeom>
        </p:spPr>
        <p:txBody>
          <a:bodyPr wrap="square">
            <a:spAutoFit/>
          </a:bodyPr>
          <a:lstStyle/>
          <a:p>
            <a:pPr>
              <a:lnSpc>
                <a:spcPct val="150000"/>
              </a:lnSpc>
            </a:pPr>
            <a:r>
              <a:rPr lang="zh-CN" altLang="en-US" sz="1100" dirty="0">
                <a:solidFill>
                  <a:srgbClr val="333333"/>
                </a:solidFill>
                <a:latin typeface="Arial" panose="020B0604020202020204" pitchFamily="34" charset="0"/>
                <a:cs typeface="Arial" panose="020B0604020202020204" pitchFamily="34" charset="0"/>
              </a:rPr>
              <a:t>从</a:t>
            </a:r>
            <a:r>
              <a:rPr lang="en-US" altLang="zh-CN" sz="1100" dirty="0">
                <a:solidFill>
                  <a:srgbClr val="333333"/>
                </a:solidFill>
                <a:latin typeface="Arial" panose="020B0604020202020204" pitchFamily="34" charset="0"/>
                <a:cs typeface="Arial" panose="020B0604020202020204" pitchFamily="34" charset="0"/>
              </a:rPr>
              <a:t>demo</a:t>
            </a:r>
            <a:r>
              <a:rPr lang="zh-CN" altLang="en-US" sz="1100" dirty="0">
                <a:solidFill>
                  <a:srgbClr val="333333"/>
                </a:solidFill>
                <a:latin typeface="Arial" panose="020B0604020202020204" pitchFamily="34" charset="0"/>
                <a:cs typeface="Arial" panose="020B0604020202020204" pitchFamily="34" charset="0"/>
              </a:rPr>
              <a:t>我们看出如下几点差异：</a:t>
            </a:r>
            <a:endParaRPr lang="en-US" altLang="zh-CN" sz="1100" dirty="0">
              <a:solidFill>
                <a:srgbClr val="333333"/>
              </a:solidFill>
              <a:latin typeface="Arial" panose="020B0604020202020204" pitchFamily="34" charset="0"/>
              <a:cs typeface="Arial" panose="020B0604020202020204" pitchFamily="34" charset="0"/>
            </a:endParaRPr>
          </a:p>
          <a:p>
            <a:pPr marL="171450" indent="-171450">
              <a:lnSpc>
                <a:spcPct val="150000"/>
              </a:lnSpc>
              <a:buFont typeface="Arial" panose="020B0604020202020204" pitchFamily="34" charset="0"/>
              <a:buChar char="•"/>
            </a:pPr>
            <a:r>
              <a:rPr lang="en-US" altLang="zh-CN" sz="1100" dirty="0">
                <a:solidFill>
                  <a:srgbClr val="333333"/>
                </a:solidFill>
                <a:latin typeface="Arial" panose="020B0604020202020204" pitchFamily="34" charset="0"/>
                <a:cs typeface="Arial" panose="020B0604020202020204" pitchFamily="34" charset="0"/>
              </a:rPr>
              <a:t>zoom</a:t>
            </a:r>
            <a:r>
              <a:rPr lang="zh-CN" altLang="en-US" sz="1100" dirty="0">
                <a:solidFill>
                  <a:srgbClr val="333333"/>
                </a:solidFill>
                <a:latin typeface="Arial" panose="020B0604020202020204" pitchFamily="34" charset="0"/>
                <a:cs typeface="Arial" panose="020B0604020202020204" pitchFamily="34" charset="0"/>
              </a:rPr>
              <a:t>的缩放是相对于左上角的；而</a:t>
            </a:r>
            <a:r>
              <a:rPr lang="en-US" altLang="zh-CN" sz="1100" dirty="0">
                <a:solidFill>
                  <a:srgbClr val="333333"/>
                </a:solidFill>
                <a:latin typeface="Arial" panose="020B0604020202020204" pitchFamily="34" charset="0"/>
                <a:cs typeface="Arial" panose="020B0604020202020204" pitchFamily="34" charset="0"/>
              </a:rPr>
              <a:t>scale</a:t>
            </a:r>
            <a:r>
              <a:rPr lang="zh-CN" altLang="en-US" sz="1100" dirty="0">
                <a:solidFill>
                  <a:srgbClr val="333333"/>
                </a:solidFill>
                <a:latin typeface="Arial" panose="020B0604020202020204" pitchFamily="34" charset="0"/>
                <a:cs typeface="Arial" panose="020B0604020202020204" pitchFamily="34" charset="0"/>
              </a:rPr>
              <a:t>默认是居中缩放。</a:t>
            </a:r>
            <a:endParaRPr lang="en-US" altLang="zh-CN" sz="1100" dirty="0">
              <a:solidFill>
                <a:srgbClr val="333333"/>
              </a:solidFill>
              <a:latin typeface="Arial" panose="020B0604020202020204" pitchFamily="34" charset="0"/>
              <a:cs typeface="Arial" panose="020B0604020202020204" pitchFamily="34" charset="0"/>
            </a:endParaRPr>
          </a:p>
          <a:p>
            <a:pPr marL="171450" indent="-171450">
              <a:lnSpc>
                <a:spcPct val="150000"/>
              </a:lnSpc>
              <a:buFont typeface="Arial" panose="020B0604020202020204" pitchFamily="34" charset="0"/>
              <a:buChar char="•"/>
            </a:pPr>
            <a:r>
              <a:rPr lang="en-US" altLang="zh-CN" sz="1100" dirty="0">
                <a:solidFill>
                  <a:srgbClr val="333333"/>
                </a:solidFill>
                <a:latin typeface="Arial" panose="020B0604020202020204" pitchFamily="34" charset="0"/>
                <a:cs typeface="Arial" panose="020B0604020202020204" pitchFamily="34" charset="0"/>
              </a:rPr>
              <a:t>zoom</a:t>
            </a:r>
            <a:r>
              <a:rPr lang="zh-CN" altLang="en-US" sz="1100" dirty="0">
                <a:solidFill>
                  <a:srgbClr val="333333"/>
                </a:solidFill>
                <a:latin typeface="Arial" panose="020B0604020202020204" pitchFamily="34" charset="0"/>
                <a:cs typeface="Arial" panose="020B0604020202020204" pitchFamily="34" charset="0"/>
              </a:rPr>
              <a:t>的缩放改变了元素占据的空间大小</a:t>
            </a:r>
            <a:r>
              <a:rPr lang="en-US" altLang="zh-CN" sz="1100" dirty="0">
                <a:solidFill>
                  <a:srgbClr val="333333"/>
                </a:solidFill>
                <a:latin typeface="Arial" panose="020B0604020202020204" pitchFamily="34" charset="0"/>
                <a:cs typeface="Arial" panose="020B0604020202020204" pitchFamily="34" charset="0"/>
              </a:rPr>
              <a:t>,</a:t>
            </a:r>
            <a:r>
              <a:rPr lang="zh-CN" altLang="en-US" sz="1100" dirty="0">
                <a:solidFill>
                  <a:srgbClr val="333333"/>
                </a:solidFill>
                <a:latin typeface="Arial" panose="020B0604020202020204" pitchFamily="34" charset="0"/>
                <a:cs typeface="Arial" panose="020B0604020202020204" pitchFamily="34" charset="0"/>
              </a:rPr>
              <a:t>影响了其他小伙伴；而</a:t>
            </a:r>
            <a:r>
              <a:rPr lang="en-US" altLang="zh-CN" sz="1100" dirty="0">
                <a:solidFill>
                  <a:srgbClr val="333333"/>
                </a:solidFill>
                <a:latin typeface="Arial" panose="020B0604020202020204" pitchFamily="34" charset="0"/>
                <a:cs typeface="Arial" panose="020B0604020202020204" pitchFamily="34" charset="0"/>
              </a:rPr>
              <a:t>scale</a:t>
            </a:r>
            <a:r>
              <a:rPr lang="zh-CN" altLang="en-US" sz="1100" dirty="0">
                <a:solidFill>
                  <a:srgbClr val="333333"/>
                </a:solidFill>
                <a:latin typeface="Arial" panose="020B0604020202020204" pitchFamily="34" charset="0"/>
                <a:cs typeface="Arial" panose="020B0604020202020204" pitchFamily="34" charset="0"/>
              </a:rPr>
              <a:t>的缩放占据的原始尺寸不变，页面布局不会发生变化。</a:t>
            </a:r>
            <a:endParaRPr lang="en-US" altLang="zh-CN" sz="1100" b="1" baseline="30000" dirty="0">
              <a:solidFill>
                <a:srgbClr val="333333"/>
              </a:solidFill>
              <a:latin typeface="Arial" panose="020B0604020202020204" pitchFamily="34" charset="0"/>
              <a:cs typeface="Arial" panose="020B0604020202020204" pitchFamily="34" charset="0"/>
            </a:endParaRPr>
          </a:p>
          <a:p>
            <a:pPr marL="171450" indent="-171450">
              <a:lnSpc>
                <a:spcPct val="150000"/>
              </a:lnSpc>
              <a:buFont typeface="Arial" panose="020B0604020202020204" pitchFamily="34" charset="0"/>
              <a:buChar char="•"/>
            </a:pPr>
            <a:r>
              <a:rPr lang="zh-CN" altLang="en-US" sz="1100" dirty="0">
                <a:solidFill>
                  <a:srgbClr val="333333"/>
                </a:solidFill>
                <a:latin typeface="Arial" panose="020B0604020202020204" pitchFamily="34" charset="0"/>
                <a:cs typeface="Arial" panose="020B0604020202020204" pitchFamily="34" charset="0"/>
              </a:rPr>
              <a:t>对文字的缩放规则不一致。</a:t>
            </a:r>
            <a:r>
              <a:rPr lang="en-US" altLang="zh-CN" sz="1100" dirty="0">
                <a:solidFill>
                  <a:srgbClr val="333333"/>
                </a:solidFill>
                <a:latin typeface="Arial" panose="020B0604020202020204" pitchFamily="34" charset="0"/>
                <a:cs typeface="Arial" panose="020B0604020202020204" pitchFamily="34" charset="0"/>
              </a:rPr>
              <a:t>zoom</a:t>
            </a:r>
            <a:r>
              <a:rPr lang="zh-CN" altLang="en-US" sz="1100" dirty="0">
                <a:solidFill>
                  <a:srgbClr val="333333"/>
                </a:solidFill>
                <a:latin typeface="Arial" panose="020B0604020202020204" pitchFamily="34" charset="0"/>
                <a:cs typeface="Arial" panose="020B0604020202020204" pitchFamily="34" charset="0"/>
              </a:rPr>
              <a:t>缩放依然受限于最小</a:t>
            </a:r>
            <a:r>
              <a:rPr lang="en-US" altLang="zh-CN" sz="1100" dirty="0">
                <a:solidFill>
                  <a:srgbClr val="333333"/>
                </a:solidFill>
                <a:latin typeface="Arial" panose="020B0604020202020204" pitchFamily="34" charset="0"/>
                <a:cs typeface="Arial" panose="020B0604020202020204" pitchFamily="34" charset="0"/>
              </a:rPr>
              <a:t>12</a:t>
            </a:r>
            <a:r>
              <a:rPr lang="zh-CN" altLang="en-US" sz="1100" dirty="0">
                <a:solidFill>
                  <a:srgbClr val="333333"/>
                </a:solidFill>
                <a:latin typeface="Arial" panose="020B0604020202020204" pitchFamily="34" charset="0"/>
                <a:cs typeface="Arial" panose="020B0604020202020204" pitchFamily="34" charset="0"/>
              </a:rPr>
              <a:t>像素中文大小限制；而</a:t>
            </a:r>
            <a:r>
              <a:rPr lang="en-US" altLang="zh-CN" sz="1100" dirty="0">
                <a:solidFill>
                  <a:srgbClr val="333333"/>
                </a:solidFill>
                <a:latin typeface="Arial" panose="020B0604020202020204" pitchFamily="34" charset="0"/>
                <a:cs typeface="Arial" panose="020B0604020202020204" pitchFamily="34" charset="0"/>
              </a:rPr>
              <a:t>scale</a:t>
            </a:r>
            <a:r>
              <a:rPr lang="zh-CN" altLang="en-US" sz="1100" dirty="0">
                <a:solidFill>
                  <a:srgbClr val="333333"/>
                </a:solidFill>
                <a:latin typeface="Arial" panose="020B0604020202020204" pitchFamily="34" charset="0"/>
                <a:cs typeface="Arial" panose="020B0604020202020204" pitchFamily="34" charset="0"/>
              </a:rPr>
              <a:t>就是纯粹的对图形进行比例控制，文字</a:t>
            </a:r>
            <a:r>
              <a:rPr lang="en-US" altLang="zh-CN" sz="1100" dirty="0">
                <a:solidFill>
                  <a:srgbClr val="333333"/>
                </a:solidFill>
                <a:latin typeface="Arial" panose="020B0604020202020204" pitchFamily="34" charset="0"/>
                <a:cs typeface="Arial" panose="020B0604020202020204" pitchFamily="34" charset="0"/>
              </a:rPr>
              <a:t>50%</a:t>
            </a:r>
            <a:r>
              <a:rPr lang="zh-CN" altLang="en-US" sz="1100" dirty="0">
                <a:solidFill>
                  <a:srgbClr val="333333"/>
                </a:solidFill>
                <a:latin typeface="Arial" panose="020B0604020202020204" pitchFamily="34" charset="0"/>
                <a:cs typeface="Arial" panose="020B0604020202020204" pitchFamily="34" charset="0"/>
              </a:rPr>
              <a:t>原来尺寸。</a:t>
            </a:r>
            <a:endParaRPr lang="en-US" altLang="zh-CN" sz="1100" dirty="0">
              <a:solidFill>
                <a:srgbClr val="333333"/>
              </a:solidFill>
              <a:latin typeface="Arial" panose="020B0604020202020204" pitchFamily="34" charset="0"/>
              <a:cs typeface="Arial" panose="020B0604020202020204" pitchFamily="34" charset="0"/>
            </a:endParaRPr>
          </a:p>
          <a:p>
            <a:pPr marL="171450" indent="-171450">
              <a:lnSpc>
                <a:spcPct val="150000"/>
              </a:lnSpc>
              <a:buFont typeface="Arial" panose="020B0604020202020204" pitchFamily="34" charset="0"/>
              <a:buChar char="•"/>
            </a:pPr>
            <a:r>
              <a:rPr lang="zh-CN" altLang="en-US" sz="1100" dirty="0">
                <a:solidFill>
                  <a:srgbClr val="333333"/>
                </a:solidFill>
                <a:latin typeface="Arial" panose="020B0604020202020204" pitchFamily="34" charset="0"/>
                <a:cs typeface="Arial" panose="020B0604020202020204" pitchFamily="34" charset="0"/>
              </a:rPr>
              <a:t>然后，还有一个肉眼看不见却更重要的差异，渲染的性能差异明显</a:t>
            </a:r>
            <a:r>
              <a:rPr lang="en-US" altLang="zh-CN" sz="1100" dirty="0">
                <a:solidFill>
                  <a:srgbClr val="333333"/>
                </a:solidFill>
                <a:latin typeface="Arial" panose="020B0604020202020204" pitchFamily="34" charset="0"/>
                <a:cs typeface="Arial" panose="020B0604020202020204" pitchFamily="34" charset="0"/>
              </a:rPr>
              <a:t>,</a:t>
            </a:r>
            <a:r>
              <a:rPr lang="zh-CN" altLang="zh-CN" sz="1100" dirty="0">
                <a:solidFill>
                  <a:srgbClr val="333333"/>
                </a:solidFill>
                <a:latin typeface="Arial" panose="020B0604020202020204" pitchFamily="34" charset="0"/>
                <a:cs typeface="Arial" panose="020B0604020202020204" pitchFamily="34" charset="0"/>
              </a:rPr>
              <a:t>在文档流中zoom加在任意一个元素上都会引起一整个页面的重新渲染，而scale只是在当前的元素上重绘</a:t>
            </a:r>
            <a:r>
              <a:rPr lang="zh-CN" altLang="en-US" sz="1100" dirty="0">
                <a:solidFill>
                  <a:srgbClr val="333333"/>
                </a:solidFill>
                <a:latin typeface="Arial" panose="020B0604020202020204" pitchFamily="34" charset="0"/>
                <a:cs typeface="Arial" panose="020B0604020202020204" pitchFamily="34" charset="0"/>
              </a:rPr>
              <a:t>。</a:t>
            </a:r>
          </a:p>
        </p:txBody>
      </p:sp>
      <p:sp>
        <p:nvSpPr>
          <p:cNvPr id="32" name="矩形 31">
            <a:extLst>
              <a:ext uri="{FF2B5EF4-FFF2-40B4-BE49-F238E27FC236}">
                <a16:creationId xmlns:a16="http://schemas.microsoft.com/office/drawing/2014/main" id="{E583BC04-B850-4EEF-891E-432C1A41FDE7}"/>
              </a:ext>
            </a:extLst>
          </p:cNvPr>
          <p:cNvSpPr/>
          <p:nvPr/>
        </p:nvSpPr>
        <p:spPr>
          <a:xfrm>
            <a:off x="199944" y="5488496"/>
            <a:ext cx="11678291" cy="261610"/>
          </a:xfrm>
          <a:prstGeom prst="rect">
            <a:avLst/>
          </a:prstGeom>
        </p:spPr>
        <p:txBody>
          <a:bodyPr wrap="square">
            <a:spAutoFit/>
          </a:bodyPr>
          <a:lstStyle/>
          <a:p>
            <a:r>
              <a:rPr lang="zh-CN" altLang="en-US" sz="1100" dirty="0">
                <a:solidFill>
                  <a:srgbClr val="333333"/>
                </a:solidFill>
                <a:latin typeface="Arial" panose="020B0604020202020204" pitchFamily="34" charset="0"/>
                <a:cs typeface="Arial" panose="020B0604020202020204" pitchFamily="34" charset="0"/>
              </a:rPr>
              <a:t>至于</a:t>
            </a:r>
            <a:r>
              <a:rPr lang="en-US" altLang="zh-CN" sz="1100" dirty="0">
                <a:solidFill>
                  <a:srgbClr val="333333"/>
                </a:solidFill>
                <a:latin typeface="Arial" panose="020B0604020202020204" pitchFamily="34" charset="0"/>
                <a:cs typeface="Arial" panose="020B0604020202020204" pitchFamily="34" charset="0"/>
              </a:rPr>
              <a:t>zoom</a:t>
            </a:r>
            <a:r>
              <a:rPr lang="zh-CN" altLang="en-US" sz="1100" dirty="0">
                <a:solidFill>
                  <a:srgbClr val="333333"/>
                </a:solidFill>
                <a:latin typeface="Arial" panose="020B0604020202020204" pitchFamily="34" charset="0"/>
                <a:cs typeface="Arial" panose="020B0604020202020204" pitchFamily="34" charset="0"/>
              </a:rPr>
              <a:t>缩放不是按照中心点缩放的这个兼容性差异，通过使用「海洋布局」实现，具体可参考“</a:t>
            </a:r>
            <a:r>
              <a:rPr lang="en-US" altLang="zh-CN" sz="1100" dirty="0">
                <a:solidFill>
                  <a:srgbClr val="333333"/>
                </a:solidFill>
                <a:latin typeface="Arial" panose="020B0604020202020204" pitchFamily="34" charset="0"/>
                <a:cs typeface="Arial" panose="020B0604020202020204" pitchFamily="34" charset="0"/>
                <a:hlinkClick r:id="rId5"/>
              </a:rPr>
              <a:t>IE</a:t>
            </a:r>
            <a:r>
              <a:rPr lang="zh-CN" altLang="en-US" sz="1100" dirty="0">
                <a:solidFill>
                  <a:srgbClr val="333333"/>
                </a:solidFill>
                <a:latin typeface="Arial" panose="020B0604020202020204" pitchFamily="34" charset="0"/>
                <a:cs typeface="Arial" panose="020B0604020202020204" pitchFamily="34" charset="0"/>
                <a:hlinkClick r:id="rId5"/>
              </a:rPr>
              <a:t>下</a:t>
            </a:r>
            <a:r>
              <a:rPr lang="en-US" altLang="zh-CN" sz="1100" dirty="0">
                <a:solidFill>
                  <a:srgbClr val="333333"/>
                </a:solidFill>
                <a:latin typeface="Arial" panose="020B0604020202020204" pitchFamily="34" charset="0"/>
                <a:cs typeface="Arial" panose="020B0604020202020204" pitchFamily="34" charset="0"/>
                <a:hlinkClick r:id="rId5"/>
              </a:rPr>
              <a:t>zoom</a:t>
            </a:r>
            <a:r>
              <a:rPr lang="zh-CN" altLang="en-US" sz="1100" dirty="0">
                <a:solidFill>
                  <a:srgbClr val="333333"/>
                </a:solidFill>
                <a:latin typeface="Arial" panose="020B0604020202020204" pitchFamily="34" charset="0"/>
                <a:cs typeface="Arial" panose="020B0604020202020204" pitchFamily="34" charset="0"/>
                <a:hlinkClick r:id="rId5"/>
              </a:rPr>
              <a:t>或</a:t>
            </a:r>
            <a:r>
              <a:rPr lang="en-US" altLang="zh-CN" sz="1100" dirty="0">
                <a:solidFill>
                  <a:srgbClr val="333333"/>
                </a:solidFill>
                <a:latin typeface="Arial" panose="020B0604020202020204" pitchFamily="34" charset="0"/>
                <a:cs typeface="Arial" panose="020B0604020202020204" pitchFamily="34" charset="0"/>
                <a:hlinkClick r:id="rId5"/>
              </a:rPr>
              <a:t>Matrix</a:t>
            </a:r>
            <a:r>
              <a:rPr lang="zh-CN" altLang="en-US" sz="1100" dirty="0">
                <a:solidFill>
                  <a:srgbClr val="333333"/>
                </a:solidFill>
                <a:latin typeface="Arial" panose="020B0604020202020204" pitchFamily="34" charset="0"/>
                <a:cs typeface="Arial" panose="020B0604020202020204" pitchFamily="34" charset="0"/>
                <a:hlinkClick r:id="rId5"/>
              </a:rPr>
              <a:t>矩阵滤镜中心点变换实现</a:t>
            </a:r>
            <a:r>
              <a:rPr lang="zh-CN" altLang="en-US" sz="1100" dirty="0">
                <a:solidFill>
                  <a:srgbClr val="333333"/>
                </a:solidFill>
                <a:latin typeface="Arial" panose="020B0604020202020204" pitchFamily="34" charset="0"/>
                <a:cs typeface="Arial" panose="020B0604020202020204" pitchFamily="34" charset="0"/>
              </a:rPr>
              <a:t>”一文。</a:t>
            </a:r>
          </a:p>
        </p:txBody>
      </p:sp>
      <p:sp>
        <p:nvSpPr>
          <p:cNvPr id="34" name="矩形 33">
            <a:extLst>
              <a:ext uri="{FF2B5EF4-FFF2-40B4-BE49-F238E27FC236}">
                <a16:creationId xmlns:a16="http://schemas.microsoft.com/office/drawing/2014/main" id="{18144DE8-5DD4-490F-8AB4-7180881B40E1}"/>
              </a:ext>
            </a:extLst>
          </p:cNvPr>
          <p:cNvSpPr/>
          <p:nvPr/>
        </p:nvSpPr>
        <p:spPr>
          <a:xfrm>
            <a:off x="199944" y="5980796"/>
            <a:ext cx="5811206" cy="261610"/>
          </a:xfrm>
          <a:prstGeom prst="rect">
            <a:avLst/>
          </a:prstGeom>
        </p:spPr>
        <p:txBody>
          <a:bodyPr wrap="none">
            <a:spAutoFit/>
          </a:bodyPr>
          <a:lstStyle/>
          <a:p>
            <a:pPr lvl="0" algn="just" eaLnBrk="0" fontAlgn="base" hangingPunct="0">
              <a:spcBef>
                <a:spcPct val="0"/>
              </a:spcBef>
              <a:spcAft>
                <a:spcPct val="0"/>
              </a:spcAft>
            </a:pPr>
            <a:r>
              <a:rPr lang="zh-CN" altLang="zh-CN" sz="1100" dirty="0">
                <a:solidFill>
                  <a:srgbClr val="333333"/>
                </a:solidFill>
                <a:latin typeface="Arial" panose="020B0604020202020204" pitchFamily="34" charset="0"/>
                <a:cs typeface="Arial" panose="020B0604020202020204" pitchFamily="34" charset="0"/>
              </a:rPr>
              <a:t>需要注意的是，Chrome等浏览器下，zoom/scale不要同时使用，因为，缩放效果会累加。 </a:t>
            </a:r>
          </a:p>
        </p:txBody>
      </p:sp>
      <p:grpSp>
        <p:nvGrpSpPr>
          <p:cNvPr id="25" name="Group 9">
            <a:extLst>
              <a:ext uri="{FF2B5EF4-FFF2-40B4-BE49-F238E27FC236}">
                <a16:creationId xmlns:a16="http://schemas.microsoft.com/office/drawing/2014/main" id="{8FC5BEB2-F0D2-44E8-BFA8-F5944F0B4E0A}"/>
              </a:ext>
            </a:extLst>
          </p:cNvPr>
          <p:cNvGrpSpPr/>
          <p:nvPr/>
        </p:nvGrpSpPr>
        <p:grpSpPr>
          <a:xfrm>
            <a:off x="9270251" y="181078"/>
            <a:ext cx="754143" cy="335365"/>
            <a:chOff x="816" y="2304"/>
            <a:chExt cx="1440" cy="448"/>
          </a:xfrm>
        </p:grpSpPr>
        <p:sp>
          <p:nvSpPr>
            <p:cNvPr id="27" name="Freeform 10">
              <a:extLst>
                <a:ext uri="{FF2B5EF4-FFF2-40B4-BE49-F238E27FC236}">
                  <a16:creationId xmlns:a16="http://schemas.microsoft.com/office/drawing/2014/main" id="{2F1AD1BD-4B62-4800-A0BF-61656A6CFA8E}"/>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3" name="Rectangle 11">
              <a:hlinkClick r:id="rId6"/>
              <a:extLst>
                <a:ext uri="{FF2B5EF4-FFF2-40B4-BE49-F238E27FC236}">
                  <a16:creationId xmlns:a16="http://schemas.microsoft.com/office/drawing/2014/main" id="{62D2D24D-1E09-4A64-95AE-1621F9628CBF}"/>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35" name="Group 9">
            <a:extLst>
              <a:ext uri="{FF2B5EF4-FFF2-40B4-BE49-F238E27FC236}">
                <a16:creationId xmlns:a16="http://schemas.microsoft.com/office/drawing/2014/main" id="{5838EFF9-EB10-4E5A-8DEA-A4CD49B760A9}"/>
              </a:ext>
            </a:extLst>
          </p:cNvPr>
          <p:cNvGrpSpPr/>
          <p:nvPr/>
        </p:nvGrpSpPr>
        <p:grpSpPr>
          <a:xfrm>
            <a:off x="10165976" y="181078"/>
            <a:ext cx="754143" cy="335365"/>
            <a:chOff x="816" y="2304"/>
            <a:chExt cx="1440" cy="448"/>
          </a:xfrm>
        </p:grpSpPr>
        <p:sp>
          <p:nvSpPr>
            <p:cNvPr id="36" name="Freeform 10">
              <a:extLst>
                <a:ext uri="{FF2B5EF4-FFF2-40B4-BE49-F238E27FC236}">
                  <a16:creationId xmlns:a16="http://schemas.microsoft.com/office/drawing/2014/main" id="{5F8A8387-FB1B-4235-BCA4-D0B6D2CCD585}"/>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7" name="Rectangle 11">
              <a:hlinkClick r:id="rId7" action="ppaction://hlinkfile"/>
              <a:extLst>
                <a:ext uri="{FF2B5EF4-FFF2-40B4-BE49-F238E27FC236}">
                  <a16:creationId xmlns:a16="http://schemas.microsoft.com/office/drawing/2014/main" id="{0BE82A8E-4B45-4733-993A-3F7966459284}"/>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27925543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en-US" altLang="zh-CN" kern="1200" dirty="0">
                <a:latin typeface="华文隶书" panose="02010800040101010101" pitchFamily="2" charset="-122"/>
                <a:ea typeface="华文隶书" panose="02010800040101010101" pitchFamily="2" charset="-122"/>
                <a:cs typeface="Arial" panose="020B0604020202020204" pitchFamily="34" charset="0"/>
              </a:rPr>
              <a:t>CSS hack</a:t>
            </a:r>
            <a:endParaRPr lang="en-US" altLang="zh-CN" kern="1200" dirty="0">
              <a:latin typeface="华文隶书" panose="02010800040101010101" pitchFamily="2" charset="-122"/>
              <a:ea typeface="华文隶书" panose="02010800040101010101" pitchFamily="2" charset="-122"/>
            </a:endParaRPr>
          </a:p>
        </p:txBody>
      </p:sp>
      <p:sp>
        <p:nvSpPr>
          <p:cNvPr id="3" name="矩形 2">
            <a:extLst>
              <a:ext uri="{FF2B5EF4-FFF2-40B4-BE49-F238E27FC236}">
                <a16:creationId xmlns:a16="http://schemas.microsoft.com/office/drawing/2014/main" id="{AADBDBF9-7005-4F77-9238-907F06B9AEFC}"/>
              </a:ext>
            </a:extLst>
          </p:cNvPr>
          <p:cNvSpPr/>
          <p:nvPr/>
        </p:nvSpPr>
        <p:spPr>
          <a:xfrm>
            <a:off x="281940" y="837212"/>
            <a:ext cx="1604927" cy="307777"/>
          </a:xfrm>
          <a:prstGeom prst="rect">
            <a:avLst/>
          </a:prstGeom>
        </p:spPr>
        <p:txBody>
          <a:bodyPr wrap="none">
            <a:spAutoFit/>
          </a:bodyPr>
          <a:lstStyle/>
          <a:p>
            <a:r>
              <a:rPr lang="zh-CN" altLang="en-US" b="1" dirty="0"/>
              <a:t>什么是</a:t>
            </a:r>
            <a:r>
              <a:rPr lang="en-US" altLang="zh-CN" b="1" dirty="0"/>
              <a:t>CSS hack</a:t>
            </a:r>
            <a:r>
              <a:rPr lang="en-US" altLang="zh-CN" dirty="0"/>
              <a:t> </a:t>
            </a:r>
            <a:endParaRPr lang="en-US" altLang="zh-CN" b="1" dirty="0">
              <a:latin typeface="verdana" panose="020B0604030504040204" pitchFamily="34" charset="0"/>
            </a:endParaRPr>
          </a:p>
        </p:txBody>
      </p:sp>
      <p:sp>
        <p:nvSpPr>
          <p:cNvPr id="4" name="矩形 3">
            <a:extLst>
              <a:ext uri="{FF2B5EF4-FFF2-40B4-BE49-F238E27FC236}">
                <a16:creationId xmlns:a16="http://schemas.microsoft.com/office/drawing/2014/main" id="{DFC6263F-FF62-4469-A904-6B89AF59267F}"/>
              </a:ext>
            </a:extLst>
          </p:cNvPr>
          <p:cNvSpPr/>
          <p:nvPr/>
        </p:nvSpPr>
        <p:spPr>
          <a:xfrm>
            <a:off x="586740" y="1144989"/>
            <a:ext cx="11323320" cy="1022588"/>
          </a:xfrm>
          <a:prstGeom prst="rect">
            <a:avLst/>
          </a:prstGeom>
        </p:spPr>
        <p:txBody>
          <a:bodyPr wrap="square">
            <a:spAutoFit/>
          </a:bodyPr>
          <a:lstStyle/>
          <a:p>
            <a:pPr>
              <a:lnSpc>
                <a:spcPct val="150000"/>
              </a:lnSpc>
            </a:pPr>
            <a:r>
              <a:rPr lang="zh-CN" altLang="en-US" dirty="0">
                <a:solidFill>
                  <a:srgbClr val="222222"/>
                </a:solidFill>
                <a:latin typeface="tahoma" panose="020B0604030504040204" pitchFamily="34" charset="0"/>
              </a:rPr>
              <a:t>由于不同厂商的流览器或某浏览器的不同版本（如</a:t>
            </a:r>
            <a:r>
              <a:rPr lang="en-US" altLang="zh-CN" dirty="0">
                <a:solidFill>
                  <a:srgbClr val="222222"/>
                </a:solidFill>
                <a:latin typeface="tahoma" panose="020B0604030504040204" pitchFamily="34" charset="0"/>
              </a:rPr>
              <a:t>IE6-IE11,Firefox/Safari/Opera/Chrome</a:t>
            </a:r>
            <a:r>
              <a:rPr lang="zh-CN" altLang="en-US" dirty="0">
                <a:solidFill>
                  <a:srgbClr val="222222"/>
                </a:solidFill>
                <a:latin typeface="tahoma" panose="020B0604030504040204" pitchFamily="34" charset="0"/>
              </a:rPr>
              <a:t>等），对</a:t>
            </a:r>
            <a:r>
              <a:rPr lang="en-US" altLang="zh-CN" dirty="0">
                <a:solidFill>
                  <a:srgbClr val="222222"/>
                </a:solidFill>
                <a:latin typeface="tahoma" panose="020B0604030504040204" pitchFamily="34" charset="0"/>
              </a:rPr>
              <a:t>CSS</a:t>
            </a:r>
            <a:r>
              <a:rPr lang="zh-CN" altLang="en-US" dirty="0">
                <a:solidFill>
                  <a:srgbClr val="222222"/>
                </a:solidFill>
                <a:latin typeface="tahoma" panose="020B0604030504040204" pitchFamily="34" charset="0"/>
              </a:rPr>
              <a:t>的支持、解析不一样，导致在不同浏览器的环境中呈现出不一致的页面展现效果。这时，我们为了获得统一的页面效果，就需要针对不同的浏览器或不同版本写特定的</a:t>
            </a:r>
            <a:r>
              <a:rPr lang="en-US" altLang="zh-CN" dirty="0">
                <a:solidFill>
                  <a:srgbClr val="222222"/>
                </a:solidFill>
                <a:latin typeface="tahoma" panose="020B0604030504040204" pitchFamily="34" charset="0"/>
              </a:rPr>
              <a:t>CSS</a:t>
            </a:r>
            <a:r>
              <a:rPr lang="zh-CN" altLang="en-US" dirty="0">
                <a:solidFill>
                  <a:srgbClr val="222222"/>
                </a:solidFill>
                <a:latin typeface="tahoma" panose="020B0604030504040204" pitchFamily="34" charset="0"/>
              </a:rPr>
              <a:t>样式，我们把这个针对不同的浏览器</a:t>
            </a:r>
            <a:r>
              <a:rPr lang="en-US" altLang="zh-CN" dirty="0">
                <a:solidFill>
                  <a:srgbClr val="222222"/>
                </a:solidFill>
                <a:latin typeface="tahoma" panose="020B0604030504040204" pitchFamily="34" charset="0"/>
              </a:rPr>
              <a:t>/</a:t>
            </a:r>
            <a:r>
              <a:rPr lang="zh-CN" altLang="en-US" dirty="0">
                <a:solidFill>
                  <a:srgbClr val="222222"/>
                </a:solidFill>
                <a:latin typeface="tahoma" panose="020B0604030504040204" pitchFamily="34" charset="0"/>
              </a:rPr>
              <a:t>不同版本写相应的</a:t>
            </a:r>
            <a:r>
              <a:rPr lang="en-US" altLang="zh-CN" dirty="0">
                <a:solidFill>
                  <a:srgbClr val="222222"/>
                </a:solidFill>
                <a:latin typeface="tahoma" panose="020B0604030504040204" pitchFamily="34" charset="0"/>
              </a:rPr>
              <a:t>CSS code</a:t>
            </a:r>
            <a:r>
              <a:rPr lang="zh-CN" altLang="en-US" dirty="0">
                <a:solidFill>
                  <a:srgbClr val="222222"/>
                </a:solidFill>
                <a:latin typeface="tahoma" panose="020B0604030504040204" pitchFamily="34" charset="0"/>
              </a:rPr>
              <a:t>的过程，叫做</a:t>
            </a:r>
            <a:r>
              <a:rPr lang="en-US" altLang="zh-CN" dirty="0">
                <a:solidFill>
                  <a:srgbClr val="222222"/>
                </a:solidFill>
                <a:latin typeface="tahoma" panose="020B0604030504040204" pitchFamily="34" charset="0"/>
              </a:rPr>
              <a:t>CSS hack! </a:t>
            </a:r>
            <a:endParaRPr lang="zh-CN" altLang="en-US" dirty="0"/>
          </a:p>
        </p:txBody>
      </p:sp>
      <p:sp>
        <p:nvSpPr>
          <p:cNvPr id="6" name="矩形 5">
            <a:extLst>
              <a:ext uri="{FF2B5EF4-FFF2-40B4-BE49-F238E27FC236}">
                <a16:creationId xmlns:a16="http://schemas.microsoft.com/office/drawing/2014/main" id="{19FEF9EC-5036-4D76-BAA6-FC436E1ABD24}"/>
              </a:ext>
            </a:extLst>
          </p:cNvPr>
          <p:cNvSpPr/>
          <p:nvPr/>
        </p:nvSpPr>
        <p:spPr>
          <a:xfrm>
            <a:off x="281940" y="2136095"/>
            <a:ext cx="1425390" cy="307777"/>
          </a:xfrm>
          <a:prstGeom prst="rect">
            <a:avLst/>
          </a:prstGeom>
        </p:spPr>
        <p:txBody>
          <a:bodyPr wrap="none">
            <a:spAutoFit/>
          </a:bodyPr>
          <a:lstStyle/>
          <a:p>
            <a:r>
              <a:rPr lang="en-US" altLang="zh-CN" b="1" dirty="0">
                <a:solidFill>
                  <a:srgbClr val="222222"/>
                </a:solidFill>
                <a:latin typeface="tahoma" panose="020B0604030504040204" pitchFamily="34" charset="0"/>
              </a:rPr>
              <a:t>CSS hack</a:t>
            </a:r>
            <a:r>
              <a:rPr lang="zh-CN" altLang="en-US" b="1" dirty="0">
                <a:solidFill>
                  <a:srgbClr val="222222"/>
                </a:solidFill>
                <a:latin typeface="tahoma" panose="020B0604030504040204" pitchFamily="34" charset="0"/>
              </a:rPr>
              <a:t>分类</a:t>
            </a:r>
            <a:r>
              <a:rPr lang="zh-CN" altLang="en-US" dirty="0">
                <a:solidFill>
                  <a:srgbClr val="222222"/>
                </a:solidFill>
                <a:latin typeface="tahoma" panose="020B0604030504040204" pitchFamily="34" charset="0"/>
              </a:rPr>
              <a:t> </a:t>
            </a:r>
            <a:endParaRPr lang="zh-CN" altLang="en-US" dirty="0"/>
          </a:p>
        </p:txBody>
      </p:sp>
      <p:sp>
        <p:nvSpPr>
          <p:cNvPr id="8" name="矩形 7">
            <a:extLst>
              <a:ext uri="{FF2B5EF4-FFF2-40B4-BE49-F238E27FC236}">
                <a16:creationId xmlns:a16="http://schemas.microsoft.com/office/drawing/2014/main" id="{5C2FA179-D3A2-4B72-8208-FAA42DD59499}"/>
              </a:ext>
            </a:extLst>
          </p:cNvPr>
          <p:cNvSpPr/>
          <p:nvPr/>
        </p:nvSpPr>
        <p:spPr>
          <a:xfrm>
            <a:off x="586740" y="2443872"/>
            <a:ext cx="11323320" cy="307777"/>
          </a:xfrm>
          <a:prstGeom prst="rect">
            <a:avLst/>
          </a:prstGeom>
        </p:spPr>
        <p:txBody>
          <a:bodyPr wrap="square">
            <a:spAutoFit/>
          </a:bodyPr>
          <a:lstStyle/>
          <a:p>
            <a:r>
              <a:rPr lang="en-US" altLang="zh-CN" dirty="0">
                <a:solidFill>
                  <a:srgbClr val="222222"/>
                </a:solidFill>
                <a:latin typeface="tahoma" panose="020B0604030504040204" pitchFamily="34" charset="0"/>
              </a:rPr>
              <a:t>CSS Hack</a:t>
            </a:r>
            <a:r>
              <a:rPr lang="zh-CN" altLang="en-US" dirty="0">
                <a:solidFill>
                  <a:srgbClr val="222222"/>
                </a:solidFill>
                <a:latin typeface="tahoma" panose="020B0604030504040204" pitchFamily="34" charset="0"/>
              </a:rPr>
              <a:t>大致有</a:t>
            </a:r>
            <a:r>
              <a:rPr lang="en-US" altLang="zh-CN" dirty="0">
                <a:solidFill>
                  <a:srgbClr val="222222"/>
                </a:solidFill>
                <a:latin typeface="tahoma" panose="020B0604030504040204" pitchFamily="34" charset="0"/>
              </a:rPr>
              <a:t>3</a:t>
            </a:r>
            <a:r>
              <a:rPr lang="zh-CN" altLang="en-US" dirty="0">
                <a:solidFill>
                  <a:srgbClr val="222222"/>
                </a:solidFill>
                <a:latin typeface="tahoma" panose="020B0604030504040204" pitchFamily="34" charset="0"/>
              </a:rPr>
              <a:t>种表现形式，</a:t>
            </a:r>
            <a:r>
              <a:rPr lang="en-US" altLang="zh-CN" dirty="0">
                <a:solidFill>
                  <a:srgbClr val="222222"/>
                </a:solidFill>
                <a:latin typeface="tahoma" panose="020B0604030504040204" pitchFamily="34" charset="0"/>
              </a:rPr>
              <a:t>CSS</a:t>
            </a:r>
            <a:r>
              <a:rPr lang="zh-CN" altLang="en-US" dirty="0">
                <a:solidFill>
                  <a:srgbClr val="222222"/>
                </a:solidFill>
                <a:latin typeface="tahoma" panose="020B0604030504040204" pitchFamily="34" charset="0"/>
              </a:rPr>
              <a:t>属性前缀法、选择器前缀法以及</a:t>
            </a:r>
            <a:r>
              <a:rPr lang="en-US" altLang="zh-CN" dirty="0">
                <a:solidFill>
                  <a:srgbClr val="222222"/>
                </a:solidFill>
                <a:latin typeface="tahoma" panose="020B0604030504040204" pitchFamily="34" charset="0"/>
              </a:rPr>
              <a:t>IE</a:t>
            </a:r>
            <a:r>
              <a:rPr lang="zh-CN" altLang="en-US" dirty="0">
                <a:solidFill>
                  <a:srgbClr val="222222"/>
                </a:solidFill>
                <a:latin typeface="tahoma" panose="020B0604030504040204" pitchFamily="34" charset="0"/>
              </a:rPr>
              <a:t>条件注释法</a:t>
            </a:r>
            <a:endParaRPr lang="en-US" altLang="zh-CN" dirty="0">
              <a:solidFill>
                <a:srgbClr val="222222"/>
              </a:solidFill>
              <a:latin typeface="tahoma" panose="020B0604030504040204" pitchFamily="34" charset="0"/>
            </a:endParaRPr>
          </a:p>
        </p:txBody>
      </p:sp>
      <p:sp>
        <p:nvSpPr>
          <p:cNvPr id="21" name="矩形 20">
            <a:extLst>
              <a:ext uri="{FF2B5EF4-FFF2-40B4-BE49-F238E27FC236}">
                <a16:creationId xmlns:a16="http://schemas.microsoft.com/office/drawing/2014/main" id="{A58ABA82-6D07-4A3A-9AF2-40C515AF6291}"/>
              </a:ext>
            </a:extLst>
          </p:cNvPr>
          <p:cNvSpPr/>
          <p:nvPr/>
        </p:nvSpPr>
        <p:spPr>
          <a:xfrm>
            <a:off x="586740" y="2751649"/>
            <a:ext cx="11323320" cy="1815882"/>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b="1" dirty="0"/>
              <a:t>条件注释法：</a:t>
            </a:r>
            <a:endParaRPr lang="en-US" altLang="zh-CN" b="1" dirty="0"/>
          </a:p>
          <a:p>
            <a:pPr marL="285750" indent="-285750">
              <a:lnSpc>
                <a:spcPct val="200000"/>
              </a:lnSpc>
              <a:buFont typeface="Arial" panose="020B0604020202020204" pitchFamily="34" charset="0"/>
              <a:buChar char="•"/>
            </a:pPr>
            <a:r>
              <a:rPr lang="zh-CN" altLang="en-US" b="1" dirty="0"/>
              <a:t>类内属性前缀法：</a:t>
            </a:r>
            <a:endParaRPr lang="en-US" altLang="zh-CN" b="1" dirty="0"/>
          </a:p>
          <a:p>
            <a:pPr marL="285750" indent="-285750">
              <a:lnSpc>
                <a:spcPct val="200000"/>
              </a:lnSpc>
              <a:buFont typeface="Arial" panose="020B0604020202020204" pitchFamily="34" charset="0"/>
              <a:buChar char="•"/>
            </a:pPr>
            <a:r>
              <a:rPr lang="zh-CN" altLang="en-US" b="1" dirty="0"/>
              <a:t>选择器前缀法：</a:t>
            </a:r>
            <a:endParaRPr lang="en-US" altLang="zh-CN" b="1" dirty="0"/>
          </a:p>
          <a:p>
            <a:pPr>
              <a:lnSpc>
                <a:spcPct val="200000"/>
              </a:lnSpc>
            </a:pPr>
            <a:r>
              <a:rPr lang="en-US" altLang="zh-CN" b="1" dirty="0"/>
              <a:t>      CSS3</a:t>
            </a:r>
            <a:r>
              <a:rPr lang="zh-CN" altLang="en-US" b="1" dirty="0"/>
              <a:t>选择器结合</a:t>
            </a:r>
            <a:r>
              <a:rPr lang="en-US" altLang="zh-CN" b="1" dirty="0"/>
              <a:t>JavaScript</a:t>
            </a:r>
            <a:r>
              <a:rPr lang="zh-CN" altLang="en-US" b="1" dirty="0"/>
              <a:t>的</a:t>
            </a:r>
            <a:r>
              <a:rPr lang="en-US" altLang="zh-CN" b="1" dirty="0"/>
              <a:t>Hack</a:t>
            </a:r>
            <a:r>
              <a:rPr lang="zh-CN" altLang="en-US" b="1" dirty="0"/>
              <a:t>：</a:t>
            </a:r>
            <a:endParaRPr lang="en-US" altLang="zh-CN" dirty="0">
              <a:solidFill>
                <a:srgbClr val="222222"/>
              </a:solidFill>
              <a:latin typeface="tahoma" panose="020B0604030504040204" pitchFamily="34" charset="0"/>
            </a:endParaRPr>
          </a:p>
        </p:txBody>
      </p:sp>
      <p:grpSp>
        <p:nvGrpSpPr>
          <p:cNvPr id="22" name="Group 9">
            <a:extLst>
              <a:ext uri="{FF2B5EF4-FFF2-40B4-BE49-F238E27FC236}">
                <a16:creationId xmlns:a16="http://schemas.microsoft.com/office/drawing/2014/main" id="{58BFAA60-3407-414D-AF8A-E968915C6690}"/>
              </a:ext>
            </a:extLst>
          </p:cNvPr>
          <p:cNvGrpSpPr/>
          <p:nvPr/>
        </p:nvGrpSpPr>
        <p:grpSpPr>
          <a:xfrm>
            <a:off x="2752378" y="2853239"/>
            <a:ext cx="1005894" cy="335365"/>
            <a:chOff x="816" y="2304"/>
            <a:chExt cx="1440" cy="448"/>
          </a:xfrm>
        </p:grpSpPr>
        <p:sp>
          <p:nvSpPr>
            <p:cNvPr id="23" name="Freeform 10">
              <a:extLst>
                <a:ext uri="{FF2B5EF4-FFF2-40B4-BE49-F238E27FC236}">
                  <a16:creationId xmlns:a16="http://schemas.microsoft.com/office/drawing/2014/main" id="{2BADCFDF-4CAE-4F9D-898F-37BEDFF6D15C}"/>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 name="Rectangle 11">
              <a:hlinkClick r:id="rId3" action="ppaction://hlinkfile"/>
              <a:extLst>
                <a:ext uri="{FF2B5EF4-FFF2-40B4-BE49-F238E27FC236}">
                  <a16:creationId xmlns:a16="http://schemas.microsoft.com/office/drawing/2014/main" id="{2A2E0AC2-AC7F-40E6-9126-AF7BD83724F3}"/>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h</a:t>
              </a: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ack-if.docx</a:t>
              </a:r>
            </a:p>
          </p:txBody>
        </p:sp>
      </p:grpSp>
      <p:grpSp>
        <p:nvGrpSpPr>
          <p:cNvPr id="14" name="Group 9">
            <a:extLst>
              <a:ext uri="{FF2B5EF4-FFF2-40B4-BE49-F238E27FC236}">
                <a16:creationId xmlns:a16="http://schemas.microsoft.com/office/drawing/2014/main" id="{293CAE46-CF81-42FE-8AEF-4038E7FA7C23}"/>
              </a:ext>
            </a:extLst>
          </p:cNvPr>
          <p:cNvGrpSpPr/>
          <p:nvPr/>
        </p:nvGrpSpPr>
        <p:grpSpPr>
          <a:xfrm>
            <a:off x="2752378" y="3320342"/>
            <a:ext cx="1179542" cy="335365"/>
            <a:chOff x="816" y="2304"/>
            <a:chExt cx="1440" cy="448"/>
          </a:xfrm>
        </p:grpSpPr>
        <p:sp>
          <p:nvSpPr>
            <p:cNvPr id="15" name="Freeform 10">
              <a:extLst>
                <a:ext uri="{FF2B5EF4-FFF2-40B4-BE49-F238E27FC236}">
                  <a16:creationId xmlns:a16="http://schemas.microsoft.com/office/drawing/2014/main" id="{B969014E-61ED-46E1-B0BF-33BE4B93699E}"/>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 name="Rectangle 11">
              <a:hlinkClick r:id="rId4" action="ppaction://hlinkfile"/>
              <a:extLst>
                <a:ext uri="{FF2B5EF4-FFF2-40B4-BE49-F238E27FC236}">
                  <a16:creationId xmlns:a16="http://schemas.microsoft.com/office/drawing/2014/main" id="{6460E700-EA31-4F36-9197-25070C74DD10}"/>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h</a:t>
              </a: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ack-attr.docx</a:t>
              </a:r>
            </a:p>
          </p:txBody>
        </p:sp>
      </p:grpSp>
      <p:grpSp>
        <p:nvGrpSpPr>
          <p:cNvPr id="20" name="Group 9">
            <a:extLst>
              <a:ext uri="{FF2B5EF4-FFF2-40B4-BE49-F238E27FC236}">
                <a16:creationId xmlns:a16="http://schemas.microsoft.com/office/drawing/2014/main" id="{60C674D4-E4C6-4EDE-BCDC-223D7DD8CE28}"/>
              </a:ext>
            </a:extLst>
          </p:cNvPr>
          <p:cNvGrpSpPr/>
          <p:nvPr/>
        </p:nvGrpSpPr>
        <p:grpSpPr>
          <a:xfrm>
            <a:off x="4207798" y="3320342"/>
            <a:ext cx="1179542" cy="335365"/>
            <a:chOff x="816" y="2304"/>
            <a:chExt cx="1440" cy="448"/>
          </a:xfrm>
        </p:grpSpPr>
        <p:sp>
          <p:nvSpPr>
            <p:cNvPr id="25" name="Freeform 10">
              <a:extLst>
                <a:ext uri="{FF2B5EF4-FFF2-40B4-BE49-F238E27FC236}">
                  <a16:creationId xmlns:a16="http://schemas.microsoft.com/office/drawing/2014/main" id="{12B2046B-8ADE-4B84-8A3B-B31E66B1C803}"/>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6" name="Rectangle 11">
              <a:hlinkClick r:id="rId5" action="ppaction://hlinkfile"/>
              <a:extLst>
                <a:ext uri="{FF2B5EF4-FFF2-40B4-BE49-F238E27FC236}">
                  <a16:creationId xmlns:a16="http://schemas.microsoft.com/office/drawing/2014/main" id="{98298DE7-E0E3-44A8-87ED-F92641464A61}"/>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h</a:t>
              </a: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ack-attr.html</a:t>
              </a:r>
            </a:p>
          </p:txBody>
        </p:sp>
      </p:grpSp>
      <p:grpSp>
        <p:nvGrpSpPr>
          <p:cNvPr id="27" name="Group 9">
            <a:extLst>
              <a:ext uri="{FF2B5EF4-FFF2-40B4-BE49-F238E27FC236}">
                <a16:creationId xmlns:a16="http://schemas.microsoft.com/office/drawing/2014/main" id="{1ED39551-9C16-4CBF-B47A-57FA97C747D0}"/>
              </a:ext>
            </a:extLst>
          </p:cNvPr>
          <p:cNvGrpSpPr/>
          <p:nvPr/>
        </p:nvGrpSpPr>
        <p:grpSpPr>
          <a:xfrm>
            <a:off x="2249431" y="2152035"/>
            <a:ext cx="1005894" cy="335365"/>
            <a:chOff x="816" y="2304"/>
            <a:chExt cx="1440" cy="448"/>
          </a:xfrm>
        </p:grpSpPr>
        <p:sp>
          <p:nvSpPr>
            <p:cNvPr id="28" name="Freeform 10">
              <a:extLst>
                <a:ext uri="{FF2B5EF4-FFF2-40B4-BE49-F238E27FC236}">
                  <a16:creationId xmlns:a16="http://schemas.microsoft.com/office/drawing/2014/main" id="{92BDEEC3-2699-434B-9796-D4CD0A7126E2}"/>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 name="Rectangle 11">
              <a:hlinkClick r:id="rId6" action="ppaction://hlinkfile"/>
              <a:extLst>
                <a:ext uri="{FF2B5EF4-FFF2-40B4-BE49-F238E27FC236}">
                  <a16:creationId xmlns:a16="http://schemas.microsoft.com/office/drawing/2014/main" id="{BF5E9115-111F-46D7-A807-4F499180E2C2}"/>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IETester.zip</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30" name="Group 9">
            <a:extLst>
              <a:ext uri="{FF2B5EF4-FFF2-40B4-BE49-F238E27FC236}">
                <a16:creationId xmlns:a16="http://schemas.microsoft.com/office/drawing/2014/main" id="{00965099-23BF-4418-AD10-60EB1C4B0350}"/>
              </a:ext>
            </a:extLst>
          </p:cNvPr>
          <p:cNvGrpSpPr/>
          <p:nvPr/>
        </p:nvGrpSpPr>
        <p:grpSpPr>
          <a:xfrm>
            <a:off x="2752378" y="3770831"/>
            <a:ext cx="1179542" cy="335365"/>
            <a:chOff x="816" y="2304"/>
            <a:chExt cx="1440" cy="448"/>
          </a:xfrm>
        </p:grpSpPr>
        <p:sp>
          <p:nvSpPr>
            <p:cNvPr id="31" name="Freeform 10">
              <a:extLst>
                <a:ext uri="{FF2B5EF4-FFF2-40B4-BE49-F238E27FC236}">
                  <a16:creationId xmlns:a16="http://schemas.microsoft.com/office/drawing/2014/main" id="{D74F01EA-7593-4170-9107-F77908B6F0C8}"/>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2" name="Rectangle 11">
              <a:hlinkClick r:id="rId7" action="ppaction://hlinkfile"/>
              <a:extLst>
                <a:ext uri="{FF2B5EF4-FFF2-40B4-BE49-F238E27FC236}">
                  <a16:creationId xmlns:a16="http://schemas.microsoft.com/office/drawing/2014/main" id="{E0E8541A-2D0D-4AD3-A367-3B84AA2F4F64}"/>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hack.jpg</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33" name="Group 9">
            <a:extLst>
              <a:ext uri="{FF2B5EF4-FFF2-40B4-BE49-F238E27FC236}">
                <a16:creationId xmlns:a16="http://schemas.microsoft.com/office/drawing/2014/main" id="{DEEAE1E0-A90A-464C-8148-A3950FC664F7}"/>
              </a:ext>
            </a:extLst>
          </p:cNvPr>
          <p:cNvGrpSpPr/>
          <p:nvPr/>
        </p:nvGrpSpPr>
        <p:grpSpPr>
          <a:xfrm>
            <a:off x="4207798" y="4173947"/>
            <a:ext cx="1179542" cy="335365"/>
            <a:chOff x="816" y="2304"/>
            <a:chExt cx="1440" cy="448"/>
          </a:xfrm>
        </p:grpSpPr>
        <p:sp>
          <p:nvSpPr>
            <p:cNvPr id="34" name="Freeform 10">
              <a:extLst>
                <a:ext uri="{FF2B5EF4-FFF2-40B4-BE49-F238E27FC236}">
                  <a16:creationId xmlns:a16="http://schemas.microsoft.com/office/drawing/2014/main" id="{62BDBB9E-F42C-488D-8095-A900EAC22681}"/>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5" name="Rectangle 11">
              <a:hlinkClick r:id="rId8" action="ppaction://hlinkfile"/>
              <a:extLst>
                <a:ext uri="{FF2B5EF4-FFF2-40B4-BE49-F238E27FC236}">
                  <a16:creationId xmlns:a16="http://schemas.microsoft.com/office/drawing/2014/main" id="{B757914F-0456-40E7-8E86-1D063C62497C}"/>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css3-hack.txt</a:t>
              </a:r>
            </a:p>
          </p:txBody>
        </p:sp>
      </p:grpSp>
      <p:grpSp>
        <p:nvGrpSpPr>
          <p:cNvPr id="36" name="Group 9">
            <a:extLst>
              <a:ext uri="{FF2B5EF4-FFF2-40B4-BE49-F238E27FC236}">
                <a16:creationId xmlns:a16="http://schemas.microsoft.com/office/drawing/2014/main" id="{E3B2D84E-2761-40E7-814A-7B42EE29C0E6}"/>
              </a:ext>
            </a:extLst>
          </p:cNvPr>
          <p:cNvGrpSpPr/>
          <p:nvPr/>
        </p:nvGrpSpPr>
        <p:grpSpPr>
          <a:xfrm>
            <a:off x="5658628" y="4173947"/>
            <a:ext cx="2399521" cy="335365"/>
            <a:chOff x="816" y="2304"/>
            <a:chExt cx="1440" cy="448"/>
          </a:xfrm>
        </p:grpSpPr>
        <p:sp>
          <p:nvSpPr>
            <p:cNvPr id="37" name="Freeform 10">
              <a:extLst>
                <a:ext uri="{FF2B5EF4-FFF2-40B4-BE49-F238E27FC236}">
                  <a16:creationId xmlns:a16="http://schemas.microsoft.com/office/drawing/2014/main" id="{45DBDB1D-5D38-4CAE-9AA6-C3E6904D90F2}"/>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8" name="Rectangle 11">
              <a:hlinkClick r:id="rId9" action="ppaction://hlinkfile"/>
              <a:extLst>
                <a:ext uri="{FF2B5EF4-FFF2-40B4-BE49-F238E27FC236}">
                  <a16:creationId xmlns:a16="http://schemas.microsoft.com/office/drawing/2014/main" id="{4DA2E480-F545-4C8F-9BC9-E569B3DC71C3}"/>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eaLnBrk="0" fontAlgn="base" hangingPunct="0">
                <a:spcBef>
                  <a:spcPct val="0"/>
                </a:spcBef>
                <a:spcAft>
                  <a:spcPct val="0"/>
                </a:spcAft>
                <a:defRPr/>
              </a:pPr>
              <a:r>
                <a:rPr kumimoji="1" lang="zh-CN" altLang="en-US"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各浏览器的用户代理字符串</a:t>
              </a: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.docx</a:t>
              </a:r>
            </a:p>
          </p:txBody>
        </p:sp>
      </p:grpSp>
      <p:grpSp>
        <p:nvGrpSpPr>
          <p:cNvPr id="39" name="Group 9">
            <a:extLst>
              <a:ext uri="{FF2B5EF4-FFF2-40B4-BE49-F238E27FC236}">
                <a16:creationId xmlns:a16="http://schemas.microsoft.com/office/drawing/2014/main" id="{A515840D-D1BA-406A-8E7E-983A2DAD88AB}"/>
              </a:ext>
            </a:extLst>
          </p:cNvPr>
          <p:cNvGrpSpPr/>
          <p:nvPr/>
        </p:nvGrpSpPr>
        <p:grpSpPr>
          <a:xfrm>
            <a:off x="4207798" y="3771209"/>
            <a:ext cx="1179542" cy="335365"/>
            <a:chOff x="816" y="2304"/>
            <a:chExt cx="1440" cy="448"/>
          </a:xfrm>
        </p:grpSpPr>
        <p:sp>
          <p:nvSpPr>
            <p:cNvPr id="40" name="Freeform 10">
              <a:extLst>
                <a:ext uri="{FF2B5EF4-FFF2-40B4-BE49-F238E27FC236}">
                  <a16:creationId xmlns:a16="http://schemas.microsoft.com/office/drawing/2014/main" id="{8A9B272F-0FBA-4B14-9DE7-FB9B00EFC512}"/>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1" name="Rectangle 11">
              <a:hlinkClick r:id="rId10" action="ppaction://hlinkfile"/>
              <a:extLst>
                <a:ext uri="{FF2B5EF4-FFF2-40B4-BE49-F238E27FC236}">
                  <a16:creationId xmlns:a16="http://schemas.microsoft.com/office/drawing/2014/main" id="{D5FAD290-F16C-4D8B-8A47-043C161EA743}"/>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hack1.jpg</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42" name="Group 9">
            <a:extLst>
              <a:ext uri="{FF2B5EF4-FFF2-40B4-BE49-F238E27FC236}">
                <a16:creationId xmlns:a16="http://schemas.microsoft.com/office/drawing/2014/main" id="{6CF1ABAA-A486-4862-B243-9302C18DD072}"/>
              </a:ext>
            </a:extLst>
          </p:cNvPr>
          <p:cNvGrpSpPr/>
          <p:nvPr/>
        </p:nvGrpSpPr>
        <p:grpSpPr>
          <a:xfrm>
            <a:off x="11061700" y="181078"/>
            <a:ext cx="988719" cy="335365"/>
            <a:chOff x="816" y="2304"/>
            <a:chExt cx="1440" cy="448"/>
          </a:xfrm>
        </p:grpSpPr>
        <p:sp>
          <p:nvSpPr>
            <p:cNvPr id="43" name="Freeform 10">
              <a:extLst>
                <a:ext uri="{FF2B5EF4-FFF2-40B4-BE49-F238E27FC236}">
                  <a16:creationId xmlns:a16="http://schemas.microsoft.com/office/drawing/2014/main" id="{420762B2-2044-4BC0-8BB0-558E0AF573E5}"/>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 name="Rectangle 11">
              <a:hlinkClick r:id="rId11" action="ppaction://hlinksldjump"/>
              <a:extLst>
                <a:ext uri="{FF2B5EF4-FFF2-40B4-BE49-F238E27FC236}">
                  <a16:creationId xmlns:a16="http://schemas.microsoft.com/office/drawing/2014/main" id="{AAC28544-1137-46F6-8FF0-68E5E64D048E}"/>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46" name="Rectangle 11">
            <a:hlinkClick r:id="rId12" action="ppaction://hlinksldjump"/>
            <a:extLst>
              <a:ext uri="{FF2B5EF4-FFF2-40B4-BE49-F238E27FC236}">
                <a16:creationId xmlns:a16="http://schemas.microsoft.com/office/drawing/2014/main" id="{FDE42ABA-3D28-408C-BF45-4A5113CC0BE0}"/>
              </a:ext>
            </a:extLst>
          </p:cNvPr>
          <p:cNvSpPr/>
          <p:nvPr/>
        </p:nvSpPr>
        <p:spPr>
          <a:xfrm flipH="1">
            <a:off x="10850991" y="6275157"/>
            <a:ext cx="969855" cy="307777"/>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zh-CN" altLang="en-US" sz="1400" b="1" spc="600" dirty="0">
                <a:solidFill>
                  <a:srgbClr val="FEFEFE"/>
                </a:solidFill>
                <a:latin typeface="Times New Roman" panose="02020603050405020304" pitchFamily="18" charset="0"/>
                <a:ea typeface="Arial" panose="020B0604020202020204" pitchFamily="34" charset="0"/>
                <a:cs typeface="Arial" panose="020B0604020202020204" pitchFamily="34" charset="0"/>
              </a:rPr>
              <a:t>居中</a:t>
            </a:r>
            <a:endParaRPr lang="en-US" altLang="zh-CN" sz="1400" b="1" spc="600" dirty="0">
              <a:solidFill>
                <a:srgbClr val="FEFEFE"/>
              </a:solidFill>
              <a:latin typeface="Times New Roman" panose="02020603050405020304" pitchFamily="18" charset="0"/>
              <a:ea typeface="Arial" panose="020B0604020202020204" pitchFamily="34" charset="0"/>
            </a:endParaRPr>
          </a:p>
        </p:txBody>
      </p:sp>
      <p:sp>
        <p:nvSpPr>
          <p:cNvPr id="47" name="AutoShape 5">
            <a:hlinkClick r:id="rId13" action="ppaction://hlinksldjump"/>
            <a:extLst>
              <a:ext uri="{FF2B5EF4-FFF2-40B4-BE49-F238E27FC236}">
                <a16:creationId xmlns:a16="http://schemas.microsoft.com/office/drawing/2014/main" id="{6B79C2F0-61A5-4342-B779-15EC8D8E4CC4}"/>
              </a:ext>
            </a:extLst>
          </p:cNvPr>
          <p:cNvSpPr>
            <a:spLocks noChangeArrowheads="1"/>
          </p:cNvSpPr>
          <p:nvPr/>
        </p:nvSpPr>
        <p:spPr bwMode="gray">
          <a:xfrm>
            <a:off x="10650070" y="6283623"/>
            <a:ext cx="1161539" cy="273127"/>
          </a:xfrm>
          <a:prstGeom prst="homePlate">
            <a:avLst>
              <a:gd name="adj" fmla="val 42796"/>
            </a:avLst>
          </a:prstGeom>
          <a:gradFill rotWithShape="1">
            <a:gsLst>
              <a:gs pos="0">
                <a:schemeClr val="accent2">
                  <a:gamma/>
                  <a:shade val="76078"/>
                  <a:invGamma/>
                </a:schemeClr>
              </a:gs>
              <a:gs pos="100000">
                <a:schemeClr val="accent2"/>
              </a:gs>
            </a:gsLst>
            <a:lin ang="5400000" scaled="1"/>
          </a:gradFill>
          <a:ln w="28575" algn="ctr">
            <a:solidFill>
              <a:srgbClr val="F8F8F8"/>
            </a:solidFill>
            <a:miter lim="800000"/>
          </a:ln>
          <a:effectLst>
            <a:outerShdw dist="107763" dir="2700000" algn="ctr" rotWithShape="0">
              <a:srgbClr val="000000">
                <a:alpha val="50000"/>
              </a:srgbClr>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8" name="Rectangle 11">
            <a:hlinkClick r:id="rId13" action="ppaction://hlinksldjump"/>
            <a:extLst>
              <a:ext uri="{FF2B5EF4-FFF2-40B4-BE49-F238E27FC236}">
                <a16:creationId xmlns:a16="http://schemas.microsoft.com/office/drawing/2014/main" id="{0B318A96-8C36-4A3F-83BD-0F3E9647E51E}"/>
              </a:ext>
            </a:extLst>
          </p:cNvPr>
          <p:cNvSpPr/>
          <p:nvPr/>
        </p:nvSpPr>
        <p:spPr>
          <a:xfrm>
            <a:off x="10650071" y="6295140"/>
            <a:ext cx="1161538" cy="261610"/>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en-US" altLang="zh-CN" sz="1100" b="1" spc="600" dirty="0">
                <a:solidFill>
                  <a:srgbClr val="FEFEFE"/>
                </a:solidFill>
                <a:latin typeface="Arial" panose="020B0604020202020204" pitchFamily="34" charset="0"/>
                <a:ea typeface="Arial" panose="020B0604020202020204" pitchFamily="34" charset="0"/>
                <a:cs typeface="Arial" panose="020B0604020202020204" pitchFamily="34" charset="0"/>
              </a:rPr>
              <a:t>CSS</a:t>
            </a:r>
            <a:r>
              <a:rPr lang="zh-CN" altLang="en-US" sz="1100" b="1" spc="600" dirty="0">
                <a:solidFill>
                  <a:srgbClr val="FEFEFE"/>
                </a:solidFill>
                <a:latin typeface="Arial" panose="020B0604020202020204" pitchFamily="34" charset="0"/>
                <a:ea typeface="Arial" panose="020B0604020202020204" pitchFamily="34" charset="0"/>
                <a:cs typeface="Arial" panose="020B0604020202020204" pitchFamily="34" charset="0"/>
              </a:rPr>
              <a:t>变量</a:t>
            </a:r>
            <a:endParaRPr lang="en-US" altLang="zh-CN" sz="1100" b="1" spc="600" dirty="0">
              <a:solidFill>
                <a:srgbClr val="FEFEFE"/>
              </a:solidFill>
              <a:latin typeface="Arial" panose="020B0604020202020204" pitchFamily="34" charset="0"/>
              <a:ea typeface="Arial" panose="020B0604020202020204" pitchFamily="34" charset="0"/>
              <a:cs typeface="Arial" panose="020B0604020202020204" pitchFamily="34" charset="0"/>
            </a:endParaRPr>
          </a:p>
        </p:txBody>
      </p:sp>
      <p:grpSp>
        <p:nvGrpSpPr>
          <p:cNvPr id="52" name="Group 9">
            <a:extLst>
              <a:ext uri="{FF2B5EF4-FFF2-40B4-BE49-F238E27FC236}">
                <a16:creationId xmlns:a16="http://schemas.microsoft.com/office/drawing/2014/main" id="{488A123B-3E53-475C-B9D2-86499FD6CDC2}"/>
              </a:ext>
            </a:extLst>
          </p:cNvPr>
          <p:cNvGrpSpPr/>
          <p:nvPr/>
        </p:nvGrpSpPr>
        <p:grpSpPr>
          <a:xfrm>
            <a:off x="9270251" y="181078"/>
            <a:ext cx="754143" cy="335365"/>
            <a:chOff x="816" y="2304"/>
            <a:chExt cx="1440" cy="448"/>
          </a:xfrm>
        </p:grpSpPr>
        <p:sp>
          <p:nvSpPr>
            <p:cNvPr id="53" name="Freeform 10">
              <a:extLst>
                <a:ext uri="{FF2B5EF4-FFF2-40B4-BE49-F238E27FC236}">
                  <a16:creationId xmlns:a16="http://schemas.microsoft.com/office/drawing/2014/main" id="{D5D6775A-9CB6-48E6-9743-4B0A9A6C4574}"/>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4" name="Rectangle 11">
              <a:hlinkClick r:id="rId14"/>
              <a:extLst>
                <a:ext uri="{FF2B5EF4-FFF2-40B4-BE49-F238E27FC236}">
                  <a16:creationId xmlns:a16="http://schemas.microsoft.com/office/drawing/2014/main" id="{DDABA7C2-4CF4-42AD-B3C5-BE57CADF6572}"/>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55" name="Group 9">
            <a:extLst>
              <a:ext uri="{FF2B5EF4-FFF2-40B4-BE49-F238E27FC236}">
                <a16:creationId xmlns:a16="http://schemas.microsoft.com/office/drawing/2014/main" id="{B9A05800-75CB-4D24-9F86-EC387A80AFF1}"/>
              </a:ext>
            </a:extLst>
          </p:cNvPr>
          <p:cNvGrpSpPr/>
          <p:nvPr/>
        </p:nvGrpSpPr>
        <p:grpSpPr>
          <a:xfrm>
            <a:off x="10165976" y="181078"/>
            <a:ext cx="754143" cy="335365"/>
            <a:chOff x="816" y="2304"/>
            <a:chExt cx="1440" cy="448"/>
          </a:xfrm>
        </p:grpSpPr>
        <p:sp>
          <p:nvSpPr>
            <p:cNvPr id="56" name="Freeform 10">
              <a:extLst>
                <a:ext uri="{FF2B5EF4-FFF2-40B4-BE49-F238E27FC236}">
                  <a16:creationId xmlns:a16="http://schemas.microsoft.com/office/drawing/2014/main" id="{3E194D28-F9F6-4449-B6C0-10D6769CC6D7}"/>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7" name="Rectangle 11">
              <a:hlinkClick r:id="rId15" action="ppaction://hlinkfile"/>
              <a:extLst>
                <a:ext uri="{FF2B5EF4-FFF2-40B4-BE49-F238E27FC236}">
                  <a16:creationId xmlns:a16="http://schemas.microsoft.com/office/drawing/2014/main" id="{9EFBE0BD-31A0-4DB0-91D9-FB783C837D07}"/>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17611176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arn(inVertical)">
                                      <p:cBhvr>
                                        <p:cTn id="17" dur="500"/>
                                        <p:tgtEl>
                                          <p:spTgt spid="22"/>
                                        </p:tgtEl>
                                      </p:cBhvr>
                                    </p:animEffect>
                                  </p:childTnLst>
                                </p:cTn>
                              </p:par>
                              <p:par>
                                <p:cTn id="18" presetID="16" presetClass="entr" presetSubtype="21"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arn(inVertical)">
                                      <p:cBhvr>
                                        <p:cTn id="20" dur="500"/>
                                        <p:tgtEl>
                                          <p:spTgt spid="14"/>
                                        </p:tgtEl>
                                      </p:cBhvr>
                                    </p:animEffect>
                                  </p:childTnLst>
                                </p:cTn>
                              </p:par>
                              <p:par>
                                <p:cTn id="21" presetID="16" presetClass="entr" presetSubtype="21"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barn(inVertical)">
                                      <p:cBhvr>
                                        <p:cTn id="23" dur="500"/>
                                        <p:tgtEl>
                                          <p:spTgt spid="20"/>
                                        </p:tgtEl>
                                      </p:cBhvr>
                                    </p:animEffect>
                                  </p:childTnLst>
                                </p:cTn>
                              </p:par>
                              <p:par>
                                <p:cTn id="24" presetID="16" presetClass="entr" presetSubtype="21"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barn(inVertical)">
                                      <p:cBhvr>
                                        <p:cTn id="26" dur="500"/>
                                        <p:tgtEl>
                                          <p:spTgt spid="30"/>
                                        </p:tgtEl>
                                      </p:cBhvr>
                                    </p:animEffect>
                                  </p:childTnLst>
                                </p:cTn>
                              </p:par>
                              <p:par>
                                <p:cTn id="27" presetID="16" presetClass="entr" presetSubtype="21"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barn(inVertical)">
                                      <p:cBhvr>
                                        <p:cTn id="29" dur="500"/>
                                        <p:tgtEl>
                                          <p:spTgt spid="33"/>
                                        </p:tgtEl>
                                      </p:cBhvr>
                                    </p:animEffect>
                                  </p:childTnLst>
                                </p:cTn>
                              </p:par>
                              <p:par>
                                <p:cTn id="30" presetID="16" presetClass="entr" presetSubtype="21" fill="hold"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barn(inVertical)">
                                      <p:cBhvr>
                                        <p:cTn id="32" dur="500"/>
                                        <p:tgtEl>
                                          <p:spTgt spid="36"/>
                                        </p:tgtEl>
                                      </p:cBhvr>
                                    </p:animEffect>
                                  </p:childTnLst>
                                </p:cTn>
                              </p:par>
                              <p:par>
                                <p:cTn id="33" presetID="16" presetClass="entr" presetSubtype="21" fill="hold" nodeType="with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barn(inVertical)">
                                      <p:cBhvr>
                                        <p:cTn id="35" dur="500"/>
                                        <p:tgtEl>
                                          <p:spTgt spid="39"/>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arn(inVertical)">
                                      <p:cBhvr>
                                        <p:cTn id="3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zh-CN" altLang="en-US" kern="1200" dirty="0">
                <a:latin typeface="华文隶书" panose="02010800040101010101" pitchFamily="2" charset="-122"/>
                <a:ea typeface="华文隶书" panose="02010800040101010101" pitchFamily="2" charset="-122"/>
                <a:cs typeface="Arial" panose="020B0604020202020204" pitchFamily="34" charset="0"/>
              </a:rPr>
              <a:t>隐藏元素</a:t>
            </a:r>
            <a:endParaRPr lang="en-US" altLang="zh-CN" kern="1200" dirty="0">
              <a:latin typeface="华文隶书" panose="02010800040101010101" pitchFamily="2" charset="-122"/>
              <a:ea typeface="华文隶书" panose="02010800040101010101" pitchFamily="2" charset="-122"/>
            </a:endParaRPr>
          </a:p>
        </p:txBody>
      </p:sp>
      <p:sp>
        <p:nvSpPr>
          <p:cNvPr id="3" name="矩形 2">
            <a:extLst>
              <a:ext uri="{FF2B5EF4-FFF2-40B4-BE49-F238E27FC236}">
                <a16:creationId xmlns:a16="http://schemas.microsoft.com/office/drawing/2014/main" id="{AADBDBF9-7005-4F77-9238-907F06B9AEFC}"/>
              </a:ext>
            </a:extLst>
          </p:cNvPr>
          <p:cNvSpPr/>
          <p:nvPr/>
        </p:nvSpPr>
        <p:spPr>
          <a:xfrm>
            <a:off x="281940" y="837212"/>
            <a:ext cx="800219" cy="307777"/>
          </a:xfrm>
          <a:prstGeom prst="rect">
            <a:avLst/>
          </a:prstGeom>
        </p:spPr>
        <p:txBody>
          <a:bodyPr wrap="none">
            <a:spAutoFit/>
          </a:bodyPr>
          <a:lstStyle/>
          <a:p>
            <a:r>
              <a:rPr lang="en-US" altLang="zh-CN" b="1" dirty="0"/>
              <a:t>display</a:t>
            </a:r>
            <a:endParaRPr lang="en-US" altLang="zh-CN" b="1" dirty="0">
              <a:latin typeface="verdana" panose="020B0604030504040204" pitchFamily="34" charset="0"/>
            </a:endParaRPr>
          </a:p>
        </p:txBody>
      </p:sp>
      <p:sp>
        <p:nvSpPr>
          <p:cNvPr id="4" name="矩形 3">
            <a:extLst>
              <a:ext uri="{FF2B5EF4-FFF2-40B4-BE49-F238E27FC236}">
                <a16:creationId xmlns:a16="http://schemas.microsoft.com/office/drawing/2014/main" id="{DFC6263F-FF62-4469-A904-6B89AF59267F}"/>
              </a:ext>
            </a:extLst>
          </p:cNvPr>
          <p:cNvSpPr/>
          <p:nvPr/>
        </p:nvSpPr>
        <p:spPr>
          <a:xfrm>
            <a:off x="586740" y="1144989"/>
            <a:ext cx="11323320" cy="1061829"/>
          </a:xfrm>
          <a:prstGeom prst="rect">
            <a:avLst/>
          </a:prstGeom>
        </p:spPr>
        <p:txBody>
          <a:bodyPr wrap="square">
            <a:spAutoFit/>
          </a:bodyPr>
          <a:lstStyle/>
          <a:p>
            <a:pPr>
              <a:lnSpc>
                <a:spcPct val="150000"/>
              </a:lnSpc>
            </a:pPr>
            <a:r>
              <a:rPr lang="zh-CN" altLang="en-US" dirty="0"/>
              <a:t>将</a:t>
            </a:r>
            <a:r>
              <a:rPr lang="en-US" altLang="zh-CN" dirty="0"/>
              <a:t>display</a:t>
            </a:r>
            <a:r>
              <a:rPr lang="zh-CN" altLang="en-US" dirty="0"/>
              <a:t>属性设为</a:t>
            </a:r>
            <a:r>
              <a:rPr lang="en-US" altLang="zh-CN" dirty="0"/>
              <a:t>none</a:t>
            </a:r>
            <a:r>
              <a:rPr lang="zh-CN" altLang="en-US" dirty="0"/>
              <a:t>确保元素不可见并且连盒模型也不生成。被隐藏的元素不占据任何空间，子元素也会一同从盒子模型中消失。给他和它的子元素添加的任何动画效果交互效果都会不起作用。任何用户对该元素直接的交互操作都不生效，此外，读屏软件</a:t>
            </a:r>
            <a:r>
              <a:rPr lang="en-US" altLang="zh-CN" b="1" baseline="30000" dirty="0"/>
              <a:t>?</a:t>
            </a:r>
            <a:r>
              <a:rPr lang="zh-CN" altLang="en-US" dirty="0"/>
              <a:t>也不会读到元素的内容。这种方式产生的效果就像元素完全不存在。不过请注意，通过</a:t>
            </a:r>
            <a:r>
              <a:rPr lang="en-US" altLang="zh-CN" dirty="0"/>
              <a:t>DOM</a:t>
            </a:r>
            <a:r>
              <a:rPr lang="zh-CN" altLang="en-US" dirty="0"/>
              <a:t>依然可以访问到这个元素。</a:t>
            </a:r>
          </a:p>
        </p:txBody>
      </p:sp>
      <p:sp>
        <p:nvSpPr>
          <p:cNvPr id="6" name="矩形 5">
            <a:extLst>
              <a:ext uri="{FF2B5EF4-FFF2-40B4-BE49-F238E27FC236}">
                <a16:creationId xmlns:a16="http://schemas.microsoft.com/office/drawing/2014/main" id="{19FEF9EC-5036-4D76-BAA6-FC436E1ABD24}"/>
              </a:ext>
            </a:extLst>
          </p:cNvPr>
          <p:cNvSpPr/>
          <p:nvPr/>
        </p:nvSpPr>
        <p:spPr>
          <a:xfrm>
            <a:off x="281940" y="2206818"/>
            <a:ext cx="946093" cy="307777"/>
          </a:xfrm>
          <a:prstGeom prst="rect">
            <a:avLst/>
          </a:prstGeom>
        </p:spPr>
        <p:txBody>
          <a:bodyPr wrap="none">
            <a:spAutoFit/>
          </a:bodyPr>
          <a:lstStyle/>
          <a:p>
            <a:r>
              <a:rPr lang="en-US" altLang="zh-CN" b="1" dirty="0">
                <a:solidFill>
                  <a:srgbClr val="222222"/>
                </a:solidFill>
                <a:latin typeface="tahoma" panose="020B0604030504040204" pitchFamily="34" charset="0"/>
              </a:rPr>
              <a:t>visibility</a:t>
            </a:r>
            <a:endParaRPr lang="zh-CN" altLang="en-US" dirty="0"/>
          </a:p>
        </p:txBody>
      </p:sp>
      <p:sp>
        <p:nvSpPr>
          <p:cNvPr id="8" name="矩形 7">
            <a:extLst>
              <a:ext uri="{FF2B5EF4-FFF2-40B4-BE49-F238E27FC236}">
                <a16:creationId xmlns:a16="http://schemas.microsoft.com/office/drawing/2014/main" id="{5C2FA179-D3A2-4B72-8208-FAA42DD59499}"/>
              </a:ext>
            </a:extLst>
          </p:cNvPr>
          <p:cNvSpPr/>
          <p:nvPr/>
        </p:nvSpPr>
        <p:spPr>
          <a:xfrm>
            <a:off x="586740" y="2514595"/>
            <a:ext cx="11323320" cy="699422"/>
          </a:xfrm>
          <a:prstGeom prst="rect">
            <a:avLst/>
          </a:prstGeom>
        </p:spPr>
        <p:txBody>
          <a:bodyPr wrap="square">
            <a:spAutoFit/>
          </a:bodyPr>
          <a:lstStyle/>
          <a:p>
            <a:pPr>
              <a:lnSpc>
                <a:spcPct val="150000"/>
              </a:lnSpc>
            </a:pPr>
            <a:r>
              <a:rPr lang="zh-CN" altLang="en-US" dirty="0"/>
              <a:t>将它的值设为</a:t>
            </a:r>
            <a:r>
              <a:rPr lang="en-US" altLang="zh-CN" dirty="0"/>
              <a:t>hidden</a:t>
            </a:r>
            <a:r>
              <a:rPr lang="zh-CN" altLang="en-US" dirty="0"/>
              <a:t>将隐藏我们的元素。被隐藏的元素依然会对我们的网页布局起作用。它不会响应任何用户交互。此外元素在读屏软件中会被隐藏，想要显示它的某个子孙元素，只要将那个元素的</a:t>
            </a:r>
            <a:r>
              <a:rPr lang="en-US" altLang="zh-CN" dirty="0"/>
              <a:t>visibility</a:t>
            </a:r>
            <a:r>
              <a:rPr lang="zh-CN" altLang="en-US" dirty="0"/>
              <a:t>显式设置为</a:t>
            </a:r>
            <a:r>
              <a:rPr lang="en-US" altLang="zh-CN" dirty="0"/>
              <a:t>visible</a:t>
            </a:r>
            <a:r>
              <a:rPr lang="zh-CN" altLang="en-US" dirty="0"/>
              <a:t>即可。</a:t>
            </a:r>
            <a:endParaRPr lang="en-US" altLang="zh-CN" dirty="0">
              <a:solidFill>
                <a:srgbClr val="222222"/>
              </a:solidFill>
              <a:latin typeface="tahoma" panose="020B0604030504040204" pitchFamily="34" charset="0"/>
            </a:endParaRPr>
          </a:p>
        </p:txBody>
      </p:sp>
      <p:sp>
        <p:nvSpPr>
          <p:cNvPr id="42" name="矩形 41">
            <a:extLst>
              <a:ext uri="{FF2B5EF4-FFF2-40B4-BE49-F238E27FC236}">
                <a16:creationId xmlns:a16="http://schemas.microsoft.com/office/drawing/2014/main" id="{08E8FB9E-67BC-4EFB-91B2-86316EF325E8}"/>
              </a:ext>
            </a:extLst>
          </p:cNvPr>
          <p:cNvSpPr/>
          <p:nvPr/>
        </p:nvSpPr>
        <p:spPr>
          <a:xfrm>
            <a:off x="281940" y="3214017"/>
            <a:ext cx="841897" cy="307777"/>
          </a:xfrm>
          <a:prstGeom prst="rect">
            <a:avLst/>
          </a:prstGeom>
        </p:spPr>
        <p:txBody>
          <a:bodyPr wrap="none">
            <a:spAutoFit/>
          </a:bodyPr>
          <a:lstStyle/>
          <a:p>
            <a:r>
              <a:rPr lang="en-US" altLang="zh-CN" b="1" dirty="0">
                <a:solidFill>
                  <a:srgbClr val="222222"/>
                </a:solidFill>
                <a:latin typeface="tahoma" panose="020B0604030504040204" pitchFamily="34" charset="0"/>
              </a:rPr>
              <a:t>opacity</a:t>
            </a:r>
            <a:endParaRPr lang="zh-CN" altLang="en-US" dirty="0"/>
          </a:p>
        </p:txBody>
      </p:sp>
      <p:sp>
        <p:nvSpPr>
          <p:cNvPr id="43" name="矩形 42">
            <a:extLst>
              <a:ext uri="{FF2B5EF4-FFF2-40B4-BE49-F238E27FC236}">
                <a16:creationId xmlns:a16="http://schemas.microsoft.com/office/drawing/2014/main" id="{E7754DC8-F6B7-444A-AAE2-820C2CE49D8F}"/>
              </a:ext>
            </a:extLst>
          </p:cNvPr>
          <p:cNvSpPr/>
          <p:nvPr/>
        </p:nvSpPr>
        <p:spPr>
          <a:xfrm>
            <a:off x="586740" y="3521794"/>
            <a:ext cx="11323320" cy="738664"/>
          </a:xfrm>
          <a:prstGeom prst="rect">
            <a:avLst/>
          </a:prstGeom>
        </p:spPr>
        <p:txBody>
          <a:bodyPr wrap="square">
            <a:spAutoFit/>
          </a:bodyPr>
          <a:lstStyle/>
          <a:p>
            <a:pPr>
              <a:lnSpc>
                <a:spcPct val="150000"/>
              </a:lnSpc>
            </a:pPr>
            <a:r>
              <a:rPr lang="zh-CN" altLang="en-US" dirty="0"/>
              <a:t>设置一个元素的透明度。将</a:t>
            </a:r>
            <a:r>
              <a:rPr lang="en-US" altLang="zh-CN" dirty="0"/>
              <a:t>opacity</a:t>
            </a:r>
            <a:r>
              <a:rPr lang="zh-CN" altLang="en-US" dirty="0"/>
              <a:t>设置为</a:t>
            </a:r>
            <a:r>
              <a:rPr lang="en-US" altLang="zh-CN" dirty="0"/>
              <a:t>0</a:t>
            </a:r>
            <a:r>
              <a:rPr lang="zh-CN" altLang="en-US" dirty="0"/>
              <a:t>只能从视觉上隐藏元素。而元素本身依然占据它自己的位置并对网页的布局起作用，它也将响应用户交互。该属性是兼容</a:t>
            </a:r>
            <a:r>
              <a:rPr lang="en-US" altLang="zh-CN" dirty="0"/>
              <a:t>IE9</a:t>
            </a:r>
            <a:r>
              <a:rPr lang="zh-CN" altLang="en-US" dirty="0"/>
              <a:t>以上的浏览器，</a:t>
            </a:r>
            <a:r>
              <a:rPr lang="en-US" altLang="zh-CN" dirty="0"/>
              <a:t>IE8 </a:t>
            </a:r>
            <a:r>
              <a:rPr lang="zh-CN" altLang="en-US" dirty="0"/>
              <a:t>以及更早的版本支持替代的 </a:t>
            </a:r>
            <a:r>
              <a:rPr lang="en-US" altLang="zh-CN" dirty="0"/>
              <a:t>filter </a:t>
            </a:r>
            <a:r>
              <a:rPr lang="zh-CN" altLang="en-US" dirty="0"/>
              <a:t>属性，例如： </a:t>
            </a:r>
            <a:r>
              <a:rPr lang="en-US" altLang="zh-CN" dirty="0"/>
              <a:t>filter:Alpha(opacity=0)</a:t>
            </a:r>
            <a:r>
              <a:rPr lang="zh-CN" altLang="en-US" dirty="0"/>
              <a:t>。</a:t>
            </a:r>
            <a:endParaRPr lang="en-US" altLang="zh-CN" dirty="0">
              <a:solidFill>
                <a:srgbClr val="222222"/>
              </a:solidFill>
              <a:latin typeface="tahoma" panose="020B0604030504040204" pitchFamily="34" charset="0"/>
            </a:endParaRPr>
          </a:p>
        </p:txBody>
      </p:sp>
      <p:sp>
        <p:nvSpPr>
          <p:cNvPr id="44" name="矩形 43">
            <a:extLst>
              <a:ext uri="{FF2B5EF4-FFF2-40B4-BE49-F238E27FC236}">
                <a16:creationId xmlns:a16="http://schemas.microsoft.com/office/drawing/2014/main" id="{72F99EC1-563F-4944-BB5F-5F030FAF3D99}"/>
              </a:ext>
            </a:extLst>
          </p:cNvPr>
          <p:cNvSpPr/>
          <p:nvPr/>
        </p:nvSpPr>
        <p:spPr>
          <a:xfrm>
            <a:off x="281940" y="4196170"/>
            <a:ext cx="910827" cy="307777"/>
          </a:xfrm>
          <a:prstGeom prst="rect">
            <a:avLst/>
          </a:prstGeom>
        </p:spPr>
        <p:txBody>
          <a:bodyPr wrap="none">
            <a:spAutoFit/>
          </a:bodyPr>
          <a:lstStyle/>
          <a:p>
            <a:r>
              <a:rPr lang="en-US" altLang="zh-CN" b="1" dirty="0">
                <a:solidFill>
                  <a:srgbClr val="222222"/>
                </a:solidFill>
                <a:latin typeface="tahoma" panose="020B0604030504040204" pitchFamily="34" charset="0"/>
              </a:rPr>
              <a:t>position</a:t>
            </a:r>
            <a:endParaRPr lang="zh-CN" altLang="en-US" dirty="0"/>
          </a:p>
        </p:txBody>
      </p:sp>
      <p:sp>
        <p:nvSpPr>
          <p:cNvPr id="45" name="矩形 44">
            <a:extLst>
              <a:ext uri="{FF2B5EF4-FFF2-40B4-BE49-F238E27FC236}">
                <a16:creationId xmlns:a16="http://schemas.microsoft.com/office/drawing/2014/main" id="{FF2E3639-D4B7-4691-B9C9-8B140251D09E}"/>
              </a:ext>
            </a:extLst>
          </p:cNvPr>
          <p:cNvSpPr/>
          <p:nvPr/>
        </p:nvSpPr>
        <p:spPr>
          <a:xfrm>
            <a:off x="586740" y="4503947"/>
            <a:ext cx="11323320" cy="1384995"/>
          </a:xfrm>
          <a:prstGeom prst="rect">
            <a:avLst/>
          </a:prstGeom>
        </p:spPr>
        <p:txBody>
          <a:bodyPr wrap="square">
            <a:spAutoFit/>
          </a:bodyPr>
          <a:lstStyle/>
          <a:p>
            <a:pPr>
              <a:lnSpc>
                <a:spcPct val="150000"/>
              </a:lnSpc>
            </a:pPr>
            <a:r>
              <a:rPr lang="zh-CN" altLang="en-US" dirty="0"/>
              <a:t>假设有一个元素你想要与它交互，但是你又不想让它影响你的网页布局，没有合适的属性可以处理这种情况（</a:t>
            </a:r>
            <a:r>
              <a:rPr lang="en-US" altLang="zh-CN" dirty="0"/>
              <a:t>opacity</a:t>
            </a:r>
            <a:r>
              <a:rPr lang="zh-CN" altLang="en-US" dirty="0"/>
              <a:t>和</a:t>
            </a:r>
            <a:r>
              <a:rPr lang="en-US" altLang="zh-CN" dirty="0"/>
              <a:t>visibility</a:t>
            </a:r>
            <a:r>
              <a:rPr lang="zh-CN" altLang="en-US" dirty="0"/>
              <a:t>影响布局</a:t>
            </a:r>
            <a:r>
              <a:rPr lang="en-US" altLang="zh-CN" dirty="0"/>
              <a:t>,display</a:t>
            </a:r>
            <a:r>
              <a:rPr lang="zh-CN" altLang="en-US" dirty="0"/>
              <a:t>不影响布局但又无法直接交互）。在这种情况下，只能考虑将元素移出可视区域。这个办法既不会影响布局，有可能让元素保持可以操作。你得避免使用这个方法去隐藏任何可以获得焦点的元素，因为如果那么做，当用户让那个元素获得焦点时，会导致一个不可预料的焦点切换。通过设置</a:t>
            </a:r>
            <a:r>
              <a:rPr lang="en-US" altLang="zh-CN" dirty="0"/>
              <a:t>position: </a:t>
            </a:r>
            <a:r>
              <a:rPr lang="en-US" altLang="zh-CN" dirty="0" err="1"/>
              <a:t>relative;left</a:t>
            </a:r>
            <a:r>
              <a:rPr lang="en-US" altLang="zh-CN" dirty="0"/>
              <a:t>: 10000px;</a:t>
            </a:r>
            <a:r>
              <a:rPr lang="zh-CN" altLang="en-US"/>
              <a:t>可以实现。</a:t>
            </a:r>
            <a:endParaRPr lang="en-US" altLang="zh-CN" dirty="0">
              <a:solidFill>
                <a:srgbClr val="222222"/>
              </a:solidFill>
              <a:latin typeface="tahoma" panose="020B0604030504040204" pitchFamily="34" charset="0"/>
            </a:endParaRPr>
          </a:p>
        </p:txBody>
      </p:sp>
      <p:sp>
        <p:nvSpPr>
          <p:cNvPr id="14" name="矩形 13">
            <a:extLst>
              <a:ext uri="{FF2B5EF4-FFF2-40B4-BE49-F238E27FC236}">
                <a16:creationId xmlns:a16="http://schemas.microsoft.com/office/drawing/2014/main" id="{E3232C24-BB8B-4C34-BA6C-0851484E268F}"/>
              </a:ext>
            </a:extLst>
          </p:cNvPr>
          <p:cNvSpPr/>
          <p:nvPr/>
        </p:nvSpPr>
        <p:spPr>
          <a:xfrm>
            <a:off x="281940" y="5824654"/>
            <a:ext cx="1013419" cy="307777"/>
          </a:xfrm>
          <a:prstGeom prst="rect">
            <a:avLst/>
          </a:prstGeom>
        </p:spPr>
        <p:txBody>
          <a:bodyPr wrap="none">
            <a:spAutoFit/>
          </a:bodyPr>
          <a:lstStyle/>
          <a:p>
            <a:r>
              <a:rPr lang="en-US" altLang="zh-CN" b="1" dirty="0">
                <a:solidFill>
                  <a:srgbClr val="222222"/>
                </a:solidFill>
                <a:latin typeface="tahoma" panose="020B0604030504040204" pitchFamily="34" charset="0"/>
              </a:rPr>
              <a:t>clip-path</a:t>
            </a:r>
            <a:endParaRPr lang="zh-CN" altLang="en-US" dirty="0"/>
          </a:p>
        </p:txBody>
      </p:sp>
      <p:sp>
        <p:nvSpPr>
          <p:cNvPr id="15" name="矩形 14">
            <a:extLst>
              <a:ext uri="{FF2B5EF4-FFF2-40B4-BE49-F238E27FC236}">
                <a16:creationId xmlns:a16="http://schemas.microsoft.com/office/drawing/2014/main" id="{0867E2E5-7E33-4D72-BFAE-99E580E3AE0E}"/>
              </a:ext>
            </a:extLst>
          </p:cNvPr>
          <p:cNvSpPr/>
          <p:nvPr/>
        </p:nvSpPr>
        <p:spPr>
          <a:xfrm>
            <a:off x="586740" y="6132431"/>
            <a:ext cx="11323320" cy="738664"/>
          </a:xfrm>
          <a:prstGeom prst="rect">
            <a:avLst/>
          </a:prstGeom>
        </p:spPr>
        <p:txBody>
          <a:bodyPr wrap="square">
            <a:spAutoFit/>
          </a:bodyPr>
          <a:lstStyle/>
          <a:p>
            <a:pPr>
              <a:lnSpc>
                <a:spcPct val="150000"/>
              </a:lnSpc>
            </a:pPr>
            <a:r>
              <a:rPr lang="zh-CN" altLang="en-US" dirty="0"/>
              <a:t>该属性是通过裁剪的方法实现隐藏的。被隐藏的内容依然占据着那个位置，它周围的元素的行为就如同它可见时一样。</a:t>
            </a:r>
            <a:r>
              <a:rPr lang="en-US" altLang="zh-CN" dirty="0"/>
              <a:t>clip-path</a:t>
            </a:r>
            <a:r>
              <a:rPr lang="zh-CN" altLang="en-US" dirty="0"/>
              <a:t>之所以没有很普及，是因为其浏览器兼容问题。在</a:t>
            </a:r>
            <a:r>
              <a:rPr lang="en-US" altLang="zh-CN" dirty="0"/>
              <a:t>IE</a:t>
            </a:r>
            <a:r>
              <a:rPr lang="zh-CN" altLang="en-US" dirty="0"/>
              <a:t>中是完全不支持的，所以，建议用的时候一定要加上内核前缀。</a:t>
            </a:r>
            <a:endParaRPr lang="en-US" altLang="zh-CN" dirty="0">
              <a:solidFill>
                <a:srgbClr val="222222"/>
              </a:solidFill>
              <a:latin typeface="tahoma" panose="020B0604030504040204" pitchFamily="34" charset="0"/>
            </a:endParaRPr>
          </a:p>
        </p:txBody>
      </p:sp>
      <p:grpSp>
        <p:nvGrpSpPr>
          <p:cNvPr id="19" name="Group 9">
            <a:extLst>
              <a:ext uri="{FF2B5EF4-FFF2-40B4-BE49-F238E27FC236}">
                <a16:creationId xmlns:a16="http://schemas.microsoft.com/office/drawing/2014/main" id="{F1C14C6A-81D8-4D5F-A5FC-D122898A518D}"/>
              </a:ext>
            </a:extLst>
          </p:cNvPr>
          <p:cNvGrpSpPr/>
          <p:nvPr/>
        </p:nvGrpSpPr>
        <p:grpSpPr>
          <a:xfrm>
            <a:off x="11061700" y="181078"/>
            <a:ext cx="988719" cy="335365"/>
            <a:chOff x="816" y="2304"/>
            <a:chExt cx="1440" cy="448"/>
          </a:xfrm>
        </p:grpSpPr>
        <p:sp>
          <p:nvSpPr>
            <p:cNvPr id="20" name="Freeform 10">
              <a:extLst>
                <a:ext uri="{FF2B5EF4-FFF2-40B4-BE49-F238E27FC236}">
                  <a16:creationId xmlns:a16="http://schemas.microsoft.com/office/drawing/2014/main" id="{81E0816C-570F-4B33-A076-384D8F24F9CD}"/>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 name="Rectangle 11">
              <a:hlinkClick r:id="rId3" action="ppaction://hlinksldjump"/>
              <a:extLst>
                <a:ext uri="{FF2B5EF4-FFF2-40B4-BE49-F238E27FC236}">
                  <a16:creationId xmlns:a16="http://schemas.microsoft.com/office/drawing/2014/main" id="{CD33CEA4-2101-4DBF-B9BB-C4285629A78C}"/>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23" name="Group 9">
            <a:extLst>
              <a:ext uri="{FF2B5EF4-FFF2-40B4-BE49-F238E27FC236}">
                <a16:creationId xmlns:a16="http://schemas.microsoft.com/office/drawing/2014/main" id="{5A7439BE-3882-47B2-9D27-902B9FFB0372}"/>
              </a:ext>
            </a:extLst>
          </p:cNvPr>
          <p:cNvGrpSpPr/>
          <p:nvPr/>
        </p:nvGrpSpPr>
        <p:grpSpPr>
          <a:xfrm>
            <a:off x="9270251" y="181078"/>
            <a:ext cx="754143" cy="335365"/>
            <a:chOff x="816" y="2304"/>
            <a:chExt cx="1440" cy="448"/>
          </a:xfrm>
        </p:grpSpPr>
        <p:sp>
          <p:nvSpPr>
            <p:cNvPr id="24" name="Freeform 10">
              <a:extLst>
                <a:ext uri="{FF2B5EF4-FFF2-40B4-BE49-F238E27FC236}">
                  <a16:creationId xmlns:a16="http://schemas.microsoft.com/office/drawing/2014/main" id="{18197731-9FB4-4193-B4C3-9657D14AD001}"/>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5" name="Rectangle 11">
              <a:hlinkClick r:id="rId4"/>
              <a:extLst>
                <a:ext uri="{FF2B5EF4-FFF2-40B4-BE49-F238E27FC236}">
                  <a16:creationId xmlns:a16="http://schemas.microsoft.com/office/drawing/2014/main" id="{FD045CC9-5894-41B9-A704-80EF262BEEED}"/>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26" name="Group 9">
            <a:extLst>
              <a:ext uri="{FF2B5EF4-FFF2-40B4-BE49-F238E27FC236}">
                <a16:creationId xmlns:a16="http://schemas.microsoft.com/office/drawing/2014/main" id="{7F79D45D-7ECD-447B-BC6C-30B71BFAF4FB}"/>
              </a:ext>
            </a:extLst>
          </p:cNvPr>
          <p:cNvGrpSpPr/>
          <p:nvPr/>
        </p:nvGrpSpPr>
        <p:grpSpPr>
          <a:xfrm>
            <a:off x="10165976" y="181078"/>
            <a:ext cx="754143" cy="335365"/>
            <a:chOff x="816" y="2304"/>
            <a:chExt cx="1440" cy="448"/>
          </a:xfrm>
        </p:grpSpPr>
        <p:sp>
          <p:nvSpPr>
            <p:cNvPr id="27" name="Freeform 10">
              <a:extLst>
                <a:ext uri="{FF2B5EF4-FFF2-40B4-BE49-F238E27FC236}">
                  <a16:creationId xmlns:a16="http://schemas.microsoft.com/office/drawing/2014/main" id="{61B9BB56-A959-491C-A567-13C180A1D31E}"/>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 name="Rectangle 11">
              <a:hlinkClick r:id="rId5" action="ppaction://hlinkfile"/>
              <a:extLst>
                <a:ext uri="{FF2B5EF4-FFF2-40B4-BE49-F238E27FC236}">
                  <a16:creationId xmlns:a16="http://schemas.microsoft.com/office/drawing/2014/main" id="{5D1A4B22-6B5A-409C-855D-82F9D4F854AF}"/>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4537526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barn(inVertical)">
                                      <p:cBhvr>
                                        <p:cTn id="13" dur="500"/>
                                        <p:tgtEl>
                                          <p:spTgt spid="4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barn(inVertical)">
                                      <p:cBhvr>
                                        <p:cTn id="16" dur="500"/>
                                        <p:tgtEl>
                                          <p:spTgt spid="44"/>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arn(inVertical)">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arn(inVertical)">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barn(inVertical)">
                                      <p:cBhvr>
                                        <p:cTn id="34" dur="500"/>
                                        <p:tgtEl>
                                          <p:spTgt spid="43"/>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barn(inVertical)">
                                      <p:cBhvr>
                                        <p:cTn id="39" dur="500"/>
                                        <p:tgtEl>
                                          <p:spTgt spid="45"/>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barn(inVertical)">
                                      <p:cBhvr>
                                        <p:cTn id="4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8" grpId="0"/>
      <p:bldP spid="42" grpId="0"/>
      <p:bldP spid="43" grpId="0"/>
      <p:bldP spid="44" grpId="0"/>
      <p:bldP spid="45" grpId="0"/>
      <p:bldP spid="14" grpId="0"/>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en-US" altLang="zh-CN" kern="1200" dirty="0">
                <a:latin typeface="华文隶书" panose="02010800040101010101" pitchFamily="2" charset="-122"/>
                <a:ea typeface="华文隶书" panose="02010800040101010101" pitchFamily="2" charset="-122"/>
                <a:cs typeface="Arial" panose="020B0604020202020204" pitchFamily="34" charset="0"/>
              </a:rPr>
              <a:t>Clip-path</a:t>
            </a:r>
            <a:endParaRPr lang="en-US" altLang="zh-CN" kern="1200" dirty="0">
              <a:latin typeface="华文隶书" panose="02010800040101010101" pitchFamily="2" charset="-122"/>
              <a:ea typeface="华文隶书" panose="02010800040101010101" pitchFamily="2" charset="-122"/>
            </a:endParaRPr>
          </a:p>
        </p:txBody>
      </p:sp>
      <p:sp>
        <p:nvSpPr>
          <p:cNvPr id="4" name="矩形 3">
            <a:extLst>
              <a:ext uri="{FF2B5EF4-FFF2-40B4-BE49-F238E27FC236}">
                <a16:creationId xmlns:a16="http://schemas.microsoft.com/office/drawing/2014/main" id="{DFC6263F-FF62-4469-A904-6B89AF59267F}"/>
              </a:ext>
            </a:extLst>
          </p:cNvPr>
          <p:cNvSpPr/>
          <p:nvPr/>
        </p:nvSpPr>
        <p:spPr>
          <a:xfrm>
            <a:off x="525780" y="1183263"/>
            <a:ext cx="11323320" cy="738664"/>
          </a:xfrm>
          <a:prstGeom prst="rect">
            <a:avLst/>
          </a:prstGeom>
        </p:spPr>
        <p:txBody>
          <a:bodyPr wrap="square">
            <a:spAutoFit/>
          </a:bodyPr>
          <a:lstStyle/>
          <a:p>
            <a:pPr>
              <a:lnSpc>
                <a:spcPct val="150000"/>
              </a:lnSpc>
            </a:pPr>
            <a:r>
              <a:rPr lang="zh-CN" altLang="en-US" dirty="0"/>
              <a:t>浏览器会裁剪掉裁剪区域以外的区域，不仅是背景及其它类似的内容，也包括 </a:t>
            </a:r>
            <a:r>
              <a:rPr lang="en-US" altLang="zh-CN" dirty="0"/>
              <a:t>border</a:t>
            </a:r>
            <a:r>
              <a:rPr lang="zh-CN" altLang="en-US" dirty="0"/>
              <a:t>、</a:t>
            </a:r>
            <a:r>
              <a:rPr lang="en-US" altLang="zh-CN" dirty="0"/>
              <a:t>text-shadow </a:t>
            </a:r>
            <a:r>
              <a:rPr lang="zh-CN" altLang="en-US" dirty="0"/>
              <a:t>等。浏览器不会捕获元素裁剪区域以外的 </a:t>
            </a:r>
            <a:r>
              <a:rPr lang="en-US" altLang="zh-CN" dirty="0"/>
              <a:t>hover</a:t>
            </a:r>
            <a:r>
              <a:rPr lang="zh-CN" altLang="en-US" dirty="0"/>
              <a:t>、</a:t>
            </a:r>
            <a:r>
              <a:rPr lang="en-US" altLang="zh-CN" dirty="0"/>
              <a:t>click </a:t>
            </a:r>
            <a:r>
              <a:rPr lang="zh-CN" altLang="en-US" dirty="0"/>
              <a:t>等事件。 </a:t>
            </a:r>
            <a:r>
              <a:rPr lang="en-US" altLang="zh-CN" dirty="0"/>
              <a:t>IE</a:t>
            </a:r>
            <a:r>
              <a:rPr lang="zh-CN" altLang="en-US" dirty="0"/>
              <a:t>浏览器不支持，且低版本</a:t>
            </a:r>
            <a:r>
              <a:rPr lang="en-US" altLang="zh-CN" dirty="0" err="1"/>
              <a:t>webkit</a:t>
            </a:r>
            <a:r>
              <a:rPr lang="zh-CN" altLang="en-US" dirty="0"/>
              <a:t>内核浏览器需要添加</a:t>
            </a:r>
            <a:r>
              <a:rPr lang="en-US" altLang="zh-CN" dirty="0"/>
              <a:t>-</a:t>
            </a:r>
            <a:r>
              <a:rPr lang="en-US" altLang="zh-CN" dirty="0" err="1"/>
              <a:t>webkit</a:t>
            </a:r>
            <a:r>
              <a:rPr lang="en-US" altLang="zh-CN" dirty="0"/>
              <a:t>-</a:t>
            </a:r>
            <a:r>
              <a:rPr lang="zh-CN" altLang="en-US" dirty="0"/>
              <a:t>前缀。</a:t>
            </a:r>
          </a:p>
        </p:txBody>
      </p:sp>
      <p:grpSp>
        <p:nvGrpSpPr>
          <p:cNvPr id="22" name="Group 9">
            <a:extLst>
              <a:ext uri="{FF2B5EF4-FFF2-40B4-BE49-F238E27FC236}">
                <a16:creationId xmlns:a16="http://schemas.microsoft.com/office/drawing/2014/main" id="{887E7E73-C901-40E4-86B9-A121CDAF9F31}"/>
              </a:ext>
            </a:extLst>
          </p:cNvPr>
          <p:cNvGrpSpPr/>
          <p:nvPr/>
        </p:nvGrpSpPr>
        <p:grpSpPr>
          <a:xfrm>
            <a:off x="3076524" y="5550091"/>
            <a:ext cx="1013419" cy="335365"/>
            <a:chOff x="816" y="2304"/>
            <a:chExt cx="1440" cy="448"/>
          </a:xfrm>
        </p:grpSpPr>
        <p:sp>
          <p:nvSpPr>
            <p:cNvPr id="23" name="Freeform 10">
              <a:extLst>
                <a:ext uri="{FF2B5EF4-FFF2-40B4-BE49-F238E27FC236}">
                  <a16:creationId xmlns:a16="http://schemas.microsoft.com/office/drawing/2014/main" id="{B3A1B684-FD00-4B0A-A3C5-1A8B6BD60A7D}"/>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 name="Rectangle 11">
              <a:hlinkClick r:id="rId3" action="ppaction://hlinkfile"/>
              <a:extLst>
                <a:ext uri="{FF2B5EF4-FFF2-40B4-BE49-F238E27FC236}">
                  <a16:creationId xmlns:a16="http://schemas.microsoft.com/office/drawing/2014/main" id="{AA666C18-8EC0-4378-88F8-7DD51D2A7448}"/>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c</a:t>
              </a: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lip-path.gif</a:t>
              </a:r>
            </a:p>
          </p:txBody>
        </p:sp>
      </p:grpSp>
      <p:sp>
        <p:nvSpPr>
          <p:cNvPr id="25" name="矩形 24">
            <a:extLst>
              <a:ext uri="{FF2B5EF4-FFF2-40B4-BE49-F238E27FC236}">
                <a16:creationId xmlns:a16="http://schemas.microsoft.com/office/drawing/2014/main" id="{4BD3495F-9C05-42B1-9088-F6FD613CAC6F}"/>
              </a:ext>
            </a:extLst>
          </p:cNvPr>
          <p:cNvSpPr/>
          <p:nvPr/>
        </p:nvSpPr>
        <p:spPr>
          <a:xfrm>
            <a:off x="281940" y="837212"/>
            <a:ext cx="958917" cy="307777"/>
          </a:xfrm>
          <a:prstGeom prst="rect">
            <a:avLst/>
          </a:prstGeom>
        </p:spPr>
        <p:txBody>
          <a:bodyPr wrap="none">
            <a:spAutoFit/>
          </a:bodyPr>
          <a:lstStyle/>
          <a:p>
            <a:r>
              <a:rPr lang="en-US" altLang="zh-CN" b="1" dirty="0"/>
              <a:t>clip-path</a:t>
            </a:r>
            <a:endParaRPr lang="en-US" altLang="zh-CN" b="1" dirty="0">
              <a:latin typeface="verdana" panose="020B0604030504040204" pitchFamily="34" charset="0"/>
            </a:endParaRPr>
          </a:p>
        </p:txBody>
      </p:sp>
      <p:sp>
        <p:nvSpPr>
          <p:cNvPr id="26" name="矩形 25">
            <a:extLst>
              <a:ext uri="{FF2B5EF4-FFF2-40B4-BE49-F238E27FC236}">
                <a16:creationId xmlns:a16="http://schemas.microsoft.com/office/drawing/2014/main" id="{BA1B01EA-D8D9-44F9-98E1-D4152813FE47}"/>
              </a:ext>
            </a:extLst>
          </p:cNvPr>
          <p:cNvSpPr/>
          <p:nvPr/>
        </p:nvSpPr>
        <p:spPr>
          <a:xfrm>
            <a:off x="281940" y="1883455"/>
            <a:ext cx="543739" cy="307777"/>
          </a:xfrm>
          <a:prstGeom prst="rect">
            <a:avLst/>
          </a:prstGeom>
        </p:spPr>
        <p:txBody>
          <a:bodyPr wrap="none">
            <a:spAutoFit/>
          </a:bodyPr>
          <a:lstStyle/>
          <a:p>
            <a:r>
              <a:rPr lang="zh-CN" altLang="en-US" b="1" dirty="0"/>
              <a:t>语法</a:t>
            </a:r>
            <a:endParaRPr lang="en-US" altLang="zh-CN" b="1" dirty="0">
              <a:latin typeface="verdana" panose="020B0604030504040204" pitchFamily="34" charset="0"/>
            </a:endParaRPr>
          </a:p>
        </p:txBody>
      </p:sp>
      <p:sp>
        <p:nvSpPr>
          <p:cNvPr id="27" name="矩形 26">
            <a:extLst>
              <a:ext uri="{FF2B5EF4-FFF2-40B4-BE49-F238E27FC236}">
                <a16:creationId xmlns:a16="http://schemas.microsoft.com/office/drawing/2014/main" id="{0ACD4CF8-98BF-4AB9-9050-77BF38A35651}"/>
              </a:ext>
            </a:extLst>
          </p:cNvPr>
          <p:cNvSpPr/>
          <p:nvPr/>
        </p:nvSpPr>
        <p:spPr>
          <a:xfrm>
            <a:off x="553809" y="2191232"/>
            <a:ext cx="11323320" cy="377026"/>
          </a:xfrm>
          <a:prstGeom prst="rect">
            <a:avLst/>
          </a:prstGeom>
        </p:spPr>
        <p:txBody>
          <a:bodyPr wrap="square">
            <a:spAutoFit/>
          </a:bodyPr>
          <a:lstStyle/>
          <a:p>
            <a:pPr>
              <a:lnSpc>
                <a:spcPct val="150000"/>
              </a:lnSpc>
            </a:pPr>
            <a:r>
              <a:rPr lang="en-US" altLang="zh-CN" dirty="0"/>
              <a:t>clip-path: &lt;clip-source&gt; | [ &lt;basic-shape&gt; || &lt;geometry-box&gt; ] | none</a:t>
            </a:r>
            <a:r>
              <a:rPr lang="zh-CN" altLang="en-US" dirty="0"/>
              <a:t>。默认值为</a:t>
            </a:r>
            <a:r>
              <a:rPr lang="en-US" altLang="zh-CN" dirty="0"/>
              <a:t>none</a:t>
            </a:r>
            <a:r>
              <a:rPr lang="zh-CN" altLang="en-US" dirty="0"/>
              <a:t>。</a:t>
            </a:r>
          </a:p>
        </p:txBody>
      </p:sp>
      <p:sp>
        <p:nvSpPr>
          <p:cNvPr id="9" name="矩形 8">
            <a:extLst>
              <a:ext uri="{FF2B5EF4-FFF2-40B4-BE49-F238E27FC236}">
                <a16:creationId xmlns:a16="http://schemas.microsoft.com/office/drawing/2014/main" id="{98E406E3-CB98-4BC8-89C1-88E07E4E0FBA}"/>
              </a:ext>
            </a:extLst>
          </p:cNvPr>
          <p:cNvSpPr/>
          <p:nvPr/>
        </p:nvSpPr>
        <p:spPr>
          <a:xfrm>
            <a:off x="493989" y="5518512"/>
            <a:ext cx="2438488" cy="307777"/>
          </a:xfrm>
          <a:prstGeom prst="rect">
            <a:avLst/>
          </a:prstGeom>
        </p:spPr>
        <p:txBody>
          <a:bodyPr wrap="none">
            <a:spAutoFit/>
          </a:bodyPr>
          <a:lstStyle/>
          <a:p>
            <a:r>
              <a:rPr lang="zh-CN" altLang="en-US" b="1" dirty="0"/>
              <a:t>在线的路径裁剪工具：</a:t>
            </a:r>
            <a:r>
              <a:rPr lang="en-US" altLang="zh-CN" dirty="0">
                <a:hlinkClick r:id="rId4"/>
              </a:rPr>
              <a:t>clippy</a:t>
            </a:r>
            <a:endParaRPr lang="zh-CN" altLang="en-US" dirty="0"/>
          </a:p>
        </p:txBody>
      </p:sp>
      <p:sp>
        <p:nvSpPr>
          <p:cNvPr id="11" name="矩形 10">
            <a:extLst>
              <a:ext uri="{FF2B5EF4-FFF2-40B4-BE49-F238E27FC236}">
                <a16:creationId xmlns:a16="http://schemas.microsoft.com/office/drawing/2014/main" id="{F8E57493-0780-4AB9-9D32-A5438F9B8895}"/>
              </a:ext>
            </a:extLst>
          </p:cNvPr>
          <p:cNvSpPr/>
          <p:nvPr/>
        </p:nvSpPr>
        <p:spPr>
          <a:xfrm>
            <a:off x="525780" y="2568258"/>
            <a:ext cx="11295291" cy="700192"/>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t>使用</a:t>
            </a:r>
            <a:r>
              <a:rPr lang="en-US" altLang="zh-CN" dirty="0"/>
              <a:t>clip-path</a:t>
            </a:r>
            <a:r>
              <a:rPr lang="zh-CN" altLang="en-US" dirty="0"/>
              <a:t>要从同一个方向绘制，如果顺时针绘制就一律顺时针，逆时针就一律逆时针，因为</a:t>
            </a:r>
            <a:r>
              <a:rPr lang="en-US" altLang="zh-CN" dirty="0"/>
              <a:t>polygon</a:t>
            </a:r>
            <a:r>
              <a:rPr lang="zh-CN" altLang="en-US" dirty="0"/>
              <a:t>是一个连续线段，若线段彼此有交集，裁剪区域就会有相减的情况发生，当然如果你特意需要这样的效果除外。</a:t>
            </a:r>
          </a:p>
        </p:txBody>
      </p:sp>
      <p:grpSp>
        <p:nvGrpSpPr>
          <p:cNvPr id="21" name="Group 9">
            <a:extLst>
              <a:ext uri="{FF2B5EF4-FFF2-40B4-BE49-F238E27FC236}">
                <a16:creationId xmlns:a16="http://schemas.microsoft.com/office/drawing/2014/main" id="{158E2365-E514-435A-A7F3-07ABD3021CF9}"/>
              </a:ext>
            </a:extLst>
          </p:cNvPr>
          <p:cNvGrpSpPr/>
          <p:nvPr/>
        </p:nvGrpSpPr>
        <p:grpSpPr>
          <a:xfrm>
            <a:off x="7685897" y="2232893"/>
            <a:ext cx="1013419" cy="335365"/>
            <a:chOff x="816" y="2304"/>
            <a:chExt cx="1440" cy="448"/>
          </a:xfrm>
        </p:grpSpPr>
        <p:sp>
          <p:nvSpPr>
            <p:cNvPr id="29" name="Freeform 10">
              <a:extLst>
                <a:ext uri="{FF2B5EF4-FFF2-40B4-BE49-F238E27FC236}">
                  <a16:creationId xmlns:a16="http://schemas.microsoft.com/office/drawing/2014/main" id="{A76622AA-801A-42EE-8E9D-1CE6ACEFD636}"/>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0" name="Rectangle 11">
              <a:hlinkClick r:id="rId5" action="ppaction://hlinkfile"/>
              <a:extLst>
                <a:ext uri="{FF2B5EF4-FFF2-40B4-BE49-F238E27FC236}">
                  <a16:creationId xmlns:a16="http://schemas.microsoft.com/office/drawing/2014/main" id="{EA977134-9784-46ED-9501-85DD1C4C6591}"/>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clip-path.docx</a:t>
              </a:r>
            </a:p>
          </p:txBody>
        </p:sp>
      </p:grpSp>
      <p:sp>
        <p:nvSpPr>
          <p:cNvPr id="2" name="矩形 1">
            <a:extLst>
              <a:ext uri="{FF2B5EF4-FFF2-40B4-BE49-F238E27FC236}">
                <a16:creationId xmlns:a16="http://schemas.microsoft.com/office/drawing/2014/main" id="{DC2194D0-F610-4BE4-AB7E-D4801B6B2781}"/>
              </a:ext>
            </a:extLst>
          </p:cNvPr>
          <p:cNvSpPr/>
          <p:nvPr/>
        </p:nvSpPr>
        <p:spPr>
          <a:xfrm>
            <a:off x="493989" y="5210735"/>
            <a:ext cx="7191908" cy="307777"/>
          </a:xfrm>
          <a:prstGeom prst="rect">
            <a:avLst/>
          </a:prstGeom>
        </p:spPr>
        <p:txBody>
          <a:bodyPr wrap="square">
            <a:spAutoFit/>
          </a:bodyPr>
          <a:lstStyle/>
          <a:p>
            <a:r>
              <a:rPr lang="zh-CN" altLang="en-US" b="1">
                <a:solidFill>
                  <a:srgbClr val="333333"/>
                </a:solidFill>
                <a:latin typeface="x-locale-heading-primary"/>
              </a:rPr>
              <a:t>参考：</a:t>
            </a:r>
            <a:r>
              <a:rPr lang="en-US" altLang="zh-CN" b="1">
                <a:hlinkClick r:id="rId6"/>
              </a:rPr>
              <a:t>clip-path</a:t>
            </a:r>
            <a:r>
              <a:rPr lang="en-US" altLang="zh-CN" b="1">
                <a:solidFill>
                  <a:srgbClr val="333333"/>
                </a:solidFill>
                <a:latin typeface="x-locale-heading-primary"/>
                <a:hlinkClick r:id="rId6"/>
              </a:rPr>
              <a:t> </a:t>
            </a:r>
            <a:endParaRPr lang="en-US" altLang="zh-CN" b="1" dirty="0">
              <a:solidFill>
                <a:srgbClr val="333333"/>
              </a:solidFill>
              <a:latin typeface="x-locale-heading-primary"/>
            </a:endParaRPr>
          </a:p>
        </p:txBody>
      </p:sp>
      <p:sp>
        <p:nvSpPr>
          <p:cNvPr id="3" name="矩形 2">
            <a:extLst>
              <a:ext uri="{FF2B5EF4-FFF2-40B4-BE49-F238E27FC236}">
                <a16:creationId xmlns:a16="http://schemas.microsoft.com/office/drawing/2014/main" id="{B0F27B6B-4136-44FF-87FC-BF5475183385}"/>
              </a:ext>
            </a:extLst>
          </p:cNvPr>
          <p:cNvSpPr/>
          <p:nvPr/>
        </p:nvSpPr>
        <p:spPr>
          <a:xfrm>
            <a:off x="493989" y="4902958"/>
            <a:ext cx="1441420" cy="307777"/>
          </a:xfrm>
          <a:prstGeom prst="rect">
            <a:avLst/>
          </a:prstGeom>
        </p:spPr>
        <p:txBody>
          <a:bodyPr wrap="none">
            <a:spAutoFit/>
          </a:bodyPr>
          <a:lstStyle/>
          <a:p>
            <a:r>
              <a:rPr lang="zh-CN" altLang="en-US" b="1" dirty="0">
                <a:solidFill>
                  <a:srgbClr val="444444"/>
                </a:solidFill>
                <a:latin typeface="Tahoma" panose="020B0604030504040204" pitchFamily="34" charset="0"/>
              </a:rPr>
              <a:t>简单图形裁剪：</a:t>
            </a:r>
            <a:endParaRPr lang="zh-CN" altLang="en-US" dirty="0"/>
          </a:p>
        </p:txBody>
      </p:sp>
      <p:grpSp>
        <p:nvGrpSpPr>
          <p:cNvPr id="31" name="Group 9">
            <a:extLst>
              <a:ext uri="{FF2B5EF4-FFF2-40B4-BE49-F238E27FC236}">
                <a16:creationId xmlns:a16="http://schemas.microsoft.com/office/drawing/2014/main" id="{AE050435-4919-4D55-961F-6E88C1A14207}"/>
              </a:ext>
            </a:extLst>
          </p:cNvPr>
          <p:cNvGrpSpPr/>
          <p:nvPr/>
        </p:nvGrpSpPr>
        <p:grpSpPr>
          <a:xfrm>
            <a:off x="1944972" y="4902958"/>
            <a:ext cx="1441420" cy="335365"/>
            <a:chOff x="816" y="2304"/>
            <a:chExt cx="1440" cy="448"/>
          </a:xfrm>
        </p:grpSpPr>
        <p:sp>
          <p:nvSpPr>
            <p:cNvPr id="32" name="Freeform 10">
              <a:extLst>
                <a:ext uri="{FF2B5EF4-FFF2-40B4-BE49-F238E27FC236}">
                  <a16:creationId xmlns:a16="http://schemas.microsoft.com/office/drawing/2014/main" id="{CFC46A85-C115-46ED-91ED-30D90AD5DC65}"/>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6" name="Rectangle 11">
              <a:hlinkClick r:id="rId7" action="ppaction://hlinkfile"/>
              <a:extLst>
                <a:ext uri="{FF2B5EF4-FFF2-40B4-BE49-F238E27FC236}">
                  <a16:creationId xmlns:a16="http://schemas.microsoft.com/office/drawing/2014/main" id="{8321513D-4ABF-425E-ADCE-A843730D90C4}"/>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简单图形裁剪</a:t>
              </a: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.docx</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6" name="矩形 5">
            <a:extLst>
              <a:ext uri="{FF2B5EF4-FFF2-40B4-BE49-F238E27FC236}">
                <a16:creationId xmlns:a16="http://schemas.microsoft.com/office/drawing/2014/main" id="{39553E17-AFDA-4DED-8262-AF02EA47A584}"/>
              </a:ext>
            </a:extLst>
          </p:cNvPr>
          <p:cNvSpPr/>
          <p:nvPr/>
        </p:nvSpPr>
        <p:spPr>
          <a:xfrm>
            <a:off x="493989" y="5892508"/>
            <a:ext cx="11267262" cy="307777"/>
          </a:xfrm>
          <a:prstGeom prst="rect">
            <a:avLst/>
          </a:prstGeom>
        </p:spPr>
        <p:txBody>
          <a:bodyPr wrap="square">
            <a:spAutoFit/>
          </a:bodyPr>
          <a:lstStyle/>
          <a:p>
            <a:r>
              <a:rPr lang="en-US" altLang="zh-CN" dirty="0">
                <a:solidFill>
                  <a:schemeClr val="tx1"/>
                </a:solidFill>
                <a:latin typeface="Consolas" panose="020B0609020204030204" pitchFamily="49" charset="0"/>
                <a:hlinkClick r:id="rId8"/>
              </a:rPr>
              <a:t>http://species-in-pieces.com</a:t>
            </a:r>
            <a:r>
              <a:rPr lang="en-US" altLang="zh-CN" dirty="0">
                <a:solidFill>
                  <a:schemeClr val="tx1"/>
                </a:solidFill>
                <a:latin typeface="Consolas" panose="020B0609020204030204" pitchFamily="49" charset="0"/>
              </a:rPr>
              <a:t>  </a:t>
            </a:r>
            <a:r>
              <a:rPr lang="zh-CN" altLang="en-US" dirty="0">
                <a:solidFill>
                  <a:schemeClr val="tx1"/>
                </a:solidFill>
                <a:latin typeface="Consolas" panose="020B0609020204030204" pitchFamily="49" charset="0"/>
              </a:rPr>
              <a:t>是世界一家知名的宣传濒危动物保护网站。，主要使用</a:t>
            </a:r>
            <a:r>
              <a:rPr lang="en-US" altLang="zh-CN" dirty="0">
                <a:solidFill>
                  <a:schemeClr val="tx1"/>
                </a:solidFill>
                <a:latin typeface="Consolas" panose="020B0609020204030204" pitchFamily="49" charset="0"/>
              </a:rPr>
              <a:t>clip-path polygon</a:t>
            </a:r>
            <a:r>
              <a:rPr lang="zh-CN" altLang="en-US" dirty="0">
                <a:solidFill>
                  <a:schemeClr val="tx1"/>
                </a:solidFill>
                <a:latin typeface="Consolas" panose="020B0609020204030204" pitchFamily="49" charset="0"/>
              </a:rPr>
              <a:t>实现了</a:t>
            </a:r>
            <a:r>
              <a:rPr lang="en-US" altLang="zh-CN" dirty="0">
                <a:solidFill>
                  <a:schemeClr val="tx1"/>
                </a:solidFill>
                <a:latin typeface="Consolas" panose="020B0609020204030204" pitchFamily="49" charset="0"/>
              </a:rPr>
              <a:t>30</a:t>
            </a:r>
            <a:r>
              <a:rPr lang="zh-CN" altLang="en-US" dirty="0">
                <a:solidFill>
                  <a:schemeClr val="tx1"/>
                </a:solidFill>
                <a:latin typeface="Consolas" panose="020B0609020204030204" pitchFamily="49" charset="0"/>
              </a:rPr>
              <a:t>个动物及</a:t>
            </a:r>
            <a:r>
              <a:rPr lang="en-US" altLang="zh-CN" dirty="0">
                <a:solidFill>
                  <a:schemeClr val="tx1"/>
                </a:solidFill>
                <a:latin typeface="Consolas" panose="020B0609020204030204" pitchFamily="49" charset="0"/>
              </a:rPr>
              <a:t>30</a:t>
            </a:r>
            <a:r>
              <a:rPr lang="zh-CN" altLang="en-US" dirty="0">
                <a:solidFill>
                  <a:schemeClr val="tx1"/>
                </a:solidFill>
                <a:latin typeface="Consolas" panose="020B0609020204030204" pitchFamily="49" charset="0"/>
              </a:rPr>
              <a:t>种变换</a:t>
            </a:r>
          </a:p>
        </p:txBody>
      </p:sp>
      <p:sp>
        <p:nvSpPr>
          <p:cNvPr id="5" name="矩形 4">
            <a:extLst>
              <a:ext uri="{FF2B5EF4-FFF2-40B4-BE49-F238E27FC236}">
                <a16:creationId xmlns:a16="http://schemas.microsoft.com/office/drawing/2014/main" id="{0A666DFF-11FC-4B7B-81A6-A00FB5686A85}"/>
              </a:ext>
            </a:extLst>
          </p:cNvPr>
          <p:cNvSpPr/>
          <p:nvPr/>
        </p:nvSpPr>
        <p:spPr>
          <a:xfrm>
            <a:off x="525780" y="3282034"/>
            <a:ext cx="6235628" cy="307777"/>
          </a:xfrm>
          <a:prstGeom prst="rect">
            <a:avLst/>
          </a:prstGeom>
        </p:spPr>
        <p:txBody>
          <a:bodyPr wrap="square">
            <a:spAutoFit/>
          </a:bodyPr>
          <a:lstStyle/>
          <a:p>
            <a:r>
              <a:rPr lang="en-US" altLang="zh-CN" kern="100" dirty="0">
                <a:solidFill>
                  <a:srgbClr val="444444"/>
                </a:solidFill>
                <a:latin typeface="Tahoma" panose="020B0604030504040204" pitchFamily="34" charset="0"/>
                <a:ea typeface="宋体" panose="02010600030101010101" pitchFamily="2" charset="-122"/>
              </a:rPr>
              <a:t>clip-path</a:t>
            </a:r>
            <a:r>
              <a:rPr lang="zh-CN" altLang="zh-CN" kern="100" dirty="0">
                <a:solidFill>
                  <a:srgbClr val="444444"/>
                </a:solidFill>
                <a:latin typeface="Tahoma" panose="020B0604030504040204" pitchFamily="34" charset="0"/>
                <a:ea typeface="宋体" panose="02010600030101010101" pitchFamily="2" charset="-122"/>
                <a:cs typeface="Tahoma" panose="020B0604030504040204" pitchFamily="34" charset="0"/>
              </a:rPr>
              <a:t>属性支持</a:t>
            </a:r>
            <a:r>
              <a:rPr lang="en-US" altLang="zh-CN" kern="100" dirty="0">
                <a:solidFill>
                  <a:srgbClr val="444444"/>
                </a:solidFill>
                <a:latin typeface="Tahoma" panose="020B0604030504040204" pitchFamily="34" charset="0"/>
                <a:ea typeface="宋体" panose="02010600030101010101" pitchFamily="2" charset="-122"/>
                <a:hlinkClick r:id="rId9" action="ppaction://hlinksldjump"/>
              </a:rPr>
              <a:t>transition</a:t>
            </a:r>
            <a:r>
              <a:rPr lang="zh-CN" altLang="zh-CN" kern="100" dirty="0">
                <a:solidFill>
                  <a:srgbClr val="444444"/>
                </a:solidFill>
                <a:latin typeface="Tahoma" panose="020B0604030504040204" pitchFamily="34" charset="0"/>
                <a:ea typeface="宋体" panose="02010600030101010101" pitchFamily="2" charset="-122"/>
                <a:cs typeface="Tahoma" panose="020B0604030504040204" pitchFamily="34" charset="0"/>
              </a:rPr>
              <a:t>，但前提是相同的裁剪函数，及相同的参数个数</a:t>
            </a:r>
            <a:endParaRPr lang="zh-CN" altLang="en-US" dirty="0"/>
          </a:p>
        </p:txBody>
      </p:sp>
      <p:grpSp>
        <p:nvGrpSpPr>
          <p:cNvPr id="37" name="Group 9">
            <a:extLst>
              <a:ext uri="{FF2B5EF4-FFF2-40B4-BE49-F238E27FC236}">
                <a16:creationId xmlns:a16="http://schemas.microsoft.com/office/drawing/2014/main" id="{4BDA853F-D51D-4046-AE4B-C33BAFAFB7B3}"/>
              </a:ext>
            </a:extLst>
          </p:cNvPr>
          <p:cNvGrpSpPr/>
          <p:nvPr/>
        </p:nvGrpSpPr>
        <p:grpSpPr>
          <a:xfrm>
            <a:off x="7166351" y="3332142"/>
            <a:ext cx="1204917" cy="335365"/>
            <a:chOff x="816" y="2304"/>
            <a:chExt cx="1440" cy="448"/>
          </a:xfrm>
        </p:grpSpPr>
        <p:sp>
          <p:nvSpPr>
            <p:cNvPr id="38" name="Freeform 10">
              <a:extLst>
                <a:ext uri="{FF2B5EF4-FFF2-40B4-BE49-F238E27FC236}">
                  <a16:creationId xmlns:a16="http://schemas.microsoft.com/office/drawing/2014/main" id="{D5864E2E-CFEE-464F-909C-FFFD47C12606}"/>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9" name="Rectangle 11">
              <a:hlinkClick r:id="rId10" action="ppaction://hlinkfile"/>
              <a:extLst>
                <a:ext uri="{FF2B5EF4-FFF2-40B4-BE49-F238E27FC236}">
                  <a16:creationId xmlns:a16="http://schemas.microsoft.com/office/drawing/2014/main" id="{7A7AF199-EC58-4A12-A3EC-10B85B304BDE}"/>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clip-path1.html</a:t>
              </a:r>
            </a:p>
          </p:txBody>
        </p:sp>
      </p:grpSp>
      <p:grpSp>
        <p:nvGrpSpPr>
          <p:cNvPr id="28" name="Group 9">
            <a:extLst>
              <a:ext uri="{FF2B5EF4-FFF2-40B4-BE49-F238E27FC236}">
                <a16:creationId xmlns:a16="http://schemas.microsoft.com/office/drawing/2014/main" id="{2FDA1193-B492-4E65-A8CC-D8BF30CBA0F2}"/>
              </a:ext>
            </a:extLst>
          </p:cNvPr>
          <p:cNvGrpSpPr/>
          <p:nvPr/>
        </p:nvGrpSpPr>
        <p:grpSpPr>
          <a:xfrm>
            <a:off x="11061700" y="181078"/>
            <a:ext cx="988719" cy="335365"/>
            <a:chOff x="816" y="2304"/>
            <a:chExt cx="1440" cy="448"/>
          </a:xfrm>
        </p:grpSpPr>
        <p:sp>
          <p:nvSpPr>
            <p:cNvPr id="33" name="Freeform 10">
              <a:extLst>
                <a:ext uri="{FF2B5EF4-FFF2-40B4-BE49-F238E27FC236}">
                  <a16:creationId xmlns:a16="http://schemas.microsoft.com/office/drawing/2014/main" id="{22BA79C1-1E58-49BC-B70C-BC53A88D77CD}"/>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4" name="Rectangle 11">
              <a:hlinkClick r:id="rId11" action="ppaction://hlinksldjump"/>
              <a:extLst>
                <a:ext uri="{FF2B5EF4-FFF2-40B4-BE49-F238E27FC236}">
                  <a16:creationId xmlns:a16="http://schemas.microsoft.com/office/drawing/2014/main" id="{8E7DAA35-9BD4-4286-A711-7A3966927364}"/>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43" name="Group 9">
            <a:extLst>
              <a:ext uri="{FF2B5EF4-FFF2-40B4-BE49-F238E27FC236}">
                <a16:creationId xmlns:a16="http://schemas.microsoft.com/office/drawing/2014/main" id="{7077B97F-9865-45FB-880E-BB5A0EEC7205}"/>
              </a:ext>
            </a:extLst>
          </p:cNvPr>
          <p:cNvGrpSpPr/>
          <p:nvPr/>
        </p:nvGrpSpPr>
        <p:grpSpPr>
          <a:xfrm>
            <a:off x="9270251" y="181078"/>
            <a:ext cx="754143" cy="335365"/>
            <a:chOff x="816" y="2304"/>
            <a:chExt cx="1440" cy="448"/>
          </a:xfrm>
        </p:grpSpPr>
        <p:sp>
          <p:nvSpPr>
            <p:cNvPr id="44" name="Freeform 10">
              <a:extLst>
                <a:ext uri="{FF2B5EF4-FFF2-40B4-BE49-F238E27FC236}">
                  <a16:creationId xmlns:a16="http://schemas.microsoft.com/office/drawing/2014/main" id="{09094019-CAF9-48E2-9C50-D597CDB0EE8A}"/>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5" name="Rectangle 11">
              <a:hlinkClick r:id="rId12"/>
              <a:extLst>
                <a:ext uri="{FF2B5EF4-FFF2-40B4-BE49-F238E27FC236}">
                  <a16:creationId xmlns:a16="http://schemas.microsoft.com/office/drawing/2014/main" id="{72BF4B31-8238-4900-B8B4-98568F08E6CB}"/>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46" name="Group 9">
            <a:extLst>
              <a:ext uri="{FF2B5EF4-FFF2-40B4-BE49-F238E27FC236}">
                <a16:creationId xmlns:a16="http://schemas.microsoft.com/office/drawing/2014/main" id="{9D99B05C-FCD8-4E50-870D-E8AD386556B8}"/>
              </a:ext>
            </a:extLst>
          </p:cNvPr>
          <p:cNvGrpSpPr/>
          <p:nvPr/>
        </p:nvGrpSpPr>
        <p:grpSpPr>
          <a:xfrm>
            <a:off x="10165976" y="181078"/>
            <a:ext cx="754143" cy="335365"/>
            <a:chOff x="816" y="2304"/>
            <a:chExt cx="1440" cy="448"/>
          </a:xfrm>
        </p:grpSpPr>
        <p:sp>
          <p:nvSpPr>
            <p:cNvPr id="47" name="Freeform 10">
              <a:extLst>
                <a:ext uri="{FF2B5EF4-FFF2-40B4-BE49-F238E27FC236}">
                  <a16:creationId xmlns:a16="http://schemas.microsoft.com/office/drawing/2014/main" id="{EF648D2F-762B-456F-B0D5-5992451BBBED}"/>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8" name="Rectangle 11">
              <a:hlinkClick r:id="rId13" action="ppaction://hlinkfile"/>
              <a:extLst>
                <a:ext uri="{FF2B5EF4-FFF2-40B4-BE49-F238E27FC236}">
                  <a16:creationId xmlns:a16="http://schemas.microsoft.com/office/drawing/2014/main" id="{E3C9576F-7181-4EFC-8FF9-4DEAE252F4F6}"/>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35350934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arn(inVertical)">
                                      <p:cBhvr>
                                        <p:cTn id="12" dur="500"/>
                                        <p:tgtEl>
                                          <p:spTgt spid="27"/>
                                        </p:tgtEl>
                                      </p:cBhvr>
                                    </p:animEffect>
                                  </p:childTnLst>
                                </p:cTn>
                              </p:par>
                              <p:par>
                                <p:cTn id="13" presetID="16" presetClass="entr" presetSubtype="21"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arn(inVertical)">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arn(inVertical)">
                                      <p:cBhvr>
                                        <p:cTn id="20" dur="500"/>
                                        <p:tgtEl>
                                          <p:spTgt spid="11"/>
                                        </p:tgtEl>
                                      </p:cBhvr>
                                    </p:animEffect>
                                  </p:childTnLst>
                                </p:cTn>
                              </p:par>
                              <p:par>
                                <p:cTn id="21" presetID="16" presetClass="entr" presetSubtype="21"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barn(inVertical)">
                                      <p:cBhvr>
                                        <p:cTn id="23" dur="500"/>
                                        <p:tgtEl>
                                          <p:spTgt spid="3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arn(inVertical)">
                                      <p:cBhvr>
                                        <p:cTn id="26" dur="500"/>
                                        <p:tgtEl>
                                          <p:spTgt spid="5"/>
                                        </p:tgtEl>
                                      </p:cBhvr>
                                    </p:animEffect>
                                  </p:childTnLst>
                                </p:cTn>
                              </p:par>
                              <p:par>
                                <p:cTn id="27" presetID="16" presetClass="entr" presetSubtype="21"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barn(inVertical)">
                                      <p:cBhvr>
                                        <p:cTn id="29" dur="500"/>
                                        <p:tgtEl>
                                          <p:spTgt spid="22"/>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arn(inVertical)">
                                      <p:cBhvr>
                                        <p:cTn id="32" dur="500"/>
                                        <p:tgtEl>
                                          <p:spTgt spid="9"/>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barn(inVertical)">
                                      <p:cBhvr>
                                        <p:cTn id="35" dur="500"/>
                                        <p:tgtEl>
                                          <p:spTgt spid="2"/>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barn(inVertical)">
                                      <p:cBhvr>
                                        <p:cTn id="38" dur="500"/>
                                        <p:tgtEl>
                                          <p:spTgt spid="3"/>
                                        </p:tgtEl>
                                      </p:cBhvr>
                                    </p:animEffect>
                                  </p:childTnLst>
                                </p:cTn>
                              </p:par>
                              <p:par>
                                <p:cTn id="39" presetID="16" presetClass="entr" presetSubtype="21"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barn(inVertical)">
                                      <p:cBhvr>
                                        <p:cTn id="41" dur="500"/>
                                        <p:tgtEl>
                                          <p:spTgt spid="31"/>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barn(inVertical)">
                                      <p:cBhvr>
                                        <p:cTn id="4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7" grpId="0"/>
      <p:bldP spid="9" grpId="0"/>
      <p:bldP spid="11" grpId="0"/>
      <p:bldP spid="2" grpId="0"/>
      <p:bldP spid="3" grpId="0"/>
      <p:bldP spid="6"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en-US" altLang="zh-CN" kern="1200" dirty="0">
                <a:latin typeface="华文隶书" panose="02010800040101010101" pitchFamily="2" charset="-122"/>
                <a:ea typeface="华文隶书" panose="02010800040101010101" pitchFamily="2" charset="-122"/>
                <a:cs typeface="Arial" panose="020B0604020202020204" pitchFamily="34" charset="0"/>
              </a:rPr>
              <a:t>‘</a:t>
            </a:r>
            <a:r>
              <a:rPr lang="zh-CN" altLang="en-US" kern="1200" dirty="0">
                <a:latin typeface="华文隶书" panose="02010800040101010101" pitchFamily="2" charset="-122"/>
                <a:ea typeface="华文隶书" panose="02010800040101010101" pitchFamily="2" charset="-122"/>
                <a:cs typeface="Arial" panose="020B0604020202020204" pitchFamily="34" charset="0"/>
              </a:rPr>
              <a:t>层叠</a:t>
            </a:r>
            <a:r>
              <a:rPr lang="en-US" altLang="zh-CN" kern="1200" dirty="0">
                <a:latin typeface="华文隶书" panose="02010800040101010101" pitchFamily="2" charset="-122"/>
                <a:ea typeface="华文隶书" panose="02010800040101010101" pitchFamily="2" charset="-122"/>
                <a:cs typeface="Arial" panose="020B0604020202020204" pitchFamily="34" charset="0"/>
              </a:rPr>
              <a:t>’</a:t>
            </a:r>
            <a:r>
              <a:rPr lang="zh-CN" altLang="en-US" kern="1200" dirty="0">
                <a:latin typeface="华文隶书" panose="02010800040101010101" pitchFamily="2" charset="-122"/>
                <a:ea typeface="华文隶书" panose="02010800040101010101" pitchFamily="2" charset="-122"/>
                <a:cs typeface="Arial" panose="020B0604020202020204" pitchFamily="34" charset="0"/>
              </a:rPr>
              <a:t>的概念</a:t>
            </a:r>
            <a:endParaRPr lang="en-US" altLang="zh-CN" kern="1200" dirty="0">
              <a:latin typeface="华文隶书" panose="02010800040101010101" pitchFamily="2" charset="-122"/>
              <a:ea typeface="华文隶书" panose="02010800040101010101" pitchFamily="2" charset="-122"/>
            </a:endParaRPr>
          </a:p>
        </p:txBody>
      </p:sp>
      <p:pic>
        <p:nvPicPr>
          <p:cNvPr id="2050" name="Picture 2" descr="https://images0.cnblogs.com/blog/138012/201502/062009519846753.png">
            <a:extLst>
              <a:ext uri="{FF2B5EF4-FFF2-40B4-BE49-F238E27FC236}">
                <a16:creationId xmlns:a16="http://schemas.microsoft.com/office/drawing/2014/main" id="{84ECB169-2418-4F16-B57B-E284FFA870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355" y="789623"/>
            <a:ext cx="7258050" cy="36099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mages0.cnblogs.com/blog/138012/201502/062010034216948.png">
            <a:extLst>
              <a:ext uri="{FF2B5EF4-FFF2-40B4-BE49-F238E27FC236}">
                <a16:creationId xmlns:a16="http://schemas.microsoft.com/office/drawing/2014/main" id="{2043B91A-1995-4E62-BC7B-FE9931FFFE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355" y="4639285"/>
            <a:ext cx="6143625" cy="1504950"/>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a:extLst>
              <a:ext uri="{FF2B5EF4-FFF2-40B4-BE49-F238E27FC236}">
                <a16:creationId xmlns:a16="http://schemas.microsoft.com/office/drawing/2014/main" id="{D87CFDE9-4253-4E95-9045-434AB0116E25}"/>
              </a:ext>
            </a:extLst>
          </p:cNvPr>
          <p:cNvSpPr/>
          <p:nvPr/>
        </p:nvSpPr>
        <p:spPr>
          <a:xfrm>
            <a:off x="217170" y="6383922"/>
            <a:ext cx="3993401" cy="307777"/>
          </a:xfrm>
          <a:prstGeom prst="rect">
            <a:avLst/>
          </a:prstGeom>
        </p:spPr>
        <p:txBody>
          <a:bodyPr wrap="none">
            <a:spAutoFit/>
          </a:bodyPr>
          <a:lstStyle/>
          <a:p>
            <a:r>
              <a:rPr lang="zh-CN" altLang="en-US" b="1" dirty="0">
                <a:latin typeface="Verdana" panose="020B0604030504040204" pitchFamily="34" charset="0"/>
              </a:rPr>
              <a:t>参考：</a:t>
            </a:r>
            <a:r>
              <a:rPr lang="en-US" altLang="zh-CN" b="1" dirty="0">
                <a:hlinkClick r:id="rId5"/>
              </a:rPr>
              <a:t>css</a:t>
            </a:r>
            <a:r>
              <a:rPr lang="zh-CN" altLang="en-US" b="1" dirty="0">
                <a:hlinkClick r:id="rId5"/>
              </a:rPr>
              <a:t>知多少（</a:t>
            </a:r>
            <a:r>
              <a:rPr lang="en-US" altLang="zh-CN" b="1" dirty="0">
                <a:hlinkClick r:id="rId5"/>
              </a:rPr>
              <a:t>3</a:t>
            </a:r>
            <a:r>
              <a:rPr lang="zh-CN" altLang="en-US" b="1" dirty="0">
                <a:hlinkClick r:id="rId5"/>
              </a:rPr>
              <a:t>）</a:t>
            </a:r>
            <a:r>
              <a:rPr lang="en-US" altLang="zh-CN" b="1" dirty="0">
                <a:hlinkClick r:id="rId5"/>
              </a:rPr>
              <a:t>——</a:t>
            </a:r>
            <a:r>
              <a:rPr lang="zh-CN" altLang="en-US" b="1" dirty="0">
                <a:hlinkClick r:id="rId5"/>
              </a:rPr>
              <a:t>样式来源与层叠规则</a:t>
            </a:r>
            <a:endParaRPr lang="zh-CN" altLang="en-US" b="1" dirty="0"/>
          </a:p>
        </p:txBody>
      </p:sp>
      <p:grpSp>
        <p:nvGrpSpPr>
          <p:cNvPr id="9" name="Group 9">
            <a:extLst>
              <a:ext uri="{FF2B5EF4-FFF2-40B4-BE49-F238E27FC236}">
                <a16:creationId xmlns:a16="http://schemas.microsoft.com/office/drawing/2014/main" id="{7125A418-BA3A-4BE5-B7C0-2279468BC88C}"/>
              </a:ext>
            </a:extLst>
          </p:cNvPr>
          <p:cNvGrpSpPr/>
          <p:nvPr/>
        </p:nvGrpSpPr>
        <p:grpSpPr>
          <a:xfrm>
            <a:off x="11061700" y="181078"/>
            <a:ext cx="988719" cy="335365"/>
            <a:chOff x="816" y="2304"/>
            <a:chExt cx="1440" cy="448"/>
          </a:xfrm>
        </p:grpSpPr>
        <p:sp>
          <p:nvSpPr>
            <p:cNvPr id="10" name="Freeform 10">
              <a:extLst>
                <a:ext uri="{FF2B5EF4-FFF2-40B4-BE49-F238E27FC236}">
                  <a16:creationId xmlns:a16="http://schemas.microsoft.com/office/drawing/2014/main" id="{5EDEC9C8-2F9F-4531-B86D-13EE93DBB6DE}"/>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 name="Rectangle 11">
              <a:hlinkClick r:id="rId6" action="ppaction://hlinksldjump"/>
              <a:extLst>
                <a:ext uri="{FF2B5EF4-FFF2-40B4-BE49-F238E27FC236}">
                  <a16:creationId xmlns:a16="http://schemas.microsoft.com/office/drawing/2014/main" id="{D08109E3-2BE5-48B7-B924-367825EB063B}"/>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16" name="Group 9">
            <a:extLst>
              <a:ext uri="{FF2B5EF4-FFF2-40B4-BE49-F238E27FC236}">
                <a16:creationId xmlns:a16="http://schemas.microsoft.com/office/drawing/2014/main" id="{AFE6B78E-3B23-4622-BBB7-F43AC6CF2767}"/>
              </a:ext>
            </a:extLst>
          </p:cNvPr>
          <p:cNvGrpSpPr/>
          <p:nvPr/>
        </p:nvGrpSpPr>
        <p:grpSpPr>
          <a:xfrm>
            <a:off x="9270251" y="181078"/>
            <a:ext cx="754143" cy="335365"/>
            <a:chOff x="816" y="2304"/>
            <a:chExt cx="1440" cy="448"/>
          </a:xfrm>
        </p:grpSpPr>
        <p:sp>
          <p:nvSpPr>
            <p:cNvPr id="17" name="Freeform 10">
              <a:extLst>
                <a:ext uri="{FF2B5EF4-FFF2-40B4-BE49-F238E27FC236}">
                  <a16:creationId xmlns:a16="http://schemas.microsoft.com/office/drawing/2014/main" id="{78E3A3F4-F9F4-4BCB-8447-0CB78DBB1CE0}"/>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 name="Rectangle 11">
              <a:hlinkClick r:id="rId7"/>
              <a:extLst>
                <a:ext uri="{FF2B5EF4-FFF2-40B4-BE49-F238E27FC236}">
                  <a16:creationId xmlns:a16="http://schemas.microsoft.com/office/drawing/2014/main" id="{800BF77C-BC75-47CA-B1B9-72BB93D01DE1}"/>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20" name="Group 9">
            <a:extLst>
              <a:ext uri="{FF2B5EF4-FFF2-40B4-BE49-F238E27FC236}">
                <a16:creationId xmlns:a16="http://schemas.microsoft.com/office/drawing/2014/main" id="{5FF46DFB-1E2D-4E4D-A109-8D5FE2DF989F}"/>
              </a:ext>
            </a:extLst>
          </p:cNvPr>
          <p:cNvGrpSpPr/>
          <p:nvPr/>
        </p:nvGrpSpPr>
        <p:grpSpPr>
          <a:xfrm>
            <a:off x="10165976" y="181078"/>
            <a:ext cx="754143" cy="335365"/>
            <a:chOff x="816" y="2304"/>
            <a:chExt cx="1440" cy="448"/>
          </a:xfrm>
        </p:grpSpPr>
        <p:sp>
          <p:nvSpPr>
            <p:cNvPr id="21" name="Freeform 10">
              <a:extLst>
                <a:ext uri="{FF2B5EF4-FFF2-40B4-BE49-F238E27FC236}">
                  <a16:creationId xmlns:a16="http://schemas.microsoft.com/office/drawing/2014/main" id="{A016FC7C-7AE5-429C-984C-2DE247A97474}"/>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Rectangle 11">
              <a:hlinkClick r:id="rId8" action="ppaction://hlinkfile"/>
              <a:extLst>
                <a:ext uri="{FF2B5EF4-FFF2-40B4-BE49-F238E27FC236}">
                  <a16:creationId xmlns:a16="http://schemas.microsoft.com/office/drawing/2014/main" id="{06027A5D-66A1-4FCC-8D83-FB9EED42B597}"/>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31185912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barn(inVertical)">
                                      <p:cBhvr>
                                        <p:cTn id="7" dur="500"/>
                                        <p:tgtEl>
                                          <p:spTgt spid="205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en-US" altLang="zh-CN" kern="1200" dirty="0">
                <a:latin typeface="华文隶书" panose="02010800040101010101" pitchFamily="2" charset="-122"/>
                <a:ea typeface="华文隶书" panose="02010800040101010101" pitchFamily="2" charset="-122"/>
                <a:cs typeface="Arial" panose="020B0604020202020204" pitchFamily="34" charset="0"/>
              </a:rPr>
              <a:t>transform</a:t>
            </a:r>
            <a:endParaRPr lang="en-US" altLang="zh-CN" kern="1200" dirty="0">
              <a:latin typeface="华文隶书" panose="02010800040101010101" pitchFamily="2" charset="-122"/>
              <a:ea typeface="华文隶书" panose="02010800040101010101" pitchFamily="2" charset="-122"/>
            </a:endParaRPr>
          </a:p>
        </p:txBody>
      </p:sp>
      <p:sp>
        <p:nvSpPr>
          <p:cNvPr id="4" name="矩形 3">
            <a:extLst>
              <a:ext uri="{FF2B5EF4-FFF2-40B4-BE49-F238E27FC236}">
                <a16:creationId xmlns:a16="http://schemas.microsoft.com/office/drawing/2014/main" id="{DFC6263F-FF62-4469-A904-6B89AF59267F}"/>
              </a:ext>
            </a:extLst>
          </p:cNvPr>
          <p:cNvSpPr/>
          <p:nvPr/>
        </p:nvSpPr>
        <p:spPr>
          <a:xfrm>
            <a:off x="672558" y="1112147"/>
            <a:ext cx="11323320" cy="2031325"/>
          </a:xfrm>
          <a:prstGeom prst="rect">
            <a:avLst/>
          </a:prstGeom>
        </p:spPr>
        <p:txBody>
          <a:bodyPr wrap="square">
            <a:spAutoFit/>
          </a:bodyPr>
          <a:lstStyle/>
          <a:p>
            <a:pPr>
              <a:lnSpc>
                <a:spcPct val="150000"/>
              </a:lnSpc>
            </a:pPr>
            <a:r>
              <a:rPr lang="zh-CN" altLang="en-US" dirty="0"/>
              <a:t>向元素应用 </a:t>
            </a:r>
            <a:r>
              <a:rPr lang="en-US" altLang="zh-CN" dirty="0"/>
              <a:t>2D </a:t>
            </a:r>
            <a:r>
              <a:rPr lang="zh-CN" altLang="en-US" dirty="0"/>
              <a:t>或 </a:t>
            </a:r>
            <a:r>
              <a:rPr lang="en-US" altLang="zh-CN" dirty="0"/>
              <a:t>3D </a:t>
            </a:r>
            <a:r>
              <a:rPr lang="zh-CN" altLang="en-US" dirty="0"/>
              <a:t>转换。该属性允许我们对元素进行旋转、缩放、移动或倾斜。</a:t>
            </a:r>
            <a:endParaRPr lang="en-US" altLang="zh-CN" dirty="0"/>
          </a:p>
          <a:p>
            <a:pPr>
              <a:lnSpc>
                <a:spcPct val="150000"/>
              </a:lnSpc>
            </a:pPr>
            <a:r>
              <a:rPr lang="en-US" altLang="zh-CN" dirty="0"/>
              <a:t>Internet Explorer 10</a:t>
            </a:r>
            <a:r>
              <a:rPr lang="zh-CN" altLang="en-US" dirty="0"/>
              <a:t>、</a:t>
            </a:r>
            <a:r>
              <a:rPr lang="en-US" altLang="zh-CN" dirty="0"/>
              <a:t>Firefox</a:t>
            </a:r>
            <a:r>
              <a:rPr lang="zh-CN" altLang="en-US" dirty="0"/>
              <a:t>、</a:t>
            </a:r>
            <a:r>
              <a:rPr lang="en-US" altLang="zh-CN" dirty="0"/>
              <a:t>Opera </a:t>
            </a:r>
            <a:r>
              <a:rPr lang="zh-CN" altLang="en-US" dirty="0"/>
              <a:t>支持 </a:t>
            </a:r>
            <a:r>
              <a:rPr lang="en-US" altLang="zh-CN" dirty="0"/>
              <a:t>transform </a:t>
            </a:r>
            <a:r>
              <a:rPr lang="zh-CN" altLang="en-US" dirty="0"/>
              <a:t>属性。</a:t>
            </a:r>
          </a:p>
          <a:p>
            <a:pPr>
              <a:lnSpc>
                <a:spcPct val="150000"/>
              </a:lnSpc>
            </a:pPr>
            <a:r>
              <a:rPr lang="en-US" altLang="zh-CN" dirty="0"/>
              <a:t>Internet Explorer 9 </a:t>
            </a:r>
            <a:r>
              <a:rPr lang="zh-CN" altLang="en-US" dirty="0"/>
              <a:t>支持替代的 </a:t>
            </a:r>
            <a:r>
              <a:rPr lang="en-US" altLang="zh-CN" dirty="0"/>
              <a:t>-</a:t>
            </a:r>
            <a:r>
              <a:rPr lang="en-US" altLang="zh-CN" dirty="0" err="1"/>
              <a:t>ms</a:t>
            </a:r>
            <a:r>
              <a:rPr lang="en-US" altLang="zh-CN" dirty="0"/>
              <a:t>-transform </a:t>
            </a:r>
            <a:r>
              <a:rPr lang="zh-CN" altLang="en-US" dirty="0"/>
              <a:t>属性（仅适用于 </a:t>
            </a:r>
            <a:r>
              <a:rPr lang="en-US" altLang="zh-CN" dirty="0"/>
              <a:t>2D </a:t>
            </a:r>
            <a:r>
              <a:rPr lang="zh-CN" altLang="en-US" dirty="0"/>
              <a:t>转换）。</a:t>
            </a:r>
          </a:p>
          <a:p>
            <a:pPr>
              <a:lnSpc>
                <a:spcPct val="150000"/>
              </a:lnSpc>
            </a:pPr>
            <a:r>
              <a:rPr lang="en-US" altLang="zh-CN" dirty="0"/>
              <a:t>Safari </a:t>
            </a:r>
            <a:r>
              <a:rPr lang="zh-CN" altLang="en-US" dirty="0"/>
              <a:t>和 </a:t>
            </a:r>
            <a:r>
              <a:rPr lang="en-US" altLang="zh-CN" dirty="0"/>
              <a:t>Chrome </a:t>
            </a:r>
            <a:r>
              <a:rPr lang="zh-CN" altLang="en-US" dirty="0"/>
              <a:t>支持替代的 </a:t>
            </a:r>
            <a:r>
              <a:rPr lang="en-US" altLang="zh-CN" dirty="0"/>
              <a:t>-</a:t>
            </a:r>
            <a:r>
              <a:rPr lang="en-US" altLang="zh-CN" dirty="0" err="1"/>
              <a:t>webkit</a:t>
            </a:r>
            <a:r>
              <a:rPr lang="en-US" altLang="zh-CN" dirty="0"/>
              <a:t>-transform </a:t>
            </a:r>
            <a:r>
              <a:rPr lang="zh-CN" altLang="en-US" dirty="0"/>
              <a:t>属性（</a:t>
            </a:r>
            <a:r>
              <a:rPr lang="en-US" altLang="zh-CN" dirty="0"/>
              <a:t>3D </a:t>
            </a:r>
            <a:r>
              <a:rPr lang="zh-CN" altLang="en-US" dirty="0"/>
              <a:t>和 </a:t>
            </a:r>
            <a:r>
              <a:rPr lang="en-US" altLang="zh-CN" dirty="0"/>
              <a:t>2D </a:t>
            </a:r>
            <a:r>
              <a:rPr lang="zh-CN" altLang="en-US" dirty="0"/>
              <a:t>转换）。</a:t>
            </a:r>
          </a:p>
          <a:p>
            <a:pPr>
              <a:lnSpc>
                <a:spcPct val="150000"/>
              </a:lnSpc>
            </a:pPr>
            <a:r>
              <a:rPr lang="en-US" altLang="zh-CN" dirty="0"/>
              <a:t>Opera </a:t>
            </a:r>
            <a:r>
              <a:rPr lang="zh-CN" altLang="en-US" dirty="0"/>
              <a:t>只支持 </a:t>
            </a:r>
            <a:r>
              <a:rPr lang="en-US" altLang="zh-CN" dirty="0"/>
              <a:t>2D </a:t>
            </a:r>
            <a:r>
              <a:rPr lang="zh-CN" altLang="en-US" dirty="0"/>
              <a:t>转换。</a:t>
            </a:r>
            <a:endParaRPr lang="en-US" altLang="zh-CN" dirty="0"/>
          </a:p>
          <a:p>
            <a:pPr>
              <a:lnSpc>
                <a:spcPct val="150000"/>
              </a:lnSpc>
            </a:pPr>
            <a:r>
              <a:rPr lang="zh-CN" altLang="zh-CN" dirty="0">
                <a:latin typeface="Consolas" panose="020B0609020204030204" pitchFamily="49" charset="0"/>
              </a:rPr>
              <a:t>transform: none|</a:t>
            </a:r>
            <a:r>
              <a:rPr lang="zh-CN" altLang="zh-CN" i="1" dirty="0">
                <a:latin typeface="Consolas" panose="020B0609020204030204" pitchFamily="49" charset="0"/>
              </a:rPr>
              <a:t>transform-functions</a:t>
            </a:r>
            <a:r>
              <a:rPr lang="zh-CN" altLang="zh-CN" dirty="0">
                <a:latin typeface="Consolas" panose="020B0609020204030204" pitchFamily="49" charset="0"/>
              </a:rPr>
              <a:t>;</a:t>
            </a:r>
            <a:r>
              <a:rPr lang="zh-CN" altLang="zh-CN" dirty="0">
                <a:solidFill>
                  <a:schemeClr val="tx1"/>
                </a:solidFill>
              </a:rPr>
              <a:t> </a:t>
            </a:r>
            <a:endParaRPr lang="zh-CN" altLang="zh-CN" sz="3200" dirty="0">
              <a:solidFill>
                <a:schemeClr val="tx1"/>
              </a:solidFill>
              <a:latin typeface="Arial" panose="020B0604020202020204" pitchFamily="34" charset="0"/>
            </a:endParaRPr>
          </a:p>
        </p:txBody>
      </p:sp>
      <p:grpSp>
        <p:nvGrpSpPr>
          <p:cNvPr id="22" name="Group 9">
            <a:extLst>
              <a:ext uri="{FF2B5EF4-FFF2-40B4-BE49-F238E27FC236}">
                <a16:creationId xmlns:a16="http://schemas.microsoft.com/office/drawing/2014/main" id="{887E7E73-C901-40E4-86B9-A121CDAF9F31}"/>
              </a:ext>
            </a:extLst>
          </p:cNvPr>
          <p:cNvGrpSpPr/>
          <p:nvPr/>
        </p:nvGrpSpPr>
        <p:grpSpPr>
          <a:xfrm>
            <a:off x="1840176" y="847898"/>
            <a:ext cx="1376041" cy="335365"/>
            <a:chOff x="816" y="2304"/>
            <a:chExt cx="1440" cy="448"/>
          </a:xfrm>
        </p:grpSpPr>
        <p:sp>
          <p:nvSpPr>
            <p:cNvPr id="23" name="Freeform 10">
              <a:extLst>
                <a:ext uri="{FF2B5EF4-FFF2-40B4-BE49-F238E27FC236}">
                  <a16:creationId xmlns:a16="http://schemas.microsoft.com/office/drawing/2014/main" id="{B3A1B684-FD00-4B0A-A3C5-1A8B6BD60A7D}"/>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 name="Rectangle 11">
              <a:hlinkClick r:id="rId3" action="ppaction://hlinkfile"/>
              <a:extLst>
                <a:ext uri="{FF2B5EF4-FFF2-40B4-BE49-F238E27FC236}">
                  <a16:creationId xmlns:a16="http://schemas.microsoft.com/office/drawing/2014/main" id="{AA666C18-8EC0-4378-88F8-7DD51D2A7448}"/>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transform.docx</a:t>
              </a:r>
            </a:p>
          </p:txBody>
        </p:sp>
      </p:grpSp>
      <p:sp>
        <p:nvSpPr>
          <p:cNvPr id="25" name="矩形 24">
            <a:extLst>
              <a:ext uri="{FF2B5EF4-FFF2-40B4-BE49-F238E27FC236}">
                <a16:creationId xmlns:a16="http://schemas.microsoft.com/office/drawing/2014/main" id="{4BD3495F-9C05-42B1-9088-F6FD613CAC6F}"/>
              </a:ext>
            </a:extLst>
          </p:cNvPr>
          <p:cNvSpPr/>
          <p:nvPr/>
        </p:nvSpPr>
        <p:spPr>
          <a:xfrm>
            <a:off x="281940" y="837212"/>
            <a:ext cx="1021433" cy="307777"/>
          </a:xfrm>
          <a:prstGeom prst="rect">
            <a:avLst/>
          </a:prstGeom>
        </p:spPr>
        <p:txBody>
          <a:bodyPr wrap="none">
            <a:spAutoFit/>
          </a:bodyPr>
          <a:lstStyle/>
          <a:p>
            <a:r>
              <a:rPr lang="en-US" altLang="zh-CN" b="1" dirty="0"/>
              <a:t>transform</a:t>
            </a:r>
            <a:endParaRPr lang="en-US" altLang="zh-CN" b="1" dirty="0">
              <a:latin typeface="verdana" panose="020B0604030504040204" pitchFamily="34" charset="0"/>
            </a:endParaRPr>
          </a:p>
        </p:txBody>
      </p:sp>
      <p:sp>
        <p:nvSpPr>
          <p:cNvPr id="26" name="矩形 25">
            <a:extLst>
              <a:ext uri="{FF2B5EF4-FFF2-40B4-BE49-F238E27FC236}">
                <a16:creationId xmlns:a16="http://schemas.microsoft.com/office/drawing/2014/main" id="{BA1B01EA-D8D9-44F9-98E1-D4152813FE47}"/>
              </a:ext>
            </a:extLst>
          </p:cNvPr>
          <p:cNvSpPr/>
          <p:nvPr/>
        </p:nvSpPr>
        <p:spPr>
          <a:xfrm>
            <a:off x="281940" y="6236770"/>
            <a:ext cx="1447832" cy="307777"/>
          </a:xfrm>
          <a:prstGeom prst="rect">
            <a:avLst/>
          </a:prstGeom>
        </p:spPr>
        <p:txBody>
          <a:bodyPr wrap="none">
            <a:spAutoFit/>
          </a:bodyPr>
          <a:lstStyle/>
          <a:p>
            <a:r>
              <a:rPr lang="en-US" altLang="zh-CN" b="1" dirty="0"/>
              <a:t>text-transform</a:t>
            </a:r>
            <a:endParaRPr lang="en-US" altLang="zh-CN" b="1" dirty="0">
              <a:latin typeface="verdana" panose="020B0604030504040204" pitchFamily="34" charset="0"/>
            </a:endParaRPr>
          </a:p>
        </p:txBody>
      </p:sp>
      <p:sp>
        <p:nvSpPr>
          <p:cNvPr id="27" name="矩形 26">
            <a:extLst>
              <a:ext uri="{FF2B5EF4-FFF2-40B4-BE49-F238E27FC236}">
                <a16:creationId xmlns:a16="http://schemas.microsoft.com/office/drawing/2014/main" id="{0ACD4CF8-98BF-4AB9-9050-77BF38A35651}"/>
              </a:ext>
            </a:extLst>
          </p:cNvPr>
          <p:cNvSpPr/>
          <p:nvPr/>
        </p:nvSpPr>
        <p:spPr>
          <a:xfrm>
            <a:off x="3617509" y="6197957"/>
            <a:ext cx="1676942" cy="415498"/>
          </a:xfrm>
          <a:prstGeom prst="rect">
            <a:avLst/>
          </a:prstGeom>
        </p:spPr>
        <p:txBody>
          <a:bodyPr wrap="square">
            <a:spAutoFit/>
          </a:bodyPr>
          <a:lstStyle/>
          <a:p>
            <a:pPr>
              <a:lnSpc>
                <a:spcPct val="150000"/>
              </a:lnSpc>
            </a:pPr>
            <a:r>
              <a:rPr lang="zh-CN" altLang="en-US" dirty="0"/>
              <a:t>控制文本的大小写。</a:t>
            </a:r>
          </a:p>
        </p:txBody>
      </p:sp>
      <p:sp>
        <p:nvSpPr>
          <p:cNvPr id="9" name="矩形 8">
            <a:extLst>
              <a:ext uri="{FF2B5EF4-FFF2-40B4-BE49-F238E27FC236}">
                <a16:creationId xmlns:a16="http://schemas.microsoft.com/office/drawing/2014/main" id="{98E406E3-CB98-4BC8-89C1-88E07E4E0FBA}"/>
              </a:ext>
            </a:extLst>
          </p:cNvPr>
          <p:cNvSpPr/>
          <p:nvPr/>
        </p:nvSpPr>
        <p:spPr>
          <a:xfrm>
            <a:off x="3216217" y="837212"/>
            <a:ext cx="6236003" cy="307777"/>
          </a:xfrm>
          <a:prstGeom prst="rect">
            <a:avLst/>
          </a:prstGeom>
        </p:spPr>
        <p:txBody>
          <a:bodyPr wrap="none">
            <a:spAutoFit/>
          </a:bodyPr>
          <a:lstStyle/>
          <a:p>
            <a:r>
              <a:rPr lang="en-US" altLang="zh-CN" dirty="0"/>
              <a:t>CSS3 transform </a:t>
            </a:r>
            <a:r>
              <a:rPr lang="zh-CN" altLang="en-US" dirty="0"/>
              <a:t>属性：</a:t>
            </a:r>
            <a:r>
              <a:rPr lang="en-US" altLang="zh-CN" dirty="0"/>
              <a:t>http://www.w3school.com.cn/cssref/pr_transform.asp</a:t>
            </a:r>
            <a:endParaRPr lang="zh-CN" altLang="en-US" dirty="0"/>
          </a:p>
        </p:txBody>
      </p:sp>
      <p:grpSp>
        <p:nvGrpSpPr>
          <p:cNvPr id="20" name="Group 9">
            <a:extLst>
              <a:ext uri="{FF2B5EF4-FFF2-40B4-BE49-F238E27FC236}">
                <a16:creationId xmlns:a16="http://schemas.microsoft.com/office/drawing/2014/main" id="{9E4F0A6C-C732-41E4-B512-0B067CEED304}"/>
              </a:ext>
            </a:extLst>
          </p:cNvPr>
          <p:cNvGrpSpPr/>
          <p:nvPr/>
        </p:nvGrpSpPr>
        <p:grpSpPr>
          <a:xfrm>
            <a:off x="1943570" y="6268361"/>
            <a:ext cx="1376041" cy="335365"/>
            <a:chOff x="816" y="2304"/>
            <a:chExt cx="1440" cy="448"/>
          </a:xfrm>
        </p:grpSpPr>
        <p:sp>
          <p:nvSpPr>
            <p:cNvPr id="21" name="Freeform 10">
              <a:extLst>
                <a:ext uri="{FF2B5EF4-FFF2-40B4-BE49-F238E27FC236}">
                  <a16:creationId xmlns:a16="http://schemas.microsoft.com/office/drawing/2014/main" id="{BF1FFEBA-E9A0-4D73-B673-49595493C8CC}"/>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 name="Rectangle 11">
              <a:hlinkClick r:id="rId4" action="ppaction://hlinkfile"/>
              <a:extLst>
                <a:ext uri="{FF2B5EF4-FFF2-40B4-BE49-F238E27FC236}">
                  <a16:creationId xmlns:a16="http://schemas.microsoft.com/office/drawing/2014/main" id="{578C7B04-7CB4-4C3A-85B9-6630813DEC29}"/>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text-transform.docx</a:t>
              </a:r>
            </a:p>
          </p:txBody>
        </p:sp>
      </p:grpSp>
      <p:sp>
        <p:nvSpPr>
          <p:cNvPr id="29" name="矩形 28">
            <a:extLst>
              <a:ext uri="{FF2B5EF4-FFF2-40B4-BE49-F238E27FC236}">
                <a16:creationId xmlns:a16="http://schemas.microsoft.com/office/drawing/2014/main" id="{051E376D-A558-4B68-85AC-804C140376E6}"/>
              </a:ext>
            </a:extLst>
          </p:cNvPr>
          <p:cNvSpPr/>
          <p:nvPr/>
        </p:nvSpPr>
        <p:spPr>
          <a:xfrm>
            <a:off x="281940" y="3145118"/>
            <a:ext cx="1627369" cy="307777"/>
          </a:xfrm>
          <a:prstGeom prst="rect">
            <a:avLst/>
          </a:prstGeom>
        </p:spPr>
        <p:txBody>
          <a:bodyPr wrap="none">
            <a:spAutoFit/>
          </a:bodyPr>
          <a:lstStyle/>
          <a:p>
            <a:r>
              <a:rPr lang="en-US" altLang="zh-CN" b="1" dirty="0"/>
              <a:t>transform-origin</a:t>
            </a:r>
            <a:endParaRPr lang="en-US" altLang="zh-CN" b="1" dirty="0">
              <a:latin typeface="verdana" panose="020B0604030504040204" pitchFamily="34" charset="0"/>
            </a:endParaRPr>
          </a:p>
        </p:txBody>
      </p:sp>
      <p:sp>
        <p:nvSpPr>
          <p:cNvPr id="5" name="矩形 4">
            <a:extLst>
              <a:ext uri="{FF2B5EF4-FFF2-40B4-BE49-F238E27FC236}">
                <a16:creationId xmlns:a16="http://schemas.microsoft.com/office/drawing/2014/main" id="{D1EBC14E-7D9D-4320-80E0-90BA3E20400C}"/>
              </a:ext>
            </a:extLst>
          </p:cNvPr>
          <p:cNvSpPr/>
          <p:nvPr/>
        </p:nvSpPr>
        <p:spPr>
          <a:xfrm>
            <a:off x="672558" y="3472763"/>
            <a:ext cx="11323320" cy="1708160"/>
          </a:xfrm>
          <a:prstGeom prst="rect">
            <a:avLst/>
          </a:prstGeom>
        </p:spPr>
        <p:txBody>
          <a:bodyPr wrap="square">
            <a:spAutoFit/>
          </a:bodyPr>
          <a:lstStyle/>
          <a:p>
            <a:pPr>
              <a:lnSpc>
                <a:spcPct val="150000"/>
              </a:lnSpc>
            </a:pPr>
            <a:r>
              <a:rPr lang="zh-CN" altLang="en-US" dirty="0">
                <a:latin typeface="PingFangSC-Regular"/>
              </a:rPr>
              <a:t>允许您改变被转换元素的位置。</a:t>
            </a:r>
            <a:r>
              <a:rPr lang="zh-CN" altLang="en-US" dirty="0"/>
              <a:t>该属性必须与 </a:t>
            </a:r>
            <a:r>
              <a:rPr lang="en-US" altLang="zh-CN" dirty="0"/>
              <a:t>transform</a:t>
            </a:r>
            <a:r>
              <a:rPr lang="zh-CN" altLang="en-US" dirty="0"/>
              <a:t>属性一同使用。</a:t>
            </a:r>
            <a:endParaRPr lang="zh-CN" altLang="en-US" dirty="0">
              <a:latin typeface="PingFangSC-Regular"/>
            </a:endParaRPr>
          </a:p>
          <a:p>
            <a:pPr>
              <a:lnSpc>
                <a:spcPct val="150000"/>
              </a:lnSpc>
            </a:pPr>
            <a:r>
              <a:rPr lang="en-US" altLang="zh-CN" dirty="0">
                <a:latin typeface="PingFangSC-Regular"/>
              </a:rPr>
              <a:t>2D </a:t>
            </a:r>
            <a:r>
              <a:rPr lang="zh-CN" altLang="en-US" dirty="0">
                <a:latin typeface="PingFangSC-Regular"/>
              </a:rPr>
              <a:t>转换元素能够改变元素 </a:t>
            </a:r>
            <a:r>
              <a:rPr lang="en-US" altLang="zh-CN" dirty="0">
                <a:latin typeface="PingFangSC-Regular"/>
              </a:rPr>
              <a:t>x </a:t>
            </a:r>
            <a:r>
              <a:rPr lang="zh-CN" altLang="en-US" dirty="0">
                <a:latin typeface="PingFangSC-Regular"/>
              </a:rPr>
              <a:t>和 </a:t>
            </a:r>
            <a:r>
              <a:rPr lang="en-US" altLang="zh-CN" dirty="0">
                <a:latin typeface="PingFangSC-Regular"/>
              </a:rPr>
              <a:t>y </a:t>
            </a:r>
            <a:r>
              <a:rPr lang="zh-CN" altLang="en-US" dirty="0">
                <a:latin typeface="PingFangSC-Regular"/>
              </a:rPr>
              <a:t>轴。</a:t>
            </a:r>
            <a:r>
              <a:rPr lang="en-US" altLang="zh-CN" dirty="0">
                <a:latin typeface="PingFangSC-Regular"/>
              </a:rPr>
              <a:t>3D </a:t>
            </a:r>
            <a:r>
              <a:rPr lang="zh-CN" altLang="en-US" dirty="0">
                <a:latin typeface="PingFangSC-Regular"/>
              </a:rPr>
              <a:t>转换元素还能改变其 </a:t>
            </a:r>
            <a:r>
              <a:rPr lang="en-US" altLang="zh-CN" dirty="0">
                <a:latin typeface="PingFangSC-Regular"/>
              </a:rPr>
              <a:t>Z </a:t>
            </a:r>
            <a:r>
              <a:rPr lang="zh-CN" altLang="en-US" dirty="0">
                <a:latin typeface="PingFangSC-Regular"/>
              </a:rPr>
              <a:t>轴。</a:t>
            </a:r>
            <a:endParaRPr lang="en-US" altLang="zh-CN" dirty="0">
              <a:latin typeface="PingFangSC-Regular"/>
            </a:endParaRPr>
          </a:p>
          <a:p>
            <a:pPr>
              <a:lnSpc>
                <a:spcPct val="150000"/>
              </a:lnSpc>
            </a:pPr>
            <a:r>
              <a:rPr lang="en-US" altLang="zh-CN" dirty="0"/>
              <a:t>Internet Explorer 10</a:t>
            </a:r>
            <a:r>
              <a:rPr lang="zh-CN" altLang="en-US" dirty="0"/>
              <a:t>、</a:t>
            </a:r>
            <a:r>
              <a:rPr lang="en-US" altLang="zh-CN" dirty="0"/>
              <a:t>Firefox</a:t>
            </a:r>
            <a:r>
              <a:rPr lang="zh-CN" altLang="en-US" dirty="0"/>
              <a:t>、</a:t>
            </a:r>
            <a:r>
              <a:rPr lang="en-US" altLang="zh-CN" dirty="0"/>
              <a:t>Opera </a:t>
            </a:r>
            <a:r>
              <a:rPr lang="zh-CN" altLang="en-US" dirty="0"/>
              <a:t>支持 </a:t>
            </a:r>
            <a:r>
              <a:rPr lang="en-US" altLang="zh-CN" dirty="0"/>
              <a:t>transform-origin </a:t>
            </a:r>
            <a:r>
              <a:rPr lang="zh-CN" altLang="en-US" dirty="0"/>
              <a:t>属性。</a:t>
            </a:r>
          </a:p>
          <a:p>
            <a:pPr>
              <a:lnSpc>
                <a:spcPct val="150000"/>
              </a:lnSpc>
            </a:pPr>
            <a:r>
              <a:rPr lang="en-US" altLang="zh-CN" dirty="0"/>
              <a:t>Internet Explorer 9 </a:t>
            </a:r>
            <a:r>
              <a:rPr lang="zh-CN" altLang="en-US" dirty="0"/>
              <a:t>支持替代的 </a:t>
            </a:r>
            <a:r>
              <a:rPr lang="en-US" altLang="zh-CN" dirty="0"/>
              <a:t>-</a:t>
            </a:r>
            <a:r>
              <a:rPr lang="en-US" altLang="zh-CN" dirty="0" err="1"/>
              <a:t>ms</a:t>
            </a:r>
            <a:r>
              <a:rPr lang="en-US" altLang="zh-CN" dirty="0"/>
              <a:t>-transform-origin </a:t>
            </a:r>
            <a:r>
              <a:rPr lang="zh-CN" altLang="en-US" dirty="0"/>
              <a:t>属性（仅适用于 </a:t>
            </a:r>
            <a:r>
              <a:rPr lang="en-US" altLang="zh-CN" dirty="0"/>
              <a:t>2D </a:t>
            </a:r>
            <a:r>
              <a:rPr lang="zh-CN" altLang="en-US" dirty="0"/>
              <a:t>转换）。</a:t>
            </a:r>
          </a:p>
          <a:p>
            <a:pPr>
              <a:lnSpc>
                <a:spcPct val="150000"/>
              </a:lnSpc>
            </a:pPr>
            <a:r>
              <a:rPr lang="en-US" altLang="zh-CN" dirty="0"/>
              <a:t>Safari </a:t>
            </a:r>
            <a:r>
              <a:rPr lang="zh-CN" altLang="en-US" dirty="0"/>
              <a:t>和 </a:t>
            </a:r>
            <a:r>
              <a:rPr lang="en-US" altLang="zh-CN" dirty="0"/>
              <a:t>Chrome </a:t>
            </a:r>
            <a:r>
              <a:rPr lang="zh-CN" altLang="en-US" dirty="0"/>
              <a:t>支持替代的 </a:t>
            </a:r>
            <a:r>
              <a:rPr lang="en-US" altLang="zh-CN" dirty="0"/>
              <a:t>-</a:t>
            </a:r>
            <a:r>
              <a:rPr lang="en-US" altLang="zh-CN" dirty="0" err="1"/>
              <a:t>webkit</a:t>
            </a:r>
            <a:r>
              <a:rPr lang="en-US" altLang="zh-CN" dirty="0"/>
              <a:t>-transform-origin </a:t>
            </a:r>
            <a:r>
              <a:rPr lang="zh-CN" altLang="en-US" dirty="0"/>
              <a:t>属性（</a:t>
            </a:r>
            <a:r>
              <a:rPr lang="en-US" altLang="zh-CN" dirty="0"/>
              <a:t>3D </a:t>
            </a:r>
            <a:r>
              <a:rPr lang="zh-CN" altLang="en-US" dirty="0"/>
              <a:t>和 </a:t>
            </a:r>
            <a:r>
              <a:rPr lang="en-US" altLang="zh-CN" dirty="0"/>
              <a:t>2D </a:t>
            </a:r>
            <a:r>
              <a:rPr lang="zh-CN" altLang="en-US" dirty="0"/>
              <a:t>转换）。</a:t>
            </a:r>
            <a:r>
              <a:rPr lang="en-US" altLang="zh-CN" dirty="0"/>
              <a:t>Opera </a:t>
            </a:r>
            <a:r>
              <a:rPr lang="zh-CN" altLang="en-US" dirty="0"/>
              <a:t>只支持 </a:t>
            </a:r>
            <a:r>
              <a:rPr lang="en-US" altLang="zh-CN" dirty="0"/>
              <a:t>2D </a:t>
            </a:r>
            <a:r>
              <a:rPr lang="zh-CN" altLang="en-US" dirty="0"/>
              <a:t>转换。</a:t>
            </a:r>
            <a:endParaRPr lang="zh-CN" altLang="en-US" dirty="0">
              <a:latin typeface="PingFangSC-Regular"/>
            </a:endParaRPr>
          </a:p>
        </p:txBody>
      </p:sp>
      <p:grpSp>
        <p:nvGrpSpPr>
          <p:cNvPr id="30" name="Group 9">
            <a:extLst>
              <a:ext uri="{FF2B5EF4-FFF2-40B4-BE49-F238E27FC236}">
                <a16:creationId xmlns:a16="http://schemas.microsoft.com/office/drawing/2014/main" id="{5CFBA522-CE4E-4652-A781-BF60F0D1D6BC}"/>
              </a:ext>
            </a:extLst>
          </p:cNvPr>
          <p:cNvGrpSpPr/>
          <p:nvPr/>
        </p:nvGrpSpPr>
        <p:grpSpPr>
          <a:xfrm>
            <a:off x="1943570" y="3163340"/>
            <a:ext cx="1627369" cy="335365"/>
            <a:chOff x="816" y="2304"/>
            <a:chExt cx="1440" cy="448"/>
          </a:xfrm>
        </p:grpSpPr>
        <p:sp>
          <p:nvSpPr>
            <p:cNvPr id="31" name="Freeform 10">
              <a:extLst>
                <a:ext uri="{FF2B5EF4-FFF2-40B4-BE49-F238E27FC236}">
                  <a16:creationId xmlns:a16="http://schemas.microsoft.com/office/drawing/2014/main" id="{7632E6B2-9307-4A47-A41C-BD0423D023B1}"/>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2" name="Rectangle 11">
              <a:hlinkClick r:id="rId5" action="ppaction://hlinkfile"/>
              <a:extLst>
                <a:ext uri="{FF2B5EF4-FFF2-40B4-BE49-F238E27FC236}">
                  <a16:creationId xmlns:a16="http://schemas.microsoft.com/office/drawing/2014/main" id="{EAB25CA5-0D17-4466-838F-DB65FF94300C}"/>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transform-origin.docx</a:t>
              </a:r>
            </a:p>
          </p:txBody>
        </p:sp>
      </p:grpSp>
      <p:sp>
        <p:nvSpPr>
          <p:cNvPr id="33" name="矩形 32">
            <a:extLst>
              <a:ext uri="{FF2B5EF4-FFF2-40B4-BE49-F238E27FC236}">
                <a16:creationId xmlns:a16="http://schemas.microsoft.com/office/drawing/2014/main" id="{0A8FBEFB-E560-4042-8315-31372B755F07}"/>
              </a:ext>
            </a:extLst>
          </p:cNvPr>
          <p:cNvSpPr/>
          <p:nvPr/>
        </p:nvSpPr>
        <p:spPr>
          <a:xfrm>
            <a:off x="287901" y="5237968"/>
            <a:ext cx="1547218" cy="307777"/>
          </a:xfrm>
          <a:prstGeom prst="rect">
            <a:avLst/>
          </a:prstGeom>
        </p:spPr>
        <p:txBody>
          <a:bodyPr wrap="none">
            <a:spAutoFit/>
          </a:bodyPr>
          <a:lstStyle/>
          <a:p>
            <a:r>
              <a:rPr lang="en-US" altLang="zh-CN" b="1" dirty="0"/>
              <a:t>transform-</a:t>
            </a:r>
            <a:r>
              <a:rPr lang="en-US" altLang="zh-CN" b="1" dirty="0" err="1"/>
              <a:t>stype</a:t>
            </a:r>
            <a:endParaRPr lang="en-US" altLang="zh-CN" b="1" dirty="0">
              <a:latin typeface="verdana" panose="020B0604030504040204" pitchFamily="34" charset="0"/>
            </a:endParaRPr>
          </a:p>
        </p:txBody>
      </p:sp>
      <p:sp>
        <p:nvSpPr>
          <p:cNvPr id="6" name="矩形 5">
            <a:extLst>
              <a:ext uri="{FF2B5EF4-FFF2-40B4-BE49-F238E27FC236}">
                <a16:creationId xmlns:a16="http://schemas.microsoft.com/office/drawing/2014/main" id="{5CE10866-DDCE-4EB3-AE8F-9DD48F204BDA}"/>
              </a:ext>
            </a:extLst>
          </p:cNvPr>
          <p:cNvSpPr/>
          <p:nvPr/>
        </p:nvSpPr>
        <p:spPr>
          <a:xfrm>
            <a:off x="774701" y="5510214"/>
            <a:ext cx="8416086" cy="738664"/>
          </a:xfrm>
          <a:prstGeom prst="rect">
            <a:avLst/>
          </a:prstGeom>
        </p:spPr>
        <p:txBody>
          <a:bodyPr wrap="none">
            <a:spAutoFit/>
          </a:bodyPr>
          <a:lstStyle/>
          <a:p>
            <a:pPr>
              <a:lnSpc>
                <a:spcPct val="150000"/>
              </a:lnSpc>
            </a:pPr>
            <a:r>
              <a:rPr lang="zh-CN" altLang="en-US" dirty="0">
                <a:latin typeface="PingFangSC-Regular"/>
              </a:rPr>
              <a:t>规定如何在 </a:t>
            </a:r>
            <a:r>
              <a:rPr lang="en-US" altLang="zh-CN" dirty="0">
                <a:latin typeface="PingFangSC-Regular"/>
              </a:rPr>
              <a:t>3D </a:t>
            </a:r>
            <a:r>
              <a:rPr lang="zh-CN" altLang="en-US" dirty="0">
                <a:latin typeface="PingFangSC-Regular"/>
              </a:rPr>
              <a:t>空间中呈现被嵌套的元素。</a:t>
            </a:r>
            <a:r>
              <a:rPr lang="zh-CN" altLang="en-US" dirty="0"/>
              <a:t>该属性必须与 </a:t>
            </a:r>
            <a:r>
              <a:rPr lang="en-US" altLang="zh-CN" dirty="0"/>
              <a:t>transform</a:t>
            </a:r>
            <a:r>
              <a:rPr lang="zh-CN" altLang="en-US" dirty="0"/>
              <a:t>属性一同使用。</a:t>
            </a:r>
            <a:endParaRPr lang="en-US" altLang="zh-CN" dirty="0"/>
          </a:p>
          <a:p>
            <a:pPr>
              <a:lnSpc>
                <a:spcPct val="150000"/>
              </a:lnSpc>
            </a:pPr>
            <a:r>
              <a:rPr lang="en-US" altLang="zh-CN" dirty="0"/>
              <a:t>Firefox </a:t>
            </a:r>
            <a:r>
              <a:rPr lang="zh-CN" altLang="en-US" dirty="0"/>
              <a:t>支持 </a:t>
            </a:r>
            <a:r>
              <a:rPr lang="en-US" altLang="zh-CN" dirty="0"/>
              <a:t>transform-style </a:t>
            </a:r>
            <a:r>
              <a:rPr lang="zh-CN" altLang="en-US" dirty="0"/>
              <a:t>属性。</a:t>
            </a:r>
            <a:r>
              <a:rPr lang="en-US" altLang="zh-CN" dirty="0"/>
              <a:t>Chrome</a:t>
            </a:r>
            <a:r>
              <a:rPr lang="zh-CN" altLang="en-US" dirty="0"/>
              <a:t>、</a:t>
            </a:r>
            <a:r>
              <a:rPr lang="en-US" altLang="zh-CN" dirty="0"/>
              <a:t>Safari </a:t>
            </a:r>
            <a:r>
              <a:rPr lang="zh-CN" altLang="en-US" dirty="0"/>
              <a:t>和 </a:t>
            </a:r>
            <a:r>
              <a:rPr lang="en-US" altLang="zh-CN" dirty="0"/>
              <a:t>Opera </a:t>
            </a:r>
            <a:r>
              <a:rPr lang="zh-CN" altLang="en-US" dirty="0"/>
              <a:t>支持替代的 </a:t>
            </a:r>
            <a:r>
              <a:rPr lang="en-US" altLang="zh-CN" dirty="0"/>
              <a:t>-</a:t>
            </a:r>
            <a:r>
              <a:rPr lang="en-US" altLang="zh-CN" dirty="0" err="1"/>
              <a:t>webkit</a:t>
            </a:r>
            <a:r>
              <a:rPr lang="en-US" altLang="zh-CN" dirty="0"/>
              <a:t>-transform-style </a:t>
            </a:r>
            <a:r>
              <a:rPr lang="zh-CN" altLang="en-US" dirty="0"/>
              <a:t>属性。</a:t>
            </a:r>
          </a:p>
        </p:txBody>
      </p:sp>
      <p:grpSp>
        <p:nvGrpSpPr>
          <p:cNvPr id="34" name="Group 9">
            <a:extLst>
              <a:ext uri="{FF2B5EF4-FFF2-40B4-BE49-F238E27FC236}">
                <a16:creationId xmlns:a16="http://schemas.microsoft.com/office/drawing/2014/main" id="{090C5068-917A-4E86-A6C6-072CC63967A7}"/>
              </a:ext>
            </a:extLst>
          </p:cNvPr>
          <p:cNvGrpSpPr/>
          <p:nvPr/>
        </p:nvGrpSpPr>
        <p:grpSpPr>
          <a:xfrm>
            <a:off x="1955879" y="5242180"/>
            <a:ext cx="1627369" cy="335365"/>
            <a:chOff x="816" y="2304"/>
            <a:chExt cx="1440" cy="448"/>
          </a:xfrm>
        </p:grpSpPr>
        <p:sp>
          <p:nvSpPr>
            <p:cNvPr id="35" name="Freeform 10">
              <a:extLst>
                <a:ext uri="{FF2B5EF4-FFF2-40B4-BE49-F238E27FC236}">
                  <a16:creationId xmlns:a16="http://schemas.microsoft.com/office/drawing/2014/main" id="{41E058BD-1F64-499A-89AA-C91C1DAB3B83}"/>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6" name="Rectangle 11">
              <a:hlinkClick r:id="rId6" action="ppaction://hlinkfile"/>
              <a:extLst>
                <a:ext uri="{FF2B5EF4-FFF2-40B4-BE49-F238E27FC236}">
                  <a16:creationId xmlns:a16="http://schemas.microsoft.com/office/drawing/2014/main" id="{F3FDFAAE-9665-4F23-B8B1-5D5D34B332E2}"/>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transform-stype.docx</a:t>
              </a:r>
            </a:p>
          </p:txBody>
        </p:sp>
      </p:grpSp>
      <p:grpSp>
        <p:nvGrpSpPr>
          <p:cNvPr id="37" name="Group 9">
            <a:extLst>
              <a:ext uri="{FF2B5EF4-FFF2-40B4-BE49-F238E27FC236}">
                <a16:creationId xmlns:a16="http://schemas.microsoft.com/office/drawing/2014/main" id="{4B2F2023-77B0-4024-8E86-FD3CC5C27740}"/>
              </a:ext>
            </a:extLst>
          </p:cNvPr>
          <p:cNvGrpSpPr/>
          <p:nvPr/>
        </p:nvGrpSpPr>
        <p:grpSpPr>
          <a:xfrm>
            <a:off x="11061700" y="181078"/>
            <a:ext cx="988719" cy="335365"/>
            <a:chOff x="816" y="2304"/>
            <a:chExt cx="1440" cy="448"/>
          </a:xfrm>
        </p:grpSpPr>
        <p:sp>
          <p:nvSpPr>
            <p:cNvPr id="38" name="Freeform 10">
              <a:extLst>
                <a:ext uri="{FF2B5EF4-FFF2-40B4-BE49-F238E27FC236}">
                  <a16:creationId xmlns:a16="http://schemas.microsoft.com/office/drawing/2014/main" id="{F0FBCEEE-7E2D-443E-BA89-052AA3A1F5FF}"/>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9" name="Rectangle 11">
              <a:hlinkClick r:id="rId7" action="ppaction://hlinksldjump"/>
              <a:extLst>
                <a:ext uri="{FF2B5EF4-FFF2-40B4-BE49-F238E27FC236}">
                  <a16:creationId xmlns:a16="http://schemas.microsoft.com/office/drawing/2014/main" id="{A3576D3E-4706-4AD9-99F7-38FB884EEBC2}"/>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40" name="AutoShape 5">
            <a:hlinkClick r:id="rId8" action="ppaction://hlinksldjump"/>
            <a:extLst>
              <a:ext uri="{FF2B5EF4-FFF2-40B4-BE49-F238E27FC236}">
                <a16:creationId xmlns:a16="http://schemas.microsoft.com/office/drawing/2014/main" id="{6D1D0A69-D3D5-4F04-AABD-7852A5A90139}"/>
              </a:ext>
            </a:extLst>
          </p:cNvPr>
          <p:cNvSpPr>
            <a:spLocks noChangeArrowheads="1"/>
          </p:cNvSpPr>
          <p:nvPr/>
        </p:nvSpPr>
        <p:spPr bwMode="gray">
          <a:xfrm>
            <a:off x="6418729" y="6283623"/>
            <a:ext cx="5392881" cy="273127"/>
          </a:xfrm>
          <a:prstGeom prst="homePlate">
            <a:avLst>
              <a:gd name="adj" fmla="val 42796"/>
            </a:avLst>
          </a:prstGeom>
          <a:gradFill rotWithShape="1">
            <a:gsLst>
              <a:gs pos="0">
                <a:schemeClr val="accent2">
                  <a:gamma/>
                  <a:shade val="76078"/>
                  <a:invGamma/>
                </a:schemeClr>
              </a:gs>
              <a:gs pos="100000">
                <a:schemeClr val="accent2"/>
              </a:gs>
            </a:gsLst>
            <a:lin ang="5400000" scaled="1"/>
          </a:gradFill>
          <a:ln w="28575" algn="ctr">
            <a:solidFill>
              <a:srgbClr val="F8F8F8"/>
            </a:solidFill>
            <a:miter lim="800000"/>
          </a:ln>
          <a:effectLst>
            <a:outerShdw dist="107763" dir="2700000" algn="ctr" rotWithShape="0">
              <a:srgbClr val="000000">
                <a:alpha val="50000"/>
              </a:srgbClr>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 name="Rectangle 11">
            <a:hlinkClick r:id="rId8" action="ppaction://hlinksldjump"/>
            <a:extLst>
              <a:ext uri="{FF2B5EF4-FFF2-40B4-BE49-F238E27FC236}">
                <a16:creationId xmlns:a16="http://schemas.microsoft.com/office/drawing/2014/main" id="{4B11DA97-894A-46DE-84BF-D0D6006A547B}"/>
              </a:ext>
            </a:extLst>
          </p:cNvPr>
          <p:cNvSpPr/>
          <p:nvPr/>
        </p:nvSpPr>
        <p:spPr>
          <a:xfrm>
            <a:off x="6418729" y="6295140"/>
            <a:ext cx="5392881" cy="261610"/>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en-US" altLang="zh-CN" sz="1100" b="1" spc="600" dirty="0">
                <a:solidFill>
                  <a:srgbClr val="FEFEFE"/>
                </a:solidFill>
                <a:latin typeface="Arial" panose="020B0604020202020204" pitchFamily="34" charset="0"/>
                <a:ea typeface="Arial" panose="020B0604020202020204" pitchFamily="34" charset="0"/>
                <a:cs typeface="Arial" panose="020B0604020202020204" pitchFamily="34" charset="0"/>
              </a:rPr>
              <a:t>transition</a:t>
            </a:r>
            <a:r>
              <a:rPr lang="zh-CN" altLang="en-US" sz="1100" b="1" spc="600" dirty="0">
                <a:solidFill>
                  <a:srgbClr val="FEFEFE"/>
                </a:solidFill>
                <a:latin typeface="Arial" panose="020B0604020202020204" pitchFamily="34" charset="0"/>
                <a:ea typeface="Arial" panose="020B0604020202020204" pitchFamily="34" charset="0"/>
                <a:cs typeface="Arial" panose="020B0604020202020204" pitchFamily="34" charset="0"/>
              </a:rPr>
              <a:t>、</a:t>
            </a:r>
            <a:r>
              <a:rPr lang="en-US" altLang="zh-CN" sz="1100" b="1" spc="600" dirty="0">
                <a:solidFill>
                  <a:srgbClr val="FEFEFE"/>
                </a:solidFill>
                <a:latin typeface="Arial" panose="020B0604020202020204" pitchFamily="34" charset="0"/>
                <a:ea typeface="Arial" panose="020B0604020202020204" pitchFamily="34" charset="0"/>
                <a:cs typeface="Arial" panose="020B0604020202020204" pitchFamily="34" charset="0"/>
              </a:rPr>
              <a:t>transform</a:t>
            </a:r>
            <a:r>
              <a:rPr lang="zh-CN" altLang="en-US" sz="1100" b="1" spc="600" dirty="0">
                <a:solidFill>
                  <a:srgbClr val="FEFEFE"/>
                </a:solidFill>
                <a:latin typeface="Arial" panose="020B0604020202020204" pitchFamily="34" charset="0"/>
                <a:ea typeface="Arial" panose="020B0604020202020204" pitchFamily="34" charset="0"/>
                <a:cs typeface="Arial" panose="020B0604020202020204" pitchFamily="34" charset="0"/>
              </a:rPr>
              <a:t>、</a:t>
            </a:r>
            <a:r>
              <a:rPr lang="en-US" altLang="zh-CN" sz="1100" b="1" spc="600" dirty="0">
                <a:solidFill>
                  <a:srgbClr val="FEFEFE"/>
                </a:solidFill>
                <a:latin typeface="Arial" panose="020B0604020202020204" pitchFamily="34" charset="0"/>
                <a:ea typeface="Arial" panose="020B0604020202020204" pitchFamily="34" charset="0"/>
                <a:cs typeface="Arial" panose="020B0604020202020204" pitchFamily="34" charset="0"/>
              </a:rPr>
              <a:t>animation</a:t>
            </a:r>
            <a:r>
              <a:rPr lang="zh-CN" altLang="en-US" sz="1100" b="1" spc="600" dirty="0">
                <a:solidFill>
                  <a:srgbClr val="FEFEFE"/>
                </a:solidFill>
                <a:latin typeface="Arial" panose="020B0604020202020204" pitchFamily="34" charset="0"/>
                <a:ea typeface="Arial" panose="020B0604020202020204" pitchFamily="34" charset="0"/>
                <a:cs typeface="Arial" panose="020B0604020202020204" pitchFamily="34" charset="0"/>
              </a:rPr>
              <a:t>的区别</a:t>
            </a:r>
            <a:endParaRPr lang="en-US" altLang="zh-CN" sz="1100" b="1" spc="600" dirty="0">
              <a:solidFill>
                <a:srgbClr val="FEFEFE"/>
              </a:solidFill>
              <a:latin typeface="Arial" panose="020B0604020202020204" pitchFamily="34" charset="0"/>
              <a:ea typeface="Arial" panose="020B0604020202020204" pitchFamily="34" charset="0"/>
              <a:cs typeface="Arial" panose="020B0604020202020204" pitchFamily="34" charset="0"/>
            </a:endParaRPr>
          </a:p>
        </p:txBody>
      </p:sp>
      <p:grpSp>
        <p:nvGrpSpPr>
          <p:cNvPr id="46" name="Group 9">
            <a:extLst>
              <a:ext uri="{FF2B5EF4-FFF2-40B4-BE49-F238E27FC236}">
                <a16:creationId xmlns:a16="http://schemas.microsoft.com/office/drawing/2014/main" id="{52462112-468D-4AB7-8A6B-3177BAD1C45B}"/>
              </a:ext>
            </a:extLst>
          </p:cNvPr>
          <p:cNvGrpSpPr/>
          <p:nvPr/>
        </p:nvGrpSpPr>
        <p:grpSpPr>
          <a:xfrm>
            <a:off x="9270251" y="181078"/>
            <a:ext cx="754143" cy="335365"/>
            <a:chOff x="816" y="2304"/>
            <a:chExt cx="1440" cy="448"/>
          </a:xfrm>
        </p:grpSpPr>
        <p:sp>
          <p:nvSpPr>
            <p:cNvPr id="47" name="Freeform 10">
              <a:extLst>
                <a:ext uri="{FF2B5EF4-FFF2-40B4-BE49-F238E27FC236}">
                  <a16:creationId xmlns:a16="http://schemas.microsoft.com/office/drawing/2014/main" id="{8EF0EAD1-B11F-4B6E-B33D-80BDE117F6F2}"/>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8" name="Rectangle 11">
              <a:hlinkClick r:id="rId9"/>
              <a:extLst>
                <a:ext uri="{FF2B5EF4-FFF2-40B4-BE49-F238E27FC236}">
                  <a16:creationId xmlns:a16="http://schemas.microsoft.com/office/drawing/2014/main" id="{79FDEF24-B15F-4ADB-AE2A-FA5D1267BF4A}"/>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49" name="Group 9">
            <a:extLst>
              <a:ext uri="{FF2B5EF4-FFF2-40B4-BE49-F238E27FC236}">
                <a16:creationId xmlns:a16="http://schemas.microsoft.com/office/drawing/2014/main" id="{23560920-AACB-42A7-B4EC-412F2E5C8A62}"/>
              </a:ext>
            </a:extLst>
          </p:cNvPr>
          <p:cNvGrpSpPr/>
          <p:nvPr/>
        </p:nvGrpSpPr>
        <p:grpSpPr>
          <a:xfrm>
            <a:off x="10165976" y="181078"/>
            <a:ext cx="754143" cy="335365"/>
            <a:chOff x="816" y="2304"/>
            <a:chExt cx="1440" cy="448"/>
          </a:xfrm>
        </p:grpSpPr>
        <p:sp>
          <p:nvSpPr>
            <p:cNvPr id="50" name="Freeform 10">
              <a:extLst>
                <a:ext uri="{FF2B5EF4-FFF2-40B4-BE49-F238E27FC236}">
                  <a16:creationId xmlns:a16="http://schemas.microsoft.com/office/drawing/2014/main" id="{91835DA4-CA95-41CE-803B-F4B148203D76}"/>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1" name="Rectangle 11">
              <a:hlinkClick r:id="rId10" action="ppaction://hlinkfile"/>
              <a:extLst>
                <a:ext uri="{FF2B5EF4-FFF2-40B4-BE49-F238E27FC236}">
                  <a16:creationId xmlns:a16="http://schemas.microsoft.com/office/drawing/2014/main" id="{BD61908E-47C1-4266-A12D-6F87CCB45373}"/>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16918207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arn(inVertical)">
                                      <p:cBhvr>
                                        <p:cTn id="12" dur="500"/>
                                        <p:tgtEl>
                                          <p:spTgt spid="2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barn(inVertical)">
                                      <p:cBhvr>
                                        <p:cTn id="15" dur="500"/>
                                        <p:tgtEl>
                                          <p:spTgt spid="27"/>
                                        </p:tgtEl>
                                      </p:cBhvr>
                                    </p:animEffect>
                                  </p:childTnLst>
                                </p:cTn>
                              </p:par>
                              <p:par>
                                <p:cTn id="16" presetID="16" presetClass="entr" presetSubtype="21"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barn(inVertical)">
                                      <p:cBhvr>
                                        <p:cTn id="18" dur="500"/>
                                        <p:tgtEl>
                                          <p:spTgt spid="20"/>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barn(inVertical)">
                                      <p:cBhvr>
                                        <p:cTn id="21" dur="500"/>
                                        <p:tgtEl>
                                          <p:spTgt spid="29"/>
                                        </p:tgtEl>
                                      </p:cBhvr>
                                    </p:animEffect>
                                  </p:childTnLst>
                                </p:cTn>
                              </p:par>
                              <p:par>
                                <p:cTn id="22" presetID="16" presetClass="entr" presetSubtype="21"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barn(inVertical)">
                                      <p:cBhvr>
                                        <p:cTn id="24" dur="500"/>
                                        <p:tgtEl>
                                          <p:spTgt spid="30"/>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barn(inVertical)">
                                      <p:cBhvr>
                                        <p:cTn id="27" dur="500"/>
                                        <p:tgtEl>
                                          <p:spTgt spid="33"/>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arn(inVertical)">
                                      <p:cBhvr>
                                        <p:cTn id="30" dur="500"/>
                                        <p:tgtEl>
                                          <p:spTgt spid="6"/>
                                        </p:tgtEl>
                                      </p:cBhvr>
                                    </p:animEffect>
                                  </p:childTnLst>
                                </p:cTn>
                              </p:par>
                              <p:par>
                                <p:cTn id="31" presetID="16" presetClass="entr" presetSubtype="21"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barn(inVertical)">
                                      <p:cBhvr>
                                        <p:cTn id="33" dur="500"/>
                                        <p:tgtEl>
                                          <p:spTgt spid="34"/>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barn(inVertical)">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6" grpId="0"/>
      <p:bldP spid="27" grpId="0"/>
      <p:bldP spid="29" grpId="0"/>
      <p:bldP spid="5" grpId="0"/>
      <p:bldP spid="33"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en-US" altLang="zh-CN" kern="1200" dirty="0">
                <a:latin typeface="华文隶书" panose="02010800040101010101" pitchFamily="2" charset="-122"/>
                <a:ea typeface="华文隶书" panose="02010800040101010101" pitchFamily="2" charset="-122"/>
                <a:cs typeface="Arial" panose="020B0604020202020204" pitchFamily="34" charset="0"/>
              </a:rPr>
              <a:t>transition</a:t>
            </a:r>
            <a:endParaRPr lang="en-US" altLang="zh-CN" kern="1200" dirty="0">
              <a:latin typeface="华文隶书" panose="02010800040101010101" pitchFamily="2" charset="-122"/>
              <a:ea typeface="华文隶书" panose="02010800040101010101" pitchFamily="2" charset="-122"/>
            </a:endParaRPr>
          </a:p>
        </p:txBody>
      </p:sp>
      <p:sp>
        <p:nvSpPr>
          <p:cNvPr id="3" name="矩形 2">
            <a:extLst>
              <a:ext uri="{FF2B5EF4-FFF2-40B4-BE49-F238E27FC236}">
                <a16:creationId xmlns:a16="http://schemas.microsoft.com/office/drawing/2014/main" id="{969AC06D-113C-458B-ABB5-E0B0B1688E12}"/>
              </a:ext>
            </a:extLst>
          </p:cNvPr>
          <p:cNvSpPr/>
          <p:nvPr/>
        </p:nvSpPr>
        <p:spPr>
          <a:xfrm>
            <a:off x="185992" y="832358"/>
            <a:ext cx="1082348" cy="307777"/>
          </a:xfrm>
          <a:prstGeom prst="rect">
            <a:avLst/>
          </a:prstGeom>
        </p:spPr>
        <p:txBody>
          <a:bodyPr wrap="none">
            <a:spAutoFit/>
          </a:bodyPr>
          <a:lstStyle/>
          <a:p>
            <a:r>
              <a:rPr lang="zh-CN" altLang="en-US" b="1" dirty="0">
                <a:solidFill>
                  <a:srgbClr val="3F3F3F"/>
                </a:solidFill>
                <a:latin typeface="微软雅黑" panose="020B0503020204020204" pitchFamily="34" charset="-122"/>
                <a:ea typeface="微软雅黑" panose="020B0503020204020204" pitchFamily="34" charset="-122"/>
              </a:rPr>
              <a:t>浏览器支持</a:t>
            </a:r>
          </a:p>
        </p:txBody>
      </p:sp>
      <p:sp>
        <p:nvSpPr>
          <p:cNvPr id="5" name="矩形 4">
            <a:extLst>
              <a:ext uri="{FF2B5EF4-FFF2-40B4-BE49-F238E27FC236}">
                <a16:creationId xmlns:a16="http://schemas.microsoft.com/office/drawing/2014/main" id="{6A611920-7D06-4176-9D67-E956C1900973}"/>
              </a:ext>
            </a:extLst>
          </p:cNvPr>
          <p:cNvSpPr/>
          <p:nvPr/>
        </p:nvSpPr>
        <p:spPr>
          <a:xfrm>
            <a:off x="500742" y="1181211"/>
            <a:ext cx="6096000" cy="1027397"/>
          </a:xfrm>
          <a:prstGeom prst="rect">
            <a:avLst/>
          </a:prstGeom>
        </p:spPr>
        <p:txBody>
          <a:bodyPr wrap="square">
            <a:spAutoFit/>
          </a:bodyPr>
          <a:lstStyle/>
          <a:p>
            <a:pPr>
              <a:lnSpc>
                <a:spcPct val="150000"/>
              </a:lnSpc>
            </a:pPr>
            <a:r>
              <a:rPr lang="en-US" altLang="zh-CN" dirty="0">
                <a:latin typeface="PingFangSC-Regular"/>
              </a:rPr>
              <a:t>Internet Explorer 10</a:t>
            </a:r>
            <a:r>
              <a:rPr lang="zh-CN" altLang="en-US" dirty="0">
                <a:latin typeface="PingFangSC-Regular"/>
              </a:rPr>
              <a:t>、</a:t>
            </a:r>
            <a:r>
              <a:rPr lang="en-US" altLang="zh-CN" dirty="0">
                <a:latin typeface="PingFangSC-Regular"/>
              </a:rPr>
              <a:t>Firefox</a:t>
            </a:r>
            <a:r>
              <a:rPr lang="zh-CN" altLang="en-US" dirty="0">
                <a:latin typeface="PingFangSC-Regular"/>
              </a:rPr>
              <a:t>、</a:t>
            </a:r>
            <a:r>
              <a:rPr lang="en-US" altLang="zh-CN" dirty="0">
                <a:latin typeface="PingFangSC-Regular"/>
              </a:rPr>
              <a:t>Opera </a:t>
            </a:r>
            <a:r>
              <a:rPr lang="zh-CN" altLang="en-US" dirty="0">
                <a:latin typeface="PingFangSC-Regular"/>
              </a:rPr>
              <a:t>和 </a:t>
            </a:r>
            <a:r>
              <a:rPr lang="en-US" altLang="zh-CN" dirty="0">
                <a:latin typeface="PingFangSC-Regular"/>
              </a:rPr>
              <a:t>Chrome </a:t>
            </a:r>
            <a:r>
              <a:rPr lang="zh-CN" altLang="en-US" dirty="0">
                <a:latin typeface="PingFangSC-Regular"/>
              </a:rPr>
              <a:t>支持 </a:t>
            </a:r>
            <a:r>
              <a:rPr lang="en-US" altLang="zh-CN" dirty="0">
                <a:latin typeface="PingFangSC-Regular"/>
              </a:rPr>
              <a:t>transition </a:t>
            </a:r>
            <a:r>
              <a:rPr lang="zh-CN" altLang="en-US" dirty="0">
                <a:latin typeface="PingFangSC-Regular"/>
              </a:rPr>
              <a:t>属性。</a:t>
            </a:r>
          </a:p>
          <a:p>
            <a:pPr>
              <a:lnSpc>
                <a:spcPct val="150000"/>
              </a:lnSpc>
            </a:pPr>
            <a:r>
              <a:rPr lang="en-US" altLang="zh-CN" dirty="0">
                <a:latin typeface="PingFangSC-Regular"/>
              </a:rPr>
              <a:t>Safari </a:t>
            </a:r>
            <a:r>
              <a:rPr lang="zh-CN" altLang="en-US" dirty="0">
                <a:latin typeface="PingFangSC-Regular"/>
              </a:rPr>
              <a:t>支持替代的 </a:t>
            </a:r>
            <a:r>
              <a:rPr lang="en-US" altLang="zh-CN" dirty="0">
                <a:latin typeface="PingFangSC-Regular"/>
              </a:rPr>
              <a:t>-</a:t>
            </a:r>
            <a:r>
              <a:rPr lang="en-US" altLang="zh-CN" dirty="0" err="1">
                <a:latin typeface="PingFangSC-Regular"/>
              </a:rPr>
              <a:t>webkit</a:t>
            </a:r>
            <a:r>
              <a:rPr lang="en-US" altLang="zh-CN" dirty="0">
                <a:latin typeface="PingFangSC-Regular"/>
              </a:rPr>
              <a:t>-transition </a:t>
            </a:r>
            <a:r>
              <a:rPr lang="zh-CN" altLang="en-US" dirty="0">
                <a:latin typeface="PingFangSC-Regular"/>
              </a:rPr>
              <a:t>属性。</a:t>
            </a:r>
          </a:p>
          <a:p>
            <a:pPr>
              <a:lnSpc>
                <a:spcPct val="150000"/>
              </a:lnSpc>
            </a:pPr>
            <a:r>
              <a:rPr lang="zh-CN" altLang="en-US" b="1" dirty="0">
                <a:latin typeface="PingFangSC-Regular"/>
              </a:rPr>
              <a:t>注释：</a:t>
            </a:r>
            <a:r>
              <a:rPr lang="en-US" altLang="zh-CN" dirty="0">
                <a:latin typeface="PingFangSC-Regular"/>
              </a:rPr>
              <a:t>Internet Explorer 9 </a:t>
            </a:r>
            <a:r>
              <a:rPr lang="zh-CN" altLang="en-US" dirty="0">
                <a:latin typeface="PingFangSC-Regular"/>
              </a:rPr>
              <a:t>以及更早版本的浏览器不支持 </a:t>
            </a:r>
            <a:r>
              <a:rPr lang="en-US" altLang="zh-CN" dirty="0">
                <a:latin typeface="PingFangSC-Regular"/>
              </a:rPr>
              <a:t>transition </a:t>
            </a:r>
            <a:r>
              <a:rPr lang="zh-CN" altLang="en-US" dirty="0">
                <a:latin typeface="PingFangSC-Regular"/>
              </a:rPr>
              <a:t>属性。</a:t>
            </a:r>
          </a:p>
        </p:txBody>
      </p:sp>
      <p:sp>
        <p:nvSpPr>
          <p:cNvPr id="6" name="矩形 5">
            <a:extLst>
              <a:ext uri="{FF2B5EF4-FFF2-40B4-BE49-F238E27FC236}">
                <a16:creationId xmlns:a16="http://schemas.microsoft.com/office/drawing/2014/main" id="{4EEF30AC-33F2-4C59-9C82-E580B630F713}"/>
              </a:ext>
            </a:extLst>
          </p:cNvPr>
          <p:cNvSpPr/>
          <p:nvPr/>
        </p:nvSpPr>
        <p:spPr>
          <a:xfrm>
            <a:off x="185992" y="2208608"/>
            <a:ext cx="1082348" cy="307777"/>
          </a:xfrm>
          <a:prstGeom prst="rect">
            <a:avLst/>
          </a:prstGeom>
        </p:spPr>
        <p:txBody>
          <a:bodyPr wrap="none">
            <a:spAutoFit/>
          </a:bodyPr>
          <a:lstStyle/>
          <a:p>
            <a:r>
              <a:rPr lang="zh-CN" altLang="en-US" b="1" dirty="0">
                <a:solidFill>
                  <a:srgbClr val="3F3F3F"/>
                </a:solidFill>
                <a:latin typeface="微软雅黑" panose="020B0503020204020204" pitchFamily="34" charset="-122"/>
                <a:ea typeface="微软雅黑" panose="020B0503020204020204" pitchFamily="34" charset="-122"/>
              </a:rPr>
              <a:t>定义和用法</a:t>
            </a:r>
          </a:p>
        </p:txBody>
      </p:sp>
      <p:sp>
        <p:nvSpPr>
          <p:cNvPr id="7" name="矩形 6">
            <a:extLst>
              <a:ext uri="{FF2B5EF4-FFF2-40B4-BE49-F238E27FC236}">
                <a16:creationId xmlns:a16="http://schemas.microsoft.com/office/drawing/2014/main" id="{9A4AD259-6AAC-454D-A8DD-A745A7DFE93A}"/>
              </a:ext>
            </a:extLst>
          </p:cNvPr>
          <p:cNvSpPr/>
          <p:nvPr/>
        </p:nvSpPr>
        <p:spPr>
          <a:xfrm>
            <a:off x="500742" y="2516385"/>
            <a:ext cx="6879772" cy="2031325"/>
          </a:xfrm>
          <a:prstGeom prst="rect">
            <a:avLst/>
          </a:prstGeom>
        </p:spPr>
        <p:txBody>
          <a:bodyPr wrap="square">
            <a:spAutoFit/>
          </a:bodyPr>
          <a:lstStyle/>
          <a:p>
            <a:pPr>
              <a:lnSpc>
                <a:spcPct val="150000"/>
              </a:lnSpc>
            </a:pPr>
            <a:r>
              <a:rPr lang="en-US" altLang="zh-CN" dirty="0">
                <a:latin typeface="PingFangSC-Regular"/>
              </a:rPr>
              <a:t>transition </a:t>
            </a:r>
            <a:r>
              <a:rPr lang="zh-CN" altLang="en-US" dirty="0">
                <a:latin typeface="PingFangSC-Regular"/>
              </a:rPr>
              <a:t>属性是一个简写属性，用于设置四个过渡属性：</a:t>
            </a:r>
          </a:p>
          <a:p>
            <a:pPr>
              <a:lnSpc>
                <a:spcPct val="150000"/>
              </a:lnSpc>
              <a:buFont typeface="Arial" panose="020B0604020202020204" pitchFamily="34" charset="0"/>
              <a:buChar char="•"/>
            </a:pPr>
            <a:r>
              <a:rPr lang="en-US" altLang="zh-CN" dirty="0">
                <a:latin typeface="PingFangSC-Regular"/>
              </a:rPr>
              <a:t>transition-property     </a:t>
            </a:r>
            <a:r>
              <a:rPr lang="zh-CN" altLang="en-US" dirty="0"/>
              <a:t>规定设置过渡效果的 </a:t>
            </a:r>
            <a:r>
              <a:rPr lang="en-US" altLang="zh-CN" dirty="0"/>
              <a:t>CSS </a:t>
            </a:r>
            <a:r>
              <a:rPr lang="zh-CN" altLang="en-US" dirty="0"/>
              <a:t>属性的名称。</a:t>
            </a:r>
            <a:endParaRPr lang="en-US" altLang="zh-CN" dirty="0">
              <a:latin typeface="PingFangSC-Regular"/>
            </a:endParaRPr>
          </a:p>
          <a:p>
            <a:pPr>
              <a:lnSpc>
                <a:spcPct val="150000"/>
              </a:lnSpc>
              <a:buFont typeface="Arial" panose="020B0604020202020204" pitchFamily="34" charset="0"/>
              <a:buChar char="•"/>
            </a:pPr>
            <a:r>
              <a:rPr lang="en-US" altLang="zh-CN" dirty="0">
                <a:latin typeface="PingFangSC-Regular"/>
              </a:rPr>
              <a:t>transition-duration     </a:t>
            </a:r>
            <a:r>
              <a:rPr lang="zh-CN" altLang="en-US" dirty="0"/>
              <a:t>规定完成过渡效果需要多少秒或毫秒。</a:t>
            </a:r>
            <a:endParaRPr lang="en-US" altLang="zh-CN" dirty="0">
              <a:latin typeface="PingFangSC-Regular"/>
            </a:endParaRPr>
          </a:p>
          <a:p>
            <a:pPr>
              <a:lnSpc>
                <a:spcPct val="150000"/>
              </a:lnSpc>
              <a:buFont typeface="Arial" panose="020B0604020202020204" pitchFamily="34" charset="0"/>
              <a:buChar char="•"/>
            </a:pPr>
            <a:r>
              <a:rPr lang="en-US" altLang="zh-CN" dirty="0">
                <a:latin typeface="PingFangSC-Regular"/>
              </a:rPr>
              <a:t>transition-timing-function     </a:t>
            </a:r>
            <a:r>
              <a:rPr lang="zh-CN" altLang="en-US" dirty="0"/>
              <a:t>规定速度效果的速度曲线。</a:t>
            </a:r>
            <a:endParaRPr lang="en-US" altLang="zh-CN" dirty="0">
              <a:latin typeface="PingFangSC-Regular"/>
            </a:endParaRPr>
          </a:p>
          <a:p>
            <a:pPr>
              <a:lnSpc>
                <a:spcPct val="150000"/>
              </a:lnSpc>
              <a:buFont typeface="Arial" panose="020B0604020202020204" pitchFamily="34" charset="0"/>
              <a:buChar char="•"/>
            </a:pPr>
            <a:r>
              <a:rPr lang="en-US" altLang="zh-CN" dirty="0">
                <a:latin typeface="PingFangSC-Regular"/>
              </a:rPr>
              <a:t>transition-delay           </a:t>
            </a:r>
            <a:r>
              <a:rPr lang="zh-CN" altLang="en-US" dirty="0"/>
              <a:t>定义过渡效果何时开始。</a:t>
            </a:r>
            <a:endParaRPr lang="en-US" altLang="zh-CN" dirty="0">
              <a:latin typeface="PingFangSC-Regular"/>
            </a:endParaRPr>
          </a:p>
          <a:p>
            <a:pPr>
              <a:lnSpc>
                <a:spcPct val="150000"/>
              </a:lnSpc>
            </a:pPr>
            <a:r>
              <a:rPr lang="zh-CN" altLang="en-US" b="1" dirty="0">
                <a:latin typeface="PingFangSC-Regular"/>
              </a:rPr>
              <a:t>注释：</a:t>
            </a:r>
            <a:r>
              <a:rPr lang="zh-CN" altLang="en-US" dirty="0">
                <a:latin typeface="PingFangSC-Regular"/>
              </a:rPr>
              <a:t>请始终设置 </a:t>
            </a:r>
            <a:r>
              <a:rPr lang="en-US" altLang="zh-CN" dirty="0">
                <a:solidFill>
                  <a:srgbClr val="900B09"/>
                </a:solidFill>
                <a:latin typeface="PingFangSC-Regular"/>
              </a:rPr>
              <a:t>transition-duration</a:t>
            </a:r>
            <a:r>
              <a:rPr lang="zh-CN" altLang="en-US" dirty="0">
                <a:latin typeface="PingFangSC-Regular"/>
              </a:rPr>
              <a:t>属性，否则时长为 </a:t>
            </a:r>
            <a:r>
              <a:rPr lang="en-US" altLang="zh-CN" dirty="0">
                <a:latin typeface="PingFangSC-Regular"/>
              </a:rPr>
              <a:t>0</a:t>
            </a:r>
            <a:r>
              <a:rPr lang="zh-CN" altLang="en-US" dirty="0">
                <a:latin typeface="PingFangSC-Regular"/>
              </a:rPr>
              <a:t>，就不会产生过渡效果。</a:t>
            </a:r>
          </a:p>
        </p:txBody>
      </p:sp>
      <p:sp>
        <p:nvSpPr>
          <p:cNvPr id="8" name="矩形 7">
            <a:extLst>
              <a:ext uri="{FF2B5EF4-FFF2-40B4-BE49-F238E27FC236}">
                <a16:creationId xmlns:a16="http://schemas.microsoft.com/office/drawing/2014/main" id="{8259151D-932C-443A-B87F-0E7656CEEA74}"/>
              </a:ext>
            </a:extLst>
          </p:cNvPr>
          <p:cNvSpPr/>
          <p:nvPr/>
        </p:nvSpPr>
        <p:spPr>
          <a:xfrm>
            <a:off x="185992" y="4513278"/>
            <a:ext cx="543739" cy="307777"/>
          </a:xfrm>
          <a:prstGeom prst="rect">
            <a:avLst/>
          </a:prstGeom>
        </p:spPr>
        <p:txBody>
          <a:bodyPr wrap="none">
            <a:spAutoFit/>
          </a:bodyPr>
          <a:lstStyle/>
          <a:p>
            <a:r>
              <a:rPr lang="zh-CN" altLang="en-US" b="1" dirty="0">
                <a:solidFill>
                  <a:srgbClr val="3F3F3F"/>
                </a:solidFill>
                <a:latin typeface="微软雅黑" panose="020B0503020204020204" pitchFamily="34" charset="-122"/>
                <a:ea typeface="微软雅黑" panose="020B0503020204020204" pitchFamily="34" charset="-122"/>
              </a:rPr>
              <a:t>语法</a:t>
            </a:r>
          </a:p>
        </p:txBody>
      </p:sp>
      <p:sp>
        <p:nvSpPr>
          <p:cNvPr id="11" name="矩形 10">
            <a:extLst>
              <a:ext uri="{FF2B5EF4-FFF2-40B4-BE49-F238E27FC236}">
                <a16:creationId xmlns:a16="http://schemas.microsoft.com/office/drawing/2014/main" id="{43FD4C86-D995-40F1-9EBA-BB7D69EFC2D3}"/>
              </a:ext>
            </a:extLst>
          </p:cNvPr>
          <p:cNvSpPr/>
          <p:nvPr/>
        </p:nvSpPr>
        <p:spPr>
          <a:xfrm>
            <a:off x="500742" y="4821055"/>
            <a:ext cx="5402441" cy="307777"/>
          </a:xfrm>
          <a:prstGeom prst="rect">
            <a:avLst/>
          </a:prstGeom>
        </p:spPr>
        <p:txBody>
          <a:bodyPr wrap="none">
            <a:spAutoFit/>
          </a:bodyPr>
          <a:lstStyle/>
          <a:p>
            <a:pPr lvl="0" eaLnBrk="0" fontAlgn="base" hangingPunct="0">
              <a:spcBef>
                <a:spcPct val="0"/>
              </a:spcBef>
              <a:spcAft>
                <a:spcPct val="0"/>
              </a:spcAft>
            </a:pPr>
            <a:r>
              <a:rPr lang="zh-CN" altLang="zh-CN" dirty="0">
                <a:latin typeface="Consolas" panose="020B0609020204030204" pitchFamily="49" charset="0"/>
              </a:rPr>
              <a:t>transition: </a:t>
            </a:r>
            <a:r>
              <a:rPr lang="zh-CN" altLang="zh-CN" i="1" dirty="0">
                <a:latin typeface="Consolas" panose="020B0609020204030204" pitchFamily="49" charset="0"/>
              </a:rPr>
              <a:t>property</a:t>
            </a:r>
            <a:r>
              <a:rPr lang="zh-CN" altLang="zh-CN" dirty="0">
                <a:latin typeface="Consolas" panose="020B0609020204030204" pitchFamily="49" charset="0"/>
              </a:rPr>
              <a:t> </a:t>
            </a:r>
            <a:r>
              <a:rPr lang="zh-CN" altLang="zh-CN" i="1" dirty="0">
                <a:latin typeface="Consolas" panose="020B0609020204030204" pitchFamily="49" charset="0"/>
              </a:rPr>
              <a:t>duration</a:t>
            </a:r>
            <a:r>
              <a:rPr lang="zh-CN" altLang="zh-CN" dirty="0">
                <a:latin typeface="Consolas" panose="020B0609020204030204" pitchFamily="49" charset="0"/>
              </a:rPr>
              <a:t> </a:t>
            </a:r>
            <a:r>
              <a:rPr lang="zh-CN" altLang="zh-CN" i="1" dirty="0">
                <a:latin typeface="Consolas" panose="020B0609020204030204" pitchFamily="49" charset="0"/>
              </a:rPr>
              <a:t>timing-function</a:t>
            </a:r>
            <a:r>
              <a:rPr lang="zh-CN" altLang="zh-CN" dirty="0">
                <a:latin typeface="Consolas" panose="020B0609020204030204" pitchFamily="49" charset="0"/>
              </a:rPr>
              <a:t> </a:t>
            </a:r>
            <a:r>
              <a:rPr lang="zh-CN" altLang="zh-CN" i="1" dirty="0">
                <a:latin typeface="Consolas" panose="020B0609020204030204" pitchFamily="49" charset="0"/>
              </a:rPr>
              <a:t>delay</a:t>
            </a:r>
            <a:r>
              <a:rPr lang="zh-CN" altLang="zh-CN" dirty="0">
                <a:latin typeface="Consolas" panose="020B0609020204030204" pitchFamily="49" charset="0"/>
              </a:rPr>
              <a:t>;</a:t>
            </a:r>
            <a:r>
              <a:rPr lang="zh-CN" altLang="zh-CN" dirty="0">
                <a:solidFill>
                  <a:schemeClr val="tx1"/>
                </a:solidFill>
              </a:rPr>
              <a:t> </a:t>
            </a:r>
            <a:endParaRPr lang="zh-CN" altLang="zh-CN" sz="3200" dirty="0">
              <a:solidFill>
                <a:schemeClr val="tx1"/>
              </a:solidFill>
              <a:latin typeface="Arial" panose="020B0604020202020204" pitchFamily="34" charset="0"/>
            </a:endParaRPr>
          </a:p>
        </p:txBody>
      </p:sp>
      <p:grpSp>
        <p:nvGrpSpPr>
          <p:cNvPr id="14" name="Group 9">
            <a:extLst>
              <a:ext uri="{FF2B5EF4-FFF2-40B4-BE49-F238E27FC236}">
                <a16:creationId xmlns:a16="http://schemas.microsoft.com/office/drawing/2014/main" id="{9BF5EF33-FAF9-4221-AED2-53D3A4049B8F}"/>
              </a:ext>
            </a:extLst>
          </p:cNvPr>
          <p:cNvGrpSpPr/>
          <p:nvPr/>
        </p:nvGrpSpPr>
        <p:grpSpPr>
          <a:xfrm>
            <a:off x="2111956" y="2194814"/>
            <a:ext cx="1418644" cy="335365"/>
            <a:chOff x="816" y="2304"/>
            <a:chExt cx="1440" cy="448"/>
          </a:xfrm>
        </p:grpSpPr>
        <p:sp>
          <p:nvSpPr>
            <p:cNvPr id="20" name="Freeform 10">
              <a:extLst>
                <a:ext uri="{FF2B5EF4-FFF2-40B4-BE49-F238E27FC236}">
                  <a16:creationId xmlns:a16="http://schemas.microsoft.com/office/drawing/2014/main" id="{F283BFC4-4EF3-4102-BC63-5750D3260A82}"/>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 name="Rectangle 11">
              <a:hlinkClick r:id="rId3" action="ppaction://hlinkfile"/>
              <a:extLst>
                <a:ext uri="{FF2B5EF4-FFF2-40B4-BE49-F238E27FC236}">
                  <a16:creationId xmlns:a16="http://schemas.microsoft.com/office/drawing/2014/main" id="{D73B5153-DE19-434C-B7FB-E340F562A3C5}"/>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transition</a:t>
              </a: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.docx</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15" name="Group 9">
            <a:extLst>
              <a:ext uri="{FF2B5EF4-FFF2-40B4-BE49-F238E27FC236}">
                <a16:creationId xmlns:a16="http://schemas.microsoft.com/office/drawing/2014/main" id="{337B7811-A5E3-4EBD-8654-9816E9FFC9CD}"/>
              </a:ext>
            </a:extLst>
          </p:cNvPr>
          <p:cNvGrpSpPr/>
          <p:nvPr/>
        </p:nvGrpSpPr>
        <p:grpSpPr>
          <a:xfrm>
            <a:off x="11061700" y="181078"/>
            <a:ext cx="988719" cy="335365"/>
            <a:chOff x="816" y="2304"/>
            <a:chExt cx="1440" cy="448"/>
          </a:xfrm>
        </p:grpSpPr>
        <p:sp>
          <p:nvSpPr>
            <p:cNvPr id="19" name="Freeform 10">
              <a:extLst>
                <a:ext uri="{FF2B5EF4-FFF2-40B4-BE49-F238E27FC236}">
                  <a16:creationId xmlns:a16="http://schemas.microsoft.com/office/drawing/2014/main" id="{6EB142D2-E509-4FCD-87B8-D194C76F27D3}"/>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Rectangle 11">
              <a:hlinkClick r:id="rId4" action="ppaction://hlinksldjump"/>
              <a:extLst>
                <a:ext uri="{FF2B5EF4-FFF2-40B4-BE49-F238E27FC236}">
                  <a16:creationId xmlns:a16="http://schemas.microsoft.com/office/drawing/2014/main" id="{3E4F1649-8ABB-415F-A850-E46B2DC5D350}"/>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24" name="Group 9">
            <a:extLst>
              <a:ext uri="{FF2B5EF4-FFF2-40B4-BE49-F238E27FC236}">
                <a16:creationId xmlns:a16="http://schemas.microsoft.com/office/drawing/2014/main" id="{64F7D89F-2039-4E9C-A27B-BACA50759CB6}"/>
              </a:ext>
            </a:extLst>
          </p:cNvPr>
          <p:cNvGrpSpPr/>
          <p:nvPr/>
        </p:nvGrpSpPr>
        <p:grpSpPr>
          <a:xfrm>
            <a:off x="9270251" y="181078"/>
            <a:ext cx="754143" cy="335365"/>
            <a:chOff x="816" y="2304"/>
            <a:chExt cx="1440" cy="448"/>
          </a:xfrm>
        </p:grpSpPr>
        <p:sp>
          <p:nvSpPr>
            <p:cNvPr id="25" name="Freeform 10">
              <a:extLst>
                <a:ext uri="{FF2B5EF4-FFF2-40B4-BE49-F238E27FC236}">
                  <a16:creationId xmlns:a16="http://schemas.microsoft.com/office/drawing/2014/main" id="{6F879172-4B8F-4CCF-92BE-A4D33BB80285}"/>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6" name="Rectangle 11">
              <a:hlinkClick r:id="rId5"/>
              <a:extLst>
                <a:ext uri="{FF2B5EF4-FFF2-40B4-BE49-F238E27FC236}">
                  <a16:creationId xmlns:a16="http://schemas.microsoft.com/office/drawing/2014/main" id="{AED90F27-69B3-4D57-8DDE-7FF27E05FB18}"/>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27" name="Group 9">
            <a:extLst>
              <a:ext uri="{FF2B5EF4-FFF2-40B4-BE49-F238E27FC236}">
                <a16:creationId xmlns:a16="http://schemas.microsoft.com/office/drawing/2014/main" id="{FBF2D708-1663-42E1-A709-F061CA3B322A}"/>
              </a:ext>
            </a:extLst>
          </p:cNvPr>
          <p:cNvGrpSpPr/>
          <p:nvPr/>
        </p:nvGrpSpPr>
        <p:grpSpPr>
          <a:xfrm>
            <a:off x="10165976" y="181078"/>
            <a:ext cx="754143" cy="335365"/>
            <a:chOff x="816" y="2304"/>
            <a:chExt cx="1440" cy="448"/>
          </a:xfrm>
        </p:grpSpPr>
        <p:sp>
          <p:nvSpPr>
            <p:cNvPr id="28" name="Freeform 10">
              <a:extLst>
                <a:ext uri="{FF2B5EF4-FFF2-40B4-BE49-F238E27FC236}">
                  <a16:creationId xmlns:a16="http://schemas.microsoft.com/office/drawing/2014/main" id="{713A2EE2-1A7F-4946-BED9-4EAEC26E6DD6}"/>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 name="Rectangle 11">
              <a:hlinkClick r:id="rId6" action="ppaction://hlinkfile"/>
              <a:extLst>
                <a:ext uri="{FF2B5EF4-FFF2-40B4-BE49-F238E27FC236}">
                  <a16:creationId xmlns:a16="http://schemas.microsoft.com/office/drawing/2014/main" id="{F1D9740C-D46D-42EF-A08C-DB267B1CECED}"/>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39799890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par>
                                <p:cTn id="23" presetID="16" presetClass="entr" presetSubtype="21"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arn(inVertical)">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en-US" altLang="zh-CN" kern="1200" dirty="0">
                <a:latin typeface="华文隶书" panose="02010800040101010101" pitchFamily="2" charset="-122"/>
                <a:ea typeface="华文隶书" panose="02010800040101010101" pitchFamily="2" charset="-122"/>
                <a:cs typeface="Arial" panose="020B0604020202020204" pitchFamily="34" charset="0"/>
              </a:rPr>
              <a:t>animation</a:t>
            </a:r>
            <a:endParaRPr lang="en-US" altLang="zh-CN" kern="1200" dirty="0">
              <a:latin typeface="华文隶书" panose="02010800040101010101" pitchFamily="2" charset="-122"/>
              <a:ea typeface="华文隶书" panose="02010800040101010101" pitchFamily="2" charset="-122"/>
            </a:endParaRPr>
          </a:p>
        </p:txBody>
      </p:sp>
      <p:sp>
        <p:nvSpPr>
          <p:cNvPr id="3" name="矩形 2">
            <a:extLst>
              <a:ext uri="{FF2B5EF4-FFF2-40B4-BE49-F238E27FC236}">
                <a16:creationId xmlns:a16="http://schemas.microsoft.com/office/drawing/2014/main" id="{969AC06D-113C-458B-ABB5-E0B0B1688E12}"/>
              </a:ext>
            </a:extLst>
          </p:cNvPr>
          <p:cNvSpPr/>
          <p:nvPr/>
        </p:nvSpPr>
        <p:spPr>
          <a:xfrm>
            <a:off x="185992" y="832358"/>
            <a:ext cx="1082348" cy="307777"/>
          </a:xfrm>
          <a:prstGeom prst="rect">
            <a:avLst/>
          </a:prstGeom>
        </p:spPr>
        <p:txBody>
          <a:bodyPr wrap="none">
            <a:spAutoFit/>
          </a:bodyPr>
          <a:lstStyle/>
          <a:p>
            <a:r>
              <a:rPr lang="zh-CN" altLang="en-US" b="1" dirty="0">
                <a:solidFill>
                  <a:srgbClr val="3F3F3F"/>
                </a:solidFill>
                <a:latin typeface="微软雅黑" panose="020B0503020204020204" pitchFamily="34" charset="-122"/>
                <a:ea typeface="微软雅黑" panose="020B0503020204020204" pitchFamily="34" charset="-122"/>
              </a:rPr>
              <a:t>浏览器支持</a:t>
            </a:r>
          </a:p>
        </p:txBody>
      </p:sp>
      <p:sp>
        <p:nvSpPr>
          <p:cNvPr id="5" name="矩形 4">
            <a:extLst>
              <a:ext uri="{FF2B5EF4-FFF2-40B4-BE49-F238E27FC236}">
                <a16:creationId xmlns:a16="http://schemas.microsoft.com/office/drawing/2014/main" id="{6A611920-7D06-4176-9D67-E956C1900973}"/>
              </a:ext>
            </a:extLst>
          </p:cNvPr>
          <p:cNvSpPr/>
          <p:nvPr/>
        </p:nvSpPr>
        <p:spPr>
          <a:xfrm>
            <a:off x="500742" y="1181211"/>
            <a:ext cx="6096000" cy="1023357"/>
          </a:xfrm>
          <a:prstGeom prst="rect">
            <a:avLst/>
          </a:prstGeom>
        </p:spPr>
        <p:txBody>
          <a:bodyPr wrap="square">
            <a:spAutoFit/>
          </a:bodyPr>
          <a:lstStyle/>
          <a:p>
            <a:pPr>
              <a:lnSpc>
                <a:spcPct val="150000"/>
              </a:lnSpc>
            </a:pPr>
            <a:r>
              <a:rPr lang="en-US" altLang="zh-CN" dirty="0"/>
              <a:t>Internet Explorer 10</a:t>
            </a:r>
            <a:r>
              <a:rPr lang="zh-CN" altLang="en-US" dirty="0"/>
              <a:t>、</a:t>
            </a:r>
            <a:r>
              <a:rPr lang="en-US" altLang="zh-CN" dirty="0"/>
              <a:t>Firefox </a:t>
            </a:r>
            <a:r>
              <a:rPr lang="zh-CN" altLang="en-US" dirty="0"/>
              <a:t>以及 </a:t>
            </a:r>
            <a:r>
              <a:rPr lang="en-US" altLang="zh-CN" dirty="0"/>
              <a:t>Opera </a:t>
            </a:r>
            <a:r>
              <a:rPr lang="zh-CN" altLang="en-US" dirty="0"/>
              <a:t>支持 </a:t>
            </a:r>
            <a:r>
              <a:rPr lang="en-US" altLang="zh-CN" dirty="0"/>
              <a:t>animation </a:t>
            </a:r>
            <a:r>
              <a:rPr lang="zh-CN" altLang="en-US" dirty="0"/>
              <a:t>属性。</a:t>
            </a:r>
          </a:p>
          <a:p>
            <a:pPr>
              <a:lnSpc>
                <a:spcPct val="150000"/>
              </a:lnSpc>
            </a:pPr>
            <a:r>
              <a:rPr lang="en-US" altLang="zh-CN" dirty="0"/>
              <a:t>Safari </a:t>
            </a:r>
            <a:r>
              <a:rPr lang="zh-CN" altLang="en-US" dirty="0"/>
              <a:t>和 </a:t>
            </a:r>
            <a:r>
              <a:rPr lang="en-US" altLang="zh-CN" dirty="0"/>
              <a:t>Chrome </a:t>
            </a:r>
            <a:r>
              <a:rPr lang="zh-CN" altLang="en-US" dirty="0"/>
              <a:t>支持替代的 </a:t>
            </a:r>
            <a:r>
              <a:rPr lang="en-US" altLang="zh-CN" dirty="0"/>
              <a:t>-</a:t>
            </a:r>
            <a:r>
              <a:rPr lang="en-US" altLang="zh-CN" dirty="0" err="1"/>
              <a:t>webkit</a:t>
            </a:r>
            <a:r>
              <a:rPr lang="en-US" altLang="zh-CN" dirty="0"/>
              <a:t>-animation </a:t>
            </a:r>
            <a:r>
              <a:rPr lang="zh-CN" altLang="en-US" dirty="0"/>
              <a:t>属性。</a:t>
            </a:r>
          </a:p>
          <a:p>
            <a:pPr>
              <a:lnSpc>
                <a:spcPct val="150000"/>
              </a:lnSpc>
            </a:pPr>
            <a:r>
              <a:rPr lang="zh-CN" altLang="en-US" b="1" dirty="0"/>
              <a:t>注释：</a:t>
            </a:r>
            <a:r>
              <a:rPr lang="en-US" altLang="zh-CN" dirty="0"/>
              <a:t>Internet Explorer 9 </a:t>
            </a:r>
            <a:r>
              <a:rPr lang="zh-CN" altLang="en-US" dirty="0"/>
              <a:t>以及更早的版本不支持 </a:t>
            </a:r>
            <a:r>
              <a:rPr lang="en-US" altLang="zh-CN" dirty="0"/>
              <a:t>animation </a:t>
            </a:r>
            <a:r>
              <a:rPr lang="zh-CN" altLang="en-US" dirty="0"/>
              <a:t>属性。</a:t>
            </a:r>
          </a:p>
        </p:txBody>
      </p:sp>
      <p:sp>
        <p:nvSpPr>
          <p:cNvPr id="6" name="矩形 5">
            <a:extLst>
              <a:ext uri="{FF2B5EF4-FFF2-40B4-BE49-F238E27FC236}">
                <a16:creationId xmlns:a16="http://schemas.microsoft.com/office/drawing/2014/main" id="{4EEF30AC-33F2-4C59-9C82-E580B630F713}"/>
              </a:ext>
            </a:extLst>
          </p:cNvPr>
          <p:cNvSpPr/>
          <p:nvPr/>
        </p:nvSpPr>
        <p:spPr>
          <a:xfrm>
            <a:off x="185992" y="2208608"/>
            <a:ext cx="1082348" cy="307777"/>
          </a:xfrm>
          <a:prstGeom prst="rect">
            <a:avLst/>
          </a:prstGeom>
        </p:spPr>
        <p:txBody>
          <a:bodyPr wrap="none">
            <a:spAutoFit/>
          </a:bodyPr>
          <a:lstStyle/>
          <a:p>
            <a:r>
              <a:rPr lang="zh-CN" altLang="en-US" b="1" dirty="0">
                <a:solidFill>
                  <a:srgbClr val="3F3F3F"/>
                </a:solidFill>
                <a:latin typeface="微软雅黑" panose="020B0503020204020204" pitchFamily="34" charset="-122"/>
                <a:ea typeface="微软雅黑" panose="020B0503020204020204" pitchFamily="34" charset="-122"/>
              </a:rPr>
              <a:t>定义和用法</a:t>
            </a:r>
          </a:p>
        </p:txBody>
      </p:sp>
      <p:sp>
        <p:nvSpPr>
          <p:cNvPr id="7" name="矩形 6">
            <a:extLst>
              <a:ext uri="{FF2B5EF4-FFF2-40B4-BE49-F238E27FC236}">
                <a16:creationId xmlns:a16="http://schemas.microsoft.com/office/drawing/2014/main" id="{9A4AD259-6AAC-454D-A8DD-A745A7DFE93A}"/>
              </a:ext>
            </a:extLst>
          </p:cNvPr>
          <p:cNvSpPr/>
          <p:nvPr/>
        </p:nvSpPr>
        <p:spPr>
          <a:xfrm>
            <a:off x="500742" y="2516385"/>
            <a:ext cx="10154558" cy="3285515"/>
          </a:xfrm>
          <a:prstGeom prst="rect">
            <a:avLst/>
          </a:prstGeom>
        </p:spPr>
        <p:txBody>
          <a:bodyPr wrap="square">
            <a:spAutoFit/>
          </a:bodyPr>
          <a:lstStyle/>
          <a:p>
            <a:pPr>
              <a:lnSpc>
                <a:spcPct val="150000"/>
              </a:lnSpc>
            </a:pPr>
            <a:r>
              <a:rPr lang="en-US" altLang="zh-CN" dirty="0"/>
              <a:t>animation </a:t>
            </a:r>
            <a:r>
              <a:rPr lang="zh-CN" altLang="en-US" dirty="0"/>
              <a:t>属性是一个简写属性，用于设置六个动画属性：</a:t>
            </a:r>
          </a:p>
          <a:p>
            <a:pPr>
              <a:lnSpc>
                <a:spcPct val="150000"/>
              </a:lnSpc>
            </a:pPr>
            <a:r>
              <a:rPr lang="en-US" altLang="zh-CN" dirty="0"/>
              <a:t>animation-name       </a:t>
            </a:r>
            <a:r>
              <a:rPr lang="zh-CN" altLang="en-US" dirty="0"/>
              <a:t>规定需要绑定到选择器的 </a:t>
            </a:r>
            <a:r>
              <a:rPr lang="en-US" altLang="zh-CN" dirty="0"/>
              <a:t>keyframe </a:t>
            </a:r>
            <a:r>
              <a:rPr lang="zh-CN" altLang="en-US" dirty="0"/>
              <a:t>名称。</a:t>
            </a:r>
            <a:endParaRPr lang="en-US" altLang="zh-CN" dirty="0"/>
          </a:p>
          <a:p>
            <a:pPr>
              <a:lnSpc>
                <a:spcPct val="150000"/>
              </a:lnSpc>
            </a:pPr>
            <a:r>
              <a:rPr lang="en-US" altLang="zh-CN" dirty="0"/>
              <a:t>animation-duration   </a:t>
            </a:r>
            <a:r>
              <a:rPr lang="zh-CN" altLang="en-US" dirty="0"/>
              <a:t>规定完成动画所花费的时间，以秒或毫秒计。</a:t>
            </a:r>
            <a:endParaRPr lang="en-US" altLang="zh-CN" dirty="0"/>
          </a:p>
          <a:p>
            <a:pPr>
              <a:lnSpc>
                <a:spcPct val="150000"/>
              </a:lnSpc>
            </a:pPr>
            <a:r>
              <a:rPr lang="en-US" altLang="zh-CN" dirty="0"/>
              <a:t>animation-timing-function   </a:t>
            </a:r>
            <a:r>
              <a:rPr lang="zh-CN" altLang="en-US" dirty="0"/>
              <a:t>规定动画的速度曲线。</a:t>
            </a:r>
            <a:endParaRPr lang="en-US" altLang="zh-CN" dirty="0"/>
          </a:p>
          <a:p>
            <a:pPr>
              <a:lnSpc>
                <a:spcPct val="150000"/>
              </a:lnSpc>
            </a:pPr>
            <a:r>
              <a:rPr lang="en-US" altLang="zh-CN" dirty="0"/>
              <a:t>animation-delay       </a:t>
            </a:r>
            <a:r>
              <a:rPr lang="zh-CN" altLang="en-US" dirty="0"/>
              <a:t>规定在动画开始之前的延迟。</a:t>
            </a:r>
            <a:endParaRPr lang="en-US" altLang="zh-CN" dirty="0"/>
          </a:p>
          <a:p>
            <a:pPr>
              <a:lnSpc>
                <a:spcPct val="150000"/>
              </a:lnSpc>
            </a:pPr>
            <a:r>
              <a:rPr lang="en-US" altLang="zh-CN" dirty="0"/>
              <a:t>animation-iteration-count   </a:t>
            </a:r>
            <a:r>
              <a:rPr lang="zh-CN" altLang="en-US" dirty="0"/>
              <a:t>规定动画应该播放的次数。</a:t>
            </a:r>
            <a:endParaRPr lang="en-US" altLang="zh-CN" dirty="0"/>
          </a:p>
          <a:p>
            <a:pPr>
              <a:lnSpc>
                <a:spcPct val="150000"/>
              </a:lnSpc>
            </a:pPr>
            <a:r>
              <a:rPr lang="en-US" altLang="zh-CN" dirty="0"/>
              <a:t>animation-direction  </a:t>
            </a:r>
            <a:r>
              <a:rPr lang="zh-CN" altLang="en-US" dirty="0"/>
              <a:t>规定是否应该轮流反向播放动画。</a:t>
            </a:r>
            <a:endParaRPr lang="en-US" altLang="zh-CN" dirty="0"/>
          </a:p>
          <a:p>
            <a:pPr>
              <a:lnSpc>
                <a:spcPct val="150000"/>
              </a:lnSpc>
            </a:pPr>
            <a:r>
              <a:rPr lang="en-US" altLang="zh-CN" dirty="0"/>
              <a:t>animation-fill-mode   </a:t>
            </a:r>
            <a:r>
              <a:rPr lang="zh-CN" altLang="en-US" dirty="0"/>
              <a:t>规定当动画不播放时（当动画完成时，或当动画有一个延迟未开始播放时），要应用到元素的样式。</a:t>
            </a:r>
            <a:r>
              <a:rPr lang="en-US" altLang="zh-CN" dirty="0"/>
              <a:t>animation-play-state  </a:t>
            </a:r>
            <a:r>
              <a:rPr lang="zh-CN" altLang="en-US" dirty="0"/>
              <a:t>指定动画是否正在运行或已暂停。</a:t>
            </a:r>
            <a:endParaRPr lang="en-US" altLang="zh-CN" dirty="0"/>
          </a:p>
          <a:p>
            <a:pPr>
              <a:lnSpc>
                <a:spcPct val="150000"/>
              </a:lnSpc>
            </a:pPr>
            <a:r>
              <a:rPr lang="zh-CN" altLang="en-US" b="1" dirty="0"/>
              <a:t>注释：</a:t>
            </a:r>
            <a:r>
              <a:rPr lang="zh-CN" altLang="en-US" dirty="0"/>
              <a:t>请始终规定 </a:t>
            </a:r>
            <a:r>
              <a:rPr lang="en-US" altLang="zh-CN" dirty="0"/>
              <a:t>animation-duration </a:t>
            </a:r>
            <a:r>
              <a:rPr lang="zh-CN" altLang="en-US" dirty="0"/>
              <a:t>属性，否则时长为 </a:t>
            </a:r>
            <a:r>
              <a:rPr lang="en-US" altLang="zh-CN" dirty="0"/>
              <a:t>0</a:t>
            </a:r>
            <a:r>
              <a:rPr lang="zh-CN" altLang="en-US" dirty="0"/>
              <a:t>，就不会播放动画了。</a:t>
            </a:r>
          </a:p>
        </p:txBody>
      </p:sp>
      <p:sp>
        <p:nvSpPr>
          <p:cNvPr id="8" name="矩形 7">
            <a:extLst>
              <a:ext uri="{FF2B5EF4-FFF2-40B4-BE49-F238E27FC236}">
                <a16:creationId xmlns:a16="http://schemas.microsoft.com/office/drawing/2014/main" id="{8259151D-932C-443A-B87F-0E7656CEEA74}"/>
              </a:ext>
            </a:extLst>
          </p:cNvPr>
          <p:cNvSpPr/>
          <p:nvPr/>
        </p:nvSpPr>
        <p:spPr>
          <a:xfrm>
            <a:off x="185992" y="5941505"/>
            <a:ext cx="543739" cy="307777"/>
          </a:xfrm>
          <a:prstGeom prst="rect">
            <a:avLst/>
          </a:prstGeom>
        </p:spPr>
        <p:txBody>
          <a:bodyPr wrap="none">
            <a:spAutoFit/>
          </a:bodyPr>
          <a:lstStyle/>
          <a:p>
            <a:r>
              <a:rPr lang="zh-CN" altLang="en-US" b="1" dirty="0">
                <a:solidFill>
                  <a:srgbClr val="3F3F3F"/>
                </a:solidFill>
                <a:latin typeface="微软雅黑" panose="020B0503020204020204" pitchFamily="34" charset="-122"/>
                <a:ea typeface="微软雅黑" panose="020B0503020204020204" pitchFamily="34" charset="-122"/>
              </a:rPr>
              <a:t>语法</a:t>
            </a:r>
          </a:p>
        </p:txBody>
      </p:sp>
      <p:sp>
        <p:nvSpPr>
          <p:cNvPr id="11" name="矩形 10">
            <a:extLst>
              <a:ext uri="{FF2B5EF4-FFF2-40B4-BE49-F238E27FC236}">
                <a16:creationId xmlns:a16="http://schemas.microsoft.com/office/drawing/2014/main" id="{43FD4C86-D995-40F1-9EBA-BB7D69EFC2D3}"/>
              </a:ext>
            </a:extLst>
          </p:cNvPr>
          <p:cNvSpPr/>
          <p:nvPr/>
        </p:nvSpPr>
        <p:spPr>
          <a:xfrm>
            <a:off x="503307" y="6218196"/>
            <a:ext cx="7779694" cy="338554"/>
          </a:xfrm>
          <a:prstGeom prst="rect">
            <a:avLst/>
          </a:prstGeom>
        </p:spPr>
        <p:txBody>
          <a:bodyPr wrap="none">
            <a:spAutoFit/>
          </a:bodyPr>
          <a:lstStyle/>
          <a:p>
            <a:pPr eaLnBrk="0" fontAlgn="base" hangingPunct="0">
              <a:spcBef>
                <a:spcPct val="0"/>
              </a:spcBef>
              <a:spcAft>
                <a:spcPct val="0"/>
              </a:spcAft>
            </a:pPr>
            <a:r>
              <a:rPr lang="zh-CN" altLang="zh-CN" dirty="0">
                <a:latin typeface="Consolas" panose="020B0609020204030204" pitchFamily="49" charset="0"/>
              </a:rPr>
              <a:t>animation: </a:t>
            </a:r>
            <a:r>
              <a:rPr lang="zh-CN" altLang="zh-CN" dirty="0">
                <a:latin typeface="Arial Unicode MS" panose="020B0604020202020204" pitchFamily="34" charset="-122"/>
                <a:ea typeface="Menlo"/>
              </a:rPr>
              <a:t>name duration </a:t>
            </a:r>
            <a:r>
              <a:rPr lang="zh-CN" altLang="zh-CN" dirty="0">
                <a:latin typeface="Arial Unicode MS" panose="020B0604020202020204" pitchFamily="34" charset="-122"/>
              </a:rPr>
              <a:t>timing-function </a:t>
            </a:r>
            <a:r>
              <a:rPr lang="zh-CN" altLang="zh-CN" dirty="0">
                <a:latin typeface="Arial Unicode MS" panose="020B0604020202020204" pitchFamily="34" charset="-122"/>
                <a:ea typeface="Menlo"/>
              </a:rPr>
              <a:t>delay iteration</a:t>
            </a:r>
            <a:r>
              <a:rPr lang="zh-CN" altLang="zh-CN" dirty="0">
                <a:solidFill>
                  <a:srgbClr val="666600"/>
                </a:solidFill>
                <a:latin typeface="Arial Unicode MS" panose="020B0604020202020204" pitchFamily="34" charset="-122"/>
                <a:ea typeface="Menlo"/>
              </a:rPr>
              <a:t>-</a:t>
            </a:r>
            <a:r>
              <a:rPr lang="zh-CN" altLang="zh-CN" dirty="0">
                <a:latin typeface="Arial Unicode MS" panose="020B0604020202020204" pitchFamily="34" charset="-122"/>
                <a:ea typeface="Menlo"/>
              </a:rPr>
              <a:t>count direction fill</a:t>
            </a:r>
            <a:r>
              <a:rPr lang="zh-CN" altLang="zh-CN" dirty="0">
                <a:solidFill>
                  <a:srgbClr val="666600"/>
                </a:solidFill>
                <a:latin typeface="Arial Unicode MS" panose="020B0604020202020204" pitchFamily="34" charset="-122"/>
                <a:ea typeface="Menlo"/>
              </a:rPr>
              <a:t>-</a:t>
            </a:r>
            <a:r>
              <a:rPr lang="zh-CN" altLang="zh-CN" dirty="0">
                <a:latin typeface="Arial Unicode MS" panose="020B0604020202020204" pitchFamily="34" charset="-122"/>
                <a:ea typeface="Menlo"/>
              </a:rPr>
              <a:t>mode play</a:t>
            </a:r>
            <a:r>
              <a:rPr lang="zh-CN" altLang="zh-CN" dirty="0">
                <a:solidFill>
                  <a:srgbClr val="666600"/>
                </a:solidFill>
                <a:latin typeface="Arial Unicode MS" panose="020B0604020202020204" pitchFamily="34" charset="-122"/>
                <a:ea typeface="Menlo"/>
              </a:rPr>
              <a:t>-</a:t>
            </a:r>
            <a:r>
              <a:rPr lang="zh-CN" altLang="zh-CN" dirty="0">
                <a:latin typeface="Arial Unicode MS" panose="020B0604020202020204" pitchFamily="34" charset="-122"/>
                <a:ea typeface="Menlo"/>
              </a:rPr>
              <a:t>state</a:t>
            </a:r>
            <a:r>
              <a:rPr lang="zh-CN" altLang="zh-CN" sz="1600" dirty="0">
                <a:solidFill>
                  <a:schemeClr val="tx1"/>
                </a:solidFill>
              </a:rPr>
              <a:t> </a:t>
            </a:r>
            <a:r>
              <a:rPr lang="zh-CN" altLang="zh-CN" dirty="0">
                <a:latin typeface="Consolas" panose="020B0609020204030204" pitchFamily="49" charset="0"/>
              </a:rPr>
              <a:t>;</a:t>
            </a:r>
            <a:r>
              <a:rPr lang="zh-CN" altLang="zh-CN" dirty="0">
                <a:solidFill>
                  <a:schemeClr val="tx1"/>
                </a:solidFill>
              </a:rPr>
              <a:t> </a:t>
            </a:r>
            <a:endParaRPr lang="zh-CN" altLang="zh-CN" sz="3200" dirty="0">
              <a:solidFill>
                <a:schemeClr val="tx1"/>
              </a:solidFill>
              <a:latin typeface="Arial" panose="020B0604020202020204" pitchFamily="34" charset="0"/>
            </a:endParaRPr>
          </a:p>
        </p:txBody>
      </p:sp>
      <p:grpSp>
        <p:nvGrpSpPr>
          <p:cNvPr id="14" name="Group 9">
            <a:extLst>
              <a:ext uri="{FF2B5EF4-FFF2-40B4-BE49-F238E27FC236}">
                <a16:creationId xmlns:a16="http://schemas.microsoft.com/office/drawing/2014/main" id="{9BF5EF33-FAF9-4221-AED2-53D3A4049B8F}"/>
              </a:ext>
            </a:extLst>
          </p:cNvPr>
          <p:cNvGrpSpPr/>
          <p:nvPr/>
        </p:nvGrpSpPr>
        <p:grpSpPr>
          <a:xfrm>
            <a:off x="2111956" y="2194814"/>
            <a:ext cx="1418644" cy="335365"/>
            <a:chOff x="816" y="2304"/>
            <a:chExt cx="1440" cy="448"/>
          </a:xfrm>
        </p:grpSpPr>
        <p:sp>
          <p:nvSpPr>
            <p:cNvPr id="20" name="Freeform 10">
              <a:extLst>
                <a:ext uri="{FF2B5EF4-FFF2-40B4-BE49-F238E27FC236}">
                  <a16:creationId xmlns:a16="http://schemas.microsoft.com/office/drawing/2014/main" id="{F283BFC4-4EF3-4102-BC63-5750D3260A82}"/>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 name="Rectangle 11">
              <a:hlinkClick r:id="rId3" action="ppaction://hlinkfile"/>
              <a:extLst>
                <a:ext uri="{FF2B5EF4-FFF2-40B4-BE49-F238E27FC236}">
                  <a16:creationId xmlns:a16="http://schemas.microsoft.com/office/drawing/2014/main" id="{D73B5153-DE19-434C-B7FB-E340F562A3C5}"/>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animation</a:t>
              </a: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.docx</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15" name="Group 9">
            <a:extLst>
              <a:ext uri="{FF2B5EF4-FFF2-40B4-BE49-F238E27FC236}">
                <a16:creationId xmlns:a16="http://schemas.microsoft.com/office/drawing/2014/main" id="{E591337F-BC51-4DC3-9551-3AC7B30D87F0}"/>
              </a:ext>
            </a:extLst>
          </p:cNvPr>
          <p:cNvGrpSpPr/>
          <p:nvPr/>
        </p:nvGrpSpPr>
        <p:grpSpPr>
          <a:xfrm>
            <a:off x="11061700" y="181078"/>
            <a:ext cx="988719" cy="335365"/>
            <a:chOff x="816" y="2304"/>
            <a:chExt cx="1440" cy="448"/>
          </a:xfrm>
        </p:grpSpPr>
        <p:sp>
          <p:nvSpPr>
            <p:cNvPr id="19" name="Freeform 10">
              <a:extLst>
                <a:ext uri="{FF2B5EF4-FFF2-40B4-BE49-F238E27FC236}">
                  <a16:creationId xmlns:a16="http://schemas.microsoft.com/office/drawing/2014/main" id="{6153D5BC-8F08-4E99-91D1-F27A44DEF605}"/>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Rectangle 11">
              <a:hlinkClick r:id="rId4" action="ppaction://hlinksldjump"/>
              <a:extLst>
                <a:ext uri="{FF2B5EF4-FFF2-40B4-BE49-F238E27FC236}">
                  <a16:creationId xmlns:a16="http://schemas.microsoft.com/office/drawing/2014/main" id="{13A298EA-6D9F-4498-A8D3-4C59B851B942}"/>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18" name="AutoShape 5">
            <a:hlinkClick r:id="rId5" action="ppaction://hlinksldjump"/>
            <a:extLst>
              <a:ext uri="{FF2B5EF4-FFF2-40B4-BE49-F238E27FC236}">
                <a16:creationId xmlns:a16="http://schemas.microsoft.com/office/drawing/2014/main" id="{60C5D0D5-D361-4A0D-8884-C208ACC9F7FC}"/>
              </a:ext>
            </a:extLst>
          </p:cNvPr>
          <p:cNvSpPr>
            <a:spLocks noChangeArrowheads="1"/>
          </p:cNvSpPr>
          <p:nvPr/>
        </p:nvSpPr>
        <p:spPr bwMode="gray">
          <a:xfrm>
            <a:off x="10128070" y="6283623"/>
            <a:ext cx="1683540" cy="273127"/>
          </a:xfrm>
          <a:prstGeom prst="homePlate">
            <a:avLst>
              <a:gd name="adj" fmla="val 42796"/>
            </a:avLst>
          </a:prstGeom>
          <a:gradFill rotWithShape="1">
            <a:gsLst>
              <a:gs pos="0">
                <a:schemeClr val="accent2">
                  <a:gamma/>
                  <a:shade val="76078"/>
                  <a:invGamma/>
                </a:schemeClr>
              </a:gs>
              <a:gs pos="100000">
                <a:schemeClr val="accent2"/>
              </a:gs>
            </a:gsLst>
            <a:lin ang="5400000" scaled="1"/>
          </a:gradFill>
          <a:ln w="28575" algn="ctr">
            <a:solidFill>
              <a:srgbClr val="F8F8F8"/>
            </a:solidFill>
            <a:miter lim="800000"/>
          </a:ln>
          <a:effectLst>
            <a:outerShdw dist="107763" dir="2700000" algn="ctr" rotWithShape="0">
              <a:srgbClr val="000000">
                <a:alpha val="50000"/>
              </a:srgbClr>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Rectangle 11">
            <a:hlinkClick r:id="rId5" action="ppaction://hlinksldjump"/>
            <a:extLst>
              <a:ext uri="{FF2B5EF4-FFF2-40B4-BE49-F238E27FC236}">
                <a16:creationId xmlns:a16="http://schemas.microsoft.com/office/drawing/2014/main" id="{0AAC342F-C5A9-46D4-AE35-D7F87F596413}"/>
              </a:ext>
            </a:extLst>
          </p:cNvPr>
          <p:cNvSpPr/>
          <p:nvPr/>
        </p:nvSpPr>
        <p:spPr>
          <a:xfrm>
            <a:off x="10128070" y="6295140"/>
            <a:ext cx="1683539" cy="261610"/>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en-US" altLang="zh-CN" sz="1100" b="1" spc="600" dirty="0">
                <a:solidFill>
                  <a:srgbClr val="FEFEFE"/>
                </a:solidFill>
                <a:latin typeface="Arial" panose="020B0604020202020204" pitchFamily="34" charset="0"/>
                <a:ea typeface="Arial" panose="020B0604020202020204" pitchFamily="34" charset="0"/>
                <a:cs typeface="Arial" panose="020B0604020202020204" pitchFamily="34" charset="0"/>
              </a:rPr>
              <a:t>transform</a:t>
            </a:r>
          </a:p>
        </p:txBody>
      </p:sp>
      <p:grpSp>
        <p:nvGrpSpPr>
          <p:cNvPr id="27" name="Group 9">
            <a:extLst>
              <a:ext uri="{FF2B5EF4-FFF2-40B4-BE49-F238E27FC236}">
                <a16:creationId xmlns:a16="http://schemas.microsoft.com/office/drawing/2014/main" id="{87D5C81C-383E-4061-8643-452F82C7EF3F}"/>
              </a:ext>
            </a:extLst>
          </p:cNvPr>
          <p:cNvGrpSpPr/>
          <p:nvPr/>
        </p:nvGrpSpPr>
        <p:grpSpPr>
          <a:xfrm>
            <a:off x="9270251" y="181078"/>
            <a:ext cx="754143" cy="335365"/>
            <a:chOff x="816" y="2304"/>
            <a:chExt cx="1440" cy="448"/>
          </a:xfrm>
        </p:grpSpPr>
        <p:sp>
          <p:nvSpPr>
            <p:cNvPr id="28" name="Freeform 10">
              <a:extLst>
                <a:ext uri="{FF2B5EF4-FFF2-40B4-BE49-F238E27FC236}">
                  <a16:creationId xmlns:a16="http://schemas.microsoft.com/office/drawing/2014/main" id="{73BE2AFA-CB29-4552-AE00-B03A49392DAE}"/>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 name="Rectangle 11">
              <a:hlinkClick r:id="rId6"/>
              <a:extLst>
                <a:ext uri="{FF2B5EF4-FFF2-40B4-BE49-F238E27FC236}">
                  <a16:creationId xmlns:a16="http://schemas.microsoft.com/office/drawing/2014/main" id="{C875F9DE-97A6-4B62-85D0-1F9139B87351}"/>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30" name="Group 9">
            <a:extLst>
              <a:ext uri="{FF2B5EF4-FFF2-40B4-BE49-F238E27FC236}">
                <a16:creationId xmlns:a16="http://schemas.microsoft.com/office/drawing/2014/main" id="{46B0AC8E-8C6A-4BDD-98D6-7DF00954E36D}"/>
              </a:ext>
            </a:extLst>
          </p:cNvPr>
          <p:cNvGrpSpPr/>
          <p:nvPr/>
        </p:nvGrpSpPr>
        <p:grpSpPr>
          <a:xfrm>
            <a:off x="10165976" y="181078"/>
            <a:ext cx="754143" cy="335365"/>
            <a:chOff x="816" y="2304"/>
            <a:chExt cx="1440" cy="448"/>
          </a:xfrm>
        </p:grpSpPr>
        <p:sp>
          <p:nvSpPr>
            <p:cNvPr id="31" name="Freeform 10">
              <a:extLst>
                <a:ext uri="{FF2B5EF4-FFF2-40B4-BE49-F238E27FC236}">
                  <a16:creationId xmlns:a16="http://schemas.microsoft.com/office/drawing/2014/main" id="{7CB9083D-DABA-4873-8359-DCF55269AA96}"/>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2" name="Rectangle 11">
              <a:hlinkClick r:id="rId7" action="ppaction://hlinkfile"/>
              <a:extLst>
                <a:ext uri="{FF2B5EF4-FFF2-40B4-BE49-F238E27FC236}">
                  <a16:creationId xmlns:a16="http://schemas.microsoft.com/office/drawing/2014/main" id="{86D212D3-B906-49A4-B213-180F00E3ABE5}"/>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33272185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inVertical)">
                                      <p:cBhvr>
                                        <p:cTn id="1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0300447" cy="629078"/>
          </a:xfrm>
          <a:noFill/>
          <a:ln>
            <a:noFill/>
          </a:ln>
        </p:spPr>
        <p:txBody>
          <a:bodyPr/>
          <a:lstStyle/>
          <a:p>
            <a:pPr eaLnBrk="0" hangingPunct="0"/>
            <a:r>
              <a:rPr lang="en-US" altLang="zh-CN" kern="1200" dirty="0">
                <a:latin typeface="华文隶书" panose="02010800040101010101" pitchFamily="2" charset="-122"/>
                <a:ea typeface="华文隶书" panose="02010800040101010101" pitchFamily="2" charset="-122"/>
                <a:cs typeface="Arial" panose="020B0604020202020204" pitchFamily="34" charset="0"/>
              </a:rPr>
              <a:t>transition,transform,animation</a:t>
            </a:r>
            <a:r>
              <a:rPr lang="zh-CN" altLang="en-US" kern="1200" dirty="0">
                <a:latin typeface="华文隶书" panose="02010800040101010101" pitchFamily="2" charset="-122"/>
                <a:ea typeface="华文隶书" panose="02010800040101010101" pitchFamily="2" charset="-122"/>
                <a:cs typeface="Arial" panose="020B0604020202020204" pitchFamily="34" charset="0"/>
              </a:rPr>
              <a:t>的区别</a:t>
            </a:r>
            <a:endParaRPr lang="en-US" altLang="zh-CN" kern="1200" dirty="0">
              <a:latin typeface="华文隶书" panose="02010800040101010101" pitchFamily="2" charset="-122"/>
              <a:ea typeface="华文隶书" panose="02010800040101010101" pitchFamily="2" charset="-122"/>
            </a:endParaRPr>
          </a:p>
        </p:txBody>
      </p:sp>
      <p:sp>
        <p:nvSpPr>
          <p:cNvPr id="3" name="矩形 2">
            <a:extLst>
              <a:ext uri="{FF2B5EF4-FFF2-40B4-BE49-F238E27FC236}">
                <a16:creationId xmlns:a16="http://schemas.microsoft.com/office/drawing/2014/main" id="{969AC06D-113C-458B-ABB5-E0B0B1688E12}"/>
              </a:ext>
            </a:extLst>
          </p:cNvPr>
          <p:cNvSpPr/>
          <p:nvPr/>
        </p:nvSpPr>
        <p:spPr>
          <a:xfrm>
            <a:off x="185992" y="832358"/>
            <a:ext cx="1058303" cy="307777"/>
          </a:xfrm>
          <a:prstGeom prst="rect">
            <a:avLst/>
          </a:prstGeom>
        </p:spPr>
        <p:txBody>
          <a:bodyPr wrap="none">
            <a:spAutoFit/>
          </a:bodyPr>
          <a:lstStyle/>
          <a:p>
            <a:r>
              <a:rPr lang="en-US" altLang="zh-CN" b="1" dirty="0">
                <a:solidFill>
                  <a:srgbClr val="3F3F3F"/>
                </a:solidFill>
                <a:latin typeface="微软雅黑" panose="020B0503020204020204" pitchFamily="34" charset="-122"/>
                <a:ea typeface="微软雅黑" panose="020B0503020204020204" pitchFamily="34" charset="-122"/>
              </a:rPr>
              <a:t>transition</a:t>
            </a:r>
            <a:endParaRPr lang="zh-CN" altLang="en-US" b="1" dirty="0">
              <a:solidFill>
                <a:srgbClr val="3F3F3F"/>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6A611920-7D06-4176-9D67-E956C1900973}"/>
              </a:ext>
            </a:extLst>
          </p:cNvPr>
          <p:cNvSpPr/>
          <p:nvPr/>
        </p:nvSpPr>
        <p:spPr>
          <a:xfrm>
            <a:off x="500742" y="1250015"/>
            <a:ext cx="11507821" cy="523220"/>
          </a:xfrm>
          <a:prstGeom prst="rect">
            <a:avLst/>
          </a:prstGeom>
        </p:spPr>
        <p:txBody>
          <a:bodyPr wrap="square">
            <a:spAutoFit/>
          </a:bodyPr>
          <a:lstStyle/>
          <a:p>
            <a:pPr lvl="0" algn="just" eaLnBrk="0" fontAlgn="base" hangingPunct="0">
              <a:spcBef>
                <a:spcPct val="0"/>
              </a:spcBef>
              <a:spcAft>
                <a:spcPct val="0"/>
              </a:spcAft>
            </a:pPr>
            <a:r>
              <a:rPr lang="zh-CN" altLang="zh-CN" dirty="0"/>
              <a:t>其作用是：平滑的改变CSS的值。无论是点击事件，焦点事件，还是鼠</a:t>
            </a:r>
            <a:endParaRPr lang="en-US" altLang="zh-CN" dirty="0"/>
          </a:p>
          <a:p>
            <a:pPr lvl="0" algn="just" eaLnBrk="0" fontAlgn="base" hangingPunct="0">
              <a:spcBef>
                <a:spcPct val="0"/>
              </a:spcBef>
              <a:spcAft>
                <a:spcPct val="0"/>
              </a:spcAft>
            </a:pPr>
            <a:r>
              <a:rPr lang="zh-CN" altLang="zh-CN" dirty="0"/>
              <a:t>标hover，只要值改变了，就是平滑的，就是动画。 </a:t>
            </a:r>
          </a:p>
        </p:txBody>
      </p:sp>
      <p:sp>
        <p:nvSpPr>
          <p:cNvPr id="6" name="矩形 5">
            <a:extLst>
              <a:ext uri="{FF2B5EF4-FFF2-40B4-BE49-F238E27FC236}">
                <a16:creationId xmlns:a16="http://schemas.microsoft.com/office/drawing/2014/main" id="{4EEF30AC-33F2-4C59-9C82-E580B630F713}"/>
              </a:ext>
            </a:extLst>
          </p:cNvPr>
          <p:cNvSpPr/>
          <p:nvPr/>
        </p:nvSpPr>
        <p:spPr>
          <a:xfrm>
            <a:off x="185992" y="2800428"/>
            <a:ext cx="1101584" cy="307777"/>
          </a:xfrm>
          <a:prstGeom prst="rect">
            <a:avLst/>
          </a:prstGeom>
        </p:spPr>
        <p:txBody>
          <a:bodyPr wrap="none">
            <a:spAutoFit/>
          </a:bodyPr>
          <a:lstStyle/>
          <a:p>
            <a:r>
              <a:rPr lang="en-US" altLang="zh-CN" b="1" dirty="0">
                <a:solidFill>
                  <a:srgbClr val="3F3F3F"/>
                </a:solidFill>
                <a:latin typeface="微软雅黑" panose="020B0503020204020204" pitchFamily="34" charset="-122"/>
                <a:ea typeface="微软雅黑" panose="020B0503020204020204" pitchFamily="34" charset="-122"/>
              </a:rPr>
              <a:t>animation</a:t>
            </a:r>
            <a:endParaRPr lang="zh-CN" altLang="en-US" b="1" dirty="0">
              <a:solidFill>
                <a:srgbClr val="3F3F3F"/>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9A4AD259-6AAC-454D-A8DD-A745A7DFE93A}"/>
              </a:ext>
            </a:extLst>
          </p:cNvPr>
          <p:cNvSpPr/>
          <p:nvPr/>
        </p:nvSpPr>
        <p:spPr>
          <a:xfrm>
            <a:off x="500741" y="3121894"/>
            <a:ext cx="11507821" cy="700192"/>
          </a:xfrm>
          <a:prstGeom prst="rect">
            <a:avLst/>
          </a:prstGeom>
        </p:spPr>
        <p:txBody>
          <a:bodyPr wrap="square">
            <a:spAutoFit/>
          </a:bodyPr>
          <a:lstStyle/>
          <a:p>
            <a:pPr lvl="0" algn="just" eaLnBrk="0" fontAlgn="base" hangingPunct="0">
              <a:lnSpc>
                <a:spcPct val="150000"/>
              </a:lnSpc>
              <a:spcBef>
                <a:spcPct val="0"/>
              </a:spcBef>
              <a:spcAft>
                <a:spcPct val="0"/>
              </a:spcAft>
            </a:pPr>
            <a:r>
              <a:rPr lang="zh-CN" altLang="zh-CN" dirty="0">
                <a:solidFill>
                  <a:srgbClr val="333333"/>
                </a:solidFill>
                <a:latin typeface="Consolas" panose="020B0609020204030204" pitchFamily="49" charset="0"/>
              </a:rPr>
              <a:t>animation</a:t>
            </a:r>
            <a:r>
              <a:rPr lang="zh-CN" altLang="zh-CN" dirty="0">
                <a:solidFill>
                  <a:srgbClr val="333333"/>
                </a:solidFill>
                <a:latin typeface="Arial" panose="020B0604020202020204" pitchFamily="34" charset="0"/>
                <a:cs typeface="Arial" panose="020B0604020202020204" pitchFamily="34" charset="0"/>
              </a:rPr>
              <a:t>还是只在webkit核心的浏览器上起作用</a:t>
            </a:r>
            <a:r>
              <a:rPr lang="zh-CN" altLang="en-US" dirty="0">
                <a:solidFill>
                  <a:srgbClr val="333333"/>
                </a:solidFill>
                <a:latin typeface="Arial" panose="020B0604020202020204" pitchFamily="34" charset="0"/>
                <a:cs typeface="Arial" panose="020B0604020202020204" pitchFamily="34" charset="0"/>
              </a:rPr>
              <a:t>。</a:t>
            </a:r>
            <a:r>
              <a:rPr lang="en-US" altLang="zh-CN" dirty="0"/>
              <a:t>transition</a:t>
            </a:r>
            <a:r>
              <a:rPr lang="zh-CN" altLang="en-US" dirty="0"/>
              <a:t>只能从一组</a:t>
            </a:r>
            <a:r>
              <a:rPr lang="en-US" altLang="zh-CN" dirty="0" err="1"/>
              <a:t>css</a:t>
            </a:r>
            <a:r>
              <a:rPr lang="zh-CN" altLang="en-US" dirty="0"/>
              <a:t>属性变成另一组</a:t>
            </a:r>
            <a:r>
              <a:rPr lang="en-US" altLang="zh-CN" dirty="0" err="1"/>
              <a:t>css</a:t>
            </a:r>
            <a:r>
              <a:rPr lang="zh-CN" altLang="en-US" dirty="0"/>
              <a:t>属性。</a:t>
            </a:r>
            <a:r>
              <a:rPr lang="en-US" altLang="zh-CN" dirty="0"/>
              <a:t>animation</a:t>
            </a:r>
            <a:r>
              <a:rPr lang="zh-CN" altLang="en-US" dirty="0"/>
              <a:t>可以在多组属性之间变换。</a:t>
            </a:r>
            <a:r>
              <a:rPr lang="en-US" altLang="zh-CN" dirty="0"/>
              <a:t>transition</a:t>
            </a:r>
            <a:r>
              <a:rPr lang="zh-CN" altLang="en-US" dirty="0"/>
              <a:t>必须使用触发器触发，</a:t>
            </a:r>
            <a:r>
              <a:rPr lang="en-US" altLang="zh-CN" dirty="0"/>
              <a:t>animation</a:t>
            </a:r>
            <a:r>
              <a:rPr lang="zh-CN" altLang="en-US" dirty="0"/>
              <a:t>可以使用触发器，也可以在页面加载完成的时候自动触发。</a:t>
            </a:r>
            <a:r>
              <a:rPr lang="en-US" altLang="zh-CN" dirty="0"/>
              <a:t> Animation</a:t>
            </a:r>
            <a:r>
              <a:rPr lang="zh-CN" altLang="en-US" dirty="0"/>
              <a:t>还可以设置播放次数。</a:t>
            </a:r>
            <a:endParaRPr lang="zh-CN" altLang="zh-CN" dirty="0"/>
          </a:p>
        </p:txBody>
      </p:sp>
      <p:grpSp>
        <p:nvGrpSpPr>
          <p:cNvPr id="14" name="Group 9">
            <a:extLst>
              <a:ext uri="{FF2B5EF4-FFF2-40B4-BE49-F238E27FC236}">
                <a16:creationId xmlns:a16="http://schemas.microsoft.com/office/drawing/2014/main" id="{9BF5EF33-FAF9-4221-AED2-53D3A4049B8F}"/>
              </a:ext>
            </a:extLst>
          </p:cNvPr>
          <p:cNvGrpSpPr/>
          <p:nvPr/>
        </p:nvGrpSpPr>
        <p:grpSpPr>
          <a:xfrm>
            <a:off x="1999913" y="2809722"/>
            <a:ext cx="1418644" cy="335365"/>
            <a:chOff x="816" y="2304"/>
            <a:chExt cx="1440" cy="448"/>
          </a:xfrm>
        </p:grpSpPr>
        <p:sp>
          <p:nvSpPr>
            <p:cNvPr id="20" name="Freeform 10">
              <a:extLst>
                <a:ext uri="{FF2B5EF4-FFF2-40B4-BE49-F238E27FC236}">
                  <a16:creationId xmlns:a16="http://schemas.microsoft.com/office/drawing/2014/main" id="{F283BFC4-4EF3-4102-BC63-5750D3260A82}"/>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 name="Rectangle 11">
              <a:hlinkClick r:id="rId3" action="ppaction://hlinkfile"/>
              <a:extLst>
                <a:ext uri="{FF2B5EF4-FFF2-40B4-BE49-F238E27FC236}">
                  <a16:creationId xmlns:a16="http://schemas.microsoft.com/office/drawing/2014/main" id="{D73B5153-DE19-434C-B7FB-E340F562A3C5}"/>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animation</a:t>
              </a: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.docx</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22" name="Group 9">
            <a:extLst>
              <a:ext uri="{FF2B5EF4-FFF2-40B4-BE49-F238E27FC236}">
                <a16:creationId xmlns:a16="http://schemas.microsoft.com/office/drawing/2014/main" id="{6C601D94-3C36-40DB-88A5-A3ACDC2E88F3}"/>
              </a:ext>
            </a:extLst>
          </p:cNvPr>
          <p:cNvGrpSpPr/>
          <p:nvPr/>
        </p:nvGrpSpPr>
        <p:grpSpPr>
          <a:xfrm>
            <a:off x="1999913" y="857689"/>
            <a:ext cx="2449258" cy="335365"/>
            <a:chOff x="816" y="2304"/>
            <a:chExt cx="1440" cy="448"/>
          </a:xfrm>
        </p:grpSpPr>
        <p:sp>
          <p:nvSpPr>
            <p:cNvPr id="23" name="Freeform 10">
              <a:extLst>
                <a:ext uri="{FF2B5EF4-FFF2-40B4-BE49-F238E27FC236}">
                  <a16:creationId xmlns:a16="http://schemas.microsoft.com/office/drawing/2014/main" id="{1A360CD1-1A1C-4E84-9910-209DB0648F82}"/>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 name="Rectangle 11">
              <a:hlinkClick r:id="rId4" action="ppaction://hlinkfile"/>
              <a:extLst>
                <a:ext uri="{FF2B5EF4-FFF2-40B4-BE49-F238E27FC236}">
                  <a16:creationId xmlns:a16="http://schemas.microsoft.com/office/drawing/2014/main" id="{CC5D6325-0D1C-45C3-9E72-97FC6C8620E2}"/>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transition-timing-function</a:t>
              </a: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.html</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25" name="矩形 24">
            <a:extLst>
              <a:ext uri="{FF2B5EF4-FFF2-40B4-BE49-F238E27FC236}">
                <a16:creationId xmlns:a16="http://schemas.microsoft.com/office/drawing/2014/main" id="{179CB50F-D3E0-409B-BA98-F489346204A2}"/>
              </a:ext>
            </a:extLst>
          </p:cNvPr>
          <p:cNvSpPr/>
          <p:nvPr/>
        </p:nvSpPr>
        <p:spPr>
          <a:xfrm>
            <a:off x="185992" y="1805567"/>
            <a:ext cx="1085554" cy="307777"/>
          </a:xfrm>
          <a:prstGeom prst="rect">
            <a:avLst/>
          </a:prstGeom>
        </p:spPr>
        <p:txBody>
          <a:bodyPr wrap="none">
            <a:spAutoFit/>
          </a:bodyPr>
          <a:lstStyle/>
          <a:p>
            <a:r>
              <a:rPr lang="en-US" altLang="zh-CN" b="1" dirty="0">
                <a:solidFill>
                  <a:srgbClr val="3F3F3F"/>
                </a:solidFill>
                <a:latin typeface="微软雅黑" panose="020B0503020204020204" pitchFamily="34" charset="-122"/>
                <a:ea typeface="微软雅黑" panose="020B0503020204020204" pitchFamily="34" charset="-122"/>
              </a:rPr>
              <a:t>transform</a:t>
            </a:r>
            <a:endParaRPr lang="zh-CN" altLang="en-US" b="1" dirty="0">
              <a:solidFill>
                <a:srgbClr val="3F3F3F"/>
              </a:solidFill>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a16="http://schemas.microsoft.com/office/drawing/2014/main" id="{B2DABCAA-7B1A-446B-AB80-E5EC3D534EB5}"/>
              </a:ext>
            </a:extLst>
          </p:cNvPr>
          <p:cNvSpPr/>
          <p:nvPr/>
        </p:nvSpPr>
        <p:spPr>
          <a:xfrm>
            <a:off x="500742" y="2072957"/>
            <a:ext cx="11507821" cy="700192"/>
          </a:xfrm>
          <a:prstGeom prst="rect">
            <a:avLst/>
          </a:prstGeom>
        </p:spPr>
        <p:txBody>
          <a:bodyPr wrap="square">
            <a:spAutoFit/>
          </a:bodyPr>
          <a:lstStyle/>
          <a:p>
            <a:pPr algn="just" eaLnBrk="0" fontAlgn="base" hangingPunct="0">
              <a:lnSpc>
                <a:spcPct val="150000"/>
              </a:lnSpc>
              <a:spcBef>
                <a:spcPct val="0"/>
              </a:spcBef>
              <a:spcAft>
                <a:spcPct val="0"/>
              </a:spcAft>
            </a:pPr>
            <a:r>
              <a:rPr lang="zh-CN" altLang="zh-CN" dirty="0"/>
              <a:t>transform指变换，使用过photoshop的人应该知道里面的Ctrl+T自由变换。transform就是指的这个东西，拉伸，压缩，旋转，偏移。</a:t>
            </a:r>
            <a:endParaRPr lang="en-US" altLang="zh-CN" dirty="0"/>
          </a:p>
          <a:p>
            <a:pPr algn="just" eaLnBrk="0" fontAlgn="base" hangingPunct="0">
              <a:lnSpc>
                <a:spcPct val="150000"/>
              </a:lnSpc>
              <a:spcBef>
                <a:spcPct val="0"/>
              </a:spcBef>
              <a:spcAft>
                <a:spcPct val="0"/>
              </a:spcAft>
            </a:pPr>
            <a:r>
              <a:rPr lang="zh-CN" altLang="zh-CN" dirty="0"/>
              <a:t>transform属性要是加上transition的过渡特性，</a:t>
            </a:r>
            <a:r>
              <a:rPr lang="zh-CN" altLang="en-US" dirty="0"/>
              <a:t>可谓</a:t>
            </a:r>
            <a:r>
              <a:rPr lang="zh-CN" altLang="zh-CN" dirty="0"/>
              <a:t>如虎添翼</a:t>
            </a:r>
            <a:r>
              <a:rPr lang="zh-CN" altLang="en-US" dirty="0"/>
              <a:t>。</a:t>
            </a:r>
            <a:r>
              <a:rPr lang="zh-CN" altLang="zh-CN" dirty="0"/>
              <a:t> </a:t>
            </a:r>
          </a:p>
        </p:txBody>
      </p:sp>
      <p:grpSp>
        <p:nvGrpSpPr>
          <p:cNvPr id="27" name="Group 9">
            <a:extLst>
              <a:ext uri="{FF2B5EF4-FFF2-40B4-BE49-F238E27FC236}">
                <a16:creationId xmlns:a16="http://schemas.microsoft.com/office/drawing/2014/main" id="{00BAB7DF-1F35-4041-9743-08502FF0D7C5}"/>
              </a:ext>
            </a:extLst>
          </p:cNvPr>
          <p:cNvGrpSpPr/>
          <p:nvPr/>
        </p:nvGrpSpPr>
        <p:grpSpPr>
          <a:xfrm>
            <a:off x="1999913" y="1830196"/>
            <a:ext cx="1446947" cy="335365"/>
            <a:chOff x="816" y="2304"/>
            <a:chExt cx="1440" cy="448"/>
          </a:xfrm>
        </p:grpSpPr>
        <p:sp>
          <p:nvSpPr>
            <p:cNvPr id="28" name="Freeform 10">
              <a:extLst>
                <a:ext uri="{FF2B5EF4-FFF2-40B4-BE49-F238E27FC236}">
                  <a16:creationId xmlns:a16="http://schemas.microsoft.com/office/drawing/2014/main" id="{6AF2ECE8-DE11-490F-89B9-C010873C7899}"/>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 name="Rectangle 11">
              <a:hlinkClick r:id="rId5" action="ppaction://hlinkfile"/>
              <a:extLst>
                <a:ext uri="{FF2B5EF4-FFF2-40B4-BE49-F238E27FC236}">
                  <a16:creationId xmlns:a16="http://schemas.microsoft.com/office/drawing/2014/main" id="{C8627E43-39BE-448E-9C75-3B472D4F0CC6}"/>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transform</a:t>
              </a: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.html</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30" name="矩形 29">
            <a:extLst>
              <a:ext uri="{FF2B5EF4-FFF2-40B4-BE49-F238E27FC236}">
                <a16:creationId xmlns:a16="http://schemas.microsoft.com/office/drawing/2014/main" id="{211C0883-4B46-4FA4-932B-BE03C9BF8B5C}"/>
              </a:ext>
            </a:extLst>
          </p:cNvPr>
          <p:cNvSpPr/>
          <p:nvPr/>
        </p:nvSpPr>
        <p:spPr>
          <a:xfrm>
            <a:off x="185992" y="3824882"/>
            <a:ext cx="1082348" cy="307777"/>
          </a:xfrm>
          <a:prstGeom prst="rect">
            <a:avLst/>
          </a:prstGeom>
        </p:spPr>
        <p:txBody>
          <a:bodyPr wrap="none">
            <a:spAutoFit/>
          </a:bodyPr>
          <a:lstStyle/>
          <a:p>
            <a:r>
              <a:rPr lang="zh-CN" altLang="en-US" b="1" dirty="0">
                <a:solidFill>
                  <a:srgbClr val="3F3F3F"/>
                </a:solidFill>
                <a:latin typeface="微软雅黑" panose="020B0503020204020204" pitchFamily="34" charset="-122"/>
                <a:ea typeface="微软雅黑" panose="020B0503020204020204" pitchFamily="34" charset="-122"/>
              </a:rPr>
              <a:t>浏览器支持</a:t>
            </a:r>
          </a:p>
        </p:txBody>
      </p:sp>
      <p:sp>
        <p:nvSpPr>
          <p:cNvPr id="12" name="矩形 11">
            <a:extLst>
              <a:ext uri="{FF2B5EF4-FFF2-40B4-BE49-F238E27FC236}">
                <a16:creationId xmlns:a16="http://schemas.microsoft.com/office/drawing/2014/main" id="{238100C8-B0ED-4A14-BB2B-E781D35777CA}"/>
              </a:ext>
            </a:extLst>
          </p:cNvPr>
          <p:cNvSpPr/>
          <p:nvPr/>
        </p:nvSpPr>
        <p:spPr>
          <a:xfrm>
            <a:off x="500740" y="4170831"/>
            <a:ext cx="2406233" cy="2031325"/>
          </a:xfrm>
          <a:prstGeom prst="rect">
            <a:avLst/>
          </a:prstGeom>
        </p:spPr>
        <p:txBody>
          <a:bodyPr wrap="square">
            <a:spAutoFit/>
          </a:bodyPr>
          <a:lstStyle/>
          <a:p>
            <a:pPr algn="just">
              <a:lnSpc>
                <a:spcPct val="150000"/>
              </a:lnSpc>
            </a:pPr>
            <a:r>
              <a:rPr lang="en-US" altLang="zh-CN" b="1" dirty="0">
                <a:solidFill>
                  <a:srgbClr val="333333"/>
                </a:solidFill>
                <a:latin typeface="Arial" panose="020B0604020202020204" pitchFamily="34" charset="0"/>
              </a:rPr>
              <a:t>CSS Transition </a:t>
            </a:r>
          </a:p>
          <a:p>
            <a:pPr algn="just">
              <a:lnSpc>
                <a:spcPct val="150000"/>
              </a:lnSpc>
            </a:pPr>
            <a:r>
              <a:rPr lang="zh-CN" altLang="en-US" dirty="0">
                <a:solidFill>
                  <a:srgbClr val="333333"/>
                </a:solidFill>
                <a:latin typeface="Arial" panose="020B0604020202020204" pitchFamily="34" charset="0"/>
              </a:rPr>
              <a:t>首次引入</a:t>
            </a:r>
          </a:p>
          <a:p>
            <a:pPr algn="just">
              <a:lnSpc>
                <a:spcPct val="150000"/>
              </a:lnSpc>
              <a:buFont typeface="Arial" panose="020B0604020202020204" pitchFamily="34" charset="0"/>
              <a:buChar char="•"/>
            </a:pPr>
            <a:r>
              <a:rPr lang="en-US" altLang="zh-CN" dirty="0">
                <a:solidFill>
                  <a:srgbClr val="333333"/>
                </a:solidFill>
                <a:latin typeface="Arial" panose="020B0604020202020204" pitchFamily="34" charset="0"/>
              </a:rPr>
              <a:t>Safari 3.2: 13/11/2008</a:t>
            </a:r>
          </a:p>
          <a:p>
            <a:pPr algn="just">
              <a:lnSpc>
                <a:spcPct val="150000"/>
              </a:lnSpc>
              <a:buFont typeface="Arial" panose="020B0604020202020204" pitchFamily="34" charset="0"/>
              <a:buChar char="•"/>
            </a:pPr>
            <a:r>
              <a:rPr lang="en-US" altLang="zh-CN" dirty="0">
                <a:solidFill>
                  <a:srgbClr val="333333"/>
                </a:solidFill>
                <a:latin typeface="Arial" panose="020B0604020202020204" pitchFamily="34" charset="0"/>
              </a:rPr>
              <a:t>Firefox 4.0: Late 2010</a:t>
            </a:r>
          </a:p>
          <a:p>
            <a:pPr algn="just">
              <a:lnSpc>
                <a:spcPct val="150000"/>
              </a:lnSpc>
              <a:buFont typeface="Arial" panose="020B0604020202020204" pitchFamily="34" charset="0"/>
              <a:buChar char="•"/>
            </a:pPr>
            <a:r>
              <a:rPr lang="en-US" altLang="zh-CN" dirty="0">
                <a:solidFill>
                  <a:srgbClr val="333333"/>
                </a:solidFill>
                <a:latin typeface="Arial" panose="020B0604020202020204" pitchFamily="34" charset="0"/>
              </a:rPr>
              <a:t>Chrome 1.0: 02/09/2008</a:t>
            </a:r>
          </a:p>
          <a:p>
            <a:pPr algn="just">
              <a:lnSpc>
                <a:spcPct val="150000"/>
              </a:lnSpc>
              <a:buFont typeface="Arial" panose="020B0604020202020204" pitchFamily="34" charset="0"/>
              <a:buChar char="•"/>
            </a:pPr>
            <a:r>
              <a:rPr lang="en-US" altLang="zh-CN" dirty="0">
                <a:solidFill>
                  <a:srgbClr val="333333"/>
                </a:solidFill>
                <a:latin typeface="Arial" panose="020B0604020202020204" pitchFamily="34" charset="0"/>
              </a:rPr>
              <a:t>Opera 10.5: 02/03/2010</a:t>
            </a:r>
          </a:p>
        </p:txBody>
      </p:sp>
      <p:sp>
        <p:nvSpPr>
          <p:cNvPr id="13" name="矩形 12">
            <a:extLst>
              <a:ext uri="{FF2B5EF4-FFF2-40B4-BE49-F238E27FC236}">
                <a16:creationId xmlns:a16="http://schemas.microsoft.com/office/drawing/2014/main" id="{08FE61CA-392F-43A5-AC83-37CFEEEFFA31}"/>
              </a:ext>
            </a:extLst>
          </p:cNvPr>
          <p:cNvSpPr/>
          <p:nvPr/>
        </p:nvSpPr>
        <p:spPr>
          <a:xfrm>
            <a:off x="3048000" y="4170831"/>
            <a:ext cx="6096000" cy="2354491"/>
          </a:xfrm>
          <a:prstGeom prst="rect">
            <a:avLst/>
          </a:prstGeom>
        </p:spPr>
        <p:txBody>
          <a:bodyPr>
            <a:spAutoFit/>
          </a:bodyPr>
          <a:lstStyle/>
          <a:p>
            <a:pPr algn="just">
              <a:lnSpc>
                <a:spcPct val="150000"/>
              </a:lnSpc>
            </a:pPr>
            <a:r>
              <a:rPr lang="en-US" altLang="zh-CN" b="1" dirty="0">
                <a:solidFill>
                  <a:srgbClr val="333333"/>
                </a:solidFill>
                <a:latin typeface="Arial" panose="020B0604020202020204" pitchFamily="34" charset="0"/>
              </a:rPr>
              <a:t>CSS 2D Transform</a:t>
            </a:r>
          </a:p>
          <a:p>
            <a:pPr algn="just" latinLnBrk="1">
              <a:lnSpc>
                <a:spcPct val="150000"/>
              </a:lnSpc>
            </a:pPr>
            <a:r>
              <a:rPr lang="zh-CN" altLang="en-US" dirty="0">
                <a:solidFill>
                  <a:srgbClr val="333333"/>
                </a:solidFill>
                <a:latin typeface="Arial" panose="020B0604020202020204" pitchFamily="34" charset="0"/>
              </a:rPr>
              <a:t>首次引入</a:t>
            </a:r>
          </a:p>
          <a:p>
            <a:pPr algn="just">
              <a:lnSpc>
                <a:spcPct val="150000"/>
              </a:lnSpc>
              <a:buFont typeface="Arial" panose="020B0604020202020204" pitchFamily="34" charset="0"/>
              <a:buChar char="•"/>
            </a:pPr>
            <a:r>
              <a:rPr lang="en-US" altLang="zh-CN" dirty="0">
                <a:solidFill>
                  <a:srgbClr val="333333"/>
                </a:solidFill>
                <a:latin typeface="Arial" panose="020B0604020202020204" pitchFamily="34" charset="0"/>
              </a:rPr>
              <a:t>Safari 3.2: 13/11/2008</a:t>
            </a:r>
          </a:p>
          <a:p>
            <a:pPr algn="just">
              <a:lnSpc>
                <a:spcPct val="150000"/>
              </a:lnSpc>
              <a:buFont typeface="Arial" panose="020B0604020202020204" pitchFamily="34" charset="0"/>
              <a:buChar char="•"/>
            </a:pPr>
            <a:r>
              <a:rPr lang="en-US" altLang="zh-CN" dirty="0">
                <a:solidFill>
                  <a:srgbClr val="333333"/>
                </a:solidFill>
                <a:latin typeface="Arial" panose="020B0604020202020204" pitchFamily="34" charset="0"/>
              </a:rPr>
              <a:t>Firefox 3.5: 30/06/2009</a:t>
            </a:r>
          </a:p>
          <a:p>
            <a:pPr algn="just">
              <a:lnSpc>
                <a:spcPct val="150000"/>
              </a:lnSpc>
              <a:buFont typeface="Arial" panose="020B0604020202020204" pitchFamily="34" charset="0"/>
              <a:buChar char="•"/>
            </a:pPr>
            <a:r>
              <a:rPr lang="en-US" altLang="zh-CN" dirty="0">
                <a:solidFill>
                  <a:srgbClr val="333333"/>
                </a:solidFill>
                <a:latin typeface="Arial" panose="020B0604020202020204" pitchFamily="34" charset="0"/>
              </a:rPr>
              <a:t>Chrome 1.0: 02/09/2008</a:t>
            </a:r>
          </a:p>
          <a:p>
            <a:pPr algn="just">
              <a:lnSpc>
                <a:spcPct val="150000"/>
              </a:lnSpc>
              <a:buFont typeface="Arial" panose="020B0604020202020204" pitchFamily="34" charset="0"/>
              <a:buChar char="•"/>
            </a:pPr>
            <a:r>
              <a:rPr lang="en-US" altLang="zh-CN" dirty="0">
                <a:solidFill>
                  <a:srgbClr val="333333"/>
                </a:solidFill>
                <a:latin typeface="Arial" panose="020B0604020202020204" pitchFamily="34" charset="0"/>
              </a:rPr>
              <a:t>Opera 10.5: 02/03/2010</a:t>
            </a:r>
          </a:p>
          <a:p>
            <a:pPr algn="just">
              <a:lnSpc>
                <a:spcPct val="150000"/>
              </a:lnSpc>
              <a:buFont typeface="Arial" panose="020B0604020202020204" pitchFamily="34" charset="0"/>
              <a:buChar char="•"/>
            </a:pPr>
            <a:r>
              <a:rPr lang="en-US" altLang="zh-CN" dirty="0">
                <a:solidFill>
                  <a:srgbClr val="333333"/>
                </a:solidFill>
                <a:latin typeface="Arial" panose="020B0604020202020204" pitchFamily="34" charset="0"/>
              </a:rPr>
              <a:t>Internet Explore 9: 09/2010</a:t>
            </a:r>
          </a:p>
        </p:txBody>
      </p:sp>
      <p:sp>
        <p:nvSpPr>
          <p:cNvPr id="31" name="矩形 30">
            <a:extLst>
              <a:ext uri="{FF2B5EF4-FFF2-40B4-BE49-F238E27FC236}">
                <a16:creationId xmlns:a16="http://schemas.microsoft.com/office/drawing/2014/main" id="{F13A029D-AB09-4117-8048-F0349BB11067}"/>
              </a:ext>
            </a:extLst>
          </p:cNvPr>
          <p:cNvSpPr/>
          <p:nvPr/>
        </p:nvSpPr>
        <p:spPr>
          <a:xfrm>
            <a:off x="5724846" y="3905278"/>
            <a:ext cx="6096000" cy="1384995"/>
          </a:xfrm>
          <a:prstGeom prst="rect">
            <a:avLst/>
          </a:prstGeom>
        </p:spPr>
        <p:txBody>
          <a:bodyPr>
            <a:spAutoFit/>
          </a:bodyPr>
          <a:lstStyle/>
          <a:p>
            <a:pPr algn="just">
              <a:lnSpc>
                <a:spcPct val="150000"/>
              </a:lnSpc>
            </a:pPr>
            <a:r>
              <a:rPr lang="en-US" altLang="zh-CN" b="1" dirty="0">
                <a:solidFill>
                  <a:srgbClr val="333333"/>
                </a:solidFill>
                <a:latin typeface="Arial" panose="020B0604020202020204" pitchFamily="34" charset="0"/>
              </a:rPr>
              <a:t>CSS Animation</a:t>
            </a:r>
          </a:p>
          <a:p>
            <a:pPr algn="just" latinLnBrk="1">
              <a:lnSpc>
                <a:spcPct val="150000"/>
              </a:lnSpc>
            </a:pPr>
            <a:r>
              <a:rPr lang="zh-CN" altLang="en-US" dirty="0">
                <a:solidFill>
                  <a:srgbClr val="333333"/>
                </a:solidFill>
                <a:latin typeface="Arial" panose="020B0604020202020204" pitchFamily="34" charset="0"/>
              </a:rPr>
              <a:t>首次引入</a:t>
            </a:r>
          </a:p>
          <a:p>
            <a:pPr algn="just">
              <a:lnSpc>
                <a:spcPct val="150000"/>
              </a:lnSpc>
              <a:buFont typeface="Arial" panose="020B0604020202020204" pitchFamily="34" charset="0"/>
              <a:buChar char="•"/>
            </a:pPr>
            <a:r>
              <a:rPr lang="en-US" altLang="zh-CN" dirty="0">
                <a:solidFill>
                  <a:srgbClr val="333333"/>
                </a:solidFill>
                <a:latin typeface="Arial" panose="020B0604020202020204" pitchFamily="34" charset="0"/>
              </a:rPr>
              <a:t>Safari 4.0: 11/06/2008</a:t>
            </a:r>
          </a:p>
          <a:p>
            <a:pPr algn="just">
              <a:lnSpc>
                <a:spcPct val="150000"/>
              </a:lnSpc>
              <a:buFont typeface="Arial" panose="020B0604020202020204" pitchFamily="34" charset="0"/>
              <a:buChar char="•"/>
            </a:pPr>
            <a:r>
              <a:rPr lang="en-US" altLang="zh-CN" dirty="0">
                <a:solidFill>
                  <a:srgbClr val="333333"/>
                </a:solidFill>
                <a:latin typeface="Arial" panose="020B0604020202020204" pitchFamily="34" charset="0"/>
              </a:rPr>
              <a:t>Chrome 1.0: 02/09/2008</a:t>
            </a:r>
          </a:p>
        </p:txBody>
      </p:sp>
      <p:sp>
        <p:nvSpPr>
          <p:cNvPr id="32" name="矩形 31">
            <a:extLst>
              <a:ext uri="{FF2B5EF4-FFF2-40B4-BE49-F238E27FC236}">
                <a16:creationId xmlns:a16="http://schemas.microsoft.com/office/drawing/2014/main" id="{E595715D-20EA-47F7-9D39-67D24AFBDE32}"/>
              </a:ext>
            </a:extLst>
          </p:cNvPr>
          <p:cNvSpPr/>
          <p:nvPr/>
        </p:nvSpPr>
        <p:spPr>
          <a:xfrm>
            <a:off x="8119085" y="4172849"/>
            <a:ext cx="2363337" cy="1384995"/>
          </a:xfrm>
          <a:prstGeom prst="rect">
            <a:avLst/>
          </a:prstGeom>
        </p:spPr>
        <p:txBody>
          <a:bodyPr wrap="square">
            <a:spAutoFit/>
          </a:bodyPr>
          <a:lstStyle/>
          <a:p>
            <a:pPr algn="just">
              <a:lnSpc>
                <a:spcPct val="150000"/>
              </a:lnSpc>
            </a:pPr>
            <a:r>
              <a:rPr lang="en-US" altLang="zh-CN" b="1" dirty="0">
                <a:solidFill>
                  <a:srgbClr val="333333"/>
                </a:solidFill>
                <a:latin typeface="Arial" panose="020B0604020202020204" pitchFamily="34" charset="0"/>
              </a:rPr>
              <a:t>CSS 3D Transform</a:t>
            </a:r>
          </a:p>
          <a:p>
            <a:pPr algn="just" latinLnBrk="1">
              <a:lnSpc>
                <a:spcPct val="150000"/>
              </a:lnSpc>
            </a:pPr>
            <a:r>
              <a:rPr lang="zh-CN" altLang="en-US" dirty="0">
                <a:solidFill>
                  <a:srgbClr val="333333"/>
                </a:solidFill>
                <a:latin typeface="Arial" panose="020B0604020202020204" pitchFamily="34" charset="0"/>
              </a:rPr>
              <a:t>首次引入</a:t>
            </a:r>
          </a:p>
          <a:p>
            <a:pPr algn="just">
              <a:lnSpc>
                <a:spcPct val="150000"/>
              </a:lnSpc>
              <a:buFont typeface="Arial" panose="020B0604020202020204" pitchFamily="34" charset="0"/>
              <a:buChar char="•"/>
            </a:pPr>
            <a:r>
              <a:rPr lang="en-US" altLang="zh-CN" dirty="0">
                <a:solidFill>
                  <a:srgbClr val="333333"/>
                </a:solidFill>
                <a:latin typeface="Arial" panose="020B0604020202020204" pitchFamily="34" charset="0"/>
              </a:rPr>
              <a:t>Safari 4.0: 11/06/2008</a:t>
            </a:r>
          </a:p>
          <a:p>
            <a:pPr algn="just">
              <a:lnSpc>
                <a:spcPct val="150000"/>
              </a:lnSpc>
              <a:buFont typeface="Arial" panose="020B0604020202020204" pitchFamily="34" charset="0"/>
              <a:buChar char="•"/>
            </a:pPr>
            <a:r>
              <a:rPr lang="en-US" altLang="zh-CN" dirty="0">
                <a:solidFill>
                  <a:srgbClr val="333333"/>
                </a:solidFill>
                <a:latin typeface="Arial" panose="020B0604020202020204" pitchFamily="34" charset="0"/>
              </a:rPr>
              <a:t>Chrome: 28/08/2010</a:t>
            </a:r>
            <a:endParaRPr lang="zh-CN" altLang="en-US" dirty="0"/>
          </a:p>
        </p:txBody>
      </p:sp>
      <p:sp>
        <p:nvSpPr>
          <p:cNvPr id="2" name="矩形 1">
            <a:extLst>
              <a:ext uri="{FF2B5EF4-FFF2-40B4-BE49-F238E27FC236}">
                <a16:creationId xmlns:a16="http://schemas.microsoft.com/office/drawing/2014/main" id="{045A8C37-58D0-464D-86DA-3B15982EC3E4}"/>
              </a:ext>
            </a:extLst>
          </p:cNvPr>
          <p:cNvSpPr/>
          <p:nvPr/>
        </p:nvSpPr>
        <p:spPr>
          <a:xfrm>
            <a:off x="180104" y="6472403"/>
            <a:ext cx="5453737" cy="307777"/>
          </a:xfrm>
          <a:prstGeom prst="rect">
            <a:avLst/>
          </a:prstGeom>
        </p:spPr>
        <p:txBody>
          <a:bodyPr wrap="none">
            <a:spAutoFit/>
          </a:bodyPr>
          <a:lstStyle/>
          <a:p>
            <a:pPr algn="just"/>
            <a:r>
              <a:rPr lang="zh-CN" altLang="en-US" b="1" dirty="0">
                <a:solidFill>
                  <a:srgbClr val="333333"/>
                </a:solidFill>
                <a:latin typeface="Source Han Sans CN"/>
              </a:rPr>
              <a:t>参考：</a:t>
            </a:r>
            <a:r>
              <a:rPr lang="en-US" altLang="zh-CN" b="1" dirty="0">
                <a:solidFill>
                  <a:srgbClr val="333333"/>
                </a:solidFill>
                <a:latin typeface="Source Han Sans CN"/>
                <a:hlinkClick r:id="rId6"/>
              </a:rPr>
              <a:t>CSS3 Transitions, Transforms</a:t>
            </a:r>
            <a:r>
              <a:rPr lang="zh-CN" altLang="en-US" b="1" dirty="0">
                <a:solidFill>
                  <a:srgbClr val="333333"/>
                </a:solidFill>
                <a:latin typeface="Source Han Sans CN"/>
                <a:hlinkClick r:id="rId6"/>
              </a:rPr>
              <a:t>和</a:t>
            </a:r>
            <a:r>
              <a:rPr lang="en-US" altLang="zh-CN" b="1" dirty="0">
                <a:solidFill>
                  <a:srgbClr val="333333"/>
                </a:solidFill>
                <a:latin typeface="Source Han Sans CN"/>
                <a:hlinkClick r:id="rId6"/>
              </a:rPr>
              <a:t>Animation</a:t>
            </a:r>
            <a:r>
              <a:rPr lang="zh-CN" altLang="en-US" b="1" dirty="0">
                <a:solidFill>
                  <a:srgbClr val="333333"/>
                </a:solidFill>
                <a:latin typeface="Source Han Sans CN"/>
                <a:hlinkClick r:id="rId6"/>
              </a:rPr>
              <a:t>使用简介与应用展示</a:t>
            </a:r>
            <a:endParaRPr lang="zh-CN" altLang="en-US" b="1" dirty="0">
              <a:solidFill>
                <a:srgbClr val="333333"/>
              </a:solidFill>
              <a:latin typeface="Source Han Sans CN"/>
            </a:endParaRPr>
          </a:p>
        </p:txBody>
      </p:sp>
      <p:grpSp>
        <p:nvGrpSpPr>
          <p:cNvPr id="33" name="Group 9">
            <a:extLst>
              <a:ext uri="{FF2B5EF4-FFF2-40B4-BE49-F238E27FC236}">
                <a16:creationId xmlns:a16="http://schemas.microsoft.com/office/drawing/2014/main" id="{4D977763-6DB9-4E51-A95B-39D0E7FBF292}"/>
              </a:ext>
            </a:extLst>
          </p:cNvPr>
          <p:cNvGrpSpPr/>
          <p:nvPr/>
        </p:nvGrpSpPr>
        <p:grpSpPr>
          <a:xfrm>
            <a:off x="11061700" y="181078"/>
            <a:ext cx="988719" cy="335365"/>
            <a:chOff x="816" y="2304"/>
            <a:chExt cx="1440" cy="448"/>
          </a:xfrm>
        </p:grpSpPr>
        <p:sp>
          <p:nvSpPr>
            <p:cNvPr id="34" name="Freeform 10">
              <a:extLst>
                <a:ext uri="{FF2B5EF4-FFF2-40B4-BE49-F238E27FC236}">
                  <a16:creationId xmlns:a16="http://schemas.microsoft.com/office/drawing/2014/main" id="{482FFD0A-0CD3-4D47-A30F-C0E952054808}"/>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5" name="Rectangle 11">
              <a:hlinkClick r:id="rId7" action="ppaction://hlinksldjump"/>
              <a:extLst>
                <a:ext uri="{FF2B5EF4-FFF2-40B4-BE49-F238E27FC236}">
                  <a16:creationId xmlns:a16="http://schemas.microsoft.com/office/drawing/2014/main" id="{78C2440C-4CA3-443D-A916-FB171187A47F}"/>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37" name="Group 9">
            <a:extLst>
              <a:ext uri="{FF2B5EF4-FFF2-40B4-BE49-F238E27FC236}">
                <a16:creationId xmlns:a16="http://schemas.microsoft.com/office/drawing/2014/main" id="{834A3375-EA9B-4B47-A24F-FC4B5E968106}"/>
              </a:ext>
            </a:extLst>
          </p:cNvPr>
          <p:cNvGrpSpPr/>
          <p:nvPr/>
        </p:nvGrpSpPr>
        <p:grpSpPr>
          <a:xfrm>
            <a:off x="9270251" y="181078"/>
            <a:ext cx="754143" cy="335365"/>
            <a:chOff x="816" y="2304"/>
            <a:chExt cx="1440" cy="448"/>
          </a:xfrm>
        </p:grpSpPr>
        <p:sp>
          <p:nvSpPr>
            <p:cNvPr id="38" name="Freeform 10">
              <a:extLst>
                <a:ext uri="{FF2B5EF4-FFF2-40B4-BE49-F238E27FC236}">
                  <a16:creationId xmlns:a16="http://schemas.microsoft.com/office/drawing/2014/main" id="{FDA0DAF6-99FE-4E14-9DD4-F61C5ABC6EA6}"/>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9" name="Rectangle 11">
              <a:hlinkClick r:id="rId8"/>
              <a:extLst>
                <a:ext uri="{FF2B5EF4-FFF2-40B4-BE49-F238E27FC236}">
                  <a16:creationId xmlns:a16="http://schemas.microsoft.com/office/drawing/2014/main" id="{C3C74444-E7B0-4005-9665-4CD9191C9D9F}"/>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40" name="Group 9">
            <a:extLst>
              <a:ext uri="{FF2B5EF4-FFF2-40B4-BE49-F238E27FC236}">
                <a16:creationId xmlns:a16="http://schemas.microsoft.com/office/drawing/2014/main" id="{D622B4E4-6592-4AB7-B749-C652AEF6913E}"/>
              </a:ext>
            </a:extLst>
          </p:cNvPr>
          <p:cNvGrpSpPr/>
          <p:nvPr/>
        </p:nvGrpSpPr>
        <p:grpSpPr>
          <a:xfrm>
            <a:off x="10165976" y="181078"/>
            <a:ext cx="754143" cy="335365"/>
            <a:chOff x="816" y="2304"/>
            <a:chExt cx="1440" cy="448"/>
          </a:xfrm>
        </p:grpSpPr>
        <p:sp>
          <p:nvSpPr>
            <p:cNvPr id="41" name="Freeform 10">
              <a:extLst>
                <a:ext uri="{FF2B5EF4-FFF2-40B4-BE49-F238E27FC236}">
                  <a16:creationId xmlns:a16="http://schemas.microsoft.com/office/drawing/2014/main" id="{35BCA3D4-6E0D-4568-A123-24EE5C8EE49D}"/>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2" name="Rectangle 11">
              <a:hlinkClick r:id="rId9" action="ppaction://hlinkfile"/>
              <a:extLst>
                <a:ext uri="{FF2B5EF4-FFF2-40B4-BE49-F238E27FC236}">
                  <a16:creationId xmlns:a16="http://schemas.microsoft.com/office/drawing/2014/main" id="{EC6951D3-E168-4BCF-B303-3346F01FD7F1}"/>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69093426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en-US" altLang="zh-CN" kern="1200" dirty="0">
                <a:latin typeface="华文隶书" panose="02010800040101010101" pitchFamily="2" charset="-122"/>
                <a:ea typeface="华文隶书" panose="02010800040101010101" pitchFamily="2" charset="-122"/>
                <a:cs typeface="Arial" panose="020B0604020202020204" pitchFamily="34" charset="0"/>
              </a:rPr>
              <a:t>CSS3</a:t>
            </a:r>
            <a:r>
              <a:rPr lang="zh-CN" altLang="en-US" kern="1200" dirty="0">
                <a:latin typeface="华文隶书" panose="02010800040101010101" pitchFamily="2" charset="-122"/>
                <a:ea typeface="华文隶书" panose="02010800040101010101" pitchFamily="2" charset="-122"/>
                <a:cs typeface="Arial" panose="020B0604020202020204" pitchFamily="34" charset="0"/>
              </a:rPr>
              <a:t>图形绘制</a:t>
            </a:r>
            <a:endParaRPr lang="en-US" altLang="zh-CN" kern="1200" dirty="0">
              <a:latin typeface="华文隶书" panose="02010800040101010101" pitchFamily="2" charset="-122"/>
              <a:ea typeface="华文隶书" panose="02010800040101010101" pitchFamily="2" charset="-122"/>
            </a:endParaRPr>
          </a:p>
        </p:txBody>
      </p:sp>
      <p:sp>
        <p:nvSpPr>
          <p:cNvPr id="4" name="矩形 3">
            <a:extLst>
              <a:ext uri="{FF2B5EF4-FFF2-40B4-BE49-F238E27FC236}">
                <a16:creationId xmlns:a16="http://schemas.microsoft.com/office/drawing/2014/main" id="{DFC6263F-FF62-4469-A904-6B89AF59267F}"/>
              </a:ext>
            </a:extLst>
          </p:cNvPr>
          <p:cNvSpPr/>
          <p:nvPr/>
        </p:nvSpPr>
        <p:spPr>
          <a:xfrm>
            <a:off x="525780" y="1183263"/>
            <a:ext cx="11323320" cy="380682"/>
          </a:xfrm>
          <a:prstGeom prst="rect">
            <a:avLst/>
          </a:prstGeom>
        </p:spPr>
        <p:txBody>
          <a:bodyPr wrap="square">
            <a:spAutoFit/>
          </a:bodyPr>
          <a:lstStyle/>
          <a:p>
            <a:pPr>
              <a:lnSpc>
                <a:spcPct val="150000"/>
              </a:lnSpc>
            </a:pPr>
            <a:r>
              <a:rPr lang="zh-CN" altLang="en-US" dirty="0"/>
              <a:t>直接用</a:t>
            </a:r>
            <a:r>
              <a:rPr lang="en-US" altLang="zh-CN" dirty="0"/>
              <a:t>CSS3</a:t>
            </a:r>
            <a:r>
              <a:rPr lang="zh-CN" altLang="en-US" dirty="0"/>
              <a:t>画出这些图形，要比贴图性能更好，体验更加，是一种非常好的网页美观方式。</a:t>
            </a:r>
          </a:p>
        </p:txBody>
      </p:sp>
      <p:grpSp>
        <p:nvGrpSpPr>
          <p:cNvPr id="22" name="Group 9">
            <a:extLst>
              <a:ext uri="{FF2B5EF4-FFF2-40B4-BE49-F238E27FC236}">
                <a16:creationId xmlns:a16="http://schemas.microsoft.com/office/drawing/2014/main" id="{887E7E73-C901-40E4-86B9-A121CDAF9F31}"/>
              </a:ext>
            </a:extLst>
          </p:cNvPr>
          <p:cNvGrpSpPr/>
          <p:nvPr/>
        </p:nvGrpSpPr>
        <p:grpSpPr>
          <a:xfrm>
            <a:off x="1840176" y="847898"/>
            <a:ext cx="1497384" cy="335365"/>
            <a:chOff x="816" y="2304"/>
            <a:chExt cx="1440" cy="448"/>
          </a:xfrm>
        </p:grpSpPr>
        <p:sp>
          <p:nvSpPr>
            <p:cNvPr id="23" name="Freeform 10">
              <a:extLst>
                <a:ext uri="{FF2B5EF4-FFF2-40B4-BE49-F238E27FC236}">
                  <a16:creationId xmlns:a16="http://schemas.microsoft.com/office/drawing/2014/main" id="{B3A1B684-FD00-4B0A-A3C5-1A8B6BD60A7D}"/>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 name="Rectangle 11">
              <a:hlinkClick r:id="rId3" action="ppaction://hlinkfile"/>
              <a:extLst>
                <a:ext uri="{FF2B5EF4-FFF2-40B4-BE49-F238E27FC236}">
                  <a16:creationId xmlns:a16="http://schemas.microsoft.com/office/drawing/2014/main" id="{AA666C18-8EC0-4378-88F8-7DD51D2A7448}"/>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eaLnBrk="0" fontAlgn="base" hangingPunct="0">
                <a:spcBef>
                  <a:spcPct val="0"/>
                </a:spcBef>
                <a:spcAft>
                  <a:spcPct val="0"/>
                </a:spcAft>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BaseGraphCSS3.html</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20" name="Group 9">
            <a:extLst>
              <a:ext uri="{FF2B5EF4-FFF2-40B4-BE49-F238E27FC236}">
                <a16:creationId xmlns:a16="http://schemas.microsoft.com/office/drawing/2014/main" id="{1AC388C8-7BE0-4AA1-B799-F4B740A3985B}"/>
              </a:ext>
            </a:extLst>
          </p:cNvPr>
          <p:cNvGrpSpPr/>
          <p:nvPr/>
        </p:nvGrpSpPr>
        <p:grpSpPr>
          <a:xfrm>
            <a:off x="3604206" y="835877"/>
            <a:ext cx="1497384" cy="335365"/>
            <a:chOff x="816" y="2304"/>
            <a:chExt cx="1440" cy="448"/>
          </a:xfrm>
        </p:grpSpPr>
        <p:sp>
          <p:nvSpPr>
            <p:cNvPr id="21" name="Freeform 10">
              <a:extLst>
                <a:ext uri="{FF2B5EF4-FFF2-40B4-BE49-F238E27FC236}">
                  <a16:creationId xmlns:a16="http://schemas.microsoft.com/office/drawing/2014/main" id="{00461299-75C4-4016-A295-B72C210565A7}"/>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 name="Rectangle 11">
              <a:hlinkClick r:id="rId4" action="ppaction://hlinkfile"/>
              <a:extLst>
                <a:ext uri="{FF2B5EF4-FFF2-40B4-BE49-F238E27FC236}">
                  <a16:creationId xmlns:a16="http://schemas.microsoft.com/office/drawing/2014/main" id="{2E925AAA-94C6-4353-8357-2ACFE19D4684}"/>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eaLnBrk="0" fontAlgn="base" hangingPunct="0">
                <a:spcBef>
                  <a:spcPct val="0"/>
                </a:spcBef>
                <a:spcAft>
                  <a:spcPct val="0"/>
                </a:spcAft>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CSS3</a:t>
              </a:r>
              <a:r>
                <a:rPr kumimoji="1" lang="zh-CN" altLang="en-US"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图形绘制</a:t>
              </a: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.docx</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2" name="矩形 1">
            <a:extLst>
              <a:ext uri="{FF2B5EF4-FFF2-40B4-BE49-F238E27FC236}">
                <a16:creationId xmlns:a16="http://schemas.microsoft.com/office/drawing/2014/main" id="{E9ACAD2E-C90B-4BD2-A3A4-BA2C8FAD2166}"/>
              </a:ext>
            </a:extLst>
          </p:cNvPr>
          <p:cNvSpPr/>
          <p:nvPr/>
        </p:nvSpPr>
        <p:spPr>
          <a:xfrm>
            <a:off x="525780" y="1563945"/>
            <a:ext cx="11323320" cy="954107"/>
          </a:xfrm>
          <a:prstGeom prst="rect">
            <a:avLst/>
          </a:prstGeom>
        </p:spPr>
        <p:txBody>
          <a:bodyPr wrap="square">
            <a:spAutoFit/>
          </a:bodyPr>
          <a:lstStyle/>
          <a:p>
            <a:pPr algn="just" latinLnBrk="1">
              <a:lnSpc>
                <a:spcPct val="200000"/>
              </a:lnSpc>
            </a:pPr>
            <a:r>
              <a:rPr lang="zh-CN" altLang="en-US" dirty="0"/>
              <a:t>使用</a:t>
            </a:r>
            <a:r>
              <a:rPr lang="en-US" altLang="zh-CN" dirty="0"/>
              <a:t>CSS3</a:t>
            </a:r>
            <a:r>
              <a:rPr lang="zh-CN" altLang="en-US" dirty="0"/>
              <a:t>制作</a:t>
            </a:r>
            <a:r>
              <a:rPr lang="en-US" altLang="zh-CN" dirty="0"/>
              <a:t>72</a:t>
            </a:r>
            <a:r>
              <a:rPr lang="zh-CN" altLang="en-US" dirty="0"/>
              <a:t>个</a:t>
            </a:r>
            <a:r>
              <a:rPr lang="en-US" altLang="zh-CN" dirty="0"/>
              <a:t>webapp</a:t>
            </a:r>
            <a:r>
              <a:rPr lang="zh-CN" altLang="en-US" dirty="0"/>
              <a:t>图标：</a:t>
            </a:r>
            <a:r>
              <a:rPr lang="en-US" altLang="zh-CN" dirty="0">
                <a:solidFill>
                  <a:srgbClr val="6795B5"/>
                </a:solidFill>
                <a:latin typeface="-apple-system"/>
                <a:hlinkClick r:id="rId5"/>
              </a:rPr>
              <a:t>http://www.cnblogs.com/jr1993/p/4671561.html</a:t>
            </a:r>
            <a:endParaRPr lang="en-US" altLang="zh-CN" dirty="0">
              <a:solidFill>
                <a:srgbClr val="4F4F4F"/>
              </a:solidFill>
              <a:latin typeface="-apple-system"/>
            </a:endParaRPr>
          </a:p>
          <a:p>
            <a:pPr algn="just" latinLnBrk="1">
              <a:lnSpc>
                <a:spcPct val="200000"/>
              </a:lnSpc>
            </a:pPr>
            <a:r>
              <a:rPr lang="zh-CN" altLang="en-US" dirty="0"/>
              <a:t>源代码在此处：</a:t>
            </a:r>
            <a:r>
              <a:rPr lang="en-US" altLang="zh-CN" dirty="0">
                <a:solidFill>
                  <a:srgbClr val="6795B5"/>
                </a:solidFill>
                <a:latin typeface="-apple-system"/>
                <a:hlinkClick r:id="rId6"/>
              </a:rPr>
              <a:t>https://github.com/JR93/css3-icon</a:t>
            </a:r>
            <a:endParaRPr lang="en-US" altLang="zh-CN" dirty="0">
              <a:solidFill>
                <a:srgbClr val="4F4F4F"/>
              </a:solidFill>
              <a:latin typeface="-apple-system"/>
            </a:endParaRPr>
          </a:p>
        </p:txBody>
      </p:sp>
      <p:sp>
        <p:nvSpPr>
          <p:cNvPr id="3" name="矩形 2">
            <a:extLst>
              <a:ext uri="{FF2B5EF4-FFF2-40B4-BE49-F238E27FC236}">
                <a16:creationId xmlns:a16="http://schemas.microsoft.com/office/drawing/2014/main" id="{12F2C1B6-7BAB-410C-8995-F9053673B179}"/>
              </a:ext>
            </a:extLst>
          </p:cNvPr>
          <p:cNvSpPr/>
          <p:nvPr/>
        </p:nvSpPr>
        <p:spPr>
          <a:xfrm>
            <a:off x="525780" y="2590957"/>
            <a:ext cx="2159566" cy="307777"/>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每个图标的基本结构为：</a:t>
            </a:r>
            <a:endParaRPr lang="zh-CN" altLang="en-US" dirty="0"/>
          </a:p>
        </p:txBody>
      </p:sp>
      <p:sp>
        <p:nvSpPr>
          <p:cNvPr id="5" name="Rectangle 1">
            <a:extLst>
              <a:ext uri="{FF2B5EF4-FFF2-40B4-BE49-F238E27FC236}">
                <a16:creationId xmlns:a16="http://schemas.microsoft.com/office/drawing/2014/main" id="{8EAB4359-3600-4147-9A00-B82C70DEF4CE}"/>
              </a:ext>
            </a:extLst>
          </p:cNvPr>
          <p:cNvSpPr>
            <a:spLocks noChangeArrowheads="1"/>
          </p:cNvSpPr>
          <p:nvPr/>
        </p:nvSpPr>
        <p:spPr bwMode="auto">
          <a:xfrm>
            <a:off x="525780" y="289873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&lt;</a:t>
            </a:r>
            <a:r>
              <a:rPr kumimoji="0" lang="zh-CN" altLang="zh-CN" sz="1000"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a </a:t>
            </a:r>
            <a:r>
              <a:rPr kumimoji="0" lang="zh-CN" altLang="zh-CN" sz="10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href</a:t>
            </a: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class</a:t>
            </a: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="btn-box"&gt;</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&lt;</a:t>
            </a:r>
            <a:r>
              <a:rPr kumimoji="0" lang="zh-CN" altLang="zh-CN" sz="1000"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span </a:t>
            </a:r>
            <a:r>
              <a:rPr kumimoji="0" lang="zh-CN" altLang="zh-CN" sz="10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class</a:t>
            </a: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="icon-chevron-left"&gt;&lt;/</a:t>
            </a:r>
            <a:r>
              <a:rPr kumimoji="0" lang="zh-CN" altLang="zh-CN" sz="1000"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span</a:t>
            </a: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&gt;</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&lt;/</a:t>
            </a:r>
            <a:r>
              <a:rPr kumimoji="0" lang="zh-CN" altLang="zh-CN" sz="1000"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a</a:t>
            </a: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&gt;</a:t>
            </a:r>
            <a:r>
              <a:rPr kumimoji="0" lang="zh-CN" altLang="zh-CN" sz="10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矩形 5">
            <a:extLst>
              <a:ext uri="{FF2B5EF4-FFF2-40B4-BE49-F238E27FC236}">
                <a16:creationId xmlns:a16="http://schemas.microsoft.com/office/drawing/2014/main" id="{9A0BAAA4-01F5-43CC-A918-C710929AB588}"/>
              </a:ext>
            </a:extLst>
          </p:cNvPr>
          <p:cNvSpPr/>
          <p:nvPr/>
        </p:nvSpPr>
        <p:spPr>
          <a:xfrm>
            <a:off x="556205" y="3352958"/>
            <a:ext cx="11452357" cy="700192"/>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其中，</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btn</a:t>
            </a:r>
            <a:r>
              <a:rPr lang="en-US" altLang="zh-CN" dirty="0">
                <a:latin typeface="微软雅黑" panose="020B0503020204020204" pitchFamily="34" charset="-122"/>
                <a:ea typeface="微软雅黑" panose="020B0503020204020204" pitchFamily="34" charset="-122"/>
              </a:rPr>
              <a:t>-box</a:t>
            </a:r>
            <a:r>
              <a:rPr lang="zh-CN" altLang="en-US" dirty="0">
                <a:latin typeface="微软雅黑" panose="020B0503020204020204" pitchFamily="34" charset="-122"/>
                <a:ea typeface="微软雅黑" panose="020B0503020204020204" pitchFamily="34" charset="-122"/>
              </a:rPr>
              <a:t>是定义</a:t>
            </a:r>
            <a:r>
              <a:rPr lang="en-US" altLang="zh-CN" dirty="0">
                <a:latin typeface="微软雅黑" panose="020B0503020204020204" pitchFamily="34" charset="-122"/>
                <a:ea typeface="微软雅黑" panose="020B0503020204020204" pitchFamily="34" charset="-122"/>
              </a:rPr>
              <a:t>&lt;a&gt;</a:t>
            </a:r>
            <a:r>
              <a:rPr lang="zh-CN" altLang="en-US" dirty="0">
                <a:latin typeface="微软雅黑" panose="020B0503020204020204" pitchFamily="34" charset="-122"/>
                <a:ea typeface="微软雅黑" panose="020B0503020204020204" pitchFamily="34" charset="-122"/>
              </a:rPr>
              <a:t>标签的基本设置，大小为</a:t>
            </a:r>
            <a:r>
              <a:rPr lang="en-US" altLang="zh-CN" b="1" dirty="0">
                <a:latin typeface="微软雅黑" panose="020B0503020204020204" pitchFamily="34" charset="-122"/>
                <a:ea typeface="微软雅黑" panose="020B0503020204020204" pitchFamily="34" charset="-122"/>
              </a:rPr>
              <a:t>40x40</a:t>
            </a:r>
            <a:r>
              <a:rPr lang="zh-CN" altLang="en-US" dirty="0">
                <a:latin typeface="微软雅黑" panose="020B0503020204020204" pitchFamily="34" charset="-122"/>
                <a:ea typeface="微软雅黑" panose="020B0503020204020204" pitchFamily="34" charset="-122"/>
              </a:rPr>
              <a:t>，由于我这里默认将图标放在一个</a:t>
            </a:r>
            <a:r>
              <a:rPr lang="en-US" altLang="zh-CN" dirty="0">
                <a:latin typeface="微软雅黑" panose="020B0503020204020204" pitchFamily="34" charset="-122"/>
                <a:ea typeface="微软雅黑" panose="020B0503020204020204" pitchFamily="34" charset="-122"/>
              </a:rPr>
              <a:t>&lt;a&gt;</a:t>
            </a:r>
            <a:r>
              <a:rPr lang="zh-CN" altLang="en-US" dirty="0">
                <a:latin typeface="微软雅黑" panose="020B0503020204020204" pitchFamily="34" charset="-122"/>
                <a:ea typeface="微软雅黑" panose="020B0503020204020204" pitchFamily="34" charset="-122"/>
              </a:rPr>
              <a:t>标签里面以实现按钮效果，如果不需要</a:t>
            </a:r>
            <a:r>
              <a:rPr lang="en-US" altLang="zh-CN" dirty="0">
                <a:latin typeface="微软雅黑" panose="020B0503020204020204" pitchFamily="34" charset="-122"/>
                <a:ea typeface="微软雅黑" panose="020B0503020204020204" pitchFamily="34" charset="-122"/>
              </a:rPr>
              <a:t>&lt;a&gt;</a:t>
            </a:r>
            <a:r>
              <a:rPr lang="zh-CN" altLang="en-US" dirty="0">
                <a:latin typeface="微软雅黑" panose="020B0503020204020204" pitchFamily="34" charset="-122"/>
                <a:ea typeface="微软雅黑" panose="020B0503020204020204" pitchFamily="34" charset="-122"/>
              </a:rPr>
              <a:t>标签的话可以换成别的（例如</a:t>
            </a:r>
            <a:r>
              <a:rPr lang="en-US" altLang="zh-CN" dirty="0">
                <a:latin typeface="微软雅黑" panose="020B0503020204020204" pitchFamily="34" charset="-122"/>
                <a:ea typeface="微软雅黑" panose="020B0503020204020204" pitchFamily="34" charset="-122"/>
              </a:rPr>
              <a:t>div</a:t>
            </a:r>
            <a:r>
              <a:rPr lang="zh-CN" altLang="en-US"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但是</a:t>
            </a:r>
            <a:r>
              <a:rPr lang="en-US"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btn</a:t>
            </a:r>
            <a:r>
              <a:rPr lang="en-US" altLang="zh-CN" b="1" dirty="0">
                <a:latin typeface="微软雅黑" panose="020B0503020204020204" pitchFamily="34" charset="-122"/>
                <a:ea typeface="微软雅黑" panose="020B0503020204020204" pitchFamily="34" charset="-122"/>
              </a:rPr>
              <a:t>-box</a:t>
            </a:r>
            <a:r>
              <a:rPr lang="zh-CN" altLang="en-US" b="1" dirty="0">
                <a:latin typeface="微软雅黑" panose="020B0503020204020204" pitchFamily="34" charset="-122"/>
                <a:ea typeface="微软雅黑" panose="020B0503020204020204" pitchFamily="34" charset="-122"/>
              </a:rPr>
              <a:t>必须带上，因为里面的</a:t>
            </a:r>
            <a:r>
              <a:rPr lang="en-US" altLang="zh-CN" b="1" dirty="0">
                <a:latin typeface="微软雅黑" panose="020B0503020204020204" pitchFamily="34" charset="-122"/>
                <a:ea typeface="微软雅黑" panose="020B0503020204020204" pitchFamily="34" charset="-122"/>
              </a:rPr>
              <a:t>&lt;span&gt;</a:t>
            </a:r>
            <a:r>
              <a:rPr lang="zh-CN" altLang="en-US" b="1" dirty="0">
                <a:latin typeface="微软雅黑" panose="020B0503020204020204" pitchFamily="34" charset="-122"/>
                <a:ea typeface="微软雅黑" panose="020B0503020204020204" pitchFamily="34" charset="-122"/>
              </a:rPr>
              <a:t>的定位是相对于父元素的。</a:t>
            </a:r>
            <a:endParaRPr lang="zh-CN" altLang="en-US" dirty="0"/>
          </a:p>
        </p:txBody>
      </p:sp>
      <p:sp>
        <p:nvSpPr>
          <p:cNvPr id="7" name="Rectangle 2">
            <a:extLst>
              <a:ext uri="{FF2B5EF4-FFF2-40B4-BE49-F238E27FC236}">
                <a16:creationId xmlns:a16="http://schemas.microsoft.com/office/drawing/2014/main" id="{B8F31C54-B352-48B9-8618-6AAF34A7F662}"/>
              </a:ext>
            </a:extLst>
          </p:cNvPr>
          <p:cNvSpPr>
            <a:spLocks noChangeArrowheads="1"/>
          </p:cNvSpPr>
          <p:nvPr/>
        </p:nvSpPr>
        <p:spPr bwMode="auto">
          <a:xfrm>
            <a:off x="525780" y="4053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.btn-box</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display</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inline-block</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width</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40px</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height</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40px</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text-decoration</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none</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position</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relative</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3" name="图片 12">
            <a:extLst>
              <a:ext uri="{FF2B5EF4-FFF2-40B4-BE49-F238E27FC236}">
                <a16:creationId xmlns:a16="http://schemas.microsoft.com/office/drawing/2014/main" id="{58F58C5E-68C8-4962-BA47-3EF1CCAF59C1}"/>
              </a:ext>
            </a:extLst>
          </p:cNvPr>
          <p:cNvPicPr>
            <a:picLocks noChangeAspect="1"/>
          </p:cNvPicPr>
          <p:nvPr/>
        </p:nvPicPr>
        <p:blipFill>
          <a:blip r:embed="rId7"/>
          <a:stretch>
            <a:fillRect/>
          </a:stretch>
        </p:blipFill>
        <p:spPr>
          <a:xfrm>
            <a:off x="348263" y="4436805"/>
            <a:ext cx="1257300" cy="857250"/>
          </a:xfrm>
          <a:prstGeom prst="rect">
            <a:avLst/>
          </a:prstGeom>
        </p:spPr>
      </p:pic>
      <p:sp>
        <p:nvSpPr>
          <p:cNvPr id="15" name="Rectangle 6">
            <a:extLst>
              <a:ext uri="{FF2B5EF4-FFF2-40B4-BE49-F238E27FC236}">
                <a16:creationId xmlns:a16="http://schemas.microsoft.com/office/drawing/2014/main" id="{84CC9F12-0B47-4A76-84C8-24A5E4B3AA3C}"/>
              </a:ext>
            </a:extLst>
          </p:cNvPr>
          <p:cNvSpPr>
            <a:spLocks noChangeArrowheads="1"/>
          </p:cNvSpPr>
          <p:nvPr/>
        </p:nvSpPr>
        <p:spPr bwMode="auto">
          <a:xfrm>
            <a:off x="1750315" y="4436805"/>
            <a:ext cx="10402999"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lvl="0" eaLnBrk="0" fontAlgn="base" hangingPunct="0">
              <a:spcBef>
                <a:spcPct val="0"/>
              </a:spcBef>
              <a:spcAft>
                <a:spcPct val="0"/>
              </a:spcAft>
            </a:pPr>
            <a:r>
              <a:rPr lang="zh-CN" altLang="en-US" b="1" dirty="0"/>
              <a:t>刷新图标：此图标右边的缺口是白色遮罩。</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9" name="Rectangle 7">
            <a:extLst>
              <a:ext uri="{FF2B5EF4-FFF2-40B4-BE49-F238E27FC236}">
                <a16:creationId xmlns:a16="http://schemas.microsoft.com/office/drawing/2014/main" id="{20231741-503F-48F2-883C-E8A66059313D}"/>
              </a:ext>
            </a:extLst>
          </p:cNvPr>
          <p:cNvSpPr>
            <a:spLocks noChangeArrowheads="1"/>
          </p:cNvSpPr>
          <p:nvPr/>
        </p:nvSpPr>
        <p:spPr bwMode="auto">
          <a:xfrm>
            <a:off x="1677938" y="5099984"/>
            <a:ext cx="10402999" cy="1365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000"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.icon-refresh</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display</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inline-block</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width</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20px</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height</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20px</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border-radius</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50%</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border</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4px solid #333</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position</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absolute</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top</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6px</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left</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6px</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 </a:t>
            </a:r>
            <a:endParaRPr kumimoji="0" lang="en-US" altLang="zh-CN" sz="1000"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000"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.icon-refresh:before</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content</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display</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inline-block</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width</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6px</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height</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10px</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background</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#fff</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position</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absolute</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top</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4px</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right</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-4px</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 </a:t>
            </a:r>
            <a:endParaRPr kumimoji="0" lang="en-US" altLang="zh-CN" sz="1000"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000"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.icon-refresh:after</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content</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display</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inline-block</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width</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0px</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height</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0px</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border-left</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6px solid transparent</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border-right</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6px solid transparent</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border-top</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6px solid #333</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position</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absolute</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top</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1px</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left</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14.5px</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-webkit-transform</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rotate(-45deg)</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6" name="Rectangle 9">
            <a:extLst>
              <a:ext uri="{FF2B5EF4-FFF2-40B4-BE49-F238E27FC236}">
                <a16:creationId xmlns:a16="http://schemas.microsoft.com/office/drawing/2014/main" id="{47180623-F051-4DD7-8788-A7637316691E}"/>
              </a:ext>
            </a:extLst>
          </p:cNvPr>
          <p:cNvSpPr>
            <a:spLocks noChangeArrowheads="1"/>
          </p:cNvSpPr>
          <p:nvPr/>
        </p:nvSpPr>
        <p:spPr bwMode="auto">
          <a:xfrm>
            <a:off x="1750315" y="4803905"/>
            <a:ext cx="10258247"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&lt;</a:t>
            </a:r>
            <a:r>
              <a:rPr kumimoji="0" lang="zh-CN" altLang="zh-CN" sz="1000"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a </a:t>
            </a:r>
            <a:r>
              <a:rPr kumimoji="0" lang="zh-CN" altLang="zh-CN" sz="10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href</a:t>
            </a: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class</a:t>
            </a: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="btn-box"&gt;</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&lt;</a:t>
            </a:r>
            <a:r>
              <a:rPr kumimoji="0" lang="zh-CN" altLang="zh-CN" sz="1000"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span </a:t>
            </a:r>
            <a:r>
              <a:rPr kumimoji="0" lang="zh-CN" altLang="zh-CN" sz="10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class</a:t>
            </a: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="icon-refresh"&gt;&lt;/</a:t>
            </a:r>
            <a:r>
              <a:rPr kumimoji="0" lang="zh-CN" altLang="zh-CN" sz="1000"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span</a:t>
            </a: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&gt;</a:t>
            </a:r>
            <a:r>
              <a:rPr kumimoji="0" lang="zh-CN" altLang="zh-CN"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&lt;/</a:t>
            </a:r>
            <a:r>
              <a:rPr kumimoji="0" lang="zh-CN" altLang="zh-CN" sz="1000"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a</a:t>
            </a:r>
            <a:r>
              <a:rPr kumimoji="0" lang="zh-CN" altLang="zh-CN"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&gt;</a:t>
            </a:r>
            <a:r>
              <a:rPr kumimoji="0" lang="zh-CN" altLang="zh-CN" sz="10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7" name="Rectangle 11">
            <a:hlinkClick r:id="rId8" action="ppaction://hlinksldjump"/>
            <a:extLst>
              <a:ext uri="{FF2B5EF4-FFF2-40B4-BE49-F238E27FC236}">
                <a16:creationId xmlns:a16="http://schemas.microsoft.com/office/drawing/2014/main" id="{CF1720AC-C1FB-4518-8DF9-72DF37E3567A}"/>
              </a:ext>
            </a:extLst>
          </p:cNvPr>
          <p:cNvSpPr/>
          <p:nvPr/>
        </p:nvSpPr>
        <p:spPr>
          <a:xfrm flipH="1">
            <a:off x="11111081" y="6465230"/>
            <a:ext cx="969855" cy="307777"/>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zh-CN" altLang="en-US" sz="1400" b="1" spc="600" dirty="0">
                <a:solidFill>
                  <a:srgbClr val="FEFEFE"/>
                </a:solidFill>
                <a:latin typeface="Times New Roman" panose="02020603050405020304" pitchFamily="18" charset="0"/>
                <a:cs typeface="Arial" panose="020B0604020202020204" pitchFamily="34" charset="0"/>
              </a:rPr>
              <a:t>居中</a:t>
            </a:r>
            <a:endParaRPr lang="en-US" altLang="zh-CN" sz="1400" b="1" spc="600" dirty="0">
              <a:solidFill>
                <a:srgbClr val="FEFEFE"/>
              </a:solidFill>
              <a:latin typeface="Times New Roman" panose="02020603050405020304" pitchFamily="18" charset="0"/>
              <a:ea typeface="Arial" panose="020B0604020202020204" pitchFamily="34" charset="0"/>
            </a:endParaRPr>
          </a:p>
        </p:txBody>
      </p:sp>
      <p:grpSp>
        <p:nvGrpSpPr>
          <p:cNvPr id="28" name="Group 9">
            <a:extLst>
              <a:ext uri="{FF2B5EF4-FFF2-40B4-BE49-F238E27FC236}">
                <a16:creationId xmlns:a16="http://schemas.microsoft.com/office/drawing/2014/main" id="{49FDFAB9-2D45-41AB-825F-3F8F61B58A3F}"/>
              </a:ext>
            </a:extLst>
          </p:cNvPr>
          <p:cNvGrpSpPr/>
          <p:nvPr/>
        </p:nvGrpSpPr>
        <p:grpSpPr>
          <a:xfrm>
            <a:off x="11061700" y="181078"/>
            <a:ext cx="988719" cy="335365"/>
            <a:chOff x="816" y="2304"/>
            <a:chExt cx="1440" cy="448"/>
          </a:xfrm>
        </p:grpSpPr>
        <p:sp>
          <p:nvSpPr>
            <p:cNvPr id="30" name="Freeform 10">
              <a:extLst>
                <a:ext uri="{FF2B5EF4-FFF2-40B4-BE49-F238E27FC236}">
                  <a16:creationId xmlns:a16="http://schemas.microsoft.com/office/drawing/2014/main" id="{76E5F1E4-B6F9-4847-9194-8CF12D7E8886}"/>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 name="Rectangle 11">
              <a:hlinkClick r:id="rId9" action="ppaction://hlinksldjump"/>
              <a:extLst>
                <a:ext uri="{FF2B5EF4-FFF2-40B4-BE49-F238E27FC236}">
                  <a16:creationId xmlns:a16="http://schemas.microsoft.com/office/drawing/2014/main" id="{A6792C7E-F9E9-4D76-A607-72D71D044F79}"/>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32" name="Group 9">
            <a:extLst>
              <a:ext uri="{FF2B5EF4-FFF2-40B4-BE49-F238E27FC236}">
                <a16:creationId xmlns:a16="http://schemas.microsoft.com/office/drawing/2014/main" id="{134BDB89-FBF3-405E-8D8B-A58D79FCE410}"/>
              </a:ext>
            </a:extLst>
          </p:cNvPr>
          <p:cNvGrpSpPr/>
          <p:nvPr/>
        </p:nvGrpSpPr>
        <p:grpSpPr>
          <a:xfrm>
            <a:off x="9270251" y="181078"/>
            <a:ext cx="754143" cy="335365"/>
            <a:chOff x="816" y="2304"/>
            <a:chExt cx="1440" cy="448"/>
          </a:xfrm>
        </p:grpSpPr>
        <p:sp>
          <p:nvSpPr>
            <p:cNvPr id="33" name="Freeform 10">
              <a:extLst>
                <a:ext uri="{FF2B5EF4-FFF2-40B4-BE49-F238E27FC236}">
                  <a16:creationId xmlns:a16="http://schemas.microsoft.com/office/drawing/2014/main" id="{0B2C7A61-3A87-4D20-BE8C-A347078AC515}"/>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4" name="Rectangle 11">
              <a:hlinkClick r:id="rId10"/>
              <a:extLst>
                <a:ext uri="{FF2B5EF4-FFF2-40B4-BE49-F238E27FC236}">
                  <a16:creationId xmlns:a16="http://schemas.microsoft.com/office/drawing/2014/main" id="{CE2A07C2-7984-4D59-975D-905757E3FFCA}"/>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35" name="Group 9">
            <a:extLst>
              <a:ext uri="{FF2B5EF4-FFF2-40B4-BE49-F238E27FC236}">
                <a16:creationId xmlns:a16="http://schemas.microsoft.com/office/drawing/2014/main" id="{5CFD2079-8826-4CA3-8F49-6B7ABBDE0660}"/>
              </a:ext>
            </a:extLst>
          </p:cNvPr>
          <p:cNvGrpSpPr/>
          <p:nvPr/>
        </p:nvGrpSpPr>
        <p:grpSpPr>
          <a:xfrm>
            <a:off x="10165976" y="181078"/>
            <a:ext cx="754143" cy="335365"/>
            <a:chOff x="816" y="2304"/>
            <a:chExt cx="1440" cy="448"/>
          </a:xfrm>
        </p:grpSpPr>
        <p:sp>
          <p:nvSpPr>
            <p:cNvPr id="36" name="Freeform 10">
              <a:extLst>
                <a:ext uri="{FF2B5EF4-FFF2-40B4-BE49-F238E27FC236}">
                  <a16:creationId xmlns:a16="http://schemas.microsoft.com/office/drawing/2014/main" id="{9F52793A-0BF6-41F9-91E1-41FEBB58FF3A}"/>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7" name="Rectangle 11">
              <a:hlinkClick r:id="rId11" action="ppaction://hlinkfile"/>
              <a:extLst>
                <a:ext uri="{FF2B5EF4-FFF2-40B4-BE49-F238E27FC236}">
                  <a16:creationId xmlns:a16="http://schemas.microsoft.com/office/drawing/2014/main" id="{0A2180CB-35C5-43B4-90F1-3325B320D122}"/>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4097057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arn(inVertic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arn(inVertical)">
                                      <p:cBhvr>
                                        <p:cTn id="31" dur="500"/>
                                        <p:tgtEl>
                                          <p:spTgt spid="13"/>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barn(inVertical)">
                                      <p:cBhvr>
                                        <p:cTn id="34" dur="500"/>
                                        <p:tgtEl>
                                          <p:spTgt spid="15"/>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barn(inVertical)">
                                      <p:cBhvr>
                                        <p:cTn id="37" dur="500"/>
                                        <p:tgtEl>
                                          <p:spTgt spid="26"/>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barn(inVertical)">
                                      <p:cBhvr>
                                        <p:cTn id="4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5" grpId="0"/>
      <p:bldP spid="6" grpId="0"/>
      <p:bldP spid="7" grpId="0"/>
      <p:bldP spid="15" grpId="0"/>
      <p:bldP spid="19" grpId="0"/>
      <p:bldP spid="2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zh-CN" altLang="en-US" kern="1200" dirty="0">
                <a:latin typeface="华文隶书" panose="02010800040101010101" pitchFamily="2" charset="-122"/>
                <a:ea typeface="华文隶书" panose="02010800040101010101" pitchFamily="2" charset="-122"/>
                <a:cs typeface="Arial" panose="020B0604020202020204" pitchFamily="34" charset="0"/>
              </a:rPr>
              <a:t>背景图片定位</a:t>
            </a:r>
            <a:endParaRPr lang="en-US" altLang="zh-CN" kern="1200" dirty="0">
              <a:latin typeface="华文隶书" panose="02010800040101010101" pitchFamily="2" charset="-122"/>
              <a:ea typeface="华文隶书" panose="02010800040101010101" pitchFamily="2" charset="-122"/>
            </a:endParaRPr>
          </a:p>
        </p:txBody>
      </p:sp>
      <p:grpSp>
        <p:nvGrpSpPr>
          <p:cNvPr id="28" name="Group 9">
            <a:extLst>
              <a:ext uri="{FF2B5EF4-FFF2-40B4-BE49-F238E27FC236}">
                <a16:creationId xmlns:a16="http://schemas.microsoft.com/office/drawing/2014/main" id="{49FDFAB9-2D45-41AB-825F-3F8F61B58A3F}"/>
              </a:ext>
            </a:extLst>
          </p:cNvPr>
          <p:cNvGrpSpPr/>
          <p:nvPr/>
        </p:nvGrpSpPr>
        <p:grpSpPr>
          <a:xfrm>
            <a:off x="11061700" y="181078"/>
            <a:ext cx="988719" cy="335365"/>
            <a:chOff x="816" y="2304"/>
            <a:chExt cx="1440" cy="448"/>
          </a:xfrm>
        </p:grpSpPr>
        <p:sp>
          <p:nvSpPr>
            <p:cNvPr id="30" name="Freeform 10">
              <a:extLst>
                <a:ext uri="{FF2B5EF4-FFF2-40B4-BE49-F238E27FC236}">
                  <a16:creationId xmlns:a16="http://schemas.microsoft.com/office/drawing/2014/main" id="{76E5F1E4-B6F9-4847-9194-8CF12D7E8886}"/>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 name="Rectangle 11">
              <a:hlinkClick r:id="rId3" action="ppaction://hlinksldjump"/>
              <a:extLst>
                <a:ext uri="{FF2B5EF4-FFF2-40B4-BE49-F238E27FC236}">
                  <a16:creationId xmlns:a16="http://schemas.microsoft.com/office/drawing/2014/main" id="{A6792C7E-F9E9-4D76-A607-72D71D044F79}"/>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8" name="矩形 7">
            <a:extLst>
              <a:ext uri="{FF2B5EF4-FFF2-40B4-BE49-F238E27FC236}">
                <a16:creationId xmlns:a16="http://schemas.microsoft.com/office/drawing/2014/main" id="{AC05C064-0F64-4E3D-AEA7-EEAD99BFA25E}"/>
              </a:ext>
            </a:extLst>
          </p:cNvPr>
          <p:cNvSpPr/>
          <p:nvPr/>
        </p:nvSpPr>
        <p:spPr>
          <a:xfrm>
            <a:off x="253956" y="747812"/>
            <a:ext cx="2438488" cy="307777"/>
          </a:xfrm>
          <a:prstGeom prst="rect">
            <a:avLst/>
          </a:prstGeom>
        </p:spPr>
        <p:txBody>
          <a:bodyPr wrap="none">
            <a:spAutoFit/>
          </a:bodyPr>
          <a:lstStyle/>
          <a:p>
            <a:r>
              <a:rPr lang="zh-CN" altLang="en-US" dirty="0">
                <a:solidFill>
                  <a:srgbClr val="111111"/>
                </a:solidFill>
                <a:latin typeface="Georgia" panose="02040502050405020303" pitchFamily="18" charset="0"/>
              </a:rPr>
              <a:t>背景图片的定位方法有</a:t>
            </a:r>
            <a:r>
              <a:rPr lang="en-US" altLang="zh-CN" dirty="0">
                <a:solidFill>
                  <a:srgbClr val="111111"/>
                </a:solidFill>
                <a:latin typeface="Georgia" panose="02040502050405020303" pitchFamily="18" charset="0"/>
              </a:rPr>
              <a:t>3</a:t>
            </a:r>
            <a:r>
              <a:rPr lang="zh-CN" altLang="en-US" dirty="0">
                <a:solidFill>
                  <a:srgbClr val="111111"/>
                </a:solidFill>
                <a:latin typeface="Georgia" panose="02040502050405020303" pitchFamily="18" charset="0"/>
              </a:rPr>
              <a:t>种：</a:t>
            </a:r>
            <a:endParaRPr lang="zh-CN" altLang="en-US" dirty="0"/>
          </a:p>
        </p:txBody>
      </p:sp>
      <p:sp>
        <p:nvSpPr>
          <p:cNvPr id="9" name="矩形 8">
            <a:extLst>
              <a:ext uri="{FF2B5EF4-FFF2-40B4-BE49-F238E27FC236}">
                <a16:creationId xmlns:a16="http://schemas.microsoft.com/office/drawing/2014/main" id="{DDA5F9D7-9EF2-49A0-ADB0-9F4959B85201}"/>
              </a:ext>
            </a:extLst>
          </p:cNvPr>
          <p:cNvSpPr/>
          <p:nvPr/>
        </p:nvSpPr>
        <p:spPr>
          <a:xfrm>
            <a:off x="635000" y="1055589"/>
            <a:ext cx="6096000" cy="1061829"/>
          </a:xfrm>
          <a:prstGeom prst="rect">
            <a:avLst/>
          </a:prstGeom>
        </p:spPr>
        <p:txBody>
          <a:bodyPr>
            <a:spAutoFit/>
          </a:bodyPr>
          <a:lstStyle/>
          <a:p>
            <a:pPr>
              <a:lnSpc>
                <a:spcPct val="150000"/>
              </a:lnSpc>
            </a:pPr>
            <a:r>
              <a:rPr lang="en-US" altLang="zh-CN" dirty="0">
                <a:solidFill>
                  <a:srgbClr val="111111"/>
                </a:solidFill>
                <a:latin typeface="Consolas" panose="020B0609020204030204" pitchFamily="49" charset="0"/>
              </a:rPr>
              <a:t>1</a:t>
            </a:r>
            <a:r>
              <a:rPr lang="zh-CN" altLang="en-US" dirty="0">
                <a:solidFill>
                  <a:srgbClr val="111111"/>
                </a:solidFill>
                <a:latin typeface="Consolas" panose="020B0609020204030204" pitchFamily="49" charset="0"/>
              </a:rPr>
              <a:t>）关键字：</a:t>
            </a:r>
            <a:r>
              <a:rPr lang="en-US" altLang="zh-CN" dirty="0">
                <a:solidFill>
                  <a:srgbClr val="FF0000"/>
                </a:solidFill>
                <a:latin typeface="Consolas" panose="020B0609020204030204" pitchFamily="49" charset="0"/>
              </a:rPr>
              <a:t>background-position: top left;</a:t>
            </a:r>
            <a:endParaRPr lang="en-US" altLang="zh-CN" dirty="0">
              <a:solidFill>
                <a:srgbClr val="111111"/>
              </a:solidFill>
              <a:latin typeface="Consolas" panose="020B0609020204030204" pitchFamily="49" charset="0"/>
            </a:endParaRPr>
          </a:p>
          <a:p>
            <a:pPr>
              <a:lnSpc>
                <a:spcPct val="150000"/>
              </a:lnSpc>
            </a:pPr>
            <a:r>
              <a:rPr lang="en-US" altLang="zh-CN" dirty="0">
                <a:solidFill>
                  <a:srgbClr val="111111"/>
                </a:solidFill>
                <a:latin typeface="Consolas" panose="020B0609020204030204" pitchFamily="49" charset="0"/>
              </a:rPr>
              <a:t>2</a:t>
            </a:r>
            <a:r>
              <a:rPr lang="zh-CN" altLang="en-US" dirty="0">
                <a:solidFill>
                  <a:srgbClr val="111111"/>
                </a:solidFill>
                <a:latin typeface="Consolas" panose="020B0609020204030204" pitchFamily="49" charset="0"/>
              </a:rPr>
              <a:t>）像素：</a:t>
            </a:r>
            <a:r>
              <a:rPr lang="en-US" altLang="zh-CN" dirty="0">
                <a:solidFill>
                  <a:srgbClr val="FF0000"/>
                </a:solidFill>
                <a:latin typeface="Consolas" panose="020B0609020204030204" pitchFamily="49" charset="0"/>
              </a:rPr>
              <a:t>background-position: 0px </a:t>
            </a:r>
            <a:r>
              <a:rPr lang="en-US" altLang="zh-CN" dirty="0" err="1">
                <a:solidFill>
                  <a:srgbClr val="FF0000"/>
                </a:solidFill>
                <a:latin typeface="Consolas" panose="020B0609020204030204" pitchFamily="49" charset="0"/>
              </a:rPr>
              <a:t>0px</a:t>
            </a:r>
            <a:r>
              <a:rPr lang="en-US" altLang="zh-CN" dirty="0">
                <a:solidFill>
                  <a:srgbClr val="FF0000"/>
                </a:solidFill>
                <a:latin typeface="Consolas" panose="020B0609020204030204" pitchFamily="49" charset="0"/>
              </a:rPr>
              <a:t>;</a:t>
            </a:r>
            <a:endParaRPr lang="en-US" altLang="zh-CN" dirty="0">
              <a:solidFill>
                <a:srgbClr val="111111"/>
              </a:solidFill>
              <a:latin typeface="Consolas" panose="020B0609020204030204" pitchFamily="49" charset="0"/>
            </a:endParaRPr>
          </a:p>
          <a:p>
            <a:pPr>
              <a:lnSpc>
                <a:spcPct val="150000"/>
              </a:lnSpc>
            </a:pPr>
            <a:r>
              <a:rPr lang="en-US" altLang="zh-CN" dirty="0">
                <a:solidFill>
                  <a:srgbClr val="111111"/>
                </a:solidFill>
                <a:latin typeface="Consolas" panose="020B0609020204030204" pitchFamily="49" charset="0"/>
              </a:rPr>
              <a:t>3</a:t>
            </a:r>
            <a:r>
              <a:rPr lang="zh-CN" altLang="en-US" dirty="0">
                <a:solidFill>
                  <a:srgbClr val="111111"/>
                </a:solidFill>
                <a:latin typeface="Consolas" panose="020B0609020204030204" pitchFamily="49" charset="0"/>
              </a:rPr>
              <a:t>）百分比：</a:t>
            </a:r>
            <a:r>
              <a:rPr lang="en-US" altLang="zh-CN" dirty="0">
                <a:solidFill>
                  <a:srgbClr val="FF0000"/>
                </a:solidFill>
                <a:latin typeface="Consolas" panose="020B0609020204030204" pitchFamily="49" charset="0"/>
              </a:rPr>
              <a:t>background-position: 0% 0%;</a:t>
            </a:r>
            <a:endParaRPr lang="en-US" altLang="zh-CN" dirty="0">
              <a:solidFill>
                <a:srgbClr val="111111"/>
              </a:solidFill>
              <a:latin typeface="Consolas" panose="020B0609020204030204" pitchFamily="49" charset="0"/>
            </a:endParaRPr>
          </a:p>
        </p:txBody>
      </p:sp>
      <p:sp>
        <p:nvSpPr>
          <p:cNvPr id="10" name="矩形 9">
            <a:extLst>
              <a:ext uri="{FF2B5EF4-FFF2-40B4-BE49-F238E27FC236}">
                <a16:creationId xmlns:a16="http://schemas.microsoft.com/office/drawing/2014/main" id="{54980FA4-03AD-4CA7-8510-556144D6E0DC}"/>
              </a:ext>
            </a:extLst>
          </p:cNvPr>
          <p:cNvSpPr/>
          <p:nvPr/>
        </p:nvSpPr>
        <p:spPr>
          <a:xfrm>
            <a:off x="253955" y="2117418"/>
            <a:ext cx="10388645" cy="1384995"/>
          </a:xfrm>
          <a:prstGeom prst="rect">
            <a:avLst/>
          </a:prstGeom>
        </p:spPr>
        <p:txBody>
          <a:bodyPr wrap="square">
            <a:spAutoFit/>
          </a:bodyPr>
          <a:lstStyle/>
          <a:p>
            <a:pPr>
              <a:lnSpc>
                <a:spcPct val="150000"/>
              </a:lnSpc>
            </a:pPr>
            <a:r>
              <a:rPr lang="zh-CN" altLang="en-US" dirty="0">
                <a:solidFill>
                  <a:srgbClr val="111111"/>
                </a:solidFill>
                <a:latin typeface="Georgia" panose="02040502050405020303" pitchFamily="18" charset="0"/>
              </a:rPr>
              <a:t>上面这三句语句，都将图片定位在背景的左上角，表面上看效果是一样的，实际上第三种定位机制与前两种完全不同。</a:t>
            </a:r>
          </a:p>
          <a:p>
            <a:pPr>
              <a:lnSpc>
                <a:spcPct val="150000"/>
              </a:lnSpc>
            </a:pPr>
            <a:r>
              <a:rPr lang="zh-CN" altLang="en-US" dirty="0">
                <a:solidFill>
                  <a:srgbClr val="111111"/>
                </a:solidFill>
                <a:latin typeface="Georgia" panose="02040502050405020303" pitchFamily="18" charset="0"/>
              </a:rPr>
              <a:t>前两种定位，都是将背景图片左上角的原点，放置在规定的位置。</a:t>
            </a:r>
            <a:r>
              <a:rPr lang="zh-CN" altLang="en-US" dirty="0"/>
              <a:t>但是第三种定位，也就是百分比定位，不是这样。</a:t>
            </a:r>
            <a:r>
              <a:rPr lang="zh-CN" altLang="en-US" b="1" dirty="0"/>
              <a:t>它的放置规则是，图片本身（</a:t>
            </a:r>
            <a:r>
              <a:rPr lang="en-US" altLang="zh-CN" b="1" dirty="0" err="1"/>
              <a:t>x%,y</a:t>
            </a:r>
            <a:r>
              <a:rPr lang="en-US" altLang="zh-CN" b="1" dirty="0"/>
              <a:t>%</a:t>
            </a:r>
            <a:r>
              <a:rPr lang="zh-CN" altLang="en-US" b="1" dirty="0"/>
              <a:t>）的那个点，与背景区域的（</a:t>
            </a:r>
            <a:r>
              <a:rPr lang="en-US" altLang="zh-CN" b="1" dirty="0" err="1"/>
              <a:t>x%,y</a:t>
            </a:r>
            <a:r>
              <a:rPr lang="en-US" altLang="zh-CN" b="1" dirty="0"/>
              <a:t>%</a:t>
            </a:r>
            <a:r>
              <a:rPr lang="zh-CN" altLang="en-US" b="1" dirty="0"/>
              <a:t>）的那个点重合。</a:t>
            </a:r>
            <a:r>
              <a:rPr lang="zh-CN" altLang="en-US" dirty="0"/>
              <a:t>比如，如果放置位置是</a:t>
            </a:r>
            <a:r>
              <a:rPr lang="en-US" altLang="zh-CN" dirty="0"/>
              <a:t>"20% 10%"</a:t>
            </a:r>
            <a:r>
              <a:rPr lang="zh-CN" altLang="en-US" dirty="0"/>
              <a:t>，实际结果如下图，可以看到这个点是在图片本身的</a:t>
            </a:r>
            <a:r>
              <a:rPr lang="en-US" altLang="zh-CN" dirty="0"/>
              <a:t>"20% 10%"</a:t>
            </a:r>
            <a:r>
              <a:rPr lang="zh-CN" altLang="en-US" dirty="0"/>
              <a:t>的位置上。</a:t>
            </a:r>
            <a:endParaRPr lang="zh-CN" altLang="en-US" dirty="0">
              <a:solidFill>
                <a:srgbClr val="111111"/>
              </a:solidFill>
              <a:latin typeface="Georgia" panose="02040502050405020303" pitchFamily="18" charset="0"/>
            </a:endParaRPr>
          </a:p>
        </p:txBody>
      </p:sp>
      <p:pic>
        <p:nvPicPr>
          <p:cNvPr id="14" name="图片 13">
            <a:extLst>
              <a:ext uri="{FF2B5EF4-FFF2-40B4-BE49-F238E27FC236}">
                <a16:creationId xmlns:a16="http://schemas.microsoft.com/office/drawing/2014/main" id="{A43FAD67-4031-442E-B5E7-65A5DE063D82}"/>
              </a:ext>
            </a:extLst>
          </p:cNvPr>
          <p:cNvPicPr>
            <a:picLocks noChangeAspect="1"/>
          </p:cNvPicPr>
          <p:nvPr/>
        </p:nvPicPr>
        <p:blipFill>
          <a:blip r:embed="rId4"/>
          <a:stretch>
            <a:fillRect/>
          </a:stretch>
        </p:blipFill>
        <p:spPr>
          <a:xfrm>
            <a:off x="10780129" y="901700"/>
            <a:ext cx="1270289" cy="5081158"/>
          </a:xfrm>
          <a:prstGeom prst="rect">
            <a:avLst/>
          </a:prstGeom>
        </p:spPr>
      </p:pic>
      <p:sp>
        <p:nvSpPr>
          <p:cNvPr id="16" name="矩形 15">
            <a:extLst>
              <a:ext uri="{FF2B5EF4-FFF2-40B4-BE49-F238E27FC236}">
                <a16:creationId xmlns:a16="http://schemas.microsoft.com/office/drawing/2014/main" id="{6CD53A2E-711A-4D4A-9B0B-D6816C3A1993}"/>
              </a:ext>
            </a:extLst>
          </p:cNvPr>
          <p:cNvSpPr/>
          <p:nvPr/>
        </p:nvSpPr>
        <p:spPr>
          <a:xfrm>
            <a:off x="253955" y="5648522"/>
            <a:ext cx="9639345" cy="700192"/>
          </a:xfrm>
          <a:prstGeom prst="rect">
            <a:avLst/>
          </a:prstGeom>
        </p:spPr>
        <p:txBody>
          <a:bodyPr wrap="square">
            <a:spAutoFit/>
          </a:bodyPr>
          <a:lstStyle/>
          <a:p>
            <a:pPr>
              <a:lnSpc>
                <a:spcPct val="150000"/>
              </a:lnSpc>
            </a:pPr>
            <a:r>
              <a:rPr lang="zh-CN" altLang="en-US" dirty="0">
                <a:solidFill>
                  <a:srgbClr val="111111"/>
                </a:solidFill>
                <a:latin typeface="Georgia" panose="02040502050405020303" pitchFamily="18" charset="0"/>
              </a:rPr>
              <a:t>例子中可以看到第二和第三个方块的设置，并不是一般想象中的</a:t>
            </a:r>
            <a:r>
              <a:rPr lang="en-US" altLang="zh-CN" dirty="0">
                <a:solidFill>
                  <a:srgbClr val="111111"/>
                </a:solidFill>
                <a:latin typeface="Georgia" panose="02040502050405020303" pitchFamily="18" charset="0"/>
              </a:rPr>
              <a:t>“0% 25%”</a:t>
            </a:r>
            <a:r>
              <a:rPr lang="zh-CN" altLang="en-US" dirty="0">
                <a:solidFill>
                  <a:srgbClr val="111111"/>
                </a:solidFill>
                <a:latin typeface="Georgia" panose="02040502050405020303" pitchFamily="18" charset="0"/>
              </a:rPr>
              <a:t>和</a:t>
            </a:r>
            <a:r>
              <a:rPr lang="en-US" altLang="zh-CN" dirty="0">
                <a:solidFill>
                  <a:srgbClr val="111111"/>
                </a:solidFill>
                <a:latin typeface="Georgia" panose="02040502050405020303" pitchFamily="18" charset="0"/>
              </a:rPr>
              <a:t>“0% 75%”</a:t>
            </a:r>
            <a:r>
              <a:rPr lang="zh-CN" altLang="en-US" dirty="0">
                <a:solidFill>
                  <a:srgbClr val="111111"/>
                </a:solidFill>
                <a:latin typeface="Georgia" panose="02040502050405020303" pitchFamily="18" charset="0"/>
              </a:rPr>
              <a:t>。</a:t>
            </a:r>
            <a:r>
              <a:rPr lang="zh-CN" altLang="en-US" dirty="0"/>
              <a:t>这个例子用像素设置法更容易一些。使用百分比设置的主要优势在于，当页面缩放的时候，背景图片也会跟着一起缩放。</a:t>
            </a:r>
          </a:p>
        </p:txBody>
      </p:sp>
      <p:grpSp>
        <p:nvGrpSpPr>
          <p:cNvPr id="11" name="Group 9">
            <a:extLst>
              <a:ext uri="{FF2B5EF4-FFF2-40B4-BE49-F238E27FC236}">
                <a16:creationId xmlns:a16="http://schemas.microsoft.com/office/drawing/2014/main" id="{EF79325E-3467-46E0-B569-C18A69BC6AF6}"/>
              </a:ext>
            </a:extLst>
          </p:cNvPr>
          <p:cNvGrpSpPr/>
          <p:nvPr/>
        </p:nvGrpSpPr>
        <p:grpSpPr>
          <a:xfrm>
            <a:off x="264106" y="5313157"/>
            <a:ext cx="2034594" cy="335365"/>
            <a:chOff x="816" y="2304"/>
            <a:chExt cx="1440" cy="448"/>
          </a:xfrm>
        </p:grpSpPr>
        <p:sp>
          <p:nvSpPr>
            <p:cNvPr id="12" name="Freeform 10">
              <a:extLst>
                <a:ext uri="{FF2B5EF4-FFF2-40B4-BE49-F238E27FC236}">
                  <a16:creationId xmlns:a16="http://schemas.microsoft.com/office/drawing/2014/main" id="{A246CC33-F0EC-4B64-928C-FDE4A4B24F14}"/>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 name="Rectangle 11">
              <a:hlinkClick r:id="rId5" action="ppaction://hlinkfile"/>
              <a:extLst>
                <a:ext uri="{FF2B5EF4-FFF2-40B4-BE49-F238E27FC236}">
                  <a16:creationId xmlns:a16="http://schemas.microsoft.com/office/drawing/2014/main" id="{CE571DA2-6067-4A7D-A213-366EA315E507}"/>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eaLnBrk="0" fontAlgn="base" hangingPunct="0">
                <a:spcBef>
                  <a:spcPct val="0"/>
                </a:spcBef>
                <a:spcAft>
                  <a:spcPct val="0"/>
                </a:spcAft>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background-position.html</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20" name="AutoShape 5">
            <a:hlinkClick r:id="rId6" action="ppaction://hlinksldjump"/>
            <a:extLst>
              <a:ext uri="{FF2B5EF4-FFF2-40B4-BE49-F238E27FC236}">
                <a16:creationId xmlns:a16="http://schemas.microsoft.com/office/drawing/2014/main" id="{1BDDDF36-C72C-43C3-8E83-90EDBF25BA2A}"/>
              </a:ext>
            </a:extLst>
          </p:cNvPr>
          <p:cNvSpPr>
            <a:spLocks noChangeArrowheads="1"/>
          </p:cNvSpPr>
          <p:nvPr/>
        </p:nvSpPr>
        <p:spPr bwMode="gray">
          <a:xfrm>
            <a:off x="10712824" y="6283623"/>
            <a:ext cx="1098785" cy="273127"/>
          </a:xfrm>
          <a:prstGeom prst="homePlate">
            <a:avLst>
              <a:gd name="adj" fmla="val 42796"/>
            </a:avLst>
          </a:prstGeom>
          <a:gradFill rotWithShape="1">
            <a:gsLst>
              <a:gs pos="0">
                <a:schemeClr val="accent2">
                  <a:gamma/>
                  <a:shade val="76078"/>
                  <a:invGamma/>
                </a:schemeClr>
              </a:gs>
              <a:gs pos="100000">
                <a:schemeClr val="accent2"/>
              </a:gs>
            </a:gsLst>
            <a:lin ang="5400000" scaled="1"/>
          </a:gradFill>
          <a:ln w="28575" algn="ctr">
            <a:solidFill>
              <a:srgbClr val="F8F8F8"/>
            </a:solidFill>
            <a:miter lim="800000"/>
          </a:ln>
          <a:effectLst>
            <a:outerShdw dist="107763" dir="2700000" algn="ctr" rotWithShape="0">
              <a:srgbClr val="000000">
                <a:alpha val="50000"/>
              </a:srgbClr>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 name="Rectangle 11">
            <a:hlinkClick r:id="rId6" action="ppaction://hlinksldjump"/>
            <a:extLst>
              <a:ext uri="{FF2B5EF4-FFF2-40B4-BE49-F238E27FC236}">
                <a16:creationId xmlns:a16="http://schemas.microsoft.com/office/drawing/2014/main" id="{56639A6C-5321-43D2-953E-CFB7024AE239}"/>
              </a:ext>
            </a:extLst>
          </p:cNvPr>
          <p:cNvSpPr/>
          <p:nvPr/>
        </p:nvSpPr>
        <p:spPr>
          <a:xfrm>
            <a:off x="10642600" y="6295140"/>
            <a:ext cx="1169009" cy="261610"/>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zh-CN" altLang="en-US" sz="1100" b="1" spc="600" dirty="0">
                <a:solidFill>
                  <a:srgbClr val="FEFEFE"/>
                </a:solidFill>
                <a:latin typeface="Arial" panose="020B0604020202020204" pitchFamily="34" charset="0"/>
                <a:ea typeface="Arial" panose="020B0604020202020204" pitchFamily="34" charset="0"/>
                <a:cs typeface="Arial" panose="020B0604020202020204" pitchFamily="34" charset="0"/>
              </a:rPr>
              <a:t>流体布局</a:t>
            </a:r>
            <a:endParaRPr lang="en-US" altLang="zh-CN" sz="1100" b="1" spc="600" dirty="0">
              <a:solidFill>
                <a:srgbClr val="FEFEFE"/>
              </a:solidFill>
              <a:latin typeface="Arial" panose="020B0604020202020204" pitchFamily="34" charset="0"/>
              <a:ea typeface="Arial" panose="020B0604020202020204" pitchFamily="34" charset="0"/>
              <a:cs typeface="Arial" panose="020B0604020202020204" pitchFamily="34" charset="0"/>
            </a:endParaRPr>
          </a:p>
        </p:txBody>
      </p:sp>
      <p:pic>
        <p:nvPicPr>
          <p:cNvPr id="4" name="图片 3">
            <a:extLst>
              <a:ext uri="{FF2B5EF4-FFF2-40B4-BE49-F238E27FC236}">
                <a16:creationId xmlns:a16="http://schemas.microsoft.com/office/drawing/2014/main" id="{F347EE89-12CB-4752-83F0-36E7225CA859}"/>
              </a:ext>
            </a:extLst>
          </p:cNvPr>
          <p:cNvPicPr>
            <a:picLocks noChangeAspect="1"/>
          </p:cNvPicPr>
          <p:nvPr/>
        </p:nvPicPr>
        <p:blipFill>
          <a:blip r:embed="rId7"/>
          <a:stretch>
            <a:fillRect/>
          </a:stretch>
        </p:blipFill>
        <p:spPr>
          <a:xfrm>
            <a:off x="4968363" y="3261279"/>
            <a:ext cx="4762500" cy="2245012"/>
          </a:xfrm>
          <a:prstGeom prst="rect">
            <a:avLst/>
          </a:prstGeom>
        </p:spPr>
      </p:pic>
      <p:grpSp>
        <p:nvGrpSpPr>
          <p:cNvPr id="18" name="Group 9">
            <a:extLst>
              <a:ext uri="{FF2B5EF4-FFF2-40B4-BE49-F238E27FC236}">
                <a16:creationId xmlns:a16="http://schemas.microsoft.com/office/drawing/2014/main" id="{97687A1B-E011-45BC-9B72-5EBF3BE664EB}"/>
              </a:ext>
            </a:extLst>
          </p:cNvPr>
          <p:cNvGrpSpPr/>
          <p:nvPr/>
        </p:nvGrpSpPr>
        <p:grpSpPr>
          <a:xfrm>
            <a:off x="9270251" y="181078"/>
            <a:ext cx="754143" cy="335365"/>
            <a:chOff x="816" y="2304"/>
            <a:chExt cx="1440" cy="448"/>
          </a:xfrm>
        </p:grpSpPr>
        <p:sp>
          <p:nvSpPr>
            <p:cNvPr id="19" name="Freeform 10">
              <a:extLst>
                <a:ext uri="{FF2B5EF4-FFF2-40B4-BE49-F238E27FC236}">
                  <a16:creationId xmlns:a16="http://schemas.microsoft.com/office/drawing/2014/main" id="{2321111C-C7ED-4B0A-8D26-C715F95F7D17}"/>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Rectangle 11">
              <a:hlinkClick r:id="rId8"/>
              <a:extLst>
                <a:ext uri="{FF2B5EF4-FFF2-40B4-BE49-F238E27FC236}">
                  <a16:creationId xmlns:a16="http://schemas.microsoft.com/office/drawing/2014/main" id="{33B8B7EA-2A75-47A5-B436-7972630EA984}"/>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23" name="Group 9">
            <a:extLst>
              <a:ext uri="{FF2B5EF4-FFF2-40B4-BE49-F238E27FC236}">
                <a16:creationId xmlns:a16="http://schemas.microsoft.com/office/drawing/2014/main" id="{2E17D8E2-18D0-4DDB-BAED-BFFD5BB603BD}"/>
              </a:ext>
            </a:extLst>
          </p:cNvPr>
          <p:cNvGrpSpPr/>
          <p:nvPr/>
        </p:nvGrpSpPr>
        <p:grpSpPr>
          <a:xfrm>
            <a:off x="10165976" y="181078"/>
            <a:ext cx="754143" cy="335365"/>
            <a:chOff x="816" y="2304"/>
            <a:chExt cx="1440" cy="448"/>
          </a:xfrm>
        </p:grpSpPr>
        <p:sp>
          <p:nvSpPr>
            <p:cNvPr id="24" name="Freeform 10">
              <a:extLst>
                <a:ext uri="{FF2B5EF4-FFF2-40B4-BE49-F238E27FC236}">
                  <a16:creationId xmlns:a16="http://schemas.microsoft.com/office/drawing/2014/main" id="{C72E8825-5795-4EFA-9CE4-FB2B5991A982}"/>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5" name="Rectangle 11">
              <a:hlinkClick r:id="rId9" action="ppaction://hlinkfile"/>
              <a:extLst>
                <a:ext uri="{FF2B5EF4-FFF2-40B4-BE49-F238E27FC236}">
                  <a16:creationId xmlns:a16="http://schemas.microsoft.com/office/drawing/2014/main" id="{C9D0B210-B04B-484E-BA8E-8EF070EFD39F}"/>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1212559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par>
                                <p:cTn id="13" presetID="16" presetClass="entr" presetSubtype="21"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arn(inVertical)">
                                      <p:cBhvr>
                                        <p:cTn id="20" dur="500"/>
                                        <p:tgtEl>
                                          <p:spTgt spid="16"/>
                                        </p:tgtEl>
                                      </p:cBhvr>
                                    </p:animEffect>
                                  </p:childTnLst>
                                </p:cTn>
                              </p:par>
                              <p:par>
                                <p:cTn id="21" presetID="16" presetClass="entr" presetSubtype="21"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arn(inVertical)">
                                      <p:cBhvr>
                                        <p:cTn id="23" dur="300"/>
                                        <p:tgtEl>
                                          <p:spTgt spid="11"/>
                                        </p:tgtEl>
                                      </p:cBhvr>
                                    </p:animEffect>
                                  </p:childTnLst>
                                </p:cTn>
                              </p:par>
                              <p:par>
                                <p:cTn id="24" presetID="16" presetClass="entr" presetSubtype="21"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arn(inVertical)">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en-US" altLang="zh-CN" kern="1200" dirty="0">
                <a:latin typeface="华文隶书" panose="02010800040101010101" pitchFamily="2" charset="-122"/>
                <a:ea typeface="华文隶书" panose="02010800040101010101" pitchFamily="2" charset="-122"/>
                <a:cs typeface="Arial" panose="020B0604020202020204" pitchFamily="34" charset="0"/>
              </a:rPr>
              <a:t>Css3</a:t>
            </a:r>
            <a:r>
              <a:rPr lang="zh-CN" altLang="en-US" kern="1200" dirty="0">
                <a:latin typeface="华文隶书" panose="02010800040101010101" pitchFamily="2" charset="-122"/>
                <a:ea typeface="华文隶书" panose="02010800040101010101" pitchFamily="2" charset="-122"/>
                <a:cs typeface="Arial" panose="020B0604020202020204" pitchFamily="34" charset="0"/>
              </a:rPr>
              <a:t>功能</a:t>
            </a:r>
            <a:endParaRPr lang="en-US" altLang="zh-CN" kern="1200" dirty="0">
              <a:latin typeface="华文隶书" panose="02010800040101010101" pitchFamily="2" charset="-122"/>
              <a:ea typeface="华文隶书" panose="02010800040101010101" pitchFamily="2" charset="-122"/>
            </a:endParaRPr>
          </a:p>
        </p:txBody>
      </p:sp>
      <p:grpSp>
        <p:nvGrpSpPr>
          <p:cNvPr id="28" name="Group 9">
            <a:extLst>
              <a:ext uri="{FF2B5EF4-FFF2-40B4-BE49-F238E27FC236}">
                <a16:creationId xmlns:a16="http://schemas.microsoft.com/office/drawing/2014/main" id="{49FDFAB9-2D45-41AB-825F-3F8F61B58A3F}"/>
              </a:ext>
            </a:extLst>
          </p:cNvPr>
          <p:cNvGrpSpPr/>
          <p:nvPr/>
        </p:nvGrpSpPr>
        <p:grpSpPr>
          <a:xfrm>
            <a:off x="11061700" y="181078"/>
            <a:ext cx="988719" cy="335365"/>
            <a:chOff x="816" y="2304"/>
            <a:chExt cx="1440" cy="448"/>
          </a:xfrm>
        </p:grpSpPr>
        <p:sp>
          <p:nvSpPr>
            <p:cNvPr id="30" name="Freeform 10">
              <a:extLst>
                <a:ext uri="{FF2B5EF4-FFF2-40B4-BE49-F238E27FC236}">
                  <a16:creationId xmlns:a16="http://schemas.microsoft.com/office/drawing/2014/main" id="{76E5F1E4-B6F9-4847-9194-8CF12D7E8886}"/>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 name="Rectangle 11">
              <a:hlinkClick r:id="rId3" action="ppaction://hlinksldjump"/>
              <a:extLst>
                <a:ext uri="{FF2B5EF4-FFF2-40B4-BE49-F238E27FC236}">
                  <a16:creationId xmlns:a16="http://schemas.microsoft.com/office/drawing/2014/main" id="{A6792C7E-F9E9-4D76-A607-72D71D044F79}"/>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2" name="矩形 1">
            <a:extLst>
              <a:ext uri="{FF2B5EF4-FFF2-40B4-BE49-F238E27FC236}">
                <a16:creationId xmlns:a16="http://schemas.microsoft.com/office/drawing/2014/main" id="{72547181-9D90-4AF7-AB1D-6B24DF85DFE0}"/>
              </a:ext>
            </a:extLst>
          </p:cNvPr>
          <p:cNvSpPr/>
          <p:nvPr/>
        </p:nvSpPr>
        <p:spPr>
          <a:xfrm>
            <a:off x="300615" y="770151"/>
            <a:ext cx="2443298" cy="307777"/>
          </a:xfrm>
          <a:prstGeom prst="rect">
            <a:avLst/>
          </a:prstGeom>
        </p:spPr>
        <p:txBody>
          <a:bodyPr wrap="none">
            <a:spAutoFit/>
          </a:bodyPr>
          <a:lstStyle/>
          <a:p>
            <a:r>
              <a:rPr lang="zh-CN" altLang="en-US" b="1" dirty="0">
                <a:solidFill>
                  <a:srgbClr val="111111"/>
                </a:solidFill>
                <a:latin typeface="Georgia" panose="02040502050405020303" pitchFamily="18" charset="0"/>
              </a:rPr>
              <a:t>圆角（</a:t>
            </a:r>
            <a:r>
              <a:rPr lang="en-US" altLang="zh-CN" b="1" dirty="0">
                <a:solidFill>
                  <a:srgbClr val="111111"/>
                </a:solidFill>
                <a:latin typeface="Georgia" panose="02040502050405020303" pitchFamily="18" charset="0"/>
              </a:rPr>
              <a:t>Rounded Corner</a:t>
            </a:r>
            <a:r>
              <a:rPr lang="zh-CN" altLang="en-US" b="1" dirty="0">
                <a:solidFill>
                  <a:srgbClr val="111111"/>
                </a:solidFill>
                <a:latin typeface="Georgia" panose="02040502050405020303" pitchFamily="18" charset="0"/>
              </a:rPr>
              <a:t>）</a:t>
            </a:r>
            <a:endParaRPr lang="zh-CN" altLang="en-US" dirty="0"/>
          </a:p>
        </p:txBody>
      </p:sp>
      <p:sp>
        <p:nvSpPr>
          <p:cNvPr id="3" name="矩形 2">
            <a:extLst>
              <a:ext uri="{FF2B5EF4-FFF2-40B4-BE49-F238E27FC236}">
                <a16:creationId xmlns:a16="http://schemas.microsoft.com/office/drawing/2014/main" id="{DBCDB038-0C27-4538-BA23-E88385BED066}"/>
              </a:ext>
            </a:extLst>
          </p:cNvPr>
          <p:cNvSpPr/>
          <p:nvPr/>
        </p:nvSpPr>
        <p:spPr>
          <a:xfrm>
            <a:off x="3801632" y="677250"/>
            <a:ext cx="5287385" cy="1384995"/>
          </a:xfrm>
          <a:prstGeom prst="rect">
            <a:avLst/>
          </a:prstGeom>
        </p:spPr>
        <p:txBody>
          <a:bodyPr wrap="square">
            <a:spAutoFit/>
          </a:bodyPr>
          <a:lstStyle/>
          <a:p>
            <a:pPr>
              <a:lnSpc>
                <a:spcPct val="150000"/>
              </a:lnSpc>
            </a:pPr>
            <a:r>
              <a:rPr lang="en-US" altLang="zh-CN" dirty="0">
                <a:solidFill>
                  <a:srgbClr val="111111"/>
                </a:solidFill>
                <a:latin typeface="Consolas" panose="020B0609020204030204" pitchFamily="49" charset="0"/>
              </a:rPr>
              <a:t>.</a:t>
            </a:r>
            <a:r>
              <a:rPr lang="en-US" altLang="zh-CN" dirty="0" err="1">
                <a:solidFill>
                  <a:srgbClr val="111111"/>
                </a:solidFill>
                <a:latin typeface="Consolas" panose="020B0609020204030204" pitchFamily="49" charset="0"/>
              </a:rPr>
              <a:t>box_round</a:t>
            </a:r>
            <a:r>
              <a:rPr lang="en-US" altLang="zh-CN" dirty="0">
                <a:solidFill>
                  <a:srgbClr val="111111"/>
                </a:solidFill>
                <a:latin typeface="Consolas" panose="020B0609020204030204" pitchFamily="49" charset="0"/>
              </a:rPr>
              <a:t> {</a:t>
            </a:r>
          </a:p>
          <a:p>
            <a:pPr>
              <a:lnSpc>
                <a:spcPct val="150000"/>
              </a:lnSpc>
            </a:pPr>
            <a:r>
              <a:rPr lang="zh-CN" altLang="en-US" dirty="0">
                <a:solidFill>
                  <a:srgbClr val="111111"/>
                </a:solidFill>
                <a:latin typeface="Consolas" panose="020B0609020204030204" pitchFamily="49" charset="0"/>
              </a:rPr>
              <a:t>　　</a:t>
            </a:r>
            <a:r>
              <a:rPr lang="en-US" altLang="zh-CN" dirty="0">
                <a:solidFill>
                  <a:srgbClr val="111111"/>
                </a:solidFill>
                <a:latin typeface="Consolas" panose="020B0609020204030204" pitchFamily="49" charset="0"/>
              </a:rPr>
              <a:t>-</a:t>
            </a:r>
            <a:r>
              <a:rPr lang="en-US" altLang="zh-CN" dirty="0" err="1">
                <a:solidFill>
                  <a:srgbClr val="111111"/>
                </a:solidFill>
                <a:latin typeface="Consolas" panose="020B0609020204030204" pitchFamily="49" charset="0"/>
              </a:rPr>
              <a:t>moz</a:t>
            </a:r>
            <a:r>
              <a:rPr lang="en-US" altLang="zh-CN" dirty="0">
                <a:solidFill>
                  <a:srgbClr val="111111"/>
                </a:solidFill>
                <a:latin typeface="Consolas" panose="020B0609020204030204" pitchFamily="49" charset="0"/>
              </a:rPr>
              <a:t>-border-radius: 30px; /* FF1+ */</a:t>
            </a:r>
          </a:p>
          <a:p>
            <a:pPr>
              <a:lnSpc>
                <a:spcPct val="150000"/>
              </a:lnSpc>
            </a:pPr>
            <a:r>
              <a:rPr lang="zh-CN" altLang="en-US" dirty="0">
                <a:solidFill>
                  <a:srgbClr val="111111"/>
                </a:solidFill>
                <a:latin typeface="Consolas" panose="020B0609020204030204" pitchFamily="49" charset="0"/>
              </a:rPr>
              <a:t>　　</a:t>
            </a:r>
            <a:r>
              <a:rPr lang="en-US" altLang="zh-CN" dirty="0">
                <a:solidFill>
                  <a:srgbClr val="111111"/>
                </a:solidFill>
                <a:latin typeface="Consolas" panose="020B0609020204030204" pitchFamily="49" charset="0"/>
              </a:rPr>
              <a:t>-</a:t>
            </a:r>
            <a:r>
              <a:rPr lang="en-US" altLang="zh-CN" dirty="0" err="1">
                <a:solidFill>
                  <a:srgbClr val="111111"/>
                </a:solidFill>
                <a:latin typeface="Consolas" panose="020B0609020204030204" pitchFamily="49" charset="0"/>
              </a:rPr>
              <a:t>webkit</a:t>
            </a:r>
            <a:r>
              <a:rPr lang="en-US" altLang="zh-CN" dirty="0">
                <a:solidFill>
                  <a:srgbClr val="111111"/>
                </a:solidFill>
                <a:latin typeface="Consolas" panose="020B0609020204030204" pitchFamily="49" charset="0"/>
              </a:rPr>
              <a:t>-border-radius: 30px; /* Saf3+, Chrome */</a:t>
            </a:r>
          </a:p>
          <a:p>
            <a:pPr>
              <a:lnSpc>
                <a:spcPct val="150000"/>
              </a:lnSpc>
            </a:pPr>
            <a:r>
              <a:rPr lang="zh-CN" altLang="en-US" dirty="0">
                <a:solidFill>
                  <a:srgbClr val="111111"/>
                </a:solidFill>
                <a:latin typeface="Consolas" panose="020B0609020204030204" pitchFamily="49" charset="0"/>
              </a:rPr>
              <a:t>　　</a:t>
            </a:r>
            <a:r>
              <a:rPr lang="en-US" altLang="zh-CN" dirty="0">
                <a:solidFill>
                  <a:srgbClr val="111111"/>
                </a:solidFill>
                <a:latin typeface="Consolas" panose="020B0609020204030204" pitchFamily="49" charset="0"/>
              </a:rPr>
              <a:t>border-radius: 30px; /* Opera 10.5, IE 9 */}</a:t>
            </a:r>
          </a:p>
        </p:txBody>
      </p:sp>
      <p:sp>
        <p:nvSpPr>
          <p:cNvPr id="4" name="矩形 3">
            <a:extLst>
              <a:ext uri="{FF2B5EF4-FFF2-40B4-BE49-F238E27FC236}">
                <a16:creationId xmlns:a16="http://schemas.microsoft.com/office/drawing/2014/main" id="{36B96860-448F-4255-8D16-1542476F7BF7}"/>
              </a:ext>
            </a:extLst>
          </p:cNvPr>
          <p:cNvSpPr/>
          <p:nvPr/>
        </p:nvSpPr>
        <p:spPr>
          <a:xfrm>
            <a:off x="300615" y="2062245"/>
            <a:ext cx="11891385" cy="700320"/>
          </a:xfrm>
          <a:prstGeom prst="rect">
            <a:avLst/>
          </a:prstGeom>
        </p:spPr>
        <p:txBody>
          <a:bodyPr wrap="square">
            <a:spAutoFit/>
          </a:bodyPr>
          <a:lstStyle/>
          <a:p>
            <a:pPr>
              <a:lnSpc>
                <a:spcPct val="150000"/>
              </a:lnSpc>
            </a:pPr>
            <a:r>
              <a:rPr lang="zh-CN" altLang="en-US" dirty="0">
                <a:solidFill>
                  <a:srgbClr val="111111"/>
                </a:solidFill>
                <a:latin typeface="Georgia" panose="02040502050405020303" pitchFamily="18" charset="0"/>
              </a:rPr>
              <a:t>只要设好一个半径值就可以了。</a:t>
            </a:r>
            <a:r>
              <a:rPr lang="en-US" altLang="zh-CN" dirty="0">
                <a:solidFill>
                  <a:srgbClr val="111111"/>
                </a:solidFill>
                <a:latin typeface="Georgia" panose="02040502050405020303" pitchFamily="18" charset="0"/>
              </a:rPr>
              <a:t>border-top-left-radius</a:t>
            </a:r>
            <a:r>
              <a:rPr lang="zh-CN" altLang="en-US" dirty="0">
                <a:solidFill>
                  <a:srgbClr val="111111"/>
                </a:solidFill>
                <a:latin typeface="Georgia" panose="02040502050405020303" pitchFamily="18" charset="0"/>
              </a:rPr>
              <a:t>：左上角的弧度、</a:t>
            </a:r>
            <a:r>
              <a:rPr lang="en-US" altLang="zh-CN" dirty="0">
                <a:solidFill>
                  <a:srgbClr val="111111"/>
                </a:solidFill>
                <a:latin typeface="Georgia" panose="02040502050405020303" pitchFamily="18" charset="0"/>
              </a:rPr>
              <a:t>border-top-right-radius</a:t>
            </a:r>
            <a:r>
              <a:rPr lang="zh-CN" altLang="en-US" dirty="0">
                <a:solidFill>
                  <a:srgbClr val="111111"/>
                </a:solidFill>
                <a:latin typeface="Georgia" panose="02040502050405020303" pitchFamily="18" charset="0"/>
              </a:rPr>
              <a:t>：右上角的弧度、</a:t>
            </a:r>
            <a:r>
              <a:rPr lang="en-US" altLang="zh-CN" dirty="0">
                <a:solidFill>
                  <a:srgbClr val="111111"/>
                </a:solidFill>
                <a:latin typeface="Georgia" panose="02040502050405020303" pitchFamily="18" charset="0"/>
              </a:rPr>
              <a:t>border-bottom-right-radius</a:t>
            </a:r>
            <a:r>
              <a:rPr lang="zh-CN" altLang="en-US" dirty="0">
                <a:solidFill>
                  <a:srgbClr val="111111"/>
                </a:solidFill>
                <a:latin typeface="Georgia" panose="02040502050405020303" pitchFamily="18" charset="0"/>
              </a:rPr>
              <a:t>：右下角的弧度、</a:t>
            </a:r>
            <a:r>
              <a:rPr lang="en-US" altLang="zh-CN" dirty="0">
                <a:solidFill>
                  <a:srgbClr val="111111"/>
                </a:solidFill>
                <a:latin typeface="Georgia" panose="02040502050405020303" pitchFamily="18" charset="0"/>
              </a:rPr>
              <a:t>border-bottom-left-radius</a:t>
            </a:r>
            <a:r>
              <a:rPr lang="zh-CN" altLang="en-US" dirty="0">
                <a:solidFill>
                  <a:srgbClr val="111111"/>
                </a:solidFill>
                <a:latin typeface="Georgia" panose="02040502050405020303" pitchFamily="18" charset="0"/>
              </a:rPr>
              <a:t>：左下角的弧度</a:t>
            </a:r>
          </a:p>
        </p:txBody>
      </p:sp>
      <p:sp>
        <p:nvSpPr>
          <p:cNvPr id="5" name="矩形 4">
            <a:extLst>
              <a:ext uri="{FF2B5EF4-FFF2-40B4-BE49-F238E27FC236}">
                <a16:creationId xmlns:a16="http://schemas.microsoft.com/office/drawing/2014/main" id="{609B591D-776D-493C-A80E-9BFB1E73B3F7}"/>
              </a:ext>
            </a:extLst>
          </p:cNvPr>
          <p:cNvSpPr/>
          <p:nvPr/>
        </p:nvSpPr>
        <p:spPr>
          <a:xfrm>
            <a:off x="242253" y="2766283"/>
            <a:ext cx="2396810" cy="307777"/>
          </a:xfrm>
          <a:prstGeom prst="rect">
            <a:avLst/>
          </a:prstGeom>
        </p:spPr>
        <p:txBody>
          <a:bodyPr wrap="none">
            <a:spAutoFit/>
          </a:bodyPr>
          <a:lstStyle/>
          <a:p>
            <a:r>
              <a:rPr lang="zh-CN" altLang="en-US" b="1" dirty="0">
                <a:solidFill>
                  <a:srgbClr val="111111"/>
                </a:solidFill>
                <a:latin typeface="Georgia" panose="02040502050405020303" pitchFamily="18" charset="0"/>
              </a:rPr>
              <a:t>盒状阴影（</a:t>
            </a:r>
            <a:r>
              <a:rPr lang="en-US" altLang="zh-CN" b="1" dirty="0">
                <a:solidFill>
                  <a:srgbClr val="111111"/>
                </a:solidFill>
                <a:latin typeface="Georgia" panose="02040502050405020303" pitchFamily="18" charset="0"/>
              </a:rPr>
              <a:t>Box Shadow</a:t>
            </a:r>
            <a:r>
              <a:rPr lang="zh-CN" altLang="en-US" b="1" dirty="0">
                <a:solidFill>
                  <a:srgbClr val="111111"/>
                </a:solidFill>
                <a:latin typeface="Georgia" panose="02040502050405020303" pitchFamily="18" charset="0"/>
              </a:rPr>
              <a:t>）</a:t>
            </a:r>
            <a:endParaRPr lang="zh-CN" altLang="en-US" dirty="0"/>
          </a:p>
        </p:txBody>
      </p:sp>
      <p:sp>
        <p:nvSpPr>
          <p:cNvPr id="6" name="矩形 5">
            <a:extLst>
              <a:ext uri="{FF2B5EF4-FFF2-40B4-BE49-F238E27FC236}">
                <a16:creationId xmlns:a16="http://schemas.microsoft.com/office/drawing/2014/main" id="{82A2331D-6C21-4CEA-802F-9F1644CF714F}"/>
              </a:ext>
            </a:extLst>
          </p:cNvPr>
          <p:cNvSpPr/>
          <p:nvPr/>
        </p:nvSpPr>
        <p:spPr>
          <a:xfrm>
            <a:off x="242253" y="3052662"/>
            <a:ext cx="11002385" cy="2319866"/>
          </a:xfrm>
          <a:prstGeom prst="rect">
            <a:avLst/>
          </a:prstGeom>
        </p:spPr>
        <p:txBody>
          <a:bodyPr wrap="square">
            <a:spAutoFit/>
          </a:bodyPr>
          <a:lstStyle/>
          <a:p>
            <a:pPr>
              <a:lnSpc>
                <a:spcPct val="150000"/>
              </a:lnSpc>
            </a:pPr>
            <a:r>
              <a:rPr lang="en-US" altLang="zh-CN" dirty="0">
                <a:solidFill>
                  <a:srgbClr val="111111"/>
                </a:solidFill>
                <a:latin typeface="Consolas" panose="020B0609020204030204" pitchFamily="49" charset="0"/>
              </a:rPr>
              <a:t>.</a:t>
            </a:r>
            <a:r>
              <a:rPr lang="en-US" altLang="zh-CN" dirty="0" err="1">
                <a:solidFill>
                  <a:srgbClr val="111111"/>
                </a:solidFill>
                <a:latin typeface="Consolas" panose="020B0609020204030204" pitchFamily="49" charset="0"/>
              </a:rPr>
              <a:t>box_shadow</a:t>
            </a:r>
            <a:r>
              <a:rPr lang="en-US" altLang="zh-CN" dirty="0">
                <a:solidFill>
                  <a:srgbClr val="111111"/>
                </a:solidFill>
                <a:latin typeface="Consolas" panose="020B0609020204030204" pitchFamily="49" charset="0"/>
              </a:rPr>
              <a:t> {</a:t>
            </a:r>
          </a:p>
          <a:p>
            <a:pPr>
              <a:lnSpc>
                <a:spcPct val="150000"/>
              </a:lnSpc>
            </a:pPr>
            <a:r>
              <a:rPr lang="zh-CN" altLang="en-US" dirty="0">
                <a:solidFill>
                  <a:srgbClr val="111111"/>
                </a:solidFill>
                <a:latin typeface="Consolas" panose="020B0609020204030204" pitchFamily="49" charset="0"/>
              </a:rPr>
              <a:t>　　</a:t>
            </a:r>
            <a:r>
              <a:rPr lang="en-US" altLang="zh-CN" dirty="0">
                <a:solidFill>
                  <a:srgbClr val="111111"/>
                </a:solidFill>
                <a:latin typeface="Consolas" panose="020B0609020204030204" pitchFamily="49" charset="0"/>
              </a:rPr>
              <a:t>-</a:t>
            </a:r>
            <a:r>
              <a:rPr lang="en-US" altLang="zh-CN" dirty="0" err="1">
                <a:solidFill>
                  <a:srgbClr val="111111"/>
                </a:solidFill>
                <a:latin typeface="Consolas" panose="020B0609020204030204" pitchFamily="49" charset="0"/>
              </a:rPr>
              <a:t>moz</a:t>
            </a:r>
            <a:r>
              <a:rPr lang="en-US" altLang="zh-CN" dirty="0">
                <a:solidFill>
                  <a:srgbClr val="111111"/>
                </a:solidFill>
                <a:latin typeface="Consolas" panose="020B0609020204030204" pitchFamily="49" charset="0"/>
              </a:rPr>
              <a:t>-box-shadow: 3px </a:t>
            </a:r>
            <a:r>
              <a:rPr lang="en-US" altLang="zh-CN" dirty="0" err="1">
                <a:solidFill>
                  <a:srgbClr val="111111"/>
                </a:solidFill>
                <a:latin typeface="Consolas" panose="020B0609020204030204" pitchFamily="49" charset="0"/>
              </a:rPr>
              <a:t>3px</a:t>
            </a:r>
            <a:r>
              <a:rPr lang="en-US" altLang="zh-CN" dirty="0">
                <a:solidFill>
                  <a:srgbClr val="111111"/>
                </a:solidFill>
                <a:latin typeface="Consolas" panose="020B0609020204030204" pitchFamily="49" charset="0"/>
              </a:rPr>
              <a:t> 4px #</a:t>
            </a:r>
            <a:r>
              <a:rPr lang="en-US" altLang="zh-CN" dirty="0" err="1">
                <a:solidFill>
                  <a:srgbClr val="111111"/>
                </a:solidFill>
                <a:latin typeface="Consolas" panose="020B0609020204030204" pitchFamily="49" charset="0"/>
              </a:rPr>
              <a:t>ffffff</a:t>
            </a:r>
            <a:r>
              <a:rPr lang="en-US" altLang="zh-CN" dirty="0">
                <a:solidFill>
                  <a:srgbClr val="111111"/>
                </a:solidFill>
                <a:latin typeface="Consolas" panose="020B0609020204030204" pitchFamily="49" charset="0"/>
              </a:rPr>
              <a:t>; /* FF3.5+ */</a:t>
            </a:r>
          </a:p>
          <a:p>
            <a:pPr>
              <a:lnSpc>
                <a:spcPct val="150000"/>
              </a:lnSpc>
            </a:pPr>
            <a:r>
              <a:rPr lang="zh-CN" altLang="en-US" dirty="0">
                <a:solidFill>
                  <a:srgbClr val="111111"/>
                </a:solidFill>
                <a:latin typeface="Consolas" panose="020B0609020204030204" pitchFamily="49" charset="0"/>
              </a:rPr>
              <a:t>　　</a:t>
            </a:r>
            <a:r>
              <a:rPr lang="en-US" altLang="zh-CN" dirty="0">
                <a:solidFill>
                  <a:srgbClr val="111111"/>
                </a:solidFill>
                <a:latin typeface="Consolas" panose="020B0609020204030204" pitchFamily="49" charset="0"/>
              </a:rPr>
              <a:t>-</a:t>
            </a:r>
            <a:r>
              <a:rPr lang="en-US" altLang="zh-CN" dirty="0" err="1">
                <a:solidFill>
                  <a:srgbClr val="111111"/>
                </a:solidFill>
                <a:latin typeface="Consolas" panose="020B0609020204030204" pitchFamily="49" charset="0"/>
              </a:rPr>
              <a:t>webkit</a:t>
            </a:r>
            <a:r>
              <a:rPr lang="en-US" altLang="zh-CN" dirty="0">
                <a:solidFill>
                  <a:srgbClr val="111111"/>
                </a:solidFill>
                <a:latin typeface="Consolas" panose="020B0609020204030204" pitchFamily="49" charset="0"/>
              </a:rPr>
              <a:t>-box-shadow: 3px </a:t>
            </a:r>
            <a:r>
              <a:rPr lang="en-US" altLang="zh-CN" dirty="0" err="1">
                <a:solidFill>
                  <a:srgbClr val="111111"/>
                </a:solidFill>
                <a:latin typeface="Consolas" panose="020B0609020204030204" pitchFamily="49" charset="0"/>
              </a:rPr>
              <a:t>3px</a:t>
            </a:r>
            <a:r>
              <a:rPr lang="en-US" altLang="zh-CN" dirty="0">
                <a:solidFill>
                  <a:srgbClr val="111111"/>
                </a:solidFill>
                <a:latin typeface="Consolas" panose="020B0609020204030204" pitchFamily="49" charset="0"/>
              </a:rPr>
              <a:t> 4px #</a:t>
            </a:r>
            <a:r>
              <a:rPr lang="en-US" altLang="zh-CN" dirty="0" err="1">
                <a:solidFill>
                  <a:srgbClr val="111111"/>
                </a:solidFill>
                <a:latin typeface="Consolas" panose="020B0609020204030204" pitchFamily="49" charset="0"/>
              </a:rPr>
              <a:t>ffffff</a:t>
            </a:r>
            <a:r>
              <a:rPr lang="en-US" altLang="zh-CN" dirty="0">
                <a:solidFill>
                  <a:srgbClr val="111111"/>
                </a:solidFill>
                <a:latin typeface="Consolas" panose="020B0609020204030204" pitchFamily="49" charset="0"/>
              </a:rPr>
              <a:t>; /* Saf3.0+, Chrome */</a:t>
            </a:r>
          </a:p>
          <a:p>
            <a:pPr>
              <a:lnSpc>
                <a:spcPct val="150000"/>
              </a:lnSpc>
            </a:pPr>
            <a:r>
              <a:rPr lang="zh-CN" altLang="en-US" dirty="0">
                <a:solidFill>
                  <a:srgbClr val="111111"/>
                </a:solidFill>
                <a:latin typeface="Consolas" panose="020B0609020204030204" pitchFamily="49" charset="0"/>
              </a:rPr>
              <a:t>　　</a:t>
            </a:r>
            <a:r>
              <a:rPr lang="en-US" altLang="zh-CN" dirty="0">
                <a:solidFill>
                  <a:srgbClr val="111111"/>
                </a:solidFill>
                <a:latin typeface="Consolas" panose="020B0609020204030204" pitchFamily="49" charset="0"/>
              </a:rPr>
              <a:t>box-shadow: 3px </a:t>
            </a:r>
            <a:r>
              <a:rPr lang="en-US" altLang="zh-CN" dirty="0" err="1">
                <a:solidFill>
                  <a:srgbClr val="111111"/>
                </a:solidFill>
                <a:latin typeface="Consolas" panose="020B0609020204030204" pitchFamily="49" charset="0"/>
              </a:rPr>
              <a:t>3px</a:t>
            </a:r>
            <a:r>
              <a:rPr lang="en-US" altLang="zh-CN" dirty="0">
                <a:solidFill>
                  <a:srgbClr val="111111"/>
                </a:solidFill>
                <a:latin typeface="Consolas" panose="020B0609020204030204" pitchFamily="49" charset="0"/>
              </a:rPr>
              <a:t> 4px #</a:t>
            </a:r>
            <a:r>
              <a:rPr lang="en-US" altLang="zh-CN" dirty="0" err="1">
                <a:solidFill>
                  <a:srgbClr val="111111"/>
                </a:solidFill>
                <a:latin typeface="Consolas" panose="020B0609020204030204" pitchFamily="49" charset="0"/>
              </a:rPr>
              <a:t>ffffff</a:t>
            </a:r>
            <a:r>
              <a:rPr lang="en-US" altLang="zh-CN" dirty="0">
                <a:solidFill>
                  <a:srgbClr val="111111"/>
                </a:solidFill>
                <a:latin typeface="Consolas" panose="020B0609020204030204" pitchFamily="49" charset="0"/>
              </a:rPr>
              <a:t>; /* Opera 10.5, IE 9.0 */</a:t>
            </a:r>
          </a:p>
          <a:p>
            <a:pPr>
              <a:lnSpc>
                <a:spcPct val="150000"/>
              </a:lnSpc>
            </a:pPr>
            <a:r>
              <a:rPr lang="zh-CN" altLang="en-US" dirty="0">
                <a:solidFill>
                  <a:srgbClr val="111111"/>
                </a:solidFill>
                <a:latin typeface="Consolas" panose="020B0609020204030204" pitchFamily="49" charset="0"/>
              </a:rPr>
              <a:t>　　</a:t>
            </a:r>
            <a:r>
              <a:rPr lang="en-US" altLang="zh-CN" dirty="0">
                <a:solidFill>
                  <a:srgbClr val="111111"/>
                </a:solidFill>
                <a:latin typeface="Consolas" panose="020B0609020204030204" pitchFamily="49" charset="0"/>
              </a:rPr>
              <a:t>filter: </a:t>
            </a:r>
            <a:r>
              <a:rPr lang="en-US" altLang="zh-CN" dirty="0" err="1">
                <a:solidFill>
                  <a:srgbClr val="111111"/>
                </a:solidFill>
                <a:latin typeface="Consolas" panose="020B0609020204030204" pitchFamily="49" charset="0"/>
              </a:rPr>
              <a:t>progid:DXImageTransform.Microsoft.dropshadow</a:t>
            </a:r>
            <a:r>
              <a:rPr lang="en-US" altLang="zh-CN" dirty="0">
                <a:solidFill>
                  <a:srgbClr val="111111"/>
                </a:solidFill>
                <a:latin typeface="Consolas" panose="020B0609020204030204" pitchFamily="49" charset="0"/>
              </a:rPr>
              <a:t>(</a:t>
            </a:r>
            <a:r>
              <a:rPr lang="en-US" altLang="zh-CN" dirty="0" err="1">
                <a:solidFill>
                  <a:srgbClr val="111111"/>
                </a:solidFill>
                <a:latin typeface="Consolas" panose="020B0609020204030204" pitchFamily="49" charset="0"/>
              </a:rPr>
              <a:t>OffX</a:t>
            </a:r>
            <a:r>
              <a:rPr lang="en-US" altLang="zh-CN" dirty="0">
                <a:solidFill>
                  <a:srgbClr val="111111"/>
                </a:solidFill>
                <a:latin typeface="Consolas" panose="020B0609020204030204" pitchFamily="49" charset="0"/>
              </a:rPr>
              <a:t>=3px, </a:t>
            </a:r>
            <a:r>
              <a:rPr lang="en-US" altLang="zh-CN" dirty="0" err="1">
                <a:solidFill>
                  <a:srgbClr val="111111"/>
                </a:solidFill>
                <a:latin typeface="Consolas" panose="020B0609020204030204" pitchFamily="49" charset="0"/>
              </a:rPr>
              <a:t>OffY</a:t>
            </a:r>
            <a:r>
              <a:rPr lang="en-US" altLang="zh-CN" dirty="0">
                <a:solidFill>
                  <a:srgbClr val="111111"/>
                </a:solidFill>
                <a:latin typeface="Consolas" panose="020B0609020204030204" pitchFamily="49" charset="0"/>
              </a:rPr>
              <a:t>=3px, Color='#</a:t>
            </a:r>
            <a:r>
              <a:rPr lang="en-US" altLang="zh-CN" dirty="0" err="1">
                <a:solidFill>
                  <a:srgbClr val="111111"/>
                </a:solidFill>
                <a:latin typeface="Consolas" panose="020B0609020204030204" pitchFamily="49" charset="0"/>
              </a:rPr>
              <a:t>ffffff</a:t>
            </a:r>
            <a:r>
              <a:rPr lang="en-US" altLang="zh-CN" dirty="0">
                <a:solidFill>
                  <a:srgbClr val="111111"/>
                </a:solidFill>
                <a:latin typeface="Consolas" panose="020B0609020204030204" pitchFamily="49" charset="0"/>
              </a:rPr>
              <a:t>'); /* IE6,IE7 */</a:t>
            </a:r>
          </a:p>
          <a:p>
            <a:pPr>
              <a:lnSpc>
                <a:spcPct val="150000"/>
              </a:lnSpc>
            </a:pPr>
            <a:r>
              <a:rPr lang="zh-CN" altLang="en-US" dirty="0">
                <a:solidFill>
                  <a:srgbClr val="111111"/>
                </a:solidFill>
                <a:latin typeface="Consolas" panose="020B0609020204030204" pitchFamily="49" charset="0"/>
              </a:rPr>
              <a:t>　　</a:t>
            </a:r>
            <a:r>
              <a:rPr lang="en-US" altLang="zh-CN" dirty="0">
                <a:solidFill>
                  <a:srgbClr val="111111"/>
                </a:solidFill>
                <a:latin typeface="Consolas" panose="020B0609020204030204" pitchFamily="49" charset="0"/>
              </a:rPr>
              <a:t>-</a:t>
            </a:r>
            <a:r>
              <a:rPr lang="en-US" altLang="zh-CN" dirty="0" err="1">
                <a:solidFill>
                  <a:srgbClr val="111111"/>
                </a:solidFill>
                <a:latin typeface="Consolas" panose="020B0609020204030204" pitchFamily="49" charset="0"/>
              </a:rPr>
              <a:t>ms</a:t>
            </a:r>
            <a:r>
              <a:rPr lang="en-US" altLang="zh-CN" dirty="0">
                <a:solidFill>
                  <a:srgbClr val="111111"/>
                </a:solidFill>
                <a:latin typeface="Consolas" panose="020B0609020204030204" pitchFamily="49" charset="0"/>
              </a:rPr>
              <a:t>-filter: "</a:t>
            </a:r>
            <a:r>
              <a:rPr lang="en-US" altLang="zh-CN" dirty="0" err="1">
                <a:solidFill>
                  <a:srgbClr val="111111"/>
                </a:solidFill>
                <a:latin typeface="Consolas" panose="020B0609020204030204" pitchFamily="49" charset="0"/>
              </a:rPr>
              <a:t>progid:DXImageTransform.Microsoft.dropshadow</a:t>
            </a:r>
            <a:r>
              <a:rPr lang="en-US" altLang="zh-CN" dirty="0">
                <a:solidFill>
                  <a:srgbClr val="111111"/>
                </a:solidFill>
                <a:latin typeface="Consolas" panose="020B0609020204030204" pitchFamily="49" charset="0"/>
              </a:rPr>
              <a:t>(</a:t>
            </a:r>
            <a:r>
              <a:rPr lang="en-US" altLang="zh-CN" dirty="0" err="1">
                <a:solidFill>
                  <a:srgbClr val="111111"/>
                </a:solidFill>
                <a:latin typeface="Consolas" panose="020B0609020204030204" pitchFamily="49" charset="0"/>
              </a:rPr>
              <a:t>OffX</a:t>
            </a:r>
            <a:r>
              <a:rPr lang="en-US" altLang="zh-CN" dirty="0">
                <a:solidFill>
                  <a:srgbClr val="111111"/>
                </a:solidFill>
                <a:latin typeface="Consolas" panose="020B0609020204030204" pitchFamily="49" charset="0"/>
              </a:rPr>
              <a:t>=3px, </a:t>
            </a:r>
            <a:r>
              <a:rPr lang="en-US" altLang="zh-CN" dirty="0" err="1">
                <a:solidFill>
                  <a:srgbClr val="111111"/>
                </a:solidFill>
                <a:latin typeface="Consolas" panose="020B0609020204030204" pitchFamily="49" charset="0"/>
              </a:rPr>
              <a:t>OffY</a:t>
            </a:r>
            <a:r>
              <a:rPr lang="en-US" altLang="zh-CN" dirty="0">
                <a:solidFill>
                  <a:srgbClr val="111111"/>
                </a:solidFill>
                <a:latin typeface="Consolas" panose="020B0609020204030204" pitchFamily="49" charset="0"/>
              </a:rPr>
              <a:t>=3px, Color='#</a:t>
            </a:r>
            <a:r>
              <a:rPr lang="en-US" altLang="zh-CN" dirty="0" err="1">
                <a:solidFill>
                  <a:srgbClr val="111111"/>
                </a:solidFill>
                <a:latin typeface="Consolas" panose="020B0609020204030204" pitchFamily="49" charset="0"/>
              </a:rPr>
              <a:t>ffffff</a:t>
            </a:r>
            <a:r>
              <a:rPr lang="en-US" altLang="zh-CN" dirty="0">
                <a:solidFill>
                  <a:srgbClr val="111111"/>
                </a:solidFill>
                <a:latin typeface="Consolas" panose="020B0609020204030204" pitchFamily="49" charset="0"/>
              </a:rPr>
              <a:t>')"; /* IE8 */</a:t>
            </a:r>
            <a:br>
              <a:rPr lang="en-US" altLang="zh-CN" dirty="0">
                <a:solidFill>
                  <a:srgbClr val="111111"/>
                </a:solidFill>
                <a:latin typeface="Consolas" panose="020B0609020204030204" pitchFamily="49" charset="0"/>
              </a:rPr>
            </a:br>
            <a:r>
              <a:rPr lang="en-US" altLang="zh-CN" dirty="0">
                <a:solidFill>
                  <a:srgbClr val="111111"/>
                </a:solidFill>
                <a:latin typeface="Consolas" panose="020B0609020204030204" pitchFamily="49" charset="0"/>
              </a:rPr>
              <a:t>}</a:t>
            </a:r>
          </a:p>
        </p:txBody>
      </p:sp>
      <p:sp>
        <p:nvSpPr>
          <p:cNvPr id="7" name="矩形 6">
            <a:extLst>
              <a:ext uri="{FF2B5EF4-FFF2-40B4-BE49-F238E27FC236}">
                <a16:creationId xmlns:a16="http://schemas.microsoft.com/office/drawing/2014/main" id="{557AFBF0-E47E-4BE6-9A2B-A50211CD4BE1}"/>
              </a:ext>
            </a:extLst>
          </p:cNvPr>
          <p:cNvSpPr/>
          <p:nvPr/>
        </p:nvSpPr>
        <p:spPr>
          <a:xfrm>
            <a:off x="242253" y="5184182"/>
            <a:ext cx="11749804" cy="1023485"/>
          </a:xfrm>
          <a:prstGeom prst="rect">
            <a:avLst/>
          </a:prstGeom>
        </p:spPr>
        <p:txBody>
          <a:bodyPr wrap="square">
            <a:spAutoFit/>
          </a:bodyPr>
          <a:lstStyle/>
          <a:p>
            <a:pPr>
              <a:lnSpc>
                <a:spcPct val="150000"/>
              </a:lnSpc>
            </a:pPr>
            <a:r>
              <a:rPr lang="en-US" altLang="zh-CN" dirty="0">
                <a:solidFill>
                  <a:srgbClr val="111111"/>
                </a:solidFill>
                <a:latin typeface="Georgia" panose="02040502050405020303" pitchFamily="18" charset="0"/>
              </a:rPr>
              <a:t>-</a:t>
            </a:r>
            <a:r>
              <a:rPr lang="en-US" altLang="zh-CN" dirty="0" err="1">
                <a:solidFill>
                  <a:srgbClr val="111111"/>
                </a:solidFill>
                <a:latin typeface="Georgia" panose="02040502050405020303" pitchFamily="18" charset="0"/>
              </a:rPr>
              <a:t>moz</a:t>
            </a:r>
            <a:r>
              <a:rPr lang="en-US" altLang="zh-CN" dirty="0">
                <a:solidFill>
                  <a:srgbClr val="111111"/>
                </a:solidFill>
                <a:latin typeface="Georgia" panose="02040502050405020303" pitchFamily="18" charset="0"/>
              </a:rPr>
              <a:t>-box-shadow</a:t>
            </a:r>
            <a:r>
              <a:rPr lang="zh-CN" altLang="en-US" dirty="0">
                <a:solidFill>
                  <a:srgbClr val="111111"/>
                </a:solidFill>
                <a:latin typeface="Georgia" panose="02040502050405020303" pitchFamily="18" charset="0"/>
              </a:rPr>
              <a:t>、</a:t>
            </a:r>
            <a:r>
              <a:rPr lang="en-US" altLang="zh-CN" dirty="0">
                <a:solidFill>
                  <a:srgbClr val="111111"/>
                </a:solidFill>
                <a:latin typeface="Georgia" panose="02040502050405020303" pitchFamily="18" charset="0"/>
              </a:rPr>
              <a:t>-</a:t>
            </a:r>
            <a:r>
              <a:rPr lang="en-US" altLang="zh-CN" dirty="0" err="1">
                <a:solidFill>
                  <a:srgbClr val="111111"/>
                </a:solidFill>
                <a:latin typeface="Georgia" panose="02040502050405020303" pitchFamily="18" charset="0"/>
              </a:rPr>
              <a:t>webkit</a:t>
            </a:r>
            <a:r>
              <a:rPr lang="en-US" altLang="zh-CN" dirty="0">
                <a:solidFill>
                  <a:srgbClr val="111111"/>
                </a:solidFill>
                <a:latin typeface="Georgia" panose="02040502050405020303" pitchFamily="18" charset="0"/>
              </a:rPr>
              <a:t>-box-shadow</a:t>
            </a:r>
            <a:r>
              <a:rPr lang="zh-CN" altLang="en-US" dirty="0">
                <a:solidFill>
                  <a:srgbClr val="111111"/>
                </a:solidFill>
                <a:latin typeface="Georgia" panose="02040502050405020303" pitchFamily="18" charset="0"/>
              </a:rPr>
              <a:t>和</a:t>
            </a:r>
            <a:r>
              <a:rPr lang="en-US" altLang="zh-CN" dirty="0">
                <a:solidFill>
                  <a:srgbClr val="111111"/>
                </a:solidFill>
                <a:latin typeface="Georgia" panose="02040502050405020303" pitchFamily="18" charset="0"/>
              </a:rPr>
              <a:t>box-shadow</a:t>
            </a:r>
            <a:r>
              <a:rPr lang="zh-CN" altLang="en-US" dirty="0">
                <a:solidFill>
                  <a:srgbClr val="111111"/>
                </a:solidFill>
                <a:latin typeface="Georgia" panose="02040502050405020303" pitchFamily="18" charset="0"/>
              </a:rPr>
              <a:t>的设置是一样的，都有</a:t>
            </a:r>
            <a:r>
              <a:rPr lang="en-US" altLang="zh-CN" dirty="0">
                <a:solidFill>
                  <a:srgbClr val="111111"/>
                </a:solidFill>
                <a:latin typeface="Georgia" panose="02040502050405020303" pitchFamily="18" charset="0"/>
              </a:rPr>
              <a:t>4</a:t>
            </a:r>
            <a:r>
              <a:rPr lang="zh-CN" altLang="en-US" dirty="0">
                <a:solidFill>
                  <a:srgbClr val="111111"/>
                </a:solidFill>
                <a:latin typeface="Georgia" panose="02040502050405020303" pitchFamily="18" charset="0"/>
              </a:rPr>
              <a:t>个参数，含义分别为：</a:t>
            </a:r>
            <a:r>
              <a:rPr lang="en-US" altLang="zh-CN" dirty="0">
                <a:solidFill>
                  <a:srgbClr val="111111"/>
                </a:solidFill>
                <a:latin typeface="Georgia" panose="02040502050405020303" pitchFamily="18" charset="0"/>
              </a:rPr>
              <a:t>x</a:t>
            </a:r>
            <a:r>
              <a:rPr lang="zh-CN" altLang="en-US" dirty="0">
                <a:solidFill>
                  <a:srgbClr val="111111"/>
                </a:solidFill>
                <a:latin typeface="Georgia" panose="02040502050405020303" pitchFamily="18" charset="0"/>
              </a:rPr>
              <a:t>轴偏移值、</a:t>
            </a:r>
            <a:r>
              <a:rPr lang="en-US" altLang="zh-CN" dirty="0">
                <a:solidFill>
                  <a:srgbClr val="111111"/>
                </a:solidFill>
                <a:latin typeface="Georgia" panose="02040502050405020303" pitchFamily="18" charset="0"/>
              </a:rPr>
              <a:t>y</a:t>
            </a:r>
            <a:r>
              <a:rPr lang="zh-CN" altLang="en-US" dirty="0">
                <a:solidFill>
                  <a:srgbClr val="111111"/>
                </a:solidFill>
                <a:latin typeface="Georgia" panose="02040502050405020303" pitchFamily="18" charset="0"/>
              </a:rPr>
              <a:t>轴偏移值、阴影的模糊度、以及阴影颜色。</a:t>
            </a:r>
          </a:p>
          <a:p>
            <a:pPr>
              <a:lnSpc>
                <a:spcPct val="150000"/>
              </a:lnSpc>
            </a:pPr>
            <a:r>
              <a:rPr lang="en-US" altLang="zh-CN" dirty="0">
                <a:solidFill>
                  <a:srgbClr val="111111"/>
                </a:solidFill>
                <a:latin typeface="Georgia" panose="02040502050405020303" pitchFamily="18" charset="0"/>
              </a:rPr>
              <a:t>IE 6~8</a:t>
            </a:r>
            <a:r>
              <a:rPr lang="zh-CN" altLang="en-US" dirty="0">
                <a:solidFill>
                  <a:srgbClr val="111111"/>
                </a:solidFill>
                <a:latin typeface="Georgia" panose="02040502050405020303" pitchFamily="18" charset="0"/>
              </a:rPr>
              <a:t>使用其独有的滤镜，需要设置三个参数：</a:t>
            </a:r>
            <a:r>
              <a:rPr lang="en-US" altLang="zh-CN" dirty="0" err="1">
                <a:solidFill>
                  <a:srgbClr val="111111"/>
                </a:solidFill>
                <a:latin typeface="Georgia" panose="02040502050405020303" pitchFamily="18" charset="0"/>
              </a:rPr>
              <a:t>offX</a:t>
            </a:r>
            <a:r>
              <a:rPr lang="zh-CN" altLang="en-US" dirty="0">
                <a:solidFill>
                  <a:srgbClr val="111111"/>
                </a:solidFill>
                <a:latin typeface="Georgia" panose="02040502050405020303" pitchFamily="18" charset="0"/>
              </a:rPr>
              <a:t>（</a:t>
            </a:r>
            <a:r>
              <a:rPr lang="en-US" altLang="zh-CN" dirty="0">
                <a:solidFill>
                  <a:srgbClr val="111111"/>
                </a:solidFill>
                <a:latin typeface="Georgia" panose="02040502050405020303" pitchFamily="18" charset="0"/>
              </a:rPr>
              <a:t>X</a:t>
            </a:r>
            <a:r>
              <a:rPr lang="zh-CN" altLang="en-US" dirty="0">
                <a:solidFill>
                  <a:srgbClr val="111111"/>
                </a:solidFill>
                <a:latin typeface="Georgia" panose="02040502050405020303" pitchFamily="18" charset="0"/>
              </a:rPr>
              <a:t>轴偏移值）、</a:t>
            </a:r>
            <a:r>
              <a:rPr lang="en-US" altLang="zh-CN" dirty="0" err="1">
                <a:solidFill>
                  <a:srgbClr val="111111"/>
                </a:solidFill>
                <a:latin typeface="Georgia" panose="02040502050405020303" pitchFamily="18" charset="0"/>
              </a:rPr>
              <a:t>offY</a:t>
            </a:r>
            <a:r>
              <a:rPr lang="zh-CN" altLang="en-US" dirty="0">
                <a:solidFill>
                  <a:srgbClr val="111111"/>
                </a:solidFill>
                <a:latin typeface="Georgia" panose="02040502050405020303" pitchFamily="18" charset="0"/>
              </a:rPr>
              <a:t>（</a:t>
            </a:r>
            <a:r>
              <a:rPr lang="en-US" altLang="zh-CN" dirty="0">
                <a:solidFill>
                  <a:srgbClr val="111111"/>
                </a:solidFill>
                <a:latin typeface="Georgia" panose="02040502050405020303" pitchFamily="18" charset="0"/>
              </a:rPr>
              <a:t>Y</a:t>
            </a:r>
            <a:r>
              <a:rPr lang="zh-CN" altLang="en-US" dirty="0">
                <a:solidFill>
                  <a:srgbClr val="111111"/>
                </a:solidFill>
                <a:latin typeface="Georgia" panose="02040502050405020303" pitchFamily="18" charset="0"/>
              </a:rPr>
              <a:t>轴偏移值）、</a:t>
            </a:r>
            <a:r>
              <a:rPr lang="en-US" altLang="zh-CN" dirty="0">
                <a:solidFill>
                  <a:srgbClr val="111111"/>
                </a:solidFill>
                <a:latin typeface="Georgia" panose="02040502050405020303" pitchFamily="18" charset="0"/>
              </a:rPr>
              <a:t>Color</a:t>
            </a:r>
            <a:r>
              <a:rPr lang="zh-CN" altLang="en-US" dirty="0">
                <a:solidFill>
                  <a:srgbClr val="111111"/>
                </a:solidFill>
                <a:latin typeface="Georgia" panose="02040502050405020303" pitchFamily="18" charset="0"/>
              </a:rPr>
              <a:t>（阴影颜色）。</a:t>
            </a:r>
          </a:p>
        </p:txBody>
      </p:sp>
      <p:grpSp>
        <p:nvGrpSpPr>
          <p:cNvPr id="13" name="Group 9">
            <a:extLst>
              <a:ext uri="{FF2B5EF4-FFF2-40B4-BE49-F238E27FC236}">
                <a16:creationId xmlns:a16="http://schemas.microsoft.com/office/drawing/2014/main" id="{1C9BC9D1-8D95-4A76-9DB3-E8D507EB3D13}"/>
              </a:ext>
            </a:extLst>
          </p:cNvPr>
          <p:cNvGrpSpPr/>
          <p:nvPr/>
        </p:nvGrpSpPr>
        <p:grpSpPr>
          <a:xfrm>
            <a:off x="9270251" y="181078"/>
            <a:ext cx="754143" cy="335365"/>
            <a:chOff x="816" y="2304"/>
            <a:chExt cx="1440" cy="448"/>
          </a:xfrm>
        </p:grpSpPr>
        <p:sp>
          <p:nvSpPr>
            <p:cNvPr id="14" name="Freeform 10">
              <a:extLst>
                <a:ext uri="{FF2B5EF4-FFF2-40B4-BE49-F238E27FC236}">
                  <a16:creationId xmlns:a16="http://schemas.microsoft.com/office/drawing/2014/main" id="{145644CC-7007-4CF2-8B9E-285B78F3326E}"/>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 name="Rectangle 11">
              <a:hlinkClick r:id="rId4"/>
              <a:extLst>
                <a:ext uri="{FF2B5EF4-FFF2-40B4-BE49-F238E27FC236}">
                  <a16:creationId xmlns:a16="http://schemas.microsoft.com/office/drawing/2014/main" id="{69F91BC3-A263-4E5D-A239-4927AE6F62F8}"/>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16" name="Group 9">
            <a:extLst>
              <a:ext uri="{FF2B5EF4-FFF2-40B4-BE49-F238E27FC236}">
                <a16:creationId xmlns:a16="http://schemas.microsoft.com/office/drawing/2014/main" id="{FFF07904-9012-4728-92B2-95064304A5E7}"/>
              </a:ext>
            </a:extLst>
          </p:cNvPr>
          <p:cNvGrpSpPr/>
          <p:nvPr/>
        </p:nvGrpSpPr>
        <p:grpSpPr>
          <a:xfrm>
            <a:off x="10165976" y="181078"/>
            <a:ext cx="754143" cy="335365"/>
            <a:chOff x="816" y="2304"/>
            <a:chExt cx="1440" cy="448"/>
          </a:xfrm>
        </p:grpSpPr>
        <p:sp>
          <p:nvSpPr>
            <p:cNvPr id="17" name="Freeform 10">
              <a:extLst>
                <a:ext uri="{FF2B5EF4-FFF2-40B4-BE49-F238E27FC236}">
                  <a16:creationId xmlns:a16="http://schemas.microsoft.com/office/drawing/2014/main" id="{1F68E606-ABD9-46E8-A2E7-A2D658997DA8}"/>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 name="Rectangle 11">
              <a:hlinkClick r:id="rId5" action="ppaction://hlinkfile"/>
              <a:extLst>
                <a:ext uri="{FF2B5EF4-FFF2-40B4-BE49-F238E27FC236}">
                  <a16:creationId xmlns:a16="http://schemas.microsoft.com/office/drawing/2014/main" id="{FE9AF06E-100A-46A3-9627-958DDAFD6478}"/>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3201519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en-US" altLang="zh-CN" kern="1200">
                <a:latin typeface="华文隶书" panose="02010800040101010101" pitchFamily="2" charset="-122"/>
                <a:ea typeface="华文隶书" panose="02010800040101010101" pitchFamily="2" charset="-122"/>
                <a:cs typeface="Arial" panose="020B0604020202020204" pitchFamily="34" charset="0"/>
              </a:rPr>
              <a:t>Css3</a:t>
            </a:r>
            <a:r>
              <a:rPr lang="zh-CN" altLang="en-US" kern="1200">
                <a:latin typeface="华文隶书" panose="02010800040101010101" pitchFamily="2" charset="-122"/>
                <a:ea typeface="华文隶书" panose="02010800040101010101" pitchFamily="2" charset="-122"/>
                <a:cs typeface="Arial" panose="020B0604020202020204" pitchFamily="34" charset="0"/>
              </a:rPr>
              <a:t>功能</a:t>
            </a:r>
            <a:endParaRPr lang="en-US" altLang="zh-CN" kern="1200" dirty="0">
              <a:latin typeface="华文隶书" panose="02010800040101010101" pitchFamily="2" charset="-122"/>
              <a:ea typeface="华文隶书" panose="02010800040101010101" pitchFamily="2" charset="-122"/>
            </a:endParaRPr>
          </a:p>
        </p:txBody>
      </p:sp>
      <p:grpSp>
        <p:nvGrpSpPr>
          <p:cNvPr id="28" name="Group 9">
            <a:extLst>
              <a:ext uri="{FF2B5EF4-FFF2-40B4-BE49-F238E27FC236}">
                <a16:creationId xmlns:a16="http://schemas.microsoft.com/office/drawing/2014/main" id="{49FDFAB9-2D45-41AB-825F-3F8F61B58A3F}"/>
              </a:ext>
            </a:extLst>
          </p:cNvPr>
          <p:cNvGrpSpPr/>
          <p:nvPr/>
        </p:nvGrpSpPr>
        <p:grpSpPr>
          <a:xfrm>
            <a:off x="11061700" y="181078"/>
            <a:ext cx="988719" cy="335365"/>
            <a:chOff x="816" y="2304"/>
            <a:chExt cx="1440" cy="448"/>
          </a:xfrm>
        </p:grpSpPr>
        <p:sp>
          <p:nvSpPr>
            <p:cNvPr id="30" name="Freeform 10">
              <a:extLst>
                <a:ext uri="{FF2B5EF4-FFF2-40B4-BE49-F238E27FC236}">
                  <a16:creationId xmlns:a16="http://schemas.microsoft.com/office/drawing/2014/main" id="{76E5F1E4-B6F9-4847-9194-8CF12D7E8886}"/>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 name="Rectangle 11">
              <a:hlinkClick r:id="rId3" action="ppaction://hlinksldjump"/>
              <a:extLst>
                <a:ext uri="{FF2B5EF4-FFF2-40B4-BE49-F238E27FC236}">
                  <a16:creationId xmlns:a16="http://schemas.microsoft.com/office/drawing/2014/main" id="{A6792C7E-F9E9-4D76-A607-72D71D044F79}"/>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2" name="矩形 1">
            <a:extLst>
              <a:ext uri="{FF2B5EF4-FFF2-40B4-BE49-F238E27FC236}">
                <a16:creationId xmlns:a16="http://schemas.microsoft.com/office/drawing/2014/main" id="{72547181-9D90-4AF7-AB1D-6B24DF85DFE0}"/>
              </a:ext>
            </a:extLst>
          </p:cNvPr>
          <p:cNvSpPr/>
          <p:nvPr/>
        </p:nvSpPr>
        <p:spPr>
          <a:xfrm>
            <a:off x="300615" y="735112"/>
            <a:ext cx="902811" cy="307777"/>
          </a:xfrm>
          <a:prstGeom prst="rect">
            <a:avLst/>
          </a:prstGeom>
        </p:spPr>
        <p:txBody>
          <a:bodyPr wrap="none">
            <a:spAutoFit/>
          </a:bodyPr>
          <a:lstStyle/>
          <a:p>
            <a:r>
              <a:rPr lang="zh-CN" altLang="en-US" b="1" dirty="0">
                <a:solidFill>
                  <a:srgbClr val="111111"/>
                </a:solidFill>
                <a:latin typeface="Georgia" panose="02040502050405020303" pitchFamily="18" charset="0"/>
              </a:rPr>
              <a:t>边界图片</a:t>
            </a:r>
            <a:endParaRPr lang="zh-CN" altLang="en-US" dirty="0"/>
          </a:p>
        </p:txBody>
      </p:sp>
      <p:sp>
        <p:nvSpPr>
          <p:cNvPr id="3" name="矩形 2">
            <a:extLst>
              <a:ext uri="{FF2B5EF4-FFF2-40B4-BE49-F238E27FC236}">
                <a16:creationId xmlns:a16="http://schemas.microsoft.com/office/drawing/2014/main" id="{DBCDB038-0C27-4538-BA23-E88385BED066}"/>
              </a:ext>
            </a:extLst>
          </p:cNvPr>
          <p:cNvSpPr/>
          <p:nvPr/>
        </p:nvSpPr>
        <p:spPr>
          <a:xfrm>
            <a:off x="3801632" y="677250"/>
            <a:ext cx="5486747" cy="1708160"/>
          </a:xfrm>
          <a:prstGeom prst="rect">
            <a:avLst/>
          </a:prstGeom>
        </p:spPr>
        <p:txBody>
          <a:bodyPr wrap="square">
            <a:spAutoFit/>
          </a:bodyPr>
          <a:lstStyle/>
          <a:p>
            <a:pPr>
              <a:lnSpc>
                <a:spcPct val="150000"/>
              </a:lnSpc>
            </a:pPr>
            <a:r>
              <a:rPr lang="en-US" altLang="zh-CN" dirty="0"/>
              <a:t>#</a:t>
            </a:r>
            <a:r>
              <a:rPr lang="en-US" altLang="zh-CN" dirty="0" err="1"/>
              <a:t>borderimg</a:t>
            </a:r>
            <a:r>
              <a:rPr lang="en-US" altLang="zh-CN" dirty="0"/>
              <a:t> { </a:t>
            </a:r>
          </a:p>
          <a:p>
            <a:pPr>
              <a:lnSpc>
                <a:spcPct val="150000"/>
              </a:lnSpc>
            </a:pPr>
            <a:r>
              <a:rPr lang="en-US" altLang="zh-CN" dirty="0"/>
              <a:t>-</a:t>
            </a:r>
            <a:r>
              <a:rPr lang="en-US" altLang="zh-CN" dirty="0" err="1"/>
              <a:t>webkit</a:t>
            </a:r>
            <a:r>
              <a:rPr lang="en-US" altLang="zh-CN" dirty="0"/>
              <a:t>-border-image: </a:t>
            </a:r>
            <a:r>
              <a:rPr lang="en-US" altLang="zh-CN" dirty="0" err="1"/>
              <a:t>url</a:t>
            </a:r>
            <a:r>
              <a:rPr lang="en-US" altLang="zh-CN" dirty="0"/>
              <a:t>(border.png) 30 30 round; /* Safari 3.1-5 */ -o-border-image: </a:t>
            </a:r>
            <a:r>
              <a:rPr lang="en-US" altLang="zh-CN" dirty="0" err="1"/>
              <a:t>url</a:t>
            </a:r>
            <a:r>
              <a:rPr lang="en-US" altLang="zh-CN" dirty="0"/>
              <a:t>(border.png) 30 30 round; /* Opera 11-12.1 */ border-image: </a:t>
            </a:r>
            <a:r>
              <a:rPr lang="en-US" altLang="zh-CN" dirty="0" err="1"/>
              <a:t>url</a:t>
            </a:r>
            <a:r>
              <a:rPr lang="en-US" altLang="zh-CN" dirty="0"/>
              <a:t>(border.png) 30 30 round; </a:t>
            </a:r>
          </a:p>
          <a:p>
            <a:pPr>
              <a:lnSpc>
                <a:spcPct val="150000"/>
              </a:lnSpc>
            </a:pPr>
            <a:r>
              <a:rPr lang="en-US" altLang="zh-CN" dirty="0"/>
              <a:t>}</a:t>
            </a:r>
            <a:endParaRPr lang="en-US" altLang="zh-CN" dirty="0">
              <a:solidFill>
                <a:srgbClr val="111111"/>
              </a:solidFill>
              <a:latin typeface="Consolas" panose="020B0609020204030204" pitchFamily="49" charset="0"/>
            </a:endParaRPr>
          </a:p>
        </p:txBody>
      </p:sp>
      <p:graphicFrame>
        <p:nvGraphicFramePr>
          <p:cNvPr id="8" name="表格 7">
            <a:extLst>
              <a:ext uri="{FF2B5EF4-FFF2-40B4-BE49-F238E27FC236}">
                <a16:creationId xmlns:a16="http://schemas.microsoft.com/office/drawing/2014/main" id="{6A3CCEAB-3BC9-41EE-9A8C-835F555643BA}"/>
              </a:ext>
            </a:extLst>
          </p:cNvPr>
          <p:cNvGraphicFramePr>
            <a:graphicFrameLocks noGrp="1"/>
          </p:cNvGraphicFramePr>
          <p:nvPr>
            <p:extLst>
              <p:ext uri="{D42A27DB-BD31-4B8C-83A1-F6EECF244321}">
                <p14:modId xmlns:p14="http://schemas.microsoft.com/office/powerpoint/2010/main" val="2955552301"/>
              </p:ext>
            </p:extLst>
          </p:nvPr>
        </p:nvGraphicFramePr>
        <p:xfrm>
          <a:off x="300615" y="2762104"/>
          <a:ext cx="11749804" cy="2038350"/>
        </p:xfrm>
        <a:graphic>
          <a:graphicData uri="http://schemas.openxmlformats.org/drawingml/2006/table">
            <a:tbl>
              <a:tblPr/>
              <a:tblGrid>
                <a:gridCol w="2619409">
                  <a:extLst>
                    <a:ext uri="{9D8B030D-6E8A-4147-A177-3AD203B41FA5}">
                      <a16:colId xmlns:a16="http://schemas.microsoft.com/office/drawing/2014/main" val="3351464132"/>
                    </a:ext>
                  </a:extLst>
                </a:gridCol>
                <a:gridCol w="9130395">
                  <a:extLst>
                    <a:ext uri="{9D8B030D-6E8A-4147-A177-3AD203B41FA5}">
                      <a16:colId xmlns:a16="http://schemas.microsoft.com/office/drawing/2014/main" val="3451679718"/>
                    </a:ext>
                  </a:extLst>
                </a:gridCol>
              </a:tblGrid>
              <a:tr h="0">
                <a:tc>
                  <a:txBody>
                    <a:bodyPr/>
                    <a:lstStyle/>
                    <a:p>
                      <a:pPr fontAlgn="t">
                        <a:lnSpc>
                          <a:spcPct val="100000"/>
                        </a:lnSpc>
                      </a:pPr>
                      <a:r>
                        <a:rPr lang="en-US" sz="1400" b="0" i="0" u="none" strike="noStrike" cap="none" dirty="0">
                          <a:solidFill>
                            <a:srgbClr val="000000"/>
                          </a:solidFill>
                          <a:latin typeface="Arial" panose="020B0604020202020204"/>
                          <a:cs typeface="Arial" panose="020B0604020202020204"/>
                          <a:sym typeface="Arial" panose="020B0604020202020204"/>
                        </a:rPr>
                        <a:t>border-image-source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lnSpc>
                          <a:spcPct val="100000"/>
                        </a:lnSpc>
                      </a:pPr>
                      <a:r>
                        <a:rPr lang="zh-CN" altLang="en-US" dirty="0">
                          <a:effectLst/>
                        </a:rPr>
                        <a:t>边框图像的位置。</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093535772"/>
                  </a:ext>
                </a:extLst>
              </a:tr>
              <a:tr h="0">
                <a:tc>
                  <a:txBody>
                    <a:bodyPr/>
                    <a:lstStyle/>
                    <a:p>
                      <a:pPr fontAlgn="t">
                        <a:lnSpc>
                          <a:spcPct val="100000"/>
                        </a:lnSpc>
                      </a:pPr>
                      <a:r>
                        <a:rPr lang="en-US" sz="1400" b="0" i="0" u="none" strike="noStrike" cap="none" dirty="0">
                          <a:solidFill>
                            <a:srgbClr val="000000"/>
                          </a:solidFill>
                          <a:latin typeface="Arial" panose="020B0604020202020204"/>
                          <a:cs typeface="Arial" panose="020B0604020202020204"/>
                          <a:sym typeface="Arial" panose="020B0604020202020204"/>
                        </a:rPr>
                        <a:t>border-image-slice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CN" altLang="en-US" sz="1800" b="0" i="0" kern="1200" dirty="0">
                          <a:solidFill>
                            <a:schemeClr val="tx1"/>
                          </a:solidFill>
                          <a:effectLst/>
                          <a:latin typeface="+mn-lt"/>
                          <a:ea typeface="+mn-ea"/>
                          <a:cs typeface="+mn-cs"/>
                        </a:rPr>
                        <a:t>剪裁位置。没有单位，默认就是像素</a:t>
                      </a:r>
                      <a:r>
                        <a:rPr lang="en-US" altLang="zh-CN" sz="1800" b="0" i="0" kern="1200" dirty="0">
                          <a:solidFill>
                            <a:schemeClr val="tx1"/>
                          </a:solidFill>
                          <a:effectLst/>
                          <a:latin typeface="+mn-lt"/>
                          <a:ea typeface="+mn-ea"/>
                          <a:cs typeface="+mn-cs"/>
                        </a:rPr>
                        <a:t>(</a:t>
                      </a:r>
                      <a:r>
                        <a:rPr lang="en-US" altLang="zh-CN" sz="1800" b="0" i="0" kern="1200" dirty="0" err="1">
                          <a:solidFill>
                            <a:schemeClr val="tx1"/>
                          </a:solidFill>
                          <a:effectLst/>
                          <a:latin typeface="+mn-lt"/>
                          <a:ea typeface="+mn-ea"/>
                          <a:cs typeface="+mn-cs"/>
                        </a:rPr>
                        <a:t>px</a:t>
                      </a:r>
                      <a:r>
                        <a:rPr lang="en-US" altLang="zh-CN" sz="1800" b="0" i="0" kern="1200" dirty="0">
                          <a:solidFill>
                            <a:schemeClr val="tx1"/>
                          </a:solidFill>
                          <a:effectLst/>
                          <a:latin typeface="+mn-lt"/>
                          <a:ea typeface="+mn-ea"/>
                          <a:cs typeface="+mn-cs"/>
                        </a:rPr>
                        <a:t>)</a:t>
                      </a:r>
                      <a:r>
                        <a:rPr lang="zh-CN" altLang="en-US" sz="1800" b="0" i="0" kern="1200" dirty="0">
                          <a:solidFill>
                            <a:schemeClr val="tx1"/>
                          </a:solidFill>
                          <a:effectLst/>
                          <a:latin typeface="+mn-lt"/>
                          <a:ea typeface="+mn-ea"/>
                          <a:cs typeface="+mn-cs"/>
                        </a:rPr>
                        <a:t>。支持百分比。</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4000497515"/>
                  </a:ext>
                </a:extLst>
              </a:tr>
              <a:tr h="0">
                <a:tc>
                  <a:txBody>
                    <a:bodyPr/>
                    <a:lstStyle/>
                    <a:p>
                      <a:pPr fontAlgn="t">
                        <a:lnSpc>
                          <a:spcPct val="100000"/>
                        </a:lnSpc>
                      </a:pPr>
                      <a:r>
                        <a:rPr lang="en-US" sz="1400" b="0" i="0" u="none" strike="noStrike" cap="none" dirty="0">
                          <a:solidFill>
                            <a:srgbClr val="000000"/>
                          </a:solidFill>
                          <a:latin typeface="Arial" panose="020B0604020202020204"/>
                          <a:cs typeface="Arial" panose="020B0604020202020204"/>
                          <a:sym typeface="Arial" panose="020B0604020202020204"/>
                        </a:rPr>
                        <a:t>border-image-width</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lnSpc>
                          <a:spcPct val="100000"/>
                        </a:lnSpc>
                      </a:pPr>
                      <a:r>
                        <a:rPr lang="zh-CN" altLang="en-US" dirty="0">
                          <a:effectLst/>
                        </a:rPr>
                        <a:t>图像边界的宽度</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2871909333"/>
                  </a:ext>
                </a:extLst>
              </a:tr>
              <a:tr h="0">
                <a:tc>
                  <a:txBody>
                    <a:bodyPr/>
                    <a:lstStyle/>
                    <a:p>
                      <a:pPr fontAlgn="t">
                        <a:lnSpc>
                          <a:spcPct val="100000"/>
                        </a:lnSpc>
                      </a:pPr>
                      <a:r>
                        <a:rPr lang="en-US" sz="1400" b="0" i="0" u="none" strike="noStrike" cap="none" dirty="0">
                          <a:solidFill>
                            <a:srgbClr val="000000"/>
                          </a:solidFill>
                          <a:latin typeface="Arial" panose="020B0604020202020204"/>
                          <a:cs typeface="Arial" panose="020B0604020202020204"/>
                          <a:sym typeface="Arial" panose="020B0604020202020204"/>
                        </a:rPr>
                        <a:t>border-image-outset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lnSpc>
                          <a:spcPct val="100000"/>
                        </a:lnSpc>
                      </a:pPr>
                      <a:r>
                        <a:rPr lang="zh-CN" altLang="en-US">
                          <a:effectLst/>
                        </a:rPr>
                        <a:t>用于指定在边框外部绘制 </a:t>
                      </a:r>
                      <a:r>
                        <a:rPr lang="en-US">
                          <a:effectLst/>
                        </a:rPr>
                        <a:t>border-image-area </a:t>
                      </a:r>
                      <a:r>
                        <a:rPr lang="zh-CN" altLang="en-US">
                          <a:effectLst/>
                        </a:rPr>
                        <a:t>的量</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3723188252"/>
                  </a:ext>
                </a:extLst>
              </a:tr>
              <a:tr h="0">
                <a:tc>
                  <a:txBody>
                    <a:bodyPr/>
                    <a:lstStyle/>
                    <a:p>
                      <a:pPr fontAlgn="t">
                        <a:lnSpc>
                          <a:spcPct val="100000"/>
                        </a:lnSpc>
                      </a:pPr>
                      <a:r>
                        <a:rPr lang="en-US" sz="1400" b="0" i="0" u="none" strike="noStrike" cap="none" dirty="0">
                          <a:solidFill>
                            <a:srgbClr val="000000"/>
                          </a:solidFill>
                          <a:latin typeface="Arial" panose="020B0604020202020204"/>
                          <a:cs typeface="Arial" panose="020B0604020202020204"/>
                          <a:sym typeface="Arial" panose="020B0604020202020204"/>
                        </a:rPr>
                        <a:t>border-image-repeat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lnSpc>
                          <a:spcPct val="100000"/>
                        </a:lnSpc>
                      </a:pPr>
                      <a:r>
                        <a:rPr lang="zh-CN" altLang="en-US" dirty="0">
                          <a:effectLst/>
                        </a:rPr>
                        <a:t>用于设置图像边界是否应重复（</a:t>
                      </a:r>
                      <a:r>
                        <a:rPr lang="en-US" altLang="zh-CN" dirty="0">
                          <a:effectLst/>
                        </a:rPr>
                        <a:t>repeat</a:t>
                      </a:r>
                      <a:r>
                        <a:rPr lang="zh-CN" altLang="en-US" dirty="0">
                          <a:effectLst/>
                        </a:rPr>
                        <a:t>）、拉伸（</a:t>
                      </a:r>
                      <a:r>
                        <a:rPr lang="en-US" altLang="zh-CN" dirty="0">
                          <a:effectLst/>
                        </a:rPr>
                        <a:t>stretch</a:t>
                      </a:r>
                      <a:r>
                        <a:rPr lang="zh-CN" altLang="en-US" dirty="0">
                          <a:effectLst/>
                        </a:rPr>
                        <a:t>）或铺满（</a:t>
                      </a:r>
                      <a:r>
                        <a:rPr lang="en-US" altLang="zh-CN" dirty="0">
                          <a:effectLst/>
                        </a:rPr>
                        <a:t>round</a:t>
                      </a:r>
                      <a:r>
                        <a:rPr lang="zh-CN" altLang="en-US" dirty="0">
                          <a:effectLs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2963180316"/>
                  </a:ext>
                </a:extLst>
              </a:tr>
            </a:tbl>
          </a:graphicData>
        </a:graphic>
      </p:graphicFrame>
      <p:sp>
        <p:nvSpPr>
          <p:cNvPr id="10" name="矩形 9">
            <a:extLst>
              <a:ext uri="{FF2B5EF4-FFF2-40B4-BE49-F238E27FC236}">
                <a16:creationId xmlns:a16="http://schemas.microsoft.com/office/drawing/2014/main" id="{2ED6CEEE-7033-4F23-901A-D6B138DF12B2}"/>
              </a:ext>
            </a:extLst>
          </p:cNvPr>
          <p:cNvSpPr/>
          <p:nvPr/>
        </p:nvSpPr>
        <p:spPr>
          <a:xfrm>
            <a:off x="300614" y="2356876"/>
            <a:ext cx="10527807" cy="307777"/>
          </a:xfrm>
          <a:prstGeom prst="rect">
            <a:avLst/>
          </a:prstGeom>
        </p:spPr>
        <p:txBody>
          <a:bodyPr wrap="square">
            <a:spAutoFit/>
          </a:bodyPr>
          <a:lstStyle/>
          <a:p>
            <a:r>
              <a:rPr lang="en-US" altLang="zh-CN" spc="300" dirty="0"/>
              <a:t>border-image: source slice width outset </a:t>
            </a:r>
            <a:r>
              <a:rPr lang="en-US" altLang="zh-CN" spc="300" dirty="0" err="1"/>
              <a:t>repeat|initial|inherit</a:t>
            </a:r>
            <a:r>
              <a:rPr lang="zh-CN" altLang="en-US" dirty="0"/>
              <a:t>如果省略值，会设置其默认值</a:t>
            </a:r>
            <a:r>
              <a:rPr lang="en-US" altLang="zh-CN" spc="300" dirty="0"/>
              <a:t>initial </a:t>
            </a:r>
            <a:r>
              <a:rPr lang="zh-CN" altLang="en-US" dirty="0"/>
              <a:t>。</a:t>
            </a:r>
            <a:endParaRPr lang="en-US" altLang="zh-CN" spc="300" dirty="0"/>
          </a:p>
        </p:txBody>
      </p:sp>
      <p:grpSp>
        <p:nvGrpSpPr>
          <p:cNvPr id="16" name="Group 9">
            <a:extLst>
              <a:ext uri="{FF2B5EF4-FFF2-40B4-BE49-F238E27FC236}">
                <a16:creationId xmlns:a16="http://schemas.microsoft.com/office/drawing/2014/main" id="{EF7023C9-2E60-411B-95C4-CE79E075532B}"/>
              </a:ext>
            </a:extLst>
          </p:cNvPr>
          <p:cNvGrpSpPr/>
          <p:nvPr/>
        </p:nvGrpSpPr>
        <p:grpSpPr>
          <a:xfrm>
            <a:off x="1563572" y="791607"/>
            <a:ext cx="1340049" cy="335365"/>
            <a:chOff x="816" y="2304"/>
            <a:chExt cx="1440" cy="448"/>
          </a:xfrm>
        </p:grpSpPr>
        <p:sp>
          <p:nvSpPr>
            <p:cNvPr id="17" name="Freeform 10">
              <a:extLst>
                <a:ext uri="{FF2B5EF4-FFF2-40B4-BE49-F238E27FC236}">
                  <a16:creationId xmlns:a16="http://schemas.microsoft.com/office/drawing/2014/main" id="{5887CC7E-AF0D-4507-9676-B2C7459E9C83}"/>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 name="Rectangle 11">
              <a:hlinkClick r:id="rId4" action="ppaction://hlinkfile"/>
              <a:extLst>
                <a:ext uri="{FF2B5EF4-FFF2-40B4-BE49-F238E27FC236}">
                  <a16:creationId xmlns:a16="http://schemas.microsoft.com/office/drawing/2014/main" id="{04A9EDF1-3A2C-4446-A378-F044E89D7BC6}"/>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border-image.docx</a:t>
              </a:r>
            </a:p>
          </p:txBody>
        </p:sp>
      </p:grpSp>
      <p:grpSp>
        <p:nvGrpSpPr>
          <p:cNvPr id="14" name="Group 9">
            <a:extLst>
              <a:ext uri="{FF2B5EF4-FFF2-40B4-BE49-F238E27FC236}">
                <a16:creationId xmlns:a16="http://schemas.microsoft.com/office/drawing/2014/main" id="{AC0CE5C5-FA93-449C-8229-1331876270BC}"/>
              </a:ext>
            </a:extLst>
          </p:cNvPr>
          <p:cNvGrpSpPr/>
          <p:nvPr/>
        </p:nvGrpSpPr>
        <p:grpSpPr>
          <a:xfrm>
            <a:off x="9270251" y="181078"/>
            <a:ext cx="754143" cy="335365"/>
            <a:chOff x="816" y="2304"/>
            <a:chExt cx="1440" cy="448"/>
          </a:xfrm>
        </p:grpSpPr>
        <p:sp>
          <p:nvSpPr>
            <p:cNvPr id="15" name="Freeform 10">
              <a:extLst>
                <a:ext uri="{FF2B5EF4-FFF2-40B4-BE49-F238E27FC236}">
                  <a16:creationId xmlns:a16="http://schemas.microsoft.com/office/drawing/2014/main" id="{FCD695C8-D1B3-4642-BC38-DCF943676B6C}"/>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 name="Rectangle 11">
              <a:hlinkClick r:id="rId5"/>
              <a:extLst>
                <a:ext uri="{FF2B5EF4-FFF2-40B4-BE49-F238E27FC236}">
                  <a16:creationId xmlns:a16="http://schemas.microsoft.com/office/drawing/2014/main" id="{03815DD2-C264-46EE-9642-D70FC93C93B2}"/>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20" name="Group 9">
            <a:extLst>
              <a:ext uri="{FF2B5EF4-FFF2-40B4-BE49-F238E27FC236}">
                <a16:creationId xmlns:a16="http://schemas.microsoft.com/office/drawing/2014/main" id="{0547B557-4EF8-4E0A-A439-517C34C7E906}"/>
              </a:ext>
            </a:extLst>
          </p:cNvPr>
          <p:cNvGrpSpPr/>
          <p:nvPr/>
        </p:nvGrpSpPr>
        <p:grpSpPr>
          <a:xfrm>
            <a:off x="10165976" y="181078"/>
            <a:ext cx="754143" cy="335365"/>
            <a:chOff x="816" y="2304"/>
            <a:chExt cx="1440" cy="448"/>
          </a:xfrm>
        </p:grpSpPr>
        <p:sp>
          <p:nvSpPr>
            <p:cNvPr id="21" name="Freeform 10">
              <a:extLst>
                <a:ext uri="{FF2B5EF4-FFF2-40B4-BE49-F238E27FC236}">
                  <a16:creationId xmlns:a16="http://schemas.microsoft.com/office/drawing/2014/main" id="{6EA31BDF-9293-4660-A2AA-882002767984}"/>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Rectangle 11">
              <a:hlinkClick r:id="rId6" action="ppaction://hlinkfile"/>
              <a:extLst>
                <a:ext uri="{FF2B5EF4-FFF2-40B4-BE49-F238E27FC236}">
                  <a16:creationId xmlns:a16="http://schemas.microsoft.com/office/drawing/2014/main" id="{98204FC6-70BA-46EF-92FE-6629743D75B8}"/>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38042765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en-US" altLang="zh-CN" kern="1200">
                <a:latin typeface="华文隶书" panose="02010800040101010101" pitchFamily="2" charset="-122"/>
                <a:ea typeface="华文隶书" panose="02010800040101010101" pitchFamily="2" charset="-122"/>
                <a:cs typeface="Arial" panose="020B0604020202020204" pitchFamily="34" charset="0"/>
              </a:rPr>
              <a:t>Css3</a:t>
            </a:r>
            <a:r>
              <a:rPr lang="zh-CN" altLang="en-US" kern="1200">
                <a:latin typeface="华文隶书" panose="02010800040101010101" pitchFamily="2" charset="-122"/>
                <a:ea typeface="华文隶书" panose="02010800040101010101" pitchFamily="2" charset="-122"/>
                <a:cs typeface="Arial" panose="020B0604020202020204" pitchFamily="34" charset="0"/>
              </a:rPr>
              <a:t>功能</a:t>
            </a:r>
            <a:endParaRPr lang="en-US" altLang="zh-CN" kern="1200" dirty="0">
              <a:latin typeface="华文隶书" panose="02010800040101010101" pitchFamily="2" charset="-122"/>
              <a:ea typeface="华文隶书" panose="02010800040101010101" pitchFamily="2" charset="-122"/>
            </a:endParaRPr>
          </a:p>
        </p:txBody>
      </p:sp>
      <p:grpSp>
        <p:nvGrpSpPr>
          <p:cNvPr id="28" name="Group 9">
            <a:extLst>
              <a:ext uri="{FF2B5EF4-FFF2-40B4-BE49-F238E27FC236}">
                <a16:creationId xmlns:a16="http://schemas.microsoft.com/office/drawing/2014/main" id="{49FDFAB9-2D45-41AB-825F-3F8F61B58A3F}"/>
              </a:ext>
            </a:extLst>
          </p:cNvPr>
          <p:cNvGrpSpPr/>
          <p:nvPr/>
        </p:nvGrpSpPr>
        <p:grpSpPr>
          <a:xfrm>
            <a:off x="11061700" y="181078"/>
            <a:ext cx="988719" cy="335365"/>
            <a:chOff x="816" y="2304"/>
            <a:chExt cx="1440" cy="448"/>
          </a:xfrm>
        </p:grpSpPr>
        <p:sp>
          <p:nvSpPr>
            <p:cNvPr id="30" name="Freeform 10">
              <a:extLst>
                <a:ext uri="{FF2B5EF4-FFF2-40B4-BE49-F238E27FC236}">
                  <a16:creationId xmlns:a16="http://schemas.microsoft.com/office/drawing/2014/main" id="{76E5F1E4-B6F9-4847-9194-8CF12D7E8886}"/>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 name="Rectangle 11">
              <a:hlinkClick r:id="rId3" action="ppaction://hlinksldjump"/>
              <a:extLst>
                <a:ext uri="{FF2B5EF4-FFF2-40B4-BE49-F238E27FC236}">
                  <a16:creationId xmlns:a16="http://schemas.microsoft.com/office/drawing/2014/main" id="{A6792C7E-F9E9-4D76-A607-72D71D044F79}"/>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2" name="矩形 1">
            <a:extLst>
              <a:ext uri="{FF2B5EF4-FFF2-40B4-BE49-F238E27FC236}">
                <a16:creationId xmlns:a16="http://schemas.microsoft.com/office/drawing/2014/main" id="{72547181-9D90-4AF7-AB1D-6B24DF85DFE0}"/>
              </a:ext>
            </a:extLst>
          </p:cNvPr>
          <p:cNvSpPr/>
          <p:nvPr/>
        </p:nvSpPr>
        <p:spPr>
          <a:xfrm>
            <a:off x="276552" y="735112"/>
            <a:ext cx="1784463" cy="307777"/>
          </a:xfrm>
          <a:prstGeom prst="rect">
            <a:avLst/>
          </a:prstGeom>
        </p:spPr>
        <p:txBody>
          <a:bodyPr wrap="none">
            <a:spAutoFit/>
          </a:bodyPr>
          <a:lstStyle/>
          <a:p>
            <a:r>
              <a:rPr lang="en-US" altLang="zh-CN" b="1" dirty="0"/>
              <a:t>background-image</a:t>
            </a:r>
          </a:p>
        </p:txBody>
      </p:sp>
      <p:sp>
        <p:nvSpPr>
          <p:cNvPr id="4" name="矩形 3">
            <a:extLst>
              <a:ext uri="{FF2B5EF4-FFF2-40B4-BE49-F238E27FC236}">
                <a16:creationId xmlns:a16="http://schemas.microsoft.com/office/drawing/2014/main" id="{02367BB2-519F-4BAC-96FC-DC5333C1BDCB}"/>
              </a:ext>
            </a:extLst>
          </p:cNvPr>
          <p:cNvSpPr/>
          <p:nvPr/>
        </p:nvSpPr>
        <p:spPr>
          <a:xfrm>
            <a:off x="572484" y="1042889"/>
            <a:ext cx="6288901" cy="307777"/>
          </a:xfrm>
          <a:prstGeom prst="rect">
            <a:avLst/>
          </a:prstGeom>
        </p:spPr>
        <p:txBody>
          <a:bodyPr wrap="none">
            <a:spAutoFit/>
          </a:bodyPr>
          <a:lstStyle/>
          <a:p>
            <a:r>
              <a:rPr lang="zh-CN" altLang="en-US" dirty="0">
                <a:solidFill>
                  <a:srgbClr val="333333"/>
                </a:solidFill>
                <a:latin typeface="Helvetica Neue"/>
              </a:rPr>
              <a:t>不同的背景图像和图像用逗号隔开，所有的图片中显示在最顶端的为第一张。</a:t>
            </a:r>
            <a:endParaRPr lang="zh-CN" altLang="en-US" dirty="0"/>
          </a:p>
        </p:txBody>
      </p:sp>
      <p:sp>
        <p:nvSpPr>
          <p:cNvPr id="5" name="矩形 4">
            <a:extLst>
              <a:ext uri="{FF2B5EF4-FFF2-40B4-BE49-F238E27FC236}">
                <a16:creationId xmlns:a16="http://schemas.microsoft.com/office/drawing/2014/main" id="{04E4F139-868C-4609-A4D1-33723EDDD976}"/>
              </a:ext>
            </a:extLst>
          </p:cNvPr>
          <p:cNvSpPr/>
          <p:nvPr/>
        </p:nvSpPr>
        <p:spPr>
          <a:xfrm>
            <a:off x="572484" y="1350666"/>
            <a:ext cx="6096000" cy="954107"/>
          </a:xfrm>
          <a:prstGeom prst="rect">
            <a:avLst/>
          </a:prstGeom>
        </p:spPr>
        <p:txBody>
          <a:bodyPr>
            <a:spAutoFit/>
          </a:bodyPr>
          <a:lstStyle/>
          <a:p>
            <a:r>
              <a:rPr lang="en-US" altLang="zh-CN" dirty="0">
                <a:solidFill>
                  <a:srgbClr val="0055AA"/>
                </a:solidFill>
                <a:latin typeface="Menlo"/>
              </a:rPr>
              <a:t>#example1</a:t>
            </a:r>
            <a:r>
              <a:rPr lang="en-US" altLang="zh-CN" dirty="0">
                <a:solidFill>
                  <a:srgbClr val="808080"/>
                </a:solidFill>
                <a:latin typeface="Menlo"/>
              </a:rPr>
              <a:t> </a:t>
            </a:r>
            <a:r>
              <a:rPr lang="en-US" altLang="zh-CN" dirty="0">
                <a:solidFill>
                  <a:srgbClr val="808000"/>
                </a:solidFill>
                <a:latin typeface="Menlo"/>
              </a:rPr>
              <a:t>{</a:t>
            </a:r>
            <a:r>
              <a:rPr lang="en-US" altLang="zh-CN" dirty="0">
                <a:solidFill>
                  <a:srgbClr val="808080"/>
                </a:solidFill>
                <a:latin typeface="Menlo"/>
              </a:rPr>
              <a:t> </a:t>
            </a:r>
          </a:p>
          <a:p>
            <a:r>
              <a:rPr lang="en-US" altLang="zh-CN" dirty="0">
                <a:solidFill>
                  <a:srgbClr val="008000"/>
                </a:solidFill>
                <a:latin typeface="Menlo"/>
              </a:rPr>
              <a:t>background-image:</a:t>
            </a:r>
            <a:r>
              <a:rPr lang="en-US" altLang="zh-CN" dirty="0">
                <a:solidFill>
                  <a:srgbClr val="808080"/>
                </a:solidFill>
                <a:latin typeface="Menlo"/>
              </a:rPr>
              <a:t> </a:t>
            </a:r>
            <a:r>
              <a:rPr lang="en-US" altLang="zh-CN" dirty="0" err="1">
                <a:solidFill>
                  <a:srgbClr val="808080"/>
                </a:solidFill>
                <a:latin typeface="Menlo"/>
              </a:rPr>
              <a:t>url</a:t>
            </a:r>
            <a:r>
              <a:rPr lang="en-US" altLang="zh-CN" dirty="0">
                <a:solidFill>
                  <a:srgbClr val="808080"/>
                </a:solidFill>
                <a:latin typeface="Menlo"/>
              </a:rPr>
              <a:t>(img_flwr.gif), </a:t>
            </a:r>
            <a:r>
              <a:rPr lang="en-US" altLang="zh-CN" dirty="0" err="1">
                <a:solidFill>
                  <a:srgbClr val="808080"/>
                </a:solidFill>
                <a:latin typeface="Menlo"/>
              </a:rPr>
              <a:t>url</a:t>
            </a:r>
            <a:r>
              <a:rPr lang="en-US" altLang="zh-CN" dirty="0">
                <a:solidFill>
                  <a:srgbClr val="808080"/>
                </a:solidFill>
                <a:latin typeface="Menlo"/>
              </a:rPr>
              <a:t>(paper.gif); </a:t>
            </a:r>
          </a:p>
          <a:p>
            <a:r>
              <a:rPr lang="en-US" altLang="zh-CN" dirty="0">
                <a:solidFill>
                  <a:srgbClr val="008000"/>
                </a:solidFill>
                <a:latin typeface="Menlo"/>
              </a:rPr>
              <a:t>background-position:</a:t>
            </a:r>
            <a:r>
              <a:rPr lang="en-US" altLang="zh-CN" dirty="0">
                <a:solidFill>
                  <a:srgbClr val="808080"/>
                </a:solidFill>
                <a:latin typeface="Menlo"/>
              </a:rPr>
              <a:t> </a:t>
            </a:r>
            <a:r>
              <a:rPr lang="en-US" altLang="zh-CN" dirty="0">
                <a:solidFill>
                  <a:srgbClr val="AA1111"/>
                </a:solidFill>
                <a:latin typeface="Menlo"/>
              </a:rPr>
              <a:t>right</a:t>
            </a:r>
            <a:r>
              <a:rPr lang="en-US" altLang="zh-CN" dirty="0">
                <a:solidFill>
                  <a:srgbClr val="808080"/>
                </a:solidFill>
                <a:latin typeface="Menlo"/>
              </a:rPr>
              <a:t> </a:t>
            </a:r>
            <a:r>
              <a:rPr lang="en-US" altLang="zh-CN" dirty="0">
                <a:solidFill>
                  <a:srgbClr val="AA1111"/>
                </a:solidFill>
                <a:latin typeface="Menlo"/>
              </a:rPr>
              <a:t>bottom</a:t>
            </a:r>
            <a:r>
              <a:rPr lang="en-US" altLang="zh-CN" dirty="0">
                <a:solidFill>
                  <a:srgbClr val="808080"/>
                </a:solidFill>
                <a:latin typeface="Menlo"/>
              </a:rPr>
              <a:t>, </a:t>
            </a:r>
            <a:r>
              <a:rPr lang="en-US" altLang="zh-CN" dirty="0">
                <a:solidFill>
                  <a:srgbClr val="AA1111"/>
                </a:solidFill>
                <a:latin typeface="Menlo"/>
              </a:rPr>
              <a:t>left</a:t>
            </a:r>
            <a:r>
              <a:rPr lang="en-US" altLang="zh-CN" dirty="0">
                <a:solidFill>
                  <a:srgbClr val="808080"/>
                </a:solidFill>
                <a:latin typeface="Menlo"/>
              </a:rPr>
              <a:t> </a:t>
            </a:r>
            <a:r>
              <a:rPr lang="en-US" altLang="zh-CN" dirty="0">
                <a:solidFill>
                  <a:srgbClr val="AA1111"/>
                </a:solidFill>
                <a:latin typeface="Menlo"/>
              </a:rPr>
              <a:t>top</a:t>
            </a:r>
            <a:r>
              <a:rPr lang="en-US" altLang="zh-CN" dirty="0">
                <a:solidFill>
                  <a:srgbClr val="808080"/>
                </a:solidFill>
                <a:latin typeface="Menlo"/>
              </a:rPr>
              <a:t>; </a:t>
            </a:r>
          </a:p>
          <a:p>
            <a:r>
              <a:rPr lang="en-US" altLang="zh-CN" dirty="0">
                <a:solidFill>
                  <a:srgbClr val="008000"/>
                </a:solidFill>
                <a:latin typeface="Menlo"/>
              </a:rPr>
              <a:t>background-repeat:</a:t>
            </a:r>
            <a:r>
              <a:rPr lang="en-US" altLang="zh-CN" dirty="0">
                <a:solidFill>
                  <a:srgbClr val="808080"/>
                </a:solidFill>
                <a:latin typeface="Menlo"/>
              </a:rPr>
              <a:t> </a:t>
            </a:r>
            <a:r>
              <a:rPr lang="en-US" altLang="zh-CN" dirty="0">
                <a:solidFill>
                  <a:srgbClr val="AA1111"/>
                </a:solidFill>
                <a:latin typeface="Menlo"/>
              </a:rPr>
              <a:t>no-repeat</a:t>
            </a:r>
            <a:r>
              <a:rPr lang="en-US" altLang="zh-CN" dirty="0">
                <a:solidFill>
                  <a:srgbClr val="808080"/>
                </a:solidFill>
                <a:latin typeface="Menlo"/>
              </a:rPr>
              <a:t>, </a:t>
            </a:r>
            <a:r>
              <a:rPr lang="en-US" altLang="zh-CN" dirty="0">
                <a:solidFill>
                  <a:srgbClr val="AA1111"/>
                </a:solidFill>
                <a:latin typeface="Menlo"/>
              </a:rPr>
              <a:t>repeat</a:t>
            </a:r>
            <a:r>
              <a:rPr lang="en-US" altLang="zh-CN" dirty="0">
                <a:solidFill>
                  <a:srgbClr val="808080"/>
                </a:solidFill>
                <a:latin typeface="Menlo"/>
              </a:rPr>
              <a:t>; </a:t>
            </a:r>
            <a:r>
              <a:rPr lang="en-US" altLang="zh-CN" dirty="0">
                <a:solidFill>
                  <a:srgbClr val="808000"/>
                </a:solidFill>
                <a:latin typeface="Menlo"/>
              </a:rPr>
              <a:t>}</a:t>
            </a:r>
            <a:endParaRPr lang="zh-CN" altLang="en-US" dirty="0"/>
          </a:p>
        </p:txBody>
      </p:sp>
      <p:sp>
        <p:nvSpPr>
          <p:cNvPr id="6" name="矩形 5">
            <a:extLst>
              <a:ext uri="{FF2B5EF4-FFF2-40B4-BE49-F238E27FC236}">
                <a16:creationId xmlns:a16="http://schemas.microsoft.com/office/drawing/2014/main" id="{B743F7DA-EAB4-4274-83FD-A84059D37A63}"/>
              </a:ext>
            </a:extLst>
          </p:cNvPr>
          <p:cNvSpPr/>
          <p:nvPr/>
        </p:nvSpPr>
        <p:spPr>
          <a:xfrm>
            <a:off x="572484" y="2304773"/>
            <a:ext cx="3236784" cy="307777"/>
          </a:xfrm>
          <a:prstGeom prst="rect">
            <a:avLst/>
          </a:prstGeom>
        </p:spPr>
        <p:txBody>
          <a:bodyPr wrap="none">
            <a:spAutoFit/>
          </a:bodyPr>
          <a:lstStyle/>
          <a:p>
            <a:r>
              <a:rPr lang="zh-CN" altLang="en-US" dirty="0">
                <a:solidFill>
                  <a:srgbClr val="333333"/>
                </a:solidFill>
                <a:latin typeface="Helvetica Neue"/>
              </a:rPr>
              <a:t>可以给不同的图片设置多个不同的属性</a:t>
            </a:r>
            <a:endParaRPr lang="zh-CN" altLang="en-US" dirty="0"/>
          </a:p>
        </p:txBody>
      </p:sp>
      <p:sp>
        <p:nvSpPr>
          <p:cNvPr id="7" name="矩形 6">
            <a:extLst>
              <a:ext uri="{FF2B5EF4-FFF2-40B4-BE49-F238E27FC236}">
                <a16:creationId xmlns:a16="http://schemas.microsoft.com/office/drawing/2014/main" id="{18726A46-C79E-444E-8DDC-B3062853B6E0}"/>
              </a:ext>
            </a:extLst>
          </p:cNvPr>
          <p:cNvSpPr/>
          <p:nvPr/>
        </p:nvSpPr>
        <p:spPr>
          <a:xfrm>
            <a:off x="572484" y="2612550"/>
            <a:ext cx="6096000" cy="738664"/>
          </a:xfrm>
          <a:prstGeom prst="rect">
            <a:avLst/>
          </a:prstGeom>
        </p:spPr>
        <p:txBody>
          <a:bodyPr>
            <a:spAutoFit/>
          </a:bodyPr>
          <a:lstStyle/>
          <a:p>
            <a:r>
              <a:rPr lang="en-US" altLang="zh-CN" dirty="0">
                <a:solidFill>
                  <a:srgbClr val="0055AA"/>
                </a:solidFill>
                <a:latin typeface="Menlo"/>
              </a:rPr>
              <a:t>#example1</a:t>
            </a:r>
            <a:r>
              <a:rPr lang="en-US" altLang="zh-CN" dirty="0">
                <a:solidFill>
                  <a:srgbClr val="808080"/>
                </a:solidFill>
                <a:latin typeface="Menlo"/>
              </a:rPr>
              <a:t> </a:t>
            </a:r>
            <a:r>
              <a:rPr lang="en-US" altLang="zh-CN" dirty="0">
                <a:solidFill>
                  <a:srgbClr val="808000"/>
                </a:solidFill>
                <a:latin typeface="Menlo"/>
              </a:rPr>
              <a:t>{</a:t>
            </a:r>
            <a:r>
              <a:rPr lang="en-US" altLang="zh-CN" dirty="0">
                <a:solidFill>
                  <a:srgbClr val="808080"/>
                </a:solidFill>
                <a:latin typeface="Menlo"/>
              </a:rPr>
              <a:t> </a:t>
            </a:r>
          </a:p>
          <a:p>
            <a:r>
              <a:rPr lang="en-US" altLang="zh-CN" dirty="0">
                <a:solidFill>
                  <a:srgbClr val="008000"/>
                </a:solidFill>
                <a:latin typeface="Menlo"/>
              </a:rPr>
              <a:t>background:</a:t>
            </a:r>
            <a:r>
              <a:rPr lang="en-US" altLang="zh-CN" dirty="0">
                <a:solidFill>
                  <a:srgbClr val="808080"/>
                </a:solidFill>
                <a:latin typeface="Menlo"/>
              </a:rPr>
              <a:t> </a:t>
            </a:r>
            <a:r>
              <a:rPr lang="en-US" altLang="zh-CN" dirty="0" err="1">
                <a:solidFill>
                  <a:srgbClr val="808080"/>
                </a:solidFill>
                <a:latin typeface="Menlo"/>
              </a:rPr>
              <a:t>url</a:t>
            </a:r>
            <a:r>
              <a:rPr lang="en-US" altLang="zh-CN" dirty="0">
                <a:solidFill>
                  <a:srgbClr val="808080"/>
                </a:solidFill>
                <a:latin typeface="Menlo"/>
              </a:rPr>
              <a:t>(img_flwr.gif) </a:t>
            </a:r>
            <a:r>
              <a:rPr lang="en-US" altLang="zh-CN" dirty="0">
                <a:solidFill>
                  <a:srgbClr val="AA1111"/>
                </a:solidFill>
                <a:latin typeface="Menlo"/>
              </a:rPr>
              <a:t>right</a:t>
            </a:r>
            <a:r>
              <a:rPr lang="en-US" altLang="zh-CN" dirty="0">
                <a:solidFill>
                  <a:srgbClr val="808080"/>
                </a:solidFill>
                <a:latin typeface="Menlo"/>
              </a:rPr>
              <a:t> </a:t>
            </a:r>
            <a:r>
              <a:rPr lang="en-US" altLang="zh-CN" dirty="0">
                <a:solidFill>
                  <a:srgbClr val="AA1111"/>
                </a:solidFill>
                <a:latin typeface="Menlo"/>
              </a:rPr>
              <a:t>bottom</a:t>
            </a:r>
            <a:r>
              <a:rPr lang="en-US" altLang="zh-CN" dirty="0">
                <a:solidFill>
                  <a:srgbClr val="808080"/>
                </a:solidFill>
                <a:latin typeface="Menlo"/>
              </a:rPr>
              <a:t> </a:t>
            </a:r>
            <a:r>
              <a:rPr lang="en-US" altLang="zh-CN" dirty="0">
                <a:solidFill>
                  <a:srgbClr val="AA1111"/>
                </a:solidFill>
                <a:latin typeface="Menlo"/>
              </a:rPr>
              <a:t>no-repeat</a:t>
            </a:r>
            <a:r>
              <a:rPr lang="en-US" altLang="zh-CN" dirty="0">
                <a:solidFill>
                  <a:srgbClr val="808080"/>
                </a:solidFill>
                <a:latin typeface="Menlo"/>
              </a:rPr>
              <a:t>, </a:t>
            </a:r>
            <a:r>
              <a:rPr lang="en-US" altLang="zh-CN" dirty="0" err="1">
                <a:solidFill>
                  <a:srgbClr val="808080"/>
                </a:solidFill>
                <a:latin typeface="Menlo"/>
              </a:rPr>
              <a:t>url</a:t>
            </a:r>
            <a:r>
              <a:rPr lang="en-US" altLang="zh-CN" dirty="0">
                <a:solidFill>
                  <a:srgbClr val="808080"/>
                </a:solidFill>
                <a:latin typeface="Menlo"/>
              </a:rPr>
              <a:t>(paper.gif) </a:t>
            </a:r>
            <a:r>
              <a:rPr lang="en-US" altLang="zh-CN" dirty="0">
                <a:solidFill>
                  <a:srgbClr val="AA1111"/>
                </a:solidFill>
                <a:latin typeface="Menlo"/>
              </a:rPr>
              <a:t>left</a:t>
            </a:r>
            <a:r>
              <a:rPr lang="en-US" altLang="zh-CN" dirty="0">
                <a:solidFill>
                  <a:srgbClr val="808080"/>
                </a:solidFill>
                <a:latin typeface="Menlo"/>
              </a:rPr>
              <a:t> </a:t>
            </a:r>
            <a:r>
              <a:rPr lang="en-US" altLang="zh-CN" dirty="0">
                <a:solidFill>
                  <a:srgbClr val="AA1111"/>
                </a:solidFill>
                <a:latin typeface="Menlo"/>
              </a:rPr>
              <a:t>top</a:t>
            </a:r>
            <a:r>
              <a:rPr lang="en-US" altLang="zh-CN" dirty="0">
                <a:solidFill>
                  <a:srgbClr val="808080"/>
                </a:solidFill>
                <a:latin typeface="Menlo"/>
              </a:rPr>
              <a:t> </a:t>
            </a:r>
            <a:r>
              <a:rPr lang="en-US" altLang="zh-CN" dirty="0">
                <a:solidFill>
                  <a:srgbClr val="AA1111"/>
                </a:solidFill>
                <a:latin typeface="Menlo"/>
              </a:rPr>
              <a:t>repeat</a:t>
            </a:r>
            <a:r>
              <a:rPr lang="en-US" altLang="zh-CN" dirty="0">
                <a:solidFill>
                  <a:srgbClr val="808080"/>
                </a:solidFill>
                <a:latin typeface="Menlo"/>
              </a:rPr>
              <a:t>; </a:t>
            </a:r>
            <a:r>
              <a:rPr lang="en-US" altLang="zh-CN" dirty="0">
                <a:solidFill>
                  <a:srgbClr val="808000"/>
                </a:solidFill>
                <a:latin typeface="Menlo"/>
              </a:rPr>
              <a:t>}</a:t>
            </a:r>
            <a:endParaRPr lang="zh-CN" altLang="en-US" dirty="0"/>
          </a:p>
        </p:txBody>
      </p:sp>
      <p:sp>
        <p:nvSpPr>
          <p:cNvPr id="9" name="矩形 8">
            <a:extLst>
              <a:ext uri="{FF2B5EF4-FFF2-40B4-BE49-F238E27FC236}">
                <a16:creationId xmlns:a16="http://schemas.microsoft.com/office/drawing/2014/main" id="{5A373783-01CD-45BC-86D8-E58F10B72026}"/>
              </a:ext>
            </a:extLst>
          </p:cNvPr>
          <p:cNvSpPr/>
          <p:nvPr/>
        </p:nvSpPr>
        <p:spPr>
          <a:xfrm>
            <a:off x="366319" y="3351214"/>
            <a:ext cx="1604927" cy="307777"/>
          </a:xfrm>
          <a:prstGeom prst="rect">
            <a:avLst/>
          </a:prstGeom>
        </p:spPr>
        <p:txBody>
          <a:bodyPr wrap="none">
            <a:spAutoFit/>
          </a:bodyPr>
          <a:lstStyle/>
          <a:p>
            <a:r>
              <a:rPr lang="en-US" altLang="zh-CN" b="1" dirty="0">
                <a:solidFill>
                  <a:srgbClr val="333333"/>
                </a:solidFill>
                <a:latin typeface="Helvetica Neue"/>
              </a:rPr>
              <a:t>background-size</a:t>
            </a:r>
          </a:p>
        </p:txBody>
      </p:sp>
      <p:sp>
        <p:nvSpPr>
          <p:cNvPr id="11" name="矩形 10">
            <a:extLst>
              <a:ext uri="{FF2B5EF4-FFF2-40B4-BE49-F238E27FC236}">
                <a16:creationId xmlns:a16="http://schemas.microsoft.com/office/drawing/2014/main" id="{EE5A793E-B749-4A4F-84FA-8A6D15B4F50D}"/>
              </a:ext>
            </a:extLst>
          </p:cNvPr>
          <p:cNvSpPr/>
          <p:nvPr/>
        </p:nvSpPr>
        <p:spPr>
          <a:xfrm>
            <a:off x="572484" y="3669345"/>
            <a:ext cx="6288901" cy="1061829"/>
          </a:xfrm>
          <a:prstGeom prst="rect">
            <a:avLst/>
          </a:prstGeom>
        </p:spPr>
        <p:txBody>
          <a:bodyPr wrap="square">
            <a:spAutoFit/>
          </a:bodyPr>
          <a:lstStyle/>
          <a:p>
            <a:pPr>
              <a:lnSpc>
                <a:spcPct val="150000"/>
              </a:lnSpc>
            </a:pPr>
            <a:r>
              <a:rPr lang="zh-CN" altLang="en-US" dirty="0">
                <a:solidFill>
                  <a:srgbClr val="333333"/>
                </a:solidFill>
                <a:latin typeface="Helvetica Neue"/>
              </a:rPr>
              <a:t>指定背景图像的大小。</a:t>
            </a:r>
            <a:r>
              <a:rPr lang="en-US" altLang="zh-CN" dirty="0">
                <a:solidFill>
                  <a:srgbClr val="333333"/>
                </a:solidFill>
                <a:latin typeface="Helvetica Neue"/>
              </a:rPr>
              <a:t>CSS3</a:t>
            </a:r>
            <a:r>
              <a:rPr lang="zh-CN" altLang="en-US" dirty="0">
                <a:solidFill>
                  <a:srgbClr val="333333"/>
                </a:solidFill>
                <a:latin typeface="Helvetica Neue"/>
              </a:rPr>
              <a:t>以前，背景图像大小由图像的实际大小决定。</a:t>
            </a:r>
            <a:r>
              <a:rPr lang="en-US" altLang="zh-CN" dirty="0"/>
              <a:t>CSS3</a:t>
            </a:r>
            <a:r>
              <a:rPr lang="zh-CN" altLang="en-US" dirty="0"/>
              <a:t>中可以指定像素或百分比大小，指定的大小是相对于父元素的宽度和高度的百分比的大小。</a:t>
            </a:r>
          </a:p>
        </p:txBody>
      </p:sp>
      <p:sp>
        <p:nvSpPr>
          <p:cNvPr id="12" name="矩形 11">
            <a:extLst>
              <a:ext uri="{FF2B5EF4-FFF2-40B4-BE49-F238E27FC236}">
                <a16:creationId xmlns:a16="http://schemas.microsoft.com/office/drawing/2014/main" id="{956A6998-C592-4C35-AB1E-410E648C7D97}"/>
              </a:ext>
            </a:extLst>
          </p:cNvPr>
          <p:cNvSpPr/>
          <p:nvPr/>
        </p:nvSpPr>
        <p:spPr>
          <a:xfrm>
            <a:off x="529826" y="4693547"/>
            <a:ext cx="1441420" cy="307777"/>
          </a:xfrm>
          <a:prstGeom prst="rect">
            <a:avLst/>
          </a:prstGeom>
        </p:spPr>
        <p:txBody>
          <a:bodyPr wrap="none">
            <a:spAutoFit/>
          </a:bodyPr>
          <a:lstStyle/>
          <a:p>
            <a:r>
              <a:rPr lang="zh-CN" altLang="en-US" dirty="0">
                <a:latin typeface="Helvetica Neue"/>
              </a:rPr>
              <a:t>重置背景图像：</a:t>
            </a:r>
            <a:endParaRPr lang="zh-CN" altLang="en-US" dirty="0"/>
          </a:p>
        </p:txBody>
      </p:sp>
      <p:sp>
        <p:nvSpPr>
          <p:cNvPr id="13" name="矩形 12">
            <a:extLst>
              <a:ext uri="{FF2B5EF4-FFF2-40B4-BE49-F238E27FC236}">
                <a16:creationId xmlns:a16="http://schemas.microsoft.com/office/drawing/2014/main" id="{DA8C57F2-9770-40BF-9C40-AE393AC4A38B}"/>
              </a:ext>
            </a:extLst>
          </p:cNvPr>
          <p:cNvSpPr/>
          <p:nvPr/>
        </p:nvSpPr>
        <p:spPr>
          <a:xfrm>
            <a:off x="1905726" y="4454175"/>
            <a:ext cx="2510589" cy="954107"/>
          </a:xfrm>
          <a:prstGeom prst="rect">
            <a:avLst/>
          </a:prstGeom>
        </p:spPr>
        <p:txBody>
          <a:bodyPr wrap="square">
            <a:spAutoFit/>
          </a:bodyPr>
          <a:lstStyle/>
          <a:p>
            <a:r>
              <a:rPr lang="en-US" altLang="zh-CN" dirty="0">
                <a:solidFill>
                  <a:srgbClr val="0055AA"/>
                </a:solidFill>
                <a:latin typeface="Menlo"/>
              </a:rPr>
              <a:t>div</a:t>
            </a:r>
            <a:r>
              <a:rPr lang="en-US" altLang="zh-CN" dirty="0">
                <a:solidFill>
                  <a:srgbClr val="808080"/>
                </a:solidFill>
                <a:latin typeface="Menlo"/>
              </a:rPr>
              <a:t> </a:t>
            </a:r>
            <a:r>
              <a:rPr lang="en-US" altLang="zh-CN" dirty="0">
                <a:solidFill>
                  <a:srgbClr val="808000"/>
                </a:solidFill>
                <a:latin typeface="Menlo"/>
              </a:rPr>
              <a:t>{</a:t>
            </a:r>
            <a:r>
              <a:rPr lang="en-US" altLang="zh-CN" dirty="0">
                <a:solidFill>
                  <a:srgbClr val="808080"/>
                </a:solidFill>
                <a:latin typeface="Menlo"/>
              </a:rPr>
              <a:t> </a:t>
            </a:r>
          </a:p>
          <a:p>
            <a:r>
              <a:rPr lang="en-US" altLang="zh-CN" dirty="0" err="1">
                <a:solidFill>
                  <a:srgbClr val="008000"/>
                </a:solidFill>
                <a:latin typeface="Menlo"/>
              </a:rPr>
              <a:t>background:</a:t>
            </a:r>
            <a:r>
              <a:rPr lang="en-US" altLang="zh-CN" dirty="0" err="1">
                <a:solidFill>
                  <a:srgbClr val="808080"/>
                </a:solidFill>
                <a:latin typeface="Menlo"/>
              </a:rPr>
              <a:t>url</a:t>
            </a:r>
            <a:r>
              <a:rPr lang="en-US" altLang="zh-CN" dirty="0">
                <a:solidFill>
                  <a:srgbClr val="808080"/>
                </a:solidFill>
                <a:latin typeface="Menlo"/>
              </a:rPr>
              <a:t>(img_flwr.gif); </a:t>
            </a:r>
          </a:p>
          <a:p>
            <a:r>
              <a:rPr lang="en-US" altLang="zh-CN" dirty="0">
                <a:solidFill>
                  <a:srgbClr val="008000"/>
                </a:solidFill>
                <a:latin typeface="Menlo"/>
              </a:rPr>
              <a:t>background-size:</a:t>
            </a:r>
            <a:r>
              <a:rPr lang="en-US" altLang="zh-CN" dirty="0">
                <a:solidFill>
                  <a:srgbClr val="800000"/>
                </a:solidFill>
                <a:latin typeface="Menlo"/>
              </a:rPr>
              <a:t>80</a:t>
            </a:r>
            <a:r>
              <a:rPr lang="en-US" altLang="zh-CN" dirty="0">
                <a:solidFill>
                  <a:srgbClr val="AA1111"/>
                </a:solidFill>
                <a:latin typeface="Menlo"/>
              </a:rPr>
              <a:t>px</a:t>
            </a:r>
            <a:r>
              <a:rPr lang="en-US" altLang="zh-CN" dirty="0">
                <a:solidFill>
                  <a:srgbClr val="808080"/>
                </a:solidFill>
                <a:latin typeface="Menlo"/>
              </a:rPr>
              <a:t> </a:t>
            </a:r>
            <a:r>
              <a:rPr lang="en-US" altLang="zh-CN" dirty="0">
                <a:solidFill>
                  <a:srgbClr val="800000"/>
                </a:solidFill>
                <a:latin typeface="Menlo"/>
              </a:rPr>
              <a:t>60</a:t>
            </a:r>
            <a:r>
              <a:rPr lang="en-US" altLang="zh-CN" dirty="0">
                <a:solidFill>
                  <a:srgbClr val="AA1111"/>
                </a:solidFill>
                <a:latin typeface="Menlo"/>
              </a:rPr>
              <a:t>px</a:t>
            </a:r>
            <a:r>
              <a:rPr lang="en-US" altLang="zh-CN" dirty="0">
                <a:solidFill>
                  <a:srgbClr val="808080"/>
                </a:solidFill>
                <a:latin typeface="Menlo"/>
              </a:rPr>
              <a:t>;</a:t>
            </a:r>
          </a:p>
          <a:p>
            <a:r>
              <a:rPr lang="en-US" altLang="zh-CN" dirty="0" err="1">
                <a:solidFill>
                  <a:srgbClr val="008000"/>
                </a:solidFill>
                <a:latin typeface="Menlo"/>
              </a:rPr>
              <a:t>background-repeat:</a:t>
            </a:r>
            <a:r>
              <a:rPr lang="en-US" altLang="zh-CN" dirty="0" err="1">
                <a:solidFill>
                  <a:srgbClr val="AA1111"/>
                </a:solidFill>
                <a:latin typeface="Menlo"/>
              </a:rPr>
              <a:t>no-repeat</a:t>
            </a:r>
            <a:r>
              <a:rPr lang="en-US" altLang="zh-CN" dirty="0">
                <a:solidFill>
                  <a:srgbClr val="808080"/>
                </a:solidFill>
                <a:latin typeface="Menlo"/>
              </a:rPr>
              <a:t>; </a:t>
            </a:r>
            <a:r>
              <a:rPr lang="en-US" altLang="zh-CN" dirty="0">
                <a:solidFill>
                  <a:srgbClr val="808000"/>
                </a:solidFill>
                <a:latin typeface="Menlo"/>
              </a:rPr>
              <a:t>}</a:t>
            </a:r>
            <a:endParaRPr lang="zh-CN" altLang="en-US" dirty="0"/>
          </a:p>
        </p:txBody>
      </p:sp>
      <p:sp>
        <p:nvSpPr>
          <p:cNvPr id="14" name="矩形 13">
            <a:extLst>
              <a:ext uri="{FF2B5EF4-FFF2-40B4-BE49-F238E27FC236}">
                <a16:creationId xmlns:a16="http://schemas.microsoft.com/office/drawing/2014/main" id="{10B1DB92-68F5-41A4-AA54-E8EB5F1B8895}"/>
              </a:ext>
            </a:extLst>
          </p:cNvPr>
          <p:cNvSpPr/>
          <p:nvPr/>
        </p:nvSpPr>
        <p:spPr>
          <a:xfrm>
            <a:off x="529826" y="5416829"/>
            <a:ext cx="2877711" cy="307777"/>
          </a:xfrm>
          <a:prstGeom prst="rect">
            <a:avLst/>
          </a:prstGeom>
        </p:spPr>
        <p:txBody>
          <a:bodyPr wrap="none">
            <a:spAutoFit/>
          </a:bodyPr>
          <a:lstStyle/>
          <a:p>
            <a:r>
              <a:rPr lang="zh-CN" altLang="en-US" dirty="0">
                <a:latin typeface="Helvetica Neue"/>
              </a:rPr>
              <a:t>伸展背景图像完全填充内容区域：</a:t>
            </a:r>
            <a:endParaRPr lang="zh-CN" altLang="en-US" dirty="0"/>
          </a:p>
        </p:txBody>
      </p:sp>
      <p:sp>
        <p:nvSpPr>
          <p:cNvPr id="15" name="矩形 14">
            <a:extLst>
              <a:ext uri="{FF2B5EF4-FFF2-40B4-BE49-F238E27FC236}">
                <a16:creationId xmlns:a16="http://schemas.microsoft.com/office/drawing/2014/main" id="{2ED09AF4-9911-49EB-968F-6BD980F77C40}"/>
              </a:ext>
            </a:extLst>
          </p:cNvPr>
          <p:cNvSpPr/>
          <p:nvPr/>
        </p:nvSpPr>
        <p:spPr>
          <a:xfrm>
            <a:off x="3238968" y="5408282"/>
            <a:ext cx="2510589" cy="954107"/>
          </a:xfrm>
          <a:prstGeom prst="rect">
            <a:avLst/>
          </a:prstGeom>
        </p:spPr>
        <p:txBody>
          <a:bodyPr wrap="square">
            <a:spAutoFit/>
          </a:bodyPr>
          <a:lstStyle/>
          <a:p>
            <a:r>
              <a:rPr lang="en-US" altLang="zh-CN" dirty="0">
                <a:solidFill>
                  <a:srgbClr val="0055AA"/>
                </a:solidFill>
                <a:latin typeface="Menlo"/>
              </a:rPr>
              <a:t>div</a:t>
            </a:r>
            <a:r>
              <a:rPr lang="en-US" altLang="zh-CN" dirty="0">
                <a:solidFill>
                  <a:srgbClr val="808080"/>
                </a:solidFill>
                <a:latin typeface="Menlo"/>
              </a:rPr>
              <a:t> </a:t>
            </a:r>
            <a:r>
              <a:rPr lang="en-US" altLang="zh-CN" dirty="0">
                <a:solidFill>
                  <a:srgbClr val="808000"/>
                </a:solidFill>
                <a:latin typeface="Menlo"/>
              </a:rPr>
              <a:t>{</a:t>
            </a:r>
            <a:r>
              <a:rPr lang="en-US" altLang="zh-CN" dirty="0">
                <a:solidFill>
                  <a:srgbClr val="808080"/>
                </a:solidFill>
                <a:latin typeface="Menlo"/>
              </a:rPr>
              <a:t> </a:t>
            </a:r>
          </a:p>
          <a:p>
            <a:r>
              <a:rPr lang="en-US" altLang="zh-CN" dirty="0" err="1">
                <a:solidFill>
                  <a:srgbClr val="008000"/>
                </a:solidFill>
                <a:latin typeface="Menlo"/>
              </a:rPr>
              <a:t>background:</a:t>
            </a:r>
            <a:r>
              <a:rPr lang="en-US" altLang="zh-CN" dirty="0" err="1">
                <a:solidFill>
                  <a:srgbClr val="808080"/>
                </a:solidFill>
                <a:latin typeface="Menlo"/>
              </a:rPr>
              <a:t>url</a:t>
            </a:r>
            <a:r>
              <a:rPr lang="en-US" altLang="zh-CN" dirty="0">
                <a:solidFill>
                  <a:srgbClr val="808080"/>
                </a:solidFill>
                <a:latin typeface="Menlo"/>
              </a:rPr>
              <a:t>(img_flwr.gif); </a:t>
            </a:r>
          </a:p>
          <a:p>
            <a:r>
              <a:rPr lang="en-US" altLang="zh-CN" dirty="0">
                <a:solidFill>
                  <a:srgbClr val="008000"/>
                </a:solidFill>
                <a:latin typeface="Menlo"/>
              </a:rPr>
              <a:t>background-size:</a:t>
            </a:r>
            <a:r>
              <a:rPr lang="en-US" altLang="zh-CN" dirty="0">
                <a:solidFill>
                  <a:srgbClr val="800000"/>
                </a:solidFill>
                <a:latin typeface="Menlo"/>
              </a:rPr>
              <a:t>100</a:t>
            </a:r>
            <a:r>
              <a:rPr lang="en-US" altLang="zh-CN" dirty="0">
                <a:solidFill>
                  <a:srgbClr val="AA1111"/>
                </a:solidFill>
                <a:latin typeface="Menlo"/>
              </a:rPr>
              <a:t>%</a:t>
            </a:r>
            <a:r>
              <a:rPr lang="en-US" altLang="zh-CN" dirty="0">
                <a:solidFill>
                  <a:srgbClr val="808080"/>
                </a:solidFill>
                <a:latin typeface="Menlo"/>
              </a:rPr>
              <a:t> </a:t>
            </a:r>
            <a:r>
              <a:rPr lang="en-US" altLang="zh-CN" dirty="0">
                <a:solidFill>
                  <a:srgbClr val="800000"/>
                </a:solidFill>
                <a:latin typeface="Menlo"/>
              </a:rPr>
              <a:t>100</a:t>
            </a:r>
            <a:r>
              <a:rPr lang="en-US" altLang="zh-CN" dirty="0">
                <a:solidFill>
                  <a:srgbClr val="AA1111"/>
                </a:solidFill>
                <a:latin typeface="Menlo"/>
              </a:rPr>
              <a:t>%</a:t>
            </a:r>
            <a:r>
              <a:rPr lang="en-US" altLang="zh-CN" dirty="0">
                <a:solidFill>
                  <a:srgbClr val="808080"/>
                </a:solidFill>
                <a:latin typeface="Menlo"/>
              </a:rPr>
              <a:t>; </a:t>
            </a:r>
          </a:p>
          <a:p>
            <a:r>
              <a:rPr lang="en-US" altLang="zh-CN" dirty="0" err="1">
                <a:solidFill>
                  <a:srgbClr val="008000"/>
                </a:solidFill>
                <a:latin typeface="Menlo"/>
              </a:rPr>
              <a:t>background-repeat:</a:t>
            </a:r>
            <a:r>
              <a:rPr lang="en-US" altLang="zh-CN" dirty="0" err="1">
                <a:solidFill>
                  <a:srgbClr val="AA1111"/>
                </a:solidFill>
                <a:latin typeface="Menlo"/>
              </a:rPr>
              <a:t>no-repeat</a:t>
            </a:r>
            <a:r>
              <a:rPr lang="en-US" altLang="zh-CN" dirty="0">
                <a:solidFill>
                  <a:srgbClr val="808080"/>
                </a:solidFill>
                <a:latin typeface="Menlo"/>
              </a:rPr>
              <a:t>; </a:t>
            </a:r>
            <a:r>
              <a:rPr lang="en-US" altLang="zh-CN" dirty="0">
                <a:solidFill>
                  <a:srgbClr val="808000"/>
                </a:solidFill>
                <a:latin typeface="Menlo"/>
              </a:rPr>
              <a:t>}</a:t>
            </a:r>
            <a:endParaRPr lang="zh-CN" altLang="en-US" dirty="0"/>
          </a:p>
        </p:txBody>
      </p:sp>
      <p:sp>
        <p:nvSpPr>
          <p:cNvPr id="23" name="矩形 22">
            <a:extLst>
              <a:ext uri="{FF2B5EF4-FFF2-40B4-BE49-F238E27FC236}">
                <a16:creationId xmlns:a16="http://schemas.microsoft.com/office/drawing/2014/main" id="{0007D769-3924-469F-BB6F-681DBCDCF84E}"/>
              </a:ext>
            </a:extLst>
          </p:cNvPr>
          <p:cNvSpPr/>
          <p:nvPr/>
        </p:nvSpPr>
        <p:spPr>
          <a:xfrm>
            <a:off x="6861384" y="711635"/>
            <a:ext cx="1763624" cy="307777"/>
          </a:xfrm>
          <a:prstGeom prst="rect">
            <a:avLst/>
          </a:prstGeom>
        </p:spPr>
        <p:txBody>
          <a:bodyPr wrap="none">
            <a:spAutoFit/>
          </a:bodyPr>
          <a:lstStyle/>
          <a:p>
            <a:r>
              <a:rPr lang="en-US" altLang="zh-CN" b="1" dirty="0">
                <a:solidFill>
                  <a:srgbClr val="333333"/>
                </a:solidFill>
                <a:latin typeface="Helvetica Neue"/>
              </a:rPr>
              <a:t>background-origin</a:t>
            </a:r>
          </a:p>
        </p:txBody>
      </p:sp>
      <p:sp>
        <p:nvSpPr>
          <p:cNvPr id="20" name="矩形 19">
            <a:extLst>
              <a:ext uri="{FF2B5EF4-FFF2-40B4-BE49-F238E27FC236}">
                <a16:creationId xmlns:a16="http://schemas.microsoft.com/office/drawing/2014/main" id="{17BF1C05-5072-4A1F-9B39-596135D9BA3F}"/>
              </a:ext>
            </a:extLst>
          </p:cNvPr>
          <p:cNvSpPr/>
          <p:nvPr/>
        </p:nvSpPr>
        <p:spPr>
          <a:xfrm>
            <a:off x="6861385" y="1042889"/>
            <a:ext cx="5330615" cy="523220"/>
          </a:xfrm>
          <a:prstGeom prst="rect">
            <a:avLst/>
          </a:prstGeom>
        </p:spPr>
        <p:txBody>
          <a:bodyPr wrap="square">
            <a:spAutoFit/>
          </a:bodyPr>
          <a:lstStyle/>
          <a:p>
            <a:pPr lvl="0" eaLnBrk="0" fontAlgn="base" hangingPunct="0">
              <a:spcBef>
                <a:spcPct val="0"/>
              </a:spcBef>
              <a:spcAft>
                <a:spcPct val="0"/>
              </a:spcAft>
            </a:pPr>
            <a:r>
              <a:rPr lang="zh-CN" altLang="zh-CN" dirty="0">
                <a:solidFill>
                  <a:srgbClr val="333333"/>
                </a:solidFill>
                <a:latin typeface="Arial" panose="020B0604020202020204" pitchFamily="34" charset="0"/>
                <a:ea typeface="Helvetica Neue"/>
              </a:rPr>
              <a:t>指定了背景图像的位置区域。</a:t>
            </a:r>
            <a:endParaRPr lang="zh-CN" altLang="zh-CN" sz="1600" dirty="0">
              <a:solidFill>
                <a:schemeClr val="tx1"/>
              </a:solidFill>
              <a:latin typeface="Arial" panose="020B0604020202020204" pitchFamily="34" charset="0"/>
            </a:endParaRPr>
          </a:p>
          <a:p>
            <a:pPr lvl="0" eaLnBrk="0" fontAlgn="base" hangingPunct="0">
              <a:spcBef>
                <a:spcPct val="0"/>
              </a:spcBef>
              <a:spcAft>
                <a:spcPct val="0"/>
              </a:spcAft>
            </a:pPr>
            <a:r>
              <a:rPr lang="zh-CN" altLang="zh-CN" dirty="0">
                <a:solidFill>
                  <a:srgbClr val="333333"/>
                </a:solidFill>
                <a:latin typeface="Arial" panose="020B0604020202020204" pitchFamily="34" charset="0"/>
                <a:ea typeface="Helvetica Neue"/>
              </a:rPr>
              <a:t>content-box, padding-box,和 border-box区域内可以放置背景图像</a:t>
            </a:r>
            <a:endParaRPr lang="zh-CN" altLang="zh-CN" sz="3600" dirty="0">
              <a:solidFill>
                <a:schemeClr val="tx1"/>
              </a:solidFill>
              <a:latin typeface="Arial" panose="020B0604020202020204" pitchFamily="34" charset="0"/>
            </a:endParaRPr>
          </a:p>
        </p:txBody>
      </p:sp>
      <p:pic>
        <p:nvPicPr>
          <p:cNvPr id="2052" name="Picture 4" descr="http://www.runoob.com/images/background-origin.gif">
            <a:extLst>
              <a:ext uri="{FF2B5EF4-FFF2-40B4-BE49-F238E27FC236}">
                <a16:creationId xmlns:a16="http://schemas.microsoft.com/office/drawing/2014/main" id="{1197AABD-5434-4A4C-9E16-DB36497610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2896" y="1566109"/>
            <a:ext cx="3324225" cy="1571625"/>
          </a:xfrm>
          <a:prstGeom prst="rect">
            <a:avLst/>
          </a:prstGeom>
          <a:noFill/>
          <a:extLst>
            <a:ext uri="{909E8E84-426E-40DD-AFC4-6F175D3DCCD1}">
              <a14:hiddenFill xmlns:a14="http://schemas.microsoft.com/office/drawing/2010/main">
                <a:solidFill>
                  <a:srgbClr val="FFFFFF"/>
                </a:solidFill>
              </a14:hiddenFill>
            </a:ext>
          </a:extLst>
        </p:spPr>
      </p:pic>
      <p:sp>
        <p:nvSpPr>
          <p:cNvPr id="21" name="矩形 20">
            <a:extLst>
              <a:ext uri="{FF2B5EF4-FFF2-40B4-BE49-F238E27FC236}">
                <a16:creationId xmlns:a16="http://schemas.microsoft.com/office/drawing/2014/main" id="{DB002998-2F3D-4AB8-A02C-1E4BA39A2CC6}"/>
              </a:ext>
            </a:extLst>
          </p:cNvPr>
          <p:cNvSpPr/>
          <p:nvPr/>
        </p:nvSpPr>
        <p:spPr>
          <a:xfrm>
            <a:off x="6938192" y="3167390"/>
            <a:ext cx="2614882" cy="1673343"/>
          </a:xfrm>
          <a:prstGeom prst="rect">
            <a:avLst/>
          </a:prstGeom>
        </p:spPr>
        <p:txBody>
          <a:bodyPr wrap="square">
            <a:spAutoFit/>
          </a:bodyPr>
          <a:lstStyle/>
          <a:p>
            <a:pPr>
              <a:lnSpc>
                <a:spcPct val="150000"/>
              </a:lnSpc>
            </a:pPr>
            <a:r>
              <a:rPr lang="en-US" altLang="zh-CN" dirty="0">
                <a:solidFill>
                  <a:srgbClr val="0055AA"/>
                </a:solidFill>
                <a:latin typeface="Menlo"/>
              </a:rPr>
              <a:t>div</a:t>
            </a:r>
            <a:r>
              <a:rPr lang="en-US" altLang="zh-CN" dirty="0">
                <a:solidFill>
                  <a:srgbClr val="808080"/>
                </a:solidFill>
                <a:latin typeface="Menlo"/>
              </a:rPr>
              <a:t> </a:t>
            </a:r>
            <a:r>
              <a:rPr lang="en-US" altLang="zh-CN" dirty="0">
                <a:solidFill>
                  <a:srgbClr val="808000"/>
                </a:solidFill>
                <a:latin typeface="Menlo"/>
              </a:rPr>
              <a:t>{</a:t>
            </a:r>
            <a:r>
              <a:rPr lang="en-US" altLang="zh-CN" dirty="0">
                <a:solidFill>
                  <a:srgbClr val="808080"/>
                </a:solidFill>
                <a:latin typeface="Menlo"/>
              </a:rPr>
              <a:t> </a:t>
            </a:r>
          </a:p>
          <a:p>
            <a:pPr>
              <a:lnSpc>
                <a:spcPct val="150000"/>
              </a:lnSpc>
            </a:pPr>
            <a:r>
              <a:rPr lang="en-US" altLang="zh-CN" dirty="0" err="1">
                <a:solidFill>
                  <a:srgbClr val="008000"/>
                </a:solidFill>
                <a:latin typeface="Menlo"/>
              </a:rPr>
              <a:t>background:</a:t>
            </a:r>
            <a:r>
              <a:rPr lang="en-US" altLang="zh-CN" dirty="0" err="1">
                <a:solidFill>
                  <a:srgbClr val="808080"/>
                </a:solidFill>
                <a:latin typeface="Menlo"/>
              </a:rPr>
              <a:t>url</a:t>
            </a:r>
            <a:r>
              <a:rPr lang="en-US" altLang="zh-CN" dirty="0">
                <a:solidFill>
                  <a:srgbClr val="808080"/>
                </a:solidFill>
                <a:latin typeface="Menlo"/>
              </a:rPr>
              <a:t>(img_flwr.gif);</a:t>
            </a:r>
          </a:p>
          <a:p>
            <a:pPr>
              <a:lnSpc>
                <a:spcPct val="150000"/>
              </a:lnSpc>
            </a:pPr>
            <a:r>
              <a:rPr lang="en-US" altLang="zh-CN" dirty="0" err="1">
                <a:solidFill>
                  <a:srgbClr val="008000"/>
                </a:solidFill>
                <a:latin typeface="Menlo"/>
              </a:rPr>
              <a:t>background-repeat:</a:t>
            </a:r>
            <a:r>
              <a:rPr lang="en-US" altLang="zh-CN" dirty="0" err="1">
                <a:solidFill>
                  <a:srgbClr val="AA1111"/>
                </a:solidFill>
                <a:latin typeface="Menlo"/>
              </a:rPr>
              <a:t>no-repeat</a:t>
            </a:r>
            <a:r>
              <a:rPr lang="en-US" altLang="zh-CN" dirty="0">
                <a:solidFill>
                  <a:srgbClr val="808080"/>
                </a:solidFill>
                <a:latin typeface="Menlo"/>
              </a:rPr>
              <a:t>; </a:t>
            </a:r>
          </a:p>
          <a:p>
            <a:pPr>
              <a:lnSpc>
                <a:spcPct val="150000"/>
              </a:lnSpc>
            </a:pPr>
            <a:r>
              <a:rPr lang="en-US" altLang="zh-CN" dirty="0">
                <a:solidFill>
                  <a:srgbClr val="008000"/>
                </a:solidFill>
                <a:latin typeface="Menlo"/>
              </a:rPr>
              <a:t>background-size:</a:t>
            </a:r>
            <a:r>
              <a:rPr lang="en-US" altLang="zh-CN" dirty="0">
                <a:solidFill>
                  <a:srgbClr val="800000"/>
                </a:solidFill>
                <a:latin typeface="Menlo"/>
              </a:rPr>
              <a:t>100</a:t>
            </a:r>
            <a:r>
              <a:rPr lang="en-US" altLang="zh-CN" dirty="0">
                <a:solidFill>
                  <a:srgbClr val="AA1111"/>
                </a:solidFill>
                <a:latin typeface="Menlo"/>
              </a:rPr>
              <a:t>%</a:t>
            </a:r>
            <a:r>
              <a:rPr lang="en-US" altLang="zh-CN" dirty="0">
                <a:solidFill>
                  <a:srgbClr val="808080"/>
                </a:solidFill>
                <a:latin typeface="Menlo"/>
              </a:rPr>
              <a:t> </a:t>
            </a:r>
            <a:r>
              <a:rPr lang="en-US" altLang="zh-CN" dirty="0">
                <a:solidFill>
                  <a:srgbClr val="800000"/>
                </a:solidFill>
                <a:latin typeface="Menlo"/>
              </a:rPr>
              <a:t>100</a:t>
            </a:r>
            <a:r>
              <a:rPr lang="en-US" altLang="zh-CN" dirty="0">
                <a:solidFill>
                  <a:srgbClr val="AA1111"/>
                </a:solidFill>
                <a:latin typeface="Menlo"/>
              </a:rPr>
              <a:t>%</a:t>
            </a:r>
            <a:r>
              <a:rPr lang="en-US" altLang="zh-CN" dirty="0">
                <a:solidFill>
                  <a:srgbClr val="808080"/>
                </a:solidFill>
                <a:latin typeface="Menlo"/>
              </a:rPr>
              <a:t>; </a:t>
            </a:r>
          </a:p>
          <a:p>
            <a:pPr>
              <a:lnSpc>
                <a:spcPct val="150000"/>
              </a:lnSpc>
            </a:pPr>
            <a:r>
              <a:rPr lang="en-US" altLang="zh-CN" dirty="0" err="1">
                <a:solidFill>
                  <a:srgbClr val="008000"/>
                </a:solidFill>
                <a:latin typeface="Menlo"/>
              </a:rPr>
              <a:t>background-origin:</a:t>
            </a:r>
            <a:r>
              <a:rPr lang="en-US" altLang="zh-CN" dirty="0" err="1">
                <a:solidFill>
                  <a:srgbClr val="808080"/>
                </a:solidFill>
                <a:latin typeface="Menlo"/>
              </a:rPr>
              <a:t>content-box</a:t>
            </a:r>
            <a:r>
              <a:rPr lang="en-US" altLang="zh-CN" dirty="0">
                <a:solidFill>
                  <a:srgbClr val="808080"/>
                </a:solidFill>
                <a:latin typeface="Menlo"/>
              </a:rPr>
              <a:t>; </a:t>
            </a:r>
            <a:r>
              <a:rPr lang="en-US" altLang="zh-CN" dirty="0">
                <a:solidFill>
                  <a:srgbClr val="808000"/>
                </a:solidFill>
                <a:latin typeface="Menlo"/>
              </a:rPr>
              <a:t>}</a:t>
            </a:r>
            <a:endParaRPr lang="zh-CN" altLang="en-US" dirty="0"/>
          </a:p>
        </p:txBody>
      </p:sp>
      <p:sp>
        <p:nvSpPr>
          <p:cNvPr id="22" name="矩形 21">
            <a:extLst>
              <a:ext uri="{FF2B5EF4-FFF2-40B4-BE49-F238E27FC236}">
                <a16:creationId xmlns:a16="http://schemas.microsoft.com/office/drawing/2014/main" id="{43A0741A-2595-4B70-A384-71FC80775AE0}"/>
              </a:ext>
            </a:extLst>
          </p:cNvPr>
          <p:cNvSpPr/>
          <p:nvPr/>
        </p:nvSpPr>
        <p:spPr>
          <a:xfrm>
            <a:off x="6951986" y="4840733"/>
            <a:ext cx="1574470" cy="307777"/>
          </a:xfrm>
          <a:prstGeom prst="rect">
            <a:avLst/>
          </a:prstGeom>
        </p:spPr>
        <p:txBody>
          <a:bodyPr wrap="none">
            <a:spAutoFit/>
          </a:bodyPr>
          <a:lstStyle/>
          <a:p>
            <a:r>
              <a:rPr lang="en-US" altLang="zh-CN" b="1" dirty="0">
                <a:solidFill>
                  <a:srgbClr val="333333"/>
                </a:solidFill>
                <a:latin typeface="Helvetica Neue"/>
              </a:rPr>
              <a:t>background-clip</a:t>
            </a:r>
          </a:p>
        </p:txBody>
      </p:sp>
      <p:sp>
        <p:nvSpPr>
          <p:cNvPr id="24" name="矩形 23">
            <a:extLst>
              <a:ext uri="{FF2B5EF4-FFF2-40B4-BE49-F238E27FC236}">
                <a16:creationId xmlns:a16="http://schemas.microsoft.com/office/drawing/2014/main" id="{380014FE-58D8-4E0E-9581-074E0EAE2897}"/>
              </a:ext>
            </a:extLst>
          </p:cNvPr>
          <p:cNvSpPr/>
          <p:nvPr/>
        </p:nvSpPr>
        <p:spPr>
          <a:xfrm>
            <a:off x="7010839" y="5148510"/>
            <a:ext cx="3236784" cy="307777"/>
          </a:xfrm>
          <a:prstGeom prst="rect">
            <a:avLst/>
          </a:prstGeom>
        </p:spPr>
        <p:txBody>
          <a:bodyPr wrap="none">
            <a:spAutoFit/>
          </a:bodyPr>
          <a:lstStyle/>
          <a:p>
            <a:r>
              <a:rPr lang="zh-CN" altLang="en-US" dirty="0">
                <a:solidFill>
                  <a:srgbClr val="333333"/>
                </a:solidFill>
                <a:latin typeface="Helvetica Neue"/>
              </a:rPr>
              <a:t>背景剪裁属性是从指定位置开始绘制。</a:t>
            </a:r>
            <a:endParaRPr lang="zh-CN" altLang="en-US" dirty="0"/>
          </a:p>
        </p:txBody>
      </p:sp>
      <p:sp>
        <p:nvSpPr>
          <p:cNvPr id="25" name="矩形 24">
            <a:extLst>
              <a:ext uri="{FF2B5EF4-FFF2-40B4-BE49-F238E27FC236}">
                <a16:creationId xmlns:a16="http://schemas.microsoft.com/office/drawing/2014/main" id="{02D523BF-56A3-412B-B06C-095E4E1EC11E}"/>
              </a:ext>
            </a:extLst>
          </p:cNvPr>
          <p:cNvSpPr/>
          <p:nvPr/>
        </p:nvSpPr>
        <p:spPr>
          <a:xfrm>
            <a:off x="7019237" y="5418378"/>
            <a:ext cx="3228386" cy="1350178"/>
          </a:xfrm>
          <a:prstGeom prst="rect">
            <a:avLst/>
          </a:prstGeom>
        </p:spPr>
        <p:txBody>
          <a:bodyPr wrap="square">
            <a:spAutoFit/>
          </a:bodyPr>
          <a:lstStyle/>
          <a:p>
            <a:pPr>
              <a:lnSpc>
                <a:spcPct val="150000"/>
              </a:lnSpc>
            </a:pPr>
            <a:r>
              <a:rPr lang="en-US" altLang="zh-CN" dirty="0">
                <a:solidFill>
                  <a:srgbClr val="0055AA"/>
                </a:solidFill>
                <a:latin typeface="Menlo"/>
              </a:rPr>
              <a:t>#example1</a:t>
            </a:r>
            <a:r>
              <a:rPr lang="en-US" altLang="zh-CN" dirty="0">
                <a:solidFill>
                  <a:srgbClr val="808080"/>
                </a:solidFill>
                <a:latin typeface="Menlo"/>
              </a:rPr>
              <a:t> </a:t>
            </a:r>
            <a:r>
              <a:rPr lang="en-US" altLang="zh-CN" dirty="0">
                <a:solidFill>
                  <a:srgbClr val="808000"/>
                </a:solidFill>
                <a:latin typeface="Menlo"/>
              </a:rPr>
              <a:t>{</a:t>
            </a:r>
            <a:r>
              <a:rPr lang="en-US" altLang="zh-CN" dirty="0">
                <a:solidFill>
                  <a:srgbClr val="808080"/>
                </a:solidFill>
                <a:latin typeface="Menlo"/>
              </a:rPr>
              <a:t> </a:t>
            </a:r>
          </a:p>
          <a:p>
            <a:pPr>
              <a:lnSpc>
                <a:spcPct val="150000"/>
              </a:lnSpc>
            </a:pPr>
            <a:r>
              <a:rPr lang="en-US" altLang="zh-CN" dirty="0">
                <a:solidFill>
                  <a:srgbClr val="008000"/>
                </a:solidFill>
                <a:latin typeface="Menlo"/>
              </a:rPr>
              <a:t>border:</a:t>
            </a:r>
            <a:r>
              <a:rPr lang="en-US" altLang="zh-CN" dirty="0">
                <a:solidFill>
                  <a:srgbClr val="808080"/>
                </a:solidFill>
                <a:latin typeface="Menlo"/>
              </a:rPr>
              <a:t> </a:t>
            </a:r>
            <a:r>
              <a:rPr lang="en-US" altLang="zh-CN" dirty="0">
                <a:solidFill>
                  <a:srgbClr val="800000"/>
                </a:solidFill>
                <a:latin typeface="Menlo"/>
              </a:rPr>
              <a:t>10</a:t>
            </a:r>
            <a:r>
              <a:rPr lang="en-US" altLang="zh-CN" dirty="0">
                <a:solidFill>
                  <a:srgbClr val="AA1111"/>
                </a:solidFill>
                <a:latin typeface="Menlo"/>
              </a:rPr>
              <a:t>px</a:t>
            </a:r>
            <a:r>
              <a:rPr lang="en-US" altLang="zh-CN" dirty="0">
                <a:solidFill>
                  <a:srgbClr val="808080"/>
                </a:solidFill>
                <a:latin typeface="Menlo"/>
              </a:rPr>
              <a:t> </a:t>
            </a:r>
            <a:r>
              <a:rPr lang="en-US" altLang="zh-CN" dirty="0">
                <a:solidFill>
                  <a:srgbClr val="AA1111"/>
                </a:solidFill>
                <a:latin typeface="Menlo"/>
              </a:rPr>
              <a:t>dotted</a:t>
            </a:r>
            <a:r>
              <a:rPr lang="en-US" altLang="zh-CN" dirty="0">
                <a:solidFill>
                  <a:srgbClr val="808080"/>
                </a:solidFill>
                <a:latin typeface="Menlo"/>
              </a:rPr>
              <a:t> </a:t>
            </a:r>
            <a:r>
              <a:rPr lang="en-US" altLang="zh-CN" dirty="0">
                <a:solidFill>
                  <a:srgbClr val="00008B"/>
                </a:solidFill>
                <a:latin typeface="Menlo"/>
              </a:rPr>
              <a:t>black</a:t>
            </a:r>
            <a:r>
              <a:rPr lang="en-US" altLang="zh-CN" dirty="0">
                <a:solidFill>
                  <a:srgbClr val="808080"/>
                </a:solidFill>
                <a:latin typeface="Menlo"/>
              </a:rPr>
              <a:t>; </a:t>
            </a:r>
          </a:p>
          <a:p>
            <a:pPr>
              <a:lnSpc>
                <a:spcPct val="150000"/>
              </a:lnSpc>
            </a:pPr>
            <a:r>
              <a:rPr lang="en-US" altLang="zh-CN" dirty="0">
                <a:solidFill>
                  <a:srgbClr val="008000"/>
                </a:solidFill>
                <a:latin typeface="Menlo"/>
              </a:rPr>
              <a:t>padding:</a:t>
            </a:r>
            <a:r>
              <a:rPr lang="en-US" altLang="zh-CN" dirty="0">
                <a:solidFill>
                  <a:srgbClr val="808080"/>
                </a:solidFill>
                <a:latin typeface="Menlo"/>
              </a:rPr>
              <a:t> </a:t>
            </a:r>
            <a:r>
              <a:rPr lang="en-US" altLang="zh-CN" dirty="0">
                <a:solidFill>
                  <a:srgbClr val="800000"/>
                </a:solidFill>
                <a:latin typeface="Menlo"/>
              </a:rPr>
              <a:t>35</a:t>
            </a:r>
            <a:r>
              <a:rPr lang="en-US" altLang="zh-CN" dirty="0">
                <a:solidFill>
                  <a:srgbClr val="AA1111"/>
                </a:solidFill>
                <a:latin typeface="Menlo"/>
              </a:rPr>
              <a:t>px</a:t>
            </a:r>
            <a:r>
              <a:rPr lang="en-US" altLang="zh-CN" dirty="0">
                <a:solidFill>
                  <a:srgbClr val="808080"/>
                </a:solidFill>
                <a:latin typeface="Menlo"/>
              </a:rPr>
              <a:t>; </a:t>
            </a:r>
            <a:r>
              <a:rPr lang="en-US" altLang="zh-CN" dirty="0">
                <a:solidFill>
                  <a:srgbClr val="008000"/>
                </a:solidFill>
                <a:latin typeface="Menlo"/>
              </a:rPr>
              <a:t>background:</a:t>
            </a:r>
            <a:r>
              <a:rPr lang="en-US" altLang="zh-CN" dirty="0">
                <a:solidFill>
                  <a:srgbClr val="808080"/>
                </a:solidFill>
                <a:latin typeface="Menlo"/>
              </a:rPr>
              <a:t> </a:t>
            </a:r>
            <a:r>
              <a:rPr lang="en-US" altLang="zh-CN" dirty="0">
                <a:solidFill>
                  <a:srgbClr val="00008B"/>
                </a:solidFill>
                <a:latin typeface="Menlo"/>
              </a:rPr>
              <a:t>yellow</a:t>
            </a:r>
            <a:r>
              <a:rPr lang="en-US" altLang="zh-CN" dirty="0">
                <a:solidFill>
                  <a:srgbClr val="808080"/>
                </a:solidFill>
                <a:latin typeface="Menlo"/>
              </a:rPr>
              <a:t>; </a:t>
            </a:r>
            <a:r>
              <a:rPr lang="en-US" altLang="zh-CN" dirty="0">
                <a:solidFill>
                  <a:srgbClr val="008000"/>
                </a:solidFill>
                <a:latin typeface="Menlo"/>
              </a:rPr>
              <a:t>background-clip:</a:t>
            </a:r>
            <a:r>
              <a:rPr lang="en-US" altLang="zh-CN" dirty="0">
                <a:solidFill>
                  <a:srgbClr val="808080"/>
                </a:solidFill>
                <a:latin typeface="Menlo"/>
              </a:rPr>
              <a:t> content-box; </a:t>
            </a:r>
            <a:r>
              <a:rPr lang="en-US" altLang="zh-CN" dirty="0">
                <a:solidFill>
                  <a:srgbClr val="808000"/>
                </a:solidFill>
                <a:latin typeface="Menlo"/>
              </a:rPr>
              <a:t>}</a:t>
            </a:r>
            <a:endParaRPr lang="zh-CN" altLang="en-US" dirty="0"/>
          </a:p>
        </p:txBody>
      </p:sp>
      <p:grpSp>
        <p:nvGrpSpPr>
          <p:cNvPr id="32" name="Group 9">
            <a:extLst>
              <a:ext uri="{FF2B5EF4-FFF2-40B4-BE49-F238E27FC236}">
                <a16:creationId xmlns:a16="http://schemas.microsoft.com/office/drawing/2014/main" id="{8540DCC1-ED8B-448F-B0C7-0D786A959A45}"/>
              </a:ext>
            </a:extLst>
          </p:cNvPr>
          <p:cNvGrpSpPr/>
          <p:nvPr/>
        </p:nvGrpSpPr>
        <p:grpSpPr>
          <a:xfrm>
            <a:off x="10148387" y="4854325"/>
            <a:ext cx="1513787" cy="335365"/>
            <a:chOff x="816" y="2304"/>
            <a:chExt cx="1440" cy="448"/>
          </a:xfrm>
        </p:grpSpPr>
        <p:sp>
          <p:nvSpPr>
            <p:cNvPr id="33" name="Freeform 10">
              <a:extLst>
                <a:ext uri="{FF2B5EF4-FFF2-40B4-BE49-F238E27FC236}">
                  <a16:creationId xmlns:a16="http://schemas.microsoft.com/office/drawing/2014/main" id="{3CB842E3-9903-4AED-8A18-79F4B0F90D96}"/>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4" name="Rectangle 11">
              <a:hlinkClick r:id="rId5" action="ppaction://hlinkfile"/>
              <a:extLst>
                <a:ext uri="{FF2B5EF4-FFF2-40B4-BE49-F238E27FC236}">
                  <a16:creationId xmlns:a16="http://schemas.microsoft.com/office/drawing/2014/main" id="{4C60F20C-DC76-469A-991F-2A8CBB040AA0}"/>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background-clip.html</a:t>
              </a:r>
            </a:p>
          </p:txBody>
        </p:sp>
      </p:grpSp>
      <p:grpSp>
        <p:nvGrpSpPr>
          <p:cNvPr id="29" name="Group 9">
            <a:extLst>
              <a:ext uri="{FF2B5EF4-FFF2-40B4-BE49-F238E27FC236}">
                <a16:creationId xmlns:a16="http://schemas.microsoft.com/office/drawing/2014/main" id="{D8C7BFA6-393C-4F2E-9671-0F52DB456507}"/>
              </a:ext>
            </a:extLst>
          </p:cNvPr>
          <p:cNvGrpSpPr/>
          <p:nvPr/>
        </p:nvGrpSpPr>
        <p:grpSpPr>
          <a:xfrm>
            <a:off x="9270251" y="181078"/>
            <a:ext cx="754143" cy="335365"/>
            <a:chOff x="816" y="2304"/>
            <a:chExt cx="1440" cy="448"/>
          </a:xfrm>
        </p:grpSpPr>
        <p:sp>
          <p:nvSpPr>
            <p:cNvPr id="35" name="Freeform 10">
              <a:extLst>
                <a:ext uri="{FF2B5EF4-FFF2-40B4-BE49-F238E27FC236}">
                  <a16:creationId xmlns:a16="http://schemas.microsoft.com/office/drawing/2014/main" id="{1ED063AD-B9CA-4FE7-B015-F328C619954D}"/>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6" name="Rectangle 11">
              <a:hlinkClick r:id="rId6"/>
              <a:extLst>
                <a:ext uri="{FF2B5EF4-FFF2-40B4-BE49-F238E27FC236}">
                  <a16:creationId xmlns:a16="http://schemas.microsoft.com/office/drawing/2014/main" id="{DC837C37-B092-4DCA-8679-A8FD1876744D}"/>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37" name="Group 9">
            <a:extLst>
              <a:ext uri="{FF2B5EF4-FFF2-40B4-BE49-F238E27FC236}">
                <a16:creationId xmlns:a16="http://schemas.microsoft.com/office/drawing/2014/main" id="{0BE48818-EEBF-45D7-8906-8175AB97FEC1}"/>
              </a:ext>
            </a:extLst>
          </p:cNvPr>
          <p:cNvGrpSpPr/>
          <p:nvPr/>
        </p:nvGrpSpPr>
        <p:grpSpPr>
          <a:xfrm>
            <a:off x="10165976" y="181078"/>
            <a:ext cx="754143" cy="335365"/>
            <a:chOff x="816" y="2304"/>
            <a:chExt cx="1440" cy="448"/>
          </a:xfrm>
        </p:grpSpPr>
        <p:sp>
          <p:nvSpPr>
            <p:cNvPr id="38" name="Freeform 10">
              <a:extLst>
                <a:ext uri="{FF2B5EF4-FFF2-40B4-BE49-F238E27FC236}">
                  <a16:creationId xmlns:a16="http://schemas.microsoft.com/office/drawing/2014/main" id="{E12CA39A-EA94-4111-A1BB-5E32063F028E}"/>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9" name="Rectangle 11">
              <a:hlinkClick r:id="rId7" action="ppaction://hlinkfile"/>
              <a:extLst>
                <a:ext uri="{FF2B5EF4-FFF2-40B4-BE49-F238E27FC236}">
                  <a16:creationId xmlns:a16="http://schemas.microsoft.com/office/drawing/2014/main" id="{FC980B5F-2138-4E22-A8A7-A7C549DD68B1}"/>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53059485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en-US" altLang="zh-CN" kern="1200" dirty="0">
                <a:latin typeface="华文隶书" panose="02010800040101010101" pitchFamily="2" charset="-122"/>
                <a:ea typeface="华文隶书" panose="02010800040101010101" pitchFamily="2" charset="-122"/>
                <a:cs typeface="Arial" panose="020B0604020202020204" pitchFamily="34" charset="0"/>
              </a:rPr>
              <a:t>Css3</a:t>
            </a:r>
            <a:r>
              <a:rPr lang="zh-CN" altLang="en-US" kern="1200" dirty="0">
                <a:latin typeface="华文隶书" panose="02010800040101010101" pitchFamily="2" charset="-122"/>
                <a:ea typeface="华文隶书" panose="02010800040101010101" pitchFamily="2" charset="-122"/>
                <a:cs typeface="Arial" panose="020B0604020202020204" pitchFamily="34" charset="0"/>
              </a:rPr>
              <a:t>功能</a:t>
            </a:r>
            <a:endParaRPr lang="en-US" altLang="zh-CN" kern="1200" dirty="0">
              <a:latin typeface="华文隶书" panose="02010800040101010101" pitchFamily="2" charset="-122"/>
              <a:ea typeface="华文隶书" panose="02010800040101010101" pitchFamily="2" charset="-122"/>
            </a:endParaRPr>
          </a:p>
        </p:txBody>
      </p:sp>
      <p:grpSp>
        <p:nvGrpSpPr>
          <p:cNvPr id="28" name="Group 9">
            <a:extLst>
              <a:ext uri="{FF2B5EF4-FFF2-40B4-BE49-F238E27FC236}">
                <a16:creationId xmlns:a16="http://schemas.microsoft.com/office/drawing/2014/main" id="{49FDFAB9-2D45-41AB-825F-3F8F61B58A3F}"/>
              </a:ext>
            </a:extLst>
          </p:cNvPr>
          <p:cNvGrpSpPr/>
          <p:nvPr/>
        </p:nvGrpSpPr>
        <p:grpSpPr>
          <a:xfrm>
            <a:off x="11061700" y="181078"/>
            <a:ext cx="988719" cy="335365"/>
            <a:chOff x="816" y="2304"/>
            <a:chExt cx="1440" cy="448"/>
          </a:xfrm>
        </p:grpSpPr>
        <p:sp>
          <p:nvSpPr>
            <p:cNvPr id="30" name="Freeform 10">
              <a:extLst>
                <a:ext uri="{FF2B5EF4-FFF2-40B4-BE49-F238E27FC236}">
                  <a16:creationId xmlns:a16="http://schemas.microsoft.com/office/drawing/2014/main" id="{76E5F1E4-B6F9-4847-9194-8CF12D7E8886}"/>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 name="Rectangle 11">
              <a:hlinkClick r:id="rId3" action="ppaction://hlinksldjump"/>
              <a:extLst>
                <a:ext uri="{FF2B5EF4-FFF2-40B4-BE49-F238E27FC236}">
                  <a16:creationId xmlns:a16="http://schemas.microsoft.com/office/drawing/2014/main" id="{A6792C7E-F9E9-4D76-A607-72D71D044F79}"/>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8" name="矩形 7">
            <a:extLst>
              <a:ext uri="{FF2B5EF4-FFF2-40B4-BE49-F238E27FC236}">
                <a16:creationId xmlns:a16="http://schemas.microsoft.com/office/drawing/2014/main" id="{0BD61D09-A00E-454A-87F6-65884AA6193E}"/>
              </a:ext>
            </a:extLst>
          </p:cNvPr>
          <p:cNvSpPr/>
          <p:nvPr/>
        </p:nvSpPr>
        <p:spPr>
          <a:xfrm>
            <a:off x="376948" y="785912"/>
            <a:ext cx="2746265" cy="307777"/>
          </a:xfrm>
          <a:prstGeom prst="rect">
            <a:avLst/>
          </a:prstGeom>
        </p:spPr>
        <p:txBody>
          <a:bodyPr wrap="none">
            <a:spAutoFit/>
          </a:bodyPr>
          <a:lstStyle/>
          <a:p>
            <a:r>
              <a:rPr lang="zh-CN" altLang="en-US" b="1" dirty="0">
                <a:solidFill>
                  <a:srgbClr val="111111"/>
                </a:solidFill>
                <a:latin typeface="Georgia" panose="02040502050405020303" pitchFamily="18" charset="0"/>
              </a:rPr>
              <a:t>线性渐变（</a:t>
            </a:r>
            <a:r>
              <a:rPr lang="en-US" altLang="zh-CN" b="1" dirty="0">
                <a:solidFill>
                  <a:srgbClr val="111111"/>
                </a:solidFill>
                <a:latin typeface="Georgia" panose="02040502050405020303" pitchFamily="18" charset="0"/>
              </a:rPr>
              <a:t>Linear Gradient</a:t>
            </a:r>
            <a:r>
              <a:rPr lang="zh-CN" altLang="en-US" b="1" dirty="0">
                <a:solidFill>
                  <a:srgbClr val="111111"/>
                </a:solidFill>
                <a:latin typeface="Georgia" panose="02040502050405020303" pitchFamily="18" charset="0"/>
              </a:rPr>
              <a:t>）</a:t>
            </a:r>
            <a:endParaRPr lang="zh-CN" altLang="en-US" dirty="0"/>
          </a:p>
        </p:txBody>
      </p:sp>
      <p:sp>
        <p:nvSpPr>
          <p:cNvPr id="9" name="矩形 8">
            <a:extLst>
              <a:ext uri="{FF2B5EF4-FFF2-40B4-BE49-F238E27FC236}">
                <a16:creationId xmlns:a16="http://schemas.microsoft.com/office/drawing/2014/main" id="{28C20E1E-60DB-4A1F-A23F-620A8A0CC250}"/>
              </a:ext>
            </a:extLst>
          </p:cNvPr>
          <p:cNvSpPr/>
          <p:nvPr/>
        </p:nvSpPr>
        <p:spPr>
          <a:xfrm>
            <a:off x="376947" y="1093689"/>
            <a:ext cx="11673471" cy="3000821"/>
          </a:xfrm>
          <a:prstGeom prst="rect">
            <a:avLst/>
          </a:prstGeom>
        </p:spPr>
        <p:txBody>
          <a:bodyPr wrap="square">
            <a:spAutoFit/>
          </a:bodyPr>
          <a:lstStyle/>
          <a:p>
            <a:pPr>
              <a:lnSpc>
                <a:spcPct val="150000"/>
              </a:lnSpc>
            </a:pPr>
            <a:r>
              <a:rPr lang="en-US" altLang="zh-CN" dirty="0">
                <a:solidFill>
                  <a:srgbClr val="111111"/>
                </a:solidFill>
                <a:latin typeface="Consolas" panose="020B0609020204030204" pitchFamily="49" charset="0"/>
              </a:rPr>
              <a:t>.</a:t>
            </a:r>
            <a:r>
              <a:rPr lang="en-US" altLang="zh-CN" dirty="0" err="1">
                <a:solidFill>
                  <a:srgbClr val="111111"/>
                </a:solidFill>
                <a:latin typeface="Consolas" panose="020B0609020204030204" pitchFamily="49" charset="0"/>
              </a:rPr>
              <a:t>box_gradient</a:t>
            </a:r>
            <a:r>
              <a:rPr lang="en-US" altLang="zh-CN" dirty="0">
                <a:solidFill>
                  <a:srgbClr val="111111"/>
                </a:solidFill>
                <a:latin typeface="Consolas" panose="020B0609020204030204" pitchFamily="49" charset="0"/>
              </a:rPr>
              <a:t> {</a:t>
            </a:r>
          </a:p>
          <a:p>
            <a:pPr>
              <a:lnSpc>
                <a:spcPct val="150000"/>
              </a:lnSpc>
            </a:pPr>
            <a:r>
              <a:rPr lang="zh-CN" altLang="en-US" dirty="0">
                <a:solidFill>
                  <a:srgbClr val="111111"/>
                </a:solidFill>
                <a:latin typeface="Consolas" panose="020B0609020204030204" pitchFamily="49" charset="0"/>
              </a:rPr>
              <a:t>　　</a:t>
            </a:r>
            <a:r>
              <a:rPr lang="en-US" altLang="zh-CN" dirty="0">
                <a:solidFill>
                  <a:srgbClr val="111111"/>
                </a:solidFill>
                <a:latin typeface="Consolas" panose="020B0609020204030204" pitchFamily="49" charset="0"/>
              </a:rPr>
              <a:t>background: -</a:t>
            </a:r>
            <a:r>
              <a:rPr lang="en-US" altLang="zh-CN" dirty="0" err="1">
                <a:solidFill>
                  <a:srgbClr val="111111"/>
                </a:solidFill>
                <a:latin typeface="Consolas" panose="020B0609020204030204" pitchFamily="49" charset="0"/>
              </a:rPr>
              <a:t>moz</a:t>
            </a:r>
            <a:r>
              <a:rPr lang="en-US" altLang="zh-CN" dirty="0">
                <a:solidFill>
                  <a:srgbClr val="111111"/>
                </a:solidFill>
                <a:latin typeface="Consolas" panose="020B0609020204030204" pitchFamily="49" charset="0"/>
              </a:rPr>
              <a:t>-linear-gradient(top, #444444, #999999); /* FF3.6 */</a:t>
            </a:r>
          </a:p>
          <a:p>
            <a:pPr>
              <a:lnSpc>
                <a:spcPct val="150000"/>
              </a:lnSpc>
            </a:pPr>
            <a:r>
              <a:rPr lang="zh-CN" altLang="en-US" dirty="0">
                <a:solidFill>
                  <a:srgbClr val="111111"/>
                </a:solidFill>
                <a:latin typeface="Consolas" panose="020B0609020204030204" pitchFamily="49" charset="0"/>
              </a:rPr>
              <a:t>　　</a:t>
            </a:r>
            <a:r>
              <a:rPr lang="en-US" altLang="zh-CN" dirty="0">
                <a:solidFill>
                  <a:srgbClr val="111111"/>
                </a:solidFill>
                <a:latin typeface="Consolas" panose="020B0609020204030204" pitchFamily="49" charset="0"/>
              </a:rPr>
              <a:t>background: -</a:t>
            </a:r>
            <a:r>
              <a:rPr lang="en-US" altLang="zh-CN" dirty="0" err="1">
                <a:solidFill>
                  <a:srgbClr val="111111"/>
                </a:solidFill>
                <a:latin typeface="Consolas" panose="020B0609020204030204" pitchFamily="49" charset="0"/>
              </a:rPr>
              <a:t>webkit</a:t>
            </a:r>
            <a:r>
              <a:rPr lang="en-US" altLang="zh-CN" dirty="0">
                <a:solidFill>
                  <a:srgbClr val="111111"/>
                </a:solidFill>
                <a:latin typeface="Consolas" panose="020B0609020204030204" pitchFamily="49" charset="0"/>
              </a:rPr>
              <a:t>-gradient(</a:t>
            </a:r>
            <a:r>
              <a:rPr lang="en-US" altLang="zh-CN" dirty="0" err="1">
                <a:solidFill>
                  <a:srgbClr val="111111"/>
                </a:solidFill>
                <a:latin typeface="Consolas" panose="020B0609020204030204" pitchFamily="49" charset="0"/>
              </a:rPr>
              <a:t>linear,left</a:t>
            </a:r>
            <a:r>
              <a:rPr lang="en-US" altLang="zh-CN" dirty="0">
                <a:solidFill>
                  <a:srgbClr val="111111"/>
                </a:solidFill>
                <a:latin typeface="Consolas" panose="020B0609020204030204" pitchFamily="49" charset="0"/>
              </a:rPr>
              <a:t> top, left bottom, color-stop(0, #444444),color-stop(1, #999999)); /* Saf4+, Chrome */</a:t>
            </a:r>
          </a:p>
          <a:p>
            <a:pPr>
              <a:lnSpc>
                <a:spcPct val="150000"/>
              </a:lnSpc>
            </a:pPr>
            <a:r>
              <a:rPr lang="zh-CN" altLang="en-US" dirty="0">
                <a:solidFill>
                  <a:srgbClr val="111111"/>
                </a:solidFill>
                <a:latin typeface="Consolas" panose="020B0609020204030204" pitchFamily="49" charset="0"/>
              </a:rPr>
              <a:t>　　</a:t>
            </a:r>
            <a:r>
              <a:rPr lang="en-US" altLang="zh-CN" dirty="0">
                <a:solidFill>
                  <a:srgbClr val="111111"/>
                </a:solidFill>
                <a:latin typeface="Consolas" panose="020B0609020204030204" pitchFamily="49" charset="0"/>
              </a:rPr>
              <a:t>filter: </a:t>
            </a:r>
            <a:r>
              <a:rPr lang="en-US" altLang="zh-CN" dirty="0" err="1">
                <a:solidFill>
                  <a:srgbClr val="111111"/>
                </a:solidFill>
                <a:latin typeface="Consolas" panose="020B0609020204030204" pitchFamily="49" charset="0"/>
              </a:rPr>
              <a:t>progid:DXImageTransform.Microsoft.gradient</a:t>
            </a:r>
            <a:r>
              <a:rPr lang="en-US" altLang="zh-CN" dirty="0">
                <a:solidFill>
                  <a:srgbClr val="111111"/>
                </a:solidFill>
                <a:latin typeface="Consolas" panose="020B0609020204030204" pitchFamily="49" charset="0"/>
              </a:rPr>
              <a:t>(</a:t>
            </a:r>
            <a:r>
              <a:rPr lang="en-US" altLang="zh-CN" dirty="0" err="1">
                <a:solidFill>
                  <a:srgbClr val="111111"/>
                </a:solidFill>
                <a:latin typeface="Consolas" panose="020B0609020204030204" pitchFamily="49" charset="0"/>
              </a:rPr>
              <a:t>startColorstr</a:t>
            </a:r>
            <a:r>
              <a:rPr lang="en-US" altLang="zh-CN" dirty="0">
                <a:solidFill>
                  <a:srgbClr val="111111"/>
                </a:solidFill>
                <a:latin typeface="Consolas" panose="020B0609020204030204" pitchFamily="49" charset="0"/>
              </a:rPr>
              <a:t>='#444444', </a:t>
            </a:r>
            <a:r>
              <a:rPr lang="en-US" altLang="zh-CN" dirty="0" err="1">
                <a:solidFill>
                  <a:srgbClr val="111111"/>
                </a:solidFill>
                <a:latin typeface="Consolas" panose="020B0609020204030204" pitchFamily="49" charset="0"/>
              </a:rPr>
              <a:t>endColorstr</a:t>
            </a:r>
            <a:r>
              <a:rPr lang="en-US" altLang="zh-CN" dirty="0">
                <a:solidFill>
                  <a:srgbClr val="111111"/>
                </a:solidFill>
                <a:latin typeface="Consolas" panose="020B0609020204030204" pitchFamily="49" charset="0"/>
              </a:rPr>
              <a:t>='#999999', </a:t>
            </a:r>
            <a:r>
              <a:rPr lang="en-US" altLang="zh-CN" dirty="0" err="1">
                <a:solidFill>
                  <a:srgbClr val="111111"/>
                </a:solidFill>
                <a:latin typeface="Consolas" panose="020B0609020204030204" pitchFamily="49" charset="0"/>
              </a:rPr>
              <a:t>GradientType</a:t>
            </a:r>
            <a:r>
              <a:rPr lang="en-US" altLang="zh-CN" dirty="0">
                <a:solidFill>
                  <a:srgbClr val="111111"/>
                </a:solidFill>
                <a:latin typeface="Consolas" panose="020B0609020204030204" pitchFamily="49" charset="0"/>
              </a:rPr>
              <a:t>='0'); /* IE6,IE7 */</a:t>
            </a:r>
          </a:p>
          <a:p>
            <a:pPr>
              <a:lnSpc>
                <a:spcPct val="150000"/>
              </a:lnSpc>
            </a:pPr>
            <a:r>
              <a:rPr lang="zh-CN" altLang="en-US" dirty="0">
                <a:solidFill>
                  <a:srgbClr val="111111"/>
                </a:solidFill>
                <a:latin typeface="Consolas" panose="020B0609020204030204" pitchFamily="49" charset="0"/>
              </a:rPr>
              <a:t>　　</a:t>
            </a:r>
            <a:r>
              <a:rPr lang="en-US" altLang="zh-CN" dirty="0">
                <a:solidFill>
                  <a:srgbClr val="111111"/>
                </a:solidFill>
                <a:latin typeface="Consolas" panose="020B0609020204030204" pitchFamily="49" charset="0"/>
              </a:rPr>
              <a:t>-</a:t>
            </a:r>
            <a:r>
              <a:rPr lang="en-US" altLang="zh-CN" dirty="0" err="1">
                <a:solidFill>
                  <a:srgbClr val="111111"/>
                </a:solidFill>
                <a:latin typeface="Consolas" panose="020B0609020204030204" pitchFamily="49" charset="0"/>
              </a:rPr>
              <a:t>ms</a:t>
            </a:r>
            <a:r>
              <a:rPr lang="en-US" altLang="zh-CN" dirty="0">
                <a:solidFill>
                  <a:srgbClr val="111111"/>
                </a:solidFill>
                <a:latin typeface="Consolas" panose="020B0609020204030204" pitchFamily="49" charset="0"/>
              </a:rPr>
              <a:t>-filter: </a:t>
            </a:r>
            <a:r>
              <a:rPr lang="en-US" altLang="zh-CN" dirty="0" err="1">
                <a:solidFill>
                  <a:srgbClr val="111111"/>
                </a:solidFill>
                <a:latin typeface="Consolas" panose="020B0609020204030204" pitchFamily="49" charset="0"/>
              </a:rPr>
              <a:t>progid:DXImageTransform.Microsoft.gradient</a:t>
            </a:r>
            <a:r>
              <a:rPr lang="en-US" altLang="zh-CN" dirty="0">
                <a:solidFill>
                  <a:srgbClr val="111111"/>
                </a:solidFill>
                <a:latin typeface="Consolas" panose="020B0609020204030204" pitchFamily="49" charset="0"/>
              </a:rPr>
              <a:t>(</a:t>
            </a:r>
            <a:r>
              <a:rPr lang="en-US" altLang="zh-CN" dirty="0" err="1">
                <a:solidFill>
                  <a:srgbClr val="111111"/>
                </a:solidFill>
                <a:latin typeface="Consolas" panose="020B0609020204030204" pitchFamily="49" charset="0"/>
              </a:rPr>
              <a:t>startColorstr</a:t>
            </a:r>
            <a:r>
              <a:rPr lang="en-US" altLang="zh-CN" dirty="0">
                <a:solidFill>
                  <a:srgbClr val="111111"/>
                </a:solidFill>
                <a:latin typeface="Consolas" panose="020B0609020204030204" pitchFamily="49" charset="0"/>
              </a:rPr>
              <a:t>='#444444', </a:t>
            </a:r>
            <a:r>
              <a:rPr lang="en-US" altLang="zh-CN" dirty="0" err="1">
                <a:solidFill>
                  <a:srgbClr val="111111"/>
                </a:solidFill>
                <a:latin typeface="Consolas" panose="020B0609020204030204" pitchFamily="49" charset="0"/>
              </a:rPr>
              <a:t>endColorstr</a:t>
            </a:r>
            <a:r>
              <a:rPr lang="en-US" altLang="zh-CN" dirty="0">
                <a:solidFill>
                  <a:srgbClr val="111111"/>
                </a:solidFill>
                <a:latin typeface="Consolas" panose="020B0609020204030204" pitchFamily="49" charset="0"/>
              </a:rPr>
              <a:t>='#999999',GradientType='0'); /* IE8 */</a:t>
            </a:r>
          </a:p>
          <a:p>
            <a:pPr>
              <a:lnSpc>
                <a:spcPct val="150000"/>
              </a:lnSpc>
            </a:pPr>
            <a:r>
              <a:rPr lang="en-US" altLang="zh-CN" dirty="0">
                <a:solidFill>
                  <a:srgbClr val="111111"/>
                </a:solidFill>
                <a:latin typeface="Consolas" panose="020B0609020204030204" pitchFamily="49" charset="0"/>
              </a:rPr>
              <a:t>}</a:t>
            </a:r>
          </a:p>
        </p:txBody>
      </p:sp>
      <p:sp>
        <p:nvSpPr>
          <p:cNvPr id="11" name="矩形 10">
            <a:extLst>
              <a:ext uri="{FF2B5EF4-FFF2-40B4-BE49-F238E27FC236}">
                <a16:creationId xmlns:a16="http://schemas.microsoft.com/office/drawing/2014/main" id="{D011D276-F962-4E1A-A8BE-9D6C409BDA4E}"/>
              </a:ext>
            </a:extLst>
          </p:cNvPr>
          <p:cNvSpPr/>
          <p:nvPr/>
        </p:nvSpPr>
        <p:spPr>
          <a:xfrm>
            <a:off x="303543" y="3930016"/>
            <a:ext cx="11688513" cy="738664"/>
          </a:xfrm>
          <a:prstGeom prst="rect">
            <a:avLst/>
          </a:prstGeom>
        </p:spPr>
        <p:txBody>
          <a:bodyPr wrap="square">
            <a:spAutoFit/>
          </a:bodyPr>
          <a:lstStyle/>
          <a:p>
            <a:pPr>
              <a:lnSpc>
                <a:spcPct val="150000"/>
              </a:lnSpc>
            </a:pPr>
            <a:r>
              <a:rPr lang="en-US" altLang="zh-CN" dirty="0">
                <a:solidFill>
                  <a:srgbClr val="111111"/>
                </a:solidFill>
                <a:latin typeface="Georgia" panose="02040502050405020303" pitchFamily="18" charset="0"/>
              </a:rPr>
              <a:t>-</a:t>
            </a:r>
            <a:r>
              <a:rPr lang="en-US" altLang="zh-CN" dirty="0" err="1">
                <a:solidFill>
                  <a:srgbClr val="111111"/>
                </a:solidFill>
                <a:latin typeface="Georgia" panose="02040502050405020303" pitchFamily="18" charset="0"/>
              </a:rPr>
              <a:t>moz</a:t>
            </a:r>
            <a:r>
              <a:rPr lang="en-US" altLang="zh-CN" dirty="0">
                <a:solidFill>
                  <a:srgbClr val="111111"/>
                </a:solidFill>
                <a:latin typeface="Georgia" panose="02040502050405020303" pitchFamily="18" charset="0"/>
              </a:rPr>
              <a:t>-linear-gradient</a:t>
            </a:r>
            <a:r>
              <a:rPr lang="zh-CN" altLang="en-US" dirty="0">
                <a:solidFill>
                  <a:srgbClr val="111111"/>
                </a:solidFill>
                <a:latin typeface="Georgia" panose="02040502050405020303" pitchFamily="18" charset="0"/>
              </a:rPr>
              <a:t>有三个参数。第一个参数表示线性渐变的方向，</a:t>
            </a:r>
            <a:r>
              <a:rPr lang="en-US" altLang="zh-CN" dirty="0">
                <a:solidFill>
                  <a:srgbClr val="111111"/>
                </a:solidFill>
                <a:latin typeface="Georgia" panose="02040502050405020303" pitchFamily="18" charset="0"/>
              </a:rPr>
              <a:t>top</a:t>
            </a:r>
            <a:r>
              <a:rPr lang="zh-CN" altLang="en-US" dirty="0">
                <a:solidFill>
                  <a:srgbClr val="111111"/>
                </a:solidFill>
                <a:latin typeface="Georgia" panose="02040502050405020303" pitchFamily="18" charset="0"/>
              </a:rPr>
              <a:t>是从上到下</a:t>
            </a:r>
            <a:r>
              <a:rPr lang="en-US" altLang="zh-CN" dirty="0">
                <a:solidFill>
                  <a:srgbClr val="111111"/>
                </a:solidFill>
                <a:latin typeface="Georgia" panose="02040502050405020303" pitchFamily="18" charset="0"/>
              </a:rPr>
              <a:t>(</a:t>
            </a:r>
            <a:r>
              <a:rPr lang="zh-CN" altLang="en-US" dirty="0">
                <a:solidFill>
                  <a:srgbClr val="111111"/>
                </a:solidFill>
                <a:latin typeface="Georgia" panose="02040502050405020303" pitchFamily="18" charset="0"/>
              </a:rPr>
              <a:t>默认值</a:t>
            </a:r>
            <a:r>
              <a:rPr lang="en-US" altLang="zh-CN" dirty="0">
                <a:solidFill>
                  <a:srgbClr val="111111"/>
                </a:solidFill>
                <a:latin typeface="Georgia" panose="02040502050405020303" pitchFamily="18" charset="0"/>
              </a:rPr>
              <a:t>)</a:t>
            </a:r>
            <a:r>
              <a:rPr lang="zh-CN" altLang="en-US" dirty="0">
                <a:solidFill>
                  <a:srgbClr val="111111"/>
                </a:solidFill>
                <a:latin typeface="Georgia" panose="02040502050405020303" pitchFamily="18" charset="0"/>
              </a:rPr>
              <a:t>、</a:t>
            </a:r>
            <a:r>
              <a:rPr lang="en-US" altLang="zh-CN" dirty="0">
                <a:solidFill>
                  <a:srgbClr val="111111"/>
                </a:solidFill>
                <a:latin typeface="Georgia" panose="02040502050405020303" pitchFamily="18" charset="0"/>
              </a:rPr>
              <a:t>left</a:t>
            </a:r>
            <a:r>
              <a:rPr lang="zh-CN" altLang="en-US" dirty="0">
                <a:solidFill>
                  <a:srgbClr val="111111"/>
                </a:solidFill>
                <a:latin typeface="Georgia" panose="02040502050405020303" pitchFamily="18" charset="0"/>
              </a:rPr>
              <a:t>是从左到右，如果定义成</a:t>
            </a:r>
            <a:r>
              <a:rPr lang="en-US" altLang="zh-CN" dirty="0">
                <a:solidFill>
                  <a:srgbClr val="111111"/>
                </a:solidFill>
                <a:latin typeface="Georgia" panose="02040502050405020303" pitchFamily="18" charset="0"/>
              </a:rPr>
              <a:t>left top</a:t>
            </a:r>
            <a:r>
              <a:rPr lang="zh-CN" altLang="en-US" dirty="0">
                <a:solidFill>
                  <a:srgbClr val="111111"/>
                </a:solidFill>
                <a:latin typeface="Georgia" panose="02040502050405020303" pitchFamily="18" charset="0"/>
              </a:rPr>
              <a:t>，那就是从左上角到右下角，也可以使用角度</a:t>
            </a:r>
            <a:r>
              <a:rPr lang="en-US" altLang="zh-CN" dirty="0" err="1">
                <a:solidFill>
                  <a:srgbClr val="111111"/>
                </a:solidFill>
                <a:latin typeface="Georgia" panose="02040502050405020303" pitchFamily="18" charset="0"/>
              </a:rPr>
              <a:t>deg</a:t>
            </a:r>
            <a:r>
              <a:rPr lang="zh-CN" altLang="en-US" dirty="0">
                <a:solidFill>
                  <a:srgbClr val="111111"/>
                </a:solidFill>
                <a:latin typeface="Georgia" panose="02040502050405020303" pitchFamily="18" charset="0"/>
              </a:rPr>
              <a:t>。第二个和第三个参数分别是起点颜色和终点颜色。你还可以在它们之间插入更多的参数，表示多种颜色的渐变。</a:t>
            </a:r>
            <a:endParaRPr lang="zh-CN" altLang="en-US" dirty="0"/>
          </a:p>
        </p:txBody>
      </p:sp>
      <p:sp>
        <p:nvSpPr>
          <p:cNvPr id="12" name="矩形 11">
            <a:extLst>
              <a:ext uri="{FF2B5EF4-FFF2-40B4-BE49-F238E27FC236}">
                <a16:creationId xmlns:a16="http://schemas.microsoft.com/office/drawing/2014/main" id="{BB183499-560A-4073-8163-B1C27528A82D}"/>
              </a:ext>
            </a:extLst>
          </p:cNvPr>
          <p:cNvSpPr/>
          <p:nvPr/>
        </p:nvSpPr>
        <p:spPr>
          <a:xfrm>
            <a:off x="311064" y="4630208"/>
            <a:ext cx="11673471" cy="1992853"/>
          </a:xfrm>
          <a:prstGeom prst="rect">
            <a:avLst/>
          </a:prstGeom>
        </p:spPr>
        <p:txBody>
          <a:bodyPr wrap="square">
            <a:spAutoFit/>
          </a:bodyPr>
          <a:lstStyle/>
          <a:p>
            <a:pPr>
              <a:lnSpc>
                <a:spcPct val="150000"/>
              </a:lnSpc>
            </a:pPr>
            <a:r>
              <a:rPr lang="en-US" altLang="zh-CN" dirty="0">
                <a:solidFill>
                  <a:srgbClr val="111111"/>
                </a:solidFill>
                <a:latin typeface="Georgia" panose="02040502050405020303" pitchFamily="18" charset="0"/>
              </a:rPr>
              <a:t>-</a:t>
            </a:r>
            <a:r>
              <a:rPr lang="en-US" altLang="zh-CN" dirty="0" err="1">
                <a:solidFill>
                  <a:srgbClr val="111111"/>
                </a:solidFill>
                <a:latin typeface="Georgia" panose="02040502050405020303" pitchFamily="18" charset="0"/>
              </a:rPr>
              <a:t>webkit</a:t>
            </a:r>
            <a:r>
              <a:rPr lang="en-US" altLang="zh-CN" dirty="0">
                <a:solidFill>
                  <a:srgbClr val="111111"/>
                </a:solidFill>
                <a:latin typeface="Georgia" panose="02040502050405020303" pitchFamily="18" charset="0"/>
              </a:rPr>
              <a:t>-gradient</a:t>
            </a:r>
            <a:r>
              <a:rPr lang="zh-CN" altLang="en-US" dirty="0">
                <a:solidFill>
                  <a:srgbClr val="111111"/>
                </a:solidFill>
                <a:latin typeface="Georgia" panose="02040502050405020303" pitchFamily="18" charset="0"/>
              </a:rPr>
              <a:t>是</a:t>
            </a:r>
            <a:r>
              <a:rPr lang="en-US" altLang="zh-CN" dirty="0" err="1">
                <a:solidFill>
                  <a:srgbClr val="111111"/>
                </a:solidFill>
                <a:latin typeface="Georgia" panose="02040502050405020303" pitchFamily="18" charset="0"/>
              </a:rPr>
              <a:t>webkit</a:t>
            </a:r>
            <a:r>
              <a:rPr lang="zh-CN" altLang="en-US" dirty="0">
                <a:solidFill>
                  <a:srgbClr val="111111"/>
                </a:solidFill>
                <a:latin typeface="Georgia" panose="02040502050405020303" pitchFamily="18" charset="0"/>
              </a:rPr>
              <a:t>引擎对渐变的实现，一共有五个参数。第一个参数表示渐变类型（</a:t>
            </a:r>
            <a:r>
              <a:rPr lang="en-US" altLang="zh-CN" dirty="0">
                <a:solidFill>
                  <a:srgbClr val="111111"/>
                </a:solidFill>
                <a:latin typeface="Georgia" panose="02040502050405020303" pitchFamily="18" charset="0"/>
              </a:rPr>
              <a:t>type</a:t>
            </a:r>
            <a:r>
              <a:rPr lang="zh-CN" altLang="en-US" dirty="0">
                <a:solidFill>
                  <a:srgbClr val="111111"/>
                </a:solidFill>
                <a:latin typeface="Georgia" panose="02040502050405020303" pitchFamily="18" charset="0"/>
              </a:rPr>
              <a:t>），可以是</a:t>
            </a:r>
            <a:r>
              <a:rPr lang="en-US" altLang="zh-CN" dirty="0">
                <a:solidFill>
                  <a:srgbClr val="111111"/>
                </a:solidFill>
                <a:latin typeface="Georgia" panose="02040502050405020303" pitchFamily="18" charset="0"/>
              </a:rPr>
              <a:t>linear</a:t>
            </a:r>
            <a:r>
              <a:rPr lang="zh-CN" altLang="en-US" dirty="0">
                <a:solidFill>
                  <a:srgbClr val="111111"/>
                </a:solidFill>
                <a:latin typeface="Georgia" panose="02040502050405020303" pitchFamily="18" charset="0"/>
              </a:rPr>
              <a:t>（线性渐变）或者</a:t>
            </a:r>
            <a:r>
              <a:rPr lang="en-US" altLang="zh-CN" dirty="0">
                <a:solidFill>
                  <a:srgbClr val="111111"/>
                </a:solidFill>
                <a:latin typeface="Georgia" panose="02040502050405020303" pitchFamily="18" charset="0"/>
              </a:rPr>
              <a:t>radial</a:t>
            </a:r>
            <a:r>
              <a:rPr lang="zh-CN" altLang="en-US" dirty="0">
                <a:solidFill>
                  <a:srgbClr val="111111"/>
                </a:solidFill>
                <a:latin typeface="Georgia" panose="02040502050405020303" pitchFamily="18" charset="0"/>
              </a:rPr>
              <a:t>（辐射渐变）。第二个参数和第三个参数，都是一对值，分别表示渐变起点和终点。这对值可以用坐标形式表示，也可以用关键值表示，比如</a:t>
            </a:r>
            <a:r>
              <a:rPr lang="en-US" altLang="zh-CN" dirty="0">
                <a:solidFill>
                  <a:srgbClr val="111111"/>
                </a:solidFill>
                <a:latin typeface="Georgia" panose="02040502050405020303" pitchFamily="18" charset="0"/>
              </a:rPr>
              <a:t>left top</a:t>
            </a:r>
            <a:r>
              <a:rPr lang="zh-CN" altLang="en-US" dirty="0">
                <a:solidFill>
                  <a:srgbClr val="111111"/>
                </a:solidFill>
                <a:latin typeface="Georgia" panose="02040502050405020303" pitchFamily="18" charset="0"/>
              </a:rPr>
              <a:t>（左上角）和</a:t>
            </a:r>
            <a:r>
              <a:rPr lang="en-US" altLang="zh-CN" dirty="0">
                <a:solidFill>
                  <a:srgbClr val="111111"/>
                </a:solidFill>
                <a:latin typeface="Georgia" panose="02040502050405020303" pitchFamily="18" charset="0"/>
              </a:rPr>
              <a:t>left bottom</a:t>
            </a:r>
            <a:r>
              <a:rPr lang="zh-CN" altLang="en-US" dirty="0">
                <a:solidFill>
                  <a:srgbClr val="111111"/>
                </a:solidFill>
                <a:latin typeface="Georgia" panose="02040502050405020303" pitchFamily="18" charset="0"/>
              </a:rPr>
              <a:t>（左下角）。第四个和第五个参数，分别是两个</a:t>
            </a:r>
            <a:r>
              <a:rPr lang="en-US" altLang="zh-CN" dirty="0">
                <a:solidFill>
                  <a:srgbClr val="111111"/>
                </a:solidFill>
                <a:latin typeface="Georgia" panose="02040502050405020303" pitchFamily="18" charset="0"/>
              </a:rPr>
              <a:t>color-stop</a:t>
            </a:r>
            <a:r>
              <a:rPr lang="zh-CN" altLang="en-US" dirty="0">
                <a:solidFill>
                  <a:srgbClr val="111111"/>
                </a:solidFill>
                <a:latin typeface="Georgia" panose="02040502050405020303" pitchFamily="18" charset="0"/>
              </a:rPr>
              <a:t>函数。</a:t>
            </a:r>
            <a:r>
              <a:rPr lang="en-US" altLang="zh-CN" dirty="0">
                <a:solidFill>
                  <a:srgbClr val="111111"/>
                </a:solidFill>
                <a:latin typeface="Georgia" panose="02040502050405020303" pitchFamily="18" charset="0"/>
              </a:rPr>
              <a:t>color-stop</a:t>
            </a:r>
            <a:r>
              <a:rPr lang="zh-CN" altLang="en-US" dirty="0">
                <a:solidFill>
                  <a:srgbClr val="111111"/>
                </a:solidFill>
                <a:latin typeface="Georgia" panose="02040502050405020303" pitchFamily="18" charset="0"/>
              </a:rPr>
              <a:t>函数接受两个参数，第一个表示渐变的位置，</a:t>
            </a:r>
            <a:r>
              <a:rPr lang="en-US" altLang="zh-CN" dirty="0">
                <a:solidFill>
                  <a:srgbClr val="111111"/>
                </a:solidFill>
                <a:latin typeface="Georgia" panose="02040502050405020303" pitchFamily="18" charset="0"/>
              </a:rPr>
              <a:t>0</a:t>
            </a:r>
            <a:r>
              <a:rPr lang="zh-CN" altLang="en-US" dirty="0">
                <a:solidFill>
                  <a:srgbClr val="111111"/>
                </a:solidFill>
                <a:latin typeface="Georgia" panose="02040502050405020303" pitchFamily="18" charset="0"/>
              </a:rPr>
              <a:t>为起点，</a:t>
            </a:r>
            <a:r>
              <a:rPr lang="en-US" altLang="zh-CN" dirty="0">
                <a:solidFill>
                  <a:srgbClr val="111111"/>
                </a:solidFill>
                <a:latin typeface="Georgia" panose="02040502050405020303" pitchFamily="18" charset="0"/>
              </a:rPr>
              <a:t>0.5</a:t>
            </a:r>
            <a:r>
              <a:rPr lang="zh-CN" altLang="en-US" dirty="0">
                <a:solidFill>
                  <a:srgbClr val="111111"/>
                </a:solidFill>
                <a:latin typeface="Georgia" panose="02040502050405020303" pitchFamily="18" charset="0"/>
              </a:rPr>
              <a:t>为中点，</a:t>
            </a:r>
            <a:r>
              <a:rPr lang="en-US" altLang="zh-CN" dirty="0">
                <a:solidFill>
                  <a:srgbClr val="111111"/>
                </a:solidFill>
                <a:latin typeface="Georgia" panose="02040502050405020303" pitchFamily="18" charset="0"/>
              </a:rPr>
              <a:t>1</a:t>
            </a:r>
            <a:r>
              <a:rPr lang="zh-CN" altLang="en-US" dirty="0">
                <a:solidFill>
                  <a:srgbClr val="111111"/>
                </a:solidFill>
                <a:latin typeface="Georgia" panose="02040502050405020303" pitchFamily="18" charset="0"/>
              </a:rPr>
              <a:t>为结束点；第二个表示该点的颜色。</a:t>
            </a:r>
            <a:r>
              <a:rPr lang="zh-CN" altLang="en-US" dirty="0">
                <a:solidFill>
                  <a:srgbClr val="111111"/>
                </a:solidFill>
                <a:latin typeface="Consolas" panose="020B0609020204030204" pitchFamily="49" charset="0"/>
              </a:rPr>
              <a:t>也可以使用</a:t>
            </a:r>
            <a:r>
              <a:rPr lang="en-US" altLang="zh-CN" dirty="0">
                <a:solidFill>
                  <a:srgbClr val="111111"/>
                </a:solidFill>
                <a:latin typeface="Consolas" panose="020B0609020204030204" pitchFamily="49" charset="0"/>
              </a:rPr>
              <a:t>-</a:t>
            </a:r>
            <a:r>
              <a:rPr lang="en-US" altLang="zh-CN" dirty="0" err="1">
                <a:solidFill>
                  <a:srgbClr val="111111"/>
                </a:solidFill>
                <a:latin typeface="Consolas" panose="020B0609020204030204" pitchFamily="49" charset="0"/>
              </a:rPr>
              <a:t>webkit</a:t>
            </a:r>
            <a:r>
              <a:rPr lang="en-US" altLang="zh-CN" dirty="0">
                <a:solidFill>
                  <a:srgbClr val="111111"/>
                </a:solidFill>
                <a:latin typeface="Consolas" panose="020B0609020204030204" pitchFamily="49" charset="0"/>
              </a:rPr>
              <a:t>-linear-gradient</a:t>
            </a:r>
            <a:r>
              <a:rPr lang="zh-CN" altLang="en-US" dirty="0">
                <a:solidFill>
                  <a:srgbClr val="111111"/>
                </a:solidFill>
                <a:latin typeface="Consolas" panose="020B0609020204030204" pitchFamily="49" charset="0"/>
              </a:rPr>
              <a:t>和</a:t>
            </a:r>
            <a:r>
              <a:rPr lang="en-US" altLang="zh-CN" dirty="0" err="1">
                <a:solidFill>
                  <a:srgbClr val="111111"/>
                </a:solidFill>
                <a:latin typeface="Consolas" panose="020B0609020204030204" pitchFamily="49" charset="0"/>
              </a:rPr>
              <a:t>moz</a:t>
            </a:r>
            <a:r>
              <a:rPr lang="zh-CN" altLang="en-US" dirty="0">
                <a:solidFill>
                  <a:srgbClr val="111111"/>
                </a:solidFill>
                <a:latin typeface="Consolas" panose="020B0609020204030204" pitchFamily="49" charset="0"/>
              </a:rPr>
              <a:t>参数一样。</a:t>
            </a:r>
            <a:r>
              <a:rPr lang="en-US" altLang="zh-CN" dirty="0"/>
              <a:t> </a:t>
            </a:r>
            <a:r>
              <a:rPr lang="zh-CN" altLang="en-US" dirty="0"/>
              <a:t>属性</a:t>
            </a:r>
            <a:r>
              <a:rPr lang="en-US" altLang="zh-CN" dirty="0"/>
              <a:t>repeating-linear-gradient(red, yellow 10%, green 20%)</a:t>
            </a:r>
            <a:r>
              <a:rPr lang="zh-CN" altLang="en-US" dirty="0"/>
              <a:t>表示重复的线性渐变。</a:t>
            </a:r>
            <a:r>
              <a:rPr lang="en-US" altLang="zh-CN" dirty="0">
                <a:solidFill>
                  <a:srgbClr val="111111"/>
                </a:solidFill>
                <a:latin typeface="Georgia" panose="02040502050405020303" pitchFamily="18" charset="0"/>
              </a:rPr>
              <a:t>IE</a:t>
            </a:r>
            <a:r>
              <a:rPr lang="zh-CN" altLang="en-US" dirty="0">
                <a:solidFill>
                  <a:srgbClr val="111111"/>
                </a:solidFill>
                <a:latin typeface="Georgia" panose="02040502050405020303" pitchFamily="18" charset="0"/>
              </a:rPr>
              <a:t>依靠滤镜实现渐变。</a:t>
            </a:r>
            <a:r>
              <a:rPr lang="en-US" altLang="zh-CN" dirty="0" err="1">
                <a:solidFill>
                  <a:srgbClr val="111111"/>
                </a:solidFill>
                <a:latin typeface="Georgia" panose="02040502050405020303" pitchFamily="18" charset="0"/>
              </a:rPr>
              <a:t>startColorstr</a:t>
            </a:r>
            <a:r>
              <a:rPr lang="zh-CN" altLang="en-US" dirty="0">
                <a:solidFill>
                  <a:srgbClr val="111111"/>
                </a:solidFill>
                <a:latin typeface="Georgia" panose="02040502050405020303" pitchFamily="18" charset="0"/>
              </a:rPr>
              <a:t>表示起点的颜色，</a:t>
            </a:r>
            <a:r>
              <a:rPr lang="en-US" altLang="zh-CN" dirty="0" err="1">
                <a:solidFill>
                  <a:srgbClr val="111111"/>
                </a:solidFill>
                <a:latin typeface="Georgia" panose="02040502050405020303" pitchFamily="18" charset="0"/>
              </a:rPr>
              <a:t>endColorstr</a:t>
            </a:r>
            <a:r>
              <a:rPr lang="zh-CN" altLang="en-US" dirty="0">
                <a:solidFill>
                  <a:srgbClr val="111111"/>
                </a:solidFill>
                <a:latin typeface="Georgia" panose="02040502050405020303" pitchFamily="18" charset="0"/>
              </a:rPr>
              <a:t>表示终点颜色。</a:t>
            </a:r>
            <a:r>
              <a:rPr lang="en-US" altLang="zh-CN" dirty="0" err="1">
                <a:solidFill>
                  <a:srgbClr val="111111"/>
                </a:solidFill>
                <a:latin typeface="Georgia" panose="02040502050405020303" pitchFamily="18" charset="0"/>
              </a:rPr>
              <a:t>GradientType</a:t>
            </a:r>
            <a:r>
              <a:rPr lang="zh-CN" altLang="en-US" dirty="0">
                <a:solidFill>
                  <a:srgbClr val="111111"/>
                </a:solidFill>
                <a:latin typeface="Georgia" panose="02040502050405020303" pitchFamily="18" charset="0"/>
              </a:rPr>
              <a:t>表示渐变类型，</a:t>
            </a:r>
            <a:r>
              <a:rPr lang="en-US" altLang="zh-CN" dirty="0">
                <a:solidFill>
                  <a:srgbClr val="111111"/>
                </a:solidFill>
                <a:latin typeface="Georgia" panose="02040502050405020303" pitchFamily="18" charset="0"/>
              </a:rPr>
              <a:t>0</a:t>
            </a:r>
            <a:r>
              <a:rPr lang="zh-CN" altLang="en-US" dirty="0">
                <a:solidFill>
                  <a:srgbClr val="111111"/>
                </a:solidFill>
                <a:latin typeface="Georgia" panose="02040502050405020303" pitchFamily="18" charset="0"/>
              </a:rPr>
              <a:t>为缺省值，表示垂直渐变，</a:t>
            </a:r>
            <a:r>
              <a:rPr lang="en-US" altLang="zh-CN" dirty="0">
                <a:solidFill>
                  <a:srgbClr val="111111"/>
                </a:solidFill>
                <a:latin typeface="Georgia" panose="02040502050405020303" pitchFamily="18" charset="0"/>
              </a:rPr>
              <a:t>1</a:t>
            </a:r>
            <a:r>
              <a:rPr lang="zh-CN" altLang="en-US" dirty="0">
                <a:solidFill>
                  <a:srgbClr val="111111"/>
                </a:solidFill>
                <a:latin typeface="Georgia" panose="02040502050405020303" pitchFamily="18" charset="0"/>
              </a:rPr>
              <a:t>表示水平渐变。</a:t>
            </a:r>
            <a:endParaRPr lang="zh-CN" altLang="en-US" dirty="0"/>
          </a:p>
        </p:txBody>
      </p:sp>
      <p:grpSp>
        <p:nvGrpSpPr>
          <p:cNvPr id="15" name="Group 9">
            <a:extLst>
              <a:ext uri="{FF2B5EF4-FFF2-40B4-BE49-F238E27FC236}">
                <a16:creationId xmlns:a16="http://schemas.microsoft.com/office/drawing/2014/main" id="{22E08780-13D2-4E58-A452-A8BC9EB6644E}"/>
              </a:ext>
            </a:extLst>
          </p:cNvPr>
          <p:cNvGrpSpPr/>
          <p:nvPr/>
        </p:nvGrpSpPr>
        <p:grpSpPr>
          <a:xfrm>
            <a:off x="9270251" y="181078"/>
            <a:ext cx="754143" cy="335365"/>
            <a:chOff x="816" y="2304"/>
            <a:chExt cx="1440" cy="448"/>
          </a:xfrm>
        </p:grpSpPr>
        <p:sp>
          <p:nvSpPr>
            <p:cNvPr id="16" name="Freeform 10">
              <a:extLst>
                <a:ext uri="{FF2B5EF4-FFF2-40B4-BE49-F238E27FC236}">
                  <a16:creationId xmlns:a16="http://schemas.microsoft.com/office/drawing/2014/main" id="{CFDA0823-6915-4D08-99C8-3BCAF24FEB36}"/>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Rectangle 11">
              <a:hlinkClick r:id="rId4"/>
              <a:extLst>
                <a:ext uri="{FF2B5EF4-FFF2-40B4-BE49-F238E27FC236}">
                  <a16:creationId xmlns:a16="http://schemas.microsoft.com/office/drawing/2014/main" id="{BB9049EC-CAC4-4DCD-BC4C-AB64EE4AE639}"/>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18" name="Group 9">
            <a:extLst>
              <a:ext uri="{FF2B5EF4-FFF2-40B4-BE49-F238E27FC236}">
                <a16:creationId xmlns:a16="http://schemas.microsoft.com/office/drawing/2014/main" id="{893C407A-7BCD-4A63-9D0D-670D523CC34E}"/>
              </a:ext>
            </a:extLst>
          </p:cNvPr>
          <p:cNvGrpSpPr/>
          <p:nvPr/>
        </p:nvGrpSpPr>
        <p:grpSpPr>
          <a:xfrm>
            <a:off x="10165976" y="181078"/>
            <a:ext cx="754143" cy="335365"/>
            <a:chOff x="816" y="2304"/>
            <a:chExt cx="1440" cy="448"/>
          </a:xfrm>
        </p:grpSpPr>
        <p:sp>
          <p:nvSpPr>
            <p:cNvPr id="19" name="Freeform 10">
              <a:extLst>
                <a:ext uri="{FF2B5EF4-FFF2-40B4-BE49-F238E27FC236}">
                  <a16:creationId xmlns:a16="http://schemas.microsoft.com/office/drawing/2014/main" id="{93355133-335D-430D-B413-2823A7503859}"/>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 name="Rectangle 11">
              <a:hlinkClick r:id="rId5" action="ppaction://hlinkfile"/>
              <a:extLst>
                <a:ext uri="{FF2B5EF4-FFF2-40B4-BE49-F238E27FC236}">
                  <a16:creationId xmlns:a16="http://schemas.microsoft.com/office/drawing/2014/main" id="{5957AEA9-C626-45B7-ADC1-0C96942BADF4}"/>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34970106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inVertical)">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zh-CN" altLang="en-US" kern="1200" dirty="0">
                <a:latin typeface="华文隶书" panose="02010800040101010101" pitchFamily="2" charset="-122"/>
                <a:ea typeface="华文隶书" panose="02010800040101010101" pitchFamily="2" charset="-122"/>
                <a:cs typeface="Arial" panose="020B0604020202020204" pitchFamily="34" charset="0"/>
              </a:rPr>
              <a:t>样式来源</a:t>
            </a:r>
            <a:endParaRPr lang="en-US" altLang="zh-CN" kern="1200" dirty="0">
              <a:latin typeface="华文隶书" panose="02010800040101010101" pitchFamily="2" charset="-122"/>
              <a:ea typeface="华文隶书" panose="02010800040101010101" pitchFamily="2" charset="-122"/>
            </a:endParaRPr>
          </a:p>
        </p:txBody>
      </p:sp>
      <p:pic>
        <p:nvPicPr>
          <p:cNvPr id="3074" name="Picture 2" descr="https://images0.cnblogs.com/blog/138012/201502/062011145462444.png">
            <a:extLst>
              <a:ext uri="{FF2B5EF4-FFF2-40B4-BE49-F238E27FC236}">
                <a16:creationId xmlns:a16="http://schemas.microsoft.com/office/drawing/2014/main" id="{ABE85E3C-7388-498F-9175-CC42D9BC37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0" y="1439228"/>
            <a:ext cx="5105400" cy="233362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706C63F1-81A3-4E7A-9942-53B21FAAF897}"/>
              </a:ext>
            </a:extLst>
          </p:cNvPr>
          <p:cNvSpPr/>
          <p:nvPr/>
        </p:nvSpPr>
        <p:spPr>
          <a:xfrm>
            <a:off x="259080" y="1000424"/>
            <a:ext cx="9639300" cy="307777"/>
          </a:xfrm>
          <a:prstGeom prst="rect">
            <a:avLst/>
          </a:prstGeom>
        </p:spPr>
        <p:txBody>
          <a:bodyPr wrap="square">
            <a:spAutoFit/>
          </a:bodyPr>
          <a:lstStyle/>
          <a:p>
            <a:r>
              <a:rPr lang="en-US" altLang="zh-CN" dirty="0">
                <a:latin typeface="Verdana" panose="020B0604030504040204" pitchFamily="34" charset="0"/>
              </a:rPr>
              <a:t>css</a:t>
            </a:r>
            <a:r>
              <a:rPr lang="zh-CN" altLang="en-US" dirty="0">
                <a:latin typeface="Verdana" panose="020B0604030504040204" pitchFamily="34" charset="0"/>
              </a:rPr>
              <a:t>之所以有“层叠”的概念，是因为有多个样式来源。其实</a:t>
            </a:r>
            <a:r>
              <a:rPr lang="en-US" altLang="zh-CN" dirty="0">
                <a:latin typeface="Verdana" panose="020B0604030504040204" pitchFamily="34" charset="0"/>
              </a:rPr>
              <a:t>css</a:t>
            </a:r>
            <a:r>
              <a:rPr lang="zh-CN" altLang="en-US" dirty="0">
                <a:latin typeface="Verdana" panose="020B0604030504040204" pitchFamily="34" charset="0"/>
              </a:rPr>
              <a:t>的样式来源有</a:t>
            </a:r>
            <a:r>
              <a:rPr lang="en-US" altLang="zh-CN" dirty="0">
                <a:latin typeface="Verdana" panose="020B0604030504040204" pitchFamily="34" charset="0"/>
              </a:rPr>
              <a:t>5</a:t>
            </a:r>
            <a:r>
              <a:rPr lang="zh-CN" altLang="en-US" dirty="0">
                <a:latin typeface="Verdana" panose="020B0604030504040204" pitchFamily="34" charset="0"/>
              </a:rPr>
              <a:t>个，开发人员只能接触到后前面</a:t>
            </a:r>
            <a:r>
              <a:rPr lang="en-US" altLang="zh-CN" dirty="0">
                <a:latin typeface="Verdana" panose="020B0604030504040204" pitchFamily="34" charset="0"/>
              </a:rPr>
              <a:t>3</a:t>
            </a:r>
            <a:r>
              <a:rPr lang="zh-CN" altLang="en-US" dirty="0">
                <a:latin typeface="Verdana" panose="020B0604030504040204" pitchFamily="34" charset="0"/>
              </a:rPr>
              <a:t>个。</a:t>
            </a:r>
            <a:endParaRPr lang="zh-CN" altLang="en-US" dirty="0"/>
          </a:p>
        </p:txBody>
      </p:sp>
      <p:sp>
        <p:nvSpPr>
          <p:cNvPr id="3" name="矩形 2">
            <a:extLst>
              <a:ext uri="{FF2B5EF4-FFF2-40B4-BE49-F238E27FC236}">
                <a16:creationId xmlns:a16="http://schemas.microsoft.com/office/drawing/2014/main" id="{22FF3164-8DAD-4348-98D1-9860D8F5D060}"/>
              </a:ext>
            </a:extLst>
          </p:cNvPr>
          <p:cNvSpPr/>
          <p:nvPr/>
        </p:nvSpPr>
        <p:spPr>
          <a:xfrm>
            <a:off x="259080" y="3583737"/>
            <a:ext cx="1441420" cy="307777"/>
          </a:xfrm>
          <a:prstGeom prst="rect">
            <a:avLst/>
          </a:prstGeom>
        </p:spPr>
        <p:txBody>
          <a:bodyPr wrap="none">
            <a:spAutoFit/>
          </a:bodyPr>
          <a:lstStyle/>
          <a:p>
            <a:r>
              <a:rPr lang="zh-CN" altLang="en-US" b="1" dirty="0">
                <a:latin typeface="Verdana" panose="020B0604030504040204" pitchFamily="34" charset="0"/>
              </a:rPr>
              <a:t>浏览器默认样式</a:t>
            </a:r>
            <a:endParaRPr lang="zh-CN" altLang="en-US" dirty="0"/>
          </a:p>
        </p:txBody>
      </p:sp>
      <p:sp>
        <p:nvSpPr>
          <p:cNvPr id="4" name="矩形 3">
            <a:extLst>
              <a:ext uri="{FF2B5EF4-FFF2-40B4-BE49-F238E27FC236}">
                <a16:creationId xmlns:a16="http://schemas.microsoft.com/office/drawing/2014/main" id="{A7B57319-6522-4987-9B5C-CBE3C1DE03DF}"/>
              </a:ext>
            </a:extLst>
          </p:cNvPr>
          <p:cNvSpPr/>
          <p:nvPr/>
        </p:nvSpPr>
        <p:spPr>
          <a:xfrm>
            <a:off x="259080" y="3891514"/>
            <a:ext cx="11673840" cy="1669047"/>
          </a:xfrm>
          <a:prstGeom prst="rect">
            <a:avLst/>
          </a:prstGeom>
        </p:spPr>
        <p:txBody>
          <a:bodyPr wrap="square">
            <a:spAutoFit/>
          </a:bodyPr>
          <a:lstStyle/>
          <a:p>
            <a:pPr>
              <a:lnSpc>
                <a:spcPct val="150000"/>
              </a:lnSpc>
            </a:pPr>
            <a:r>
              <a:rPr lang="zh-CN" altLang="en-US" dirty="0">
                <a:latin typeface="Verdana" panose="020B0604030504040204" pitchFamily="34" charset="0"/>
              </a:rPr>
              <a:t>      当你不为</a:t>
            </a:r>
            <a:r>
              <a:rPr lang="en-US" altLang="zh-CN" dirty="0">
                <a:latin typeface="Verdana" panose="020B0604030504040204" pitchFamily="34" charset="0"/>
              </a:rPr>
              <a:t>html</a:t>
            </a:r>
            <a:r>
              <a:rPr lang="zh-CN" altLang="en-US" dirty="0">
                <a:latin typeface="Verdana" panose="020B0604030504040204" pitchFamily="34" charset="0"/>
              </a:rPr>
              <a:t>设置任何样式时，显示在浏览器上，</a:t>
            </a:r>
            <a:r>
              <a:rPr lang="en-US" altLang="zh-CN" dirty="0">
                <a:latin typeface="Verdana" panose="020B0604030504040204" pitchFamily="34" charset="0"/>
              </a:rPr>
              <a:t>b</a:t>
            </a:r>
            <a:r>
              <a:rPr lang="zh-CN" altLang="en-US" dirty="0">
                <a:latin typeface="Verdana" panose="020B0604030504040204" pitchFamily="34" charset="0"/>
              </a:rPr>
              <a:t>标签会显示粗体、</a:t>
            </a:r>
            <a:r>
              <a:rPr lang="en-US" altLang="zh-CN" dirty="0">
                <a:latin typeface="Verdana" panose="020B0604030504040204" pitchFamily="34" charset="0"/>
              </a:rPr>
              <a:t>p</a:t>
            </a:r>
            <a:r>
              <a:rPr lang="zh-CN" altLang="en-US" dirty="0">
                <a:latin typeface="Verdana" panose="020B0604030504040204" pitchFamily="34" charset="0"/>
              </a:rPr>
              <a:t>有纵向</a:t>
            </a:r>
            <a:r>
              <a:rPr lang="en-US" altLang="zh-CN" dirty="0">
                <a:latin typeface="Verdana" panose="020B0604030504040204" pitchFamily="34" charset="0"/>
              </a:rPr>
              <a:t>margin</a:t>
            </a:r>
            <a:r>
              <a:rPr lang="zh-CN" altLang="en-US" dirty="0">
                <a:latin typeface="Verdana" panose="020B0604030504040204" pitchFamily="34" charset="0"/>
              </a:rPr>
              <a:t>、</a:t>
            </a:r>
            <a:r>
              <a:rPr lang="en-US" altLang="zh-CN" dirty="0">
                <a:latin typeface="Verdana" panose="020B0604030504040204" pitchFamily="34" charset="0"/>
              </a:rPr>
              <a:t>h1</a:t>
            </a:r>
            <a:r>
              <a:rPr lang="zh-CN" altLang="en-US" dirty="0">
                <a:latin typeface="Verdana" panose="020B0604030504040204" pitchFamily="34" charset="0"/>
              </a:rPr>
              <a:t>字号比</a:t>
            </a:r>
            <a:r>
              <a:rPr lang="en-US" altLang="zh-CN" dirty="0">
                <a:latin typeface="Verdana" panose="020B0604030504040204" pitchFamily="34" charset="0"/>
              </a:rPr>
              <a:t>p</a:t>
            </a:r>
            <a:r>
              <a:rPr lang="zh-CN" altLang="en-US" dirty="0">
                <a:latin typeface="Verdana" panose="020B0604030504040204" pitchFamily="34" charset="0"/>
              </a:rPr>
              <a:t>大一倍</a:t>
            </a:r>
            <a:r>
              <a:rPr lang="en-US" altLang="zh-CN" dirty="0">
                <a:latin typeface="Verdana" panose="020B0604030504040204" pitchFamily="34" charset="0"/>
              </a:rPr>
              <a:t>……</a:t>
            </a:r>
            <a:r>
              <a:rPr lang="zh-CN" altLang="en-US" dirty="0">
                <a:latin typeface="Verdana" panose="020B0604030504040204" pitchFamily="34" charset="0"/>
              </a:rPr>
              <a:t>这是为什么呢？</a:t>
            </a:r>
          </a:p>
          <a:p>
            <a:pPr>
              <a:lnSpc>
                <a:spcPct val="150000"/>
              </a:lnSpc>
            </a:pPr>
            <a:r>
              <a:rPr lang="zh-CN" altLang="en-US" dirty="0">
                <a:latin typeface="Verdana" panose="020B0604030504040204" pitchFamily="34" charset="0"/>
              </a:rPr>
              <a:t>       因为浏览器自带一个默认的样式，如果</a:t>
            </a:r>
            <a:r>
              <a:rPr lang="en-US" altLang="zh-CN" dirty="0">
                <a:latin typeface="Verdana" panose="020B0604030504040204" pitchFamily="34" charset="0"/>
              </a:rPr>
              <a:t>html</a:t>
            </a:r>
            <a:r>
              <a:rPr lang="zh-CN" altLang="en-US" dirty="0">
                <a:latin typeface="Verdana" panose="020B0604030504040204" pitchFamily="34" charset="0"/>
              </a:rPr>
              <a:t>中没有为标签设置样式，则浏览器会按照自己的样式来显示。但是浏览器默认样式的级别是最低的，一旦有其他地方设置了标签样式，浏览器默认样式就会被冲掉。</a:t>
            </a:r>
          </a:p>
          <a:p>
            <a:pPr>
              <a:lnSpc>
                <a:spcPct val="150000"/>
              </a:lnSpc>
            </a:pPr>
            <a:r>
              <a:rPr lang="zh-CN" altLang="en-US" dirty="0">
                <a:latin typeface="Verdana" panose="020B0604030504040204" pitchFamily="34" charset="0"/>
              </a:rPr>
              <a:t>       注意，不同浏览器的默认样式有些地方是不一样的。例如，我们在写</a:t>
            </a:r>
            <a:r>
              <a:rPr lang="en-US" altLang="zh-CN" dirty="0">
                <a:latin typeface="Verdana" panose="020B0604030504040204" pitchFamily="34" charset="0"/>
              </a:rPr>
              <a:t>css</a:t>
            </a:r>
            <a:r>
              <a:rPr lang="zh-CN" altLang="en-US" dirty="0">
                <a:latin typeface="Verdana" panose="020B0604030504040204" pitchFamily="34" charset="0"/>
              </a:rPr>
              <a:t>时，都会首先设置 * </a:t>
            </a:r>
            <a:r>
              <a:rPr lang="en-US" altLang="zh-CN" dirty="0">
                <a:latin typeface="Verdana" panose="020B0604030504040204" pitchFamily="34" charset="0"/>
              </a:rPr>
              <a:t>{margin:0; padding:0;}</a:t>
            </a:r>
            <a:r>
              <a:rPr lang="zh-CN" altLang="en-US" dirty="0">
                <a:latin typeface="Verdana" panose="020B0604030504040204" pitchFamily="34" charset="0"/>
              </a:rPr>
              <a:t>，这是为何？就是因为有浏览器兼容性问题。干脆，全部弄成</a:t>
            </a:r>
            <a:r>
              <a:rPr lang="en-US" altLang="zh-CN" dirty="0">
                <a:latin typeface="Verdana" panose="020B0604030504040204" pitchFamily="34" charset="0"/>
              </a:rPr>
              <a:t>0</a:t>
            </a:r>
            <a:r>
              <a:rPr lang="zh-CN" altLang="en-US" dirty="0">
                <a:latin typeface="Verdana" panose="020B0604030504040204" pitchFamily="34" charset="0"/>
              </a:rPr>
              <a:t>，这样各个浏览器就都统一了。</a:t>
            </a:r>
          </a:p>
        </p:txBody>
      </p:sp>
      <p:grpSp>
        <p:nvGrpSpPr>
          <p:cNvPr id="7" name="Group 9">
            <a:extLst>
              <a:ext uri="{FF2B5EF4-FFF2-40B4-BE49-F238E27FC236}">
                <a16:creationId xmlns:a16="http://schemas.microsoft.com/office/drawing/2014/main" id="{68308CFE-B4B9-4489-8868-0F0BCF0F797F}"/>
              </a:ext>
            </a:extLst>
          </p:cNvPr>
          <p:cNvGrpSpPr/>
          <p:nvPr/>
        </p:nvGrpSpPr>
        <p:grpSpPr>
          <a:xfrm>
            <a:off x="10743247" y="3576974"/>
            <a:ext cx="1189673" cy="335365"/>
            <a:chOff x="816" y="2304"/>
            <a:chExt cx="1440" cy="448"/>
          </a:xfrm>
        </p:grpSpPr>
        <p:sp>
          <p:nvSpPr>
            <p:cNvPr id="8" name="Freeform 10">
              <a:extLst>
                <a:ext uri="{FF2B5EF4-FFF2-40B4-BE49-F238E27FC236}">
                  <a16:creationId xmlns:a16="http://schemas.microsoft.com/office/drawing/2014/main" id="{49EF98E8-A80C-47F1-B2B2-41C524227530}"/>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 name="Rectangle 11">
              <a:hlinkClick r:id="rId4" action="ppaction://hlinkfile"/>
              <a:extLst>
                <a:ext uri="{FF2B5EF4-FFF2-40B4-BE49-F238E27FC236}">
                  <a16:creationId xmlns:a16="http://schemas.microsoft.com/office/drawing/2014/main" id="{E9CAE032-A543-478E-BF98-965D5B587DEB}"/>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重置样式</a:t>
              </a: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.css</a:t>
              </a:r>
            </a:p>
          </p:txBody>
        </p:sp>
      </p:grpSp>
      <p:grpSp>
        <p:nvGrpSpPr>
          <p:cNvPr id="10" name="Group 9">
            <a:extLst>
              <a:ext uri="{FF2B5EF4-FFF2-40B4-BE49-F238E27FC236}">
                <a16:creationId xmlns:a16="http://schemas.microsoft.com/office/drawing/2014/main" id="{4D8153B5-310E-4352-B968-ED31B3B1E24F}"/>
              </a:ext>
            </a:extLst>
          </p:cNvPr>
          <p:cNvGrpSpPr/>
          <p:nvPr/>
        </p:nvGrpSpPr>
        <p:grpSpPr>
          <a:xfrm>
            <a:off x="9352808" y="3576974"/>
            <a:ext cx="1189673" cy="335365"/>
            <a:chOff x="816" y="2304"/>
            <a:chExt cx="1440" cy="448"/>
          </a:xfrm>
        </p:grpSpPr>
        <p:sp>
          <p:nvSpPr>
            <p:cNvPr id="11" name="Freeform 10">
              <a:extLst>
                <a:ext uri="{FF2B5EF4-FFF2-40B4-BE49-F238E27FC236}">
                  <a16:creationId xmlns:a16="http://schemas.microsoft.com/office/drawing/2014/main" id="{A300B9D7-095F-4142-B3F6-DE7ECD6099A2}"/>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Rectangle 11">
              <a:hlinkClick r:id="rId5" action="ppaction://hlinkfile"/>
              <a:extLst>
                <a:ext uri="{FF2B5EF4-FFF2-40B4-BE49-F238E27FC236}">
                  <a16:creationId xmlns:a16="http://schemas.microsoft.com/office/drawing/2014/main" id="{12B1D2F8-27ED-442E-90CB-C172C269A440}"/>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默认样式</a:t>
              </a: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.css</a:t>
              </a:r>
            </a:p>
          </p:txBody>
        </p:sp>
      </p:grpSp>
      <p:sp>
        <p:nvSpPr>
          <p:cNvPr id="13" name="矩形 12">
            <a:extLst>
              <a:ext uri="{FF2B5EF4-FFF2-40B4-BE49-F238E27FC236}">
                <a16:creationId xmlns:a16="http://schemas.microsoft.com/office/drawing/2014/main" id="{3985CB9C-03F3-45A3-B087-7616AF07D398}"/>
              </a:ext>
            </a:extLst>
          </p:cNvPr>
          <p:cNvSpPr/>
          <p:nvPr/>
        </p:nvSpPr>
        <p:spPr>
          <a:xfrm>
            <a:off x="217170" y="5560576"/>
            <a:ext cx="1980029" cy="307777"/>
          </a:xfrm>
          <a:prstGeom prst="rect">
            <a:avLst/>
          </a:prstGeom>
        </p:spPr>
        <p:txBody>
          <a:bodyPr wrap="none">
            <a:spAutoFit/>
          </a:bodyPr>
          <a:lstStyle/>
          <a:p>
            <a:r>
              <a:rPr lang="zh-CN" altLang="en-US" b="1" dirty="0">
                <a:latin typeface="Verdana" panose="020B0604030504040204" pitchFamily="34" charset="0"/>
              </a:rPr>
              <a:t>浏览器用户自定义样式</a:t>
            </a:r>
            <a:endParaRPr lang="zh-CN" altLang="en-US" dirty="0"/>
          </a:p>
        </p:txBody>
      </p:sp>
      <p:pic>
        <p:nvPicPr>
          <p:cNvPr id="1026" name="Picture 2" descr="https://images0.cnblogs.com/blog/138012/201502/062012337344102.png">
            <a:extLst>
              <a:ext uri="{FF2B5EF4-FFF2-40B4-BE49-F238E27FC236}">
                <a16:creationId xmlns:a16="http://schemas.microsoft.com/office/drawing/2014/main" id="{CE6DBCEB-2BF5-4CF6-9D57-8B27F03C17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93080" y="5964822"/>
            <a:ext cx="3543300" cy="4191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1092D2BD-0F26-4668-88BC-7C9CAFEE55F9}"/>
              </a:ext>
            </a:extLst>
          </p:cNvPr>
          <p:cNvSpPr/>
          <p:nvPr/>
        </p:nvSpPr>
        <p:spPr>
          <a:xfrm>
            <a:off x="463059" y="5964822"/>
            <a:ext cx="4629794" cy="307777"/>
          </a:xfrm>
          <a:prstGeom prst="rect">
            <a:avLst/>
          </a:prstGeom>
        </p:spPr>
        <p:txBody>
          <a:bodyPr wrap="none">
            <a:spAutoFit/>
          </a:bodyPr>
          <a:lstStyle/>
          <a:p>
            <a:r>
              <a:rPr lang="zh-CN" altLang="en-US" dirty="0">
                <a:latin typeface="Verdana" panose="020B0604030504040204" pitchFamily="34" charset="0"/>
              </a:rPr>
              <a:t>例如</a:t>
            </a:r>
            <a:r>
              <a:rPr lang="en-US" altLang="zh-CN" dirty="0">
                <a:latin typeface="Verdana" panose="020B0604030504040204" pitchFamily="34" charset="0"/>
              </a:rPr>
              <a:t>chrome</a:t>
            </a:r>
            <a:r>
              <a:rPr lang="zh-CN" altLang="en-US" dirty="0">
                <a:latin typeface="Verdana" panose="020B0604030504040204" pitchFamily="34" charset="0"/>
              </a:rPr>
              <a:t>浏览器中，我们就可以这样设置字号和字体</a:t>
            </a:r>
            <a:endParaRPr lang="zh-CN" altLang="en-US" dirty="0"/>
          </a:p>
        </p:txBody>
      </p:sp>
      <p:grpSp>
        <p:nvGrpSpPr>
          <p:cNvPr id="19" name="Group 9">
            <a:extLst>
              <a:ext uri="{FF2B5EF4-FFF2-40B4-BE49-F238E27FC236}">
                <a16:creationId xmlns:a16="http://schemas.microsoft.com/office/drawing/2014/main" id="{ACA1E159-6359-4379-999F-0695580AAB86}"/>
              </a:ext>
            </a:extLst>
          </p:cNvPr>
          <p:cNvGrpSpPr/>
          <p:nvPr/>
        </p:nvGrpSpPr>
        <p:grpSpPr>
          <a:xfrm>
            <a:off x="7992528" y="3583737"/>
            <a:ext cx="1189673" cy="335365"/>
            <a:chOff x="816" y="2304"/>
            <a:chExt cx="1440" cy="448"/>
          </a:xfrm>
        </p:grpSpPr>
        <p:sp>
          <p:nvSpPr>
            <p:cNvPr id="20" name="Freeform 10">
              <a:extLst>
                <a:ext uri="{FF2B5EF4-FFF2-40B4-BE49-F238E27FC236}">
                  <a16:creationId xmlns:a16="http://schemas.microsoft.com/office/drawing/2014/main" id="{AD81D7F9-08A1-4E5D-9A41-0B1417454967}"/>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 name="Rectangle 11">
              <a:hlinkClick r:id="rId7" action="ppaction://hlinkfile"/>
              <a:extLst>
                <a:ext uri="{FF2B5EF4-FFF2-40B4-BE49-F238E27FC236}">
                  <a16:creationId xmlns:a16="http://schemas.microsoft.com/office/drawing/2014/main" id="{CD038F92-FFB7-40B2-8901-4225313680C4}"/>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default.html</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6" name="矩形 5">
            <a:extLst>
              <a:ext uri="{FF2B5EF4-FFF2-40B4-BE49-F238E27FC236}">
                <a16:creationId xmlns:a16="http://schemas.microsoft.com/office/drawing/2014/main" id="{0B465DF1-FAB7-43AC-8584-F2362BB3F654}"/>
              </a:ext>
            </a:extLst>
          </p:cNvPr>
          <p:cNvSpPr/>
          <p:nvPr/>
        </p:nvSpPr>
        <p:spPr>
          <a:xfrm>
            <a:off x="217170" y="6383922"/>
            <a:ext cx="4041491" cy="307777"/>
          </a:xfrm>
          <a:prstGeom prst="rect">
            <a:avLst/>
          </a:prstGeom>
        </p:spPr>
        <p:txBody>
          <a:bodyPr wrap="none">
            <a:spAutoFit/>
          </a:bodyPr>
          <a:lstStyle/>
          <a:p>
            <a:r>
              <a:rPr lang="zh-CN" altLang="en-US" b="1" dirty="0">
                <a:latin typeface="Verdana" panose="020B0604030504040204" pitchFamily="34" charset="0"/>
              </a:rPr>
              <a:t>参考：</a:t>
            </a:r>
            <a:r>
              <a:rPr lang="en-US" altLang="zh-CN" b="1" dirty="0">
                <a:solidFill>
                  <a:srgbClr val="339900"/>
                </a:solidFill>
                <a:latin typeface="Verdana" panose="020B0604030504040204" pitchFamily="34" charset="0"/>
                <a:hlinkClick r:id="rId8"/>
              </a:rPr>
              <a:t>css</a:t>
            </a:r>
            <a:r>
              <a:rPr lang="zh-CN" altLang="en-US" b="1" dirty="0">
                <a:solidFill>
                  <a:srgbClr val="339900"/>
                </a:solidFill>
                <a:latin typeface="Verdana" panose="020B0604030504040204" pitchFamily="34" charset="0"/>
                <a:hlinkClick r:id="rId8"/>
              </a:rPr>
              <a:t>知多少（</a:t>
            </a:r>
            <a:r>
              <a:rPr lang="en-US" altLang="zh-CN" b="1" dirty="0">
                <a:solidFill>
                  <a:srgbClr val="339900"/>
                </a:solidFill>
                <a:latin typeface="Verdana" panose="020B0604030504040204" pitchFamily="34" charset="0"/>
                <a:hlinkClick r:id="rId8"/>
              </a:rPr>
              <a:t>4</a:t>
            </a:r>
            <a:r>
              <a:rPr lang="zh-CN" altLang="en-US" b="1" dirty="0">
                <a:solidFill>
                  <a:srgbClr val="339900"/>
                </a:solidFill>
                <a:latin typeface="Verdana" panose="020B0604030504040204" pitchFamily="34" charset="0"/>
                <a:hlinkClick r:id="rId8"/>
              </a:rPr>
              <a:t>）</a:t>
            </a:r>
            <a:r>
              <a:rPr lang="en-US" altLang="zh-CN" b="1" dirty="0">
                <a:solidFill>
                  <a:srgbClr val="339900"/>
                </a:solidFill>
                <a:latin typeface="Verdana" panose="020B0604030504040204" pitchFamily="34" charset="0"/>
                <a:hlinkClick r:id="rId8"/>
              </a:rPr>
              <a:t>——</a:t>
            </a:r>
            <a:r>
              <a:rPr lang="zh-CN" altLang="en-US" b="1" dirty="0">
                <a:solidFill>
                  <a:srgbClr val="339900"/>
                </a:solidFill>
                <a:latin typeface="Verdana" panose="020B0604030504040204" pitchFamily="34" charset="0"/>
                <a:hlinkClick r:id="rId8"/>
              </a:rPr>
              <a:t>解读浏览器默认样式</a:t>
            </a:r>
            <a:endParaRPr lang="zh-CN" altLang="en-US" b="1" dirty="0">
              <a:latin typeface="Verdana" panose="020B0604030504040204" pitchFamily="34" charset="0"/>
            </a:endParaRPr>
          </a:p>
        </p:txBody>
      </p:sp>
      <p:grpSp>
        <p:nvGrpSpPr>
          <p:cNvPr id="23" name="Group 9">
            <a:extLst>
              <a:ext uri="{FF2B5EF4-FFF2-40B4-BE49-F238E27FC236}">
                <a16:creationId xmlns:a16="http://schemas.microsoft.com/office/drawing/2014/main" id="{BCFDC7BB-E54C-4231-BE5B-7662E8223E64}"/>
              </a:ext>
            </a:extLst>
          </p:cNvPr>
          <p:cNvGrpSpPr/>
          <p:nvPr/>
        </p:nvGrpSpPr>
        <p:grpSpPr>
          <a:xfrm>
            <a:off x="11061700" y="181078"/>
            <a:ext cx="988719" cy="335365"/>
            <a:chOff x="816" y="2304"/>
            <a:chExt cx="1440" cy="448"/>
          </a:xfrm>
        </p:grpSpPr>
        <p:sp>
          <p:nvSpPr>
            <p:cNvPr id="24" name="Freeform 10">
              <a:extLst>
                <a:ext uri="{FF2B5EF4-FFF2-40B4-BE49-F238E27FC236}">
                  <a16:creationId xmlns:a16="http://schemas.microsoft.com/office/drawing/2014/main" id="{D5D306FC-C5A6-47C0-9FCB-512E96B39C26}"/>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5" name="Rectangle 11">
              <a:hlinkClick r:id="rId9" action="ppaction://hlinksldjump"/>
              <a:extLst>
                <a:ext uri="{FF2B5EF4-FFF2-40B4-BE49-F238E27FC236}">
                  <a16:creationId xmlns:a16="http://schemas.microsoft.com/office/drawing/2014/main" id="{4A3177B8-C3C1-4610-A90D-B86276BEE04D}"/>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31" name="Group 9">
            <a:extLst>
              <a:ext uri="{FF2B5EF4-FFF2-40B4-BE49-F238E27FC236}">
                <a16:creationId xmlns:a16="http://schemas.microsoft.com/office/drawing/2014/main" id="{7525D45D-6BB8-47A2-A734-2B50D2B81F57}"/>
              </a:ext>
            </a:extLst>
          </p:cNvPr>
          <p:cNvGrpSpPr/>
          <p:nvPr/>
        </p:nvGrpSpPr>
        <p:grpSpPr>
          <a:xfrm>
            <a:off x="9270251" y="181078"/>
            <a:ext cx="754143" cy="335365"/>
            <a:chOff x="816" y="2304"/>
            <a:chExt cx="1440" cy="448"/>
          </a:xfrm>
        </p:grpSpPr>
        <p:sp>
          <p:nvSpPr>
            <p:cNvPr id="32" name="Freeform 10">
              <a:extLst>
                <a:ext uri="{FF2B5EF4-FFF2-40B4-BE49-F238E27FC236}">
                  <a16:creationId xmlns:a16="http://schemas.microsoft.com/office/drawing/2014/main" id="{5AF1E751-AB3D-4192-986C-6D1E411EEE42}"/>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3" name="Rectangle 11">
              <a:hlinkClick r:id="rId10"/>
              <a:extLst>
                <a:ext uri="{FF2B5EF4-FFF2-40B4-BE49-F238E27FC236}">
                  <a16:creationId xmlns:a16="http://schemas.microsoft.com/office/drawing/2014/main" id="{FE3287F3-B3E5-4BFA-A75E-998FA79D9B8E}"/>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34" name="Group 9">
            <a:extLst>
              <a:ext uri="{FF2B5EF4-FFF2-40B4-BE49-F238E27FC236}">
                <a16:creationId xmlns:a16="http://schemas.microsoft.com/office/drawing/2014/main" id="{A7A7EB24-E3E9-48A0-B5DF-9ABF04D10CF9}"/>
              </a:ext>
            </a:extLst>
          </p:cNvPr>
          <p:cNvGrpSpPr/>
          <p:nvPr/>
        </p:nvGrpSpPr>
        <p:grpSpPr>
          <a:xfrm>
            <a:off x="10165976" y="181078"/>
            <a:ext cx="754143" cy="335365"/>
            <a:chOff x="816" y="2304"/>
            <a:chExt cx="1440" cy="448"/>
          </a:xfrm>
        </p:grpSpPr>
        <p:sp>
          <p:nvSpPr>
            <p:cNvPr id="35" name="Freeform 10">
              <a:extLst>
                <a:ext uri="{FF2B5EF4-FFF2-40B4-BE49-F238E27FC236}">
                  <a16:creationId xmlns:a16="http://schemas.microsoft.com/office/drawing/2014/main" id="{BD3137BC-D95D-46FE-B43E-8237B73C38C5}"/>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6" name="Rectangle 11">
              <a:hlinkClick r:id="rId11" action="ppaction://hlinkfile"/>
              <a:extLst>
                <a:ext uri="{FF2B5EF4-FFF2-40B4-BE49-F238E27FC236}">
                  <a16:creationId xmlns:a16="http://schemas.microsoft.com/office/drawing/2014/main" id="{298AD29D-8333-4532-875F-5BE6784130A4}"/>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39734320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arn(inVertical)">
                                      <p:cBhvr>
                                        <p:cTn id="16" dur="500"/>
                                        <p:tgtEl>
                                          <p:spTgt spid="19"/>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inVertical)">
                                      <p:cBhvr>
                                        <p:cTn id="27" dur="500"/>
                                        <p:tgtEl>
                                          <p:spTgt spid="13"/>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arn(inVertical)">
                                      <p:cBhvr>
                                        <p:cTn id="30" dur="500"/>
                                        <p:tgtEl>
                                          <p:spTgt spid="5"/>
                                        </p:tgtEl>
                                      </p:cBhvr>
                                    </p:animEffect>
                                  </p:childTnLst>
                                </p:cTn>
                              </p:par>
                              <p:par>
                                <p:cTn id="31" presetID="16" presetClass="entr" presetSubtype="21" fill="hold" nodeType="withEffect">
                                  <p:stCondLst>
                                    <p:cond delay="0"/>
                                  </p:stCondLst>
                                  <p:childTnLst>
                                    <p:set>
                                      <p:cBhvr>
                                        <p:cTn id="32" dur="1" fill="hold">
                                          <p:stCondLst>
                                            <p:cond delay="0"/>
                                          </p:stCondLst>
                                        </p:cTn>
                                        <p:tgtEl>
                                          <p:spTgt spid="1026"/>
                                        </p:tgtEl>
                                        <p:attrNameLst>
                                          <p:attrName>style.visibility</p:attrName>
                                        </p:attrNameLst>
                                      </p:cBhvr>
                                      <p:to>
                                        <p:strVal val="visible"/>
                                      </p:to>
                                    </p:set>
                                    <p:animEffect transition="in" filter="barn(inVertical)">
                                      <p:cBhvr>
                                        <p:cTn id="3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3" grpId="0"/>
      <p:bldP spid="5" grpId="0"/>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en-US" altLang="zh-CN" kern="1200" dirty="0">
                <a:latin typeface="华文隶书" panose="02010800040101010101" pitchFamily="2" charset="-122"/>
                <a:ea typeface="华文隶书" panose="02010800040101010101" pitchFamily="2" charset="-122"/>
                <a:cs typeface="Arial" panose="020B0604020202020204" pitchFamily="34" charset="0"/>
              </a:rPr>
              <a:t>Css3</a:t>
            </a:r>
            <a:r>
              <a:rPr lang="zh-CN" altLang="en-US" kern="1200" dirty="0">
                <a:latin typeface="华文隶书" panose="02010800040101010101" pitchFamily="2" charset="-122"/>
                <a:ea typeface="华文隶书" panose="02010800040101010101" pitchFamily="2" charset="-122"/>
                <a:cs typeface="Arial" panose="020B0604020202020204" pitchFamily="34" charset="0"/>
              </a:rPr>
              <a:t>功能</a:t>
            </a:r>
            <a:endParaRPr lang="en-US" altLang="zh-CN" kern="1200" dirty="0">
              <a:latin typeface="华文隶书" panose="02010800040101010101" pitchFamily="2" charset="-122"/>
              <a:ea typeface="华文隶书" panose="02010800040101010101" pitchFamily="2" charset="-122"/>
            </a:endParaRPr>
          </a:p>
        </p:txBody>
      </p:sp>
      <p:grpSp>
        <p:nvGrpSpPr>
          <p:cNvPr id="28" name="Group 9">
            <a:extLst>
              <a:ext uri="{FF2B5EF4-FFF2-40B4-BE49-F238E27FC236}">
                <a16:creationId xmlns:a16="http://schemas.microsoft.com/office/drawing/2014/main" id="{49FDFAB9-2D45-41AB-825F-3F8F61B58A3F}"/>
              </a:ext>
            </a:extLst>
          </p:cNvPr>
          <p:cNvGrpSpPr/>
          <p:nvPr/>
        </p:nvGrpSpPr>
        <p:grpSpPr>
          <a:xfrm>
            <a:off x="11061700" y="181078"/>
            <a:ext cx="988719" cy="335365"/>
            <a:chOff x="816" y="2304"/>
            <a:chExt cx="1440" cy="448"/>
          </a:xfrm>
        </p:grpSpPr>
        <p:sp>
          <p:nvSpPr>
            <p:cNvPr id="30" name="Freeform 10">
              <a:extLst>
                <a:ext uri="{FF2B5EF4-FFF2-40B4-BE49-F238E27FC236}">
                  <a16:creationId xmlns:a16="http://schemas.microsoft.com/office/drawing/2014/main" id="{76E5F1E4-B6F9-4847-9194-8CF12D7E8886}"/>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 name="Rectangle 11">
              <a:hlinkClick r:id="rId3" action="ppaction://hlinksldjump"/>
              <a:extLst>
                <a:ext uri="{FF2B5EF4-FFF2-40B4-BE49-F238E27FC236}">
                  <a16:creationId xmlns:a16="http://schemas.microsoft.com/office/drawing/2014/main" id="{A6792C7E-F9E9-4D76-A607-72D71D044F79}"/>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8" name="矩形 7">
            <a:extLst>
              <a:ext uri="{FF2B5EF4-FFF2-40B4-BE49-F238E27FC236}">
                <a16:creationId xmlns:a16="http://schemas.microsoft.com/office/drawing/2014/main" id="{0BD61D09-A00E-454A-87F6-65884AA6193E}"/>
              </a:ext>
            </a:extLst>
          </p:cNvPr>
          <p:cNvSpPr/>
          <p:nvPr/>
        </p:nvSpPr>
        <p:spPr>
          <a:xfrm>
            <a:off x="376948" y="785912"/>
            <a:ext cx="2746265" cy="307777"/>
          </a:xfrm>
          <a:prstGeom prst="rect">
            <a:avLst/>
          </a:prstGeom>
        </p:spPr>
        <p:txBody>
          <a:bodyPr wrap="none">
            <a:spAutoFit/>
          </a:bodyPr>
          <a:lstStyle/>
          <a:p>
            <a:r>
              <a:rPr lang="zh-CN" altLang="en-US" b="1" dirty="0">
                <a:solidFill>
                  <a:srgbClr val="111111"/>
                </a:solidFill>
                <a:latin typeface="Georgia" panose="02040502050405020303" pitchFamily="18" charset="0"/>
              </a:rPr>
              <a:t>径向渐变（</a:t>
            </a:r>
            <a:r>
              <a:rPr lang="en-US" altLang="zh-CN" b="1" dirty="0">
                <a:solidFill>
                  <a:srgbClr val="111111"/>
                </a:solidFill>
                <a:latin typeface="Georgia" panose="02040502050405020303" pitchFamily="18" charset="0"/>
              </a:rPr>
              <a:t>Radial Gradient</a:t>
            </a:r>
            <a:r>
              <a:rPr lang="zh-CN" altLang="en-US" b="1" dirty="0">
                <a:solidFill>
                  <a:srgbClr val="111111"/>
                </a:solidFill>
                <a:latin typeface="Georgia" panose="02040502050405020303" pitchFamily="18" charset="0"/>
              </a:rPr>
              <a:t>）</a:t>
            </a:r>
            <a:endParaRPr lang="zh-CN" altLang="en-US" dirty="0"/>
          </a:p>
        </p:txBody>
      </p:sp>
      <p:sp>
        <p:nvSpPr>
          <p:cNvPr id="9" name="矩形 8">
            <a:extLst>
              <a:ext uri="{FF2B5EF4-FFF2-40B4-BE49-F238E27FC236}">
                <a16:creationId xmlns:a16="http://schemas.microsoft.com/office/drawing/2014/main" id="{28C20E1E-60DB-4A1F-A23F-620A8A0CC250}"/>
              </a:ext>
            </a:extLst>
          </p:cNvPr>
          <p:cNvSpPr/>
          <p:nvPr/>
        </p:nvSpPr>
        <p:spPr>
          <a:xfrm>
            <a:off x="376947" y="1093689"/>
            <a:ext cx="11673471" cy="3000821"/>
          </a:xfrm>
          <a:prstGeom prst="rect">
            <a:avLst/>
          </a:prstGeom>
        </p:spPr>
        <p:txBody>
          <a:bodyPr wrap="square">
            <a:spAutoFit/>
          </a:bodyPr>
          <a:lstStyle/>
          <a:p>
            <a:pPr>
              <a:lnSpc>
                <a:spcPct val="150000"/>
              </a:lnSpc>
            </a:pPr>
            <a:r>
              <a:rPr lang="en-US" altLang="zh-CN" dirty="0">
                <a:solidFill>
                  <a:srgbClr val="111111"/>
                </a:solidFill>
                <a:latin typeface="Consolas" panose="020B0609020204030204" pitchFamily="49" charset="0"/>
              </a:rPr>
              <a:t>.</a:t>
            </a:r>
            <a:r>
              <a:rPr lang="en-US" altLang="zh-CN" dirty="0" err="1">
                <a:solidFill>
                  <a:srgbClr val="111111"/>
                </a:solidFill>
                <a:latin typeface="Consolas" panose="020B0609020204030204" pitchFamily="49" charset="0"/>
              </a:rPr>
              <a:t>box_gradient</a:t>
            </a:r>
            <a:r>
              <a:rPr lang="en-US" altLang="zh-CN" dirty="0">
                <a:solidFill>
                  <a:srgbClr val="111111"/>
                </a:solidFill>
                <a:latin typeface="Consolas" panose="020B0609020204030204" pitchFamily="49" charset="0"/>
              </a:rPr>
              <a:t> {</a:t>
            </a:r>
          </a:p>
          <a:p>
            <a:pPr>
              <a:lnSpc>
                <a:spcPct val="150000"/>
              </a:lnSpc>
            </a:pPr>
            <a:r>
              <a:rPr lang="zh-CN" altLang="en-US" dirty="0">
                <a:solidFill>
                  <a:srgbClr val="111111"/>
                </a:solidFill>
                <a:latin typeface="Consolas" panose="020B0609020204030204" pitchFamily="49" charset="0"/>
              </a:rPr>
              <a:t>　　</a:t>
            </a:r>
            <a:r>
              <a:rPr lang="en-US" altLang="zh-CN" dirty="0">
                <a:solidFill>
                  <a:srgbClr val="111111"/>
                </a:solidFill>
                <a:latin typeface="Consolas" panose="020B0609020204030204" pitchFamily="49" charset="0"/>
              </a:rPr>
              <a:t>background: -</a:t>
            </a:r>
            <a:r>
              <a:rPr lang="en-US" altLang="zh-CN" dirty="0" err="1">
                <a:solidFill>
                  <a:srgbClr val="111111"/>
                </a:solidFill>
                <a:latin typeface="Consolas" panose="020B0609020204030204" pitchFamily="49" charset="0"/>
              </a:rPr>
              <a:t>moz</a:t>
            </a:r>
            <a:r>
              <a:rPr lang="en-US" altLang="zh-CN" dirty="0">
                <a:solidFill>
                  <a:srgbClr val="111111"/>
                </a:solidFill>
                <a:latin typeface="Consolas" panose="020B0609020204030204" pitchFamily="49" charset="0"/>
              </a:rPr>
              <a:t>-radial-gradient(top, #444444, #999999); /* FF3.6 */</a:t>
            </a:r>
          </a:p>
          <a:p>
            <a:pPr>
              <a:lnSpc>
                <a:spcPct val="150000"/>
              </a:lnSpc>
            </a:pPr>
            <a:r>
              <a:rPr lang="zh-CN" altLang="en-US" dirty="0">
                <a:solidFill>
                  <a:srgbClr val="111111"/>
                </a:solidFill>
                <a:latin typeface="Consolas" panose="020B0609020204030204" pitchFamily="49" charset="0"/>
              </a:rPr>
              <a:t>　　</a:t>
            </a:r>
            <a:r>
              <a:rPr lang="en-US" altLang="zh-CN" dirty="0">
                <a:solidFill>
                  <a:srgbClr val="111111"/>
                </a:solidFill>
                <a:latin typeface="Consolas" panose="020B0609020204030204" pitchFamily="49" charset="0"/>
              </a:rPr>
              <a:t>background: -</a:t>
            </a:r>
            <a:r>
              <a:rPr lang="en-US" altLang="zh-CN" dirty="0" err="1">
                <a:solidFill>
                  <a:srgbClr val="111111"/>
                </a:solidFill>
                <a:latin typeface="Consolas" panose="020B0609020204030204" pitchFamily="49" charset="0"/>
              </a:rPr>
              <a:t>webkit</a:t>
            </a:r>
            <a:r>
              <a:rPr lang="en-US" altLang="zh-CN" dirty="0">
                <a:solidFill>
                  <a:srgbClr val="111111"/>
                </a:solidFill>
                <a:latin typeface="Consolas" panose="020B0609020204030204" pitchFamily="49" charset="0"/>
              </a:rPr>
              <a:t>-gradient(</a:t>
            </a:r>
            <a:r>
              <a:rPr lang="en-US" altLang="zh-CN" dirty="0" err="1">
                <a:solidFill>
                  <a:srgbClr val="111111"/>
                </a:solidFill>
                <a:latin typeface="Consolas" panose="020B0609020204030204" pitchFamily="49" charset="0"/>
              </a:rPr>
              <a:t>radial,left</a:t>
            </a:r>
            <a:r>
              <a:rPr lang="en-US" altLang="zh-CN" dirty="0">
                <a:solidFill>
                  <a:srgbClr val="111111"/>
                </a:solidFill>
                <a:latin typeface="Consolas" panose="020B0609020204030204" pitchFamily="49" charset="0"/>
              </a:rPr>
              <a:t> top, left bottom, color-stop(0, #444444),color-stop(1, #999999)); /* Saf4+, Chrome */</a:t>
            </a:r>
          </a:p>
          <a:p>
            <a:pPr>
              <a:lnSpc>
                <a:spcPct val="150000"/>
              </a:lnSpc>
            </a:pPr>
            <a:r>
              <a:rPr lang="zh-CN" altLang="en-US" dirty="0">
                <a:solidFill>
                  <a:srgbClr val="111111"/>
                </a:solidFill>
                <a:latin typeface="Consolas" panose="020B0609020204030204" pitchFamily="49" charset="0"/>
              </a:rPr>
              <a:t>　　</a:t>
            </a:r>
            <a:r>
              <a:rPr lang="en-US" altLang="zh-CN" dirty="0">
                <a:solidFill>
                  <a:srgbClr val="111111"/>
                </a:solidFill>
                <a:latin typeface="Consolas" panose="020B0609020204030204" pitchFamily="49" charset="0"/>
              </a:rPr>
              <a:t>filter: </a:t>
            </a:r>
            <a:r>
              <a:rPr lang="en-US" altLang="zh-CN" dirty="0" err="1">
                <a:solidFill>
                  <a:srgbClr val="111111"/>
                </a:solidFill>
                <a:latin typeface="Consolas" panose="020B0609020204030204" pitchFamily="49" charset="0"/>
              </a:rPr>
              <a:t>progid:DXImageTransform.Microsoft.gradient</a:t>
            </a:r>
            <a:r>
              <a:rPr lang="en-US" altLang="zh-CN" dirty="0">
                <a:solidFill>
                  <a:srgbClr val="111111"/>
                </a:solidFill>
                <a:latin typeface="Consolas" panose="020B0609020204030204" pitchFamily="49" charset="0"/>
              </a:rPr>
              <a:t>(</a:t>
            </a:r>
            <a:r>
              <a:rPr lang="en-US" altLang="zh-CN" dirty="0" err="1">
                <a:solidFill>
                  <a:srgbClr val="111111"/>
                </a:solidFill>
                <a:latin typeface="Consolas" panose="020B0609020204030204" pitchFamily="49" charset="0"/>
              </a:rPr>
              <a:t>startColorstr</a:t>
            </a:r>
            <a:r>
              <a:rPr lang="en-US" altLang="zh-CN" dirty="0">
                <a:solidFill>
                  <a:srgbClr val="111111"/>
                </a:solidFill>
                <a:latin typeface="Consolas" panose="020B0609020204030204" pitchFamily="49" charset="0"/>
              </a:rPr>
              <a:t>='#444444', </a:t>
            </a:r>
            <a:r>
              <a:rPr lang="en-US" altLang="zh-CN" dirty="0" err="1">
                <a:solidFill>
                  <a:srgbClr val="111111"/>
                </a:solidFill>
                <a:latin typeface="Consolas" panose="020B0609020204030204" pitchFamily="49" charset="0"/>
              </a:rPr>
              <a:t>endColorstr</a:t>
            </a:r>
            <a:r>
              <a:rPr lang="en-US" altLang="zh-CN" dirty="0">
                <a:solidFill>
                  <a:srgbClr val="111111"/>
                </a:solidFill>
                <a:latin typeface="Consolas" panose="020B0609020204030204" pitchFamily="49" charset="0"/>
              </a:rPr>
              <a:t>='#999999', </a:t>
            </a:r>
            <a:r>
              <a:rPr lang="en-US" altLang="zh-CN" dirty="0" err="1">
                <a:solidFill>
                  <a:srgbClr val="111111"/>
                </a:solidFill>
                <a:latin typeface="Consolas" panose="020B0609020204030204" pitchFamily="49" charset="0"/>
              </a:rPr>
              <a:t>GradientType</a:t>
            </a:r>
            <a:r>
              <a:rPr lang="en-US" altLang="zh-CN" dirty="0">
                <a:solidFill>
                  <a:srgbClr val="111111"/>
                </a:solidFill>
                <a:latin typeface="Consolas" panose="020B0609020204030204" pitchFamily="49" charset="0"/>
              </a:rPr>
              <a:t>='0'); /* IE6,IE7 */</a:t>
            </a:r>
          </a:p>
          <a:p>
            <a:pPr>
              <a:lnSpc>
                <a:spcPct val="150000"/>
              </a:lnSpc>
            </a:pPr>
            <a:r>
              <a:rPr lang="zh-CN" altLang="en-US" dirty="0">
                <a:solidFill>
                  <a:srgbClr val="111111"/>
                </a:solidFill>
                <a:latin typeface="Consolas" panose="020B0609020204030204" pitchFamily="49" charset="0"/>
              </a:rPr>
              <a:t>　　</a:t>
            </a:r>
            <a:r>
              <a:rPr lang="en-US" altLang="zh-CN" dirty="0">
                <a:solidFill>
                  <a:srgbClr val="111111"/>
                </a:solidFill>
                <a:latin typeface="Consolas" panose="020B0609020204030204" pitchFamily="49" charset="0"/>
              </a:rPr>
              <a:t>-</a:t>
            </a:r>
            <a:r>
              <a:rPr lang="en-US" altLang="zh-CN" dirty="0" err="1">
                <a:solidFill>
                  <a:srgbClr val="111111"/>
                </a:solidFill>
                <a:latin typeface="Consolas" panose="020B0609020204030204" pitchFamily="49" charset="0"/>
              </a:rPr>
              <a:t>ms</a:t>
            </a:r>
            <a:r>
              <a:rPr lang="en-US" altLang="zh-CN" dirty="0">
                <a:solidFill>
                  <a:srgbClr val="111111"/>
                </a:solidFill>
                <a:latin typeface="Consolas" panose="020B0609020204030204" pitchFamily="49" charset="0"/>
              </a:rPr>
              <a:t>-filter: </a:t>
            </a:r>
            <a:r>
              <a:rPr lang="en-US" altLang="zh-CN" dirty="0" err="1">
                <a:solidFill>
                  <a:srgbClr val="111111"/>
                </a:solidFill>
                <a:latin typeface="Consolas" panose="020B0609020204030204" pitchFamily="49" charset="0"/>
              </a:rPr>
              <a:t>progid:DXImageTransform.Microsoft.gradient</a:t>
            </a:r>
            <a:r>
              <a:rPr lang="en-US" altLang="zh-CN" dirty="0">
                <a:solidFill>
                  <a:srgbClr val="111111"/>
                </a:solidFill>
                <a:latin typeface="Consolas" panose="020B0609020204030204" pitchFamily="49" charset="0"/>
              </a:rPr>
              <a:t>(</a:t>
            </a:r>
            <a:r>
              <a:rPr lang="en-US" altLang="zh-CN" dirty="0" err="1">
                <a:solidFill>
                  <a:srgbClr val="111111"/>
                </a:solidFill>
                <a:latin typeface="Consolas" panose="020B0609020204030204" pitchFamily="49" charset="0"/>
              </a:rPr>
              <a:t>startColorstr</a:t>
            </a:r>
            <a:r>
              <a:rPr lang="en-US" altLang="zh-CN" dirty="0">
                <a:solidFill>
                  <a:srgbClr val="111111"/>
                </a:solidFill>
                <a:latin typeface="Consolas" panose="020B0609020204030204" pitchFamily="49" charset="0"/>
              </a:rPr>
              <a:t>='#444444', </a:t>
            </a:r>
            <a:r>
              <a:rPr lang="en-US" altLang="zh-CN" dirty="0" err="1">
                <a:solidFill>
                  <a:srgbClr val="111111"/>
                </a:solidFill>
                <a:latin typeface="Consolas" panose="020B0609020204030204" pitchFamily="49" charset="0"/>
              </a:rPr>
              <a:t>endColorstr</a:t>
            </a:r>
            <a:r>
              <a:rPr lang="en-US" altLang="zh-CN" dirty="0">
                <a:solidFill>
                  <a:srgbClr val="111111"/>
                </a:solidFill>
                <a:latin typeface="Consolas" panose="020B0609020204030204" pitchFamily="49" charset="0"/>
              </a:rPr>
              <a:t>='#999999',GradientType='0'); /* IE8 */</a:t>
            </a:r>
          </a:p>
          <a:p>
            <a:pPr>
              <a:lnSpc>
                <a:spcPct val="150000"/>
              </a:lnSpc>
            </a:pPr>
            <a:r>
              <a:rPr lang="en-US" altLang="zh-CN" dirty="0">
                <a:solidFill>
                  <a:srgbClr val="111111"/>
                </a:solidFill>
                <a:latin typeface="Consolas" panose="020B0609020204030204" pitchFamily="49" charset="0"/>
              </a:rPr>
              <a:t>}</a:t>
            </a:r>
          </a:p>
        </p:txBody>
      </p:sp>
      <p:sp>
        <p:nvSpPr>
          <p:cNvPr id="11" name="矩形 10">
            <a:extLst>
              <a:ext uri="{FF2B5EF4-FFF2-40B4-BE49-F238E27FC236}">
                <a16:creationId xmlns:a16="http://schemas.microsoft.com/office/drawing/2014/main" id="{D011D276-F962-4E1A-A8BE-9D6C409BDA4E}"/>
              </a:ext>
            </a:extLst>
          </p:cNvPr>
          <p:cNvSpPr/>
          <p:nvPr/>
        </p:nvSpPr>
        <p:spPr>
          <a:xfrm>
            <a:off x="303544" y="4090792"/>
            <a:ext cx="11688513" cy="2723823"/>
          </a:xfrm>
          <a:prstGeom prst="rect">
            <a:avLst/>
          </a:prstGeom>
        </p:spPr>
        <p:txBody>
          <a:bodyPr wrap="square">
            <a:spAutoFit/>
          </a:bodyPr>
          <a:lstStyle/>
          <a:p>
            <a:pPr>
              <a:lnSpc>
                <a:spcPct val="150000"/>
              </a:lnSpc>
            </a:pPr>
            <a:r>
              <a:rPr lang="zh-CN" altLang="en-US" dirty="0"/>
              <a:t>颜色结点不均匀分布的径向渐变：</a:t>
            </a:r>
            <a:r>
              <a:rPr lang="en-US" altLang="zh-CN" dirty="0"/>
              <a:t>radial-gradient(red 5%, green 15%, blue 60%)</a:t>
            </a:r>
            <a:r>
              <a:rPr lang="zh-CN" altLang="en-US" dirty="0"/>
              <a:t>。</a:t>
            </a:r>
            <a:endParaRPr lang="en-US" altLang="zh-CN" dirty="0"/>
          </a:p>
          <a:p>
            <a:pPr>
              <a:lnSpc>
                <a:spcPct val="150000"/>
              </a:lnSpc>
            </a:pPr>
            <a:r>
              <a:rPr lang="zh-CN" altLang="en-US" dirty="0"/>
              <a:t>设置形状</a:t>
            </a:r>
            <a:r>
              <a:rPr lang="en-US" altLang="zh-CN" dirty="0"/>
              <a:t>(circle </a:t>
            </a:r>
            <a:r>
              <a:rPr lang="zh-CN" altLang="en-US" dirty="0"/>
              <a:t>圆形，</a:t>
            </a:r>
            <a:r>
              <a:rPr lang="en-US" altLang="zh-CN" dirty="0"/>
              <a:t>ellipse </a:t>
            </a:r>
            <a:r>
              <a:rPr lang="zh-CN" altLang="en-US" dirty="0"/>
              <a:t>椭圆形</a:t>
            </a:r>
            <a:r>
              <a:rPr lang="en-US" altLang="zh-CN" dirty="0"/>
              <a:t>)</a:t>
            </a:r>
            <a:r>
              <a:rPr lang="zh-CN" altLang="en-US" dirty="0"/>
              <a:t>：</a:t>
            </a:r>
            <a:r>
              <a:rPr lang="en-US" altLang="zh-CN" dirty="0"/>
              <a:t>radial-gradient(circle, red, yellow, green)</a:t>
            </a:r>
            <a:r>
              <a:rPr lang="zh-CN" altLang="en-US" dirty="0"/>
              <a:t>。其渐变范围既不是按照宽度来的，也不是按照高度来的，是按照最远边角距离作为渐变结束线的。算法：</a:t>
            </a:r>
            <a:r>
              <a:rPr lang="en-US" altLang="zh-CN" dirty="0"/>
              <a:t> </a:t>
            </a:r>
            <a:r>
              <a:rPr lang="en-US" altLang="zh-CN" dirty="0" err="1"/>
              <a:t>Math.sqrt</a:t>
            </a:r>
            <a:r>
              <a:rPr lang="en-US" altLang="zh-CN" dirty="0"/>
              <a:t>(200*200 + 400*400) ≈ 223.6</a:t>
            </a:r>
            <a:r>
              <a:rPr lang="zh-CN" altLang="en-US" dirty="0"/>
              <a:t>。指定渐变起始点：</a:t>
            </a:r>
            <a:r>
              <a:rPr lang="zh-CN" altLang="zh-CN" dirty="0"/>
              <a:t>radial-gradient(circle at 50px 50px, yellow, red) </a:t>
            </a:r>
            <a:r>
              <a:rPr lang="zh-CN" altLang="en-US" dirty="0"/>
              <a:t>。</a:t>
            </a:r>
            <a:r>
              <a:rPr lang="zh-CN" altLang="zh-CN" dirty="0"/>
              <a:t>如果希望渐变是和容器保持一致比例的椭圆，则circle可以</a:t>
            </a:r>
            <a:r>
              <a:rPr lang="zh-CN" altLang="en-US" dirty="0"/>
              <a:t>省略。也可以使用百分比值。</a:t>
            </a:r>
            <a:endParaRPr lang="en-US" altLang="zh-CN" dirty="0"/>
          </a:p>
          <a:p>
            <a:pPr latinLnBrk="1">
              <a:lnSpc>
                <a:spcPct val="150000"/>
              </a:lnSpc>
            </a:pPr>
            <a:r>
              <a:rPr lang="zh-CN" altLang="en-US" dirty="0"/>
              <a:t>定渐变终止点位置</a:t>
            </a:r>
            <a:r>
              <a:rPr lang="en-US" altLang="zh-CN" dirty="0"/>
              <a:t>(</a:t>
            </a:r>
            <a:r>
              <a:rPr lang="en-US" altLang="zh-CN" b="1" dirty="0"/>
              <a:t>closest-side</a:t>
            </a:r>
            <a:r>
              <a:rPr lang="zh-CN" altLang="en-US" b="1" dirty="0"/>
              <a:t>：</a:t>
            </a:r>
            <a:r>
              <a:rPr lang="zh-CN" altLang="en-US" dirty="0"/>
              <a:t>距离容器最近的边</a:t>
            </a:r>
            <a:r>
              <a:rPr lang="zh-CN" altLang="en-US" b="1" dirty="0"/>
              <a:t>、</a:t>
            </a:r>
            <a:r>
              <a:rPr lang="en-US" altLang="zh-CN" b="1" dirty="0"/>
              <a:t>farthest-side</a:t>
            </a:r>
            <a:r>
              <a:rPr lang="zh-CN" altLang="en-US" b="1" dirty="0"/>
              <a:t>：</a:t>
            </a:r>
            <a:r>
              <a:rPr lang="zh-CN" altLang="en-US" dirty="0"/>
              <a:t>距离容器最远的边</a:t>
            </a:r>
            <a:r>
              <a:rPr lang="zh-CN" altLang="en-US" b="1" dirty="0"/>
              <a:t>、</a:t>
            </a:r>
            <a:r>
              <a:rPr lang="en-US" altLang="zh-CN" b="1" dirty="0"/>
              <a:t>closest-corner</a:t>
            </a:r>
            <a:r>
              <a:rPr lang="zh-CN" altLang="en-US" b="1" dirty="0"/>
              <a:t>：</a:t>
            </a:r>
            <a:r>
              <a:rPr lang="zh-CN" altLang="en-US" dirty="0"/>
              <a:t>距离容器最近的角</a:t>
            </a:r>
            <a:r>
              <a:rPr lang="zh-CN" altLang="en-US" b="1" dirty="0"/>
              <a:t>、</a:t>
            </a:r>
            <a:r>
              <a:rPr lang="en-US" altLang="zh-CN" b="1" dirty="0"/>
              <a:t>farthest-corner</a:t>
            </a:r>
            <a:r>
              <a:rPr lang="zh-CN" altLang="en-US" b="1" dirty="0"/>
              <a:t>：</a:t>
            </a:r>
            <a:r>
              <a:rPr lang="zh-CN" altLang="en-US" dirty="0"/>
              <a:t>距离容器最远的角</a:t>
            </a:r>
            <a:r>
              <a:rPr lang="en-US" altLang="zh-CN" dirty="0"/>
              <a:t>)</a:t>
            </a:r>
            <a:r>
              <a:rPr lang="zh-CN" altLang="en-US" dirty="0"/>
              <a:t>：</a:t>
            </a:r>
            <a:r>
              <a:rPr lang="en-US" altLang="zh-CN" dirty="0"/>
              <a:t>radial-gradient(</a:t>
            </a:r>
            <a:r>
              <a:rPr lang="zh-CN" altLang="zh-CN" dirty="0"/>
              <a:t>closest-side circle at 50px 50px, yellow, red </a:t>
            </a:r>
            <a:r>
              <a:rPr lang="en-US" altLang="zh-CN" dirty="0"/>
              <a:t>)</a:t>
            </a:r>
            <a:r>
              <a:rPr lang="zh-CN" altLang="en-US" dirty="0"/>
              <a:t>。</a:t>
            </a:r>
            <a:endParaRPr lang="en-US" altLang="zh-CN" dirty="0"/>
          </a:p>
          <a:p>
            <a:pPr latinLnBrk="1">
              <a:lnSpc>
                <a:spcPct val="150000"/>
              </a:lnSpc>
            </a:pPr>
            <a:r>
              <a:rPr lang="en-US" altLang="zh-CN" dirty="0"/>
              <a:t>repeating-radial-gradient() </a:t>
            </a:r>
            <a:r>
              <a:rPr lang="zh-CN" altLang="en-US" dirty="0"/>
              <a:t>函数用于重复径向渐变：</a:t>
            </a:r>
            <a:r>
              <a:rPr lang="en-US" altLang="zh-CN" dirty="0"/>
              <a:t>repeating-radial-gradient(red, yellow 10%, green 15%)</a:t>
            </a:r>
            <a:r>
              <a:rPr lang="zh-CN" altLang="en-US" dirty="0"/>
              <a:t>。</a:t>
            </a:r>
            <a:endParaRPr lang="en-US" altLang="zh-CN" dirty="0"/>
          </a:p>
          <a:p>
            <a:pPr latinLnBrk="1">
              <a:lnSpc>
                <a:spcPct val="150000"/>
              </a:lnSpc>
            </a:pPr>
            <a:r>
              <a:rPr lang="zh-CN" altLang="en-US" dirty="0"/>
              <a:t>在不指定渐变类型以及位置的情况下，其渐变距离和位置是由容器的尺寸决定的。</a:t>
            </a:r>
          </a:p>
        </p:txBody>
      </p:sp>
      <p:grpSp>
        <p:nvGrpSpPr>
          <p:cNvPr id="15" name="Group 9">
            <a:extLst>
              <a:ext uri="{FF2B5EF4-FFF2-40B4-BE49-F238E27FC236}">
                <a16:creationId xmlns:a16="http://schemas.microsoft.com/office/drawing/2014/main" id="{22E08780-13D2-4E58-A452-A8BC9EB6644E}"/>
              </a:ext>
            </a:extLst>
          </p:cNvPr>
          <p:cNvGrpSpPr/>
          <p:nvPr/>
        </p:nvGrpSpPr>
        <p:grpSpPr>
          <a:xfrm>
            <a:off x="9270251" y="181078"/>
            <a:ext cx="754143" cy="335365"/>
            <a:chOff x="816" y="2304"/>
            <a:chExt cx="1440" cy="448"/>
          </a:xfrm>
        </p:grpSpPr>
        <p:sp>
          <p:nvSpPr>
            <p:cNvPr id="16" name="Freeform 10">
              <a:extLst>
                <a:ext uri="{FF2B5EF4-FFF2-40B4-BE49-F238E27FC236}">
                  <a16:creationId xmlns:a16="http://schemas.microsoft.com/office/drawing/2014/main" id="{CFDA0823-6915-4D08-99C8-3BCAF24FEB36}"/>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Rectangle 11">
              <a:hlinkClick r:id="rId4"/>
              <a:extLst>
                <a:ext uri="{FF2B5EF4-FFF2-40B4-BE49-F238E27FC236}">
                  <a16:creationId xmlns:a16="http://schemas.microsoft.com/office/drawing/2014/main" id="{BB9049EC-CAC4-4DCD-BC4C-AB64EE4AE639}"/>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18" name="Group 9">
            <a:extLst>
              <a:ext uri="{FF2B5EF4-FFF2-40B4-BE49-F238E27FC236}">
                <a16:creationId xmlns:a16="http://schemas.microsoft.com/office/drawing/2014/main" id="{893C407A-7BCD-4A63-9D0D-670D523CC34E}"/>
              </a:ext>
            </a:extLst>
          </p:cNvPr>
          <p:cNvGrpSpPr/>
          <p:nvPr/>
        </p:nvGrpSpPr>
        <p:grpSpPr>
          <a:xfrm>
            <a:off x="10165976" y="181078"/>
            <a:ext cx="754143" cy="335365"/>
            <a:chOff x="816" y="2304"/>
            <a:chExt cx="1440" cy="448"/>
          </a:xfrm>
        </p:grpSpPr>
        <p:sp>
          <p:nvSpPr>
            <p:cNvPr id="19" name="Freeform 10">
              <a:extLst>
                <a:ext uri="{FF2B5EF4-FFF2-40B4-BE49-F238E27FC236}">
                  <a16:creationId xmlns:a16="http://schemas.microsoft.com/office/drawing/2014/main" id="{93355133-335D-430D-B413-2823A7503859}"/>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 name="Rectangle 11">
              <a:hlinkClick r:id="rId5" action="ppaction://hlinkfile"/>
              <a:extLst>
                <a:ext uri="{FF2B5EF4-FFF2-40B4-BE49-F238E27FC236}">
                  <a16:creationId xmlns:a16="http://schemas.microsoft.com/office/drawing/2014/main" id="{5957AEA9-C626-45B7-ADC1-0C96942BADF4}"/>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40910506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en-US" altLang="zh-CN" kern="1200" dirty="0">
                <a:latin typeface="华文隶书" panose="02010800040101010101" pitchFamily="2" charset="-122"/>
                <a:ea typeface="华文隶书" panose="02010800040101010101" pitchFamily="2" charset="-122"/>
                <a:cs typeface="Arial" panose="020B0604020202020204" pitchFamily="34" charset="0"/>
              </a:rPr>
              <a:t>Css3</a:t>
            </a:r>
            <a:r>
              <a:rPr lang="zh-CN" altLang="en-US" kern="1200" dirty="0">
                <a:latin typeface="华文隶书" panose="02010800040101010101" pitchFamily="2" charset="-122"/>
                <a:ea typeface="华文隶书" panose="02010800040101010101" pitchFamily="2" charset="-122"/>
                <a:cs typeface="Arial" panose="020B0604020202020204" pitchFamily="34" charset="0"/>
              </a:rPr>
              <a:t>功能</a:t>
            </a:r>
            <a:endParaRPr lang="en-US" altLang="zh-CN" kern="1200" dirty="0">
              <a:latin typeface="华文隶书" panose="02010800040101010101" pitchFamily="2" charset="-122"/>
              <a:ea typeface="华文隶书" panose="02010800040101010101" pitchFamily="2" charset="-122"/>
            </a:endParaRPr>
          </a:p>
        </p:txBody>
      </p:sp>
      <p:grpSp>
        <p:nvGrpSpPr>
          <p:cNvPr id="28" name="Group 9">
            <a:extLst>
              <a:ext uri="{FF2B5EF4-FFF2-40B4-BE49-F238E27FC236}">
                <a16:creationId xmlns:a16="http://schemas.microsoft.com/office/drawing/2014/main" id="{49FDFAB9-2D45-41AB-825F-3F8F61B58A3F}"/>
              </a:ext>
            </a:extLst>
          </p:cNvPr>
          <p:cNvGrpSpPr/>
          <p:nvPr/>
        </p:nvGrpSpPr>
        <p:grpSpPr>
          <a:xfrm>
            <a:off x="11061700" y="181078"/>
            <a:ext cx="988719" cy="335365"/>
            <a:chOff x="816" y="2304"/>
            <a:chExt cx="1440" cy="448"/>
          </a:xfrm>
        </p:grpSpPr>
        <p:sp>
          <p:nvSpPr>
            <p:cNvPr id="30" name="Freeform 10">
              <a:extLst>
                <a:ext uri="{FF2B5EF4-FFF2-40B4-BE49-F238E27FC236}">
                  <a16:creationId xmlns:a16="http://schemas.microsoft.com/office/drawing/2014/main" id="{76E5F1E4-B6F9-4847-9194-8CF12D7E8886}"/>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 name="Rectangle 11">
              <a:hlinkClick r:id="rId3" action="ppaction://hlinksldjump"/>
              <a:extLst>
                <a:ext uri="{FF2B5EF4-FFF2-40B4-BE49-F238E27FC236}">
                  <a16:creationId xmlns:a16="http://schemas.microsoft.com/office/drawing/2014/main" id="{A6792C7E-F9E9-4D76-A607-72D71D044F79}"/>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8" name="矩形 7">
            <a:extLst>
              <a:ext uri="{FF2B5EF4-FFF2-40B4-BE49-F238E27FC236}">
                <a16:creationId xmlns:a16="http://schemas.microsoft.com/office/drawing/2014/main" id="{0BD61D09-A00E-454A-87F6-65884AA6193E}"/>
              </a:ext>
            </a:extLst>
          </p:cNvPr>
          <p:cNvSpPr/>
          <p:nvPr/>
        </p:nvSpPr>
        <p:spPr>
          <a:xfrm>
            <a:off x="376948" y="785912"/>
            <a:ext cx="2242922" cy="307777"/>
          </a:xfrm>
          <a:prstGeom prst="rect">
            <a:avLst/>
          </a:prstGeom>
        </p:spPr>
        <p:txBody>
          <a:bodyPr wrap="none">
            <a:spAutoFit/>
          </a:bodyPr>
          <a:lstStyle/>
          <a:p>
            <a:r>
              <a:rPr lang="zh-CN" altLang="en-US" b="1" dirty="0">
                <a:solidFill>
                  <a:srgbClr val="111111"/>
                </a:solidFill>
                <a:latin typeface="Georgia" panose="02040502050405020303" pitchFamily="18" charset="0"/>
              </a:rPr>
              <a:t>文本阴影</a:t>
            </a:r>
            <a:r>
              <a:rPr lang="en-US" altLang="zh-CN" b="1" dirty="0">
                <a:solidFill>
                  <a:srgbClr val="111111"/>
                </a:solidFill>
                <a:latin typeface="Georgia" panose="02040502050405020303" pitchFamily="18" charset="0"/>
              </a:rPr>
              <a:t>(Text shadow)</a:t>
            </a:r>
            <a:endParaRPr lang="zh-CN" altLang="en-US" dirty="0"/>
          </a:p>
        </p:txBody>
      </p:sp>
      <p:sp>
        <p:nvSpPr>
          <p:cNvPr id="9" name="矩形 8">
            <a:extLst>
              <a:ext uri="{FF2B5EF4-FFF2-40B4-BE49-F238E27FC236}">
                <a16:creationId xmlns:a16="http://schemas.microsoft.com/office/drawing/2014/main" id="{28C20E1E-60DB-4A1F-A23F-620A8A0CC250}"/>
              </a:ext>
            </a:extLst>
          </p:cNvPr>
          <p:cNvSpPr/>
          <p:nvPr/>
        </p:nvSpPr>
        <p:spPr>
          <a:xfrm>
            <a:off x="376947" y="1093689"/>
            <a:ext cx="11673471" cy="381836"/>
          </a:xfrm>
          <a:prstGeom prst="rect">
            <a:avLst/>
          </a:prstGeom>
        </p:spPr>
        <p:txBody>
          <a:bodyPr wrap="square">
            <a:spAutoFit/>
          </a:bodyPr>
          <a:lstStyle/>
          <a:p>
            <a:pPr>
              <a:lnSpc>
                <a:spcPct val="150000"/>
              </a:lnSpc>
            </a:pPr>
            <a:r>
              <a:rPr lang="zh-CN" altLang="en-US" dirty="0"/>
              <a:t>指定水平阴影，垂直阴影，模糊的距离，以及阴影的颜色：</a:t>
            </a:r>
            <a:r>
              <a:rPr lang="en-US" altLang="zh-CN" dirty="0"/>
              <a:t>text-shadow: 5px </a:t>
            </a:r>
            <a:r>
              <a:rPr lang="en-US" altLang="zh-CN" dirty="0" err="1"/>
              <a:t>5px</a:t>
            </a:r>
            <a:r>
              <a:rPr lang="en-US" altLang="zh-CN" dirty="0"/>
              <a:t> </a:t>
            </a:r>
            <a:r>
              <a:rPr lang="en-US" altLang="zh-CN" dirty="0" err="1"/>
              <a:t>5px</a:t>
            </a:r>
            <a:r>
              <a:rPr lang="en-US" altLang="zh-CN" dirty="0"/>
              <a:t> #FF0000;</a:t>
            </a:r>
            <a:endParaRPr lang="en-US" altLang="zh-CN" dirty="0">
              <a:solidFill>
                <a:srgbClr val="111111"/>
              </a:solidFill>
              <a:latin typeface="Consolas" panose="020B0609020204030204" pitchFamily="49" charset="0"/>
            </a:endParaRPr>
          </a:p>
        </p:txBody>
      </p:sp>
      <p:grpSp>
        <p:nvGrpSpPr>
          <p:cNvPr id="15" name="Group 9">
            <a:extLst>
              <a:ext uri="{FF2B5EF4-FFF2-40B4-BE49-F238E27FC236}">
                <a16:creationId xmlns:a16="http://schemas.microsoft.com/office/drawing/2014/main" id="{22E08780-13D2-4E58-A452-A8BC9EB6644E}"/>
              </a:ext>
            </a:extLst>
          </p:cNvPr>
          <p:cNvGrpSpPr/>
          <p:nvPr/>
        </p:nvGrpSpPr>
        <p:grpSpPr>
          <a:xfrm>
            <a:off x="9270251" y="181078"/>
            <a:ext cx="754143" cy="335365"/>
            <a:chOff x="816" y="2304"/>
            <a:chExt cx="1440" cy="448"/>
          </a:xfrm>
        </p:grpSpPr>
        <p:sp>
          <p:nvSpPr>
            <p:cNvPr id="16" name="Freeform 10">
              <a:extLst>
                <a:ext uri="{FF2B5EF4-FFF2-40B4-BE49-F238E27FC236}">
                  <a16:creationId xmlns:a16="http://schemas.microsoft.com/office/drawing/2014/main" id="{CFDA0823-6915-4D08-99C8-3BCAF24FEB36}"/>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Rectangle 11">
              <a:hlinkClick r:id="rId4"/>
              <a:extLst>
                <a:ext uri="{FF2B5EF4-FFF2-40B4-BE49-F238E27FC236}">
                  <a16:creationId xmlns:a16="http://schemas.microsoft.com/office/drawing/2014/main" id="{BB9049EC-CAC4-4DCD-BC4C-AB64EE4AE639}"/>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18" name="Group 9">
            <a:extLst>
              <a:ext uri="{FF2B5EF4-FFF2-40B4-BE49-F238E27FC236}">
                <a16:creationId xmlns:a16="http://schemas.microsoft.com/office/drawing/2014/main" id="{893C407A-7BCD-4A63-9D0D-670D523CC34E}"/>
              </a:ext>
            </a:extLst>
          </p:cNvPr>
          <p:cNvGrpSpPr/>
          <p:nvPr/>
        </p:nvGrpSpPr>
        <p:grpSpPr>
          <a:xfrm>
            <a:off x="10165976" y="181078"/>
            <a:ext cx="754143" cy="335365"/>
            <a:chOff x="816" y="2304"/>
            <a:chExt cx="1440" cy="448"/>
          </a:xfrm>
        </p:grpSpPr>
        <p:sp>
          <p:nvSpPr>
            <p:cNvPr id="19" name="Freeform 10">
              <a:extLst>
                <a:ext uri="{FF2B5EF4-FFF2-40B4-BE49-F238E27FC236}">
                  <a16:creationId xmlns:a16="http://schemas.microsoft.com/office/drawing/2014/main" id="{93355133-335D-430D-B413-2823A7503859}"/>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 name="Rectangle 11">
              <a:hlinkClick r:id="rId5" action="ppaction://hlinkfile"/>
              <a:extLst>
                <a:ext uri="{FF2B5EF4-FFF2-40B4-BE49-F238E27FC236}">
                  <a16:creationId xmlns:a16="http://schemas.microsoft.com/office/drawing/2014/main" id="{5957AEA9-C626-45B7-ADC1-0C96942BADF4}"/>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
        <p:nvSpPr>
          <p:cNvPr id="21" name="矩形 20">
            <a:extLst>
              <a:ext uri="{FF2B5EF4-FFF2-40B4-BE49-F238E27FC236}">
                <a16:creationId xmlns:a16="http://schemas.microsoft.com/office/drawing/2014/main" id="{4B346D74-AF37-4D76-B7F5-8E21343AFBE4}"/>
              </a:ext>
            </a:extLst>
          </p:cNvPr>
          <p:cNvSpPr/>
          <p:nvPr/>
        </p:nvSpPr>
        <p:spPr>
          <a:xfrm>
            <a:off x="376948" y="1475525"/>
            <a:ext cx="2324675" cy="307777"/>
          </a:xfrm>
          <a:prstGeom prst="rect">
            <a:avLst/>
          </a:prstGeom>
        </p:spPr>
        <p:txBody>
          <a:bodyPr wrap="none">
            <a:spAutoFit/>
          </a:bodyPr>
          <a:lstStyle/>
          <a:p>
            <a:r>
              <a:rPr lang="zh-CN" altLang="en-US" b="1" dirty="0">
                <a:solidFill>
                  <a:srgbClr val="111111"/>
                </a:solidFill>
                <a:latin typeface="Georgia" panose="02040502050405020303" pitchFamily="18" charset="0"/>
              </a:rPr>
              <a:t>文本溢出</a:t>
            </a:r>
            <a:r>
              <a:rPr lang="en-US" altLang="zh-CN" b="1" dirty="0">
                <a:solidFill>
                  <a:srgbClr val="111111"/>
                </a:solidFill>
                <a:latin typeface="Georgia" panose="02040502050405020303" pitchFamily="18" charset="0"/>
              </a:rPr>
              <a:t>(Text overflow)</a:t>
            </a:r>
            <a:endParaRPr lang="zh-CN" altLang="en-US" b="1" dirty="0">
              <a:solidFill>
                <a:srgbClr val="111111"/>
              </a:solidFill>
              <a:latin typeface="Georgia" panose="02040502050405020303" pitchFamily="18" charset="0"/>
            </a:endParaRPr>
          </a:p>
        </p:txBody>
      </p:sp>
      <p:sp>
        <p:nvSpPr>
          <p:cNvPr id="2" name="矩形 1">
            <a:extLst>
              <a:ext uri="{FF2B5EF4-FFF2-40B4-BE49-F238E27FC236}">
                <a16:creationId xmlns:a16="http://schemas.microsoft.com/office/drawing/2014/main" id="{12A05AD5-3FBE-4AB2-ABA4-2D527ACD4071}"/>
              </a:ext>
            </a:extLst>
          </p:cNvPr>
          <p:cNvSpPr/>
          <p:nvPr/>
        </p:nvSpPr>
        <p:spPr>
          <a:xfrm>
            <a:off x="376947" y="1777664"/>
            <a:ext cx="10036722" cy="307777"/>
          </a:xfrm>
          <a:prstGeom prst="rect">
            <a:avLst/>
          </a:prstGeom>
        </p:spPr>
        <p:txBody>
          <a:bodyPr wrap="none">
            <a:spAutoFit/>
          </a:bodyPr>
          <a:lstStyle/>
          <a:p>
            <a:r>
              <a:rPr lang="en-US" altLang="zh-CN" dirty="0">
                <a:latin typeface="PingFangSC-Regular"/>
              </a:rPr>
              <a:t>clip</a:t>
            </a:r>
            <a:r>
              <a:rPr lang="zh-CN" altLang="en-US" dirty="0"/>
              <a:t>修剪文本、</a:t>
            </a:r>
            <a:r>
              <a:rPr lang="en-US" altLang="zh-CN" dirty="0"/>
              <a:t>ellipsis</a:t>
            </a:r>
            <a:r>
              <a:rPr lang="zh-CN" altLang="en-US" dirty="0"/>
              <a:t>显示省略符号来代表被修剪的文本、</a:t>
            </a:r>
            <a:r>
              <a:rPr lang="en-US" altLang="zh-CN" i="1" dirty="0"/>
              <a:t>string</a:t>
            </a:r>
            <a:r>
              <a:rPr lang="zh-CN" altLang="en-US" dirty="0"/>
              <a:t>使用给定的字符串来代表被修剪的文本：</a:t>
            </a:r>
            <a:r>
              <a:rPr lang="en-US" altLang="zh-CN" dirty="0"/>
              <a:t>text-overflow: ellipsis;</a:t>
            </a:r>
            <a:endParaRPr lang="zh-CN" altLang="en-US" dirty="0"/>
          </a:p>
        </p:txBody>
      </p:sp>
      <p:sp>
        <p:nvSpPr>
          <p:cNvPr id="23" name="矩形 22">
            <a:extLst>
              <a:ext uri="{FF2B5EF4-FFF2-40B4-BE49-F238E27FC236}">
                <a16:creationId xmlns:a16="http://schemas.microsoft.com/office/drawing/2014/main" id="{364973A9-45CB-4511-978F-C840FF0F99AF}"/>
              </a:ext>
            </a:extLst>
          </p:cNvPr>
          <p:cNvSpPr/>
          <p:nvPr/>
        </p:nvSpPr>
        <p:spPr>
          <a:xfrm>
            <a:off x="376946" y="2079427"/>
            <a:ext cx="1750800" cy="307777"/>
          </a:xfrm>
          <a:prstGeom prst="rect">
            <a:avLst/>
          </a:prstGeom>
        </p:spPr>
        <p:txBody>
          <a:bodyPr wrap="none">
            <a:spAutoFit/>
          </a:bodyPr>
          <a:lstStyle/>
          <a:p>
            <a:r>
              <a:rPr lang="zh-CN" altLang="en-US" b="1" dirty="0"/>
              <a:t>换行</a:t>
            </a:r>
            <a:r>
              <a:rPr lang="en-US" altLang="zh-CN" b="1" dirty="0">
                <a:solidFill>
                  <a:srgbClr val="111111"/>
                </a:solidFill>
                <a:latin typeface="Georgia" panose="02040502050405020303" pitchFamily="18" charset="0"/>
              </a:rPr>
              <a:t>(Word wrap)</a:t>
            </a:r>
            <a:endParaRPr lang="zh-CN" altLang="en-US" b="1" dirty="0">
              <a:solidFill>
                <a:srgbClr val="111111"/>
              </a:solidFill>
              <a:latin typeface="Georgia" panose="02040502050405020303" pitchFamily="18" charset="0"/>
            </a:endParaRPr>
          </a:p>
        </p:txBody>
      </p:sp>
      <p:sp>
        <p:nvSpPr>
          <p:cNvPr id="3" name="矩形 2">
            <a:extLst>
              <a:ext uri="{FF2B5EF4-FFF2-40B4-BE49-F238E27FC236}">
                <a16:creationId xmlns:a16="http://schemas.microsoft.com/office/drawing/2014/main" id="{12EBB9D6-8779-499E-9D43-0784351E455B}"/>
              </a:ext>
            </a:extLst>
          </p:cNvPr>
          <p:cNvSpPr/>
          <p:nvPr/>
        </p:nvSpPr>
        <p:spPr>
          <a:xfrm>
            <a:off x="376946" y="2399440"/>
            <a:ext cx="10528844" cy="307777"/>
          </a:xfrm>
          <a:prstGeom prst="rect">
            <a:avLst/>
          </a:prstGeom>
        </p:spPr>
        <p:txBody>
          <a:bodyPr wrap="none">
            <a:spAutoFit/>
          </a:bodyPr>
          <a:lstStyle/>
          <a:p>
            <a:r>
              <a:rPr lang="en-US" altLang="zh-CN" dirty="0" err="1">
                <a:solidFill>
                  <a:srgbClr val="008000"/>
                </a:solidFill>
                <a:latin typeface="Menlo"/>
              </a:rPr>
              <a:t>word-wrap:</a:t>
            </a:r>
            <a:r>
              <a:rPr lang="en-US" altLang="zh-CN" dirty="0" err="1">
                <a:solidFill>
                  <a:srgbClr val="AA1111"/>
                </a:solidFill>
                <a:latin typeface="Menlo"/>
              </a:rPr>
              <a:t>break-word</a:t>
            </a:r>
            <a:r>
              <a:rPr lang="en-US" altLang="zh-CN" dirty="0">
                <a:solidFill>
                  <a:srgbClr val="808080"/>
                </a:solidFill>
                <a:latin typeface="Menlo"/>
              </a:rPr>
              <a:t>;</a:t>
            </a:r>
            <a:r>
              <a:rPr lang="en-US" altLang="zh-CN" dirty="0"/>
              <a:t> normal</a:t>
            </a:r>
            <a:r>
              <a:rPr lang="zh-CN" altLang="en-US" dirty="0"/>
              <a:t>：只在允许的断字点换行（浏览器保持默认处理）、</a:t>
            </a:r>
            <a:r>
              <a:rPr lang="en-US" altLang="zh-CN" dirty="0"/>
              <a:t>break-word</a:t>
            </a:r>
            <a:r>
              <a:rPr lang="zh-CN" altLang="en-US" dirty="0"/>
              <a:t>：在长单词或 </a:t>
            </a:r>
            <a:r>
              <a:rPr lang="en-US" altLang="zh-CN" dirty="0"/>
              <a:t>URL </a:t>
            </a:r>
            <a:r>
              <a:rPr lang="zh-CN" altLang="en-US" dirty="0"/>
              <a:t>地址内部进行换行</a:t>
            </a:r>
          </a:p>
        </p:txBody>
      </p:sp>
      <p:sp>
        <p:nvSpPr>
          <p:cNvPr id="24" name="矩形 23">
            <a:extLst>
              <a:ext uri="{FF2B5EF4-FFF2-40B4-BE49-F238E27FC236}">
                <a16:creationId xmlns:a16="http://schemas.microsoft.com/office/drawing/2014/main" id="{2789CE92-DA29-46AC-93F3-FBC79EE91869}"/>
              </a:ext>
            </a:extLst>
          </p:cNvPr>
          <p:cNvSpPr/>
          <p:nvPr/>
        </p:nvSpPr>
        <p:spPr>
          <a:xfrm>
            <a:off x="376946" y="2719453"/>
            <a:ext cx="2526654" cy="307777"/>
          </a:xfrm>
          <a:prstGeom prst="rect">
            <a:avLst/>
          </a:prstGeom>
        </p:spPr>
        <p:txBody>
          <a:bodyPr wrap="none">
            <a:spAutoFit/>
          </a:bodyPr>
          <a:lstStyle/>
          <a:p>
            <a:r>
              <a:rPr lang="zh-CN" altLang="en-US" b="1" dirty="0"/>
              <a:t>单词拆分换行</a:t>
            </a:r>
            <a:r>
              <a:rPr lang="en-US" altLang="zh-CN" b="1" dirty="0">
                <a:solidFill>
                  <a:srgbClr val="111111"/>
                </a:solidFill>
                <a:latin typeface="Georgia" panose="02040502050405020303" pitchFamily="18" charset="0"/>
              </a:rPr>
              <a:t>(Word break)</a:t>
            </a:r>
            <a:endParaRPr lang="zh-CN" altLang="en-US" b="1" dirty="0">
              <a:solidFill>
                <a:srgbClr val="111111"/>
              </a:solidFill>
              <a:latin typeface="Georgia" panose="02040502050405020303" pitchFamily="18" charset="0"/>
            </a:endParaRPr>
          </a:p>
        </p:txBody>
      </p:sp>
      <p:sp>
        <p:nvSpPr>
          <p:cNvPr id="4" name="矩形 3">
            <a:extLst>
              <a:ext uri="{FF2B5EF4-FFF2-40B4-BE49-F238E27FC236}">
                <a16:creationId xmlns:a16="http://schemas.microsoft.com/office/drawing/2014/main" id="{B8E113E0-20A6-4726-880B-4788E568D516}"/>
              </a:ext>
            </a:extLst>
          </p:cNvPr>
          <p:cNvSpPr/>
          <p:nvPr/>
        </p:nvSpPr>
        <p:spPr>
          <a:xfrm>
            <a:off x="376946" y="2995114"/>
            <a:ext cx="9046066" cy="307777"/>
          </a:xfrm>
          <a:prstGeom prst="rect">
            <a:avLst/>
          </a:prstGeom>
        </p:spPr>
        <p:txBody>
          <a:bodyPr wrap="none">
            <a:spAutoFit/>
          </a:bodyPr>
          <a:lstStyle/>
          <a:p>
            <a:r>
              <a:rPr lang="en-US" altLang="zh-CN" dirty="0">
                <a:solidFill>
                  <a:srgbClr val="333333"/>
                </a:solidFill>
                <a:latin typeface="Helvetica Neue"/>
              </a:rPr>
              <a:t>normal</a:t>
            </a:r>
            <a:r>
              <a:rPr lang="zh-CN" altLang="en-US" dirty="0">
                <a:solidFill>
                  <a:srgbClr val="333333"/>
                </a:solidFill>
                <a:latin typeface="Helvetica Neue"/>
              </a:rPr>
              <a:t>：</a:t>
            </a:r>
            <a:r>
              <a:rPr lang="zh-CN" altLang="en-US" dirty="0"/>
              <a:t>使用浏览器默认的换行规则、</a:t>
            </a:r>
            <a:r>
              <a:rPr lang="en-US" altLang="zh-CN" dirty="0"/>
              <a:t>break-all</a:t>
            </a:r>
            <a:r>
              <a:rPr lang="zh-CN" altLang="en-US" dirty="0"/>
              <a:t>：允许在单词内换行、</a:t>
            </a:r>
            <a:r>
              <a:rPr lang="en-US" altLang="zh-CN" dirty="0"/>
              <a:t>keep-all</a:t>
            </a:r>
            <a:r>
              <a:rPr lang="zh-CN" altLang="en-US" dirty="0"/>
              <a:t>：只能在半角空格或连字符处换行</a:t>
            </a:r>
          </a:p>
        </p:txBody>
      </p:sp>
    </p:spTree>
    <p:extLst>
      <p:ext uri="{BB962C8B-B14F-4D97-AF65-F5344CB8AC3E}">
        <p14:creationId xmlns:p14="http://schemas.microsoft.com/office/powerpoint/2010/main" val="26448058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en-US" altLang="zh-CN" kern="1200" dirty="0">
                <a:latin typeface="华文隶书" panose="02010800040101010101" pitchFamily="2" charset="-122"/>
                <a:ea typeface="华文隶书" panose="02010800040101010101" pitchFamily="2" charset="-122"/>
                <a:cs typeface="Arial" panose="020B0604020202020204" pitchFamily="34" charset="0"/>
              </a:rPr>
              <a:t>Css3</a:t>
            </a:r>
            <a:r>
              <a:rPr lang="zh-CN" altLang="en-US" kern="1200" dirty="0">
                <a:latin typeface="华文隶书" panose="02010800040101010101" pitchFamily="2" charset="-122"/>
                <a:ea typeface="华文隶书" panose="02010800040101010101" pitchFamily="2" charset="-122"/>
                <a:cs typeface="Arial" panose="020B0604020202020204" pitchFamily="34" charset="0"/>
              </a:rPr>
              <a:t>功能</a:t>
            </a:r>
            <a:endParaRPr lang="en-US" altLang="zh-CN" kern="1200" dirty="0">
              <a:latin typeface="华文隶书" panose="02010800040101010101" pitchFamily="2" charset="-122"/>
              <a:ea typeface="华文隶书" panose="02010800040101010101" pitchFamily="2" charset="-122"/>
            </a:endParaRPr>
          </a:p>
        </p:txBody>
      </p:sp>
      <p:grpSp>
        <p:nvGrpSpPr>
          <p:cNvPr id="28" name="Group 9">
            <a:extLst>
              <a:ext uri="{FF2B5EF4-FFF2-40B4-BE49-F238E27FC236}">
                <a16:creationId xmlns:a16="http://schemas.microsoft.com/office/drawing/2014/main" id="{49FDFAB9-2D45-41AB-825F-3F8F61B58A3F}"/>
              </a:ext>
            </a:extLst>
          </p:cNvPr>
          <p:cNvGrpSpPr/>
          <p:nvPr/>
        </p:nvGrpSpPr>
        <p:grpSpPr>
          <a:xfrm>
            <a:off x="11061700" y="181078"/>
            <a:ext cx="988719" cy="335365"/>
            <a:chOff x="816" y="2304"/>
            <a:chExt cx="1440" cy="448"/>
          </a:xfrm>
        </p:grpSpPr>
        <p:sp>
          <p:nvSpPr>
            <p:cNvPr id="30" name="Freeform 10">
              <a:extLst>
                <a:ext uri="{FF2B5EF4-FFF2-40B4-BE49-F238E27FC236}">
                  <a16:creationId xmlns:a16="http://schemas.microsoft.com/office/drawing/2014/main" id="{76E5F1E4-B6F9-4847-9194-8CF12D7E8886}"/>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 name="Rectangle 11">
              <a:hlinkClick r:id="rId3" action="ppaction://hlinksldjump"/>
              <a:extLst>
                <a:ext uri="{FF2B5EF4-FFF2-40B4-BE49-F238E27FC236}">
                  <a16:creationId xmlns:a16="http://schemas.microsoft.com/office/drawing/2014/main" id="{A6792C7E-F9E9-4D76-A607-72D71D044F79}"/>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2" name="矩形 1">
            <a:extLst>
              <a:ext uri="{FF2B5EF4-FFF2-40B4-BE49-F238E27FC236}">
                <a16:creationId xmlns:a16="http://schemas.microsoft.com/office/drawing/2014/main" id="{65C93140-3A1D-40DF-8EB7-B3383D645BC6}"/>
              </a:ext>
            </a:extLst>
          </p:cNvPr>
          <p:cNvSpPr/>
          <p:nvPr/>
        </p:nvSpPr>
        <p:spPr>
          <a:xfrm>
            <a:off x="287113" y="773212"/>
            <a:ext cx="2444900" cy="307777"/>
          </a:xfrm>
          <a:prstGeom prst="rect">
            <a:avLst/>
          </a:prstGeom>
        </p:spPr>
        <p:txBody>
          <a:bodyPr wrap="none">
            <a:spAutoFit/>
          </a:bodyPr>
          <a:lstStyle/>
          <a:p>
            <a:r>
              <a:rPr lang="zh-CN" altLang="en-US" b="1" dirty="0">
                <a:solidFill>
                  <a:srgbClr val="111111"/>
                </a:solidFill>
                <a:latin typeface="Georgia" panose="02040502050405020303" pitchFamily="18" charset="0"/>
              </a:rPr>
              <a:t>服务器端字体（</a:t>
            </a:r>
            <a:r>
              <a:rPr lang="en-US" altLang="zh-CN" b="1" dirty="0">
                <a:solidFill>
                  <a:srgbClr val="111111"/>
                </a:solidFill>
                <a:latin typeface="Georgia" panose="02040502050405020303" pitchFamily="18" charset="0"/>
              </a:rPr>
              <a:t>font-face</a:t>
            </a:r>
            <a:r>
              <a:rPr lang="zh-CN" altLang="en-US" b="1" dirty="0">
                <a:solidFill>
                  <a:srgbClr val="111111"/>
                </a:solidFill>
                <a:latin typeface="Georgia" panose="02040502050405020303" pitchFamily="18" charset="0"/>
              </a:rPr>
              <a:t>）</a:t>
            </a:r>
            <a:endParaRPr lang="zh-CN" altLang="en-US" dirty="0"/>
          </a:p>
        </p:txBody>
      </p:sp>
      <p:sp>
        <p:nvSpPr>
          <p:cNvPr id="3" name="矩形 2">
            <a:extLst>
              <a:ext uri="{FF2B5EF4-FFF2-40B4-BE49-F238E27FC236}">
                <a16:creationId xmlns:a16="http://schemas.microsoft.com/office/drawing/2014/main" id="{E7E696CF-F841-4D9C-92AB-86305717A4A0}"/>
              </a:ext>
            </a:extLst>
          </p:cNvPr>
          <p:cNvSpPr/>
          <p:nvPr/>
        </p:nvSpPr>
        <p:spPr>
          <a:xfrm>
            <a:off x="287113" y="1080989"/>
            <a:ext cx="11704944" cy="700192"/>
          </a:xfrm>
          <a:prstGeom prst="rect">
            <a:avLst/>
          </a:prstGeom>
        </p:spPr>
        <p:txBody>
          <a:bodyPr wrap="square">
            <a:spAutoFit/>
          </a:bodyPr>
          <a:lstStyle/>
          <a:p>
            <a:pPr>
              <a:lnSpc>
                <a:spcPct val="150000"/>
              </a:lnSpc>
            </a:pPr>
            <a:r>
              <a:rPr lang="zh-CN" altLang="en-US" dirty="0">
                <a:solidFill>
                  <a:srgbClr val="111111"/>
                </a:solidFill>
                <a:latin typeface="Georgia" panose="02040502050405020303" pitchFamily="18" charset="0"/>
              </a:rPr>
              <a:t>设计网页的时候，可能会用到某种特殊的字体。如果用户的机器中没有安装，文字只能以普通字体显示。</a:t>
            </a:r>
            <a:r>
              <a:rPr lang="zh-CN" altLang="en-US" dirty="0"/>
              <a:t>这时可以让用户的浏览器自行下载服务器端字体，然后就能呈现出设计者想要的效果。</a:t>
            </a:r>
          </a:p>
        </p:txBody>
      </p:sp>
      <p:sp>
        <p:nvSpPr>
          <p:cNvPr id="4" name="矩形 3">
            <a:extLst>
              <a:ext uri="{FF2B5EF4-FFF2-40B4-BE49-F238E27FC236}">
                <a16:creationId xmlns:a16="http://schemas.microsoft.com/office/drawing/2014/main" id="{CBCD1A12-1578-4063-80BC-832C421C5F69}"/>
              </a:ext>
            </a:extLst>
          </p:cNvPr>
          <p:cNvSpPr/>
          <p:nvPr/>
        </p:nvSpPr>
        <p:spPr>
          <a:xfrm>
            <a:off x="287113" y="1781181"/>
            <a:ext cx="7764688" cy="2319866"/>
          </a:xfrm>
          <a:prstGeom prst="rect">
            <a:avLst/>
          </a:prstGeom>
        </p:spPr>
        <p:txBody>
          <a:bodyPr wrap="square">
            <a:spAutoFit/>
          </a:bodyPr>
          <a:lstStyle/>
          <a:p>
            <a:pPr>
              <a:lnSpc>
                <a:spcPct val="150000"/>
              </a:lnSpc>
            </a:pPr>
            <a:r>
              <a:rPr lang="en-US" altLang="zh-CN" dirty="0">
                <a:solidFill>
                  <a:srgbClr val="111111"/>
                </a:solidFill>
                <a:latin typeface="Consolas" panose="020B0609020204030204" pitchFamily="49" charset="0"/>
              </a:rPr>
              <a:t>@font-face {</a:t>
            </a:r>
          </a:p>
          <a:p>
            <a:pPr>
              <a:lnSpc>
                <a:spcPct val="150000"/>
              </a:lnSpc>
            </a:pPr>
            <a:r>
              <a:rPr lang="zh-CN" altLang="en-US" dirty="0">
                <a:solidFill>
                  <a:srgbClr val="111111"/>
                </a:solidFill>
                <a:latin typeface="Consolas" panose="020B0609020204030204" pitchFamily="49" charset="0"/>
              </a:rPr>
              <a:t>　　</a:t>
            </a:r>
            <a:r>
              <a:rPr lang="en-US" altLang="zh-CN" dirty="0">
                <a:solidFill>
                  <a:srgbClr val="111111"/>
                </a:solidFill>
                <a:latin typeface="Consolas" panose="020B0609020204030204" pitchFamily="49" charset="0"/>
              </a:rPr>
              <a:t>font-family: '</a:t>
            </a:r>
            <a:r>
              <a:rPr lang="en-US" altLang="zh-CN" dirty="0" err="1">
                <a:solidFill>
                  <a:srgbClr val="111111"/>
                </a:solidFill>
                <a:latin typeface="Consolas" panose="020B0609020204030204" pitchFamily="49" charset="0"/>
              </a:rPr>
              <a:t>MyFont</a:t>
            </a:r>
            <a:r>
              <a:rPr lang="en-US" altLang="zh-CN" dirty="0">
                <a:solidFill>
                  <a:srgbClr val="111111"/>
                </a:solidFill>
                <a:latin typeface="Consolas" panose="020B0609020204030204" pitchFamily="49" charset="0"/>
              </a:rPr>
              <a:t>';</a:t>
            </a:r>
          </a:p>
          <a:p>
            <a:pPr>
              <a:lnSpc>
                <a:spcPct val="150000"/>
              </a:lnSpc>
            </a:pPr>
            <a:r>
              <a:rPr lang="zh-CN" altLang="en-US" dirty="0">
                <a:solidFill>
                  <a:srgbClr val="111111"/>
                </a:solidFill>
                <a:latin typeface="Consolas" panose="020B0609020204030204" pitchFamily="49" charset="0"/>
              </a:rPr>
              <a:t>　　</a:t>
            </a:r>
            <a:r>
              <a:rPr lang="en-US" altLang="zh-CN" dirty="0" err="1">
                <a:solidFill>
                  <a:srgbClr val="111111"/>
                </a:solidFill>
                <a:latin typeface="Consolas" panose="020B0609020204030204" pitchFamily="49" charset="0"/>
              </a:rPr>
              <a:t>src</a:t>
            </a:r>
            <a:r>
              <a:rPr lang="en-US" altLang="zh-CN" dirty="0">
                <a:solidFill>
                  <a:srgbClr val="111111"/>
                </a:solidFill>
                <a:latin typeface="Consolas" panose="020B0609020204030204" pitchFamily="49" charset="0"/>
              </a:rPr>
              <a:t>: </a:t>
            </a:r>
            <a:r>
              <a:rPr lang="en-US" altLang="zh-CN" dirty="0" err="1">
                <a:solidFill>
                  <a:srgbClr val="111111"/>
                </a:solidFill>
                <a:latin typeface="Consolas" panose="020B0609020204030204" pitchFamily="49" charset="0"/>
              </a:rPr>
              <a:t>url</a:t>
            </a:r>
            <a:r>
              <a:rPr lang="en-US" altLang="zh-CN" dirty="0">
                <a:solidFill>
                  <a:srgbClr val="111111"/>
                </a:solidFill>
                <a:latin typeface="Consolas" panose="020B0609020204030204" pitchFamily="49" charset="0"/>
              </a:rPr>
              <a:t>('</a:t>
            </a:r>
            <a:r>
              <a:rPr lang="en-US" altLang="zh-CN" dirty="0" err="1">
                <a:solidFill>
                  <a:srgbClr val="111111"/>
                </a:solidFill>
                <a:latin typeface="Consolas" panose="020B0609020204030204" pitchFamily="49" charset="0"/>
              </a:rPr>
              <a:t>myfont.eot</a:t>
            </a:r>
            <a:r>
              <a:rPr lang="en-US" altLang="zh-CN" dirty="0">
                <a:solidFill>
                  <a:srgbClr val="111111"/>
                </a:solidFill>
                <a:latin typeface="Consolas" panose="020B0609020204030204" pitchFamily="49" charset="0"/>
              </a:rPr>
              <a:t>'); /* IE6+ */</a:t>
            </a:r>
          </a:p>
          <a:p>
            <a:pPr>
              <a:lnSpc>
                <a:spcPct val="150000"/>
              </a:lnSpc>
            </a:pPr>
            <a:r>
              <a:rPr lang="zh-CN" altLang="en-US" dirty="0">
                <a:solidFill>
                  <a:srgbClr val="111111"/>
                </a:solidFill>
                <a:latin typeface="Consolas" panose="020B0609020204030204" pitchFamily="49" charset="0"/>
              </a:rPr>
              <a:t>　　</a:t>
            </a:r>
            <a:r>
              <a:rPr lang="en-US" altLang="zh-CN" dirty="0" err="1">
                <a:solidFill>
                  <a:srgbClr val="111111"/>
                </a:solidFill>
                <a:latin typeface="Consolas" panose="020B0609020204030204" pitchFamily="49" charset="0"/>
              </a:rPr>
              <a:t>src</a:t>
            </a:r>
            <a:r>
              <a:rPr lang="en-US" altLang="zh-CN" dirty="0">
                <a:solidFill>
                  <a:srgbClr val="111111"/>
                </a:solidFill>
                <a:latin typeface="Consolas" panose="020B0609020204030204" pitchFamily="49" charset="0"/>
              </a:rPr>
              <a:t>: local('myfont.ttf'),</a:t>
            </a:r>
          </a:p>
          <a:p>
            <a:pPr>
              <a:lnSpc>
                <a:spcPct val="150000"/>
              </a:lnSpc>
            </a:pPr>
            <a:r>
              <a:rPr lang="zh-CN" altLang="en-US" dirty="0">
                <a:solidFill>
                  <a:srgbClr val="111111"/>
                </a:solidFill>
                <a:latin typeface="Consolas" panose="020B0609020204030204" pitchFamily="49" charset="0"/>
              </a:rPr>
              <a:t>　　</a:t>
            </a:r>
            <a:r>
              <a:rPr lang="en-US" altLang="zh-CN" dirty="0" err="1">
                <a:solidFill>
                  <a:srgbClr val="111111"/>
                </a:solidFill>
                <a:latin typeface="Consolas" panose="020B0609020204030204" pitchFamily="49" charset="0"/>
              </a:rPr>
              <a:t>url</a:t>
            </a:r>
            <a:r>
              <a:rPr lang="en-US" altLang="zh-CN" dirty="0">
                <a:solidFill>
                  <a:srgbClr val="111111"/>
                </a:solidFill>
                <a:latin typeface="Consolas" panose="020B0609020204030204" pitchFamily="49" charset="0"/>
              </a:rPr>
              <a:t>('</a:t>
            </a:r>
            <a:r>
              <a:rPr lang="en-US" altLang="zh-CN" dirty="0" err="1">
                <a:solidFill>
                  <a:srgbClr val="111111"/>
                </a:solidFill>
                <a:latin typeface="Consolas" panose="020B0609020204030204" pitchFamily="49" charset="0"/>
              </a:rPr>
              <a:t>myfont.woff</a:t>
            </a:r>
            <a:r>
              <a:rPr lang="en-US" altLang="zh-CN" dirty="0">
                <a:solidFill>
                  <a:srgbClr val="111111"/>
                </a:solidFill>
                <a:latin typeface="Consolas" panose="020B0609020204030204" pitchFamily="49" charset="0"/>
              </a:rPr>
              <a:t>') format('</a:t>
            </a:r>
            <a:r>
              <a:rPr lang="en-US" altLang="zh-CN" dirty="0" err="1">
                <a:solidFill>
                  <a:srgbClr val="111111"/>
                </a:solidFill>
                <a:latin typeface="Consolas" panose="020B0609020204030204" pitchFamily="49" charset="0"/>
              </a:rPr>
              <a:t>woff</a:t>
            </a:r>
            <a:r>
              <a:rPr lang="en-US" altLang="zh-CN" dirty="0">
                <a:solidFill>
                  <a:srgbClr val="111111"/>
                </a:solidFill>
                <a:latin typeface="Consolas" panose="020B0609020204030204" pitchFamily="49" charset="0"/>
              </a:rPr>
              <a:t>'), /* FF3.6 */</a:t>
            </a:r>
          </a:p>
          <a:p>
            <a:pPr>
              <a:lnSpc>
                <a:spcPct val="150000"/>
              </a:lnSpc>
            </a:pPr>
            <a:r>
              <a:rPr lang="zh-CN" altLang="en-US" dirty="0">
                <a:solidFill>
                  <a:srgbClr val="111111"/>
                </a:solidFill>
                <a:latin typeface="Consolas" panose="020B0609020204030204" pitchFamily="49" charset="0"/>
              </a:rPr>
              <a:t>　　</a:t>
            </a:r>
            <a:r>
              <a:rPr lang="en-US" altLang="zh-CN" dirty="0" err="1">
                <a:solidFill>
                  <a:srgbClr val="111111"/>
                </a:solidFill>
                <a:latin typeface="Consolas" panose="020B0609020204030204" pitchFamily="49" charset="0"/>
              </a:rPr>
              <a:t>url</a:t>
            </a:r>
            <a:r>
              <a:rPr lang="en-US" altLang="zh-CN" dirty="0">
                <a:solidFill>
                  <a:srgbClr val="111111"/>
                </a:solidFill>
                <a:latin typeface="Consolas" panose="020B0609020204030204" pitchFamily="49" charset="0"/>
              </a:rPr>
              <a:t>('myfont.ttf') format('</a:t>
            </a:r>
            <a:r>
              <a:rPr lang="en-US" altLang="zh-CN" dirty="0" err="1">
                <a:solidFill>
                  <a:srgbClr val="111111"/>
                </a:solidFill>
                <a:latin typeface="Consolas" panose="020B0609020204030204" pitchFamily="49" charset="0"/>
              </a:rPr>
              <a:t>truetype</a:t>
            </a:r>
            <a:r>
              <a:rPr lang="en-US" altLang="zh-CN" dirty="0">
                <a:solidFill>
                  <a:srgbClr val="111111"/>
                </a:solidFill>
                <a:latin typeface="Consolas" panose="020B0609020204030204" pitchFamily="49" charset="0"/>
              </a:rPr>
              <a:t>'); /* FF3.5+, Saf3+,Chrome,Opera10+ */</a:t>
            </a:r>
          </a:p>
          <a:p>
            <a:pPr>
              <a:lnSpc>
                <a:spcPct val="150000"/>
              </a:lnSpc>
            </a:pPr>
            <a:r>
              <a:rPr lang="en-US" altLang="zh-CN" dirty="0">
                <a:solidFill>
                  <a:srgbClr val="111111"/>
                </a:solidFill>
                <a:latin typeface="Consolas" panose="020B0609020204030204" pitchFamily="49" charset="0"/>
              </a:rPr>
              <a:t>}</a:t>
            </a:r>
          </a:p>
        </p:txBody>
      </p:sp>
      <p:sp>
        <p:nvSpPr>
          <p:cNvPr id="5" name="矩形 4">
            <a:extLst>
              <a:ext uri="{FF2B5EF4-FFF2-40B4-BE49-F238E27FC236}">
                <a16:creationId xmlns:a16="http://schemas.microsoft.com/office/drawing/2014/main" id="{B58EE936-7CD4-4836-9464-D749934848E8}"/>
              </a:ext>
            </a:extLst>
          </p:cNvPr>
          <p:cNvSpPr/>
          <p:nvPr/>
        </p:nvSpPr>
        <p:spPr>
          <a:xfrm>
            <a:off x="287114" y="4101047"/>
            <a:ext cx="11704944" cy="1708160"/>
          </a:xfrm>
          <a:prstGeom prst="rect">
            <a:avLst/>
          </a:prstGeom>
        </p:spPr>
        <p:txBody>
          <a:bodyPr wrap="square">
            <a:spAutoFit/>
          </a:bodyPr>
          <a:lstStyle/>
          <a:p>
            <a:pPr>
              <a:lnSpc>
                <a:spcPct val="150000"/>
              </a:lnSpc>
            </a:pPr>
            <a:r>
              <a:rPr lang="zh-CN" altLang="en-US" dirty="0">
                <a:solidFill>
                  <a:srgbClr val="111111"/>
                </a:solidFill>
                <a:latin typeface="Georgia" panose="02040502050405020303" pitchFamily="18" charset="0"/>
              </a:rPr>
              <a:t>第一行代码</a:t>
            </a:r>
            <a:r>
              <a:rPr lang="zh-CN" altLang="en-US" dirty="0"/>
              <a:t>表示为这种字体起一个名称，可以随意设置，我这里用的是</a:t>
            </a:r>
            <a:r>
              <a:rPr lang="en-US" altLang="zh-CN" dirty="0" err="1"/>
              <a:t>MyFont</a:t>
            </a:r>
            <a:r>
              <a:rPr lang="zh-CN" altLang="en-US" dirty="0"/>
              <a:t>。</a:t>
            </a:r>
            <a:endParaRPr lang="en-US" altLang="zh-CN" dirty="0"/>
          </a:p>
          <a:p>
            <a:pPr>
              <a:lnSpc>
                <a:spcPct val="150000"/>
              </a:lnSpc>
            </a:pPr>
            <a:r>
              <a:rPr lang="zh-CN" altLang="en-US" dirty="0"/>
              <a:t>第二行表示字体位置，由于</a:t>
            </a:r>
            <a:r>
              <a:rPr lang="en-US" altLang="zh-CN" dirty="0" err="1"/>
              <a:t>ie</a:t>
            </a:r>
            <a:r>
              <a:rPr lang="zh-CN" altLang="en-US" dirty="0"/>
              <a:t>只支持服务器端的</a:t>
            </a:r>
            <a:r>
              <a:rPr lang="en-US" altLang="zh-CN" u="sng" dirty="0" err="1">
                <a:hlinkClick r:id="rId4"/>
              </a:rPr>
              <a:t>eot</a:t>
            </a:r>
            <a:r>
              <a:rPr lang="zh-CN" altLang="en-US" u="sng" dirty="0">
                <a:hlinkClick r:id="rId4"/>
              </a:rPr>
              <a:t>字体</a:t>
            </a:r>
            <a:r>
              <a:rPr lang="zh-CN" altLang="en-US" dirty="0"/>
              <a:t>，所以这一行是</a:t>
            </a:r>
            <a:r>
              <a:rPr lang="en-US" altLang="zh-CN" dirty="0" err="1"/>
              <a:t>ie</a:t>
            </a:r>
            <a:r>
              <a:rPr lang="zh-CN" altLang="en-US" dirty="0"/>
              <a:t>专用的。</a:t>
            </a:r>
            <a:endParaRPr lang="en-US" altLang="zh-CN" dirty="0"/>
          </a:p>
          <a:p>
            <a:pPr>
              <a:lnSpc>
                <a:spcPct val="150000"/>
              </a:lnSpc>
            </a:pPr>
            <a:r>
              <a:rPr lang="zh-CN" altLang="en-US" dirty="0"/>
              <a:t>后三行</a:t>
            </a:r>
            <a:r>
              <a:rPr lang="en-US" altLang="zh-CN" dirty="0"/>
              <a:t>local()</a:t>
            </a:r>
            <a:r>
              <a:rPr lang="zh-CN" altLang="en-US" dirty="0"/>
              <a:t>表示在本机（客户端）查找该字体，如果本机已经安装了，就不用下载了。</a:t>
            </a:r>
            <a:r>
              <a:rPr lang="en-US" altLang="zh-CN" dirty="0" err="1"/>
              <a:t>url</a:t>
            </a:r>
            <a:r>
              <a:rPr lang="en-US" altLang="zh-CN" dirty="0"/>
              <a:t>()</a:t>
            </a:r>
            <a:r>
              <a:rPr lang="zh-CN" altLang="en-US" dirty="0"/>
              <a:t>表示字体在服务器上的位置，</a:t>
            </a:r>
            <a:r>
              <a:rPr lang="en-US" altLang="zh-CN" dirty="0"/>
              <a:t>format()</a:t>
            </a:r>
            <a:r>
              <a:rPr lang="zh-CN" altLang="en-US" dirty="0"/>
              <a:t>用来说明字体格式。</a:t>
            </a:r>
            <a:r>
              <a:rPr lang="en-US" altLang="zh-CN" dirty="0"/>
              <a:t>Firefox 3.5</a:t>
            </a:r>
            <a:r>
              <a:rPr lang="zh-CN" altLang="en-US" dirty="0"/>
              <a:t>支持</a:t>
            </a:r>
            <a:r>
              <a:rPr lang="en-US" altLang="zh-CN" dirty="0"/>
              <a:t>TrueType</a:t>
            </a:r>
            <a:r>
              <a:rPr lang="zh-CN" altLang="en-US" dirty="0"/>
              <a:t>和</a:t>
            </a:r>
            <a:r>
              <a:rPr lang="en-US" altLang="zh-CN" dirty="0"/>
              <a:t>OpenType</a:t>
            </a:r>
            <a:r>
              <a:rPr lang="zh-CN" altLang="en-US" dirty="0"/>
              <a:t>字体，</a:t>
            </a:r>
            <a:r>
              <a:rPr lang="en-US" altLang="zh-CN" dirty="0"/>
              <a:t>Firefox 3.6</a:t>
            </a:r>
            <a:r>
              <a:rPr lang="zh-CN" altLang="en-US" dirty="0"/>
              <a:t>又增加了</a:t>
            </a:r>
            <a:r>
              <a:rPr lang="en-US" altLang="zh-CN" dirty="0"/>
              <a:t>WOFF</a:t>
            </a:r>
            <a:r>
              <a:rPr lang="zh-CN" altLang="en-US" dirty="0"/>
              <a:t>字体。其他基于</a:t>
            </a:r>
            <a:r>
              <a:rPr lang="en-US" altLang="zh-CN" dirty="0" err="1"/>
              <a:t>Webkit</a:t>
            </a:r>
            <a:r>
              <a:rPr lang="zh-CN" altLang="en-US" dirty="0"/>
              <a:t>引擎的浏览器（</a:t>
            </a:r>
            <a:r>
              <a:rPr lang="en-US" altLang="zh-CN" dirty="0" err="1"/>
              <a:t>sarif</a:t>
            </a:r>
            <a:r>
              <a:rPr lang="zh-CN" altLang="en-US" dirty="0"/>
              <a:t>，</a:t>
            </a:r>
            <a:r>
              <a:rPr lang="en-US" altLang="zh-CN" dirty="0"/>
              <a:t>opera</a:t>
            </a:r>
            <a:r>
              <a:rPr lang="zh-CN" altLang="en-US" dirty="0"/>
              <a:t>、</a:t>
            </a:r>
            <a:r>
              <a:rPr lang="en-US" altLang="zh-CN" dirty="0"/>
              <a:t>chrome</a:t>
            </a:r>
            <a:r>
              <a:rPr lang="zh-CN" altLang="en-US" dirty="0"/>
              <a:t>），目前好像只支持</a:t>
            </a:r>
            <a:r>
              <a:rPr lang="en-US" altLang="zh-CN" dirty="0" err="1"/>
              <a:t>truetype</a:t>
            </a:r>
            <a:r>
              <a:rPr lang="zh-CN" altLang="en-US" dirty="0"/>
              <a:t>。然后，使用的时候这样写就可以了。</a:t>
            </a:r>
            <a:r>
              <a:rPr lang="en-US" altLang="zh-CN" dirty="0"/>
              <a:t>h2{ font-family: "</a:t>
            </a:r>
            <a:r>
              <a:rPr lang="en-US" altLang="zh-CN" dirty="0" err="1"/>
              <a:t>MyFont</a:t>
            </a:r>
            <a:r>
              <a:rPr lang="en-US" altLang="zh-CN" dirty="0"/>
              <a:t>"; }</a:t>
            </a:r>
            <a:endParaRPr lang="zh-CN" altLang="en-US" dirty="0"/>
          </a:p>
        </p:txBody>
      </p:sp>
      <p:sp>
        <p:nvSpPr>
          <p:cNvPr id="6" name="矩形 5">
            <a:extLst>
              <a:ext uri="{FF2B5EF4-FFF2-40B4-BE49-F238E27FC236}">
                <a16:creationId xmlns:a16="http://schemas.microsoft.com/office/drawing/2014/main" id="{3D77E22F-0D46-46B3-B127-9A44487D464A}"/>
              </a:ext>
            </a:extLst>
          </p:cNvPr>
          <p:cNvSpPr/>
          <p:nvPr/>
        </p:nvSpPr>
        <p:spPr>
          <a:xfrm>
            <a:off x="287112" y="5852551"/>
            <a:ext cx="11704943" cy="700192"/>
          </a:xfrm>
          <a:prstGeom prst="rect">
            <a:avLst/>
          </a:prstGeom>
        </p:spPr>
        <p:txBody>
          <a:bodyPr wrap="square">
            <a:spAutoFit/>
          </a:bodyPr>
          <a:lstStyle/>
          <a:p>
            <a:pPr>
              <a:lnSpc>
                <a:spcPct val="150000"/>
              </a:lnSpc>
            </a:pPr>
            <a:r>
              <a:rPr lang="zh-CN" altLang="en-US" dirty="0">
                <a:solidFill>
                  <a:srgbClr val="111111"/>
                </a:solidFill>
                <a:latin typeface="Georgia" panose="02040502050405020303" pitchFamily="18" charset="0"/>
              </a:rPr>
              <a:t>需要注意的是，字体文件必须与网页文件来自同一个域名，符合浏览器的</a:t>
            </a:r>
            <a:r>
              <a:rPr lang="en-US" altLang="zh-CN" dirty="0">
                <a:solidFill>
                  <a:srgbClr val="111111"/>
                </a:solidFill>
                <a:latin typeface="Georgia" panose="02040502050405020303" pitchFamily="18" charset="0"/>
              </a:rPr>
              <a:t>"</a:t>
            </a:r>
            <a:r>
              <a:rPr lang="zh-CN" altLang="en-US" dirty="0">
                <a:solidFill>
                  <a:srgbClr val="111111"/>
                </a:solidFill>
                <a:latin typeface="Georgia" panose="02040502050405020303" pitchFamily="18" charset="0"/>
              </a:rPr>
              <a:t>同源政策</a:t>
            </a:r>
            <a:r>
              <a:rPr lang="en-US" altLang="zh-CN" dirty="0">
                <a:solidFill>
                  <a:srgbClr val="111111"/>
                </a:solidFill>
                <a:latin typeface="Georgia" panose="02040502050405020303" pitchFamily="18" charset="0"/>
              </a:rPr>
              <a:t>"</a:t>
            </a:r>
            <a:r>
              <a:rPr lang="zh-CN" altLang="en-US" dirty="0">
                <a:solidFill>
                  <a:srgbClr val="111111"/>
                </a:solidFill>
                <a:latin typeface="Georgia" panose="02040502050405020303" pitchFamily="18" charset="0"/>
              </a:rPr>
              <a:t>。另外，由于中文字体文件太大，服务器端字体显然只适用于英文字体。</a:t>
            </a:r>
            <a:endParaRPr lang="zh-CN" altLang="en-US" dirty="0"/>
          </a:p>
        </p:txBody>
      </p:sp>
      <p:grpSp>
        <p:nvGrpSpPr>
          <p:cNvPr id="12" name="Group 9">
            <a:extLst>
              <a:ext uri="{FF2B5EF4-FFF2-40B4-BE49-F238E27FC236}">
                <a16:creationId xmlns:a16="http://schemas.microsoft.com/office/drawing/2014/main" id="{7D9F039E-938C-4233-84DA-F09321BF2F63}"/>
              </a:ext>
            </a:extLst>
          </p:cNvPr>
          <p:cNvGrpSpPr/>
          <p:nvPr/>
        </p:nvGrpSpPr>
        <p:grpSpPr>
          <a:xfrm>
            <a:off x="9270251" y="181078"/>
            <a:ext cx="754143" cy="335365"/>
            <a:chOff x="816" y="2304"/>
            <a:chExt cx="1440" cy="448"/>
          </a:xfrm>
        </p:grpSpPr>
        <p:sp>
          <p:nvSpPr>
            <p:cNvPr id="13" name="Freeform 10">
              <a:extLst>
                <a:ext uri="{FF2B5EF4-FFF2-40B4-BE49-F238E27FC236}">
                  <a16:creationId xmlns:a16="http://schemas.microsoft.com/office/drawing/2014/main" id="{40AA3460-462A-4A4F-A925-556176A127E1}"/>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 name="Rectangle 11">
              <a:hlinkClick r:id="rId5"/>
              <a:extLst>
                <a:ext uri="{FF2B5EF4-FFF2-40B4-BE49-F238E27FC236}">
                  <a16:creationId xmlns:a16="http://schemas.microsoft.com/office/drawing/2014/main" id="{111887CE-CD28-4752-8AC9-3740FC0EDC01}"/>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15" name="Group 9">
            <a:extLst>
              <a:ext uri="{FF2B5EF4-FFF2-40B4-BE49-F238E27FC236}">
                <a16:creationId xmlns:a16="http://schemas.microsoft.com/office/drawing/2014/main" id="{6A344BE2-90C0-43E7-80BC-E9E08F965AFE}"/>
              </a:ext>
            </a:extLst>
          </p:cNvPr>
          <p:cNvGrpSpPr/>
          <p:nvPr/>
        </p:nvGrpSpPr>
        <p:grpSpPr>
          <a:xfrm>
            <a:off x="10165976" y="181078"/>
            <a:ext cx="754143" cy="335365"/>
            <a:chOff x="816" y="2304"/>
            <a:chExt cx="1440" cy="448"/>
          </a:xfrm>
        </p:grpSpPr>
        <p:sp>
          <p:nvSpPr>
            <p:cNvPr id="16" name="Freeform 10">
              <a:extLst>
                <a:ext uri="{FF2B5EF4-FFF2-40B4-BE49-F238E27FC236}">
                  <a16:creationId xmlns:a16="http://schemas.microsoft.com/office/drawing/2014/main" id="{2BD8B92D-CB0C-4538-BF2D-4DBCE429AE57}"/>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Rectangle 11">
              <a:hlinkClick r:id="rId6" action="ppaction://hlinkfile"/>
              <a:extLst>
                <a:ext uri="{FF2B5EF4-FFF2-40B4-BE49-F238E27FC236}">
                  <a16:creationId xmlns:a16="http://schemas.microsoft.com/office/drawing/2014/main" id="{4D88B9B1-F997-43BA-B3E7-B8C479157FD8}"/>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grpSp>
        <p:nvGrpSpPr>
          <p:cNvPr id="18" name="Group 9">
            <a:extLst>
              <a:ext uri="{FF2B5EF4-FFF2-40B4-BE49-F238E27FC236}">
                <a16:creationId xmlns:a16="http://schemas.microsoft.com/office/drawing/2014/main" id="{CF2CFBC1-BFC9-47BD-9622-754A7196F026}"/>
              </a:ext>
            </a:extLst>
          </p:cNvPr>
          <p:cNvGrpSpPr/>
          <p:nvPr/>
        </p:nvGrpSpPr>
        <p:grpSpPr>
          <a:xfrm>
            <a:off x="3792385" y="773212"/>
            <a:ext cx="754143" cy="335365"/>
            <a:chOff x="816" y="2304"/>
            <a:chExt cx="1440" cy="448"/>
          </a:xfrm>
        </p:grpSpPr>
        <p:sp>
          <p:nvSpPr>
            <p:cNvPr id="19" name="Freeform 10">
              <a:extLst>
                <a:ext uri="{FF2B5EF4-FFF2-40B4-BE49-F238E27FC236}">
                  <a16:creationId xmlns:a16="http://schemas.microsoft.com/office/drawing/2014/main" id="{70F26DD9-B9B1-4778-B271-4EF09939C4E5}"/>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 name="Rectangle 11">
              <a:hlinkClick r:id="rId7" action="ppaction://hlinkfile"/>
              <a:extLst>
                <a:ext uri="{FF2B5EF4-FFF2-40B4-BE49-F238E27FC236}">
                  <a16:creationId xmlns:a16="http://schemas.microsoft.com/office/drawing/2014/main" id="{1DA5ABB0-0866-4EF0-B804-1BC519E1B002}"/>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font.docx</a:t>
              </a:r>
            </a:p>
          </p:txBody>
        </p:sp>
      </p:grpSp>
    </p:spTree>
    <p:extLst>
      <p:ext uri="{BB962C8B-B14F-4D97-AF65-F5344CB8AC3E}">
        <p14:creationId xmlns:p14="http://schemas.microsoft.com/office/powerpoint/2010/main" val="3878573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en-US" altLang="zh-CN" kern="1200" dirty="0">
                <a:latin typeface="华文隶书" panose="02010800040101010101" pitchFamily="2" charset="-122"/>
                <a:ea typeface="华文隶书" panose="02010800040101010101" pitchFamily="2" charset="-122"/>
                <a:cs typeface="Arial" panose="020B0604020202020204" pitchFamily="34" charset="0"/>
              </a:rPr>
              <a:t>Css3</a:t>
            </a:r>
            <a:r>
              <a:rPr lang="zh-CN" altLang="en-US" kern="1200" dirty="0">
                <a:latin typeface="华文隶书" panose="02010800040101010101" pitchFamily="2" charset="-122"/>
                <a:ea typeface="华文隶书" panose="02010800040101010101" pitchFamily="2" charset="-122"/>
                <a:cs typeface="Arial" panose="020B0604020202020204" pitchFamily="34" charset="0"/>
              </a:rPr>
              <a:t>功能</a:t>
            </a:r>
            <a:endParaRPr lang="en-US" altLang="zh-CN" kern="1200" dirty="0">
              <a:latin typeface="华文隶书" panose="02010800040101010101" pitchFamily="2" charset="-122"/>
              <a:ea typeface="华文隶书" panose="02010800040101010101" pitchFamily="2" charset="-122"/>
            </a:endParaRPr>
          </a:p>
        </p:txBody>
      </p:sp>
      <p:grpSp>
        <p:nvGrpSpPr>
          <p:cNvPr id="28" name="Group 9">
            <a:extLst>
              <a:ext uri="{FF2B5EF4-FFF2-40B4-BE49-F238E27FC236}">
                <a16:creationId xmlns:a16="http://schemas.microsoft.com/office/drawing/2014/main" id="{49FDFAB9-2D45-41AB-825F-3F8F61B58A3F}"/>
              </a:ext>
            </a:extLst>
          </p:cNvPr>
          <p:cNvGrpSpPr/>
          <p:nvPr/>
        </p:nvGrpSpPr>
        <p:grpSpPr>
          <a:xfrm>
            <a:off x="11061700" y="181078"/>
            <a:ext cx="988719" cy="335365"/>
            <a:chOff x="816" y="2304"/>
            <a:chExt cx="1440" cy="448"/>
          </a:xfrm>
        </p:grpSpPr>
        <p:sp>
          <p:nvSpPr>
            <p:cNvPr id="30" name="Freeform 10">
              <a:extLst>
                <a:ext uri="{FF2B5EF4-FFF2-40B4-BE49-F238E27FC236}">
                  <a16:creationId xmlns:a16="http://schemas.microsoft.com/office/drawing/2014/main" id="{76E5F1E4-B6F9-4847-9194-8CF12D7E8886}"/>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 name="Rectangle 11">
              <a:hlinkClick r:id="rId3" action="ppaction://hlinksldjump"/>
              <a:extLst>
                <a:ext uri="{FF2B5EF4-FFF2-40B4-BE49-F238E27FC236}">
                  <a16:creationId xmlns:a16="http://schemas.microsoft.com/office/drawing/2014/main" id="{A6792C7E-F9E9-4D76-A607-72D71D044F79}"/>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2" name="矩形 1">
            <a:extLst>
              <a:ext uri="{FF2B5EF4-FFF2-40B4-BE49-F238E27FC236}">
                <a16:creationId xmlns:a16="http://schemas.microsoft.com/office/drawing/2014/main" id="{65C93140-3A1D-40DF-8EB7-B3383D645BC6}"/>
              </a:ext>
            </a:extLst>
          </p:cNvPr>
          <p:cNvSpPr/>
          <p:nvPr/>
        </p:nvSpPr>
        <p:spPr>
          <a:xfrm>
            <a:off x="287113" y="773212"/>
            <a:ext cx="1603324" cy="307777"/>
          </a:xfrm>
          <a:prstGeom prst="rect">
            <a:avLst/>
          </a:prstGeom>
        </p:spPr>
        <p:txBody>
          <a:bodyPr wrap="none">
            <a:spAutoFit/>
          </a:bodyPr>
          <a:lstStyle/>
          <a:p>
            <a:r>
              <a:rPr lang="zh-CN" altLang="en-US" b="1" dirty="0">
                <a:solidFill>
                  <a:srgbClr val="111111"/>
                </a:solidFill>
                <a:latin typeface="Georgia" panose="02040502050405020303" pitchFamily="18" charset="0"/>
              </a:rPr>
              <a:t>多列（</a:t>
            </a:r>
            <a:r>
              <a:rPr lang="en-US" altLang="zh-CN" b="1" dirty="0">
                <a:solidFill>
                  <a:srgbClr val="111111"/>
                </a:solidFill>
                <a:latin typeface="Georgia" panose="02040502050405020303" pitchFamily="18" charset="0"/>
              </a:rPr>
              <a:t>column</a:t>
            </a:r>
            <a:r>
              <a:rPr lang="zh-CN" altLang="en-US" b="1" dirty="0">
                <a:solidFill>
                  <a:srgbClr val="111111"/>
                </a:solidFill>
                <a:latin typeface="Georgia" panose="02040502050405020303" pitchFamily="18" charset="0"/>
              </a:rPr>
              <a:t>）</a:t>
            </a:r>
            <a:endParaRPr lang="zh-CN" altLang="en-US" dirty="0"/>
          </a:p>
        </p:txBody>
      </p:sp>
      <p:grpSp>
        <p:nvGrpSpPr>
          <p:cNvPr id="12" name="Group 9">
            <a:extLst>
              <a:ext uri="{FF2B5EF4-FFF2-40B4-BE49-F238E27FC236}">
                <a16:creationId xmlns:a16="http://schemas.microsoft.com/office/drawing/2014/main" id="{7D9F039E-938C-4233-84DA-F09321BF2F63}"/>
              </a:ext>
            </a:extLst>
          </p:cNvPr>
          <p:cNvGrpSpPr/>
          <p:nvPr/>
        </p:nvGrpSpPr>
        <p:grpSpPr>
          <a:xfrm>
            <a:off x="9270251" y="181078"/>
            <a:ext cx="754143" cy="335365"/>
            <a:chOff x="816" y="2304"/>
            <a:chExt cx="1440" cy="448"/>
          </a:xfrm>
        </p:grpSpPr>
        <p:sp>
          <p:nvSpPr>
            <p:cNvPr id="13" name="Freeform 10">
              <a:extLst>
                <a:ext uri="{FF2B5EF4-FFF2-40B4-BE49-F238E27FC236}">
                  <a16:creationId xmlns:a16="http://schemas.microsoft.com/office/drawing/2014/main" id="{40AA3460-462A-4A4F-A925-556176A127E1}"/>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 name="Rectangle 11">
              <a:hlinkClick r:id="rId4"/>
              <a:extLst>
                <a:ext uri="{FF2B5EF4-FFF2-40B4-BE49-F238E27FC236}">
                  <a16:creationId xmlns:a16="http://schemas.microsoft.com/office/drawing/2014/main" id="{111887CE-CD28-4752-8AC9-3740FC0EDC01}"/>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15" name="Group 9">
            <a:extLst>
              <a:ext uri="{FF2B5EF4-FFF2-40B4-BE49-F238E27FC236}">
                <a16:creationId xmlns:a16="http://schemas.microsoft.com/office/drawing/2014/main" id="{6A344BE2-90C0-43E7-80BC-E9E08F965AFE}"/>
              </a:ext>
            </a:extLst>
          </p:cNvPr>
          <p:cNvGrpSpPr/>
          <p:nvPr/>
        </p:nvGrpSpPr>
        <p:grpSpPr>
          <a:xfrm>
            <a:off x="10165976" y="181078"/>
            <a:ext cx="754143" cy="335365"/>
            <a:chOff x="816" y="2304"/>
            <a:chExt cx="1440" cy="448"/>
          </a:xfrm>
        </p:grpSpPr>
        <p:sp>
          <p:nvSpPr>
            <p:cNvPr id="16" name="Freeform 10">
              <a:extLst>
                <a:ext uri="{FF2B5EF4-FFF2-40B4-BE49-F238E27FC236}">
                  <a16:creationId xmlns:a16="http://schemas.microsoft.com/office/drawing/2014/main" id="{2BD8B92D-CB0C-4538-BF2D-4DBCE429AE57}"/>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Rectangle 11">
              <a:hlinkClick r:id="rId5" action="ppaction://hlinkfile"/>
              <a:extLst>
                <a:ext uri="{FF2B5EF4-FFF2-40B4-BE49-F238E27FC236}">
                  <a16:creationId xmlns:a16="http://schemas.microsoft.com/office/drawing/2014/main" id="{4D88B9B1-F997-43BA-B3E7-B8C479157FD8}"/>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
        <p:nvSpPr>
          <p:cNvPr id="8" name="矩形 7">
            <a:extLst>
              <a:ext uri="{FF2B5EF4-FFF2-40B4-BE49-F238E27FC236}">
                <a16:creationId xmlns:a16="http://schemas.microsoft.com/office/drawing/2014/main" id="{1DF49B4D-F521-4EA0-A83E-983018DBA536}"/>
              </a:ext>
            </a:extLst>
          </p:cNvPr>
          <p:cNvSpPr/>
          <p:nvPr/>
        </p:nvSpPr>
        <p:spPr>
          <a:xfrm>
            <a:off x="287114" y="1080989"/>
            <a:ext cx="11763306" cy="1246495"/>
          </a:xfrm>
          <a:prstGeom prst="rect">
            <a:avLst/>
          </a:prstGeom>
        </p:spPr>
        <p:txBody>
          <a:bodyPr wrap="square">
            <a:spAutoFit/>
          </a:bodyPr>
          <a:lstStyle/>
          <a:p>
            <a:pPr eaLnBrk="0" fontAlgn="base" hangingPunct="0">
              <a:lnSpc>
                <a:spcPct val="150000"/>
              </a:lnSpc>
              <a:spcBef>
                <a:spcPct val="0"/>
              </a:spcBef>
              <a:spcAft>
                <a:spcPct val="0"/>
              </a:spcAft>
            </a:pPr>
            <a:r>
              <a:rPr lang="zh-CN" altLang="zh-CN" dirty="0">
                <a:solidFill>
                  <a:srgbClr val="333333"/>
                </a:solidFill>
                <a:latin typeface="Arial Unicode MS" panose="020B0604020202020204" pitchFamily="34" charset="-122"/>
              </a:rPr>
              <a:t>column-count</a:t>
            </a:r>
            <a:r>
              <a:rPr lang="zh-CN" altLang="zh-CN" dirty="0">
                <a:solidFill>
                  <a:srgbClr val="333333"/>
                </a:solidFill>
                <a:ea typeface="Helvetica Neue"/>
              </a:rPr>
              <a:t> </a:t>
            </a:r>
            <a:r>
              <a:rPr lang="zh-CN" altLang="zh-CN" dirty="0">
                <a:solidFill>
                  <a:srgbClr val="333333"/>
                </a:solidFill>
                <a:latin typeface="Arial" panose="020B0604020202020204" pitchFamily="34" charset="0"/>
                <a:ea typeface="Helvetica Neue"/>
              </a:rPr>
              <a:t>属性指定了需要分割的列数</a:t>
            </a:r>
            <a:r>
              <a:rPr lang="zh-CN" altLang="en-US" dirty="0">
                <a:solidFill>
                  <a:srgbClr val="333333"/>
                </a:solidFill>
                <a:latin typeface="Arial" panose="020B0604020202020204" pitchFamily="34" charset="0"/>
                <a:ea typeface="Helvetica Neue"/>
              </a:rPr>
              <a:t>、</a:t>
            </a:r>
            <a:r>
              <a:rPr lang="zh-CN" altLang="zh-CN" sz="1600" dirty="0">
                <a:solidFill>
                  <a:srgbClr val="333333"/>
                </a:solidFill>
                <a:latin typeface="Arial Unicode MS" panose="020B0604020202020204" pitchFamily="34" charset="-122"/>
              </a:rPr>
              <a:t>column-gap</a:t>
            </a:r>
            <a:r>
              <a:rPr lang="zh-CN" altLang="zh-CN" sz="1600" dirty="0">
                <a:solidFill>
                  <a:srgbClr val="333333"/>
                </a:solidFill>
                <a:ea typeface="Helvetica Neue"/>
              </a:rPr>
              <a:t> </a:t>
            </a:r>
            <a:r>
              <a:rPr lang="zh-CN" altLang="zh-CN" sz="1600" dirty="0">
                <a:solidFill>
                  <a:srgbClr val="333333"/>
                </a:solidFill>
                <a:latin typeface="Arial" panose="020B0604020202020204" pitchFamily="34" charset="0"/>
                <a:ea typeface="Helvetica Neue"/>
              </a:rPr>
              <a:t>属性指定了列与列间的间隙</a:t>
            </a:r>
            <a:r>
              <a:rPr lang="zh-CN" altLang="en-US" sz="1800" dirty="0">
                <a:solidFill>
                  <a:srgbClr val="333333"/>
                </a:solidFill>
                <a:latin typeface="Arial" panose="020B0604020202020204" pitchFamily="34" charset="0"/>
                <a:ea typeface="Helvetica Neue"/>
              </a:rPr>
              <a:t>、</a:t>
            </a:r>
            <a:r>
              <a:rPr lang="zh-CN" altLang="zh-CN" sz="1600" dirty="0">
                <a:solidFill>
                  <a:srgbClr val="333333"/>
                </a:solidFill>
                <a:latin typeface="Arial" panose="020B0604020202020204" pitchFamily="34" charset="0"/>
              </a:rPr>
              <a:t>column-rule-style 属性指定了列与列间的边框</a:t>
            </a:r>
            <a:r>
              <a:rPr lang="zh-CN" altLang="zh-CN" sz="1600" dirty="0">
                <a:solidFill>
                  <a:srgbClr val="333333"/>
                </a:solidFill>
                <a:latin typeface="Arial Unicode MS" panose="020B0604020202020204" pitchFamily="34" charset="-122"/>
              </a:rPr>
              <a:t>样式 </a:t>
            </a:r>
            <a:r>
              <a:rPr lang="zh-CN" altLang="en-US" sz="1600" dirty="0">
                <a:solidFill>
                  <a:srgbClr val="333333"/>
                </a:solidFill>
                <a:latin typeface="Arial Unicode MS" panose="020B0604020202020204" pitchFamily="34" charset="-122"/>
              </a:rPr>
              <a:t>、</a:t>
            </a:r>
            <a:r>
              <a:rPr lang="zh-CN" altLang="zh-CN" sz="1600" dirty="0">
                <a:solidFill>
                  <a:srgbClr val="333333"/>
                </a:solidFill>
                <a:latin typeface="Arial Unicode MS" panose="020B0604020202020204" pitchFamily="34" charset="-122"/>
              </a:rPr>
              <a:t>column-rule-width 属性指定了两列的边框厚度</a:t>
            </a:r>
            <a:r>
              <a:rPr lang="zh-CN" altLang="en-US" sz="1600" dirty="0">
                <a:solidFill>
                  <a:srgbClr val="333333"/>
                </a:solidFill>
                <a:latin typeface="Arial Unicode MS" panose="020B0604020202020204" pitchFamily="34" charset="-122"/>
              </a:rPr>
              <a:t>、</a:t>
            </a:r>
            <a:r>
              <a:rPr lang="zh-CN" altLang="zh-CN" sz="1600" dirty="0">
                <a:solidFill>
                  <a:srgbClr val="333333"/>
                </a:solidFill>
                <a:latin typeface="Arial Unicode MS" panose="020B0604020202020204" pitchFamily="34" charset="-122"/>
              </a:rPr>
              <a:t>column-rule-color 属性指定了两列的边框颜色 </a:t>
            </a:r>
            <a:r>
              <a:rPr lang="zh-CN" altLang="en-US" sz="1600" dirty="0">
                <a:solidFill>
                  <a:srgbClr val="333333"/>
                </a:solidFill>
                <a:latin typeface="Arial Unicode MS" panose="020B0604020202020204" pitchFamily="34" charset="-122"/>
              </a:rPr>
              <a:t>、</a:t>
            </a:r>
            <a:r>
              <a:rPr lang="zh-CN" altLang="zh-CN" sz="1600" dirty="0">
                <a:solidFill>
                  <a:srgbClr val="333333"/>
                </a:solidFill>
                <a:latin typeface="Arial Unicode MS" panose="020B0604020202020204" pitchFamily="34" charset="-122"/>
              </a:rPr>
              <a:t>column-rule 属性是 column-rule-* 所有属性的简写 </a:t>
            </a:r>
            <a:r>
              <a:rPr lang="zh-CN" altLang="en-US" sz="1600" dirty="0">
                <a:solidFill>
                  <a:srgbClr val="333333"/>
                </a:solidFill>
                <a:latin typeface="Arial Unicode MS" panose="020B0604020202020204" pitchFamily="34" charset="-122"/>
              </a:rPr>
              <a:t>、</a:t>
            </a:r>
            <a:r>
              <a:rPr lang="en-US" altLang="zh-CN" sz="1600" dirty="0">
                <a:solidFill>
                  <a:srgbClr val="333333"/>
                </a:solidFill>
                <a:latin typeface="Arial Unicode MS" panose="020B0604020202020204" pitchFamily="34" charset="-122"/>
              </a:rPr>
              <a:t> column-span</a:t>
            </a:r>
            <a:r>
              <a:rPr lang="zh-CN" altLang="pt-BR" sz="1600" dirty="0">
                <a:solidFill>
                  <a:srgbClr val="333333"/>
                </a:solidFill>
                <a:latin typeface="Arial Unicode MS" panose="020B0604020202020204" pitchFamily="34" charset="-122"/>
              </a:rPr>
              <a:t>指定 元素跨越所有列</a:t>
            </a:r>
            <a:r>
              <a:rPr lang="zh-CN" altLang="en-US" sz="1600" dirty="0">
                <a:solidFill>
                  <a:srgbClr val="333333"/>
                </a:solidFill>
                <a:latin typeface="Arial Unicode MS" panose="020B0604020202020204" pitchFamily="34" charset="-122"/>
              </a:rPr>
              <a:t>、</a:t>
            </a:r>
            <a:r>
              <a:rPr lang="zh-CN" altLang="zh-CN" sz="1600" dirty="0">
                <a:solidFill>
                  <a:srgbClr val="333333"/>
                </a:solidFill>
                <a:latin typeface="Arial Unicode MS" panose="020B0604020202020204" pitchFamily="34" charset="-122"/>
              </a:rPr>
              <a:t>column-width 属性指定了列的宽度</a:t>
            </a:r>
            <a:endParaRPr lang="zh-CN" altLang="zh-CN" sz="3600" dirty="0">
              <a:solidFill>
                <a:schemeClr val="tx1"/>
              </a:solidFill>
              <a:latin typeface="Arial" panose="020B0604020202020204" pitchFamily="34" charset="0"/>
            </a:endParaRPr>
          </a:p>
        </p:txBody>
      </p:sp>
    </p:spTree>
    <p:extLst>
      <p:ext uri="{BB962C8B-B14F-4D97-AF65-F5344CB8AC3E}">
        <p14:creationId xmlns:p14="http://schemas.microsoft.com/office/powerpoint/2010/main" val="1813835268"/>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en-US" altLang="zh-CN" kern="1200" dirty="0">
                <a:latin typeface="华文隶书" panose="02010800040101010101" pitchFamily="2" charset="-122"/>
                <a:ea typeface="华文隶书" panose="02010800040101010101" pitchFamily="2" charset="-122"/>
                <a:cs typeface="Arial" panose="020B0604020202020204" pitchFamily="34" charset="0"/>
              </a:rPr>
              <a:t>Css3</a:t>
            </a:r>
            <a:r>
              <a:rPr lang="zh-CN" altLang="en-US" kern="1200" dirty="0">
                <a:latin typeface="华文隶书" panose="02010800040101010101" pitchFamily="2" charset="-122"/>
                <a:ea typeface="华文隶书" panose="02010800040101010101" pitchFamily="2" charset="-122"/>
                <a:cs typeface="Arial" panose="020B0604020202020204" pitchFamily="34" charset="0"/>
              </a:rPr>
              <a:t>功能</a:t>
            </a:r>
            <a:endParaRPr lang="en-US" altLang="zh-CN" kern="1200" dirty="0">
              <a:latin typeface="华文隶书" panose="02010800040101010101" pitchFamily="2" charset="-122"/>
              <a:ea typeface="华文隶书" panose="02010800040101010101" pitchFamily="2" charset="-122"/>
            </a:endParaRPr>
          </a:p>
        </p:txBody>
      </p:sp>
      <p:grpSp>
        <p:nvGrpSpPr>
          <p:cNvPr id="28" name="Group 9">
            <a:extLst>
              <a:ext uri="{FF2B5EF4-FFF2-40B4-BE49-F238E27FC236}">
                <a16:creationId xmlns:a16="http://schemas.microsoft.com/office/drawing/2014/main" id="{49FDFAB9-2D45-41AB-825F-3F8F61B58A3F}"/>
              </a:ext>
            </a:extLst>
          </p:cNvPr>
          <p:cNvGrpSpPr/>
          <p:nvPr/>
        </p:nvGrpSpPr>
        <p:grpSpPr>
          <a:xfrm>
            <a:off x="11061700" y="181078"/>
            <a:ext cx="988719" cy="335365"/>
            <a:chOff x="816" y="2304"/>
            <a:chExt cx="1440" cy="448"/>
          </a:xfrm>
        </p:grpSpPr>
        <p:sp>
          <p:nvSpPr>
            <p:cNvPr id="30" name="Freeform 10">
              <a:extLst>
                <a:ext uri="{FF2B5EF4-FFF2-40B4-BE49-F238E27FC236}">
                  <a16:creationId xmlns:a16="http://schemas.microsoft.com/office/drawing/2014/main" id="{76E5F1E4-B6F9-4847-9194-8CF12D7E8886}"/>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 name="Rectangle 11">
              <a:hlinkClick r:id="rId3" action="ppaction://hlinksldjump"/>
              <a:extLst>
                <a:ext uri="{FF2B5EF4-FFF2-40B4-BE49-F238E27FC236}">
                  <a16:creationId xmlns:a16="http://schemas.microsoft.com/office/drawing/2014/main" id="{A6792C7E-F9E9-4D76-A607-72D71D044F79}"/>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2" name="矩形 1">
            <a:extLst>
              <a:ext uri="{FF2B5EF4-FFF2-40B4-BE49-F238E27FC236}">
                <a16:creationId xmlns:a16="http://schemas.microsoft.com/office/drawing/2014/main" id="{65C93140-3A1D-40DF-8EB7-B3383D645BC6}"/>
              </a:ext>
            </a:extLst>
          </p:cNvPr>
          <p:cNvSpPr/>
          <p:nvPr/>
        </p:nvSpPr>
        <p:spPr>
          <a:xfrm>
            <a:off x="287113" y="773212"/>
            <a:ext cx="902811" cy="307777"/>
          </a:xfrm>
          <a:prstGeom prst="rect">
            <a:avLst/>
          </a:prstGeom>
        </p:spPr>
        <p:txBody>
          <a:bodyPr wrap="none">
            <a:spAutoFit/>
          </a:bodyPr>
          <a:lstStyle/>
          <a:p>
            <a:r>
              <a:rPr lang="zh-CN" altLang="en-US" b="1" dirty="0">
                <a:solidFill>
                  <a:srgbClr val="111111"/>
                </a:solidFill>
                <a:latin typeface="Georgia" panose="02040502050405020303" pitchFamily="18" charset="0"/>
              </a:rPr>
              <a:t>用户界面</a:t>
            </a:r>
            <a:endParaRPr lang="zh-CN" altLang="en-US" dirty="0"/>
          </a:p>
        </p:txBody>
      </p:sp>
      <p:grpSp>
        <p:nvGrpSpPr>
          <p:cNvPr id="12" name="Group 9">
            <a:extLst>
              <a:ext uri="{FF2B5EF4-FFF2-40B4-BE49-F238E27FC236}">
                <a16:creationId xmlns:a16="http://schemas.microsoft.com/office/drawing/2014/main" id="{7D9F039E-938C-4233-84DA-F09321BF2F63}"/>
              </a:ext>
            </a:extLst>
          </p:cNvPr>
          <p:cNvGrpSpPr/>
          <p:nvPr/>
        </p:nvGrpSpPr>
        <p:grpSpPr>
          <a:xfrm>
            <a:off x="9270251" y="181078"/>
            <a:ext cx="754143" cy="335365"/>
            <a:chOff x="816" y="2304"/>
            <a:chExt cx="1440" cy="448"/>
          </a:xfrm>
        </p:grpSpPr>
        <p:sp>
          <p:nvSpPr>
            <p:cNvPr id="13" name="Freeform 10">
              <a:extLst>
                <a:ext uri="{FF2B5EF4-FFF2-40B4-BE49-F238E27FC236}">
                  <a16:creationId xmlns:a16="http://schemas.microsoft.com/office/drawing/2014/main" id="{40AA3460-462A-4A4F-A925-556176A127E1}"/>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 name="Rectangle 11">
              <a:hlinkClick r:id="rId4"/>
              <a:extLst>
                <a:ext uri="{FF2B5EF4-FFF2-40B4-BE49-F238E27FC236}">
                  <a16:creationId xmlns:a16="http://schemas.microsoft.com/office/drawing/2014/main" id="{111887CE-CD28-4752-8AC9-3740FC0EDC01}"/>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15" name="Group 9">
            <a:extLst>
              <a:ext uri="{FF2B5EF4-FFF2-40B4-BE49-F238E27FC236}">
                <a16:creationId xmlns:a16="http://schemas.microsoft.com/office/drawing/2014/main" id="{6A344BE2-90C0-43E7-80BC-E9E08F965AFE}"/>
              </a:ext>
            </a:extLst>
          </p:cNvPr>
          <p:cNvGrpSpPr/>
          <p:nvPr/>
        </p:nvGrpSpPr>
        <p:grpSpPr>
          <a:xfrm>
            <a:off x="10165976" y="181078"/>
            <a:ext cx="754143" cy="335365"/>
            <a:chOff x="816" y="2304"/>
            <a:chExt cx="1440" cy="448"/>
          </a:xfrm>
        </p:grpSpPr>
        <p:sp>
          <p:nvSpPr>
            <p:cNvPr id="16" name="Freeform 10">
              <a:extLst>
                <a:ext uri="{FF2B5EF4-FFF2-40B4-BE49-F238E27FC236}">
                  <a16:creationId xmlns:a16="http://schemas.microsoft.com/office/drawing/2014/main" id="{2BD8B92D-CB0C-4538-BF2D-4DBCE429AE57}"/>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Rectangle 11">
              <a:hlinkClick r:id="rId5" action="ppaction://hlinkfile"/>
              <a:extLst>
                <a:ext uri="{FF2B5EF4-FFF2-40B4-BE49-F238E27FC236}">
                  <a16:creationId xmlns:a16="http://schemas.microsoft.com/office/drawing/2014/main" id="{4D88B9B1-F997-43BA-B3E7-B8C479157FD8}"/>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
        <p:nvSpPr>
          <p:cNvPr id="3" name="矩形 2">
            <a:extLst>
              <a:ext uri="{FF2B5EF4-FFF2-40B4-BE49-F238E27FC236}">
                <a16:creationId xmlns:a16="http://schemas.microsoft.com/office/drawing/2014/main" id="{615FF6B1-FE4D-4062-B3EA-1528C672ACE0}"/>
              </a:ext>
            </a:extLst>
          </p:cNvPr>
          <p:cNvSpPr/>
          <p:nvPr/>
        </p:nvSpPr>
        <p:spPr>
          <a:xfrm>
            <a:off x="287114" y="1080989"/>
            <a:ext cx="11763306" cy="700192"/>
          </a:xfrm>
          <a:prstGeom prst="rect">
            <a:avLst/>
          </a:prstGeom>
        </p:spPr>
        <p:txBody>
          <a:bodyPr wrap="square">
            <a:spAutoFit/>
          </a:bodyPr>
          <a:lstStyle/>
          <a:p>
            <a:pPr>
              <a:lnSpc>
                <a:spcPct val="150000"/>
              </a:lnSpc>
            </a:pPr>
            <a:r>
              <a:rPr lang="en-US" altLang="zh-CN" dirty="0">
                <a:solidFill>
                  <a:srgbClr val="333333"/>
                </a:solidFill>
                <a:latin typeface="Helvetica Neue"/>
              </a:rPr>
              <a:t>resize</a:t>
            </a:r>
            <a:r>
              <a:rPr lang="zh-CN" altLang="en-US" dirty="0">
                <a:solidFill>
                  <a:srgbClr val="333333"/>
                </a:solidFill>
                <a:latin typeface="Helvetica Neue"/>
              </a:rPr>
              <a:t>属性指定一个元素是否应该由用户去调整大小、</a:t>
            </a:r>
            <a:r>
              <a:rPr lang="en-US" altLang="zh-CN" dirty="0"/>
              <a:t>box-sizing </a:t>
            </a:r>
            <a:r>
              <a:rPr lang="zh-CN" altLang="en-US" dirty="0"/>
              <a:t>属性允许您以确切的方式定义适应某个区域的具体内容、</a:t>
            </a:r>
            <a:r>
              <a:rPr lang="en-US" altLang="zh-CN" dirty="0"/>
              <a:t>outline-offset </a:t>
            </a:r>
            <a:r>
              <a:rPr lang="zh-CN" altLang="en-US" dirty="0"/>
              <a:t>属性对轮廓进行偏移，并在超出边框边缘的位置绘制轮廓</a:t>
            </a:r>
          </a:p>
        </p:txBody>
      </p:sp>
    </p:spTree>
    <p:extLst>
      <p:ext uri="{BB962C8B-B14F-4D97-AF65-F5344CB8AC3E}">
        <p14:creationId xmlns:p14="http://schemas.microsoft.com/office/powerpoint/2010/main" val="3882705383"/>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en-US" altLang="zh-CN" kern="1200" dirty="0">
                <a:latin typeface="华文隶书" panose="02010800040101010101" pitchFamily="2" charset="-122"/>
                <a:ea typeface="华文隶书" panose="02010800040101010101" pitchFamily="2" charset="-122"/>
                <a:cs typeface="Arial" panose="020B0604020202020204" pitchFamily="34" charset="0"/>
              </a:rPr>
              <a:t>Css3</a:t>
            </a:r>
            <a:r>
              <a:rPr lang="zh-CN" altLang="en-US" kern="1200" dirty="0">
                <a:latin typeface="华文隶书" panose="02010800040101010101" pitchFamily="2" charset="-122"/>
                <a:ea typeface="华文隶书" panose="02010800040101010101" pitchFamily="2" charset="-122"/>
                <a:cs typeface="Arial" panose="020B0604020202020204" pitchFamily="34" charset="0"/>
              </a:rPr>
              <a:t>功能</a:t>
            </a:r>
            <a:endParaRPr lang="en-US" altLang="zh-CN" kern="1200" dirty="0">
              <a:latin typeface="华文隶书" panose="02010800040101010101" pitchFamily="2" charset="-122"/>
              <a:ea typeface="华文隶书" panose="02010800040101010101" pitchFamily="2" charset="-122"/>
            </a:endParaRPr>
          </a:p>
        </p:txBody>
      </p:sp>
      <p:grpSp>
        <p:nvGrpSpPr>
          <p:cNvPr id="28" name="Group 9">
            <a:extLst>
              <a:ext uri="{FF2B5EF4-FFF2-40B4-BE49-F238E27FC236}">
                <a16:creationId xmlns:a16="http://schemas.microsoft.com/office/drawing/2014/main" id="{49FDFAB9-2D45-41AB-825F-3F8F61B58A3F}"/>
              </a:ext>
            </a:extLst>
          </p:cNvPr>
          <p:cNvGrpSpPr/>
          <p:nvPr/>
        </p:nvGrpSpPr>
        <p:grpSpPr>
          <a:xfrm>
            <a:off x="11061700" y="181078"/>
            <a:ext cx="988719" cy="335365"/>
            <a:chOff x="816" y="2304"/>
            <a:chExt cx="1440" cy="448"/>
          </a:xfrm>
        </p:grpSpPr>
        <p:sp>
          <p:nvSpPr>
            <p:cNvPr id="30" name="Freeform 10">
              <a:extLst>
                <a:ext uri="{FF2B5EF4-FFF2-40B4-BE49-F238E27FC236}">
                  <a16:creationId xmlns:a16="http://schemas.microsoft.com/office/drawing/2014/main" id="{76E5F1E4-B6F9-4847-9194-8CF12D7E8886}"/>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 name="Rectangle 11">
              <a:hlinkClick r:id="rId3" action="ppaction://hlinksldjump"/>
              <a:extLst>
                <a:ext uri="{FF2B5EF4-FFF2-40B4-BE49-F238E27FC236}">
                  <a16:creationId xmlns:a16="http://schemas.microsoft.com/office/drawing/2014/main" id="{A6792C7E-F9E9-4D76-A607-72D71D044F79}"/>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2" name="矩形 1">
            <a:extLst>
              <a:ext uri="{FF2B5EF4-FFF2-40B4-BE49-F238E27FC236}">
                <a16:creationId xmlns:a16="http://schemas.microsoft.com/office/drawing/2014/main" id="{65C93140-3A1D-40DF-8EB7-B3383D645BC6}"/>
              </a:ext>
            </a:extLst>
          </p:cNvPr>
          <p:cNvSpPr/>
          <p:nvPr/>
        </p:nvSpPr>
        <p:spPr>
          <a:xfrm>
            <a:off x="287113" y="773212"/>
            <a:ext cx="1082348" cy="307777"/>
          </a:xfrm>
          <a:prstGeom prst="rect">
            <a:avLst/>
          </a:prstGeom>
        </p:spPr>
        <p:txBody>
          <a:bodyPr wrap="none">
            <a:spAutoFit/>
          </a:bodyPr>
          <a:lstStyle/>
          <a:p>
            <a:r>
              <a:rPr lang="zh-CN" altLang="en-US" b="1" dirty="0">
                <a:solidFill>
                  <a:srgbClr val="111111"/>
                </a:solidFill>
                <a:latin typeface="Georgia" panose="02040502050405020303" pitchFamily="18" charset="0"/>
              </a:rPr>
              <a:t>多媒体查询</a:t>
            </a:r>
            <a:endParaRPr lang="zh-CN" altLang="en-US" dirty="0"/>
          </a:p>
        </p:txBody>
      </p:sp>
      <p:grpSp>
        <p:nvGrpSpPr>
          <p:cNvPr id="12" name="Group 9">
            <a:extLst>
              <a:ext uri="{FF2B5EF4-FFF2-40B4-BE49-F238E27FC236}">
                <a16:creationId xmlns:a16="http://schemas.microsoft.com/office/drawing/2014/main" id="{7D9F039E-938C-4233-84DA-F09321BF2F63}"/>
              </a:ext>
            </a:extLst>
          </p:cNvPr>
          <p:cNvGrpSpPr/>
          <p:nvPr/>
        </p:nvGrpSpPr>
        <p:grpSpPr>
          <a:xfrm>
            <a:off x="9270251" y="181078"/>
            <a:ext cx="754143" cy="335365"/>
            <a:chOff x="816" y="2304"/>
            <a:chExt cx="1440" cy="448"/>
          </a:xfrm>
        </p:grpSpPr>
        <p:sp>
          <p:nvSpPr>
            <p:cNvPr id="13" name="Freeform 10">
              <a:extLst>
                <a:ext uri="{FF2B5EF4-FFF2-40B4-BE49-F238E27FC236}">
                  <a16:creationId xmlns:a16="http://schemas.microsoft.com/office/drawing/2014/main" id="{40AA3460-462A-4A4F-A925-556176A127E1}"/>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 name="Rectangle 11">
              <a:hlinkClick r:id="rId4"/>
              <a:extLst>
                <a:ext uri="{FF2B5EF4-FFF2-40B4-BE49-F238E27FC236}">
                  <a16:creationId xmlns:a16="http://schemas.microsoft.com/office/drawing/2014/main" id="{111887CE-CD28-4752-8AC9-3740FC0EDC01}"/>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15" name="Group 9">
            <a:extLst>
              <a:ext uri="{FF2B5EF4-FFF2-40B4-BE49-F238E27FC236}">
                <a16:creationId xmlns:a16="http://schemas.microsoft.com/office/drawing/2014/main" id="{6A344BE2-90C0-43E7-80BC-E9E08F965AFE}"/>
              </a:ext>
            </a:extLst>
          </p:cNvPr>
          <p:cNvGrpSpPr/>
          <p:nvPr/>
        </p:nvGrpSpPr>
        <p:grpSpPr>
          <a:xfrm>
            <a:off x="10165976" y="181078"/>
            <a:ext cx="754143" cy="335365"/>
            <a:chOff x="816" y="2304"/>
            <a:chExt cx="1440" cy="448"/>
          </a:xfrm>
        </p:grpSpPr>
        <p:sp>
          <p:nvSpPr>
            <p:cNvPr id="16" name="Freeform 10">
              <a:extLst>
                <a:ext uri="{FF2B5EF4-FFF2-40B4-BE49-F238E27FC236}">
                  <a16:creationId xmlns:a16="http://schemas.microsoft.com/office/drawing/2014/main" id="{2BD8B92D-CB0C-4538-BF2D-4DBCE429AE57}"/>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Rectangle 11">
              <a:hlinkClick r:id="rId5" action="ppaction://hlinkfile"/>
              <a:extLst>
                <a:ext uri="{FF2B5EF4-FFF2-40B4-BE49-F238E27FC236}">
                  <a16:creationId xmlns:a16="http://schemas.microsoft.com/office/drawing/2014/main" id="{4D88B9B1-F997-43BA-B3E7-B8C479157FD8}"/>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
        <p:nvSpPr>
          <p:cNvPr id="7" name="矩形 6">
            <a:extLst>
              <a:ext uri="{FF2B5EF4-FFF2-40B4-BE49-F238E27FC236}">
                <a16:creationId xmlns:a16="http://schemas.microsoft.com/office/drawing/2014/main" id="{35EA06AC-0051-4145-8752-396F3A729B8D}"/>
              </a:ext>
            </a:extLst>
          </p:cNvPr>
          <p:cNvSpPr/>
          <p:nvPr/>
        </p:nvSpPr>
        <p:spPr>
          <a:xfrm>
            <a:off x="287113" y="1080989"/>
            <a:ext cx="11763306" cy="4185761"/>
          </a:xfrm>
          <a:prstGeom prst="rect">
            <a:avLst/>
          </a:prstGeom>
        </p:spPr>
        <p:txBody>
          <a:bodyPr wrap="square">
            <a:spAutoFit/>
          </a:bodyPr>
          <a:lstStyle/>
          <a:p>
            <a:r>
              <a:rPr lang="en-US" altLang="zh-CN" dirty="0">
                <a:solidFill>
                  <a:schemeClr val="tx1"/>
                </a:solidFill>
                <a:latin typeface="Consolas" panose="020B0609020204030204" pitchFamily="49" charset="0"/>
              </a:rPr>
              <a:t>CSS2 </a:t>
            </a:r>
            <a:r>
              <a:rPr lang="zh-CN" altLang="en-US" dirty="0">
                <a:solidFill>
                  <a:schemeClr val="tx1"/>
                </a:solidFill>
                <a:latin typeface="Consolas" panose="020B0609020204030204" pitchFamily="49" charset="0"/>
              </a:rPr>
              <a:t>多媒体类型</a:t>
            </a:r>
          </a:p>
          <a:p>
            <a:pPr>
              <a:lnSpc>
                <a:spcPct val="150000"/>
              </a:lnSpc>
            </a:pPr>
            <a:r>
              <a:rPr lang="en-US" altLang="zh-CN" dirty="0">
                <a:solidFill>
                  <a:schemeClr val="tx1"/>
                </a:solidFill>
                <a:latin typeface="Consolas" panose="020B0609020204030204" pitchFamily="49" charset="0"/>
              </a:rPr>
              <a:t>@media</a:t>
            </a:r>
            <a:r>
              <a:rPr lang="zh-CN" altLang="en-US" dirty="0">
                <a:solidFill>
                  <a:schemeClr val="tx1"/>
                </a:solidFill>
                <a:latin typeface="Consolas" panose="020B0609020204030204" pitchFamily="49" charset="0"/>
              </a:rPr>
              <a:t> 规则在 </a:t>
            </a:r>
            <a:r>
              <a:rPr lang="en-US" altLang="zh-CN" dirty="0">
                <a:solidFill>
                  <a:schemeClr val="tx1"/>
                </a:solidFill>
                <a:latin typeface="Consolas" panose="020B0609020204030204" pitchFamily="49" charset="0"/>
              </a:rPr>
              <a:t>CSS2 </a:t>
            </a:r>
            <a:r>
              <a:rPr lang="zh-CN" altLang="en-US" dirty="0">
                <a:solidFill>
                  <a:schemeClr val="tx1"/>
                </a:solidFill>
                <a:latin typeface="Consolas" panose="020B0609020204030204" pitchFamily="49" charset="0"/>
              </a:rPr>
              <a:t>中有介绍，针对不同媒体类型可以定制不同的样式规则。</a:t>
            </a:r>
            <a:br>
              <a:rPr lang="zh-CN" altLang="en-US" dirty="0">
                <a:solidFill>
                  <a:schemeClr val="tx1"/>
                </a:solidFill>
                <a:latin typeface="Consolas" panose="020B0609020204030204" pitchFamily="49" charset="0"/>
              </a:rPr>
            </a:br>
            <a:r>
              <a:rPr lang="zh-CN" altLang="en-US" dirty="0">
                <a:solidFill>
                  <a:schemeClr val="tx1"/>
                </a:solidFill>
                <a:latin typeface="Consolas" panose="020B0609020204030204" pitchFamily="49" charset="0"/>
              </a:rPr>
              <a:t>例如：你可以针对不同的媒体类型</a:t>
            </a:r>
            <a:r>
              <a:rPr lang="en-US" altLang="zh-CN" dirty="0">
                <a:solidFill>
                  <a:schemeClr val="tx1"/>
                </a:solidFill>
                <a:latin typeface="Consolas" panose="020B0609020204030204" pitchFamily="49" charset="0"/>
              </a:rPr>
              <a:t>(</a:t>
            </a:r>
            <a:r>
              <a:rPr lang="zh-CN" altLang="en-US" dirty="0">
                <a:solidFill>
                  <a:schemeClr val="tx1"/>
                </a:solidFill>
                <a:latin typeface="Consolas" panose="020B0609020204030204" pitchFamily="49" charset="0"/>
              </a:rPr>
              <a:t>包括显示器、便携设备、电视机，等等</a:t>
            </a:r>
            <a:r>
              <a:rPr lang="en-US" altLang="zh-CN" dirty="0">
                <a:solidFill>
                  <a:schemeClr val="tx1"/>
                </a:solidFill>
                <a:latin typeface="Consolas" panose="020B0609020204030204" pitchFamily="49" charset="0"/>
              </a:rPr>
              <a:t>)</a:t>
            </a:r>
            <a:r>
              <a:rPr lang="zh-CN" altLang="en-US" dirty="0">
                <a:solidFill>
                  <a:schemeClr val="tx1"/>
                </a:solidFill>
                <a:latin typeface="Consolas" panose="020B0609020204030204" pitchFamily="49" charset="0"/>
              </a:rPr>
              <a:t>设置不同的样式规则。</a:t>
            </a:r>
            <a:br>
              <a:rPr lang="zh-CN" altLang="en-US" dirty="0">
                <a:solidFill>
                  <a:schemeClr val="tx1"/>
                </a:solidFill>
                <a:latin typeface="Consolas" panose="020B0609020204030204" pitchFamily="49" charset="0"/>
              </a:rPr>
            </a:br>
            <a:r>
              <a:rPr lang="zh-CN" altLang="en-US" dirty="0">
                <a:solidFill>
                  <a:schemeClr val="tx1"/>
                </a:solidFill>
                <a:latin typeface="Consolas" panose="020B0609020204030204" pitchFamily="49" charset="0"/>
              </a:rPr>
              <a:t>但是这些多媒体类型在很多设备上支持还不够友好。</a:t>
            </a:r>
            <a:br>
              <a:rPr lang="zh-CN" altLang="en-US" dirty="0">
                <a:solidFill>
                  <a:schemeClr val="tx1"/>
                </a:solidFill>
                <a:latin typeface="Consolas" panose="020B0609020204030204" pitchFamily="49" charset="0"/>
              </a:rPr>
            </a:br>
            <a:r>
              <a:rPr lang="en-US" altLang="zh-CN" dirty="0">
                <a:solidFill>
                  <a:schemeClr val="tx1"/>
                </a:solidFill>
                <a:latin typeface="Consolas" panose="020B0609020204030204" pitchFamily="49" charset="0"/>
              </a:rPr>
              <a:t>CSS3 </a:t>
            </a:r>
            <a:r>
              <a:rPr lang="zh-CN" altLang="en-US" dirty="0">
                <a:solidFill>
                  <a:schemeClr val="tx1"/>
                </a:solidFill>
                <a:latin typeface="Consolas" panose="020B0609020204030204" pitchFamily="49" charset="0"/>
              </a:rPr>
              <a:t>多媒体查询</a:t>
            </a:r>
          </a:p>
          <a:p>
            <a:r>
              <a:rPr lang="en-US" altLang="zh-CN" dirty="0">
                <a:solidFill>
                  <a:schemeClr val="tx1"/>
                </a:solidFill>
                <a:latin typeface="Consolas" panose="020B0609020204030204" pitchFamily="49" charset="0"/>
              </a:rPr>
              <a:t>CSS3 </a:t>
            </a:r>
            <a:r>
              <a:rPr lang="zh-CN" altLang="en-US" dirty="0">
                <a:solidFill>
                  <a:schemeClr val="tx1"/>
                </a:solidFill>
                <a:latin typeface="Consolas" panose="020B0609020204030204" pitchFamily="49" charset="0"/>
              </a:rPr>
              <a:t>的多媒体查询继承了 </a:t>
            </a:r>
            <a:r>
              <a:rPr lang="en-US" altLang="zh-CN" dirty="0">
                <a:solidFill>
                  <a:schemeClr val="tx1"/>
                </a:solidFill>
                <a:latin typeface="Consolas" panose="020B0609020204030204" pitchFamily="49" charset="0"/>
              </a:rPr>
              <a:t>CSS2 </a:t>
            </a:r>
            <a:r>
              <a:rPr lang="zh-CN" altLang="en-US" dirty="0">
                <a:solidFill>
                  <a:schemeClr val="tx1"/>
                </a:solidFill>
                <a:latin typeface="Consolas" panose="020B0609020204030204" pitchFamily="49" charset="0"/>
              </a:rPr>
              <a:t>多媒体类型的所有思想： 取代了查找设备的类型，</a:t>
            </a:r>
            <a:r>
              <a:rPr lang="en-US" altLang="zh-CN" dirty="0">
                <a:solidFill>
                  <a:schemeClr val="tx1"/>
                </a:solidFill>
                <a:latin typeface="Consolas" panose="020B0609020204030204" pitchFamily="49" charset="0"/>
              </a:rPr>
              <a:t>CSS3 </a:t>
            </a:r>
            <a:r>
              <a:rPr lang="zh-CN" altLang="en-US" dirty="0">
                <a:solidFill>
                  <a:schemeClr val="tx1"/>
                </a:solidFill>
                <a:latin typeface="Consolas" panose="020B0609020204030204" pitchFamily="49" charset="0"/>
              </a:rPr>
              <a:t>根据设置自适应显示。</a:t>
            </a:r>
            <a:br>
              <a:rPr lang="zh-CN" altLang="en-US" dirty="0">
                <a:solidFill>
                  <a:schemeClr val="tx1"/>
                </a:solidFill>
                <a:latin typeface="Consolas" panose="020B0609020204030204" pitchFamily="49" charset="0"/>
              </a:rPr>
            </a:br>
            <a:r>
              <a:rPr lang="zh-CN" altLang="en-US" dirty="0">
                <a:solidFill>
                  <a:schemeClr val="tx1"/>
                </a:solidFill>
                <a:latin typeface="Consolas" panose="020B0609020204030204" pitchFamily="49" charset="0"/>
              </a:rPr>
              <a:t>媒体查询可用于检测很多事情，例如：</a:t>
            </a:r>
            <a:br>
              <a:rPr lang="zh-CN" altLang="en-US" dirty="0">
                <a:solidFill>
                  <a:schemeClr val="tx1"/>
                </a:solidFill>
                <a:latin typeface="Consolas" panose="020B0609020204030204" pitchFamily="49" charset="0"/>
              </a:rPr>
            </a:br>
            <a:r>
              <a:rPr lang="en-US" altLang="zh-CN" dirty="0">
                <a:solidFill>
                  <a:schemeClr val="tx1"/>
                </a:solidFill>
                <a:latin typeface="Consolas" panose="020B0609020204030204" pitchFamily="49" charset="0"/>
              </a:rPr>
              <a:t>viewport(</a:t>
            </a:r>
            <a:r>
              <a:rPr lang="zh-CN" altLang="en-US" dirty="0">
                <a:solidFill>
                  <a:schemeClr val="tx1"/>
                </a:solidFill>
                <a:latin typeface="Consolas" panose="020B0609020204030204" pitchFamily="49" charset="0"/>
              </a:rPr>
              <a:t>视窗</a:t>
            </a:r>
            <a:r>
              <a:rPr lang="en-US" altLang="zh-CN" dirty="0">
                <a:solidFill>
                  <a:schemeClr val="tx1"/>
                </a:solidFill>
                <a:latin typeface="Consolas" panose="020B0609020204030204" pitchFamily="49" charset="0"/>
              </a:rPr>
              <a:t>) </a:t>
            </a:r>
            <a:r>
              <a:rPr lang="zh-CN" altLang="en-US" dirty="0">
                <a:solidFill>
                  <a:schemeClr val="tx1"/>
                </a:solidFill>
                <a:latin typeface="Consolas" panose="020B0609020204030204" pitchFamily="49" charset="0"/>
              </a:rPr>
              <a:t>的宽度与高度</a:t>
            </a:r>
          </a:p>
          <a:p>
            <a:r>
              <a:rPr lang="zh-CN" altLang="en-US" dirty="0">
                <a:solidFill>
                  <a:schemeClr val="tx1"/>
                </a:solidFill>
                <a:latin typeface="Consolas" panose="020B0609020204030204" pitchFamily="49" charset="0"/>
              </a:rPr>
              <a:t>设备的宽度与高度</a:t>
            </a:r>
          </a:p>
          <a:p>
            <a:r>
              <a:rPr lang="zh-CN" altLang="en-US" dirty="0">
                <a:solidFill>
                  <a:schemeClr val="tx1"/>
                </a:solidFill>
                <a:latin typeface="Consolas" panose="020B0609020204030204" pitchFamily="49" charset="0"/>
              </a:rPr>
              <a:t>朝向 </a:t>
            </a:r>
            <a:r>
              <a:rPr lang="en-US" altLang="zh-CN" dirty="0">
                <a:solidFill>
                  <a:schemeClr val="tx1"/>
                </a:solidFill>
                <a:latin typeface="Consolas" panose="020B0609020204030204" pitchFamily="49" charset="0"/>
              </a:rPr>
              <a:t>(</a:t>
            </a:r>
            <a:r>
              <a:rPr lang="zh-CN" altLang="en-US" dirty="0">
                <a:solidFill>
                  <a:schemeClr val="tx1"/>
                </a:solidFill>
                <a:latin typeface="Consolas" panose="020B0609020204030204" pitchFamily="49" charset="0"/>
              </a:rPr>
              <a:t>智能手机横屏，竖屏</a:t>
            </a:r>
            <a:r>
              <a:rPr lang="en-US" altLang="zh-CN" dirty="0">
                <a:solidFill>
                  <a:schemeClr val="tx1"/>
                </a:solidFill>
                <a:latin typeface="Consolas" panose="020B0609020204030204" pitchFamily="49" charset="0"/>
              </a:rPr>
              <a:t>) </a:t>
            </a:r>
            <a:r>
              <a:rPr lang="zh-CN" altLang="en-US" dirty="0">
                <a:solidFill>
                  <a:schemeClr val="tx1"/>
                </a:solidFill>
                <a:latin typeface="Consolas" panose="020B0609020204030204" pitchFamily="49" charset="0"/>
              </a:rPr>
              <a:t>。</a:t>
            </a:r>
          </a:p>
          <a:p>
            <a:r>
              <a:rPr lang="zh-CN" altLang="en-US" dirty="0">
                <a:solidFill>
                  <a:schemeClr val="tx1"/>
                </a:solidFill>
                <a:latin typeface="Consolas" panose="020B0609020204030204" pitchFamily="49" charset="0"/>
              </a:rPr>
              <a:t>分辨率</a:t>
            </a:r>
          </a:p>
          <a:p>
            <a:r>
              <a:rPr lang="zh-CN" altLang="en-US" dirty="0">
                <a:solidFill>
                  <a:schemeClr val="tx1"/>
                </a:solidFill>
                <a:latin typeface="Consolas" panose="020B0609020204030204" pitchFamily="49" charset="0"/>
              </a:rPr>
              <a:t>目前很多针对苹果手机，</a:t>
            </a:r>
            <a:r>
              <a:rPr lang="en-US" altLang="zh-CN" dirty="0">
                <a:solidFill>
                  <a:schemeClr val="tx1"/>
                </a:solidFill>
                <a:latin typeface="Consolas" panose="020B0609020204030204" pitchFamily="49" charset="0"/>
              </a:rPr>
              <a:t>Android </a:t>
            </a:r>
            <a:r>
              <a:rPr lang="zh-CN" altLang="en-US" dirty="0">
                <a:solidFill>
                  <a:schemeClr val="tx1"/>
                </a:solidFill>
                <a:latin typeface="Consolas" panose="020B0609020204030204" pitchFamily="49" charset="0"/>
              </a:rPr>
              <a:t>手机，平板等设备都会使用到多媒体查询。</a:t>
            </a:r>
            <a:endParaRPr lang="en-US" altLang="zh-CN" dirty="0">
              <a:solidFill>
                <a:schemeClr val="tx1"/>
              </a:solidFill>
              <a:latin typeface="Consolas" panose="020B0609020204030204" pitchFamily="49" charset="0"/>
            </a:endParaRPr>
          </a:p>
          <a:p>
            <a:pPr>
              <a:lnSpc>
                <a:spcPct val="150000"/>
              </a:lnSpc>
            </a:pPr>
            <a:r>
              <a:rPr lang="zh-CN" altLang="en-US" dirty="0"/>
              <a:t>多媒体查询由多种媒体组成，可以包含一个或多个表达式，表达式根据条件是否成立返回 </a:t>
            </a:r>
            <a:r>
              <a:rPr lang="en-US" altLang="zh-CN" dirty="0"/>
              <a:t>true </a:t>
            </a:r>
            <a:r>
              <a:rPr lang="zh-CN" altLang="en-US" dirty="0"/>
              <a:t>或 </a:t>
            </a:r>
            <a:r>
              <a:rPr lang="en-US" altLang="zh-CN" dirty="0"/>
              <a:t>false</a:t>
            </a:r>
            <a:r>
              <a:rPr lang="zh-CN" altLang="en-US" dirty="0"/>
              <a:t>。</a:t>
            </a:r>
            <a:endParaRPr lang="en-US" altLang="zh-CN" dirty="0"/>
          </a:p>
          <a:p>
            <a:pPr>
              <a:lnSpc>
                <a:spcPct val="150000"/>
              </a:lnSpc>
            </a:pPr>
            <a:r>
              <a:rPr lang="en-US" altLang="zh-CN" dirty="0"/>
              <a:t>@media </a:t>
            </a:r>
            <a:r>
              <a:rPr lang="en-US" altLang="zh-CN" dirty="0" err="1"/>
              <a:t>not|only</a:t>
            </a:r>
            <a:r>
              <a:rPr lang="en-US" altLang="zh-CN" dirty="0"/>
              <a:t> </a:t>
            </a:r>
            <a:r>
              <a:rPr lang="en-US" altLang="zh-CN" dirty="0" err="1"/>
              <a:t>mediatype</a:t>
            </a:r>
            <a:r>
              <a:rPr lang="en-US" altLang="zh-CN" dirty="0"/>
              <a:t> and (expressions) { CSS </a:t>
            </a:r>
            <a:r>
              <a:rPr lang="zh-CN" altLang="en-US" dirty="0"/>
              <a:t>代码</a:t>
            </a:r>
            <a:r>
              <a:rPr lang="en-US" altLang="zh-CN" dirty="0"/>
              <a:t>...; }</a:t>
            </a:r>
          </a:p>
          <a:p>
            <a:pPr latinLnBrk="1"/>
            <a:r>
              <a:rPr lang="zh-CN" altLang="en-US" dirty="0"/>
              <a:t>如果指定的多媒体类型匹配设备类型则查询结果返回 </a:t>
            </a:r>
            <a:r>
              <a:rPr lang="en-US" altLang="zh-CN" dirty="0"/>
              <a:t>true</a:t>
            </a:r>
            <a:r>
              <a:rPr lang="zh-CN" altLang="en-US" dirty="0"/>
              <a:t>，文档会在匹配的设备上显示指定样式效果。</a:t>
            </a:r>
          </a:p>
          <a:p>
            <a:pPr latinLnBrk="1"/>
            <a:r>
              <a:rPr lang="zh-CN" altLang="en-US" dirty="0"/>
              <a:t>除非你使用了 </a:t>
            </a:r>
            <a:r>
              <a:rPr lang="en-US" altLang="zh-CN" dirty="0"/>
              <a:t>not </a:t>
            </a:r>
            <a:r>
              <a:rPr lang="zh-CN" altLang="en-US" dirty="0"/>
              <a:t>或 </a:t>
            </a:r>
            <a:r>
              <a:rPr lang="en-US" altLang="zh-CN" dirty="0"/>
              <a:t>only </a:t>
            </a:r>
            <a:r>
              <a:rPr lang="zh-CN" altLang="en-US" dirty="0"/>
              <a:t>操作符，否则所有的样式会适应在所有设备上显示效果。</a:t>
            </a:r>
            <a:endParaRPr lang="zh-CN" altLang="en-US" dirty="0">
              <a:solidFill>
                <a:schemeClr val="tx1"/>
              </a:solidFill>
              <a:latin typeface="Consolas" panose="020B0609020204030204" pitchFamily="49" charset="0"/>
            </a:endParaRPr>
          </a:p>
        </p:txBody>
      </p:sp>
      <p:sp>
        <p:nvSpPr>
          <p:cNvPr id="8" name="矩形 7">
            <a:extLst>
              <a:ext uri="{FF2B5EF4-FFF2-40B4-BE49-F238E27FC236}">
                <a16:creationId xmlns:a16="http://schemas.microsoft.com/office/drawing/2014/main" id="{299D47EB-A461-4CA9-8E77-50E611D2AFD2}"/>
              </a:ext>
            </a:extLst>
          </p:cNvPr>
          <p:cNvSpPr/>
          <p:nvPr/>
        </p:nvSpPr>
        <p:spPr>
          <a:xfrm>
            <a:off x="287113" y="5266750"/>
            <a:ext cx="1601721" cy="307777"/>
          </a:xfrm>
          <a:prstGeom prst="rect">
            <a:avLst/>
          </a:prstGeom>
        </p:spPr>
        <p:txBody>
          <a:bodyPr wrap="none">
            <a:spAutoFit/>
          </a:bodyPr>
          <a:lstStyle/>
          <a:p>
            <a:r>
              <a:rPr lang="en-US" altLang="zh-CN" b="1" dirty="0">
                <a:solidFill>
                  <a:srgbClr val="333333"/>
                </a:solidFill>
                <a:latin typeface="Helvetica Neue"/>
              </a:rPr>
              <a:t>CSS3 </a:t>
            </a:r>
            <a:r>
              <a:rPr lang="zh-CN" altLang="en-US" b="1" dirty="0">
                <a:solidFill>
                  <a:srgbClr val="333333"/>
                </a:solidFill>
                <a:latin typeface="Helvetica Neue"/>
              </a:rPr>
              <a:t>多媒体类型</a:t>
            </a:r>
          </a:p>
        </p:txBody>
      </p:sp>
      <p:graphicFrame>
        <p:nvGraphicFramePr>
          <p:cNvPr id="9" name="表格 8">
            <a:extLst>
              <a:ext uri="{FF2B5EF4-FFF2-40B4-BE49-F238E27FC236}">
                <a16:creationId xmlns:a16="http://schemas.microsoft.com/office/drawing/2014/main" id="{2F13F24A-45CD-40FA-AC7B-3FA242A3AE1E}"/>
              </a:ext>
            </a:extLst>
          </p:cNvPr>
          <p:cNvGraphicFramePr>
            <a:graphicFrameLocks noGrp="1"/>
          </p:cNvGraphicFramePr>
          <p:nvPr>
            <p:extLst>
              <p:ext uri="{D42A27DB-BD31-4B8C-83A1-F6EECF244321}">
                <p14:modId xmlns:p14="http://schemas.microsoft.com/office/powerpoint/2010/main" val="703183874"/>
              </p:ext>
            </p:extLst>
          </p:nvPr>
        </p:nvGraphicFramePr>
        <p:xfrm>
          <a:off x="1888834" y="5205839"/>
          <a:ext cx="7937496" cy="1643578"/>
        </p:xfrm>
        <a:graphic>
          <a:graphicData uri="http://schemas.openxmlformats.org/drawingml/2006/table">
            <a:tbl>
              <a:tblPr/>
              <a:tblGrid>
                <a:gridCol w="3968748">
                  <a:extLst>
                    <a:ext uri="{9D8B030D-6E8A-4147-A177-3AD203B41FA5}">
                      <a16:colId xmlns:a16="http://schemas.microsoft.com/office/drawing/2014/main" val="4167582250"/>
                    </a:ext>
                  </a:extLst>
                </a:gridCol>
                <a:gridCol w="3968748">
                  <a:extLst>
                    <a:ext uri="{9D8B030D-6E8A-4147-A177-3AD203B41FA5}">
                      <a16:colId xmlns:a16="http://schemas.microsoft.com/office/drawing/2014/main" val="1697612292"/>
                    </a:ext>
                  </a:extLst>
                </a:gridCol>
              </a:tblGrid>
              <a:tr h="0">
                <a:tc>
                  <a:txBody>
                    <a:bodyPr/>
                    <a:lstStyle/>
                    <a:p>
                      <a:pPr fontAlgn="t"/>
                      <a:r>
                        <a:rPr lang="en-US" dirty="0">
                          <a:effectLst/>
                        </a:rPr>
                        <a:t>all</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dirty="0">
                          <a:effectLst/>
                        </a:rPr>
                        <a:t>用于所有多媒体类型设备</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846053195"/>
                  </a:ext>
                </a:extLst>
              </a:tr>
              <a:tr h="420568">
                <a:tc>
                  <a:txBody>
                    <a:bodyPr/>
                    <a:lstStyle/>
                    <a:p>
                      <a:pPr fontAlgn="t"/>
                      <a:r>
                        <a:rPr lang="en-US" dirty="0">
                          <a:effectLst/>
                        </a:rPr>
                        <a:t>print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a:effectLst/>
                        </a:rPr>
                        <a:t>用于打印机</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613303732"/>
                  </a:ext>
                </a:extLst>
              </a:tr>
              <a:tr h="0">
                <a:tc>
                  <a:txBody>
                    <a:bodyPr/>
                    <a:lstStyle/>
                    <a:p>
                      <a:pPr fontAlgn="t"/>
                      <a:r>
                        <a:rPr lang="en-US" dirty="0">
                          <a:effectLst/>
                        </a:rPr>
                        <a:t>screen</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a:effectLst/>
                        </a:rPr>
                        <a:t>用于电脑屏幕，平板，智能手机等。</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3734825402"/>
                  </a:ext>
                </a:extLst>
              </a:tr>
              <a:tr h="0">
                <a:tc>
                  <a:txBody>
                    <a:bodyPr/>
                    <a:lstStyle/>
                    <a:p>
                      <a:pPr fontAlgn="t"/>
                      <a:r>
                        <a:rPr lang="en-US" dirty="0">
                          <a:effectLst/>
                        </a:rPr>
                        <a:t>speech</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dirty="0">
                          <a:effectLst/>
                        </a:rPr>
                        <a:t>用于屏幕阅读器</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255104308"/>
                  </a:ext>
                </a:extLst>
              </a:tr>
            </a:tbl>
          </a:graphicData>
        </a:graphic>
      </p:graphicFrame>
    </p:spTree>
    <p:extLst>
      <p:ext uri="{BB962C8B-B14F-4D97-AF65-F5344CB8AC3E}">
        <p14:creationId xmlns:p14="http://schemas.microsoft.com/office/powerpoint/2010/main" val="184201068"/>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en-US" altLang="zh-CN" kern="1200" dirty="0">
                <a:latin typeface="华文隶书" panose="02010800040101010101" pitchFamily="2" charset="-122"/>
                <a:ea typeface="华文隶书" panose="02010800040101010101" pitchFamily="2" charset="-122"/>
                <a:cs typeface="Arial" panose="020B0604020202020204" pitchFamily="34" charset="0"/>
              </a:rPr>
              <a:t>Css3</a:t>
            </a:r>
            <a:r>
              <a:rPr lang="zh-CN" altLang="en-US" kern="1200" dirty="0">
                <a:latin typeface="华文隶书" panose="02010800040101010101" pitchFamily="2" charset="-122"/>
                <a:ea typeface="华文隶书" panose="02010800040101010101" pitchFamily="2" charset="-122"/>
                <a:cs typeface="Arial" panose="020B0604020202020204" pitchFamily="34" charset="0"/>
              </a:rPr>
              <a:t>功能</a:t>
            </a:r>
            <a:endParaRPr lang="en-US" altLang="zh-CN" kern="1200" dirty="0">
              <a:latin typeface="华文隶书" panose="02010800040101010101" pitchFamily="2" charset="-122"/>
              <a:ea typeface="华文隶书" panose="02010800040101010101" pitchFamily="2" charset="-122"/>
            </a:endParaRPr>
          </a:p>
        </p:txBody>
      </p:sp>
      <p:grpSp>
        <p:nvGrpSpPr>
          <p:cNvPr id="28" name="Group 9">
            <a:extLst>
              <a:ext uri="{FF2B5EF4-FFF2-40B4-BE49-F238E27FC236}">
                <a16:creationId xmlns:a16="http://schemas.microsoft.com/office/drawing/2014/main" id="{49FDFAB9-2D45-41AB-825F-3F8F61B58A3F}"/>
              </a:ext>
            </a:extLst>
          </p:cNvPr>
          <p:cNvGrpSpPr/>
          <p:nvPr/>
        </p:nvGrpSpPr>
        <p:grpSpPr>
          <a:xfrm>
            <a:off x="11061700" y="181078"/>
            <a:ext cx="988719" cy="335365"/>
            <a:chOff x="816" y="2304"/>
            <a:chExt cx="1440" cy="448"/>
          </a:xfrm>
        </p:grpSpPr>
        <p:sp>
          <p:nvSpPr>
            <p:cNvPr id="30" name="Freeform 10">
              <a:extLst>
                <a:ext uri="{FF2B5EF4-FFF2-40B4-BE49-F238E27FC236}">
                  <a16:creationId xmlns:a16="http://schemas.microsoft.com/office/drawing/2014/main" id="{76E5F1E4-B6F9-4847-9194-8CF12D7E8886}"/>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 name="Rectangle 11">
              <a:hlinkClick r:id="rId3" action="ppaction://hlinksldjump"/>
              <a:extLst>
                <a:ext uri="{FF2B5EF4-FFF2-40B4-BE49-F238E27FC236}">
                  <a16:creationId xmlns:a16="http://schemas.microsoft.com/office/drawing/2014/main" id="{A6792C7E-F9E9-4D76-A607-72D71D044F79}"/>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2" name="矩形 1">
            <a:extLst>
              <a:ext uri="{FF2B5EF4-FFF2-40B4-BE49-F238E27FC236}">
                <a16:creationId xmlns:a16="http://schemas.microsoft.com/office/drawing/2014/main" id="{6599DFA2-9FFE-4056-9C12-FB1401D92B3B}"/>
              </a:ext>
            </a:extLst>
          </p:cNvPr>
          <p:cNvSpPr/>
          <p:nvPr/>
        </p:nvSpPr>
        <p:spPr>
          <a:xfrm>
            <a:off x="327827" y="773212"/>
            <a:ext cx="1576072" cy="307777"/>
          </a:xfrm>
          <a:prstGeom prst="rect">
            <a:avLst/>
          </a:prstGeom>
        </p:spPr>
        <p:txBody>
          <a:bodyPr wrap="none">
            <a:spAutoFit/>
          </a:bodyPr>
          <a:lstStyle/>
          <a:p>
            <a:r>
              <a:rPr lang="zh-CN" altLang="en-US" b="1" dirty="0">
                <a:solidFill>
                  <a:srgbClr val="111111"/>
                </a:solidFill>
                <a:latin typeface="Georgia" panose="02040502050405020303" pitchFamily="18" charset="0"/>
              </a:rPr>
              <a:t>透明（</a:t>
            </a:r>
            <a:r>
              <a:rPr lang="en-US" altLang="zh-CN" b="1" dirty="0">
                <a:solidFill>
                  <a:srgbClr val="111111"/>
                </a:solidFill>
                <a:latin typeface="Georgia" panose="02040502050405020303" pitchFamily="18" charset="0"/>
              </a:rPr>
              <a:t>opacity</a:t>
            </a:r>
            <a:r>
              <a:rPr lang="zh-CN" altLang="en-US" b="1" dirty="0">
                <a:solidFill>
                  <a:srgbClr val="111111"/>
                </a:solidFill>
                <a:latin typeface="Georgia" panose="02040502050405020303" pitchFamily="18" charset="0"/>
              </a:rPr>
              <a:t>）</a:t>
            </a:r>
            <a:endParaRPr lang="zh-CN" altLang="en-US" dirty="0"/>
          </a:p>
        </p:txBody>
      </p:sp>
      <p:sp>
        <p:nvSpPr>
          <p:cNvPr id="3" name="矩形 2">
            <a:extLst>
              <a:ext uri="{FF2B5EF4-FFF2-40B4-BE49-F238E27FC236}">
                <a16:creationId xmlns:a16="http://schemas.microsoft.com/office/drawing/2014/main" id="{D9EB5A9B-24B9-4D29-8E1E-1A283D16841C}"/>
              </a:ext>
            </a:extLst>
          </p:cNvPr>
          <p:cNvSpPr/>
          <p:nvPr/>
        </p:nvSpPr>
        <p:spPr>
          <a:xfrm>
            <a:off x="0" y="1080989"/>
            <a:ext cx="12191999" cy="2643031"/>
          </a:xfrm>
          <a:prstGeom prst="rect">
            <a:avLst/>
          </a:prstGeom>
        </p:spPr>
        <p:txBody>
          <a:bodyPr wrap="square">
            <a:spAutoFit/>
          </a:bodyPr>
          <a:lstStyle/>
          <a:p>
            <a:pPr>
              <a:lnSpc>
                <a:spcPct val="150000"/>
              </a:lnSpc>
            </a:pPr>
            <a:r>
              <a:rPr lang="en-US" altLang="zh-CN" dirty="0">
                <a:solidFill>
                  <a:srgbClr val="111111"/>
                </a:solidFill>
                <a:latin typeface="Consolas" panose="020B0609020204030204" pitchFamily="49" charset="0"/>
              </a:rPr>
              <a:t>.</a:t>
            </a:r>
            <a:r>
              <a:rPr lang="en-US" altLang="zh-CN" dirty="0" err="1">
                <a:solidFill>
                  <a:srgbClr val="111111"/>
                </a:solidFill>
                <a:latin typeface="Consolas" panose="020B0609020204030204" pitchFamily="49" charset="0"/>
              </a:rPr>
              <a:t>box_rgba</a:t>
            </a:r>
            <a:r>
              <a:rPr lang="en-US" altLang="zh-CN" dirty="0">
                <a:solidFill>
                  <a:srgbClr val="111111"/>
                </a:solidFill>
                <a:latin typeface="Consolas" panose="020B0609020204030204" pitchFamily="49" charset="0"/>
              </a:rPr>
              <a:t> {</a:t>
            </a:r>
          </a:p>
          <a:p>
            <a:pPr>
              <a:lnSpc>
                <a:spcPct val="150000"/>
              </a:lnSpc>
            </a:pPr>
            <a:r>
              <a:rPr lang="zh-CN" altLang="en-US" dirty="0">
                <a:solidFill>
                  <a:srgbClr val="111111"/>
                </a:solidFill>
                <a:latin typeface="Consolas" panose="020B0609020204030204" pitchFamily="49" charset="0"/>
              </a:rPr>
              <a:t>　　</a:t>
            </a:r>
            <a:r>
              <a:rPr lang="en-US" altLang="zh-CN" dirty="0">
                <a:solidFill>
                  <a:srgbClr val="111111"/>
                </a:solidFill>
                <a:latin typeface="Consolas" panose="020B0609020204030204" pitchFamily="49" charset="0"/>
              </a:rPr>
              <a:t>background-color: #B4B490;</a:t>
            </a:r>
          </a:p>
          <a:p>
            <a:pPr>
              <a:lnSpc>
                <a:spcPct val="150000"/>
              </a:lnSpc>
            </a:pPr>
            <a:r>
              <a:rPr lang="zh-CN" altLang="en-US" dirty="0">
                <a:solidFill>
                  <a:srgbClr val="111111"/>
                </a:solidFill>
                <a:latin typeface="Consolas" panose="020B0609020204030204" pitchFamily="49" charset="0"/>
              </a:rPr>
              <a:t>　　</a:t>
            </a:r>
            <a:r>
              <a:rPr lang="en-US" altLang="zh-CN" dirty="0" err="1">
                <a:solidFill>
                  <a:srgbClr val="111111"/>
                </a:solidFill>
                <a:latin typeface="Consolas" panose="020B0609020204030204" pitchFamily="49" charset="0"/>
              </a:rPr>
              <a:t>background:transparent</a:t>
            </a:r>
            <a:r>
              <a:rPr lang="en-US" altLang="zh-CN" dirty="0">
                <a:solidFill>
                  <a:srgbClr val="111111"/>
                </a:solidFill>
                <a:latin typeface="Consolas" panose="020B0609020204030204" pitchFamily="49" charset="0"/>
              </a:rPr>
              <a:t>;</a:t>
            </a:r>
          </a:p>
          <a:p>
            <a:pPr>
              <a:lnSpc>
                <a:spcPct val="150000"/>
              </a:lnSpc>
            </a:pPr>
            <a:r>
              <a:rPr lang="zh-CN" altLang="en-US" dirty="0">
                <a:solidFill>
                  <a:srgbClr val="111111"/>
                </a:solidFill>
                <a:latin typeface="Consolas" panose="020B0609020204030204" pitchFamily="49" charset="0"/>
              </a:rPr>
              <a:t>　　</a:t>
            </a:r>
            <a:r>
              <a:rPr lang="en-US" altLang="zh-CN" dirty="0">
                <a:solidFill>
                  <a:srgbClr val="111111"/>
                </a:solidFill>
                <a:latin typeface="Consolas" panose="020B0609020204030204" pitchFamily="49" charset="0"/>
              </a:rPr>
              <a:t>filter: </a:t>
            </a:r>
            <a:r>
              <a:rPr lang="en-US" altLang="zh-CN" dirty="0" err="1">
                <a:solidFill>
                  <a:srgbClr val="111111"/>
                </a:solidFill>
                <a:latin typeface="Consolas" panose="020B0609020204030204" pitchFamily="49" charset="0"/>
              </a:rPr>
              <a:t>progid:DXImageTransform.Microsoft.gradient</a:t>
            </a:r>
            <a:r>
              <a:rPr lang="en-US" altLang="zh-CN" dirty="0">
                <a:solidFill>
                  <a:srgbClr val="111111"/>
                </a:solidFill>
                <a:latin typeface="Consolas" panose="020B0609020204030204" pitchFamily="49" charset="0"/>
              </a:rPr>
              <a:t>(</a:t>
            </a:r>
            <a:r>
              <a:rPr lang="en-US" altLang="zh-CN" dirty="0" err="1">
                <a:solidFill>
                  <a:srgbClr val="111111"/>
                </a:solidFill>
                <a:latin typeface="Consolas" panose="020B0609020204030204" pitchFamily="49" charset="0"/>
              </a:rPr>
              <a:t>startColorstr</a:t>
            </a:r>
            <a:r>
              <a:rPr lang="en-US" altLang="zh-CN" dirty="0">
                <a:solidFill>
                  <a:srgbClr val="111111"/>
                </a:solidFill>
                <a:latin typeface="Consolas" panose="020B0609020204030204" pitchFamily="49" charset="0"/>
              </a:rPr>
              <a:t>='#99B4B490',endColorstr='#99B4B490'); /* IE6,IE7 */</a:t>
            </a:r>
          </a:p>
          <a:p>
            <a:pPr>
              <a:lnSpc>
                <a:spcPct val="150000"/>
              </a:lnSpc>
            </a:pPr>
            <a:r>
              <a:rPr lang="zh-CN" altLang="en-US" dirty="0">
                <a:solidFill>
                  <a:srgbClr val="111111"/>
                </a:solidFill>
                <a:latin typeface="Consolas" panose="020B0609020204030204" pitchFamily="49" charset="0"/>
              </a:rPr>
              <a:t>　　</a:t>
            </a:r>
            <a:r>
              <a:rPr lang="en-US" altLang="zh-CN" dirty="0">
                <a:solidFill>
                  <a:srgbClr val="111111"/>
                </a:solidFill>
                <a:latin typeface="Consolas" panose="020B0609020204030204" pitchFamily="49" charset="0"/>
              </a:rPr>
              <a:t>-</a:t>
            </a:r>
            <a:r>
              <a:rPr lang="en-US" altLang="zh-CN" dirty="0" err="1">
                <a:solidFill>
                  <a:srgbClr val="111111"/>
                </a:solidFill>
                <a:latin typeface="Consolas" panose="020B0609020204030204" pitchFamily="49" charset="0"/>
              </a:rPr>
              <a:t>ms</a:t>
            </a:r>
            <a:r>
              <a:rPr lang="en-US" altLang="zh-CN" dirty="0">
                <a:solidFill>
                  <a:srgbClr val="111111"/>
                </a:solidFill>
                <a:latin typeface="Consolas" panose="020B0609020204030204" pitchFamily="49" charset="0"/>
              </a:rPr>
              <a:t>-filter: "</a:t>
            </a:r>
            <a:r>
              <a:rPr lang="en-US" altLang="zh-CN" dirty="0" err="1">
                <a:solidFill>
                  <a:srgbClr val="111111"/>
                </a:solidFill>
                <a:latin typeface="Consolas" panose="020B0609020204030204" pitchFamily="49" charset="0"/>
              </a:rPr>
              <a:t>progid:DXImageTransform.Microsoft.gradient</a:t>
            </a:r>
            <a:r>
              <a:rPr lang="en-US" altLang="zh-CN" dirty="0">
                <a:solidFill>
                  <a:srgbClr val="111111"/>
                </a:solidFill>
                <a:latin typeface="Consolas" panose="020B0609020204030204" pitchFamily="49" charset="0"/>
              </a:rPr>
              <a:t>(</a:t>
            </a:r>
            <a:r>
              <a:rPr lang="en-US" altLang="zh-CN" dirty="0" err="1">
                <a:solidFill>
                  <a:srgbClr val="111111"/>
                </a:solidFill>
                <a:latin typeface="Consolas" panose="020B0609020204030204" pitchFamily="49" charset="0"/>
              </a:rPr>
              <a:t>startColorstr</a:t>
            </a:r>
            <a:r>
              <a:rPr lang="en-US" altLang="zh-CN" dirty="0">
                <a:solidFill>
                  <a:srgbClr val="111111"/>
                </a:solidFill>
                <a:latin typeface="Consolas" panose="020B0609020204030204" pitchFamily="49" charset="0"/>
              </a:rPr>
              <a:t>='#99B4B490',endColorstr='#99B4B490')"; /* IE8 */</a:t>
            </a:r>
          </a:p>
          <a:p>
            <a:pPr>
              <a:lnSpc>
                <a:spcPct val="150000"/>
              </a:lnSpc>
            </a:pPr>
            <a:r>
              <a:rPr lang="zh-CN" altLang="en-US" dirty="0">
                <a:solidFill>
                  <a:srgbClr val="111111"/>
                </a:solidFill>
                <a:latin typeface="Consolas" panose="020B0609020204030204" pitchFamily="49" charset="0"/>
              </a:rPr>
              <a:t>　　</a:t>
            </a:r>
            <a:r>
              <a:rPr lang="en-US" altLang="zh-CN" dirty="0">
                <a:solidFill>
                  <a:srgbClr val="111111"/>
                </a:solidFill>
                <a:latin typeface="Consolas" panose="020B0609020204030204" pitchFamily="49" charset="0"/>
              </a:rPr>
              <a:t>zoom: 1;</a:t>
            </a:r>
          </a:p>
          <a:p>
            <a:pPr>
              <a:lnSpc>
                <a:spcPct val="150000"/>
              </a:lnSpc>
            </a:pPr>
            <a:r>
              <a:rPr lang="zh-CN" altLang="en-US" dirty="0">
                <a:solidFill>
                  <a:srgbClr val="111111"/>
                </a:solidFill>
                <a:latin typeface="Consolas" panose="020B0609020204030204" pitchFamily="49" charset="0"/>
              </a:rPr>
              <a:t>　　</a:t>
            </a:r>
            <a:r>
              <a:rPr lang="en-US" altLang="zh-CN" dirty="0">
                <a:solidFill>
                  <a:srgbClr val="111111"/>
                </a:solidFill>
                <a:latin typeface="Consolas" panose="020B0609020204030204" pitchFamily="49" charset="0"/>
              </a:rPr>
              <a:t>background-color: </a:t>
            </a:r>
            <a:r>
              <a:rPr lang="en-US" altLang="zh-CN" dirty="0" err="1">
                <a:solidFill>
                  <a:srgbClr val="111111"/>
                </a:solidFill>
                <a:latin typeface="Consolas" panose="020B0609020204030204" pitchFamily="49" charset="0"/>
              </a:rPr>
              <a:t>rgba</a:t>
            </a:r>
            <a:r>
              <a:rPr lang="en-US" altLang="zh-CN" dirty="0">
                <a:solidFill>
                  <a:srgbClr val="111111"/>
                </a:solidFill>
                <a:latin typeface="Consolas" panose="020B0609020204030204" pitchFamily="49" charset="0"/>
              </a:rPr>
              <a:t>(180, 180, 144, 0.6); /* FF3+, Saf3+, Opera 10.10+, Chrome */</a:t>
            </a:r>
          </a:p>
          <a:p>
            <a:pPr>
              <a:lnSpc>
                <a:spcPct val="150000"/>
              </a:lnSpc>
            </a:pPr>
            <a:r>
              <a:rPr lang="en-US" altLang="zh-CN" dirty="0">
                <a:solidFill>
                  <a:srgbClr val="111111"/>
                </a:solidFill>
                <a:latin typeface="Consolas" panose="020B0609020204030204" pitchFamily="49" charset="0"/>
              </a:rPr>
              <a:t>}</a:t>
            </a:r>
          </a:p>
        </p:txBody>
      </p:sp>
      <p:sp>
        <p:nvSpPr>
          <p:cNvPr id="4" name="矩形 3">
            <a:extLst>
              <a:ext uri="{FF2B5EF4-FFF2-40B4-BE49-F238E27FC236}">
                <a16:creationId xmlns:a16="http://schemas.microsoft.com/office/drawing/2014/main" id="{12E9FEC1-A31C-43E8-9CE9-99BFFEDA9D46}"/>
              </a:ext>
            </a:extLst>
          </p:cNvPr>
          <p:cNvSpPr/>
          <p:nvPr/>
        </p:nvSpPr>
        <p:spPr>
          <a:xfrm>
            <a:off x="327827" y="3724020"/>
            <a:ext cx="8084264" cy="307777"/>
          </a:xfrm>
          <a:prstGeom prst="rect">
            <a:avLst/>
          </a:prstGeom>
        </p:spPr>
        <p:txBody>
          <a:bodyPr wrap="none">
            <a:spAutoFit/>
          </a:bodyPr>
          <a:lstStyle/>
          <a:p>
            <a:r>
              <a:rPr lang="zh-CN" altLang="en-US" dirty="0">
                <a:solidFill>
                  <a:srgbClr val="111111"/>
                </a:solidFill>
                <a:latin typeface="Georgia" panose="02040502050405020303" pitchFamily="18" charset="0"/>
              </a:rPr>
              <a:t>第一行</a:t>
            </a:r>
            <a:r>
              <a:rPr lang="zh-CN" altLang="en-US" dirty="0"/>
              <a:t>是设置对象的预备色，也就是不透明时的颜色。如果浏览器不支持透明，就将显示这个颜色。</a:t>
            </a:r>
          </a:p>
        </p:txBody>
      </p:sp>
      <p:sp>
        <p:nvSpPr>
          <p:cNvPr id="5" name="矩形 4">
            <a:extLst>
              <a:ext uri="{FF2B5EF4-FFF2-40B4-BE49-F238E27FC236}">
                <a16:creationId xmlns:a16="http://schemas.microsoft.com/office/drawing/2014/main" id="{35DAA929-CE13-4078-929D-A5EB7D43AC2A}"/>
              </a:ext>
            </a:extLst>
          </p:cNvPr>
          <p:cNvSpPr/>
          <p:nvPr/>
        </p:nvSpPr>
        <p:spPr>
          <a:xfrm>
            <a:off x="327827" y="4031797"/>
            <a:ext cx="11722592" cy="1061829"/>
          </a:xfrm>
          <a:prstGeom prst="rect">
            <a:avLst/>
          </a:prstGeom>
        </p:spPr>
        <p:txBody>
          <a:bodyPr wrap="square">
            <a:spAutoFit/>
          </a:bodyPr>
          <a:lstStyle/>
          <a:p>
            <a:pPr>
              <a:lnSpc>
                <a:spcPct val="150000"/>
              </a:lnSpc>
            </a:pPr>
            <a:r>
              <a:rPr lang="en-US" altLang="zh-CN" dirty="0">
                <a:solidFill>
                  <a:srgbClr val="111111"/>
                </a:solidFill>
                <a:latin typeface="Georgia" panose="02040502050405020303" pitchFamily="18" charset="0"/>
              </a:rPr>
              <a:t>2</a:t>
            </a:r>
            <a:r>
              <a:rPr lang="zh-CN" altLang="en-US" dirty="0">
                <a:solidFill>
                  <a:srgbClr val="111111"/>
                </a:solidFill>
                <a:latin typeface="Georgia" panose="02040502050405020303" pitchFamily="18" charset="0"/>
              </a:rPr>
              <a:t>、</a:t>
            </a:r>
            <a:r>
              <a:rPr lang="en-US" altLang="zh-CN" dirty="0">
                <a:solidFill>
                  <a:srgbClr val="111111"/>
                </a:solidFill>
                <a:latin typeface="Georgia" panose="02040502050405020303" pitchFamily="18" charset="0"/>
              </a:rPr>
              <a:t>3</a:t>
            </a:r>
            <a:r>
              <a:rPr lang="zh-CN" altLang="en-US" dirty="0">
                <a:solidFill>
                  <a:srgbClr val="111111"/>
                </a:solidFill>
                <a:latin typeface="Georgia" panose="02040502050405020303" pitchFamily="18" charset="0"/>
              </a:rPr>
              <a:t>、</a:t>
            </a:r>
            <a:r>
              <a:rPr lang="en-US" altLang="zh-CN" dirty="0">
                <a:solidFill>
                  <a:srgbClr val="111111"/>
                </a:solidFill>
                <a:latin typeface="Georgia" panose="02040502050405020303" pitchFamily="18" charset="0"/>
              </a:rPr>
              <a:t>4</a:t>
            </a:r>
            <a:r>
              <a:rPr lang="zh-CN" altLang="en-US" dirty="0">
                <a:solidFill>
                  <a:srgbClr val="111111"/>
                </a:solidFill>
                <a:latin typeface="Georgia" panose="02040502050405020303" pitchFamily="18" charset="0"/>
              </a:rPr>
              <a:t>、</a:t>
            </a:r>
            <a:r>
              <a:rPr lang="en-US" altLang="zh-CN" dirty="0">
                <a:solidFill>
                  <a:srgbClr val="111111"/>
                </a:solidFill>
                <a:latin typeface="Georgia" panose="02040502050405020303" pitchFamily="18" charset="0"/>
              </a:rPr>
              <a:t>5</a:t>
            </a:r>
            <a:r>
              <a:rPr lang="zh-CN" altLang="en-US" dirty="0">
                <a:solidFill>
                  <a:srgbClr val="111111"/>
                </a:solidFill>
                <a:latin typeface="Georgia" panose="02040502050405020303" pitchFamily="18" charset="0"/>
              </a:rPr>
              <a:t>行是专门为</a:t>
            </a:r>
            <a:r>
              <a:rPr lang="en-US" altLang="zh-CN" dirty="0">
                <a:solidFill>
                  <a:srgbClr val="111111"/>
                </a:solidFill>
                <a:latin typeface="Georgia" panose="02040502050405020303" pitchFamily="18" charset="0"/>
              </a:rPr>
              <a:t>IE</a:t>
            </a:r>
            <a:r>
              <a:rPr lang="zh-CN" altLang="en-US" dirty="0">
                <a:solidFill>
                  <a:srgbClr val="111111"/>
                </a:solidFill>
                <a:latin typeface="Georgia" panose="02040502050405020303" pitchFamily="18" charset="0"/>
              </a:rPr>
              <a:t>写的，其中主要用到 </a:t>
            </a:r>
            <a:r>
              <a:rPr lang="en-US" altLang="zh-CN" dirty="0" err="1">
                <a:solidFill>
                  <a:srgbClr val="111111"/>
                </a:solidFill>
                <a:latin typeface="Georgia" panose="02040502050405020303" pitchFamily="18" charset="0"/>
              </a:rPr>
              <a:t>DXImageTransform.Microsoft.gradient</a:t>
            </a:r>
            <a:r>
              <a:rPr lang="zh-CN" altLang="en-US" dirty="0">
                <a:solidFill>
                  <a:srgbClr val="111111"/>
                </a:solidFill>
                <a:latin typeface="Georgia" panose="02040502050405020303" pitchFamily="18" charset="0"/>
              </a:rPr>
              <a:t>滤镜。我们要为它设置起点色（</a:t>
            </a:r>
            <a:r>
              <a:rPr lang="en-US" altLang="zh-CN" dirty="0" err="1">
                <a:solidFill>
                  <a:srgbClr val="111111"/>
                </a:solidFill>
                <a:latin typeface="Georgia" panose="02040502050405020303" pitchFamily="18" charset="0"/>
              </a:rPr>
              <a:t>startColorstr</a:t>
            </a:r>
            <a:r>
              <a:rPr lang="zh-CN" altLang="en-US" dirty="0">
                <a:solidFill>
                  <a:srgbClr val="111111"/>
                </a:solidFill>
                <a:latin typeface="Georgia" panose="02040502050405020303" pitchFamily="18" charset="0"/>
              </a:rPr>
              <a:t>）和终点色（</a:t>
            </a:r>
            <a:r>
              <a:rPr lang="en-US" altLang="zh-CN" dirty="0" err="1">
                <a:solidFill>
                  <a:srgbClr val="111111"/>
                </a:solidFill>
                <a:latin typeface="Georgia" panose="02040502050405020303" pitchFamily="18" charset="0"/>
              </a:rPr>
              <a:t>endColorstr</a:t>
            </a:r>
            <a:r>
              <a:rPr lang="zh-CN" altLang="en-US" dirty="0">
                <a:solidFill>
                  <a:srgbClr val="111111"/>
                </a:solidFill>
                <a:latin typeface="Georgia" panose="02040502050405020303" pitchFamily="18" charset="0"/>
              </a:rPr>
              <a:t>）。在单色透明的情况下，这两个值是相同的。需要注意的是，它们的取值是一个八位的十六进制值，前两位表示</a:t>
            </a:r>
            <a:r>
              <a:rPr lang="en-US" altLang="zh-CN" dirty="0">
                <a:solidFill>
                  <a:srgbClr val="111111"/>
                </a:solidFill>
                <a:latin typeface="Georgia" panose="02040502050405020303" pitchFamily="18" charset="0"/>
              </a:rPr>
              <a:t>alpha</a:t>
            </a:r>
            <a:r>
              <a:rPr lang="zh-CN" altLang="en-US" dirty="0">
                <a:solidFill>
                  <a:srgbClr val="111111"/>
                </a:solidFill>
                <a:latin typeface="Georgia" panose="02040502050405020303" pitchFamily="18" charset="0"/>
              </a:rPr>
              <a:t>通道值，</a:t>
            </a:r>
            <a:r>
              <a:rPr lang="en-US" altLang="zh-CN" dirty="0">
                <a:solidFill>
                  <a:srgbClr val="111111"/>
                </a:solidFill>
                <a:latin typeface="Georgia" panose="02040502050405020303" pitchFamily="18" charset="0"/>
              </a:rPr>
              <a:t>00</a:t>
            </a:r>
            <a:r>
              <a:rPr lang="zh-CN" altLang="en-US" dirty="0">
                <a:solidFill>
                  <a:srgbClr val="111111"/>
                </a:solidFill>
                <a:latin typeface="Georgia" panose="02040502050405020303" pitchFamily="18" charset="0"/>
              </a:rPr>
              <a:t>表示完全透明，</a:t>
            </a:r>
            <a:r>
              <a:rPr lang="en-US" altLang="zh-CN" dirty="0">
                <a:solidFill>
                  <a:srgbClr val="111111"/>
                </a:solidFill>
                <a:latin typeface="Georgia" panose="02040502050405020303" pitchFamily="18" charset="0"/>
              </a:rPr>
              <a:t>FF</a:t>
            </a:r>
            <a:r>
              <a:rPr lang="zh-CN" altLang="en-US" dirty="0">
                <a:solidFill>
                  <a:srgbClr val="111111"/>
                </a:solidFill>
                <a:latin typeface="Georgia" panose="02040502050405020303" pitchFamily="18" charset="0"/>
              </a:rPr>
              <a:t>表示完全不透明；后六位则是这个颜色的</a:t>
            </a:r>
            <a:r>
              <a:rPr lang="en-US" altLang="zh-CN" dirty="0">
                <a:solidFill>
                  <a:srgbClr val="111111"/>
                </a:solidFill>
                <a:latin typeface="Georgia" panose="02040502050405020303" pitchFamily="18" charset="0"/>
              </a:rPr>
              <a:t>RGB</a:t>
            </a:r>
            <a:r>
              <a:rPr lang="zh-CN" altLang="en-US" dirty="0">
                <a:solidFill>
                  <a:srgbClr val="111111"/>
                </a:solidFill>
                <a:latin typeface="Georgia" panose="02040502050405020303" pitchFamily="18" charset="0"/>
              </a:rPr>
              <a:t>值。</a:t>
            </a:r>
            <a:endParaRPr lang="zh-CN" altLang="en-US" dirty="0"/>
          </a:p>
        </p:txBody>
      </p:sp>
      <p:sp>
        <p:nvSpPr>
          <p:cNvPr id="6" name="矩形 5">
            <a:extLst>
              <a:ext uri="{FF2B5EF4-FFF2-40B4-BE49-F238E27FC236}">
                <a16:creationId xmlns:a16="http://schemas.microsoft.com/office/drawing/2014/main" id="{0A579332-34FF-4DDB-A1A2-6266752206EA}"/>
              </a:ext>
            </a:extLst>
          </p:cNvPr>
          <p:cNvSpPr/>
          <p:nvPr/>
        </p:nvSpPr>
        <p:spPr>
          <a:xfrm>
            <a:off x="327827" y="5093626"/>
            <a:ext cx="11536346" cy="307777"/>
          </a:xfrm>
          <a:prstGeom prst="rect">
            <a:avLst/>
          </a:prstGeom>
        </p:spPr>
        <p:txBody>
          <a:bodyPr wrap="square">
            <a:spAutoFit/>
          </a:bodyPr>
          <a:lstStyle/>
          <a:p>
            <a:r>
              <a:rPr lang="zh-CN" altLang="en-US" dirty="0">
                <a:solidFill>
                  <a:srgbClr val="111111"/>
                </a:solidFill>
                <a:latin typeface="Georgia" panose="02040502050405020303" pitchFamily="18" charset="0"/>
              </a:rPr>
              <a:t>最后一行除了</a:t>
            </a:r>
            <a:r>
              <a:rPr lang="en-US" altLang="zh-CN" dirty="0">
                <a:solidFill>
                  <a:srgbClr val="111111"/>
                </a:solidFill>
                <a:latin typeface="Georgia" panose="02040502050405020303" pitchFamily="18" charset="0"/>
              </a:rPr>
              <a:t>IE</a:t>
            </a:r>
            <a:r>
              <a:rPr lang="zh-CN" altLang="en-US" dirty="0">
                <a:solidFill>
                  <a:srgbClr val="111111"/>
                </a:solidFill>
                <a:latin typeface="Georgia" panose="02040502050405020303" pitchFamily="18" charset="0"/>
              </a:rPr>
              <a:t>，其他浏览器几乎都支持</a:t>
            </a:r>
            <a:r>
              <a:rPr lang="en-US" altLang="zh-CN" dirty="0" err="1">
                <a:solidFill>
                  <a:srgbClr val="111111"/>
                </a:solidFill>
                <a:latin typeface="Georgia" panose="02040502050405020303" pitchFamily="18" charset="0"/>
              </a:rPr>
              <a:t>rgba</a:t>
            </a:r>
            <a:r>
              <a:rPr lang="zh-CN" altLang="en-US" dirty="0">
                <a:solidFill>
                  <a:srgbClr val="111111"/>
                </a:solidFill>
                <a:latin typeface="Georgia" panose="02040502050405020303" pitchFamily="18" charset="0"/>
              </a:rPr>
              <a:t>函数。它有四个参数，前三个为一种颜色的</a:t>
            </a:r>
            <a:r>
              <a:rPr lang="en-US" altLang="zh-CN" dirty="0">
                <a:solidFill>
                  <a:srgbClr val="111111"/>
                </a:solidFill>
                <a:latin typeface="Georgia" panose="02040502050405020303" pitchFamily="18" charset="0"/>
              </a:rPr>
              <a:t>RGB</a:t>
            </a:r>
            <a:r>
              <a:rPr lang="zh-CN" altLang="en-US" dirty="0">
                <a:solidFill>
                  <a:srgbClr val="111111"/>
                </a:solidFill>
                <a:latin typeface="Georgia" panose="02040502050405020303" pitchFamily="18" charset="0"/>
              </a:rPr>
              <a:t>值，第四个为透明度，这里设为</a:t>
            </a:r>
            <a:r>
              <a:rPr lang="en-US" altLang="zh-CN" dirty="0">
                <a:solidFill>
                  <a:srgbClr val="111111"/>
                </a:solidFill>
                <a:latin typeface="Georgia" panose="02040502050405020303" pitchFamily="18" charset="0"/>
              </a:rPr>
              <a:t>0.6</a:t>
            </a:r>
            <a:r>
              <a:rPr lang="zh-CN" altLang="en-US" dirty="0">
                <a:solidFill>
                  <a:srgbClr val="111111"/>
                </a:solidFill>
                <a:latin typeface="Georgia" panose="02040502050405020303" pitchFamily="18" charset="0"/>
              </a:rPr>
              <a:t>。</a:t>
            </a:r>
            <a:endParaRPr lang="zh-CN" altLang="en-US" dirty="0"/>
          </a:p>
        </p:txBody>
      </p:sp>
      <p:grpSp>
        <p:nvGrpSpPr>
          <p:cNvPr id="12" name="Group 9">
            <a:extLst>
              <a:ext uri="{FF2B5EF4-FFF2-40B4-BE49-F238E27FC236}">
                <a16:creationId xmlns:a16="http://schemas.microsoft.com/office/drawing/2014/main" id="{60500F33-63C8-43DE-BD7B-8C7334D6C2D9}"/>
              </a:ext>
            </a:extLst>
          </p:cNvPr>
          <p:cNvGrpSpPr/>
          <p:nvPr/>
        </p:nvGrpSpPr>
        <p:grpSpPr>
          <a:xfrm>
            <a:off x="9270251" y="181078"/>
            <a:ext cx="754143" cy="335365"/>
            <a:chOff x="816" y="2304"/>
            <a:chExt cx="1440" cy="448"/>
          </a:xfrm>
        </p:grpSpPr>
        <p:sp>
          <p:nvSpPr>
            <p:cNvPr id="13" name="Freeform 10">
              <a:extLst>
                <a:ext uri="{FF2B5EF4-FFF2-40B4-BE49-F238E27FC236}">
                  <a16:creationId xmlns:a16="http://schemas.microsoft.com/office/drawing/2014/main" id="{46FC4171-151F-4B79-857B-648B931D66E3}"/>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 name="Rectangle 11">
              <a:hlinkClick r:id="rId4"/>
              <a:extLst>
                <a:ext uri="{FF2B5EF4-FFF2-40B4-BE49-F238E27FC236}">
                  <a16:creationId xmlns:a16="http://schemas.microsoft.com/office/drawing/2014/main" id="{FA964C1C-F90A-4ACF-9ABF-A2B30C57B838}"/>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15" name="Group 9">
            <a:extLst>
              <a:ext uri="{FF2B5EF4-FFF2-40B4-BE49-F238E27FC236}">
                <a16:creationId xmlns:a16="http://schemas.microsoft.com/office/drawing/2014/main" id="{F6891BC4-B011-4D8C-B34D-BD49287D57FB}"/>
              </a:ext>
            </a:extLst>
          </p:cNvPr>
          <p:cNvGrpSpPr/>
          <p:nvPr/>
        </p:nvGrpSpPr>
        <p:grpSpPr>
          <a:xfrm>
            <a:off x="10165976" y="181078"/>
            <a:ext cx="754143" cy="335365"/>
            <a:chOff x="816" y="2304"/>
            <a:chExt cx="1440" cy="448"/>
          </a:xfrm>
        </p:grpSpPr>
        <p:sp>
          <p:nvSpPr>
            <p:cNvPr id="16" name="Freeform 10">
              <a:extLst>
                <a:ext uri="{FF2B5EF4-FFF2-40B4-BE49-F238E27FC236}">
                  <a16:creationId xmlns:a16="http://schemas.microsoft.com/office/drawing/2014/main" id="{F0AC5181-83E6-4688-AE29-06830182C441}"/>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Rectangle 11">
              <a:hlinkClick r:id="rId5" action="ppaction://hlinkfile"/>
              <a:extLst>
                <a:ext uri="{FF2B5EF4-FFF2-40B4-BE49-F238E27FC236}">
                  <a16:creationId xmlns:a16="http://schemas.microsoft.com/office/drawing/2014/main" id="{B7D4B42E-53C9-4750-B03D-AC76711AB169}"/>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15394665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en-US" altLang="zh-CN" kern="1200" dirty="0">
                <a:latin typeface="华文隶书" panose="02010800040101010101" pitchFamily="2" charset="-122"/>
                <a:ea typeface="华文隶书" panose="02010800040101010101" pitchFamily="2" charset="-122"/>
                <a:cs typeface="Arial" panose="020B0604020202020204" pitchFamily="34" charset="0"/>
              </a:rPr>
              <a:t>Css3</a:t>
            </a:r>
            <a:r>
              <a:rPr lang="zh-CN" altLang="en-US" kern="1200" dirty="0">
                <a:latin typeface="华文隶书" panose="02010800040101010101" pitchFamily="2" charset="-122"/>
                <a:ea typeface="华文隶书" panose="02010800040101010101" pitchFamily="2" charset="-122"/>
                <a:cs typeface="Arial" panose="020B0604020202020204" pitchFamily="34" charset="0"/>
              </a:rPr>
              <a:t>功能</a:t>
            </a:r>
            <a:endParaRPr lang="en-US" altLang="zh-CN" kern="1200" dirty="0">
              <a:latin typeface="华文隶书" panose="02010800040101010101" pitchFamily="2" charset="-122"/>
              <a:ea typeface="华文隶书" panose="02010800040101010101" pitchFamily="2" charset="-122"/>
            </a:endParaRPr>
          </a:p>
        </p:txBody>
      </p:sp>
      <p:grpSp>
        <p:nvGrpSpPr>
          <p:cNvPr id="28" name="Group 9">
            <a:extLst>
              <a:ext uri="{FF2B5EF4-FFF2-40B4-BE49-F238E27FC236}">
                <a16:creationId xmlns:a16="http://schemas.microsoft.com/office/drawing/2014/main" id="{49FDFAB9-2D45-41AB-825F-3F8F61B58A3F}"/>
              </a:ext>
            </a:extLst>
          </p:cNvPr>
          <p:cNvGrpSpPr/>
          <p:nvPr/>
        </p:nvGrpSpPr>
        <p:grpSpPr>
          <a:xfrm>
            <a:off x="11061700" y="181078"/>
            <a:ext cx="988719" cy="335365"/>
            <a:chOff x="816" y="2304"/>
            <a:chExt cx="1440" cy="448"/>
          </a:xfrm>
        </p:grpSpPr>
        <p:sp>
          <p:nvSpPr>
            <p:cNvPr id="30" name="Freeform 10">
              <a:extLst>
                <a:ext uri="{FF2B5EF4-FFF2-40B4-BE49-F238E27FC236}">
                  <a16:creationId xmlns:a16="http://schemas.microsoft.com/office/drawing/2014/main" id="{76E5F1E4-B6F9-4847-9194-8CF12D7E8886}"/>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 name="Rectangle 11">
              <a:hlinkClick r:id="rId3" action="ppaction://hlinksldjump"/>
              <a:extLst>
                <a:ext uri="{FF2B5EF4-FFF2-40B4-BE49-F238E27FC236}">
                  <a16:creationId xmlns:a16="http://schemas.microsoft.com/office/drawing/2014/main" id="{A6792C7E-F9E9-4D76-A607-72D71D044F79}"/>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7" name="矩形 6">
            <a:extLst>
              <a:ext uri="{FF2B5EF4-FFF2-40B4-BE49-F238E27FC236}">
                <a16:creationId xmlns:a16="http://schemas.microsoft.com/office/drawing/2014/main" id="{0BB3D8A3-2AF0-41CD-B995-FBD6119F8B64}"/>
              </a:ext>
            </a:extLst>
          </p:cNvPr>
          <p:cNvSpPr/>
          <p:nvPr/>
        </p:nvSpPr>
        <p:spPr>
          <a:xfrm>
            <a:off x="297246" y="760512"/>
            <a:ext cx="1662635" cy="307777"/>
          </a:xfrm>
          <a:prstGeom prst="rect">
            <a:avLst/>
          </a:prstGeom>
        </p:spPr>
        <p:txBody>
          <a:bodyPr wrap="none">
            <a:spAutoFit/>
          </a:bodyPr>
          <a:lstStyle/>
          <a:p>
            <a:r>
              <a:rPr lang="zh-CN" altLang="en-US" b="1" dirty="0">
                <a:solidFill>
                  <a:srgbClr val="111111"/>
                </a:solidFill>
                <a:latin typeface="Georgia" panose="02040502050405020303" pitchFamily="18" charset="0"/>
              </a:rPr>
              <a:t>旋转（</a:t>
            </a:r>
            <a:r>
              <a:rPr lang="en-US" altLang="zh-CN" b="1" dirty="0">
                <a:solidFill>
                  <a:srgbClr val="111111"/>
                </a:solidFill>
                <a:latin typeface="Georgia" panose="02040502050405020303" pitchFamily="18" charset="0"/>
              </a:rPr>
              <a:t>rotation</a:t>
            </a:r>
            <a:r>
              <a:rPr lang="zh-CN" altLang="en-US" b="1" dirty="0">
                <a:solidFill>
                  <a:srgbClr val="111111"/>
                </a:solidFill>
                <a:latin typeface="Georgia" panose="02040502050405020303" pitchFamily="18" charset="0"/>
              </a:rPr>
              <a:t>）</a:t>
            </a:r>
            <a:endParaRPr lang="zh-CN" altLang="en-US" dirty="0"/>
          </a:p>
        </p:txBody>
      </p:sp>
      <p:sp>
        <p:nvSpPr>
          <p:cNvPr id="8" name="矩形 7">
            <a:extLst>
              <a:ext uri="{FF2B5EF4-FFF2-40B4-BE49-F238E27FC236}">
                <a16:creationId xmlns:a16="http://schemas.microsoft.com/office/drawing/2014/main" id="{C0DEB574-14BC-423D-A484-7DD488F512E5}"/>
              </a:ext>
            </a:extLst>
          </p:cNvPr>
          <p:cNvSpPr/>
          <p:nvPr/>
        </p:nvSpPr>
        <p:spPr>
          <a:xfrm>
            <a:off x="0" y="1068289"/>
            <a:ext cx="12192000" cy="3000821"/>
          </a:xfrm>
          <a:prstGeom prst="rect">
            <a:avLst/>
          </a:prstGeom>
        </p:spPr>
        <p:txBody>
          <a:bodyPr wrap="square">
            <a:spAutoFit/>
          </a:bodyPr>
          <a:lstStyle/>
          <a:p>
            <a:pPr>
              <a:lnSpc>
                <a:spcPct val="150000"/>
              </a:lnSpc>
            </a:pPr>
            <a:r>
              <a:rPr lang="en-US" altLang="zh-CN" dirty="0">
                <a:solidFill>
                  <a:srgbClr val="111111"/>
                </a:solidFill>
                <a:latin typeface="Consolas" panose="020B0609020204030204" pitchFamily="49" charset="0"/>
              </a:rPr>
              <a:t>.</a:t>
            </a:r>
            <a:r>
              <a:rPr lang="en-US" altLang="zh-CN" dirty="0" err="1">
                <a:solidFill>
                  <a:srgbClr val="111111"/>
                </a:solidFill>
                <a:latin typeface="Consolas" panose="020B0609020204030204" pitchFamily="49" charset="0"/>
              </a:rPr>
              <a:t>box_rotate</a:t>
            </a:r>
            <a:r>
              <a:rPr lang="en-US" altLang="zh-CN" dirty="0">
                <a:solidFill>
                  <a:srgbClr val="111111"/>
                </a:solidFill>
                <a:latin typeface="Consolas" panose="020B0609020204030204" pitchFamily="49" charset="0"/>
              </a:rPr>
              <a:t> {</a:t>
            </a:r>
          </a:p>
          <a:p>
            <a:pPr>
              <a:lnSpc>
                <a:spcPct val="150000"/>
              </a:lnSpc>
            </a:pPr>
            <a:r>
              <a:rPr lang="zh-CN" altLang="en-US" dirty="0">
                <a:solidFill>
                  <a:srgbClr val="111111"/>
                </a:solidFill>
                <a:latin typeface="Consolas" panose="020B0609020204030204" pitchFamily="49" charset="0"/>
              </a:rPr>
              <a:t>　　</a:t>
            </a:r>
            <a:r>
              <a:rPr lang="en-US" altLang="zh-CN" dirty="0">
                <a:solidFill>
                  <a:srgbClr val="111111"/>
                </a:solidFill>
                <a:latin typeface="Consolas" panose="020B0609020204030204" pitchFamily="49" charset="0"/>
              </a:rPr>
              <a:t>-</a:t>
            </a:r>
            <a:r>
              <a:rPr lang="en-US" altLang="zh-CN" dirty="0" err="1">
                <a:solidFill>
                  <a:srgbClr val="111111"/>
                </a:solidFill>
                <a:latin typeface="Consolas" panose="020B0609020204030204" pitchFamily="49" charset="0"/>
              </a:rPr>
              <a:t>moz</a:t>
            </a:r>
            <a:r>
              <a:rPr lang="en-US" altLang="zh-CN" dirty="0">
                <a:solidFill>
                  <a:srgbClr val="111111"/>
                </a:solidFill>
                <a:latin typeface="Consolas" panose="020B0609020204030204" pitchFamily="49" charset="0"/>
              </a:rPr>
              <a:t>-transform: rotate(7.5deg); /* FF3.5+ */</a:t>
            </a:r>
          </a:p>
          <a:p>
            <a:pPr>
              <a:lnSpc>
                <a:spcPct val="150000"/>
              </a:lnSpc>
            </a:pPr>
            <a:r>
              <a:rPr lang="zh-CN" altLang="en-US" dirty="0">
                <a:solidFill>
                  <a:srgbClr val="111111"/>
                </a:solidFill>
                <a:latin typeface="Consolas" panose="020B0609020204030204" pitchFamily="49" charset="0"/>
              </a:rPr>
              <a:t>　　</a:t>
            </a:r>
            <a:r>
              <a:rPr lang="en-US" altLang="zh-CN" dirty="0">
                <a:solidFill>
                  <a:srgbClr val="111111"/>
                </a:solidFill>
                <a:latin typeface="Consolas" panose="020B0609020204030204" pitchFamily="49" charset="0"/>
              </a:rPr>
              <a:t>-o-transform: rotate(7.5deg); /* Opera 10.5 */</a:t>
            </a:r>
          </a:p>
          <a:p>
            <a:pPr>
              <a:lnSpc>
                <a:spcPct val="150000"/>
              </a:lnSpc>
            </a:pPr>
            <a:r>
              <a:rPr lang="zh-CN" altLang="en-US" dirty="0">
                <a:solidFill>
                  <a:srgbClr val="111111"/>
                </a:solidFill>
                <a:latin typeface="Consolas" panose="020B0609020204030204" pitchFamily="49" charset="0"/>
              </a:rPr>
              <a:t>　　</a:t>
            </a:r>
            <a:r>
              <a:rPr lang="en-US" altLang="zh-CN" dirty="0">
                <a:solidFill>
                  <a:srgbClr val="111111"/>
                </a:solidFill>
                <a:latin typeface="Consolas" panose="020B0609020204030204" pitchFamily="49" charset="0"/>
              </a:rPr>
              <a:t>-: rotate(7.5deg); /* Saf3.1+, Chrome */</a:t>
            </a:r>
          </a:p>
          <a:p>
            <a:pPr>
              <a:lnSpc>
                <a:spcPct val="150000"/>
              </a:lnSpc>
            </a:pPr>
            <a:r>
              <a:rPr lang="zh-CN" altLang="en-US" dirty="0">
                <a:solidFill>
                  <a:srgbClr val="111111"/>
                </a:solidFill>
                <a:latin typeface="Consolas" panose="020B0609020204030204" pitchFamily="49" charset="0"/>
              </a:rPr>
              <a:t>　　</a:t>
            </a:r>
            <a:r>
              <a:rPr lang="en-US" altLang="zh-CN" dirty="0">
                <a:solidFill>
                  <a:srgbClr val="111111"/>
                </a:solidFill>
                <a:latin typeface="Consolas" panose="020B0609020204030204" pitchFamily="49" charset="0"/>
              </a:rPr>
              <a:t>filter: </a:t>
            </a:r>
            <a:r>
              <a:rPr lang="en-US" altLang="zh-CN" dirty="0" err="1">
                <a:solidFill>
                  <a:srgbClr val="111111"/>
                </a:solidFill>
                <a:latin typeface="Consolas" panose="020B0609020204030204" pitchFamily="49" charset="0"/>
              </a:rPr>
              <a:t>progid:webkit-transformDXImageTransform.Microsoft.Matrix</a:t>
            </a:r>
            <a:r>
              <a:rPr lang="en-US" altLang="zh-CN" dirty="0">
                <a:solidFill>
                  <a:srgbClr val="111111"/>
                </a:solidFill>
                <a:latin typeface="Consolas" panose="020B0609020204030204" pitchFamily="49" charset="0"/>
              </a:rPr>
              <a:t>(M11=0.9914,M12=-0.1305,M21=0.1305,M22=0.9914,SizingMethod='auto expand');</a:t>
            </a:r>
          </a:p>
          <a:p>
            <a:pPr>
              <a:lnSpc>
                <a:spcPct val="150000"/>
              </a:lnSpc>
            </a:pPr>
            <a:r>
              <a:rPr lang="zh-CN" altLang="en-US" dirty="0">
                <a:solidFill>
                  <a:srgbClr val="111111"/>
                </a:solidFill>
                <a:latin typeface="Consolas" panose="020B0609020204030204" pitchFamily="49" charset="0"/>
              </a:rPr>
              <a:t>　　</a:t>
            </a:r>
            <a:r>
              <a:rPr lang="en-US" altLang="zh-CN" dirty="0">
                <a:solidFill>
                  <a:srgbClr val="111111"/>
                </a:solidFill>
                <a:latin typeface="Consolas" panose="020B0609020204030204" pitchFamily="49" charset="0"/>
              </a:rPr>
              <a:t>-</a:t>
            </a:r>
            <a:r>
              <a:rPr lang="en-US" altLang="zh-CN" dirty="0" err="1">
                <a:solidFill>
                  <a:srgbClr val="111111"/>
                </a:solidFill>
                <a:latin typeface="Consolas" panose="020B0609020204030204" pitchFamily="49" charset="0"/>
              </a:rPr>
              <a:t>ms</a:t>
            </a:r>
            <a:r>
              <a:rPr lang="en-US" altLang="zh-CN" dirty="0">
                <a:solidFill>
                  <a:srgbClr val="111111"/>
                </a:solidFill>
                <a:latin typeface="Consolas" panose="020B0609020204030204" pitchFamily="49" charset="0"/>
              </a:rPr>
              <a:t>-filter: "</a:t>
            </a:r>
            <a:r>
              <a:rPr lang="en-US" altLang="zh-CN" dirty="0" err="1">
                <a:solidFill>
                  <a:srgbClr val="111111"/>
                </a:solidFill>
                <a:latin typeface="Consolas" panose="020B0609020204030204" pitchFamily="49" charset="0"/>
              </a:rPr>
              <a:t>progid:DXImageTransform.Microsoft.Matrix</a:t>
            </a:r>
            <a:r>
              <a:rPr lang="en-US" altLang="zh-CN" dirty="0">
                <a:solidFill>
                  <a:srgbClr val="111111"/>
                </a:solidFill>
                <a:latin typeface="Consolas" panose="020B0609020204030204" pitchFamily="49" charset="0"/>
              </a:rPr>
              <a:t>(M11=0.9914,M12=-0.1305,M21=0.1305,M22=0.9914,SizingMethod='auto expand')"; /* IE8 */</a:t>
            </a:r>
          </a:p>
          <a:p>
            <a:pPr>
              <a:lnSpc>
                <a:spcPct val="150000"/>
              </a:lnSpc>
            </a:pPr>
            <a:r>
              <a:rPr lang="en-US" altLang="zh-CN" dirty="0">
                <a:solidFill>
                  <a:srgbClr val="111111"/>
                </a:solidFill>
                <a:latin typeface="Consolas" panose="020B0609020204030204" pitchFamily="49" charset="0"/>
              </a:rPr>
              <a:t>}</a:t>
            </a:r>
          </a:p>
        </p:txBody>
      </p:sp>
      <p:sp>
        <p:nvSpPr>
          <p:cNvPr id="9" name="矩形 8">
            <a:extLst>
              <a:ext uri="{FF2B5EF4-FFF2-40B4-BE49-F238E27FC236}">
                <a16:creationId xmlns:a16="http://schemas.microsoft.com/office/drawing/2014/main" id="{A725DE01-B95A-4A99-BE91-25C8002D7F46}"/>
              </a:ext>
            </a:extLst>
          </p:cNvPr>
          <p:cNvSpPr/>
          <p:nvPr/>
        </p:nvSpPr>
        <p:spPr>
          <a:xfrm>
            <a:off x="297245" y="4069110"/>
            <a:ext cx="11753173" cy="2354491"/>
          </a:xfrm>
          <a:prstGeom prst="rect">
            <a:avLst/>
          </a:prstGeom>
        </p:spPr>
        <p:txBody>
          <a:bodyPr wrap="square">
            <a:spAutoFit/>
          </a:bodyPr>
          <a:lstStyle/>
          <a:p>
            <a:pPr>
              <a:lnSpc>
                <a:spcPct val="150000"/>
              </a:lnSpc>
            </a:pPr>
            <a:r>
              <a:rPr lang="zh-CN" altLang="en-US" dirty="0">
                <a:solidFill>
                  <a:srgbClr val="111111"/>
                </a:solidFill>
                <a:latin typeface="Georgia" panose="02040502050405020303" pitchFamily="18" charset="0"/>
              </a:rPr>
              <a:t>除了</a:t>
            </a:r>
            <a:r>
              <a:rPr lang="en-US" altLang="zh-CN" dirty="0">
                <a:solidFill>
                  <a:srgbClr val="111111"/>
                </a:solidFill>
                <a:latin typeface="Georgia" panose="02040502050405020303" pitchFamily="18" charset="0"/>
              </a:rPr>
              <a:t>IE</a:t>
            </a:r>
            <a:r>
              <a:rPr lang="zh-CN" altLang="en-US" dirty="0">
                <a:solidFill>
                  <a:srgbClr val="111111"/>
                </a:solidFill>
                <a:latin typeface="Georgia" panose="02040502050405020303" pitchFamily="18" charset="0"/>
              </a:rPr>
              <a:t>以外，其他浏览器都是用</a:t>
            </a:r>
            <a:r>
              <a:rPr lang="en-US" altLang="zh-CN" dirty="0">
                <a:solidFill>
                  <a:srgbClr val="111111"/>
                </a:solidFill>
                <a:latin typeface="Georgia" panose="02040502050405020303" pitchFamily="18" charset="0"/>
              </a:rPr>
              <a:t>rotate</a:t>
            </a:r>
            <a:r>
              <a:rPr lang="zh-CN" altLang="en-US" dirty="0">
                <a:solidFill>
                  <a:srgbClr val="111111"/>
                </a:solidFill>
                <a:latin typeface="Georgia" panose="02040502050405020303" pitchFamily="18" charset="0"/>
              </a:rPr>
              <a:t>函数，实现某个对象的旋转。比如</a:t>
            </a:r>
            <a:r>
              <a:rPr lang="en-US" altLang="zh-CN" dirty="0">
                <a:solidFill>
                  <a:srgbClr val="111111"/>
                </a:solidFill>
                <a:latin typeface="Georgia" panose="02040502050405020303" pitchFamily="18" charset="0"/>
              </a:rPr>
              <a:t>rotate(7.5deg)</a:t>
            </a:r>
            <a:r>
              <a:rPr lang="zh-CN" altLang="en-US" dirty="0">
                <a:solidFill>
                  <a:srgbClr val="111111"/>
                </a:solidFill>
                <a:latin typeface="Georgia" panose="02040502050405020303" pitchFamily="18" charset="0"/>
              </a:rPr>
              <a:t>就表示顺时针旋转</a:t>
            </a:r>
            <a:r>
              <a:rPr lang="en-US" altLang="zh-CN" dirty="0">
                <a:solidFill>
                  <a:srgbClr val="111111"/>
                </a:solidFill>
                <a:latin typeface="Georgia" panose="02040502050405020303" pitchFamily="18" charset="0"/>
              </a:rPr>
              <a:t>7.5</a:t>
            </a:r>
            <a:r>
              <a:rPr lang="zh-CN" altLang="en-US" dirty="0">
                <a:solidFill>
                  <a:srgbClr val="111111"/>
                </a:solidFill>
                <a:latin typeface="Georgia" panose="02040502050405020303" pitchFamily="18" charset="0"/>
              </a:rPr>
              <a:t>度（</a:t>
            </a:r>
            <a:r>
              <a:rPr lang="en-US" altLang="zh-CN" dirty="0">
                <a:solidFill>
                  <a:srgbClr val="111111"/>
                </a:solidFill>
                <a:latin typeface="Georgia" panose="02040502050405020303" pitchFamily="18" charset="0"/>
              </a:rPr>
              <a:t>degree</a:t>
            </a:r>
            <a:r>
              <a:rPr lang="zh-CN" altLang="en-US" dirty="0">
                <a:solidFill>
                  <a:srgbClr val="111111"/>
                </a:solidFill>
                <a:latin typeface="Georgia" panose="02040502050405020303" pitchFamily="18" charset="0"/>
              </a:rPr>
              <a:t>）。</a:t>
            </a:r>
            <a:br>
              <a:rPr lang="zh-CN" altLang="en-US" dirty="0">
                <a:solidFill>
                  <a:srgbClr val="111111"/>
                </a:solidFill>
                <a:latin typeface="Georgia" panose="02040502050405020303" pitchFamily="18" charset="0"/>
              </a:rPr>
            </a:br>
            <a:r>
              <a:rPr lang="en-US" altLang="zh-CN" dirty="0">
                <a:solidFill>
                  <a:srgbClr val="111111"/>
                </a:solidFill>
                <a:latin typeface="Georgia" panose="02040502050405020303" pitchFamily="18" charset="0"/>
              </a:rPr>
              <a:t>IE</a:t>
            </a:r>
            <a:r>
              <a:rPr lang="zh-CN" altLang="en-US" dirty="0">
                <a:solidFill>
                  <a:srgbClr val="111111"/>
                </a:solidFill>
                <a:latin typeface="Georgia" panose="02040502050405020303" pitchFamily="18" charset="0"/>
              </a:rPr>
              <a:t>则需要用到一个复杂的滤镜</a:t>
            </a:r>
            <a:r>
              <a:rPr lang="en-US" altLang="zh-CN" dirty="0" err="1">
                <a:solidFill>
                  <a:srgbClr val="111111"/>
                </a:solidFill>
                <a:latin typeface="Georgia" panose="02040502050405020303" pitchFamily="18" charset="0"/>
              </a:rPr>
              <a:t>DXImageTransform.Microsoft.Matrix</a:t>
            </a:r>
            <a:r>
              <a:rPr lang="zh-CN" altLang="en-US" dirty="0">
                <a:solidFill>
                  <a:srgbClr val="111111"/>
                </a:solidFill>
                <a:latin typeface="Georgia" panose="02040502050405020303" pitchFamily="18" charset="0"/>
              </a:rPr>
              <a:t>。它一共接受五个参数，前四个参数需要自行计算三角函数，然后分别写成</a:t>
            </a:r>
            <a:r>
              <a:rPr lang="en-US" altLang="zh-CN" dirty="0">
                <a:solidFill>
                  <a:srgbClr val="111111"/>
                </a:solidFill>
                <a:latin typeface="Georgia" panose="02040502050405020303" pitchFamily="18" charset="0"/>
              </a:rPr>
              <a:t>M11 = cos(rotation),M12 = -sin(rotation),M21 = sin(rotation),M22 = cos(rotation)</a:t>
            </a:r>
            <a:r>
              <a:rPr lang="zh-CN" altLang="en-US" dirty="0">
                <a:solidFill>
                  <a:srgbClr val="111111"/>
                </a:solidFill>
                <a:latin typeface="Georgia" panose="02040502050405020303" pitchFamily="18" charset="0"/>
              </a:rPr>
              <a:t>，其中的</a:t>
            </a:r>
            <a:r>
              <a:rPr lang="en-US" altLang="zh-CN" dirty="0">
                <a:solidFill>
                  <a:srgbClr val="111111"/>
                </a:solidFill>
                <a:latin typeface="Georgia" panose="02040502050405020303" pitchFamily="18" charset="0"/>
              </a:rPr>
              <a:t>rotation</a:t>
            </a:r>
            <a:r>
              <a:rPr lang="zh-CN" altLang="en-US" dirty="0">
                <a:solidFill>
                  <a:srgbClr val="111111"/>
                </a:solidFill>
                <a:latin typeface="Georgia" panose="02040502050405020303" pitchFamily="18" charset="0"/>
              </a:rPr>
              <a:t>表示旋转角度，如果顺时针旋转</a:t>
            </a:r>
            <a:r>
              <a:rPr lang="en-US" altLang="zh-CN" dirty="0">
                <a:solidFill>
                  <a:srgbClr val="111111"/>
                </a:solidFill>
                <a:latin typeface="Georgia" panose="02040502050405020303" pitchFamily="18" charset="0"/>
              </a:rPr>
              <a:t>7.5</a:t>
            </a:r>
            <a:r>
              <a:rPr lang="zh-CN" altLang="en-US" dirty="0">
                <a:solidFill>
                  <a:srgbClr val="111111"/>
                </a:solidFill>
                <a:latin typeface="Georgia" panose="02040502050405020303" pitchFamily="18" charset="0"/>
              </a:rPr>
              <a:t>度，则</a:t>
            </a:r>
            <a:r>
              <a:rPr lang="en-US" altLang="zh-CN" dirty="0">
                <a:solidFill>
                  <a:srgbClr val="111111"/>
                </a:solidFill>
                <a:latin typeface="Georgia" panose="02040502050405020303" pitchFamily="18" charset="0"/>
              </a:rPr>
              <a:t>rotation</a:t>
            </a:r>
            <a:r>
              <a:rPr lang="zh-CN" altLang="en-US" dirty="0">
                <a:solidFill>
                  <a:srgbClr val="111111"/>
                </a:solidFill>
                <a:latin typeface="Georgia" panose="02040502050405020303" pitchFamily="18" charset="0"/>
              </a:rPr>
              <a:t>就为</a:t>
            </a:r>
            <a:r>
              <a:rPr lang="en-US" altLang="zh-CN" dirty="0">
                <a:solidFill>
                  <a:srgbClr val="111111"/>
                </a:solidFill>
                <a:latin typeface="Georgia" panose="02040502050405020303" pitchFamily="18" charset="0"/>
              </a:rPr>
              <a:t>7.5</a:t>
            </a:r>
            <a:r>
              <a:rPr lang="zh-CN" altLang="en-US" dirty="0">
                <a:solidFill>
                  <a:srgbClr val="111111"/>
                </a:solidFill>
                <a:latin typeface="Georgia" panose="02040502050405020303" pitchFamily="18" charset="0"/>
              </a:rPr>
              <a:t>；第五个参数</a:t>
            </a:r>
            <a:r>
              <a:rPr lang="en-US" altLang="zh-CN" dirty="0" err="1">
                <a:solidFill>
                  <a:srgbClr val="111111"/>
                </a:solidFill>
                <a:latin typeface="Georgia" panose="02040502050405020303" pitchFamily="18" charset="0"/>
              </a:rPr>
              <a:t>SizingMethod</a:t>
            </a:r>
            <a:r>
              <a:rPr lang="zh-CN" altLang="en-US" dirty="0">
                <a:solidFill>
                  <a:srgbClr val="111111"/>
                </a:solidFill>
                <a:latin typeface="Georgia" panose="02040502050405020303" pitchFamily="18" charset="0"/>
              </a:rPr>
              <a:t>表示重绘方式，</a:t>
            </a:r>
            <a:r>
              <a:rPr lang="en-US" altLang="zh-CN" dirty="0">
                <a:solidFill>
                  <a:srgbClr val="111111"/>
                </a:solidFill>
                <a:latin typeface="Georgia" panose="02040502050405020303" pitchFamily="18" charset="0"/>
              </a:rPr>
              <a:t>'auto expand'</a:t>
            </a:r>
            <a:r>
              <a:rPr lang="zh-CN" altLang="en-US" dirty="0">
                <a:solidFill>
                  <a:srgbClr val="111111"/>
                </a:solidFill>
                <a:latin typeface="Georgia" panose="02040502050405020303" pitchFamily="18" charset="0"/>
              </a:rPr>
              <a:t>代表自动扩展到新的边界。</a:t>
            </a:r>
          </a:p>
          <a:p>
            <a:pPr>
              <a:lnSpc>
                <a:spcPct val="150000"/>
              </a:lnSpc>
            </a:pPr>
            <a:r>
              <a:rPr lang="zh-CN" altLang="en-US" dirty="0">
                <a:solidFill>
                  <a:srgbClr val="111111"/>
                </a:solidFill>
                <a:latin typeface="Georgia" panose="02040502050405020303" pitchFamily="18" charset="0"/>
              </a:rPr>
              <a:t>除了这个滤镜，</a:t>
            </a:r>
            <a:r>
              <a:rPr lang="en-US" altLang="zh-CN" dirty="0">
                <a:solidFill>
                  <a:srgbClr val="111111"/>
                </a:solidFill>
                <a:latin typeface="Georgia" panose="02040502050405020303" pitchFamily="18" charset="0"/>
              </a:rPr>
              <a:t>IE</a:t>
            </a:r>
            <a:r>
              <a:rPr lang="zh-CN" altLang="en-US" dirty="0">
                <a:solidFill>
                  <a:srgbClr val="111111"/>
                </a:solidFill>
                <a:latin typeface="Georgia" panose="02040502050405020303" pitchFamily="18" charset="0"/>
              </a:rPr>
              <a:t>还有一个稍微简单一点的滤镜</a:t>
            </a:r>
            <a:r>
              <a:rPr lang="en-US" altLang="zh-CN" dirty="0" err="1">
                <a:solidFill>
                  <a:srgbClr val="111111"/>
                </a:solidFill>
                <a:latin typeface="Georgia" panose="02040502050405020303" pitchFamily="18" charset="0"/>
              </a:rPr>
              <a:t>DXImageTransform.Microsoft.BasicImage</a:t>
            </a:r>
            <a:r>
              <a:rPr lang="en-US" altLang="zh-CN" dirty="0">
                <a:solidFill>
                  <a:srgbClr val="111111"/>
                </a:solidFill>
                <a:latin typeface="Georgia" panose="02040502050405020303" pitchFamily="18" charset="0"/>
              </a:rPr>
              <a:t>(rotation=x)</a:t>
            </a:r>
            <a:r>
              <a:rPr lang="zh-CN" altLang="en-US" dirty="0">
                <a:solidFill>
                  <a:srgbClr val="111111"/>
                </a:solidFill>
                <a:latin typeface="Georgia" panose="02040502050405020303" pitchFamily="18" charset="0"/>
              </a:rPr>
              <a:t>。其中的</a:t>
            </a:r>
            <a:r>
              <a:rPr lang="en-US" altLang="zh-CN" dirty="0">
                <a:solidFill>
                  <a:srgbClr val="111111"/>
                </a:solidFill>
                <a:latin typeface="Georgia" panose="02040502050405020303" pitchFamily="18" charset="0"/>
              </a:rPr>
              <a:t>x</a:t>
            </a:r>
            <a:r>
              <a:rPr lang="zh-CN" altLang="en-US" dirty="0">
                <a:solidFill>
                  <a:srgbClr val="111111"/>
                </a:solidFill>
                <a:latin typeface="Georgia" panose="02040502050405020303" pitchFamily="18" charset="0"/>
              </a:rPr>
              <a:t>只能取值为</a:t>
            </a:r>
            <a:r>
              <a:rPr lang="en-US" altLang="zh-CN" dirty="0">
                <a:solidFill>
                  <a:srgbClr val="111111"/>
                </a:solidFill>
                <a:latin typeface="Georgia" panose="02040502050405020303" pitchFamily="18" charset="0"/>
              </a:rPr>
              <a:t>1</a:t>
            </a:r>
            <a:r>
              <a:rPr lang="zh-CN" altLang="en-US" dirty="0">
                <a:solidFill>
                  <a:srgbClr val="111111"/>
                </a:solidFill>
                <a:latin typeface="Georgia" panose="02040502050405020303" pitchFamily="18" charset="0"/>
              </a:rPr>
              <a:t>，</a:t>
            </a:r>
            <a:r>
              <a:rPr lang="en-US" altLang="zh-CN" dirty="0">
                <a:solidFill>
                  <a:srgbClr val="111111"/>
                </a:solidFill>
                <a:latin typeface="Georgia" panose="02040502050405020303" pitchFamily="18" charset="0"/>
              </a:rPr>
              <a:t>2</a:t>
            </a:r>
            <a:r>
              <a:rPr lang="zh-CN" altLang="en-US" dirty="0">
                <a:solidFill>
                  <a:srgbClr val="111111"/>
                </a:solidFill>
                <a:latin typeface="Georgia" panose="02040502050405020303" pitchFamily="18" charset="0"/>
              </a:rPr>
              <a:t>，</a:t>
            </a:r>
            <a:r>
              <a:rPr lang="en-US" altLang="zh-CN" dirty="0">
                <a:solidFill>
                  <a:srgbClr val="111111"/>
                </a:solidFill>
                <a:latin typeface="Georgia" panose="02040502050405020303" pitchFamily="18" charset="0"/>
              </a:rPr>
              <a:t>3</a:t>
            </a:r>
            <a:r>
              <a:rPr lang="zh-CN" altLang="en-US" dirty="0">
                <a:solidFill>
                  <a:srgbClr val="111111"/>
                </a:solidFill>
                <a:latin typeface="Georgia" panose="02040502050405020303" pitchFamily="18" charset="0"/>
              </a:rPr>
              <a:t>，</a:t>
            </a:r>
            <a:r>
              <a:rPr lang="en-US" altLang="zh-CN" dirty="0">
                <a:solidFill>
                  <a:srgbClr val="111111"/>
                </a:solidFill>
                <a:latin typeface="Georgia" panose="02040502050405020303" pitchFamily="18" charset="0"/>
              </a:rPr>
              <a:t>0</a:t>
            </a:r>
            <a:r>
              <a:rPr lang="zh-CN" altLang="en-US" dirty="0">
                <a:solidFill>
                  <a:srgbClr val="111111"/>
                </a:solidFill>
                <a:latin typeface="Georgia" panose="02040502050405020303" pitchFamily="18" charset="0"/>
              </a:rPr>
              <a:t>，分别表示顺时针选择</a:t>
            </a:r>
            <a:r>
              <a:rPr lang="en-US" altLang="zh-CN" dirty="0">
                <a:solidFill>
                  <a:srgbClr val="111111"/>
                </a:solidFill>
                <a:latin typeface="Georgia" panose="02040502050405020303" pitchFamily="18" charset="0"/>
              </a:rPr>
              <a:t>90</a:t>
            </a:r>
            <a:r>
              <a:rPr lang="zh-CN" altLang="en-US" dirty="0">
                <a:solidFill>
                  <a:srgbClr val="111111"/>
                </a:solidFill>
                <a:latin typeface="Georgia" panose="02040502050405020303" pitchFamily="18" charset="0"/>
              </a:rPr>
              <a:t>度、</a:t>
            </a:r>
            <a:r>
              <a:rPr lang="en-US" altLang="zh-CN" dirty="0">
                <a:solidFill>
                  <a:srgbClr val="111111"/>
                </a:solidFill>
                <a:latin typeface="Georgia" panose="02040502050405020303" pitchFamily="18" charset="0"/>
              </a:rPr>
              <a:t>180</a:t>
            </a:r>
            <a:r>
              <a:rPr lang="zh-CN" altLang="en-US" dirty="0">
                <a:solidFill>
                  <a:srgbClr val="111111"/>
                </a:solidFill>
                <a:latin typeface="Georgia" panose="02040502050405020303" pitchFamily="18" charset="0"/>
              </a:rPr>
              <a:t>度、</a:t>
            </a:r>
            <a:r>
              <a:rPr lang="en-US" altLang="zh-CN" dirty="0">
                <a:solidFill>
                  <a:srgbClr val="111111"/>
                </a:solidFill>
                <a:latin typeface="Georgia" panose="02040502050405020303" pitchFamily="18" charset="0"/>
              </a:rPr>
              <a:t>270</a:t>
            </a:r>
            <a:r>
              <a:rPr lang="zh-CN" altLang="en-US" dirty="0">
                <a:solidFill>
                  <a:srgbClr val="111111"/>
                </a:solidFill>
                <a:latin typeface="Georgia" panose="02040502050405020303" pitchFamily="18" charset="0"/>
              </a:rPr>
              <a:t>度和</a:t>
            </a:r>
            <a:r>
              <a:rPr lang="en-US" altLang="zh-CN" dirty="0">
                <a:solidFill>
                  <a:srgbClr val="111111"/>
                </a:solidFill>
                <a:latin typeface="Georgia" panose="02040502050405020303" pitchFamily="18" charset="0"/>
              </a:rPr>
              <a:t>360</a:t>
            </a:r>
            <a:r>
              <a:rPr lang="zh-CN" altLang="en-US" dirty="0">
                <a:solidFill>
                  <a:srgbClr val="111111"/>
                </a:solidFill>
                <a:latin typeface="Georgia" panose="02040502050405020303" pitchFamily="18" charset="0"/>
              </a:rPr>
              <a:t>度。</a:t>
            </a:r>
            <a:endParaRPr lang="en-US" altLang="zh-CN" dirty="0">
              <a:solidFill>
                <a:srgbClr val="111111"/>
              </a:solidFill>
              <a:latin typeface="Georgia" panose="02040502050405020303" pitchFamily="18" charset="0"/>
            </a:endParaRPr>
          </a:p>
          <a:p>
            <a:pPr>
              <a:lnSpc>
                <a:spcPct val="150000"/>
              </a:lnSpc>
            </a:pPr>
            <a:r>
              <a:rPr lang="zh-CN" altLang="en-US" dirty="0">
                <a:solidFill>
                  <a:srgbClr val="111111"/>
                </a:solidFill>
                <a:latin typeface="Georgia" panose="02040502050405020303" pitchFamily="18" charset="0"/>
              </a:rPr>
              <a:t>还有之前讲过的</a:t>
            </a:r>
            <a:r>
              <a:rPr lang="en-US" altLang="zh-CN" dirty="0">
                <a:solidFill>
                  <a:srgbClr val="111111"/>
                </a:solidFill>
                <a:latin typeface="Georgia" panose="02040502050405020303" pitchFamily="18" charset="0"/>
              </a:rPr>
              <a:t>transition</a:t>
            </a:r>
            <a:r>
              <a:rPr lang="zh-CN" altLang="en-US" dirty="0">
                <a:solidFill>
                  <a:srgbClr val="111111"/>
                </a:solidFill>
                <a:latin typeface="Georgia" panose="02040502050405020303" pitchFamily="18" charset="0"/>
              </a:rPr>
              <a:t>、</a:t>
            </a:r>
            <a:r>
              <a:rPr lang="en-US" altLang="zh-CN" dirty="0">
                <a:solidFill>
                  <a:srgbClr val="111111"/>
                </a:solidFill>
                <a:latin typeface="Georgia" panose="02040502050405020303" pitchFamily="18" charset="0"/>
              </a:rPr>
              <a:t>animation</a:t>
            </a:r>
            <a:r>
              <a:rPr lang="zh-CN" altLang="en-US" dirty="0">
                <a:solidFill>
                  <a:srgbClr val="111111"/>
                </a:solidFill>
                <a:latin typeface="Georgia" panose="02040502050405020303" pitchFamily="18" charset="0"/>
              </a:rPr>
              <a:t>、</a:t>
            </a:r>
            <a:r>
              <a:rPr lang="en-US" altLang="zh-CN" dirty="0">
                <a:solidFill>
                  <a:srgbClr val="111111"/>
                </a:solidFill>
                <a:latin typeface="Georgia" panose="02040502050405020303" pitchFamily="18" charset="0"/>
              </a:rPr>
              <a:t>transform</a:t>
            </a:r>
            <a:r>
              <a:rPr lang="zh-CN" altLang="en-US" dirty="0">
                <a:solidFill>
                  <a:srgbClr val="111111"/>
                </a:solidFill>
                <a:latin typeface="Georgia" panose="02040502050405020303" pitchFamily="18" charset="0"/>
              </a:rPr>
              <a:t>、选择器。</a:t>
            </a:r>
          </a:p>
        </p:txBody>
      </p:sp>
      <p:grpSp>
        <p:nvGrpSpPr>
          <p:cNvPr id="11" name="Group 9">
            <a:extLst>
              <a:ext uri="{FF2B5EF4-FFF2-40B4-BE49-F238E27FC236}">
                <a16:creationId xmlns:a16="http://schemas.microsoft.com/office/drawing/2014/main" id="{39DE66B1-4388-49B4-A988-38A10A34135E}"/>
              </a:ext>
            </a:extLst>
          </p:cNvPr>
          <p:cNvGrpSpPr/>
          <p:nvPr/>
        </p:nvGrpSpPr>
        <p:grpSpPr>
          <a:xfrm>
            <a:off x="9270251" y="181078"/>
            <a:ext cx="754143" cy="335365"/>
            <a:chOff x="816" y="2304"/>
            <a:chExt cx="1440" cy="448"/>
          </a:xfrm>
        </p:grpSpPr>
        <p:sp>
          <p:nvSpPr>
            <p:cNvPr id="12" name="Freeform 10">
              <a:extLst>
                <a:ext uri="{FF2B5EF4-FFF2-40B4-BE49-F238E27FC236}">
                  <a16:creationId xmlns:a16="http://schemas.microsoft.com/office/drawing/2014/main" id="{1D1B2CE2-0826-4821-9A9F-C2B6EC16F4CB}"/>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 name="Rectangle 11">
              <a:hlinkClick r:id="rId4"/>
              <a:extLst>
                <a:ext uri="{FF2B5EF4-FFF2-40B4-BE49-F238E27FC236}">
                  <a16:creationId xmlns:a16="http://schemas.microsoft.com/office/drawing/2014/main" id="{6DBA4C00-CA99-49A8-AC74-B61AC3F4E68B}"/>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14" name="Group 9">
            <a:extLst>
              <a:ext uri="{FF2B5EF4-FFF2-40B4-BE49-F238E27FC236}">
                <a16:creationId xmlns:a16="http://schemas.microsoft.com/office/drawing/2014/main" id="{0D026157-F632-480F-8635-A0D12832CC04}"/>
              </a:ext>
            </a:extLst>
          </p:cNvPr>
          <p:cNvGrpSpPr/>
          <p:nvPr/>
        </p:nvGrpSpPr>
        <p:grpSpPr>
          <a:xfrm>
            <a:off x="10165976" y="181078"/>
            <a:ext cx="754143" cy="335365"/>
            <a:chOff x="816" y="2304"/>
            <a:chExt cx="1440" cy="448"/>
          </a:xfrm>
        </p:grpSpPr>
        <p:sp>
          <p:nvSpPr>
            <p:cNvPr id="15" name="Freeform 10">
              <a:extLst>
                <a:ext uri="{FF2B5EF4-FFF2-40B4-BE49-F238E27FC236}">
                  <a16:creationId xmlns:a16="http://schemas.microsoft.com/office/drawing/2014/main" id="{2E508C61-BD89-4DFE-8CD1-B1C6FE9C0654}"/>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 name="Rectangle 11">
              <a:hlinkClick r:id="rId5" action="ppaction://hlinkfile"/>
              <a:extLst>
                <a:ext uri="{FF2B5EF4-FFF2-40B4-BE49-F238E27FC236}">
                  <a16:creationId xmlns:a16="http://schemas.microsoft.com/office/drawing/2014/main" id="{C6B67F92-4B67-42C2-967D-52080036F5F9}"/>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33909002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en-US" altLang="zh-CN" kern="1200" dirty="0">
                <a:latin typeface="华文隶书" panose="02010800040101010101" pitchFamily="2" charset="-122"/>
                <a:ea typeface="华文隶书" panose="02010800040101010101" pitchFamily="2" charset="-122"/>
                <a:cs typeface="Arial" panose="020B0604020202020204" pitchFamily="34" charset="0"/>
              </a:rPr>
              <a:t>Css3</a:t>
            </a:r>
            <a:r>
              <a:rPr lang="zh-CN" altLang="en-US" kern="1200" dirty="0">
                <a:latin typeface="华文隶书" panose="02010800040101010101" pitchFamily="2" charset="-122"/>
                <a:ea typeface="华文隶书" panose="02010800040101010101" pitchFamily="2" charset="-122"/>
                <a:cs typeface="Arial" panose="020B0604020202020204" pitchFamily="34" charset="0"/>
              </a:rPr>
              <a:t>气泡框</a:t>
            </a:r>
            <a:endParaRPr lang="en-US" altLang="zh-CN" kern="1200" dirty="0">
              <a:latin typeface="华文隶书" panose="02010800040101010101" pitchFamily="2" charset="-122"/>
              <a:ea typeface="华文隶书" panose="02010800040101010101" pitchFamily="2" charset="-122"/>
            </a:endParaRPr>
          </a:p>
        </p:txBody>
      </p:sp>
      <p:grpSp>
        <p:nvGrpSpPr>
          <p:cNvPr id="28" name="Group 9">
            <a:extLst>
              <a:ext uri="{FF2B5EF4-FFF2-40B4-BE49-F238E27FC236}">
                <a16:creationId xmlns:a16="http://schemas.microsoft.com/office/drawing/2014/main" id="{49FDFAB9-2D45-41AB-825F-3F8F61B58A3F}"/>
              </a:ext>
            </a:extLst>
          </p:cNvPr>
          <p:cNvGrpSpPr/>
          <p:nvPr/>
        </p:nvGrpSpPr>
        <p:grpSpPr>
          <a:xfrm>
            <a:off x="11061700" y="181078"/>
            <a:ext cx="988719" cy="335365"/>
            <a:chOff x="816" y="2304"/>
            <a:chExt cx="1440" cy="448"/>
          </a:xfrm>
        </p:grpSpPr>
        <p:sp>
          <p:nvSpPr>
            <p:cNvPr id="30" name="Freeform 10">
              <a:extLst>
                <a:ext uri="{FF2B5EF4-FFF2-40B4-BE49-F238E27FC236}">
                  <a16:creationId xmlns:a16="http://schemas.microsoft.com/office/drawing/2014/main" id="{76E5F1E4-B6F9-4847-9194-8CF12D7E8886}"/>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 name="Rectangle 11">
              <a:hlinkClick r:id="rId3" action="ppaction://hlinksldjump"/>
              <a:extLst>
                <a:ext uri="{FF2B5EF4-FFF2-40B4-BE49-F238E27FC236}">
                  <a16:creationId xmlns:a16="http://schemas.microsoft.com/office/drawing/2014/main" id="{A6792C7E-F9E9-4D76-A607-72D71D044F79}"/>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7" name="矩形 6">
            <a:extLst>
              <a:ext uri="{FF2B5EF4-FFF2-40B4-BE49-F238E27FC236}">
                <a16:creationId xmlns:a16="http://schemas.microsoft.com/office/drawing/2014/main" id="{E8833444-05B7-4BCB-94FC-D3FB56EF3705}"/>
              </a:ext>
            </a:extLst>
          </p:cNvPr>
          <p:cNvSpPr/>
          <p:nvPr/>
        </p:nvSpPr>
        <p:spPr>
          <a:xfrm>
            <a:off x="711199" y="929403"/>
            <a:ext cx="4499247" cy="307777"/>
          </a:xfrm>
          <a:prstGeom prst="rect">
            <a:avLst/>
          </a:prstGeom>
        </p:spPr>
        <p:txBody>
          <a:bodyPr wrap="square">
            <a:spAutoFit/>
          </a:bodyPr>
          <a:lstStyle/>
          <a:p>
            <a:r>
              <a:rPr lang="zh-CN" altLang="en-US" dirty="0">
                <a:solidFill>
                  <a:srgbClr val="111111"/>
                </a:solidFill>
                <a:latin typeface="Georgia" panose="02040502050405020303" pitchFamily="18" charset="0"/>
              </a:rPr>
              <a:t>第一步，生成基本的方框。</a:t>
            </a:r>
            <a:endParaRPr lang="zh-CN" altLang="en-US" dirty="0"/>
          </a:p>
        </p:txBody>
      </p:sp>
      <p:sp>
        <p:nvSpPr>
          <p:cNvPr id="10" name="矩形 9">
            <a:extLst>
              <a:ext uri="{FF2B5EF4-FFF2-40B4-BE49-F238E27FC236}">
                <a16:creationId xmlns:a16="http://schemas.microsoft.com/office/drawing/2014/main" id="{0ED3BCA6-C108-4FB0-91CA-AC3300C37541}"/>
              </a:ext>
            </a:extLst>
          </p:cNvPr>
          <p:cNvSpPr/>
          <p:nvPr/>
        </p:nvSpPr>
        <p:spPr>
          <a:xfrm>
            <a:off x="711200" y="1365646"/>
            <a:ext cx="3463236" cy="307777"/>
          </a:xfrm>
          <a:prstGeom prst="rect">
            <a:avLst/>
          </a:prstGeom>
        </p:spPr>
        <p:txBody>
          <a:bodyPr wrap="square">
            <a:spAutoFit/>
          </a:bodyPr>
          <a:lstStyle/>
          <a:p>
            <a:r>
              <a:rPr lang="zh-CN" altLang="en-US" dirty="0">
                <a:solidFill>
                  <a:srgbClr val="111111"/>
                </a:solidFill>
                <a:latin typeface="Georgia" panose="02040502050405020303" pitchFamily="18" charset="0"/>
              </a:rPr>
              <a:t>第二步，生成圆角。</a:t>
            </a:r>
            <a:endParaRPr lang="zh-CN" altLang="en-US" dirty="0"/>
          </a:p>
        </p:txBody>
      </p:sp>
      <p:sp>
        <p:nvSpPr>
          <p:cNvPr id="12" name="矩形 11">
            <a:extLst>
              <a:ext uri="{FF2B5EF4-FFF2-40B4-BE49-F238E27FC236}">
                <a16:creationId xmlns:a16="http://schemas.microsoft.com/office/drawing/2014/main" id="{47D7FD05-7A5D-4AD6-9466-524936D46399}"/>
              </a:ext>
            </a:extLst>
          </p:cNvPr>
          <p:cNvSpPr/>
          <p:nvPr/>
        </p:nvSpPr>
        <p:spPr>
          <a:xfrm>
            <a:off x="711200" y="1860475"/>
            <a:ext cx="5189921" cy="307777"/>
          </a:xfrm>
          <a:prstGeom prst="rect">
            <a:avLst/>
          </a:prstGeom>
        </p:spPr>
        <p:txBody>
          <a:bodyPr wrap="square">
            <a:spAutoFit/>
          </a:bodyPr>
          <a:lstStyle/>
          <a:p>
            <a:r>
              <a:rPr lang="zh-CN" altLang="en-US" dirty="0">
                <a:solidFill>
                  <a:srgbClr val="111111"/>
                </a:solidFill>
                <a:latin typeface="Georgia" panose="02040502050405020303" pitchFamily="18" charset="0"/>
              </a:rPr>
              <a:t>第三步，制作线性渐变的效果。</a:t>
            </a:r>
            <a:endParaRPr lang="zh-CN" altLang="en-US" dirty="0"/>
          </a:p>
        </p:txBody>
      </p:sp>
      <p:sp>
        <p:nvSpPr>
          <p:cNvPr id="14" name="矩形 13">
            <a:extLst>
              <a:ext uri="{FF2B5EF4-FFF2-40B4-BE49-F238E27FC236}">
                <a16:creationId xmlns:a16="http://schemas.microsoft.com/office/drawing/2014/main" id="{54D77382-A4F1-47A8-83C7-C9FE6F6FB6D0}"/>
              </a:ext>
            </a:extLst>
          </p:cNvPr>
          <p:cNvSpPr/>
          <p:nvPr/>
        </p:nvSpPr>
        <p:spPr>
          <a:xfrm>
            <a:off x="711200" y="2355304"/>
            <a:ext cx="10237391" cy="307777"/>
          </a:xfrm>
          <a:prstGeom prst="rect">
            <a:avLst/>
          </a:prstGeom>
        </p:spPr>
        <p:txBody>
          <a:bodyPr wrap="square">
            <a:spAutoFit/>
          </a:bodyPr>
          <a:lstStyle/>
          <a:p>
            <a:r>
              <a:rPr lang="zh-CN" altLang="en-US" dirty="0">
                <a:solidFill>
                  <a:srgbClr val="111111"/>
                </a:solidFill>
                <a:latin typeface="Georgia" panose="02040502050405020303" pitchFamily="18" charset="0"/>
              </a:rPr>
              <a:t>第四步，在容器后面添加一个空元素，并将长度和宽度都设为</a:t>
            </a:r>
            <a:r>
              <a:rPr lang="en-US" altLang="zh-CN" dirty="0">
                <a:solidFill>
                  <a:srgbClr val="111111"/>
                </a:solidFill>
                <a:latin typeface="Georgia" panose="02040502050405020303" pitchFamily="18" charset="0"/>
              </a:rPr>
              <a:t>0</a:t>
            </a:r>
            <a:r>
              <a:rPr lang="zh-CN" altLang="en-US" dirty="0">
                <a:solidFill>
                  <a:srgbClr val="111111"/>
                </a:solidFill>
                <a:latin typeface="Georgia" panose="02040502050405020303" pitchFamily="18" charset="0"/>
              </a:rPr>
              <a:t>。</a:t>
            </a:r>
            <a:endParaRPr lang="zh-CN" altLang="en-US" dirty="0"/>
          </a:p>
        </p:txBody>
      </p:sp>
      <p:sp>
        <p:nvSpPr>
          <p:cNvPr id="16" name="矩形 15">
            <a:extLst>
              <a:ext uri="{FF2B5EF4-FFF2-40B4-BE49-F238E27FC236}">
                <a16:creationId xmlns:a16="http://schemas.microsoft.com/office/drawing/2014/main" id="{A3109365-BF39-4E3C-8892-274F2E537D6D}"/>
              </a:ext>
            </a:extLst>
          </p:cNvPr>
          <p:cNvSpPr/>
          <p:nvPr/>
        </p:nvSpPr>
        <p:spPr>
          <a:xfrm>
            <a:off x="711200" y="2856468"/>
            <a:ext cx="11150600" cy="700192"/>
          </a:xfrm>
          <a:prstGeom prst="rect">
            <a:avLst/>
          </a:prstGeom>
        </p:spPr>
        <p:txBody>
          <a:bodyPr wrap="square">
            <a:spAutoFit/>
          </a:bodyPr>
          <a:lstStyle/>
          <a:p>
            <a:pPr>
              <a:lnSpc>
                <a:spcPct val="150000"/>
              </a:lnSpc>
            </a:pPr>
            <a:r>
              <a:rPr lang="zh-CN" altLang="en-US" dirty="0">
                <a:solidFill>
                  <a:srgbClr val="111111"/>
                </a:solidFill>
                <a:latin typeface="Georgia" panose="02040502050405020303" pitchFamily="18" charset="0"/>
              </a:rPr>
              <a:t>第五步，指定这个空元素为块级元素，并且四个边框之中，只显示上方的边框，其他三个边框，都设为透明。因为该元素的大小为</a:t>
            </a:r>
            <a:r>
              <a:rPr lang="en-US" altLang="zh-CN" dirty="0">
                <a:solidFill>
                  <a:srgbClr val="111111"/>
                </a:solidFill>
                <a:latin typeface="Georgia" panose="02040502050405020303" pitchFamily="18" charset="0"/>
              </a:rPr>
              <a:t>0</a:t>
            </a:r>
            <a:r>
              <a:rPr lang="zh-CN" altLang="en-US" dirty="0">
                <a:solidFill>
                  <a:srgbClr val="111111"/>
                </a:solidFill>
                <a:latin typeface="Georgia" panose="02040502050405020303" pitchFamily="18" charset="0"/>
              </a:rPr>
              <a:t>，所以它的每一个边框，都是一个等腰三角形。</a:t>
            </a:r>
            <a:endParaRPr lang="zh-CN" altLang="en-US" dirty="0"/>
          </a:p>
        </p:txBody>
      </p:sp>
      <p:sp>
        <p:nvSpPr>
          <p:cNvPr id="17" name="矩形 16">
            <a:extLst>
              <a:ext uri="{FF2B5EF4-FFF2-40B4-BE49-F238E27FC236}">
                <a16:creationId xmlns:a16="http://schemas.microsoft.com/office/drawing/2014/main" id="{E47C2726-D582-4EAD-9C9E-E4868FCF1268}"/>
              </a:ext>
            </a:extLst>
          </p:cNvPr>
          <p:cNvSpPr/>
          <p:nvPr/>
        </p:nvSpPr>
        <p:spPr>
          <a:xfrm>
            <a:off x="711198" y="3750047"/>
            <a:ext cx="11150599" cy="700192"/>
          </a:xfrm>
          <a:prstGeom prst="rect">
            <a:avLst/>
          </a:prstGeom>
        </p:spPr>
        <p:txBody>
          <a:bodyPr wrap="square">
            <a:spAutoFit/>
          </a:bodyPr>
          <a:lstStyle/>
          <a:p>
            <a:pPr>
              <a:lnSpc>
                <a:spcPct val="150000"/>
              </a:lnSpc>
            </a:pPr>
            <a:r>
              <a:rPr lang="zh-CN" altLang="en-US" dirty="0">
                <a:solidFill>
                  <a:srgbClr val="111111"/>
                </a:solidFill>
                <a:latin typeface="Georgia" panose="02040502050405020303" pitchFamily="18" charset="0"/>
              </a:rPr>
              <a:t>第六步，指定空元素的定位方式为</a:t>
            </a:r>
            <a:r>
              <a:rPr lang="en-US" altLang="zh-CN" dirty="0">
                <a:solidFill>
                  <a:srgbClr val="111111"/>
                </a:solidFill>
                <a:latin typeface="Georgia" panose="02040502050405020303" pitchFamily="18" charset="0"/>
              </a:rPr>
              <a:t>absolute</a:t>
            </a:r>
            <a:r>
              <a:rPr lang="zh-CN" altLang="en-US" dirty="0">
                <a:solidFill>
                  <a:srgbClr val="111111"/>
                </a:solidFill>
                <a:latin typeface="Georgia" panose="02040502050405020303" pitchFamily="18" charset="0"/>
              </a:rPr>
              <a:t>。然后，以容器元素的左下角为基点，将空元素水平右移一定的距离（这里是</a:t>
            </a:r>
            <a:r>
              <a:rPr lang="en-US" altLang="zh-CN" dirty="0">
                <a:solidFill>
                  <a:srgbClr val="111111"/>
                </a:solidFill>
                <a:latin typeface="Georgia" panose="02040502050405020303" pitchFamily="18" charset="0"/>
              </a:rPr>
              <a:t>50</a:t>
            </a:r>
            <a:r>
              <a:rPr lang="zh-CN" altLang="en-US" dirty="0">
                <a:solidFill>
                  <a:srgbClr val="111111"/>
                </a:solidFill>
                <a:latin typeface="Georgia" panose="02040502050405020303" pitchFamily="18" charset="0"/>
              </a:rPr>
              <a:t>像素），再垂直下移两个边界的距离。（由于第五步将空元素的边界设为</a:t>
            </a:r>
            <a:r>
              <a:rPr lang="en-US" altLang="zh-CN" dirty="0">
                <a:solidFill>
                  <a:srgbClr val="111111"/>
                </a:solidFill>
                <a:latin typeface="Georgia" panose="02040502050405020303" pitchFamily="18" charset="0"/>
              </a:rPr>
              <a:t>15</a:t>
            </a:r>
            <a:r>
              <a:rPr lang="zh-CN" altLang="en-US" dirty="0">
                <a:solidFill>
                  <a:srgbClr val="111111"/>
                </a:solidFill>
                <a:latin typeface="Georgia" panose="02040502050405020303" pitchFamily="18" charset="0"/>
              </a:rPr>
              <a:t>像素，所以这里就是下移</a:t>
            </a:r>
            <a:r>
              <a:rPr lang="en-US" altLang="zh-CN" dirty="0">
                <a:solidFill>
                  <a:srgbClr val="111111"/>
                </a:solidFill>
                <a:latin typeface="Georgia" panose="02040502050405020303" pitchFamily="18" charset="0"/>
              </a:rPr>
              <a:t>30</a:t>
            </a:r>
            <a:r>
              <a:rPr lang="zh-CN" altLang="en-US" dirty="0">
                <a:solidFill>
                  <a:srgbClr val="111111"/>
                </a:solidFill>
                <a:latin typeface="Georgia" panose="02040502050405020303" pitchFamily="18" charset="0"/>
              </a:rPr>
              <a:t>像素。）</a:t>
            </a:r>
            <a:endParaRPr lang="zh-CN" altLang="en-US" dirty="0"/>
          </a:p>
        </p:txBody>
      </p:sp>
      <p:sp>
        <p:nvSpPr>
          <p:cNvPr id="18" name="矩形 17">
            <a:extLst>
              <a:ext uri="{FF2B5EF4-FFF2-40B4-BE49-F238E27FC236}">
                <a16:creationId xmlns:a16="http://schemas.microsoft.com/office/drawing/2014/main" id="{2121894A-66B6-4A67-9BE9-7F6E14DF7686}"/>
              </a:ext>
            </a:extLst>
          </p:cNvPr>
          <p:cNvSpPr/>
          <p:nvPr/>
        </p:nvSpPr>
        <p:spPr>
          <a:xfrm>
            <a:off x="711198" y="4631920"/>
            <a:ext cx="6288901" cy="307777"/>
          </a:xfrm>
          <a:prstGeom prst="rect">
            <a:avLst/>
          </a:prstGeom>
        </p:spPr>
        <p:txBody>
          <a:bodyPr wrap="none">
            <a:spAutoFit/>
          </a:bodyPr>
          <a:lstStyle/>
          <a:p>
            <a:r>
              <a:rPr lang="zh-CN" altLang="en-US" dirty="0">
                <a:solidFill>
                  <a:srgbClr val="111111"/>
                </a:solidFill>
                <a:latin typeface="Georgia" panose="02040502050405020303" pitchFamily="18" charset="0"/>
              </a:rPr>
              <a:t>至此，一个不需要任何背景图片和多余标签的气泡框，就出现在我们眼前了。</a:t>
            </a:r>
            <a:endParaRPr lang="zh-CN" altLang="en-US" dirty="0"/>
          </a:p>
        </p:txBody>
      </p:sp>
      <p:pic>
        <p:nvPicPr>
          <p:cNvPr id="20" name="图片 19">
            <a:extLst>
              <a:ext uri="{FF2B5EF4-FFF2-40B4-BE49-F238E27FC236}">
                <a16:creationId xmlns:a16="http://schemas.microsoft.com/office/drawing/2014/main" id="{C7773FAA-2588-4DEE-94B6-98065521EF2A}"/>
              </a:ext>
            </a:extLst>
          </p:cNvPr>
          <p:cNvPicPr>
            <a:picLocks noChangeAspect="1"/>
          </p:cNvPicPr>
          <p:nvPr/>
        </p:nvPicPr>
        <p:blipFill>
          <a:blip r:embed="rId4"/>
          <a:stretch>
            <a:fillRect/>
          </a:stretch>
        </p:blipFill>
        <p:spPr>
          <a:xfrm>
            <a:off x="711198" y="5006579"/>
            <a:ext cx="4029075" cy="971550"/>
          </a:xfrm>
          <a:prstGeom prst="rect">
            <a:avLst/>
          </a:prstGeom>
        </p:spPr>
      </p:pic>
      <p:sp>
        <p:nvSpPr>
          <p:cNvPr id="21" name="矩形 20">
            <a:extLst>
              <a:ext uri="{FF2B5EF4-FFF2-40B4-BE49-F238E27FC236}">
                <a16:creationId xmlns:a16="http://schemas.microsoft.com/office/drawing/2014/main" id="{2EA81426-FE02-4C03-AD4E-C829BCE86F7C}"/>
              </a:ext>
            </a:extLst>
          </p:cNvPr>
          <p:cNvSpPr/>
          <p:nvPr/>
        </p:nvSpPr>
        <p:spPr>
          <a:xfrm>
            <a:off x="711197" y="6032034"/>
            <a:ext cx="11150599" cy="700192"/>
          </a:xfrm>
          <a:prstGeom prst="rect">
            <a:avLst/>
          </a:prstGeom>
        </p:spPr>
        <p:txBody>
          <a:bodyPr wrap="square">
            <a:spAutoFit/>
          </a:bodyPr>
          <a:lstStyle/>
          <a:p>
            <a:pPr>
              <a:lnSpc>
                <a:spcPct val="150000"/>
              </a:lnSpc>
            </a:pPr>
            <a:r>
              <a:rPr lang="zh-CN" altLang="en-US" dirty="0">
                <a:solidFill>
                  <a:srgbClr val="111111"/>
                </a:solidFill>
                <a:latin typeface="Georgia" panose="02040502050405020303" pitchFamily="18" charset="0"/>
              </a:rPr>
              <a:t>灵活处理空元素的边框，或者改变大小，或者生成圆角，或者将两个空元素的边框重叠，就会产生各种各样的变化。</a:t>
            </a:r>
            <a:r>
              <a:rPr lang="zh-CN" altLang="en-US" dirty="0"/>
              <a:t>具体的效果和代码，请参考</a:t>
            </a:r>
            <a:r>
              <a:rPr lang="en-US" altLang="zh-CN" u="sng" dirty="0">
                <a:hlinkClick r:id="rId5"/>
              </a:rPr>
              <a:t>Nicolas Gallagher</a:t>
            </a:r>
            <a:r>
              <a:rPr lang="zh-CN" altLang="en-US" dirty="0"/>
              <a:t>的范例页。</a:t>
            </a:r>
          </a:p>
        </p:txBody>
      </p:sp>
      <p:grpSp>
        <p:nvGrpSpPr>
          <p:cNvPr id="15" name="Group 9">
            <a:extLst>
              <a:ext uri="{FF2B5EF4-FFF2-40B4-BE49-F238E27FC236}">
                <a16:creationId xmlns:a16="http://schemas.microsoft.com/office/drawing/2014/main" id="{C55980F0-7944-42A9-B77E-A3AFB18B0548}"/>
              </a:ext>
            </a:extLst>
          </p:cNvPr>
          <p:cNvGrpSpPr/>
          <p:nvPr/>
        </p:nvGrpSpPr>
        <p:grpSpPr>
          <a:xfrm>
            <a:off x="5185042" y="929403"/>
            <a:ext cx="988719" cy="335365"/>
            <a:chOff x="816" y="2304"/>
            <a:chExt cx="1440" cy="448"/>
          </a:xfrm>
        </p:grpSpPr>
        <p:sp>
          <p:nvSpPr>
            <p:cNvPr id="19" name="Freeform 10">
              <a:extLst>
                <a:ext uri="{FF2B5EF4-FFF2-40B4-BE49-F238E27FC236}">
                  <a16:creationId xmlns:a16="http://schemas.microsoft.com/office/drawing/2014/main" id="{7CB266B5-2801-48E8-9B05-407E93C7127C}"/>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Rectangle 11">
              <a:hlinkClick r:id="rId6" action="ppaction://hlinkfile"/>
              <a:extLst>
                <a:ext uri="{FF2B5EF4-FFF2-40B4-BE49-F238E27FC236}">
                  <a16:creationId xmlns:a16="http://schemas.microsoft.com/office/drawing/2014/main" id="{4AA37AAF-6C86-4661-B983-E82EAD02AB37}"/>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bubble.html</a:t>
              </a:r>
            </a:p>
          </p:txBody>
        </p:sp>
      </p:grpSp>
      <p:grpSp>
        <p:nvGrpSpPr>
          <p:cNvPr id="24" name="Group 9">
            <a:extLst>
              <a:ext uri="{FF2B5EF4-FFF2-40B4-BE49-F238E27FC236}">
                <a16:creationId xmlns:a16="http://schemas.microsoft.com/office/drawing/2014/main" id="{452E90D0-A59B-48B6-AA2E-C0E5473FB295}"/>
              </a:ext>
            </a:extLst>
          </p:cNvPr>
          <p:cNvGrpSpPr/>
          <p:nvPr/>
        </p:nvGrpSpPr>
        <p:grpSpPr>
          <a:xfrm>
            <a:off x="9270251" y="181078"/>
            <a:ext cx="754143" cy="335365"/>
            <a:chOff x="816" y="2304"/>
            <a:chExt cx="1440" cy="448"/>
          </a:xfrm>
        </p:grpSpPr>
        <p:sp>
          <p:nvSpPr>
            <p:cNvPr id="25" name="Freeform 10">
              <a:extLst>
                <a:ext uri="{FF2B5EF4-FFF2-40B4-BE49-F238E27FC236}">
                  <a16:creationId xmlns:a16="http://schemas.microsoft.com/office/drawing/2014/main" id="{278B3E1C-8204-4E77-A26D-E09997853052}"/>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6" name="Rectangle 11">
              <a:hlinkClick r:id="rId7"/>
              <a:extLst>
                <a:ext uri="{FF2B5EF4-FFF2-40B4-BE49-F238E27FC236}">
                  <a16:creationId xmlns:a16="http://schemas.microsoft.com/office/drawing/2014/main" id="{BE33F8D4-2B77-4959-8B1C-A13B53ECD101}"/>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27" name="Group 9">
            <a:extLst>
              <a:ext uri="{FF2B5EF4-FFF2-40B4-BE49-F238E27FC236}">
                <a16:creationId xmlns:a16="http://schemas.microsoft.com/office/drawing/2014/main" id="{FF8CA39F-64F6-4265-8BB3-F53B7123E1BC}"/>
              </a:ext>
            </a:extLst>
          </p:cNvPr>
          <p:cNvGrpSpPr/>
          <p:nvPr/>
        </p:nvGrpSpPr>
        <p:grpSpPr>
          <a:xfrm>
            <a:off x="10165976" y="181078"/>
            <a:ext cx="754143" cy="335365"/>
            <a:chOff x="816" y="2304"/>
            <a:chExt cx="1440" cy="448"/>
          </a:xfrm>
        </p:grpSpPr>
        <p:sp>
          <p:nvSpPr>
            <p:cNvPr id="29" name="Freeform 10">
              <a:extLst>
                <a:ext uri="{FF2B5EF4-FFF2-40B4-BE49-F238E27FC236}">
                  <a16:creationId xmlns:a16="http://schemas.microsoft.com/office/drawing/2014/main" id="{988FCA8B-68B1-4353-AFDB-DEF9B21A0356}"/>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2" name="Rectangle 11">
              <a:hlinkClick r:id="rId8" action="ppaction://hlinkfile"/>
              <a:extLst>
                <a:ext uri="{FF2B5EF4-FFF2-40B4-BE49-F238E27FC236}">
                  <a16:creationId xmlns:a16="http://schemas.microsoft.com/office/drawing/2014/main" id="{09220D58-B7A9-4AED-A365-FB7B48C987A5}"/>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1267605976"/>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D55E651F-4521-4F30-B372-1180862E1B3C}"/>
              </a:ext>
            </a:extLst>
          </p:cNvPr>
          <p:cNvSpPr>
            <a:spLocks noGrp="1"/>
          </p:cNvSpPr>
          <p:nvPr/>
        </p:nvSpPr>
        <p:spPr>
          <a:xfrm>
            <a:off x="0" y="43012"/>
            <a:ext cx="12192000" cy="629078"/>
          </a:xfrm>
          <a:prstGeom prst="rect">
            <a:avLst/>
          </a:prstGeom>
          <a:noFill/>
          <a:ln>
            <a:noFill/>
          </a:ln>
        </p:spPr>
        <p:txBody>
          <a:bodyP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eaLnBrk="0" hangingPunct="0"/>
            <a:r>
              <a:rPr lang="en-US" altLang="zh-CN" kern="1200" dirty="0" err="1">
                <a:latin typeface="华文隶书" panose="02010800040101010101" pitchFamily="2" charset="-122"/>
                <a:ea typeface="华文隶书" panose="02010800040101010101" pitchFamily="2" charset="-122"/>
                <a:cs typeface="Arial" panose="020B0604020202020204" pitchFamily="34" charset="0"/>
              </a:rPr>
              <a:t>css</a:t>
            </a:r>
            <a:r>
              <a:rPr lang="zh-CN" altLang="en-US" kern="1200" dirty="0">
                <a:latin typeface="华文隶书" panose="02010800040101010101" pitchFamily="2" charset="-122"/>
                <a:ea typeface="华文隶书" panose="02010800040101010101" pitchFamily="2" charset="-122"/>
                <a:cs typeface="Arial" panose="020B0604020202020204" pitchFamily="34" charset="0"/>
              </a:rPr>
              <a:t>变量</a:t>
            </a:r>
            <a:endParaRPr lang="en-US" altLang="zh-CN" kern="1200" dirty="0">
              <a:latin typeface="华文隶书" panose="02010800040101010101" pitchFamily="2" charset="-122"/>
              <a:ea typeface="华文隶书" panose="02010800040101010101" pitchFamily="2" charset="-122"/>
            </a:endParaRPr>
          </a:p>
        </p:txBody>
      </p:sp>
      <p:grpSp>
        <p:nvGrpSpPr>
          <p:cNvPr id="21" name="Group 9">
            <a:extLst>
              <a:ext uri="{FF2B5EF4-FFF2-40B4-BE49-F238E27FC236}">
                <a16:creationId xmlns:a16="http://schemas.microsoft.com/office/drawing/2014/main" id="{49FDFAB9-2D45-41AB-825F-3F8F61B58A3F}"/>
              </a:ext>
            </a:extLst>
          </p:cNvPr>
          <p:cNvGrpSpPr/>
          <p:nvPr/>
        </p:nvGrpSpPr>
        <p:grpSpPr>
          <a:xfrm>
            <a:off x="11061700" y="181078"/>
            <a:ext cx="988719" cy="335366"/>
            <a:chOff x="816" y="2304"/>
            <a:chExt cx="1440" cy="448"/>
          </a:xfrm>
        </p:grpSpPr>
        <p:sp>
          <p:nvSpPr>
            <p:cNvPr id="46" name="Freeform 10">
              <a:extLst>
                <a:ext uri="{FF2B5EF4-FFF2-40B4-BE49-F238E27FC236}">
                  <a16:creationId xmlns:a16="http://schemas.microsoft.com/office/drawing/2014/main" id="{76E5F1E4-B6F9-4847-9194-8CF12D7E8886}"/>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zh-CN" altLang="en-US"/>
            </a:p>
          </p:txBody>
        </p:sp>
        <p:sp>
          <p:nvSpPr>
            <p:cNvPr id="47" name="Rectangle 11">
              <a:hlinkClick r:id="rId3" action="ppaction://hlinksldjump"/>
              <a:extLst>
                <a:ext uri="{FF2B5EF4-FFF2-40B4-BE49-F238E27FC236}">
                  <a16:creationId xmlns:a16="http://schemas.microsoft.com/office/drawing/2014/main" id="{A6792C7E-F9E9-4D76-A607-72D71D044F79}"/>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22" name="矩形 21">
            <a:extLst>
              <a:ext uri="{FF2B5EF4-FFF2-40B4-BE49-F238E27FC236}">
                <a16:creationId xmlns:a16="http://schemas.microsoft.com/office/drawing/2014/main" id="{B1635E6B-9484-4725-8343-58B8E78C6666}"/>
              </a:ext>
            </a:extLst>
          </p:cNvPr>
          <p:cNvSpPr/>
          <p:nvPr/>
        </p:nvSpPr>
        <p:spPr>
          <a:xfrm>
            <a:off x="295290" y="794941"/>
            <a:ext cx="1441420" cy="307777"/>
          </a:xfrm>
          <a:prstGeom prst="rect">
            <a:avLst/>
          </a:prstGeom>
        </p:spPr>
        <p:txBody>
          <a:bodyPr wrap="non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b="1" dirty="0">
                <a:latin typeface="Georgia" panose="02040502050405020303" pitchFamily="18" charset="0"/>
              </a:rPr>
              <a:t>一、变量的声明</a:t>
            </a:r>
          </a:p>
        </p:txBody>
      </p:sp>
      <p:sp>
        <p:nvSpPr>
          <p:cNvPr id="24" name="矩形 23">
            <a:extLst>
              <a:ext uri="{FF2B5EF4-FFF2-40B4-BE49-F238E27FC236}">
                <a16:creationId xmlns:a16="http://schemas.microsoft.com/office/drawing/2014/main" id="{A96E3540-89A7-4CC5-AF82-2EC2E2D0BFA1}"/>
              </a:ext>
            </a:extLst>
          </p:cNvPr>
          <p:cNvSpPr/>
          <p:nvPr/>
        </p:nvSpPr>
        <p:spPr>
          <a:xfrm>
            <a:off x="630768" y="1102718"/>
            <a:ext cx="4453463" cy="307777"/>
          </a:xfrm>
          <a:prstGeom prst="rect">
            <a:avLst/>
          </a:prstGeom>
        </p:spPr>
        <p:txBody>
          <a:bodyPr wrap="non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lvl="0" eaLnBrk="0" fontAlgn="base" hangingPunct="0">
              <a:spcBef>
                <a:spcPct val="0"/>
              </a:spcBef>
              <a:spcAft>
                <a:spcPct val="0"/>
              </a:spcAft>
            </a:pPr>
            <a:r>
              <a:rPr lang="zh-CN" altLang="zh-CN" dirty="0">
                <a:solidFill>
                  <a:srgbClr val="111111"/>
                </a:solidFill>
                <a:latin typeface="Georgia" panose="02040502050405020303" pitchFamily="18" charset="0"/>
              </a:rPr>
              <a:t>声明变量的时候，变量名前面要加两根连词线（</a:t>
            </a:r>
            <a:r>
              <a:rPr lang="zh-CN" altLang="zh-CN" sz="1200" dirty="0">
                <a:solidFill>
                  <a:srgbClr val="111111"/>
                </a:solidFill>
                <a:latin typeface="Arial Unicode MS" panose="020B0604020202020204" pitchFamily="34" charset="-122"/>
              </a:rPr>
              <a:t>--</a:t>
            </a:r>
            <a:r>
              <a:rPr lang="zh-CN" altLang="zh-CN" dirty="0">
                <a:solidFill>
                  <a:srgbClr val="111111"/>
                </a:solidFill>
                <a:latin typeface="Georgia" panose="02040502050405020303" pitchFamily="18" charset="0"/>
              </a:rPr>
              <a:t>）。</a:t>
            </a:r>
            <a:r>
              <a:rPr lang="zh-CN" altLang="zh-CN" sz="1050" dirty="0">
                <a:solidFill>
                  <a:schemeClr val="tx1"/>
                </a:solidFill>
              </a:rPr>
              <a:t> </a:t>
            </a:r>
            <a:endParaRPr lang="zh-CN" altLang="zh-CN" sz="2000" dirty="0">
              <a:solidFill>
                <a:schemeClr val="tx1"/>
              </a:solidFill>
              <a:latin typeface="Arial" panose="020B0604020202020204" pitchFamily="34" charset="0"/>
            </a:endParaRPr>
          </a:p>
        </p:txBody>
      </p:sp>
      <p:sp>
        <p:nvSpPr>
          <p:cNvPr id="27" name="矩形 26">
            <a:extLst>
              <a:ext uri="{FF2B5EF4-FFF2-40B4-BE49-F238E27FC236}">
                <a16:creationId xmlns:a16="http://schemas.microsoft.com/office/drawing/2014/main" id="{AACDBC35-5E76-411F-AD28-68EDCDA7E233}"/>
              </a:ext>
            </a:extLst>
          </p:cNvPr>
          <p:cNvSpPr/>
          <p:nvPr/>
        </p:nvSpPr>
        <p:spPr>
          <a:xfrm>
            <a:off x="630768" y="1410495"/>
            <a:ext cx="1667932" cy="1350370"/>
          </a:xfrm>
          <a:prstGeom prst="rect">
            <a:avLst/>
          </a:prstGeom>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nSpc>
                <a:spcPct val="150000"/>
              </a:lnSpc>
            </a:pPr>
            <a:r>
              <a:rPr lang="en-US" altLang="zh-CN" dirty="0">
                <a:solidFill>
                  <a:schemeClr val="tx1"/>
                </a:solidFill>
                <a:latin typeface="Consolas" panose="020B0609020204030204" pitchFamily="49" charset="0"/>
              </a:rPr>
              <a:t>body {</a:t>
            </a:r>
          </a:p>
          <a:p>
            <a:pPr>
              <a:lnSpc>
                <a:spcPct val="150000"/>
              </a:lnSpc>
            </a:pPr>
            <a:r>
              <a:rPr lang="en-US" altLang="zh-CN" dirty="0">
                <a:solidFill>
                  <a:schemeClr val="tx1"/>
                </a:solidFill>
                <a:latin typeface="Consolas" panose="020B0609020204030204" pitchFamily="49" charset="0"/>
              </a:rPr>
              <a:t>--foo: #7F583F;</a:t>
            </a:r>
          </a:p>
          <a:p>
            <a:pPr>
              <a:lnSpc>
                <a:spcPct val="150000"/>
              </a:lnSpc>
            </a:pPr>
            <a:r>
              <a:rPr lang="en-US" altLang="zh-CN" dirty="0">
                <a:solidFill>
                  <a:schemeClr val="tx1"/>
                </a:solidFill>
                <a:latin typeface="Consolas" panose="020B0609020204030204" pitchFamily="49" charset="0"/>
              </a:rPr>
              <a:t>--bar: #F7EFD2;</a:t>
            </a:r>
          </a:p>
          <a:p>
            <a:pPr>
              <a:lnSpc>
                <a:spcPct val="150000"/>
              </a:lnSpc>
            </a:pPr>
            <a:r>
              <a:rPr lang="en-US" altLang="zh-CN" dirty="0">
                <a:solidFill>
                  <a:schemeClr val="tx1"/>
                </a:solidFill>
                <a:latin typeface="Consolas" panose="020B0609020204030204" pitchFamily="49" charset="0"/>
              </a:rPr>
              <a:t>}</a:t>
            </a:r>
          </a:p>
        </p:txBody>
      </p:sp>
      <p:sp>
        <p:nvSpPr>
          <p:cNvPr id="32" name="矩形 31">
            <a:extLst>
              <a:ext uri="{FF2B5EF4-FFF2-40B4-BE49-F238E27FC236}">
                <a16:creationId xmlns:a16="http://schemas.microsoft.com/office/drawing/2014/main" id="{544FAE50-9DB2-46DD-ADC9-F19FB730B260}"/>
              </a:ext>
            </a:extLst>
          </p:cNvPr>
          <p:cNvSpPr/>
          <p:nvPr/>
        </p:nvSpPr>
        <p:spPr>
          <a:xfrm>
            <a:off x="625593" y="2611469"/>
            <a:ext cx="4893732" cy="3931974"/>
          </a:xfrm>
          <a:prstGeom prst="rect">
            <a:avLst/>
          </a:prstGeom>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eaLnBrk="0" fontAlgn="base" hangingPunct="0">
              <a:lnSpc>
                <a:spcPct val="150000"/>
              </a:lnSpc>
              <a:spcBef>
                <a:spcPct val="0"/>
              </a:spcBef>
              <a:spcAft>
                <a:spcPct val="0"/>
              </a:spcAft>
            </a:pPr>
            <a:r>
              <a:rPr lang="zh-CN" altLang="en-US" dirty="0">
                <a:solidFill>
                  <a:srgbClr val="111111"/>
                </a:solidFill>
                <a:latin typeface="Georgia" panose="02040502050405020303" pitchFamily="18" charset="0"/>
              </a:rPr>
              <a:t>变量</a:t>
            </a:r>
            <a:r>
              <a:rPr lang="zh-CN" altLang="zh-CN" dirty="0">
                <a:solidFill>
                  <a:srgbClr val="111111"/>
                </a:solidFill>
                <a:latin typeface="Georgia" panose="02040502050405020303" pitchFamily="18" charset="0"/>
              </a:rPr>
              <a:t>不能包含$，[，^，(，%等字符，普通字符局限在只要是“数字[0-9]”“字母[a-zA-Z]”“下划线_”和“短横线-”这些组合，但是可以是中文，日文或者韩文</a:t>
            </a:r>
            <a:r>
              <a:rPr lang="zh-CN" altLang="en-US" dirty="0">
                <a:solidFill>
                  <a:srgbClr val="111111"/>
                </a:solidFill>
                <a:latin typeface="Georgia" panose="02040502050405020303" pitchFamily="18" charset="0"/>
              </a:rPr>
              <a:t>。</a:t>
            </a:r>
            <a:r>
              <a:rPr lang="zh-CN" altLang="zh-CN" dirty="0">
                <a:solidFill>
                  <a:srgbClr val="111111"/>
                </a:solidFill>
                <a:latin typeface="Georgia" panose="02040502050405020303" pitchFamily="18" charset="0"/>
              </a:rPr>
              <a:t>如果发现变量值是不合法的，则使用缺省值</a:t>
            </a:r>
            <a:r>
              <a:rPr lang="zh-CN" altLang="en-US" dirty="0">
                <a:solidFill>
                  <a:srgbClr val="111111"/>
                </a:solidFill>
                <a:latin typeface="Georgia" panose="02040502050405020303" pitchFamily="18" charset="0"/>
              </a:rPr>
              <a:t>，例如：</a:t>
            </a:r>
            <a:endParaRPr lang="en-US" altLang="zh-CN" dirty="0">
              <a:solidFill>
                <a:srgbClr val="111111"/>
              </a:solidFill>
              <a:latin typeface="Georgia" panose="02040502050405020303" pitchFamily="18" charset="0"/>
            </a:endParaRPr>
          </a:p>
          <a:p>
            <a:pPr algn="just" eaLnBrk="0" fontAlgn="base" hangingPunct="0">
              <a:lnSpc>
                <a:spcPct val="150000"/>
              </a:lnSpc>
              <a:spcBef>
                <a:spcPct val="0"/>
              </a:spcBef>
              <a:spcAft>
                <a:spcPct val="0"/>
              </a:spcAft>
            </a:pPr>
            <a:r>
              <a:rPr lang="zh-CN" altLang="zh-CN" dirty="0">
                <a:solidFill>
                  <a:srgbClr val="111111"/>
                </a:solidFill>
                <a:latin typeface="Georgia" panose="02040502050405020303" pitchFamily="18" charset="0"/>
              </a:rPr>
              <a:t>body { </a:t>
            </a:r>
            <a:endParaRPr lang="en-US" altLang="zh-CN" dirty="0">
              <a:solidFill>
                <a:srgbClr val="111111"/>
              </a:solidFill>
              <a:latin typeface="Georgia" panose="02040502050405020303" pitchFamily="18" charset="0"/>
            </a:endParaRPr>
          </a:p>
          <a:p>
            <a:pPr algn="just" eaLnBrk="0" fontAlgn="base" hangingPunct="0">
              <a:lnSpc>
                <a:spcPct val="150000"/>
              </a:lnSpc>
              <a:spcBef>
                <a:spcPct val="0"/>
              </a:spcBef>
              <a:spcAft>
                <a:spcPct val="0"/>
              </a:spcAft>
            </a:pPr>
            <a:r>
              <a:rPr lang="zh-CN" altLang="zh-CN" dirty="0">
                <a:solidFill>
                  <a:srgbClr val="111111"/>
                </a:solidFill>
                <a:latin typeface="Georgia" panose="02040502050405020303" pitchFamily="18" charset="0"/>
              </a:rPr>
              <a:t>--color: 20px; </a:t>
            </a:r>
            <a:endParaRPr lang="en-US" altLang="zh-CN" dirty="0">
              <a:solidFill>
                <a:srgbClr val="111111"/>
              </a:solidFill>
              <a:latin typeface="Georgia" panose="02040502050405020303" pitchFamily="18" charset="0"/>
            </a:endParaRPr>
          </a:p>
          <a:p>
            <a:pPr algn="just" eaLnBrk="0" fontAlgn="base" hangingPunct="0">
              <a:lnSpc>
                <a:spcPct val="150000"/>
              </a:lnSpc>
              <a:spcBef>
                <a:spcPct val="0"/>
              </a:spcBef>
              <a:spcAft>
                <a:spcPct val="0"/>
              </a:spcAft>
            </a:pPr>
            <a:r>
              <a:rPr lang="zh-CN" altLang="zh-CN" dirty="0">
                <a:solidFill>
                  <a:srgbClr val="111111"/>
                </a:solidFill>
                <a:latin typeface="Georgia" panose="02040502050405020303" pitchFamily="18" charset="0"/>
              </a:rPr>
              <a:t>background-color: #369; </a:t>
            </a:r>
            <a:endParaRPr lang="en-US" altLang="zh-CN" dirty="0">
              <a:solidFill>
                <a:srgbClr val="111111"/>
              </a:solidFill>
              <a:latin typeface="Georgia" panose="02040502050405020303" pitchFamily="18" charset="0"/>
            </a:endParaRPr>
          </a:p>
          <a:p>
            <a:pPr algn="just" eaLnBrk="0" fontAlgn="base" hangingPunct="0">
              <a:lnSpc>
                <a:spcPct val="150000"/>
              </a:lnSpc>
              <a:spcBef>
                <a:spcPct val="0"/>
              </a:spcBef>
              <a:spcAft>
                <a:spcPct val="0"/>
              </a:spcAft>
            </a:pPr>
            <a:r>
              <a:rPr lang="zh-CN" altLang="zh-CN" dirty="0">
                <a:solidFill>
                  <a:srgbClr val="111111"/>
                </a:solidFill>
                <a:latin typeface="Georgia" panose="02040502050405020303" pitchFamily="18" charset="0"/>
              </a:rPr>
              <a:t>background-color: var(--color, #cd0000); </a:t>
            </a:r>
            <a:endParaRPr lang="en-US" altLang="zh-CN" dirty="0">
              <a:solidFill>
                <a:srgbClr val="111111"/>
              </a:solidFill>
              <a:latin typeface="Georgia" panose="02040502050405020303" pitchFamily="18" charset="0"/>
            </a:endParaRPr>
          </a:p>
          <a:p>
            <a:pPr algn="just" eaLnBrk="0" fontAlgn="base" hangingPunct="0">
              <a:lnSpc>
                <a:spcPct val="150000"/>
              </a:lnSpc>
              <a:spcBef>
                <a:spcPct val="0"/>
              </a:spcBef>
              <a:spcAft>
                <a:spcPct val="0"/>
              </a:spcAft>
            </a:pPr>
            <a:r>
              <a:rPr lang="zh-CN" altLang="zh-CN" dirty="0">
                <a:solidFill>
                  <a:srgbClr val="111111"/>
                </a:solidFill>
                <a:latin typeface="Georgia" panose="02040502050405020303" pitchFamily="18" charset="0"/>
              </a:rPr>
              <a:t>} 此时&lt;body&gt;的背景色是transparent</a:t>
            </a:r>
            <a:r>
              <a:rPr lang="zh-CN" altLang="en-US" dirty="0">
                <a:solidFill>
                  <a:srgbClr val="111111"/>
                </a:solidFill>
                <a:latin typeface="Georgia" panose="02040502050405020303" pitchFamily="18" charset="0"/>
              </a:rPr>
              <a:t>。</a:t>
            </a:r>
            <a:r>
              <a:rPr lang="en-US" altLang="zh-CN" dirty="0">
                <a:solidFill>
                  <a:srgbClr val="111111"/>
                </a:solidFill>
                <a:latin typeface="Georgia" panose="02040502050405020303" pitchFamily="18" charset="0"/>
              </a:rPr>
              <a:t>CSS</a:t>
            </a:r>
            <a:r>
              <a:rPr lang="zh-CN" altLang="en-US" dirty="0">
                <a:solidFill>
                  <a:srgbClr val="111111"/>
                </a:solidFill>
                <a:latin typeface="Georgia" panose="02040502050405020303" pitchFamily="18" charset="0"/>
              </a:rPr>
              <a:t>默认值的使用仅限于变量未定义的情况，并不包括变量不合法。</a:t>
            </a:r>
            <a:endParaRPr lang="en-US" altLang="zh-CN" dirty="0">
              <a:solidFill>
                <a:srgbClr val="111111"/>
              </a:solidFill>
              <a:latin typeface="Georgia" panose="02040502050405020303" pitchFamily="18" charset="0"/>
            </a:endParaRPr>
          </a:p>
          <a:p>
            <a:pPr algn="just" eaLnBrk="0" fontAlgn="base" hangingPunct="0">
              <a:lnSpc>
                <a:spcPct val="150000"/>
              </a:lnSpc>
              <a:spcBef>
                <a:spcPct val="0"/>
              </a:spcBef>
              <a:spcAft>
                <a:spcPct val="0"/>
              </a:spcAft>
            </a:pPr>
            <a:r>
              <a:rPr lang="zh-CN" altLang="zh-CN" dirty="0">
                <a:solidFill>
                  <a:srgbClr val="111111"/>
                </a:solidFill>
                <a:latin typeface="Georgia" panose="02040502050405020303" pitchFamily="18" charset="0"/>
              </a:rPr>
              <a:t>变量名大小写敏感，--header-color和--Header-Color是两个不同变量。 </a:t>
            </a:r>
          </a:p>
        </p:txBody>
      </p:sp>
      <p:sp>
        <p:nvSpPr>
          <p:cNvPr id="34" name="矩形 33">
            <a:extLst>
              <a:ext uri="{FF2B5EF4-FFF2-40B4-BE49-F238E27FC236}">
                <a16:creationId xmlns:a16="http://schemas.microsoft.com/office/drawing/2014/main" id="{3AB4643B-6435-4804-AD50-810D203D7420}"/>
              </a:ext>
            </a:extLst>
          </p:cNvPr>
          <p:cNvSpPr/>
          <p:nvPr/>
        </p:nvSpPr>
        <p:spPr>
          <a:xfrm>
            <a:off x="5954419" y="828734"/>
            <a:ext cx="2563522" cy="307777"/>
          </a:xfrm>
          <a:prstGeom prst="rect">
            <a:avLst/>
          </a:prstGeom>
        </p:spPr>
        <p:txBody>
          <a:bodyPr wrap="non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dirty="0">
                <a:solidFill>
                  <a:srgbClr val="111111"/>
                </a:solidFill>
                <a:latin typeface="Georgia" panose="02040502050405020303" pitchFamily="18" charset="0"/>
              </a:rPr>
              <a:t>各种值都可以放入 </a:t>
            </a:r>
            <a:r>
              <a:rPr lang="en-US" altLang="zh-CN" dirty="0">
                <a:solidFill>
                  <a:srgbClr val="111111"/>
                </a:solidFill>
                <a:latin typeface="Georgia" panose="02040502050405020303" pitchFamily="18" charset="0"/>
              </a:rPr>
              <a:t>CSS </a:t>
            </a:r>
            <a:r>
              <a:rPr lang="zh-CN" altLang="en-US" dirty="0">
                <a:solidFill>
                  <a:srgbClr val="111111"/>
                </a:solidFill>
                <a:latin typeface="Georgia" panose="02040502050405020303" pitchFamily="18" charset="0"/>
              </a:rPr>
              <a:t>变量。</a:t>
            </a:r>
            <a:endParaRPr lang="zh-CN" altLang="en-US" dirty="0"/>
          </a:p>
        </p:txBody>
      </p:sp>
      <p:sp>
        <p:nvSpPr>
          <p:cNvPr id="37" name="矩形 36">
            <a:extLst>
              <a:ext uri="{FF2B5EF4-FFF2-40B4-BE49-F238E27FC236}">
                <a16:creationId xmlns:a16="http://schemas.microsoft.com/office/drawing/2014/main" id="{1B3610B4-FE4F-4079-B95A-4D71D06C51C0}"/>
              </a:ext>
            </a:extLst>
          </p:cNvPr>
          <p:cNvSpPr/>
          <p:nvPr/>
        </p:nvSpPr>
        <p:spPr>
          <a:xfrm>
            <a:off x="5954419" y="1136511"/>
            <a:ext cx="6096000" cy="3647152"/>
          </a:xfrm>
          <a:prstGeom prst="rect">
            <a:avLst/>
          </a:prstGeom>
        </p:spPr>
        <p:txBody>
          <a:bodyPr>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nSpc>
                <a:spcPct val="150000"/>
              </a:lnSpc>
            </a:pPr>
            <a:r>
              <a:rPr lang="en-US" altLang="zh-CN" dirty="0">
                <a:solidFill>
                  <a:schemeClr val="tx1"/>
                </a:solidFill>
                <a:latin typeface="Consolas" panose="020B0609020204030204" pitchFamily="49" charset="0"/>
              </a:rPr>
              <a:t>:root{ </a:t>
            </a:r>
          </a:p>
          <a:p>
            <a:pPr>
              <a:lnSpc>
                <a:spcPct val="150000"/>
              </a:lnSpc>
            </a:pPr>
            <a:r>
              <a:rPr lang="en-US" altLang="zh-CN" dirty="0">
                <a:solidFill>
                  <a:schemeClr val="tx1"/>
                </a:solidFill>
                <a:latin typeface="Consolas" panose="020B0609020204030204" pitchFamily="49" charset="0"/>
              </a:rPr>
              <a:t>--main-color: #4d4e53; </a:t>
            </a:r>
          </a:p>
          <a:p>
            <a:pPr>
              <a:lnSpc>
                <a:spcPct val="150000"/>
              </a:lnSpc>
            </a:pPr>
            <a:r>
              <a:rPr lang="en-US" altLang="zh-CN" dirty="0">
                <a:solidFill>
                  <a:schemeClr val="tx1"/>
                </a:solidFill>
                <a:latin typeface="Consolas" panose="020B0609020204030204" pitchFamily="49" charset="0"/>
              </a:rPr>
              <a:t>--main-</a:t>
            </a:r>
            <a:r>
              <a:rPr lang="en-US" altLang="zh-CN" dirty="0" err="1">
                <a:solidFill>
                  <a:schemeClr val="tx1"/>
                </a:solidFill>
                <a:latin typeface="Consolas" panose="020B0609020204030204" pitchFamily="49" charset="0"/>
              </a:rPr>
              <a:t>bg</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rgb</a:t>
            </a:r>
            <a:r>
              <a:rPr lang="en-US" altLang="zh-CN" dirty="0">
                <a:solidFill>
                  <a:schemeClr val="tx1"/>
                </a:solidFill>
                <a:latin typeface="Consolas" panose="020B0609020204030204" pitchFamily="49" charset="0"/>
              </a:rPr>
              <a:t>(255, 255, 255); </a:t>
            </a:r>
          </a:p>
          <a:p>
            <a:pPr>
              <a:lnSpc>
                <a:spcPct val="150000"/>
              </a:lnSpc>
            </a:pPr>
            <a:r>
              <a:rPr lang="en-US" altLang="zh-CN" dirty="0">
                <a:solidFill>
                  <a:schemeClr val="tx1"/>
                </a:solidFill>
                <a:latin typeface="Consolas" panose="020B0609020204030204" pitchFamily="49" charset="0"/>
              </a:rPr>
              <a:t>--logo-border-color: </a:t>
            </a:r>
            <a:r>
              <a:rPr lang="en-US" altLang="zh-CN" dirty="0" err="1">
                <a:solidFill>
                  <a:schemeClr val="tx1"/>
                </a:solidFill>
                <a:latin typeface="Consolas" panose="020B0609020204030204" pitchFamily="49" charset="0"/>
              </a:rPr>
              <a:t>rebeccapurple</a:t>
            </a:r>
            <a:r>
              <a:rPr lang="en-US" altLang="zh-CN" dirty="0">
                <a:solidFill>
                  <a:schemeClr val="tx1"/>
                </a:solidFill>
                <a:latin typeface="Consolas" panose="020B0609020204030204" pitchFamily="49" charset="0"/>
              </a:rPr>
              <a:t>; </a:t>
            </a:r>
          </a:p>
          <a:p>
            <a:pPr>
              <a:lnSpc>
                <a:spcPct val="150000"/>
              </a:lnSpc>
            </a:pPr>
            <a:r>
              <a:rPr lang="en-US" altLang="zh-CN" dirty="0">
                <a:solidFill>
                  <a:schemeClr val="tx1"/>
                </a:solidFill>
                <a:latin typeface="Consolas" panose="020B0609020204030204" pitchFamily="49" charset="0"/>
              </a:rPr>
              <a:t>--header-height: 68px; </a:t>
            </a:r>
          </a:p>
          <a:p>
            <a:pPr>
              <a:lnSpc>
                <a:spcPct val="150000"/>
              </a:lnSpc>
            </a:pPr>
            <a:r>
              <a:rPr lang="en-US" altLang="zh-CN" dirty="0">
                <a:solidFill>
                  <a:schemeClr val="tx1"/>
                </a:solidFill>
                <a:latin typeface="Consolas" panose="020B0609020204030204" pitchFamily="49" charset="0"/>
              </a:rPr>
              <a:t>--content-padding: 10px 20px; </a:t>
            </a:r>
          </a:p>
          <a:p>
            <a:pPr>
              <a:lnSpc>
                <a:spcPct val="150000"/>
              </a:lnSpc>
            </a:pPr>
            <a:r>
              <a:rPr lang="en-US" altLang="zh-CN" dirty="0">
                <a:solidFill>
                  <a:schemeClr val="tx1"/>
                </a:solidFill>
                <a:latin typeface="Consolas" panose="020B0609020204030204" pitchFamily="49" charset="0"/>
              </a:rPr>
              <a:t>--base-line-height: 1.428571429; </a:t>
            </a:r>
          </a:p>
          <a:p>
            <a:pPr>
              <a:lnSpc>
                <a:spcPct val="150000"/>
              </a:lnSpc>
            </a:pPr>
            <a:r>
              <a:rPr lang="en-US" altLang="zh-CN" dirty="0">
                <a:solidFill>
                  <a:schemeClr val="tx1"/>
                </a:solidFill>
                <a:latin typeface="Consolas" panose="020B0609020204030204" pitchFamily="49" charset="0"/>
              </a:rPr>
              <a:t>--transition-duration: .35s; </a:t>
            </a:r>
          </a:p>
          <a:p>
            <a:pPr>
              <a:lnSpc>
                <a:spcPct val="150000"/>
              </a:lnSpc>
            </a:pPr>
            <a:r>
              <a:rPr lang="en-US" altLang="zh-CN" dirty="0">
                <a:solidFill>
                  <a:schemeClr val="tx1"/>
                </a:solidFill>
                <a:latin typeface="Consolas" panose="020B0609020204030204" pitchFamily="49" charset="0"/>
              </a:rPr>
              <a:t>--external-link: "external link"; </a:t>
            </a:r>
          </a:p>
          <a:p>
            <a:pPr>
              <a:lnSpc>
                <a:spcPct val="150000"/>
              </a:lnSpc>
            </a:pPr>
            <a:r>
              <a:rPr lang="en-US" altLang="zh-CN" dirty="0">
                <a:solidFill>
                  <a:schemeClr val="tx1"/>
                </a:solidFill>
                <a:latin typeface="Consolas" panose="020B0609020204030204" pitchFamily="49" charset="0"/>
              </a:rPr>
              <a:t>--margin-top: </a:t>
            </a:r>
            <a:r>
              <a:rPr lang="en-US" altLang="zh-CN" dirty="0" err="1">
                <a:solidFill>
                  <a:schemeClr val="tx1"/>
                </a:solidFill>
                <a:latin typeface="Consolas" panose="020B0609020204030204" pitchFamily="49" charset="0"/>
              </a:rPr>
              <a:t>calc</a:t>
            </a:r>
            <a:r>
              <a:rPr lang="en-US" altLang="zh-CN" dirty="0">
                <a:solidFill>
                  <a:schemeClr val="tx1"/>
                </a:solidFill>
                <a:latin typeface="Consolas" panose="020B0609020204030204" pitchFamily="49" charset="0"/>
              </a:rPr>
              <a:t>(2vh + 20px); </a:t>
            </a:r>
          </a:p>
          <a:p>
            <a:pPr>
              <a:lnSpc>
                <a:spcPct val="150000"/>
              </a:lnSpc>
            </a:pPr>
            <a:r>
              <a:rPr lang="en-US" altLang="zh-CN" dirty="0">
                <a:solidFill>
                  <a:schemeClr val="tx1"/>
                </a:solidFill>
                <a:latin typeface="Consolas" panose="020B0609020204030204" pitchFamily="49" charset="0"/>
              </a:rPr>
              <a:t>} </a:t>
            </a:r>
          </a:p>
        </p:txBody>
      </p:sp>
      <p:sp>
        <p:nvSpPr>
          <p:cNvPr id="39" name="矩形 38">
            <a:extLst>
              <a:ext uri="{FF2B5EF4-FFF2-40B4-BE49-F238E27FC236}">
                <a16:creationId xmlns:a16="http://schemas.microsoft.com/office/drawing/2014/main" id="{94D8C72C-ADB1-4948-A827-EE1A70F81CF3}"/>
              </a:ext>
            </a:extLst>
          </p:cNvPr>
          <p:cNvSpPr/>
          <p:nvPr/>
        </p:nvSpPr>
        <p:spPr>
          <a:xfrm>
            <a:off x="625593" y="6507211"/>
            <a:ext cx="2308645" cy="307777"/>
          </a:xfrm>
          <a:prstGeom prst="rect">
            <a:avLst/>
          </a:prstGeom>
        </p:spPr>
        <p:txBody>
          <a:bodyPr wrap="non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dirty="0">
                <a:solidFill>
                  <a:schemeClr val="tx1"/>
                </a:solidFill>
                <a:latin typeface="Microsoft YaHei" panose="020B0503020204020204" pitchFamily="34" charset="-122"/>
                <a:ea typeface="Microsoft YaHei" panose="020B0503020204020204" pitchFamily="34" charset="-122"/>
              </a:rPr>
              <a:t>参考：</a:t>
            </a:r>
            <a:r>
              <a:rPr lang="en-US" altLang="zh-CN" dirty="0">
                <a:solidFill>
                  <a:srgbClr val="0D8ABF"/>
                </a:solidFill>
                <a:latin typeface="Microsoft YaHei" panose="020B0503020204020204" pitchFamily="34" charset="-122"/>
                <a:ea typeface="Microsoft YaHei" panose="020B0503020204020204" pitchFamily="34" charset="-122"/>
                <a:hlinkClick r:id="rId4"/>
              </a:rPr>
              <a:t>CSS</a:t>
            </a:r>
            <a:r>
              <a:rPr lang="zh-CN" altLang="en-US" dirty="0">
                <a:solidFill>
                  <a:srgbClr val="0D8ABF"/>
                </a:solidFill>
                <a:latin typeface="Microsoft YaHei" panose="020B0503020204020204" pitchFamily="34" charset="-122"/>
                <a:ea typeface="Microsoft YaHei" panose="020B0503020204020204" pitchFamily="34" charset="-122"/>
                <a:hlinkClick r:id="rId4"/>
              </a:rPr>
              <a:t>变量的两种表述</a:t>
            </a:r>
            <a:endParaRPr lang="zh-CN" altLang="en-US" dirty="0"/>
          </a:p>
        </p:txBody>
      </p:sp>
      <p:sp>
        <p:nvSpPr>
          <p:cNvPr id="40" name="矩形 39">
            <a:extLst>
              <a:ext uri="{FF2B5EF4-FFF2-40B4-BE49-F238E27FC236}">
                <a16:creationId xmlns:a16="http://schemas.microsoft.com/office/drawing/2014/main" id="{4F6DBA9C-E438-4E4B-9B91-BADEFB3DC026}"/>
              </a:ext>
            </a:extLst>
          </p:cNvPr>
          <p:cNvSpPr/>
          <p:nvPr/>
        </p:nvSpPr>
        <p:spPr>
          <a:xfrm>
            <a:off x="5954419" y="4629774"/>
            <a:ext cx="6005170" cy="307777"/>
          </a:xfrm>
          <a:prstGeom prst="rect">
            <a:avLst/>
          </a:prstGeom>
        </p:spPr>
        <p:txBody>
          <a:bodyPr wrap="non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zh-CN" altLang="en-US" dirty="0">
                <a:solidFill>
                  <a:srgbClr val="333333"/>
                </a:solidFill>
                <a:latin typeface="Arial" panose="020B0604020202020204" pitchFamily="34" charset="0"/>
              </a:rPr>
              <a:t>“当前颜色”</a:t>
            </a:r>
            <a:r>
              <a:rPr lang="en-US" altLang="zh-CN" dirty="0"/>
              <a:t> </a:t>
            </a:r>
            <a:r>
              <a:rPr lang="en-US" altLang="zh-CN" dirty="0" err="1"/>
              <a:t>currentColor</a:t>
            </a:r>
            <a:r>
              <a:rPr lang="zh-CN" altLang="en-US" dirty="0"/>
              <a:t>，获取它所继承的颜色值，并且能够被重新定义。</a:t>
            </a:r>
          </a:p>
        </p:txBody>
      </p:sp>
      <p:sp>
        <p:nvSpPr>
          <p:cNvPr id="41" name="矩形 40">
            <a:extLst>
              <a:ext uri="{FF2B5EF4-FFF2-40B4-BE49-F238E27FC236}">
                <a16:creationId xmlns:a16="http://schemas.microsoft.com/office/drawing/2014/main" id="{A069BFF5-CD14-48D5-8FC5-E53BDB8FFA7E}"/>
              </a:ext>
            </a:extLst>
          </p:cNvPr>
          <p:cNvSpPr/>
          <p:nvPr/>
        </p:nvSpPr>
        <p:spPr>
          <a:xfrm>
            <a:off x="5954419" y="4783663"/>
            <a:ext cx="6096000" cy="2031325"/>
          </a:xfrm>
          <a:prstGeom prst="rect">
            <a:avLst/>
          </a:prstGeom>
        </p:spPr>
        <p:txBody>
          <a:bodyPr>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nSpc>
                <a:spcPct val="150000"/>
              </a:lnSpc>
            </a:pPr>
            <a:r>
              <a:rPr lang="en-US" altLang="zh-CN" dirty="0">
                <a:solidFill>
                  <a:srgbClr val="404040"/>
                </a:solidFill>
                <a:latin typeface="Microsoft YaHei" panose="020B0503020204020204" pitchFamily="34" charset="-122"/>
                <a:ea typeface="Microsoft YaHei" panose="020B0503020204020204" pitchFamily="34" charset="-122"/>
              </a:rPr>
              <a:t>:root { color: red; } </a:t>
            </a:r>
          </a:p>
          <a:p>
            <a:pPr>
              <a:lnSpc>
                <a:spcPct val="150000"/>
              </a:lnSpc>
            </a:pPr>
            <a:r>
              <a:rPr lang="en-US" altLang="zh-CN" dirty="0">
                <a:solidFill>
                  <a:srgbClr val="404040"/>
                </a:solidFill>
                <a:latin typeface="Microsoft YaHei" panose="020B0503020204020204" pitchFamily="34" charset="-122"/>
                <a:ea typeface="Microsoft YaHei" panose="020B0503020204020204" pitchFamily="34" charset="-122"/>
              </a:rPr>
              <a:t>div { </a:t>
            </a:r>
          </a:p>
          <a:p>
            <a:pPr>
              <a:lnSpc>
                <a:spcPct val="150000"/>
              </a:lnSpc>
            </a:pPr>
            <a:r>
              <a:rPr lang="en-US" altLang="zh-CN" dirty="0">
                <a:solidFill>
                  <a:srgbClr val="404040"/>
                </a:solidFill>
                <a:latin typeface="Microsoft YaHei" panose="020B0503020204020204" pitchFamily="34" charset="-122"/>
                <a:ea typeface="Microsoft YaHei" panose="020B0503020204020204" pitchFamily="34" charset="-122"/>
              </a:rPr>
              <a:t>border: 1px solid </a:t>
            </a:r>
            <a:r>
              <a:rPr lang="en-US" altLang="zh-CN" dirty="0" err="1">
                <a:solidFill>
                  <a:srgbClr val="404040"/>
                </a:solidFill>
                <a:latin typeface="Microsoft YaHei" panose="020B0503020204020204" pitchFamily="34" charset="-122"/>
                <a:ea typeface="Microsoft YaHei" panose="020B0503020204020204" pitchFamily="34" charset="-122"/>
              </a:rPr>
              <a:t>currentColor</a:t>
            </a:r>
            <a:r>
              <a:rPr lang="en-US" altLang="zh-CN" dirty="0">
                <a:solidFill>
                  <a:srgbClr val="404040"/>
                </a:solidFill>
                <a:latin typeface="Microsoft YaHei" panose="020B0503020204020204" pitchFamily="34" charset="-122"/>
                <a:ea typeface="Microsoft YaHei" panose="020B0503020204020204" pitchFamily="34" charset="-122"/>
              </a:rPr>
              <a:t>; </a:t>
            </a:r>
          </a:p>
          <a:p>
            <a:pPr>
              <a:lnSpc>
                <a:spcPct val="150000"/>
              </a:lnSpc>
            </a:pPr>
            <a:r>
              <a:rPr lang="en-US" altLang="zh-CN" dirty="0">
                <a:solidFill>
                  <a:srgbClr val="404040"/>
                </a:solidFill>
                <a:latin typeface="Microsoft YaHei" panose="020B0503020204020204" pitchFamily="34" charset="-122"/>
                <a:ea typeface="Microsoft YaHei" panose="020B0503020204020204" pitchFamily="34" charset="-122"/>
              </a:rPr>
              <a:t>}</a:t>
            </a:r>
          </a:p>
          <a:p>
            <a:pPr>
              <a:lnSpc>
                <a:spcPct val="150000"/>
              </a:lnSpc>
            </a:pPr>
            <a:r>
              <a:rPr lang="en-US" altLang="zh-CN" dirty="0"/>
              <a:t>div { color: black; }</a:t>
            </a:r>
          </a:p>
          <a:p>
            <a:pPr>
              <a:lnSpc>
                <a:spcPct val="150000"/>
              </a:lnSpc>
            </a:pPr>
            <a:r>
              <a:rPr lang="zh-CN" altLang="zh-CN" dirty="0">
                <a:solidFill>
                  <a:schemeClr val="tx1"/>
                </a:solidFill>
                <a:latin typeface="Arial Unicode MS" panose="020B0604020202020204" pitchFamily="34" charset="-122"/>
                <a:ea typeface="Source Code Pro"/>
              </a:rPr>
              <a:t>&lt;div&gt;</a:t>
            </a:r>
            <a:r>
              <a:rPr lang="en-US" altLang="zh-CN" dirty="0">
                <a:solidFill>
                  <a:schemeClr val="tx1"/>
                </a:solidFill>
                <a:latin typeface="Arial Unicode MS" panose="020B0604020202020204" pitchFamily="34" charset="-122"/>
                <a:ea typeface="Source Code Pro"/>
              </a:rPr>
              <a:t>test</a:t>
            </a:r>
            <a:r>
              <a:rPr lang="zh-CN" altLang="zh-CN" dirty="0">
                <a:solidFill>
                  <a:schemeClr val="tx1"/>
                </a:solidFill>
                <a:latin typeface="Arial Unicode MS" panose="020B0604020202020204" pitchFamily="34" charset="-122"/>
                <a:ea typeface="Source Code Pro"/>
              </a:rPr>
              <a:t>&lt;/div&gt;</a:t>
            </a:r>
            <a:r>
              <a:rPr lang="zh-CN" altLang="zh-CN" dirty="0">
                <a:solidFill>
                  <a:schemeClr val="tx1"/>
                </a:solidFill>
              </a:rPr>
              <a:t> </a:t>
            </a:r>
            <a:endParaRPr lang="zh-CN" altLang="en-US" dirty="0"/>
          </a:p>
        </p:txBody>
      </p:sp>
      <p:grpSp>
        <p:nvGrpSpPr>
          <p:cNvPr id="50" name="Group 9">
            <a:extLst>
              <a:ext uri="{FF2B5EF4-FFF2-40B4-BE49-F238E27FC236}">
                <a16:creationId xmlns:a16="http://schemas.microsoft.com/office/drawing/2014/main" id="{8FE4B9FF-CB29-4BB8-8EDE-00C29D11DABA}"/>
              </a:ext>
            </a:extLst>
          </p:cNvPr>
          <p:cNvGrpSpPr/>
          <p:nvPr/>
        </p:nvGrpSpPr>
        <p:grpSpPr>
          <a:xfrm>
            <a:off x="9270251" y="181078"/>
            <a:ext cx="754143" cy="335365"/>
            <a:chOff x="816" y="2304"/>
            <a:chExt cx="1440" cy="448"/>
          </a:xfrm>
        </p:grpSpPr>
        <p:sp>
          <p:nvSpPr>
            <p:cNvPr id="51" name="Freeform 10">
              <a:extLst>
                <a:ext uri="{FF2B5EF4-FFF2-40B4-BE49-F238E27FC236}">
                  <a16:creationId xmlns:a16="http://schemas.microsoft.com/office/drawing/2014/main" id="{6C394C54-3B67-4D34-A2BA-42057433B59C}"/>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2" name="Rectangle 11">
              <a:hlinkClick r:id="rId5"/>
              <a:extLst>
                <a:ext uri="{FF2B5EF4-FFF2-40B4-BE49-F238E27FC236}">
                  <a16:creationId xmlns:a16="http://schemas.microsoft.com/office/drawing/2014/main" id="{88F08FEC-7A78-47D5-80B0-80E251337299}"/>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53" name="Group 9">
            <a:extLst>
              <a:ext uri="{FF2B5EF4-FFF2-40B4-BE49-F238E27FC236}">
                <a16:creationId xmlns:a16="http://schemas.microsoft.com/office/drawing/2014/main" id="{04462B81-D058-40B3-85F0-89ACC31CBCBA}"/>
              </a:ext>
            </a:extLst>
          </p:cNvPr>
          <p:cNvGrpSpPr/>
          <p:nvPr/>
        </p:nvGrpSpPr>
        <p:grpSpPr>
          <a:xfrm>
            <a:off x="10165976" y="181078"/>
            <a:ext cx="754143" cy="335365"/>
            <a:chOff x="816" y="2304"/>
            <a:chExt cx="1440" cy="448"/>
          </a:xfrm>
        </p:grpSpPr>
        <p:sp>
          <p:nvSpPr>
            <p:cNvPr id="54" name="Freeform 10">
              <a:extLst>
                <a:ext uri="{FF2B5EF4-FFF2-40B4-BE49-F238E27FC236}">
                  <a16:creationId xmlns:a16="http://schemas.microsoft.com/office/drawing/2014/main" id="{BD1F7A20-31EF-4E06-8426-585DD6C9DC4B}"/>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5" name="Rectangle 11">
              <a:hlinkClick r:id="rId6" action="ppaction://hlinkfile"/>
              <a:extLst>
                <a:ext uri="{FF2B5EF4-FFF2-40B4-BE49-F238E27FC236}">
                  <a16:creationId xmlns:a16="http://schemas.microsoft.com/office/drawing/2014/main" id="{62E18066-C1D0-4C2B-9D60-F41C9C2EC2C7}"/>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35047095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zh-CN" altLang="en-US" kern="1200" dirty="0">
                <a:latin typeface="华文隶书" panose="02010800040101010101" pitchFamily="2" charset="-122"/>
                <a:ea typeface="华文隶书" panose="02010800040101010101" pitchFamily="2" charset="-122"/>
                <a:cs typeface="Arial" panose="020B0604020202020204" pitchFamily="34" charset="0"/>
              </a:rPr>
              <a:t>选择符</a:t>
            </a:r>
            <a:endParaRPr lang="en-US" altLang="zh-CN" kern="1200" dirty="0">
              <a:latin typeface="华文隶书" panose="02010800040101010101" pitchFamily="2" charset="-122"/>
              <a:ea typeface="华文隶书" panose="02010800040101010101" pitchFamily="2" charset="-122"/>
            </a:endParaRPr>
          </a:p>
        </p:txBody>
      </p:sp>
      <p:sp>
        <p:nvSpPr>
          <p:cNvPr id="2" name="矩形 1">
            <a:extLst>
              <a:ext uri="{FF2B5EF4-FFF2-40B4-BE49-F238E27FC236}">
                <a16:creationId xmlns:a16="http://schemas.microsoft.com/office/drawing/2014/main" id="{FAD180B3-CD9C-477B-8BC6-F5EDAF40766D}"/>
              </a:ext>
            </a:extLst>
          </p:cNvPr>
          <p:cNvSpPr/>
          <p:nvPr/>
        </p:nvSpPr>
        <p:spPr>
          <a:xfrm>
            <a:off x="3012154" y="1458420"/>
            <a:ext cx="3520440" cy="3827779"/>
          </a:xfrm>
          <a:prstGeom prst="rect">
            <a:avLst/>
          </a:prstGeom>
        </p:spPr>
        <p:txBody>
          <a:bodyPr wrap="square">
            <a:spAutoFit/>
          </a:bodyPr>
          <a:lstStyle/>
          <a:p>
            <a:pPr algn="just" latinLnBrk="1">
              <a:lnSpc>
                <a:spcPct val="150000"/>
              </a:lnSpc>
            </a:pPr>
            <a:r>
              <a:rPr lang="zh-CN" altLang="en-US" dirty="0">
                <a:solidFill>
                  <a:srgbClr val="4F4F4F"/>
                </a:solidFill>
                <a:latin typeface="-apple-system"/>
              </a:rPr>
              <a:t>总共</a:t>
            </a:r>
            <a:r>
              <a:rPr lang="en-US" altLang="zh-CN" dirty="0">
                <a:solidFill>
                  <a:srgbClr val="4F4F4F"/>
                </a:solidFill>
                <a:latin typeface="-apple-system"/>
              </a:rPr>
              <a:t>44</a:t>
            </a:r>
            <a:r>
              <a:rPr lang="zh-CN" altLang="en-US" dirty="0">
                <a:solidFill>
                  <a:srgbClr val="4F4F4F"/>
                </a:solidFill>
                <a:latin typeface="-apple-system"/>
              </a:rPr>
              <a:t>个选择符</a:t>
            </a:r>
            <a:endParaRPr lang="en-US" altLang="zh-CN" dirty="0">
              <a:solidFill>
                <a:srgbClr val="4F4F4F"/>
              </a:solidFill>
              <a:latin typeface="-apple-system"/>
            </a:endParaRPr>
          </a:p>
          <a:p>
            <a:pPr algn="just" latinLnBrk="1">
              <a:lnSpc>
                <a:spcPct val="150000"/>
              </a:lnSpc>
            </a:pPr>
            <a:r>
              <a:rPr lang="en-US" altLang="zh-CN" dirty="0">
                <a:solidFill>
                  <a:srgbClr val="4F4F4F"/>
                </a:solidFill>
                <a:latin typeface="-apple-system"/>
              </a:rPr>
              <a:t>1</a:t>
            </a:r>
            <a:r>
              <a:rPr lang="zh-CN" altLang="en-US" dirty="0">
                <a:solidFill>
                  <a:srgbClr val="4F4F4F"/>
                </a:solidFill>
                <a:latin typeface="-apple-system"/>
              </a:rPr>
              <a:t>）</a:t>
            </a:r>
            <a:r>
              <a:rPr lang="zh-CN" altLang="zh-CN" b="1" dirty="0"/>
              <a:t>基本选择器</a:t>
            </a:r>
            <a:endParaRPr lang="en-US" altLang="zh-CN" b="1" dirty="0"/>
          </a:p>
          <a:p>
            <a:pPr algn="just" latinLnBrk="1">
              <a:lnSpc>
                <a:spcPct val="150000"/>
              </a:lnSpc>
            </a:pPr>
            <a:r>
              <a:rPr lang="en-US" altLang="zh-CN" dirty="0">
                <a:solidFill>
                  <a:srgbClr val="4F4F4F"/>
                </a:solidFill>
                <a:latin typeface="-apple-system"/>
              </a:rPr>
              <a:t>2</a:t>
            </a:r>
            <a:r>
              <a:rPr lang="zh-CN" altLang="en-US" dirty="0">
                <a:solidFill>
                  <a:srgbClr val="4F4F4F"/>
                </a:solidFill>
                <a:latin typeface="-apple-system"/>
              </a:rPr>
              <a:t>）</a:t>
            </a:r>
            <a:r>
              <a:rPr lang="zh-CN" altLang="zh-CN" b="1" dirty="0"/>
              <a:t>多元素的组合选择器</a:t>
            </a:r>
            <a:endParaRPr lang="en-US" altLang="zh-CN" b="1" dirty="0"/>
          </a:p>
          <a:p>
            <a:pPr algn="just" latinLnBrk="1">
              <a:lnSpc>
                <a:spcPct val="150000"/>
              </a:lnSpc>
            </a:pPr>
            <a:r>
              <a:rPr lang="en-US" altLang="zh-CN" dirty="0">
                <a:solidFill>
                  <a:srgbClr val="4F4F4F"/>
                </a:solidFill>
                <a:latin typeface="-apple-system"/>
              </a:rPr>
              <a:t>3</a:t>
            </a:r>
            <a:r>
              <a:rPr lang="zh-CN" altLang="en-US" dirty="0">
                <a:solidFill>
                  <a:srgbClr val="4F4F4F"/>
                </a:solidFill>
                <a:latin typeface="-apple-system"/>
              </a:rPr>
              <a:t>）</a:t>
            </a:r>
            <a:r>
              <a:rPr lang="en-US" altLang="zh-CN" b="1" dirty="0"/>
              <a:t>CSS 2.1 </a:t>
            </a:r>
            <a:r>
              <a:rPr lang="zh-CN" altLang="zh-CN" b="1" dirty="0"/>
              <a:t>属性选择器</a:t>
            </a:r>
            <a:endParaRPr lang="en-US" altLang="zh-CN" b="1" dirty="0"/>
          </a:p>
          <a:p>
            <a:pPr algn="just" latinLnBrk="1">
              <a:lnSpc>
                <a:spcPct val="150000"/>
              </a:lnSpc>
            </a:pPr>
            <a:r>
              <a:rPr lang="en-US" altLang="zh-CN" dirty="0">
                <a:solidFill>
                  <a:srgbClr val="4F4F4F"/>
                </a:solidFill>
                <a:latin typeface="-apple-system"/>
              </a:rPr>
              <a:t>4</a:t>
            </a:r>
            <a:r>
              <a:rPr lang="zh-CN" altLang="en-US" dirty="0">
                <a:solidFill>
                  <a:srgbClr val="4F4F4F"/>
                </a:solidFill>
                <a:latin typeface="-apple-system"/>
              </a:rPr>
              <a:t>）</a:t>
            </a:r>
            <a:r>
              <a:rPr lang="en-US" altLang="zh-CN" b="1" dirty="0"/>
              <a:t>CSS 2.1</a:t>
            </a:r>
            <a:r>
              <a:rPr lang="zh-CN" altLang="zh-CN" b="1" dirty="0"/>
              <a:t>中的伪类</a:t>
            </a:r>
            <a:r>
              <a:rPr lang="zh-CN" altLang="en-US" b="1" dirty="0"/>
              <a:t>选择器</a:t>
            </a:r>
            <a:endParaRPr lang="en-US" altLang="zh-CN" b="1" dirty="0"/>
          </a:p>
          <a:p>
            <a:r>
              <a:rPr lang="en-US" altLang="zh-CN" dirty="0">
                <a:solidFill>
                  <a:srgbClr val="4F4F4F"/>
                </a:solidFill>
                <a:latin typeface="-apple-system"/>
              </a:rPr>
              <a:t>5</a:t>
            </a:r>
            <a:r>
              <a:rPr lang="zh-CN" altLang="en-US" dirty="0">
                <a:solidFill>
                  <a:srgbClr val="4F4F4F"/>
                </a:solidFill>
                <a:latin typeface="-apple-system"/>
              </a:rPr>
              <a:t>）</a:t>
            </a:r>
            <a:r>
              <a:rPr lang="en-US" altLang="zh-CN" b="1" dirty="0"/>
              <a:t>CSS 2.1</a:t>
            </a:r>
            <a:r>
              <a:rPr lang="zh-CN" altLang="zh-CN" b="1" dirty="0"/>
              <a:t>中的伪元素</a:t>
            </a:r>
            <a:r>
              <a:rPr lang="zh-CN" altLang="en-US" b="1" dirty="0"/>
              <a:t>选择器</a:t>
            </a:r>
            <a:endParaRPr lang="zh-CN" altLang="zh-CN" dirty="0"/>
          </a:p>
          <a:p>
            <a:pPr algn="just" latinLnBrk="1">
              <a:lnSpc>
                <a:spcPct val="150000"/>
              </a:lnSpc>
            </a:pPr>
            <a:r>
              <a:rPr lang="en-US" altLang="zh-CN" dirty="0">
                <a:solidFill>
                  <a:srgbClr val="4F4F4F"/>
                </a:solidFill>
                <a:latin typeface="-apple-system"/>
              </a:rPr>
              <a:t>6</a:t>
            </a:r>
            <a:r>
              <a:rPr lang="zh-CN" altLang="en-US" dirty="0">
                <a:solidFill>
                  <a:srgbClr val="4F4F4F"/>
                </a:solidFill>
                <a:latin typeface="-apple-system"/>
              </a:rPr>
              <a:t>）</a:t>
            </a:r>
            <a:r>
              <a:rPr lang="en-US" altLang="zh-CN" b="1" dirty="0"/>
              <a:t>CSS 3</a:t>
            </a:r>
            <a:r>
              <a:rPr lang="zh-CN" altLang="zh-CN" b="1" dirty="0"/>
              <a:t>的同级元素通用选择器</a:t>
            </a:r>
            <a:endParaRPr lang="en-US" altLang="zh-CN" b="1" dirty="0"/>
          </a:p>
          <a:p>
            <a:pPr algn="just" latinLnBrk="1">
              <a:lnSpc>
                <a:spcPct val="150000"/>
              </a:lnSpc>
            </a:pPr>
            <a:r>
              <a:rPr lang="en-US" altLang="zh-CN" dirty="0">
                <a:solidFill>
                  <a:srgbClr val="4F4F4F"/>
                </a:solidFill>
                <a:latin typeface="-apple-system"/>
              </a:rPr>
              <a:t>7</a:t>
            </a:r>
            <a:r>
              <a:rPr lang="zh-CN" altLang="en-US" dirty="0">
                <a:solidFill>
                  <a:srgbClr val="4F4F4F"/>
                </a:solidFill>
                <a:latin typeface="-apple-system"/>
              </a:rPr>
              <a:t>）</a:t>
            </a:r>
            <a:r>
              <a:rPr lang="en-US" altLang="zh-CN" b="1" dirty="0"/>
              <a:t>CSS 3 </a:t>
            </a:r>
            <a:r>
              <a:rPr lang="zh-CN" altLang="zh-CN" b="1" dirty="0"/>
              <a:t>属性选择器</a:t>
            </a:r>
            <a:endParaRPr lang="en-US" altLang="zh-CN" b="1" dirty="0"/>
          </a:p>
          <a:p>
            <a:pPr algn="just" latinLnBrk="1">
              <a:lnSpc>
                <a:spcPct val="150000"/>
              </a:lnSpc>
            </a:pPr>
            <a:r>
              <a:rPr lang="en-US" altLang="zh-CN" dirty="0">
                <a:solidFill>
                  <a:srgbClr val="4F4F4F"/>
                </a:solidFill>
                <a:latin typeface="-apple-system"/>
              </a:rPr>
              <a:t>8</a:t>
            </a:r>
            <a:r>
              <a:rPr lang="zh-CN" altLang="en-US" dirty="0">
                <a:solidFill>
                  <a:srgbClr val="4F4F4F"/>
                </a:solidFill>
                <a:latin typeface="-apple-system"/>
              </a:rPr>
              <a:t>）</a:t>
            </a:r>
            <a:r>
              <a:rPr lang="en-US" altLang="zh-CN" b="1" dirty="0"/>
              <a:t>CSS 3</a:t>
            </a:r>
            <a:r>
              <a:rPr lang="zh-CN" altLang="zh-CN" b="1" dirty="0"/>
              <a:t>中与用户界面有关的伪类选择器</a:t>
            </a:r>
            <a:endParaRPr lang="en-US" altLang="zh-CN" b="1" dirty="0"/>
          </a:p>
          <a:p>
            <a:pPr algn="just" latinLnBrk="1">
              <a:lnSpc>
                <a:spcPct val="150000"/>
              </a:lnSpc>
            </a:pPr>
            <a:r>
              <a:rPr lang="en-US" altLang="zh-CN" dirty="0">
                <a:solidFill>
                  <a:srgbClr val="4F4F4F"/>
                </a:solidFill>
                <a:latin typeface="-apple-system"/>
              </a:rPr>
              <a:t>9</a:t>
            </a:r>
            <a:r>
              <a:rPr lang="zh-CN" altLang="en-US" dirty="0">
                <a:solidFill>
                  <a:srgbClr val="4F4F4F"/>
                </a:solidFill>
                <a:latin typeface="-apple-system"/>
              </a:rPr>
              <a:t>）</a:t>
            </a:r>
            <a:r>
              <a:rPr lang="en-US" altLang="zh-CN" b="1" dirty="0"/>
              <a:t> CSS 3</a:t>
            </a:r>
            <a:r>
              <a:rPr lang="zh-CN" altLang="zh-CN" b="1" dirty="0"/>
              <a:t>中的结构性伪类选择器</a:t>
            </a:r>
            <a:endParaRPr lang="en-US" altLang="zh-CN" b="1" dirty="0"/>
          </a:p>
          <a:p>
            <a:pPr algn="just" latinLnBrk="1">
              <a:lnSpc>
                <a:spcPct val="150000"/>
              </a:lnSpc>
            </a:pPr>
            <a:r>
              <a:rPr lang="en-US" altLang="zh-CN" dirty="0">
                <a:solidFill>
                  <a:srgbClr val="4F4F4F"/>
                </a:solidFill>
                <a:latin typeface="-apple-system"/>
              </a:rPr>
              <a:t>10</a:t>
            </a:r>
            <a:r>
              <a:rPr lang="zh-CN" altLang="en-US" dirty="0">
                <a:solidFill>
                  <a:srgbClr val="4F4F4F"/>
                </a:solidFill>
                <a:latin typeface="-apple-system"/>
              </a:rPr>
              <a:t>）</a:t>
            </a:r>
            <a:r>
              <a:rPr lang="en-US" altLang="zh-CN" b="1" dirty="0"/>
              <a:t>CSS 3</a:t>
            </a:r>
            <a:r>
              <a:rPr lang="zh-CN" altLang="zh-CN" b="1" dirty="0"/>
              <a:t>的反选伪类选择器</a:t>
            </a:r>
            <a:endParaRPr lang="en-US" altLang="zh-CN" b="1" dirty="0"/>
          </a:p>
          <a:p>
            <a:pPr algn="just" latinLnBrk="1">
              <a:lnSpc>
                <a:spcPct val="150000"/>
              </a:lnSpc>
            </a:pPr>
            <a:r>
              <a:rPr lang="en-US" altLang="zh-CN" dirty="0">
                <a:solidFill>
                  <a:srgbClr val="4F4F4F"/>
                </a:solidFill>
                <a:latin typeface="-apple-system"/>
              </a:rPr>
              <a:t>11</a:t>
            </a:r>
            <a:r>
              <a:rPr lang="zh-CN" altLang="en-US" dirty="0">
                <a:solidFill>
                  <a:srgbClr val="4F4F4F"/>
                </a:solidFill>
                <a:latin typeface="-apple-system"/>
              </a:rPr>
              <a:t>）</a:t>
            </a:r>
            <a:r>
              <a:rPr lang="en-US" altLang="zh-CN" b="1" dirty="0"/>
              <a:t>CSS 3</a:t>
            </a:r>
            <a:r>
              <a:rPr lang="zh-CN" altLang="zh-CN" b="1" dirty="0"/>
              <a:t>中的</a:t>
            </a:r>
            <a:r>
              <a:rPr lang="en-US" altLang="zh-CN" b="1" dirty="0"/>
              <a:t> :target </a:t>
            </a:r>
            <a:r>
              <a:rPr lang="zh-CN" altLang="zh-CN" b="1" dirty="0"/>
              <a:t>伪类选择器</a:t>
            </a:r>
            <a:endParaRPr lang="zh-CN" altLang="en-US" dirty="0">
              <a:solidFill>
                <a:srgbClr val="4F4F4F"/>
              </a:solidFill>
              <a:latin typeface="-apple-system"/>
            </a:endParaRPr>
          </a:p>
        </p:txBody>
      </p:sp>
      <p:grpSp>
        <p:nvGrpSpPr>
          <p:cNvPr id="4" name="Group 9">
            <a:extLst>
              <a:ext uri="{FF2B5EF4-FFF2-40B4-BE49-F238E27FC236}">
                <a16:creationId xmlns:a16="http://schemas.microsoft.com/office/drawing/2014/main" id="{31445443-0D45-4E26-858A-F2A86284E44E}"/>
              </a:ext>
            </a:extLst>
          </p:cNvPr>
          <p:cNvGrpSpPr/>
          <p:nvPr/>
        </p:nvGrpSpPr>
        <p:grpSpPr>
          <a:xfrm>
            <a:off x="6582474" y="1257021"/>
            <a:ext cx="1612583" cy="335365"/>
            <a:chOff x="816" y="2304"/>
            <a:chExt cx="1440" cy="448"/>
          </a:xfrm>
        </p:grpSpPr>
        <p:sp>
          <p:nvSpPr>
            <p:cNvPr id="5" name="Freeform 10">
              <a:extLst>
                <a:ext uri="{FF2B5EF4-FFF2-40B4-BE49-F238E27FC236}">
                  <a16:creationId xmlns:a16="http://schemas.microsoft.com/office/drawing/2014/main" id="{7D1E7FB4-EBB0-4312-9C16-ADE550FD16E8}"/>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 name="Rectangle 11">
              <a:hlinkClick r:id="rId3" action="ppaction://hlinkfile"/>
              <a:extLst>
                <a:ext uri="{FF2B5EF4-FFF2-40B4-BE49-F238E27FC236}">
                  <a16:creationId xmlns:a16="http://schemas.microsoft.com/office/drawing/2014/main" id="{1CD45CF3-B86E-4937-8C61-A663E4B6C6A6}"/>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CSS</a:t>
              </a:r>
              <a:r>
                <a:rPr kumimoji="1" lang="zh-CN" altLang="en-US"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选择器</a:t>
              </a: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hlinkClick r:id="rId4" action="ppaction://hlinkfile"/>
                </a:rPr>
                <a:t>.</a:t>
              </a: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docx</a:t>
              </a:r>
            </a:p>
          </p:txBody>
        </p:sp>
      </p:grpSp>
      <p:grpSp>
        <p:nvGrpSpPr>
          <p:cNvPr id="13" name="Group 9">
            <a:extLst>
              <a:ext uri="{FF2B5EF4-FFF2-40B4-BE49-F238E27FC236}">
                <a16:creationId xmlns:a16="http://schemas.microsoft.com/office/drawing/2014/main" id="{39FAA58A-1623-4906-9639-1EF2CAC7A66E}"/>
              </a:ext>
            </a:extLst>
          </p:cNvPr>
          <p:cNvGrpSpPr/>
          <p:nvPr/>
        </p:nvGrpSpPr>
        <p:grpSpPr>
          <a:xfrm>
            <a:off x="11061700" y="181078"/>
            <a:ext cx="988719" cy="335365"/>
            <a:chOff x="816" y="2304"/>
            <a:chExt cx="1440" cy="448"/>
          </a:xfrm>
        </p:grpSpPr>
        <p:sp>
          <p:nvSpPr>
            <p:cNvPr id="14" name="Freeform 10">
              <a:extLst>
                <a:ext uri="{FF2B5EF4-FFF2-40B4-BE49-F238E27FC236}">
                  <a16:creationId xmlns:a16="http://schemas.microsoft.com/office/drawing/2014/main" id="{C661489E-A69E-4905-94F5-492B06EFB2E5}"/>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 name="Rectangle 11">
              <a:hlinkClick r:id="rId5" action="ppaction://hlinksldjump"/>
              <a:extLst>
                <a:ext uri="{FF2B5EF4-FFF2-40B4-BE49-F238E27FC236}">
                  <a16:creationId xmlns:a16="http://schemas.microsoft.com/office/drawing/2014/main" id="{34CCED71-63C3-4444-A215-655D343CF1D9}"/>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16" name="Group 9">
            <a:extLst>
              <a:ext uri="{FF2B5EF4-FFF2-40B4-BE49-F238E27FC236}">
                <a16:creationId xmlns:a16="http://schemas.microsoft.com/office/drawing/2014/main" id="{69AF05BD-B552-45B4-9DB8-8905F0220A5F}"/>
              </a:ext>
            </a:extLst>
          </p:cNvPr>
          <p:cNvGrpSpPr/>
          <p:nvPr/>
        </p:nvGrpSpPr>
        <p:grpSpPr>
          <a:xfrm>
            <a:off x="8523852" y="1277608"/>
            <a:ext cx="1440142" cy="335365"/>
            <a:chOff x="816" y="2304"/>
            <a:chExt cx="1440" cy="448"/>
          </a:xfrm>
        </p:grpSpPr>
        <p:sp>
          <p:nvSpPr>
            <p:cNvPr id="17" name="Freeform 10">
              <a:extLst>
                <a:ext uri="{FF2B5EF4-FFF2-40B4-BE49-F238E27FC236}">
                  <a16:creationId xmlns:a16="http://schemas.microsoft.com/office/drawing/2014/main" id="{829E5607-4E65-43DB-90DA-8C19E94AE95D}"/>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 name="Rectangle 11">
              <a:hlinkClick r:id="rId6" action="ppaction://hlinkfile"/>
              <a:extLst>
                <a:ext uri="{FF2B5EF4-FFF2-40B4-BE49-F238E27FC236}">
                  <a16:creationId xmlns:a16="http://schemas.microsoft.com/office/drawing/2014/main" id="{16191560-9166-43F8-99A4-1924DA4B0308}"/>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eaLnBrk="0" fontAlgn="base" hangingPunct="0">
                <a:spcBef>
                  <a:spcPct val="0"/>
                </a:spcBef>
                <a:spcAft>
                  <a:spcPct val="0"/>
                </a:spcAft>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pseudo-classes.html</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19" name="Group 9">
            <a:extLst>
              <a:ext uri="{FF2B5EF4-FFF2-40B4-BE49-F238E27FC236}">
                <a16:creationId xmlns:a16="http://schemas.microsoft.com/office/drawing/2014/main" id="{6BFE476B-7604-4519-8C63-EAEAD71AE722}"/>
              </a:ext>
            </a:extLst>
          </p:cNvPr>
          <p:cNvGrpSpPr/>
          <p:nvPr/>
        </p:nvGrpSpPr>
        <p:grpSpPr>
          <a:xfrm>
            <a:off x="10207780" y="1277608"/>
            <a:ext cx="987405" cy="335365"/>
            <a:chOff x="816" y="2304"/>
            <a:chExt cx="1440" cy="448"/>
          </a:xfrm>
        </p:grpSpPr>
        <p:sp>
          <p:nvSpPr>
            <p:cNvPr id="20" name="Freeform 10">
              <a:extLst>
                <a:ext uri="{FF2B5EF4-FFF2-40B4-BE49-F238E27FC236}">
                  <a16:creationId xmlns:a16="http://schemas.microsoft.com/office/drawing/2014/main" id="{B36A03E5-F86C-4742-B7DC-8D6245FAD079}"/>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 name="Rectangle 11">
              <a:hlinkClick r:id="rId7" action="ppaction://hlinkfile"/>
              <a:extLst>
                <a:ext uri="{FF2B5EF4-FFF2-40B4-BE49-F238E27FC236}">
                  <a16:creationId xmlns:a16="http://schemas.microsoft.com/office/drawing/2014/main" id="{368A344F-F916-4367-B95A-F72AA1341BD7}"/>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eaLnBrk="0" fontAlgn="base" hangingPunct="0">
                <a:spcBef>
                  <a:spcPct val="0"/>
                </a:spcBef>
                <a:spcAft>
                  <a:spcPct val="0"/>
                </a:spcAft>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target.html</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26" name="Group 9">
            <a:extLst>
              <a:ext uri="{FF2B5EF4-FFF2-40B4-BE49-F238E27FC236}">
                <a16:creationId xmlns:a16="http://schemas.microsoft.com/office/drawing/2014/main" id="{0E328907-0828-40B9-B241-3A1198CE2984}"/>
              </a:ext>
            </a:extLst>
          </p:cNvPr>
          <p:cNvGrpSpPr/>
          <p:nvPr/>
        </p:nvGrpSpPr>
        <p:grpSpPr>
          <a:xfrm>
            <a:off x="9270251" y="181078"/>
            <a:ext cx="754143" cy="335365"/>
            <a:chOff x="816" y="2304"/>
            <a:chExt cx="1440" cy="448"/>
          </a:xfrm>
        </p:grpSpPr>
        <p:sp>
          <p:nvSpPr>
            <p:cNvPr id="27" name="Freeform 10">
              <a:extLst>
                <a:ext uri="{FF2B5EF4-FFF2-40B4-BE49-F238E27FC236}">
                  <a16:creationId xmlns:a16="http://schemas.microsoft.com/office/drawing/2014/main" id="{F0342916-C48C-4B70-88F7-B31EBC02AB96}"/>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 name="Rectangle 11">
              <a:hlinkClick r:id="rId8"/>
              <a:extLst>
                <a:ext uri="{FF2B5EF4-FFF2-40B4-BE49-F238E27FC236}">
                  <a16:creationId xmlns:a16="http://schemas.microsoft.com/office/drawing/2014/main" id="{D39180E9-E7C7-43DA-ABF5-2EA2B6602D3C}"/>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29" name="Group 9">
            <a:extLst>
              <a:ext uri="{FF2B5EF4-FFF2-40B4-BE49-F238E27FC236}">
                <a16:creationId xmlns:a16="http://schemas.microsoft.com/office/drawing/2014/main" id="{7B9A6A0E-6136-4F06-B448-F46F07C7E121}"/>
              </a:ext>
            </a:extLst>
          </p:cNvPr>
          <p:cNvGrpSpPr/>
          <p:nvPr/>
        </p:nvGrpSpPr>
        <p:grpSpPr>
          <a:xfrm>
            <a:off x="10165976" y="181078"/>
            <a:ext cx="754143" cy="335365"/>
            <a:chOff x="816" y="2304"/>
            <a:chExt cx="1440" cy="448"/>
          </a:xfrm>
        </p:grpSpPr>
        <p:sp>
          <p:nvSpPr>
            <p:cNvPr id="30" name="Freeform 10">
              <a:extLst>
                <a:ext uri="{FF2B5EF4-FFF2-40B4-BE49-F238E27FC236}">
                  <a16:creationId xmlns:a16="http://schemas.microsoft.com/office/drawing/2014/main" id="{1A2A7E40-412E-43CC-9D5B-36E95BC76C8B}"/>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 name="Rectangle 11">
              <a:hlinkClick r:id="rId9" action="ppaction://hlinkfile"/>
              <a:extLst>
                <a:ext uri="{FF2B5EF4-FFF2-40B4-BE49-F238E27FC236}">
                  <a16:creationId xmlns:a16="http://schemas.microsoft.com/office/drawing/2014/main" id="{CE1C8B76-D50E-49AE-8B08-93CB4357CE4E}"/>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3708710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16" presetClass="entr" presetSubtype="21"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arn(inVertical)">
                                      <p:cBhvr>
                                        <p:cTn id="13" dur="500"/>
                                        <p:tgtEl>
                                          <p:spTgt spid="16"/>
                                        </p:tgtEl>
                                      </p:cBhvr>
                                    </p:animEffect>
                                  </p:childTnLst>
                                </p:cTn>
                              </p:par>
                              <p:par>
                                <p:cTn id="14" presetID="16" presetClass="entr" presetSubtype="21"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arn(inVertical)">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en-US" altLang="zh-CN" kern="1200" dirty="0" err="1">
                <a:latin typeface="华文隶书" panose="02010800040101010101" pitchFamily="2" charset="-122"/>
                <a:ea typeface="华文隶书" panose="02010800040101010101" pitchFamily="2" charset="-122"/>
                <a:cs typeface="Arial" panose="020B0604020202020204" pitchFamily="34" charset="0"/>
              </a:rPr>
              <a:t>css</a:t>
            </a:r>
            <a:r>
              <a:rPr lang="zh-CN" altLang="en-US" kern="1200" dirty="0">
                <a:latin typeface="华文隶书" panose="02010800040101010101" pitchFamily="2" charset="-122"/>
                <a:ea typeface="华文隶书" panose="02010800040101010101" pitchFamily="2" charset="-122"/>
                <a:cs typeface="Arial" panose="020B0604020202020204" pitchFamily="34" charset="0"/>
              </a:rPr>
              <a:t>变量</a:t>
            </a:r>
            <a:endParaRPr lang="en-US" altLang="zh-CN" kern="1200" dirty="0">
              <a:latin typeface="华文隶书" panose="02010800040101010101" pitchFamily="2" charset="-122"/>
              <a:ea typeface="华文隶书" panose="02010800040101010101" pitchFamily="2" charset="-122"/>
            </a:endParaRPr>
          </a:p>
        </p:txBody>
      </p:sp>
      <p:grpSp>
        <p:nvGrpSpPr>
          <p:cNvPr id="28" name="Group 9">
            <a:extLst>
              <a:ext uri="{FF2B5EF4-FFF2-40B4-BE49-F238E27FC236}">
                <a16:creationId xmlns:a16="http://schemas.microsoft.com/office/drawing/2014/main" id="{49FDFAB9-2D45-41AB-825F-3F8F61B58A3F}"/>
              </a:ext>
            </a:extLst>
          </p:cNvPr>
          <p:cNvGrpSpPr/>
          <p:nvPr/>
        </p:nvGrpSpPr>
        <p:grpSpPr>
          <a:xfrm>
            <a:off x="11061700" y="181078"/>
            <a:ext cx="988719" cy="335365"/>
            <a:chOff x="816" y="2304"/>
            <a:chExt cx="1440" cy="448"/>
          </a:xfrm>
        </p:grpSpPr>
        <p:sp>
          <p:nvSpPr>
            <p:cNvPr id="30" name="Freeform 10">
              <a:extLst>
                <a:ext uri="{FF2B5EF4-FFF2-40B4-BE49-F238E27FC236}">
                  <a16:creationId xmlns:a16="http://schemas.microsoft.com/office/drawing/2014/main" id="{76E5F1E4-B6F9-4847-9194-8CF12D7E8886}"/>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 name="Rectangle 11">
              <a:hlinkClick r:id="rId3" action="ppaction://hlinksldjump"/>
              <a:extLst>
                <a:ext uri="{FF2B5EF4-FFF2-40B4-BE49-F238E27FC236}">
                  <a16:creationId xmlns:a16="http://schemas.microsoft.com/office/drawing/2014/main" id="{A6792C7E-F9E9-4D76-A607-72D71D044F79}"/>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2" name="矩形 1">
            <a:extLst>
              <a:ext uri="{FF2B5EF4-FFF2-40B4-BE49-F238E27FC236}">
                <a16:creationId xmlns:a16="http://schemas.microsoft.com/office/drawing/2014/main" id="{07DD1F1A-0A38-4551-A5D2-D5C928DA364C}"/>
              </a:ext>
            </a:extLst>
          </p:cNvPr>
          <p:cNvSpPr/>
          <p:nvPr/>
        </p:nvSpPr>
        <p:spPr>
          <a:xfrm>
            <a:off x="348990" y="760512"/>
            <a:ext cx="1409360" cy="307777"/>
          </a:xfrm>
          <a:prstGeom prst="rect">
            <a:avLst/>
          </a:prstGeom>
        </p:spPr>
        <p:txBody>
          <a:bodyPr wrap="none">
            <a:spAutoFit/>
          </a:bodyPr>
          <a:lstStyle/>
          <a:p>
            <a:r>
              <a:rPr lang="zh-CN" altLang="en-US" b="1" dirty="0">
                <a:latin typeface="Georgia" panose="02040502050405020303" pitchFamily="18" charset="0"/>
              </a:rPr>
              <a:t>二、</a:t>
            </a:r>
            <a:r>
              <a:rPr lang="en-US" altLang="zh-CN" b="1" dirty="0" err="1">
                <a:latin typeface="Georgia" panose="02040502050405020303" pitchFamily="18" charset="0"/>
              </a:rPr>
              <a:t>var</a:t>
            </a:r>
            <a:r>
              <a:rPr lang="en-US" altLang="zh-CN" b="1" dirty="0">
                <a:latin typeface="Georgia" panose="02040502050405020303" pitchFamily="18" charset="0"/>
              </a:rPr>
              <a:t>() </a:t>
            </a:r>
            <a:r>
              <a:rPr lang="zh-CN" altLang="en-US" b="1" dirty="0">
                <a:latin typeface="Georgia" panose="02040502050405020303" pitchFamily="18" charset="0"/>
              </a:rPr>
              <a:t>函数</a:t>
            </a:r>
          </a:p>
        </p:txBody>
      </p:sp>
      <p:sp>
        <p:nvSpPr>
          <p:cNvPr id="6" name="矩形 5">
            <a:extLst>
              <a:ext uri="{FF2B5EF4-FFF2-40B4-BE49-F238E27FC236}">
                <a16:creationId xmlns:a16="http://schemas.microsoft.com/office/drawing/2014/main" id="{F851C7C0-718B-4F27-8719-C0DFE991C996}"/>
              </a:ext>
            </a:extLst>
          </p:cNvPr>
          <p:cNvSpPr/>
          <p:nvPr/>
        </p:nvSpPr>
        <p:spPr>
          <a:xfrm>
            <a:off x="606433" y="1068289"/>
            <a:ext cx="2153154" cy="307777"/>
          </a:xfrm>
          <a:prstGeom prst="rect">
            <a:avLst/>
          </a:prstGeom>
        </p:spPr>
        <p:txBody>
          <a:bodyPr wrap="none">
            <a:spAutoFit/>
          </a:bodyPr>
          <a:lstStyle/>
          <a:p>
            <a:pPr lvl="0" eaLnBrk="0" fontAlgn="base" hangingPunct="0">
              <a:spcBef>
                <a:spcPct val="0"/>
              </a:spcBef>
              <a:spcAft>
                <a:spcPct val="0"/>
              </a:spcAft>
            </a:pPr>
            <a:r>
              <a:rPr lang="zh-CN" altLang="zh-CN" sz="1200" dirty="0">
                <a:solidFill>
                  <a:srgbClr val="111111"/>
                </a:solidFill>
                <a:latin typeface="Arial Unicode MS" panose="020B0604020202020204" pitchFamily="34" charset="-122"/>
              </a:rPr>
              <a:t>var()</a:t>
            </a:r>
            <a:r>
              <a:rPr lang="zh-CN" altLang="zh-CN" dirty="0">
                <a:solidFill>
                  <a:srgbClr val="111111"/>
                </a:solidFill>
                <a:latin typeface="Georgia" panose="02040502050405020303" pitchFamily="18" charset="0"/>
              </a:rPr>
              <a:t>函数用于读取变量。</a:t>
            </a:r>
            <a:r>
              <a:rPr lang="zh-CN" altLang="zh-CN" sz="1050" dirty="0">
                <a:solidFill>
                  <a:schemeClr val="tx1"/>
                </a:solidFill>
              </a:rPr>
              <a:t> </a:t>
            </a:r>
            <a:endParaRPr lang="zh-CN" altLang="zh-CN" sz="2000" dirty="0">
              <a:solidFill>
                <a:schemeClr val="tx1"/>
              </a:solidFill>
              <a:latin typeface="Arial" panose="020B0604020202020204" pitchFamily="34" charset="0"/>
            </a:endParaRPr>
          </a:p>
        </p:txBody>
      </p:sp>
      <p:sp>
        <p:nvSpPr>
          <p:cNvPr id="8" name="矩形 7">
            <a:extLst>
              <a:ext uri="{FF2B5EF4-FFF2-40B4-BE49-F238E27FC236}">
                <a16:creationId xmlns:a16="http://schemas.microsoft.com/office/drawing/2014/main" id="{74C4977E-0030-408E-9108-C965DDF91F08}"/>
              </a:ext>
            </a:extLst>
          </p:cNvPr>
          <p:cNvSpPr/>
          <p:nvPr/>
        </p:nvSpPr>
        <p:spPr>
          <a:xfrm>
            <a:off x="606433" y="1376066"/>
            <a:ext cx="6096000" cy="1350370"/>
          </a:xfrm>
          <a:prstGeom prst="rect">
            <a:avLst/>
          </a:prstGeom>
        </p:spPr>
        <p:txBody>
          <a:bodyPr>
            <a:spAutoFit/>
          </a:bodyPr>
          <a:lstStyle/>
          <a:p>
            <a:pPr>
              <a:lnSpc>
                <a:spcPct val="150000"/>
              </a:lnSpc>
            </a:pPr>
            <a:r>
              <a:rPr lang="en-US" altLang="zh-CN" dirty="0">
                <a:solidFill>
                  <a:schemeClr val="tx1"/>
                </a:solidFill>
                <a:latin typeface="Consolas" panose="020B0609020204030204" pitchFamily="49" charset="0"/>
              </a:rPr>
              <a:t>a {</a:t>
            </a:r>
          </a:p>
          <a:p>
            <a:pPr>
              <a:lnSpc>
                <a:spcPct val="150000"/>
              </a:lnSpc>
            </a:pPr>
            <a:r>
              <a:rPr lang="en-US" altLang="zh-CN" dirty="0">
                <a:solidFill>
                  <a:schemeClr val="tx1"/>
                </a:solidFill>
                <a:latin typeface="Consolas" panose="020B0609020204030204" pitchFamily="49" charset="0"/>
              </a:rPr>
              <a:t>color: </a:t>
            </a:r>
            <a:r>
              <a:rPr lang="en-US" altLang="zh-CN" dirty="0" err="1">
                <a:solidFill>
                  <a:schemeClr val="tx1"/>
                </a:solidFill>
                <a:latin typeface="Consolas" panose="020B0609020204030204" pitchFamily="49" charset="0"/>
              </a:rPr>
              <a:t>var</a:t>
            </a:r>
            <a:r>
              <a:rPr lang="en-US" altLang="zh-CN" dirty="0">
                <a:solidFill>
                  <a:schemeClr val="tx1"/>
                </a:solidFill>
                <a:latin typeface="Consolas" panose="020B0609020204030204" pitchFamily="49" charset="0"/>
              </a:rPr>
              <a:t>(--foo);</a:t>
            </a:r>
          </a:p>
          <a:p>
            <a:pPr>
              <a:lnSpc>
                <a:spcPct val="150000"/>
              </a:lnSpc>
            </a:pPr>
            <a:r>
              <a:rPr lang="en-US" altLang="zh-CN" dirty="0">
                <a:solidFill>
                  <a:schemeClr val="tx1"/>
                </a:solidFill>
                <a:latin typeface="Consolas" panose="020B0609020204030204" pitchFamily="49" charset="0"/>
              </a:rPr>
              <a:t>text-decoration-color: </a:t>
            </a:r>
            <a:r>
              <a:rPr lang="en-US" altLang="zh-CN" dirty="0" err="1">
                <a:solidFill>
                  <a:schemeClr val="tx1"/>
                </a:solidFill>
                <a:latin typeface="Consolas" panose="020B0609020204030204" pitchFamily="49" charset="0"/>
              </a:rPr>
              <a:t>var</a:t>
            </a:r>
            <a:r>
              <a:rPr lang="en-US" altLang="zh-CN" dirty="0">
                <a:solidFill>
                  <a:schemeClr val="tx1"/>
                </a:solidFill>
                <a:latin typeface="Consolas" panose="020B0609020204030204" pitchFamily="49" charset="0"/>
              </a:rPr>
              <a:t>(--bar);</a:t>
            </a:r>
          </a:p>
          <a:p>
            <a:pPr>
              <a:lnSpc>
                <a:spcPct val="150000"/>
              </a:lnSpc>
            </a:pPr>
            <a:r>
              <a:rPr lang="en-US" altLang="zh-CN" dirty="0">
                <a:solidFill>
                  <a:schemeClr val="tx1"/>
                </a:solidFill>
                <a:latin typeface="Consolas" panose="020B0609020204030204" pitchFamily="49" charset="0"/>
              </a:rPr>
              <a:t>}</a:t>
            </a:r>
          </a:p>
        </p:txBody>
      </p:sp>
      <p:sp>
        <p:nvSpPr>
          <p:cNvPr id="10" name="矩形 9">
            <a:extLst>
              <a:ext uri="{FF2B5EF4-FFF2-40B4-BE49-F238E27FC236}">
                <a16:creationId xmlns:a16="http://schemas.microsoft.com/office/drawing/2014/main" id="{8AC1A15E-2932-4735-9D93-65500B6B9AE3}"/>
              </a:ext>
            </a:extLst>
          </p:cNvPr>
          <p:cNvSpPr/>
          <p:nvPr/>
        </p:nvSpPr>
        <p:spPr>
          <a:xfrm>
            <a:off x="606433" y="2726436"/>
            <a:ext cx="5260967" cy="738664"/>
          </a:xfrm>
          <a:prstGeom prst="rect">
            <a:avLst/>
          </a:prstGeom>
        </p:spPr>
        <p:txBody>
          <a:bodyPr wrap="square">
            <a:spAutoFit/>
          </a:bodyPr>
          <a:lstStyle/>
          <a:p>
            <a:pPr lvl="0" eaLnBrk="0" fontAlgn="base" hangingPunct="0">
              <a:lnSpc>
                <a:spcPct val="150000"/>
              </a:lnSpc>
              <a:spcBef>
                <a:spcPct val="0"/>
              </a:spcBef>
              <a:spcAft>
                <a:spcPct val="0"/>
              </a:spcAft>
            </a:pPr>
            <a:r>
              <a:rPr lang="zh-CN" altLang="zh-CN" sz="1200" dirty="0">
                <a:solidFill>
                  <a:srgbClr val="111111"/>
                </a:solidFill>
                <a:latin typeface="Arial Unicode MS" panose="020B0604020202020204" pitchFamily="34" charset="-122"/>
              </a:rPr>
              <a:t>var()</a:t>
            </a:r>
            <a:r>
              <a:rPr lang="zh-CN" altLang="zh-CN" dirty="0">
                <a:solidFill>
                  <a:srgbClr val="111111"/>
                </a:solidFill>
                <a:latin typeface="Georgia" panose="02040502050405020303" pitchFamily="18" charset="0"/>
              </a:rPr>
              <a:t>函数还可以使用第二个参数，表示变量的默认值。如果该变量不存在，就会使用这个默认值。</a:t>
            </a:r>
            <a:r>
              <a:rPr lang="zh-CN" altLang="zh-CN" sz="1050" dirty="0">
                <a:solidFill>
                  <a:schemeClr val="tx1"/>
                </a:solidFill>
              </a:rPr>
              <a:t> </a:t>
            </a:r>
            <a:endParaRPr lang="zh-CN" altLang="zh-CN" sz="2000" dirty="0">
              <a:solidFill>
                <a:schemeClr val="tx1"/>
              </a:solidFill>
              <a:latin typeface="Arial" panose="020B0604020202020204" pitchFamily="34" charset="0"/>
            </a:endParaRPr>
          </a:p>
        </p:txBody>
      </p:sp>
      <p:sp>
        <p:nvSpPr>
          <p:cNvPr id="14" name="矩形 13">
            <a:extLst>
              <a:ext uri="{FF2B5EF4-FFF2-40B4-BE49-F238E27FC236}">
                <a16:creationId xmlns:a16="http://schemas.microsoft.com/office/drawing/2014/main" id="{8CE484D9-F062-405A-A78D-C4268F5203FC}"/>
              </a:ext>
            </a:extLst>
          </p:cNvPr>
          <p:cNvSpPr/>
          <p:nvPr/>
        </p:nvSpPr>
        <p:spPr>
          <a:xfrm>
            <a:off x="606433" y="3464841"/>
            <a:ext cx="2967479" cy="307777"/>
          </a:xfrm>
          <a:prstGeom prst="rect">
            <a:avLst/>
          </a:prstGeom>
        </p:spPr>
        <p:txBody>
          <a:bodyPr wrap="none">
            <a:spAutoFit/>
          </a:bodyPr>
          <a:lstStyle/>
          <a:p>
            <a:r>
              <a:rPr lang="en-US" altLang="zh-CN" dirty="0">
                <a:solidFill>
                  <a:schemeClr val="tx1"/>
                </a:solidFill>
                <a:latin typeface="Consolas" panose="020B0609020204030204" pitchFamily="49" charset="0"/>
              </a:rPr>
              <a:t>color: </a:t>
            </a:r>
            <a:r>
              <a:rPr lang="en-US" altLang="zh-CN" dirty="0" err="1">
                <a:solidFill>
                  <a:schemeClr val="tx1"/>
                </a:solidFill>
                <a:latin typeface="Consolas" panose="020B0609020204030204" pitchFamily="49" charset="0"/>
              </a:rPr>
              <a:t>var</a:t>
            </a:r>
            <a:r>
              <a:rPr lang="en-US" altLang="zh-CN" dirty="0">
                <a:solidFill>
                  <a:schemeClr val="tx1"/>
                </a:solidFill>
                <a:latin typeface="Consolas" panose="020B0609020204030204" pitchFamily="49" charset="0"/>
              </a:rPr>
              <a:t>(--foo, #7F583F); </a:t>
            </a:r>
          </a:p>
        </p:txBody>
      </p:sp>
      <p:sp>
        <p:nvSpPr>
          <p:cNvPr id="15" name="矩形 14">
            <a:extLst>
              <a:ext uri="{FF2B5EF4-FFF2-40B4-BE49-F238E27FC236}">
                <a16:creationId xmlns:a16="http://schemas.microsoft.com/office/drawing/2014/main" id="{76941882-16B8-4004-B676-9360A216B4F7}"/>
              </a:ext>
            </a:extLst>
          </p:cNvPr>
          <p:cNvSpPr/>
          <p:nvPr/>
        </p:nvSpPr>
        <p:spPr>
          <a:xfrm>
            <a:off x="606433" y="3772618"/>
            <a:ext cx="5032147" cy="307777"/>
          </a:xfrm>
          <a:prstGeom prst="rect">
            <a:avLst/>
          </a:prstGeom>
        </p:spPr>
        <p:txBody>
          <a:bodyPr wrap="none">
            <a:spAutoFit/>
          </a:bodyPr>
          <a:lstStyle/>
          <a:p>
            <a:r>
              <a:rPr lang="zh-CN" altLang="en-US" dirty="0">
                <a:solidFill>
                  <a:srgbClr val="111111"/>
                </a:solidFill>
                <a:latin typeface="Georgia" panose="02040502050405020303" pitchFamily="18" charset="0"/>
              </a:rPr>
              <a:t>第二个参数不处理内部的逗号或空格，都视作参数的一部分。</a:t>
            </a:r>
            <a:endParaRPr lang="zh-CN" altLang="en-US" dirty="0"/>
          </a:p>
        </p:txBody>
      </p:sp>
      <p:sp>
        <p:nvSpPr>
          <p:cNvPr id="16" name="矩形 15">
            <a:extLst>
              <a:ext uri="{FF2B5EF4-FFF2-40B4-BE49-F238E27FC236}">
                <a16:creationId xmlns:a16="http://schemas.microsoft.com/office/drawing/2014/main" id="{CA908522-3C67-4217-8FA9-A12B652CA53B}"/>
              </a:ext>
            </a:extLst>
          </p:cNvPr>
          <p:cNvSpPr/>
          <p:nvPr/>
        </p:nvSpPr>
        <p:spPr>
          <a:xfrm>
            <a:off x="606435" y="4076806"/>
            <a:ext cx="6096000" cy="704039"/>
          </a:xfrm>
          <a:prstGeom prst="rect">
            <a:avLst/>
          </a:prstGeom>
        </p:spPr>
        <p:txBody>
          <a:bodyPr>
            <a:spAutoFit/>
          </a:bodyPr>
          <a:lstStyle/>
          <a:p>
            <a:pPr>
              <a:lnSpc>
                <a:spcPct val="150000"/>
              </a:lnSpc>
            </a:pPr>
            <a:r>
              <a:rPr lang="en-US" altLang="zh-CN" dirty="0" err="1">
                <a:solidFill>
                  <a:schemeClr val="tx1"/>
                </a:solidFill>
                <a:latin typeface="Consolas" panose="020B0609020204030204" pitchFamily="49" charset="0"/>
              </a:rPr>
              <a:t>var</a:t>
            </a:r>
            <a:r>
              <a:rPr lang="en-US" altLang="zh-CN" dirty="0">
                <a:solidFill>
                  <a:schemeClr val="tx1"/>
                </a:solidFill>
                <a:latin typeface="Consolas" panose="020B0609020204030204" pitchFamily="49" charset="0"/>
              </a:rPr>
              <a:t>(--font-stack, "</a:t>
            </a:r>
            <a:r>
              <a:rPr lang="en-US" altLang="zh-CN" dirty="0" err="1">
                <a:solidFill>
                  <a:schemeClr val="tx1"/>
                </a:solidFill>
                <a:latin typeface="Consolas" panose="020B0609020204030204" pitchFamily="49" charset="0"/>
              </a:rPr>
              <a:t>Roboto</a:t>
            </a:r>
            <a:r>
              <a:rPr lang="en-US" altLang="zh-CN" dirty="0">
                <a:solidFill>
                  <a:schemeClr val="tx1"/>
                </a:solidFill>
                <a:latin typeface="Consolas" panose="020B0609020204030204" pitchFamily="49" charset="0"/>
              </a:rPr>
              <a:t>", "Helvetica");</a:t>
            </a:r>
          </a:p>
          <a:p>
            <a:pPr>
              <a:lnSpc>
                <a:spcPct val="150000"/>
              </a:lnSpc>
            </a:pPr>
            <a:r>
              <a:rPr lang="en-US" altLang="zh-CN" dirty="0" err="1">
                <a:solidFill>
                  <a:schemeClr val="tx1"/>
                </a:solidFill>
                <a:latin typeface="Consolas" panose="020B0609020204030204" pitchFamily="49" charset="0"/>
              </a:rPr>
              <a:t>var</a:t>
            </a:r>
            <a:r>
              <a:rPr lang="en-US" altLang="zh-CN" dirty="0">
                <a:solidFill>
                  <a:schemeClr val="tx1"/>
                </a:solidFill>
                <a:latin typeface="Consolas" panose="020B0609020204030204" pitchFamily="49" charset="0"/>
              </a:rPr>
              <a:t>(--pad, 10px 15px 20px);</a:t>
            </a:r>
          </a:p>
        </p:txBody>
      </p:sp>
      <p:sp>
        <p:nvSpPr>
          <p:cNvPr id="18" name="矩形 17">
            <a:extLst>
              <a:ext uri="{FF2B5EF4-FFF2-40B4-BE49-F238E27FC236}">
                <a16:creationId xmlns:a16="http://schemas.microsoft.com/office/drawing/2014/main" id="{EDD71651-4402-45A1-808A-5F0B20F42E48}"/>
              </a:ext>
            </a:extLst>
          </p:cNvPr>
          <p:cNvSpPr/>
          <p:nvPr/>
        </p:nvSpPr>
        <p:spPr>
          <a:xfrm>
            <a:off x="606433" y="4815211"/>
            <a:ext cx="2871299" cy="307777"/>
          </a:xfrm>
          <a:prstGeom prst="rect">
            <a:avLst/>
          </a:prstGeom>
        </p:spPr>
        <p:txBody>
          <a:bodyPr wrap="none">
            <a:spAutoFit/>
          </a:bodyPr>
          <a:lstStyle/>
          <a:p>
            <a:pPr lvl="0" eaLnBrk="0" fontAlgn="base" hangingPunct="0">
              <a:spcBef>
                <a:spcPct val="0"/>
              </a:spcBef>
              <a:spcAft>
                <a:spcPct val="0"/>
              </a:spcAft>
            </a:pPr>
            <a:r>
              <a:rPr lang="zh-CN" altLang="zh-CN" sz="1200" dirty="0">
                <a:solidFill>
                  <a:srgbClr val="111111"/>
                </a:solidFill>
                <a:latin typeface="Arial Unicode MS" panose="020B0604020202020204" pitchFamily="34" charset="-122"/>
              </a:rPr>
              <a:t>var()</a:t>
            </a:r>
            <a:r>
              <a:rPr lang="zh-CN" altLang="zh-CN" dirty="0">
                <a:solidFill>
                  <a:srgbClr val="111111"/>
                </a:solidFill>
                <a:latin typeface="Georgia" panose="02040502050405020303" pitchFamily="18" charset="0"/>
              </a:rPr>
              <a:t>函数还可以用在变量的声明。</a:t>
            </a:r>
            <a:r>
              <a:rPr lang="zh-CN" altLang="zh-CN" sz="1050" dirty="0">
                <a:solidFill>
                  <a:schemeClr val="tx1"/>
                </a:solidFill>
              </a:rPr>
              <a:t> </a:t>
            </a:r>
            <a:endParaRPr lang="zh-CN" altLang="zh-CN" sz="2000" dirty="0">
              <a:solidFill>
                <a:schemeClr val="tx1"/>
              </a:solidFill>
              <a:latin typeface="Arial" panose="020B0604020202020204" pitchFamily="34" charset="0"/>
            </a:endParaRPr>
          </a:p>
        </p:txBody>
      </p:sp>
      <p:sp>
        <p:nvSpPr>
          <p:cNvPr id="19" name="矩形 18">
            <a:extLst>
              <a:ext uri="{FF2B5EF4-FFF2-40B4-BE49-F238E27FC236}">
                <a16:creationId xmlns:a16="http://schemas.microsoft.com/office/drawing/2014/main" id="{44C614DF-9E64-49E9-9E85-5A7B6F6F2088}"/>
              </a:ext>
            </a:extLst>
          </p:cNvPr>
          <p:cNvSpPr/>
          <p:nvPr/>
        </p:nvSpPr>
        <p:spPr>
          <a:xfrm>
            <a:off x="606433" y="5109953"/>
            <a:ext cx="6096000" cy="1350370"/>
          </a:xfrm>
          <a:prstGeom prst="rect">
            <a:avLst/>
          </a:prstGeom>
        </p:spPr>
        <p:txBody>
          <a:bodyPr>
            <a:spAutoFit/>
          </a:bodyPr>
          <a:lstStyle/>
          <a:p>
            <a:pPr>
              <a:lnSpc>
                <a:spcPct val="150000"/>
              </a:lnSpc>
            </a:pPr>
            <a:r>
              <a:rPr lang="en-US" altLang="zh-CN" dirty="0">
                <a:solidFill>
                  <a:schemeClr val="tx1"/>
                </a:solidFill>
                <a:latin typeface="Consolas" panose="020B0609020204030204" pitchFamily="49" charset="0"/>
              </a:rPr>
              <a:t>:root {</a:t>
            </a:r>
          </a:p>
          <a:p>
            <a:pPr>
              <a:lnSpc>
                <a:spcPct val="150000"/>
              </a:lnSpc>
            </a:pPr>
            <a:r>
              <a:rPr lang="en-US" altLang="zh-CN" dirty="0">
                <a:solidFill>
                  <a:schemeClr val="tx1"/>
                </a:solidFill>
                <a:latin typeface="Consolas" panose="020B0609020204030204" pitchFamily="49" charset="0"/>
              </a:rPr>
              <a:t>--primary-color: red;</a:t>
            </a:r>
          </a:p>
          <a:p>
            <a:pPr>
              <a:lnSpc>
                <a:spcPct val="150000"/>
              </a:lnSpc>
            </a:pPr>
            <a:r>
              <a:rPr lang="en-US" altLang="zh-CN" dirty="0">
                <a:solidFill>
                  <a:schemeClr val="tx1"/>
                </a:solidFill>
                <a:latin typeface="Consolas" panose="020B0609020204030204" pitchFamily="49" charset="0"/>
              </a:rPr>
              <a:t>--logo-text: </a:t>
            </a:r>
            <a:r>
              <a:rPr lang="en-US" altLang="zh-CN" dirty="0" err="1">
                <a:solidFill>
                  <a:schemeClr val="tx1"/>
                </a:solidFill>
                <a:latin typeface="Consolas" panose="020B0609020204030204" pitchFamily="49" charset="0"/>
              </a:rPr>
              <a:t>var</a:t>
            </a:r>
            <a:r>
              <a:rPr lang="en-US" altLang="zh-CN" dirty="0">
                <a:solidFill>
                  <a:schemeClr val="tx1"/>
                </a:solidFill>
                <a:latin typeface="Consolas" panose="020B0609020204030204" pitchFamily="49" charset="0"/>
              </a:rPr>
              <a:t>(--primary-color);</a:t>
            </a:r>
          </a:p>
          <a:p>
            <a:pPr>
              <a:lnSpc>
                <a:spcPct val="150000"/>
              </a:lnSpc>
            </a:pPr>
            <a:r>
              <a:rPr lang="en-US" altLang="zh-CN" dirty="0">
                <a:solidFill>
                  <a:schemeClr val="tx1"/>
                </a:solidFill>
                <a:latin typeface="Consolas" panose="020B0609020204030204" pitchFamily="49" charset="0"/>
              </a:rPr>
              <a:t>}</a:t>
            </a:r>
          </a:p>
        </p:txBody>
      </p:sp>
      <p:sp>
        <p:nvSpPr>
          <p:cNvPr id="20" name="矩形 19">
            <a:extLst>
              <a:ext uri="{FF2B5EF4-FFF2-40B4-BE49-F238E27FC236}">
                <a16:creationId xmlns:a16="http://schemas.microsoft.com/office/drawing/2014/main" id="{2E8FB634-5D08-46B1-B1B4-ECAE9D034DBD}"/>
              </a:ext>
            </a:extLst>
          </p:cNvPr>
          <p:cNvSpPr/>
          <p:nvPr/>
        </p:nvSpPr>
        <p:spPr>
          <a:xfrm>
            <a:off x="6378267" y="1068288"/>
            <a:ext cx="4134465" cy="307777"/>
          </a:xfrm>
          <a:prstGeom prst="rect">
            <a:avLst/>
          </a:prstGeom>
        </p:spPr>
        <p:txBody>
          <a:bodyPr wrap="none">
            <a:spAutoFit/>
          </a:bodyPr>
          <a:lstStyle/>
          <a:p>
            <a:r>
              <a:rPr lang="zh-CN" altLang="en-US" dirty="0">
                <a:solidFill>
                  <a:srgbClr val="111111"/>
                </a:solidFill>
                <a:latin typeface="Georgia" panose="02040502050405020303" pitchFamily="18" charset="0"/>
              </a:rPr>
              <a:t>注意，变量值只能用作属性值，不能用作属性名。</a:t>
            </a:r>
            <a:endParaRPr lang="zh-CN" altLang="en-US" dirty="0"/>
          </a:p>
        </p:txBody>
      </p:sp>
      <p:sp>
        <p:nvSpPr>
          <p:cNvPr id="21" name="矩形 20">
            <a:extLst>
              <a:ext uri="{FF2B5EF4-FFF2-40B4-BE49-F238E27FC236}">
                <a16:creationId xmlns:a16="http://schemas.microsoft.com/office/drawing/2014/main" id="{0B8737A4-0DC0-4309-83F9-4B0DCAE7908E}"/>
              </a:ext>
            </a:extLst>
          </p:cNvPr>
          <p:cNvSpPr/>
          <p:nvPr/>
        </p:nvSpPr>
        <p:spPr>
          <a:xfrm>
            <a:off x="6378267" y="1376065"/>
            <a:ext cx="6096000" cy="1673535"/>
          </a:xfrm>
          <a:prstGeom prst="rect">
            <a:avLst/>
          </a:prstGeom>
        </p:spPr>
        <p:txBody>
          <a:bodyPr>
            <a:spAutoFit/>
          </a:bodyPr>
          <a:lstStyle/>
          <a:p>
            <a:pPr>
              <a:lnSpc>
                <a:spcPct val="150000"/>
              </a:lnSpc>
            </a:pPr>
            <a:r>
              <a:rPr lang="en-US" altLang="zh-CN" dirty="0">
                <a:solidFill>
                  <a:schemeClr val="tx1"/>
                </a:solidFill>
                <a:latin typeface="Consolas" panose="020B0609020204030204" pitchFamily="49" charset="0"/>
              </a:rPr>
              <a:t>.foo {</a:t>
            </a:r>
          </a:p>
          <a:p>
            <a:pPr>
              <a:lnSpc>
                <a:spcPct val="150000"/>
              </a:lnSpc>
            </a:pPr>
            <a:r>
              <a:rPr lang="en-US" altLang="zh-CN" dirty="0">
                <a:solidFill>
                  <a:schemeClr val="tx1"/>
                </a:solidFill>
                <a:latin typeface="Consolas" panose="020B0609020204030204" pitchFamily="49" charset="0"/>
              </a:rPr>
              <a:t>--side: margin-top;</a:t>
            </a:r>
          </a:p>
          <a:p>
            <a:pPr>
              <a:lnSpc>
                <a:spcPct val="150000"/>
              </a:lnSpc>
            </a:pPr>
            <a:r>
              <a:rPr lang="en-US" altLang="zh-CN" dirty="0">
                <a:solidFill>
                  <a:schemeClr val="tx1"/>
                </a:solidFill>
                <a:latin typeface="Consolas" panose="020B0609020204030204" pitchFamily="49" charset="0"/>
              </a:rPr>
              <a:t>/* </a:t>
            </a:r>
            <a:r>
              <a:rPr lang="zh-CN" altLang="en-US" dirty="0">
                <a:solidFill>
                  <a:schemeClr val="tx1"/>
                </a:solidFill>
                <a:latin typeface="Consolas" panose="020B0609020204030204" pitchFamily="49" charset="0"/>
              </a:rPr>
              <a:t>无效 *</a:t>
            </a:r>
            <a:r>
              <a:rPr lang="en-US" altLang="zh-CN" dirty="0">
                <a:solidFill>
                  <a:schemeClr val="tx1"/>
                </a:solidFill>
                <a:latin typeface="Consolas" panose="020B0609020204030204" pitchFamily="49" charset="0"/>
              </a:rPr>
              <a:t>/</a:t>
            </a:r>
          </a:p>
          <a:p>
            <a:pPr>
              <a:lnSpc>
                <a:spcPct val="150000"/>
              </a:lnSpc>
            </a:pPr>
            <a:r>
              <a:rPr lang="en-US" altLang="zh-CN" dirty="0" err="1">
                <a:solidFill>
                  <a:schemeClr val="tx1"/>
                </a:solidFill>
                <a:latin typeface="Consolas" panose="020B0609020204030204" pitchFamily="49" charset="0"/>
              </a:rPr>
              <a:t>var</a:t>
            </a:r>
            <a:r>
              <a:rPr lang="en-US" altLang="zh-CN" dirty="0">
                <a:solidFill>
                  <a:schemeClr val="tx1"/>
                </a:solidFill>
                <a:latin typeface="Consolas" panose="020B0609020204030204" pitchFamily="49" charset="0"/>
              </a:rPr>
              <a:t>(--side): 20px;</a:t>
            </a:r>
          </a:p>
          <a:p>
            <a:pPr>
              <a:lnSpc>
                <a:spcPct val="150000"/>
              </a:lnSpc>
            </a:pPr>
            <a:r>
              <a:rPr lang="en-US" altLang="zh-CN" dirty="0">
                <a:solidFill>
                  <a:schemeClr val="tx1"/>
                </a:solidFill>
                <a:latin typeface="Consolas" panose="020B0609020204030204" pitchFamily="49" charset="0"/>
              </a:rPr>
              <a:t>}</a:t>
            </a:r>
          </a:p>
        </p:txBody>
      </p:sp>
      <p:sp>
        <p:nvSpPr>
          <p:cNvPr id="24" name="矩形 23">
            <a:extLst>
              <a:ext uri="{FF2B5EF4-FFF2-40B4-BE49-F238E27FC236}">
                <a16:creationId xmlns:a16="http://schemas.microsoft.com/office/drawing/2014/main" id="{521C141F-D594-42EE-B780-A92C76F757CB}"/>
              </a:ext>
            </a:extLst>
          </p:cNvPr>
          <p:cNvSpPr/>
          <p:nvPr/>
        </p:nvSpPr>
        <p:spPr>
          <a:xfrm>
            <a:off x="6378267" y="3121223"/>
            <a:ext cx="4195379" cy="307777"/>
          </a:xfrm>
          <a:prstGeom prst="rect">
            <a:avLst/>
          </a:prstGeom>
        </p:spPr>
        <p:txBody>
          <a:bodyPr wrap="none">
            <a:spAutoFit/>
          </a:bodyPr>
          <a:lstStyle/>
          <a:p>
            <a:pPr lvl="0" eaLnBrk="0" fontAlgn="base" hangingPunct="0">
              <a:spcBef>
                <a:spcPct val="0"/>
              </a:spcBef>
              <a:spcAft>
                <a:spcPct val="0"/>
              </a:spcAft>
            </a:pPr>
            <a:r>
              <a:rPr lang="zh-CN" altLang="zh-CN" dirty="0">
                <a:solidFill>
                  <a:srgbClr val="111111"/>
                </a:solidFill>
                <a:latin typeface="Georgia" panose="02040502050405020303" pitchFamily="18" charset="0"/>
              </a:rPr>
              <a:t>上面代码中，变量</a:t>
            </a:r>
            <a:r>
              <a:rPr lang="zh-CN" altLang="zh-CN" sz="1200" dirty="0">
                <a:solidFill>
                  <a:srgbClr val="111111"/>
                </a:solidFill>
                <a:latin typeface="Arial Unicode MS" panose="020B0604020202020204" pitchFamily="34" charset="-122"/>
              </a:rPr>
              <a:t>--side</a:t>
            </a:r>
            <a:r>
              <a:rPr lang="zh-CN" altLang="zh-CN" dirty="0">
                <a:solidFill>
                  <a:srgbClr val="111111"/>
                </a:solidFill>
                <a:latin typeface="Georgia" panose="02040502050405020303" pitchFamily="18" charset="0"/>
              </a:rPr>
              <a:t>用作属性名，这是无效的。</a:t>
            </a:r>
            <a:r>
              <a:rPr lang="zh-CN" altLang="zh-CN" sz="1050" dirty="0">
                <a:solidFill>
                  <a:schemeClr val="tx1"/>
                </a:solidFill>
              </a:rPr>
              <a:t> </a:t>
            </a:r>
            <a:endParaRPr lang="zh-CN" altLang="zh-CN" sz="2000" dirty="0">
              <a:solidFill>
                <a:schemeClr val="tx1"/>
              </a:solidFill>
              <a:latin typeface="Arial" panose="020B0604020202020204" pitchFamily="34" charset="0"/>
            </a:endParaRPr>
          </a:p>
        </p:txBody>
      </p:sp>
      <p:sp>
        <p:nvSpPr>
          <p:cNvPr id="27" name="矩形 26">
            <a:extLst>
              <a:ext uri="{FF2B5EF4-FFF2-40B4-BE49-F238E27FC236}">
                <a16:creationId xmlns:a16="http://schemas.microsoft.com/office/drawing/2014/main" id="{0DF8277B-5C60-4373-9F3D-D1CC3A5A5D8E}"/>
              </a:ext>
            </a:extLst>
          </p:cNvPr>
          <p:cNvSpPr/>
          <p:nvPr/>
        </p:nvSpPr>
        <p:spPr>
          <a:xfrm>
            <a:off x="6096000" y="3453284"/>
            <a:ext cx="1620957" cy="307777"/>
          </a:xfrm>
          <a:prstGeom prst="rect">
            <a:avLst/>
          </a:prstGeom>
        </p:spPr>
        <p:txBody>
          <a:bodyPr wrap="none">
            <a:spAutoFit/>
          </a:bodyPr>
          <a:lstStyle/>
          <a:p>
            <a:r>
              <a:rPr lang="zh-CN" altLang="en-US" b="1" dirty="0">
                <a:solidFill>
                  <a:schemeClr val="tx1"/>
                </a:solidFill>
                <a:latin typeface="Georgia" panose="02040502050405020303" pitchFamily="18" charset="0"/>
              </a:rPr>
              <a:t>三、变量值的类型</a:t>
            </a:r>
          </a:p>
        </p:txBody>
      </p:sp>
      <p:sp>
        <p:nvSpPr>
          <p:cNvPr id="32" name="矩形 31">
            <a:extLst>
              <a:ext uri="{FF2B5EF4-FFF2-40B4-BE49-F238E27FC236}">
                <a16:creationId xmlns:a16="http://schemas.microsoft.com/office/drawing/2014/main" id="{BB77EDA7-3587-4307-9BFB-356AA74DF718}"/>
              </a:ext>
            </a:extLst>
          </p:cNvPr>
          <p:cNvSpPr/>
          <p:nvPr/>
        </p:nvSpPr>
        <p:spPr>
          <a:xfrm>
            <a:off x="6461089" y="3771029"/>
            <a:ext cx="4314001" cy="307777"/>
          </a:xfrm>
          <a:prstGeom prst="rect">
            <a:avLst/>
          </a:prstGeom>
        </p:spPr>
        <p:txBody>
          <a:bodyPr wrap="none">
            <a:spAutoFit/>
          </a:bodyPr>
          <a:lstStyle/>
          <a:p>
            <a:r>
              <a:rPr lang="zh-CN" altLang="en-US" dirty="0">
                <a:solidFill>
                  <a:srgbClr val="111111"/>
                </a:solidFill>
                <a:latin typeface="Georgia" panose="02040502050405020303" pitchFamily="18" charset="0"/>
              </a:rPr>
              <a:t>如果变量值是一个字符串，可以与其他字符串拼接。</a:t>
            </a:r>
            <a:endParaRPr lang="zh-CN" altLang="en-US" dirty="0"/>
          </a:p>
        </p:txBody>
      </p:sp>
      <p:sp>
        <p:nvSpPr>
          <p:cNvPr id="34" name="矩形 33">
            <a:extLst>
              <a:ext uri="{FF2B5EF4-FFF2-40B4-BE49-F238E27FC236}">
                <a16:creationId xmlns:a16="http://schemas.microsoft.com/office/drawing/2014/main" id="{67FEEC92-02C9-49AE-A753-C6EFEE47360F}"/>
              </a:ext>
            </a:extLst>
          </p:cNvPr>
          <p:cNvSpPr/>
          <p:nvPr/>
        </p:nvSpPr>
        <p:spPr>
          <a:xfrm>
            <a:off x="6461089" y="4095725"/>
            <a:ext cx="5530968" cy="738664"/>
          </a:xfrm>
          <a:prstGeom prst="rect">
            <a:avLst/>
          </a:prstGeom>
        </p:spPr>
        <p:txBody>
          <a:bodyPr wrap="square">
            <a:spAutoFit/>
          </a:bodyPr>
          <a:lstStyle/>
          <a:p>
            <a:pPr>
              <a:lnSpc>
                <a:spcPct val="150000"/>
              </a:lnSpc>
            </a:pPr>
            <a:r>
              <a:rPr lang="en-US" altLang="zh-CN" dirty="0">
                <a:solidFill>
                  <a:schemeClr val="tx1"/>
                </a:solidFill>
                <a:latin typeface="Consolas" panose="020B0609020204030204" pitchFamily="49" charset="0"/>
              </a:rPr>
              <a:t>--bar: 'hello';</a:t>
            </a:r>
          </a:p>
          <a:p>
            <a:pPr>
              <a:lnSpc>
                <a:spcPct val="150000"/>
              </a:lnSpc>
            </a:pPr>
            <a:r>
              <a:rPr lang="en-US" altLang="zh-CN" dirty="0">
                <a:solidFill>
                  <a:schemeClr val="tx1"/>
                </a:solidFill>
                <a:latin typeface="Consolas" panose="020B0609020204030204" pitchFamily="49" charset="0"/>
              </a:rPr>
              <a:t>--foo: </a:t>
            </a:r>
            <a:r>
              <a:rPr lang="en-US" altLang="zh-CN" dirty="0" err="1">
                <a:solidFill>
                  <a:schemeClr val="tx1"/>
                </a:solidFill>
                <a:latin typeface="Consolas" panose="020B0609020204030204" pitchFamily="49" charset="0"/>
              </a:rPr>
              <a:t>var</a:t>
            </a:r>
            <a:r>
              <a:rPr lang="en-US" altLang="zh-CN" dirty="0">
                <a:solidFill>
                  <a:schemeClr val="tx1"/>
                </a:solidFill>
                <a:latin typeface="Consolas" panose="020B0609020204030204" pitchFamily="49" charset="0"/>
              </a:rPr>
              <a:t>(--bar)' world';</a:t>
            </a:r>
          </a:p>
        </p:txBody>
      </p:sp>
      <p:sp>
        <p:nvSpPr>
          <p:cNvPr id="35" name="矩形 34">
            <a:extLst>
              <a:ext uri="{FF2B5EF4-FFF2-40B4-BE49-F238E27FC236}">
                <a16:creationId xmlns:a16="http://schemas.microsoft.com/office/drawing/2014/main" id="{E55B1714-99E8-49D7-B3CB-7FB940044D41}"/>
              </a:ext>
            </a:extLst>
          </p:cNvPr>
          <p:cNvSpPr/>
          <p:nvPr/>
        </p:nvSpPr>
        <p:spPr>
          <a:xfrm>
            <a:off x="6504978" y="4849789"/>
            <a:ext cx="2234907" cy="307777"/>
          </a:xfrm>
          <a:prstGeom prst="rect">
            <a:avLst/>
          </a:prstGeom>
        </p:spPr>
        <p:txBody>
          <a:bodyPr wrap="none">
            <a:spAutoFit/>
          </a:bodyPr>
          <a:lstStyle/>
          <a:p>
            <a:r>
              <a:rPr lang="zh-CN" altLang="en-US" dirty="0">
                <a:solidFill>
                  <a:srgbClr val="111111"/>
                </a:solidFill>
                <a:latin typeface="Georgia" panose="02040502050405020303" pitchFamily="18" charset="0"/>
              </a:rPr>
              <a:t>利用这一点，可以 </a:t>
            </a:r>
            <a:r>
              <a:rPr lang="en-US" altLang="zh-CN" dirty="0">
                <a:solidFill>
                  <a:srgbClr val="111111"/>
                </a:solidFill>
                <a:latin typeface="Georgia" panose="02040502050405020303" pitchFamily="18" charset="0"/>
              </a:rPr>
              <a:t>debug</a:t>
            </a:r>
            <a:r>
              <a:rPr lang="en-US" altLang="zh-CN" b="1" baseline="30000" dirty="0">
                <a:solidFill>
                  <a:srgbClr val="111111"/>
                </a:solidFill>
                <a:latin typeface="Georgia" panose="02040502050405020303" pitchFamily="18" charset="0"/>
              </a:rPr>
              <a:t>?</a:t>
            </a:r>
            <a:endParaRPr lang="zh-CN" altLang="en-US" b="1" baseline="30000" dirty="0"/>
          </a:p>
        </p:txBody>
      </p:sp>
      <p:sp>
        <p:nvSpPr>
          <p:cNvPr id="36" name="矩形 35">
            <a:extLst>
              <a:ext uri="{FF2B5EF4-FFF2-40B4-BE49-F238E27FC236}">
                <a16:creationId xmlns:a16="http://schemas.microsoft.com/office/drawing/2014/main" id="{AE928DD8-3264-4082-B4A0-00D5C89DC4E0}"/>
              </a:ext>
            </a:extLst>
          </p:cNvPr>
          <p:cNvSpPr/>
          <p:nvPr/>
        </p:nvSpPr>
        <p:spPr>
          <a:xfrm>
            <a:off x="6504978" y="5141834"/>
            <a:ext cx="5487079" cy="1027204"/>
          </a:xfrm>
          <a:prstGeom prst="rect">
            <a:avLst/>
          </a:prstGeom>
        </p:spPr>
        <p:txBody>
          <a:bodyPr wrap="square">
            <a:spAutoFit/>
          </a:bodyPr>
          <a:lstStyle/>
          <a:p>
            <a:pPr>
              <a:lnSpc>
                <a:spcPct val="150000"/>
              </a:lnSpc>
            </a:pPr>
            <a:r>
              <a:rPr lang="en-US" altLang="zh-CN" dirty="0" err="1">
                <a:solidFill>
                  <a:schemeClr val="tx1"/>
                </a:solidFill>
                <a:latin typeface="Consolas" panose="020B0609020204030204" pitchFamily="49" charset="0"/>
              </a:rPr>
              <a:t>body:after</a:t>
            </a:r>
            <a:r>
              <a:rPr lang="en-US" altLang="zh-CN" dirty="0">
                <a:solidFill>
                  <a:schemeClr val="tx1"/>
                </a:solidFill>
                <a:latin typeface="Consolas" panose="020B0609020204030204" pitchFamily="49" charset="0"/>
              </a:rPr>
              <a:t> {</a:t>
            </a:r>
          </a:p>
          <a:p>
            <a:pPr>
              <a:lnSpc>
                <a:spcPct val="150000"/>
              </a:lnSpc>
            </a:pPr>
            <a:r>
              <a:rPr lang="en-US" altLang="zh-CN" dirty="0">
                <a:solidFill>
                  <a:schemeClr val="tx1"/>
                </a:solidFill>
                <a:latin typeface="Consolas" panose="020B0609020204030204" pitchFamily="49" charset="0"/>
              </a:rPr>
              <a:t>content: '--screen-category : '</a:t>
            </a:r>
            <a:r>
              <a:rPr lang="en-US" altLang="zh-CN" dirty="0" err="1">
                <a:solidFill>
                  <a:schemeClr val="tx1"/>
                </a:solidFill>
                <a:latin typeface="Consolas" panose="020B0609020204030204" pitchFamily="49" charset="0"/>
              </a:rPr>
              <a:t>var</a:t>
            </a:r>
            <a:r>
              <a:rPr lang="en-US" altLang="zh-CN" dirty="0">
                <a:solidFill>
                  <a:schemeClr val="tx1"/>
                </a:solidFill>
                <a:latin typeface="Consolas" panose="020B0609020204030204" pitchFamily="49" charset="0"/>
              </a:rPr>
              <a:t>(--screen-category);</a:t>
            </a:r>
          </a:p>
          <a:p>
            <a:pPr>
              <a:lnSpc>
                <a:spcPct val="150000"/>
              </a:lnSpc>
            </a:pPr>
            <a:r>
              <a:rPr lang="en-US" altLang="zh-CN" dirty="0">
                <a:solidFill>
                  <a:schemeClr val="tx1"/>
                </a:solidFill>
                <a:latin typeface="Consolas" panose="020B0609020204030204" pitchFamily="49" charset="0"/>
              </a:rPr>
              <a:t>}</a:t>
            </a:r>
          </a:p>
        </p:txBody>
      </p:sp>
      <p:grpSp>
        <p:nvGrpSpPr>
          <p:cNvPr id="25" name="Group 9">
            <a:extLst>
              <a:ext uri="{FF2B5EF4-FFF2-40B4-BE49-F238E27FC236}">
                <a16:creationId xmlns:a16="http://schemas.microsoft.com/office/drawing/2014/main" id="{DA74D15D-3246-40D5-B6A1-F9072735561E}"/>
              </a:ext>
            </a:extLst>
          </p:cNvPr>
          <p:cNvGrpSpPr/>
          <p:nvPr/>
        </p:nvGrpSpPr>
        <p:grpSpPr>
          <a:xfrm>
            <a:off x="9270251" y="181078"/>
            <a:ext cx="754143" cy="335365"/>
            <a:chOff x="816" y="2304"/>
            <a:chExt cx="1440" cy="448"/>
          </a:xfrm>
        </p:grpSpPr>
        <p:sp>
          <p:nvSpPr>
            <p:cNvPr id="26" name="Freeform 10">
              <a:extLst>
                <a:ext uri="{FF2B5EF4-FFF2-40B4-BE49-F238E27FC236}">
                  <a16:creationId xmlns:a16="http://schemas.microsoft.com/office/drawing/2014/main" id="{764EE96E-4C55-4EBC-AD9B-6648FB0DFD87}"/>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 name="Rectangle 11">
              <a:hlinkClick r:id="rId4"/>
              <a:extLst>
                <a:ext uri="{FF2B5EF4-FFF2-40B4-BE49-F238E27FC236}">
                  <a16:creationId xmlns:a16="http://schemas.microsoft.com/office/drawing/2014/main" id="{0724A73F-55F0-4383-BD8E-7A1CB3C9B8A2}"/>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33" name="Group 9">
            <a:extLst>
              <a:ext uri="{FF2B5EF4-FFF2-40B4-BE49-F238E27FC236}">
                <a16:creationId xmlns:a16="http://schemas.microsoft.com/office/drawing/2014/main" id="{38D86400-D1E4-48BA-88E8-25B1995F1FEC}"/>
              </a:ext>
            </a:extLst>
          </p:cNvPr>
          <p:cNvGrpSpPr/>
          <p:nvPr/>
        </p:nvGrpSpPr>
        <p:grpSpPr>
          <a:xfrm>
            <a:off x="10165976" y="181078"/>
            <a:ext cx="754143" cy="335365"/>
            <a:chOff x="816" y="2304"/>
            <a:chExt cx="1440" cy="448"/>
          </a:xfrm>
        </p:grpSpPr>
        <p:sp>
          <p:nvSpPr>
            <p:cNvPr id="37" name="Freeform 10">
              <a:extLst>
                <a:ext uri="{FF2B5EF4-FFF2-40B4-BE49-F238E27FC236}">
                  <a16:creationId xmlns:a16="http://schemas.microsoft.com/office/drawing/2014/main" id="{5FFFB8BD-15E9-45F5-904C-8DAB1D1A3A2C}"/>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8" name="Rectangle 11">
              <a:hlinkClick r:id="rId5" action="ppaction://hlinkfile"/>
              <a:extLst>
                <a:ext uri="{FF2B5EF4-FFF2-40B4-BE49-F238E27FC236}">
                  <a16:creationId xmlns:a16="http://schemas.microsoft.com/office/drawing/2014/main" id="{6FADA58E-7581-4C1E-ADC5-2B872D8383C5}"/>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1758243421"/>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en-US" altLang="zh-CN" kern="1200" dirty="0" err="1">
                <a:latin typeface="华文隶书" panose="02010800040101010101" pitchFamily="2" charset="-122"/>
                <a:ea typeface="华文隶书" panose="02010800040101010101" pitchFamily="2" charset="-122"/>
                <a:cs typeface="Arial" panose="020B0604020202020204" pitchFamily="34" charset="0"/>
              </a:rPr>
              <a:t>css</a:t>
            </a:r>
            <a:r>
              <a:rPr lang="zh-CN" altLang="en-US" kern="1200" dirty="0">
                <a:latin typeface="华文隶书" panose="02010800040101010101" pitchFamily="2" charset="-122"/>
                <a:ea typeface="华文隶书" panose="02010800040101010101" pitchFamily="2" charset="-122"/>
                <a:cs typeface="Arial" panose="020B0604020202020204" pitchFamily="34" charset="0"/>
              </a:rPr>
              <a:t>变量</a:t>
            </a:r>
            <a:endParaRPr lang="en-US" altLang="zh-CN" kern="1200" dirty="0">
              <a:latin typeface="华文隶书" panose="02010800040101010101" pitchFamily="2" charset="-122"/>
              <a:ea typeface="华文隶书" panose="02010800040101010101" pitchFamily="2" charset="-122"/>
            </a:endParaRPr>
          </a:p>
        </p:txBody>
      </p:sp>
      <p:grpSp>
        <p:nvGrpSpPr>
          <p:cNvPr id="28" name="Group 9">
            <a:extLst>
              <a:ext uri="{FF2B5EF4-FFF2-40B4-BE49-F238E27FC236}">
                <a16:creationId xmlns:a16="http://schemas.microsoft.com/office/drawing/2014/main" id="{49FDFAB9-2D45-41AB-825F-3F8F61B58A3F}"/>
              </a:ext>
            </a:extLst>
          </p:cNvPr>
          <p:cNvGrpSpPr/>
          <p:nvPr/>
        </p:nvGrpSpPr>
        <p:grpSpPr>
          <a:xfrm>
            <a:off x="11061700" y="181078"/>
            <a:ext cx="988719" cy="335365"/>
            <a:chOff x="816" y="2304"/>
            <a:chExt cx="1440" cy="448"/>
          </a:xfrm>
        </p:grpSpPr>
        <p:sp>
          <p:nvSpPr>
            <p:cNvPr id="30" name="Freeform 10">
              <a:extLst>
                <a:ext uri="{FF2B5EF4-FFF2-40B4-BE49-F238E27FC236}">
                  <a16:creationId xmlns:a16="http://schemas.microsoft.com/office/drawing/2014/main" id="{76E5F1E4-B6F9-4847-9194-8CF12D7E8886}"/>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 name="Rectangle 11">
              <a:hlinkClick r:id="rId3" action="ppaction://hlinksldjump"/>
              <a:extLst>
                <a:ext uri="{FF2B5EF4-FFF2-40B4-BE49-F238E27FC236}">
                  <a16:creationId xmlns:a16="http://schemas.microsoft.com/office/drawing/2014/main" id="{A6792C7E-F9E9-4D76-A607-72D71D044F79}"/>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3" name="矩形 2">
            <a:extLst>
              <a:ext uri="{FF2B5EF4-FFF2-40B4-BE49-F238E27FC236}">
                <a16:creationId xmlns:a16="http://schemas.microsoft.com/office/drawing/2014/main" id="{E541DF5D-A1AD-43E3-ACF3-450262402288}"/>
              </a:ext>
            </a:extLst>
          </p:cNvPr>
          <p:cNvSpPr/>
          <p:nvPr/>
        </p:nvSpPr>
        <p:spPr>
          <a:xfrm>
            <a:off x="664135" y="811312"/>
            <a:ext cx="3954929" cy="307777"/>
          </a:xfrm>
          <a:prstGeom prst="rect">
            <a:avLst/>
          </a:prstGeom>
        </p:spPr>
        <p:txBody>
          <a:bodyPr wrap="none">
            <a:spAutoFit/>
          </a:bodyPr>
          <a:lstStyle/>
          <a:p>
            <a:r>
              <a:rPr lang="zh-CN" altLang="en-US" dirty="0">
                <a:solidFill>
                  <a:srgbClr val="111111"/>
                </a:solidFill>
                <a:latin typeface="Georgia" panose="02040502050405020303" pitchFamily="18" charset="0"/>
              </a:rPr>
              <a:t>如果变量值是数值，不能与数值单位直接连用。</a:t>
            </a:r>
            <a:endParaRPr lang="zh-CN" altLang="en-US" dirty="0"/>
          </a:p>
        </p:txBody>
      </p:sp>
      <p:sp>
        <p:nvSpPr>
          <p:cNvPr id="4" name="矩形 3">
            <a:extLst>
              <a:ext uri="{FF2B5EF4-FFF2-40B4-BE49-F238E27FC236}">
                <a16:creationId xmlns:a16="http://schemas.microsoft.com/office/drawing/2014/main" id="{9B38B7BF-EE89-480D-A787-5D3808103EDE}"/>
              </a:ext>
            </a:extLst>
          </p:cNvPr>
          <p:cNvSpPr/>
          <p:nvPr/>
        </p:nvSpPr>
        <p:spPr>
          <a:xfrm>
            <a:off x="664135" y="1119089"/>
            <a:ext cx="6096000" cy="1673535"/>
          </a:xfrm>
          <a:prstGeom prst="rect">
            <a:avLst/>
          </a:prstGeom>
        </p:spPr>
        <p:txBody>
          <a:bodyPr>
            <a:spAutoFit/>
          </a:bodyPr>
          <a:lstStyle/>
          <a:p>
            <a:pPr>
              <a:lnSpc>
                <a:spcPct val="150000"/>
              </a:lnSpc>
            </a:pPr>
            <a:r>
              <a:rPr lang="en-US" altLang="zh-CN" dirty="0">
                <a:solidFill>
                  <a:schemeClr val="tx1"/>
                </a:solidFill>
                <a:latin typeface="Consolas" panose="020B0609020204030204" pitchFamily="49" charset="0"/>
              </a:rPr>
              <a:t>.foo {</a:t>
            </a:r>
          </a:p>
          <a:p>
            <a:pPr>
              <a:lnSpc>
                <a:spcPct val="150000"/>
              </a:lnSpc>
            </a:pPr>
            <a:r>
              <a:rPr lang="en-US" altLang="zh-CN" dirty="0">
                <a:solidFill>
                  <a:schemeClr val="tx1"/>
                </a:solidFill>
                <a:latin typeface="Consolas" panose="020B0609020204030204" pitchFamily="49" charset="0"/>
              </a:rPr>
              <a:t>--gap: 20;</a:t>
            </a:r>
          </a:p>
          <a:p>
            <a:pPr>
              <a:lnSpc>
                <a:spcPct val="150000"/>
              </a:lnSpc>
            </a:pPr>
            <a:r>
              <a:rPr lang="en-US" altLang="zh-CN" dirty="0">
                <a:solidFill>
                  <a:schemeClr val="tx1"/>
                </a:solidFill>
                <a:latin typeface="Consolas" panose="020B0609020204030204" pitchFamily="49" charset="0"/>
              </a:rPr>
              <a:t>/* </a:t>
            </a:r>
            <a:r>
              <a:rPr lang="zh-CN" altLang="en-US" dirty="0">
                <a:solidFill>
                  <a:schemeClr val="tx1"/>
                </a:solidFill>
                <a:latin typeface="Consolas" panose="020B0609020204030204" pitchFamily="49" charset="0"/>
              </a:rPr>
              <a:t>无效 *</a:t>
            </a:r>
            <a:r>
              <a:rPr lang="en-US" altLang="zh-CN" dirty="0">
                <a:solidFill>
                  <a:schemeClr val="tx1"/>
                </a:solidFill>
                <a:latin typeface="Consolas" panose="020B0609020204030204" pitchFamily="49" charset="0"/>
              </a:rPr>
              <a:t>/</a:t>
            </a:r>
          </a:p>
          <a:p>
            <a:pPr>
              <a:lnSpc>
                <a:spcPct val="150000"/>
              </a:lnSpc>
            </a:pPr>
            <a:r>
              <a:rPr lang="en-US" altLang="zh-CN" dirty="0">
                <a:solidFill>
                  <a:schemeClr val="tx1"/>
                </a:solidFill>
                <a:latin typeface="Consolas" panose="020B0609020204030204" pitchFamily="49" charset="0"/>
              </a:rPr>
              <a:t>margin-top: </a:t>
            </a:r>
            <a:r>
              <a:rPr lang="en-US" altLang="zh-CN" dirty="0" err="1">
                <a:solidFill>
                  <a:schemeClr val="tx1"/>
                </a:solidFill>
                <a:latin typeface="Consolas" panose="020B0609020204030204" pitchFamily="49" charset="0"/>
              </a:rPr>
              <a:t>var</a:t>
            </a:r>
            <a:r>
              <a:rPr lang="en-US" altLang="zh-CN" dirty="0">
                <a:solidFill>
                  <a:schemeClr val="tx1"/>
                </a:solidFill>
                <a:latin typeface="Consolas" panose="020B0609020204030204" pitchFamily="49" charset="0"/>
              </a:rPr>
              <a:t>(--gap)</a:t>
            </a:r>
            <a:r>
              <a:rPr lang="en-US" altLang="zh-CN" dirty="0" err="1">
                <a:solidFill>
                  <a:schemeClr val="tx1"/>
                </a:solidFill>
                <a:latin typeface="Consolas" panose="020B0609020204030204" pitchFamily="49" charset="0"/>
              </a:rPr>
              <a:t>px</a:t>
            </a:r>
            <a:r>
              <a:rPr lang="en-US" altLang="zh-CN" dirty="0">
                <a:solidFill>
                  <a:schemeClr val="tx1"/>
                </a:solidFill>
                <a:latin typeface="Consolas" panose="020B0609020204030204" pitchFamily="49" charset="0"/>
              </a:rPr>
              <a:t>;</a:t>
            </a:r>
          </a:p>
          <a:p>
            <a:pPr>
              <a:lnSpc>
                <a:spcPct val="150000"/>
              </a:lnSpc>
            </a:pPr>
            <a:r>
              <a:rPr lang="en-US" altLang="zh-CN" dirty="0">
                <a:solidFill>
                  <a:schemeClr val="tx1"/>
                </a:solidFill>
                <a:latin typeface="Consolas" panose="020B0609020204030204" pitchFamily="49" charset="0"/>
              </a:rPr>
              <a:t>}</a:t>
            </a:r>
          </a:p>
        </p:txBody>
      </p:sp>
      <p:sp>
        <p:nvSpPr>
          <p:cNvPr id="7" name="矩形 6">
            <a:extLst>
              <a:ext uri="{FF2B5EF4-FFF2-40B4-BE49-F238E27FC236}">
                <a16:creationId xmlns:a16="http://schemas.microsoft.com/office/drawing/2014/main" id="{824C347F-56F7-4016-A98A-C6FB9F6B510C}"/>
              </a:ext>
            </a:extLst>
          </p:cNvPr>
          <p:cNvSpPr/>
          <p:nvPr/>
        </p:nvSpPr>
        <p:spPr>
          <a:xfrm>
            <a:off x="596899" y="2781525"/>
            <a:ext cx="5499101" cy="700576"/>
          </a:xfrm>
          <a:prstGeom prst="rect">
            <a:avLst/>
          </a:prstGeom>
        </p:spPr>
        <p:txBody>
          <a:bodyPr wrap="square">
            <a:spAutoFit/>
          </a:bodyPr>
          <a:lstStyle/>
          <a:p>
            <a:pPr lvl="0" eaLnBrk="0" fontAlgn="base" hangingPunct="0">
              <a:lnSpc>
                <a:spcPct val="150000"/>
              </a:lnSpc>
              <a:spcBef>
                <a:spcPct val="0"/>
              </a:spcBef>
              <a:spcAft>
                <a:spcPct val="0"/>
              </a:spcAft>
            </a:pPr>
            <a:r>
              <a:rPr lang="zh-CN" altLang="zh-CN" dirty="0">
                <a:solidFill>
                  <a:srgbClr val="111111"/>
                </a:solidFill>
                <a:latin typeface="Georgia" panose="02040502050405020303" pitchFamily="18" charset="0"/>
              </a:rPr>
              <a:t>上面代码中，数值与单位直接写在一起，这是无效的。必须使用</a:t>
            </a:r>
            <a:r>
              <a:rPr lang="zh-CN" altLang="zh-CN" sz="1200" dirty="0">
                <a:solidFill>
                  <a:srgbClr val="111111"/>
                </a:solidFill>
                <a:latin typeface="Arial Unicode MS" panose="020B0604020202020204" pitchFamily="34" charset="-122"/>
              </a:rPr>
              <a:t>calc()</a:t>
            </a:r>
            <a:r>
              <a:rPr lang="zh-CN" altLang="zh-CN" dirty="0">
                <a:solidFill>
                  <a:srgbClr val="111111"/>
                </a:solidFill>
                <a:latin typeface="Georgia" panose="02040502050405020303" pitchFamily="18" charset="0"/>
              </a:rPr>
              <a:t>函数，将它们连接。</a:t>
            </a:r>
            <a:r>
              <a:rPr lang="zh-CN" altLang="zh-CN" sz="1050" dirty="0">
                <a:solidFill>
                  <a:schemeClr val="tx1"/>
                </a:solidFill>
              </a:rPr>
              <a:t> </a:t>
            </a:r>
            <a:endParaRPr lang="zh-CN" altLang="zh-CN" sz="2000" dirty="0">
              <a:solidFill>
                <a:schemeClr val="tx1"/>
              </a:solidFill>
              <a:latin typeface="Arial" panose="020B0604020202020204" pitchFamily="34" charset="0"/>
            </a:endParaRPr>
          </a:p>
        </p:txBody>
      </p:sp>
      <p:sp>
        <p:nvSpPr>
          <p:cNvPr id="9" name="矩形 8">
            <a:extLst>
              <a:ext uri="{FF2B5EF4-FFF2-40B4-BE49-F238E27FC236}">
                <a16:creationId xmlns:a16="http://schemas.microsoft.com/office/drawing/2014/main" id="{EE1B40AB-5E14-41B5-9AB3-446356235628}"/>
              </a:ext>
            </a:extLst>
          </p:cNvPr>
          <p:cNvSpPr/>
          <p:nvPr/>
        </p:nvSpPr>
        <p:spPr>
          <a:xfrm>
            <a:off x="664135" y="3429000"/>
            <a:ext cx="6096000" cy="1350370"/>
          </a:xfrm>
          <a:prstGeom prst="rect">
            <a:avLst/>
          </a:prstGeom>
        </p:spPr>
        <p:txBody>
          <a:bodyPr>
            <a:spAutoFit/>
          </a:bodyPr>
          <a:lstStyle/>
          <a:p>
            <a:pPr>
              <a:lnSpc>
                <a:spcPct val="150000"/>
              </a:lnSpc>
            </a:pPr>
            <a:r>
              <a:rPr lang="en-US" altLang="zh-CN" dirty="0">
                <a:solidFill>
                  <a:schemeClr val="tx1"/>
                </a:solidFill>
                <a:latin typeface="Consolas" panose="020B0609020204030204" pitchFamily="49" charset="0"/>
              </a:rPr>
              <a:t>.foo {</a:t>
            </a:r>
          </a:p>
          <a:p>
            <a:pPr>
              <a:lnSpc>
                <a:spcPct val="150000"/>
              </a:lnSpc>
            </a:pPr>
            <a:r>
              <a:rPr lang="en-US" altLang="zh-CN" dirty="0">
                <a:solidFill>
                  <a:schemeClr val="tx1"/>
                </a:solidFill>
                <a:latin typeface="Consolas" panose="020B0609020204030204" pitchFamily="49" charset="0"/>
              </a:rPr>
              <a:t>--gap: 20;</a:t>
            </a:r>
          </a:p>
          <a:p>
            <a:pPr>
              <a:lnSpc>
                <a:spcPct val="150000"/>
              </a:lnSpc>
            </a:pPr>
            <a:r>
              <a:rPr lang="en-US" altLang="zh-CN" dirty="0">
                <a:solidFill>
                  <a:schemeClr val="tx1"/>
                </a:solidFill>
                <a:latin typeface="Consolas" panose="020B0609020204030204" pitchFamily="49" charset="0"/>
              </a:rPr>
              <a:t>margin-top: </a:t>
            </a:r>
            <a:r>
              <a:rPr lang="en-US" altLang="zh-CN" dirty="0" err="1">
                <a:solidFill>
                  <a:schemeClr val="tx1"/>
                </a:solidFill>
                <a:latin typeface="Consolas" panose="020B0609020204030204" pitchFamily="49" charset="0"/>
              </a:rPr>
              <a:t>calc</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var</a:t>
            </a:r>
            <a:r>
              <a:rPr lang="en-US" altLang="zh-CN" dirty="0">
                <a:solidFill>
                  <a:schemeClr val="tx1"/>
                </a:solidFill>
                <a:latin typeface="Consolas" panose="020B0609020204030204" pitchFamily="49" charset="0"/>
              </a:rPr>
              <a:t>(--gap) * 1px);</a:t>
            </a:r>
          </a:p>
          <a:p>
            <a:pPr>
              <a:lnSpc>
                <a:spcPct val="150000"/>
              </a:lnSpc>
            </a:pPr>
            <a:r>
              <a:rPr lang="en-US" altLang="zh-CN" dirty="0">
                <a:solidFill>
                  <a:schemeClr val="tx1"/>
                </a:solidFill>
                <a:latin typeface="Consolas" panose="020B0609020204030204" pitchFamily="49" charset="0"/>
              </a:rPr>
              <a:t>}</a:t>
            </a:r>
          </a:p>
        </p:txBody>
      </p:sp>
      <p:sp>
        <p:nvSpPr>
          <p:cNvPr id="11" name="矩形 10">
            <a:extLst>
              <a:ext uri="{FF2B5EF4-FFF2-40B4-BE49-F238E27FC236}">
                <a16:creationId xmlns:a16="http://schemas.microsoft.com/office/drawing/2014/main" id="{159B3CD8-45C3-43C5-A04F-2043F1B9F677}"/>
              </a:ext>
            </a:extLst>
          </p:cNvPr>
          <p:cNvSpPr/>
          <p:nvPr/>
        </p:nvSpPr>
        <p:spPr>
          <a:xfrm>
            <a:off x="6096000" y="836151"/>
            <a:ext cx="3595856" cy="307777"/>
          </a:xfrm>
          <a:prstGeom prst="rect">
            <a:avLst/>
          </a:prstGeom>
        </p:spPr>
        <p:txBody>
          <a:bodyPr wrap="none">
            <a:spAutoFit/>
          </a:bodyPr>
          <a:lstStyle/>
          <a:p>
            <a:r>
              <a:rPr lang="zh-CN" altLang="en-US" dirty="0">
                <a:solidFill>
                  <a:srgbClr val="111111"/>
                </a:solidFill>
                <a:latin typeface="Georgia" panose="02040502050405020303" pitchFamily="18" charset="0"/>
              </a:rPr>
              <a:t>如果变量值带有单位，就不能写成字符串。</a:t>
            </a:r>
            <a:endParaRPr lang="zh-CN" altLang="en-US" dirty="0"/>
          </a:p>
        </p:txBody>
      </p:sp>
      <p:sp>
        <p:nvSpPr>
          <p:cNvPr id="12" name="矩形 11">
            <a:extLst>
              <a:ext uri="{FF2B5EF4-FFF2-40B4-BE49-F238E27FC236}">
                <a16:creationId xmlns:a16="http://schemas.microsoft.com/office/drawing/2014/main" id="{D5173C24-8967-49F5-AA95-0CCA28E40A13}"/>
              </a:ext>
            </a:extLst>
          </p:cNvPr>
          <p:cNvSpPr/>
          <p:nvPr/>
        </p:nvSpPr>
        <p:spPr>
          <a:xfrm>
            <a:off x="6163236" y="1156384"/>
            <a:ext cx="6096000" cy="3289362"/>
          </a:xfrm>
          <a:prstGeom prst="rect">
            <a:avLst/>
          </a:prstGeom>
        </p:spPr>
        <p:txBody>
          <a:bodyPr>
            <a:spAutoFit/>
          </a:bodyPr>
          <a:lstStyle/>
          <a:p>
            <a:pPr>
              <a:lnSpc>
                <a:spcPct val="150000"/>
              </a:lnSpc>
            </a:pPr>
            <a:r>
              <a:rPr lang="en-US" altLang="zh-CN" dirty="0">
                <a:solidFill>
                  <a:schemeClr val="tx1"/>
                </a:solidFill>
                <a:latin typeface="Consolas" panose="020B0609020204030204" pitchFamily="49" charset="0"/>
              </a:rPr>
              <a:t>/* </a:t>
            </a:r>
            <a:r>
              <a:rPr lang="zh-CN" altLang="en-US" dirty="0">
                <a:solidFill>
                  <a:schemeClr val="tx1"/>
                </a:solidFill>
                <a:latin typeface="Consolas" panose="020B0609020204030204" pitchFamily="49" charset="0"/>
              </a:rPr>
              <a:t>无效 *</a:t>
            </a:r>
            <a:r>
              <a:rPr lang="en-US" altLang="zh-CN" dirty="0">
                <a:solidFill>
                  <a:schemeClr val="tx1"/>
                </a:solidFill>
                <a:latin typeface="Consolas" panose="020B0609020204030204" pitchFamily="49" charset="0"/>
              </a:rPr>
              <a:t>/</a:t>
            </a:r>
          </a:p>
          <a:p>
            <a:pPr>
              <a:lnSpc>
                <a:spcPct val="150000"/>
              </a:lnSpc>
            </a:pPr>
            <a:r>
              <a:rPr lang="en-US" altLang="zh-CN" dirty="0">
                <a:solidFill>
                  <a:schemeClr val="tx1"/>
                </a:solidFill>
                <a:latin typeface="Consolas" panose="020B0609020204030204" pitchFamily="49" charset="0"/>
              </a:rPr>
              <a:t>.foo {</a:t>
            </a:r>
          </a:p>
          <a:p>
            <a:pPr>
              <a:lnSpc>
                <a:spcPct val="150000"/>
              </a:lnSpc>
            </a:pPr>
            <a:r>
              <a:rPr lang="en-US" altLang="zh-CN" dirty="0">
                <a:solidFill>
                  <a:schemeClr val="tx1"/>
                </a:solidFill>
                <a:latin typeface="Consolas" panose="020B0609020204030204" pitchFamily="49" charset="0"/>
              </a:rPr>
              <a:t>--foo: '20px';</a:t>
            </a:r>
          </a:p>
          <a:p>
            <a:pPr>
              <a:lnSpc>
                <a:spcPct val="150000"/>
              </a:lnSpc>
            </a:pPr>
            <a:r>
              <a:rPr lang="en-US" altLang="zh-CN" dirty="0">
                <a:solidFill>
                  <a:schemeClr val="tx1"/>
                </a:solidFill>
                <a:latin typeface="Consolas" panose="020B0609020204030204" pitchFamily="49" charset="0"/>
              </a:rPr>
              <a:t>font-size: </a:t>
            </a:r>
            <a:r>
              <a:rPr lang="en-US" altLang="zh-CN" dirty="0" err="1">
                <a:solidFill>
                  <a:schemeClr val="tx1"/>
                </a:solidFill>
                <a:latin typeface="Consolas" panose="020B0609020204030204" pitchFamily="49" charset="0"/>
              </a:rPr>
              <a:t>var</a:t>
            </a:r>
            <a:r>
              <a:rPr lang="en-US" altLang="zh-CN" dirty="0">
                <a:solidFill>
                  <a:schemeClr val="tx1"/>
                </a:solidFill>
                <a:latin typeface="Consolas" panose="020B0609020204030204" pitchFamily="49" charset="0"/>
              </a:rPr>
              <a:t>(--foo);</a:t>
            </a:r>
          </a:p>
          <a:p>
            <a:pPr>
              <a:lnSpc>
                <a:spcPct val="150000"/>
              </a:lnSpc>
            </a:pPr>
            <a:r>
              <a:rPr lang="en-US" altLang="zh-CN" dirty="0">
                <a:solidFill>
                  <a:schemeClr val="tx1"/>
                </a:solidFill>
                <a:latin typeface="Consolas" panose="020B0609020204030204" pitchFamily="49" charset="0"/>
              </a:rPr>
              <a:t>}</a:t>
            </a:r>
          </a:p>
          <a:p>
            <a:pPr>
              <a:lnSpc>
                <a:spcPct val="150000"/>
              </a:lnSpc>
            </a:pPr>
            <a:r>
              <a:rPr lang="en-US" altLang="zh-CN" dirty="0">
                <a:solidFill>
                  <a:schemeClr val="tx1"/>
                </a:solidFill>
                <a:latin typeface="Consolas" panose="020B0609020204030204" pitchFamily="49" charset="0"/>
              </a:rPr>
              <a:t>/* </a:t>
            </a:r>
            <a:r>
              <a:rPr lang="zh-CN" altLang="en-US" dirty="0">
                <a:solidFill>
                  <a:schemeClr val="tx1"/>
                </a:solidFill>
                <a:latin typeface="Consolas" panose="020B0609020204030204" pitchFamily="49" charset="0"/>
              </a:rPr>
              <a:t>有效 *</a:t>
            </a:r>
            <a:r>
              <a:rPr lang="en-US" altLang="zh-CN" dirty="0">
                <a:solidFill>
                  <a:schemeClr val="tx1"/>
                </a:solidFill>
                <a:latin typeface="Consolas" panose="020B0609020204030204" pitchFamily="49" charset="0"/>
              </a:rPr>
              <a:t>/</a:t>
            </a:r>
          </a:p>
          <a:p>
            <a:pPr>
              <a:lnSpc>
                <a:spcPct val="150000"/>
              </a:lnSpc>
            </a:pPr>
            <a:r>
              <a:rPr lang="en-US" altLang="zh-CN" dirty="0">
                <a:solidFill>
                  <a:schemeClr val="tx1"/>
                </a:solidFill>
                <a:latin typeface="Consolas" panose="020B0609020204030204" pitchFamily="49" charset="0"/>
              </a:rPr>
              <a:t>.foo {</a:t>
            </a:r>
          </a:p>
          <a:p>
            <a:pPr>
              <a:lnSpc>
                <a:spcPct val="150000"/>
              </a:lnSpc>
            </a:pPr>
            <a:r>
              <a:rPr lang="en-US" altLang="zh-CN" dirty="0">
                <a:solidFill>
                  <a:schemeClr val="tx1"/>
                </a:solidFill>
                <a:latin typeface="Consolas" panose="020B0609020204030204" pitchFamily="49" charset="0"/>
              </a:rPr>
              <a:t>--foo: 20px;</a:t>
            </a:r>
          </a:p>
          <a:p>
            <a:pPr>
              <a:lnSpc>
                <a:spcPct val="150000"/>
              </a:lnSpc>
            </a:pPr>
            <a:r>
              <a:rPr lang="en-US" altLang="zh-CN" dirty="0">
                <a:solidFill>
                  <a:schemeClr val="tx1"/>
                </a:solidFill>
                <a:latin typeface="Consolas" panose="020B0609020204030204" pitchFamily="49" charset="0"/>
              </a:rPr>
              <a:t>font-size: </a:t>
            </a:r>
            <a:r>
              <a:rPr lang="en-US" altLang="zh-CN" dirty="0" err="1">
                <a:solidFill>
                  <a:schemeClr val="tx1"/>
                </a:solidFill>
                <a:latin typeface="Consolas" panose="020B0609020204030204" pitchFamily="49" charset="0"/>
              </a:rPr>
              <a:t>var</a:t>
            </a:r>
            <a:r>
              <a:rPr lang="en-US" altLang="zh-CN" dirty="0">
                <a:solidFill>
                  <a:schemeClr val="tx1"/>
                </a:solidFill>
                <a:latin typeface="Consolas" panose="020B0609020204030204" pitchFamily="49" charset="0"/>
              </a:rPr>
              <a:t>(--foo);</a:t>
            </a:r>
          </a:p>
          <a:p>
            <a:pPr>
              <a:lnSpc>
                <a:spcPct val="150000"/>
              </a:lnSpc>
            </a:pPr>
            <a:r>
              <a:rPr lang="en-US" altLang="zh-CN" dirty="0">
                <a:solidFill>
                  <a:schemeClr val="tx1"/>
                </a:solidFill>
                <a:latin typeface="Consolas" panose="020B0609020204030204" pitchFamily="49" charset="0"/>
              </a:rPr>
              <a:t>}</a:t>
            </a:r>
          </a:p>
        </p:txBody>
      </p:sp>
      <p:grpSp>
        <p:nvGrpSpPr>
          <p:cNvPr id="14" name="Group 9">
            <a:extLst>
              <a:ext uri="{FF2B5EF4-FFF2-40B4-BE49-F238E27FC236}">
                <a16:creationId xmlns:a16="http://schemas.microsoft.com/office/drawing/2014/main" id="{EC8261E1-18F8-4EC0-94F4-309C9003340C}"/>
              </a:ext>
            </a:extLst>
          </p:cNvPr>
          <p:cNvGrpSpPr/>
          <p:nvPr/>
        </p:nvGrpSpPr>
        <p:grpSpPr>
          <a:xfrm>
            <a:off x="9270251" y="181078"/>
            <a:ext cx="754143" cy="335365"/>
            <a:chOff x="816" y="2304"/>
            <a:chExt cx="1440" cy="448"/>
          </a:xfrm>
        </p:grpSpPr>
        <p:sp>
          <p:nvSpPr>
            <p:cNvPr id="15" name="Freeform 10">
              <a:extLst>
                <a:ext uri="{FF2B5EF4-FFF2-40B4-BE49-F238E27FC236}">
                  <a16:creationId xmlns:a16="http://schemas.microsoft.com/office/drawing/2014/main" id="{7351DFEF-98AF-441A-A1EF-1C897EAF44D4}"/>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 name="Rectangle 11">
              <a:hlinkClick r:id="rId4"/>
              <a:extLst>
                <a:ext uri="{FF2B5EF4-FFF2-40B4-BE49-F238E27FC236}">
                  <a16:creationId xmlns:a16="http://schemas.microsoft.com/office/drawing/2014/main" id="{B441F296-709D-497C-95C9-0F1FA7226ADA}"/>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17" name="Group 9">
            <a:extLst>
              <a:ext uri="{FF2B5EF4-FFF2-40B4-BE49-F238E27FC236}">
                <a16:creationId xmlns:a16="http://schemas.microsoft.com/office/drawing/2014/main" id="{A3B5400E-C361-4286-AE99-1BB65E18223E}"/>
              </a:ext>
            </a:extLst>
          </p:cNvPr>
          <p:cNvGrpSpPr/>
          <p:nvPr/>
        </p:nvGrpSpPr>
        <p:grpSpPr>
          <a:xfrm>
            <a:off x="10165976" y="181078"/>
            <a:ext cx="754143" cy="335365"/>
            <a:chOff x="816" y="2304"/>
            <a:chExt cx="1440" cy="448"/>
          </a:xfrm>
        </p:grpSpPr>
        <p:sp>
          <p:nvSpPr>
            <p:cNvPr id="18" name="Freeform 10">
              <a:extLst>
                <a:ext uri="{FF2B5EF4-FFF2-40B4-BE49-F238E27FC236}">
                  <a16:creationId xmlns:a16="http://schemas.microsoft.com/office/drawing/2014/main" id="{716302E9-7099-49A2-BD00-916246D63D58}"/>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 name="Rectangle 11">
              <a:hlinkClick r:id="rId5" action="ppaction://hlinkfile"/>
              <a:extLst>
                <a:ext uri="{FF2B5EF4-FFF2-40B4-BE49-F238E27FC236}">
                  <a16:creationId xmlns:a16="http://schemas.microsoft.com/office/drawing/2014/main" id="{1C899C81-54AC-4998-B353-B35C44D8F819}"/>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379763750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en-US" altLang="zh-CN" kern="1200" dirty="0" err="1">
                <a:latin typeface="华文隶书" panose="02010800040101010101" pitchFamily="2" charset="-122"/>
                <a:ea typeface="华文隶书" panose="02010800040101010101" pitchFamily="2" charset="-122"/>
                <a:cs typeface="Arial" panose="020B0604020202020204" pitchFamily="34" charset="0"/>
              </a:rPr>
              <a:t>css</a:t>
            </a:r>
            <a:r>
              <a:rPr lang="zh-CN" altLang="en-US" kern="1200" dirty="0">
                <a:latin typeface="华文隶书" panose="02010800040101010101" pitchFamily="2" charset="-122"/>
                <a:ea typeface="华文隶书" panose="02010800040101010101" pitchFamily="2" charset="-122"/>
                <a:cs typeface="Arial" panose="020B0604020202020204" pitchFamily="34" charset="0"/>
              </a:rPr>
              <a:t>变量</a:t>
            </a:r>
            <a:endParaRPr lang="en-US" altLang="zh-CN" kern="1200" dirty="0">
              <a:latin typeface="华文隶书" panose="02010800040101010101" pitchFamily="2" charset="-122"/>
              <a:ea typeface="华文隶书" panose="02010800040101010101" pitchFamily="2" charset="-122"/>
            </a:endParaRPr>
          </a:p>
        </p:txBody>
      </p:sp>
      <p:grpSp>
        <p:nvGrpSpPr>
          <p:cNvPr id="28" name="Group 9">
            <a:extLst>
              <a:ext uri="{FF2B5EF4-FFF2-40B4-BE49-F238E27FC236}">
                <a16:creationId xmlns:a16="http://schemas.microsoft.com/office/drawing/2014/main" id="{49FDFAB9-2D45-41AB-825F-3F8F61B58A3F}"/>
              </a:ext>
            </a:extLst>
          </p:cNvPr>
          <p:cNvGrpSpPr/>
          <p:nvPr/>
        </p:nvGrpSpPr>
        <p:grpSpPr>
          <a:xfrm>
            <a:off x="11061700" y="181078"/>
            <a:ext cx="988719" cy="335365"/>
            <a:chOff x="816" y="2304"/>
            <a:chExt cx="1440" cy="448"/>
          </a:xfrm>
        </p:grpSpPr>
        <p:sp>
          <p:nvSpPr>
            <p:cNvPr id="30" name="Freeform 10">
              <a:extLst>
                <a:ext uri="{FF2B5EF4-FFF2-40B4-BE49-F238E27FC236}">
                  <a16:creationId xmlns:a16="http://schemas.microsoft.com/office/drawing/2014/main" id="{76E5F1E4-B6F9-4847-9194-8CF12D7E8886}"/>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 name="Rectangle 11">
              <a:hlinkClick r:id="rId3" action="ppaction://hlinksldjump"/>
              <a:extLst>
                <a:ext uri="{FF2B5EF4-FFF2-40B4-BE49-F238E27FC236}">
                  <a16:creationId xmlns:a16="http://schemas.microsoft.com/office/drawing/2014/main" id="{A6792C7E-F9E9-4D76-A607-72D71D044F79}"/>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2" name="矩形 1">
            <a:extLst>
              <a:ext uri="{FF2B5EF4-FFF2-40B4-BE49-F238E27FC236}">
                <a16:creationId xmlns:a16="http://schemas.microsoft.com/office/drawing/2014/main" id="{0DA02A9F-78F3-4B54-B5FC-C179E2994BAC}"/>
              </a:ext>
            </a:extLst>
          </p:cNvPr>
          <p:cNvSpPr/>
          <p:nvPr/>
        </p:nvSpPr>
        <p:spPr>
          <a:xfrm>
            <a:off x="360526" y="824012"/>
            <a:ext cx="1082348" cy="307777"/>
          </a:xfrm>
          <a:prstGeom prst="rect">
            <a:avLst/>
          </a:prstGeom>
        </p:spPr>
        <p:txBody>
          <a:bodyPr wrap="none">
            <a:spAutoFit/>
          </a:bodyPr>
          <a:lstStyle/>
          <a:p>
            <a:r>
              <a:rPr lang="zh-CN" altLang="en-US" b="1" dirty="0">
                <a:latin typeface="Georgia" panose="02040502050405020303" pitchFamily="18" charset="0"/>
              </a:rPr>
              <a:t>四、作用域</a:t>
            </a:r>
          </a:p>
        </p:txBody>
      </p:sp>
      <p:sp>
        <p:nvSpPr>
          <p:cNvPr id="5" name="矩形 4">
            <a:extLst>
              <a:ext uri="{FF2B5EF4-FFF2-40B4-BE49-F238E27FC236}">
                <a16:creationId xmlns:a16="http://schemas.microsoft.com/office/drawing/2014/main" id="{9576DE03-E2EF-435B-A024-8CA7C128C5C8}"/>
              </a:ext>
            </a:extLst>
          </p:cNvPr>
          <p:cNvSpPr/>
          <p:nvPr/>
        </p:nvSpPr>
        <p:spPr>
          <a:xfrm>
            <a:off x="652626" y="1131789"/>
            <a:ext cx="5443374" cy="738664"/>
          </a:xfrm>
          <a:prstGeom prst="rect">
            <a:avLst/>
          </a:prstGeom>
        </p:spPr>
        <p:txBody>
          <a:bodyPr wrap="square">
            <a:spAutoFit/>
          </a:bodyPr>
          <a:lstStyle/>
          <a:p>
            <a:pPr>
              <a:lnSpc>
                <a:spcPct val="150000"/>
              </a:lnSpc>
            </a:pPr>
            <a:r>
              <a:rPr lang="zh-CN" altLang="en-US" dirty="0">
                <a:solidFill>
                  <a:srgbClr val="111111"/>
                </a:solidFill>
                <a:latin typeface="Georgia" panose="02040502050405020303" pitchFamily="18" charset="0"/>
              </a:rPr>
              <a:t>同一个 </a:t>
            </a:r>
            <a:r>
              <a:rPr lang="en-US" altLang="zh-CN" dirty="0">
                <a:solidFill>
                  <a:srgbClr val="111111"/>
                </a:solidFill>
                <a:latin typeface="Georgia" panose="02040502050405020303" pitchFamily="18" charset="0"/>
              </a:rPr>
              <a:t>CSS </a:t>
            </a:r>
            <a:r>
              <a:rPr lang="zh-CN" altLang="en-US" dirty="0">
                <a:solidFill>
                  <a:srgbClr val="111111"/>
                </a:solidFill>
                <a:latin typeface="Georgia" panose="02040502050405020303" pitchFamily="18" charset="0"/>
              </a:rPr>
              <a:t>变量，可以在多个选择器内声明。读取的时候，优先级最高的声明生效。这与 </a:t>
            </a:r>
            <a:r>
              <a:rPr lang="en-US" altLang="zh-CN" dirty="0">
                <a:solidFill>
                  <a:srgbClr val="111111"/>
                </a:solidFill>
                <a:latin typeface="Georgia" panose="02040502050405020303" pitchFamily="18" charset="0"/>
              </a:rPr>
              <a:t>CSS </a:t>
            </a:r>
            <a:r>
              <a:rPr lang="zh-CN" altLang="en-US" dirty="0">
                <a:solidFill>
                  <a:srgbClr val="111111"/>
                </a:solidFill>
                <a:latin typeface="Georgia" panose="02040502050405020303" pitchFamily="18" charset="0"/>
              </a:rPr>
              <a:t>的</a:t>
            </a:r>
            <a:r>
              <a:rPr lang="en-US" altLang="zh-CN" dirty="0">
                <a:solidFill>
                  <a:srgbClr val="111111"/>
                </a:solidFill>
                <a:latin typeface="Georgia" panose="02040502050405020303" pitchFamily="18" charset="0"/>
              </a:rPr>
              <a:t>"</a:t>
            </a:r>
            <a:r>
              <a:rPr lang="zh-CN" altLang="en-US" dirty="0">
                <a:solidFill>
                  <a:srgbClr val="111111"/>
                </a:solidFill>
                <a:latin typeface="Georgia" panose="02040502050405020303" pitchFamily="18" charset="0"/>
              </a:rPr>
              <a:t>层叠</a:t>
            </a:r>
            <a:r>
              <a:rPr lang="en-US" altLang="zh-CN" dirty="0">
                <a:solidFill>
                  <a:srgbClr val="111111"/>
                </a:solidFill>
                <a:latin typeface="Georgia" panose="02040502050405020303" pitchFamily="18" charset="0"/>
              </a:rPr>
              <a:t>"</a:t>
            </a:r>
            <a:r>
              <a:rPr lang="zh-CN" altLang="en-US" dirty="0">
                <a:solidFill>
                  <a:srgbClr val="111111"/>
                </a:solidFill>
                <a:latin typeface="Georgia" panose="02040502050405020303" pitchFamily="18" charset="0"/>
              </a:rPr>
              <a:t>（</a:t>
            </a:r>
            <a:r>
              <a:rPr lang="en-US" altLang="zh-CN" dirty="0">
                <a:solidFill>
                  <a:srgbClr val="111111"/>
                </a:solidFill>
                <a:latin typeface="Georgia" panose="02040502050405020303" pitchFamily="18" charset="0"/>
              </a:rPr>
              <a:t>cascade</a:t>
            </a:r>
            <a:r>
              <a:rPr lang="zh-CN" altLang="en-US" dirty="0">
                <a:solidFill>
                  <a:srgbClr val="111111"/>
                </a:solidFill>
                <a:latin typeface="Georgia" panose="02040502050405020303" pitchFamily="18" charset="0"/>
              </a:rPr>
              <a:t>）规则是一致的。</a:t>
            </a:r>
            <a:endParaRPr lang="zh-CN" altLang="en-US" dirty="0"/>
          </a:p>
        </p:txBody>
      </p:sp>
      <p:sp>
        <p:nvSpPr>
          <p:cNvPr id="8" name="矩形 7">
            <a:extLst>
              <a:ext uri="{FF2B5EF4-FFF2-40B4-BE49-F238E27FC236}">
                <a16:creationId xmlns:a16="http://schemas.microsoft.com/office/drawing/2014/main" id="{0FAB7353-7DF2-41B2-BFF5-0F055C7B42CC}"/>
              </a:ext>
            </a:extLst>
          </p:cNvPr>
          <p:cNvSpPr/>
          <p:nvPr/>
        </p:nvSpPr>
        <p:spPr>
          <a:xfrm>
            <a:off x="652626" y="1831981"/>
            <a:ext cx="5443374" cy="3000821"/>
          </a:xfrm>
          <a:prstGeom prst="rect">
            <a:avLst/>
          </a:prstGeom>
        </p:spPr>
        <p:txBody>
          <a:bodyPr wrap="square">
            <a:spAutoFit/>
          </a:bodyPr>
          <a:lstStyle/>
          <a:p>
            <a:pPr>
              <a:lnSpc>
                <a:spcPct val="150000"/>
              </a:lnSpc>
            </a:pPr>
            <a:r>
              <a:rPr lang="en-US" altLang="zh-CN" dirty="0">
                <a:solidFill>
                  <a:schemeClr val="tx1"/>
                </a:solidFill>
                <a:latin typeface="Consolas" panose="020B0609020204030204" pitchFamily="49" charset="0"/>
              </a:rPr>
              <a:t>&lt;style&gt;</a:t>
            </a:r>
          </a:p>
          <a:p>
            <a:pPr>
              <a:lnSpc>
                <a:spcPct val="150000"/>
              </a:lnSpc>
            </a:pPr>
            <a:r>
              <a:rPr lang="en-US" altLang="zh-CN" dirty="0">
                <a:solidFill>
                  <a:schemeClr val="tx1"/>
                </a:solidFill>
                <a:latin typeface="Consolas" panose="020B0609020204030204" pitchFamily="49" charset="0"/>
              </a:rPr>
              <a:t>:root { --color: blue; }</a:t>
            </a:r>
          </a:p>
          <a:p>
            <a:pPr>
              <a:lnSpc>
                <a:spcPct val="150000"/>
              </a:lnSpc>
            </a:pPr>
            <a:r>
              <a:rPr lang="en-US" altLang="zh-CN" dirty="0">
                <a:solidFill>
                  <a:schemeClr val="tx1"/>
                </a:solidFill>
                <a:latin typeface="Consolas" panose="020B0609020204030204" pitchFamily="49" charset="0"/>
              </a:rPr>
              <a:t>div { --color: green; }</a:t>
            </a:r>
          </a:p>
          <a:p>
            <a:pPr>
              <a:lnSpc>
                <a:spcPct val="150000"/>
              </a:lnSpc>
            </a:pPr>
            <a:r>
              <a:rPr lang="en-US" altLang="zh-CN" dirty="0">
                <a:solidFill>
                  <a:schemeClr val="tx1"/>
                </a:solidFill>
                <a:latin typeface="Consolas" panose="020B0609020204030204" pitchFamily="49" charset="0"/>
              </a:rPr>
              <a:t>#alert { --color: red; }</a:t>
            </a:r>
          </a:p>
          <a:p>
            <a:pPr>
              <a:lnSpc>
                <a:spcPct val="150000"/>
              </a:lnSpc>
            </a:pPr>
            <a:r>
              <a:rPr lang="en-US" altLang="zh-CN" dirty="0">
                <a:solidFill>
                  <a:schemeClr val="tx1"/>
                </a:solidFill>
                <a:latin typeface="Consolas" panose="020B0609020204030204" pitchFamily="49" charset="0"/>
              </a:rPr>
              <a:t>* { color: </a:t>
            </a:r>
            <a:r>
              <a:rPr lang="en-US" altLang="zh-CN" dirty="0" err="1">
                <a:solidFill>
                  <a:schemeClr val="tx1"/>
                </a:solidFill>
                <a:latin typeface="Consolas" panose="020B0609020204030204" pitchFamily="49" charset="0"/>
              </a:rPr>
              <a:t>var</a:t>
            </a:r>
            <a:r>
              <a:rPr lang="en-US" altLang="zh-CN" dirty="0">
                <a:solidFill>
                  <a:schemeClr val="tx1"/>
                </a:solidFill>
                <a:latin typeface="Consolas" panose="020B0609020204030204" pitchFamily="49" charset="0"/>
              </a:rPr>
              <a:t>(--color); }</a:t>
            </a:r>
          </a:p>
          <a:p>
            <a:pPr>
              <a:lnSpc>
                <a:spcPct val="150000"/>
              </a:lnSpc>
            </a:pPr>
            <a:r>
              <a:rPr lang="en-US" altLang="zh-CN" dirty="0">
                <a:solidFill>
                  <a:schemeClr val="tx1"/>
                </a:solidFill>
                <a:latin typeface="Consolas" panose="020B0609020204030204" pitchFamily="49" charset="0"/>
              </a:rPr>
              <a:t>&lt;/style&gt;</a:t>
            </a:r>
          </a:p>
          <a:p>
            <a:pPr>
              <a:lnSpc>
                <a:spcPct val="150000"/>
              </a:lnSpc>
            </a:pPr>
            <a:r>
              <a:rPr lang="en-US" altLang="zh-CN" dirty="0">
                <a:solidFill>
                  <a:schemeClr val="tx1"/>
                </a:solidFill>
                <a:latin typeface="Consolas" panose="020B0609020204030204" pitchFamily="49" charset="0"/>
              </a:rPr>
              <a:t>&lt;p&gt;</a:t>
            </a:r>
            <a:r>
              <a:rPr lang="zh-CN" altLang="en-US" dirty="0">
                <a:solidFill>
                  <a:schemeClr val="tx1"/>
                </a:solidFill>
                <a:latin typeface="Consolas" panose="020B0609020204030204" pitchFamily="49" charset="0"/>
              </a:rPr>
              <a:t>猜我的颜色是什么</a:t>
            </a:r>
            <a:r>
              <a:rPr lang="en-US" altLang="zh-CN" dirty="0">
                <a:solidFill>
                  <a:schemeClr val="tx1"/>
                </a:solidFill>
                <a:latin typeface="Consolas" panose="020B0609020204030204" pitchFamily="49" charset="0"/>
              </a:rPr>
              <a:t>&lt;/p&gt;</a:t>
            </a:r>
          </a:p>
          <a:p>
            <a:pPr>
              <a:lnSpc>
                <a:spcPct val="150000"/>
              </a:lnSpc>
            </a:pPr>
            <a:r>
              <a:rPr lang="en-US" altLang="zh-CN" dirty="0">
                <a:solidFill>
                  <a:schemeClr val="tx1"/>
                </a:solidFill>
                <a:latin typeface="Consolas" panose="020B0609020204030204" pitchFamily="49" charset="0"/>
              </a:rPr>
              <a:t>&lt;div&gt;</a:t>
            </a:r>
            <a:r>
              <a:rPr lang="zh-CN" altLang="en-US" dirty="0">
                <a:solidFill>
                  <a:schemeClr val="tx1"/>
                </a:solidFill>
                <a:latin typeface="Consolas" panose="020B0609020204030204" pitchFamily="49" charset="0"/>
              </a:rPr>
              <a:t>猜我的颜色是什么</a:t>
            </a:r>
            <a:r>
              <a:rPr lang="en-US" altLang="zh-CN" dirty="0">
                <a:solidFill>
                  <a:schemeClr val="tx1"/>
                </a:solidFill>
                <a:latin typeface="Consolas" panose="020B0609020204030204" pitchFamily="49" charset="0"/>
              </a:rPr>
              <a:t>&lt;/div&gt;</a:t>
            </a:r>
          </a:p>
          <a:p>
            <a:pPr>
              <a:lnSpc>
                <a:spcPct val="150000"/>
              </a:lnSpc>
            </a:pPr>
            <a:r>
              <a:rPr lang="en-US" altLang="zh-CN" dirty="0">
                <a:solidFill>
                  <a:schemeClr val="tx1"/>
                </a:solidFill>
                <a:latin typeface="Consolas" panose="020B0609020204030204" pitchFamily="49" charset="0"/>
              </a:rPr>
              <a:t>&lt;div id="alert"&gt;</a:t>
            </a:r>
            <a:r>
              <a:rPr lang="zh-CN" altLang="en-US" dirty="0">
                <a:solidFill>
                  <a:schemeClr val="tx1"/>
                </a:solidFill>
                <a:latin typeface="Consolas" panose="020B0609020204030204" pitchFamily="49" charset="0"/>
              </a:rPr>
              <a:t>猜我的颜色是什么</a:t>
            </a:r>
            <a:r>
              <a:rPr lang="en-US" altLang="zh-CN" dirty="0">
                <a:solidFill>
                  <a:schemeClr val="tx1"/>
                </a:solidFill>
                <a:latin typeface="Consolas" panose="020B0609020204030204" pitchFamily="49" charset="0"/>
              </a:rPr>
              <a:t>&lt;/div&gt;</a:t>
            </a:r>
          </a:p>
        </p:txBody>
      </p:sp>
      <p:sp>
        <p:nvSpPr>
          <p:cNvPr id="13" name="矩形 12">
            <a:extLst>
              <a:ext uri="{FF2B5EF4-FFF2-40B4-BE49-F238E27FC236}">
                <a16:creationId xmlns:a16="http://schemas.microsoft.com/office/drawing/2014/main" id="{5F7EA7E1-CA68-416F-BF8B-019C988EBCED}"/>
              </a:ext>
            </a:extLst>
          </p:cNvPr>
          <p:cNvSpPr/>
          <p:nvPr/>
        </p:nvSpPr>
        <p:spPr>
          <a:xfrm>
            <a:off x="652626" y="4832802"/>
            <a:ext cx="5443374" cy="1023742"/>
          </a:xfrm>
          <a:prstGeom prst="rect">
            <a:avLst/>
          </a:prstGeom>
        </p:spPr>
        <p:txBody>
          <a:bodyPr wrap="square">
            <a:spAutoFit/>
          </a:bodyPr>
          <a:lstStyle/>
          <a:p>
            <a:pPr lvl="0" eaLnBrk="0" fontAlgn="base" hangingPunct="0">
              <a:lnSpc>
                <a:spcPct val="150000"/>
              </a:lnSpc>
              <a:spcBef>
                <a:spcPct val="0"/>
              </a:spcBef>
              <a:spcAft>
                <a:spcPct val="0"/>
              </a:spcAft>
            </a:pPr>
            <a:r>
              <a:rPr lang="zh-CN" altLang="zh-CN" dirty="0">
                <a:solidFill>
                  <a:srgbClr val="111111"/>
                </a:solidFill>
                <a:latin typeface="Georgia" panose="02040502050405020303" pitchFamily="18" charset="0"/>
              </a:rPr>
              <a:t>上面代码中，三个选择器都声明了</a:t>
            </a:r>
            <a:r>
              <a:rPr lang="zh-CN" altLang="zh-CN" sz="1200" dirty="0">
                <a:solidFill>
                  <a:srgbClr val="111111"/>
                </a:solidFill>
                <a:latin typeface="Arial Unicode MS" panose="020B0604020202020204" pitchFamily="34" charset="-122"/>
              </a:rPr>
              <a:t>--color</a:t>
            </a:r>
            <a:r>
              <a:rPr lang="zh-CN" altLang="zh-CN" dirty="0">
                <a:solidFill>
                  <a:srgbClr val="111111"/>
                </a:solidFill>
                <a:latin typeface="Georgia" panose="02040502050405020303" pitchFamily="18" charset="0"/>
              </a:rPr>
              <a:t>变量。不同元素读取这个变量的时候，会采用优先级最高的规则，因此三段文字的颜色是不一样的。</a:t>
            </a:r>
            <a:r>
              <a:rPr lang="zh-CN" altLang="zh-CN" sz="1050" dirty="0">
                <a:solidFill>
                  <a:schemeClr val="tx1"/>
                </a:solidFill>
              </a:rPr>
              <a:t> </a:t>
            </a:r>
            <a:endParaRPr lang="zh-CN" altLang="zh-CN" sz="2000" dirty="0">
              <a:solidFill>
                <a:schemeClr val="tx1"/>
              </a:solidFill>
              <a:latin typeface="Arial" panose="020B0604020202020204" pitchFamily="34" charset="0"/>
            </a:endParaRPr>
          </a:p>
        </p:txBody>
      </p:sp>
      <p:sp>
        <p:nvSpPr>
          <p:cNvPr id="14" name="矩形 13">
            <a:extLst>
              <a:ext uri="{FF2B5EF4-FFF2-40B4-BE49-F238E27FC236}">
                <a16:creationId xmlns:a16="http://schemas.microsoft.com/office/drawing/2014/main" id="{044654B7-483C-4DC0-A092-6071897AF2C5}"/>
              </a:ext>
            </a:extLst>
          </p:cNvPr>
          <p:cNvSpPr/>
          <p:nvPr/>
        </p:nvSpPr>
        <p:spPr>
          <a:xfrm>
            <a:off x="652626" y="5880099"/>
            <a:ext cx="4852610" cy="307777"/>
          </a:xfrm>
          <a:prstGeom prst="rect">
            <a:avLst/>
          </a:prstGeom>
        </p:spPr>
        <p:txBody>
          <a:bodyPr wrap="none">
            <a:spAutoFit/>
          </a:bodyPr>
          <a:lstStyle/>
          <a:p>
            <a:r>
              <a:rPr lang="zh-CN" altLang="en-US" dirty="0">
                <a:solidFill>
                  <a:srgbClr val="111111"/>
                </a:solidFill>
                <a:latin typeface="Georgia" panose="02040502050405020303" pitchFamily="18" charset="0"/>
              </a:rPr>
              <a:t>这就是说，变量的作用域就是它所在的选择器的有效范围。</a:t>
            </a:r>
            <a:endParaRPr lang="zh-CN" altLang="en-US" dirty="0"/>
          </a:p>
        </p:txBody>
      </p:sp>
      <p:sp>
        <p:nvSpPr>
          <p:cNvPr id="15" name="矩形 14">
            <a:extLst>
              <a:ext uri="{FF2B5EF4-FFF2-40B4-BE49-F238E27FC236}">
                <a16:creationId xmlns:a16="http://schemas.microsoft.com/office/drawing/2014/main" id="{B4C157BF-2B97-4615-9266-20E110B3FDBA}"/>
              </a:ext>
            </a:extLst>
          </p:cNvPr>
          <p:cNvSpPr/>
          <p:nvPr/>
        </p:nvSpPr>
        <p:spPr>
          <a:xfrm>
            <a:off x="6388100" y="802751"/>
            <a:ext cx="5603957" cy="2031325"/>
          </a:xfrm>
          <a:prstGeom prst="rect">
            <a:avLst/>
          </a:prstGeom>
        </p:spPr>
        <p:txBody>
          <a:bodyPr wrap="square">
            <a:spAutoFit/>
          </a:bodyPr>
          <a:lstStyle/>
          <a:p>
            <a:pPr>
              <a:lnSpc>
                <a:spcPct val="150000"/>
              </a:lnSpc>
            </a:pPr>
            <a:r>
              <a:rPr lang="en-US" altLang="zh-CN" dirty="0">
                <a:solidFill>
                  <a:schemeClr val="tx1"/>
                </a:solidFill>
                <a:latin typeface="Consolas" panose="020B0609020204030204" pitchFamily="49" charset="0"/>
              </a:rPr>
              <a:t>body {</a:t>
            </a:r>
          </a:p>
          <a:p>
            <a:pPr>
              <a:lnSpc>
                <a:spcPct val="150000"/>
              </a:lnSpc>
            </a:pPr>
            <a:r>
              <a:rPr lang="en-US" altLang="zh-CN" dirty="0">
                <a:solidFill>
                  <a:schemeClr val="tx1"/>
                </a:solidFill>
                <a:latin typeface="Consolas" panose="020B0609020204030204" pitchFamily="49" charset="0"/>
              </a:rPr>
              <a:t>--foo: #7F583F;</a:t>
            </a:r>
          </a:p>
          <a:p>
            <a:pPr>
              <a:lnSpc>
                <a:spcPct val="150000"/>
              </a:lnSpc>
            </a:pPr>
            <a:r>
              <a:rPr lang="en-US" altLang="zh-CN" dirty="0">
                <a:solidFill>
                  <a:schemeClr val="tx1"/>
                </a:solidFill>
                <a:latin typeface="Consolas" panose="020B0609020204030204" pitchFamily="49" charset="0"/>
              </a:rPr>
              <a:t>}</a:t>
            </a:r>
          </a:p>
          <a:p>
            <a:pPr>
              <a:lnSpc>
                <a:spcPct val="150000"/>
              </a:lnSpc>
            </a:pPr>
            <a:r>
              <a:rPr lang="en-US" altLang="zh-CN" dirty="0">
                <a:solidFill>
                  <a:schemeClr val="tx1"/>
                </a:solidFill>
                <a:latin typeface="Consolas" panose="020B0609020204030204" pitchFamily="49" charset="0"/>
              </a:rPr>
              <a:t>.content {</a:t>
            </a:r>
          </a:p>
          <a:p>
            <a:pPr>
              <a:lnSpc>
                <a:spcPct val="150000"/>
              </a:lnSpc>
            </a:pPr>
            <a:r>
              <a:rPr lang="en-US" altLang="zh-CN" dirty="0">
                <a:solidFill>
                  <a:schemeClr val="tx1"/>
                </a:solidFill>
                <a:latin typeface="Consolas" panose="020B0609020204030204" pitchFamily="49" charset="0"/>
              </a:rPr>
              <a:t>--bar: #F7EFD2;</a:t>
            </a:r>
          </a:p>
          <a:p>
            <a:pPr>
              <a:lnSpc>
                <a:spcPct val="150000"/>
              </a:lnSpc>
            </a:pPr>
            <a:r>
              <a:rPr lang="en-US" altLang="zh-CN" dirty="0">
                <a:solidFill>
                  <a:schemeClr val="tx1"/>
                </a:solidFill>
                <a:latin typeface="Consolas" panose="020B0609020204030204" pitchFamily="49" charset="0"/>
              </a:rPr>
              <a:t>}</a:t>
            </a:r>
          </a:p>
        </p:txBody>
      </p:sp>
      <p:sp>
        <p:nvSpPr>
          <p:cNvPr id="17" name="矩形 16">
            <a:extLst>
              <a:ext uri="{FF2B5EF4-FFF2-40B4-BE49-F238E27FC236}">
                <a16:creationId xmlns:a16="http://schemas.microsoft.com/office/drawing/2014/main" id="{197C85D5-754F-488E-920D-794A8480CB08}"/>
              </a:ext>
            </a:extLst>
          </p:cNvPr>
          <p:cNvSpPr/>
          <p:nvPr/>
        </p:nvSpPr>
        <p:spPr>
          <a:xfrm>
            <a:off x="6388100" y="2834076"/>
            <a:ext cx="5603957" cy="1384995"/>
          </a:xfrm>
          <a:prstGeom prst="rect">
            <a:avLst/>
          </a:prstGeom>
        </p:spPr>
        <p:txBody>
          <a:bodyPr wrap="square">
            <a:spAutoFit/>
          </a:bodyPr>
          <a:lstStyle/>
          <a:p>
            <a:pPr>
              <a:lnSpc>
                <a:spcPct val="150000"/>
              </a:lnSpc>
            </a:pPr>
            <a:r>
              <a:rPr lang="zh-CN" altLang="en-US" dirty="0">
                <a:solidFill>
                  <a:schemeClr val="tx1"/>
                </a:solidFill>
                <a:latin typeface="Consolas" panose="020B0609020204030204" pitchFamily="49" charset="0"/>
              </a:rPr>
              <a:t>上面代码中，变量</a:t>
            </a:r>
            <a:r>
              <a:rPr lang="en-US" altLang="zh-CN" dirty="0">
                <a:solidFill>
                  <a:schemeClr val="tx1"/>
                </a:solidFill>
                <a:latin typeface="Consolas" panose="020B0609020204030204" pitchFamily="49" charset="0"/>
              </a:rPr>
              <a:t>--foo</a:t>
            </a:r>
            <a:r>
              <a:rPr lang="zh-CN" altLang="en-US" dirty="0">
                <a:solidFill>
                  <a:schemeClr val="tx1"/>
                </a:solidFill>
                <a:latin typeface="Consolas" panose="020B0609020204030204" pitchFamily="49" charset="0"/>
              </a:rPr>
              <a:t>的作用域是</a:t>
            </a:r>
            <a:r>
              <a:rPr lang="en-US" altLang="zh-CN" dirty="0">
                <a:solidFill>
                  <a:schemeClr val="tx1"/>
                </a:solidFill>
                <a:latin typeface="Consolas" panose="020B0609020204030204" pitchFamily="49" charset="0"/>
              </a:rPr>
              <a:t>body</a:t>
            </a:r>
            <a:r>
              <a:rPr lang="zh-CN" altLang="en-US" dirty="0">
                <a:solidFill>
                  <a:schemeClr val="tx1"/>
                </a:solidFill>
                <a:latin typeface="Consolas" panose="020B0609020204030204" pitchFamily="49" charset="0"/>
              </a:rPr>
              <a:t>选择器的生效范围，</a:t>
            </a:r>
            <a:r>
              <a:rPr lang="en-US" altLang="zh-CN" dirty="0">
                <a:solidFill>
                  <a:schemeClr val="tx1"/>
                </a:solidFill>
                <a:latin typeface="Consolas" panose="020B0609020204030204" pitchFamily="49" charset="0"/>
              </a:rPr>
              <a:t>--bar</a:t>
            </a:r>
            <a:r>
              <a:rPr lang="zh-CN" altLang="en-US" dirty="0">
                <a:solidFill>
                  <a:schemeClr val="tx1"/>
                </a:solidFill>
                <a:latin typeface="Consolas" panose="020B0609020204030204" pitchFamily="49" charset="0"/>
              </a:rPr>
              <a:t>的作用域是</a:t>
            </a:r>
            <a:r>
              <a:rPr lang="en-US" altLang="zh-CN" dirty="0">
                <a:solidFill>
                  <a:schemeClr val="tx1"/>
                </a:solidFill>
                <a:latin typeface="Consolas" panose="020B0609020204030204" pitchFamily="49" charset="0"/>
              </a:rPr>
              <a:t>.content</a:t>
            </a:r>
            <a:r>
              <a:rPr lang="zh-CN" altLang="en-US" dirty="0">
                <a:solidFill>
                  <a:schemeClr val="tx1"/>
                </a:solidFill>
                <a:latin typeface="Consolas" panose="020B0609020204030204" pitchFamily="49" charset="0"/>
              </a:rPr>
              <a:t>选择器的生效范围。</a:t>
            </a:r>
          </a:p>
          <a:p>
            <a:pPr>
              <a:lnSpc>
                <a:spcPct val="150000"/>
              </a:lnSpc>
            </a:pPr>
            <a:r>
              <a:rPr lang="zh-CN" altLang="en-US" dirty="0">
                <a:solidFill>
                  <a:schemeClr val="tx1"/>
                </a:solidFill>
                <a:latin typeface="Consolas" panose="020B0609020204030204" pitchFamily="49" charset="0"/>
              </a:rPr>
              <a:t>由于这个原因，全局的变量通常放在根元素</a:t>
            </a:r>
            <a:r>
              <a:rPr lang="en-US" altLang="zh-CN" dirty="0">
                <a:solidFill>
                  <a:schemeClr val="tx1"/>
                </a:solidFill>
                <a:latin typeface="Consolas" panose="020B0609020204030204" pitchFamily="49" charset="0"/>
              </a:rPr>
              <a:t>:root</a:t>
            </a:r>
            <a:r>
              <a:rPr lang="zh-CN" altLang="en-US" dirty="0">
                <a:solidFill>
                  <a:schemeClr val="tx1"/>
                </a:solidFill>
                <a:latin typeface="Consolas" panose="020B0609020204030204" pitchFamily="49" charset="0"/>
              </a:rPr>
              <a:t>里面，确保任何选择器都可以读取它们。</a:t>
            </a:r>
          </a:p>
        </p:txBody>
      </p:sp>
      <p:sp>
        <p:nvSpPr>
          <p:cNvPr id="18" name="矩形 17">
            <a:extLst>
              <a:ext uri="{FF2B5EF4-FFF2-40B4-BE49-F238E27FC236}">
                <a16:creationId xmlns:a16="http://schemas.microsoft.com/office/drawing/2014/main" id="{B64BB71A-60C8-4939-89A2-F1025AF23C6A}"/>
              </a:ext>
            </a:extLst>
          </p:cNvPr>
          <p:cNvSpPr/>
          <p:nvPr/>
        </p:nvSpPr>
        <p:spPr>
          <a:xfrm>
            <a:off x="6388100" y="4221742"/>
            <a:ext cx="5662319" cy="1027204"/>
          </a:xfrm>
          <a:prstGeom prst="rect">
            <a:avLst/>
          </a:prstGeom>
        </p:spPr>
        <p:txBody>
          <a:bodyPr wrap="square">
            <a:spAutoFit/>
          </a:bodyPr>
          <a:lstStyle/>
          <a:p>
            <a:pPr>
              <a:lnSpc>
                <a:spcPct val="150000"/>
              </a:lnSpc>
            </a:pPr>
            <a:r>
              <a:rPr lang="en-US" altLang="zh-CN" dirty="0">
                <a:solidFill>
                  <a:schemeClr val="tx1"/>
                </a:solidFill>
                <a:latin typeface="Consolas" panose="020B0609020204030204" pitchFamily="49" charset="0"/>
              </a:rPr>
              <a:t>:root {</a:t>
            </a:r>
          </a:p>
          <a:p>
            <a:pPr>
              <a:lnSpc>
                <a:spcPct val="150000"/>
              </a:lnSpc>
            </a:pPr>
            <a:r>
              <a:rPr lang="en-US" altLang="zh-CN" dirty="0">
                <a:solidFill>
                  <a:schemeClr val="tx1"/>
                </a:solidFill>
                <a:latin typeface="Consolas" panose="020B0609020204030204" pitchFamily="49" charset="0"/>
              </a:rPr>
              <a:t>--main-color: #06c;</a:t>
            </a:r>
          </a:p>
          <a:p>
            <a:pPr>
              <a:lnSpc>
                <a:spcPct val="150000"/>
              </a:lnSpc>
            </a:pPr>
            <a:r>
              <a:rPr lang="en-US" altLang="zh-CN" dirty="0">
                <a:solidFill>
                  <a:schemeClr val="tx1"/>
                </a:solidFill>
                <a:latin typeface="Consolas" panose="020B0609020204030204" pitchFamily="49" charset="0"/>
              </a:rPr>
              <a:t>}</a:t>
            </a:r>
          </a:p>
        </p:txBody>
      </p:sp>
      <p:grpSp>
        <p:nvGrpSpPr>
          <p:cNvPr id="23" name="Group 9">
            <a:extLst>
              <a:ext uri="{FF2B5EF4-FFF2-40B4-BE49-F238E27FC236}">
                <a16:creationId xmlns:a16="http://schemas.microsoft.com/office/drawing/2014/main" id="{8FCDE638-3C51-484E-96CE-AC15DEEB95C5}"/>
              </a:ext>
            </a:extLst>
          </p:cNvPr>
          <p:cNvGrpSpPr/>
          <p:nvPr/>
        </p:nvGrpSpPr>
        <p:grpSpPr>
          <a:xfrm>
            <a:off x="4758972" y="4497437"/>
            <a:ext cx="988719" cy="335365"/>
            <a:chOff x="816" y="2304"/>
            <a:chExt cx="1440" cy="448"/>
          </a:xfrm>
        </p:grpSpPr>
        <p:sp>
          <p:nvSpPr>
            <p:cNvPr id="24" name="Freeform 10">
              <a:extLst>
                <a:ext uri="{FF2B5EF4-FFF2-40B4-BE49-F238E27FC236}">
                  <a16:creationId xmlns:a16="http://schemas.microsoft.com/office/drawing/2014/main" id="{682F4051-2DF0-45AB-9DCF-7540D8F4EFBE}"/>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5" name="Rectangle 11">
              <a:hlinkClick r:id="rId4" action="ppaction://hlinkfile"/>
              <a:extLst>
                <a:ext uri="{FF2B5EF4-FFF2-40B4-BE49-F238E27FC236}">
                  <a16:creationId xmlns:a16="http://schemas.microsoft.com/office/drawing/2014/main" id="{24E6034D-D8CC-477C-9241-4F021BC63E90}"/>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css-var.html</a:t>
              </a:r>
            </a:p>
          </p:txBody>
        </p:sp>
      </p:grpSp>
      <p:grpSp>
        <p:nvGrpSpPr>
          <p:cNvPr id="20" name="Group 9">
            <a:extLst>
              <a:ext uri="{FF2B5EF4-FFF2-40B4-BE49-F238E27FC236}">
                <a16:creationId xmlns:a16="http://schemas.microsoft.com/office/drawing/2014/main" id="{76209DE8-8942-408E-8426-3A41B9FF7AA8}"/>
              </a:ext>
            </a:extLst>
          </p:cNvPr>
          <p:cNvGrpSpPr/>
          <p:nvPr/>
        </p:nvGrpSpPr>
        <p:grpSpPr>
          <a:xfrm>
            <a:off x="9270251" y="181078"/>
            <a:ext cx="754143" cy="335365"/>
            <a:chOff x="816" y="2304"/>
            <a:chExt cx="1440" cy="448"/>
          </a:xfrm>
        </p:grpSpPr>
        <p:sp>
          <p:nvSpPr>
            <p:cNvPr id="21" name="Freeform 10">
              <a:extLst>
                <a:ext uri="{FF2B5EF4-FFF2-40B4-BE49-F238E27FC236}">
                  <a16:creationId xmlns:a16="http://schemas.microsoft.com/office/drawing/2014/main" id="{074A3F6D-FE93-4E56-9CE6-DB0365A71EFE}"/>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Rectangle 11">
              <a:hlinkClick r:id="rId5"/>
              <a:extLst>
                <a:ext uri="{FF2B5EF4-FFF2-40B4-BE49-F238E27FC236}">
                  <a16:creationId xmlns:a16="http://schemas.microsoft.com/office/drawing/2014/main" id="{413A4756-993E-409B-8149-7AB239E968EA}"/>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26" name="Group 9">
            <a:extLst>
              <a:ext uri="{FF2B5EF4-FFF2-40B4-BE49-F238E27FC236}">
                <a16:creationId xmlns:a16="http://schemas.microsoft.com/office/drawing/2014/main" id="{0478F924-2E7F-4589-94EE-905051735CAC}"/>
              </a:ext>
            </a:extLst>
          </p:cNvPr>
          <p:cNvGrpSpPr/>
          <p:nvPr/>
        </p:nvGrpSpPr>
        <p:grpSpPr>
          <a:xfrm>
            <a:off x="10165976" y="181078"/>
            <a:ext cx="754143" cy="335365"/>
            <a:chOff x="816" y="2304"/>
            <a:chExt cx="1440" cy="448"/>
          </a:xfrm>
        </p:grpSpPr>
        <p:sp>
          <p:nvSpPr>
            <p:cNvPr id="27" name="Freeform 10">
              <a:extLst>
                <a:ext uri="{FF2B5EF4-FFF2-40B4-BE49-F238E27FC236}">
                  <a16:creationId xmlns:a16="http://schemas.microsoft.com/office/drawing/2014/main" id="{0484A642-A706-4F27-B11C-C4D73369FFFC}"/>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 name="Rectangle 11">
              <a:hlinkClick r:id="rId6" action="ppaction://hlinkfile"/>
              <a:extLst>
                <a:ext uri="{FF2B5EF4-FFF2-40B4-BE49-F238E27FC236}">
                  <a16:creationId xmlns:a16="http://schemas.microsoft.com/office/drawing/2014/main" id="{C0A56D1B-02DC-479F-A3F1-B247F2A60815}"/>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2308668515"/>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en-US" altLang="zh-CN" kern="1200" dirty="0" err="1">
                <a:latin typeface="华文隶书" panose="02010800040101010101" pitchFamily="2" charset="-122"/>
                <a:ea typeface="华文隶书" panose="02010800040101010101" pitchFamily="2" charset="-122"/>
                <a:cs typeface="Arial" panose="020B0604020202020204" pitchFamily="34" charset="0"/>
              </a:rPr>
              <a:t>css</a:t>
            </a:r>
            <a:r>
              <a:rPr lang="zh-CN" altLang="en-US" kern="1200" dirty="0">
                <a:latin typeface="华文隶书" panose="02010800040101010101" pitchFamily="2" charset="-122"/>
                <a:ea typeface="华文隶书" panose="02010800040101010101" pitchFamily="2" charset="-122"/>
                <a:cs typeface="Arial" panose="020B0604020202020204" pitchFamily="34" charset="0"/>
              </a:rPr>
              <a:t>变量</a:t>
            </a:r>
            <a:endParaRPr lang="en-US" altLang="zh-CN" kern="1200" dirty="0">
              <a:latin typeface="华文隶书" panose="02010800040101010101" pitchFamily="2" charset="-122"/>
              <a:ea typeface="华文隶书" panose="02010800040101010101" pitchFamily="2" charset="-122"/>
            </a:endParaRPr>
          </a:p>
        </p:txBody>
      </p:sp>
      <p:grpSp>
        <p:nvGrpSpPr>
          <p:cNvPr id="28" name="Group 9">
            <a:extLst>
              <a:ext uri="{FF2B5EF4-FFF2-40B4-BE49-F238E27FC236}">
                <a16:creationId xmlns:a16="http://schemas.microsoft.com/office/drawing/2014/main" id="{49FDFAB9-2D45-41AB-825F-3F8F61B58A3F}"/>
              </a:ext>
            </a:extLst>
          </p:cNvPr>
          <p:cNvGrpSpPr/>
          <p:nvPr/>
        </p:nvGrpSpPr>
        <p:grpSpPr>
          <a:xfrm>
            <a:off x="11061700" y="181078"/>
            <a:ext cx="988719" cy="335365"/>
            <a:chOff x="816" y="2304"/>
            <a:chExt cx="1440" cy="448"/>
          </a:xfrm>
        </p:grpSpPr>
        <p:sp>
          <p:nvSpPr>
            <p:cNvPr id="30" name="Freeform 10">
              <a:extLst>
                <a:ext uri="{FF2B5EF4-FFF2-40B4-BE49-F238E27FC236}">
                  <a16:creationId xmlns:a16="http://schemas.microsoft.com/office/drawing/2014/main" id="{76E5F1E4-B6F9-4847-9194-8CF12D7E8886}"/>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 name="Rectangle 11">
              <a:hlinkClick r:id="rId3" action="ppaction://hlinksldjump"/>
              <a:extLst>
                <a:ext uri="{FF2B5EF4-FFF2-40B4-BE49-F238E27FC236}">
                  <a16:creationId xmlns:a16="http://schemas.microsoft.com/office/drawing/2014/main" id="{A6792C7E-F9E9-4D76-A607-72D71D044F79}"/>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3" name="矩形 2">
            <a:extLst>
              <a:ext uri="{FF2B5EF4-FFF2-40B4-BE49-F238E27FC236}">
                <a16:creationId xmlns:a16="http://schemas.microsoft.com/office/drawing/2014/main" id="{4CC0FFBD-85EE-46FB-A6A2-23E112FC81C2}"/>
              </a:ext>
            </a:extLst>
          </p:cNvPr>
          <p:cNvSpPr/>
          <p:nvPr/>
        </p:nvSpPr>
        <p:spPr>
          <a:xfrm>
            <a:off x="307990" y="887512"/>
            <a:ext cx="1441420" cy="307777"/>
          </a:xfrm>
          <a:prstGeom prst="rect">
            <a:avLst/>
          </a:prstGeom>
        </p:spPr>
        <p:txBody>
          <a:bodyPr wrap="none">
            <a:spAutoFit/>
          </a:bodyPr>
          <a:lstStyle/>
          <a:p>
            <a:r>
              <a:rPr lang="zh-CN" altLang="en-US" b="1" dirty="0">
                <a:latin typeface="Georgia" panose="02040502050405020303" pitchFamily="18" charset="0"/>
              </a:rPr>
              <a:t>五、响应式布局</a:t>
            </a:r>
          </a:p>
        </p:txBody>
      </p:sp>
      <p:sp>
        <p:nvSpPr>
          <p:cNvPr id="6" name="矩形 5">
            <a:extLst>
              <a:ext uri="{FF2B5EF4-FFF2-40B4-BE49-F238E27FC236}">
                <a16:creationId xmlns:a16="http://schemas.microsoft.com/office/drawing/2014/main" id="{9ACB41D5-F0AD-4199-BB36-B1E952497E49}"/>
              </a:ext>
            </a:extLst>
          </p:cNvPr>
          <p:cNvSpPr/>
          <p:nvPr/>
        </p:nvSpPr>
        <p:spPr>
          <a:xfrm>
            <a:off x="307990" y="1195289"/>
            <a:ext cx="5788010" cy="1061829"/>
          </a:xfrm>
          <a:prstGeom prst="rect">
            <a:avLst/>
          </a:prstGeom>
        </p:spPr>
        <p:txBody>
          <a:bodyPr wrap="square">
            <a:spAutoFit/>
          </a:bodyPr>
          <a:lstStyle/>
          <a:p>
            <a:pPr>
              <a:lnSpc>
                <a:spcPct val="150000"/>
              </a:lnSpc>
            </a:pPr>
            <a:r>
              <a:rPr lang="en-US" altLang="zh-CN" dirty="0">
                <a:solidFill>
                  <a:schemeClr val="tx1"/>
                </a:solidFill>
                <a:latin typeface="Consolas" panose="020B0609020204030204" pitchFamily="49" charset="0"/>
              </a:rPr>
              <a:t>CSS </a:t>
            </a:r>
            <a:r>
              <a:rPr lang="zh-CN" altLang="en-US" dirty="0">
                <a:solidFill>
                  <a:schemeClr val="tx1"/>
                </a:solidFill>
                <a:latin typeface="Consolas" panose="020B0609020204030204" pitchFamily="49" charset="0"/>
              </a:rPr>
              <a:t>是动态的，页面的任何变化，都会导致采用的规则变化。</a:t>
            </a:r>
          </a:p>
          <a:p>
            <a:pPr>
              <a:lnSpc>
                <a:spcPct val="150000"/>
              </a:lnSpc>
            </a:pPr>
            <a:r>
              <a:rPr lang="zh-CN" altLang="en-US" dirty="0">
                <a:solidFill>
                  <a:schemeClr val="tx1"/>
                </a:solidFill>
                <a:latin typeface="Consolas" panose="020B0609020204030204" pitchFamily="49" charset="0"/>
              </a:rPr>
              <a:t>利用这个特点，可以在响应式布局的</a:t>
            </a:r>
            <a:r>
              <a:rPr lang="en-US" altLang="zh-CN" dirty="0">
                <a:solidFill>
                  <a:schemeClr val="tx1"/>
                </a:solidFill>
                <a:latin typeface="Consolas" panose="020B0609020204030204" pitchFamily="49" charset="0"/>
              </a:rPr>
              <a:t>media</a:t>
            </a:r>
            <a:r>
              <a:rPr lang="zh-CN" altLang="en-US" dirty="0">
                <a:solidFill>
                  <a:schemeClr val="tx1"/>
                </a:solidFill>
                <a:latin typeface="Consolas" panose="020B0609020204030204" pitchFamily="49" charset="0"/>
              </a:rPr>
              <a:t>命令里面声明变量，使得不同的屏幕宽度有不同的变量值。</a:t>
            </a:r>
          </a:p>
        </p:txBody>
      </p:sp>
      <p:sp>
        <p:nvSpPr>
          <p:cNvPr id="7" name="矩形 6">
            <a:extLst>
              <a:ext uri="{FF2B5EF4-FFF2-40B4-BE49-F238E27FC236}">
                <a16:creationId xmlns:a16="http://schemas.microsoft.com/office/drawing/2014/main" id="{27AADB9D-CD0B-4A0A-B832-6375DC528573}"/>
              </a:ext>
            </a:extLst>
          </p:cNvPr>
          <p:cNvSpPr/>
          <p:nvPr/>
        </p:nvSpPr>
        <p:spPr>
          <a:xfrm>
            <a:off x="307990" y="2257118"/>
            <a:ext cx="5788010" cy="4582024"/>
          </a:xfrm>
          <a:prstGeom prst="rect">
            <a:avLst/>
          </a:prstGeom>
        </p:spPr>
        <p:txBody>
          <a:bodyPr wrap="square">
            <a:spAutoFit/>
          </a:bodyPr>
          <a:lstStyle/>
          <a:p>
            <a:pPr>
              <a:lnSpc>
                <a:spcPct val="150000"/>
              </a:lnSpc>
            </a:pPr>
            <a:r>
              <a:rPr lang="en-US" altLang="zh-CN" dirty="0">
                <a:solidFill>
                  <a:schemeClr val="tx1"/>
                </a:solidFill>
                <a:latin typeface="Consolas" panose="020B0609020204030204" pitchFamily="49" charset="0"/>
              </a:rPr>
              <a:t>body {</a:t>
            </a:r>
          </a:p>
          <a:p>
            <a:pPr>
              <a:lnSpc>
                <a:spcPct val="150000"/>
              </a:lnSpc>
            </a:pPr>
            <a:r>
              <a:rPr lang="en-US" altLang="zh-CN" dirty="0">
                <a:solidFill>
                  <a:schemeClr val="tx1"/>
                </a:solidFill>
                <a:latin typeface="Consolas" panose="020B0609020204030204" pitchFamily="49" charset="0"/>
              </a:rPr>
              <a:t>--primary: #7F583F;</a:t>
            </a:r>
          </a:p>
          <a:p>
            <a:pPr>
              <a:lnSpc>
                <a:spcPct val="150000"/>
              </a:lnSpc>
            </a:pPr>
            <a:r>
              <a:rPr lang="en-US" altLang="zh-CN" dirty="0">
                <a:solidFill>
                  <a:schemeClr val="tx1"/>
                </a:solidFill>
                <a:latin typeface="Consolas" panose="020B0609020204030204" pitchFamily="49" charset="0"/>
              </a:rPr>
              <a:t>--secondary: #F7EFD2;</a:t>
            </a:r>
          </a:p>
          <a:p>
            <a:pPr>
              <a:lnSpc>
                <a:spcPct val="150000"/>
              </a:lnSpc>
            </a:pPr>
            <a:r>
              <a:rPr lang="en-US" altLang="zh-CN" dirty="0">
                <a:solidFill>
                  <a:schemeClr val="tx1"/>
                </a:solidFill>
                <a:latin typeface="Consolas" panose="020B0609020204030204" pitchFamily="49" charset="0"/>
              </a:rPr>
              <a:t>}</a:t>
            </a:r>
          </a:p>
          <a:p>
            <a:pPr>
              <a:lnSpc>
                <a:spcPct val="150000"/>
              </a:lnSpc>
            </a:pPr>
            <a:r>
              <a:rPr lang="en-US" altLang="zh-CN" dirty="0">
                <a:solidFill>
                  <a:schemeClr val="tx1"/>
                </a:solidFill>
                <a:latin typeface="Consolas" panose="020B0609020204030204" pitchFamily="49" charset="0"/>
              </a:rPr>
              <a:t>a {</a:t>
            </a:r>
          </a:p>
          <a:p>
            <a:pPr>
              <a:lnSpc>
                <a:spcPct val="150000"/>
              </a:lnSpc>
            </a:pPr>
            <a:r>
              <a:rPr lang="en-US" altLang="zh-CN" dirty="0">
                <a:solidFill>
                  <a:schemeClr val="tx1"/>
                </a:solidFill>
                <a:latin typeface="Consolas" panose="020B0609020204030204" pitchFamily="49" charset="0"/>
              </a:rPr>
              <a:t>color: </a:t>
            </a:r>
            <a:r>
              <a:rPr lang="en-US" altLang="zh-CN" dirty="0" err="1">
                <a:solidFill>
                  <a:schemeClr val="tx1"/>
                </a:solidFill>
                <a:latin typeface="Consolas" panose="020B0609020204030204" pitchFamily="49" charset="0"/>
              </a:rPr>
              <a:t>var</a:t>
            </a:r>
            <a:r>
              <a:rPr lang="en-US" altLang="zh-CN" dirty="0">
                <a:solidFill>
                  <a:schemeClr val="tx1"/>
                </a:solidFill>
                <a:latin typeface="Consolas" panose="020B0609020204030204" pitchFamily="49" charset="0"/>
              </a:rPr>
              <a:t>(--primary);</a:t>
            </a:r>
          </a:p>
          <a:p>
            <a:pPr>
              <a:lnSpc>
                <a:spcPct val="150000"/>
              </a:lnSpc>
            </a:pPr>
            <a:r>
              <a:rPr lang="en-US" altLang="zh-CN" dirty="0">
                <a:solidFill>
                  <a:schemeClr val="tx1"/>
                </a:solidFill>
                <a:latin typeface="Consolas" panose="020B0609020204030204" pitchFamily="49" charset="0"/>
              </a:rPr>
              <a:t>text-decoration-color: </a:t>
            </a:r>
            <a:r>
              <a:rPr lang="en-US" altLang="zh-CN" dirty="0" err="1">
                <a:solidFill>
                  <a:schemeClr val="tx1"/>
                </a:solidFill>
                <a:latin typeface="Consolas" panose="020B0609020204030204" pitchFamily="49" charset="0"/>
              </a:rPr>
              <a:t>var</a:t>
            </a:r>
            <a:r>
              <a:rPr lang="en-US" altLang="zh-CN" dirty="0">
                <a:solidFill>
                  <a:schemeClr val="tx1"/>
                </a:solidFill>
                <a:latin typeface="Consolas" panose="020B0609020204030204" pitchFamily="49" charset="0"/>
              </a:rPr>
              <a:t>(--secondary);</a:t>
            </a:r>
          </a:p>
          <a:p>
            <a:pPr>
              <a:lnSpc>
                <a:spcPct val="150000"/>
              </a:lnSpc>
            </a:pPr>
            <a:r>
              <a:rPr lang="en-US" altLang="zh-CN" dirty="0">
                <a:solidFill>
                  <a:schemeClr val="tx1"/>
                </a:solidFill>
                <a:latin typeface="Consolas" panose="020B0609020204030204" pitchFamily="49" charset="0"/>
              </a:rPr>
              <a:t>}</a:t>
            </a:r>
          </a:p>
          <a:p>
            <a:pPr>
              <a:lnSpc>
                <a:spcPct val="150000"/>
              </a:lnSpc>
            </a:pPr>
            <a:r>
              <a:rPr lang="en-US" altLang="zh-CN" dirty="0">
                <a:solidFill>
                  <a:schemeClr val="tx1"/>
                </a:solidFill>
                <a:latin typeface="Consolas" panose="020B0609020204030204" pitchFamily="49" charset="0"/>
              </a:rPr>
              <a:t>@media screen and (min-width: 768px) {</a:t>
            </a:r>
          </a:p>
          <a:p>
            <a:pPr>
              <a:lnSpc>
                <a:spcPct val="150000"/>
              </a:lnSpc>
            </a:pPr>
            <a:r>
              <a:rPr lang="en-US" altLang="zh-CN" dirty="0">
                <a:solidFill>
                  <a:schemeClr val="tx1"/>
                </a:solidFill>
                <a:latin typeface="Consolas" panose="020B0609020204030204" pitchFamily="49" charset="0"/>
              </a:rPr>
              <a:t>body {</a:t>
            </a:r>
          </a:p>
          <a:p>
            <a:pPr>
              <a:lnSpc>
                <a:spcPct val="150000"/>
              </a:lnSpc>
            </a:pPr>
            <a:r>
              <a:rPr lang="en-US" altLang="zh-CN" dirty="0">
                <a:solidFill>
                  <a:schemeClr val="tx1"/>
                </a:solidFill>
                <a:latin typeface="Consolas" panose="020B0609020204030204" pitchFamily="49" charset="0"/>
              </a:rPr>
              <a:t>--primary: #F7EFD2;</a:t>
            </a:r>
          </a:p>
          <a:p>
            <a:pPr>
              <a:lnSpc>
                <a:spcPct val="150000"/>
              </a:lnSpc>
            </a:pPr>
            <a:r>
              <a:rPr lang="en-US" altLang="zh-CN" dirty="0">
                <a:solidFill>
                  <a:schemeClr val="tx1"/>
                </a:solidFill>
                <a:latin typeface="Consolas" panose="020B0609020204030204" pitchFamily="49" charset="0"/>
              </a:rPr>
              <a:t>--secondary: #7F583F;</a:t>
            </a:r>
          </a:p>
          <a:p>
            <a:pPr>
              <a:lnSpc>
                <a:spcPct val="150000"/>
              </a:lnSpc>
            </a:pPr>
            <a:r>
              <a:rPr lang="en-US" altLang="zh-CN" dirty="0">
                <a:solidFill>
                  <a:schemeClr val="tx1"/>
                </a:solidFill>
                <a:latin typeface="Consolas" panose="020B0609020204030204" pitchFamily="49" charset="0"/>
              </a:rPr>
              <a:t>}</a:t>
            </a:r>
          </a:p>
          <a:p>
            <a:pPr>
              <a:lnSpc>
                <a:spcPct val="150000"/>
              </a:lnSpc>
            </a:pPr>
            <a:r>
              <a:rPr lang="en-US" altLang="zh-CN" dirty="0">
                <a:solidFill>
                  <a:schemeClr val="tx1"/>
                </a:solidFill>
                <a:latin typeface="Consolas" panose="020B0609020204030204" pitchFamily="49" charset="0"/>
              </a:rPr>
              <a:t>}</a:t>
            </a:r>
          </a:p>
        </p:txBody>
      </p:sp>
      <p:sp>
        <p:nvSpPr>
          <p:cNvPr id="9" name="矩形 8">
            <a:extLst>
              <a:ext uri="{FF2B5EF4-FFF2-40B4-BE49-F238E27FC236}">
                <a16:creationId xmlns:a16="http://schemas.microsoft.com/office/drawing/2014/main" id="{EC2A8EB5-2AB4-4531-938A-3F9D4801F9D1}"/>
              </a:ext>
            </a:extLst>
          </p:cNvPr>
          <p:cNvSpPr/>
          <p:nvPr/>
        </p:nvSpPr>
        <p:spPr>
          <a:xfrm>
            <a:off x="6096000" y="887512"/>
            <a:ext cx="1441420" cy="307777"/>
          </a:xfrm>
          <a:prstGeom prst="rect">
            <a:avLst/>
          </a:prstGeom>
        </p:spPr>
        <p:txBody>
          <a:bodyPr wrap="none">
            <a:spAutoFit/>
          </a:bodyPr>
          <a:lstStyle/>
          <a:p>
            <a:r>
              <a:rPr lang="zh-CN" altLang="en-US" b="1" dirty="0">
                <a:latin typeface="Georgia" panose="02040502050405020303" pitchFamily="18" charset="0"/>
              </a:rPr>
              <a:t>六、兼容性处理</a:t>
            </a:r>
          </a:p>
        </p:txBody>
      </p:sp>
      <p:sp>
        <p:nvSpPr>
          <p:cNvPr id="10" name="矩形 9">
            <a:extLst>
              <a:ext uri="{FF2B5EF4-FFF2-40B4-BE49-F238E27FC236}">
                <a16:creationId xmlns:a16="http://schemas.microsoft.com/office/drawing/2014/main" id="{E6881827-D650-4DEB-B83A-814C6166000B}"/>
              </a:ext>
            </a:extLst>
          </p:cNvPr>
          <p:cNvSpPr/>
          <p:nvPr/>
        </p:nvSpPr>
        <p:spPr>
          <a:xfrm>
            <a:off x="6523278" y="1195289"/>
            <a:ext cx="4538422" cy="307777"/>
          </a:xfrm>
          <a:prstGeom prst="rect">
            <a:avLst/>
          </a:prstGeom>
        </p:spPr>
        <p:txBody>
          <a:bodyPr wrap="none">
            <a:spAutoFit/>
          </a:bodyPr>
          <a:lstStyle/>
          <a:p>
            <a:r>
              <a:rPr lang="zh-CN" altLang="en-US" dirty="0">
                <a:solidFill>
                  <a:srgbClr val="111111"/>
                </a:solidFill>
                <a:latin typeface="Georgia" panose="02040502050405020303" pitchFamily="18" charset="0"/>
              </a:rPr>
              <a:t>对于不支持 </a:t>
            </a:r>
            <a:r>
              <a:rPr lang="en-US" altLang="zh-CN" dirty="0">
                <a:solidFill>
                  <a:srgbClr val="111111"/>
                </a:solidFill>
                <a:latin typeface="Georgia" panose="02040502050405020303" pitchFamily="18" charset="0"/>
              </a:rPr>
              <a:t>CSS </a:t>
            </a:r>
            <a:r>
              <a:rPr lang="zh-CN" altLang="en-US" dirty="0">
                <a:solidFill>
                  <a:srgbClr val="111111"/>
                </a:solidFill>
                <a:latin typeface="Georgia" panose="02040502050405020303" pitchFamily="18" charset="0"/>
              </a:rPr>
              <a:t>变量的浏览器，可以采用下面的写法。</a:t>
            </a:r>
            <a:endParaRPr lang="zh-CN" altLang="en-US" dirty="0"/>
          </a:p>
        </p:txBody>
      </p:sp>
      <p:sp>
        <p:nvSpPr>
          <p:cNvPr id="12" name="矩形 11">
            <a:extLst>
              <a:ext uri="{FF2B5EF4-FFF2-40B4-BE49-F238E27FC236}">
                <a16:creationId xmlns:a16="http://schemas.microsoft.com/office/drawing/2014/main" id="{29316E62-8860-4F65-B5A3-B5F47F146C3C}"/>
              </a:ext>
            </a:extLst>
          </p:cNvPr>
          <p:cNvSpPr/>
          <p:nvPr/>
        </p:nvSpPr>
        <p:spPr>
          <a:xfrm>
            <a:off x="6523278" y="1503066"/>
            <a:ext cx="5527141" cy="1350370"/>
          </a:xfrm>
          <a:prstGeom prst="rect">
            <a:avLst/>
          </a:prstGeom>
        </p:spPr>
        <p:txBody>
          <a:bodyPr wrap="square">
            <a:spAutoFit/>
          </a:bodyPr>
          <a:lstStyle/>
          <a:p>
            <a:pPr>
              <a:lnSpc>
                <a:spcPct val="150000"/>
              </a:lnSpc>
            </a:pPr>
            <a:r>
              <a:rPr lang="en-US" altLang="zh-CN" dirty="0">
                <a:solidFill>
                  <a:schemeClr val="tx1"/>
                </a:solidFill>
                <a:latin typeface="Consolas" panose="020B0609020204030204" pitchFamily="49" charset="0"/>
              </a:rPr>
              <a:t>a {</a:t>
            </a:r>
          </a:p>
          <a:p>
            <a:pPr>
              <a:lnSpc>
                <a:spcPct val="150000"/>
              </a:lnSpc>
            </a:pPr>
            <a:r>
              <a:rPr lang="en-US" altLang="zh-CN" dirty="0">
                <a:solidFill>
                  <a:schemeClr val="tx1"/>
                </a:solidFill>
                <a:latin typeface="Consolas" panose="020B0609020204030204" pitchFamily="49" charset="0"/>
              </a:rPr>
              <a:t>color: #7F583F;</a:t>
            </a:r>
          </a:p>
          <a:p>
            <a:pPr>
              <a:lnSpc>
                <a:spcPct val="150000"/>
              </a:lnSpc>
            </a:pPr>
            <a:r>
              <a:rPr lang="en-US" altLang="zh-CN" dirty="0">
                <a:solidFill>
                  <a:schemeClr val="tx1"/>
                </a:solidFill>
                <a:latin typeface="Consolas" panose="020B0609020204030204" pitchFamily="49" charset="0"/>
              </a:rPr>
              <a:t>color: </a:t>
            </a:r>
            <a:r>
              <a:rPr lang="en-US" altLang="zh-CN" dirty="0" err="1">
                <a:solidFill>
                  <a:schemeClr val="tx1"/>
                </a:solidFill>
                <a:latin typeface="Consolas" panose="020B0609020204030204" pitchFamily="49" charset="0"/>
              </a:rPr>
              <a:t>var</a:t>
            </a:r>
            <a:r>
              <a:rPr lang="en-US" altLang="zh-CN" dirty="0">
                <a:solidFill>
                  <a:schemeClr val="tx1"/>
                </a:solidFill>
                <a:latin typeface="Consolas" panose="020B0609020204030204" pitchFamily="49" charset="0"/>
              </a:rPr>
              <a:t>(--primary);</a:t>
            </a:r>
          </a:p>
          <a:p>
            <a:pPr>
              <a:lnSpc>
                <a:spcPct val="150000"/>
              </a:lnSpc>
            </a:pPr>
            <a:r>
              <a:rPr lang="en-US" altLang="zh-CN" dirty="0">
                <a:solidFill>
                  <a:schemeClr val="tx1"/>
                </a:solidFill>
                <a:latin typeface="Consolas" panose="020B0609020204030204" pitchFamily="49" charset="0"/>
              </a:rPr>
              <a:t>}</a:t>
            </a:r>
          </a:p>
        </p:txBody>
      </p:sp>
      <p:sp>
        <p:nvSpPr>
          <p:cNvPr id="19" name="矩形 18">
            <a:extLst>
              <a:ext uri="{FF2B5EF4-FFF2-40B4-BE49-F238E27FC236}">
                <a16:creationId xmlns:a16="http://schemas.microsoft.com/office/drawing/2014/main" id="{892DF6D0-B82D-4E2E-BC25-3D5FE8F91913}"/>
              </a:ext>
            </a:extLst>
          </p:cNvPr>
          <p:cNvSpPr/>
          <p:nvPr/>
        </p:nvSpPr>
        <p:spPr>
          <a:xfrm>
            <a:off x="6523278" y="2890048"/>
            <a:ext cx="3042821" cy="307777"/>
          </a:xfrm>
          <a:prstGeom prst="rect">
            <a:avLst/>
          </a:prstGeom>
        </p:spPr>
        <p:txBody>
          <a:bodyPr wrap="none">
            <a:spAutoFit/>
          </a:bodyPr>
          <a:lstStyle/>
          <a:p>
            <a:pPr lvl="0" eaLnBrk="0" fontAlgn="base" hangingPunct="0">
              <a:spcBef>
                <a:spcPct val="0"/>
              </a:spcBef>
              <a:spcAft>
                <a:spcPct val="0"/>
              </a:spcAft>
            </a:pPr>
            <a:r>
              <a:rPr lang="zh-CN" altLang="zh-CN" dirty="0">
                <a:solidFill>
                  <a:srgbClr val="111111"/>
                </a:solidFill>
                <a:latin typeface="Georgia" panose="02040502050405020303" pitchFamily="18" charset="0"/>
              </a:rPr>
              <a:t>也可以使用</a:t>
            </a:r>
            <a:r>
              <a:rPr lang="zh-CN" altLang="zh-CN" sz="1200" dirty="0">
                <a:solidFill>
                  <a:srgbClr val="111111"/>
                </a:solidFill>
                <a:latin typeface="Arial Unicode MS" panose="020B0604020202020204" pitchFamily="34" charset="-122"/>
              </a:rPr>
              <a:t>@support</a:t>
            </a:r>
            <a:r>
              <a:rPr lang="zh-CN" altLang="zh-CN" dirty="0">
                <a:solidFill>
                  <a:srgbClr val="111111"/>
                </a:solidFill>
                <a:latin typeface="Georgia" panose="02040502050405020303" pitchFamily="18" charset="0"/>
              </a:rPr>
              <a:t>命令进行检测。</a:t>
            </a:r>
            <a:r>
              <a:rPr lang="zh-CN" altLang="zh-CN" sz="1050" dirty="0">
                <a:solidFill>
                  <a:schemeClr val="tx1"/>
                </a:solidFill>
              </a:rPr>
              <a:t> </a:t>
            </a:r>
            <a:endParaRPr lang="zh-CN" altLang="zh-CN" sz="2000" dirty="0">
              <a:solidFill>
                <a:schemeClr val="tx1"/>
              </a:solidFill>
              <a:latin typeface="Arial" panose="020B0604020202020204" pitchFamily="34" charset="0"/>
            </a:endParaRPr>
          </a:p>
        </p:txBody>
      </p:sp>
      <p:sp>
        <p:nvSpPr>
          <p:cNvPr id="21" name="矩形 20">
            <a:extLst>
              <a:ext uri="{FF2B5EF4-FFF2-40B4-BE49-F238E27FC236}">
                <a16:creationId xmlns:a16="http://schemas.microsoft.com/office/drawing/2014/main" id="{D8D05E78-B397-443D-A492-0FE2C8D3638D}"/>
              </a:ext>
            </a:extLst>
          </p:cNvPr>
          <p:cNvSpPr/>
          <p:nvPr/>
        </p:nvSpPr>
        <p:spPr>
          <a:xfrm>
            <a:off x="6523278" y="3312067"/>
            <a:ext cx="5527141" cy="1996700"/>
          </a:xfrm>
          <a:prstGeom prst="rect">
            <a:avLst/>
          </a:prstGeom>
        </p:spPr>
        <p:txBody>
          <a:bodyPr wrap="square">
            <a:spAutoFit/>
          </a:bodyPr>
          <a:lstStyle/>
          <a:p>
            <a:pPr>
              <a:lnSpc>
                <a:spcPct val="150000"/>
              </a:lnSpc>
            </a:pPr>
            <a:r>
              <a:rPr lang="en-US" altLang="zh-CN" dirty="0">
                <a:solidFill>
                  <a:schemeClr val="tx1"/>
                </a:solidFill>
                <a:latin typeface="Consolas" panose="020B0609020204030204" pitchFamily="49" charset="0"/>
              </a:rPr>
              <a:t>@supports ( (--a: 0)) {</a:t>
            </a:r>
          </a:p>
          <a:p>
            <a:pPr>
              <a:lnSpc>
                <a:spcPct val="150000"/>
              </a:lnSpc>
            </a:pPr>
            <a:r>
              <a:rPr lang="en-US" altLang="zh-CN" dirty="0">
                <a:solidFill>
                  <a:schemeClr val="tx1"/>
                </a:solidFill>
                <a:latin typeface="Consolas" panose="020B0609020204030204" pitchFamily="49" charset="0"/>
              </a:rPr>
              <a:t>/* supported */</a:t>
            </a:r>
          </a:p>
          <a:p>
            <a:pPr>
              <a:lnSpc>
                <a:spcPct val="150000"/>
              </a:lnSpc>
            </a:pPr>
            <a:r>
              <a:rPr lang="en-US" altLang="zh-CN" dirty="0">
                <a:solidFill>
                  <a:schemeClr val="tx1"/>
                </a:solidFill>
                <a:latin typeface="Consolas" panose="020B0609020204030204" pitchFamily="49" charset="0"/>
              </a:rPr>
              <a:t>}</a:t>
            </a:r>
          </a:p>
          <a:p>
            <a:pPr>
              <a:lnSpc>
                <a:spcPct val="150000"/>
              </a:lnSpc>
            </a:pPr>
            <a:r>
              <a:rPr lang="en-US" altLang="zh-CN" dirty="0">
                <a:solidFill>
                  <a:schemeClr val="tx1"/>
                </a:solidFill>
                <a:latin typeface="Consolas" panose="020B0609020204030204" pitchFamily="49" charset="0"/>
              </a:rPr>
              <a:t>@supports ( not (--a: 0)) {</a:t>
            </a:r>
          </a:p>
          <a:p>
            <a:pPr>
              <a:lnSpc>
                <a:spcPct val="150000"/>
              </a:lnSpc>
            </a:pPr>
            <a:r>
              <a:rPr lang="en-US" altLang="zh-CN" dirty="0">
                <a:solidFill>
                  <a:schemeClr val="tx1"/>
                </a:solidFill>
                <a:latin typeface="Consolas" panose="020B0609020204030204" pitchFamily="49" charset="0"/>
              </a:rPr>
              <a:t>/* not supported */</a:t>
            </a:r>
          </a:p>
          <a:p>
            <a:pPr>
              <a:lnSpc>
                <a:spcPct val="150000"/>
              </a:lnSpc>
            </a:pPr>
            <a:r>
              <a:rPr lang="en-US" altLang="zh-CN" dirty="0">
                <a:solidFill>
                  <a:schemeClr val="tx1"/>
                </a:solidFill>
                <a:latin typeface="Consolas" panose="020B0609020204030204" pitchFamily="49" charset="0"/>
              </a:rPr>
              <a:t>}</a:t>
            </a:r>
          </a:p>
        </p:txBody>
      </p:sp>
      <p:grpSp>
        <p:nvGrpSpPr>
          <p:cNvPr id="15" name="Group 9">
            <a:extLst>
              <a:ext uri="{FF2B5EF4-FFF2-40B4-BE49-F238E27FC236}">
                <a16:creationId xmlns:a16="http://schemas.microsoft.com/office/drawing/2014/main" id="{C2A8CA59-5DB2-4AEC-A0E0-69F031773DF0}"/>
              </a:ext>
            </a:extLst>
          </p:cNvPr>
          <p:cNvGrpSpPr/>
          <p:nvPr/>
        </p:nvGrpSpPr>
        <p:grpSpPr>
          <a:xfrm>
            <a:off x="9270251" y="181078"/>
            <a:ext cx="754143" cy="335365"/>
            <a:chOff x="816" y="2304"/>
            <a:chExt cx="1440" cy="448"/>
          </a:xfrm>
        </p:grpSpPr>
        <p:sp>
          <p:nvSpPr>
            <p:cNvPr id="16" name="Freeform 10">
              <a:extLst>
                <a:ext uri="{FF2B5EF4-FFF2-40B4-BE49-F238E27FC236}">
                  <a16:creationId xmlns:a16="http://schemas.microsoft.com/office/drawing/2014/main" id="{2ECFA032-402E-4EC9-9550-597C951384FC}"/>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Rectangle 11">
              <a:hlinkClick r:id="rId4"/>
              <a:extLst>
                <a:ext uri="{FF2B5EF4-FFF2-40B4-BE49-F238E27FC236}">
                  <a16:creationId xmlns:a16="http://schemas.microsoft.com/office/drawing/2014/main" id="{8749F01E-499B-4C36-BEEC-2599E8D1A36B}"/>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18" name="Group 9">
            <a:extLst>
              <a:ext uri="{FF2B5EF4-FFF2-40B4-BE49-F238E27FC236}">
                <a16:creationId xmlns:a16="http://schemas.microsoft.com/office/drawing/2014/main" id="{59E70418-2265-4576-9FCC-7DB4A8B0FDB6}"/>
              </a:ext>
            </a:extLst>
          </p:cNvPr>
          <p:cNvGrpSpPr/>
          <p:nvPr/>
        </p:nvGrpSpPr>
        <p:grpSpPr>
          <a:xfrm>
            <a:off x="10165976" y="181078"/>
            <a:ext cx="754143" cy="335365"/>
            <a:chOff x="816" y="2304"/>
            <a:chExt cx="1440" cy="448"/>
          </a:xfrm>
        </p:grpSpPr>
        <p:sp>
          <p:nvSpPr>
            <p:cNvPr id="20" name="Freeform 10">
              <a:extLst>
                <a:ext uri="{FF2B5EF4-FFF2-40B4-BE49-F238E27FC236}">
                  <a16:creationId xmlns:a16="http://schemas.microsoft.com/office/drawing/2014/main" id="{65863CC2-161A-4490-8CAC-58D85FC8E82B}"/>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Rectangle 11">
              <a:hlinkClick r:id="rId5" action="ppaction://hlinkfile"/>
              <a:extLst>
                <a:ext uri="{FF2B5EF4-FFF2-40B4-BE49-F238E27FC236}">
                  <a16:creationId xmlns:a16="http://schemas.microsoft.com/office/drawing/2014/main" id="{289E139F-7E4B-4702-B966-47E836B07AA7}"/>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2905516678"/>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en-US" altLang="zh-CN" kern="1200" dirty="0" err="1">
                <a:latin typeface="华文隶书" panose="02010800040101010101" pitchFamily="2" charset="-122"/>
                <a:ea typeface="华文隶书" panose="02010800040101010101" pitchFamily="2" charset="-122"/>
                <a:cs typeface="Arial" panose="020B0604020202020204" pitchFamily="34" charset="0"/>
              </a:rPr>
              <a:t>css</a:t>
            </a:r>
            <a:r>
              <a:rPr lang="zh-CN" altLang="en-US" kern="1200" dirty="0">
                <a:latin typeface="华文隶书" panose="02010800040101010101" pitchFamily="2" charset="-122"/>
                <a:ea typeface="华文隶书" panose="02010800040101010101" pitchFamily="2" charset="-122"/>
                <a:cs typeface="Arial" panose="020B0604020202020204" pitchFamily="34" charset="0"/>
              </a:rPr>
              <a:t>变量</a:t>
            </a:r>
            <a:endParaRPr lang="en-US" altLang="zh-CN" kern="1200" dirty="0">
              <a:latin typeface="华文隶书" panose="02010800040101010101" pitchFamily="2" charset="-122"/>
              <a:ea typeface="华文隶书" panose="02010800040101010101" pitchFamily="2" charset="-122"/>
            </a:endParaRPr>
          </a:p>
        </p:txBody>
      </p:sp>
      <p:grpSp>
        <p:nvGrpSpPr>
          <p:cNvPr id="28" name="Group 9">
            <a:extLst>
              <a:ext uri="{FF2B5EF4-FFF2-40B4-BE49-F238E27FC236}">
                <a16:creationId xmlns:a16="http://schemas.microsoft.com/office/drawing/2014/main" id="{49FDFAB9-2D45-41AB-825F-3F8F61B58A3F}"/>
              </a:ext>
            </a:extLst>
          </p:cNvPr>
          <p:cNvGrpSpPr/>
          <p:nvPr/>
        </p:nvGrpSpPr>
        <p:grpSpPr>
          <a:xfrm>
            <a:off x="11061700" y="181078"/>
            <a:ext cx="988719" cy="335365"/>
            <a:chOff x="816" y="2304"/>
            <a:chExt cx="1440" cy="448"/>
          </a:xfrm>
        </p:grpSpPr>
        <p:sp>
          <p:nvSpPr>
            <p:cNvPr id="30" name="Freeform 10">
              <a:extLst>
                <a:ext uri="{FF2B5EF4-FFF2-40B4-BE49-F238E27FC236}">
                  <a16:creationId xmlns:a16="http://schemas.microsoft.com/office/drawing/2014/main" id="{76E5F1E4-B6F9-4847-9194-8CF12D7E8886}"/>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 name="Rectangle 11">
              <a:hlinkClick r:id="rId3" action="ppaction://hlinksldjump"/>
              <a:extLst>
                <a:ext uri="{FF2B5EF4-FFF2-40B4-BE49-F238E27FC236}">
                  <a16:creationId xmlns:a16="http://schemas.microsoft.com/office/drawing/2014/main" id="{A6792C7E-F9E9-4D76-A607-72D71D044F79}"/>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2" name="矩形 1">
            <a:extLst>
              <a:ext uri="{FF2B5EF4-FFF2-40B4-BE49-F238E27FC236}">
                <a16:creationId xmlns:a16="http://schemas.microsoft.com/office/drawing/2014/main" id="{67C7EF94-DB2A-41A0-867A-DACE982D0382}"/>
              </a:ext>
            </a:extLst>
          </p:cNvPr>
          <p:cNvSpPr/>
          <p:nvPr/>
        </p:nvSpPr>
        <p:spPr>
          <a:xfrm>
            <a:off x="226170" y="874812"/>
            <a:ext cx="1931939" cy="307777"/>
          </a:xfrm>
          <a:prstGeom prst="rect">
            <a:avLst/>
          </a:prstGeom>
        </p:spPr>
        <p:txBody>
          <a:bodyPr wrap="none">
            <a:spAutoFit/>
          </a:bodyPr>
          <a:lstStyle/>
          <a:p>
            <a:r>
              <a:rPr lang="zh-CN" altLang="en-US" b="1" dirty="0">
                <a:latin typeface="Georgia" panose="02040502050405020303" pitchFamily="18" charset="0"/>
              </a:rPr>
              <a:t>七、</a:t>
            </a:r>
            <a:r>
              <a:rPr lang="en-US" altLang="zh-CN" b="1" dirty="0">
                <a:latin typeface="Georgia" panose="02040502050405020303" pitchFamily="18" charset="0"/>
              </a:rPr>
              <a:t>JavaScript </a:t>
            </a:r>
            <a:r>
              <a:rPr lang="zh-CN" altLang="en-US" b="1" dirty="0">
                <a:latin typeface="Georgia" panose="02040502050405020303" pitchFamily="18" charset="0"/>
              </a:rPr>
              <a:t>操作</a:t>
            </a:r>
          </a:p>
        </p:txBody>
      </p:sp>
      <p:sp>
        <p:nvSpPr>
          <p:cNvPr id="4" name="矩形 3">
            <a:extLst>
              <a:ext uri="{FF2B5EF4-FFF2-40B4-BE49-F238E27FC236}">
                <a16:creationId xmlns:a16="http://schemas.microsoft.com/office/drawing/2014/main" id="{0CAE5896-68FD-453B-9A4F-32BDAE045406}"/>
              </a:ext>
            </a:extLst>
          </p:cNvPr>
          <p:cNvSpPr/>
          <p:nvPr/>
        </p:nvSpPr>
        <p:spPr>
          <a:xfrm>
            <a:off x="573441" y="1182589"/>
            <a:ext cx="4161717" cy="307777"/>
          </a:xfrm>
          <a:prstGeom prst="rect">
            <a:avLst/>
          </a:prstGeom>
        </p:spPr>
        <p:txBody>
          <a:bodyPr wrap="none">
            <a:spAutoFit/>
          </a:bodyPr>
          <a:lstStyle/>
          <a:p>
            <a:r>
              <a:rPr lang="en-US" altLang="zh-CN" dirty="0">
                <a:solidFill>
                  <a:srgbClr val="111111"/>
                </a:solidFill>
                <a:latin typeface="Georgia" panose="02040502050405020303" pitchFamily="18" charset="0"/>
              </a:rPr>
              <a:t>JavaScript </a:t>
            </a:r>
            <a:r>
              <a:rPr lang="zh-CN" altLang="en-US" dirty="0">
                <a:solidFill>
                  <a:srgbClr val="111111"/>
                </a:solidFill>
                <a:latin typeface="Georgia" panose="02040502050405020303" pitchFamily="18" charset="0"/>
              </a:rPr>
              <a:t>也可以检测浏览器是否支持 </a:t>
            </a:r>
            <a:r>
              <a:rPr lang="en-US" altLang="zh-CN" dirty="0">
                <a:solidFill>
                  <a:srgbClr val="111111"/>
                </a:solidFill>
                <a:latin typeface="Georgia" panose="02040502050405020303" pitchFamily="18" charset="0"/>
              </a:rPr>
              <a:t>CSS </a:t>
            </a:r>
            <a:r>
              <a:rPr lang="zh-CN" altLang="en-US" dirty="0">
                <a:solidFill>
                  <a:srgbClr val="111111"/>
                </a:solidFill>
                <a:latin typeface="Georgia" panose="02040502050405020303" pitchFamily="18" charset="0"/>
              </a:rPr>
              <a:t>变量。</a:t>
            </a:r>
            <a:endParaRPr lang="zh-CN" altLang="en-US" dirty="0"/>
          </a:p>
        </p:txBody>
      </p:sp>
      <p:sp>
        <p:nvSpPr>
          <p:cNvPr id="5" name="矩形 4">
            <a:extLst>
              <a:ext uri="{FF2B5EF4-FFF2-40B4-BE49-F238E27FC236}">
                <a16:creationId xmlns:a16="http://schemas.microsoft.com/office/drawing/2014/main" id="{E31A00F2-0187-4962-9612-F77008A3B0B3}"/>
              </a:ext>
            </a:extLst>
          </p:cNvPr>
          <p:cNvSpPr/>
          <p:nvPr/>
        </p:nvSpPr>
        <p:spPr>
          <a:xfrm>
            <a:off x="573441" y="1490366"/>
            <a:ext cx="5522559" cy="2966197"/>
          </a:xfrm>
          <a:prstGeom prst="rect">
            <a:avLst/>
          </a:prstGeom>
        </p:spPr>
        <p:txBody>
          <a:bodyPr wrap="square">
            <a:spAutoFit/>
          </a:bodyPr>
          <a:lstStyle/>
          <a:p>
            <a:pPr>
              <a:lnSpc>
                <a:spcPct val="150000"/>
              </a:lnSpc>
            </a:pPr>
            <a:r>
              <a:rPr lang="en-US" altLang="zh-CN" dirty="0" err="1">
                <a:solidFill>
                  <a:schemeClr val="tx1"/>
                </a:solidFill>
                <a:latin typeface="Consolas" panose="020B0609020204030204" pitchFamily="49" charset="0"/>
              </a:rPr>
              <a:t>const</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isSupported</a:t>
            </a:r>
            <a:r>
              <a:rPr lang="en-US" altLang="zh-CN" dirty="0">
                <a:solidFill>
                  <a:schemeClr val="tx1"/>
                </a:solidFill>
                <a:latin typeface="Consolas" panose="020B0609020204030204" pitchFamily="49" charset="0"/>
              </a:rPr>
              <a:t> =</a:t>
            </a:r>
          </a:p>
          <a:p>
            <a:pPr>
              <a:lnSpc>
                <a:spcPct val="150000"/>
              </a:lnSpc>
            </a:pPr>
            <a:r>
              <a:rPr lang="en-US" altLang="zh-CN" dirty="0">
                <a:solidFill>
                  <a:schemeClr val="tx1"/>
                </a:solidFill>
                <a:latin typeface="Consolas" panose="020B0609020204030204" pitchFamily="49" charset="0"/>
              </a:rPr>
              <a:t>window.CSS &amp;&amp;</a:t>
            </a:r>
          </a:p>
          <a:p>
            <a:pPr>
              <a:lnSpc>
                <a:spcPct val="150000"/>
              </a:lnSpc>
            </a:pPr>
            <a:r>
              <a:rPr lang="en-US" altLang="zh-CN" dirty="0" err="1">
                <a:solidFill>
                  <a:schemeClr val="tx1"/>
                </a:solidFill>
                <a:latin typeface="Consolas" panose="020B0609020204030204" pitchFamily="49" charset="0"/>
              </a:rPr>
              <a:t>window.CSS.supports</a:t>
            </a:r>
            <a:r>
              <a:rPr lang="en-US" altLang="zh-CN" dirty="0">
                <a:solidFill>
                  <a:schemeClr val="tx1"/>
                </a:solidFill>
                <a:latin typeface="Consolas" panose="020B0609020204030204" pitchFamily="49" charset="0"/>
              </a:rPr>
              <a:t> &amp;&amp;</a:t>
            </a:r>
          </a:p>
          <a:p>
            <a:pPr>
              <a:lnSpc>
                <a:spcPct val="150000"/>
              </a:lnSpc>
            </a:pPr>
            <a:r>
              <a:rPr lang="en-US" altLang="zh-CN" dirty="0" err="1">
                <a:solidFill>
                  <a:schemeClr val="tx1"/>
                </a:solidFill>
                <a:latin typeface="Consolas" panose="020B0609020204030204" pitchFamily="49" charset="0"/>
              </a:rPr>
              <a:t>window.CSS.supports</a:t>
            </a:r>
            <a:r>
              <a:rPr lang="en-US" altLang="zh-CN" dirty="0">
                <a:solidFill>
                  <a:schemeClr val="tx1"/>
                </a:solidFill>
                <a:latin typeface="Consolas" panose="020B0609020204030204" pitchFamily="49" charset="0"/>
              </a:rPr>
              <a:t>('--a', 0);</a:t>
            </a:r>
          </a:p>
          <a:p>
            <a:pPr>
              <a:lnSpc>
                <a:spcPct val="150000"/>
              </a:lnSpc>
            </a:pPr>
            <a:r>
              <a:rPr lang="en-US" altLang="zh-CN" dirty="0">
                <a:solidFill>
                  <a:schemeClr val="tx1"/>
                </a:solidFill>
                <a:latin typeface="Consolas" panose="020B0609020204030204" pitchFamily="49" charset="0"/>
              </a:rPr>
              <a:t>if (</a:t>
            </a:r>
            <a:r>
              <a:rPr lang="en-US" altLang="zh-CN" dirty="0" err="1">
                <a:solidFill>
                  <a:schemeClr val="tx1"/>
                </a:solidFill>
                <a:latin typeface="Consolas" panose="020B0609020204030204" pitchFamily="49" charset="0"/>
              </a:rPr>
              <a:t>isSupported</a:t>
            </a:r>
            <a:r>
              <a:rPr lang="en-US" altLang="zh-CN" dirty="0">
                <a:solidFill>
                  <a:schemeClr val="tx1"/>
                </a:solidFill>
                <a:latin typeface="Consolas" panose="020B0609020204030204" pitchFamily="49" charset="0"/>
              </a:rPr>
              <a:t>) {</a:t>
            </a:r>
          </a:p>
          <a:p>
            <a:pPr>
              <a:lnSpc>
                <a:spcPct val="150000"/>
              </a:lnSpc>
            </a:pPr>
            <a:r>
              <a:rPr lang="en-US" altLang="zh-CN" dirty="0">
                <a:solidFill>
                  <a:schemeClr val="tx1"/>
                </a:solidFill>
                <a:latin typeface="Consolas" panose="020B0609020204030204" pitchFamily="49" charset="0"/>
              </a:rPr>
              <a:t>/* supported */</a:t>
            </a:r>
          </a:p>
          <a:p>
            <a:pPr>
              <a:lnSpc>
                <a:spcPct val="150000"/>
              </a:lnSpc>
            </a:pPr>
            <a:r>
              <a:rPr lang="en-US" altLang="zh-CN" dirty="0">
                <a:solidFill>
                  <a:schemeClr val="tx1"/>
                </a:solidFill>
                <a:latin typeface="Consolas" panose="020B0609020204030204" pitchFamily="49" charset="0"/>
              </a:rPr>
              <a:t>} else {</a:t>
            </a:r>
          </a:p>
          <a:p>
            <a:pPr>
              <a:lnSpc>
                <a:spcPct val="150000"/>
              </a:lnSpc>
            </a:pPr>
            <a:r>
              <a:rPr lang="en-US" altLang="zh-CN" dirty="0">
                <a:solidFill>
                  <a:schemeClr val="tx1"/>
                </a:solidFill>
                <a:latin typeface="Consolas" panose="020B0609020204030204" pitchFamily="49" charset="0"/>
              </a:rPr>
              <a:t>/* not supported */</a:t>
            </a:r>
          </a:p>
          <a:p>
            <a:pPr>
              <a:lnSpc>
                <a:spcPct val="150000"/>
              </a:lnSpc>
            </a:pPr>
            <a:r>
              <a:rPr lang="en-US" altLang="zh-CN" dirty="0">
                <a:solidFill>
                  <a:schemeClr val="tx1"/>
                </a:solidFill>
                <a:latin typeface="Consolas" panose="020B0609020204030204" pitchFamily="49" charset="0"/>
              </a:rPr>
              <a:t>}</a:t>
            </a:r>
          </a:p>
        </p:txBody>
      </p:sp>
      <p:sp>
        <p:nvSpPr>
          <p:cNvPr id="8" name="矩形 7">
            <a:extLst>
              <a:ext uri="{FF2B5EF4-FFF2-40B4-BE49-F238E27FC236}">
                <a16:creationId xmlns:a16="http://schemas.microsoft.com/office/drawing/2014/main" id="{6D8D8D57-96B1-41D6-ADE7-833A2D673CFD}"/>
              </a:ext>
            </a:extLst>
          </p:cNvPr>
          <p:cNvSpPr/>
          <p:nvPr/>
        </p:nvSpPr>
        <p:spPr>
          <a:xfrm>
            <a:off x="869882" y="4148786"/>
            <a:ext cx="3264035" cy="307777"/>
          </a:xfrm>
          <a:prstGeom prst="rect">
            <a:avLst/>
          </a:prstGeom>
        </p:spPr>
        <p:txBody>
          <a:bodyPr wrap="none">
            <a:spAutoFit/>
          </a:bodyPr>
          <a:lstStyle/>
          <a:p>
            <a:r>
              <a:rPr lang="en-US" altLang="zh-CN" dirty="0">
                <a:solidFill>
                  <a:srgbClr val="111111"/>
                </a:solidFill>
                <a:latin typeface="Georgia" panose="02040502050405020303" pitchFamily="18" charset="0"/>
              </a:rPr>
              <a:t>JavaScript </a:t>
            </a:r>
            <a:r>
              <a:rPr lang="zh-CN" altLang="en-US" dirty="0">
                <a:solidFill>
                  <a:srgbClr val="111111"/>
                </a:solidFill>
                <a:latin typeface="Georgia" panose="02040502050405020303" pitchFamily="18" charset="0"/>
              </a:rPr>
              <a:t>操作 </a:t>
            </a:r>
            <a:r>
              <a:rPr lang="en-US" altLang="zh-CN" dirty="0">
                <a:solidFill>
                  <a:srgbClr val="111111"/>
                </a:solidFill>
                <a:latin typeface="Georgia" panose="02040502050405020303" pitchFamily="18" charset="0"/>
              </a:rPr>
              <a:t>CSS </a:t>
            </a:r>
            <a:r>
              <a:rPr lang="zh-CN" altLang="en-US" dirty="0">
                <a:solidFill>
                  <a:srgbClr val="111111"/>
                </a:solidFill>
                <a:latin typeface="Georgia" panose="02040502050405020303" pitchFamily="18" charset="0"/>
              </a:rPr>
              <a:t>变量的写法如下。</a:t>
            </a:r>
            <a:endParaRPr lang="zh-CN" altLang="en-US" dirty="0"/>
          </a:p>
        </p:txBody>
      </p:sp>
      <p:sp>
        <p:nvSpPr>
          <p:cNvPr id="13" name="矩形 12">
            <a:extLst>
              <a:ext uri="{FF2B5EF4-FFF2-40B4-BE49-F238E27FC236}">
                <a16:creationId xmlns:a16="http://schemas.microsoft.com/office/drawing/2014/main" id="{D798CC4D-64D7-499F-BF82-45B268B9C53A}"/>
              </a:ext>
            </a:extLst>
          </p:cNvPr>
          <p:cNvSpPr/>
          <p:nvPr/>
        </p:nvSpPr>
        <p:spPr>
          <a:xfrm>
            <a:off x="425382" y="4456563"/>
            <a:ext cx="5797618" cy="2354491"/>
          </a:xfrm>
          <a:prstGeom prst="rect">
            <a:avLst/>
          </a:prstGeom>
        </p:spPr>
        <p:txBody>
          <a:bodyPr wrap="square">
            <a:spAutoFit/>
          </a:bodyPr>
          <a:lstStyle/>
          <a:p>
            <a:pPr>
              <a:lnSpc>
                <a:spcPct val="150000"/>
              </a:lnSpc>
            </a:pPr>
            <a:r>
              <a:rPr lang="en-US" altLang="zh-CN" dirty="0">
                <a:solidFill>
                  <a:schemeClr val="tx1"/>
                </a:solidFill>
                <a:latin typeface="Consolas" panose="020B0609020204030204" pitchFamily="49" charset="0"/>
              </a:rPr>
              <a:t>// </a:t>
            </a:r>
            <a:r>
              <a:rPr lang="zh-CN" altLang="en-US" dirty="0">
                <a:solidFill>
                  <a:schemeClr val="tx1"/>
                </a:solidFill>
                <a:latin typeface="Consolas" panose="020B0609020204030204" pitchFamily="49" charset="0"/>
              </a:rPr>
              <a:t>设置变量</a:t>
            </a:r>
          </a:p>
          <a:p>
            <a:pPr>
              <a:lnSpc>
                <a:spcPct val="150000"/>
              </a:lnSpc>
            </a:pPr>
            <a:r>
              <a:rPr lang="en-US" altLang="zh-CN" dirty="0" err="1">
                <a:solidFill>
                  <a:schemeClr val="tx1"/>
                </a:solidFill>
                <a:latin typeface="Consolas" panose="020B0609020204030204" pitchFamily="49" charset="0"/>
              </a:rPr>
              <a:t>document.body.style.setProperty</a:t>
            </a:r>
            <a:r>
              <a:rPr lang="en-US" altLang="zh-CN" dirty="0">
                <a:solidFill>
                  <a:schemeClr val="tx1"/>
                </a:solidFill>
                <a:latin typeface="Consolas" panose="020B0609020204030204" pitchFamily="49" charset="0"/>
              </a:rPr>
              <a:t>('--primary', '#7F583F’);</a:t>
            </a:r>
          </a:p>
          <a:p>
            <a:pPr>
              <a:lnSpc>
                <a:spcPct val="150000"/>
              </a:lnSpc>
            </a:pPr>
            <a:r>
              <a:rPr lang="en-US" altLang="zh-CN" dirty="0">
                <a:solidFill>
                  <a:schemeClr val="tx1"/>
                </a:solidFill>
                <a:latin typeface="Consolas" panose="020B0609020204030204" pitchFamily="49" charset="0"/>
              </a:rPr>
              <a:t>// </a:t>
            </a:r>
            <a:r>
              <a:rPr lang="zh-CN" altLang="en-US" dirty="0">
                <a:solidFill>
                  <a:schemeClr val="tx1"/>
                </a:solidFill>
                <a:latin typeface="Consolas" panose="020B0609020204030204" pitchFamily="49" charset="0"/>
              </a:rPr>
              <a:t>读取变量</a:t>
            </a:r>
          </a:p>
          <a:p>
            <a:pPr>
              <a:lnSpc>
                <a:spcPct val="150000"/>
              </a:lnSpc>
            </a:pPr>
            <a:r>
              <a:rPr lang="en-US" altLang="zh-CN" dirty="0" err="1">
                <a:solidFill>
                  <a:schemeClr val="tx1"/>
                </a:solidFill>
                <a:latin typeface="Consolas" panose="020B0609020204030204" pitchFamily="49" charset="0"/>
              </a:rPr>
              <a:t>document.body.style.getPropertyValue</a:t>
            </a:r>
            <a:r>
              <a:rPr lang="en-US" altLang="zh-CN" dirty="0">
                <a:solidFill>
                  <a:schemeClr val="tx1"/>
                </a:solidFill>
                <a:latin typeface="Consolas" panose="020B0609020204030204" pitchFamily="49" charset="0"/>
              </a:rPr>
              <a:t>('--primary').trim();</a:t>
            </a:r>
          </a:p>
          <a:p>
            <a:pPr>
              <a:lnSpc>
                <a:spcPct val="150000"/>
              </a:lnSpc>
            </a:pPr>
            <a:r>
              <a:rPr lang="en-US" altLang="zh-CN" dirty="0">
                <a:solidFill>
                  <a:schemeClr val="tx1"/>
                </a:solidFill>
                <a:latin typeface="Consolas" panose="020B0609020204030204" pitchFamily="49" charset="0"/>
              </a:rPr>
              <a:t>// '#7F583F'</a:t>
            </a:r>
          </a:p>
          <a:p>
            <a:pPr>
              <a:lnSpc>
                <a:spcPct val="150000"/>
              </a:lnSpc>
            </a:pPr>
            <a:r>
              <a:rPr lang="en-US" altLang="zh-CN" dirty="0">
                <a:solidFill>
                  <a:schemeClr val="tx1"/>
                </a:solidFill>
                <a:latin typeface="Consolas" panose="020B0609020204030204" pitchFamily="49" charset="0"/>
              </a:rPr>
              <a:t>// </a:t>
            </a:r>
            <a:r>
              <a:rPr lang="zh-CN" altLang="en-US" dirty="0">
                <a:solidFill>
                  <a:schemeClr val="tx1"/>
                </a:solidFill>
                <a:latin typeface="Consolas" panose="020B0609020204030204" pitchFamily="49" charset="0"/>
              </a:rPr>
              <a:t>删除变量</a:t>
            </a:r>
          </a:p>
          <a:p>
            <a:pPr>
              <a:lnSpc>
                <a:spcPct val="150000"/>
              </a:lnSpc>
            </a:pPr>
            <a:r>
              <a:rPr lang="en-US" altLang="zh-CN" dirty="0" err="1">
                <a:solidFill>
                  <a:schemeClr val="tx1"/>
                </a:solidFill>
                <a:latin typeface="Consolas" panose="020B0609020204030204" pitchFamily="49" charset="0"/>
              </a:rPr>
              <a:t>document.body.style.removeProperty</a:t>
            </a:r>
            <a:r>
              <a:rPr lang="en-US" altLang="zh-CN" dirty="0">
                <a:solidFill>
                  <a:schemeClr val="tx1"/>
                </a:solidFill>
                <a:latin typeface="Consolas" panose="020B0609020204030204" pitchFamily="49" charset="0"/>
              </a:rPr>
              <a:t>('--primary');</a:t>
            </a:r>
          </a:p>
        </p:txBody>
      </p:sp>
      <p:sp>
        <p:nvSpPr>
          <p:cNvPr id="14" name="矩形 13">
            <a:extLst>
              <a:ext uri="{FF2B5EF4-FFF2-40B4-BE49-F238E27FC236}">
                <a16:creationId xmlns:a16="http://schemas.microsoft.com/office/drawing/2014/main" id="{05593A8F-4E67-41FA-97DA-C1440115ECDC}"/>
              </a:ext>
            </a:extLst>
          </p:cNvPr>
          <p:cNvSpPr/>
          <p:nvPr/>
        </p:nvSpPr>
        <p:spPr>
          <a:xfrm>
            <a:off x="6096000" y="845928"/>
            <a:ext cx="5954419" cy="700192"/>
          </a:xfrm>
          <a:prstGeom prst="rect">
            <a:avLst/>
          </a:prstGeom>
        </p:spPr>
        <p:txBody>
          <a:bodyPr wrap="square">
            <a:spAutoFit/>
          </a:bodyPr>
          <a:lstStyle/>
          <a:p>
            <a:pPr>
              <a:lnSpc>
                <a:spcPct val="150000"/>
              </a:lnSpc>
            </a:pPr>
            <a:r>
              <a:rPr lang="zh-CN" altLang="en-US" dirty="0">
                <a:solidFill>
                  <a:srgbClr val="111111"/>
                </a:solidFill>
                <a:latin typeface="Georgia" panose="02040502050405020303" pitchFamily="18" charset="0"/>
              </a:rPr>
              <a:t>这意味着，</a:t>
            </a:r>
            <a:r>
              <a:rPr lang="en-US" altLang="zh-CN" dirty="0">
                <a:solidFill>
                  <a:srgbClr val="111111"/>
                </a:solidFill>
                <a:latin typeface="Georgia" panose="02040502050405020303" pitchFamily="18" charset="0"/>
              </a:rPr>
              <a:t>JavaScript </a:t>
            </a:r>
            <a:r>
              <a:rPr lang="zh-CN" altLang="en-US" dirty="0">
                <a:solidFill>
                  <a:srgbClr val="111111"/>
                </a:solidFill>
                <a:latin typeface="Georgia" panose="02040502050405020303" pitchFamily="18" charset="0"/>
              </a:rPr>
              <a:t>可以将任意值存入样式表。下面是一个监听事件的例子，事件信息被存入 </a:t>
            </a:r>
            <a:r>
              <a:rPr lang="en-US" altLang="zh-CN" dirty="0">
                <a:solidFill>
                  <a:srgbClr val="111111"/>
                </a:solidFill>
                <a:latin typeface="Georgia" panose="02040502050405020303" pitchFamily="18" charset="0"/>
              </a:rPr>
              <a:t>CSS </a:t>
            </a:r>
            <a:r>
              <a:rPr lang="zh-CN" altLang="en-US" dirty="0">
                <a:solidFill>
                  <a:srgbClr val="111111"/>
                </a:solidFill>
                <a:latin typeface="Georgia" panose="02040502050405020303" pitchFamily="18" charset="0"/>
              </a:rPr>
              <a:t>变量。</a:t>
            </a:r>
            <a:endParaRPr lang="zh-CN" altLang="en-US" dirty="0"/>
          </a:p>
        </p:txBody>
      </p:sp>
      <p:sp>
        <p:nvSpPr>
          <p:cNvPr id="15" name="矩形 14">
            <a:extLst>
              <a:ext uri="{FF2B5EF4-FFF2-40B4-BE49-F238E27FC236}">
                <a16:creationId xmlns:a16="http://schemas.microsoft.com/office/drawing/2014/main" id="{437D2868-1689-4E6C-AE89-D75A6CF025B6}"/>
              </a:ext>
            </a:extLst>
          </p:cNvPr>
          <p:cNvSpPr/>
          <p:nvPr/>
        </p:nvSpPr>
        <p:spPr>
          <a:xfrm>
            <a:off x="6096000" y="1430980"/>
            <a:ext cx="6096000" cy="1708160"/>
          </a:xfrm>
          <a:prstGeom prst="rect">
            <a:avLst/>
          </a:prstGeom>
        </p:spPr>
        <p:txBody>
          <a:bodyPr wrap="square">
            <a:spAutoFit/>
          </a:bodyPr>
          <a:lstStyle/>
          <a:p>
            <a:pPr>
              <a:lnSpc>
                <a:spcPct val="150000"/>
              </a:lnSpc>
            </a:pPr>
            <a:r>
              <a:rPr lang="en-US" altLang="zh-CN" dirty="0" err="1">
                <a:solidFill>
                  <a:schemeClr val="tx1"/>
                </a:solidFill>
                <a:latin typeface="Consolas" panose="020B0609020204030204" pitchFamily="49" charset="0"/>
              </a:rPr>
              <a:t>const</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docStyle</a:t>
            </a:r>
            <a:r>
              <a:rPr lang="en-US" altLang="zh-CN" dirty="0">
                <a:solidFill>
                  <a:schemeClr val="tx1"/>
                </a:solidFill>
                <a:latin typeface="Consolas" panose="020B0609020204030204" pitchFamily="49" charset="0"/>
              </a:rPr>
              <a:t> = </a:t>
            </a:r>
            <a:r>
              <a:rPr lang="en-US" altLang="zh-CN" dirty="0" err="1">
                <a:solidFill>
                  <a:schemeClr val="tx1"/>
                </a:solidFill>
                <a:latin typeface="Consolas" panose="020B0609020204030204" pitchFamily="49" charset="0"/>
              </a:rPr>
              <a:t>document.documentElement.style</a:t>
            </a:r>
            <a:r>
              <a:rPr lang="en-US" altLang="zh-CN" dirty="0">
                <a:solidFill>
                  <a:schemeClr val="tx1"/>
                </a:solidFill>
                <a:latin typeface="Consolas" panose="020B0609020204030204" pitchFamily="49" charset="0"/>
              </a:rPr>
              <a:t>;</a:t>
            </a:r>
            <a:br>
              <a:rPr lang="en-US" altLang="zh-CN" dirty="0">
                <a:solidFill>
                  <a:schemeClr val="tx1"/>
                </a:solidFill>
                <a:latin typeface="Consolas" panose="020B0609020204030204" pitchFamily="49" charset="0"/>
              </a:rPr>
            </a:br>
            <a:r>
              <a:rPr lang="en-US" altLang="zh-CN" dirty="0" err="1">
                <a:solidFill>
                  <a:schemeClr val="tx1"/>
                </a:solidFill>
                <a:latin typeface="Consolas" panose="020B0609020204030204" pitchFamily="49" charset="0"/>
              </a:rPr>
              <a:t>document.addEventListener</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mousemove</a:t>
            </a:r>
            <a:r>
              <a:rPr lang="en-US" altLang="zh-CN" dirty="0">
                <a:solidFill>
                  <a:schemeClr val="tx1"/>
                </a:solidFill>
                <a:latin typeface="Consolas" panose="020B0609020204030204" pitchFamily="49" charset="0"/>
              </a:rPr>
              <a:t>', (e) =&gt; {</a:t>
            </a:r>
          </a:p>
          <a:p>
            <a:pPr>
              <a:lnSpc>
                <a:spcPct val="150000"/>
              </a:lnSpc>
            </a:pPr>
            <a:r>
              <a:rPr lang="en-US" altLang="zh-CN" dirty="0" err="1">
                <a:solidFill>
                  <a:schemeClr val="tx1"/>
                </a:solidFill>
                <a:latin typeface="Consolas" panose="020B0609020204030204" pitchFamily="49" charset="0"/>
              </a:rPr>
              <a:t>docStyle.setProperty</a:t>
            </a:r>
            <a:r>
              <a:rPr lang="en-US" altLang="zh-CN" dirty="0">
                <a:solidFill>
                  <a:schemeClr val="tx1"/>
                </a:solidFill>
                <a:latin typeface="Consolas" panose="020B0609020204030204" pitchFamily="49" charset="0"/>
              </a:rPr>
              <a:t>('--mouse-x', </a:t>
            </a:r>
            <a:r>
              <a:rPr lang="en-US" altLang="zh-CN" dirty="0" err="1">
                <a:solidFill>
                  <a:schemeClr val="tx1"/>
                </a:solidFill>
                <a:latin typeface="Consolas" panose="020B0609020204030204" pitchFamily="49" charset="0"/>
              </a:rPr>
              <a:t>e.clientX</a:t>
            </a:r>
            <a:r>
              <a:rPr lang="en-US" altLang="zh-CN" dirty="0">
                <a:solidFill>
                  <a:schemeClr val="tx1"/>
                </a:solidFill>
                <a:latin typeface="Consolas" panose="020B0609020204030204" pitchFamily="49" charset="0"/>
              </a:rPr>
              <a:t>);</a:t>
            </a:r>
          </a:p>
          <a:p>
            <a:pPr>
              <a:lnSpc>
                <a:spcPct val="150000"/>
              </a:lnSpc>
            </a:pPr>
            <a:r>
              <a:rPr lang="en-US" altLang="zh-CN" dirty="0" err="1">
                <a:solidFill>
                  <a:schemeClr val="tx1"/>
                </a:solidFill>
                <a:latin typeface="Consolas" panose="020B0609020204030204" pitchFamily="49" charset="0"/>
              </a:rPr>
              <a:t>docStyle.setProperty</a:t>
            </a:r>
            <a:r>
              <a:rPr lang="en-US" altLang="zh-CN" dirty="0">
                <a:solidFill>
                  <a:schemeClr val="tx1"/>
                </a:solidFill>
                <a:latin typeface="Consolas" panose="020B0609020204030204" pitchFamily="49" charset="0"/>
              </a:rPr>
              <a:t>('--mouse-y', </a:t>
            </a:r>
            <a:r>
              <a:rPr lang="en-US" altLang="zh-CN" dirty="0" err="1">
                <a:solidFill>
                  <a:schemeClr val="tx1"/>
                </a:solidFill>
                <a:latin typeface="Consolas" panose="020B0609020204030204" pitchFamily="49" charset="0"/>
              </a:rPr>
              <a:t>e.clientY</a:t>
            </a:r>
            <a:r>
              <a:rPr lang="en-US" altLang="zh-CN" dirty="0">
                <a:solidFill>
                  <a:schemeClr val="tx1"/>
                </a:solidFill>
                <a:latin typeface="Consolas" panose="020B0609020204030204" pitchFamily="49" charset="0"/>
              </a:rPr>
              <a:t>);</a:t>
            </a:r>
          </a:p>
          <a:p>
            <a:pPr>
              <a:lnSpc>
                <a:spcPct val="150000"/>
              </a:lnSpc>
            </a:pPr>
            <a:r>
              <a:rPr lang="en-US" altLang="zh-CN" dirty="0">
                <a:solidFill>
                  <a:schemeClr val="tx1"/>
                </a:solidFill>
                <a:latin typeface="Consolas" panose="020B0609020204030204" pitchFamily="49" charset="0"/>
              </a:rPr>
              <a:t>});</a:t>
            </a:r>
          </a:p>
        </p:txBody>
      </p:sp>
      <p:sp>
        <p:nvSpPr>
          <p:cNvPr id="16" name="矩形 15">
            <a:extLst>
              <a:ext uri="{FF2B5EF4-FFF2-40B4-BE49-F238E27FC236}">
                <a16:creationId xmlns:a16="http://schemas.microsoft.com/office/drawing/2014/main" id="{20062756-AA7A-414E-8145-7BC1EECCDCAC}"/>
              </a:ext>
            </a:extLst>
          </p:cNvPr>
          <p:cNvSpPr/>
          <p:nvPr/>
        </p:nvSpPr>
        <p:spPr>
          <a:xfrm>
            <a:off x="6223000" y="3102115"/>
            <a:ext cx="4044697" cy="307777"/>
          </a:xfrm>
          <a:prstGeom prst="rect">
            <a:avLst/>
          </a:prstGeom>
        </p:spPr>
        <p:txBody>
          <a:bodyPr wrap="none">
            <a:spAutoFit/>
          </a:bodyPr>
          <a:lstStyle/>
          <a:p>
            <a:r>
              <a:rPr lang="zh-CN" altLang="en-US" dirty="0">
                <a:solidFill>
                  <a:srgbClr val="111111"/>
                </a:solidFill>
                <a:latin typeface="Georgia" panose="02040502050405020303" pitchFamily="18" charset="0"/>
              </a:rPr>
              <a:t>那些对 </a:t>
            </a:r>
            <a:r>
              <a:rPr lang="en-US" altLang="zh-CN" dirty="0">
                <a:solidFill>
                  <a:srgbClr val="111111"/>
                </a:solidFill>
                <a:latin typeface="Georgia" panose="02040502050405020303" pitchFamily="18" charset="0"/>
              </a:rPr>
              <a:t>CSS </a:t>
            </a:r>
            <a:r>
              <a:rPr lang="zh-CN" altLang="en-US" dirty="0">
                <a:solidFill>
                  <a:srgbClr val="111111"/>
                </a:solidFill>
                <a:latin typeface="Georgia" panose="02040502050405020303" pitchFamily="18" charset="0"/>
              </a:rPr>
              <a:t>无用的信息，也可以放入 </a:t>
            </a:r>
            <a:r>
              <a:rPr lang="en-US" altLang="zh-CN" dirty="0">
                <a:solidFill>
                  <a:srgbClr val="111111"/>
                </a:solidFill>
                <a:latin typeface="Georgia" panose="02040502050405020303" pitchFamily="18" charset="0"/>
              </a:rPr>
              <a:t>CSS </a:t>
            </a:r>
            <a:r>
              <a:rPr lang="zh-CN" altLang="en-US" dirty="0">
                <a:solidFill>
                  <a:srgbClr val="111111"/>
                </a:solidFill>
                <a:latin typeface="Georgia" panose="02040502050405020303" pitchFamily="18" charset="0"/>
              </a:rPr>
              <a:t>变量。</a:t>
            </a:r>
            <a:endParaRPr lang="zh-CN" altLang="en-US" dirty="0"/>
          </a:p>
        </p:txBody>
      </p:sp>
      <p:sp>
        <p:nvSpPr>
          <p:cNvPr id="17" name="矩形 16">
            <a:extLst>
              <a:ext uri="{FF2B5EF4-FFF2-40B4-BE49-F238E27FC236}">
                <a16:creationId xmlns:a16="http://schemas.microsoft.com/office/drawing/2014/main" id="{135CB961-BF23-4ECC-B142-3B53C6AB5E49}"/>
              </a:ext>
            </a:extLst>
          </p:cNvPr>
          <p:cNvSpPr/>
          <p:nvPr/>
        </p:nvSpPr>
        <p:spPr>
          <a:xfrm>
            <a:off x="6269863" y="3412855"/>
            <a:ext cx="3464410" cy="307777"/>
          </a:xfrm>
          <a:prstGeom prst="rect">
            <a:avLst/>
          </a:prstGeom>
        </p:spPr>
        <p:txBody>
          <a:bodyPr wrap="none">
            <a:spAutoFit/>
          </a:bodyPr>
          <a:lstStyle/>
          <a:p>
            <a:r>
              <a:rPr lang="en-US" altLang="zh-CN" dirty="0">
                <a:solidFill>
                  <a:schemeClr val="tx1"/>
                </a:solidFill>
                <a:latin typeface="Consolas" panose="020B0609020204030204" pitchFamily="49" charset="0"/>
              </a:rPr>
              <a:t>--foo: if(x &gt; 5) </a:t>
            </a:r>
            <a:r>
              <a:rPr lang="en-US" altLang="zh-CN" dirty="0" err="1">
                <a:solidFill>
                  <a:schemeClr val="tx1"/>
                </a:solidFill>
                <a:latin typeface="Consolas" panose="020B0609020204030204" pitchFamily="49" charset="0"/>
              </a:rPr>
              <a:t>this.width</a:t>
            </a:r>
            <a:r>
              <a:rPr lang="en-US" altLang="zh-CN" dirty="0">
                <a:solidFill>
                  <a:schemeClr val="tx1"/>
                </a:solidFill>
                <a:latin typeface="Consolas" panose="020B0609020204030204" pitchFamily="49" charset="0"/>
              </a:rPr>
              <a:t> = 10;</a:t>
            </a:r>
          </a:p>
        </p:txBody>
      </p:sp>
      <p:sp>
        <p:nvSpPr>
          <p:cNvPr id="20" name="矩形 19">
            <a:extLst>
              <a:ext uri="{FF2B5EF4-FFF2-40B4-BE49-F238E27FC236}">
                <a16:creationId xmlns:a16="http://schemas.microsoft.com/office/drawing/2014/main" id="{6C69CA09-0398-46D5-A530-2581D54F16A5}"/>
              </a:ext>
            </a:extLst>
          </p:cNvPr>
          <p:cNvSpPr/>
          <p:nvPr/>
        </p:nvSpPr>
        <p:spPr>
          <a:xfrm>
            <a:off x="6269863" y="3720632"/>
            <a:ext cx="5797618" cy="1349665"/>
          </a:xfrm>
          <a:prstGeom prst="rect">
            <a:avLst/>
          </a:prstGeom>
        </p:spPr>
        <p:txBody>
          <a:bodyPr wrap="square">
            <a:spAutoFit/>
          </a:bodyPr>
          <a:lstStyle/>
          <a:p>
            <a:pPr>
              <a:lnSpc>
                <a:spcPct val="150000"/>
              </a:lnSpc>
            </a:pPr>
            <a:r>
              <a:rPr lang="zh-CN" altLang="en-US" dirty="0">
                <a:solidFill>
                  <a:schemeClr val="tx1"/>
                </a:solidFill>
                <a:latin typeface="Consolas" panose="020B0609020204030204" pitchFamily="49" charset="0"/>
              </a:rPr>
              <a:t>上面代码中，</a:t>
            </a:r>
            <a:r>
              <a:rPr lang="en-US" altLang="zh-CN" dirty="0">
                <a:solidFill>
                  <a:schemeClr val="tx1"/>
                </a:solidFill>
                <a:latin typeface="Consolas" panose="020B0609020204030204" pitchFamily="49" charset="0"/>
              </a:rPr>
              <a:t>--foo</a:t>
            </a:r>
            <a:r>
              <a:rPr lang="zh-CN" altLang="en-US" dirty="0">
                <a:solidFill>
                  <a:schemeClr val="tx1"/>
                </a:solidFill>
                <a:latin typeface="Consolas" panose="020B0609020204030204" pitchFamily="49" charset="0"/>
              </a:rPr>
              <a:t>的值在 </a:t>
            </a:r>
            <a:r>
              <a:rPr lang="en-US" altLang="zh-CN" dirty="0">
                <a:solidFill>
                  <a:schemeClr val="tx1"/>
                </a:solidFill>
                <a:latin typeface="Consolas" panose="020B0609020204030204" pitchFamily="49" charset="0"/>
              </a:rPr>
              <a:t>CSS </a:t>
            </a:r>
            <a:r>
              <a:rPr lang="zh-CN" altLang="en-US" dirty="0">
                <a:solidFill>
                  <a:schemeClr val="tx1"/>
                </a:solidFill>
                <a:latin typeface="Consolas" panose="020B0609020204030204" pitchFamily="49" charset="0"/>
              </a:rPr>
              <a:t>里面是无效语句，但是可以被 </a:t>
            </a:r>
            <a:r>
              <a:rPr lang="en-US" altLang="zh-CN" dirty="0">
                <a:solidFill>
                  <a:schemeClr val="tx1"/>
                </a:solidFill>
                <a:latin typeface="Consolas" panose="020B0609020204030204" pitchFamily="49" charset="0"/>
              </a:rPr>
              <a:t>JavaScript </a:t>
            </a:r>
            <a:r>
              <a:rPr lang="zh-CN" altLang="en-US" dirty="0">
                <a:solidFill>
                  <a:schemeClr val="tx1"/>
                </a:solidFill>
                <a:latin typeface="Consolas" panose="020B0609020204030204" pitchFamily="49" charset="0"/>
              </a:rPr>
              <a:t>读取。这意味着，可以把样式设置写在 </a:t>
            </a:r>
            <a:r>
              <a:rPr lang="en-US" altLang="zh-CN" dirty="0">
                <a:solidFill>
                  <a:schemeClr val="tx1"/>
                </a:solidFill>
                <a:latin typeface="Consolas" panose="020B0609020204030204" pitchFamily="49" charset="0"/>
              </a:rPr>
              <a:t>CSS </a:t>
            </a:r>
            <a:r>
              <a:rPr lang="zh-CN" altLang="en-US" dirty="0">
                <a:solidFill>
                  <a:schemeClr val="tx1"/>
                </a:solidFill>
                <a:latin typeface="Consolas" panose="020B0609020204030204" pitchFamily="49" charset="0"/>
              </a:rPr>
              <a:t>变量中，让 </a:t>
            </a:r>
            <a:r>
              <a:rPr lang="en-US" altLang="zh-CN" dirty="0">
                <a:solidFill>
                  <a:schemeClr val="tx1"/>
                </a:solidFill>
                <a:latin typeface="Consolas" panose="020B0609020204030204" pitchFamily="49" charset="0"/>
              </a:rPr>
              <a:t>JavaScript </a:t>
            </a:r>
            <a:r>
              <a:rPr lang="zh-CN" altLang="en-US" dirty="0">
                <a:solidFill>
                  <a:schemeClr val="tx1"/>
                </a:solidFill>
                <a:latin typeface="Consolas" panose="020B0609020204030204" pitchFamily="49" charset="0"/>
              </a:rPr>
              <a:t>读取。</a:t>
            </a:r>
          </a:p>
          <a:p>
            <a:pPr>
              <a:lnSpc>
                <a:spcPct val="150000"/>
              </a:lnSpc>
            </a:pPr>
            <a:r>
              <a:rPr lang="zh-CN" altLang="en-US" dirty="0">
                <a:solidFill>
                  <a:schemeClr val="tx1"/>
                </a:solidFill>
                <a:latin typeface="Consolas" panose="020B0609020204030204" pitchFamily="49" charset="0"/>
              </a:rPr>
              <a:t>所以，</a:t>
            </a:r>
            <a:r>
              <a:rPr lang="en-US" altLang="zh-CN" dirty="0">
                <a:solidFill>
                  <a:schemeClr val="tx1"/>
                </a:solidFill>
                <a:latin typeface="Consolas" panose="020B0609020204030204" pitchFamily="49" charset="0"/>
              </a:rPr>
              <a:t>CSS </a:t>
            </a:r>
            <a:r>
              <a:rPr lang="zh-CN" altLang="en-US" dirty="0">
                <a:solidFill>
                  <a:schemeClr val="tx1"/>
                </a:solidFill>
                <a:latin typeface="Consolas" panose="020B0609020204030204" pitchFamily="49" charset="0"/>
              </a:rPr>
              <a:t>变量提供了 </a:t>
            </a:r>
            <a:r>
              <a:rPr lang="en-US" altLang="zh-CN" dirty="0">
                <a:solidFill>
                  <a:schemeClr val="tx1"/>
                </a:solidFill>
                <a:latin typeface="Consolas" panose="020B0609020204030204" pitchFamily="49" charset="0"/>
              </a:rPr>
              <a:t>JavaScript </a:t>
            </a:r>
            <a:r>
              <a:rPr lang="zh-CN" altLang="en-US" dirty="0">
                <a:solidFill>
                  <a:schemeClr val="tx1"/>
                </a:solidFill>
                <a:latin typeface="Consolas" panose="020B0609020204030204" pitchFamily="49" charset="0"/>
              </a:rPr>
              <a:t>与 </a:t>
            </a:r>
            <a:r>
              <a:rPr lang="en-US" altLang="zh-CN" dirty="0">
                <a:solidFill>
                  <a:schemeClr val="tx1"/>
                </a:solidFill>
                <a:latin typeface="Consolas" panose="020B0609020204030204" pitchFamily="49" charset="0"/>
              </a:rPr>
              <a:t>CSS </a:t>
            </a:r>
            <a:r>
              <a:rPr lang="zh-CN" altLang="en-US" dirty="0">
                <a:solidFill>
                  <a:schemeClr val="tx1"/>
                </a:solidFill>
                <a:latin typeface="Consolas" panose="020B0609020204030204" pitchFamily="49" charset="0"/>
              </a:rPr>
              <a:t>通信的一种途径。</a:t>
            </a:r>
          </a:p>
        </p:txBody>
      </p:sp>
      <p:sp>
        <p:nvSpPr>
          <p:cNvPr id="22" name="矩形 21">
            <a:extLst>
              <a:ext uri="{FF2B5EF4-FFF2-40B4-BE49-F238E27FC236}">
                <a16:creationId xmlns:a16="http://schemas.microsoft.com/office/drawing/2014/main" id="{635C7C6D-866C-49AF-ABD9-3FB36B003488}"/>
              </a:ext>
            </a:extLst>
          </p:cNvPr>
          <p:cNvSpPr/>
          <p:nvPr/>
        </p:nvSpPr>
        <p:spPr>
          <a:xfrm>
            <a:off x="6269863" y="5134920"/>
            <a:ext cx="1261884" cy="307777"/>
          </a:xfrm>
          <a:prstGeom prst="rect">
            <a:avLst/>
          </a:prstGeom>
        </p:spPr>
        <p:txBody>
          <a:bodyPr wrap="none">
            <a:spAutoFit/>
          </a:bodyPr>
          <a:lstStyle/>
          <a:p>
            <a:r>
              <a:rPr lang="zh-CN" altLang="en-US" b="1" dirty="0">
                <a:latin typeface="Georgia" panose="02040502050405020303" pitchFamily="18" charset="0"/>
              </a:rPr>
              <a:t>八、参考链接</a:t>
            </a:r>
          </a:p>
        </p:txBody>
      </p:sp>
      <p:sp>
        <p:nvSpPr>
          <p:cNvPr id="23" name="矩形 22">
            <a:extLst>
              <a:ext uri="{FF2B5EF4-FFF2-40B4-BE49-F238E27FC236}">
                <a16:creationId xmlns:a16="http://schemas.microsoft.com/office/drawing/2014/main" id="{C7762C40-2DD3-4985-A8AE-B6EA1E161500}"/>
              </a:ext>
            </a:extLst>
          </p:cNvPr>
          <p:cNvSpPr/>
          <p:nvPr/>
        </p:nvSpPr>
        <p:spPr>
          <a:xfrm>
            <a:off x="6565900" y="5444373"/>
            <a:ext cx="5484519" cy="1345753"/>
          </a:xfrm>
          <a:prstGeom prst="rect">
            <a:avLst/>
          </a:prstGeom>
        </p:spPr>
        <p:txBody>
          <a:bodyPr wrap="square">
            <a:spAutoFit/>
          </a:bodyPr>
          <a:lstStyle/>
          <a:p>
            <a:pPr>
              <a:lnSpc>
                <a:spcPct val="150000"/>
              </a:lnSpc>
              <a:buFont typeface="Arial" panose="020B0604020202020204" pitchFamily="34" charset="0"/>
              <a:buChar char="•"/>
            </a:pPr>
            <a:r>
              <a:rPr lang="en-US" altLang="zh-CN" u="sng" dirty="0">
                <a:solidFill>
                  <a:srgbClr val="112233"/>
                </a:solidFill>
                <a:latin typeface="Georgia" panose="02040502050405020303" pitchFamily="18" charset="0"/>
                <a:hlinkClick r:id="rId4"/>
              </a:rPr>
              <a:t>Winning with CSS Variables</a:t>
            </a:r>
            <a:endParaRPr lang="en-US" altLang="zh-CN" dirty="0">
              <a:solidFill>
                <a:srgbClr val="111111"/>
              </a:solidFill>
              <a:latin typeface="Georgia" panose="02040502050405020303" pitchFamily="18" charset="0"/>
            </a:endParaRPr>
          </a:p>
          <a:p>
            <a:pPr>
              <a:lnSpc>
                <a:spcPct val="150000"/>
              </a:lnSpc>
              <a:buFont typeface="Arial" panose="020B0604020202020204" pitchFamily="34" charset="0"/>
              <a:buChar char="•"/>
            </a:pPr>
            <a:r>
              <a:rPr lang="en-US" altLang="zh-CN" u="sng" dirty="0">
                <a:solidFill>
                  <a:srgbClr val="112233"/>
                </a:solidFill>
                <a:latin typeface="Georgia" panose="02040502050405020303" pitchFamily="18" charset="0"/>
                <a:hlinkClick r:id="rId5"/>
              </a:rPr>
              <a:t>CSS Variables: Why Should You Care?</a:t>
            </a:r>
            <a:endParaRPr lang="en-US" altLang="zh-CN" dirty="0">
              <a:solidFill>
                <a:srgbClr val="111111"/>
              </a:solidFill>
              <a:latin typeface="Georgia" panose="02040502050405020303" pitchFamily="18" charset="0"/>
            </a:endParaRPr>
          </a:p>
          <a:p>
            <a:pPr>
              <a:lnSpc>
                <a:spcPct val="150000"/>
              </a:lnSpc>
              <a:buFont typeface="Arial" panose="020B0604020202020204" pitchFamily="34" charset="0"/>
              <a:buChar char="•"/>
            </a:pPr>
            <a:r>
              <a:rPr lang="en-US" altLang="zh-CN" u="sng" dirty="0">
                <a:solidFill>
                  <a:srgbClr val="112233"/>
                </a:solidFill>
                <a:latin typeface="Georgia" panose="02040502050405020303" pitchFamily="18" charset="0"/>
                <a:hlinkClick r:id="rId6"/>
              </a:rPr>
              <a:t>It's Time To Start Using CSS Custom Properties</a:t>
            </a:r>
            <a:endParaRPr lang="en-US" altLang="zh-CN" dirty="0">
              <a:solidFill>
                <a:srgbClr val="111111"/>
              </a:solidFill>
              <a:latin typeface="Georgia" panose="02040502050405020303" pitchFamily="18" charset="0"/>
            </a:endParaRPr>
          </a:p>
          <a:p>
            <a:pPr>
              <a:lnSpc>
                <a:spcPct val="150000"/>
              </a:lnSpc>
              <a:buFont typeface="Arial" panose="020B0604020202020204" pitchFamily="34" charset="0"/>
              <a:buChar char="•"/>
            </a:pPr>
            <a:r>
              <a:rPr lang="en-US" altLang="zh-CN" u="sng" dirty="0">
                <a:solidFill>
                  <a:srgbClr val="112233"/>
                </a:solidFill>
                <a:latin typeface="Georgia" panose="02040502050405020303" pitchFamily="18" charset="0"/>
                <a:hlinkClick r:id="rId7"/>
              </a:rPr>
              <a:t>Why I'm Excited About Native CSS Variables</a:t>
            </a:r>
            <a:endParaRPr lang="en-US" altLang="zh-CN" dirty="0">
              <a:solidFill>
                <a:srgbClr val="111111"/>
              </a:solidFill>
              <a:latin typeface="Georgia" panose="02040502050405020303" pitchFamily="18" charset="0"/>
            </a:endParaRPr>
          </a:p>
        </p:txBody>
      </p:sp>
      <p:sp>
        <p:nvSpPr>
          <p:cNvPr id="18" name="Rectangle 11">
            <a:hlinkClick r:id="rId8" action="ppaction://hlinksldjump"/>
            <a:extLst>
              <a:ext uri="{FF2B5EF4-FFF2-40B4-BE49-F238E27FC236}">
                <a16:creationId xmlns:a16="http://schemas.microsoft.com/office/drawing/2014/main" id="{F13E172C-FFCA-4C03-B481-3483F11B9177}"/>
              </a:ext>
            </a:extLst>
          </p:cNvPr>
          <p:cNvSpPr/>
          <p:nvPr/>
        </p:nvSpPr>
        <p:spPr>
          <a:xfrm flipH="1">
            <a:off x="10850991" y="6275157"/>
            <a:ext cx="969855" cy="307777"/>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zh-CN" altLang="en-US" sz="1400" b="1" spc="600" dirty="0">
                <a:solidFill>
                  <a:srgbClr val="FEFEFE"/>
                </a:solidFill>
                <a:latin typeface="Times New Roman" panose="02020603050405020304" pitchFamily="18" charset="0"/>
                <a:ea typeface="Arial" panose="020B0604020202020204" pitchFamily="34" charset="0"/>
                <a:cs typeface="Arial" panose="020B0604020202020204" pitchFamily="34" charset="0"/>
              </a:rPr>
              <a:t>居中</a:t>
            </a:r>
            <a:endParaRPr lang="en-US" altLang="zh-CN" sz="1400" b="1" spc="600" dirty="0">
              <a:solidFill>
                <a:srgbClr val="FEFEFE"/>
              </a:solidFill>
              <a:latin typeface="Times New Roman" panose="02020603050405020304" pitchFamily="18" charset="0"/>
              <a:ea typeface="Arial" panose="020B0604020202020204" pitchFamily="34" charset="0"/>
            </a:endParaRPr>
          </a:p>
        </p:txBody>
      </p:sp>
      <p:sp>
        <p:nvSpPr>
          <p:cNvPr id="19" name="AutoShape 5">
            <a:hlinkClick r:id="rId9" action="ppaction://hlinksldjump"/>
            <a:extLst>
              <a:ext uri="{FF2B5EF4-FFF2-40B4-BE49-F238E27FC236}">
                <a16:creationId xmlns:a16="http://schemas.microsoft.com/office/drawing/2014/main" id="{7803DF6D-63FA-4EC7-B680-6CF7F8A71644}"/>
              </a:ext>
            </a:extLst>
          </p:cNvPr>
          <p:cNvSpPr>
            <a:spLocks noChangeArrowheads="1"/>
          </p:cNvSpPr>
          <p:nvPr/>
        </p:nvSpPr>
        <p:spPr bwMode="gray">
          <a:xfrm>
            <a:off x="10650070" y="6283623"/>
            <a:ext cx="1341987" cy="273127"/>
          </a:xfrm>
          <a:prstGeom prst="homePlate">
            <a:avLst>
              <a:gd name="adj" fmla="val 42796"/>
            </a:avLst>
          </a:prstGeom>
          <a:gradFill rotWithShape="1">
            <a:gsLst>
              <a:gs pos="0">
                <a:schemeClr val="accent2">
                  <a:gamma/>
                  <a:shade val="76078"/>
                  <a:invGamma/>
                </a:schemeClr>
              </a:gs>
              <a:gs pos="100000">
                <a:schemeClr val="accent2"/>
              </a:gs>
            </a:gsLst>
            <a:lin ang="5400000" scaled="1"/>
          </a:gradFill>
          <a:ln w="28575" algn="ctr">
            <a:solidFill>
              <a:srgbClr val="F8F8F8"/>
            </a:solidFill>
            <a:miter lim="800000"/>
          </a:ln>
          <a:effectLst>
            <a:outerShdw dist="107763" dir="2700000" algn="ctr" rotWithShape="0">
              <a:srgbClr val="000000">
                <a:alpha val="50000"/>
              </a:srgbClr>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 name="Rectangle 11">
            <a:hlinkClick r:id="rId9" action="ppaction://hlinksldjump"/>
            <a:extLst>
              <a:ext uri="{FF2B5EF4-FFF2-40B4-BE49-F238E27FC236}">
                <a16:creationId xmlns:a16="http://schemas.microsoft.com/office/drawing/2014/main" id="{E2713C2A-F9D2-43BB-AE66-2DA2C843BE68}"/>
              </a:ext>
            </a:extLst>
          </p:cNvPr>
          <p:cNvSpPr/>
          <p:nvPr/>
        </p:nvSpPr>
        <p:spPr>
          <a:xfrm>
            <a:off x="10650071" y="6295140"/>
            <a:ext cx="1341986" cy="261610"/>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en-US" altLang="zh-CN" sz="1100" b="1" spc="600" dirty="0">
                <a:solidFill>
                  <a:srgbClr val="FEFEFE"/>
                </a:solidFill>
                <a:latin typeface="Arial" panose="020B0604020202020204" pitchFamily="34" charset="0"/>
                <a:ea typeface="Arial" panose="020B0604020202020204" pitchFamily="34" charset="0"/>
                <a:cs typeface="Arial" panose="020B0604020202020204" pitchFamily="34" charset="0"/>
              </a:rPr>
              <a:t>CSS3</a:t>
            </a:r>
            <a:r>
              <a:rPr lang="zh-CN" altLang="en-US" sz="1100" b="1" spc="600" dirty="0">
                <a:solidFill>
                  <a:srgbClr val="FEFEFE"/>
                </a:solidFill>
                <a:latin typeface="Arial" panose="020B0604020202020204" pitchFamily="34" charset="0"/>
                <a:ea typeface="Arial" panose="020B0604020202020204" pitchFamily="34" charset="0"/>
                <a:cs typeface="Arial" panose="020B0604020202020204" pitchFamily="34" charset="0"/>
              </a:rPr>
              <a:t>功能</a:t>
            </a:r>
            <a:endParaRPr lang="en-US" altLang="zh-CN" sz="1100" b="1" spc="600" dirty="0">
              <a:solidFill>
                <a:srgbClr val="FEFEFE"/>
              </a:solidFill>
              <a:latin typeface="Arial" panose="020B0604020202020204" pitchFamily="34" charset="0"/>
              <a:ea typeface="Arial" panose="020B0604020202020204" pitchFamily="34" charset="0"/>
              <a:cs typeface="Arial" panose="020B0604020202020204" pitchFamily="34" charset="0"/>
            </a:endParaRPr>
          </a:p>
        </p:txBody>
      </p:sp>
      <p:grpSp>
        <p:nvGrpSpPr>
          <p:cNvPr id="25" name="Group 9">
            <a:extLst>
              <a:ext uri="{FF2B5EF4-FFF2-40B4-BE49-F238E27FC236}">
                <a16:creationId xmlns:a16="http://schemas.microsoft.com/office/drawing/2014/main" id="{5A6B5D38-86B8-4C82-93D7-C0678440CA84}"/>
              </a:ext>
            </a:extLst>
          </p:cNvPr>
          <p:cNvGrpSpPr/>
          <p:nvPr/>
        </p:nvGrpSpPr>
        <p:grpSpPr>
          <a:xfrm>
            <a:off x="9270251" y="181078"/>
            <a:ext cx="754143" cy="335365"/>
            <a:chOff x="816" y="2304"/>
            <a:chExt cx="1440" cy="448"/>
          </a:xfrm>
        </p:grpSpPr>
        <p:sp>
          <p:nvSpPr>
            <p:cNvPr id="26" name="Freeform 10">
              <a:extLst>
                <a:ext uri="{FF2B5EF4-FFF2-40B4-BE49-F238E27FC236}">
                  <a16:creationId xmlns:a16="http://schemas.microsoft.com/office/drawing/2014/main" id="{74947DC5-530B-4FBD-A169-15EC730A0A0B}"/>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7" name="Rectangle 11">
              <a:hlinkClick r:id="rId10"/>
              <a:extLst>
                <a:ext uri="{FF2B5EF4-FFF2-40B4-BE49-F238E27FC236}">
                  <a16:creationId xmlns:a16="http://schemas.microsoft.com/office/drawing/2014/main" id="{99897DBF-A744-4002-A929-038AE43AE7D3}"/>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29" name="Group 9">
            <a:extLst>
              <a:ext uri="{FF2B5EF4-FFF2-40B4-BE49-F238E27FC236}">
                <a16:creationId xmlns:a16="http://schemas.microsoft.com/office/drawing/2014/main" id="{2AB8FC8E-A628-418A-BF23-72A0F6DFCB15}"/>
              </a:ext>
            </a:extLst>
          </p:cNvPr>
          <p:cNvGrpSpPr/>
          <p:nvPr/>
        </p:nvGrpSpPr>
        <p:grpSpPr>
          <a:xfrm>
            <a:off x="10165976" y="181078"/>
            <a:ext cx="754143" cy="335365"/>
            <a:chOff x="816" y="2304"/>
            <a:chExt cx="1440" cy="448"/>
          </a:xfrm>
        </p:grpSpPr>
        <p:sp>
          <p:nvSpPr>
            <p:cNvPr id="32" name="Freeform 10">
              <a:extLst>
                <a:ext uri="{FF2B5EF4-FFF2-40B4-BE49-F238E27FC236}">
                  <a16:creationId xmlns:a16="http://schemas.microsoft.com/office/drawing/2014/main" id="{A1BE77EA-8B9F-43D4-A2CE-35DA906E6D8A}"/>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3" name="Rectangle 11">
              <a:hlinkClick r:id="rId11" action="ppaction://hlinkfile"/>
              <a:extLst>
                <a:ext uri="{FF2B5EF4-FFF2-40B4-BE49-F238E27FC236}">
                  <a16:creationId xmlns:a16="http://schemas.microsoft.com/office/drawing/2014/main" id="{D593B0E7-9CB7-45C4-9F7F-054FFEA59214}"/>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3907846791"/>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en-US" altLang="zh-CN" kern="1200" dirty="0">
                <a:latin typeface="华文隶书" panose="02010800040101010101" pitchFamily="2" charset="-122"/>
                <a:ea typeface="华文隶书" panose="02010800040101010101" pitchFamily="2" charset="-122"/>
                <a:cs typeface="Arial" panose="020B0604020202020204" pitchFamily="34" charset="0"/>
              </a:rPr>
              <a:t>CSS</a:t>
            </a:r>
            <a:r>
              <a:rPr lang="zh-CN" altLang="en-US" kern="1200" dirty="0">
                <a:latin typeface="华文隶书" panose="02010800040101010101" pitchFamily="2" charset="-122"/>
                <a:ea typeface="华文隶书" panose="02010800040101010101" pitchFamily="2" charset="-122"/>
                <a:cs typeface="Arial" panose="020B0604020202020204" pitchFamily="34" charset="0"/>
              </a:rPr>
              <a:t>参考资料</a:t>
            </a:r>
            <a:endParaRPr lang="en-US" altLang="zh-CN" kern="1200" dirty="0">
              <a:latin typeface="华文隶书" panose="02010800040101010101" pitchFamily="2" charset="-122"/>
              <a:ea typeface="华文隶书" panose="02010800040101010101" pitchFamily="2" charset="-122"/>
            </a:endParaRPr>
          </a:p>
        </p:txBody>
      </p:sp>
      <p:sp>
        <p:nvSpPr>
          <p:cNvPr id="17" name="矩形 16">
            <a:extLst>
              <a:ext uri="{FF2B5EF4-FFF2-40B4-BE49-F238E27FC236}">
                <a16:creationId xmlns:a16="http://schemas.microsoft.com/office/drawing/2014/main" id="{4E59A5FF-217D-4CFE-86FA-3B5E4DB65F45}"/>
              </a:ext>
            </a:extLst>
          </p:cNvPr>
          <p:cNvSpPr/>
          <p:nvPr/>
        </p:nvSpPr>
        <p:spPr>
          <a:xfrm>
            <a:off x="387837" y="938875"/>
            <a:ext cx="11641769" cy="5262979"/>
          </a:xfrm>
          <a:prstGeom prst="rect">
            <a:avLst/>
          </a:prstGeom>
        </p:spPr>
        <p:txBody>
          <a:bodyPr wrap="square">
            <a:spAutoFit/>
          </a:bodyPr>
          <a:lstStyle/>
          <a:p>
            <a:pPr>
              <a:lnSpc>
                <a:spcPct val="200000"/>
              </a:lnSpc>
            </a:pPr>
            <a:r>
              <a:rPr lang="zh-CN" altLang="en-US" b="1" dirty="0"/>
              <a:t>深入理解</a:t>
            </a:r>
            <a:r>
              <a:rPr lang="en-US" altLang="zh-CN" b="1" dirty="0"/>
              <a:t>css</a:t>
            </a:r>
            <a:r>
              <a:rPr lang="zh-CN" altLang="en-US" b="1" dirty="0"/>
              <a:t>浮动：</a:t>
            </a:r>
            <a:r>
              <a:rPr lang="en-US" altLang="zh-CN" b="1" dirty="0">
                <a:solidFill>
                  <a:schemeClr val="tx2">
                    <a:alpha val="93000"/>
                  </a:schemeClr>
                </a:solidFill>
                <a:hlinkClick r:id="rId3"/>
              </a:rPr>
              <a:t>https://www.cnblogs.com/starof/p/4608962.html</a:t>
            </a:r>
            <a:endParaRPr lang="en-US" altLang="zh-CN" b="1" dirty="0">
              <a:solidFill>
                <a:schemeClr val="tx2">
                  <a:alpha val="93000"/>
                </a:schemeClr>
              </a:solidFill>
            </a:endParaRPr>
          </a:p>
          <a:p>
            <a:pPr>
              <a:lnSpc>
                <a:spcPct val="200000"/>
              </a:lnSpc>
            </a:pPr>
            <a:r>
              <a:rPr lang="en-US" altLang="zh-CN" b="1" dirty="0"/>
              <a:t>CSS</a:t>
            </a:r>
            <a:r>
              <a:rPr lang="zh-CN" altLang="en-US" b="1" dirty="0"/>
              <a:t>权重的问题</a:t>
            </a:r>
            <a:r>
              <a:rPr lang="en-US" altLang="zh-CN" b="1" dirty="0"/>
              <a:t>:</a:t>
            </a:r>
            <a:r>
              <a:rPr lang="zh-CN" altLang="en-US" b="1" dirty="0"/>
              <a:t>选择器权重值的计算</a:t>
            </a:r>
            <a:r>
              <a:rPr lang="en-US" altLang="zh-CN" dirty="0">
                <a:solidFill>
                  <a:schemeClr val="tx2">
                    <a:alpha val="93000"/>
                  </a:schemeClr>
                </a:solidFill>
              </a:rPr>
              <a:t> </a:t>
            </a:r>
            <a:r>
              <a:rPr lang="zh-CN" altLang="en-US" b="1" dirty="0"/>
              <a:t>：</a:t>
            </a:r>
            <a:r>
              <a:rPr lang="en-US" altLang="zh-CN" b="1" dirty="0">
                <a:solidFill>
                  <a:schemeClr val="tx2">
                    <a:alpha val="93000"/>
                  </a:schemeClr>
                </a:solidFill>
                <a:hlinkClick r:id="rId4"/>
              </a:rPr>
              <a:t>https://blog.csdn.net/jane617_min/article/details/48370507</a:t>
            </a:r>
            <a:endParaRPr lang="en-US" altLang="zh-CN" b="1" dirty="0">
              <a:solidFill>
                <a:schemeClr val="tx2">
                  <a:alpha val="93000"/>
                </a:schemeClr>
              </a:solidFill>
            </a:endParaRPr>
          </a:p>
          <a:p>
            <a:pPr>
              <a:lnSpc>
                <a:spcPct val="200000"/>
              </a:lnSpc>
            </a:pPr>
            <a:r>
              <a:rPr lang="zh-CN" altLang="en-US" b="1" dirty="0"/>
              <a:t>浅谈 </a:t>
            </a:r>
            <a:r>
              <a:rPr lang="en-US" altLang="zh-CN" b="1" dirty="0"/>
              <a:t>css</a:t>
            </a:r>
            <a:r>
              <a:rPr lang="zh-CN" altLang="en-US" b="1" dirty="0"/>
              <a:t>的</a:t>
            </a:r>
            <a:r>
              <a:rPr lang="en-US" altLang="zh-CN" b="1" dirty="0"/>
              <a:t>zoom</a:t>
            </a:r>
            <a:r>
              <a:rPr lang="zh-CN" altLang="en-US" b="1" dirty="0"/>
              <a:t>属性：</a:t>
            </a:r>
            <a:r>
              <a:rPr lang="en-US" altLang="zh-CN" b="1" dirty="0"/>
              <a:t> </a:t>
            </a:r>
            <a:r>
              <a:rPr lang="en-US" altLang="zh-CN" b="1" dirty="0">
                <a:hlinkClick r:id="rId5"/>
              </a:rPr>
              <a:t>https://blog.csdn.net/u014516981/article/details/51824607</a:t>
            </a:r>
            <a:r>
              <a:rPr lang="en-US" altLang="zh-CN" b="1" dirty="0"/>
              <a:t> </a:t>
            </a:r>
            <a:r>
              <a:rPr lang="en-US" altLang="zh-CN" dirty="0">
                <a:solidFill>
                  <a:schemeClr val="tx2">
                    <a:alpha val="93000"/>
                  </a:schemeClr>
                </a:solidFill>
              </a:rPr>
              <a:t> </a:t>
            </a:r>
          </a:p>
          <a:p>
            <a:pPr>
              <a:lnSpc>
                <a:spcPct val="200000"/>
              </a:lnSpc>
            </a:pPr>
            <a:r>
              <a:rPr lang="zh-CN" altLang="en-US" b="1" dirty="0"/>
              <a:t>史上最全的</a:t>
            </a:r>
            <a:r>
              <a:rPr lang="en-US" altLang="zh-CN" b="1" dirty="0"/>
              <a:t>CSS hack</a:t>
            </a:r>
            <a:r>
              <a:rPr lang="zh-CN" altLang="en-US" b="1" dirty="0"/>
              <a:t>方式一览</a:t>
            </a:r>
            <a:r>
              <a:rPr lang="en-US" altLang="zh-CN" b="1" dirty="0"/>
              <a:t>(</a:t>
            </a:r>
            <a:r>
              <a:rPr lang="zh-CN" altLang="en-US" b="1" dirty="0"/>
              <a:t>兼容多浏览器</a:t>
            </a:r>
            <a:r>
              <a:rPr lang="en-US" altLang="zh-CN" b="1" dirty="0"/>
              <a:t>)</a:t>
            </a:r>
            <a:r>
              <a:rPr lang="zh-CN" altLang="en-US" b="1" dirty="0">
                <a:solidFill>
                  <a:schemeClr val="tx2">
                    <a:alpha val="93000"/>
                  </a:schemeClr>
                </a:solidFill>
              </a:rPr>
              <a:t>：</a:t>
            </a:r>
            <a:r>
              <a:rPr lang="en-US" altLang="zh-CN" b="1" dirty="0">
                <a:solidFill>
                  <a:schemeClr val="tx2">
                    <a:alpha val="93000"/>
                  </a:schemeClr>
                </a:solidFill>
                <a:hlinkClick r:id="rId6"/>
              </a:rPr>
              <a:t>https://www.jb51.net/css/493362.html</a:t>
            </a:r>
            <a:r>
              <a:rPr lang="en-US" altLang="zh-CN" b="1" dirty="0">
                <a:solidFill>
                  <a:schemeClr val="tx2">
                    <a:alpha val="93000"/>
                  </a:schemeClr>
                </a:solidFill>
              </a:rPr>
              <a:t> </a:t>
            </a:r>
          </a:p>
          <a:p>
            <a:pPr>
              <a:lnSpc>
                <a:spcPct val="200000"/>
              </a:lnSpc>
            </a:pPr>
            <a:r>
              <a:rPr lang="en-US" altLang="zh-CN" b="1" dirty="0"/>
              <a:t>CSS</a:t>
            </a:r>
            <a:r>
              <a:rPr lang="zh-CN" altLang="en-US" b="1" dirty="0"/>
              <a:t>的</a:t>
            </a:r>
            <a:r>
              <a:rPr lang="en-US" altLang="zh-CN" b="1" dirty="0"/>
              <a:t>clip-path</a:t>
            </a:r>
            <a:r>
              <a:rPr lang="zh-CN" altLang="en-US" b="1" dirty="0"/>
              <a:t>：</a:t>
            </a:r>
            <a:r>
              <a:rPr lang="en-US" altLang="zh-CN" b="1" dirty="0"/>
              <a:t> </a:t>
            </a:r>
            <a:r>
              <a:rPr lang="en-US" altLang="zh-CN" b="1" dirty="0">
                <a:hlinkClick r:id="rId7"/>
              </a:rPr>
              <a:t>http://www.w3cplus.com/css3/introducing-css-clip-path-property.html</a:t>
            </a:r>
            <a:r>
              <a:rPr lang="en-US" altLang="zh-CN" b="1" dirty="0"/>
              <a:t> </a:t>
            </a:r>
          </a:p>
          <a:p>
            <a:pPr>
              <a:lnSpc>
                <a:spcPct val="200000"/>
              </a:lnSpc>
            </a:pPr>
            <a:r>
              <a:rPr lang="zh-CN" altLang="en-US" b="1" dirty="0"/>
              <a:t>使用</a:t>
            </a:r>
            <a:r>
              <a:rPr lang="en-US" altLang="zh-CN" b="1" dirty="0"/>
              <a:t>CSS3</a:t>
            </a:r>
            <a:r>
              <a:rPr lang="zh-CN" altLang="en-US" b="1" dirty="0"/>
              <a:t>制作</a:t>
            </a:r>
            <a:r>
              <a:rPr lang="en-US" altLang="zh-CN" b="1" dirty="0"/>
              <a:t>72</a:t>
            </a:r>
            <a:r>
              <a:rPr lang="zh-CN" altLang="en-US" b="1" dirty="0"/>
              <a:t>个</a:t>
            </a:r>
            <a:r>
              <a:rPr lang="en-US" altLang="zh-CN" b="1" dirty="0"/>
              <a:t>webapp</a:t>
            </a:r>
            <a:r>
              <a:rPr lang="zh-CN" altLang="en-US" b="1" dirty="0"/>
              <a:t>图标：</a:t>
            </a:r>
            <a:r>
              <a:rPr lang="en-US" altLang="zh-CN" b="1" dirty="0">
                <a:hlinkClick r:id="rId8"/>
              </a:rPr>
              <a:t>http://www.cnblogs.com/jr1993/p/4671561.html</a:t>
            </a:r>
            <a:r>
              <a:rPr lang="en-US" altLang="zh-CN" b="1" dirty="0"/>
              <a:t> </a:t>
            </a:r>
          </a:p>
          <a:p>
            <a:pPr>
              <a:lnSpc>
                <a:spcPct val="200000"/>
              </a:lnSpc>
            </a:pPr>
            <a:r>
              <a:rPr lang="en-US" altLang="zh-CN" b="1" dirty="0"/>
              <a:t>CSS</a:t>
            </a:r>
            <a:r>
              <a:rPr lang="zh-CN" altLang="en-US" b="1" dirty="0"/>
              <a:t>世界 </a:t>
            </a:r>
            <a:r>
              <a:rPr lang="en-US" altLang="zh-CN" b="1" dirty="0"/>
              <a:t>,</a:t>
            </a:r>
            <a:r>
              <a:rPr lang="zh-CN" altLang="en-US" b="1" dirty="0"/>
              <a:t>张鑫旭</a:t>
            </a:r>
            <a:r>
              <a:rPr lang="en-US" altLang="zh-CN" b="1" dirty="0"/>
              <a:t>@www.java1234.com.pdf</a:t>
            </a:r>
            <a:r>
              <a:rPr lang="zh-CN" altLang="en-US" b="1" dirty="0"/>
              <a:t>：</a:t>
            </a:r>
            <a:r>
              <a:rPr lang="en-US" altLang="zh-CN" b="1" dirty="0">
                <a:hlinkClick r:id="rId9"/>
              </a:rPr>
              <a:t>https://pan.baidu.com/s/1Jg4J3CZzqssj6uqNPnyX-w</a:t>
            </a:r>
            <a:endParaRPr lang="en-US" altLang="zh-CN" b="1" dirty="0"/>
          </a:p>
          <a:p>
            <a:pPr>
              <a:lnSpc>
                <a:spcPct val="200000"/>
              </a:lnSpc>
            </a:pPr>
            <a:r>
              <a:rPr lang="zh-CN" altLang="en-US" b="1" dirty="0"/>
              <a:t>深入学习</a:t>
            </a:r>
            <a:r>
              <a:rPr lang="en-US" altLang="zh-CN" b="1" dirty="0"/>
              <a:t>CSS</a:t>
            </a:r>
            <a:r>
              <a:rPr lang="zh-CN" altLang="en-US" b="1" dirty="0"/>
              <a:t>自定义属性（</a:t>
            </a:r>
            <a:r>
              <a:rPr lang="en-US" altLang="zh-CN" b="1" dirty="0"/>
              <a:t>CSS</a:t>
            </a:r>
            <a:r>
              <a:rPr lang="zh-CN" altLang="en-US" b="1" dirty="0"/>
              <a:t>变量）：</a:t>
            </a:r>
            <a:r>
              <a:rPr lang="en-US" altLang="zh-CN" b="1" dirty="0">
                <a:hlinkClick r:id="rId10"/>
              </a:rPr>
              <a:t>https://www.w3cplus.com/css3/css-properties-in-depth.html?utm_source=tuicool&amp;utm_medium=referral</a:t>
            </a:r>
            <a:r>
              <a:rPr lang="en-US" altLang="zh-CN" b="1" dirty="0"/>
              <a:t>  </a:t>
            </a:r>
          </a:p>
          <a:p>
            <a:pPr>
              <a:lnSpc>
                <a:spcPct val="200000"/>
              </a:lnSpc>
            </a:pPr>
            <a:r>
              <a:rPr lang="en-US" altLang="zh-CN" b="1" dirty="0"/>
              <a:t>currentColor-CSS3</a:t>
            </a:r>
            <a:r>
              <a:rPr lang="zh-CN" altLang="en-US" b="1" dirty="0"/>
              <a:t>超高校级好用</a:t>
            </a:r>
            <a:r>
              <a:rPr lang="en-US" altLang="zh-CN" b="1" dirty="0"/>
              <a:t>CSS</a:t>
            </a:r>
            <a:r>
              <a:rPr lang="zh-CN" altLang="en-US" b="1" dirty="0"/>
              <a:t>变量：</a:t>
            </a:r>
            <a:r>
              <a:rPr lang="en-US" altLang="zh-CN" b="1" dirty="0">
                <a:hlinkClick r:id="rId11"/>
              </a:rPr>
              <a:t>https://www.zhangxinxu.com/wordpress/2014/10/currentcolor-css3-powerful-css-keyword/</a:t>
            </a:r>
            <a:r>
              <a:rPr lang="en-US" altLang="zh-CN" b="1" dirty="0"/>
              <a:t> </a:t>
            </a:r>
          </a:p>
          <a:p>
            <a:pPr>
              <a:lnSpc>
                <a:spcPct val="200000"/>
              </a:lnSpc>
            </a:pPr>
            <a:r>
              <a:rPr lang="zh-CN" altLang="en-US" b="1" dirty="0"/>
              <a:t>使用</a:t>
            </a:r>
            <a:r>
              <a:rPr lang="en-US" altLang="zh-CN" b="1" dirty="0"/>
              <a:t>CSS</a:t>
            </a:r>
            <a:r>
              <a:rPr lang="zh-CN" altLang="en-US" b="1" dirty="0"/>
              <a:t>的</a:t>
            </a:r>
            <a:r>
              <a:rPr lang="en-US" altLang="zh-CN" b="1" dirty="0" err="1"/>
              <a:t>currentColor</a:t>
            </a:r>
            <a:r>
              <a:rPr lang="zh-CN" altLang="en-US" b="1" dirty="0"/>
              <a:t>变量扩展颜色级联：</a:t>
            </a:r>
            <a:r>
              <a:rPr lang="en-US" altLang="zh-CN" b="1" dirty="0">
                <a:hlinkClick r:id="rId12"/>
              </a:rPr>
              <a:t>https://www.w3cplus.com/css3/extending-the-color-cascade-with-the-css-currentcolor-variable.html</a:t>
            </a:r>
            <a:r>
              <a:rPr lang="en-US" altLang="zh-CN" b="1" dirty="0"/>
              <a:t> </a:t>
            </a:r>
            <a:endParaRPr lang="zh-CN" altLang="en-US" b="1" dirty="0"/>
          </a:p>
        </p:txBody>
      </p:sp>
      <p:grpSp>
        <p:nvGrpSpPr>
          <p:cNvPr id="7" name="Group 9">
            <a:extLst>
              <a:ext uri="{FF2B5EF4-FFF2-40B4-BE49-F238E27FC236}">
                <a16:creationId xmlns:a16="http://schemas.microsoft.com/office/drawing/2014/main" id="{3DF7D687-FEFA-4845-9C70-432C356767C7}"/>
              </a:ext>
            </a:extLst>
          </p:cNvPr>
          <p:cNvGrpSpPr/>
          <p:nvPr/>
        </p:nvGrpSpPr>
        <p:grpSpPr>
          <a:xfrm>
            <a:off x="11061700" y="181078"/>
            <a:ext cx="988719" cy="335365"/>
            <a:chOff x="816" y="2304"/>
            <a:chExt cx="1440" cy="448"/>
          </a:xfrm>
        </p:grpSpPr>
        <p:sp>
          <p:nvSpPr>
            <p:cNvPr id="8" name="Freeform 10">
              <a:extLst>
                <a:ext uri="{FF2B5EF4-FFF2-40B4-BE49-F238E27FC236}">
                  <a16:creationId xmlns:a16="http://schemas.microsoft.com/office/drawing/2014/main" id="{0A6764C3-7415-40E5-80EE-0198F5D622B5}"/>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 name="Rectangle 11">
              <a:hlinkClick r:id="rId13" action="ppaction://hlinksldjump"/>
              <a:extLst>
                <a:ext uri="{FF2B5EF4-FFF2-40B4-BE49-F238E27FC236}">
                  <a16:creationId xmlns:a16="http://schemas.microsoft.com/office/drawing/2014/main" id="{614A3662-82DF-4B81-BD1D-C3B80FA528D2}"/>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11" name="Group 9">
            <a:extLst>
              <a:ext uri="{FF2B5EF4-FFF2-40B4-BE49-F238E27FC236}">
                <a16:creationId xmlns:a16="http://schemas.microsoft.com/office/drawing/2014/main" id="{A07DB26A-3644-4F9D-9C3D-36F3B3AA9BE1}"/>
              </a:ext>
            </a:extLst>
          </p:cNvPr>
          <p:cNvGrpSpPr/>
          <p:nvPr/>
        </p:nvGrpSpPr>
        <p:grpSpPr>
          <a:xfrm>
            <a:off x="9270251" y="181078"/>
            <a:ext cx="754143" cy="335365"/>
            <a:chOff x="816" y="2304"/>
            <a:chExt cx="1440" cy="448"/>
          </a:xfrm>
        </p:grpSpPr>
        <p:sp>
          <p:nvSpPr>
            <p:cNvPr id="12" name="Freeform 10">
              <a:extLst>
                <a:ext uri="{FF2B5EF4-FFF2-40B4-BE49-F238E27FC236}">
                  <a16:creationId xmlns:a16="http://schemas.microsoft.com/office/drawing/2014/main" id="{D6C57358-F124-48CF-9F59-AF05F4D693EC}"/>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 name="Rectangle 11">
              <a:hlinkClick r:id="rId14"/>
              <a:extLst>
                <a:ext uri="{FF2B5EF4-FFF2-40B4-BE49-F238E27FC236}">
                  <a16:creationId xmlns:a16="http://schemas.microsoft.com/office/drawing/2014/main" id="{3CC77124-5AEB-4EEC-90BC-14EAD66CDCA0}"/>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14" name="Group 9">
            <a:extLst>
              <a:ext uri="{FF2B5EF4-FFF2-40B4-BE49-F238E27FC236}">
                <a16:creationId xmlns:a16="http://schemas.microsoft.com/office/drawing/2014/main" id="{B45DA27E-A297-46B4-A0E5-A7C917A5417D}"/>
              </a:ext>
            </a:extLst>
          </p:cNvPr>
          <p:cNvGrpSpPr/>
          <p:nvPr/>
        </p:nvGrpSpPr>
        <p:grpSpPr>
          <a:xfrm>
            <a:off x="10165976" y="181078"/>
            <a:ext cx="754143" cy="335365"/>
            <a:chOff x="816" y="2304"/>
            <a:chExt cx="1440" cy="448"/>
          </a:xfrm>
        </p:grpSpPr>
        <p:sp>
          <p:nvSpPr>
            <p:cNvPr id="15" name="Freeform 10">
              <a:extLst>
                <a:ext uri="{FF2B5EF4-FFF2-40B4-BE49-F238E27FC236}">
                  <a16:creationId xmlns:a16="http://schemas.microsoft.com/office/drawing/2014/main" id="{40EDC4EB-BFD2-4BFA-91D0-62A9F93B925F}"/>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 name="Rectangle 11">
              <a:hlinkClick r:id="rId15" action="ppaction://hlinkfile"/>
              <a:extLst>
                <a:ext uri="{FF2B5EF4-FFF2-40B4-BE49-F238E27FC236}">
                  <a16:creationId xmlns:a16="http://schemas.microsoft.com/office/drawing/2014/main" id="{2733D31E-B0A4-4BE6-85EC-46AAA7A3DF7E}"/>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2726823905"/>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zh-CN" altLang="en-US" kern="1200" dirty="0">
                <a:latin typeface="华文隶书" panose="02010800040101010101" pitchFamily="2" charset="-122"/>
                <a:ea typeface="华文隶书" panose="02010800040101010101" pitchFamily="2" charset="-122"/>
                <a:cs typeface="Arial" panose="020B0604020202020204" pitchFamily="34" charset="0"/>
              </a:rPr>
              <a:t>遗留问题</a:t>
            </a:r>
            <a:endParaRPr lang="en-US" altLang="zh-CN" kern="1200" dirty="0">
              <a:latin typeface="华文隶书" panose="02010800040101010101" pitchFamily="2" charset="-122"/>
              <a:ea typeface="华文隶书" panose="02010800040101010101" pitchFamily="2" charset="-122"/>
            </a:endParaRPr>
          </a:p>
        </p:txBody>
      </p:sp>
      <p:sp>
        <p:nvSpPr>
          <p:cNvPr id="9" name="矩形 8">
            <a:extLst>
              <a:ext uri="{FF2B5EF4-FFF2-40B4-BE49-F238E27FC236}">
                <a16:creationId xmlns:a16="http://schemas.microsoft.com/office/drawing/2014/main" id="{F70EA026-A698-4308-B575-1F05AAF50DD6}"/>
              </a:ext>
            </a:extLst>
          </p:cNvPr>
          <p:cNvSpPr/>
          <p:nvPr/>
        </p:nvSpPr>
        <p:spPr>
          <a:xfrm>
            <a:off x="293370" y="798333"/>
            <a:ext cx="4163319" cy="2354491"/>
          </a:xfrm>
          <a:prstGeom prst="rect">
            <a:avLst/>
          </a:prstGeom>
        </p:spPr>
        <p:txBody>
          <a:bodyPr wrap="none">
            <a:spAutoFit/>
          </a:bodyPr>
          <a:lstStyle/>
          <a:p>
            <a:pPr>
              <a:lnSpc>
                <a:spcPct val="150000"/>
              </a:lnSpc>
            </a:pPr>
            <a:r>
              <a:rPr lang="zh-CN" altLang="en-US" b="1" dirty="0">
                <a:solidFill>
                  <a:srgbClr val="333333"/>
                </a:solidFill>
                <a:latin typeface="Arial" panose="020B0604020202020204" pitchFamily="34" charset="0"/>
                <a:hlinkClick r:id="rId3" action="ppaction://hlinksldjump"/>
              </a:rPr>
              <a:t>隐藏元素</a:t>
            </a:r>
            <a:r>
              <a:rPr lang="zh-CN" altLang="en-US" b="1" dirty="0">
                <a:solidFill>
                  <a:srgbClr val="333333"/>
                </a:solidFill>
                <a:latin typeface="Arial" panose="020B0604020202020204" pitchFamily="34" charset="0"/>
              </a:rPr>
              <a:t>：</a:t>
            </a:r>
            <a:r>
              <a:rPr lang="zh-CN" altLang="en-US" dirty="0"/>
              <a:t>读屏软件</a:t>
            </a:r>
            <a:r>
              <a:rPr lang="en-US" altLang="zh-CN" b="1" baseline="30000" dirty="0"/>
              <a:t>?</a:t>
            </a:r>
          </a:p>
          <a:p>
            <a:pPr>
              <a:lnSpc>
                <a:spcPct val="150000"/>
              </a:lnSpc>
            </a:pPr>
            <a:r>
              <a:rPr lang="en-US" altLang="zh-CN" b="1" dirty="0">
                <a:solidFill>
                  <a:srgbClr val="333333"/>
                </a:solidFill>
                <a:latin typeface="Arial" panose="020B0604020202020204" pitchFamily="34" charset="0"/>
                <a:hlinkClick r:id="rId4" action="ppaction://hlinksldjump"/>
              </a:rPr>
              <a:t>Clip-path</a:t>
            </a:r>
            <a:r>
              <a:rPr lang="zh-CN" altLang="en-US" b="1" dirty="0">
                <a:solidFill>
                  <a:srgbClr val="333333"/>
                </a:solidFill>
                <a:latin typeface="Arial" panose="020B0604020202020204" pitchFamily="34" charset="0"/>
              </a:rPr>
              <a:t> ： </a:t>
            </a:r>
            <a:r>
              <a:rPr lang="en-US" altLang="zh-CN" dirty="0"/>
              <a:t>geometry-box</a:t>
            </a:r>
            <a:r>
              <a:rPr lang="en-US" altLang="zh-CN" b="1" baseline="30000" dirty="0"/>
              <a:t> ? </a:t>
            </a:r>
          </a:p>
          <a:p>
            <a:pPr>
              <a:lnSpc>
                <a:spcPct val="150000"/>
              </a:lnSpc>
            </a:pPr>
            <a:r>
              <a:rPr lang="en-US" altLang="zh-CN" dirty="0">
                <a:hlinkClick r:id="rId5" action="ppaction://hlinksldjump"/>
              </a:rPr>
              <a:t>Transform</a:t>
            </a:r>
            <a:r>
              <a:rPr lang="zh-CN" altLang="en-US" dirty="0"/>
              <a:t>：</a:t>
            </a:r>
            <a:r>
              <a:rPr lang="en-US" altLang="zh-CN" dirty="0"/>
              <a:t> </a:t>
            </a:r>
            <a:r>
              <a:rPr lang="zh-CN" altLang="en-US" dirty="0"/>
              <a:t>①</a:t>
            </a:r>
            <a:r>
              <a:rPr lang="en-US" altLang="zh-CN" dirty="0"/>
              <a:t>matrix</a:t>
            </a:r>
            <a:r>
              <a:rPr lang="zh-CN" altLang="en-US" dirty="0"/>
              <a:t>矩阵算法</a:t>
            </a:r>
            <a:r>
              <a:rPr lang="en-US" altLang="zh-CN" baseline="30000" dirty="0"/>
              <a:t>?</a:t>
            </a:r>
            <a:r>
              <a:rPr lang="en-US" altLang="zh-CN" dirty="0"/>
              <a:t> </a:t>
            </a:r>
            <a:r>
              <a:rPr lang="zh-CN" altLang="en-US" dirty="0"/>
              <a:t>②</a:t>
            </a:r>
            <a:r>
              <a:rPr lang="en-US" altLang="zh-CN" dirty="0"/>
              <a:t>perspective(</a:t>
            </a:r>
            <a:r>
              <a:rPr lang="en-US" altLang="zh-CN" i="1" dirty="0"/>
              <a:t>n</a:t>
            </a:r>
            <a:r>
              <a:rPr lang="en-US" altLang="zh-CN" dirty="0"/>
              <a:t>)</a:t>
            </a:r>
            <a:r>
              <a:rPr lang="zh-CN" altLang="en-US" baseline="30000" dirty="0"/>
              <a:t>？</a:t>
            </a:r>
            <a:endParaRPr lang="en-US" altLang="zh-CN" baseline="30000" dirty="0"/>
          </a:p>
          <a:p>
            <a:pPr>
              <a:lnSpc>
                <a:spcPct val="150000"/>
              </a:lnSpc>
            </a:pPr>
            <a:r>
              <a:rPr lang="en-US" altLang="zh-CN" dirty="0">
                <a:hlinkClick r:id="rId6" action="ppaction://hlinksldjump"/>
              </a:rPr>
              <a:t>Animation</a:t>
            </a:r>
            <a:r>
              <a:rPr lang="zh-CN" altLang="en-US" dirty="0"/>
              <a:t>：</a:t>
            </a:r>
            <a:r>
              <a:rPr lang="en-US" altLang="zh-CN" dirty="0"/>
              <a:t>animation-fill-mode both</a:t>
            </a:r>
            <a:r>
              <a:rPr lang="zh-CN" altLang="en-US" dirty="0"/>
              <a:t>的实例</a:t>
            </a:r>
            <a:endParaRPr lang="en-US" altLang="zh-CN" dirty="0"/>
          </a:p>
          <a:p>
            <a:pPr>
              <a:lnSpc>
                <a:spcPct val="150000"/>
              </a:lnSpc>
            </a:pPr>
            <a:r>
              <a:rPr lang="zh-CN" altLang="en-US" b="1" dirty="0">
                <a:solidFill>
                  <a:srgbClr val="333333"/>
                </a:solidFill>
                <a:latin typeface="Arial" panose="020B0604020202020204" pitchFamily="34" charset="0"/>
                <a:hlinkClick r:id="rId7" action="ppaction://hlinksldjump"/>
              </a:rPr>
              <a:t>居中方式</a:t>
            </a:r>
            <a:r>
              <a:rPr lang="zh-CN" altLang="en-US" dirty="0">
                <a:solidFill>
                  <a:srgbClr val="333333"/>
                </a:solidFill>
                <a:latin typeface="Arial" panose="020B0604020202020204" pitchFamily="34" charset="0"/>
              </a:rPr>
              <a:t>：</a:t>
            </a:r>
            <a:r>
              <a:rPr lang="zh-CN" altLang="en-US" dirty="0">
                <a:solidFill>
                  <a:schemeClr val="tx1"/>
                </a:solidFill>
                <a:latin typeface="Times New Roman" panose="02020603050405020304" pitchFamily="18" charset="0"/>
                <a:cs typeface="Arial" panose="020B0604020202020204" pitchFamily="34" charset="0"/>
              </a:rPr>
              <a:t> “精灵元素”</a:t>
            </a:r>
            <a:r>
              <a:rPr lang="en-US" altLang="zh-CN" dirty="0">
                <a:solidFill>
                  <a:schemeClr val="tx1"/>
                </a:solidFill>
                <a:latin typeface="Times New Roman" panose="02020603050405020304" pitchFamily="18" charset="0"/>
                <a:cs typeface="Arial" panose="020B0604020202020204" pitchFamily="34" charset="0"/>
              </a:rPr>
              <a:t>(ghost element</a:t>
            </a:r>
            <a:r>
              <a:rPr lang="zh-CN" altLang="en-US" baseline="30000" dirty="0">
                <a:solidFill>
                  <a:schemeClr val="tx1"/>
                </a:solidFill>
                <a:latin typeface="Times New Roman" panose="02020603050405020304" pitchFamily="18" charset="0"/>
                <a:cs typeface="Arial" panose="020B0604020202020204" pitchFamily="34" charset="0"/>
              </a:rPr>
              <a:t>？</a:t>
            </a:r>
            <a:r>
              <a:rPr lang="en-US" altLang="zh-CN" dirty="0">
                <a:solidFill>
                  <a:schemeClr val="tx1"/>
                </a:solidFill>
                <a:latin typeface="Times New Roman" panose="02020603050405020304" pitchFamily="18" charset="0"/>
                <a:cs typeface="Arial" panose="020B0604020202020204" pitchFamily="34" charset="0"/>
              </a:rPr>
              <a:t>)</a:t>
            </a:r>
            <a:r>
              <a:rPr lang="zh-CN" altLang="en-US" dirty="0">
                <a:solidFill>
                  <a:schemeClr val="tx1"/>
                </a:solidFill>
                <a:latin typeface="Times New Roman" panose="02020603050405020304" pitchFamily="18" charset="0"/>
                <a:cs typeface="Arial" panose="020B0604020202020204" pitchFamily="34" charset="0"/>
              </a:rPr>
              <a:t>技术</a:t>
            </a:r>
            <a:endParaRPr lang="en-US" altLang="zh-CN" b="1" baseline="30000" dirty="0"/>
          </a:p>
          <a:p>
            <a:pPr>
              <a:lnSpc>
                <a:spcPct val="150000"/>
              </a:lnSpc>
            </a:pPr>
            <a:r>
              <a:rPr lang="en-US" altLang="zh-CN" b="1" dirty="0">
                <a:solidFill>
                  <a:srgbClr val="333333"/>
                </a:solidFill>
                <a:latin typeface="Arial" panose="020B0604020202020204" pitchFamily="34" charset="0"/>
                <a:hlinkClick r:id="rId8" action="ppaction://hlinksldjump"/>
              </a:rPr>
              <a:t>CSS</a:t>
            </a:r>
            <a:r>
              <a:rPr lang="zh-CN" altLang="en-US" b="1" dirty="0">
                <a:solidFill>
                  <a:srgbClr val="333333"/>
                </a:solidFill>
                <a:latin typeface="Arial" panose="020B0604020202020204" pitchFamily="34" charset="0"/>
                <a:hlinkClick r:id="rId8" action="ppaction://hlinksldjump"/>
              </a:rPr>
              <a:t>变量</a:t>
            </a:r>
            <a:r>
              <a:rPr lang="zh-CN" altLang="en-US" b="1" dirty="0">
                <a:solidFill>
                  <a:srgbClr val="333333"/>
                </a:solidFill>
                <a:latin typeface="Arial" panose="020B0604020202020204" pitchFamily="34" charset="0"/>
              </a:rPr>
              <a:t>：</a:t>
            </a:r>
            <a:r>
              <a:rPr lang="zh-CN" altLang="en-US" dirty="0">
                <a:solidFill>
                  <a:srgbClr val="111111"/>
                </a:solidFill>
                <a:latin typeface="Georgia" panose="02040502050405020303" pitchFamily="18" charset="0"/>
              </a:rPr>
              <a:t>利用这一点，可以 </a:t>
            </a:r>
            <a:r>
              <a:rPr lang="en-US" altLang="zh-CN" dirty="0">
                <a:solidFill>
                  <a:srgbClr val="111111"/>
                </a:solidFill>
                <a:latin typeface="Georgia" panose="02040502050405020303" pitchFamily="18" charset="0"/>
              </a:rPr>
              <a:t>debug</a:t>
            </a:r>
            <a:r>
              <a:rPr lang="en-US" altLang="zh-CN" b="1" baseline="30000" dirty="0">
                <a:solidFill>
                  <a:srgbClr val="111111"/>
                </a:solidFill>
                <a:latin typeface="Georgia" panose="02040502050405020303" pitchFamily="18" charset="0"/>
              </a:rPr>
              <a:t>? </a:t>
            </a:r>
          </a:p>
          <a:p>
            <a:pPr>
              <a:lnSpc>
                <a:spcPct val="150000"/>
              </a:lnSpc>
            </a:pPr>
            <a:r>
              <a:rPr lang="en-US" altLang="zh-CN" b="1" dirty="0">
                <a:solidFill>
                  <a:srgbClr val="333333"/>
                </a:solidFill>
                <a:latin typeface="Arial" panose="020B0604020202020204" pitchFamily="34" charset="0"/>
                <a:hlinkClick r:id="rId9" action="ppaction://hlinksldjump"/>
              </a:rPr>
              <a:t>Grid</a:t>
            </a:r>
            <a:r>
              <a:rPr lang="zh-CN" altLang="en-US" b="1" dirty="0">
                <a:solidFill>
                  <a:srgbClr val="333333"/>
                </a:solidFill>
                <a:latin typeface="Arial" panose="020B0604020202020204" pitchFamily="34" charset="0"/>
                <a:hlinkClick r:id="rId9" action="ppaction://hlinksldjump"/>
              </a:rPr>
              <a:t>布局</a:t>
            </a:r>
            <a:r>
              <a:rPr lang="zh-CN" altLang="en-US" b="1" dirty="0">
                <a:solidFill>
                  <a:srgbClr val="333333"/>
                </a:solidFill>
                <a:latin typeface="Arial" panose="020B0604020202020204" pitchFamily="34" charset="0"/>
              </a:rPr>
              <a:t>：</a:t>
            </a:r>
            <a:r>
              <a:rPr lang="en-US" altLang="zh-CN" dirty="0"/>
              <a:t>grid</a:t>
            </a:r>
            <a:r>
              <a:rPr lang="zh-CN" altLang="zh-CN" dirty="0"/>
              <a:t>和</a:t>
            </a:r>
            <a:r>
              <a:rPr lang="en-US" altLang="zh-CN" dirty="0"/>
              <a:t>inline-grid</a:t>
            </a:r>
            <a:r>
              <a:rPr lang="zh-CN" altLang="zh-CN" dirty="0"/>
              <a:t>有什么区别</a:t>
            </a:r>
            <a:r>
              <a:rPr lang="en-US" altLang="zh-CN" b="1" baseline="30000" dirty="0">
                <a:solidFill>
                  <a:srgbClr val="111111"/>
                </a:solidFill>
                <a:latin typeface="Georgia" panose="02040502050405020303" pitchFamily="18" charset="0"/>
              </a:rPr>
              <a:t>?</a:t>
            </a:r>
          </a:p>
        </p:txBody>
      </p:sp>
      <p:grpSp>
        <p:nvGrpSpPr>
          <p:cNvPr id="7" name="Group 9">
            <a:extLst>
              <a:ext uri="{FF2B5EF4-FFF2-40B4-BE49-F238E27FC236}">
                <a16:creationId xmlns:a16="http://schemas.microsoft.com/office/drawing/2014/main" id="{4FE3CAA5-59B6-4871-9260-D44AA2077129}"/>
              </a:ext>
            </a:extLst>
          </p:cNvPr>
          <p:cNvGrpSpPr/>
          <p:nvPr/>
        </p:nvGrpSpPr>
        <p:grpSpPr>
          <a:xfrm>
            <a:off x="11061700" y="181078"/>
            <a:ext cx="988719" cy="335365"/>
            <a:chOff x="816" y="2304"/>
            <a:chExt cx="1440" cy="448"/>
          </a:xfrm>
        </p:grpSpPr>
        <p:sp>
          <p:nvSpPr>
            <p:cNvPr id="8" name="Freeform 10">
              <a:extLst>
                <a:ext uri="{FF2B5EF4-FFF2-40B4-BE49-F238E27FC236}">
                  <a16:creationId xmlns:a16="http://schemas.microsoft.com/office/drawing/2014/main" id="{94EC8E96-3EA9-414D-89BE-681E0B54542F}"/>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 name="Rectangle 11">
              <a:hlinkClick r:id="rId10" action="ppaction://hlinksldjump"/>
              <a:extLst>
                <a:ext uri="{FF2B5EF4-FFF2-40B4-BE49-F238E27FC236}">
                  <a16:creationId xmlns:a16="http://schemas.microsoft.com/office/drawing/2014/main" id="{E6A87B45-3D0E-4074-9BB5-C881645E71F3}"/>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12" name="Group 9">
            <a:extLst>
              <a:ext uri="{FF2B5EF4-FFF2-40B4-BE49-F238E27FC236}">
                <a16:creationId xmlns:a16="http://schemas.microsoft.com/office/drawing/2014/main" id="{725ACF89-DA0F-4B73-BF49-BBE4B8454437}"/>
              </a:ext>
            </a:extLst>
          </p:cNvPr>
          <p:cNvGrpSpPr/>
          <p:nvPr/>
        </p:nvGrpSpPr>
        <p:grpSpPr>
          <a:xfrm>
            <a:off x="9270251" y="181078"/>
            <a:ext cx="754143" cy="335365"/>
            <a:chOff x="816" y="2304"/>
            <a:chExt cx="1440" cy="448"/>
          </a:xfrm>
        </p:grpSpPr>
        <p:sp>
          <p:nvSpPr>
            <p:cNvPr id="13" name="Freeform 10">
              <a:extLst>
                <a:ext uri="{FF2B5EF4-FFF2-40B4-BE49-F238E27FC236}">
                  <a16:creationId xmlns:a16="http://schemas.microsoft.com/office/drawing/2014/main" id="{EEC6BD45-C563-456E-B1D3-54AC70F0E82C}"/>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 name="Rectangle 11">
              <a:hlinkClick r:id="rId11"/>
              <a:extLst>
                <a:ext uri="{FF2B5EF4-FFF2-40B4-BE49-F238E27FC236}">
                  <a16:creationId xmlns:a16="http://schemas.microsoft.com/office/drawing/2014/main" id="{FE0F177B-978F-4E12-B6AE-8809969EBE27}"/>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15" name="Group 9">
            <a:extLst>
              <a:ext uri="{FF2B5EF4-FFF2-40B4-BE49-F238E27FC236}">
                <a16:creationId xmlns:a16="http://schemas.microsoft.com/office/drawing/2014/main" id="{1D370986-A149-48C7-820A-4B631EFF87E9}"/>
              </a:ext>
            </a:extLst>
          </p:cNvPr>
          <p:cNvGrpSpPr/>
          <p:nvPr/>
        </p:nvGrpSpPr>
        <p:grpSpPr>
          <a:xfrm>
            <a:off x="10165976" y="181078"/>
            <a:ext cx="754143" cy="335365"/>
            <a:chOff x="816" y="2304"/>
            <a:chExt cx="1440" cy="448"/>
          </a:xfrm>
        </p:grpSpPr>
        <p:sp>
          <p:nvSpPr>
            <p:cNvPr id="16" name="Freeform 10">
              <a:extLst>
                <a:ext uri="{FF2B5EF4-FFF2-40B4-BE49-F238E27FC236}">
                  <a16:creationId xmlns:a16="http://schemas.microsoft.com/office/drawing/2014/main" id="{B4F1CB8C-22EB-41B7-8916-AB22FA265F21}"/>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Rectangle 11">
              <a:hlinkClick r:id="rId12" action="ppaction://hlinkfile"/>
              <a:extLst>
                <a:ext uri="{FF2B5EF4-FFF2-40B4-BE49-F238E27FC236}">
                  <a16:creationId xmlns:a16="http://schemas.microsoft.com/office/drawing/2014/main" id="{1181D3C1-75E7-43F7-A114-D305B4249A76}"/>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200833463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zh-CN" altLang="en-US" kern="1200" dirty="0">
                <a:latin typeface="华文隶书" panose="02010800040101010101" pitchFamily="2" charset="-122"/>
                <a:ea typeface="华文隶书" panose="02010800040101010101" pitchFamily="2" charset="-122"/>
                <a:cs typeface="Arial" panose="020B0604020202020204" pitchFamily="34" charset="0"/>
              </a:rPr>
              <a:t>优先级</a:t>
            </a:r>
            <a:endParaRPr lang="en-US" altLang="zh-CN" kern="1200" dirty="0">
              <a:latin typeface="华文隶书" panose="02010800040101010101" pitchFamily="2" charset="-122"/>
              <a:ea typeface="华文隶书" panose="02010800040101010101" pitchFamily="2" charset="-122"/>
            </a:endParaRPr>
          </a:p>
        </p:txBody>
      </p:sp>
      <p:sp>
        <p:nvSpPr>
          <p:cNvPr id="2" name="矩形 1">
            <a:extLst>
              <a:ext uri="{FF2B5EF4-FFF2-40B4-BE49-F238E27FC236}">
                <a16:creationId xmlns:a16="http://schemas.microsoft.com/office/drawing/2014/main" id="{FAD180B3-CD9C-477B-8BC6-F5EDAF40766D}"/>
              </a:ext>
            </a:extLst>
          </p:cNvPr>
          <p:cNvSpPr/>
          <p:nvPr/>
        </p:nvSpPr>
        <p:spPr>
          <a:xfrm>
            <a:off x="2550018" y="1041738"/>
            <a:ext cx="6463013" cy="3000821"/>
          </a:xfrm>
          <a:prstGeom prst="rect">
            <a:avLst/>
          </a:prstGeom>
        </p:spPr>
        <p:txBody>
          <a:bodyPr wrap="square">
            <a:spAutoFit/>
          </a:bodyPr>
          <a:lstStyle/>
          <a:p>
            <a:pPr latinLnBrk="1">
              <a:lnSpc>
                <a:spcPct val="150000"/>
              </a:lnSpc>
            </a:pPr>
            <a:r>
              <a:rPr lang="en-US" altLang="zh-CN" dirty="0"/>
              <a:t>1</a:t>
            </a:r>
            <a:r>
              <a:rPr lang="zh-CN" altLang="en-US" dirty="0"/>
              <a:t>）优先级就近原则，同权重的样式谁离标签内容近谁就优先级高；</a:t>
            </a:r>
          </a:p>
          <a:p>
            <a:pPr latinLnBrk="1">
              <a:lnSpc>
                <a:spcPct val="150000"/>
              </a:lnSpc>
            </a:pPr>
            <a:r>
              <a:rPr lang="en-US" altLang="zh-CN" dirty="0"/>
              <a:t>2</a:t>
            </a:r>
            <a:r>
              <a:rPr lang="zh-CN" altLang="en-US" dirty="0"/>
              <a:t>）载入样式以最后载入的定位为准；</a:t>
            </a:r>
          </a:p>
          <a:p>
            <a:pPr latinLnBrk="1">
              <a:lnSpc>
                <a:spcPct val="150000"/>
              </a:lnSpc>
            </a:pPr>
            <a:r>
              <a:rPr lang="en-US" altLang="zh-CN" dirty="0"/>
              <a:t>3</a:t>
            </a:r>
            <a:r>
              <a:rPr lang="zh-CN" altLang="en-US" dirty="0"/>
              <a:t>）</a:t>
            </a:r>
            <a:r>
              <a:rPr lang="en-US" altLang="zh-CN" dirty="0"/>
              <a:t>!important</a:t>
            </a:r>
            <a:r>
              <a:rPr lang="zh-CN" altLang="en-US" dirty="0"/>
              <a:t>优先级最高；</a:t>
            </a:r>
            <a:endParaRPr lang="en-US" altLang="zh-CN" dirty="0"/>
          </a:p>
          <a:p>
            <a:pPr latinLnBrk="1">
              <a:lnSpc>
                <a:spcPct val="150000"/>
              </a:lnSpc>
            </a:pPr>
            <a:r>
              <a:rPr lang="en-US" altLang="zh-CN" dirty="0"/>
              <a:t>4</a:t>
            </a:r>
            <a:r>
              <a:rPr lang="zh-CN" altLang="en-US" dirty="0"/>
              <a:t>）权重计算：</a:t>
            </a:r>
            <a:endParaRPr lang="en-US" altLang="zh-CN" dirty="0"/>
          </a:p>
          <a:p>
            <a:pPr latinLnBrk="1">
              <a:lnSpc>
                <a:spcPct val="150000"/>
              </a:lnSpc>
            </a:pPr>
            <a:r>
              <a:rPr lang="zh-CN" altLang="en-US" dirty="0"/>
              <a:t>（</a:t>
            </a:r>
            <a:r>
              <a:rPr lang="en-US" altLang="zh-CN" dirty="0"/>
              <a:t>1</a:t>
            </a:r>
            <a:r>
              <a:rPr lang="zh-CN" altLang="en-US" dirty="0"/>
              <a:t>）内联，如</a:t>
            </a:r>
            <a:r>
              <a:rPr lang="en-US" altLang="zh-CN" dirty="0"/>
              <a:t>style=""——1000</a:t>
            </a:r>
            <a:r>
              <a:rPr lang="zh-CN" altLang="en-US" dirty="0"/>
              <a:t>，</a:t>
            </a:r>
          </a:p>
          <a:p>
            <a:pPr latinLnBrk="1">
              <a:lnSpc>
                <a:spcPct val="150000"/>
              </a:lnSpc>
            </a:pPr>
            <a:r>
              <a:rPr lang="zh-CN" altLang="en-US" dirty="0"/>
              <a:t>（</a:t>
            </a:r>
            <a:r>
              <a:rPr lang="en-US" altLang="zh-CN" dirty="0"/>
              <a:t>2</a:t>
            </a:r>
            <a:r>
              <a:rPr lang="zh-CN" altLang="en-US" dirty="0"/>
              <a:t>）</a:t>
            </a:r>
            <a:r>
              <a:rPr lang="en-US" altLang="zh-CN" dirty="0"/>
              <a:t>id</a:t>
            </a:r>
            <a:r>
              <a:rPr lang="zh-CN" altLang="en-US" dirty="0"/>
              <a:t>，如</a:t>
            </a:r>
            <a:r>
              <a:rPr lang="en-US" altLang="zh-CN" dirty="0"/>
              <a:t>#content——100</a:t>
            </a:r>
            <a:r>
              <a:rPr lang="zh-CN" altLang="en-US" dirty="0"/>
              <a:t>，</a:t>
            </a:r>
          </a:p>
          <a:p>
            <a:pPr latinLnBrk="1">
              <a:lnSpc>
                <a:spcPct val="150000"/>
              </a:lnSpc>
            </a:pPr>
            <a:r>
              <a:rPr lang="zh-CN" altLang="en-US" dirty="0"/>
              <a:t>（</a:t>
            </a:r>
            <a:r>
              <a:rPr lang="en-US" altLang="zh-CN" dirty="0"/>
              <a:t>3</a:t>
            </a:r>
            <a:r>
              <a:rPr lang="zh-CN" altLang="en-US" dirty="0"/>
              <a:t>）类、伪类和属性选择器，如</a:t>
            </a:r>
            <a:r>
              <a:rPr lang="en-US" altLang="zh-CN" dirty="0"/>
              <a:t>.content——10</a:t>
            </a:r>
            <a:r>
              <a:rPr lang="zh-CN" altLang="en-US" dirty="0"/>
              <a:t>，</a:t>
            </a:r>
          </a:p>
          <a:p>
            <a:pPr latinLnBrk="1">
              <a:lnSpc>
                <a:spcPct val="150000"/>
              </a:lnSpc>
            </a:pPr>
            <a:r>
              <a:rPr lang="zh-CN" altLang="en-US" dirty="0"/>
              <a:t>（</a:t>
            </a:r>
            <a:r>
              <a:rPr lang="en-US" altLang="zh-CN" dirty="0"/>
              <a:t>4</a:t>
            </a:r>
            <a:r>
              <a:rPr lang="zh-CN" altLang="en-US" dirty="0"/>
              <a:t>）标签选择器和伪元素选择器，如</a:t>
            </a:r>
            <a:r>
              <a:rPr lang="en-US" altLang="zh-CN" dirty="0"/>
              <a:t>div p——1</a:t>
            </a:r>
          </a:p>
          <a:p>
            <a:pPr latinLnBrk="1">
              <a:lnSpc>
                <a:spcPct val="150000"/>
              </a:lnSpc>
            </a:pPr>
            <a:r>
              <a:rPr lang="zh-CN" altLang="en-US" dirty="0"/>
              <a:t>（</a:t>
            </a:r>
            <a:r>
              <a:rPr lang="en-US" altLang="zh-CN" dirty="0"/>
              <a:t>5</a:t>
            </a:r>
            <a:r>
              <a:rPr lang="zh-CN" altLang="en-US" dirty="0"/>
              <a:t>）通配符、子选择器和相邻选择器，如*，</a:t>
            </a:r>
            <a:r>
              <a:rPr lang="en-US" altLang="zh-CN" dirty="0"/>
              <a:t>&gt;</a:t>
            </a:r>
            <a:r>
              <a:rPr lang="zh-CN" altLang="en-US" dirty="0"/>
              <a:t>，</a:t>
            </a:r>
            <a:r>
              <a:rPr lang="en-US" altLang="zh-CN" dirty="0"/>
              <a:t>+——0</a:t>
            </a:r>
          </a:p>
        </p:txBody>
      </p:sp>
      <p:sp>
        <p:nvSpPr>
          <p:cNvPr id="3" name="矩形 2">
            <a:extLst>
              <a:ext uri="{FF2B5EF4-FFF2-40B4-BE49-F238E27FC236}">
                <a16:creationId xmlns:a16="http://schemas.microsoft.com/office/drawing/2014/main" id="{56617EB3-18AF-4D21-B9FF-9FCEE7975B70}"/>
              </a:ext>
            </a:extLst>
          </p:cNvPr>
          <p:cNvSpPr/>
          <p:nvPr/>
        </p:nvSpPr>
        <p:spPr>
          <a:xfrm>
            <a:off x="3327558" y="4446636"/>
            <a:ext cx="6096000" cy="1992981"/>
          </a:xfrm>
          <a:prstGeom prst="rect">
            <a:avLst/>
          </a:prstGeom>
        </p:spPr>
        <p:txBody>
          <a:bodyPr>
            <a:spAutoFit/>
          </a:bodyPr>
          <a:lstStyle/>
          <a:p>
            <a:pPr latinLnBrk="1">
              <a:lnSpc>
                <a:spcPct val="150000"/>
              </a:lnSpc>
              <a:buFont typeface="Arial" panose="020B0604020202020204" pitchFamily="34" charset="0"/>
              <a:buChar char="•"/>
            </a:pPr>
            <a:r>
              <a:rPr lang="zh-CN" altLang="en-US" dirty="0">
                <a:solidFill>
                  <a:srgbClr val="333333"/>
                </a:solidFill>
                <a:latin typeface="Georgia" panose="02040502050405020303" pitchFamily="18" charset="0"/>
              </a:rPr>
              <a:t>第一个特殊性的值</a:t>
            </a:r>
            <a:r>
              <a:rPr lang="en-US" altLang="zh-CN" dirty="0">
                <a:solidFill>
                  <a:srgbClr val="333333"/>
                </a:solidFill>
                <a:latin typeface="Georgia" panose="02040502050405020303" pitchFamily="18" charset="0"/>
              </a:rPr>
              <a:t>=2*100+2*1=202</a:t>
            </a:r>
          </a:p>
          <a:p>
            <a:pPr latinLnBrk="1">
              <a:lnSpc>
                <a:spcPct val="150000"/>
              </a:lnSpc>
              <a:buFont typeface="Arial" panose="020B0604020202020204" pitchFamily="34" charset="0"/>
              <a:buChar char="•"/>
            </a:pPr>
            <a:r>
              <a:rPr lang="zh-CN" altLang="en-US" dirty="0">
                <a:solidFill>
                  <a:srgbClr val="333333"/>
                </a:solidFill>
                <a:latin typeface="Georgia" panose="02040502050405020303" pitchFamily="18" charset="0"/>
              </a:rPr>
              <a:t>第二个特殊性的值</a:t>
            </a:r>
            <a:r>
              <a:rPr lang="en-US" altLang="zh-CN" dirty="0">
                <a:solidFill>
                  <a:srgbClr val="333333"/>
                </a:solidFill>
                <a:latin typeface="Georgia" panose="02040502050405020303" pitchFamily="18" charset="0"/>
              </a:rPr>
              <a:t>=2*100+1=201</a:t>
            </a:r>
          </a:p>
          <a:p>
            <a:pPr latinLnBrk="1">
              <a:lnSpc>
                <a:spcPct val="150000"/>
              </a:lnSpc>
              <a:buFont typeface="Arial" panose="020B0604020202020204" pitchFamily="34" charset="0"/>
              <a:buChar char="•"/>
            </a:pPr>
            <a:r>
              <a:rPr lang="zh-CN" altLang="en-US" dirty="0">
                <a:solidFill>
                  <a:srgbClr val="333333"/>
                </a:solidFill>
                <a:latin typeface="Georgia" panose="02040502050405020303" pitchFamily="18" charset="0"/>
              </a:rPr>
              <a:t>第三个特殊性的值</a:t>
            </a:r>
            <a:r>
              <a:rPr lang="en-US" altLang="zh-CN" dirty="0">
                <a:solidFill>
                  <a:srgbClr val="333333"/>
                </a:solidFill>
                <a:latin typeface="Georgia" panose="02040502050405020303" pitchFamily="18" charset="0"/>
              </a:rPr>
              <a:t>=1*100+1*10+3*1=113</a:t>
            </a:r>
          </a:p>
          <a:p>
            <a:pPr latinLnBrk="1">
              <a:lnSpc>
                <a:spcPct val="150000"/>
              </a:lnSpc>
              <a:buFont typeface="Arial" panose="020B0604020202020204" pitchFamily="34" charset="0"/>
              <a:buChar char="•"/>
            </a:pPr>
            <a:r>
              <a:rPr lang="zh-CN" altLang="en-US" dirty="0">
                <a:solidFill>
                  <a:srgbClr val="333333"/>
                </a:solidFill>
                <a:latin typeface="Georgia" panose="02040502050405020303" pitchFamily="18" charset="0"/>
              </a:rPr>
              <a:t>第四个特殊性的值</a:t>
            </a:r>
            <a:r>
              <a:rPr lang="en-US" altLang="zh-CN" dirty="0">
                <a:solidFill>
                  <a:srgbClr val="333333"/>
                </a:solidFill>
                <a:latin typeface="Georgia" panose="02040502050405020303" pitchFamily="18" charset="0"/>
              </a:rPr>
              <a:t>=1*100+1*10+2*1=112</a:t>
            </a:r>
          </a:p>
          <a:p>
            <a:pPr latinLnBrk="1">
              <a:lnSpc>
                <a:spcPct val="150000"/>
              </a:lnSpc>
              <a:buFont typeface="Arial" panose="020B0604020202020204" pitchFamily="34" charset="0"/>
              <a:buChar char="•"/>
            </a:pPr>
            <a:r>
              <a:rPr lang="zh-CN" altLang="en-US" dirty="0">
                <a:solidFill>
                  <a:srgbClr val="333333"/>
                </a:solidFill>
                <a:latin typeface="Georgia" panose="02040502050405020303" pitchFamily="18" charset="0"/>
              </a:rPr>
              <a:t>第五个特殊性的值</a:t>
            </a:r>
            <a:r>
              <a:rPr lang="en-US" altLang="zh-CN" dirty="0">
                <a:solidFill>
                  <a:srgbClr val="333333"/>
                </a:solidFill>
                <a:latin typeface="Georgia" panose="02040502050405020303" pitchFamily="18" charset="0"/>
              </a:rPr>
              <a:t>=1*100+1*10+1*1=111</a:t>
            </a:r>
          </a:p>
          <a:p>
            <a:pPr latinLnBrk="1">
              <a:lnSpc>
                <a:spcPct val="150000"/>
              </a:lnSpc>
              <a:buFont typeface="Arial" panose="020B0604020202020204" pitchFamily="34" charset="0"/>
              <a:buChar char="•"/>
            </a:pPr>
            <a:r>
              <a:rPr lang="zh-CN" altLang="en-US" dirty="0">
                <a:solidFill>
                  <a:srgbClr val="333333"/>
                </a:solidFill>
                <a:latin typeface="Georgia" panose="02040502050405020303" pitchFamily="18" charset="0"/>
              </a:rPr>
              <a:t>第六个特殊性的值</a:t>
            </a:r>
            <a:r>
              <a:rPr lang="en-US" altLang="zh-CN" dirty="0">
                <a:solidFill>
                  <a:srgbClr val="333333"/>
                </a:solidFill>
                <a:latin typeface="Georgia" panose="02040502050405020303" pitchFamily="18" charset="0"/>
              </a:rPr>
              <a:t>=1*100+2*10+3*1=123</a:t>
            </a:r>
          </a:p>
        </p:txBody>
      </p:sp>
      <p:grpSp>
        <p:nvGrpSpPr>
          <p:cNvPr id="7" name="Group 9">
            <a:extLst>
              <a:ext uri="{FF2B5EF4-FFF2-40B4-BE49-F238E27FC236}">
                <a16:creationId xmlns:a16="http://schemas.microsoft.com/office/drawing/2014/main" id="{65923147-CFB2-4EC5-A7B5-6BE7CDA192C2}"/>
              </a:ext>
            </a:extLst>
          </p:cNvPr>
          <p:cNvGrpSpPr/>
          <p:nvPr/>
        </p:nvGrpSpPr>
        <p:grpSpPr>
          <a:xfrm>
            <a:off x="9013031" y="1170455"/>
            <a:ext cx="1045369" cy="335365"/>
            <a:chOff x="816" y="2304"/>
            <a:chExt cx="1440" cy="448"/>
          </a:xfrm>
        </p:grpSpPr>
        <p:sp>
          <p:nvSpPr>
            <p:cNvPr id="8" name="Freeform 10">
              <a:extLst>
                <a:ext uri="{FF2B5EF4-FFF2-40B4-BE49-F238E27FC236}">
                  <a16:creationId xmlns:a16="http://schemas.microsoft.com/office/drawing/2014/main" id="{094473B3-421A-4AFD-9385-239E52915D42}"/>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 name="Rectangle 11">
              <a:hlinkClick r:id="rId3" action="ppaction://hlinkfile"/>
              <a:extLst>
                <a:ext uri="{FF2B5EF4-FFF2-40B4-BE49-F238E27FC236}">
                  <a16:creationId xmlns:a16="http://schemas.microsoft.com/office/drawing/2014/main" id="{00CE114B-AE38-4A21-9178-4360AC0952EE}"/>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eaLnBrk="0" fontAlgn="base" hangingPunct="0">
                <a:spcBef>
                  <a:spcPct val="0"/>
                </a:spcBef>
                <a:spcAft>
                  <a:spcPct val="0"/>
                </a:spcAft>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priority.txt</a:t>
              </a:r>
            </a:p>
          </p:txBody>
        </p:sp>
      </p:grpSp>
      <p:grpSp>
        <p:nvGrpSpPr>
          <p:cNvPr id="10" name="Group 9">
            <a:extLst>
              <a:ext uri="{FF2B5EF4-FFF2-40B4-BE49-F238E27FC236}">
                <a16:creationId xmlns:a16="http://schemas.microsoft.com/office/drawing/2014/main" id="{49153EF8-5BB0-49DE-BDEC-F7D34A4D428A}"/>
              </a:ext>
            </a:extLst>
          </p:cNvPr>
          <p:cNvGrpSpPr/>
          <p:nvPr/>
        </p:nvGrpSpPr>
        <p:grpSpPr>
          <a:xfrm>
            <a:off x="10297001" y="1170455"/>
            <a:ext cx="1045369" cy="335365"/>
            <a:chOff x="816" y="2304"/>
            <a:chExt cx="1440" cy="448"/>
          </a:xfrm>
        </p:grpSpPr>
        <p:sp>
          <p:nvSpPr>
            <p:cNvPr id="11" name="Freeform 10">
              <a:extLst>
                <a:ext uri="{FF2B5EF4-FFF2-40B4-BE49-F238E27FC236}">
                  <a16:creationId xmlns:a16="http://schemas.microsoft.com/office/drawing/2014/main" id="{36AA0FE8-5E4C-4158-841A-EB0B432BF165}"/>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Rectangle 11">
              <a:hlinkClick r:id="rId4" action="ppaction://hlinkfile"/>
              <a:extLst>
                <a:ext uri="{FF2B5EF4-FFF2-40B4-BE49-F238E27FC236}">
                  <a16:creationId xmlns:a16="http://schemas.microsoft.com/office/drawing/2014/main" id="{0AEAD6C5-7658-4AD4-A15B-E6133FBB8665}"/>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eaLnBrk="0" fontAlgn="base" hangingPunct="0">
                <a:spcBef>
                  <a:spcPct val="0"/>
                </a:spcBef>
                <a:spcAft>
                  <a:spcPct val="0"/>
                </a:spcAft>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priority.html</a:t>
              </a:r>
            </a:p>
          </p:txBody>
        </p:sp>
      </p:grpSp>
      <p:grpSp>
        <p:nvGrpSpPr>
          <p:cNvPr id="16" name="Group 9">
            <a:extLst>
              <a:ext uri="{FF2B5EF4-FFF2-40B4-BE49-F238E27FC236}">
                <a16:creationId xmlns:a16="http://schemas.microsoft.com/office/drawing/2014/main" id="{5A24DD0E-759D-408F-9ECE-D5072222CE3A}"/>
              </a:ext>
            </a:extLst>
          </p:cNvPr>
          <p:cNvGrpSpPr/>
          <p:nvPr/>
        </p:nvGrpSpPr>
        <p:grpSpPr>
          <a:xfrm>
            <a:off x="11061700" y="181078"/>
            <a:ext cx="988719" cy="335365"/>
            <a:chOff x="816" y="2304"/>
            <a:chExt cx="1440" cy="448"/>
          </a:xfrm>
        </p:grpSpPr>
        <p:sp>
          <p:nvSpPr>
            <p:cNvPr id="17" name="Freeform 10">
              <a:extLst>
                <a:ext uri="{FF2B5EF4-FFF2-40B4-BE49-F238E27FC236}">
                  <a16:creationId xmlns:a16="http://schemas.microsoft.com/office/drawing/2014/main" id="{FC191A05-E9AF-4E4D-ADF4-4DCC3BC4A122}"/>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 name="Rectangle 11">
              <a:hlinkClick r:id="rId5" action="ppaction://hlinksldjump"/>
              <a:extLst>
                <a:ext uri="{FF2B5EF4-FFF2-40B4-BE49-F238E27FC236}">
                  <a16:creationId xmlns:a16="http://schemas.microsoft.com/office/drawing/2014/main" id="{036843AD-E4C6-45BA-B339-F56F6C2CA9FD}"/>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23" name="Group 9">
            <a:extLst>
              <a:ext uri="{FF2B5EF4-FFF2-40B4-BE49-F238E27FC236}">
                <a16:creationId xmlns:a16="http://schemas.microsoft.com/office/drawing/2014/main" id="{9F33ED54-E68E-4D87-8013-E47D2504D8E8}"/>
              </a:ext>
            </a:extLst>
          </p:cNvPr>
          <p:cNvGrpSpPr/>
          <p:nvPr/>
        </p:nvGrpSpPr>
        <p:grpSpPr>
          <a:xfrm>
            <a:off x="9270251" y="181078"/>
            <a:ext cx="754143" cy="335365"/>
            <a:chOff x="816" y="2304"/>
            <a:chExt cx="1440" cy="448"/>
          </a:xfrm>
        </p:grpSpPr>
        <p:sp>
          <p:nvSpPr>
            <p:cNvPr id="24" name="Freeform 10">
              <a:extLst>
                <a:ext uri="{FF2B5EF4-FFF2-40B4-BE49-F238E27FC236}">
                  <a16:creationId xmlns:a16="http://schemas.microsoft.com/office/drawing/2014/main" id="{B05284CB-4D29-480D-9C8E-D5E9A64F5087}"/>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5" name="Rectangle 11">
              <a:hlinkClick r:id="rId6"/>
              <a:extLst>
                <a:ext uri="{FF2B5EF4-FFF2-40B4-BE49-F238E27FC236}">
                  <a16:creationId xmlns:a16="http://schemas.microsoft.com/office/drawing/2014/main" id="{7E410843-AA54-4482-A015-657E0AD4CD7D}"/>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26" name="Group 9">
            <a:extLst>
              <a:ext uri="{FF2B5EF4-FFF2-40B4-BE49-F238E27FC236}">
                <a16:creationId xmlns:a16="http://schemas.microsoft.com/office/drawing/2014/main" id="{F360073C-8B54-474D-BC91-1DCF4A9C5E32}"/>
              </a:ext>
            </a:extLst>
          </p:cNvPr>
          <p:cNvGrpSpPr/>
          <p:nvPr/>
        </p:nvGrpSpPr>
        <p:grpSpPr>
          <a:xfrm>
            <a:off x="10165976" y="181078"/>
            <a:ext cx="754143" cy="335365"/>
            <a:chOff x="816" y="2304"/>
            <a:chExt cx="1440" cy="448"/>
          </a:xfrm>
        </p:grpSpPr>
        <p:sp>
          <p:nvSpPr>
            <p:cNvPr id="27" name="Freeform 10">
              <a:extLst>
                <a:ext uri="{FF2B5EF4-FFF2-40B4-BE49-F238E27FC236}">
                  <a16:creationId xmlns:a16="http://schemas.microsoft.com/office/drawing/2014/main" id="{4A5E1A7B-2D89-483A-AF9C-F14BB6B2F62A}"/>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 name="Rectangle 11">
              <a:hlinkClick r:id="rId7" action="ppaction://hlinkfile"/>
              <a:extLst>
                <a:ext uri="{FF2B5EF4-FFF2-40B4-BE49-F238E27FC236}">
                  <a16:creationId xmlns:a16="http://schemas.microsoft.com/office/drawing/2014/main" id="{1D40DE3E-7FBC-4957-8966-736F9352D16A}"/>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8541570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arn(inVertical)">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zh-CN" altLang="en-US" kern="1200" dirty="0">
                <a:latin typeface="华文隶书" panose="02010800040101010101" pitchFamily="2" charset="-122"/>
                <a:ea typeface="华文隶书" panose="02010800040101010101" pitchFamily="2" charset="-122"/>
                <a:cs typeface="Arial" panose="020B0604020202020204" pitchFamily="34" charset="0"/>
              </a:rPr>
              <a:t>样式继承</a:t>
            </a:r>
            <a:endParaRPr lang="en-US" altLang="zh-CN" kern="1200" dirty="0">
              <a:latin typeface="华文隶书" panose="02010800040101010101" pitchFamily="2" charset="-122"/>
              <a:ea typeface="华文隶书" panose="02010800040101010101" pitchFamily="2" charset="-122"/>
            </a:endParaRPr>
          </a:p>
        </p:txBody>
      </p:sp>
      <p:sp>
        <p:nvSpPr>
          <p:cNvPr id="2" name="矩形 1">
            <a:extLst>
              <a:ext uri="{FF2B5EF4-FFF2-40B4-BE49-F238E27FC236}">
                <a16:creationId xmlns:a16="http://schemas.microsoft.com/office/drawing/2014/main" id="{FAD180B3-CD9C-477B-8BC6-F5EDAF40766D}"/>
              </a:ext>
            </a:extLst>
          </p:cNvPr>
          <p:cNvSpPr/>
          <p:nvPr/>
        </p:nvSpPr>
        <p:spPr>
          <a:xfrm>
            <a:off x="3310890" y="1213188"/>
            <a:ext cx="7593330" cy="5262979"/>
          </a:xfrm>
          <a:prstGeom prst="rect">
            <a:avLst/>
          </a:prstGeom>
        </p:spPr>
        <p:txBody>
          <a:bodyPr wrap="square">
            <a:spAutoFit/>
          </a:bodyPr>
          <a:lstStyle/>
          <a:p>
            <a:pPr marL="285750" indent="-285750" latinLnBrk="1">
              <a:lnSpc>
                <a:spcPct val="150000"/>
              </a:lnSpc>
              <a:buFont typeface="Arial" panose="020B0604020202020204" pitchFamily="34" charset="0"/>
              <a:buChar char="•"/>
            </a:pPr>
            <a:r>
              <a:rPr lang="zh-CN" altLang="en-US" dirty="0"/>
              <a:t>外层元素的样式，会被内层元素进行继承。</a:t>
            </a:r>
            <a:endParaRPr lang="en-US" altLang="zh-CN" dirty="0"/>
          </a:p>
          <a:p>
            <a:pPr marL="285750" indent="-285750" latinLnBrk="1">
              <a:lnSpc>
                <a:spcPct val="150000"/>
              </a:lnSpc>
              <a:buFont typeface="Arial" panose="020B0604020202020204" pitchFamily="34" charset="0"/>
              <a:buChar char="•"/>
            </a:pPr>
            <a:r>
              <a:rPr lang="en-US" altLang="zh-CN" dirty="0"/>
              <a:t>CSS</a:t>
            </a:r>
            <a:r>
              <a:rPr lang="zh-CN" altLang="en-US" dirty="0"/>
              <a:t>文本属性</a:t>
            </a:r>
            <a:r>
              <a:rPr lang="en-US" altLang="zh-CN" dirty="0"/>
              <a:t>(</a:t>
            </a:r>
            <a:r>
              <a:rPr lang="zh-CN" altLang="en-US" dirty="0"/>
              <a:t>红色</a:t>
            </a:r>
            <a:r>
              <a:rPr lang="en-US" altLang="zh-CN" dirty="0"/>
              <a:t>)</a:t>
            </a:r>
            <a:r>
              <a:rPr lang="zh-CN" altLang="en-US" dirty="0"/>
              <a:t>、列表属性</a:t>
            </a:r>
            <a:r>
              <a:rPr lang="en-US" altLang="zh-CN" dirty="0"/>
              <a:t>(</a:t>
            </a:r>
            <a:r>
              <a:rPr lang="zh-CN" altLang="en-US" dirty="0"/>
              <a:t>蓝色</a:t>
            </a:r>
            <a:r>
              <a:rPr lang="en-US" altLang="zh-CN" dirty="0"/>
              <a:t>)</a:t>
            </a:r>
            <a:r>
              <a:rPr lang="zh-CN" altLang="en-US" dirty="0"/>
              <a:t>都会被继承</a:t>
            </a:r>
          </a:p>
          <a:p>
            <a:pPr lvl="1" latinLnBrk="1">
              <a:lnSpc>
                <a:spcPct val="150000"/>
              </a:lnSpc>
            </a:pPr>
            <a:r>
              <a:rPr lang="en-US" altLang="zh-CN" dirty="0"/>
              <a:t>	</a:t>
            </a:r>
            <a:r>
              <a:rPr lang="en-US" altLang="zh-CN" i="1" dirty="0"/>
              <a:t> azimuth, border-collapse, border-spacing,</a:t>
            </a:r>
            <a:br>
              <a:rPr lang="en-US" altLang="zh-CN" i="1" dirty="0"/>
            </a:br>
            <a:r>
              <a:rPr lang="en-US" altLang="zh-CN" i="1" dirty="0"/>
              <a:t>	caption-side, color, cursor, direction, elevation,</a:t>
            </a:r>
            <a:br>
              <a:rPr lang="en-US" altLang="zh-CN" i="1" dirty="0"/>
            </a:br>
            <a:r>
              <a:rPr lang="en-US" altLang="zh-CN" i="1" dirty="0"/>
              <a:t>	empty-cells,</a:t>
            </a:r>
            <a:r>
              <a:rPr lang="en-US" altLang="zh-CN" i="1" dirty="0">
                <a:solidFill>
                  <a:srgbClr val="FF0000"/>
                </a:solidFill>
              </a:rPr>
              <a:t> font-family, font-size, font-style,</a:t>
            </a:r>
            <a:br>
              <a:rPr lang="en-US" altLang="zh-CN" i="1" dirty="0">
                <a:solidFill>
                  <a:srgbClr val="FF0000"/>
                </a:solidFill>
              </a:rPr>
            </a:br>
            <a:r>
              <a:rPr lang="en-US" altLang="zh-CN" i="1" dirty="0">
                <a:solidFill>
                  <a:srgbClr val="FF0000"/>
                </a:solidFill>
              </a:rPr>
              <a:t>	font-variant, font-weight, font, letter-spacing,</a:t>
            </a:r>
            <a:br>
              <a:rPr lang="en-US" altLang="zh-CN" i="1" dirty="0">
                <a:solidFill>
                  <a:srgbClr val="FF0000"/>
                </a:solidFill>
              </a:rPr>
            </a:br>
            <a:r>
              <a:rPr lang="en-US" altLang="zh-CN" i="1" dirty="0">
                <a:solidFill>
                  <a:srgbClr val="FF0000"/>
                </a:solidFill>
              </a:rPr>
              <a:t>	line-height</a:t>
            </a:r>
            <a:r>
              <a:rPr lang="en-US" altLang="zh-CN" i="1" dirty="0"/>
              <a:t>, </a:t>
            </a:r>
            <a:r>
              <a:rPr lang="en-US" altLang="zh-CN" i="1" dirty="0">
                <a:solidFill>
                  <a:schemeClr val="accent2"/>
                </a:solidFill>
              </a:rPr>
              <a:t>list-style-image, list-style-position,</a:t>
            </a:r>
            <a:br>
              <a:rPr lang="en-US" altLang="zh-CN" i="1" dirty="0">
                <a:solidFill>
                  <a:schemeClr val="accent2"/>
                </a:solidFill>
              </a:rPr>
            </a:br>
            <a:r>
              <a:rPr lang="en-US" altLang="zh-CN" i="1" dirty="0">
                <a:solidFill>
                  <a:schemeClr val="accent2"/>
                </a:solidFill>
              </a:rPr>
              <a:t>	list-style-type, list-style</a:t>
            </a:r>
            <a:r>
              <a:rPr lang="en-US" altLang="zh-CN" i="1" dirty="0"/>
              <a:t>, orphans, pitch-range,</a:t>
            </a:r>
            <a:br>
              <a:rPr lang="en-US" altLang="zh-CN" i="1" dirty="0"/>
            </a:br>
            <a:r>
              <a:rPr lang="en-US" altLang="zh-CN" i="1" dirty="0"/>
              <a:t>	pitch, quotes, richness, speak-header, </a:t>
            </a:r>
            <a:r>
              <a:rPr lang="en-US" altLang="zh-CN" i="1" dirty="0" err="1"/>
              <a:t>speaknumeral</a:t>
            </a:r>
            <a:r>
              <a:rPr lang="en-US" altLang="zh-CN" i="1" dirty="0"/>
              <a:t>,</a:t>
            </a:r>
            <a:br>
              <a:rPr lang="en-US" altLang="zh-CN" i="1" dirty="0"/>
            </a:br>
            <a:r>
              <a:rPr lang="en-US" altLang="zh-CN" i="1" dirty="0"/>
              <a:t>	speak-punctuation, speak, </a:t>
            </a:r>
            <a:r>
              <a:rPr lang="en-US" altLang="zh-CN" i="1" dirty="0" err="1"/>
              <a:t>speechrate</a:t>
            </a:r>
            <a:r>
              <a:rPr lang="en-US" altLang="zh-CN" i="1" dirty="0"/>
              <a:t>,</a:t>
            </a:r>
            <a:br>
              <a:rPr lang="en-US" altLang="zh-CN" i="1" dirty="0"/>
            </a:br>
            <a:r>
              <a:rPr lang="en-US" altLang="zh-CN" i="1" dirty="0"/>
              <a:t>	stress, </a:t>
            </a:r>
            <a:r>
              <a:rPr lang="en-US" altLang="zh-CN" i="1" dirty="0">
                <a:solidFill>
                  <a:srgbClr val="FF0000"/>
                </a:solidFill>
              </a:rPr>
              <a:t>text-align, text-indent, </a:t>
            </a:r>
            <a:r>
              <a:rPr lang="en-US" altLang="zh-CN" i="1" dirty="0" err="1">
                <a:solidFill>
                  <a:srgbClr val="FF0000"/>
                </a:solidFill>
              </a:rPr>
              <a:t>texttransform</a:t>
            </a:r>
            <a:r>
              <a:rPr lang="en-US" altLang="zh-CN" i="1" dirty="0"/>
              <a:t>,</a:t>
            </a:r>
            <a:br>
              <a:rPr lang="en-US" altLang="zh-CN" dirty="0"/>
            </a:br>
            <a:r>
              <a:rPr lang="en-US" altLang="zh-CN" dirty="0"/>
              <a:t>	</a:t>
            </a:r>
            <a:r>
              <a:rPr lang="en-US" altLang="zh-CN" i="1" dirty="0"/>
              <a:t>visibility, voice-family, volume, whitespace,</a:t>
            </a:r>
            <a:br>
              <a:rPr lang="en-US" altLang="zh-CN" i="1" dirty="0"/>
            </a:br>
            <a:r>
              <a:rPr lang="en-US" altLang="zh-CN" i="1" dirty="0"/>
              <a:t>	widows, </a:t>
            </a:r>
            <a:r>
              <a:rPr lang="en-US" altLang="zh-CN" i="1" dirty="0">
                <a:solidFill>
                  <a:srgbClr val="FF0000"/>
                </a:solidFill>
              </a:rPr>
              <a:t>word-spacing </a:t>
            </a:r>
          </a:p>
          <a:p>
            <a:pPr marL="285750" lvl="1" indent="-285750" latinLnBrk="1">
              <a:lnSpc>
                <a:spcPct val="150000"/>
              </a:lnSpc>
              <a:buFont typeface="Arial" panose="020B0604020202020204" pitchFamily="34" charset="0"/>
              <a:buChar char="•"/>
            </a:pPr>
            <a:r>
              <a:rPr lang="en-US" altLang="zh-CN" dirty="0"/>
              <a:t>&lt;body&gt;</a:t>
            </a:r>
            <a:r>
              <a:rPr lang="zh-CN" altLang="en-US" dirty="0"/>
              <a:t>中的</a:t>
            </a:r>
            <a:r>
              <a:rPr lang="en-US" altLang="zh-CN" dirty="0"/>
              <a:t>CSS</a:t>
            </a:r>
            <a:r>
              <a:rPr lang="zh-CN" altLang="en-US" dirty="0"/>
              <a:t>属性，会被所有的子元素继承</a:t>
            </a:r>
            <a:endParaRPr lang="en-US" altLang="zh-CN" dirty="0"/>
          </a:p>
          <a:p>
            <a:pPr marL="285750" lvl="1" indent="-285750" latinLnBrk="1">
              <a:lnSpc>
                <a:spcPct val="150000"/>
              </a:lnSpc>
              <a:buFont typeface="Arial" panose="020B0604020202020204" pitchFamily="34" charset="0"/>
              <a:buChar char="•"/>
            </a:pPr>
            <a:r>
              <a:rPr lang="en-US" altLang="zh-CN" dirty="0"/>
              <a:t>Font-size</a:t>
            </a:r>
            <a:r>
              <a:rPr lang="zh-CN" altLang="en-US" dirty="0"/>
              <a:t>的子类继承的是</a:t>
            </a:r>
            <a:r>
              <a:rPr lang="zh-CN" altLang="en-US" b="1" dirty="0"/>
              <a:t>计算后的值</a:t>
            </a:r>
            <a:r>
              <a:rPr lang="en-US" altLang="zh-CN" b="1" dirty="0"/>
              <a:t>,</a:t>
            </a:r>
            <a:r>
              <a:rPr lang="zh-CN" altLang="en-US" dirty="0"/>
              <a:t>浏览器默认字体大小是</a:t>
            </a:r>
            <a:r>
              <a:rPr lang="en-US" altLang="zh-CN" dirty="0"/>
              <a:t>16px,</a:t>
            </a:r>
            <a:r>
              <a:rPr lang="en-US" altLang="zh-CN" i="1" dirty="0"/>
              <a:t> p { font-size:85%}</a:t>
            </a:r>
            <a:r>
              <a:rPr lang="en-US" altLang="zh-CN" dirty="0"/>
              <a:t> </a:t>
            </a:r>
            <a:r>
              <a:rPr lang="en-US" altLang="zh-CN" dirty="0" err="1"/>
              <a:t>em</a:t>
            </a:r>
            <a:r>
              <a:rPr lang="zh-CN" altLang="en-US" dirty="0"/>
              <a:t>将继承</a:t>
            </a:r>
            <a:r>
              <a:rPr lang="en-US" altLang="zh-CN" dirty="0"/>
              <a:t>16px X 85% = 13.6px</a:t>
            </a:r>
            <a:r>
              <a:rPr lang="zh-CN" altLang="en-US" dirty="0"/>
              <a:t>字体大小</a:t>
            </a:r>
          </a:p>
        </p:txBody>
      </p:sp>
      <p:grpSp>
        <p:nvGrpSpPr>
          <p:cNvPr id="5" name="Group 9">
            <a:extLst>
              <a:ext uri="{FF2B5EF4-FFF2-40B4-BE49-F238E27FC236}">
                <a16:creationId xmlns:a16="http://schemas.microsoft.com/office/drawing/2014/main" id="{63A08E9E-DF2E-4E4F-8B5C-7BED8ACE3B41}"/>
              </a:ext>
            </a:extLst>
          </p:cNvPr>
          <p:cNvGrpSpPr/>
          <p:nvPr/>
        </p:nvGrpSpPr>
        <p:grpSpPr>
          <a:xfrm>
            <a:off x="9275921" y="1213188"/>
            <a:ext cx="1045369" cy="335365"/>
            <a:chOff x="816" y="2304"/>
            <a:chExt cx="1440" cy="448"/>
          </a:xfrm>
        </p:grpSpPr>
        <p:sp>
          <p:nvSpPr>
            <p:cNvPr id="6" name="Freeform 10">
              <a:extLst>
                <a:ext uri="{FF2B5EF4-FFF2-40B4-BE49-F238E27FC236}">
                  <a16:creationId xmlns:a16="http://schemas.microsoft.com/office/drawing/2014/main" id="{4A4D054F-6ACC-4214-BCF6-99A7C21B7006}"/>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 name="Rectangle 11">
              <a:hlinkClick r:id="rId3" action="ppaction://hlinkfile"/>
              <a:extLst>
                <a:ext uri="{FF2B5EF4-FFF2-40B4-BE49-F238E27FC236}">
                  <a16:creationId xmlns:a16="http://schemas.microsoft.com/office/drawing/2014/main" id="{89916F71-9A5E-42F6-98E5-4CE6E29A57F8}"/>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eaLnBrk="0" fontAlgn="base" hangingPunct="0">
                <a:spcBef>
                  <a:spcPct val="0"/>
                </a:spcBef>
                <a:spcAft>
                  <a:spcPct val="0"/>
                </a:spcAft>
                <a:defRPr/>
              </a:pPr>
              <a:r>
                <a:rPr kumimoji="1" lang="en-US" altLang="zh-CN" sz="1200" b="1" dirty="0">
                  <a:solidFill>
                    <a:srgbClr val="FFFFFF"/>
                  </a:solidFill>
                  <a:effectLst>
                    <a:outerShdw blurRad="38100" dist="38100" dir="2700000" algn="tl">
                      <a:srgbClr val="000000"/>
                    </a:outerShdw>
                  </a:effectLst>
                  <a:latin typeface="Calibri" panose="020F0502020204030204" pitchFamily="34" charset="0"/>
                  <a:ea typeface="宋体" panose="02010600030101010101" pitchFamily="2" charset="-122"/>
                  <a:cs typeface="Arial" panose="020B0604020202020204" pitchFamily="34" charset="0"/>
                </a:rPr>
                <a:t>inherit.html</a:t>
              </a:r>
            </a:p>
          </p:txBody>
        </p:sp>
      </p:grpSp>
      <p:grpSp>
        <p:nvGrpSpPr>
          <p:cNvPr id="11" name="Group 9">
            <a:extLst>
              <a:ext uri="{FF2B5EF4-FFF2-40B4-BE49-F238E27FC236}">
                <a16:creationId xmlns:a16="http://schemas.microsoft.com/office/drawing/2014/main" id="{7D01319C-6D4B-4F9A-8F33-CA2FBA09DC5D}"/>
              </a:ext>
            </a:extLst>
          </p:cNvPr>
          <p:cNvGrpSpPr/>
          <p:nvPr/>
        </p:nvGrpSpPr>
        <p:grpSpPr>
          <a:xfrm>
            <a:off x="11061700" y="181078"/>
            <a:ext cx="988719" cy="335365"/>
            <a:chOff x="816" y="2304"/>
            <a:chExt cx="1440" cy="448"/>
          </a:xfrm>
        </p:grpSpPr>
        <p:sp>
          <p:nvSpPr>
            <p:cNvPr id="12" name="Freeform 10">
              <a:extLst>
                <a:ext uri="{FF2B5EF4-FFF2-40B4-BE49-F238E27FC236}">
                  <a16:creationId xmlns:a16="http://schemas.microsoft.com/office/drawing/2014/main" id="{22E37BA5-6CEC-4052-B2EA-2AB9C379D6D0}"/>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 name="Rectangle 11">
              <a:hlinkClick r:id="rId4" action="ppaction://hlinksldjump"/>
              <a:extLst>
                <a:ext uri="{FF2B5EF4-FFF2-40B4-BE49-F238E27FC236}">
                  <a16:creationId xmlns:a16="http://schemas.microsoft.com/office/drawing/2014/main" id="{E9F1B4D5-76DE-4E3B-9D6F-B05D3160B789}"/>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19" name="Group 9">
            <a:extLst>
              <a:ext uri="{FF2B5EF4-FFF2-40B4-BE49-F238E27FC236}">
                <a16:creationId xmlns:a16="http://schemas.microsoft.com/office/drawing/2014/main" id="{E9EB5435-C36A-4366-9DB5-78A160D66BD5}"/>
              </a:ext>
            </a:extLst>
          </p:cNvPr>
          <p:cNvGrpSpPr/>
          <p:nvPr/>
        </p:nvGrpSpPr>
        <p:grpSpPr>
          <a:xfrm>
            <a:off x="9270251" y="181078"/>
            <a:ext cx="754143" cy="335365"/>
            <a:chOff x="816" y="2304"/>
            <a:chExt cx="1440" cy="448"/>
          </a:xfrm>
        </p:grpSpPr>
        <p:sp>
          <p:nvSpPr>
            <p:cNvPr id="20" name="Freeform 10">
              <a:extLst>
                <a:ext uri="{FF2B5EF4-FFF2-40B4-BE49-F238E27FC236}">
                  <a16:creationId xmlns:a16="http://schemas.microsoft.com/office/drawing/2014/main" id="{DA35B67C-4CC8-4868-B456-3921ABB5DEE7}"/>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 name="Rectangle 11">
              <a:hlinkClick r:id="rId5"/>
              <a:extLst>
                <a:ext uri="{FF2B5EF4-FFF2-40B4-BE49-F238E27FC236}">
                  <a16:creationId xmlns:a16="http://schemas.microsoft.com/office/drawing/2014/main" id="{FA355946-AA67-4E65-917D-2DBA384BD6D5}"/>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22" name="Group 9">
            <a:extLst>
              <a:ext uri="{FF2B5EF4-FFF2-40B4-BE49-F238E27FC236}">
                <a16:creationId xmlns:a16="http://schemas.microsoft.com/office/drawing/2014/main" id="{AC169896-9A6F-4A26-BA48-17A2791E548E}"/>
              </a:ext>
            </a:extLst>
          </p:cNvPr>
          <p:cNvGrpSpPr/>
          <p:nvPr/>
        </p:nvGrpSpPr>
        <p:grpSpPr>
          <a:xfrm>
            <a:off x="10165976" y="181078"/>
            <a:ext cx="754143" cy="335365"/>
            <a:chOff x="816" y="2304"/>
            <a:chExt cx="1440" cy="448"/>
          </a:xfrm>
        </p:grpSpPr>
        <p:sp>
          <p:nvSpPr>
            <p:cNvPr id="23" name="Freeform 10">
              <a:extLst>
                <a:ext uri="{FF2B5EF4-FFF2-40B4-BE49-F238E27FC236}">
                  <a16:creationId xmlns:a16="http://schemas.microsoft.com/office/drawing/2014/main" id="{DE2D3F50-C89C-4EC8-874A-510FBE715121}"/>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 name="Rectangle 11">
              <a:hlinkClick r:id="rId6" action="ppaction://hlinkfile"/>
              <a:extLst>
                <a:ext uri="{FF2B5EF4-FFF2-40B4-BE49-F238E27FC236}">
                  <a16:creationId xmlns:a16="http://schemas.microsoft.com/office/drawing/2014/main" id="{469F2658-6BF8-45D2-92D2-042C5DB087A2}"/>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29375882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zh-CN" altLang="en-US" kern="1200" dirty="0">
                <a:latin typeface="华文隶书" panose="02010800040101010101" pitchFamily="2" charset="-122"/>
                <a:ea typeface="华文隶书" panose="02010800040101010101" pitchFamily="2" charset="-122"/>
                <a:cs typeface="Arial" panose="020B0604020202020204" pitchFamily="34" charset="0"/>
              </a:rPr>
              <a:t>书写顺序</a:t>
            </a:r>
            <a:endParaRPr lang="en-US" altLang="zh-CN" kern="1200" dirty="0">
              <a:latin typeface="华文隶书" panose="02010800040101010101" pitchFamily="2" charset="-122"/>
              <a:ea typeface="华文隶书" panose="02010800040101010101" pitchFamily="2" charset="-122"/>
            </a:endParaRPr>
          </a:p>
        </p:txBody>
      </p:sp>
      <p:sp>
        <p:nvSpPr>
          <p:cNvPr id="2" name="矩形 1">
            <a:extLst>
              <a:ext uri="{FF2B5EF4-FFF2-40B4-BE49-F238E27FC236}">
                <a16:creationId xmlns:a16="http://schemas.microsoft.com/office/drawing/2014/main" id="{FAD180B3-CD9C-477B-8BC6-F5EDAF40766D}"/>
              </a:ext>
            </a:extLst>
          </p:cNvPr>
          <p:cNvSpPr/>
          <p:nvPr/>
        </p:nvSpPr>
        <p:spPr>
          <a:xfrm>
            <a:off x="259080" y="964148"/>
            <a:ext cx="6758940" cy="2354491"/>
          </a:xfrm>
          <a:prstGeom prst="rect">
            <a:avLst/>
          </a:prstGeom>
        </p:spPr>
        <p:txBody>
          <a:bodyPr wrap="square">
            <a:spAutoFit/>
          </a:bodyPr>
          <a:lstStyle/>
          <a:p>
            <a:pPr latinLnBrk="1">
              <a:lnSpc>
                <a:spcPct val="150000"/>
              </a:lnSpc>
            </a:pPr>
            <a:r>
              <a:rPr lang="zh-CN" altLang="en-US" dirty="0"/>
              <a:t>（</a:t>
            </a:r>
            <a:r>
              <a:rPr lang="en-US" altLang="zh-CN" dirty="0"/>
              <a:t>1</a:t>
            </a:r>
            <a:r>
              <a:rPr lang="zh-CN" altLang="en-US" dirty="0"/>
              <a:t>）定位属性：</a:t>
            </a:r>
            <a:r>
              <a:rPr lang="en-US" altLang="zh-CN" dirty="0"/>
              <a:t>position  display  float  left  top  right  bottom   overflow  clear   z-index</a:t>
            </a:r>
          </a:p>
          <a:p>
            <a:pPr latinLnBrk="1">
              <a:lnSpc>
                <a:spcPct val="150000"/>
              </a:lnSpc>
            </a:pPr>
            <a:r>
              <a:rPr lang="zh-CN" altLang="en-US" dirty="0"/>
              <a:t>（</a:t>
            </a:r>
            <a:r>
              <a:rPr lang="en-US" altLang="zh-CN" dirty="0"/>
              <a:t>2</a:t>
            </a:r>
            <a:r>
              <a:rPr lang="zh-CN" altLang="en-US" dirty="0"/>
              <a:t>）自身属性：</a:t>
            </a:r>
            <a:r>
              <a:rPr lang="en-US" altLang="zh-CN" dirty="0"/>
              <a:t>width  height  padding  border  margin   background</a:t>
            </a:r>
          </a:p>
          <a:p>
            <a:pPr latinLnBrk="1">
              <a:lnSpc>
                <a:spcPct val="150000"/>
              </a:lnSpc>
            </a:pPr>
            <a:r>
              <a:rPr lang="zh-CN" altLang="en-US" dirty="0"/>
              <a:t>（</a:t>
            </a:r>
            <a:r>
              <a:rPr lang="en-US" altLang="zh-CN" dirty="0"/>
              <a:t>3</a:t>
            </a:r>
            <a:r>
              <a:rPr lang="zh-CN" altLang="en-US" dirty="0"/>
              <a:t>）文字样式：</a:t>
            </a:r>
            <a:r>
              <a:rPr lang="en-US" altLang="zh-CN" dirty="0"/>
              <a:t>font-family   font-size   font-style   font-weight   font-</a:t>
            </a:r>
            <a:r>
              <a:rPr lang="en-US" altLang="zh-CN" dirty="0" err="1"/>
              <a:t>varient</a:t>
            </a:r>
            <a:r>
              <a:rPr lang="en-US" altLang="zh-CN" dirty="0"/>
              <a:t>   color   </a:t>
            </a:r>
          </a:p>
          <a:p>
            <a:pPr latinLnBrk="1">
              <a:lnSpc>
                <a:spcPct val="150000"/>
              </a:lnSpc>
            </a:pPr>
            <a:r>
              <a:rPr lang="zh-CN" altLang="en-US" dirty="0"/>
              <a:t>（</a:t>
            </a:r>
            <a:r>
              <a:rPr lang="en-US" altLang="zh-CN" dirty="0"/>
              <a:t>4</a:t>
            </a:r>
            <a:r>
              <a:rPr lang="zh-CN" altLang="en-US" dirty="0"/>
              <a:t>）文本属性：</a:t>
            </a:r>
            <a:r>
              <a:rPr lang="en-US" altLang="zh-CN" dirty="0"/>
              <a:t>text-align   vertical-align   text-wrap   text-transform   text-indent    text-decoration   letter-spacing    word-spacing    white-space   text-overflow</a:t>
            </a:r>
          </a:p>
          <a:p>
            <a:pPr latinLnBrk="1">
              <a:lnSpc>
                <a:spcPct val="150000"/>
              </a:lnSpc>
            </a:pPr>
            <a:r>
              <a:rPr lang="zh-CN" altLang="en-US" dirty="0"/>
              <a:t>（</a:t>
            </a:r>
            <a:r>
              <a:rPr lang="en-US" altLang="zh-CN" dirty="0"/>
              <a:t>5</a:t>
            </a:r>
            <a:r>
              <a:rPr lang="zh-CN" altLang="en-US" dirty="0"/>
              <a:t>）</a:t>
            </a:r>
            <a:r>
              <a:rPr lang="en-US" altLang="zh-CN" dirty="0"/>
              <a:t>css3</a:t>
            </a:r>
            <a:r>
              <a:rPr lang="zh-CN" altLang="en-US" dirty="0"/>
              <a:t>中新增属性：</a:t>
            </a:r>
            <a:r>
              <a:rPr lang="en-US" altLang="zh-CN" dirty="0"/>
              <a:t>content   box-shadow   border-radius  transform……</a:t>
            </a:r>
          </a:p>
        </p:txBody>
      </p:sp>
      <p:pic>
        <p:nvPicPr>
          <p:cNvPr id="6" name="图片 5" descr="图片包含 物体&#10;&#10;已生成高可信度的说明">
            <a:extLst>
              <a:ext uri="{FF2B5EF4-FFF2-40B4-BE49-F238E27FC236}">
                <a16:creationId xmlns:a16="http://schemas.microsoft.com/office/drawing/2014/main" id="{A4A3FD18-08CE-4C1E-8C09-0072FB3573DA}"/>
              </a:ext>
            </a:extLst>
          </p:cNvPr>
          <p:cNvPicPr>
            <a:picLocks noChangeAspect="1"/>
          </p:cNvPicPr>
          <p:nvPr/>
        </p:nvPicPr>
        <p:blipFill>
          <a:blip r:embed="rId3"/>
          <a:stretch>
            <a:fillRect/>
          </a:stretch>
        </p:blipFill>
        <p:spPr>
          <a:xfrm>
            <a:off x="7223760" y="937389"/>
            <a:ext cx="4762500" cy="2381250"/>
          </a:xfrm>
          <a:prstGeom prst="rect">
            <a:avLst/>
          </a:prstGeom>
        </p:spPr>
      </p:pic>
      <p:sp>
        <p:nvSpPr>
          <p:cNvPr id="7" name="矩形 6">
            <a:extLst>
              <a:ext uri="{FF2B5EF4-FFF2-40B4-BE49-F238E27FC236}">
                <a16:creationId xmlns:a16="http://schemas.microsoft.com/office/drawing/2014/main" id="{8D92BF7B-6B09-4F92-A9AD-89AFE1BE55B3}"/>
              </a:ext>
            </a:extLst>
          </p:cNvPr>
          <p:cNvSpPr/>
          <p:nvPr/>
        </p:nvSpPr>
        <p:spPr>
          <a:xfrm>
            <a:off x="350520" y="3539362"/>
            <a:ext cx="5117106" cy="307777"/>
          </a:xfrm>
          <a:prstGeom prst="rect">
            <a:avLst/>
          </a:prstGeom>
        </p:spPr>
        <p:txBody>
          <a:bodyPr wrap="none">
            <a:spAutoFit/>
          </a:bodyPr>
          <a:lstStyle/>
          <a:p>
            <a:r>
              <a:rPr lang="zh-CN" altLang="en-US" b="1" dirty="0">
                <a:solidFill>
                  <a:srgbClr val="4F4F4F"/>
                </a:solidFill>
                <a:latin typeface="-apple-system"/>
              </a:rPr>
              <a:t>目的</a:t>
            </a:r>
            <a:r>
              <a:rPr lang="zh-CN" altLang="en-US" dirty="0">
                <a:solidFill>
                  <a:srgbClr val="4F4F4F"/>
                </a:solidFill>
                <a:latin typeface="-apple-system"/>
              </a:rPr>
              <a:t>：减少浏览器</a:t>
            </a:r>
            <a:r>
              <a:rPr lang="en-US" altLang="zh-CN" dirty="0">
                <a:solidFill>
                  <a:srgbClr val="4F4F4F"/>
                </a:solidFill>
                <a:latin typeface="-apple-system"/>
              </a:rPr>
              <a:t>reflow</a:t>
            </a:r>
            <a:r>
              <a:rPr lang="zh-CN" altLang="en-US" dirty="0">
                <a:solidFill>
                  <a:srgbClr val="4F4F4F"/>
                </a:solidFill>
                <a:latin typeface="-apple-system"/>
              </a:rPr>
              <a:t>（回流），提升浏览器渲染</a:t>
            </a:r>
            <a:r>
              <a:rPr lang="en-US" altLang="zh-CN" dirty="0" err="1">
                <a:solidFill>
                  <a:srgbClr val="4F4F4F"/>
                </a:solidFill>
                <a:latin typeface="-apple-system"/>
              </a:rPr>
              <a:t>dom</a:t>
            </a:r>
            <a:r>
              <a:rPr lang="zh-CN" altLang="en-US" dirty="0">
                <a:solidFill>
                  <a:srgbClr val="4F4F4F"/>
                </a:solidFill>
                <a:latin typeface="-apple-system"/>
              </a:rPr>
              <a:t>的性能</a:t>
            </a:r>
            <a:endParaRPr lang="zh-CN" altLang="en-US" dirty="0"/>
          </a:p>
        </p:txBody>
      </p:sp>
      <p:sp>
        <p:nvSpPr>
          <p:cNvPr id="8" name="矩形 7">
            <a:extLst>
              <a:ext uri="{FF2B5EF4-FFF2-40B4-BE49-F238E27FC236}">
                <a16:creationId xmlns:a16="http://schemas.microsoft.com/office/drawing/2014/main" id="{B9EBC33F-4911-41D8-90C7-0170D10E8817}"/>
              </a:ext>
            </a:extLst>
          </p:cNvPr>
          <p:cNvSpPr/>
          <p:nvPr/>
        </p:nvSpPr>
        <p:spPr>
          <a:xfrm>
            <a:off x="350520" y="4069143"/>
            <a:ext cx="6096000" cy="699550"/>
          </a:xfrm>
          <a:prstGeom prst="rect">
            <a:avLst/>
          </a:prstGeom>
        </p:spPr>
        <p:txBody>
          <a:bodyPr>
            <a:spAutoFit/>
          </a:bodyPr>
          <a:lstStyle/>
          <a:p>
            <a:pPr>
              <a:lnSpc>
                <a:spcPct val="150000"/>
              </a:lnSpc>
            </a:pPr>
            <a:r>
              <a:rPr lang="en-US" altLang="zh-CN" dirty="0">
                <a:solidFill>
                  <a:srgbClr val="333333"/>
                </a:solidFill>
                <a:latin typeface="Verdana" panose="020B0604030504040204" pitchFamily="34" charset="0"/>
              </a:rPr>
              <a:t>reflow</a:t>
            </a:r>
            <a:r>
              <a:rPr lang="zh-CN" altLang="en-US" dirty="0">
                <a:solidFill>
                  <a:srgbClr val="333333"/>
                </a:solidFill>
                <a:latin typeface="Verdana" panose="020B0604030504040204" pitchFamily="34" charset="0"/>
              </a:rPr>
              <a:t>（回流）：当浏览器发现某个部分发生了点变化影响了布局，需要倒回去重新渲染，内行称这个回退的过程叫 </a:t>
            </a:r>
            <a:r>
              <a:rPr lang="en-US" altLang="zh-CN" dirty="0">
                <a:solidFill>
                  <a:srgbClr val="333333"/>
                </a:solidFill>
                <a:latin typeface="Verdana" panose="020B0604030504040204" pitchFamily="34" charset="0"/>
              </a:rPr>
              <a:t>reflow</a:t>
            </a:r>
            <a:r>
              <a:rPr lang="zh-CN" altLang="en-US" dirty="0">
                <a:solidFill>
                  <a:srgbClr val="333333"/>
                </a:solidFill>
                <a:latin typeface="Verdana" panose="020B0604030504040204" pitchFamily="34" charset="0"/>
              </a:rPr>
              <a:t>。</a:t>
            </a:r>
            <a:endParaRPr lang="zh-CN" altLang="en-US" dirty="0"/>
          </a:p>
        </p:txBody>
      </p:sp>
      <p:grpSp>
        <p:nvGrpSpPr>
          <p:cNvPr id="12" name="Group 9">
            <a:extLst>
              <a:ext uri="{FF2B5EF4-FFF2-40B4-BE49-F238E27FC236}">
                <a16:creationId xmlns:a16="http://schemas.microsoft.com/office/drawing/2014/main" id="{FC9A18EA-4937-43B9-B827-0DE8E8CCB39B}"/>
              </a:ext>
            </a:extLst>
          </p:cNvPr>
          <p:cNvGrpSpPr/>
          <p:nvPr/>
        </p:nvGrpSpPr>
        <p:grpSpPr>
          <a:xfrm>
            <a:off x="11061700" y="181078"/>
            <a:ext cx="988719" cy="335365"/>
            <a:chOff x="816" y="2304"/>
            <a:chExt cx="1440" cy="448"/>
          </a:xfrm>
        </p:grpSpPr>
        <p:sp>
          <p:nvSpPr>
            <p:cNvPr id="13" name="Freeform 10">
              <a:extLst>
                <a:ext uri="{FF2B5EF4-FFF2-40B4-BE49-F238E27FC236}">
                  <a16:creationId xmlns:a16="http://schemas.microsoft.com/office/drawing/2014/main" id="{68A6602A-B70F-4AF1-88C1-2F2F63C257A8}"/>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 name="Rectangle 11">
              <a:hlinkClick r:id="rId4" action="ppaction://hlinksldjump"/>
              <a:extLst>
                <a:ext uri="{FF2B5EF4-FFF2-40B4-BE49-F238E27FC236}">
                  <a16:creationId xmlns:a16="http://schemas.microsoft.com/office/drawing/2014/main" id="{F7360D9A-0ACB-4B67-B1A1-5EA0602144E3}"/>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18" name="Group 9">
            <a:extLst>
              <a:ext uri="{FF2B5EF4-FFF2-40B4-BE49-F238E27FC236}">
                <a16:creationId xmlns:a16="http://schemas.microsoft.com/office/drawing/2014/main" id="{A0C607FE-8EF9-4680-954A-69EAB0B2797F}"/>
              </a:ext>
            </a:extLst>
          </p:cNvPr>
          <p:cNvGrpSpPr/>
          <p:nvPr/>
        </p:nvGrpSpPr>
        <p:grpSpPr>
          <a:xfrm>
            <a:off x="9270251" y="181078"/>
            <a:ext cx="754143" cy="335365"/>
            <a:chOff x="816" y="2304"/>
            <a:chExt cx="1440" cy="448"/>
          </a:xfrm>
        </p:grpSpPr>
        <p:sp>
          <p:nvSpPr>
            <p:cNvPr id="19" name="Freeform 10">
              <a:extLst>
                <a:ext uri="{FF2B5EF4-FFF2-40B4-BE49-F238E27FC236}">
                  <a16:creationId xmlns:a16="http://schemas.microsoft.com/office/drawing/2014/main" id="{6263DD8A-0DAC-4726-BFC6-9D6C789FD4B4}"/>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 name="Rectangle 11">
              <a:hlinkClick r:id="rId5"/>
              <a:extLst>
                <a:ext uri="{FF2B5EF4-FFF2-40B4-BE49-F238E27FC236}">
                  <a16:creationId xmlns:a16="http://schemas.microsoft.com/office/drawing/2014/main" id="{515A8A9C-EC45-4B54-AF5F-51370970467E}"/>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21" name="Group 9">
            <a:extLst>
              <a:ext uri="{FF2B5EF4-FFF2-40B4-BE49-F238E27FC236}">
                <a16:creationId xmlns:a16="http://schemas.microsoft.com/office/drawing/2014/main" id="{1B6EC574-81FD-4494-BF59-69DD7AA30751}"/>
              </a:ext>
            </a:extLst>
          </p:cNvPr>
          <p:cNvGrpSpPr/>
          <p:nvPr/>
        </p:nvGrpSpPr>
        <p:grpSpPr>
          <a:xfrm>
            <a:off x="10165976" y="181078"/>
            <a:ext cx="754143" cy="335365"/>
            <a:chOff x="816" y="2304"/>
            <a:chExt cx="1440" cy="448"/>
          </a:xfrm>
        </p:grpSpPr>
        <p:sp>
          <p:nvSpPr>
            <p:cNvPr id="22" name="Freeform 10">
              <a:extLst>
                <a:ext uri="{FF2B5EF4-FFF2-40B4-BE49-F238E27FC236}">
                  <a16:creationId xmlns:a16="http://schemas.microsoft.com/office/drawing/2014/main" id="{AA2632BA-0A6E-47EF-B9CD-FBC50E2DD5D6}"/>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 name="Rectangle 11">
              <a:hlinkClick r:id="rId6" action="ppaction://hlinkfile"/>
              <a:extLst>
                <a:ext uri="{FF2B5EF4-FFF2-40B4-BE49-F238E27FC236}">
                  <a16:creationId xmlns:a16="http://schemas.microsoft.com/office/drawing/2014/main" id="{3EDF55FC-C8BA-45AC-9BFA-2ECBB3C967F9}"/>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9883700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Rectangle 9"/>
          <p:cNvSpPr>
            <a:spLocks noGrp="1"/>
          </p:cNvSpPr>
          <p:nvPr>
            <p:ph type="title"/>
          </p:nvPr>
        </p:nvSpPr>
        <p:spPr>
          <a:xfrm>
            <a:off x="0" y="8583"/>
            <a:ext cx="12192000" cy="629078"/>
          </a:xfrm>
          <a:noFill/>
          <a:ln>
            <a:noFill/>
          </a:ln>
        </p:spPr>
        <p:txBody>
          <a:bodyPr/>
          <a:lstStyle/>
          <a:p>
            <a:pPr eaLnBrk="0" hangingPunct="0"/>
            <a:r>
              <a:rPr lang="zh-CN" altLang="en-US" kern="1200" dirty="0">
                <a:latin typeface="华文隶书" panose="02010800040101010101" pitchFamily="2" charset="-122"/>
                <a:ea typeface="华文隶书" panose="02010800040101010101" pitchFamily="2" charset="-122"/>
                <a:cs typeface="Arial" panose="020B0604020202020204" pitchFamily="34" charset="0"/>
              </a:rPr>
              <a:t>元素分类与转化</a:t>
            </a:r>
            <a:endParaRPr lang="en-US" altLang="zh-CN" kern="1200" dirty="0">
              <a:latin typeface="华文隶书" panose="02010800040101010101" pitchFamily="2" charset="-122"/>
              <a:ea typeface="华文隶书" panose="02010800040101010101" pitchFamily="2" charset="-122"/>
            </a:endParaRPr>
          </a:p>
        </p:txBody>
      </p:sp>
      <p:sp>
        <p:nvSpPr>
          <p:cNvPr id="44" name="Text Box 8">
            <a:extLst>
              <a:ext uri="{FF2B5EF4-FFF2-40B4-BE49-F238E27FC236}">
                <a16:creationId xmlns:a16="http://schemas.microsoft.com/office/drawing/2014/main" id="{C9E8E0A7-B722-40CE-A864-3C20CFEFB759}"/>
              </a:ext>
            </a:extLst>
          </p:cNvPr>
          <p:cNvSpPr txBox="1"/>
          <p:nvPr/>
        </p:nvSpPr>
        <p:spPr>
          <a:xfrm>
            <a:off x="1137284" y="1554756"/>
            <a:ext cx="3880486" cy="369332"/>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r>
              <a:rPr lang="zh-CN" altLang="en-US" dirty="0">
                <a:latin typeface="Times New Roman" panose="02020603050405020304" pitchFamily="18" charset="0"/>
                <a:cs typeface="Arial" panose="020B0604020202020204" pitchFamily="34" charset="0"/>
              </a:rPr>
              <a:t>块状元素、内联元素、内联块状元素</a:t>
            </a:r>
            <a:endParaRPr lang="en-US" altLang="zh-CN" dirty="0">
              <a:latin typeface="Times New Roman" panose="02020603050405020304" pitchFamily="18" charset="0"/>
              <a:ea typeface="Arial" panose="020B0604020202020204" pitchFamily="34" charset="0"/>
            </a:endParaRPr>
          </a:p>
        </p:txBody>
      </p:sp>
      <p:sp>
        <p:nvSpPr>
          <p:cNvPr id="45" name="Text Box 9">
            <a:extLst>
              <a:ext uri="{FF2B5EF4-FFF2-40B4-BE49-F238E27FC236}">
                <a16:creationId xmlns:a16="http://schemas.microsoft.com/office/drawing/2014/main" id="{F75B9531-FD96-4EC7-BD6C-A08880EB0C6B}"/>
              </a:ext>
            </a:extLst>
          </p:cNvPr>
          <p:cNvSpPr txBox="1"/>
          <p:nvPr/>
        </p:nvSpPr>
        <p:spPr>
          <a:xfrm>
            <a:off x="1137284" y="1668679"/>
            <a:ext cx="192467" cy="369332"/>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en-US" altLang="zh-CN" b="1" dirty="0">
                <a:solidFill>
                  <a:srgbClr val="FFFFFF"/>
                </a:solidFill>
                <a:latin typeface="Times New Roman" panose="02020603050405020304" pitchFamily="18" charset="0"/>
                <a:cs typeface="Arial" panose="020B0604020202020204" pitchFamily="34" charset="0"/>
              </a:rPr>
              <a:t>1</a:t>
            </a:r>
            <a:endParaRPr lang="en-US" altLang="zh-CN" b="1" dirty="0">
              <a:solidFill>
                <a:srgbClr val="FFFFFF"/>
              </a:solidFill>
              <a:latin typeface="Times New Roman" panose="02020603050405020304" pitchFamily="18" charset="0"/>
              <a:ea typeface="Arial" panose="020B0604020202020204" pitchFamily="34" charset="0"/>
            </a:endParaRPr>
          </a:p>
        </p:txBody>
      </p:sp>
      <p:sp>
        <p:nvSpPr>
          <p:cNvPr id="3" name="文本框 2">
            <a:extLst>
              <a:ext uri="{FF2B5EF4-FFF2-40B4-BE49-F238E27FC236}">
                <a16:creationId xmlns:a16="http://schemas.microsoft.com/office/drawing/2014/main" id="{18AFC2F9-4B0C-4E51-95AF-9FC4AB56A07F}"/>
              </a:ext>
            </a:extLst>
          </p:cNvPr>
          <p:cNvSpPr txBox="1"/>
          <p:nvPr/>
        </p:nvSpPr>
        <p:spPr>
          <a:xfrm>
            <a:off x="411480" y="900136"/>
            <a:ext cx="902811" cy="523220"/>
          </a:xfrm>
          <a:prstGeom prst="rect">
            <a:avLst/>
          </a:prstGeom>
          <a:noFill/>
        </p:spPr>
        <p:txBody>
          <a:bodyPr wrap="none" rtlCol="0">
            <a:spAutoFit/>
          </a:bodyPr>
          <a:lstStyle/>
          <a:p>
            <a:r>
              <a:rPr kumimoji="1" lang="zh-CN" altLang="en-US" sz="2800" kern="1200" dirty="0">
                <a:solidFill>
                  <a:schemeClr val="tx2"/>
                </a:solidFill>
                <a:latin typeface="华文隶书" panose="02010800040101010101" pitchFamily="2" charset="-122"/>
                <a:ea typeface="华文隶书" panose="02010800040101010101" pitchFamily="2" charset="-122"/>
                <a:cs typeface="Arial" panose="020B0604020202020204" pitchFamily="34" charset="0"/>
              </a:rPr>
              <a:t>分类</a:t>
            </a:r>
          </a:p>
        </p:txBody>
      </p:sp>
      <p:sp>
        <p:nvSpPr>
          <p:cNvPr id="72" name="AutoShape 5">
            <a:hlinkClick r:id="rId3" action="ppaction://hlinksldjump"/>
            <a:extLst>
              <a:ext uri="{FF2B5EF4-FFF2-40B4-BE49-F238E27FC236}">
                <a16:creationId xmlns:a16="http://schemas.microsoft.com/office/drawing/2014/main" id="{0F765AB3-A344-478A-96DF-8AF839073A6D}"/>
              </a:ext>
            </a:extLst>
          </p:cNvPr>
          <p:cNvSpPr>
            <a:spLocks noChangeArrowheads="1"/>
          </p:cNvSpPr>
          <p:nvPr/>
        </p:nvSpPr>
        <p:spPr bwMode="gray">
          <a:xfrm>
            <a:off x="5351353" y="1554756"/>
            <a:ext cx="691547" cy="273127"/>
          </a:xfrm>
          <a:prstGeom prst="homePlate">
            <a:avLst>
              <a:gd name="adj" fmla="val 42796"/>
            </a:avLst>
          </a:prstGeom>
          <a:gradFill rotWithShape="1">
            <a:gsLst>
              <a:gs pos="0">
                <a:schemeClr val="accent2">
                  <a:gamma/>
                  <a:shade val="76078"/>
                  <a:invGamma/>
                </a:schemeClr>
              </a:gs>
              <a:gs pos="100000">
                <a:schemeClr val="accent2"/>
              </a:gs>
            </a:gsLst>
            <a:lin ang="5400000" scaled="1"/>
          </a:gradFill>
          <a:ln w="28575" algn="ctr">
            <a:solidFill>
              <a:srgbClr val="F8F8F8"/>
            </a:solidFill>
            <a:miter lim="800000"/>
          </a:ln>
          <a:effectLst>
            <a:outerShdw dist="107763" dir="2700000" algn="ctr" rotWithShape="0">
              <a:srgbClr val="000000">
                <a:alpha val="50000"/>
              </a:srgbClr>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3" name="Rectangle 11">
            <a:extLst>
              <a:ext uri="{FF2B5EF4-FFF2-40B4-BE49-F238E27FC236}">
                <a16:creationId xmlns:a16="http://schemas.microsoft.com/office/drawing/2014/main" id="{78214BB9-B6CA-471E-87F9-C3EC5CFDC913}"/>
              </a:ext>
            </a:extLst>
          </p:cNvPr>
          <p:cNvSpPr/>
          <p:nvPr/>
        </p:nvSpPr>
        <p:spPr>
          <a:xfrm>
            <a:off x="5351353" y="1566273"/>
            <a:ext cx="691547" cy="261610"/>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zh-CN" altLang="en-US" sz="1100" b="1" spc="600" dirty="0">
                <a:solidFill>
                  <a:srgbClr val="FEFEFE"/>
                </a:solidFill>
                <a:latin typeface="Times New Roman" panose="02020603050405020304" pitchFamily="18" charset="0"/>
                <a:cs typeface="Arial" panose="020B0604020202020204" pitchFamily="34" charset="0"/>
                <a:hlinkClick r:id="rId3" action="ppaction://hlinksldjump"/>
              </a:rPr>
              <a:t>详情</a:t>
            </a:r>
            <a:endParaRPr lang="en-US" altLang="zh-CN" sz="1100" b="1" spc="600" dirty="0">
              <a:solidFill>
                <a:srgbClr val="FEFEFE"/>
              </a:solidFill>
              <a:latin typeface="Times New Roman" panose="02020603050405020304" pitchFamily="18" charset="0"/>
              <a:ea typeface="Arial" panose="020B0604020202020204" pitchFamily="34" charset="0"/>
            </a:endParaRPr>
          </a:p>
        </p:txBody>
      </p:sp>
      <p:sp>
        <p:nvSpPr>
          <p:cNvPr id="74" name="文本框 73">
            <a:extLst>
              <a:ext uri="{FF2B5EF4-FFF2-40B4-BE49-F238E27FC236}">
                <a16:creationId xmlns:a16="http://schemas.microsoft.com/office/drawing/2014/main" id="{6712F83F-2D59-4604-96BB-A02037B8C133}"/>
              </a:ext>
            </a:extLst>
          </p:cNvPr>
          <p:cNvSpPr txBox="1"/>
          <p:nvPr/>
        </p:nvSpPr>
        <p:spPr>
          <a:xfrm>
            <a:off x="411479" y="2151934"/>
            <a:ext cx="902811" cy="523220"/>
          </a:xfrm>
          <a:prstGeom prst="rect">
            <a:avLst/>
          </a:prstGeom>
          <a:noFill/>
        </p:spPr>
        <p:txBody>
          <a:bodyPr wrap="none" rtlCol="0">
            <a:spAutoFit/>
          </a:bodyPr>
          <a:lstStyle/>
          <a:p>
            <a:r>
              <a:rPr kumimoji="1" lang="zh-CN" altLang="en-US" sz="2800" kern="1200" dirty="0">
                <a:solidFill>
                  <a:schemeClr val="tx2"/>
                </a:solidFill>
                <a:latin typeface="华文隶书" panose="02010800040101010101" pitchFamily="2" charset="-122"/>
                <a:ea typeface="华文隶书" panose="02010800040101010101" pitchFamily="2" charset="-122"/>
                <a:cs typeface="Arial" panose="020B0604020202020204" pitchFamily="34" charset="0"/>
              </a:rPr>
              <a:t>转化</a:t>
            </a:r>
          </a:p>
        </p:txBody>
      </p:sp>
      <p:sp>
        <p:nvSpPr>
          <p:cNvPr id="4" name="矩形 3">
            <a:extLst>
              <a:ext uri="{FF2B5EF4-FFF2-40B4-BE49-F238E27FC236}">
                <a16:creationId xmlns:a16="http://schemas.microsoft.com/office/drawing/2014/main" id="{9A54E3B8-27E0-4123-ABDB-257AE28167F7}"/>
              </a:ext>
            </a:extLst>
          </p:cNvPr>
          <p:cNvSpPr/>
          <p:nvPr/>
        </p:nvSpPr>
        <p:spPr>
          <a:xfrm>
            <a:off x="1137284" y="2766589"/>
            <a:ext cx="10669906" cy="923330"/>
          </a:xfrm>
          <a:prstGeom prst="rect">
            <a:avLst/>
          </a:prstGeom>
        </p:spPr>
        <p:txBody>
          <a:bodyPr wrap="square">
            <a:spAutoFit/>
          </a:bodyPr>
          <a:lstStyle/>
          <a:p>
            <a:pPr>
              <a:lnSpc>
                <a:spcPct val="150000"/>
              </a:lnSpc>
            </a:pPr>
            <a:r>
              <a:rPr lang="en-US" altLang="zh-CN" sz="1800" kern="1200" dirty="0">
                <a:solidFill>
                  <a:schemeClr val="tx1"/>
                </a:solidFill>
                <a:latin typeface="Times New Roman" panose="02020603050405020304" pitchFamily="18" charset="0"/>
                <a:ea typeface="+mn-ea"/>
                <a:cs typeface="Arial" panose="020B0604020202020204" pitchFamily="34" charset="0"/>
              </a:rPr>
              <a:t>display</a:t>
            </a:r>
            <a:r>
              <a:rPr lang="zh-CN" altLang="en-US" sz="1800" kern="1200" dirty="0">
                <a:solidFill>
                  <a:schemeClr val="tx1"/>
                </a:solidFill>
                <a:latin typeface="Times New Roman" panose="02020603050405020304" pitchFamily="18" charset="0"/>
                <a:ea typeface="+mn-ea"/>
                <a:cs typeface="Arial" panose="020B0604020202020204" pitchFamily="34" charset="0"/>
              </a:rPr>
              <a:t>属性有四个值可选，分别是</a:t>
            </a:r>
            <a:r>
              <a:rPr lang="en-US" altLang="zh-CN" sz="1800" kern="1200" dirty="0">
                <a:solidFill>
                  <a:schemeClr val="tx1"/>
                </a:solidFill>
                <a:latin typeface="Times New Roman" panose="02020603050405020304" pitchFamily="18" charset="0"/>
                <a:ea typeface="+mn-ea"/>
                <a:cs typeface="Arial" panose="020B0604020202020204" pitchFamily="34" charset="0"/>
              </a:rPr>
              <a:t>block</a:t>
            </a:r>
            <a:r>
              <a:rPr lang="zh-CN" altLang="en-US" sz="1800" kern="1200" dirty="0">
                <a:solidFill>
                  <a:schemeClr val="tx1"/>
                </a:solidFill>
                <a:latin typeface="Times New Roman" panose="02020603050405020304" pitchFamily="18" charset="0"/>
                <a:ea typeface="+mn-ea"/>
                <a:cs typeface="Arial" panose="020B0604020202020204" pitchFamily="34" charset="0"/>
              </a:rPr>
              <a:t>：块元素；</a:t>
            </a:r>
            <a:r>
              <a:rPr lang="en-US" altLang="zh-CN" sz="1800" kern="1200" dirty="0">
                <a:solidFill>
                  <a:schemeClr val="tx1"/>
                </a:solidFill>
                <a:latin typeface="Times New Roman" panose="02020603050405020304" pitchFamily="18" charset="0"/>
                <a:ea typeface="+mn-ea"/>
                <a:cs typeface="Arial" panose="020B0604020202020204" pitchFamily="34" charset="0"/>
              </a:rPr>
              <a:t>inline</a:t>
            </a:r>
            <a:r>
              <a:rPr lang="zh-CN" altLang="en-US" sz="1800" kern="1200" dirty="0">
                <a:solidFill>
                  <a:schemeClr val="tx1"/>
                </a:solidFill>
                <a:latin typeface="Times New Roman" panose="02020603050405020304" pitchFamily="18" charset="0"/>
                <a:ea typeface="+mn-ea"/>
                <a:cs typeface="Arial" panose="020B0604020202020204" pitchFamily="34" charset="0"/>
              </a:rPr>
              <a:t>：行内元素；</a:t>
            </a:r>
            <a:r>
              <a:rPr lang="en-US" altLang="zh-CN" sz="1800" kern="1200" dirty="0">
                <a:solidFill>
                  <a:schemeClr val="tx1"/>
                </a:solidFill>
                <a:latin typeface="Times New Roman" panose="02020603050405020304" pitchFamily="18" charset="0"/>
                <a:ea typeface="+mn-ea"/>
                <a:cs typeface="Arial" panose="020B0604020202020204" pitchFamily="34" charset="0"/>
              </a:rPr>
              <a:t>inline-block</a:t>
            </a:r>
            <a:r>
              <a:rPr lang="zh-CN" altLang="en-US" sz="1800" kern="1200" dirty="0">
                <a:solidFill>
                  <a:schemeClr val="tx1"/>
                </a:solidFill>
                <a:latin typeface="Times New Roman" panose="02020603050405020304" pitchFamily="18" charset="0"/>
                <a:ea typeface="+mn-ea"/>
                <a:cs typeface="Arial" panose="020B0604020202020204" pitchFamily="34" charset="0"/>
              </a:rPr>
              <a:t>：行内块元素；</a:t>
            </a:r>
            <a:r>
              <a:rPr lang="en-US" altLang="zh-CN" sz="1800" kern="1200" dirty="0">
                <a:solidFill>
                  <a:schemeClr val="tx1"/>
                </a:solidFill>
                <a:latin typeface="Times New Roman" panose="02020603050405020304" pitchFamily="18" charset="0"/>
                <a:ea typeface="+mn-ea"/>
                <a:cs typeface="Arial" panose="020B0604020202020204" pitchFamily="34" charset="0"/>
              </a:rPr>
              <a:t>none</a:t>
            </a:r>
            <a:r>
              <a:rPr lang="zh-CN" altLang="en-US" sz="1800" kern="1200" dirty="0">
                <a:solidFill>
                  <a:schemeClr val="tx1"/>
                </a:solidFill>
                <a:latin typeface="Times New Roman" panose="02020603050405020304" pitchFamily="18" charset="0"/>
                <a:ea typeface="+mn-ea"/>
                <a:cs typeface="Arial" panose="020B0604020202020204" pitchFamily="34" charset="0"/>
              </a:rPr>
              <a:t>：</a:t>
            </a:r>
            <a:r>
              <a:rPr lang="zh-CN" altLang="en-US" sz="1800" b="1" kern="1200" dirty="0">
                <a:solidFill>
                  <a:schemeClr val="tx1"/>
                </a:solidFill>
                <a:latin typeface="Times New Roman" panose="02020603050405020304" pitchFamily="18" charset="0"/>
                <a:ea typeface="+mn-ea"/>
                <a:cs typeface="Arial" panose="020B0604020202020204" pitchFamily="34" charset="0"/>
                <a:hlinkClick r:id="rId4" action="ppaction://hlinksldjump"/>
              </a:rPr>
              <a:t>元素不显示</a:t>
            </a:r>
            <a:r>
              <a:rPr lang="zh-CN" altLang="en-US" sz="1800" kern="1200" dirty="0">
                <a:solidFill>
                  <a:schemeClr val="tx1"/>
                </a:solidFill>
                <a:latin typeface="Times New Roman" panose="02020603050405020304" pitchFamily="18" charset="0"/>
                <a:ea typeface="+mn-ea"/>
                <a:cs typeface="Arial" panose="020B0604020202020204" pitchFamily="34" charset="0"/>
              </a:rPr>
              <a:t>。通过</a:t>
            </a:r>
            <a:r>
              <a:rPr lang="en-US" altLang="zh-CN" sz="1800" kern="1200" dirty="0">
                <a:solidFill>
                  <a:schemeClr val="tx1"/>
                </a:solidFill>
                <a:latin typeface="Times New Roman" panose="02020603050405020304" pitchFamily="18" charset="0"/>
                <a:ea typeface="+mn-ea"/>
                <a:cs typeface="Arial" panose="020B0604020202020204" pitchFamily="34" charset="0"/>
              </a:rPr>
              <a:t>display</a:t>
            </a:r>
            <a:r>
              <a:rPr lang="zh-CN" altLang="en-US" sz="1800" kern="1200" dirty="0">
                <a:solidFill>
                  <a:schemeClr val="tx1"/>
                </a:solidFill>
                <a:latin typeface="Times New Roman" panose="02020603050405020304" pitchFamily="18" charset="0"/>
                <a:ea typeface="+mn-ea"/>
                <a:cs typeface="Arial" panose="020B0604020202020204" pitchFamily="34" charset="0"/>
              </a:rPr>
              <a:t>的这些属性可以实现不同元素分类间的相互转化，并具有转化后的所有特点。</a:t>
            </a:r>
          </a:p>
        </p:txBody>
      </p:sp>
      <p:sp>
        <p:nvSpPr>
          <p:cNvPr id="13" name="AutoShape 5">
            <a:hlinkClick r:id="rId5" action="ppaction://hlinksldjump"/>
            <a:extLst>
              <a:ext uri="{FF2B5EF4-FFF2-40B4-BE49-F238E27FC236}">
                <a16:creationId xmlns:a16="http://schemas.microsoft.com/office/drawing/2014/main" id="{4DDCB845-55BC-415A-9B81-F3B3F9ADF263}"/>
              </a:ext>
            </a:extLst>
          </p:cNvPr>
          <p:cNvSpPr>
            <a:spLocks noChangeArrowheads="1"/>
          </p:cNvSpPr>
          <p:nvPr/>
        </p:nvSpPr>
        <p:spPr bwMode="gray">
          <a:xfrm>
            <a:off x="10704403" y="3769837"/>
            <a:ext cx="691547" cy="273127"/>
          </a:xfrm>
          <a:prstGeom prst="homePlate">
            <a:avLst>
              <a:gd name="adj" fmla="val 42796"/>
            </a:avLst>
          </a:prstGeom>
          <a:gradFill rotWithShape="1">
            <a:gsLst>
              <a:gs pos="0">
                <a:schemeClr val="accent2">
                  <a:gamma/>
                  <a:shade val="76078"/>
                  <a:invGamma/>
                </a:schemeClr>
              </a:gs>
              <a:gs pos="100000">
                <a:schemeClr val="accent2"/>
              </a:gs>
            </a:gsLst>
            <a:lin ang="5400000" scaled="1"/>
          </a:gradFill>
          <a:ln w="28575" algn="ctr">
            <a:solidFill>
              <a:srgbClr val="F8F8F8"/>
            </a:solidFill>
            <a:miter lim="800000"/>
          </a:ln>
          <a:effectLst>
            <a:outerShdw dist="107763" dir="2700000" algn="ctr" rotWithShape="0">
              <a:srgbClr val="000000">
                <a:alpha val="50000"/>
              </a:srgbClr>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 name="Rectangle 11">
            <a:extLst>
              <a:ext uri="{FF2B5EF4-FFF2-40B4-BE49-F238E27FC236}">
                <a16:creationId xmlns:a16="http://schemas.microsoft.com/office/drawing/2014/main" id="{3594F2E7-8203-42FF-AC13-78DF64146E42}"/>
              </a:ext>
            </a:extLst>
          </p:cNvPr>
          <p:cNvSpPr/>
          <p:nvPr/>
        </p:nvSpPr>
        <p:spPr>
          <a:xfrm>
            <a:off x="10704403" y="3781354"/>
            <a:ext cx="691547" cy="261610"/>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zh-CN" altLang="en-US" sz="1100" b="1" spc="600" dirty="0">
                <a:solidFill>
                  <a:srgbClr val="FEFEFE"/>
                </a:solidFill>
                <a:latin typeface="Times New Roman" panose="02020603050405020304" pitchFamily="18" charset="0"/>
                <a:cs typeface="Arial" panose="020B0604020202020204" pitchFamily="34" charset="0"/>
                <a:hlinkClick r:id="rId5" action="ppaction://hlinksldjump"/>
              </a:rPr>
              <a:t>居中</a:t>
            </a:r>
            <a:endParaRPr lang="en-US" altLang="zh-CN" sz="1100" b="1" spc="600" dirty="0">
              <a:solidFill>
                <a:srgbClr val="FEFEFE"/>
              </a:solidFill>
              <a:latin typeface="Times New Roman" panose="02020603050405020304" pitchFamily="18" charset="0"/>
              <a:ea typeface="Arial" panose="020B0604020202020204" pitchFamily="34" charset="0"/>
            </a:endParaRPr>
          </a:p>
        </p:txBody>
      </p:sp>
      <p:grpSp>
        <p:nvGrpSpPr>
          <p:cNvPr id="15" name="Group 9">
            <a:extLst>
              <a:ext uri="{FF2B5EF4-FFF2-40B4-BE49-F238E27FC236}">
                <a16:creationId xmlns:a16="http://schemas.microsoft.com/office/drawing/2014/main" id="{0A7D0982-D070-415E-8CFA-6BA703EC3316}"/>
              </a:ext>
            </a:extLst>
          </p:cNvPr>
          <p:cNvGrpSpPr/>
          <p:nvPr/>
        </p:nvGrpSpPr>
        <p:grpSpPr>
          <a:xfrm>
            <a:off x="11061700" y="181078"/>
            <a:ext cx="988719" cy="335365"/>
            <a:chOff x="816" y="2304"/>
            <a:chExt cx="1440" cy="448"/>
          </a:xfrm>
        </p:grpSpPr>
        <p:sp>
          <p:nvSpPr>
            <p:cNvPr id="16" name="Freeform 10">
              <a:extLst>
                <a:ext uri="{FF2B5EF4-FFF2-40B4-BE49-F238E27FC236}">
                  <a16:creationId xmlns:a16="http://schemas.microsoft.com/office/drawing/2014/main" id="{DDB896D4-C5AB-4AAB-86D0-560A56ECF54A}"/>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Rectangle 11">
              <a:hlinkClick r:id="rId6" action="ppaction://hlinksldjump"/>
              <a:extLst>
                <a:ext uri="{FF2B5EF4-FFF2-40B4-BE49-F238E27FC236}">
                  <a16:creationId xmlns:a16="http://schemas.microsoft.com/office/drawing/2014/main" id="{93C5D5AA-64B6-49C5-BAB6-1463E05BDECC}"/>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目录拓扑图</a:t>
              </a:r>
              <a:endPar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endParaRPr>
            </a:p>
          </p:txBody>
        </p:sp>
      </p:grpSp>
      <p:grpSp>
        <p:nvGrpSpPr>
          <p:cNvPr id="22" name="Group 9">
            <a:extLst>
              <a:ext uri="{FF2B5EF4-FFF2-40B4-BE49-F238E27FC236}">
                <a16:creationId xmlns:a16="http://schemas.microsoft.com/office/drawing/2014/main" id="{AD963A02-9095-4F14-814E-6682369C6BE4}"/>
              </a:ext>
            </a:extLst>
          </p:cNvPr>
          <p:cNvGrpSpPr/>
          <p:nvPr/>
        </p:nvGrpSpPr>
        <p:grpSpPr>
          <a:xfrm>
            <a:off x="9270251" y="181078"/>
            <a:ext cx="754143" cy="335365"/>
            <a:chOff x="816" y="2304"/>
            <a:chExt cx="1440" cy="448"/>
          </a:xfrm>
        </p:grpSpPr>
        <p:sp>
          <p:nvSpPr>
            <p:cNvPr id="23" name="Freeform 10">
              <a:extLst>
                <a:ext uri="{FF2B5EF4-FFF2-40B4-BE49-F238E27FC236}">
                  <a16:creationId xmlns:a16="http://schemas.microsoft.com/office/drawing/2014/main" id="{6E409B8E-C972-444E-B7FA-72F625A5BFAA}"/>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 name="Rectangle 11">
              <a:hlinkClick r:id="rId7"/>
              <a:extLst>
                <a:ext uri="{FF2B5EF4-FFF2-40B4-BE49-F238E27FC236}">
                  <a16:creationId xmlns:a16="http://schemas.microsoft.com/office/drawing/2014/main" id="{FD76602E-E3FA-4DA1-BDB2-55D3BB9844C1}"/>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Can I Use</a:t>
              </a:r>
            </a:p>
          </p:txBody>
        </p:sp>
      </p:grpSp>
      <p:grpSp>
        <p:nvGrpSpPr>
          <p:cNvPr id="25" name="Group 9">
            <a:extLst>
              <a:ext uri="{FF2B5EF4-FFF2-40B4-BE49-F238E27FC236}">
                <a16:creationId xmlns:a16="http://schemas.microsoft.com/office/drawing/2014/main" id="{013E89CF-1304-4148-95E6-BDD475641EFF}"/>
              </a:ext>
            </a:extLst>
          </p:cNvPr>
          <p:cNvGrpSpPr/>
          <p:nvPr/>
        </p:nvGrpSpPr>
        <p:grpSpPr>
          <a:xfrm>
            <a:off x="10165976" y="181078"/>
            <a:ext cx="754143" cy="335365"/>
            <a:chOff x="816" y="2304"/>
            <a:chExt cx="1440" cy="448"/>
          </a:xfrm>
        </p:grpSpPr>
        <p:sp>
          <p:nvSpPr>
            <p:cNvPr id="26" name="Freeform 10">
              <a:extLst>
                <a:ext uri="{FF2B5EF4-FFF2-40B4-BE49-F238E27FC236}">
                  <a16:creationId xmlns:a16="http://schemas.microsoft.com/office/drawing/2014/main" id="{4D764653-6D4D-478D-A73D-7967A9D9286C}"/>
                </a:ext>
              </a:extLst>
            </p:cNvPr>
            <p:cNvSpPr/>
            <p:nvPr/>
          </p:nvSpPr>
          <p:spPr>
            <a:xfrm>
              <a:off x="901" y="2562"/>
              <a:ext cx="1270" cy="190"/>
            </a:xfrm>
            <a:custGeom>
              <a:avLst/>
              <a:gdLst>
                <a:gd name="txL" fmla="*/ 0 w 1120"/>
                <a:gd name="txT" fmla="*/ 0 h 252"/>
                <a:gd name="txR" fmla="*/ 1120 w 1120"/>
                <a:gd name="txB" fmla="*/ 252 h 252"/>
              </a:gdLst>
              <a:ahLst/>
              <a:cxnLst>
                <a:cxn ang="0">
                  <a:pos x="1440" y="143"/>
                </a:cxn>
                <a:cxn ang="0">
                  <a:pos x="1434" y="142"/>
                </a:cxn>
                <a:cxn ang="0">
                  <a:pos x="1414" y="139"/>
                </a:cxn>
                <a:cxn ang="0">
                  <a:pos x="1381" y="136"/>
                </a:cxn>
                <a:cxn ang="0">
                  <a:pos x="1335" y="132"/>
                </a:cxn>
                <a:cxn ang="0">
                  <a:pos x="1276" y="126"/>
                </a:cxn>
                <a:cxn ang="0">
                  <a:pos x="1207" y="121"/>
                </a:cxn>
                <a:cxn ang="0">
                  <a:pos x="1126" y="116"/>
                </a:cxn>
                <a:cxn ang="0">
                  <a:pos x="1036" y="112"/>
                </a:cxn>
                <a:cxn ang="0">
                  <a:pos x="939" y="108"/>
                </a:cxn>
                <a:cxn ang="0">
                  <a:pos x="831" y="105"/>
                </a:cxn>
                <a:cxn ang="0">
                  <a:pos x="714" y="105"/>
                </a:cxn>
                <a:cxn ang="0">
                  <a:pos x="599" y="105"/>
                </a:cxn>
                <a:cxn ang="0">
                  <a:pos x="493" y="108"/>
                </a:cxn>
                <a:cxn ang="0">
                  <a:pos x="396" y="112"/>
                </a:cxn>
                <a:cxn ang="0">
                  <a:pos x="306" y="116"/>
                </a:cxn>
                <a:cxn ang="0">
                  <a:pos x="229" y="121"/>
                </a:cxn>
                <a:cxn ang="0">
                  <a:pos x="162" y="126"/>
                </a:cxn>
                <a:cxn ang="0">
                  <a:pos x="105" y="132"/>
                </a:cxn>
                <a:cxn ang="0">
                  <a:pos x="59" y="136"/>
                </a:cxn>
                <a:cxn ang="0">
                  <a:pos x="26" y="139"/>
                </a:cxn>
                <a:cxn ang="0">
                  <a:pos x="8" y="142"/>
                </a:cxn>
                <a:cxn ang="0">
                  <a:pos x="0" y="143"/>
                </a:cxn>
                <a:cxn ang="0">
                  <a:pos x="0" y="35"/>
                </a:cxn>
                <a:cxn ang="0">
                  <a:pos x="720" y="0"/>
                </a:cxn>
                <a:cxn ang="0">
                  <a:pos x="1440" y="35"/>
                </a:cxn>
                <a:cxn ang="0">
                  <a:pos x="1440" y="143"/>
                </a:cxn>
                <a:cxn ang="0">
                  <a:pos x="1440" y="143"/>
                </a:cxn>
              </a:cxnLst>
              <a:rect l="txL" t="txT" r="txR" b="tx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alpha val="100000"/>
              </a:srgbClr>
            </a:solidFill>
            <a:ln w="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7" name="Rectangle 11">
              <a:hlinkClick r:id="rId8" action="ppaction://hlinkfile"/>
              <a:extLst>
                <a:ext uri="{FF2B5EF4-FFF2-40B4-BE49-F238E27FC236}">
                  <a16:creationId xmlns:a16="http://schemas.microsoft.com/office/drawing/2014/main" id="{22D9A52C-A8B1-4DCC-BA47-07C0974A7782}"/>
                </a:ext>
              </a:extLst>
            </p:cNvPr>
            <p:cNvSpPr>
              <a:spLocks noChangeArrowheads="1"/>
            </p:cNvSpPr>
            <p:nvPr/>
          </p:nvSpPr>
          <p:spPr bwMode="gray">
            <a:xfrm>
              <a:off x="816" y="2304"/>
              <a:ext cx="1440" cy="393"/>
            </a:xfrm>
            <a:prstGeom prst="rect">
              <a:avLst/>
            </a:prstGeom>
            <a:gradFill rotWithShape="1">
              <a:gsLst>
                <a:gs pos="0">
                  <a:schemeClr val="accent2"/>
                </a:gs>
                <a:gs pos="100000">
                  <a:schemeClr val="accent2">
                    <a:gamma/>
                    <a:tint val="60392"/>
                    <a:invGamma/>
                  </a:scheme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1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Calibri" panose="020F0502020204030204" pitchFamily="34" charset="0"/>
                  <a:ea typeface="宋体" panose="02010600030101010101" pitchFamily="2" charset="-122"/>
                  <a:cs typeface="Arial" panose="020B0604020202020204" pitchFamily="34" charset="0"/>
                </a:rPr>
                <a:t>blank.txt</a:t>
              </a:r>
            </a:p>
          </p:txBody>
        </p:sp>
      </p:grpSp>
    </p:spTree>
    <p:extLst>
      <p:ext uri="{BB962C8B-B14F-4D97-AF65-F5344CB8AC3E}">
        <p14:creationId xmlns:p14="http://schemas.microsoft.com/office/powerpoint/2010/main" val="27268762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arn(inVertical)">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barn(inVertical)">
                                      <p:cBhvr>
                                        <p:cTn id="12" dur="500"/>
                                        <p:tgtEl>
                                          <p:spTgt spid="74"/>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arn(inVertical)">
                                      <p:cBhvr>
                                        <p:cTn id="18" dur="500"/>
                                        <p:tgtEl>
                                          <p:spTgt spid="13"/>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arn(inVertical)">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74" grpId="0"/>
      <p:bldP spid="4" grpId="0"/>
      <p:bldP spid="13" grpId="0" animBg="1"/>
      <p:bldP spid="14"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r"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r"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14687</TotalTime>
  <Words>11108</Words>
  <Application>Microsoft Office PowerPoint</Application>
  <PresentationFormat>宽屏</PresentationFormat>
  <Paragraphs>1112</Paragraphs>
  <Slides>56</Slides>
  <Notes>56</Notes>
  <HiddenSlides>0</HiddenSlides>
  <MMClips>0</MMClips>
  <ScaleCrop>false</ScaleCrop>
  <HeadingPairs>
    <vt:vector size="6" baseType="variant">
      <vt:variant>
        <vt:lpstr>已用的字体</vt:lpstr>
      </vt:variant>
      <vt:variant>
        <vt:i4>25</vt:i4>
      </vt:variant>
      <vt:variant>
        <vt:lpstr>主题</vt:lpstr>
      </vt:variant>
      <vt:variant>
        <vt:i4>2</vt:i4>
      </vt:variant>
      <vt:variant>
        <vt:lpstr>幻灯片标题</vt:lpstr>
      </vt:variant>
      <vt:variant>
        <vt:i4>56</vt:i4>
      </vt:variant>
    </vt:vector>
  </HeadingPairs>
  <TitlesOfParts>
    <vt:vector size="83" baseType="lpstr">
      <vt:lpstr>-apple-system</vt:lpstr>
      <vt:lpstr>Arial Unicode MS</vt:lpstr>
      <vt:lpstr>Helvetica Neue</vt:lpstr>
      <vt:lpstr>Helvetica Neue Light</vt:lpstr>
      <vt:lpstr>Helvetica Neue Medium</vt:lpstr>
      <vt:lpstr>Menlo</vt:lpstr>
      <vt:lpstr>PingFangSC-Regular</vt:lpstr>
      <vt:lpstr>Source Code Pro</vt:lpstr>
      <vt:lpstr>Source Han Sans CN</vt:lpstr>
      <vt:lpstr>x-locale-heading-primary</vt:lpstr>
      <vt:lpstr>方正中倩简体</vt:lpstr>
      <vt:lpstr>华文隶书</vt:lpstr>
      <vt:lpstr>宋体</vt:lpstr>
      <vt:lpstr>微软雅黑</vt:lpstr>
      <vt:lpstr>微软雅黑</vt:lpstr>
      <vt:lpstr>Arial</vt:lpstr>
      <vt:lpstr>Calibri</vt:lpstr>
      <vt:lpstr>Consolas</vt:lpstr>
      <vt:lpstr>Courier New</vt:lpstr>
      <vt:lpstr>Georgia</vt:lpstr>
      <vt:lpstr>Tahoma</vt:lpstr>
      <vt:lpstr>Tahoma</vt:lpstr>
      <vt:lpstr>Times New Roman</vt:lpstr>
      <vt:lpstr>Verdana</vt:lpstr>
      <vt:lpstr>Verdana</vt:lpstr>
      <vt:lpstr>默认设计模板</vt:lpstr>
      <vt:lpstr>Black</vt:lpstr>
      <vt:lpstr>PowerPoint 演示文稿</vt:lpstr>
      <vt:lpstr>目录拓扑图</vt:lpstr>
      <vt:lpstr>‘层叠’的概念</vt:lpstr>
      <vt:lpstr>样式来源</vt:lpstr>
      <vt:lpstr>选择符</vt:lpstr>
      <vt:lpstr>优先级</vt:lpstr>
      <vt:lpstr>样式继承</vt:lpstr>
      <vt:lpstr>书写顺序</vt:lpstr>
      <vt:lpstr>元素分类与转化</vt:lpstr>
      <vt:lpstr>元素分类</vt:lpstr>
      <vt:lpstr>元素分类</vt:lpstr>
      <vt:lpstr>元素分类</vt:lpstr>
      <vt:lpstr>居中方式</vt:lpstr>
      <vt:lpstr>居中方式</vt:lpstr>
      <vt:lpstr>居中方式</vt:lpstr>
      <vt:lpstr>弹性布局</vt:lpstr>
      <vt:lpstr>grid布局</vt:lpstr>
      <vt:lpstr>流体布局</vt:lpstr>
      <vt:lpstr>BFC布局</vt:lpstr>
      <vt:lpstr>BFC布局</vt:lpstr>
      <vt:lpstr>BFC布局</vt:lpstr>
      <vt:lpstr>BFC布局</vt:lpstr>
      <vt:lpstr>BFC布局</vt:lpstr>
      <vt:lpstr>浮动的清除</vt:lpstr>
      <vt:lpstr>Zoom的用法</vt:lpstr>
      <vt:lpstr>Zoom和transform:scale的区别</vt:lpstr>
      <vt:lpstr>CSS hack</vt:lpstr>
      <vt:lpstr>隐藏元素</vt:lpstr>
      <vt:lpstr>Clip-path</vt:lpstr>
      <vt:lpstr>transform</vt:lpstr>
      <vt:lpstr>transition</vt:lpstr>
      <vt:lpstr>animation</vt:lpstr>
      <vt:lpstr>transition,transform,animation的区别</vt:lpstr>
      <vt:lpstr>CSS3图形绘制</vt:lpstr>
      <vt:lpstr>背景图片定位</vt:lpstr>
      <vt:lpstr>Css3功能</vt:lpstr>
      <vt:lpstr>Css3功能</vt:lpstr>
      <vt:lpstr>Css3功能</vt:lpstr>
      <vt:lpstr>Css3功能</vt:lpstr>
      <vt:lpstr>Css3功能</vt:lpstr>
      <vt:lpstr>Css3功能</vt:lpstr>
      <vt:lpstr>Css3功能</vt:lpstr>
      <vt:lpstr>Css3功能</vt:lpstr>
      <vt:lpstr>Css3功能</vt:lpstr>
      <vt:lpstr>Css3功能</vt:lpstr>
      <vt:lpstr>Css3功能</vt:lpstr>
      <vt:lpstr>Css3功能</vt:lpstr>
      <vt:lpstr>Css3气泡框</vt:lpstr>
      <vt:lpstr>PowerPoint 演示文稿</vt:lpstr>
      <vt:lpstr>css变量</vt:lpstr>
      <vt:lpstr>css变量</vt:lpstr>
      <vt:lpstr>css变量</vt:lpstr>
      <vt:lpstr>css变量</vt:lpstr>
      <vt:lpstr>css变量</vt:lpstr>
      <vt:lpstr>CSS参考资料</vt:lpstr>
      <vt:lpstr>遗留问题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Angular2.0视频教程</dc:title>
  <dc:creator>Superstar</dc:creator>
  <cp:lastModifiedBy>Superstar</cp:lastModifiedBy>
  <cp:revision>2457</cp:revision>
  <dcterms:created xsi:type="dcterms:W3CDTF">2017-02-08T06:03:00Z</dcterms:created>
  <dcterms:modified xsi:type="dcterms:W3CDTF">2018-08-22T06:28:28Z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2052-10.1.0.5973</vt:lpwstr>
  </property>
</Properties>
</file>