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57" r:id="rId4"/>
    <p:sldId id="258" r:id="rId5"/>
    <p:sldId id="274" r:id="rId6"/>
    <p:sldId id="260" r:id="rId7"/>
    <p:sldId id="267" r:id="rId8"/>
    <p:sldId id="269" r:id="rId9"/>
    <p:sldId id="266" r:id="rId10"/>
    <p:sldId id="272" r:id="rId11"/>
    <p:sldId id="273" r:id="rId12"/>
    <p:sldId id="270" r:id="rId13"/>
    <p:sldId id="271" r:id="rId14"/>
    <p:sldId id="265" r:id="rId15"/>
    <p:sldId id="261" r:id="rId16"/>
    <p:sldId id="268" r:id="rId17"/>
    <p:sldId id="262" r:id="rId18"/>
    <p:sldId id="263" r:id="rId19"/>
    <p:sldId id="26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uha Vancha" initials="MV" lastIdx="1" clrIdx="0">
    <p:extLst>
      <p:ext uri="{19B8F6BF-5375-455C-9EA6-DF929625EA0E}">
        <p15:presenceInfo xmlns:p15="http://schemas.microsoft.com/office/powerpoint/2012/main" userId="2e2d4189d824a7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5" autoAdjust="0"/>
    <p:restoredTop sz="94660"/>
  </p:normalViewPr>
  <p:slideViewPr>
    <p:cSldViewPr snapToGrid="0">
      <p:cViewPr>
        <p:scale>
          <a:sx n="92" d="100"/>
          <a:sy n="92" d="100"/>
        </p:scale>
        <p:origin x="72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2T16:06:06.469" idx="1">
    <p:pos x="10" y="10"/>
    <p:text>might not be necessary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F424-2B96-41A9-9E55-352BE5C452E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D8E9-B46D-42A1-96CA-419E9D1A21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24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F424-2B96-41A9-9E55-352BE5C452E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D8E9-B46D-42A1-96CA-419E9D1A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8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F424-2B96-41A9-9E55-352BE5C452E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D8E9-B46D-42A1-96CA-419E9D1A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5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F424-2B96-41A9-9E55-352BE5C452E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D8E9-B46D-42A1-96CA-419E9D1A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7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F424-2B96-41A9-9E55-352BE5C452E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D8E9-B46D-42A1-96CA-419E9D1A21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3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F424-2B96-41A9-9E55-352BE5C452E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D8E9-B46D-42A1-96CA-419E9D1A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9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F424-2B96-41A9-9E55-352BE5C452E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D8E9-B46D-42A1-96CA-419E9D1A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7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F424-2B96-41A9-9E55-352BE5C452E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D8E9-B46D-42A1-96CA-419E9D1A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7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F424-2B96-41A9-9E55-352BE5C452E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D8E9-B46D-42A1-96CA-419E9D1A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9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7EF424-2B96-41A9-9E55-352BE5C452E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38D8E9-B46D-42A1-96CA-419E9D1A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0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F424-2B96-41A9-9E55-352BE5C452E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D8E9-B46D-42A1-96CA-419E9D1A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C7EF424-2B96-41A9-9E55-352BE5C452E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38D8E9-B46D-42A1-96CA-419E9D1A21E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12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rnerLab/Authority/tree/initial/r_tab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6E03D-BF2F-4497-AE6F-B0C7EF6ED0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Authority tool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3C82A-648E-49A1-A757-80FD13D4E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92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FABCE-727C-4CD0-B322-56FFD785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</a:t>
            </a:r>
            <a:r>
              <a:rPr lang="en-US" dirty="0" err="1"/>
              <a:t>r-value</a:t>
            </a:r>
            <a:r>
              <a:rPr lang="en-US" dirty="0"/>
              <a:t> enough?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42052-BEE7-435D-9FE8-C13EA2205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probability also depends on other factors like how unusual the given name is. The probability that a pair of articles written by a unique author name is a same individual is higher than articles written by a common author name.</a:t>
            </a:r>
          </a:p>
          <a:p>
            <a:r>
              <a:rPr lang="en-US" dirty="0"/>
              <a:t>Hence the probability P(</a:t>
            </a:r>
            <a:r>
              <a:rPr lang="en-US" dirty="0" err="1"/>
              <a:t>M|x</a:t>
            </a:r>
            <a:r>
              <a:rPr lang="en-US" dirty="0"/>
              <a:t>) depends on P(</a:t>
            </a:r>
            <a:r>
              <a:rPr lang="en-US" dirty="0" err="1"/>
              <a:t>x|M</a:t>
            </a:r>
            <a:r>
              <a:rPr lang="en-US" dirty="0"/>
              <a:t>) / P(</a:t>
            </a:r>
            <a:r>
              <a:rPr lang="en-US" dirty="0" err="1"/>
              <a:t>x|N</a:t>
            </a:r>
            <a:r>
              <a:rPr lang="en-US" dirty="0"/>
              <a:t>) (i.e., the r(x)) and the prior match probability P(M).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64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D8B6-C3BF-4CAA-833B-C2EBBD80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7F7A4B-A8DC-4755-A57B-B61FB1D33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775" y="1856943"/>
            <a:ext cx="5806315" cy="398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98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85478-DA26-4557-B348-1F7153A1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sets (positive and negative sets)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178FE-BBCF-43EC-83E0-B76B78475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sets are generated based on certain conditions: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Article attribute match set [pairs matching on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</a:t>
            </a:r>
            <a:r>
              <a:rPr lang="en-US" dirty="0" err="1"/>
              <a:t>middle_name</a:t>
            </a:r>
            <a:r>
              <a:rPr lang="en-US" dirty="0"/>
              <a:t> and suffix]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Article attribute non match set [pairs differed on </a:t>
            </a:r>
            <a:r>
              <a:rPr lang="en-US" dirty="0" err="1"/>
              <a:t>last_name</a:t>
            </a:r>
            <a:r>
              <a:rPr lang="en-US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Named attribute match set [pairs matching on first author’s </a:t>
            </a:r>
            <a:r>
              <a:rPr lang="en-US" dirty="0" err="1"/>
              <a:t>first_initial</a:t>
            </a:r>
            <a:r>
              <a:rPr lang="en-US" dirty="0"/>
              <a:t> and </a:t>
            </a:r>
            <a:r>
              <a:rPr lang="en-US" dirty="0" err="1"/>
              <a:t>last_name</a:t>
            </a:r>
            <a:r>
              <a:rPr lang="en-US" dirty="0"/>
              <a:t> and share one or more coauthors]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Named attribute non match set [pairs matching on first author's </a:t>
            </a:r>
            <a:r>
              <a:rPr lang="en-US" dirty="0" err="1"/>
              <a:t>first_initial</a:t>
            </a:r>
            <a:r>
              <a:rPr lang="en-US" dirty="0"/>
              <a:t> and </a:t>
            </a:r>
            <a:r>
              <a:rPr lang="en-US" dirty="0" err="1"/>
              <a:t>last_name</a:t>
            </a:r>
            <a:r>
              <a:rPr lang="en-US" dirty="0"/>
              <a:t> but do not share coauthors]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49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3988A-A174-4274-85E4-FDFF73640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Lookup r-table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244D3-517E-4666-90A9-D3CC2F757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For all possible values of x, r(x) is pre-computed. </a:t>
            </a:r>
          </a:p>
          <a:p>
            <a:r>
              <a:rPr lang="en-US" dirty="0"/>
              <a:t>P(</a:t>
            </a:r>
            <a:r>
              <a:rPr lang="en-US" dirty="0" err="1"/>
              <a:t>M|x</a:t>
            </a:r>
            <a:r>
              <a:rPr lang="en-US" dirty="0"/>
              <a:t>) is easily calculated by looking up for the </a:t>
            </a:r>
            <a:r>
              <a:rPr lang="en-US" dirty="0" err="1"/>
              <a:t>r-value</a:t>
            </a:r>
            <a:r>
              <a:rPr lang="en-US" dirty="0"/>
              <a:t> given x from the table. If r(x) does not appear in the table, it is either interpolated or extrapolated depending on certain conditions.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4F82F3-A4CF-461A-8A3F-BA2D79B0F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49374"/>
            <a:ext cx="3537132" cy="147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15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670B-3D34-497A-85A7-0D12B8CF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42E50-38D4-4078-84EA-D3F076875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Extract features.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Generate training datasets.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Compute the lookup r-table.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the probabilities.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Clustering.</a:t>
            </a:r>
          </a:p>
        </p:txBody>
      </p:sp>
    </p:spTree>
    <p:extLst>
      <p:ext uri="{BB962C8B-B14F-4D97-AF65-F5344CB8AC3E}">
        <p14:creationId xmlns:p14="http://schemas.microsoft.com/office/powerpoint/2010/main" val="894472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4292-FCF1-4928-9D2B-46BCD35D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look up r-table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A5552-E668-4FB5-90AC-EF97E8301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Given xml files that contain the metadata of the articles. So, parse the xml files of articles to extract metadata information and store them to a database.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Generate the reference sets i.e., match and non-match sets.</a:t>
            </a:r>
          </a:p>
        </p:txBody>
      </p:sp>
    </p:spTree>
    <p:extLst>
      <p:ext uri="{BB962C8B-B14F-4D97-AF65-F5344CB8AC3E}">
        <p14:creationId xmlns:p14="http://schemas.microsoft.com/office/powerpoint/2010/main" val="3714041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41C73-50A1-4C64-8A13-5857AD963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261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Compute x (similarity profile) on all pairs of all sets.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&lt;x1&gt; and &lt;x2&gt; are computed independently on name sets. &lt;x3, x4, x5, x7&gt; let say &lt;</a:t>
            </a:r>
            <a:r>
              <a:rPr lang="en-US" dirty="0" err="1"/>
              <a:t>xa</a:t>
            </a:r>
            <a:r>
              <a:rPr lang="en-US" dirty="0"/>
              <a:t>&gt; are computed on article sets.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The relative frequency r(x) = r(x1, x2, x3, x4, x5, x7). Since &lt;x1&gt;, &lt;x2&gt; and &lt;</a:t>
            </a:r>
            <a:r>
              <a:rPr lang="en-US" dirty="0" err="1"/>
              <a:t>xa</a:t>
            </a:r>
            <a:r>
              <a:rPr lang="en-US" dirty="0"/>
              <a:t>&gt; are computed independently, r(x) = r(x1)*r(x2)*r(</a:t>
            </a:r>
            <a:r>
              <a:rPr lang="en-US" dirty="0" err="1"/>
              <a:t>xa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r(</a:t>
            </a:r>
            <a:r>
              <a:rPr lang="en-US" dirty="0" err="1"/>
              <a:t>xa</a:t>
            </a:r>
            <a:r>
              <a:rPr lang="en-US" dirty="0"/>
              <a:t>) is smoothened to improve accuracies and to ensure monotonicity. r(x) &lt;= r(y) for all (</a:t>
            </a:r>
            <a:r>
              <a:rPr lang="en-US" dirty="0" err="1"/>
              <a:t>x,y</a:t>
            </a:r>
            <a:r>
              <a:rPr lang="en-US" dirty="0"/>
              <a:t>) where xi&lt;=</a:t>
            </a:r>
            <a:r>
              <a:rPr lang="en-US" dirty="0" err="1"/>
              <a:t>yi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=1,2,3,4,5,7.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	Example: </a:t>
            </a:r>
          </a:p>
          <a:p>
            <a:pPr marL="0" indent="0">
              <a:buNone/>
            </a:pPr>
            <a:r>
              <a:rPr lang="en-US" dirty="0"/>
              <a:t>     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41C1F4-BA92-4B21-93D4-4522808D9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16" y="5143199"/>
            <a:ext cx="10395484" cy="45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4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2E65-170D-4F23-B715-08ADC4D4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69BD2-8A6D-46CF-84CE-2D80E95C3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r>
              <a:rPr lang="en-US" dirty="0"/>
              <a:t>Code flow</a:t>
            </a:r>
          </a:p>
        </p:txBody>
      </p:sp>
    </p:spTree>
    <p:extLst>
      <p:ext uri="{BB962C8B-B14F-4D97-AF65-F5344CB8AC3E}">
        <p14:creationId xmlns:p14="http://schemas.microsoft.com/office/powerpoint/2010/main" val="3243493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6371-9176-4F0D-B558-5DFD2DD5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C3533-1D7E-4FC0-9C0B-6CB05CF39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A13D2D-FB47-4ADE-8E14-A50E4CC1CE2B}"/>
              </a:ext>
            </a:extLst>
          </p:cNvPr>
          <p:cNvSpPr/>
          <p:nvPr/>
        </p:nvSpPr>
        <p:spPr>
          <a:xfrm>
            <a:off x="1394980" y="2285999"/>
            <a:ext cx="1158585" cy="8312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JSTOR database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22652C-70E6-4608-996F-A1918520EE2C}"/>
              </a:ext>
            </a:extLst>
          </p:cNvPr>
          <p:cNvSpPr/>
          <p:nvPr/>
        </p:nvSpPr>
        <p:spPr>
          <a:xfrm>
            <a:off x="3011845" y="2285998"/>
            <a:ext cx="1167245" cy="8312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 DB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828EE3-162D-4641-BB2E-E1F8B4E62A57}"/>
              </a:ext>
            </a:extLst>
          </p:cNvPr>
          <p:cNvSpPr/>
          <p:nvPr/>
        </p:nvSpPr>
        <p:spPr>
          <a:xfrm>
            <a:off x="4637371" y="2285998"/>
            <a:ext cx="1167245" cy="8312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Sets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C9703-B6DC-4407-89BD-AC6A3BED3A22}"/>
              </a:ext>
            </a:extLst>
          </p:cNvPr>
          <p:cNvSpPr/>
          <p:nvPr/>
        </p:nvSpPr>
        <p:spPr>
          <a:xfrm>
            <a:off x="6252074" y="2285998"/>
            <a:ext cx="1454730" cy="8312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Similarity profiles x in json files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28EDC9-58D7-4230-AD31-CE69ABDBA4A2}"/>
              </a:ext>
            </a:extLst>
          </p:cNvPr>
          <p:cNvSpPr/>
          <p:nvPr/>
        </p:nvSpPr>
        <p:spPr>
          <a:xfrm>
            <a:off x="8151016" y="2285998"/>
            <a:ext cx="1198420" cy="8312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table in json file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C56A1C-981F-4EB3-879E-17B1ADF26F4F}"/>
              </a:ext>
            </a:extLst>
          </p:cNvPr>
          <p:cNvSpPr/>
          <p:nvPr/>
        </p:nvSpPr>
        <p:spPr>
          <a:xfrm>
            <a:off x="9778278" y="2285997"/>
            <a:ext cx="1198419" cy="8312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Smoothing table in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9DC8596-E991-4C57-ACB6-387492979A1D}"/>
              </a:ext>
            </a:extLst>
          </p:cNvPr>
          <p:cNvSpPr/>
          <p:nvPr/>
        </p:nvSpPr>
        <p:spPr>
          <a:xfrm flipV="1">
            <a:off x="2507846" y="2655913"/>
            <a:ext cx="503999" cy="121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8CE1DE6-1B8A-4BA2-9EAB-B6FEC1659767}"/>
              </a:ext>
            </a:extLst>
          </p:cNvPr>
          <p:cNvSpPr/>
          <p:nvPr/>
        </p:nvSpPr>
        <p:spPr>
          <a:xfrm flipV="1">
            <a:off x="4177294" y="2640672"/>
            <a:ext cx="503999" cy="121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394F601-C75F-4A56-9AB5-C59D5DCC1936}"/>
              </a:ext>
            </a:extLst>
          </p:cNvPr>
          <p:cNvSpPr/>
          <p:nvPr/>
        </p:nvSpPr>
        <p:spPr>
          <a:xfrm flipV="1">
            <a:off x="5792581" y="2630971"/>
            <a:ext cx="503999" cy="121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68B986A-0731-45CA-B932-36DC00B2E7EA}"/>
              </a:ext>
            </a:extLst>
          </p:cNvPr>
          <p:cNvSpPr/>
          <p:nvPr/>
        </p:nvSpPr>
        <p:spPr>
          <a:xfrm flipV="1">
            <a:off x="7722174" y="2632354"/>
            <a:ext cx="503999" cy="121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A83D07CA-3100-4E83-B85F-36993F652A60}"/>
              </a:ext>
            </a:extLst>
          </p:cNvPr>
          <p:cNvSpPr/>
          <p:nvPr/>
        </p:nvSpPr>
        <p:spPr>
          <a:xfrm flipV="1">
            <a:off x="9349436" y="2657296"/>
            <a:ext cx="503999" cy="121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93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11E6-C287-462F-8FB2-F3FA6F41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E9C3E5-E1C3-4342-8191-37A6001C1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136" y="1690688"/>
            <a:ext cx="27737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5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2996-87C4-47CA-AC81-217EDCEC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9E5C6-22B8-484A-9B2D-AB8913BB1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Objective</a:t>
            </a:r>
          </a:p>
          <a:p>
            <a:r>
              <a:rPr lang="en-US" dirty="0"/>
              <a:t>2. Model outline</a:t>
            </a:r>
          </a:p>
          <a:p>
            <a:r>
              <a:rPr lang="en-US" dirty="0"/>
              <a:t>3. Algorithm</a:t>
            </a:r>
          </a:p>
          <a:p>
            <a:r>
              <a:rPr lang="en-US" dirty="0"/>
              <a:t>4.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3734864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2E305-78BB-4C5A-B2BA-0FB7503A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B1BB6-7E65-4723-BADD-4B70EAB76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https://github.com/SternerLab/Authority/tree/initial/r_table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5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F8AF-31E2-40EA-884F-EE077BF4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D4769-0461-48A3-8A91-CAA307783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Author name disambiguation</a:t>
            </a:r>
          </a:p>
          <a:p>
            <a:r>
              <a:rPr lang="en-US" dirty="0"/>
              <a:t>2. Estimating whether a pair of articles sharing same author name were written by the same individual.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26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7B9D-5CB9-4099-A34C-81242BB9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7F06A-E626-4A0B-AA75-6E2905F6A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Input: Pair of articles sharing common author name</a:t>
            </a:r>
          </a:p>
          <a:p>
            <a:r>
              <a:rPr lang="en-US" dirty="0"/>
              <a:t>Output: Probability of whether the common author name refers to the same individual.</a:t>
            </a:r>
          </a:p>
        </p:txBody>
      </p:sp>
    </p:spTree>
    <p:extLst>
      <p:ext uri="{BB962C8B-B14F-4D97-AF65-F5344CB8AC3E}">
        <p14:creationId xmlns:p14="http://schemas.microsoft.com/office/powerpoint/2010/main" val="230413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52262-FEAB-49EA-B652-CB8B1DE5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ED05-CF6C-4B64-8090-821423188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 A </a:t>
            </a:r>
            <a:r>
              <a:rPr lang="en-US" b="1" dirty="0"/>
              <a:t>similarity profile</a:t>
            </a:r>
            <a:r>
              <a:rPr lang="en-US" dirty="0"/>
              <a:t> (</a:t>
            </a:r>
            <a:r>
              <a:rPr lang="en-US" b="1" dirty="0"/>
              <a:t>comparison vector</a:t>
            </a:r>
            <a:r>
              <a:rPr lang="en-US" dirty="0"/>
              <a:t>), x is computed between two articles.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x is more frequently observed (</a:t>
            </a:r>
            <a:r>
              <a:rPr lang="en-US" b="1" dirty="0" err="1"/>
              <a:t>r-value</a:t>
            </a:r>
            <a:r>
              <a:rPr lang="en-US" dirty="0"/>
              <a:t>) in positive (match) training sets, then the pair of articles were written by the same individual and vice versa.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Positive (match) sets implies sample of training data which share some common properties like author name and coauthors and are </a:t>
            </a:r>
            <a:r>
              <a:rPr lang="en-US" b="1" dirty="0"/>
              <a:t>likely</a:t>
            </a:r>
            <a:r>
              <a:rPr lang="en-US" dirty="0"/>
              <a:t> to be written by the same person.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7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28B02-E063-4FCC-A91A-961F933C0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similarity profile or comparison vector, 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B6D8B-3FB1-44A2-AF5D-D47BA16C6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pair of articles, the comparison vector (or similarity profile)</a:t>
            </a:r>
          </a:p>
          <a:p>
            <a:pPr marL="0" indent="0">
              <a:buNone/>
            </a:pPr>
            <a:r>
              <a:rPr lang="en-US" dirty="0"/>
              <a:t>	x = &lt;x1, x2, x3, x4, x5, x6, x7, x8, x9&gt;</a:t>
            </a:r>
          </a:p>
          <a:p>
            <a:pPr marL="0" indent="0">
              <a:buNone/>
            </a:pPr>
            <a:r>
              <a:rPr lang="en-US" dirty="0"/>
              <a:t>Rules: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DE2AA-C6AE-468A-AB14-E6AE641B4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878" y="2711074"/>
            <a:ext cx="4711522" cy="351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69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98A2-99D6-4F59-A7EB-571B6342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profile in our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D422D-81CF-45F0-A7FD-7AB4401CA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 metadata is unavailable. Hence similarity profile in our case has attributes: x = &lt;x1, x2, x3, x4, x5, x7&gt;</a:t>
            </a:r>
          </a:p>
          <a:p>
            <a:endParaRPr lang="en-US" dirty="0"/>
          </a:p>
          <a:p>
            <a:r>
              <a:rPr lang="en-US" dirty="0"/>
              <a:t>Example: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A643E9-DF0E-4FFD-B882-8F643385C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372814"/>
            <a:ext cx="10914611" cy="4171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3B5809-20DC-430D-B420-82565ADCA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001267"/>
            <a:ext cx="10914611" cy="4210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91B331-05AA-4DF1-8302-54FE0831ECEE}"/>
              </a:ext>
            </a:extLst>
          </p:cNvPr>
          <p:cNvSpPr txBox="1"/>
          <p:nvPr/>
        </p:nvSpPr>
        <p:spPr>
          <a:xfrm>
            <a:off x="1097280" y="4696691"/>
            <a:ext cx="1085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 = 3, x2 = 0, x3 = 0, x4 = 1, x5 = 0, x7 = 2</a:t>
            </a:r>
          </a:p>
        </p:txBody>
      </p:sp>
    </p:spTree>
    <p:extLst>
      <p:ext uri="{BB962C8B-B14F-4D97-AF65-F5344CB8AC3E}">
        <p14:creationId xmlns:p14="http://schemas.microsoft.com/office/powerpoint/2010/main" val="1004950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5031-3655-4C1F-8C75-43FB6ABD2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relative frequency, </a:t>
            </a:r>
            <a:r>
              <a:rPr lang="en-US" dirty="0" err="1"/>
              <a:t>r-value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EFFFB-FFA9-446C-94B5-6DC48ED06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Mathematically, let P(</a:t>
            </a:r>
            <a:r>
              <a:rPr lang="en-US" dirty="0" err="1"/>
              <a:t>x|M</a:t>
            </a:r>
            <a:r>
              <a:rPr lang="en-US" dirty="0"/>
              <a:t>) and P(</a:t>
            </a:r>
            <a:r>
              <a:rPr lang="en-US" dirty="0" err="1"/>
              <a:t>x|N</a:t>
            </a:r>
            <a:r>
              <a:rPr lang="en-US" dirty="0"/>
              <a:t>) denote probability of observing similarity profile x given that pair of articles were written  by the same person and different person respectively.</a:t>
            </a:r>
          </a:p>
          <a:p>
            <a:r>
              <a:rPr lang="en-US" dirty="0"/>
              <a:t>r(x) = P(</a:t>
            </a:r>
            <a:r>
              <a:rPr lang="en-US" dirty="0" err="1"/>
              <a:t>x|M</a:t>
            </a:r>
            <a:r>
              <a:rPr lang="en-US" dirty="0"/>
              <a:t>) / P(</a:t>
            </a:r>
            <a:r>
              <a:rPr lang="en-US" dirty="0" err="1"/>
              <a:t>x|N</a:t>
            </a:r>
            <a:r>
              <a:rPr lang="en-US" dirty="0"/>
              <a:t>).</a:t>
            </a:r>
          </a:p>
          <a:p>
            <a:r>
              <a:rPr lang="en-US" dirty="0"/>
              <a:t>Higher r(x) implies that the pair of articles were more likely written by a same individual and vice versa.</a:t>
            </a:r>
          </a:p>
        </p:txBody>
      </p:sp>
    </p:spTree>
    <p:extLst>
      <p:ext uri="{BB962C8B-B14F-4D97-AF65-F5344CB8AC3E}">
        <p14:creationId xmlns:p14="http://schemas.microsoft.com/office/powerpoint/2010/main" val="2059013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61D4-13EA-4BB2-9D98-46600707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82CCB-84BB-405E-812D-902B8D98C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Positive sets similarity profiles	   Negative sets similarity profiles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167D53D-7DB9-4750-8497-8C3E07BFA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249087"/>
              </p:ext>
            </p:extLst>
          </p:nvPr>
        </p:nvGraphicFramePr>
        <p:xfrm>
          <a:off x="1089891" y="2345266"/>
          <a:ext cx="356523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618">
                  <a:extLst>
                    <a:ext uri="{9D8B030D-6E8A-4147-A177-3AD203B41FA5}">
                      <a16:colId xmlns:a16="http://schemas.microsoft.com/office/drawing/2014/main" val="485236428"/>
                    </a:ext>
                  </a:extLst>
                </a:gridCol>
                <a:gridCol w="1782618">
                  <a:extLst>
                    <a:ext uri="{9D8B030D-6E8A-4147-A177-3AD203B41FA5}">
                      <a16:colId xmlns:a16="http://schemas.microsoft.com/office/drawing/2014/main" val="4113649343"/>
                    </a:ext>
                  </a:extLst>
                </a:gridCol>
              </a:tblGrid>
              <a:tr h="286963">
                <a:tc>
                  <a:txBody>
                    <a:bodyPr/>
                    <a:lstStyle/>
                    <a:p>
                      <a:r>
                        <a:rPr lang="en-US" dirty="0"/>
                        <a:t>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Similarity profile &lt;x&gt;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084953"/>
                  </a:ext>
                </a:extLst>
              </a:tr>
              <a:tr h="290949">
                <a:tc>
                  <a:txBody>
                    <a:bodyPr/>
                    <a:lstStyle/>
                    <a:p>
                      <a:r>
                        <a:rPr lang="en-US" dirty="0"/>
                        <a:t>(a1, b1)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&lt;3, 0, 0, 1, 0, 2&gt;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382432"/>
                  </a:ext>
                </a:extLst>
              </a:tr>
              <a:tr h="290949">
                <a:tc>
                  <a:txBody>
                    <a:bodyPr/>
                    <a:lstStyle/>
                    <a:p>
                      <a:r>
                        <a:rPr lang="en-US" dirty="0"/>
                        <a:t>(a2, b2)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&lt;2, 1, 1, 0, 0, 2&gt;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399689"/>
                  </a:ext>
                </a:extLst>
              </a:tr>
              <a:tr h="290949">
                <a:tc>
                  <a:txBody>
                    <a:bodyPr/>
                    <a:lstStyle/>
                    <a:p>
                      <a:r>
                        <a:rPr lang="en-US" dirty="0"/>
                        <a:t>(a3, b3)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&lt;2, 1, 1, 0, 0, 2&gt;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857021"/>
                  </a:ext>
                </a:extLst>
              </a:tr>
              <a:tr h="290949">
                <a:tc>
                  <a:txBody>
                    <a:bodyPr/>
                    <a:lstStyle/>
                    <a:p>
                      <a:r>
                        <a:rPr lang="en-US" dirty="0"/>
                        <a:t>(a4, b4)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&lt;2, 1, 1, 0, 0, 2&gt;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50979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3CA9DF-FFB1-4E5D-B444-3E3099F0F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830698"/>
              </p:ext>
            </p:extLst>
          </p:nvPr>
        </p:nvGraphicFramePr>
        <p:xfrm>
          <a:off x="4900036" y="2320636"/>
          <a:ext cx="4133128" cy="2107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564">
                  <a:extLst>
                    <a:ext uri="{9D8B030D-6E8A-4147-A177-3AD203B41FA5}">
                      <a16:colId xmlns:a16="http://schemas.microsoft.com/office/drawing/2014/main" val="1814086611"/>
                    </a:ext>
                  </a:extLst>
                </a:gridCol>
                <a:gridCol w="2066564">
                  <a:extLst>
                    <a:ext uri="{9D8B030D-6E8A-4147-A177-3AD203B41FA5}">
                      <a16:colId xmlns:a16="http://schemas.microsoft.com/office/drawing/2014/main" val="2569608730"/>
                    </a:ext>
                  </a:extLst>
                </a:gridCol>
              </a:tblGrid>
              <a:tr h="361741">
                <a:tc>
                  <a:txBody>
                    <a:bodyPr/>
                    <a:lstStyle/>
                    <a:p>
                      <a:r>
                        <a:rPr lang="en-US" dirty="0"/>
                        <a:t>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Similarity profile &lt;x&gt;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10723"/>
                  </a:ext>
                </a:extLst>
              </a:tr>
              <a:tr h="366765">
                <a:tc>
                  <a:txBody>
                    <a:bodyPr/>
                    <a:lstStyle/>
                    <a:p>
                      <a:r>
                        <a:rPr lang="en-US" dirty="0"/>
                        <a:t>(a5, b5)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&lt;3, 1, 0, 1, 0, 1&gt;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134446"/>
                  </a:ext>
                </a:extLst>
              </a:tr>
              <a:tr h="366765">
                <a:tc>
                  <a:txBody>
                    <a:bodyPr/>
                    <a:lstStyle/>
                    <a:p>
                      <a:r>
                        <a:rPr lang="en-US" dirty="0"/>
                        <a:t>(a6, b6)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&lt;1, 1, 1, 0, 0, 2&gt;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823652"/>
                  </a:ext>
                </a:extLst>
              </a:tr>
              <a:tr h="366765">
                <a:tc>
                  <a:txBody>
                    <a:bodyPr/>
                    <a:lstStyle/>
                    <a:p>
                      <a:r>
                        <a:rPr lang="en-US" dirty="0"/>
                        <a:t>(a7, b7)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&lt;2, 1, 1, 0, 0, 2&gt;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855702"/>
                  </a:ext>
                </a:extLst>
              </a:tr>
              <a:tr h="366765">
                <a:tc>
                  <a:txBody>
                    <a:bodyPr/>
                    <a:lstStyle/>
                    <a:p>
                      <a:r>
                        <a:rPr lang="en-US" dirty="0"/>
                        <a:t>(a8, b8)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&lt;3, 1, 1, 0, 0, 2&gt;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65495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C531BC-99ED-40EE-B021-D39D98BC7EA3}"/>
              </a:ext>
            </a:extLst>
          </p:cNvPr>
          <p:cNvSpPr txBox="1"/>
          <p:nvPr/>
        </p:nvSpPr>
        <p:spPr>
          <a:xfrm>
            <a:off x="1097280" y="4475018"/>
            <a:ext cx="10540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pair of articles (a9, b9) with similarity profile x = &lt;2, 1, 1, 0, 0, 2&gt;, they are most likely written by the same individual. </a:t>
            </a:r>
          </a:p>
        </p:txBody>
      </p:sp>
    </p:spTree>
    <p:extLst>
      <p:ext uri="{BB962C8B-B14F-4D97-AF65-F5344CB8AC3E}">
        <p14:creationId xmlns:p14="http://schemas.microsoft.com/office/powerpoint/2010/main" val="19354095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1027</TotalTime>
  <Words>1058</Words>
  <Application>Microsoft Office PowerPoint</Application>
  <PresentationFormat>Widescreen</PresentationFormat>
  <Paragraphs>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Calibri Light</vt:lpstr>
      <vt:lpstr>Retrospect</vt:lpstr>
      <vt:lpstr>Authority tool implementation</vt:lpstr>
      <vt:lpstr>Outline</vt:lpstr>
      <vt:lpstr>Objective</vt:lpstr>
      <vt:lpstr>Authority model</vt:lpstr>
      <vt:lpstr>Model outline</vt:lpstr>
      <vt:lpstr>The similarity profile or comparison vector, x</vt:lpstr>
      <vt:lpstr>Similarity profile in our case</vt:lpstr>
      <vt:lpstr>The relative frequency, r-value</vt:lpstr>
      <vt:lpstr>Example</vt:lpstr>
      <vt:lpstr>Is the r-value enough?</vt:lpstr>
      <vt:lpstr>Mathematically…</vt:lpstr>
      <vt:lpstr>Training sets (positive and negative sets)</vt:lpstr>
      <vt:lpstr>Lookup r-table</vt:lpstr>
      <vt:lpstr>Basic procedure</vt:lpstr>
      <vt:lpstr>Computing the look up r-table</vt:lpstr>
      <vt:lpstr>PowerPoint Presentation</vt:lpstr>
      <vt:lpstr>Implementation</vt:lpstr>
      <vt:lpstr>Design</vt:lpstr>
      <vt:lpstr>Code structure</vt:lpstr>
      <vt:lpstr>Code walkthrough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Authority tool implementation</dc:title>
  <dc:creator>Manuha Vancha</dc:creator>
  <cp:lastModifiedBy>Manuha Vancha</cp:lastModifiedBy>
  <cp:revision>26</cp:revision>
  <dcterms:created xsi:type="dcterms:W3CDTF">2020-09-22T22:23:02Z</dcterms:created>
  <dcterms:modified xsi:type="dcterms:W3CDTF">2020-09-23T15:33:35Z</dcterms:modified>
</cp:coreProperties>
</file>