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6" r:id="rId14"/>
    <p:sldId id="284" r:id="rId15"/>
    <p:sldId id="287" r:id="rId16"/>
    <p:sldId id="285" r:id="rId17"/>
    <p:sldId id="288"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14" autoAdjust="0"/>
  </p:normalViewPr>
  <p:slideViewPr>
    <p:cSldViewPr snapToGrid="0">
      <p:cViewPr varScale="1">
        <p:scale>
          <a:sx n="79" d="100"/>
          <a:sy n="79" d="100"/>
        </p:scale>
        <p:origin x="96" y="51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a:xfrm>
            <a:off x="2692397" y="5037663"/>
            <a:ext cx="5214635" cy="279400"/>
          </a:xfrm>
        </p:spPr>
        <p:txBody>
          <a:bodyPr/>
          <a:lstStyle/>
          <a:p>
            <a:endParaRPr lang="ru-RU"/>
          </a:p>
        </p:txBody>
      </p:sp>
      <p:sp>
        <p:nvSpPr>
          <p:cNvPr id="6" name="Slide Number Placeholder 5"/>
          <p:cNvSpPr>
            <a:spLocks noGrp="1"/>
          </p:cNvSpPr>
          <p:nvPr>
            <p:ph type="sldNum" sz="quarter" idx="12"/>
          </p:nvPr>
        </p:nvSpPr>
        <p:spPr>
          <a:xfrm>
            <a:off x="8956900" y="5037663"/>
            <a:ext cx="551167" cy="279400"/>
          </a:xfrm>
        </p:spPr>
        <p:txBody>
          <a:bodyPr/>
          <a:lstStyle/>
          <a:p>
            <a:fld id="{537AE47F-6728-4907-96DE-FB3453467F3E}" type="slidenum">
              <a:rPr lang="ru-RU" smtClean="0"/>
              <a:t>‹#›</a:t>
            </a:fld>
            <a:endParaRPr lang="ru-RU"/>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958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6F31090-2CB4-4DA9-803F-A4E021833CE5}" type="datetimeFigureOut">
              <a:rPr lang="ru-RU" smtClean="0"/>
              <a:t>21.12.2021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7AE47F-6728-4907-96DE-FB3453467F3E}" type="slidenum">
              <a:rPr lang="ru-RU" smtClean="0"/>
              <a:t>‹#›</a:t>
            </a:fld>
            <a:endParaRPr lang="ru-RU"/>
          </a:p>
        </p:txBody>
      </p:sp>
    </p:spTree>
    <p:extLst>
      <p:ext uri="{BB962C8B-B14F-4D97-AF65-F5344CB8AC3E}">
        <p14:creationId xmlns:p14="http://schemas.microsoft.com/office/powerpoint/2010/main" val="63189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9470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99987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spTree>
    <p:extLst>
      <p:ext uri="{BB962C8B-B14F-4D97-AF65-F5344CB8AC3E}">
        <p14:creationId xmlns:p14="http://schemas.microsoft.com/office/powerpoint/2010/main" val="4070521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2670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0890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482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502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spTree>
    <p:extLst>
      <p:ext uri="{BB962C8B-B14F-4D97-AF65-F5344CB8AC3E}">
        <p14:creationId xmlns:p14="http://schemas.microsoft.com/office/powerpoint/2010/main" val="3067161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1468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6F31090-2CB4-4DA9-803F-A4E021833CE5}" type="datetimeFigureOut">
              <a:rPr lang="ru-RU" smtClean="0"/>
              <a:t>21.12.2021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7AE47F-6728-4907-96DE-FB3453467F3E}" type="slidenum">
              <a:rPr lang="ru-RU" smtClean="0"/>
              <a:t>‹#›</a:t>
            </a:fld>
            <a:endParaRPr lang="ru-RU"/>
          </a:p>
        </p:txBody>
      </p:sp>
    </p:spTree>
    <p:extLst>
      <p:ext uri="{BB962C8B-B14F-4D97-AF65-F5344CB8AC3E}">
        <p14:creationId xmlns:p14="http://schemas.microsoft.com/office/powerpoint/2010/main" val="3658055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6F31090-2CB4-4DA9-803F-A4E021833CE5}" type="datetimeFigureOut">
              <a:rPr lang="ru-RU" smtClean="0"/>
              <a:t>21.12.2021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37AE47F-6728-4907-96DE-FB3453467F3E}" type="slidenum">
              <a:rPr lang="ru-RU" smtClean="0"/>
              <a:t>‹#›</a:t>
            </a:fld>
            <a:endParaRPr lang="ru-RU"/>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0618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6F31090-2CB4-4DA9-803F-A4E021833CE5}" type="datetimeFigureOut">
              <a:rPr lang="ru-RU" smtClean="0"/>
              <a:t>21.12.2021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37AE47F-6728-4907-96DE-FB3453467F3E}" type="slidenum">
              <a:rPr lang="ru-RU" smtClean="0"/>
              <a:t>‹#›</a:t>
            </a:fld>
            <a:endParaRPr lang="ru-RU"/>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455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31090-2CB4-4DA9-803F-A4E021833CE5}" type="datetimeFigureOut">
              <a:rPr lang="ru-RU" smtClean="0"/>
              <a:t>21.12.2021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37AE47F-6728-4907-96DE-FB3453467F3E}" type="slidenum">
              <a:rPr lang="ru-RU" smtClean="0"/>
              <a:t>‹#›</a:t>
            </a:fld>
            <a:endParaRPr lang="ru-RU"/>
          </a:p>
        </p:txBody>
      </p:sp>
    </p:spTree>
    <p:extLst>
      <p:ext uri="{BB962C8B-B14F-4D97-AF65-F5344CB8AC3E}">
        <p14:creationId xmlns:p14="http://schemas.microsoft.com/office/powerpoint/2010/main" val="3034333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6F31090-2CB4-4DA9-803F-A4E021833CE5}" type="datetimeFigureOut">
              <a:rPr lang="ru-RU" smtClean="0"/>
              <a:t>21.12.2021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7AE47F-6728-4907-96DE-FB3453467F3E}" type="slidenum">
              <a:rPr lang="ru-RU" smtClean="0"/>
              <a:t>‹#›</a:t>
            </a:fld>
            <a:endParaRPr lang="ru-RU"/>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557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6F31090-2CB4-4DA9-803F-A4E021833CE5}" type="datetimeFigureOut">
              <a:rPr lang="ru-RU" smtClean="0"/>
              <a:t>21.12.2021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7AE47F-6728-4907-96DE-FB3453467F3E}" type="slidenum">
              <a:rPr lang="ru-RU" smtClean="0"/>
              <a:t>‹#›</a:t>
            </a:fld>
            <a:endParaRPr lang="ru-RU"/>
          </a:p>
        </p:txBody>
      </p:sp>
    </p:spTree>
    <p:extLst>
      <p:ext uri="{BB962C8B-B14F-4D97-AF65-F5344CB8AC3E}">
        <p14:creationId xmlns:p14="http://schemas.microsoft.com/office/powerpoint/2010/main" val="2075587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F31090-2CB4-4DA9-803F-A4E021833CE5}" type="datetimeFigureOut">
              <a:rPr lang="ru-RU" smtClean="0"/>
              <a:t>21.12.2021</a:t>
            </a:fld>
            <a:endParaRPr lang="ru-R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7AE47F-6728-4907-96DE-FB3453467F3E}" type="slidenum">
              <a:rPr lang="ru-RU" smtClean="0"/>
              <a:t>‹#›</a:t>
            </a:fld>
            <a:endParaRPr lang="ru-RU"/>
          </a:p>
        </p:txBody>
      </p:sp>
    </p:spTree>
    <p:extLst>
      <p:ext uri="{BB962C8B-B14F-4D97-AF65-F5344CB8AC3E}">
        <p14:creationId xmlns:p14="http://schemas.microsoft.com/office/powerpoint/2010/main" val="365391330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47E736-FBE4-45BE-926A-9E14604688F4}"/>
              </a:ext>
            </a:extLst>
          </p:cNvPr>
          <p:cNvSpPr>
            <a:spLocks noGrp="1"/>
          </p:cNvSpPr>
          <p:nvPr>
            <p:ph type="ctrTitle"/>
          </p:nvPr>
        </p:nvSpPr>
        <p:spPr>
          <a:xfrm>
            <a:off x="2194048" y="1400947"/>
            <a:ext cx="7812350" cy="1438184"/>
          </a:xfrm>
        </p:spPr>
        <p:txBody>
          <a:bodyPr/>
          <a:lstStyle/>
          <a:p>
            <a:r>
              <a:rPr lang="ru-RU" sz="1400" b="1" dirty="0">
                <a:latin typeface="Times New Roman" panose="02020603050405020304" pitchFamily="18" charset="0"/>
                <a:cs typeface="Times New Roman" panose="02020603050405020304" pitchFamily="18" charset="0"/>
              </a:rPr>
              <a:t>Федеральное государственное бюджетное образовательное учреждение</a:t>
            </a:r>
            <a:br>
              <a:rPr lang="ru-RU" sz="1400" b="1" dirty="0">
                <a:latin typeface="Times New Roman" panose="02020603050405020304" pitchFamily="18" charset="0"/>
                <a:cs typeface="Times New Roman" panose="02020603050405020304" pitchFamily="18" charset="0"/>
              </a:rPr>
            </a:br>
            <a:r>
              <a:rPr lang="ru-RU" sz="1400" b="1" dirty="0">
                <a:latin typeface="Times New Roman" panose="02020603050405020304" pitchFamily="18" charset="0"/>
                <a:cs typeface="Times New Roman" panose="02020603050405020304" pitchFamily="18" charset="0"/>
              </a:rPr>
              <a:t>высшего образования</a:t>
            </a:r>
            <a:br>
              <a:rPr lang="ru-RU" sz="1400" b="1" dirty="0">
                <a:latin typeface="Times New Roman" panose="02020603050405020304" pitchFamily="18" charset="0"/>
                <a:cs typeface="Times New Roman" panose="02020603050405020304" pitchFamily="18" charset="0"/>
              </a:rPr>
            </a:br>
            <a:r>
              <a:rPr lang="ru-RU" sz="1400" b="1" dirty="0">
                <a:latin typeface="Times New Roman" panose="02020603050405020304" pitchFamily="18" charset="0"/>
                <a:cs typeface="Times New Roman" panose="02020603050405020304" pitchFamily="18" charset="0"/>
              </a:rPr>
              <a:t>«РОССИЙСКАЯ АКАДЕМИЯ НАРОДНОГО ХОЗЯЙСТВА И ГОСУДАРСТВЕННОЙ СЛУЖБЫ ПРИ ПРЕЗИДЕНТЕ РОССИЙСКОЙ ФЕДЕРАЦИИ»</a:t>
            </a: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КОЛЛЕДЖ МНОГОУРОВНЕВОГО ПРОФЕССИОНАЛЬНОГО ОБРАЗОВАНИЯ</a:t>
            </a:r>
            <a:br>
              <a:rPr lang="ru-RU" sz="1400" dirty="0">
                <a:latin typeface="Times New Roman" panose="02020603050405020304" pitchFamily="18" charset="0"/>
                <a:cs typeface="Times New Roman" panose="02020603050405020304" pitchFamily="18" charset="0"/>
              </a:rPr>
            </a:br>
            <a:endParaRPr lang="ru-RU" sz="1400"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93D680D0-97AA-46C1-9AB6-ED0E25A0906D}"/>
              </a:ext>
            </a:extLst>
          </p:cNvPr>
          <p:cNvSpPr>
            <a:spLocks noGrp="1"/>
          </p:cNvSpPr>
          <p:nvPr>
            <p:ph type="subTitle" idx="1"/>
          </p:nvPr>
        </p:nvSpPr>
        <p:spPr>
          <a:xfrm>
            <a:off x="2692390" y="2652333"/>
            <a:ext cx="6815669" cy="1226842"/>
          </a:xfrm>
        </p:spPr>
        <p:txBody>
          <a:bodyPr>
            <a:normAutofit/>
          </a:bodyPr>
          <a:lstStyle/>
          <a:p>
            <a:r>
              <a:rPr lang="ru-RU" sz="2400" b="1" dirty="0" smtClean="0">
                <a:latin typeface="Times New Roman" panose="02020603050405020304" pitchFamily="18" charset="0"/>
                <a:cs typeface="Times New Roman" panose="02020603050405020304" pitchFamily="18" charset="0"/>
              </a:rPr>
              <a:t>КОНТРОЛЬНАЯ   </a:t>
            </a:r>
            <a:r>
              <a:rPr lang="ru-RU" sz="2400" b="1" dirty="0">
                <a:latin typeface="Times New Roman" panose="02020603050405020304" pitchFamily="18" charset="0"/>
                <a:cs typeface="Times New Roman" panose="02020603050405020304" pitchFamily="18" charset="0"/>
              </a:rPr>
              <a:t>Р А Б О Т </a:t>
            </a:r>
            <a:r>
              <a:rPr lang="ru-RU" sz="2400" b="1" dirty="0" smtClean="0">
                <a:latin typeface="Times New Roman" panose="02020603050405020304" pitchFamily="18" charset="0"/>
                <a:cs typeface="Times New Roman" panose="02020603050405020304" pitchFamily="18" charset="0"/>
              </a:rPr>
              <a:t>А</a:t>
            </a:r>
          </a:p>
          <a:p>
            <a:r>
              <a:rPr lang="ru-RU" sz="1600" b="1" dirty="0" smtClean="0">
                <a:latin typeface="Times New Roman" panose="02020603050405020304" pitchFamily="18" charset="0"/>
                <a:cs typeface="Times New Roman" panose="02020603050405020304" pitchFamily="18" charset="0"/>
              </a:rPr>
              <a:t>ОП.11 «Основы объектно-ориентированного программирования»</a:t>
            </a:r>
            <a:endParaRPr lang="ru-RU" sz="1600"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7F0C71FF-AD51-4EC7-AE89-D53787DAE3D2}"/>
              </a:ext>
            </a:extLst>
          </p:cNvPr>
          <p:cNvSpPr/>
          <p:nvPr/>
        </p:nvSpPr>
        <p:spPr>
          <a:xfrm>
            <a:off x="3190729" y="3625272"/>
            <a:ext cx="6815669" cy="646331"/>
          </a:xfrm>
          <a:prstGeom prst="rect">
            <a:avLst/>
          </a:prstGeom>
        </p:spPr>
        <p:txBody>
          <a:bodyPr wrap="square">
            <a:spAutoFit/>
          </a:bodyPr>
          <a:lstStyle/>
          <a:p>
            <a:pPr lvl="0"/>
            <a:r>
              <a:rPr lang="ru-RU" dirty="0"/>
              <a:t>Свойства: «стиль», «цвет», «фоновый цвет», «стиль пера», «стиль кисти».</a:t>
            </a:r>
          </a:p>
        </p:txBody>
      </p:sp>
      <p:sp>
        <p:nvSpPr>
          <p:cNvPr id="5" name="TextBox 4">
            <a:extLst>
              <a:ext uri="{FF2B5EF4-FFF2-40B4-BE49-F238E27FC236}">
                <a16:creationId xmlns:a16="http://schemas.microsoft.com/office/drawing/2014/main" id="{0890E2BC-B4E2-4195-88B3-60415575EEDB}"/>
              </a:ext>
            </a:extLst>
          </p:cNvPr>
          <p:cNvSpPr txBox="1"/>
          <p:nvPr/>
        </p:nvSpPr>
        <p:spPr>
          <a:xfrm>
            <a:off x="6928568" y="4330426"/>
            <a:ext cx="3077830" cy="830997"/>
          </a:xfrm>
          <a:prstGeom prst="rect">
            <a:avLst/>
          </a:prstGeom>
          <a:noFill/>
        </p:spPr>
        <p:txBody>
          <a:bodyPr wrap="none" rtlCol="0">
            <a:spAutoFit/>
          </a:bodyPr>
          <a:lstStyle/>
          <a:p>
            <a:r>
              <a:rPr lang="ru-RU" sz="1600" dirty="0">
                <a:latin typeface="Times New Roman" panose="02020603050405020304" pitchFamily="18" charset="0"/>
                <a:cs typeface="Times New Roman" panose="02020603050405020304" pitchFamily="18" charset="0"/>
              </a:rPr>
              <a:t>Исполнитель</a:t>
            </a:r>
            <a:r>
              <a:rPr lang="ru-RU" sz="1600" dirty="0" smtClean="0">
                <a:latin typeface="Times New Roman" panose="02020603050405020304" pitchFamily="18" charset="0"/>
                <a:cs typeface="Times New Roman" panose="02020603050405020304" pitchFamily="18" charset="0"/>
              </a:rPr>
              <a:t>: Карпова Стефания</a:t>
            </a:r>
            <a:endParaRPr lang="ru-RU" sz="1600" dirty="0">
              <a:latin typeface="Times New Roman" panose="02020603050405020304" pitchFamily="18" charset="0"/>
              <a:cs typeface="Times New Roman" panose="02020603050405020304" pitchFamily="18" charset="0"/>
            </a:endParaRPr>
          </a:p>
          <a:p>
            <a:r>
              <a:rPr lang="ru-RU" sz="1600" dirty="0">
                <a:latin typeface="Times New Roman" panose="02020603050405020304" pitchFamily="18" charset="0"/>
                <a:cs typeface="Times New Roman" panose="02020603050405020304" pitchFamily="18" charset="0"/>
              </a:rPr>
              <a:t>Руководитель: </a:t>
            </a:r>
            <a:r>
              <a:rPr lang="ru-RU" sz="1600" dirty="0" smtClean="0">
                <a:latin typeface="Times New Roman" panose="02020603050405020304" pitchFamily="18" charset="0"/>
                <a:cs typeface="Times New Roman" panose="02020603050405020304" pitchFamily="18" charset="0"/>
              </a:rPr>
              <a:t>Кукшева Б.А.</a:t>
            </a:r>
            <a:endParaRPr lang="ru-RU" sz="1600" dirty="0">
              <a:latin typeface="Times New Roman" panose="02020603050405020304" pitchFamily="18" charset="0"/>
              <a:cs typeface="Times New Roman" panose="02020603050405020304" pitchFamily="18" charset="0"/>
            </a:endParaRPr>
          </a:p>
          <a:p>
            <a:r>
              <a:rPr lang="ru-RU" sz="1600" dirty="0">
                <a:latin typeface="Times New Roman" panose="02020603050405020304" pitchFamily="18" charset="0"/>
                <a:cs typeface="Times New Roman" panose="02020603050405020304" pitchFamily="18" charset="0"/>
              </a:rPr>
              <a:t>Группа: </a:t>
            </a:r>
            <a:r>
              <a:rPr lang="ru-RU" sz="1600" dirty="0" smtClean="0">
                <a:latin typeface="Times New Roman" panose="02020603050405020304" pitchFamily="18" charset="0"/>
                <a:cs typeface="Times New Roman" panose="02020603050405020304" pitchFamily="18" charset="0"/>
              </a:rPr>
              <a:t>31КС-19</a:t>
            </a:r>
            <a:endParaRPr lang="ru-RU"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CAB397D-3420-4392-91E9-A11B133F297C}"/>
              </a:ext>
            </a:extLst>
          </p:cNvPr>
          <p:cNvSpPr txBox="1"/>
          <p:nvPr/>
        </p:nvSpPr>
        <p:spPr>
          <a:xfrm>
            <a:off x="-82296" y="5138353"/>
            <a:ext cx="12192000" cy="338554"/>
          </a:xfrm>
          <a:prstGeom prst="rect">
            <a:avLst/>
          </a:prstGeom>
          <a:noFill/>
        </p:spPr>
        <p:txBody>
          <a:bodyPr wrap="square" rtlCol="0">
            <a:spAutoFit/>
          </a:bodyPr>
          <a:lstStyle/>
          <a:p>
            <a:pPr algn="ctr"/>
            <a:r>
              <a:rPr lang="ru-RU" sz="1600" dirty="0">
                <a:latin typeface="Times New Roman" panose="02020603050405020304" pitchFamily="18" charset="0"/>
                <a:cs typeface="Times New Roman" panose="02020603050405020304" pitchFamily="18" charset="0"/>
              </a:rPr>
              <a:t>Москва </a:t>
            </a:r>
            <a:r>
              <a:rPr lang="ru-RU" sz="1600" dirty="0" smtClean="0">
                <a:latin typeface="Times New Roman" panose="02020603050405020304" pitchFamily="18" charset="0"/>
                <a:cs typeface="Times New Roman" panose="02020603050405020304" pitchFamily="18" charset="0"/>
              </a:rPr>
              <a:t>2021</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114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40992" y="1143429"/>
            <a:ext cx="8583168" cy="4203908"/>
          </a:xfrm>
          <a:prstGeom prst="rect">
            <a:avLst/>
          </a:prstGeom>
        </p:spPr>
        <p:txBody>
          <a:bodyPr wrap="square">
            <a:spAutoFit/>
          </a:bodyPr>
          <a:lstStyle/>
          <a:p>
            <a:pPr>
              <a:lnSpc>
                <a:spcPct val="150000"/>
              </a:lnSpc>
            </a:pPr>
            <a:r>
              <a:rPr lang="ru-RU" sz="2000" dirty="0"/>
              <a:t>С помощью кистей также можно применить характеристики </a:t>
            </a:r>
            <a:r>
              <a:rPr lang="ru-RU" sz="2000" dirty="0" err="1"/>
              <a:t>отрисовки</a:t>
            </a:r>
            <a:r>
              <a:rPr lang="ru-RU" sz="2000" dirty="0"/>
              <a:t> к текстовым элементам. Например, свойство </a:t>
            </a:r>
            <a:r>
              <a:rPr lang="ru-RU" sz="2000" dirty="0" err="1"/>
              <a:t>Foreground</a:t>
            </a:r>
            <a:r>
              <a:rPr lang="ru-RU" sz="2000" dirty="0"/>
              <a:t> объекта </a:t>
            </a:r>
            <a:r>
              <a:rPr lang="ru-RU" sz="2000" dirty="0" err="1"/>
              <a:t>TextBlock</a:t>
            </a:r>
            <a:r>
              <a:rPr lang="ru-RU" sz="2000" dirty="0"/>
              <a:t> принимает объект </a:t>
            </a:r>
            <a:r>
              <a:rPr lang="ru-RU" sz="2000" dirty="0" err="1"/>
              <a:t>Brush</a:t>
            </a:r>
            <a:r>
              <a:rPr lang="ru-RU" sz="2000" dirty="0"/>
              <a:t>. К тексту можно применить любую из описанных здесь кистей. Но кисти следует применять к тексту с осторожностью, так как любой фон может сделать текст нечитаемым, если использовать кисти, сливающиеся с фоном. Для обеспечения читаемости текстовых элементов в большинстве случаев ограничьтесь объектом </a:t>
            </a:r>
            <a:r>
              <a:rPr lang="ru-RU" sz="2000" dirty="0" err="1"/>
              <a:t>SolidColorBrush</a:t>
            </a:r>
            <a:r>
              <a:rPr lang="ru-RU" sz="2000" dirty="0"/>
              <a:t>, если только не нужно намеренно придать декоративность текстовому элементу.</a:t>
            </a:r>
          </a:p>
        </p:txBody>
      </p:sp>
    </p:spTree>
    <p:extLst>
      <p:ext uri="{BB962C8B-B14F-4D97-AF65-F5344CB8AC3E}">
        <p14:creationId xmlns:p14="http://schemas.microsoft.com/office/powerpoint/2010/main" val="3912271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014986" y="3176692"/>
            <a:ext cx="9601196" cy="1303867"/>
          </a:xfrm>
        </p:spPr>
        <p:txBody>
          <a:bodyPr>
            <a:normAutofit fontScale="90000"/>
          </a:bodyPr>
          <a:lstStyle/>
          <a:p>
            <a:r>
              <a:rPr lang="ru-RU" dirty="0" smtClean="0"/>
              <a:t>ПРАКТИКА</a:t>
            </a:r>
            <a:br>
              <a:rPr lang="ru-RU" dirty="0" smtClean="0"/>
            </a:br>
            <a:endParaRPr lang="ru-RU" dirty="0"/>
          </a:p>
        </p:txBody>
      </p:sp>
    </p:spTree>
    <p:extLst>
      <p:ext uri="{BB962C8B-B14F-4D97-AF65-F5344CB8AC3E}">
        <p14:creationId xmlns:p14="http://schemas.microsoft.com/office/powerpoint/2010/main" val="4050567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sz="half" idx="1"/>
          </p:nvPr>
        </p:nvPicPr>
        <p:blipFill rotWithShape="1">
          <a:blip r:embed="rId2"/>
          <a:srcRect b="9998"/>
          <a:stretch/>
        </p:blipFill>
        <p:spPr>
          <a:xfrm>
            <a:off x="832985" y="1229270"/>
            <a:ext cx="6104263" cy="4395158"/>
          </a:xfrm>
          <a:prstGeom prst="rect">
            <a:avLst/>
          </a:prstGeom>
        </p:spPr>
      </p:pic>
      <p:sp>
        <p:nvSpPr>
          <p:cNvPr id="4" name="Объект 3"/>
          <p:cNvSpPr>
            <a:spLocks noGrp="1"/>
          </p:cNvSpPr>
          <p:nvPr>
            <p:ph sz="half" idx="2"/>
          </p:nvPr>
        </p:nvSpPr>
        <p:spPr>
          <a:xfrm>
            <a:off x="7046976" y="2525538"/>
            <a:ext cx="4096512" cy="1802622"/>
          </a:xfrm>
        </p:spPr>
        <p:txBody>
          <a:bodyPr>
            <a:normAutofit lnSpcReduction="10000"/>
          </a:bodyPr>
          <a:lstStyle/>
          <a:p>
            <a:pPr marL="0" indent="0">
              <a:buNone/>
            </a:pPr>
            <a:r>
              <a:rPr lang="ru-RU" dirty="0"/>
              <a:t>	</a:t>
            </a:r>
            <a:r>
              <a:rPr lang="ru-RU" b="1" dirty="0" smtClean="0"/>
              <a:t>Изменение цвета фона</a:t>
            </a:r>
          </a:p>
          <a:p>
            <a:pPr marL="0" indent="0">
              <a:buNone/>
            </a:pPr>
            <a:r>
              <a:rPr lang="ru-RU" dirty="0" smtClean="0"/>
              <a:t>Заходим в Свойства </a:t>
            </a:r>
            <a:r>
              <a:rPr lang="en-US" dirty="0" smtClean="0"/>
              <a:t>&gt; </a:t>
            </a:r>
            <a:r>
              <a:rPr lang="en-US" dirty="0" err="1" smtClean="0"/>
              <a:t>BackColor</a:t>
            </a:r>
            <a:r>
              <a:rPr lang="en-US" dirty="0" smtClean="0"/>
              <a:t> &gt; </a:t>
            </a:r>
          </a:p>
          <a:p>
            <a:pPr marL="0" indent="0">
              <a:buNone/>
            </a:pPr>
            <a:r>
              <a:rPr lang="ru-RU" dirty="0" smtClean="0"/>
              <a:t>Выбираем цвет фона </a:t>
            </a:r>
            <a:endParaRPr lang="ru-RU" dirty="0"/>
          </a:p>
        </p:txBody>
      </p:sp>
    </p:spTree>
    <p:extLst>
      <p:ext uri="{BB962C8B-B14F-4D97-AF65-F5344CB8AC3E}">
        <p14:creationId xmlns:p14="http://schemas.microsoft.com/office/powerpoint/2010/main" val="593811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sz="half" idx="2"/>
          </p:nvPr>
        </p:nvSpPr>
        <p:spPr>
          <a:xfrm>
            <a:off x="7522464" y="2887133"/>
            <a:ext cx="3328416" cy="883581"/>
          </a:xfrm>
        </p:spPr>
        <p:txBody>
          <a:bodyPr/>
          <a:lstStyle/>
          <a:p>
            <a:pPr marL="0" indent="0">
              <a:buNone/>
            </a:pPr>
            <a:r>
              <a:rPr lang="ru-RU" dirty="0" smtClean="0"/>
              <a:t>Тоже самое с другим фоном</a:t>
            </a:r>
            <a:endParaRPr lang="ru-RU" dirty="0"/>
          </a:p>
        </p:txBody>
      </p:sp>
      <p:pic>
        <p:nvPicPr>
          <p:cNvPr id="5" name="Рисунок 4"/>
          <p:cNvPicPr>
            <a:picLocks noChangeAspect="1"/>
          </p:cNvPicPr>
          <p:nvPr/>
        </p:nvPicPr>
        <p:blipFill>
          <a:blip r:embed="rId2"/>
          <a:stretch>
            <a:fillRect/>
          </a:stretch>
        </p:blipFill>
        <p:spPr>
          <a:xfrm>
            <a:off x="1182624" y="1061212"/>
            <a:ext cx="5669280" cy="4535424"/>
          </a:xfrm>
          <a:prstGeom prst="rect">
            <a:avLst/>
          </a:prstGeom>
        </p:spPr>
      </p:pic>
    </p:spTree>
    <p:extLst>
      <p:ext uri="{BB962C8B-B14F-4D97-AF65-F5344CB8AC3E}">
        <p14:creationId xmlns:p14="http://schemas.microsoft.com/office/powerpoint/2010/main" val="3994670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sz="half" idx="1"/>
          </p:nvPr>
        </p:nvPicPr>
        <p:blipFill>
          <a:blip r:embed="rId2"/>
          <a:stretch>
            <a:fillRect/>
          </a:stretch>
        </p:blipFill>
        <p:spPr>
          <a:xfrm>
            <a:off x="991966" y="1207008"/>
            <a:ext cx="5775958" cy="4620767"/>
          </a:xfrm>
          <a:prstGeom prst="rect">
            <a:avLst/>
          </a:prstGeom>
        </p:spPr>
      </p:pic>
      <p:sp>
        <p:nvSpPr>
          <p:cNvPr id="4" name="Объект 3"/>
          <p:cNvSpPr>
            <a:spLocks noGrp="1"/>
          </p:cNvSpPr>
          <p:nvPr>
            <p:ph sz="half" idx="2"/>
          </p:nvPr>
        </p:nvSpPr>
        <p:spPr>
          <a:xfrm>
            <a:off x="6961632" y="2548128"/>
            <a:ext cx="4279392" cy="1499616"/>
          </a:xfrm>
        </p:spPr>
        <p:txBody>
          <a:bodyPr/>
          <a:lstStyle/>
          <a:p>
            <a:pPr marL="0" indent="0" algn="ctr">
              <a:buNone/>
            </a:pPr>
            <a:r>
              <a:rPr lang="ru-RU" b="1" dirty="0" smtClean="0"/>
              <a:t>Изменение шрифта</a:t>
            </a:r>
          </a:p>
          <a:p>
            <a:pPr marL="0" indent="0">
              <a:buNone/>
            </a:pPr>
            <a:r>
              <a:rPr lang="ru-RU" dirty="0" smtClean="0"/>
              <a:t>Заходим в Свойства </a:t>
            </a:r>
            <a:r>
              <a:rPr lang="en-US" dirty="0" smtClean="0"/>
              <a:t>&gt; </a:t>
            </a:r>
            <a:r>
              <a:rPr lang="en-US" dirty="0" err="1" smtClean="0"/>
              <a:t>ForeColor</a:t>
            </a:r>
            <a:r>
              <a:rPr lang="en-US" dirty="0" smtClean="0"/>
              <a:t> &gt; </a:t>
            </a:r>
            <a:r>
              <a:rPr lang="ru-RU" dirty="0" smtClean="0"/>
              <a:t>Выбираем цвет шрифта </a:t>
            </a:r>
          </a:p>
          <a:p>
            <a:pPr marL="0" indent="0">
              <a:buNone/>
            </a:pPr>
            <a:endParaRPr lang="ru-RU" dirty="0"/>
          </a:p>
        </p:txBody>
      </p:sp>
    </p:spTree>
    <p:extLst>
      <p:ext uri="{BB962C8B-B14F-4D97-AF65-F5344CB8AC3E}">
        <p14:creationId xmlns:p14="http://schemas.microsoft.com/office/powerpoint/2010/main" val="898012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sz="half" idx="2"/>
          </p:nvPr>
        </p:nvSpPr>
        <p:spPr>
          <a:xfrm>
            <a:off x="7071360" y="2574036"/>
            <a:ext cx="4718304" cy="963168"/>
          </a:xfrm>
        </p:spPr>
        <p:txBody>
          <a:bodyPr/>
          <a:lstStyle/>
          <a:p>
            <a:pPr marL="0" indent="0">
              <a:buNone/>
            </a:pPr>
            <a:r>
              <a:rPr lang="ru-RU" dirty="0" smtClean="0"/>
              <a:t>Тоже самое с другим цветом шрифта</a:t>
            </a:r>
          </a:p>
          <a:p>
            <a:endParaRPr lang="ru-RU" dirty="0"/>
          </a:p>
        </p:txBody>
      </p:sp>
      <p:pic>
        <p:nvPicPr>
          <p:cNvPr id="5" name="Рисунок 4"/>
          <p:cNvPicPr>
            <a:picLocks noChangeAspect="1"/>
          </p:cNvPicPr>
          <p:nvPr/>
        </p:nvPicPr>
        <p:blipFill>
          <a:blip r:embed="rId2"/>
          <a:stretch>
            <a:fillRect/>
          </a:stretch>
        </p:blipFill>
        <p:spPr>
          <a:xfrm>
            <a:off x="1219200" y="1284122"/>
            <a:ext cx="5632704" cy="4506163"/>
          </a:xfrm>
          <a:prstGeom prst="rect">
            <a:avLst/>
          </a:prstGeom>
        </p:spPr>
      </p:pic>
    </p:spTree>
    <p:extLst>
      <p:ext uri="{BB962C8B-B14F-4D97-AF65-F5344CB8AC3E}">
        <p14:creationId xmlns:p14="http://schemas.microsoft.com/office/powerpoint/2010/main" val="3888335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sz="half" idx="2"/>
          </p:nvPr>
        </p:nvSpPr>
        <p:spPr>
          <a:xfrm>
            <a:off x="6571488" y="2048256"/>
            <a:ext cx="4718304" cy="3310128"/>
          </a:xfrm>
        </p:spPr>
        <p:txBody>
          <a:bodyPr/>
          <a:lstStyle/>
          <a:p>
            <a:pPr marL="0" indent="0" algn="ctr">
              <a:buNone/>
            </a:pPr>
            <a:r>
              <a:rPr lang="ru-RU" b="1" dirty="0" smtClean="0"/>
              <a:t>Стиль шрифта</a:t>
            </a:r>
          </a:p>
          <a:p>
            <a:pPr marL="0" indent="0">
              <a:buNone/>
            </a:pPr>
            <a:r>
              <a:rPr lang="ru-RU" dirty="0" smtClean="0"/>
              <a:t>Заходим в Свойства </a:t>
            </a:r>
            <a:r>
              <a:rPr lang="en-US" dirty="0" smtClean="0"/>
              <a:t>&gt; </a:t>
            </a:r>
            <a:r>
              <a:rPr lang="ru-RU" dirty="0" smtClean="0"/>
              <a:t>Раскрываем</a:t>
            </a:r>
            <a:r>
              <a:rPr lang="en-US" dirty="0" smtClean="0"/>
              <a:t> Font &gt; </a:t>
            </a:r>
            <a:r>
              <a:rPr lang="ru-RU" dirty="0" smtClean="0"/>
              <a:t>Нажимаем три точки и раскрывается окно, где можем выбрать стиль шрифта и его размер</a:t>
            </a:r>
            <a:endParaRPr lang="ru-RU" dirty="0"/>
          </a:p>
        </p:txBody>
      </p:sp>
      <p:pic>
        <p:nvPicPr>
          <p:cNvPr id="5" name="Рисунок 4"/>
          <p:cNvPicPr>
            <a:picLocks noChangeAspect="1"/>
          </p:cNvPicPr>
          <p:nvPr/>
        </p:nvPicPr>
        <p:blipFill>
          <a:blip r:embed="rId2"/>
          <a:stretch>
            <a:fillRect/>
          </a:stretch>
        </p:blipFill>
        <p:spPr>
          <a:xfrm>
            <a:off x="774191" y="1298446"/>
            <a:ext cx="5663185" cy="4530548"/>
          </a:xfrm>
          <a:prstGeom prst="rect">
            <a:avLst/>
          </a:prstGeom>
        </p:spPr>
      </p:pic>
    </p:spTree>
    <p:extLst>
      <p:ext uri="{BB962C8B-B14F-4D97-AF65-F5344CB8AC3E}">
        <p14:creationId xmlns:p14="http://schemas.microsoft.com/office/powerpoint/2010/main" val="2342030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sz="half" idx="2"/>
          </p:nvPr>
        </p:nvSpPr>
        <p:spPr>
          <a:xfrm>
            <a:off x="7534656" y="2560320"/>
            <a:ext cx="4279392" cy="585216"/>
          </a:xfrm>
        </p:spPr>
        <p:txBody>
          <a:bodyPr/>
          <a:lstStyle/>
          <a:p>
            <a:pPr marL="0" indent="0">
              <a:buNone/>
            </a:pPr>
            <a:r>
              <a:rPr lang="ru-RU" dirty="0" smtClean="0"/>
              <a:t>Изменение шрифта</a:t>
            </a:r>
            <a:endParaRPr lang="ru-RU" dirty="0"/>
          </a:p>
        </p:txBody>
      </p:sp>
      <p:pic>
        <p:nvPicPr>
          <p:cNvPr id="5" name="Рисунок 4"/>
          <p:cNvPicPr>
            <a:picLocks noChangeAspect="1"/>
          </p:cNvPicPr>
          <p:nvPr/>
        </p:nvPicPr>
        <p:blipFill>
          <a:blip r:embed="rId2"/>
          <a:stretch>
            <a:fillRect/>
          </a:stretch>
        </p:blipFill>
        <p:spPr>
          <a:xfrm>
            <a:off x="1134618" y="1130808"/>
            <a:ext cx="5985510" cy="4788408"/>
          </a:xfrm>
          <a:prstGeom prst="rect">
            <a:avLst/>
          </a:prstGeom>
        </p:spPr>
      </p:pic>
    </p:spTree>
    <p:extLst>
      <p:ext uri="{BB962C8B-B14F-4D97-AF65-F5344CB8AC3E}">
        <p14:creationId xmlns:p14="http://schemas.microsoft.com/office/powerpoint/2010/main" val="3257903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10CE6F-EAC1-4302-A6B5-8989EEDBEC5C}"/>
              </a:ext>
            </a:extLst>
          </p:cNvPr>
          <p:cNvSpPr>
            <a:spLocks noGrp="1"/>
          </p:cNvSpPr>
          <p:nvPr>
            <p:ph type="title"/>
          </p:nvPr>
        </p:nvSpPr>
        <p:spPr>
          <a:xfrm>
            <a:off x="482602" y="2580023"/>
            <a:ext cx="11210634" cy="1303867"/>
          </a:xfrm>
        </p:spPr>
        <p:txBody>
          <a:bodyPr/>
          <a:lstStyle/>
          <a:p>
            <a:r>
              <a:rPr lang="ru-RU" b="1" dirty="0">
                <a:latin typeface="Times New Roman" panose="02020603050405020304" pitchFamily="18" charset="0"/>
                <a:cs typeface="Times New Roman" panose="02020603050405020304" pitchFamily="18" charset="0"/>
              </a:rPr>
              <a:t>СПАСИБО ЗА ВНИМАНИЕ</a:t>
            </a:r>
          </a:p>
        </p:txBody>
      </p:sp>
    </p:spTree>
    <p:extLst>
      <p:ext uri="{BB962C8B-B14F-4D97-AF65-F5344CB8AC3E}">
        <p14:creationId xmlns:p14="http://schemas.microsoft.com/office/powerpoint/2010/main" val="2176330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36064" y="1537960"/>
            <a:ext cx="8583168" cy="3693319"/>
          </a:xfrm>
          <a:prstGeom prst="rect">
            <a:avLst/>
          </a:prstGeom>
        </p:spPr>
        <p:txBody>
          <a:bodyPr wrap="square">
            <a:spAutoFit/>
          </a:bodyPr>
          <a:lstStyle/>
          <a:p>
            <a:r>
              <a:rPr lang="ru-RU" dirty="0" smtClean="0">
                <a:solidFill>
                  <a:srgbClr val="171717"/>
                </a:solidFill>
              </a:rPr>
              <a:t>В </a:t>
            </a:r>
            <a:r>
              <a:rPr lang="ru-RU" dirty="0" err="1">
                <a:solidFill>
                  <a:srgbClr val="171717"/>
                </a:solidFill>
              </a:rPr>
              <a:t>Visual</a:t>
            </a:r>
            <a:r>
              <a:rPr lang="ru-RU" dirty="0">
                <a:solidFill>
                  <a:srgbClr val="171717"/>
                </a:solidFill>
              </a:rPr>
              <a:t> </a:t>
            </a:r>
            <a:r>
              <a:rPr lang="ru-RU" dirty="0" err="1">
                <a:solidFill>
                  <a:srgbClr val="171717"/>
                </a:solidFill>
              </a:rPr>
              <a:t>Studio</a:t>
            </a:r>
            <a:r>
              <a:rPr lang="ru-RU" dirty="0">
                <a:solidFill>
                  <a:srgbClr val="171717"/>
                </a:solidFill>
              </a:rPr>
              <a:t> цвет используется в основном как средство связи, а не как декорирование. Используйте минимальный цвет и зарезервируйте его в тех ситуациях, когда вы хотите</a:t>
            </a:r>
            <a:r>
              <a:rPr lang="ru-RU" dirty="0" smtClean="0">
                <a:solidFill>
                  <a:srgbClr val="171717"/>
                </a:solidFill>
              </a:rPr>
              <a:t>:</a:t>
            </a:r>
            <a:endParaRPr lang="en-US" dirty="0" smtClean="0">
              <a:solidFill>
                <a:srgbClr val="171717"/>
              </a:solidFill>
            </a:endParaRPr>
          </a:p>
          <a:p>
            <a:endParaRPr lang="ru-RU" dirty="0">
              <a:solidFill>
                <a:srgbClr val="171717"/>
              </a:solidFill>
            </a:endParaRPr>
          </a:p>
          <a:p>
            <a:pPr>
              <a:buFont typeface="Arial" panose="020B0604020202020204" pitchFamily="34" charset="0"/>
              <a:buChar char="•"/>
            </a:pPr>
            <a:r>
              <a:rPr lang="ru-RU" dirty="0">
                <a:solidFill>
                  <a:srgbClr val="171717"/>
                </a:solidFill>
              </a:rPr>
              <a:t>Передавать значение или принадлежность (например, модификаторы платформы или языка</a:t>
            </a:r>
            <a:r>
              <a:rPr lang="ru-RU" dirty="0" smtClean="0">
                <a:solidFill>
                  <a:srgbClr val="171717"/>
                </a:solidFill>
              </a:rPr>
              <a:t>)</a:t>
            </a:r>
          </a:p>
          <a:p>
            <a:endParaRPr lang="ru-RU" dirty="0">
              <a:solidFill>
                <a:srgbClr val="171717"/>
              </a:solidFill>
            </a:endParaRPr>
          </a:p>
          <a:p>
            <a:pPr>
              <a:buFont typeface="Arial" panose="020B0604020202020204" pitchFamily="34" charset="0"/>
              <a:buChar char="•"/>
            </a:pPr>
            <a:r>
              <a:rPr lang="ru-RU" dirty="0">
                <a:solidFill>
                  <a:srgbClr val="171717"/>
                </a:solidFill>
              </a:rPr>
              <a:t>Привлечь внимание (например, об изменении состояния</a:t>
            </a:r>
            <a:r>
              <a:rPr lang="ru-RU" dirty="0" smtClean="0">
                <a:solidFill>
                  <a:srgbClr val="171717"/>
                </a:solidFill>
              </a:rPr>
              <a:t>)</a:t>
            </a:r>
          </a:p>
          <a:p>
            <a:endParaRPr lang="ru-RU" dirty="0">
              <a:solidFill>
                <a:srgbClr val="171717"/>
              </a:solidFill>
            </a:endParaRPr>
          </a:p>
          <a:p>
            <a:pPr>
              <a:buFont typeface="Arial" panose="020B0604020202020204" pitchFamily="34" charset="0"/>
              <a:buChar char="•"/>
            </a:pPr>
            <a:r>
              <a:rPr lang="ru-RU" dirty="0">
                <a:solidFill>
                  <a:srgbClr val="171717"/>
                </a:solidFill>
              </a:rPr>
              <a:t>Повышение удобочитаемости и предоставление ориентиров для навигации по пользовательскому </a:t>
            </a:r>
            <a:r>
              <a:rPr lang="ru-RU" dirty="0" smtClean="0">
                <a:solidFill>
                  <a:srgbClr val="171717"/>
                </a:solidFill>
              </a:rPr>
              <a:t>интерфейсу</a:t>
            </a:r>
          </a:p>
          <a:p>
            <a:endParaRPr lang="ru-RU" dirty="0">
              <a:solidFill>
                <a:srgbClr val="171717"/>
              </a:solidFill>
            </a:endParaRPr>
          </a:p>
          <a:p>
            <a:pPr>
              <a:buFont typeface="Arial" panose="020B0604020202020204" pitchFamily="34" charset="0"/>
              <a:buChar char="•"/>
            </a:pPr>
            <a:r>
              <a:rPr lang="ru-RU" dirty="0">
                <a:solidFill>
                  <a:srgbClr val="171717"/>
                </a:solidFill>
              </a:rPr>
              <a:t>Повышение </a:t>
            </a:r>
            <a:r>
              <a:rPr lang="ru-RU" dirty="0" err="1">
                <a:solidFill>
                  <a:srgbClr val="171717"/>
                </a:solidFill>
              </a:rPr>
              <a:t>запрошенности</a:t>
            </a:r>
            <a:endParaRPr lang="ru-RU" b="0" i="0" dirty="0">
              <a:solidFill>
                <a:srgbClr val="171717"/>
              </a:solidFill>
              <a:effectLst/>
            </a:endParaRPr>
          </a:p>
        </p:txBody>
      </p:sp>
    </p:spTree>
    <p:extLst>
      <p:ext uri="{BB962C8B-B14F-4D97-AF65-F5344CB8AC3E}">
        <p14:creationId xmlns:p14="http://schemas.microsoft.com/office/powerpoint/2010/main" val="3912259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58112" y="2322636"/>
            <a:ext cx="9217152" cy="3477875"/>
          </a:xfrm>
          <a:prstGeom prst="rect">
            <a:avLst/>
          </a:prstGeom>
        </p:spPr>
        <p:txBody>
          <a:bodyPr wrap="square">
            <a:spAutoFit/>
          </a:bodyPr>
          <a:lstStyle/>
          <a:p>
            <a:pPr>
              <a:lnSpc>
                <a:spcPct val="150000"/>
              </a:lnSpc>
            </a:pPr>
            <a:r>
              <a:rPr lang="ru-RU" sz="2000" dirty="0">
                <a:solidFill>
                  <a:srgbClr val="171717"/>
                </a:solidFill>
                <a:latin typeface="+mj-lt"/>
              </a:rPr>
              <a:t>Иногда требуется разрешить конечному пользователю настраивать пользовательский интерфейс, например при создании редактора кода или области конструктора. Настраиваемые компоненты пользовательского интерфейса находятся в разделе </a:t>
            </a:r>
            <a:r>
              <a:rPr lang="ru-RU" sz="2000" b="1" dirty="0">
                <a:solidFill>
                  <a:srgbClr val="171717"/>
                </a:solidFill>
                <a:latin typeface="+mj-lt"/>
              </a:rPr>
              <a:t>шрифты и цвета</a:t>
            </a:r>
            <a:r>
              <a:rPr lang="ru-RU" sz="2000" dirty="0">
                <a:solidFill>
                  <a:srgbClr val="171717"/>
                </a:solidFill>
                <a:latin typeface="+mj-lt"/>
              </a:rPr>
              <a:t> диалогового окна </a:t>
            </a:r>
            <a:r>
              <a:rPr lang="ru-RU" sz="2000" b="1" dirty="0">
                <a:solidFill>
                  <a:srgbClr val="171717"/>
                </a:solidFill>
                <a:latin typeface="+mj-lt"/>
              </a:rPr>
              <a:t>&gt; Параметры средств</a:t>
            </a:r>
            <a:r>
              <a:rPr lang="ru-RU" sz="2000" dirty="0">
                <a:solidFill>
                  <a:srgbClr val="171717"/>
                </a:solidFill>
                <a:latin typeface="+mj-lt"/>
              </a:rPr>
              <a:t> , где пользователи могут выбрать изменение цвета переднего плана, цвета фона или и того и другого.</a:t>
            </a:r>
          </a:p>
          <a:p>
            <a:r>
              <a:rPr lang="ru-RU" sz="2000" dirty="0"/>
              <a:t/>
            </a:r>
            <a:br>
              <a:rPr lang="ru-RU" sz="2000" dirty="0"/>
            </a:br>
            <a:endParaRPr lang="ru-RU" sz="2000" dirty="0"/>
          </a:p>
        </p:txBody>
      </p:sp>
      <p:sp>
        <p:nvSpPr>
          <p:cNvPr id="3" name="Прямоугольник 2"/>
          <p:cNvSpPr/>
          <p:nvPr/>
        </p:nvSpPr>
        <p:spPr>
          <a:xfrm>
            <a:off x="3687712" y="1427726"/>
            <a:ext cx="4030270" cy="369332"/>
          </a:xfrm>
          <a:prstGeom prst="rect">
            <a:avLst/>
          </a:prstGeom>
        </p:spPr>
        <p:txBody>
          <a:bodyPr wrap="none">
            <a:spAutoFit/>
          </a:bodyPr>
          <a:lstStyle/>
          <a:p>
            <a:r>
              <a:rPr lang="ru-RU" b="1" dirty="0">
                <a:solidFill>
                  <a:srgbClr val="171717"/>
                </a:solidFill>
                <a:latin typeface="+mj-lt"/>
              </a:rPr>
              <a:t>Настраиваемые пользователем цвета</a:t>
            </a:r>
            <a:endParaRPr lang="ru-RU" b="1" i="0" dirty="0">
              <a:solidFill>
                <a:srgbClr val="171717"/>
              </a:solidFill>
              <a:effectLst/>
              <a:latin typeface="+mj-lt"/>
            </a:endParaRPr>
          </a:p>
        </p:txBody>
      </p:sp>
    </p:spTree>
    <p:extLst>
      <p:ext uri="{BB962C8B-B14F-4D97-AF65-F5344CB8AC3E}">
        <p14:creationId xmlns:p14="http://schemas.microsoft.com/office/powerpoint/2010/main" val="3812245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6961" y="702069"/>
            <a:ext cx="9717024" cy="2308324"/>
          </a:xfrm>
          <a:prstGeom prst="rect">
            <a:avLst/>
          </a:prstGeom>
        </p:spPr>
        <p:txBody>
          <a:bodyPr wrap="square">
            <a:spAutoFit/>
          </a:bodyPr>
          <a:lstStyle/>
          <a:p>
            <a:pPr algn="ctr"/>
            <a:r>
              <a:rPr lang="ru-RU" b="1" dirty="0">
                <a:solidFill>
                  <a:srgbClr val="171717"/>
                </a:solidFill>
                <a:latin typeface="+mj-lt"/>
              </a:rPr>
              <a:t>Варианты </a:t>
            </a:r>
            <a:r>
              <a:rPr lang="ru-RU" b="1" dirty="0" smtClean="0">
                <a:solidFill>
                  <a:srgbClr val="171717"/>
                </a:solidFill>
                <a:latin typeface="+mj-lt"/>
              </a:rPr>
              <a:t>использования</a:t>
            </a:r>
          </a:p>
          <a:p>
            <a:endParaRPr lang="ru-RU" b="1" dirty="0">
              <a:solidFill>
                <a:srgbClr val="171717"/>
              </a:solidFill>
              <a:latin typeface="+mj-lt"/>
            </a:endParaRPr>
          </a:p>
          <a:p>
            <a:pPr>
              <a:lnSpc>
                <a:spcPct val="150000"/>
              </a:lnSpc>
            </a:pPr>
            <a:r>
              <a:rPr lang="ru-RU" dirty="0">
                <a:solidFill>
                  <a:srgbClr val="171717"/>
                </a:solidFill>
                <a:latin typeface="+mj-lt"/>
              </a:rPr>
              <a:t>Многие стандартные элементы пользовательского интерфейса уже имеют определенные цвета высокая контрастность. Вы можете ссылаться на эти шаблоны использования при выборе собственных имен системных цветов, чтобы элементы пользовательского интерфейса соответствовали аналогичным компонентам.</a:t>
            </a:r>
            <a:endParaRPr lang="ru-RU" b="0" i="0" dirty="0">
              <a:solidFill>
                <a:srgbClr val="171717"/>
              </a:solidFill>
              <a:effectLst/>
              <a:latin typeface="+mj-lt"/>
            </a:endParaRPr>
          </a:p>
        </p:txBody>
      </p:sp>
      <p:graphicFrame>
        <p:nvGraphicFramePr>
          <p:cNvPr id="3" name="Таблица 2"/>
          <p:cNvGraphicFramePr>
            <a:graphicFrameLocks noGrp="1"/>
          </p:cNvGraphicFramePr>
          <p:nvPr>
            <p:extLst>
              <p:ext uri="{D42A27DB-BD31-4B8C-83A1-F6EECF244321}">
                <p14:modId xmlns:p14="http://schemas.microsoft.com/office/powerpoint/2010/main" val="1169746483"/>
              </p:ext>
            </p:extLst>
          </p:nvPr>
        </p:nvGraphicFramePr>
        <p:xfrm>
          <a:off x="986961" y="3010393"/>
          <a:ext cx="4194640" cy="2834640"/>
        </p:xfrm>
        <a:graphic>
          <a:graphicData uri="http://schemas.openxmlformats.org/drawingml/2006/table">
            <a:tbl>
              <a:tblPr/>
              <a:tblGrid>
                <a:gridCol w="2097320">
                  <a:extLst>
                    <a:ext uri="{9D8B030D-6E8A-4147-A177-3AD203B41FA5}">
                      <a16:colId xmlns:a16="http://schemas.microsoft.com/office/drawing/2014/main" val="2275106927"/>
                    </a:ext>
                  </a:extLst>
                </a:gridCol>
                <a:gridCol w="2097320">
                  <a:extLst>
                    <a:ext uri="{9D8B030D-6E8A-4147-A177-3AD203B41FA5}">
                      <a16:colId xmlns:a16="http://schemas.microsoft.com/office/drawing/2014/main" val="305370039"/>
                    </a:ext>
                  </a:extLst>
                </a:gridCol>
              </a:tblGrid>
              <a:tr h="2616259">
                <a:tc>
                  <a:txBody>
                    <a:bodyPr/>
                    <a:lstStyle/>
                    <a:p>
                      <a:pPr algn="l" fontAlgn="t"/>
                      <a:r>
                        <a:rPr lang="en-US" dirty="0" err="1">
                          <a:effectLst/>
                        </a:rPr>
                        <a:t>ActiveCaption</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ru-RU" dirty="0">
                          <a:effectLst/>
                        </a:rPr>
                        <a:t>— Активные и заменяющиеся </a:t>
                      </a:r>
                      <a:r>
                        <a:rPr lang="ru-RU" dirty="0" err="1">
                          <a:effectLst/>
                        </a:rPr>
                        <a:t>глифы</a:t>
                      </a:r>
                      <a:r>
                        <a:rPr lang="ru-RU" dirty="0">
                          <a:effectLst/>
                        </a:rPr>
                        <a:t> кнопки окна IDE и нависания</a:t>
                      </a:r>
                      <a:br>
                        <a:rPr lang="ru-RU" dirty="0">
                          <a:effectLst/>
                        </a:rPr>
                      </a:br>
                      <a:r>
                        <a:rPr lang="ru-RU" dirty="0">
                          <a:effectLst/>
                        </a:rPr>
                        <a:t>— Фон строки заголовка для окон IDE и нависания.</a:t>
                      </a:r>
                      <a:br>
                        <a:rPr lang="ru-RU" dirty="0">
                          <a:effectLst/>
                        </a:rPr>
                      </a:br>
                      <a:r>
                        <a:rPr lang="ru-RU" dirty="0">
                          <a:effectLst/>
                        </a:rPr>
                        <a:t>— Фон строки состояния по умолчанию</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298360328"/>
                  </a:ext>
                </a:extLst>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483046286"/>
              </p:ext>
            </p:extLst>
          </p:nvPr>
        </p:nvGraphicFramePr>
        <p:xfrm>
          <a:off x="5717453" y="3010393"/>
          <a:ext cx="5255346" cy="2834640"/>
        </p:xfrm>
        <a:graphic>
          <a:graphicData uri="http://schemas.openxmlformats.org/drawingml/2006/table">
            <a:tbl>
              <a:tblPr/>
              <a:tblGrid>
                <a:gridCol w="2627673">
                  <a:extLst>
                    <a:ext uri="{9D8B030D-6E8A-4147-A177-3AD203B41FA5}">
                      <a16:colId xmlns:a16="http://schemas.microsoft.com/office/drawing/2014/main" val="178202820"/>
                    </a:ext>
                  </a:extLst>
                </a:gridCol>
                <a:gridCol w="2627673">
                  <a:extLst>
                    <a:ext uri="{9D8B030D-6E8A-4147-A177-3AD203B41FA5}">
                      <a16:colId xmlns:a16="http://schemas.microsoft.com/office/drawing/2014/main" val="1665376607"/>
                    </a:ext>
                  </a:extLst>
                </a:gridCol>
              </a:tblGrid>
              <a:tr h="2616260">
                <a:tc>
                  <a:txBody>
                    <a:bodyPr/>
                    <a:lstStyle/>
                    <a:p>
                      <a:pPr algn="l" fontAlgn="t"/>
                      <a:r>
                        <a:rPr lang="en-US" dirty="0" err="1">
                          <a:effectLst/>
                        </a:rPr>
                        <a:t>ActiveCaptionText</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ru-RU" dirty="0">
                          <a:effectLst/>
                        </a:rPr>
                        <a:t>— Активная интегрированная среда разработки и окна с </a:t>
                      </a:r>
                      <a:r>
                        <a:rPr lang="ru-RU" dirty="0" err="1">
                          <a:effectLst/>
                        </a:rPr>
                        <a:t>нависаниям</a:t>
                      </a:r>
                      <a:r>
                        <a:rPr lang="ru-RU" dirty="0">
                          <a:effectLst/>
                        </a:rPr>
                        <a:t> для переднего плана заголовка (текст и </a:t>
                      </a:r>
                      <a:r>
                        <a:rPr lang="ru-RU" dirty="0" err="1">
                          <a:effectLst/>
                        </a:rPr>
                        <a:t>глифы</a:t>
                      </a:r>
                      <a:r>
                        <a:rPr lang="ru-RU" dirty="0">
                          <a:effectLst/>
                        </a:rPr>
                        <a:t>)</a:t>
                      </a:r>
                      <a:br>
                        <a:rPr lang="ru-RU" dirty="0">
                          <a:effectLst/>
                        </a:rPr>
                      </a:br>
                      <a:r>
                        <a:rPr lang="ru-RU" dirty="0">
                          <a:effectLst/>
                        </a:rPr>
                        <a:t>— Фон и граница активных кнопок окна при наведении указателя мыши и нажатии</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473161810"/>
                  </a:ext>
                </a:extLst>
              </a:tr>
            </a:tbl>
          </a:graphicData>
        </a:graphic>
      </p:graphicFrame>
    </p:spTree>
    <p:extLst>
      <p:ext uri="{BB962C8B-B14F-4D97-AF65-F5344CB8AC3E}">
        <p14:creationId xmlns:p14="http://schemas.microsoft.com/office/powerpoint/2010/main" val="2530732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3293491217"/>
              </p:ext>
            </p:extLst>
          </p:nvPr>
        </p:nvGraphicFramePr>
        <p:xfrm>
          <a:off x="804081" y="1679639"/>
          <a:ext cx="5060272" cy="3931920"/>
        </p:xfrm>
        <a:graphic>
          <a:graphicData uri="http://schemas.openxmlformats.org/drawingml/2006/table">
            <a:tbl>
              <a:tblPr/>
              <a:tblGrid>
                <a:gridCol w="2530136">
                  <a:extLst>
                    <a:ext uri="{9D8B030D-6E8A-4147-A177-3AD203B41FA5}">
                      <a16:colId xmlns:a16="http://schemas.microsoft.com/office/drawing/2014/main" val="274577796"/>
                    </a:ext>
                  </a:extLst>
                </a:gridCol>
                <a:gridCol w="2530136">
                  <a:extLst>
                    <a:ext uri="{9D8B030D-6E8A-4147-A177-3AD203B41FA5}">
                      <a16:colId xmlns:a16="http://schemas.microsoft.com/office/drawing/2014/main" val="1697465877"/>
                    </a:ext>
                  </a:extLst>
                </a:gridCol>
              </a:tblGrid>
              <a:tr h="0">
                <a:tc>
                  <a:txBody>
                    <a:bodyPr/>
                    <a:lstStyle/>
                    <a:p>
                      <a:pPr algn="l" fontAlgn="t"/>
                      <a:r>
                        <a:rPr lang="en-US">
                          <a:effectLst/>
                        </a:rPr>
                        <a:t>Control</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ru-RU" dirty="0">
                          <a:effectLst/>
                        </a:rPr>
                        <a:t>— Поле со списком, раскрывающийся список и элемент управления Поиск по умолчанию и отключенный фон, включая раскрывающуюся кнопку</a:t>
                      </a:r>
                      <a:br>
                        <a:rPr lang="ru-RU" dirty="0">
                          <a:effectLst/>
                        </a:rPr>
                      </a:br>
                      <a:r>
                        <a:rPr lang="ru-RU" dirty="0">
                          <a:effectLst/>
                        </a:rPr>
                        <a:t>-Фон кнопки закрепления</a:t>
                      </a:r>
                      <a:br>
                        <a:rPr lang="ru-RU" dirty="0">
                          <a:effectLst/>
                        </a:rPr>
                      </a:br>
                      <a:r>
                        <a:rPr lang="ru-RU" dirty="0">
                          <a:effectLst/>
                        </a:rPr>
                        <a:t>— Фон панели команд</a:t>
                      </a:r>
                      <a:br>
                        <a:rPr lang="ru-RU" dirty="0">
                          <a:effectLst/>
                        </a:rPr>
                      </a:br>
                      <a:r>
                        <a:rPr lang="ru-RU" dirty="0">
                          <a:effectLst/>
                        </a:rPr>
                        <a:t>— Фон окна инструментов</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125122553"/>
                  </a:ext>
                </a:extLst>
              </a:tr>
            </a:tbl>
          </a:graphicData>
        </a:graphic>
      </p:graphicFrame>
      <p:graphicFrame>
        <p:nvGraphicFramePr>
          <p:cNvPr id="3" name="Таблица 2"/>
          <p:cNvGraphicFramePr>
            <a:graphicFrameLocks noGrp="1"/>
          </p:cNvGraphicFramePr>
          <p:nvPr>
            <p:extLst>
              <p:ext uri="{D42A27DB-BD31-4B8C-83A1-F6EECF244321}">
                <p14:modId xmlns:p14="http://schemas.microsoft.com/office/powerpoint/2010/main" val="3107866471"/>
              </p:ext>
            </p:extLst>
          </p:nvPr>
        </p:nvGraphicFramePr>
        <p:xfrm>
          <a:off x="5864353" y="1676782"/>
          <a:ext cx="4803648" cy="3740546"/>
        </p:xfrm>
        <a:graphic>
          <a:graphicData uri="http://schemas.openxmlformats.org/drawingml/2006/table">
            <a:tbl>
              <a:tblPr/>
              <a:tblGrid>
                <a:gridCol w="2401824">
                  <a:extLst>
                    <a:ext uri="{9D8B030D-6E8A-4147-A177-3AD203B41FA5}">
                      <a16:colId xmlns:a16="http://schemas.microsoft.com/office/drawing/2014/main" val="1380783694"/>
                    </a:ext>
                  </a:extLst>
                </a:gridCol>
                <a:gridCol w="2401824">
                  <a:extLst>
                    <a:ext uri="{9D8B030D-6E8A-4147-A177-3AD203B41FA5}">
                      <a16:colId xmlns:a16="http://schemas.microsoft.com/office/drawing/2014/main" val="2313577733"/>
                    </a:ext>
                  </a:extLst>
                </a:gridCol>
              </a:tblGrid>
              <a:tr h="3317875">
                <a:tc>
                  <a:txBody>
                    <a:bodyPr/>
                    <a:lstStyle/>
                    <a:p>
                      <a:pPr algn="l" fontAlgn="t"/>
                      <a:r>
                        <a:rPr lang="en-US" sz="1600" dirty="0" err="1">
                          <a:effectLst/>
                        </a:rPr>
                        <a:t>ControlDark</a:t>
                      </a:r>
                      <a:endParaRPr lang="en-US" sz="1600" dirty="0">
                        <a:effectLst/>
                      </a:endParaRPr>
                    </a:p>
                  </a:txBody>
                  <a:tcPr marL="82947" marR="82947" marT="41473" marB="4147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ru-RU" sz="1600" dirty="0">
                          <a:effectLst/>
                        </a:rPr>
                        <a:t>— Фон IDE</a:t>
                      </a:r>
                      <a:br>
                        <a:rPr lang="ru-RU" sz="1600" dirty="0">
                          <a:effectLst/>
                        </a:rPr>
                      </a:br>
                      <a:r>
                        <a:rPr lang="ru-RU" sz="1600" dirty="0">
                          <a:effectLst/>
                        </a:rPr>
                        <a:t>-Разделители в меню и на панели команд</a:t>
                      </a:r>
                      <a:br>
                        <a:rPr lang="ru-RU" sz="1600" dirty="0">
                          <a:effectLst/>
                        </a:rPr>
                      </a:br>
                      <a:r>
                        <a:rPr lang="ru-RU" sz="1600" dirty="0">
                          <a:effectLst/>
                        </a:rPr>
                        <a:t>— Граница панели команд</a:t>
                      </a:r>
                      <a:br>
                        <a:rPr lang="ru-RU" sz="1600" dirty="0">
                          <a:effectLst/>
                        </a:rPr>
                      </a:br>
                      <a:r>
                        <a:rPr lang="ru-RU" sz="1600" dirty="0">
                          <a:effectLst/>
                        </a:rPr>
                        <a:t>-Тени меню</a:t>
                      </a:r>
                      <a:br>
                        <a:rPr lang="ru-RU" sz="1600" dirty="0">
                          <a:effectLst/>
                        </a:rPr>
                      </a:br>
                      <a:r>
                        <a:rPr lang="ru-RU" sz="1600" dirty="0">
                          <a:effectLst/>
                        </a:rPr>
                        <a:t>— Вкладка окна инструментов по умолчанию и граница и разделитель для наведения</a:t>
                      </a:r>
                      <a:br>
                        <a:rPr lang="ru-RU" sz="1600" dirty="0">
                          <a:effectLst/>
                        </a:rPr>
                      </a:br>
                      <a:r>
                        <a:rPr lang="ru-RU" sz="1600" dirty="0">
                          <a:effectLst/>
                        </a:rPr>
                        <a:t>-Фон кнопки переполнения документа</a:t>
                      </a:r>
                      <a:br>
                        <a:rPr lang="ru-RU" sz="1600" dirty="0">
                          <a:effectLst/>
                        </a:rPr>
                      </a:br>
                      <a:r>
                        <a:rPr lang="ru-RU" sz="1600" dirty="0">
                          <a:effectLst/>
                        </a:rPr>
                        <a:t>— Граница целевого </a:t>
                      </a:r>
                      <a:r>
                        <a:rPr lang="ru-RU" sz="1600" dirty="0" err="1">
                          <a:effectLst/>
                        </a:rPr>
                        <a:t>глифа</a:t>
                      </a:r>
                      <a:r>
                        <a:rPr lang="ru-RU" sz="1600" dirty="0">
                          <a:effectLst/>
                        </a:rPr>
                        <a:t> закрепления</a:t>
                      </a:r>
                    </a:p>
                  </a:txBody>
                  <a:tcPr marL="82947" marR="82947" marT="41473" marB="41473">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653388912"/>
                  </a:ext>
                </a:extLst>
              </a:tr>
            </a:tbl>
          </a:graphicData>
        </a:graphic>
      </p:graphicFrame>
    </p:spTree>
    <p:extLst>
      <p:ext uri="{BB962C8B-B14F-4D97-AF65-F5344CB8AC3E}">
        <p14:creationId xmlns:p14="http://schemas.microsoft.com/office/powerpoint/2010/main" val="2816307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extLst>
              <p:ext uri="{D42A27DB-BD31-4B8C-83A1-F6EECF244321}">
                <p14:modId xmlns:p14="http://schemas.microsoft.com/office/powerpoint/2010/main" val="2977479399"/>
              </p:ext>
            </p:extLst>
          </p:nvPr>
        </p:nvGraphicFramePr>
        <p:xfrm>
          <a:off x="816273" y="2030984"/>
          <a:ext cx="4267792" cy="914400"/>
        </p:xfrm>
        <a:graphic>
          <a:graphicData uri="http://schemas.openxmlformats.org/drawingml/2006/table">
            <a:tbl>
              <a:tblPr/>
              <a:tblGrid>
                <a:gridCol w="2133896">
                  <a:extLst>
                    <a:ext uri="{9D8B030D-6E8A-4147-A177-3AD203B41FA5}">
                      <a16:colId xmlns:a16="http://schemas.microsoft.com/office/drawing/2014/main" val="1362863272"/>
                    </a:ext>
                  </a:extLst>
                </a:gridCol>
                <a:gridCol w="2133896">
                  <a:extLst>
                    <a:ext uri="{9D8B030D-6E8A-4147-A177-3AD203B41FA5}">
                      <a16:colId xmlns:a16="http://schemas.microsoft.com/office/drawing/2014/main" val="3552118718"/>
                    </a:ext>
                  </a:extLst>
                </a:gridCol>
              </a:tblGrid>
              <a:tr h="0">
                <a:tc>
                  <a:txBody>
                    <a:bodyPr/>
                    <a:lstStyle/>
                    <a:p>
                      <a:pPr algn="l" fontAlgn="t"/>
                      <a:r>
                        <a:rPr lang="en-US">
                          <a:effectLst/>
                        </a:rPr>
                        <a:t>ControlDarkDark</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ru-RU" dirty="0">
                          <a:effectLst/>
                        </a:rPr>
                        <a:t>— Без фокуса, выбранное окно вкладки документа</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967743001"/>
                  </a:ext>
                </a:extLst>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1791258987"/>
              </p:ext>
            </p:extLst>
          </p:nvPr>
        </p:nvGraphicFramePr>
        <p:xfrm>
          <a:off x="5278545" y="1939544"/>
          <a:ext cx="5633886" cy="2011680"/>
        </p:xfrm>
        <a:graphic>
          <a:graphicData uri="http://schemas.openxmlformats.org/drawingml/2006/table">
            <a:tbl>
              <a:tblPr/>
              <a:tblGrid>
                <a:gridCol w="2816943">
                  <a:extLst>
                    <a:ext uri="{9D8B030D-6E8A-4147-A177-3AD203B41FA5}">
                      <a16:colId xmlns:a16="http://schemas.microsoft.com/office/drawing/2014/main" val="71179363"/>
                    </a:ext>
                  </a:extLst>
                </a:gridCol>
                <a:gridCol w="2816943">
                  <a:extLst>
                    <a:ext uri="{9D8B030D-6E8A-4147-A177-3AD203B41FA5}">
                      <a16:colId xmlns:a16="http://schemas.microsoft.com/office/drawing/2014/main" val="1637930262"/>
                    </a:ext>
                  </a:extLst>
                </a:gridCol>
              </a:tblGrid>
              <a:tr h="0">
                <a:tc>
                  <a:txBody>
                    <a:bodyPr/>
                    <a:lstStyle/>
                    <a:p>
                      <a:pPr algn="l" fontAlgn="t"/>
                      <a:r>
                        <a:rPr lang="en-US">
                          <a:effectLst/>
                        </a:rPr>
                        <a:t>ControlLight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ru-RU" dirty="0">
                          <a:effectLst/>
                        </a:rPr>
                        <a:t>— Автоматически скрывать границу вкладки</a:t>
                      </a:r>
                      <a:br>
                        <a:rPr lang="ru-RU" dirty="0">
                          <a:effectLst/>
                        </a:rPr>
                      </a:br>
                      <a:r>
                        <a:rPr lang="ru-RU" dirty="0">
                          <a:effectLst/>
                        </a:rPr>
                        <a:t>— Поле со списком и граница раскрывающегося списка</a:t>
                      </a:r>
                      <a:br>
                        <a:rPr lang="ru-RU" dirty="0">
                          <a:effectLst/>
                        </a:rPr>
                      </a:br>
                      <a:r>
                        <a:rPr lang="ru-RU" dirty="0">
                          <a:effectLst/>
                        </a:rPr>
                        <a:t>-Закрепление целевого фона и границы</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880331437"/>
                  </a:ext>
                </a:extLst>
              </a:tr>
            </a:tbl>
          </a:graphicData>
        </a:graphic>
      </p:graphicFrame>
    </p:spTree>
    <p:extLst>
      <p:ext uri="{BB962C8B-B14F-4D97-AF65-F5344CB8AC3E}">
        <p14:creationId xmlns:p14="http://schemas.microsoft.com/office/powerpoint/2010/main" val="3412578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16736" y="1504801"/>
            <a:ext cx="9777984" cy="3742243"/>
          </a:xfrm>
          <a:prstGeom prst="rect">
            <a:avLst/>
          </a:prstGeom>
        </p:spPr>
        <p:txBody>
          <a:bodyPr wrap="square">
            <a:spAutoFit/>
          </a:bodyPr>
          <a:lstStyle/>
          <a:p>
            <a:pPr>
              <a:lnSpc>
                <a:spcPct val="150000"/>
              </a:lnSpc>
            </a:pPr>
            <a:r>
              <a:rPr lang="ru-RU" sz="2000" dirty="0">
                <a:solidFill>
                  <a:srgbClr val="171717"/>
                </a:solidFill>
              </a:rPr>
              <a:t>Иногда требуется разрешить конечному пользователю настраивать пользовательский интерфейс, например при создании редактора кода или области конструктора. Самый распространенный способ сделать это — воспользоваться диалоговым окном </a:t>
            </a:r>
            <a:r>
              <a:rPr lang="ru-RU" sz="2000" b="1" dirty="0">
                <a:solidFill>
                  <a:srgbClr val="171717"/>
                </a:solidFill>
              </a:rPr>
              <a:t>Сервис &gt; Параметры</a:t>
            </a:r>
            <a:r>
              <a:rPr lang="ru-RU" sz="2000" dirty="0">
                <a:solidFill>
                  <a:srgbClr val="171717"/>
                </a:solidFill>
              </a:rPr>
              <a:t> . Если у вас нет строго специализированного пользовательского интерфейса, требующего специальных элементов управления, самый простой способ представления настроек — на странице </a:t>
            </a:r>
            <a:r>
              <a:rPr lang="ru-RU" sz="2000" b="1" dirty="0">
                <a:solidFill>
                  <a:srgbClr val="171717"/>
                </a:solidFill>
              </a:rPr>
              <a:t>шрифты и цвета</a:t>
            </a:r>
            <a:r>
              <a:rPr lang="ru-RU" sz="2000" dirty="0">
                <a:solidFill>
                  <a:srgbClr val="171717"/>
                </a:solidFill>
              </a:rPr>
              <a:t> в разделе </a:t>
            </a:r>
            <a:r>
              <a:rPr lang="ru-RU" sz="2000" b="1" dirty="0">
                <a:solidFill>
                  <a:srgbClr val="171717"/>
                </a:solidFill>
              </a:rPr>
              <a:t>Среда</a:t>
            </a:r>
            <a:r>
              <a:rPr lang="ru-RU" sz="2000" dirty="0">
                <a:solidFill>
                  <a:srgbClr val="171717"/>
                </a:solidFill>
              </a:rPr>
              <a:t> диалогового окна. Для каждого элемента, предоставляемого для настройки, пользователь может выбрать изменение цвета переднего плана, цвета фона или и того и другого.</a:t>
            </a:r>
            <a:endParaRPr lang="ru-RU" sz="2000" dirty="0"/>
          </a:p>
        </p:txBody>
      </p:sp>
    </p:spTree>
    <p:extLst>
      <p:ext uri="{BB962C8B-B14F-4D97-AF65-F5344CB8AC3E}">
        <p14:creationId xmlns:p14="http://schemas.microsoft.com/office/powerpoint/2010/main" val="2828354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06880" y="1094661"/>
            <a:ext cx="9619488" cy="5170646"/>
          </a:xfrm>
          <a:prstGeom prst="rect">
            <a:avLst/>
          </a:prstGeom>
        </p:spPr>
        <p:txBody>
          <a:bodyPr wrap="square">
            <a:spAutoFit/>
          </a:bodyPr>
          <a:lstStyle/>
          <a:p>
            <a:pPr>
              <a:lnSpc>
                <a:spcPct val="150000"/>
              </a:lnSpc>
            </a:pPr>
            <a:r>
              <a:rPr lang="ru-RU" sz="2000" dirty="0"/>
              <a:t>Чтобы закрасить </a:t>
            </a:r>
            <a:r>
              <a:rPr lang="ru-RU" sz="2000" dirty="0" smtClean="0"/>
              <a:t>фигуру, </a:t>
            </a:r>
            <a:r>
              <a:rPr lang="ru-RU" sz="2000" dirty="0"/>
              <a:t>текст или части элемента управления, отображаемые на полотне приложения, задайте для объекта фигуры свойство Заливка или для свойства элемента </a:t>
            </a:r>
            <a:r>
              <a:rPr lang="ru-RU" sz="2000" dirty="0" smtClean="0"/>
              <a:t>управления</a:t>
            </a:r>
            <a:r>
              <a:rPr lang="en-US" sz="2000" dirty="0" smtClean="0"/>
              <a:t> </a:t>
            </a:r>
            <a:r>
              <a:rPr lang="ru-RU" sz="2000" dirty="0" smtClean="0"/>
              <a:t>Фон</a:t>
            </a:r>
            <a:r>
              <a:rPr lang="ru-RU" sz="2000" dirty="0"/>
              <a:t> и Передний план значение Кисть.</a:t>
            </a:r>
          </a:p>
          <a:p>
            <a:pPr>
              <a:lnSpc>
                <a:spcPct val="150000"/>
              </a:lnSpc>
            </a:pPr>
            <a:r>
              <a:rPr lang="ru-RU" sz="2000" dirty="0"/>
              <a:t>Существуют различные типы кистей:</a:t>
            </a:r>
          </a:p>
          <a:p>
            <a:pPr>
              <a:lnSpc>
                <a:spcPct val="150000"/>
              </a:lnSpc>
              <a:buFont typeface="Arial" panose="020B0604020202020204" pitchFamily="34" charset="0"/>
              <a:buChar char="•"/>
            </a:pPr>
            <a:r>
              <a:rPr lang="en-US" sz="2000" dirty="0" err="1"/>
              <a:t>AcrylicBrush</a:t>
            </a:r>
            <a:r>
              <a:rPr lang="en-US" sz="2000" dirty="0"/>
              <a:t>;</a:t>
            </a:r>
          </a:p>
          <a:p>
            <a:pPr>
              <a:lnSpc>
                <a:spcPct val="150000"/>
              </a:lnSpc>
              <a:buFont typeface="Arial" panose="020B0604020202020204" pitchFamily="34" charset="0"/>
              <a:buChar char="•"/>
            </a:pPr>
            <a:r>
              <a:rPr lang="en-US" sz="2000" dirty="0" err="1"/>
              <a:t>SolidColorBrush</a:t>
            </a:r>
            <a:r>
              <a:rPr lang="en-US" sz="2000" dirty="0"/>
              <a:t>;</a:t>
            </a:r>
          </a:p>
          <a:p>
            <a:pPr>
              <a:lnSpc>
                <a:spcPct val="150000"/>
              </a:lnSpc>
              <a:buFont typeface="Arial" panose="020B0604020202020204" pitchFamily="34" charset="0"/>
              <a:buChar char="•"/>
            </a:pPr>
            <a:r>
              <a:rPr lang="en-US" sz="2000" dirty="0" err="1"/>
              <a:t>LinearGradientBrush</a:t>
            </a:r>
            <a:r>
              <a:rPr lang="en-US" sz="2000" dirty="0"/>
              <a:t>;</a:t>
            </a:r>
          </a:p>
          <a:p>
            <a:pPr>
              <a:lnSpc>
                <a:spcPct val="150000"/>
              </a:lnSpc>
              <a:buFont typeface="Arial" panose="020B0604020202020204" pitchFamily="34" charset="0"/>
              <a:buChar char="•"/>
            </a:pPr>
            <a:r>
              <a:rPr lang="en-US" sz="2000" dirty="0" err="1"/>
              <a:t>RadialGradientBrush</a:t>
            </a:r>
            <a:r>
              <a:rPr lang="en-US" sz="2000" dirty="0"/>
              <a:t>;</a:t>
            </a:r>
          </a:p>
          <a:p>
            <a:pPr>
              <a:lnSpc>
                <a:spcPct val="150000"/>
              </a:lnSpc>
              <a:buFont typeface="Arial" panose="020B0604020202020204" pitchFamily="34" charset="0"/>
              <a:buChar char="•"/>
            </a:pPr>
            <a:r>
              <a:rPr lang="en-US" sz="2000" dirty="0" err="1"/>
              <a:t>ImageBrush</a:t>
            </a:r>
            <a:r>
              <a:rPr lang="en-US" sz="2000" dirty="0"/>
              <a:t>;</a:t>
            </a:r>
          </a:p>
          <a:p>
            <a:pPr>
              <a:lnSpc>
                <a:spcPct val="150000"/>
              </a:lnSpc>
              <a:buFont typeface="Arial" panose="020B0604020202020204" pitchFamily="34" charset="0"/>
              <a:buChar char="•"/>
            </a:pPr>
            <a:r>
              <a:rPr lang="en-US" sz="2000" dirty="0" err="1"/>
              <a:t>WebViewBrush</a:t>
            </a:r>
            <a:r>
              <a:rPr lang="en-US" sz="2000" dirty="0"/>
              <a:t>;</a:t>
            </a:r>
          </a:p>
          <a:p>
            <a:pPr>
              <a:lnSpc>
                <a:spcPct val="150000"/>
              </a:lnSpc>
              <a:buFont typeface="Arial" panose="020B0604020202020204" pitchFamily="34" charset="0"/>
              <a:buChar char="•"/>
            </a:pPr>
            <a:r>
              <a:rPr lang="en-US" sz="2000" dirty="0" err="1"/>
              <a:t>XamlCompositionBrushBase</a:t>
            </a:r>
            <a:r>
              <a:rPr lang="en-US" sz="2000" dirty="0"/>
              <a:t>.</a:t>
            </a:r>
          </a:p>
        </p:txBody>
      </p:sp>
      <p:sp>
        <p:nvSpPr>
          <p:cNvPr id="3" name="Прямоугольник 2"/>
          <p:cNvSpPr/>
          <p:nvPr/>
        </p:nvSpPr>
        <p:spPr>
          <a:xfrm>
            <a:off x="4748996" y="725329"/>
            <a:ext cx="2494594" cy="369332"/>
          </a:xfrm>
          <a:prstGeom prst="rect">
            <a:avLst/>
          </a:prstGeom>
        </p:spPr>
        <p:txBody>
          <a:bodyPr wrap="none">
            <a:spAutoFit/>
          </a:bodyPr>
          <a:lstStyle/>
          <a:p>
            <a:r>
              <a:rPr lang="ru-RU" b="1" dirty="0"/>
              <a:t>Знакомство с кистями</a:t>
            </a:r>
          </a:p>
        </p:txBody>
      </p:sp>
    </p:spTree>
    <p:extLst>
      <p:ext uri="{BB962C8B-B14F-4D97-AF65-F5344CB8AC3E}">
        <p14:creationId xmlns:p14="http://schemas.microsoft.com/office/powerpoint/2010/main" val="329350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21408" y="1925658"/>
            <a:ext cx="8741664" cy="2777042"/>
          </a:xfrm>
          <a:prstGeom prst="rect">
            <a:avLst/>
          </a:prstGeom>
        </p:spPr>
        <p:txBody>
          <a:bodyPr wrap="square">
            <a:spAutoFit/>
          </a:bodyPr>
          <a:lstStyle/>
          <a:p>
            <a:pPr>
              <a:lnSpc>
                <a:spcPct val="150000"/>
              </a:lnSpc>
            </a:pPr>
            <a:r>
              <a:rPr lang="ru-RU" sz="2000" b="1" dirty="0"/>
              <a:t>Кисти сплошной заливки</a:t>
            </a:r>
          </a:p>
          <a:p>
            <a:pPr>
              <a:lnSpc>
                <a:spcPct val="150000"/>
              </a:lnSpc>
            </a:pPr>
            <a:r>
              <a:rPr lang="ru-RU" sz="2000" dirty="0"/>
              <a:t>Объект </a:t>
            </a:r>
            <a:r>
              <a:rPr lang="ru-RU" sz="2000" dirty="0" err="1"/>
              <a:t>SolidColorBrush</a:t>
            </a:r>
            <a:r>
              <a:rPr lang="ru-RU" sz="2000" dirty="0"/>
              <a:t> закрашивает область одним цветом (</a:t>
            </a:r>
            <a:r>
              <a:rPr lang="ru-RU" sz="2000" dirty="0" err="1"/>
              <a:t>Color</a:t>
            </a:r>
            <a:r>
              <a:rPr lang="ru-RU" sz="2000" dirty="0"/>
              <a:t>), например красным или синим. Это самая простая кисть. Объект </a:t>
            </a:r>
            <a:r>
              <a:rPr lang="ru-RU" sz="2000" dirty="0" err="1"/>
              <a:t>SolidColorBrush</a:t>
            </a:r>
            <a:r>
              <a:rPr lang="ru-RU" sz="2000" dirty="0"/>
              <a:t> и его цвет можно задать в XAML тремя способами: стандартным названием цвета, шестнадцатеричным значением цвета или в синтаксисе свойств</a:t>
            </a:r>
            <a:r>
              <a:rPr lang="ru-RU" sz="2000" dirty="0" smtClean="0"/>
              <a:t>.</a:t>
            </a:r>
          </a:p>
          <a:p>
            <a:pPr>
              <a:lnSpc>
                <a:spcPct val="150000"/>
              </a:lnSpc>
            </a:pPr>
            <a:endParaRPr lang="ru-RU" dirty="0"/>
          </a:p>
        </p:txBody>
      </p:sp>
    </p:spTree>
    <p:extLst>
      <p:ext uri="{BB962C8B-B14F-4D97-AF65-F5344CB8AC3E}">
        <p14:creationId xmlns:p14="http://schemas.microsoft.com/office/powerpoint/2010/main" val="25149651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Зеленый">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309</TotalTime>
  <Words>769</Words>
  <Application>Microsoft Office PowerPoint</Application>
  <PresentationFormat>Широкоэкранный</PresentationFormat>
  <Paragraphs>61</Paragraphs>
  <Slides>18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18</vt:i4>
      </vt:variant>
    </vt:vector>
  </HeadingPairs>
  <TitlesOfParts>
    <vt:vector size="22" baseType="lpstr">
      <vt:lpstr>Arial</vt:lpstr>
      <vt:lpstr>Garamond</vt:lpstr>
      <vt:lpstr>Times New Roman</vt:lpstr>
      <vt:lpstr>Натуральные материалы</vt:lpstr>
      <vt:lpstr>Федеральное государственное бюджетное образовательное учреждение высшего образования «РОССИЙСКАЯ АКАДЕМИЯ НАРОДНОГО ХОЗЯЙСТВА И ГОСУДАРСТВЕННОЙ СЛУЖБЫ ПРИ ПРЕЗИДЕНТЕ РОССИЙСКОЙ ФЕДЕРАЦИИ» КОЛЛЕДЖ МНОГОУРОВНЕВОГО ПРОФЕССИОНАЛЬНОГО ОБРАЗОВАНИЯ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ПРАКТИКА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Федеральное государственное бюджетное образовательное учреждение высшего образования «РОССИЙСКАЯ АКАДЕМИЯ НАРОДНОГО ХОЗЯЙСТВА И ГОСУДАРСТВЕННОЙ СЛУЖБЫ ПРИ ПРЕЗИДЕНТЕ РОССИЙСКОЙ ФЕДЕРАЦИИ» КОЛЛЕДЖ МНОГОУРОВНЕВОГО ПРОФЕССИОНАЛЬНОГО ОБРАЗОВАНИЯ</dc:title>
  <dc:creator>Наумочкин Александр Сергеевич</dc:creator>
  <cp:lastModifiedBy>student</cp:lastModifiedBy>
  <cp:revision>26</cp:revision>
  <dcterms:created xsi:type="dcterms:W3CDTF">2018-04-24T16:38:31Z</dcterms:created>
  <dcterms:modified xsi:type="dcterms:W3CDTF">2021-12-21T09:41:50Z</dcterms:modified>
</cp:coreProperties>
</file>