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61" r:id="rId5"/>
    <p:sldId id="273" r:id="rId6"/>
    <p:sldId id="262" r:id="rId7"/>
    <p:sldId id="264" r:id="rId8"/>
    <p:sldId id="263" r:id="rId9"/>
    <p:sldId id="265" r:id="rId10"/>
    <p:sldId id="266" r:id="rId11"/>
    <p:sldId id="259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96CC09-E4E0-804B-C5EF-29DA27503212}" name="Максим Стешенко" initials="МС" userId="a15c0403276003f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8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F536C-6DB1-43C4-BD8B-BB52F4A7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D637D0-7857-4C52-A87A-BAF2A3F6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A45C4-21E0-4963-8A28-37A4345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C8A0C-04AF-4AC0-A6CF-768D8306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E1471-EAF6-4DEB-82F7-05E83094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9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6F188-EFB6-4AC0-872F-C8C90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8B5A0B-1524-4BDC-BB73-229E1DD6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6EADE-E273-4C10-9B96-CD4547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27FD8-FD46-46EE-857E-04FE8720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E0B87-A8D4-489F-ABC5-70881569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2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B3070F-3220-409F-8476-4EFB7021A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FC8561-DF93-4925-848E-F68DBCB5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A6A86-71F8-495A-95A2-030B60DD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0C175-21F4-454C-8871-211DB77E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43A6-46E3-4C2C-A9AA-D615623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D1109-14CF-4A7D-9C3F-51E72AA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97E6F-A034-4CE9-932C-5C00B630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F0BD1-D7F8-4639-A817-B5C727E1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7AD15-C156-44C6-8EC1-94729BAA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9043-1562-4484-9B1F-CD2B72E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B2074-A8D8-4301-9FC0-A302E1C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13207-8230-4902-80C0-C760CBB0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214AF-E0FD-4803-B5AD-6539EFD2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37C96-DDDA-491C-8A6D-0D9C6FD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C9641-7B84-46E8-B92F-03D6C82D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4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1FA5A-D30F-43E2-A91E-0E2CE3CF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DD79-ABC4-4912-8DD5-3B450541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3CA2AE-6543-4A65-B0C7-6F5CC805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CF1E5B-10DE-4611-8981-CF1ABB41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8BEBED-914D-418E-BCEC-C78DA965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77FDCE-BFFC-4857-A06E-8CB4268E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A6812-6716-4672-91AD-EEF62581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3C518-5A12-482E-9165-3B08B203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DA10B-3191-40B3-B17F-402231AC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C12D69-CF1F-4C84-88B1-36B34B970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46AFCB-B00C-4580-A6AF-D8BC95D66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D4568E-1BDA-4641-95E8-B38BE045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A5B62F-C836-4242-AB7D-40A562C3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D82D61-A821-4C46-B482-F606C14D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0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B718B-28D1-4D9C-8917-80B745B4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1D8560-C728-4E23-8D61-B33D6C75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AA1937-A4F0-403E-9529-17B0D684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E59AC-485D-4EC7-86E3-0A189A35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CAA7E1-035D-4EE7-90A5-761A933E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174537-EF8E-4046-B73C-CE2BCCAF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27256-D7AA-4410-A66D-1F9168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799D0-22F5-46DA-85C3-F36061B2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709BA-91DF-4D7B-BAD5-3A75D130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099E0-371C-4CBB-BFB7-8F5ED306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B602A-E4B2-4975-8E80-C9B3B7BC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2ABAFB-E68F-454A-B60B-69BF88D3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0874B-3C39-4014-8EC4-3485A888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39C8B-031B-405D-A9CB-0842B582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8D23FF-EB36-4F4E-87BA-1CCE6F32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516DF7-A473-443F-A825-378C7BEE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C7FD43-A6A1-4699-AD3E-1CBFBF25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BBFFD-E461-4A4C-B431-81E2804F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C6A613-EFBC-4D6B-B887-B4626870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2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C4D0B-D5D1-4CD3-8DFE-C9E78528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AA02D-107F-4902-9B81-7A6F665E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801F7-3C68-41C1-B3BE-7FF604D1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3B39-8B0D-447F-92E5-6BFA5A80C0A4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571E-BA43-464C-A4DE-1CA6A530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6E5A4-3CC7-4E80-8E68-5E162EE9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ACC0-DB4A-44C0-85BF-3ECF8FEAA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Структура курса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0F865-245D-4836-88FE-1FEBB21AE11C}"/>
              </a:ext>
            </a:extLst>
          </p:cNvPr>
          <p:cNvSpPr txBox="1"/>
          <p:nvPr/>
        </p:nvSpPr>
        <p:spPr>
          <a:xfrm>
            <a:off x="708357" y="1278424"/>
            <a:ext cx="2983746" cy="2496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Подготовка рабочего окружения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BE4D8-A1AA-4476-B957-D4FA878292D5}"/>
              </a:ext>
            </a:extLst>
          </p:cNvPr>
          <p:cNvSpPr txBox="1"/>
          <p:nvPr/>
        </p:nvSpPr>
        <p:spPr>
          <a:xfrm>
            <a:off x="1835447" y="1798249"/>
            <a:ext cx="2983748" cy="2496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инфраструктуры НТ с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D426F-CD9C-4272-934D-219E5DC096C6}"/>
              </a:ext>
            </a:extLst>
          </p:cNvPr>
          <p:cNvSpPr txBox="1"/>
          <p:nvPr/>
        </p:nvSpPr>
        <p:spPr>
          <a:xfrm>
            <a:off x="2964023" y="2318074"/>
            <a:ext cx="2983748" cy="2496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облачных технологий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Yandex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822D0-9C85-4D32-A1D6-4ED4D14CF103}"/>
              </a:ext>
            </a:extLst>
          </p:cNvPr>
          <p:cNvSpPr txBox="1"/>
          <p:nvPr/>
        </p:nvSpPr>
        <p:spPr>
          <a:xfrm>
            <a:off x="4091113" y="2831933"/>
            <a:ext cx="2983748" cy="71865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мониторинга: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Telegraf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Grafana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CA5BA-8538-473D-B4FB-0DE0B1B7DAB6}"/>
              </a:ext>
            </a:extLst>
          </p:cNvPr>
          <p:cNvSpPr txBox="1"/>
          <p:nvPr/>
        </p:nvSpPr>
        <p:spPr>
          <a:xfrm>
            <a:off x="5219191" y="3807520"/>
            <a:ext cx="2983748" cy="2496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 в эксплуатацию объекта тестирования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75DC4-54F9-4BFC-BB75-F72E3FAE1E01}"/>
              </a:ext>
            </a:extLst>
          </p:cNvPr>
          <p:cNvSpPr txBox="1"/>
          <p:nvPr/>
        </p:nvSpPr>
        <p:spPr>
          <a:xfrm>
            <a:off x="6346281" y="4301013"/>
            <a:ext cx="2983748" cy="2496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Формирование п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рофиля нагрузки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AF7EA-8FF9-4AE1-9B56-D1CC35BFC96A}"/>
              </a:ext>
            </a:extLst>
          </p:cNvPr>
          <p:cNvSpPr txBox="1"/>
          <p:nvPr/>
        </p:nvSpPr>
        <p:spPr>
          <a:xfrm>
            <a:off x="7480301" y="4810387"/>
            <a:ext cx="2983748" cy="86177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Концепция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Архитектура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Испытание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4446-7200-4243-9867-229F09BD39D3}"/>
              </a:ext>
            </a:extLst>
          </p:cNvPr>
          <p:cNvSpPr txBox="1"/>
          <p:nvPr/>
        </p:nvSpPr>
        <p:spPr>
          <a:xfrm>
            <a:off x="8607874" y="5931851"/>
            <a:ext cx="2983748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производительности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398726-EB61-4DDE-B0CE-4D155E55B590}"/>
              </a:ext>
            </a:extLst>
          </p:cNvPr>
          <p:cNvSpPr/>
          <p:nvPr/>
        </p:nvSpPr>
        <p:spPr>
          <a:xfrm>
            <a:off x="8764735" y="1926252"/>
            <a:ext cx="2579870" cy="114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Интернет магазин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Eshop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11326D-5C1A-45D0-BB7C-F854160617DC}"/>
              </a:ext>
            </a:extLst>
          </p:cNvPr>
          <p:cNvSpPr/>
          <p:nvPr/>
        </p:nvSpPr>
        <p:spPr>
          <a:xfrm>
            <a:off x="3839842" y="1926252"/>
            <a:ext cx="4307547" cy="417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Действия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3B158E-B5FD-402A-9AA1-7264C898778B}"/>
              </a:ext>
            </a:extLst>
          </p:cNvPr>
          <p:cNvSpPr txBox="1"/>
          <p:nvPr/>
        </p:nvSpPr>
        <p:spPr>
          <a:xfrm>
            <a:off x="3220231" y="143383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Формирование профиля нагрузки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я со стрелкой 27">
            <a:extLst>
              <a:ext uri="{FF2B5EF4-FFF2-40B4-BE49-F238E27FC236}">
                <a16:creationId xmlns:a16="http://schemas.microsoft.com/office/drawing/2014/main" id="{8F8EC97D-3B78-4CC8-B568-7589CDEF6EDC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 flipV="1">
            <a:off x="8147390" y="3068073"/>
            <a:ext cx="1907280" cy="43148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27">
            <a:extLst>
              <a:ext uri="{FF2B5EF4-FFF2-40B4-BE49-F238E27FC236}">
                <a16:creationId xmlns:a16="http://schemas.microsoft.com/office/drawing/2014/main" id="{924F368A-919F-4CDA-B59C-03886E617A02}"/>
              </a:ext>
            </a:extLst>
          </p:cNvPr>
          <p:cNvCxnSpPr>
            <a:cxnSpLocks/>
            <a:stCxn id="142" idx="2"/>
            <a:endCxn id="16" idx="1"/>
          </p:cNvCxnSpPr>
          <p:nvPr/>
        </p:nvCxnSpPr>
        <p:spPr>
          <a:xfrm rot="16200000" flipH="1">
            <a:off x="2613803" y="2273513"/>
            <a:ext cx="431480" cy="202059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91ED6717-869A-41D0-B43C-FD80C3D1C7C9}"/>
              </a:ext>
            </a:extLst>
          </p:cNvPr>
          <p:cNvSpPr/>
          <p:nvPr/>
        </p:nvSpPr>
        <p:spPr>
          <a:xfrm>
            <a:off x="808945" y="1926252"/>
            <a:ext cx="2020598" cy="114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Пользователь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5AF497BC-E6EA-4CEA-BBA8-26FDF7C03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86029"/>
              </p:ext>
            </p:extLst>
          </p:nvPr>
        </p:nvGraphicFramePr>
        <p:xfrm>
          <a:off x="4015552" y="2486891"/>
          <a:ext cx="3966863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6863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 Открыть главную страницу сайта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239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 Ознакомиться с категорией продуктов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09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 Ознакомиться с продуктами из категории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7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 Добавить продукты в корзину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9855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 Ознакомиться с корзиной выбранных продуктов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456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 Изменить количество выбранных товаров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342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 </a:t>
                      </a:r>
                      <a:r>
                        <a:rPr lang="ru-RU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Отправить заявку на покупку товаров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82374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9A4B74A-B752-4EB2-9BFD-3B55A84E0797}"/>
              </a:ext>
            </a:extLst>
          </p:cNvPr>
          <p:cNvSpPr/>
          <p:nvPr/>
        </p:nvSpPr>
        <p:spPr>
          <a:xfrm>
            <a:off x="3839843" y="2343286"/>
            <a:ext cx="4307547" cy="2312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1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Концепция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4974186-8A51-4A27-A459-29B60948B76A}"/>
              </a:ext>
            </a:extLst>
          </p:cNvPr>
          <p:cNvSpPr/>
          <p:nvPr/>
        </p:nvSpPr>
        <p:spPr>
          <a:xfrm>
            <a:off x="4729696" y="2064766"/>
            <a:ext cx="638391" cy="435747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b="1" dirty="0">
                <a:solidFill>
                  <a:schemeClr val="accent4">
                    <a:lumMod val="75000"/>
                  </a:schemeClr>
                </a:solidFill>
              </a:rPr>
              <a:t>Запрос_1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endParaRPr lang="ru-RU" sz="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ru-RU" sz="800" b="1" dirty="0">
                <a:solidFill>
                  <a:schemeClr val="accent4">
                    <a:lumMod val="75000"/>
                  </a:schemeClr>
                </a:solidFill>
              </a:rPr>
              <a:t>Запрос_2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endParaRPr lang="ru-RU" sz="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ru-RU" sz="800" b="1" dirty="0">
                <a:solidFill>
                  <a:schemeClr val="accent4">
                    <a:lumMod val="75000"/>
                  </a:schemeClr>
                </a:solidFill>
              </a:rPr>
              <a:t>Запрос_3</a:t>
            </a:r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Блок-схема: процесс 43">
            <a:extLst>
              <a:ext uri="{FF2B5EF4-FFF2-40B4-BE49-F238E27FC236}">
                <a16:creationId xmlns:a16="http://schemas.microsoft.com/office/drawing/2014/main" id="{8319C313-3289-4424-8387-BD18837BCAD7}"/>
              </a:ext>
            </a:extLst>
          </p:cNvPr>
          <p:cNvSpPr/>
          <p:nvPr/>
        </p:nvSpPr>
        <p:spPr>
          <a:xfrm>
            <a:off x="4729698" y="1776865"/>
            <a:ext cx="638389" cy="287956"/>
          </a:xfrm>
          <a:prstGeom prst="flowChartProcess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b="1" dirty="0">
                <a:solidFill>
                  <a:srgbClr val="FF0000"/>
                </a:solidFill>
              </a:rPr>
              <a:t>Цепочка </a:t>
            </a:r>
          </a:p>
          <a:p>
            <a:r>
              <a:rPr lang="ru-RU" sz="800" b="1" dirty="0">
                <a:solidFill>
                  <a:srgbClr val="FF0000"/>
                </a:solidFill>
              </a:rPr>
              <a:t>запросов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30DD23-9D21-41AD-A4CD-F30BDDC8699B}"/>
              </a:ext>
            </a:extLst>
          </p:cNvPr>
          <p:cNvSpPr txBox="1"/>
          <p:nvPr/>
        </p:nvSpPr>
        <p:spPr>
          <a:xfrm>
            <a:off x="2711562" y="716805"/>
            <a:ext cx="164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1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1465902" y="61559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99A43DF-E89E-4407-8D13-877C77AE087C}"/>
              </a:ext>
            </a:extLst>
          </p:cNvPr>
          <p:cNvSpPr/>
          <p:nvPr/>
        </p:nvSpPr>
        <p:spPr>
          <a:xfrm>
            <a:off x="1336146" y="4781680"/>
            <a:ext cx="9560864" cy="3526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Алгоритм работы генератора нагрузки </a:t>
            </a:r>
            <a:r>
              <a:rPr lang="en-US" sz="1600" dirty="0">
                <a:solidFill>
                  <a:schemeClr val="tx1"/>
                </a:solidFill>
              </a:rPr>
              <a:t>Gatling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5FB0E0-D88E-4B55-8869-C7A695754B88}"/>
              </a:ext>
            </a:extLst>
          </p:cNvPr>
          <p:cNvSpPr txBox="1"/>
          <p:nvPr/>
        </p:nvSpPr>
        <p:spPr>
          <a:xfrm>
            <a:off x="1331755" y="5132947"/>
            <a:ext cx="9565257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Запустить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выбранную 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Симуляцию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заданными параметрами, которые определяют её длительность и интенсивность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C70439-C977-4E50-8CD2-D2F14210E86B}"/>
              </a:ext>
            </a:extLst>
          </p:cNvPr>
          <p:cNvSpPr txBox="1"/>
          <p:nvPr/>
        </p:nvSpPr>
        <p:spPr>
          <a:xfrm>
            <a:off x="1331756" y="5441448"/>
            <a:ext cx="9565255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В процессе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Симуляции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начинают исполняться содержащиеся в ней </a:t>
            </a:r>
            <a:r>
              <a:rPr lang="ru-RU" sz="1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Сценарии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AA3E94-C3B5-4A7E-B740-7FCBB2B0FC1D}"/>
              </a:ext>
            </a:extLst>
          </p:cNvPr>
          <p:cNvSpPr txBox="1"/>
          <p:nvPr/>
        </p:nvSpPr>
        <p:spPr>
          <a:xfrm>
            <a:off x="1331757" y="5758070"/>
            <a:ext cx="9565255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 рамках выполнения </a:t>
            </a:r>
            <a:r>
              <a:rPr lang="ru-RU" sz="1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Сценариев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постепенно вводятся в работу </a:t>
            </a:r>
            <a:r>
              <a:rPr lang="ru-RU" sz="1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Виртуальные пользователи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DE9907-C3AB-4ACE-991E-5E2A5D1FFF91}"/>
              </a:ext>
            </a:extLst>
          </p:cNvPr>
          <p:cNvSpPr txBox="1"/>
          <p:nvPr/>
        </p:nvSpPr>
        <p:spPr>
          <a:xfrm>
            <a:off x="1336146" y="6075328"/>
            <a:ext cx="9560864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Каждый </a:t>
            </a:r>
            <a:r>
              <a:rPr lang="ru-RU" sz="1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Виртуальный пользователь</a:t>
            </a:r>
            <a:r>
              <a:rPr lang="ru-RU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 </a:t>
            </a:r>
            <a:r>
              <a:rPr lang="ru-RU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Цепочку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состоящую из </a:t>
            </a: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указанных в профиле нагрузки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C54A82-D397-44E2-A91B-B95507E00AA5}"/>
              </a:ext>
            </a:extLst>
          </p:cNvPr>
          <p:cNvSpPr txBox="1"/>
          <p:nvPr/>
        </p:nvSpPr>
        <p:spPr>
          <a:xfrm>
            <a:off x="1331755" y="6389718"/>
            <a:ext cx="9565255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По окончанию 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Симуляции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формируется </a:t>
            </a:r>
            <a:r>
              <a:rPr lang="ru-RU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F0637FF-DCEE-4303-B277-2B6E1E646F02}"/>
              </a:ext>
            </a:extLst>
          </p:cNvPr>
          <p:cNvSpPr/>
          <p:nvPr/>
        </p:nvSpPr>
        <p:spPr>
          <a:xfrm>
            <a:off x="3227271" y="823115"/>
            <a:ext cx="5763649" cy="21824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Симуляция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93D1906-7596-4467-B0A5-9BD941FF83EF}"/>
              </a:ext>
            </a:extLst>
          </p:cNvPr>
          <p:cNvSpPr/>
          <p:nvPr/>
        </p:nvSpPr>
        <p:spPr>
          <a:xfrm>
            <a:off x="3227271" y="1038694"/>
            <a:ext cx="5763650" cy="362194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82C147B4-16BD-4405-9D71-2341B99140EA}"/>
              </a:ext>
            </a:extLst>
          </p:cNvPr>
          <p:cNvSpPr/>
          <p:nvPr/>
        </p:nvSpPr>
        <p:spPr>
          <a:xfrm>
            <a:off x="3322319" y="1285837"/>
            <a:ext cx="5570220" cy="203264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Сценари</a:t>
            </a:r>
            <a:r>
              <a:rPr lang="ru-RU" sz="1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й_1</a:t>
            </a:r>
            <a:endParaRPr lang="en-US" sz="1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043CFC8-B523-4251-9910-A1A0EE3FBF70}"/>
              </a:ext>
            </a:extLst>
          </p:cNvPr>
          <p:cNvSpPr/>
          <p:nvPr/>
        </p:nvSpPr>
        <p:spPr>
          <a:xfrm>
            <a:off x="3322320" y="1480827"/>
            <a:ext cx="5570220" cy="3090905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97266CB-2F90-4CF1-BAC2-BDCE7F622969}"/>
              </a:ext>
            </a:extLst>
          </p:cNvPr>
          <p:cNvCxnSpPr>
            <a:cxnSpLocks/>
          </p:cNvCxnSpPr>
          <p:nvPr/>
        </p:nvCxnSpPr>
        <p:spPr>
          <a:xfrm>
            <a:off x="3638164" y="4253516"/>
            <a:ext cx="491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6DE431AB-DB37-42CA-AC79-9B01C5170C9E}"/>
              </a:ext>
            </a:extLst>
          </p:cNvPr>
          <p:cNvCxnSpPr>
            <a:cxnSpLocks/>
          </p:cNvCxnSpPr>
          <p:nvPr/>
        </p:nvCxnSpPr>
        <p:spPr>
          <a:xfrm>
            <a:off x="5755722" y="2674771"/>
            <a:ext cx="2793795" cy="2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D7CD1D88-D674-4D17-922A-467AFC6350DA}"/>
              </a:ext>
            </a:extLst>
          </p:cNvPr>
          <p:cNvCxnSpPr>
            <a:cxnSpLocks/>
          </p:cNvCxnSpPr>
          <p:nvPr/>
        </p:nvCxnSpPr>
        <p:spPr>
          <a:xfrm flipV="1">
            <a:off x="3638163" y="2674772"/>
            <a:ext cx="2117559" cy="157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582A04F8-83F7-49FA-8AD8-28001A37288A}"/>
              </a:ext>
            </a:extLst>
          </p:cNvPr>
          <p:cNvSpPr/>
          <p:nvPr/>
        </p:nvSpPr>
        <p:spPr>
          <a:xfrm>
            <a:off x="1336146" y="861382"/>
            <a:ext cx="1112362" cy="14353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application.config</a:t>
            </a:r>
            <a:endParaRPr lang="en-US" sz="10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73D99D4-2E2F-4F81-AF20-9F6E811D2EA2}"/>
              </a:ext>
            </a:extLst>
          </p:cNvPr>
          <p:cNvSpPr/>
          <p:nvPr/>
        </p:nvSpPr>
        <p:spPr>
          <a:xfrm>
            <a:off x="833146" y="823116"/>
            <a:ext cx="1686760" cy="220069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Запуск</a:t>
            </a:r>
            <a:endParaRPr lang="en-US" sz="10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A3B31E0-8F14-4EF8-AD12-4997633AFB9F}"/>
              </a:ext>
            </a:extLst>
          </p:cNvPr>
          <p:cNvCxnSpPr>
            <a:cxnSpLocks/>
            <a:stCxn id="94" idx="3"/>
            <a:endCxn id="86" idx="1"/>
          </p:cNvCxnSpPr>
          <p:nvPr/>
        </p:nvCxnSpPr>
        <p:spPr>
          <a:xfrm flipV="1">
            <a:off x="2519906" y="932237"/>
            <a:ext cx="707365" cy="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010F78CB-B8A5-41B3-BC75-EB14E4BBDE8D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6107429" y="1041358"/>
            <a:ext cx="1667" cy="2444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FCD7068-B1E3-480D-BD70-24A9C94F2F61}"/>
              </a:ext>
            </a:extLst>
          </p:cNvPr>
          <p:cNvSpPr txBox="1"/>
          <p:nvPr/>
        </p:nvSpPr>
        <p:spPr>
          <a:xfrm>
            <a:off x="5869539" y="995602"/>
            <a:ext cx="206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</a:t>
            </a:r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E59D7C94-DF58-4372-AAE8-4C44F15E1923}"/>
              </a:ext>
            </a:extLst>
          </p:cNvPr>
          <p:cNvCxnSpPr>
            <a:cxnSpLocks/>
          </p:cNvCxnSpPr>
          <p:nvPr/>
        </p:nvCxnSpPr>
        <p:spPr>
          <a:xfrm flipV="1">
            <a:off x="3638164" y="2051086"/>
            <a:ext cx="0" cy="220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Блок-схема: данные 110">
            <a:extLst>
              <a:ext uri="{FF2B5EF4-FFF2-40B4-BE49-F238E27FC236}">
                <a16:creationId xmlns:a16="http://schemas.microsoft.com/office/drawing/2014/main" id="{A89BB4B9-838A-4083-AF5E-97F3D5BE6D4E}"/>
              </a:ext>
            </a:extLst>
          </p:cNvPr>
          <p:cNvSpPr/>
          <p:nvPr/>
        </p:nvSpPr>
        <p:spPr>
          <a:xfrm>
            <a:off x="3800324" y="2793421"/>
            <a:ext cx="1567763" cy="218456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Виртуальные пользователи</a:t>
            </a:r>
            <a:endParaRPr lang="en-US" sz="800" b="1" dirty="0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A38E2A27-356D-4A23-A01D-D757590D978B}"/>
              </a:ext>
            </a:extLst>
          </p:cNvPr>
          <p:cNvCxnSpPr>
            <a:cxnSpLocks/>
            <a:stCxn id="111" idx="1"/>
            <a:endCxn id="44" idx="1"/>
          </p:cNvCxnSpPr>
          <p:nvPr/>
        </p:nvCxnSpPr>
        <p:spPr>
          <a:xfrm rot="5400000" flipH="1" flipV="1">
            <a:off x="4220663" y="2284386"/>
            <a:ext cx="872578" cy="145492"/>
          </a:xfrm>
          <a:prstGeom prst="bentConnector2">
            <a:avLst/>
          </a:prstGeom>
          <a:ln w="1905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D758F8B-10D5-4571-A0FB-3E70E8F82F47}"/>
              </a:ext>
            </a:extLst>
          </p:cNvPr>
          <p:cNvSpPr txBox="1"/>
          <p:nvPr/>
        </p:nvSpPr>
        <p:spPr>
          <a:xfrm>
            <a:off x="4220662" y="3155801"/>
            <a:ext cx="206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825441D-FE04-4E80-B1FF-F876A16A4683}"/>
              </a:ext>
            </a:extLst>
          </p:cNvPr>
          <p:cNvSpPr txBox="1"/>
          <p:nvPr/>
        </p:nvSpPr>
        <p:spPr>
          <a:xfrm>
            <a:off x="4377437" y="2285570"/>
            <a:ext cx="206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A60CA50-3627-4C45-BDDC-1E0D45FDA34E}"/>
              </a:ext>
            </a:extLst>
          </p:cNvPr>
          <p:cNvSpPr txBox="1"/>
          <p:nvPr/>
        </p:nvSpPr>
        <p:spPr>
          <a:xfrm rot="16200000">
            <a:off x="3159547" y="3018346"/>
            <a:ext cx="717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Количество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9ABADEC-3F5B-474B-865C-F0B5716BCC47}"/>
              </a:ext>
            </a:extLst>
          </p:cNvPr>
          <p:cNvSpPr txBox="1"/>
          <p:nvPr/>
        </p:nvSpPr>
        <p:spPr>
          <a:xfrm>
            <a:off x="5885139" y="4274371"/>
            <a:ext cx="717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Время</a:t>
            </a:r>
          </a:p>
        </p:txBody>
      </p: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84AE9C08-BA43-4F52-BD7F-07EC29712CE9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4427429" y="3011877"/>
            <a:ext cx="0" cy="637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Блок-схема: документ 176">
            <a:extLst>
              <a:ext uri="{FF2B5EF4-FFF2-40B4-BE49-F238E27FC236}">
                <a16:creationId xmlns:a16="http://schemas.microsoft.com/office/drawing/2014/main" id="{6B1BB6EC-6409-4546-8321-3FB0FA6E2920}"/>
              </a:ext>
            </a:extLst>
          </p:cNvPr>
          <p:cNvSpPr/>
          <p:nvPr/>
        </p:nvSpPr>
        <p:spPr>
          <a:xfrm>
            <a:off x="9717917" y="2655613"/>
            <a:ext cx="1004717" cy="352686"/>
          </a:xfrm>
          <a:prstGeom prst="flowChartDocumen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9CA245D0-D9EB-435B-A49C-BC9D2C7E59A9}"/>
              </a:ext>
            </a:extLst>
          </p:cNvPr>
          <p:cNvCxnSpPr>
            <a:cxnSpLocks/>
          </p:cNvCxnSpPr>
          <p:nvPr/>
        </p:nvCxnSpPr>
        <p:spPr>
          <a:xfrm>
            <a:off x="9006393" y="2819761"/>
            <a:ext cx="711524" cy="127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C5E76592-8425-4A6B-9448-B2DB50A11066}"/>
              </a:ext>
            </a:extLst>
          </p:cNvPr>
          <p:cNvSpPr/>
          <p:nvPr/>
        </p:nvSpPr>
        <p:spPr>
          <a:xfrm>
            <a:off x="9717917" y="2126677"/>
            <a:ext cx="1522302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Объект тестирования</a:t>
            </a:r>
          </a:p>
        </p:txBody>
      </p: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944466E7-B06E-431A-A5DB-48EE22B2EC52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5368087" y="2294835"/>
            <a:ext cx="4349830" cy="8186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5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Концепция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916765" y="82253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55FB0E0-D88E-4B55-8869-C7A695754B88}"/>
              </a:ext>
            </a:extLst>
          </p:cNvPr>
          <p:cNvSpPr txBox="1"/>
          <p:nvPr/>
        </p:nvSpPr>
        <p:spPr>
          <a:xfrm>
            <a:off x="6783871" y="3897864"/>
            <a:ext cx="4964114" cy="553998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звонят в колл-центр, но так как количество сотрудников техподдержки ограничено, то часть пользователей вынуждена оставаться на линии в ожидании своей очереди, тем самым завися от длительности общения других пользователей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C70439-C977-4E50-8CD2-D2F14210E86B}"/>
              </a:ext>
            </a:extLst>
          </p:cNvPr>
          <p:cNvSpPr txBox="1"/>
          <p:nvPr/>
        </p:nvSpPr>
        <p:spPr>
          <a:xfrm>
            <a:off x="444014" y="3897864"/>
            <a:ext cx="5675338" cy="24968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открывают браузер и заказывают товары независимо от других пользователей сайта</a:t>
            </a:r>
            <a:endParaRPr lang="ru-RU" sz="10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C5E76592-8425-4A6B-9448-B2DB50A11066}"/>
              </a:ext>
            </a:extLst>
          </p:cNvPr>
          <p:cNvSpPr/>
          <p:nvPr/>
        </p:nvSpPr>
        <p:spPr>
          <a:xfrm>
            <a:off x="2255023" y="1818271"/>
            <a:ext cx="1908543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Открытая система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9AFCE7D-6BE8-4D3C-9D8C-FCC3638454D0}"/>
              </a:ext>
            </a:extLst>
          </p:cNvPr>
          <p:cNvSpPr/>
          <p:nvPr/>
        </p:nvSpPr>
        <p:spPr>
          <a:xfrm>
            <a:off x="444014" y="2288605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C072522-9B20-4FCD-B72C-72C82C7FD9C9}"/>
              </a:ext>
            </a:extLst>
          </p:cNvPr>
          <p:cNvSpPr/>
          <p:nvPr/>
        </p:nvSpPr>
        <p:spPr>
          <a:xfrm>
            <a:off x="4966415" y="2286532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DC58DED-C23A-4B60-935D-907CF30122AA}"/>
              </a:ext>
            </a:extLst>
          </p:cNvPr>
          <p:cNvCxnSpPr>
            <a:cxnSpLocks/>
            <a:stCxn id="37" idx="3"/>
            <a:endCxn id="147" idx="1"/>
          </p:cNvCxnSpPr>
          <p:nvPr/>
        </p:nvCxnSpPr>
        <p:spPr>
          <a:xfrm flipV="1">
            <a:off x="1413069" y="2442857"/>
            <a:ext cx="841953" cy="2073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500ED8F-5083-44D5-8AD5-C77907C7F1A5}"/>
              </a:ext>
            </a:extLst>
          </p:cNvPr>
          <p:cNvCxnSpPr>
            <a:cxnSpLocks/>
            <a:stCxn id="77" idx="0"/>
            <a:endCxn id="147" idx="2"/>
          </p:cNvCxnSpPr>
          <p:nvPr/>
        </p:nvCxnSpPr>
        <p:spPr>
          <a:xfrm flipH="1" flipV="1">
            <a:off x="3209294" y="2710453"/>
            <a:ext cx="1" cy="612113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49246D4-9299-4A54-BC97-C0413BD7D0F6}"/>
              </a:ext>
            </a:extLst>
          </p:cNvPr>
          <p:cNvCxnSpPr>
            <a:cxnSpLocks/>
            <a:stCxn id="39" idx="1"/>
            <a:endCxn id="147" idx="3"/>
          </p:cNvCxnSpPr>
          <p:nvPr/>
        </p:nvCxnSpPr>
        <p:spPr>
          <a:xfrm flipH="1">
            <a:off x="4163565" y="2442857"/>
            <a:ext cx="802850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A26468EA-456F-44B9-9673-D05C9F663147}"/>
              </a:ext>
            </a:extLst>
          </p:cNvPr>
          <p:cNvSpPr/>
          <p:nvPr/>
        </p:nvSpPr>
        <p:spPr>
          <a:xfrm>
            <a:off x="10208544" y="2170249"/>
            <a:ext cx="1539442" cy="1334828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B09637B-EA21-4479-BD94-A343A3E49C50}"/>
              </a:ext>
            </a:extLst>
          </p:cNvPr>
          <p:cNvSpPr/>
          <p:nvPr/>
        </p:nvSpPr>
        <p:spPr>
          <a:xfrm>
            <a:off x="10208542" y="1818271"/>
            <a:ext cx="1539443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Закрытая система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8969446-11DF-46F6-8B98-6951AF3D8DD0}"/>
              </a:ext>
            </a:extLst>
          </p:cNvPr>
          <p:cNvSpPr/>
          <p:nvPr/>
        </p:nvSpPr>
        <p:spPr>
          <a:xfrm>
            <a:off x="2724767" y="3322566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969D70CD-AC88-410E-979C-0A1EFEEA3FBB}"/>
              </a:ext>
            </a:extLst>
          </p:cNvPr>
          <p:cNvSpPr/>
          <p:nvPr/>
        </p:nvSpPr>
        <p:spPr>
          <a:xfrm>
            <a:off x="7940570" y="2603097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10D25A96-4124-4C59-9CED-D86C5E5C70CB}"/>
              </a:ext>
            </a:extLst>
          </p:cNvPr>
          <p:cNvSpPr/>
          <p:nvPr/>
        </p:nvSpPr>
        <p:spPr>
          <a:xfrm>
            <a:off x="6783872" y="3067362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15750714-A8D8-4181-9FAA-0E9C4C176875}"/>
              </a:ext>
            </a:extLst>
          </p:cNvPr>
          <p:cNvSpPr/>
          <p:nvPr/>
        </p:nvSpPr>
        <p:spPr>
          <a:xfrm>
            <a:off x="7940569" y="3067362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EB8BDA95-F5AA-4C65-87F2-9FE83CC2E694}"/>
              </a:ext>
            </a:extLst>
          </p:cNvPr>
          <p:cNvSpPr/>
          <p:nvPr/>
        </p:nvSpPr>
        <p:spPr>
          <a:xfrm>
            <a:off x="6783872" y="2603097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Пользователь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815DF8F3-C84B-4661-8417-0DA188A36A45}"/>
              </a:ext>
            </a:extLst>
          </p:cNvPr>
          <p:cNvSpPr/>
          <p:nvPr/>
        </p:nvSpPr>
        <p:spPr>
          <a:xfrm>
            <a:off x="10493734" y="2602388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Сотрудник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295E50B2-1667-412D-9824-36CEB48D6EB3}"/>
              </a:ext>
            </a:extLst>
          </p:cNvPr>
          <p:cNvSpPr/>
          <p:nvPr/>
        </p:nvSpPr>
        <p:spPr>
          <a:xfrm>
            <a:off x="10493733" y="3066653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Сотрудник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355161-2718-4258-BA05-22BFE08E8BC6}"/>
              </a:ext>
            </a:extLst>
          </p:cNvPr>
          <p:cNvSpPr txBox="1"/>
          <p:nvPr/>
        </p:nvSpPr>
        <p:spPr>
          <a:xfrm>
            <a:off x="10373307" y="2233509"/>
            <a:ext cx="120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Колл-центр</a:t>
            </a:r>
            <a:endParaRPr lang="en-US" sz="1000" dirty="0"/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5C762478-3B7F-4E37-AB20-E7A630CA6A71}"/>
              </a:ext>
            </a:extLst>
          </p:cNvPr>
          <p:cNvCxnSpPr>
            <a:cxnSpLocks/>
            <a:stCxn id="99" idx="3"/>
            <a:endCxn id="103" idx="1"/>
          </p:cNvCxnSpPr>
          <p:nvPr/>
        </p:nvCxnSpPr>
        <p:spPr>
          <a:xfrm flipV="1">
            <a:off x="8909625" y="2758713"/>
            <a:ext cx="1584109" cy="709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3C8CFCD0-D146-470A-8DE3-5F4CF258DE32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8909624" y="3222978"/>
            <a:ext cx="1584109" cy="709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6182B3EB-6162-4CC7-BEAC-67C45298C911}"/>
              </a:ext>
            </a:extLst>
          </p:cNvPr>
          <p:cNvSpPr/>
          <p:nvPr/>
        </p:nvSpPr>
        <p:spPr>
          <a:xfrm>
            <a:off x="2255022" y="2175260"/>
            <a:ext cx="1908543" cy="535193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Интернет магазин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986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Прямая со стрелкой 330">
            <a:extLst>
              <a:ext uri="{FF2B5EF4-FFF2-40B4-BE49-F238E27FC236}">
                <a16:creationId xmlns:a16="http://schemas.microsoft.com/office/drawing/2014/main" id="{D82535BC-4249-4078-A2B8-589D3282DCBD}"/>
              </a:ext>
            </a:extLst>
          </p:cNvPr>
          <p:cNvCxnSpPr>
            <a:cxnSpLocks/>
          </p:cNvCxnSpPr>
          <p:nvPr/>
        </p:nvCxnSpPr>
        <p:spPr>
          <a:xfrm flipV="1">
            <a:off x="9449868" y="2194545"/>
            <a:ext cx="1083169" cy="258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Концепция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916765" y="82253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8E94E2A-E85B-41F2-9266-D1A5A7100EF2}"/>
              </a:ext>
            </a:extLst>
          </p:cNvPr>
          <p:cNvSpPr txBox="1"/>
          <p:nvPr/>
        </p:nvSpPr>
        <p:spPr>
          <a:xfrm>
            <a:off x="520423" y="3526968"/>
            <a:ext cx="5532637" cy="269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На протяжении всей длительности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теста генератор будет в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водить в работу новых виртуальных пользователей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Каждый пользователь:	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 соединение с интернет магазином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Совершит 1 цепочку запросов, состоящую из 10 последовательных запросов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Закроет соединение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После закрытия соединения данный пользователь будет уничтожен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 чтобы поддерживать частоту обращений к интернет магазину на определенном уровне, например 10 цепочек в секунду (или же 100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запросов), то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генераторе необходимо задать частоту выхода в работу новых пользователей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если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генератор будет вводить новых пользователей с  частотой в 10 пользователей в секунду, то частота обращений к интернет магазину составит 10 цепочек в секунду (или же 100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0DEBA9A8-2597-459B-AB7B-70E69F2E6DCB}"/>
              </a:ext>
            </a:extLst>
          </p:cNvPr>
          <p:cNvSpPr/>
          <p:nvPr/>
        </p:nvSpPr>
        <p:spPr>
          <a:xfrm>
            <a:off x="4748010" y="1852920"/>
            <a:ext cx="1260689" cy="8025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Eshop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как </a:t>
            </a: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Открытая система</a:t>
            </a: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2C339CB-9D08-4968-955E-C6E7BF789014}"/>
              </a:ext>
            </a:extLst>
          </p:cNvPr>
          <p:cNvSpPr/>
          <p:nvPr/>
        </p:nvSpPr>
        <p:spPr>
          <a:xfrm>
            <a:off x="2684616" y="2078369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Цепочка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55F023DD-4A37-40A1-95FD-7EF8F99FE512}"/>
              </a:ext>
            </a:extLst>
          </p:cNvPr>
          <p:cNvSpPr/>
          <p:nvPr/>
        </p:nvSpPr>
        <p:spPr>
          <a:xfrm>
            <a:off x="2684615" y="2394156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 запросов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BFA42C5-B6E0-4481-87F8-EAC050CAA520}"/>
              </a:ext>
            </a:extLst>
          </p:cNvPr>
          <p:cNvSpPr/>
          <p:nvPr/>
        </p:nvSpPr>
        <p:spPr>
          <a:xfrm>
            <a:off x="2565531" y="1491020"/>
            <a:ext cx="1207226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Виртуальный пользователь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EBD28F5-E525-4A7A-B8B7-2474E59BDC21}"/>
              </a:ext>
            </a:extLst>
          </p:cNvPr>
          <p:cNvSpPr/>
          <p:nvPr/>
        </p:nvSpPr>
        <p:spPr>
          <a:xfrm>
            <a:off x="2565532" y="1843706"/>
            <a:ext cx="1207226" cy="1071797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4EF32667-5FB1-44CE-BF0A-DB24FAF49C0E}"/>
              </a:ext>
            </a:extLst>
          </p:cNvPr>
          <p:cNvCxnSpPr>
            <a:cxnSpLocks/>
          </p:cNvCxnSpPr>
          <p:nvPr/>
        </p:nvCxnSpPr>
        <p:spPr>
          <a:xfrm flipV="1">
            <a:off x="3653671" y="2179063"/>
            <a:ext cx="1083169" cy="258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3211A711-E30E-4839-B7C3-70B308694441}"/>
              </a:ext>
            </a:extLst>
          </p:cNvPr>
          <p:cNvCxnSpPr>
            <a:cxnSpLocks/>
          </p:cNvCxnSpPr>
          <p:nvPr/>
        </p:nvCxnSpPr>
        <p:spPr>
          <a:xfrm>
            <a:off x="3780628" y="1892817"/>
            <a:ext cx="9640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6447B1E1-1ED9-49C1-AE9C-0DE83AE8C4D5}"/>
              </a:ext>
            </a:extLst>
          </p:cNvPr>
          <p:cNvCxnSpPr>
            <a:cxnSpLocks/>
          </p:cNvCxnSpPr>
          <p:nvPr/>
        </p:nvCxnSpPr>
        <p:spPr>
          <a:xfrm>
            <a:off x="3780628" y="2498109"/>
            <a:ext cx="964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5" name="Рисунок 264" descr="Флажок со сплошной заливкой">
            <a:extLst>
              <a:ext uri="{FF2B5EF4-FFF2-40B4-BE49-F238E27FC236}">
                <a16:creationId xmlns:a16="http://schemas.microsoft.com/office/drawing/2014/main" id="{E66AF986-D852-4714-A3D0-FD1984CD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997" y="1730171"/>
            <a:ext cx="183829" cy="183829"/>
          </a:xfrm>
          <a:prstGeom prst="rect">
            <a:avLst/>
          </a:prstGeom>
        </p:spPr>
      </p:pic>
      <p:sp>
        <p:nvSpPr>
          <p:cNvPr id="268" name="Рисунок 266" descr="Закрыть со сплошной заливкой">
            <a:extLst>
              <a:ext uri="{FF2B5EF4-FFF2-40B4-BE49-F238E27FC236}">
                <a16:creationId xmlns:a16="http://schemas.microsoft.com/office/drawing/2014/main" id="{A70C8288-F21A-47AB-BE1A-28D302013F57}"/>
              </a:ext>
            </a:extLst>
          </p:cNvPr>
          <p:cNvSpPr/>
          <p:nvPr/>
        </p:nvSpPr>
        <p:spPr>
          <a:xfrm>
            <a:off x="4215369" y="2428431"/>
            <a:ext cx="147083" cy="147083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C00000"/>
          </a:solidFill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319CC1C8-C58A-496C-9DA5-235E8E8B6DBD}"/>
              </a:ext>
            </a:extLst>
          </p:cNvPr>
          <p:cNvSpPr/>
          <p:nvPr/>
        </p:nvSpPr>
        <p:spPr>
          <a:xfrm>
            <a:off x="520423" y="1485146"/>
            <a:ext cx="1403593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Генератор нагрузки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887244D-E35D-4841-B483-2D3B43F4A767}"/>
              </a:ext>
            </a:extLst>
          </p:cNvPr>
          <p:cNvSpPr/>
          <p:nvPr/>
        </p:nvSpPr>
        <p:spPr>
          <a:xfrm>
            <a:off x="520423" y="1837833"/>
            <a:ext cx="1403593" cy="532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D1139443-6ED7-47EB-80A0-6DF93A43BDAC}"/>
              </a:ext>
            </a:extLst>
          </p:cNvPr>
          <p:cNvSpPr/>
          <p:nvPr/>
        </p:nvSpPr>
        <p:spPr>
          <a:xfrm>
            <a:off x="618606" y="1938568"/>
            <a:ext cx="1177202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Виртуальные пользователи</a:t>
            </a:r>
          </a:p>
        </p:txBody>
      </p: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C3453BDD-61E4-4047-AAB7-3A8AD93CCC44}"/>
              </a:ext>
            </a:extLst>
          </p:cNvPr>
          <p:cNvCxnSpPr>
            <a:cxnSpLocks/>
            <a:stCxn id="271" idx="3"/>
            <a:endCxn id="158" idx="1"/>
          </p:cNvCxnSpPr>
          <p:nvPr/>
        </p:nvCxnSpPr>
        <p:spPr>
          <a:xfrm flipV="1">
            <a:off x="1795808" y="1667364"/>
            <a:ext cx="769723" cy="447548"/>
          </a:xfrm>
          <a:prstGeom prst="bentConnector3">
            <a:avLst>
              <a:gd name="adj1" fmla="val 76291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Рисунок 274" descr="Череп со сплошной заливкой">
            <a:extLst>
              <a:ext uri="{FF2B5EF4-FFF2-40B4-BE49-F238E27FC236}">
                <a16:creationId xmlns:a16="http://schemas.microsoft.com/office/drawing/2014/main" id="{C3C897CF-822A-4024-8A8F-CACC34D52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1069" y="2840868"/>
            <a:ext cx="355681" cy="355681"/>
          </a:xfrm>
          <a:prstGeom prst="rect">
            <a:avLst/>
          </a:prstGeom>
        </p:spPr>
      </p:pic>
      <p:cxnSp>
        <p:nvCxnSpPr>
          <p:cNvPr id="276" name="Прямая со стрелкой 271">
            <a:extLst>
              <a:ext uri="{FF2B5EF4-FFF2-40B4-BE49-F238E27FC236}">
                <a16:creationId xmlns:a16="http://schemas.microsoft.com/office/drawing/2014/main" id="{49795E0C-E6DE-4346-99F3-62BAD1DE60F8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3588504" y="2496144"/>
            <a:ext cx="103206" cy="941924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31671A47-B2AB-4732-8F09-03BDA476FA65}"/>
              </a:ext>
            </a:extLst>
          </p:cNvPr>
          <p:cNvSpPr txBox="1"/>
          <p:nvPr/>
        </p:nvSpPr>
        <p:spPr>
          <a:xfrm>
            <a:off x="6185859" y="3526968"/>
            <a:ext cx="5558961" cy="259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Генератор введёт в работу № количество пользователей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Каждый пользователь: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 соединение с интернет магазином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совершать по 1 цепочке запросов, состоящей из 10 последовательных запросов, каждые № секунд.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удерживать установленное соединение на протяжении всей длительности теста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 чтобы поддерживать частоту обращений к интернет магазину на определенном уровне, например 10 цепочек в секунду (или же 100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запросов), то в генераторе необходимо задать параметры </a:t>
            </a:r>
            <a:r>
              <a:rPr lang="ru-RU" sz="1000" dirty="0">
                <a:solidFill>
                  <a:schemeClr val="tx1"/>
                </a:solidFill>
              </a:rPr>
              <a:t>№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п. 1 и 2.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при 10 пользователях и периоде в 1 секунду, частота обращений к интернет магазину составит 10 цепочек в секунду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(или же 100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запросов), 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условии, что длительность выполнения цепочки не превышает 1 секунду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8" name="Рисунок 317" descr="Мишень со сплошной заливкой">
            <a:extLst>
              <a:ext uri="{FF2B5EF4-FFF2-40B4-BE49-F238E27FC236}">
                <a16:creationId xmlns:a16="http://schemas.microsoft.com/office/drawing/2014/main" id="{4AE1E4F2-C8ED-46BC-99F9-27259E8A3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035" y="2043002"/>
            <a:ext cx="290500" cy="290500"/>
          </a:xfrm>
          <a:prstGeom prst="rect">
            <a:avLst/>
          </a:prstGeom>
        </p:spPr>
      </p:pic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3D32D036-5CE7-421A-A616-FC01910B47FC}"/>
              </a:ext>
            </a:extLst>
          </p:cNvPr>
          <p:cNvSpPr/>
          <p:nvPr/>
        </p:nvSpPr>
        <p:spPr>
          <a:xfrm>
            <a:off x="10544207" y="1868402"/>
            <a:ext cx="1260689" cy="8025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Eshop</a:t>
            </a:r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как </a:t>
            </a: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Закрытая система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6D2A83A9-F03D-446C-9BE2-263CCD10DA8C}"/>
              </a:ext>
            </a:extLst>
          </p:cNvPr>
          <p:cNvSpPr/>
          <p:nvPr/>
        </p:nvSpPr>
        <p:spPr>
          <a:xfrm>
            <a:off x="8480813" y="2093851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Цепочка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03E72CC8-ACA3-4B14-B101-35654C629457}"/>
              </a:ext>
            </a:extLst>
          </p:cNvPr>
          <p:cNvSpPr/>
          <p:nvPr/>
        </p:nvSpPr>
        <p:spPr>
          <a:xfrm>
            <a:off x="8480813" y="2406501"/>
            <a:ext cx="969055" cy="312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 запросов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ECE324B-5CDE-4F21-B93F-325B68D5C153}"/>
              </a:ext>
            </a:extLst>
          </p:cNvPr>
          <p:cNvSpPr/>
          <p:nvPr/>
        </p:nvSpPr>
        <p:spPr>
          <a:xfrm>
            <a:off x="8361728" y="1354896"/>
            <a:ext cx="1207226" cy="5042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Виртуальные пользователи</a:t>
            </a: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от 1 до №</a:t>
            </a:r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A17291B8-C513-49BD-82AE-23FBB02B8CF1}"/>
              </a:ext>
            </a:extLst>
          </p:cNvPr>
          <p:cNvSpPr/>
          <p:nvPr/>
        </p:nvSpPr>
        <p:spPr>
          <a:xfrm>
            <a:off x="8361729" y="1859188"/>
            <a:ext cx="1207226" cy="1071797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2" name="Прямая соединительная линия 331">
            <a:extLst>
              <a:ext uri="{FF2B5EF4-FFF2-40B4-BE49-F238E27FC236}">
                <a16:creationId xmlns:a16="http://schemas.microsoft.com/office/drawing/2014/main" id="{0EDC5512-9ED5-453E-95DD-6E9A9D3A1221}"/>
              </a:ext>
            </a:extLst>
          </p:cNvPr>
          <p:cNvCxnSpPr>
            <a:cxnSpLocks/>
          </p:cNvCxnSpPr>
          <p:nvPr/>
        </p:nvCxnSpPr>
        <p:spPr>
          <a:xfrm>
            <a:off x="9576825" y="1908299"/>
            <a:ext cx="9640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>
            <a:extLst>
              <a:ext uri="{FF2B5EF4-FFF2-40B4-BE49-F238E27FC236}">
                <a16:creationId xmlns:a16="http://schemas.microsoft.com/office/drawing/2014/main" id="{4C796874-7652-41E1-B10C-E3E7B03B16DB}"/>
              </a:ext>
            </a:extLst>
          </p:cNvPr>
          <p:cNvCxnSpPr>
            <a:cxnSpLocks/>
          </p:cNvCxnSpPr>
          <p:nvPr/>
        </p:nvCxnSpPr>
        <p:spPr>
          <a:xfrm>
            <a:off x="9576825" y="2513591"/>
            <a:ext cx="964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4" name="Рисунок 333" descr="Флажок со сплошной заливкой">
            <a:extLst>
              <a:ext uri="{FF2B5EF4-FFF2-40B4-BE49-F238E27FC236}">
                <a16:creationId xmlns:a16="http://schemas.microsoft.com/office/drawing/2014/main" id="{12C04CEB-0164-4013-A3F4-30A5B3B3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194" y="1745653"/>
            <a:ext cx="183829" cy="183829"/>
          </a:xfrm>
          <a:prstGeom prst="rect">
            <a:avLst/>
          </a:prstGeom>
        </p:spPr>
      </p:pic>
      <p:sp>
        <p:nvSpPr>
          <p:cNvPr id="336" name="Прямоугольник 335">
            <a:extLst>
              <a:ext uri="{FF2B5EF4-FFF2-40B4-BE49-F238E27FC236}">
                <a16:creationId xmlns:a16="http://schemas.microsoft.com/office/drawing/2014/main" id="{1617D488-0603-4981-803B-33BE507E3629}"/>
              </a:ext>
            </a:extLst>
          </p:cNvPr>
          <p:cNvSpPr/>
          <p:nvPr/>
        </p:nvSpPr>
        <p:spPr>
          <a:xfrm>
            <a:off x="6313321" y="1500628"/>
            <a:ext cx="1406892" cy="352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Генератор нагрузки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BE9B001-EFD1-488B-8C19-5E789DE80F19}"/>
              </a:ext>
            </a:extLst>
          </p:cNvPr>
          <p:cNvSpPr/>
          <p:nvPr/>
        </p:nvSpPr>
        <p:spPr>
          <a:xfrm>
            <a:off x="6313322" y="1852920"/>
            <a:ext cx="1410189" cy="532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5" name="Прямая со стрелкой 271">
            <a:extLst>
              <a:ext uri="{FF2B5EF4-FFF2-40B4-BE49-F238E27FC236}">
                <a16:creationId xmlns:a16="http://schemas.microsoft.com/office/drawing/2014/main" id="{35A95A23-03EF-48BD-87D5-EB4DA75CFFBB}"/>
              </a:ext>
            </a:extLst>
          </p:cNvPr>
          <p:cNvCxnSpPr>
            <a:cxnSpLocks/>
          </p:cNvCxnSpPr>
          <p:nvPr/>
        </p:nvCxnSpPr>
        <p:spPr>
          <a:xfrm flipV="1">
            <a:off x="6983951" y="1682846"/>
            <a:ext cx="1360113" cy="450906"/>
          </a:xfrm>
          <a:prstGeom prst="bentConnector3">
            <a:avLst>
              <a:gd name="adj1" fmla="val 84717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Рисунок 345" descr="Мишень со сплошной заливкой">
            <a:extLst>
              <a:ext uri="{FF2B5EF4-FFF2-40B4-BE49-F238E27FC236}">
                <a16:creationId xmlns:a16="http://schemas.microsoft.com/office/drawing/2014/main" id="{74A79984-DC19-44C1-9EBB-0D0682607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9945" y="1852920"/>
            <a:ext cx="290500" cy="290500"/>
          </a:xfrm>
          <a:prstGeom prst="rect">
            <a:avLst/>
          </a:prstGeom>
        </p:spPr>
      </p:pic>
      <p:sp>
        <p:nvSpPr>
          <p:cNvPr id="353" name="TextBox 352">
            <a:extLst>
              <a:ext uri="{FF2B5EF4-FFF2-40B4-BE49-F238E27FC236}">
                <a16:creationId xmlns:a16="http://schemas.microsoft.com/office/drawing/2014/main" id="{352C0381-12C8-4446-815B-D9A7BB11474C}"/>
              </a:ext>
            </a:extLst>
          </p:cNvPr>
          <p:cNvSpPr txBox="1"/>
          <p:nvPr/>
        </p:nvSpPr>
        <p:spPr>
          <a:xfrm>
            <a:off x="9954513" y="2078369"/>
            <a:ext cx="277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№</a:t>
            </a:r>
            <a:endParaRPr lang="en-US" sz="8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D93D6BF-F099-4B4E-A864-B08FD4B12440}"/>
              </a:ext>
            </a:extLst>
          </p:cNvPr>
          <p:cNvSpPr txBox="1"/>
          <p:nvPr/>
        </p:nvSpPr>
        <p:spPr>
          <a:xfrm>
            <a:off x="1967272" y="1891138"/>
            <a:ext cx="164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5C67B190-2864-4CAA-87B3-46B68172B0AD}"/>
              </a:ext>
            </a:extLst>
          </p:cNvPr>
          <p:cNvSpPr txBox="1"/>
          <p:nvPr/>
        </p:nvSpPr>
        <p:spPr>
          <a:xfrm>
            <a:off x="3790593" y="1698974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2.a</a:t>
            </a:r>
            <a:endParaRPr lang="ru-RU" sz="10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DBD780E-0155-4C74-805B-A910A17D51D6}"/>
              </a:ext>
            </a:extLst>
          </p:cNvPr>
          <p:cNvSpPr txBox="1"/>
          <p:nvPr/>
        </p:nvSpPr>
        <p:spPr>
          <a:xfrm>
            <a:off x="3796440" y="1977507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2.b</a:t>
            </a:r>
            <a:endParaRPr lang="ru-RU" sz="10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DAD331D-128E-4C4D-A0C2-A54793928E76}"/>
              </a:ext>
            </a:extLst>
          </p:cNvPr>
          <p:cNvSpPr txBox="1"/>
          <p:nvPr/>
        </p:nvSpPr>
        <p:spPr>
          <a:xfrm>
            <a:off x="3800073" y="2292595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2.c</a:t>
            </a:r>
            <a:endParaRPr lang="ru-RU" sz="10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F03E6823-05FD-4657-8899-4816FDBDB364}"/>
              </a:ext>
            </a:extLst>
          </p:cNvPr>
          <p:cNvSpPr txBox="1"/>
          <p:nvPr/>
        </p:nvSpPr>
        <p:spPr>
          <a:xfrm>
            <a:off x="3805608" y="2807023"/>
            <a:ext cx="164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ru-RU" sz="10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E874DA2-DCB7-43E8-9ABF-2E9B45E51FC8}"/>
              </a:ext>
            </a:extLst>
          </p:cNvPr>
          <p:cNvSpPr txBox="1"/>
          <p:nvPr/>
        </p:nvSpPr>
        <p:spPr>
          <a:xfrm>
            <a:off x="7771524" y="1919891"/>
            <a:ext cx="164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1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6A79C96-5135-4764-AEFF-71C8CB5094F6}"/>
              </a:ext>
            </a:extLst>
          </p:cNvPr>
          <p:cNvSpPr txBox="1"/>
          <p:nvPr/>
        </p:nvSpPr>
        <p:spPr>
          <a:xfrm>
            <a:off x="9595123" y="1702282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2.a</a:t>
            </a:r>
            <a:endParaRPr lang="ru-RU" sz="10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11DFB95-E3DA-4C28-8ECA-3F27137F3DA4}"/>
              </a:ext>
            </a:extLst>
          </p:cNvPr>
          <p:cNvSpPr txBox="1"/>
          <p:nvPr/>
        </p:nvSpPr>
        <p:spPr>
          <a:xfrm>
            <a:off x="9593056" y="1995931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2.b</a:t>
            </a:r>
            <a:endParaRPr lang="ru-RU" sz="10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6D4C0C7-DBA7-45EF-AF0C-701337029B03}"/>
              </a:ext>
            </a:extLst>
          </p:cNvPr>
          <p:cNvSpPr txBox="1"/>
          <p:nvPr/>
        </p:nvSpPr>
        <p:spPr>
          <a:xfrm>
            <a:off x="9595123" y="2297819"/>
            <a:ext cx="35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2.c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0406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Архитектура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40D683-5104-4C54-844E-2A9E49CC9280}"/>
              </a:ext>
            </a:extLst>
          </p:cNvPr>
          <p:cNvSpPr/>
          <p:nvPr/>
        </p:nvSpPr>
        <p:spPr>
          <a:xfrm>
            <a:off x="1930587" y="2509520"/>
            <a:ext cx="8049941" cy="24944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один усеченный угол 25">
            <a:extLst>
              <a:ext uri="{FF2B5EF4-FFF2-40B4-BE49-F238E27FC236}">
                <a16:creationId xmlns:a16="http://schemas.microsoft.com/office/drawing/2014/main" id="{89DA22F2-A021-41F0-9FC3-E6EC0DCD9790}"/>
              </a:ext>
            </a:extLst>
          </p:cNvPr>
          <p:cNvSpPr/>
          <p:nvPr/>
        </p:nvSpPr>
        <p:spPr>
          <a:xfrm flipH="1">
            <a:off x="3120639" y="1012299"/>
            <a:ext cx="1428274" cy="473899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80017-E2B2-492F-BEDF-B173465BB164}"/>
              </a:ext>
            </a:extLst>
          </p:cNvPr>
          <p:cNvSpPr txBox="1"/>
          <p:nvPr/>
        </p:nvSpPr>
        <p:spPr>
          <a:xfrm>
            <a:off x="1930588" y="2140188"/>
            <a:ext cx="804934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load_generator.jar</a:t>
            </a:r>
            <a:endParaRPr lang="ru-RU" dirty="0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612EC00C-674D-4988-BF2E-07B5776A4E68}"/>
              </a:ext>
            </a:extLst>
          </p:cNvPr>
          <p:cNvSpPr/>
          <p:nvPr/>
        </p:nvSpPr>
        <p:spPr>
          <a:xfrm>
            <a:off x="3750072" y="1484724"/>
            <a:ext cx="193800" cy="64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несколько документов 28">
            <a:extLst>
              <a:ext uri="{FF2B5EF4-FFF2-40B4-BE49-F238E27FC236}">
                <a16:creationId xmlns:a16="http://schemas.microsoft.com/office/drawing/2014/main" id="{C5A3002F-EB9F-4450-978E-6A204575C04C}"/>
              </a:ext>
            </a:extLst>
          </p:cNvPr>
          <p:cNvSpPr/>
          <p:nvPr/>
        </p:nvSpPr>
        <p:spPr>
          <a:xfrm>
            <a:off x="8574461" y="1009649"/>
            <a:ext cx="1389646" cy="475075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results</a:t>
            </a:r>
            <a:endParaRPr lang="ru-RU" sz="1000" dirty="0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8E08EB2-C056-418A-8C51-678C5ACEFFD5}"/>
              </a:ext>
            </a:extLst>
          </p:cNvPr>
          <p:cNvSpPr/>
          <p:nvPr/>
        </p:nvSpPr>
        <p:spPr>
          <a:xfrm rot="10800000">
            <a:off x="9108797" y="1484724"/>
            <a:ext cx="193799" cy="652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73F8DD1-FBF7-4D66-8458-93049F4BE4B6}"/>
              </a:ext>
            </a:extLst>
          </p:cNvPr>
          <p:cNvSpPr/>
          <p:nvPr/>
        </p:nvSpPr>
        <p:spPr>
          <a:xfrm>
            <a:off x="7068498" y="1007097"/>
            <a:ext cx="1397232" cy="4712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graphite metrics</a:t>
            </a:r>
            <a:endParaRPr lang="ru-RU" sz="1000" dirty="0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01330093-D3DE-419B-872C-136FC8D18912}"/>
              </a:ext>
            </a:extLst>
          </p:cNvPr>
          <p:cNvSpPr/>
          <p:nvPr/>
        </p:nvSpPr>
        <p:spPr>
          <a:xfrm rot="10800000">
            <a:off x="7693840" y="1484725"/>
            <a:ext cx="193799" cy="6528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AC38505-C316-4A68-A0F1-E9C8D9778B78}"/>
              </a:ext>
            </a:extLst>
          </p:cNvPr>
          <p:cNvSpPr/>
          <p:nvPr/>
        </p:nvSpPr>
        <p:spPr>
          <a:xfrm>
            <a:off x="2074638" y="3013108"/>
            <a:ext cx="1631836" cy="84159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open_model</a:t>
            </a:r>
            <a:endParaRPr lang="en-US" sz="1400" dirty="0"/>
          </a:p>
          <a:p>
            <a:r>
              <a:rPr lang="en-US" sz="1400" dirty="0" err="1"/>
              <a:t>closed_model</a:t>
            </a:r>
            <a:endParaRPr lang="ru-R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688E96-A289-4D55-BA4E-B8A31F78D002}"/>
              </a:ext>
            </a:extLst>
          </p:cNvPr>
          <p:cNvSpPr txBox="1"/>
          <p:nvPr/>
        </p:nvSpPr>
        <p:spPr>
          <a:xfrm>
            <a:off x="2074636" y="2643776"/>
            <a:ext cx="1631837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scenarios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0286F53-6E4F-4FF7-B8D7-200D10561B26}"/>
              </a:ext>
            </a:extLst>
          </p:cNvPr>
          <p:cNvSpPr/>
          <p:nvPr/>
        </p:nvSpPr>
        <p:spPr>
          <a:xfrm>
            <a:off x="4387266" y="3021669"/>
            <a:ext cx="2215628" cy="174845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DF8B7-467F-4239-B136-9D793D9DD99C}"/>
              </a:ext>
            </a:extLst>
          </p:cNvPr>
          <p:cNvSpPr txBox="1"/>
          <p:nvPr/>
        </p:nvSpPr>
        <p:spPr>
          <a:xfrm>
            <a:off x="4387270" y="2652335"/>
            <a:ext cx="22156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utils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6AAE260-ED33-4B40-8401-59A52040175B}"/>
              </a:ext>
            </a:extLst>
          </p:cNvPr>
          <p:cNvCxnSpPr>
            <a:cxnSpLocks/>
          </p:cNvCxnSpPr>
          <p:nvPr/>
        </p:nvCxnSpPr>
        <p:spPr>
          <a:xfrm>
            <a:off x="2486769" y="2140188"/>
            <a:ext cx="0" cy="50358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91D1C0-622F-4B3C-88EF-ADC82777248D}"/>
              </a:ext>
            </a:extLst>
          </p:cNvPr>
          <p:cNvSpPr txBox="1"/>
          <p:nvPr/>
        </p:nvSpPr>
        <p:spPr>
          <a:xfrm>
            <a:off x="2180696" y="1611616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CBF6E-4F38-4196-B547-4E5F99FDB487}"/>
              </a:ext>
            </a:extLst>
          </p:cNvPr>
          <p:cNvSpPr txBox="1"/>
          <p:nvPr/>
        </p:nvSpPr>
        <p:spPr>
          <a:xfrm>
            <a:off x="3557378" y="1622520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4974186-8A51-4A27-A459-29B60948B76A}"/>
              </a:ext>
            </a:extLst>
          </p:cNvPr>
          <p:cNvSpPr/>
          <p:nvPr/>
        </p:nvSpPr>
        <p:spPr>
          <a:xfrm>
            <a:off x="4770715" y="3949495"/>
            <a:ext cx="1468494" cy="3152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scenario_injector</a:t>
            </a:r>
            <a:endParaRPr lang="en-US" sz="1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54E5D9C-EA8D-43B2-A1E5-4DB2C8D829DA}"/>
              </a:ext>
            </a:extLst>
          </p:cNvPr>
          <p:cNvSpPr/>
          <p:nvPr/>
        </p:nvSpPr>
        <p:spPr>
          <a:xfrm>
            <a:off x="4774580" y="3529330"/>
            <a:ext cx="1468494" cy="3152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scenario_creator</a:t>
            </a:r>
            <a:endParaRPr lang="en-US" sz="1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9AEFBD8-AA49-4D93-9780-31420C5D8A57}"/>
              </a:ext>
            </a:extLst>
          </p:cNvPr>
          <p:cNvSpPr/>
          <p:nvPr/>
        </p:nvSpPr>
        <p:spPr>
          <a:xfrm>
            <a:off x="4779298" y="3139066"/>
            <a:ext cx="1463776" cy="3152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configurator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319C313-3289-4424-8387-BD18837BCAD7}"/>
              </a:ext>
            </a:extLst>
          </p:cNvPr>
          <p:cNvSpPr/>
          <p:nvPr/>
        </p:nvSpPr>
        <p:spPr>
          <a:xfrm>
            <a:off x="4770715" y="4338640"/>
            <a:ext cx="1463777" cy="3152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randomizer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8F7BF63-C961-47E5-A359-BEE53B6AD1F8}"/>
              </a:ext>
            </a:extLst>
          </p:cNvPr>
          <p:cNvSpPr/>
          <p:nvPr/>
        </p:nvSpPr>
        <p:spPr>
          <a:xfrm>
            <a:off x="3291777" y="1273288"/>
            <a:ext cx="1112362" cy="14353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application.config</a:t>
            </a:r>
            <a:endParaRPr lang="en-US" sz="10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01BC040-102B-4373-95F6-C4E85891A585}"/>
              </a:ext>
            </a:extLst>
          </p:cNvPr>
          <p:cNvSpPr/>
          <p:nvPr/>
        </p:nvSpPr>
        <p:spPr>
          <a:xfrm>
            <a:off x="3283151" y="1071026"/>
            <a:ext cx="1120002" cy="14353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logback.xml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DAE877B-4790-4ADA-85E9-B5DF151651F0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4404139" y="1345056"/>
            <a:ext cx="375159" cy="195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C5D6053B-2A64-4FA4-8131-B62BD6522A25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4447036" y="3783431"/>
            <a:ext cx="446971" cy="20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EFD293-6085-4EC3-B202-260EAFEA51BC}"/>
              </a:ext>
            </a:extLst>
          </p:cNvPr>
          <p:cNvSpPr txBox="1"/>
          <p:nvPr/>
        </p:nvSpPr>
        <p:spPr>
          <a:xfrm>
            <a:off x="3880901" y="3013108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5EAAEA40-E435-4C68-A379-2E99B9CEFC4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370633" y="3384837"/>
            <a:ext cx="400618" cy="300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трелка: вниз 50">
            <a:extLst>
              <a:ext uri="{FF2B5EF4-FFF2-40B4-BE49-F238E27FC236}">
                <a16:creationId xmlns:a16="http://schemas.microsoft.com/office/drawing/2014/main" id="{960B1BE7-2DE7-489B-A4B2-FE777BDBF1DC}"/>
              </a:ext>
            </a:extLst>
          </p:cNvPr>
          <p:cNvSpPr/>
          <p:nvPr/>
        </p:nvSpPr>
        <p:spPr>
          <a:xfrm rot="16200000">
            <a:off x="3941653" y="3052757"/>
            <a:ext cx="193800" cy="6641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9A6BC8A-950E-4FCD-918E-E186FEB8D6A7}"/>
              </a:ext>
            </a:extLst>
          </p:cNvPr>
          <p:cNvSpPr/>
          <p:nvPr/>
        </p:nvSpPr>
        <p:spPr>
          <a:xfrm>
            <a:off x="7269323" y="2650801"/>
            <a:ext cx="2392822" cy="36230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chain of requests</a:t>
            </a:r>
            <a:endParaRPr lang="ru-RU" dirty="0"/>
          </a:p>
        </p:txBody>
      </p:sp>
      <p:sp>
        <p:nvSpPr>
          <p:cNvPr id="53" name="Стрелка: вниз 52">
            <a:extLst>
              <a:ext uri="{FF2B5EF4-FFF2-40B4-BE49-F238E27FC236}">
                <a16:creationId xmlns:a16="http://schemas.microsoft.com/office/drawing/2014/main" id="{252EC27C-6CC5-4FBD-9057-7A41D57419F3}"/>
              </a:ext>
            </a:extLst>
          </p:cNvPr>
          <p:cNvSpPr/>
          <p:nvPr/>
        </p:nvSpPr>
        <p:spPr>
          <a:xfrm rot="16200000">
            <a:off x="6840343" y="3061502"/>
            <a:ext cx="193800" cy="6641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6B0B183-ECA5-47B2-8125-A3A0FF52F7A7}"/>
              </a:ext>
            </a:extLst>
          </p:cNvPr>
          <p:cNvSpPr/>
          <p:nvPr/>
        </p:nvSpPr>
        <p:spPr>
          <a:xfrm>
            <a:off x="8508874" y="4215400"/>
            <a:ext cx="1153068" cy="554721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request_1</a:t>
            </a:r>
          </a:p>
          <a:p>
            <a:pPr algn="ctr"/>
            <a:r>
              <a:rPr lang="en-US" sz="1000" dirty="0"/>
              <a:t>request_2</a:t>
            </a:r>
            <a:endParaRPr lang="ru-RU" sz="1000" dirty="0"/>
          </a:p>
          <a:p>
            <a:pPr algn="ctr"/>
            <a:r>
              <a:rPr lang="en-US" sz="1000" dirty="0"/>
              <a:t>request</a:t>
            </a:r>
            <a:r>
              <a:rPr lang="ru-RU" sz="1000" dirty="0"/>
              <a:t>_…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F436337-3C16-4CCC-AF74-F6051B487F15}"/>
              </a:ext>
            </a:extLst>
          </p:cNvPr>
          <p:cNvSpPr/>
          <p:nvPr/>
        </p:nvSpPr>
        <p:spPr>
          <a:xfrm>
            <a:off x="8508873" y="3852940"/>
            <a:ext cx="1153069" cy="36230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2DD46885-7B93-4FBA-AF05-DF51CFF87931}"/>
              </a:ext>
            </a:extLst>
          </p:cNvPr>
          <p:cNvSpPr/>
          <p:nvPr/>
        </p:nvSpPr>
        <p:spPr>
          <a:xfrm>
            <a:off x="7269319" y="3010905"/>
            <a:ext cx="2392822" cy="7380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order_creation</a:t>
            </a:r>
            <a:endParaRPr lang="ru-RU" sz="140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AB6DA0F-73EA-4A36-8DF9-E6F17FD9F31E}"/>
              </a:ext>
            </a:extLst>
          </p:cNvPr>
          <p:cNvSpPr/>
          <p:nvPr/>
        </p:nvSpPr>
        <p:spPr>
          <a:xfrm>
            <a:off x="7267049" y="4212828"/>
            <a:ext cx="1150801" cy="55729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request_1.json</a:t>
            </a:r>
          </a:p>
          <a:p>
            <a:pPr algn="ctr"/>
            <a:r>
              <a:rPr lang="en-US" sz="1000" dirty="0"/>
              <a:t>request_2.json</a:t>
            </a:r>
            <a:endParaRPr lang="ru-RU" sz="1000" dirty="0"/>
          </a:p>
          <a:p>
            <a:pPr algn="ctr"/>
            <a:r>
              <a:rPr lang="en-US" sz="1000" dirty="0"/>
              <a:t>request</a:t>
            </a:r>
            <a:r>
              <a:rPr lang="ru-RU" sz="1000" dirty="0"/>
              <a:t>_…</a:t>
            </a:r>
            <a:r>
              <a:rPr lang="en-US" sz="1000" dirty="0"/>
              <a:t>json</a:t>
            </a:r>
            <a:endParaRPr lang="ru-RU" sz="10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5F0DBFC-572C-470B-A4D2-B1531C0852D7}"/>
              </a:ext>
            </a:extLst>
          </p:cNvPr>
          <p:cNvSpPr/>
          <p:nvPr/>
        </p:nvSpPr>
        <p:spPr>
          <a:xfrm>
            <a:off x="7267050" y="3851398"/>
            <a:ext cx="1150800" cy="36230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templates</a:t>
            </a:r>
            <a:endParaRPr lang="ru-RU" dirty="0"/>
          </a:p>
        </p:txBody>
      </p: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F0FA03F4-56D7-4774-86B5-76CD9A874A68}"/>
              </a:ext>
            </a:extLst>
          </p:cNvPr>
          <p:cNvCxnSpPr>
            <a:cxnSpLocks/>
            <a:stCxn id="56" idx="3"/>
            <a:endCxn id="54" idx="3"/>
          </p:cNvCxnSpPr>
          <p:nvPr/>
        </p:nvCxnSpPr>
        <p:spPr>
          <a:xfrm flipH="1">
            <a:off x="9661942" y="3379943"/>
            <a:ext cx="199" cy="1112818"/>
          </a:xfrm>
          <a:prstGeom prst="bentConnector3">
            <a:avLst>
              <a:gd name="adj1" fmla="val -91608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13FE50-70F2-4B81-8569-9DDBAD133E8B}"/>
              </a:ext>
            </a:extLst>
          </p:cNvPr>
          <p:cNvSpPr txBox="1"/>
          <p:nvPr/>
        </p:nvSpPr>
        <p:spPr>
          <a:xfrm>
            <a:off x="6777916" y="3000218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1" name="Стрелка: вниз 60">
            <a:extLst>
              <a:ext uri="{FF2B5EF4-FFF2-40B4-BE49-F238E27FC236}">
                <a16:creationId xmlns:a16="http://schemas.microsoft.com/office/drawing/2014/main" id="{F8E5D83F-997A-4B6F-AE64-A2474DC57F73}"/>
              </a:ext>
            </a:extLst>
          </p:cNvPr>
          <p:cNvSpPr/>
          <p:nvPr/>
        </p:nvSpPr>
        <p:spPr>
          <a:xfrm rot="16200000">
            <a:off x="10215705" y="3415582"/>
            <a:ext cx="193800" cy="6641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A47EF5FE-BA91-496C-985E-DD7D1AF61DBE}"/>
              </a:ext>
            </a:extLst>
          </p:cNvPr>
          <p:cNvCxnSpPr>
            <a:cxnSpLocks/>
            <a:stCxn id="54" idx="2"/>
            <a:endCxn id="57" idx="2"/>
          </p:cNvCxnSpPr>
          <p:nvPr/>
        </p:nvCxnSpPr>
        <p:spPr>
          <a:xfrm rot="5400000">
            <a:off x="8463929" y="4148642"/>
            <a:ext cx="12700" cy="1242958"/>
          </a:xfrm>
          <a:prstGeom prst="bentConnector3">
            <a:avLst>
              <a:gd name="adj1" fmla="val 1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326B856-19A1-4E1C-AEAD-0EEFABE386F1}"/>
              </a:ext>
            </a:extLst>
          </p:cNvPr>
          <p:cNvCxnSpPr>
            <a:cxnSpLocks/>
            <a:stCxn id="57" idx="1"/>
            <a:endCxn id="44" idx="3"/>
          </p:cNvCxnSpPr>
          <p:nvPr/>
        </p:nvCxnSpPr>
        <p:spPr>
          <a:xfrm flipH="1">
            <a:off x="6234492" y="4491475"/>
            <a:ext cx="103255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1D9608E-F1D9-40C8-AE7E-009E7F4E2170}"/>
              </a:ext>
            </a:extLst>
          </p:cNvPr>
          <p:cNvSpPr/>
          <p:nvPr/>
        </p:nvSpPr>
        <p:spPr>
          <a:xfrm>
            <a:off x="10660284" y="3347500"/>
            <a:ext cx="1258374" cy="914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eshop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FB785-FBD1-4BCD-9E80-AACEC0BEC777}"/>
              </a:ext>
            </a:extLst>
          </p:cNvPr>
          <p:cNvSpPr txBox="1"/>
          <p:nvPr/>
        </p:nvSpPr>
        <p:spPr>
          <a:xfrm>
            <a:off x="10140695" y="3344664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14028A-2319-4F51-A4DE-76C7E5D83681}"/>
              </a:ext>
            </a:extLst>
          </p:cNvPr>
          <p:cNvSpPr txBox="1"/>
          <p:nvPr/>
        </p:nvSpPr>
        <p:spPr>
          <a:xfrm>
            <a:off x="7436508" y="1636600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5241CB-51C7-4431-A9B9-E3ECA2EE6870}"/>
              </a:ext>
            </a:extLst>
          </p:cNvPr>
          <p:cNvSpPr txBox="1"/>
          <p:nvPr/>
        </p:nvSpPr>
        <p:spPr>
          <a:xfrm>
            <a:off x="8837495" y="1650917"/>
            <a:ext cx="27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BCEFB5-7B94-4454-BBF5-64677A3EBAF2}"/>
              </a:ext>
            </a:extLst>
          </p:cNvPr>
          <p:cNvSpPr txBox="1"/>
          <p:nvPr/>
        </p:nvSpPr>
        <p:spPr>
          <a:xfrm>
            <a:off x="10660284" y="2957473"/>
            <a:ext cx="1258374" cy="387191"/>
          </a:xfrm>
          <a:prstGeom prst="round2Same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object</a:t>
            </a:r>
            <a:endParaRPr lang="ru-RU" dirty="0"/>
          </a:p>
        </p:txBody>
      </p:sp>
      <p:sp>
        <p:nvSpPr>
          <p:cNvPr id="69" name="Прямоугольник: скругленные противолежащие углы 68">
            <a:extLst>
              <a:ext uri="{FF2B5EF4-FFF2-40B4-BE49-F238E27FC236}">
                <a16:creationId xmlns:a16="http://schemas.microsoft.com/office/drawing/2014/main" id="{9B54BC65-A04F-4953-9F62-B6FB9277AF82}"/>
              </a:ext>
            </a:extLst>
          </p:cNvPr>
          <p:cNvSpPr/>
          <p:nvPr/>
        </p:nvSpPr>
        <p:spPr>
          <a:xfrm>
            <a:off x="342297" y="3580193"/>
            <a:ext cx="914400" cy="4064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sbt</a:t>
            </a:r>
            <a:r>
              <a:rPr lang="en-US" sz="1000" dirty="0">
                <a:solidFill>
                  <a:schemeClr val="tx1"/>
                </a:solidFill>
              </a:rPr>
              <a:t> assembly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Стрелка: вниз 69">
            <a:extLst>
              <a:ext uri="{FF2B5EF4-FFF2-40B4-BE49-F238E27FC236}">
                <a16:creationId xmlns:a16="http://schemas.microsoft.com/office/drawing/2014/main" id="{03845403-37C7-44DC-A322-E79556FB989C}"/>
              </a:ext>
            </a:extLst>
          </p:cNvPr>
          <p:cNvSpPr/>
          <p:nvPr/>
        </p:nvSpPr>
        <p:spPr>
          <a:xfrm rot="16200000">
            <a:off x="1493809" y="3441515"/>
            <a:ext cx="193800" cy="6641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30DD23-9D21-41AD-A4CD-F30BDDC8699B}"/>
              </a:ext>
            </a:extLst>
          </p:cNvPr>
          <p:cNvSpPr txBox="1"/>
          <p:nvPr/>
        </p:nvSpPr>
        <p:spPr>
          <a:xfrm>
            <a:off x="1424092" y="3392782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78AB37-CE9F-4127-8AAC-B79208439970}"/>
              </a:ext>
            </a:extLst>
          </p:cNvPr>
          <p:cNvSpPr txBox="1"/>
          <p:nvPr/>
        </p:nvSpPr>
        <p:spPr>
          <a:xfrm>
            <a:off x="3453016" y="5147858"/>
            <a:ext cx="528596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  <a:r>
              <a:rPr lang="en-US" sz="1200" dirty="0"/>
              <a:t>. </a:t>
            </a:r>
            <a:r>
              <a:rPr lang="ru-RU" sz="1200" dirty="0"/>
              <a:t>Сборка проекта в</a:t>
            </a:r>
            <a:r>
              <a:rPr lang="en-US" sz="1200" dirty="0"/>
              <a:t> jar</a:t>
            </a:r>
          </a:p>
          <a:p>
            <a:r>
              <a:rPr lang="ru-RU" sz="1200" dirty="0"/>
              <a:t>2</a:t>
            </a:r>
            <a:r>
              <a:rPr lang="en-US" sz="1200" dirty="0"/>
              <a:t>. </a:t>
            </a:r>
            <a:r>
              <a:rPr lang="ru-RU" sz="1200" dirty="0"/>
              <a:t>Запуск выбранного сценария</a:t>
            </a:r>
          </a:p>
          <a:p>
            <a:r>
              <a:rPr lang="ru-RU" sz="1200" dirty="0"/>
              <a:t>3. Применение конфигураций</a:t>
            </a:r>
          </a:p>
          <a:p>
            <a:r>
              <a:rPr lang="ru-RU" sz="1200" dirty="0"/>
              <a:t>4. Инициализация сценария с выводом виртуальных пользователей в работу</a:t>
            </a:r>
            <a:endParaRPr lang="en-US" sz="1200" dirty="0"/>
          </a:p>
          <a:p>
            <a:r>
              <a:rPr lang="ru-RU" sz="1200" dirty="0"/>
              <a:t>5</a:t>
            </a:r>
            <a:r>
              <a:rPr lang="en-US" sz="1200" dirty="0"/>
              <a:t>. </a:t>
            </a:r>
            <a:r>
              <a:rPr lang="ru-RU" sz="1200" dirty="0"/>
              <a:t>Выполнение цепочки запросов</a:t>
            </a:r>
          </a:p>
          <a:p>
            <a:r>
              <a:rPr lang="ru-RU" sz="1200" dirty="0"/>
              <a:t>6. Отправка запросов объекту тестирования</a:t>
            </a:r>
          </a:p>
          <a:p>
            <a:r>
              <a:rPr lang="ru-RU" sz="1200" dirty="0"/>
              <a:t>7. Вывод статистических метрик</a:t>
            </a:r>
          </a:p>
          <a:p>
            <a:r>
              <a:rPr lang="ru-RU" sz="1200" dirty="0"/>
              <a:t>8. Сохранение результатов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3FD98752-024F-4DDC-A784-02AD72E3BF83}"/>
              </a:ext>
            </a:extLst>
          </p:cNvPr>
          <p:cNvSpPr/>
          <p:nvPr/>
        </p:nvSpPr>
        <p:spPr>
          <a:xfrm>
            <a:off x="1922789" y="1007097"/>
            <a:ext cx="1112362" cy="4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start_Scenario.sh</a:t>
            </a:r>
          </a:p>
        </p:txBody>
      </p:sp>
      <p:sp>
        <p:nvSpPr>
          <p:cNvPr id="78" name="Стрелка: вниз 77">
            <a:extLst>
              <a:ext uri="{FF2B5EF4-FFF2-40B4-BE49-F238E27FC236}">
                <a16:creationId xmlns:a16="http://schemas.microsoft.com/office/drawing/2014/main" id="{AC8E4187-8BB2-4FDC-8224-967EE143D0DC}"/>
              </a:ext>
            </a:extLst>
          </p:cNvPr>
          <p:cNvSpPr/>
          <p:nvPr/>
        </p:nvSpPr>
        <p:spPr>
          <a:xfrm>
            <a:off x="2389869" y="1483090"/>
            <a:ext cx="193800" cy="64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Разработка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2838954" y="39639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99A43DF-E89E-4407-8D13-877C77AE087C}"/>
              </a:ext>
            </a:extLst>
          </p:cNvPr>
          <p:cNvSpPr/>
          <p:nvPr/>
        </p:nvSpPr>
        <p:spPr>
          <a:xfrm>
            <a:off x="2709198" y="2589665"/>
            <a:ext cx="6652160" cy="3526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Задачи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5FB0E0-D88E-4B55-8869-C7A695754B88}"/>
              </a:ext>
            </a:extLst>
          </p:cNvPr>
          <p:cNvSpPr txBox="1"/>
          <p:nvPr/>
        </p:nvSpPr>
        <p:spPr>
          <a:xfrm>
            <a:off x="2704808" y="2940932"/>
            <a:ext cx="6656550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Соотнести представленную ранее архитектуру с итоговой реализацией проекта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C70439-C977-4E50-8CD2-D2F14210E86B}"/>
              </a:ext>
            </a:extLst>
          </p:cNvPr>
          <p:cNvSpPr txBox="1"/>
          <p:nvPr/>
        </p:nvSpPr>
        <p:spPr>
          <a:xfrm>
            <a:off x="2704807" y="3253405"/>
            <a:ext cx="6652161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Научиться собирать проект с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sbt</a:t>
            </a:r>
            <a:endParaRPr lang="ru-RU" sz="1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AA3E94-C3B5-4A7E-B740-7FCBB2B0FC1D}"/>
              </a:ext>
            </a:extLst>
          </p:cNvPr>
          <p:cNvSpPr txBox="1"/>
          <p:nvPr/>
        </p:nvSpPr>
        <p:spPr>
          <a:xfrm>
            <a:off x="2704809" y="3566055"/>
            <a:ext cx="6652159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отладочные запуски в среде разработки</a:t>
            </a:r>
            <a:endParaRPr lang="ru-RU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Моделирование нагрузки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Gatling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Испытание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4389284" y="62246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99A43DF-E89E-4407-8D13-877C77AE087C}"/>
              </a:ext>
            </a:extLst>
          </p:cNvPr>
          <p:cNvSpPr/>
          <p:nvPr/>
        </p:nvSpPr>
        <p:spPr>
          <a:xfrm>
            <a:off x="4259529" y="4850328"/>
            <a:ext cx="3535356" cy="3526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Алгоритм действий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5FB0E0-D88E-4B55-8869-C7A695754B88}"/>
              </a:ext>
            </a:extLst>
          </p:cNvPr>
          <p:cNvSpPr txBox="1"/>
          <p:nvPr/>
        </p:nvSpPr>
        <p:spPr>
          <a:xfrm>
            <a:off x="4255139" y="5201595"/>
            <a:ext cx="3539746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400" dirty="0"/>
              <a:t>Сборка проекта в </a:t>
            </a:r>
            <a:r>
              <a:rPr lang="en-US" sz="1400" dirty="0" err="1"/>
              <a:t>sbt</a:t>
            </a:r>
            <a:r>
              <a:rPr lang="ru-RU" sz="1400" dirty="0"/>
              <a:t> с </a:t>
            </a:r>
            <a:r>
              <a:rPr lang="en-US" sz="1400" dirty="0"/>
              <a:t>Ansible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C70439-C977-4E50-8CD2-D2F14210E86B}"/>
              </a:ext>
            </a:extLst>
          </p:cNvPr>
          <p:cNvSpPr txBox="1"/>
          <p:nvPr/>
        </p:nvSpPr>
        <p:spPr>
          <a:xfrm>
            <a:off x="4255135" y="5512825"/>
            <a:ext cx="3535356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Развертывание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дистрибутива </a:t>
            </a:r>
            <a:r>
              <a:rPr lang="ru-RU" sz="1400" dirty="0"/>
              <a:t>с </a:t>
            </a:r>
            <a:r>
              <a:rPr lang="en-US" sz="1400" dirty="0"/>
              <a:t>Ansible</a:t>
            </a:r>
            <a:endParaRPr lang="ru-RU" sz="1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AA3E94-C3B5-4A7E-B740-7FCBB2B0FC1D}"/>
              </a:ext>
            </a:extLst>
          </p:cNvPr>
          <p:cNvSpPr txBox="1"/>
          <p:nvPr/>
        </p:nvSpPr>
        <p:spPr>
          <a:xfrm>
            <a:off x="4255137" y="5825475"/>
            <a:ext cx="3535354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тестов</a:t>
            </a:r>
            <a:endParaRPr lang="ru-RU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24E028-CBE4-4A74-A442-ABC51FC579F9}"/>
              </a:ext>
            </a:extLst>
          </p:cNvPr>
          <p:cNvSpPr/>
          <p:nvPr/>
        </p:nvSpPr>
        <p:spPr>
          <a:xfrm>
            <a:off x="4672708" y="1813743"/>
            <a:ext cx="2186921" cy="34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Дистрибутив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8FBA94-4F4A-4EB0-98D7-881AA0F9688E}"/>
              </a:ext>
            </a:extLst>
          </p:cNvPr>
          <p:cNvSpPr/>
          <p:nvPr/>
        </p:nvSpPr>
        <p:spPr>
          <a:xfrm>
            <a:off x="4799592" y="2350096"/>
            <a:ext cx="1933152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load_generator.jar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EC6C82-FBD0-4600-85D7-3F40663934EC}"/>
              </a:ext>
            </a:extLst>
          </p:cNvPr>
          <p:cNvSpPr/>
          <p:nvPr/>
        </p:nvSpPr>
        <p:spPr>
          <a:xfrm>
            <a:off x="4672708" y="2162771"/>
            <a:ext cx="2186922" cy="1619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CC8F76-402B-4AF5-9504-D543BD5D058E}"/>
              </a:ext>
            </a:extLst>
          </p:cNvPr>
          <p:cNvSpPr/>
          <p:nvPr/>
        </p:nvSpPr>
        <p:spPr>
          <a:xfrm>
            <a:off x="7260712" y="1813926"/>
            <a:ext cx="1710928" cy="34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generator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D51188-5C66-4BF9-ADA3-24B620DB5352}"/>
              </a:ext>
            </a:extLst>
          </p:cNvPr>
          <p:cNvSpPr/>
          <p:nvPr/>
        </p:nvSpPr>
        <p:spPr>
          <a:xfrm>
            <a:off x="7260712" y="2162954"/>
            <a:ext cx="1710928" cy="81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24FAE09-8048-4E92-8538-6C0C5DB04A4F}"/>
              </a:ext>
            </a:extLst>
          </p:cNvPr>
          <p:cNvSpPr/>
          <p:nvPr/>
        </p:nvSpPr>
        <p:spPr>
          <a:xfrm>
            <a:off x="2300370" y="2349424"/>
            <a:ext cx="152777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84039F0-4833-448C-9F1A-9418C360162D}"/>
              </a:ext>
            </a:extLst>
          </p:cNvPr>
          <p:cNvSpPr/>
          <p:nvPr/>
        </p:nvSpPr>
        <p:spPr>
          <a:xfrm>
            <a:off x="1919436" y="1530737"/>
            <a:ext cx="2340093" cy="2739338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791A24-7789-4F51-822D-F597930BE4D8}"/>
              </a:ext>
            </a:extLst>
          </p:cNvPr>
          <p:cNvSpPr/>
          <p:nvPr/>
        </p:nvSpPr>
        <p:spPr>
          <a:xfrm>
            <a:off x="4805074" y="2792121"/>
            <a:ext cx="1927670" cy="323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628D1E-2F80-4D72-AF45-89BEA1035804}"/>
              </a:ext>
            </a:extLst>
          </p:cNvPr>
          <p:cNvSpPr/>
          <p:nvPr/>
        </p:nvSpPr>
        <p:spPr>
          <a:xfrm>
            <a:off x="4799592" y="3243817"/>
            <a:ext cx="1927670" cy="323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start.sh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82">
            <a:extLst>
              <a:ext uri="{FF2B5EF4-FFF2-40B4-BE49-F238E27FC236}">
                <a16:creationId xmlns:a16="http://schemas.microsoft.com/office/drawing/2014/main" id="{732F7984-6197-412A-8396-EAE41B80310A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 flipV="1">
            <a:off x="6859630" y="2583355"/>
            <a:ext cx="582903" cy="38907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82">
            <a:extLst>
              <a:ext uri="{FF2B5EF4-FFF2-40B4-BE49-F238E27FC236}">
                <a16:creationId xmlns:a16="http://schemas.microsoft.com/office/drawing/2014/main" id="{849048D2-57DA-4CBC-AD50-8CE5DF24CD11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4187549" y="2511799"/>
            <a:ext cx="612043" cy="2216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7">
            <a:extLst>
              <a:ext uri="{FF2B5EF4-FFF2-40B4-BE49-F238E27FC236}">
                <a16:creationId xmlns:a16="http://schemas.microsoft.com/office/drawing/2014/main" id="{290A111F-73BC-46A0-9A61-018E10F679CB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3719614" y="3405521"/>
            <a:ext cx="1079978" cy="5195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17EFFEE-0F64-4436-9B63-4B4AE21CBCC5}"/>
              </a:ext>
            </a:extLst>
          </p:cNvPr>
          <p:cNvSpPr/>
          <p:nvPr/>
        </p:nvSpPr>
        <p:spPr>
          <a:xfrm>
            <a:off x="1987960" y="2173746"/>
            <a:ext cx="2199589" cy="1119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Блок-схема: несколько документов 29">
            <a:extLst>
              <a:ext uri="{FF2B5EF4-FFF2-40B4-BE49-F238E27FC236}">
                <a16:creationId xmlns:a16="http://schemas.microsoft.com/office/drawing/2014/main" id="{BF49DC24-AD74-4973-B6A2-EB5B8D402060}"/>
              </a:ext>
            </a:extLst>
          </p:cNvPr>
          <p:cNvSpPr/>
          <p:nvPr/>
        </p:nvSpPr>
        <p:spPr>
          <a:xfrm>
            <a:off x="1981778" y="3750603"/>
            <a:ext cx="1737836" cy="349028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Ресурсы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62AD6B2-BB66-4E64-8CC0-A6BCE64DBB18}"/>
              </a:ext>
            </a:extLst>
          </p:cNvPr>
          <p:cNvSpPr/>
          <p:nvPr/>
        </p:nvSpPr>
        <p:spPr>
          <a:xfrm>
            <a:off x="1987960" y="1817969"/>
            <a:ext cx="2199589" cy="358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Генератор нагрузки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55F2DD8-0712-4B9D-9A1E-C1914C60EC87}"/>
              </a:ext>
            </a:extLst>
          </p:cNvPr>
          <p:cNvSpPr/>
          <p:nvPr/>
        </p:nvSpPr>
        <p:spPr>
          <a:xfrm>
            <a:off x="1919436" y="1173311"/>
            <a:ext cx="2340093" cy="349028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Проект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2DE0252-5DD0-4FB6-80EC-7D2E07E6D68E}"/>
              </a:ext>
            </a:extLst>
          </p:cNvPr>
          <p:cNvSpPr/>
          <p:nvPr/>
        </p:nvSpPr>
        <p:spPr>
          <a:xfrm>
            <a:off x="7442533" y="2377563"/>
            <a:ext cx="1339116" cy="411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Gatling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противолежащие углы 35">
            <a:extLst>
              <a:ext uri="{FF2B5EF4-FFF2-40B4-BE49-F238E27FC236}">
                <a16:creationId xmlns:a16="http://schemas.microsoft.com/office/drawing/2014/main" id="{F5DFC9E9-114C-42F3-A3E7-FB7F9AB6CEF5}"/>
              </a:ext>
            </a:extLst>
          </p:cNvPr>
          <p:cNvSpPr/>
          <p:nvPr/>
        </p:nvSpPr>
        <p:spPr>
          <a:xfrm>
            <a:off x="375854" y="2697206"/>
            <a:ext cx="997551" cy="4064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sbt</a:t>
            </a:r>
            <a:r>
              <a:rPr lang="en-US" sz="1000" dirty="0">
                <a:solidFill>
                  <a:schemeClr val="tx1"/>
                </a:solidFill>
              </a:rPr>
              <a:t> assembly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A7DB8F0-FEF4-4E5D-9DBD-463F0E59ADA7}"/>
              </a:ext>
            </a:extLst>
          </p:cNvPr>
          <p:cNvCxnSpPr>
            <a:cxnSpLocks/>
            <a:stCxn id="36" idx="0"/>
            <a:endCxn id="20" idx="1"/>
          </p:cNvCxnSpPr>
          <p:nvPr/>
        </p:nvCxnSpPr>
        <p:spPr>
          <a:xfrm>
            <a:off x="1373405" y="2900406"/>
            <a:ext cx="5460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9B112E-0D90-4736-9302-5FF18C05DC83}"/>
              </a:ext>
            </a:extLst>
          </p:cNvPr>
          <p:cNvSpPr txBox="1"/>
          <p:nvPr/>
        </p:nvSpPr>
        <p:spPr>
          <a:xfrm>
            <a:off x="1498107" y="2582752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3C0E2-437A-41CF-9340-6C55CEC69F64}"/>
              </a:ext>
            </a:extLst>
          </p:cNvPr>
          <p:cNvSpPr txBox="1"/>
          <p:nvPr/>
        </p:nvSpPr>
        <p:spPr>
          <a:xfrm>
            <a:off x="6868553" y="2577215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9ABDF1F-8530-4F67-AAF3-9DE178C4758E}"/>
              </a:ext>
            </a:extLst>
          </p:cNvPr>
          <p:cNvSpPr/>
          <p:nvPr/>
        </p:nvSpPr>
        <p:spPr>
          <a:xfrm>
            <a:off x="2299638" y="2802378"/>
            <a:ext cx="1528505" cy="32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82">
            <a:extLst>
              <a:ext uri="{FF2B5EF4-FFF2-40B4-BE49-F238E27FC236}">
                <a16:creationId xmlns:a16="http://schemas.microsoft.com/office/drawing/2014/main" id="{2A139B4D-C794-4443-9565-D4EC668BCC4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rot="5400000" flipH="1" flipV="1">
            <a:off x="2704146" y="3390858"/>
            <a:ext cx="625853" cy="936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27">
            <a:extLst>
              <a:ext uri="{FF2B5EF4-FFF2-40B4-BE49-F238E27FC236}">
                <a16:creationId xmlns:a16="http://schemas.microsoft.com/office/drawing/2014/main" id="{2DF3C88E-3985-47F9-9F06-72A582E7F429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3719614" y="2953824"/>
            <a:ext cx="1085460" cy="9712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2E3A5F6D-D3D9-4045-A498-ADD264B3558B}"/>
              </a:ext>
            </a:extLst>
          </p:cNvPr>
          <p:cNvSpPr/>
          <p:nvPr/>
        </p:nvSpPr>
        <p:spPr>
          <a:xfrm>
            <a:off x="9351272" y="1804315"/>
            <a:ext cx="2432622" cy="34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Объект тестирования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57A0B1E9-B12B-4F66-BE1B-146E7C59DD24}"/>
              </a:ext>
            </a:extLst>
          </p:cNvPr>
          <p:cNvSpPr/>
          <p:nvPr/>
        </p:nvSpPr>
        <p:spPr>
          <a:xfrm>
            <a:off x="9351271" y="2153343"/>
            <a:ext cx="2432622" cy="81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8B5CE1D-BAB6-4179-8D46-18E570E776B7}"/>
              </a:ext>
            </a:extLst>
          </p:cNvPr>
          <p:cNvSpPr/>
          <p:nvPr/>
        </p:nvSpPr>
        <p:spPr>
          <a:xfrm>
            <a:off x="9898024" y="2381366"/>
            <a:ext cx="1339116" cy="411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Eshop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8" name="Прямая со стрелкой 143">
            <a:extLst>
              <a:ext uri="{FF2B5EF4-FFF2-40B4-BE49-F238E27FC236}">
                <a16:creationId xmlns:a16="http://schemas.microsoft.com/office/drawing/2014/main" id="{070B6CBA-9E81-42AB-9B9C-A64C014E5350}"/>
              </a:ext>
            </a:extLst>
          </p:cNvPr>
          <p:cNvCxnSpPr>
            <a:cxnSpLocks/>
            <a:stCxn id="35" idx="3"/>
            <a:endCxn id="112" idx="1"/>
          </p:cNvCxnSpPr>
          <p:nvPr/>
        </p:nvCxnSpPr>
        <p:spPr>
          <a:xfrm>
            <a:off x="8781649" y="2583355"/>
            <a:ext cx="1116375" cy="3803"/>
          </a:xfrm>
          <a:prstGeom prst="straightConnector1">
            <a:avLst/>
          </a:prstGeom>
          <a:ln w="1905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378D73B-F692-4BA3-AF21-133643CEB3E9}"/>
              </a:ext>
            </a:extLst>
          </p:cNvPr>
          <p:cNvSpPr txBox="1"/>
          <p:nvPr/>
        </p:nvSpPr>
        <p:spPr>
          <a:xfrm>
            <a:off x="8997587" y="2241826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74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производительности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35C6CC4-8FF5-4DDF-9AD8-DA0C6DB00ADD}"/>
              </a:ext>
            </a:extLst>
          </p:cNvPr>
          <p:cNvCxnSpPr>
            <a:cxnSpLocks/>
          </p:cNvCxnSpPr>
          <p:nvPr/>
        </p:nvCxnSpPr>
        <p:spPr>
          <a:xfrm>
            <a:off x="4570876" y="65387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99A43DF-E89E-4407-8D13-877C77AE087C}"/>
              </a:ext>
            </a:extLst>
          </p:cNvPr>
          <p:cNvSpPr/>
          <p:nvPr/>
        </p:nvSpPr>
        <p:spPr>
          <a:xfrm>
            <a:off x="4441120" y="5164461"/>
            <a:ext cx="2881700" cy="3526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Алгоритм действий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5FB0E0-D88E-4B55-8869-C7A695754B88}"/>
              </a:ext>
            </a:extLst>
          </p:cNvPr>
          <p:cNvSpPr txBox="1"/>
          <p:nvPr/>
        </p:nvSpPr>
        <p:spPr>
          <a:xfrm>
            <a:off x="4436730" y="5515728"/>
            <a:ext cx="2881701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Изучение графиков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C70439-C977-4E50-8CD2-D2F14210E86B}"/>
              </a:ext>
            </a:extLst>
          </p:cNvPr>
          <p:cNvSpPr txBox="1"/>
          <p:nvPr/>
        </p:nvSpPr>
        <p:spPr>
          <a:xfrm>
            <a:off x="4427040" y="5828378"/>
            <a:ext cx="2891392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профилировщика</a:t>
            </a:r>
            <a:endParaRPr lang="ru-RU" sz="1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AA3E94-C3B5-4A7E-B740-7FCBB2B0FC1D}"/>
              </a:ext>
            </a:extLst>
          </p:cNvPr>
          <p:cNvSpPr txBox="1"/>
          <p:nvPr/>
        </p:nvSpPr>
        <p:spPr>
          <a:xfrm>
            <a:off x="4436729" y="6139608"/>
            <a:ext cx="2881701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отчета</a:t>
            </a:r>
            <a:endParaRPr lang="ru-RU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8B5CE1D-BAB6-4179-8D46-18E570E776B7}"/>
              </a:ext>
            </a:extLst>
          </p:cNvPr>
          <p:cNvSpPr/>
          <p:nvPr/>
        </p:nvSpPr>
        <p:spPr>
          <a:xfrm>
            <a:off x="6966384" y="2671102"/>
            <a:ext cx="1104710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Eshop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1A992CB-1296-42B4-BC24-EDCBA6FF5000}"/>
              </a:ext>
            </a:extLst>
          </p:cNvPr>
          <p:cNvSpPr/>
          <p:nvPr/>
        </p:nvSpPr>
        <p:spPr>
          <a:xfrm>
            <a:off x="2149503" y="2671102"/>
            <a:ext cx="1109554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Анализ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ED6D7E1-72A5-4F94-8764-3090B06C206B}"/>
              </a:ext>
            </a:extLst>
          </p:cNvPr>
          <p:cNvSpPr/>
          <p:nvPr/>
        </p:nvSpPr>
        <p:spPr>
          <a:xfrm>
            <a:off x="6966384" y="1311595"/>
            <a:ext cx="1104710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Grafana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Блок-схема: документ 43">
            <a:extLst>
              <a:ext uri="{FF2B5EF4-FFF2-40B4-BE49-F238E27FC236}">
                <a16:creationId xmlns:a16="http://schemas.microsoft.com/office/drawing/2014/main" id="{829BF1C4-E200-427D-B9B8-9C4520BFFC94}"/>
              </a:ext>
            </a:extLst>
          </p:cNvPr>
          <p:cNvSpPr/>
          <p:nvPr/>
        </p:nvSpPr>
        <p:spPr>
          <a:xfrm>
            <a:off x="8768724" y="4115566"/>
            <a:ext cx="1004717" cy="352686"/>
          </a:xfrm>
          <a:prstGeom prst="flowChartDocumen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Отчет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1E2E7E9-947C-4B82-8C55-B31887D9D74E}"/>
              </a:ext>
            </a:extLst>
          </p:cNvPr>
          <p:cNvSpPr/>
          <p:nvPr/>
        </p:nvSpPr>
        <p:spPr>
          <a:xfrm>
            <a:off x="6966384" y="4038574"/>
            <a:ext cx="1109554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Gatling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9D480DD-B517-4703-A76D-388CF7F4444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075938" y="4291909"/>
            <a:ext cx="6927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001DB2BF-D8A9-44BE-9C73-0C707731DE0C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4282246" y="-13036"/>
            <a:ext cx="1106172" cy="4262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06C3D56-ECBB-4EC5-BC02-98392335EF4E}"/>
              </a:ext>
            </a:extLst>
          </p:cNvPr>
          <p:cNvSpPr/>
          <p:nvPr/>
        </p:nvSpPr>
        <p:spPr>
          <a:xfrm>
            <a:off x="4153576" y="3176957"/>
            <a:ext cx="1918288" cy="3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E3FC1CC4-CF84-4656-A99D-B5D9DCE1A21D}"/>
              </a:ext>
            </a:extLst>
          </p:cNvPr>
          <p:cNvCxnSpPr>
            <a:cxnSpLocks/>
            <a:stCxn id="68" idx="3"/>
            <a:endCxn id="112" idx="1"/>
          </p:cNvCxnSpPr>
          <p:nvPr/>
        </p:nvCxnSpPr>
        <p:spPr>
          <a:xfrm>
            <a:off x="6071865" y="2923622"/>
            <a:ext cx="894519" cy="8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33DDD51-8D14-479E-B601-D3145BEF5CC6}"/>
              </a:ext>
            </a:extLst>
          </p:cNvPr>
          <p:cNvCxnSpPr>
            <a:cxnSpLocks/>
            <a:stCxn id="68" idx="1"/>
            <a:endCxn id="41" idx="3"/>
          </p:cNvCxnSpPr>
          <p:nvPr/>
        </p:nvCxnSpPr>
        <p:spPr>
          <a:xfrm flipH="1">
            <a:off x="3259057" y="2923622"/>
            <a:ext cx="894520" cy="815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790C8C4C-885C-48CE-908A-956F1DC94D21}"/>
              </a:ext>
            </a:extLst>
          </p:cNvPr>
          <p:cNvSpPr/>
          <p:nvPr/>
        </p:nvSpPr>
        <p:spPr>
          <a:xfrm>
            <a:off x="4153577" y="2670287"/>
            <a:ext cx="1918288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Профилирование</a:t>
            </a:r>
          </a:p>
        </p:txBody>
      </p:sp>
      <p:graphicFrame>
        <p:nvGraphicFramePr>
          <p:cNvPr id="71" name="Таблица 70">
            <a:extLst>
              <a:ext uri="{FF2B5EF4-FFF2-40B4-BE49-F238E27FC236}">
                <a16:creationId xmlns:a16="http://schemas.microsoft.com/office/drawing/2014/main" id="{389FC524-8B4A-4C60-A0F4-EE98311A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11752"/>
              </p:ext>
            </p:extLst>
          </p:nvPr>
        </p:nvGraphicFramePr>
        <p:xfrm>
          <a:off x="4531245" y="3224560"/>
          <a:ext cx="1162950" cy="283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950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VisualVM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</a:tbl>
          </a:graphicData>
        </a:graphic>
      </p:graphicFrame>
      <p:cxnSp>
        <p:nvCxnSpPr>
          <p:cNvPr id="91" name="Прямая соединительная линия 32">
            <a:extLst>
              <a:ext uri="{FF2B5EF4-FFF2-40B4-BE49-F238E27FC236}">
                <a16:creationId xmlns:a16="http://schemas.microsoft.com/office/drawing/2014/main" id="{F45BE5D6-2E00-4669-B7F8-76DFBF47F275}"/>
              </a:ext>
            </a:extLst>
          </p:cNvPr>
          <p:cNvCxnSpPr>
            <a:cxnSpLocks/>
            <a:stCxn id="45" idx="1"/>
            <a:endCxn id="41" idx="2"/>
          </p:cNvCxnSpPr>
          <p:nvPr/>
        </p:nvCxnSpPr>
        <p:spPr>
          <a:xfrm rot="10800000">
            <a:off x="2704280" y="3177773"/>
            <a:ext cx="4262104" cy="111413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F321D2-CD00-4991-979B-20E9E1FDD928}"/>
              </a:ext>
            </a:extLst>
          </p:cNvPr>
          <p:cNvSpPr txBox="1"/>
          <p:nvPr/>
        </p:nvSpPr>
        <p:spPr>
          <a:xfrm>
            <a:off x="3570265" y="1301590"/>
            <a:ext cx="24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ru-RU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BF509-481D-448A-99F8-CB779081E56F}"/>
              </a:ext>
            </a:extLst>
          </p:cNvPr>
          <p:cNvSpPr txBox="1"/>
          <p:nvPr/>
        </p:nvSpPr>
        <p:spPr>
          <a:xfrm>
            <a:off x="3570266" y="2677807"/>
            <a:ext cx="24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ru-RU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57F6C-EFC0-4E4C-91D5-81AEBF85106C}"/>
              </a:ext>
            </a:extLst>
          </p:cNvPr>
          <p:cNvSpPr txBox="1"/>
          <p:nvPr/>
        </p:nvSpPr>
        <p:spPr>
          <a:xfrm>
            <a:off x="3570264" y="4038574"/>
            <a:ext cx="24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1101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Подготовка рабочего окружения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7C5DF6-E155-4F3C-922A-786AD374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43088"/>
              </p:ext>
            </p:extLst>
          </p:nvPr>
        </p:nvGraphicFramePr>
        <p:xfrm>
          <a:off x="3114084" y="905868"/>
          <a:ext cx="9011533" cy="3159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0058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3583258531"/>
                    </a:ext>
                  </a:extLst>
                </a:gridCol>
                <a:gridCol w="3585123">
                  <a:extLst>
                    <a:ext uri="{9D8B030D-6E8A-4147-A177-3AD203B41FA5}">
                      <a16:colId xmlns:a16="http://schemas.microsoft.com/office/drawing/2014/main" val="17127031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Исходники проекта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performance-testing-step-by-step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latest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https://github.com/SteshenkoMA/performance-testing-step-by-step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44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Менеджер удалённых соединений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mRemoteNG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1.76.20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https://mremoteng.org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7964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Клиент для передачи файлов 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WinSCP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5.19.6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https://winscp.net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2391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Среда разработки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IntelliJ IDEA Community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2021.3.2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https://www.jetbrains.com/idea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0967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Средства для разработки ПО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openjdk-11 11.0.13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https://jdk.java.net/java-se-ri/11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7177"/>
                  </a:ext>
                </a:extLst>
              </a:tr>
              <a:tr h="292431">
                <a:tc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Scala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2.13.6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https://plugins.jetbrains.com/plugin/1347-scala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1825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Системы автоматической сборки проектов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Maven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3.8.1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включен в 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98558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1.5.5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включен в 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 Scala </a:t>
                      </a:r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плагин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91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Инструмент для работы с API 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Postman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9.13.0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https://www.postman.com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456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Графический клиент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для БД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Browser for SQLite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3.12.2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https://sqlitebrowser.org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386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Инструмент профилирования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VisualVM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2.1.2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https://visualvm.github.io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07075"/>
                  </a:ext>
                </a:extLst>
              </a:tr>
            </a:tbl>
          </a:graphicData>
        </a:graphic>
      </p:graphicFrame>
      <p:graphicFrame>
        <p:nvGraphicFramePr>
          <p:cNvPr id="59" name="Таблица 58">
            <a:extLst>
              <a:ext uri="{FF2B5EF4-FFF2-40B4-BE49-F238E27FC236}">
                <a16:creationId xmlns:a16="http://schemas.microsoft.com/office/drawing/2014/main" id="{1D7A191E-B3CC-4307-B95D-CADC4527E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45284"/>
              </p:ext>
            </p:extLst>
          </p:nvPr>
        </p:nvGraphicFramePr>
        <p:xfrm>
          <a:off x="3114085" y="4390852"/>
          <a:ext cx="9011533" cy="2326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5008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1680699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70856210"/>
                    </a:ext>
                  </a:extLst>
                </a:gridCol>
                <a:gridCol w="3594266">
                  <a:extLst>
                    <a:ext uri="{9D8B030D-6E8A-4147-A177-3AD203B41FA5}">
                      <a16:colId xmlns:a16="http://schemas.microsoft.com/office/drawing/2014/main" val="33986267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управления ПО на удалённых серверах 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2.9.6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ansible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Средства для разработки ПО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3.8.10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python3-pip</a:t>
                      </a:r>
                      <a:endParaRPr lang="ru-RU" sz="1000" dirty="0"/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71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openjdk-11 11.0.13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openjdk-11-jdk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45986"/>
                  </a:ext>
                </a:extLst>
              </a:tr>
              <a:tr h="310666">
                <a:tc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Scala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2.13.6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https://www.scala-sbt.org/1.x/docs/Installing-sbt-on-Linux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6540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Системы автоматической сборки проектов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Maven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3.6.3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maven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98558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1.5.5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см. 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14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 для удаленного обмена данными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OpenSSH Server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sudo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apt install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openssh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-server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3958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Комплект средств 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Amazon Web Services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SDK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boto3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pip install boto boto3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61677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A9BB42-BB91-4E46-AB4D-9FC1EB4171A5}"/>
              </a:ext>
            </a:extLst>
          </p:cNvPr>
          <p:cNvSpPr/>
          <p:nvPr/>
        </p:nvSpPr>
        <p:spPr>
          <a:xfrm>
            <a:off x="66382" y="1828699"/>
            <a:ext cx="2806177" cy="1813005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6A9ECB-091D-4FA6-890B-4D259BDC61A5}"/>
              </a:ext>
            </a:extLst>
          </p:cNvPr>
          <p:cNvSpPr/>
          <p:nvPr/>
        </p:nvSpPr>
        <p:spPr>
          <a:xfrm>
            <a:off x="66382" y="1589463"/>
            <a:ext cx="2806177" cy="234886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Операционные системы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256F4F-68D9-48CC-A734-D2F023AAEC50}"/>
              </a:ext>
            </a:extLst>
          </p:cNvPr>
          <p:cNvSpPr/>
          <p:nvPr/>
        </p:nvSpPr>
        <p:spPr>
          <a:xfrm>
            <a:off x="215112" y="1987235"/>
            <a:ext cx="2508717" cy="149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A69423-1326-4E06-8C2C-4B1F69353EF4}"/>
              </a:ext>
            </a:extLst>
          </p:cNvPr>
          <p:cNvSpPr/>
          <p:nvPr/>
        </p:nvSpPr>
        <p:spPr>
          <a:xfrm>
            <a:off x="307908" y="2551854"/>
            <a:ext cx="2415921" cy="93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613D8F-C323-44B4-8B9D-B604C5562F46}"/>
              </a:ext>
            </a:extLst>
          </p:cNvPr>
          <p:cNvSpPr/>
          <p:nvPr/>
        </p:nvSpPr>
        <p:spPr>
          <a:xfrm>
            <a:off x="406400" y="3039004"/>
            <a:ext cx="2317429" cy="44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80A4-5CC0-4F45-9886-EEEB49F617E6}"/>
              </a:ext>
            </a:extLst>
          </p:cNvPr>
          <p:cNvSpPr txBox="1"/>
          <p:nvPr/>
        </p:nvSpPr>
        <p:spPr>
          <a:xfrm>
            <a:off x="281288" y="2561811"/>
            <a:ext cx="24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Windows Subsystem for Linux v2</a:t>
            </a:r>
          </a:p>
          <a:p>
            <a:r>
              <a:rPr lang="en-US" sz="800" dirty="0">
                <a:solidFill>
                  <a:schemeClr val="tx1"/>
                </a:solidFill>
              </a:rPr>
              <a:t>https://docs.microsoft.com/en-us/windows/wsl/install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AD3EC-4F67-4CD8-B87A-434A2CEF0F84}"/>
              </a:ext>
            </a:extLst>
          </p:cNvPr>
          <p:cNvSpPr txBox="1"/>
          <p:nvPr/>
        </p:nvSpPr>
        <p:spPr>
          <a:xfrm>
            <a:off x="251925" y="2006458"/>
            <a:ext cx="1376272" cy="24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Windows 11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CA8DC-F2F7-4797-9411-564EDACA4592}"/>
              </a:ext>
            </a:extLst>
          </p:cNvPr>
          <p:cNvSpPr txBox="1"/>
          <p:nvPr/>
        </p:nvSpPr>
        <p:spPr>
          <a:xfrm>
            <a:off x="406399" y="3040202"/>
            <a:ext cx="1221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Ubuntu 20.04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D012BD9-EF1A-47F2-B3BA-3C7E4EDB951F}"/>
              </a:ext>
            </a:extLst>
          </p:cNvPr>
          <p:cNvSpPr/>
          <p:nvPr/>
        </p:nvSpPr>
        <p:spPr>
          <a:xfrm>
            <a:off x="3114085" y="694491"/>
            <a:ext cx="9011532" cy="213715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Программное обеспечение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50CCA80-212A-4FB7-A2B1-70779072E940}"/>
              </a:ext>
            </a:extLst>
          </p:cNvPr>
          <p:cNvSpPr/>
          <p:nvPr/>
        </p:nvSpPr>
        <p:spPr>
          <a:xfrm>
            <a:off x="3114085" y="4188514"/>
            <a:ext cx="9011533" cy="202338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Программное обеспечение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DC89BCE-E68D-4329-B402-97790572F02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1628197" y="801349"/>
            <a:ext cx="1485888" cy="1327947"/>
          </a:xfrm>
          <a:prstGeom prst="bentConnector3">
            <a:avLst>
              <a:gd name="adj1" fmla="val 910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E05191-74B4-4727-B190-31135933391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1628197" y="3163313"/>
            <a:ext cx="1485888" cy="1126370"/>
          </a:xfrm>
          <a:prstGeom prst="bentConnector3">
            <a:avLst>
              <a:gd name="adj1" fmla="val 898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8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инфраструктуры НТ с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9328875-471F-43F5-9C8A-BBB6EC0CD3DC}"/>
              </a:ext>
            </a:extLst>
          </p:cNvPr>
          <p:cNvSpPr/>
          <p:nvPr/>
        </p:nvSpPr>
        <p:spPr>
          <a:xfrm>
            <a:off x="4426654" y="1764430"/>
            <a:ext cx="2729908" cy="701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69C576-4049-4751-882C-A03C7E2DC512}"/>
              </a:ext>
            </a:extLst>
          </p:cNvPr>
          <p:cNvSpPr/>
          <p:nvPr/>
        </p:nvSpPr>
        <p:spPr>
          <a:xfrm>
            <a:off x="4426654" y="1441024"/>
            <a:ext cx="2729908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generator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EF3B217-AC49-489D-BFA0-645ECDDF87CF}"/>
              </a:ext>
            </a:extLst>
          </p:cNvPr>
          <p:cNvSpPr/>
          <p:nvPr/>
        </p:nvSpPr>
        <p:spPr>
          <a:xfrm>
            <a:off x="5873982" y="1893911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Gatling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29CFA76-CDA0-40FA-ACCF-D1E6004482F6}"/>
              </a:ext>
            </a:extLst>
          </p:cNvPr>
          <p:cNvSpPr/>
          <p:nvPr/>
        </p:nvSpPr>
        <p:spPr>
          <a:xfrm>
            <a:off x="4562857" y="1893912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Telegraf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C919B9-F5F0-451A-A92F-0DFA268DCB25}"/>
              </a:ext>
            </a:extLst>
          </p:cNvPr>
          <p:cNvCxnSpPr>
            <a:cxnSpLocks/>
            <a:stCxn id="22" idx="3"/>
            <a:endCxn id="76" idx="1"/>
          </p:cNvCxnSpPr>
          <p:nvPr/>
        </p:nvCxnSpPr>
        <p:spPr>
          <a:xfrm>
            <a:off x="7020355" y="2120355"/>
            <a:ext cx="1674593" cy="1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36570E3D-3D87-422D-B348-16850479B37C}"/>
              </a:ext>
            </a:extLst>
          </p:cNvPr>
          <p:cNvSpPr/>
          <p:nvPr/>
        </p:nvSpPr>
        <p:spPr>
          <a:xfrm>
            <a:off x="8558745" y="1764430"/>
            <a:ext cx="2729908" cy="701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8C05E5EF-5A8F-489D-9BBB-7C00FFC9CC6A}"/>
              </a:ext>
            </a:extLst>
          </p:cNvPr>
          <p:cNvSpPr/>
          <p:nvPr/>
        </p:nvSpPr>
        <p:spPr>
          <a:xfrm>
            <a:off x="8558745" y="1441024"/>
            <a:ext cx="2729908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0F27FB2F-EC5C-4134-9719-1E06FFB9B74D}"/>
              </a:ext>
            </a:extLst>
          </p:cNvPr>
          <p:cNvSpPr/>
          <p:nvPr/>
        </p:nvSpPr>
        <p:spPr>
          <a:xfrm>
            <a:off x="10006073" y="1893911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Telegraf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5E4EC741-C897-4887-9C4C-C2EE89F58327}"/>
              </a:ext>
            </a:extLst>
          </p:cNvPr>
          <p:cNvSpPr/>
          <p:nvPr/>
        </p:nvSpPr>
        <p:spPr>
          <a:xfrm>
            <a:off x="8694948" y="1893912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Eshop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53C4428-9733-4935-98E8-CB568D3B5C86}"/>
              </a:ext>
            </a:extLst>
          </p:cNvPr>
          <p:cNvSpPr/>
          <p:nvPr/>
        </p:nvSpPr>
        <p:spPr>
          <a:xfrm>
            <a:off x="5594726" y="3004388"/>
            <a:ext cx="4222004" cy="1075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09E1B63-7BAB-49A4-9DF5-C99E1EB90A23}"/>
              </a:ext>
            </a:extLst>
          </p:cNvPr>
          <p:cNvSpPr/>
          <p:nvPr/>
        </p:nvSpPr>
        <p:spPr>
          <a:xfrm>
            <a:off x="5594726" y="2680983"/>
            <a:ext cx="422200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042E2318-4735-4C70-A3E4-49BE89B4F26B}"/>
              </a:ext>
            </a:extLst>
          </p:cNvPr>
          <p:cNvSpPr/>
          <p:nvPr/>
        </p:nvSpPr>
        <p:spPr>
          <a:xfrm>
            <a:off x="7072286" y="3262257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InfluxDB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A53A1ED8-C6E7-431D-B504-147834305A60}"/>
              </a:ext>
            </a:extLst>
          </p:cNvPr>
          <p:cNvSpPr/>
          <p:nvPr/>
        </p:nvSpPr>
        <p:spPr>
          <a:xfrm>
            <a:off x="5762814" y="3264476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Telegraf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EB39B02B-3F82-4C17-B75E-B443FCF5C93A}"/>
              </a:ext>
            </a:extLst>
          </p:cNvPr>
          <p:cNvSpPr/>
          <p:nvPr/>
        </p:nvSpPr>
        <p:spPr>
          <a:xfrm>
            <a:off x="8381758" y="3264476"/>
            <a:ext cx="1146373" cy="45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Grafana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08" name="Прямая со стрелкой 104">
            <a:extLst>
              <a:ext uri="{FF2B5EF4-FFF2-40B4-BE49-F238E27FC236}">
                <a16:creationId xmlns:a16="http://schemas.microsoft.com/office/drawing/2014/main" id="{7D5CBC7D-2773-4A3F-B0B4-36B7120DA3CF}"/>
              </a:ext>
            </a:extLst>
          </p:cNvPr>
          <p:cNvCxnSpPr>
            <a:cxnSpLocks/>
          </p:cNvCxnSpPr>
          <p:nvPr/>
        </p:nvCxnSpPr>
        <p:spPr>
          <a:xfrm rot="5400000">
            <a:off x="8492104" y="1561858"/>
            <a:ext cx="1368346" cy="2933787"/>
          </a:xfrm>
          <a:prstGeom prst="bentConnector3">
            <a:avLst>
              <a:gd name="adj1" fmla="val 11670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04">
            <a:extLst>
              <a:ext uri="{FF2B5EF4-FFF2-40B4-BE49-F238E27FC236}">
                <a16:creationId xmlns:a16="http://schemas.microsoft.com/office/drawing/2014/main" id="{6BDBEDFB-CFD3-4462-AB5E-E1872E53AF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2170" y="3059298"/>
            <a:ext cx="2219" cy="1309472"/>
          </a:xfrm>
          <a:prstGeom prst="bentConnector3">
            <a:avLst>
              <a:gd name="adj1" fmla="val -71013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04">
            <a:extLst>
              <a:ext uri="{FF2B5EF4-FFF2-40B4-BE49-F238E27FC236}">
                <a16:creationId xmlns:a16="http://schemas.microsoft.com/office/drawing/2014/main" id="{F691C990-E290-412A-8D71-C1FF52440F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7022" y="1776256"/>
            <a:ext cx="1368345" cy="2509429"/>
          </a:xfrm>
          <a:prstGeom prst="bentConnector3">
            <a:avLst>
              <a:gd name="adj1" fmla="val 11670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D61A8B6E-3D3D-4154-AC15-E31AA0AB825E}"/>
              </a:ext>
            </a:extLst>
          </p:cNvPr>
          <p:cNvCxnSpPr>
            <a:cxnSpLocks/>
            <a:stCxn id="82" idx="0"/>
            <a:endCxn id="88" idx="0"/>
          </p:cNvCxnSpPr>
          <p:nvPr/>
        </p:nvCxnSpPr>
        <p:spPr>
          <a:xfrm rot="16200000" flipH="1">
            <a:off x="8299099" y="2608630"/>
            <a:ext cx="2219" cy="1309472"/>
          </a:xfrm>
          <a:prstGeom prst="curvedConnector3">
            <a:avLst>
              <a:gd name="adj1" fmla="val -7096800"/>
            </a:avLst>
          </a:prstGeom>
          <a:ln w="63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201A8327-922B-4FDA-9ECA-E8EF226D29EC}"/>
              </a:ext>
            </a:extLst>
          </p:cNvPr>
          <p:cNvCxnSpPr>
            <a:cxnSpLocks/>
          </p:cNvCxnSpPr>
          <p:nvPr/>
        </p:nvCxnSpPr>
        <p:spPr>
          <a:xfrm>
            <a:off x="2827569" y="5216021"/>
            <a:ext cx="62606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Таблица 160">
            <a:extLst>
              <a:ext uri="{FF2B5EF4-FFF2-40B4-BE49-F238E27FC236}">
                <a16:creationId xmlns:a16="http://schemas.microsoft.com/office/drawing/2014/main" id="{C341C394-D34A-4B08-B183-83741AEB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47964"/>
              </p:ext>
            </p:extLst>
          </p:nvPr>
        </p:nvGraphicFramePr>
        <p:xfrm>
          <a:off x="2788813" y="5055437"/>
          <a:ext cx="7247625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602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6553023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/>
                        <a:t>Генератор нагрузки </a:t>
                      </a:r>
                      <a:r>
                        <a:rPr lang="en-US" sz="1200" dirty="0"/>
                        <a:t>Gatling </a:t>
                      </a:r>
                      <a:r>
                        <a:rPr lang="ru-RU" sz="1200" dirty="0"/>
                        <a:t>отправляет </a:t>
                      </a:r>
                      <a:r>
                        <a:rPr lang="en-US" sz="1200" dirty="0"/>
                        <a:t>http </a:t>
                      </a:r>
                      <a:r>
                        <a:rPr lang="ru-RU" sz="1200" dirty="0"/>
                        <a:t>запросы объекту тестирования интернет магазину </a:t>
                      </a:r>
                      <a:r>
                        <a:rPr lang="en-US" sz="1200" dirty="0" err="1"/>
                        <a:t>Eshop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Агенты 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Telegraf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собирают статистические метрики и записывают их в БД 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InfluxDB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7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Веб приложение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Grafana </a:t>
                      </a:r>
                      <a:r>
                        <a:rPr lang="ru-RU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вычитывает метрики из 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InfluxDB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и выводит в виде графиков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985587"/>
                  </a:ext>
                </a:extLst>
              </a:tr>
            </a:tbl>
          </a:graphicData>
        </a:graphic>
      </p:graphicFrame>
      <p:cxnSp>
        <p:nvCxnSpPr>
          <p:cNvPr id="169" name="Прямая со стрелкой 104">
            <a:extLst>
              <a:ext uri="{FF2B5EF4-FFF2-40B4-BE49-F238E27FC236}">
                <a16:creationId xmlns:a16="http://schemas.microsoft.com/office/drawing/2014/main" id="{534A65E6-F8C2-4D96-874C-90E6EDE15E1E}"/>
              </a:ext>
            </a:extLst>
          </p:cNvPr>
          <p:cNvCxnSpPr>
            <a:cxnSpLocks/>
          </p:cNvCxnSpPr>
          <p:nvPr/>
        </p:nvCxnSpPr>
        <p:spPr>
          <a:xfrm flipV="1">
            <a:off x="2827569" y="5486408"/>
            <a:ext cx="624193" cy="8819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143">
            <a:extLst>
              <a:ext uri="{FF2B5EF4-FFF2-40B4-BE49-F238E27FC236}">
                <a16:creationId xmlns:a16="http://schemas.microsoft.com/office/drawing/2014/main" id="{B372C47E-0176-4E0C-A8AC-6D18B864EC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5853" y="5525341"/>
            <a:ext cx="7624" cy="646918"/>
          </a:xfrm>
          <a:prstGeom prst="curvedConnector3">
            <a:avLst>
              <a:gd name="adj1" fmla="val 1899056"/>
            </a:avLst>
          </a:prstGeom>
          <a:ln w="63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FB3AD01-728E-4793-B452-B0FB376814D7}"/>
              </a:ext>
            </a:extLst>
          </p:cNvPr>
          <p:cNvSpPr/>
          <p:nvPr/>
        </p:nvSpPr>
        <p:spPr>
          <a:xfrm>
            <a:off x="551512" y="2087834"/>
            <a:ext cx="1523613" cy="178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F446832-D279-46B3-8704-391BA87656A7}"/>
              </a:ext>
            </a:extLst>
          </p:cNvPr>
          <p:cNvSpPr/>
          <p:nvPr/>
        </p:nvSpPr>
        <p:spPr>
          <a:xfrm>
            <a:off x="551512" y="1764429"/>
            <a:ext cx="152361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B0F9A4E-50E3-4C85-AFC4-54BF1B8CB309}"/>
              </a:ext>
            </a:extLst>
          </p:cNvPr>
          <p:cNvSpPr/>
          <p:nvPr/>
        </p:nvSpPr>
        <p:spPr>
          <a:xfrm>
            <a:off x="687716" y="2217317"/>
            <a:ext cx="1242826" cy="19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Переменные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38C0D3A-0F1A-4A39-A075-2A3D5B5475D1}"/>
              </a:ext>
            </a:extLst>
          </p:cNvPr>
          <p:cNvSpPr/>
          <p:nvPr/>
        </p:nvSpPr>
        <p:spPr>
          <a:xfrm>
            <a:off x="687711" y="2878968"/>
            <a:ext cx="1242831" cy="179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Задания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B6BFFCC-F099-48E8-8603-2B3C292E99C2}"/>
              </a:ext>
            </a:extLst>
          </p:cNvPr>
          <p:cNvSpPr/>
          <p:nvPr/>
        </p:nvSpPr>
        <p:spPr>
          <a:xfrm>
            <a:off x="676645" y="2547280"/>
            <a:ext cx="1242831" cy="19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Ш</a:t>
            </a:r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аблоны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C5AFB7B-13D5-4342-AA7C-3F085E3CA461}"/>
              </a:ext>
            </a:extLst>
          </p:cNvPr>
          <p:cNvSpPr/>
          <p:nvPr/>
        </p:nvSpPr>
        <p:spPr>
          <a:xfrm>
            <a:off x="687710" y="3215653"/>
            <a:ext cx="1242831" cy="1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Файлы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945D3C1-A8BA-4660-98E6-D7BAE81C1C44}"/>
              </a:ext>
            </a:extLst>
          </p:cNvPr>
          <p:cNvSpPr/>
          <p:nvPr/>
        </p:nvSpPr>
        <p:spPr>
          <a:xfrm>
            <a:off x="687710" y="3567178"/>
            <a:ext cx="1242831" cy="1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</a:rPr>
              <a:t>Иное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1A3F2A54-9FC6-494E-A407-C6839D2589B6}"/>
              </a:ext>
            </a:extLst>
          </p:cNvPr>
          <p:cNvSpPr/>
          <p:nvPr/>
        </p:nvSpPr>
        <p:spPr>
          <a:xfrm>
            <a:off x="4127167" y="1322803"/>
            <a:ext cx="7498080" cy="2874476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5769586D-D320-4556-AF61-63E7A1320DF0}"/>
              </a:ext>
            </a:extLst>
          </p:cNvPr>
          <p:cNvSpPr/>
          <p:nvPr/>
        </p:nvSpPr>
        <p:spPr>
          <a:xfrm>
            <a:off x="4124959" y="956557"/>
            <a:ext cx="7498080" cy="366246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Виртуальные машины облачного сервиса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8FB937CD-4AFB-4289-BCEA-EDA5705789D6}"/>
              </a:ext>
            </a:extLst>
          </p:cNvPr>
          <p:cNvSpPr/>
          <p:nvPr/>
        </p:nvSpPr>
        <p:spPr>
          <a:xfrm>
            <a:off x="2158599" y="2540724"/>
            <a:ext cx="1821778" cy="5812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Организация</a:t>
            </a:r>
          </a:p>
        </p:txBody>
      </p:sp>
    </p:spTree>
    <p:extLst>
      <p:ext uri="{BB962C8B-B14F-4D97-AF65-F5344CB8AC3E}">
        <p14:creationId xmlns:p14="http://schemas.microsoft.com/office/powerpoint/2010/main" val="5743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облачных технологий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Yandex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69C576-4049-4751-882C-A03C7E2DC512}"/>
              </a:ext>
            </a:extLst>
          </p:cNvPr>
          <p:cNvSpPr/>
          <p:nvPr/>
        </p:nvSpPr>
        <p:spPr>
          <a:xfrm>
            <a:off x="3227266" y="2047555"/>
            <a:ext cx="5831782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Облако 75">
            <a:extLst>
              <a:ext uri="{FF2B5EF4-FFF2-40B4-BE49-F238E27FC236}">
                <a16:creationId xmlns:a16="http://schemas.microsoft.com/office/drawing/2014/main" id="{5E4EC741-C897-4887-9C4C-C2EE89F58327}"/>
              </a:ext>
            </a:extLst>
          </p:cNvPr>
          <p:cNvSpPr/>
          <p:nvPr/>
        </p:nvSpPr>
        <p:spPr>
          <a:xfrm>
            <a:off x="9778341" y="2235744"/>
            <a:ext cx="2026821" cy="19381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Yandex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41B5F-3497-459B-9DC9-CF052ADFB6C2}"/>
              </a:ext>
            </a:extLst>
          </p:cNvPr>
          <p:cNvSpPr txBox="1"/>
          <p:nvPr/>
        </p:nvSpPr>
        <p:spPr>
          <a:xfrm>
            <a:off x="424702" y="2689063"/>
            <a:ext cx="1632010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Inter"/>
              </a:rPr>
              <a:t>oauth_token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Inter"/>
              </a:rPr>
              <a:t> 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Inter"/>
              </a:rPr>
              <a:t>     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Inter"/>
              </a:rPr>
              <a:t>iam_token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A82E6-AAF7-4B7B-8A5B-E9FF37E4D2C7}"/>
              </a:ext>
            </a:extLst>
          </p:cNvPr>
          <p:cNvSpPr txBox="1"/>
          <p:nvPr/>
        </p:nvSpPr>
        <p:spPr>
          <a:xfrm>
            <a:off x="3227271" y="2653975"/>
            <a:ext cx="5831782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Подключение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сервису, используя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учетные данные</a:t>
            </a:r>
          </a:p>
        </p:txBody>
      </p:sp>
      <p:sp>
        <p:nvSpPr>
          <p:cNvPr id="7" name="Прямоугольник: загнутый угол 6">
            <a:extLst>
              <a:ext uri="{FF2B5EF4-FFF2-40B4-BE49-F238E27FC236}">
                <a16:creationId xmlns:a16="http://schemas.microsoft.com/office/drawing/2014/main" id="{7407B0D4-DB79-46E9-AF20-A2C930FF3284}"/>
              </a:ext>
            </a:extLst>
          </p:cNvPr>
          <p:cNvSpPr/>
          <p:nvPr/>
        </p:nvSpPr>
        <p:spPr>
          <a:xfrm>
            <a:off x="424702" y="3006941"/>
            <a:ext cx="2190750" cy="217465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performance-testing-</a:t>
            </a:r>
            <a:r>
              <a:rPr lang="en-US" sz="1000" dirty="0" err="1"/>
              <a:t>key.pem</a:t>
            </a:r>
            <a:endParaRPr lang="ru-RU" sz="1000" dirty="0"/>
          </a:p>
        </p:txBody>
      </p:sp>
      <p:sp>
        <p:nvSpPr>
          <p:cNvPr id="22" name="Прямоугольник: загнутый угол 21">
            <a:extLst>
              <a:ext uri="{FF2B5EF4-FFF2-40B4-BE49-F238E27FC236}">
                <a16:creationId xmlns:a16="http://schemas.microsoft.com/office/drawing/2014/main" id="{51EFC415-85C3-402F-9F7D-C76B86A976DF}"/>
              </a:ext>
            </a:extLst>
          </p:cNvPr>
          <p:cNvSpPr/>
          <p:nvPr/>
        </p:nvSpPr>
        <p:spPr>
          <a:xfrm>
            <a:off x="424702" y="3613941"/>
            <a:ext cx="694314" cy="2174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hosts.ini</a:t>
            </a:r>
            <a:endParaRPr lang="ru-RU" sz="1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3AAD703-C0D1-48D0-B23B-763AF5C699B4}"/>
              </a:ext>
            </a:extLst>
          </p:cNvPr>
          <p:cNvCxnSpPr>
            <a:cxnSpLocks/>
          </p:cNvCxnSpPr>
          <p:nvPr/>
        </p:nvCxnSpPr>
        <p:spPr>
          <a:xfrm>
            <a:off x="9059051" y="2807862"/>
            <a:ext cx="69859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A502E-E5B1-4F4A-BA8A-8E6BC4900E16}"/>
              </a:ext>
            </a:extLst>
          </p:cNvPr>
          <p:cNvSpPr txBox="1"/>
          <p:nvPr/>
        </p:nvSpPr>
        <p:spPr>
          <a:xfrm>
            <a:off x="3227270" y="2961751"/>
            <a:ext cx="583178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и сохранение на локальной машине приватного ключа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12B2E7B-DB61-4A74-8930-01984522FD1E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>
            <a:off x="2615452" y="3115640"/>
            <a:ext cx="611818" cy="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E73443F-52F1-4A35-8081-999DA48865A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056712" y="2807864"/>
            <a:ext cx="1170559" cy="43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A4560-9DEC-428D-AEDC-B28B620C5880}"/>
              </a:ext>
            </a:extLst>
          </p:cNvPr>
          <p:cNvSpPr txBox="1"/>
          <p:nvPr/>
        </p:nvSpPr>
        <p:spPr>
          <a:xfrm>
            <a:off x="3227266" y="3264654"/>
            <a:ext cx="5831783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Заказ виртуальных машин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3265DF-E4D3-441E-8892-01CD5735519A}"/>
              </a:ext>
            </a:extLst>
          </p:cNvPr>
          <p:cNvSpPr txBox="1"/>
          <p:nvPr/>
        </p:nvSpPr>
        <p:spPr>
          <a:xfrm>
            <a:off x="3227265" y="3573659"/>
            <a:ext cx="5831783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Сохранение информации об их </a:t>
            </a: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8A2B1BE-E98B-4B8E-B5BD-9A34B078C6C8}"/>
              </a:ext>
            </a:extLst>
          </p:cNvPr>
          <p:cNvCxnSpPr>
            <a:cxnSpLocks/>
            <a:stCxn id="61" idx="1"/>
            <a:endCxn id="22" idx="3"/>
          </p:cNvCxnSpPr>
          <p:nvPr/>
        </p:nvCxnSpPr>
        <p:spPr>
          <a:xfrm flipH="1" flipV="1">
            <a:off x="1119016" y="3722673"/>
            <a:ext cx="2108249" cy="73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E5AB7558-A19F-4415-89CC-917B7C621A7B}"/>
              </a:ext>
            </a:extLst>
          </p:cNvPr>
          <p:cNvCxnSpPr>
            <a:cxnSpLocks/>
          </p:cNvCxnSpPr>
          <p:nvPr/>
        </p:nvCxnSpPr>
        <p:spPr>
          <a:xfrm flipV="1">
            <a:off x="9053875" y="3417334"/>
            <a:ext cx="708945" cy="72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4526DAF-D496-497C-A6BF-C0B3658149FA}"/>
              </a:ext>
            </a:extLst>
          </p:cNvPr>
          <p:cNvSpPr/>
          <p:nvPr/>
        </p:nvSpPr>
        <p:spPr>
          <a:xfrm>
            <a:off x="1230025" y="2776678"/>
            <a:ext cx="143624" cy="62368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20">
            <a:extLst>
              <a:ext uri="{FF2B5EF4-FFF2-40B4-BE49-F238E27FC236}">
                <a16:creationId xmlns:a16="http://schemas.microsoft.com/office/drawing/2014/main" id="{B8A441B6-56CA-406B-9187-B0C3442A7A62}"/>
              </a:ext>
            </a:extLst>
          </p:cNvPr>
          <p:cNvSpPr/>
          <p:nvPr/>
        </p:nvSpPr>
        <p:spPr>
          <a:xfrm>
            <a:off x="3227265" y="4639947"/>
            <a:ext cx="5826610" cy="30056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Полезные ссылки</a:t>
            </a: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8E8EF8A3-24FF-4090-817D-C2FD5376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60213"/>
              </p:ext>
            </p:extLst>
          </p:nvPr>
        </p:nvGraphicFramePr>
        <p:xfrm>
          <a:off x="3227264" y="4948952"/>
          <a:ext cx="5826611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5456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3801155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dirty="0"/>
                        <a:t>Начало работы с </a:t>
                      </a:r>
                      <a:r>
                        <a:rPr lang="ru-RU" sz="1000" dirty="0" err="1"/>
                        <a:t>Compute</a:t>
                      </a:r>
                      <a:r>
                        <a:rPr lang="ru-RU" sz="1000" dirty="0"/>
                        <a:t> </a:t>
                      </a:r>
                      <a:r>
                        <a:rPr lang="ru-RU" sz="1000" dirty="0" err="1"/>
                        <a:t>Cloud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https://cloud.yandex.ru/docs/compute/quickstart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OAuth token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https://cloud.yandex.ru/docs/iam/concepts/authorization/oauth-token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239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dirty="0"/>
                        <a:t>Тарифы, гранты, калькулятор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https://cloud.yandex.ru/prices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8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облачных технологий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69C576-4049-4751-882C-A03C7E2DC512}"/>
              </a:ext>
            </a:extLst>
          </p:cNvPr>
          <p:cNvSpPr/>
          <p:nvPr/>
        </p:nvSpPr>
        <p:spPr>
          <a:xfrm>
            <a:off x="3227266" y="2047555"/>
            <a:ext cx="5831782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Облако 75">
            <a:extLst>
              <a:ext uri="{FF2B5EF4-FFF2-40B4-BE49-F238E27FC236}">
                <a16:creationId xmlns:a16="http://schemas.microsoft.com/office/drawing/2014/main" id="{5E4EC741-C897-4887-9C4C-C2EE89F58327}"/>
              </a:ext>
            </a:extLst>
          </p:cNvPr>
          <p:cNvSpPr/>
          <p:nvPr/>
        </p:nvSpPr>
        <p:spPr>
          <a:xfrm>
            <a:off x="9778341" y="2235744"/>
            <a:ext cx="2026821" cy="19381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41B5F-3497-459B-9DC9-CF052ADFB6C2}"/>
              </a:ext>
            </a:extLst>
          </p:cNvPr>
          <p:cNvSpPr txBox="1"/>
          <p:nvPr/>
        </p:nvSpPr>
        <p:spPr>
          <a:xfrm>
            <a:off x="424702" y="2669363"/>
            <a:ext cx="163201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ru-RU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ru-RU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A82E6-AAF7-4B7B-8A5B-E9FF37E4D2C7}"/>
              </a:ext>
            </a:extLst>
          </p:cNvPr>
          <p:cNvSpPr txBox="1"/>
          <p:nvPr/>
        </p:nvSpPr>
        <p:spPr>
          <a:xfrm>
            <a:off x="3227271" y="2653975"/>
            <a:ext cx="5831782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Подключение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сервису, используя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учетные данные</a:t>
            </a:r>
          </a:p>
        </p:txBody>
      </p:sp>
      <p:sp>
        <p:nvSpPr>
          <p:cNvPr id="7" name="Прямоугольник: загнутый угол 6">
            <a:extLst>
              <a:ext uri="{FF2B5EF4-FFF2-40B4-BE49-F238E27FC236}">
                <a16:creationId xmlns:a16="http://schemas.microsoft.com/office/drawing/2014/main" id="{7407B0D4-DB79-46E9-AF20-A2C930FF3284}"/>
              </a:ext>
            </a:extLst>
          </p:cNvPr>
          <p:cNvSpPr/>
          <p:nvPr/>
        </p:nvSpPr>
        <p:spPr>
          <a:xfrm>
            <a:off x="424702" y="3006941"/>
            <a:ext cx="2190750" cy="217465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performance-testing-</a:t>
            </a:r>
            <a:r>
              <a:rPr lang="en-US" sz="1000" dirty="0" err="1"/>
              <a:t>key.pem</a:t>
            </a:r>
            <a:endParaRPr lang="ru-RU" sz="1000" dirty="0"/>
          </a:p>
        </p:txBody>
      </p:sp>
      <p:sp>
        <p:nvSpPr>
          <p:cNvPr id="22" name="Прямоугольник: загнутый угол 21">
            <a:extLst>
              <a:ext uri="{FF2B5EF4-FFF2-40B4-BE49-F238E27FC236}">
                <a16:creationId xmlns:a16="http://schemas.microsoft.com/office/drawing/2014/main" id="{51EFC415-85C3-402F-9F7D-C76B86A976DF}"/>
              </a:ext>
            </a:extLst>
          </p:cNvPr>
          <p:cNvSpPr/>
          <p:nvPr/>
        </p:nvSpPr>
        <p:spPr>
          <a:xfrm>
            <a:off x="452487" y="3956460"/>
            <a:ext cx="694314" cy="2174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hosts.ini</a:t>
            </a:r>
            <a:endParaRPr lang="ru-RU" sz="1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3AAD703-C0D1-48D0-B23B-763AF5C699B4}"/>
              </a:ext>
            </a:extLst>
          </p:cNvPr>
          <p:cNvCxnSpPr>
            <a:cxnSpLocks/>
          </p:cNvCxnSpPr>
          <p:nvPr/>
        </p:nvCxnSpPr>
        <p:spPr>
          <a:xfrm>
            <a:off x="9059051" y="2807862"/>
            <a:ext cx="69859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A502E-E5B1-4F4A-BA8A-8E6BC4900E16}"/>
              </a:ext>
            </a:extLst>
          </p:cNvPr>
          <p:cNvSpPr txBox="1"/>
          <p:nvPr/>
        </p:nvSpPr>
        <p:spPr>
          <a:xfrm>
            <a:off x="3227270" y="2961751"/>
            <a:ext cx="583178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в </a:t>
            </a: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сохранение на локальной машине приватного ключа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12B2E7B-DB61-4A74-8930-01984522FD1E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>
            <a:off x="2615452" y="3115640"/>
            <a:ext cx="611818" cy="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E73443F-52F1-4A35-8081-999DA48865A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056712" y="2807863"/>
            <a:ext cx="1170559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A0288A-82FA-40FE-8379-DADD7E541345}"/>
              </a:ext>
            </a:extLst>
          </p:cNvPr>
          <p:cNvSpPr txBox="1"/>
          <p:nvPr/>
        </p:nvSpPr>
        <p:spPr>
          <a:xfrm>
            <a:off x="3227269" y="3269108"/>
            <a:ext cx="5831783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политик безопасности 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5A4560-9DEC-428D-AEDC-B28B620C5880}"/>
              </a:ext>
            </a:extLst>
          </p:cNvPr>
          <p:cNvSpPr txBox="1"/>
          <p:nvPr/>
        </p:nvSpPr>
        <p:spPr>
          <a:xfrm>
            <a:off x="3227268" y="3581417"/>
            <a:ext cx="5831783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Заказ виртуальных машин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3265DF-E4D3-441E-8892-01CD5735519A}"/>
              </a:ext>
            </a:extLst>
          </p:cNvPr>
          <p:cNvSpPr txBox="1"/>
          <p:nvPr/>
        </p:nvSpPr>
        <p:spPr>
          <a:xfrm>
            <a:off x="3227268" y="3891210"/>
            <a:ext cx="5831783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ru-RU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Сохранение информации об их </a:t>
            </a:r>
            <a:r>
              <a:rPr lang="en-US" sz="1400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8A2B1BE-E98B-4B8E-B5BD-9A34B078C6C8}"/>
              </a:ext>
            </a:extLst>
          </p:cNvPr>
          <p:cNvCxnSpPr>
            <a:cxnSpLocks/>
            <a:stCxn id="61" idx="1"/>
            <a:endCxn id="22" idx="3"/>
          </p:cNvCxnSpPr>
          <p:nvPr/>
        </p:nvCxnSpPr>
        <p:spPr>
          <a:xfrm flipH="1">
            <a:off x="1146801" y="4047535"/>
            <a:ext cx="2080467" cy="176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6A676FB5-A043-4AEB-916E-563B9576DEEB}"/>
              </a:ext>
            </a:extLst>
          </p:cNvPr>
          <p:cNvCxnSpPr>
            <a:cxnSpLocks/>
          </p:cNvCxnSpPr>
          <p:nvPr/>
        </p:nvCxnSpPr>
        <p:spPr>
          <a:xfrm>
            <a:off x="9059050" y="3115639"/>
            <a:ext cx="698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BB18C287-145A-4343-838A-6D05BC76A689}"/>
              </a:ext>
            </a:extLst>
          </p:cNvPr>
          <p:cNvCxnSpPr>
            <a:cxnSpLocks/>
          </p:cNvCxnSpPr>
          <p:nvPr/>
        </p:nvCxnSpPr>
        <p:spPr>
          <a:xfrm>
            <a:off x="9069398" y="3425433"/>
            <a:ext cx="6985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E5AB7558-A19F-4415-89CC-917B7C621A7B}"/>
              </a:ext>
            </a:extLst>
          </p:cNvPr>
          <p:cNvCxnSpPr>
            <a:cxnSpLocks/>
          </p:cNvCxnSpPr>
          <p:nvPr/>
        </p:nvCxnSpPr>
        <p:spPr>
          <a:xfrm flipV="1">
            <a:off x="9059050" y="3727596"/>
            <a:ext cx="708945" cy="72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0">
            <a:extLst>
              <a:ext uri="{FF2B5EF4-FFF2-40B4-BE49-F238E27FC236}">
                <a16:creationId xmlns:a16="http://schemas.microsoft.com/office/drawing/2014/main" id="{5AAB8D3F-6A07-4665-9E2A-7FDCDC3C0A01}"/>
              </a:ext>
            </a:extLst>
          </p:cNvPr>
          <p:cNvSpPr/>
          <p:nvPr/>
        </p:nvSpPr>
        <p:spPr>
          <a:xfrm>
            <a:off x="2721072" y="4846771"/>
            <a:ext cx="6749855" cy="30056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Полезные ссылки</a:t>
            </a:r>
          </a:p>
        </p:txBody>
      </p:sp>
      <p:graphicFrame>
        <p:nvGraphicFramePr>
          <p:cNvPr id="25" name="Таблица 5">
            <a:extLst>
              <a:ext uri="{FF2B5EF4-FFF2-40B4-BE49-F238E27FC236}">
                <a16:creationId xmlns:a16="http://schemas.microsoft.com/office/drawing/2014/main" id="{06D470E2-122E-44EA-9E76-0011D81E3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26486"/>
              </p:ext>
            </p:extLst>
          </p:nvPr>
        </p:nvGraphicFramePr>
        <p:xfrm>
          <a:off x="2721072" y="5155776"/>
          <a:ext cx="674985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096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Web Services Guide</a:t>
                      </a: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https://docs.ansible.com/ansible/latest/collections/amazon/aws/docsite/guide_aws.html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Ключи доступа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https://console.aws.amazon.com/iam/home#/security_credentials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5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мониторинга: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69C576-4049-4751-882C-A03C7E2DC512}"/>
              </a:ext>
            </a:extLst>
          </p:cNvPr>
          <p:cNvSpPr/>
          <p:nvPr/>
        </p:nvSpPr>
        <p:spPr>
          <a:xfrm>
            <a:off x="1631379" y="2027842"/>
            <a:ext cx="4260459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A82E6-AAF7-4B7B-8A5B-E9FF37E4D2C7}"/>
              </a:ext>
            </a:extLst>
          </p:cNvPr>
          <p:cNvSpPr txBox="1"/>
          <p:nvPr/>
        </p:nvSpPr>
        <p:spPr>
          <a:xfrm>
            <a:off x="1631384" y="2634262"/>
            <a:ext cx="426045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Установка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InfluxDB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 запуск БД в качестве сервиса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FA502E-E5B1-4F4A-BA8A-8E6BC4900E16}"/>
              </a:ext>
            </a:extLst>
          </p:cNvPr>
          <p:cNvSpPr txBox="1"/>
          <p:nvPr/>
        </p:nvSpPr>
        <p:spPr>
          <a:xfrm>
            <a:off x="1631383" y="2942038"/>
            <a:ext cx="4260459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Создание корзин хранения данных в БД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6A676FB5-A043-4AEB-916E-563B9576DEE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891837" y="2788151"/>
            <a:ext cx="2152565" cy="6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40635BF-91E3-46E1-9199-2AB856C174C5}"/>
              </a:ext>
            </a:extLst>
          </p:cNvPr>
          <p:cNvSpPr/>
          <p:nvPr/>
        </p:nvSpPr>
        <p:spPr>
          <a:xfrm>
            <a:off x="7307245" y="1704437"/>
            <a:ext cx="301328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A0C8CF6-BF4C-44B2-B143-B09BEA74DEA8}"/>
              </a:ext>
            </a:extLst>
          </p:cNvPr>
          <p:cNvSpPr/>
          <p:nvPr/>
        </p:nvSpPr>
        <p:spPr>
          <a:xfrm>
            <a:off x="7307243" y="2026551"/>
            <a:ext cx="3013285" cy="317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B7E968E-3EC2-4FF3-A970-B94398F72DCA}"/>
              </a:ext>
            </a:extLst>
          </p:cNvPr>
          <p:cNvSpPr/>
          <p:nvPr/>
        </p:nvSpPr>
        <p:spPr>
          <a:xfrm>
            <a:off x="8044402" y="2632908"/>
            <a:ext cx="1568990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87A3CBB-9AD7-4EAE-AA3E-9FF9657B3538}"/>
              </a:ext>
            </a:extLst>
          </p:cNvPr>
          <p:cNvSpPr/>
          <p:nvPr/>
        </p:nvSpPr>
        <p:spPr>
          <a:xfrm>
            <a:off x="8265300" y="3154381"/>
            <a:ext cx="1122539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buckets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3B14136-588C-4229-AF17-662D42DF5D04}"/>
              </a:ext>
            </a:extLst>
          </p:cNvPr>
          <p:cNvSpPr/>
          <p:nvPr/>
        </p:nvSpPr>
        <p:spPr>
          <a:xfrm>
            <a:off x="8265299" y="3477786"/>
            <a:ext cx="1122541" cy="91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ECC198C-79DE-4660-BDA3-DB14F1D6B902}"/>
              </a:ext>
            </a:extLst>
          </p:cNvPr>
          <p:cNvSpPr/>
          <p:nvPr/>
        </p:nvSpPr>
        <p:spPr>
          <a:xfrm>
            <a:off x="8044402" y="2956313"/>
            <a:ext cx="1568990" cy="1640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BC0BCC7-CD04-4232-8579-5CB3BF03506F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5891842" y="3095927"/>
            <a:ext cx="2373458" cy="22015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C2FD6C-F7FC-4E17-A71F-2912FB499031}"/>
              </a:ext>
            </a:extLst>
          </p:cNvPr>
          <p:cNvSpPr txBox="1"/>
          <p:nvPr/>
        </p:nvSpPr>
        <p:spPr>
          <a:xfrm>
            <a:off x="8419673" y="3623612"/>
            <a:ext cx="815767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telegraf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DD74AF-91F1-49A1-9469-479AE77130E8}"/>
              </a:ext>
            </a:extLst>
          </p:cNvPr>
          <p:cNvSpPr txBox="1"/>
          <p:nvPr/>
        </p:nvSpPr>
        <p:spPr>
          <a:xfrm>
            <a:off x="8419673" y="3936262"/>
            <a:ext cx="815767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</a:rPr>
              <a:t>gatling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023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мониторинга: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Telegraf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40635BF-91E3-46E1-9199-2AB856C174C5}"/>
              </a:ext>
            </a:extLst>
          </p:cNvPr>
          <p:cNvSpPr/>
          <p:nvPr/>
        </p:nvSpPr>
        <p:spPr>
          <a:xfrm>
            <a:off x="4660139" y="1169901"/>
            <a:ext cx="283821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A0C8CF6-BF4C-44B2-B143-B09BEA74DEA8}"/>
              </a:ext>
            </a:extLst>
          </p:cNvPr>
          <p:cNvSpPr/>
          <p:nvPr/>
        </p:nvSpPr>
        <p:spPr>
          <a:xfrm>
            <a:off x="4666437" y="1493306"/>
            <a:ext cx="2831916" cy="2813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398726-EB61-4DDE-B0CE-4D155E55B590}"/>
              </a:ext>
            </a:extLst>
          </p:cNvPr>
          <p:cNvSpPr/>
          <p:nvPr/>
        </p:nvSpPr>
        <p:spPr>
          <a:xfrm>
            <a:off x="4808782" y="1673233"/>
            <a:ext cx="2540929" cy="314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Метрики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35F6101-E459-4A00-8A1E-1D90CE27F4FF}"/>
              </a:ext>
            </a:extLst>
          </p:cNvPr>
          <p:cNvSpPr/>
          <p:nvPr/>
        </p:nvSpPr>
        <p:spPr>
          <a:xfrm>
            <a:off x="4808783" y="1987304"/>
            <a:ext cx="2540929" cy="443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C2149D6-94D6-43C7-83BB-0DEE28317821}"/>
              </a:ext>
            </a:extLst>
          </p:cNvPr>
          <p:cNvSpPr/>
          <p:nvPr/>
        </p:nvSpPr>
        <p:spPr>
          <a:xfrm>
            <a:off x="4927846" y="2099935"/>
            <a:ext cx="2311919" cy="2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Использование аппаратных ресурсов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45E08ED-C104-4121-B302-1EF33A2E0984}"/>
              </a:ext>
            </a:extLst>
          </p:cNvPr>
          <p:cNvSpPr/>
          <p:nvPr/>
        </p:nvSpPr>
        <p:spPr>
          <a:xfrm>
            <a:off x="4808782" y="3159365"/>
            <a:ext cx="2540929" cy="366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Telegraf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69B7780-40AF-4107-B6EF-AB23DCCF508C}"/>
              </a:ext>
            </a:extLst>
          </p:cNvPr>
          <p:cNvSpPr/>
          <p:nvPr/>
        </p:nvSpPr>
        <p:spPr>
          <a:xfrm>
            <a:off x="3702427" y="4928620"/>
            <a:ext cx="4759933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AEFEB1-3F18-4374-A8C6-44EC6700525B}"/>
              </a:ext>
            </a:extLst>
          </p:cNvPr>
          <p:cNvSpPr txBox="1"/>
          <p:nvPr/>
        </p:nvSpPr>
        <p:spPr>
          <a:xfrm>
            <a:off x="3702427" y="5537647"/>
            <a:ext cx="475993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Установка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агентов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Telegraf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 запуск в качестве сервиса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C7F37946-5300-4FC4-9AC7-49052292CDB1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rot="5400000">
            <a:off x="5714834" y="2794951"/>
            <a:ext cx="728828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23FE8A5-FADD-406F-87FF-46F413983E2E}"/>
              </a:ext>
            </a:extLst>
          </p:cNvPr>
          <p:cNvSpPr/>
          <p:nvPr/>
        </p:nvSpPr>
        <p:spPr>
          <a:xfrm>
            <a:off x="4808782" y="3837573"/>
            <a:ext cx="2540929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4FA279B6-E64F-4C61-BE83-C52981470F66}"/>
              </a:ext>
            </a:extLst>
          </p:cNvPr>
          <p:cNvSpPr/>
          <p:nvPr/>
        </p:nvSpPr>
        <p:spPr>
          <a:xfrm>
            <a:off x="864214" y="1201882"/>
            <a:ext cx="283821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generator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19514BD-AE2E-4750-AC8F-91C588070681}"/>
              </a:ext>
            </a:extLst>
          </p:cNvPr>
          <p:cNvSpPr/>
          <p:nvPr/>
        </p:nvSpPr>
        <p:spPr>
          <a:xfrm>
            <a:off x="864214" y="1525288"/>
            <a:ext cx="2838213" cy="213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2BBD276D-2329-46A3-98CC-99048DD9371B}"/>
              </a:ext>
            </a:extLst>
          </p:cNvPr>
          <p:cNvSpPr/>
          <p:nvPr/>
        </p:nvSpPr>
        <p:spPr>
          <a:xfrm>
            <a:off x="1012857" y="1705214"/>
            <a:ext cx="2540929" cy="314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Метрики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266D3F8-1537-47F8-8444-C4DE5C414482}"/>
              </a:ext>
            </a:extLst>
          </p:cNvPr>
          <p:cNvSpPr/>
          <p:nvPr/>
        </p:nvSpPr>
        <p:spPr>
          <a:xfrm>
            <a:off x="1012858" y="2019285"/>
            <a:ext cx="2540929" cy="78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C2D7A51-E1A2-4FCC-B37C-649CAF4578BC}"/>
              </a:ext>
            </a:extLst>
          </p:cNvPr>
          <p:cNvSpPr/>
          <p:nvPr/>
        </p:nvSpPr>
        <p:spPr>
          <a:xfrm>
            <a:off x="1131921" y="2131916"/>
            <a:ext cx="2311919" cy="2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Использование аппаратных ресурсов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AA1D41D9-021A-4722-8EA7-1D3859D248DB}"/>
              </a:ext>
            </a:extLst>
          </p:cNvPr>
          <p:cNvSpPr/>
          <p:nvPr/>
        </p:nvSpPr>
        <p:spPr>
          <a:xfrm>
            <a:off x="1012855" y="3152748"/>
            <a:ext cx="2540929" cy="36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Telegraf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7" name="Прямая со стрелкой 55">
            <a:extLst>
              <a:ext uri="{FF2B5EF4-FFF2-40B4-BE49-F238E27FC236}">
                <a16:creationId xmlns:a16="http://schemas.microsoft.com/office/drawing/2014/main" id="{C467E16E-5D8A-4E05-B441-0425D2237673}"/>
              </a:ext>
            </a:extLst>
          </p:cNvPr>
          <p:cNvCxnSpPr>
            <a:cxnSpLocks/>
            <a:stCxn id="125" idx="2"/>
            <a:endCxn id="72" idx="3"/>
          </p:cNvCxnSpPr>
          <p:nvPr/>
        </p:nvCxnSpPr>
        <p:spPr>
          <a:xfrm rot="5400000">
            <a:off x="8364621" y="2482430"/>
            <a:ext cx="501937" cy="25317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3BB9266-BB80-41D7-B7FA-39024B2A2EE5}"/>
              </a:ext>
            </a:extLst>
          </p:cNvPr>
          <p:cNvSpPr/>
          <p:nvPr/>
        </p:nvSpPr>
        <p:spPr>
          <a:xfrm>
            <a:off x="1131922" y="2462518"/>
            <a:ext cx="2311920" cy="20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Статистика генератора нагрузки </a:t>
            </a:r>
            <a:r>
              <a:rPr lang="en-US" sz="1000" dirty="0">
                <a:solidFill>
                  <a:schemeClr val="tx1"/>
                </a:solidFill>
              </a:rPr>
              <a:t>Gatling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99" name="Прямая со стрелкой 55">
            <a:extLst>
              <a:ext uri="{FF2B5EF4-FFF2-40B4-BE49-F238E27FC236}">
                <a16:creationId xmlns:a16="http://schemas.microsoft.com/office/drawing/2014/main" id="{25C04E50-A42F-40FD-8707-04AC0D7AA4C6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2106622" y="2976047"/>
            <a:ext cx="353400" cy="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55">
            <a:extLst>
              <a:ext uri="{FF2B5EF4-FFF2-40B4-BE49-F238E27FC236}">
                <a16:creationId xmlns:a16="http://schemas.microsoft.com/office/drawing/2014/main" id="{B248125D-35DF-4374-ADE9-2276B9931E1B}"/>
              </a:ext>
            </a:extLst>
          </p:cNvPr>
          <p:cNvCxnSpPr>
            <a:cxnSpLocks/>
            <a:stCxn id="37" idx="2"/>
            <a:endCxn id="72" idx="0"/>
          </p:cNvCxnSpPr>
          <p:nvPr/>
        </p:nvCxnSpPr>
        <p:spPr>
          <a:xfrm>
            <a:off x="6079247" y="3526122"/>
            <a:ext cx="0" cy="311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87EBB2E4-914E-45AD-922C-574022E5BC86}"/>
              </a:ext>
            </a:extLst>
          </p:cNvPr>
          <p:cNvSpPr/>
          <p:nvPr/>
        </p:nvSpPr>
        <p:spPr>
          <a:xfrm>
            <a:off x="8462360" y="1169901"/>
            <a:ext cx="2838213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6FEBF94C-3A4D-495B-A026-D1250AE6008A}"/>
              </a:ext>
            </a:extLst>
          </p:cNvPr>
          <p:cNvSpPr/>
          <p:nvPr/>
        </p:nvSpPr>
        <p:spPr>
          <a:xfrm>
            <a:off x="8462360" y="1493306"/>
            <a:ext cx="2838213" cy="216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383974C5-BD85-4BD2-BE08-45A7CCAEFA42}"/>
              </a:ext>
            </a:extLst>
          </p:cNvPr>
          <p:cNvSpPr/>
          <p:nvPr/>
        </p:nvSpPr>
        <p:spPr>
          <a:xfrm>
            <a:off x="8611003" y="1673233"/>
            <a:ext cx="2540929" cy="314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Метрики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E0C4A86-6060-4628-BF42-086B46F30FF0}"/>
              </a:ext>
            </a:extLst>
          </p:cNvPr>
          <p:cNvSpPr/>
          <p:nvPr/>
        </p:nvSpPr>
        <p:spPr>
          <a:xfrm>
            <a:off x="8611004" y="1987304"/>
            <a:ext cx="2540929" cy="78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E626D33E-EE0D-4AFC-B98D-33C3A2B53B33}"/>
              </a:ext>
            </a:extLst>
          </p:cNvPr>
          <p:cNvSpPr/>
          <p:nvPr/>
        </p:nvSpPr>
        <p:spPr>
          <a:xfrm>
            <a:off x="8730067" y="2099935"/>
            <a:ext cx="2311919" cy="2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Использование аппаратных ресурсов</a:t>
            </a: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7AF79F8-2664-4F95-9C96-CD5E260A6ABA}"/>
              </a:ext>
            </a:extLst>
          </p:cNvPr>
          <p:cNvSpPr/>
          <p:nvPr/>
        </p:nvSpPr>
        <p:spPr>
          <a:xfrm>
            <a:off x="8611001" y="3126409"/>
            <a:ext cx="2540929" cy="37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Telegraf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E18C04F5-93FF-4040-BA62-EC0DAA34E4EC}"/>
              </a:ext>
            </a:extLst>
          </p:cNvPr>
          <p:cNvSpPr/>
          <p:nvPr/>
        </p:nvSpPr>
        <p:spPr>
          <a:xfrm>
            <a:off x="8730068" y="2430537"/>
            <a:ext cx="2311920" cy="20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Размер БД </a:t>
            </a:r>
            <a:r>
              <a:rPr lang="en-US" sz="1000" dirty="0" err="1">
                <a:solidFill>
                  <a:schemeClr val="tx1"/>
                </a:solidFill>
              </a:rPr>
              <a:t>Eshop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27" name="Прямая со стрелкой 55">
            <a:extLst>
              <a:ext uri="{FF2B5EF4-FFF2-40B4-BE49-F238E27FC236}">
                <a16:creationId xmlns:a16="http://schemas.microsoft.com/office/drawing/2014/main" id="{1BEE8138-2B9F-47F2-8B5E-A416813E5D9C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 rot="5400000">
            <a:off x="9701947" y="2946887"/>
            <a:ext cx="359042" cy="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55">
            <a:extLst>
              <a:ext uri="{FF2B5EF4-FFF2-40B4-BE49-F238E27FC236}">
                <a16:creationId xmlns:a16="http://schemas.microsoft.com/office/drawing/2014/main" id="{06660124-6987-4926-BDE9-05A323C6FF6D}"/>
              </a:ext>
            </a:extLst>
          </p:cNvPr>
          <p:cNvCxnSpPr>
            <a:cxnSpLocks/>
            <a:stCxn id="96" idx="2"/>
            <a:endCxn id="72" idx="1"/>
          </p:cNvCxnSpPr>
          <p:nvPr/>
        </p:nvCxnSpPr>
        <p:spPr>
          <a:xfrm rot="16200000" flipH="1">
            <a:off x="3305534" y="2496027"/>
            <a:ext cx="481035" cy="2525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522DF56-1407-422A-B4FF-36F2EB6DEE68}"/>
              </a:ext>
            </a:extLst>
          </p:cNvPr>
          <p:cNvSpPr txBox="1"/>
          <p:nvPr/>
        </p:nvSpPr>
        <p:spPr>
          <a:xfrm>
            <a:off x="3702425" y="5831638"/>
            <a:ext cx="475993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Добавление конфигурационных файлов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77AC193-42AF-4475-8ECF-1143086DC3F2}"/>
              </a:ext>
            </a:extLst>
          </p:cNvPr>
          <p:cNvSpPr/>
          <p:nvPr/>
        </p:nvSpPr>
        <p:spPr>
          <a:xfrm>
            <a:off x="2787601" y="3239290"/>
            <a:ext cx="656239" cy="2069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config_1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353B1F5E-F428-4898-A708-0C8E0037F5BE}"/>
              </a:ext>
            </a:extLst>
          </p:cNvPr>
          <p:cNvSpPr/>
          <p:nvPr/>
        </p:nvSpPr>
        <p:spPr>
          <a:xfrm>
            <a:off x="6572221" y="3244224"/>
            <a:ext cx="666969" cy="1970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config_2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A3CEE193-621A-438A-BCD4-2C69EEA64C84}"/>
              </a:ext>
            </a:extLst>
          </p:cNvPr>
          <p:cNvSpPr/>
          <p:nvPr/>
        </p:nvSpPr>
        <p:spPr>
          <a:xfrm>
            <a:off x="10374441" y="3216042"/>
            <a:ext cx="666969" cy="1970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config_3</a:t>
            </a:r>
            <a:endParaRPr lang="ru-R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9B83DDE-41A7-46C1-B2E7-CA660A243BF7}"/>
              </a:ext>
            </a:extLst>
          </p:cNvPr>
          <p:cNvSpPr txBox="1"/>
          <p:nvPr/>
        </p:nvSpPr>
        <p:spPr>
          <a:xfrm>
            <a:off x="3227271" y="140482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мониторинга: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40635BF-91E3-46E1-9199-2AB856C174C5}"/>
              </a:ext>
            </a:extLst>
          </p:cNvPr>
          <p:cNvSpPr/>
          <p:nvPr/>
        </p:nvSpPr>
        <p:spPr>
          <a:xfrm>
            <a:off x="6096000" y="1718744"/>
            <a:ext cx="5570550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A0C8CF6-BF4C-44B2-B143-B09BEA74DEA8}"/>
              </a:ext>
            </a:extLst>
          </p:cNvPr>
          <p:cNvSpPr/>
          <p:nvPr/>
        </p:nvSpPr>
        <p:spPr>
          <a:xfrm>
            <a:off x="6096000" y="2042150"/>
            <a:ext cx="5570550" cy="263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398726-EB61-4DDE-B0CE-4D155E55B590}"/>
              </a:ext>
            </a:extLst>
          </p:cNvPr>
          <p:cNvSpPr/>
          <p:nvPr/>
        </p:nvSpPr>
        <p:spPr>
          <a:xfrm>
            <a:off x="6248399" y="2222076"/>
            <a:ext cx="3134877" cy="323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Grafana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35F6101-E459-4A00-8A1E-1D90CE27F4FF}"/>
              </a:ext>
            </a:extLst>
          </p:cNvPr>
          <p:cNvSpPr/>
          <p:nvPr/>
        </p:nvSpPr>
        <p:spPr>
          <a:xfrm>
            <a:off x="6248399" y="2545483"/>
            <a:ext cx="3134877" cy="1969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C2149D6-94D6-43C7-83BB-0DEE28317821}"/>
              </a:ext>
            </a:extLst>
          </p:cNvPr>
          <p:cNvSpPr/>
          <p:nvPr/>
        </p:nvSpPr>
        <p:spPr>
          <a:xfrm>
            <a:off x="6363707" y="2648777"/>
            <a:ext cx="2874683" cy="79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Использование аппаратных ресурсов: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ru-RU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45E08ED-C104-4121-B302-1EF33A2E0984}"/>
              </a:ext>
            </a:extLst>
          </p:cNvPr>
          <p:cNvSpPr/>
          <p:nvPr/>
        </p:nvSpPr>
        <p:spPr>
          <a:xfrm>
            <a:off x="9908731" y="2222076"/>
            <a:ext cx="1568990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4D79464-7D8C-4A75-B7E0-8BA011233603}"/>
              </a:ext>
            </a:extLst>
          </p:cNvPr>
          <p:cNvSpPr/>
          <p:nvPr/>
        </p:nvSpPr>
        <p:spPr>
          <a:xfrm>
            <a:off x="10129629" y="2743549"/>
            <a:ext cx="1122539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buckets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BF58CD0-FB62-4E9B-96A1-4D973C025CB9}"/>
              </a:ext>
            </a:extLst>
          </p:cNvPr>
          <p:cNvSpPr/>
          <p:nvPr/>
        </p:nvSpPr>
        <p:spPr>
          <a:xfrm>
            <a:off x="10129628" y="3066954"/>
            <a:ext cx="1122541" cy="91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9626A6A-A086-4A3B-9D6D-9702789FB607}"/>
              </a:ext>
            </a:extLst>
          </p:cNvPr>
          <p:cNvSpPr/>
          <p:nvPr/>
        </p:nvSpPr>
        <p:spPr>
          <a:xfrm>
            <a:off x="9908731" y="2545481"/>
            <a:ext cx="1568990" cy="1640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F57F6-D5EE-463C-94F1-CA74F7BC6722}"/>
              </a:ext>
            </a:extLst>
          </p:cNvPr>
          <p:cNvSpPr txBox="1"/>
          <p:nvPr/>
        </p:nvSpPr>
        <p:spPr>
          <a:xfrm>
            <a:off x="10284002" y="3212780"/>
            <a:ext cx="815767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telegraf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FC9FD2-FECF-4064-B0A7-2C673960F2C8}"/>
              </a:ext>
            </a:extLst>
          </p:cNvPr>
          <p:cNvSpPr txBox="1"/>
          <p:nvPr/>
        </p:nvSpPr>
        <p:spPr>
          <a:xfrm>
            <a:off x="10284002" y="3525430"/>
            <a:ext cx="815767" cy="31265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</a:rPr>
              <a:t>gatling</a:t>
            </a:r>
            <a:endParaRPr lang="ru-RU" sz="1400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462EF6F-FCE1-4BDB-B78C-8606B9B7C027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9238390" y="3047597"/>
            <a:ext cx="1045612" cy="321508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8">
            <a:extLst>
              <a:ext uri="{FF2B5EF4-FFF2-40B4-BE49-F238E27FC236}">
                <a16:creationId xmlns:a16="http://schemas.microsoft.com/office/drawing/2014/main" id="{605084C3-0272-4FD1-B849-78F1A308D7EB}"/>
              </a:ext>
            </a:extLst>
          </p:cNvPr>
          <p:cNvCxnSpPr>
            <a:cxnSpLocks/>
            <a:stCxn id="100" idx="3"/>
            <a:endCxn id="42" idx="1"/>
          </p:cNvCxnSpPr>
          <p:nvPr/>
        </p:nvCxnSpPr>
        <p:spPr>
          <a:xfrm flipV="1">
            <a:off x="9238391" y="3681755"/>
            <a:ext cx="1045611" cy="323541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69B7780-40AF-4107-B6EF-AB23DCCF508C}"/>
              </a:ext>
            </a:extLst>
          </p:cNvPr>
          <p:cNvSpPr/>
          <p:nvPr/>
        </p:nvSpPr>
        <p:spPr>
          <a:xfrm>
            <a:off x="474652" y="2057090"/>
            <a:ext cx="5095893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C1E82-1489-4457-B9E3-00998D8EA73A}"/>
              </a:ext>
            </a:extLst>
          </p:cNvPr>
          <p:cNvSpPr txBox="1"/>
          <p:nvPr/>
        </p:nvSpPr>
        <p:spPr>
          <a:xfrm>
            <a:off x="474657" y="2663510"/>
            <a:ext cx="5095893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Установка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Grafana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 запуск в качестве сервиса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AEFEB1-3F18-4374-A8C6-44EC6700525B}"/>
              </a:ext>
            </a:extLst>
          </p:cNvPr>
          <p:cNvSpPr txBox="1"/>
          <p:nvPr/>
        </p:nvSpPr>
        <p:spPr>
          <a:xfrm>
            <a:off x="474652" y="2975157"/>
            <a:ext cx="5095898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витрин с графиками и вывод на них метрик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C7F37946-5300-4FC4-9AC7-49052292CDB1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5570550" y="2383779"/>
            <a:ext cx="677849" cy="4336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27">
            <a:extLst>
              <a:ext uri="{FF2B5EF4-FFF2-40B4-BE49-F238E27FC236}">
                <a16:creationId xmlns:a16="http://schemas.microsoft.com/office/drawing/2014/main" id="{40954F35-7752-4639-A179-98665ADFF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1297" y="3595536"/>
            <a:ext cx="312650" cy="172439"/>
          </a:xfrm>
          <a:prstGeom prst="bentConnector3">
            <a:avLst>
              <a:gd name="adj1" fmla="val 9955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ABD1C031-8169-4D34-891D-9943946B37E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570550" y="3129046"/>
            <a:ext cx="3948747" cy="388659"/>
          </a:xfrm>
          <a:prstGeom prst="bentConnector3">
            <a:avLst>
              <a:gd name="adj1" fmla="val 8627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27">
            <a:extLst>
              <a:ext uri="{FF2B5EF4-FFF2-40B4-BE49-F238E27FC236}">
                <a16:creationId xmlns:a16="http://schemas.microsoft.com/office/drawing/2014/main" id="{79004CB9-67EC-4476-97EF-0A264CAB4F10}"/>
              </a:ext>
            </a:extLst>
          </p:cNvPr>
          <p:cNvCxnSpPr>
            <a:cxnSpLocks/>
          </p:cNvCxnSpPr>
          <p:nvPr/>
        </p:nvCxnSpPr>
        <p:spPr>
          <a:xfrm flipV="1">
            <a:off x="9426455" y="3216924"/>
            <a:ext cx="329895" cy="30024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D6174AB-C5D3-4314-8700-67AF1418CC87}"/>
              </a:ext>
            </a:extLst>
          </p:cNvPr>
          <p:cNvSpPr/>
          <p:nvPr/>
        </p:nvSpPr>
        <p:spPr>
          <a:xfrm>
            <a:off x="6361925" y="3606476"/>
            <a:ext cx="2876466" cy="79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Статистика генератора нагрузки </a:t>
            </a:r>
            <a:r>
              <a:rPr lang="en-US" sz="1000" dirty="0">
                <a:solidFill>
                  <a:schemeClr val="tx1"/>
                </a:solidFill>
              </a:rPr>
              <a:t>Gatling: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оличество виртуальных пользователей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Частота запросов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Длительность обработки запросов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398726-EB61-4DDE-B0CE-4D155E55B590}"/>
              </a:ext>
            </a:extLst>
          </p:cNvPr>
          <p:cNvSpPr/>
          <p:nvPr/>
        </p:nvSpPr>
        <p:spPr>
          <a:xfrm>
            <a:off x="6993064" y="1817794"/>
            <a:ext cx="2579870" cy="34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Дистрибутив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69B7780-40AF-4107-B6EF-AB23DCCF508C}"/>
              </a:ext>
            </a:extLst>
          </p:cNvPr>
          <p:cNvSpPr/>
          <p:nvPr/>
        </p:nvSpPr>
        <p:spPr>
          <a:xfrm>
            <a:off x="3605544" y="4852532"/>
            <a:ext cx="4638353" cy="6011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действий </a:t>
            </a:r>
            <a:r>
              <a:rPr lang="en-US" dirty="0">
                <a:solidFill>
                  <a:schemeClr val="tx1"/>
                </a:solidFill>
              </a:rPr>
              <a:t>Ansible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AEFEB1-3F18-4374-A8C6-44EC6700525B}"/>
              </a:ext>
            </a:extLst>
          </p:cNvPr>
          <p:cNvSpPr txBox="1"/>
          <p:nvPr/>
        </p:nvSpPr>
        <p:spPr>
          <a:xfrm>
            <a:off x="3605546" y="5461559"/>
            <a:ext cx="4646062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/>
              <a:t>Сборка проекта с помощью </a:t>
            </a:r>
            <a:r>
              <a:rPr lang="en-US" sz="1400" dirty="0"/>
              <a:t>Maven</a:t>
            </a:r>
            <a:endParaRPr lang="ru-RU" sz="1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4FA279B6-E64F-4C61-BE83-C52981470F66}"/>
              </a:ext>
            </a:extLst>
          </p:cNvPr>
          <p:cNvSpPr/>
          <p:nvPr/>
        </p:nvSpPr>
        <p:spPr>
          <a:xfrm>
            <a:off x="7108380" y="2267880"/>
            <a:ext cx="1065163" cy="47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eshop.jar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19514BD-AE2E-4750-AC8F-91C588070681}"/>
              </a:ext>
            </a:extLst>
          </p:cNvPr>
          <p:cNvSpPr/>
          <p:nvPr/>
        </p:nvSpPr>
        <p:spPr>
          <a:xfrm>
            <a:off x="6993064" y="2166822"/>
            <a:ext cx="2579877" cy="1317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87EBB2E4-914E-45AD-922C-574022E5BC86}"/>
              </a:ext>
            </a:extLst>
          </p:cNvPr>
          <p:cNvSpPr/>
          <p:nvPr/>
        </p:nvSpPr>
        <p:spPr>
          <a:xfrm>
            <a:off x="9969239" y="1824718"/>
            <a:ext cx="1710928" cy="34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6FEBF94C-3A4D-495B-A026-D1250AE6008A}"/>
              </a:ext>
            </a:extLst>
          </p:cNvPr>
          <p:cNvSpPr/>
          <p:nvPr/>
        </p:nvSpPr>
        <p:spPr>
          <a:xfrm>
            <a:off x="9969239" y="2173746"/>
            <a:ext cx="1710928" cy="81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22DF56-1407-422A-B4FF-36F2EB6DEE68}"/>
              </a:ext>
            </a:extLst>
          </p:cNvPr>
          <p:cNvSpPr txBox="1"/>
          <p:nvPr/>
        </p:nvSpPr>
        <p:spPr>
          <a:xfrm>
            <a:off x="3605546" y="5755550"/>
            <a:ext cx="4646062" cy="30777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Развёртывание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дистрибутива и запуск в виде сервиса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25C90C0-48A0-4CB9-B950-3F35C4D6489D}"/>
              </a:ext>
            </a:extLst>
          </p:cNvPr>
          <p:cNvSpPr/>
          <p:nvPr/>
        </p:nvSpPr>
        <p:spPr>
          <a:xfrm>
            <a:off x="8358063" y="2268755"/>
            <a:ext cx="1092331" cy="469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eshop.db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911326D-5C1A-45D0-BB7C-F854160617DC}"/>
              </a:ext>
            </a:extLst>
          </p:cNvPr>
          <p:cNvSpPr/>
          <p:nvPr/>
        </p:nvSpPr>
        <p:spPr>
          <a:xfrm>
            <a:off x="4340166" y="2325189"/>
            <a:ext cx="1950029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8987D47-CD29-4A1E-8C60-ADC15A686305}"/>
              </a:ext>
            </a:extLst>
          </p:cNvPr>
          <p:cNvSpPr/>
          <p:nvPr/>
        </p:nvSpPr>
        <p:spPr>
          <a:xfrm>
            <a:off x="2230720" y="2325189"/>
            <a:ext cx="1403825" cy="323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AD14595-5039-4010-B33C-41025CF2AC0F}"/>
              </a:ext>
            </a:extLst>
          </p:cNvPr>
          <p:cNvSpPr/>
          <p:nvPr/>
        </p:nvSpPr>
        <p:spPr>
          <a:xfrm>
            <a:off x="2230720" y="2648594"/>
            <a:ext cx="1403825" cy="79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65CF63C-3FD0-42CB-BA13-6286ACE4745A}"/>
              </a:ext>
            </a:extLst>
          </p:cNvPr>
          <p:cNvCxnSpPr>
            <a:cxnSpLocks/>
            <a:stCxn id="49" idx="3"/>
            <a:endCxn id="74" idx="1"/>
          </p:cNvCxnSpPr>
          <p:nvPr/>
        </p:nvCxnSpPr>
        <p:spPr>
          <a:xfrm flipV="1">
            <a:off x="3634545" y="3040065"/>
            <a:ext cx="705621" cy="40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4F45C-2A70-4436-AFEB-13D9835C8538}"/>
              </a:ext>
            </a:extLst>
          </p:cNvPr>
          <p:cNvSpPr txBox="1"/>
          <p:nvPr/>
        </p:nvSpPr>
        <p:spPr>
          <a:xfrm>
            <a:off x="3589671" y="2867226"/>
            <a:ext cx="757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 requests</a:t>
            </a:r>
            <a:endParaRPr lang="ru-RU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62196B-7248-4325-A326-180B078E7980}"/>
              </a:ext>
            </a:extLst>
          </p:cNvPr>
          <p:cNvSpPr txBox="1"/>
          <p:nvPr/>
        </p:nvSpPr>
        <p:spPr>
          <a:xfrm>
            <a:off x="3733526" y="2989363"/>
            <a:ext cx="468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json</a:t>
            </a:r>
            <a:endParaRPr lang="ru-RU" sz="8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F8BDD4-772E-42C9-ADF3-5B52BE13AABE}"/>
              </a:ext>
            </a:extLst>
          </p:cNvPr>
          <p:cNvSpPr/>
          <p:nvPr/>
        </p:nvSpPr>
        <p:spPr>
          <a:xfrm>
            <a:off x="1921770" y="1530737"/>
            <a:ext cx="4674989" cy="2739338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67CE1FD-34B4-4DA0-B398-6A7379CC5310}"/>
              </a:ext>
            </a:extLst>
          </p:cNvPr>
          <p:cNvSpPr/>
          <p:nvPr/>
        </p:nvSpPr>
        <p:spPr>
          <a:xfrm>
            <a:off x="7116089" y="2854790"/>
            <a:ext cx="1065163" cy="469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A8315296-6BF4-4A3E-8FB6-B023A86EFCE3}"/>
              </a:ext>
            </a:extLst>
          </p:cNvPr>
          <p:cNvSpPr/>
          <p:nvPr/>
        </p:nvSpPr>
        <p:spPr>
          <a:xfrm>
            <a:off x="8374212" y="2854129"/>
            <a:ext cx="1076914" cy="465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start.sh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ABB78857-972A-4C06-AC40-416434B29240}"/>
              </a:ext>
            </a:extLst>
          </p:cNvPr>
          <p:cNvSpPr/>
          <p:nvPr/>
        </p:nvSpPr>
        <p:spPr>
          <a:xfrm>
            <a:off x="4340166" y="2644592"/>
            <a:ext cx="1950029" cy="790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3B158E-B5FD-402A-9AA1-7264C898778B}"/>
              </a:ext>
            </a:extLst>
          </p:cNvPr>
          <p:cNvSpPr txBox="1"/>
          <p:nvPr/>
        </p:nvSpPr>
        <p:spPr>
          <a:xfrm>
            <a:off x="3220231" y="143383"/>
            <a:ext cx="5751538" cy="3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 в эксплуатацию объекта тестирования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A9F7E07-2C27-4206-A0C6-D9BA3F47EA32}"/>
              </a:ext>
            </a:extLst>
          </p:cNvPr>
          <p:cNvCxnSpPr>
            <a:cxnSpLocks/>
            <a:stCxn id="92" idx="3"/>
            <a:endCxn id="158" idx="1"/>
          </p:cNvCxnSpPr>
          <p:nvPr/>
        </p:nvCxnSpPr>
        <p:spPr>
          <a:xfrm flipV="1">
            <a:off x="9572941" y="2594147"/>
            <a:ext cx="578119" cy="23166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2">
            <a:extLst>
              <a:ext uri="{FF2B5EF4-FFF2-40B4-BE49-F238E27FC236}">
                <a16:creationId xmlns:a16="http://schemas.microsoft.com/office/drawing/2014/main" id="{F4893401-D707-4C34-B661-7927F221E923}"/>
              </a:ext>
            </a:extLst>
          </p:cNvPr>
          <p:cNvCxnSpPr>
            <a:cxnSpLocks/>
            <a:stCxn id="132" idx="3"/>
            <a:endCxn id="91" idx="1"/>
          </p:cNvCxnSpPr>
          <p:nvPr/>
        </p:nvCxnSpPr>
        <p:spPr>
          <a:xfrm flipV="1">
            <a:off x="6450173" y="2503474"/>
            <a:ext cx="658207" cy="3645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27">
            <a:extLst>
              <a:ext uri="{FF2B5EF4-FFF2-40B4-BE49-F238E27FC236}">
                <a16:creationId xmlns:a16="http://schemas.microsoft.com/office/drawing/2014/main" id="{363D9F22-93C8-4E4D-8AC7-592E8084914C}"/>
              </a:ext>
            </a:extLst>
          </p:cNvPr>
          <p:cNvCxnSpPr>
            <a:cxnSpLocks/>
            <a:stCxn id="140" idx="3"/>
            <a:endCxn id="36" idx="1"/>
          </p:cNvCxnSpPr>
          <p:nvPr/>
        </p:nvCxnSpPr>
        <p:spPr>
          <a:xfrm flipV="1">
            <a:off x="3814505" y="2503474"/>
            <a:ext cx="4543558" cy="1421643"/>
          </a:xfrm>
          <a:prstGeom prst="bentConnector3">
            <a:avLst>
              <a:gd name="adj1" fmla="val 9765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27">
            <a:extLst>
              <a:ext uri="{FF2B5EF4-FFF2-40B4-BE49-F238E27FC236}">
                <a16:creationId xmlns:a16="http://schemas.microsoft.com/office/drawing/2014/main" id="{8F8EC97D-3B78-4CC8-B568-7589CDEF6EDC}"/>
              </a:ext>
            </a:extLst>
          </p:cNvPr>
          <p:cNvCxnSpPr>
            <a:cxnSpLocks/>
          </p:cNvCxnSpPr>
          <p:nvPr/>
        </p:nvCxnSpPr>
        <p:spPr>
          <a:xfrm flipV="1">
            <a:off x="8251606" y="3309091"/>
            <a:ext cx="636866" cy="12625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27">
            <a:extLst>
              <a:ext uri="{FF2B5EF4-FFF2-40B4-BE49-F238E27FC236}">
                <a16:creationId xmlns:a16="http://schemas.microsoft.com/office/drawing/2014/main" id="{924F368A-919F-4CDA-B59C-03886E617A02}"/>
              </a:ext>
            </a:extLst>
          </p:cNvPr>
          <p:cNvCxnSpPr>
            <a:cxnSpLocks/>
          </p:cNvCxnSpPr>
          <p:nvPr/>
        </p:nvCxnSpPr>
        <p:spPr>
          <a:xfrm rot="10800000">
            <a:off x="7661836" y="3319597"/>
            <a:ext cx="582061" cy="11369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278D5D9-10EE-493F-835D-3317CFD86EE6}"/>
              </a:ext>
            </a:extLst>
          </p:cNvPr>
          <p:cNvSpPr/>
          <p:nvPr/>
        </p:nvSpPr>
        <p:spPr>
          <a:xfrm>
            <a:off x="2082851" y="2185645"/>
            <a:ext cx="4367322" cy="136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0" name="Блок-схема: несколько документов 139">
            <a:extLst>
              <a:ext uri="{FF2B5EF4-FFF2-40B4-BE49-F238E27FC236}">
                <a16:creationId xmlns:a16="http://schemas.microsoft.com/office/drawing/2014/main" id="{486DA3B6-9FF3-4D94-B02D-6FCAB1C887F2}"/>
              </a:ext>
            </a:extLst>
          </p:cNvPr>
          <p:cNvSpPr/>
          <p:nvPr/>
        </p:nvSpPr>
        <p:spPr>
          <a:xfrm>
            <a:off x="2076669" y="3750603"/>
            <a:ext cx="1737836" cy="349028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Ресурсы</a:t>
            </a: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91ED6717-869A-41D0-B43C-FD80C3D1C7C9}"/>
              </a:ext>
            </a:extLst>
          </p:cNvPr>
          <p:cNvSpPr/>
          <p:nvPr/>
        </p:nvSpPr>
        <p:spPr>
          <a:xfrm>
            <a:off x="2082851" y="1825675"/>
            <a:ext cx="4367322" cy="358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Веб приложение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3" name="Таблица 142">
            <a:extLst>
              <a:ext uri="{FF2B5EF4-FFF2-40B4-BE49-F238E27FC236}">
                <a16:creationId xmlns:a16="http://schemas.microsoft.com/office/drawing/2014/main" id="{4A9DC4F9-3801-49D5-8571-79628C96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83556"/>
              </p:ext>
            </p:extLst>
          </p:nvPr>
        </p:nvGraphicFramePr>
        <p:xfrm>
          <a:off x="2362733" y="2756067"/>
          <a:ext cx="1165708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236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590472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html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img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css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23918"/>
                  </a:ext>
                </a:extLst>
              </a:tr>
            </a:tbl>
          </a:graphicData>
        </a:graphic>
      </p:graphicFrame>
      <p:graphicFrame>
        <p:nvGraphicFramePr>
          <p:cNvPr id="145" name="Таблица 144">
            <a:extLst>
              <a:ext uri="{FF2B5EF4-FFF2-40B4-BE49-F238E27FC236}">
                <a16:creationId xmlns:a16="http://schemas.microsoft.com/office/drawing/2014/main" id="{01237C1A-70E8-4FDE-83CB-F405C7B6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90401"/>
              </p:ext>
            </p:extLst>
          </p:nvPr>
        </p:nvGraphicFramePr>
        <p:xfrm>
          <a:off x="4464359" y="2744852"/>
          <a:ext cx="1700648" cy="599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837">
                  <a:extLst>
                    <a:ext uri="{9D8B030D-6E8A-4147-A177-3AD203B41FA5}">
                      <a16:colId xmlns:a16="http://schemas.microsoft.com/office/drawing/2014/main" val="819294277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2777789232"/>
                    </a:ext>
                  </a:extLst>
                </a:gridCol>
                <a:gridCol w="579215">
                  <a:extLst>
                    <a:ext uri="{9D8B030D-6E8A-4147-A177-3AD203B41FA5}">
                      <a16:colId xmlns:a16="http://schemas.microsoft.com/office/drawing/2014/main" val="4248801133"/>
                    </a:ext>
                  </a:extLst>
                </a:gridCol>
              </a:tblGrid>
              <a:tr h="19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Categories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Checkout</a:t>
                      </a:r>
                      <a:endParaRPr 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6308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Products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76561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ru-RU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Cart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23918"/>
                  </a:ext>
                </a:extLst>
              </a:tr>
            </a:tbl>
          </a:graphicData>
        </a:graphic>
      </p:graphicFrame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D8567CF6-ACCE-4BB6-B1BB-DE501868AEA1}"/>
              </a:ext>
            </a:extLst>
          </p:cNvPr>
          <p:cNvSpPr/>
          <p:nvPr/>
        </p:nvSpPr>
        <p:spPr>
          <a:xfrm>
            <a:off x="1921770" y="1180740"/>
            <a:ext cx="4674990" cy="349028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Проект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09D22637-A616-4F15-B684-30E66A5572F1}"/>
              </a:ext>
            </a:extLst>
          </p:cNvPr>
          <p:cNvSpPr/>
          <p:nvPr/>
        </p:nvSpPr>
        <p:spPr>
          <a:xfrm>
            <a:off x="10151060" y="2388355"/>
            <a:ext cx="1339116" cy="411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Объект тестирования</a:t>
            </a:r>
          </a:p>
        </p:txBody>
      </p:sp>
      <p:sp>
        <p:nvSpPr>
          <p:cNvPr id="194" name="Прямоугольник: скругленные противолежащие углы 193">
            <a:extLst>
              <a:ext uri="{FF2B5EF4-FFF2-40B4-BE49-F238E27FC236}">
                <a16:creationId xmlns:a16="http://schemas.microsoft.com/office/drawing/2014/main" id="{1CB60D3B-0863-4196-872E-FC0C848FC489}"/>
              </a:ext>
            </a:extLst>
          </p:cNvPr>
          <p:cNvSpPr/>
          <p:nvPr/>
        </p:nvSpPr>
        <p:spPr>
          <a:xfrm>
            <a:off x="470745" y="2697206"/>
            <a:ext cx="997551" cy="4064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mvn</a:t>
            </a:r>
            <a:r>
              <a:rPr lang="en-US" sz="1000" dirty="0">
                <a:solidFill>
                  <a:schemeClr val="tx1"/>
                </a:solidFill>
              </a:rPr>
              <a:t> package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2D0CC605-0AFB-4859-8D8C-EE51B300BAD0}"/>
              </a:ext>
            </a:extLst>
          </p:cNvPr>
          <p:cNvCxnSpPr>
            <a:cxnSpLocks/>
            <a:stCxn id="194" idx="0"/>
            <a:endCxn id="58" idx="1"/>
          </p:cNvCxnSpPr>
          <p:nvPr/>
        </p:nvCxnSpPr>
        <p:spPr>
          <a:xfrm>
            <a:off x="1468296" y="2900406"/>
            <a:ext cx="453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EF8047-A8C9-4B8C-9AC3-43B787654581}"/>
              </a:ext>
            </a:extLst>
          </p:cNvPr>
          <p:cNvSpPr txBox="1"/>
          <p:nvPr/>
        </p:nvSpPr>
        <p:spPr>
          <a:xfrm>
            <a:off x="1529526" y="2580067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3EE3B-9DD1-4D55-94BA-F89419CE04DE}"/>
              </a:ext>
            </a:extLst>
          </p:cNvPr>
          <p:cNvSpPr txBox="1"/>
          <p:nvPr/>
        </p:nvSpPr>
        <p:spPr>
          <a:xfrm>
            <a:off x="9581606" y="2453318"/>
            <a:ext cx="206767" cy="38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39" name="Прямая со стрелкой 27">
            <a:extLst>
              <a:ext uri="{FF2B5EF4-FFF2-40B4-BE49-F238E27FC236}">
                <a16:creationId xmlns:a16="http://schemas.microsoft.com/office/drawing/2014/main" id="{4BE2CD41-B9EC-48BE-AA50-60FD4E4AAEC3}"/>
              </a:ext>
            </a:extLst>
          </p:cNvPr>
          <p:cNvCxnSpPr>
            <a:cxnSpLocks/>
            <a:stCxn id="140" idx="0"/>
            <a:endCxn id="49" idx="2"/>
          </p:cNvCxnSpPr>
          <p:nvPr/>
        </p:nvCxnSpPr>
        <p:spPr>
          <a:xfrm rot="16200000" flipV="1">
            <a:off x="2843358" y="3528816"/>
            <a:ext cx="311062" cy="13251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90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1544</Words>
  <Application>Microsoft Office PowerPoint</Application>
  <PresentationFormat>Widescreen</PresentationFormat>
  <Paragraphs>418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Стешенко</dc:creator>
  <cp:lastModifiedBy>m</cp:lastModifiedBy>
  <cp:revision>76</cp:revision>
  <dcterms:created xsi:type="dcterms:W3CDTF">2022-02-13T16:30:15Z</dcterms:created>
  <dcterms:modified xsi:type="dcterms:W3CDTF">2022-08-31T18:13:15Z</dcterms:modified>
</cp:coreProperties>
</file>