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5" r:id="rId3"/>
    <p:sldId id="258" r:id="rId4"/>
    <p:sldId id="261" r:id="rId5"/>
    <p:sldId id="273" r:id="rId6"/>
    <p:sldId id="262" r:id="rId7"/>
    <p:sldId id="264" r:id="rId8"/>
    <p:sldId id="263" r:id="rId9"/>
    <p:sldId id="265" r:id="rId10"/>
    <p:sldId id="266" r:id="rId11"/>
    <p:sldId id="259" r:id="rId12"/>
    <p:sldId id="272" r:id="rId13"/>
    <p:sldId id="271" r:id="rId14"/>
    <p:sldId id="267" r:id="rId15"/>
    <p:sldId id="268" r:id="rId16"/>
    <p:sldId id="269" r:id="rId17"/>
    <p:sldId id="270"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996CC09-E4E0-804B-C5EF-29DA27503212}" name="Максим Стешенко" initials="МС" userId="a15c0403276003f6"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CC"/>
    <a:srgbClr val="F8FC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p:scale>
          <a:sx n="75" d="100"/>
          <a:sy n="75" d="100"/>
        </p:scale>
        <p:origin x="452" y="-1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BF536C-6DB1-43C4-BD8B-BB52F4A7DE5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0FD637D0-7857-4C52-A87A-BAF2A3F6C4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0DEA45C4-21E0-4963-8A28-37A43455964E}"/>
              </a:ext>
            </a:extLst>
          </p:cNvPr>
          <p:cNvSpPr>
            <a:spLocks noGrp="1"/>
          </p:cNvSpPr>
          <p:nvPr>
            <p:ph type="dt" sz="half" idx="10"/>
          </p:nvPr>
        </p:nvSpPr>
        <p:spPr/>
        <p:txBody>
          <a:bodyPr/>
          <a:lstStyle/>
          <a:p>
            <a:fld id="{338C3B39-8B0D-447F-92E5-6BFA5A80C0A4}" type="datetimeFigureOut">
              <a:rPr lang="ru-RU" smtClean="0"/>
              <a:t>18.11.2022</a:t>
            </a:fld>
            <a:endParaRPr lang="ru-RU"/>
          </a:p>
        </p:txBody>
      </p:sp>
      <p:sp>
        <p:nvSpPr>
          <p:cNvPr id="5" name="Нижний колонтитул 4">
            <a:extLst>
              <a:ext uri="{FF2B5EF4-FFF2-40B4-BE49-F238E27FC236}">
                <a16:creationId xmlns:a16="http://schemas.microsoft.com/office/drawing/2014/main" id="{3D2C8A0C-04AF-4AC0-A6CF-768D830655F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47E1471-EAF6-4DEB-82F7-05E8309402D8}"/>
              </a:ext>
            </a:extLst>
          </p:cNvPr>
          <p:cNvSpPr>
            <a:spLocks noGrp="1"/>
          </p:cNvSpPr>
          <p:nvPr>
            <p:ph type="sldNum" sz="quarter" idx="12"/>
          </p:nvPr>
        </p:nvSpPr>
        <p:spPr/>
        <p:txBody>
          <a:bodyPr/>
          <a:lstStyle/>
          <a:p>
            <a:fld id="{66A5ACC0-DB4A-44C0-85BF-3ECF8FEAA4FB}" type="slidenum">
              <a:rPr lang="ru-RU" smtClean="0"/>
              <a:t>‹#›</a:t>
            </a:fld>
            <a:endParaRPr lang="ru-RU"/>
          </a:p>
        </p:txBody>
      </p:sp>
    </p:spTree>
    <p:extLst>
      <p:ext uri="{BB962C8B-B14F-4D97-AF65-F5344CB8AC3E}">
        <p14:creationId xmlns:p14="http://schemas.microsoft.com/office/powerpoint/2010/main" val="1249190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86F188-EFB6-4AC0-872F-C8C90B73098D}"/>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038B5A0B-1524-4BDC-BB73-229E1DD6570A}"/>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576EADE-E273-4C10-9B96-CD45478B077D}"/>
              </a:ext>
            </a:extLst>
          </p:cNvPr>
          <p:cNvSpPr>
            <a:spLocks noGrp="1"/>
          </p:cNvSpPr>
          <p:nvPr>
            <p:ph type="dt" sz="half" idx="10"/>
          </p:nvPr>
        </p:nvSpPr>
        <p:spPr/>
        <p:txBody>
          <a:bodyPr/>
          <a:lstStyle/>
          <a:p>
            <a:fld id="{338C3B39-8B0D-447F-92E5-6BFA5A80C0A4}" type="datetimeFigureOut">
              <a:rPr lang="ru-RU" smtClean="0"/>
              <a:t>18.11.2022</a:t>
            </a:fld>
            <a:endParaRPr lang="ru-RU"/>
          </a:p>
        </p:txBody>
      </p:sp>
      <p:sp>
        <p:nvSpPr>
          <p:cNvPr id="5" name="Нижний колонтитул 4">
            <a:extLst>
              <a:ext uri="{FF2B5EF4-FFF2-40B4-BE49-F238E27FC236}">
                <a16:creationId xmlns:a16="http://schemas.microsoft.com/office/drawing/2014/main" id="{55927FD8-FD46-46EE-857E-04FE87202EC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34E0B87-A8D4-489F-ABC5-708815699E17}"/>
              </a:ext>
            </a:extLst>
          </p:cNvPr>
          <p:cNvSpPr>
            <a:spLocks noGrp="1"/>
          </p:cNvSpPr>
          <p:nvPr>
            <p:ph type="sldNum" sz="quarter" idx="12"/>
          </p:nvPr>
        </p:nvSpPr>
        <p:spPr/>
        <p:txBody>
          <a:bodyPr/>
          <a:lstStyle/>
          <a:p>
            <a:fld id="{66A5ACC0-DB4A-44C0-85BF-3ECF8FEAA4FB}" type="slidenum">
              <a:rPr lang="ru-RU" smtClean="0"/>
              <a:t>‹#›</a:t>
            </a:fld>
            <a:endParaRPr lang="ru-RU"/>
          </a:p>
        </p:txBody>
      </p:sp>
    </p:spTree>
    <p:extLst>
      <p:ext uri="{BB962C8B-B14F-4D97-AF65-F5344CB8AC3E}">
        <p14:creationId xmlns:p14="http://schemas.microsoft.com/office/powerpoint/2010/main" val="3826428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F5B3070F-3220-409F-8476-4EFB7021A802}"/>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74FC8561-DF93-4925-848E-F68DBCB5E785}"/>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5BA6A86-71F8-495A-95A2-030B60DD4C85}"/>
              </a:ext>
            </a:extLst>
          </p:cNvPr>
          <p:cNvSpPr>
            <a:spLocks noGrp="1"/>
          </p:cNvSpPr>
          <p:nvPr>
            <p:ph type="dt" sz="half" idx="10"/>
          </p:nvPr>
        </p:nvSpPr>
        <p:spPr/>
        <p:txBody>
          <a:bodyPr/>
          <a:lstStyle/>
          <a:p>
            <a:fld id="{338C3B39-8B0D-447F-92E5-6BFA5A80C0A4}" type="datetimeFigureOut">
              <a:rPr lang="ru-RU" smtClean="0"/>
              <a:t>18.11.2022</a:t>
            </a:fld>
            <a:endParaRPr lang="ru-RU"/>
          </a:p>
        </p:txBody>
      </p:sp>
      <p:sp>
        <p:nvSpPr>
          <p:cNvPr id="5" name="Нижний колонтитул 4">
            <a:extLst>
              <a:ext uri="{FF2B5EF4-FFF2-40B4-BE49-F238E27FC236}">
                <a16:creationId xmlns:a16="http://schemas.microsoft.com/office/drawing/2014/main" id="{E9C0C175-21F4-454C-8871-211DB77E061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54A43A6-46E3-4C2C-A9AA-D61562377D3C}"/>
              </a:ext>
            </a:extLst>
          </p:cNvPr>
          <p:cNvSpPr>
            <a:spLocks noGrp="1"/>
          </p:cNvSpPr>
          <p:nvPr>
            <p:ph type="sldNum" sz="quarter" idx="12"/>
          </p:nvPr>
        </p:nvSpPr>
        <p:spPr/>
        <p:txBody>
          <a:bodyPr/>
          <a:lstStyle/>
          <a:p>
            <a:fld id="{66A5ACC0-DB4A-44C0-85BF-3ECF8FEAA4FB}" type="slidenum">
              <a:rPr lang="ru-RU" smtClean="0"/>
              <a:t>‹#›</a:t>
            </a:fld>
            <a:endParaRPr lang="ru-RU"/>
          </a:p>
        </p:txBody>
      </p:sp>
    </p:spTree>
    <p:extLst>
      <p:ext uri="{BB962C8B-B14F-4D97-AF65-F5344CB8AC3E}">
        <p14:creationId xmlns:p14="http://schemas.microsoft.com/office/powerpoint/2010/main" val="1993028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5D1109-14CF-4A7D-9C3F-51E72AAC730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9097E6F-A034-4CE9-932C-5C00B63008B8}"/>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2BF0BD1-D7F8-4639-A817-B5C727E1BD46}"/>
              </a:ext>
            </a:extLst>
          </p:cNvPr>
          <p:cNvSpPr>
            <a:spLocks noGrp="1"/>
          </p:cNvSpPr>
          <p:nvPr>
            <p:ph type="dt" sz="half" idx="10"/>
          </p:nvPr>
        </p:nvSpPr>
        <p:spPr/>
        <p:txBody>
          <a:bodyPr/>
          <a:lstStyle/>
          <a:p>
            <a:fld id="{338C3B39-8B0D-447F-92E5-6BFA5A80C0A4}" type="datetimeFigureOut">
              <a:rPr lang="ru-RU" smtClean="0"/>
              <a:t>18.11.2022</a:t>
            </a:fld>
            <a:endParaRPr lang="ru-RU"/>
          </a:p>
        </p:txBody>
      </p:sp>
      <p:sp>
        <p:nvSpPr>
          <p:cNvPr id="5" name="Нижний колонтитул 4">
            <a:extLst>
              <a:ext uri="{FF2B5EF4-FFF2-40B4-BE49-F238E27FC236}">
                <a16:creationId xmlns:a16="http://schemas.microsoft.com/office/drawing/2014/main" id="{3B47AD15-C156-44C6-8EC1-94729BAABEE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01B9043-1562-4484-9B1F-CD2B72E615FF}"/>
              </a:ext>
            </a:extLst>
          </p:cNvPr>
          <p:cNvSpPr>
            <a:spLocks noGrp="1"/>
          </p:cNvSpPr>
          <p:nvPr>
            <p:ph type="sldNum" sz="quarter" idx="12"/>
          </p:nvPr>
        </p:nvSpPr>
        <p:spPr/>
        <p:txBody>
          <a:bodyPr/>
          <a:lstStyle/>
          <a:p>
            <a:fld id="{66A5ACC0-DB4A-44C0-85BF-3ECF8FEAA4FB}" type="slidenum">
              <a:rPr lang="ru-RU" smtClean="0"/>
              <a:t>‹#›</a:t>
            </a:fld>
            <a:endParaRPr lang="ru-RU"/>
          </a:p>
        </p:txBody>
      </p:sp>
    </p:spTree>
    <p:extLst>
      <p:ext uri="{BB962C8B-B14F-4D97-AF65-F5344CB8AC3E}">
        <p14:creationId xmlns:p14="http://schemas.microsoft.com/office/powerpoint/2010/main" val="259153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6B2074-A8D8-4301-9FC0-A302E1C3A641}"/>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58013207-8230-4902-80C0-C760CBB014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71F214AF-E0FD-4803-B5AD-6539EFD204ED}"/>
              </a:ext>
            </a:extLst>
          </p:cNvPr>
          <p:cNvSpPr>
            <a:spLocks noGrp="1"/>
          </p:cNvSpPr>
          <p:nvPr>
            <p:ph type="dt" sz="half" idx="10"/>
          </p:nvPr>
        </p:nvSpPr>
        <p:spPr/>
        <p:txBody>
          <a:bodyPr/>
          <a:lstStyle/>
          <a:p>
            <a:fld id="{338C3B39-8B0D-447F-92E5-6BFA5A80C0A4}" type="datetimeFigureOut">
              <a:rPr lang="ru-RU" smtClean="0"/>
              <a:t>18.11.2022</a:t>
            </a:fld>
            <a:endParaRPr lang="ru-RU"/>
          </a:p>
        </p:txBody>
      </p:sp>
      <p:sp>
        <p:nvSpPr>
          <p:cNvPr id="5" name="Нижний колонтитул 4">
            <a:extLst>
              <a:ext uri="{FF2B5EF4-FFF2-40B4-BE49-F238E27FC236}">
                <a16:creationId xmlns:a16="http://schemas.microsoft.com/office/drawing/2014/main" id="{D1337C96-DDDA-491C-8A6D-0D9C6FD92DD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3AC9641-7B84-46E8-B92F-03D6C82D8B50}"/>
              </a:ext>
            </a:extLst>
          </p:cNvPr>
          <p:cNvSpPr>
            <a:spLocks noGrp="1"/>
          </p:cNvSpPr>
          <p:nvPr>
            <p:ph type="sldNum" sz="quarter" idx="12"/>
          </p:nvPr>
        </p:nvSpPr>
        <p:spPr/>
        <p:txBody>
          <a:bodyPr/>
          <a:lstStyle/>
          <a:p>
            <a:fld id="{66A5ACC0-DB4A-44C0-85BF-3ECF8FEAA4FB}" type="slidenum">
              <a:rPr lang="ru-RU" smtClean="0"/>
              <a:t>‹#›</a:t>
            </a:fld>
            <a:endParaRPr lang="ru-RU"/>
          </a:p>
        </p:txBody>
      </p:sp>
    </p:spTree>
    <p:extLst>
      <p:ext uri="{BB962C8B-B14F-4D97-AF65-F5344CB8AC3E}">
        <p14:creationId xmlns:p14="http://schemas.microsoft.com/office/powerpoint/2010/main" val="3214440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11FA5A-D30F-43E2-A91E-0E2CE3CF78C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14BDD79-ABC4-4912-8DD5-3B450541FED5}"/>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B73CA2AE-6543-4A65-B0C7-6F5CC8057C19}"/>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83CF1E5B-10DE-4611-8981-CF1ABB414DC1}"/>
              </a:ext>
            </a:extLst>
          </p:cNvPr>
          <p:cNvSpPr>
            <a:spLocks noGrp="1"/>
          </p:cNvSpPr>
          <p:nvPr>
            <p:ph type="dt" sz="half" idx="10"/>
          </p:nvPr>
        </p:nvSpPr>
        <p:spPr/>
        <p:txBody>
          <a:bodyPr/>
          <a:lstStyle/>
          <a:p>
            <a:fld id="{338C3B39-8B0D-447F-92E5-6BFA5A80C0A4}" type="datetimeFigureOut">
              <a:rPr lang="ru-RU" smtClean="0"/>
              <a:t>18.11.2022</a:t>
            </a:fld>
            <a:endParaRPr lang="ru-RU"/>
          </a:p>
        </p:txBody>
      </p:sp>
      <p:sp>
        <p:nvSpPr>
          <p:cNvPr id="6" name="Нижний колонтитул 5">
            <a:extLst>
              <a:ext uri="{FF2B5EF4-FFF2-40B4-BE49-F238E27FC236}">
                <a16:creationId xmlns:a16="http://schemas.microsoft.com/office/drawing/2014/main" id="{2E8BEBED-914D-418E-BCEC-C78DA965904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B77FDCE-BFFC-4857-A06E-8CB4268E0FC3}"/>
              </a:ext>
            </a:extLst>
          </p:cNvPr>
          <p:cNvSpPr>
            <a:spLocks noGrp="1"/>
          </p:cNvSpPr>
          <p:nvPr>
            <p:ph type="sldNum" sz="quarter" idx="12"/>
          </p:nvPr>
        </p:nvSpPr>
        <p:spPr/>
        <p:txBody>
          <a:bodyPr/>
          <a:lstStyle/>
          <a:p>
            <a:fld id="{66A5ACC0-DB4A-44C0-85BF-3ECF8FEAA4FB}" type="slidenum">
              <a:rPr lang="ru-RU" smtClean="0"/>
              <a:t>‹#›</a:t>
            </a:fld>
            <a:endParaRPr lang="ru-RU"/>
          </a:p>
        </p:txBody>
      </p:sp>
    </p:spTree>
    <p:extLst>
      <p:ext uri="{BB962C8B-B14F-4D97-AF65-F5344CB8AC3E}">
        <p14:creationId xmlns:p14="http://schemas.microsoft.com/office/powerpoint/2010/main" val="4138967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DA6812-6716-4672-91AD-EEF62581D9DC}"/>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32D3C518-5A12-482E-9165-3B08B203CD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D3DDA10B-3191-40B3-B17F-402231AC5CD2}"/>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BAC12D69-CF1F-4C84-88B1-36B34B9703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5246AFCB-B00C-4580-A6AF-D8BC95D66A01}"/>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E5D4568E-1BDA-4641-95E8-B38BE045C10B}"/>
              </a:ext>
            </a:extLst>
          </p:cNvPr>
          <p:cNvSpPr>
            <a:spLocks noGrp="1"/>
          </p:cNvSpPr>
          <p:nvPr>
            <p:ph type="dt" sz="half" idx="10"/>
          </p:nvPr>
        </p:nvSpPr>
        <p:spPr/>
        <p:txBody>
          <a:bodyPr/>
          <a:lstStyle/>
          <a:p>
            <a:fld id="{338C3B39-8B0D-447F-92E5-6BFA5A80C0A4}" type="datetimeFigureOut">
              <a:rPr lang="ru-RU" smtClean="0"/>
              <a:t>18.11.2022</a:t>
            </a:fld>
            <a:endParaRPr lang="ru-RU"/>
          </a:p>
        </p:txBody>
      </p:sp>
      <p:sp>
        <p:nvSpPr>
          <p:cNvPr id="8" name="Нижний колонтитул 7">
            <a:extLst>
              <a:ext uri="{FF2B5EF4-FFF2-40B4-BE49-F238E27FC236}">
                <a16:creationId xmlns:a16="http://schemas.microsoft.com/office/drawing/2014/main" id="{C1A5B62F-C836-4242-AB7D-40A562C368D2}"/>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4BD82D61-A821-4C46-B482-F606C14DD18F}"/>
              </a:ext>
            </a:extLst>
          </p:cNvPr>
          <p:cNvSpPr>
            <a:spLocks noGrp="1"/>
          </p:cNvSpPr>
          <p:nvPr>
            <p:ph type="sldNum" sz="quarter" idx="12"/>
          </p:nvPr>
        </p:nvSpPr>
        <p:spPr/>
        <p:txBody>
          <a:bodyPr/>
          <a:lstStyle/>
          <a:p>
            <a:fld id="{66A5ACC0-DB4A-44C0-85BF-3ECF8FEAA4FB}" type="slidenum">
              <a:rPr lang="ru-RU" smtClean="0"/>
              <a:t>‹#›</a:t>
            </a:fld>
            <a:endParaRPr lang="ru-RU"/>
          </a:p>
        </p:txBody>
      </p:sp>
    </p:spTree>
    <p:extLst>
      <p:ext uri="{BB962C8B-B14F-4D97-AF65-F5344CB8AC3E}">
        <p14:creationId xmlns:p14="http://schemas.microsoft.com/office/powerpoint/2010/main" val="46420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AB718B-28D1-4D9C-8917-80B745B4D28B}"/>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21D8560-C728-4E23-8D61-B33D6C7578A0}"/>
              </a:ext>
            </a:extLst>
          </p:cNvPr>
          <p:cNvSpPr>
            <a:spLocks noGrp="1"/>
          </p:cNvSpPr>
          <p:nvPr>
            <p:ph type="dt" sz="half" idx="10"/>
          </p:nvPr>
        </p:nvSpPr>
        <p:spPr/>
        <p:txBody>
          <a:bodyPr/>
          <a:lstStyle/>
          <a:p>
            <a:fld id="{338C3B39-8B0D-447F-92E5-6BFA5A80C0A4}" type="datetimeFigureOut">
              <a:rPr lang="ru-RU" smtClean="0"/>
              <a:t>18.11.2022</a:t>
            </a:fld>
            <a:endParaRPr lang="ru-RU"/>
          </a:p>
        </p:txBody>
      </p:sp>
      <p:sp>
        <p:nvSpPr>
          <p:cNvPr id="4" name="Нижний колонтитул 3">
            <a:extLst>
              <a:ext uri="{FF2B5EF4-FFF2-40B4-BE49-F238E27FC236}">
                <a16:creationId xmlns:a16="http://schemas.microsoft.com/office/drawing/2014/main" id="{A5AA1937-A4F0-403E-9529-17B0D684EC4A}"/>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05DE59AC-485D-4EC7-86E3-0A189A354E9D}"/>
              </a:ext>
            </a:extLst>
          </p:cNvPr>
          <p:cNvSpPr>
            <a:spLocks noGrp="1"/>
          </p:cNvSpPr>
          <p:nvPr>
            <p:ph type="sldNum" sz="quarter" idx="12"/>
          </p:nvPr>
        </p:nvSpPr>
        <p:spPr/>
        <p:txBody>
          <a:bodyPr/>
          <a:lstStyle/>
          <a:p>
            <a:fld id="{66A5ACC0-DB4A-44C0-85BF-3ECF8FEAA4FB}" type="slidenum">
              <a:rPr lang="ru-RU" smtClean="0"/>
              <a:t>‹#›</a:t>
            </a:fld>
            <a:endParaRPr lang="ru-RU"/>
          </a:p>
        </p:txBody>
      </p:sp>
    </p:spTree>
    <p:extLst>
      <p:ext uri="{BB962C8B-B14F-4D97-AF65-F5344CB8AC3E}">
        <p14:creationId xmlns:p14="http://schemas.microsoft.com/office/powerpoint/2010/main" val="3473001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D0CAA7E1-035D-4EE7-90A5-761A933E96E0}"/>
              </a:ext>
            </a:extLst>
          </p:cNvPr>
          <p:cNvSpPr>
            <a:spLocks noGrp="1"/>
          </p:cNvSpPr>
          <p:nvPr>
            <p:ph type="dt" sz="half" idx="10"/>
          </p:nvPr>
        </p:nvSpPr>
        <p:spPr/>
        <p:txBody>
          <a:bodyPr/>
          <a:lstStyle/>
          <a:p>
            <a:fld id="{338C3B39-8B0D-447F-92E5-6BFA5A80C0A4}" type="datetimeFigureOut">
              <a:rPr lang="ru-RU" smtClean="0"/>
              <a:t>18.11.2022</a:t>
            </a:fld>
            <a:endParaRPr lang="ru-RU"/>
          </a:p>
        </p:txBody>
      </p:sp>
      <p:sp>
        <p:nvSpPr>
          <p:cNvPr id="3" name="Нижний колонтитул 2">
            <a:extLst>
              <a:ext uri="{FF2B5EF4-FFF2-40B4-BE49-F238E27FC236}">
                <a16:creationId xmlns:a16="http://schemas.microsoft.com/office/drawing/2014/main" id="{7C174537-EF8E-4046-B73C-CE2BCCAF5203}"/>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A9C27256-D7AA-4410-A66D-1F916883BD67}"/>
              </a:ext>
            </a:extLst>
          </p:cNvPr>
          <p:cNvSpPr>
            <a:spLocks noGrp="1"/>
          </p:cNvSpPr>
          <p:nvPr>
            <p:ph type="sldNum" sz="quarter" idx="12"/>
          </p:nvPr>
        </p:nvSpPr>
        <p:spPr/>
        <p:txBody>
          <a:bodyPr/>
          <a:lstStyle/>
          <a:p>
            <a:fld id="{66A5ACC0-DB4A-44C0-85BF-3ECF8FEAA4FB}" type="slidenum">
              <a:rPr lang="ru-RU" smtClean="0"/>
              <a:t>‹#›</a:t>
            </a:fld>
            <a:endParaRPr lang="ru-RU"/>
          </a:p>
        </p:txBody>
      </p:sp>
    </p:spTree>
    <p:extLst>
      <p:ext uri="{BB962C8B-B14F-4D97-AF65-F5344CB8AC3E}">
        <p14:creationId xmlns:p14="http://schemas.microsoft.com/office/powerpoint/2010/main" val="188201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4799D0-22F5-46DA-85C3-F36061B217F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B9E709BA-91DF-4D7B-BAD5-3A75D130CE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20F099E0-371C-4CBB-BFB7-8F5ED3067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FCB602A-E4B2-4975-8E80-C9B3B7BC2D45}"/>
              </a:ext>
            </a:extLst>
          </p:cNvPr>
          <p:cNvSpPr>
            <a:spLocks noGrp="1"/>
          </p:cNvSpPr>
          <p:nvPr>
            <p:ph type="dt" sz="half" idx="10"/>
          </p:nvPr>
        </p:nvSpPr>
        <p:spPr/>
        <p:txBody>
          <a:bodyPr/>
          <a:lstStyle/>
          <a:p>
            <a:fld id="{338C3B39-8B0D-447F-92E5-6BFA5A80C0A4}" type="datetimeFigureOut">
              <a:rPr lang="ru-RU" smtClean="0"/>
              <a:t>18.11.2022</a:t>
            </a:fld>
            <a:endParaRPr lang="ru-RU"/>
          </a:p>
        </p:txBody>
      </p:sp>
      <p:sp>
        <p:nvSpPr>
          <p:cNvPr id="6" name="Нижний колонтитул 5">
            <a:extLst>
              <a:ext uri="{FF2B5EF4-FFF2-40B4-BE49-F238E27FC236}">
                <a16:creationId xmlns:a16="http://schemas.microsoft.com/office/drawing/2014/main" id="{BA2ABAFB-E68F-454A-B60B-69BF88D3926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380874B-3C39-4014-8EC4-3485A8885DC0}"/>
              </a:ext>
            </a:extLst>
          </p:cNvPr>
          <p:cNvSpPr>
            <a:spLocks noGrp="1"/>
          </p:cNvSpPr>
          <p:nvPr>
            <p:ph type="sldNum" sz="quarter" idx="12"/>
          </p:nvPr>
        </p:nvSpPr>
        <p:spPr/>
        <p:txBody>
          <a:bodyPr/>
          <a:lstStyle/>
          <a:p>
            <a:fld id="{66A5ACC0-DB4A-44C0-85BF-3ECF8FEAA4FB}" type="slidenum">
              <a:rPr lang="ru-RU" smtClean="0"/>
              <a:t>‹#›</a:t>
            </a:fld>
            <a:endParaRPr lang="ru-RU"/>
          </a:p>
        </p:txBody>
      </p:sp>
    </p:spTree>
    <p:extLst>
      <p:ext uri="{BB962C8B-B14F-4D97-AF65-F5344CB8AC3E}">
        <p14:creationId xmlns:p14="http://schemas.microsoft.com/office/powerpoint/2010/main" val="2625440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439C8B-031B-405D-A9CB-0842B58277B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E78D23FF-EB36-4F4E-87BA-1CCE6F3240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BB516DF7-A473-443F-A825-378C7BEE6A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2C7FD43-A6A1-4699-AD3E-1CBFBF25D3F1}"/>
              </a:ext>
            </a:extLst>
          </p:cNvPr>
          <p:cNvSpPr>
            <a:spLocks noGrp="1"/>
          </p:cNvSpPr>
          <p:nvPr>
            <p:ph type="dt" sz="half" idx="10"/>
          </p:nvPr>
        </p:nvSpPr>
        <p:spPr/>
        <p:txBody>
          <a:bodyPr/>
          <a:lstStyle/>
          <a:p>
            <a:fld id="{338C3B39-8B0D-447F-92E5-6BFA5A80C0A4}" type="datetimeFigureOut">
              <a:rPr lang="ru-RU" smtClean="0"/>
              <a:t>18.11.2022</a:t>
            </a:fld>
            <a:endParaRPr lang="ru-RU"/>
          </a:p>
        </p:txBody>
      </p:sp>
      <p:sp>
        <p:nvSpPr>
          <p:cNvPr id="6" name="Нижний колонтитул 5">
            <a:extLst>
              <a:ext uri="{FF2B5EF4-FFF2-40B4-BE49-F238E27FC236}">
                <a16:creationId xmlns:a16="http://schemas.microsoft.com/office/drawing/2014/main" id="{AA9BBFFD-E461-4A4C-B431-81E2804F601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4C6A613-EFBC-4D6B-B887-B4626870558E}"/>
              </a:ext>
            </a:extLst>
          </p:cNvPr>
          <p:cNvSpPr>
            <a:spLocks noGrp="1"/>
          </p:cNvSpPr>
          <p:nvPr>
            <p:ph type="sldNum" sz="quarter" idx="12"/>
          </p:nvPr>
        </p:nvSpPr>
        <p:spPr/>
        <p:txBody>
          <a:bodyPr/>
          <a:lstStyle/>
          <a:p>
            <a:fld id="{66A5ACC0-DB4A-44C0-85BF-3ECF8FEAA4FB}" type="slidenum">
              <a:rPr lang="ru-RU" smtClean="0"/>
              <a:t>‹#›</a:t>
            </a:fld>
            <a:endParaRPr lang="ru-RU"/>
          </a:p>
        </p:txBody>
      </p:sp>
    </p:spTree>
    <p:extLst>
      <p:ext uri="{BB962C8B-B14F-4D97-AF65-F5344CB8AC3E}">
        <p14:creationId xmlns:p14="http://schemas.microsoft.com/office/powerpoint/2010/main" val="448822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5C4D0B-D5D1-4CD3-8DFE-C9E78528FE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76FAA02D-107F-4902-9B81-7A6F665E7A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C0801F7-3C68-41C1-B3BE-7FF604D104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C3B39-8B0D-447F-92E5-6BFA5A80C0A4}" type="datetimeFigureOut">
              <a:rPr lang="ru-RU" smtClean="0"/>
              <a:t>18.11.2022</a:t>
            </a:fld>
            <a:endParaRPr lang="ru-RU"/>
          </a:p>
        </p:txBody>
      </p:sp>
      <p:sp>
        <p:nvSpPr>
          <p:cNvPr id="5" name="Нижний колонтитул 4">
            <a:extLst>
              <a:ext uri="{FF2B5EF4-FFF2-40B4-BE49-F238E27FC236}">
                <a16:creationId xmlns:a16="http://schemas.microsoft.com/office/drawing/2014/main" id="{565A571E-BA43-464C-A4DE-1CA6A530C4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5E36E5A4-3CC7-4E80-8E68-5E162EE978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A5ACC0-DB4A-44C0-85BF-3ECF8FEAA4FB}" type="slidenum">
              <a:rPr lang="ru-RU" smtClean="0"/>
              <a:t>‹#›</a:t>
            </a:fld>
            <a:endParaRPr lang="ru-RU"/>
          </a:p>
        </p:txBody>
      </p:sp>
    </p:spTree>
    <p:extLst>
      <p:ext uri="{BB962C8B-B14F-4D97-AF65-F5344CB8AC3E}">
        <p14:creationId xmlns:p14="http://schemas.microsoft.com/office/powerpoint/2010/main" val="2714977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Box 86">
            <a:extLst>
              <a:ext uri="{FF2B5EF4-FFF2-40B4-BE49-F238E27FC236}">
                <a16:creationId xmlns:a16="http://schemas.microsoft.com/office/drawing/2014/main" id="{B9B83DDE-41A7-46C1-B2E7-CA660A243BF7}"/>
              </a:ext>
            </a:extLst>
          </p:cNvPr>
          <p:cNvSpPr txBox="1"/>
          <p:nvPr/>
        </p:nvSpPr>
        <p:spPr>
          <a:xfrm>
            <a:off x="3227271" y="140482"/>
            <a:ext cx="5751538" cy="375552"/>
          </a:xfrm>
          <a:prstGeom prst="rect">
            <a:avLst/>
          </a:prstGeom>
          <a:noFill/>
          <a:ln w="19050">
            <a:solidFill>
              <a:schemeClr val="tx1"/>
            </a:solidFill>
          </a:ln>
        </p:spPr>
        <p:txBody>
          <a:bodyPr wrap="square" rtlCol="0">
            <a:spAutoFit/>
          </a:bodyPr>
          <a:lstStyle/>
          <a:p>
            <a:pPr lvl="0" algn="ct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Course structure</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9160F865-245D-4836-88FE-1FEBB21AE11C}"/>
              </a:ext>
            </a:extLst>
          </p:cNvPr>
          <p:cNvSpPr txBox="1"/>
          <p:nvPr/>
        </p:nvSpPr>
        <p:spPr>
          <a:xfrm>
            <a:off x="708357" y="1278424"/>
            <a:ext cx="2983746" cy="249684"/>
          </a:xfrm>
          <a:prstGeom prst="rect">
            <a:avLst/>
          </a:prstGeom>
          <a:noFill/>
          <a:ln w="3175">
            <a:solidFill>
              <a:schemeClr val="tx1"/>
            </a:solidFill>
            <a:prstDash val="sysDash"/>
          </a:ln>
        </p:spPr>
        <p:txBody>
          <a:bodyPr wrap="square" rtlCol="0">
            <a:spAutoFit/>
          </a:bodyPr>
          <a:lstStyle/>
          <a:p>
            <a:pPr lvl="0" algn="ctr">
              <a:lnSpc>
                <a:spcPct val="107000"/>
              </a:lnSpc>
              <a:spcAft>
                <a:spcPts val="800"/>
              </a:spcAft>
            </a:pPr>
            <a:r>
              <a:rPr lang="en-US" sz="1000" dirty="0">
                <a:effectLst/>
                <a:latin typeface="Calibri" panose="020F0502020204030204" pitchFamily="34" charset="0"/>
                <a:ea typeface="Calibri" panose="020F0502020204030204" pitchFamily="34" charset="0"/>
                <a:cs typeface="Calibri" panose="020F0502020204030204" pitchFamily="34" charset="0"/>
              </a:rPr>
              <a:t>Setting up working environment</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TextBox 21">
            <a:extLst>
              <a:ext uri="{FF2B5EF4-FFF2-40B4-BE49-F238E27FC236}">
                <a16:creationId xmlns:a16="http://schemas.microsoft.com/office/drawing/2014/main" id="{9ABBE4D8-A1AA-4476-B957-D4FA878292D5}"/>
              </a:ext>
            </a:extLst>
          </p:cNvPr>
          <p:cNvSpPr txBox="1"/>
          <p:nvPr/>
        </p:nvSpPr>
        <p:spPr>
          <a:xfrm>
            <a:off x="1835447" y="1798249"/>
            <a:ext cx="2983748" cy="249684"/>
          </a:xfrm>
          <a:prstGeom prst="rect">
            <a:avLst/>
          </a:prstGeom>
          <a:noFill/>
          <a:ln w="3175">
            <a:solidFill>
              <a:schemeClr val="tx1"/>
            </a:solidFill>
            <a:prstDash val="sysDash"/>
          </a:ln>
        </p:spPr>
        <p:txBody>
          <a:bodyPr wrap="square" rtlCol="0">
            <a:spAutoFit/>
          </a:bodyPr>
          <a:lstStyle/>
          <a:p>
            <a:pPr lvl="0" algn="ctr">
              <a:lnSpc>
                <a:spcPct val="107000"/>
              </a:lnSpc>
              <a:spcAft>
                <a:spcPts val="800"/>
              </a:spcAft>
            </a:pPr>
            <a:r>
              <a:rPr lang="en-US" sz="1000" dirty="0">
                <a:effectLst/>
                <a:latin typeface="Calibri" panose="020F0502020204030204" pitchFamily="34" charset="0"/>
                <a:ea typeface="Calibri" panose="020F0502020204030204" pitchFamily="34" charset="0"/>
                <a:cs typeface="Calibri" panose="020F0502020204030204" pitchFamily="34" charset="0"/>
              </a:rPr>
              <a:t>Organizing infrastructure with Ansible</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TextBox 23">
            <a:extLst>
              <a:ext uri="{FF2B5EF4-FFF2-40B4-BE49-F238E27FC236}">
                <a16:creationId xmlns:a16="http://schemas.microsoft.com/office/drawing/2014/main" id="{3A4D426F-CD9C-4272-934D-219E5DC096C6}"/>
              </a:ext>
            </a:extLst>
          </p:cNvPr>
          <p:cNvSpPr txBox="1"/>
          <p:nvPr/>
        </p:nvSpPr>
        <p:spPr>
          <a:xfrm>
            <a:off x="2964023" y="2318074"/>
            <a:ext cx="2983748" cy="249684"/>
          </a:xfrm>
          <a:prstGeom prst="rect">
            <a:avLst/>
          </a:prstGeom>
          <a:noFill/>
          <a:ln w="3175">
            <a:solidFill>
              <a:schemeClr val="tx1"/>
            </a:solidFill>
            <a:prstDash val="sysDash"/>
          </a:ln>
        </p:spPr>
        <p:txBody>
          <a:bodyPr wrap="square" rtlCol="0">
            <a:spAutoFit/>
          </a:bodyPr>
          <a:lstStyle/>
          <a:p>
            <a:pPr lvl="0" algn="ctr">
              <a:lnSpc>
                <a:spcPct val="107000"/>
              </a:lnSpc>
              <a:spcAft>
                <a:spcPts val="800"/>
              </a:spcAft>
            </a:pPr>
            <a:r>
              <a:rPr lang="en-US" sz="1000" dirty="0">
                <a:effectLst/>
                <a:latin typeface="Calibri" panose="020F0502020204030204" pitchFamily="34" charset="0"/>
                <a:ea typeface="Calibri" panose="020F0502020204030204" pitchFamily="34" charset="0"/>
                <a:cs typeface="Calibri" panose="020F0502020204030204" pitchFamily="34" charset="0"/>
              </a:rPr>
              <a:t>The use of Yandex and AWS cloud technologies</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TextBox 24">
            <a:extLst>
              <a:ext uri="{FF2B5EF4-FFF2-40B4-BE49-F238E27FC236}">
                <a16:creationId xmlns:a16="http://schemas.microsoft.com/office/drawing/2014/main" id="{F5B822D0-9C85-4D32-A1D6-4ED4D14CF103}"/>
              </a:ext>
            </a:extLst>
          </p:cNvPr>
          <p:cNvSpPr txBox="1"/>
          <p:nvPr/>
        </p:nvSpPr>
        <p:spPr>
          <a:xfrm>
            <a:off x="4091113" y="2831933"/>
            <a:ext cx="2983748" cy="718658"/>
          </a:xfrm>
          <a:prstGeom prst="rect">
            <a:avLst/>
          </a:prstGeom>
          <a:noFill/>
          <a:ln w="3175">
            <a:solidFill>
              <a:schemeClr val="tx1"/>
            </a:solidFill>
            <a:prstDash val="sysDash"/>
          </a:ln>
        </p:spPr>
        <p:txBody>
          <a:bodyPr wrap="square" rtlCol="0">
            <a:spAutoFit/>
          </a:bodyPr>
          <a:lstStyle/>
          <a:p>
            <a:pPr algn="ctr">
              <a:lnSpc>
                <a:spcPct val="107000"/>
              </a:lnSpc>
            </a:pPr>
            <a:r>
              <a:rPr lang="en-US" sz="1000" dirty="0">
                <a:effectLst/>
                <a:latin typeface="Calibri" panose="020F0502020204030204" pitchFamily="34" charset="0"/>
                <a:ea typeface="Calibri" panose="020F0502020204030204" pitchFamily="34" charset="0"/>
                <a:cs typeface="Calibri" panose="020F0502020204030204" pitchFamily="34" charset="0"/>
              </a:rPr>
              <a:t>Setting up monitoring</a:t>
            </a:r>
            <a:r>
              <a:rPr lang="ru-RU" sz="1000" dirty="0">
                <a:effectLst/>
                <a:latin typeface="Calibri" panose="020F0502020204030204" pitchFamily="34" charset="0"/>
                <a:ea typeface="Calibri" panose="020F0502020204030204" pitchFamily="34" charset="0"/>
                <a:cs typeface="Calibri" panose="020F0502020204030204" pitchFamily="34" charset="0"/>
              </a:rPr>
              <a:t>: </a:t>
            </a:r>
          </a:p>
          <a:p>
            <a:pPr marL="1200150" lvl="2" indent="-285750">
              <a:buFont typeface="Arial" panose="020B0604020202020204" pitchFamily="34" charset="0"/>
              <a:buChar char="•"/>
            </a:pPr>
            <a:r>
              <a:rPr lang="en-US" sz="1000" dirty="0" err="1">
                <a:effectLst/>
                <a:latin typeface="Calibri" panose="020F0502020204030204" pitchFamily="34" charset="0"/>
                <a:ea typeface="Calibri" panose="020F0502020204030204" pitchFamily="34" charset="0"/>
                <a:cs typeface="Calibri" panose="020F0502020204030204" pitchFamily="34" charset="0"/>
              </a:rPr>
              <a:t>InfluxDB</a:t>
            </a:r>
            <a:endParaRPr lang="ru-RU" sz="1000" dirty="0">
              <a:latin typeface="Calibri" panose="020F0502020204030204" pitchFamily="34" charset="0"/>
              <a:ea typeface="Calibri" panose="020F0502020204030204" pitchFamily="34" charset="0"/>
              <a:cs typeface="Times New Roman" panose="02020603050405020304" pitchFamily="18" charset="0"/>
            </a:endParaRPr>
          </a:p>
          <a:p>
            <a:pPr marL="1200150" lvl="2" indent="-285750">
              <a:buFont typeface="Arial" panose="020B0604020202020204" pitchFamily="34" charset="0"/>
              <a:buChar char="•"/>
            </a:pPr>
            <a:r>
              <a:rPr lang="en-US" sz="1000" dirty="0" err="1">
                <a:latin typeface="Calibri" panose="020F0502020204030204" pitchFamily="34" charset="0"/>
                <a:ea typeface="Calibri" panose="020F0502020204030204" pitchFamily="34" charset="0"/>
                <a:cs typeface="Times New Roman" panose="02020603050405020304" pitchFamily="18" charset="0"/>
              </a:rPr>
              <a:t>Telegraf</a:t>
            </a:r>
            <a:endParaRPr lang="ru-RU" sz="1000" dirty="0">
              <a:latin typeface="Calibri" panose="020F0502020204030204" pitchFamily="34" charset="0"/>
              <a:ea typeface="Calibri" panose="020F0502020204030204" pitchFamily="34" charset="0"/>
              <a:cs typeface="Times New Roman" panose="02020603050405020304" pitchFamily="18" charset="0"/>
            </a:endParaRPr>
          </a:p>
          <a:p>
            <a:pPr marL="1200150" lvl="2" indent="-285750">
              <a:buFont typeface="Arial" panose="020B0604020202020204" pitchFamily="34" charset="0"/>
              <a:buChar char="•"/>
            </a:pPr>
            <a:r>
              <a:rPr lang="en-US" sz="1000" dirty="0">
                <a:latin typeface="Calibri" panose="020F0502020204030204" pitchFamily="34" charset="0"/>
                <a:ea typeface="Calibri" panose="020F0502020204030204" pitchFamily="34" charset="0"/>
                <a:cs typeface="Times New Roman" panose="02020603050405020304" pitchFamily="18" charset="0"/>
              </a:rPr>
              <a:t>Grafana</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TextBox 27">
            <a:extLst>
              <a:ext uri="{FF2B5EF4-FFF2-40B4-BE49-F238E27FC236}">
                <a16:creationId xmlns:a16="http://schemas.microsoft.com/office/drawing/2014/main" id="{A68CA5BA-8538-473D-B4FB-0DE0B1B7DAB6}"/>
              </a:ext>
            </a:extLst>
          </p:cNvPr>
          <p:cNvSpPr txBox="1"/>
          <p:nvPr/>
        </p:nvSpPr>
        <p:spPr>
          <a:xfrm>
            <a:off x="5219191" y="3807520"/>
            <a:ext cx="2983748" cy="249684"/>
          </a:xfrm>
          <a:prstGeom prst="rect">
            <a:avLst/>
          </a:prstGeom>
          <a:noFill/>
          <a:ln w="3175">
            <a:solidFill>
              <a:schemeClr val="tx1"/>
            </a:solidFill>
            <a:prstDash val="sysDash"/>
          </a:ln>
        </p:spPr>
        <p:txBody>
          <a:bodyPr wrap="square" rtlCol="0">
            <a:spAutoFit/>
          </a:bodyPr>
          <a:lstStyle/>
          <a:p>
            <a:pPr lvl="0" algn="ctr">
              <a:lnSpc>
                <a:spcPct val="107000"/>
              </a:lnSpc>
              <a:spcAft>
                <a:spcPts val="800"/>
              </a:spcAft>
            </a:pPr>
            <a:r>
              <a:rPr lang="en-US" sz="1000" dirty="0">
                <a:latin typeface="Calibri" panose="020F0502020204030204" pitchFamily="34" charset="0"/>
                <a:ea typeface="Calibri" panose="020F0502020204030204" pitchFamily="34" charset="0"/>
                <a:cs typeface="Calibri" panose="020F0502020204030204" pitchFamily="34" charset="0"/>
              </a:rPr>
              <a:t>Commissioning of the testing object</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9" name="TextBox 28">
            <a:extLst>
              <a:ext uri="{FF2B5EF4-FFF2-40B4-BE49-F238E27FC236}">
                <a16:creationId xmlns:a16="http://schemas.microsoft.com/office/drawing/2014/main" id="{00375DC4-54F9-4BFC-BB75-F72E3FAE1E01}"/>
              </a:ext>
            </a:extLst>
          </p:cNvPr>
          <p:cNvSpPr txBox="1"/>
          <p:nvPr/>
        </p:nvSpPr>
        <p:spPr>
          <a:xfrm>
            <a:off x="6346281" y="4301013"/>
            <a:ext cx="2983748" cy="249684"/>
          </a:xfrm>
          <a:prstGeom prst="rect">
            <a:avLst/>
          </a:prstGeom>
          <a:noFill/>
          <a:ln w="3175">
            <a:solidFill>
              <a:schemeClr val="tx1"/>
            </a:solidFill>
            <a:prstDash val="sysDash"/>
          </a:ln>
        </p:spPr>
        <p:txBody>
          <a:bodyPr wrap="square" rtlCol="0">
            <a:spAutoFit/>
          </a:bodyPr>
          <a:lstStyle/>
          <a:p>
            <a:pPr lvl="0" algn="ctr">
              <a:lnSpc>
                <a:spcPct val="107000"/>
              </a:lnSpc>
              <a:spcAft>
                <a:spcPts val="800"/>
              </a:spcAft>
            </a:pPr>
            <a:r>
              <a:rPr lang="en-US" sz="1000" dirty="0">
                <a:effectLst/>
                <a:latin typeface="Calibri" panose="020F0502020204030204" pitchFamily="34" charset="0"/>
                <a:ea typeface="Calibri" panose="020F0502020204030204" pitchFamily="34" charset="0"/>
                <a:cs typeface="Calibri" panose="020F0502020204030204" pitchFamily="34" charset="0"/>
              </a:rPr>
              <a:t>Forming a load profile</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0" name="TextBox 29">
            <a:extLst>
              <a:ext uri="{FF2B5EF4-FFF2-40B4-BE49-F238E27FC236}">
                <a16:creationId xmlns:a16="http://schemas.microsoft.com/office/drawing/2014/main" id="{640AF7EA-8FF9-4AE1-9B56-D1CC35BFC96A}"/>
              </a:ext>
            </a:extLst>
          </p:cNvPr>
          <p:cNvSpPr txBox="1"/>
          <p:nvPr/>
        </p:nvSpPr>
        <p:spPr>
          <a:xfrm>
            <a:off x="7480301" y="4810387"/>
            <a:ext cx="2983748" cy="861774"/>
          </a:xfrm>
          <a:prstGeom prst="rect">
            <a:avLst/>
          </a:prstGeom>
          <a:noFill/>
          <a:ln w="3175">
            <a:solidFill>
              <a:schemeClr val="tx1"/>
            </a:solidFill>
            <a:prstDash val="sysDash"/>
          </a:ln>
        </p:spPr>
        <p:txBody>
          <a:bodyPr wrap="square" rtlCol="0">
            <a:spAutoFit/>
          </a:bodyPr>
          <a:lstStyle/>
          <a:p>
            <a:pPr algn="ctr"/>
            <a:r>
              <a:rPr lang="en-US" sz="1000" dirty="0">
                <a:effectLst/>
                <a:latin typeface="Calibri" panose="020F0502020204030204" pitchFamily="34" charset="0"/>
                <a:ea typeface="Calibri" panose="020F0502020204030204" pitchFamily="34" charset="0"/>
                <a:cs typeface="Calibri" panose="020F0502020204030204" pitchFamily="34" charset="0"/>
              </a:rPr>
              <a:t>Load </a:t>
            </a:r>
            <a:r>
              <a:rPr lang="en-US" sz="1000" dirty="0">
                <a:latin typeface="Calibri" panose="020F0502020204030204" pitchFamily="34" charset="0"/>
                <a:ea typeface="Calibri" panose="020F0502020204030204" pitchFamily="34" charset="0"/>
                <a:cs typeface="Calibri" panose="020F0502020204030204" pitchFamily="34" charset="0"/>
              </a:rPr>
              <a:t>s</a:t>
            </a:r>
            <a:r>
              <a:rPr lang="en-US" sz="1000" dirty="0">
                <a:effectLst/>
                <a:latin typeface="Calibri" panose="020F0502020204030204" pitchFamily="34" charset="0"/>
                <a:ea typeface="Calibri" panose="020F0502020204030204" pitchFamily="34" charset="0"/>
                <a:cs typeface="Calibri" panose="020F0502020204030204" pitchFamily="34" charset="0"/>
              </a:rPr>
              <a:t>imulation with Gatling</a:t>
            </a:r>
            <a:r>
              <a:rPr lang="ru-RU" sz="1000" dirty="0">
                <a:effectLst/>
                <a:latin typeface="Calibri" panose="020F0502020204030204" pitchFamily="34" charset="0"/>
                <a:ea typeface="Calibri" panose="020F0502020204030204" pitchFamily="34" charset="0"/>
                <a:cs typeface="Calibri" panose="020F0502020204030204" pitchFamily="34" charset="0"/>
              </a:rPr>
              <a:t>: </a:t>
            </a:r>
          </a:p>
          <a:p>
            <a:pPr marL="1200150" lvl="2" indent="-285750">
              <a:buFont typeface="Arial" panose="020B0604020202020204" pitchFamily="34" charset="0"/>
              <a:buChar char="•"/>
            </a:pPr>
            <a:r>
              <a:rPr lang="en-US" sz="1000" dirty="0">
                <a:effectLst/>
                <a:latin typeface="Calibri" panose="020F0502020204030204" pitchFamily="34" charset="0"/>
                <a:ea typeface="Calibri" panose="020F0502020204030204" pitchFamily="34" charset="0"/>
                <a:cs typeface="Calibri" panose="020F0502020204030204" pitchFamily="34" charset="0"/>
              </a:rPr>
              <a:t>Concept</a:t>
            </a:r>
            <a:endParaRPr lang="ru-RU" sz="1000" dirty="0">
              <a:effectLst/>
              <a:latin typeface="Calibri" panose="020F0502020204030204" pitchFamily="34" charset="0"/>
              <a:ea typeface="Calibri" panose="020F0502020204030204" pitchFamily="34" charset="0"/>
              <a:cs typeface="Calibri" panose="020F0502020204030204" pitchFamily="34" charset="0"/>
            </a:endParaRPr>
          </a:p>
          <a:p>
            <a:pPr marL="1200150" lvl="2" indent="-285750">
              <a:buFont typeface="Arial" panose="020B0604020202020204" pitchFamily="34" charset="0"/>
              <a:buChar char="•"/>
            </a:pPr>
            <a:r>
              <a:rPr lang="en-US" sz="1000" dirty="0">
                <a:effectLst/>
                <a:latin typeface="Calibri" panose="020F0502020204030204" pitchFamily="34" charset="0"/>
                <a:ea typeface="Calibri" panose="020F0502020204030204" pitchFamily="34" charset="0"/>
                <a:cs typeface="Calibri" panose="020F0502020204030204" pitchFamily="34" charset="0"/>
              </a:rPr>
              <a:t>Architecture</a:t>
            </a:r>
            <a:endParaRPr lang="ru-RU" sz="1000" dirty="0">
              <a:effectLst/>
              <a:latin typeface="Calibri" panose="020F0502020204030204" pitchFamily="34" charset="0"/>
              <a:ea typeface="Calibri" panose="020F0502020204030204" pitchFamily="34" charset="0"/>
              <a:cs typeface="Calibri" panose="020F0502020204030204" pitchFamily="34" charset="0"/>
            </a:endParaRPr>
          </a:p>
          <a:p>
            <a:pPr marL="1200150" lvl="2" indent="-285750">
              <a:buFont typeface="Arial" panose="020B0604020202020204" pitchFamily="34" charset="0"/>
              <a:buChar char="•"/>
            </a:pPr>
            <a:r>
              <a:rPr lang="en-US" sz="1000" dirty="0">
                <a:effectLst/>
                <a:latin typeface="Calibri" panose="020F0502020204030204" pitchFamily="34" charset="0"/>
                <a:ea typeface="Calibri" panose="020F0502020204030204" pitchFamily="34" charset="0"/>
                <a:cs typeface="Calibri" panose="020F0502020204030204" pitchFamily="34" charset="0"/>
              </a:rPr>
              <a:t>Development</a:t>
            </a:r>
            <a:endParaRPr lang="ru-RU" sz="1000" dirty="0">
              <a:effectLst/>
              <a:latin typeface="Calibri" panose="020F0502020204030204" pitchFamily="34" charset="0"/>
              <a:ea typeface="Calibri" panose="020F0502020204030204" pitchFamily="34" charset="0"/>
              <a:cs typeface="Calibri" panose="020F0502020204030204" pitchFamily="34" charset="0"/>
            </a:endParaRPr>
          </a:p>
          <a:p>
            <a:pPr marL="1200150" lvl="2" indent="-285750">
              <a:buFont typeface="Arial" panose="020B0604020202020204" pitchFamily="34" charset="0"/>
              <a:buChar char="•"/>
            </a:pPr>
            <a:r>
              <a:rPr lang="en-US" sz="1000" dirty="0">
                <a:effectLst/>
                <a:latin typeface="Calibri" panose="020F0502020204030204" pitchFamily="34" charset="0"/>
                <a:ea typeface="Calibri" panose="020F0502020204030204" pitchFamily="34" charset="0"/>
                <a:cs typeface="Calibri" panose="020F0502020204030204" pitchFamily="34" charset="0"/>
              </a:rPr>
              <a:t>Test</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TextBox 30">
            <a:extLst>
              <a:ext uri="{FF2B5EF4-FFF2-40B4-BE49-F238E27FC236}">
                <a16:creationId xmlns:a16="http://schemas.microsoft.com/office/drawing/2014/main" id="{6A084446-7200-4243-9867-229F09BD39D3}"/>
              </a:ext>
            </a:extLst>
          </p:cNvPr>
          <p:cNvSpPr txBox="1"/>
          <p:nvPr/>
        </p:nvSpPr>
        <p:spPr>
          <a:xfrm>
            <a:off x="8607874" y="5931851"/>
            <a:ext cx="2983748" cy="246221"/>
          </a:xfrm>
          <a:prstGeom prst="rect">
            <a:avLst/>
          </a:prstGeom>
          <a:noFill/>
          <a:ln w="3175">
            <a:solidFill>
              <a:schemeClr val="tx1"/>
            </a:solidFill>
            <a:prstDash val="sysDash"/>
          </a:ln>
        </p:spPr>
        <p:txBody>
          <a:bodyPr wrap="square" rtlCol="0">
            <a:spAutoFit/>
          </a:bodyPr>
          <a:lstStyle/>
          <a:p>
            <a:pPr algn="ctr"/>
            <a:r>
              <a:rPr lang="en-US" sz="1000" dirty="0">
                <a:effectLst/>
                <a:latin typeface="Calibri" panose="020F0502020204030204" pitchFamily="34" charset="0"/>
                <a:ea typeface="Calibri" panose="020F0502020204030204" pitchFamily="34" charset="0"/>
                <a:cs typeface="Calibri" panose="020F0502020204030204" pitchFamily="34" charset="0"/>
              </a:rPr>
              <a:t>Performance analysis</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102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рямоугольник 13">
            <a:extLst>
              <a:ext uri="{FF2B5EF4-FFF2-40B4-BE49-F238E27FC236}">
                <a16:creationId xmlns:a16="http://schemas.microsoft.com/office/drawing/2014/main" id="{EA398726-EB61-4DDE-B0CE-4D155E55B590}"/>
              </a:ext>
            </a:extLst>
          </p:cNvPr>
          <p:cNvSpPr/>
          <p:nvPr/>
        </p:nvSpPr>
        <p:spPr>
          <a:xfrm>
            <a:off x="8764735" y="1926252"/>
            <a:ext cx="2579870" cy="11418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Online store</a:t>
            </a:r>
          </a:p>
          <a:p>
            <a:pPr algn="ctr"/>
            <a:r>
              <a:rPr lang="en-US" dirty="0" err="1">
                <a:solidFill>
                  <a:schemeClr val="tx1"/>
                </a:solidFill>
              </a:rPr>
              <a:t>Eshop</a:t>
            </a:r>
            <a:endParaRPr lang="en-US" dirty="0">
              <a:solidFill>
                <a:schemeClr val="tx1"/>
              </a:solidFill>
            </a:endParaRPr>
          </a:p>
        </p:txBody>
      </p:sp>
      <p:sp>
        <p:nvSpPr>
          <p:cNvPr id="40" name="Прямоугольник 39">
            <a:extLst>
              <a:ext uri="{FF2B5EF4-FFF2-40B4-BE49-F238E27FC236}">
                <a16:creationId xmlns:a16="http://schemas.microsoft.com/office/drawing/2014/main" id="{4911326D-5C1A-45D0-BB7C-F854160617DC}"/>
              </a:ext>
            </a:extLst>
          </p:cNvPr>
          <p:cNvSpPr/>
          <p:nvPr/>
        </p:nvSpPr>
        <p:spPr>
          <a:xfrm>
            <a:off x="3839842" y="1926252"/>
            <a:ext cx="4307547" cy="4170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Actions</a:t>
            </a:r>
            <a:endParaRPr lang="ru-RU" dirty="0">
              <a:solidFill>
                <a:schemeClr val="tx1"/>
              </a:solidFill>
            </a:endParaRPr>
          </a:p>
        </p:txBody>
      </p:sp>
      <p:sp>
        <p:nvSpPr>
          <p:cNvPr id="81" name="TextBox 80">
            <a:extLst>
              <a:ext uri="{FF2B5EF4-FFF2-40B4-BE49-F238E27FC236}">
                <a16:creationId xmlns:a16="http://schemas.microsoft.com/office/drawing/2014/main" id="{253B158E-B5FD-402A-9AA1-7264C898778B}"/>
              </a:ext>
            </a:extLst>
          </p:cNvPr>
          <p:cNvSpPr txBox="1"/>
          <p:nvPr/>
        </p:nvSpPr>
        <p:spPr>
          <a:xfrm>
            <a:off x="3220231" y="143383"/>
            <a:ext cx="5751538" cy="375552"/>
          </a:xfrm>
          <a:prstGeom prst="rect">
            <a:avLst/>
          </a:prstGeom>
          <a:noFill/>
          <a:ln w="19050">
            <a:solidFill>
              <a:schemeClr val="tx1"/>
            </a:solidFill>
          </a:ln>
        </p:spPr>
        <p:txBody>
          <a:bodyPr wrap="square" rtlCol="0">
            <a:spAutoFit/>
          </a:bodyPr>
          <a:lstStyle/>
          <a:p>
            <a:pPr lvl="0" algn="ct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Forming a load profile</a:t>
            </a:r>
            <a:endParaRPr lang="ru-RU" sz="1800" b="1"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09" name="Прямая со стрелкой 27">
            <a:extLst>
              <a:ext uri="{FF2B5EF4-FFF2-40B4-BE49-F238E27FC236}">
                <a16:creationId xmlns:a16="http://schemas.microsoft.com/office/drawing/2014/main" id="{8F8EC97D-3B78-4CC8-B568-7589CDEF6EDC}"/>
              </a:ext>
            </a:extLst>
          </p:cNvPr>
          <p:cNvCxnSpPr>
            <a:cxnSpLocks/>
            <a:stCxn id="16" idx="3"/>
            <a:endCxn id="14" idx="2"/>
          </p:cNvCxnSpPr>
          <p:nvPr/>
        </p:nvCxnSpPr>
        <p:spPr>
          <a:xfrm flipV="1">
            <a:off x="8147390" y="3068073"/>
            <a:ext cx="1907280" cy="431480"/>
          </a:xfrm>
          <a:prstGeom prst="bentConnector2">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Прямая со стрелкой 27">
            <a:extLst>
              <a:ext uri="{FF2B5EF4-FFF2-40B4-BE49-F238E27FC236}">
                <a16:creationId xmlns:a16="http://schemas.microsoft.com/office/drawing/2014/main" id="{924F368A-919F-4CDA-B59C-03886E617A02}"/>
              </a:ext>
            </a:extLst>
          </p:cNvPr>
          <p:cNvCxnSpPr>
            <a:cxnSpLocks/>
            <a:stCxn id="142" idx="2"/>
            <a:endCxn id="16" idx="1"/>
          </p:cNvCxnSpPr>
          <p:nvPr/>
        </p:nvCxnSpPr>
        <p:spPr>
          <a:xfrm rot="16200000" flipH="1">
            <a:off x="2613803" y="2273513"/>
            <a:ext cx="431480" cy="2020599"/>
          </a:xfrm>
          <a:prstGeom prst="bentConnector2">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2" name="Прямоугольник 141">
            <a:extLst>
              <a:ext uri="{FF2B5EF4-FFF2-40B4-BE49-F238E27FC236}">
                <a16:creationId xmlns:a16="http://schemas.microsoft.com/office/drawing/2014/main" id="{91ED6717-869A-41D0-B43C-FD80C3D1C7C9}"/>
              </a:ext>
            </a:extLst>
          </p:cNvPr>
          <p:cNvSpPr/>
          <p:nvPr/>
        </p:nvSpPr>
        <p:spPr>
          <a:xfrm>
            <a:off x="808945" y="1926252"/>
            <a:ext cx="2020598" cy="11418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a:t>
            </a:r>
          </a:p>
        </p:txBody>
      </p:sp>
      <p:graphicFrame>
        <p:nvGraphicFramePr>
          <p:cNvPr id="44" name="Таблица 43">
            <a:extLst>
              <a:ext uri="{FF2B5EF4-FFF2-40B4-BE49-F238E27FC236}">
                <a16:creationId xmlns:a16="http://schemas.microsoft.com/office/drawing/2014/main" id="{5AF497BC-E6EA-4CEA-BBA8-26FDF7C03CCE}"/>
              </a:ext>
            </a:extLst>
          </p:cNvPr>
          <p:cNvGraphicFramePr>
            <a:graphicFrameLocks noGrp="1"/>
          </p:cNvGraphicFramePr>
          <p:nvPr>
            <p:extLst>
              <p:ext uri="{D42A27DB-BD31-4B8C-83A1-F6EECF244321}">
                <p14:modId xmlns:p14="http://schemas.microsoft.com/office/powerpoint/2010/main" val="3655768498"/>
              </p:ext>
            </p:extLst>
          </p:nvPr>
        </p:nvGraphicFramePr>
        <p:xfrm>
          <a:off x="4015552" y="2486891"/>
          <a:ext cx="3966863" cy="2016000"/>
        </p:xfrm>
        <a:graphic>
          <a:graphicData uri="http://schemas.openxmlformats.org/drawingml/2006/table">
            <a:tbl>
              <a:tblPr>
                <a:tableStyleId>{5C22544A-7EE6-4342-B048-85BDC9FD1C3A}</a:tableStyleId>
              </a:tblPr>
              <a:tblGrid>
                <a:gridCol w="3966863">
                  <a:extLst>
                    <a:ext uri="{9D8B030D-6E8A-4147-A177-3AD203B41FA5}">
                      <a16:colId xmlns:a16="http://schemas.microsoft.com/office/drawing/2014/main" val="819294277"/>
                    </a:ext>
                  </a:extLst>
                </a:gridCol>
              </a:tblGrid>
              <a:tr h="288000">
                <a:tc>
                  <a:txBody>
                    <a:bodyPr/>
                    <a:lstStyle/>
                    <a:p>
                      <a:pPr algn="l" fontAlgn="b"/>
                      <a:r>
                        <a:rPr lang="ru-RU" sz="1400" b="0" i="0" u="none" strike="noStrike" cap="none" spc="0" baseline="0" dirty="0">
                          <a:ln>
                            <a:noFill/>
                          </a:ln>
                          <a:solidFill>
                            <a:schemeClr val="tx1"/>
                          </a:solidFill>
                          <a:effectLst/>
                          <a:latin typeface="Calibri" panose="020F0502020204030204" pitchFamily="34" charset="0"/>
                        </a:rPr>
                        <a:t>1. </a:t>
                      </a:r>
                      <a:r>
                        <a:rPr lang="en-US" sz="1400" b="0" i="0" u="none" strike="noStrike" cap="none" spc="0" baseline="0" dirty="0">
                          <a:ln>
                            <a:noFill/>
                          </a:ln>
                          <a:solidFill>
                            <a:schemeClr val="tx1"/>
                          </a:solidFill>
                          <a:effectLst/>
                          <a:latin typeface="Calibri" panose="020F0502020204030204" pitchFamily="34" charset="0"/>
                        </a:rPr>
                        <a:t>Open the index page of the site</a:t>
                      </a:r>
                      <a:endParaRPr lang="ru-RU" sz="14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21523918"/>
                  </a:ext>
                </a:extLst>
              </a:tr>
              <a:tr h="288000">
                <a:tc>
                  <a:txBody>
                    <a:bodyPr/>
                    <a:lstStyle/>
                    <a:p>
                      <a:pPr algn="l" fontAlgn="b"/>
                      <a:r>
                        <a:rPr lang="ru-RU" sz="1400" b="0" i="0" u="none" strike="noStrike" cap="none" spc="0" baseline="0" dirty="0">
                          <a:ln>
                            <a:noFill/>
                          </a:ln>
                          <a:solidFill>
                            <a:schemeClr val="tx1"/>
                          </a:solidFill>
                          <a:effectLst/>
                          <a:latin typeface="Calibri" panose="020F0502020204030204" pitchFamily="34" charset="0"/>
                        </a:rPr>
                        <a:t>2. </a:t>
                      </a:r>
                      <a:r>
                        <a:rPr lang="en-US" sz="1400" b="0" i="0" u="none" strike="noStrike" cap="none" spc="0" baseline="0" dirty="0">
                          <a:ln>
                            <a:noFill/>
                          </a:ln>
                          <a:solidFill>
                            <a:schemeClr val="tx1"/>
                          </a:solidFill>
                          <a:effectLst/>
                          <a:latin typeface="Calibri" panose="020F0502020204030204" pitchFamily="34" charset="0"/>
                        </a:rPr>
                        <a:t>Get acquainted with the product category</a:t>
                      </a:r>
                      <a:endParaRPr lang="ru-RU" sz="14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9509677"/>
                  </a:ext>
                </a:extLst>
              </a:tr>
              <a:tr h="288000">
                <a:tc>
                  <a:txBody>
                    <a:bodyPr/>
                    <a:lstStyle/>
                    <a:p>
                      <a:pPr algn="l" fontAlgn="b"/>
                      <a:r>
                        <a:rPr lang="ru-RU" sz="1400" b="0" i="0" u="none" strike="noStrike" cap="none" spc="0" baseline="0" dirty="0">
                          <a:ln>
                            <a:noFill/>
                          </a:ln>
                          <a:solidFill>
                            <a:schemeClr val="tx1"/>
                          </a:solidFill>
                          <a:effectLst/>
                          <a:latin typeface="Calibri" panose="020F0502020204030204" pitchFamily="34" charset="0"/>
                        </a:rPr>
                        <a:t>3. </a:t>
                      </a:r>
                      <a:r>
                        <a:rPr lang="en-US" sz="1400" b="0" i="0" u="none" strike="noStrike" cap="none" spc="0" baseline="0" dirty="0">
                          <a:ln>
                            <a:noFill/>
                          </a:ln>
                          <a:solidFill>
                            <a:schemeClr val="tx1"/>
                          </a:solidFill>
                          <a:effectLst/>
                          <a:latin typeface="Calibri" panose="020F0502020204030204" pitchFamily="34" charset="0"/>
                        </a:rPr>
                        <a:t>Get acquainted with the products from the category</a:t>
                      </a:r>
                      <a:endParaRPr lang="ru-RU" sz="14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4497177"/>
                  </a:ext>
                </a:extLst>
              </a:tr>
              <a:tr h="288000">
                <a:tc>
                  <a:txBody>
                    <a:bodyPr/>
                    <a:lstStyle/>
                    <a:p>
                      <a:pPr algn="l" fontAlgn="b"/>
                      <a:r>
                        <a:rPr lang="ru-RU" sz="1400" b="0" i="0" u="none" strike="noStrike" cap="none" spc="0" baseline="0" dirty="0">
                          <a:ln>
                            <a:noFill/>
                          </a:ln>
                          <a:solidFill>
                            <a:schemeClr val="tx1"/>
                          </a:solidFill>
                          <a:effectLst/>
                          <a:latin typeface="Calibri" panose="020F0502020204030204" pitchFamily="34" charset="0"/>
                        </a:rPr>
                        <a:t>4. </a:t>
                      </a:r>
                      <a:r>
                        <a:rPr lang="en-US" sz="1400" b="0" i="0" u="none" strike="noStrike" cap="none" spc="0" baseline="0" dirty="0">
                          <a:ln>
                            <a:noFill/>
                          </a:ln>
                          <a:solidFill>
                            <a:schemeClr val="tx1"/>
                          </a:solidFill>
                          <a:effectLst/>
                          <a:latin typeface="Calibri" panose="020F0502020204030204" pitchFamily="34" charset="0"/>
                        </a:rPr>
                        <a:t>Add products to cart</a:t>
                      </a:r>
                      <a:endParaRPr lang="ru-RU" sz="14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61985587"/>
                  </a:ext>
                </a:extLst>
              </a:tr>
              <a:tr h="288000">
                <a:tc>
                  <a:txBody>
                    <a:bodyPr/>
                    <a:lstStyle/>
                    <a:p>
                      <a:pPr algn="l" fontAlgn="b"/>
                      <a:r>
                        <a:rPr lang="ru-RU" sz="1400" b="0" i="0" u="none" strike="noStrike" cap="none" spc="0" baseline="0" dirty="0">
                          <a:ln>
                            <a:noFill/>
                          </a:ln>
                          <a:solidFill>
                            <a:schemeClr val="tx1"/>
                          </a:solidFill>
                          <a:effectLst/>
                          <a:latin typeface="Calibri" panose="020F0502020204030204" pitchFamily="34" charset="0"/>
                        </a:rPr>
                        <a:t>5. </a:t>
                      </a:r>
                      <a:r>
                        <a:rPr lang="en-US" sz="1400" b="0" i="0" u="none" strike="noStrike" cap="none" spc="0" baseline="0" dirty="0">
                          <a:ln>
                            <a:noFill/>
                          </a:ln>
                          <a:solidFill>
                            <a:schemeClr val="tx1"/>
                          </a:solidFill>
                          <a:effectLst/>
                          <a:latin typeface="Calibri" panose="020F0502020204030204" pitchFamily="34" charset="0"/>
                        </a:rPr>
                        <a:t>View the basket of selected products</a:t>
                      </a:r>
                      <a:endParaRPr lang="ru-RU" sz="14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6645655"/>
                  </a:ext>
                </a:extLst>
              </a:tr>
              <a:tr h="288000">
                <a:tc>
                  <a:txBody>
                    <a:bodyPr/>
                    <a:lstStyle/>
                    <a:p>
                      <a:pPr algn="l" fontAlgn="b"/>
                      <a:r>
                        <a:rPr lang="ru-RU" sz="1400" b="0" i="0" u="none" strike="noStrike" cap="none" spc="0" baseline="0" dirty="0">
                          <a:ln>
                            <a:noFill/>
                          </a:ln>
                          <a:solidFill>
                            <a:schemeClr val="tx1"/>
                          </a:solidFill>
                          <a:effectLst/>
                          <a:latin typeface="Calibri" panose="020F0502020204030204" pitchFamily="34" charset="0"/>
                        </a:rPr>
                        <a:t>6. </a:t>
                      </a:r>
                      <a:r>
                        <a:rPr lang="en-US" sz="1400" b="0" i="0" u="none" strike="noStrike" cap="none" spc="0" baseline="0" dirty="0">
                          <a:ln>
                            <a:noFill/>
                          </a:ln>
                          <a:solidFill>
                            <a:schemeClr val="tx1"/>
                          </a:solidFill>
                          <a:effectLst/>
                          <a:latin typeface="Calibri" panose="020F0502020204030204" pitchFamily="34" charset="0"/>
                        </a:rPr>
                        <a:t>Change the number of selected products</a:t>
                      </a:r>
                      <a:endParaRPr lang="ru-RU" sz="14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6834214"/>
                  </a:ext>
                </a:extLst>
              </a:tr>
              <a:tr h="288000">
                <a:tc>
                  <a:txBody>
                    <a:bodyPr/>
                    <a:lstStyle/>
                    <a:p>
                      <a:pPr algn="l" fontAlgn="b"/>
                      <a:r>
                        <a:rPr lang="en-US" sz="1400" b="0" i="0" u="none" strike="noStrike" cap="none" spc="0" baseline="0" dirty="0">
                          <a:ln>
                            <a:noFill/>
                          </a:ln>
                          <a:solidFill>
                            <a:schemeClr val="tx1"/>
                          </a:solidFill>
                          <a:effectLst/>
                          <a:latin typeface="Calibri" panose="020F0502020204030204" pitchFamily="34" charset="0"/>
                        </a:rPr>
                        <a:t>7. Send a request to purchase goods</a:t>
                      </a:r>
                      <a:endParaRPr lang="ru-RU" sz="14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982374"/>
                  </a:ext>
                </a:extLst>
              </a:tr>
            </a:tbl>
          </a:graphicData>
        </a:graphic>
      </p:graphicFrame>
      <p:sp>
        <p:nvSpPr>
          <p:cNvPr id="16" name="Прямоугольник 15">
            <a:extLst>
              <a:ext uri="{FF2B5EF4-FFF2-40B4-BE49-F238E27FC236}">
                <a16:creationId xmlns:a16="http://schemas.microsoft.com/office/drawing/2014/main" id="{D9A4B74A-B752-4EB2-9BFD-3B55A84E0797}"/>
              </a:ext>
            </a:extLst>
          </p:cNvPr>
          <p:cNvSpPr/>
          <p:nvPr/>
        </p:nvSpPr>
        <p:spPr>
          <a:xfrm>
            <a:off x="3839843" y="2343286"/>
            <a:ext cx="4307547" cy="23125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endParaRPr>
          </a:p>
        </p:txBody>
      </p:sp>
    </p:spTree>
    <p:extLst>
      <p:ext uri="{BB962C8B-B14F-4D97-AF65-F5344CB8AC3E}">
        <p14:creationId xmlns:p14="http://schemas.microsoft.com/office/powerpoint/2010/main" val="722118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Box 86">
            <a:extLst>
              <a:ext uri="{FF2B5EF4-FFF2-40B4-BE49-F238E27FC236}">
                <a16:creationId xmlns:a16="http://schemas.microsoft.com/office/drawing/2014/main" id="{B9B83DDE-41A7-46C1-B2E7-CA660A243BF7}"/>
              </a:ext>
            </a:extLst>
          </p:cNvPr>
          <p:cNvSpPr txBox="1"/>
          <p:nvPr/>
        </p:nvSpPr>
        <p:spPr>
          <a:xfrm>
            <a:off x="3227271" y="140482"/>
            <a:ext cx="5751538" cy="375552"/>
          </a:xfrm>
          <a:prstGeom prst="rect">
            <a:avLst/>
          </a:prstGeom>
          <a:noFill/>
          <a:ln w="19050">
            <a:solidFill>
              <a:schemeClr val="tx1"/>
            </a:solidFill>
          </a:ln>
        </p:spPr>
        <p:txBody>
          <a:bodyPr wrap="square" rtlCol="0">
            <a:spAutoFit/>
          </a:bodyPr>
          <a:lstStyle/>
          <a:p>
            <a:pPr algn="ctr"/>
            <a:r>
              <a:rPr lang="en-US" sz="1800" b="1" dirty="0">
                <a:effectLst/>
                <a:latin typeface="Calibri" panose="020F0502020204030204" pitchFamily="34" charset="0"/>
                <a:ea typeface="Calibri" panose="020F0502020204030204" pitchFamily="34" charset="0"/>
                <a:cs typeface="Calibri" panose="020F0502020204030204" pitchFamily="34" charset="0"/>
              </a:rPr>
              <a:t>Load </a:t>
            </a:r>
            <a:r>
              <a:rPr lang="en-US" sz="1800" b="1" dirty="0">
                <a:latin typeface="Calibri" panose="020F0502020204030204" pitchFamily="34" charset="0"/>
                <a:ea typeface="Calibri" panose="020F0502020204030204" pitchFamily="34" charset="0"/>
                <a:cs typeface="Calibri" panose="020F0502020204030204" pitchFamily="34" charset="0"/>
              </a:rPr>
              <a:t>s</a:t>
            </a:r>
            <a:r>
              <a:rPr lang="en-US" sz="1800" b="1" dirty="0">
                <a:effectLst/>
                <a:latin typeface="Calibri" panose="020F0502020204030204" pitchFamily="34" charset="0"/>
                <a:ea typeface="Calibri" panose="020F0502020204030204" pitchFamily="34" charset="0"/>
                <a:cs typeface="Calibri" panose="020F0502020204030204" pitchFamily="34" charset="0"/>
              </a:rPr>
              <a:t>imulation with Gatling</a:t>
            </a:r>
            <a:r>
              <a:rPr lang="ru-RU" sz="1800" b="1" dirty="0">
                <a:effectLst/>
                <a:latin typeface="Calibri" panose="020F0502020204030204" pitchFamily="34" charset="0"/>
                <a:ea typeface="Calibri" panose="020F0502020204030204" pitchFamily="34" charset="0"/>
                <a:cs typeface="Calibri" panose="020F0502020204030204" pitchFamily="34"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Concept</a:t>
            </a:r>
            <a:endParaRPr lang="ru-RU"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Прямоугольник 40">
            <a:extLst>
              <a:ext uri="{FF2B5EF4-FFF2-40B4-BE49-F238E27FC236}">
                <a16:creationId xmlns:a16="http://schemas.microsoft.com/office/drawing/2014/main" id="{24974186-8A51-4A27-A459-29B60948B76A}"/>
              </a:ext>
            </a:extLst>
          </p:cNvPr>
          <p:cNvSpPr/>
          <p:nvPr/>
        </p:nvSpPr>
        <p:spPr>
          <a:xfrm>
            <a:off x="4729696" y="2064766"/>
            <a:ext cx="707367" cy="435747"/>
          </a:xfrm>
          <a:prstGeom prst="rect">
            <a:avLst/>
          </a:prstGeom>
          <a:noFill/>
          <a:ln w="3175">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r>
              <a:rPr lang="en-US" sz="800" b="1" dirty="0">
                <a:solidFill>
                  <a:schemeClr val="accent4">
                    <a:lumMod val="75000"/>
                  </a:schemeClr>
                </a:solidFill>
              </a:rPr>
              <a:t>Request</a:t>
            </a:r>
            <a:r>
              <a:rPr lang="ru-RU" sz="800" b="1" dirty="0">
                <a:solidFill>
                  <a:schemeClr val="accent4">
                    <a:lumMod val="75000"/>
                  </a:schemeClr>
                </a:solidFill>
              </a:rPr>
              <a:t>_1</a:t>
            </a:r>
            <a:r>
              <a:rPr lang="en-US" sz="800" b="1" dirty="0">
                <a:solidFill>
                  <a:schemeClr val="accent4">
                    <a:lumMod val="75000"/>
                  </a:schemeClr>
                </a:solidFill>
              </a:rPr>
              <a:t>,</a:t>
            </a:r>
            <a:endParaRPr lang="ru-RU" sz="800" b="1" dirty="0">
              <a:solidFill>
                <a:schemeClr val="accent4">
                  <a:lumMod val="75000"/>
                </a:schemeClr>
              </a:solidFill>
            </a:endParaRPr>
          </a:p>
          <a:p>
            <a:r>
              <a:rPr lang="en-US" sz="800" b="1" dirty="0">
                <a:solidFill>
                  <a:schemeClr val="accent4">
                    <a:lumMod val="75000"/>
                  </a:schemeClr>
                </a:solidFill>
              </a:rPr>
              <a:t>Request </a:t>
            </a:r>
            <a:r>
              <a:rPr lang="ru-RU" sz="800" b="1" dirty="0">
                <a:solidFill>
                  <a:schemeClr val="accent4">
                    <a:lumMod val="75000"/>
                  </a:schemeClr>
                </a:solidFill>
              </a:rPr>
              <a:t>_2</a:t>
            </a:r>
            <a:r>
              <a:rPr lang="en-US" sz="800" b="1" dirty="0">
                <a:solidFill>
                  <a:schemeClr val="accent4">
                    <a:lumMod val="75000"/>
                  </a:schemeClr>
                </a:solidFill>
              </a:rPr>
              <a:t>,</a:t>
            </a:r>
            <a:endParaRPr lang="ru-RU" sz="800" b="1" dirty="0">
              <a:solidFill>
                <a:schemeClr val="accent4">
                  <a:lumMod val="75000"/>
                </a:schemeClr>
              </a:solidFill>
            </a:endParaRPr>
          </a:p>
          <a:p>
            <a:r>
              <a:rPr lang="en-US" sz="800" b="1" dirty="0">
                <a:solidFill>
                  <a:schemeClr val="accent4">
                    <a:lumMod val="75000"/>
                  </a:schemeClr>
                </a:solidFill>
              </a:rPr>
              <a:t>Request </a:t>
            </a:r>
            <a:r>
              <a:rPr lang="ru-RU" sz="800" b="1" dirty="0">
                <a:solidFill>
                  <a:schemeClr val="accent4">
                    <a:lumMod val="75000"/>
                  </a:schemeClr>
                </a:solidFill>
              </a:rPr>
              <a:t>_3</a:t>
            </a:r>
            <a:endParaRPr lang="en-US" sz="800" b="1" dirty="0">
              <a:solidFill>
                <a:schemeClr val="accent4">
                  <a:lumMod val="75000"/>
                </a:schemeClr>
              </a:solidFill>
            </a:endParaRPr>
          </a:p>
        </p:txBody>
      </p:sp>
      <p:sp>
        <p:nvSpPr>
          <p:cNvPr id="44" name="Блок-схема: процесс 43">
            <a:extLst>
              <a:ext uri="{FF2B5EF4-FFF2-40B4-BE49-F238E27FC236}">
                <a16:creationId xmlns:a16="http://schemas.microsoft.com/office/drawing/2014/main" id="{8319C313-3289-4424-8387-BD18837BCAD7}"/>
              </a:ext>
            </a:extLst>
          </p:cNvPr>
          <p:cNvSpPr/>
          <p:nvPr/>
        </p:nvSpPr>
        <p:spPr>
          <a:xfrm>
            <a:off x="4729698" y="1776865"/>
            <a:ext cx="707364" cy="287956"/>
          </a:xfrm>
          <a:prstGeom prst="flowChartProcess">
            <a:avLst/>
          </a:prstGeom>
          <a:noFill/>
          <a:ln w="3175">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r>
              <a:rPr lang="en-US" sz="800" b="1" dirty="0">
                <a:solidFill>
                  <a:srgbClr val="FF0000"/>
                </a:solidFill>
              </a:rPr>
              <a:t>Request chain</a:t>
            </a:r>
          </a:p>
        </p:txBody>
      </p:sp>
      <p:sp>
        <p:nvSpPr>
          <p:cNvPr id="71" name="TextBox 70">
            <a:extLst>
              <a:ext uri="{FF2B5EF4-FFF2-40B4-BE49-F238E27FC236}">
                <a16:creationId xmlns:a16="http://schemas.microsoft.com/office/drawing/2014/main" id="{4030DD23-9D21-41AD-A4CD-F30BDDC8699B}"/>
              </a:ext>
            </a:extLst>
          </p:cNvPr>
          <p:cNvSpPr txBox="1"/>
          <p:nvPr/>
        </p:nvSpPr>
        <p:spPr>
          <a:xfrm>
            <a:off x="2711562" y="716805"/>
            <a:ext cx="164106" cy="246221"/>
          </a:xfrm>
          <a:prstGeom prst="rect">
            <a:avLst/>
          </a:prstGeom>
          <a:noFill/>
        </p:spPr>
        <p:txBody>
          <a:bodyPr wrap="square" rtlCol="0">
            <a:spAutoFit/>
          </a:bodyPr>
          <a:lstStyle/>
          <a:p>
            <a:r>
              <a:rPr lang="ru-RU" sz="1000" dirty="0"/>
              <a:t>1</a:t>
            </a:r>
          </a:p>
        </p:txBody>
      </p:sp>
      <p:cxnSp>
        <p:nvCxnSpPr>
          <p:cNvPr id="73" name="Прямая соединительная линия 72">
            <a:extLst>
              <a:ext uri="{FF2B5EF4-FFF2-40B4-BE49-F238E27FC236}">
                <a16:creationId xmlns:a16="http://schemas.microsoft.com/office/drawing/2014/main" id="{835C6CC4-8FF5-4DDF-9AD8-DA0C6DB00ADD}"/>
              </a:ext>
            </a:extLst>
          </p:cNvPr>
          <p:cNvCxnSpPr>
            <a:cxnSpLocks/>
          </p:cNvCxnSpPr>
          <p:nvPr/>
        </p:nvCxnSpPr>
        <p:spPr>
          <a:xfrm>
            <a:off x="1465902" y="615596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79" name="Прямоугольник 78">
            <a:extLst>
              <a:ext uri="{FF2B5EF4-FFF2-40B4-BE49-F238E27FC236}">
                <a16:creationId xmlns:a16="http://schemas.microsoft.com/office/drawing/2014/main" id="{B99A43DF-E89E-4407-8D13-877C77AE087C}"/>
              </a:ext>
            </a:extLst>
          </p:cNvPr>
          <p:cNvSpPr/>
          <p:nvPr/>
        </p:nvSpPr>
        <p:spPr>
          <a:xfrm>
            <a:off x="2299323" y="4795930"/>
            <a:ext cx="7593353" cy="321493"/>
          </a:xfrm>
          <a:prstGeom prst="rect">
            <a:avLst/>
          </a:prstGeom>
          <a:noFill/>
          <a:ln>
            <a:solidFill>
              <a:schemeClr val="bg1">
                <a:lumMod val="9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Gatling load generator algorithm </a:t>
            </a:r>
            <a:endParaRPr lang="ru-RU" sz="1600" dirty="0">
              <a:solidFill>
                <a:schemeClr val="tx1"/>
              </a:solidFill>
            </a:endParaRPr>
          </a:p>
        </p:txBody>
      </p:sp>
      <p:sp>
        <p:nvSpPr>
          <p:cNvPr id="80" name="TextBox 79">
            <a:extLst>
              <a:ext uri="{FF2B5EF4-FFF2-40B4-BE49-F238E27FC236}">
                <a16:creationId xmlns:a16="http://schemas.microsoft.com/office/drawing/2014/main" id="{A55FB0E0-D88E-4B55-8869-C7A695754B88}"/>
              </a:ext>
            </a:extLst>
          </p:cNvPr>
          <p:cNvSpPr txBox="1"/>
          <p:nvPr/>
        </p:nvSpPr>
        <p:spPr>
          <a:xfrm>
            <a:off x="2299323" y="5114497"/>
            <a:ext cx="7593353" cy="312650"/>
          </a:xfrm>
          <a:prstGeom prst="rect">
            <a:avLst/>
          </a:prstGeom>
          <a:noFill/>
          <a:ln w="3175">
            <a:solidFill>
              <a:schemeClr val="bg1">
                <a:lumMod val="95000"/>
              </a:schemeClr>
            </a:solidFill>
            <a:prstDash val="sysDash"/>
          </a:ln>
        </p:spPr>
        <p:txBody>
          <a:bodyPr wrap="square" rtlCol="0">
            <a:spAutoFit/>
          </a:bodyPr>
          <a:lstStyle/>
          <a:p>
            <a:pPr lvl="0">
              <a:lnSpc>
                <a:spcPct val="107000"/>
              </a:lnSpc>
              <a:spcAft>
                <a:spcPts val="800"/>
              </a:spcAft>
            </a:pPr>
            <a:r>
              <a:rPr lang="ru-RU" sz="1400" dirty="0">
                <a:latin typeface="Calibri" panose="020F0502020204030204" pitchFamily="34" charset="0"/>
                <a:ea typeface="Calibri" panose="020F0502020204030204" pitchFamily="34" charset="0"/>
                <a:cs typeface="Times New Roman" panose="02020603050405020304" pitchFamily="18" charset="0"/>
              </a:rPr>
              <a:t>1. </a:t>
            </a:r>
            <a:r>
              <a:rPr lang="en-US" sz="1400" dirty="0">
                <a:latin typeface="Calibri" panose="020F0502020204030204" pitchFamily="34" charset="0"/>
                <a:ea typeface="Calibri" panose="020F0502020204030204" pitchFamily="34" charset="0"/>
                <a:cs typeface="Times New Roman" panose="02020603050405020304" pitchFamily="18" charset="0"/>
              </a:rPr>
              <a:t>Run the selected </a:t>
            </a:r>
            <a:r>
              <a:rPr lang="en-US" sz="1400" b="1" dirty="0">
                <a:latin typeface="Calibri" panose="020F0502020204030204" pitchFamily="34" charset="0"/>
                <a:ea typeface="Calibri" panose="020F0502020204030204" pitchFamily="34" charset="0"/>
                <a:cs typeface="Times New Roman" panose="02020603050405020304" pitchFamily="18" charset="0"/>
              </a:rPr>
              <a:t>Simulation</a:t>
            </a:r>
            <a:r>
              <a:rPr lang="en-US" sz="1400" dirty="0">
                <a:latin typeface="Calibri" panose="020F0502020204030204" pitchFamily="34" charset="0"/>
                <a:ea typeface="Calibri" panose="020F0502020204030204" pitchFamily="34" charset="0"/>
                <a:cs typeface="Times New Roman" panose="02020603050405020304" pitchFamily="18" charset="0"/>
              </a:rPr>
              <a:t> with the specified parameters that determine its duration and intensity</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2" name="TextBox 81">
            <a:extLst>
              <a:ext uri="{FF2B5EF4-FFF2-40B4-BE49-F238E27FC236}">
                <a16:creationId xmlns:a16="http://schemas.microsoft.com/office/drawing/2014/main" id="{10C70439-C977-4E50-8CD2-D2F14210E86B}"/>
              </a:ext>
            </a:extLst>
          </p:cNvPr>
          <p:cNvSpPr txBox="1"/>
          <p:nvPr/>
        </p:nvSpPr>
        <p:spPr>
          <a:xfrm>
            <a:off x="2303713" y="5422068"/>
            <a:ext cx="7588963" cy="312650"/>
          </a:xfrm>
          <a:prstGeom prst="rect">
            <a:avLst/>
          </a:prstGeom>
          <a:noFill/>
          <a:ln w="3175">
            <a:solidFill>
              <a:schemeClr val="bg1">
                <a:lumMod val="95000"/>
              </a:schemeClr>
            </a:solidFill>
            <a:prstDash val="sysDash"/>
          </a:ln>
        </p:spPr>
        <p:txBody>
          <a:bodyPr wrap="square" rtlCol="0">
            <a:spAutoFit/>
          </a:bodyPr>
          <a:lstStyle/>
          <a:p>
            <a:pPr>
              <a:lnSpc>
                <a:spcPct val="107000"/>
              </a:lnSpc>
              <a:spcAft>
                <a:spcPts val="80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2. </a:t>
            </a:r>
            <a:r>
              <a:rPr lang="en-US" sz="1400" dirty="0">
                <a:effectLst/>
                <a:latin typeface="Calibri" panose="020F0502020204030204" pitchFamily="34" charset="0"/>
                <a:ea typeface="Calibri" panose="020F0502020204030204" pitchFamily="34" charset="0"/>
                <a:cs typeface="Times New Roman" panose="02020603050405020304" pitchFamily="18" charset="0"/>
              </a:rPr>
              <a:t>During the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Simulation</a:t>
            </a:r>
            <a:r>
              <a:rPr lang="en-US" sz="1400" dirty="0">
                <a:effectLst/>
                <a:latin typeface="Calibri" panose="020F0502020204030204" pitchFamily="34" charset="0"/>
                <a:ea typeface="Calibri" panose="020F0502020204030204" pitchFamily="34" charset="0"/>
                <a:cs typeface="Times New Roman" panose="02020603050405020304" pitchFamily="18" charset="0"/>
              </a:rPr>
              <a:t>, the </a:t>
            </a:r>
            <a:r>
              <a:rPr lang="en-US" sz="14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Scenarios</a:t>
            </a:r>
            <a:r>
              <a:rPr lang="en-US" sz="1400" dirty="0">
                <a:effectLst/>
                <a:latin typeface="Calibri" panose="020F0502020204030204" pitchFamily="34" charset="0"/>
                <a:ea typeface="Calibri" panose="020F0502020204030204" pitchFamily="34" charset="0"/>
                <a:cs typeface="Times New Roman" panose="02020603050405020304" pitchFamily="18" charset="0"/>
              </a:rPr>
              <a:t> contained in it begin to be executed</a:t>
            </a:r>
            <a:endParaRPr lang="ru-RU" sz="14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3" name="TextBox 82">
            <a:extLst>
              <a:ext uri="{FF2B5EF4-FFF2-40B4-BE49-F238E27FC236}">
                <a16:creationId xmlns:a16="http://schemas.microsoft.com/office/drawing/2014/main" id="{7AAA3E94-C3B5-4A7E-B740-7FCBB2B0FC1D}"/>
              </a:ext>
            </a:extLst>
          </p:cNvPr>
          <p:cNvSpPr txBox="1"/>
          <p:nvPr/>
        </p:nvSpPr>
        <p:spPr>
          <a:xfrm>
            <a:off x="2308103" y="5737200"/>
            <a:ext cx="7584573" cy="312650"/>
          </a:xfrm>
          <a:prstGeom prst="rect">
            <a:avLst/>
          </a:prstGeom>
          <a:noFill/>
          <a:ln w="3175">
            <a:solidFill>
              <a:schemeClr val="bg1">
                <a:lumMod val="95000"/>
              </a:schemeClr>
            </a:solidFill>
            <a:prstDash val="sysDash"/>
          </a:ln>
        </p:spPr>
        <p:txBody>
          <a:bodyPr wrap="square" rtlCol="0">
            <a:spAutoFit/>
          </a:bodyPr>
          <a:lstStyle/>
          <a:p>
            <a:pPr>
              <a:lnSpc>
                <a:spcPct val="107000"/>
              </a:lnSpc>
              <a:spcAft>
                <a:spcPts val="80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3. </a:t>
            </a:r>
            <a:r>
              <a:rPr lang="en-US" sz="1400" dirty="0">
                <a:effectLst/>
                <a:latin typeface="Calibri" panose="020F0502020204030204" pitchFamily="34" charset="0"/>
                <a:ea typeface="Calibri" panose="020F0502020204030204" pitchFamily="34" charset="0"/>
                <a:cs typeface="Times New Roman" panose="02020603050405020304" pitchFamily="18" charset="0"/>
              </a:rPr>
              <a:t>As part of the execution of </a:t>
            </a:r>
            <a:r>
              <a:rPr lang="en-US" sz="14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Scenarios</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Virtual users </a:t>
            </a:r>
            <a:r>
              <a:rPr lang="en-US" sz="1400" dirty="0">
                <a:effectLst/>
                <a:latin typeface="Calibri" panose="020F0502020204030204" pitchFamily="34" charset="0"/>
                <a:ea typeface="Calibri" panose="020F0502020204030204" pitchFamily="34" charset="0"/>
                <a:cs typeface="Times New Roman" panose="02020603050405020304" pitchFamily="18" charset="0"/>
              </a:rPr>
              <a:t>are gradually introduced into the work</a:t>
            </a:r>
            <a:endParaRPr lang="ru-RU" sz="14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4" name="TextBox 83">
            <a:extLst>
              <a:ext uri="{FF2B5EF4-FFF2-40B4-BE49-F238E27FC236}">
                <a16:creationId xmlns:a16="http://schemas.microsoft.com/office/drawing/2014/main" id="{9ADE9907-C3AB-4ACE-991E-5E2A5D1FFF91}"/>
              </a:ext>
            </a:extLst>
          </p:cNvPr>
          <p:cNvSpPr txBox="1"/>
          <p:nvPr/>
        </p:nvSpPr>
        <p:spPr>
          <a:xfrm>
            <a:off x="2308104" y="6047070"/>
            <a:ext cx="7584572" cy="312650"/>
          </a:xfrm>
          <a:prstGeom prst="rect">
            <a:avLst/>
          </a:prstGeom>
          <a:noFill/>
          <a:ln w="3175">
            <a:solidFill>
              <a:schemeClr val="bg1">
                <a:lumMod val="95000"/>
              </a:schemeClr>
            </a:solidFill>
            <a:prstDash val="sysDash"/>
          </a:ln>
        </p:spPr>
        <p:txBody>
          <a:bodyPr wrap="square" rtlCol="0">
            <a:spAutoFit/>
          </a:bodyPr>
          <a:lstStyle/>
          <a:p>
            <a:pPr>
              <a:lnSpc>
                <a:spcPct val="107000"/>
              </a:lnSpc>
              <a:spcAft>
                <a:spcPts val="80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4. </a:t>
            </a:r>
            <a:r>
              <a:rPr lang="en-US" sz="14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Virtual user </a:t>
            </a:r>
            <a:r>
              <a:rPr lang="en-US" sz="1400" dirty="0">
                <a:effectLst/>
                <a:latin typeface="Calibri" panose="020F0502020204030204" pitchFamily="34" charset="0"/>
                <a:ea typeface="Calibri" panose="020F0502020204030204" pitchFamily="34" charset="0"/>
                <a:cs typeface="Times New Roman" panose="02020603050405020304" pitchFamily="18" charset="0"/>
              </a:rPr>
              <a:t>executes a </a:t>
            </a:r>
            <a:r>
              <a:rPr lang="en-US"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Chain </a:t>
            </a:r>
            <a:r>
              <a:rPr lang="en-US" sz="1400" dirty="0">
                <a:effectLst/>
                <a:latin typeface="Calibri" panose="020F0502020204030204" pitchFamily="34" charset="0"/>
                <a:ea typeface="Calibri" panose="020F0502020204030204" pitchFamily="34" charset="0"/>
                <a:cs typeface="Times New Roman" panose="02020603050405020304" pitchFamily="18" charset="0"/>
              </a:rPr>
              <a:t>consisting of </a:t>
            </a:r>
            <a:r>
              <a:rPr lang="en-US" sz="1400" b="1" dirty="0">
                <a:solidFill>
                  <a:schemeClr val="accent4">
                    <a:lumMod val="75000"/>
                  </a:schemeClr>
                </a:solidFill>
                <a:effectLst/>
                <a:latin typeface="Calibri" panose="020F0502020204030204" pitchFamily="34" charset="0"/>
                <a:ea typeface="Calibri" panose="020F0502020204030204" pitchFamily="34" charset="0"/>
                <a:cs typeface="Times New Roman" panose="02020603050405020304" pitchFamily="18" charset="0"/>
              </a:rPr>
              <a:t>Requests</a:t>
            </a:r>
            <a:r>
              <a:rPr lang="en-US" sz="1400" dirty="0">
                <a:effectLst/>
                <a:latin typeface="Calibri" panose="020F0502020204030204" pitchFamily="34" charset="0"/>
                <a:ea typeface="Calibri" panose="020F0502020204030204" pitchFamily="34" charset="0"/>
                <a:cs typeface="Times New Roman" panose="02020603050405020304" pitchFamily="18" charset="0"/>
              </a:rPr>
              <a:t> specified in the load profile</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5" name="TextBox 84">
            <a:extLst>
              <a:ext uri="{FF2B5EF4-FFF2-40B4-BE49-F238E27FC236}">
                <a16:creationId xmlns:a16="http://schemas.microsoft.com/office/drawing/2014/main" id="{A0C54A82-D397-44E2-A91B-B95507E00AA5}"/>
              </a:ext>
            </a:extLst>
          </p:cNvPr>
          <p:cNvSpPr txBox="1"/>
          <p:nvPr/>
        </p:nvSpPr>
        <p:spPr>
          <a:xfrm>
            <a:off x="2299324" y="6353457"/>
            <a:ext cx="7593352" cy="322048"/>
          </a:xfrm>
          <a:prstGeom prst="rect">
            <a:avLst/>
          </a:prstGeom>
          <a:noFill/>
          <a:ln w="3175">
            <a:solidFill>
              <a:schemeClr val="bg1">
                <a:lumMod val="95000"/>
              </a:schemeClr>
            </a:solidFill>
            <a:prstDash val="sysDash"/>
          </a:ln>
        </p:spPr>
        <p:txBody>
          <a:bodyPr wrap="square" rtlCol="0">
            <a:spAutoFit/>
          </a:bodyPr>
          <a:lstStyle/>
          <a:p>
            <a:pPr>
              <a:lnSpc>
                <a:spcPct val="107000"/>
              </a:lnSpc>
              <a:spcAft>
                <a:spcPts val="80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5. </a:t>
            </a:r>
            <a:r>
              <a:rPr lang="en-US" sz="1400" dirty="0">
                <a:effectLst/>
                <a:latin typeface="Calibri" panose="020F0502020204030204" pitchFamily="34" charset="0"/>
                <a:ea typeface="Calibri" panose="020F0502020204030204" pitchFamily="34" charset="0"/>
                <a:cs typeface="Times New Roman" panose="02020603050405020304" pitchFamily="18" charset="0"/>
              </a:rPr>
              <a:t>At the end of the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Simulation</a:t>
            </a:r>
            <a:r>
              <a:rPr lang="en-US" sz="1400" dirty="0">
                <a:effectLst/>
                <a:latin typeface="Calibri" panose="020F0502020204030204" pitchFamily="34" charset="0"/>
                <a:ea typeface="Calibri" panose="020F0502020204030204" pitchFamily="34" charset="0"/>
                <a:cs typeface="Times New Roman" panose="02020603050405020304" pitchFamily="18" charset="0"/>
              </a:rPr>
              <a:t>, a </a:t>
            </a:r>
            <a:r>
              <a:rPr lang="en-US" sz="14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Report</a:t>
            </a:r>
            <a:r>
              <a:rPr lang="en-US" sz="1400" dirty="0">
                <a:effectLst/>
                <a:latin typeface="Calibri" panose="020F0502020204030204" pitchFamily="34" charset="0"/>
                <a:ea typeface="Calibri" panose="020F0502020204030204" pitchFamily="34" charset="0"/>
                <a:cs typeface="Times New Roman" panose="02020603050405020304" pitchFamily="18" charset="0"/>
              </a:rPr>
              <a:t> is generated</a:t>
            </a:r>
            <a:endParaRPr lang="ru-RU" sz="14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6" name="Прямоугольник 85">
            <a:extLst>
              <a:ext uri="{FF2B5EF4-FFF2-40B4-BE49-F238E27FC236}">
                <a16:creationId xmlns:a16="http://schemas.microsoft.com/office/drawing/2014/main" id="{8F0637FF-DCEE-4303-B277-2B6E1E646F02}"/>
              </a:ext>
            </a:extLst>
          </p:cNvPr>
          <p:cNvSpPr/>
          <p:nvPr/>
        </p:nvSpPr>
        <p:spPr>
          <a:xfrm>
            <a:off x="3227271" y="823115"/>
            <a:ext cx="5763649" cy="218243"/>
          </a:xfrm>
          <a:prstGeom prst="rect">
            <a:avLst/>
          </a:prstGeom>
          <a:noFill/>
          <a:ln w="3175">
            <a:solidFill>
              <a:schemeClr val="bg2">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Simulation</a:t>
            </a:r>
            <a:endParaRPr lang="en-US" sz="1400" dirty="0">
              <a:solidFill>
                <a:schemeClr val="tx1"/>
              </a:solidFill>
            </a:endParaRPr>
          </a:p>
        </p:txBody>
      </p:sp>
      <p:sp>
        <p:nvSpPr>
          <p:cNvPr id="88" name="Прямоугольник 87">
            <a:extLst>
              <a:ext uri="{FF2B5EF4-FFF2-40B4-BE49-F238E27FC236}">
                <a16:creationId xmlns:a16="http://schemas.microsoft.com/office/drawing/2014/main" id="{293D1906-7596-4467-B0A5-9BD941FF83EF}"/>
              </a:ext>
            </a:extLst>
          </p:cNvPr>
          <p:cNvSpPr/>
          <p:nvPr/>
        </p:nvSpPr>
        <p:spPr>
          <a:xfrm>
            <a:off x="3227271" y="1038694"/>
            <a:ext cx="5763650" cy="3621945"/>
          </a:xfrm>
          <a:prstGeom prst="rect">
            <a:avLst/>
          </a:prstGeom>
          <a:noFill/>
          <a:ln w="3175">
            <a:solidFill>
              <a:schemeClr val="bg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9" name="Прямоугольник 88">
            <a:extLst>
              <a:ext uri="{FF2B5EF4-FFF2-40B4-BE49-F238E27FC236}">
                <a16:creationId xmlns:a16="http://schemas.microsoft.com/office/drawing/2014/main" id="{82C147B4-16BD-4405-9D71-2341B99140EA}"/>
              </a:ext>
            </a:extLst>
          </p:cNvPr>
          <p:cNvSpPr/>
          <p:nvPr/>
        </p:nvSpPr>
        <p:spPr>
          <a:xfrm>
            <a:off x="3322319" y="1277562"/>
            <a:ext cx="5570220" cy="203264"/>
          </a:xfrm>
          <a:prstGeom prst="rect">
            <a:avLst/>
          </a:prstGeom>
          <a:noFill/>
          <a:ln w="3175">
            <a:solidFill>
              <a:schemeClr val="accent3">
                <a:lumMod val="20000"/>
                <a:lumOff val="80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Scenario</a:t>
            </a:r>
            <a:r>
              <a:rPr lang="ru-RU" sz="14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_1</a:t>
            </a:r>
            <a:endParaRPr lang="en-US" sz="1400" dirty="0"/>
          </a:p>
        </p:txBody>
      </p:sp>
      <p:sp>
        <p:nvSpPr>
          <p:cNvPr id="90" name="Прямоугольник 89">
            <a:extLst>
              <a:ext uri="{FF2B5EF4-FFF2-40B4-BE49-F238E27FC236}">
                <a16:creationId xmlns:a16="http://schemas.microsoft.com/office/drawing/2014/main" id="{4043CFC8-B523-4251-9910-A1A0EE3FBF70}"/>
              </a:ext>
            </a:extLst>
          </p:cNvPr>
          <p:cNvSpPr/>
          <p:nvPr/>
        </p:nvSpPr>
        <p:spPr>
          <a:xfrm>
            <a:off x="3322320" y="1480827"/>
            <a:ext cx="5570219" cy="3090905"/>
          </a:xfrm>
          <a:prstGeom prst="rect">
            <a:avLst/>
          </a:prstGeom>
          <a:noFill/>
          <a:ln w="3175">
            <a:solidFill>
              <a:schemeClr val="accent3">
                <a:lumMod val="20000"/>
                <a:lumOff val="80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US" sz="1400" dirty="0"/>
          </a:p>
        </p:txBody>
      </p:sp>
      <p:cxnSp>
        <p:nvCxnSpPr>
          <p:cNvPr id="13" name="Прямая соединительная линия 12">
            <a:extLst>
              <a:ext uri="{FF2B5EF4-FFF2-40B4-BE49-F238E27FC236}">
                <a16:creationId xmlns:a16="http://schemas.microsoft.com/office/drawing/2014/main" id="{897266CB-2F90-4CF1-BAC2-BDCE7F622969}"/>
              </a:ext>
            </a:extLst>
          </p:cNvPr>
          <p:cNvCxnSpPr>
            <a:cxnSpLocks/>
          </p:cNvCxnSpPr>
          <p:nvPr/>
        </p:nvCxnSpPr>
        <p:spPr>
          <a:xfrm>
            <a:off x="3638164" y="4253516"/>
            <a:ext cx="49113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Прямая соединительная линия 90">
            <a:extLst>
              <a:ext uri="{FF2B5EF4-FFF2-40B4-BE49-F238E27FC236}">
                <a16:creationId xmlns:a16="http://schemas.microsoft.com/office/drawing/2014/main" id="{6DE431AB-DB37-42CA-AC79-9B01C5170C9E}"/>
              </a:ext>
            </a:extLst>
          </p:cNvPr>
          <p:cNvCxnSpPr>
            <a:cxnSpLocks/>
          </p:cNvCxnSpPr>
          <p:nvPr/>
        </p:nvCxnSpPr>
        <p:spPr>
          <a:xfrm>
            <a:off x="5755722" y="2674771"/>
            <a:ext cx="2793795" cy="22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Прямая соединительная линия 91">
            <a:extLst>
              <a:ext uri="{FF2B5EF4-FFF2-40B4-BE49-F238E27FC236}">
                <a16:creationId xmlns:a16="http://schemas.microsoft.com/office/drawing/2014/main" id="{D7CD1D88-D674-4D17-922A-467AFC6350DA}"/>
              </a:ext>
            </a:extLst>
          </p:cNvPr>
          <p:cNvCxnSpPr>
            <a:cxnSpLocks/>
          </p:cNvCxnSpPr>
          <p:nvPr/>
        </p:nvCxnSpPr>
        <p:spPr>
          <a:xfrm flipV="1">
            <a:off x="3638163" y="2674772"/>
            <a:ext cx="2117559" cy="1578744"/>
          </a:xfrm>
          <a:prstGeom prst="line">
            <a:avLst/>
          </a:prstGeom>
        </p:spPr>
        <p:style>
          <a:lnRef idx="1">
            <a:schemeClr val="accent1"/>
          </a:lnRef>
          <a:fillRef idx="0">
            <a:schemeClr val="accent1"/>
          </a:fillRef>
          <a:effectRef idx="0">
            <a:schemeClr val="accent1"/>
          </a:effectRef>
          <a:fontRef idx="minor">
            <a:schemeClr val="tx1"/>
          </a:fontRef>
        </p:style>
      </p:cxnSp>
      <p:sp>
        <p:nvSpPr>
          <p:cNvPr id="93" name="Прямоугольник 92">
            <a:extLst>
              <a:ext uri="{FF2B5EF4-FFF2-40B4-BE49-F238E27FC236}">
                <a16:creationId xmlns:a16="http://schemas.microsoft.com/office/drawing/2014/main" id="{582A04F8-83F7-49FA-8AD8-28001A37288A}"/>
              </a:ext>
            </a:extLst>
          </p:cNvPr>
          <p:cNvSpPr/>
          <p:nvPr/>
        </p:nvSpPr>
        <p:spPr>
          <a:xfrm>
            <a:off x="1336146" y="861382"/>
            <a:ext cx="1112362" cy="143536"/>
          </a:xfrm>
          <a:prstGeom prst="rect">
            <a:avLst/>
          </a:prstGeom>
          <a:noFill/>
          <a:ln w="3175">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r>
              <a:rPr lang="en-US" sz="1000" dirty="0" err="1"/>
              <a:t>application.config</a:t>
            </a:r>
            <a:endParaRPr lang="en-US" sz="1000" dirty="0"/>
          </a:p>
        </p:txBody>
      </p:sp>
      <p:sp>
        <p:nvSpPr>
          <p:cNvPr id="94" name="Прямоугольник 93">
            <a:extLst>
              <a:ext uri="{FF2B5EF4-FFF2-40B4-BE49-F238E27FC236}">
                <a16:creationId xmlns:a16="http://schemas.microsoft.com/office/drawing/2014/main" id="{973D99D4-2E2F-4F81-AF20-9F6E811D2EA2}"/>
              </a:ext>
            </a:extLst>
          </p:cNvPr>
          <p:cNvSpPr/>
          <p:nvPr/>
        </p:nvSpPr>
        <p:spPr>
          <a:xfrm>
            <a:off x="833146" y="823116"/>
            <a:ext cx="1686760" cy="220069"/>
          </a:xfrm>
          <a:prstGeom prst="rect">
            <a:avLst/>
          </a:prstGeom>
          <a:noFill/>
          <a:ln w="3175">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r>
              <a:rPr lang="en-US" sz="1000" dirty="0"/>
              <a:t>Launch</a:t>
            </a:r>
          </a:p>
        </p:txBody>
      </p:sp>
      <p:cxnSp>
        <p:nvCxnSpPr>
          <p:cNvPr id="25" name="Прямая со стрелкой 24">
            <a:extLst>
              <a:ext uri="{FF2B5EF4-FFF2-40B4-BE49-F238E27FC236}">
                <a16:creationId xmlns:a16="http://schemas.microsoft.com/office/drawing/2014/main" id="{7A3B31E0-8F14-4EF8-AD12-4997633AFB9F}"/>
              </a:ext>
            </a:extLst>
          </p:cNvPr>
          <p:cNvCxnSpPr>
            <a:cxnSpLocks/>
            <a:stCxn id="94" idx="3"/>
            <a:endCxn id="86" idx="1"/>
          </p:cNvCxnSpPr>
          <p:nvPr/>
        </p:nvCxnSpPr>
        <p:spPr>
          <a:xfrm flipV="1">
            <a:off x="2519906" y="932237"/>
            <a:ext cx="707365" cy="9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Прямая со стрелкой 96">
            <a:extLst>
              <a:ext uri="{FF2B5EF4-FFF2-40B4-BE49-F238E27FC236}">
                <a16:creationId xmlns:a16="http://schemas.microsoft.com/office/drawing/2014/main" id="{010F78CB-B8A5-41B3-BC75-EB14E4BBDE8D}"/>
              </a:ext>
            </a:extLst>
          </p:cNvPr>
          <p:cNvCxnSpPr>
            <a:cxnSpLocks/>
            <a:stCxn id="86" idx="2"/>
            <a:endCxn id="89" idx="0"/>
          </p:cNvCxnSpPr>
          <p:nvPr/>
        </p:nvCxnSpPr>
        <p:spPr>
          <a:xfrm flipH="1">
            <a:off x="6107429" y="1041358"/>
            <a:ext cx="1667" cy="236204"/>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6FCD7068-B1E3-480D-BD70-24A9C94F2F61}"/>
              </a:ext>
            </a:extLst>
          </p:cNvPr>
          <p:cNvSpPr txBox="1"/>
          <p:nvPr/>
        </p:nvSpPr>
        <p:spPr>
          <a:xfrm>
            <a:off x="5869539" y="995602"/>
            <a:ext cx="206767" cy="246221"/>
          </a:xfrm>
          <a:prstGeom prst="rect">
            <a:avLst/>
          </a:prstGeom>
          <a:noFill/>
        </p:spPr>
        <p:txBody>
          <a:bodyPr wrap="square" rtlCol="0">
            <a:spAutoFit/>
          </a:bodyPr>
          <a:lstStyle/>
          <a:p>
            <a:r>
              <a:rPr lang="ru-RU" sz="1000" dirty="0"/>
              <a:t>2</a:t>
            </a:r>
          </a:p>
        </p:txBody>
      </p:sp>
      <p:cxnSp>
        <p:nvCxnSpPr>
          <p:cNvPr id="106" name="Прямая соединительная линия 105">
            <a:extLst>
              <a:ext uri="{FF2B5EF4-FFF2-40B4-BE49-F238E27FC236}">
                <a16:creationId xmlns:a16="http://schemas.microsoft.com/office/drawing/2014/main" id="{E59D7C94-DF58-4372-AAE8-4C44F15E1923}"/>
              </a:ext>
            </a:extLst>
          </p:cNvPr>
          <p:cNvCxnSpPr>
            <a:cxnSpLocks/>
          </p:cNvCxnSpPr>
          <p:nvPr/>
        </p:nvCxnSpPr>
        <p:spPr>
          <a:xfrm flipV="1">
            <a:off x="3638164" y="2051086"/>
            <a:ext cx="0" cy="22024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Блок-схема: данные 110">
            <a:extLst>
              <a:ext uri="{FF2B5EF4-FFF2-40B4-BE49-F238E27FC236}">
                <a16:creationId xmlns:a16="http://schemas.microsoft.com/office/drawing/2014/main" id="{A89BB4B9-838A-4083-AF5E-97F3D5BE6D4E}"/>
              </a:ext>
            </a:extLst>
          </p:cNvPr>
          <p:cNvSpPr/>
          <p:nvPr/>
        </p:nvSpPr>
        <p:spPr>
          <a:xfrm>
            <a:off x="3800324" y="2793421"/>
            <a:ext cx="1567763" cy="218456"/>
          </a:xfrm>
          <a:prstGeom prst="flowChartInputOutput">
            <a:avLst/>
          </a:prstGeom>
          <a:noFill/>
          <a:ln w="3175">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Virtual users</a:t>
            </a:r>
            <a:endParaRPr lang="en-US" sz="800" b="1" dirty="0"/>
          </a:p>
        </p:txBody>
      </p:sp>
      <p:cxnSp>
        <p:nvCxnSpPr>
          <p:cNvPr id="144" name="Прямая со стрелкой 143">
            <a:extLst>
              <a:ext uri="{FF2B5EF4-FFF2-40B4-BE49-F238E27FC236}">
                <a16:creationId xmlns:a16="http://schemas.microsoft.com/office/drawing/2014/main" id="{A38E2A27-356D-4A23-A01D-D757590D978B}"/>
              </a:ext>
            </a:extLst>
          </p:cNvPr>
          <p:cNvCxnSpPr>
            <a:cxnSpLocks/>
            <a:stCxn id="111" idx="1"/>
            <a:endCxn id="44" idx="1"/>
          </p:cNvCxnSpPr>
          <p:nvPr/>
        </p:nvCxnSpPr>
        <p:spPr>
          <a:xfrm rot="5400000" flipH="1" flipV="1">
            <a:off x="4220663" y="2284386"/>
            <a:ext cx="872578" cy="145492"/>
          </a:xfrm>
          <a:prstGeom prst="bentConnector2">
            <a:avLst/>
          </a:prstGeom>
          <a:ln w="19050">
            <a:solidFill>
              <a:srgbClr val="FF0000"/>
            </a:solidFill>
            <a:bevel/>
            <a:tailEnd type="triangle"/>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5D758F8B-10D5-4571-A0FB-3E70E8F82F47}"/>
              </a:ext>
            </a:extLst>
          </p:cNvPr>
          <p:cNvSpPr txBox="1"/>
          <p:nvPr/>
        </p:nvSpPr>
        <p:spPr>
          <a:xfrm>
            <a:off x="4220662" y="3155801"/>
            <a:ext cx="206767" cy="246221"/>
          </a:xfrm>
          <a:prstGeom prst="rect">
            <a:avLst/>
          </a:prstGeom>
          <a:noFill/>
        </p:spPr>
        <p:txBody>
          <a:bodyPr wrap="square" rtlCol="0">
            <a:spAutoFit/>
          </a:bodyPr>
          <a:lstStyle/>
          <a:p>
            <a:r>
              <a:rPr lang="ru-RU" sz="1000" dirty="0"/>
              <a:t>3</a:t>
            </a:r>
          </a:p>
        </p:txBody>
      </p:sp>
      <p:sp>
        <p:nvSpPr>
          <p:cNvPr id="165" name="TextBox 164">
            <a:extLst>
              <a:ext uri="{FF2B5EF4-FFF2-40B4-BE49-F238E27FC236}">
                <a16:creationId xmlns:a16="http://schemas.microsoft.com/office/drawing/2014/main" id="{1825441D-FE04-4E80-B1FF-F876A16A4683}"/>
              </a:ext>
            </a:extLst>
          </p:cNvPr>
          <p:cNvSpPr txBox="1"/>
          <p:nvPr/>
        </p:nvSpPr>
        <p:spPr>
          <a:xfrm>
            <a:off x="4377437" y="2285570"/>
            <a:ext cx="206767" cy="246221"/>
          </a:xfrm>
          <a:prstGeom prst="rect">
            <a:avLst/>
          </a:prstGeom>
          <a:noFill/>
        </p:spPr>
        <p:txBody>
          <a:bodyPr wrap="square" rtlCol="0">
            <a:spAutoFit/>
          </a:bodyPr>
          <a:lstStyle/>
          <a:p>
            <a:r>
              <a:rPr lang="ru-RU" sz="1000" dirty="0"/>
              <a:t>4</a:t>
            </a:r>
          </a:p>
        </p:txBody>
      </p:sp>
      <p:sp>
        <p:nvSpPr>
          <p:cNvPr id="166" name="TextBox 165">
            <a:extLst>
              <a:ext uri="{FF2B5EF4-FFF2-40B4-BE49-F238E27FC236}">
                <a16:creationId xmlns:a16="http://schemas.microsoft.com/office/drawing/2014/main" id="{6A60CA50-3627-4C45-BDDC-1E0D45FDA34E}"/>
              </a:ext>
            </a:extLst>
          </p:cNvPr>
          <p:cNvSpPr txBox="1"/>
          <p:nvPr/>
        </p:nvSpPr>
        <p:spPr>
          <a:xfrm rot="16200000">
            <a:off x="3159547" y="3018346"/>
            <a:ext cx="717768" cy="215444"/>
          </a:xfrm>
          <a:prstGeom prst="rect">
            <a:avLst/>
          </a:prstGeom>
          <a:noFill/>
        </p:spPr>
        <p:txBody>
          <a:bodyPr wrap="square" rtlCol="0">
            <a:spAutoFit/>
          </a:bodyPr>
          <a:lstStyle/>
          <a:p>
            <a:r>
              <a:rPr lang="en-US" sz="800" dirty="0"/>
              <a:t>Amount</a:t>
            </a:r>
            <a:endParaRPr lang="ru-RU" sz="800" dirty="0"/>
          </a:p>
        </p:txBody>
      </p:sp>
      <p:sp>
        <p:nvSpPr>
          <p:cNvPr id="167" name="TextBox 166">
            <a:extLst>
              <a:ext uri="{FF2B5EF4-FFF2-40B4-BE49-F238E27FC236}">
                <a16:creationId xmlns:a16="http://schemas.microsoft.com/office/drawing/2014/main" id="{29ABADEC-3F5B-474B-865C-F0B5716BCC47}"/>
              </a:ext>
            </a:extLst>
          </p:cNvPr>
          <p:cNvSpPr txBox="1"/>
          <p:nvPr/>
        </p:nvSpPr>
        <p:spPr>
          <a:xfrm>
            <a:off x="5885139" y="4274371"/>
            <a:ext cx="717768" cy="215444"/>
          </a:xfrm>
          <a:prstGeom prst="rect">
            <a:avLst/>
          </a:prstGeom>
          <a:noFill/>
        </p:spPr>
        <p:txBody>
          <a:bodyPr wrap="square" rtlCol="0">
            <a:spAutoFit/>
          </a:bodyPr>
          <a:lstStyle/>
          <a:p>
            <a:r>
              <a:rPr lang="en-US" sz="800" dirty="0"/>
              <a:t>Time</a:t>
            </a:r>
            <a:endParaRPr lang="ru-RU" sz="800" dirty="0"/>
          </a:p>
        </p:txBody>
      </p:sp>
      <p:cxnSp>
        <p:nvCxnSpPr>
          <p:cNvPr id="169" name="Прямая со стрелкой 168">
            <a:extLst>
              <a:ext uri="{FF2B5EF4-FFF2-40B4-BE49-F238E27FC236}">
                <a16:creationId xmlns:a16="http://schemas.microsoft.com/office/drawing/2014/main" id="{84AE9C08-BA43-4F52-BD7F-07EC29712CE9}"/>
              </a:ext>
            </a:extLst>
          </p:cNvPr>
          <p:cNvCxnSpPr>
            <a:cxnSpLocks/>
            <a:stCxn id="111" idx="3"/>
          </p:cNvCxnSpPr>
          <p:nvPr/>
        </p:nvCxnSpPr>
        <p:spPr>
          <a:xfrm>
            <a:off x="4427429" y="3011877"/>
            <a:ext cx="0" cy="6370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7" name="Блок-схема: документ 176">
            <a:extLst>
              <a:ext uri="{FF2B5EF4-FFF2-40B4-BE49-F238E27FC236}">
                <a16:creationId xmlns:a16="http://schemas.microsoft.com/office/drawing/2014/main" id="{6B1BB6EC-6409-4546-8321-3FB0FA6E2920}"/>
              </a:ext>
            </a:extLst>
          </p:cNvPr>
          <p:cNvSpPr/>
          <p:nvPr/>
        </p:nvSpPr>
        <p:spPr>
          <a:xfrm>
            <a:off x="9717917" y="2655613"/>
            <a:ext cx="1004717" cy="352686"/>
          </a:xfrm>
          <a:prstGeom prst="flowChartDocument">
            <a:avLst/>
          </a:prstGeom>
          <a:noFill/>
          <a:ln w="3175">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Report</a:t>
            </a:r>
            <a:endParaRPr lang="en-US" sz="1400" dirty="0">
              <a:solidFill>
                <a:srgbClr val="7030A0"/>
              </a:solidFill>
            </a:endParaRPr>
          </a:p>
        </p:txBody>
      </p:sp>
      <p:cxnSp>
        <p:nvCxnSpPr>
          <p:cNvPr id="184" name="Прямая со стрелкой 183">
            <a:extLst>
              <a:ext uri="{FF2B5EF4-FFF2-40B4-BE49-F238E27FC236}">
                <a16:creationId xmlns:a16="http://schemas.microsoft.com/office/drawing/2014/main" id="{9CA245D0-D9EB-435B-A49C-BC9D2C7E59A9}"/>
              </a:ext>
            </a:extLst>
          </p:cNvPr>
          <p:cNvCxnSpPr>
            <a:cxnSpLocks/>
          </p:cNvCxnSpPr>
          <p:nvPr/>
        </p:nvCxnSpPr>
        <p:spPr>
          <a:xfrm>
            <a:off x="9006393" y="2819761"/>
            <a:ext cx="711524" cy="1274"/>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86" name="Прямоугольник 185">
            <a:extLst>
              <a:ext uri="{FF2B5EF4-FFF2-40B4-BE49-F238E27FC236}">
                <a16:creationId xmlns:a16="http://schemas.microsoft.com/office/drawing/2014/main" id="{C5E76592-8425-4A6B-9448-B2DB50A11066}"/>
              </a:ext>
            </a:extLst>
          </p:cNvPr>
          <p:cNvSpPr/>
          <p:nvPr/>
        </p:nvSpPr>
        <p:spPr>
          <a:xfrm>
            <a:off x="9717917" y="2126677"/>
            <a:ext cx="1522302" cy="352687"/>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Testing object</a:t>
            </a:r>
            <a:endParaRPr lang="ru-RU" sz="1000" dirty="0">
              <a:solidFill>
                <a:schemeClr val="tx1"/>
              </a:solidFill>
            </a:endParaRPr>
          </a:p>
        </p:txBody>
      </p:sp>
      <p:cxnSp>
        <p:nvCxnSpPr>
          <p:cNvPr id="211" name="Прямая со стрелкой 210">
            <a:extLst>
              <a:ext uri="{FF2B5EF4-FFF2-40B4-BE49-F238E27FC236}">
                <a16:creationId xmlns:a16="http://schemas.microsoft.com/office/drawing/2014/main" id="{944466E7-B06E-431A-A5DB-48EE22B2EC52}"/>
              </a:ext>
            </a:extLst>
          </p:cNvPr>
          <p:cNvCxnSpPr>
            <a:cxnSpLocks/>
            <a:endCxn id="186" idx="1"/>
          </p:cNvCxnSpPr>
          <p:nvPr/>
        </p:nvCxnSpPr>
        <p:spPr>
          <a:xfrm>
            <a:off x="5368087" y="2294835"/>
            <a:ext cx="4349830" cy="8186"/>
          </a:xfrm>
          <a:prstGeom prst="straightConnector1">
            <a:avLst/>
          </a:prstGeom>
          <a:ln w="3175">
            <a:solidFill>
              <a:schemeClr val="accent4">
                <a:lumMod val="75000"/>
              </a:schemeClr>
            </a:solidFill>
            <a:prstDash val="dash"/>
            <a:miter lim="800000"/>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F5A6C9C-426E-23BE-B437-0A8FC04F5FE3}"/>
              </a:ext>
            </a:extLst>
          </p:cNvPr>
          <p:cNvSpPr txBox="1"/>
          <p:nvPr/>
        </p:nvSpPr>
        <p:spPr>
          <a:xfrm>
            <a:off x="9251035" y="2585735"/>
            <a:ext cx="206767" cy="246221"/>
          </a:xfrm>
          <a:prstGeom prst="rect">
            <a:avLst/>
          </a:prstGeom>
          <a:noFill/>
        </p:spPr>
        <p:txBody>
          <a:bodyPr wrap="square" rtlCol="0">
            <a:spAutoFit/>
          </a:bodyPr>
          <a:lstStyle/>
          <a:p>
            <a:r>
              <a:rPr lang="ru-RU" sz="1000" dirty="0"/>
              <a:t>5</a:t>
            </a:r>
          </a:p>
        </p:txBody>
      </p:sp>
    </p:spTree>
    <p:extLst>
      <p:ext uri="{BB962C8B-B14F-4D97-AF65-F5344CB8AC3E}">
        <p14:creationId xmlns:p14="http://schemas.microsoft.com/office/powerpoint/2010/main" val="1282753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Box 86">
            <a:extLst>
              <a:ext uri="{FF2B5EF4-FFF2-40B4-BE49-F238E27FC236}">
                <a16:creationId xmlns:a16="http://schemas.microsoft.com/office/drawing/2014/main" id="{B9B83DDE-41A7-46C1-B2E7-CA660A243BF7}"/>
              </a:ext>
            </a:extLst>
          </p:cNvPr>
          <p:cNvSpPr txBox="1"/>
          <p:nvPr/>
        </p:nvSpPr>
        <p:spPr>
          <a:xfrm>
            <a:off x="3227271" y="140482"/>
            <a:ext cx="5751538" cy="375552"/>
          </a:xfrm>
          <a:prstGeom prst="rect">
            <a:avLst/>
          </a:prstGeom>
          <a:noFill/>
          <a:ln w="19050">
            <a:solidFill>
              <a:schemeClr val="tx1"/>
            </a:solidFill>
          </a:ln>
        </p:spPr>
        <p:txBody>
          <a:bodyPr wrap="square" rtlCol="0">
            <a:spAutoFit/>
          </a:bodyPr>
          <a:lstStyle/>
          <a:p>
            <a:pPr algn="ctr"/>
            <a:r>
              <a:rPr lang="en-US" sz="1800" b="1" dirty="0">
                <a:effectLst/>
                <a:latin typeface="Calibri" panose="020F0502020204030204" pitchFamily="34" charset="0"/>
                <a:ea typeface="Calibri" panose="020F0502020204030204" pitchFamily="34" charset="0"/>
                <a:cs typeface="Calibri" panose="020F0502020204030204" pitchFamily="34" charset="0"/>
              </a:rPr>
              <a:t>Load </a:t>
            </a:r>
            <a:r>
              <a:rPr lang="en-US" sz="1800" b="1" dirty="0">
                <a:latin typeface="Calibri" panose="020F0502020204030204" pitchFamily="34" charset="0"/>
                <a:ea typeface="Calibri" panose="020F0502020204030204" pitchFamily="34" charset="0"/>
                <a:cs typeface="Calibri" panose="020F0502020204030204" pitchFamily="34" charset="0"/>
              </a:rPr>
              <a:t>s</a:t>
            </a:r>
            <a:r>
              <a:rPr lang="en-US" sz="1800" b="1" dirty="0">
                <a:effectLst/>
                <a:latin typeface="Calibri" panose="020F0502020204030204" pitchFamily="34" charset="0"/>
                <a:ea typeface="Calibri" panose="020F0502020204030204" pitchFamily="34" charset="0"/>
                <a:cs typeface="Calibri" panose="020F0502020204030204" pitchFamily="34" charset="0"/>
              </a:rPr>
              <a:t>imulation with Gatling</a:t>
            </a:r>
            <a:r>
              <a:rPr lang="ru-RU" sz="1800" b="1" dirty="0">
                <a:effectLst/>
                <a:latin typeface="Calibri" panose="020F0502020204030204" pitchFamily="34" charset="0"/>
                <a:ea typeface="Calibri" panose="020F0502020204030204" pitchFamily="34" charset="0"/>
                <a:cs typeface="Calibri" panose="020F0502020204030204" pitchFamily="34"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Concept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3" name="Прямая соединительная линия 72">
            <a:extLst>
              <a:ext uri="{FF2B5EF4-FFF2-40B4-BE49-F238E27FC236}">
                <a16:creationId xmlns:a16="http://schemas.microsoft.com/office/drawing/2014/main" id="{835C6CC4-8FF5-4DDF-9AD8-DA0C6DB00ADD}"/>
              </a:ext>
            </a:extLst>
          </p:cNvPr>
          <p:cNvCxnSpPr>
            <a:cxnSpLocks/>
          </p:cNvCxnSpPr>
          <p:nvPr/>
        </p:nvCxnSpPr>
        <p:spPr>
          <a:xfrm>
            <a:off x="916765" y="8225349"/>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A55FB0E0-D88E-4B55-8869-C7A695754B88}"/>
              </a:ext>
            </a:extLst>
          </p:cNvPr>
          <p:cNvSpPr txBox="1"/>
          <p:nvPr/>
        </p:nvSpPr>
        <p:spPr>
          <a:xfrm>
            <a:off x="6783871" y="3897864"/>
            <a:ext cx="4964114" cy="553998"/>
          </a:xfrm>
          <a:prstGeom prst="rect">
            <a:avLst/>
          </a:prstGeom>
          <a:noFill/>
          <a:ln w="3175">
            <a:solidFill>
              <a:schemeClr val="bg1">
                <a:lumMod val="95000"/>
              </a:schemeClr>
            </a:solidFill>
            <a:prstDash val="sysDash"/>
          </a:ln>
        </p:spPr>
        <p:txBody>
          <a:bodyPr wrap="square" rtlCol="0">
            <a:spAutoFit/>
          </a:bodyPr>
          <a:lstStyle/>
          <a:p>
            <a:pPr>
              <a:spcAft>
                <a:spcPts val="8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Users call the call center, but since the number of technical support staff is limited, some users are forced to stay on the line waiting for their turn, thereby depending on the duration of communication of other users</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2" name="TextBox 81">
            <a:extLst>
              <a:ext uri="{FF2B5EF4-FFF2-40B4-BE49-F238E27FC236}">
                <a16:creationId xmlns:a16="http://schemas.microsoft.com/office/drawing/2014/main" id="{10C70439-C977-4E50-8CD2-D2F14210E86B}"/>
              </a:ext>
            </a:extLst>
          </p:cNvPr>
          <p:cNvSpPr txBox="1"/>
          <p:nvPr/>
        </p:nvSpPr>
        <p:spPr>
          <a:xfrm>
            <a:off x="444014" y="3897864"/>
            <a:ext cx="5675338" cy="249684"/>
          </a:xfrm>
          <a:prstGeom prst="rect">
            <a:avLst/>
          </a:prstGeom>
          <a:noFill/>
          <a:ln w="3175">
            <a:solidFill>
              <a:schemeClr val="bg1">
                <a:lumMod val="95000"/>
              </a:schemeClr>
            </a:solidFill>
            <a:prstDash val="sysDash"/>
          </a:ln>
        </p:spPr>
        <p:txBody>
          <a:bodyPr wrap="square" rtlCol="0">
            <a:spAutoFit/>
          </a:bodyPr>
          <a:lstStyle/>
          <a:p>
            <a:pPr>
              <a:lnSpc>
                <a:spcPct val="107000"/>
              </a:lnSpc>
              <a:spcAft>
                <a:spcPts val="8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Users open the browser and order products independently from other users of the site</a:t>
            </a:r>
            <a:endParaRPr lang="ru-RU" sz="10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6" name="Прямоугольник 185">
            <a:extLst>
              <a:ext uri="{FF2B5EF4-FFF2-40B4-BE49-F238E27FC236}">
                <a16:creationId xmlns:a16="http://schemas.microsoft.com/office/drawing/2014/main" id="{C5E76592-8425-4A6B-9448-B2DB50A11066}"/>
              </a:ext>
            </a:extLst>
          </p:cNvPr>
          <p:cNvSpPr/>
          <p:nvPr/>
        </p:nvSpPr>
        <p:spPr>
          <a:xfrm>
            <a:off x="2255023" y="1818271"/>
            <a:ext cx="1908543" cy="352687"/>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Open system</a:t>
            </a:r>
            <a:endParaRPr lang="ru-RU" sz="1400" dirty="0">
              <a:solidFill>
                <a:schemeClr val="tx1"/>
              </a:solidFill>
            </a:endParaRPr>
          </a:p>
        </p:txBody>
      </p:sp>
      <p:sp>
        <p:nvSpPr>
          <p:cNvPr id="37" name="Прямоугольник 36">
            <a:extLst>
              <a:ext uri="{FF2B5EF4-FFF2-40B4-BE49-F238E27FC236}">
                <a16:creationId xmlns:a16="http://schemas.microsoft.com/office/drawing/2014/main" id="{F9AFCE7D-6BE8-4D3C-9D8C-FCC3638454D0}"/>
              </a:ext>
            </a:extLst>
          </p:cNvPr>
          <p:cNvSpPr/>
          <p:nvPr/>
        </p:nvSpPr>
        <p:spPr>
          <a:xfrm>
            <a:off x="444014" y="2288605"/>
            <a:ext cx="969055" cy="31265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User</a:t>
            </a:r>
          </a:p>
        </p:txBody>
      </p:sp>
      <p:sp>
        <p:nvSpPr>
          <p:cNvPr id="39" name="Прямоугольник 38">
            <a:extLst>
              <a:ext uri="{FF2B5EF4-FFF2-40B4-BE49-F238E27FC236}">
                <a16:creationId xmlns:a16="http://schemas.microsoft.com/office/drawing/2014/main" id="{9C072522-9B20-4FCD-B72C-72C82C7FD9C9}"/>
              </a:ext>
            </a:extLst>
          </p:cNvPr>
          <p:cNvSpPr/>
          <p:nvPr/>
        </p:nvSpPr>
        <p:spPr>
          <a:xfrm>
            <a:off x="4966415" y="2286532"/>
            <a:ext cx="969055" cy="31265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User</a:t>
            </a:r>
          </a:p>
        </p:txBody>
      </p:sp>
      <p:cxnSp>
        <p:nvCxnSpPr>
          <p:cNvPr id="40" name="Прямая со стрелкой 39">
            <a:extLst>
              <a:ext uri="{FF2B5EF4-FFF2-40B4-BE49-F238E27FC236}">
                <a16:creationId xmlns:a16="http://schemas.microsoft.com/office/drawing/2014/main" id="{8DC58DED-C23A-4B60-935D-907CF30122AA}"/>
              </a:ext>
            </a:extLst>
          </p:cNvPr>
          <p:cNvCxnSpPr>
            <a:cxnSpLocks/>
            <a:stCxn id="37" idx="3"/>
            <a:endCxn id="147" idx="1"/>
          </p:cNvCxnSpPr>
          <p:nvPr/>
        </p:nvCxnSpPr>
        <p:spPr>
          <a:xfrm flipV="1">
            <a:off x="1413069" y="2442857"/>
            <a:ext cx="841953" cy="2073"/>
          </a:xfrm>
          <a:prstGeom prst="straightConnector1">
            <a:avLst/>
          </a:prstGeom>
          <a:ln w="3175">
            <a:solidFill>
              <a:schemeClr val="accent4">
                <a:lumMod val="75000"/>
              </a:schemeClr>
            </a:solidFill>
            <a:prstDash val="dash"/>
            <a:miter lim="800000"/>
            <a:tailEnd type="triangle"/>
          </a:ln>
          <a:effectLst>
            <a:softEdge rad="0"/>
          </a:effectLst>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a:extLst>
              <a:ext uri="{FF2B5EF4-FFF2-40B4-BE49-F238E27FC236}">
                <a16:creationId xmlns:a16="http://schemas.microsoft.com/office/drawing/2014/main" id="{F500ED8F-5083-44D5-8AD5-C77907C7F1A5}"/>
              </a:ext>
            </a:extLst>
          </p:cNvPr>
          <p:cNvCxnSpPr>
            <a:cxnSpLocks/>
            <a:stCxn id="77" idx="0"/>
            <a:endCxn id="147" idx="2"/>
          </p:cNvCxnSpPr>
          <p:nvPr/>
        </p:nvCxnSpPr>
        <p:spPr>
          <a:xfrm flipH="1" flipV="1">
            <a:off x="3209294" y="2710453"/>
            <a:ext cx="1" cy="612113"/>
          </a:xfrm>
          <a:prstGeom prst="straightConnector1">
            <a:avLst/>
          </a:prstGeom>
          <a:ln w="3175">
            <a:solidFill>
              <a:schemeClr val="accent4">
                <a:lumMod val="75000"/>
              </a:schemeClr>
            </a:solidFill>
            <a:prstDash val="dash"/>
            <a:miter lim="800000"/>
            <a:tailEnd type="triangle"/>
          </a:ln>
          <a:effectLst>
            <a:softEdge rad="0"/>
          </a:effectLst>
        </p:spPr>
        <p:style>
          <a:lnRef idx="1">
            <a:schemeClr val="accent1"/>
          </a:lnRef>
          <a:fillRef idx="0">
            <a:schemeClr val="accent1"/>
          </a:fillRef>
          <a:effectRef idx="0">
            <a:schemeClr val="accent1"/>
          </a:effectRef>
          <a:fontRef idx="minor">
            <a:schemeClr val="tx1"/>
          </a:fontRef>
        </p:style>
      </p:cxnSp>
      <p:cxnSp>
        <p:nvCxnSpPr>
          <p:cNvPr id="45" name="Прямая со стрелкой 44">
            <a:extLst>
              <a:ext uri="{FF2B5EF4-FFF2-40B4-BE49-F238E27FC236}">
                <a16:creationId xmlns:a16="http://schemas.microsoft.com/office/drawing/2014/main" id="{049246D4-9299-4A54-BC97-C0413BD7D0F6}"/>
              </a:ext>
            </a:extLst>
          </p:cNvPr>
          <p:cNvCxnSpPr>
            <a:cxnSpLocks/>
            <a:stCxn id="39" idx="1"/>
            <a:endCxn id="147" idx="3"/>
          </p:cNvCxnSpPr>
          <p:nvPr/>
        </p:nvCxnSpPr>
        <p:spPr>
          <a:xfrm flipH="1">
            <a:off x="4163565" y="2442857"/>
            <a:ext cx="802850" cy="0"/>
          </a:xfrm>
          <a:prstGeom prst="straightConnector1">
            <a:avLst/>
          </a:prstGeom>
          <a:ln w="3175">
            <a:solidFill>
              <a:schemeClr val="accent4">
                <a:lumMod val="75000"/>
              </a:schemeClr>
            </a:solidFill>
            <a:prstDash val="dash"/>
            <a:miter lim="800000"/>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48" name="Прямоугольник 47">
            <a:extLst>
              <a:ext uri="{FF2B5EF4-FFF2-40B4-BE49-F238E27FC236}">
                <a16:creationId xmlns:a16="http://schemas.microsoft.com/office/drawing/2014/main" id="{A26468EA-456F-44B9-9673-D05C9F663147}"/>
              </a:ext>
            </a:extLst>
          </p:cNvPr>
          <p:cNvSpPr/>
          <p:nvPr/>
        </p:nvSpPr>
        <p:spPr>
          <a:xfrm>
            <a:off x="10208544" y="2170249"/>
            <a:ext cx="1539442" cy="1334828"/>
          </a:xfrm>
          <a:prstGeom prst="rect">
            <a:avLst/>
          </a:prstGeom>
          <a:noFill/>
          <a:ln w="3175">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endParaRPr lang="en-US" sz="1000" dirty="0"/>
          </a:p>
        </p:txBody>
      </p:sp>
      <p:sp>
        <p:nvSpPr>
          <p:cNvPr id="49" name="Прямоугольник 48">
            <a:extLst>
              <a:ext uri="{FF2B5EF4-FFF2-40B4-BE49-F238E27FC236}">
                <a16:creationId xmlns:a16="http://schemas.microsoft.com/office/drawing/2014/main" id="{3B09637B-EA21-4479-BD94-A343A3E49C50}"/>
              </a:ext>
            </a:extLst>
          </p:cNvPr>
          <p:cNvSpPr/>
          <p:nvPr/>
        </p:nvSpPr>
        <p:spPr>
          <a:xfrm>
            <a:off x="10208542" y="1818271"/>
            <a:ext cx="1539443" cy="352687"/>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Closed system</a:t>
            </a:r>
            <a:endParaRPr lang="ru-RU" sz="1400" dirty="0">
              <a:solidFill>
                <a:schemeClr val="tx1"/>
              </a:solidFill>
            </a:endParaRPr>
          </a:p>
        </p:txBody>
      </p:sp>
      <p:sp>
        <p:nvSpPr>
          <p:cNvPr id="77" name="Прямоугольник 76">
            <a:extLst>
              <a:ext uri="{FF2B5EF4-FFF2-40B4-BE49-F238E27FC236}">
                <a16:creationId xmlns:a16="http://schemas.microsoft.com/office/drawing/2014/main" id="{08969446-11DF-46F6-8B98-6951AF3D8DD0}"/>
              </a:ext>
            </a:extLst>
          </p:cNvPr>
          <p:cNvSpPr/>
          <p:nvPr/>
        </p:nvSpPr>
        <p:spPr>
          <a:xfrm>
            <a:off x="2724767" y="3322566"/>
            <a:ext cx="969055" cy="31265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User</a:t>
            </a:r>
          </a:p>
        </p:txBody>
      </p:sp>
      <p:sp>
        <p:nvSpPr>
          <p:cNvPr id="99" name="Прямоугольник 98">
            <a:extLst>
              <a:ext uri="{FF2B5EF4-FFF2-40B4-BE49-F238E27FC236}">
                <a16:creationId xmlns:a16="http://schemas.microsoft.com/office/drawing/2014/main" id="{969D70CD-AC88-410E-979C-0A1EFEEA3FBB}"/>
              </a:ext>
            </a:extLst>
          </p:cNvPr>
          <p:cNvSpPr/>
          <p:nvPr/>
        </p:nvSpPr>
        <p:spPr>
          <a:xfrm>
            <a:off x="7940570" y="2603097"/>
            <a:ext cx="969055" cy="31265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User</a:t>
            </a:r>
          </a:p>
        </p:txBody>
      </p:sp>
      <p:sp>
        <p:nvSpPr>
          <p:cNvPr id="100" name="Прямоугольник 99">
            <a:extLst>
              <a:ext uri="{FF2B5EF4-FFF2-40B4-BE49-F238E27FC236}">
                <a16:creationId xmlns:a16="http://schemas.microsoft.com/office/drawing/2014/main" id="{10D25A96-4124-4C59-9CED-D86C5E5C70CB}"/>
              </a:ext>
            </a:extLst>
          </p:cNvPr>
          <p:cNvSpPr/>
          <p:nvPr/>
        </p:nvSpPr>
        <p:spPr>
          <a:xfrm>
            <a:off x="6783872" y="3067362"/>
            <a:ext cx="969055" cy="31265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User</a:t>
            </a:r>
          </a:p>
        </p:txBody>
      </p:sp>
      <p:sp>
        <p:nvSpPr>
          <p:cNvPr id="101" name="Прямоугольник 100">
            <a:extLst>
              <a:ext uri="{FF2B5EF4-FFF2-40B4-BE49-F238E27FC236}">
                <a16:creationId xmlns:a16="http://schemas.microsoft.com/office/drawing/2014/main" id="{15750714-A8D8-4181-9FAA-0E9C4C176875}"/>
              </a:ext>
            </a:extLst>
          </p:cNvPr>
          <p:cNvSpPr/>
          <p:nvPr/>
        </p:nvSpPr>
        <p:spPr>
          <a:xfrm>
            <a:off x="7940569" y="3067362"/>
            <a:ext cx="969055" cy="31265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User</a:t>
            </a:r>
            <a:endParaRPr lang="ru-RU" sz="1000" dirty="0">
              <a:solidFill>
                <a:schemeClr val="tx1"/>
              </a:solidFill>
            </a:endParaRPr>
          </a:p>
        </p:txBody>
      </p:sp>
      <p:sp>
        <p:nvSpPr>
          <p:cNvPr id="102" name="Прямоугольник 101">
            <a:extLst>
              <a:ext uri="{FF2B5EF4-FFF2-40B4-BE49-F238E27FC236}">
                <a16:creationId xmlns:a16="http://schemas.microsoft.com/office/drawing/2014/main" id="{EB8BDA95-F5AA-4C65-87F2-9FE83CC2E694}"/>
              </a:ext>
            </a:extLst>
          </p:cNvPr>
          <p:cNvSpPr/>
          <p:nvPr/>
        </p:nvSpPr>
        <p:spPr>
          <a:xfrm>
            <a:off x="6783872" y="2603097"/>
            <a:ext cx="969055" cy="31265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User</a:t>
            </a:r>
          </a:p>
        </p:txBody>
      </p:sp>
      <p:sp>
        <p:nvSpPr>
          <p:cNvPr id="103" name="Прямоугольник 102">
            <a:extLst>
              <a:ext uri="{FF2B5EF4-FFF2-40B4-BE49-F238E27FC236}">
                <a16:creationId xmlns:a16="http://schemas.microsoft.com/office/drawing/2014/main" id="{815DF8F3-C84B-4661-8417-0DA188A36A45}"/>
              </a:ext>
            </a:extLst>
          </p:cNvPr>
          <p:cNvSpPr/>
          <p:nvPr/>
        </p:nvSpPr>
        <p:spPr>
          <a:xfrm>
            <a:off x="10493734" y="2602388"/>
            <a:ext cx="969055" cy="31265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Employee</a:t>
            </a:r>
          </a:p>
        </p:txBody>
      </p:sp>
      <p:sp>
        <p:nvSpPr>
          <p:cNvPr id="104" name="Прямоугольник 103">
            <a:extLst>
              <a:ext uri="{FF2B5EF4-FFF2-40B4-BE49-F238E27FC236}">
                <a16:creationId xmlns:a16="http://schemas.microsoft.com/office/drawing/2014/main" id="{295E50B2-1667-412D-9824-36CEB48D6EB3}"/>
              </a:ext>
            </a:extLst>
          </p:cNvPr>
          <p:cNvSpPr/>
          <p:nvPr/>
        </p:nvSpPr>
        <p:spPr>
          <a:xfrm>
            <a:off x="10493733" y="3066653"/>
            <a:ext cx="969055" cy="31265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Employee</a:t>
            </a:r>
          </a:p>
        </p:txBody>
      </p:sp>
      <p:sp>
        <p:nvSpPr>
          <p:cNvPr id="35" name="TextBox 34">
            <a:extLst>
              <a:ext uri="{FF2B5EF4-FFF2-40B4-BE49-F238E27FC236}">
                <a16:creationId xmlns:a16="http://schemas.microsoft.com/office/drawing/2014/main" id="{01355161-2718-4258-BA05-22BFE08E8BC6}"/>
              </a:ext>
            </a:extLst>
          </p:cNvPr>
          <p:cNvSpPr txBox="1"/>
          <p:nvPr/>
        </p:nvSpPr>
        <p:spPr>
          <a:xfrm>
            <a:off x="10373307" y="2233509"/>
            <a:ext cx="1209912" cy="246221"/>
          </a:xfrm>
          <a:prstGeom prst="rect">
            <a:avLst/>
          </a:prstGeom>
          <a:noFill/>
        </p:spPr>
        <p:txBody>
          <a:bodyPr wrap="square" rtlCol="0">
            <a:spAutoFit/>
          </a:bodyPr>
          <a:lstStyle/>
          <a:p>
            <a:pPr algn="ctr"/>
            <a:r>
              <a:rPr lang="en-US" sz="1000" dirty="0"/>
              <a:t>Call center</a:t>
            </a:r>
          </a:p>
        </p:txBody>
      </p:sp>
      <p:cxnSp>
        <p:nvCxnSpPr>
          <p:cNvPr id="105" name="Прямая со стрелкой 104">
            <a:extLst>
              <a:ext uri="{FF2B5EF4-FFF2-40B4-BE49-F238E27FC236}">
                <a16:creationId xmlns:a16="http://schemas.microsoft.com/office/drawing/2014/main" id="{5C762478-3B7F-4E37-AB20-E7A630CA6A71}"/>
              </a:ext>
            </a:extLst>
          </p:cNvPr>
          <p:cNvCxnSpPr>
            <a:cxnSpLocks/>
            <a:stCxn id="99" idx="3"/>
            <a:endCxn id="103" idx="1"/>
          </p:cNvCxnSpPr>
          <p:nvPr/>
        </p:nvCxnSpPr>
        <p:spPr>
          <a:xfrm flipV="1">
            <a:off x="8909625" y="2758713"/>
            <a:ext cx="1584109" cy="709"/>
          </a:xfrm>
          <a:prstGeom prst="straightConnector1">
            <a:avLst/>
          </a:prstGeom>
          <a:ln w="3175">
            <a:solidFill>
              <a:schemeClr val="accent4">
                <a:lumMod val="75000"/>
              </a:schemeClr>
            </a:solidFill>
            <a:prstDash val="dash"/>
            <a:miter lim="800000"/>
            <a:tailEnd type="triangle"/>
          </a:ln>
          <a:effectLst>
            <a:softEdge rad="0"/>
          </a:effectLst>
        </p:spPr>
        <p:style>
          <a:lnRef idx="1">
            <a:schemeClr val="accent1"/>
          </a:lnRef>
          <a:fillRef idx="0">
            <a:schemeClr val="accent1"/>
          </a:fillRef>
          <a:effectRef idx="0">
            <a:schemeClr val="accent1"/>
          </a:effectRef>
          <a:fontRef idx="minor">
            <a:schemeClr val="tx1"/>
          </a:fontRef>
        </p:style>
      </p:cxnSp>
      <p:cxnSp>
        <p:nvCxnSpPr>
          <p:cNvPr id="107" name="Прямая со стрелкой 106">
            <a:extLst>
              <a:ext uri="{FF2B5EF4-FFF2-40B4-BE49-F238E27FC236}">
                <a16:creationId xmlns:a16="http://schemas.microsoft.com/office/drawing/2014/main" id="{3C8CFCD0-D146-470A-8DE3-5F4CF258DE32}"/>
              </a:ext>
            </a:extLst>
          </p:cNvPr>
          <p:cNvCxnSpPr>
            <a:cxnSpLocks/>
            <a:stCxn id="101" idx="3"/>
            <a:endCxn id="104" idx="1"/>
          </p:cNvCxnSpPr>
          <p:nvPr/>
        </p:nvCxnSpPr>
        <p:spPr>
          <a:xfrm flipV="1">
            <a:off x="8909624" y="3222978"/>
            <a:ext cx="1584109" cy="709"/>
          </a:xfrm>
          <a:prstGeom prst="straightConnector1">
            <a:avLst/>
          </a:prstGeom>
          <a:ln w="3175">
            <a:solidFill>
              <a:schemeClr val="accent4">
                <a:lumMod val="75000"/>
              </a:schemeClr>
            </a:solidFill>
            <a:prstDash val="dash"/>
            <a:miter lim="800000"/>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147" name="Прямоугольник 146">
            <a:extLst>
              <a:ext uri="{FF2B5EF4-FFF2-40B4-BE49-F238E27FC236}">
                <a16:creationId xmlns:a16="http://schemas.microsoft.com/office/drawing/2014/main" id="{6182B3EB-6162-4CC7-BEAC-67C45298C911}"/>
              </a:ext>
            </a:extLst>
          </p:cNvPr>
          <p:cNvSpPr/>
          <p:nvPr/>
        </p:nvSpPr>
        <p:spPr>
          <a:xfrm>
            <a:off x="2255022" y="2175260"/>
            <a:ext cx="1908543" cy="535193"/>
          </a:xfrm>
          <a:prstGeom prst="rect">
            <a:avLst/>
          </a:prstGeom>
          <a:noFill/>
          <a:ln w="3175">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tx1"/>
                </a:solidFill>
              </a:rPr>
              <a:t>Online store</a:t>
            </a:r>
          </a:p>
        </p:txBody>
      </p:sp>
    </p:spTree>
    <p:extLst>
      <p:ext uri="{BB962C8B-B14F-4D97-AF65-F5344CB8AC3E}">
        <p14:creationId xmlns:p14="http://schemas.microsoft.com/office/powerpoint/2010/main" val="1049863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1" name="Прямая со стрелкой 330">
            <a:extLst>
              <a:ext uri="{FF2B5EF4-FFF2-40B4-BE49-F238E27FC236}">
                <a16:creationId xmlns:a16="http://schemas.microsoft.com/office/drawing/2014/main" id="{D82535BC-4249-4078-A2B8-589D3282DCBD}"/>
              </a:ext>
            </a:extLst>
          </p:cNvPr>
          <p:cNvCxnSpPr>
            <a:cxnSpLocks/>
          </p:cNvCxnSpPr>
          <p:nvPr/>
        </p:nvCxnSpPr>
        <p:spPr>
          <a:xfrm flipV="1">
            <a:off x="9449868" y="2194545"/>
            <a:ext cx="1083169" cy="2580"/>
          </a:xfrm>
          <a:prstGeom prst="straightConnector1">
            <a:avLst/>
          </a:prstGeom>
          <a:ln w="3175">
            <a:solidFill>
              <a:schemeClr val="accent4">
                <a:lumMod val="75000"/>
              </a:schemeClr>
            </a:solidFill>
            <a:prstDash val="dash"/>
            <a:miter lim="800000"/>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B9B83DDE-41A7-46C1-B2E7-CA660A243BF7}"/>
              </a:ext>
            </a:extLst>
          </p:cNvPr>
          <p:cNvSpPr txBox="1"/>
          <p:nvPr/>
        </p:nvSpPr>
        <p:spPr>
          <a:xfrm>
            <a:off x="3227271" y="140482"/>
            <a:ext cx="5751538" cy="375552"/>
          </a:xfrm>
          <a:prstGeom prst="rect">
            <a:avLst/>
          </a:prstGeom>
          <a:noFill/>
          <a:ln w="19050">
            <a:solidFill>
              <a:schemeClr val="tx1"/>
            </a:solidFill>
          </a:ln>
        </p:spPr>
        <p:txBody>
          <a:bodyPr wrap="square" rtlCol="0">
            <a:spAutoFit/>
          </a:bodyPr>
          <a:lstStyle/>
          <a:p>
            <a:pPr algn="ctr"/>
            <a:r>
              <a:rPr lang="en-US" sz="1800" b="1" dirty="0">
                <a:effectLst/>
                <a:latin typeface="Calibri" panose="020F0502020204030204" pitchFamily="34" charset="0"/>
                <a:ea typeface="Calibri" panose="020F0502020204030204" pitchFamily="34" charset="0"/>
                <a:cs typeface="Calibri" panose="020F0502020204030204" pitchFamily="34" charset="0"/>
              </a:rPr>
              <a:t>Load </a:t>
            </a:r>
            <a:r>
              <a:rPr lang="en-US" sz="1800" b="1" dirty="0">
                <a:latin typeface="Calibri" panose="020F0502020204030204" pitchFamily="34" charset="0"/>
                <a:ea typeface="Calibri" panose="020F0502020204030204" pitchFamily="34" charset="0"/>
                <a:cs typeface="Calibri" panose="020F0502020204030204" pitchFamily="34" charset="0"/>
              </a:rPr>
              <a:t>s</a:t>
            </a:r>
            <a:r>
              <a:rPr lang="en-US" sz="1800" b="1" dirty="0">
                <a:effectLst/>
                <a:latin typeface="Calibri" panose="020F0502020204030204" pitchFamily="34" charset="0"/>
                <a:ea typeface="Calibri" panose="020F0502020204030204" pitchFamily="34" charset="0"/>
                <a:cs typeface="Calibri" panose="020F0502020204030204" pitchFamily="34" charset="0"/>
              </a:rPr>
              <a:t>imulation with Gatling</a:t>
            </a:r>
            <a:r>
              <a:rPr lang="ru-RU" sz="1800" b="1" dirty="0">
                <a:effectLst/>
                <a:latin typeface="Calibri" panose="020F0502020204030204" pitchFamily="34" charset="0"/>
                <a:ea typeface="Calibri" panose="020F0502020204030204" pitchFamily="34" charset="0"/>
                <a:cs typeface="Calibri" panose="020F0502020204030204" pitchFamily="34"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Concept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3" name="Прямая соединительная линия 72">
            <a:extLst>
              <a:ext uri="{FF2B5EF4-FFF2-40B4-BE49-F238E27FC236}">
                <a16:creationId xmlns:a16="http://schemas.microsoft.com/office/drawing/2014/main" id="{835C6CC4-8FF5-4DDF-9AD8-DA0C6DB00ADD}"/>
              </a:ext>
            </a:extLst>
          </p:cNvPr>
          <p:cNvCxnSpPr>
            <a:cxnSpLocks/>
          </p:cNvCxnSpPr>
          <p:nvPr/>
        </p:nvCxnSpPr>
        <p:spPr>
          <a:xfrm>
            <a:off x="916765" y="8225349"/>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58E94E2A-E85B-41F2-9266-D1A5A7100EF2}"/>
              </a:ext>
            </a:extLst>
          </p:cNvPr>
          <p:cNvSpPr txBox="1"/>
          <p:nvPr/>
        </p:nvSpPr>
        <p:spPr>
          <a:xfrm>
            <a:off x="520423" y="3526968"/>
            <a:ext cx="5575577" cy="1936812"/>
          </a:xfrm>
          <a:prstGeom prst="rect">
            <a:avLst/>
          </a:prstGeom>
          <a:noFill/>
        </p:spPr>
        <p:txBody>
          <a:bodyPr wrap="square">
            <a:spAutoFit/>
          </a:bodyPr>
          <a:lstStyle/>
          <a:p>
            <a:pPr marL="228600" lvl="0" indent="-228600">
              <a:lnSpc>
                <a:spcPct val="107000"/>
              </a:lnSpc>
              <a:buAutoNum type="arabicPeriod"/>
            </a:pPr>
            <a:r>
              <a:rPr lang="en-US" sz="1000" dirty="0">
                <a:effectLst/>
                <a:latin typeface="Calibri" panose="020F0502020204030204" pitchFamily="34" charset="0"/>
                <a:ea typeface="Calibri" panose="020F0502020204030204" pitchFamily="34" charset="0"/>
                <a:cs typeface="Times New Roman" panose="02020603050405020304" pitchFamily="18" charset="0"/>
              </a:rPr>
              <a:t>Throughout the duration of the test, the generator will be injecting new virtual users into the work</a:t>
            </a:r>
          </a:p>
          <a:p>
            <a:pPr marL="228600" lvl="0" indent="-228600">
              <a:lnSpc>
                <a:spcPct val="107000"/>
              </a:lnSpc>
              <a:buAutoNum type="arabicPeriod"/>
            </a:pPr>
            <a:r>
              <a:rPr lang="en-US" sz="1000" dirty="0">
                <a:effectLst/>
                <a:latin typeface="Calibri" panose="020F0502020204030204" pitchFamily="34" charset="0"/>
                <a:ea typeface="Calibri" panose="020F0502020204030204" pitchFamily="34" charset="0"/>
                <a:cs typeface="Times New Roman" panose="02020603050405020304" pitchFamily="18" charset="0"/>
              </a:rPr>
              <a:t>Every user</a:t>
            </a:r>
            <a:r>
              <a:rPr lang="ru-RU" sz="10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1000" dirty="0">
                <a:effectLst/>
                <a:latin typeface="Calibri" panose="020F0502020204030204" pitchFamily="34" charset="0"/>
                <a:ea typeface="Calibri" panose="020F0502020204030204" pitchFamily="34" charset="0"/>
                <a:cs typeface="Times New Roman" panose="02020603050405020304" pitchFamily="18" charset="0"/>
              </a:rPr>
              <a:t>Will establish a connection to the online store</a:t>
            </a:r>
          </a:p>
          <a:p>
            <a:pPr marL="742950" lvl="1" indent="-285750">
              <a:lnSpc>
                <a:spcPct val="107000"/>
              </a:lnSpc>
              <a:buFont typeface="+mj-lt"/>
              <a:buAutoNum type="alphaLcPeriod"/>
            </a:pPr>
            <a:r>
              <a:rPr lang="en-US" sz="1000" dirty="0">
                <a:effectLst/>
                <a:latin typeface="Calibri" panose="020F0502020204030204" pitchFamily="34" charset="0"/>
                <a:ea typeface="Calibri" panose="020F0502020204030204" pitchFamily="34" charset="0"/>
                <a:cs typeface="Times New Roman" panose="02020603050405020304" pitchFamily="18" charset="0"/>
              </a:rPr>
              <a:t>Will make 1 chain of requests consisting of 10 sequential requests</a:t>
            </a:r>
          </a:p>
          <a:p>
            <a:pPr marL="742950" lvl="1" indent="-285750">
              <a:lnSpc>
                <a:spcPct val="107000"/>
              </a:lnSpc>
              <a:buFont typeface="+mj-lt"/>
              <a:buAutoNum type="alphaLcPeriod"/>
            </a:pPr>
            <a:r>
              <a:rPr lang="en-US" sz="1000" dirty="0">
                <a:effectLst/>
                <a:latin typeface="Calibri" panose="020F0502020204030204" pitchFamily="34" charset="0"/>
                <a:ea typeface="Calibri" panose="020F0502020204030204" pitchFamily="34" charset="0"/>
                <a:cs typeface="Times New Roman" panose="02020603050405020304" pitchFamily="18" charset="0"/>
              </a:rPr>
              <a:t>Will close the connection</a:t>
            </a:r>
          </a:p>
          <a:p>
            <a:pPr lvl="0">
              <a:lnSpc>
                <a:spcPct val="107000"/>
              </a:lnSpc>
              <a:spcAft>
                <a:spcPts val="800"/>
              </a:spcAft>
            </a:pPr>
            <a:r>
              <a:rPr lang="ru-RU" sz="1000" dirty="0">
                <a:effectLst/>
                <a:latin typeface="Calibri" panose="020F0502020204030204" pitchFamily="34" charset="0"/>
                <a:ea typeface="Calibri" panose="020F0502020204030204" pitchFamily="34" charset="0"/>
                <a:cs typeface="Times New Roman" panose="02020603050405020304" pitchFamily="18" charset="0"/>
              </a:rPr>
              <a:t>3. </a:t>
            </a:r>
            <a:r>
              <a:rPr lang="en-US" sz="1000" dirty="0">
                <a:effectLst/>
                <a:latin typeface="Calibri" panose="020F0502020204030204" pitchFamily="34" charset="0"/>
                <a:ea typeface="Calibri" panose="020F0502020204030204" pitchFamily="34" charset="0"/>
                <a:cs typeface="Times New Roman" panose="02020603050405020304" pitchFamily="18" charset="0"/>
              </a:rPr>
              <a:t>After closing the connection, this user will be destroyed</a:t>
            </a:r>
          </a:p>
          <a:p>
            <a:pPr lvl="0">
              <a:lnSpc>
                <a:spcPct val="107000"/>
              </a:lnSpc>
              <a:spcAft>
                <a:spcPts val="8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In order to maintain the </a:t>
            </a:r>
            <a:r>
              <a:rPr lang="en-US" sz="1000" dirty="0">
                <a:latin typeface="Calibri" panose="020F0502020204030204" pitchFamily="34" charset="0"/>
                <a:ea typeface="Calibri" panose="020F0502020204030204" pitchFamily="34" charset="0"/>
                <a:cs typeface="Times New Roman" panose="02020603050405020304" pitchFamily="18" charset="0"/>
              </a:rPr>
              <a:t>rate</a:t>
            </a:r>
            <a:r>
              <a:rPr lang="en-US" sz="1000" dirty="0">
                <a:effectLst/>
                <a:latin typeface="Calibri" panose="020F0502020204030204" pitchFamily="34" charset="0"/>
                <a:ea typeface="Calibri" panose="020F0502020204030204" pitchFamily="34" charset="0"/>
                <a:cs typeface="Times New Roman" panose="02020603050405020304" pitchFamily="18" charset="0"/>
              </a:rPr>
              <a:t> of calls to the online store at a certain level, for example, 10 chains per second (or 100 http requests per second), it is necessary to set the rate of new users entering the work </a:t>
            </a:r>
          </a:p>
          <a:p>
            <a:pPr lvl="0">
              <a:lnSpc>
                <a:spcPct val="107000"/>
              </a:lnSpc>
              <a:spcAft>
                <a:spcPts val="8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Thus, if the generator injects new users with a rate of 10 users per second, then the rate of calls to the online store will be 10 chains per second (or 100 http requests per second)</a:t>
            </a:r>
          </a:p>
        </p:txBody>
      </p:sp>
      <p:sp>
        <p:nvSpPr>
          <p:cNvPr id="146" name="Прямоугольник 145">
            <a:extLst>
              <a:ext uri="{FF2B5EF4-FFF2-40B4-BE49-F238E27FC236}">
                <a16:creationId xmlns:a16="http://schemas.microsoft.com/office/drawing/2014/main" id="{0DEBA9A8-2597-459B-AB7B-70E69F2E6DCB}"/>
              </a:ext>
            </a:extLst>
          </p:cNvPr>
          <p:cNvSpPr/>
          <p:nvPr/>
        </p:nvSpPr>
        <p:spPr>
          <a:xfrm>
            <a:off x="4748010" y="1852920"/>
            <a:ext cx="1260689" cy="80255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Eshop</a:t>
            </a:r>
            <a:endParaRPr lang="ru-RU" sz="1000" dirty="0">
              <a:solidFill>
                <a:schemeClr val="tx1"/>
              </a:solidFill>
            </a:endParaRPr>
          </a:p>
          <a:p>
            <a:pPr algn="ctr"/>
            <a:r>
              <a:rPr lang="en-US" sz="1000" dirty="0">
                <a:solidFill>
                  <a:schemeClr val="tx1"/>
                </a:solidFill>
              </a:rPr>
              <a:t>as</a:t>
            </a:r>
            <a:r>
              <a:rPr lang="ru-RU" sz="1000" dirty="0">
                <a:solidFill>
                  <a:schemeClr val="tx1"/>
                </a:solidFill>
              </a:rPr>
              <a:t> </a:t>
            </a:r>
          </a:p>
          <a:p>
            <a:pPr algn="ctr"/>
            <a:r>
              <a:rPr lang="en-US" sz="1000" dirty="0">
                <a:solidFill>
                  <a:schemeClr val="tx1"/>
                </a:solidFill>
              </a:rPr>
              <a:t>Open system</a:t>
            </a:r>
            <a:endParaRPr lang="ru-RU" sz="1000" dirty="0">
              <a:solidFill>
                <a:schemeClr val="tx1"/>
              </a:solidFill>
            </a:endParaRPr>
          </a:p>
        </p:txBody>
      </p:sp>
      <p:sp>
        <p:nvSpPr>
          <p:cNvPr id="152" name="Прямоугольник 151">
            <a:extLst>
              <a:ext uri="{FF2B5EF4-FFF2-40B4-BE49-F238E27FC236}">
                <a16:creationId xmlns:a16="http://schemas.microsoft.com/office/drawing/2014/main" id="{D2C339CB-9D08-4968-955E-C6E7BF789014}"/>
              </a:ext>
            </a:extLst>
          </p:cNvPr>
          <p:cNvSpPr/>
          <p:nvPr/>
        </p:nvSpPr>
        <p:spPr>
          <a:xfrm>
            <a:off x="2684616" y="2078369"/>
            <a:ext cx="969055" cy="31265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Chain</a:t>
            </a:r>
          </a:p>
        </p:txBody>
      </p:sp>
      <p:sp>
        <p:nvSpPr>
          <p:cNvPr id="153" name="Прямоугольник 152">
            <a:extLst>
              <a:ext uri="{FF2B5EF4-FFF2-40B4-BE49-F238E27FC236}">
                <a16:creationId xmlns:a16="http://schemas.microsoft.com/office/drawing/2014/main" id="{55F023DD-4A37-40A1-95FD-7EF8F99FE512}"/>
              </a:ext>
            </a:extLst>
          </p:cNvPr>
          <p:cNvSpPr/>
          <p:nvPr/>
        </p:nvSpPr>
        <p:spPr>
          <a:xfrm>
            <a:off x="2684615" y="2394156"/>
            <a:ext cx="969055" cy="31265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10 requests</a:t>
            </a:r>
          </a:p>
        </p:txBody>
      </p:sp>
      <p:sp>
        <p:nvSpPr>
          <p:cNvPr id="158" name="Прямоугольник 157">
            <a:extLst>
              <a:ext uri="{FF2B5EF4-FFF2-40B4-BE49-F238E27FC236}">
                <a16:creationId xmlns:a16="http://schemas.microsoft.com/office/drawing/2014/main" id="{7BFA42C5-B6E0-4481-87F8-EAC050CAA520}"/>
              </a:ext>
            </a:extLst>
          </p:cNvPr>
          <p:cNvSpPr/>
          <p:nvPr/>
        </p:nvSpPr>
        <p:spPr>
          <a:xfrm>
            <a:off x="2565531" y="1491020"/>
            <a:ext cx="1207226" cy="352687"/>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Virtual user</a:t>
            </a:r>
            <a:endParaRPr lang="ru-RU" sz="1000" dirty="0">
              <a:solidFill>
                <a:schemeClr val="tx1"/>
              </a:solidFill>
            </a:endParaRPr>
          </a:p>
        </p:txBody>
      </p:sp>
      <p:sp>
        <p:nvSpPr>
          <p:cNvPr id="171" name="Прямоугольник 170">
            <a:extLst>
              <a:ext uri="{FF2B5EF4-FFF2-40B4-BE49-F238E27FC236}">
                <a16:creationId xmlns:a16="http://schemas.microsoft.com/office/drawing/2014/main" id="{7EBD28F5-E525-4A7A-B8B7-2474E59BDC21}"/>
              </a:ext>
            </a:extLst>
          </p:cNvPr>
          <p:cNvSpPr/>
          <p:nvPr/>
        </p:nvSpPr>
        <p:spPr>
          <a:xfrm>
            <a:off x="2565532" y="1843706"/>
            <a:ext cx="1207226" cy="1071797"/>
          </a:xfrm>
          <a:prstGeom prst="rect">
            <a:avLst/>
          </a:prstGeom>
          <a:noFill/>
          <a:ln w="3175">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cxnSp>
        <p:nvCxnSpPr>
          <p:cNvPr id="235" name="Прямая со стрелкой 234">
            <a:extLst>
              <a:ext uri="{FF2B5EF4-FFF2-40B4-BE49-F238E27FC236}">
                <a16:creationId xmlns:a16="http://schemas.microsoft.com/office/drawing/2014/main" id="{4EF32667-5FB1-44CE-BF0A-DB24FAF49C0E}"/>
              </a:ext>
            </a:extLst>
          </p:cNvPr>
          <p:cNvCxnSpPr>
            <a:cxnSpLocks/>
          </p:cNvCxnSpPr>
          <p:nvPr/>
        </p:nvCxnSpPr>
        <p:spPr>
          <a:xfrm flipV="1">
            <a:off x="3653671" y="2179063"/>
            <a:ext cx="1083169" cy="2580"/>
          </a:xfrm>
          <a:prstGeom prst="straightConnector1">
            <a:avLst/>
          </a:prstGeom>
          <a:ln w="3175">
            <a:solidFill>
              <a:schemeClr val="accent4">
                <a:lumMod val="75000"/>
              </a:schemeClr>
            </a:solidFill>
            <a:prstDash val="dash"/>
            <a:miter lim="800000"/>
            <a:tailEnd type="triangle"/>
          </a:ln>
          <a:effectLst>
            <a:softEdge rad="0"/>
          </a:effectLst>
        </p:spPr>
        <p:style>
          <a:lnRef idx="1">
            <a:schemeClr val="accent1"/>
          </a:lnRef>
          <a:fillRef idx="0">
            <a:schemeClr val="accent1"/>
          </a:fillRef>
          <a:effectRef idx="0">
            <a:schemeClr val="accent1"/>
          </a:effectRef>
          <a:fontRef idx="minor">
            <a:schemeClr val="tx1"/>
          </a:fontRef>
        </p:style>
      </p:cxnSp>
      <p:cxnSp>
        <p:nvCxnSpPr>
          <p:cNvPr id="242" name="Прямая соединительная линия 241">
            <a:extLst>
              <a:ext uri="{FF2B5EF4-FFF2-40B4-BE49-F238E27FC236}">
                <a16:creationId xmlns:a16="http://schemas.microsoft.com/office/drawing/2014/main" id="{3211A711-E30E-4839-B7C3-70B308694441}"/>
              </a:ext>
            </a:extLst>
          </p:cNvPr>
          <p:cNvCxnSpPr>
            <a:cxnSpLocks/>
          </p:cNvCxnSpPr>
          <p:nvPr/>
        </p:nvCxnSpPr>
        <p:spPr>
          <a:xfrm>
            <a:off x="3780628" y="1892817"/>
            <a:ext cx="96408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4" name="Прямая соединительная линия 243">
            <a:extLst>
              <a:ext uri="{FF2B5EF4-FFF2-40B4-BE49-F238E27FC236}">
                <a16:creationId xmlns:a16="http://schemas.microsoft.com/office/drawing/2014/main" id="{6447B1E1-1ED9-49C1-AE9C-0DE83AE8C4D5}"/>
              </a:ext>
            </a:extLst>
          </p:cNvPr>
          <p:cNvCxnSpPr>
            <a:cxnSpLocks/>
          </p:cNvCxnSpPr>
          <p:nvPr/>
        </p:nvCxnSpPr>
        <p:spPr>
          <a:xfrm>
            <a:off x="3780628" y="2498109"/>
            <a:ext cx="96408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65" name="Рисунок 264" descr="Флажок со сплошной заливкой">
            <a:extLst>
              <a:ext uri="{FF2B5EF4-FFF2-40B4-BE49-F238E27FC236}">
                <a16:creationId xmlns:a16="http://schemas.microsoft.com/office/drawing/2014/main" id="{E66AF986-D852-4714-A3D0-FD1984CDE9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6997" y="1730171"/>
            <a:ext cx="183829" cy="183829"/>
          </a:xfrm>
          <a:prstGeom prst="rect">
            <a:avLst/>
          </a:prstGeom>
        </p:spPr>
      </p:pic>
      <p:sp>
        <p:nvSpPr>
          <p:cNvPr id="268" name="Рисунок 266" descr="Закрыть со сплошной заливкой">
            <a:extLst>
              <a:ext uri="{FF2B5EF4-FFF2-40B4-BE49-F238E27FC236}">
                <a16:creationId xmlns:a16="http://schemas.microsoft.com/office/drawing/2014/main" id="{A70C8288-F21A-47AB-BE1A-28D302013F57}"/>
              </a:ext>
            </a:extLst>
          </p:cNvPr>
          <p:cNvSpPr/>
          <p:nvPr/>
        </p:nvSpPr>
        <p:spPr>
          <a:xfrm>
            <a:off x="4215369" y="2428431"/>
            <a:ext cx="147083" cy="147083"/>
          </a:xfrm>
          <a:custGeom>
            <a:avLst/>
            <a:gdLst>
              <a:gd name="connsiteX0" fmla="*/ 674370 w 674370"/>
              <a:gd name="connsiteY0" fmla="*/ 80963 h 674370"/>
              <a:gd name="connsiteX1" fmla="*/ 593408 w 674370"/>
              <a:gd name="connsiteY1" fmla="*/ 0 h 674370"/>
              <a:gd name="connsiteX2" fmla="*/ 337185 w 674370"/>
              <a:gd name="connsiteY2" fmla="*/ 256223 h 674370"/>
              <a:gd name="connsiteX3" fmla="*/ 80963 w 674370"/>
              <a:gd name="connsiteY3" fmla="*/ 0 h 674370"/>
              <a:gd name="connsiteX4" fmla="*/ 0 w 674370"/>
              <a:gd name="connsiteY4" fmla="*/ 80963 h 674370"/>
              <a:gd name="connsiteX5" fmla="*/ 256223 w 674370"/>
              <a:gd name="connsiteY5" fmla="*/ 337185 h 674370"/>
              <a:gd name="connsiteX6" fmla="*/ 0 w 674370"/>
              <a:gd name="connsiteY6" fmla="*/ 593408 h 674370"/>
              <a:gd name="connsiteX7" fmla="*/ 80963 w 674370"/>
              <a:gd name="connsiteY7" fmla="*/ 674370 h 674370"/>
              <a:gd name="connsiteX8" fmla="*/ 337185 w 674370"/>
              <a:gd name="connsiteY8" fmla="*/ 418148 h 674370"/>
              <a:gd name="connsiteX9" fmla="*/ 593408 w 674370"/>
              <a:gd name="connsiteY9" fmla="*/ 674370 h 674370"/>
              <a:gd name="connsiteX10" fmla="*/ 674370 w 674370"/>
              <a:gd name="connsiteY10" fmla="*/ 593408 h 674370"/>
              <a:gd name="connsiteX11" fmla="*/ 418148 w 674370"/>
              <a:gd name="connsiteY11" fmla="*/ 337185 h 67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4370" h="674370">
                <a:moveTo>
                  <a:pt x="674370" y="80963"/>
                </a:moveTo>
                <a:lnTo>
                  <a:pt x="593408" y="0"/>
                </a:lnTo>
                <a:lnTo>
                  <a:pt x="337185" y="256223"/>
                </a:lnTo>
                <a:lnTo>
                  <a:pt x="80963" y="0"/>
                </a:lnTo>
                <a:lnTo>
                  <a:pt x="0" y="80963"/>
                </a:lnTo>
                <a:lnTo>
                  <a:pt x="256223" y="337185"/>
                </a:lnTo>
                <a:lnTo>
                  <a:pt x="0" y="593408"/>
                </a:lnTo>
                <a:lnTo>
                  <a:pt x="80963" y="674370"/>
                </a:lnTo>
                <a:lnTo>
                  <a:pt x="337185" y="418148"/>
                </a:lnTo>
                <a:lnTo>
                  <a:pt x="593408" y="674370"/>
                </a:lnTo>
                <a:lnTo>
                  <a:pt x="674370" y="593408"/>
                </a:lnTo>
                <a:lnTo>
                  <a:pt x="418148" y="337185"/>
                </a:lnTo>
                <a:close/>
              </a:path>
            </a:pathLst>
          </a:custGeom>
          <a:solidFill>
            <a:srgbClr val="C00000"/>
          </a:solidFill>
          <a:ln w="3175" cap="flat">
            <a:solidFill>
              <a:schemeClr val="accent1">
                <a:lumMod val="75000"/>
              </a:schemeClr>
            </a:solidFill>
            <a:prstDash val="solid"/>
            <a:miter/>
          </a:ln>
        </p:spPr>
        <p:txBody>
          <a:bodyPr rtlCol="0" anchor="ctr"/>
          <a:lstStyle/>
          <a:p>
            <a:endParaRPr lang="en-US"/>
          </a:p>
        </p:txBody>
      </p:sp>
      <p:sp>
        <p:nvSpPr>
          <p:cNvPr id="269" name="Прямоугольник 268">
            <a:extLst>
              <a:ext uri="{FF2B5EF4-FFF2-40B4-BE49-F238E27FC236}">
                <a16:creationId xmlns:a16="http://schemas.microsoft.com/office/drawing/2014/main" id="{319CC1C8-C58A-496C-9DA5-235E8E8B6DBD}"/>
              </a:ext>
            </a:extLst>
          </p:cNvPr>
          <p:cNvSpPr/>
          <p:nvPr/>
        </p:nvSpPr>
        <p:spPr>
          <a:xfrm>
            <a:off x="520423" y="1485146"/>
            <a:ext cx="1403593" cy="352687"/>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Load generator</a:t>
            </a:r>
            <a:endParaRPr lang="ru-RU" sz="1000" dirty="0">
              <a:solidFill>
                <a:schemeClr val="tx1"/>
              </a:solidFill>
            </a:endParaRPr>
          </a:p>
        </p:txBody>
      </p:sp>
      <p:sp>
        <p:nvSpPr>
          <p:cNvPr id="270" name="Прямоугольник 269">
            <a:extLst>
              <a:ext uri="{FF2B5EF4-FFF2-40B4-BE49-F238E27FC236}">
                <a16:creationId xmlns:a16="http://schemas.microsoft.com/office/drawing/2014/main" id="{5887244D-E35D-4841-B483-2D3B43F4A767}"/>
              </a:ext>
            </a:extLst>
          </p:cNvPr>
          <p:cNvSpPr/>
          <p:nvPr/>
        </p:nvSpPr>
        <p:spPr>
          <a:xfrm>
            <a:off x="520423" y="1837833"/>
            <a:ext cx="1403593" cy="53224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71" name="Прямоугольник 270">
            <a:extLst>
              <a:ext uri="{FF2B5EF4-FFF2-40B4-BE49-F238E27FC236}">
                <a16:creationId xmlns:a16="http://schemas.microsoft.com/office/drawing/2014/main" id="{D1139443-6ED7-47EB-80A0-6DF93A43BDAC}"/>
              </a:ext>
            </a:extLst>
          </p:cNvPr>
          <p:cNvSpPr/>
          <p:nvPr/>
        </p:nvSpPr>
        <p:spPr>
          <a:xfrm>
            <a:off x="618606" y="1938568"/>
            <a:ext cx="1177202" cy="352687"/>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Virtual users</a:t>
            </a:r>
            <a:endParaRPr lang="ru-RU" sz="1000" dirty="0">
              <a:solidFill>
                <a:schemeClr val="tx1"/>
              </a:solidFill>
            </a:endParaRPr>
          </a:p>
        </p:txBody>
      </p:sp>
      <p:cxnSp>
        <p:nvCxnSpPr>
          <p:cNvPr id="272" name="Прямая со стрелкой 271">
            <a:extLst>
              <a:ext uri="{FF2B5EF4-FFF2-40B4-BE49-F238E27FC236}">
                <a16:creationId xmlns:a16="http://schemas.microsoft.com/office/drawing/2014/main" id="{C3453BDD-61E4-4047-AAB7-3A8AD93CCC44}"/>
              </a:ext>
            </a:extLst>
          </p:cNvPr>
          <p:cNvCxnSpPr>
            <a:cxnSpLocks/>
            <a:stCxn id="271" idx="3"/>
            <a:endCxn id="158" idx="1"/>
          </p:cNvCxnSpPr>
          <p:nvPr/>
        </p:nvCxnSpPr>
        <p:spPr>
          <a:xfrm flipV="1">
            <a:off x="1795808" y="1667364"/>
            <a:ext cx="769723" cy="447548"/>
          </a:xfrm>
          <a:prstGeom prst="bentConnector3">
            <a:avLst>
              <a:gd name="adj1" fmla="val 76291"/>
            </a:avLst>
          </a:prstGeom>
          <a:ln w="3175">
            <a:solidFill>
              <a:schemeClr val="accent4">
                <a:lumMod val="75000"/>
              </a:schemeClr>
            </a:solidFill>
            <a:prstDash val="dash"/>
            <a:miter lim="800000"/>
            <a:tailEnd type="triangle"/>
          </a:ln>
          <a:effectLst>
            <a:softEdge rad="0"/>
          </a:effectLst>
        </p:spPr>
        <p:style>
          <a:lnRef idx="1">
            <a:schemeClr val="accent1"/>
          </a:lnRef>
          <a:fillRef idx="0">
            <a:schemeClr val="accent1"/>
          </a:fillRef>
          <a:effectRef idx="0">
            <a:schemeClr val="accent1"/>
          </a:effectRef>
          <a:fontRef idx="minor">
            <a:schemeClr val="tx1"/>
          </a:fontRef>
        </p:style>
      </p:cxnSp>
      <p:pic>
        <p:nvPicPr>
          <p:cNvPr id="275" name="Рисунок 274" descr="Череп со сплошной заливкой">
            <a:extLst>
              <a:ext uri="{FF2B5EF4-FFF2-40B4-BE49-F238E27FC236}">
                <a16:creationId xmlns:a16="http://schemas.microsoft.com/office/drawing/2014/main" id="{C3C897CF-822A-4024-8A8F-CACC34D523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11069" y="2840868"/>
            <a:ext cx="355681" cy="355681"/>
          </a:xfrm>
          <a:prstGeom prst="rect">
            <a:avLst/>
          </a:prstGeom>
        </p:spPr>
      </p:pic>
      <p:cxnSp>
        <p:nvCxnSpPr>
          <p:cNvPr id="276" name="Прямая со стрелкой 271">
            <a:extLst>
              <a:ext uri="{FF2B5EF4-FFF2-40B4-BE49-F238E27FC236}">
                <a16:creationId xmlns:a16="http://schemas.microsoft.com/office/drawing/2014/main" id="{49795E0C-E6DE-4346-99F3-62BAD1DE60F8}"/>
              </a:ext>
            </a:extLst>
          </p:cNvPr>
          <p:cNvCxnSpPr>
            <a:cxnSpLocks/>
            <a:stCxn id="171" idx="2"/>
            <a:endCxn id="275" idx="1"/>
          </p:cNvCxnSpPr>
          <p:nvPr/>
        </p:nvCxnSpPr>
        <p:spPr>
          <a:xfrm rot="16200000" flipH="1">
            <a:off x="3588504" y="2496144"/>
            <a:ext cx="103206" cy="941924"/>
          </a:xfrm>
          <a:prstGeom prst="bentConnector2">
            <a:avLst/>
          </a:prstGeom>
          <a:ln w="3175">
            <a:solidFill>
              <a:schemeClr val="accent4">
                <a:lumMod val="75000"/>
              </a:schemeClr>
            </a:solidFill>
            <a:prstDash val="dash"/>
            <a:miter lim="800000"/>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288" name="TextBox 287">
            <a:extLst>
              <a:ext uri="{FF2B5EF4-FFF2-40B4-BE49-F238E27FC236}">
                <a16:creationId xmlns:a16="http://schemas.microsoft.com/office/drawing/2014/main" id="{31671A47-B2AB-4732-8F09-03BDA476FA65}"/>
              </a:ext>
            </a:extLst>
          </p:cNvPr>
          <p:cNvSpPr txBox="1"/>
          <p:nvPr/>
        </p:nvSpPr>
        <p:spPr>
          <a:xfrm>
            <a:off x="6185859" y="3526968"/>
            <a:ext cx="5678481" cy="1936812"/>
          </a:xfrm>
          <a:prstGeom prst="rect">
            <a:avLst/>
          </a:prstGeom>
          <a:noFill/>
        </p:spPr>
        <p:txBody>
          <a:bodyPr wrap="square">
            <a:spAutoFit/>
          </a:bodyPr>
          <a:lstStyle/>
          <a:p>
            <a:pPr marL="228600" lvl="0" indent="-228600">
              <a:lnSpc>
                <a:spcPct val="107000"/>
              </a:lnSpc>
              <a:buAutoNum type="arabicPeriod"/>
            </a:pPr>
            <a:r>
              <a:rPr lang="en-US" sz="1000" dirty="0">
                <a:effectLst/>
                <a:latin typeface="Calibri" panose="020F0502020204030204" pitchFamily="34" charset="0"/>
                <a:ea typeface="Calibri" panose="020F0502020204030204" pitchFamily="34" charset="0"/>
                <a:cs typeface="Times New Roman" panose="02020603050405020304" pitchFamily="18" charset="0"/>
              </a:rPr>
              <a:t>The generator will introduce to the work all  amount of users </a:t>
            </a:r>
          </a:p>
          <a:p>
            <a:pPr marL="228600" lvl="0" indent="-228600">
              <a:lnSpc>
                <a:spcPct val="107000"/>
              </a:lnSpc>
              <a:buAutoNum type="arabicPeriod"/>
            </a:pPr>
            <a:r>
              <a:rPr lang="en-US" sz="1000" dirty="0">
                <a:effectLst/>
                <a:latin typeface="Calibri" panose="020F0502020204030204" pitchFamily="34" charset="0"/>
                <a:ea typeface="Calibri" panose="020F0502020204030204" pitchFamily="34" charset="0"/>
                <a:cs typeface="Times New Roman" panose="02020603050405020304" pitchFamily="18" charset="0"/>
              </a:rPr>
              <a:t>Every user</a:t>
            </a:r>
            <a:r>
              <a:rPr lang="ru-RU" sz="1000" dirty="0">
                <a:effectLst/>
                <a:latin typeface="Calibri" panose="020F0502020204030204" pitchFamily="34" charset="0"/>
                <a:ea typeface="Calibri" panose="020F0502020204030204" pitchFamily="34" charset="0"/>
                <a:cs typeface="Times New Roman" panose="02020603050405020304" pitchFamily="18" charset="0"/>
              </a:rPr>
              <a: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1000" dirty="0">
                <a:effectLst/>
                <a:latin typeface="Calibri" panose="020F0502020204030204" pitchFamily="34" charset="0"/>
                <a:ea typeface="Calibri" panose="020F0502020204030204" pitchFamily="34" charset="0"/>
                <a:cs typeface="Times New Roman" panose="02020603050405020304" pitchFamily="18" charset="0"/>
              </a:rPr>
              <a:t>Will establish a connection to the online store</a:t>
            </a:r>
          </a:p>
          <a:p>
            <a:pPr marL="742950" lvl="1" indent="-285750">
              <a:lnSpc>
                <a:spcPct val="107000"/>
              </a:lnSpc>
              <a:buFont typeface="+mj-lt"/>
              <a:buAutoNum type="alphaLcPeriod"/>
            </a:pPr>
            <a:r>
              <a:rPr lang="en-US" sz="1000" dirty="0">
                <a:effectLst/>
                <a:latin typeface="Calibri" panose="020F0502020204030204" pitchFamily="34" charset="0"/>
                <a:ea typeface="Calibri" panose="020F0502020204030204" pitchFamily="34" charset="0"/>
                <a:cs typeface="Times New Roman" panose="02020603050405020304" pitchFamily="18" charset="0"/>
              </a:rPr>
              <a:t>Will be making 1 chain of requests consisting of 10 consecutive requests every 10 seconds</a:t>
            </a:r>
          </a:p>
          <a:p>
            <a:pPr marL="742950" lvl="1" indent="-285750">
              <a:lnSpc>
                <a:spcPct val="107000"/>
              </a:lnSpc>
              <a:buFont typeface="+mj-lt"/>
              <a:buAutoNum type="alphaLcPeriod"/>
            </a:pPr>
            <a:r>
              <a:rPr lang="en-US" sz="1000" dirty="0">
                <a:effectLst/>
                <a:latin typeface="Calibri" panose="020F0502020204030204" pitchFamily="34" charset="0"/>
                <a:ea typeface="Calibri" panose="020F0502020204030204" pitchFamily="34" charset="0"/>
                <a:cs typeface="Times New Roman" panose="02020603050405020304" pitchFamily="18" charset="0"/>
              </a:rPr>
              <a:t>Will hold the established connection for the entire duration of the test</a:t>
            </a:r>
          </a:p>
          <a:p>
            <a:pPr lvl="0">
              <a:lnSpc>
                <a:spcPct val="107000"/>
              </a:lnSpc>
              <a:spcAft>
                <a:spcPts val="80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In order to maintain the </a:t>
            </a:r>
            <a:r>
              <a:rPr lang="en-US" sz="1000" dirty="0">
                <a:latin typeface="Calibri" panose="020F0502020204030204" pitchFamily="34" charset="0"/>
                <a:ea typeface="Calibri" panose="020F0502020204030204" pitchFamily="34" charset="0"/>
                <a:cs typeface="Times New Roman" panose="02020603050405020304" pitchFamily="18" charset="0"/>
              </a:rPr>
              <a:t>rate</a:t>
            </a:r>
            <a:r>
              <a:rPr lang="en-US" sz="1000" dirty="0">
                <a:effectLst/>
                <a:latin typeface="Calibri" panose="020F0502020204030204" pitchFamily="34" charset="0"/>
                <a:ea typeface="Calibri" panose="020F0502020204030204" pitchFamily="34" charset="0"/>
                <a:cs typeface="Times New Roman" panose="02020603050405020304" pitchFamily="18" charset="0"/>
              </a:rPr>
              <a:t> of calls to the online store at a certain level, for example, 10 chains per second (or 100 http requests per second), it is necessary to </a:t>
            </a:r>
            <a:r>
              <a:rPr lang="en-US" sz="1000" dirty="0">
                <a:latin typeface="Calibri" panose="020F0502020204030204" pitchFamily="34" charset="0"/>
                <a:ea typeface="Calibri" panose="020F0502020204030204" pitchFamily="34" charset="0"/>
                <a:cs typeface="Times New Roman" panose="02020603050405020304" pitchFamily="18" charset="0"/>
              </a:rPr>
              <a:t>set </a:t>
            </a:r>
            <a:r>
              <a:rPr lang="en-US" sz="1000" dirty="0">
                <a:effectLst/>
                <a:latin typeface="Calibri" panose="020F0502020204030204" pitchFamily="34" charset="0"/>
                <a:ea typeface="Calibri" panose="020F0502020204030204" pitchFamily="34" charset="0"/>
                <a:cs typeface="Times New Roman" panose="02020603050405020304" pitchFamily="18" charset="0"/>
              </a:rPr>
              <a:t>parameters </a:t>
            </a:r>
            <a:r>
              <a:rPr lang="ru-RU" sz="1000" dirty="0">
                <a:solidFill>
                  <a:schemeClr val="tx1"/>
                </a:solidFill>
              </a:rPr>
              <a:t>№</a:t>
            </a: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r>
              <a:rPr lang="en-US" sz="1000" dirty="0">
                <a:latin typeface="Calibri" panose="020F0502020204030204" pitchFamily="34" charset="0"/>
                <a:ea typeface="Calibri" panose="020F0502020204030204" pitchFamily="34" charset="0"/>
                <a:cs typeface="Times New Roman" panose="02020603050405020304" pitchFamily="18" charset="0"/>
              </a:rPr>
              <a:t>from point</a:t>
            </a:r>
            <a:r>
              <a:rPr lang="ru-RU" sz="1000" dirty="0">
                <a:effectLst/>
                <a:latin typeface="Calibri" panose="020F0502020204030204" pitchFamily="34" charset="0"/>
                <a:ea typeface="Calibri" panose="020F0502020204030204" pitchFamily="34" charset="0"/>
                <a:cs typeface="Times New Roman" panose="02020603050405020304" pitchFamily="18" charset="0"/>
              </a:rPr>
              <a:t> 1</a:t>
            </a: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r>
              <a:rPr lang="en-US" sz="1000" dirty="0">
                <a:latin typeface="Calibri" panose="020F0502020204030204" pitchFamily="34" charset="0"/>
                <a:ea typeface="Calibri" panose="020F0502020204030204" pitchFamily="34" charset="0"/>
                <a:cs typeface="Times New Roman" panose="02020603050405020304" pitchFamily="18" charset="0"/>
              </a:rPr>
              <a:t>and</a:t>
            </a:r>
            <a:r>
              <a:rPr lang="ru-RU" sz="1000" dirty="0">
                <a:effectLst/>
                <a:latin typeface="Calibri" panose="020F0502020204030204" pitchFamily="34" charset="0"/>
                <a:ea typeface="Calibri" panose="020F0502020204030204" pitchFamily="34" charset="0"/>
                <a:cs typeface="Times New Roman" panose="02020603050405020304" pitchFamily="18" charset="0"/>
              </a:rPr>
              <a:t> 2.</a:t>
            </a:r>
            <a:r>
              <a:rPr lang="en-US" sz="1000" dirty="0">
                <a:effectLst/>
                <a:latin typeface="Calibri" panose="020F0502020204030204" pitchFamily="34" charset="0"/>
                <a:ea typeface="Calibri" panose="020F0502020204030204" pitchFamily="34" charset="0"/>
                <a:cs typeface="Times New Roman" panose="02020603050405020304" pitchFamily="18" charset="0"/>
              </a:rPr>
              <a:t>b</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Thus, with 10 users and 1 second interval, the rate of calls to the online store will be 10 chains per second (or 100 http per requests), provided that the duration of the chain does not exceed 1 second</a:t>
            </a:r>
          </a:p>
        </p:txBody>
      </p:sp>
      <p:pic>
        <p:nvPicPr>
          <p:cNvPr id="318" name="Рисунок 317" descr="Мишень со сплошной заливкой">
            <a:extLst>
              <a:ext uri="{FF2B5EF4-FFF2-40B4-BE49-F238E27FC236}">
                <a16:creationId xmlns:a16="http://schemas.microsoft.com/office/drawing/2014/main" id="{4AE1E4F2-C8ED-46BC-99F9-27259E8A3ED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45035" y="2043002"/>
            <a:ext cx="290500" cy="290500"/>
          </a:xfrm>
          <a:prstGeom prst="rect">
            <a:avLst/>
          </a:prstGeom>
        </p:spPr>
      </p:pic>
      <p:sp>
        <p:nvSpPr>
          <p:cNvPr id="326" name="Прямоугольник 325">
            <a:extLst>
              <a:ext uri="{FF2B5EF4-FFF2-40B4-BE49-F238E27FC236}">
                <a16:creationId xmlns:a16="http://schemas.microsoft.com/office/drawing/2014/main" id="{3D32D036-5CE7-421A-A616-FC01910B47FC}"/>
              </a:ext>
            </a:extLst>
          </p:cNvPr>
          <p:cNvSpPr/>
          <p:nvPr/>
        </p:nvSpPr>
        <p:spPr>
          <a:xfrm>
            <a:off x="10544207" y="1868402"/>
            <a:ext cx="1260689" cy="80255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Eshop</a:t>
            </a:r>
            <a:endParaRPr lang="ru-RU" sz="1000" dirty="0">
              <a:solidFill>
                <a:schemeClr val="tx1"/>
              </a:solidFill>
            </a:endParaRPr>
          </a:p>
          <a:p>
            <a:pPr algn="ctr"/>
            <a:r>
              <a:rPr lang="en-US" sz="1000" dirty="0">
                <a:solidFill>
                  <a:schemeClr val="tx1"/>
                </a:solidFill>
              </a:rPr>
              <a:t>as</a:t>
            </a:r>
            <a:r>
              <a:rPr lang="ru-RU" sz="1000" dirty="0">
                <a:solidFill>
                  <a:schemeClr val="tx1"/>
                </a:solidFill>
              </a:rPr>
              <a:t> </a:t>
            </a:r>
          </a:p>
          <a:p>
            <a:pPr algn="ctr"/>
            <a:r>
              <a:rPr lang="en-US" sz="1000" dirty="0">
                <a:solidFill>
                  <a:schemeClr val="tx1"/>
                </a:solidFill>
              </a:rPr>
              <a:t>Closed</a:t>
            </a:r>
            <a:r>
              <a:rPr lang="ru-RU" sz="1000" dirty="0">
                <a:solidFill>
                  <a:schemeClr val="tx1"/>
                </a:solidFill>
              </a:rPr>
              <a:t> </a:t>
            </a:r>
            <a:r>
              <a:rPr lang="en-US" sz="1000" dirty="0">
                <a:solidFill>
                  <a:schemeClr val="tx1"/>
                </a:solidFill>
              </a:rPr>
              <a:t>system</a:t>
            </a:r>
            <a:endParaRPr lang="ru-RU" sz="1000" dirty="0">
              <a:solidFill>
                <a:schemeClr val="tx1"/>
              </a:solidFill>
            </a:endParaRPr>
          </a:p>
        </p:txBody>
      </p:sp>
      <p:sp>
        <p:nvSpPr>
          <p:cNvPr id="327" name="Прямоугольник 326">
            <a:extLst>
              <a:ext uri="{FF2B5EF4-FFF2-40B4-BE49-F238E27FC236}">
                <a16:creationId xmlns:a16="http://schemas.microsoft.com/office/drawing/2014/main" id="{6D2A83A9-F03D-446C-9BE2-263CCD10DA8C}"/>
              </a:ext>
            </a:extLst>
          </p:cNvPr>
          <p:cNvSpPr/>
          <p:nvPr/>
        </p:nvSpPr>
        <p:spPr>
          <a:xfrm>
            <a:off x="8480813" y="2093851"/>
            <a:ext cx="969055" cy="31265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Chain</a:t>
            </a:r>
          </a:p>
        </p:txBody>
      </p:sp>
      <p:sp>
        <p:nvSpPr>
          <p:cNvPr id="328" name="Прямоугольник 327">
            <a:extLst>
              <a:ext uri="{FF2B5EF4-FFF2-40B4-BE49-F238E27FC236}">
                <a16:creationId xmlns:a16="http://schemas.microsoft.com/office/drawing/2014/main" id="{03E72CC8-ACA3-4B14-B101-35654C629457}"/>
              </a:ext>
            </a:extLst>
          </p:cNvPr>
          <p:cNvSpPr/>
          <p:nvPr/>
        </p:nvSpPr>
        <p:spPr>
          <a:xfrm>
            <a:off x="8480813" y="2406501"/>
            <a:ext cx="969055" cy="31265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a:solidFill>
                  <a:schemeClr val="tx1"/>
                </a:solidFill>
              </a:rPr>
              <a:t>10 </a:t>
            </a:r>
            <a:r>
              <a:rPr lang="en-US" sz="1000" dirty="0">
                <a:solidFill>
                  <a:schemeClr val="tx1"/>
                </a:solidFill>
              </a:rPr>
              <a:t>requests</a:t>
            </a:r>
          </a:p>
        </p:txBody>
      </p:sp>
      <p:sp>
        <p:nvSpPr>
          <p:cNvPr id="329" name="Прямоугольник 328">
            <a:extLst>
              <a:ext uri="{FF2B5EF4-FFF2-40B4-BE49-F238E27FC236}">
                <a16:creationId xmlns:a16="http://schemas.microsoft.com/office/drawing/2014/main" id="{DECE324B-5CDE-4F21-B93F-325B68D5C153}"/>
              </a:ext>
            </a:extLst>
          </p:cNvPr>
          <p:cNvSpPr/>
          <p:nvPr/>
        </p:nvSpPr>
        <p:spPr>
          <a:xfrm>
            <a:off x="8361728" y="1354896"/>
            <a:ext cx="1207226" cy="50429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Virtual users</a:t>
            </a:r>
            <a:endParaRPr lang="ru-RU" sz="1000" dirty="0">
              <a:solidFill>
                <a:schemeClr val="tx1"/>
              </a:solidFill>
            </a:endParaRPr>
          </a:p>
          <a:p>
            <a:pPr algn="ctr"/>
            <a:r>
              <a:rPr lang="en-US" sz="1000" dirty="0">
                <a:solidFill>
                  <a:schemeClr val="tx1"/>
                </a:solidFill>
              </a:rPr>
              <a:t>from </a:t>
            </a:r>
            <a:r>
              <a:rPr lang="ru-RU" sz="1000" dirty="0">
                <a:solidFill>
                  <a:schemeClr val="tx1"/>
                </a:solidFill>
              </a:rPr>
              <a:t>1 </a:t>
            </a:r>
            <a:r>
              <a:rPr lang="en-US" sz="1000" dirty="0">
                <a:solidFill>
                  <a:schemeClr val="tx1"/>
                </a:solidFill>
              </a:rPr>
              <a:t>to</a:t>
            </a:r>
            <a:r>
              <a:rPr lang="ru-RU" sz="1000" dirty="0">
                <a:solidFill>
                  <a:schemeClr val="tx1"/>
                </a:solidFill>
              </a:rPr>
              <a:t> №</a:t>
            </a:r>
          </a:p>
        </p:txBody>
      </p:sp>
      <p:sp>
        <p:nvSpPr>
          <p:cNvPr id="330" name="Прямоугольник 329">
            <a:extLst>
              <a:ext uri="{FF2B5EF4-FFF2-40B4-BE49-F238E27FC236}">
                <a16:creationId xmlns:a16="http://schemas.microsoft.com/office/drawing/2014/main" id="{A17291B8-C513-49BD-82AE-23FBB02B8CF1}"/>
              </a:ext>
            </a:extLst>
          </p:cNvPr>
          <p:cNvSpPr/>
          <p:nvPr/>
        </p:nvSpPr>
        <p:spPr>
          <a:xfrm>
            <a:off x="8361729" y="1859188"/>
            <a:ext cx="1207226" cy="1071797"/>
          </a:xfrm>
          <a:prstGeom prst="rect">
            <a:avLst/>
          </a:prstGeom>
          <a:noFill/>
          <a:ln w="3175">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cxnSp>
        <p:nvCxnSpPr>
          <p:cNvPr id="332" name="Прямая соединительная линия 331">
            <a:extLst>
              <a:ext uri="{FF2B5EF4-FFF2-40B4-BE49-F238E27FC236}">
                <a16:creationId xmlns:a16="http://schemas.microsoft.com/office/drawing/2014/main" id="{0EDC5512-9ED5-453E-95DD-6E9A9D3A1221}"/>
              </a:ext>
            </a:extLst>
          </p:cNvPr>
          <p:cNvCxnSpPr>
            <a:cxnSpLocks/>
          </p:cNvCxnSpPr>
          <p:nvPr/>
        </p:nvCxnSpPr>
        <p:spPr>
          <a:xfrm>
            <a:off x="9576825" y="1908299"/>
            <a:ext cx="96408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33" name="Прямая соединительная линия 332">
            <a:extLst>
              <a:ext uri="{FF2B5EF4-FFF2-40B4-BE49-F238E27FC236}">
                <a16:creationId xmlns:a16="http://schemas.microsoft.com/office/drawing/2014/main" id="{4C796874-7652-41E1-B10C-E3E7B03B16DB}"/>
              </a:ext>
            </a:extLst>
          </p:cNvPr>
          <p:cNvCxnSpPr>
            <a:cxnSpLocks/>
          </p:cNvCxnSpPr>
          <p:nvPr/>
        </p:nvCxnSpPr>
        <p:spPr>
          <a:xfrm>
            <a:off x="9576825" y="2513591"/>
            <a:ext cx="96408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334" name="Рисунок 333" descr="Флажок со сплошной заливкой">
            <a:extLst>
              <a:ext uri="{FF2B5EF4-FFF2-40B4-BE49-F238E27FC236}">
                <a16:creationId xmlns:a16="http://schemas.microsoft.com/office/drawing/2014/main" id="{12C04CEB-0164-4013-A3F4-30A5B3B375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93194" y="1745653"/>
            <a:ext cx="183829" cy="183829"/>
          </a:xfrm>
          <a:prstGeom prst="rect">
            <a:avLst/>
          </a:prstGeom>
        </p:spPr>
      </p:pic>
      <p:sp>
        <p:nvSpPr>
          <p:cNvPr id="336" name="Прямоугольник 335">
            <a:extLst>
              <a:ext uri="{FF2B5EF4-FFF2-40B4-BE49-F238E27FC236}">
                <a16:creationId xmlns:a16="http://schemas.microsoft.com/office/drawing/2014/main" id="{1617D488-0603-4981-803B-33BE507E3629}"/>
              </a:ext>
            </a:extLst>
          </p:cNvPr>
          <p:cNvSpPr/>
          <p:nvPr/>
        </p:nvSpPr>
        <p:spPr>
          <a:xfrm>
            <a:off x="6313321" y="1500628"/>
            <a:ext cx="1406892" cy="352687"/>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Load generator</a:t>
            </a:r>
            <a:endParaRPr lang="ru-RU" sz="1000" dirty="0">
              <a:solidFill>
                <a:schemeClr val="tx1"/>
              </a:solidFill>
            </a:endParaRPr>
          </a:p>
        </p:txBody>
      </p:sp>
      <p:sp>
        <p:nvSpPr>
          <p:cNvPr id="344" name="Прямоугольник 343">
            <a:extLst>
              <a:ext uri="{FF2B5EF4-FFF2-40B4-BE49-F238E27FC236}">
                <a16:creationId xmlns:a16="http://schemas.microsoft.com/office/drawing/2014/main" id="{0BE9B001-EFD1-488B-8C19-5E789DE80F19}"/>
              </a:ext>
            </a:extLst>
          </p:cNvPr>
          <p:cNvSpPr/>
          <p:nvPr/>
        </p:nvSpPr>
        <p:spPr>
          <a:xfrm>
            <a:off x="6313322" y="1852920"/>
            <a:ext cx="1410189" cy="53224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cxnSp>
        <p:nvCxnSpPr>
          <p:cNvPr id="345" name="Прямая со стрелкой 271">
            <a:extLst>
              <a:ext uri="{FF2B5EF4-FFF2-40B4-BE49-F238E27FC236}">
                <a16:creationId xmlns:a16="http://schemas.microsoft.com/office/drawing/2014/main" id="{35A95A23-03EF-48BD-87D5-EB4DA75CFFBB}"/>
              </a:ext>
            </a:extLst>
          </p:cNvPr>
          <p:cNvCxnSpPr>
            <a:cxnSpLocks/>
          </p:cNvCxnSpPr>
          <p:nvPr/>
        </p:nvCxnSpPr>
        <p:spPr>
          <a:xfrm flipV="1">
            <a:off x="6983951" y="1682846"/>
            <a:ext cx="1360113" cy="450906"/>
          </a:xfrm>
          <a:prstGeom prst="bentConnector3">
            <a:avLst>
              <a:gd name="adj1" fmla="val 84717"/>
            </a:avLst>
          </a:prstGeom>
          <a:ln w="3175">
            <a:solidFill>
              <a:schemeClr val="accent4">
                <a:lumMod val="75000"/>
              </a:schemeClr>
            </a:solidFill>
            <a:prstDash val="dash"/>
            <a:miter lim="800000"/>
            <a:tailEnd type="triangle"/>
          </a:ln>
          <a:effectLst>
            <a:softEdge rad="0"/>
          </a:effectLst>
        </p:spPr>
        <p:style>
          <a:lnRef idx="1">
            <a:schemeClr val="accent1"/>
          </a:lnRef>
          <a:fillRef idx="0">
            <a:schemeClr val="accent1"/>
          </a:fillRef>
          <a:effectRef idx="0">
            <a:schemeClr val="accent1"/>
          </a:effectRef>
          <a:fontRef idx="minor">
            <a:schemeClr val="tx1"/>
          </a:fontRef>
        </p:style>
      </p:cxnSp>
      <p:pic>
        <p:nvPicPr>
          <p:cNvPr id="346" name="Рисунок 345" descr="Мишень со сплошной заливкой">
            <a:extLst>
              <a:ext uri="{FF2B5EF4-FFF2-40B4-BE49-F238E27FC236}">
                <a16:creationId xmlns:a16="http://schemas.microsoft.com/office/drawing/2014/main" id="{74A79984-DC19-44C1-9EBB-0D068260755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29945" y="1852920"/>
            <a:ext cx="290500" cy="290500"/>
          </a:xfrm>
          <a:prstGeom prst="rect">
            <a:avLst/>
          </a:prstGeom>
        </p:spPr>
      </p:pic>
      <p:sp>
        <p:nvSpPr>
          <p:cNvPr id="353" name="TextBox 352">
            <a:extLst>
              <a:ext uri="{FF2B5EF4-FFF2-40B4-BE49-F238E27FC236}">
                <a16:creationId xmlns:a16="http://schemas.microsoft.com/office/drawing/2014/main" id="{352C0381-12C8-4446-815B-D9A7BB11474C}"/>
              </a:ext>
            </a:extLst>
          </p:cNvPr>
          <p:cNvSpPr txBox="1"/>
          <p:nvPr/>
        </p:nvSpPr>
        <p:spPr>
          <a:xfrm>
            <a:off x="9954513" y="2078369"/>
            <a:ext cx="277318" cy="215444"/>
          </a:xfrm>
          <a:prstGeom prst="rect">
            <a:avLst/>
          </a:prstGeom>
          <a:noFill/>
        </p:spPr>
        <p:txBody>
          <a:bodyPr wrap="square" rtlCol="0">
            <a:spAutoFit/>
          </a:bodyPr>
          <a:lstStyle/>
          <a:p>
            <a:r>
              <a:rPr lang="ru-RU" sz="800" dirty="0"/>
              <a:t>№</a:t>
            </a:r>
            <a:endParaRPr lang="en-US" sz="800" dirty="0"/>
          </a:p>
        </p:txBody>
      </p:sp>
      <p:sp>
        <p:nvSpPr>
          <p:cNvPr id="363" name="TextBox 362">
            <a:extLst>
              <a:ext uri="{FF2B5EF4-FFF2-40B4-BE49-F238E27FC236}">
                <a16:creationId xmlns:a16="http://schemas.microsoft.com/office/drawing/2014/main" id="{DD93D6BF-F099-4B4E-A864-B08FD4B12440}"/>
              </a:ext>
            </a:extLst>
          </p:cNvPr>
          <p:cNvSpPr txBox="1"/>
          <p:nvPr/>
        </p:nvSpPr>
        <p:spPr>
          <a:xfrm>
            <a:off x="1967272" y="1891138"/>
            <a:ext cx="164106" cy="246221"/>
          </a:xfrm>
          <a:prstGeom prst="rect">
            <a:avLst/>
          </a:prstGeom>
          <a:noFill/>
        </p:spPr>
        <p:txBody>
          <a:bodyPr wrap="square" rtlCol="0">
            <a:spAutoFit/>
          </a:bodyPr>
          <a:lstStyle/>
          <a:p>
            <a:r>
              <a:rPr lang="ru-RU" sz="1000" dirty="0"/>
              <a:t>1</a:t>
            </a:r>
          </a:p>
        </p:txBody>
      </p:sp>
      <p:sp>
        <p:nvSpPr>
          <p:cNvPr id="364" name="TextBox 363">
            <a:extLst>
              <a:ext uri="{FF2B5EF4-FFF2-40B4-BE49-F238E27FC236}">
                <a16:creationId xmlns:a16="http://schemas.microsoft.com/office/drawing/2014/main" id="{5C67B190-2864-4CAA-87B3-46B68172B0AD}"/>
              </a:ext>
            </a:extLst>
          </p:cNvPr>
          <p:cNvSpPr txBox="1"/>
          <p:nvPr/>
        </p:nvSpPr>
        <p:spPr>
          <a:xfrm>
            <a:off x="3790593" y="1698974"/>
            <a:ext cx="358243" cy="246221"/>
          </a:xfrm>
          <a:prstGeom prst="rect">
            <a:avLst/>
          </a:prstGeom>
          <a:noFill/>
        </p:spPr>
        <p:txBody>
          <a:bodyPr wrap="square" rtlCol="0">
            <a:spAutoFit/>
          </a:bodyPr>
          <a:lstStyle/>
          <a:p>
            <a:r>
              <a:rPr lang="en-US" sz="1000" dirty="0"/>
              <a:t>2.a</a:t>
            </a:r>
            <a:endParaRPr lang="ru-RU" sz="1000" dirty="0"/>
          </a:p>
        </p:txBody>
      </p:sp>
      <p:sp>
        <p:nvSpPr>
          <p:cNvPr id="365" name="TextBox 364">
            <a:extLst>
              <a:ext uri="{FF2B5EF4-FFF2-40B4-BE49-F238E27FC236}">
                <a16:creationId xmlns:a16="http://schemas.microsoft.com/office/drawing/2014/main" id="{BDBD780E-0155-4C74-805B-A910A17D51D6}"/>
              </a:ext>
            </a:extLst>
          </p:cNvPr>
          <p:cNvSpPr txBox="1"/>
          <p:nvPr/>
        </p:nvSpPr>
        <p:spPr>
          <a:xfrm>
            <a:off x="3796440" y="1977507"/>
            <a:ext cx="358243" cy="246221"/>
          </a:xfrm>
          <a:prstGeom prst="rect">
            <a:avLst/>
          </a:prstGeom>
          <a:noFill/>
        </p:spPr>
        <p:txBody>
          <a:bodyPr wrap="square" rtlCol="0">
            <a:spAutoFit/>
          </a:bodyPr>
          <a:lstStyle/>
          <a:p>
            <a:r>
              <a:rPr lang="en-US" sz="1000" dirty="0"/>
              <a:t>2.b</a:t>
            </a:r>
            <a:endParaRPr lang="ru-RU" sz="1000" dirty="0"/>
          </a:p>
        </p:txBody>
      </p:sp>
      <p:sp>
        <p:nvSpPr>
          <p:cNvPr id="366" name="TextBox 365">
            <a:extLst>
              <a:ext uri="{FF2B5EF4-FFF2-40B4-BE49-F238E27FC236}">
                <a16:creationId xmlns:a16="http://schemas.microsoft.com/office/drawing/2014/main" id="{6DAD331D-128E-4C4D-A0C2-A54793928E76}"/>
              </a:ext>
            </a:extLst>
          </p:cNvPr>
          <p:cNvSpPr txBox="1"/>
          <p:nvPr/>
        </p:nvSpPr>
        <p:spPr>
          <a:xfrm>
            <a:off x="3800073" y="2292595"/>
            <a:ext cx="358243" cy="246221"/>
          </a:xfrm>
          <a:prstGeom prst="rect">
            <a:avLst/>
          </a:prstGeom>
          <a:noFill/>
        </p:spPr>
        <p:txBody>
          <a:bodyPr wrap="square" rtlCol="0">
            <a:spAutoFit/>
          </a:bodyPr>
          <a:lstStyle/>
          <a:p>
            <a:r>
              <a:rPr lang="en-US" sz="1000" dirty="0"/>
              <a:t>2.c</a:t>
            </a:r>
            <a:endParaRPr lang="ru-RU" sz="1000" dirty="0"/>
          </a:p>
        </p:txBody>
      </p:sp>
      <p:sp>
        <p:nvSpPr>
          <p:cNvPr id="367" name="TextBox 366">
            <a:extLst>
              <a:ext uri="{FF2B5EF4-FFF2-40B4-BE49-F238E27FC236}">
                <a16:creationId xmlns:a16="http://schemas.microsoft.com/office/drawing/2014/main" id="{F03E6823-05FD-4657-8899-4816FDBDB364}"/>
              </a:ext>
            </a:extLst>
          </p:cNvPr>
          <p:cNvSpPr txBox="1"/>
          <p:nvPr/>
        </p:nvSpPr>
        <p:spPr>
          <a:xfrm>
            <a:off x="3805608" y="2807023"/>
            <a:ext cx="164106" cy="246221"/>
          </a:xfrm>
          <a:prstGeom prst="rect">
            <a:avLst/>
          </a:prstGeom>
          <a:noFill/>
        </p:spPr>
        <p:txBody>
          <a:bodyPr wrap="square" rtlCol="0">
            <a:spAutoFit/>
          </a:bodyPr>
          <a:lstStyle/>
          <a:p>
            <a:r>
              <a:rPr lang="en-US" sz="1000" dirty="0"/>
              <a:t>3</a:t>
            </a:r>
            <a:endParaRPr lang="ru-RU" sz="1000" dirty="0"/>
          </a:p>
        </p:txBody>
      </p:sp>
      <p:sp>
        <p:nvSpPr>
          <p:cNvPr id="368" name="TextBox 367">
            <a:extLst>
              <a:ext uri="{FF2B5EF4-FFF2-40B4-BE49-F238E27FC236}">
                <a16:creationId xmlns:a16="http://schemas.microsoft.com/office/drawing/2014/main" id="{9E874DA2-DCB7-43E8-9ABF-2E9B45E51FC8}"/>
              </a:ext>
            </a:extLst>
          </p:cNvPr>
          <p:cNvSpPr txBox="1"/>
          <p:nvPr/>
        </p:nvSpPr>
        <p:spPr>
          <a:xfrm>
            <a:off x="7771524" y="1919891"/>
            <a:ext cx="164106" cy="246221"/>
          </a:xfrm>
          <a:prstGeom prst="rect">
            <a:avLst/>
          </a:prstGeom>
          <a:noFill/>
        </p:spPr>
        <p:txBody>
          <a:bodyPr wrap="square" rtlCol="0">
            <a:spAutoFit/>
          </a:bodyPr>
          <a:lstStyle/>
          <a:p>
            <a:r>
              <a:rPr lang="ru-RU" sz="1000" dirty="0"/>
              <a:t>1</a:t>
            </a:r>
          </a:p>
        </p:txBody>
      </p:sp>
      <p:sp>
        <p:nvSpPr>
          <p:cNvPr id="369" name="TextBox 368">
            <a:extLst>
              <a:ext uri="{FF2B5EF4-FFF2-40B4-BE49-F238E27FC236}">
                <a16:creationId xmlns:a16="http://schemas.microsoft.com/office/drawing/2014/main" id="{26A79C96-5135-4764-AEFF-71C8CB5094F6}"/>
              </a:ext>
            </a:extLst>
          </p:cNvPr>
          <p:cNvSpPr txBox="1"/>
          <p:nvPr/>
        </p:nvSpPr>
        <p:spPr>
          <a:xfrm>
            <a:off x="9595123" y="1702282"/>
            <a:ext cx="358243" cy="246221"/>
          </a:xfrm>
          <a:prstGeom prst="rect">
            <a:avLst/>
          </a:prstGeom>
          <a:noFill/>
        </p:spPr>
        <p:txBody>
          <a:bodyPr wrap="square" rtlCol="0">
            <a:spAutoFit/>
          </a:bodyPr>
          <a:lstStyle/>
          <a:p>
            <a:r>
              <a:rPr lang="en-US" sz="1000" dirty="0"/>
              <a:t>2.a</a:t>
            </a:r>
            <a:endParaRPr lang="ru-RU" sz="1000" dirty="0"/>
          </a:p>
        </p:txBody>
      </p:sp>
      <p:sp>
        <p:nvSpPr>
          <p:cNvPr id="370" name="TextBox 369">
            <a:extLst>
              <a:ext uri="{FF2B5EF4-FFF2-40B4-BE49-F238E27FC236}">
                <a16:creationId xmlns:a16="http://schemas.microsoft.com/office/drawing/2014/main" id="{011DFB95-E3DA-4C28-8ECA-3F27137F3DA4}"/>
              </a:ext>
            </a:extLst>
          </p:cNvPr>
          <p:cNvSpPr txBox="1"/>
          <p:nvPr/>
        </p:nvSpPr>
        <p:spPr>
          <a:xfrm>
            <a:off x="9593056" y="1995931"/>
            <a:ext cx="358243" cy="246221"/>
          </a:xfrm>
          <a:prstGeom prst="rect">
            <a:avLst/>
          </a:prstGeom>
          <a:noFill/>
        </p:spPr>
        <p:txBody>
          <a:bodyPr wrap="square" rtlCol="0">
            <a:spAutoFit/>
          </a:bodyPr>
          <a:lstStyle/>
          <a:p>
            <a:r>
              <a:rPr lang="en-US" sz="1000" dirty="0"/>
              <a:t>2.b</a:t>
            </a:r>
            <a:endParaRPr lang="ru-RU" sz="1000" dirty="0"/>
          </a:p>
        </p:txBody>
      </p:sp>
      <p:sp>
        <p:nvSpPr>
          <p:cNvPr id="371" name="TextBox 370">
            <a:extLst>
              <a:ext uri="{FF2B5EF4-FFF2-40B4-BE49-F238E27FC236}">
                <a16:creationId xmlns:a16="http://schemas.microsoft.com/office/drawing/2014/main" id="{96D4C0C7-DBA7-45EF-AF0C-701337029B03}"/>
              </a:ext>
            </a:extLst>
          </p:cNvPr>
          <p:cNvSpPr txBox="1"/>
          <p:nvPr/>
        </p:nvSpPr>
        <p:spPr>
          <a:xfrm>
            <a:off x="9595123" y="2297819"/>
            <a:ext cx="358243" cy="246221"/>
          </a:xfrm>
          <a:prstGeom prst="rect">
            <a:avLst/>
          </a:prstGeom>
          <a:noFill/>
        </p:spPr>
        <p:txBody>
          <a:bodyPr wrap="square" rtlCol="0">
            <a:spAutoFit/>
          </a:bodyPr>
          <a:lstStyle/>
          <a:p>
            <a:r>
              <a:rPr lang="en-US" sz="1000" dirty="0"/>
              <a:t>2.c</a:t>
            </a:r>
            <a:endParaRPr lang="ru-RU" sz="1000" dirty="0"/>
          </a:p>
        </p:txBody>
      </p:sp>
    </p:spTree>
    <p:extLst>
      <p:ext uri="{BB962C8B-B14F-4D97-AF65-F5344CB8AC3E}">
        <p14:creationId xmlns:p14="http://schemas.microsoft.com/office/powerpoint/2010/main" val="2040670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Box 86">
            <a:extLst>
              <a:ext uri="{FF2B5EF4-FFF2-40B4-BE49-F238E27FC236}">
                <a16:creationId xmlns:a16="http://schemas.microsoft.com/office/drawing/2014/main" id="{B9B83DDE-41A7-46C1-B2E7-CA660A243BF7}"/>
              </a:ext>
            </a:extLst>
          </p:cNvPr>
          <p:cNvSpPr txBox="1"/>
          <p:nvPr/>
        </p:nvSpPr>
        <p:spPr>
          <a:xfrm>
            <a:off x="3227271" y="140482"/>
            <a:ext cx="5751538" cy="375552"/>
          </a:xfrm>
          <a:prstGeom prst="rect">
            <a:avLst/>
          </a:prstGeom>
          <a:noFill/>
          <a:ln w="19050">
            <a:solidFill>
              <a:schemeClr val="tx1"/>
            </a:solidFill>
          </a:ln>
        </p:spPr>
        <p:txBody>
          <a:bodyPr wrap="square" rtlCol="0">
            <a:spAutoFit/>
          </a:bodyPr>
          <a:lstStyle/>
          <a:p>
            <a:pPr algn="ctr"/>
            <a:r>
              <a:rPr lang="en-US" sz="1800" b="1" dirty="0">
                <a:effectLst/>
                <a:latin typeface="Calibri" panose="020F0502020204030204" pitchFamily="34" charset="0"/>
                <a:ea typeface="Calibri" panose="020F0502020204030204" pitchFamily="34" charset="0"/>
                <a:cs typeface="Calibri" panose="020F0502020204030204" pitchFamily="34" charset="0"/>
              </a:rPr>
              <a:t>Load </a:t>
            </a:r>
            <a:r>
              <a:rPr lang="en-US" sz="1800" b="1" dirty="0">
                <a:latin typeface="Calibri" panose="020F0502020204030204" pitchFamily="34" charset="0"/>
                <a:ea typeface="Calibri" panose="020F0502020204030204" pitchFamily="34" charset="0"/>
                <a:cs typeface="Calibri" panose="020F0502020204030204" pitchFamily="34" charset="0"/>
              </a:rPr>
              <a:t>s</a:t>
            </a:r>
            <a:r>
              <a:rPr lang="en-US" sz="1800" b="1" dirty="0">
                <a:effectLst/>
                <a:latin typeface="Calibri" panose="020F0502020204030204" pitchFamily="34" charset="0"/>
                <a:ea typeface="Calibri" panose="020F0502020204030204" pitchFamily="34" charset="0"/>
                <a:cs typeface="Calibri" panose="020F0502020204030204" pitchFamily="34" charset="0"/>
              </a:rPr>
              <a:t>imulation with Gatling</a:t>
            </a:r>
            <a:r>
              <a:rPr lang="ru-RU" sz="1800" b="1" dirty="0">
                <a:effectLst/>
                <a:latin typeface="Calibri" panose="020F0502020204030204" pitchFamily="34" charset="0"/>
                <a:ea typeface="Calibri" panose="020F0502020204030204" pitchFamily="34" charset="0"/>
                <a:cs typeface="Calibri" panose="020F0502020204030204" pitchFamily="34"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Architecture</a:t>
            </a:r>
            <a:endParaRPr lang="ru-RU"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Прямоугольник 23">
            <a:extLst>
              <a:ext uri="{FF2B5EF4-FFF2-40B4-BE49-F238E27FC236}">
                <a16:creationId xmlns:a16="http://schemas.microsoft.com/office/drawing/2014/main" id="{1640D683-5104-4C54-844E-2A9E49CC9280}"/>
              </a:ext>
            </a:extLst>
          </p:cNvPr>
          <p:cNvSpPr/>
          <p:nvPr/>
        </p:nvSpPr>
        <p:spPr>
          <a:xfrm>
            <a:off x="1930587" y="2509520"/>
            <a:ext cx="8049941" cy="2494410"/>
          </a:xfrm>
          <a:prstGeom prst="rect">
            <a:avLst/>
          </a:prstGeom>
          <a:noFill/>
          <a:ln>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dirty="0"/>
          </a:p>
        </p:txBody>
      </p:sp>
      <p:sp>
        <p:nvSpPr>
          <p:cNvPr id="26" name="Прямоугольник: один усеченный угол 25">
            <a:extLst>
              <a:ext uri="{FF2B5EF4-FFF2-40B4-BE49-F238E27FC236}">
                <a16:creationId xmlns:a16="http://schemas.microsoft.com/office/drawing/2014/main" id="{89DA22F2-A021-41F0-9FC3-E6EC0DCD9790}"/>
              </a:ext>
            </a:extLst>
          </p:cNvPr>
          <p:cNvSpPr/>
          <p:nvPr/>
        </p:nvSpPr>
        <p:spPr>
          <a:xfrm flipH="1">
            <a:off x="3120639" y="1012299"/>
            <a:ext cx="1428274" cy="473899"/>
          </a:xfrm>
          <a:prstGeom prst="snip1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endParaRPr lang="ru-RU" sz="1000" dirty="0">
              <a:ln w="0"/>
              <a:solidFill>
                <a:schemeClr val="tx1"/>
              </a:solidFill>
            </a:endParaRPr>
          </a:p>
        </p:txBody>
      </p:sp>
      <p:sp>
        <p:nvSpPr>
          <p:cNvPr id="27" name="TextBox 26">
            <a:extLst>
              <a:ext uri="{FF2B5EF4-FFF2-40B4-BE49-F238E27FC236}">
                <a16:creationId xmlns:a16="http://schemas.microsoft.com/office/drawing/2014/main" id="{14580017-E2B2-492F-BEDF-B173465BB164}"/>
              </a:ext>
            </a:extLst>
          </p:cNvPr>
          <p:cNvSpPr txBox="1"/>
          <p:nvPr/>
        </p:nvSpPr>
        <p:spPr>
          <a:xfrm>
            <a:off x="1930588" y="2140188"/>
            <a:ext cx="8049343" cy="369332"/>
          </a:xfrm>
          <a:prstGeom prst="rect">
            <a:avLst/>
          </a:prstGeom>
          <a:noFill/>
          <a:ln w="12700">
            <a:solidFill>
              <a:schemeClr val="tx1"/>
            </a:solidFill>
            <a:prstDash val="solid"/>
          </a:ln>
        </p:spPr>
        <p:txBody>
          <a:bodyPr wrap="square" rtlCol="0">
            <a:spAutoFit/>
          </a:bodyPr>
          <a:lstStyle/>
          <a:p>
            <a:pPr algn="ctr"/>
            <a:r>
              <a:rPr lang="en-US" dirty="0"/>
              <a:t>load_generator.jar</a:t>
            </a:r>
            <a:endParaRPr lang="ru-RU" dirty="0"/>
          </a:p>
        </p:txBody>
      </p:sp>
      <p:sp>
        <p:nvSpPr>
          <p:cNvPr id="28" name="Стрелка: вниз 27">
            <a:extLst>
              <a:ext uri="{FF2B5EF4-FFF2-40B4-BE49-F238E27FC236}">
                <a16:creationId xmlns:a16="http://schemas.microsoft.com/office/drawing/2014/main" id="{612EC00C-674D-4988-BF2E-07B5776A4E68}"/>
              </a:ext>
            </a:extLst>
          </p:cNvPr>
          <p:cNvSpPr/>
          <p:nvPr/>
        </p:nvSpPr>
        <p:spPr>
          <a:xfrm>
            <a:off x="3750072" y="1484724"/>
            <a:ext cx="193800" cy="648192"/>
          </a:xfrm>
          <a:prstGeom prst="down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9" name="Блок-схема: несколько документов 28">
            <a:extLst>
              <a:ext uri="{FF2B5EF4-FFF2-40B4-BE49-F238E27FC236}">
                <a16:creationId xmlns:a16="http://schemas.microsoft.com/office/drawing/2014/main" id="{C5A3002F-EB9F-4450-978E-6A204575C04C}"/>
              </a:ext>
            </a:extLst>
          </p:cNvPr>
          <p:cNvSpPr/>
          <p:nvPr/>
        </p:nvSpPr>
        <p:spPr>
          <a:xfrm>
            <a:off x="8574461" y="1009649"/>
            <a:ext cx="1389646" cy="475075"/>
          </a:xfrm>
          <a:prstGeom prst="flowChartMultidocumen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results</a:t>
            </a:r>
            <a:endParaRPr lang="ru-RU" sz="1000" dirty="0"/>
          </a:p>
        </p:txBody>
      </p:sp>
      <p:sp>
        <p:nvSpPr>
          <p:cNvPr id="30" name="Стрелка: вниз 29">
            <a:extLst>
              <a:ext uri="{FF2B5EF4-FFF2-40B4-BE49-F238E27FC236}">
                <a16:creationId xmlns:a16="http://schemas.microsoft.com/office/drawing/2014/main" id="{48E08EB2-C056-418A-8C51-678C5ACEFFD5}"/>
              </a:ext>
            </a:extLst>
          </p:cNvPr>
          <p:cNvSpPr/>
          <p:nvPr/>
        </p:nvSpPr>
        <p:spPr>
          <a:xfrm rot="10800000">
            <a:off x="9108797" y="1484724"/>
            <a:ext cx="193799" cy="652813"/>
          </a:xfrm>
          <a:prstGeom prst="down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32" name="Прямоугольник: скругленные углы 31">
            <a:extLst>
              <a:ext uri="{FF2B5EF4-FFF2-40B4-BE49-F238E27FC236}">
                <a16:creationId xmlns:a16="http://schemas.microsoft.com/office/drawing/2014/main" id="{F73F8DD1-FBF7-4D66-8458-93049F4BE4B6}"/>
              </a:ext>
            </a:extLst>
          </p:cNvPr>
          <p:cNvSpPr/>
          <p:nvPr/>
        </p:nvSpPr>
        <p:spPr>
          <a:xfrm>
            <a:off x="7068498" y="1007097"/>
            <a:ext cx="1397232" cy="47127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graphite metrics</a:t>
            </a:r>
            <a:endParaRPr lang="ru-RU" sz="1000" dirty="0"/>
          </a:p>
        </p:txBody>
      </p:sp>
      <p:sp>
        <p:nvSpPr>
          <p:cNvPr id="33" name="Стрелка: вниз 32">
            <a:extLst>
              <a:ext uri="{FF2B5EF4-FFF2-40B4-BE49-F238E27FC236}">
                <a16:creationId xmlns:a16="http://schemas.microsoft.com/office/drawing/2014/main" id="{01330093-D3DE-419B-872C-136FC8D18912}"/>
              </a:ext>
            </a:extLst>
          </p:cNvPr>
          <p:cNvSpPr/>
          <p:nvPr/>
        </p:nvSpPr>
        <p:spPr>
          <a:xfrm rot="10800000">
            <a:off x="7693840" y="1484725"/>
            <a:ext cx="193799" cy="652813"/>
          </a:xfrm>
          <a:prstGeom prst="down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34" name="Прямоугольник 33">
            <a:extLst>
              <a:ext uri="{FF2B5EF4-FFF2-40B4-BE49-F238E27FC236}">
                <a16:creationId xmlns:a16="http://schemas.microsoft.com/office/drawing/2014/main" id="{AAC38505-C316-4A68-A0F1-E9C8D9778B78}"/>
              </a:ext>
            </a:extLst>
          </p:cNvPr>
          <p:cNvSpPr/>
          <p:nvPr/>
        </p:nvSpPr>
        <p:spPr>
          <a:xfrm>
            <a:off x="2074638" y="3013108"/>
            <a:ext cx="1631836" cy="841595"/>
          </a:xfrm>
          <a:prstGeom prst="rect">
            <a:avLst/>
          </a:prstGeom>
          <a:noFill/>
          <a:ln w="9525">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r>
              <a:rPr lang="en-US" sz="1400" dirty="0" err="1"/>
              <a:t>open_model</a:t>
            </a:r>
            <a:endParaRPr lang="en-US" sz="1400" dirty="0"/>
          </a:p>
          <a:p>
            <a:r>
              <a:rPr lang="en-US" sz="1400" dirty="0" err="1"/>
              <a:t>closed_model</a:t>
            </a:r>
            <a:endParaRPr lang="ru-RU" sz="1400" dirty="0"/>
          </a:p>
        </p:txBody>
      </p:sp>
      <p:sp>
        <p:nvSpPr>
          <p:cNvPr id="35" name="TextBox 34">
            <a:extLst>
              <a:ext uri="{FF2B5EF4-FFF2-40B4-BE49-F238E27FC236}">
                <a16:creationId xmlns:a16="http://schemas.microsoft.com/office/drawing/2014/main" id="{37688E96-A289-4D55-BA4E-B8A31F78D002}"/>
              </a:ext>
            </a:extLst>
          </p:cNvPr>
          <p:cNvSpPr txBox="1"/>
          <p:nvPr/>
        </p:nvSpPr>
        <p:spPr>
          <a:xfrm>
            <a:off x="2074636" y="2643776"/>
            <a:ext cx="1631837" cy="369332"/>
          </a:xfrm>
          <a:prstGeom prst="rect">
            <a:avLst/>
          </a:prstGeom>
          <a:noFill/>
          <a:ln w="9525">
            <a:solidFill>
              <a:schemeClr val="tx1"/>
            </a:solidFill>
            <a:prstDash val="solid"/>
          </a:ln>
        </p:spPr>
        <p:txBody>
          <a:bodyPr wrap="square" rtlCol="0">
            <a:spAutoFit/>
          </a:bodyPr>
          <a:lstStyle/>
          <a:p>
            <a:pPr algn="ctr"/>
            <a:r>
              <a:rPr lang="en-US" dirty="0"/>
              <a:t>scenarios</a:t>
            </a:r>
            <a:endParaRPr lang="ru-RU" dirty="0"/>
          </a:p>
        </p:txBody>
      </p:sp>
      <p:sp>
        <p:nvSpPr>
          <p:cNvPr id="36" name="Прямоугольник 35">
            <a:extLst>
              <a:ext uri="{FF2B5EF4-FFF2-40B4-BE49-F238E27FC236}">
                <a16:creationId xmlns:a16="http://schemas.microsoft.com/office/drawing/2014/main" id="{A0286F53-6E4F-4FF7-B8D7-200D10561B26}"/>
              </a:ext>
            </a:extLst>
          </p:cNvPr>
          <p:cNvSpPr/>
          <p:nvPr/>
        </p:nvSpPr>
        <p:spPr>
          <a:xfrm>
            <a:off x="4387266" y="3021669"/>
            <a:ext cx="2215628" cy="1748452"/>
          </a:xfrm>
          <a:prstGeom prst="rect">
            <a:avLst/>
          </a:prstGeom>
          <a:noFill/>
          <a:ln w="9525">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endParaRPr lang="en-US" dirty="0"/>
          </a:p>
        </p:txBody>
      </p:sp>
      <p:sp>
        <p:nvSpPr>
          <p:cNvPr id="37" name="TextBox 36">
            <a:extLst>
              <a:ext uri="{FF2B5EF4-FFF2-40B4-BE49-F238E27FC236}">
                <a16:creationId xmlns:a16="http://schemas.microsoft.com/office/drawing/2014/main" id="{D65DF8B7-467F-4239-B136-9D793D9DD99C}"/>
              </a:ext>
            </a:extLst>
          </p:cNvPr>
          <p:cNvSpPr txBox="1"/>
          <p:nvPr/>
        </p:nvSpPr>
        <p:spPr>
          <a:xfrm>
            <a:off x="4387270" y="2652335"/>
            <a:ext cx="2215628" cy="369332"/>
          </a:xfrm>
          <a:prstGeom prst="rect">
            <a:avLst/>
          </a:prstGeom>
          <a:noFill/>
          <a:ln>
            <a:solidFill>
              <a:schemeClr val="tx1"/>
            </a:solidFill>
            <a:prstDash val="solid"/>
          </a:ln>
        </p:spPr>
        <p:txBody>
          <a:bodyPr wrap="square" rtlCol="0">
            <a:spAutoFit/>
          </a:bodyPr>
          <a:lstStyle/>
          <a:p>
            <a:pPr algn="ctr"/>
            <a:r>
              <a:rPr lang="en-US" dirty="0"/>
              <a:t>utils</a:t>
            </a:r>
            <a:endParaRPr lang="ru-RU" dirty="0"/>
          </a:p>
        </p:txBody>
      </p:sp>
      <p:cxnSp>
        <p:nvCxnSpPr>
          <p:cNvPr id="38" name="Прямая со стрелкой 37">
            <a:extLst>
              <a:ext uri="{FF2B5EF4-FFF2-40B4-BE49-F238E27FC236}">
                <a16:creationId xmlns:a16="http://schemas.microsoft.com/office/drawing/2014/main" id="{36AAE260-ED33-4B40-8401-59A52040175B}"/>
              </a:ext>
            </a:extLst>
          </p:cNvPr>
          <p:cNvCxnSpPr>
            <a:cxnSpLocks/>
          </p:cNvCxnSpPr>
          <p:nvPr/>
        </p:nvCxnSpPr>
        <p:spPr>
          <a:xfrm>
            <a:off x="2486769" y="2140188"/>
            <a:ext cx="0" cy="503588"/>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491D1C0-622F-4B3C-88EF-ADC82777248D}"/>
              </a:ext>
            </a:extLst>
          </p:cNvPr>
          <p:cNvSpPr txBox="1"/>
          <p:nvPr/>
        </p:nvSpPr>
        <p:spPr>
          <a:xfrm>
            <a:off x="2180696" y="1611616"/>
            <a:ext cx="271302" cy="369332"/>
          </a:xfrm>
          <a:prstGeom prst="rect">
            <a:avLst/>
          </a:prstGeom>
          <a:noFill/>
        </p:spPr>
        <p:txBody>
          <a:bodyPr wrap="square" rtlCol="0">
            <a:spAutoFit/>
          </a:bodyPr>
          <a:lstStyle/>
          <a:p>
            <a:r>
              <a:rPr lang="ru-RU" dirty="0"/>
              <a:t>2</a:t>
            </a:r>
          </a:p>
        </p:txBody>
      </p:sp>
      <p:sp>
        <p:nvSpPr>
          <p:cNvPr id="40" name="TextBox 39">
            <a:extLst>
              <a:ext uri="{FF2B5EF4-FFF2-40B4-BE49-F238E27FC236}">
                <a16:creationId xmlns:a16="http://schemas.microsoft.com/office/drawing/2014/main" id="{43FCBF6E-4F38-4196-B547-4E5F99FDB487}"/>
              </a:ext>
            </a:extLst>
          </p:cNvPr>
          <p:cNvSpPr txBox="1"/>
          <p:nvPr/>
        </p:nvSpPr>
        <p:spPr>
          <a:xfrm>
            <a:off x="3557378" y="1622520"/>
            <a:ext cx="271302" cy="369332"/>
          </a:xfrm>
          <a:prstGeom prst="rect">
            <a:avLst/>
          </a:prstGeom>
          <a:noFill/>
        </p:spPr>
        <p:txBody>
          <a:bodyPr wrap="square" rtlCol="0">
            <a:spAutoFit/>
          </a:bodyPr>
          <a:lstStyle/>
          <a:p>
            <a:r>
              <a:rPr lang="ru-RU" dirty="0"/>
              <a:t>3</a:t>
            </a:r>
          </a:p>
        </p:txBody>
      </p:sp>
      <p:sp>
        <p:nvSpPr>
          <p:cNvPr id="41" name="Прямоугольник 40">
            <a:extLst>
              <a:ext uri="{FF2B5EF4-FFF2-40B4-BE49-F238E27FC236}">
                <a16:creationId xmlns:a16="http://schemas.microsoft.com/office/drawing/2014/main" id="{24974186-8A51-4A27-A459-29B60948B76A}"/>
              </a:ext>
            </a:extLst>
          </p:cNvPr>
          <p:cNvSpPr/>
          <p:nvPr/>
        </p:nvSpPr>
        <p:spPr>
          <a:xfrm>
            <a:off x="4770715" y="3949495"/>
            <a:ext cx="1468494" cy="315232"/>
          </a:xfrm>
          <a:prstGeom prst="rect">
            <a:avLst/>
          </a:prstGeom>
          <a:noFill/>
          <a:ln w="3175">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r>
              <a:rPr lang="en-US" sz="1400" dirty="0" err="1"/>
              <a:t>scenario_injector</a:t>
            </a:r>
            <a:endParaRPr lang="en-US" sz="1400" dirty="0"/>
          </a:p>
        </p:txBody>
      </p:sp>
      <p:sp>
        <p:nvSpPr>
          <p:cNvPr id="42" name="Прямоугольник 41">
            <a:extLst>
              <a:ext uri="{FF2B5EF4-FFF2-40B4-BE49-F238E27FC236}">
                <a16:creationId xmlns:a16="http://schemas.microsoft.com/office/drawing/2014/main" id="{654E5D9C-EA8D-43B2-A1E5-4DB2C8D829DA}"/>
              </a:ext>
            </a:extLst>
          </p:cNvPr>
          <p:cNvSpPr/>
          <p:nvPr/>
        </p:nvSpPr>
        <p:spPr>
          <a:xfrm>
            <a:off x="4774580" y="3529330"/>
            <a:ext cx="1468494" cy="315232"/>
          </a:xfrm>
          <a:prstGeom prst="rect">
            <a:avLst/>
          </a:prstGeom>
          <a:noFill/>
          <a:ln w="3175">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r>
              <a:rPr lang="en-US" sz="1400" dirty="0" err="1"/>
              <a:t>scenario_creator</a:t>
            </a:r>
            <a:endParaRPr lang="en-US" sz="1400" dirty="0"/>
          </a:p>
        </p:txBody>
      </p:sp>
      <p:sp>
        <p:nvSpPr>
          <p:cNvPr id="43" name="Прямоугольник 42">
            <a:extLst>
              <a:ext uri="{FF2B5EF4-FFF2-40B4-BE49-F238E27FC236}">
                <a16:creationId xmlns:a16="http://schemas.microsoft.com/office/drawing/2014/main" id="{59AEFBD8-AA49-4D93-9780-31420C5D8A57}"/>
              </a:ext>
            </a:extLst>
          </p:cNvPr>
          <p:cNvSpPr/>
          <p:nvPr/>
        </p:nvSpPr>
        <p:spPr>
          <a:xfrm>
            <a:off x="4779298" y="3139066"/>
            <a:ext cx="1463776" cy="315232"/>
          </a:xfrm>
          <a:prstGeom prst="rect">
            <a:avLst/>
          </a:prstGeom>
          <a:noFill/>
          <a:ln w="3175">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r>
              <a:rPr lang="en-US" sz="1400" dirty="0"/>
              <a:t>configurator</a:t>
            </a:r>
          </a:p>
        </p:txBody>
      </p:sp>
      <p:sp>
        <p:nvSpPr>
          <p:cNvPr id="44" name="Прямоугольник 43">
            <a:extLst>
              <a:ext uri="{FF2B5EF4-FFF2-40B4-BE49-F238E27FC236}">
                <a16:creationId xmlns:a16="http://schemas.microsoft.com/office/drawing/2014/main" id="{8319C313-3289-4424-8387-BD18837BCAD7}"/>
              </a:ext>
            </a:extLst>
          </p:cNvPr>
          <p:cNvSpPr/>
          <p:nvPr/>
        </p:nvSpPr>
        <p:spPr>
          <a:xfrm>
            <a:off x="4770715" y="4338640"/>
            <a:ext cx="1463777" cy="315232"/>
          </a:xfrm>
          <a:prstGeom prst="rect">
            <a:avLst/>
          </a:prstGeom>
          <a:noFill/>
          <a:ln w="3175">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r>
              <a:rPr lang="en-US" sz="1400" dirty="0"/>
              <a:t>randomizer</a:t>
            </a:r>
          </a:p>
        </p:txBody>
      </p:sp>
      <p:sp>
        <p:nvSpPr>
          <p:cNvPr id="45" name="Прямоугольник 44">
            <a:extLst>
              <a:ext uri="{FF2B5EF4-FFF2-40B4-BE49-F238E27FC236}">
                <a16:creationId xmlns:a16="http://schemas.microsoft.com/office/drawing/2014/main" id="{48F7BF63-C961-47E5-A359-BEE53B6AD1F8}"/>
              </a:ext>
            </a:extLst>
          </p:cNvPr>
          <p:cNvSpPr/>
          <p:nvPr/>
        </p:nvSpPr>
        <p:spPr>
          <a:xfrm>
            <a:off x="3291777" y="1273288"/>
            <a:ext cx="1112362" cy="143536"/>
          </a:xfrm>
          <a:prstGeom prst="rect">
            <a:avLst/>
          </a:prstGeom>
          <a:noFill/>
          <a:ln w="3175">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r>
              <a:rPr lang="en-US" sz="1000" dirty="0" err="1"/>
              <a:t>application.config</a:t>
            </a:r>
            <a:endParaRPr lang="en-US" sz="1000" dirty="0"/>
          </a:p>
        </p:txBody>
      </p:sp>
      <p:sp>
        <p:nvSpPr>
          <p:cNvPr id="46" name="Прямоугольник 45">
            <a:extLst>
              <a:ext uri="{FF2B5EF4-FFF2-40B4-BE49-F238E27FC236}">
                <a16:creationId xmlns:a16="http://schemas.microsoft.com/office/drawing/2014/main" id="{A01BC040-102B-4373-95F6-C4E85891A585}"/>
              </a:ext>
            </a:extLst>
          </p:cNvPr>
          <p:cNvSpPr/>
          <p:nvPr/>
        </p:nvSpPr>
        <p:spPr>
          <a:xfrm>
            <a:off x="3283151" y="1071026"/>
            <a:ext cx="1120002" cy="143535"/>
          </a:xfrm>
          <a:prstGeom prst="rect">
            <a:avLst/>
          </a:prstGeom>
          <a:noFill/>
          <a:ln w="3175">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r>
              <a:rPr lang="en-US" sz="1000" dirty="0"/>
              <a:t>logback.xml</a:t>
            </a:r>
          </a:p>
        </p:txBody>
      </p:sp>
      <p:cxnSp>
        <p:nvCxnSpPr>
          <p:cNvPr id="47" name="Соединитель: уступ 46">
            <a:extLst>
              <a:ext uri="{FF2B5EF4-FFF2-40B4-BE49-F238E27FC236}">
                <a16:creationId xmlns:a16="http://schemas.microsoft.com/office/drawing/2014/main" id="{BDAE877B-4790-4ADA-85E9-B5DF151651F0}"/>
              </a:ext>
            </a:extLst>
          </p:cNvPr>
          <p:cNvCxnSpPr>
            <a:cxnSpLocks/>
            <a:stCxn id="45" idx="3"/>
            <a:endCxn id="43" idx="1"/>
          </p:cNvCxnSpPr>
          <p:nvPr/>
        </p:nvCxnSpPr>
        <p:spPr>
          <a:xfrm>
            <a:off x="4404139" y="1345056"/>
            <a:ext cx="375159" cy="19516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Соединитель: уступ 47">
            <a:extLst>
              <a:ext uri="{FF2B5EF4-FFF2-40B4-BE49-F238E27FC236}">
                <a16:creationId xmlns:a16="http://schemas.microsoft.com/office/drawing/2014/main" id="{C5D6053B-2A64-4FA4-8131-B62BD6522A25}"/>
              </a:ext>
            </a:extLst>
          </p:cNvPr>
          <p:cNvCxnSpPr>
            <a:cxnSpLocks/>
            <a:endCxn id="41" idx="1"/>
          </p:cNvCxnSpPr>
          <p:nvPr/>
        </p:nvCxnSpPr>
        <p:spPr>
          <a:xfrm rot="16200000" flipH="1">
            <a:off x="4447036" y="3783431"/>
            <a:ext cx="446971" cy="2003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31EFD293-6085-4EC3-B202-260EAFEA51BC}"/>
              </a:ext>
            </a:extLst>
          </p:cNvPr>
          <p:cNvSpPr txBox="1"/>
          <p:nvPr/>
        </p:nvSpPr>
        <p:spPr>
          <a:xfrm>
            <a:off x="3880901" y="3013108"/>
            <a:ext cx="271302" cy="369332"/>
          </a:xfrm>
          <a:prstGeom prst="rect">
            <a:avLst/>
          </a:prstGeom>
          <a:noFill/>
        </p:spPr>
        <p:txBody>
          <a:bodyPr wrap="square" rtlCol="0">
            <a:spAutoFit/>
          </a:bodyPr>
          <a:lstStyle/>
          <a:p>
            <a:r>
              <a:rPr lang="ru-RU" dirty="0"/>
              <a:t>4</a:t>
            </a:r>
          </a:p>
        </p:txBody>
      </p:sp>
      <p:cxnSp>
        <p:nvCxnSpPr>
          <p:cNvPr id="50" name="Соединитель: уступ 49">
            <a:extLst>
              <a:ext uri="{FF2B5EF4-FFF2-40B4-BE49-F238E27FC236}">
                <a16:creationId xmlns:a16="http://schemas.microsoft.com/office/drawing/2014/main" id="{5EAAEA40-E435-4C68-A379-2E99B9CEFC43}"/>
              </a:ext>
            </a:extLst>
          </p:cNvPr>
          <p:cNvCxnSpPr>
            <a:cxnSpLocks/>
            <a:stCxn id="51" idx="2"/>
          </p:cNvCxnSpPr>
          <p:nvPr/>
        </p:nvCxnSpPr>
        <p:spPr>
          <a:xfrm>
            <a:off x="4370633" y="3384837"/>
            <a:ext cx="400618" cy="3009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Стрелка: вниз 50">
            <a:extLst>
              <a:ext uri="{FF2B5EF4-FFF2-40B4-BE49-F238E27FC236}">
                <a16:creationId xmlns:a16="http://schemas.microsoft.com/office/drawing/2014/main" id="{960B1BE7-2DE7-489B-A4B2-FE777BDBF1DC}"/>
              </a:ext>
            </a:extLst>
          </p:cNvPr>
          <p:cNvSpPr/>
          <p:nvPr/>
        </p:nvSpPr>
        <p:spPr>
          <a:xfrm rot="16200000">
            <a:off x="3941653" y="3052757"/>
            <a:ext cx="193800" cy="664159"/>
          </a:xfrm>
          <a:prstGeom prst="down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52" name="Прямоугольник 51">
            <a:extLst>
              <a:ext uri="{FF2B5EF4-FFF2-40B4-BE49-F238E27FC236}">
                <a16:creationId xmlns:a16="http://schemas.microsoft.com/office/drawing/2014/main" id="{29A6BC8A-950E-4FCD-918E-E186FEB8D6A7}"/>
              </a:ext>
            </a:extLst>
          </p:cNvPr>
          <p:cNvSpPr/>
          <p:nvPr/>
        </p:nvSpPr>
        <p:spPr>
          <a:xfrm>
            <a:off x="7269323" y="2650801"/>
            <a:ext cx="2392822" cy="362308"/>
          </a:xfrm>
          <a:prstGeom prst="rect">
            <a:avLst/>
          </a:prstGeom>
          <a:noFill/>
          <a:ln w="9525">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chain of requests</a:t>
            </a:r>
            <a:endParaRPr lang="ru-RU" dirty="0"/>
          </a:p>
        </p:txBody>
      </p:sp>
      <p:sp>
        <p:nvSpPr>
          <p:cNvPr id="53" name="Стрелка: вниз 52">
            <a:extLst>
              <a:ext uri="{FF2B5EF4-FFF2-40B4-BE49-F238E27FC236}">
                <a16:creationId xmlns:a16="http://schemas.microsoft.com/office/drawing/2014/main" id="{252EC27C-6CC5-4FBD-9057-7A41D57419F3}"/>
              </a:ext>
            </a:extLst>
          </p:cNvPr>
          <p:cNvSpPr/>
          <p:nvPr/>
        </p:nvSpPr>
        <p:spPr>
          <a:xfrm rot="16200000">
            <a:off x="6840343" y="3061502"/>
            <a:ext cx="193800" cy="664159"/>
          </a:xfrm>
          <a:prstGeom prst="down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54" name="Прямоугольник 53">
            <a:extLst>
              <a:ext uri="{FF2B5EF4-FFF2-40B4-BE49-F238E27FC236}">
                <a16:creationId xmlns:a16="http://schemas.microsoft.com/office/drawing/2014/main" id="{F6B0B183-ECA5-47B2-8125-A3A0FF52F7A7}"/>
              </a:ext>
            </a:extLst>
          </p:cNvPr>
          <p:cNvSpPr/>
          <p:nvPr/>
        </p:nvSpPr>
        <p:spPr>
          <a:xfrm>
            <a:off x="8508874" y="4215400"/>
            <a:ext cx="1153068" cy="554721"/>
          </a:xfrm>
          <a:prstGeom prst="rect">
            <a:avLst/>
          </a:prstGeom>
          <a:noFill/>
          <a:ln w="9525">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request_1</a:t>
            </a:r>
          </a:p>
          <a:p>
            <a:pPr algn="ctr"/>
            <a:r>
              <a:rPr lang="en-US" sz="1000" dirty="0"/>
              <a:t>request_2</a:t>
            </a:r>
            <a:endParaRPr lang="ru-RU" sz="1000" dirty="0"/>
          </a:p>
          <a:p>
            <a:pPr algn="ctr"/>
            <a:r>
              <a:rPr lang="en-US" sz="1000" dirty="0"/>
              <a:t>request</a:t>
            </a:r>
            <a:r>
              <a:rPr lang="ru-RU" sz="1000" dirty="0"/>
              <a:t>_…</a:t>
            </a:r>
          </a:p>
        </p:txBody>
      </p:sp>
      <p:sp>
        <p:nvSpPr>
          <p:cNvPr id="55" name="Прямоугольник 54">
            <a:extLst>
              <a:ext uri="{FF2B5EF4-FFF2-40B4-BE49-F238E27FC236}">
                <a16:creationId xmlns:a16="http://schemas.microsoft.com/office/drawing/2014/main" id="{5F436337-3C16-4CCC-AF74-F6051B487F15}"/>
              </a:ext>
            </a:extLst>
          </p:cNvPr>
          <p:cNvSpPr/>
          <p:nvPr/>
        </p:nvSpPr>
        <p:spPr>
          <a:xfrm>
            <a:off x="8508873" y="3852940"/>
            <a:ext cx="1153069" cy="362308"/>
          </a:xfrm>
          <a:prstGeom prst="rect">
            <a:avLst/>
          </a:prstGeom>
          <a:noFill/>
          <a:ln w="9525">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requests</a:t>
            </a:r>
            <a:endParaRPr lang="ru-RU" dirty="0"/>
          </a:p>
        </p:txBody>
      </p:sp>
      <p:sp>
        <p:nvSpPr>
          <p:cNvPr id="56" name="Прямоугольник 55">
            <a:extLst>
              <a:ext uri="{FF2B5EF4-FFF2-40B4-BE49-F238E27FC236}">
                <a16:creationId xmlns:a16="http://schemas.microsoft.com/office/drawing/2014/main" id="{2DD46885-7B93-4FBA-AF05-DF51CFF87931}"/>
              </a:ext>
            </a:extLst>
          </p:cNvPr>
          <p:cNvSpPr/>
          <p:nvPr/>
        </p:nvSpPr>
        <p:spPr>
          <a:xfrm>
            <a:off x="7269319" y="3010905"/>
            <a:ext cx="2392822" cy="738075"/>
          </a:xfrm>
          <a:prstGeom prst="rect">
            <a:avLst/>
          </a:prstGeom>
          <a:noFill/>
          <a:ln w="9525">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a:t>order_creation</a:t>
            </a:r>
            <a:endParaRPr lang="ru-RU" sz="1400" dirty="0"/>
          </a:p>
        </p:txBody>
      </p:sp>
      <p:sp>
        <p:nvSpPr>
          <p:cNvPr id="57" name="Прямоугольник 56">
            <a:extLst>
              <a:ext uri="{FF2B5EF4-FFF2-40B4-BE49-F238E27FC236}">
                <a16:creationId xmlns:a16="http://schemas.microsoft.com/office/drawing/2014/main" id="{4AB6DA0F-73EA-4A36-8DF9-E6F17FD9F31E}"/>
              </a:ext>
            </a:extLst>
          </p:cNvPr>
          <p:cNvSpPr/>
          <p:nvPr/>
        </p:nvSpPr>
        <p:spPr>
          <a:xfrm>
            <a:off x="7267049" y="4212828"/>
            <a:ext cx="1150801" cy="557293"/>
          </a:xfrm>
          <a:prstGeom prst="rect">
            <a:avLst/>
          </a:prstGeom>
          <a:noFill/>
          <a:ln w="9525">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request_1.json</a:t>
            </a:r>
          </a:p>
          <a:p>
            <a:pPr algn="ctr"/>
            <a:r>
              <a:rPr lang="en-US" sz="1000" dirty="0"/>
              <a:t>request_2.json</a:t>
            </a:r>
            <a:endParaRPr lang="ru-RU" sz="1000" dirty="0"/>
          </a:p>
          <a:p>
            <a:pPr algn="ctr"/>
            <a:r>
              <a:rPr lang="en-US" sz="1000" dirty="0"/>
              <a:t>request</a:t>
            </a:r>
            <a:r>
              <a:rPr lang="ru-RU" sz="1000" dirty="0"/>
              <a:t>_…</a:t>
            </a:r>
            <a:r>
              <a:rPr lang="en-US" sz="1000" dirty="0"/>
              <a:t>json</a:t>
            </a:r>
            <a:endParaRPr lang="ru-RU" sz="1000" dirty="0"/>
          </a:p>
        </p:txBody>
      </p:sp>
      <p:sp>
        <p:nvSpPr>
          <p:cNvPr id="58" name="Прямоугольник 57">
            <a:extLst>
              <a:ext uri="{FF2B5EF4-FFF2-40B4-BE49-F238E27FC236}">
                <a16:creationId xmlns:a16="http://schemas.microsoft.com/office/drawing/2014/main" id="{75F0DBFC-572C-470B-A4D2-B1531C0852D7}"/>
              </a:ext>
            </a:extLst>
          </p:cNvPr>
          <p:cNvSpPr/>
          <p:nvPr/>
        </p:nvSpPr>
        <p:spPr>
          <a:xfrm>
            <a:off x="7267050" y="3851398"/>
            <a:ext cx="1150800" cy="362308"/>
          </a:xfrm>
          <a:prstGeom prst="rect">
            <a:avLst/>
          </a:prstGeom>
          <a:noFill/>
          <a:ln w="9525">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t>templates</a:t>
            </a:r>
            <a:endParaRPr lang="ru-RU" dirty="0"/>
          </a:p>
        </p:txBody>
      </p:sp>
      <p:cxnSp>
        <p:nvCxnSpPr>
          <p:cNvPr id="59" name="Соединитель: уступ 58">
            <a:extLst>
              <a:ext uri="{FF2B5EF4-FFF2-40B4-BE49-F238E27FC236}">
                <a16:creationId xmlns:a16="http://schemas.microsoft.com/office/drawing/2014/main" id="{F0FA03F4-56D7-4774-86B5-76CD9A874A68}"/>
              </a:ext>
            </a:extLst>
          </p:cNvPr>
          <p:cNvCxnSpPr>
            <a:cxnSpLocks/>
            <a:stCxn id="56" idx="3"/>
            <a:endCxn id="54" idx="3"/>
          </p:cNvCxnSpPr>
          <p:nvPr/>
        </p:nvCxnSpPr>
        <p:spPr>
          <a:xfrm flipH="1">
            <a:off x="9661942" y="3379943"/>
            <a:ext cx="199" cy="1112818"/>
          </a:xfrm>
          <a:prstGeom prst="bentConnector3">
            <a:avLst>
              <a:gd name="adj1" fmla="val -91608543"/>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DF13FE50-70F2-4B81-8569-9DDBAD133E8B}"/>
              </a:ext>
            </a:extLst>
          </p:cNvPr>
          <p:cNvSpPr txBox="1"/>
          <p:nvPr/>
        </p:nvSpPr>
        <p:spPr>
          <a:xfrm>
            <a:off x="6777916" y="3000218"/>
            <a:ext cx="271302" cy="369332"/>
          </a:xfrm>
          <a:prstGeom prst="rect">
            <a:avLst/>
          </a:prstGeom>
          <a:noFill/>
        </p:spPr>
        <p:txBody>
          <a:bodyPr wrap="square" rtlCol="0">
            <a:spAutoFit/>
          </a:bodyPr>
          <a:lstStyle/>
          <a:p>
            <a:r>
              <a:rPr lang="ru-RU" dirty="0"/>
              <a:t>5</a:t>
            </a:r>
          </a:p>
        </p:txBody>
      </p:sp>
      <p:sp>
        <p:nvSpPr>
          <p:cNvPr id="61" name="Стрелка: вниз 60">
            <a:extLst>
              <a:ext uri="{FF2B5EF4-FFF2-40B4-BE49-F238E27FC236}">
                <a16:creationId xmlns:a16="http://schemas.microsoft.com/office/drawing/2014/main" id="{F8E5D83F-997A-4B6F-AE64-A2474DC57F73}"/>
              </a:ext>
            </a:extLst>
          </p:cNvPr>
          <p:cNvSpPr/>
          <p:nvPr/>
        </p:nvSpPr>
        <p:spPr>
          <a:xfrm rot="16200000">
            <a:off x="10215705" y="3415582"/>
            <a:ext cx="193800" cy="664159"/>
          </a:xfrm>
          <a:prstGeom prst="down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cxnSp>
        <p:nvCxnSpPr>
          <p:cNvPr id="62" name="Соединитель: уступ 61">
            <a:extLst>
              <a:ext uri="{FF2B5EF4-FFF2-40B4-BE49-F238E27FC236}">
                <a16:creationId xmlns:a16="http://schemas.microsoft.com/office/drawing/2014/main" id="{A47EF5FE-BA91-496C-985E-DD7D1AF61DBE}"/>
              </a:ext>
            </a:extLst>
          </p:cNvPr>
          <p:cNvCxnSpPr>
            <a:cxnSpLocks/>
            <a:stCxn id="54" idx="2"/>
            <a:endCxn id="57" idx="2"/>
          </p:cNvCxnSpPr>
          <p:nvPr/>
        </p:nvCxnSpPr>
        <p:spPr>
          <a:xfrm rot="5400000">
            <a:off x="8463929" y="4148642"/>
            <a:ext cx="12700" cy="1242958"/>
          </a:xfrm>
          <a:prstGeom prst="bentConnector3">
            <a:avLst>
              <a:gd name="adj1" fmla="val 124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Прямая со стрелкой 62">
            <a:extLst>
              <a:ext uri="{FF2B5EF4-FFF2-40B4-BE49-F238E27FC236}">
                <a16:creationId xmlns:a16="http://schemas.microsoft.com/office/drawing/2014/main" id="{5326B856-19A1-4E1C-AEAD-0EEFABE386F1}"/>
              </a:ext>
            </a:extLst>
          </p:cNvPr>
          <p:cNvCxnSpPr>
            <a:cxnSpLocks/>
            <a:stCxn id="57" idx="1"/>
            <a:endCxn id="44" idx="3"/>
          </p:cNvCxnSpPr>
          <p:nvPr/>
        </p:nvCxnSpPr>
        <p:spPr>
          <a:xfrm flipH="1">
            <a:off x="6234492" y="4491475"/>
            <a:ext cx="1032557" cy="4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Прямоугольник 63">
            <a:extLst>
              <a:ext uri="{FF2B5EF4-FFF2-40B4-BE49-F238E27FC236}">
                <a16:creationId xmlns:a16="http://schemas.microsoft.com/office/drawing/2014/main" id="{D1D9608E-F1D9-40C8-AE7E-009E7F4E2170}"/>
              </a:ext>
            </a:extLst>
          </p:cNvPr>
          <p:cNvSpPr/>
          <p:nvPr/>
        </p:nvSpPr>
        <p:spPr>
          <a:xfrm>
            <a:off x="10660284" y="3347500"/>
            <a:ext cx="1258374" cy="9148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err="1">
                <a:solidFill>
                  <a:schemeClr val="tx1"/>
                </a:solidFill>
              </a:rPr>
              <a:t>eshop</a:t>
            </a:r>
            <a:endParaRPr lang="ru-RU" sz="1400" dirty="0">
              <a:solidFill>
                <a:schemeClr val="tx1"/>
              </a:solidFill>
            </a:endParaRPr>
          </a:p>
        </p:txBody>
      </p:sp>
      <p:sp>
        <p:nvSpPr>
          <p:cNvPr id="65" name="TextBox 64">
            <a:extLst>
              <a:ext uri="{FF2B5EF4-FFF2-40B4-BE49-F238E27FC236}">
                <a16:creationId xmlns:a16="http://schemas.microsoft.com/office/drawing/2014/main" id="{FC3FB785-FBD1-4BCD-9E80-AACEC0BEC777}"/>
              </a:ext>
            </a:extLst>
          </p:cNvPr>
          <p:cNvSpPr txBox="1"/>
          <p:nvPr/>
        </p:nvSpPr>
        <p:spPr>
          <a:xfrm>
            <a:off x="10140695" y="3344664"/>
            <a:ext cx="271302" cy="369332"/>
          </a:xfrm>
          <a:prstGeom prst="rect">
            <a:avLst/>
          </a:prstGeom>
          <a:noFill/>
        </p:spPr>
        <p:txBody>
          <a:bodyPr wrap="square" rtlCol="0">
            <a:spAutoFit/>
          </a:bodyPr>
          <a:lstStyle/>
          <a:p>
            <a:r>
              <a:rPr lang="ru-RU" dirty="0"/>
              <a:t>6</a:t>
            </a:r>
          </a:p>
        </p:txBody>
      </p:sp>
      <p:sp>
        <p:nvSpPr>
          <p:cNvPr id="66" name="TextBox 65">
            <a:extLst>
              <a:ext uri="{FF2B5EF4-FFF2-40B4-BE49-F238E27FC236}">
                <a16:creationId xmlns:a16="http://schemas.microsoft.com/office/drawing/2014/main" id="{4814028A-2319-4F51-A4DE-76C7E5D83681}"/>
              </a:ext>
            </a:extLst>
          </p:cNvPr>
          <p:cNvSpPr txBox="1"/>
          <p:nvPr/>
        </p:nvSpPr>
        <p:spPr>
          <a:xfrm>
            <a:off x="7436508" y="1636600"/>
            <a:ext cx="271302" cy="369332"/>
          </a:xfrm>
          <a:prstGeom prst="rect">
            <a:avLst/>
          </a:prstGeom>
          <a:noFill/>
        </p:spPr>
        <p:txBody>
          <a:bodyPr wrap="square" rtlCol="0">
            <a:spAutoFit/>
          </a:bodyPr>
          <a:lstStyle/>
          <a:p>
            <a:r>
              <a:rPr lang="ru-RU" dirty="0"/>
              <a:t>7</a:t>
            </a:r>
          </a:p>
        </p:txBody>
      </p:sp>
      <p:sp>
        <p:nvSpPr>
          <p:cNvPr id="67" name="TextBox 66">
            <a:extLst>
              <a:ext uri="{FF2B5EF4-FFF2-40B4-BE49-F238E27FC236}">
                <a16:creationId xmlns:a16="http://schemas.microsoft.com/office/drawing/2014/main" id="{F45241CB-51C7-4431-A9B9-E3ECA2EE6870}"/>
              </a:ext>
            </a:extLst>
          </p:cNvPr>
          <p:cNvSpPr txBox="1"/>
          <p:nvPr/>
        </p:nvSpPr>
        <p:spPr>
          <a:xfrm>
            <a:off x="8837495" y="1650917"/>
            <a:ext cx="271302" cy="369332"/>
          </a:xfrm>
          <a:prstGeom prst="rect">
            <a:avLst/>
          </a:prstGeom>
          <a:noFill/>
        </p:spPr>
        <p:txBody>
          <a:bodyPr wrap="square" rtlCol="0">
            <a:spAutoFit/>
          </a:bodyPr>
          <a:lstStyle/>
          <a:p>
            <a:r>
              <a:rPr lang="ru-RU" dirty="0"/>
              <a:t>8</a:t>
            </a:r>
          </a:p>
        </p:txBody>
      </p:sp>
      <p:sp>
        <p:nvSpPr>
          <p:cNvPr id="68" name="TextBox 67">
            <a:extLst>
              <a:ext uri="{FF2B5EF4-FFF2-40B4-BE49-F238E27FC236}">
                <a16:creationId xmlns:a16="http://schemas.microsoft.com/office/drawing/2014/main" id="{3FBCEFB5-7B94-4454-BBF5-64677A3EBAF2}"/>
              </a:ext>
            </a:extLst>
          </p:cNvPr>
          <p:cNvSpPr txBox="1"/>
          <p:nvPr/>
        </p:nvSpPr>
        <p:spPr>
          <a:xfrm>
            <a:off x="10660284" y="2957473"/>
            <a:ext cx="1258374" cy="387191"/>
          </a:xfrm>
          <a:prstGeom prst="round2SameRect">
            <a:avLst/>
          </a:prstGeom>
          <a:noFill/>
          <a:ln w="12700">
            <a:solidFill>
              <a:schemeClr val="tx1"/>
            </a:solidFill>
            <a:prstDash val="solid"/>
          </a:ln>
        </p:spPr>
        <p:txBody>
          <a:bodyPr wrap="square" rtlCol="0">
            <a:spAutoFit/>
          </a:bodyPr>
          <a:lstStyle/>
          <a:p>
            <a:pPr algn="ctr"/>
            <a:r>
              <a:rPr lang="en-US" dirty="0"/>
              <a:t>test object</a:t>
            </a:r>
            <a:endParaRPr lang="ru-RU" dirty="0"/>
          </a:p>
        </p:txBody>
      </p:sp>
      <p:sp>
        <p:nvSpPr>
          <p:cNvPr id="69" name="Прямоугольник: скругленные противолежащие углы 68">
            <a:extLst>
              <a:ext uri="{FF2B5EF4-FFF2-40B4-BE49-F238E27FC236}">
                <a16:creationId xmlns:a16="http://schemas.microsoft.com/office/drawing/2014/main" id="{9B54BC65-A04F-4953-9F62-B6FB9277AF82}"/>
              </a:ext>
            </a:extLst>
          </p:cNvPr>
          <p:cNvSpPr/>
          <p:nvPr/>
        </p:nvSpPr>
        <p:spPr>
          <a:xfrm>
            <a:off x="342297" y="3580193"/>
            <a:ext cx="914400" cy="406400"/>
          </a:xfrm>
          <a:prstGeom prst="round2Diag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sbt</a:t>
            </a:r>
            <a:r>
              <a:rPr lang="en-US" sz="1000" dirty="0">
                <a:solidFill>
                  <a:schemeClr val="tx1"/>
                </a:solidFill>
              </a:rPr>
              <a:t> assembly</a:t>
            </a:r>
            <a:endParaRPr lang="ru-RU" sz="1000" dirty="0">
              <a:solidFill>
                <a:schemeClr val="tx1"/>
              </a:solidFill>
            </a:endParaRPr>
          </a:p>
        </p:txBody>
      </p:sp>
      <p:sp>
        <p:nvSpPr>
          <p:cNvPr id="70" name="Стрелка: вниз 69">
            <a:extLst>
              <a:ext uri="{FF2B5EF4-FFF2-40B4-BE49-F238E27FC236}">
                <a16:creationId xmlns:a16="http://schemas.microsoft.com/office/drawing/2014/main" id="{03845403-37C7-44DC-A322-E79556FB989C}"/>
              </a:ext>
            </a:extLst>
          </p:cNvPr>
          <p:cNvSpPr/>
          <p:nvPr/>
        </p:nvSpPr>
        <p:spPr>
          <a:xfrm rot="16200000">
            <a:off x="1493809" y="3441515"/>
            <a:ext cx="193800" cy="664159"/>
          </a:xfrm>
          <a:prstGeom prst="down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71" name="TextBox 70">
            <a:extLst>
              <a:ext uri="{FF2B5EF4-FFF2-40B4-BE49-F238E27FC236}">
                <a16:creationId xmlns:a16="http://schemas.microsoft.com/office/drawing/2014/main" id="{4030DD23-9D21-41AD-A4CD-F30BDDC8699B}"/>
              </a:ext>
            </a:extLst>
          </p:cNvPr>
          <p:cNvSpPr txBox="1"/>
          <p:nvPr/>
        </p:nvSpPr>
        <p:spPr>
          <a:xfrm>
            <a:off x="1424092" y="3392782"/>
            <a:ext cx="206767" cy="380812"/>
          </a:xfrm>
          <a:prstGeom prst="rect">
            <a:avLst/>
          </a:prstGeom>
          <a:noFill/>
        </p:spPr>
        <p:txBody>
          <a:bodyPr wrap="square" rtlCol="0">
            <a:spAutoFit/>
          </a:bodyPr>
          <a:lstStyle/>
          <a:p>
            <a:r>
              <a:rPr lang="ru-RU" dirty="0"/>
              <a:t>1</a:t>
            </a:r>
          </a:p>
        </p:txBody>
      </p:sp>
      <p:sp>
        <p:nvSpPr>
          <p:cNvPr id="72" name="TextBox 71">
            <a:extLst>
              <a:ext uri="{FF2B5EF4-FFF2-40B4-BE49-F238E27FC236}">
                <a16:creationId xmlns:a16="http://schemas.microsoft.com/office/drawing/2014/main" id="{4478AB37-CE9F-4127-8AAC-B79208439970}"/>
              </a:ext>
            </a:extLst>
          </p:cNvPr>
          <p:cNvSpPr txBox="1"/>
          <p:nvPr/>
        </p:nvSpPr>
        <p:spPr>
          <a:xfrm>
            <a:off x="3453016" y="5147858"/>
            <a:ext cx="5285968" cy="1569660"/>
          </a:xfrm>
          <a:prstGeom prst="rect">
            <a:avLst/>
          </a:prstGeom>
          <a:noFill/>
          <a:ln>
            <a:solidFill>
              <a:schemeClr val="tx1"/>
            </a:solidFill>
            <a:prstDash val="dash"/>
          </a:ln>
        </p:spPr>
        <p:txBody>
          <a:bodyPr wrap="square" rtlCol="0">
            <a:spAutoFit/>
          </a:bodyPr>
          <a:lstStyle/>
          <a:p>
            <a:r>
              <a:rPr lang="en-US" sz="1200" dirty="0"/>
              <a:t>1. Building a project in a jar </a:t>
            </a:r>
          </a:p>
          <a:p>
            <a:r>
              <a:rPr lang="en-US" sz="1200" dirty="0"/>
              <a:t>2. Launching the selected scenario</a:t>
            </a:r>
          </a:p>
          <a:p>
            <a:r>
              <a:rPr lang="en-US" sz="1200" dirty="0"/>
              <a:t>3. Applying configurations</a:t>
            </a:r>
          </a:p>
          <a:p>
            <a:r>
              <a:rPr lang="en-US" sz="1200" dirty="0"/>
              <a:t>4. Initializing the scenario with the injecting virtual users into work</a:t>
            </a:r>
          </a:p>
          <a:p>
            <a:r>
              <a:rPr lang="ru-RU" sz="1200" dirty="0"/>
              <a:t>5</a:t>
            </a:r>
            <a:r>
              <a:rPr lang="en-US" sz="1200" dirty="0"/>
              <a:t>. Executing a chain of requests</a:t>
            </a:r>
            <a:endParaRPr lang="ru-RU" sz="1200" dirty="0"/>
          </a:p>
          <a:p>
            <a:r>
              <a:rPr lang="ru-RU" sz="1200" dirty="0"/>
              <a:t>6. </a:t>
            </a:r>
            <a:r>
              <a:rPr lang="en-US" sz="1200" dirty="0"/>
              <a:t>Sending requests to the testing object</a:t>
            </a:r>
            <a:endParaRPr lang="ru-RU" sz="1200" dirty="0"/>
          </a:p>
          <a:p>
            <a:r>
              <a:rPr lang="ru-RU" sz="1200" dirty="0"/>
              <a:t>7. </a:t>
            </a:r>
            <a:r>
              <a:rPr lang="en-US" sz="1200" dirty="0"/>
              <a:t>Outputting statistical metrics</a:t>
            </a:r>
          </a:p>
          <a:p>
            <a:r>
              <a:rPr lang="ru-RU" sz="1200" dirty="0"/>
              <a:t>8. </a:t>
            </a:r>
            <a:r>
              <a:rPr lang="en-US" sz="1200" dirty="0"/>
              <a:t>Saving results</a:t>
            </a:r>
            <a:endParaRPr lang="ru-RU" sz="1200" dirty="0"/>
          </a:p>
        </p:txBody>
      </p:sp>
      <p:sp>
        <p:nvSpPr>
          <p:cNvPr id="77" name="Прямоугольник 76">
            <a:extLst>
              <a:ext uri="{FF2B5EF4-FFF2-40B4-BE49-F238E27FC236}">
                <a16:creationId xmlns:a16="http://schemas.microsoft.com/office/drawing/2014/main" id="{3FD98752-024F-4DDC-A784-02AD72E3BF83}"/>
              </a:ext>
            </a:extLst>
          </p:cNvPr>
          <p:cNvSpPr/>
          <p:nvPr/>
        </p:nvSpPr>
        <p:spPr>
          <a:xfrm>
            <a:off x="1922789" y="1007097"/>
            <a:ext cx="1112362" cy="477627"/>
          </a:xfrm>
          <a:prstGeom prst="rect">
            <a:avLst/>
          </a:prstGeom>
          <a:noFill/>
          <a:ln w="3175">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r>
              <a:rPr lang="en-US" sz="1000" dirty="0"/>
              <a:t>start_Scenario.sh</a:t>
            </a:r>
          </a:p>
        </p:txBody>
      </p:sp>
      <p:sp>
        <p:nvSpPr>
          <p:cNvPr id="78" name="Стрелка: вниз 77">
            <a:extLst>
              <a:ext uri="{FF2B5EF4-FFF2-40B4-BE49-F238E27FC236}">
                <a16:creationId xmlns:a16="http://schemas.microsoft.com/office/drawing/2014/main" id="{AC8E4187-8BB2-4FDC-8224-967EE143D0DC}"/>
              </a:ext>
            </a:extLst>
          </p:cNvPr>
          <p:cNvSpPr/>
          <p:nvPr/>
        </p:nvSpPr>
        <p:spPr>
          <a:xfrm>
            <a:off x="2389869" y="1483090"/>
            <a:ext cx="193800" cy="648192"/>
          </a:xfrm>
          <a:prstGeom prst="down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1649965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Box 86">
            <a:extLst>
              <a:ext uri="{FF2B5EF4-FFF2-40B4-BE49-F238E27FC236}">
                <a16:creationId xmlns:a16="http://schemas.microsoft.com/office/drawing/2014/main" id="{B9B83DDE-41A7-46C1-B2E7-CA660A243BF7}"/>
              </a:ext>
            </a:extLst>
          </p:cNvPr>
          <p:cNvSpPr txBox="1"/>
          <p:nvPr/>
        </p:nvSpPr>
        <p:spPr>
          <a:xfrm>
            <a:off x="3227271" y="140482"/>
            <a:ext cx="5751538" cy="375552"/>
          </a:xfrm>
          <a:prstGeom prst="rect">
            <a:avLst/>
          </a:prstGeom>
          <a:noFill/>
          <a:ln w="19050">
            <a:solidFill>
              <a:schemeClr val="tx1"/>
            </a:solidFill>
          </a:ln>
        </p:spPr>
        <p:txBody>
          <a:bodyPr wrap="square" rtlCol="0">
            <a:spAutoFit/>
          </a:bodyPr>
          <a:lstStyle/>
          <a:p>
            <a:pPr algn="ctr"/>
            <a:r>
              <a:rPr lang="en-US" sz="1800" b="1" dirty="0">
                <a:effectLst/>
                <a:latin typeface="Calibri" panose="020F0502020204030204" pitchFamily="34" charset="0"/>
                <a:ea typeface="Calibri" panose="020F0502020204030204" pitchFamily="34" charset="0"/>
                <a:cs typeface="Calibri" panose="020F0502020204030204" pitchFamily="34" charset="0"/>
              </a:rPr>
              <a:t>Load </a:t>
            </a:r>
            <a:r>
              <a:rPr lang="en-US" sz="1800" b="1" dirty="0">
                <a:latin typeface="Calibri" panose="020F0502020204030204" pitchFamily="34" charset="0"/>
                <a:ea typeface="Calibri" panose="020F0502020204030204" pitchFamily="34" charset="0"/>
                <a:cs typeface="Calibri" panose="020F0502020204030204" pitchFamily="34" charset="0"/>
              </a:rPr>
              <a:t>s</a:t>
            </a:r>
            <a:r>
              <a:rPr lang="en-US" sz="1800" b="1" dirty="0">
                <a:effectLst/>
                <a:latin typeface="Calibri" panose="020F0502020204030204" pitchFamily="34" charset="0"/>
                <a:ea typeface="Calibri" panose="020F0502020204030204" pitchFamily="34" charset="0"/>
                <a:cs typeface="Calibri" panose="020F0502020204030204" pitchFamily="34" charset="0"/>
              </a:rPr>
              <a:t>imulation with Gatling</a:t>
            </a:r>
            <a:r>
              <a:rPr lang="ru-RU" sz="1800" b="1" dirty="0">
                <a:effectLst/>
                <a:latin typeface="Calibri" panose="020F0502020204030204" pitchFamily="34" charset="0"/>
                <a:ea typeface="Calibri" panose="020F0502020204030204" pitchFamily="34" charset="0"/>
                <a:cs typeface="Calibri" panose="020F0502020204030204" pitchFamily="34"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Development</a:t>
            </a:r>
            <a:endParaRPr lang="ru-RU" sz="1800" b="1"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3" name="Прямая соединительная линия 72">
            <a:extLst>
              <a:ext uri="{FF2B5EF4-FFF2-40B4-BE49-F238E27FC236}">
                <a16:creationId xmlns:a16="http://schemas.microsoft.com/office/drawing/2014/main" id="{835C6CC4-8FF5-4DDF-9AD8-DA0C6DB00ADD}"/>
              </a:ext>
            </a:extLst>
          </p:cNvPr>
          <p:cNvCxnSpPr>
            <a:cxnSpLocks/>
          </p:cNvCxnSpPr>
          <p:nvPr/>
        </p:nvCxnSpPr>
        <p:spPr>
          <a:xfrm>
            <a:off x="2838954" y="396394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79" name="Прямоугольник 78">
            <a:extLst>
              <a:ext uri="{FF2B5EF4-FFF2-40B4-BE49-F238E27FC236}">
                <a16:creationId xmlns:a16="http://schemas.microsoft.com/office/drawing/2014/main" id="{B99A43DF-E89E-4407-8D13-877C77AE087C}"/>
              </a:ext>
            </a:extLst>
          </p:cNvPr>
          <p:cNvSpPr/>
          <p:nvPr/>
        </p:nvSpPr>
        <p:spPr>
          <a:xfrm>
            <a:off x="2709198" y="2589665"/>
            <a:ext cx="6652160" cy="352687"/>
          </a:xfrm>
          <a:prstGeom prst="rect">
            <a:avLst/>
          </a:prstGeom>
          <a:noFill/>
          <a:ln>
            <a:solidFill>
              <a:schemeClr val="bg1">
                <a:lumMod val="9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Tasks</a:t>
            </a:r>
            <a:endParaRPr lang="ru-RU" sz="1600" dirty="0">
              <a:solidFill>
                <a:schemeClr val="tx1"/>
              </a:solidFill>
            </a:endParaRPr>
          </a:p>
        </p:txBody>
      </p:sp>
      <p:sp>
        <p:nvSpPr>
          <p:cNvPr id="80" name="TextBox 79">
            <a:extLst>
              <a:ext uri="{FF2B5EF4-FFF2-40B4-BE49-F238E27FC236}">
                <a16:creationId xmlns:a16="http://schemas.microsoft.com/office/drawing/2014/main" id="{A55FB0E0-D88E-4B55-8869-C7A695754B88}"/>
              </a:ext>
            </a:extLst>
          </p:cNvPr>
          <p:cNvSpPr txBox="1"/>
          <p:nvPr/>
        </p:nvSpPr>
        <p:spPr>
          <a:xfrm>
            <a:off x="2704808" y="2940932"/>
            <a:ext cx="6656550" cy="312650"/>
          </a:xfrm>
          <a:prstGeom prst="rect">
            <a:avLst/>
          </a:prstGeom>
          <a:noFill/>
          <a:ln w="3175">
            <a:solidFill>
              <a:schemeClr val="bg1">
                <a:lumMod val="95000"/>
              </a:schemeClr>
            </a:solidFill>
            <a:prstDash val="sysDash"/>
          </a:ln>
        </p:spPr>
        <p:txBody>
          <a:bodyPr wrap="square" rtlCol="0">
            <a:spAutoFit/>
          </a:bodyPr>
          <a:lstStyle/>
          <a:p>
            <a:pPr lvl="0">
              <a:lnSpc>
                <a:spcPct val="107000"/>
              </a:lnSpc>
              <a:spcAft>
                <a:spcPts val="800"/>
              </a:spcAft>
            </a:pPr>
            <a:r>
              <a:rPr lang="ru-RU" sz="1400" dirty="0">
                <a:latin typeface="Calibri" panose="020F0502020204030204" pitchFamily="34" charset="0"/>
                <a:ea typeface="Calibri" panose="020F0502020204030204" pitchFamily="34" charset="0"/>
                <a:cs typeface="Times New Roman" panose="02020603050405020304" pitchFamily="18" charset="0"/>
              </a:rPr>
              <a:t>1. </a:t>
            </a:r>
            <a:r>
              <a:rPr lang="en-US" sz="1400" dirty="0">
                <a:latin typeface="Calibri" panose="020F0502020204030204" pitchFamily="34" charset="0"/>
                <a:ea typeface="Calibri" panose="020F0502020204030204" pitchFamily="34" charset="0"/>
                <a:cs typeface="Times New Roman" panose="02020603050405020304" pitchFamily="18" charset="0"/>
              </a:rPr>
              <a:t>Collate the architecture presented earlier with the final implementation of the project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2" name="TextBox 81">
            <a:extLst>
              <a:ext uri="{FF2B5EF4-FFF2-40B4-BE49-F238E27FC236}">
                <a16:creationId xmlns:a16="http://schemas.microsoft.com/office/drawing/2014/main" id="{10C70439-C977-4E50-8CD2-D2F14210E86B}"/>
              </a:ext>
            </a:extLst>
          </p:cNvPr>
          <p:cNvSpPr txBox="1"/>
          <p:nvPr/>
        </p:nvSpPr>
        <p:spPr>
          <a:xfrm>
            <a:off x="2704807" y="3253405"/>
            <a:ext cx="6652161" cy="312650"/>
          </a:xfrm>
          <a:prstGeom prst="rect">
            <a:avLst/>
          </a:prstGeom>
          <a:noFill/>
          <a:ln w="3175">
            <a:solidFill>
              <a:schemeClr val="bg1">
                <a:lumMod val="95000"/>
              </a:schemeClr>
            </a:solidFill>
            <a:prstDash val="sysDash"/>
          </a:ln>
        </p:spPr>
        <p:txBody>
          <a:bodyPr wrap="square" rtlCol="0">
            <a:spAutoFit/>
          </a:bodyPr>
          <a:lstStyle/>
          <a:p>
            <a:pPr>
              <a:lnSpc>
                <a:spcPct val="107000"/>
              </a:lnSpc>
              <a:spcAft>
                <a:spcPts val="80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2. </a:t>
            </a:r>
            <a:r>
              <a:rPr lang="en-US" sz="1400" dirty="0">
                <a:effectLst/>
                <a:latin typeface="Calibri" panose="020F0502020204030204" pitchFamily="34" charset="0"/>
                <a:ea typeface="Calibri" panose="020F0502020204030204" pitchFamily="34" charset="0"/>
                <a:cs typeface="Times New Roman" panose="02020603050405020304" pitchFamily="18" charset="0"/>
              </a:rPr>
              <a:t>Learn how to build a project with</a:t>
            </a:r>
            <a:r>
              <a:rPr lang="ru-RU"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sbt</a:t>
            </a:r>
            <a:endParaRPr lang="ru-RU" sz="14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3" name="TextBox 82">
            <a:extLst>
              <a:ext uri="{FF2B5EF4-FFF2-40B4-BE49-F238E27FC236}">
                <a16:creationId xmlns:a16="http://schemas.microsoft.com/office/drawing/2014/main" id="{7AAA3E94-C3B5-4A7E-B740-7FCBB2B0FC1D}"/>
              </a:ext>
            </a:extLst>
          </p:cNvPr>
          <p:cNvSpPr txBox="1"/>
          <p:nvPr/>
        </p:nvSpPr>
        <p:spPr>
          <a:xfrm>
            <a:off x="2704809" y="3566055"/>
            <a:ext cx="6652159" cy="312650"/>
          </a:xfrm>
          <a:prstGeom prst="rect">
            <a:avLst/>
          </a:prstGeom>
          <a:noFill/>
          <a:ln w="3175">
            <a:solidFill>
              <a:schemeClr val="bg1">
                <a:lumMod val="95000"/>
              </a:schemeClr>
            </a:solidFill>
            <a:prstDash val="sysDash"/>
          </a:ln>
        </p:spPr>
        <p:txBody>
          <a:bodyPr wrap="square" rtlCol="0">
            <a:spAutoFit/>
          </a:bodyPr>
          <a:lstStyle/>
          <a:p>
            <a:pPr>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3. </a:t>
            </a:r>
            <a:r>
              <a:rPr lang="en-US" sz="1400" dirty="0">
                <a:latin typeface="Calibri" panose="020F0502020204030204" pitchFamily="34" charset="0"/>
                <a:ea typeface="Calibri" panose="020F0502020204030204" pitchFamily="34" charset="0"/>
                <a:cs typeface="Times New Roman" panose="02020603050405020304" pitchFamily="18" charset="0"/>
              </a:rPr>
              <a:t>Conduct debugging runs in the development environment</a:t>
            </a:r>
            <a:endParaRPr lang="ru-RU" sz="14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4265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Box 86">
            <a:extLst>
              <a:ext uri="{FF2B5EF4-FFF2-40B4-BE49-F238E27FC236}">
                <a16:creationId xmlns:a16="http://schemas.microsoft.com/office/drawing/2014/main" id="{B9B83DDE-41A7-46C1-B2E7-CA660A243BF7}"/>
              </a:ext>
            </a:extLst>
          </p:cNvPr>
          <p:cNvSpPr txBox="1"/>
          <p:nvPr/>
        </p:nvSpPr>
        <p:spPr>
          <a:xfrm>
            <a:off x="3227271" y="140482"/>
            <a:ext cx="5751538" cy="375552"/>
          </a:xfrm>
          <a:prstGeom prst="rect">
            <a:avLst/>
          </a:prstGeom>
          <a:noFill/>
          <a:ln w="19050">
            <a:solidFill>
              <a:schemeClr val="tx1"/>
            </a:solidFill>
          </a:ln>
        </p:spPr>
        <p:txBody>
          <a:bodyPr wrap="square" rtlCol="0">
            <a:spAutoFit/>
          </a:bodyPr>
          <a:lstStyle/>
          <a:p>
            <a:pPr algn="ctr"/>
            <a:r>
              <a:rPr lang="en-US" sz="1800" b="1" dirty="0">
                <a:effectLst/>
                <a:latin typeface="Calibri" panose="020F0502020204030204" pitchFamily="34" charset="0"/>
                <a:ea typeface="Calibri" panose="020F0502020204030204" pitchFamily="34" charset="0"/>
                <a:cs typeface="Calibri" panose="020F0502020204030204" pitchFamily="34" charset="0"/>
              </a:rPr>
              <a:t>Load </a:t>
            </a:r>
            <a:r>
              <a:rPr lang="en-US" sz="1800" b="1" dirty="0">
                <a:latin typeface="Calibri" panose="020F0502020204030204" pitchFamily="34" charset="0"/>
                <a:ea typeface="Calibri" panose="020F0502020204030204" pitchFamily="34" charset="0"/>
                <a:cs typeface="Calibri" panose="020F0502020204030204" pitchFamily="34" charset="0"/>
              </a:rPr>
              <a:t>s</a:t>
            </a:r>
            <a:r>
              <a:rPr lang="en-US" sz="1800" b="1" dirty="0">
                <a:effectLst/>
                <a:latin typeface="Calibri" panose="020F0502020204030204" pitchFamily="34" charset="0"/>
                <a:ea typeface="Calibri" panose="020F0502020204030204" pitchFamily="34" charset="0"/>
                <a:cs typeface="Calibri" panose="020F0502020204030204" pitchFamily="34" charset="0"/>
              </a:rPr>
              <a:t>imulation with Gatling</a:t>
            </a:r>
            <a:r>
              <a:rPr lang="ru-RU" sz="1800" b="1" dirty="0">
                <a:effectLst/>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Test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3" name="Прямая соединительная линия 72">
            <a:extLst>
              <a:ext uri="{FF2B5EF4-FFF2-40B4-BE49-F238E27FC236}">
                <a16:creationId xmlns:a16="http://schemas.microsoft.com/office/drawing/2014/main" id="{835C6CC4-8FF5-4DDF-9AD8-DA0C6DB00ADD}"/>
              </a:ext>
            </a:extLst>
          </p:cNvPr>
          <p:cNvCxnSpPr>
            <a:cxnSpLocks/>
          </p:cNvCxnSpPr>
          <p:nvPr/>
        </p:nvCxnSpPr>
        <p:spPr>
          <a:xfrm>
            <a:off x="4389284" y="622461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79" name="Прямоугольник 78">
            <a:extLst>
              <a:ext uri="{FF2B5EF4-FFF2-40B4-BE49-F238E27FC236}">
                <a16:creationId xmlns:a16="http://schemas.microsoft.com/office/drawing/2014/main" id="{B99A43DF-E89E-4407-8D13-877C77AE087C}"/>
              </a:ext>
            </a:extLst>
          </p:cNvPr>
          <p:cNvSpPr/>
          <p:nvPr/>
        </p:nvSpPr>
        <p:spPr>
          <a:xfrm>
            <a:off x="4259529" y="4850328"/>
            <a:ext cx="3535356" cy="352687"/>
          </a:xfrm>
          <a:prstGeom prst="rect">
            <a:avLst/>
          </a:prstGeom>
          <a:noFill/>
          <a:ln>
            <a:solidFill>
              <a:schemeClr val="bg1">
                <a:lumMod val="9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Actions algorithm</a:t>
            </a:r>
            <a:endParaRPr lang="ru-RU" sz="1600" dirty="0">
              <a:solidFill>
                <a:schemeClr val="tx1"/>
              </a:solidFill>
            </a:endParaRPr>
          </a:p>
        </p:txBody>
      </p:sp>
      <p:sp>
        <p:nvSpPr>
          <p:cNvPr id="80" name="TextBox 79">
            <a:extLst>
              <a:ext uri="{FF2B5EF4-FFF2-40B4-BE49-F238E27FC236}">
                <a16:creationId xmlns:a16="http://schemas.microsoft.com/office/drawing/2014/main" id="{A55FB0E0-D88E-4B55-8869-C7A695754B88}"/>
              </a:ext>
            </a:extLst>
          </p:cNvPr>
          <p:cNvSpPr txBox="1"/>
          <p:nvPr/>
        </p:nvSpPr>
        <p:spPr>
          <a:xfrm>
            <a:off x="4255139" y="5201595"/>
            <a:ext cx="3539746" cy="312650"/>
          </a:xfrm>
          <a:prstGeom prst="rect">
            <a:avLst/>
          </a:prstGeom>
          <a:noFill/>
          <a:ln w="3175">
            <a:solidFill>
              <a:schemeClr val="bg1">
                <a:lumMod val="95000"/>
              </a:schemeClr>
            </a:solidFill>
            <a:prstDash val="sysDash"/>
          </a:ln>
        </p:spPr>
        <p:txBody>
          <a:bodyPr wrap="square" rtlCol="0">
            <a:spAutoFit/>
          </a:bodyPr>
          <a:lstStyle/>
          <a:p>
            <a:pPr>
              <a:lnSpc>
                <a:spcPct val="107000"/>
              </a:lnSpc>
              <a:spcAft>
                <a:spcPts val="800"/>
              </a:spcAft>
            </a:pPr>
            <a:r>
              <a:rPr lang="ru-RU" sz="1400" dirty="0">
                <a:latin typeface="Calibri" panose="020F0502020204030204" pitchFamily="34" charset="0"/>
                <a:ea typeface="Calibri" panose="020F0502020204030204" pitchFamily="34" charset="0"/>
                <a:cs typeface="Times New Roman" panose="02020603050405020304" pitchFamily="18" charset="0"/>
              </a:rPr>
              <a:t>1. </a:t>
            </a:r>
            <a:r>
              <a:rPr lang="en-US" sz="1400" dirty="0">
                <a:solidFill>
                  <a:schemeClr val="tx1"/>
                </a:solidFill>
              </a:rPr>
              <a:t>Assembling project in </a:t>
            </a:r>
            <a:r>
              <a:rPr lang="en-US" sz="1400" dirty="0" err="1">
                <a:solidFill>
                  <a:schemeClr val="tx1"/>
                </a:solidFill>
              </a:rPr>
              <a:t>sbt</a:t>
            </a:r>
            <a:r>
              <a:rPr lang="en-US" sz="1400" dirty="0">
                <a:solidFill>
                  <a:schemeClr val="tx1"/>
                </a:solidFill>
              </a:rPr>
              <a:t> with Ansible</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2" name="TextBox 81">
            <a:extLst>
              <a:ext uri="{FF2B5EF4-FFF2-40B4-BE49-F238E27FC236}">
                <a16:creationId xmlns:a16="http://schemas.microsoft.com/office/drawing/2014/main" id="{10C70439-C977-4E50-8CD2-D2F14210E86B}"/>
              </a:ext>
            </a:extLst>
          </p:cNvPr>
          <p:cNvSpPr txBox="1"/>
          <p:nvPr/>
        </p:nvSpPr>
        <p:spPr>
          <a:xfrm>
            <a:off x="4255135" y="5512825"/>
            <a:ext cx="3535356" cy="312650"/>
          </a:xfrm>
          <a:prstGeom prst="rect">
            <a:avLst/>
          </a:prstGeom>
          <a:noFill/>
          <a:ln w="3175">
            <a:solidFill>
              <a:schemeClr val="bg1">
                <a:lumMod val="95000"/>
              </a:schemeClr>
            </a:solidFill>
            <a:prstDash val="sysDash"/>
          </a:ln>
        </p:spPr>
        <p:txBody>
          <a:bodyPr wrap="square" rtlCol="0">
            <a:spAutoFit/>
          </a:bodyPr>
          <a:lstStyle/>
          <a:p>
            <a:pPr>
              <a:lnSpc>
                <a:spcPct val="107000"/>
              </a:lnSpc>
              <a:spcAft>
                <a:spcPts val="800"/>
              </a:spcAft>
            </a:pPr>
            <a:r>
              <a:rPr lang="en-US" sz="14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2. Deploying a distribution with Ansible</a:t>
            </a:r>
            <a:endParaRPr lang="ru-RU" sz="14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3" name="TextBox 82">
            <a:extLst>
              <a:ext uri="{FF2B5EF4-FFF2-40B4-BE49-F238E27FC236}">
                <a16:creationId xmlns:a16="http://schemas.microsoft.com/office/drawing/2014/main" id="{7AAA3E94-C3B5-4A7E-B740-7FCBB2B0FC1D}"/>
              </a:ext>
            </a:extLst>
          </p:cNvPr>
          <p:cNvSpPr txBox="1"/>
          <p:nvPr/>
        </p:nvSpPr>
        <p:spPr>
          <a:xfrm>
            <a:off x="4255137" y="5825475"/>
            <a:ext cx="3535354" cy="312650"/>
          </a:xfrm>
          <a:prstGeom prst="rect">
            <a:avLst/>
          </a:prstGeom>
          <a:noFill/>
          <a:ln w="3175">
            <a:solidFill>
              <a:schemeClr val="bg1">
                <a:lumMod val="95000"/>
              </a:schemeClr>
            </a:solidFill>
            <a:prstDash val="sysDash"/>
          </a:ln>
        </p:spPr>
        <p:txBody>
          <a:bodyPr wrap="square" rtlCol="0">
            <a:spAutoFit/>
          </a:bodyPr>
          <a:lstStyle/>
          <a:p>
            <a:pPr>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3. Launching tests</a:t>
            </a:r>
            <a:endParaRPr lang="ru-RU" sz="14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Прямоугольник 7">
            <a:extLst>
              <a:ext uri="{FF2B5EF4-FFF2-40B4-BE49-F238E27FC236}">
                <a16:creationId xmlns:a16="http://schemas.microsoft.com/office/drawing/2014/main" id="{DD24E028-CBE4-4A74-A442-ABC51FC579F9}"/>
              </a:ext>
            </a:extLst>
          </p:cNvPr>
          <p:cNvSpPr/>
          <p:nvPr/>
        </p:nvSpPr>
        <p:spPr>
          <a:xfrm>
            <a:off x="4672708" y="1813743"/>
            <a:ext cx="2186921" cy="349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Distribution </a:t>
            </a:r>
            <a:r>
              <a:rPr lang="en-US" dirty="0">
                <a:solidFill>
                  <a:schemeClr val="tx1"/>
                </a:solidFill>
              </a:rPr>
              <a:t>package</a:t>
            </a:r>
          </a:p>
        </p:txBody>
      </p:sp>
      <p:sp>
        <p:nvSpPr>
          <p:cNvPr id="9" name="Прямоугольник 8">
            <a:extLst>
              <a:ext uri="{FF2B5EF4-FFF2-40B4-BE49-F238E27FC236}">
                <a16:creationId xmlns:a16="http://schemas.microsoft.com/office/drawing/2014/main" id="{3B8FBA94-4F4A-4EB0-98D7-881AA0F9688E}"/>
              </a:ext>
            </a:extLst>
          </p:cNvPr>
          <p:cNvSpPr/>
          <p:nvPr/>
        </p:nvSpPr>
        <p:spPr>
          <a:xfrm>
            <a:off x="4799592" y="2350096"/>
            <a:ext cx="1933152" cy="3234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load_generator.jar</a:t>
            </a:r>
            <a:endParaRPr lang="ru-RU" dirty="0">
              <a:solidFill>
                <a:schemeClr val="tx1"/>
              </a:solidFill>
            </a:endParaRPr>
          </a:p>
        </p:txBody>
      </p:sp>
      <p:sp>
        <p:nvSpPr>
          <p:cNvPr id="10" name="Прямоугольник 9">
            <a:extLst>
              <a:ext uri="{FF2B5EF4-FFF2-40B4-BE49-F238E27FC236}">
                <a16:creationId xmlns:a16="http://schemas.microsoft.com/office/drawing/2014/main" id="{37EC6C82-FBD0-4600-85D7-3F40663934EC}"/>
              </a:ext>
            </a:extLst>
          </p:cNvPr>
          <p:cNvSpPr/>
          <p:nvPr/>
        </p:nvSpPr>
        <p:spPr>
          <a:xfrm>
            <a:off x="4672708" y="2162771"/>
            <a:ext cx="2186922" cy="16193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endParaRPr>
          </a:p>
        </p:txBody>
      </p:sp>
      <p:sp>
        <p:nvSpPr>
          <p:cNvPr id="11" name="Прямоугольник 10">
            <a:extLst>
              <a:ext uri="{FF2B5EF4-FFF2-40B4-BE49-F238E27FC236}">
                <a16:creationId xmlns:a16="http://schemas.microsoft.com/office/drawing/2014/main" id="{84CC8F76-402B-4AF5-9504-D543BD5D058E}"/>
              </a:ext>
            </a:extLst>
          </p:cNvPr>
          <p:cNvSpPr/>
          <p:nvPr/>
        </p:nvSpPr>
        <p:spPr>
          <a:xfrm>
            <a:off x="7260712" y="1813926"/>
            <a:ext cx="1710928" cy="349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Load generator</a:t>
            </a:r>
            <a:endParaRPr lang="ru-RU" dirty="0">
              <a:solidFill>
                <a:schemeClr val="tx1"/>
              </a:solidFill>
            </a:endParaRPr>
          </a:p>
        </p:txBody>
      </p:sp>
      <p:sp>
        <p:nvSpPr>
          <p:cNvPr id="12" name="Прямоугольник 11">
            <a:extLst>
              <a:ext uri="{FF2B5EF4-FFF2-40B4-BE49-F238E27FC236}">
                <a16:creationId xmlns:a16="http://schemas.microsoft.com/office/drawing/2014/main" id="{9AD51188-5C66-4BF9-ADA3-24B620DB5352}"/>
              </a:ext>
            </a:extLst>
          </p:cNvPr>
          <p:cNvSpPr/>
          <p:nvPr/>
        </p:nvSpPr>
        <p:spPr>
          <a:xfrm>
            <a:off x="7260712" y="2162954"/>
            <a:ext cx="1710928" cy="8156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endParaRPr>
          </a:p>
        </p:txBody>
      </p:sp>
      <p:sp>
        <p:nvSpPr>
          <p:cNvPr id="14" name="Прямоугольник 13">
            <a:extLst>
              <a:ext uri="{FF2B5EF4-FFF2-40B4-BE49-F238E27FC236}">
                <a16:creationId xmlns:a16="http://schemas.microsoft.com/office/drawing/2014/main" id="{424FAE09-8048-4E92-8538-6C0C5DB04A4F}"/>
              </a:ext>
            </a:extLst>
          </p:cNvPr>
          <p:cNvSpPr/>
          <p:nvPr/>
        </p:nvSpPr>
        <p:spPr>
          <a:xfrm>
            <a:off x="2300370" y="2349424"/>
            <a:ext cx="1527773" cy="3234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Scala</a:t>
            </a:r>
            <a:endParaRPr lang="ru-RU" dirty="0">
              <a:solidFill>
                <a:schemeClr val="tx1"/>
              </a:solidFill>
            </a:endParaRPr>
          </a:p>
        </p:txBody>
      </p:sp>
      <p:sp>
        <p:nvSpPr>
          <p:cNvPr id="20" name="Прямоугольник 19">
            <a:extLst>
              <a:ext uri="{FF2B5EF4-FFF2-40B4-BE49-F238E27FC236}">
                <a16:creationId xmlns:a16="http://schemas.microsoft.com/office/drawing/2014/main" id="{784039F0-4833-448C-9F1A-9418C360162D}"/>
              </a:ext>
            </a:extLst>
          </p:cNvPr>
          <p:cNvSpPr/>
          <p:nvPr/>
        </p:nvSpPr>
        <p:spPr>
          <a:xfrm>
            <a:off x="1919436" y="1530737"/>
            <a:ext cx="2340093" cy="2739338"/>
          </a:xfrm>
          <a:prstGeom prst="rect">
            <a:avLst/>
          </a:prstGeom>
          <a:noFill/>
          <a:ln w="3175">
            <a:solidFill>
              <a:schemeClr val="accent3">
                <a:lumMod val="20000"/>
                <a:lumOff val="8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ln>
                <a:solidFill>
                  <a:schemeClr val="accent3">
                    <a:lumMod val="20000"/>
                    <a:lumOff val="80000"/>
                  </a:schemeClr>
                </a:solidFill>
              </a:ln>
              <a:solidFill>
                <a:schemeClr val="tx1"/>
              </a:solidFill>
            </a:endParaRPr>
          </a:p>
        </p:txBody>
      </p:sp>
      <p:sp>
        <p:nvSpPr>
          <p:cNvPr id="21" name="Прямоугольник 20">
            <a:extLst>
              <a:ext uri="{FF2B5EF4-FFF2-40B4-BE49-F238E27FC236}">
                <a16:creationId xmlns:a16="http://schemas.microsoft.com/office/drawing/2014/main" id="{47791A24-7789-4F51-822D-F597930BE4D8}"/>
              </a:ext>
            </a:extLst>
          </p:cNvPr>
          <p:cNvSpPr/>
          <p:nvPr/>
        </p:nvSpPr>
        <p:spPr>
          <a:xfrm>
            <a:off x="4805074" y="2792121"/>
            <a:ext cx="1927670" cy="3234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configs</a:t>
            </a:r>
            <a:endParaRPr lang="ru-RU" dirty="0">
              <a:solidFill>
                <a:schemeClr val="tx1"/>
              </a:solidFill>
            </a:endParaRPr>
          </a:p>
        </p:txBody>
      </p:sp>
      <p:sp>
        <p:nvSpPr>
          <p:cNvPr id="22" name="Прямоугольник 21">
            <a:extLst>
              <a:ext uri="{FF2B5EF4-FFF2-40B4-BE49-F238E27FC236}">
                <a16:creationId xmlns:a16="http://schemas.microsoft.com/office/drawing/2014/main" id="{8F628D1E-2F80-4D72-AF45-89BEA1035804}"/>
              </a:ext>
            </a:extLst>
          </p:cNvPr>
          <p:cNvSpPr/>
          <p:nvPr/>
        </p:nvSpPr>
        <p:spPr>
          <a:xfrm>
            <a:off x="4799592" y="3243817"/>
            <a:ext cx="1927670" cy="323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start.sh</a:t>
            </a:r>
            <a:endParaRPr lang="ru-RU" dirty="0">
              <a:solidFill>
                <a:schemeClr val="tx1"/>
              </a:solidFill>
            </a:endParaRPr>
          </a:p>
        </p:txBody>
      </p:sp>
      <p:cxnSp>
        <p:nvCxnSpPr>
          <p:cNvPr id="24" name="Прямая со стрелкой 82">
            <a:extLst>
              <a:ext uri="{FF2B5EF4-FFF2-40B4-BE49-F238E27FC236}">
                <a16:creationId xmlns:a16="http://schemas.microsoft.com/office/drawing/2014/main" id="{732F7984-6197-412A-8396-EAE41B80310A}"/>
              </a:ext>
            </a:extLst>
          </p:cNvPr>
          <p:cNvCxnSpPr>
            <a:cxnSpLocks/>
            <a:stCxn id="10" idx="3"/>
            <a:endCxn id="35" idx="1"/>
          </p:cNvCxnSpPr>
          <p:nvPr/>
        </p:nvCxnSpPr>
        <p:spPr>
          <a:xfrm flipV="1">
            <a:off x="6859630" y="2583355"/>
            <a:ext cx="582903" cy="389076"/>
          </a:xfrm>
          <a:prstGeom prst="bentConnector3">
            <a:avLst>
              <a:gd name="adj1" fmla="val 500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82">
            <a:extLst>
              <a:ext uri="{FF2B5EF4-FFF2-40B4-BE49-F238E27FC236}">
                <a16:creationId xmlns:a16="http://schemas.microsoft.com/office/drawing/2014/main" id="{849048D2-57DA-4CBC-AD50-8CE5DF24CD11}"/>
              </a:ext>
            </a:extLst>
          </p:cNvPr>
          <p:cNvCxnSpPr>
            <a:cxnSpLocks/>
            <a:stCxn id="29" idx="3"/>
            <a:endCxn id="9" idx="1"/>
          </p:cNvCxnSpPr>
          <p:nvPr/>
        </p:nvCxnSpPr>
        <p:spPr>
          <a:xfrm flipV="1">
            <a:off x="4187549" y="2511799"/>
            <a:ext cx="612043" cy="221679"/>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Прямая со стрелкой 27">
            <a:extLst>
              <a:ext uri="{FF2B5EF4-FFF2-40B4-BE49-F238E27FC236}">
                <a16:creationId xmlns:a16="http://schemas.microsoft.com/office/drawing/2014/main" id="{290A111F-73BC-46A0-9A61-018E10F679CB}"/>
              </a:ext>
            </a:extLst>
          </p:cNvPr>
          <p:cNvCxnSpPr>
            <a:cxnSpLocks/>
            <a:stCxn id="30" idx="3"/>
            <a:endCxn id="22" idx="1"/>
          </p:cNvCxnSpPr>
          <p:nvPr/>
        </p:nvCxnSpPr>
        <p:spPr>
          <a:xfrm flipV="1">
            <a:off x="3719614" y="3405521"/>
            <a:ext cx="1079978" cy="519596"/>
          </a:xfrm>
          <a:prstGeom prst="bentConnector3">
            <a:avLst>
              <a:gd name="adj1" fmla="val 50000"/>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Прямоугольник 28">
            <a:extLst>
              <a:ext uri="{FF2B5EF4-FFF2-40B4-BE49-F238E27FC236}">
                <a16:creationId xmlns:a16="http://schemas.microsoft.com/office/drawing/2014/main" id="{B17EFFEE-0F64-4436-9B63-4B4AE21CBCC5}"/>
              </a:ext>
            </a:extLst>
          </p:cNvPr>
          <p:cNvSpPr/>
          <p:nvPr/>
        </p:nvSpPr>
        <p:spPr>
          <a:xfrm>
            <a:off x="1987960" y="2173746"/>
            <a:ext cx="2199589" cy="11194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endParaRPr>
          </a:p>
        </p:txBody>
      </p:sp>
      <p:sp>
        <p:nvSpPr>
          <p:cNvPr id="30" name="Блок-схема: несколько документов 29">
            <a:extLst>
              <a:ext uri="{FF2B5EF4-FFF2-40B4-BE49-F238E27FC236}">
                <a16:creationId xmlns:a16="http://schemas.microsoft.com/office/drawing/2014/main" id="{BF49DC24-AD74-4973-B6A2-EB5B8D402060}"/>
              </a:ext>
            </a:extLst>
          </p:cNvPr>
          <p:cNvSpPr/>
          <p:nvPr/>
        </p:nvSpPr>
        <p:spPr>
          <a:xfrm>
            <a:off x="1981778" y="3750603"/>
            <a:ext cx="1737836" cy="349028"/>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Resources</a:t>
            </a:r>
            <a:endParaRPr lang="ru-RU" dirty="0">
              <a:solidFill>
                <a:schemeClr val="tx1"/>
              </a:solidFill>
            </a:endParaRPr>
          </a:p>
        </p:txBody>
      </p:sp>
      <p:sp>
        <p:nvSpPr>
          <p:cNvPr id="31" name="Прямоугольник 30">
            <a:extLst>
              <a:ext uri="{FF2B5EF4-FFF2-40B4-BE49-F238E27FC236}">
                <a16:creationId xmlns:a16="http://schemas.microsoft.com/office/drawing/2014/main" id="{C62AD6B2-BB66-4E64-8CC0-A6BCE64DBB18}"/>
              </a:ext>
            </a:extLst>
          </p:cNvPr>
          <p:cNvSpPr/>
          <p:nvPr/>
        </p:nvSpPr>
        <p:spPr>
          <a:xfrm>
            <a:off x="1987960" y="1817969"/>
            <a:ext cx="2199589" cy="3582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Load generator</a:t>
            </a:r>
          </a:p>
        </p:txBody>
      </p:sp>
      <p:sp>
        <p:nvSpPr>
          <p:cNvPr id="34" name="Прямоугольник 33">
            <a:extLst>
              <a:ext uri="{FF2B5EF4-FFF2-40B4-BE49-F238E27FC236}">
                <a16:creationId xmlns:a16="http://schemas.microsoft.com/office/drawing/2014/main" id="{E55F2DD8-0712-4B9D-9A1E-C1914C60EC87}"/>
              </a:ext>
            </a:extLst>
          </p:cNvPr>
          <p:cNvSpPr/>
          <p:nvPr/>
        </p:nvSpPr>
        <p:spPr>
          <a:xfrm>
            <a:off x="1919436" y="1173311"/>
            <a:ext cx="2340093" cy="349028"/>
          </a:xfrm>
          <a:prstGeom prst="rect">
            <a:avLst/>
          </a:prstGeom>
          <a:noFill/>
          <a:ln w="3175">
            <a:solidFill>
              <a:schemeClr val="accent3">
                <a:lumMod val="20000"/>
                <a:lumOff val="8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Project</a:t>
            </a:r>
          </a:p>
        </p:txBody>
      </p:sp>
      <p:sp>
        <p:nvSpPr>
          <p:cNvPr id="35" name="Прямоугольник 34">
            <a:extLst>
              <a:ext uri="{FF2B5EF4-FFF2-40B4-BE49-F238E27FC236}">
                <a16:creationId xmlns:a16="http://schemas.microsoft.com/office/drawing/2014/main" id="{92DE0252-5DD0-4FB6-80EC-7D2E07E6D68E}"/>
              </a:ext>
            </a:extLst>
          </p:cNvPr>
          <p:cNvSpPr/>
          <p:nvPr/>
        </p:nvSpPr>
        <p:spPr>
          <a:xfrm>
            <a:off x="7442533" y="2377563"/>
            <a:ext cx="1339116" cy="4115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Gatling</a:t>
            </a:r>
            <a:endParaRPr lang="ru-RU" dirty="0">
              <a:solidFill>
                <a:schemeClr val="tx1"/>
              </a:solidFill>
            </a:endParaRPr>
          </a:p>
        </p:txBody>
      </p:sp>
      <p:sp>
        <p:nvSpPr>
          <p:cNvPr id="36" name="Прямоугольник: скругленные противолежащие углы 35">
            <a:extLst>
              <a:ext uri="{FF2B5EF4-FFF2-40B4-BE49-F238E27FC236}">
                <a16:creationId xmlns:a16="http://schemas.microsoft.com/office/drawing/2014/main" id="{F5DFC9E9-114C-42F3-A3E7-FB7F9AB6CEF5}"/>
              </a:ext>
            </a:extLst>
          </p:cNvPr>
          <p:cNvSpPr/>
          <p:nvPr/>
        </p:nvSpPr>
        <p:spPr>
          <a:xfrm>
            <a:off x="375854" y="2697206"/>
            <a:ext cx="997551" cy="406400"/>
          </a:xfrm>
          <a:prstGeom prst="round2Diag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sbt</a:t>
            </a:r>
            <a:r>
              <a:rPr lang="en-US" sz="1000" dirty="0">
                <a:solidFill>
                  <a:schemeClr val="tx1"/>
                </a:solidFill>
              </a:rPr>
              <a:t> assembly</a:t>
            </a:r>
            <a:endParaRPr lang="ru-RU" sz="1000" dirty="0">
              <a:solidFill>
                <a:schemeClr val="tx1"/>
              </a:solidFill>
            </a:endParaRPr>
          </a:p>
        </p:txBody>
      </p:sp>
      <p:cxnSp>
        <p:nvCxnSpPr>
          <p:cNvPr id="37" name="Прямая со стрелкой 36">
            <a:extLst>
              <a:ext uri="{FF2B5EF4-FFF2-40B4-BE49-F238E27FC236}">
                <a16:creationId xmlns:a16="http://schemas.microsoft.com/office/drawing/2014/main" id="{3A7DB8F0-FEF4-4E5D-9DBD-463F0E59ADA7}"/>
              </a:ext>
            </a:extLst>
          </p:cNvPr>
          <p:cNvCxnSpPr>
            <a:cxnSpLocks/>
            <a:stCxn id="36" idx="0"/>
            <a:endCxn id="20" idx="1"/>
          </p:cNvCxnSpPr>
          <p:nvPr/>
        </p:nvCxnSpPr>
        <p:spPr>
          <a:xfrm>
            <a:off x="1373405" y="2900406"/>
            <a:ext cx="54603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D9B112E-0D90-4736-9302-5FF18C05DC83}"/>
              </a:ext>
            </a:extLst>
          </p:cNvPr>
          <p:cNvSpPr txBox="1"/>
          <p:nvPr/>
        </p:nvSpPr>
        <p:spPr>
          <a:xfrm>
            <a:off x="1498107" y="2582752"/>
            <a:ext cx="206767" cy="380812"/>
          </a:xfrm>
          <a:prstGeom prst="rect">
            <a:avLst/>
          </a:prstGeom>
          <a:noFill/>
        </p:spPr>
        <p:txBody>
          <a:bodyPr wrap="square" rtlCol="0">
            <a:spAutoFit/>
          </a:bodyPr>
          <a:lstStyle/>
          <a:p>
            <a:r>
              <a:rPr lang="ru-RU" dirty="0"/>
              <a:t>1</a:t>
            </a:r>
          </a:p>
        </p:txBody>
      </p:sp>
      <p:sp>
        <p:nvSpPr>
          <p:cNvPr id="39" name="TextBox 38">
            <a:extLst>
              <a:ext uri="{FF2B5EF4-FFF2-40B4-BE49-F238E27FC236}">
                <a16:creationId xmlns:a16="http://schemas.microsoft.com/office/drawing/2014/main" id="{D8F3C0E2-437A-41CF-9340-6C55CEC69F64}"/>
              </a:ext>
            </a:extLst>
          </p:cNvPr>
          <p:cNvSpPr txBox="1"/>
          <p:nvPr/>
        </p:nvSpPr>
        <p:spPr>
          <a:xfrm>
            <a:off x="6868553" y="2577215"/>
            <a:ext cx="206767" cy="380812"/>
          </a:xfrm>
          <a:prstGeom prst="rect">
            <a:avLst/>
          </a:prstGeom>
          <a:noFill/>
        </p:spPr>
        <p:txBody>
          <a:bodyPr wrap="square" rtlCol="0">
            <a:spAutoFit/>
          </a:bodyPr>
          <a:lstStyle/>
          <a:p>
            <a:r>
              <a:rPr lang="ru-RU" dirty="0"/>
              <a:t>2</a:t>
            </a:r>
          </a:p>
        </p:txBody>
      </p:sp>
      <p:sp>
        <p:nvSpPr>
          <p:cNvPr id="46" name="Прямоугольник 45">
            <a:extLst>
              <a:ext uri="{FF2B5EF4-FFF2-40B4-BE49-F238E27FC236}">
                <a16:creationId xmlns:a16="http://schemas.microsoft.com/office/drawing/2014/main" id="{B9ABDF1F-8530-4F67-AAF3-9DE178C4758E}"/>
              </a:ext>
            </a:extLst>
          </p:cNvPr>
          <p:cNvSpPr/>
          <p:nvPr/>
        </p:nvSpPr>
        <p:spPr>
          <a:xfrm>
            <a:off x="2299638" y="2802378"/>
            <a:ext cx="1528505" cy="3223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templates</a:t>
            </a:r>
            <a:endParaRPr lang="ru-RU" dirty="0">
              <a:solidFill>
                <a:schemeClr val="tx1"/>
              </a:solidFill>
            </a:endParaRPr>
          </a:p>
        </p:txBody>
      </p:sp>
      <p:cxnSp>
        <p:nvCxnSpPr>
          <p:cNvPr id="66" name="Прямая со стрелкой 82">
            <a:extLst>
              <a:ext uri="{FF2B5EF4-FFF2-40B4-BE49-F238E27FC236}">
                <a16:creationId xmlns:a16="http://schemas.microsoft.com/office/drawing/2014/main" id="{2A139B4D-C794-4443-9565-D4EC668BCC4A}"/>
              </a:ext>
            </a:extLst>
          </p:cNvPr>
          <p:cNvCxnSpPr>
            <a:cxnSpLocks/>
            <a:stCxn id="30" idx="0"/>
            <a:endCxn id="46" idx="2"/>
          </p:cNvCxnSpPr>
          <p:nvPr/>
        </p:nvCxnSpPr>
        <p:spPr>
          <a:xfrm rot="5400000" flipH="1" flipV="1">
            <a:off x="2704146" y="3390858"/>
            <a:ext cx="625853" cy="93638"/>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27">
            <a:extLst>
              <a:ext uri="{FF2B5EF4-FFF2-40B4-BE49-F238E27FC236}">
                <a16:creationId xmlns:a16="http://schemas.microsoft.com/office/drawing/2014/main" id="{2DF3C88E-3985-47F9-9F06-72A582E7F429}"/>
              </a:ext>
            </a:extLst>
          </p:cNvPr>
          <p:cNvCxnSpPr>
            <a:cxnSpLocks/>
            <a:stCxn id="30" idx="3"/>
            <a:endCxn id="21" idx="1"/>
          </p:cNvCxnSpPr>
          <p:nvPr/>
        </p:nvCxnSpPr>
        <p:spPr>
          <a:xfrm flipV="1">
            <a:off x="3719614" y="2953824"/>
            <a:ext cx="1085460" cy="971293"/>
          </a:xfrm>
          <a:prstGeom prst="bentConnector3">
            <a:avLst>
              <a:gd name="adj1" fmla="val 50000"/>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0" name="Прямоугольник 109">
            <a:extLst>
              <a:ext uri="{FF2B5EF4-FFF2-40B4-BE49-F238E27FC236}">
                <a16:creationId xmlns:a16="http://schemas.microsoft.com/office/drawing/2014/main" id="{2E3A5F6D-D3D9-4045-A498-ADD264B3558B}"/>
              </a:ext>
            </a:extLst>
          </p:cNvPr>
          <p:cNvSpPr/>
          <p:nvPr/>
        </p:nvSpPr>
        <p:spPr>
          <a:xfrm>
            <a:off x="9351272" y="1804315"/>
            <a:ext cx="2432622" cy="349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Testing object</a:t>
            </a:r>
            <a:endParaRPr lang="ru-RU" dirty="0">
              <a:solidFill>
                <a:schemeClr val="tx1"/>
              </a:solidFill>
            </a:endParaRPr>
          </a:p>
        </p:txBody>
      </p:sp>
      <p:sp>
        <p:nvSpPr>
          <p:cNvPr id="111" name="Прямоугольник 110">
            <a:extLst>
              <a:ext uri="{FF2B5EF4-FFF2-40B4-BE49-F238E27FC236}">
                <a16:creationId xmlns:a16="http://schemas.microsoft.com/office/drawing/2014/main" id="{57A0B1E9-B12B-4F66-BE1B-146E7C59DD24}"/>
              </a:ext>
            </a:extLst>
          </p:cNvPr>
          <p:cNvSpPr/>
          <p:nvPr/>
        </p:nvSpPr>
        <p:spPr>
          <a:xfrm>
            <a:off x="9351271" y="2153343"/>
            <a:ext cx="2432622" cy="8156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endParaRPr>
          </a:p>
        </p:txBody>
      </p:sp>
      <p:sp>
        <p:nvSpPr>
          <p:cNvPr id="112" name="Прямоугольник 111">
            <a:extLst>
              <a:ext uri="{FF2B5EF4-FFF2-40B4-BE49-F238E27FC236}">
                <a16:creationId xmlns:a16="http://schemas.microsoft.com/office/drawing/2014/main" id="{28B5CE1D-BAB6-4179-8D46-18E570E776B7}"/>
              </a:ext>
            </a:extLst>
          </p:cNvPr>
          <p:cNvSpPr/>
          <p:nvPr/>
        </p:nvSpPr>
        <p:spPr>
          <a:xfrm>
            <a:off x="9898024" y="2381366"/>
            <a:ext cx="1339116" cy="4115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Eshop</a:t>
            </a:r>
            <a:endParaRPr lang="ru-RU" dirty="0">
              <a:solidFill>
                <a:schemeClr val="tx1"/>
              </a:solidFill>
            </a:endParaRPr>
          </a:p>
        </p:txBody>
      </p:sp>
      <p:cxnSp>
        <p:nvCxnSpPr>
          <p:cNvPr id="138" name="Прямая со стрелкой 143">
            <a:extLst>
              <a:ext uri="{FF2B5EF4-FFF2-40B4-BE49-F238E27FC236}">
                <a16:creationId xmlns:a16="http://schemas.microsoft.com/office/drawing/2014/main" id="{070B6CBA-9E81-42AB-9B9C-A64C014E5350}"/>
              </a:ext>
            </a:extLst>
          </p:cNvPr>
          <p:cNvCxnSpPr>
            <a:cxnSpLocks/>
            <a:stCxn id="35" idx="3"/>
            <a:endCxn id="112" idx="1"/>
          </p:cNvCxnSpPr>
          <p:nvPr/>
        </p:nvCxnSpPr>
        <p:spPr>
          <a:xfrm>
            <a:off x="8781649" y="2583355"/>
            <a:ext cx="1116375" cy="3803"/>
          </a:xfrm>
          <a:prstGeom prst="straightConnector1">
            <a:avLst/>
          </a:prstGeom>
          <a:ln w="19050">
            <a:solidFill>
              <a:srgbClr val="FF0000"/>
            </a:solidFill>
            <a:bevel/>
            <a:tailEnd type="triangle"/>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0378D73B-F692-4BA3-AF21-133643CEB3E9}"/>
              </a:ext>
            </a:extLst>
          </p:cNvPr>
          <p:cNvSpPr txBox="1"/>
          <p:nvPr/>
        </p:nvSpPr>
        <p:spPr>
          <a:xfrm>
            <a:off x="8997587" y="2241826"/>
            <a:ext cx="206767" cy="380812"/>
          </a:xfrm>
          <a:prstGeom prst="rect">
            <a:avLst/>
          </a:prstGeom>
          <a:noFill/>
        </p:spPr>
        <p:txBody>
          <a:bodyPr wrap="square" rtlCol="0">
            <a:spAutoFit/>
          </a:bodyPr>
          <a:lstStyle/>
          <a:p>
            <a:r>
              <a:rPr lang="en-US" dirty="0"/>
              <a:t>3</a:t>
            </a:r>
            <a:endParaRPr lang="ru-RU" dirty="0"/>
          </a:p>
        </p:txBody>
      </p:sp>
    </p:spTree>
    <p:extLst>
      <p:ext uri="{BB962C8B-B14F-4D97-AF65-F5344CB8AC3E}">
        <p14:creationId xmlns:p14="http://schemas.microsoft.com/office/powerpoint/2010/main" val="2084749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Box 86">
            <a:extLst>
              <a:ext uri="{FF2B5EF4-FFF2-40B4-BE49-F238E27FC236}">
                <a16:creationId xmlns:a16="http://schemas.microsoft.com/office/drawing/2014/main" id="{B9B83DDE-41A7-46C1-B2E7-CA660A243BF7}"/>
              </a:ext>
            </a:extLst>
          </p:cNvPr>
          <p:cNvSpPr txBox="1"/>
          <p:nvPr/>
        </p:nvSpPr>
        <p:spPr>
          <a:xfrm>
            <a:off x="3227271" y="140482"/>
            <a:ext cx="5751538" cy="375552"/>
          </a:xfrm>
          <a:prstGeom prst="rect">
            <a:avLst/>
          </a:prstGeom>
          <a:noFill/>
          <a:ln w="19050">
            <a:solidFill>
              <a:schemeClr val="tx1"/>
            </a:solidFill>
          </a:ln>
        </p:spPr>
        <p:txBody>
          <a:bodyPr wrap="square" rtlCol="0">
            <a:spAutoFit/>
          </a:bodyPr>
          <a:lstStyle/>
          <a:p>
            <a:pPr algn="ctr"/>
            <a:r>
              <a:rPr lang="en-US" sz="1800" b="1" dirty="0">
                <a:effectLst/>
                <a:latin typeface="Calibri" panose="020F0502020204030204" pitchFamily="34" charset="0"/>
                <a:ea typeface="Calibri" panose="020F0502020204030204" pitchFamily="34" charset="0"/>
                <a:cs typeface="Calibri" panose="020F0502020204030204" pitchFamily="34" charset="0"/>
              </a:rPr>
              <a:t>Performance analysis</a:t>
            </a:r>
            <a:endParaRPr lang="ru-RU" sz="1800" b="1"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3" name="Прямая соединительная линия 72">
            <a:extLst>
              <a:ext uri="{FF2B5EF4-FFF2-40B4-BE49-F238E27FC236}">
                <a16:creationId xmlns:a16="http://schemas.microsoft.com/office/drawing/2014/main" id="{835C6CC4-8FF5-4DDF-9AD8-DA0C6DB00ADD}"/>
              </a:ext>
            </a:extLst>
          </p:cNvPr>
          <p:cNvCxnSpPr>
            <a:cxnSpLocks/>
          </p:cNvCxnSpPr>
          <p:nvPr/>
        </p:nvCxnSpPr>
        <p:spPr>
          <a:xfrm>
            <a:off x="4570876" y="6538743"/>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79" name="Прямоугольник 78">
            <a:extLst>
              <a:ext uri="{FF2B5EF4-FFF2-40B4-BE49-F238E27FC236}">
                <a16:creationId xmlns:a16="http://schemas.microsoft.com/office/drawing/2014/main" id="{B99A43DF-E89E-4407-8D13-877C77AE087C}"/>
              </a:ext>
            </a:extLst>
          </p:cNvPr>
          <p:cNvSpPr/>
          <p:nvPr/>
        </p:nvSpPr>
        <p:spPr>
          <a:xfrm>
            <a:off x="4441120" y="5164461"/>
            <a:ext cx="2881700" cy="352687"/>
          </a:xfrm>
          <a:prstGeom prst="rect">
            <a:avLst/>
          </a:prstGeom>
          <a:noFill/>
          <a:ln>
            <a:solidFill>
              <a:schemeClr val="bg1">
                <a:lumMod val="9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Actions algorithm</a:t>
            </a:r>
            <a:endParaRPr lang="ru-RU" sz="1600" dirty="0">
              <a:solidFill>
                <a:schemeClr val="tx1"/>
              </a:solidFill>
            </a:endParaRPr>
          </a:p>
        </p:txBody>
      </p:sp>
      <p:sp>
        <p:nvSpPr>
          <p:cNvPr id="80" name="TextBox 79">
            <a:extLst>
              <a:ext uri="{FF2B5EF4-FFF2-40B4-BE49-F238E27FC236}">
                <a16:creationId xmlns:a16="http://schemas.microsoft.com/office/drawing/2014/main" id="{A55FB0E0-D88E-4B55-8869-C7A695754B88}"/>
              </a:ext>
            </a:extLst>
          </p:cNvPr>
          <p:cNvSpPr txBox="1"/>
          <p:nvPr/>
        </p:nvSpPr>
        <p:spPr>
          <a:xfrm>
            <a:off x="4436730" y="5515728"/>
            <a:ext cx="2881701" cy="312650"/>
          </a:xfrm>
          <a:prstGeom prst="rect">
            <a:avLst/>
          </a:prstGeom>
          <a:noFill/>
          <a:ln w="3175">
            <a:solidFill>
              <a:schemeClr val="bg1">
                <a:lumMod val="95000"/>
              </a:schemeClr>
            </a:solidFill>
            <a:prstDash val="sysDash"/>
          </a:ln>
        </p:spPr>
        <p:txBody>
          <a:bodyPr wrap="square" rtlCol="0">
            <a:spAutoFit/>
          </a:bodyPr>
          <a:lstStyle/>
          <a:p>
            <a:pPr>
              <a:lnSpc>
                <a:spcPct val="107000"/>
              </a:lnSpc>
              <a:spcAft>
                <a:spcPts val="800"/>
              </a:spcAft>
            </a:pPr>
            <a:r>
              <a:rPr lang="ru-RU" sz="1400" dirty="0">
                <a:latin typeface="Calibri" panose="020F0502020204030204" pitchFamily="34" charset="0"/>
                <a:ea typeface="Calibri" panose="020F0502020204030204" pitchFamily="34" charset="0"/>
                <a:cs typeface="Times New Roman" panose="02020603050405020304" pitchFamily="18" charset="0"/>
              </a:rPr>
              <a:t>1. </a:t>
            </a:r>
            <a:r>
              <a:rPr lang="en-US" sz="1400" dirty="0">
                <a:latin typeface="Calibri" panose="020F0502020204030204" pitchFamily="34" charset="0"/>
                <a:ea typeface="Calibri" panose="020F0502020204030204" pitchFamily="34" charset="0"/>
                <a:cs typeface="Times New Roman" panose="02020603050405020304" pitchFamily="18" charset="0"/>
              </a:rPr>
              <a:t>Studying graphs</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2" name="TextBox 81">
            <a:extLst>
              <a:ext uri="{FF2B5EF4-FFF2-40B4-BE49-F238E27FC236}">
                <a16:creationId xmlns:a16="http://schemas.microsoft.com/office/drawing/2014/main" id="{10C70439-C977-4E50-8CD2-D2F14210E86B}"/>
              </a:ext>
            </a:extLst>
          </p:cNvPr>
          <p:cNvSpPr txBox="1"/>
          <p:nvPr/>
        </p:nvSpPr>
        <p:spPr>
          <a:xfrm>
            <a:off x="4427040" y="5828378"/>
            <a:ext cx="2891392" cy="312650"/>
          </a:xfrm>
          <a:prstGeom prst="rect">
            <a:avLst/>
          </a:prstGeom>
          <a:noFill/>
          <a:ln w="3175">
            <a:solidFill>
              <a:schemeClr val="bg1">
                <a:lumMod val="95000"/>
              </a:schemeClr>
            </a:solidFill>
            <a:prstDash val="sysDash"/>
          </a:ln>
        </p:spPr>
        <p:txBody>
          <a:bodyPr wrap="square" rtlCol="0">
            <a:spAutoFit/>
          </a:bodyPr>
          <a:lstStyle/>
          <a:p>
            <a:pPr>
              <a:lnSpc>
                <a:spcPct val="107000"/>
              </a:lnSpc>
              <a:spcAft>
                <a:spcPts val="800"/>
              </a:spcAft>
            </a:pPr>
            <a:r>
              <a:rPr lang="en-US" sz="14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2. Using profiler</a:t>
            </a:r>
            <a:endParaRPr lang="ru-RU" sz="14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3" name="TextBox 82">
            <a:extLst>
              <a:ext uri="{FF2B5EF4-FFF2-40B4-BE49-F238E27FC236}">
                <a16:creationId xmlns:a16="http://schemas.microsoft.com/office/drawing/2014/main" id="{7AAA3E94-C3B5-4A7E-B740-7FCBB2B0FC1D}"/>
              </a:ext>
            </a:extLst>
          </p:cNvPr>
          <p:cNvSpPr txBox="1"/>
          <p:nvPr/>
        </p:nvSpPr>
        <p:spPr>
          <a:xfrm>
            <a:off x="4436729" y="6139608"/>
            <a:ext cx="2881701" cy="312650"/>
          </a:xfrm>
          <a:prstGeom prst="rect">
            <a:avLst/>
          </a:prstGeom>
          <a:noFill/>
          <a:ln w="3175">
            <a:solidFill>
              <a:schemeClr val="bg1">
                <a:lumMod val="95000"/>
              </a:schemeClr>
            </a:solidFill>
            <a:prstDash val="sysDash"/>
          </a:ln>
        </p:spPr>
        <p:txBody>
          <a:bodyPr wrap="square" rtlCol="0">
            <a:spAutoFit/>
          </a:bodyPr>
          <a:lstStyle/>
          <a:p>
            <a:pPr>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3. </a:t>
            </a:r>
            <a:r>
              <a:rPr lang="en-US" sz="1400" dirty="0">
                <a:solidFill>
                  <a:schemeClr val="tx1"/>
                </a:solidFill>
              </a:rPr>
              <a:t>Analyzing report</a:t>
            </a:r>
            <a:endParaRPr lang="ru-RU" sz="14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2" name="Прямоугольник 111">
            <a:extLst>
              <a:ext uri="{FF2B5EF4-FFF2-40B4-BE49-F238E27FC236}">
                <a16:creationId xmlns:a16="http://schemas.microsoft.com/office/drawing/2014/main" id="{28B5CE1D-BAB6-4179-8D46-18E570E776B7}"/>
              </a:ext>
            </a:extLst>
          </p:cNvPr>
          <p:cNvSpPr/>
          <p:nvPr/>
        </p:nvSpPr>
        <p:spPr>
          <a:xfrm>
            <a:off x="6966384" y="2671102"/>
            <a:ext cx="1104710" cy="5066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Eshop</a:t>
            </a:r>
            <a:endParaRPr lang="ru-RU" dirty="0">
              <a:solidFill>
                <a:schemeClr val="tx1"/>
              </a:solidFill>
            </a:endParaRPr>
          </a:p>
        </p:txBody>
      </p:sp>
      <p:sp>
        <p:nvSpPr>
          <p:cNvPr id="41" name="Прямоугольник 40">
            <a:extLst>
              <a:ext uri="{FF2B5EF4-FFF2-40B4-BE49-F238E27FC236}">
                <a16:creationId xmlns:a16="http://schemas.microsoft.com/office/drawing/2014/main" id="{81A992CB-1296-42B4-BC24-EDCBA6FF5000}"/>
              </a:ext>
            </a:extLst>
          </p:cNvPr>
          <p:cNvSpPr/>
          <p:nvPr/>
        </p:nvSpPr>
        <p:spPr>
          <a:xfrm>
            <a:off x="2149503" y="2671102"/>
            <a:ext cx="1109554" cy="5066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Analysis</a:t>
            </a:r>
            <a:endParaRPr lang="ru-RU" dirty="0">
              <a:solidFill>
                <a:schemeClr val="tx1"/>
              </a:solidFill>
            </a:endParaRPr>
          </a:p>
        </p:txBody>
      </p:sp>
      <p:sp>
        <p:nvSpPr>
          <p:cNvPr id="42" name="Прямоугольник 41">
            <a:extLst>
              <a:ext uri="{FF2B5EF4-FFF2-40B4-BE49-F238E27FC236}">
                <a16:creationId xmlns:a16="http://schemas.microsoft.com/office/drawing/2014/main" id="{5ED6D7E1-72A5-4F94-8764-3090B06C206B}"/>
              </a:ext>
            </a:extLst>
          </p:cNvPr>
          <p:cNvSpPr/>
          <p:nvPr/>
        </p:nvSpPr>
        <p:spPr>
          <a:xfrm>
            <a:off x="6966384" y="1311595"/>
            <a:ext cx="1104710" cy="5066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Grafana</a:t>
            </a:r>
            <a:endParaRPr lang="ru-RU" dirty="0">
              <a:solidFill>
                <a:schemeClr val="tx1"/>
              </a:solidFill>
            </a:endParaRPr>
          </a:p>
        </p:txBody>
      </p:sp>
      <p:sp>
        <p:nvSpPr>
          <p:cNvPr id="44" name="Блок-схема: документ 43">
            <a:extLst>
              <a:ext uri="{FF2B5EF4-FFF2-40B4-BE49-F238E27FC236}">
                <a16:creationId xmlns:a16="http://schemas.microsoft.com/office/drawing/2014/main" id="{829BF1C4-E200-427D-B9B8-9C4520BFFC94}"/>
              </a:ext>
            </a:extLst>
          </p:cNvPr>
          <p:cNvSpPr/>
          <p:nvPr/>
        </p:nvSpPr>
        <p:spPr>
          <a:xfrm>
            <a:off x="8768724" y="4115566"/>
            <a:ext cx="1004717" cy="352686"/>
          </a:xfrm>
          <a:prstGeom prst="flowChartDocument">
            <a:avLst/>
          </a:prstGeom>
          <a:noFill/>
          <a:ln w="12700">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Report</a:t>
            </a:r>
          </a:p>
        </p:txBody>
      </p:sp>
      <p:sp>
        <p:nvSpPr>
          <p:cNvPr id="45" name="Прямоугольник 44">
            <a:extLst>
              <a:ext uri="{FF2B5EF4-FFF2-40B4-BE49-F238E27FC236}">
                <a16:creationId xmlns:a16="http://schemas.microsoft.com/office/drawing/2014/main" id="{21E2E7E9-947C-4B82-8C55-B31887D9D74E}"/>
              </a:ext>
            </a:extLst>
          </p:cNvPr>
          <p:cNvSpPr/>
          <p:nvPr/>
        </p:nvSpPr>
        <p:spPr>
          <a:xfrm>
            <a:off x="6966384" y="4038574"/>
            <a:ext cx="1109554" cy="5066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Gatling</a:t>
            </a:r>
            <a:endParaRPr lang="ru-RU" dirty="0">
              <a:solidFill>
                <a:schemeClr val="tx1"/>
              </a:solidFill>
            </a:endParaRPr>
          </a:p>
        </p:txBody>
      </p:sp>
      <p:cxnSp>
        <p:nvCxnSpPr>
          <p:cNvPr id="47" name="Прямая со стрелкой 46">
            <a:extLst>
              <a:ext uri="{FF2B5EF4-FFF2-40B4-BE49-F238E27FC236}">
                <a16:creationId xmlns:a16="http://schemas.microsoft.com/office/drawing/2014/main" id="{79D480DD-B517-4703-A76D-388CF7F44447}"/>
              </a:ext>
            </a:extLst>
          </p:cNvPr>
          <p:cNvCxnSpPr>
            <a:cxnSpLocks/>
            <a:stCxn id="45" idx="3"/>
          </p:cNvCxnSpPr>
          <p:nvPr/>
        </p:nvCxnSpPr>
        <p:spPr>
          <a:xfrm>
            <a:off x="8075938" y="4291909"/>
            <a:ext cx="692786"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Соединитель: уступ 16">
            <a:extLst>
              <a:ext uri="{FF2B5EF4-FFF2-40B4-BE49-F238E27FC236}">
                <a16:creationId xmlns:a16="http://schemas.microsoft.com/office/drawing/2014/main" id="{001DB2BF-D8A9-44BE-9C73-0C707731DE0C}"/>
              </a:ext>
            </a:extLst>
          </p:cNvPr>
          <p:cNvCxnSpPr>
            <a:cxnSpLocks/>
            <a:stCxn id="41" idx="0"/>
            <a:endCxn id="42" idx="1"/>
          </p:cNvCxnSpPr>
          <p:nvPr/>
        </p:nvCxnSpPr>
        <p:spPr>
          <a:xfrm rot="5400000" flipH="1" flipV="1">
            <a:off x="4282246" y="-13036"/>
            <a:ext cx="1106172" cy="4262104"/>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Прямоугольник 57">
            <a:extLst>
              <a:ext uri="{FF2B5EF4-FFF2-40B4-BE49-F238E27FC236}">
                <a16:creationId xmlns:a16="http://schemas.microsoft.com/office/drawing/2014/main" id="{E06C3D56-ECBB-4EC5-BC02-98392335EF4E}"/>
              </a:ext>
            </a:extLst>
          </p:cNvPr>
          <p:cNvSpPr/>
          <p:nvPr/>
        </p:nvSpPr>
        <p:spPr>
          <a:xfrm>
            <a:off x="4153576" y="3176957"/>
            <a:ext cx="1918288" cy="3666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endParaRPr>
          </a:p>
        </p:txBody>
      </p:sp>
      <p:cxnSp>
        <p:nvCxnSpPr>
          <p:cNvPr id="60" name="Соединитель: уступ 59">
            <a:extLst>
              <a:ext uri="{FF2B5EF4-FFF2-40B4-BE49-F238E27FC236}">
                <a16:creationId xmlns:a16="http://schemas.microsoft.com/office/drawing/2014/main" id="{E3FC1CC4-CF84-4656-A99D-B5D9DCE1A21D}"/>
              </a:ext>
            </a:extLst>
          </p:cNvPr>
          <p:cNvCxnSpPr>
            <a:cxnSpLocks/>
            <a:stCxn id="68" idx="3"/>
            <a:endCxn id="112" idx="1"/>
          </p:cNvCxnSpPr>
          <p:nvPr/>
        </p:nvCxnSpPr>
        <p:spPr>
          <a:xfrm>
            <a:off x="6071865" y="2923622"/>
            <a:ext cx="894519" cy="81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a:extLst>
              <a:ext uri="{FF2B5EF4-FFF2-40B4-BE49-F238E27FC236}">
                <a16:creationId xmlns:a16="http://schemas.microsoft.com/office/drawing/2014/main" id="{033DDD51-8D14-479E-B601-D3145BEF5CC6}"/>
              </a:ext>
            </a:extLst>
          </p:cNvPr>
          <p:cNvCxnSpPr>
            <a:cxnSpLocks/>
            <a:stCxn id="68" idx="1"/>
            <a:endCxn id="41" idx="3"/>
          </p:cNvCxnSpPr>
          <p:nvPr/>
        </p:nvCxnSpPr>
        <p:spPr>
          <a:xfrm flipH="1">
            <a:off x="3259057" y="2923622"/>
            <a:ext cx="894520" cy="815"/>
          </a:xfrm>
          <a:prstGeom prst="straightConnector1">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68" name="Прямоугольник 67">
            <a:extLst>
              <a:ext uri="{FF2B5EF4-FFF2-40B4-BE49-F238E27FC236}">
                <a16:creationId xmlns:a16="http://schemas.microsoft.com/office/drawing/2014/main" id="{790C8C4C-885C-48CE-908A-956F1DC94D21}"/>
              </a:ext>
            </a:extLst>
          </p:cNvPr>
          <p:cNvSpPr/>
          <p:nvPr/>
        </p:nvSpPr>
        <p:spPr>
          <a:xfrm>
            <a:off x="4153577" y="2670287"/>
            <a:ext cx="1918288" cy="5066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Profiling</a:t>
            </a:r>
            <a:endParaRPr lang="ru-RU" dirty="0">
              <a:solidFill>
                <a:schemeClr val="tx1"/>
              </a:solidFill>
            </a:endParaRPr>
          </a:p>
        </p:txBody>
      </p:sp>
      <p:graphicFrame>
        <p:nvGraphicFramePr>
          <p:cNvPr id="71" name="Таблица 70">
            <a:extLst>
              <a:ext uri="{FF2B5EF4-FFF2-40B4-BE49-F238E27FC236}">
                <a16:creationId xmlns:a16="http://schemas.microsoft.com/office/drawing/2014/main" id="{389FC524-8B4A-4C60-A0F4-EE98311A160B}"/>
              </a:ext>
            </a:extLst>
          </p:cNvPr>
          <p:cNvGraphicFramePr>
            <a:graphicFrameLocks noGrp="1"/>
          </p:cNvGraphicFramePr>
          <p:nvPr>
            <p:extLst>
              <p:ext uri="{D42A27DB-BD31-4B8C-83A1-F6EECF244321}">
                <p14:modId xmlns:p14="http://schemas.microsoft.com/office/powerpoint/2010/main" val="1239411752"/>
              </p:ext>
            </p:extLst>
          </p:nvPr>
        </p:nvGraphicFramePr>
        <p:xfrm>
          <a:off x="4531245" y="3224560"/>
          <a:ext cx="1162950" cy="283614"/>
        </p:xfrm>
        <a:graphic>
          <a:graphicData uri="http://schemas.openxmlformats.org/drawingml/2006/table">
            <a:tbl>
              <a:tblPr>
                <a:tableStyleId>{5C22544A-7EE6-4342-B048-85BDC9FD1C3A}</a:tableStyleId>
              </a:tblPr>
              <a:tblGrid>
                <a:gridCol w="1162950">
                  <a:extLst>
                    <a:ext uri="{9D8B030D-6E8A-4147-A177-3AD203B41FA5}">
                      <a16:colId xmlns:a16="http://schemas.microsoft.com/office/drawing/2014/main" val="819294277"/>
                    </a:ext>
                  </a:extLst>
                </a:gridCol>
              </a:tblGrid>
              <a:tr h="28361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dirty="0" err="1">
                          <a:solidFill>
                            <a:schemeClr val="tx1"/>
                          </a:solidFill>
                        </a:rPr>
                        <a:t>VisualVM</a:t>
                      </a:r>
                      <a:endParaRPr lang="ru-RU" sz="1400" dirty="0">
                        <a:solidFill>
                          <a:schemeClr val="tx1"/>
                        </a:solidFill>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3963086"/>
                  </a:ext>
                </a:extLst>
              </a:tr>
            </a:tbl>
          </a:graphicData>
        </a:graphic>
      </p:graphicFrame>
      <p:cxnSp>
        <p:nvCxnSpPr>
          <p:cNvPr id="91" name="Прямая соединительная линия 32">
            <a:extLst>
              <a:ext uri="{FF2B5EF4-FFF2-40B4-BE49-F238E27FC236}">
                <a16:creationId xmlns:a16="http://schemas.microsoft.com/office/drawing/2014/main" id="{F45BE5D6-2E00-4669-B7F8-76DFBF47F275}"/>
              </a:ext>
            </a:extLst>
          </p:cNvPr>
          <p:cNvCxnSpPr>
            <a:cxnSpLocks/>
            <a:stCxn id="45" idx="1"/>
            <a:endCxn id="41" idx="2"/>
          </p:cNvCxnSpPr>
          <p:nvPr/>
        </p:nvCxnSpPr>
        <p:spPr>
          <a:xfrm rot="10800000">
            <a:off x="2704280" y="3177773"/>
            <a:ext cx="4262104" cy="1114137"/>
          </a:xfrm>
          <a:prstGeom prst="bentConnector2">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AF321D2-CD00-4991-979B-20E9E1FDD928}"/>
              </a:ext>
            </a:extLst>
          </p:cNvPr>
          <p:cNvSpPr txBox="1"/>
          <p:nvPr/>
        </p:nvSpPr>
        <p:spPr>
          <a:xfrm>
            <a:off x="3570265" y="1301590"/>
            <a:ext cx="241145" cy="246221"/>
          </a:xfrm>
          <a:prstGeom prst="rect">
            <a:avLst/>
          </a:prstGeom>
          <a:noFill/>
        </p:spPr>
        <p:txBody>
          <a:bodyPr wrap="square" rtlCol="0">
            <a:spAutoFit/>
          </a:bodyPr>
          <a:lstStyle/>
          <a:p>
            <a:r>
              <a:rPr lang="en-US" sz="1000" dirty="0"/>
              <a:t>1</a:t>
            </a:r>
            <a:endParaRPr lang="ru-RU" sz="1000" dirty="0"/>
          </a:p>
        </p:txBody>
      </p:sp>
      <p:sp>
        <p:nvSpPr>
          <p:cNvPr id="22" name="TextBox 21">
            <a:extLst>
              <a:ext uri="{FF2B5EF4-FFF2-40B4-BE49-F238E27FC236}">
                <a16:creationId xmlns:a16="http://schemas.microsoft.com/office/drawing/2014/main" id="{4FEBF509-481D-448A-99F8-CB779081E56F}"/>
              </a:ext>
            </a:extLst>
          </p:cNvPr>
          <p:cNvSpPr txBox="1"/>
          <p:nvPr/>
        </p:nvSpPr>
        <p:spPr>
          <a:xfrm>
            <a:off x="3570266" y="2677807"/>
            <a:ext cx="241145" cy="246221"/>
          </a:xfrm>
          <a:prstGeom prst="rect">
            <a:avLst/>
          </a:prstGeom>
          <a:noFill/>
        </p:spPr>
        <p:txBody>
          <a:bodyPr wrap="square" rtlCol="0">
            <a:spAutoFit/>
          </a:bodyPr>
          <a:lstStyle/>
          <a:p>
            <a:r>
              <a:rPr lang="en-US" sz="1000" dirty="0"/>
              <a:t>2</a:t>
            </a:r>
            <a:endParaRPr lang="ru-RU" sz="1000" dirty="0"/>
          </a:p>
        </p:txBody>
      </p:sp>
      <p:sp>
        <p:nvSpPr>
          <p:cNvPr id="23" name="TextBox 22">
            <a:extLst>
              <a:ext uri="{FF2B5EF4-FFF2-40B4-BE49-F238E27FC236}">
                <a16:creationId xmlns:a16="http://schemas.microsoft.com/office/drawing/2014/main" id="{B7957F6C-EFC0-4E4C-91D5-81AEBF85106C}"/>
              </a:ext>
            </a:extLst>
          </p:cNvPr>
          <p:cNvSpPr txBox="1"/>
          <p:nvPr/>
        </p:nvSpPr>
        <p:spPr>
          <a:xfrm>
            <a:off x="3570264" y="4038574"/>
            <a:ext cx="241145" cy="246221"/>
          </a:xfrm>
          <a:prstGeom prst="rect">
            <a:avLst/>
          </a:prstGeom>
          <a:noFill/>
        </p:spPr>
        <p:txBody>
          <a:bodyPr wrap="square" rtlCol="0">
            <a:spAutoFit/>
          </a:bodyPr>
          <a:lstStyle/>
          <a:p>
            <a:r>
              <a:rPr lang="en-US" sz="1000" dirty="0"/>
              <a:t>3</a:t>
            </a:r>
            <a:endParaRPr lang="ru-RU" sz="1000" dirty="0"/>
          </a:p>
        </p:txBody>
      </p:sp>
    </p:spTree>
    <p:extLst>
      <p:ext uri="{BB962C8B-B14F-4D97-AF65-F5344CB8AC3E}">
        <p14:creationId xmlns:p14="http://schemas.microsoft.com/office/powerpoint/2010/main" val="3110195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Box 86">
            <a:extLst>
              <a:ext uri="{FF2B5EF4-FFF2-40B4-BE49-F238E27FC236}">
                <a16:creationId xmlns:a16="http://schemas.microsoft.com/office/drawing/2014/main" id="{B9B83DDE-41A7-46C1-B2E7-CA660A243BF7}"/>
              </a:ext>
            </a:extLst>
          </p:cNvPr>
          <p:cNvSpPr txBox="1"/>
          <p:nvPr/>
        </p:nvSpPr>
        <p:spPr>
          <a:xfrm>
            <a:off x="3227271" y="140482"/>
            <a:ext cx="5751538" cy="375552"/>
          </a:xfrm>
          <a:prstGeom prst="rect">
            <a:avLst/>
          </a:prstGeom>
          <a:noFill/>
          <a:ln w="19050">
            <a:solidFill>
              <a:schemeClr val="tx1"/>
            </a:solidFill>
          </a:ln>
        </p:spPr>
        <p:txBody>
          <a:bodyPr wrap="square" rtlCol="0">
            <a:spAutoFit/>
          </a:bodyPr>
          <a:lstStyle/>
          <a:p>
            <a:pPr lvl="0" algn="ct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Setting up working environment</a:t>
            </a:r>
            <a:endParaRPr lang="ru-RU" sz="1800" b="1"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Таблица 5">
            <a:extLst>
              <a:ext uri="{FF2B5EF4-FFF2-40B4-BE49-F238E27FC236}">
                <a16:creationId xmlns:a16="http://schemas.microsoft.com/office/drawing/2014/main" id="{2C7C5DF6-E155-4F3C-922A-786AD37489F6}"/>
              </a:ext>
            </a:extLst>
          </p:cNvPr>
          <p:cNvGraphicFramePr>
            <a:graphicFrameLocks noGrp="1"/>
          </p:cNvGraphicFramePr>
          <p:nvPr>
            <p:extLst>
              <p:ext uri="{D42A27DB-BD31-4B8C-83A1-F6EECF244321}">
                <p14:modId xmlns:p14="http://schemas.microsoft.com/office/powerpoint/2010/main" val="1035670156"/>
              </p:ext>
            </p:extLst>
          </p:nvPr>
        </p:nvGraphicFramePr>
        <p:xfrm>
          <a:off x="3114084" y="905868"/>
          <a:ext cx="8756506" cy="3159536"/>
        </p:xfrm>
        <a:graphic>
          <a:graphicData uri="http://schemas.openxmlformats.org/drawingml/2006/table">
            <a:tbl>
              <a:tblPr>
                <a:tableStyleId>{5C22544A-7EE6-4342-B048-85BDC9FD1C3A}</a:tableStyleId>
              </a:tblPr>
              <a:tblGrid>
                <a:gridCol w="2355031">
                  <a:extLst>
                    <a:ext uri="{9D8B030D-6E8A-4147-A177-3AD203B41FA5}">
                      <a16:colId xmlns:a16="http://schemas.microsoft.com/office/drawing/2014/main" val="819294277"/>
                    </a:ext>
                  </a:extLst>
                </a:gridCol>
                <a:gridCol w="1783080">
                  <a:extLst>
                    <a:ext uri="{9D8B030D-6E8A-4147-A177-3AD203B41FA5}">
                      <a16:colId xmlns:a16="http://schemas.microsoft.com/office/drawing/2014/main" val="2777789232"/>
                    </a:ext>
                  </a:extLst>
                </a:gridCol>
                <a:gridCol w="1033272">
                  <a:extLst>
                    <a:ext uri="{9D8B030D-6E8A-4147-A177-3AD203B41FA5}">
                      <a16:colId xmlns:a16="http://schemas.microsoft.com/office/drawing/2014/main" val="3583258531"/>
                    </a:ext>
                  </a:extLst>
                </a:gridCol>
                <a:gridCol w="3585123">
                  <a:extLst>
                    <a:ext uri="{9D8B030D-6E8A-4147-A177-3AD203B41FA5}">
                      <a16:colId xmlns:a16="http://schemas.microsoft.com/office/drawing/2014/main" val="1712703122"/>
                    </a:ext>
                  </a:extLst>
                </a:gridCol>
              </a:tblGrid>
              <a:tr h="288000">
                <a:tc>
                  <a:txBody>
                    <a:bodyPr/>
                    <a:lstStyle/>
                    <a:p>
                      <a:pPr algn="l" fontAlgn="b"/>
                      <a:r>
                        <a:rPr lang="en-US" sz="1000" b="0" i="0" u="none" strike="noStrike" cap="none" spc="0" baseline="0" dirty="0">
                          <a:ln>
                            <a:noFill/>
                          </a:ln>
                          <a:solidFill>
                            <a:schemeClr val="tx1"/>
                          </a:solidFill>
                          <a:effectLst/>
                          <a:latin typeface="Calibri" panose="020F0502020204030204" pitchFamily="34" charset="0"/>
                        </a:rPr>
                        <a:t>Project sources</a:t>
                      </a:r>
                      <a:endParaRPr lang="ru-RU"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cap="none" spc="0" baseline="0" dirty="0">
                          <a:ln>
                            <a:noFill/>
                          </a:ln>
                          <a:solidFill>
                            <a:schemeClr val="tx1"/>
                          </a:solidFill>
                          <a:effectLst/>
                          <a:latin typeface="Calibri" panose="020F0502020204030204" pitchFamily="34" charset="0"/>
                        </a:rPr>
                        <a:t>performance-testing-step-by-step</a:t>
                      </a: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cap="none" spc="0" baseline="0" dirty="0">
                          <a:ln>
                            <a:noFill/>
                          </a:ln>
                          <a:solidFill>
                            <a:schemeClr val="tx1"/>
                          </a:solidFill>
                          <a:effectLst/>
                          <a:latin typeface="Calibri" panose="020F0502020204030204" pitchFamily="34" charset="0"/>
                        </a:rPr>
                        <a:t>latest</a:t>
                      </a: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cap="none" spc="0" baseline="0" dirty="0">
                          <a:ln>
                            <a:noFill/>
                          </a:ln>
                          <a:solidFill>
                            <a:schemeClr val="tx1"/>
                          </a:solidFill>
                          <a:effectLst/>
                          <a:latin typeface="Calibri" panose="020F0502020204030204" pitchFamily="34" charset="0"/>
                        </a:rPr>
                        <a:t>https://github.com/SteshenkoMA/performance-testing-step-by-step</a:t>
                      </a: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044453"/>
                  </a:ext>
                </a:extLst>
              </a:tr>
              <a:tr h="288000">
                <a:tc>
                  <a:txBody>
                    <a:bodyPr/>
                    <a:lstStyle/>
                    <a:p>
                      <a:pPr algn="l" fontAlgn="b"/>
                      <a:r>
                        <a:rPr lang="en-US" sz="1000" b="0" u="none" strike="noStrike" cap="none" spc="0" baseline="0" dirty="0">
                          <a:ln>
                            <a:noFill/>
                          </a:ln>
                          <a:solidFill>
                            <a:schemeClr val="tx1"/>
                          </a:solidFill>
                          <a:effectLst/>
                        </a:rPr>
                        <a:t>Remote connection manager</a:t>
                      </a:r>
                      <a:endParaRPr lang="ru-RU"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u="none" strike="noStrike" cap="none" spc="0" baseline="0" dirty="0" err="1">
                          <a:ln>
                            <a:noFill/>
                          </a:ln>
                          <a:solidFill>
                            <a:schemeClr val="tx1"/>
                          </a:solidFill>
                          <a:effectLst/>
                        </a:rPr>
                        <a:t>mRemoteNG</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cap="none" spc="0" baseline="0" dirty="0">
                          <a:ln>
                            <a:noFill/>
                          </a:ln>
                          <a:solidFill>
                            <a:schemeClr val="tx1"/>
                          </a:solidFill>
                          <a:effectLst/>
                          <a:latin typeface="Calibri" panose="020F0502020204030204" pitchFamily="34" charset="0"/>
                        </a:rPr>
                        <a:t>1.76.20</a:t>
                      </a: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cap="none" spc="0" baseline="0" dirty="0">
                          <a:ln>
                            <a:noFill/>
                          </a:ln>
                          <a:solidFill>
                            <a:schemeClr val="tx1"/>
                          </a:solidFill>
                          <a:effectLst/>
                          <a:latin typeface="Calibri" panose="020F0502020204030204" pitchFamily="34" charset="0"/>
                        </a:rPr>
                        <a:t>https://mremoteng.org</a:t>
                      </a: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3963086"/>
                  </a:ext>
                </a:extLst>
              </a:tr>
              <a:tr h="279641">
                <a:tc>
                  <a:txBody>
                    <a:bodyPr/>
                    <a:lstStyle/>
                    <a:p>
                      <a:pPr algn="l" fontAlgn="b"/>
                      <a:r>
                        <a:rPr lang="en-US" sz="1000" b="0" u="none" strike="noStrike" cap="none" spc="0" baseline="0" dirty="0">
                          <a:ln>
                            <a:noFill/>
                          </a:ln>
                          <a:solidFill>
                            <a:schemeClr val="tx1"/>
                          </a:solidFill>
                          <a:effectLst/>
                        </a:rPr>
                        <a:t>File transfer client</a:t>
                      </a:r>
                      <a:endParaRPr lang="ru-RU"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u="none" strike="noStrike" cap="none" spc="0" baseline="0" dirty="0">
                          <a:ln>
                            <a:noFill/>
                          </a:ln>
                          <a:solidFill>
                            <a:schemeClr val="tx1"/>
                          </a:solidFill>
                          <a:effectLst/>
                        </a:rPr>
                        <a:t>WinSCP</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cap="none" spc="0" baseline="0" dirty="0">
                          <a:ln>
                            <a:noFill/>
                          </a:ln>
                          <a:solidFill>
                            <a:schemeClr val="tx1"/>
                          </a:solidFill>
                          <a:effectLst/>
                          <a:latin typeface="Calibri" panose="020F0502020204030204" pitchFamily="34" charset="0"/>
                        </a:rPr>
                        <a:t>5.19.6</a:t>
                      </a: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cap="none" spc="0" baseline="0" dirty="0">
                          <a:ln>
                            <a:noFill/>
                          </a:ln>
                          <a:solidFill>
                            <a:schemeClr val="tx1"/>
                          </a:solidFill>
                          <a:effectLst/>
                          <a:latin typeface="Calibri" panose="020F0502020204030204" pitchFamily="34" charset="0"/>
                        </a:rPr>
                        <a:t>https://winscp.net</a:t>
                      </a: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21523918"/>
                  </a:ext>
                </a:extLst>
              </a:tr>
              <a:tr h="283464">
                <a:tc>
                  <a:txBody>
                    <a:bodyPr/>
                    <a:lstStyle/>
                    <a:p>
                      <a:pPr algn="l" fontAlgn="b"/>
                      <a:r>
                        <a:rPr lang="en-US" sz="1000" b="0" u="none" strike="noStrike" cap="none" spc="0" baseline="0" dirty="0">
                          <a:ln>
                            <a:noFill/>
                          </a:ln>
                          <a:solidFill>
                            <a:schemeClr val="tx1"/>
                          </a:solidFill>
                          <a:effectLst/>
                        </a:rPr>
                        <a:t>Integrated development environment</a:t>
                      </a:r>
                      <a:endParaRPr lang="ru-RU"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u="none" strike="noStrike" cap="none" spc="0" baseline="0" dirty="0">
                          <a:ln>
                            <a:noFill/>
                          </a:ln>
                          <a:solidFill>
                            <a:schemeClr val="tx1"/>
                          </a:solidFill>
                          <a:effectLst/>
                        </a:rPr>
                        <a:t>IntelliJ IDEA Community</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chemeClr val="tx1"/>
                          </a:solidFill>
                          <a:effectLst/>
                          <a:latin typeface="Calibri" panose="020F0502020204030204" pitchFamily="34" charset="0"/>
                        </a:rPr>
                        <a:t>2021.3.2</a:t>
                      </a: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chemeClr val="tx1"/>
                          </a:solidFill>
                          <a:effectLst/>
                          <a:latin typeface="Calibri" panose="020F0502020204030204" pitchFamily="34" charset="0"/>
                        </a:rPr>
                        <a:t>https://www.jetbrains.com/idea</a:t>
                      </a: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9509677"/>
                  </a:ext>
                </a:extLst>
              </a:tr>
              <a:tr h="288000">
                <a:tc rowSpan="2">
                  <a:txBody>
                    <a:bodyPr/>
                    <a:lstStyle/>
                    <a:p>
                      <a:pPr algn="l" fontAlgn="b"/>
                      <a:r>
                        <a:rPr lang="en-US" sz="1000" b="0" u="none" strike="noStrike" cap="none" spc="0" baseline="0" dirty="0">
                          <a:ln>
                            <a:noFill/>
                          </a:ln>
                          <a:solidFill>
                            <a:schemeClr val="tx1"/>
                          </a:solidFill>
                          <a:effectLst/>
                        </a:rPr>
                        <a:t>Software development tools</a:t>
                      </a:r>
                      <a:endParaRPr lang="ru-RU"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u="none" strike="noStrike" cap="none" spc="0" baseline="0" dirty="0">
                          <a:ln>
                            <a:noFill/>
                          </a:ln>
                          <a:solidFill>
                            <a:schemeClr val="tx1"/>
                          </a:solidFill>
                          <a:effectLst/>
                        </a:rPr>
                        <a:t>Java</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cap="none" spc="0" baseline="0">
                          <a:ln>
                            <a:noFill/>
                          </a:ln>
                          <a:solidFill>
                            <a:schemeClr val="tx1"/>
                          </a:solidFill>
                          <a:effectLst/>
                          <a:latin typeface="Calibri" panose="020F0502020204030204" pitchFamily="34" charset="0"/>
                        </a:rPr>
                        <a:t>openjdk-11 11.0.13</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dirty="0"/>
                        <a:t>https://jdk.java.net/java-se-ri/11</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4497177"/>
                  </a:ext>
                </a:extLst>
              </a:tr>
              <a:tr h="292431">
                <a:tc vMerge="1">
                  <a:txBody>
                    <a:bodyPr/>
                    <a:lstStyle/>
                    <a:p>
                      <a:pPr algn="l" fontAlgn="b"/>
                      <a:endParaRPr lang="ru-RU"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u="none" strike="noStrike" cap="none" spc="0" baseline="0" dirty="0">
                          <a:ln>
                            <a:noFill/>
                          </a:ln>
                          <a:solidFill>
                            <a:schemeClr val="tx1"/>
                          </a:solidFill>
                          <a:effectLst/>
                        </a:rPr>
                        <a:t>Scala</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kern="1200">
                          <a:solidFill>
                            <a:schemeClr val="dk1"/>
                          </a:solidFill>
                          <a:effectLst/>
                          <a:latin typeface="+mn-lt"/>
                          <a:ea typeface="+mn-ea"/>
                          <a:cs typeface="+mn-cs"/>
                        </a:rPr>
                        <a:t>2.13.6</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cap="none" spc="0" baseline="0" dirty="0">
                          <a:ln>
                            <a:noFill/>
                          </a:ln>
                          <a:solidFill>
                            <a:schemeClr val="tx1"/>
                          </a:solidFill>
                          <a:effectLst/>
                          <a:latin typeface="Calibri" panose="020F0502020204030204" pitchFamily="34" charset="0"/>
                        </a:rPr>
                        <a:t>https://plugins.jetbrains.com/plugin/1347-scala</a:t>
                      </a: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1518257"/>
                  </a:ext>
                </a:extLst>
              </a:tr>
              <a:tr h="288000">
                <a:tc rowSpan="2">
                  <a:txBody>
                    <a:bodyPr/>
                    <a:lstStyle/>
                    <a:p>
                      <a:pPr algn="l" fontAlgn="b"/>
                      <a:r>
                        <a:rPr lang="en-US" sz="1000" b="0" u="none" strike="noStrike" cap="none" spc="0" baseline="0" dirty="0">
                          <a:ln>
                            <a:noFill/>
                          </a:ln>
                          <a:solidFill>
                            <a:schemeClr val="tx1"/>
                          </a:solidFill>
                          <a:effectLst/>
                        </a:rPr>
                        <a:t>Build automation tools</a:t>
                      </a:r>
                      <a:endParaRPr lang="ru-RU"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u="none" strike="noStrike" cap="none" spc="0" baseline="0" dirty="0">
                          <a:ln>
                            <a:noFill/>
                          </a:ln>
                          <a:solidFill>
                            <a:schemeClr val="tx1"/>
                          </a:solidFill>
                          <a:effectLst/>
                        </a:rPr>
                        <a:t>Maven</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cap="none" spc="0" baseline="0">
                          <a:ln>
                            <a:noFill/>
                          </a:ln>
                          <a:solidFill>
                            <a:schemeClr val="tx1"/>
                          </a:solidFill>
                          <a:effectLst/>
                          <a:latin typeface="Calibri" panose="020F0502020204030204" pitchFamily="34" charset="0"/>
                        </a:rPr>
                        <a:t>3.8.1</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cap="none" spc="0" baseline="0" dirty="0">
                          <a:ln>
                            <a:noFill/>
                          </a:ln>
                          <a:solidFill>
                            <a:schemeClr val="tx1"/>
                          </a:solidFill>
                          <a:effectLst/>
                          <a:latin typeface="Calibri" panose="020F0502020204030204" pitchFamily="34" charset="0"/>
                        </a:rPr>
                        <a:t>included in</a:t>
                      </a:r>
                      <a:r>
                        <a:rPr lang="ru-RU" sz="1000" b="0" i="0" u="none" strike="noStrike" cap="none" spc="0" baseline="0" dirty="0">
                          <a:ln>
                            <a:noFill/>
                          </a:ln>
                          <a:solidFill>
                            <a:schemeClr val="tx1"/>
                          </a:solidFill>
                          <a:effectLst/>
                          <a:latin typeface="Calibri" panose="020F0502020204030204" pitchFamily="34" charset="0"/>
                        </a:rPr>
                        <a:t> </a:t>
                      </a:r>
                      <a:r>
                        <a:rPr lang="en-US" sz="1000" b="0" i="0" u="none" strike="noStrike" cap="none" spc="0" baseline="0" dirty="0">
                          <a:ln>
                            <a:noFill/>
                          </a:ln>
                          <a:solidFill>
                            <a:schemeClr val="tx1"/>
                          </a:solidFill>
                          <a:effectLst/>
                          <a:latin typeface="Calibri" panose="020F0502020204030204" pitchFamily="34" charset="0"/>
                        </a:rPr>
                        <a:t>the IDE</a:t>
                      </a: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61985587"/>
                  </a:ext>
                </a:extLst>
              </a:tr>
              <a:tr h="288000">
                <a:tc vMerge="1">
                  <a:txBody>
                    <a:bodyPr/>
                    <a:lstStyle/>
                    <a:p>
                      <a:pPr algn="l" fontAlgn="b"/>
                      <a:endParaRPr lang="ru-RU"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cap="none" spc="0" baseline="0" dirty="0" err="1">
                          <a:ln>
                            <a:noFill/>
                          </a:ln>
                          <a:solidFill>
                            <a:schemeClr val="tx1"/>
                          </a:solidFill>
                          <a:effectLst/>
                          <a:latin typeface="Calibri" panose="020F0502020204030204" pitchFamily="34" charset="0"/>
                        </a:rPr>
                        <a:t>sbt</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cap="none" spc="0" baseline="0">
                          <a:ln>
                            <a:noFill/>
                          </a:ln>
                          <a:solidFill>
                            <a:schemeClr val="tx1"/>
                          </a:solidFill>
                          <a:effectLst/>
                          <a:latin typeface="Calibri" panose="020F0502020204030204" pitchFamily="34" charset="0"/>
                        </a:rPr>
                        <a:t>1.5.5</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chemeClr val="tx1"/>
                          </a:solidFill>
                          <a:effectLst/>
                          <a:latin typeface="Calibri" panose="020F0502020204030204" pitchFamily="34" charset="0"/>
                        </a:rPr>
                        <a:t>included in the IDE Scala plugin</a:t>
                      </a: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47191341"/>
                  </a:ext>
                </a:extLst>
              </a:tr>
              <a:tr h="288000">
                <a:tc>
                  <a:txBody>
                    <a:bodyPr/>
                    <a:lstStyle/>
                    <a:p>
                      <a:pPr algn="l" fontAlgn="b"/>
                      <a:r>
                        <a:rPr lang="en-US" sz="1000" b="0" u="none" strike="noStrike" cap="none" spc="0" baseline="0" dirty="0">
                          <a:ln>
                            <a:noFill/>
                          </a:ln>
                          <a:solidFill>
                            <a:schemeClr val="tx1"/>
                          </a:solidFill>
                          <a:effectLst/>
                        </a:rPr>
                        <a:t>API tool</a:t>
                      </a:r>
                      <a:endParaRPr lang="ru-RU"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u="none" strike="noStrike" cap="none" spc="0" baseline="0" dirty="0">
                          <a:ln>
                            <a:noFill/>
                          </a:ln>
                          <a:solidFill>
                            <a:schemeClr val="tx1"/>
                          </a:solidFill>
                          <a:effectLst/>
                        </a:rPr>
                        <a:t>Postman</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cap="none" spc="0" baseline="0">
                          <a:ln>
                            <a:noFill/>
                          </a:ln>
                          <a:solidFill>
                            <a:schemeClr val="tx1"/>
                          </a:solidFill>
                          <a:effectLst/>
                          <a:latin typeface="Calibri" panose="020F0502020204030204" pitchFamily="34" charset="0"/>
                        </a:rPr>
                        <a:t>9.13.0</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cap="none" spc="0" baseline="0" dirty="0">
                          <a:ln>
                            <a:noFill/>
                          </a:ln>
                          <a:solidFill>
                            <a:schemeClr val="tx1"/>
                          </a:solidFill>
                          <a:effectLst/>
                          <a:latin typeface="Calibri" panose="020F0502020204030204" pitchFamily="34" charset="0"/>
                        </a:rPr>
                        <a:t>https://www.postman.com</a:t>
                      </a: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6645655"/>
                  </a:ext>
                </a:extLst>
              </a:tr>
              <a:tr h="288000">
                <a:tc>
                  <a:txBody>
                    <a:bodyPr/>
                    <a:lstStyle/>
                    <a:p>
                      <a:pPr algn="l" fontAlgn="b"/>
                      <a:r>
                        <a:rPr lang="en-US" sz="1000" b="0" i="0" u="none" strike="noStrike" cap="none" spc="0" baseline="0" dirty="0">
                          <a:ln>
                            <a:noFill/>
                          </a:ln>
                          <a:solidFill>
                            <a:schemeClr val="tx1"/>
                          </a:solidFill>
                          <a:effectLst/>
                          <a:latin typeface="+mn-lt"/>
                        </a:rPr>
                        <a:t>Graphical client for the database</a:t>
                      </a:r>
                      <a:endParaRPr lang="ru-RU" sz="1000" b="0" i="0" u="none" strike="noStrike" cap="none" spc="0" baseline="0" dirty="0">
                        <a:ln>
                          <a:noFill/>
                        </a:ln>
                        <a:solidFill>
                          <a:schemeClr val="tx1"/>
                        </a:solidFill>
                        <a:effectLst/>
                        <a:latin typeface="+mn-lt"/>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kern="1200" dirty="0">
                          <a:solidFill>
                            <a:schemeClr val="dk1"/>
                          </a:solidFill>
                          <a:effectLst/>
                          <a:latin typeface="+mn-lt"/>
                          <a:ea typeface="+mn-ea"/>
                          <a:cs typeface="+mn-cs"/>
                        </a:rPr>
                        <a:t>DB Browser for SQLite</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cap="none" spc="0" baseline="0">
                          <a:ln>
                            <a:noFill/>
                          </a:ln>
                          <a:solidFill>
                            <a:schemeClr val="tx1"/>
                          </a:solidFill>
                          <a:effectLst/>
                          <a:latin typeface="Calibri" panose="020F0502020204030204" pitchFamily="34" charset="0"/>
                        </a:rPr>
                        <a:t>3.12.2</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cap="none" spc="0" baseline="0" dirty="0">
                          <a:ln>
                            <a:noFill/>
                          </a:ln>
                          <a:solidFill>
                            <a:schemeClr val="tx1"/>
                          </a:solidFill>
                          <a:effectLst/>
                          <a:latin typeface="Calibri" panose="020F0502020204030204" pitchFamily="34" charset="0"/>
                        </a:rPr>
                        <a:t>https://sqlitebrowser.org</a:t>
                      </a: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3238669"/>
                  </a:ext>
                </a:extLst>
              </a:tr>
              <a:tr h="288000">
                <a:tc>
                  <a:txBody>
                    <a:bodyPr/>
                    <a:lstStyle/>
                    <a:p>
                      <a:pPr algn="l" fontAlgn="b"/>
                      <a:r>
                        <a:rPr lang="en-US" sz="1000" b="0" i="0" u="none" strike="noStrike" cap="none" spc="0" baseline="0" dirty="0">
                          <a:ln>
                            <a:noFill/>
                          </a:ln>
                          <a:solidFill>
                            <a:schemeClr val="tx1"/>
                          </a:solidFill>
                          <a:effectLst/>
                          <a:latin typeface="+mn-lt"/>
                        </a:rPr>
                        <a:t>Profiling tool</a:t>
                      </a:r>
                      <a:endParaRPr lang="ru-RU" sz="1000" b="0" i="0" u="none" strike="noStrike" cap="none" spc="0" baseline="0" dirty="0">
                        <a:ln>
                          <a:noFill/>
                        </a:ln>
                        <a:solidFill>
                          <a:schemeClr val="tx1"/>
                        </a:solidFill>
                        <a:effectLst/>
                        <a:latin typeface="+mn-lt"/>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cap="none" spc="0" baseline="0" dirty="0" err="1">
                          <a:ln>
                            <a:noFill/>
                          </a:ln>
                          <a:solidFill>
                            <a:schemeClr val="tx1"/>
                          </a:solidFill>
                          <a:effectLst/>
                          <a:latin typeface="Calibri" panose="020F0502020204030204" pitchFamily="34" charset="0"/>
                        </a:rPr>
                        <a:t>VisualVM</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cap="none" spc="0" baseline="0" dirty="0">
                          <a:ln>
                            <a:noFill/>
                          </a:ln>
                          <a:solidFill>
                            <a:schemeClr val="tx1"/>
                          </a:solidFill>
                          <a:effectLst/>
                          <a:latin typeface="Calibri" panose="020F0502020204030204" pitchFamily="34" charset="0"/>
                        </a:rPr>
                        <a:t>2.1.2</a:t>
                      </a: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cap="none" spc="0" baseline="0" dirty="0">
                          <a:ln>
                            <a:noFill/>
                          </a:ln>
                          <a:solidFill>
                            <a:schemeClr val="tx1"/>
                          </a:solidFill>
                          <a:effectLst/>
                          <a:latin typeface="Calibri" panose="020F0502020204030204" pitchFamily="34" charset="0"/>
                        </a:rPr>
                        <a:t>https://visualvm.github.io</a:t>
                      </a: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78907075"/>
                  </a:ext>
                </a:extLst>
              </a:tr>
            </a:tbl>
          </a:graphicData>
        </a:graphic>
      </p:graphicFrame>
      <p:graphicFrame>
        <p:nvGraphicFramePr>
          <p:cNvPr id="59" name="Таблица 58">
            <a:extLst>
              <a:ext uri="{FF2B5EF4-FFF2-40B4-BE49-F238E27FC236}">
                <a16:creationId xmlns:a16="http://schemas.microsoft.com/office/drawing/2014/main" id="{1D7A191E-B3CC-4307-B95D-CADC4527E482}"/>
              </a:ext>
            </a:extLst>
          </p:cNvPr>
          <p:cNvGraphicFramePr>
            <a:graphicFrameLocks noGrp="1"/>
          </p:cNvGraphicFramePr>
          <p:nvPr>
            <p:extLst>
              <p:ext uri="{D42A27DB-BD31-4B8C-83A1-F6EECF244321}">
                <p14:modId xmlns:p14="http://schemas.microsoft.com/office/powerpoint/2010/main" val="705748898"/>
              </p:ext>
            </p:extLst>
          </p:nvPr>
        </p:nvGraphicFramePr>
        <p:xfrm>
          <a:off x="3114085" y="4390852"/>
          <a:ext cx="8755862" cy="2326666"/>
        </p:xfrm>
        <a:graphic>
          <a:graphicData uri="http://schemas.openxmlformats.org/drawingml/2006/table">
            <a:tbl>
              <a:tblPr>
                <a:tableStyleId>{5C22544A-7EE6-4342-B048-85BDC9FD1C3A}</a:tableStyleId>
              </a:tblPr>
              <a:tblGrid>
                <a:gridCol w="2380941">
                  <a:extLst>
                    <a:ext uri="{9D8B030D-6E8A-4147-A177-3AD203B41FA5}">
                      <a16:colId xmlns:a16="http://schemas.microsoft.com/office/drawing/2014/main" val="819294277"/>
                    </a:ext>
                  </a:extLst>
                </a:gridCol>
                <a:gridCol w="1751163">
                  <a:extLst>
                    <a:ext uri="{9D8B030D-6E8A-4147-A177-3AD203B41FA5}">
                      <a16:colId xmlns:a16="http://schemas.microsoft.com/office/drawing/2014/main" val="2777789232"/>
                    </a:ext>
                  </a:extLst>
                </a:gridCol>
                <a:gridCol w="1026543">
                  <a:extLst>
                    <a:ext uri="{9D8B030D-6E8A-4147-A177-3AD203B41FA5}">
                      <a16:colId xmlns:a16="http://schemas.microsoft.com/office/drawing/2014/main" val="3270856210"/>
                    </a:ext>
                  </a:extLst>
                </a:gridCol>
                <a:gridCol w="3597215">
                  <a:extLst>
                    <a:ext uri="{9D8B030D-6E8A-4147-A177-3AD203B41FA5}">
                      <a16:colId xmlns:a16="http://schemas.microsoft.com/office/drawing/2014/main" val="3398626773"/>
                    </a:ext>
                  </a:extLst>
                </a:gridCol>
              </a:tblGrid>
              <a:tr h="288000">
                <a:tc>
                  <a:txBody>
                    <a:bodyPr/>
                    <a:lstStyle/>
                    <a:p>
                      <a:pPr algn="l" fontAlgn="b"/>
                      <a:r>
                        <a:rPr lang="en-US" sz="1000" kern="1200" dirty="0">
                          <a:solidFill>
                            <a:schemeClr val="dk1"/>
                          </a:solidFill>
                          <a:effectLst/>
                          <a:latin typeface="+mn-lt"/>
                          <a:ea typeface="+mn-ea"/>
                          <a:cs typeface="+mn-cs"/>
                        </a:rPr>
                        <a:t>Remote software management system</a:t>
                      </a:r>
                      <a:endParaRPr lang="ru-RU"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u="none" strike="noStrike" cap="none" spc="0" baseline="0" dirty="0">
                          <a:ln>
                            <a:noFill/>
                          </a:ln>
                          <a:solidFill>
                            <a:schemeClr val="tx1"/>
                          </a:solidFill>
                          <a:effectLst/>
                        </a:rPr>
                        <a:t>Ansible</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cap="none" spc="0" baseline="0" dirty="0">
                          <a:ln>
                            <a:noFill/>
                          </a:ln>
                          <a:solidFill>
                            <a:schemeClr val="tx1"/>
                          </a:solidFill>
                          <a:effectLst/>
                          <a:latin typeface="Calibri" panose="020F0502020204030204" pitchFamily="34" charset="0"/>
                        </a:rPr>
                        <a:t>2.9.6</a:t>
                      </a: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dirty="0" err="1"/>
                        <a:t>sudo</a:t>
                      </a:r>
                      <a:r>
                        <a:rPr lang="en-US" sz="1000" dirty="0"/>
                        <a:t> apt install ansible</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3963086"/>
                  </a:ext>
                </a:extLst>
              </a:tr>
              <a:tr h="288000">
                <a:tc rowSpan="3">
                  <a:txBody>
                    <a:bodyPr/>
                    <a:lstStyle/>
                    <a:p>
                      <a:pPr algn="l" fontAlgn="b"/>
                      <a:r>
                        <a:rPr lang="en-US" sz="1000" b="0" u="none" strike="noStrike" cap="none" spc="0" baseline="0" dirty="0">
                          <a:ln>
                            <a:noFill/>
                          </a:ln>
                          <a:solidFill>
                            <a:schemeClr val="tx1"/>
                          </a:solidFill>
                          <a:effectLst/>
                        </a:rPr>
                        <a:t>Software development tools</a:t>
                      </a:r>
                      <a:endParaRPr lang="ru-RU"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u="none" strike="noStrike" cap="none" spc="0" baseline="0" dirty="0">
                          <a:ln>
                            <a:noFill/>
                          </a:ln>
                          <a:solidFill>
                            <a:schemeClr val="tx1"/>
                          </a:solidFill>
                          <a:effectLst/>
                        </a:rPr>
                        <a:t>Python</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cap="none" spc="0" baseline="0" dirty="0">
                          <a:ln>
                            <a:noFill/>
                          </a:ln>
                          <a:solidFill>
                            <a:schemeClr val="tx1"/>
                          </a:solidFill>
                          <a:effectLst/>
                          <a:latin typeface="Calibri" panose="020F0502020204030204" pitchFamily="34" charset="0"/>
                        </a:rPr>
                        <a:t>3.8.10</a:t>
                      </a: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dirty="0" err="1"/>
                        <a:t>sudo</a:t>
                      </a:r>
                      <a:r>
                        <a:rPr lang="en-US" sz="1000" dirty="0"/>
                        <a:t> apt install python3-pip</a:t>
                      </a:r>
                      <a:endParaRPr lang="ru-RU" sz="1000" dirty="0"/>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4497177"/>
                  </a:ext>
                </a:extLst>
              </a:tr>
              <a:tr h="288000">
                <a:tc vMerge="1">
                  <a:txBody>
                    <a:bodyPr/>
                    <a:lstStyle/>
                    <a:p>
                      <a:pPr algn="l" fontAlgn="b"/>
                      <a:endParaRPr lang="ru-RU"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u="none" strike="noStrike" cap="none" spc="0" baseline="0" dirty="0">
                          <a:ln>
                            <a:noFill/>
                          </a:ln>
                          <a:solidFill>
                            <a:schemeClr val="tx1"/>
                          </a:solidFill>
                          <a:effectLst/>
                        </a:rPr>
                        <a:t>Java</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chemeClr val="tx1"/>
                          </a:solidFill>
                          <a:effectLst/>
                          <a:latin typeface="Calibri" panose="020F0502020204030204" pitchFamily="34" charset="0"/>
                        </a:rPr>
                        <a:t>openjdk-11 11.0.13</a:t>
                      </a: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dirty="0" err="1"/>
                        <a:t>sudo</a:t>
                      </a:r>
                      <a:r>
                        <a:rPr lang="en-US" sz="1000" dirty="0"/>
                        <a:t> apt install openjdk-11-jdk</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92345986"/>
                  </a:ext>
                </a:extLst>
              </a:tr>
              <a:tr h="310666">
                <a:tc vMerge="1">
                  <a:txBody>
                    <a:bodyPr/>
                    <a:lstStyle/>
                    <a:p>
                      <a:pPr algn="l" fontAlgn="b"/>
                      <a:endParaRPr lang="ru-RU"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u="none" strike="noStrike" cap="none" spc="0" baseline="0" dirty="0">
                          <a:ln>
                            <a:noFill/>
                          </a:ln>
                          <a:solidFill>
                            <a:schemeClr val="tx1"/>
                          </a:solidFill>
                          <a:effectLst/>
                        </a:rPr>
                        <a:t>Scala</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kern="1200" dirty="0">
                          <a:solidFill>
                            <a:schemeClr val="dk1"/>
                          </a:solidFill>
                          <a:effectLst/>
                          <a:latin typeface="+mn-lt"/>
                          <a:ea typeface="+mn-ea"/>
                          <a:cs typeface="+mn-cs"/>
                        </a:rPr>
                        <a:t>2.13.6</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dirty="0"/>
                        <a:t>https://www.scala-sbt.org/1.x/docs/Installing-sbt-on-Linux</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94365407"/>
                  </a:ext>
                </a:extLst>
              </a:tr>
              <a:tr h="288000">
                <a:tc rowSpan="2">
                  <a:txBody>
                    <a:bodyPr/>
                    <a:lstStyle/>
                    <a:p>
                      <a:pPr algn="l" fontAlgn="b"/>
                      <a:r>
                        <a:rPr lang="en-US" sz="1000" b="0" u="none" strike="noStrike" cap="none" spc="0" baseline="0" dirty="0">
                          <a:ln>
                            <a:noFill/>
                          </a:ln>
                          <a:solidFill>
                            <a:schemeClr val="tx1"/>
                          </a:solidFill>
                          <a:effectLst/>
                        </a:rPr>
                        <a:t>Build automation tools</a:t>
                      </a:r>
                      <a:endParaRPr lang="ru-RU"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u="none" strike="noStrike" cap="none" spc="0" baseline="0" dirty="0">
                          <a:ln>
                            <a:noFill/>
                          </a:ln>
                          <a:solidFill>
                            <a:schemeClr val="tx1"/>
                          </a:solidFill>
                          <a:effectLst/>
                        </a:rPr>
                        <a:t>Maven</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cap="none" spc="0" baseline="0" dirty="0">
                          <a:ln>
                            <a:noFill/>
                          </a:ln>
                          <a:solidFill>
                            <a:schemeClr val="tx1"/>
                          </a:solidFill>
                          <a:effectLst/>
                          <a:latin typeface="Calibri" panose="020F0502020204030204" pitchFamily="34" charset="0"/>
                        </a:rPr>
                        <a:t>3.6.3</a:t>
                      </a: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dirty="0" err="1"/>
                        <a:t>sudo</a:t>
                      </a:r>
                      <a:r>
                        <a:rPr lang="en-US" sz="1000" dirty="0"/>
                        <a:t> apt install maven</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61985587"/>
                  </a:ext>
                </a:extLst>
              </a:tr>
              <a:tr h="288000">
                <a:tc vMerge="1">
                  <a:txBody>
                    <a:bodyPr/>
                    <a:lstStyle/>
                    <a:p>
                      <a:pPr algn="l" fontAlgn="b"/>
                      <a:endParaRPr lang="ru-RU"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cap="none" spc="0" baseline="0" dirty="0" err="1">
                          <a:ln>
                            <a:noFill/>
                          </a:ln>
                          <a:solidFill>
                            <a:schemeClr val="tx1"/>
                          </a:solidFill>
                          <a:effectLst/>
                          <a:latin typeface="Calibri" panose="020F0502020204030204" pitchFamily="34" charset="0"/>
                        </a:rPr>
                        <a:t>sbt</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chemeClr val="tx1"/>
                          </a:solidFill>
                          <a:effectLst/>
                          <a:latin typeface="Calibri" panose="020F0502020204030204" pitchFamily="34" charset="0"/>
                        </a:rPr>
                        <a:t>1.5.5</a:t>
                      </a: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chemeClr val="tx1"/>
                          </a:solidFill>
                          <a:effectLst/>
                          <a:latin typeface="Calibri" panose="020F0502020204030204" pitchFamily="34" charset="0"/>
                        </a:rPr>
                        <a:t>see Scala</a:t>
                      </a: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4214188"/>
                  </a:ext>
                </a:extLst>
              </a:tr>
              <a:tr h="288000">
                <a:tc>
                  <a:txBody>
                    <a:bodyPr/>
                    <a:lstStyle/>
                    <a:p>
                      <a:pPr algn="l" fontAlgn="b"/>
                      <a:r>
                        <a:rPr lang="en-US" sz="1000" b="0" i="0" kern="1200" dirty="0">
                          <a:solidFill>
                            <a:schemeClr val="dk1"/>
                          </a:solidFill>
                          <a:effectLst/>
                          <a:latin typeface="+mn-lt"/>
                          <a:ea typeface="+mn-ea"/>
                          <a:cs typeface="+mn-cs"/>
                        </a:rPr>
                        <a:t>Remote data exchange tool</a:t>
                      </a: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cap="none" spc="0" baseline="0" dirty="0">
                          <a:ln>
                            <a:noFill/>
                          </a:ln>
                          <a:solidFill>
                            <a:schemeClr val="tx1"/>
                          </a:solidFill>
                          <a:effectLst/>
                          <a:latin typeface="Calibri" panose="020F0502020204030204" pitchFamily="34" charset="0"/>
                        </a:rPr>
                        <a:t>OpenSSH Server</a:t>
                      </a: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chemeClr val="tx1"/>
                          </a:solidFill>
                          <a:effectLst/>
                          <a:latin typeface="Calibri" panose="020F0502020204030204" pitchFamily="34" charset="0"/>
                        </a:rPr>
                        <a:t>8.2</a:t>
                      </a: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cap="none" spc="0" baseline="0" dirty="0" err="1">
                          <a:ln>
                            <a:noFill/>
                          </a:ln>
                          <a:solidFill>
                            <a:schemeClr val="tx1"/>
                          </a:solidFill>
                          <a:effectLst/>
                          <a:latin typeface="Calibri" panose="020F0502020204030204" pitchFamily="34" charset="0"/>
                        </a:rPr>
                        <a:t>sudo</a:t>
                      </a:r>
                      <a:r>
                        <a:rPr lang="en-US" sz="1000" b="0" i="0" u="none" strike="noStrike" cap="none" spc="0" baseline="0" dirty="0">
                          <a:ln>
                            <a:noFill/>
                          </a:ln>
                          <a:solidFill>
                            <a:schemeClr val="tx1"/>
                          </a:solidFill>
                          <a:effectLst/>
                          <a:latin typeface="Calibri" panose="020F0502020204030204" pitchFamily="34" charset="0"/>
                        </a:rPr>
                        <a:t> apt install </a:t>
                      </a:r>
                      <a:r>
                        <a:rPr lang="en-US" sz="1000" b="0" i="0" u="none" strike="noStrike" cap="none" spc="0" baseline="0" dirty="0" err="1">
                          <a:ln>
                            <a:noFill/>
                          </a:ln>
                          <a:solidFill>
                            <a:schemeClr val="tx1"/>
                          </a:solidFill>
                          <a:effectLst/>
                          <a:latin typeface="Calibri" panose="020F0502020204030204" pitchFamily="34" charset="0"/>
                        </a:rPr>
                        <a:t>openssh</a:t>
                      </a:r>
                      <a:r>
                        <a:rPr lang="en-US" sz="1000" b="0" i="0" u="none" strike="noStrike" cap="none" spc="0" baseline="0" dirty="0">
                          <a:ln>
                            <a:noFill/>
                          </a:ln>
                          <a:solidFill>
                            <a:schemeClr val="tx1"/>
                          </a:solidFill>
                          <a:effectLst/>
                          <a:latin typeface="Calibri" panose="020F0502020204030204" pitchFamily="34" charset="0"/>
                        </a:rPr>
                        <a:t>-server</a:t>
                      </a: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3395856"/>
                  </a:ext>
                </a:extLst>
              </a:tr>
              <a:tr h="288000">
                <a:tc>
                  <a:txBody>
                    <a:bodyPr/>
                    <a:lstStyle/>
                    <a:p>
                      <a:pPr algn="l" fontAlgn="b"/>
                      <a:r>
                        <a:rPr lang="en-US" sz="1000" b="0" i="0" u="none" strike="noStrike" cap="none" spc="0" baseline="0" dirty="0">
                          <a:ln>
                            <a:noFill/>
                          </a:ln>
                          <a:solidFill>
                            <a:schemeClr val="tx1"/>
                          </a:solidFill>
                          <a:effectLst/>
                          <a:latin typeface="Calibri" panose="020F0502020204030204" pitchFamily="34" charset="0"/>
                        </a:rPr>
                        <a:t>Set of tools for Amazon Web Services</a:t>
                      </a:r>
                      <a:endParaRPr lang="ru-RU"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r>
                        <a:rPr lang="en-US" sz="1000" b="0" i="0" u="none" strike="noStrike" kern="1200" dirty="0">
                          <a:solidFill>
                            <a:schemeClr val="dk1"/>
                          </a:solidFill>
                          <a:effectLst/>
                          <a:latin typeface="+mn-lt"/>
                          <a:ea typeface="+mn-ea"/>
                          <a:cs typeface="+mn-cs"/>
                        </a:rPr>
                        <a:t>AWS SDK</a:t>
                      </a:r>
                      <a:endParaRPr lang="en-US" sz="1000" b="0" i="0" kern="1200" dirty="0">
                        <a:solidFill>
                          <a:schemeClr val="dk1"/>
                        </a:solidFill>
                        <a:effectLst/>
                        <a:latin typeface="+mn-lt"/>
                        <a:ea typeface="+mn-ea"/>
                        <a:cs typeface="+mn-cs"/>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kern="1200" dirty="0">
                          <a:solidFill>
                            <a:schemeClr val="dk1"/>
                          </a:solidFill>
                          <a:effectLst/>
                          <a:latin typeface="+mn-lt"/>
                          <a:ea typeface="+mn-ea"/>
                          <a:cs typeface="+mn-cs"/>
                        </a:rPr>
                        <a:t>boto3</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dirty="0" err="1"/>
                        <a:t>sudo</a:t>
                      </a:r>
                      <a:r>
                        <a:rPr lang="en-US" sz="1000" dirty="0"/>
                        <a:t> pip install boto boto3</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1616772"/>
                  </a:ext>
                </a:extLst>
              </a:tr>
            </a:tbl>
          </a:graphicData>
        </a:graphic>
      </p:graphicFrame>
      <p:sp>
        <p:nvSpPr>
          <p:cNvPr id="7" name="Прямоугольник 6">
            <a:extLst>
              <a:ext uri="{FF2B5EF4-FFF2-40B4-BE49-F238E27FC236}">
                <a16:creationId xmlns:a16="http://schemas.microsoft.com/office/drawing/2014/main" id="{AFA9BB42-BB91-4E46-AB4D-9FC1EB4171A5}"/>
              </a:ext>
            </a:extLst>
          </p:cNvPr>
          <p:cNvSpPr/>
          <p:nvPr/>
        </p:nvSpPr>
        <p:spPr>
          <a:xfrm>
            <a:off x="66382" y="1828699"/>
            <a:ext cx="2806177" cy="1813005"/>
          </a:xfrm>
          <a:prstGeom prst="rect">
            <a:avLst/>
          </a:prstGeom>
          <a:noFill/>
          <a:ln w="3175">
            <a:solidFill>
              <a:schemeClr val="accent3">
                <a:lumMod val="20000"/>
                <a:lumOff val="8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ln>
                <a:solidFill>
                  <a:schemeClr val="accent3">
                    <a:lumMod val="20000"/>
                    <a:lumOff val="80000"/>
                  </a:schemeClr>
                </a:solidFill>
              </a:ln>
              <a:solidFill>
                <a:schemeClr val="tx1"/>
              </a:solidFill>
            </a:endParaRPr>
          </a:p>
        </p:txBody>
      </p:sp>
      <p:sp>
        <p:nvSpPr>
          <p:cNvPr id="8" name="Прямоугольник 7">
            <a:extLst>
              <a:ext uri="{FF2B5EF4-FFF2-40B4-BE49-F238E27FC236}">
                <a16:creationId xmlns:a16="http://schemas.microsoft.com/office/drawing/2014/main" id="{596A9ECB-091D-4FA6-890B-4D259BDC61A5}"/>
              </a:ext>
            </a:extLst>
          </p:cNvPr>
          <p:cNvSpPr/>
          <p:nvPr/>
        </p:nvSpPr>
        <p:spPr>
          <a:xfrm>
            <a:off x="66382" y="1589463"/>
            <a:ext cx="2806177" cy="234886"/>
          </a:xfrm>
          <a:prstGeom prst="rect">
            <a:avLst/>
          </a:prstGeom>
          <a:noFill/>
          <a:ln w="3175">
            <a:solidFill>
              <a:schemeClr val="accent3">
                <a:lumMod val="20000"/>
                <a:lumOff val="8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Operating systems</a:t>
            </a:r>
          </a:p>
        </p:txBody>
      </p:sp>
      <p:sp>
        <p:nvSpPr>
          <p:cNvPr id="9" name="Прямоугольник 8">
            <a:extLst>
              <a:ext uri="{FF2B5EF4-FFF2-40B4-BE49-F238E27FC236}">
                <a16:creationId xmlns:a16="http://schemas.microsoft.com/office/drawing/2014/main" id="{E5256F4F-68D9-48CC-A734-D2F023AAEC50}"/>
              </a:ext>
            </a:extLst>
          </p:cNvPr>
          <p:cNvSpPr/>
          <p:nvPr/>
        </p:nvSpPr>
        <p:spPr>
          <a:xfrm>
            <a:off x="215112" y="1987235"/>
            <a:ext cx="2508717" cy="14992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endParaRPr>
          </a:p>
        </p:txBody>
      </p:sp>
      <p:sp>
        <p:nvSpPr>
          <p:cNvPr id="10" name="Прямоугольник 9">
            <a:extLst>
              <a:ext uri="{FF2B5EF4-FFF2-40B4-BE49-F238E27FC236}">
                <a16:creationId xmlns:a16="http://schemas.microsoft.com/office/drawing/2014/main" id="{54A69423-1326-4E06-8C2C-4B1F69353EF4}"/>
              </a:ext>
            </a:extLst>
          </p:cNvPr>
          <p:cNvSpPr/>
          <p:nvPr/>
        </p:nvSpPr>
        <p:spPr>
          <a:xfrm>
            <a:off x="307908" y="2551854"/>
            <a:ext cx="2415921" cy="9329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ru-RU" dirty="0">
              <a:solidFill>
                <a:schemeClr val="tx1"/>
              </a:solidFill>
            </a:endParaRPr>
          </a:p>
        </p:txBody>
      </p:sp>
      <p:sp>
        <p:nvSpPr>
          <p:cNvPr id="11" name="Прямоугольник 10">
            <a:extLst>
              <a:ext uri="{FF2B5EF4-FFF2-40B4-BE49-F238E27FC236}">
                <a16:creationId xmlns:a16="http://schemas.microsoft.com/office/drawing/2014/main" id="{B4613D8F-C323-44B4-8B9D-B604C5562F46}"/>
              </a:ext>
            </a:extLst>
          </p:cNvPr>
          <p:cNvSpPr/>
          <p:nvPr/>
        </p:nvSpPr>
        <p:spPr>
          <a:xfrm>
            <a:off x="406400" y="3039004"/>
            <a:ext cx="2317429" cy="4474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endParaRPr>
          </a:p>
        </p:txBody>
      </p:sp>
      <p:sp>
        <p:nvSpPr>
          <p:cNvPr id="2" name="TextBox 1">
            <a:extLst>
              <a:ext uri="{FF2B5EF4-FFF2-40B4-BE49-F238E27FC236}">
                <a16:creationId xmlns:a16="http://schemas.microsoft.com/office/drawing/2014/main" id="{BA9680A4-5CC0-4F45-9886-EEEB49F617E6}"/>
              </a:ext>
            </a:extLst>
          </p:cNvPr>
          <p:cNvSpPr txBox="1"/>
          <p:nvPr/>
        </p:nvSpPr>
        <p:spPr>
          <a:xfrm>
            <a:off x="281288" y="2561811"/>
            <a:ext cx="2469160" cy="369332"/>
          </a:xfrm>
          <a:prstGeom prst="rect">
            <a:avLst/>
          </a:prstGeom>
          <a:noFill/>
        </p:spPr>
        <p:txBody>
          <a:bodyPr wrap="square" rtlCol="0">
            <a:spAutoFit/>
          </a:bodyPr>
          <a:lstStyle/>
          <a:p>
            <a:r>
              <a:rPr lang="en-US" sz="1000" dirty="0">
                <a:solidFill>
                  <a:schemeClr val="tx1"/>
                </a:solidFill>
              </a:rPr>
              <a:t>Windows Subsystem for Linux v2</a:t>
            </a:r>
          </a:p>
          <a:p>
            <a:r>
              <a:rPr lang="en-US" sz="800" dirty="0">
                <a:solidFill>
                  <a:schemeClr val="tx1"/>
                </a:solidFill>
              </a:rPr>
              <a:t>https://docs.microsoft.com/en-us/windows/wsl/install</a:t>
            </a:r>
          </a:p>
        </p:txBody>
      </p:sp>
      <p:sp>
        <p:nvSpPr>
          <p:cNvPr id="14" name="TextBox 13">
            <a:extLst>
              <a:ext uri="{FF2B5EF4-FFF2-40B4-BE49-F238E27FC236}">
                <a16:creationId xmlns:a16="http://schemas.microsoft.com/office/drawing/2014/main" id="{65BAD3EC-4F67-4CD8-B87A-434A2CEF0F84}"/>
              </a:ext>
            </a:extLst>
          </p:cNvPr>
          <p:cNvSpPr txBox="1"/>
          <p:nvPr/>
        </p:nvSpPr>
        <p:spPr>
          <a:xfrm>
            <a:off x="251925" y="2006458"/>
            <a:ext cx="1376272" cy="245676"/>
          </a:xfrm>
          <a:prstGeom prst="rect">
            <a:avLst/>
          </a:prstGeom>
          <a:noFill/>
        </p:spPr>
        <p:txBody>
          <a:bodyPr wrap="square">
            <a:spAutoFit/>
          </a:bodyPr>
          <a:lstStyle/>
          <a:p>
            <a:r>
              <a:rPr lang="en-US" sz="1000" dirty="0">
                <a:solidFill>
                  <a:schemeClr val="tx1"/>
                </a:solidFill>
              </a:rPr>
              <a:t>Windows 11</a:t>
            </a:r>
            <a:endParaRPr lang="ru-RU" sz="1000" dirty="0">
              <a:solidFill>
                <a:schemeClr val="tx1"/>
              </a:solidFill>
            </a:endParaRPr>
          </a:p>
        </p:txBody>
      </p:sp>
      <p:sp>
        <p:nvSpPr>
          <p:cNvPr id="15" name="TextBox 14">
            <a:extLst>
              <a:ext uri="{FF2B5EF4-FFF2-40B4-BE49-F238E27FC236}">
                <a16:creationId xmlns:a16="http://schemas.microsoft.com/office/drawing/2014/main" id="{F97CA8DC-F2F7-4797-9411-564EDACA4592}"/>
              </a:ext>
            </a:extLst>
          </p:cNvPr>
          <p:cNvSpPr txBox="1"/>
          <p:nvPr/>
        </p:nvSpPr>
        <p:spPr>
          <a:xfrm>
            <a:off x="406399" y="3040202"/>
            <a:ext cx="1221798" cy="246221"/>
          </a:xfrm>
          <a:prstGeom prst="rect">
            <a:avLst/>
          </a:prstGeom>
          <a:noFill/>
        </p:spPr>
        <p:txBody>
          <a:bodyPr wrap="square" rtlCol="0">
            <a:spAutoFit/>
          </a:bodyPr>
          <a:lstStyle/>
          <a:p>
            <a:r>
              <a:rPr lang="en-US" sz="1000" dirty="0">
                <a:solidFill>
                  <a:schemeClr val="tx1"/>
                </a:solidFill>
              </a:rPr>
              <a:t>Ubuntu 20.04</a:t>
            </a:r>
            <a:endParaRPr lang="ru-RU" sz="1000" dirty="0">
              <a:solidFill>
                <a:schemeClr val="tx1"/>
              </a:solidFill>
            </a:endParaRPr>
          </a:p>
        </p:txBody>
      </p:sp>
      <p:sp>
        <p:nvSpPr>
          <p:cNvPr id="18" name="Прямоугольник 17">
            <a:extLst>
              <a:ext uri="{FF2B5EF4-FFF2-40B4-BE49-F238E27FC236}">
                <a16:creationId xmlns:a16="http://schemas.microsoft.com/office/drawing/2014/main" id="{7D012BD9-EF1A-47F2-B3BA-3C7E4EDB951F}"/>
              </a:ext>
            </a:extLst>
          </p:cNvPr>
          <p:cNvSpPr/>
          <p:nvPr/>
        </p:nvSpPr>
        <p:spPr>
          <a:xfrm>
            <a:off x="3114085" y="694491"/>
            <a:ext cx="8755862" cy="211377"/>
          </a:xfrm>
          <a:prstGeom prst="rect">
            <a:avLst/>
          </a:prstGeom>
          <a:noFill/>
          <a:ln w="3175">
            <a:solidFill>
              <a:schemeClr val="accent3">
                <a:lumMod val="20000"/>
                <a:lumOff val="8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Software</a:t>
            </a:r>
          </a:p>
        </p:txBody>
      </p:sp>
      <p:sp>
        <p:nvSpPr>
          <p:cNvPr id="20" name="Прямоугольник 19">
            <a:extLst>
              <a:ext uri="{FF2B5EF4-FFF2-40B4-BE49-F238E27FC236}">
                <a16:creationId xmlns:a16="http://schemas.microsoft.com/office/drawing/2014/main" id="{D50CCA80-212A-4FB7-A2B1-70779072E940}"/>
              </a:ext>
            </a:extLst>
          </p:cNvPr>
          <p:cNvSpPr/>
          <p:nvPr/>
        </p:nvSpPr>
        <p:spPr>
          <a:xfrm>
            <a:off x="3114086" y="4188514"/>
            <a:ext cx="8755862" cy="202338"/>
          </a:xfrm>
          <a:prstGeom prst="rect">
            <a:avLst/>
          </a:prstGeom>
          <a:noFill/>
          <a:ln w="3175">
            <a:solidFill>
              <a:schemeClr val="accent3">
                <a:lumMod val="20000"/>
                <a:lumOff val="8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Software</a:t>
            </a:r>
          </a:p>
        </p:txBody>
      </p:sp>
      <p:cxnSp>
        <p:nvCxnSpPr>
          <p:cNvPr id="21" name="Прямая со стрелкой 20">
            <a:extLst>
              <a:ext uri="{FF2B5EF4-FFF2-40B4-BE49-F238E27FC236}">
                <a16:creationId xmlns:a16="http://schemas.microsoft.com/office/drawing/2014/main" id="{ADC89BCE-E68D-4329-B402-97790572F02E}"/>
              </a:ext>
            </a:extLst>
          </p:cNvPr>
          <p:cNvCxnSpPr>
            <a:cxnSpLocks/>
            <a:stCxn id="14" idx="3"/>
            <a:endCxn id="18" idx="1"/>
          </p:cNvCxnSpPr>
          <p:nvPr/>
        </p:nvCxnSpPr>
        <p:spPr>
          <a:xfrm flipV="1">
            <a:off x="1628197" y="800180"/>
            <a:ext cx="1485888" cy="1329116"/>
          </a:xfrm>
          <a:prstGeom prst="bentConnector3">
            <a:avLst>
              <a:gd name="adj1" fmla="val 8731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a:extLst>
              <a:ext uri="{FF2B5EF4-FFF2-40B4-BE49-F238E27FC236}">
                <a16:creationId xmlns:a16="http://schemas.microsoft.com/office/drawing/2014/main" id="{EDE05191-74B4-4727-B190-311359333914}"/>
              </a:ext>
            </a:extLst>
          </p:cNvPr>
          <p:cNvCxnSpPr>
            <a:cxnSpLocks/>
            <a:stCxn id="15" idx="3"/>
            <a:endCxn id="20" idx="1"/>
          </p:cNvCxnSpPr>
          <p:nvPr/>
        </p:nvCxnSpPr>
        <p:spPr>
          <a:xfrm>
            <a:off x="1628197" y="3163313"/>
            <a:ext cx="1485889" cy="1126370"/>
          </a:xfrm>
          <a:prstGeom prst="bentConnector3">
            <a:avLst>
              <a:gd name="adj1" fmla="val 87539"/>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183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Box 86">
            <a:extLst>
              <a:ext uri="{FF2B5EF4-FFF2-40B4-BE49-F238E27FC236}">
                <a16:creationId xmlns:a16="http://schemas.microsoft.com/office/drawing/2014/main" id="{B9B83DDE-41A7-46C1-B2E7-CA660A243BF7}"/>
              </a:ext>
            </a:extLst>
          </p:cNvPr>
          <p:cNvSpPr txBox="1"/>
          <p:nvPr/>
        </p:nvSpPr>
        <p:spPr>
          <a:xfrm>
            <a:off x="3227271" y="140482"/>
            <a:ext cx="5751538" cy="375552"/>
          </a:xfrm>
          <a:prstGeom prst="rect">
            <a:avLst/>
          </a:prstGeom>
          <a:noFill/>
          <a:ln w="19050">
            <a:solidFill>
              <a:schemeClr val="tx1"/>
            </a:solidFill>
          </a:ln>
        </p:spPr>
        <p:txBody>
          <a:bodyPr wrap="square" rtlCol="0">
            <a:spAutoFit/>
          </a:bodyPr>
          <a:lstStyle/>
          <a:p>
            <a:pPr lvl="0" algn="ct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Organizing infrastructure with Ansible</a:t>
            </a:r>
            <a:endParaRPr lang="ru-RU"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Прямоугольник 19">
            <a:extLst>
              <a:ext uri="{FF2B5EF4-FFF2-40B4-BE49-F238E27FC236}">
                <a16:creationId xmlns:a16="http://schemas.microsoft.com/office/drawing/2014/main" id="{A9328875-471F-43F5-9C8A-BBB6EC0CD3DC}"/>
              </a:ext>
            </a:extLst>
          </p:cNvPr>
          <p:cNvSpPr/>
          <p:nvPr/>
        </p:nvSpPr>
        <p:spPr>
          <a:xfrm>
            <a:off x="4426654" y="1764430"/>
            <a:ext cx="2729908" cy="7010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Прямоугольник 20">
            <a:extLst>
              <a:ext uri="{FF2B5EF4-FFF2-40B4-BE49-F238E27FC236}">
                <a16:creationId xmlns:a16="http://schemas.microsoft.com/office/drawing/2014/main" id="{D469C576-4049-4751-882C-A03C7E2DC512}"/>
              </a:ext>
            </a:extLst>
          </p:cNvPr>
          <p:cNvSpPr/>
          <p:nvPr/>
        </p:nvSpPr>
        <p:spPr>
          <a:xfrm>
            <a:off x="4426654" y="1441024"/>
            <a:ext cx="2729908" cy="3234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Load generator</a:t>
            </a:r>
            <a:endParaRPr lang="ru-RU" dirty="0">
              <a:solidFill>
                <a:schemeClr val="tx1"/>
              </a:solidFill>
            </a:endParaRPr>
          </a:p>
        </p:txBody>
      </p:sp>
      <p:sp>
        <p:nvSpPr>
          <p:cNvPr id="22" name="Прямоугольник 21">
            <a:extLst>
              <a:ext uri="{FF2B5EF4-FFF2-40B4-BE49-F238E27FC236}">
                <a16:creationId xmlns:a16="http://schemas.microsoft.com/office/drawing/2014/main" id="{FEF3B217-AC49-489D-BFA0-645ECDDF87CF}"/>
              </a:ext>
            </a:extLst>
          </p:cNvPr>
          <p:cNvSpPr/>
          <p:nvPr/>
        </p:nvSpPr>
        <p:spPr>
          <a:xfrm>
            <a:off x="5873982" y="1893911"/>
            <a:ext cx="1146373" cy="4528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Gatling</a:t>
            </a:r>
            <a:endParaRPr lang="ru-RU" sz="1400" dirty="0">
              <a:solidFill>
                <a:schemeClr val="tx1"/>
              </a:solidFill>
            </a:endParaRPr>
          </a:p>
        </p:txBody>
      </p:sp>
      <p:sp>
        <p:nvSpPr>
          <p:cNvPr id="25" name="Прямоугольник 24">
            <a:extLst>
              <a:ext uri="{FF2B5EF4-FFF2-40B4-BE49-F238E27FC236}">
                <a16:creationId xmlns:a16="http://schemas.microsoft.com/office/drawing/2014/main" id="{429CFA76-CDA0-40FA-ACCF-D1E6004482F6}"/>
              </a:ext>
            </a:extLst>
          </p:cNvPr>
          <p:cNvSpPr/>
          <p:nvPr/>
        </p:nvSpPr>
        <p:spPr>
          <a:xfrm>
            <a:off x="4562857" y="1893912"/>
            <a:ext cx="1146373" cy="4528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Telegraf</a:t>
            </a:r>
            <a:endParaRPr lang="ru-RU" sz="1400" dirty="0">
              <a:solidFill>
                <a:schemeClr val="tx1"/>
              </a:solidFill>
            </a:endParaRPr>
          </a:p>
        </p:txBody>
      </p:sp>
      <p:cxnSp>
        <p:nvCxnSpPr>
          <p:cNvPr id="31" name="Прямая со стрелкой 30">
            <a:extLst>
              <a:ext uri="{FF2B5EF4-FFF2-40B4-BE49-F238E27FC236}">
                <a16:creationId xmlns:a16="http://schemas.microsoft.com/office/drawing/2014/main" id="{09C919B9-F5F0-451A-A92F-0DFA268DCB25}"/>
              </a:ext>
            </a:extLst>
          </p:cNvPr>
          <p:cNvCxnSpPr>
            <a:cxnSpLocks/>
            <a:stCxn id="22" idx="3"/>
            <a:endCxn id="76" idx="1"/>
          </p:cNvCxnSpPr>
          <p:nvPr/>
        </p:nvCxnSpPr>
        <p:spPr>
          <a:xfrm>
            <a:off x="7020355" y="2120355"/>
            <a:ext cx="1674593" cy="1"/>
          </a:xfrm>
          <a:prstGeom prst="straightConnector1">
            <a:avLst/>
          </a:prstGeom>
          <a:ln w="63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3" name="Прямоугольник 72">
            <a:extLst>
              <a:ext uri="{FF2B5EF4-FFF2-40B4-BE49-F238E27FC236}">
                <a16:creationId xmlns:a16="http://schemas.microsoft.com/office/drawing/2014/main" id="{36570E3D-3D87-422D-B348-16850479B37C}"/>
              </a:ext>
            </a:extLst>
          </p:cNvPr>
          <p:cNvSpPr/>
          <p:nvPr/>
        </p:nvSpPr>
        <p:spPr>
          <a:xfrm>
            <a:off x="8558745" y="1764430"/>
            <a:ext cx="2729908" cy="7010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4" name="Прямоугольник 73">
            <a:extLst>
              <a:ext uri="{FF2B5EF4-FFF2-40B4-BE49-F238E27FC236}">
                <a16:creationId xmlns:a16="http://schemas.microsoft.com/office/drawing/2014/main" id="{8C05E5EF-5A8F-489D-9BBB-7C00FFC9CC6A}"/>
              </a:ext>
            </a:extLst>
          </p:cNvPr>
          <p:cNvSpPr/>
          <p:nvPr/>
        </p:nvSpPr>
        <p:spPr>
          <a:xfrm>
            <a:off x="8558745" y="1441024"/>
            <a:ext cx="2729908" cy="3234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Webserver</a:t>
            </a:r>
            <a:endParaRPr lang="ru-RU" dirty="0">
              <a:solidFill>
                <a:schemeClr val="tx1"/>
              </a:solidFill>
            </a:endParaRPr>
          </a:p>
        </p:txBody>
      </p:sp>
      <p:sp>
        <p:nvSpPr>
          <p:cNvPr id="75" name="Прямоугольник 74">
            <a:extLst>
              <a:ext uri="{FF2B5EF4-FFF2-40B4-BE49-F238E27FC236}">
                <a16:creationId xmlns:a16="http://schemas.microsoft.com/office/drawing/2014/main" id="{0F27FB2F-EC5C-4134-9719-1E06FFB9B74D}"/>
              </a:ext>
            </a:extLst>
          </p:cNvPr>
          <p:cNvSpPr/>
          <p:nvPr/>
        </p:nvSpPr>
        <p:spPr>
          <a:xfrm>
            <a:off x="10006073" y="1893911"/>
            <a:ext cx="1146373" cy="4528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Telegraf</a:t>
            </a:r>
            <a:endParaRPr lang="ru-RU" sz="1400" dirty="0">
              <a:solidFill>
                <a:schemeClr val="tx1"/>
              </a:solidFill>
            </a:endParaRPr>
          </a:p>
        </p:txBody>
      </p:sp>
      <p:sp>
        <p:nvSpPr>
          <p:cNvPr id="76" name="Прямоугольник 75">
            <a:extLst>
              <a:ext uri="{FF2B5EF4-FFF2-40B4-BE49-F238E27FC236}">
                <a16:creationId xmlns:a16="http://schemas.microsoft.com/office/drawing/2014/main" id="{5E4EC741-C897-4887-9C4C-C2EE89F58327}"/>
              </a:ext>
            </a:extLst>
          </p:cNvPr>
          <p:cNvSpPr/>
          <p:nvPr/>
        </p:nvSpPr>
        <p:spPr>
          <a:xfrm>
            <a:off x="8694948" y="1893912"/>
            <a:ext cx="1146373" cy="4528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Eshop</a:t>
            </a:r>
            <a:endParaRPr lang="ru-RU" sz="1400" dirty="0">
              <a:solidFill>
                <a:schemeClr val="tx1"/>
              </a:solidFill>
            </a:endParaRPr>
          </a:p>
        </p:txBody>
      </p:sp>
      <p:sp>
        <p:nvSpPr>
          <p:cNvPr id="80" name="Прямоугольник 79">
            <a:extLst>
              <a:ext uri="{FF2B5EF4-FFF2-40B4-BE49-F238E27FC236}">
                <a16:creationId xmlns:a16="http://schemas.microsoft.com/office/drawing/2014/main" id="{553C4428-9733-4935-98E8-CB568D3B5C86}"/>
              </a:ext>
            </a:extLst>
          </p:cNvPr>
          <p:cNvSpPr/>
          <p:nvPr/>
        </p:nvSpPr>
        <p:spPr>
          <a:xfrm>
            <a:off x="5594726" y="3004388"/>
            <a:ext cx="4222004" cy="10759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1" name="Прямоугольник 80">
            <a:extLst>
              <a:ext uri="{FF2B5EF4-FFF2-40B4-BE49-F238E27FC236}">
                <a16:creationId xmlns:a16="http://schemas.microsoft.com/office/drawing/2014/main" id="{F09E1B63-7BAB-49A4-9DF5-C99E1EB90A23}"/>
              </a:ext>
            </a:extLst>
          </p:cNvPr>
          <p:cNvSpPr/>
          <p:nvPr/>
        </p:nvSpPr>
        <p:spPr>
          <a:xfrm>
            <a:off x="5594726" y="2680983"/>
            <a:ext cx="4222003" cy="3234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Monitoring</a:t>
            </a:r>
            <a:endParaRPr lang="ru-RU" dirty="0">
              <a:solidFill>
                <a:schemeClr val="tx1"/>
              </a:solidFill>
            </a:endParaRPr>
          </a:p>
        </p:txBody>
      </p:sp>
      <p:sp>
        <p:nvSpPr>
          <p:cNvPr id="82" name="Прямоугольник 81">
            <a:extLst>
              <a:ext uri="{FF2B5EF4-FFF2-40B4-BE49-F238E27FC236}">
                <a16:creationId xmlns:a16="http://schemas.microsoft.com/office/drawing/2014/main" id="{042E2318-4735-4C70-A3E4-49BE89B4F26B}"/>
              </a:ext>
            </a:extLst>
          </p:cNvPr>
          <p:cNvSpPr/>
          <p:nvPr/>
        </p:nvSpPr>
        <p:spPr>
          <a:xfrm>
            <a:off x="7072286" y="3262257"/>
            <a:ext cx="1146373" cy="4528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InfluxDB</a:t>
            </a:r>
            <a:endParaRPr lang="ru-RU" sz="1400" dirty="0">
              <a:solidFill>
                <a:schemeClr val="tx1"/>
              </a:solidFill>
            </a:endParaRPr>
          </a:p>
        </p:txBody>
      </p:sp>
      <p:sp>
        <p:nvSpPr>
          <p:cNvPr id="83" name="Прямоугольник 82">
            <a:extLst>
              <a:ext uri="{FF2B5EF4-FFF2-40B4-BE49-F238E27FC236}">
                <a16:creationId xmlns:a16="http://schemas.microsoft.com/office/drawing/2014/main" id="{A53A1ED8-C6E7-431D-B504-147834305A60}"/>
              </a:ext>
            </a:extLst>
          </p:cNvPr>
          <p:cNvSpPr/>
          <p:nvPr/>
        </p:nvSpPr>
        <p:spPr>
          <a:xfrm>
            <a:off x="5762814" y="3264476"/>
            <a:ext cx="1146373" cy="4528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Telegraf</a:t>
            </a:r>
            <a:endParaRPr lang="ru-RU" sz="1400" dirty="0">
              <a:solidFill>
                <a:schemeClr val="tx1"/>
              </a:solidFill>
            </a:endParaRPr>
          </a:p>
        </p:txBody>
      </p:sp>
      <p:sp>
        <p:nvSpPr>
          <p:cNvPr id="88" name="Прямоугольник 87">
            <a:extLst>
              <a:ext uri="{FF2B5EF4-FFF2-40B4-BE49-F238E27FC236}">
                <a16:creationId xmlns:a16="http://schemas.microsoft.com/office/drawing/2014/main" id="{EB39B02B-3F82-4C17-B75E-B443FCF5C93A}"/>
              </a:ext>
            </a:extLst>
          </p:cNvPr>
          <p:cNvSpPr/>
          <p:nvPr/>
        </p:nvSpPr>
        <p:spPr>
          <a:xfrm>
            <a:off x="8381758" y="3264476"/>
            <a:ext cx="1146373" cy="4528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Grafana</a:t>
            </a:r>
            <a:endParaRPr lang="ru-RU" sz="1400" dirty="0">
              <a:solidFill>
                <a:schemeClr val="tx1"/>
              </a:solidFill>
            </a:endParaRPr>
          </a:p>
        </p:txBody>
      </p:sp>
      <p:cxnSp>
        <p:nvCxnSpPr>
          <p:cNvPr id="108" name="Прямая со стрелкой 104">
            <a:extLst>
              <a:ext uri="{FF2B5EF4-FFF2-40B4-BE49-F238E27FC236}">
                <a16:creationId xmlns:a16="http://schemas.microsoft.com/office/drawing/2014/main" id="{7D5CBC7D-2773-4A3F-B0B4-36B7120DA3CF}"/>
              </a:ext>
            </a:extLst>
          </p:cNvPr>
          <p:cNvCxnSpPr>
            <a:cxnSpLocks/>
          </p:cNvCxnSpPr>
          <p:nvPr/>
        </p:nvCxnSpPr>
        <p:spPr>
          <a:xfrm rot="5400000">
            <a:off x="8492104" y="1561858"/>
            <a:ext cx="1368346" cy="2933787"/>
          </a:xfrm>
          <a:prstGeom prst="bentConnector3">
            <a:avLst>
              <a:gd name="adj1" fmla="val 116706"/>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1" name="Прямая со стрелкой 104">
            <a:extLst>
              <a:ext uri="{FF2B5EF4-FFF2-40B4-BE49-F238E27FC236}">
                <a16:creationId xmlns:a16="http://schemas.microsoft.com/office/drawing/2014/main" id="{6BDBEDFB-CFD3-4462-AB5E-E1872E53AF3B}"/>
              </a:ext>
            </a:extLst>
          </p:cNvPr>
          <p:cNvCxnSpPr>
            <a:cxnSpLocks/>
          </p:cNvCxnSpPr>
          <p:nvPr/>
        </p:nvCxnSpPr>
        <p:spPr>
          <a:xfrm rot="5400000" flipH="1" flipV="1">
            <a:off x="6882170" y="3059298"/>
            <a:ext cx="2219" cy="1309472"/>
          </a:xfrm>
          <a:prstGeom prst="bentConnector3">
            <a:avLst>
              <a:gd name="adj1" fmla="val -7101352"/>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4" name="Прямая со стрелкой 104">
            <a:extLst>
              <a:ext uri="{FF2B5EF4-FFF2-40B4-BE49-F238E27FC236}">
                <a16:creationId xmlns:a16="http://schemas.microsoft.com/office/drawing/2014/main" id="{F691C990-E290-412A-8D71-C1FF52440FAA}"/>
              </a:ext>
            </a:extLst>
          </p:cNvPr>
          <p:cNvCxnSpPr>
            <a:cxnSpLocks/>
          </p:cNvCxnSpPr>
          <p:nvPr/>
        </p:nvCxnSpPr>
        <p:spPr>
          <a:xfrm rot="16200000" flipH="1">
            <a:off x="5687022" y="1776256"/>
            <a:ext cx="1368345" cy="2509429"/>
          </a:xfrm>
          <a:prstGeom prst="bentConnector3">
            <a:avLst>
              <a:gd name="adj1" fmla="val 116706"/>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4" name="Прямая со стрелкой 143">
            <a:extLst>
              <a:ext uri="{FF2B5EF4-FFF2-40B4-BE49-F238E27FC236}">
                <a16:creationId xmlns:a16="http://schemas.microsoft.com/office/drawing/2014/main" id="{D61A8B6E-3D3D-4154-AC15-E31AA0AB825E}"/>
              </a:ext>
            </a:extLst>
          </p:cNvPr>
          <p:cNvCxnSpPr>
            <a:cxnSpLocks/>
            <a:stCxn id="82" idx="0"/>
            <a:endCxn id="88" idx="0"/>
          </p:cNvCxnSpPr>
          <p:nvPr/>
        </p:nvCxnSpPr>
        <p:spPr>
          <a:xfrm rot="16200000" flipH="1">
            <a:off x="8299099" y="2608630"/>
            <a:ext cx="2219" cy="1309472"/>
          </a:xfrm>
          <a:prstGeom prst="curvedConnector3">
            <a:avLst>
              <a:gd name="adj1" fmla="val -7096800"/>
            </a:avLst>
          </a:prstGeom>
          <a:ln w="63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2" name="Прямая со стрелкой 151">
            <a:extLst>
              <a:ext uri="{FF2B5EF4-FFF2-40B4-BE49-F238E27FC236}">
                <a16:creationId xmlns:a16="http://schemas.microsoft.com/office/drawing/2014/main" id="{201A8327-922B-4FDA-9ECA-E8EF226D29EC}"/>
              </a:ext>
            </a:extLst>
          </p:cNvPr>
          <p:cNvCxnSpPr>
            <a:cxnSpLocks/>
          </p:cNvCxnSpPr>
          <p:nvPr/>
        </p:nvCxnSpPr>
        <p:spPr>
          <a:xfrm>
            <a:off x="2827569" y="5216021"/>
            <a:ext cx="626064"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1" name="Таблица 160">
            <a:extLst>
              <a:ext uri="{FF2B5EF4-FFF2-40B4-BE49-F238E27FC236}">
                <a16:creationId xmlns:a16="http://schemas.microsoft.com/office/drawing/2014/main" id="{C341C394-D34A-4B08-B183-83741AEB4A28}"/>
              </a:ext>
            </a:extLst>
          </p:cNvPr>
          <p:cNvGraphicFramePr>
            <a:graphicFrameLocks noGrp="1"/>
          </p:cNvGraphicFramePr>
          <p:nvPr>
            <p:extLst>
              <p:ext uri="{D42A27DB-BD31-4B8C-83A1-F6EECF244321}">
                <p14:modId xmlns:p14="http://schemas.microsoft.com/office/powerpoint/2010/main" val="965204391"/>
              </p:ext>
            </p:extLst>
          </p:nvPr>
        </p:nvGraphicFramePr>
        <p:xfrm>
          <a:off x="2788813" y="5055437"/>
          <a:ext cx="7247625" cy="864000"/>
        </p:xfrm>
        <a:graphic>
          <a:graphicData uri="http://schemas.openxmlformats.org/drawingml/2006/table">
            <a:tbl>
              <a:tblPr>
                <a:tableStyleId>{5C22544A-7EE6-4342-B048-85BDC9FD1C3A}</a:tableStyleId>
              </a:tblPr>
              <a:tblGrid>
                <a:gridCol w="694602">
                  <a:extLst>
                    <a:ext uri="{9D8B030D-6E8A-4147-A177-3AD203B41FA5}">
                      <a16:colId xmlns:a16="http://schemas.microsoft.com/office/drawing/2014/main" val="819294277"/>
                    </a:ext>
                  </a:extLst>
                </a:gridCol>
                <a:gridCol w="6553023">
                  <a:extLst>
                    <a:ext uri="{9D8B030D-6E8A-4147-A177-3AD203B41FA5}">
                      <a16:colId xmlns:a16="http://schemas.microsoft.com/office/drawing/2014/main" val="2777789232"/>
                    </a:ext>
                  </a:extLst>
                </a:gridCol>
              </a:tblGrid>
              <a:tr h="288000">
                <a:tc>
                  <a:txBody>
                    <a:bodyPr/>
                    <a:lstStyle/>
                    <a:p>
                      <a:pPr algn="l" fontAlgn="b"/>
                      <a:endParaRPr lang="ru-RU" sz="14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200" dirty="0"/>
                        <a:t>Gatling load generator sends http requests to the testing object </a:t>
                      </a:r>
                      <a:r>
                        <a:rPr lang="en-US" sz="1200" dirty="0" err="1"/>
                        <a:t>Eshop</a:t>
                      </a:r>
                      <a:endParaRPr lang="en-US" sz="12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3963086"/>
                  </a:ext>
                </a:extLst>
              </a:tr>
              <a:tr h="288000">
                <a:tc>
                  <a:txBody>
                    <a:bodyPr/>
                    <a:lstStyle/>
                    <a:p>
                      <a:pPr algn="l" fontAlgn="b"/>
                      <a:endParaRPr lang="ru-RU" sz="14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200" b="0" i="0" u="none" strike="noStrike" cap="none" spc="0" baseline="0" dirty="0" err="1">
                          <a:ln>
                            <a:noFill/>
                          </a:ln>
                          <a:solidFill>
                            <a:schemeClr val="tx1"/>
                          </a:solidFill>
                          <a:effectLst/>
                          <a:latin typeface="Calibri" panose="020F0502020204030204" pitchFamily="34" charset="0"/>
                        </a:rPr>
                        <a:t>Telegraf</a:t>
                      </a:r>
                      <a:r>
                        <a:rPr lang="en-US" sz="1200" b="0" i="0" u="none" strike="noStrike" cap="none" spc="0" baseline="0" dirty="0">
                          <a:ln>
                            <a:noFill/>
                          </a:ln>
                          <a:solidFill>
                            <a:schemeClr val="tx1"/>
                          </a:solidFill>
                          <a:effectLst/>
                          <a:latin typeface="Calibri" panose="020F0502020204030204" pitchFamily="34" charset="0"/>
                        </a:rPr>
                        <a:t> agents collect statistical metrics and send it to the </a:t>
                      </a:r>
                      <a:r>
                        <a:rPr lang="en-US" sz="1200" b="0" i="0" u="none" strike="noStrike" cap="none" spc="0" baseline="0" dirty="0" err="1">
                          <a:ln>
                            <a:noFill/>
                          </a:ln>
                          <a:solidFill>
                            <a:schemeClr val="tx1"/>
                          </a:solidFill>
                          <a:effectLst/>
                          <a:latin typeface="Calibri" panose="020F0502020204030204" pitchFamily="34" charset="0"/>
                        </a:rPr>
                        <a:t>InfluxDB</a:t>
                      </a:r>
                      <a:r>
                        <a:rPr lang="en-US" sz="1200" b="0" i="0" u="none" strike="noStrike" cap="none" spc="0" baseline="0" dirty="0">
                          <a:ln>
                            <a:noFill/>
                          </a:ln>
                          <a:solidFill>
                            <a:schemeClr val="tx1"/>
                          </a:solidFill>
                          <a:effectLst/>
                          <a:latin typeface="Calibri" panose="020F0502020204030204" pitchFamily="34" charset="0"/>
                        </a:rPr>
                        <a:t> database</a:t>
                      </a: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4497177"/>
                  </a:ext>
                </a:extLst>
              </a:tr>
              <a:tr h="288000">
                <a:tc>
                  <a:txBody>
                    <a:bodyPr/>
                    <a:lstStyle/>
                    <a:p>
                      <a:pPr algn="l" fontAlgn="b"/>
                      <a:endParaRPr lang="ru-RU" sz="14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200" b="0" i="0" u="none" strike="noStrike" cap="none" spc="0" baseline="0" dirty="0">
                          <a:ln>
                            <a:noFill/>
                          </a:ln>
                          <a:solidFill>
                            <a:schemeClr val="tx1"/>
                          </a:solidFill>
                          <a:effectLst/>
                          <a:latin typeface="Calibri" panose="020F0502020204030204" pitchFamily="34" charset="0"/>
                        </a:rPr>
                        <a:t>Grafana web application reads metrics from </a:t>
                      </a:r>
                      <a:r>
                        <a:rPr lang="en-US" sz="1200" b="0" i="0" u="none" strike="noStrike" cap="none" spc="0" baseline="0" dirty="0" err="1">
                          <a:ln>
                            <a:noFill/>
                          </a:ln>
                          <a:solidFill>
                            <a:schemeClr val="tx1"/>
                          </a:solidFill>
                          <a:effectLst/>
                          <a:latin typeface="Calibri" panose="020F0502020204030204" pitchFamily="34" charset="0"/>
                        </a:rPr>
                        <a:t>InfluxDB</a:t>
                      </a:r>
                      <a:r>
                        <a:rPr lang="en-US" sz="1200" b="0" i="0" u="none" strike="noStrike" cap="none" spc="0" baseline="0" dirty="0">
                          <a:ln>
                            <a:noFill/>
                          </a:ln>
                          <a:solidFill>
                            <a:schemeClr val="tx1"/>
                          </a:solidFill>
                          <a:effectLst/>
                          <a:latin typeface="Calibri" panose="020F0502020204030204" pitchFamily="34" charset="0"/>
                        </a:rPr>
                        <a:t> and outputs them as graphs</a:t>
                      </a: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61985587"/>
                  </a:ext>
                </a:extLst>
              </a:tr>
            </a:tbl>
          </a:graphicData>
        </a:graphic>
      </p:graphicFrame>
      <p:cxnSp>
        <p:nvCxnSpPr>
          <p:cNvPr id="169" name="Прямая со стрелкой 104">
            <a:extLst>
              <a:ext uri="{FF2B5EF4-FFF2-40B4-BE49-F238E27FC236}">
                <a16:creationId xmlns:a16="http://schemas.microsoft.com/office/drawing/2014/main" id="{534A65E6-F8C2-4D96-874C-90E6EDE15E1E}"/>
              </a:ext>
            </a:extLst>
          </p:cNvPr>
          <p:cNvCxnSpPr>
            <a:cxnSpLocks/>
          </p:cNvCxnSpPr>
          <p:nvPr/>
        </p:nvCxnSpPr>
        <p:spPr>
          <a:xfrm flipV="1">
            <a:off x="2827569" y="5486408"/>
            <a:ext cx="624193" cy="88194"/>
          </a:xfrm>
          <a:prstGeom prst="bent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0" name="Прямая со стрелкой 143">
            <a:extLst>
              <a:ext uri="{FF2B5EF4-FFF2-40B4-BE49-F238E27FC236}">
                <a16:creationId xmlns:a16="http://schemas.microsoft.com/office/drawing/2014/main" id="{B372C47E-0176-4E0C-A8AC-6D18B864EC42}"/>
              </a:ext>
            </a:extLst>
          </p:cNvPr>
          <p:cNvCxnSpPr>
            <a:cxnSpLocks/>
          </p:cNvCxnSpPr>
          <p:nvPr/>
        </p:nvCxnSpPr>
        <p:spPr>
          <a:xfrm rot="5400000" flipH="1" flipV="1">
            <a:off x="3135853" y="5525341"/>
            <a:ext cx="7624" cy="646918"/>
          </a:xfrm>
          <a:prstGeom prst="curvedConnector3">
            <a:avLst>
              <a:gd name="adj1" fmla="val 1899056"/>
            </a:avLst>
          </a:prstGeom>
          <a:ln w="63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Прямоугольник 40">
            <a:extLst>
              <a:ext uri="{FF2B5EF4-FFF2-40B4-BE49-F238E27FC236}">
                <a16:creationId xmlns:a16="http://schemas.microsoft.com/office/drawing/2014/main" id="{CFB3AD01-728E-4793-B452-B0FB376814D7}"/>
              </a:ext>
            </a:extLst>
          </p:cNvPr>
          <p:cNvSpPr/>
          <p:nvPr/>
        </p:nvSpPr>
        <p:spPr>
          <a:xfrm>
            <a:off x="551512" y="2087834"/>
            <a:ext cx="1523613" cy="17861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Прямоугольник 41">
            <a:extLst>
              <a:ext uri="{FF2B5EF4-FFF2-40B4-BE49-F238E27FC236}">
                <a16:creationId xmlns:a16="http://schemas.microsoft.com/office/drawing/2014/main" id="{9F446832-D279-46B3-8704-391BA87656A7}"/>
              </a:ext>
            </a:extLst>
          </p:cNvPr>
          <p:cNvSpPr/>
          <p:nvPr/>
        </p:nvSpPr>
        <p:spPr>
          <a:xfrm>
            <a:off x="551512" y="1764429"/>
            <a:ext cx="1523613" cy="3234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Ansible</a:t>
            </a:r>
            <a:endParaRPr lang="ru-RU" dirty="0">
              <a:solidFill>
                <a:schemeClr val="tx1"/>
              </a:solidFill>
            </a:endParaRPr>
          </a:p>
        </p:txBody>
      </p:sp>
      <p:sp>
        <p:nvSpPr>
          <p:cNvPr id="43" name="Прямоугольник 42">
            <a:extLst>
              <a:ext uri="{FF2B5EF4-FFF2-40B4-BE49-F238E27FC236}">
                <a16:creationId xmlns:a16="http://schemas.microsoft.com/office/drawing/2014/main" id="{8B0F9A4E-50E3-4C85-AFC4-54BF1B8CB309}"/>
              </a:ext>
            </a:extLst>
          </p:cNvPr>
          <p:cNvSpPr/>
          <p:nvPr/>
        </p:nvSpPr>
        <p:spPr>
          <a:xfrm>
            <a:off x="687716" y="2217317"/>
            <a:ext cx="1242826" cy="1939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effectLst/>
                <a:latin typeface="Calibri" panose="020F0502020204030204" pitchFamily="34" charset="0"/>
                <a:ea typeface="Calibri" panose="020F0502020204030204" pitchFamily="34" charset="0"/>
              </a:rPr>
              <a:t>Variables</a:t>
            </a:r>
            <a:endParaRPr lang="ru-RU" sz="1400" dirty="0">
              <a:solidFill>
                <a:schemeClr val="tx1"/>
              </a:solidFill>
            </a:endParaRPr>
          </a:p>
        </p:txBody>
      </p:sp>
      <p:sp>
        <p:nvSpPr>
          <p:cNvPr id="44" name="Прямоугольник 43">
            <a:extLst>
              <a:ext uri="{FF2B5EF4-FFF2-40B4-BE49-F238E27FC236}">
                <a16:creationId xmlns:a16="http://schemas.microsoft.com/office/drawing/2014/main" id="{D38C0D3A-0F1A-4A39-A075-2A3D5B5475D1}"/>
              </a:ext>
            </a:extLst>
          </p:cNvPr>
          <p:cNvSpPr/>
          <p:nvPr/>
        </p:nvSpPr>
        <p:spPr>
          <a:xfrm>
            <a:off x="687711" y="2878968"/>
            <a:ext cx="1242831" cy="1790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ea typeface="Calibri" panose="020F0502020204030204" pitchFamily="34" charset="0"/>
              </a:rPr>
              <a:t>Tasks</a:t>
            </a:r>
            <a:endParaRPr lang="ru-RU" sz="1400" dirty="0">
              <a:solidFill>
                <a:schemeClr val="tx1"/>
              </a:solidFill>
            </a:endParaRPr>
          </a:p>
        </p:txBody>
      </p:sp>
      <p:sp>
        <p:nvSpPr>
          <p:cNvPr id="45" name="Прямоугольник 44">
            <a:extLst>
              <a:ext uri="{FF2B5EF4-FFF2-40B4-BE49-F238E27FC236}">
                <a16:creationId xmlns:a16="http://schemas.microsoft.com/office/drawing/2014/main" id="{BB6BFFCC-F099-48E8-8603-2B3C292E99C2}"/>
              </a:ext>
            </a:extLst>
          </p:cNvPr>
          <p:cNvSpPr/>
          <p:nvPr/>
        </p:nvSpPr>
        <p:spPr>
          <a:xfrm>
            <a:off x="676645" y="2547280"/>
            <a:ext cx="1242831" cy="193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ea typeface="Calibri" panose="020F0502020204030204" pitchFamily="34" charset="0"/>
              </a:rPr>
              <a:t>Templates</a:t>
            </a:r>
            <a:endParaRPr lang="ru-RU" sz="1400" dirty="0">
              <a:solidFill>
                <a:schemeClr val="tx1"/>
              </a:solidFill>
            </a:endParaRPr>
          </a:p>
        </p:txBody>
      </p:sp>
      <p:sp>
        <p:nvSpPr>
          <p:cNvPr id="46" name="Прямоугольник 45">
            <a:extLst>
              <a:ext uri="{FF2B5EF4-FFF2-40B4-BE49-F238E27FC236}">
                <a16:creationId xmlns:a16="http://schemas.microsoft.com/office/drawing/2014/main" id="{DC5AFB7B-13D5-4342-AA7C-3F085E3CA461}"/>
              </a:ext>
            </a:extLst>
          </p:cNvPr>
          <p:cNvSpPr/>
          <p:nvPr/>
        </p:nvSpPr>
        <p:spPr>
          <a:xfrm>
            <a:off x="687710" y="3215653"/>
            <a:ext cx="1242831" cy="1939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ea typeface="Calibri" panose="020F0502020204030204" pitchFamily="34" charset="0"/>
              </a:rPr>
              <a:t>Files</a:t>
            </a:r>
            <a:endParaRPr lang="ru-RU" sz="1400" dirty="0">
              <a:solidFill>
                <a:schemeClr val="tx1"/>
              </a:solidFill>
            </a:endParaRPr>
          </a:p>
        </p:txBody>
      </p:sp>
      <p:sp>
        <p:nvSpPr>
          <p:cNvPr id="47" name="Прямоугольник 46">
            <a:extLst>
              <a:ext uri="{FF2B5EF4-FFF2-40B4-BE49-F238E27FC236}">
                <a16:creationId xmlns:a16="http://schemas.microsoft.com/office/drawing/2014/main" id="{9945D3C1-A8BA-4660-98E6-D7BAE81C1C44}"/>
              </a:ext>
            </a:extLst>
          </p:cNvPr>
          <p:cNvSpPr/>
          <p:nvPr/>
        </p:nvSpPr>
        <p:spPr>
          <a:xfrm>
            <a:off x="687710" y="3567178"/>
            <a:ext cx="1242831" cy="1939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Calibri" panose="020F0502020204030204" pitchFamily="34" charset="0"/>
              </a:rPr>
              <a:t>Etc</a:t>
            </a:r>
            <a:endParaRPr lang="ru-RU" sz="1400" dirty="0">
              <a:solidFill>
                <a:schemeClr val="tx1"/>
              </a:solidFill>
            </a:endParaRPr>
          </a:p>
        </p:txBody>
      </p:sp>
      <p:sp>
        <p:nvSpPr>
          <p:cNvPr id="67" name="Прямоугольник 66">
            <a:extLst>
              <a:ext uri="{FF2B5EF4-FFF2-40B4-BE49-F238E27FC236}">
                <a16:creationId xmlns:a16="http://schemas.microsoft.com/office/drawing/2014/main" id="{1A3F2A54-9FC6-494E-A407-C6839D2589B6}"/>
              </a:ext>
            </a:extLst>
          </p:cNvPr>
          <p:cNvSpPr/>
          <p:nvPr/>
        </p:nvSpPr>
        <p:spPr>
          <a:xfrm>
            <a:off x="4127167" y="1322803"/>
            <a:ext cx="7498080" cy="2874476"/>
          </a:xfrm>
          <a:prstGeom prst="rect">
            <a:avLst/>
          </a:prstGeom>
          <a:noFill/>
          <a:ln w="3175">
            <a:solidFill>
              <a:schemeClr val="accent3">
                <a:lumMod val="20000"/>
                <a:lumOff val="8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ln>
                <a:solidFill>
                  <a:schemeClr val="accent3">
                    <a:lumMod val="20000"/>
                    <a:lumOff val="80000"/>
                  </a:schemeClr>
                </a:solidFill>
              </a:ln>
              <a:solidFill>
                <a:schemeClr val="tx1"/>
              </a:solidFill>
            </a:endParaRPr>
          </a:p>
        </p:txBody>
      </p:sp>
      <p:sp>
        <p:nvSpPr>
          <p:cNvPr id="68" name="Прямоугольник 67">
            <a:extLst>
              <a:ext uri="{FF2B5EF4-FFF2-40B4-BE49-F238E27FC236}">
                <a16:creationId xmlns:a16="http://schemas.microsoft.com/office/drawing/2014/main" id="{5769586D-D320-4556-AF61-63E7A1320DF0}"/>
              </a:ext>
            </a:extLst>
          </p:cNvPr>
          <p:cNvSpPr/>
          <p:nvPr/>
        </p:nvSpPr>
        <p:spPr>
          <a:xfrm>
            <a:off x="4124959" y="956557"/>
            <a:ext cx="7498080" cy="366246"/>
          </a:xfrm>
          <a:prstGeom prst="rect">
            <a:avLst/>
          </a:prstGeom>
          <a:noFill/>
          <a:ln w="3175">
            <a:solidFill>
              <a:schemeClr val="accent3">
                <a:lumMod val="20000"/>
                <a:lumOff val="8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Cloud service virtual machines</a:t>
            </a:r>
          </a:p>
        </p:txBody>
      </p:sp>
      <p:sp>
        <p:nvSpPr>
          <p:cNvPr id="16" name="Стрелка: вправо 15">
            <a:extLst>
              <a:ext uri="{FF2B5EF4-FFF2-40B4-BE49-F238E27FC236}">
                <a16:creationId xmlns:a16="http://schemas.microsoft.com/office/drawing/2014/main" id="{8FB937CD-4AFB-4289-BCEA-EDA5705789D6}"/>
              </a:ext>
            </a:extLst>
          </p:cNvPr>
          <p:cNvSpPr/>
          <p:nvPr/>
        </p:nvSpPr>
        <p:spPr>
          <a:xfrm>
            <a:off x="2158599" y="2540724"/>
            <a:ext cx="1821778" cy="58127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Organization</a:t>
            </a:r>
            <a:endParaRPr lang="ru-RU" sz="1400" dirty="0">
              <a:solidFill>
                <a:schemeClr val="tx1"/>
              </a:solidFill>
            </a:endParaRPr>
          </a:p>
        </p:txBody>
      </p:sp>
    </p:spTree>
    <p:extLst>
      <p:ext uri="{BB962C8B-B14F-4D97-AF65-F5344CB8AC3E}">
        <p14:creationId xmlns:p14="http://schemas.microsoft.com/office/powerpoint/2010/main" val="574397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Box 86">
            <a:extLst>
              <a:ext uri="{FF2B5EF4-FFF2-40B4-BE49-F238E27FC236}">
                <a16:creationId xmlns:a16="http://schemas.microsoft.com/office/drawing/2014/main" id="{B9B83DDE-41A7-46C1-B2E7-CA660A243BF7}"/>
              </a:ext>
            </a:extLst>
          </p:cNvPr>
          <p:cNvSpPr txBox="1"/>
          <p:nvPr/>
        </p:nvSpPr>
        <p:spPr>
          <a:xfrm>
            <a:off x="3227271" y="140482"/>
            <a:ext cx="5751538" cy="375552"/>
          </a:xfrm>
          <a:prstGeom prst="rect">
            <a:avLst/>
          </a:prstGeom>
          <a:noFill/>
          <a:ln w="19050">
            <a:solidFill>
              <a:schemeClr val="tx1"/>
            </a:solidFill>
          </a:ln>
        </p:spPr>
        <p:txBody>
          <a:bodyPr wrap="square" rtlCol="0">
            <a:spAutoFit/>
          </a:bodyPr>
          <a:lstStyle/>
          <a:p>
            <a:pPr lvl="0" algn="ct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The use of Yandex cloud technologies</a:t>
            </a:r>
            <a:endParaRPr lang="ru-RU"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Прямоугольник 20">
            <a:extLst>
              <a:ext uri="{FF2B5EF4-FFF2-40B4-BE49-F238E27FC236}">
                <a16:creationId xmlns:a16="http://schemas.microsoft.com/office/drawing/2014/main" id="{D469C576-4049-4751-882C-A03C7E2DC512}"/>
              </a:ext>
            </a:extLst>
          </p:cNvPr>
          <p:cNvSpPr/>
          <p:nvPr/>
        </p:nvSpPr>
        <p:spPr>
          <a:xfrm>
            <a:off x="3227266" y="2047555"/>
            <a:ext cx="5831782" cy="601125"/>
          </a:xfrm>
          <a:prstGeom prst="rect">
            <a:avLst/>
          </a:prstGeom>
          <a:noFill/>
          <a:ln>
            <a:solidFill>
              <a:schemeClr val="bg1">
                <a:lumMod val="9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Ansible actions algorithm</a:t>
            </a:r>
            <a:endParaRPr lang="ru-RU" dirty="0">
              <a:solidFill>
                <a:schemeClr val="tx1"/>
              </a:solidFill>
            </a:endParaRPr>
          </a:p>
        </p:txBody>
      </p:sp>
      <p:sp>
        <p:nvSpPr>
          <p:cNvPr id="76" name="Облако 75">
            <a:extLst>
              <a:ext uri="{FF2B5EF4-FFF2-40B4-BE49-F238E27FC236}">
                <a16:creationId xmlns:a16="http://schemas.microsoft.com/office/drawing/2014/main" id="{5E4EC741-C897-4887-9C4C-C2EE89F58327}"/>
              </a:ext>
            </a:extLst>
          </p:cNvPr>
          <p:cNvSpPr/>
          <p:nvPr/>
        </p:nvSpPr>
        <p:spPr>
          <a:xfrm>
            <a:off x="9778341" y="2235744"/>
            <a:ext cx="2026821" cy="1938180"/>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Yandex</a:t>
            </a:r>
            <a:endParaRPr lang="ru-RU" sz="1400" dirty="0">
              <a:solidFill>
                <a:schemeClr val="tx1"/>
              </a:solidFill>
            </a:endParaRPr>
          </a:p>
        </p:txBody>
      </p:sp>
      <p:sp>
        <p:nvSpPr>
          <p:cNvPr id="14" name="TextBox 13">
            <a:extLst>
              <a:ext uri="{FF2B5EF4-FFF2-40B4-BE49-F238E27FC236}">
                <a16:creationId xmlns:a16="http://schemas.microsoft.com/office/drawing/2014/main" id="{A7341B5F-3497-459B-9DC9-CF052ADFB6C2}"/>
              </a:ext>
            </a:extLst>
          </p:cNvPr>
          <p:cNvSpPr txBox="1"/>
          <p:nvPr/>
        </p:nvSpPr>
        <p:spPr>
          <a:xfrm>
            <a:off x="424702" y="2689063"/>
            <a:ext cx="1632010" cy="246221"/>
          </a:xfrm>
          <a:prstGeom prst="rect">
            <a:avLst/>
          </a:prstGeom>
          <a:noFill/>
          <a:ln w="12700">
            <a:solidFill>
              <a:schemeClr val="tx1"/>
            </a:solidFill>
          </a:ln>
        </p:spPr>
        <p:txBody>
          <a:bodyPr wrap="square">
            <a:spAutoFit/>
          </a:bodyPr>
          <a:lstStyle/>
          <a:p>
            <a:r>
              <a:rPr lang="en-US" sz="1000" b="0" i="0" dirty="0" err="1">
                <a:solidFill>
                  <a:srgbClr val="212121"/>
                </a:solidFill>
                <a:effectLst/>
                <a:latin typeface="Inter"/>
              </a:rPr>
              <a:t>oauth_token</a:t>
            </a:r>
            <a:r>
              <a:rPr lang="en-US" sz="1000" b="0" i="0" dirty="0">
                <a:solidFill>
                  <a:srgbClr val="212121"/>
                </a:solidFill>
                <a:effectLst/>
                <a:latin typeface="Inter"/>
              </a:rPr>
              <a:t>  </a:t>
            </a:r>
            <a:r>
              <a:rPr lang="ru-RU" sz="1000" b="0" i="0" dirty="0">
                <a:solidFill>
                  <a:srgbClr val="212121"/>
                </a:solidFill>
                <a:effectLst/>
                <a:latin typeface="Inter"/>
              </a:rPr>
              <a:t>      </a:t>
            </a:r>
            <a:r>
              <a:rPr lang="en-US" sz="1000" b="0" i="0" dirty="0" err="1">
                <a:solidFill>
                  <a:srgbClr val="212121"/>
                </a:solidFill>
                <a:effectLst/>
                <a:latin typeface="Inter"/>
              </a:rPr>
              <a:t>iam_token</a:t>
            </a:r>
            <a:endParaRPr lang="ru-RU" sz="1000" dirty="0"/>
          </a:p>
        </p:txBody>
      </p:sp>
      <p:sp>
        <p:nvSpPr>
          <p:cNvPr id="17" name="TextBox 16">
            <a:extLst>
              <a:ext uri="{FF2B5EF4-FFF2-40B4-BE49-F238E27FC236}">
                <a16:creationId xmlns:a16="http://schemas.microsoft.com/office/drawing/2014/main" id="{515A82E6-AAF7-4B7B-8A5B-E9FF37E4D2C7}"/>
              </a:ext>
            </a:extLst>
          </p:cNvPr>
          <p:cNvSpPr txBox="1"/>
          <p:nvPr/>
        </p:nvSpPr>
        <p:spPr>
          <a:xfrm>
            <a:off x="3227271" y="2653975"/>
            <a:ext cx="5831782" cy="307777"/>
          </a:xfrm>
          <a:prstGeom prst="rect">
            <a:avLst/>
          </a:prstGeom>
          <a:noFill/>
          <a:ln w="3175">
            <a:solidFill>
              <a:schemeClr val="bg1">
                <a:lumMod val="95000"/>
              </a:schemeClr>
            </a:solidFill>
            <a:prstDash val="sysDash"/>
          </a:ln>
        </p:spPr>
        <p:txBody>
          <a:bodyPr wrap="square" rtlCol="0">
            <a:spAutoFit/>
          </a:bodyPr>
          <a:lstStyle/>
          <a:p>
            <a:r>
              <a:rPr lang="en-US" sz="14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1. Connecting to the service using credentials</a:t>
            </a:r>
            <a:endParaRPr lang="ru-RU" sz="14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endParaRPr>
          </a:p>
        </p:txBody>
      </p:sp>
      <p:sp>
        <p:nvSpPr>
          <p:cNvPr id="7" name="Прямоугольник: загнутый угол 6">
            <a:extLst>
              <a:ext uri="{FF2B5EF4-FFF2-40B4-BE49-F238E27FC236}">
                <a16:creationId xmlns:a16="http://schemas.microsoft.com/office/drawing/2014/main" id="{7407B0D4-DB79-46E9-AF20-A2C930FF3284}"/>
              </a:ext>
            </a:extLst>
          </p:cNvPr>
          <p:cNvSpPr/>
          <p:nvPr/>
        </p:nvSpPr>
        <p:spPr>
          <a:xfrm>
            <a:off x="424702" y="3006941"/>
            <a:ext cx="2190750" cy="217465"/>
          </a:xfrm>
          <a:prstGeom prst="foldedCorne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sz="1000" dirty="0"/>
              <a:t>performance-testing-</a:t>
            </a:r>
            <a:r>
              <a:rPr lang="en-US" sz="1000" dirty="0" err="1"/>
              <a:t>key.pem</a:t>
            </a:r>
            <a:endParaRPr lang="ru-RU" sz="1000" dirty="0"/>
          </a:p>
        </p:txBody>
      </p:sp>
      <p:sp>
        <p:nvSpPr>
          <p:cNvPr id="22" name="Прямоугольник: загнутый угол 21">
            <a:extLst>
              <a:ext uri="{FF2B5EF4-FFF2-40B4-BE49-F238E27FC236}">
                <a16:creationId xmlns:a16="http://schemas.microsoft.com/office/drawing/2014/main" id="{51EFC415-85C3-402F-9F7D-C76B86A976DF}"/>
              </a:ext>
            </a:extLst>
          </p:cNvPr>
          <p:cNvSpPr/>
          <p:nvPr/>
        </p:nvSpPr>
        <p:spPr>
          <a:xfrm>
            <a:off x="424702" y="3613941"/>
            <a:ext cx="694314" cy="217464"/>
          </a:xfrm>
          <a:prstGeom prst="foldedCorne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sz="1000" dirty="0"/>
              <a:t>hosts.ini</a:t>
            </a:r>
            <a:endParaRPr lang="ru-RU" sz="1000" dirty="0"/>
          </a:p>
        </p:txBody>
      </p:sp>
      <p:cxnSp>
        <p:nvCxnSpPr>
          <p:cNvPr id="9" name="Прямая со стрелкой 8">
            <a:extLst>
              <a:ext uri="{FF2B5EF4-FFF2-40B4-BE49-F238E27FC236}">
                <a16:creationId xmlns:a16="http://schemas.microsoft.com/office/drawing/2014/main" id="{D3AAD703-C0D1-48D0-B23B-763AF5C699B4}"/>
              </a:ext>
            </a:extLst>
          </p:cNvPr>
          <p:cNvCxnSpPr>
            <a:cxnSpLocks/>
          </p:cNvCxnSpPr>
          <p:nvPr/>
        </p:nvCxnSpPr>
        <p:spPr>
          <a:xfrm>
            <a:off x="9059051" y="2807862"/>
            <a:ext cx="698597"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2FA502E-E5B1-4F4A-BA8A-8E6BC4900E16}"/>
              </a:ext>
            </a:extLst>
          </p:cNvPr>
          <p:cNvSpPr txBox="1"/>
          <p:nvPr/>
        </p:nvSpPr>
        <p:spPr>
          <a:xfrm>
            <a:off x="3227270" y="2961751"/>
            <a:ext cx="5831783" cy="307777"/>
          </a:xfrm>
          <a:prstGeom prst="rect">
            <a:avLst/>
          </a:prstGeom>
          <a:noFill/>
          <a:ln w="3175">
            <a:solidFill>
              <a:schemeClr val="bg1">
                <a:lumMod val="95000"/>
              </a:schemeClr>
            </a:solidFill>
            <a:prstDash val="sysDash"/>
          </a:ln>
        </p:spPr>
        <p:txBody>
          <a:bodyPr wrap="square" rtlCol="0">
            <a:spAutoFit/>
          </a:bodyPr>
          <a:lstStyle/>
          <a:p>
            <a:r>
              <a:rPr lang="en-US" sz="14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2. </a:t>
            </a:r>
            <a:r>
              <a:rPr lang="en-US" sz="140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rPr>
              <a:t>Creating and saving a private key on a local machine</a:t>
            </a:r>
            <a:endParaRPr lang="ru-RU" sz="14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36" name="Прямая со стрелкой 35">
            <a:extLst>
              <a:ext uri="{FF2B5EF4-FFF2-40B4-BE49-F238E27FC236}">
                <a16:creationId xmlns:a16="http://schemas.microsoft.com/office/drawing/2014/main" id="{712B2E7B-DB61-4A74-8930-01984522FD1E}"/>
              </a:ext>
            </a:extLst>
          </p:cNvPr>
          <p:cNvCxnSpPr>
            <a:cxnSpLocks/>
            <a:stCxn id="33" idx="1"/>
            <a:endCxn id="7" idx="3"/>
          </p:cNvCxnSpPr>
          <p:nvPr/>
        </p:nvCxnSpPr>
        <p:spPr>
          <a:xfrm flipH="1">
            <a:off x="2615452" y="3115640"/>
            <a:ext cx="611818" cy="3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a:extLst>
              <a:ext uri="{FF2B5EF4-FFF2-40B4-BE49-F238E27FC236}">
                <a16:creationId xmlns:a16="http://schemas.microsoft.com/office/drawing/2014/main" id="{FE73443F-52F1-4A35-8081-999DA48865A5}"/>
              </a:ext>
            </a:extLst>
          </p:cNvPr>
          <p:cNvCxnSpPr>
            <a:cxnSpLocks/>
            <a:stCxn id="14" idx="3"/>
            <a:endCxn id="17" idx="1"/>
          </p:cNvCxnSpPr>
          <p:nvPr/>
        </p:nvCxnSpPr>
        <p:spPr>
          <a:xfrm flipV="1">
            <a:off x="2056712" y="2807864"/>
            <a:ext cx="1170559" cy="431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915A4560-9DEC-428D-AEDC-B28B620C5880}"/>
              </a:ext>
            </a:extLst>
          </p:cNvPr>
          <p:cNvSpPr txBox="1"/>
          <p:nvPr/>
        </p:nvSpPr>
        <p:spPr>
          <a:xfrm>
            <a:off x="3227266" y="3264654"/>
            <a:ext cx="5831783" cy="312650"/>
          </a:xfrm>
          <a:prstGeom prst="rect">
            <a:avLst/>
          </a:prstGeom>
          <a:noFill/>
          <a:ln w="3175">
            <a:solidFill>
              <a:schemeClr val="bg1">
                <a:lumMod val="95000"/>
              </a:schemeClr>
            </a:solidFill>
            <a:prstDash val="sysDash"/>
          </a:ln>
        </p:spPr>
        <p:txBody>
          <a:bodyPr wrap="square" rtlCol="0">
            <a:spAutoFit/>
          </a:bodyPr>
          <a:lstStyle/>
          <a:p>
            <a:pPr>
              <a:lnSpc>
                <a:spcPct val="107000"/>
              </a:lnSpc>
            </a:pPr>
            <a:r>
              <a:rPr lang="en-US" sz="140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rPr>
              <a:t>3. Ordering virtual machines</a:t>
            </a:r>
            <a:endParaRPr lang="ru-RU"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1" name="TextBox 60">
            <a:extLst>
              <a:ext uri="{FF2B5EF4-FFF2-40B4-BE49-F238E27FC236}">
                <a16:creationId xmlns:a16="http://schemas.microsoft.com/office/drawing/2014/main" id="{6C3265DF-E4D3-441E-8892-01CD5735519A}"/>
              </a:ext>
            </a:extLst>
          </p:cNvPr>
          <p:cNvSpPr txBox="1"/>
          <p:nvPr/>
        </p:nvSpPr>
        <p:spPr>
          <a:xfrm>
            <a:off x="3227265" y="3573659"/>
            <a:ext cx="5831783" cy="312650"/>
          </a:xfrm>
          <a:prstGeom prst="rect">
            <a:avLst/>
          </a:prstGeom>
          <a:noFill/>
          <a:ln w="3175">
            <a:solidFill>
              <a:schemeClr val="bg1">
                <a:lumMod val="95000"/>
              </a:schemeClr>
            </a:solidFill>
            <a:prstDash val="sysDash"/>
          </a:ln>
        </p:spPr>
        <p:txBody>
          <a:bodyPr wrap="square" rtlCol="0">
            <a:spAutoFit/>
          </a:bodyPr>
          <a:lstStyle/>
          <a:p>
            <a:pPr>
              <a:lnSpc>
                <a:spcPct val="107000"/>
              </a:lnSpc>
            </a:pPr>
            <a:r>
              <a:rPr lang="en-US" sz="140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rPr>
              <a:t>4. Saving information about their IP</a:t>
            </a:r>
            <a:endParaRPr lang="ru-RU"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2" name="Прямая со стрелкой 61">
            <a:extLst>
              <a:ext uri="{FF2B5EF4-FFF2-40B4-BE49-F238E27FC236}">
                <a16:creationId xmlns:a16="http://schemas.microsoft.com/office/drawing/2014/main" id="{98A2B1BE-E98B-4B8E-B5BD-9A34B078C6C8}"/>
              </a:ext>
            </a:extLst>
          </p:cNvPr>
          <p:cNvCxnSpPr>
            <a:cxnSpLocks/>
            <a:stCxn id="61" idx="1"/>
            <a:endCxn id="22" idx="3"/>
          </p:cNvCxnSpPr>
          <p:nvPr/>
        </p:nvCxnSpPr>
        <p:spPr>
          <a:xfrm flipH="1" flipV="1">
            <a:off x="1119016" y="3722673"/>
            <a:ext cx="2108249" cy="7311"/>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Прямая со стрелкой 132">
            <a:extLst>
              <a:ext uri="{FF2B5EF4-FFF2-40B4-BE49-F238E27FC236}">
                <a16:creationId xmlns:a16="http://schemas.microsoft.com/office/drawing/2014/main" id="{E5AB7558-A19F-4415-89CC-917B7C621A7B}"/>
              </a:ext>
            </a:extLst>
          </p:cNvPr>
          <p:cNvCxnSpPr>
            <a:cxnSpLocks/>
          </p:cNvCxnSpPr>
          <p:nvPr/>
        </p:nvCxnSpPr>
        <p:spPr>
          <a:xfrm flipV="1">
            <a:off x="9053875" y="3417334"/>
            <a:ext cx="708945" cy="729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6" name="Arrow: Right 15">
            <a:extLst>
              <a:ext uri="{FF2B5EF4-FFF2-40B4-BE49-F238E27FC236}">
                <a16:creationId xmlns:a16="http://schemas.microsoft.com/office/drawing/2014/main" id="{94526DAF-D496-497C-A6BF-C0B3658149FA}"/>
              </a:ext>
            </a:extLst>
          </p:cNvPr>
          <p:cNvSpPr/>
          <p:nvPr/>
        </p:nvSpPr>
        <p:spPr>
          <a:xfrm>
            <a:off x="1230025" y="2776678"/>
            <a:ext cx="143624" cy="62368"/>
          </a:xfrm>
          <a:prstGeom prst="rightArrow">
            <a:avLst/>
          </a:prstGeom>
          <a:ln w="31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9" name="Прямоугольник 20">
            <a:extLst>
              <a:ext uri="{FF2B5EF4-FFF2-40B4-BE49-F238E27FC236}">
                <a16:creationId xmlns:a16="http://schemas.microsoft.com/office/drawing/2014/main" id="{B8A441B6-56CA-406B-9187-B0C3442A7A62}"/>
              </a:ext>
            </a:extLst>
          </p:cNvPr>
          <p:cNvSpPr/>
          <p:nvPr/>
        </p:nvSpPr>
        <p:spPr>
          <a:xfrm>
            <a:off x="3227265" y="4639947"/>
            <a:ext cx="5826610" cy="300563"/>
          </a:xfrm>
          <a:prstGeom prst="rect">
            <a:avLst/>
          </a:prstGeom>
          <a:noFill/>
          <a:ln>
            <a:solidFill>
              <a:schemeClr val="bg1">
                <a:lumMod val="9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Useful links</a:t>
            </a:r>
            <a:endParaRPr lang="ru-RU" sz="1400" dirty="0">
              <a:solidFill>
                <a:schemeClr val="tx1"/>
              </a:solidFill>
            </a:endParaRPr>
          </a:p>
        </p:txBody>
      </p:sp>
      <p:graphicFrame>
        <p:nvGraphicFramePr>
          <p:cNvPr id="23" name="Таблица 5">
            <a:extLst>
              <a:ext uri="{FF2B5EF4-FFF2-40B4-BE49-F238E27FC236}">
                <a16:creationId xmlns:a16="http://schemas.microsoft.com/office/drawing/2014/main" id="{8E8EF8A3-24FF-4090-817D-C2FD537649B9}"/>
              </a:ext>
            </a:extLst>
          </p:cNvPr>
          <p:cNvGraphicFramePr>
            <a:graphicFrameLocks noGrp="1"/>
          </p:cNvGraphicFramePr>
          <p:nvPr>
            <p:extLst>
              <p:ext uri="{D42A27DB-BD31-4B8C-83A1-F6EECF244321}">
                <p14:modId xmlns:p14="http://schemas.microsoft.com/office/powerpoint/2010/main" val="3278792673"/>
              </p:ext>
            </p:extLst>
          </p:nvPr>
        </p:nvGraphicFramePr>
        <p:xfrm>
          <a:off x="3227264" y="4940510"/>
          <a:ext cx="5826611" cy="864000"/>
        </p:xfrm>
        <a:graphic>
          <a:graphicData uri="http://schemas.openxmlformats.org/drawingml/2006/table">
            <a:tbl>
              <a:tblPr>
                <a:tableStyleId>{5C22544A-7EE6-4342-B048-85BDC9FD1C3A}</a:tableStyleId>
              </a:tblPr>
              <a:tblGrid>
                <a:gridCol w="2025456">
                  <a:extLst>
                    <a:ext uri="{9D8B030D-6E8A-4147-A177-3AD203B41FA5}">
                      <a16:colId xmlns:a16="http://schemas.microsoft.com/office/drawing/2014/main" val="819294277"/>
                    </a:ext>
                  </a:extLst>
                </a:gridCol>
                <a:gridCol w="3801155">
                  <a:extLst>
                    <a:ext uri="{9D8B030D-6E8A-4147-A177-3AD203B41FA5}">
                      <a16:colId xmlns:a16="http://schemas.microsoft.com/office/drawing/2014/main" val="2777789232"/>
                    </a:ext>
                  </a:extLst>
                </a:gridCol>
              </a:tblGrid>
              <a:tr h="288000">
                <a:tc>
                  <a:txBody>
                    <a:bodyPr/>
                    <a:lstStyle/>
                    <a:p>
                      <a:pPr algn="l" fontAlgn="b"/>
                      <a:r>
                        <a:rPr lang="en-US" sz="1000" dirty="0"/>
                        <a:t>Getting started with compute cloud</a:t>
                      </a:r>
                      <a:endParaRPr lang="ru-RU"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dirty="0"/>
                        <a:t>https://cloud.yandex.ru/docs/compute/quickstart</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3963086"/>
                  </a:ext>
                </a:extLst>
              </a:tr>
              <a:tr h="288000">
                <a:tc>
                  <a:txBody>
                    <a:bodyPr/>
                    <a:lstStyle/>
                    <a:p>
                      <a:pPr algn="l" fontAlgn="b"/>
                      <a:r>
                        <a:rPr lang="en-US" sz="1000" dirty="0"/>
                        <a:t>OAuth token</a:t>
                      </a:r>
                      <a:endParaRPr lang="ru-RU"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u="none" strike="noStrike" cap="none" spc="0" baseline="0" dirty="0">
                          <a:ln>
                            <a:noFill/>
                          </a:ln>
                          <a:solidFill>
                            <a:schemeClr val="tx1"/>
                          </a:solidFill>
                          <a:effectLst/>
                        </a:rPr>
                        <a:t>https://cloud.yandex.ru/docs/iam/concepts/authorization/oauth-token</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21523918"/>
                  </a:ext>
                </a:extLst>
              </a:tr>
              <a:tr h="288000">
                <a:tc>
                  <a:txBody>
                    <a:bodyPr/>
                    <a:lstStyle/>
                    <a:p>
                      <a:pPr algn="l" fontAlgn="b"/>
                      <a:r>
                        <a:rPr lang="en-US" sz="1000" dirty="0"/>
                        <a:t>Tariffs, grants, calculator</a:t>
                      </a:r>
                      <a:endParaRPr lang="ru-RU"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dirty="0"/>
                        <a:t>https://cloud.yandex.ru/prices</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9509677"/>
                  </a:ext>
                </a:extLst>
              </a:tr>
            </a:tbl>
          </a:graphicData>
        </a:graphic>
      </p:graphicFrame>
    </p:spTree>
    <p:extLst>
      <p:ext uri="{BB962C8B-B14F-4D97-AF65-F5344CB8AC3E}">
        <p14:creationId xmlns:p14="http://schemas.microsoft.com/office/powerpoint/2010/main" val="1459885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Box 86">
            <a:extLst>
              <a:ext uri="{FF2B5EF4-FFF2-40B4-BE49-F238E27FC236}">
                <a16:creationId xmlns:a16="http://schemas.microsoft.com/office/drawing/2014/main" id="{B9B83DDE-41A7-46C1-B2E7-CA660A243BF7}"/>
              </a:ext>
            </a:extLst>
          </p:cNvPr>
          <p:cNvSpPr txBox="1"/>
          <p:nvPr/>
        </p:nvSpPr>
        <p:spPr>
          <a:xfrm>
            <a:off x="3227271" y="140482"/>
            <a:ext cx="5751538" cy="375552"/>
          </a:xfrm>
          <a:prstGeom prst="rect">
            <a:avLst/>
          </a:prstGeom>
          <a:noFill/>
          <a:ln w="19050">
            <a:solidFill>
              <a:schemeClr val="tx1"/>
            </a:solidFill>
          </a:ln>
        </p:spPr>
        <p:txBody>
          <a:bodyPr wrap="square" rtlCol="0">
            <a:spAutoFit/>
          </a:bodyPr>
          <a:lstStyle/>
          <a:p>
            <a:pPr lvl="0" algn="ct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The use of AWS cloud technologies</a:t>
            </a:r>
            <a:endParaRPr lang="ru-RU"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Прямоугольник 20">
            <a:extLst>
              <a:ext uri="{FF2B5EF4-FFF2-40B4-BE49-F238E27FC236}">
                <a16:creationId xmlns:a16="http://schemas.microsoft.com/office/drawing/2014/main" id="{D469C576-4049-4751-882C-A03C7E2DC512}"/>
              </a:ext>
            </a:extLst>
          </p:cNvPr>
          <p:cNvSpPr/>
          <p:nvPr/>
        </p:nvSpPr>
        <p:spPr>
          <a:xfrm>
            <a:off x="3227266" y="2047555"/>
            <a:ext cx="5831782" cy="601125"/>
          </a:xfrm>
          <a:prstGeom prst="rect">
            <a:avLst/>
          </a:prstGeom>
          <a:noFill/>
          <a:ln>
            <a:solidFill>
              <a:schemeClr val="bg1">
                <a:lumMod val="9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Ansible actions algorithm</a:t>
            </a:r>
            <a:endParaRPr lang="ru-RU" dirty="0">
              <a:solidFill>
                <a:schemeClr val="tx1"/>
              </a:solidFill>
            </a:endParaRPr>
          </a:p>
        </p:txBody>
      </p:sp>
      <p:sp>
        <p:nvSpPr>
          <p:cNvPr id="76" name="Облако 75">
            <a:extLst>
              <a:ext uri="{FF2B5EF4-FFF2-40B4-BE49-F238E27FC236}">
                <a16:creationId xmlns:a16="http://schemas.microsoft.com/office/drawing/2014/main" id="{5E4EC741-C897-4887-9C4C-C2EE89F58327}"/>
              </a:ext>
            </a:extLst>
          </p:cNvPr>
          <p:cNvSpPr/>
          <p:nvPr/>
        </p:nvSpPr>
        <p:spPr>
          <a:xfrm>
            <a:off x="9778341" y="2235744"/>
            <a:ext cx="2026821" cy="1938180"/>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AWS</a:t>
            </a:r>
            <a:endParaRPr lang="ru-RU" sz="1400" dirty="0">
              <a:solidFill>
                <a:schemeClr val="tx1"/>
              </a:solidFill>
            </a:endParaRPr>
          </a:p>
        </p:txBody>
      </p:sp>
      <p:sp>
        <p:nvSpPr>
          <p:cNvPr id="14" name="TextBox 13">
            <a:extLst>
              <a:ext uri="{FF2B5EF4-FFF2-40B4-BE49-F238E27FC236}">
                <a16:creationId xmlns:a16="http://schemas.microsoft.com/office/drawing/2014/main" id="{A7341B5F-3497-459B-9DC9-CF052ADFB6C2}"/>
              </a:ext>
            </a:extLst>
          </p:cNvPr>
          <p:cNvSpPr txBox="1"/>
          <p:nvPr/>
        </p:nvSpPr>
        <p:spPr>
          <a:xfrm>
            <a:off x="424702" y="2669363"/>
            <a:ext cx="1632010" cy="276999"/>
          </a:xfrm>
          <a:prstGeom prst="rect">
            <a:avLst/>
          </a:prstGeom>
          <a:noFill/>
          <a:ln w="12700">
            <a:solidFill>
              <a:schemeClr val="tx1"/>
            </a:solidFill>
          </a:ln>
        </p:spPr>
        <p:txBody>
          <a:bodyPr wrap="square">
            <a:spAutoFit/>
          </a:bodyPr>
          <a:lstStyle/>
          <a:p>
            <a:r>
              <a:rPr lang="en-US" sz="600" dirty="0">
                <a:effectLst/>
                <a:latin typeface="Calibri" panose="020F0502020204030204" pitchFamily="34" charset="0"/>
                <a:ea typeface="Calibri" panose="020F0502020204030204" pitchFamily="34" charset="0"/>
                <a:cs typeface="Calibri" panose="020F0502020204030204" pitchFamily="34" charset="0"/>
              </a:rPr>
              <a:t>AWS</a:t>
            </a:r>
            <a:r>
              <a:rPr lang="ru-RU" sz="600" dirty="0">
                <a:effectLst/>
                <a:latin typeface="Calibri" panose="020F0502020204030204" pitchFamily="34" charset="0"/>
                <a:ea typeface="Calibri" panose="020F0502020204030204" pitchFamily="34" charset="0"/>
                <a:cs typeface="Calibri" panose="020F0502020204030204" pitchFamily="34" charset="0"/>
              </a:rPr>
              <a:t>_</a:t>
            </a:r>
            <a:r>
              <a:rPr lang="en-US" sz="600" dirty="0">
                <a:effectLst/>
                <a:latin typeface="Calibri" panose="020F0502020204030204" pitchFamily="34" charset="0"/>
                <a:ea typeface="Calibri" panose="020F0502020204030204" pitchFamily="34" charset="0"/>
                <a:cs typeface="Calibri" panose="020F0502020204030204" pitchFamily="34" charset="0"/>
              </a:rPr>
              <a:t>ACCESS</a:t>
            </a:r>
            <a:r>
              <a:rPr lang="ru-RU" sz="600" dirty="0">
                <a:effectLst/>
                <a:latin typeface="Calibri" panose="020F0502020204030204" pitchFamily="34" charset="0"/>
                <a:ea typeface="Calibri" panose="020F0502020204030204" pitchFamily="34" charset="0"/>
                <a:cs typeface="Calibri" panose="020F0502020204030204" pitchFamily="34" charset="0"/>
              </a:rPr>
              <a:t>_</a:t>
            </a:r>
            <a:r>
              <a:rPr lang="en-US" sz="600" dirty="0">
                <a:effectLst/>
                <a:latin typeface="Calibri" panose="020F0502020204030204" pitchFamily="34" charset="0"/>
                <a:ea typeface="Calibri" panose="020F0502020204030204" pitchFamily="34" charset="0"/>
                <a:cs typeface="Calibri" panose="020F0502020204030204" pitchFamily="34" charset="0"/>
              </a:rPr>
              <a:t>KEY</a:t>
            </a:r>
            <a:r>
              <a:rPr lang="ru-RU" sz="600" dirty="0">
                <a:effectLst/>
                <a:latin typeface="Calibri" panose="020F0502020204030204" pitchFamily="34" charset="0"/>
                <a:ea typeface="Calibri" panose="020F0502020204030204" pitchFamily="34" charset="0"/>
                <a:cs typeface="Calibri" panose="020F0502020204030204" pitchFamily="34" charset="0"/>
              </a:rPr>
              <a:t>_</a:t>
            </a:r>
            <a:r>
              <a:rPr lang="en-US" sz="600" dirty="0">
                <a:effectLst/>
                <a:latin typeface="Calibri" panose="020F0502020204030204" pitchFamily="34" charset="0"/>
                <a:ea typeface="Calibri" panose="020F0502020204030204" pitchFamily="34" charset="0"/>
                <a:cs typeface="Calibri" panose="020F0502020204030204" pitchFamily="34" charset="0"/>
              </a:rPr>
              <a:t>ID</a:t>
            </a:r>
          </a:p>
          <a:p>
            <a:r>
              <a:rPr lang="en-US" sz="600" dirty="0">
                <a:effectLst/>
                <a:latin typeface="Calibri" panose="020F0502020204030204" pitchFamily="34" charset="0"/>
                <a:ea typeface="Calibri" panose="020F0502020204030204" pitchFamily="34" charset="0"/>
                <a:cs typeface="Calibri" panose="020F0502020204030204" pitchFamily="34" charset="0"/>
              </a:rPr>
              <a:t>AWS</a:t>
            </a:r>
            <a:r>
              <a:rPr lang="ru-RU" sz="600" dirty="0">
                <a:effectLst/>
                <a:latin typeface="Calibri" panose="020F0502020204030204" pitchFamily="34" charset="0"/>
                <a:ea typeface="Calibri" panose="020F0502020204030204" pitchFamily="34" charset="0"/>
                <a:cs typeface="Calibri" panose="020F0502020204030204" pitchFamily="34" charset="0"/>
              </a:rPr>
              <a:t>_</a:t>
            </a:r>
            <a:r>
              <a:rPr lang="en-US" sz="600" dirty="0">
                <a:effectLst/>
                <a:latin typeface="Calibri" panose="020F0502020204030204" pitchFamily="34" charset="0"/>
                <a:ea typeface="Calibri" panose="020F0502020204030204" pitchFamily="34" charset="0"/>
                <a:cs typeface="Calibri" panose="020F0502020204030204" pitchFamily="34" charset="0"/>
              </a:rPr>
              <a:t>SECRET</a:t>
            </a:r>
            <a:r>
              <a:rPr lang="ru-RU" sz="600" dirty="0">
                <a:effectLst/>
                <a:latin typeface="Calibri" panose="020F0502020204030204" pitchFamily="34" charset="0"/>
                <a:ea typeface="Calibri" panose="020F0502020204030204" pitchFamily="34" charset="0"/>
                <a:cs typeface="Calibri" panose="020F0502020204030204" pitchFamily="34" charset="0"/>
              </a:rPr>
              <a:t>_</a:t>
            </a:r>
            <a:r>
              <a:rPr lang="en-US" sz="600" dirty="0">
                <a:effectLst/>
                <a:latin typeface="Calibri" panose="020F0502020204030204" pitchFamily="34" charset="0"/>
                <a:ea typeface="Calibri" panose="020F0502020204030204" pitchFamily="34" charset="0"/>
                <a:cs typeface="Calibri" panose="020F0502020204030204" pitchFamily="34" charset="0"/>
              </a:rPr>
              <a:t>ACCESS</a:t>
            </a:r>
            <a:r>
              <a:rPr lang="ru-RU" sz="600" dirty="0">
                <a:effectLst/>
                <a:latin typeface="Calibri" panose="020F0502020204030204" pitchFamily="34" charset="0"/>
                <a:ea typeface="Calibri" panose="020F0502020204030204" pitchFamily="34" charset="0"/>
                <a:cs typeface="Calibri" panose="020F0502020204030204" pitchFamily="34" charset="0"/>
              </a:rPr>
              <a:t>_</a:t>
            </a:r>
            <a:r>
              <a:rPr lang="en-US" sz="600" dirty="0">
                <a:effectLst/>
                <a:latin typeface="Calibri" panose="020F0502020204030204" pitchFamily="34" charset="0"/>
                <a:ea typeface="Calibri" panose="020F0502020204030204" pitchFamily="34" charset="0"/>
                <a:cs typeface="Calibri" panose="020F0502020204030204" pitchFamily="34" charset="0"/>
              </a:rPr>
              <a:t>KEY</a:t>
            </a:r>
            <a:endParaRPr lang="ru-RU" sz="600" dirty="0"/>
          </a:p>
        </p:txBody>
      </p:sp>
      <p:sp>
        <p:nvSpPr>
          <p:cNvPr id="17" name="TextBox 16">
            <a:extLst>
              <a:ext uri="{FF2B5EF4-FFF2-40B4-BE49-F238E27FC236}">
                <a16:creationId xmlns:a16="http://schemas.microsoft.com/office/drawing/2014/main" id="{515A82E6-AAF7-4B7B-8A5B-E9FF37E4D2C7}"/>
              </a:ext>
            </a:extLst>
          </p:cNvPr>
          <p:cNvSpPr txBox="1"/>
          <p:nvPr/>
        </p:nvSpPr>
        <p:spPr>
          <a:xfrm>
            <a:off x="3227271" y="2653975"/>
            <a:ext cx="5831782" cy="307777"/>
          </a:xfrm>
          <a:prstGeom prst="rect">
            <a:avLst/>
          </a:prstGeom>
          <a:noFill/>
          <a:ln w="3175">
            <a:solidFill>
              <a:schemeClr val="bg1">
                <a:lumMod val="95000"/>
              </a:schemeClr>
            </a:solidFill>
            <a:prstDash val="sysDash"/>
          </a:ln>
        </p:spPr>
        <p:txBody>
          <a:bodyPr wrap="square" rtlCol="0">
            <a:spAutoFit/>
          </a:bodyPr>
          <a:lstStyle/>
          <a:p>
            <a:r>
              <a:rPr lang="en-US" sz="14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1. Connecting to the service using credentials</a:t>
            </a:r>
            <a:endParaRPr lang="ru-RU" sz="14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endParaRPr>
          </a:p>
        </p:txBody>
      </p:sp>
      <p:sp>
        <p:nvSpPr>
          <p:cNvPr id="7" name="Прямоугольник: загнутый угол 6">
            <a:extLst>
              <a:ext uri="{FF2B5EF4-FFF2-40B4-BE49-F238E27FC236}">
                <a16:creationId xmlns:a16="http://schemas.microsoft.com/office/drawing/2014/main" id="{7407B0D4-DB79-46E9-AF20-A2C930FF3284}"/>
              </a:ext>
            </a:extLst>
          </p:cNvPr>
          <p:cNvSpPr/>
          <p:nvPr/>
        </p:nvSpPr>
        <p:spPr>
          <a:xfrm>
            <a:off x="424702" y="3006941"/>
            <a:ext cx="2190750" cy="217465"/>
          </a:xfrm>
          <a:prstGeom prst="foldedCorne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sz="1000" dirty="0"/>
              <a:t>performance-testing-</a:t>
            </a:r>
            <a:r>
              <a:rPr lang="en-US" sz="1000" dirty="0" err="1"/>
              <a:t>key.pem</a:t>
            </a:r>
            <a:endParaRPr lang="ru-RU" sz="1000" dirty="0"/>
          </a:p>
        </p:txBody>
      </p:sp>
      <p:sp>
        <p:nvSpPr>
          <p:cNvPr id="22" name="Прямоугольник: загнутый угол 21">
            <a:extLst>
              <a:ext uri="{FF2B5EF4-FFF2-40B4-BE49-F238E27FC236}">
                <a16:creationId xmlns:a16="http://schemas.microsoft.com/office/drawing/2014/main" id="{51EFC415-85C3-402F-9F7D-C76B86A976DF}"/>
              </a:ext>
            </a:extLst>
          </p:cNvPr>
          <p:cNvSpPr/>
          <p:nvPr/>
        </p:nvSpPr>
        <p:spPr>
          <a:xfrm>
            <a:off x="452487" y="3956460"/>
            <a:ext cx="694314" cy="217464"/>
          </a:xfrm>
          <a:prstGeom prst="foldedCorne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sz="1000" dirty="0"/>
              <a:t>hosts.ini</a:t>
            </a:r>
            <a:endParaRPr lang="ru-RU" sz="1000" dirty="0"/>
          </a:p>
        </p:txBody>
      </p:sp>
      <p:cxnSp>
        <p:nvCxnSpPr>
          <p:cNvPr id="9" name="Прямая со стрелкой 8">
            <a:extLst>
              <a:ext uri="{FF2B5EF4-FFF2-40B4-BE49-F238E27FC236}">
                <a16:creationId xmlns:a16="http://schemas.microsoft.com/office/drawing/2014/main" id="{D3AAD703-C0D1-48D0-B23B-763AF5C699B4}"/>
              </a:ext>
            </a:extLst>
          </p:cNvPr>
          <p:cNvCxnSpPr>
            <a:cxnSpLocks/>
          </p:cNvCxnSpPr>
          <p:nvPr/>
        </p:nvCxnSpPr>
        <p:spPr>
          <a:xfrm>
            <a:off x="9059051" y="2807862"/>
            <a:ext cx="698597"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2FA502E-E5B1-4F4A-BA8A-8E6BC4900E16}"/>
              </a:ext>
            </a:extLst>
          </p:cNvPr>
          <p:cNvSpPr txBox="1"/>
          <p:nvPr/>
        </p:nvSpPr>
        <p:spPr>
          <a:xfrm>
            <a:off x="3227270" y="2961751"/>
            <a:ext cx="5831783" cy="307777"/>
          </a:xfrm>
          <a:prstGeom prst="rect">
            <a:avLst/>
          </a:prstGeom>
          <a:noFill/>
          <a:ln w="3175">
            <a:solidFill>
              <a:schemeClr val="bg1">
                <a:lumMod val="95000"/>
              </a:schemeClr>
            </a:solidFill>
            <a:prstDash val="sysDash"/>
          </a:ln>
        </p:spPr>
        <p:txBody>
          <a:bodyPr wrap="square" rtlCol="0">
            <a:spAutoFit/>
          </a:bodyPr>
          <a:lstStyle/>
          <a:p>
            <a:r>
              <a:rPr lang="en-US" sz="14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2. </a:t>
            </a:r>
            <a:r>
              <a:rPr lang="en-US" sz="140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rPr>
              <a:t>Creating a private key in AWS and saving it on a local machine</a:t>
            </a:r>
            <a:endParaRPr lang="ru-RU" sz="14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36" name="Прямая со стрелкой 35">
            <a:extLst>
              <a:ext uri="{FF2B5EF4-FFF2-40B4-BE49-F238E27FC236}">
                <a16:creationId xmlns:a16="http://schemas.microsoft.com/office/drawing/2014/main" id="{712B2E7B-DB61-4A74-8930-01984522FD1E}"/>
              </a:ext>
            </a:extLst>
          </p:cNvPr>
          <p:cNvCxnSpPr>
            <a:cxnSpLocks/>
            <a:stCxn id="33" idx="1"/>
            <a:endCxn id="7" idx="3"/>
          </p:cNvCxnSpPr>
          <p:nvPr/>
        </p:nvCxnSpPr>
        <p:spPr>
          <a:xfrm flipH="1">
            <a:off x="2615452" y="3115640"/>
            <a:ext cx="611818" cy="3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a:extLst>
              <a:ext uri="{FF2B5EF4-FFF2-40B4-BE49-F238E27FC236}">
                <a16:creationId xmlns:a16="http://schemas.microsoft.com/office/drawing/2014/main" id="{FE73443F-52F1-4A35-8081-999DA48865A5}"/>
              </a:ext>
            </a:extLst>
          </p:cNvPr>
          <p:cNvCxnSpPr>
            <a:cxnSpLocks/>
            <a:stCxn id="14" idx="3"/>
            <a:endCxn id="17" idx="1"/>
          </p:cNvCxnSpPr>
          <p:nvPr/>
        </p:nvCxnSpPr>
        <p:spPr>
          <a:xfrm>
            <a:off x="2056712" y="2807863"/>
            <a:ext cx="1170559" cy="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0A0288A-82FA-40FE-8379-DADD7E541345}"/>
              </a:ext>
            </a:extLst>
          </p:cNvPr>
          <p:cNvSpPr txBox="1"/>
          <p:nvPr/>
        </p:nvSpPr>
        <p:spPr>
          <a:xfrm>
            <a:off x="3227269" y="3269108"/>
            <a:ext cx="5831783" cy="312650"/>
          </a:xfrm>
          <a:prstGeom prst="rect">
            <a:avLst/>
          </a:prstGeom>
          <a:noFill/>
          <a:ln w="3175">
            <a:solidFill>
              <a:schemeClr val="bg1">
                <a:lumMod val="95000"/>
              </a:schemeClr>
            </a:solidFill>
            <a:prstDash val="sysDash"/>
          </a:ln>
        </p:spPr>
        <p:txBody>
          <a:bodyPr wrap="square" rtlCol="0">
            <a:spAutoFit/>
          </a:bodyPr>
          <a:lstStyle/>
          <a:p>
            <a:pPr lvl="0">
              <a:lnSpc>
                <a:spcPct val="107000"/>
              </a:lnSpc>
            </a:pPr>
            <a:r>
              <a:rPr lang="en-US" sz="140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rPr>
              <a:t>3. Creating security policies</a:t>
            </a:r>
            <a:endParaRPr lang="ru-RU"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2" name="TextBox 51">
            <a:extLst>
              <a:ext uri="{FF2B5EF4-FFF2-40B4-BE49-F238E27FC236}">
                <a16:creationId xmlns:a16="http://schemas.microsoft.com/office/drawing/2014/main" id="{915A4560-9DEC-428D-AEDC-B28B620C5880}"/>
              </a:ext>
            </a:extLst>
          </p:cNvPr>
          <p:cNvSpPr txBox="1"/>
          <p:nvPr/>
        </p:nvSpPr>
        <p:spPr>
          <a:xfrm>
            <a:off x="3227268" y="3581417"/>
            <a:ext cx="5831783" cy="312650"/>
          </a:xfrm>
          <a:prstGeom prst="rect">
            <a:avLst/>
          </a:prstGeom>
          <a:noFill/>
          <a:ln w="3175">
            <a:solidFill>
              <a:schemeClr val="bg1">
                <a:lumMod val="95000"/>
              </a:schemeClr>
            </a:solidFill>
            <a:prstDash val="sysDash"/>
          </a:ln>
        </p:spPr>
        <p:txBody>
          <a:bodyPr wrap="square" rtlCol="0">
            <a:spAutoFit/>
          </a:bodyPr>
          <a:lstStyle/>
          <a:p>
            <a:pPr>
              <a:lnSpc>
                <a:spcPct val="107000"/>
              </a:lnSpc>
            </a:pPr>
            <a:r>
              <a:rPr lang="en-US" sz="140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rPr>
              <a:t>4. Ordering virtual machines</a:t>
            </a:r>
            <a:endParaRPr lang="ru-RU"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1" name="TextBox 60">
            <a:extLst>
              <a:ext uri="{FF2B5EF4-FFF2-40B4-BE49-F238E27FC236}">
                <a16:creationId xmlns:a16="http://schemas.microsoft.com/office/drawing/2014/main" id="{6C3265DF-E4D3-441E-8892-01CD5735519A}"/>
              </a:ext>
            </a:extLst>
          </p:cNvPr>
          <p:cNvSpPr txBox="1"/>
          <p:nvPr/>
        </p:nvSpPr>
        <p:spPr>
          <a:xfrm>
            <a:off x="3227268" y="3891210"/>
            <a:ext cx="5831783" cy="312650"/>
          </a:xfrm>
          <a:prstGeom prst="rect">
            <a:avLst/>
          </a:prstGeom>
          <a:noFill/>
          <a:ln w="3175">
            <a:solidFill>
              <a:schemeClr val="bg1">
                <a:lumMod val="95000"/>
              </a:schemeClr>
            </a:solidFill>
            <a:prstDash val="sysDash"/>
          </a:ln>
        </p:spPr>
        <p:txBody>
          <a:bodyPr wrap="square" rtlCol="0">
            <a:spAutoFit/>
          </a:bodyPr>
          <a:lstStyle/>
          <a:p>
            <a:pPr>
              <a:lnSpc>
                <a:spcPct val="107000"/>
              </a:lnSpc>
            </a:pPr>
            <a:r>
              <a:rPr lang="en-US" sz="140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rPr>
              <a:t>5. Saving information about their IP</a:t>
            </a:r>
            <a:endParaRPr lang="ru-RU"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2" name="Прямая со стрелкой 61">
            <a:extLst>
              <a:ext uri="{FF2B5EF4-FFF2-40B4-BE49-F238E27FC236}">
                <a16:creationId xmlns:a16="http://schemas.microsoft.com/office/drawing/2014/main" id="{98A2B1BE-E98B-4B8E-B5BD-9A34B078C6C8}"/>
              </a:ext>
            </a:extLst>
          </p:cNvPr>
          <p:cNvCxnSpPr>
            <a:cxnSpLocks/>
            <a:stCxn id="61" idx="1"/>
            <a:endCxn id="22" idx="3"/>
          </p:cNvCxnSpPr>
          <p:nvPr/>
        </p:nvCxnSpPr>
        <p:spPr>
          <a:xfrm flipH="1">
            <a:off x="1146801" y="4047535"/>
            <a:ext cx="2080467" cy="17657"/>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Прямая со стрелкой 130">
            <a:extLst>
              <a:ext uri="{FF2B5EF4-FFF2-40B4-BE49-F238E27FC236}">
                <a16:creationId xmlns:a16="http://schemas.microsoft.com/office/drawing/2014/main" id="{6A676FB5-A043-4AEB-916E-563B9576DEEB}"/>
              </a:ext>
            </a:extLst>
          </p:cNvPr>
          <p:cNvCxnSpPr>
            <a:cxnSpLocks/>
          </p:cNvCxnSpPr>
          <p:nvPr/>
        </p:nvCxnSpPr>
        <p:spPr>
          <a:xfrm>
            <a:off x="9059050" y="3115639"/>
            <a:ext cx="6985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2" name="Прямая со стрелкой 131">
            <a:extLst>
              <a:ext uri="{FF2B5EF4-FFF2-40B4-BE49-F238E27FC236}">
                <a16:creationId xmlns:a16="http://schemas.microsoft.com/office/drawing/2014/main" id="{BB18C287-145A-4343-838A-6D05BC76A689}"/>
              </a:ext>
            </a:extLst>
          </p:cNvPr>
          <p:cNvCxnSpPr>
            <a:cxnSpLocks/>
          </p:cNvCxnSpPr>
          <p:nvPr/>
        </p:nvCxnSpPr>
        <p:spPr>
          <a:xfrm>
            <a:off x="9069398" y="3425433"/>
            <a:ext cx="69859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Прямая со стрелкой 132">
            <a:extLst>
              <a:ext uri="{FF2B5EF4-FFF2-40B4-BE49-F238E27FC236}">
                <a16:creationId xmlns:a16="http://schemas.microsoft.com/office/drawing/2014/main" id="{E5AB7558-A19F-4415-89CC-917B7C621A7B}"/>
              </a:ext>
            </a:extLst>
          </p:cNvPr>
          <p:cNvCxnSpPr>
            <a:cxnSpLocks/>
          </p:cNvCxnSpPr>
          <p:nvPr/>
        </p:nvCxnSpPr>
        <p:spPr>
          <a:xfrm flipV="1">
            <a:off x="9059050" y="3727596"/>
            <a:ext cx="708945" cy="729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4" name="Прямоугольник 20">
            <a:extLst>
              <a:ext uri="{FF2B5EF4-FFF2-40B4-BE49-F238E27FC236}">
                <a16:creationId xmlns:a16="http://schemas.microsoft.com/office/drawing/2014/main" id="{5AAB8D3F-6A07-4665-9E2A-7FDCDC3C0A01}"/>
              </a:ext>
            </a:extLst>
          </p:cNvPr>
          <p:cNvSpPr/>
          <p:nvPr/>
        </p:nvSpPr>
        <p:spPr>
          <a:xfrm>
            <a:off x="2721072" y="4846771"/>
            <a:ext cx="6749855" cy="300563"/>
          </a:xfrm>
          <a:prstGeom prst="rect">
            <a:avLst/>
          </a:prstGeom>
          <a:noFill/>
          <a:ln>
            <a:solidFill>
              <a:schemeClr val="bg1">
                <a:lumMod val="9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Useful links</a:t>
            </a:r>
            <a:endParaRPr lang="ru-RU" sz="1400" dirty="0">
              <a:solidFill>
                <a:schemeClr val="tx1"/>
              </a:solidFill>
            </a:endParaRPr>
          </a:p>
        </p:txBody>
      </p:sp>
      <p:graphicFrame>
        <p:nvGraphicFramePr>
          <p:cNvPr id="25" name="Таблица 5">
            <a:extLst>
              <a:ext uri="{FF2B5EF4-FFF2-40B4-BE49-F238E27FC236}">
                <a16:creationId xmlns:a16="http://schemas.microsoft.com/office/drawing/2014/main" id="{06D470E2-122E-44EA-9E76-0011D81E3363}"/>
              </a:ext>
            </a:extLst>
          </p:cNvPr>
          <p:cNvGraphicFramePr>
            <a:graphicFrameLocks noGrp="1"/>
          </p:cNvGraphicFramePr>
          <p:nvPr>
            <p:extLst>
              <p:ext uri="{D42A27DB-BD31-4B8C-83A1-F6EECF244321}">
                <p14:modId xmlns:p14="http://schemas.microsoft.com/office/powerpoint/2010/main" val="176824648"/>
              </p:ext>
            </p:extLst>
          </p:nvPr>
        </p:nvGraphicFramePr>
        <p:xfrm>
          <a:off x="2721072" y="5155776"/>
          <a:ext cx="6749856" cy="576000"/>
        </p:xfrm>
        <a:graphic>
          <a:graphicData uri="http://schemas.openxmlformats.org/drawingml/2006/table">
            <a:tbl>
              <a:tblPr>
                <a:tableStyleId>{5C22544A-7EE6-4342-B048-85BDC9FD1C3A}</a:tableStyleId>
              </a:tblPr>
              <a:tblGrid>
                <a:gridCol w="1812096">
                  <a:extLst>
                    <a:ext uri="{9D8B030D-6E8A-4147-A177-3AD203B41FA5}">
                      <a16:colId xmlns:a16="http://schemas.microsoft.com/office/drawing/2014/main" val="819294277"/>
                    </a:ext>
                  </a:extLst>
                </a:gridCol>
                <a:gridCol w="4937760">
                  <a:extLst>
                    <a:ext uri="{9D8B030D-6E8A-4147-A177-3AD203B41FA5}">
                      <a16:colId xmlns:a16="http://schemas.microsoft.com/office/drawing/2014/main" val="2777789232"/>
                    </a:ext>
                  </a:extLst>
                </a:gridCol>
              </a:tblGrid>
              <a:tr h="288000">
                <a:tc>
                  <a:txBody>
                    <a:bodyPr/>
                    <a:lstStyle/>
                    <a:p>
                      <a:r>
                        <a:rPr lang="en-US" sz="1000" b="0" i="0" kern="1200" dirty="0">
                          <a:solidFill>
                            <a:schemeClr val="dk1"/>
                          </a:solidFill>
                          <a:effectLst/>
                          <a:latin typeface="+mn-lt"/>
                          <a:ea typeface="+mn-ea"/>
                          <a:cs typeface="+mn-cs"/>
                        </a:rPr>
                        <a:t>Amazon Web Services Guide</a:t>
                      </a: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dirty="0"/>
                        <a:t>https://docs.ansible.com/ansible/latest/collections/amazon/aws/docsite/guide_aws.html</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3963086"/>
                  </a:ext>
                </a:extLst>
              </a:tr>
              <a:tr h="288000">
                <a:tc>
                  <a:txBody>
                    <a:bodyPr/>
                    <a:lstStyle/>
                    <a:p>
                      <a:r>
                        <a:rPr lang="en-US" sz="1000" b="0" i="0" kern="1200" dirty="0">
                          <a:solidFill>
                            <a:schemeClr val="dk1"/>
                          </a:solidFill>
                          <a:effectLst/>
                          <a:latin typeface="+mn-lt"/>
                          <a:ea typeface="+mn-ea"/>
                          <a:cs typeface="+mn-cs"/>
                        </a:rPr>
                        <a:t>Access keys</a:t>
                      </a: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dirty="0"/>
                        <a:t>https://console.aws.amazon.com/iam/home#/security_credentials</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4697678"/>
                  </a:ext>
                </a:extLst>
              </a:tr>
            </a:tbl>
          </a:graphicData>
        </a:graphic>
      </p:graphicFrame>
    </p:spTree>
    <p:extLst>
      <p:ext uri="{BB962C8B-B14F-4D97-AF65-F5344CB8AC3E}">
        <p14:creationId xmlns:p14="http://schemas.microsoft.com/office/powerpoint/2010/main" val="2187953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Box 86">
            <a:extLst>
              <a:ext uri="{FF2B5EF4-FFF2-40B4-BE49-F238E27FC236}">
                <a16:creationId xmlns:a16="http://schemas.microsoft.com/office/drawing/2014/main" id="{B9B83DDE-41A7-46C1-B2E7-CA660A243BF7}"/>
              </a:ext>
            </a:extLst>
          </p:cNvPr>
          <p:cNvSpPr txBox="1"/>
          <p:nvPr/>
        </p:nvSpPr>
        <p:spPr>
          <a:xfrm>
            <a:off x="3227271" y="140482"/>
            <a:ext cx="5751538" cy="375552"/>
          </a:xfrm>
          <a:prstGeom prst="rect">
            <a:avLst/>
          </a:prstGeom>
          <a:noFill/>
          <a:ln w="19050">
            <a:solidFill>
              <a:schemeClr val="tx1"/>
            </a:solidFill>
          </a:ln>
        </p:spPr>
        <p:txBody>
          <a:bodyPr wrap="square" rtlCol="0">
            <a:spAutoFit/>
          </a:bodyPr>
          <a:lstStyle/>
          <a:p>
            <a:pPr lvl="0" algn="ct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Setting up monitoring</a:t>
            </a:r>
            <a:r>
              <a:rPr lang="ru-RU" sz="1800" b="1" dirty="0">
                <a:effectLst/>
                <a:latin typeface="Calibri" panose="020F0502020204030204" pitchFamily="34" charset="0"/>
                <a:ea typeface="Calibri" panose="020F0502020204030204" pitchFamily="34" charset="0"/>
                <a:cs typeface="Calibri" panose="020F0502020204030204" pitchFamily="34" charset="0"/>
              </a:rPr>
              <a:t>: </a:t>
            </a:r>
            <a:r>
              <a:rPr lang="en-US" sz="1800" b="1" dirty="0" err="1">
                <a:effectLst/>
                <a:latin typeface="Calibri" panose="020F0502020204030204" pitchFamily="34" charset="0"/>
                <a:ea typeface="Calibri" panose="020F0502020204030204" pitchFamily="34" charset="0"/>
                <a:cs typeface="Calibri" panose="020F0502020204030204" pitchFamily="34" charset="0"/>
              </a:rPr>
              <a:t>InfluxDB</a:t>
            </a:r>
            <a:endParaRPr lang="ru-RU"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Прямоугольник 20">
            <a:extLst>
              <a:ext uri="{FF2B5EF4-FFF2-40B4-BE49-F238E27FC236}">
                <a16:creationId xmlns:a16="http://schemas.microsoft.com/office/drawing/2014/main" id="{D469C576-4049-4751-882C-A03C7E2DC512}"/>
              </a:ext>
            </a:extLst>
          </p:cNvPr>
          <p:cNvSpPr/>
          <p:nvPr/>
        </p:nvSpPr>
        <p:spPr>
          <a:xfrm>
            <a:off x="1631379" y="2035691"/>
            <a:ext cx="4464616" cy="601125"/>
          </a:xfrm>
          <a:prstGeom prst="rect">
            <a:avLst/>
          </a:prstGeom>
          <a:noFill/>
          <a:ln>
            <a:solidFill>
              <a:schemeClr val="bg1">
                <a:lumMod val="9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Ansible actions algorithm</a:t>
            </a:r>
            <a:endParaRPr lang="ru-RU" dirty="0">
              <a:solidFill>
                <a:schemeClr val="tx1"/>
              </a:solidFill>
            </a:endParaRPr>
          </a:p>
        </p:txBody>
      </p:sp>
      <p:sp>
        <p:nvSpPr>
          <p:cNvPr id="17" name="TextBox 16">
            <a:extLst>
              <a:ext uri="{FF2B5EF4-FFF2-40B4-BE49-F238E27FC236}">
                <a16:creationId xmlns:a16="http://schemas.microsoft.com/office/drawing/2014/main" id="{515A82E6-AAF7-4B7B-8A5B-E9FF37E4D2C7}"/>
              </a:ext>
            </a:extLst>
          </p:cNvPr>
          <p:cNvSpPr txBox="1"/>
          <p:nvPr/>
        </p:nvSpPr>
        <p:spPr>
          <a:xfrm>
            <a:off x="1631379" y="2640723"/>
            <a:ext cx="4464616" cy="307777"/>
          </a:xfrm>
          <a:prstGeom prst="rect">
            <a:avLst/>
          </a:prstGeom>
          <a:noFill/>
          <a:ln w="3175">
            <a:solidFill>
              <a:schemeClr val="bg1">
                <a:lumMod val="95000"/>
              </a:schemeClr>
            </a:solidFill>
            <a:prstDash val="sysDash"/>
          </a:ln>
        </p:spPr>
        <p:txBody>
          <a:bodyPr wrap="square" rtlCol="0">
            <a:spAutoFit/>
          </a:bodyPr>
          <a:lstStyle/>
          <a:p>
            <a:r>
              <a:rPr lang="en-US" sz="14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1. Installing </a:t>
            </a:r>
            <a:r>
              <a:rPr lang="en-US" sz="1400" dirty="0" err="1">
                <a:solidFill>
                  <a:sysClr val="windowText" lastClr="000000"/>
                </a:solidFill>
                <a:latin typeface="Calibri" panose="020F0502020204030204" pitchFamily="34" charset="0"/>
                <a:ea typeface="Calibri" panose="020F0502020204030204" pitchFamily="34" charset="0"/>
                <a:cs typeface="Calibri" panose="020F0502020204030204" pitchFamily="34" charset="0"/>
              </a:rPr>
              <a:t>InfluxDB</a:t>
            </a:r>
            <a:r>
              <a:rPr lang="en-US" sz="14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 database and launching as a service</a:t>
            </a:r>
            <a:endParaRPr lang="ru-RU" sz="14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endParaRPr>
          </a:p>
        </p:txBody>
      </p:sp>
      <p:sp>
        <p:nvSpPr>
          <p:cNvPr id="33" name="TextBox 32">
            <a:extLst>
              <a:ext uri="{FF2B5EF4-FFF2-40B4-BE49-F238E27FC236}">
                <a16:creationId xmlns:a16="http://schemas.microsoft.com/office/drawing/2014/main" id="{C2FA502E-E5B1-4F4A-BA8A-8E6BC4900E16}"/>
              </a:ext>
            </a:extLst>
          </p:cNvPr>
          <p:cNvSpPr txBox="1"/>
          <p:nvPr/>
        </p:nvSpPr>
        <p:spPr>
          <a:xfrm>
            <a:off x="1631379" y="2956313"/>
            <a:ext cx="4464616" cy="307777"/>
          </a:xfrm>
          <a:prstGeom prst="rect">
            <a:avLst/>
          </a:prstGeom>
          <a:noFill/>
          <a:ln w="3175">
            <a:solidFill>
              <a:schemeClr val="bg1">
                <a:lumMod val="95000"/>
              </a:schemeClr>
            </a:solidFill>
            <a:prstDash val="sysDash"/>
          </a:ln>
        </p:spPr>
        <p:txBody>
          <a:bodyPr wrap="square" rtlCol="0">
            <a:spAutoFit/>
          </a:bodyPr>
          <a:lstStyle/>
          <a:p>
            <a:r>
              <a:rPr lang="ru-RU" sz="1400" dirty="0">
                <a:effectLst/>
                <a:latin typeface="Calibri" panose="020F0502020204030204" pitchFamily="34" charset="0"/>
                <a:ea typeface="Calibri" panose="020F0502020204030204" pitchFamily="34" charset="0"/>
              </a:rPr>
              <a:t>2. </a:t>
            </a:r>
            <a:r>
              <a:rPr lang="en-US" sz="1400" dirty="0">
                <a:effectLst/>
                <a:latin typeface="Calibri" panose="020F0502020204030204" pitchFamily="34" charset="0"/>
                <a:ea typeface="Calibri" panose="020F0502020204030204" pitchFamily="34" charset="0"/>
              </a:rPr>
              <a:t>Creating data storage buckets in the database</a:t>
            </a:r>
            <a:endParaRPr lang="ru-RU" sz="14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131" name="Прямая со стрелкой 130">
            <a:extLst>
              <a:ext uri="{FF2B5EF4-FFF2-40B4-BE49-F238E27FC236}">
                <a16:creationId xmlns:a16="http://schemas.microsoft.com/office/drawing/2014/main" id="{6A676FB5-A043-4AEB-916E-563B9576DEEB}"/>
              </a:ext>
            </a:extLst>
          </p:cNvPr>
          <p:cNvCxnSpPr>
            <a:cxnSpLocks/>
            <a:stCxn id="17" idx="3"/>
            <a:endCxn id="24" idx="1"/>
          </p:cNvCxnSpPr>
          <p:nvPr/>
        </p:nvCxnSpPr>
        <p:spPr>
          <a:xfrm flipV="1">
            <a:off x="6095995" y="2794611"/>
            <a:ext cx="1948407"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Прямоугольник 19">
            <a:extLst>
              <a:ext uri="{FF2B5EF4-FFF2-40B4-BE49-F238E27FC236}">
                <a16:creationId xmlns:a16="http://schemas.microsoft.com/office/drawing/2014/main" id="{C40635BF-91E3-46E1-9199-2AB856C174C5}"/>
              </a:ext>
            </a:extLst>
          </p:cNvPr>
          <p:cNvSpPr/>
          <p:nvPr/>
        </p:nvSpPr>
        <p:spPr>
          <a:xfrm>
            <a:off x="7307245" y="1704437"/>
            <a:ext cx="3013283" cy="3234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Monitoring</a:t>
            </a:r>
            <a:endParaRPr lang="ru-RU" dirty="0">
              <a:solidFill>
                <a:schemeClr val="tx1"/>
              </a:solidFill>
            </a:endParaRPr>
          </a:p>
        </p:txBody>
      </p:sp>
      <p:sp>
        <p:nvSpPr>
          <p:cNvPr id="23" name="Прямоугольник 22">
            <a:extLst>
              <a:ext uri="{FF2B5EF4-FFF2-40B4-BE49-F238E27FC236}">
                <a16:creationId xmlns:a16="http://schemas.microsoft.com/office/drawing/2014/main" id="{CA0C8CF6-BF4C-44B2-B143-B09BEA74DEA8}"/>
              </a:ext>
            </a:extLst>
          </p:cNvPr>
          <p:cNvSpPr/>
          <p:nvPr/>
        </p:nvSpPr>
        <p:spPr>
          <a:xfrm>
            <a:off x="7307243" y="2026551"/>
            <a:ext cx="3013285" cy="31729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endParaRPr>
          </a:p>
        </p:txBody>
      </p:sp>
      <p:sp>
        <p:nvSpPr>
          <p:cNvPr id="24" name="Прямоугольник 23">
            <a:extLst>
              <a:ext uri="{FF2B5EF4-FFF2-40B4-BE49-F238E27FC236}">
                <a16:creationId xmlns:a16="http://schemas.microsoft.com/office/drawing/2014/main" id="{8B7E968E-3EC2-4FF3-A970-B94398F72DCA}"/>
              </a:ext>
            </a:extLst>
          </p:cNvPr>
          <p:cNvSpPr/>
          <p:nvPr/>
        </p:nvSpPr>
        <p:spPr>
          <a:xfrm>
            <a:off x="8044402" y="2632908"/>
            <a:ext cx="1568990" cy="3234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InfluxDB</a:t>
            </a:r>
            <a:endParaRPr lang="ru-RU" dirty="0">
              <a:solidFill>
                <a:schemeClr val="tx1"/>
              </a:solidFill>
            </a:endParaRPr>
          </a:p>
        </p:txBody>
      </p:sp>
      <p:sp>
        <p:nvSpPr>
          <p:cNvPr id="25" name="Прямоугольник 24">
            <a:extLst>
              <a:ext uri="{FF2B5EF4-FFF2-40B4-BE49-F238E27FC236}">
                <a16:creationId xmlns:a16="http://schemas.microsoft.com/office/drawing/2014/main" id="{687A3CBB-9AD7-4EAE-AA3E-9FF9657B3538}"/>
              </a:ext>
            </a:extLst>
          </p:cNvPr>
          <p:cNvSpPr/>
          <p:nvPr/>
        </p:nvSpPr>
        <p:spPr>
          <a:xfrm>
            <a:off x="8265300" y="3154381"/>
            <a:ext cx="1122539" cy="3234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buckets</a:t>
            </a:r>
            <a:endParaRPr lang="ru-RU" dirty="0">
              <a:solidFill>
                <a:schemeClr val="tx1"/>
              </a:solidFill>
            </a:endParaRPr>
          </a:p>
        </p:txBody>
      </p:sp>
      <p:sp>
        <p:nvSpPr>
          <p:cNvPr id="26" name="Прямоугольник 25">
            <a:extLst>
              <a:ext uri="{FF2B5EF4-FFF2-40B4-BE49-F238E27FC236}">
                <a16:creationId xmlns:a16="http://schemas.microsoft.com/office/drawing/2014/main" id="{E3B14136-588C-4229-AF17-662D42DF5D04}"/>
              </a:ext>
            </a:extLst>
          </p:cNvPr>
          <p:cNvSpPr/>
          <p:nvPr/>
        </p:nvSpPr>
        <p:spPr>
          <a:xfrm>
            <a:off x="8265299" y="3477786"/>
            <a:ext cx="1122541" cy="9174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ru-RU" sz="1400" dirty="0">
              <a:solidFill>
                <a:schemeClr val="tx1"/>
              </a:solidFill>
            </a:endParaRPr>
          </a:p>
        </p:txBody>
      </p:sp>
      <p:sp>
        <p:nvSpPr>
          <p:cNvPr id="27" name="Прямоугольник 26">
            <a:extLst>
              <a:ext uri="{FF2B5EF4-FFF2-40B4-BE49-F238E27FC236}">
                <a16:creationId xmlns:a16="http://schemas.microsoft.com/office/drawing/2014/main" id="{CECC198C-79DE-4660-BDA3-DB14F1D6B902}"/>
              </a:ext>
            </a:extLst>
          </p:cNvPr>
          <p:cNvSpPr/>
          <p:nvPr/>
        </p:nvSpPr>
        <p:spPr>
          <a:xfrm>
            <a:off x="8044402" y="2956313"/>
            <a:ext cx="1568990" cy="1640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endParaRPr>
          </a:p>
        </p:txBody>
      </p:sp>
      <p:cxnSp>
        <p:nvCxnSpPr>
          <p:cNvPr id="28" name="Прямая со стрелкой 27">
            <a:extLst>
              <a:ext uri="{FF2B5EF4-FFF2-40B4-BE49-F238E27FC236}">
                <a16:creationId xmlns:a16="http://schemas.microsoft.com/office/drawing/2014/main" id="{9BC0BCC7-CD04-4232-8579-5CB3BF03506F}"/>
              </a:ext>
            </a:extLst>
          </p:cNvPr>
          <p:cNvCxnSpPr>
            <a:cxnSpLocks/>
            <a:stCxn id="33" idx="3"/>
            <a:endCxn id="25" idx="1"/>
          </p:cNvCxnSpPr>
          <p:nvPr/>
        </p:nvCxnSpPr>
        <p:spPr>
          <a:xfrm>
            <a:off x="6095995" y="3110202"/>
            <a:ext cx="2169305" cy="205882"/>
          </a:xfrm>
          <a:prstGeom prst="bentConnector3">
            <a:avLst>
              <a:gd name="adj1" fmla="val 500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4C2FD6C-F7FC-4E17-A71F-2912FB499031}"/>
              </a:ext>
            </a:extLst>
          </p:cNvPr>
          <p:cNvSpPr txBox="1"/>
          <p:nvPr/>
        </p:nvSpPr>
        <p:spPr>
          <a:xfrm>
            <a:off x="8419673" y="3623612"/>
            <a:ext cx="815767" cy="312650"/>
          </a:xfrm>
          <a:prstGeom prst="rect">
            <a:avLst/>
          </a:prstGeom>
          <a:noFill/>
          <a:ln w="3175">
            <a:solidFill>
              <a:schemeClr val="bg1">
                <a:lumMod val="95000"/>
              </a:schemeClr>
            </a:solidFill>
            <a:prstDash val="sysDash"/>
          </a:ln>
        </p:spPr>
        <p:txBody>
          <a:bodyPr wrap="square" rtlCol="0">
            <a:spAutoFit/>
          </a:bodyPr>
          <a:lstStyle/>
          <a:p>
            <a:pPr lvl="0">
              <a:lnSpc>
                <a:spcPct val="107000"/>
              </a:lnSpc>
            </a:pPr>
            <a:r>
              <a:rPr lang="en-US" sz="1400" dirty="0" err="1">
                <a:solidFill>
                  <a:schemeClr val="tx1"/>
                </a:solidFill>
              </a:rPr>
              <a:t>telegraf</a:t>
            </a:r>
            <a:endParaRPr lang="ru-RU"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 name="TextBox 39">
            <a:extLst>
              <a:ext uri="{FF2B5EF4-FFF2-40B4-BE49-F238E27FC236}">
                <a16:creationId xmlns:a16="http://schemas.microsoft.com/office/drawing/2014/main" id="{73DD74AF-91F1-49A1-9469-479AE77130E8}"/>
              </a:ext>
            </a:extLst>
          </p:cNvPr>
          <p:cNvSpPr txBox="1"/>
          <p:nvPr/>
        </p:nvSpPr>
        <p:spPr>
          <a:xfrm>
            <a:off x="8419673" y="3936262"/>
            <a:ext cx="815767" cy="312650"/>
          </a:xfrm>
          <a:prstGeom prst="rect">
            <a:avLst/>
          </a:prstGeom>
          <a:noFill/>
          <a:ln w="3175">
            <a:solidFill>
              <a:schemeClr val="bg1">
                <a:lumMod val="95000"/>
              </a:schemeClr>
            </a:solidFill>
            <a:prstDash val="sysDash"/>
          </a:ln>
        </p:spPr>
        <p:txBody>
          <a:bodyPr wrap="square" rtlCol="0">
            <a:spAutoFit/>
          </a:bodyPr>
          <a:lstStyle/>
          <a:p>
            <a:pPr>
              <a:lnSpc>
                <a:spcPct val="107000"/>
              </a:lnSpc>
            </a:pPr>
            <a:r>
              <a:rPr lang="en-US" sz="1400" dirty="0">
                <a:solidFill>
                  <a:schemeClr val="tx1"/>
                </a:solidFill>
              </a:rPr>
              <a:t>gatling</a:t>
            </a:r>
            <a:endParaRPr lang="ru-RU"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7923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Box 86">
            <a:extLst>
              <a:ext uri="{FF2B5EF4-FFF2-40B4-BE49-F238E27FC236}">
                <a16:creationId xmlns:a16="http://schemas.microsoft.com/office/drawing/2014/main" id="{B9B83DDE-41A7-46C1-B2E7-CA660A243BF7}"/>
              </a:ext>
            </a:extLst>
          </p:cNvPr>
          <p:cNvSpPr txBox="1"/>
          <p:nvPr/>
        </p:nvSpPr>
        <p:spPr>
          <a:xfrm>
            <a:off x="3220231" y="140482"/>
            <a:ext cx="5751538" cy="375552"/>
          </a:xfrm>
          <a:prstGeom prst="rect">
            <a:avLst/>
          </a:prstGeom>
          <a:noFill/>
          <a:ln w="19050">
            <a:solidFill>
              <a:schemeClr val="tx1"/>
            </a:solidFill>
          </a:ln>
        </p:spPr>
        <p:txBody>
          <a:bodyPr wrap="square" rtlCol="0">
            <a:spAutoFit/>
          </a:bodyPr>
          <a:lstStyle/>
          <a:p>
            <a:pPr lvl="0" algn="ct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Setting up monitoring</a:t>
            </a:r>
            <a:r>
              <a:rPr lang="ru-RU" sz="1800" b="1" dirty="0">
                <a:effectLst/>
                <a:latin typeface="Calibri" panose="020F0502020204030204" pitchFamily="34" charset="0"/>
                <a:ea typeface="Calibri" panose="020F0502020204030204" pitchFamily="34" charset="0"/>
                <a:cs typeface="Calibri" panose="020F0502020204030204" pitchFamily="34" charset="0"/>
              </a:rPr>
              <a:t>: </a:t>
            </a:r>
            <a:r>
              <a:rPr lang="en-US" b="1" dirty="0" err="1">
                <a:latin typeface="Calibri" panose="020F0502020204030204" pitchFamily="34" charset="0"/>
                <a:ea typeface="Calibri" panose="020F0502020204030204" pitchFamily="34" charset="0"/>
                <a:cs typeface="Calibri" panose="020F0502020204030204" pitchFamily="34" charset="0"/>
              </a:rPr>
              <a:t>Telegraf</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Прямоугольник 19">
            <a:extLst>
              <a:ext uri="{FF2B5EF4-FFF2-40B4-BE49-F238E27FC236}">
                <a16:creationId xmlns:a16="http://schemas.microsoft.com/office/drawing/2014/main" id="{C40635BF-91E3-46E1-9199-2AB856C174C5}"/>
              </a:ext>
            </a:extLst>
          </p:cNvPr>
          <p:cNvSpPr/>
          <p:nvPr/>
        </p:nvSpPr>
        <p:spPr>
          <a:xfrm>
            <a:off x="4660139" y="1169901"/>
            <a:ext cx="2838213" cy="3234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Monitoring</a:t>
            </a:r>
            <a:endParaRPr lang="ru-RU" dirty="0">
              <a:solidFill>
                <a:schemeClr val="tx1"/>
              </a:solidFill>
            </a:endParaRPr>
          </a:p>
        </p:txBody>
      </p:sp>
      <p:sp>
        <p:nvSpPr>
          <p:cNvPr id="23" name="Прямоугольник 22">
            <a:extLst>
              <a:ext uri="{FF2B5EF4-FFF2-40B4-BE49-F238E27FC236}">
                <a16:creationId xmlns:a16="http://schemas.microsoft.com/office/drawing/2014/main" id="{CA0C8CF6-BF4C-44B2-B143-B09BEA74DEA8}"/>
              </a:ext>
            </a:extLst>
          </p:cNvPr>
          <p:cNvSpPr/>
          <p:nvPr/>
        </p:nvSpPr>
        <p:spPr>
          <a:xfrm>
            <a:off x="4666437" y="1493306"/>
            <a:ext cx="2831916" cy="2813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endParaRPr>
          </a:p>
        </p:txBody>
      </p:sp>
      <p:sp>
        <p:nvSpPr>
          <p:cNvPr id="14" name="Прямоугольник 13">
            <a:extLst>
              <a:ext uri="{FF2B5EF4-FFF2-40B4-BE49-F238E27FC236}">
                <a16:creationId xmlns:a16="http://schemas.microsoft.com/office/drawing/2014/main" id="{EA398726-EB61-4DDE-B0CE-4D155E55B590}"/>
              </a:ext>
            </a:extLst>
          </p:cNvPr>
          <p:cNvSpPr/>
          <p:nvPr/>
        </p:nvSpPr>
        <p:spPr>
          <a:xfrm>
            <a:off x="4808782" y="1673233"/>
            <a:ext cx="2540929" cy="3140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Metrics</a:t>
            </a:r>
          </a:p>
        </p:txBody>
      </p:sp>
      <p:sp>
        <p:nvSpPr>
          <p:cNvPr id="29" name="Прямоугольник 28">
            <a:extLst>
              <a:ext uri="{FF2B5EF4-FFF2-40B4-BE49-F238E27FC236}">
                <a16:creationId xmlns:a16="http://schemas.microsoft.com/office/drawing/2014/main" id="{B35F6101-E459-4A00-8A1E-1D90CE27F4FF}"/>
              </a:ext>
            </a:extLst>
          </p:cNvPr>
          <p:cNvSpPr/>
          <p:nvPr/>
        </p:nvSpPr>
        <p:spPr>
          <a:xfrm>
            <a:off x="4808783" y="1987304"/>
            <a:ext cx="2540929" cy="4432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Прямоугольник 29">
            <a:extLst>
              <a:ext uri="{FF2B5EF4-FFF2-40B4-BE49-F238E27FC236}">
                <a16:creationId xmlns:a16="http://schemas.microsoft.com/office/drawing/2014/main" id="{DC2149D6-94D6-43C7-83BB-0DEE28317821}"/>
              </a:ext>
            </a:extLst>
          </p:cNvPr>
          <p:cNvSpPr/>
          <p:nvPr/>
        </p:nvSpPr>
        <p:spPr>
          <a:xfrm>
            <a:off x="4927846" y="2099935"/>
            <a:ext cx="2311919" cy="20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Hardware resources utilization</a:t>
            </a:r>
            <a:endParaRPr lang="ru-RU" sz="1000" dirty="0">
              <a:solidFill>
                <a:schemeClr val="tx1"/>
              </a:solidFill>
            </a:endParaRPr>
          </a:p>
        </p:txBody>
      </p:sp>
      <p:sp>
        <p:nvSpPr>
          <p:cNvPr id="37" name="Прямоугольник 36">
            <a:extLst>
              <a:ext uri="{FF2B5EF4-FFF2-40B4-BE49-F238E27FC236}">
                <a16:creationId xmlns:a16="http://schemas.microsoft.com/office/drawing/2014/main" id="{F45E08ED-C104-4121-B302-1EF33A2E0984}"/>
              </a:ext>
            </a:extLst>
          </p:cNvPr>
          <p:cNvSpPr/>
          <p:nvPr/>
        </p:nvSpPr>
        <p:spPr>
          <a:xfrm>
            <a:off x="4808782" y="3159365"/>
            <a:ext cx="2540929" cy="3667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Telegraf</a:t>
            </a:r>
            <a:endParaRPr lang="ru-RU" dirty="0">
              <a:solidFill>
                <a:schemeClr val="tx1"/>
              </a:solidFill>
            </a:endParaRPr>
          </a:p>
        </p:txBody>
      </p:sp>
      <p:sp>
        <p:nvSpPr>
          <p:cNvPr id="53" name="Прямоугольник 52">
            <a:extLst>
              <a:ext uri="{FF2B5EF4-FFF2-40B4-BE49-F238E27FC236}">
                <a16:creationId xmlns:a16="http://schemas.microsoft.com/office/drawing/2014/main" id="{F69B7780-40AF-4107-B6EF-AB23DCCF508C}"/>
              </a:ext>
            </a:extLst>
          </p:cNvPr>
          <p:cNvSpPr/>
          <p:nvPr/>
        </p:nvSpPr>
        <p:spPr>
          <a:xfrm>
            <a:off x="3702427" y="4928620"/>
            <a:ext cx="4759933" cy="601125"/>
          </a:xfrm>
          <a:prstGeom prst="rect">
            <a:avLst/>
          </a:prstGeom>
          <a:noFill/>
          <a:ln>
            <a:solidFill>
              <a:schemeClr val="bg1">
                <a:lumMod val="9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Ansible actions algorithm</a:t>
            </a:r>
            <a:endParaRPr lang="ru-RU" dirty="0">
              <a:solidFill>
                <a:schemeClr val="tx1"/>
              </a:solidFill>
            </a:endParaRPr>
          </a:p>
        </p:txBody>
      </p:sp>
      <p:sp>
        <p:nvSpPr>
          <p:cNvPr id="55" name="TextBox 54">
            <a:extLst>
              <a:ext uri="{FF2B5EF4-FFF2-40B4-BE49-F238E27FC236}">
                <a16:creationId xmlns:a16="http://schemas.microsoft.com/office/drawing/2014/main" id="{2EAEFEB1-3F18-4374-A8C6-44EC6700525B}"/>
              </a:ext>
            </a:extLst>
          </p:cNvPr>
          <p:cNvSpPr txBox="1"/>
          <p:nvPr/>
        </p:nvSpPr>
        <p:spPr>
          <a:xfrm>
            <a:off x="3702427" y="5537647"/>
            <a:ext cx="4759933" cy="307777"/>
          </a:xfrm>
          <a:prstGeom prst="rect">
            <a:avLst/>
          </a:prstGeom>
          <a:noFill/>
          <a:ln w="3175">
            <a:solidFill>
              <a:schemeClr val="bg1">
                <a:lumMod val="95000"/>
              </a:schemeClr>
            </a:solidFill>
            <a:prstDash val="sysDash"/>
          </a:ln>
        </p:spPr>
        <p:txBody>
          <a:bodyPr wrap="square" rtlCol="0">
            <a:spAutoFit/>
          </a:bodyPr>
          <a:lstStyle/>
          <a:p>
            <a:r>
              <a:rPr lang="en-US" sz="14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1. Installing </a:t>
            </a:r>
            <a:r>
              <a:rPr lang="en-US" sz="1400" dirty="0" err="1">
                <a:solidFill>
                  <a:sysClr val="windowText" lastClr="000000"/>
                </a:solidFill>
                <a:latin typeface="Calibri" panose="020F0502020204030204" pitchFamily="34" charset="0"/>
                <a:ea typeface="Calibri" panose="020F0502020204030204" pitchFamily="34" charset="0"/>
                <a:cs typeface="Calibri" panose="020F0502020204030204" pitchFamily="34" charset="0"/>
              </a:rPr>
              <a:t>Telegraf</a:t>
            </a:r>
            <a:r>
              <a:rPr lang="en-US" sz="14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 agents and launching as a service</a:t>
            </a:r>
            <a:endParaRPr lang="ru-RU" sz="14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56" name="Прямая со стрелкой 55">
            <a:extLst>
              <a:ext uri="{FF2B5EF4-FFF2-40B4-BE49-F238E27FC236}">
                <a16:creationId xmlns:a16="http://schemas.microsoft.com/office/drawing/2014/main" id="{C7F37946-5300-4FC4-9AC7-49052292CDB1}"/>
              </a:ext>
            </a:extLst>
          </p:cNvPr>
          <p:cNvCxnSpPr>
            <a:cxnSpLocks/>
            <a:stCxn id="29" idx="2"/>
            <a:endCxn id="37" idx="0"/>
          </p:cNvCxnSpPr>
          <p:nvPr/>
        </p:nvCxnSpPr>
        <p:spPr>
          <a:xfrm rot="5400000">
            <a:off x="5714834" y="2794951"/>
            <a:ext cx="728828" cy="1"/>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2" name="Прямоугольник 71">
            <a:extLst>
              <a:ext uri="{FF2B5EF4-FFF2-40B4-BE49-F238E27FC236}">
                <a16:creationId xmlns:a16="http://schemas.microsoft.com/office/drawing/2014/main" id="{323FE8A5-FADD-406F-87FF-46F413983E2E}"/>
              </a:ext>
            </a:extLst>
          </p:cNvPr>
          <p:cNvSpPr/>
          <p:nvPr/>
        </p:nvSpPr>
        <p:spPr>
          <a:xfrm>
            <a:off x="4808782" y="3837573"/>
            <a:ext cx="2540929" cy="3234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InfluxDB</a:t>
            </a:r>
            <a:endParaRPr lang="ru-RU" dirty="0">
              <a:solidFill>
                <a:schemeClr val="tx1"/>
              </a:solidFill>
            </a:endParaRPr>
          </a:p>
        </p:txBody>
      </p:sp>
      <p:sp>
        <p:nvSpPr>
          <p:cNvPr id="91" name="Прямоугольник 90">
            <a:extLst>
              <a:ext uri="{FF2B5EF4-FFF2-40B4-BE49-F238E27FC236}">
                <a16:creationId xmlns:a16="http://schemas.microsoft.com/office/drawing/2014/main" id="{4FA279B6-E64F-4C61-BE83-C52981470F66}"/>
              </a:ext>
            </a:extLst>
          </p:cNvPr>
          <p:cNvSpPr/>
          <p:nvPr/>
        </p:nvSpPr>
        <p:spPr>
          <a:xfrm>
            <a:off x="864214" y="1201882"/>
            <a:ext cx="2838213" cy="3234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Load generator</a:t>
            </a:r>
            <a:endParaRPr lang="ru-RU" dirty="0">
              <a:solidFill>
                <a:schemeClr val="tx1"/>
              </a:solidFill>
            </a:endParaRPr>
          </a:p>
        </p:txBody>
      </p:sp>
      <p:sp>
        <p:nvSpPr>
          <p:cNvPr id="92" name="Прямоугольник 91">
            <a:extLst>
              <a:ext uri="{FF2B5EF4-FFF2-40B4-BE49-F238E27FC236}">
                <a16:creationId xmlns:a16="http://schemas.microsoft.com/office/drawing/2014/main" id="{019514BD-AE2E-4750-AC8F-91C588070681}"/>
              </a:ext>
            </a:extLst>
          </p:cNvPr>
          <p:cNvSpPr/>
          <p:nvPr/>
        </p:nvSpPr>
        <p:spPr>
          <a:xfrm>
            <a:off x="864214" y="1525288"/>
            <a:ext cx="2838213" cy="21326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endParaRPr>
          </a:p>
        </p:txBody>
      </p:sp>
      <p:sp>
        <p:nvSpPr>
          <p:cNvPr id="93" name="Прямоугольник 92">
            <a:extLst>
              <a:ext uri="{FF2B5EF4-FFF2-40B4-BE49-F238E27FC236}">
                <a16:creationId xmlns:a16="http://schemas.microsoft.com/office/drawing/2014/main" id="{2BBD276D-2329-46A3-98CC-99048DD9371B}"/>
              </a:ext>
            </a:extLst>
          </p:cNvPr>
          <p:cNvSpPr/>
          <p:nvPr/>
        </p:nvSpPr>
        <p:spPr>
          <a:xfrm>
            <a:off x="1012857" y="1705214"/>
            <a:ext cx="2540929" cy="3140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Metrics</a:t>
            </a:r>
          </a:p>
        </p:txBody>
      </p:sp>
      <p:sp>
        <p:nvSpPr>
          <p:cNvPr id="94" name="Прямоугольник 93">
            <a:extLst>
              <a:ext uri="{FF2B5EF4-FFF2-40B4-BE49-F238E27FC236}">
                <a16:creationId xmlns:a16="http://schemas.microsoft.com/office/drawing/2014/main" id="{9266D3F8-1537-47F8-8444-C4DE5C414482}"/>
              </a:ext>
            </a:extLst>
          </p:cNvPr>
          <p:cNvSpPr/>
          <p:nvPr/>
        </p:nvSpPr>
        <p:spPr>
          <a:xfrm>
            <a:off x="1012858" y="2019285"/>
            <a:ext cx="2540929" cy="780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5" name="Прямоугольник 94">
            <a:extLst>
              <a:ext uri="{FF2B5EF4-FFF2-40B4-BE49-F238E27FC236}">
                <a16:creationId xmlns:a16="http://schemas.microsoft.com/office/drawing/2014/main" id="{CC2D7A51-E1A2-4FCC-B37C-649CAF4578BC}"/>
              </a:ext>
            </a:extLst>
          </p:cNvPr>
          <p:cNvSpPr/>
          <p:nvPr/>
        </p:nvSpPr>
        <p:spPr>
          <a:xfrm>
            <a:off x="1131921" y="2131916"/>
            <a:ext cx="2311919" cy="20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Hardware resources utilization</a:t>
            </a:r>
            <a:endParaRPr lang="ru-RU" sz="1000" dirty="0">
              <a:solidFill>
                <a:schemeClr val="tx1"/>
              </a:solidFill>
            </a:endParaRPr>
          </a:p>
        </p:txBody>
      </p:sp>
      <p:sp>
        <p:nvSpPr>
          <p:cNvPr id="96" name="Прямоугольник 95">
            <a:extLst>
              <a:ext uri="{FF2B5EF4-FFF2-40B4-BE49-F238E27FC236}">
                <a16:creationId xmlns:a16="http://schemas.microsoft.com/office/drawing/2014/main" id="{AA1D41D9-021A-4722-8EA7-1D3859D248DB}"/>
              </a:ext>
            </a:extLst>
          </p:cNvPr>
          <p:cNvSpPr/>
          <p:nvPr/>
        </p:nvSpPr>
        <p:spPr>
          <a:xfrm>
            <a:off x="1012855" y="3152748"/>
            <a:ext cx="2540929" cy="3654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Telegraf</a:t>
            </a:r>
            <a:endParaRPr lang="ru-RU" dirty="0">
              <a:solidFill>
                <a:schemeClr val="tx1"/>
              </a:solidFill>
            </a:endParaRPr>
          </a:p>
        </p:txBody>
      </p:sp>
      <p:cxnSp>
        <p:nvCxnSpPr>
          <p:cNvPr id="97" name="Прямая со стрелкой 55">
            <a:extLst>
              <a:ext uri="{FF2B5EF4-FFF2-40B4-BE49-F238E27FC236}">
                <a16:creationId xmlns:a16="http://schemas.microsoft.com/office/drawing/2014/main" id="{C467E16E-5D8A-4E05-B441-0425D2237673}"/>
              </a:ext>
            </a:extLst>
          </p:cNvPr>
          <p:cNvCxnSpPr>
            <a:cxnSpLocks/>
            <a:stCxn id="125" idx="2"/>
            <a:endCxn id="72" idx="3"/>
          </p:cNvCxnSpPr>
          <p:nvPr/>
        </p:nvCxnSpPr>
        <p:spPr>
          <a:xfrm rot="5400000">
            <a:off x="8364621" y="2482430"/>
            <a:ext cx="501937" cy="253175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id="{83BB9266-BB80-41D7-B7FA-39024B2A2EE5}"/>
              </a:ext>
            </a:extLst>
          </p:cNvPr>
          <p:cNvSpPr/>
          <p:nvPr/>
        </p:nvSpPr>
        <p:spPr>
          <a:xfrm>
            <a:off x="1131922" y="2462518"/>
            <a:ext cx="2311920" cy="2093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Gatling load generator statistics</a:t>
            </a:r>
            <a:endParaRPr lang="ru-RU" sz="1000" dirty="0">
              <a:solidFill>
                <a:schemeClr val="tx1"/>
              </a:solidFill>
            </a:endParaRPr>
          </a:p>
        </p:txBody>
      </p:sp>
      <p:cxnSp>
        <p:nvCxnSpPr>
          <p:cNvPr id="99" name="Прямая со стрелкой 55">
            <a:extLst>
              <a:ext uri="{FF2B5EF4-FFF2-40B4-BE49-F238E27FC236}">
                <a16:creationId xmlns:a16="http://schemas.microsoft.com/office/drawing/2014/main" id="{25C04E50-A42F-40FD-8707-04AC0D7AA4C6}"/>
              </a:ext>
            </a:extLst>
          </p:cNvPr>
          <p:cNvCxnSpPr>
            <a:cxnSpLocks/>
            <a:stCxn id="94" idx="2"/>
            <a:endCxn id="96" idx="0"/>
          </p:cNvCxnSpPr>
          <p:nvPr/>
        </p:nvCxnSpPr>
        <p:spPr>
          <a:xfrm rot="5400000">
            <a:off x="2106622" y="2976047"/>
            <a:ext cx="353400" cy="3"/>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5" name="Прямая со стрелкой 55">
            <a:extLst>
              <a:ext uri="{FF2B5EF4-FFF2-40B4-BE49-F238E27FC236}">
                <a16:creationId xmlns:a16="http://schemas.microsoft.com/office/drawing/2014/main" id="{B248125D-35DF-4374-ADE9-2276B9931E1B}"/>
              </a:ext>
            </a:extLst>
          </p:cNvPr>
          <p:cNvCxnSpPr>
            <a:cxnSpLocks/>
            <a:stCxn id="37" idx="2"/>
            <a:endCxn id="72" idx="0"/>
          </p:cNvCxnSpPr>
          <p:nvPr/>
        </p:nvCxnSpPr>
        <p:spPr>
          <a:xfrm>
            <a:off x="6079247" y="3526122"/>
            <a:ext cx="0" cy="31145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0" name="Прямоугольник 119">
            <a:extLst>
              <a:ext uri="{FF2B5EF4-FFF2-40B4-BE49-F238E27FC236}">
                <a16:creationId xmlns:a16="http://schemas.microsoft.com/office/drawing/2014/main" id="{87EBB2E4-914E-45AD-922C-574022E5BC86}"/>
              </a:ext>
            </a:extLst>
          </p:cNvPr>
          <p:cNvSpPr/>
          <p:nvPr/>
        </p:nvSpPr>
        <p:spPr>
          <a:xfrm>
            <a:off x="8462360" y="1169901"/>
            <a:ext cx="2838213" cy="3234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Webserver</a:t>
            </a:r>
            <a:endParaRPr lang="ru-RU" dirty="0">
              <a:solidFill>
                <a:schemeClr val="tx1"/>
              </a:solidFill>
            </a:endParaRPr>
          </a:p>
        </p:txBody>
      </p:sp>
      <p:sp>
        <p:nvSpPr>
          <p:cNvPr id="121" name="Прямоугольник 120">
            <a:extLst>
              <a:ext uri="{FF2B5EF4-FFF2-40B4-BE49-F238E27FC236}">
                <a16:creationId xmlns:a16="http://schemas.microsoft.com/office/drawing/2014/main" id="{6FEBF94C-3A4D-495B-A026-D1250AE6008A}"/>
              </a:ext>
            </a:extLst>
          </p:cNvPr>
          <p:cNvSpPr/>
          <p:nvPr/>
        </p:nvSpPr>
        <p:spPr>
          <a:xfrm>
            <a:off x="8462360" y="1493306"/>
            <a:ext cx="2838213" cy="21646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endParaRPr>
          </a:p>
        </p:txBody>
      </p:sp>
      <p:sp>
        <p:nvSpPr>
          <p:cNvPr id="122" name="Прямоугольник 121">
            <a:extLst>
              <a:ext uri="{FF2B5EF4-FFF2-40B4-BE49-F238E27FC236}">
                <a16:creationId xmlns:a16="http://schemas.microsoft.com/office/drawing/2014/main" id="{383974C5-BD85-4BD2-BE08-45A7CCAEFA42}"/>
              </a:ext>
            </a:extLst>
          </p:cNvPr>
          <p:cNvSpPr/>
          <p:nvPr/>
        </p:nvSpPr>
        <p:spPr>
          <a:xfrm>
            <a:off x="8611003" y="1673233"/>
            <a:ext cx="2540929" cy="3140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Metrics</a:t>
            </a:r>
          </a:p>
        </p:txBody>
      </p:sp>
      <p:sp>
        <p:nvSpPr>
          <p:cNvPr id="123" name="Прямоугольник 122">
            <a:extLst>
              <a:ext uri="{FF2B5EF4-FFF2-40B4-BE49-F238E27FC236}">
                <a16:creationId xmlns:a16="http://schemas.microsoft.com/office/drawing/2014/main" id="{CE0C4A86-6060-4628-BF42-086B46F30FF0}"/>
              </a:ext>
            </a:extLst>
          </p:cNvPr>
          <p:cNvSpPr/>
          <p:nvPr/>
        </p:nvSpPr>
        <p:spPr>
          <a:xfrm>
            <a:off x="8611004" y="1987304"/>
            <a:ext cx="2540929" cy="780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4" name="Прямоугольник 123">
            <a:extLst>
              <a:ext uri="{FF2B5EF4-FFF2-40B4-BE49-F238E27FC236}">
                <a16:creationId xmlns:a16="http://schemas.microsoft.com/office/drawing/2014/main" id="{E626D33E-EE0D-4AFC-B98D-33C3A2B53B33}"/>
              </a:ext>
            </a:extLst>
          </p:cNvPr>
          <p:cNvSpPr/>
          <p:nvPr/>
        </p:nvSpPr>
        <p:spPr>
          <a:xfrm>
            <a:off x="8730067" y="2099935"/>
            <a:ext cx="2311919" cy="20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Hardware resources utilization</a:t>
            </a:r>
            <a:endParaRPr lang="ru-RU" sz="1000" dirty="0">
              <a:solidFill>
                <a:schemeClr val="tx1"/>
              </a:solidFill>
            </a:endParaRPr>
          </a:p>
        </p:txBody>
      </p:sp>
      <p:sp>
        <p:nvSpPr>
          <p:cNvPr id="125" name="Прямоугольник 124">
            <a:extLst>
              <a:ext uri="{FF2B5EF4-FFF2-40B4-BE49-F238E27FC236}">
                <a16:creationId xmlns:a16="http://schemas.microsoft.com/office/drawing/2014/main" id="{A7AF79F8-2664-4F95-9C96-CD5E260A6ABA}"/>
              </a:ext>
            </a:extLst>
          </p:cNvPr>
          <p:cNvSpPr/>
          <p:nvPr/>
        </p:nvSpPr>
        <p:spPr>
          <a:xfrm>
            <a:off x="8611001" y="3126409"/>
            <a:ext cx="2540929" cy="3709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Telegraf</a:t>
            </a:r>
            <a:endParaRPr lang="ru-RU" dirty="0">
              <a:solidFill>
                <a:schemeClr val="tx1"/>
              </a:solidFill>
            </a:endParaRPr>
          </a:p>
        </p:txBody>
      </p:sp>
      <p:sp>
        <p:nvSpPr>
          <p:cNvPr id="126" name="Прямоугольник 125">
            <a:extLst>
              <a:ext uri="{FF2B5EF4-FFF2-40B4-BE49-F238E27FC236}">
                <a16:creationId xmlns:a16="http://schemas.microsoft.com/office/drawing/2014/main" id="{E18C04F5-93FF-4040-BA62-EC0DAA34E4EC}"/>
              </a:ext>
            </a:extLst>
          </p:cNvPr>
          <p:cNvSpPr/>
          <p:nvPr/>
        </p:nvSpPr>
        <p:spPr>
          <a:xfrm>
            <a:off x="8730068" y="2430537"/>
            <a:ext cx="2311920" cy="2093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err="1">
                <a:solidFill>
                  <a:schemeClr val="tx1"/>
                </a:solidFill>
              </a:rPr>
              <a:t>Eshop</a:t>
            </a:r>
            <a:r>
              <a:rPr lang="en-US" sz="1000" dirty="0">
                <a:solidFill>
                  <a:schemeClr val="tx1"/>
                </a:solidFill>
              </a:rPr>
              <a:t> database size</a:t>
            </a:r>
            <a:endParaRPr lang="ru-RU" sz="1000" dirty="0">
              <a:solidFill>
                <a:schemeClr val="tx1"/>
              </a:solidFill>
            </a:endParaRPr>
          </a:p>
        </p:txBody>
      </p:sp>
      <p:cxnSp>
        <p:nvCxnSpPr>
          <p:cNvPr id="127" name="Прямая со стрелкой 55">
            <a:extLst>
              <a:ext uri="{FF2B5EF4-FFF2-40B4-BE49-F238E27FC236}">
                <a16:creationId xmlns:a16="http://schemas.microsoft.com/office/drawing/2014/main" id="{1BEE8138-2B9F-47F2-8B5E-A416813E5D9C}"/>
              </a:ext>
            </a:extLst>
          </p:cNvPr>
          <p:cNvCxnSpPr>
            <a:cxnSpLocks/>
            <a:stCxn id="123" idx="2"/>
            <a:endCxn id="125" idx="0"/>
          </p:cNvCxnSpPr>
          <p:nvPr/>
        </p:nvCxnSpPr>
        <p:spPr>
          <a:xfrm rot="5400000">
            <a:off x="9701947" y="2946887"/>
            <a:ext cx="359042" cy="3"/>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1" name="Прямая со стрелкой 55">
            <a:extLst>
              <a:ext uri="{FF2B5EF4-FFF2-40B4-BE49-F238E27FC236}">
                <a16:creationId xmlns:a16="http://schemas.microsoft.com/office/drawing/2014/main" id="{06660124-6987-4926-BDE9-05A323C6FF6D}"/>
              </a:ext>
            </a:extLst>
          </p:cNvPr>
          <p:cNvCxnSpPr>
            <a:cxnSpLocks/>
            <a:stCxn id="96" idx="2"/>
            <a:endCxn id="72" idx="1"/>
          </p:cNvCxnSpPr>
          <p:nvPr/>
        </p:nvCxnSpPr>
        <p:spPr>
          <a:xfrm rot="16200000" flipH="1">
            <a:off x="3305534" y="2496027"/>
            <a:ext cx="481035" cy="2525462"/>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3522DF56-1407-422A-B4FF-36F2EB6DEE68}"/>
              </a:ext>
            </a:extLst>
          </p:cNvPr>
          <p:cNvSpPr txBox="1"/>
          <p:nvPr/>
        </p:nvSpPr>
        <p:spPr>
          <a:xfrm>
            <a:off x="3699278" y="5849420"/>
            <a:ext cx="4759933" cy="307777"/>
          </a:xfrm>
          <a:prstGeom prst="rect">
            <a:avLst/>
          </a:prstGeom>
          <a:noFill/>
          <a:ln w="3175">
            <a:solidFill>
              <a:schemeClr val="bg1">
                <a:lumMod val="95000"/>
              </a:schemeClr>
            </a:solidFill>
            <a:prstDash val="sysDash"/>
          </a:ln>
        </p:spPr>
        <p:txBody>
          <a:bodyPr wrap="square" rtlCol="0">
            <a:spAutoFit/>
          </a:bodyPr>
          <a:lstStyle/>
          <a:p>
            <a:r>
              <a:rPr lang="en-US" sz="14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2</a:t>
            </a:r>
            <a:r>
              <a:rPr lang="ru-RU" sz="14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 </a:t>
            </a:r>
            <a:r>
              <a:rPr lang="en-US" sz="14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Adding configuration files</a:t>
            </a:r>
            <a:endParaRPr lang="ru-RU" sz="14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endParaRPr>
          </a:p>
        </p:txBody>
      </p:sp>
      <p:sp>
        <p:nvSpPr>
          <p:cNvPr id="141" name="Прямоугольник 140">
            <a:extLst>
              <a:ext uri="{FF2B5EF4-FFF2-40B4-BE49-F238E27FC236}">
                <a16:creationId xmlns:a16="http://schemas.microsoft.com/office/drawing/2014/main" id="{177AC193-42AF-4475-8ECF-1143086DC3F2}"/>
              </a:ext>
            </a:extLst>
          </p:cNvPr>
          <p:cNvSpPr/>
          <p:nvPr/>
        </p:nvSpPr>
        <p:spPr>
          <a:xfrm>
            <a:off x="2787601" y="3239290"/>
            <a:ext cx="656239" cy="206906"/>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config_1</a:t>
            </a:r>
            <a:endParaRPr lang="ru-RU" sz="1000" dirty="0">
              <a:solidFill>
                <a:schemeClr val="tx1"/>
              </a:solidFill>
            </a:endParaRPr>
          </a:p>
        </p:txBody>
      </p:sp>
      <p:sp>
        <p:nvSpPr>
          <p:cNvPr id="144" name="Прямоугольник 143">
            <a:extLst>
              <a:ext uri="{FF2B5EF4-FFF2-40B4-BE49-F238E27FC236}">
                <a16:creationId xmlns:a16="http://schemas.microsoft.com/office/drawing/2014/main" id="{353B1F5E-F428-4898-A708-0C8E0037F5BE}"/>
              </a:ext>
            </a:extLst>
          </p:cNvPr>
          <p:cNvSpPr/>
          <p:nvPr/>
        </p:nvSpPr>
        <p:spPr>
          <a:xfrm>
            <a:off x="6572221" y="3244224"/>
            <a:ext cx="666969" cy="197038"/>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config_2</a:t>
            </a:r>
            <a:endParaRPr lang="ru-RU" sz="1000" dirty="0">
              <a:solidFill>
                <a:schemeClr val="tx1"/>
              </a:solidFill>
            </a:endParaRPr>
          </a:p>
        </p:txBody>
      </p:sp>
      <p:sp>
        <p:nvSpPr>
          <p:cNvPr id="155" name="Прямоугольник 154">
            <a:extLst>
              <a:ext uri="{FF2B5EF4-FFF2-40B4-BE49-F238E27FC236}">
                <a16:creationId xmlns:a16="http://schemas.microsoft.com/office/drawing/2014/main" id="{A3CEE193-621A-438A-BCD4-2C69EEA64C84}"/>
              </a:ext>
            </a:extLst>
          </p:cNvPr>
          <p:cNvSpPr/>
          <p:nvPr/>
        </p:nvSpPr>
        <p:spPr>
          <a:xfrm>
            <a:off x="10374441" y="3216042"/>
            <a:ext cx="666969" cy="197038"/>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config_3</a:t>
            </a:r>
            <a:endParaRPr lang="ru-RU" sz="1000" dirty="0">
              <a:solidFill>
                <a:schemeClr val="tx1"/>
              </a:solidFill>
            </a:endParaRPr>
          </a:p>
        </p:txBody>
      </p:sp>
    </p:spTree>
    <p:extLst>
      <p:ext uri="{BB962C8B-B14F-4D97-AF65-F5344CB8AC3E}">
        <p14:creationId xmlns:p14="http://schemas.microsoft.com/office/powerpoint/2010/main" val="3827953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Box 86">
            <a:extLst>
              <a:ext uri="{FF2B5EF4-FFF2-40B4-BE49-F238E27FC236}">
                <a16:creationId xmlns:a16="http://schemas.microsoft.com/office/drawing/2014/main" id="{B9B83DDE-41A7-46C1-B2E7-CA660A243BF7}"/>
              </a:ext>
            </a:extLst>
          </p:cNvPr>
          <p:cNvSpPr txBox="1"/>
          <p:nvPr/>
        </p:nvSpPr>
        <p:spPr>
          <a:xfrm>
            <a:off x="3227271" y="140482"/>
            <a:ext cx="5751538" cy="375552"/>
          </a:xfrm>
          <a:prstGeom prst="rect">
            <a:avLst/>
          </a:prstGeom>
          <a:noFill/>
          <a:ln w="19050">
            <a:solidFill>
              <a:schemeClr val="tx1"/>
            </a:solidFill>
          </a:ln>
        </p:spPr>
        <p:txBody>
          <a:bodyPr wrap="square" rtlCol="0">
            <a:spAutoFit/>
          </a:bodyPr>
          <a:lstStyle/>
          <a:p>
            <a:pPr lvl="0" algn="ct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Setting up monitoring</a:t>
            </a:r>
            <a:r>
              <a:rPr lang="ru-RU" sz="1800" b="1" dirty="0">
                <a:effectLst/>
                <a:latin typeface="Calibri" panose="020F0502020204030204" pitchFamily="34" charset="0"/>
                <a:ea typeface="Calibri" panose="020F0502020204030204" pitchFamily="34" charset="0"/>
                <a:cs typeface="Calibri" panose="020F0502020204030204" pitchFamily="34"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Grafana</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Прямоугольник 19">
            <a:extLst>
              <a:ext uri="{FF2B5EF4-FFF2-40B4-BE49-F238E27FC236}">
                <a16:creationId xmlns:a16="http://schemas.microsoft.com/office/drawing/2014/main" id="{C40635BF-91E3-46E1-9199-2AB856C174C5}"/>
              </a:ext>
            </a:extLst>
          </p:cNvPr>
          <p:cNvSpPr/>
          <p:nvPr/>
        </p:nvSpPr>
        <p:spPr>
          <a:xfrm>
            <a:off x="6096000" y="1718744"/>
            <a:ext cx="5570550" cy="3234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Monitoring</a:t>
            </a:r>
            <a:endParaRPr lang="ru-RU" dirty="0">
              <a:solidFill>
                <a:schemeClr val="tx1"/>
              </a:solidFill>
            </a:endParaRPr>
          </a:p>
        </p:txBody>
      </p:sp>
      <p:sp>
        <p:nvSpPr>
          <p:cNvPr id="23" name="Прямоугольник 22">
            <a:extLst>
              <a:ext uri="{FF2B5EF4-FFF2-40B4-BE49-F238E27FC236}">
                <a16:creationId xmlns:a16="http://schemas.microsoft.com/office/drawing/2014/main" id="{CA0C8CF6-BF4C-44B2-B143-B09BEA74DEA8}"/>
              </a:ext>
            </a:extLst>
          </p:cNvPr>
          <p:cNvSpPr/>
          <p:nvPr/>
        </p:nvSpPr>
        <p:spPr>
          <a:xfrm>
            <a:off x="6096000" y="2042150"/>
            <a:ext cx="5570550" cy="26375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endParaRPr>
          </a:p>
        </p:txBody>
      </p:sp>
      <p:sp>
        <p:nvSpPr>
          <p:cNvPr id="14" name="Прямоугольник 13">
            <a:extLst>
              <a:ext uri="{FF2B5EF4-FFF2-40B4-BE49-F238E27FC236}">
                <a16:creationId xmlns:a16="http://schemas.microsoft.com/office/drawing/2014/main" id="{EA398726-EB61-4DDE-B0CE-4D155E55B590}"/>
              </a:ext>
            </a:extLst>
          </p:cNvPr>
          <p:cNvSpPr/>
          <p:nvPr/>
        </p:nvSpPr>
        <p:spPr>
          <a:xfrm>
            <a:off x="6248399" y="2222076"/>
            <a:ext cx="3134877" cy="3234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Grafana</a:t>
            </a:r>
          </a:p>
        </p:txBody>
      </p:sp>
      <p:sp>
        <p:nvSpPr>
          <p:cNvPr id="29" name="Прямоугольник 28">
            <a:extLst>
              <a:ext uri="{FF2B5EF4-FFF2-40B4-BE49-F238E27FC236}">
                <a16:creationId xmlns:a16="http://schemas.microsoft.com/office/drawing/2014/main" id="{B35F6101-E459-4A00-8A1E-1D90CE27F4FF}"/>
              </a:ext>
            </a:extLst>
          </p:cNvPr>
          <p:cNvSpPr/>
          <p:nvPr/>
        </p:nvSpPr>
        <p:spPr>
          <a:xfrm>
            <a:off x="6248399" y="2545483"/>
            <a:ext cx="3134877" cy="1969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Прямоугольник 29">
            <a:extLst>
              <a:ext uri="{FF2B5EF4-FFF2-40B4-BE49-F238E27FC236}">
                <a16:creationId xmlns:a16="http://schemas.microsoft.com/office/drawing/2014/main" id="{DC2149D6-94D6-43C7-83BB-0DEE28317821}"/>
              </a:ext>
            </a:extLst>
          </p:cNvPr>
          <p:cNvSpPr/>
          <p:nvPr/>
        </p:nvSpPr>
        <p:spPr>
          <a:xfrm>
            <a:off x="6363707" y="2648777"/>
            <a:ext cx="2874683" cy="7976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Hardware resources utilization</a:t>
            </a:r>
            <a:r>
              <a:rPr lang="ru-RU" sz="1000" dirty="0">
                <a:solidFill>
                  <a:schemeClr val="tx1"/>
                </a:solidFill>
              </a:rPr>
              <a:t>:</a:t>
            </a:r>
            <a:endParaRPr lang="en-US" sz="1000" dirty="0">
              <a:solidFill>
                <a:schemeClr val="tx1"/>
              </a:solidFill>
            </a:endParaRPr>
          </a:p>
          <a:p>
            <a:pPr marL="171450" indent="-171450">
              <a:buFont typeface="Arial" panose="020B0604020202020204" pitchFamily="34" charset="0"/>
              <a:buChar char="•"/>
            </a:pPr>
            <a:r>
              <a:rPr lang="en-US" sz="1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CPU</a:t>
            </a:r>
            <a:endParaRPr 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r>
              <a:rPr lang="en-US" sz="1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Memory</a:t>
            </a:r>
            <a:endParaRPr 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r>
              <a:rPr lang="en-US" sz="1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Disk</a:t>
            </a:r>
            <a:endPar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Network</a:t>
            </a:r>
            <a:endParaRPr lang="ru-RU"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Прямоугольник 36">
            <a:extLst>
              <a:ext uri="{FF2B5EF4-FFF2-40B4-BE49-F238E27FC236}">
                <a16:creationId xmlns:a16="http://schemas.microsoft.com/office/drawing/2014/main" id="{F45E08ED-C104-4121-B302-1EF33A2E0984}"/>
              </a:ext>
            </a:extLst>
          </p:cNvPr>
          <p:cNvSpPr/>
          <p:nvPr/>
        </p:nvSpPr>
        <p:spPr>
          <a:xfrm>
            <a:off x="9908731" y="2222076"/>
            <a:ext cx="1568990" cy="3234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InfluxDB</a:t>
            </a:r>
            <a:endParaRPr lang="ru-RU" dirty="0">
              <a:solidFill>
                <a:schemeClr val="tx1"/>
              </a:solidFill>
            </a:endParaRPr>
          </a:p>
        </p:txBody>
      </p:sp>
      <p:sp>
        <p:nvSpPr>
          <p:cNvPr id="38" name="Прямоугольник 37">
            <a:extLst>
              <a:ext uri="{FF2B5EF4-FFF2-40B4-BE49-F238E27FC236}">
                <a16:creationId xmlns:a16="http://schemas.microsoft.com/office/drawing/2014/main" id="{C4D79464-7D8C-4A75-B7E0-8BA011233603}"/>
              </a:ext>
            </a:extLst>
          </p:cNvPr>
          <p:cNvSpPr/>
          <p:nvPr/>
        </p:nvSpPr>
        <p:spPr>
          <a:xfrm>
            <a:off x="10129629" y="2743549"/>
            <a:ext cx="1122539" cy="3234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buckets</a:t>
            </a:r>
            <a:endParaRPr lang="ru-RU" dirty="0">
              <a:solidFill>
                <a:schemeClr val="tx1"/>
              </a:solidFill>
            </a:endParaRPr>
          </a:p>
        </p:txBody>
      </p:sp>
      <p:sp>
        <p:nvSpPr>
          <p:cNvPr id="39" name="Прямоугольник 38">
            <a:extLst>
              <a:ext uri="{FF2B5EF4-FFF2-40B4-BE49-F238E27FC236}">
                <a16:creationId xmlns:a16="http://schemas.microsoft.com/office/drawing/2014/main" id="{4BF58CD0-FB62-4E9B-96A1-4D973C025CB9}"/>
              </a:ext>
            </a:extLst>
          </p:cNvPr>
          <p:cNvSpPr/>
          <p:nvPr/>
        </p:nvSpPr>
        <p:spPr>
          <a:xfrm>
            <a:off x="10129628" y="3066954"/>
            <a:ext cx="1122541" cy="9174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ru-RU" sz="1400" dirty="0">
              <a:solidFill>
                <a:schemeClr val="tx1"/>
              </a:solidFill>
            </a:endParaRPr>
          </a:p>
        </p:txBody>
      </p:sp>
      <p:sp>
        <p:nvSpPr>
          <p:cNvPr id="40" name="Прямоугольник 39">
            <a:extLst>
              <a:ext uri="{FF2B5EF4-FFF2-40B4-BE49-F238E27FC236}">
                <a16:creationId xmlns:a16="http://schemas.microsoft.com/office/drawing/2014/main" id="{79626A6A-A086-4A3B-9D6D-9702789FB607}"/>
              </a:ext>
            </a:extLst>
          </p:cNvPr>
          <p:cNvSpPr/>
          <p:nvPr/>
        </p:nvSpPr>
        <p:spPr>
          <a:xfrm>
            <a:off x="9908731" y="2545481"/>
            <a:ext cx="1568990" cy="1640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endParaRPr>
          </a:p>
        </p:txBody>
      </p:sp>
      <p:sp>
        <p:nvSpPr>
          <p:cNvPr id="41" name="TextBox 40">
            <a:extLst>
              <a:ext uri="{FF2B5EF4-FFF2-40B4-BE49-F238E27FC236}">
                <a16:creationId xmlns:a16="http://schemas.microsoft.com/office/drawing/2014/main" id="{396F57F6-D5EE-463C-94F1-CA74F7BC6722}"/>
              </a:ext>
            </a:extLst>
          </p:cNvPr>
          <p:cNvSpPr txBox="1"/>
          <p:nvPr/>
        </p:nvSpPr>
        <p:spPr>
          <a:xfrm>
            <a:off x="10284002" y="3212780"/>
            <a:ext cx="815767" cy="312650"/>
          </a:xfrm>
          <a:prstGeom prst="rect">
            <a:avLst/>
          </a:prstGeom>
          <a:noFill/>
          <a:ln w="3175">
            <a:solidFill>
              <a:schemeClr val="bg1">
                <a:lumMod val="95000"/>
              </a:schemeClr>
            </a:solidFill>
            <a:prstDash val="sysDash"/>
          </a:ln>
        </p:spPr>
        <p:txBody>
          <a:bodyPr wrap="square" rtlCol="0">
            <a:spAutoFit/>
          </a:bodyPr>
          <a:lstStyle/>
          <a:p>
            <a:pPr lvl="0">
              <a:lnSpc>
                <a:spcPct val="107000"/>
              </a:lnSpc>
            </a:pPr>
            <a:r>
              <a:rPr lang="en-US" sz="1400" dirty="0" err="1">
                <a:solidFill>
                  <a:schemeClr val="tx1"/>
                </a:solidFill>
              </a:rPr>
              <a:t>telegraf</a:t>
            </a:r>
            <a:endParaRPr lang="ru-RU"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TextBox 41">
            <a:extLst>
              <a:ext uri="{FF2B5EF4-FFF2-40B4-BE49-F238E27FC236}">
                <a16:creationId xmlns:a16="http://schemas.microsoft.com/office/drawing/2014/main" id="{4AFC9FD2-FECF-4064-B0A7-2C673960F2C8}"/>
              </a:ext>
            </a:extLst>
          </p:cNvPr>
          <p:cNvSpPr txBox="1"/>
          <p:nvPr/>
        </p:nvSpPr>
        <p:spPr>
          <a:xfrm>
            <a:off x="10284002" y="3525430"/>
            <a:ext cx="815767" cy="312650"/>
          </a:xfrm>
          <a:prstGeom prst="rect">
            <a:avLst/>
          </a:prstGeom>
          <a:noFill/>
          <a:ln w="3175">
            <a:solidFill>
              <a:schemeClr val="bg1">
                <a:lumMod val="95000"/>
              </a:schemeClr>
            </a:solidFill>
            <a:prstDash val="sysDash"/>
          </a:ln>
        </p:spPr>
        <p:txBody>
          <a:bodyPr wrap="square" rtlCol="0">
            <a:spAutoFit/>
          </a:bodyPr>
          <a:lstStyle/>
          <a:p>
            <a:pPr>
              <a:lnSpc>
                <a:spcPct val="107000"/>
              </a:lnSpc>
            </a:pPr>
            <a:r>
              <a:rPr lang="en-US" sz="1400" dirty="0">
                <a:solidFill>
                  <a:schemeClr val="tx1"/>
                </a:solidFill>
              </a:rPr>
              <a:t>gatling</a:t>
            </a:r>
            <a:endParaRPr lang="ru-RU"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9" name="Прямая со стрелкой 8">
            <a:extLst>
              <a:ext uri="{FF2B5EF4-FFF2-40B4-BE49-F238E27FC236}">
                <a16:creationId xmlns:a16="http://schemas.microsoft.com/office/drawing/2014/main" id="{4462EF6F-FCE1-4BDB-B78C-8606B9B7C027}"/>
              </a:ext>
            </a:extLst>
          </p:cNvPr>
          <p:cNvCxnSpPr>
            <a:cxnSpLocks/>
            <a:stCxn id="30" idx="3"/>
            <a:endCxn id="41" idx="1"/>
          </p:cNvCxnSpPr>
          <p:nvPr/>
        </p:nvCxnSpPr>
        <p:spPr>
          <a:xfrm>
            <a:off x="9238390" y="3047597"/>
            <a:ext cx="1045612" cy="321508"/>
          </a:xfrm>
          <a:prstGeom prst="bentConnector3">
            <a:avLst>
              <a:gd name="adj1" fmla="val 50000"/>
            </a:avLst>
          </a:prstGeom>
          <a:ln w="6350">
            <a:solidFill>
              <a:srgbClr val="00B05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Прямая со стрелкой 8">
            <a:extLst>
              <a:ext uri="{FF2B5EF4-FFF2-40B4-BE49-F238E27FC236}">
                <a16:creationId xmlns:a16="http://schemas.microsoft.com/office/drawing/2014/main" id="{605084C3-0272-4FD1-B849-78F1A308D7EB}"/>
              </a:ext>
            </a:extLst>
          </p:cNvPr>
          <p:cNvCxnSpPr>
            <a:cxnSpLocks/>
            <a:stCxn id="100" idx="3"/>
            <a:endCxn id="42" idx="1"/>
          </p:cNvCxnSpPr>
          <p:nvPr/>
        </p:nvCxnSpPr>
        <p:spPr>
          <a:xfrm flipV="1">
            <a:off x="9238391" y="3681755"/>
            <a:ext cx="1045611" cy="323541"/>
          </a:xfrm>
          <a:prstGeom prst="bentConnector3">
            <a:avLst>
              <a:gd name="adj1" fmla="val 50000"/>
            </a:avLst>
          </a:prstGeom>
          <a:ln w="6350">
            <a:solidFill>
              <a:srgbClr val="00B05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Прямоугольник 52">
            <a:extLst>
              <a:ext uri="{FF2B5EF4-FFF2-40B4-BE49-F238E27FC236}">
                <a16:creationId xmlns:a16="http://schemas.microsoft.com/office/drawing/2014/main" id="{F69B7780-40AF-4107-B6EF-AB23DCCF508C}"/>
              </a:ext>
            </a:extLst>
          </p:cNvPr>
          <p:cNvSpPr/>
          <p:nvPr/>
        </p:nvSpPr>
        <p:spPr>
          <a:xfrm>
            <a:off x="474652" y="2057090"/>
            <a:ext cx="5095893" cy="601125"/>
          </a:xfrm>
          <a:prstGeom prst="rect">
            <a:avLst/>
          </a:prstGeom>
          <a:noFill/>
          <a:ln>
            <a:solidFill>
              <a:schemeClr val="bg1">
                <a:lumMod val="9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Ansible actions algorithm</a:t>
            </a:r>
            <a:endParaRPr lang="ru-RU" dirty="0">
              <a:solidFill>
                <a:schemeClr val="tx1"/>
              </a:solidFill>
            </a:endParaRPr>
          </a:p>
        </p:txBody>
      </p:sp>
      <p:sp>
        <p:nvSpPr>
          <p:cNvPr id="54" name="TextBox 53">
            <a:extLst>
              <a:ext uri="{FF2B5EF4-FFF2-40B4-BE49-F238E27FC236}">
                <a16:creationId xmlns:a16="http://schemas.microsoft.com/office/drawing/2014/main" id="{3C5C1E82-1489-4457-B9E3-00998D8EA73A}"/>
              </a:ext>
            </a:extLst>
          </p:cNvPr>
          <p:cNvSpPr txBox="1"/>
          <p:nvPr/>
        </p:nvSpPr>
        <p:spPr>
          <a:xfrm>
            <a:off x="474657" y="2663510"/>
            <a:ext cx="5095893" cy="307777"/>
          </a:xfrm>
          <a:prstGeom prst="rect">
            <a:avLst/>
          </a:prstGeom>
          <a:noFill/>
          <a:ln w="3175">
            <a:solidFill>
              <a:schemeClr val="bg1">
                <a:lumMod val="95000"/>
              </a:schemeClr>
            </a:solidFill>
            <a:prstDash val="sysDash"/>
          </a:ln>
        </p:spPr>
        <p:txBody>
          <a:bodyPr wrap="square" rtlCol="0">
            <a:spAutoFit/>
          </a:bodyPr>
          <a:lstStyle/>
          <a:p>
            <a:r>
              <a:rPr lang="en-US" sz="14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1. Installing Grafana agents and launching as a service</a:t>
            </a:r>
            <a:endParaRPr lang="ru-RU" sz="14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endParaRPr>
          </a:p>
        </p:txBody>
      </p:sp>
      <p:sp>
        <p:nvSpPr>
          <p:cNvPr id="55" name="TextBox 54">
            <a:extLst>
              <a:ext uri="{FF2B5EF4-FFF2-40B4-BE49-F238E27FC236}">
                <a16:creationId xmlns:a16="http://schemas.microsoft.com/office/drawing/2014/main" id="{2EAEFEB1-3F18-4374-A8C6-44EC6700525B}"/>
              </a:ext>
            </a:extLst>
          </p:cNvPr>
          <p:cNvSpPr txBox="1"/>
          <p:nvPr/>
        </p:nvSpPr>
        <p:spPr>
          <a:xfrm>
            <a:off x="474652" y="2975157"/>
            <a:ext cx="5095893" cy="307777"/>
          </a:xfrm>
          <a:prstGeom prst="rect">
            <a:avLst/>
          </a:prstGeom>
          <a:noFill/>
          <a:ln w="3175">
            <a:solidFill>
              <a:schemeClr val="bg1">
                <a:lumMod val="95000"/>
              </a:schemeClr>
            </a:solidFill>
            <a:prstDash val="sysDash"/>
          </a:ln>
        </p:spPr>
        <p:txBody>
          <a:bodyPr wrap="square" rtlCol="0">
            <a:spAutoFit/>
          </a:bodyPr>
          <a:lstStyle/>
          <a:p>
            <a:r>
              <a:rPr lang="ru-RU" sz="1400" dirty="0">
                <a:effectLst/>
                <a:latin typeface="Calibri" panose="020F0502020204030204" pitchFamily="34" charset="0"/>
                <a:ea typeface="Calibri" panose="020F0502020204030204" pitchFamily="34" charset="0"/>
              </a:rPr>
              <a:t>2. </a:t>
            </a:r>
            <a:r>
              <a:rPr lang="en-US" sz="1400" dirty="0">
                <a:latin typeface="Calibri" panose="020F0502020204030204" pitchFamily="34" charset="0"/>
                <a:ea typeface="Calibri" panose="020F0502020204030204" pitchFamily="34" charset="0"/>
                <a:cs typeface="Calibri" panose="020F0502020204030204" pitchFamily="34" charset="0"/>
              </a:rPr>
              <a:t>Creating dashboards with graphs and displaying </a:t>
            </a:r>
            <a:r>
              <a:rPr lang="en-US" sz="1400" dirty="0" err="1">
                <a:latin typeface="Calibri" panose="020F0502020204030204" pitchFamily="34" charset="0"/>
                <a:ea typeface="Calibri" panose="020F0502020204030204" pitchFamily="34" charset="0"/>
                <a:cs typeface="Calibri" panose="020F0502020204030204" pitchFamily="34" charset="0"/>
              </a:rPr>
              <a:t>InfluxDB</a:t>
            </a:r>
            <a:r>
              <a:rPr lang="en-US" sz="1400" dirty="0">
                <a:latin typeface="Calibri" panose="020F0502020204030204" pitchFamily="34" charset="0"/>
                <a:ea typeface="Calibri" panose="020F0502020204030204" pitchFamily="34" charset="0"/>
                <a:cs typeface="Calibri" panose="020F0502020204030204" pitchFamily="34" charset="0"/>
              </a:rPr>
              <a:t> metrics</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6" name="Прямая со стрелкой 55">
            <a:extLst>
              <a:ext uri="{FF2B5EF4-FFF2-40B4-BE49-F238E27FC236}">
                <a16:creationId xmlns:a16="http://schemas.microsoft.com/office/drawing/2014/main" id="{C7F37946-5300-4FC4-9AC7-49052292CDB1}"/>
              </a:ext>
            </a:extLst>
          </p:cNvPr>
          <p:cNvCxnSpPr>
            <a:cxnSpLocks/>
            <a:stCxn id="54" idx="3"/>
            <a:endCxn id="14" idx="1"/>
          </p:cNvCxnSpPr>
          <p:nvPr/>
        </p:nvCxnSpPr>
        <p:spPr>
          <a:xfrm flipV="1">
            <a:off x="5570550" y="2383779"/>
            <a:ext cx="677849" cy="433620"/>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0" name="Прямая со стрелкой 27">
            <a:extLst>
              <a:ext uri="{FF2B5EF4-FFF2-40B4-BE49-F238E27FC236}">
                <a16:creationId xmlns:a16="http://schemas.microsoft.com/office/drawing/2014/main" id="{40954F35-7752-4639-A179-98665ADFF89B}"/>
              </a:ext>
            </a:extLst>
          </p:cNvPr>
          <p:cNvCxnSpPr>
            <a:cxnSpLocks/>
          </p:cNvCxnSpPr>
          <p:nvPr/>
        </p:nvCxnSpPr>
        <p:spPr>
          <a:xfrm rot="16200000" flipH="1">
            <a:off x="9521297" y="3595536"/>
            <a:ext cx="312650" cy="172439"/>
          </a:xfrm>
          <a:prstGeom prst="bentConnector3">
            <a:avLst>
              <a:gd name="adj1" fmla="val 99557"/>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Соединитель: уступ 73">
            <a:extLst>
              <a:ext uri="{FF2B5EF4-FFF2-40B4-BE49-F238E27FC236}">
                <a16:creationId xmlns:a16="http://schemas.microsoft.com/office/drawing/2014/main" id="{ABD1C031-8169-4D34-891D-9943946B37EC}"/>
              </a:ext>
            </a:extLst>
          </p:cNvPr>
          <p:cNvCxnSpPr>
            <a:cxnSpLocks/>
            <a:stCxn id="55" idx="3"/>
          </p:cNvCxnSpPr>
          <p:nvPr/>
        </p:nvCxnSpPr>
        <p:spPr>
          <a:xfrm>
            <a:off x="5570545" y="3129046"/>
            <a:ext cx="3948752" cy="388659"/>
          </a:xfrm>
          <a:prstGeom prst="bentConnector3">
            <a:avLst>
              <a:gd name="adj1" fmla="val 8511"/>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0" name="Прямая со стрелкой 27">
            <a:extLst>
              <a:ext uri="{FF2B5EF4-FFF2-40B4-BE49-F238E27FC236}">
                <a16:creationId xmlns:a16="http://schemas.microsoft.com/office/drawing/2014/main" id="{79004CB9-67EC-4476-97EF-0A264CAB4F10}"/>
              </a:ext>
            </a:extLst>
          </p:cNvPr>
          <p:cNvCxnSpPr>
            <a:cxnSpLocks/>
          </p:cNvCxnSpPr>
          <p:nvPr/>
        </p:nvCxnSpPr>
        <p:spPr>
          <a:xfrm flipV="1">
            <a:off x="9426455" y="3216924"/>
            <a:ext cx="329895" cy="300240"/>
          </a:xfrm>
          <a:prstGeom prst="bentConnector3">
            <a:avLst>
              <a:gd name="adj1" fmla="val 500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id="{2D6174AB-C5D3-4314-8700-67AF1418CC87}"/>
              </a:ext>
            </a:extLst>
          </p:cNvPr>
          <p:cNvSpPr/>
          <p:nvPr/>
        </p:nvSpPr>
        <p:spPr>
          <a:xfrm>
            <a:off x="6361925" y="3606476"/>
            <a:ext cx="2876466" cy="7976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Gatling load generator statistics:</a:t>
            </a:r>
          </a:p>
          <a:p>
            <a:pPr marL="171450" indent="-171450">
              <a:buFont typeface="Arial" panose="020B0604020202020204" pitchFamily="34" charset="0"/>
              <a:buChar char="•"/>
            </a:pPr>
            <a:r>
              <a:rPr lang="en-US" sz="1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Amount of virtual users</a:t>
            </a:r>
          </a:p>
          <a:p>
            <a:pPr marL="171450" indent="-171450">
              <a:buFont typeface="Arial" panose="020B0604020202020204" pitchFamily="34" charset="0"/>
              <a:buChar char="•"/>
            </a:pPr>
            <a:r>
              <a:rPr lang="en-US" sz="1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Request rate</a:t>
            </a:r>
            <a:endParaRPr lang="ru-RU" sz="10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R</a:t>
            </a:r>
            <a:r>
              <a:rPr lang="en-US" sz="1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equest processing duration</a:t>
            </a:r>
          </a:p>
        </p:txBody>
      </p:sp>
    </p:spTree>
    <p:extLst>
      <p:ext uri="{BB962C8B-B14F-4D97-AF65-F5344CB8AC3E}">
        <p14:creationId xmlns:p14="http://schemas.microsoft.com/office/powerpoint/2010/main" val="16202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рямоугольник 13">
            <a:extLst>
              <a:ext uri="{FF2B5EF4-FFF2-40B4-BE49-F238E27FC236}">
                <a16:creationId xmlns:a16="http://schemas.microsoft.com/office/drawing/2014/main" id="{EA398726-EB61-4DDE-B0CE-4D155E55B590}"/>
              </a:ext>
            </a:extLst>
          </p:cNvPr>
          <p:cNvSpPr/>
          <p:nvPr/>
        </p:nvSpPr>
        <p:spPr>
          <a:xfrm>
            <a:off x="6993064" y="1817794"/>
            <a:ext cx="2579870" cy="349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Distribution package</a:t>
            </a:r>
          </a:p>
        </p:txBody>
      </p:sp>
      <p:sp>
        <p:nvSpPr>
          <p:cNvPr id="53" name="Прямоугольник 52">
            <a:extLst>
              <a:ext uri="{FF2B5EF4-FFF2-40B4-BE49-F238E27FC236}">
                <a16:creationId xmlns:a16="http://schemas.microsoft.com/office/drawing/2014/main" id="{F69B7780-40AF-4107-B6EF-AB23DCCF508C}"/>
              </a:ext>
            </a:extLst>
          </p:cNvPr>
          <p:cNvSpPr/>
          <p:nvPr/>
        </p:nvSpPr>
        <p:spPr>
          <a:xfrm>
            <a:off x="3605544" y="4852532"/>
            <a:ext cx="4638353" cy="601125"/>
          </a:xfrm>
          <a:prstGeom prst="rect">
            <a:avLst/>
          </a:prstGeom>
          <a:noFill/>
          <a:ln>
            <a:solidFill>
              <a:schemeClr val="bg1">
                <a:lumMod val="9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Ansible actions algorithm</a:t>
            </a:r>
            <a:endParaRPr lang="ru-RU" dirty="0">
              <a:solidFill>
                <a:schemeClr val="tx1"/>
              </a:solidFill>
            </a:endParaRPr>
          </a:p>
        </p:txBody>
      </p:sp>
      <p:sp>
        <p:nvSpPr>
          <p:cNvPr id="55" name="TextBox 54">
            <a:extLst>
              <a:ext uri="{FF2B5EF4-FFF2-40B4-BE49-F238E27FC236}">
                <a16:creationId xmlns:a16="http://schemas.microsoft.com/office/drawing/2014/main" id="{2EAEFEB1-3F18-4374-A8C6-44EC6700525B}"/>
              </a:ext>
            </a:extLst>
          </p:cNvPr>
          <p:cNvSpPr txBox="1"/>
          <p:nvPr/>
        </p:nvSpPr>
        <p:spPr>
          <a:xfrm>
            <a:off x="3605546" y="5461559"/>
            <a:ext cx="4646062" cy="307777"/>
          </a:xfrm>
          <a:prstGeom prst="rect">
            <a:avLst/>
          </a:prstGeom>
          <a:noFill/>
          <a:ln w="3175">
            <a:solidFill>
              <a:schemeClr val="bg1">
                <a:lumMod val="95000"/>
              </a:schemeClr>
            </a:solidFill>
            <a:prstDash val="sysDash"/>
          </a:ln>
        </p:spPr>
        <p:txBody>
          <a:bodyPr wrap="square" rtlCol="0">
            <a:spAutoFit/>
          </a:bodyPr>
          <a:lstStyle/>
          <a:p>
            <a:r>
              <a:rPr lang="ru-RU" sz="14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1</a:t>
            </a:r>
            <a:r>
              <a:rPr lang="en-US" sz="14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 </a:t>
            </a:r>
            <a:r>
              <a:rPr lang="en-US" sz="1400" dirty="0"/>
              <a:t>Building a project using Maven</a:t>
            </a:r>
            <a:endParaRPr lang="ru-RU" sz="14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endParaRPr>
          </a:p>
        </p:txBody>
      </p:sp>
      <p:sp>
        <p:nvSpPr>
          <p:cNvPr id="91" name="Прямоугольник 90">
            <a:extLst>
              <a:ext uri="{FF2B5EF4-FFF2-40B4-BE49-F238E27FC236}">
                <a16:creationId xmlns:a16="http://schemas.microsoft.com/office/drawing/2014/main" id="{4FA279B6-E64F-4C61-BE83-C52981470F66}"/>
              </a:ext>
            </a:extLst>
          </p:cNvPr>
          <p:cNvSpPr/>
          <p:nvPr/>
        </p:nvSpPr>
        <p:spPr>
          <a:xfrm>
            <a:off x="7108380" y="2267880"/>
            <a:ext cx="1065163" cy="4711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eshop.jar</a:t>
            </a:r>
            <a:endParaRPr lang="ru-RU" dirty="0">
              <a:solidFill>
                <a:schemeClr val="tx1"/>
              </a:solidFill>
            </a:endParaRPr>
          </a:p>
        </p:txBody>
      </p:sp>
      <p:sp>
        <p:nvSpPr>
          <p:cNvPr id="92" name="Прямоугольник 91">
            <a:extLst>
              <a:ext uri="{FF2B5EF4-FFF2-40B4-BE49-F238E27FC236}">
                <a16:creationId xmlns:a16="http://schemas.microsoft.com/office/drawing/2014/main" id="{019514BD-AE2E-4750-AC8F-91C588070681}"/>
              </a:ext>
            </a:extLst>
          </p:cNvPr>
          <p:cNvSpPr/>
          <p:nvPr/>
        </p:nvSpPr>
        <p:spPr>
          <a:xfrm>
            <a:off x="6993064" y="2166822"/>
            <a:ext cx="2579877" cy="13179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endParaRPr>
          </a:p>
        </p:txBody>
      </p:sp>
      <p:sp>
        <p:nvSpPr>
          <p:cNvPr id="120" name="Прямоугольник 119">
            <a:extLst>
              <a:ext uri="{FF2B5EF4-FFF2-40B4-BE49-F238E27FC236}">
                <a16:creationId xmlns:a16="http://schemas.microsoft.com/office/drawing/2014/main" id="{87EBB2E4-914E-45AD-922C-574022E5BC86}"/>
              </a:ext>
            </a:extLst>
          </p:cNvPr>
          <p:cNvSpPr/>
          <p:nvPr/>
        </p:nvSpPr>
        <p:spPr>
          <a:xfrm>
            <a:off x="9969239" y="1824718"/>
            <a:ext cx="1710928" cy="349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Webserver</a:t>
            </a:r>
            <a:endParaRPr lang="ru-RU" dirty="0">
              <a:solidFill>
                <a:schemeClr val="tx1"/>
              </a:solidFill>
            </a:endParaRPr>
          </a:p>
        </p:txBody>
      </p:sp>
      <p:sp>
        <p:nvSpPr>
          <p:cNvPr id="121" name="Прямоугольник 120">
            <a:extLst>
              <a:ext uri="{FF2B5EF4-FFF2-40B4-BE49-F238E27FC236}">
                <a16:creationId xmlns:a16="http://schemas.microsoft.com/office/drawing/2014/main" id="{6FEBF94C-3A4D-495B-A026-D1250AE6008A}"/>
              </a:ext>
            </a:extLst>
          </p:cNvPr>
          <p:cNvSpPr/>
          <p:nvPr/>
        </p:nvSpPr>
        <p:spPr>
          <a:xfrm>
            <a:off x="9969239" y="2173746"/>
            <a:ext cx="1710928" cy="8156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endParaRPr>
          </a:p>
        </p:txBody>
      </p:sp>
      <p:sp>
        <p:nvSpPr>
          <p:cNvPr id="139" name="TextBox 138">
            <a:extLst>
              <a:ext uri="{FF2B5EF4-FFF2-40B4-BE49-F238E27FC236}">
                <a16:creationId xmlns:a16="http://schemas.microsoft.com/office/drawing/2014/main" id="{3522DF56-1407-422A-B4FF-36F2EB6DEE68}"/>
              </a:ext>
            </a:extLst>
          </p:cNvPr>
          <p:cNvSpPr txBox="1"/>
          <p:nvPr/>
        </p:nvSpPr>
        <p:spPr>
          <a:xfrm>
            <a:off x="3605544" y="5777238"/>
            <a:ext cx="4646062" cy="307777"/>
          </a:xfrm>
          <a:prstGeom prst="rect">
            <a:avLst/>
          </a:prstGeom>
          <a:noFill/>
          <a:ln w="3175">
            <a:solidFill>
              <a:schemeClr val="bg1">
                <a:lumMod val="95000"/>
              </a:schemeClr>
            </a:solidFill>
            <a:prstDash val="sysDash"/>
          </a:ln>
        </p:spPr>
        <p:txBody>
          <a:bodyPr wrap="square" rtlCol="0">
            <a:spAutoFit/>
          </a:bodyPr>
          <a:lstStyle/>
          <a:p>
            <a:r>
              <a:rPr lang="ru-RU" sz="14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2. </a:t>
            </a:r>
            <a:r>
              <a:rPr lang="en-US" sz="14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Deploying distribution and launching as a service</a:t>
            </a:r>
            <a:endParaRPr lang="ru-RU" sz="14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endParaRPr>
          </a:p>
        </p:txBody>
      </p:sp>
      <p:sp>
        <p:nvSpPr>
          <p:cNvPr id="36" name="Прямоугольник 35">
            <a:extLst>
              <a:ext uri="{FF2B5EF4-FFF2-40B4-BE49-F238E27FC236}">
                <a16:creationId xmlns:a16="http://schemas.microsoft.com/office/drawing/2014/main" id="{725C90C0-48A0-4CB9-B950-3F35C4D6489D}"/>
              </a:ext>
            </a:extLst>
          </p:cNvPr>
          <p:cNvSpPr/>
          <p:nvPr/>
        </p:nvSpPr>
        <p:spPr>
          <a:xfrm>
            <a:off x="8358063" y="2268755"/>
            <a:ext cx="1092331" cy="4694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eshop.db</a:t>
            </a:r>
            <a:endParaRPr lang="ru-RU" dirty="0">
              <a:solidFill>
                <a:schemeClr val="tx1"/>
              </a:solidFill>
            </a:endParaRPr>
          </a:p>
        </p:txBody>
      </p:sp>
      <p:sp>
        <p:nvSpPr>
          <p:cNvPr id="40" name="Прямоугольник 39">
            <a:extLst>
              <a:ext uri="{FF2B5EF4-FFF2-40B4-BE49-F238E27FC236}">
                <a16:creationId xmlns:a16="http://schemas.microsoft.com/office/drawing/2014/main" id="{4911326D-5C1A-45D0-BB7C-F854160617DC}"/>
              </a:ext>
            </a:extLst>
          </p:cNvPr>
          <p:cNvSpPr/>
          <p:nvPr/>
        </p:nvSpPr>
        <p:spPr>
          <a:xfrm>
            <a:off x="4340166" y="2325189"/>
            <a:ext cx="1950029" cy="3234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a:t>
            </a:r>
            <a:endParaRPr lang="ru-RU" dirty="0">
              <a:solidFill>
                <a:schemeClr val="tx1"/>
              </a:solidFill>
            </a:endParaRPr>
          </a:p>
        </p:txBody>
      </p:sp>
      <p:sp>
        <p:nvSpPr>
          <p:cNvPr id="41" name="Прямоугольник 40">
            <a:extLst>
              <a:ext uri="{FF2B5EF4-FFF2-40B4-BE49-F238E27FC236}">
                <a16:creationId xmlns:a16="http://schemas.microsoft.com/office/drawing/2014/main" id="{18987D47-CD29-4A1E-8C60-ADC15A686305}"/>
              </a:ext>
            </a:extLst>
          </p:cNvPr>
          <p:cNvSpPr/>
          <p:nvPr/>
        </p:nvSpPr>
        <p:spPr>
          <a:xfrm>
            <a:off x="2230720" y="2325189"/>
            <a:ext cx="1403825" cy="3234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Web</a:t>
            </a:r>
            <a:endParaRPr lang="ru-RU" dirty="0">
              <a:solidFill>
                <a:schemeClr val="tx1"/>
              </a:solidFill>
            </a:endParaRPr>
          </a:p>
        </p:txBody>
      </p:sp>
      <p:sp>
        <p:nvSpPr>
          <p:cNvPr id="49" name="Прямоугольник 48">
            <a:extLst>
              <a:ext uri="{FF2B5EF4-FFF2-40B4-BE49-F238E27FC236}">
                <a16:creationId xmlns:a16="http://schemas.microsoft.com/office/drawing/2014/main" id="{6AD14595-5039-4010-B33C-41025CF2AC0F}"/>
              </a:ext>
            </a:extLst>
          </p:cNvPr>
          <p:cNvSpPr/>
          <p:nvPr/>
        </p:nvSpPr>
        <p:spPr>
          <a:xfrm>
            <a:off x="2230720" y="2648594"/>
            <a:ext cx="1403825" cy="7909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endParaRPr>
          </a:p>
        </p:txBody>
      </p:sp>
      <p:cxnSp>
        <p:nvCxnSpPr>
          <p:cNvPr id="4" name="Прямая со стрелкой 3">
            <a:extLst>
              <a:ext uri="{FF2B5EF4-FFF2-40B4-BE49-F238E27FC236}">
                <a16:creationId xmlns:a16="http://schemas.microsoft.com/office/drawing/2014/main" id="{665CF63C-3FD0-42CB-BA13-6286ACE4745A}"/>
              </a:ext>
            </a:extLst>
          </p:cNvPr>
          <p:cNvCxnSpPr>
            <a:cxnSpLocks/>
            <a:stCxn id="49" idx="3"/>
            <a:endCxn id="74" idx="1"/>
          </p:cNvCxnSpPr>
          <p:nvPr/>
        </p:nvCxnSpPr>
        <p:spPr>
          <a:xfrm flipV="1">
            <a:off x="3634545" y="3040065"/>
            <a:ext cx="705621" cy="4003"/>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224F45C-2A70-4436-AFEB-13D9835C8538}"/>
              </a:ext>
            </a:extLst>
          </p:cNvPr>
          <p:cNvSpPr txBox="1"/>
          <p:nvPr/>
        </p:nvSpPr>
        <p:spPr>
          <a:xfrm>
            <a:off x="3589671" y="2867226"/>
            <a:ext cx="757886" cy="215444"/>
          </a:xfrm>
          <a:prstGeom prst="rect">
            <a:avLst/>
          </a:prstGeom>
          <a:noFill/>
        </p:spPr>
        <p:txBody>
          <a:bodyPr wrap="square" rtlCol="0">
            <a:spAutoFit/>
          </a:bodyPr>
          <a:lstStyle/>
          <a:p>
            <a:r>
              <a:rPr lang="en-US" sz="800" dirty="0"/>
              <a:t>http requests</a:t>
            </a:r>
            <a:endParaRPr lang="ru-RU" sz="800" dirty="0"/>
          </a:p>
        </p:txBody>
      </p:sp>
      <p:sp>
        <p:nvSpPr>
          <p:cNvPr id="54" name="TextBox 53">
            <a:extLst>
              <a:ext uri="{FF2B5EF4-FFF2-40B4-BE49-F238E27FC236}">
                <a16:creationId xmlns:a16="http://schemas.microsoft.com/office/drawing/2014/main" id="{2A62196B-7248-4325-A326-180B078E7980}"/>
              </a:ext>
            </a:extLst>
          </p:cNvPr>
          <p:cNvSpPr txBox="1"/>
          <p:nvPr/>
        </p:nvSpPr>
        <p:spPr>
          <a:xfrm>
            <a:off x="3733526" y="2989363"/>
            <a:ext cx="468288" cy="215444"/>
          </a:xfrm>
          <a:prstGeom prst="rect">
            <a:avLst/>
          </a:prstGeom>
          <a:noFill/>
        </p:spPr>
        <p:txBody>
          <a:bodyPr wrap="square" rtlCol="0">
            <a:spAutoFit/>
          </a:bodyPr>
          <a:lstStyle/>
          <a:p>
            <a:pPr algn="ctr"/>
            <a:r>
              <a:rPr lang="en-US" sz="800" dirty="0"/>
              <a:t>json</a:t>
            </a:r>
            <a:endParaRPr lang="ru-RU" sz="800" dirty="0"/>
          </a:p>
        </p:txBody>
      </p:sp>
      <p:sp>
        <p:nvSpPr>
          <p:cNvPr id="58" name="Прямоугольник 57">
            <a:extLst>
              <a:ext uri="{FF2B5EF4-FFF2-40B4-BE49-F238E27FC236}">
                <a16:creationId xmlns:a16="http://schemas.microsoft.com/office/drawing/2014/main" id="{D7F8BDD4-772E-42C9-ADF3-5B52BE13AABE}"/>
              </a:ext>
            </a:extLst>
          </p:cNvPr>
          <p:cNvSpPr/>
          <p:nvPr/>
        </p:nvSpPr>
        <p:spPr>
          <a:xfrm>
            <a:off x="1921770" y="1530737"/>
            <a:ext cx="4674989" cy="2739338"/>
          </a:xfrm>
          <a:prstGeom prst="rect">
            <a:avLst/>
          </a:prstGeom>
          <a:noFill/>
          <a:ln w="3175">
            <a:solidFill>
              <a:schemeClr val="accent3">
                <a:lumMod val="20000"/>
                <a:lumOff val="8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ln>
                <a:solidFill>
                  <a:schemeClr val="accent3">
                    <a:lumMod val="20000"/>
                    <a:lumOff val="80000"/>
                  </a:schemeClr>
                </a:solidFill>
              </a:ln>
              <a:solidFill>
                <a:schemeClr val="tx1"/>
              </a:solidFill>
            </a:endParaRPr>
          </a:p>
        </p:txBody>
      </p:sp>
      <p:sp>
        <p:nvSpPr>
          <p:cNvPr id="59" name="Прямоугольник 58">
            <a:extLst>
              <a:ext uri="{FF2B5EF4-FFF2-40B4-BE49-F238E27FC236}">
                <a16:creationId xmlns:a16="http://schemas.microsoft.com/office/drawing/2014/main" id="{967CE1FD-34B4-4DA0-B398-6A7379CC5310}"/>
              </a:ext>
            </a:extLst>
          </p:cNvPr>
          <p:cNvSpPr/>
          <p:nvPr/>
        </p:nvSpPr>
        <p:spPr>
          <a:xfrm>
            <a:off x="7116089" y="2854790"/>
            <a:ext cx="1065163" cy="4694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configs</a:t>
            </a:r>
            <a:endParaRPr lang="ru-RU" dirty="0">
              <a:solidFill>
                <a:schemeClr val="tx1"/>
              </a:solidFill>
            </a:endParaRPr>
          </a:p>
        </p:txBody>
      </p:sp>
      <p:sp>
        <p:nvSpPr>
          <p:cNvPr id="60" name="Прямоугольник 59">
            <a:extLst>
              <a:ext uri="{FF2B5EF4-FFF2-40B4-BE49-F238E27FC236}">
                <a16:creationId xmlns:a16="http://schemas.microsoft.com/office/drawing/2014/main" id="{A8315296-6BF4-4A3E-8FB6-B023A86EFCE3}"/>
              </a:ext>
            </a:extLst>
          </p:cNvPr>
          <p:cNvSpPr/>
          <p:nvPr/>
        </p:nvSpPr>
        <p:spPr>
          <a:xfrm>
            <a:off x="8374212" y="2854129"/>
            <a:ext cx="1076914" cy="4654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start.sh</a:t>
            </a:r>
            <a:endParaRPr lang="ru-RU" dirty="0">
              <a:solidFill>
                <a:schemeClr val="tx1"/>
              </a:solidFill>
            </a:endParaRPr>
          </a:p>
        </p:txBody>
      </p:sp>
      <p:sp>
        <p:nvSpPr>
          <p:cNvPr id="74" name="Прямоугольник 73">
            <a:extLst>
              <a:ext uri="{FF2B5EF4-FFF2-40B4-BE49-F238E27FC236}">
                <a16:creationId xmlns:a16="http://schemas.microsoft.com/office/drawing/2014/main" id="{ABB78857-972A-4C06-AC40-416434B29240}"/>
              </a:ext>
            </a:extLst>
          </p:cNvPr>
          <p:cNvSpPr/>
          <p:nvPr/>
        </p:nvSpPr>
        <p:spPr>
          <a:xfrm>
            <a:off x="4340166" y="2644592"/>
            <a:ext cx="1950029" cy="790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solidFill>
            </a:endParaRPr>
          </a:p>
        </p:txBody>
      </p:sp>
      <p:sp>
        <p:nvSpPr>
          <p:cNvPr id="81" name="TextBox 80">
            <a:extLst>
              <a:ext uri="{FF2B5EF4-FFF2-40B4-BE49-F238E27FC236}">
                <a16:creationId xmlns:a16="http://schemas.microsoft.com/office/drawing/2014/main" id="{253B158E-B5FD-402A-9AA1-7264C898778B}"/>
              </a:ext>
            </a:extLst>
          </p:cNvPr>
          <p:cNvSpPr txBox="1"/>
          <p:nvPr/>
        </p:nvSpPr>
        <p:spPr>
          <a:xfrm>
            <a:off x="3220231" y="143383"/>
            <a:ext cx="5751538" cy="375552"/>
          </a:xfrm>
          <a:prstGeom prst="rect">
            <a:avLst/>
          </a:prstGeom>
          <a:noFill/>
          <a:ln w="19050">
            <a:solidFill>
              <a:schemeClr val="tx1"/>
            </a:solidFill>
          </a:ln>
        </p:spPr>
        <p:txBody>
          <a:bodyPr wrap="square" rtlCol="0">
            <a:spAutoFit/>
          </a:bodyPr>
          <a:lstStyle/>
          <a:p>
            <a:pPr lvl="0" algn="ctr">
              <a:lnSpc>
                <a:spcPct val="107000"/>
              </a:lnSpc>
              <a:spcAft>
                <a:spcPts val="800"/>
              </a:spcAft>
            </a:pPr>
            <a:r>
              <a:rPr lang="en-US" sz="1800" b="1" dirty="0">
                <a:latin typeface="Calibri" panose="020F0502020204030204" pitchFamily="34" charset="0"/>
                <a:ea typeface="Calibri" panose="020F0502020204030204" pitchFamily="34" charset="0"/>
                <a:cs typeface="Calibri" panose="020F0502020204030204" pitchFamily="34" charset="0"/>
              </a:rPr>
              <a:t>Commissioning of the testing object</a:t>
            </a:r>
            <a:endParaRPr lang="ru-RU" sz="1800" b="1"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83" name="Прямая со стрелкой 82">
            <a:extLst>
              <a:ext uri="{FF2B5EF4-FFF2-40B4-BE49-F238E27FC236}">
                <a16:creationId xmlns:a16="http://schemas.microsoft.com/office/drawing/2014/main" id="{EA9F7E07-2C27-4206-A0C6-D9BA3F47EA32}"/>
              </a:ext>
            </a:extLst>
          </p:cNvPr>
          <p:cNvCxnSpPr>
            <a:cxnSpLocks/>
            <a:stCxn id="92" idx="3"/>
            <a:endCxn id="158" idx="1"/>
          </p:cNvCxnSpPr>
          <p:nvPr/>
        </p:nvCxnSpPr>
        <p:spPr>
          <a:xfrm flipV="1">
            <a:off x="9572941" y="2594147"/>
            <a:ext cx="578119" cy="231664"/>
          </a:xfrm>
          <a:prstGeom prst="bentConnector3">
            <a:avLst>
              <a:gd name="adj1" fmla="val 500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Прямая со стрелкой 82">
            <a:extLst>
              <a:ext uri="{FF2B5EF4-FFF2-40B4-BE49-F238E27FC236}">
                <a16:creationId xmlns:a16="http://schemas.microsoft.com/office/drawing/2014/main" id="{F4893401-D707-4C34-B661-7927F221E923}"/>
              </a:ext>
            </a:extLst>
          </p:cNvPr>
          <p:cNvCxnSpPr>
            <a:cxnSpLocks/>
            <a:stCxn id="132" idx="3"/>
            <a:endCxn id="91" idx="1"/>
          </p:cNvCxnSpPr>
          <p:nvPr/>
        </p:nvCxnSpPr>
        <p:spPr>
          <a:xfrm flipV="1">
            <a:off x="6450173" y="2503474"/>
            <a:ext cx="658207" cy="364519"/>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4" name="Прямая со стрелкой 27">
            <a:extLst>
              <a:ext uri="{FF2B5EF4-FFF2-40B4-BE49-F238E27FC236}">
                <a16:creationId xmlns:a16="http://schemas.microsoft.com/office/drawing/2014/main" id="{363D9F22-93C8-4E4D-8AC7-592E8084914C}"/>
              </a:ext>
            </a:extLst>
          </p:cNvPr>
          <p:cNvCxnSpPr>
            <a:cxnSpLocks/>
            <a:stCxn id="140" idx="3"/>
            <a:endCxn id="36" idx="1"/>
          </p:cNvCxnSpPr>
          <p:nvPr/>
        </p:nvCxnSpPr>
        <p:spPr>
          <a:xfrm flipV="1">
            <a:off x="3814505" y="2503474"/>
            <a:ext cx="4543558" cy="1421643"/>
          </a:xfrm>
          <a:prstGeom prst="bentConnector3">
            <a:avLst>
              <a:gd name="adj1" fmla="val 97655"/>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Прямая со стрелкой 27">
            <a:extLst>
              <a:ext uri="{FF2B5EF4-FFF2-40B4-BE49-F238E27FC236}">
                <a16:creationId xmlns:a16="http://schemas.microsoft.com/office/drawing/2014/main" id="{8F8EC97D-3B78-4CC8-B568-7589CDEF6EDC}"/>
              </a:ext>
            </a:extLst>
          </p:cNvPr>
          <p:cNvCxnSpPr>
            <a:cxnSpLocks/>
          </p:cNvCxnSpPr>
          <p:nvPr/>
        </p:nvCxnSpPr>
        <p:spPr>
          <a:xfrm flipV="1">
            <a:off x="8251606" y="3309091"/>
            <a:ext cx="636866" cy="126259"/>
          </a:xfrm>
          <a:prstGeom prst="bentConnector2">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Прямая со стрелкой 27">
            <a:extLst>
              <a:ext uri="{FF2B5EF4-FFF2-40B4-BE49-F238E27FC236}">
                <a16:creationId xmlns:a16="http://schemas.microsoft.com/office/drawing/2014/main" id="{924F368A-919F-4CDA-B59C-03886E617A02}"/>
              </a:ext>
            </a:extLst>
          </p:cNvPr>
          <p:cNvCxnSpPr>
            <a:cxnSpLocks/>
          </p:cNvCxnSpPr>
          <p:nvPr/>
        </p:nvCxnSpPr>
        <p:spPr>
          <a:xfrm rot="10800000">
            <a:off x="7661836" y="3319597"/>
            <a:ext cx="582061" cy="113690"/>
          </a:xfrm>
          <a:prstGeom prst="bentConnector2">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C278D5D9-10EE-493F-835D-3317CFD86EE6}"/>
              </a:ext>
            </a:extLst>
          </p:cNvPr>
          <p:cNvSpPr/>
          <p:nvPr/>
        </p:nvSpPr>
        <p:spPr>
          <a:xfrm>
            <a:off x="2082851" y="2185645"/>
            <a:ext cx="4367322" cy="13646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endParaRPr>
          </a:p>
        </p:txBody>
      </p:sp>
      <p:sp>
        <p:nvSpPr>
          <p:cNvPr id="140" name="Блок-схема: несколько документов 139">
            <a:extLst>
              <a:ext uri="{FF2B5EF4-FFF2-40B4-BE49-F238E27FC236}">
                <a16:creationId xmlns:a16="http://schemas.microsoft.com/office/drawing/2014/main" id="{486DA3B6-9FF3-4D94-B02D-6FCAB1C887F2}"/>
              </a:ext>
            </a:extLst>
          </p:cNvPr>
          <p:cNvSpPr/>
          <p:nvPr/>
        </p:nvSpPr>
        <p:spPr>
          <a:xfrm>
            <a:off x="2076669" y="3750603"/>
            <a:ext cx="1737836" cy="349028"/>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Resources</a:t>
            </a:r>
            <a:endParaRPr lang="ru-RU" dirty="0">
              <a:solidFill>
                <a:schemeClr val="tx1"/>
              </a:solidFill>
            </a:endParaRPr>
          </a:p>
        </p:txBody>
      </p:sp>
      <p:sp>
        <p:nvSpPr>
          <p:cNvPr id="142" name="Прямоугольник 141">
            <a:extLst>
              <a:ext uri="{FF2B5EF4-FFF2-40B4-BE49-F238E27FC236}">
                <a16:creationId xmlns:a16="http://schemas.microsoft.com/office/drawing/2014/main" id="{91ED6717-869A-41D0-B43C-FD80C3D1C7C9}"/>
              </a:ext>
            </a:extLst>
          </p:cNvPr>
          <p:cNvSpPr/>
          <p:nvPr/>
        </p:nvSpPr>
        <p:spPr>
          <a:xfrm>
            <a:off x="2082851" y="1825675"/>
            <a:ext cx="4367322" cy="3582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Web application</a:t>
            </a:r>
          </a:p>
        </p:txBody>
      </p:sp>
      <p:graphicFrame>
        <p:nvGraphicFramePr>
          <p:cNvPr id="143" name="Таблица 142">
            <a:extLst>
              <a:ext uri="{FF2B5EF4-FFF2-40B4-BE49-F238E27FC236}">
                <a16:creationId xmlns:a16="http://schemas.microsoft.com/office/drawing/2014/main" id="{4A9DC4F9-3801-49D5-8571-79628C96CC27}"/>
              </a:ext>
            </a:extLst>
          </p:cNvPr>
          <p:cNvGraphicFramePr>
            <a:graphicFrameLocks noGrp="1"/>
          </p:cNvGraphicFramePr>
          <p:nvPr>
            <p:extLst>
              <p:ext uri="{D42A27DB-BD31-4B8C-83A1-F6EECF244321}">
                <p14:modId xmlns:p14="http://schemas.microsoft.com/office/powerpoint/2010/main" val="2225183556"/>
              </p:ext>
            </p:extLst>
          </p:nvPr>
        </p:nvGraphicFramePr>
        <p:xfrm>
          <a:off x="2362733" y="2756067"/>
          <a:ext cx="1165708" cy="576000"/>
        </p:xfrm>
        <a:graphic>
          <a:graphicData uri="http://schemas.openxmlformats.org/drawingml/2006/table">
            <a:tbl>
              <a:tblPr>
                <a:tableStyleId>{5C22544A-7EE6-4342-B048-85BDC9FD1C3A}</a:tableStyleId>
              </a:tblPr>
              <a:tblGrid>
                <a:gridCol w="575236">
                  <a:extLst>
                    <a:ext uri="{9D8B030D-6E8A-4147-A177-3AD203B41FA5}">
                      <a16:colId xmlns:a16="http://schemas.microsoft.com/office/drawing/2014/main" val="819294277"/>
                    </a:ext>
                  </a:extLst>
                </a:gridCol>
                <a:gridCol w="590472">
                  <a:extLst>
                    <a:ext uri="{9D8B030D-6E8A-4147-A177-3AD203B41FA5}">
                      <a16:colId xmlns:a16="http://schemas.microsoft.com/office/drawing/2014/main" val="2777789232"/>
                    </a:ext>
                  </a:extLst>
                </a:gridCol>
              </a:tblGrid>
              <a:tr h="288000">
                <a:tc>
                  <a:txBody>
                    <a:bodyPr/>
                    <a:lstStyle/>
                    <a:p>
                      <a:pPr algn="l" fontAlgn="b"/>
                      <a:r>
                        <a:rPr lang="en-US" sz="1000" b="0" i="0" u="none" strike="noStrike" cap="none" spc="0" baseline="0" dirty="0">
                          <a:ln>
                            <a:noFill/>
                          </a:ln>
                          <a:solidFill>
                            <a:schemeClr val="tx1"/>
                          </a:solidFill>
                          <a:effectLst/>
                          <a:latin typeface="Calibri" panose="020F0502020204030204" pitchFamily="34" charset="0"/>
                        </a:rPr>
                        <a:t>html</a:t>
                      </a:r>
                      <a:endParaRPr lang="ru-RU"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u="none" strike="noStrike" cap="none" spc="0" baseline="0" dirty="0" err="1">
                          <a:ln>
                            <a:noFill/>
                          </a:ln>
                          <a:solidFill>
                            <a:schemeClr val="tx1"/>
                          </a:solidFill>
                          <a:effectLst/>
                        </a:rPr>
                        <a:t>img</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3963086"/>
                  </a:ext>
                </a:extLst>
              </a:tr>
              <a:tr h="288000">
                <a:tc>
                  <a:txBody>
                    <a:bodyPr/>
                    <a:lstStyle/>
                    <a:p>
                      <a:pPr algn="l" fontAlgn="b"/>
                      <a:r>
                        <a:rPr lang="en-US" sz="1000" b="0" u="none" strike="noStrike" cap="none" spc="0" baseline="0" dirty="0" err="1">
                          <a:ln>
                            <a:noFill/>
                          </a:ln>
                          <a:solidFill>
                            <a:schemeClr val="tx1"/>
                          </a:solidFill>
                          <a:effectLst/>
                        </a:rPr>
                        <a:t>css</a:t>
                      </a:r>
                      <a:endParaRPr lang="ru-RU"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u="none" strike="noStrike" cap="none" spc="0" baseline="0" dirty="0" err="1">
                          <a:ln>
                            <a:noFill/>
                          </a:ln>
                          <a:solidFill>
                            <a:schemeClr val="tx1"/>
                          </a:solidFill>
                          <a:effectLst/>
                        </a:rPr>
                        <a:t>javascript</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21523918"/>
                  </a:ext>
                </a:extLst>
              </a:tr>
            </a:tbl>
          </a:graphicData>
        </a:graphic>
      </p:graphicFrame>
      <p:graphicFrame>
        <p:nvGraphicFramePr>
          <p:cNvPr id="145" name="Таблица 144">
            <a:extLst>
              <a:ext uri="{FF2B5EF4-FFF2-40B4-BE49-F238E27FC236}">
                <a16:creationId xmlns:a16="http://schemas.microsoft.com/office/drawing/2014/main" id="{01237C1A-70E8-4FDE-83CB-F405C7B6146E}"/>
              </a:ext>
            </a:extLst>
          </p:cNvPr>
          <p:cNvGraphicFramePr>
            <a:graphicFrameLocks noGrp="1"/>
          </p:cNvGraphicFramePr>
          <p:nvPr>
            <p:extLst>
              <p:ext uri="{D42A27DB-BD31-4B8C-83A1-F6EECF244321}">
                <p14:modId xmlns:p14="http://schemas.microsoft.com/office/powerpoint/2010/main" val="3810690401"/>
              </p:ext>
            </p:extLst>
          </p:nvPr>
        </p:nvGraphicFramePr>
        <p:xfrm>
          <a:off x="4464359" y="2744852"/>
          <a:ext cx="1700648" cy="599784"/>
        </p:xfrm>
        <a:graphic>
          <a:graphicData uri="http://schemas.openxmlformats.org/drawingml/2006/table">
            <a:tbl>
              <a:tblPr>
                <a:tableStyleId>{5C22544A-7EE6-4342-B048-85BDC9FD1C3A}</a:tableStyleId>
              </a:tblPr>
              <a:tblGrid>
                <a:gridCol w="534837">
                  <a:extLst>
                    <a:ext uri="{9D8B030D-6E8A-4147-A177-3AD203B41FA5}">
                      <a16:colId xmlns:a16="http://schemas.microsoft.com/office/drawing/2014/main" val="819294277"/>
                    </a:ext>
                  </a:extLst>
                </a:gridCol>
                <a:gridCol w="586596">
                  <a:extLst>
                    <a:ext uri="{9D8B030D-6E8A-4147-A177-3AD203B41FA5}">
                      <a16:colId xmlns:a16="http://schemas.microsoft.com/office/drawing/2014/main" val="2777789232"/>
                    </a:ext>
                  </a:extLst>
                </a:gridCol>
                <a:gridCol w="579215">
                  <a:extLst>
                    <a:ext uri="{9D8B030D-6E8A-4147-A177-3AD203B41FA5}">
                      <a16:colId xmlns:a16="http://schemas.microsoft.com/office/drawing/2014/main" val="4248801133"/>
                    </a:ext>
                  </a:extLst>
                </a:gridCol>
              </a:tblGrid>
              <a:tr h="199928">
                <a:tc>
                  <a:txBody>
                    <a:bodyPr/>
                    <a:lstStyle/>
                    <a:p>
                      <a:pPr algn="l" fontAlgn="b"/>
                      <a:r>
                        <a:rPr lang="en-US" sz="1000" dirty="0">
                          <a:solidFill>
                            <a:schemeClr val="tx1"/>
                          </a:solidFill>
                        </a:rPr>
                        <a:t>Session</a:t>
                      </a:r>
                      <a:endParaRPr lang="ru-RU"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dirty="0">
                          <a:solidFill>
                            <a:schemeClr val="tx1"/>
                          </a:solidFill>
                        </a:rPr>
                        <a:t>Categories</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900" dirty="0">
                          <a:solidFill>
                            <a:schemeClr val="tx1"/>
                          </a:solidFill>
                        </a:rPr>
                        <a:t>Checkout</a:t>
                      </a:r>
                      <a:endParaRPr lang="en-US" sz="9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3963086"/>
                  </a:ext>
                </a:extLst>
              </a:tr>
              <a:tr h="199928">
                <a:tc>
                  <a:txBody>
                    <a:bodyPr/>
                    <a:lstStyle/>
                    <a:p>
                      <a:pPr algn="l" fontAlgn="b"/>
                      <a:r>
                        <a:rPr lang="en-US" sz="1000" dirty="0">
                          <a:solidFill>
                            <a:schemeClr val="tx1"/>
                          </a:solidFill>
                        </a:rPr>
                        <a:t>Server</a:t>
                      </a:r>
                      <a:endParaRPr lang="ru-RU"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dirty="0">
                          <a:solidFill>
                            <a:schemeClr val="tx1"/>
                          </a:solidFill>
                        </a:rPr>
                        <a:t>Products</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dirty="0">
                          <a:solidFill>
                            <a:schemeClr val="tx1"/>
                          </a:solidFill>
                        </a:rPr>
                        <a:t>Order</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5476561"/>
                  </a:ext>
                </a:extLst>
              </a:tr>
              <a:tr h="199928">
                <a:tc>
                  <a:txBody>
                    <a:bodyPr/>
                    <a:lstStyle/>
                    <a:p>
                      <a:pPr algn="l" fontAlgn="b"/>
                      <a:r>
                        <a:rPr lang="en-US" sz="1000" dirty="0">
                          <a:solidFill>
                            <a:schemeClr val="tx1"/>
                          </a:solidFill>
                        </a:rPr>
                        <a:t>Customer</a:t>
                      </a:r>
                      <a:endParaRPr lang="ru-RU"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dirty="0">
                          <a:solidFill>
                            <a:schemeClr val="tx1"/>
                          </a:solidFill>
                        </a:rPr>
                        <a:t>Cart</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dirty="0">
                          <a:solidFill>
                            <a:schemeClr val="tx1"/>
                          </a:solidFill>
                        </a:rPr>
                        <a:t>Database</a:t>
                      </a:r>
                      <a:endParaRPr lang="en-US" sz="1000" b="0" i="0" u="none" strike="noStrike" cap="none" spc="0" baseline="0" dirty="0">
                        <a:ln>
                          <a:noFill/>
                        </a:ln>
                        <a:solidFill>
                          <a:schemeClr val="tx1"/>
                        </a:solidFill>
                        <a:effectLst/>
                        <a:latin typeface="Calibri" panose="020F0502020204030204" pitchFamily="34" charset="0"/>
                      </a:endParaRPr>
                    </a:p>
                  </a:txBody>
                  <a:tcPr marL="7528" marR="7528" marT="7528"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21523918"/>
                  </a:ext>
                </a:extLst>
              </a:tr>
            </a:tbl>
          </a:graphicData>
        </a:graphic>
      </p:graphicFrame>
      <p:sp>
        <p:nvSpPr>
          <p:cNvPr id="157" name="Прямоугольник 156">
            <a:extLst>
              <a:ext uri="{FF2B5EF4-FFF2-40B4-BE49-F238E27FC236}">
                <a16:creationId xmlns:a16="http://schemas.microsoft.com/office/drawing/2014/main" id="{D8567CF6-ACCE-4BB6-B1BB-DE501868AEA1}"/>
              </a:ext>
            </a:extLst>
          </p:cNvPr>
          <p:cNvSpPr/>
          <p:nvPr/>
        </p:nvSpPr>
        <p:spPr>
          <a:xfrm>
            <a:off x="1921770" y="1180740"/>
            <a:ext cx="4674990" cy="349028"/>
          </a:xfrm>
          <a:prstGeom prst="rect">
            <a:avLst/>
          </a:prstGeom>
          <a:noFill/>
          <a:ln w="3175">
            <a:solidFill>
              <a:schemeClr val="accent3">
                <a:lumMod val="20000"/>
                <a:lumOff val="8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Project</a:t>
            </a:r>
          </a:p>
        </p:txBody>
      </p:sp>
      <p:sp>
        <p:nvSpPr>
          <p:cNvPr id="158" name="Прямоугольник 157">
            <a:extLst>
              <a:ext uri="{FF2B5EF4-FFF2-40B4-BE49-F238E27FC236}">
                <a16:creationId xmlns:a16="http://schemas.microsoft.com/office/drawing/2014/main" id="{09D22637-A616-4F15-B684-30E66A5572F1}"/>
              </a:ext>
            </a:extLst>
          </p:cNvPr>
          <p:cNvSpPr/>
          <p:nvPr/>
        </p:nvSpPr>
        <p:spPr>
          <a:xfrm>
            <a:off x="10151060" y="2388355"/>
            <a:ext cx="1339116" cy="4115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Testing object</a:t>
            </a:r>
            <a:endParaRPr lang="ru-RU" sz="1000" dirty="0">
              <a:solidFill>
                <a:schemeClr val="tx1"/>
              </a:solidFill>
            </a:endParaRPr>
          </a:p>
        </p:txBody>
      </p:sp>
      <p:sp>
        <p:nvSpPr>
          <p:cNvPr id="194" name="Прямоугольник: скругленные противолежащие углы 193">
            <a:extLst>
              <a:ext uri="{FF2B5EF4-FFF2-40B4-BE49-F238E27FC236}">
                <a16:creationId xmlns:a16="http://schemas.microsoft.com/office/drawing/2014/main" id="{1CB60D3B-0863-4196-872E-FC0C848FC489}"/>
              </a:ext>
            </a:extLst>
          </p:cNvPr>
          <p:cNvSpPr/>
          <p:nvPr/>
        </p:nvSpPr>
        <p:spPr>
          <a:xfrm>
            <a:off x="470745" y="2697206"/>
            <a:ext cx="997551" cy="406400"/>
          </a:xfrm>
          <a:prstGeom prst="round2Diag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mvn</a:t>
            </a:r>
            <a:r>
              <a:rPr lang="en-US" sz="1000" dirty="0">
                <a:solidFill>
                  <a:schemeClr val="tx1"/>
                </a:solidFill>
              </a:rPr>
              <a:t> package</a:t>
            </a:r>
            <a:endParaRPr lang="ru-RU" sz="1000" dirty="0">
              <a:solidFill>
                <a:schemeClr val="tx1"/>
              </a:solidFill>
            </a:endParaRPr>
          </a:p>
        </p:txBody>
      </p:sp>
      <p:cxnSp>
        <p:nvCxnSpPr>
          <p:cNvPr id="202" name="Прямая со стрелкой 201">
            <a:extLst>
              <a:ext uri="{FF2B5EF4-FFF2-40B4-BE49-F238E27FC236}">
                <a16:creationId xmlns:a16="http://schemas.microsoft.com/office/drawing/2014/main" id="{2D0CC605-0AFB-4859-8D8C-EE51B300BAD0}"/>
              </a:ext>
            </a:extLst>
          </p:cNvPr>
          <p:cNvCxnSpPr>
            <a:cxnSpLocks/>
            <a:stCxn id="194" idx="0"/>
            <a:endCxn id="58" idx="1"/>
          </p:cNvCxnSpPr>
          <p:nvPr/>
        </p:nvCxnSpPr>
        <p:spPr>
          <a:xfrm>
            <a:off x="1468296" y="2900406"/>
            <a:ext cx="45347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4EF8047-A8C9-4B8C-9AC3-43B787654581}"/>
              </a:ext>
            </a:extLst>
          </p:cNvPr>
          <p:cNvSpPr txBox="1"/>
          <p:nvPr/>
        </p:nvSpPr>
        <p:spPr>
          <a:xfrm>
            <a:off x="1529526" y="2580067"/>
            <a:ext cx="206767" cy="380812"/>
          </a:xfrm>
          <a:prstGeom prst="rect">
            <a:avLst/>
          </a:prstGeom>
          <a:noFill/>
        </p:spPr>
        <p:txBody>
          <a:bodyPr wrap="square" rtlCol="0">
            <a:spAutoFit/>
          </a:bodyPr>
          <a:lstStyle/>
          <a:p>
            <a:r>
              <a:rPr lang="ru-RU" dirty="0"/>
              <a:t>1</a:t>
            </a:r>
          </a:p>
        </p:txBody>
      </p:sp>
      <p:sp>
        <p:nvSpPr>
          <p:cNvPr id="42" name="TextBox 41">
            <a:extLst>
              <a:ext uri="{FF2B5EF4-FFF2-40B4-BE49-F238E27FC236}">
                <a16:creationId xmlns:a16="http://schemas.microsoft.com/office/drawing/2014/main" id="{A703EE3B-9DD1-4D55-94BA-F89419CE04DE}"/>
              </a:ext>
            </a:extLst>
          </p:cNvPr>
          <p:cNvSpPr txBox="1"/>
          <p:nvPr/>
        </p:nvSpPr>
        <p:spPr>
          <a:xfrm>
            <a:off x="9581606" y="2453318"/>
            <a:ext cx="206767" cy="380812"/>
          </a:xfrm>
          <a:prstGeom prst="rect">
            <a:avLst/>
          </a:prstGeom>
          <a:noFill/>
        </p:spPr>
        <p:txBody>
          <a:bodyPr wrap="square" rtlCol="0">
            <a:spAutoFit/>
          </a:bodyPr>
          <a:lstStyle/>
          <a:p>
            <a:r>
              <a:rPr lang="ru-RU" dirty="0"/>
              <a:t>2</a:t>
            </a:r>
          </a:p>
        </p:txBody>
      </p:sp>
      <p:cxnSp>
        <p:nvCxnSpPr>
          <p:cNvPr id="39" name="Прямая со стрелкой 27">
            <a:extLst>
              <a:ext uri="{FF2B5EF4-FFF2-40B4-BE49-F238E27FC236}">
                <a16:creationId xmlns:a16="http://schemas.microsoft.com/office/drawing/2014/main" id="{4BE2CD41-B9EC-48BE-AA50-60FD4E4AAEC3}"/>
              </a:ext>
            </a:extLst>
          </p:cNvPr>
          <p:cNvCxnSpPr>
            <a:cxnSpLocks/>
            <a:stCxn id="140" idx="0"/>
            <a:endCxn id="49" idx="2"/>
          </p:cNvCxnSpPr>
          <p:nvPr/>
        </p:nvCxnSpPr>
        <p:spPr>
          <a:xfrm rot="16200000" flipV="1">
            <a:off x="2843358" y="3528816"/>
            <a:ext cx="311062" cy="132511"/>
          </a:xfrm>
          <a:prstGeom prst="bentConnector3">
            <a:avLst>
              <a:gd name="adj1" fmla="val 50000"/>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9096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5680</TotalTime>
  <Words>1650</Words>
  <Application>Microsoft Office PowerPoint</Application>
  <PresentationFormat>Widescreen</PresentationFormat>
  <Paragraphs>417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Inter</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Максим Стешенко</dc:creator>
  <cp:lastModifiedBy>m</cp:lastModifiedBy>
  <cp:revision>102</cp:revision>
  <dcterms:created xsi:type="dcterms:W3CDTF">2022-02-13T16:30:15Z</dcterms:created>
  <dcterms:modified xsi:type="dcterms:W3CDTF">2022-11-18T17:49:06Z</dcterms:modified>
</cp:coreProperties>
</file>