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2" r:id="rId6"/>
    <p:sldId id="261" r:id="rId7"/>
    <p:sldId id="260"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6" d="100"/>
          <a:sy n="66" d="100"/>
        </p:scale>
        <p:origin x="79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207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p>
        </p:txBody>
      </p:sp>
      <p:sp>
        <p:nvSpPr>
          <p:cNvPr id="4" name="Text 1"/>
          <p:cNvSpPr/>
          <p:nvPr/>
        </p:nvSpPr>
        <p:spPr>
          <a:xfrm>
            <a:off x="833198" y="1606986"/>
            <a:ext cx="7477601" cy="1666399"/>
          </a:xfrm>
          <a:prstGeom prst="rect">
            <a:avLst/>
          </a:prstGeom>
          <a:noFill/>
          <a:ln/>
        </p:spPr>
        <p:txBody>
          <a:bodyPr wrap="square" rtlCol="0" anchor="t"/>
          <a:lstStyle/>
          <a:p>
            <a:pPr marL="0" indent="0">
              <a:lnSpc>
                <a:spcPts val="6561"/>
              </a:lnSpc>
              <a:buNone/>
            </a:pPr>
            <a:r>
              <a:rPr lang="en-US" sz="5249" b="1" kern="0" spc="-105" dirty="0">
                <a:solidFill>
                  <a:srgbClr val="000000"/>
                </a:solidFill>
                <a:latin typeface="Times New Roman" panose="02020603050405020304" pitchFamily="18" charset="0"/>
                <a:ea typeface="adonis-web" pitchFamily="34" charset="-122"/>
                <a:cs typeface="Times New Roman" panose="02020603050405020304" pitchFamily="18" charset="0"/>
              </a:rPr>
              <a:t>Breast Cancer Detection </a:t>
            </a:r>
          </a:p>
          <a:p>
            <a:pPr marL="0" indent="0">
              <a:lnSpc>
                <a:spcPts val="6561"/>
              </a:lnSpc>
              <a:buNone/>
            </a:pPr>
            <a:endParaRPr lang="en-US" sz="5249" dirty="0"/>
          </a:p>
        </p:txBody>
      </p:sp>
      <p:sp>
        <p:nvSpPr>
          <p:cNvPr id="5" name="Text 2"/>
          <p:cNvSpPr/>
          <p:nvPr/>
        </p:nvSpPr>
        <p:spPr>
          <a:xfrm>
            <a:off x="833197" y="2960252"/>
            <a:ext cx="7477601" cy="2495668"/>
          </a:xfrm>
          <a:prstGeom prst="rect">
            <a:avLst/>
          </a:prstGeom>
          <a:noFill/>
          <a:ln/>
        </p:spPr>
        <p:txBody>
          <a:bodyPr wrap="square" rtlCol="0" anchor="t"/>
          <a:lstStyle/>
          <a:p>
            <a:pPr>
              <a:lnSpc>
                <a:spcPts val="2799"/>
              </a:lnSpc>
            </a:pPr>
            <a:r>
              <a:rPr lang="en-IN" sz="2000" kern="0" dirty="0">
                <a:effectLst/>
                <a:latin typeface="Times New Roman" panose="02020603050405020304" pitchFamily="18" charset="0"/>
                <a:ea typeface="Calibri" panose="020F0502020204030204" pitchFamily="34" charset="0"/>
              </a:rPr>
              <a:t>Breast cancer is one of the most common cancer and is causing a </a:t>
            </a:r>
          </a:p>
          <a:p>
            <a:pPr>
              <a:lnSpc>
                <a:spcPts val="2799"/>
              </a:lnSpc>
            </a:pPr>
            <a:r>
              <a:rPr lang="en-IN" sz="2000" kern="0" dirty="0">
                <a:effectLst/>
                <a:latin typeface="Times New Roman" panose="02020603050405020304" pitchFamily="18" charset="0"/>
                <a:ea typeface="Calibri" panose="020F0502020204030204" pitchFamily="34" charset="0"/>
              </a:rPr>
              <a:t>huge number of deaths in women. In this project, we developed Machine Learning Classification Models to detect breast cancer </a:t>
            </a:r>
          </a:p>
          <a:p>
            <a:pPr>
              <a:lnSpc>
                <a:spcPts val="2799"/>
              </a:lnSpc>
            </a:pPr>
            <a:r>
              <a:rPr lang="en-IN" sz="2000" kern="0" dirty="0">
                <a:effectLst/>
                <a:latin typeface="Times New Roman" panose="02020603050405020304" pitchFamily="18" charset="0"/>
                <a:ea typeface="Calibri" panose="020F0502020204030204" pitchFamily="34" charset="0"/>
              </a:rPr>
              <a:t>based on a set of features calculated from a digitized image of the</a:t>
            </a:r>
          </a:p>
          <a:p>
            <a:pPr>
              <a:lnSpc>
                <a:spcPts val="2799"/>
              </a:lnSpc>
            </a:pPr>
            <a:r>
              <a:rPr lang="en-IN" sz="2000" kern="0" dirty="0">
                <a:effectLst/>
                <a:latin typeface="Times New Roman" panose="02020603050405020304" pitchFamily="18" charset="0"/>
                <a:ea typeface="Calibri" panose="020F0502020204030204" pitchFamily="34" charset="0"/>
              </a:rPr>
              <a:t>Fine Needle Aspiration (FNA) of a breast mass from a patient</a:t>
            </a:r>
            <a:endParaRPr lang="en-US" sz="2000" dirty="0"/>
          </a:p>
        </p:txBody>
      </p:sp>
      <p:sp>
        <p:nvSpPr>
          <p:cNvPr id="6" name="Shape 3"/>
          <p:cNvSpPr/>
          <p:nvPr/>
        </p:nvSpPr>
        <p:spPr>
          <a:xfrm>
            <a:off x="833199" y="5417225"/>
            <a:ext cx="355402" cy="355402"/>
          </a:xfrm>
          <a:prstGeom prst="roundRect">
            <a:avLst>
              <a:gd name="adj" fmla="val 25726039"/>
            </a:avLst>
          </a:prstGeom>
          <a:noFill/>
          <a:ln w="7620">
            <a:solidFill>
              <a:srgbClr val="FFFFFF"/>
            </a:solidFill>
            <a:prstDash val="solid"/>
          </a:ln>
        </p:spPr>
      </p:sp>
      <p:sp>
        <p:nvSpPr>
          <p:cNvPr id="8" name="Text 4"/>
          <p:cNvSpPr/>
          <p:nvPr/>
        </p:nvSpPr>
        <p:spPr>
          <a:xfrm>
            <a:off x="833199" y="5362634"/>
            <a:ext cx="1992154" cy="388858"/>
          </a:xfrm>
          <a:prstGeom prst="rect">
            <a:avLst/>
          </a:prstGeom>
          <a:noFill/>
          <a:ln/>
        </p:spPr>
        <p:txBody>
          <a:bodyPr wrap="none" rtlCol="0" anchor="t"/>
          <a:lstStyle/>
          <a:p>
            <a:pPr marL="0" indent="0" algn="l">
              <a:lnSpc>
                <a:spcPts val="3062"/>
              </a:lnSpc>
              <a:buNone/>
            </a:pPr>
            <a:r>
              <a:rPr lang="en-US" sz="2800" b="1"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By Steshi </a:t>
            </a:r>
            <a:endParaRPr lang="en-US" sz="2800" dirty="0">
              <a:latin typeface="Times New Roman" panose="02020603050405020304" pitchFamily="18" charset="0"/>
              <a:cs typeface="Times New Roman" panose="02020603050405020304" pitchFamily="18" charset="0"/>
            </a:endParaRPr>
          </a:p>
        </p:txBody>
      </p:sp>
      <p:pic>
        <p:nvPicPr>
          <p:cNvPr id="9" name="Image 2"/>
          <p:cNvPicPr>
            <a:picLocks noChangeAspect="1"/>
          </p:cNvPicPr>
          <p:nvPr/>
        </p:nvPicPr>
        <p:blipFill>
          <a:blip r:embed="rId4"/>
          <a:srcRect/>
          <a:stretch/>
        </p:blipFill>
        <p:spPr>
          <a:xfrm>
            <a:off x="8077201" y="0"/>
            <a:ext cx="6553200" cy="82295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2256472" y="1219200"/>
            <a:ext cx="7939207" cy="1100971"/>
          </a:xfrm>
          <a:prstGeom prst="rect">
            <a:avLst/>
          </a:prstGeom>
          <a:noFill/>
          <a:ln/>
        </p:spPr>
        <p:txBody>
          <a:bodyPr wrap="none" rtlCol="0" anchor="t"/>
          <a:lstStyle/>
          <a:p>
            <a:pPr marL="0" indent="0">
              <a:lnSpc>
                <a:spcPts val="5468"/>
              </a:lnSpc>
              <a:buNone/>
            </a:pPr>
            <a:r>
              <a:rPr lang="en-US" sz="4374" b="1" kern="0" spc="-87" dirty="0">
                <a:solidFill>
                  <a:srgbClr val="000000"/>
                </a:solidFill>
                <a:latin typeface="Times New Roman" panose="02020603050405020304" pitchFamily="18" charset="0"/>
                <a:ea typeface="adonis-web" pitchFamily="34" charset="-122"/>
                <a:cs typeface="Times New Roman" panose="02020603050405020304" pitchFamily="18" charset="0"/>
              </a:rPr>
              <a:t>The Importance of Early Detection</a:t>
            </a:r>
            <a:endParaRPr lang="en-US" sz="4374" dirty="0">
              <a:latin typeface="Times New Roman" panose="02020603050405020304" pitchFamily="18" charset="0"/>
              <a:cs typeface="Times New Roman" panose="02020603050405020304" pitchFamily="18" charset="0"/>
            </a:endParaRPr>
          </a:p>
        </p:txBody>
      </p:sp>
      <p:sp>
        <p:nvSpPr>
          <p:cNvPr id="5" name="Shape 2"/>
          <p:cNvSpPr/>
          <p:nvPr/>
        </p:nvSpPr>
        <p:spPr>
          <a:xfrm>
            <a:off x="2348389" y="2865120"/>
            <a:ext cx="3163014" cy="3044309"/>
          </a:xfrm>
          <a:prstGeom prst="roundRect">
            <a:avLst>
              <a:gd name="adj" fmla="val 2239"/>
            </a:avLst>
          </a:prstGeom>
          <a:solidFill>
            <a:srgbClr val="F0D4F7"/>
          </a:solidFill>
          <a:ln w="7620">
            <a:solidFill>
              <a:srgbClr val="E1A9EF"/>
            </a:solidFill>
            <a:prstDash val="solid"/>
          </a:ln>
        </p:spPr>
        <p:txBody>
          <a:bodyPr/>
          <a:lstStyle/>
          <a:p>
            <a:endParaRPr lang="en-IN" dirty="0"/>
          </a:p>
        </p:txBody>
      </p:sp>
      <p:sp>
        <p:nvSpPr>
          <p:cNvPr id="6" name="Text 3"/>
          <p:cNvSpPr/>
          <p:nvPr/>
        </p:nvSpPr>
        <p:spPr>
          <a:xfrm>
            <a:off x="2578179" y="3092470"/>
            <a:ext cx="2221944" cy="347186"/>
          </a:xfrm>
          <a:prstGeom prst="rect">
            <a:avLst/>
          </a:prstGeom>
          <a:noFill/>
          <a:ln/>
        </p:spPr>
        <p:txBody>
          <a:bodyPr wrap="none" rtlCol="0" anchor="t"/>
          <a:lstStyle/>
          <a:p>
            <a:pPr marL="0" indent="0">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Survival Rates</a:t>
            </a:r>
            <a:endParaRPr lang="en-US" sz="2400" dirty="0">
              <a:latin typeface="Times New Roman" panose="02020603050405020304" pitchFamily="18" charset="0"/>
              <a:cs typeface="Times New Roman" panose="02020603050405020304" pitchFamily="18" charset="0"/>
            </a:endParaRPr>
          </a:p>
        </p:txBody>
      </p:sp>
      <p:sp>
        <p:nvSpPr>
          <p:cNvPr id="7" name="Text 4"/>
          <p:cNvSpPr/>
          <p:nvPr/>
        </p:nvSpPr>
        <p:spPr>
          <a:xfrm>
            <a:off x="2578179" y="3745350"/>
            <a:ext cx="2703433" cy="1066205"/>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Early detection can increase the 5-year survival rate of breast cancer by up to 98%.</a:t>
            </a:r>
            <a:endParaRPr lang="en-US" sz="2000" dirty="0">
              <a:latin typeface="Times New Roman" panose="02020603050405020304" pitchFamily="18" charset="0"/>
              <a:cs typeface="Times New Roman" panose="02020603050405020304" pitchFamily="18" charset="0"/>
            </a:endParaRPr>
          </a:p>
        </p:txBody>
      </p:sp>
      <p:sp>
        <p:nvSpPr>
          <p:cNvPr id="8" name="Shape 5"/>
          <p:cNvSpPr/>
          <p:nvPr/>
        </p:nvSpPr>
        <p:spPr>
          <a:xfrm>
            <a:off x="5733574" y="2865120"/>
            <a:ext cx="3163014" cy="3044309"/>
          </a:xfrm>
          <a:prstGeom prst="roundRect">
            <a:avLst>
              <a:gd name="adj" fmla="val 2239"/>
            </a:avLst>
          </a:prstGeom>
          <a:solidFill>
            <a:srgbClr val="F0D4F7"/>
          </a:solidFill>
          <a:ln w="7620">
            <a:solidFill>
              <a:srgbClr val="E1A9EF"/>
            </a:solidFill>
            <a:prstDash val="solid"/>
          </a:ln>
        </p:spPr>
      </p:sp>
      <p:sp>
        <p:nvSpPr>
          <p:cNvPr id="9" name="Text 6"/>
          <p:cNvSpPr/>
          <p:nvPr/>
        </p:nvSpPr>
        <p:spPr>
          <a:xfrm>
            <a:off x="6001999" y="3070860"/>
            <a:ext cx="2221944" cy="347186"/>
          </a:xfrm>
          <a:prstGeom prst="rect">
            <a:avLst/>
          </a:prstGeom>
          <a:noFill/>
          <a:ln/>
        </p:spPr>
        <p:txBody>
          <a:bodyPr wrap="none" rtlCol="0" anchor="t"/>
          <a:lstStyle/>
          <a:p>
            <a:pPr marL="0" indent="0">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Treatment Options</a:t>
            </a:r>
            <a:endParaRPr lang="en-US" sz="2400" dirty="0">
              <a:latin typeface="Times New Roman" panose="02020603050405020304" pitchFamily="18" charset="0"/>
              <a:cs typeface="Times New Roman" panose="02020603050405020304" pitchFamily="18" charset="0"/>
            </a:endParaRPr>
          </a:p>
        </p:txBody>
      </p:sp>
      <p:sp>
        <p:nvSpPr>
          <p:cNvPr id="10" name="Text 7"/>
          <p:cNvSpPr/>
          <p:nvPr/>
        </p:nvSpPr>
        <p:spPr>
          <a:xfrm>
            <a:off x="5963364" y="3745350"/>
            <a:ext cx="2703433" cy="1066205"/>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Early detection allows for more treatment options with less radical procedures.</a:t>
            </a:r>
            <a:endParaRPr lang="en-US" sz="2000" dirty="0">
              <a:latin typeface="Times New Roman" panose="02020603050405020304" pitchFamily="18" charset="0"/>
              <a:cs typeface="Times New Roman" panose="02020603050405020304" pitchFamily="18" charset="0"/>
            </a:endParaRPr>
          </a:p>
        </p:txBody>
      </p:sp>
      <p:sp>
        <p:nvSpPr>
          <p:cNvPr id="11" name="Shape 8"/>
          <p:cNvSpPr/>
          <p:nvPr/>
        </p:nvSpPr>
        <p:spPr>
          <a:xfrm>
            <a:off x="9165013" y="2832794"/>
            <a:ext cx="3163014" cy="3044309"/>
          </a:xfrm>
          <a:prstGeom prst="roundRect">
            <a:avLst>
              <a:gd name="adj" fmla="val 2239"/>
            </a:avLst>
          </a:prstGeom>
          <a:solidFill>
            <a:srgbClr val="F0D4F7"/>
          </a:solidFill>
          <a:ln w="7620">
            <a:solidFill>
              <a:srgbClr val="E1A9EF"/>
            </a:solidFill>
            <a:prstDash val="solid"/>
          </a:ln>
        </p:spPr>
      </p:sp>
      <p:sp>
        <p:nvSpPr>
          <p:cNvPr id="12" name="Text 9"/>
          <p:cNvSpPr/>
          <p:nvPr/>
        </p:nvSpPr>
        <p:spPr>
          <a:xfrm>
            <a:off x="9348549" y="3092470"/>
            <a:ext cx="2221944" cy="347186"/>
          </a:xfrm>
          <a:prstGeom prst="rect">
            <a:avLst/>
          </a:prstGeom>
          <a:noFill/>
          <a:ln/>
        </p:spPr>
        <p:txBody>
          <a:bodyPr wrap="none" rtlCol="0" anchor="t"/>
          <a:lstStyle/>
          <a:p>
            <a:pPr marL="0" indent="0">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Patient Outcomes</a:t>
            </a:r>
            <a:endParaRPr lang="en-US" sz="2400" dirty="0">
              <a:latin typeface="Times New Roman" panose="02020603050405020304" pitchFamily="18" charset="0"/>
              <a:cs typeface="Times New Roman" panose="02020603050405020304" pitchFamily="18" charset="0"/>
            </a:endParaRPr>
          </a:p>
        </p:txBody>
      </p:sp>
      <p:sp>
        <p:nvSpPr>
          <p:cNvPr id="13" name="Text 10"/>
          <p:cNvSpPr/>
          <p:nvPr/>
        </p:nvSpPr>
        <p:spPr>
          <a:xfrm>
            <a:off x="9348549" y="3751422"/>
            <a:ext cx="2703433" cy="1421606"/>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Early detection can improve quality of life and reduce the physical and emotional impacts of treatment</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2348389" y="909995"/>
            <a:ext cx="4547354"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Times New Roman" panose="02020603050405020304" pitchFamily="18" charset="0"/>
                <a:ea typeface="adonis-web" pitchFamily="34" charset="-122"/>
                <a:cs typeface="Times New Roman" panose="02020603050405020304" pitchFamily="18" charset="0"/>
              </a:rPr>
              <a:t>EDA and Data Preprocessing</a:t>
            </a:r>
            <a:endParaRPr lang="en-US" sz="4374" dirty="0">
              <a:latin typeface="Times New Roman" panose="02020603050405020304" pitchFamily="18" charset="0"/>
              <a:cs typeface="Times New Roman" panose="02020603050405020304" pitchFamily="18" charset="0"/>
            </a:endParaRPr>
          </a:p>
        </p:txBody>
      </p:sp>
      <p:sp>
        <p:nvSpPr>
          <p:cNvPr id="5" name="Shape 2"/>
          <p:cNvSpPr/>
          <p:nvPr/>
        </p:nvSpPr>
        <p:spPr>
          <a:xfrm>
            <a:off x="2348389" y="4684157"/>
            <a:ext cx="9933503" cy="44410"/>
          </a:xfrm>
          <a:prstGeom prst="rect">
            <a:avLst/>
          </a:prstGeom>
          <a:solidFill>
            <a:srgbClr val="E1A9EF"/>
          </a:solidFill>
          <a:ln/>
        </p:spPr>
      </p:sp>
      <p:sp>
        <p:nvSpPr>
          <p:cNvPr id="6" name="Shape 3"/>
          <p:cNvSpPr/>
          <p:nvPr/>
        </p:nvSpPr>
        <p:spPr>
          <a:xfrm>
            <a:off x="4753987" y="4684157"/>
            <a:ext cx="44410" cy="777597"/>
          </a:xfrm>
          <a:prstGeom prst="rect">
            <a:avLst/>
          </a:prstGeom>
          <a:solidFill>
            <a:srgbClr val="E1A9EF"/>
          </a:solidFill>
          <a:ln/>
        </p:spPr>
      </p:sp>
      <p:sp>
        <p:nvSpPr>
          <p:cNvPr id="7" name="Shape 4"/>
          <p:cNvSpPr/>
          <p:nvPr/>
        </p:nvSpPr>
        <p:spPr>
          <a:xfrm>
            <a:off x="4526280" y="4434245"/>
            <a:ext cx="499943" cy="499943"/>
          </a:xfrm>
          <a:prstGeom prst="roundRect">
            <a:avLst>
              <a:gd name="adj" fmla="val 10974"/>
            </a:avLst>
          </a:prstGeom>
          <a:solidFill>
            <a:srgbClr val="F0D4F7"/>
          </a:solidFill>
          <a:ln w="7620">
            <a:solidFill>
              <a:srgbClr val="E1A9EF"/>
            </a:solidFill>
            <a:prstDash val="solid"/>
          </a:ln>
        </p:spPr>
      </p:sp>
      <p:sp>
        <p:nvSpPr>
          <p:cNvPr id="8" name="Text 5"/>
          <p:cNvSpPr/>
          <p:nvPr/>
        </p:nvSpPr>
        <p:spPr>
          <a:xfrm>
            <a:off x="4684276" y="447591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9" name="Text 6"/>
          <p:cNvSpPr/>
          <p:nvPr/>
        </p:nvSpPr>
        <p:spPr>
          <a:xfrm>
            <a:off x="3143250" y="5684044"/>
            <a:ext cx="3265884" cy="347186"/>
          </a:xfrm>
          <a:prstGeom prst="rect">
            <a:avLst/>
          </a:prstGeom>
          <a:noFill/>
          <a:ln/>
        </p:spPr>
        <p:txBody>
          <a:bodyPr wrap="none" rtlCol="0" anchor="t"/>
          <a:lstStyle/>
          <a:p>
            <a:pPr marL="0" indent="0" algn="ctr">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Data Collection and Cleaning</a:t>
            </a:r>
            <a:endParaRPr lang="en-US" sz="2400" dirty="0">
              <a:latin typeface="Times New Roman" panose="02020603050405020304" pitchFamily="18" charset="0"/>
              <a:cs typeface="Times New Roman" panose="02020603050405020304" pitchFamily="18" charset="0"/>
            </a:endParaRPr>
          </a:p>
        </p:txBody>
      </p:sp>
      <p:sp>
        <p:nvSpPr>
          <p:cNvPr id="10" name="Text 7"/>
          <p:cNvSpPr/>
          <p:nvPr/>
        </p:nvSpPr>
        <p:spPr>
          <a:xfrm>
            <a:off x="2570559" y="6253401"/>
            <a:ext cx="4411266" cy="710803"/>
          </a:xfrm>
          <a:prstGeom prst="rect">
            <a:avLst/>
          </a:prstGeom>
          <a:noFill/>
          <a:ln/>
        </p:spPr>
        <p:txBody>
          <a:bodyPr wrap="square" rtlCol="0" anchor="t"/>
          <a:lstStyle/>
          <a:p>
            <a:pPr marL="0" indent="0" algn="ctr">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The dataset was collected and cleaned to remove null values and the features not useful for classification.</a:t>
            </a:r>
            <a:endParaRPr lang="en-US" sz="2000" dirty="0">
              <a:latin typeface="Times New Roman" panose="02020603050405020304" pitchFamily="18" charset="0"/>
              <a:cs typeface="Times New Roman" panose="02020603050405020304" pitchFamily="18" charset="0"/>
            </a:endParaRPr>
          </a:p>
        </p:txBody>
      </p:sp>
      <p:sp>
        <p:nvSpPr>
          <p:cNvPr id="11" name="Shape 8"/>
          <p:cNvSpPr/>
          <p:nvPr/>
        </p:nvSpPr>
        <p:spPr>
          <a:xfrm>
            <a:off x="7292876" y="3906560"/>
            <a:ext cx="44410" cy="777597"/>
          </a:xfrm>
          <a:prstGeom prst="rect">
            <a:avLst/>
          </a:prstGeom>
          <a:solidFill>
            <a:srgbClr val="E1A9EF"/>
          </a:solidFill>
          <a:ln/>
        </p:spPr>
      </p:sp>
      <p:sp>
        <p:nvSpPr>
          <p:cNvPr id="12" name="Shape 9"/>
          <p:cNvSpPr/>
          <p:nvPr/>
        </p:nvSpPr>
        <p:spPr>
          <a:xfrm>
            <a:off x="7065169" y="4434245"/>
            <a:ext cx="499943" cy="499943"/>
          </a:xfrm>
          <a:prstGeom prst="roundRect">
            <a:avLst>
              <a:gd name="adj" fmla="val 10974"/>
            </a:avLst>
          </a:prstGeom>
          <a:solidFill>
            <a:srgbClr val="F0D4F7"/>
          </a:solidFill>
          <a:ln w="7620">
            <a:solidFill>
              <a:srgbClr val="E1A9EF"/>
            </a:solidFill>
            <a:prstDash val="solid"/>
          </a:ln>
        </p:spPr>
      </p:sp>
      <p:sp>
        <p:nvSpPr>
          <p:cNvPr id="13" name="Text 10"/>
          <p:cNvSpPr/>
          <p:nvPr/>
        </p:nvSpPr>
        <p:spPr>
          <a:xfrm>
            <a:off x="7223165" y="447591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4" name="Text 11"/>
          <p:cNvSpPr/>
          <p:nvPr/>
        </p:nvSpPr>
        <p:spPr>
          <a:xfrm>
            <a:off x="6204109" y="2048708"/>
            <a:ext cx="2221944" cy="347186"/>
          </a:xfrm>
          <a:prstGeom prst="rect">
            <a:avLst/>
          </a:prstGeom>
          <a:noFill/>
          <a:ln/>
        </p:spPr>
        <p:txBody>
          <a:bodyPr wrap="none" rtlCol="0" anchor="t"/>
          <a:lstStyle/>
          <a:p>
            <a:pPr marL="0" indent="0" algn="ctr">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Feature Extraction</a:t>
            </a:r>
            <a:endParaRPr lang="en-US" sz="2400" dirty="0">
              <a:latin typeface="Times New Roman" panose="02020603050405020304" pitchFamily="18" charset="0"/>
              <a:cs typeface="Times New Roman" panose="02020603050405020304" pitchFamily="18" charset="0"/>
            </a:endParaRPr>
          </a:p>
        </p:txBody>
      </p:sp>
      <p:sp>
        <p:nvSpPr>
          <p:cNvPr id="15" name="Text 12"/>
          <p:cNvSpPr/>
          <p:nvPr/>
        </p:nvSpPr>
        <p:spPr>
          <a:xfrm>
            <a:off x="5109448" y="2618065"/>
            <a:ext cx="4411266" cy="1066205"/>
          </a:xfrm>
          <a:prstGeom prst="rect">
            <a:avLst/>
          </a:prstGeom>
          <a:noFill/>
          <a:ln/>
        </p:spPr>
        <p:txBody>
          <a:bodyPr wrap="square" rtlCol="0" anchor="t"/>
          <a:lstStyle/>
          <a:p>
            <a:pPr marL="0" indent="0" algn="ctr">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Features of the dataset were extracted using machine learning techniques to identify patterns and correlations.</a:t>
            </a:r>
            <a:endParaRPr lang="en-US" sz="2000" dirty="0">
              <a:latin typeface="Times New Roman" panose="02020603050405020304" pitchFamily="18" charset="0"/>
              <a:cs typeface="Times New Roman" panose="02020603050405020304" pitchFamily="18" charset="0"/>
            </a:endParaRPr>
          </a:p>
        </p:txBody>
      </p:sp>
      <p:sp>
        <p:nvSpPr>
          <p:cNvPr id="16" name="Shape 13"/>
          <p:cNvSpPr/>
          <p:nvPr/>
        </p:nvSpPr>
        <p:spPr>
          <a:xfrm>
            <a:off x="9831765" y="4684157"/>
            <a:ext cx="44410" cy="777597"/>
          </a:xfrm>
          <a:prstGeom prst="rect">
            <a:avLst/>
          </a:prstGeom>
          <a:solidFill>
            <a:srgbClr val="E1A9EF"/>
          </a:solidFill>
          <a:ln/>
        </p:spPr>
      </p:sp>
      <p:sp>
        <p:nvSpPr>
          <p:cNvPr id="17" name="Shape 14"/>
          <p:cNvSpPr/>
          <p:nvPr/>
        </p:nvSpPr>
        <p:spPr>
          <a:xfrm>
            <a:off x="9604058" y="4434245"/>
            <a:ext cx="499943" cy="499943"/>
          </a:xfrm>
          <a:prstGeom prst="roundRect">
            <a:avLst>
              <a:gd name="adj" fmla="val 10974"/>
            </a:avLst>
          </a:prstGeom>
          <a:solidFill>
            <a:srgbClr val="F0D4F7"/>
          </a:solidFill>
          <a:ln w="7620">
            <a:solidFill>
              <a:srgbClr val="E1A9EF"/>
            </a:solidFill>
            <a:prstDash val="solid"/>
          </a:ln>
        </p:spPr>
      </p:sp>
      <p:sp>
        <p:nvSpPr>
          <p:cNvPr id="18" name="Text 15"/>
          <p:cNvSpPr/>
          <p:nvPr/>
        </p:nvSpPr>
        <p:spPr>
          <a:xfrm>
            <a:off x="9762053" y="447591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9" name="Text 16"/>
          <p:cNvSpPr/>
          <p:nvPr/>
        </p:nvSpPr>
        <p:spPr>
          <a:xfrm>
            <a:off x="8742998" y="5684044"/>
            <a:ext cx="2221944" cy="347186"/>
          </a:xfrm>
          <a:prstGeom prst="rect">
            <a:avLst/>
          </a:prstGeom>
          <a:noFill/>
          <a:ln/>
        </p:spPr>
        <p:txBody>
          <a:bodyPr wrap="none" rtlCol="0" anchor="t"/>
          <a:lstStyle/>
          <a:p>
            <a:pPr marL="0" indent="0" algn="ctr">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Data </a:t>
            </a:r>
            <a:r>
              <a:rPr lang="en-US" sz="2187" b="1" kern="0" spc="-44" dirty="0">
                <a:solidFill>
                  <a:srgbClr val="272525"/>
                </a:solidFill>
                <a:latin typeface="Times New Roman" panose="02020603050405020304" pitchFamily="18" charset="0"/>
                <a:ea typeface="adonis-web" pitchFamily="34" charset="-122"/>
                <a:cs typeface="Times New Roman" panose="02020603050405020304" pitchFamily="18" charset="0"/>
              </a:rPr>
              <a:t>Normalization</a:t>
            </a:r>
            <a:endParaRPr lang="en-US" sz="2187" dirty="0">
              <a:latin typeface="Times New Roman" panose="02020603050405020304" pitchFamily="18" charset="0"/>
              <a:cs typeface="Times New Roman" panose="02020603050405020304" pitchFamily="18" charset="0"/>
            </a:endParaRPr>
          </a:p>
        </p:txBody>
      </p:sp>
      <p:sp>
        <p:nvSpPr>
          <p:cNvPr id="20" name="Text 17"/>
          <p:cNvSpPr/>
          <p:nvPr/>
        </p:nvSpPr>
        <p:spPr>
          <a:xfrm>
            <a:off x="7648337" y="6253401"/>
            <a:ext cx="4411385" cy="1066205"/>
          </a:xfrm>
          <a:prstGeom prst="rect">
            <a:avLst/>
          </a:prstGeom>
          <a:noFill/>
          <a:ln/>
        </p:spPr>
        <p:txBody>
          <a:bodyPr wrap="square" rtlCol="0" anchor="t"/>
          <a:lstStyle/>
          <a:p>
            <a:pPr marL="0" indent="0" algn="ctr">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To ensure fair comparison between models, data is normalized to remove scale and variance differences among features.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p>
        </p:txBody>
      </p:sp>
      <p:sp>
        <p:nvSpPr>
          <p:cNvPr id="4" name="Text 1"/>
          <p:cNvSpPr/>
          <p:nvPr/>
        </p:nvSpPr>
        <p:spPr>
          <a:xfrm>
            <a:off x="2348387" y="1068170"/>
            <a:ext cx="4543901"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Times New Roman" panose="02020603050405020304" pitchFamily="18" charset="0"/>
                <a:ea typeface="adonis-web" pitchFamily="34" charset="-122"/>
                <a:cs typeface="Times New Roman" panose="02020603050405020304" pitchFamily="18" charset="0"/>
              </a:rPr>
              <a:t>Logistic Regression</a:t>
            </a:r>
            <a:endParaRPr lang="en-US" sz="4374" dirty="0">
              <a:latin typeface="Times New Roman" panose="02020603050405020304" pitchFamily="18" charset="0"/>
              <a:cs typeface="Times New Roman" panose="02020603050405020304" pitchFamily="18" charset="0"/>
            </a:endParaRPr>
          </a:p>
        </p:txBody>
      </p:sp>
      <p:sp>
        <p:nvSpPr>
          <p:cNvPr id="6" name="Text 2"/>
          <p:cNvSpPr/>
          <p:nvPr/>
        </p:nvSpPr>
        <p:spPr>
          <a:xfrm>
            <a:off x="2398393" y="2072224"/>
            <a:ext cx="2221944" cy="347186"/>
          </a:xfrm>
          <a:prstGeom prst="rect">
            <a:avLst/>
          </a:prstGeom>
          <a:noFill/>
          <a:ln/>
        </p:spPr>
        <p:txBody>
          <a:bodyPr wrap="none" rtlCol="0" anchor="t"/>
          <a:lstStyle/>
          <a:p>
            <a:pPr marL="0" indent="0" algn="l">
              <a:lnSpc>
                <a:spcPts val="2734"/>
              </a:lnSpc>
              <a:buNone/>
            </a:pPr>
            <a:r>
              <a:rPr lang="en-US" sz="2400" b="1" kern="0" spc="-44" dirty="0">
                <a:solidFill>
                  <a:srgbClr val="000000"/>
                </a:solidFill>
                <a:latin typeface="Times New Roman" panose="02020603050405020304" pitchFamily="18" charset="0"/>
                <a:ea typeface="adonis-web" pitchFamily="34" charset="-122"/>
                <a:cs typeface="Times New Roman" panose="02020603050405020304" pitchFamily="18" charset="0"/>
              </a:rPr>
              <a:t>The Model</a:t>
            </a:r>
            <a:endParaRPr lang="en-US" sz="2400" dirty="0">
              <a:latin typeface="Times New Roman" panose="02020603050405020304" pitchFamily="18" charset="0"/>
              <a:cs typeface="Times New Roman" panose="02020603050405020304" pitchFamily="18" charset="0"/>
            </a:endParaRPr>
          </a:p>
        </p:txBody>
      </p:sp>
      <p:sp>
        <p:nvSpPr>
          <p:cNvPr id="7" name="Text 3"/>
          <p:cNvSpPr/>
          <p:nvPr/>
        </p:nvSpPr>
        <p:spPr>
          <a:xfrm>
            <a:off x="2398394" y="2496741"/>
            <a:ext cx="11637646" cy="1110616"/>
          </a:xfrm>
          <a:prstGeom prst="rect">
            <a:avLst/>
          </a:prstGeom>
          <a:noFill/>
          <a:ln/>
        </p:spPr>
        <p:txBody>
          <a:bodyPr wrap="square" rtlCol="0" anchor="t"/>
          <a:lstStyle/>
          <a:p>
            <a:pPr>
              <a:lnSpc>
                <a:spcPts val="2799"/>
              </a:lnSpc>
            </a:pP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It is a supervised learning classification algorithm used to predict the probability of a target variable with dichotomous nature i.e. there would be only two possible classes. It is similar to Linear Regression but instead of fitting a </a:t>
            </a:r>
            <a:r>
              <a:rPr lang="en-IN" sz="2000" i="1" kern="0" dirty="0">
                <a:effectLst/>
                <a:latin typeface="Times New Roman" panose="02020603050405020304" pitchFamily="18" charset="0"/>
                <a:ea typeface="Calibri" panose="020F0502020204030204" pitchFamily="34" charset="0"/>
                <a:cs typeface="Times New Roman" panose="02020603050405020304" pitchFamily="18" charset="0"/>
              </a:rPr>
              <a:t>regression line</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we fit a </a:t>
            </a:r>
            <a:r>
              <a:rPr lang="en-IN" sz="2000" b="1" kern="0" dirty="0">
                <a:effectLst/>
                <a:latin typeface="Times New Roman" panose="02020603050405020304" pitchFamily="18" charset="0"/>
                <a:ea typeface="Calibri" panose="020F0502020204030204" pitchFamily="34" charset="0"/>
                <a:cs typeface="Times New Roman" panose="02020603050405020304" pitchFamily="18" charset="0"/>
              </a:rPr>
              <a:t>Sigmoid/Logistic Function</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which predicts two maximum values (0 or 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ts val="2799"/>
              </a:lnSpc>
              <a:buNone/>
            </a:pPr>
            <a:endParaRPr lang="en-US" sz="1750" dirty="0"/>
          </a:p>
        </p:txBody>
      </p:sp>
      <p:sp>
        <p:nvSpPr>
          <p:cNvPr id="9" name="Text 4"/>
          <p:cNvSpPr/>
          <p:nvPr/>
        </p:nvSpPr>
        <p:spPr>
          <a:xfrm>
            <a:off x="2398394" y="3919091"/>
            <a:ext cx="2221944" cy="347186"/>
          </a:xfrm>
          <a:prstGeom prst="rect">
            <a:avLst/>
          </a:prstGeom>
          <a:noFill/>
          <a:ln/>
        </p:spPr>
        <p:txBody>
          <a:bodyPr wrap="none" rtlCol="0" anchor="t"/>
          <a:lstStyle/>
          <a:p>
            <a:pPr marL="0" indent="0" algn="l">
              <a:lnSpc>
                <a:spcPts val="2734"/>
              </a:lnSpc>
              <a:buNone/>
            </a:pPr>
            <a:r>
              <a:rPr lang="en-US" sz="2400" b="1" kern="0" spc="-44" dirty="0">
                <a:solidFill>
                  <a:srgbClr val="000000"/>
                </a:solidFill>
                <a:latin typeface="Times New Roman" panose="02020603050405020304" pitchFamily="18" charset="0"/>
                <a:ea typeface="adonis-web" pitchFamily="34" charset="-122"/>
                <a:cs typeface="Times New Roman" panose="02020603050405020304" pitchFamily="18" charset="0"/>
              </a:rPr>
              <a:t>Pros</a:t>
            </a:r>
            <a:endParaRPr lang="en-US" sz="2400" dirty="0">
              <a:latin typeface="Times New Roman" panose="02020603050405020304" pitchFamily="18" charset="0"/>
              <a:cs typeface="Times New Roman" panose="02020603050405020304" pitchFamily="18" charset="0"/>
            </a:endParaRPr>
          </a:p>
        </p:txBody>
      </p:sp>
      <p:sp>
        <p:nvSpPr>
          <p:cNvPr id="10" name="Text 5"/>
          <p:cNvSpPr/>
          <p:nvPr/>
        </p:nvSpPr>
        <p:spPr>
          <a:xfrm>
            <a:off x="2398394" y="4264224"/>
            <a:ext cx="5526406" cy="864989"/>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Simple and easy to interpret model. Works well with small datasets and low-dimensional feature spaces.</a:t>
            </a:r>
            <a:endParaRPr lang="en-US" sz="2000" dirty="0">
              <a:latin typeface="Times New Roman" panose="02020603050405020304" pitchFamily="18" charset="0"/>
              <a:cs typeface="Times New Roman" panose="02020603050405020304" pitchFamily="18" charset="0"/>
            </a:endParaRPr>
          </a:p>
        </p:txBody>
      </p:sp>
      <p:sp>
        <p:nvSpPr>
          <p:cNvPr id="12" name="Text 6"/>
          <p:cNvSpPr/>
          <p:nvPr/>
        </p:nvSpPr>
        <p:spPr>
          <a:xfrm>
            <a:off x="2398395" y="5173712"/>
            <a:ext cx="2221944" cy="347186"/>
          </a:xfrm>
          <a:prstGeom prst="rect">
            <a:avLst/>
          </a:prstGeom>
          <a:noFill/>
          <a:ln/>
        </p:spPr>
        <p:txBody>
          <a:bodyPr wrap="none" rtlCol="0" anchor="t"/>
          <a:lstStyle/>
          <a:p>
            <a:pPr marL="0" indent="0" algn="l">
              <a:lnSpc>
                <a:spcPts val="2734"/>
              </a:lnSpc>
              <a:buNone/>
            </a:pPr>
            <a:r>
              <a:rPr lang="en-US" sz="2400" b="1" kern="0" spc="-44" dirty="0">
                <a:solidFill>
                  <a:srgbClr val="000000"/>
                </a:solidFill>
                <a:latin typeface="Times New Roman" panose="02020603050405020304" pitchFamily="18" charset="0"/>
                <a:ea typeface="adonis-web" pitchFamily="34" charset="-122"/>
                <a:cs typeface="Times New Roman" panose="02020603050405020304" pitchFamily="18" charset="0"/>
              </a:rPr>
              <a:t>Cons</a:t>
            </a:r>
            <a:endParaRPr lang="en-US" sz="2400" dirty="0">
              <a:latin typeface="Times New Roman" panose="02020603050405020304" pitchFamily="18" charset="0"/>
              <a:cs typeface="Times New Roman" panose="02020603050405020304" pitchFamily="18" charset="0"/>
            </a:endParaRPr>
          </a:p>
        </p:txBody>
      </p:sp>
      <p:sp>
        <p:nvSpPr>
          <p:cNvPr id="13" name="Text 7"/>
          <p:cNvSpPr/>
          <p:nvPr/>
        </p:nvSpPr>
        <p:spPr>
          <a:xfrm>
            <a:off x="2398394" y="5553373"/>
            <a:ext cx="5922646" cy="1421606"/>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May not perform well with highly correlated features and non-linear relationships between features and target variables.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p>
        </p:txBody>
      </p:sp>
      <p:sp>
        <p:nvSpPr>
          <p:cNvPr id="4" name="Text 1"/>
          <p:cNvSpPr/>
          <p:nvPr/>
        </p:nvSpPr>
        <p:spPr>
          <a:xfrm>
            <a:off x="2348389" y="732234"/>
            <a:ext cx="444388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Times New Roman" panose="02020603050405020304" pitchFamily="18" charset="0"/>
                <a:ea typeface="adonis-web" pitchFamily="34" charset="-122"/>
                <a:cs typeface="Times New Roman" panose="02020603050405020304" pitchFamily="18" charset="0"/>
              </a:rPr>
              <a:t>Random Forest</a:t>
            </a:r>
            <a:endParaRPr lang="en-US" sz="4374" dirty="0">
              <a:latin typeface="Times New Roman" panose="02020603050405020304" pitchFamily="18" charset="0"/>
              <a:cs typeface="Times New Roman" panose="02020603050405020304" pitchFamily="18" charset="0"/>
            </a:endParaRPr>
          </a:p>
        </p:txBody>
      </p:sp>
      <p:sp>
        <p:nvSpPr>
          <p:cNvPr id="5" name="Shape 2"/>
          <p:cNvSpPr/>
          <p:nvPr/>
        </p:nvSpPr>
        <p:spPr>
          <a:xfrm>
            <a:off x="2348389" y="4506397"/>
            <a:ext cx="9933503" cy="44410"/>
          </a:xfrm>
          <a:prstGeom prst="rect">
            <a:avLst/>
          </a:prstGeom>
          <a:solidFill>
            <a:srgbClr val="E1A9EF"/>
          </a:solidFill>
          <a:ln/>
        </p:spPr>
      </p:sp>
      <p:sp>
        <p:nvSpPr>
          <p:cNvPr id="6" name="Shape 3"/>
          <p:cNvSpPr/>
          <p:nvPr/>
        </p:nvSpPr>
        <p:spPr>
          <a:xfrm>
            <a:off x="4753987" y="4506397"/>
            <a:ext cx="44410" cy="777597"/>
          </a:xfrm>
          <a:prstGeom prst="rect">
            <a:avLst/>
          </a:prstGeom>
          <a:solidFill>
            <a:srgbClr val="E1A9EF"/>
          </a:solidFill>
          <a:ln/>
        </p:spPr>
      </p:sp>
      <p:sp>
        <p:nvSpPr>
          <p:cNvPr id="7" name="Shape 4"/>
          <p:cNvSpPr/>
          <p:nvPr/>
        </p:nvSpPr>
        <p:spPr>
          <a:xfrm>
            <a:off x="4526280" y="4256484"/>
            <a:ext cx="499943" cy="499943"/>
          </a:xfrm>
          <a:prstGeom prst="roundRect">
            <a:avLst>
              <a:gd name="adj" fmla="val 10974"/>
            </a:avLst>
          </a:prstGeom>
          <a:solidFill>
            <a:srgbClr val="F0D4F7"/>
          </a:solidFill>
          <a:ln w="7620">
            <a:solidFill>
              <a:srgbClr val="E1A9EF"/>
            </a:solidFill>
            <a:prstDash val="solid"/>
          </a:ln>
        </p:spPr>
      </p:sp>
      <p:sp>
        <p:nvSpPr>
          <p:cNvPr id="8" name="Text 5"/>
          <p:cNvSpPr/>
          <p:nvPr/>
        </p:nvSpPr>
        <p:spPr>
          <a:xfrm>
            <a:off x="4684276" y="429815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9" name="Text 6"/>
          <p:cNvSpPr/>
          <p:nvPr/>
        </p:nvSpPr>
        <p:spPr>
          <a:xfrm>
            <a:off x="3665220" y="5506283"/>
            <a:ext cx="2221944" cy="347186"/>
          </a:xfrm>
          <a:prstGeom prst="rect">
            <a:avLst/>
          </a:prstGeom>
          <a:noFill/>
          <a:ln/>
        </p:spPr>
        <p:txBody>
          <a:bodyPr wrap="none" rtlCol="0" anchor="t"/>
          <a:lstStyle/>
          <a:p>
            <a:pPr marL="0" indent="0" algn="ctr">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The Model</a:t>
            </a:r>
            <a:endParaRPr lang="en-US" sz="2400" dirty="0">
              <a:latin typeface="Times New Roman" panose="02020603050405020304" pitchFamily="18" charset="0"/>
              <a:cs typeface="Times New Roman" panose="02020603050405020304" pitchFamily="18" charset="0"/>
            </a:endParaRPr>
          </a:p>
        </p:txBody>
      </p:sp>
      <p:sp>
        <p:nvSpPr>
          <p:cNvPr id="10" name="Text 7"/>
          <p:cNvSpPr/>
          <p:nvPr/>
        </p:nvSpPr>
        <p:spPr>
          <a:xfrm>
            <a:off x="2548354" y="5933004"/>
            <a:ext cx="4411266" cy="1066205"/>
          </a:xfrm>
          <a:prstGeom prst="rect">
            <a:avLst/>
          </a:prstGeom>
          <a:noFill/>
          <a:ln/>
        </p:spPr>
        <p:txBody>
          <a:bodyPr wrap="square" rtlCol="0" anchor="t"/>
          <a:lstStyle/>
          <a:p>
            <a:pPr marL="0" indent="0" algn="ctr">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Random forest is an ensemble learning model that combines multiple decision tree models to increase accuracy and reduce overfitting.</a:t>
            </a:r>
            <a:endParaRPr lang="en-US" sz="2000" dirty="0">
              <a:latin typeface="Times New Roman" panose="02020603050405020304" pitchFamily="18" charset="0"/>
              <a:cs typeface="Times New Roman" panose="02020603050405020304" pitchFamily="18" charset="0"/>
            </a:endParaRPr>
          </a:p>
        </p:txBody>
      </p:sp>
      <p:sp>
        <p:nvSpPr>
          <p:cNvPr id="11" name="Shape 8"/>
          <p:cNvSpPr/>
          <p:nvPr/>
        </p:nvSpPr>
        <p:spPr>
          <a:xfrm>
            <a:off x="7292876" y="3728799"/>
            <a:ext cx="44410" cy="777597"/>
          </a:xfrm>
          <a:prstGeom prst="rect">
            <a:avLst/>
          </a:prstGeom>
          <a:solidFill>
            <a:srgbClr val="E1A9EF"/>
          </a:solidFill>
          <a:ln/>
        </p:spPr>
      </p:sp>
      <p:sp>
        <p:nvSpPr>
          <p:cNvPr id="12" name="Shape 9"/>
          <p:cNvSpPr/>
          <p:nvPr/>
        </p:nvSpPr>
        <p:spPr>
          <a:xfrm>
            <a:off x="7065169" y="4256484"/>
            <a:ext cx="499943" cy="499943"/>
          </a:xfrm>
          <a:prstGeom prst="roundRect">
            <a:avLst>
              <a:gd name="adj" fmla="val 10974"/>
            </a:avLst>
          </a:prstGeom>
          <a:solidFill>
            <a:srgbClr val="F0D4F7"/>
          </a:solidFill>
          <a:ln w="7620">
            <a:solidFill>
              <a:srgbClr val="E1A9EF"/>
            </a:solidFill>
            <a:prstDash val="solid"/>
          </a:ln>
        </p:spPr>
      </p:sp>
      <p:sp>
        <p:nvSpPr>
          <p:cNvPr id="13" name="Text 10"/>
          <p:cNvSpPr/>
          <p:nvPr/>
        </p:nvSpPr>
        <p:spPr>
          <a:xfrm>
            <a:off x="7223165" y="429815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4" name="Text 11"/>
          <p:cNvSpPr/>
          <p:nvPr/>
        </p:nvSpPr>
        <p:spPr>
          <a:xfrm>
            <a:off x="6204109" y="2044423"/>
            <a:ext cx="2221944" cy="347186"/>
          </a:xfrm>
          <a:prstGeom prst="rect">
            <a:avLst/>
          </a:prstGeom>
          <a:noFill/>
          <a:ln/>
        </p:spPr>
        <p:txBody>
          <a:bodyPr wrap="none" rtlCol="0" anchor="t"/>
          <a:lstStyle/>
          <a:p>
            <a:pPr marL="0" indent="0" algn="ctr">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Pros</a:t>
            </a:r>
            <a:endParaRPr lang="en-US" sz="2400" dirty="0">
              <a:latin typeface="Times New Roman" panose="02020603050405020304" pitchFamily="18" charset="0"/>
              <a:cs typeface="Times New Roman" panose="02020603050405020304" pitchFamily="18" charset="0"/>
            </a:endParaRPr>
          </a:p>
        </p:txBody>
      </p:sp>
      <p:sp>
        <p:nvSpPr>
          <p:cNvPr id="15" name="Text 12"/>
          <p:cNvSpPr/>
          <p:nvPr/>
        </p:nvSpPr>
        <p:spPr>
          <a:xfrm>
            <a:off x="5109448" y="2440305"/>
            <a:ext cx="4411266" cy="1066205"/>
          </a:xfrm>
          <a:prstGeom prst="rect">
            <a:avLst/>
          </a:prstGeom>
          <a:noFill/>
          <a:ln/>
        </p:spPr>
        <p:txBody>
          <a:bodyPr wrap="square" rtlCol="0" anchor="t"/>
          <a:lstStyle/>
          <a:p>
            <a:pPr marL="0" indent="0" algn="ctr">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Handles high-dimensional feature spaces and large datasets. Reduces overfitting compared to individual decision trees.</a:t>
            </a:r>
            <a:endParaRPr lang="en-US" sz="2000" dirty="0">
              <a:latin typeface="Times New Roman" panose="02020603050405020304" pitchFamily="18" charset="0"/>
              <a:cs typeface="Times New Roman" panose="02020603050405020304" pitchFamily="18" charset="0"/>
            </a:endParaRPr>
          </a:p>
        </p:txBody>
      </p:sp>
      <p:sp>
        <p:nvSpPr>
          <p:cNvPr id="16" name="Shape 13"/>
          <p:cNvSpPr/>
          <p:nvPr/>
        </p:nvSpPr>
        <p:spPr>
          <a:xfrm>
            <a:off x="9831765" y="4506397"/>
            <a:ext cx="44410" cy="777597"/>
          </a:xfrm>
          <a:prstGeom prst="rect">
            <a:avLst/>
          </a:prstGeom>
          <a:solidFill>
            <a:srgbClr val="E1A9EF"/>
          </a:solidFill>
          <a:ln/>
        </p:spPr>
      </p:sp>
      <p:sp>
        <p:nvSpPr>
          <p:cNvPr id="17" name="Shape 14"/>
          <p:cNvSpPr/>
          <p:nvPr/>
        </p:nvSpPr>
        <p:spPr>
          <a:xfrm>
            <a:off x="9604058" y="4256484"/>
            <a:ext cx="499943" cy="499943"/>
          </a:xfrm>
          <a:prstGeom prst="roundRect">
            <a:avLst>
              <a:gd name="adj" fmla="val 10974"/>
            </a:avLst>
          </a:prstGeom>
          <a:solidFill>
            <a:srgbClr val="F0D4F7"/>
          </a:solidFill>
          <a:ln w="7620">
            <a:solidFill>
              <a:srgbClr val="E1A9EF"/>
            </a:solidFill>
            <a:prstDash val="solid"/>
          </a:ln>
        </p:spPr>
      </p:sp>
      <p:sp>
        <p:nvSpPr>
          <p:cNvPr id="18" name="Text 15"/>
          <p:cNvSpPr/>
          <p:nvPr/>
        </p:nvSpPr>
        <p:spPr>
          <a:xfrm>
            <a:off x="9762053" y="429815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9" name="Text 16"/>
          <p:cNvSpPr/>
          <p:nvPr/>
        </p:nvSpPr>
        <p:spPr>
          <a:xfrm>
            <a:off x="8742998" y="5506283"/>
            <a:ext cx="2221944" cy="347186"/>
          </a:xfrm>
          <a:prstGeom prst="rect">
            <a:avLst/>
          </a:prstGeom>
          <a:noFill/>
          <a:ln/>
        </p:spPr>
        <p:txBody>
          <a:bodyPr wrap="none" rtlCol="0" anchor="t"/>
          <a:lstStyle/>
          <a:p>
            <a:pPr marL="0" indent="0" algn="ctr">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Cons</a:t>
            </a:r>
            <a:endParaRPr lang="en-US" sz="2400" dirty="0">
              <a:latin typeface="Times New Roman" panose="02020603050405020304" pitchFamily="18" charset="0"/>
              <a:cs typeface="Times New Roman" panose="02020603050405020304" pitchFamily="18" charset="0"/>
            </a:endParaRPr>
          </a:p>
        </p:txBody>
      </p:sp>
      <p:sp>
        <p:nvSpPr>
          <p:cNvPr id="20" name="Text 17"/>
          <p:cNvSpPr/>
          <p:nvPr/>
        </p:nvSpPr>
        <p:spPr>
          <a:xfrm>
            <a:off x="7830768" y="5892522"/>
            <a:ext cx="4411385" cy="1421606"/>
          </a:xfrm>
          <a:prstGeom prst="rect">
            <a:avLst/>
          </a:prstGeom>
          <a:noFill/>
          <a:ln/>
        </p:spPr>
        <p:txBody>
          <a:bodyPr wrap="square" rtlCol="0" anchor="t"/>
          <a:lstStyle/>
          <a:p>
            <a:pPr marL="0" indent="0" algn="ctr">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May have longer training time and require more computational resources. May not perform well with imbalanced datasets or highly correlated features.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6319599" y="1071324"/>
            <a:ext cx="5886212"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Times New Roman" panose="02020603050405020304" pitchFamily="18" charset="0"/>
                <a:ea typeface="adonis-web" pitchFamily="34" charset="-122"/>
                <a:cs typeface="Times New Roman" panose="02020603050405020304" pitchFamily="18" charset="0"/>
              </a:rPr>
              <a:t>Support Vector Machines</a:t>
            </a:r>
            <a:endParaRPr lang="en-US" sz="4374" dirty="0">
              <a:latin typeface="Times New Roman" panose="02020603050405020304" pitchFamily="18" charset="0"/>
              <a:cs typeface="Times New Roman" panose="02020603050405020304" pitchFamily="18" charset="0"/>
            </a:endParaRPr>
          </a:p>
        </p:txBody>
      </p:sp>
      <p:sp>
        <p:nvSpPr>
          <p:cNvPr id="5" name="Shape 2"/>
          <p:cNvSpPr/>
          <p:nvPr/>
        </p:nvSpPr>
        <p:spPr>
          <a:xfrm>
            <a:off x="6319599" y="2272546"/>
            <a:ext cx="499943" cy="499943"/>
          </a:xfrm>
          <a:prstGeom prst="roundRect">
            <a:avLst>
              <a:gd name="adj" fmla="val 4877"/>
            </a:avLst>
          </a:prstGeom>
          <a:solidFill>
            <a:srgbClr val="F0D4F7"/>
          </a:solidFill>
          <a:ln w="7620">
            <a:solidFill>
              <a:srgbClr val="E1A9EF"/>
            </a:solidFill>
            <a:prstDash val="solid"/>
          </a:ln>
        </p:spPr>
      </p:sp>
      <p:sp>
        <p:nvSpPr>
          <p:cNvPr id="6" name="Text 3"/>
          <p:cNvSpPr/>
          <p:nvPr/>
        </p:nvSpPr>
        <p:spPr>
          <a:xfrm>
            <a:off x="6477595" y="2314218"/>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7" name="Text 4"/>
          <p:cNvSpPr/>
          <p:nvPr/>
        </p:nvSpPr>
        <p:spPr>
          <a:xfrm>
            <a:off x="7041713" y="2312254"/>
            <a:ext cx="2221944" cy="347186"/>
          </a:xfrm>
          <a:prstGeom prst="rect">
            <a:avLst/>
          </a:prstGeom>
          <a:noFill/>
          <a:ln/>
        </p:spPr>
        <p:txBody>
          <a:bodyPr wrap="none" rtlCol="0" anchor="t"/>
          <a:lstStyle/>
          <a:p>
            <a:pPr marL="0" indent="0">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The Model</a:t>
            </a:r>
            <a:endParaRPr lang="en-US" sz="2400" dirty="0">
              <a:latin typeface="Times New Roman" panose="02020603050405020304" pitchFamily="18" charset="0"/>
              <a:cs typeface="Times New Roman" panose="02020603050405020304" pitchFamily="18" charset="0"/>
            </a:endParaRPr>
          </a:p>
        </p:txBody>
      </p:sp>
      <p:sp>
        <p:nvSpPr>
          <p:cNvPr id="8" name="Text 5"/>
          <p:cNvSpPr/>
          <p:nvPr/>
        </p:nvSpPr>
        <p:spPr>
          <a:xfrm>
            <a:off x="7041713" y="2694622"/>
            <a:ext cx="3285768" cy="2487811"/>
          </a:xfrm>
          <a:prstGeom prst="rect">
            <a:avLst/>
          </a:prstGeom>
          <a:noFill/>
          <a:ln/>
        </p:spPr>
        <p:txBody>
          <a:bodyPr wrap="square" rtlCol="0" anchor="t"/>
          <a:lstStyle/>
          <a:p>
            <a:pPr marL="0" indent="0">
              <a:lnSpc>
                <a:spcPts val="2799"/>
              </a:lnSpc>
              <a:buNone/>
            </a:pPr>
            <a:r>
              <a:rPr lang="en-IN" sz="2000" kern="0" dirty="0">
                <a:effectLst/>
                <a:latin typeface="Times New Roman" panose="02020603050405020304" pitchFamily="18" charset="0"/>
                <a:ea typeface="Calibri" panose="020F0502020204030204" pitchFamily="34" charset="0"/>
              </a:rPr>
              <a:t>Support Vector Machine finds an optimal hyperplane that best separates the classes based on the support vectors. The function of kernel for SVM is to take data as input and transform it into the required form. </a:t>
            </a:r>
            <a:endParaRPr lang="en-US" sz="2000" dirty="0"/>
          </a:p>
        </p:txBody>
      </p:sp>
      <p:sp>
        <p:nvSpPr>
          <p:cNvPr id="9" name="Shape 6"/>
          <p:cNvSpPr/>
          <p:nvPr/>
        </p:nvSpPr>
        <p:spPr>
          <a:xfrm>
            <a:off x="10484346" y="2272546"/>
            <a:ext cx="499943" cy="499943"/>
          </a:xfrm>
          <a:prstGeom prst="roundRect">
            <a:avLst>
              <a:gd name="adj" fmla="val 10974"/>
            </a:avLst>
          </a:prstGeom>
          <a:solidFill>
            <a:srgbClr val="F0D4F7"/>
          </a:solidFill>
          <a:ln w="7620">
            <a:solidFill>
              <a:srgbClr val="E1A9EF"/>
            </a:solidFill>
            <a:prstDash val="solid"/>
          </a:ln>
        </p:spPr>
      </p:sp>
      <p:sp>
        <p:nvSpPr>
          <p:cNvPr id="10" name="Text 7"/>
          <p:cNvSpPr/>
          <p:nvPr/>
        </p:nvSpPr>
        <p:spPr>
          <a:xfrm>
            <a:off x="10635018" y="227254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1" name="Text 8"/>
          <p:cNvSpPr/>
          <p:nvPr/>
        </p:nvSpPr>
        <p:spPr>
          <a:xfrm>
            <a:off x="11094839" y="2348865"/>
            <a:ext cx="2221944" cy="347186"/>
          </a:xfrm>
          <a:prstGeom prst="rect">
            <a:avLst/>
          </a:prstGeom>
          <a:noFill/>
          <a:ln/>
        </p:spPr>
        <p:txBody>
          <a:bodyPr wrap="none" rtlCol="0" anchor="t"/>
          <a:lstStyle/>
          <a:p>
            <a:pPr marL="0" indent="0">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Pros</a:t>
            </a:r>
            <a:endParaRPr lang="en-US" sz="2400" dirty="0">
              <a:latin typeface="Times New Roman" panose="02020603050405020304" pitchFamily="18" charset="0"/>
              <a:cs typeface="Times New Roman" panose="02020603050405020304" pitchFamily="18" charset="0"/>
            </a:endParaRPr>
          </a:p>
        </p:txBody>
      </p:sp>
      <p:sp>
        <p:nvSpPr>
          <p:cNvPr id="12" name="Text 9"/>
          <p:cNvSpPr/>
          <p:nvPr/>
        </p:nvSpPr>
        <p:spPr>
          <a:xfrm>
            <a:off x="11042035" y="2696349"/>
            <a:ext cx="2905601" cy="1777008"/>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Works well with high-dimensional feature spaces. Allows for non-linear classification using the kernel trick.</a:t>
            </a:r>
            <a:endParaRPr lang="en-US" sz="2000" dirty="0">
              <a:latin typeface="Times New Roman" panose="02020603050405020304" pitchFamily="18" charset="0"/>
              <a:cs typeface="Times New Roman" panose="02020603050405020304" pitchFamily="18" charset="0"/>
            </a:endParaRPr>
          </a:p>
        </p:txBody>
      </p:sp>
      <p:sp>
        <p:nvSpPr>
          <p:cNvPr id="13" name="Shape 10"/>
          <p:cNvSpPr/>
          <p:nvPr/>
        </p:nvSpPr>
        <p:spPr>
          <a:xfrm>
            <a:off x="6319599" y="5801797"/>
            <a:ext cx="499943" cy="499943"/>
          </a:xfrm>
          <a:prstGeom prst="roundRect">
            <a:avLst>
              <a:gd name="adj" fmla="val 10974"/>
            </a:avLst>
          </a:prstGeom>
          <a:solidFill>
            <a:srgbClr val="F0D4F7"/>
          </a:solidFill>
          <a:ln w="7620">
            <a:solidFill>
              <a:srgbClr val="E1A9EF"/>
            </a:solidFill>
            <a:prstDash val="solid"/>
          </a:ln>
        </p:spPr>
      </p:sp>
      <p:sp>
        <p:nvSpPr>
          <p:cNvPr id="14" name="Text 11"/>
          <p:cNvSpPr/>
          <p:nvPr/>
        </p:nvSpPr>
        <p:spPr>
          <a:xfrm>
            <a:off x="6477595" y="5843468"/>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5" name="Text 12"/>
          <p:cNvSpPr/>
          <p:nvPr/>
        </p:nvSpPr>
        <p:spPr>
          <a:xfrm>
            <a:off x="7041713" y="5878116"/>
            <a:ext cx="2221944" cy="347186"/>
          </a:xfrm>
          <a:prstGeom prst="rect">
            <a:avLst/>
          </a:prstGeom>
          <a:noFill/>
          <a:ln/>
        </p:spPr>
        <p:txBody>
          <a:bodyPr wrap="none" rtlCol="0" anchor="t"/>
          <a:lstStyle/>
          <a:p>
            <a:pPr marL="0" indent="0">
              <a:lnSpc>
                <a:spcPts val="2734"/>
              </a:lnSpc>
              <a:buNone/>
            </a:pPr>
            <a:r>
              <a:rPr lang="en-US" sz="2400" b="1" kern="0" spc="-44" dirty="0">
                <a:solidFill>
                  <a:srgbClr val="272525"/>
                </a:solidFill>
                <a:latin typeface="Times New Roman" panose="02020603050405020304" pitchFamily="18" charset="0"/>
                <a:ea typeface="adonis-web" pitchFamily="34" charset="-122"/>
                <a:cs typeface="Times New Roman" panose="02020603050405020304" pitchFamily="18" charset="0"/>
              </a:rPr>
              <a:t>Cons</a:t>
            </a:r>
            <a:endParaRPr lang="en-US" sz="2400" dirty="0">
              <a:latin typeface="Times New Roman" panose="02020603050405020304" pitchFamily="18" charset="0"/>
              <a:cs typeface="Times New Roman" panose="02020603050405020304" pitchFamily="18" charset="0"/>
            </a:endParaRPr>
          </a:p>
        </p:txBody>
      </p:sp>
      <p:sp>
        <p:nvSpPr>
          <p:cNvPr id="16" name="Text 13"/>
          <p:cNvSpPr/>
          <p:nvPr/>
        </p:nvSpPr>
        <p:spPr>
          <a:xfrm>
            <a:off x="7041713" y="6259949"/>
            <a:ext cx="6725840" cy="635556"/>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May not perform well with noise and outliers in the data. Can be sensitive to choice of kernel function and hyperparameters.</a:t>
            </a:r>
            <a:endParaRPr lang="en-US" sz="2000" dirty="0">
              <a:latin typeface="Times New Roman" panose="02020603050405020304" pitchFamily="18" charset="0"/>
              <a:cs typeface="Times New Roman" panose="02020603050405020304" pitchFamily="18" charset="0"/>
            </a:endParaRPr>
          </a:p>
        </p:txBody>
      </p:sp>
      <p:pic>
        <p:nvPicPr>
          <p:cNvPr id="17" name="Image 1"/>
          <p:cNvPicPr>
            <a:picLocks noChangeAspect="1"/>
          </p:cNvPicPr>
          <p:nvPr/>
        </p:nvPicPr>
        <p:blipFill>
          <a:blip r:embed="rId4"/>
          <a:srcRect/>
          <a:stretch/>
        </p:blipFill>
        <p:spPr>
          <a:xfrm>
            <a:off x="-1" y="-1"/>
            <a:ext cx="5886212" cy="82295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2447568" y="599599"/>
            <a:ext cx="5881568" cy="680442"/>
          </a:xfrm>
          <a:prstGeom prst="rect">
            <a:avLst/>
          </a:prstGeom>
          <a:noFill/>
          <a:ln/>
        </p:spPr>
        <p:txBody>
          <a:bodyPr wrap="none" rtlCol="0" anchor="t"/>
          <a:lstStyle/>
          <a:p>
            <a:pPr marL="0" indent="0">
              <a:lnSpc>
                <a:spcPts val="5358"/>
              </a:lnSpc>
              <a:buNone/>
            </a:pPr>
            <a:r>
              <a:rPr lang="en-US" sz="4287" b="1" kern="0" spc="-86" dirty="0">
                <a:solidFill>
                  <a:srgbClr val="000000"/>
                </a:solidFill>
                <a:latin typeface="Times New Roman" panose="02020603050405020304" pitchFamily="18" charset="0"/>
                <a:ea typeface="adonis-web" pitchFamily="34" charset="-122"/>
                <a:cs typeface="Times New Roman" panose="02020603050405020304" pitchFamily="18" charset="0"/>
              </a:rPr>
              <a:t>KNN(K-Nearest Neighbour)</a:t>
            </a:r>
            <a:endParaRPr lang="en-US" sz="4287" dirty="0">
              <a:latin typeface="Times New Roman" panose="02020603050405020304" pitchFamily="18" charset="0"/>
              <a:cs typeface="Times New Roman" panose="02020603050405020304" pitchFamily="18" charset="0"/>
            </a:endParaRPr>
          </a:p>
        </p:txBody>
      </p:sp>
      <p:sp>
        <p:nvSpPr>
          <p:cNvPr id="5" name="Shape 2"/>
          <p:cNvSpPr/>
          <p:nvPr/>
        </p:nvSpPr>
        <p:spPr>
          <a:xfrm>
            <a:off x="2447568" y="1715453"/>
            <a:ext cx="9735264" cy="5914549"/>
          </a:xfrm>
          <a:prstGeom prst="roundRect">
            <a:avLst>
              <a:gd name="adj" fmla="val 928"/>
            </a:avLst>
          </a:prstGeom>
          <a:noFill/>
          <a:ln w="7620">
            <a:solidFill>
              <a:srgbClr val="000000">
                <a:alpha val="8000"/>
              </a:srgbClr>
            </a:solidFill>
            <a:prstDash val="solid"/>
          </a:ln>
        </p:spPr>
      </p:sp>
      <p:sp>
        <p:nvSpPr>
          <p:cNvPr id="6" name="Shape 3"/>
          <p:cNvSpPr/>
          <p:nvPr/>
        </p:nvSpPr>
        <p:spPr>
          <a:xfrm>
            <a:off x="2455188" y="1723073"/>
            <a:ext cx="9720024" cy="2314813"/>
          </a:xfrm>
          <a:prstGeom prst="rect">
            <a:avLst/>
          </a:prstGeom>
          <a:solidFill>
            <a:srgbClr val="FFFFFF">
              <a:alpha val="4000"/>
            </a:srgbClr>
          </a:solidFill>
          <a:ln/>
        </p:spPr>
      </p:sp>
      <p:sp>
        <p:nvSpPr>
          <p:cNvPr id="7" name="Text 4"/>
          <p:cNvSpPr/>
          <p:nvPr/>
        </p:nvSpPr>
        <p:spPr>
          <a:xfrm>
            <a:off x="2672834" y="1948339"/>
            <a:ext cx="2177534" cy="340162"/>
          </a:xfrm>
          <a:prstGeom prst="rect">
            <a:avLst/>
          </a:prstGeom>
          <a:noFill/>
          <a:ln/>
        </p:spPr>
        <p:txBody>
          <a:bodyPr wrap="none" rtlCol="0" anchor="t"/>
          <a:lstStyle/>
          <a:p>
            <a:pPr marL="0" indent="0">
              <a:lnSpc>
                <a:spcPts val="2679"/>
              </a:lnSpc>
              <a:buNone/>
            </a:pPr>
            <a:r>
              <a:rPr lang="en-US" sz="2400" b="1" kern="0" spc="-43" dirty="0">
                <a:solidFill>
                  <a:srgbClr val="000000"/>
                </a:solidFill>
                <a:latin typeface="Times New Roman" panose="02020603050405020304" pitchFamily="18" charset="0"/>
                <a:ea typeface="adonis-web" pitchFamily="34" charset="-122"/>
                <a:cs typeface="Times New Roman" panose="02020603050405020304" pitchFamily="18" charset="0"/>
              </a:rPr>
              <a:t>The Model</a:t>
            </a:r>
            <a:endParaRPr lang="en-US" sz="2400" dirty="0">
              <a:latin typeface="Times New Roman" panose="02020603050405020304" pitchFamily="18" charset="0"/>
              <a:cs typeface="Times New Roman" panose="02020603050405020304" pitchFamily="18" charset="0"/>
            </a:endParaRPr>
          </a:p>
        </p:txBody>
      </p:sp>
      <p:sp>
        <p:nvSpPr>
          <p:cNvPr id="8" name="Text 5"/>
          <p:cNvSpPr/>
          <p:nvPr/>
        </p:nvSpPr>
        <p:spPr>
          <a:xfrm>
            <a:off x="2672834" y="2382799"/>
            <a:ext cx="9502378" cy="1393508"/>
          </a:xfrm>
          <a:prstGeom prst="rect">
            <a:avLst/>
          </a:prstGeom>
          <a:noFill/>
          <a:ln/>
        </p:spPr>
        <p:txBody>
          <a:bodyPr wrap="square" rtlCol="0" anchor="t"/>
          <a:lstStyle/>
          <a:p>
            <a:pPr>
              <a:lnSpc>
                <a:spcPts val="2743"/>
              </a:lnSpc>
            </a:pP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K-nearest neighbour assigns a case to the class that is most common among its k nearest neighbours. The distance between the case and its neighbour is measured by using distance functions like Euclidean, Manhattan and Minkowski.</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ts val="2743"/>
              </a:lnSpc>
              <a:buNone/>
            </a:pPr>
            <a:endParaRPr lang="en-US" sz="1715" dirty="0"/>
          </a:p>
        </p:txBody>
      </p:sp>
      <p:sp>
        <p:nvSpPr>
          <p:cNvPr id="9" name="Text 6"/>
          <p:cNvSpPr/>
          <p:nvPr/>
        </p:nvSpPr>
        <p:spPr>
          <a:xfrm>
            <a:off x="7536656" y="1861304"/>
            <a:ext cx="4420910" cy="348377"/>
          </a:xfrm>
          <a:prstGeom prst="rect">
            <a:avLst/>
          </a:prstGeom>
          <a:noFill/>
          <a:ln/>
        </p:spPr>
        <p:txBody>
          <a:bodyPr wrap="none" rtlCol="0" anchor="t"/>
          <a:lstStyle/>
          <a:p>
            <a:pPr marL="0" indent="0">
              <a:lnSpc>
                <a:spcPts val="2743"/>
              </a:lnSpc>
              <a:buNone/>
            </a:pPr>
            <a:endParaRPr lang="en-US" sz="1715" dirty="0"/>
          </a:p>
        </p:txBody>
      </p:sp>
      <p:sp>
        <p:nvSpPr>
          <p:cNvPr id="10" name="Shape 7"/>
          <p:cNvSpPr/>
          <p:nvPr/>
        </p:nvSpPr>
        <p:spPr>
          <a:xfrm>
            <a:off x="2455188" y="4037886"/>
            <a:ext cx="9720024" cy="1966436"/>
          </a:xfrm>
          <a:prstGeom prst="rect">
            <a:avLst/>
          </a:prstGeom>
          <a:solidFill>
            <a:srgbClr val="000000">
              <a:alpha val="4000"/>
            </a:srgbClr>
          </a:solidFill>
          <a:ln/>
        </p:spPr>
      </p:sp>
      <p:sp>
        <p:nvSpPr>
          <p:cNvPr id="11" name="Text 8"/>
          <p:cNvSpPr/>
          <p:nvPr/>
        </p:nvSpPr>
        <p:spPr>
          <a:xfrm>
            <a:off x="2672834" y="4129088"/>
            <a:ext cx="2177534" cy="340162"/>
          </a:xfrm>
          <a:prstGeom prst="rect">
            <a:avLst/>
          </a:prstGeom>
          <a:noFill/>
          <a:ln/>
        </p:spPr>
        <p:txBody>
          <a:bodyPr wrap="none" rtlCol="0" anchor="t"/>
          <a:lstStyle/>
          <a:p>
            <a:pPr marL="0" indent="0">
              <a:lnSpc>
                <a:spcPts val="2679"/>
              </a:lnSpc>
              <a:buNone/>
            </a:pPr>
            <a:r>
              <a:rPr lang="en-US" sz="2400" b="1" kern="0" spc="-43" dirty="0">
                <a:solidFill>
                  <a:srgbClr val="000000"/>
                </a:solidFill>
                <a:latin typeface="Times New Roman" panose="02020603050405020304" pitchFamily="18" charset="0"/>
                <a:ea typeface="adonis-web" pitchFamily="34" charset="-122"/>
                <a:cs typeface="Times New Roman" panose="02020603050405020304" pitchFamily="18" charset="0"/>
              </a:rPr>
              <a:t>Pros</a:t>
            </a:r>
            <a:endParaRPr lang="en-US" sz="2400" dirty="0">
              <a:latin typeface="Times New Roman" panose="02020603050405020304" pitchFamily="18" charset="0"/>
              <a:cs typeface="Times New Roman" panose="02020603050405020304" pitchFamily="18" charset="0"/>
            </a:endParaRPr>
          </a:p>
        </p:txBody>
      </p:sp>
      <p:sp>
        <p:nvSpPr>
          <p:cNvPr id="12" name="Text 9"/>
          <p:cNvSpPr/>
          <p:nvPr/>
        </p:nvSpPr>
        <p:spPr>
          <a:xfrm>
            <a:off x="2672834" y="4623674"/>
            <a:ext cx="9138166" cy="1045131"/>
          </a:xfrm>
          <a:prstGeom prst="rect">
            <a:avLst/>
          </a:prstGeom>
          <a:noFill/>
          <a:ln/>
        </p:spPr>
        <p:txBody>
          <a:bodyPr wrap="square" rtlCol="0" anchor="t"/>
          <a:lstStyle/>
          <a:p>
            <a:pPr marL="0" indent="0">
              <a:lnSpc>
                <a:spcPts val="2743"/>
              </a:lnSpc>
              <a:buNone/>
            </a:pPr>
            <a:r>
              <a:rPr lang="en-US" sz="2000" kern="0" spc="-34" dirty="0">
                <a:solidFill>
                  <a:srgbClr val="272525"/>
                </a:solidFill>
                <a:latin typeface="Times New Roman" panose="02020603050405020304" pitchFamily="18" charset="0"/>
                <a:ea typeface="Source Sans Pro" pitchFamily="34" charset="-122"/>
                <a:cs typeface="Times New Roman" panose="02020603050405020304" pitchFamily="18" charset="0"/>
              </a:rPr>
              <a:t>Highly effective for complex and non-linear datasets. Can handle high-dimensional feature spaces and large datasets.</a:t>
            </a:r>
            <a:endParaRPr lang="en-US" sz="2000" dirty="0">
              <a:latin typeface="Times New Roman" panose="02020603050405020304" pitchFamily="18" charset="0"/>
              <a:cs typeface="Times New Roman" panose="02020603050405020304" pitchFamily="18" charset="0"/>
            </a:endParaRPr>
          </a:p>
        </p:txBody>
      </p:sp>
      <p:sp>
        <p:nvSpPr>
          <p:cNvPr id="13" name="Text 10"/>
          <p:cNvSpPr/>
          <p:nvPr/>
        </p:nvSpPr>
        <p:spPr>
          <a:xfrm>
            <a:off x="7536656" y="4176117"/>
            <a:ext cx="4420910" cy="348377"/>
          </a:xfrm>
          <a:prstGeom prst="rect">
            <a:avLst/>
          </a:prstGeom>
          <a:noFill/>
          <a:ln/>
        </p:spPr>
        <p:txBody>
          <a:bodyPr wrap="none" rtlCol="0" anchor="t"/>
          <a:lstStyle/>
          <a:p>
            <a:pPr marL="0" indent="0">
              <a:lnSpc>
                <a:spcPts val="2743"/>
              </a:lnSpc>
              <a:buNone/>
            </a:pPr>
            <a:endParaRPr lang="en-US" sz="1715" dirty="0"/>
          </a:p>
        </p:txBody>
      </p:sp>
      <p:sp>
        <p:nvSpPr>
          <p:cNvPr id="14" name="Shape 11"/>
          <p:cNvSpPr/>
          <p:nvPr/>
        </p:nvSpPr>
        <p:spPr>
          <a:xfrm>
            <a:off x="2455188" y="6004322"/>
            <a:ext cx="9720024" cy="1618059"/>
          </a:xfrm>
          <a:prstGeom prst="rect">
            <a:avLst/>
          </a:prstGeom>
          <a:solidFill>
            <a:srgbClr val="FFFFFF">
              <a:alpha val="4000"/>
            </a:srgbClr>
          </a:solidFill>
          <a:ln/>
        </p:spPr>
      </p:sp>
      <p:sp>
        <p:nvSpPr>
          <p:cNvPr id="15" name="Text 12"/>
          <p:cNvSpPr/>
          <p:nvPr/>
        </p:nvSpPr>
        <p:spPr>
          <a:xfrm>
            <a:off x="2672834" y="6229588"/>
            <a:ext cx="2177534" cy="340162"/>
          </a:xfrm>
          <a:prstGeom prst="rect">
            <a:avLst/>
          </a:prstGeom>
          <a:noFill/>
          <a:ln/>
        </p:spPr>
        <p:txBody>
          <a:bodyPr wrap="none" rtlCol="0" anchor="t"/>
          <a:lstStyle/>
          <a:p>
            <a:pPr marL="0" indent="0">
              <a:lnSpc>
                <a:spcPts val="2679"/>
              </a:lnSpc>
              <a:buNone/>
            </a:pPr>
            <a:r>
              <a:rPr lang="en-US" sz="2400" b="1" kern="0" spc="-43" dirty="0">
                <a:solidFill>
                  <a:srgbClr val="000000"/>
                </a:solidFill>
                <a:latin typeface="Times New Roman" panose="02020603050405020304" pitchFamily="18" charset="0"/>
                <a:ea typeface="adonis-web" pitchFamily="34" charset="-122"/>
                <a:cs typeface="Times New Roman" panose="02020603050405020304" pitchFamily="18" charset="0"/>
              </a:rPr>
              <a:t>Cons</a:t>
            </a:r>
            <a:endParaRPr lang="en-US" sz="2400" dirty="0">
              <a:latin typeface="Times New Roman" panose="02020603050405020304" pitchFamily="18" charset="0"/>
              <a:cs typeface="Times New Roman" panose="02020603050405020304" pitchFamily="18" charset="0"/>
            </a:endParaRPr>
          </a:p>
        </p:txBody>
      </p:sp>
      <p:sp>
        <p:nvSpPr>
          <p:cNvPr id="16" name="Text 13"/>
          <p:cNvSpPr/>
          <p:nvPr/>
        </p:nvSpPr>
        <p:spPr>
          <a:xfrm>
            <a:off x="2672834" y="6662083"/>
            <a:ext cx="8985766" cy="696754"/>
          </a:xfrm>
          <a:prstGeom prst="rect">
            <a:avLst/>
          </a:prstGeom>
          <a:noFill/>
          <a:ln/>
        </p:spPr>
        <p:txBody>
          <a:bodyPr wrap="square" rtlCol="0" anchor="t"/>
          <a:lstStyle/>
          <a:p>
            <a:pPr marL="0" indent="0">
              <a:lnSpc>
                <a:spcPts val="2743"/>
              </a:lnSpc>
              <a:buNone/>
            </a:pPr>
            <a:r>
              <a:rPr lang="en-US" sz="2000" kern="0" spc="-34" dirty="0">
                <a:solidFill>
                  <a:srgbClr val="272525"/>
                </a:solidFill>
                <a:latin typeface="Times New Roman" panose="02020603050405020304" pitchFamily="18" charset="0"/>
                <a:ea typeface="Source Sans Pro" pitchFamily="34" charset="-122"/>
                <a:cs typeface="Times New Roman" panose="02020603050405020304" pitchFamily="18" charset="0"/>
              </a:rPr>
              <a:t>Difficult to interpret and explain. May require computationally expensive training.</a:t>
            </a:r>
            <a:endParaRPr lang="en-US" sz="2000" dirty="0">
              <a:latin typeface="Times New Roman" panose="02020603050405020304" pitchFamily="18" charset="0"/>
              <a:cs typeface="Times New Roman" panose="02020603050405020304" pitchFamily="18" charset="0"/>
            </a:endParaRPr>
          </a:p>
        </p:txBody>
      </p:sp>
      <p:sp>
        <p:nvSpPr>
          <p:cNvPr id="17" name="Text 14"/>
          <p:cNvSpPr/>
          <p:nvPr/>
        </p:nvSpPr>
        <p:spPr>
          <a:xfrm>
            <a:off x="7536656" y="6142553"/>
            <a:ext cx="4420910" cy="348377"/>
          </a:xfrm>
          <a:prstGeom prst="rect">
            <a:avLst/>
          </a:prstGeom>
          <a:noFill/>
          <a:ln/>
        </p:spPr>
        <p:txBody>
          <a:bodyPr wrap="none" rtlCol="0" anchor="t"/>
          <a:lstStyle/>
          <a:p>
            <a:pPr marL="0" indent="0">
              <a:lnSpc>
                <a:spcPts val="2743"/>
              </a:lnSpc>
              <a:buNone/>
            </a:pPr>
            <a:endParaRPr lang="en-US" sz="171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p>
        </p:txBody>
      </p:sp>
      <p:sp>
        <p:nvSpPr>
          <p:cNvPr id="4" name="Text 1"/>
          <p:cNvSpPr/>
          <p:nvPr/>
        </p:nvSpPr>
        <p:spPr>
          <a:xfrm>
            <a:off x="2326242" y="1365945"/>
            <a:ext cx="8121491"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Times New Roman" panose="02020603050405020304" pitchFamily="18" charset="0"/>
                <a:ea typeface="adonis-web" pitchFamily="34" charset="-122"/>
                <a:cs typeface="Times New Roman" panose="02020603050405020304" pitchFamily="18" charset="0"/>
              </a:rPr>
              <a:t>Comparison of Model Performance</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2916556" y="2353715"/>
            <a:ext cx="2666286" cy="416481"/>
          </a:xfrm>
          <a:prstGeom prst="rect">
            <a:avLst/>
          </a:prstGeom>
          <a:noFill/>
          <a:ln/>
        </p:spPr>
        <p:txBody>
          <a:bodyPr wrap="none" rtlCol="0" anchor="t"/>
          <a:lstStyle/>
          <a:p>
            <a:pPr marL="0" indent="0">
              <a:lnSpc>
                <a:spcPts val="3281"/>
              </a:lnSpc>
              <a:buNone/>
            </a:pPr>
            <a:r>
              <a:rPr lang="en-US" sz="2624" b="1" kern="0" spc="-52" dirty="0">
                <a:solidFill>
                  <a:srgbClr val="000000"/>
                </a:solidFill>
                <a:latin typeface="Times New Roman" panose="02020603050405020304" pitchFamily="18" charset="0"/>
                <a:ea typeface="adonis-web" pitchFamily="34" charset="-122"/>
                <a:cs typeface="Times New Roman" panose="02020603050405020304" pitchFamily="18" charset="0"/>
              </a:rPr>
              <a:t>Model</a:t>
            </a:r>
            <a:endParaRPr lang="en-US" sz="2624" dirty="0">
              <a:latin typeface="Times New Roman" panose="02020603050405020304" pitchFamily="18" charset="0"/>
              <a:cs typeface="Times New Roman" panose="02020603050405020304" pitchFamily="18" charset="0"/>
            </a:endParaRPr>
          </a:p>
        </p:txBody>
      </p:sp>
      <p:sp>
        <p:nvSpPr>
          <p:cNvPr id="6" name="Text 3"/>
          <p:cNvSpPr/>
          <p:nvPr/>
        </p:nvSpPr>
        <p:spPr>
          <a:xfrm>
            <a:off x="2911911" y="2849433"/>
            <a:ext cx="2594015" cy="355402"/>
          </a:xfrm>
          <a:prstGeom prst="rect">
            <a:avLst/>
          </a:prstGeom>
          <a:noFill/>
          <a:ln/>
        </p:spPr>
        <p:txBody>
          <a:bodyPr wrap="none" rtlCol="0" anchor="t"/>
          <a:lstStyle/>
          <a:p>
            <a:pPr marL="342900" indent="-342900" algn="l">
              <a:lnSpc>
                <a:spcPts val="2799"/>
              </a:lnSpc>
              <a:buSzPct val="100000"/>
              <a:buChar char="•"/>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Logistic Regression</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2910124" y="3261121"/>
            <a:ext cx="2594015" cy="355402"/>
          </a:xfrm>
          <a:prstGeom prst="rect">
            <a:avLst/>
          </a:prstGeom>
          <a:noFill/>
          <a:ln/>
        </p:spPr>
        <p:txBody>
          <a:bodyPr wrap="none" rtlCol="0" anchor="t"/>
          <a:lstStyle/>
          <a:p>
            <a:pPr marL="342900" indent="-342900" algn="l">
              <a:lnSpc>
                <a:spcPts val="2799"/>
              </a:lnSpc>
              <a:buSzPct val="100000"/>
              <a:buChar char="•"/>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Random Forest</a:t>
            </a:r>
            <a:endParaRPr lang="en-US" sz="2000" dirty="0">
              <a:latin typeface="Times New Roman" panose="02020603050405020304" pitchFamily="18" charset="0"/>
              <a:cs typeface="Times New Roman" panose="02020603050405020304" pitchFamily="18" charset="0"/>
            </a:endParaRPr>
          </a:p>
        </p:txBody>
      </p:sp>
      <p:sp>
        <p:nvSpPr>
          <p:cNvPr id="8" name="Text 5"/>
          <p:cNvSpPr/>
          <p:nvPr/>
        </p:nvSpPr>
        <p:spPr>
          <a:xfrm>
            <a:off x="2910123" y="3627536"/>
            <a:ext cx="2594015" cy="355402"/>
          </a:xfrm>
          <a:prstGeom prst="rect">
            <a:avLst/>
          </a:prstGeom>
          <a:noFill/>
          <a:ln/>
        </p:spPr>
        <p:txBody>
          <a:bodyPr wrap="none" rtlCol="0" anchor="t"/>
          <a:lstStyle/>
          <a:p>
            <a:pPr marL="342900" indent="-342900" algn="l">
              <a:lnSpc>
                <a:spcPts val="2799"/>
              </a:lnSpc>
              <a:buSzPct val="100000"/>
              <a:buChar char="•"/>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SVM</a:t>
            </a:r>
            <a:endParaRPr lang="en-US" sz="2000" dirty="0">
              <a:latin typeface="Times New Roman" panose="02020603050405020304" pitchFamily="18" charset="0"/>
              <a:cs typeface="Times New Roman" panose="02020603050405020304" pitchFamily="18" charset="0"/>
            </a:endParaRPr>
          </a:p>
        </p:txBody>
      </p:sp>
      <p:sp>
        <p:nvSpPr>
          <p:cNvPr id="9" name="Text 6"/>
          <p:cNvSpPr/>
          <p:nvPr/>
        </p:nvSpPr>
        <p:spPr>
          <a:xfrm>
            <a:off x="2910122" y="3982938"/>
            <a:ext cx="2594015" cy="355402"/>
          </a:xfrm>
          <a:prstGeom prst="rect">
            <a:avLst/>
          </a:prstGeom>
          <a:noFill/>
          <a:ln/>
        </p:spPr>
        <p:txBody>
          <a:bodyPr wrap="none" rtlCol="0" anchor="t"/>
          <a:lstStyle/>
          <a:p>
            <a:pPr marL="342900" indent="-342900" algn="l">
              <a:lnSpc>
                <a:spcPts val="2799"/>
              </a:lnSpc>
              <a:buSzPct val="100000"/>
              <a:buChar char="•"/>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KNN</a:t>
            </a:r>
            <a:endParaRPr lang="en-US" sz="2000" dirty="0">
              <a:latin typeface="Times New Roman" panose="02020603050405020304" pitchFamily="18" charset="0"/>
              <a:cs typeface="Times New Roman" panose="02020603050405020304" pitchFamily="18" charset="0"/>
            </a:endParaRPr>
          </a:p>
        </p:txBody>
      </p:sp>
      <p:sp>
        <p:nvSpPr>
          <p:cNvPr id="10" name="Text 7"/>
          <p:cNvSpPr/>
          <p:nvPr/>
        </p:nvSpPr>
        <p:spPr>
          <a:xfrm>
            <a:off x="7714417" y="2304336"/>
            <a:ext cx="2666286" cy="416481"/>
          </a:xfrm>
          <a:prstGeom prst="rect">
            <a:avLst/>
          </a:prstGeom>
          <a:noFill/>
          <a:ln/>
        </p:spPr>
        <p:txBody>
          <a:bodyPr wrap="none" rtlCol="0" anchor="t"/>
          <a:lstStyle/>
          <a:p>
            <a:pPr marL="0" indent="0">
              <a:lnSpc>
                <a:spcPts val="3281"/>
              </a:lnSpc>
              <a:buNone/>
            </a:pPr>
            <a:r>
              <a:rPr lang="en-US" sz="2624" b="1" kern="0" spc="-52" dirty="0">
                <a:solidFill>
                  <a:srgbClr val="000000"/>
                </a:solidFill>
                <a:latin typeface="Times New Roman" panose="02020603050405020304" pitchFamily="18" charset="0"/>
                <a:ea typeface="adonis-web" pitchFamily="34" charset="-122"/>
                <a:cs typeface="Times New Roman" panose="02020603050405020304" pitchFamily="18" charset="0"/>
              </a:rPr>
              <a:t>Accuracy</a:t>
            </a:r>
            <a:endParaRPr lang="en-US" sz="2624" dirty="0">
              <a:latin typeface="Times New Roman" panose="02020603050405020304" pitchFamily="18" charset="0"/>
              <a:cs typeface="Times New Roman" panose="02020603050405020304" pitchFamily="18" charset="0"/>
            </a:endParaRPr>
          </a:p>
        </p:txBody>
      </p:sp>
      <p:sp>
        <p:nvSpPr>
          <p:cNvPr id="11" name="Text 8"/>
          <p:cNvSpPr/>
          <p:nvPr/>
        </p:nvSpPr>
        <p:spPr>
          <a:xfrm>
            <a:off x="7714417" y="2789097"/>
            <a:ext cx="2594015" cy="355402"/>
          </a:xfrm>
          <a:prstGeom prst="rect">
            <a:avLst/>
          </a:prstGeom>
          <a:noFill/>
          <a:ln/>
        </p:spPr>
        <p:txBody>
          <a:bodyPr wrap="none" rtlCol="0" anchor="t"/>
          <a:lstStyle/>
          <a:p>
            <a:pPr marL="342900" indent="-342900" algn="l">
              <a:lnSpc>
                <a:spcPts val="2799"/>
              </a:lnSpc>
              <a:buSzPct val="100000"/>
              <a:buChar char="•"/>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97.6%</a:t>
            </a:r>
            <a:endParaRPr lang="en-US" sz="2000" dirty="0">
              <a:latin typeface="Times New Roman" panose="02020603050405020304" pitchFamily="18" charset="0"/>
              <a:cs typeface="Times New Roman" panose="02020603050405020304" pitchFamily="18" charset="0"/>
            </a:endParaRPr>
          </a:p>
        </p:txBody>
      </p:sp>
      <p:sp>
        <p:nvSpPr>
          <p:cNvPr id="12" name="Text 9"/>
          <p:cNvSpPr/>
          <p:nvPr/>
        </p:nvSpPr>
        <p:spPr>
          <a:xfrm>
            <a:off x="7750552" y="3219390"/>
            <a:ext cx="2594015" cy="355402"/>
          </a:xfrm>
          <a:prstGeom prst="rect">
            <a:avLst/>
          </a:prstGeom>
          <a:noFill/>
          <a:ln/>
        </p:spPr>
        <p:txBody>
          <a:bodyPr wrap="none" rtlCol="0" anchor="t"/>
          <a:lstStyle/>
          <a:p>
            <a:pPr marL="342900" indent="-342900" algn="l">
              <a:lnSpc>
                <a:spcPts val="2799"/>
              </a:lnSpc>
              <a:buSzPct val="100000"/>
              <a:buChar char="•"/>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96.4%</a:t>
            </a:r>
            <a:endParaRPr lang="en-US" sz="2000" dirty="0">
              <a:latin typeface="Times New Roman" panose="02020603050405020304" pitchFamily="18" charset="0"/>
              <a:cs typeface="Times New Roman" panose="02020603050405020304" pitchFamily="18" charset="0"/>
            </a:endParaRPr>
          </a:p>
        </p:txBody>
      </p:sp>
      <p:sp>
        <p:nvSpPr>
          <p:cNvPr id="13" name="Text 10"/>
          <p:cNvSpPr/>
          <p:nvPr/>
        </p:nvSpPr>
        <p:spPr>
          <a:xfrm>
            <a:off x="7714416" y="3604853"/>
            <a:ext cx="2594015" cy="355402"/>
          </a:xfrm>
          <a:prstGeom prst="rect">
            <a:avLst/>
          </a:prstGeom>
          <a:noFill/>
          <a:ln/>
        </p:spPr>
        <p:txBody>
          <a:bodyPr wrap="none" rtlCol="0" anchor="t"/>
          <a:lstStyle/>
          <a:p>
            <a:pPr marL="342900" indent="-342900" algn="l">
              <a:lnSpc>
                <a:spcPts val="2799"/>
              </a:lnSpc>
              <a:buSzPct val="100000"/>
              <a:buChar char="•"/>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98.2%</a:t>
            </a:r>
            <a:endParaRPr lang="en-US" sz="2000" dirty="0">
              <a:latin typeface="Times New Roman" panose="02020603050405020304" pitchFamily="18" charset="0"/>
              <a:cs typeface="Times New Roman" panose="02020603050405020304" pitchFamily="18" charset="0"/>
            </a:endParaRPr>
          </a:p>
        </p:txBody>
      </p:sp>
      <p:sp>
        <p:nvSpPr>
          <p:cNvPr id="14" name="Text 11"/>
          <p:cNvSpPr/>
          <p:nvPr/>
        </p:nvSpPr>
        <p:spPr>
          <a:xfrm>
            <a:off x="7750552" y="3990316"/>
            <a:ext cx="2594015" cy="355402"/>
          </a:xfrm>
          <a:prstGeom prst="rect">
            <a:avLst/>
          </a:prstGeom>
          <a:noFill/>
          <a:ln/>
        </p:spPr>
        <p:txBody>
          <a:bodyPr wrap="none" rtlCol="0" anchor="t"/>
          <a:lstStyle/>
          <a:p>
            <a:pPr marL="342900" indent="-342900" algn="l">
              <a:lnSpc>
                <a:spcPts val="2799"/>
              </a:lnSpc>
              <a:buSzPct val="100000"/>
              <a:buChar char="•"/>
            </a:pPr>
            <a:r>
              <a:rPr lang="en-US" sz="20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95.4%</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2348389" y="1456611"/>
            <a:ext cx="444388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Times New Roman" panose="02020603050405020304" pitchFamily="18" charset="0"/>
                <a:ea typeface="adonis-web" pitchFamily="34" charset="-122"/>
                <a:cs typeface="Times New Roman" panose="02020603050405020304" pitchFamily="18" charset="0"/>
              </a:rPr>
              <a:t>Conclusion</a:t>
            </a:r>
            <a:endParaRPr lang="en-US" sz="4374" dirty="0">
              <a:latin typeface="Times New Roman" panose="02020603050405020304" pitchFamily="18" charset="0"/>
              <a:cs typeface="Times New Roman" panose="02020603050405020304" pitchFamily="18" charset="0"/>
            </a:endParaRPr>
          </a:p>
        </p:txBody>
      </p:sp>
      <p:pic>
        <p:nvPicPr>
          <p:cNvPr id="5" name="Image 1"/>
          <p:cNvPicPr>
            <a:picLocks noChangeAspect="1"/>
          </p:cNvPicPr>
          <p:nvPr/>
        </p:nvPicPr>
        <p:blipFill>
          <a:blip r:embed="rId4"/>
          <a:srcRect/>
          <a:stretch/>
        </p:blipFill>
        <p:spPr>
          <a:xfrm>
            <a:off x="7838124" y="2150985"/>
            <a:ext cx="5492113" cy="4110920"/>
          </a:xfrm>
          <a:prstGeom prst="rect">
            <a:avLst/>
          </a:prstGeom>
          <a:ln>
            <a:noFill/>
          </a:ln>
          <a:effectLst>
            <a:outerShdw blurRad="190500" algn="tl" rotWithShape="0">
              <a:srgbClr val="000000">
                <a:alpha val="70000"/>
              </a:srgbClr>
            </a:outerShdw>
          </a:effectLst>
        </p:spPr>
      </p:pic>
      <p:sp>
        <p:nvSpPr>
          <p:cNvPr id="7" name="Text 3"/>
          <p:cNvSpPr/>
          <p:nvPr/>
        </p:nvSpPr>
        <p:spPr>
          <a:xfrm>
            <a:off x="2348389" y="2414588"/>
            <a:ext cx="4296252" cy="1421606"/>
          </a:xfrm>
          <a:prstGeom prst="rect">
            <a:avLst/>
          </a:prstGeom>
          <a:noFill/>
          <a:ln/>
        </p:spPr>
        <p:txBody>
          <a:bodyPr wrap="square" rtlCol="0" anchor="t"/>
          <a:lstStyle/>
          <a:p>
            <a:pPr>
              <a:lnSpc>
                <a:spcPts val="2799"/>
              </a:lnSpc>
            </a:pP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In conclusion, comparing with the 78% accuracy of mammography(traditional </a:t>
            </a:r>
            <a:r>
              <a:rPr lang="en-IN" sz="2000" kern="0" dirty="0">
                <a:latin typeface="Times New Roman" panose="02020603050405020304" pitchFamily="18" charset="0"/>
                <a:ea typeface="Calibri" panose="020F0502020204030204" pitchFamily="34" charset="0"/>
                <a:cs typeface="Times New Roman" panose="02020603050405020304" pitchFamily="18" charset="0"/>
              </a:rPr>
              <a:t>m</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ethod for diagnosis of Breast Cancer), all the four models achieved a higher accuracy of more than 95% for breast cancer diagnosis. Also, it can be concluded that, among all the models, the SVM model provided the best result (more than 98% accuracy) to our dataset.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622</Words>
  <Application>Microsoft Office PowerPoint</Application>
  <PresentationFormat>Custom</PresentationFormat>
  <Paragraphs>79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adonis-web</vt:lpstr>
      <vt:lpstr>Arial</vt:lpstr>
      <vt:lpstr>Calibri</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vedpaltaya80@gmail.com</cp:lastModifiedBy>
  <cp:revision>3</cp:revision>
  <dcterms:created xsi:type="dcterms:W3CDTF">2023-08-13T17:10:13Z</dcterms:created>
  <dcterms:modified xsi:type="dcterms:W3CDTF">2023-08-14T19:06:33Z</dcterms:modified>
</cp:coreProperties>
</file>