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9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35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1743"/>
          </a:xfrm>
          <a:prstGeom prst="rect">
            <a:avLst/>
          </a:prstGeom>
          <a:solidFill>
            <a:srgbClr val="080E26"/>
          </a:solidFill>
          <a:ln w="7620">
            <a:solidFill>
              <a:srgbClr val="565151"/>
            </a:solidFill>
            <a:prstDash val="solid"/>
          </a:ln>
        </p:spPr>
        <p:txBody>
          <a:bodyPr/>
          <a:lstStyle/>
          <a:p>
            <a:endParaRPr lang="en-IN" dirty="0"/>
          </a:p>
        </p:txBody>
      </p:sp>
      <p:sp>
        <p:nvSpPr>
          <p:cNvPr id="4" name="Text 2"/>
          <p:cNvSpPr/>
          <p:nvPr/>
        </p:nvSpPr>
        <p:spPr>
          <a:xfrm>
            <a:off x="6319599" y="611029"/>
            <a:ext cx="7477601" cy="1877528"/>
          </a:xfrm>
          <a:prstGeom prst="rect">
            <a:avLst/>
          </a:prstGeom>
          <a:noFill/>
          <a:ln/>
        </p:spPr>
        <p:txBody>
          <a:bodyPr wrap="square" rtlCol="0" anchor="t"/>
          <a:lstStyle/>
          <a:p>
            <a:pPr marL="0" indent="0">
              <a:lnSpc>
                <a:spcPts val="6561"/>
              </a:lnSpc>
              <a:buNone/>
            </a:pPr>
            <a:r>
              <a:rPr lang="en-US" sz="5550" dirty="0">
                <a:solidFill>
                  <a:schemeClr val="bg1"/>
                </a:solidFill>
                <a:latin typeface="Times New Roman" panose="02020603050405020304" pitchFamily="18" charset="0"/>
                <a:cs typeface="Times New Roman" panose="02020603050405020304" pitchFamily="18" charset="0"/>
              </a:rPr>
              <a:t>LIFE EXPECTANCY CALCULATION</a:t>
            </a:r>
          </a:p>
        </p:txBody>
      </p:sp>
      <p:sp>
        <p:nvSpPr>
          <p:cNvPr id="6" name="Text 3"/>
          <p:cNvSpPr/>
          <p:nvPr/>
        </p:nvSpPr>
        <p:spPr>
          <a:xfrm>
            <a:off x="6319598" y="2696901"/>
            <a:ext cx="7477601" cy="2662177"/>
          </a:xfrm>
          <a:prstGeom prst="rect">
            <a:avLst/>
          </a:prstGeom>
          <a:noFill/>
          <a:ln/>
        </p:spPr>
        <p:txBody>
          <a:bodyPr wrap="square" rtlCol="0" anchor="t"/>
          <a:lstStyle/>
          <a:p>
            <a:pPr marL="0" indent="0">
              <a:lnSpc>
                <a:spcPts val="2799"/>
              </a:lnSpc>
              <a:buNone/>
            </a:pPr>
            <a:r>
              <a:rPr lang="en-US" sz="1750" dirty="0">
                <a:solidFill>
                  <a:schemeClr val="bg1"/>
                </a:solidFill>
                <a:latin typeface="Times New Roman" panose="02020603050405020304" pitchFamily="18" charset="0"/>
                <a:cs typeface="Times New Roman" panose="02020603050405020304" pitchFamily="18" charset="0"/>
              </a:rPr>
              <a:t>Life Expectancy Calculation using machine learning has emerged as a promising application in the field of healthcare and data science. In this project, we developed Machine Learning Models to calculate Life Expectancy. Through this exploration, we aim to demonstrate the potential of machine learning in improving our understanding of longevity and its implications across various domains.</a:t>
            </a:r>
          </a:p>
        </p:txBody>
      </p:sp>
      <p:sp>
        <p:nvSpPr>
          <p:cNvPr id="7" name="Shape 4"/>
          <p:cNvSpPr/>
          <p:nvPr/>
        </p:nvSpPr>
        <p:spPr>
          <a:xfrm>
            <a:off x="6319599" y="7248525"/>
            <a:ext cx="355402" cy="355402"/>
          </a:xfrm>
          <a:prstGeom prst="roundRect">
            <a:avLst>
              <a:gd name="adj" fmla="val 25726039"/>
            </a:avLst>
          </a:prstGeom>
          <a:noFill/>
          <a:ln w="7620">
            <a:solidFill>
              <a:srgbClr val="FFFFFF"/>
            </a:solidFill>
            <a:prstDash val="solid"/>
          </a:ln>
        </p:spPr>
      </p:sp>
      <p:sp>
        <p:nvSpPr>
          <p:cNvPr id="9" name="Text 5"/>
          <p:cNvSpPr/>
          <p:nvPr/>
        </p:nvSpPr>
        <p:spPr>
          <a:xfrm>
            <a:off x="6316980" y="5283056"/>
            <a:ext cx="1996440"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Epilogue" pitchFamily="34" charset="0"/>
                <a:ea typeface="Epilogue" pitchFamily="34" charset="-122"/>
                <a:cs typeface="Epilogue" pitchFamily="34" charset="-120"/>
              </a:rPr>
              <a:t>By Steshi </a:t>
            </a:r>
          </a:p>
          <a:p>
            <a:pPr marL="0" indent="0" algn="l">
              <a:lnSpc>
                <a:spcPts val="3062"/>
              </a:lnSpc>
              <a:buNone/>
            </a:pPr>
            <a:endParaRPr lang="en-US" sz="2187" dirty="0"/>
          </a:p>
        </p:txBody>
      </p:sp>
      <p:pic>
        <p:nvPicPr>
          <p:cNvPr id="10" name="Image 2"/>
          <p:cNvPicPr>
            <a:picLocks noChangeAspect="1"/>
          </p:cNvPicPr>
          <p:nvPr/>
        </p:nvPicPr>
        <p:blipFill>
          <a:blip r:embed="rId3"/>
          <a:srcRect/>
          <a:stretch/>
        </p:blipFill>
        <p:spPr>
          <a:xfrm>
            <a:off x="-1" y="-2143"/>
            <a:ext cx="5949387" cy="8231743"/>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dirty="0"/>
          </a:p>
        </p:txBody>
      </p:sp>
      <p:sp>
        <p:nvSpPr>
          <p:cNvPr id="4" name="Text 2"/>
          <p:cNvSpPr/>
          <p:nvPr/>
        </p:nvSpPr>
        <p:spPr>
          <a:xfrm>
            <a:off x="1088870" y="1186103"/>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1088870" y="2391420"/>
            <a:ext cx="5508701" cy="4112057"/>
          </a:xfrm>
          <a:prstGeom prst="roundRect">
            <a:avLst>
              <a:gd name="adj" fmla="val 3154"/>
            </a:avLst>
          </a:prstGeom>
          <a:solidFill>
            <a:srgbClr val="283157"/>
          </a:solidFill>
          <a:ln w="7620">
            <a:solidFill>
              <a:srgbClr val="303B69"/>
            </a:solidFill>
            <a:prstDash val="solid"/>
          </a:ln>
        </p:spPr>
      </p:sp>
      <p:sp>
        <p:nvSpPr>
          <p:cNvPr id="7" name="Text 5"/>
          <p:cNvSpPr/>
          <p:nvPr/>
        </p:nvSpPr>
        <p:spPr>
          <a:xfrm>
            <a:off x="1318659" y="2540287"/>
            <a:ext cx="4885371" cy="3710042"/>
          </a:xfrm>
          <a:prstGeom prst="rect">
            <a:avLst/>
          </a:prstGeom>
          <a:noFill/>
          <a:ln/>
        </p:spPr>
        <p:txBody>
          <a:bodyPr wrap="square" rtlCol="0" anchor="t"/>
          <a:lstStyle/>
          <a:p>
            <a:r>
              <a:rPr lang="en-IN" sz="1800" dirty="0">
                <a:solidFill>
                  <a:schemeClr val="bg1"/>
                </a:solidFill>
                <a:effectLst/>
                <a:latin typeface="Times New Roman" panose="02020603050405020304" pitchFamily="18" charset="0"/>
                <a:ea typeface="Times New Roman" panose="02020603050405020304" pitchFamily="18" charset="0"/>
              </a:rPr>
              <a:t>It can be concluded that employing ML for Life Expectancy Calculation enhances prediction accuracy, provides deeper insights into influencing factors and enables more informed and targeted decision-making in healthcare and public policy. The analysis of life expectancy using all the four models shows that the Multivariate Polynomial Regression model achieved the highest R-squared(r2) score among the models. This implies that considering multiple variables and using a polynomial relationship improved the accuracy of the predictions.</a:t>
            </a:r>
          </a:p>
          <a:p>
            <a:r>
              <a:rPr lang="en-IN" sz="1800" dirty="0">
                <a:solidFill>
                  <a:schemeClr val="bg1"/>
                </a:solidFill>
                <a:effectLst/>
                <a:latin typeface="Times New Roman" panose="02020603050405020304" pitchFamily="18" charset="0"/>
                <a:ea typeface="Times New Roman" panose="02020603050405020304" pitchFamily="18" charset="0"/>
              </a:rPr>
              <a:t> </a:t>
            </a:r>
          </a:p>
          <a:p>
            <a:pPr marL="0" indent="0">
              <a:lnSpc>
                <a:spcPts val="2799"/>
              </a:lnSpc>
              <a:buNone/>
            </a:pPr>
            <a:endParaRPr lang="en-US" sz="1750" dirty="0">
              <a:solidFill>
                <a:schemeClr val="bg1"/>
              </a:solidFill>
            </a:endParaRPr>
          </a:p>
        </p:txBody>
      </p:sp>
      <p:pic>
        <p:nvPicPr>
          <p:cNvPr id="9" name="Picture 8">
            <a:extLst>
              <a:ext uri="{FF2B5EF4-FFF2-40B4-BE49-F238E27FC236}">
                <a16:creationId xmlns:a16="http://schemas.microsoft.com/office/drawing/2014/main" id="{99D5D538-27F0-E3D5-21CB-0E7F18B600AD}"/>
              </a:ext>
            </a:extLst>
          </p:cNvPr>
          <p:cNvPicPr>
            <a:picLocks noChangeAspect="1"/>
          </p:cNvPicPr>
          <p:nvPr/>
        </p:nvPicPr>
        <p:blipFill>
          <a:blip r:embed="rId3"/>
          <a:stretch>
            <a:fillRect/>
          </a:stretch>
        </p:blipFill>
        <p:spPr>
          <a:xfrm>
            <a:off x="8032830" y="-1"/>
            <a:ext cx="6597570" cy="8229599"/>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138714"/>
            <a:ext cx="6598920" cy="694373"/>
          </a:xfrm>
          <a:prstGeom prst="rect">
            <a:avLst/>
          </a:prstGeom>
          <a:noFill/>
          <a:ln/>
        </p:spPr>
        <p:txBody>
          <a:bodyPr wrap="non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What is Life Expectancy?</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3103483"/>
            <a:ext cx="3370064" cy="3161348"/>
          </a:xfrm>
          <a:prstGeom prst="roundRect">
            <a:avLst>
              <a:gd name="adj" fmla="val 1735"/>
            </a:avLst>
          </a:prstGeom>
          <a:solidFill>
            <a:srgbClr val="283157"/>
          </a:solidFill>
          <a:ln w="7620">
            <a:solidFill>
              <a:srgbClr val="303B69"/>
            </a:solidFill>
            <a:prstDash val="solid"/>
          </a:ln>
        </p:spPr>
      </p:sp>
      <p:sp>
        <p:nvSpPr>
          <p:cNvPr id="6" name="Text 4"/>
          <p:cNvSpPr/>
          <p:nvPr/>
        </p:nvSpPr>
        <p:spPr>
          <a:xfrm>
            <a:off x="2267783" y="3333274"/>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Definition</a:t>
            </a:r>
            <a:endParaRPr lang="en-US" sz="2187" dirty="0">
              <a:latin typeface="Times New Roman" panose="02020603050405020304" pitchFamily="18" charset="0"/>
              <a:cs typeface="Times New Roman" panose="02020603050405020304" pitchFamily="18" charset="0"/>
            </a:endParaRPr>
          </a:p>
        </p:txBody>
      </p:sp>
      <p:sp>
        <p:nvSpPr>
          <p:cNvPr id="7" name="Text 5"/>
          <p:cNvSpPr/>
          <p:nvPr/>
        </p:nvSpPr>
        <p:spPr>
          <a:xfrm>
            <a:off x="2267783" y="3902631"/>
            <a:ext cx="2910483" cy="2132409"/>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Life expectancy is the average number of years a person is expected to live, given their demographic and health factors.</a:t>
            </a:r>
            <a:endParaRPr lang="en-US" sz="1750" dirty="0">
              <a:latin typeface="Times New Roman" panose="02020603050405020304" pitchFamily="18" charset="0"/>
              <a:cs typeface="Times New Roman" panose="02020603050405020304" pitchFamily="18" charset="0"/>
            </a:endParaRPr>
          </a:p>
        </p:txBody>
      </p:sp>
      <p:sp>
        <p:nvSpPr>
          <p:cNvPr id="8" name="Shape 6"/>
          <p:cNvSpPr/>
          <p:nvPr/>
        </p:nvSpPr>
        <p:spPr>
          <a:xfrm>
            <a:off x="5622607" y="3103483"/>
            <a:ext cx="3370064" cy="3161348"/>
          </a:xfrm>
          <a:prstGeom prst="roundRect">
            <a:avLst>
              <a:gd name="adj" fmla="val 1735"/>
            </a:avLst>
          </a:prstGeom>
          <a:solidFill>
            <a:srgbClr val="283157"/>
          </a:solidFill>
          <a:ln w="7620">
            <a:solidFill>
              <a:srgbClr val="303B69"/>
            </a:solidFill>
            <a:prstDash val="solid"/>
          </a:ln>
        </p:spPr>
      </p:sp>
      <p:sp>
        <p:nvSpPr>
          <p:cNvPr id="9" name="Text 7"/>
          <p:cNvSpPr/>
          <p:nvPr/>
        </p:nvSpPr>
        <p:spPr>
          <a:xfrm>
            <a:off x="5860018" y="3333274"/>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Factors</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5860018" y="3902631"/>
            <a:ext cx="2910483" cy="1777008"/>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Life expectancy is influenced by factors such as gender, lifestyle habits, access to healthcare, genetics and many more.</a:t>
            </a:r>
            <a:endParaRPr lang="en-US" sz="1750" dirty="0">
              <a:latin typeface="Times New Roman" panose="02020603050405020304" pitchFamily="18" charset="0"/>
              <a:cs typeface="Times New Roman" panose="02020603050405020304" pitchFamily="18" charset="0"/>
            </a:endParaRPr>
          </a:p>
        </p:txBody>
      </p:sp>
      <p:sp>
        <p:nvSpPr>
          <p:cNvPr id="11" name="Shape 9"/>
          <p:cNvSpPr/>
          <p:nvPr/>
        </p:nvSpPr>
        <p:spPr>
          <a:xfrm>
            <a:off x="9222462" y="3103483"/>
            <a:ext cx="3370064" cy="3161348"/>
          </a:xfrm>
          <a:prstGeom prst="roundRect">
            <a:avLst>
              <a:gd name="adj" fmla="val 1735"/>
            </a:avLst>
          </a:prstGeom>
          <a:solidFill>
            <a:srgbClr val="283157"/>
          </a:solidFill>
          <a:ln w="7620">
            <a:solidFill>
              <a:srgbClr val="303B69"/>
            </a:solidFill>
            <a:prstDash val="solid"/>
          </a:ln>
        </p:spPr>
      </p:sp>
      <p:sp>
        <p:nvSpPr>
          <p:cNvPr id="12" name="Text 10"/>
          <p:cNvSpPr/>
          <p:nvPr/>
        </p:nvSpPr>
        <p:spPr>
          <a:xfrm>
            <a:off x="9452253" y="3333274"/>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Global Trends</a:t>
            </a:r>
            <a:endParaRPr lang="en-US" sz="2187" dirty="0">
              <a:latin typeface="Times New Roman" panose="02020603050405020304" pitchFamily="18" charset="0"/>
              <a:cs typeface="Times New Roman" panose="02020603050405020304" pitchFamily="18" charset="0"/>
            </a:endParaRPr>
          </a:p>
        </p:txBody>
      </p:sp>
      <p:sp>
        <p:nvSpPr>
          <p:cNvPr id="13" name="Text 11"/>
          <p:cNvSpPr/>
          <p:nvPr/>
        </p:nvSpPr>
        <p:spPr>
          <a:xfrm>
            <a:off x="9452253" y="3902631"/>
            <a:ext cx="2910483" cy="1421606"/>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The global average life expectancy has risen from 48 years in 1950 to 72 years in 2019.</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529721" y="942499"/>
            <a:ext cx="9611082" cy="1264682"/>
          </a:xfrm>
          <a:prstGeom prst="rect">
            <a:avLst/>
          </a:prstGeom>
          <a:noFill/>
          <a:ln/>
        </p:spPr>
        <p:txBody>
          <a:bodyPr wrap="square" rtlCol="0" anchor="t"/>
          <a:lstStyle/>
          <a:p>
            <a:pPr marL="0" indent="0">
              <a:lnSpc>
                <a:spcPts val="4979"/>
              </a:lnSpc>
              <a:buNone/>
            </a:pPr>
            <a:r>
              <a:rPr lang="en-US" sz="3983" dirty="0">
                <a:solidFill>
                  <a:srgbClr val="FFFFFF"/>
                </a:solidFill>
                <a:latin typeface="Times New Roman" panose="02020603050405020304" pitchFamily="18" charset="0"/>
                <a:ea typeface="Fraunces" pitchFamily="34" charset="-122"/>
                <a:cs typeface="Times New Roman" panose="02020603050405020304" pitchFamily="18" charset="0"/>
              </a:rPr>
              <a:t>Importance of Life Expectancy Prediction</a:t>
            </a:r>
            <a:endParaRPr lang="en-US" sz="3983" dirty="0">
              <a:latin typeface="Times New Roman" panose="02020603050405020304" pitchFamily="18" charset="0"/>
              <a:cs typeface="Times New Roman" panose="02020603050405020304" pitchFamily="18" charset="0"/>
            </a:endParaRPr>
          </a:p>
        </p:txBody>
      </p:sp>
      <p:sp>
        <p:nvSpPr>
          <p:cNvPr id="5" name="Shape 3"/>
          <p:cNvSpPr/>
          <p:nvPr/>
        </p:nvSpPr>
        <p:spPr>
          <a:xfrm>
            <a:off x="2509599" y="4949428"/>
            <a:ext cx="9611082" cy="40362"/>
          </a:xfrm>
          <a:prstGeom prst="rect">
            <a:avLst/>
          </a:prstGeom>
          <a:solidFill>
            <a:srgbClr val="303B69"/>
          </a:solidFill>
          <a:ln/>
        </p:spPr>
      </p:sp>
      <p:sp>
        <p:nvSpPr>
          <p:cNvPr id="6" name="Shape 4"/>
          <p:cNvSpPr/>
          <p:nvPr/>
        </p:nvSpPr>
        <p:spPr>
          <a:xfrm>
            <a:off x="4841617" y="4949369"/>
            <a:ext cx="40362" cy="708184"/>
          </a:xfrm>
          <a:prstGeom prst="rect">
            <a:avLst/>
          </a:prstGeom>
          <a:solidFill>
            <a:srgbClr val="303B69"/>
          </a:solidFill>
          <a:ln/>
        </p:spPr>
      </p:sp>
      <p:sp>
        <p:nvSpPr>
          <p:cNvPr id="7" name="Shape 5"/>
          <p:cNvSpPr/>
          <p:nvPr/>
        </p:nvSpPr>
        <p:spPr>
          <a:xfrm>
            <a:off x="4634270" y="4721840"/>
            <a:ext cx="455176" cy="455176"/>
          </a:xfrm>
          <a:prstGeom prst="roundRect">
            <a:avLst>
              <a:gd name="adj" fmla="val 12053"/>
            </a:avLst>
          </a:prstGeom>
          <a:solidFill>
            <a:srgbClr val="283157"/>
          </a:solidFill>
          <a:ln w="7620">
            <a:solidFill>
              <a:srgbClr val="303B69"/>
            </a:solidFill>
            <a:prstDash val="solid"/>
          </a:ln>
        </p:spPr>
      </p:sp>
      <p:sp>
        <p:nvSpPr>
          <p:cNvPr id="8" name="Text 6"/>
          <p:cNvSpPr/>
          <p:nvPr/>
        </p:nvSpPr>
        <p:spPr>
          <a:xfrm>
            <a:off x="4793218" y="4759702"/>
            <a:ext cx="137160" cy="379333"/>
          </a:xfrm>
          <a:prstGeom prst="rect">
            <a:avLst/>
          </a:prstGeom>
          <a:noFill/>
          <a:ln/>
        </p:spPr>
        <p:txBody>
          <a:bodyPr wrap="none" rtlCol="0" anchor="t"/>
          <a:lstStyle/>
          <a:p>
            <a:pPr marL="0" indent="0" algn="ctr">
              <a:lnSpc>
                <a:spcPts val="2987"/>
              </a:lnSpc>
              <a:buNone/>
            </a:pPr>
            <a:r>
              <a:rPr lang="en-US" sz="2390" dirty="0">
                <a:solidFill>
                  <a:srgbClr val="EBECEF"/>
                </a:solidFill>
                <a:latin typeface="Fraunces" pitchFamily="34" charset="0"/>
                <a:ea typeface="Fraunces" pitchFamily="34" charset="-122"/>
                <a:cs typeface="Fraunces" pitchFamily="34" charset="-120"/>
              </a:rPr>
              <a:t>1</a:t>
            </a:r>
            <a:endParaRPr lang="en-US" sz="2390" dirty="0"/>
          </a:p>
        </p:txBody>
      </p:sp>
      <p:sp>
        <p:nvSpPr>
          <p:cNvPr id="9" name="Text 7"/>
          <p:cNvSpPr/>
          <p:nvPr/>
        </p:nvSpPr>
        <p:spPr>
          <a:xfrm>
            <a:off x="3631168" y="5859899"/>
            <a:ext cx="2461260" cy="316111"/>
          </a:xfrm>
          <a:prstGeom prst="rect">
            <a:avLst/>
          </a:prstGeom>
          <a:noFill/>
          <a:ln/>
        </p:spPr>
        <p:txBody>
          <a:bodyPr wrap="none" rtlCol="0" anchor="t"/>
          <a:lstStyle/>
          <a:p>
            <a:pPr marL="0" indent="0" algn="ctr">
              <a:lnSpc>
                <a:spcPts val="2489"/>
              </a:lnSpc>
              <a:buNone/>
            </a:pPr>
            <a:r>
              <a:rPr lang="en-US" sz="1992" dirty="0">
                <a:solidFill>
                  <a:srgbClr val="EBECEF"/>
                </a:solidFill>
                <a:latin typeface="Times New Roman" panose="02020603050405020304" pitchFamily="18" charset="0"/>
                <a:ea typeface="Fraunces" pitchFamily="34" charset="-122"/>
                <a:cs typeface="Times New Roman" panose="02020603050405020304" pitchFamily="18" charset="0"/>
              </a:rPr>
              <a:t>Healthcare Planning</a:t>
            </a:r>
            <a:endParaRPr lang="en-US" sz="1992" dirty="0">
              <a:latin typeface="Times New Roman" panose="02020603050405020304" pitchFamily="18" charset="0"/>
              <a:cs typeface="Times New Roman" panose="02020603050405020304" pitchFamily="18" charset="0"/>
            </a:endParaRPr>
          </a:p>
        </p:txBody>
      </p:sp>
      <p:sp>
        <p:nvSpPr>
          <p:cNvPr id="10" name="Text 8"/>
          <p:cNvSpPr/>
          <p:nvPr/>
        </p:nvSpPr>
        <p:spPr>
          <a:xfrm>
            <a:off x="2711887" y="6378297"/>
            <a:ext cx="4299823" cy="1294448"/>
          </a:xfrm>
          <a:prstGeom prst="rect">
            <a:avLst/>
          </a:prstGeom>
          <a:noFill/>
          <a:ln/>
        </p:spPr>
        <p:txBody>
          <a:bodyPr wrap="square" rtlCol="0" anchor="t"/>
          <a:lstStyle/>
          <a:p>
            <a:pPr marL="0" indent="0" algn="ctr">
              <a:lnSpc>
                <a:spcPts val="2549"/>
              </a:lnSpc>
              <a:buNone/>
            </a:pPr>
            <a:r>
              <a:rPr lang="en-US" sz="1593" dirty="0">
                <a:solidFill>
                  <a:srgbClr val="EBECEF"/>
                </a:solidFill>
                <a:latin typeface="Times New Roman" panose="02020603050405020304" pitchFamily="18" charset="0"/>
                <a:ea typeface="Epilogue" pitchFamily="34" charset="-122"/>
                <a:cs typeface="Times New Roman" panose="02020603050405020304" pitchFamily="18" charset="0"/>
              </a:rPr>
              <a:t>Predicting life expectancy can help healthcare providers plan for future demands and allocate resources efficiently.</a:t>
            </a:r>
            <a:endParaRPr lang="en-US" sz="1593" dirty="0">
              <a:latin typeface="Times New Roman" panose="02020603050405020304" pitchFamily="18" charset="0"/>
              <a:cs typeface="Times New Roman" panose="02020603050405020304" pitchFamily="18" charset="0"/>
            </a:endParaRPr>
          </a:p>
        </p:txBody>
      </p:sp>
      <p:sp>
        <p:nvSpPr>
          <p:cNvPr id="11" name="Shape 9"/>
          <p:cNvSpPr/>
          <p:nvPr/>
        </p:nvSpPr>
        <p:spPr>
          <a:xfrm>
            <a:off x="7294900" y="4241304"/>
            <a:ext cx="40362" cy="708184"/>
          </a:xfrm>
          <a:prstGeom prst="rect">
            <a:avLst/>
          </a:prstGeom>
          <a:solidFill>
            <a:srgbClr val="303B69"/>
          </a:solidFill>
          <a:ln/>
        </p:spPr>
      </p:sp>
      <p:sp>
        <p:nvSpPr>
          <p:cNvPr id="12" name="Shape 10"/>
          <p:cNvSpPr/>
          <p:nvPr/>
        </p:nvSpPr>
        <p:spPr>
          <a:xfrm>
            <a:off x="7087553" y="4721840"/>
            <a:ext cx="455176" cy="455176"/>
          </a:xfrm>
          <a:prstGeom prst="roundRect">
            <a:avLst>
              <a:gd name="adj" fmla="val 12053"/>
            </a:avLst>
          </a:prstGeom>
          <a:solidFill>
            <a:srgbClr val="283157"/>
          </a:solidFill>
          <a:ln w="7620">
            <a:solidFill>
              <a:srgbClr val="303B69"/>
            </a:solidFill>
            <a:prstDash val="solid"/>
          </a:ln>
        </p:spPr>
      </p:sp>
      <p:sp>
        <p:nvSpPr>
          <p:cNvPr id="13" name="Text 11"/>
          <p:cNvSpPr/>
          <p:nvPr/>
        </p:nvSpPr>
        <p:spPr>
          <a:xfrm>
            <a:off x="7223641" y="4759702"/>
            <a:ext cx="182880" cy="379333"/>
          </a:xfrm>
          <a:prstGeom prst="rect">
            <a:avLst/>
          </a:prstGeom>
          <a:noFill/>
          <a:ln/>
        </p:spPr>
        <p:txBody>
          <a:bodyPr wrap="none" rtlCol="0" anchor="t"/>
          <a:lstStyle/>
          <a:p>
            <a:pPr marL="0" indent="0" algn="ctr">
              <a:lnSpc>
                <a:spcPts val="2987"/>
              </a:lnSpc>
              <a:buNone/>
            </a:pPr>
            <a:r>
              <a:rPr lang="en-US" sz="2390" dirty="0">
                <a:solidFill>
                  <a:srgbClr val="EBECEF"/>
                </a:solidFill>
                <a:latin typeface="Fraunces" pitchFamily="34" charset="0"/>
                <a:ea typeface="Fraunces" pitchFamily="34" charset="-122"/>
                <a:cs typeface="Fraunces" pitchFamily="34" charset="-120"/>
              </a:rPr>
              <a:t>2</a:t>
            </a:r>
            <a:endParaRPr lang="en-US" sz="2390" dirty="0"/>
          </a:p>
        </p:txBody>
      </p:sp>
      <p:sp>
        <p:nvSpPr>
          <p:cNvPr id="14" name="Text 12"/>
          <p:cNvSpPr/>
          <p:nvPr/>
        </p:nvSpPr>
        <p:spPr>
          <a:xfrm>
            <a:off x="5901571" y="2226112"/>
            <a:ext cx="2827020" cy="316111"/>
          </a:xfrm>
          <a:prstGeom prst="rect">
            <a:avLst/>
          </a:prstGeom>
          <a:noFill/>
          <a:ln/>
        </p:spPr>
        <p:txBody>
          <a:bodyPr wrap="none" rtlCol="0" anchor="t"/>
          <a:lstStyle/>
          <a:p>
            <a:pPr marL="0" indent="0" algn="ctr">
              <a:lnSpc>
                <a:spcPts val="2489"/>
              </a:lnSpc>
              <a:buNone/>
            </a:pPr>
            <a:r>
              <a:rPr lang="en-US" sz="1992" dirty="0">
                <a:solidFill>
                  <a:srgbClr val="EBECEF"/>
                </a:solidFill>
                <a:latin typeface="Times New Roman" panose="02020603050405020304" pitchFamily="18" charset="0"/>
                <a:ea typeface="Fraunces" pitchFamily="34" charset="-122"/>
                <a:cs typeface="Times New Roman" panose="02020603050405020304" pitchFamily="18" charset="0"/>
              </a:rPr>
              <a:t>Long-term Investments</a:t>
            </a:r>
            <a:endParaRPr lang="en-US" sz="1992" dirty="0">
              <a:latin typeface="Times New Roman" panose="02020603050405020304" pitchFamily="18" charset="0"/>
              <a:cs typeface="Times New Roman" panose="02020603050405020304" pitchFamily="18" charset="0"/>
            </a:endParaRPr>
          </a:p>
        </p:txBody>
      </p:sp>
      <p:sp>
        <p:nvSpPr>
          <p:cNvPr id="15" name="Text 13"/>
          <p:cNvSpPr/>
          <p:nvPr/>
        </p:nvSpPr>
        <p:spPr>
          <a:xfrm>
            <a:off x="5165169" y="2744510"/>
            <a:ext cx="4299823" cy="1294448"/>
          </a:xfrm>
          <a:prstGeom prst="rect">
            <a:avLst/>
          </a:prstGeom>
          <a:noFill/>
          <a:ln/>
        </p:spPr>
        <p:txBody>
          <a:bodyPr wrap="square" rtlCol="0" anchor="t"/>
          <a:lstStyle/>
          <a:p>
            <a:pPr marL="0" indent="0" algn="ctr">
              <a:lnSpc>
                <a:spcPts val="2549"/>
              </a:lnSpc>
              <a:buNone/>
            </a:pPr>
            <a:r>
              <a:rPr lang="en-US" sz="1593" dirty="0">
                <a:solidFill>
                  <a:srgbClr val="EBECEF"/>
                </a:solidFill>
                <a:latin typeface="Times New Roman" panose="02020603050405020304" pitchFamily="18" charset="0"/>
                <a:ea typeface="Epilogue" pitchFamily="34" charset="-122"/>
                <a:cs typeface="Times New Roman" panose="02020603050405020304" pitchFamily="18" charset="0"/>
              </a:rPr>
              <a:t>Insurance companies and pension funds rely on accurate life expectancy predictions to manage their long-term investments.</a:t>
            </a:r>
            <a:endParaRPr lang="en-US" sz="1593" dirty="0">
              <a:latin typeface="Times New Roman" panose="02020603050405020304" pitchFamily="18" charset="0"/>
              <a:cs typeface="Times New Roman" panose="02020603050405020304" pitchFamily="18" charset="0"/>
            </a:endParaRPr>
          </a:p>
        </p:txBody>
      </p:sp>
      <p:sp>
        <p:nvSpPr>
          <p:cNvPr id="16" name="Shape 14"/>
          <p:cNvSpPr/>
          <p:nvPr/>
        </p:nvSpPr>
        <p:spPr>
          <a:xfrm>
            <a:off x="9748302" y="4949369"/>
            <a:ext cx="40362" cy="708184"/>
          </a:xfrm>
          <a:prstGeom prst="rect">
            <a:avLst/>
          </a:prstGeom>
          <a:solidFill>
            <a:srgbClr val="303B69"/>
          </a:solidFill>
          <a:ln/>
        </p:spPr>
      </p:sp>
      <p:sp>
        <p:nvSpPr>
          <p:cNvPr id="17" name="Shape 15"/>
          <p:cNvSpPr/>
          <p:nvPr/>
        </p:nvSpPr>
        <p:spPr>
          <a:xfrm>
            <a:off x="9540954" y="4721840"/>
            <a:ext cx="455176" cy="455176"/>
          </a:xfrm>
          <a:prstGeom prst="roundRect">
            <a:avLst>
              <a:gd name="adj" fmla="val 12053"/>
            </a:avLst>
          </a:prstGeom>
          <a:solidFill>
            <a:srgbClr val="283157"/>
          </a:solidFill>
          <a:ln w="7620">
            <a:solidFill>
              <a:srgbClr val="303B69"/>
            </a:solidFill>
            <a:prstDash val="solid"/>
          </a:ln>
        </p:spPr>
      </p:sp>
      <p:sp>
        <p:nvSpPr>
          <p:cNvPr id="18" name="Text 16"/>
          <p:cNvSpPr/>
          <p:nvPr/>
        </p:nvSpPr>
        <p:spPr>
          <a:xfrm>
            <a:off x="9684663" y="4759702"/>
            <a:ext cx="167640" cy="379333"/>
          </a:xfrm>
          <a:prstGeom prst="rect">
            <a:avLst/>
          </a:prstGeom>
          <a:noFill/>
          <a:ln/>
        </p:spPr>
        <p:txBody>
          <a:bodyPr wrap="none" rtlCol="0" anchor="t"/>
          <a:lstStyle/>
          <a:p>
            <a:pPr marL="0" indent="0" algn="ctr">
              <a:lnSpc>
                <a:spcPts val="2987"/>
              </a:lnSpc>
              <a:buNone/>
            </a:pPr>
            <a:r>
              <a:rPr lang="en-US" sz="2390" dirty="0">
                <a:solidFill>
                  <a:srgbClr val="EBECEF"/>
                </a:solidFill>
                <a:latin typeface="Fraunces" pitchFamily="34" charset="0"/>
                <a:ea typeface="Fraunces" pitchFamily="34" charset="-122"/>
                <a:cs typeface="Fraunces" pitchFamily="34" charset="-120"/>
              </a:rPr>
              <a:t>3</a:t>
            </a:r>
            <a:endParaRPr lang="en-US" sz="2390" dirty="0"/>
          </a:p>
        </p:txBody>
      </p:sp>
      <p:sp>
        <p:nvSpPr>
          <p:cNvPr id="19" name="Text 17"/>
          <p:cNvSpPr/>
          <p:nvPr/>
        </p:nvSpPr>
        <p:spPr>
          <a:xfrm>
            <a:off x="8636913" y="5859899"/>
            <a:ext cx="2263140" cy="316111"/>
          </a:xfrm>
          <a:prstGeom prst="rect">
            <a:avLst/>
          </a:prstGeom>
          <a:noFill/>
          <a:ln/>
        </p:spPr>
        <p:txBody>
          <a:bodyPr wrap="none" rtlCol="0" anchor="t"/>
          <a:lstStyle/>
          <a:p>
            <a:pPr marL="0" indent="0" algn="ctr">
              <a:lnSpc>
                <a:spcPts val="2489"/>
              </a:lnSpc>
              <a:buNone/>
            </a:pPr>
            <a:r>
              <a:rPr lang="en-US" sz="1992" dirty="0">
                <a:solidFill>
                  <a:srgbClr val="EBECEF"/>
                </a:solidFill>
                <a:latin typeface="Times New Roman" panose="02020603050405020304" pitchFamily="18" charset="0"/>
                <a:ea typeface="Fraunces" pitchFamily="34" charset="-122"/>
                <a:cs typeface="Times New Roman" panose="02020603050405020304" pitchFamily="18" charset="0"/>
              </a:rPr>
              <a:t>Population Studies</a:t>
            </a:r>
            <a:endParaRPr lang="en-US" sz="1992" dirty="0">
              <a:latin typeface="Times New Roman" panose="02020603050405020304" pitchFamily="18" charset="0"/>
              <a:cs typeface="Times New Roman" panose="02020603050405020304" pitchFamily="18" charset="0"/>
            </a:endParaRPr>
          </a:p>
        </p:txBody>
      </p:sp>
      <p:sp>
        <p:nvSpPr>
          <p:cNvPr id="20" name="Text 18"/>
          <p:cNvSpPr/>
          <p:nvPr/>
        </p:nvSpPr>
        <p:spPr>
          <a:xfrm>
            <a:off x="7618571" y="6378297"/>
            <a:ext cx="4299823" cy="970836"/>
          </a:xfrm>
          <a:prstGeom prst="rect">
            <a:avLst/>
          </a:prstGeom>
          <a:noFill/>
          <a:ln/>
        </p:spPr>
        <p:txBody>
          <a:bodyPr wrap="square" rtlCol="0" anchor="t"/>
          <a:lstStyle/>
          <a:p>
            <a:pPr marL="0" indent="0" algn="ctr">
              <a:lnSpc>
                <a:spcPts val="2549"/>
              </a:lnSpc>
              <a:buNone/>
            </a:pPr>
            <a:r>
              <a:rPr lang="en-US" sz="1593" dirty="0">
                <a:solidFill>
                  <a:srgbClr val="EBECEF"/>
                </a:solidFill>
                <a:latin typeface="Times New Roman" panose="02020603050405020304" pitchFamily="18" charset="0"/>
                <a:ea typeface="Epilogue" pitchFamily="34" charset="-122"/>
                <a:cs typeface="Times New Roman" panose="02020603050405020304" pitchFamily="18" charset="0"/>
              </a:rPr>
              <a:t>Lifespan predictions can help researchers study the effects of environmental and lifestyle factors on different populations</a:t>
            </a:r>
            <a:r>
              <a:rPr lang="en-US" sz="1593" dirty="0">
                <a:solidFill>
                  <a:srgbClr val="EBECEF"/>
                </a:solidFill>
                <a:latin typeface="Epilogue" pitchFamily="34" charset="0"/>
                <a:ea typeface="Epilogue" pitchFamily="34" charset="-122"/>
                <a:cs typeface="Epilogue" pitchFamily="34" charset="-120"/>
              </a:rPr>
              <a:t>.</a:t>
            </a:r>
            <a:endParaRPr lang="en-US" sz="15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744306"/>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Data Processing and Visualization </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1885154"/>
            <a:ext cx="10554414" cy="1911342"/>
          </a:xfrm>
          <a:prstGeom prst="roundRect">
            <a:avLst>
              <a:gd name="adj" fmla="val 3154"/>
            </a:avLst>
          </a:prstGeom>
          <a:solidFill>
            <a:srgbClr val="283157"/>
          </a:solidFill>
          <a:ln w="7620">
            <a:solidFill>
              <a:srgbClr val="303B69"/>
            </a:solidFill>
            <a:prstDash val="solid"/>
          </a:ln>
        </p:spPr>
        <p:txBody>
          <a:bodyPr/>
          <a:lstStyle/>
          <a:p>
            <a:endParaRPr lang="en-IN" dirty="0"/>
          </a:p>
        </p:txBody>
      </p:sp>
      <p:sp>
        <p:nvSpPr>
          <p:cNvPr id="7" name="Text 5"/>
          <p:cNvSpPr/>
          <p:nvPr/>
        </p:nvSpPr>
        <p:spPr>
          <a:xfrm>
            <a:off x="2147320" y="1885154"/>
            <a:ext cx="10094833" cy="710803"/>
          </a:xfrm>
          <a:prstGeom prst="rect">
            <a:avLst/>
          </a:prstGeom>
          <a:noFill/>
          <a:ln/>
        </p:spPr>
        <p:txBody>
          <a:bodyPr wrap="square" rtlCol="0" anchor="t"/>
          <a:lstStyle/>
          <a:p>
            <a:pPr>
              <a:lnSpc>
                <a:spcPts val="2799"/>
              </a:lnSpc>
            </a:pPr>
            <a:r>
              <a:rPr lang="en-US" sz="1800" kern="0" spc="-35" dirty="0">
                <a:solidFill>
                  <a:schemeClr val="bg1"/>
                </a:solidFill>
                <a:latin typeface="Times New Roman" panose="02020603050405020304" pitchFamily="18" charset="0"/>
                <a:ea typeface="Source Sans Pro" pitchFamily="34" charset="-122"/>
                <a:cs typeface="Times New Roman" panose="02020603050405020304" pitchFamily="18" charset="0"/>
              </a:rPr>
              <a:t>The dataset was collected,</a:t>
            </a:r>
            <a:r>
              <a:rPr lang="en-IN" sz="1800" dirty="0">
                <a:solidFill>
                  <a:schemeClr val="bg1"/>
                </a:solidFill>
                <a:effectLst/>
                <a:latin typeface="Times New Roman" panose="02020603050405020304" pitchFamily="18" charset="0"/>
                <a:ea typeface="Calibri" panose="020F0502020204030204" pitchFamily="34" charset="0"/>
              </a:rPr>
              <a:t> the dataset is not always ready to use.</a:t>
            </a:r>
            <a:r>
              <a:rPr lang="en-US" sz="1800" kern="0" spc="-35" dirty="0">
                <a:solidFill>
                  <a:schemeClr val="bg1"/>
                </a:solidFill>
                <a:latin typeface="Times New Roman" panose="02020603050405020304" pitchFamily="18" charset="0"/>
                <a:ea typeface="Source Sans Pro" pitchFamily="34" charset="-122"/>
                <a:cs typeface="Times New Roman" panose="02020603050405020304" pitchFamily="18" charset="0"/>
              </a:rPr>
              <a:t> We first cleaned  the dataset to </a:t>
            </a:r>
            <a:r>
              <a:rPr lang="en-US" kern="0" spc="-35" dirty="0">
                <a:solidFill>
                  <a:schemeClr val="bg1"/>
                </a:solidFill>
                <a:latin typeface="Times New Roman" panose="02020603050405020304" pitchFamily="18" charset="0"/>
                <a:ea typeface="Source Sans Pro" pitchFamily="34" charset="-122"/>
                <a:cs typeface="Times New Roman" panose="02020603050405020304" pitchFamily="18" charset="0"/>
              </a:rPr>
              <a:t>fill the </a:t>
            </a:r>
            <a:r>
              <a:rPr lang="en-US" sz="1800" kern="0" spc="-35" dirty="0">
                <a:solidFill>
                  <a:schemeClr val="bg1"/>
                </a:solidFill>
                <a:latin typeface="Times New Roman" panose="02020603050405020304" pitchFamily="18" charset="0"/>
                <a:ea typeface="Source Sans Pro" pitchFamily="34" charset="-122"/>
                <a:cs typeface="Times New Roman" panose="02020603050405020304" pitchFamily="18" charset="0"/>
              </a:rPr>
              <a:t>null values with the mean values of the </a:t>
            </a:r>
            <a:r>
              <a:rPr lang="en-US" kern="0" spc="-35" dirty="0">
                <a:solidFill>
                  <a:schemeClr val="bg1"/>
                </a:solidFill>
                <a:latin typeface="Times New Roman" panose="02020603050405020304" pitchFamily="18" charset="0"/>
                <a:ea typeface="Source Sans Pro" pitchFamily="34" charset="-122"/>
                <a:cs typeface="Times New Roman" panose="02020603050405020304" pitchFamily="18" charset="0"/>
              </a:rPr>
              <a:t>corresponding features a</a:t>
            </a:r>
            <a:r>
              <a:rPr lang="en-US" sz="1800" kern="0" spc="-35" dirty="0">
                <a:solidFill>
                  <a:schemeClr val="bg1"/>
                </a:solidFill>
                <a:latin typeface="Times New Roman" panose="02020603050405020304" pitchFamily="18" charset="0"/>
                <a:ea typeface="Source Sans Pro" pitchFamily="34" charset="-122"/>
                <a:cs typeface="Times New Roman" panose="02020603050405020304" pitchFamily="18" charset="0"/>
              </a:rPr>
              <a:t>nd the remaining values were removed. The features which are not useful for </a:t>
            </a:r>
            <a:r>
              <a:rPr lang="en-US" kern="0" spc="-35" dirty="0">
                <a:solidFill>
                  <a:schemeClr val="bg1"/>
                </a:solidFill>
                <a:latin typeface="Times New Roman" panose="02020603050405020304" pitchFamily="18" charset="0"/>
                <a:ea typeface="Source Sans Pro" pitchFamily="34" charset="-122"/>
                <a:cs typeface="Times New Roman" panose="02020603050405020304" pitchFamily="18" charset="0"/>
              </a:rPr>
              <a:t>regression model were also removed</a:t>
            </a:r>
            <a:r>
              <a:rPr lang="en-US" sz="1800" kern="0" spc="-35" dirty="0">
                <a:solidFill>
                  <a:schemeClr val="bg1"/>
                </a:solidFill>
                <a:latin typeface="Times New Roman" panose="02020603050405020304" pitchFamily="18" charset="0"/>
                <a:ea typeface="Source Sans Pro" pitchFamily="34" charset="-122"/>
                <a:cs typeface="Times New Roman" panose="02020603050405020304" pitchFamily="18" charset="0"/>
              </a:rPr>
              <a:t>. Features of the dataset were extracted using machine learning techniques to identify patterns and correlations. The visualization of the target variable and the heatmap are shown:</a:t>
            </a:r>
            <a:endParaRPr lang="en-US" sz="1800" dirty="0">
              <a:solidFill>
                <a:schemeClr val="bg1"/>
              </a:solidFill>
              <a:latin typeface="Times New Roman" panose="02020603050405020304" pitchFamily="18" charset="0"/>
              <a:cs typeface="Times New Roman" panose="02020603050405020304" pitchFamily="18" charset="0"/>
            </a:endParaRPr>
          </a:p>
          <a:p>
            <a:pPr>
              <a:lnSpc>
                <a:spcPts val="2799"/>
              </a:lnSpc>
            </a:pPr>
            <a:endParaRPr lang="en-US" sz="1800" dirty="0">
              <a:solidFill>
                <a:schemeClr val="bg1"/>
              </a:solidFill>
              <a:latin typeface="Times New Roman" panose="02020603050405020304" pitchFamily="18" charset="0"/>
              <a:cs typeface="Times New Roman" panose="02020603050405020304" pitchFamily="18" charset="0"/>
            </a:endParaRPr>
          </a:p>
          <a:p>
            <a:pPr>
              <a:lnSpc>
                <a:spcPts val="2799"/>
              </a:lnSpc>
            </a:pPr>
            <a:endParaRPr lang="en-US" sz="1800" dirty="0">
              <a:solidFill>
                <a:schemeClr val="bg1"/>
              </a:solidFill>
              <a:latin typeface="Times New Roman" panose="02020603050405020304" pitchFamily="18" charset="0"/>
              <a:cs typeface="Times New Roman" panose="02020603050405020304" pitchFamily="18" charset="0"/>
            </a:endParaRPr>
          </a:p>
          <a:p>
            <a:pPr marL="0" indent="0">
              <a:lnSpc>
                <a:spcPts val="2799"/>
              </a:lnSpc>
              <a:buNone/>
            </a:pPr>
            <a:endParaRPr lang="en-US" sz="1750" dirty="0"/>
          </a:p>
        </p:txBody>
      </p:sp>
      <p:pic>
        <p:nvPicPr>
          <p:cNvPr id="10" name="Picture 9">
            <a:extLst>
              <a:ext uri="{FF2B5EF4-FFF2-40B4-BE49-F238E27FC236}">
                <a16:creationId xmlns:a16="http://schemas.microsoft.com/office/drawing/2014/main" id="{ED420D57-FF1A-FD79-3C30-AF18C88846E0}"/>
              </a:ext>
            </a:extLst>
          </p:cNvPr>
          <p:cNvPicPr>
            <a:picLocks noChangeAspect="1"/>
          </p:cNvPicPr>
          <p:nvPr/>
        </p:nvPicPr>
        <p:blipFill>
          <a:blip r:embed="rId3"/>
          <a:stretch>
            <a:fillRect/>
          </a:stretch>
        </p:blipFill>
        <p:spPr>
          <a:xfrm>
            <a:off x="2546430" y="4247909"/>
            <a:ext cx="3761773" cy="2890198"/>
          </a:xfrm>
          <a:prstGeom prst="rect">
            <a:avLst/>
          </a:prstGeom>
        </p:spPr>
      </p:pic>
      <p:pic>
        <p:nvPicPr>
          <p:cNvPr id="12" name="Picture 11">
            <a:extLst>
              <a:ext uri="{FF2B5EF4-FFF2-40B4-BE49-F238E27FC236}">
                <a16:creationId xmlns:a16="http://schemas.microsoft.com/office/drawing/2014/main" id="{90022CD4-7DA5-38DF-C5FB-24F43893994D}"/>
              </a:ext>
            </a:extLst>
          </p:cNvPr>
          <p:cNvPicPr>
            <a:picLocks noChangeAspect="1"/>
          </p:cNvPicPr>
          <p:nvPr/>
        </p:nvPicPr>
        <p:blipFill>
          <a:blip r:embed="rId4"/>
          <a:stretch>
            <a:fillRect/>
          </a:stretch>
        </p:blipFill>
        <p:spPr>
          <a:xfrm>
            <a:off x="7122691" y="4247909"/>
            <a:ext cx="5050014" cy="28901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143561"/>
            <a:ext cx="10218420" cy="694373"/>
          </a:xfrm>
          <a:prstGeom prst="rect">
            <a:avLst/>
          </a:prstGeom>
          <a:noFill/>
          <a:ln/>
        </p:spPr>
        <p:txBody>
          <a:bodyPr wrap="non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Linear Regression</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0373" y="2356425"/>
            <a:ext cx="3370064" cy="3516749"/>
          </a:xfrm>
          <a:prstGeom prst="roundRect">
            <a:avLst>
              <a:gd name="adj" fmla="val 1628"/>
            </a:avLst>
          </a:prstGeom>
          <a:solidFill>
            <a:srgbClr val="283157"/>
          </a:solidFill>
          <a:ln w="7620">
            <a:solidFill>
              <a:srgbClr val="303B69"/>
            </a:solidFill>
            <a:prstDash val="solid"/>
          </a:ln>
        </p:spPr>
      </p:sp>
      <p:sp>
        <p:nvSpPr>
          <p:cNvPr id="6" name="Text 4"/>
          <p:cNvSpPr/>
          <p:nvPr/>
        </p:nvSpPr>
        <p:spPr>
          <a:xfrm>
            <a:off x="2267783" y="2703148"/>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Definition</a:t>
            </a:r>
            <a:endParaRPr lang="en-US" sz="2187" dirty="0">
              <a:latin typeface="Times New Roman" panose="02020603050405020304" pitchFamily="18" charset="0"/>
              <a:cs typeface="Times New Roman" panose="02020603050405020304" pitchFamily="18" charset="0"/>
            </a:endParaRPr>
          </a:p>
        </p:txBody>
      </p:sp>
      <p:sp>
        <p:nvSpPr>
          <p:cNvPr id="7" name="Text 5"/>
          <p:cNvSpPr/>
          <p:nvPr/>
        </p:nvSpPr>
        <p:spPr>
          <a:xfrm>
            <a:off x="2267783" y="3217848"/>
            <a:ext cx="2910483" cy="2487811"/>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Linear regression is a statistical model that assumes a linear relationship between the dependent variable (life expectancy) and one independent variable</a:t>
            </a:r>
            <a:r>
              <a:rPr lang="en-US" sz="1750" dirty="0">
                <a:solidFill>
                  <a:srgbClr val="EBECEF"/>
                </a:solidFill>
                <a:latin typeface="Epilogue" pitchFamily="34" charset="0"/>
                <a:ea typeface="Epilogue" pitchFamily="34" charset="-122"/>
                <a:cs typeface="Epilogue" pitchFamily="34" charset="-120"/>
              </a:rPr>
              <a:t>.</a:t>
            </a:r>
            <a:endParaRPr lang="en-US" sz="1750" dirty="0"/>
          </a:p>
        </p:txBody>
      </p:sp>
      <p:sp>
        <p:nvSpPr>
          <p:cNvPr id="8" name="Shape 6"/>
          <p:cNvSpPr/>
          <p:nvPr/>
        </p:nvSpPr>
        <p:spPr>
          <a:xfrm>
            <a:off x="5605082" y="2356424"/>
            <a:ext cx="3370064" cy="3516749"/>
          </a:xfrm>
          <a:prstGeom prst="roundRect">
            <a:avLst>
              <a:gd name="adj" fmla="val 1628"/>
            </a:avLst>
          </a:prstGeom>
          <a:solidFill>
            <a:srgbClr val="283157"/>
          </a:solidFill>
          <a:ln w="7620">
            <a:solidFill>
              <a:srgbClr val="303B69"/>
            </a:solidFill>
            <a:prstDash val="solid"/>
          </a:ln>
        </p:spPr>
      </p:sp>
      <p:sp>
        <p:nvSpPr>
          <p:cNvPr id="9" name="Text 7"/>
          <p:cNvSpPr/>
          <p:nvPr/>
        </p:nvSpPr>
        <p:spPr>
          <a:xfrm>
            <a:off x="5860018" y="2703148"/>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Strengths</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5834872" y="3217847"/>
            <a:ext cx="2910483" cy="2487811"/>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Linear regression is simple to implement and interpret. It also provides a correlation coefficient that measures the strength of the relationship.</a:t>
            </a:r>
            <a:endParaRPr lang="en-US" sz="1750" dirty="0">
              <a:latin typeface="Times New Roman" panose="02020603050405020304" pitchFamily="18" charset="0"/>
              <a:cs typeface="Times New Roman" panose="02020603050405020304" pitchFamily="18" charset="0"/>
            </a:endParaRPr>
          </a:p>
        </p:txBody>
      </p:sp>
      <p:sp>
        <p:nvSpPr>
          <p:cNvPr id="11" name="Shape 9"/>
          <p:cNvSpPr/>
          <p:nvPr/>
        </p:nvSpPr>
        <p:spPr>
          <a:xfrm>
            <a:off x="9204936" y="2356423"/>
            <a:ext cx="3370064" cy="3516749"/>
          </a:xfrm>
          <a:prstGeom prst="roundRect">
            <a:avLst>
              <a:gd name="adj" fmla="val 1628"/>
            </a:avLst>
          </a:prstGeom>
          <a:solidFill>
            <a:srgbClr val="283157"/>
          </a:solidFill>
          <a:ln w="7620">
            <a:solidFill>
              <a:srgbClr val="303B69"/>
            </a:solidFill>
            <a:prstDash val="solid"/>
          </a:ln>
        </p:spPr>
      </p:sp>
      <p:sp>
        <p:nvSpPr>
          <p:cNvPr id="12" name="Text 10"/>
          <p:cNvSpPr/>
          <p:nvPr/>
        </p:nvSpPr>
        <p:spPr>
          <a:xfrm>
            <a:off x="9452253" y="2703148"/>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Limitations</a:t>
            </a:r>
            <a:endParaRPr lang="en-US" sz="2187" dirty="0">
              <a:latin typeface="Times New Roman" panose="02020603050405020304" pitchFamily="18" charset="0"/>
              <a:cs typeface="Times New Roman" panose="02020603050405020304" pitchFamily="18" charset="0"/>
            </a:endParaRPr>
          </a:p>
        </p:txBody>
      </p:sp>
      <p:sp>
        <p:nvSpPr>
          <p:cNvPr id="13" name="Text 11"/>
          <p:cNvSpPr/>
          <p:nvPr/>
        </p:nvSpPr>
        <p:spPr>
          <a:xfrm>
            <a:off x="9452253" y="3217848"/>
            <a:ext cx="2910483" cy="2487811"/>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Linear regression assumes a linear relationship between variables, which may not be true in all cases and may also be sensitive to outliers.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txBody>
          <a:bodyPr/>
          <a:lstStyle/>
          <a:p>
            <a:endParaRPr lang="en-IN" dirty="0"/>
          </a:p>
        </p:txBody>
      </p:sp>
      <p:sp>
        <p:nvSpPr>
          <p:cNvPr id="4" name="Text 2"/>
          <p:cNvSpPr/>
          <p:nvPr/>
        </p:nvSpPr>
        <p:spPr>
          <a:xfrm>
            <a:off x="757476" y="1207532"/>
            <a:ext cx="7629049" cy="1262301"/>
          </a:xfrm>
          <a:prstGeom prst="rect">
            <a:avLst/>
          </a:prstGeom>
          <a:noFill/>
          <a:ln/>
        </p:spPr>
        <p:txBody>
          <a:bodyPr wrap="square" rtlCol="0" anchor="t"/>
          <a:lstStyle/>
          <a:p>
            <a:pPr marL="0" indent="0">
              <a:lnSpc>
                <a:spcPts val="4970"/>
              </a:lnSpc>
              <a:buNone/>
            </a:pPr>
            <a:r>
              <a:rPr lang="en-US" sz="3976" dirty="0">
                <a:solidFill>
                  <a:srgbClr val="FFFFFF"/>
                </a:solidFill>
                <a:latin typeface="Times New Roman" panose="02020603050405020304" pitchFamily="18" charset="0"/>
                <a:ea typeface="Fraunces" pitchFamily="34" charset="-122"/>
                <a:cs typeface="Times New Roman" panose="02020603050405020304" pitchFamily="18" charset="0"/>
              </a:rPr>
              <a:t>Multivariate Linear Regression</a:t>
            </a:r>
            <a:endParaRPr lang="en-US" sz="3976" dirty="0">
              <a:latin typeface="Times New Roman" panose="02020603050405020304" pitchFamily="18" charset="0"/>
              <a:cs typeface="Times New Roman" panose="02020603050405020304" pitchFamily="18" charset="0"/>
            </a:endParaRPr>
          </a:p>
        </p:txBody>
      </p:sp>
      <p:sp>
        <p:nvSpPr>
          <p:cNvPr id="5" name="Shape 3"/>
          <p:cNvSpPr/>
          <p:nvPr/>
        </p:nvSpPr>
        <p:spPr>
          <a:xfrm>
            <a:off x="757476" y="2754749"/>
            <a:ext cx="454462" cy="454462"/>
          </a:xfrm>
          <a:prstGeom prst="roundRect">
            <a:avLst>
              <a:gd name="adj" fmla="val 12072"/>
            </a:avLst>
          </a:prstGeom>
          <a:solidFill>
            <a:srgbClr val="283157"/>
          </a:solidFill>
          <a:ln w="7620">
            <a:solidFill>
              <a:srgbClr val="303B69"/>
            </a:solidFill>
            <a:prstDash val="solid"/>
          </a:ln>
        </p:spPr>
      </p:sp>
      <p:sp>
        <p:nvSpPr>
          <p:cNvPr id="6" name="Text 4"/>
          <p:cNvSpPr/>
          <p:nvPr/>
        </p:nvSpPr>
        <p:spPr>
          <a:xfrm>
            <a:off x="916067" y="2792611"/>
            <a:ext cx="137160" cy="378738"/>
          </a:xfrm>
          <a:prstGeom prst="rect">
            <a:avLst/>
          </a:prstGeom>
          <a:noFill/>
          <a:ln/>
        </p:spPr>
        <p:txBody>
          <a:bodyPr wrap="none" rtlCol="0" anchor="t"/>
          <a:lstStyle/>
          <a:p>
            <a:pPr marL="0" indent="0" algn="ctr">
              <a:lnSpc>
                <a:spcPts val="2982"/>
              </a:lnSpc>
              <a:buNone/>
            </a:pPr>
            <a:r>
              <a:rPr lang="en-US" sz="2386" dirty="0">
                <a:solidFill>
                  <a:srgbClr val="EBECEF"/>
                </a:solidFill>
                <a:latin typeface="Fraunces" pitchFamily="34" charset="0"/>
                <a:ea typeface="Fraunces" pitchFamily="34" charset="-122"/>
                <a:cs typeface="Fraunces" pitchFamily="34" charset="-120"/>
              </a:rPr>
              <a:t>1</a:t>
            </a:r>
            <a:endParaRPr lang="en-US" sz="2386" dirty="0"/>
          </a:p>
        </p:txBody>
      </p:sp>
      <p:sp>
        <p:nvSpPr>
          <p:cNvPr id="7" name="Text 5"/>
          <p:cNvSpPr/>
          <p:nvPr/>
        </p:nvSpPr>
        <p:spPr>
          <a:xfrm>
            <a:off x="1413867" y="2824163"/>
            <a:ext cx="2019895" cy="315635"/>
          </a:xfrm>
          <a:prstGeom prst="rect">
            <a:avLst/>
          </a:prstGeom>
          <a:noFill/>
          <a:ln/>
        </p:spPr>
        <p:txBody>
          <a:bodyPr wrap="none" rtlCol="0" anchor="t"/>
          <a:lstStyle/>
          <a:p>
            <a:pPr marL="0" indent="0">
              <a:lnSpc>
                <a:spcPts val="2485"/>
              </a:lnSpc>
              <a:buNone/>
            </a:pPr>
            <a:r>
              <a:rPr lang="en-US" sz="1988" dirty="0">
                <a:solidFill>
                  <a:srgbClr val="EBECEF"/>
                </a:solidFill>
                <a:latin typeface="Times New Roman" panose="02020603050405020304" pitchFamily="18" charset="0"/>
                <a:ea typeface="Fraunces" pitchFamily="34" charset="-122"/>
                <a:cs typeface="Times New Roman" panose="02020603050405020304" pitchFamily="18" charset="0"/>
              </a:rPr>
              <a:t>Definition</a:t>
            </a:r>
            <a:endParaRPr lang="en-US" sz="1988" dirty="0">
              <a:latin typeface="Times New Roman" panose="02020603050405020304" pitchFamily="18" charset="0"/>
              <a:cs typeface="Times New Roman" panose="02020603050405020304" pitchFamily="18" charset="0"/>
            </a:endParaRPr>
          </a:p>
        </p:txBody>
      </p:sp>
      <p:sp>
        <p:nvSpPr>
          <p:cNvPr id="8" name="Text 6"/>
          <p:cNvSpPr/>
          <p:nvPr/>
        </p:nvSpPr>
        <p:spPr>
          <a:xfrm>
            <a:off x="1413867" y="3341727"/>
            <a:ext cx="3057168" cy="1293019"/>
          </a:xfrm>
          <a:prstGeom prst="rect">
            <a:avLst/>
          </a:prstGeom>
          <a:noFill/>
          <a:ln/>
        </p:spPr>
        <p:txBody>
          <a:bodyPr wrap="square" rtlCol="0" anchor="t"/>
          <a:lstStyle/>
          <a:p>
            <a:pPr marL="0" indent="0">
              <a:lnSpc>
                <a:spcPts val="2545"/>
              </a:lnSpc>
              <a:buNone/>
            </a:pPr>
            <a:r>
              <a:rPr lang="en-US" sz="1591" dirty="0">
                <a:solidFill>
                  <a:srgbClr val="EBECEF"/>
                </a:solidFill>
                <a:latin typeface="Times New Roman" panose="02020603050405020304" pitchFamily="18" charset="0"/>
                <a:ea typeface="Epilogue" pitchFamily="34" charset="-122"/>
                <a:cs typeface="Times New Roman" panose="02020603050405020304" pitchFamily="18" charset="0"/>
              </a:rPr>
              <a:t>Multivariate linear regression involves predicting life expectancy using multiple independent variables.</a:t>
            </a:r>
            <a:endParaRPr lang="en-US" sz="1591" dirty="0">
              <a:latin typeface="Times New Roman" panose="02020603050405020304" pitchFamily="18" charset="0"/>
              <a:cs typeface="Times New Roman" panose="02020603050405020304" pitchFamily="18" charset="0"/>
            </a:endParaRPr>
          </a:p>
        </p:txBody>
      </p:sp>
      <p:sp>
        <p:nvSpPr>
          <p:cNvPr id="9" name="Shape 7"/>
          <p:cNvSpPr/>
          <p:nvPr/>
        </p:nvSpPr>
        <p:spPr>
          <a:xfrm>
            <a:off x="4672965" y="2754749"/>
            <a:ext cx="454462" cy="454462"/>
          </a:xfrm>
          <a:prstGeom prst="roundRect">
            <a:avLst>
              <a:gd name="adj" fmla="val 12072"/>
            </a:avLst>
          </a:prstGeom>
          <a:solidFill>
            <a:srgbClr val="283157"/>
          </a:solidFill>
          <a:ln w="7620">
            <a:solidFill>
              <a:srgbClr val="303B69"/>
            </a:solidFill>
            <a:prstDash val="solid"/>
          </a:ln>
        </p:spPr>
      </p:sp>
      <p:sp>
        <p:nvSpPr>
          <p:cNvPr id="10" name="Text 8"/>
          <p:cNvSpPr/>
          <p:nvPr/>
        </p:nvSpPr>
        <p:spPr>
          <a:xfrm>
            <a:off x="4808696" y="2792611"/>
            <a:ext cx="182880" cy="378738"/>
          </a:xfrm>
          <a:prstGeom prst="rect">
            <a:avLst/>
          </a:prstGeom>
          <a:noFill/>
          <a:ln/>
        </p:spPr>
        <p:txBody>
          <a:bodyPr wrap="none" rtlCol="0" anchor="t"/>
          <a:lstStyle/>
          <a:p>
            <a:pPr marL="0" indent="0" algn="ctr">
              <a:lnSpc>
                <a:spcPts val="2982"/>
              </a:lnSpc>
              <a:buNone/>
            </a:pPr>
            <a:r>
              <a:rPr lang="en-US" sz="2386" dirty="0">
                <a:solidFill>
                  <a:srgbClr val="EBECEF"/>
                </a:solidFill>
                <a:latin typeface="Fraunces" pitchFamily="34" charset="0"/>
                <a:ea typeface="Fraunces" pitchFamily="34" charset="-122"/>
                <a:cs typeface="Fraunces" pitchFamily="34" charset="-120"/>
              </a:rPr>
              <a:t>2</a:t>
            </a:r>
            <a:endParaRPr lang="en-US" sz="2386" dirty="0"/>
          </a:p>
        </p:txBody>
      </p:sp>
      <p:sp>
        <p:nvSpPr>
          <p:cNvPr id="11" name="Text 9"/>
          <p:cNvSpPr/>
          <p:nvPr/>
        </p:nvSpPr>
        <p:spPr>
          <a:xfrm>
            <a:off x="5329357" y="2824163"/>
            <a:ext cx="2019895" cy="315635"/>
          </a:xfrm>
          <a:prstGeom prst="rect">
            <a:avLst/>
          </a:prstGeom>
          <a:noFill/>
          <a:ln/>
        </p:spPr>
        <p:txBody>
          <a:bodyPr wrap="none" rtlCol="0" anchor="t"/>
          <a:lstStyle/>
          <a:p>
            <a:pPr marL="0" indent="0">
              <a:lnSpc>
                <a:spcPts val="2485"/>
              </a:lnSpc>
              <a:buNone/>
            </a:pPr>
            <a:r>
              <a:rPr lang="en-US" sz="1988" dirty="0">
                <a:solidFill>
                  <a:srgbClr val="EBECEF"/>
                </a:solidFill>
                <a:latin typeface="Times New Roman" panose="02020603050405020304" pitchFamily="18" charset="0"/>
                <a:ea typeface="Fraunces" pitchFamily="34" charset="-122"/>
                <a:cs typeface="Times New Roman" panose="02020603050405020304" pitchFamily="18" charset="0"/>
              </a:rPr>
              <a:t>Advantages</a:t>
            </a:r>
            <a:endParaRPr lang="en-US" sz="1988" dirty="0">
              <a:latin typeface="Times New Roman" panose="02020603050405020304" pitchFamily="18" charset="0"/>
              <a:cs typeface="Times New Roman" panose="02020603050405020304" pitchFamily="18" charset="0"/>
            </a:endParaRPr>
          </a:p>
        </p:txBody>
      </p:sp>
      <p:sp>
        <p:nvSpPr>
          <p:cNvPr id="12" name="Text 10"/>
          <p:cNvSpPr/>
          <p:nvPr/>
        </p:nvSpPr>
        <p:spPr>
          <a:xfrm>
            <a:off x="5329357" y="3341727"/>
            <a:ext cx="3057168" cy="1939528"/>
          </a:xfrm>
          <a:prstGeom prst="rect">
            <a:avLst/>
          </a:prstGeom>
          <a:noFill/>
          <a:ln/>
        </p:spPr>
        <p:txBody>
          <a:bodyPr wrap="square" rtlCol="0" anchor="t"/>
          <a:lstStyle/>
          <a:p>
            <a:pPr marL="0" indent="0">
              <a:lnSpc>
                <a:spcPts val="2545"/>
              </a:lnSpc>
              <a:buNone/>
            </a:pPr>
            <a:r>
              <a:rPr lang="en-US" sz="1591" dirty="0">
                <a:solidFill>
                  <a:srgbClr val="EBECEF"/>
                </a:solidFill>
                <a:latin typeface="Times New Roman" panose="02020603050405020304" pitchFamily="18" charset="0"/>
                <a:ea typeface="Epilogue" pitchFamily="34" charset="-122"/>
                <a:cs typeface="Times New Roman" panose="02020603050405020304" pitchFamily="18" charset="0"/>
              </a:rPr>
              <a:t>Multivariate linear regression allows for the incorporation of multiple factors that influence life expectancy, resulting in more accurate predictions.</a:t>
            </a:r>
            <a:endParaRPr lang="en-US" sz="1591" dirty="0">
              <a:latin typeface="Times New Roman" panose="02020603050405020304" pitchFamily="18" charset="0"/>
              <a:cs typeface="Times New Roman" panose="02020603050405020304" pitchFamily="18" charset="0"/>
            </a:endParaRPr>
          </a:p>
        </p:txBody>
      </p:sp>
      <p:sp>
        <p:nvSpPr>
          <p:cNvPr id="13" name="Shape 11"/>
          <p:cNvSpPr/>
          <p:nvPr/>
        </p:nvSpPr>
        <p:spPr>
          <a:xfrm>
            <a:off x="757476" y="5640943"/>
            <a:ext cx="454462" cy="454462"/>
          </a:xfrm>
          <a:prstGeom prst="roundRect">
            <a:avLst>
              <a:gd name="adj" fmla="val 12072"/>
            </a:avLst>
          </a:prstGeom>
          <a:solidFill>
            <a:srgbClr val="283157"/>
          </a:solidFill>
          <a:ln w="7620">
            <a:solidFill>
              <a:srgbClr val="303B69"/>
            </a:solidFill>
            <a:prstDash val="solid"/>
          </a:ln>
        </p:spPr>
      </p:sp>
      <p:sp>
        <p:nvSpPr>
          <p:cNvPr id="14" name="Text 12"/>
          <p:cNvSpPr/>
          <p:nvPr/>
        </p:nvSpPr>
        <p:spPr>
          <a:xfrm>
            <a:off x="900827" y="5678805"/>
            <a:ext cx="167640" cy="378738"/>
          </a:xfrm>
          <a:prstGeom prst="rect">
            <a:avLst/>
          </a:prstGeom>
          <a:noFill/>
          <a:ln/>
        </p:spPr>
        <p:txBody>
          <a:bodyPr wrap="none" rtlCol="0" anchor="t"/>
          <a:lstStyle/>
          <a:p>
            <a:pPr marL="0" indent="0" algn="ctr">
              <a:lnSpc>
                <a:spcPts val="2982"/>
              </a:lnSpc>
              <a:buNone/>
            </a:pPr>
            <a:r>
              <a:rPr lang="en-US" sz="2386" dirty="0">
                <a:solidFill>
                  <a:srgbClr val="EBECEF"/>
                </a:solidFill>
                <a:latin typeface="Fraunces" pitchFamily="34" charset="0"/>
                <a:ea typeface="Fraunces" pitchFamily="34" charset="-122"/>
                <a:cs typeface="Fraunces" pitchFamily="34" charset="-120"/>
              </a:rPr>
              <a:t>3</a:t>
            </a:r>
            <a:endParaRPr lang="en-US" sz="2386" dirty="0"/>
          </a:p>
        </p:txBody>
      </p:sp>
      <p:sp>
        <p:nvSpPr>
          <p:cNvPr id="15" name="Text 13"/>
          <p:cNvSpPr/>
          <p:nvPr/>
        </p:nvSpPr>
        <p:spPr>
          <a:xfrm>
            <a:off x="1413867" y="5710357"/>
            <a:ext cx="2019895" cy="315635"/>
          </a:xfrm>
          <a:prstGeom prst="rect">
            <a:avLst/>
          </a:prstGeom>
          <a:noFill/>
          <a:ln/>
        </p:spPr>
        <p:txBody>
          <a:bodyPr wrap="none" rtlCol="0" anchor="t"/>
          <a:lstStyle/>
          <a:p>
            <a:pPr marL="0" indent="0">
              <a:lnSpc>
                <a:spcPts val="2485"/>
              </a:lnSpc>
              <a:buNone/>
            </a:pPr>
            <a:r>
              <a:rPr lang="en-US" sz="1988" dirty="0">
                <a:solidFill>
                  <a:srgbClr val="EBECEF"/>
                </a:solidFill>
                <a:latin typeface="Times New Roman" panose="02020603050405020304" pitchFamily="18" charset="0"/>
                <a:ea typeface="Fraunces" pitchFamily="34" charset="-122"/>
                <a:cs typeface="Times New Roman" panose="02020603050405020304" pitchFamily="18" charset="0"/>
              </a:rPr>
              <a:t>Pitfalls</a:t>
            </a:r>
            <a:endParaRPr lang="en-US" sz="1988" dirty="0">
              <a:latin typeface="Times New Roman" panose="02020603050405020304" pitchFamily="18" charset="0"/>
              <a:cs typeface="Times New Roman" panose="02020603050405020304" pitchFamily="18" charset="0"/>
            </a:endParaRPr>
          </a:p>
        </p:txBody>
      </p:sp>
      <p:sp>
        <p:nvSpPr>
          <p:cNvPr id="16" name="Text 14"/>
          <p:cNvSpPr/>
          <p:nvPr/>
        </p:nvSpPr>
        <p:spPr>
          <a:xfrm>
            <a:off x="1413867" y="6227921"/>
            <a:ext cx="6972657" cy="969764"/>
          </a:xfrm>
          <a:prstGeom prst="rect">
            <a:avLst/>
          </a:prstGeom>
          <a:noFill/>
          <a:ln/>
        </p:spPr>
        <p:txBody>
          <a:bodyPr wrap="square" rtlCol="0" anchor="t"/>
          <a:lstStyle/>
          <a:p>
            <a:pPr marL="0" indent="0">
              <a:lnSpc>
                <a:spcPts val="2545"/>
              </a:lnSpc>
              <a:buNone/>
            </a:pPr>
            <a:r>
              <a:rPr lang="en-US" sz="1590" dirty="0">
                <a:solidFill>
                  <a:srgbClr val="EBECEF"/>
                </a:solidFill>
                <a:latin typeface="Times New Roman" panose="02020603050405020304" pitchFamily="18" charset="0"/>
                <a:ea typeface="Epilogue" pitchFamily="34" charset="-122"/>
                <a:cs typeface="Times New Roman" panose="02020603050405020304" pitchFamily="18" charset="0"/>
              </a:rPr>
              <a:t>Multivariate linear regression is sensitive to multicollinearity and requires careful selection of independent variables to avoid overfitting.</a:t>
            </a:r>
            <a:endParaRPr lang="en-US" sz="1590" dirty="0">
              <a:latin typeface="Times New Roman" panose="02020603050405020304" pitchFamily="18" charset="0"/>
              <a:cs typeface="Times New Roman" panose="02020603050405020304" pitchFamily="18" charset="0"/>
            </a:endParaRPr>
          </a:p>
        </p:txBody>
      </p:sp>
      <p:pic>
        <p:nvPicPr>
          <p:cNvPr id="17" name="Image 0"/>
          <p:cNvPicPr>
            <a:picLocks noChangeAspect="1"/>
          </p:cNvPicPr>
          <p:nvPr/>
        </p:nvPicPr>
        <p:blipFill>
          <a:blip r:embed="rId3"/>
          <a:srcRect/>
          <a:stretch/>
        </p:blipFill>
        <p:spPr>
          <a:xfrm>
            <a:off x="8763119" y="0"/>
            <a:ext cx="5867281" cy="82296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161661"/>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Polynomial Regression </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2969538"/>
            <a:ext cx="10554414" cy="44410"/>
          </a:xfrm>
          <a:prstGeom prst="rect">
            <a:avLst/>
          </a:prstGeom>
          <a:solidFill>
            <a:srgbClr val="303B69"/>
          </a:solidFill>
          <a:ln/>
        </p:spPr>
      </p:sp>
      <p:sp>
        <p:nvSpPr>
          <p:cNvPr id="6" name="Shape 4"/>
          <p:cNvSpPr/>
          <p:nvPr/>
        </p:nvSpPr>
        <p:spPr>
          <a:xfrm>
            <a:off x="3700760" y="2969538"/>
            <a:ext cx="44410" cy="777597"/>
          </a:xfrm>
          <a:prstGeom prst="rect">
            <a:avLst/>
          </a:prstGeom>
          <a:solidFill>
            <a:srgbClr val="303B69"/>
          </a:solidFill>
          <a:ln/>
        </p:spPr>
      </p:sp>
      <p:sp>
        <p:nvSpPr>
          <p:cNvPr id="7" name="Shape 5"/>
          <p:cNvSpPr/>
          <p:nvPr/>
        </p:nvSpPr>
        <p:spPr>
          <a:xfrm>
            <a:off x="3473053" y="2719626"/>
            <a:ext cx="499943" cy="499943"/>
          </a:xfrm>
          <a:prstGeom prst="roundRect">
            <a:avLst>
              <a:gd name="adj" fmla="val 10974"/>
            </a:avLst>
          </a:prstGeom>
          <a:solidFill>
            <a:srgbClr val="283157"/>
          </a:solidFill>
          <a:ln w="7620">
            <a:solidFill>
              <a:srgbClr val="303B69"/>
            </a:solidFill>
            <a:prstDash val="solid"/>
          </a:ln>
        </p:spPr>
      </p:sp>
      <p:sp>
        <p:nvSpPr>
          <p:cNvPr id="8" name="Text 6"/>
          <p:cNvSpPr/>
          <p:nvPr/>
        </p:nvSpPr>
        <p:spPr>
          <a:xfrm>
            <a:off x="3646765" y="2761298"/>
            <a:ext cx="15240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2611993" y="3969425"/>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Order 1</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2260163" y="4538782"/>
            <a:ext cx="2925604" cy="710803"/>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Definition:</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Linear relationship</a:t>
            </a:r>
            <a:endParaRPr lang="en-US" sz="1750" dirty="0">
              <a:latin typeface="Times New Roman" panose="02020603050405020304" pitchFamily="18" charset="0"/>
              <a:cs typeface="Times New Roman" panose="02020603050405020304" pitchFamily="18" charset="0"/>
            </a:endParaRPr>
          </a:p>
        </p:txBody>
      </p:sp>
      <p:sp>
        <p:nvSpPr>
          <p:cNvPr id="11" name="Text 9"/>
          <p:cNvSpPr/>
          <p:nvPr/>
        </p:nvSpPr>
        <p:spPr>
          <a:xfrm>
            <a:off x="2282368" y="5397448"/>
            <a:ext cx="2925604" cy="710803"/>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Advantages:</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Simple and easy to interpret</a:t>
            </a:r>
            <a:endParaRPr lang="en-US" sz="1750" dirty="0">
              <a:latin typeface="Times New Roman" panose="02020603050405020304" pitchFamily="18" charset="0"/>
              <a:cs typeface="Times New Roman" panose="02020603050405020304" pitchFamily="18" charset="0"/>
            </a:endParaRPr>
          </a:p>
        </p:txBody>
      </p:sp>
      <p:sp>
        <p:nvSpPr>
          <p:cNvPr id="12" name="Text 10"/>
          <p:cNvSpPr/>
          <p:nvPr/>
        </p:nvSpPr>
        <p:spPr>
          <a:xfrm>
            <a:off x="2237958" y="6156866"/>
            <a:ext cx="2925604" cy="1066205"/>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Pitfalls:</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May not capture curvilinear relationships between variables</a:t>
            </a:r>
            <a:endParaRPr lang="en-US" sz="1750" dirty="0">
              <a:latin typeface="Times New Roman" panose="02020603050405020304" pitchFamily="18" charset="0"/>
              <a:cs typeface="Times New Roman" panose="02020603050405020304" pitchFamily="18" charset="0"/>
            </a:endParaRPr>
          </a:p>
        </p:txBody>
      </p:sp>
      <p:sp>
        <p:nvSpPr>
          <p:cNvPr id="13" name="Shape 11"/>
          <p:cNvSpPr/>
          <p:nvPr/>
        </p:nvSpPr>
        <p:spPr>
          <a:xfrm>
            <a:off x="7292876" y="2969538"/>
            <a:ext cx="44410" cy="777597"/>
          </a:xfrm>
          <a:prstGeom prst="rect">
            <a:avLst/>
          </a:prstGeom>
          <a:solidFill>
            <a:srgbClr val="303B69"/>
          </a:solidFill>
          <a:ln/>
        </p:spPr>
      </p:sp>
      <p:sp>
        <p:nvSpPr>
          <p:cNvPr id="14" name="Shape 12"/>
          <p:cNvSpPr/>
          <p:nvPr/>
        </p:nvSpPr>
        <p:spPr>
          <a:xfrm>
            <a:off x="7065169" y="2719626"/>
            <a:ext cx="499943" cy="499943"/>
          </a:xfrm>
          <a:prstGeom prst="roundRect">
            <a:avLst>
              <a:gd name="adj" fmla="val 10974"/>
            </a:avLst>
          </a:prstGeom>
          <a:solidFill>
            <a:srgbClr val="283157"/>
          </a:solidFill>
          <a:ln w="7620">
            <a:solidFill>
              <a:srgbClr val="303B69"/>
            </a:solidFill>
            <a:prstDash val="solid"/>
          </a:ln>
        </p:spPr>
      </p:sp>
      <p:sp>
        <p:nvSpPr>
          <p:cNvPr id="15" name="Text 13"/>
          <p:cNvSpPr/>
          <p:nvPr/>
        </p:nvSpPr>
        <p:spPr>
          <a:xfrm>
            <a:off x="7212211" y="2761298"/>
            <a:ext cx="20574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6" name="Text 14"/>
          <p:cNvSpPr/>
          <p:nvPr/>
        </p:nvSpPr>
        <p:spPr>
          <a:xfrm>
            <a:off x="6204109" y="3969425"/>
            <a:ext cx="2221944"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Order 2</a:t>
            </a:r>
            <a:endParaRPr lang="en-US" sz="2187" dirty="0">
              <a:latin typeface="Times New Roman" panose="02020603050405020304" pitchFamily="18" charset="0"/>
              <a:cs typeface="Times New Roman" panose="02020603050405020304" pitchFamily="18" charset="0"/>
            </a:endParaRPr>
          </a:p>
        </p:txBody>
      </p:sp>
      <p:sp>
        <p:nvSpPr>
          <p:cNvPr id="17" name="Text 15"/>
          <p:cNvSpPr/>
          <p:nvPr/>
        </p:nvSpPr>
        <p:spPr>
          <a:xfrm>
            <a:off x="5852279" y="4538782"/>
            <a:ext cx="2925723" cy="710803"/>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Definition:</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Quadratic relationship</a:t>
            </a:r>
            <a:endParaRPr lang="en-US" sz="1750" dirty="0">
              <a:latin typeface="Times New Roman" panose="02020603050405020304" pitchFamily="18" charset="0"/>
              <a:cs typeface="Times New Roman" panose="02020603050405020304" pitchFamily="18" charset="0"/>
            </a:endParaRPr>
          </a:p>
        </p:txBody>
      </p:sp>
      <p:sp>
        <p:nvSpPr>
          <p:cNvPr id="18" name="Text 16"/>
          <p:cNvSpPr/>
          <p:nvPr/>
        </p:nvSpPr>
        <p:spPr>
          <a:xfrm>
            <a:off x="5852279" y="5449491"/>
            <a:ext cx="2925723" cy="1066205"/>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Advantages:</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Can capture upward or downward curvatures</a:t>
            </a:r>
            <a:endParaRPr lang="en-US" sz="1750" dirty="0">
              <a:latin typeface="Times New Roman" panose="02020603050405020304" pitchFamily="18" charset="0"/>
              <a:cs typeface="Times New Roman" panose="02020603050405020304" pitchFamily="18" charset="0"/>
            </a:endParaRPr>
          </a:p>
        </p:txBody>
      </p:sp>
      <p:sp>
        <p:nvSpPr>
          <p:cNvPr id="19" name="Text 17"/>
          <p:cNvSpPr/>
          <p:nvPr/>
        </p:nvSpPr>
        <p:spPr>
          <a:xfrm>
            <a:off x="5852279" y="6715601"/>
            <a:ext cx="2925723" cy="710803"/>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Pitfalls:</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May overfit with small sample sizes</a:t>
            </a:r>
            <a:endParaRPr lang="en-US" sz="1750" dirty="0">
              <a:latin typeface="Times New Roman" panose="02020603050405020304" pitchFamily="18" charset="0"/>
              <a:cs typeface="Times New Roman" panose="02020603050405020304" pitchFamily="18" charset="0"/>
            </a:endParaRPr>
          </a:p>
        </p:txBody>
      </p:sp>
      <p:sp>
        <p:nvSpPr>
          <p:cNvPr id="20" name="Shape 18"/>
          <p:cNvSpPr/>
          <p:nvPr/>
        </p:nvSpPr>
        <p:spPr>
          <a:xfrm>
            <a:off x="10885110" y="2969538"/>
            <a:ext cx="44410" cy="777597"/>
          </a:xfrm>
          <a:prstGeom prst="rect">
            <a:avLst/>
          </a:prstGeom>
          <a:solidFill>
            <a:srgbClr val="303B69"/>
          </a:solidFill>
          <a:ln/>
        </p:spPr>
      </p:sp>
      <p:sp>
        <p:nvSpPr>
          <p:cNvPr id="21" name="Shape 19"/>
          <p:cNvSpPr/>
          <p:nvPr/>
        </p:nvSpPr>
        <p:spPr>
          <a:xfrm>
            <a:off x="10657403" y="2719626"/>
            <a:ext cx="499943" cy="499943"/>
          </a:xfrm>
          <a:prstGeom prst="roundRect">
            <a:avLst>
              <a:gd name="adj" fmla="val 10974"/>
            </a:avLst>
          </a:prstGeom>
          <a:solidFill>
            <a:srgbClr val="283157"/>
          </a:solidFill>
          <a:ln w="7620">
            <a:solidFill>
              <a:srgbClr val="303B69"/>
            </a:solidFill>
            <a:prstDash val="solid"/>
          </a:ln>
        </p:spPr>
      </p:sp>
      <p:sp>
        <p:nvSpPr>
          <p:cNvPr id="22" name="Text 20"/>
          <p:cNvSpPr/>
          <p:nvPr/>
        </p:nvSpPr>
        <p:spPr>
          <a:xfrm>
            <a:off x="10815876" y="2761298"/>
            <a:ext cx="182880"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23" name="Text 21"/>
          <p:cNvSpPr/>
          <p:nvPr/>
        </p:nvSpPr>
        <p:spPr>
          <a:xfrm>
            <a:off x="9661446" y="3969425"/>
            <a:ext cx="2491740" cy="347186"/>
          </a:xfrm>
          <a:prstGeom prst="rect">
            <a:avLst/>
          </a:prstGeom>
          <a:noFill/>
          <a:ln/>
        </p:spPr>
        <p:txBody>
          <a:bodyPr wrap="none" rtlCol="0" anchor="t"/>
          <a:lstStyle/>
          <a:p>
            <a:pPr marL="0" indent="0" algn="ctr">
              <a:lnSpc>
                <a:spcPts val="2734"/>
              </a:lnSpc>
              <a:buNone/>
            </a:pPr>
            <a:r>
              <a:rPr lang="en-US" sz="2187" dirty="0">
                <a:solidFill>
                  <a:srgbClr val="EBECEF"/>
                </a:solidFill>
                <a:latin typeface="Times New Roman" panose="02020603050405020304" pitchFamily="18" charset="0"/>
                <a:ea typeface="Fraunces" pitchFamily="34" charset="-122"/>
                <a:cs typeface="Times New Roman" panose="02020603050405020304" pitchFamily="18" charset="0"/>
              </a:rPr>
              <a:t>Order 3 and higher</a:t>
            </a:r>
            <a:endParaRPr lang="en-US" sz="2187" dirty="0">
              <a:latin typeface="Times New Roman" panose="02020603050405020304" pitchFamily="18" charset="0"/>
              <a:cs typeface="Times New Roman" panose="02020603050405020304" pitchFamily="18" charset="0"/>
            </a:endParaRPr>
          </a:p>
        </p:txBody>
      </p:sp>
      <p:sp>
        <p:nvSpPr>
          <p:cNvPr id="24" name="Text 22"/>
          <p:cNvSpPr/>
          <p:nvPr/>
        </p:nvSpPr>
        <p:spPr>
          <a:xfrm>
            <a:off x="9444514" y="4538782"/>
            <a:ext cx="2925723" cy="710803"/>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Definition:</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Higher degree polynomial relationship</a:t>
            </a:r>
            <a:endParaRPr lang="en-US" sz="1750" dirty="0">
              <a:latin typeface="Times New Roman" panose="02020603050405020304" pitchFamily="18" charset="0"/>
              <a:cs typeface="Times New Roman" panose="02020603050405020304" pitchFamily="18" charset="0"/>
            </a:endParaRPr>
          </a:p>
        </p:txBody>
      </p:sp>
      <p:sp>
        <p:nvSpPr>
          <p:cNvPr id="25" name="Text 23"/>
          <p:cNvSpPr/>
          <p:nvPr/>
        </p:nvSpPr>
        <p:spPr>
          <a:xfrm>
            <a:off x="9466658" y="5330601"/>
            <a:ext cx="2925723" cy="1066205"/>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Advantages:</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Can capture complex and nonlinear relationships</a:t>
            </a:r>
            <a:endParaRPr lang="en-US" sz="1750" dirty="0">
              <a:latin typeface="Times New Roman" panose="02020603050405020304" pitchFamily="18" charset="0"/>
              <a:cs typeface="Times New Roman" panose="02020603050405020304" pitchFamily="18" charset="0"/>
            </a:endParaRPr>
          </a:p>
        </p:txBody>
      </p:sp>
      <p:sp>
        <p:nvSpPr>
          <p:cNvPr id="26" name="Text 24"/>
          <p:cNvSpPr/>
          <p:nvPr/>
        </p:nvSpPr>
        <p:spPr>
          <a:xfrm>
            <a:off x="9535894" y="6419017"/>
            <a:ext cx="2925723" cy="710803"/>
          </a:xfrm>
          <a:prstGeom prst="rect">
            <a:avLst/>
          </a:prstGeom>
          <a:noFill/>
          <a:ln/>
        </p:spPr>
        <p:txBody>
          <a:bodyPr wrap="square" rtlCol="0" anchor="t"/>
          <a:lstStyle/>
          <a:p>
            <a:pPr marL="0" indent="0" algn="ctr">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Pitfalls:</a:t>
            </a: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 May overfit with larger sample sizes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479471"/>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Multivariate Polynomial Regression</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37993" y="3423642"/>
            <a:ext cx="2666286" cy="416481"/>
          </a:xfrm>
          <a:prstGeom prst="rect">
            <a:avLst/>
          </a:prstGeom>
          <a:noFill/>
          <a:ln/>
        </p:spPr>
        <p:txBody>
          <a:bodyPr wrap="none" rtlCol="0" anchor="t"/>
          <a:lstStyle/>
          <a:p>
            <a:pPr marL="0" indent="0">
              <a:lnSpc>
                <a:spcPts val="3281"/>
              </a:lnSpc>
              <a:buNone/>
            </a:pPr>
            <a:r>
              <a:rPr lang="en-US" sz="2624" dirty="0">
                <a:solidFill>
                  <a:srgbClr val="FFFFFF"/>
                </a:solidFill>
                <a:latin typeface="Times New Roman" panose="02020603050405020304" pitchFamily="18" charset="0"/>
                <a:ea typeface="Fraunces" pitchFamily="34" charset="-122"/>
                <a:cs typeface="Times New Roman" panose="02020603050405020304" pitchFamily="18" charset="0"/>
              </a:rPr>
              <a:t>Definition</a:t>
            </a:r>
            <a:endParaRPr lang="en-US" sz="2624" dirty="0">
              <a:latin typeface="Times New Roman" panose="02020603050405020304" pitchFamily="18" charset="0"/>
              <a:cs typeface="Times New Roman" panose="02020603050405020304" pitchFamily="18" charset="0"/>
            </a:endParaRPr>
          </a:p>
        </p:txBody>
      </p:sp>
      <p:sp>
        <p:nvSpPr>
          <p:cNvPr id="6" name="Text 4"/>
          <p:cNvSpPr/>
          <p:nvPr/>
        </p:nvSpPr>
        <p:spPr>
          <a:xfrm>
            <a:off x="2037993" y="4062293"/>
            <a:ext cx="3156347" cy="2132409"/>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Multivariate polynomial regression involves predicting life expectancy using multiple independent variables and high degree polynomial equations.</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5743932" y="3423642"/>
            <a:ext cx="2666286" cy="416481"/>
          </a:xfrm>
          <a:prstGeom prst="rect">
            <a:avLst/>
          </a:prstGeom>
          <a:noFill/>
          <a:ln/>
        </p:spPr>
        <p:txBody>
          <a:bodyPr wrap="none" rtlCol="0" anchor="t"/>
          <a:lstStyle/>
          <a:p>
            <a:pPr marL="0" indent="0">
              <a:lnSpc>
                <a:spcPts val="3281"/>
              </a:lnSpc>
              <a:buNone/>
            </a:pPr>
            <a:r>
              <a:rPr lang="en-US" sz="2624" dirty="0">
                <a:solidFill>
                  <a:srgbClr val="FFFFFF"/>
                </a:solidFill>
                <a:latin typeface="Times New Roman" panose="02020603050405020304" pitchFamily="18" charset="0"/>
                <a:ea typeface="Fraunces" pitchFamily="34" charset="-122"/>
                <a:cs typeface="Times New Roman" panose="02020603050405020304" pitchFamily="18" charset="0"/>
              </a:rPr>
              <a:t>Advantages</a:t>
            </a:r>
            <a:endParaRPr lang="en-US" sz="2624" dirty="0">
              <a:latin typeface="Times New Roman" panose="02020603050405020304" pitchFamily="18" charset="0"/>
              <a:cs typeface="Times New Roman" panose="02020603050405020304" pitchFamily="18" charset="0"/>
            </a:endParaRPr>
          </a:p>
        </p:txBody>
      </p:sp>
      <p:sp>
        <p:nvSpPr>
          <p:cNvPr id="8" name="Text 6"/>
          <p:cNvSpPr/>
          <p:nvPr/>
        </p:nvSpPr>
        <p:spPr>
          <a:xfrm>
            <a:off x="5743932" y="4062293"/>
            <a:ext cx="3156347" cy="2487811"/>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Multivariate polynomial regression can capture complex relationships between variables, leading to more accurate predictions than simple linear models.</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9449872" y="3423642"/>
            <a:ext cx="2666286" cy="416481"/>
          </a:xfrm>
          <a:prstGeom prst="rect">
            <a:avLst/>
          </a:prstGeom>
          <a:noFill/>
          <a:ln/>
        </p:spPr>
        <p:txBody>
          <a:bodyPr wrap="none" rtlCol="0" anchor="t"/>
          <a:lstStyle/>
          <a:p>
            <a:pPr marL="0" indent="0">
              <a:lnSpc>
                <a:spcPts val="3281"/>
              </a:lnSpc>
              <a:buNone/>
            </a:pPr>
            <a:r>
              <a:rPr lang="en-US" sz="2624" dirty="0">
                <a:solidFill>
                  <a:srgbClr val="FFFFFF"/>
                </a:solidFill>
                <a:latin typeface="Times New Roman" panose="02020603050405020304" pitchFamily="18" charset="0"/>
                <a:ea typeface="Fraunces" pitchFamily="34" charset="-122"/>
                <a:cs typeface="Times New Roman" panose="02020603050405020304" pitchFamily="18" charset="0"/>
              </a:rPr>
              <a:t>Pitfalls</a:t>
            </a:r>
            <a:endParaRPr lang="en-US" sz="2624" dirty="0">
              <a:latin typeface="Times New Roman" panose="02020603050405020304" pitchFamily="18" charset="0"/>
              <a:cs typeface="Times New Roman" panose="02020603050405020304" pitchFamily="18" charset="0"/>
            </a:endParaRPr>
          </a:p>
        </p:txBody>
      </p:sp>
      <p:sp>
        <p:nvSpPr>
          <p:cNvPr id="10" name="Text 8"/>
          <p:cNvSpPr/>
          <p:nvPr/>
        </p:nvSpPr>
        <p:spPr>
          <a:xfrm>
            <a:off x="9449872" y="4062293"/>
            <a:ext cx="3156347" cy="2487811"/>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It requires careful selection of independent variables and choosing the right degree of polynomial. High-degree polynomials can overfit the data, leading to poor generalization ability.</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7620">
            <a:solidFill>
              <a:srgbClr val="565151"/>
            </a:solidFill>
            <a:prstDash val="solid"/>
          </a:ln>
        </p:spPr>
      </p:sp>
      <p:sp>
        <p:nvSpPr>
          <p:cNvPr id="4" name="Text 2"/>
          <p:cNvSpPr/>
          <p:nvPr/>
        </p:nvSpPr>
        <p:spPr>
          <a:xfrm>
            <a:off x="2037993" y="1234202"/>
            <a:ext cx="9296400" cy="694373"/>
          </a:xfrm>
          <a:prstGeom prst="rect">
            <a:avLst/>
          </a:prstGeom>
          <a:noFill/>
          <a:ln/>
        </p:spPr>
        <p:txBody>
          <a:bodyPr wrap="none" rtlCol="0" anchor="t"/>
          <a:lstStyle/>
          <a:p>
            <a:pPr marL="0" indent="0">
              <a:lnSpc>
                <a:spcPts val="5468"/>
              </a:lnSpc>
              <a:buNone/>
            </a:pPr>
            <a:r>
              <a:rPr lang="en-US" sz="4374" dirty="0">
                <a:solidFill>
                  <a:srgbClr val="FFFFFF"/>
                </a:solidFill>
                <a:latin typeface="Times New Roman" panose="02020603050405020304" pitchFamily="18" charset="0"/>
                <a:ea typeface="Fraunces" pitchFamily="34" charset="-122"/>
                <a:cs typeface="Times New Roman" panose="02020603050405020304" pitchFamily="18" charset="0"/>
              </a:rPr>
              <a:t>Comparison of Model Performance</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2372916"/>
            <a:ext cx="10554414" cy="4622363"/>
          </a:xfrm>
          <a:prstGeom prst="roundRect">
            <a:avLst>
              <a:gd name="adj" fmla="val 1187"/>
            </a:avLst>
          </a:prstGeom>
          <a:noFill/>
          <a:ln w="7620">
            <a:solidFill>
              <a:srgbClr val="FFFFFF">
                <a:alpha val="24000"/>
              </a:srgbClr>
            </a:solidFill>
            <a:prstDash val="solid"/>
          </a:ln>
        </p:spPr>
      </p:sp>
      <p:sp>
        <p:nvSpPr>
          <p:cNvPr id="6" name="Shape 4"/>
          <p:cNvSpPr/>
          <p:nvPr/>
        </p:nvSpPr>
        <p:spPr>
          <a:xfrm>
            <a:off x="2045613" y="2380536"/>
            <a:ext cx="10539174" cy="992505"/>
          </a:xfrm>
          <a:prstGeom prst="rect">
            <a:avLst/>
          </a:prstGeom>
          <a:solidFill>
            <a:srgbClr val="FFFFFF">
              <a:alpha val="4000"/>
            </a:srgbClr>
          </a:solidFill>
          <a:ln/>
        </p:spPr>
      </p:sp>
      <p:sp>
        <p:nvSpPr>
          <p:cNvPr id="7" name="Text 5"/>
          <p:cNvSpPr/>
          <p:nvPr/>
        </p:nvSpPr>
        <p:spPr>
          <a:xfrm>
            <a:off x="2268022" y="2521387"/>
            <a:ext cx="2186583" cy="355402"/>
          </a:xfrm>
          <a:prstGeom prst="rect">
            <a:avLst/>
          </a:prstGeom>
          <a:noFill/>
          <a:ln/>
        </p:spPr>
        <p:txBody>
          <a:bodyPr wrap="none" rtlCol="0" anchor="t"/>
          <a:lstStyle/>
          <a:p>
            <a:pPr marL="0" indent="0">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Model</a:t>
            </a:r>
            <a:endParaRPr lang="en-US" sz="1750" dirty="0">
              <a:latin typeface="Times New Roman" panose="02020603050405020304" pitchFamily="18" charset="0"/>
              <a:cs typeface="Times New Roman" panose="02020603050405020304" pitchFamily="18" charset="0"/>
            </a:endParaRPr>
          </a:p>
        </p:txBody>
      </p:sp>
      <p:sp>
        <p:nvSpPr>
          <p:cNvPr id="8" name="Text 6"/>
          <p:cNvSpPr/>
          <p:nvPr/>
        </p:nvSpPr>
        <p:spPr>
          <a:xfrm>
            <a:off x="4906566" y="2521387"/>
            <a:ext cx="2182773" cy="355402"/>
          </a:xfrm>
          <a:prstGeom prst="rect">
            <a:avLst/>
          </a:prstGeom>
          <a:noFill/>
          <a:ln/>
        </p:spPr>
        <p:txBody>
          <a:bodyPr wrap="none" rtlCol="0" anchor="t"/>
          <a:lstStyle/>
          <a:p>
            <a:pPr marL="0" indent="0">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R2_score</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7541300" y="2521387"/>
            <a:ext cx="2182773" cy="710803"/>
          </a:xfrm>
          <a:prstGeom prst="rect">
            <a:avLst/>
          </a:prstGeom>
          <a:noFill/>
          <a:ln/>
        </p:spPr>
        <p:txBody>
          <a:bodyPr wrap="square" rtlCol="0" anchor="t"/>
          <a:lstStyle/>
          <a:p>
            <a:pPr marL="0" indent="0">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Mean Absolute Error</a:t>
            </a:r>
            <a:endParaRPr lang="en-US" sz="1750" dirty="0">
              <a:latin typeface="Times New Roman" panose="02020603050405020304" pitchFamily="18" charset="0"/>
              <a:cs typeface="Times New Roman" panose="02020603050405020304" pitchFamily="18" charset="0"/>
            </a:endParaRPr>
          </a:p>
        </p:txBody>
      </p:sp>
      <p:sp>
        <p:nvSpPr>
          <p:cNvPr id="10" name="Text 8"/>
          <p:cNvSpPr/>
          <p:nvPr/>
        </p:nvSpPr>
        <p:spPr>
          <a:xfrm>
            <a:off x="10176034" y="2521387"/>
            <a:ext cx="2186583" cy="710803"/>
          </a:xfrm>
          <a:prstGeom prst="rect">
            <a:avLst/>
          </a:prstGeom>
          <a:noFill/>
          <a:ln/>
        </p:spPr>
        <p:txBody>
          <a:bodyPr wrap="square" rtlCol="0" anchor="t"/>
          <a:lstStyle/>
          <a:p>
            <a:pPr marL="0" indent="0">
              <a:lnSpc>
                <a:spcPts val="2799"/>
              </a:lnSpc>
              <a:buNone/>
            </a:pPr>
            <a:r>
              <a:rPr lang="en-US" sz="1750" b="1" dirty="0">
                <a:solidFill>
                  <a:srgbClr val="EBECEF"/>
                </a:solidFill>
                <a:latin typeface="Times New Roman" panose="02020603050405020304" pitchFamily="18" charset="0"/>
                <a:ea typeface="Epilogue" pitchFamily="34" charset="-122"/>
                <a:cs typeface="Times New Roman" panose="02020603050405020304" pitchFamily="18" charset="0"/>
              </a:rPr>
              <a:t>Mean Squared Error</a:t>
            </a:r>
            <a:endParaRPr lang="en-US" sz="1750" dirty="0">
              <a:latin typeface="Times New Roman" panose="02020603050405020304" pitchFamily="18" charset="0"/>
              <a:cs typeface="Times New Roman" panose="02020603050405020304" pitchFamily="18" charset="0"/>
            </a:endParaRPr>
          </a:p>
        </p:txBody>
      </p:sp>
      <p:sp>
        <p:nvSpPr>
          <p:cNvPr id="11" name="Shape 9"/>
          <p:cNvSpPr/>
          <p:nvPr/>
        </p:nvSpPr>
        <p:spPr>
          <a:xfrm>
            <a:off x="2045613" y="3373041"/>
            <a:ext cx="10539174" cy="637103"/>
          </a:xfrm>
          <a:prstGeom prst="rect">
            <a:avLst/>
          </a:prstGeom>
          <a:solidFill>
            <a:srgbClr val="000000">
              <a:alpha val="4000"/>
            </a:srgbClr>
          </a:solidFill>
          <a:ln/>
        </p:spPr>
      </p:sp>
      <p:sp>
        <p:nvSpPr>
          <p:cNvPr id="12" name="Text 10"/>
          <p:cNvSpPr/>
          <p:nvPr/>
        </p:nvSpPr>
        <p:spPr>
          <a:xfrm>
            <a:off x="2268022" y="3457098"/>
            <a:ext cx="2186583"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Linear regression</a:t>
            </a:r>
            <a:endParaRPr lang="en-US" sz="1750" dirty="0">
              <a:latin typeface="Times New Roman" panose="02020603050405020304" pitchFamily="18" charset="0"/>
              <a:cs typeface="Times New Roman" panose="02020603050405020304" pitchFamily="18" charset="0"/>
            </a:endParaRPr>
          </a:p>
        </p:txBody>
      </p:sp>
      <p:sp>
        <p:nvSpPr>
          <p:cNvPr id="13" name="Text 11"/>
          <p:cNvSpPr/>
          <p:nvPr/>
        </p:nvSpPr>
        <p:spPr>
          <a:xfrm>
            <a:off x="4906566" y="3513892"/>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0.52</a:t>
            </a:r>
            <a:endParaRPr lang="en-US" sz="1750" dirty="0">
              <a:latin typeface="Times New Roman" panose="02020603050405020304" pitchFamily="18" charset="0"/>
              <a:cs typeface="Times New Roman" panose="02020603050405020304" pitchFamily="18" charset="0"/>
            </a:endParaRPr>
          </a:p>
        </p:txBody>
      </p:sp>
      <p:sp>
        <p:nvSpPr>
          <p:cNvPr id="14" name="Text 12"/>
          <p:cNvSpPr/>
          <p:nvPr/>
        </p:nvSpPr>
        <p:spPr>
          <a:xfrm>
            <a:off x="7541300" y="3513892"/>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4.89</a:t>
            </a:r>
            <a:endParaRPr lang="en-US" sz="1750" dirty="0"/>
          </a:p>
        </p:txBody>
      </p:sp>
      <p:sp>
        <p:nvSpPr>
          <p:cNvPr id="15" name="Text 13"/>
          <p:cNvSpPr/>
          <p:nvPr/>
        </p:nvSpPr>
        <p:spPr>
          <a:xfrm>
            <a:off x="10176034" y="3513892"/>
            <a:ext cx="218658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44.87</a:t>
            </a:r>
            <a:endParaRPr lang="en-US" sz="1750" dirty="0"/>
          </a:p>
        </p:txBody>
      </p:sp>
      <p:sp>
        <p:nvSpPr>
          <p:cNvPr id="16" name="Shape 14"/>
          <p:cNvSpPr/>
          <p:nvPr/>
        </p:nvSpPr>
        <p:spPr>
          <a:xfrm>
            <a:off x="2045613" y="4010144"/>
            <a:ext cx="10539174" cy="992505"/>
          </a:xfrm>
          <a:prstGeom prst="rect">
            <a:avLst/>
          </a:prstGeom>
          <a:solidFill>
            <a:srgbClr val="FFFFFF">
              <a:alpha val="4000"/>
            </a:srgbClr>
          </a:solidFill>
          <a:ln/>
        </p:spPr>
      </p:sp>
      <p:sp>
        <p:nvSpPr>
          <p:cNvPr id="17" name="Text 15"/>
          <p:cNvSpPr/>
          <p:nvPr/>
        </p:nvSpPr>
        <p:spPr>
          <a:xfrm>
            <a:off x="2268022" y="3999919"/>
            <a:ext cx="2186583" cy="710803"/>
          </a:xfrm>
          <a:prstGeom prst="rect">
            <a:avLst/>
          </a:prstGeom>
          <a:noFill/>
          <a:ln/>
        </p:spPr>
        <p:txBody>
          <a:bodyPr wrap="square" rtlCol="0" anchor="t"/>
          <a:lstStyle/>
          <a:p>
            <a:pPr marL="0" indent="0">
              <a:lnSpc>
                <a:spcPts val="2799"/>
              </a:lnSpc>
              <a:buNone/>
            </a:pPr>
            <a:r>
              <a:rPr lang="en-US" sz="1750" dirty="0">
                <a:solidFill>
                  <a:srgbClr val="EBECEF"/>
                </a:solidFill>
                <a:latin typeface="Times New Roman" panose="02020603050405020304" pitchFamily="18" charset="0"/>
                <a:ea typeface="Epilogue" pitchFamily="34" charset="-122"/>
                <a:cs typeface="Times New Roman" panose="02020603050405020304" pitchFamily="18" charset="0"/>
              </a:rPr>
              <a:t>Multivariate Linear regression</a:t>
            </a:r>
            <a:endParaRPr lang="en-US" sz="1750" dirty="0">
              <a:latin typeface="Times New Roman" panose="02020603050405020304" pitchFamily="18" charset="0"/>
              <a:cs typeface="Times New Roman" panose="02020603050405020304" pitchFamily="18" charset="0"/>
            </a:endParaRPr>
          </a:p>
        </p:txBody>
      </p:sp>
      <p:sp>
        <p:nvSpPr>
          <p:cNvPr id="18" name="Text 16"/>
          <p:cNvSpPr/>
          <p:nvPr/>
        </p:nvSpPr>
        <p:spPr>
          <a:xfrm>
            <a:off x="4906566" y="4150995"/>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0.809</a:t>
            </a:r>
            <a:endParaRPr lang="en-US" sz="1750" dirty="0"/>
          </a:p>
        </p:txBody>
      </p:sp>
      <p:sp>
        <p:nvSpPr>
          <p:cNvPr id="19" name="Text 17"/>
          <p:cNvSpPr/>
          <p:nvPr/>
        </p:nvSpPr>
        <p:spPr>
          <a:xfrm>
            <a:off x="7541300" y="4150995"/>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3.13</a:t>
            </a:r>
            <a:endParaRPr lang="en-US" sz="1750" dirty="0"/>
          </a:p>
        </p:txBody>
      </p:sp>
      <p:sp>
        <p:nvSpPr>
          <p:cNvPr id="20" name="Text 18"/>
          <p:cNvSpPr/>
          <p:nvPr/>
        </p:nvSpPr>
        <p:spPr>
          <a:xfrm>
            <a:off x="10176034" y="4150995"/>
            <a:ext cx="218658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17.82</a:t>
            </a:r>
            <a:endParaRPr lang="en-US" sz="1750" dirty="0"/>
          </a:p>
        </p:txBody>
      </p:sp>
      <p:sp>
        <p:nvSpPr>
          <p:cNvPr id="21" name="Shape 19"/>
          <p:cNvSpPr/>
          <p:nvPr/>
        </p:nvSpPr>
        <p:spPr>
          <a:xfrm>
            <a:off x="2045613" y="5002649"/>
            <a:ext cx="10539174" cy="992505"/>
          </a:xfrm>
          <a:prstGeom prst="rect">
            <a:avLst/>
          </a:prstGeom>
          <a:solidFill>
            <a:srgbClr val="000000">
              <a:alpha val="4000"/>
            </a:srgbClr>
          </a:solidFill>
          <a:ln/>
        </p:spPr>
      </p:sp>
      <p:sp>
        <p:nvSpPr>
          <p:cNvPr id="22" name="Text 20"/>
          <p:cNvSpPr/>
          <p:nvPr/>
        </p:nvSpPr>
        <p:spPr>
          <a:xfrm>
            <a:off x="2267783" y="5104748"/>
            <a:ext cx="2408992" cy="710803"/>
          </a:xfrm>
          <a:prstGeom prst="rect">
            <a:avLst/>
          </a:prstGeom>
          <a:noFill/>
          <a:ln/>
        </p:spPr>
        <p:txBody>
          <a:bodyPr wrap="square" rtlCol="0" anchor="t"/>
          <a:lstStyle/>
          <a:p>
            <a:pPr marL="0" indent="0">
              <a:lnSpc>
                <a:spcPts val="2799"/>
              </a:lnSpc>
              <a:buNone/>
            </a:pPr>
            <a:r>
              <a:rPr lang="en-US" sz="1750" dirty="0">
                <a:solidFill>
                  <a:schemeClr val="bg1"/>
                </a:solidFill>
                <a:latin typeface="Times New Roman" panose="02020603050405020304" pitchFamily="18" charset="0"/>
                <a:cs typeface="Times New Roman" panose="02020603050405020304" pitchFamily="18" charset="0"/>
              </a:rPr>
              <a:t>Polynomial Regression</a:t>
            </a:r>
          </a:p>
        </p:txBody>
      </p:sp>
      <p:sp>
        <p:nvSpPr>
          <p:cNvPr id="23" name="Text 21"/>
          <p:cNvSpPr/>
          <p:nvPr/>
        </p:nvSpPr>
        <p:spPr>
          <a:xfrm>
            <a:off x="4906566" y="5143500"/>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0.63</a:t>
            </a:r>
            <a:endParaRPr lang="en-US" sz="1750" dirty="0"/>
          </a:p>
        </p:txBody>
      </p:sp>
      <p:sp>
        <p:nvSpPr>
          <p:cNvPr id="24" name="Text 22"/>
          <p:cNvSpPr/>
          <p:nvPr/>
        </p:nvSpPr>
        <p:spPr>
          <a:xfrm>
            <a:off x="7541300" y="5143500"/>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4.17</a:t>
            </a:r>
            <a:endParaRPr lang="en-US" sz="1750" dirty="0"/>
          </a:p>
        </p:txBody>
      </p:sp>
      <p:sp>
        <p:nvSpPr>
          <p:cNvPr id="25" name="Text 23"/>
          <p:cNvSpPr/>
          <p:nvPr/>
        </p:nvSpPr>
        <p:spPr>
          <a:xfrm>
            <a:off x="10176034" y="5143500"/>
            <a:ext cx="218658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32.65</a:t>
            </a:r>
            <a:endParaRPr lang="en-US" sz="1750" dirty="0"/>
          </a:p>
        </p:txBody>
      </p:sp>
      <p:sp>
        <p:nvSpPr>
          <p:cNvPr id="26" name="Shape 24"/>
          <p:cNvSpPr/>
          <p:nvPr/>
        </p:nvSpPr>
        <p:spPr>
          <a:xfrm>
            <a:off x="2045613" y="5995154"/>
            <a:ext cx="10539174" cy="992505"/>
          </a:xfrm>
          <a:prstGeom prst="rect">
            <a:avLst/>
          </a:prstGeom>
          <a:solidFill>
            <a:srgbClr val="FFFFFF">
              <a:alpha val="4000"/>
            </a:srgbClr>
          </a:solidFill>
          <a:ln/>
        </p:spPr>
      </p:sp>
      <p:sp>
        <p:nvSpPr>
          <p:cNvPr id="27" name="Text 25"/>
          <p:cNvSpPr/>
          <p:nvPr/>
        </p:nvSpPr>
        <p:spPr>
          <a:xfrm>
            <a:off x="2265649" y="5984929"/>
            <a:ext cx="2408753" cy="710803"/>
          </a:xfrm>
          <a:prstGeom prst="rect">
            <a:avLst/>
          </a:prstGeom>
          <a:noFill/>
          <a:ln/>
        </p:spPr>
        <p:txBody>
          <a:bodyPr wrap="square" rtlCol="0" anchor="t"/>
          <a:lstStyle/>
          <a:p>
            <a:pPr marL="0" indent="0">
              <a:lnSpc>
                <a:spcPts val="2799"/>
              </a:lnSpc>
              <a:buNone/>
            </a:pPr>
            <a:r>
              <a:rPr lang="en-US" sz="1750" dirty="0">
                <a:solidFill>
                  <a:schemeClr val="bg1"/>
                </a:solidFill>
                <a:latin typeface="Times New Roman" panose="02020603050405020304" pitchFamily="18" charset="0"/>
                <a:cs typeface="Times New Roman" panose="02020603050405020304" pitchFamily="18" charset="0"/>
              </a:rPr>
              <a:t>Multivariate Polynomial Regression</a:t>
            </a:r>
          </a:p>
        </p:txBody>
      </p:sp>
      <p:sp>
        <p:nvSpPr>
          <p:cNvPr id="28" name="Text 26"/>
          <p:cNvSpPr/>
          <p:nvPr/>
        </p:nvSpPr>
        <p:spPr>
          <a:xfrm>
            <a:off x="4906566" y="6136005"/>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0.89</a:t>
            </a:r>
            <a:endParaRPr lang="en-US" sz="1750" dirty="0"/>
          </a:p>
        </p:txBody>
      </p:sp>
      <p:sp>
        <p:nvSpPr>
          <p:cNvPr id="29" name="Text 27"/>
          <p:cNvSpPr/>
          <p:nvPr/>
        </p:nvSpPr>
        <p:spPr>
          <a:xfrm>
            <a:off x="7541300" y="6136005"/>
            <a:ext cx="218277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2.22</a:t>
            </a:r>
            <a:endParaRPr lang="en-US" sz="1750" dirty="0"/>
          </a:p>
        </p:txBody>
      </p:sp>
      <p:sp>
        <p:nvSpPr>
          <p:cNvPr id="30" name="Text 28"/>
          <p:cNvSpPr/>
          <p:nvPr/>
        </p:nvSpPr>
        <p:spPr>
          <a:xfrm>
            <a:off x="10176034" y="6136005"/>
            <a:ext cx="2186583"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rPr>
              <a:t>9.59</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697</Words>
  <Application>Microsoft Office PowerPoint</Application>
  <PresentationFormat>Custom</PresentationFormat>
  <Paragraphs>97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Epilogue</vt:lpstr>
      <vt:lpstr>Fraunces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vedpaltaya80@gmail.com</cp:lastModifiedBy>
  <cp:revision>5</cp:revision>
  <dcterms:created xsi:type="dcterms:W3CDTF">2023-08-15T05:22:27Z</dcterms:created>
  <dcterms:modified xsi:type="dcterms:W3CDTF">2023-08-15T10:58:32Z</dcterms:modified>
</cp:coreProperties>
</file>