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35" r:id="rId3"/>
    <p:sldId id="323" r:id="rId4"/>
    <p:sldId id="319" r:id="rId5"/>
    <p:sldId id="334" r:id="rId6"/>
    <p:sldId id="259" r:id="rId7"/>
    <p:sldId id="330" r:id="rId8"/>
    <p:sldId id="316" r:id="rId9"/>
    <p:sldId id="318" r:id="rId10"/>
    <p:sldId id="326" r:id="rId11"/>
    <p:sldId id="322" r:id="rId12"/>
    <p:sldId id="324" r:id="rId13"/>
    <p:sldId id="325" r:id="rId14"/>
    <p:sldId id="328" r:id="rId15"/>
    <p:sldId id="321" r:id="rId16"/>
    <p:sldId id="331" r:id="rId17"/>
    <p:sldId id="332" r:id="rId18"/>
    <p:sldId id="333" r:id="rId19"/>
    <p:sldId id="329" r:id="rId20"/>
    <p:sldId id="314" r:id="rId2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D62F"/>
    <a:srgbClr val="5C67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8E00B-1154-4D35-873C-42B5562EE81D}" type="datetimeFigureOut">
              <a:rPr lang="pt-PT" smtClean="0"/>
              <a:t>25/05/2023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87E53-DE99-4850-86AA-07DCA0D970D8}" type="slidenum">
              <a:rPr lang="pt-PT" smtClean="0"/>
              <a:t>‹N›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3202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F87E53-DE99-4850-86AA-07DCA0D970D8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199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93E7-A552-4B0B-971B-FB3098B7E772}" type="datetimeFigureOut">
              <a:rPr lang="pt-PT" smtClean="0"/>
              <a:t>25/05/2023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424-9468-462D-9677-D01D1C78864F}" type="slidenum">
              <a:rPr lang="pt-PT" smtClean="0"/>
              <a:t>‹N›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6078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93E7-A552-4B0B-971B-FB3098B7E772}" type="datetimeFigureOut">
              <a:rPr lang="pt-PT" smtClean="0"/>
              <a:t>25/05/2023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424-9468-462D-9677-D01D1C78864F}" type="slidenum">
              <a:rPr lang="pt-PT" smtClean="0"/>
              <a:t>‹N›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045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93E7-A552-4B0B-971B-FB3098B7E772}" type="datetimeFigureOut">
              <a:rPr lang="pt-PT" smtClean="0"/>
              <a:t>25/05/2023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424-9468-462D-9677-D01D1C78864F}" type="slidenum">
              <a:rPr lang="pt-PT" smtClean="0"/>
              <a:t>‹N›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645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93E7-A552-4B0B-971B-FB3098B7E772}" type="datetimeFigureOut">
              <a:rPr lang="pt-PT" smtClean="0"/>
              <a:t>25/05/2023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424-9468-462D-9677-D01D1C78864F}" type="slidenum">
              <a:rPr lang="pt-PT" smtClean="0"/>
              <a:t>‹N›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3687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93E7-A552-4B0B-971B-FB3098B7E772}" type="datetimeFigureOut">
              <a:rPr lang="pt-PT" smtClean="0"/>
              <a:t>25/05/2023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424-9468-462D-9677-D01D1C78864F}" type="slidenum">
              <a:rPr lang="pt-PT" smtClean="0"/>
              <a:t>‹N›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8326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93E7-A552-4B0B-971B-FB3098B7E772}" type="datetimeFigureOut">
              <a:rPr lang="pt-PT" smtClean="0"/>
              <a:t>25/05/2023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424-9468-462D-9677-D01D1C78864F}" type="slidenum">
              <a:rPr lang="pt-PT" smtClean="0"/>
              <a:t>‹N›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090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93E7-A552-4B0B-971B-FB3098B7E772}" type="datetimeFigureOut">
              <a:rPr lang="pt-PT" smtClean="0"/>
              <a:t>25/05/2023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424-9468-462D-9677-D01D1C78864F}" type="slidenum">
              <a:rPr lang="pt-PT" smtClean="0"/>
              <a:t>‹N›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09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93E7-A552-4B0B-971B-FB3098B7E772}" type="datetimeFigureOut">
              <a:rPr lang="pt-PT" smtClean="0"/>
              <a:t>25/05/2023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424-9468-462D-9677-D01D1C78864F}" type="slidenum">
              <a:rPr lang="pt-PT" smtClean="0"/>
              <a:t>‹N›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623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93E7-A552-4B0B-971B-FB3098B7E772}" type="datetimeFigureOut">
              <a:rPr lang="pt-PT" smtClean="0"/>
              <a:t>25/05/2023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424-9468-462D-9677-D01D1C78864F}" type="slidenum">
              <a:rPr lang="pt-PT" smtClean="0"/>
              <a:t>‹N›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991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93E7-A552-4B0B-971B-FB3098B7E772}" type="datetimeFigureOut">
              <a:rPr lang="pt-PT" smtClean="0"/>
              <a:t>25/05/2023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424-9468-462D-9677-D01D1C78864F}" type="slidenum">
              <a:rPr lang="pt-PT" smtClean="0"/>
              <a:t>‹N›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019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93E7-A552-4B0B-971B-FB3098B7E772}" type="datetimeFigureOut">
              <a:rPr lang="pt-PT" smtClean="0"/>
              <a:t>25/05/2023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424-9468-462D-9677-D01D1C78864F}" type="slidenum">
              <a:rPr lang="pt-PT" smtClean="0"/>
              <a:t>‹N›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9291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193E7-A552-4B0B-971B-FB3098B7E772}" type="datetimeFigureOut">
              <a:rPr lang="pt-PT" smtClean="0"/>
              <a:t>25/05/2023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1B424-9468-462D-9677-D01D1C78864F}" type="slidenum">
              <a:rPr lang="pt-PT" smtClean="0"/>
              <a:t>‹N›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021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1664" y="692696"/>
            <a:ext cx="7596336" cy="5472608"/>
          </a:xfrm>
        </p:spPr>
        <p:txBody>
          <a:bodyPr/>
          <a:lstStyle/>
          <a:p>
            <a:pPr lvl="1" algn="ctr">
              <a:lnSpc>
                <a:spcPct val="150000"/>
              </a:lnSpc>
              <a:spcBef>
                <a:spcPct val="0"/>
              </a:spcBef>
            </a:pPr>
            <a:br>
              <a:rPr lang="pt-PT" altLang="pt-PT" sz="4000" b="1" dirty="0">
                <a:solidFill>
                  <a:srgbClr val="FFFFFF"/>
                </a:solidFill>
                <a:latin typeface="Circular Std Black" panose="020B0A04020101010102" pitchFamily="34" charset="0"/>
                <a:cs typeface="Circular Std Black" panose="020B0A04020101010102" pitchFamily="34" charset="0"/>
              </a:rPr>
            </a:br>
            <a:endParaRPr lang="pt-P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982F2C6-C132-5E5F-3F4C-FF1063506D11}"/>
              </a:ext>
            </a:extLst>
          </p:cNvPr>
          <p:cNvSpPr txBox="1"/>
          <p:nvPr/>
        </p:nvSpPr>
        <p:spPr>
          <a:xfrm>
            <a:off x="3215680" y="706787"/>
            <a:ext cx="8640960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48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Big Data Storage 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360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Project group 2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sz="4800" b="1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48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MongoDB in AIRBNB</a:t>
            </a:r>
            <a:endParaRPr lang="en-US" sz="4800" b="1" dirty="0">
              <a:effectLst/>
            </a:endParaRPr>
          </a:p>
          <a:p>
            <a:br>
              <a:rPr lang="en-US" sz="3200" b="1" dirty="0"/>
            </a:br>
            <a:endParaRPr lang="it-IT" sz="3200" b="1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4AC12EA-1F1A-5A79-21E0-42EE58FABDEB}"/>
              </a:ext>
            </a:extLst>
          </p:cNvPr>
          <p:cNvSpPr txBox="1"/>
          <p:nvPr/>
        </p:nvSpPr>
        <p:spPr>
          <a:xfrm>
            <a:off x="8256240" y="4487617"/>
            <a:ext cx="6098344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it-IT" sz="1800" b="1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Group </a:t>
            </a:r>
            <a:r>
              <a:rPr lang="it-IT" sz="1800" b="1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members</a:t>
            </a:r>
            <a:r>
              <a:rPr lang="it-IT" sz="1800" b="1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:</a:t>
            </a:r>
            <a:endParaRPr lang="it-IT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b="1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Stefano Sperti 20222246</a:t>
            </a:r>
          </a:p>
          <a:p>
            <a:pPr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800" b="1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Vojtech</a:t>
            </a:r>
            <a:r>
              <a:rPr lang="it-IT" sz="1800" b="1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it-IT" sz="1800" b="1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Kolomaznik</a:t>
            </a:r>
            <a:r>
              <a:rPr lang="it-IT" sz="1800" b="1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 20222224</a:t>
            </a:r>
          </a:p>
          <a:p>
            <a:pPr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800" b="1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Pedro </a:t>
            </a:r>
            <a:r>
              <a:rPr lang="it-IT" sz="1800" b="1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Bonifácio</a:t>
            </a:r>
            <a:r>
              <a:rPr lang="it-IT" sz="1800" b="1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 20211652</a:t>
            </a:r>
          </a:p>
        </p:txBody>
      </p:sp>
    </p:spTree>
    <p:extLst>
      <p:ext uri="{BB962C8B-B14F-4D97-AF65-F5344CB8AC3E}">
        <p14:creationId xmlns:p14="http://schemas.microsoft.com/office/powerpoint/2010/main" val="270589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CC9F26-42C9-90C4-724E-FC14BD05A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76"/>
            <a:ext cx="10972800" cy="1143000"/>
          </a:xfrm>
        </p:spPr>
        <p:txBody>
          <a:bodyPr/>
          <a:lstStyle/>
          <a:p>
            <a:r>
              <a:rPr lang="it-IT" dirty="0"/>
              <a:t>Others Query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39EF181-9D5C-F1DE-CB1E-995ECAD8220C}"/>
              </a:ext>
            </a:extLst>
          </p:cNvPr>
          <p:cNvSpPr txBox="1"/>
          <p:nvPr/>
        </p:nvSpPr>
        <p:spPr>
          <a:xfrm>
            <a:off x="1631504" y="1916832"/>
            <a:ext cx="6098344" cy="2766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Story 1: A student	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Story 2: A married couple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Story 3: Big group</a:t>
            </a:r>
          </a:p>
        </p:txBody>
      </p:sp>
    </p:spTree>
    <p:extLst>
      <p:ext uri="{BB962C8B-B14F-4D97-AF65-F5344CB8AC3E}">
        <p14:creationId xmlns:p14="http://schemas.microsoft.com/office/powerpoint/2010/main" val="2213670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9456" y="2060848"/>
            <a:ext cx="9793088" cy="2736304"/>
          </a:xfrm>
        </p:spPr>
        <p:txBody>
          <a:bodyPr vert="horz" wrap="square" lIns="0" tIns="0" rIns="0" bIns="0" rtlCol="0" anchor="ctr" anchorCtr="0">
            <a:noAutofit/>
          </a:bodyPr>
          <a:lstStyle/>
          <a:p>
            <a:pPr>
              <a:lnSpc>
                <a:spcPts val="2800"/>
              </a:lnSpc>
              <a:spcAft>
                <a:spcPts val="600"/>
              </a:spcAft>
            </a:pPr>
            <a:r>
              <a:rPr lang="pt-PT" sz="4000" b="1" dirty="0">
                <a:solidFill>
                  <a:srgbClr val="5C676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Indexes</a:t>
            </a:r>
          </a:p>
        </p:txBody>
      </p:sp>
    </p:spTree>
    <p:extLst>
      <p:ext uri="{BB962C8B-B14F-4D97-AF65-F5344CB8AC3E}">
        <p14:creationId xmlns:p14="http://schemas.microsoft.com/office/powerpoint/2010/main" val="1789989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03F1AC-A90A-C75D-0AFE-2859F698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2" y="21744"/>
            <a:ext cx="10972800" cy="1143000"/>
          </a:xfrm>
        </p:spPr>
        <p:txBody>
          <a:bodyPr/>
          <a:lstStyle/>
          <a:p>
            <a:r>
              <a:rPr lang="en-US" dirty="0"/>
              <a:t>Index on price and number of beds 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7561AB5-84D1-7CF0-168B-49AF044563B5}"/>
              </a:ext>
            </a:extLst>
          </p:cNvPr>
          <p:cNvSpPr txBox="1"/>
          <p:nvPr/>
        </p:nvSpPr>
        <p:spPr>
          <a:xfrm>
            <a:off x="747766" y="1556792"/>
            <a:ext cx="10814992" cy="3195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When looking for an apartment, most people filter by the number of beds and price. This will make the search faster.</a:t>
            </a:r>
            <a:endParaRPr lang="en-US" sz="20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1000"/>
              </a:spcAft>
            </a:pP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db.amsterdam.createIndex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({"realSum":1, "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person_capacity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": 1})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 test this index, we used a query that finds a cheap overnight apartment for two people.</a:t>
            </a:r>
            <a:endParaRPr lang="en-US" sz="20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1000"/>
              </a:spcAft>
            </a:pP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db.amsterdam.find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({"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realSum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": {$gte:80 , $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lte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130}, "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person_capacity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": 2})</a:t>
            </a:r>
          </a:p>
          <a:p>
            <a:pPr algn="ctr" rtl="0">
              <a:spcBef>
                <a:spcPts val="0"/>
              </a:spcBef>
              <a:spcAft>
                <a:spcPts val="1000"/>
              </a:spcAft>
            </a:pPr>
            <a:endParaRPr lang="en-US" sz="2000" b="0" dirty="0">
              <a:effectLst/>
            </a:endParaRPr>
          </a:p>
          <a:p>
            <a:br>
              <a:rPr lang="en-US" sz="2000" dirty="0"/>
            </a:b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664728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E9325E-D529-7678-E394-093DA3113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4624"/>
            <a:ext cx="10972800" cy="1143000"/>
          </a:xfrm>
        </p:spPr>
        <p:txBody>
          <a:bodyPr/>
          <a:lstStyle/>
          <a:p>
            <a:r>
              <a:rPr lang="en-US" dirty="0"/>
              <a:t>Efficiency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BAA8E59-82C8-CFCC-55A6-AAE2D1D721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1" t="26889" r="79531" b="62606"/>
          <a:stretch/>
        </p:blipFill>
        <p:spPr>
          <a:xfrm>
            <a:off x="4072880" y="4726148"/>
            <a:ext cx="4046240" cy="139525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3D8BF6D-9DA0-4DF8-1F24-4E3606A23EE7}"/>
              </a:ext>
            </a:extLst>
          </p:cNvPr>
          <p:cNvSpPr txBox="1"/>
          <p:nvPr/>
        </p:nvSpPr>
        <p:spPr>
          <a:xfrm>
            <a:off x="609600" y="1187624"/>
            <a:ext cx="109728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Using .explain("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executionStats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") we can see that we have to examine 2080 documents without the index. With the index, we only examine 2 keys and one document. We don’t have to unnecessarily search a large amount of documents.</a:t>
            </a:r>
            <a:endParaRPr lang="en-US" sz="2000" b="0" dirty="0">
              <a:effectLst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636773C-BBAA-1CD0-61E4-951124372F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41" t="58404" r="80121" b="31076"/>
          <a:stretch/>
        </p:blipFill>
        <p:spPr>
          <a:xfrm>
            <a:off x="4072880" y="2663848"/>
            <a:ext cx="4046240" cy="1447101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336EDAD-0534-3223-A755-BD1BF8E15CCC}"/>
              </a:ext>
            </a:extLst>
          </p:cNvPr>
          <p:cNvSpPr txBox="1"/>
          <p:nvPr/>
        </p:nvSpPr>
        <p:spPr>
          <a:xfrm>
            <a:off x="5069948" y="2245654"/>
            <a:ext cx="6098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i="1" dirty="0" err="1"/>
              <a:t>Before</a:t>
            </a:r>
            <a:r>
              <a:rPr lang="it-IT" sz="2000" b="1" i="1" dirty="0"/>
              <a:t> the index: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1F9695A-242A-756D-0196-B8816B66F1C9}"/>
              </a:ext>
            </a:extLst>
          </p:cNvPr>
          <p:cNvSpPr txBox="1"/>
          <p:nvPr/>
        </p:nvSpPr>
        <p:spPr>
          <a:xfrm>
            <a:off x="5663952" y="4371455"/>
            <a:ext cx="6098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i="1" dirty="0"/>
              <a:t>After:</a:t>
            </a:r>
          </a:p>
        </p:txBody>
      </p:sp>
    </p:spTree>
    <p:extLst>
      <p:ext uri="{BB962C8B-B14F-4D97-AF65-F5344CB8AC3E}">
        <p14:creationId xmlns:p14="http://schemas.microsoft.com/office/powerpoint/2010/main" val="842879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CC9F26-42C9-90C4-724E-FC14BD05A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76"/>
            <a:ext cx="10972800" cy="1143000"/>
          </a:xfrm>
        </p:spPr>
        <p:txBody>
          <a:bodyPr/>
          <a:lstStyle/>
          <a:p>
            <a:r>
              <a:rPr lang="it-IT" dirty="0"/>
              <a:t>Others Indexes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A610CFE-7526-F564-61CD-609CCC8B3190}"/>
              </a:ext>
            </a:extLst>
          </p:cNvPr>
          <p:cNvSpPr txBox="1"/>
          <p:nvPr/>
        </p:nvSpPr>
        <p:spPr>
          <a:xfrm>
            <a:off x="1440238" y="1916832"/>
            <a:ext cx="9311524" cy="196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Index 1: Composite index on price and number of beds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Index 2: Bedrooms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Index 3: </a:t>
            </a:r>
            <a:r>
              <a:rPr lang="en-US" sz="2800" dirty="0" err="1"/>
              <a:t>guest_satisfaction_overall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2140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9456" y="2060848"/>
            <a:ext cx="9793088" cy="2736304"/>
          </a:xfrm>
        </p:spPr>
        <p:txBody>
          <a:bodyPr vert="horz" wrap="square" lIns="0" tIns="0" rIns="0" bIns="0" rtlCol="0" anchor="ctr" anchorCtr="0">
            <a:noAutofit/>
          </a:bodyPr>
          <a:lstStyle/>
          <a:p>
            <a:pPr>
              <a:lnSpc>
                <a:spcPts val="2800"/>
              </a:lnSpc>
              <a:spcAft>
                <a:spcPts val="600"/>
              </a:spcAft>
            </a:pPr>
            <a:r>
              <a:rPr lang="pt-PT" sz="4000" b="1" i="0" u="none" strike="noStrike" cap="small" dirty="0">
                <a:solidFill>
                  <a:srgbClr val="5C666C"/>
                </a:solidFill>
                <a:effectLst/>
                <a:latin typeface="Calibri" panose="020F0502020204030204" pitchFamily="34" charset="0"/>
              </a:rPr>
              <a:t>Aggregation Query</a:t>
            </a:r>
            <a:endParaRPr lang="pt-PT" sz="4000" b="1" dirty="0">
              <a:solidFill>
                <a:srgbClr val="5C676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569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902F4-B6BD-26A4-99BB-70AE67254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-99392"/>
            <a:ext cx="10972800" cy="1143000"/>
          </a:xfrm>
        </p:spPr>
        <p:txBody>
          <a:bodyPr>
            <a:normAutofit/>
          </a:bodyPr>
          <a:lstStyle/>
          <a:p>
            <a:r>
              <a:rPr lang="pt-PT" sz="3200" b="1" dirty="0"/>
              <a:t>Aggregation Query</a:t>
            </a:r>
            <a:br>
              <a:rPr lang="en-GB" sz="2800" dirty="0"/>
            </a:br>
            <a:r>
              <a:rPr lang="en-GB" sz="2800" dirty="0"/>
              <a:t>Analysis 1: Comparing host and super-host performances in </a:t>
            </a:r>
            <a:r>
              <a:rPr lang="en-GB" sz="2800" dirty="0" err="1"/>
              <a:t>lisbon</a:t>
            </a:r>
            <a:endParaRPr lang="pt-PT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3AAA5-DC44-210F-DD7C-828B6772B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2776"/>
            <a:ext cx="10972800" cy="4896544"/>
          </a:xfrm>
        </p:spPr>
        <p:txBody>
          <a:bodyPr>
            <a:normAutofit/>
          </a:bodyPr>
          <a:lstStyle/>
          <a:p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Through a comparison of metrics between normal hosts and super hosts, Airbnb gains insights into the influence of 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superhost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status on pricing, cleanliness, and guest satisfaction.</a:t>
            </a:r>
          </a:p>
          <a:p>
            <a:pPr marL="0" indent="0">
              <a:buNone/>
            </a:pPr>
            <a:endParaRPr lang="en-GB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PT" sz="1800" b="1" i="0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Aggregation</a:t>
            </a:r>
            <a:r>
              <a:rPr lang="pt-PT" sz="1800" b="1" i="0" u="sng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PT" sz="1800" b="1" i="0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query</a:t>
            </a:r>
            <a:r>
              <a:rPr lang="pt-PT" sz="1800" b="1" i="0" u="sng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#1</a:t>
            </a:r>
            <a:r>
              <a:rPr lang="pt-P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endParaRPr lang="pt-PT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db.lisbon.aggregate</a:t>
            </a:r>
            <a:r>
              <a:rPr lang="pt-PT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([</a:t>
            </a:r>
            <a:endParaRPr lang="pt-PT" sz="240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{</a:t>
            </a:r>
            <a:endParaRPr lang="pt-PT" sz="240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pt-PT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$match: {</a:t>
            </a:r>
            <a:endParaRPr lang="pt-PT" sz="240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 </a:t>
            </a:r>
            <a:r>
              <a:rPr lang="pt-PT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dist</a:t>
            </a:r>
            <a:r>
              <a:rPr lang="pt-PT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{ $</a:t>
            </a:r>
            <a:r>
              <a:rPr lang="pt-PT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lte</a:t>
            </a:r>
            <a:r>
              <a:rPr lang="pt-PT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2 }}},</a:t>
            </a:r>
            <a:endParaRPr lang="pt-PT" sz="240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{</a:t>
            </a:r>
            <a:endParaRPr lang="pt-PT" sz="240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$</a:t>
            </a:r>
            <a:r>
              <a:rPr lang="pt-PT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group</a:t>
            </a:r>
            <a:r>
              <a:rPr lang="pt-PT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{</a:t>
            </a:r>
            <a:endParaRPr lang="pt-PT" sz="240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 _id: "$</a:t>
            </a:r>
            <a:r>
              <a:rPr lang="pt-PT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host_is_superhost</a:t>
            </a:r>
            <a:r>
              <a:rPr lang="pt-PT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",</a:t>
            </a:r>
            <a:endParaRPr lang="pt-PT" sz="240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 </a:t>
            </a:r>
            <a:r>
              <a:rPr lang="pt-PT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avgRealSum</a:t>
            </a:r>
            <a:r>
              <a:rPr lang="pt-PT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{ $</a:t>
            </a:r>
            <a:r>
              <a:rPr lang="pt-PT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avg</a:t>
            </a:r>
            <a:r>
              <a:rPr lang="pt-PT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"$</a:t>
            </a:r>
            <a:r>
              <a:rPr lang="pt-PT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realSum</a:t>
            </a:r>
            <a:r>
              <a:rPr lang="pt-PT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" },</a:t>
            </a:r>
            <a:endParaRPr lang="pt-PT" sz="240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 </a:t>
            </a:r>
            <a:r>
              <a:rPr lang="pt-PT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avgCleanlinessRating</a:t>
            </a:r>
            <a:r>
              <a:rPr lang="pt-PT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{ $</a:t>
            </a:r>
            <a:r>
              <a:rPr lang="pt-PT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avg</a:t>
            </a:r>
            <a:r>
              <a:rPr lang="pt-PT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"$</a:t>
            </a:r>
            <a:r>
              <a:rPr lang="pt-PT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cleanliness_rating</a:t>
            </a:r>
            <a:r>
              <a:rPr lang="pt-PT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" },</a:t>
            </a:r>
            <a:endParaRPr lang="pt-PT" sz="240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 </a:t>
            </a:r>
            <a:r>
              <a:rPr lang="pt-PT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avgGuestSatisfactionOverall</a:t>
            </a:r>
            <a:r>
              <a:rPr lang="pt-PT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{ $</a:t>
            </a:r>
            <a:r>
              <a:rPr lang="pt-PT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avg</a:t>
            </a:r>
            <a:r>
              <a:rPr lang="pt-PT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"$</a:t>
            </a:r>
            <a:r>
              <a:rPr lang="pt-PT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guest_satisfaction_overall</a:t>
            </a:r>
            <a:r>
              <a:rPr lang="pt-PT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" },</a:t>
            </a:r>
            <a:endParaRPr lang="pt-PT" sz="2400" dirty="0">
              <a:effectLst/>
            </a:endParaRPr>
          </a:p>
          <a:p>
            <a:pPr marL="0" indent="0">
              <a:buNone/>
            </a:pPr>
            <a:r>
              <a:rPr lang="pt-PT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 </a:t>
            </a:r>
            <a:r>
              <a:rPr lang="pt-PT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count</a:t>
            </a:r>
            <a:r>
              <a:rPr lang="pt-PT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{ $sum: 1 }}}])</a:t>
            </a:r>
            <a:endParaRPr lang="pt-PT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0339A9-34F4-6B6C-84B4-65DC372E5387}"/>
              </a:ext>
            </a:extLst>
          </p:cNvPr>
          <p:cNvSpPr txBox="1">
            <a:spLocks/>
          </p:cNvSpPr>
          <p:nvPr/>
        </p:nvSpPr>
        <p:spPr>
          <a:xfrm>
            <a:off x="6528048" y="2348880"/>
            <a:ext cx="5904656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pt-PT" sz="1400" dirty="0">
                <a:solidFill>
                  <a:srgbClr val="000000"/>
                </a:solidFill>
                <a:latin typeface="Calibri" panose="020F0502020204030204" pitchFamily="34" charset="0"/>
              </a:rPr>
              <a:t>&gt; Output: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pt-PT" sz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pt-PT" sz="1400" dirty="0">
                <a:solidFill>
                  <a:srgbClr val="000000"/>
                </a:solidFill>
                <a:latin typeface="Calibri" panose="020F0502020204030204" pitchFamily="34" charset="0"/>
              </a:rPr>
              <a:t>{_id: false,</a:t>
            </a:r>
            <a:endParaRPr lang="pt-PT" sz="2400" dirty="0"/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pt-PT" sz="1400" dirty="0">
                <a:solidFill>
                  <a:srgbClr val="000000"/>
                </a:solidFill>
                <a:latin typeface="Calibri" panose="020F0502020204030204" pitchFamily="34" charset="0"/>
              </a:rPr>
              <a:t>  </a:t>
            </a:r>
            <a:r>
              <a:rPr lang="pt-PT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avgRealSum</a:t>
            </a:r>
            <a:r>
              <a:rPr lang="pt-PT" sz="1400" dirty="0">
                <a:solidFill>
                  <a:srgbClr val="000000"/>
                </a:solidFill>
                <a:latin typeface="Calibri" panose="020F0502020204030204" pitchFamily="34" charset="0"/>
              </a:rPr>
              <a:t>: 246.17622974790896,</a:t>
            </a:r>
            <a:endParaRPr lang="pt-PT" sz="2400" dirty="0"/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pt-PT" sz="1400" dirty="0">
                <a:solidFill>
                  <a:srgbClr val="000000"/>
                </a:solidFill>
                <a:latin typeface="Calibri" panose="020F0502020204030204" pitchFamily="34" charset="0"/>
              </a:rPr>
              <a:t>  </a:t>
            </a:r>
            <a:r>
              <a:rPr lang="pt-PT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avgCleanlinessRating</a:t>
            </a:r>
            <a:r>
              <a:rPr lang="pt-PT" sz="1400" dirty="0">
                <a:solidFill>
                  <a:srgbClr val="000000"/>
                </a:solidFill>
                <a:latin typeface="Calibri" panose="020F0502020204030204" pitchFamily="34" charset="0"/>
              </a:rPr>
              <a:t>: 9.239122987324427,</a:t>
            </a:r>
            <a:endParaRPr lang="pt-PT" sz="2400" dirty="0"/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pt-PT" sz="1400" dirty="0">
                <a:solidFill>
                  <a:srgbClr val="000000"/>
                </a:solidFill>
                <a:latin typeface="Calibri" panose="020F0502020204030204" pitchFamily="34" charset="0"/>
              </a:rPr>
              <a:t>  </a:t>
            </a:r>
            <a:r>
              <a:rPr lang="pt-PT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avgGuestSatisfactionOverall</a:t>
            </a:r>
            <a:r>
              <a:rPr lang="pt-PT" sz="1400" dirty="0">
                <a:solidFill>
                  <a:srgbClr val="000000"/>
                </a:solidFill>
                <a:latin typeface="Calibri" panose="020F0502020204030204" pitchFamily="34" charset="0"/>
              </a:rPr>
              <a:t>: 89.78622816032887,</a:t>
            </a:r>
            <a:endParaRPr lang="pt-PT" sz="2400" dirty="0"/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pt-PT" sz="1400" dirty="0">
                <a:solidFill>
                  <a:srgbClr val="000000"/>
                </a:solidFill>
                <a:latin typeface="Calibri" panose="020F0502020204030204" pitchFamily="34" charset="0"/>
              </a:rPr>
              <a:t>  </a:t>
            </a:r>
            <a:r>
              <a:rPr lang="pt-PT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count</a:t>
            </a:r>
            <a:r>
              <a:rPr lang="pt-PT" sz="1400" dirty="0">
                <a:solidFill>
                  <a:srgbClr val="000000"/>
                </a:solidFill>
                <a:latin typeface="Calibri" panose="020F0502020204030204" pitchFamily="34" charset="0"/>
              </a:rPr>
              <a:t>: 2919}</a:t>
            </a:r>
            <a:endParaRPr lang="pt-PT" sz="2400" dirty="0"/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br>
              <a:rPr lang="pt-PT" sz="2400" dirty="0"/>
            </a:br>
            <a:r>
              <a:rPr lang="pt-PT" sz="1400" dirty="0">
                <a:solidFill>
                  <a:srgbClr val="000000"/>
                </a:solidFill>
                <a:latin typeface="Calibri" panose="020F0502020204030204" pitchFamily="34" charset="0"/>
              </a:rPr>
              <a:t>{_id: </a:t>
            </a:r>
            <a:r>
              <a:rPr lang="pt-PT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true</a:t>
            </a:r>
            <a:r>
              <a:rPr lang="pt-PT" sz="1400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endParaRPr lang="pt-PT" sz="2400" dirty="0"/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pt-PT" sz="1400" dirty="0">
                <a:solidFill>
                  <a:srgbClr val="000000"/>
                </a:solidFill>
                <a:latin typeface="Calibri" panose="020F0502020204030204" pitchFamily="34" charset="0"/>
              </a:rPr>
              <a:t>  </a:t>
            </a:r>
            <a:r>
              <a:rPr lang="pt-PT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avgRealSum</a:t>
            </a:r>
            <a:r>
              <a:rPr lang="pt-PT" sz="1400" dirty="0">
                <a:solidFill>
                  <a:srgbClr val="000000"/>
                </a:solidFill>
                <a:latin typeface="Calibri" panose="020F0502020204030204" pitchFamily="34" charset="0"/>
              </a:rPr>
              <a:t>: 278.1615375827691,</a:t>
            </a:r>
            <a:endParaRPr lang="pt-PT" sz="2400" dirty="0"/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pt-PT" sz="1400" dirty="0">
                <a:solidFill>
                  <a:srgbClr val="000000"/>
                </a:solidFill>
                <a:latin typeface="Calibri" panose="020F0502020204030204" pitchFamily="34" charset="0"/>
              </a:rPr>
              <a:t>  </a:t>
            </a:r>
            <a:r>
              <a:rPr lang="pt-PT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avgCleanlinessRating</a:t>
            </a:r>
            <a:r>
              <a:rPr lang="pt-PT" sz="1400" dirty="0">
                <a:solidFill>
                  <a:srgbClr val="000000"/>
                </a:solidFill>
                <a:latin typeface="Calibri" panose="020F0502020204030204" pitchFamily="34" charset="0"/>
              </a:rPr>
              <a:t>: 9.853629976580796,</a:t>
            </a:r>
            <a:endParaRPr lang="pt-PT" sz="2400" dirty="0"/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pt-PT" sz="1400" dirty="0">
                <a:solidFill>
                  <a:srgbClr val="000000"/>
                </a:solidFill>
                <a:latin typeface="Calibri" panose="020F0502020204030204" pitchFamily="34" charset="0"/>
              </a:rPr>
              <a:t>  </a:t>
            </a:r>
            <a:r>
              <a:rPr lang="pt-PT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avgGuestSatisfactionOverall</a:t>
            </a:r>
            <a:r>
              <a:rPr lang="pt-PT" sz="1400" dirty="0">
                <a:solidFill>
                  <a:srgbClr val="000000"/>
                </a:solidFill>
                <a:latin typeface="Calibri" panose="020F0502020204030204" pitchFamily="34" charset="0"/>
              </a:rPr>
              <a:t>: 95.96604215456675,</a:t>
            </a:r>
            <a:endParaRPr lang="pt-PT" sz="2400" dirty="0"/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pt-PT" sz="1400" dirty="0">
                <a:solidFill>
                  <a:srgbClr val="000000"/>
                </a:solidFill>
                <a:latin typeface="Calibri" panose="020F0502020204030204" pitchFamily="34" charset="0"/>
              </a:rPr>
              <a:t>  </a:t>
            </a:r>
            <a:r>
              <a:rPr lang="pt-PT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count</a:t>
            </a:r>
            <a:r>
              <a:rPr lang="pt-PT" sz="1400" dirty="0">
                <a:solidFill>
                  <a:srgbClr val="000000"/>
                </a:solidFill>
                <a:latin typeface="Calibri" panose="020F0502020204030204" pitchFamily="34" charset="0"/>
              </a:rPr>
              <a:t>: 854}</a:t>
            </a:r>
            <a:endParaRPr lang="pt-PT" sz="2400" dirty="0"/>
          </a:p>
          <a:p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3384846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2D3ABED-C858-D681-11B6-587FE3363DAF}"/>
              </a:ext>
            </a:extLst>
          </p:cNvPr>
          <p:cNvSpPr txBox="1">
            <a:spLocks/>
          </p:cNvSpPr>
          <p:nvPr/>
        </p:nvSpPr>
        <p:spPr>
          <a:xfrm>
            <a:off x="551384" y="1556792"/>
            <a:ext cx="4176464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PT" sz="1800" b="1" u="sng" dirty="0" err="1">
                <a:solidFill>
                  <a:srgbClr val="000000"/>
                </a:solidFill>
                <a:latin typeface="Calibri" panose="020F0502020204030204" pitchFamily="34" charset="0"/>
              </a:rPr>
              <a:t>Aggregation</a:t>
            </a:r>
            <a:r>
              <a:rPr lang="pt-PT" sz="18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PT" sz="1800" b="1" u="sng" dirty="0" err="1">
                <a:solidFill>
                  <a:srgbClr val="000000"/>
                </a:solidFill>
                <a:latin typeface="Calibri" panose="020F0502020204030204" pitchFamily="34" charset="0"/>
              </a:rPr>
              <a:t>query</a:t>
            </a:r>
            <a:r>
              <a:rPr lang="pt-PT" sz="18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 #2</a:t>
            </a:r>
            <a:r>
              <a:rPr lang="pt-PT" sz="1800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pPr marL="400050" lvl="1" indent="0">
              <a:buNone/>
            </a:pPr>
            <a:endParaRPr lang="pt-PT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400050" lvl="1" indent="0">
              <a:buNone/>
            </a:pPr>
            <a:r>
              <a:rPr lang="pt-PT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db.lisbon.aggregate</a:t>
            </a:r>
            <a:r>
              <a:rPr lang="pt-PT" sz="1400" dirty="0">
                <a:solidFill>
                  <a:srgbClr val="000000"/>
                </a:solidFill>
                <a:latin typeface="Calibri" panose="020F0502020204030204" pitchFamily="34" charset="0"/>
              </a:rPr>
              <a:t>([</a:t>
            </a:r>
          </a:p>
          <a:p>
            <a:pPr marL="400050" lvl="1" indent="0">
              <a:buNone/>
            </a:pPr>
            <a:r>
              <a:rPr lang="pt-PT" sz="1400" dirty="0">
                <a:solidFill>
                  <a:srgbClr val="000000"/>
                </a:solidFill>
                <a:latin typeface="Calibri" panose="020F0502020204030204" pitchFamily="34" charset="0"/>
              </a:rPr>
              <a:t>  {$match: {</a:t>
            </a:r>
          </a:p>
          <a:p>
            <a:pPr marL="400050" lvl="1" indent="0">
              <a:buNone/>
            </a:pPr>
            <a:r>
              <a:rPr lang="pt-PT" sz="1400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pt-PT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host_is_superhost</a:t>
            </a:r>
            <a:r>
              <a:rPr lang="pt-PT" sz="140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pt-PT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true</a:t>
            </a:r>
            <a:r>
              <a:rPr lang="pt-PT" sz="1400" dirty="0">
                <a:solidFill>
                  <a:srgbClr val="000000"/>
                </a:solidFill>
                <a:latin typeface="Calibri" panose="020F0502020204030204" pitchFamily="34" charset="0"/>
              </a:rPr>
              <a:t>}},</a:t>
            </a:r>
          </a:p>
          <a:p>
            <a:pPr marL="400050" lvl="1" indent="0">
              <a:buNone/>
            </a:pPr>
            <a:r>
              <a:rPr lang="pt-PT" sz="1400" dirty="0">
                <a:solidFill>
                  <a:srgbClr val="000000"/>
                </a:solidFill>
                <a:latin typeface="Calibri" panose="020F0502020204030204" pitchFamily="34" charset="0"/>
              </a:rPr>
              <a:t>  {$</a:t>
            </a:r>
            <a:r>
              <a:rPr lang="pt-PT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sort</a:t>
            </a:r>
            <a:r>
              <a:rPr lang="pt-PT" sz="1400" dirty="0">
                <a:solidFill>
                  <a:srgbClr val="000000"/>
                </a:solidFill>
                <a:latin typeface="Calibri" panose="020F0502020204030204" pitchFamily="34" charset="0"/>
              </a:rPr>
              <a:t>: { </a:t>
            </a:r>
            <a:r>
              <a:rPr lang="pt-PT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guest_satisfaction_overall</a:t>
            </a:r>
            <a:r>
              <a:rPr lang="pt-PT" sz="1400" dirty="0">
                <a:solidFill>
                  <a:srgbClr val="000000"/>
                </a:solidFill>
                <a:latin typeface="Calibri" panose="020F0502020204030204" pitchFamily="34" charset="0"/>
              </a:rPr>
              <a:t>: 1 }},</a:t>
            </a:r>
          </a:p>
          <a:p>
            <a:pPr marL="400050" lvl="1" indent="0">
              <a:buNone/>
            </a:pPr>
            <a:r>
              <a:rPr lang="pt-PT" sz="1400" dirty="0">
                <a:solidFill>
                  <a:srgbClr val="000000"/>
                </a:solidFill>
                <a:latin typeface="Calibri" panose="020F0502020204030204" pitchFamily="34" charset="0"/>
              </a:rPr>
              <a:t>  {$</a:t>
            </a:r>
            <a:r>
              <a:rPr lang="pt-PT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limit</a:t>
            </a:r>
            <a:r>
              <a:rPr lang="pt-PT" sz="1400" dirty="0">
                <a:solidFill>
                  <a:srgbClr val="000000"/>
                </a:solidFill>
                <a:latin typeface="Calibri" panose="020F0502020204030204" pitchFamily="34" charset="0"/>
              </a:rPr>
              <a:t>: 1 },</a:t>
            </a:r>
          </a:p>
          <a:p>
            <a:pPr marL="400050" lvl="1" indent="0">
              <a:buNone/>
            </a:pPr>
            <a:r>
              <a:rPr lang="pt-PT" sz="1400" dirty="0">
                <a:solidFill>
                  <a:srgbClr val="000000"/>
                </a:solidFill>
                <a:latin typeface="Calibri" panose="020F0502020204030204" pitchFamily="34" charset="0"/>
              </a:rPr>
              <a:t>  {$</a:t>
            </a:r>
            <a:r>
              <a:rPr lang="pt-PT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project</a:t>
            </a:r>
            <a:r>
              <a:rPr lang="pt-PT" sz="1400" dirty="0">
                <a:solidFill>
                  <a:srgbClr val="000000"/>
                </a:solidFill>
                <a:latin typeface="Calibri" panose="020F0502020204030204" pitchFamily="34" charset="0"/>
              </a:rPr>
              <a:t>: {</a:t>
            </a:r>
          </a:p>
          <a:p>
            <a:pPr marL="400050" lvl="1" indent="0">
              <a:buNone/>
            </a:pPr>
            <a:r>
              <a:rPr lang="pt-PT" sz="1400" dirty="0">
                <a:solidFill>
                  <a:srgbClr val="000000"/>
                </a:solidFill>
                <a:latin typeface="Calibri" panose="020F0502020204030204" pitchFamily="34" charset="0"/>
              </a:rPr>
              <a:t>  _id: 0,</a:t>
            </a:r>
          </a:p>
          <a:p>
            <a:pPr marL="400050" lvl="1" indent="0">
              <a:buNone/>
            </a:pPr>
            <a:r>
              <a:rPr lang="pt-PT" sz="1400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pt-PT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realSum</a:t>
            </a:r>
            <a:r>
              <a:rPr lang="pt-PT" sz="1400" dirty="0">
                <a:solidFill>
                  <a:srgbClr val="000000"/>
                </a:solidFill>
                <a:latin typeface="Calibri" panose="020F0502020204030204" pitchFamily="34" charset="0"/>
              </a:rPr>
              <a:t>: 1,</a:t>
            </a:r>
          </a:p>
          <a:p>
            <a:pPr marL="400050" lvl="1" indent="0">
              <a:buNone/>
            </a:pPr>
            <a:r>
              <a:rPr lang="pt-PT" sz="1400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pt-PT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room_type</a:t>
            </a:r>
            <a:r>
              <a:rPr lang="pt-PT" sz="1400" dirty="0">
                <a:solidFill>
                  <a:srgbClr val="000000"/>
                </a:solidFill>
                <a:latin typeface="Calibri" panose="020F0502020204030204" pitchFamily="34" charset="0"/>
              </a:rPr>
              <a:t>: 1,</a:t>
            </a:r>
          </a:p>
          <a:p>
            <a:pPr marL="400050" lvl="1" indent="0">
              <a:buNone/>
            </a:pPr>
            <a:r>
              <a:rPr lang="pt-PT" sz="1400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pt-PT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guest_satisfaction_overall</a:t>
            </a:r>
            <a:r>
              <a:rPr lang="pt-PT" sz="1400" dirty="0">
                <a:solidFill>
                  <a:srgbClr val="000000"/>
                </a:solidFill>
                <a:latin typeface="Calibri" panose="020F0502020204030204" pitchFamily="34" charset="0"/>
              </a:rPr>
              <a:t>: 1,</a:t>
            </a:r>
          </a:p>
          <a:p>
            <a:pPr marL="400050" lvl="1" indent="0">
              <a:buNone/>
            </a:pPr>
            <a:r>
              <a:rPr lang="pt-PT" sz="1400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pt-PT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cleanliness_rating</a:t>
            </a:r>
            <a:r>
              <a:rPr lang="pt-PT" sz="1400" dirty="0">
                <a:solidFill>
                  <a:srgbClr val="000000"/>
                </a:solidFill>
                <a:latin typeface="Calibri" panose="020F0502020204030204" pitchFamily="34" charset="0"/>
              </a:rPr>
              <a:t>: 1}}])</a:t>
            </a:r>
          </a:p>
          <a:p>
            <a:pPr marL="0" indent="0">
              <a:buFont typeface="Arial" pitchFamily="34" charset="0"/>
              <a:buNone/>
            </a:pPr>
            <a:endParaRPr lang="pt-PT" sz="1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AFDA0A-9284-84C1-44C8-3E0849B86C54}"/>
              </a:ext>
            </a:extLst>
          </p:cNvPr>
          <p:cNvSpPr txBox="1"/>
          <p:nvPr/>
        </p:nvSpPr>
        <p:spPr>
          <a:xfrm>
            <a:off x="6528048" y="2235790"/>
            <a:ext cx="44644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 Output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GB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{ 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realSum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299.953095684803,</a:t>
            </a:r>
            <a:endParaRPr lang="en-GB" sz="16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room_type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'Entire home/apt',</a:t>
            </a:r>
            <a:endParaRPr lang="en-GB" sz="16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cleanliness_rating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4,</a:t>
            </a:r>
            <a:endParaRPr lang="en-GB" sz="16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guest_satisfaction_overall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20}</a:t>
            </a:r>
            <a:endParaRPr lang="en-GB" sz="1600" dirty="0">
              <a:effectLst/>
            </a:endParaRPr>
          </a:p>
          <a:p>
            <a:endParaRPr lang="pt-PT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0D13F-3414-8F7C-863F-C9423373640D}"/>
              </a:ext>
            </a:extLst>
          </p:cNvPr>
          <p:cNvSpPr txBox="1">
            <a:spLocks/>
          </p:cNvSpPr>
          <p:nvPr/>
        </p:nvSpPr>
        <p:spPr>
          <a:xfrm>
            <a:off x="609600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/>
              <a:t>Analysis 1: Comparing Host And Super-host Performances In Lisbon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1825327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2C53D0-5F43-5213-86F3-BFD72C566D75}"/>
              </a:ext>
            </a:extLst>
          </p:cNvPr>
          <p:cNvSpPr txBox="1">
            <a:spLocks/>
          </p:cNvSpPr>
          <p:nvPr/>
        </p:nvSpPr>
        <p:spPr>
          <a:xfrm>
            <a:off x="609600" y="-90264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/>
              <a:t>Analysis 1: Comparing Host And Super-host Performances In Lisbon</a:t>
            </a:r>
            <a:endParaRPr lang="pt-PT" sz="2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2D3ABED-C858-D681-11B6-587FE3363DAF}"/>
              </a:ext>
            </a:extLst>
          </p:cNvPr>
          <p:cNvSpPr txBox="1">
            <a:spLocks/>
          </p:cNvSpPr>
          <p:nvPr/>
        </p:nvSpPr>
        <p:spPr>
          <a:xfrm>
            <a:off x="551384" y="1556792"/>
            <a:ext cx="4176464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pt-PT" sz="1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96DD20-F9CB-FD05-D0F6-67893CCCCEC8}"/>
              </a:ext>
            </a:extLst>
          </p:cNvPr>
          <p:cNvSpPr txBox="1"/>
          <p:nvPr/>
        </p:nvSpPr>
        <p:spPr>
          <a:xfrm>
            <a:off x="613542" y="1556792"/>
            <a:ext cx="1102707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previous query shows us that Airbnb might have to demote some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superhosts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Let’s use the following query to see how many low rated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superhosts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there are in Lisbon:</a:t>
            </a:r>
            <a:endParaRPr lang="en-GB" dirty="0">
              <a:effectLst/>
            </a:endParaRPr>
          </a:p>
          <a:p>
            <a:endParaRPr lang="pt-PT" dirty="0"/>
          </a:p>
          <a:p>
            <a:endParaRPr lang="pt-PT" dirty="0"/>
          </a:p>
          <a:p>
            <a:r>
              <a:rPr lang="pt-PT" dirty="0" err="1"/>
              <a:t>db.lisbon.countDocuments</a:t>
            </a:r>
            <a:r>
              <a:rPr lang="pt-PT" dirty="0"/>
              <a:t>({</a:t>
            </a:r>
          </a:p>
          <a:p>
            <a:r>
              <a:rPr lang="pt-PT" dirty="0"/>
              <a:t>  </a:t>
            </a:r>
            <a:r>
              <a:rPr lang="pt-PT" dirty="0" err="1"/>
              <a:t>host_is_superhost</a:t>
            </a:r>
            <a:r>
              <a:rPr lang="pt-PT" dirty="0"/>
              <a:t>: </a:t>
            </a:r>
            <a:r>
              <a:rPr lang="pt-PT" dirty="0" err="1"/>
              <a:t>true</a:t>
            </a:r>
            <a:r>
              <a:rPr lang="pt-PT" dirty="0"/>
              <a:t>,</a:t>
            </a:r>
          </a:p>
          <a:p>
            <a:r>
              <a:rPr lang="pt-PT" dirty="0"/>
              <a:t>  $</a:t>
            </a:r>
            <a:r>
              <a:rPr lang="pt-PT" dirty="0" err="1"/>
              <a:t>or</a:t>
            </a:r>
            <a:r>
              <a:rPr lang="pt-PT" dirty="0"/>
              <a:t>: [</a:t>
            </a:r>
          </a:p>
          <a:p>
            <a:r>
              <a:rPr lang="pt-PT" dirty="0"/>
              <a:t>	{ </a:t>
            </a:r>
            <a:r>
              <a:rPr lang="pt-PT" dirty="0" err="1"/>
              <a:t>guest_satisfaction_overall</a:t>
            </a:r>
            <a:r>
              <a:rPr lang="pt-PT" dirty="0"/>
              <a:t>: { $</a:t>
            </a:r>
            <a:r>
              <a:rPr lang="pt-PT" dirty="0" err="1"/>
              <a:t>lt</a:t>
            </a:r>
            <a:r>
              <a:rPr lang="pt-PT" dirty="0"/>
              <a:t>: 70 } },</a:t>
            </a:r>
          </a:p>
          <a:p>
            <a:r>
              <a:rPr lang="pt-PT" dirty="0"/>
              <a:t>	{ </a:t>
            </a:r>
            <a:r>
              <a:rPr lang="pt-PT" dirty="0" err="1"/>
              <a:t>cleanliness_rating</a:t>
            </a:r>
            <a:r>
              <a:rPr lang="pt-PT" dirty="0"/>
              <a:t>: { $</a:t>
            </a:r>
            <a:r>
              <a:rPr lang="pt-PT" dirty="0" err="1"/>
              <a:t>lt</a:t>
            </a:r>
            <a:r>
              <a:rPr lang="pt-PT" dirty="0"/>
              <a:t>: 7 } }</a:t>
            </a:r>
          </a:p>
          <a:p>
            <a:r>
              <a:rPr lang="pt-PT" dirty="0"/>
              <a:t>]})</a:t>
            </a:r>
          </a:p>
          <a:p>
            <a:endParaRPr lang="pt-PT" dirty="0"/>
          </a:p>
          <a:p>
            <a:r>
              <a:rPr lang="pt-PT" dirty="0"/>
              <a:t>&gt;5</a:t>
            </a:r>
          </a:p>
        </p:txBody>
      </p:sp>
    </p:spTree>
    <p:extLst>
      <p:ext uri="{BB962C8B-B14F-4D97-AF65-F5344CB8AC3E}">
        <p14:creationId xmlns:p14="http://schemas.microsoft.com/office/powerpoint/2010/main" val="1727816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CC9F26-42C9-90C4-724E-FC14BD05A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76"/>
            <a:ext cx="10972800" cy="1143000"/>
          </a:xfrm>
        </p:spPr>
        <p:txBody>
          <a:bodyPr/>
          <a:lstStyle/>
          <a:p>
            <a:r>
              <a:rPr lang="it-IT" dirty="0"/>
              <a:t>Others Analysis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6AAF5AA-0D24-C435-AAB6-B19E88CE916A}"/>
              </a:ext>
            </a:extLst>
          </p:cNvPr>
          <p:cNvSpPr txBox="1"/>
          <p:nvPr/>
        </p:nvSpPr>
        <p:spPr>
          <a:xfrm>
            <a:off x="839416" y="1412776"/>
            <a:ext cx="10972800" cy="2805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Analysis 1: Comparing host and super-host performances	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Analysis 2 The differences in average price in the city	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Analysis 3 Differences in average price between weekends and days of the week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Analysis 4 Price distribution impact on rental characteristics and guest satisfaction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Analysis 5: Average price by room type</a:t>
            </a:r>
          </a:p>
        </p:txBody>
      </p:sp>
    </p:spTree>
    <p:extLst>
      <p:ext uri="{BB962C8B-B14F-4D97-AF65-F5344CB8AC3E}">
        <p14:creationId xmlns:p14="http://schemas.microsoft.com/office/powerpoint/2010/main" val="2731998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895C6C-C325-084B-7267-00F39775E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0648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MongoDB in AIRBNB</a:t>
            </a:r>
            <a:br>
              <a:rPr lang="en-US" dirty="0"/>
            </a:b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5431FF1-8689-2D68-9061-40A816025AB1}"/>
              </a:ext>
            </a:extLst>
          </p:cNvPr>
          <p:cNvSpPr txBox="1"/>
          <p:nvPr/>
        </p:nvSpPr>
        <p:spPr>
          <a:xfrm>
            <a:off x="983432" y="1403648"/>
            <a:ext cx="6480720" cy="40500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Flexible schema design.</a:t>
            </a:r>
          </a:p>
          <a:p>
            <a:pPr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Scalability.</a:t>
            </a:r>
          </a:p>
          <a:p>
            <a:pPr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Real-time analytics.</a:t>
            </a:r>
          </a:p>
          <a:p>
            <a:pPr algn="just" rtl="0" fontAlgn="base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Geographic queries.</a:t>
            </a:r>
          </a:p>
        </p:txBody>
      </p:sp>
    </p:spTree>
    <p:extLst>
      <p:ext uri="{BB962C8B-B14F-4D97-AF65-F5344CB8AC3E}">
        <p14:creationId xmlns:p14="http://schemas.microsoft.com/office/powerpoint/2010/main" val="2050799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3CA25EED-3F86-4B8C-70A0-318014E5D036}"/>
              </a:ext>
            </a:extLst>
          </p:cNvPr>
          <p:cNvSpPr txBox="1">
            <a:spLocks/>
          </p:cNvSpPr>
          <p:nvPr/>
        </p:nvSpPr>
        <p:spPr>
          <a:xfrm>
            <a:off x="1199456" y="0"/>
            <a:ext cx="7344816" cy="4797152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6600"/>
              </a:lnSpc>
              <a:spcAft>
                <a:spcPts val="600"/>
              </a:spcAft>
            </a:pPr>
            <a:r>
              <a:rPr lang="pt-PT" sz="6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Obrigado! </a:t>
            </a:r>
            <a:r>
              <a:rPr lang="en" sz="6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Thanks!</a:t>
            </a:r>
            <a:endParaRPr lang="pt-PT" sz="6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9D2537F-66CF-CCF0-7AE2-88F8462E30BB}"/>
              </a:ext>
            </a:extLst>
          </p:cNvPr>
          <p:cNvSpPr txBox="1">
            <a:spLocks/>
          </p:cNvSpPr>
          <p:nvPr/>
        </p:nvSpPr>
        <p:spPr>
          <a:xfrm>
            <a:off x="1199456" y="4797152"/>
            <a:ext cx="7344816" cy="93610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600" dirty="0">
                <a:solidFill>
                  <a:srgbClr val="BED6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Morada: </a:t>
            </a:r>
            <a:r>
              <a:rPr lang="pt-PT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Campus de Campolide, 1070-312 Lisboa, Portugal</a:t>
            </a:r>
          </a:p>
          <a:p>
            <a:pPr algn="l"/>
            <a:r>
              <a:rPr lang="pt-PT" sz="1600" dirty="0">
                <a:solidFill>
                  <a:srgbClr val="BED6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Tel: </a:t>
            </a:r>
            <a:r>
              <a:rPr lang="pt-PT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+351 213 828 610  |  </a:t>
            </a:r>
            <a:r>
              <a:rPr lang="pt-PT" sz="1600" dirty="0">
                <a:solidFill>
                  <a:srgbClr val="BED6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Fax: </a:t>
            </a:r>
            <a:r>
              <a:rPr lang="pt-PT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+351 213 828 611</a:t>
            </a:r>
          </a:p>
          <a:p>
            <a:pPr marL="342900" indent="-342900" algn="l">
              <a:buClr>
                <a:srgbClr val="BED62F"/>
              </a:buClr>
              <a:buFont typeface="Wingdings" pitchFamily="2" charset="2"/>
              <a:buChar char="§"/>
            </a:pPr>
            <a:endParaRPr lang="pt-PT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2C982A9-DDEF-B02D-7123-94C02B4F7F02}"/>
              </a:ext>
            </a:extLst>
          </p:cNvPr>
          <p:cNvSpPr txBox="1"/>
          <p:nvPr/>
        </p:nvSpPr>
        <p:spPr>
          <a:xfrm>
            <a:off x="-456728" y="3284984"/>
            <a:ext cx="77048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dirty="0">
                <a:solidFill>
                  <a:schemeClr val="bg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Do you have any questions?</a:t>
            </a:r>
            <a:endParaRPr lang="en-US" sz="3200" dirty="0">
              <a:solidFill>
                <a:schemeClr val="bg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342830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3F39F4-1130-5005-51CC-CA16DFAF3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4105"/>
            <a:ext cx="10972800" cy="1143000"/>
          </a:xfrm>
        </p:spPr>
        <p:txBody>
          <a:bodyPr/>
          <a:lstStyle/>
          <a:p>
            <a:r>
              <a:rPr lang="it-IT" dirty="0"/>
              <a:t>How to </a:t>
            </a:r>
            <a:r>
              <a:rPr lang="it-IT" dirty="0" err="1"/>
              <a:t>collect</a:t>
            </a:r>
            <a:r>
              <a:rPr lang="it-IT" dirty="0"/>
              <a:t> data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B922BB1-2E3A-C15B-CD24-542AE619BF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58" r="2156" b="58404"/>
          <a:stretch/>
        </p:blipFill>
        <p:spPr bwMode="auto">
          <a:xfrm>
            <a:off x="119336" y="1671390"/>
            <a:ext cx="11929185" cy="143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55A0194-2614-A4C5-7A9B-21A77FDD0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1" t="37408" r="23422" b="26884"/>
          <a:stretch/>
        </p:blipFill>
        <p:spPr bwMode="auto">
          <a:xfrm>
            <a:off x="119336" y="3275260"/>
            <a:ext cx="6696744" cy="244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2A0A672-FA1D-C89E-3B89-39A6D5A949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1" t="39495" r="35234" b="28990"/>
          <a:stretch/>
        </p:blipFill>
        <p:spPr bwMode="auto">
          <a:xfrm>
            <a:off x="6456040" y="3598449"/>
            <a:ext cx="5256584" cy="216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702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9456" y="2060848"/>
            <a:ext cx="9793088" cy="2736304"/>
          </a:xfrm>
        </p:spPr>
        <p:txBody>
          <a:bodyPr vert="horz" wrap="square" lIns="0" tIns="0" rIns="0" bIns="0" rtlCol="0" anchor="ctr" anchorCtr="0">
            <a:noAutofit/>
          </a:bodyPr>
          <a:lstStyle/>
          <a:p>
            <a:pPr>
              <a:lnSpc>
                <a:spcPts val="2800"/>
              </a:lnSpc>
              <a:spcAft>
                <a:spcPts val="600"/>
              </a:spcAft>
            </a:pPr>
            <a:r>
              <a:rPr lang="pt-PT" sz="4000" b="1" dirty="0">
                <a:solidFill>
                  <a:srgbClr val="5C676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 rule</a:t>
            </a:r>
          </a:p>
        </p:txBody>
      </p:sp>
    </p:spTree>
    <p:extLst>
      <p:ext uri="{BB962C8B-B14F-4D97-AF65-F5344CB8AC3E}">
        <p14:creationId xmlns:p14="http://schemas.microsoft.com/office/powerpoint/2010/main" val="3478422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3BE4C6-4103-1D28-EB7D-90A863E62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>
            <a:normAutofit/>
          </a:bodyPr>
          <a:lstStyle/>
          <a:p>
            <a:r>
              <a:rPr lang="it-IT" dirty="0" err="1"/>
              <a:t>Validation</a:t>
            </a:r>
            <a:r>
              <a:rPr lang="it-IT" dirty="0"/>
              <a:t> rules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E494324-3363-3E78-277D-C7FB492A3510}"/>
              </a:ext>
            </a:extLst>
          </p:cNvPr>
          <p:cNvSpPr txBox="1"/>
          <p:nvPr/>
        </p:nvSpPr>
        <p:spPr>
          <a:xfrm>
            <a:off x="602385" y="1340768"/>
            <a:ext cx="11204140" cy="5119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Validation rule 1: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"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guest_satisfaction_overall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" field needs to have a value greater than 0 or less than 100.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Validation rule 2: 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This rule specifies that the "multi" field is either 0 or 1.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Validation rule 3: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"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lng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" (longitude) value is greater than -180 or less than 180. It ensures that the longitude values fall within a valid range. 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Validation rule 4: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"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" (latitude) value is greater than -90 or less than -90. It ensures that the latitude values fall within a valid range. 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Validation rule 5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Validate "weekend" is a Boolean.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Validation rule 6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Validate "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realSum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" is a number greater than zero.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Validation rule 7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Validate "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person_capacity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" is a number greater than zero.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Validation rule 8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Validate "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room_type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" is one of the valid options (private room, shared room, or entire home/apartment):</a:t>
            </a:r>
            <a:endParaRPr lang="en-US" sz="2000" b="0" dirty="0">
              <a:effectLst/>
            </a:endParaRPr>
          </a:p>
          <a:p>
            <a:br>
              <a:rPr lang="en-US" sz="2000" dirty="0"/>
            </a:b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204436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9456" y="2060848"/>
            <a:ext cx="9793088" cy="2736304"/>
          </a:xfrm>
        </p:spPr>
        <p:txBody>
          <a:bodyPr vert="horz" wrap="square" lIns="0" tIns="0" rIns="0" bIns="0" rtlCol="0" anchor="ctr" anchorCtr="0">
            <a:noAutofit/>
          </a:bodyPr>
          <a:lstStyle/>
          <a:p>
            <a:pPr>
              <a:lnSpc>
                <a:spcPts val="2800"/>
              </a:lnSpc>
              <a:spcAft>
                <a:spcPts val="600"/>
              </a:spcAft>
            </a:pPr>
            <a:r>
              <a:rPr lang="pt-PT" sz="4000" b="1" dirty="0">
                <a:solidFill>
                  <a:srgbClr val="5C676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of Query</a:t>
            </a:r>
          </a:p>
        </p:txBody>
      </p:sp>
    </p:spTree>
    <p:extLst>
      <p:ext uri="{BB962C8B-B14F-4D97-AF65-F5344CB8AC3E}">
        <p14:creationId xmlns:p14="http://schemas.microsoft.com/office/powerpoint/2010/main" val="1701384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A461EB-4154-FB89-2556-65CC1FAD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44" y="-8061"/>
            <a:ext cx="10972800" cy="1143000"/>
          </a:xfrm>
        </p:spPr>
        <p:txBody>
          <a:bodyPr/>
          <a:lstStyle/>
          <a:p>
            <a:r>
              <a:rPr lang="it-IT" dirty="0"/>
              <a:t>A </a:t>
            </a:r>
            <a:r>
              <a:rPr lang="it-IT" dirty="0" err="1"/>
              <a:t>student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64A7849-EED0-40FC-4792-7E16C8287706}"/>
              </a:ext>
            </a:extLst>
          </p:cNvPr>
          <p:cNvSpPr txBox="1"/>
          <p:nvPr/>
        </p:nvSpPr>
        <p:spPr>
          <a:xfrm>
            <a:off x="609600" y="1340768"/>
            <a:ext cx="10972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Alex decides to find the perfect Airbnb accommodation for their group of friends (total 4) for some days during the week in Lisbon. In total they have a maximum of 120 euro for each night and they want to find the best solution.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2044280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43D51022-B067-3E08-D769-D21D508A0C40}"/>
              </a:ext>
            </a:extLst>
          </p:cNvPr>
          <p:cNvSpPr txBox="1"/>
          <p:nvPr/>
        </p:nvSpPr>
        <p:spPr>
          <a:xfrm>
            <a:off x="518849" y="1124744"/>
            <a:ext cx="11377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In their quest for affordability, Alex decided to fix the maximum price to 120 and sort the listings by the "smallest price." 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88F245D2-1DAE-6D5A-67F6-3C81ED473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44" y="-8061"/>
            <a:ext cx="10972800" cy="1143000"/>
          </a:xfrm>
        </p:spPr>
        <p:txBody>
          <a:bodyPr/>
          <a:lstStyle/>
          <a:p>
            <a:r>
              <a:rPr lang="it-IT" dirty="0"/>
              <a:t>A </a:t>
            </a:r>
            <a:r>
              <a:rPr lang="it-IT" dirty="0" err="1"/>
              <a:t>student</a:t>
            </a:r>
            <a:endParaRPr lang="it-IT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7563A14D-0894-5DE7-8036-CADAD93E6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152" y="1700808"/>
            <a:ext cx="3383327" cy="4824536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0F0E3B8C-E2CE-5C71-F008-9C71D3C571E0}"/>
              </a:ext>
            </a:extLst>
          </p:cNvPr>
          <p:cNvSpPr/>
          <p:nvPr/>
        </p:nvSpPr>
        <p:spPr>
          <a:xfrm>
            <a:off x="7513236" y="2326860"/>
            <a:ext cx="2039147" cy="526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7A902F2-0CB2-3B80-29CD-E816451F78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0" t="33921" r="65946" b="10082"/>
          <a:stretch/>
        </p:blipFill>
        <p:spPr>
          <a:xfrm>
            <a:off x="839417" y="1700808"/>
            <a:ext cx="4887366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04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A72F575-CD1C-11DC-400B-B476E60A4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95" y="2056969"/>
            <a:ext cx="3150385" cy="446237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EC91C4D-CA83-3AC3-3C6B-6ED525923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44" y="-8061"/>
            <a:ext cx="10972800" cy="1143000"/>
          </a:xfrm>
        </p:spPr>
        <p:txBody>
          <a:bodyPr/>
          <a:lstStyle/>
          <a:p>
            <a:r>
              <a:rPr lang="it-IT" dirty="0"/>
              <a:t>A </a:t>
            </a:r>
            <a:r>
              <a:rPr lang="it-IT" dirty="0" err="1"/>
              <a:t>student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C3DC6FF-A75C-0001-1492-FDA4034F4B0D}"/>
              </a:ext>
            </a:extLst>
          </p:cNvPr>
          <p:cNvSpPr txBox="1"/>
          <p:nvPr/>
        </p:nvSpPr>
        <p:spPr>
          <a:xfrm>
            <a:off x="601146" y="1223639"/>
            <a:ext cx="109727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He discovered that many of the rooms had shared rooms and therefore they decided to include the options to only include private rooms.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In the meantime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Alex realized that they could reduce their budget to 110 euros they decided to prioritize listings that were nearest to the city center.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47A0BE8-98D5-1883-898E-367B8002E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6" y="2072283"/>
            <a:ext cx="4032448" cy="44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77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2328</TotalTime>
  <Words>1056</Words>
  <Application>Microsoft Office PowerPoint</Application>
  <PresentationFormat>Widescreen</PresentationFormat>
  <Paragraphs>126</Paragraphs>
  <Slides>20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7" baseType="lpstr">
      <vt:lpstr>Arial</vt:lpstr>
      <vt:lpstr>Barlow Semi Condensed</vt:lpstr>
      <vt:lpstr>Barlow Semi Condensed Light</vt:lpstr>
      <vt:lpstr>Calibri</vt:lpstr>
      <vt:lpstr>Circular Std Black</vt:lpstr>
      <vt:lpstr>Wingdings</vt:lpstr>
      <vt:lpstr>Office Theme</vt:lpstr>
      <vt:lpstr> </vt:lpstr>
      <vt:lpstr>MongoDB in AIRBNB </vt:lpstr>
      <vt:lpstr>How to collect data</vt:lpstr>
      <vt:lpstr>Presentazione standard di PowerPoint</vt:lpstr>
      <vt:lpstr>Validation rules</vt:lpstr>
      <vt:lpstr>Presentazione standard di PowerPoint</vt:lpstr>
      <vt:lpstr>A student</vt:lpstr>
      <vt:lpstr>A student</vt:lpstr>
      <vt:lpstr>A student</vt:lpstr>
      <vt:lpstr>Others Query</vt:lpstr>
      <vt:lpstr>Presentazione standard di PowerPoint</vt:lpstr>
      <vt:lpstr>Index on price and number of beds </vt:lpstr>
      <vt:lpstr>Efficiency</vt:lpstr>
      <vt:lpstr>Others Indexes</vt:lpstr>
      <vt:lpstr>Presentazione standard di PowerPoint</vt:lpstr>
      <vt:lpstr>Aggregation Query Analysis 1: Comparing host and super-host performances in lisbon</vt:lpstr>
      <vt:lpstr>Presentazione standard di PowerPoint</vt:lpstr>
      <vt:lpstr>Presentazione standard di PowerPoint</vt:lpstr>
      <vt:lpstr>Others Analysis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Dados Informação Conhecimento</dc:title>
  <dc:creator>P150EM</dc:creator>
  <cp:lastModifiedBy>Stefano Sperti</cp:lastModifiedBy>
  <cp:revision>117</cp:revision>
  <dcterms:created xsi:type="dcterms:W3CDTF">2015-05-18T11:43:24Z</dcterms:created>
  <dcterms:modified xsi:type="dcterms:W3CDTF">2023-05-25T12:37:39Z</dcterms:modified>
</cp:coreProperties>
</file>