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70" r:id="rId11"/>
    <p:sldId id="27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cVAgnSUM5eTuO6sMh8zZizDwz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b2d42bc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4b2d42bc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Worth</a:t>
            </a:r>
            <a:r>
              <a:rPr lang="pl-PL" dirty="0"/>
              <a:t> </a:t>
            </a:r>
            <a:r>
              <a:rPr lang="pl-PL" dirty="0" err="1"/>
              <a:t>mentioning</a:t>
            </a:r>
            <a:r>
              <a:rPr lang="pl-PL" dirty="0"/>
              <a:t> – </a:t>
            </a:r>
            <a:r>
              <a:rPr lang="pl-PL" dirty="0" err="1"/>
              <a:t>registeredusers</a:t>
            </a:r>
            <a:r>
              <a:rPr lang="pl-PL" dirty="0"/>
              <a:t> + </a:t>
            </a:r>
            <a:r>
              <a:rPr lang="pl-PL" dirty="0" err="1"/>
              <a:t>nonregistered</a:t>
            </a:r>
            <a:r>
              <a:rPr lang="pl-PL" dirty="0"/>
              <a:t> </a:t>
            </a:r>
            <a:r>
              <a:rPr lang="pl-PL" dirty="0" err="1"/>
              <a:t>users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ridesbooked</a:t>
            </a:r>
            <a:r>
              <a:rPr lang="pl-PL" dirty="0"/>
              <a:t> / </a:t>
            </a:r>
            <a:r>
              <a:rPr lang="pl-PL" dirty="0" err="1"/>
              <a:t>probably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numer of </a:t>
            </a:r>
            <a:r>
              <a:rPr lang="pl-PL" dirty="0" err="1"/>
              <a:t>customers</a:t>
            </a:r>
            <a:r>
              <a:rPr lang="pl-PL" dirty="0"/>
              <a:t> and not </a:t>
            </a:r>
            <a:r>
              <a:rPr lang="pl-PL" dirty="0" err="1"/>
              <a:t>ordered</a:t>
            </a:r>
            <a:r>
              <a:rPr lang="pl-PL" dirty="0"/>
              <a:t> </a:t>
            </a:r>
            <a:r>
              <a:rPr lang="pl-PL" dirty="0" err="1"/>
              <a:t>rides</a:t>
            </a:r>
            <a:r>
              <a:rPr lang="pl-PL" dirty="0"/>
              <a:t> - </a:t>
            </a:r>
            <a:r>
              <a:rPr lang="pl-PL" dirty="0" err="1"/>
              <a:t>graphs</a:t>
            </a:r>
            <a:endParaRPr dirty="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b3e0d84c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removing the city_detroit</a:t>
            </a:r>
            <a:endParaRPr/>
          </a:p>
        </p:txBody>
      </p:sp>
      <p:sp>
        <p:nvSpPr>
          <p:cNvPr id="99" name="Google Shape;99;g24b3e0d84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3e0d84c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4b3e0d84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b3e0d84c1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4b3e0d84c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b3e0d84c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4b3e0d84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b3e0d84c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4b3e0d84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46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b3e0d84c1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4b3e0d84c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b3e0d84c1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4b3e0d84c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692468" y="485311"/>
            <a:ext cx="8626800" cy="5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4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PT" sz="49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– Project</a:t>
            </a:r>
            <a:r>
              <a:rPr lang="pl-PL" sz="49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49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49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22" b="1" dirty="0">
                <a:solidFill>
                  <a:srgbClr val="FFFFFF"/>
                </a:solidFill>
              </a:rPr>
              <a:t>Clustering</a:t>
            </a:r>
            <a:endParaRPr sz="3522" b="1" dirty="0">
              <a:solidFill>
                <a:srgbClr val="FFFFFF"/>
              </a:solidFill>
            </a:endParaRPr>
          </a:p>
          <a:p>
            <a:pPr marL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FFFF"/>
              </a:solidFill>
            </a:endParaRPr>
          </a:p>
          <a:p>
            <a:pPr marL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FFFF"/>
              </a:solidFill>
            </a:endParaRPr>
          </a:p>
          <a:p>
            <a:pPr marL="0" lvl="1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dirty="0">
                <a:solidFill>
                  <a:srgbClr val="FFFFFF"/>
                </a:solidFill>
              </a:rPr>
              <a:t>Group 7</a:t>
            </a:r>
            <a:endParaRPr sz="2000" b="1" dirty="0">
              <a:solidFill>
                <a:srgbClr val="FFFFFF"/>
              </a:solidFill>
            </a:endParaRPr>
          </a:p>
          <a:p>
            <a:pPr marL="0" lvl="1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77" b="1" dirty="0">
                <a:solidFill>
                  <a:srgbClr val="FFFFFF"/>
                </a:solidFill>
              </a:rPr>
              <a:t>Stefano Sperti 20222246</a:t>
            </a:r>
            <a:endParaRPr sz="1777" b="1" dirty="0">
              <a:solidFill>
                <a:srgbClr val="FFFFFF"/>
              </a:solidFill>
            </a:endParaRPr>
          </a:p>
          <a:p>
            <a:pPr marL="0" lvl="1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77" b="1" dirty="0">
                <a:solidFill>
                  <a:srgbClr val="FFFFFF"/>
                </a:solidFill>
              </a:rPr>
              <a:t>Anna Kwiatkowska 20222216</a:t>
            </a:r>
            <a:endParaRPr sz="1777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g24b3e0d84c1_0_16">
            <a:extLst>
              <a:ext uri="{FF2B5EF4-FFF2-40B4-BE49-F238E27FC236}">
                <a16:creationId xmlns:a16="http://schemas.microsoft.com/office/drawing/2014/main" id="{D886E313-9DF4-F298-81A8-C814C5ECBAE9}"/>
              </a:ext>
            </a:extLst>
          </p:cNvPr>
          <p:cNvSpPr txBox="1">
            <a:spLocks/>
          </p:cNvSpPr>
          <p:nvPr/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 dirty="0">
                <a:solidFill>
                  <a:srgbClr val="5C676D"/>
                </a:solidFill>
                <a:latin typeface="Arial"/>
                <a:cs typeface="Arial"/>
              </a:rPr>
              <a:t>P</a:t>
            </a:r>
            <a:r>
              <a:rPr lang="pl-PL" sz="2400" b="1" dirty="0">
                <a:solidFill>
                  <a:srgbClr val="5C676D"/>
                </a:solidFill>
                <a:latin typeface="Arial"/>
                <a:cs typeface="Arial"/>
              </a:rPr>
              <a:t>er</a:t>
            </a:r>
            <a:r>
              <a:rPr lang="pt-PT" sz="2400" b="1" dirty="0">
                <a:solidFill>
                  <a:srgbClr val="5C676D"/>
                </a:solidFill>
                <a:latin typeface="Arial"/>
                <a:cs typeface="Arial"/>
              </a:rPr>
              <a:t>spective Bool_date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4471E55-F783-4C04-795C-58A02922F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7" y="1563269"/>
            <a:ext cx="10819805" cy="3731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48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g24b3e0d84c1_0_16">
            <a:extLst>
              <a:ext uri="{FF2B5EF4-FFF2-40B4-BE49-F238E27FC236}">
                <a16:creationId xmlns:a16="http://schemas.microsoft.com/office/drawing/2014/main" id="{D886E313-9DF4-F298-81A8-C814C5ECBAE9}"/>
              </a:ext>
            </a:extLst>
          </p:cNvPr>
          <p:cNvSpPr txBox="1">
            <a:spLocks/>
          </p:cNvSpPr>
          <p:nvPr/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5C676D"/>
              </a:buClr>
              <a:buSzPts val="2400"/>
            </a:pPr>
            <a:r>
              <a:rPr lang="pt-PT" sz="2400" b="1" dirty="0">
                <a:solidFill>
                  <a:srgbClr val="5C676D"/>
                </a:solidFill>
                <a:latin typeface="Arial"/>
                <a:cs typeface="Arial"/>
              </a:rPr>
              <a:t>P</a:t>
            </a:r>
            <a:r>
              <a:rPr lang="pl-PL" sz="2400" b="1" dirty="0">
                <a:solidFill>
                  <a:srgbClr val="5C676D"/>
                </a:solidFill>
                <a:latin typeface="Arial"/>
                <a:cs typeface="Arial"/>
              </a:rPr>
              <a:t>er</a:t>
            </a:r>
            <a:r>
              <a:rPr lang="pt-PT" sz="2400" b="1" dirty="0">
                <a:solidFill>
                  <a:srgbClr val="5C676D"/>
                </a:solidFill>
                <a:latin typeface="Arial"/>
                <a:cs typeface="Arial"/>
              </a:rPr>
              <a:t>spective </a:t>
            </a:r>
            <a:r>
              <a:rPr lang="it-IT" altLang="it-IT" sz="2400" b="1" dirty="0" err="1">
                <a:solidFill>
                  <a:srgbClr val="5C676D"/>
                </a:solidFill>
                <a:latin typeface="Arial"/>
                <a:cs typeface="Arial"/>
              </a:rPr>
              <a:t>Rides_booked</a:t>
            </a:r>
            <a:endParaRPr lang="it-IT" altLang="it-IT" sz="2400" b="1" dirty="0">
              <a:solidFill>
                <a:srgbClr val="5C676D"/>
              </a:solidFill>
              <a:latin typeface="Arial"/>
              <a:cs typeface="Arial"/>
            </a:endParaRPr>
          </a:p>
        </p:txBody>
      </p:sp>
      <p:pic>
        <p:nvPicPr>
          <p:cNvPr id="1025" name="Immagine 7" descr="Immagine che contiene schermata, diagramma, linea, Diagramma&#10;&#10;Descrizione generata automaticamente">
            <a:extLst>
              <a:ext uri="{FF2B5EF4-FFF2-40B4-BE49-F238E27FC236}">
                <a16:creationId xmlns:a16="http://schemas.microsoft.com/office/drawing/2014/main" id="{33BFA80C-E450-E5E1-45BD-BEEF9A37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0" y="1569781"/>
            <a:ext cx="10712640" cy="37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4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b3e0d84c1_0_21"/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 dirty="0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endParaRPr dirty="0"/>
          </a:p>
        </p:txBody>
      </p:sp>
      <p:sp>
        <p:nvSpPr>
          <p:cNvPr id="128" name="Google Shape;128;g24b3e0d84c1_0_21"/>
          <p:cNvSpPr txBox="1">
            <a:spLocks noGrp="1"/>
          </p:cNvSpPr>
          <p:nvPr>
            <p:ph type="subTitle" idx="1"/>
          </p:nvPr>
        </p:nvSpPr>
        <p:spPr>
          <a:xfrm>
            <a:off x="1199456" y="1377304"/>
            <a:ext cx="97932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From 3 perspectives we obtained 12 “semi”</a:t>
            </a:r>
            <a:r>
              <a:rPr lang="pl-PL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final clusters, that later were merged.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The final number of clusters is 4.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87FE93E2-33E1-338E-EF82-72C27824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13" y="2444770"/>
            <a:ext cx="10178374" cy="37205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b3e0d84c1_0_32"/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 dirty="0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dirty="0"/>
          </a:p>
        </p:txBody>
      </p:sp>
      <p:sp>
        <p:nvSpPr>
          <p:cNvPr id="134" name="Google Shape;134;g24b3e0d84c1_0_32"/>
          <p:cNvSpPr txBox="1">
            <a:spLocks noGrp="1"/>
          </p:cNvSpPr>
          <p:nvPr>
            <p:ph type="subTitle" idx="1"/>
          </p:nvPr>
        </p:nvSpPr>
        <p:spPr>
          <a:xfrm>
            <a:off x="1199456" y="1377304"/>
            <a:ext cx="97932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The main results from our work are: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4 different associacion rules, that could explain the customer behavior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3 variables, that influence the customer behavior the most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pl-PL" sz="20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In the mornings of working days with poor weather, there is a low number of rides ordered.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Regardless of the time of day, when the weather conditions are unfavorable, there is a minimal number of booked rides.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During favorable weather, particularly in the afternoons of working days, there is a high volume of rides booked.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On holidays (non-working days) with favorable weather, there is a significant increase in the number of rides booked.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nt, symbol, graphics, logo&#10;&#10;Description automatically generated">
            <a:extLst>
              <a:ext uri="{FF2B5EF4-FFF2-40B4-BE49-F238E27FC236}">
                <a16:creationId xmlns:a16="http://schemas.microsoft.com/office/drawing/2014/main" id="{BF182FFC-A8B4-ED25-8EE0-D6563857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515229"/>
            <a:ext cx="7366000" cy="4902200"/>
          </a:xfrm>
          <a:prstGeom prst="rect">
            <a:avLst/>
          </a:prstGeom>
        </p:spPr>
      </p:pic>
      <p:sp>
        <p:nvSpPr>
          <p:cNvPr id="4" name="Google Shape;133;g24b3e0d84c1_0_32">
            <a:extLst>
              <a:ext uri="{FF2B5EF4-FFF2-40B4-BE49-F238E27FC236}">
                <a16:creationId xmlns:a16="http://schemas.microsoft.com/office/drawing/2014/main" id="{F15DF9A4-3309-BE52-16C8-2332118497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 dirty="0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2D27A-5A1D-7341-2033-E4DF465C6DE7}"/>
              </a:ext>
            </a:extLst>
          </p:cNvPr>
          <p:cNvSpPr txBox="1"/>
          <p:nvPr/>
        </p:nvSpPr>
        <p:spPr>
          <a:xfrm>
            <a:off x="5341856" y="2215299"/>
            <a:ext cx="150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solidFill>
                  <a:srgbClr val="888888"/>
                </a:solidFill>
              </a:rPr>
              <a:t>HourofDay</a:t>
            </a:r>
            <a:endParaRPr lang="pl-PL" sz="2000" dirty="0">
              <a:solidFill>
                <a:srgbClr val="88888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61B28-781E-175C-94EB-F85C9116D284}"/>
              </a:ext>
            </a:extLst>
          </p:cNvPr>
          <p:cNvSpPr txBox="1"/>
          <p:nvPr/>
        </p:nvSpPr>
        <p:spPr>
          <a:xfrm>
            <a:off x="7186369" y="3429000"/>
            <a:ext cx="171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rgbClr val="888888"/>
                </a:solidFill>
              </a:rPr>
              <a:t>WorkingDay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F2D90-330E-0C5D-36B3-B7A377CC06D4}"/>
              </a:ext>
            </a:extLst>
          </p:cNvPr>
          <p:cNvSpPr txBox="1"/>
          <p:nvPr/>
        </p:nvSpPr>
        <p:spPr>
          <a:xfrm>
            <a:off x="3289954" y="2721114"/>
            <a:ext cx="1715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err="1">
                <a:solidFill>
                  <a:srgbClr val="888888"/>
                </a:solidFill>
                <a:sym typeface="Calibri"/>
              </a:rPr>
              <a:t>Weather</a:t>
            </a:r>
            <a:endParaRPr lang="pl-PL" sz="2000" dirty="0">
              <a:solidFill>
                <a:srgbClr val="888888"/>
              </a:solidFill>
              <a:sym typeface="Calibri"/>
            </a:endParaRPr>
          </a:p>
          <a:p>
            <a:pPr algn="ctr"/>
            <a:r>
              <a:rPr lang="pl-PL" sz="2000" dirty="0" err="1">
                <a:solidFill>
                  <a:srgbClr val="888888"/>
                </a:solidFill>
                <a:sym typeface="Calibri"/>
              </a:rPr>
              <a:t>Conditions</a:t>
            </a:r>
            <a:endParaRPr lang="pl-PL" sz="2000" dirty="0">
              <a:solidFill>
                <a:srgbClr val="888888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subTitle" idx="1"/>
          </p:nvPr>
        </p:nvSpPr>
        <p:spPr>
          <a:xfrm>
            <a:off x="1199456" y="0"/>
            <a:ext cx="7344816" cy="47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</a:pPr>
            <a:r>
              <a:rPr lang="pt-PT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199456" y="4797152"/>
            <a:ext cx="7344816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ED62F"/>
              </a:buClr>
              <a:buSzPts val="1600"/>
              <a:buFont typeface="Arial"/>
              <a:buNone/>
            </a:pPr>
            <a:r>
              <a:rPr lang="pt-PT" sz="1600" b="0" i="0" u="none" strike="noStrike" cap="none">
                <a:solidFill>
                  <a:srgbClr val="BED62F"/>
                </a:solidFill>
                <a:latin typeface="Arial"/>
                <a:ea typeface="Arial"/>
                <a:cs typeface="Arial"/>
                <a:sym typeface="Arial"/>
              </a:rPr>
              <a:t>Morada: </a:t>
            </a:r>
            <a:r>
              <a:rPr lang="pt-PT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Campus de Campolide, 1070-312 Lisboa, Portugal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BED62F"/>
              </a:buClr>
              <a:buSzPts val="1600"/>
              <a:buFont typeface="Arial"/>
              <a:buNone/>
            </a:pPr>
            <a:r>
              <a:rPr lang="pt-PT" sz="1600" b="0" i="0" u="none" strike="noStrike" cap="none">
                <a:solidFill>
                  <a:srgbClr val="BED62F"/>
                </a:solidFill>
                <a:latin typeface="Arial"/>
                <a:ea typeface="Arial"/>
                <a:cs typeface="Arial"/>
                <a:sym typeface="Arial"/>
              </a:rPr>
              <a:t>Tel: </a:t>
            </a:r>
            <a:r>
              <a:rPr lang="pt-PT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+351 213 828 610  |  </a:t>
            </a:r>
            <a:r>
              <a:rPr lang="pt-PT" sz="1600" b="0" i="0" u="none" strike="noStrike" cap="none">
                <a:solidFill>
                  <a:srgbClr val="BED62F"/>
                </a:solidFill>
                <a:latin typeface="Arial"/>
                <a:ea typeface="Arial"/>
                <a:cs typeface="Arial"/>
                <a:sym typeface="Arial"/>
              </a:rPr>
              <a:t>Fax: </a:t>
            </a:r>
            <a:r>
              <a:rPr lang="pt-PT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+351 213 828 611</a:t>
            </a:r>
            <a:endParaRPr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rgbClr val="BED62F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088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Data Exploration and Understanding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1199450" y="1246000"/>
            <a:ext cx="9793200" cy="4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Important aspects that we found: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44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skewness in RidesBooked variable</a:t>
            </a:r>
            <a:endParaRPr lang="pl-PL" sz="2000" dirty="0">
              <a:latin typeface="Arial"/>
              <a:ea typeface="Arial"/>
              <a:cs typeface="Arial"/>
              <a:sym typeface="Arial"/>
            </a:endParaRPr>
          </a:p>
          <a:p>
            <a:pPr marL="4445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‘blank spaces’ in histograms of Windspeed and Humidity</a:t>
            </a: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68" y="2751471"/>
            <a:ext cx="4696850" cy="34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777" y="2751471"/>
            <a:ext cx="4551767" cy="34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3e0d84c1_0_1"/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</p:txBody>
      </p:sp>
      <p:sp>
        <p:nvSpPr>
          <p:cNvPr id="102" name="Google Shape;102;g24b3e0d84c1_0_1"/>
          <p:cNvSpPr txBox="1">
            <a:spLocks noGrp="1"/>
          </p:cNvSpPr>
          <p:nvPr>
            <p:ph type="subTitle" idx="1"/>
          </p:nvPr>
        </p:nvSpPr>
        <p:spPr>
          <a:xfrm>
            <a:off x="1199400" y="1160485"/>
            <a:ext cx="9793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The key processe</a:t>
            </a:r>
            <a:r>
              <a:rPr lang="pl-PL" sz="1600" dirty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 that we</a:t>
            </a:r>
            <a:r>
              <a:rPr lang="pl-PL" sz="1600" dirty="0"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 done: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converting Month and DayofWeek variables into numeric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fixing outliers - replacing them at the whiskers of the boxplots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creating a new feature - Date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grouping the dataset by by Date, DayofWeek, HourofDay and Month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24b3e0d84c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684" y="3221611"/>
            <a:ext cx="3549619" cy="300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4b3e0d84c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358" y="3221611"/>
            <a:ext cx="3620959" cy="300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b3e0d84c1_0_6"/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Scaling and feature selection</a:t>
            </a:r>
            <a:endParaRPr/>
          </a:p>
        </p:txBody>
      </p:sp>
      <p:sp>
        <p:nvSpPr>
          <p:cNvPr id="110" name="Google Shape;110;g24b3e0d84c1_0_6"/>
          <p:cNvSpPr txBox="1">
            <a:spLocks noGrp="1"/>
          </p:cNvSpPr>
          <p:nvPr>
            <p:ph type="subTitle" idx="1"/>
          </p:nvPr>
        </p:nvSpPr>
        <p:spPr>
          <a:xfrm>
            <a:off x="1199456" y="1377304"/>
            <a:ext cx="97932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For scaling and feature selection we performed</a:t>
            </a:r>
            <a:r>
              <a:rPr lang="pl-PL" sz="1800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MinMax Scaling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Spearman correlation combined with the pairplots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created 3 different perspectives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8BAB2-347B-7CFB-1FD8-58F9D5B4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095" y="3262679"/>
            <a:ext cx="7389809" cy="2902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3e0d84c1_0_11"/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</p:txBody>
      </p:sp>
      <p:sp>
        <p:nvSpPr>
          <p:cNvPr id="116" name="Google Shape;116;g24b3e0d84c1_0_11"/>
          <p:cNvSpPr txBox="1">
            <a:spLocks noGrp="1"/>
          </p:cNvSpPr>
          <p:nvPr>
            <p:ph type="subTitle" idx="1"/>
          </p:nvPr>
        </p:nvSpPr>
        <p:spPr>
          <a:xfrm>
            <a:off x="1199456" y="1377304"/>
            <a:ext cx="97932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For modelling we utilized: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K-means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K-modes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Additionally, we used three different approaches to define number of clusters “k”</a:t>
            </a:r>
            <a:r>
              <a:rPr lang="pl-PL" sz="20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latin typeface="Arial"/>
                <a:ea typeface="Arial"/>
                <a:cs typeface="Arial"/>
                <a:sym typeface="Arial"/>
              </a:rPr>
              <a:t>„</a:t>
            </a:r>
            <a:r>
              <a:rPr lang="pl-PL" sz="2000" dirty="0" err="1">
                <a:latin typeface="Arial"/>
                <a:ea typeface="Arial"/>
                <a:cs typeface="Arial"/>
                <a:sym typeface="Arial"/>
              </a:rPr>
              <a:t>elbow</a:t>
            </a:r>
            <a:r>
              <a:rPr lang="pl-PL" sz="2000" dirty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l-PL" sz="2000" dirty="0" err="1">
                <a:latin typeface="Arial"/>
                <a:ea typeface="Arial"/>
                <a:cs typeface="Arial"/>
                <a:sym typeface="Arial"/>
              </a:rPr>
              <a:t>method</a:t>
            </a:r>
            <a:endParaRPr lang="pl-PL"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latin typeface="Arial"/>
                <a:ea typeface="Arial"/>
                <a:cs typeface="Arial"/>
                <a:sym typeface="Arial"/>
              </a:rPr>
              <a:t>dendograms</a:t>
            </a:r>
            <a:endParaRPr lang="pl-PL"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latin typeface="Arial"/>
                <a:ea typeface="Arial"/>
                <a:cs typeface="Arial"/>
                <a:sym typeface="Arial"/>
              </a:rPr>
              <a:t>silhouette</a:t>
            </a:r>
            <a:r>
              <a:rPr lang="pl-PL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2000" dirty="0" err="1">
                <a:latin typeface="Arial"/>
                <a:ea typeface="Arial"/>
                <a:cs typeface="Arial"/>
                <a:sym typeface="Arial"/>
              </a:rPr>
              <a:t>score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At the end we visualized the results using the pararel plots and histograms.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3e0d84c1_0_16"/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Model assessment</a:t>
            </a:r>
            <a:endParaRPr/>
          </a:p>
        </p:txBody>
      </p:sp>
      <p:sp>
        <p:nvSpPr>
          <p:cNvPr id="122" name="Google Shape;122;g24b3e0d84c1_0_16"/>
          <p:cNvSpPr txBox="1">
            <a:spLocks noGrp="1"/>
          </p:cNvSpPr>
          <p:nvPr>
            <p:ph type="subTitle" idx="1"/>
          </p:nvPr>
        </p:nvSpPr>
        <p:spPr>
          <a:xfrm>
            <a:off x="669304" y="1377304"/>
            <a:ext cx="10869104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To improve our models, we: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explored the possibilities to clustering with both the categorical and numerical features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changed the number of clusters “k” </a:t>
            </a:r>
            <a:endParaRPr lang="pl-PL" sz="2000" dirty="0">
              <a:latin typeface="Arial"/>
              <a:ea typeface="Arial"/>
              <a:cs typeface="Arial"/>
              <a:sym typeface="Arial"/>
            </a:endParaRPr>
          </a:p>
          <a:p>
            <a:pPr indent="-355600" algn="l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created 4 profiles for better understanding of the data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deleted the Temperature variable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merged the perspectives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5C67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A5CE1-C61F-4434-BD91-9760B2D5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05" y="3345731"/>
            <a:ext cx="5511453" cy="2664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3e0d84c1_0_16"/>
          <p:cNvSpPr txBox="1">
            <a:spLocks noGrp="1"/>
          </p:cNvSpPr>
          <p:nvPr>
            <p:ph type="ctrTitle"/>
          </p:nvPr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 dirty="0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Profiles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745457-756F-644B-E8B7-FB244BADA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2" y="2153354"/>
            <a:ext cx="5157434" cy="3911645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788DE0-A2F9-529E-5C70-376C2B23C91F}"/>
              </a:ext>
            </a:extLst>
          </p:cNvPr>
          <p:cNvSpPr txBox="1"/>
          <p:nvPr/>
        </p:nvSpPr>
        <p:spPr>
          <a:xfrm>
            <a:off x="1040970" y="1629102"/>
            <a:ext cx="4620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rgbClr val="888888"/>
                </a:solidFill>
                <a:sym typeface="Calibri"/>
              </a:rPr>
              <a:t>Hourof</a:t>
            </a:r>
            <a:r>
              <a:rPr lang="pl-PL" sz="1600" dirty="0">
                <a:solidFill>
                  <a:srgbClr val="888888"/>
                </a:solidFill>
                <a:sym typeface="Calibri"/>
              </a:rPr>
              <a:t>D</a:t>
            </a:r>
            <a:r>
              <a:rPr lang="it-IT" sz="1600" dirty="0">
                <a:solidFill>
                  <a:srgbClr val="888888"/>
                </a:solidFill>
                <a:sym typeface="Calibri"/>
              </a:rPr>
              <a:t>ay histogram for profile " Peak_hours2"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49D6E6E-32DC-AF1B-F785-F6E475769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8037"/>
            <a:ext cx="5336848" cy="3966962"/>
          </a:xfrm>
          <a:prstGeom prst="rect">
            <a:avLst/>
          </a:prstGeom>
          <a:noFill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EB09C6-7A63-2C00-02CF-9FC125D7F727}"/>
              </a:ext>
            </a:extLst>
          </p:cNvPr>
          <p:cNvSpPr txBox="1"/>
          <p:nvPr/>
        </p:nvSpPr>
        <p:spPr>
          <a:xfrm>
            <a:off x="6530926" y="1622690"/>
            <a:ext cx="5238022" cy="35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l-PL" sz="1600" dirty="0">
                <a:solidFill>
                  <a:srgbClr val="888888"/>
                </a:solidFill>
              </a:rPr>
              <a:t>D</a:t>
            </a:r>
            <a:r>
              <a:rPr lang="it-IT" sz="1600" dirty="0">
                <a:solidFill>
                  <a:srgbClr val="888888"/>
                </a:solidFill>
              </a:rPr>
              <a:t>ayof</a:t>
            </a:r>
            <a:r>
              <a:rPr lang="pl-PL" sz="1600" dirty="0">
                <a:solidFill>
                  <a:srgbClr val="888888"/>
                </a:solidFill>
              </a:rPr>
              <a:t>W</a:t>
            </a:r>
            <a:r>
              <a:rPr lang="it-IT" sz="1600" dirty="0">
                <a:solidFill>
                  <a:srgbClr val="888888"/>
                </a:solidFill>
              </a:rPr>
              <a:t>eek histogram for profile "averages_dayofweek”</a:t>
            </a:r>
          </a:p>
        </p:txBody>
      </p:sp>
    </p:spTree>
    <p:extLst>
      <p:ext uri="{BB962C8B-B14F-4D97-AF65-F5344CB8AC3E}">
        <p14:creationId xmlns:p14="http://schemas.microsoft.com/office/powerpoint/2010/main" val="268533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6E08CB28-0362-ACB3-6ECF-B95A17B6BE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0"/>
          <a:stretch/>
        </p:blipFill>
        <p:spPr bwMode="auto">
          <a:xfrm>
            <a:off x="841763" y="2060574"/>
            <a:ext cx="5254237" cy="367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CBA93CB-6E01-6CF2-2F6C-0EB514BC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65" y="2060574"/>
            <a:ext cx="4846972" cy="3675862"/>
          </a:xfrm>
          <a:prstGeom prst="rect">
            <a:avLst/>
          </a:prstGeom>
          <a:noFill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677795-5D96-F71D-A0D3-EB91AAEC8DED}"/>
              </a:ext>
            </a:extLst>
          </p:cNvPr>
          <p:cNvSpPr txBox="1"/>
          <p:nvPr/>
        </p:nvSpPr>
        <p:spPr>
          <a:xfrm>
            <a:off x="6096000" y="1639720"/>
            <a:ext cx="6098344" cy="35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t-IT" sz="1600" dirty="0">
                <a:solidFill>
                  <a:srgbClr val="888888"/>
                </a:solidFill>
              </a:rPr>
              <a:t>“Hour</a:t>
            </a:r>
            <a:r>
              <a:rPr lang="pl-PL" sz="1600" dirty="0">
                <a:solidFill>
                  <a:srgbClr val="888888"/>
                </a:solidFill>
              </a:rPr>
              <a:t>o</a:t>
            </a:r>
            <a:r>
              <a:rPr lang="it-IT" sz="1600" dirty="0">
                <a:solidFill>
                  <a:srgbClr val="888888"/>
                </a:solidFill>
              </a:rPr>
              <a:t>f</a:t>
            </a:r>
            <a:r>
              <a:rPr lang="pl-PL" sz="1600" dirty="0">
                <a:solidFill>
                  <a:srgbClr val="888888"/>
                </a:solidFill>
              </a:rPr>
              <a:t>D</a:t>
            </a:r>
            <a:r>
              <a:rPr lang="it-IT" sz="1600" dirty="0">
                <a:solidFill>
                  <a:srgbClr val="888888"/>
                </a:solidFill>
              </a:rPr>
              <a:t>ay” histogram for profile "weatherconditions_rides"</a:t>
            </a:r>
          </a:p>
        </p:txBody>
      </p:sp>
      <p:sp>
        <p:nvSpPr>
          <p:cNvPr id="10" name="Google Shape;121;g24b3e0d84c1_0_16">
            <a:extLst>
              <a:ext uri="{FF2B5EF4-FFF2-40B4-BE49-F238E27FC236}">
                <a16:creationId xmlns:a16="http://schemas.microsoft.com/office/drawing/2014/main" id="{F84A4D77-D6F4-A802-DF04-848398C8581F}"/>
              </a:ext>
            </a:extLst>
          </p:cNvPr>
          <p:cNvSpPr txBox="1">
            <a:spLocks/>
          </p:cNvSpPr>
          <p:nvPr/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 dirty="0">
                <a:solidFill>
                  <a:srgbClr val="5C676D"/>
                </a:solidFill>
                <a:latin typeface="Arial"/>
                <a:ea typeface="Arial"/>
                <a:cs typeface="Arial"/>
                <a:sym typeface="Arial"/>
              </a:rPr>
              <a:t>Profiles (2)</a:t>
            </a:r>
            <a:endParaRPr lang="pt-P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2DB9C0-1545-C0D7-9B48-0F15ED881013}"/>
              </a:ext>
            </a:extLst>
          </p:cNvPr>
          <p:cNvSpPr txBox="1"/>
          <p:nvPr/>
        </p:nvSpPr>
        <p:spPr>
          <a:xfrm>
            <a:off x="1428105" y="1639720"/>
            <a:ext cx="4081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rgbClr val="888888"/>
                </a:solidFill>
              </a:rPr>
              <a:t>Plot for profile "weatherconditions_rides"</a:t>
            </a:r>
          </a:p>
        </p:txBody>
      </p:sp>
    </p:spTree>
    <p:extLst>
      <p:ext uri="{BB962C8B-B14F-4D97-AF65-F5344CB8AC3E}">
        <p14:creationId xmlns:p14="http://schemas.microsoft.com/office/powerpoint/2010/main" val="284334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g24b3e0d84c1_0_16">
            <a:extLst>
              <a:ext uri="{FF2B5EF4-FFF2-40B4-BE49-F238E27FC236}">
                <a16:creationId xmlns:a16="http://schemas.microsoft.com/office/drawing/2014/main" id="{D886E313-9DF4-F298-81A8-C814C5ECBAE9}"/>
              </a:ext>
            </a:extLst>
          </p:cNvPr>
          <p:cNvSpPr txBox="1">
            <a:spLocks/>
          </p:cNvSpPr>
          <p:nvPr/>
        </p:nvSpPr>
        <p:spPr>
          <a:xfrm>
            <a:off x="1199456" y="2"/>
            <a:ext cx="9793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5C676D"/>
              </a:buClr>
              <a:buSzPts val="2400"/>
              <a:buFont typeface="Arial"/>
              <a:buNone/>
            </a:pPr>
            <a:r>
              <a:rPr lang="pt-PT" sz="2400" b="1" dirty="0">
                <a:solidFill>
                  <a:srgbClr val="5C676D"/>
                </a:solidFill>
                <a:latin typeface="Arial"/>
                <a:cs typeface="Arial"/>
              </a:rPr>
              <a:t>P</a:t>
            </a:r>
            <a:r>
              <a:rPr lang="pl-PL" sz="2400" b="1" dirty="0">
                <a:solidFill>
                  <a:srgbClr val="5C676D"/>
                </a:solidFill>
                <a:latin typeface="Arial"/>
                <a:cs typeface="Arial"/>
              </a:rPr>
              <a:t>er</a:t>
            </a:r>
            <a:r>
              <a:rPr lang="pt-PT" sz="2400" b="1" dirty="0">
                <a:solidFill>
                  <a:srgbClr val="5C676D"/>
                </a:solidFill>
                <a:latin typeface="Arial"/>
                <a:cs typeface="Arial"/>
              </a:rPr>
              <a:t>spective </a:t>
            </a:r>
            <a:r>
              <a:rPr lang="it-IT" sz="2400" b="1" dirty="0">
                <a:solidFill>
                  <a:srgbClr val="5C676D"/>
                </a:solidFill>
                <a:latin typeface="Arial"/>
                <a:cs typeface="Arial"/>
              </a:rPr>
              <a:t>Weather</a:t>
            </a:r>
            <a:r>
              <a:rPr lang="pl-PL" sz="2400" b="1" dirty="0">
                <a:solidFill>
                  <a:srgbClr val="5C676D"/>
                </a:solidFill>
                <a:latin typeface="Arial"/>
                <a:cs typeface="Arial"/>
              </a:rPr>
              <a:t>_</a:t>
            </a:r>
            <a:r>
              <a:rPr lang="it-IT" sz="2400" b="1" dirty="0">
                <a:solidFill>
                  <a:srgbClr val="5C676D"/>
                </a:solidFill>
                <a:latin typeface="Arial"/>
                <a:cs typeface="Arial"/>
              </a:rPr>
              <a:t>condition</a:t>
            </a:r>
            <a:endParaRPr lang="pt-PT" sz="2400" b="1" dirty="0">
              <a:solidFill>
                <a:srgbClr val="5C676D"/>
              </a:solidFill>
              <a:latin typeface="Arial"/>
              <a:cs typeface="Arial"/>
            </a:endParaRPr>
          </a:p>
        </p:txBody>
      </p:sp>
      <p:pic>
        <p:nvPicPr>
          <p:cNvPr id="8" name="Immagine 7" descr="Immagine che contiene diagramma, linea, Diagramma, schermata&#10;&#10;Descrizione generata automaticamente">
            <a:extLst>
              <a:ext uri="{FF2B5EF4-FFF2-40B4-BE49-F238E27FC236}">
                <a16:creationId xmlns:a16="http://schemas.microsoft.com/office/drawing/2014/main" id="{93E02CAE-45DC-130C-F5D5-AA6E0CC7A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4" y="1427589"/>
            <a:ext cx="11334872" cy="4002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89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472</Words>
  <Application>Microsoft Office PowerPoint</Application>
  <PresentationFormat>Widescreen</PresentationFormat>
  <Paragraphs>173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Noto Sans Symbols</vt:lpstr>
      <vt:lpstr>Office Theme</vt:lpstr>
      <vt:lpstr> Machine Learning – Project 2 Clustering   Group 7 Stefano Sperti 20222246 Anna Kwiatkowska 20222216</vt:lpstr>
      <vt:lpstr>Data Exploration and Understanding</vt:lpstr>
      <vt:lpstr>Data Preprocessing</vt:lpstr>
      <vt:lpstr>Scaling and feature selection</vt:lpstr>
      <vt:lpstr>Models</vt:lpstr>
      <vt:lpstr>Model assessment</vt:lpstr>
      <vt:lpstr>Profiles</vt:lpstr>
      <vt:lpstr>PowerPoint Presentation</vt:lpstr>
      <vt:lpstr>PowerPoint Presentation</vt:lpstr>
      <vt:lpstr>PowerPoint Presentation</vt:lpstr>
      <vt:lpstr>PowerPoint Presentation</vt:lpstr>
      <vt:lpstr>Clusters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– Project 2 Clustering   Group 7 Stefano Sperti 20222246 Anna Kwiatkowska 20222216</dc:title>
  <dc:creator>P150EM</dc:creator>
  <cp:lastModifiedBy>Anna Kwiatkowska</cp:lastModifiedBy>
  <cp:revision>5</cp:revision>
  <dcterms:created xsi:type="dcterms:W3CDTF">2015-05-18T11:43:24Z</dcterms:created>
  <dcterms:modified xsi:type="dcterms:W3CDTF">2023-05-27T14:46:10Z</dcterms:modified>
</cp:coreProperties>
</file>