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84"/>
  </p:notesMasterIdLst>
  <p:handoutMasterIdLst>
    <p:handoutMasterId r:id="rId85"/>
  </p:handoutMasterIdLst>
  <p:sldIdLst>
    <p:sldId id="256" r:id="rId2"/>
    <p:sldId id="460" r:id="rId3"/>
    <p:sldId id="267" r:id="rId4"/>
    <p:sldId id="260" r:id="rId5"/>
    <p:sldId id="373" r:id="rId6"/>
    <p:sldId id="374" r:id="rId7"/>
    <p:sldId id="287" r:id="rId8"/>
    <p:sldId id="288" r:id="rId9"/>
    <p:sldId id="289" r:id="rId10"/>
    <p:sldId id="290" r:id="rId11"/>
    <p:sldId id="375" r:id="rId12"/>
    <p:sldId id="376" r:id="rId13"/>
    <p:sldId id="377" r:id="rId14"/>
    <p:sldId id="378" r:id="rId15"/>
    <p:sldId id="379" r:id="rId16"/>
    <p:sldId id="380" r:id="rId17"/>
    <p:sldId id="381" r:id="rId18"/>
    <p:sldId id="394" r:id="rId19"/>
    <p:sldId id="470" r:id="rId20"/>
    <p:sldId id="337" r:id="rId21"/>
    <p:sldId id="339" r:id="rId22"/>
    <p:sldId id="370" r:id="rId23"/>
    <p:sldId id="368" r:id="rId24"/>
    <p:sldId id="382" r:id="rId25"/>
    <p:sldId id="383" r:id="rId26"/>
    <p:sldId id="384" r:id="rId27"/>
    <p:sldId id="386" r:id="rId28"/>
    <p:sldId id="385" r:id="rId29"/>
    <p:sldId id="387" r:id="rId30"/>
    <p:sldId id="388" r:id="rId31"/>
    <p:sldId id="389" r:id="rId32"/>
    <p:sldId id="390" r:id="rId33"/>
    <p:sldId id="391" r:id="rId34"/>
    <p:sldId id="392" r:id="rId35"/>
    <p:sldId id="399" r:id="rId36"/>
    <p:sldId id="400" r:id="rId37"/>
    <p:sldId id="401" r:id="rId38"/>
    <p:sldId id="463" r:id="rId39"/>
    <p:sldId id="464" r:id="rId40"/>
    <p:sldId id="465" r:id="rId41"/>
    <p:sldId id="466" r:id="rId42"/>
    <p:sldId id="467" r:id="rId43"/>
    <p:sldId id="484" r:id="rId44"/>
    <p:sldId id="492" r:id="rId45"/>
    <p:sldId id="459" r:id="rId46"/>
    <p:sldId id="403" r:id="rId47"/>
    <p:sldId id="411" r:id="rId48"/>
    <p:sldId id="407" r:id="rId49"/>
    <p:sldId id="412" r:id="rId50"/>
    <p:sldId id="413" r:id="rId51"/>
    <p:sldId id="414" r:id="rId52"/>
    <p:sldId id="415" r:id="rId53"/>
    <p:sldId id="416" r:id="rId54"/>
    <p:sldId id="417" r:id="rId55"/>
    <p:sldId id="418" r:id="rId56"/>
    <p:sldId id="419" r:id="rId57"/>
    <p:sldId id="420" r:id="rId58"/>
    <p:sldId id="430" r:id="rId59"/>
    <p:sldId id="431" r:id="rId60"/>
    <p:sldId id="433" r:id="rId61"/>
    <p:sldId id="435" r:id="rId62"/>
    <p:sldId id="622" r:id="rId63"/>
    <p:sldId id="436" r:id="rId64"/>
    <p:sldId id="425" r:id="rId65"/>
    <p:sldId id="426" r:id="rId66"/>
    <p:sldId id="427" r:id="rId67"/>
    <p:sldId id="428" r:id="rId68"/>
    <p:sldId id="429" r:id="rId69"/>
    <p:sldId id="438" r:id="rId70"/>
    <p:sldId id="439" r:id="rId71"/>
    <p:sldId id="443" r:id="rId72"/>
    <p:sldId id="445" r:id="rId73"/>
    <p:sldId id="468" r:id="rId74"/>
    <p:sldId id="469" r:id="rId75"/>
    <p:sldId id="446" r:id="rId76"/>
    <p:sldId id="447" r:id="rId77"/>
    <p:sldId id="448" r:id="rId78"/>
    <p:sldId id="449" r:id="rId79"/>
    <p:sldId id="451" r:id="rId80"/>
    <p:sldId id="453" r:id="rId81"/>
    <p:sldId id="454" r:id="rId82"/>
    <p:sldId id="456" r:id="rId83"/>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365" autoAdjust="0"/>
  </p:normalViewPr>
  <p:slideViewPr>
    <p:cSldViewPr>
      <p:cViewPr varScale="1">
        <p:scale>
          <a:sx n="85" d="100"/>
          <a:sy n="85" d="100"/>
        </p:scale>
        <p:origin x="22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pPr/>
              <a:t>10/12/2019</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pPr/>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student -&gt; Student</a:t>
            </a:r>
          </a:p>
          <a:p>
            <a:r>
              <a:rPr lang="en-GB" dirty="0"/>
              <a:t>public -&gt; private</a:t>
            </a:r>
          </a:p>
          <a:p>
            <a:r>
              <a:rPr lang="en-GB" dirty="0"/>
              <a:t>string -&gt; String</a:t>
            </a:r>
          </a:p>
          <a:p>
            <a:r>
              <a:rPr lang="en-GB" dirty="0"/>
              <a:t>Remove “;”</a:t>
            </a:r>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14</a:t>
            </a:fld>
            <a:endParaRPr lang="en-GB" altLang="en-US"/>
          </a:p>
        </p:txBody>
      </p:sp>
    </p:spTree>
    <p:extLst>
      <p:ext uri="{BB962C8B-B14F-4D97-AF65-F5344CB8AC3E}">
        <p14:creationId xmlns:p14="http://schemas.microsoft.com/office/powerpoint/2010/main" val="1430241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ED9B1E-47D8-4845-9107-D54ADDD67187}" type="slidenum">
              <a:rPr lang="en-US" altLang="en-US" sz="1200">
                <a:latin typeface="Tahoma" panose="020B0604030504040204" pitchFamily="34" charset="0"/>
              </a:rPr>
              <a:pPr eaLnBrk="1" hangingPunct="1"/>
              <a:t>49</a:t>
            </a:fld>
            <a:endParaRPr lang="en-US" altLang="en-US" sz="1200">
              <a:latin typeface="Tahoma" panose="020B060403050404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3807379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Other methods:</a:t>
            </a:r>
          </a:p>
          <a:p>
            <a:r>
              <a:rPr lang="en-GB" sz="1200" b="1" i="0" kern="1200" dirty="0">
                <a:solidFill>
                  <a:schemeClr val="tx1"/>
                </a:solidFill>
                <a:latin typeface="Times New Roman" pitchFamily="18" charset="0"/>
                <a:ea typeface="+mn-ea"/>
                <a:cs typeface="+mn-cs"/>
              </a:rPr>
              <a:t>Method 1: Singleton With Public Static Final Field</a:t>
            </a:r>
          </a:p>
          <a:p>
            <a:r>
              <a:rPr lang="en-GB" sz="1200" b="0" i="0" kern="1200" dirty="0">
                <a:solidFill>
                  <a:schemeClr val="tx1"/>
                </a:solidFill>
                <a:latin typeface="Times New Roman" pitchFamily="18" charset="0"/>
                <a:ea typeface="+mn-ea"/>
                <a:cs typeface="+mn-cs"/>
              </a:rPr>
              <a:t>public class Singleton {</a:t>
            </a:r>
          </a:p>
          <a:p>
            <a:r>
              <a:rPr lang="en-GB" sz="1200" b="0" i="0" kern="1200" dirty="0">
                <a:solidFill>
                  <a:schemeClr val="tx1"/>
                </a:solidFill>
                <a:latin typeface="Times New Roman" pitchFamily="18" charset="0"/>
                <a:ea typeface="+mn-ea"/>
                <a:cs typeface="+mn-cs"/>
              </a:rPr>
              <a:t>public static final Singleton INSTANCE = new Singleton();</a:t>
            </a:r>
          </a:p>
          <a:p>
            <a:r>
              <a:rPr lang="en-GB" sz="1200" b="0" i="0" kern="1200" dirty="0">
                <a:solidFill>
                  <a:schemeClr val="tx1"/>
                </a:solidFill>
                <a:latin typeface="Times New Roman" pitchFamily="18" charset="0"/>
                <a:ea typeface="+mn-ea"/>
                <a:cs typeface="+mn-cs"/>
              </a:rPr>
              <a:t>private Singleton() {}</a:t>
            </a:r>
          </a:p>
          <a:p>
            <a:r>
              <a:rPr lang="en-GB" sz="1200" b="0" i="0" kern="1200" dirty="0">
                <a:solidFill>
                  <a:schemeClr val="tx1"/>
                </a:solidFill>
                <a:latin typeface="Times New Roman" pitchFamily="18" charset="0"/>
                <a:ea typeface="+mn-ea"/>
                <a:cs typeface="+mn-cs"/>
              </a:rPr>
              <a:t>}</a:t>
            </a:r>
          </a:p>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57</a:t>
            </a:fld>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F411EA-D0B9-4ACE-ACA9-B038E4D11A90}" type="slidenum">
              <a:rPr lang="en-US" altLang="en-US" sz="1200">
                <a:latin typeface="Tahoma" panose="020B0604030504040204" pitchFamily="34" charset="0"/>
              </a:rPr>
              <a:pPr eaLnBrk="1" hangingPunct="1"/>
              <a:t>58</a:t>
            </a:fld>
            <a:endParaRPr lang="en-US" altLang="en-US" sz="1200">
              <a:latin typeface="Tahoma" panose="020B060403050404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36302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E677CB-754F-4DDC-B670-97AE17D314D4}" type="slidenum">
              <a:rPr lang="en-US" altLang="en-US" sz="1200">
                <a:latin typeface="Tahoma" panose="020B0604030504040204" pitchFamily="34" charset="0"/>
              </a:rPr>
              <a:pPr eaLnBrk="1" hangingPunct="1"/>
              <a:t>59</a:t>
            </a:fld>
            <a:endParaRPr lang="en-US" altLang="en-US" sz="1200">
              <a:latin typeface="Tahoma" panose="020B060403050404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662218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4E9D33-07F1-4CB0-A6D4-2613F62001FC}" type="slidenum">
              <a:rPr lang="en-US" altLang="en-US" sz="1200">
                <a:latin typeface="Tahoma" panose="020B0604030504040204" pitchFamily="34" charset="0"/>
              </a:rPr>
              <a:pPr eaLnBrk="1" hangingPunct="1"/>
              <a:t>60</a:t>
            </a:fld>
            <a:endParaRPr lang="en-US" altLang="en-US" sz="1200">
              <a:latin typeface="Tahoma" panose="020B060403050404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017225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Arial Narrow" panose="020B0606020202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9pPr>
          </a:lstStyle>
          <a:p>
            <a:pPr>
              <a:spcBef>
                <a:spcPct val="0"/>
              </a:spcBef>
            </a:pPr>
            <a:fld id="{B5724CDF-CE55-474F-917D-43C585F6B130}" type="slidenum">
              <a:rPr kumimoji="0" lang="eu-ES" altLang="en-US" smtClean="0"/>
              <a:pPr>
                <a:spcBef>
                  <a:spcPct val="0"/>
                </a:spcBef>
              </a:pPr>
              <a:t>72</a:t>
            </a:fld>
            <a:endParaRPr kumimoji="0" lang="eu-E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u-ES" altLang="en-US">
              <a:ea typeface="ＭＳ Ｐゴシック" panose="020B0600070205080204" pitchFamily="34" charset="-128"/>
            </a:endParaRPr>
          </a:p>
        </p:txBody>
      </p:sp>
    </p:spTree>
    <p:extLst>
      <p:ext uri="{BB962C8B-B14F-4D97-AF65-F5344CB8AC3E}">
        <p14:creationId xmlns:p14="http://schemas.microsoft.com/office/powerpoint/2010/main" val="190855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extLst>
      <p:ext uri="{BB962C8B-B14F-4D97-AF65-F5344CB8AC3E}">
        <p14:creationId xmlns:p14="http://schemas.microsoft.com/office/powerpoint/2010/main" val="415587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00C3830-0EC4-4F1A-969D-87D4F8630C4C}" type="slidenum">
              <a:rPr lang="en-US" altLang="en-US"/>
              <a:pPr/>
              <a:t>27</a:t>
            </a:fld>
            <a:endParaRPr lang="en-US" alt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9508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02075" y="9140825"/>
            <a:ext cx="29845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48" tIns="47174" rIns="94348" bIns="47174" anchor="b"/>
          <a:lstStyle>
            <a:lvl1pPr defTabSz="942975">
              <a:spcBef>
                <a:spcPct val="30000"/>
              </a:spcBef>
              <a:defRPr sz="1200">
                <a:solidFill>
                  <a:schemeClr val="tx1"/>
                </a:solidFill>
                <a:latin typeface="Times New Roman" panose="02020603050405020304" pitchFamily="18" charset="0"/>
              </a:defRPr>
            </a:lvl1pPr>
            <a:lvl2pPr marL="766763" indent="-295275" defTabSz="942975">
              <a:spcBef>
                <a:spcPct val="30000"/>
              </a:spcBef>
              <a:defRPr sz="1200">
                <a:solidFill>
                  <a:schemeClr val="tx1"/>
                </a:solidFill>
                <a:latin typeface="Times New Roman" panose="02020603050405020304" pitchFamily="18" charset="0"/>
              </a:defRPr>
            </a:lvl2pPr>
            <a:lvl3pPr marL="1179513" indent="-236538" defTabSz="942975">
              <a:spcBef>
                <a:spcPct val="30000"/>
              </a:spcBef>
              <a:defRPr sz="1200">
                <a:solidFill>
                  <a:schemeClr val="tx1"/>
                </a:solidFill>
                <a:latin typeface="Times New Roman" panose="02020603050405020304" pitchFamily="18" charset="0"/>
              </a:defRPr>
            </a:lvl3pPr>
            <a:lvl4pPr marL="1651000" indent="-236538" defTabSz="942975">
              <a:spcBef>
                <a:spcPct val="30000"/>
              </a:spcBef>
              <a:defRPr sz="1200">
                <a:solidFill>
                  <a:schemeClr val="tx1"/>
                </a:solidFill>
                <a:latin typeface="Times New Roman" panose="02020603050405020304" pitchFamily="18" charset="0"/>
              </a:defRPr>
            </a:lvl4pPr>
            <a:lvl5pPr marL="2122488" indent="-234950" defTabSz="942975">
              <a:spcBef>
                <a:spcPct val="30000"/>
              </a:spcBef>
              <a:defRPr sz="1200">
                <a:solidFill>
                  <a:schemeClr val="tx1"/>
                </a:solidFill>
                <a:latin typeface="Times New Roman" panose="02020603050405020304" pitchFamily="18" charset="0"/>
              </a:defRPr>
            </a:lvl5pPr>
            <a:lvl6pPr marL="2579688" indent="-234950" defTabSz="942975" eaLnBrk="0" fontAlgn="base" hangingPunct="0">
              <a:spcBef>
                <a:spcPct val="30000"/>
              </a:spcBef>
              <a:spcAft>
                <a:spcPct val="0"/>
              </a:spcAft>
              <a:defRPr sz="1200">
                <a:solidFill>
                  <a:schemeClr val="tx1"/>
                </a:solidFill>
                <a:latin typeface="Times New Roman" panose="02020603050405020304" pitchFamily="18" charset="0"/>
              </a:defRPr>
            </a:lvl6pPr>
            <a:lvl7pPr marL="3036888" indent="-234950" defTabSz="942975" eaLnBrk="0" fontAlgn="base" hangingPunct="0">
              <a:spcBef>
                <a:spcPct val="30000"/>
              </a:spcBef>
              <a:spcAft>
                <a:spcPct val="0"/>
              </a:spcAft>
              <a:defRPr sz="1200">
                <a:solidFill>
                  <a:schemeClr val="tx1"/>
                </a:solidFill>
                <a:latin typeface="Times New Roman" panose="02020603050405020304" pitchFamily="18" charset="0"/>
              </a:defRPr>
            </a:lvl7pPr>
            <a:lvl8pPr marL="3494088" indent="-234950" defTabSz="942975" eaLnBrk="0" fontAlgn="base" hangingPunct="0">
              <a:spcBef>
                <a:spcPct val="30000"/>
              </a:spcBef>
              <a:spcAft>
                <a:spcPct val="0"/>
              </a:spcAft>
              <a:defRPr sz="1200">
                <a:solidFill>
                  <a:schemeClr val="tx1"/>
                </a:solidFill>
                <a:latin typeface="Times New Roman" panose="02020603050405020304" pitchFamily="18" charset="0"/>
              </a:defRPr>
            </a:lvl8pPr>
            <a:lvl9pPr marL="3951288" indent="-234950" defTabSz="942975"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166F8860-D6DB-432B-9CFB-BEC4B7A6CEC3}" type="slidenum">
              <a:rPr lang="en-US" altLang="en-US" i="0">
                <a:latin typeface="Arial" panose="020B0604020202020204" pitchFamily="34" charset="0"/>
              </a:rPr>
              <a:pPr algn="r" eaLnBrk="1" hangingPunct="1">
                <a:spcBef>
                  <a:spcPct val="0"/>
                </a:spcBef>
              </a:pPr>
              <a:t>28</a:t>
            </a:fld>
            <a:endParaRPr lang="en-US" altLang="en-US" i="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688975" y="4570413"/>
            <a:ext cx="5510213"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124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a:latin typeface="Times New Roman" charset="0"/>
            </a:endParaRPr>
          </a:p>
        </p:txBody>
      </p:sp>
      <p:sp>
        <p:nvSpPr>
          <p:cNvPr id="61444" name="Slide Number Placeholder 3"/>
          <p:cNvSpPr>
            <a:spLocks noGrp="1"/>
          </p:cNvSpPr>
          <p:nvPr>
            <p:ph type="sldNum" sz="quarter" idx="5"/>
          </p:nvPr>
        </p:nvSpPr>
        <p:spPr>
          <a:noFill/>
        </p:spPr>
        <p:txBody>
          <a:bodyPr/>
          <a:lstStyle/>
          <a:p>
            <a:fld id="{D692A292-2A73-49F9-881A-DE2938464456}" type="slidenum">
              <a:rPr lang="en-US" smtClean="0">
                <a:latin typeface="Tahoma" charset="0"/>
              </a:rPr>
              <a:pPr/>
              <a:t>40</a:t>
            </a:fld>
            <a:endParaRPr lang="en-US">
              <a:latin typeface="Tahom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a:latin typeface="Times New Roman" charset="0"/>
            </a:endParaRPr>
          </a:p>
        </p:txBody>
      </p:sp>
      <p:sp>
        <p:nvSpPr>
          <p:cNvPr id="63492" name="Slide Number Placeholder 3"/>
          <p:cNvSpPr>
            <a:spLocks noGrp="1"/>
          </p:cNvSpPr>
          <p:nvPr>
            <p:ph type="sldNum" sz="quarter" idx="5"/>
          </p:nvPr>
        </p:nvSpPr>
        <p:spPr>
          <a:noFill/>
        </p:spPr>
        <p:txBody>
          <a:bodyPr/>
          <a:lstStyle/>
          <a:p>
            <a:fld id="{AB3EE672-1987-462E-8587-FD5A1A9B90A2}" type="slidenum">
              <a:rPr lang="en-US" smtClean="0">
                <a:latin typeface="Tahoma" charset="0"/>
              </a:rPr>
              <a:pPr/>
              <a:t>41</a:t>
            </a:fld>
            <a:endParaRPr lang="en-US">
              <a:latin typeface="Tahom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txBox="1">
            <a:spLocks noGrp="1" noChangeArrowheads="1"/>
          </p:cNvSpPr>
          <p:nvPr/>
        </p:nvSpPr>
        <p:spPr bwMode="auto">
          <a:xfrm>
            <a:off x="3903663" y="9142413"/>
            <a:ext cx="2984500" cy="481012"/>
          </a:xfrm>
          <a:prstGeom prst="rect">
            <a:avLst/>
          </a:prstGeom>
          <a:noFill/>
          <a:ln w="9525">
            <a:noFill/>
            <a:miter lim="800000"/>
            <a:headEnd/>
            <a:tailEnd/>
          </a:ln>
        </p:spPr>
        <p:txBody>
          <a:bodyPr lIns="94348" tIns="47174" rIns="94348" bIns="47174" anchor="b"/>
          <a:lstStyle/>
          <a:p>
            <a:pPr algn="r" defTabSz="942975"/>
            <a:fld id="{C1262059-62C2-4E18-B094-91BBA4330813}" type="slidenum">
              <a:rPr lang="en-GB" altLang="en-US" sz="1200" b="0">
                <a:latin typeface="Times New Roman" pitchFamily="18" charset="0"/>
              </a:rPr>
              <a:pPr algn="r" defTabSz="942975"/>
              <a:t>43</a:t>
            </a:fld>
            <a:endParaRPr lang="en-GB" altLang="en-US" sz="1200" b="0">
              <a:latin typeface="Times New Roman" pitchFamily="18" charset="0"/>
            </a:endParaRPr>
          </a:p>
        </p:txBody>
      </p:sp>
      <p:sp>
        <p:nvSpPr>
          <p:cNvPr id="71683" name="Rectangle 6"/>
          <p:cNvSpPr txBox="1">
            <a:spLocks noGrp="1" noChangeArrowheads="1"/>
          </p:cNvSpPr>
          <p:nvPr/>
        </p:nvSpPr>
        <p:spPr bwMode="auto">
          <a:xfrm>
            <a:off x="0" y="9142413"/>
            <a:ext cx="2984500" cy="481012"/>
          </a:xfrm>
          <a:prstGeom prst="rect">
            <a:avLst/>
          </a:prstGeom>
          <a:noFill/>
          <a:ln w="9525">
            <a:noFill/>
            <a:miter lim="800000"/>
            <a:headEnd/>
            <a:tailEnd/>
          </a:ln>
        </p:spPr>
        <p:txBody>
          <a:bodyPr lIns="94348" tIns="47174" rIns="94348" bIns="47174" anchor="b"/>
          <a:lstStyle/>
          <a:p>
            <a:pPr defTabSz="942975"/>
            <a:r>
              <a:rPr lang="en-GB" altLang="en-US" sz="1200" b="0">
                <a:latin typeface="Times New Roman" pitchFamily="18" charset="0"/>
              </a:rPr>
              <a:t>Program Design</a:t>
            </a:r>
          </a:p>
        </p:txBody>
      </p:sp>
      <p:sp>
        <p:nvSpPr>
          <p:cNvPr id="71684" name="Rectangle 7"/>
          <p:cNvSpPr txBox="1">
            <a:spLocks noGrp="1" noChangeArrowheads="1"/>
          </p:cNvSpPr>
          <p:nvPr/>
        </p:nvSpPr>
        <p:spPr bwMode="auto">
          <a:xfrm>
            <a:off x="3903663" y="9142413"/>
            <a:ext cx="2984500" cy="481012"/>
          </a:xfrm>
          <a:prstGeom prst="rect">
            <a:avLst/>
          </a:prstGeom>
          <a:noFill/>
          <a:ln w="9525">
            <a:noFill/>
            <a:miter lim="800000"/>
            <a:headEnd/>
            <a:tailEnd/>
          </a:ln>
        </p:spPr>
        <p:txBody>
          <a:bodyPr lIns="94348" tIns="47174" rIns="94348" bIns="47174" anchor="b"/>
          <a:lstStyle/>
          <a:p>
            <a:pPr algn="r" defTabSz="942975"/>
            <a:fld id="{EBA63477-20D7-4995-99FE-1283AEBF0438}" type="slidenum">
              <a:rPr lang="en-GB" altLang="en-US" sz="1200" b="0">
                <a:latin typeface="Times New Roman" pitchFamily="18" charset="0"/>
              </a:rPr>
              <a:pPr algn="r" defTabSz="942975"/>
              <a:t>43</a:t>
            </a:fld>
            <a:endParaRPr lang="en-GB" altLang="en-US" sz="1200" b="0">
              <a:latin typeface="Times New Roman" pitchFamily="18" charset="0"/>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404895-5E90-4585-8208-5CAF73C5200D}" type="slidenum">
              <a:rPr lang="en-US" altLang="en-US" sz="1200">
                <a:latin typeface="Tahoma" panose="020B0604030504040204" pitchFamily="34" charset="0"/>
              </a:rPr>
              <a:pPr eaLnBrk="1" hangingPunct="1"/>
              <a:t>46</a:t>
            </a:fld>
            <a:endParaRPr lang="en-US" altLang="en-US" sz="1200">
              <a:latin typeface="Tahoma" panose="020B060403050404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404999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2AAABA-FDE0-4C6A-B23B-8AB24067EDAC}" type="slidenum">
              <a:rPr lang="en-US" altLang="en-US" sz="1200">
                <a:latin typeface="Tahoma" panose="020B0604030504040204" pitchFamily="34" charset="0"/>
              </a:rPr>
              <a:pPr eaLnBrk="1" hangingPunct="1"/>
              <a:t>48</a:t>
            </a:fld>
            <a:endParaRPr lang="en-US" altLang="en-US" sz="1200">
              <a:latin typeface="Tahoma" panose="020B060403050404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312963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pPr/>
              <a:t>10/12/2019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pPr/>
              <a:t>10/12/2019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pPr/>
              <a:t>10/12/2019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pPr/>
              <a:t>10/12/2019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692514"/>
            <a:ext cx="6858000" cy="403026"/>
          </a:xfrm>
        </p:spPr>
        <p:txBody>
          <a:bodyPr/>
          <a:lstStyle/>
          <a:p>
            <a:pPr algn="l"/>
            <a:r>
              <a:rPr lang="en-US" altLang="en-US" dirty="0"/>
              <a:t>Revision for Examination</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lIns="92075" tIns="46038" rIns="92075" bIns="46038" anchor="b"/>
          <a:lstStyle/>
          <a:p>
            <a:r>
              <a:rPr lang="en-US" altLang="en-US"/>
              <a:t>Mutator example</a:t>
            </a:r>
          </a:p>
        </p:txBody>
      </p:sp>
      <p:sp>
        <p:nvSpPr>
          <p:cNvPr id="20483" name="Text Box 3"/>
          <p:cNvSpPr txBox="1">
            <a:spLocks noChangeArrowheads="1"/>
          </p:cNvSpPr>
          <p:nvPr/>
        </p:nvSpPr>
        <p:spPr bwMode="auto">
          <a:xfrm>
            <a:off x="1524000" y="3203575"/>
            <a:ext cx="65738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400" b="1">
                <a:latin typeface="Courier New" panose="02070309020205020404" pitchFamily="49" charset="0"/>
              </a:rPr>
              <a:t>public void insertMoney(int amount)</a:t>
            </a:r>
          </a:p>
          <a:p>
            <a:pPr defTabSz="914400" eaLnBrk="1" hangingPunct="1">
              <a:buClrTx/>
              <a:buSzTx/>
              <a:buFontTx/>
              <a:buNone/>
            </a:pPr>
            <a:r>
              <a:rPr lang="en-US" altLang="en-US" sz="2400" b="1">
                <a:latin typeface="Courier New" panose="02070309020205020404" pitchFamily="49" charset="0"/>
              </a:rPr>
              <a:t>{</a:t>
            </a:r>
          </a:p>
          <a:p>
            <a:pPr defTabSz="914400" eaLnBrk="1" hangingPunct="1">
              <a:buClrTx/>
              <a:buSzTx/>
              <a:buFontTx/>
              <a:buNone/>
            </a:pPr>
            <a:r>
              <a:rPr lang="en-US" altLang="en-US" sz="2400" b="1">
                <a:latin typeface="Courier New" panose="02070309020205020404" pitchFamily="49" charset="0"/>
              </a:rPr>
              <a:t>    balance = balance + amount;</a:t>
            </a:r>
          </a:p>
          <a:p>
            <a:pPr defTabSz="914400" eaLnBrk="1" hangingPunct="1">
              <a:buClrTx/>
              <a:buSzTx/>
              <a:buFontTx/>
              <a:buNone/>
            </a:pPr>
            <a:r>
              <a:rPr lang="en-US" altLang="en-US" sz="2400" b="1">
                <a:latin typeface="Courier New" panose="02070309020205020404" pitchFamily="49" charset="0"/>
              </a:rPr>
              <a:t>} </a:t>
            </a:r>
          </a:p>
        </p:txBody>
      </p:sp>
      <p:sp>
        <p:nvSpPr>
          <p:cNvPr id="20484" name="Line 7"/>
          <p:cNvSpPr>
            <a:spLocks noChangeShapeType="1"/>
          </p:cNvSpPr>
          <p:nvPr/>
        </p:nvSpPr>
        <p:spPr bwMode="auto">
          <a:xfrm flipH="1">
            <a:off x="3294063" y="2619375"/>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5" name="Line 11"/>
          <p:cNvSpPr>
            <a:spLocks noChangeShapeType="1"/>
          </p:cNvSpPr>
          <p:nvPr/>
        </p:nvSpPr>
        <p:spPr bwMode="auto">
          <a:xfrm>
            <a:off x="1925638" y="2584450"/>
            <a:ext cx="393700" cy="698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6" name="Text Box 12"/>
          <p:cNvSpPr txBox="1">
            <a:spLocks noChangeArrowheads="1"/>
          </p:cNvSpPr>
          <p:nvPr/>
        </p:nvSpPr>
        <p:spPr bwMode="auto">
          <a:xfrm>
            <a:off x="6208713" y="4962525"/>
            <a:ext cx="2665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assignment statement</a:t>
            </a:r>
          </a:p>
        </p:txBody>
      </p:sp>
      <p:sp>
        <p:nvSpPr>
          <p:cNvPr id="20487" name="Line 13"/>
          <p:cNvSpPr>
            <a:spLocks noChangeShapeType="1"/>
          </p:cNvSpPr>
          <p:nvPr/>
        </p:nvSpPr>
        <p:spPr bwMode="auto">
          <a:xfrm flipH="1" flipV="1">
            <a:off x="5257800" y="4343400"/>
            <a:ext cx="1327150"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8" name="Text Box 14"/>
          <p:cNvSpPr txBox="1">
            <a:spLocks noChangeArrowheads="1"/>
          </p:cNvSpPr>
          <p:nvPr/>
        </p:nvSpPr>
        <p:spPr bwMode="auto">
          <a:xfrm>
            <a:off x="2955925" y="5019675"/>
            <a:ext cx="238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field being changed</a:t>
            </a:r>
          </a:p>
        </p:txBody>
      </p:sp>
      <p:sp>
        <p:nvSpPr>
          <p:cNvPr id="20489" name="Line 15"/>
          <p:cNvSpPr>
            <a:spLocks noChangeShapeType="1"/>
          </p:cNvSpPr>
          <p:nvPr/>
        </p:nvSpPr>
        <p:spPr bwMode="auto">
          <a:xfrm flipH="1" flipV="1">
            <a:off x="2895600" y="4413250"/>
            <a:ext cx="896938" cy="612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0" name="Oval 16"/>
          <p:cNvSpPr>
            <a:spLocks noChangeArrowheads="1"/>
          </p:cNvSpPr>
          <p:nvPr/>
        </p:nvSpPr>
        <p:spPr bwMode="auto">
          <a:xfrm>
            <a:off x="1547813" y="3573463"/>
            <a:ext cx="360362" cy="1296987"/>
          </a:xfrm>
          <a:prstGeom prst="ellips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20491" name="Text Box 17"/>
          <p:cNvSpPr txBox="1">
            <a:spLocks noChangeArrowheads="1"/>
          </p:cNvSpPr>
          <p:nvPr/>
        </p:nvSpPr>
        <p:spPr bwMode="auto">
          <a:xfrm>
            <a:off x="755650" y="5589588"/>
            <a:ext cx="439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start and end of method body (block)</a:t>
            </a:r>
            <a:endParaRPr lang="en-GB" altLang="en-US" sz="2000" i="1"/>
          </a:p>
        </p:txBody>
      </p:sp>
      <p:sp>
        <p:nvSpPr>
          <p:cNvPr id="20492" name="Line 18"/>
          <p:cNvSpPr>
            <a:spLocks noChangeShapeType="1"/>
          </p:cNvSpPr>
          <p:nvPr/>
        </p:nvSpPr>
        <p:spPr bwMode="auto">
          <a:xfrm flipV="1">
            <a:off x="1692275" y="5013325"/>
            <a:ext cx="0" cy="5032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20493" name="Rectangle 19"/>
          <p:cNvSpPr>
            <a:spLocks noChangeArrowheads="1"/>
          </p:cNvSpPr>
          <p:nvPr/>
        </p:nvSpPr>
        <p:spPr bwMode="auto">
          <a:xfrm>
            <a:off x="1103313" y="3067050"/>
            <a:ext cx="7396162" cy="18700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20494" name="Text Box 22"/>
          <p:cNvSpPr txBox="1">
            <a:spLocks noChangeArrowheads="1"/>
          </p:cNvSpPr>
          <p:nvPr/>
        </p:nvSpPr>
        <p:spPr bwMode="auto">
          <a:xfrm>
            <a:off x="623888" y="2230438"/>
            <a:ext cx="799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US" altLang="en-US" sz="2000" i="1"/>
              <a:t>visibility modifier    return type (void)    method name     parameter list</a:t>
            </a:r>
            <a:endParaRPr lang="en-GB" altLang="en-US" sz="2000" i="1"/>
          </a:p>
        </p:txBody>
      </p:sp>
      <p:sp>
        <p:nvSpPr>
          <p:cNvPr id="20495" name="Line 23"/>
          <p:cNvSpPr>
            <a:spLocks noChangeShapeType="1"/>
          </p:cNvSpPr>
          <p:nvPr/>
        </p:nvSpPr>
        <p:spPr bwMode="auto">
          <a:xfrm flipH="1">
            <a:off x="5172075" y="2559050"/>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6" name="Line 24"/>
          <p:cNvSpPr>
            <a:spLocks noChangeShapeType="1"/>
          </p:cNvSpPr>
          <p:nvPr/>
        </p:nvSpPr>
        <p:spPr bwMode="auto">
          <a:xfrm flipH="1">
            <a:off x="7132638" y="2620963"/>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7" name="Text Box 25"/>
          <p:cNvSpPr txBox="1">
            <a:spLocks noChangeArrowheads="1"/>
          </p:cNvSpPr>
          <p:nvPr/>
        </p:nvSpPr>
        <p:spPr bwMode="auto">
          <a:xfrm>
            <a:off x="444500" y="1773238"/>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GB" altLang="en-US" sz="2400" i="1"/>
              <a:t>Signature:</a:t>
            </a:r>
          </a:p>
        </p:txBody>
      </p:sp>
    </p:spTree>
    <p:extLst>
      <p:ext uri="{BB962C8B-B14F-4D97-AF65-F5344CB8AC3E}">
        <p14:creationId xmlns:p14="http://schemas.microsoft.com/office/powerpoint/2010/main" val="101352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500062"/>
            <a:ext cx="7886700" cy="1325563"/>
          </a:xfrm>
        </p:spPr>
        <p:txBody>
          <a:bodyPr/>
          <a:lstStyle/>
          <a:p>
            <a:r>
              <a:rPr lang="en-GB" altLang="en-US" dirty="0"/>
              <a:t>Abstraction</a:t>
            </a:r>
          </a:p>
        </p:txBody>
      </p:sp>
      <p:sp>
        <p:nvSpPr>
          <p:cNvPr id="6147" name="Rectangle 3"/>
          <p:cNvSpPr>
            <a:spLocks noGrp="1" noChangeArrowheads="1"/>
          </p:cNvSpPr>
          <p:nvPr>
            <p:ph type="body" idx="1"/>
          </p:nvPr>
        </p:nvSpPr>
        <p:spPr>
          <a:xfrm>
            <a:off x="628650" y="1825624"/>
            <a:ext cx="7886700" cy="4675209"/>
          </a:xfrm>
        </p:spPr>
        <p:txBody>
          <a:bodyPr>
            <a:normAutofit/>
          </a:bodyPr>
          <a:lstStyle/>
          <a:p>
            <a:r>
              <a:rPr lang="en-GB" altLang="en-US" dirty="0"/>
              <a:t>The process of ignoring details irrelevant to the problem at hand and emphasizing essential ones</a:t>
            </a:r>
          </a:p>
          <a:p>
            <a:pPr lvl="1"/>
            <a:r>
              <a:rPr lang="en-GB" altLang="en-US" dirty="0"/>
              <a:t>Thinking about a component without worrying about detail</a:t>
            </a:r>
          </a:p>
          <a:p>
            <a:pPr lvl="1"/>
            <a:r>
              <a:rPr lang="en-GB" altLang="en-US" dirty="0"/>
              <a:t>Taking out essentials which are common to all types</a:t>
            </a:r>
          </a:p>
          <a:p>
            <a:pPr lvl="1"/>
            <a:endParaRPr lang="en-GB" altLang="en-US" dirty="0"/>
          </a:p>
          <a:p>
            <a:r>
              <a:rPr lang="en-GB" altLang="en-US" dirty="0"/>
              <a:t>Abstraction hides logical complexity.</a:t>
            </a:r>
          </a:p>
          <a:p>
            <a:r>
              <a:rPr lang="en-GB" altLang="en-US" dirty="0"/>
              <a:t>Abstraction solves the problem at the design level. </a:t>
            </a:r>
          </a:p>
          <a:p>
            <a:r>
              <a:rPr lang="en-GB" altLang="en-US" dirty="0"/>
              <a:t>Abstraction is used for hiding the unwanted data and giving relevant data.</a:t>
            </a:r>
          </a:p>
          <a:p>
            <a:r>
              <a:rPr lang="en-GB" altLang="en-US" dirty="0"/>
              <a:t>Abstraction lets you focus on what the object does instead of how it does it.</a:t>
            </a:r>
            <a:endParaRPr lang="en-US" altLang="en-US" dirty="0"/>
          </a:p>
          <a:p>
            <a:endParaRPr lang="en-GB" altLang="en-US" dirty="0"/>
          </a:p>
        </p:txBody>
      </p:sp>
    </p:spTree>
    <p:extLst>
      <p:ext uri="{BB962C8B-B14F-4D97-AF65-F5344CB8AC3E}">
        <p14:creationId xmlns:p14="http://schemas.microsoft.com/office/powerpoint/2010/main" val="41187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Encapsulation</a:t>
            </a:r>
          </a:p>
        </p:txBody>
      </p:sp>
      <p:sp>
        <p:nvSpPr>
          <p:cNvPr id="3" name="Content Placeholder 2"/>
          <p:cNvSpPr>
            <a:spLocks noGrp="1"/>
          </p:cNvSpPr>
          <p:nvPr>
            <p:ph idx="1"/>
          </p:nvPr>
        </p:nvSpPr>
        <p:spPr>
          <a:xfrm>
            <a:off x="500034" y="1825625"/>
            <a:ext cx="8015316" cy="4351338"/>
          </a:xfrm>
        </p:spPr>
        <p:txBody>
          <a:bodyPr/>
          <a:lstStyle/>
          <a:p>
            <a:r>
              <a:rPr lang="en-GB" b="1" dirty="0"/>
              <a:t>Encapsulation</a:t>
            </a:r>
            <a:r>
              <a:rPr lang="en-GB" dirty="0"/>
              <a:t> is a mechanism of bundling the data, and the functions that use them. It is a way of restricting or controlling access to certain object components. Therefore, it is also known as </a:t>
            </a:r>
            <a:r>
              <a:rPr lang="en-GB" b="1" dirty="0"/>
              <a:t>data hiding</a:t>
            </a:r>
            <a:r>
              <a:rPr lang="en-GB" dirty="0"/>
              <a:t>.</a:t>
            </a:r>
          </a:p>
          <a:p>
            <a:endParaRPr lang="en-GB" dirty="0"/>
          </a:p>
          <a:p>
            <a:r>
              <a:rPr lang="en-GB" dirty="0"/>
              <a:t>To achieve encapsulation in Java −</a:t>
            </a:r>
          </a:p>
          <a:p>
            <a:pPr lvl="1"/>
            <a:r>
              <a:rPr lang="en-GB" dirty="0"/>
              <a:t>Declare the variables of a class as private.</a:t>
            </a:r>
          </a:p>
          <a:p>
            <a:pPr lvl="1"/>
            <a:r>
              <a:rPr lang="en-GB" dirty="0"/>
              <a:t>Provide public setter and getter methods to modify and view the variables values.</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p>
        </p:txBody>
      </p:sp>
      <p:sp>
        <p:nvSpPr>
          <p:cNvPr id="3" name="Content Placeholder 2"/>
          <p:cNvSpPr>
            <a:spLocks noGrp="1"/>
          </p:cNvSpPr>
          <p:nvPr>
            <p:ph idx="1"/>
          </p:nvPr>
        </p:nvSpPr>
        <p:spPr/>
        <p:txBody>
          <a:bodyPr/>
          <a:lstStyle/>
          <a:p>
            <a:r>
              <a:rPr lang="en-GB" altLang="en-US" dirty="0"/>
              <a:t>Both </a:t>
            </a:r>
            <a:r>
              <a:rPr lang="en-GB" altLang="en-US" b="1" dirty="0"/>
              <a:t>Abstraction</a:t>
            </a:r>
            <a:r>
              <a:rPr lang="en-GB" altLang="en-US" dirty="0"/>
              <a:t> and </a:t>
            </a:r>
            <a:r>
              <a:rPr lang="en-GB" altLang="en-US" b="1" dirty="0"/>
              <a:t>Encapsulation</a:t>
            </a:r>
            <a:r>
              <a:rPr lang="en-GB" altLang="en-US" dirty="0"/>
              <a:t> look similar because both hide complexity and make the external interface simpler.</a:t>
            </a:r>
          </a:p>
          <a:p>
            <a:r>
              <a:rPr lang="en-GB" dirty="0"/>
              <a:t>Encapsulation hides Physical Complexity.</a:t>
            </a:r>
          </a:p>
          <a:p>
            <a:r>
              <a:rPr lang="en-GB" dirty="0"/>
              <a:t>Encapsulation solves the problem at the implementation level.</a:t>
            </a:r>
          </a:p>
          <a:p>
            <a:r>
              <a:rPr lang="en-GB" dirty="0"/>
              <a:t>Encapsulation means hiding the code and data into a single unit to protect the data from outside world.</a:t>
            </a:r>
          </a:p>
          <a:p>
            <a:r>
              <a:rPr lang="en-GB" dirty="0"/>
              <a:t>Encapsulation means hiding the internal details or mechanics of how an object does something.</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42910" y="1571612"/>
            <a:ext cx="8286808" cy="5072098"/>
          </a:xfrm>
        </p:spPr>
        <p:txBody>
          <a:bodyPr>
            <a:noAutofit/>
          </a:bodyPr>
          <a:lstStyle/>
          <a:p>
            <a:r>
              <a:rPr lang="en-GB" dirty="0"/>
              <a:t>Consider the following class definition which represents a Student:</a:t>
            </a:r>
          </a:p>
          <a:p>
            <a:endParaRPr lang="en-GB" dirty="0"/>
          </a:p>
          <a:p>
            <a:r>
              <a:rPr lang="en-GB" dirty="0">
                <a:latin typeface="Courier New" pitchFamily="49" charset="0"/>
                <a:cs typeface="Courier New" pitchFamily="49" charset="0"/>
              </a:rPr>
              <a:t>public class student</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public </a:t>
            </a:r>
            <a:r>
              <a:rPr lang="en-GB" dirty="0" err="1">
                <a:latin typeface="Courier New" pitchFamily="49" charset="0"/>
                <a:cs typeface="Courier New" pitchFamily="49" charset="0"/>
              </a:rPr>
              <a:t>int</a:t>
            </a:r>
            <a:r>
              <a:rPr lang="en-GB" dirty="0">
                <a:latin typeface="Courier New" pitchFamily="49" charset="0"/>
                <a:cs typeface="Courier New" pitchFamily="49" charset="0"/>
              </a:rPr>
              <a:t> </a:t>
            </a:r>
            <a:r>
              <a:rPr lang="en-GB" dirty="0" err="1">
                <a:latin typeface="Courier New" pitchFamily="49" charset="0"/>
                <a:cs typeface="Courier New" pitchFamily="49" charset="0"/>
              </a:rPr>
              <a:t>idNumber</a:t>
            </a:r>
            <a:r>
              <a:rPr lang="en-GB" dirty="0">
                <a:latin typeface="Courier New" pitchFamily="49" charset="0"/>
                <a:cs typeface="Courier New" pitchFamily="49" charset="0"/>
              </a:rPr>
              <a:t>;</a:t>
            </a:r>
          </a:p>
          <a:p>
            <a:r>
              <a:rPr lang="en-GB" dirty="0">
                <a:latin typeface="Courier New" pitchFamily="49" charset="0"/>
                <a:cs typeface="Courier New" pitchFamily="49" charset="0"/>
              </a:rPr>
              <a:t>	public string name;</a:t>
            </a:r>
          </a:p>
          <a:p>
            <a:r>
              <a:rPr lang="en-GB" dirty="0">
                <a:latin typeface="Courier New" pitchFamily="49" charset="0"/>
                <a:cs typeface="Courier New" pitchFamily="49" charset="0"/>
              </a:rPr>
              <a:t>	public string </a:t>
            </a:r>
            <a:r>
              <a:rPr lang="en-GB" dirty="0" err="1">
                <a:latin typeface="Courier New" pitchFamily="49" charset="0"/>
                <a:cs typeface="Courier New" pitchFamily="49" charset="0"/>
              </a:rPr>
              <a:t>lastName</a:t>
            </a:r>
            <a:r>
              <a:rPr lang="en-GB" dirty="0">
                <a:latin typeface="Courier New" pitchFamily="49" charset="0"/>
                <a:cs typeface="Courier New" pitchFamily="49" charset="0"/>
              </a:rPr>
              <a:t>;</a:t>
            </a:r>
          </a:p>
          <a:p>
            <a:r>
              <a:rPr lang="en-GB" dirty="0">
                <a:latin typeface="Courier New" pitchFamily="49" charset="0"/>
                <a:cs typeface="Courier New" pitchFamily="49" charset="0"/>
              </a:rPr>
              <a:t>}</a:t>
            </a:r>
            <a:r>
              <a:rPr lang="en-GB" dirty="0"/>
              <a:t>;</a:t>
            </a:r>
          </a:p>
          <a:p>
            <a:endParaRPr lang="en-GB" dirty="0"/>
          </a:p>
          <a:p>
            <a:r>
              <a:rPr lang="en-GB" dirty="0"/>
              <a:t>a)	Explain whether the class has been designed correctly or not, motivating your answer. (10 marks)</a:t>
            </a:r>
          </a:p>
          <a:p>
            <a:r>
              <a:rPr lang="en-GB" dirty="0"/>
              <a:t>b)	Provide a </a:t>
            </a:r>
            <a:r>
              <a:rPr lang="en-GB" dirty="0" err="1"/>
              <a:t>refactored</a:t>
            </a:r>
            <a:r>
              <a:rPr lang="en-GB" dirty="0"/>
              <a:t> Student class with proper getter and setter methods. (15 marks)</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class has not been designed correctly because the principle of information hiding has not been respected. All the attributes declared in the class should be private. </a:t>
            </a:r>
          </a:p>
          <a:p>
            <a:r>
              <a:rPr lang="en-GB" dirty="0"/>
              <a:t>String, not string</a:t>
            </a:r>
          </a:p>
          <a:p>
            <a:r>
              <a:rPr lang="en-GB" dirty="0"/>
              <a:t>As a good practice, class name </a:t>
            </a:r>
            <a:r>
              <a:rPr lang="en-GB" dirty="0">
                <a:latin typeface="Courier New" pitchFamily="49" charset="0"/>
                <a:cs typeface="Courier New" pitchFamily="49" charset="0"/>
              </a:rPr>
              <a:t>student</a:t>
            </a:r>
            <a:r>
              <a:rPr lang="en-GB" dirty="0"/>
              <a:t> should be </a:t>
            </a:r>
            <a:r>
              <a:rPr lang="en-GB" dirty="0">
                <a:latin typeface="Courier New" pitchFamily="49" charset="0"/>
                <a:cs typeface="Courier New" pitchFamily="49" charset="0"/>
              </a:rPr>
              <a:t>Student</a:t>
            </a:r>
            <a:r>
              <a:rPr lang="en-GB" dirty="0"/>
              <a:t>.</a:t>
            </a:r>
          </a:p>
          <a:p>
            <a:r>
              <a:rPr lang="en-GB" dirty="0"/>
              <a:t>Remove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928670"/>
            <a:ext cx="6858048" cy="5286412"/>
          </a:xfrm>
        </p:spPr>
        <p:txBody>
          <a:bodyPr>
            <a:noAutofit/>
          </a:bodyPr>
          <a:lstStyle/>
          <a:p>
            <a:pPr>
              <a:buNone/>
            </a:pPr>
            <a:r>
              <a:rPr lang="en-GB" sz="1800" dirty="0"/>
              <a:t>public class Student</a:t>
            </a:r>
          </a:p>
          <a:p>
            <a:pPr>
              <a:buNone/>
            </a:pPr>
            <a:r>
              <a:rPr lang="en-GB" sz="1800" dirty="0"/>
              <a:t>{ </a:t>
            </a:r>
          </a:p>
          <a:p>
            <a:pPr>
              <a:buNone/>
            </a:pPr>
            <a:r>
              <a:rPr lang="en-GB" sz="1800" dirty="0"/>
              <a:t>	private </a:t>
            </a:r>
            <a:r>
              <a:rPr lang="en-GB" sz="1800" dirty="0" err="1"/>
              <a:t>int</a:t>
            </a:r>
            <a:r>
              <a:rPr lang="en-GB" sz="1800" dirty="0"/>
              <a:t> </a:t>
            </a:r>
            <a:r>
              <a:rPr lang="en-GB" sz="1800" dirty="0" err="1"/>
              <a:t>idNumber</a:t>
            </a:r>
            <a:r>
              <a:rPr lang="en-GB" sz="1800" dirty="0"/>
              <a:t>;</a:t>
            </a:r>
          </a:p>
          <a:p>
            <a:pPr>
              <a:buNone/>
            </a:pPr>
            <a:r>
              <a:rPr lang="en-GB" sz="1800" dirty="0"/>
              <a:t>	private String name;</a:t>
            </a:r>
          </a:p>
          <a:p>
            <a:pPr>
              <a:buNone/>
            </a:pPr>
            <a:r>
              <a:rPr lang="en-GB" sz="1800" dirty="0"/>
              <a:t>	private String </a:t>
            </a:r>
            <a:r>
              <a:rPr lang="en-GB" sz="1800" dirty="0" err="1"/>
              <a:t>lastName</a:t>
            </a:r>
            <a:r>
              <a:rPr lang="en-GB" sz="1800" dirty="0"/>
              <a:t>;</a:t>
            </a:r>
          </a:p>
          <a:p>
            <a:pPr>
              <a:buNone/>
            </a:pPr>
            <a:endParaRPr lang="en-GB" sz="1800" dirty="0"/>
          </a:p>
          <a:p>
            <a:pPr>
              <a:buNone/>
            </a:pPr>
            <a:r>
              <a:rPr lang="en-GB" sz="1800" dirty="0"/>
              <a:t>    public </a:t>
            </a:r>
            <a:r>
              <a:rPr lang="en-GB" sz="1800" dirty="0" err="1"/>
              <a:t>int</a:t>
            </a:r>
            <a:r>
              <a:rPr lang="en-GB" sz="1800" dirty="0"/>
              <a:t> </a:t>
            </a:r>
            <a:r>
              <a:rPr lang="en-GB" sz="1800" dirty="0" err="1"/>
              <a:t>getidNumber</a:t>
            </a:r>
            <a:r>
              <a:rPr lang="en-GB" sz="1800" dirty="0"/>
              <a:t>()</a:t>
            </a:r>
          </a:p>
          <a:p>
            <a:pPr>
              <a:buNone/>
            </a:pPr>
            <a:r>
              <a:rPr lang="en-GB" sz="1800" dirty="0"/>
              <a:t>	{</a:t>
            </a:r>
          </a:p>
          <a:p>
            <a:pPr>
              <a:buNone/>
            </a:pPr>
            <a:r>
              <a:rPr lang="en-GB" sz="1800" dirty="0"/>
              <a:t>	   return </a:t>
            </a:r>
            <a:r>
              <a:rPr lang="en-GB" sz="1800" dirty="0" err="1"/>
              <a:t>this.idNumber</a:t>
            </a:r>
            <a:r>
              <a:rPr lang="en-GB" sz="1800" dirty="0"/>
              <a:t>;</a:t>
            </a:r>
          </a:p>
          <a:p>
            <a:pPr>
              <a:buNone/>
            </a:pPr>
            <a:r>
              <a:rPr lang="en-GB" sz="1800" dirty="0"/>
              <a:t>    }</a:t>
            </a:r>
          </a:p>
          <a:p>
            <a:pPr>
              <a:buNone/>
            </a:pPr>
            <a:endParaRPr lang="en-GB" sz="1800" dirty="0"/>
          </a:p>
          <a:p>
            <a:pPr>
              <a:buNone/>
            </a:pPr>
            <a:r>
              <a:rPr lang="en-GB" sz="1800" dirty="0"/>
              <a:t>    public </a:t>
            </a:r>
            <a:r>
              <a:rPr lang="en-GB" sz="1800" dirty="0" err="1"/>
              <a:t>int</a:t>
            </a:r>
            <a:r>
              <a:rPr lang="en-GB" sz="1800" dirty="0"/>
              <a:t> </a:t>
            </a:r>
            <a:r>
              <a:rPr lang="en-GB" sz="1800" dirty="0" err="1"/>
              <a:t>setidNumber</a:t>
            </a:r>
            <a:r>
              <a:rPr lang="en-GB" sz="1800" dirty="0"/>
              <a:t>(</a:t>
            </a:r>
            <a:r>
              <a:rPr lang="en-GB" sz="1800" dirty="0" err="1"/>
              <a:t>int</a:t>
            </a:r>
            <a:r>
              <a:rPr lang="en-GB" sz="1800" dirty="0"/>
              <a:t> id)</a:t>
            </a:r>
          </a:p>
          <a:p>
            <a:pPr>
              <a:buNone/>
            </a:pPr>
            <a:r>
              <a:rPr lang="en-GB" sz="1800" dirty="0"/>
              <a:t>	{</a:t>
            </a:r>
          </a:p>
          <a:p>
            <a:pPr>
              <a:buNone/>
            </a:pPr>
            <a:r>
              <a:rPr lang="en-GB" sz="1800" dirty="0"/>
              <a:t>	     </a:t>
            </a:r>
            <a:r>
              <a:rPr lang="en-GB" sz="1800" dirty="0" err="1"/>
              <a:t>this.idNumber</a:t>
            </a:r>
            <a:r>
              <a:rPr lang="en-GB" sz="1800" dirty="0"/>
              <a:t>=id;</a:t>
            </a:r>
          </a:p>
          <a:p>
            <a:pPr>
              <a:buNone/>
            </a:pPr>
            <a:r>
              <a:rPr lang="en-GB" sz="1800" dirty="0"/>
              <a:t>    }</a:t>
            </a:r>
          </a:p>
          <a:p>
            <a:pPr>
              <a:buNone/>
            </a:pPr>
            <a:endParaRPr lang="en-GB" sz="1800" dirty="0"/>
          </a:p>
          <a:p>
            <a:pPr>
              <a:buNone/>
            </a:pPr>
            <a:endParaRPr lang="en-GB" sz="1800"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24E79D-3132-4D8C-BB10-A25A32A157E2}" type="slidenum">
              <a:rPr lang="en-US" altLang="en-US" smtClean="0"/>
              <a:pPr/>
              <a:t>17</a:t>
            </a:fld>
            <a:endParaRPr lang="en-US" altLang="en-US"/>
          </a:p>
        </p:txBody>
      </p:sp>
      <p:sp>
        <p:nvSpPr>
          <p:cNvPr id="5" name="Rectangle 4"/>
          <p:cNvSpPr/>
          <p:nvPr/>
        </p:nvSpPr>
        <p:spPr>
          <a:xfrm>
            <a:off x="357158" y="714356"/>
            <a:ext cx="5786478" cy="5909310"/>
          </a:xfrm>
          <a:prstGeom prst="rect">
            <a:avLst/>
          </a:prstGeom>
        </p:spPr>
        <p:txBody>
          <a:bodyPr wrap="square">
            <a:spAutoFit/>
          </a:bodyPr>
          <a:lstStyle/>
          <a:p>
            <a:pPr>
              <a:buNone/>
            </a:pPr>
            <a:r>
              <a:rPr lang="en-GB" i="0" dirty="0"/>
              <a:t>    public String </a:t>
            </a:r>
            <a:r>
              <a:rPr lang="en-GB" i="0" dirty="0" err="1"/>
              <a:t>getName</a:t>
            </a:r>
            <a:r>
              <a:rPr lang="en-GB" i="0" dirty="0"/>
              <a:t>()</a:t>
            </a:r>
          </a:p>
          <a:p>
            <a:pPr>
              <a:buNone/>
            </a:pPr>
            <a:r>
              <a:rPr lang="en-GB" i="0" dirty="0"/>
              <a:t>    {</a:t>
            </a:r>
          </a:p>
          <a:p>
            <a:pPr>
              <a:buNone/>
            </a:pPr>
            <a:r>
              <a:rPr lang="en-GB" i="0" dirty="0"/>
              <a:t>	   return this.name;</a:t>
            </a:r>
          </a:p>
          <a:p>
            <a:pPr>
              <a:buNone/>
            </a:pPr>
            <a:r>
              <a:rPr lang="en-GB" i="0" dirty="0"/>
              <a:t>     }</a:t>
            </a:r>
          </a:p>
          <a:p>
            <a:pPr>
              <a:buNone/>
            </a:pPr>
            <a:endParaRPr lang="en-GB" i="0" dirty="0"/>
          </a:p>
          <a:p>
            <a:pPr>
              <a:buNone/>
            </a:pPr>
            <a:r>
              <a:rPr lang="en-GB" i="0" dirty="0"/>
              <a:t>     public String </a:t>
            </a:r>
            <a:r>
              <a:rPr lang="en-GB" i="0" dirty="0" err="1"/>
              <a:t>setName</a:t>
            </a:r>
            <a:r>
              <a:rPr lang="en-GB" i="0" dirty="0"/>
              <a:t>(String name)</a:t>
            </a:r>
          </a:p>
          <a:p>
            <a:pPr>
              <a:buNone/>
            </a:pPr>
            <a:r>
              <a:rPr lang="en-GB" i="0" dirty="0"/>
              <a:t>    {</a:t>
            </a:r>
          </a:p>
          <a:p>
            <a:pPr>
              <a:buNone/>
            </a:pPr>
            <a:r>
              <a:rPr lang="en-GB" i="0" dirty="0"/>
              <a:t>	   this.name=name;</a:t>
            </a:r>
          </a:p>
          <a:p>
            <a:pPr>
              <a:buNone/>
            </a:pPr>
            <a:r>
              <a:rPr lang="en-GB" i="0" dirty="0"/>
              <a:t>     }</a:t>
            </a:r>
          </a:p>
          <a:p>
            <a:pPr>
              <a:buNone/>
            </a:pPr>
            <a:endParaRPr lang="en-GB" i="0" dirty="0"/>
          </a:p>
          <a:p>
            <a:pPr>
              <a:buNone/>
            </a:pPr>
            <a:r>
              <a:rPr lang="en-GB" i="0" dirty="0"/>
              <a:t>     public String </a:t>
            </a:r>
            <a:r>
              <a:rPr lang="en-GB" i="0" dirty="0" err="1"/>
              <a:t>getlastName</a:t>
            </a:r>
            <a:r>
              <a:rPr lang="en-GB" i="0" dirty="0"/>
              <a:t>()</a:t>
            </a:r>
          </a:p>
          <a:p>
            <a:pPr>
              <a:buNone/>
            </a:pPr>
            <a:r>
              <a:rPr lang="en-GB" i="0" dirty="0"/>
              <a:t>     {</a:t>
            </a:r>
          </a:p>
          <a:p>
            <a:pPr>
              <a:buNone/>
            </a:pPr>
            <a:r>
              <a:rPr lang="en-GB" i="0" dirty="0"/>
              <a:t>	   return </a:t>
            </a:r>
            <a:r>
              <a:rPr lang="en-GB" i="0" dirty="0" err="1"/>
              <a:t>this.lastName</a:t>
            </a:r>
            <a:r>
              <a:rPr lang="en-GB" i="0" dirty="0"/>
              <a:t>;</a:t>
            </a:r>
          </a:p>
          <a:p>
            <a:pPr>
              <a:buNone/>
            </a:pPr>
            <a:r>
              <a:rPr lang="en-GB" i="0" dirty="0"/>
              <a:t>      }</a:t>
            </a:r>
          </a:p>
          <a:p>
            <a:pPr>
              <a:buNone/>
            </a:pPr>
            <a:endParaRPr lang="en-GB" i="0" dirty="0"/>
          </a:p>
          <a:p>
            <a:pPr>
              <a:buNone/>
            </a:pPr>
            <a:r>
              <a:rPr lang="en-GB" i="0" dirty="0"/>
              <a:t>      public String </a:t>
            </a:r>
            <a:r>
              <a:rPr lang="en-GB" i="0" dirty="0" err="1"/>
              <a:t>setlastName</a:t>
            </a:r>
            <a:r>
              <a:rPr lang="en-GB" i="0" dirty="0"/>
              <a:t>(String </a:t>
            </a:r>
            <a:r>
              <a:rPr lang="en-GB" i="0" dirty="0" err="1"/>
              <a:t>lastName</a:t>
            </a:r>
            <a:r>
              <a:rPr lang="en-GB" i="0" dirty="0"/>
              <a:t>)</a:t>
            </a:r>
          </a:p>
          <a:p>
            <a:pPr>
              <a:buNone/>
            </a:pPr>
            <a:r>
              <a:rPr lang="en-GB" i="0" dirty="0"/>
              <a:t>      {</a:t>
            </a:r>
          </a:p>
          <a:p>
            <a:pPr>
              <a:buNone/>
            </a:pPr>
            <a:r>
              <a:rPr lang="en-GB" i="0" dirty="0"/>
              <a:t>	   this.name=</a:t>
            </a:r>
            <a:r>
              <a:rPr lang="en-GB" i="0" dirty="0" err="1"/>
              <a:t>lastName</a:t>
            </a:r>
            <a:r>
              <a:rPr lang="en-GB" i="0" dirty="0"/>
              <a:t>;</a:t>
            </a:r>
          </a:p>
          <a:p>
            <a:pPr>
              <a:buNone/>
            </a:pPr>
            <a:r>
              <a:rPr lang="en-GB" i="0" dirty="0"/>
              <a:t>       }</a:t>
            </a:r>
          </a:p>
          <a:p>
            <a:pPr>
              <a:buNone/>
            </a:pPr>
            <a:endParaRPr lang="en-GB" i="0" dirty="0"/>
          </a:p>
          <a:p>
            <a:pPr>
              <a:buNone/>
            </a:pPr>
            <a:r>
              <a:rPr lang="en-GB" i="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Question</a:t>
            </a:r>
          </a:p>
        </p:txBody>
      </p:sp>
      <p:sp>
        <p:nvSpPr>
          <p:cNvPr id="3" name="Content Placeholder 2"/>
          <p:cNvSpPr>
            <a:spLocks noGrp="1"/>
          </p:cNvSpPr>
          <p:nvPr>
            <p:ph idx="1"/>
          </p:nvPr>
        </p:nvSpPr>
        <p:spPr/>
        <p:txBody>
          <a:bodyPr>
            <a:normAutofit/>
          </a:bodyPr>
          <a:lstStyle/>
          <a:p>
            <a:pPr>
              <a:buNone/>
            </a:pPr>
            <a:r>
              <a:rPr lang="en-GB" sz="2400" dirty="0"/>
              <a:t>Describe the three principles of Object Oriented Programming.</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18</a:t>
            </a:fld>
            <a:endParaRPr lang="en-US" altLang="en-US"/>
          </a:p>
        </p:txBody>
      </p:sp>
      <p:sp>
        <p:nvSpPr>
          <p:cNvPr id="5" name="Rectangle 4">
            <a:extLst>
              <a:ext uri="{FF2B5EF4-FFF2-40B4-BE49-F238E27FC236}">
                <a16:creationId xmlns:a16="http://schemas.microsoft.com/office/drawing/2014/main" id="{6A912404-A787-449F-91A8-B28F2BE44C9C}"/>
              </a:ext>
            </a:extLst>
          </p:cNvPr>
          <p:cNvSpPr/>
          <p:nvPr/>
        </p:nvSpPr>
        <p:spPr>
          <a:xfrm>
            <a:off x="1259632" y="3077964"/>
            <a:ext cx="4572000" cy="923330"/>
          </a:xfrm>
          <a:prstGeom prst="rect">
            <a:avLst/>
          </a:prstGeom>
        </p:spPr>
        <p:txBody>
          <a:bodyPr>
            <a:spAutoFit/>
          </a:bodyPr>
          <a:lstStyle/>
          <a:p>
            <a:r>
              <a:rPr lang="en-US" altLang="en-US" i="0" dirty="0"/>
              <a:t>Encapsulation</a:t>
            </a:r>
          </a:p>
          <a:p>
            <a:r>
              <a:rPr lang="en-GB" altLang="en-US" i="0" dirty="0"/>
              <a:t>Inheritance</a:t>
            </a:r>
            <a:endParaRPr lang="en-US" altLang="en-US" i="0" dirty="0"/>
          </a:p>
          <a:p>
            <a:r>
              <a:rPr lang="en-US" altLang="en-US" i="0" dirty="0"/>
              <a:t>Polymorphism</a:t>
            </a:r>
          </a:p>
        </p:txBody>
      </p:sp>
    </p:spTree>
    <p:extLst>
      <p:ext uri="{BB962C8B-B14F-4D97-AF65-F5344CB8AC3E}">
        <p14:creationId xmlns:p14="http://schemas.microsoft.com/office/powerpoint/2010/main" val="197927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4E11-1F6D-4F2F-8FB2-14F74C72E8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8C7A50-9840-4EDE-BACF-B8246B13D638}"/>
              </a:ext>
            </a:extLst>
          </p:cNvPr>
          <p:cNvSpPr>
            <a:spLocks noGrp="1"/>
          </p:cNvSpPr>
          <p:nvPr>
            <p:ph idx="1"/>
          </p:nvPr>
        </p:nvSpPr>
        <p:spPr/>
        <p:txBody>
          <a:bodyPr/>
          <a:lstStyle/>
          <a:p>
            <a:r>
              <a:rPr lang="en-GB" b="1" dirty="0"/>
              <a:t>Encapsulation</a:t>
            </a:r>
            <a:r>
              <a:rPr lang="en-GB" dirty="0"/>
              <a:t> is a mechanism of bundling the data, and the functions that use them. It is a way of restricting or controlling access to certain object components</a:t>
            </a:r>
          </a:p>
          <a:p>
            <a:r>
              <a:rPr lang="en-GB" b="1" dirty="0"/>
              <a:t>Polymorphism</a:t>
            </a:r>
            <a:r>
              <a:rPr lang="en-GB" dirty="0"/>
              <a:t> is the ability of an object to take on many forms. The most common use of polymorphism in OOP occurs when a parent class reference is used to refer to a child class object.</a:t>
            </a:r>
          </a:p>
        </p:txBody>
      </p:sp>
      <p:sp>
        <p:nvSpPr>
          <p:cNvPr id="4" name="Slide Number Placeholder 3">
            <a:extLst>
              <a:ext uri="{FF2B5EF4-FFF2-40B4-BE49-F238E27FC236}">
                <a16:creationId xmlns:a16="http://schemas.microsoft.com/office/drawing/2014/main" id="{E6C6324C-D868-4F1D-9CC3-1521FA5FDC9D}"/>
              </a:ext>
            </a:extLst>
          </p:cNvPr>
          <p:cNvSpPr>
            <a:spLocks noGrp="1"/>
          </p:cNvSpPr>
          <p:nvPr>
            <p:ph type="sldNum" sz="quarter" idx="12"/>
          </p:nvPr>
        </p:nvSpPr>
        <p:spPr/>
        <p:txBody>
          <a:bodyPr/>
          <a:lstStyle/>
          <a:p>
            <a:fld id="{AE24E79D-3132-4D8C-BB10-A25A32A157E2}" type="slidenum">
              <a:rPr lang="en-US" altLang="en-US" smtClean="0"/>
              <a:pPr/>
              <a:t>19</a:t>
            </a:fld>
            <a:endParaRPr lang="en-US" altLang="en-US"/>
          </a:p>
        </p:txBody>
      </p:sp>
    </p:spTree>
    <p:extLst>
      <p:ext uri="{BB962C8B-B14F-4D97-AF65-F5344CB8AC3E}">
        <p14:creationId xmlns:p14="http://schemas.microsoft.com/office/powerpoint/2010/main" val="327872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500034" y="2714620"/>
            <a:ext cx="7713971" cy="769441"/>
          </a:xfrm>
          <a:prstGeom prst="rect">
            <a:avLst/>
          </a:prstGeom>
          <a:noFill/>
        </p:spPr>
        <p:txBody>
          <a:bodyPr wrap="none" rtlCol="0">
            <a:spAutoFit/>
          </a:bodyPr>
          <a:lstStyle/>
          <a:p>
            <a:r>
              <a:rPr lang="en-US" sz="4400" i="0" dirty="0"/>
              <a:t>Object-Oriented Programming</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628650" y="1825625"/>
            <a:ext cx="8191822" cy="4351338"/>
          </a:xfrm>
        </p:spPr>
        <p:txBody>
          <a:bodyPr/>
          <a:lstStyle/>
          <a:p>
            <a:pPr lvl="2">
              <a:defRPr/>
            </a:pPr>
            <a:r>
              <a:rPr lang="en-GB" sz="2400" b="1" i="1" dirty="0"/>
              <a:t>Inheritance</a:t>
            </a:r>
            <a:r>
              <a:rPr lang="en-GB" sz="2400" i="1" dirty="0"/>
              <a:t> can be defined as the process where one class acquires the properties (methods and fields) of another. With the use of inheritance, the information is made manageable in a hierarchical order.</a:t>
            </a:r>
          </a:p>
          <a:p>
            <a:pPr marL="685800" lvl="2" indent="0">
              <a:buNone/>
              <a:defRPr/>
            </a:pPr>
            <a:r>
              <a:rPr lang="en-GB" sz="2400" i="1" dirty="0"/>
              <a:t>    The class which inherits the properties of other is known     as subclass (derived class, child class) and the class whose properties are inherited is known as superclass (base class, parent class).</a:t>
            </a:r>
            <a:endParaRPr lang="en-GB" sz="2400" dirty="0"/>
          </a:p>
        </p:txBody>
      </p:sp>
      <p:sp>
        <p:nvSpPr>
          <p:cNvPr id="5" name="Title 4">
            <a:extLst>
              <a:ext uri="{FF2B5EF4-FFF2-40B4-BE49-F238E27FC236}">
                <a16:creationId xmlns:a16="http://schemas.microsoft.com/office/drawing/2014/main" id="{DFD67CBE-189B-4A38-868F-A90AF321220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1152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2400"/>
              <a:t>Test for Inheritance</a:t>
            </a:r>
          </a:p>
        </p:txBody>
      </p:sp>
      <p:sp>
        <p:nvSpPr>
          <p:cNvPr id="18435" name="Rectangle 3"/>
          <p:cNvSpPr>
            <a:spLocks noGrp="1" noChangeArrowheads="1"/>
          </p:cNvSpPr>
          <p:nvPr>
            <p:ph type="body" idx="1"/>
          </p:nvPr>
        </p:nvSpPr>
        <p:spPr>
          <a:xfrm>
            <a:off x="628650" y="1556792"/>
            <a:ext cx="7886700" cy="4351338"/>
          </a:xfrm>
        </p:spPr>
        <p:txBody>
          <a:bodyPr/>
          <a:lstStyle/>
          <a:p>
            <a:r>
              <a:rPr lang="en-GB" altLang="en-US" dirty="0"/>
              <a:t>“Is a”</a:t>
            </a:r>
          </a:p>
          <a:p>
            <a:pPr lvl="1"/>
            <a:r>
              <a:rPr lang="en-GB" altLang="en-US" dirty="0"/>
              <a:t>two classes are related – class Zebra, class Mammal</a:t>
            </a:r>
          </a:p>
          <a:p>
            <a:pPr lvl="1"/>
            <a:r>
              <a:rPr lang="en-GB" altLang="en-US" dirty="0"/>
              <a:t>can you say Zebra “is a” Mammal?</a:t>
            </a:r>
          </a:p>
          <a:p>
            <a:pPr lvl="1"/>
            <a:r>
              <a:rPr lang="en-GB" altLang="en-US" dirty="0"/>
              <a:t>if so, there is an inheritance hierarchy between then and Zebra “is a“ subclass of Mammal</a:t>
            </a:r>
          </a:p>
          <a:p>
            <a:pPr lvl="1"/>
            <a:r>
              <a:rPr lang="en-GB" altLang="en-US" dirty="0"/>
              <a:t>Can you say: Mammal is a Zebra?</a:t>
            </a:r>
          </a:p>
        </p:txBody>
      </p:sp>
    </p:spTree>
    <p:extLst>
      <p:ext uri="{BB962C8B-B14F-4D97-AF65-F5344CB8AC3E}">
        <p14:creationId xmlns:p14="http://schemas.microsoft.com/office/powerpoint/2010/main" val="404919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740924-81A3-472B-9BF4-935AB8DA75E7}" type="slidenum">
              <a:rPr lang="en-US" altLang="en-US"/>
              <a:pPr/>
              <a:t>22</a:t>
            </a:fld>
            <a:endParaRPr lang="en-US" altLang="en-US"/>
          </a:p>
        </p:txBody>
      </p:sp>
      <p:sp>
        <p:nvSpPr>
          <p:cNvPr id="1089538" name="Rectangle 2"/>
          <p:cNvSpPr>
            <a:spLocks noGrp="1" noChangeArrowheads="1"/>
          </p:cNvSpPr>
          <p:nvPr>
            <p:ph type="title"/>
          </p:nvPr>
        </p:nvSpPr>
        <p:spPr>
          <a:xfrm>
            <a:off x="395536" y="500062"/>
            <a:ext cx="7886700" cy="1325563"/>
          </a:xfrm>
        </p:spPr>
        <p:txBody>
          <a:bodyPr>
            <a:normAutofit/>
          </a:bodyPr>
          <a:lstStyle/>
          <a:p>
            <a:r>
              <a:rPr lang="en-US" altLang="en-US" sz="2800" dirty="0">
                <a:latin typeface="Courier New" panose="02070309020205020404" pitchFamily="49" charset="0"/>
                <a:cs typeface="Courier New" panose="02070309020205020404" pitchFamily="49" charset="0"/>
              </a:rPr>
              <a:t>protected</a:t>
            </a:r>
            <a:r>
              <a:rPr lang="en-US" altLang="en-US" sz="2800" dirty="0"/>
              <a:t> Members</a:t>
            </a:r>
          </a:p>
        </p:txBody>
      </p:sp>
      <p:sp>
        <p:nvSpPr>
          <p:cNvPr id="1089539" name="Rectangle 3"/>
          <p:cNvSpPr>
            <a:spLocks noGrp="1" noChangeArrowheads="1"/>
          </p:cNvSpPr>
          <p:nvPr>
            <p:ph type="body" idx="1"/>
          </p:nvPr>
        </p:nvSpPr>
        <p:spPr>
          <a:xfrm>
            <a:off x="628650" y="1825625"/>
            <a:ext cx="7886700" cy="3763615"/>
          </a:xfrm>
          <a:noFill/>
          <a:ln/>
        </p:spPr>
        <p:txBody>
          <a:bodyPr>
            <a:noAutofit/>
          </a:bodyPr>
          <a:lstStyle/>
          <a:p>
            <a:r>
              <a:rPr lang="en-US" altLang="en-US" sz="2400" dirty="0">
                <a:latin typeface="Courier New" panose="02070309020205020404" pitchFamily="49" charset="0"/>
                <a:cs typeface="Courier New" panose="02070309020205020404" pitchFamily="49" charset="0"/>
              </a:rPr>
              <a:t>protected</a:t>
            </a:r>
            <a:r>
              <a:rPr lang="en-US" altLang="en-US" sz="2400" dirty="0"/>
              <a:t> access</a:t>
            </a:r>
          </a:p>
          <a:p>
            <a:pPr lvl="1"/>
            <a:r>
              <a:rPr lang="en-US" altLang="en-US" sz="2000" dirty="0"/>
              <a:t>Intermediate level of protection between </a:t>
            </a:r>
            <a:r>
              <a:rPr lang="en-US" altLang="en-US" sz="2000" dirty="0">
                <a:latin typeface="Courier New" panose="02070309020205020404" pitchFamily="49" charset="0"/>
                <a:cs typeface="Courier New" panose="02070309020205020404" pitchFamily="49" charset="0"/>
              </a:rPr>
              <a:t>public</a:t>
            </a:r>
            <a:r>
              <a:rPr lang="en-US" altLang="en-US" sz="2000" dirty="0"/>
              <a:t> and </a:t>
            </a:r>
            <a:r>
              <a:rPr lang="en-US" altLang="en-US" sz="2000" dirty="0">
                <a:latin typeface="Courier New" panose="02070309020205020404" pitchFamily="49" charset="0"/>
                <a:cs typeface="Courier New" panose="02070309020205020404" pitchFamily="49" charset="0"/>
              </a:rPr>
              <a:t>private</a:t>
            </a:r>
          </a:p>
          <a:p>
            <a:pPr lvl="1"/>
            <a:r>
              <a:rPr lang="en-US" altLang="en-US" sz="2000" dirty="0">
                <a:latin typeface="Courier New" panose="02070309020205020404" pitchFamily="49" charset="0"/>
                <a:cs typeface="Courier New" panose="02070309020205020404" pitchFamily="49" charset="0"/>
              </a:rPr>
              <a:t>protected</a:t>
            </a:r>
            <a:r>
              <a:rPr lang="en-US" altLang="en-US" sz="2000" dirty="0"/>
              <a:t> members accessible by</a:t>
            </a:r>
          </a:p>
          <a:p>
            <a:pPr lvl="2"/>
            <a:r>
              <a:rPr lang="en-US" altLang="en-US" sz="2000" dirty="0"/>
              <a:t>superclass members</a:t>
            </a:r>
          </a:p>
          <a:p>
            <a:pPr lvl="2"/>
            <a:r>
              <a:rPr lang="en-US" altLang="en-US" sz="2000" dirty="0"/>
              <a:t>subclass members</a:t>
            </a:r>
          </a:p>
          <a:p>
            <a:pPr lvl="2"/>
            <a:r>
              <a:rPr lang="en-US" altLang="en-US" sz="2000" dirty="0"/>
              <a:t>Class members in the same package</a:t>
            </a:r>
            <a:endParaRPr lang="en-US" altLang="en-US" sz="2400" dirty="0"/>
          </a:p>
        </p:txBody>
      </p:sp>
    </p:spTree>
    <p:extLst>
      <p:ext uri="{BB962C8B-B14F-4D97-AF65-F5344CB8AC3E}">
        <p14:creationId xmlns:p14="http://schemas.microsoft.com/office/powerpoint/2010/main" val="340231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79441" y="1023836"/>
            <a:ext cx="57398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altLang="en-US" sz="2800" i="0" dirty="0">
                <a:latin typeface="+mj-lt"/>
              </a:rPr>
              <a:t>Final Methods and Final Classes</a:t>
            </a:r>
          </a:p>
        </p:txBody>
      </p:sp>
      <p:sp>
        <p:nvSpPr>
          <p:cNvPr id="16387" name="Text Box 3"/>
          <p:cNvSpPr txBox="1">
            <a:spLocks noChangeArrowheads="1"/>
          </p:cNvSpPr>
          <p:nvPr/>
        </p:nvSpPr>
        <p:spPr bwMode="auto">
          <a:xfrm>
            <a:off x="613441" y="1692230"/>
            <a:ext cx="7768800" cy="9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spcBef>
                <a:spcPts val="249"/>
              </a:spcBef>
              <a:buClr>
                <a:srgbClr val="000000"/>
              </a:buClr>
              <a:buSzPct val="59000"/>
              <a:buBlip>
                <a:blip r:embed="rId3"/>
              </a:buBlip>
            </a:pPr>
            <a:r>
              <a:rPr lang="en-GB" altLang="en-US" sz="2177" dirty="0">
                <a:latin typeface="Helvetica" panose="020B0604020202020204" pitchFamily="34" charset="0"/>
              </a:rPr>
              <a:t>Methods can be qualified with the final modifier</a:t>
            </a:r>
          </a:p>
          <a:p>
            <a:pPr lvl="1">
              <a:spcBef>
                <a:spcPts val="249"/>
              </a:spcBef>
              <a:buClr>
                <a:srgbClr val="000000"/>
              </a:buClr>
              <a:buSzPct val="85000"/>
              <a:buBlip>
                <a:blip r:embed="rId3"/>
              </a:buBlip>
            </a:pPr>
            <a:r>
              <a:rPr lang="en-GB" altLang="en-US" sz="1814" dirty="0">
                <a:latin typeface="Helvetica" panose="020B0604020202020204" pitchFamily="34" charset="0"/>
              </a:rPr>
              <a:t>Final methods cannot be overridden.</a:t>
            </a:r>
          </a:p>
          <a:p>
            <a:pPr lvl="1">
              <a:spcBef>
                <a:spcPts val="249"/>
              </a:spcBef>
              <a:buClr>
                <a:srgbClr val="000000"/>
              </a:buClr>
              <a:buSzPct val="85000"/>
              <a:buBlip>
                <a:blip r:embed="rId3"/>
              </a:buBlip>
            </a:pPr>
            <a:r>
              <a:rPr lang="en-GB" altLang="en-US" sz="1814" dirty="0">
                <a:latin typeface="Helvetica" panose="020B0604020202020204" pitchFamily="34" charset="0"/>
              </a:rPr>
              <a:t>This can be useful for security purposes.</a:t>
            </a:r>
          </a:p>
        </p:txBody>
      </p:sp>
      <p:grpSp>
        <p:nvGrpSpPr>
          <p:cNvPr id="16388" name="Group 4"/>
          <p:cNvGrpSpPr>
            <a:grpSpLocks/>
          </p:cNvGrpSpPr>
          <p:nvPr/>
        </p:nvGrpSpPr>
        <p:grpSpPr bwMode="auto">
          <a:xfrm>
            <a:off x="751681" y="2852936"/>
            <a:ext cx="7168320" cy="887040"/>
            <a:chOff x="522" y="1642"/>
            <a:chExt cx="4978" cy="616"/>
          </a:xfrm>
        </p:grpSpPr>
        <p:sp>
          <p:nvSpPr>
            <p:cNvPr id="16389" name="AutoShape 5"/>
            <p:cNvSpPr>
              <a:spLocks noChangeArrowheads="1"/>
            </p:cNvSpPr>
            <p:nvPr/>
          </p:nvSpPr>
          <p:spPr bwMode="auto">
            <a:xfrm>
              <a:off x="522" y="1642"/>
              <a:ext cx="4972" cy="616"/>
            </a:xfrm>
            <a:prstGeom prst="roundRect">
              <a:avLst>
                <a:gd name="adj" fmla="val 162"/>
              </a:avLst>
            </a:prstGeom>
            <a:solidFill>
              <a:srgbClr val="FFFFCC"/>
            </a:solidFill>
            <a:ln w="9525">
              <a:solidFill>
                <a:srgbClr val="000000"/>
              </a:solidFill>
              <a:round/>
              <a:headEnd/>
              <a:tailEnd/>
            </a:ln>
          </p:spPr>
          <p:txBody>
            <a:bodyPr wrap="none" anchor="ctr"/>
            <a:lstStyle/>
            <a:p>
              <a:endParaRPr lang="en-GB"/>
            </a:p>
          </p:txBody>
        </p:sp>
        <p:sp>
          <p:nvSpPr>
            <p:cNvPr id="16390" name="Text Box 6"/>
            <p:cNvSpPr txBox="1">
              <a:spLocks noChangeArrowheads="1"/>
            </p:cNvSpPr>
            <p:nvPr/>
          </p:nvSpPr>
          <p:spPr bwMode="auto">
            <a:xfrm>
              <a:off x="625" y="1756"/>
              <a:ext cx="4875"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a:latin typeface="Courier" pitchFamily="49" charset="0"/>
                </a:rPr>
                <a:t>public final boolean validatePassword(String username, String Password)</a:t>
              </a:r>
            </a:p>
            <a:p>
              <a:pPr>
                <a:spcBef>
                  <a:spcPts val="249"/>
                </a:spcBef>
                <a:buClr>
                  <a:srgbClr val="000000"/>
                </a:buClr>
                <a:buSzPct val="174000"/>
              </a:pPr>
              <a:r>
                <a:rPr lang="en-GB" altLang="en-US" sz="1270">
                  <a:latin typeface="Courier" pitchFamily="49" charset="0"/>
                </a:rPr>
                <a:t>{</a:t>
              </a:r>
            </a:p>
            <a:p>
              <a:pPr>
                <a:spcBef>
                  <a:spcPts val="249"/>
                </a:spcBef>
                <a:buClr>
                  <a:srgbClr val="000000"/>
                </a:buClr>
                <a:buSzPct val="174000"/>
              </a:pPr>
              <a:r>
                <a:rPr lang="en-GB" altLang="en-US" sz="1270">
                  <a:latin typeface="Courier" pitchFamily="49" charset="0"/>
                </a:rPr>
                <a:t>	[...]</a:t>
              </a:r>
            </a:p>
          </p:txBody>
        </p:sp>
      </p:grpSp>
      <p:sp>
        <p:nvSpPr>
          <p:cNvPr id="16391" name="Text Box 7"/>
          <p:cNvSpPr txBox="1">
            <a:spLocks noChangeArrowheads="1"/>
          </p:cNvSpPr>
          <p:nvPr/>
        </p:nvSpPr>
        <p:spPr bwMode="auto">
          <a:xfrm>
            <a:off x="598161" y="4035200"/>
            <a:ext cx="7768800" cy="63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spcBef>
                <a:spcPts val="249"/>
              </a:spcBef>
              <a:buClr>
                <a:srgbClr val="000000"/>
              </a:buClr>
              <a:buSzPct val="59000"/>
              <a:buBlip>
                <a:blip r:embed="rId3"/>
              </a:buBlip>
            </a:pPr>
            <a:r>
              <a:rPr lang="en-GB" altLang="en-US" sz="2177" dirty="0">
                <a:latin typeface="Helvetica" panose="020B0604020202020204" pitchFamily="34" charset="0"/>
              </a:rPr>
              <a:t>Classes can be qualified with the final modifier</a:t>
            </a:r>
          </a:p>
          <a:p>
            <a:pPr lvl="1">
              <a:spcBef>
                <a:spcPts val="249"/>
              </a:spcBef>
              <a:buClr>
                <a:srgbClr val="000000"/>
              </a:buClr>
              <a:buSzPct val="85000"/>
              <a:buBlip>
                <a:blip r:embed="rId3"/>
              </a:buBlip>
            </a:pPr>
            <a:r>
              <a:rPr lang="en-GB" altLang="en-US" sz="1814" dirty="0">
                <a:latin typeface="Helvetica" panose="020B0604020202020204" pitchFamily="34" charset="0"/>
              </a:rPr>
              <a:t>The class cannot be extended</a:t>
            </a:r>
          </a:p>
        </p:txBody>
      </p:sp>
      <p:sp>
        <p:nvSpPr>
          <p:cNvPr id="16392" name="AutoShape 8"/>
          <p:cNvSpPr>
            <a:spLocks noChangeArrowheads="1"/>
          </p:cNvSpPr>
          <p:nvPr/>
        </p:nvSpPr>
        <p:spPr bwMode="auto">
          <a:xfrm>
            <a:off x="2675521" y="4869160"/>
            <a:ext cx="3176640" cy="887040"/>
          </a:xfrm>
          <a:prstGeom prst="roundRect">
            <a:avLst>
              <a:gd name="adj" fmla="val 162"/>
            </a:avLst>
          </a:prstGeom>
          <a:solidFill>
            <a:srgbClr val="FFFFCC"/>
          </a:solidFill>
          <a:ln w="9525">
            <a:solidFill>
              <a:srgbClr val="000000"/>
            </a:solidFill>
            <a:round/>
            <a:headEnd/>
            <a:tailEnd/>
          </a:ln>
        </p:spPr>
        <p:txBody>
          <a:bodyPr wrap="none" anchor="ctr"/>
          <a:lstStyle/>
          <a:p>
            <a:endParaRPr lang="en-GB"/>
          </a:p>
        </p:txBody>
      </p:sp>
      <p:sp>
        <p:nvSpPr>
          <p:cNvPr id="16393" name="Text Box 9"/>
          <p:cNvSpPr txBox="1">
            <a:spLocks noChangeArrowheads="1"/>
          </p:cNvSpPr>
          <p:nvPr/>
        </p:nvSpPr>
        <p:spPr bwMode="auto">
          <a:xfrm>
            <a:off x="2872801" y="5010280"/>
            <a:ext cx="2640960" cy="63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a:tabLst>
                <a:tab pos="723900" algn="l"/>
                <a:tab pos="1447800" algn="l"/>
                <a:tab pos="2171700" algn="l"/>
                <a:tab pos="2895600" algn="l"/>
              </a:tabLst>
              <a:defRPr sz="2400">
                <a:solidFill>
                  <a:schemeClr val="tx1"/>
                </a:solidFill>
                <a:latin typeface="Times New Roman" panose="02020603050405020304" pitchFamily="18" charset="0"/>
              </a:defRPr>
            </a:lvl2pPr>
            <a:lvl3pPr>
              <a:tabLst>
                <a:tab pos="723900" algn="l"/>
                <a:tab pos="1447800" algn="l"/>
                <a:tab pos="2171700" algn="l"/>
                <a:tab pos="2895600" algn="l"/>
              </a:tabLst>
              <a:defRPr sz="2400">
                <a:solidFill>
                  <a:schemeClr val="tx1"/>
                </a:solidFill>
                <a:latin typeface="Times New Roman" panose="02020603050405020304" pitchFamily="18" charset="0"/>
              </a:defRPr>
            </a:lvl3pPr>
            <a:lvl4pPr>
              <a:tabLst>
                <a:tab pos="723900" algn="l"/>
                <a:tab pos="1447800" algn="l"/>
                <a:tab pos="2171700" algn="l"/>
                <a:tab pos="2895600" algn="l"/>
              </a:tabLst>
              <a:defRPr sz="2400">
                <a:solidFill>
                  <a:schemeClr val="tx1"/>
                </a:solidFill>
                <a:latin typeface="Times New Roman" panose="02020603050405020304" pitchFamily="18" charset="0"/>
              </a:defRPr>
            </a:lvl4pPr>
            <a:lvl5pPr>
              <a:tabLst>
                <a:tab pos="723900" algn="l"/>
                <a:tab pos="1447800" algn="l"/>
                <a:tab pos="2171700" algn="l"/>
                <a:tab pos="289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a:latin typeface="Courier" pitchFamily="49" charset="0"/>
              </a:rPr>
              <a:t>public final class Color</a:t>
            </a:r>
          </a:p>
          <a:p>
            <a:pPr>
              <a:spcBef>
                <a:spcPts val="249"/>
              </a:spcBef>
              <a:buClr>
                <a:srgbClr val="000000"/>
              </a:buClr>
              <a:buSzPct val="174000"/>
            </a:pPr>
            <a:r>
              <a:rPr lang="en-GB" altLang="en-US" sz="1270">
                <a:latin typeface="Courier" pitchFamily="49" charset="0"/>
              </a:rPr>
              <a:t>{</a:t>
            </a:r>
          </a:p>
          <a:p>
            <a:pPr>
              <a:spcBef>
                <a:spcPts val="249"/>
              </a:spcBef>
              <a:buClr>
                <a:srgbClr val="000000"/>
              </a:buClr>
              <a:buSzPct val="174000"/>
            </a:pPr>
            <a:r>
              <a:rPr lang="en-GB" altLang="en-US" sz="1270">
                <a:latin typeface="Courier" pitchFamily="49" charset="0"/>
              </a:rPr>
              <a:t>	[...]</a:t>
            </a:r>
          </a:p>
        </p:txBody>
      </p:sp>
    </p:spTree>
    <p:extLst>
      <p:ext uri="{BB962C8B-B14F-4D97-AF65-F5344CB8AC3E}">
        <p14:creationId xmlns:p14="http://schemas.microsoft.com/office/powerpoint/2010/main" val="247551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D7176C5E-6CA9-4FAA-8C3D-AB1A775A9114}" type="slidenum">
              <a:rPr lang="en-US" altLang="en-US" sz="1400" i="0">
                <a:latin typeface="Times New Roman" panose="02020603050405020304" pitchFamily="18" charset="0"/>
              </a:rPr>
              <a:pPr algn="r">
                <a:spcBef>
                  <a:spcPct val="0"/>
                </a:spcBef>
                <a:buFontTx/>
                <a:buNone/>
              </a:pPr>
              <a:t>24</a:t>
            </a:fld>
            <a:endParaRPr lang="en-US" altLang="en-US" sz="1400" i="0">
              <a:latin typeface="Times New Roman" panose="02020603050405020304" pitchFamily="18" charset="0"/>
            </a:endParaRPr>
          </a:p>
        </p:txBody>
      </p:sp>
      <p:sp>
        <p:nvSpPr>
          <p:cNvPr id="6147" name="Rectangle 2"/>
          <p:cNvSpPr>
            <a:spLocks noGrp="1" noChangeArrowheads="1"/>
          </p:cNvSpPr>
          <p:nvPr>
            <p:ph type="title" idx="4294967295"/>
          </p:nvPr>
        </p:nvSpPr>
        <p:spPr/>
        <p:txBody>
          <a:bodyPr/>
          <a:lstStyle/>
          <a:p>
            <a:r>
              <a:rPr lang="en-GB" altLang="en-US" sz="2400" dirty="0"/>
              <a:t>Abstract Class</a:t>
            </a:r>
            <a:endParaRPr lang="en-US" altLang="en-US" sz="2400" dirty="0"/>
          </a:p>
        </p:txBody>
      </p:sp>
      <p:sp>
        <p:nvSpPr>
          <p:cNvPr id="6148" name="Rectangle 3"/>
          <p:cNvSpPr>
            <a:spLocks noGrp="1" noChangeArrowheads="1"/>
          </p:cNvSpPr>
          <p:nvPr>
            <p:ph type="body" idx="4294967295"/>
          </p:nvPr>
        </p:nvSpPr>
        <p:spPr>
          <a:xfrm>
            <a:off x="457200" y="1600200"/>
            <a:ext cx="8291513" cy="4852988"/>
          </a:xfrm>
        </p:spPr>
        <p:txBody>
          <a:bodyPr/>
          <a:lstStyle/>
          <a:p>
            <a:endParaRPr lang="en-GB" altLang="en-US" dirty="0"/>
          </a:p>
          <a:p>
            <a:r>
              <a:rPr lang="en-GB" altLang="en-US" dirty="0"/>
              <a:t>The class Shape is really abstract….</a:t>
            </a:r>
          </a:p>
          <a:p>
            <a:pPr lvl="1"/>
            <a:r>
              <a:rPr lang="en-GB" altLang="en-US" dirty="0"/>
              <a:t>Just as the idea of a shape is an abstract one</a:t>
            </a:r>
          </a:p>
          <a:p>
            <a:pPr lvl="1"/>
            <a:endParaRPr lang="en-GB" altLang="en-US" dirty="0"/>
          </a:p>
          <a:p>
            <a:r>
              <a:rPr lang="en-GB" altLang="en-US" dirty="0"/>
              <a:t>In the Shape hierarchy we must prevent a Shape from actually being instantiated!</a:t>
            </a:r>
          </a:p>
          <a:p>
            <a:endParaRPr lang="en-GB" altLang="en-US" dirty="0"/>
          </a:p>
          <a:p>
            <a:r>
              <a:rPr lang="en-GB" altLang="en-US" dirty="0"/>
              <a:t>We can do this by making the Shape class abstract</a:t>
            </a:r>
          </a:p>
          <a:p>
            <a:pPr lvl="1"/>
            <a:r>
              <a:rPr lang="en-GB" altLang="en-US" dirty="0"/>
              <a:t>We can then make the getArea() method in Shape abstract</a:t>
            </a:r>
          </a:p>
          <a:p>
            <a:pPr lvl="1"/>
            <a:endParaRPr lang="en-GB" altLang="en-US" dirty="0"/>
          </a:p>
        </p:txBody>
      </p:sp>
    </p:spTree>
    <p:extLst>
      <p:ext uri="{BB962C8B-B14F-4D97-AF65-F5344CB8AC3E}">
        <p14:creationId xmlns:p14="http://schemas.microsoft.com/office/powerpoint/2010/main" val="165056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320FF597-4526-4289-ADCE-A4D2E63D836C}" type="slidenum">
              <a:rPr lang="en-US" altLang="en-US" sz="1400" i="0">
                <a:latin typeface="Times New Roman" panose="02020603050405020304" pitchFamily="18" charset="0"/>
              </a:rPr>
              <a:pPr algn="r">
                <a:spcBef>
                  <a:spcPct val="0"/>
                </a:spcBef>
                <a:buFontTx/>
                <a:buNone/>
              </a:pPr>
              <a:t>25</a:t>
            </a:fld>
            <a:endParaRPr lang="en-US" altLang="en-US" sz="1400" i="0">
              <a:latin typeface="Times New Roman" panose="02020603050405020304" pitchFamily="18" charset="0"/>
            </a:endParaRPr>
          </a:p>
        </p:txBody>
      </p:sp>
      <p:sp>
        <p:nvSpPr>
          <p:cNvPr id="7171" name="Rectangle 2"/>
          <p:cNvSpPr>
            <a:spLocks noGrp="1" noChangeArrowheads="1"/>
          </p:cNvSpPr>
          <p:nvPr>
            <p:ph type="title" idx="4294967295"/>
          </p:nvPr>
        </p:nvSpPr>
        <p:spPr>
          <a:xfrm>
            <a:off x="628650" y="519261"/>
            <a:ext cx="7886700" cy="1325563"/>
          </a:xfrm>
        </p:spPr>
        <p:txBody>
          <a:bodyPr/>
          <a:lstStyle/>
          <a:p>
            <a:r>
              <a:rPr lang="en-GB" altLang="en-US" sz="2400" dirty="0"/>
              <a:t>Characteristics of an abstract class</a:t>
            </a:r>
            <a:endParaRPr lang="en-US" altLang="en-US" sz="2400" dirty="0"/>
          </a:p>
        </p:txBody>
      </p:sp>
      <p:sp>
        <p:nvSpPr>
          <p:cNvPr id="7172" name="Rectangle 3"/>
          <p:cNvSpPr>
            <a:spLocks noGrp="1" noChangeArrowheads="1"/>
          </p:cNvSpPr>
          <p:nvPr>
            <p:ph type="body" idx="4294967295"/>
          </p:nvPr>
        </p:nvSpPr>
        <p:spPr/>
        <p:txBody>
          <a:bodyPr/>
          <a:lstStyle/>
          <a:p>
            <a:pPr lvl="1" algn="just"/>
            <a:r>
              <a:rPr lang="en-US" altLang="en-US" sz="2400" dirty="0"/>
              <a:t>Can </a:t>
            </a:r>
            <a:r>
              <a:rPr lang="en-US" altLang="en-US" sz="2400" b="1" dirty="0"/>
              <a:t>never </a:t>
            </a:r>
            <a:r>
              <a:rPr lang="en-US" altLang="en-US" sz="2400" dirty="0"/>
              <a:t>be instantiated </a:t>
            </a:r>
          </a:p>
          <a:p>
            <a:pPr lvl="1" algn="just">
              <a:lnSpc>
                <a:spcPct val="150000"/>
              </a:lnSpc>
            </a:pPr>
            <a:r>
              <a:rPr lang="en-US" altLang="en-US" dirty="0"/>
              <a:t>Defines a type </a:t>
            </a:r>
          </a:p>
          <a:p>
            <a:pPr lvl="1" algn="just">
              <a:lnSpc>
                <a:spcPct val="150000"/>
              </a:lnSpc>
            </a:pPr>
            <a:r>
              <a:rPr lang="en-US" altLang="en-US" dirty="0"/>
              <a:t>Occupies a position in the class hierarchy </a:t>
            </a:r>
          </a:p>
          <a:p>
            <a:pPr lvl="1" algn="just">
              <a:lnSpc>
                <a:spcPct val="150000"/>
              </a:lnSpc>
            </a:pPr>
            <a:r>
              <a:rPr lang="en-US" altLang="en-US" dirty="0"/>
              <a:t>Can be the parent of other classes, abstract or not. </a:t>
            </a:r>
          </a:p>
          <a:p>
            <a:pPr lvl="1" algn="just">
              <a:lnSpc>
                <a:spcPct val="150000"/>
              </a:lnSpc>
            </a:pPr>
            <a:r>
              <a:rPr lang="en-US" altLang="en-US" dirty="0"/>
              <a:t>Has one or more constructors</a:t>
            </a:r>
          </a:p>
          <a:p>
            <a:pPr lvl="1" algn="just">
              <a:lnSpc>
                <a:spcPct val="150000"/>
              </a:lnSpc>
            </a:pPr>
            <a:r>
              <a:rPr lang="en-US" altLang="en-US" dirty="0"/>
              <a:t>It can define abstract and non-abstract methods</a:t>
            </a:r>
          </a:p>
          <a:p>
            <a:pPr lvl="1" algn="just">
              <a:lnSpc>
                <a:spcPct val="150000"/>
              </a:lnSpc>
            </a:pPr>
            <a:r>
              <a:rPr lang="en-US" altLang="en-US" dirty="0"/>
              <a:t>Can have instance fields (and often does have) </a:t>
            </a:r>
          </a:p>
          <a:p>
            <a:endParaRPr lang="en-US" altLang="en-US" dirty="0"/>
          </a:p>
        </p:txBody>
      </p:sp>
    </p:spTree>
    <p:extLst>
      <p:ext uri="{BB962C8B-B14F-4D97-AF65-F5344CB8AC3E}">
        <p14:creationId xmlns:p14="http://schemas.microsoft.com/office/powerpoint/2010/main" val="54923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0089E8-8FE2-4562-B796-F22D74643271}" type="slidenum">
              <a:rPr lang="en-GB" altLang="en-US"/>
              <a:pPr/>
              <a:t>26</a:t>
            </a:fld>
            <a:endParaRPr lang="en-GB" altLang="en-US"/>
          </a:p>
        </p:txBody>
      </p:sp>
      <p:sp>
        <p:nvSpPr>
          <p:cNvPr id="374787" name="Text Box 3"/>
          <p:cNvSpPr txBox="1">
            <a:spLocks noChangeArrowheads="1"/>
          </p:cNvSpPr>
          <p:nvPr/>
        </p:nvSpPr>
        <p:spPr bwMode="auto">
          <a:xfrm>
            <a:off x="539552" y="1928908"/>
            <a:ext cx="8077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altLang="en-US" sz="2400" i="0" dirty="0">
                <a:latin typeface="Times New Roman" panose="02020603050405020304" pitchFamily="18" charset="0"/>
                <a:cs typeface="Times New Roman" panose="02020603050405020304" pitchFamily="18" charset="0"/>
              </a:rPr>
              <a:t>You cannot create an instance from an abstract class using the </a:t>
            </a:r>
            <a:r>
              <a:rPr lang="en-US" altLang="en-US" sz="2400" i="0" dirty="0">
                <a:latin typeface="Courier New" panose="02070309020205020404" pitchFamily="49" charset="0"/>
                <a:cs typeface="Courier New" panose="02070309020205020404" pitchFamily="49" charset="0"/>
              </a:rPr>
              <a:t>new</a:t>
            </a:r>
            <a:r>
              <a:rPr lang="en-US" altLang="en-US" sz="2400" i="0" dirty="0">
                <a:latin typeface="Times New Roman" panose="02020603050405020304" pitchFamily="18" charset="0"/>
                <a:cs typeface="Times New Roman" panose="02020603050405020304" pitchFamily="18" charset="0"/>
              </a:rPr>
              <a:t> operator, but an abstract class can be used as a data type. </a:t>
            </a:r>
          </a:p>
          <a:p>
            <a:pPr eaLnBrk="0" hangingPunct="0">
              <a:spcBef>
                <a:spcPct val="50000"/>
              </a:spcBef>
              <a:buFontTx/>
              <a:buChar char="•"/>
            </a:pPr>
            <a:r>
              <a:rPr lang="en-US" altLang="en-US" sz="2400" i="0" dirty="0">
                <a:latin typeface="Times New Roman" panose="02020603050405020304" pitchFamily="18" charset="0"/>
                <a:cs typeface="Times New Roman" panose="02020603050405020304" pitchFamily="18" charset="0"/>
              </a:rPr>
              <a:t>Therefore, the following statement, which creates an array whose elements are of </a:t>
            </a:r>
            <a:r>
              <a:rPr lang="en-US" altLang="en-US" sz="2400" i="0" dirty="0">
                <a:latin typeface="Courier New" panose="02070309020205020404" pitchFamily="49" charset="0"/>
                <a:cs typeface="Courier New" panose="02070309020205020404" pitchFamily="49" charset="0"/>
              </a:rPr>
              <a:t>Shape</a:t>
            </a:r>
            <a:r>
              <a:rPr lang="en-US" altLang="en-US" sz="2400" i="0" dirty="0">
                <a:latin typeface="Times New Roman" panose="02020603050405020304" pitchFamily="18" charset="0"/>
                <a:cs typeface="Times New Roman" panose="02020603050405020304" pitchFamily="18" charset="0"/>
              </a:rPr>
              <a:t> type, is correct. </a:t>
            </a:r>
          </a:p>
          <a:p>
            <a:pPr eaLnBrk="0" hangingPunct="0">
              <a:spcBef>
                <a:spcPct val="50000"/>
              </a:spcBef>
            </a:pPr>
            <a:r>
              <a:rPr lang="en-US" altLang="en-US" sz="2400" i="0" u="sng" dirty="0">
                <a:latin typeface="Courier New" panose="02070309020205020404" pitchFamily="49" charset="0"/>
                <a:cs typeface="Times New Roman" panose="02020603050405020304" pitchFamily="18" charset="0"/>
              </a:rPr>
              <a:t>Shape [] shapes = new Shape[5];</a:t>
            </a:r>
          </a:p>
          <a:p>
            <a:pPr eaLnBrk="0" hangingPunct="0">
              <a:spcBef>
                <a:spcPct val="50000"/>
              </a:spcBef>
            </a:pPr>
            <a:r>
              <a:rPr lang="en-US" altLang="en-US" sz="2400" i="0" dirty="0">
                <a:cs typeface="Times New Roman" panose="02020603050405020304" pitchFamily="18" charset="0"/>
              </a:rPr>
              <a:t>Each</a:t>
            </a:r>
            <a:r>
              <a:rPr lang="en-US" altLang="en-US" sz="2400" i="0" dirty="0">
                <a:latin typeface="Courier New" panose="02070309020205020404" pitchFamily="49" charset="0"/>
                <a:cs typeface="Times New Roman" panose="02020603050405020304" pitchFamily="18" charset="0"/>
              </a:rPr>
              <a:t> shapes[</a:t>
            </a:r>
            <a:r>
              <a:rPr lang="en-US" altLang="en-US" sz="2400" i="0" dirty="0" err="1">
                <a:latin typeface="Courier New" panose="02070309020205020404" pitchFamily="49" charset="0"/>
                <a:cs typeface="Times New Roman" panose="02020603050405020304" pitchFamily="18" charset="0"/>
              </a:rPr>
              <a:t>i</a:t>
            </a:r>
            <a:r>
              <a:rPr lang="en-US" altLang="en-US" sz="2400" i="0" dirty="0">
                <a:latin typeface="Courier New" panose="02070309020205020404" pitchFamily="49" charset="0"/>
                <a:cs typeface="Times New Roman" panose="02020603050405020304" pitchFamily="18" charset="0"/>
              </a:rPr>
              <a:t>] </a:t>
            </a:r>
            <a:r>
              <a:rPr lang="en-US" altLang="en-US" sz="2400" i="0" dirty="0">
                <a:cs typeface="Times New Roman" panose="02020603050405020304" pitchFamily="18" charset="0"/>
              </a:rPr>
              <a:t>can point to an instance of Square, Circle</a:t>
            </a:r>
          </a:p>
        </p:txBody>
      </p:sp>
      <p:sp>
        <p:nvSpPr>
          <p:cNvPr id="2" name="Title 1"/>
          <p:cNvSpPr>
            <a:spLocks noGrp="1"/>
          </p:cNvSpPr>
          <p:nvPr>
            <p:ph type="title"/>
          </p:nvPr>
        </p:nvSpPr>
        <p:spPr>
          <a:xfrm>
            <a:off x="539552" y="548680"/>
            <a:ext cx="7886700" cy="1325563"/>
          </a:xfrm>
        </p:spPr>
        <p:txBody>
          <a:bodyPr/>
          <a:lstStyle/>
          <a:p>
            <a:r>
              <a:rPr lang="en-US" dirty="0"/>
              <a:t>Abstract class as a data type</a:t>
            </a:r>
            <a:endParaRPr lang="en-GB" dirty="0"/>
          </a:p>
        </p:txBody>
      </p:sp>
      <p:sp>
        <p:nvSpPr>
          <p:cNvPr id="6" name="Text Box 4"/>
          <p:cNvSpPr txBox="1">
            <a:spLocks noChangeArrowheads="1"/>
          </p:cNvSpPr>
          <p:nvPr/>
        </p:nvSpPr>
        <p:spPr bwMode="auto">
          <a:xfrm>
            <a:off x="827584" y="5215227"/>
            <a:ext cx="6381750" cy="97975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85000"/>
              </a:lnSpc>
              <a:spcBef>
                <a:spcPts val="400"/>
              </a:spcBef>
              <a:buFontTx/>
              <a:buNone/>
            </a:pPr>
            <a:r>
              <a:rPr lang="en-US" altLang="en-US" sz="2000" i="0" dirty="0">
                <a:latin typeface="Courier New" panose="02070309020205020404" pitchFamily="49" charset="0"/>
              </a:rPr>
              <a:t>//anything that </a:t>
            </a:r>
            <a:r>
              <a:rPr lang="en-US" altLang="en-US" sz="2000" b="1" i="0" dirty="0">
                <a:latin typeface="Courier New" panose="02070309020205020404" pitchFamily="49" charset="0"/>
              </a:rPr>
              <a:t>is a</a:t>
            </a:r>
            <a:r>
              <a:rPr lang="en-US" altLang="en-US" sz="2000" i="0" dirty="0">
                <a:latin typeface="Courier New" panose="02070309020205020404" pitchFamily="49" charset="0"/>
              </a:rPr>
              <a:t> Shape can be stored</a:t>
            </a:r>
          </a:p>
          <a:p>
            <a:pPr>
              <a:lnSpc>
                <a:spcPct val="85000"/>
              </a:lnSpc>
              <a:spcBef>
                <a:spcPts val="400"/>
              </a:spcBef>
              <a:buFontTx/>
              <a:buNone/>
            </a:pPr>
            <a:r>
              <a:rPr lang="en-US" altLang="en-US" sz="2000" i="0" dirty="0">
                <a:latin typeface="Courier New" panose="02070309020205020404" pitchFamily="49" charset="0"/>
              </a:rPr>
              <a:t>shapes[0] = c1;</a:t>
            </a:r>
          </a:p>
          <a:p>
            <a:pPr>
              <a:lnSpc>
                <a:spcPct val="85000"/>
              </a:lnSpc>
              <a:spcBef>
                <a:spcPts val="400"/>
              </a:spcBef>
              <a:buFontTx/>
              <a:buNone/>
            </a:pPr>
            <a:endParaRPr lang="en-US" altLang="en-US" sz="2000" i="0" dirty="0">
              <a:latin typeface="Courier New" panose="02070309020205020404" pitchFamily="49" charset="0"/>
            </a:endParaRPr>
          </a:p>
        </p:txBody>
      </p:sp>
    </p:spTree>
    <p:extLst>
      <p:ext uri="{BB962C8B-B14F-4D97-AF65-F5344CB8AC3E}">
        <p14:creationId xmlns:p14="http://schemas.microsoft.com/office/powerpoint/2010/main" val="3732454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9A536C-C95B-4A17-ABFA-C4DE1BB1A8F6}" type="slidenum">
              <a:rPr lang="en-GB" altLang="en-US"/>
              <a:pPr/>
              <a:t>27</a:t>
            </a:fld>
            <a:endParaRPr lang="en-GB" altLang="en-US"/>
          </a:p>
        </p:txBody>
      </p:sp>
      <p:sp>
        <p:nvSpPr>
          <p:cNvPr id="381954" name="Rectangle 2"/>
          <p:cNvSpPr>
            <a:spLocks noGrp="1" noChangeArrowheads="1"/>
          </p:cNvSpPr>
          <p:nvPr>
            <p:ph type="title"/>
          </p:nvPr>
        </p:nvSpPr>
        <p:spPr>
          <a:xfrm>
            <a:off x="342900" y="742602"/>
            <a:ext cx="7772400" cy="685800"/>
          </a:xfrm>
          <a:noFill/>
          <a:ln/>
        </p:spPr>
        <p:txBody>
          <a:bodyPr lIns="92075" tIns="46038" rIns="92075" bIns="46038">
            <a:normAutofit/>
          </a:bodyPr>
          <a:lstStyle/>
          <a:p>
            <a:r>
              <a:rPr lang="en-US" altLang="en-US" sz="2800" dirty="0"/>
              <a:t>Interfaces</a:t>
            </a:r>
          </a:p>
        </p:txBody>
      </p:sp>
      <p:sp>
        <p:nvSpPr>
          <p:cNvPr id="381955" name="Rectangle 3"/>
          <p:cNvSpPr>
            <a:spLocks noGrp="1" noChangeArrowheads="1"/>
          </p:cNvSpPr>
          <p:nvPr>
            <p:ph type="body" idx="1"/>
          </p:nvPr>
        </p:nvSpPr>
        <p:spPr>
          <a:xfrm>
            <a:off x="342900" y="1680518"/>
            <a:ext cx="8610600" cy="2684586"/>
          </a:xfrm>
          <a:noFill/>
          <a:ln/>
        </p:spPr>
        <p:txBody>
          <a:bodyPr lIns="92075" tIns="46038" rIns="92075" bIns="46038">
            <a:normAutofit/>
          </a:bodyPr>
          <a:lstStyle/>
          <a:p>
            <a:r>
              <a:rPr lang="en-GB" altLang="en-US" sz="2400" dirty="0"/>
              <a:t>An </a:t>
            </a:r>
            <a:r>
              <a:rPr lang="en-GB" altLang="en-US" sz="2400" b="1" dirty="0"/>
              <a:t>interface</a:t>
            </a:r>
            <a:r>
              <a:rPr lang="en-GB" altLang="en-US" sz="2400" dirty="0"/>
              <a:t> is a class like construct that contains only constants and abstract methods</a:t>
            </a:r>
          </a:p>
          <a:p>
            <a:pPr marL="0" indent="0">
              <a:lnSpc>
                <a:spcPct val="90000"/>
              </a:lnSpc>
              <a:buFontTx/>
              <a:buNone/>
            </a:pPr>
            <a:endParaRPr lang="en-US" altLang="en-US" sz="2400" dirty="0">
              <a:ea typeface="PMingLiU" pitchFamily="18" charset="-120"/>
            </a:endParaRPr>
          </a:p>
          <a:p>
            <a:pPr marL="0" indent="0">
              <a:lnSpc>
                <a:spcPct val="90000"/>
              </a:lnSpc>
              <a:buFontTx/>
              <a:buNone/>
            </a:pPr>
            <a:r>
              <a:rPr lang="en-US" altLang="en-US" sz="2400" dirty="0">
                <a:cs typeface="Courier New" panose="02070309020205020404" pitchFamily="49" charset="0"/>
              </a:rPr>
              <a:t>To define an interface, Java uses the following syntax to declare an interface:</a:t>
            </a:r>
          </a:p>
        </p:txBody>
      </p:sp>
      <p:sp>
        <p:nvSpPr>
          <p:cNvPr id="381956" name="Rectangle 4"/>
          <p:cNvSpPr>
            <a:spLocks noChangeArrowheads="1"/>
          </p:cNvSpPr>
          <p:nvPr/>
        </p:nvSpPr>
        <p:spPr bwMode="auto">
          <a:xfrm>
            <a:off x="325889" y="4595028"/>
            <a:ext cx="8458200" cy="1600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90000"/>
              </a:lnSpc>
              <a:buFontTx/>
              <a:buNone/>
            </a:pPr>
            <a:r>
              <a:rPr lang="en-US" altLang="en-US" sz="2400" dirty="0">
                <a:latin typeface="Courier New" panose="02070309020205020404" pitchFamily="49" charset="0"/>
              </a:rPr>
              <a:t>public interface </a:t>
            </a:r>
            <a:r>
              <a:rPr lang="en-US" altLang="en-US" sz="2400" dirty="0" err="1">
                <a:latin typeface="Courier New" panose="02070309020205020404" pitchFamily="49" charset="0"/>
              </a:rPr>
              <a:t>InterfaceName</a:t>
            </a:r>
            <a:r>
              <a:rPr lang="en-US" altLang="en-US" sz="2400" dirty="0">
                <a:latin typeface="Courier New" panose="02070309020205020404" pitchFamily="49" charset="0"/>
              </a:rPr>
              <a:t> { </a:t>
            </a:r>
          </a:p>
          <a:p>
            <a:pPr>
              <a:lnSpc>
                <a:spcPct val="90000"/>
              </a:lnSpc>
              <a:spcBef>
                <a:spcPct val="0"/>
              </a:spcBef>
              <a:buFontTx/>
              <a:buNone/>
            </a:pPr>
            <a:r>
              <a:rPr lang="en-US" altLang="en-US" sz="2400" dirty="0">
                <a:latin typeface="Courier New" panose="02070309020205020404" pitchFamily="49" charset="0"/>
              </a:rPr>
              <a:t>  constant declarations;</a:t>
            </a:r>
          </a:p>
          <a:p>
            <a:pPr>
              <a:lnSpc>
                <a:spcPct val="90000"/>
              </a:lnSpc>
              <a:spcBef>
                <a:spcPct val="0"/>
              </a:spcBef>
              <a:buFontTx/>
              <a:buNone/>
            </a:pPr>
            <a:r>
              <a:rPr lang="en-US" altLang="en-US" sz="2400" dirty="0">
                <a:latin typeface="Courier New" panose="02070309020205020404" pitchFamily="49" charset="0"/>
              </a:rPr>
              <a:t>  method signatures;</a:t>
            </a:r>
          </a:p>
          <a:p>
            <a:pPr>
              <a:lnSpc>
                <a:spcPct val="90000"/>
              </a:lnSpc>
              <a:spcBef>
                <a:spcPct val="0"/>
              </a:spcBef>
              <a:buFontTx/>
              <a:buNone/>
            </a:pPr>
            <a:r>
              <a:rPr lang="en-US" altLang="en-US" sz="2400" dirty="0">
                <a:latin typeface="Courier New" panose="02070309020205020404" pitchFamily="49" charset="0"/>
              </a:rPr>
              <a:t>}</a:t>
            </a:r>
            <a:endParaRPr lang="en-US" altLang="en-US" sz="2400" dirty="0"/>
          </a:p>
        </p:txBody>
      </p:sp>
    </p:spTree>
    <p:extLst>
      <p:ext uri="{BB962C8B-B14F-4D97-AF65-F5344CB8AC3E}">
        <p14:creationId xmlns:p14="http://schemas.microsoft.com/office/powerpoint/2010/main" val="295690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0CA0F2E3-B2CC-420B-AE33-B7231C2C9E5D}" type="slidenum">
              <a:rPr lang="en-US" altLang="en-US" sz="1400" i="0"/>
              <a:pPr algn="r" eaLnBrk="1" hangingPunct="1">
                <a:spcBef>
                  <a:spcPct val="0"/>
                </a:spcBef>
                <a:buFontTx/>
                <a:buNone/>
              </a:pPr>
              <a:t>28</a:t>
            </a:fld>
            <a:endParaRPr lang="en-US" altLang="en-US" sz="1400" i="0"/>
          </a:p>
        </p:txBody>
      </p:sp>
      <p:sp>
        <p:nvSpPr>
          <p:cNvPr id="12291" name="Rectangle 2"/>
          <p:cNvSpPr>
            <a:spLocks noGrp="1" noChangeArrowheads="1"/>
          </p:cNvSpPr>
          <p:nvPr>
            <p:ph type="title" idx="4294967295"/>
          </p:nvPr>
        </p:nvSpPr>
        <p:spPr>
          <a:xfrm>
            <a:off x="323528" y="476672"/>
            <a:ext cx="7886700" cy="1325563"/>
          </a:xfrm>
        </p:spPr>
        <p:txBody>
          <a:bodyPr>
            <a:normAutofit/>
          </a:bodyPr>
          <a:lstStyle/>
          <a:p>
            <a:pPr eaLnBrk="1" hangingPunct="1"/>
            <a:r>
              <a:rPr lang="en-US" altLang="en-US" sz="2800" dirty="0"/>
              <a:t>Multiple Inheritance in Java</a:t>
            </a:r>
          </a:p>
        </p:txBody>
      </p:sp>
      <p:sp>
        <p:nvSpPr>
          <p:cNvPr id="12292" name="Rectangle 3"/>
          <p:cNvSpPr>
            <a:spLocks noGrp="1" noChangeArrowheads="1"/>
          </p:cNvSpPr>
          <p:nvPr>
            <p:ph type="body" idx="4294967295"/>
          </p:nvPr>
        </p:nvSpPr>
        <p:spPr>
          <a:xfrm>
            <a:off x="685800" y="1700213"/>
            <a:ext cx="7772400" cy="4395787"/>
          </a:xfrm>
        </p:spPr>
        <p:txBody>
          <a:bodyPr/>
          <a:lstStyle/>
          <a:p>
            <a:pPr eaLnBrk="1" hangingPunct="1">
              <a:lnSpc>
                <a:spcPct val="90000"/>
              </a:lnSpc>
            </a:pPr>
            <a:r>
              <a:rPr lang="en-GB" altLang="en-US" sz="2400" dirty="0"/>
              <a:t>Java provides a limited form of multiple inheritance using </a:t>
            </a:r>
            <a:r>
              <a:rPr lang="en-GB" altLang="en-US" sz="2400" b="1" dirty="0">
                <a:latin typeface="Courier New" panose="02070309020205020404" pitchFamily="49" charset="0"/>
              </a:rPr>
              <a:t>interface</a:t>
            </a:r>
            <a:r>
              <a:rPr lang="en-GB" altLang="en-US" sz="2400" dirty="0"/>
              <a:t>s</a:t>
            </a:r>
          </a:p>
          <a:p>
            <a:pPr lvl="1" eaLnBrk="1" hangingPunct="1">
              <a:lnSpc>
                <a:spcPct val="90000"/>
              </a:lnSpc>
            </a:pPr>
            <a:r>
              <a:rPr lang="en-GB" altLang="en-US" sz="2000" dirty="0"/>
              <a:t>Java allows a class to inherit in two ways:</a:t>
            </a:r>
          </a:p>
          <a:p>
            <a:pPr lvl="2" eaLnBrk="1" hangingPunct="1">
              <a:lnSpc>
                <a:spcPct val="90000"/>
              </a:lnSpc>
            </a:pPr>
            <a:r>
              <a:rPr lang="en-GB" altLang="en-US" dirty="0"/>
              <a:t>(</a:t>
            </a:r>
            <a:r>
              <a:rPr lang="en-GB" altLang="en-US" dirty="0">
                <a:latin typeface="Times New Roman" panose="02020603050405020304" pitchFamily="18" charset="0"/>
              </a:rPr>
              <a:t>"</a:t>
            </a:r>
            <a:r>
              <a:rPr lang="en-GB" altLang="en-US" sz="2000" b="1" dirty="0">
                <a:latin typeface="Courier New" panose="02070309020205020404" pitchFamily="49" charset="0"/>
              </a:rPr>
              <a:t>extends</a:t>
            </a:r>
            <a:r>
              <a:rPr lang="en-GB" altLang="en-US" dirty="0">
                <a:latin typeface="Times New Roman" panose="02020603050405020304" pitchFamily="18" charset="0"/>
              </a:rPr>
              <a:t>") </a:t>
            </a:r>
            <a:r>
              <a:rPr lang="en-GB" altLang="en-US" sz="1800" dirty="0"/>
              <a:t>from only one concrete class</a:t>
            </a:r>
          </a:p>
          <a:p>
            <a:pPr lvl="2" eaLnBrk="1" hangingPunct="1">
              <a:lnSpc>
                <a:spcPct val="90000"/>
              </a:lnSpc>
            </a:pPr>
            <a:r>
              <a:rPr lang="en-GB" altLang="en-US" dirty="0">
                <a:latin typeface="Times New Roman" panose="02020603050405020304" pitchFamily="18" charset="0"/>
              </a:rPr>
              <a:t>("</a:t>
            </a:r>
            <a:r>
              <a:rPr lang="en-GB" altLang="en-US" sz="2000" b="1" dirty="0">
                <a:latin typeface="Courier New" panose="02070309020205020404" pitchFamily="49" charset="0"/>
              </a:rPr>
              <a:t>implements</a:t>
            </a:r>
            <a:r>
              <a:rPr lang="en-GB" altLang="en-US" dirty="0">
                <a:latin typeface="Times New Roman" panose="02020603050405020304" pitchFamily="18" charset="0"/>
              </a:rPr>
              <a:t>") </a:t>
            </a:r>
            <a:r>
              <a:rPr lang="en-GB" altLang="en-US" sz="1800" dirty="0"/>
              <a:t>from many interfaces </a:t>
            </a:r>
            <a:endParaRPr lang="en-US" altLang="en-US" sz="1800" dirty="0"/>
          </a:p>
          <a:p>
            <a:pPr eaLnBrk="1" hangingPunct="1">
              <a:lnSpc>
                <a:spcPct val="90000"/>
              </a:lnSpc>
              <a:buFontTx/>
              <a:buNone/>
            </a:pPr>
            <a:endParaRPr lang="en-GB" altLang="en-US" sz="1200" dirty="0">
              <a:latin typeface="Times New Roman" panose="02020603050405020304" pitchFamily="18" charset="0"/>
            </a:endParaRPr>
          </a:p>
          <a:p>
            <a:pPr lvl="1" eaLnBrk="1" hangingPunct="1">
              <a:lnSpc>
                <a:spcPct val="90000"/>
              </a:lnSpc>
            </a:pPr>
            <a:r>
              <a:rPr lang="en-GB" altLang="en-US" sz="2000" dirty="0"/>
              <a:t>the implementing classes must provide an appropriate implementation for the abstract methods they inherit, so the runtime system is guaranteed a </a:t>
            </a:r>
            <a:r>
              <a:rPr lang="en-GB" altLang="en-US" sz="2000" b="1" dirty="0"/>
              <a:t>unique</a:t>
            </a:r>
            <a:r>
              <a:rPr lang="en-GB" altLang="en-US" sz="2000" dirty="0"/>
              <a:t> method definition which is appropriate to the class</a:t>
            </a:r>
          </a:p>
          <a:p>
            <a:pPr eaLnBrk="1" hangingPunct="1">
              <a:lnSpc>
                <a:spcPct val="90000"/>
              </a:lnSpc>
            </a:pPr>
            <a:endParaRPr lang="en-US" altLang="en-US" dirty="0"/>
          </a:p>
        </p:txBody>
      </p:sp>
    </p:spTree>
    <p:extLst>
      <p:ext uri="{BB962C8B-B14F-4D97-AF65-F5344CB8AC3E}">
        <p14:creationId xmlns:p14="http://schemas.microsoft.com/office/powerpoint/2010/main" val="330430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FA3A7D-2ED4-4CF0-9495-D0BC11552FBE}" type="slidenum">
              <a:rPr lang="en-GB" altLang="en-US"/>
              <a:pPr/>
              <a:t>29</a:t>
            </a:fld>
            <a:endParaRPr lang="en-GB" altLang="en-US"/>
          </a:p>
        </p:txBody>
      </p:sp>
      <p:sp>
        <p:nvSpPr>
          <p:cNvPr id="441346" name="Rectangle 2"/>
          <p:cNvSpPr>
            <a:spLocks noGrp="1" noChangeArrowheads="1"/>
          </p:cNvSpPr>
          <p:nvPr>
            <p:ph type="title"/>
          </p:nvPr>
        </p:nvSpPr>
        <p:spPr>
          <a:xfrm>
            <a:off x="323528" y="410368"/>
            <a:ext cx="7886700" cy="1325563"/>
          </a:xfrm>
        </p:spPr>
        <p:txBody>
          <a:bodyPr>
            <a:normAutofit/>
          </a:bodyPr>
          <a:lstStyle/>
          <a:p>
            <a:r>
              <a:rPr lang="en-GB" altLang="en-US" sz="2800" dirty="0"/>
              <a:t>Implementing Interfaces</a:t>
            </a:r>
          </a:p>
        </p:txBody>
      </p:sp>
      <p:sp>
        <p:nvSpPr>
          <p:cNvPr id="441347" name="Rectangle 3"/>
          <p:cNvSpPr>
            <a:spLocks noGrp="1" noChangeArrowheads="1"/>
          </p:cNvSpPr>
          <p:nvPr>
            <p:ph type="body" idx="1"/>
          </p:nvPr>
        </p:nvSpPr>
        <p:spPr/>
        <p:txBody>
          <a:bodyPr/>
          <a:lstStyle/>
          <a:p>
            <a:pPr>
              <a:lnSpc>
                <a:spcPct val="90000"/>
              </a:lnSpc>
            </a:pPr>
            <a:r>
              <a:rPr lang="en-GB" altLang="en-US" sz="2400" dirty="0"/>
              <a:t>A </a:t>
            </a:r>
            <a:r>
              <a:rPr lang="en-GB" altLang="en-US" sz="2400" dirty="0">
                <a:latin typeface="Courier New" panose="02070309020205020404" pitchFamily="49" charset="0"/>
                <a:cs typeface="Courier New" panose="02070309020205020404" pitchFamily="49" charset="0"/>
              </a:rPr>
              <a:t>class</a:t>
            </a:r>
            <a:r>
              <a:rPr lang="en-GB" altLang="en-US" sz="2400" dirty="0"/>
              <a:t> implements an </a:t>
            </a:r>
            <a:r>
              <a:rPr lang="en-GB" altLang="en-US" sz="2400" dirty="0">
                <a:latin typeface="Courier New" panose="02070309020205020404" pitchFamily="49" charset="0"/>
                <a:cs typeface="Courier New" panose="02070309020205020404" pitchFamily="49" charset="0"/>
              </a:rPr>
              <a:t>interface</a:t>
            </a:r>
            <a:r>
              <a:rPr lang="en-GB" altLang="en-US" sz="2400" dirty="0"/>
              <a:t> by providing method implementations for each of the methods in the </a:t>
            </a:r>
            <a:r>
              <a:rPr lang="en-GB" altLang="en-US" sz="2400" dirty="0">
                <a:latin typeface="Courier New" panose="02070309020205020404" pitchFamily="49" charset="0"/>
                <a:cs typeface="Courier New" panose="02070309020205020404" pitchFamily="49" charset="0"/>
              </a:rPr>
              <a:t>interface</a:t>
            </a:r>
            <a:r>
              <a:rPr lang="en-GB" altLang="en-US" sz="2400" dirty="0"/>
              <a:t> declaration.</a:t>
            </a:r>
          </a:p>
          <a:p>
            <a:pPr>
              <a:lnSpc>
                <a:spcPct val="90000"/>
              </a:lnSpc>
            </a:pPr>
            <a:r>
              <a:rPr lang="en-GB" altLang="en-US" sz="2400" dirty="0"/>
              <a:t>Classes implement an interface use the </a:t>
            </a:r>
            <a:r>
              <a:rPr lang="en-GB" altLang="en-US" sz="2400" dirty="0">
                <a:latin typeface="Courier New" panose="02070309020205020404" pitchFamily="49" charset="0"/>
              </a:rPr>
              <a:t>implements</a:t>
            </a:r>
            <a:r>
              <a:rPr lang="en-GB" altLang="en-US" sz="2400" dirty="0"/>
              <a:t> keyword.</a:t>
            </a:r>
          </a:p>
          <a:p>
            <a:pPr>
              <a:lnSpc>
                <a:spcPct val="90000"/>
              </a:lnSpc>
              <a:buFontTx/>
              <a:buNone/>
            </a:pPr>
            <a:endParaRPr lang="en-GB" altLang="en-US" sz="2400" dirty="0"/>
          </a:p>
          <a:p>
            <a:pPr>
              <a:lnSpc>
                <a:spcPct val="90000"/>
              </a:lnSpc>
              <a:buFontTx/>
              <a:buNone/>
            </a:pPr>
            <a:r>
              <a:rPr lang="en-GB" altLang="en-US" sz="2200" dirty="0">
                <a:latin typeface="Courier New" panose="02070309020205020404" pitchFamily="49" charset="0"/>
              </a:rPr>
              <a:t>Class </a:t>
            </a:r>
            <a:r>
              <a:rPr lang="en-GB" altLang="en-US" sz="2200" dirty="0" err="1">
                <a:latin typeface="Courier New" panose="02070309020205020404" pitchFamily="49" charset="0"/>
              </a:rPr>
              <a:t>classname</a:t>
            </a:r>
            <a:r>
              <a:rPr lang="en-GB" altLang="en-US" sz="2200" dirty="0">
                <a:latin typeface="Courier New" panose="02070309020205020404" pitchFamily="49" charset="0"/>
              </a:rPr>
              <a:t> implements </a:t>
            </a:r>
            <a:r>
              <a:rPr lang="en-GB" altLang="en-US" sz="2200" dirty="0" err="1">
                <a:latin typeface="Courier New" panose="02070309020205020404" pitchFamily="49" charset="0"/>
              </a:rPr>
              <a:t>interfacename</a:t>
            </a:r>
            <a:r>
              <a:rPr lang="en-GB" altLang="en-US" sz="2200" dirty="0">
                <a:latin typeface="Courier New" panose="02070309020205020404" pitchFamily="49" charset="0"/>
              </a:rPr>
              <a:t> {</a:t>
            </a:r>
          </a:p>
          <a:p>
            <a:pPr>
              <a:lnSpc>
                <a:spcPct val="90000"/>
              </a:lnSpc>
              <a:buFontTx/>
              <a:buNone/>
            </a:pPr>
            <a:r>
              <a:rPr lang="en-GB" altLang="en-US" sz="2200" dirty="0">
                <a:latin typeface="Courier New" panose="02070309020205020404" pitchFamily="49" charset="0"/>
              </a:rPr>
              <a:t>	attributes and methods for this class</a:t>
            </a:r>
          </a:p>
          <a:p>
            <a:pPr>
              <a:lnSpc>
                <a:spcPct val="90000"/>
              </a:lnSpc>
              <a:buFontTx/>
              <a:buNone/>
            </a:pPr>
            <a:r>
              <a:rPr lang="en-GB" altLang="en-US" sz="2200" dirty="0">
                <a:latin typeface="Courier New" panose="02070309020205020404" pitchFamily="49" charset="0"/>
              </a:rPr>
              <a:t>	implementation of methods named in the </a:t>
            </a:r>
            <a:r>
              <a:rPr lang="en-GB" altLang="en-US" sz="2200" dirty="0" err="1">
                <a:latin typeface="Courier New" panose="02070309020205020404" pitchFamily="49" charset="0"/>
              </a:rPr>
              <a:t>interfacce</a:t>
            </a:r>
            <a:endParaRPr lang="en-GB" altLang="en-US" sz="2200" dirty="0">
              <a:latin typeface="Courier New" panose="02070309020205020404" pitchFamily="49" charset="0"/>
            </a:endParaRPr>
          </a:p>
          <a:p>
            <a:pPr>
              <a:lnSpc>
                <a:spcPct val="90000"/>
              </a:lnSpc>
              <a:buFontTx/>
              <a:buNone/>
            </a:pPr>
            <a:r>
              <a:rPr lang="en-GB" altLang="en-US" sz="2200" dirty="0">
                <a:latin typeface="Courier New" panose="02070309020205020404" pitchFamily="49" charset="0"/>
              </a:rPr>
              <a:t>}</a:t>
            </a:r>
          </a:p>
          <a:p>
            <a:pPr>
              <a:lnSpc>
                <a:spcPct val="90000"/>
              </a:lnSpc>
              <a:buFontTx/>
              <a:buNone/>
            </a:pPr>
            <a:endParaRPr lang="en-GB" altLang="en-US" sz="2200" dirty="0">
              <a:latin typeface="Courier New" panose="02070309020205020404" pitchFamily="49" charset="0"/>
            </a:endParaRPr>
          </a:p>
        </p:txBody>
      </p:sp>
    </p:spTree>
    <p:extLst>
      <p:ext uri="{BB962C8B-B14F-4D97-AF65-F5344CB8AC3E}">
        <p14:creationId xmlns:p14="http://schemas.microsoft.com/office/powerpoint/2010/main" val="271770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GB" altLang="en-US" sz="2800" dirty="0"/>
              <a:t>Classes</a:t>
            </a:r>
            <a:endParaRPr lang="en-US" altLang="en-US" sz="2800" dirty="0"/>
          </a:p>
        </p:txBody>
      </p:sp>
      <p:sp>
        <p:nvSpPr>
          <p:cNvPr id="20483" name="Rectangle 3"/>
          <p:cNvSpPr>
            <a:spLocks noGrp="1" noChangeArrowheads="1"/>
          </p:cNvSpPr>
          <p:nvPr>
            <p:ph type="body" idx="1"/>
          </p:nvPr>
        </p:nvSpPr>
        <p:spPr/>
        <p:txBody>
          <a:bodyPr/>
          <a:lstStyle/>
          <a:p>
            <a:r>
              <a:rPr lang="en-GB" altLang="en-US" dirty="0"/>
              <a:t>A </a:t>
            </a:r>
            <a:r>
              <a:rPr lang="en-GB" altLang="en-US" b="1" dirty="0"/>
              <a:t>class</a:t>
            </a:r>
            <a:r>
              <a:rPr lang="en-GB" altLang="en-US" dirty="0"/>
              <a:t> is a template or blueprint or a set of instructions to create a specific type of object.</a:t>
            </a:r>
          </a:p>
          <a:p>
            <a:endParaRPr lang="en-GB" altLang="en-US" dirty="0"/>
          </a:p>
          <a:p>
            <a:r>
              <a:rPr lang="en-GB" altLang="en-US" dirty="0"/>
              <a:t>Every class you write in Java has two basic features: attributes and </a:t>
            </a:r>
            <a:r>
              <a:rPr lang="en-GB" altLang="en-US" dirty="0" err="1"/>
              <a:t>behavior</a:t>
            </a:r>
            <a:r>
              <a:rPr lang="en-GB" altLang="en-US" dirty="0"/>
              <a:t>.</a:t>
            </a:r>
          </a:p>
          <a:p>
            <a:endParaRPr lang="en-GB" altLang="en-US" dirty="0"/>
          </a:p>
          <a:p>
            <a:endParaRPr lang="en-GB" altLang="en-US" dirty="0"/>
          </a:p>
        </p:txBody>
      </p:sp>
    </p:spTree>
    <p:extLst>
      <p:ext uri="{BB962C8B-B14F-4D97-AF65-F5344CB8AC3E}">
        <p14:creationId xmlns:p14="http://schemas.microsoft.com/office/powerpoint/2010/main" val="191049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500062"/>
            <a:ext cx="7886700" cy="1325563"/>
          </a:xfrm>
        </p:spPr>
        <p:txBody>
          <a:bodyPr>
            <a:normAutofit/>
          </a:bodyPr>
          <a:lstStyle/>
          <a:p>
            <a:r>
              <a:rPr lang="en-GB" altLang="en-US" sz="2800" dirty="0"/>
              <a:t>Interfaces</a:t>
            </a:r>
            <a:endParaRPr lang="en-US" altLang="en-US" sz="2800" dirty="0"/>
          </a:p>
        </p:txBody>
      </p:sp>
      <p:sp>
        <p:nvSpPr>
          <p:cNvPr id="16387" name="Rectangle 3"/>
          <p:cNvSpPr>
            <a:spLocks noGrp="1" noChangeArrowheads="1"/>
          </p:cNvSpPr>
          <p:nvPr>
            <p:ph type="body" idx="1"/>
          </p:nvPr>
        </p:nvSpPr>
        <p:spPr>
          <a:xfrm>
            <a:off x="467544" y="1628800"/>
            <a:ext cx="8280920" cy="4896544"/>
          </a:xfrm>
        </p:spPr>
        <p:txBody>
          <a:bodyPr>
            <a:normAutofit/>
          </a:bodyPr>
          <a:lstStyle/>
          <a:p>
            <a:r>
              <a:rPr lang="en-GB" altLang="en-US" sz="2400" dirty="0"/>
              <a:t>Interfaces are very specific </a:t>
            </a:r>
          </a:p>
          <a:p>
            <a:pPr lvl="1"/>
            <a:r>
              <a:rPr lang="en-GB" altLang="en-US" sz="2200" dirty="0"/>
              <a:t>They are abstract </a:t>
            </a:r>
          </a:p>
          <a:p>
            <a:pPr lvl="2"/>
            <a:r>
              <a:rPr lang="en-GB" altLang="en-US" sz="2000" dirty="0"/>
              <a:t>can never be instantiated </a:t>
            </a:r>
          </a:p>
          <a:p>
            <a:pPr lvl="2"/>
            <a:r>
              <a:rPr lang="en-GB" altLang="en-US" sz="2000" dirty="0"/>
              <a:t>not a source of objects</a:t>
            </a:r>
          </a:p>
          <a:p>
            <a:pPr lvl="1"/>
            <a:r>
              <a:rPr lang="en-GB" altLang="en-US" sz="2200" dirty="0"/>
              <a:t>They are not really classes!</a:t>
            </a:r>
          </a:p>
          <a:p>
            <a:pPr lvl="1"/>
            <a:r>
              <a:rPr lang="en-GB" altLang="en-US" sz="2200" dirty="0"/>
              <a:t>They have no constructor</a:t>
            </a:r>
          </a:p>
          <a:p>
            <a:pPr lvl="1"/>
            <a:r>
              <a:rPr lang="en-GB" altLang="en-US" sz="2200" dirty="0"/>
              <a:t>They have no fields</a:t>
            </a:r>
          </a:p>
          <a:p>
            <a:pPr lvl="2"/>
            <a:r>
              <a:rPr lang="en-GB" altLang="en-US" sz="2000" dirty="0"/>
              <a:t>except they can have static </a:t>
            </a:r>
            <a:r>
              <a:rPr lang="en-GB" altLang="en-US" sz="2000" b="1" dirty="0"/>
              <a:t>constants</a:t>
            </a:r>
            <a:r>
              <a:rPr lang="en-GB" altLang="en-US" sz="2000" dirty="0"/>
              <a:t> (in other words static final)</a:t>
            </a:r>
          </a:p>
          <a:p>
            <a:pPr lvl="1"/>
            <a:r>
              <a:rPr lang="en-GB" altLang="en-US" sz="2200" dirty="0"/>
              <a:t>They have only public </a:t>
            </a:r>
            <a:r>
              <a:rPr lang="en-GB" altLang="en-US" sz="2200" i="1" dirty="0"/>
              <a:t>abstract </a:t>
            </a:r>
            <a:r>
              <a:rPr lang="en-GB" altLang="en-US" sz="2200" dirty="0"/>
              <a:t>methods </a:t>
            </a:r>
          </a:p>
          <a:p>
            <a:pPr lvl="2"/>
            <a:r>
              <a:rPr lang="en-GB" altLang="en-US" sz="2000" dirty="0"/>
              <a:t>whether the keywords public and abstract are used or not (unlike an abstract class)</a:t>
            </a:r>
          </a:p>
          <a:p>
            <a:pPr lvl="1"/>
            <a:r>
              <a:rPr lang="en-GB" altLang="en-US" sz="2200" dirty="0"/>
              <a:t>Objects </a:t>
            </a:r>
            <a:r>
              <a:rPr lang="en-GB" altLang="en-US" sz="2200" i="1" dirty="0"/>
              <a:t>satisfy </a:t>
            </a:r>
            <a:r>
              <a:rPr lang="en-GB" altLang="en-US" sz="2200" dirty="0"/>
              <a:t>interfaces</a:t>
            </a:r>
          </a:p>
          <a:p>
            <a:pPr lvl="2"/>
            <a:r>
              <a:rPr lang="en-GB" altLang="en-US" sz="2000" dirty="0"/>
              <a:t>they supply the behaviour required by the interface</a:t>
            </a:r>
          </a:p>
          <a:p>
            <a:pPr lvl="1"/>
            <a:r>
              <a:rPr lang="en-GB" altLang="en-US" sz="2200" dirty="0"/>
              <a:t>A class </a:t>
            </a:r>
            <a:r>
              <a:rPr lang="en-GB" altLang="en-US" sz="2200" i="1" dirty="0"/>
              <a:t>implements</a:t>
            </a:r>
            <a:r>
              <a:rPr lang="en-GB" altLang="en-US" sz="2200" dirty="0"/>
              <a:t> one or more interface(s)</a:t>
            </a:r>
            <a:endParaRPr lang="en-US" altLang="en-US" sz="2200" dirty="0"/>
          </a:p>
        </p:txBody>
      </p:sp>
    </p:spTree>
    <p:extLst>
      <p:ext uri="{BB962C8B-B14F-4D97-AF65-F5344CB8AC3E}">
        <p14:creationId xmlns:p14="http://schemas.microsoft.com/office/powerpoint/2010/main" val="90407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70A280-766B-4DBC-A32C-BB82D94365A4}" type="slidenum">
              <a:rPr lang="en-GB" altLang="en-US"/>
              <a:pPr/>
              <a:t>31</a:t>
            </a:fld>
            <a:endParaRPr lang="en-GB" altLang="en-US"/>
          </a:p>
        </p:txBody>
      </p:sp>
      <p:sp>
        <p:nvSpPr>
          <p:cNvPr id="394242" name="Rectangle 2"/>
          <p:cNvSpPr>
            <a:spLocks noGrp="1" noChangeArrowheads="1"/>
          </p:cNvSpPr>
          <p:nvPr>
            <p:ph type="title"/>
          </p:nvPr>
        </p:nvSpPr>
        <p:spPr>
          <a:xfrm>
            <a:off x="190500" y="1002091"/>
            <a:ext cx="8763000" cy="609600"/>
          </a:xfrm>
        </p:spPr>
        <p:txBody>
          <a:bodyPr>
            <a:normAutofit/>
          </a:bodyPr>
          <a:lstStyle/>
          <a:p>
            <a:r>
              <a:rPr lang="en-US" altLang="en-US" sz="2800" dirty="0">
                <a:cs typeface="Courier New" panose="02070309020205020404" pitchFamily="49" charset="0"/>
              </a:rPr>
              <a:t>Whether to use an interface or a class?</a:t>
            </a:r>
            <a:endParaRPr lang="en-US" altLang="en-US" sz="2800" dirty="0"/>
          </a:p>
        </p:txBody>
      </p:sp>
      <p:sp>
        <p:nvSpPr>
          <p:cNvPr id="394243" name="Rectangle 3"/>
          <p:cNvSpPr>
            <a:spLocks noChangeArrowheads="1"/>
          </p:cNvSpPr>
          <p:nvPr/>
        </p:nvSpPr>
        <p:spPr bwMode="auto">
          <a:xfrm>
            <a:off x="2514600" y="2655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4244" name="Rectangle 4"/>
          <p:cNvSpPr>
            <a:spLocks noGrp="1" noChangeArrowheads="1"/>
          </p:cNvSpPr>
          <p:nvPr>
            <p:ph type="body" idx="1"/>
          </p:nvPr>
        </p:nvSpPr>
        <p:spPr>
          <a:xfrm>
            <a:off x="609600" y="1676400"/>
            <a:ext cx="7924800" cy="3192760"/>
          </a:xfrm>
          <a:noFill/>
          <a:ln/>
        </p:spPr>
        <p:txBody>
          <a:bodyPr lIns="92075" tIns="46038" rIns="92075" bIns="46038">
            <a:normAutofit/>
          </a:bodyPr>
          <a:lstStyle/>
          <a:p>
            <a:pPr marL="114300" lvl="1" indent="0">
              <a:spcAft>
                <a:spcPts val="1200"/>
              </a:spcAft>
              <a:buFontTx/>
              <a:buNone/>
            </a:pPr>
            <a:r>
              <a:rPr lang="en-US" altLang="en-US" sz="2400" dirty="0">
                <a:cs typeface="Courier New" panose="02070309020205020404" pitchFamily="49" charset="0"/>
              </a:rPr>
              <a:t>In general, a strong </a:t>
            </a:r>
            <a:r>
              <a:rPr lang="en-US" altLang="en-US" sz="2400" dirty="0">
                <a:latin typeface="Courier New" panose="02070309020205020404" pitchFamily="49" charset="0"/>
                <a:cs typeface="Courier New" panose="02070309020205020404" pitchFamily="49" charset="0"/>
              </a:rPr>
              <a:t>is-a</a:t>
            </a:r>
            <a:r>
              <a:rPr lang="en-US" altLang="en-US" sz="2400" dirty="0">
                <a:cs typeface="Courier New" panose="02070309020205020404" pitchFamily="49" charset="0"/>
              </a:rPr>
              <a:t> relationship that clearly describes a parent-child relationship should be modeled using </a:t>
            </a:r>
            <a:r>
              <a:rPr lang="en-US" altLang="en-US" sz="2400" dirty="0">
                <a:latin typeface="Courier New" panose="02070309020205020404" pitchFamily="49" charset="0"/>
                <a:cs typeface="Courier New" panose="02070309020205020404" pitchFamily="49" charset="0"/>
              </a:rPr>
              <a:t>class</a:t>
            </a:r>
            <a:r>
              <a:rPr lang="en-US" altLang="en-US" sz="2400" dirty="0">
                <a:cs typeface="Courier New" panose="02070309020205020404" pitchFamily="49" charset="0"/>
              </a:rPr>
              <a:t>es. For example, a staff member is a person. So their relationship should be modeled using class inheritance. </a:t>
            </a:r>
          </a:p>
          <a:p>
            <a:pPr marL="114300" lvl="1" indent="0">
              <a:spcAft>
                <a:spcPts val="1200"/>
              </a:spcAft>
              <a:buFontTx/>
              <a:buNone/>
            </a:pPr>
            <a:r>
              <a:rPr lang="en-US" altLang="en-US" sz="2400" dirty="0">
                <a:cs typeface="Courier New" panose="02070309020205020404" pitchFamily="49" charset="0"/>
              </a:rPr>
              <a:t>A weak </a:t>
            </a:r>
            <a:r>
              <a:rPr lang="en-US" altLang="en-US" sz="2400" dirty="0">
                <a:latin typeface="Courier New" panose="02070309020205020404" pitchFamily="49" charset="0"/>
                <a:cs typeface="Courier New" panose="02070309020205020404" pitchFamily="49" charset="0"/>
              </a:rPr>
              <a:t>is-a</a:t>
            </a:r>
            <a:r>
              <a:rPr lang="en-US" altLang="en-US" sz="2400" dirty="0">
                <a:cs typeface="Courier New" panose="02070309020205020404" pitchFamily="49" charset="0"/>
              </a:rPr>
              <a:t> relationship, also known as an </a:t>
            </a:r>
            <a:r>
              <a:rPr lang="en-US" altLang="en-US" sz="2400" dirty="0">
                <a:latin typeface="Courier New" panose="02070309020205020404" pitchFamily="49" charset="0"/>
                <a:cs typeface="Courier New" panose="02070309020205020404" pitchFamily="49" charset="0"/>
              </a:rPr>
              <a:t>is-kind-of</a:t>
            </a:r>
            <a:r>
              <a:rPr lang="en-US" altLang="en-US" sz="2400" dirty="0">
                <a:cs typeface="Courier New" panose="02070309020205020404" pitchFamily="49" charset="0"/>
              </a:rPr>
              <a:t> relationship, indicates that an object possesses a certain property. A weak </a:t>
            </a:r>
            <a:r>
              <a:rPr lang="en-US" altLang="en-US" sz="2400" dirty="0">
                <a:latin typeface="Courier New" panose="02070309020205020404" pitchFamily="49" charset="0"/>
                <a:cs typeface="Courier New" panose="02070309020205020404" pitchFamily="49" charset="0"/>
              </a:rPr>
              <a:t>is-a</a:t>
            </a:r>
            <a:r>
              <a:rPr lang="en-US" altLang="en-US" sz="2400" dirty="0">
                <a:cs typeface="Courier New" panose="02070309020205020404" pitchFamily="49" charset="0"/>
              </a:rPr>
              <a:t> relationship can be modeled using </a:t>
            </a:r>
            <a:r>
              <a:rPr lang="en-US" altLang="en-US" sz="2400" dirty="0">
                <a:latin typeface="Courier New" panose="02070309020205020404" pitchFamily="49" charset="0"/>
                <a:cs typeface="Courier New" panose="02070309020205020404" pitchFamily="49" charset="0"/>
              </a:rPr>
              <a:t>interface</a:t>
            </a:r>
            <a:r>
              <a:rPr lang="en-US" altLang="en-US" sz="2400" dirty="0">
                <a:cs typeface="Courier New" panose="02070309020205020404" pitchFamily="49" charset="0"/>
              </a:rPr>
              <a:t>s. </a:t>
            </a:r>
          </a:p>
        </p:txBody>
      </p:sp>
    </p:spTree>
    <p:extLst>
      <p:ext uri="{BB962C8B-B14F-4D97-AF65-F5344CB8AC3E}">
        <p14:creationId xmlns:p14="http://schemas.microsoft.com/office/powerpoint/2010/main" val="1284627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EF7C1-51FF-42C9-9324-57671078EC90}" type="slidenum">
              <a:rPr lang="en-GB" altLang="en-US"/>
              <a:pPr/>
              <a:t>32</a:t>
            </a:fld>
            <a:endParaRPr lang="en-GB" altLang="en-US"/>
          </a:p>
        </p:txBody>
      </p:sp>
      <p:sp>
        <p:nvSpPr>
          <p:cNvPr id="443394" name="Rectangle 2"/>
          <p:cNvSpPr>
            <a:spLocks noGrp="1" noChangeArrowheads="1"/>
          </p:cNvSpPr>
          <p:nvPr>
            <p:ph type="title"/>
          </p:nvPr>
        </p:nvSpPr>
        <p:spPr>
          <a:xfrm>
            <a:off x="323528" y="508704"/>
            <a:ext cx="7886700" cy="1325563"/>
          </a:xfrm>
        </p:spPr>
        <p:txBody>
          <a:bodyPr>
            <a:normAutofit/>
          </a:bodyPr>
          <a:lstStyle/>
          <a:p>
            <a:r>
              <a:rPr lang="en-GB" altLang="en-US" sz="2800" dirty="0"/>
              <a:t>Interface Example</a:t>
            </a:r>
          </a:p>
        </p:txBody>
      </p:sp>
      <p:sp>
        <p:nvSpPr>
          <p:cNvPr id="443395" name="Rectangle 3"/>
          <p:cNvSpPr>
            <a:spLocks noGrp="1" noChangeArrowheads="1"/>
          </p:cNvSpPr>
          <p:nvPr>
            <p:ph type="body" idx="1"/>
          </p:nvPr>
        </p:nvSpPr>
        <p:spPr>
          <a:xfrm>
            <a:off x="628650" y="1825625"/>
            <a:ext cx="7886700" cy="1603375"/>
          </a:xfrm>
        </p:spPr>
        <p:txBody>
          <a:bodyPr>
            <a:normAutofit/>
          </a:bodyPr>
          <a:lstStyle/>
          <a:p>
            <a:pPr>
              <a:buFontTx/>
              <a:buNone/>
            </a:pPr>
            <a:r>
              <a:rPr lang="en-GB" altLang="en-US" sz="2400" dirty="0">
                <a:latin typeface="Courier New" panose="02070309020205020404" pitchFamily="49" charset="0"/>
              </a:rPr>
              <a:t>public interface </a:t>
            </a:r>
            <a:r>
              <a:rPr lang="en-GB" altLang="en-US" sz="2400" dirty="0" err="1">
                <a:latin typeface="Courier New" panose="02070309020205020404" pitchFamily="49" charset="0"/>
              </a:rPr>
              <a:t>ComfyLife</a:t>
            </a:r>
            <a:r>
              <a:rPr lang="en-GB" altLang="en-US" sz="2400" dirty="0">
                <a:latin typeface="Courier New" panose="02070309020205020404" pitchFamily="49" charset="0"/>
              </a:rPr>
              <a:t> {</a:t>
            </a:r>
            <a:br>
              <a:rPr lang="en-GB" altLang="en-US" sz="2400" dirty="0">
                <a:latin typeface="Courier New" panose="02070309020205020404" pitchFamily="49" charset="0"/>
              </a:rPr>
            </a:br>
            <a:r>
              <a:rPr lang="en-GB" altLang="en-US" sz="2400" dirty="0">
                <a:latin typeface="Courier New" panose="02070309020205020404" pitchFamily="49" charset="0"/>
              </a:rPr>
              <a:t>  void </a:t>
            </a:r>
            <a:r>
              <a:rPr lang="en-GB" altLang="en-US" sz="2400" dirty="0" err="1">
                <a:latin typeface="Courier New" panose="02070309020205020404" pitchFamily="49" charset="0"/>
              </a:rPr>
              <a:t>havePlentyFood</a:t>
            </a:r>
            <a:r>
              <a:rPr lang="en-GB" altLang="en-US" sz="2400" dirty="0">
                <a:latin typeface="Courier New" panose="02070309020205020404" pitchFamily="49" charset="0"/>
              </a:rPr>
              <a:t>();</a:t>
            </a:r>
            <a:br>
              <a:rPr lang="en-GB" altLang="en-US" sz="2400" dirty="0">
                <a:latin typeface="Courier New" panose="02070309020205020404" pitchFamily="49" charset="0"/>
              </a:rPr>
            </a:br>
            <a:r>
              <a:rPr lang="en-GB" altLang="en-US" sz="2400" dirty="0">
                <a:latin typeface="Courier New" panose="02070309020205020404" pitchFamily="49" charset="0"/>
              </a:rPr>
              <a:t>  void </a:t>
            </a:r>
            <a:r>
              <a:rPr lang="en-GB" altLang="en-US" sz="2400" dirty="0" err="1">
                <a:latin typeface="Courier New" panose="02070309020205020404" pitchFamily="49" charset="0"/>
              </a:rPr>
              <a:t>haveGoodTime</a:t>
            </a:r>
            <a:r>
              <a:rPr lang="en-GB" altLang="en-US" sz="2400" dirty="0">
                <a:latin typeface="Courier New" panose="02070309020205020404" pitchFamily="49" charset="0"/>
              </a:rPr>
              <a:t>();</a:t>
            </a:r>
          </a:p>
          <a:p>
            <a:pPr>
              <a:buFontTx/>
              <a:buNone/>
            </a:pPr>
            <a:r>
              <a:rPr lang="en-GB" altLang="en-US" sz="2400" dirty="0">
                <a:latin typeface="Courier New" panose="02070309020205020404" pitchFamily="49" charset="0"/>
              </a:rPr>
              <a:t>}</a:t>
            </a:r>
          </a:p>
        </p:txBody>
      </p:sp>
    </p:spTree>
    <p:extLst>
      <p:ext uri="{BB962C8B-B14F-4D97-AF65-F5344CB8AC3E}">
        <p14:creationId xmlns:p14="http://schemas.microsoft.com/office/powerpoint/2010/main" val="2671294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6A6848-2654-4CFF-8BE6-696A6F9D4C3F}" type="slidenum">
              <a:rPr lang="en-GB" altLang="en-US"/>
              <a:pPr/>
              <a:t>33</a:t>
            </a:fld>
            <a:endParaRPr lang="en-GB" altLang="en-US"/>
          </a:p>
        </p:txBody>
      </p:sp>
      <p:sp>
        <p:nvSpPr>
          <p:cNvPr id="442370" name="Rectangle 2"/>
          <p:cNvSpPr>
            <a:spLocks noGrp="1" noChangeArrowheads="1"/>
          </p:cNvSpPr>
          <p:nvPr>
            <p:ph type="title"/>
          </p:nvPr>
        </p:nvSpPr>
        <p:spPr>
          <a:xfrm>
            <a:off x="323528" y="404664"/>
            <a:ext cx="7886700" cy="1325563"/>
          </a:xfrm>
        </p:spPr>
        <p:txBody>
          <a:bodyPr>
            <a:normAutofit/>
          </a:bodyPr>
          <a:lstStyle/>
          <a:p>
            <a:r>
              <a:rPr lang="en-GB" altLang="en-US" sz="2800" dirty="0"/>
              <a:t>Implementing Interfaces</a:t>
            </a:r>
          </a:p>
        </p:txBody>
      </p:sp>
      <p:sp>
        <p:nvSpPr>
          <p:cNvPr id="442371" name="Rectangle 3"/>
          <p:cNvSpPr>
            <a:spLocks noGrp="1" noChangeArrowheads="1"/>
          </p:cNvSpPr>
          <p:nvPr>
            <p:ph type="body" idx="1"/>
          </p:nvPr>
        </p:nvSpPr>
        <p:spPr>
          <a:xfrm>
            <a:off x="457200" y="1524000"/>
            <a:ext cx="8229600" cy="990600"/>
          </a:xfrm>
        </p:spPr>
        <p:txBody>
          <a:bodyPr>
            <a:normAutofit/>
          </a:bodyPr>
          <a:lstStyle/>
          <a:p>
            <a:r>
              <a:rPr lang="en-GB" altLang="en-US" sz="2400" dirty="0"/>
              <a:t>Consider the Student class in last lecture</a:t>
            </a:r>
          </a:p>
        </p:txBody>
      </p:sp>
      <p:sp>
        <p:nvSpPr>
          <p:cNvPr id="442373" name="Text Box 5"/>
          <p:cNvSpPr txBox="1">
            <a:spLocks noChangeArrowheads="1"/>
          </p:cNvSpPr>
          <p:nvPr/>
        </p:nvSpPr>
        <p:spPr bwMode="auto">
          <a:xfrm>
            <a:off x="685800" y="2590800"/>
            <a:ext cx="79248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 </a:t>
            </a:r>
            <a:r>
              <a:rPr lang="en-GB" altLang="en-US" dirty="0">
                <a:latin typeface="Courier New" panose="02070309020205020404" pitchFamily="49" charset="0"/>
              </a:rPr>
              <a:t>public class Student implements </a:t>
            </a:r>
            <a:r>
              <a:rPr lang="en-GB" altLang="en-US" dirty="0" err="1">
                <a:latin typeface="Courier New" panose="02070309020205020404" pitchFamily="49" charset="0"/>
              </a:rPr>
              <a:t>ComfyLife</a:t>
            </a: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a:t>
            </a:r>
          </a:p>
          <a:p>
            <a:pPr>
              <a:spcBef>
                <a:spcPct val="50000"/>
              </a:spcBef>
            </a:pPr>
            <a:r>
              <a:rPr lang="en-GB" altLang="en-US" dirty="0">
                <a:latin typeface="Courier New" panose="02070309020205020404" pitchFamily="49" charset="0"/>
              </a:rPr>
              <a:t>    public void </a:t>
            </a:r>
            <a:r>
              <a:rPr lang="en-GB" altLang="en-US" dirty="0" err="1">
                <a:latin typeface="Courier New" panose="02070309020205020404" pitchFamily="49" charset="0"/>
              </a:rPr>
              <a:t>havePlentyFood</a:t>
            </a: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a:t>
            </a:r>
            <a:r>
              <a:rPr lang="en-GB" altLang="en-US" dirty="0" err="1">
                <a:latin typeface="Courier New" panose="02070309020205020404" pitchFamily="49" charset="0"/>
              </a:rPr>
              <a:t>System.out.println</a:t>
            </a:r>
            <a:r>
              <a:rPr lang="en-GB" altLang="en-US" dirty="0">
                <a:latin typeface="Courier New" panose="02070309020205020404" pitchFamily="49" charset="0"/>
              </a:rPr>
              <a:t>("lots of beer in the fridge");</a:t>
            </a:r>
            <a:br>
              <a:rPr lang="en-GB" altLang="en-US" dirty="0">
                <a:latin typeface="Courier New" panose="02070309020205020404" pitchFamily="49" charset="0"/>
              </a:rPr>
            </a:b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public void </a:t>
            </a:r>
            <a:r>
              <a:rPr lang="en-GB" altLang="en-US" dirty="0" err="1">
                <a:latin typeface="Courier New" panose="02070309020205020404" pitchFamily="49" charset="0"/>
              </a:rPr>
              <a:t>haveGoodTime</a:t>
            </a: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a:t>
            </a:r>
            <a:r>
              <a:rPr lang="en-GB" altLang="en-US" dirty="0" err="1">
                <a:latin typeface="Courier New" panose="02070309020205020404" pitchFamily="49" charset="0"/>
              </a:rPr>
              <a:t>System.out.println</a:t>
            </a:r>
            <a:r>
              <a:rPr lang="en-GB" altLang="en-US" dirty="0">
                <a:latin typeface="Courier New" panose="02070309020205020404" pitchFamily="49" charset="0"/>
              </a:rPr>
              <a:t>("partying all nights");</a:t>
            </a:r>
            <a:br>
              <a:rPr lang="en-GB" altLang="en-US" dirty="0">
                <a:latin typeface="Courier New" panose="02070309020205020404" pitchFamily="49" charset="0"/>
              </a:rPr>
            </a:br>
            <a:r>
              <a:rPr lang="en-GB" altLang="en-US" dirty="0">
                <a:latin typeface="Courier New" panose="02070309020205020404" pitchFamily="49" charset="0"/>
              </a:rPr>
              <a:t>    }</a:t>
            </a:r>
            <a:br>
              <a:rPr lang="en-GB" altLang="en-US" dirty="0">
                <a:latin typeface="Courier New" panose="02070309020205020404" pitchFamily="49" charset="0"/>
              </a:rPr>
            </a:br>
            <a:r>
              <a:rPr lang="en-GB" altLang="en-US" dirty="0">
                <a:latin typeface="Courier New" panose="02070309020205020404" pitchFamily="49" charset="0"/>
              </a:rPr>
              <a:t>   } </a:t>
            </a:r>
          </a:p>
          <a:p>
            <a:pPr>
              <a:spcBef>
                <a:spcPct val="50000"/>
              </a:spcBef>
            </a:pPr>
            <a:endParaRPr lang="en-GB" altLang="en-US" dirty="0">
              <a:latin typeface="Courier New" panose="02070309020205020404" pitchFamily="49" charset="0"/>
            </a:endParaRPr>
          </a:p>
        </p:txBody>
      </p:sp>
    </p:spTree>
    <p:extLst>
      <p:ext uri="{BB962C8B-B14F-4D97-AF65-F5344CB8AC3E}">
        <p14:creationId xmlns:p14="http://schemas.microsoft.com/office/powerpoint/2010/main" val="246778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E96ACC-F90E-4C1F-8EDD-CCCD47E2594D}" type="slidenum">
              <a:rPr lang="en-GB" altLang="en-US"/>
              <a:pPr/>
              <a:t>34</a:t>
            </a:fld>
            <a:endParaRPr lang="en-GB" altLang="en-US"/>
          </a:p>
        </p:txBody>
      </p:sp>
      <p:sp>
        <p:nvSpPr>
          <p:cNvPr id="444418" name="Rectangle 2"/>
          <p:cNvSpPr>
            <a:spLocks noGrp="1" noChangeArrowheads="1"/>
          </p:cNvSpPr>
          <p:nvPr>
            <p:ph type="title"/>
          </p:nvPr>
        </p:nvSpPr>
        <p:spPr/>
        <p:txBody>
          <a:bodyPr>
            <a:normAutofit/>
          </a:bodyPr>
          <a:lstStyle/>
          <a:p>
            <a:r>
              <a:rPr lang="en-GB" altLang="en-US" sz="2800" dirty="0"/>
              <a:t>Implements interface</a:t>
            </a:r>
          </a:p>
        </p:txBody>
      </p:sp>
      <p:sp>
        <p:nvSpPr>
          <p:cNvPr id="444419" name="Rectangle 3"/>
          <p:cNvSpPr>
            <a:spLocks noGrp="1" noChangeArrowheads="1"/>
          </p:cNvSpPr>
          <p:nvPr>
            <p:ph type="body" idx="1"/>
          </p:nvPr>
        </p:nvSpPr>
        <p:spPr>
          <a:xfrm>
            <a:off x="628650" y="1825624"/>
            <a:ext cx="7886700" cy="4530727"/>
          </a:xfrm>
        </p:spPr>
        <p:txBody>
          <a:bodyPr>
            <a:normAutofit/>
          </a:bodyPr>
          <a:lstStyle/>
          <a:p>
            <a:pPr>
              <a:lnSpc>
                <a:spcPct val="80000"/>
              </a:lnSpc>
              <a:buFontTx/>
              <a:buNone/>
            </a:pPr>
            <a:r>
              <a:rPr lang="en-GB" altLang="en-US" sz="1800" i="1" dirty="0">
                <a:latin typeface="Courier New" panose="02070309020205020404" pitchFamily="49" charset="0"/>
                <a:cs typeface="Courier New" panose="02070309020205020404" pitchFamily="49" charset="0"/>
              </a:rPr>
              <a:t> public class </a:t>
            </a:r>
            <a:r>
              <a:rPr lang="en-GB" altLang="en-US" sz="1800" i="1" dirty="0" err="1">
                <a:latin typeface="Courier New" panose="02070309020205020404" pitchFamily="49" charset="0"/>
                <a:cs typeface="Courier New" panose="02070309020205020404" pitchFamily="49" charset="0"/>
              </a:rPr>
              <a:t>MScStudent</a:t>
            </a:r>
            <a:r>
              <a:rPr lang="en-GB" altLang="en-US" sz="1800" i="1" dirty="0">
                <a:latin typeface="Courier New" panose="02070309020205020404" pitchFamily="49" charset="0"/>
                <a:cs typeface="Courier New" panose="02070309020205020404" pitchFamily="49" charset="0"/>
              </a:rPr>
              <a:t> extends Student implements </a:t>
            </a:r>
            <a:r>
              <a:rPr lang="en-GB" altLang="en-US" sz="1800" i="1" dirty="0" err="1">
                <a:latin typeface="Courier New" panose="02070309020205020404" pitchFamily="49" charset="0"/>
                <a:cs typeface="Courier New" panose="02070309020205020404" pitchFamily="49" charset="0"/>
              </a:rPr>
              <a:t>ComfyLife</a:t>
            </a:r>
            <a:r>
              <a:rPr lang="en-GB" altLang="en-US" sz="1800" i="1" dirty="0">
                <a:latin typeface="Courier New" panose="02070309020205020404" pitchFamily="49" charset="0"/>
                <a:cs typeface="Courier New" panose="02070309020205020404" pitchFamily="49" charset="0"/>
              </a:rPr>
              <a:t>  {</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      …</a:t>
            </a:r>
          </a:p>
          <a:p>
            <a:pPr>
              <a:lnSpc>
                <a:spcPct val="80000"/>
              </a:lnSpc>
              <a:buFontTx/>
              <a:buNone/>
            </a:pPr>
            <a:r>
              <a:rPr lang="en-GB" altLang="en-US" sz="1800" i="1" dirty="0">
                <a:latin typeface="Courier New" panose="02070309020205020404" pitchFamily="49" charset="0"/>
                <a:cs typeface="Courier New" panose="02070309020205020404" pitchFamily="49" charset="0"/>
              </a:rPr>
              <a:t>  </a:t>
            </a:r>
          </a:p>
          <a:p>
            <a:pPr>
              <a:lnSpc>
                <a:spcPct val="80000"/>
              </a:lnSpc>
              <a:buFontTx/>
              <a:buNone/>
            </a:pPr>
            <a:r>
              <a:rPr lang="en-GB" altLang="en-US" sz="1800" i="1" dirty="0">
                <a:latin typeface="Courier New" panose="02070309020205020404" pitchFamily="49" charset="0"/>
                <a:cs typeface="Courier New" panose="02070309020205020404" pitchFamily="49" charset="0"/>
              </a:rPr>
              <a:t>public void </a:t>
            </a:r>
            <a:r>
              <a:rPr lang="en-GB" altLang="en-US" sz="1800" i="1" dirty="0" err="1">
                <a:latin typeface="Courier New" panose="02070309020205020404" pitchFamily="49" charset="0"/>
                <a:cs typeface="Courier New" panose="02070309020205020404" pitchFamily="49" charset="0"/>
              </a:rPr>
              <a:t>havePlentyFood</a:t>
            </a:r>
            <a:r>
              <a:rPr lang="en-GB" altLang="en-US" sz="1800" i="1" dirty="0">
                <a:latin typeface="Courier New" panose="02070309020205020404" pitchFamily="49" charset="0"/>
                <a:cs typeface="Courier New" panose="02070309020205020404" pitchFamily="49" charset="0"/>
              </a:rPr>
              <a:t>() {</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  </a:t>
            </a:r>
            <a:r>
              <a:rPr lang="en-GB" altLang="en-US" sz="1800" i="1" dirty="0" err="1">
                <a:latin typeface="Courier New" panose="02070309020205020404" pitchFamily="49" charset="0"/>
                <a:cs typeface="Courier New" panose="02070309020205020404" pitchFamily="49" charset="0"/>
              </a:rPr>
              <a:t>System.out.println</a:t>
            </a:r>
            <a:r>
              <a:rPr lang="en-GB" altLang="en-US" sz="1800" i="1" dirty="0">
                <a:latin typeface="Courier New" panose="02070309020205020404" pitchFamily="49" charset="0"/>
                <a:cs typeface="Courier New" panose="02070309020205020404" pitchFamily="49" charset="0"/>
              </a:rPr>
              <a:t>("lots of healthy food in the fridge");</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   	</a:t>
            </a:r>
            <a:br>
              <a:rPr lang="en-GB" altLang="en-US" sz="1800" i="1" dirty="0">
                <a:latin typeface="Courier New" panose="02070309020205020404" pitchFamily="49" charset="0"/>
                <a:cs typeface="Courier New" panose="02070309020205020404" pitchFamily="49" charset="0"/>
              </a:rPr>
            </a:br>
            <a:endParaRPr lang="en-GB" altLang="en-US" sz="1800" i="1" dirty="0">
              <a:latin typeface="Courier New" panose="02070309020205020404" pitchFamily="49" charset="0"/>
              <a:cs typeface="Courier New" panose="02070309020205020404" pitchFamily="49" charset="0"/>
            </a:endParaRPr>
          </a:p>
          <a:p>
            <a:pPr>
              <a:lnSpc>
                <a:spcPct val="80000"/>
              </a:lnSpc>
              <a:buFontTx/>
              <a:buNone/>
            </a:pPr>
            <a:r>
              <a:rPr lang="en-GB" altLang="en-US" sz="1800" i="1" dirty="0">
                <a:latin typeface="Courier New" panose="02070309020205020404" pitchFamily="49" charset="0"/>
                <a:cs typeface="Courier New" panose="02070309020205020404" pitchFamily="49" charset="0"/>
              </a:rPr>
              <a:t>public void </a:t>
            </a:r>
            <a:r>
              <a:rPr lang="en-GB" altLang="en-US" sz="1800" i="1" dirty="0" err="1">
                <a:latin typeface="Courier New" panose="02070309020205020404" pitchFamily="49" charset="0"/>
                <a:cs typeface="Courier New" panose="02070309020205020404" pitchFamily="49" charset="0"/>
              </a:rPr>
              <a:t>haveGoodTime</a:t>
            </a:r>
            <a:r>
              <a:rPr lang="en-GB" altLang="en-US" sz="1800" i="1" dirty="0">
                <a:latin typeface="Courier New" panose="02070309020205020404" pitchFamily="49" charset="0"/>
                <a:cs typeface="Courier New" panose="02070309020205020404" pitchFamily="49" charset="0"/>
              </a:rPr>
              <a:t>() {</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  </a:t>
            </a:r>
            <a:r>
              <a:rPr lang="en-GB" altLang="en-US" sz="1800" i="1" dirty="0" err="1">
                <a:latin typeface="Courier New" panose="02070309020205020404" pitchFamily="49" charset="0"/>
                <a:cs typeface="Courier New" panose="02070309020205020404" pitchFamily="49" charset="0"/>
              </a:rPr>
              <a:t>System.out.println</a:t>
            </a:r>
            <a:r>
              <a:rPr lang="en-GB" altLang="en-US" sz="1800" i="1" dirty="0">
                <a:latin typeface="Courier New" panose="02070309020205020404" pitchFamily="49" charset="0"/>
                <a:cs typeface="Courier New" panose="02070309020205020404" pitchFamily="49" charset="0"/>
              </a:rPr>
              <a:t>("really enjoying the course");</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a:t>
            </a:r>
            <a:br>
              <a:rPr lang="en-GB" altLang="en-US" sz="1800" i="1" dirty="0">
                <a:latin typeface="Courier New" panose="02070309020205020404" pitchFamily="49" charset="0"/>
                <a:cs typeface="Courier New" panose="02070309020205020404" pitchFamily="49" charset="0"/>
              </a:rPr>
            </a:br>
            <a:r>
              <a:rPr lang="en-GB" altLang="en-US" sz="1800" i="1" dirty="0">
                <a:latin typeface="Courier New" panose="02070309020205020404" pitchFamily="49" charset="0"/>
                <a:cs typeface="Courier New" panose="02070309020205020404" pitchFamily="49" charset="0"/>
              </a:rPr>
              <a:t>   	</a:t>
            </a:r>
          </a:p>
          <a:p>
            <a:pPr>
              <a:lnSpc>
                <a:spcPct val="80000"/>
              </a:lnSpc>
              <a:buFontTx/>
              <a:buNone/>
            </a:pPr>
            <a:r>
              <a:rPr lang="en-GB" altLang="en-US" sz="1800"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5857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refactoring is important? </a:t>
            </a:r>
          </a:p>
        </p:txBody>
      </p:sp>
      <p:sp>
        <p:nvSpPr>
          <p:cNvPr id="3" name="Content Placeholder 2"/>
          <p:cNvSpPr>
            <a:spLocks noGrp="1"/>
          </p:cNvSpPr>
          <p:nvPr>
            <p:ph idx="1"/>
          </p:nvPr>
        </p:nvSpPr>
        <p:spPr>
          <a:xfrm>
            <a:off x="285720" y="1571612"/>
            <a:ext cx="7886700" cy="3286148"/>
          </a:xfrm>
        </p:spPr>
        <p:txBody>
          <a:bodyPr>
            <a:normAutofit/>
          </a:bodyPr>
          <a:lstStyle/>
          <a:p>
            <a:r>
              <a:rPr lang="en-GB" sz="2200" dirty="0"/>
              <a:t>To improve the design of software/application.</a:t>
            </a:r>
          </a:p>
          <a:p>
            <a:r>
              <a:rPr lang="en-GB" sz="2200" dirty="0"/>
              <a:t>To make software easier to understand.</a:t>
            </a:r>
          </a:p>
          <a:p>
            <a:r>
              <a:rPr lang="en-GB" sz="2200" dirty="0"/>
              <a:t>To find bugs</a:t>
            </a:r>
          </a:p>
          <a:p>
            <a:r>
              <a:rPr lang="en-GB" sz="2200" dirty="0"/>
              <a:t>To make program run faster.</a:t>
            </a:r>
          </a:p>
          <a:p>
            <a:r>
              <a:rPr lang="en-GB" sz="2200" dirty="0"/>
              <a:t>To fix existing legacy database</a:t>
            </a:r>
          </a:p>
          <a:p>
            <a:r>
              <a:rPr lang="en-GB" sz="2200" dirty="0"/>
              <a:t>To support revolutionary development</a:t>
            </a:r>
          </a:p>
          <a:p>
            <a:r>
              <a:rPr lang="en-GB" sz="2200" dirty="0"/>
              <a:t>To provide greater consistency for user.</a:t>
            </a:r>
          </a:p>
        </p:txBody>
      </p:sp>
      <p:pic>
        <p:nvPicPr>
          <p:cNvPr id="282626" name="Picture 2" descr="Spaghetti"/>
          <p:cNvPicPr>
            <a:picLocks noChangeAspect="1" noChangeArrowheads="1"/>
          </p:cNvPicPr>
          <p:nvPr/>
        </p:nvPicPr>
        <p:blipFill>
          <a:blip r:embed="rId2" cstate="print"/>
          <a:srcRect/>
          <a:stretch>
            <a:fillRect/>
          </a:stretch>
        </p:blipFill>
        <p:spPr bwMode="auto">
          <a:xfrm>
            <a:off x="5929322" y="3500438"/>
            <a:ext cx="2857520" cy="2143140"/>
          </a:xfrm>
          <a:prstGeom prst="rect">
            <a:avLst/>
          </a:prstGeom>
          <a:noFill/>
        </p:spPr>
      </p:pic>
      <p:sp>
        <p:nvSpPr>
          <p:cNvPr id="6" name="Rectangle 5"/>
          <p:cNvSpPr/>
          <p:nvPr/>
        </p:nvSpPr>
        <p:spPr>
          <a:xfrm>
            <a:off x="4714876" y="5929330"/>
            <a:ext cx="4108817" cy="369332"/>
          </a:xfrm>
          <a:prstGeom prst="rect">
            <a:avLst/>
          </a:prstGeom>
        </p:spPr>
        <p:txBody>
          <a:bodyPr wrap="none">
            <a:spAutoFit/>
          </a:bodyPr>
          <a:lstStyle/>
          <a:p>
            <a:r>
              <a:rPr lang="en-GB" i="0" dirty="0"/>
              <a:t>Spaghetti Is Good to Eat, Bad to Read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High Cohesion</a:t>
            </a:r>
          </a:p>
        </p:txBody>
      </p:sp>
      <p:sp>
        <p:nvSpPr>
          <p:cNvPr id="3" name="Content Placeholder 2"/>
          <p:cNvSpPr>
            <a:spLocks noGrp="1"/>
          </p:cNvSpPr>
          <p:nvPr>
            <p:ph idx="1"/>
          </p:nvPr>
        </p:nvSpPr>
        <p:spPr>
          <a:xfrm>
            <a:off x="428596" y="1928802"/>
            <a:ext cx="8358246" cy="4351338"/>
          </a:xfrm>
        </p:spPr>
        <p:txBody>
          <a:bodyPr>
            <a:normAutofit/>
          </a:bodyPr>
          <a:lstStyle/>
          <a:p>
            <a:r>
              <a:rPr lang="en-GB" sz="2400" b="1" dirty="0"/>
              <a:t>Cohesion </a:t>
            </a:r>
            <a:r>
              <a:rPr lang="en-GB" sz="2400" dirty="0"/>
              <a:t>refers all about how a single class is designed. Cohesion is the Object Oriented principle most closely associated with making sure that a class is designed with a single, well-focused purpose. The more focused a class is, the cohesiveness of that class is more.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36</a:t>
            </a:fld>
            <a:endParaRPr lang="en-US" altLang="en-US"/>
          </a:p>
        </p:txBody>
      </p:sp>
    </p:spTree>
    <p:extLst>
      <p:ext uri="{BB962C8B-B14F-4D97-AF65-F5344CB8AC3E}">
        <p14:creationId xmlns:p14="http://schemas.microsoft.com/office/powerpoint/2010/main" val="27147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b="1" dirty="0"/>
              <a:t>Coupling </a:t>
            </a:r>
            <a:r>
              <a:rPr lang="en-GB" sz="2400" dirty="0"/>
              <a:t>is a measure of how much a module (package, class, method) relies on other modules. It is desirable to reduce coupling, or reduce the amount that a given module relies on the other modules of a system.</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37</a:t>
            </a:fld>
            <a:endParaRPr lang="en-US" altLang="en-US"/>
          </a:p>
        </p:txBody>
      </p:sp>
      <p:sp>
        <p:nvSpPr>
          <p:cNvPr id="5" name="Title 1"/>
          <p:cNvSpPr>
            <a:spLocks noGrp="1"/>
          </p:cNvSpPr>
          <p:nvPr>
            <p:ph type="title"/>
          </p:nvPr>
        </p:nvSpPr>
        <p:spPr>
          <a:xfrm>
            <a:off x="628650" y="365126"/>
            <a:ext cx="7886700" cy="1325563"/>
          </a:xfrm>
        </p:spPr>
        <p:txBody>
          <a:bodyPr>
            <a:normAutofit/>
          </a:bodyPr>
          <a:lstStyle/>
          <a:p>
            <a:r>
              <a:rPr lang="en-GB" sz="2800" dirty="0"/>
              <a:t>Low Coupling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miter lim="800000"/>
            <a:headEnd/>
            <a:tailEnd/>
          </a:ln>
        </p:spPr>
        <p:txBody>
          <a:bodyPr/>
          <a:lstStyle/>
          <a:p>
            <a:fld id="{C328C867-A056-40EA-9488-4E79EAB59513}" type="slidenum">
              <a:rPr lang="en-US" altLang="en-US"/>
              <a:pPr/>
              <a:t>38</a:t>
            </a:fld>
            <a:endParaRPr lang="en-US" altLang="en-US"/>
          </a:p>
        </p:txBody>
      </p:sp>
      <p:sp>
        <p:nvSpPr>
          <p:cNvPr id="2050" name="Rectangle 2"/>
          <p:cNvSpPr>
            <a:spLocks noGrp="1" noChangeArrowheads="1"/>
          </p:cNvSpPr>
          <p:nvPr>
            <p:ph type="ctrTitle"/>
          </p:nvPr>
        </p:nvSpPr>
        <p:spPr>
          <a:xfrm>
            <a:off x="685800" y="2286000"/>
            <a:ext cx="7772400" cy="1143000"/>
          </a:xfrm>
        </p:spPr>
        <p:txBody>
          <a:bodyPr anchor="ctr"/>
          <a:lstStyle/>
          <a:p>
            <a:pPr eaLnBrk="1" hangingPunct="1">
              <a:defRPr/>
            </a:pPr>
            <a:r>
              <a:rPr lang="en-US" altLang="en-US" sz="4800" dirty="0"/>
              <a:t>Assertion and Exception</a:t>
            </a:r>
            <a:endParaRPr lang="en-US" altLang="en-US" sz="4800" u="non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miter lim="800000"/>
            <a:headEnd/>
            <a:tailEnd/>
          </a:ln>
        </p:spPr>
        <p:txBody>
          <a:bodyPr/>
          <a:lstStyle/>
          <a:p>
            <a:fld id="{F0F1770F-62CD-43F0-9FFB-F6C1D6D2B22C}" type="slidenum">
              <a:rPr lang="en-US" altLang="en-US"/>
              <a:pPr/>
              <a:t>39</a:t>
            </a:fld>
            <a:endParaRPr lang="en-US" altLang="en-US"/>
          </a:p>
        </p:txBody>
      </p:sp>
      <p:sp>
        <p:nvSpPr>
          <p:cNvPr id="22531" name="Rectangle 2"/>
          <p:cNvSpPr>
            <a:spLocks noGrp="1" noChangeArrowheads="1"/>
          </p:cNvSpPr>
          <p:nvPr>
            <p:ph type="title"/>
          </p:nvPr>
        </p:nvSpPr>
        <p:spPr>
          <a:xfrm>
            <a:off x="285720" y="928670"/>
            <a:ext cx="7620000" cy="593725"/>
          </a:xfrm>
        </p:spPr>
        <p:txBody>
          <a:bodyPr>
            <a:noAutofit/>
          </a:bodyPr>
          <a:lstStyle/>
          <a:p>
            <a:pPr eaLnBrk="1" hangingPunct="1"/>
            <a:br>
              <a:rPr lang="en-US" altLang="en-US" sz="2800" dirty="0">
                <a:cs typeface="Arial" pitchFamily="34" charset="0"/>
              </a:rPr>
            </a:br>
            <a:r>
              <a:rPr lang="en-US" altLang="en-US" sz="2800" u="none" dirty="0">
                <a:cs typeface="Arial" pitchFamily="34" charset="0"/>
              </a:rPr>
              <a:t>Defensive Programming</a:t>
            </a:r>
            <a:br>
              <a:rPr lang="en-US" altLang="en-US" sz="2800" u="none" dirty="0">
                <a:cs typeface="Times New Roman" pitchFamily="18" charset="0"/>
              </a:rPr>
            </a:br>
            <a:endParaRPr lang="en-US" altLang="en-US" sz="2800" u="none" dirty="0">
              <a:cs typeface="Times New Roman" pitchFamily="18" charset="0"/>
            </a:endParaRPr>
          </a:p>
        </p:txBody>
      </p:sp>
      <p:sp>
        <p:nvSpPr>
          <p:cNvPr id="22532" name="Rectangle 3"/>
          <p:cNvSpPr>
            <a:spLocks noGrp="1" noChangeArrowheads="1"/>
          </p:cNvSpPr>
          <p:nvPr>
            <p:ph type="body" idx="1"/>
          </p:nvPr>
        </p:nvSpPr>
        <p:spPr>
          <a:xfrm>
            <a:off x="500034" y="1928802"/>
            <a:ext cx="7543800" cy="3709998"/>
          </a:xfrm>
        </p:spPr>
        <p:txBody>
          <a:bodyPr>
            <a:normAutofit/>
          </a:bodyPr>
          <a:lstStyle/>
          <a:p>
            <a:r>
              <a:rPr lang="en-US" sz="2400" dirty="0"/>
              <a:t>Good programming practices that protect you from your own programming mistakes, as well as those of others</a:t>
            </a:r>
          </a:p>
          <a:p>
            <a:pPr lvl="1"/>
            <a:r>
              <a:rPr lang="en-US" sz="2000" dirty="0"/>
              <a:t>Assertions</a:t>
            </a:r>
          </a:p>
          <a:p>
            <a:pPr lvl="1"/>
            <a:r>
              <a:rPr lang="en-US" sz="2000" dirty="0"/>
              <a:t>Parameter Checking</a:t>
            </a:r>
          </a:p>
          <a:p>
            <a:pPr eaLnBrk="1" hangingPunct="1">
              <a:lnSpc>
                <a:spcPct val="90000"/>
              </a:lnSpc>
            </a:pPr>
            <a:r>
              <a:rPr lang="en-US" altLang="en-US" sz="2400" dirty="0">
                <a:cs typeface="Arial" pitchFamily="34" charset="0"/>
              </a:rPr>
              <a:t>Write </a:t>
            </a:r>
            <a:r>
              <a:rPr lang="en-US" altLang="en-US" sz="2400" i="1" dirty="0">
                <a:cs typeface="Arial" pitchFamily="34" charset="0"/>
              </a:rPr>
              <a:t>robust programs</a:t>
            </a:r>
          </a:p>
          <a:p>
            <a:pPr lvl="1" eaLnBrk="1" hangingPunct="1">
              <a:lnSpc>
                <a:spcPct val="90000"/>
              </a:lnSpc>
            </a:pPr>
            <a:r>
              <a:rPr lang="en-US" altLang="en-US" sz="2000" dirty="0">
                <a:cs typeface="Arial" pitchFamily="34" charset="0"/>
              </a:rPr>
              <a:t>Include checking for exceptional conditions; try to think of situations that might reasonably happen, and check for them</a:t>
            </a:r>
          </a:p>
          <a:p>
            <a:pPr eaLnBrk="1" hangingPunct="1">
              <a:lnSpc>
                <a:spcPct val="90000"/>
              </a:lnSpc>
            </a:pPr>
            <a:r>
              <a:rPr lang="en-US" altLang="en-US" sz="2400" dirty="0">
                <a:cs typeface="Arial" pitchFamily="34" charset="0"/>
              </a:rPr>
              <a:t>Generate appropriate error messages, and either allow the user to reenter the data or exit from the program</a:t>
            </a:r>
          </a:p>
          <a:p>
            <a:pPr eaLnBrk="1" hangingPunct="1">
              <a:lnSpc>
                <a:spcPct val="90000"/>
              </a:lnSpc>
            </a:pP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altLang="en-US" sz="2800" dirty="0"/>
              <a:t>Objects</a:t>
            </a:r>
            <a:endParaRPr lang="en-US" altLang="en-US" sz="2800" dirty="0"/>
          </a:p>
        </p:txBody>
      </p:sp>
      <p:sp>
        <p:nvSpPr>
          <p:cNvPr id="13315" name="Rectangle 3"/>
          <p:cNvSpPr>
            <a:spLocks noGrp="1" noChangeArrowheads="1"/>
          </p:cNvSpPr>
          <p:nvPr>
            <p:ph type="body" idx="1"/>
          </p:nvPr>
        </p:nvSpPr>
        <p:spPr>
          <a:xfrm>
            <a:off x="571472" y="1571612"/>
            <a:ext cx="7886700" cy="4351338"/>
          </a:xfrm>
        </p:spPr>
        <p:txBody>
          <a:bodyPr>
            <a:normAutofit/>
          </a:bodyPr>
          <a:lstStyle/>
          <a:p>
            <a:r>
              <a:rPr lang="en-GB" altLang="en-US" dirty="0"/>
              <a:t>What is an “Object”?</a:t>
            </a:r>
          </a:p>
          <a:p>
            <a:pPr lvl="1"/>
            <a:endParaRPr lang="en-GB" altLang="en-US" dirty="0"/>
          </a:p>
          <a:p>
            <a:pPr lvl="1"/>
            <a:r>
              <a:rPr lang="en-GB" altLang="en-US" sz="2200" dirty="0"/>
              <a:t>Objects are the fundamental building blocks in Java programming. An object can be defined as a model of the concepts and processes in the real world that are meaningful to an application.</a:t>
            </a:r>
            <a:endParaRPr lang="en-GB" altLang="en-US" dirty="0"/>
          </a:p>
          <a:p>
            <a:pPr lvl="1"/>
            <a:endParaRPr lang="en-GB" altLang="en-US" dirty="0"/>
          </a:p>
        </p:txBody>
      </p:sp>
    </p:spTree>
    <p:extLst>
      <p:ext uri="{BB962C8B-B14F-4D97-AF65-F5344CB8AC3E}">
        <p14:creationId xmlns:p14="http://schemas.microsoft.com/office/powerpoint/2010/main" val="3852509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2800" dirty="0"/>
              <a:t>Assertions</a:t>
            </a:r>
          </a:p>
        </p:txBody>
      </p:sp>
      <p:sp>
        <p:nvSpPr>
          <p:cNvPr id="27651" name="Rectangle 3"/>
          <p:cNvSpPr>
            <a:spLocks noGrp="1" noChangeArrowheads="1"/>
          </p:cNvSpPr>
          <p:nvPr>
            <p:ph idx="1"/>
          </p:nvPr>
        </p:nvSpPr>
        <p:spPr>
          <a:xfrm>
            <a:off x="785786" y="1500174"/>
            <a:ext cx="7772400" cy="4114800"/>
          </a:xfrm>
        </p:spPr>
        <p:txBody>
          <a:bodyPr>
            <a:noAutofit/>
          </a:bodyPr>
          <a:lstStyle/>
          <a:p>
            <a:pPr eaLnBrk="1" hangingPunct="1"/>
            <a:r>
              <a:rPr lang="en-US" sz="2400" dirty="0"/>
              <a:t>As we program, we make many assumptions about the state of the program at each point in the code</a:t>
            </a:r>
          </a:p>
          <a:p>
            <a:pPr lvl="1" eaLnBrk="1" hangingPunct="1"/>
            <a:r>
              <a:rPr lang="en-US" sz="2000" dirty="0"/>
              <a:t>A variable's value is in a particular range</a:t>
            </a:r>
          </a:p>
          <a:p>
            <a:pPr lvl="1" eaLnBrk="1" hangingPunct="1"/>
            <a:r>
              <a:rPr lang="en-US" sz="2000" dirty="0"/>
              <a:t>A file exists, is writable, is open, etc.</a:t>
            </a:r>
          </a:p>
          <a:p>
            <a:pPr lvl="1" eaLnBrk="1" hangingPunct="1"/>
            <a:r>
              <a:rPr lang="en-US" sz="2000" dirty="0"/>
              <a:t>Some data is sorted</a:t>
            </a:r>
          </a:p>
          <a:p>
            <a:pPr lvl="1" eaLnBrk="1" hangingPunct="1"/>
            <a:r>
              <a:rPr lang="en-US" sz="2000" dirty="0"/>
              <a:t>A network connection to another machine was successfully opened</a:t>
            </a:r>
          </a:p>
          <a:p>
            <a:pPr lvl="1" eaLnBrk="1" hangingPunct="1"/>
            <a:r>
              <a:rPr lang="en-US" sz="2400" dirty="0"/>
              <a:t>…</a:t>
            </a:r>
          </a:p>
          <a:p>
            <a:pPr eaLnBrk="1" hangingPunct="1"/>
            <a:r>
              <a:rPr lang="en-US" sz="2400" b="1" dirty="0"/>
              <a:t>The correctness of our program depends on the validity of our assumptions</a:t>
            </a:r>
          </a:p>
          <a:p>
            <a:pPr eaLnBrk="1" hangingPunct="1"/>
            <a:r>
              <a:rPr lang="en-US" sz="2400" dirty="0"/>
              <a:t>Faulty assumptions result in buggy, unreliable code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Assertions</a:t>
            </a:r>
          </a:p>
        </p:txBody>
      </p:sp>
      <p:sp>
        <p:nvSpPr>
          <p:cNvPr id="29699" name="Rectangle 3"/>
          <p:cNvSpPr>
            <a:spLocks noGrp="1" noChangeArrowheads="1"/>
          </p:cNvSpPr>
          <p:nvPr>
            <p:ph idx="1"/>
          </p:nvPr>
        </p:nvSpPr>
        <p:spPr>
          <a:xfrm>
            <a:off x="428596" y="1500174"/>
            <a:ext cx="8429684" cy="4786346"/>
          </a:xfrm>
        </p:spPr>
        <p:txBody>
          <a:bodyPr>
            <a:noAutofit/>
          </a:bodyPr>
          <a:lstStyle/>
          <a:p>
            <a:r>
              <a:rPr lang="en-GB" sz="2400" dirty="0"/>
              <a:t>An </a:t>
            </a:r>
            <a:r>
              <a:rPr lang="en-GB" sz="2400" b="1" dirty="0"/>
              <a:t>assertion</a:t>
            </a:r>
            <a:r>
              <a:rPr lang="en-GB" sz="2400" dirty="0"/>
              <a:t> (assert statement) is used to declare an expected </a:t>
            </a:r>
            <a:r>
              <a:rPr lang="en-GB" sz="2400" dirty="0" err="1"/>
              <a:t>boolean</a:t>
            </a:r>
            <a:r>
              <a:rPr lang="en-GB" sz="2400" dirty="0"/>
              <a:t> condition in a program. If the program is running with assertions enabled, then the condition is checked at runtime. If the condition is false, the Java runtime system throws an </a:t>
            </a:r>
            <a:r>
              <a:rPr lang="en-GB" sz="2400" dirty="0" err="1"/>
              <a:t>AssertionError</a:t>
            </a:r>
            <a:r>
              <a:rPr lang="en-GB" sz="2400" dirty="0"/>
              <a:t>.</a:t>
            </a:r>
            <a:endParaRPr lang="en-US" sz="2400" dirty="0"/>
          </a:p>
          <a:p>
            <a:pPr eaLnBrk="1" hangingPunct="1"/>
            <a:r>
              <a:rPr lang="en-US" sz="2400" dirty="0"/>
              <a:t>Assertions give us a way to make our assumptions explicit in the code</a:t>
            </a:r>
          </a:p>
          <a:p>
            <a:pPr eaLnBrk="1" hangingPunct="1"/>
            <a:r>
              <a:rPr lang="en-US" sz="2400" dirty="0">
                <a:latin typeface="Courier New" pitchFamily="49" charset="0"/>
              </a:rPr>
              <a:t>assert temperature &gt; 32 &amp;&amp; temperature &lt; 212;</a:t>
            </a:r>
          </a:p>
          <a:p>
            <a:pPr eaLnBrk="1" hangingPunct="1"/>
            <a:r>
              <a:rPr lang="en-US" sz="2400" dirty="0"/>
              <a:t>The parameter to assert is a </a:t>
            </a:r>
            <a:r>
              <a:rPr lang="en-US" sz="2400" dirty="0" err="1"/>
              <a:t>boolean</a:t>
            </a:r>
            <a:r>
              <a:rPr lang="en-US" sz="2400" dirty="0"/>
              <a:t> condition that should be true</a:t>
            </a:r>
          </a:p>
          <a:p>
            <a:pPr eaLnBrk="1" hangingPunct="1"/>
            <a:r>
              <a:rPr lang="en-US" sz="2400" dirty="0">
                <a:latin typeface="Courier New" pitchFamily="49" charset="0"/>
              </a:rPr>
              <a:t>assert condition;</a:t>
            </a:r>
            <a:endParaRPr lang="en-US" sz="2400" dirty="0"/>
          </a:p>
          <a:p>
            <a:pPr eaLnBrk="1" hangingPunct="1"/>
            <a:endParaRPr lang="en-US" sz="2400" dirty="0">
              <a:latin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normAutofit/>
          </a:bodyPr>
          <a:lstStyle/>
          <a:p>
            <a:r>
              <a:rPr lang="en-US" sz="2800" dirty="0"/>
              <a:t>What is an exception?</a:t>
            </a:r>
          </a:p>
        </p:txBody>
      </p:sp>
      <p:sp>
        <p:nvSpPr>
          <p:cNvPr id="35843" name="Rectangle 3"/>
          <p:cNvSpPr>
            <a:spLocks noGrp="1" noChangeArrowheads="1"/>
          </p:cNvSpPr>
          <p:nvPr>
            <p:ph type="body" idx="1"/>
          </p:nvPr>
        </p:nvSpPr>
        <p:spPr>
          <a:xfrm>
            <a:off x="357158" y="1785926"/>
            <a:ext cx="8305800" cy="3962400"/>
          </a:xfrm>
        </p:spPr>
        <p:txBody>
          <a:bodyPr/>
          <a:lstStyle/>
          <a:p>
            <a:pPr>
              <a:lnSpc>
                <a:spcPct val="90000"/>
              </a:lnSpc>
            </a:pPr>
            <a:r>
              <a:rPr lang="en-US" sz="2400" dirty="0"/>
              <a:t>An </a:t>
            </a:r>
            <a:r>
              <a:rPr lang="en-US" sz="2400" i="1" dirty="0"/>
              <a:t>exception</a:t>
            </a:r>
            <a:r>
              <a:rPr lang="en-US" sz="2400" dirty="0"/>
              <a:t> is an error condition that changes the normal flow of control in a program</a:t>
            </a:r>
          </a:p>
          <a:p>
            <a:pPr>
              <a:lnSpc>
                <a:spcPct val="90000"/>
              </a:lnSpc>
            </a:pPr>
            <a:r>
              <a:rPr lang="en-US" sz="2400" dirty="0"/>
              <a:t>Exceptions in Java separates error handling from main business logic</a:t>
            </a:r>
          </a:p>
          <a:p>
            <a:pPr>
              <a:lnSpc>
                <a:spcPct val="9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fltVal val="0"/>
                                          </p:val>
                                        </p:tav>
                                        <p:tav tm="100000">
                                          <p:val>
                                            <p:strVal val="#ppt_h"/>
                                          </p:val>
                                        </p:tav>
                                      </p:tavLst>
                                    </p:anim>
                                    <p:animEffect transition="in" filter="fade">
                                      <p:cBhvr>
                                        <p:cTn id="9" dur="500"/>
                                        <p:tgtEl>
                                          <p:spTgt spid="3584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843">
                                            <p:txEl>
                                              <p:pRg st="0" end="0"/>
                                            </p:txEl>
                                          </p:spTgt>
                                        </p:tgtEl>
                                        <p:attrNameLst>
                                          <p:attrName>style.visibility</p:attrName>
                                        </p:attrNameLst>
                                      </p:cBhvr>
                                      <p:to>
                                        <p:strVal val="visible"/>
                                      </p:to>
                                    </p:set>
                                    <p:animEffect transition="in" filter="fade">
                                      <p:cBhvr>
                                        <p:cTn id="14" dur="1000">
                                          <p:stCondLst>
                                            <p:cond delay="0"/>
                                          </p:stCondLst>
                                        </p:cTn>
                                        <p:tgtEl>
                                          <p:spTgt spid="358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Effect transition="in" filter="fade">
                                      <p:cBhvr>
                                        <p:cTn id="19" dur="1000">
                                          <p:stCondLst>
                                            <p:cond delay="0"/>
                                          </p:stCondLst>
                                        </p:cTn>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txBox="1">
            <a:spLocks noGrp="1"/>
          </p:cNvSpPr>
          <p:nvPr/>
        </p:nvSpPr>
        <p:spPr bwMode="auto">
          <a:xfrm>
            <a:off x="8172450" y="6265863"/>
            <a:ext cx="720725" cy="331787"/>
          </a:xfrm>
          <a:prstGeom prst="rect">
            <a:avLst/>
          </a:prstGeom>
          <a:noFill/>
          <a:ln w="9525">
            <a:noFill/>
            <a:miter lim="800000"/>
            <a:headEnd/>
            <a:tailEnd/>
          </a:ln>
        </p:spPr>
        <p:txBody>
          <a:bodyPr/>
          <a:lstStyle/>
          <a:p>
            <a:pPr algn="r"/>
            <a:fld id="{9D6D459B-27B8-4448-900D-C2161A5FFB9D}" type="slidenum">
              <a:rPr lang="en-US" altLang="en-US" b="0">
                <a:latin typeface="Times New Roman" pitchFamily="18" charset="0"/>
              </a:rPr>
              <a:pPr algn="r"/>
              <a:t>43</a:t>
            </a:fld>
            <a:endParaRPr lang="en-US" altLang="en-US" b="0">
              <a:latin typeface="Times New Roman" pitchFamily="18" charset="0"/>
            </a:endParaRPr>
          </a:p>
        </p:txBody>
      </p:sp>
      <p:sp>
        <p:nvSpPr>
          <p:cNvPr id="28675" name="Rectangle 2"/>
          <p:cNvSpPr>
            <a:spLocks noGrp="1" noChangeArrowheads="1"/>
          </p:cNvSpPr>
          <p:nvPr>
            <p:ph type="title" idx="4294967295"/>
          </p:nvPr>
        </p:nvSpPr>
        <p:spPr>
          <a:xfrm>
            <a:off x="357158" y="357166"/>
            <a:ext cx="7886700" cy="1325563"/>
          </a:xfrm>
        </p:spPr>
        <p:txBody>
          <a:bodyPr>
            <a:normAutofit/>
          </a:bodyPr>
          <a:lstStyle/>
          <a:p>
            <a:r>
              <a:rPr lang="en-US" altLang="en-US" sz="2800" dirty="0"/>
              <a:t>Checked Exceptions</a:t>
            </a:r>
          </a:p>
        </p:txBody>
      </p:sp>
      <p:sp>
        <p:nvSpPr>
          <p:cNvPr id="28676" name="Rectangle 3"/>
          <p:cNvSpPr>
            <a:spLocks noGrp="1" noChangeArrowheads="1"/>
          </p:cNvSpPr>
          <p:nvPr>
            <p:ph type="body" idx="4294967295"/>
          </p:nvPr>
        </p:nvSpPr>
        <p:spPr>
          <a:xfrm>
            <a:off x="428596" y="1571612"/>
            <a:ext cx="7772400" cy="4395787"/>
          </a:xfrm>
        </p:spPr>
        <p:txBody>
          <a:bodyPr>
            <a:normAutofit/>
          </a:bodyPr>
          <a:lstStyle/>
          <a:p>
            <a:r>
              <a:rPr lang="en-US" altLang="en-US" sz="2400" dirty="0"/>
              <a:t>Checked exceptions are meant to be caught</a:t>
            </a:r>
          </a:p>
          <a:p>
            <a:pPr lvl="1"/>
            <a:r>
              <a:rPr lang="en-GB" altLang="en-US" sz="2000" dirty="0"/>
              <a:t>for error situations that we anticipate</a:t>
            </a:r>
            <a:endParaRPr lang="en-US" altLang="en-US" sz="2000" dirty="0"/>
          </a:p>
          <a:p>
            <a:pPr lvl="1"/>
            <a:r>
              <a:rPr lang="en-US" altLang="en-US" sz="2000" dirty="0"/>
              <a:t>The compiler ensures that their use is tightly controlled.</a:t>
            </a:r>
          </a:p>
          <a:p>
            <a:pPr lvl="1"/>
            <a:r>
              <a:rPr lang="en-US" altLang="en-US" sz="2000" dirty="0"/>
              <a:t>In both server/supplier and client.</a:t>
            </a:r>
          </a:p>
          <a:p>
            <a:pPr lvl="1"/>
            <a:r>
              <a:rPr lang="en-US" altLang="en-US" sz="2000" b="1" dirty="0">
                <a:latin typeface="Courier New" pitchFamily="49" charset="0"/>
              </a:rPr>
              <a:t>throw</a:t>
            </a:r>
            <a:r>
              <a:rPr lang="en-US" altLang="en-US" sz="2000" dirty="0"/>
              <a:t> instruction must be in </a:t>
            </a:r>
            <a:r>
              <a:rPr lang="en-US" altLang="en-US" sz="2000" b="1" dirty="0">
                <a:latin typeface="Courier New" pitchFamily="49" charset="0"/>
              </a:rPr>
              <a:t>try…catch…</a:t>
            </a:r>
            <a:r>
              <a:rPr lang="en-US" altLang="en-US" sz="2000" dirty="0"/>
              <a:t> block in supplier….</a:t>
            </a:r>
          </a:p>
          <a:p>
            <a:pPr lvl="1"/>
            <a:r>
              <a:rPr lang="en-US" altLang="en-US" sz="2000" dirty="0"/>
              <a:t> Or method must state that it </a:t>
            </a:r>
            <a:r>
              <a:rPr lang="en-US" altLang="en-US" sz="2000" b="1" dirty="0">
                <a:latin typeface="Courier New" pitchFamily="49" charset="0"/>
              </a:rPr>
              <a:t>throws</a:t>
            </a:r>
            <a:r>
              <a:rPr lang="en-US" altLang="en-US" sz="2000" dirty="0"/>
              <a:t> the exception - which the client must </a:t>
            </a:r>
            <a:r>
              <a:rPr lang="en-US" altLang="en-US" sz="2000" b="1" dirty="0">
                <a:latin typeface="Courier New" pitchFamily="49" charset="0"/>
              </a:rPr>
              <a:t>catch</a:t>
            </a:r>
            <a:endParaRPr lang="en-US" altLang="en-US" sz="2000" dirty="0"/>
          </a:p>
          <a:p>
            <a:r>
              <a:rPr lang="en-US" altLang="en-US" sz="2400" dirty="0"/>
              <a:t>Used properly, failures may be recoverable.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2613-127B-4324-89FE-195BF87E81AE}"/>
              </a:ext>
            </a:extLst>
          </p:cNvPr>
          <p:cNvSpPr>
            <a:spLocks noGrp="1"/>
          </p:cNvSpPr>
          <p:nvPr>
            <p:ph type="title"/>
          </p:nvPr>
        </p:nvSpPr>
        <p:spPr>
          <a:xfrm>
            <a:off x="251520" y="500062"/>
            <a:ext cx="7886700" cy="1325563"/>
          </a:xfrm>
        </p:spPr>
        <p:txBody>
          <a:bodyPr/>
          <a:lstStyle/>
          <a:p>
            <a:r>
              <a:rPr lang="en-GB" dirty="0"/>
              <a:t>Differences between checked and unchecked exceptions</a:t>
            </a:r>
          </a:p>
        </p:txBody>
      </p:sp>
      <p:sp>
        <p:nvSpPr>
          <p:cNvPr id="3" name="Content Placeholder 2">
            <a:extLst>
              <a:ext uri="{FF2B5EF4-FFF2-40B4-BE49-F238E27FC236}">
                <a16:creationId xmlns:a16="http://schemas.microsoft.com/office/drawing/2014/main" id="{D316CD54-724A-47B2-BF76-CC60A435906A}"/>
              </a:ext>
            </a:extLst>
          </p:cNvPr>
          <p:cNvSpPr>
            <a:spLocks noGrp="1"/>
          </p:cNvSpPr>
          <p:nvPr>
            <p:ph idx="1"/>
          </p:nvPr>
        </p:nvSpPr>
        <p:spPr/>
        <p:txBody>
          <a:bodyPr/>
          <a:lstStyle/>
          <a:p>
            <a:pPr marL="0" indent="0">
              <a:buNone/>
            </a:pPr>
            <a:r>
              <a:rPr lang="en-GB" dirty="0"/>
              <a:t>Checked Exceptions</a:t>
            </a:r>
          </a:p>
          <a:p>
            <a:pPr marL="0" indent="0">
              <a:buNone/>
            </a:pPr>
            <a:r>
              <a:rPr lang="en-GB" dirty="0"/>
              <a:t>•	subclass of Exception</a:t>
            </a:r>
          </a:p>
          <a:p>
            <a:pPr marL="0" indent="0">
              <a:buNone/>
            </a:pPr>
            <a:r>
              <a:rPr lang="en-GB" dirty="0"/>
              <a:t>•	must be handled by programmer (either with try-catch block or declared in method signature as thrown)</a:t>
            </a:r>
          </a:p>
          <a:p>
            <a:pPr marL="0" indent="0">
              <a:buNone/>
            </a:pPr>
            <a:endParaRPr lang="en-GB"/>
          </a:p>
          <a:p>
            <a:pPr marL="0" indent="0">
              <a:buNone/>
            </a:pPr>
            <a:r>
              <a:rPr lang="en-GB"/>
              <a:t>Unchecked </a:t>
            </a:r>
            <a:r>
              <a:rPr lang="en-GB" dirty="0"/>
              <a:t>Exceptions</a:t>
            </a:r>
          </a:p>
          <a:p>
            <a:pPr marL="0" indent="0">
              <a:buNone/>
            </a:pPr>
            <a:r>
              <a:rPr lang="en-GB" dirty="0"/>
              <a:t>•	subclass of </a:t>
            </a:r>
            <a:r>
              <a:rPr lang="en-GB" dirty="0" err="1"/>
              <a:t>RuntimeException</a:t>
            </a:r>
            <a:endParaRPr lang="en-GB" dirty="0"/>
          </a:p>
          <a:p>
            <a:pPr marL="0" indent="0">
              <a:buNone/>
            </a:pPr>
            <a:r>
              <a:rPr lang="en-GB" dirty="0"/>
              <a:t>•	program will compile without explicit handling of unchecked exceptions</a:t>
            </a:r>
          </a:p>
        </p:txBody>
      </p:sp>
      <p:sp>
        <p:nvSpPr>
          <p:cNvPr id="4" name="Slide Number Placeholder 3">
            <a:extLst>
              <a:ext uri="{FF2B5EF4-FFF2-40B4-BE49-F238E27FC236}">
                <a16:creationId xmlns:a16="http://schemas.microsoft.com/office/drawing/2014/main" id="{E4970A4D-3EC3-4EF3-AEA1-7FAFDD5B9301}"/>
              </a:ext>
            </a:extLst>
          </p:cNvPr>
          <p:cNvSpPr>
            <a:spLocks noGrp="1"/>
          </p:cNvSpPr>
          <p:nvPr>
            <p:ph type="sldNum" sz="quarter" idx="12"/>
          </p:nvPr>
        </p:nvSpPr>
        <p:spPr/>
        <p:txBody>
          <a:bodyPr/>
          <a:lstStyle/>
          <a:p>
            <a:fld id="{AE24E79D-3132-4D8C-BB10-A25A32A157E2}" type="slidenum">
              <a:rPr lang="en-US" altLang="en-US" smtClean="0"/>
              <a:pPr/>
              <a:t>44</a:t>
            </a:fld>
            <a:endParaRPr lang="en-US" altLang="en-US"/>
          </a:p>
        </p:txBody>
      </p:sp>
    </p:spTree>
    <p:extLst>
      <p:ext uri="{BB962C8B-B14F-4D97-AF65-F5344CB8AC3E}">
        <p14:creationId xmlns:p14="http://schemas.microsoft.com/office/powerpoint/2010/main" val="682924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1000100" y="2357430"/>
            <a:ext cx="5487400" cy="769441"/>
          </a:xfrm>
          <a:prstGeom prst="rect">
            <a:avLst/>
          </a:prstGeom>
          <a:noFill/>
        </p:spPr>
        <p:txBody>
          <a:bodyPr wrap="none" rtlCol="0">
            <a:spAutoFit/>
          </a:bodyPr>
          <a:lstStyle/>
          <a:p>
            <a:r>
              <a:rPr lang="en-US" sz="4400" i="0" dirty="0"/>
              <a:t>Design Pattern, MVC</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251520" y="1412776"/>
            <a:ext cx="8534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b="1" i="0" dirty="0"/>
              <a:t>“</a:t>
            </a:r>
            <a:r>
              <a:rPr lang="bg-BG" altLang="en-US" b="1" i="0"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US" altLang="en-US" b="1" i="0" dirty="0"/>
              <a:t>.” [1]</a:t>
            </a:r>
            <a:r>
              <a:rPr lang="bg-BG" altLang="en-US" i="0" dirty="0"/>
              <a:t> </a:t>
            </a:r>
            <a:endParaRPr lang="en-US" altLang="en-US" i="0" dirty="0"/>
          </a:p>
          <a:p>
            <a:pPr algn="just" eaLnBrk="1" hangingPunct="1">
              <a:spcBef>
                <a:spcPct val="20000"/>
              </a:spcBef>
              <a:buClr>
                <a:schemeClr val="bg2"/>
              </a:buClr>
              <a:buSzPct val="75000"/>
              <a:buFont typeface="Wingdings" panose="05000000000000000000" pitchFamily="2" charset="2"/>
              <a:buNone/>
            </a:pPr>
            <a:r>
              <a:rPr lang="en-US" altLang="en-US" i="0" dirty="0"/>
              <a:t>[</a:t>
            </a:r>
            <a:r>
              <a:rPr lang="bg-BG" altLang="en-US" sz="2000" i="0" dirty="0"/>
              <a:t>Christopher Alexander</a:t>
            </a:r>
            <a:r>
              <a:rPr lang="en-US" altLang="en-US" sz="2000" i="0" dirty="0"/>
              <a:t> (</a:t>
            </a:r>
            <a:r>
              <a:rPr lang="en-GB" altLang="en-US" sz="2000" i="0" dirty="0"/>
              <a:t>widely influential architect and design theorist, and currently emeritus professor at the University of California, Berkeley</a:t>
            </a:r>
            <a:r>
              <a:rPr lang="en-US" altLang="en-US" sz="2000" i="0" dirty="0"/>
              <a:t>)</a:t>
            </a:r>
            <a:r>
              <a:rPr lang="en-US" altLang="en-US" i="0" dirty="0"/>
              <a:t>]</a:t>
            </a:r>
          </a:p>
        </p:txBody>
      </p:sp>
      <p:sp>
        <p:nvSpPr>
          <p:cNvPr id="2" name="TextBox 1"/>
          <p:cNvSpPr txBox="1"/>
          <p:nvPr/>
        </p:nvSpPr>
        <p:spPr>
          <a:xfrm>
            <a:off x="395536" y="692696"/>
            <a:ext cx="4360489" cy="523220"/>
          </a:xfrm>
          <a:prstGeom prst="rect">
            <a:avLst/>
          </a:prstGeom>
          <a:noFill/>
        </p:spPr>
        <p:txBody>
          <a:bodyPr wrap="none" rtlCol="0">
            <a:spAutoFit/>
          </a:bodyPr>
          <a:lstStyle/>
          <a:p>
            <a:r>
              <a:rPr lang="en-US" sz="2800" i="0" dirty="0"/>
              <a:t>What is a Design Pattern?</a:t>
            </a:r>
            <a:endParaRPr lang="en-GB" sz="2800" i="0" dirty="0"/>
          </a:p>
        </p:txBody>
      </p:sp>
    </p:spTree>
    <p:extLst>
      <p:ext uri="{BB962C8B-B14F-4D97-AF65-F5344CB8AC3E}">
        <p14:creationId xmlns:p14="http://schemas.microsoft.com/office/powerpoint/2010/main" val="45679034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ltLang="en-US" sz="2800" dirty="0"/>
              <a:t>Three Types of Patterns</a:t>
            </a:r>
          </a:p>
        </p:txBody>
      </p:sp>
      <p:sp>
        <p:nvSpPr>
          <p:cNvPr id="34819" name="Rectangle 3"/>
          <p:cNvSpPr>
            <a:spLocks noGrp="1" noChangeArrowheads="1"/>
          </p:cNvSpPr>
          <p:nvPr>
            <p:ph type="body" idx="1"/>
          </p:nvPr>
        </p:nvSpPr>
        <p:spPr>
          <a:xfrm>
            <a:off x="628650" y="1556792"/>
            <a:ext cx="7886700" cy="4680520"/>
          </a:xfrm>
        </p:spPr>
        <p:txBody>
          <a:bodyPr>
            <a:normAutofit lnSpcReduction="10000"/>
          </a:bodyPr>
          <a:lstStyle/>
          <a:p>
            <a:pPr>
              <a:lnSpc>
                <a:spcPct val="90000"/>
              </a:lnSpc>
            </a:pPr>
            <a:r>
              <a:rPr lang="en-US" altLang="en-US" sz="2600" b="1" dirty="0"/>
              <a:t>Creational patterns:</a:t>
            </a:r>
          </a:p>
          <a:p>
            <a:pPr marL="742950" lvl="1" indent="-285750">
              <a:lnSpc>
                <a:spcPct val="90000"/>
              </a:lnSpc>
            </a:pPr>
            <a:r>
              <a:rPr lang="en-US" altLang="en-US" sz="2200" dirty="0"/>
              <a:t>Deal with </a:t>
            </a:r>
            <a:r>
              <a:rPr lang="en-US" altLang="en-US" sz="2200" dirty="0" err="1"/>
              <a:t>initialising</a:t>
            </a:r>
            <a:r>
              <a:rPr lang="en-US" altLang="en-US" sz="2200" dirty="0"/>
              <a:t> and configuring classes and objects</a:t>
            </a:r>
          </a:p>
          <a:p>
            <a:pPr marL="742950" lvl="1" indent="-285750"/>
            <a:r>
              <a:rPr lang="en-GB" altLang="en-US" sz="2200" dirty="0"/>
              <a:t>Address problems of creating an object in a flexible way. Separate creation, from operation/use</a:t>
            </a:r>
            <a:endParaRPr lang="en-US" altLang="en-US" sz="2200" dirty="0"/>
          </a:p>
          <a:p>
            <a:pPr>
              <a:lnSpc>
                <a:spcPct val="90000"/>
              </a:lnSpc>
            </a:pPr>
            <a:r>
              <a:rPr lang="en-US" altLang="en-US" sz="2600" b="1" dirty="0"/>
              <a:t>Structural patterns</a:t>
            </a:r>
            <a:r>
              <a:rPr lang="en-US" altLang="en-US" sz="2600" dirty="0"/>
              <a:t>:</a:t>
            </a:r>
          </a:p>
          <a:p>
            <a:pPr marL="742950" lvl="1" indent="-285750">
              <a:lnSpc>
                <a:spcPct val="90000"/>
              </a:lnSpc>
            </a:pPr>
            <a:r>
              <a:rPr lang="en-US" altLang="en-US" sz="2200" dirty="0"/>
              <a:t>Deal with decoupling interface and implementation of classes and objects</a:t>
            </a:r>
          </a:p>
          <a:p>
            <a:pPr marL="742950" lvl="1" indent="-285750"/>
            <a:r>
              <a:rPr lang="en-GB" altLang="en-US" sz="2200" dirty="0"/>
              <a:t>Address problems of using O-O constructs like inheritance to organise classes and objects</a:t>
            </a:r>
            <a:endParaRPr lang="en-US" altLang="en-US" sz="2200" dirty="0"/>
          </a:p>
          <a:p>
            <a:pPr>
              <a:lnSpc>
                <a:spcPct val="90000"/>
              </a:lnSpc>
            </a:pPr>
            <a:r>
              <a:rPr lang="en-US" altLang="en-US" sz="2600" b="1" dirty="0"/>
              <a:t>Behavioral patterns</a:t>
            </a:r>
            <a:r>
              <a:rPr lang="en-US" altLang="en-US" sz="2600" dirty="0"/>
              <a:t>:</a:t>
            </a:r>
          </a:p>
          <a:p>
            <a:pPr marL="742950" lvl="1" indent="-285750">
              <a:lnSpc>
                <a:spcPct val="90000"/>
              </a:lnSpc>
            </a:pPr>
            <a:r>
              <a:rPr lang="en-US" altLang="en-US" sz="2200" dirty="0"/>
              <a:t>Deal with dynamic interactions among societies of classes and objects</a:t>
            </a:r>
          </a:p>
          <a:p>
            <a:pPr marL="742950" lvl="1" indent="-285750"/>
            <a:r>
              <a:rPr lang="en-GB" altLang="en-US" sz="2200" dirty="0"/>
              <a:t>help you define the communication between objects in your system and how the flow is controlled in a complex program.</a:t>
            </a:r>
            <a:endParaRPr lang="en-US" altLang="en-US" sz="2200" dirty="0"/>
          </a:p>
        </p:txBody>
      </p:sp>
    </p:spTree>
    <p:extLst>
      <p:ext uri="{BB962C8B-B14F-4D97-AF65-F5344CB8AC3E}">
        <p14:creationId xmlns:p14="http://schemas.microsoft.com/office/powerpoint/2010/main" val="296315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animEffect transition="in" filter="fade">
                                      <p:cBhvr>
                                        <p:cTn id="9" dur="500"/>
                                        <p:tgtEl>
                                          <p:spTgt spid="348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fade">
                                      <p:cBhvr>
                                        <p:cTn id="14" dur="1000">
                                          <p:stCondLst>
                                            <p:cond delay="0"/>
                                          </p:stCondLst>
                                        </p:cTn>
                                        <p:tgtEl>
                                          <p:spTgt spid="3481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fade">
                                      <p:cBhvr>
                                        <p:cTn id="17" dur="1000">
                                          <p:stCondLst>
                                            <p:cond delay="0"/>
                                          </p:stCondLst>
                                        </p:cTn>
                                        <p:tgtEl>
                                          <p:spTgt spid="348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19">
                                            <p:txEl>
                                              <p:pRg st="2" end="2"/>
                                            </p:txEl>
                                          </p:spTgt>
                                        </p:tgtEl>
                                        <p:attrNameLst>
                                          <p:attrName>style.visibility</p:attrName>
                                        </p:attrNameLst>
                                      </p:cBhvr>
                                      <p:to>
                                        <p:strVal val="visible"/>
                                      </p:to>
                                    </p:set>
                                    <p:animEffect transition="in" filter="fade">
                                      <p:cBhvr>
                                        <p:cTn id="20" dur="1000">
                                          <p:stCondLst>
                                            <p:cond delay="0"/>
                                          </p:stCondLst>
                                        </p:cTn>
                                        <p:tgtEl>
                                          <p:spTgt spid="3481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Effect transition="in" filter="fade">
                                      <p:cBhvr>
                                        <p:cTn id="25" dur="1000">
                                          <p:stCondLst>
                                            <p:cond delay="0"/>
                                          </p:stCondLst>
                                        </p:cTn>
                                        <p:tgtEl>
                                          <p:spTgt spid="34819">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19">
                                            <p:txEl>
                                              <p:pRg st="4" end="4"/>
                                            </p:txEl>
                                          </p:spTgt>
                                        </p:tgtEl>
                                        <p:attrNameLst>
                                          <p:attrName>style.visibility</p:attrName>
                                        </p:attrNameLst>
                                      </p:cBhvr>
                                      <p:to>
                                        <p:strVal val="visible"/>
                                      </p:to>
                                    </p:set>
                                    <p:animEffect transition="in" filter="fade">
                                      <p:cBhvr>
                                        <p:cTn id="28" dur="1000">
                                          <p:stCondLst>
                                            <p:cond delay="0"/>
                                          </p:stCondLst>
                                        </p:cTn>
                                        <p:tgtEl>
                                          <p:spTgt spid="34819">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819">
                                            <p:txEl>
                                              <p:pRg st="5" end="5"/>
                                            </p:txEl>
                                          </p:spTgt>
                                        </p:tgtEl>
                                        <p:attrNameLst>
                                          <p:attrName>style.visibility</p:attrName>
                                        </p:attrNameLst>
                                      </p:cBhvr>
                                      <p:to>
                                        <p:strVal val="visible"/>
                                      </p:to>
                                    </p:set>
                                    <p:animEffect transition="in" filter="fade">
                                      <p:cBhvr>
                                        <p:cTn id="31" dur="1000">
                                          <p:stCondLst>
                                            <p:cond delay="0"/>
                                          </p:stCondLst>
                                        </p:cTn>
                                        <p:tgtEl>
                                          <p:spTgt spid="3481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819">
                                            <p:txEl>
                                              <p:pRg st="6" end="6"/>
                                            </p:txEl>
                                          </p:spTgt>
                                        </p:tgtEl>
                                        <p:attrNameLst>
                                          <p:attrName>style.visibility</p:attrName>
                                        </p:attrNameLst>
                                      </p:cBhvr>
                                      <p:to>
                                        <p:strVal val="visible"/>
                                      </p:to>
                                    </p:set>
                                    <p:animEffect transition="in" filter="fade">
                                      <p:cBhvr>
                                        <p:cTn id="36" dur="1000">
                                          <p:stCondLst>
                                            <p:cond delay="0"/>
                                          </p:stCondLst>
                                        </p:cTn>
                                        <p:tgtEl>
                                          <p:spTgt spid="34819">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819">
                                            <p:txEl>
                                              <p:pRg st="7" end="7"/>
                                            </p:txEl>
                                          </p:spTgt>
                                        </p:tgtEl>
                                        <p:attrNameLst>
                                          <p:attrName>style.visibility</p:attrName>
                                        </p:attrNameLst>
                                      </p:cBhvr>
                                      <p:to>
                                        <p:strVal val="visible"/>
                                      </p:to>
                                    </p:set>
                                    <p:animEffect transition="in" filter="fade">
                                      <p:cBhvr>
                                        <p:cTn id="39" dur="1000">
                                          <p:stCondLst>
                                            <p:cond delay="0"/>
                                          </p:stCondLst>
                                        </p:cTn>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320678" y="1772816"/>
            <a:ext cx="853440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69913" indent="-569913"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GB" altLang="en-US" i="0" dirty="0"/>
              <a:t>Pattern name, problem, solution, consequences</a:t>
            </a:r>
          </a:p>
          <a:p>
            <a:pPr eaLnBrk="1" hangingPunct="1">
              <a:spcBef>
                <a:spcPct val="20000"/>
              </a:spcBef>
              <a:buClr>
                <a:schemeClr val="bg2"/>
              </a:buClr>
              <a:buSzPct val="75000"/>
              <a:buFont typeface="Wingdings" panose="05000000000000000000" pitchFamily="2" charset="2"/>
              <a:buNone/>
            </a:pPr>
            <a:r>
              <a:rPr lang="en-GB" altLang="en-US" i="0" dirty="0"/>
              <a:t>The pattern name is a handle we can use to describe a design problem, its solutions, and consequences in a word or two.</a:t>
            </a:r>
          </a:p>
          <a:p>
            <a:pPr eaLnBrk="1" hangingPunct="1">
              <a:spcBef>
                <a:spcPct val="20000"/>
              </a:spcBef>
              <a:buClr>
                <a:schemeClr val="bg2"/>
              </a:buClr>
              <a:buSzPct val="75000"/>
              <a:buFont typeface="Wingdings" panose="05000000000000000000" pitchFamily="2" charset="2"/>
              <a:buNone/>
            </a:pPr>
            <a:r>
              <a:rPr lang="en-GB" altLang="en-US" i="0" dirty="0"/>
              <a:t>The problem describes when to apply the pattern. It explains the problem and its context.</a:t>
            </a:r>
          </a:p>
          <a:p>
            <a:pPr eaLnBrk="1" hangingPunct="1">
              <a:spcBef>
                <a:spcPct val="20000"/>
              </a:spcBef>
              <a:buClr>
                <a:schemeClr val="bg2"/>
              </a:buClr>
              <a:buSzPct val="75000"/>
              <a:buFont typeface="Wingdings" panose="05000000000000000000" pitchFamily="2" charset="2"/>
              <a:buNone/>
            </a:pPr>
            <a:r>
              <a:rPr lang="en-GB" altLang="en-US" i="0" dirty="0"/>
              <a:t>The solution describes the elements that make up the design, their relationships, responsibilities, and collaborations.</a:t>
            </a:r>
          </a:p>
          <a:p>
            <a:pPr eaLnBrk="1" hangingPunct="1">
              <a:spcBef>
                <a:spcPct val="20000"/>
              </a:spcBef>
              <a:buClr>
                <a:schemeClr val="bg2"/>
              </a:buClr>
              <a:buSzPct val="75000"/>
              <a:buFont typeface="Wingdings" panose="05000000000000000000" pitchFamily="2" charset="2"/>
              <a:buNone/>
            </a:pPr>
            <a:r>
              <a:rPr lang="en-GB" altLang="en-US" i="0" dirty="0"/>
              <a:t>The consequences are the results and trade-offs of applying the pattern.</a:t>
            </a:r>
            <a:endParaRPr lang="en-US" altLang="en-US" i="0" dirty="0"/>
          </a:p>
        </p:txBody>
      </p:sp>
      <p:sp>
        <p:nvSpPr>
          <p:cNvPr id="7" name="Rectangle 2"/>
          <p:cNvSpPr txBox="1">
            <a:spLocks noChangeArrowheads="1"/>
          </p:cNvSpPr>
          <p:nvPr/>
        </p:nvSpPr>
        <p:spPr>
          <a:xfrm>
            <a:off x="320678" y="980728"/>
            <a:ext cx="7886700" cy="5760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Pattern Elements</a:t>
            </a:r>
          </a:p>
        </p:txBody>
      </p:sp>
    </p:spTree>
    <p:extLst>
      <p:ext uri="{BB962C8B-B14F-4D97-AF65-F5344CB8AC3E}">
        <p14:creationId xmlns:p14="http://schemas.microsoft.com/office/powerpoint/2010/main" val="38109409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ChangeArrowheads="1"/>
          </p:cNvSpPr>
          <p:nvPr/>
        </p:nvSpPr>
        <p:spPr bwMode="auto">
          <a:xfrm>
            <a:off x="320678" y="1484784"/>
            <a:ext cx="853440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4448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bg-BG" altLang="en-US" i="0" dirty="0"/>
              <a:t>They have been proven.</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reflect the experience, knowledge and insights of developers who have successfully used these patterns in their own work.</a:t>
            </a:r>
          </a:p>
          <a:p>
            <a:pPr algn="just" eaLnBrk="1" hangingPunct="1">
              <a:spcBef>
                <a:spcPct val="20000"/>
              </a:spcBef>
              <a:buClr>
                <a:schemeClr val="bg2"/>
              </a:buClr>
              <a:buSzPct val="75000"/>
              <a:buFont typeface="Wingdings" panose="05000000000000000000" pitchFamily="2" charset="2"/>
              <a:buChar char="§"/>
            </a:pPr>
            <a:r>
              <a:rPr lang="bg-BG" altLang="en-US" i="0" dirty="0"/>
              <a:t>They are reusable.</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provide a ready-made solution that can be adapted to different problems as necessary.</a:t>
            </a:r>
          </a:p>
          <a:p>
            <a:pPr algn="just" eaLnBrk="1" hangingPunct="1">
              <a:spcBef>
                <a:spcPct val="20000"/>
              </a:spcBef>
              <a:buClr>
                <a:schemeClr val="bg2"/>
              </a:buClr>
              <a:buSzPct val="75000"/>
              <a:buFont typeface="Wingdings" panose="05000000000000000000" pitchFamily="2" charset="2"/>
              <a:buChar char="§"/>
            </a:pPr>
            <a:r>
              <a:rPr lang="bg-BG" altLang="en-US" i="0" dirty="0"/>
              <a:t>They are expressive.</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provide a common vocabulary of solutions that can express large solutions succinctly</a:t>
            </a:r>
            <a:r>
              <a:rPr lang="en-US" altLang="en-US" sz="2200" i="0" dirty="0"/>
              <a:t> (briefly and clearly)</a:t>
            </a:r>
            <a:r>
              <a:rPr lang="bg-BG" altLang="en-US" sz="2200" i="0" dirty="0"/>
              <a:t>.</a:t>
            </a:r>
            <a:endParaRPr lang="bg-BG" altLang="en-US" sz="2200" i="0" dirty="0">
              <a:latin typeface="Arial" panose="020B0604020202020204" pitchFamily="34" charset="0"/>
            </a:endParaRPr>
          </a:p>
        </p:txBody>
      </p:sp>
      <p:sp>
        <p:nvSpPr>
          <p:cNvPr id="7" name="Rectangle 2"/>
          <p:cNvSpPr txBox="1">
            <a:spLocks noChangeArrowheads="1"/>
          </p:cNvSpPr>
          <p:nvPr/>
        </p:nvSpPr>
        <p:spPr>
          <a:xfrm>
            <a:off x="320678" y="980728"/>
            <a:ext cx="7886700" cy="5760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Why use Pattern for Java?</a:t>
            </a:r>
          </a:p>
        </p:txBody>
      </p:sp>
    </p:spTree>
    <p:extLst>
      <p:ext uri="{BB962C8B-B14F-4D97-AF65-F5344CB8AC3E}">
        <p14:creationId xmlns:p14="http://schemas.microsoft.com/office/powerpoint/2010/main" val="13803966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Attribute, Instance Variable</a:t>
            </a:r>
          </a:p>
        </p:txBody>
      </p:sp>
      <p:sp>
        <p:nvSpPr>
          <p:cNvPr id="3" name="Content Placeholder 2"/>
          <p:cNvSpPr>
            <a:spLocks noGrp="1"/>
          </p:cNvSpPr>
          <p:nvPr>
            <p:ph idx="1"/>
          </p:nvPr>
        </p:nvSpPr>
        <p:spPr/>
        <p:txBody>
          <a:bodyPr>
            <a:normAutofit/>
          </a:bodyPr>
          <a:lstStyle/>
          <a:p>
            <a:r>
              <a:rPr lang="en-GB" b="1" dirty="0"/>
              <a:t>Attributes </a:t>
            </a:r>
            <a:r>
              <a:rPr lang="en-GB" dirty="0"/>
              <a:t>are the properties or fields that an object knows about itself. An attribute is another term for a field. It's typically a public constant or a public variable that can be accessed directly.</a:t>
            </a:r>
          </a:p>
          <a:p>
            <a:r>
              <a:rPr lang="en-GB" dirty="0"/>
              <a:t>Attributes are defined in classes by variables. Those variables' types and names are defined in the class, and each object can have its own values for those variables. Because each instance of a class can have different values for its variables, these variables are often called </a:t>
            </a:r>
            <a:r>
              <a:rPr lang="en-GB" b="1" dirty="0"/>
              <a:t>instance variables</a:t>
            </a:r>
            <a:r>
              <a:rPr lang="en-GB" dirty="0"/>
              <a:t>.</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451431"/>
            <a:ext cx="7886700" cy="1325563"/>
          </a:xfrm>
        </p:spPr>
        <p:txBody>
          <a:bodyPr>
            <a:normAutofit/>
          </a:bodyPr>
          <a:lstStyle/>
          <a:p>
            <a:r>
              <a:rPr lang="en-US" altLang="en-US" sz="2800" dirty="0"/>
              <a:t>Creational Patterns</a:t>
            </a:r>
          </a:p>
        </p:txBody>
      </p:sp>
      <p:sp>
        <p:nvSpPr>
          <p:cNvPr id="35843" name="Rectangle 3"/>
          <p:cNvSpPr>
            <a:spLocks noGrp="1" noChangeArrowheads="1"/>
          </p:cNvSpPr>
          <p:nvPr>
            <p:ph type="body" idx="1"/>
          </p:nvPr>
        </p:nvSpPr>
        <p:spPr>
          <a:xfrm>
            <a:off x="457200" y="1719263"/>
            <a:ext cx="8458200" cy="3869977"/>
          </a:xfrm>
        </p:spPr>
        <p:txBody>
          <a:bodyPr/>
          <a:lstStyle/>
          <a:p>
            <a:pPr>
              <a:lnSpc>
                <a:spcPct val="90000"/>
              </a:lnSpc>
            </a:pPr>
            <a:r>
              <a:rPr lang="en-US" altLang="en-US" sz="2100" b="1" dirty="0"/>
              <a:t>Abstract Factory</a:t>
            </a:r>
            <a:r>
              <a:rPr lang="en-US" altLang="en-US" sz="2100" dirty="0"/>
              <a:t>:</a:t>
            </a:r>
          </a:p>
          <a:p>
            <a:pPr marL="742950" lvl="1" indent="-285750">
              <a:lnSpc>
                <a:spcPct val="90000"/>
              </a:lnSpc>
            </a:pPr>
            <a:r>
              <a:rPr lang="en-US" altLang="en-US" sz="2000" dirty="0"/>
              <a:t>Factory for building related objects</a:t>
            </a:r>
          </a:p>
          <a:p>
            <a:pPr>
              <a:lnSpc>
                <a:spcPct val="90000"/>
              </a:lnSpc>
            </a:pPr>
            <a:r>
              <a:rPr lang="en-US" altLang="en-US" sz="2100" b="1" dirty="0"/>
              <a:t>Builder</a:t>
            </a:r>
            <a:r>
              <a:rPr lang="en-US" altLang="en-US" sz="2100" dirty="0"/>
              <a:t>:</a:t>
            </a:r>
          </a:p>
          <a:p>
            <a:pPr marL="742950" lvl="1" indent="-285750">
              <a:lnSpc>
                <a:spcPct val="90000"/>
              </a:lnSpc>
            </a:pPr>
            <a:r>
              <a:rPr lang="en-US" altLang="en-US" sz="2000" dirty="0"/>
              <a:t>Factory for building complex objects incrementally</a:t>
            </a:r>
          </a:p>
          <a:p>
            <a:pPr>
              <a:lnSpc>
                <a:spcPct val="90000"/>
              </a:lnSpc>
            </a:pPr>
            <a:r>
              <a:rPr lang="en-US" altLang="en-US" sz="2100" b="1" dirty="0"/>
              <a:t>Factory</a:t>
            </a:r>
            <a:r>
              <a:rPr lang="en-US" altLang="en-US" sz="2100" dirty="0"/>
              <a:t>:</a:t>
            </a:r>
          </a:p>
          <a:p>
            <a:pPr marL="742950" lvl="1" indent="-285750">
              <a:lnSpc>
                <a:spcPct val="90000"/>
              </a:lnSpc>
            </a:pPr>
            <a:r>
              <a:rPr lang="en-US" altLang="en-US" sz="2000" dirty="0"/>
              <a:t>Method in a derived class creates associates</a:t>
            </a:r>
          </a:p>
          <a:p>
            <a:pPr>
              <a:lnSpc>
                <a:spcPct val="90000"/>
              </a:lnSpc>
            </a:pPr>
            <a:r>
              <a:rPr lang="en-US" altLang="en-US" sz="2100" b="1" dirty="0"/>
              <a:t>Prototype</a:t>
            </a:r>
            <a:r>
              <a:rPr lang="en-US" altLang="en-US" sz="2100" dirty="0"/>
              <a:t>:</a:t>
            </a:r>
          </a:p>
          <a:p>
            <a:pPr marL="742950" lvl="1" indent="-285750">
              <a:lnSpc>
                <a:spcPct val="90000"/>
              </a:lnSpc>
            </a:pPr>
            <a:r>
              <a:rPr lang="en-US" altLang="en-US" sz="2000" dirty="0"/>
              <a:t>Factory for cloning new instances from a prototype</a:t>
            </a:r>
          </a:p>
          <a:p>
            <a:pPr>
              <a:lnSpc>
                <a:spcPct val="90000"/>
              </a:lnSpc>
            </a:pPr>
            <a:r>
              <a:rPr lang="en-US" altLang="en-US" sz="2100" b="1" dirty="0"/>
              <a:t>Singleton</a:t>
            </a:r>
            <a:r>
              <a:rPr lang="en-US" altLang="en-US" sz="2100" dirty="0"/>
              <a:t>:</a:t>
            </a:r>
          </a:p>
          <a:p>
            <a:pPr marL="742950" lvl="1" indent="-285750">
              <a:lnSpc>
                <a:spcPct val="90000"/>
              </a:lnSpc>
            </a:pPr>
            <a:r>
              <a:rPr lang="en-US" altLang="en-US" sz="2000" dirty="0"/>
              <a:t>Factory for a singular (sole) instance</a:t>
            </a:r>
          </a:p>
        </p:txBody>
      </p:sp>
      <p:sp>
        <p:nvSpPr>
          <p:cNvPr id="2" name="TextBox 1"/>
          <p:cNvSpPr txBox="1"/>
          <p:nvPr/>
        </p:nvSpPr>
        <p:spPr>
          <a:xfrm>
            <a:off x="1115616" y="5733256"/>
            <a:ext cx="312906" cy="369332"/>
          </a:xfrm>
          <a:prstGeom prst="rect">
            <a:avLst/>
          </a:prstGeom>
          <a:noFill/>
        </p:spPr>
        <p:txBody>
          <a:bodyPr wrap="none" rtlCol="0">
            <a:spAutoFit/>
          </a:bodyPr>
          <a:lstStyle/>
          <a:p>
            <a:r>
              <a:rPr lang="en-US" dirty="0"/>
              <a:t>5</a:t>
            </a:r>
            <a:endParaRPr lang="en-GB" dirty="0"/>
          </a:p>
        </p:txBody>
      </p:sp>
    </p:spTree>
    <p:extLst>
      <p:ext uri="{BB962C8B-B14F-4D97-AF65-F5344CB8AC3E}">
        <p14:creationId xmlns:p14="http://schemas.microsoft.com/office/powerpoint/2010/main" val="331907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04664"/>
            <a:ext cx="7886700" cy="1325563"/>
          </a:xfrm>
        </p:spPr>
        <p:txBody>
          <a:bodyPr>
            <a:normAutofit/>
          </a:bodyPr>
          <a:lstStyle/>
          <a:p>
            <a:r>
              <a:rPr lang="en-US" altLang="en-US" sz="2800" dirty="0"/>
              <a:t>Structural Patterns</a:t>
            </a:r>
          </a:p>
        </p:txBody>
      </p:sp>
      <p:sp>
        <p:nvSpPr>
          <p:cNvPr id="39939" name="Rectangle 3"/>
          <p:cNvSpPr>
            <a:spLocks noGrp="1" noChangeArrowheads="1"/>
          </p:cNvSpPr>
          <p:nvPr>
            <p:ph type="body" idx="1"/>
          </p:nvPr>
        </p:nvSpPr>
        <p:spPr>
          <a:xfrm>
            <a:off x="457200" y="1628800"/>
            <a:ext cx="8229600" cy="4365848"/>
          </a:xfrm>
        </p:spPr>
        <p:txBody>
          <a:bodyPr>
            <a:normAutofit lnSpcReduction="10000"/>
          </a:bodyPr>
          <a:lstStyle/>
          <a:p>
            <a:pPr>
              <a:lnSpc>
                <a:spcPct val="80000"/>
              </a:lnSpc>
            </a:pPr>
            <a:r>
              <a:rPr lang="en-US" altLang="en-US" sz="2100" b="1" dirty="0"/>
              <a:t>Adapter:</a:t>
            </a:r>
          </a:p>
          <a:p>
            <a:pPr marL="742950" lvl="1" indent="-285750">
              <a:lnSpc>
                <a:spcPct val="80000"/>
              </a:lnSpc>
            </a:pPr>
            <a:r>
              <a:rPr lang="en-US" altLang="en-US" sz="2000" dirty="0"/>
              <a:t>Translator adapts a server interface for a client</a:t>
            </a:r>
          </a:p>
          <a:p>
            <a:pPr>
              <a:lnSpc>
                <a:spcPct val="80000"/>
              </a:lnSpc>
            </a:pPr>
            <a:r>
              <a:rPr lang="en-US" altLang="en-US" sz="2100" b="1" dirty="0"/>
              <a:t>Bridge</a:t>
            </a:r>
            <a:r>
              <a:rPr lang="en-US" altLang="en-US" sz="2100" dirty="0"/>
              <a:t>:</a:t>
            </a:r>
          </a:p>
          <a:p>
            <a:pPr marL="742950" lvl="1" indent="-285750">
              <a:lnSpc>
                <a:spcPct val="80000"/>
              </a:lnSpc>
            </a:pPr>
            <a:r>
              <a:rPr lang="en-US" altLang="en-US" sz="2000" dirty="0"/>
              <a:t>Abstraction for binding one of many implementations</a:t>
            </a:r>
          </a:p>
          <a:p>
            <a:pPr>
              <a:lnSpc>
                <a:spcPct val="80000"/>
              </a:lnSpc>
            </a:pPr>
            <a:r>
              <a:rPr lang="en-US" altLang="en-US" sz="2100" b="1" dirty="0"/>
              <a:t>Composite</a:t>
            </a:r>
            <a:r>
              <a:rPr lang="en-US" altLang="en-US" sz="2100" dirty="0"/>
              <a:t>:</a:t>
            </a:r>
          </a:p>
          <a:p>
            <a:pPr marL="742950" lvl="1" indent="-285750">
              <a:lnSpc>
                <a:spcPct val="80000"/>
              </a:lnSpc>
            </a:pPr>
            <a:r>
              <a:rPr lang="en-US" altLang="en-US" sz="2000" dirty="0"/>
              <a:t>Structure for building recursive aggregations</a:t>
            </a:r>
          </a:p>
          <a:p>
            <a:pPr>
              <a:lnSpc>
                <a:spcPct val="80000"/>
              </a:lnSpc>
            </a:pPr>
            <a:r>
              <a:rPr lang="en-US" altLang="en-US" sz="2100" b="1" dirty="0"/>
              <a:t>Decorator</a:t>
            </a:r>
            <a:r>
              <a:rPr lang="en-US" altLang="en-US" sz="2100" dirty="0"/>
              <a:t>:</a:t>
            </a:r>
          </a:p>
          <a:p>
            <a:pPr marL="742950" lvl="1" indent="-285750">
              <a:lnSpc>
                <a:spcPct val="80000"/>
              </a:lnSpc>
            </a:pPr>
            <a:r>
              <a:rPr lang="en-US" altLang="en-US" sz="2000" dirty="0"/>
              <a:t>Decorator extends an object transparently</a:t>
            </a:r>
          </a:p>
          <a:p>
            <a:pPr>
              <a:lnSpc>
                <a:spcPct val="80000"/>
              </a:lnSpc>
            </a:pPr>
            <a:r>
              <a:rPr lang="en-US" altLang="en-US" sz="2100" b="1" dirty="0"/>
              <a:t>Facade</a:t>
            </a:r>
            <a:r>
              <a:rPr lang="en-US" altLang="en-US" sz="2100" dirty="0"/>
              <a:t>:</a:t>
            </a:r>
          </a:p>
          <a:p>
            <a:pPr marL="742950" lvl="1" indent="-285750">
              <a:lnSpc>
                <a:spcPct val="80000"/>
              </a:lnSpc>
            </a:pPr>
            <a:r>
              <a:rPr lang="en-US" altLang="en-US" sz="2000" dirty="0"/>
              <a:t>Simplifies the interface for a subsystem</a:t>
            </a:r>
          </a:p>
          <a:p>
            <a:pPr>
              <a:lnSpc>
                <a:spcPct val="80000"/>
              </a:lnSpc>
            </a:pPr>
            <a:r>
              <a:rPr lang="en-US" altLang="en-US" sz="2100" b="1" dirty="0"/>
              <a:t>Flyweight</a:t>
            </a:r>
            <a:r>
              <a:rPr lang="en-US" altLang="en-US" sz="2100" dirty="0"/>
              <a:t>:</a:t>
            </a:r>
          </a:p>
          <a:p>
            <a:pPr marL="742950" lvl="1" indent="-285750">
              <a:lnSpc>
                <a:spcPct val="80000"/>
              </a:lnSpc>
            </a:pPr>
            <a:r>
              <a:rPr lang="en-US" altLang="en-US" sz="2000" dirty="0"/>
              <a:t>Many fine-grained objects shared efficiently.</a:t>
            </a:r>
          </a:p>
          <a:p>
            <a:pPr>
              <a:lnSpc>
                <a:spcPct val="80000"/>
              </a:lnSpc>
            </a:pPr>
            <a:r>
              <a:rPr lang="en-US" altLang="en-US" sz="2100" b="1" dirty="0"/>
              <a:t>Proxy</a:t>
            </a:r>
            <a:r>
              <a:rPr lang="en-US" altLang="en-US" sz="2100" dirty="0"/>
              <a:t>:</a:t>
            </a:r>
          </a:p>
          <a:p>
            <a:pPr marL="742950" lvl="1" indent="-285750">
              <a:lnSpc>
                <a:spcPct val="80000"/>
              </a:lnSpc>
            </a:pPr>
            <a:r>
              <a:rPr lang="en-US" altLang="en-US" sz="2000" dirty="0"/>
              <a:t>One object approximates another</a:t>
            </a:r>
          </a:p>
        </p:txBody>
      </p:sp>
      <p:sp>
        <p:nvSpPr>
          <p:cNvPr id="2" name="TextBox 1"/>
          <p:cNvSpPr txBox="1"/>
          <p:nvPr/>
        </p:nvSpPr>
        <p:spPr>
          <a:xfrm>
            <a:off x="1259632" y="6093296"/>
            <a:ext cx="312906" cy="369332"/>
          </a:xfrm>
          <a:prstGeom prst="rect">
            <a:avLst/>
          </a:prstGeom>
          <a:noFill/>
        </p:spPr>
        <p:txBody>
          <a:bodyPr wrap="none" rtlCol="0">
            <a:spAutoFit/>
          </a:bodyPr>
          <a:lstStyle/>
          <a:p>
            <a:r>
              <a:rPr lang="en-US" dirty="0"/>
              <a:t>7</a:t>
            </a:r>
            <a:endParaRPr lang="en-GB" dirty="0"/>
          </a:p>
        </p:txBody>
      </p:sp>
    </p:spTree>
    <p:extLst>
      <p:ext uri="{BB962C8B-B14F-4D97-AF65-F5344CB8AC3E}">
        <p14:creationId xmlns:p14="http://schemas.microsoft.com/office/powerpoint/2010/main" val="57532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04664"/>
            <a:ext cx="7886700" cy="1325563"/>
          </a:xfrm>
        </p:spPr>
        <p:txBody>
          <a:bodyPr>
            <a:normAutofit/>
          </a:bodyPr>
          <a:lstStyle/>
          <a:p>
            <a:r>
              <a:rPr lang="en-US" altLang="en-US" sz="2800" dirty="0"/>
              <a:t>Behavioral Patterns</a:t>
            </a:r>
          </a:p>
        </p:txBody>
      </p:sp>
      <p:sp>
        <p:nvSpPr>
          <p:cNvPr id="36867" name="Rectangle 3"/>
          <p:cNvSpPr>
            <a:spLocks noGrp="1" noChangeArrowheads="1"/>
          </p:cNvSpPr>
          <p:nvPr>
            <p:ph type="body" idx="1"/>
          </p:nvPr>
        </p:nvSpPr>
        <p:spPr>
          <a:xfrm>
            <a:off x="457200" y="1556792"/>
            <a:ext cx="8229600" cy="4525963"/>
          </a:xfrm>
        </p:spPr>
        <p:txBody>
          <a:bodyPr>
            <a:normAutofit/>
          </a:bodyPr>
          <a:lstStyle/>
          <a:p>
            <a:pPr>
              <a:lnSpc>
                <a:spcPct val="80000"/>
              </a:lnSpc>
            </a:pPr>
            <a:r>
              <a:rPr lang="en-US" altLang="en-US" sz="2100" b="1" dirty="0"/>
              <a:t>Chain of Responsibility</a:t>
            </a:r>
            <a:r>
              <a:rPr lang="en-US" altLang="en-US" sz="2100" dirty="0"/>
              <a:t>:</a:t>
            </a:r>
          </a:p>
          <a:p>
            <a:pPr marL="742950" lvl="1" indent="-285750">
              <a:lnSpc>
                <a:spcPct val="80000"/>
              </a:lnSpc>
            </a:pPr>
            <a:r>
              <a:rPr lang="en-US" altLang="en-US" sz="2000" dirty="0"/>
              <a:t>Request delegated to the responsible service provider</a:t>
            </a:r>
          </a:p>
          <a:p>
            <a:pPr>
              <a:lnSpc>
                <a:spcPct val="80000"/>
              </a:lnSpc>
            </a:pPr>
            <a:r>
              <a:rPr lang="en-US" altLang="en-US" sz="2100" b="1" dirty="0"/>
              <a:t>Command</a:t>
            </a:r>
            <a:r>
              <a:rPr lang="en-US" altLang="en-US" sz="2100" dirty="0"/>
              <a:t>:</a:t>
            </a:r>
          </a:p>
          <a:p>
            <a:pPr marL="742950" lvl="1" indent="-285750">
              <a:lnSpc>
                <a:spcPct val="80000"/>
              </a:lnSpc>
            </a:pPr>
            <a:r>
              <a:rPr lang="en-US" altLang="en-US" sz="2000" dirty="0"/>
              <a:t>Request or Action is first-class object, hence re-storable</a:t>
            </a:r>
          </a:p>
          <a:p>
            <a:pPr>
              <a:lnSpc>
                <a:spcPct val="80000"/>
              </a:lnSpc>
            </a:pPr>
            <a:r>
              <a:rPr lang="en-US" altLang="en-US" sz="2100" b="1" dirty="0"/>
              <a:t>Iterator</a:t>
            </a:r>
            <a:r>
              <a:rPr lang="en-US" altLang="en-US" sz="2100" dirty="0"/>
              <a:t>:</a:t>
            </a:r>
          </a:p>
          <a:p>
            <a:pPr marL="742950" lvl="1" indent="-285750">
              <a:lnSpc>
                <a:spcPct val="80000"/>
              </a:lnSpc>
            </a:pPr>
            <a:r>
              <a:rPr lang="en-US" altLang="en-US" sz="2000" dirty="0"/>
              <a:t>Aggregate and access elements sequentially</a:t>
            </a:r>
          </a:p>
          <a:p>
            <a:pPr>
              <a:lnSpc>
                <a:spcPct val="80000"/>
              </a:lnSpc>
            </a:pPr>
            <a:r>
              <a:rPr lang="en-US" altLang="en-US" sz="2100" b="1" dirty="0"/>
              <a:t>Interpreter</a:t>
            </a:r>
            <a:r>
              <a:rPr lang="en-US" altLang="en-US" sz="2100" dirty="0"/>
              <a:t>:</a:t>
            </a:r>
          </a:p>
          <a:p>
            <a:pPr marL="742950" lvl="1" indent="-285750">
              <a:lnSpc>
                <a:spcPct val="80000"/>
              </a:lnSpc>
            </a:pPr>
            <a:r>
              <a:rPr lang="en-US" altLang="en-US" sz="2000" dirty="0"/>
              <a:t>Language interpreter for a small grammar</a:t>
            </a:r>
          </a:p>
          <a:p>
            <a:pPr>
              <a:lnSpc>
                <a:spcPct val="80000"/>
              </a:lnSpc>
            </a:pPr>
            <a:r>
              <a:rPr lang="en-US" altLang="en-US" sz="2100" b="1" dirty="0"/>
              <a:t>Mediator</a:t>
            </a:r>
            <a:r>
              <a:rPr lang="en-US" altLang="en-US" sz="2100" dirty="0"/>
              <a:t>:</a:t>
            </a:r>
          </a:p>
          <a:p>
            <a:pPr marL="742950" lvl="1" indent="-285750">
              <a:lnSpc>
                <a:spcPct val="80000"/>
              </a:lnSpc>
            </a:pPr>
            <a:r>
              <a:rPr lang="en-US" altLang="en-US" sz="2000" dirty="0"/>
              <a:t>Coordinates interactions between its associates</a:t>
            </a:r>
          </a:p>
          <a:p>
            <a:pPr>
              <a:lnSpc>
                <a:spcPct val="80000"/>
              </a:lnSpc>
            </a:pPr>
            <a:r>
              <a:rPr lang="en-US" altLang="en-US" sz="2100" b="1" dirty="0"/>
              <a:t>Memento</a:t>
            </a:r>
            <a:r>
              <a:rPr lang="en-US" altLang="en-US" sz="2100" dirty="0"/>
              <a:t>:</a:t>
            </a:r>
          </a:p>
          <a:p>
            <a:pPr marL="742950" lvl="1" indent="-285750">
              <a:lnSpc>
                <a:spcPct val="80000"/>
              </a:lnSpc>
            </a:pPr>
            <a:r>
              <a:rPr lang="en-US" altLang="en-US" sz="2000" dirty="0"/>
              <a:t>Snapshot captures and restores object states privately</a:t>
            </a:r>
          </a:p>
        </p:txBody>
      </p:sp>
    </p:spTree>
    <p:extLst>
      <p:ext uri="{BB962C8B-B14F-4D97-AF65-F5344CB8AC3E}">
        <p14:creationId xmlns:p14="http://schemas.microsoft.com/office/powerpoint/2010/main" val="4015003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494733"/>
            <a:ext cx="7886700" cy="1325563"/>
          </a:xfrm>
        </p:spPr>
        <p:txBody>
          <a:bodyPr>
            <a:normAutofit/>
          </a:bodyPr>
          <a:lstStyle/>
          <a:p>
            <a:r>
              <a:rPr lang="en-US" altLang="en-US" sz="2800" dirty="0"/>
              <a:t>Behavioral Patterns (cont.)</a:t>
            </a:r>
          </a:p>
        </p:txBody>
      </p:sp>
      <p:sp>
        <p:nvSpPr>
          <p:cNvPr id="37891" name="Rectangle 3"/>
          <p:cNvSpPr>
            <a:spLocks noGrp="1" noChangeArrowheads="1"/>
          </p:cNvSpPr>
          <p:nvPr>
            <p:ph type="body" idx="1"/>
          </p:nvPr>
        </p:nvSpPr>
        <p:spPr>
          <a:xfrm>
            <a:off x="628650" y="1825625"/>
            <a:ext cx="7886700" cy="3691607"/>
          </a:xfrm>
        </p:spPr>
        <p:txBody>
          <a:bodyPr/>
          <a:lstStyle/>
          <a:p>
            <a:pPr>
              <a:lnSpc>
                <a:spcPct val="80000"/>
              </a:lnSpc>
            </a:pPr>
            <a:r>
              <a:rPr lang="en-US" altLang="en-US" sz="2100" b="1" dirty="0"/>
              <a:t>Observer</a:t>
            </a:r>
            <a:r>
              <a:rPr lang="en-US" altLang="en-US" sz="2100" dirty="0"/>
              <a:t>:</a:t>
            </a:r>
          </a:p>
          <a:p>
            <a:pPr marL="742950" lvl="1" indent="-285750">
              <a:lnSpc>
                <a:spcPct val="80000"/>
              </a:lnSpc>
            </a:pPr>
            <a:r>
              <a:rPr lang="en-US" altLang="en-US" sz="2000" dirty="0"/>
              <a:t>Dependents update automatically when subject changes</a:t>
            </a:r>
          </a:p>
          <a:p>
            <a:pPr>
              <a:lnSpc>
                <a:spcPct val="80000"/>
              </a:lnSpc>
            </a:pPr>
            <a:r>
              <a:rPr lang="en-US" altLang="en-US" sz="2100" b="1" dirty="0"/>
              <a:t>State</a:t>
            </a:r>
            <a:r>
              <a:rPr lang="en-US" altLang="en-US" sz="2100" dirty="0"/>
              <a:t>:</a:t>
            </a:r>
          </a:p>
          <a:p>
            <a:pPr marL="742950" lvl="1" indent="-285750">
              <a:lnSpc>
                <a:spcPct val="80000"/>
              </a:lnSpc>
            </a:pPr>
            <a:r>
              <a:rPr lang="en-US" altLang="en-US" sz="2000" dirty="0"/>
              <a:t>Object whose behavior depends on its state</a:t>
            </a:r>
          </a:p>
          <a:p>
            <a:pPr>
              <a:lnSpc>
                <a:spcPct val="80000"/>
              </a:lnSpc>
            </a:pPr>
            <a:r>
              <a:rPr lang="en-US" altLang="en-US" sz="2100" b="1" dirty="0"/>
              <a:t>Strategy</a:t>
            </a:r>
            <a:r>
              <a:rPr lang="en-US" altLang="en-US" sz="2100" dirty="0"/>
              <a:t>:</a:t>
            </a:r>
          </a:p>
          <a:p>
            <a:pPr marL="742950" lvl="1" indent="-285750">
              <a:lnSpc>
                <a:spcPct val="80000"/>
              </a:lnSpc>
            </a:pPr>
            <a:r>
              <a:rPr lang="en-US" altLang="en-US" sz="2000" dirty="0"/>
              <a:t>Abstraction for selecting one of many algorithms</a:t>
            </a:r>
          </a:p>
          <a:p>
            <a:pPr>
              <a:lnSpc>
                <a:spcPct val="80000"/>
              </a:lnSpc>
            </a:pPr>
            <a:r>
              <a:rPr lang="en-US" altLang="en-US" sz="2100" b="1" dirty="0"/>
              <a:t>Template Method</a:t>
            </a:r>
            <a:r>
              <a:rPr lang="en-US" altLang="en-US" sz="2100" dirty="0"/>
              <a:t>:</a:t>
            </a:r>
          </a:p>
          <a:p>
            <a:pPr marL="742950" lvl="1" indent="-285750">
              <a:lnSpc>
                <a:spcPct val="80000"/>
              </a:lnSpc>
            </a:pPr>
            <a:r>
              <a:rPr lang="en-US" altLang="en-US" sz="2000" dirty="0"/>
              <a:t>Algorithm with some steps supplied by a derived class</a:t>
            </a:r>
          </a:p>
          <a:p>
            <a:pPr>
              <a:lnSpc>
                <a:spcPct val="80000"/>
              </a:lnSpc>
            </a:pPr>
            <a:r>
              <a:rPr lang="en-US" altLang="en-US" sz="2100" b="1" dirty="0"/>
              <a:t>Visitor</a:t>
            </a:r>
            <a:r>
              <a:rPr lang="en-US" altLang="en-US" sz="2100" dirty="0"/>
              <a:t>:</a:t>
            </a:r>
          </a:p>
          <a:p>
            <a:pPr marL="742950" lvl="1" indent="-285750">
              <a:lnSpc>
                <a:spcPct val="80000"/>
              </a:lnSpc>
            </a:pPr>
            <a:r>
              <a:rPr lang="en-US" altLang="en-US" sz="2000" dirty="0"/>
              <a:t>Operations applied to elements of a heterogeneous object structure</a:t>
            </a:r>
          </a:p>
        </p:txBody>
      </p:sp>
      <p:sp>
        <p:nvSpPr>
          <p:cNvPr id="2" name="TextBox 1"/>
          <p:cNvSpPr txBox="1"/>
          <p:nvPr/>
        </p:nvSpPr>
        <p:spPr>
          <a:xfrm>
            <a:off x="1043608" y="5589240"/>
            <a:ext cx="424027" cy="369332"/>
          </a:xfrm>
          <a:prstGeom prst="rect">
            <a:avLst/>
          </a:prstGeom>
          <a:noFill/>
        </p:spPr>
        <p:txBody>
          <a:bodyPr wrap="none" rtlCol="0">
            <a:spAutoFit/>
          </a:bodyPr>
          <a:lstStyle/>
          <a:p>
            <a:r>
              <a:rPr lang="en-US" dirty="0"/>
              <a:t>11</a:t>
            </a:r>
            <a:endParaRPr lang="en-GB" dirty="0"/>
          </a:p>
        </p:txBody>
      </p:sp>
    </p:spTree>
    <p:extLst>
      <p:ext uri="{BB962C8B-B14F-4D97-AF65-F5344CB8AC3E}">
        <p14:creationId xmlns:p14="http://schemas.microsoft.com/office/powerpoint/2010/main" val="1961765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500062"/>
            <a:ext cx="7886700" cy="1325563"/>
          </a:xfrm>
        </p:spPr>
        <p:txBody>
          <a:bodyPr>
            <a:normAutofit/>
          </a:bodyPr>
          <a:lstStyle/>
          <a:p>
            <a:r>
              <a:rPr lang="en-US" altLang="en-US" sz="2800" dirty="0"/>
              <a:t>Pattern: Singleton (Creational)</a:t>
            </a:r>
          </a:p>
        </p:txBody>
      </p:sp>
      <p:sp>
        <p:nvSpPr>
          <p:cNvPr id="12291" name="Rectangle 3"/>
          <p:cNvSpPr>
            <a:spLocks noGrp="1" noChangeArrowheads="1"/>
          </p:cNvSpPr>
          <p:nvPr>
            <p:ph type="body" idx="1"/>
          </p:nvPr>
        </p:nvSpPr>
        <p:spPr>
          <a:xfrm>
            <a:off x="628650" y="1825625"/>
            <a:ext cx="8191822" cy="4351338"/>
          </a:xfrm>
        </p:spPr>
        <p:txBody>
          <a:bodyPr>
            <a:normAutofit/>
          </a:bodyPr>
          <a:lstStyle/>
          <a:p>
            <a:pPr>
              <a:buFontTx/>
              <a:buNone/>
            </a:pPr>
            <a:r>
              <a:rPr lang="en-US" altLang="en-US" sz="2400" b="1" dirty="0"/>
              <a:t>Name: </a:t>
            </a:r>
            <a:r>
              <a:rPr lang="en-US" altLang="en-US" sz="2400" dirty="0"/>
              <a:t>Singleton</a:t>
            </a:r>
          </a:p>
          <a:p>
            <a:pPr>
              <a:buFontTx/>
              <a:buNone/>
            </a:pPr>
            <a:r>
              <a:rPr lang="en-US" altLang="en-US" sz="2400" b="1" dirty="0"/>
              <a:t>Problem:</a:t>
            </a:r>
            <a:r>
              <a:rPr lang="en-US" altLang="en-US" sz="2400" dirty="0"/>
              <a:t> </a:t>
            </a:r>
          </a:p>
          <a:p>
            <a:pPr>
              <a:buFontTx/>
              <a:buNone/>
            </a:pPr>
            <a:r>
              <a:rPr lang="en-US" altLang="en-US" sz="2400" dirty="0"/>
              <a:t>How can we guarantee that one and only one instance of a class can be created?</a:t>
            </a:r>
          </a:p>
          <a:p>
            <a:pPr marL="171450" lvl="1">
              <a:spcBef>
                <a:spcPts val="750"/>
              </a:spcBef>
              <a:buNone/>
            </a:pPr>
            <a:r>
              <a:rPr lang="en-US" altLang="en-US" sz="2400" b="1" dirty="0"/>
              <a:t>Context:</a:t>
            </a:r>
            <a:r>
              <a:rPr lang="en-US" altLang="en-US" sz="2400" dirty="0"/>
              <a:t> In some applications it is important to have exactly one instance of a class, e.g. sales of one company, </a:t>
            </a:r>
          </a:p>
          <a:p>
            <a:pPr marL="171450" lvl="1">
              <a:spcBef>
                <a:spcPts val="750"/>
              </a:spcBef>
              <a:buNone/>
            </a:pPr>
            <a:r>
              <a:rPr lang="en-US" altLang="en-US" sz="2400" dirty="0"/>
              <a:t>	or you may want just one instance of a null object, which you use in many places</a:t>
            </a:r>
          </a:p>
          <a:p>
            <a:pPr>
              <a:buFontTx/>
              <a:buNone/>
            </a:pPr>
            <a:r>
              <a:rPr lang="en-US" altLang="en-US" sz="2400" dirty="0"/>
              <a:t>.</a:t>
            </a:r>
          </a:p>
        </p:txBody>
      </p:sp>
    </p:spTree>
    <p:extLst>
      <p:ext uri="{BB962C8B-B14F-4D97-AF65-F5344CB8AC3E}">
        <p14:creationId xmlns:p14="http://schemas.microsoft.com/office/powerpoint/2010/main" val="2339544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00034" y="3357562"/>
            <a:ext cx="7886700" cy="1674813"/>
          </a:xfrm>
        </p:spPr>
        <p:txBody>
          <a:bodyPr>
            <a:noAutofit/>
          </a:bodyPr>
          <a:lstStyle/>
          <a:p>
            <a:pPr>
              <a:buNone/>
            </a:pPr>
            <a:r>
              <a:rPr lang="en-GB" sz="2400" dirty="0"/>
              <a:t>Singleton pattern involves a single class which is responsible to create an object while making sure that only single object gets created. This class provides a way to access its only object which can be accessed directly without need to instantiate the object of the class.</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55</a:t>
            </a:fld>
            <a:endParaRPr lang="en-US" altLang="en-US"/>
          </a:p>
        </p:txBody>
      </p:sp>
      <p:sp>
        <p:nvSpPr>
          <p:cNvPr id="5" name="Rectangle 4"/>
          <p:cNvSpPr/>
          <p:nvPr/>
        </p:nvSpPr>
        <p:spPr>
          <a:xfrm>
            <a:off x="500034" y="1785926"/>
            <a:ext cx="7643866" cy="1200329"/>
          </a:xfrm>
          <a:prstGeom prst="rect">
            <a:avLst/>
          </a:prstGeom>
        </p:spPr>
        <p:txBody>
          <a:bodyPr wrap="square">
            <a:spAutoFit/>
          </a:bodyPr>
          <a:lstStyle/>
          <a:p>
            <a:r>
              <a:rPr lang="en-GB" sz="2400" b="1" i="0" dirty="0">
                <a:latin typeface="+mn-lt"/>
              </a:rPr>
              <a:t>Singleton design pattern</a:t>
            </a:r>
            <a:r>
              <a:rPr lang="en-GB" sz="2400" i="0" dirty="0">
                <a:latin typeface="+mn-lt"/>
              </a:rPr>
              <a:t> is a creational pattern which allows only one instance of a class to be created which will be available to the whole application.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Use Diagram</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56</a:t>
            </a:fld>
            <a:endParaRPr lang="en-US" altLang="en-US"/>
          </a:p>
        </p:txBody>
      </p:sp>
      <p:pic>
        <p:nvPicPr>
          <p:cNvPr id="5" name="Picture 4" descr="../Downloads/singleton_pattern_uml_diagram.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4612" y="1928802"/>
            <a:ext cx="4071966" cy="435771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28650" y="1700808"/>
            <a:ext cx="7886700" cy="4351338"/>
          </a:xfrm>
        </p:spPr>
        <p:txBody>
          <a:bodyPr/>
          <a:lstStyle/>
          <a:p>
            <a:pPr>
              <a:lnSpc>
                <a:spcPct val="90000"/>
              </a:lnSpc>
              <a:buFontTx/>
              <a:buNone/>
            </a:pPr>
            <a:r>
              <a:rPr lang="en-US" altLang="en-US" sz="2400" b="1" dirty="0">
                <a:latin typeface="Arial" panose="020B0604020202020204" pitchFamily="34" charset="0"/>
              </a:rPr>
              <a:t>Class Singleton {</a:t>
            </a:r>
          </a:p>
          <a:p>
            <a:pPr>
              <a:lnSpc>
                <a:spcPct val="90000"/>
              </a:lnSpc>
              <a:buFontTx/>
              <a:buNone/>
            </a:pPr>
            <a:r>
              <a:rPr lang="en-US" altLang="en-US" sz="2400" b="1" dirty="0">
                <a:latin typeface="Arial" panose="020B0604020202020204" pitchFamily="34" charset="0"/>
              </a:rPr>
              <a:t>	private static Singleton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null;</a:t>
            </a:r>
          </a:p>
          <a:p>
            <a:pPr>
              <a:lnSpc>
                <a:spcPct val="90000"/>
              </a:lnSpc>
              <a:buFontTx/>
              <a:buNone/>
            </a:pPr>
            <a:r>
              <a:rPr lang="en-US" altLang="en-US" sz="2400" b="1" dirty="0">
                <a:latin typeface="Arial" panose="020B0604020202020204" pitchFamily="34" charset="0"/>
              </a:rPr>
              <a:t>	private Singleton( ) { .. } // private constructor</a:t>
            </a:r>
          </a:p>
          <a:p>
            <a:pPr>
              <a:lnSpc>
                <a:spcPct val="90000"/>
              </a:lnSpc>
              <a:buFontTx/>
              <a:buNone/>
            </a:pPr>
            <a:r>
              <a:rPr lang="en-US" altLang="en-US" sz="2400" b="1" dirty="0">
                <a:latin typeface="Arial" panose="020B0604020202020204" pitchFamily="34" charset="0"/>
              </a:rPr>
              <a:t>	public static Singleton </a:t>
            </a:r>
            <a:r>
              <a:rPr lang="en-US" altLang="en-US" sz="2400" b="1" dirty="0" err="1">
                <a:latin typeface="Arial" panose="020B0604020202020204" pitchFamily="34" charset="0"/>
              </a:rPr>
              <a:t>getInstance</a:t>
            </a:r>
            <a:r>
              <a:rPr lang="en-US" altLang="en-US" sz="2400" b="1" dirty="0">
                <a:latin typeface="Arial" panose="020B0604020202020204" pitchFamily="34" charset="0"/>
              </a:rPr>
              <a:t>( ) {</a:t>
            </a:r>
          </a:p>
          <a:p>
            <a:pPr>
              <a:lnSpc>
                <a:spcPct val="90000"/>
              </a:lnSpc>
              <a:buFontTx/>
              <a:buNone/>
            </a:pPr>
            <a:r>
              <a:rPr lang="en-US" altLang="en-US" sz="2400" b="1" dirty="0">
                <a:latin typeface="Arial" panose="020B0604020202020204" pitchFamily="34" charset="0"/>
              </a:rPr>
              <a:t>		if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null)</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new Singleton(); </a:t>
            </a:r>
          </a:p>
          <a:p>
            <a:pPr>
              <a:lnSpc>
                <a:spcPct val="90000"/>
              </a:lnSpc>
              <a:buFontTx/>
              <a:buNone/>
            </a:pPr>
            <a:r>
              <a:rPr lang="en-US" altLang="en-US" sz="2400" b="1" dirty="0">
                <a:latin typeface="Arial" panose="020B0604020202020204" pitchFamily="34" charset="0"/>
              </a:rPr>
              <a:t>			// call constructor</a:t>
            </a:r>
          </a:p>
          <a:p>
            <a:pPr>
              <a:lnSpc>
                <a:spcPct val="90000"/>
              </a:lnSpc>
              <a:buFontTx/>
              <a:buNone/>
            </a:pPr>
            <a:r>
              <a:rPr lang="en-US" altLang="en-US" sz="2400" b="1" dirty="0">
                <a:latin typeface="Arial" panose="020B0604020202020204" pitchFamily="34" charset="0"/>
              </a:rPr>
              <a:t>		return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a:t>
            </a:r>
          </a:p>
          <a:p>
            <a:pPr>
              <a:lnSpc>
                <a:spcPct val="90000"/>
              </a:lnSpc>
              <a:buFontTx/>
              <a:buNone/>
            </a:pP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a:t>
            </a:r>
          </a:p>
        </p:txBody>
      </p:sp>
      <p:sp>
        <p:nvSpPr>
          <p:cNvPr id="15363" name="Text Box 3"/>
          <p:cNvSpPr txBox="1">
            <a:spLocks noChangeArrowheads="1"/>
          </p:cNvSpPr>
          <p:nvPr/>
        </p:nvSpPr>
        <p:spPr bwMode="auto">
          <a:xfrm>
            <a:off x="571472" y="928670"/>
            <a:ext cx="2643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t>Example: Code</a:t>
            </a:r>
          </a:p>
        </p:txBody>
      </p:sp>
    </p:spTree>
    <p:extLst>
      <p:ext uri="{BB962C8B-B14F-4D97-AF65-F5344CB8AC3E}">
        <p14:creationId xmlns:p14="http://schemas.microsoft.com/office/powerpoint/2010/main" val="3954855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ChangeArrowheads="1"/>
          </p:cNvSpPr>
          <p:nvPr/>
        </p:nvSpPr>
        <p:spPr bwMode="auto">
          <a:xfrm>
            <a:off x="357158" y="1357298"/>
            <a:ext cx="8534400" cy="342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en-GB" altLang="en-US" b="1" i="0" dirty="0"/>
              <a:t>Factory: </a:t>
            </a:r>
            <a:r>
              <a:rPr lang="en-GB" altLang="en-US" sz="2200" i="0" dirty="0"/>
              <a:t>it's easy to think of factories in the real world - a factory is just somewhere that items gets produced such as cars, computers or TVs.</a:t>
            </a:r>
          </a:p>
          <a:p>
            <a:pPr algn="just" eaLnBrk="1" hangingPunct="1">
              <a:spcBef>
                <a:spcPct val="20000"/>
              </a:spcBef>
              <a:buClr>
                <a:schemeClr val="bg2"/>
              </a:buClr>
              <a:buSzPct val="75000"/>
              <a:buFont typeface="Wingdings" panose="05000000000000000000" pitchFamily="2" charset="2"/>
              <a:buChar char="§"/>
            </a:pPr>
            <a:r>
              <a:rPr lang="bg-BG" altLang="en-US" b="1" i="0" dirty="0"/>
              <a:t>The Factory </a:t>
            </a:r>
            <a:r>
              <a:rPr lang="en-US" altLang="en-US" b="1" i="0" dirty="0"/>
              <a:t>Pattern</a:t>
            </a:r>
            <a:r>
              <a:rPr lang="bg-BG" altLang="en-US" b="1" i="0" dirty="0"/>
              <a:t> </a:t>
            </a:r>
            <a:r>
              <a:rPr lang="bg-BG" altLang="en-US" sz="2200" i="0" dirty="0"/>
              <a:t>provides a simple decision making class that</a:t>
            </a:r>
            <a:r>
              <a:rPr lang="en-US" altLang="en-US" sz="2200" i="0" dirty="0"/>
              <a:t> </a:t>
            </a:r>
            <a:r>
              <a:rPr lang="bg-BG" altLang="en-US" sz="2200" i="0" dirty="0"/>
              <a:t>returns one of several possible subclasses of a base class depending</a:t>
            </a:r>
            <a:r>
              <a:rPr lang="en-US" altLang="en-US" sz="2200" i="0" dirty="0"/>
              <a:t> </a:t>
            </a:r>
            <a:r>
              <a:rPr lang="bg-BG" altLang="en-US" sz="2200" i="0" dirty="0"/>
              <a:t>on the data that are provided.</a:t>
            </a:r>
            <a:r>
              <a:rPr lang="en-US" altLang="en-US" i="0" dirty="0"/>
              <a:t> </a:t>
            </a:r>
          </a:p>
          <a:p>
            <a:pPr algn="just" eaLnBrk="1" hangingPunct="1">
              <a:spcBef>
                <a:spcPct val="20000"/>
              </a:spcBef>
              <a:buClr>
                <a:schemeClr val="bg2"/>
              </a:buClr>
              <a:buSzPct val="75000"/>
              <a:buFont typeface="Wingdings" panose="05000000000000000000" pitchFamily="2" charset="2"/>
              <a:buChar char="§"/>
            </a:pPr>
            <a:r>
              <a:rPr lang="bg-BG" altLang="en-US" b="1" i="0" dirty="0"/>
              <a:t>The Abstract Factory </a:t>
            </a:r>
            <a:r>
              <a:rPr lang="en-US" altLang="en-US" b="1" i="0" dirty="0"/>
              <a:t>Pattern</a:t>
            </a:r>
            <a:r>
              <a:rPr lang="bg-BG" altLang="en-US" b="1" i="0" dirty="0"/>
              <a:t> </a:t>
            </a:r>
            <a:r>
              <a:rPr lang="bg-BG" altLang="en-US" sz="2200" i="0" dirty="0"/>
              <a:t>provides an interface to create and</a:t>
            </a:r>
            <a:r>
              <a:rPr lang="en-US" altLang="en-US" sz="2200" i="0" dirty="0"/>
              <a:t> </a:t>
            </a:r>
            <a:r>
              <a:rPr lang="bg-BG" altLang="en-US" sz="2200" i="0" dirty="0"/>
              <a:t>return one of several families of related objects.</a:t>
            </a:r>
            <a:r>
              <a:rPr lang="en-US" altLang="en-US" i="0" dirty="0"/>
              <a:t> </a:t>
            </a:r>
          </a:p>
        </p:txBody>
      </p:sp>
      <p:sp>
        <p:nvSpPr>
          <p:cNvPr id="3" name="TextBox 2"/>
          <p:cNvSpPr txBox="1"/>
          <p:nvPr/>
        </p:nvSpPr>
        <p:spPr>
          <a:xfrm>
            <a:off x="714348" y="5214950"/>
            <a:ext cx="4578369" cy="523220"/>
          </a:xfrm>
          <a:prstGeom prst="rect">
            <a:avLst/>
          </a:prstGeom>
          <a:noFill/>
        </p:spPr>
        <p:txBody>
          <a:bodyPr wrap="none" rtlCol="0">
            <a:spAutoFit/>
          </a:bodyPr>
          <a:lstStyle/>
          <a:p>
            <a:r>
              <a:rPr lang="en-GB" sz="2800" b="1" i="0" dirty="0">
                <a:latin typeface="Times New Roman" pitchFamily="18" charset="0"/>
                <a:cs typeface="Times New Roman" pitchFamily="18" charset="0"/>
              </a:rPr>
              <a:t>Both are creational patterns.</a:t>
            </a:r>
          </a:p>
        </p:txBody>
      </p:sp>
    </p:spTree>
    <p:extLst>
      <p:ext uri="{BB962C8B-B14F-4D97-AF65-F5344CB8AC3E}">
        <p14:creationId xmlns:p14="http://schemas.microsoft.com/office/powerpoint/2010/main" val="400489541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304800" y="126876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The</a:t>
            </a:r>
            <a:r>
              <a:rPr lang="bg-BG" altLang="en-US" sz="2000" i="0" dirty="0"/>
              <a:t> Factory pattern returns an instance</a:t>
            </a:r>
            <a:r>
              <a:rPr lang="en-US" altLang="en-US" sz="2000" i="0" dirty="0"/>
              <a:t> </a:t>
            </a:r>
            <a:r>
              <a:rPr lang="bg-BG" altLang="en-US" sz="2000" i="0" dirty="0"/>
              <a:t>of one of several possible classes depending on the data provided to it.</a:t>
            </a:r>
            <a:endParaRPr lang="en-US" altLang="en-US" sz="2000" i="0" dirty="0"/>
          </a:p>
        </p:txBody>
      </p:sp>
      <p:pic>
        <p:nvPicPr>
          <p:cNvPr id="1536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419722"/>
            <a:ext cx="49815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7"/>
          <p:cNvSpPr>
            <a:spLocks noChangeArrowheads="1"/>
          </p:cNvSpPr>
          <p:nvPr/>
        </p:nvSpPr>
        <p:spPr bwMode="auto">
          <a:xfrm>
            <a:off x="304800" y="4293096"/>
            <a:ext cx="8534400" cy="214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4448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en-US" altLang="en-US" sz="2000" i="0" dirty="0"/>
              <a:t>Here, </a:t>
            </a:r>
            <a:r>
              <a:rPr lang="en-US" altLang="en-US" sz="2000" b="1" i="0" dirty="0"/>
              <a:t>x </a:t>
            </a:r>
            <a:r>
              <a:rPr lang="en-US" altLang="en-US" sz="2000" i="0" dirty="0"/>
              <a:t>is a base class and classes </a:t>
            </a:r>
            <a:r>
              <a:rPr lang="en-US" altLang="en-US" sz="2000" b="1" i="0" dirty="0" err="1"/>
              <a:t>xy</a:t>
            </a:r>
            <a:r>
              <a:rPr lang="en-US" altLang="en-US" sz="2000" b="1" i="0" dirty="0"/>
              <a:t> </a:t>
            </a:r>
            <a:r>
              <a:rPr lang="en-US" altLang="en-US" sz="2000" i="0" dirty="0"/>
              <a:t>and </a:t>
            </a:r>
            <a:r>
              <a:rPr lang="en-US" altLang="en-US" sz="2000" b="1" i="0" dirty="0" err="1"/>
              <a:t>xz</a:t>
            </a:r>
            <a:r>
              <a:rPr lang="en-US" altLang="en-US" sz="2000" b="1" i="0" dirty="0"/>
              <a:t> </a:t>
            </a:r>
            <a:r>
              <a:rPr lang="en-US" altLang="en-US" sz="2000" i="0" dirty="0"/>
              <a:t>are derived from it. </a:t>
            </a:r>
          </a:p>
          <a:p>
            <a:pPr algn="just" eaLnBrk="1" hangingPunct="1">
              <a:spcBef>
                <a:spcPct val="20000"/>
              </a:spcBef>
              <a:buClr>
                <a:schemeClr val="bg2"/>
              </a:buClr>
              <a:buSzPct val="75000"/>
              <a:buFont typeface="Wingdings" panose="05000000000000000000" pitchFamily="2" charset="2"/>
              <a:buChar char="§"/>
            </a:pPr>
            <a:r>
              <a:rPr lang="en-US" altLang="en-US" sz="2000" i="0" dirty="0"/>
              <a:t>The </a:t>
            </a:r>
            <a:r>
              <a:rPr lang="en-US" altLang="en-US" sz="2000" b="1" i="0" dirty="0"/>
              <a:t>Factory</a:t>
            </a:r>
            <a:r>
              <a:rPr lang="en-US" altLang="en-US" sz="2000" i="0" dirty="0"/>
              <a:t> is a class that decides which of these subclasses to return depending on the arguments you give it. </a:t>
            </a:r>
          </a:p>
          <a:p>
            <a:pPr algn="just" eaLnBrk="1" hangingPunct="1">
              <a:spcBef>
                <a:spcPct val="20000"/>
              </a:spcBef>
              <a:buClr>
                <a:schemeClr val="bg2"/>
              </a:buClr>
              <a:buSzPct val="75000"/>
              <a:buFont typeface="Wingdings" panose="05000000000000000000" pitchFamily="2" charset="2"/>
              <a:buChar char="§"/>
            </a:pPr>
            <a:r>
              <a:rPr lang="en-US" altLang="en-US" sz="2000" i="0" dirty="0"/>
              <a:t>The </a:t>
            </a:r>
            <a:r>
              <a:rPr lang="en-US" altLang="en-US" sz="2000" b="1" i="0" dirty="0" err="1"/>
              <a:t>getClass</a:t>
            </a:r>
            <a:r>
              <a:rPr lang="en-US" altLang="en-US" sz="2000" b="1" i="0" dirty="0"/>
              <a:t>()</a:t>
            </a:r>
            <a:r>
              <a:rPr lang="en-US" altLang="en-US" sz="2000" i="0" dirty="0"/>
              <a:t> method passes in some value </a:t>
            </a:r>
            <a:r>
              <a:rPr lang="en-US" altLang="en-US" sz="2000" b="1" i="0" dirty="0" err="1"/>
              <a:t>abc</a:t>
            </a:r>
            <a:r>
              <a:rPr lang="en-US" altLang="en-US" sz="2000" i="0" dirty="0"/>
              <a:t>, and returns some instance of the class </a:t>
            </a:r>
            <a:r>
              <a:rPr lang="en-US" altLang="en-US" sz="2000" b="1" i="0" dirty="0"/>
              <a:t>x</a:t>
            </a:r>
            <a:r>
              <a:rPr lang="en-US" altLang="en-US" sz="2000" i="0" dirty="0"/>
              <a:t>. </a:t>
            </a:r>
            <a:r>
              <a:rPr lang="en-US" altLang="en-US" sz="2000" i="0" u="sng" dirty="0"/>
              <a:t>Which one it returns doesn't matter to the programmer since they all have the same methods, but different implementations.</a:t>
            </a:r>
          </a:p>
        </p:txBody>
      </p:sp>
    </p:spTree>
    <p:extLst>
      <p:ext uri="{BB962C8B-B14F-4D97-AF65-F5344CB8AC3E}">
        <p14:creationId xmlns:p14="http://schemas.microsoft.com/office/powerpoint/2010/main" val="41874957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886700" cy="1325563"/>
          </a:xfrm>
        </p:spPr>
        <p:txBody>
          <a:bodyPr>
            <a:normAutofit/>
          </a:bodyPr>
          <a:lstStyle/>
          <a:p>
            <a:r>
              <a:rPr lang="en-GB" sz="2800" dirty="0" err="1"/>
              <a:t>Behavior</a:t>
            </a:r>
            <a:r>
              <a:rPr lang="en-GB" sz="2800" dirty="0"/>
              <a:t>, Method</a:t>
            </a:r>
          </a:p>
        </p:txBody>
      </p:sp>
      <p:sp>
        <p:nvSpPr>
          <p:cNvPr id="3" name="Content Placeholder 2"/>
          <p:cNvSpPr>
            <a:spLocks noGrp="1"/>
          </p:cNvSpPr>
          <p:nvPr>
            <p:ph idx="1"/>
          </p:nvPr>
        </p:nvSpPr>
        <p:spPr>
          <a:xfrm>
            <a:off x="428596" y="1500174"/>
            <a:ext cx="8358246" cy="5143536"/>
          </a:xfrm>
        </p:spPr>
        <p:txBody>
          <a:bodyPr>
            <a:noAutofit/>
          </a:bodyPr>
          <a:lstStyle/>
          <a:p>
            <a:r>
              <a:rPr lang="en-GB" dirty="0"/>
              <a:t>A class's </a:t>
            </a:r>
            <a:r>
              <a:rPr lang="en-GB" b="1" dirty="0" err="1"/>
              <a:t>behavior</a:t>
            </a:r>
            <a:r>
              <a:rPr lang="en-GB" dirty="0"/>
              <a:t> determines how an instance of that class operates; for example, how it will "react" if asked to do something by another class or object or if its internal state changes. </a:t>
            </a:r>
          </a:p>
          <a:p>
            <a:r>
              <a:rPr lang="en-GB" dirty="0" err="1"/>
              <a:t>Behavior</a:t>
            </a:r>
            <a:r>
              <a:rPr lang="en-GB" dirty="0"/>
              <a:t> is the only way objects can do anything to themselves or have anything done to them. </a:t>
            </a:r>
          </a:p>
          <a:p>
            <a:r>
              <a:rPr lang="en-GB" dirty="0"/>
              <a:t>To define an object's </a:t>
            </a:r>
            <a:r>
              <a:rPr lang="en-GB" dirty="0" err="1"/>
              <a:t>behavior</a:t>
            </a:r>
            <a:r>
              <a:rPr lang="en-GB" dirty="0"/>
              <a:t>, you create methods, a set of Java statements that accomplish some task. Methods look and behave just like functions in other languages but are defined and accessible solely inside a class. </a:t>
            </a:r>
          </a:p>
          <a:p>
            <a:r>
              <a:rPr lang="en-GB" b="1" dirty="0"/>
              <a:t>Methods</a:t>
            </a:r>
            <a:r>
              <a:rPr lang="en-GB" dirty="0"/>
              <a:t> are functions defined inside classes that operate on instances of those classes. While methods can be used solely to operate on an individual object, methods are also used between objects to communicate with each other. A class or an object can call methods in another class or object to communicate changes in the environment or to ask that object to change its state.</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247914" y="980728"/>
            <a:ext cx="7772400" cy="381000"/>
          </a:xfrm>
        </p:spPr>
        <p:txBody>
          <a:bodyPr>
            <a:noAutofit/>
          </a:bodyPr>
          <a:lstStyle/>
          <a:p>
            <a:pPr eaLnBrk="1" hangingPunct="1"/>
            <a:r>
              <a:rPr lang="en-US" altLang="en-US" sz="2800" dirty="0"/>
              <a:t>The Abstract Factory Pattern</a:t>
            </a:r>
            <a:r>
              <a:rPr lang="bg-BG" altLang="en-US" sz="2800" dirty="0"/>
              <a:t> </a:t>
            </a:r>
            <a:endParaRPr lang="en-CA" altLang="en-US" sz="2800" dirty="0"/>
          </a:p>
        </p:txBody>
      </p:sp>
      <p:sp>
        <p:nvSpPr>
          <p:cNvPr id="22533" name="Rectangle 3"/>
          <p:cNvSpPr>
            <a:spLocks noChangeArrowheads="1"/>
          </p:cNvSpPr>
          <p:nvPr/>
        </p:nvSpPr>
        <p:spPr bwMode="auto">
          <a:xfrm>
            <a:off x="247914" y="1844824"/>
            <a:ext cx="8534400" cy="438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511175" indent="-225425"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The Abstract Factory pattern is one level of abstraction higher than the factory pattern.</a:t>
            </a:r>
          </a:p>
          <a:p>
            <a:pPr algn="just" eaLnBrk="1" hangingPunct="1">
              <a:spcBef>
                <a:spcPct val="20000"/>
              </a:spcBef>
              <a:buClr>
                <a:schemeClr val="bg2"/>
              </a:buClr>
              <a:buSzPct val="75000"/>
              <a:buFont typeface="Wingdings" panose="05000000000000000000" pitchFamily="2" charset="2"/>
              <a:buNone/>
            </a:pPr>
            <a:r>
              <a:rPr lang="en-US" altLang="en-US" sz="2000" i="0" dirty="0"/>
              <a:t>This pattern returns one of several related classes, each of which can return several different objects on request. </a:t>
            </a:r>
          </a:p>
          <a:p>
            <a:pPr algn="just" eaLnBrk="1" hangingPunct="1">
              <a:spcBef>
                <a:spcPct val="20000"/>
              </a:spcBef>
              <a:buClr>
                <a:schemeClr val="bg2"/>
              </a:buClr>
              <a:buSzPct val="75000"/>
              <a:buFont typeface="Wingdings" panose="05000000000000000000" pitchFamily="2" charset="2"/>
              <a:buNone/>
            </a:pPr>
            <a:r>
              <a:rPr lang="en-US" altLang="en-US" sz="2000" i="0" dirty="0"/>
              <a:t>In other words, </a:t>
            </a:r>
            <a:r>
              <a:rPr lang="en-US" altLang="en-US" sz="2000" b="1" i="0" dirty="0"/>
              <a:t>the Abstract Factory </a:t>
            </a:r>
            <a:r>
              <a:rPr lang="en-US" altLang="en-US" sz="2000" i="0" dirty="0"/>
              <a:t>is a factory object that </a:t>
            </a:r>
            <a:r>
              <a:rPr lang="en-US" altLang="en-US" sz="2000" b="1" i="0" dirty="0"/>
              <a:t>returns one of several factories.</a:t>
            </a:r>
          </a:p>
          <a:p>
            <a:pPr algn="just" eaLnBrk="1" hangingPunct="1">
              <a:spcBef>
                <a:spcPct val="20000"/>
              </a:spcBef>
              <a:buClr>
                <a:schemeClr val="bg2"/>
              </a:buClr>
              <a:buSzPct val="75000"/>
              <a:buFont typeface="Wingdings" panose="05000000000000000000" pitchFamily="2" charset="2"/>
              <a:buNone/>
            </a:pPr>
            <a:endParaRPr lang="en-US" altLang="en-US" sz="2000" b="1" i="0" dirty="0"/>
          </a:p>
        </p:txBody>
      </p:sp>
    </p:spTree>
    <p:extLst>
      <p:ext uri="{BB962C8B-B14F-4D97-AF65-F5344CB8AC3E}">
        <p14:creationId xmlns:p14="http://schemas.microsoft.com/office/powerpoint/2010/main" val="16707405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3619599"/>
          </a:xfrm>
        </p:spPr>
        <p:txBody>
          <a:bodyPr/>
          <a:lstStyle/>
          <a:p>
            <a:r>
              <a:rPr lang="en-GB" dirty="0">
                <a:latin typeface="Times New Roman" pitchFamily="18" charset="0"/>
                <a:cs typeface="Times New Roman" pitchFamily="18" charset="0"/>
              </a:rPr>
              <a:t>Each </a:t>
            </a:r>
            <a:r>
              <a:rPr lang="en-GB" b="1" dirty="0">
                <a:latin typeface="Times New Roman" pitchFamily="18" charset="0"/>
                <a:cs typeface="Times New Roman" pitchFamily="18" charset="0"/>
              </a:rPr>
              <a:t>factory</a:t>
            </a:r>
            <a:r>
              <a:rPr lang="en-GB" dirty="0">
                <a:latin typeface="Times New Roman" pitchFamily="18" charset="0"/>
                <a:cs typeface="Times New Roman" pitchFamily="18" charset="0"/>
              </a:rPr>
              <a:t> will create one of each of these </a:t>
            </a:r>
            <a:r>
              <a:rPr lang="en-GB" b="1" dirty="0" err="1">
                <a:latin typeface="Times New Roman" pitchFamily="18" charset="0"/>
                <a:cs typeface="Times New Roman" pitchFamily="18" charset="0"/>
              </a:rPr>
              <a:t>AbstractProducts</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a:t>
            </a:r>
            <a:r>
              <a:rPr lang="en-GB" b="1" dirty="0">
                <a:latin typeface="Times New Roman" pitchFamily="18" charset="0"/>
                <a:cs typeface="Times New Roman" pitchFamily="18" charset="0"/>
              </a:rPr>
              <a:t>Client</a:t>
            </a:r>
            <a:r>
              <a:rPr lang="en-GB" dirty="0">
                <a:latin typeface="Times New Roman" pitchFamily="18" charset="0"/>
                <a:cs typeface="Times New Roman" pitchFamily="18" charset="0"/>
              </a:rPr>
              <a:t> deals with </a:t>
            </a:r>
            <a:r>
              <a:rPr lang="en-GB" b="1"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a:t>
            </a:r>
            <a:r>
              <a:rPr lang="en-GB" b="1" dirty="0" err="1">
                <a:latin typeface="Times New Roman" pitchFamily="18" charset="0"/>
                <a:cs typeface="Times New Roman" pitchFamily="18" charset="0"/>
              </a:rPr>
              <a:t>AbstractProductA</a:t>
            </a:r>
            <a:r>
              <a:rPr lang="en-GB" dirty="0">
                <a:latin typeface="Times New Roman" pitchFamily="18" charset="0"/>
                <a:cs typeface="Times New Roman" pitchFamily="18" charset="0"/>
              </a:rPr>
              <a:t> and </a:t>
            </a:r>
            <a:r>
              <a:rPr lang="en-GB" b="1" dirty="0" err="1">
                <a:latin typeface="Times New Roman" pitchFamily="18" charset="0"/>
                <a:cs typeface="Times New Roman" pitchFamily="18" charset="0"/>
              </a:rPr>
              <a:t>AbstractProductB</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a:t>
            </a:r>
            <a:r>
              <a:rPr lang="en-GB" b="1" dirty="0">
                <a:latin typeface="Times New Roman" pitchFamily="18" charset="0"/>
                <a:cs typeface="Times New Roman" pitchFamily="18" charset="0"/>
              </a:rPr>
              <a:t>Client</a:t>
            </a:r>
            <a:r>
              <a:rPr lang="en-GB" dirty="0">
                <a:latin typeface="Times New Roman" pitchFamily="18" charset="0"/>
                <a:cs typeface="Times New Roman" pitchFamily="18" charset="0"/>
              </a:rPr>
              <a:t> doesn't know anything about the implementations. The actual implementation of </a:t>
            </a:r>
            <a:r>
              <a:rPr lang="en-GB" b="1"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that the Client uses is determined at </a:t>
            </a:r>
            <a:r>
              <a:rPr lang="en-GB" b="1" dirty="0">
                <a:latin typeface="Times New Roman" pitchFamily="18" charset="0"/>
                <a:cs typeface="Times New Roman" pitchFamily="18" charset="0"/>
              </a:rPr>
              <a:t>runtime</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client is totally </a:t>
            </a:r>
            <a:r>
              <a:rPr lang="en-GB" b="1" dirty="0">
                <a:latin typeface="Times New Roman" pitchFamily="18" charset="0"/>
                <a:cs typeface="Times New Roman" pitchFamily="18" charset="0"/>
              </a:rPr>
              <a:t>decoupled</a:t>
            </a:r>
            <a:r>
              <a:rPr lang="en-GB" dirty="0">
                <a:latin typeface="Times New Roman" pitchFamily="18" charset="0"/>
                <a:cs typeface="Times New Roman" pitchFamily="18" charset="0"/>
              </a:rPr>
              <a:t> from the concrete products.</a:t>
            </a:r>
          </a:p>
          <a:p>
            <a:r>
              <a:rPr lang="en-GB" dirty="0">
                <a:latin typeface="Times New Roman" pitchFamily="18" charset="0"/>
                <a:cs typeface="Times New Roman" pitchFamily="18" charset="0"/>
              </a:rPr>
              <a:t>Also, new product families can be easily </a:t>
            </a:r>
            <a:r>
              <a:rPr lang="en-GB" b="1" dirty="0">
                <a:latin typeface="Times New Roman" pitchFamily="18" charset="0"/>
                <a:cs typeface="Times New Roman" pitchFamily="18" charset="0"/>
              </a:rPr>
              <a:t>added</a:t>
            </a:r>
            <a:r>
              <a:rPr lang="en-GB" dirty="0">
                <a:latin typeface="Times New Roman" pitchFamily="18" charset="0"/>
                <a:cs typeface="Times New Roman" pitchFamily="18" charset="0"/>
              </a:rPr>
              <a:t> into the system, by just adding in a new type of </a:t>
            </a:r>
            <a:r>
              <a:rPr lang="en-GB" dirty="0" err="1">
                <a:latin typeface="Times New Roman" pitchFamily="18" charset="0"/>
                <a:cs typeface="Times New Roman" pitchFamily="18" charset="0"/>
              </a:rPr>
              <a:t>ConcreteFactory</a:t>
            </a:r>
            <a:r>
              <a:rPr lang="en-GB" dirty="0">
                <a:latin typeface="Times New Roman" pitchFamily="18" charset="0"/>
                <a:cs typeface="Times New Roman" pitchFamily="18" charset="0"/>
              </a:rPr>
              <a:t> that implements </a:t>
            </a:r>
            <a:r>
              <a:rPr lang="en-GB"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and creating the specific Product implementations.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6A9-8EE1-457B-970D-C263B071BEB3}"/>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1F754218-4952-42B3-95E0-3B3F50040720}"/>
              </a:ext>
            </a:extLst>
          </p:cNvPr>
          <p:cNvSpPr>
            <a:spLocks noGrp="1"/>
          </p:cNvSpPr>
          <p:nvPr>
            <p:ph idx="1"/>
          </p:nvPr>
        </p:nvSpPr>
        <p:spPr>
          <a:xfrm>
            <a:off x="628650" y="1556792"/>
            <a:ext cx="7886700" cy="4620171"/>
          </a:xfrm>
        </p:spPr>
        <p:txBody>
          <a:bodyPr>
            <a:normAutofit fontScale="85000" lnSpcReduction="20000"/>
          </a:bodyPr>
          <a:lstStyle/>
          <a:p>
            <a:pPr marL="0" indent="0">
              <a:buNone/>
            </a:pPr>
            <a:r>
              <a:rPr lang="en-GB" sz="2800" dirty="0"/>
              <a:t>Factory Pattern </a:t>
            </a:r>
          </a:p>
          <a:p>
            <a:r>
              <a:rPr lang="en-GB" dirty="0"/>
              <a:t>provides a simple decision making class that returns one of several possible subclasses of a base class depending on the data that are provided;</a:t>
            </a:r>
          </a:p>
          <a:p>
            <a:r>
              <a:rPr lang="en-GB" dirty="0"/>
              <a:t>allows the sub-classes to choose the type of objects to create;</a:t>
            </a:r>
          </a:p>
          <a:p>
            <a:r>
              <a:rPr lang="en-GB" dirty="0"/>
              <a:t>does not expose creation logic to the client and refer the created object using a standard interface;</a:t>
            </a:r>
          </a:p>
          <a:p>
            <a:r>
              <a:rPr lang="en-GB" dirty="0"/>
              <a:t>also known as Virtual Constructor;</a:t>
            </a:r>
          </a:p>
          <a:p>
            <a:r>
              <a:rPr lang="en-GB" dirty="0"/>
              <a:t>the most used design pattern in Java.</a:t>
            </a:r>
          </a:p>
          <a:p>
            <a:endParaRPr lang="en-GB" dirty="0"/>
          </a:p>
          <a:p>
            <a:pPr marL="0" indent="0">
              <a:buNone/>
            </a:pPr>
            <a:r>
              <a:rPr lang="en-GB" sz="2800" dirty="0"/>
              <a:t>Abstract Factory Pattern</a:t>
            </a:r>
          </a:p>
          <a:p>
            <a:r>
              <a:rPr lang="en-GB" dirty="0"/>
              <a:t>The Abstract Factory pattern works around a super-factory which creates other factories. This factory is also called as factory of factories.</a:t>
            </a:r>
          </a:p>
          <a:p>
            <a:r>
              <a:rPr lang="en-GB" dirty="0"/>
              <a:t>The Abstract Factory Pattern provides an interface for creating a factory of related objects without explicitly identifying their classes. That means Abstract Factory allows a class to return a factory of classes.</a:t>
            </a:r>
          </a:p>
          <a:p>
            <a:r>
              <a:rPr lang="en-GB" dirty="0"/>
              <a:t>Each generated factory can give the objects according to the Factory pattern.</a:t>
            </a:r>
          </a:p>
        </p:txBody>
      </p:sp>
      <p:sp>
        <p:nvSpPr>
          <p:cNvPr id="4" name="Slide Number Placeholder 3">
            <a:extLst>
              <a:ext uri="{FF2B5EF4-FFF2-40B4-BE49-F238E27FC236}">
                <a16:creationId xmlns:a16="http://schemas.microsoft.com/office/drawing/2014/main" id="{60E5A9B7-F9F0-4D7C-AB42-80015DED7E11}"/>
              </a:ext>
            </a:extLst>
          </p:cNvPr>
          <p:cNvSpPr>
            <a:spLocks noGrp="1"/>
          </p:cNvSpPr>
          <p:nvPr>
            <p:ph type="sldNum" sz="quarter" idx="12"/>
          </p:nvPr>
        </p:nvSpPr>
        <p:spPr/>
        <p:txBody>
          <a:bodyPr/>
          <a:lstStyle/>
          <a:p>
            <a:fld id="{AE24E79D-3132-4D8C-BB10-A25A32A157E2}" type="slidenum">
              <a:rPr lang="en-US" altLang="en-US" smtClean="0"/>
              <a:pPr/>
              <a:t>62</a:t>
            </a:fld>
            <a:endParaRPr lang="en-US" altLang="en-US"/>
          </a:p>
        </p:txBody>
      </p:sp>
    </p:spTree>
    <p:extLst>
      <p:ext uri="{BB962C8B-B14F-4D97-AF65-F5344CB8AC3E}">
        <p14:creationId xmlns:p14="http://schemas.microsoft.com/office/powerpoint/2010/main" val="3134108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00062"/>
            <a:ext cx="7886700" cy="1325563"/>
          </a:xfrm>
        </p:spPr>
        <p:txBody>
          <a:bodyPr>
            <a:normAutofit/>
          </a:bodyPr>
          <a:lstStyle/>
          <a:p>
            <a:r>
              <a:rPr lang="en-GB" sz="2800" dirty="0"/>
              <a:t>The differences between factory and abstract factory design pattern</a:t>
            </a:r>
          </a:p>
        </p:txBody>
      </p:sp>
      <p:sp>
        <p:nvSpPr>
          <p:cNvPr id="3" name="Content Placeholder 2"/>
          <p:cNvSpPr>
            <a:spLocks noGrp="1"/>
          </p:cNvSpPr>
          <p:nvPr>
            <p:ph idx="1"/>
          </p:nvPr>
        </p:nvSpPr>
        <p:spPr>
          <a:xfrm>
            <a:off x="499798" y="1825625"/>
            <a:ext cx="8191822" cy="4351338"/>
          </a:xfrm>
        </p:spPr>
        <p:txBody>
          <a:bodyPr/>
          <a:lstStyle/>
          <a:p>
            <a:r>
              <a:rPr lang="en-GB" sz="2400" dirty="0"/>
              <a:t>Factory design pattern produces implementation of Products, e.g. Garment Factory produce different kinds of clothes.</a:t>
            </a:r>
          </a:p>
          <a:p>
            <a:r>
              <a:rPr lang="en-GB" sz="2400" dirty="0"/>
              <a:t>On the other hand, Abstract Factory design pattern adds another layer of abstraction over Factory Pattern and Abstract Factory implementation itself. For example, Abstract Factory will allow you to choose a particular Factory implementation based upon need which will then produce different kinds of products.</a:t>
            </a:r>
          </a:p>
          <a:p>
            <a:r>
              <a:rPr lang="en-GB" sz="2400" dirty="0"/>
              <a:t>In short:</a:t>
            </a:r>
          </a:p>
          <a:p>
            <a:pPr lvl="1"/>
            <a:r>
              <a:rPr lang="en-GB" dirty="0"/>
              <a:t>1) </a:t>
            </a:r>
            <a:r>
              <a:rPr lang="en-GB" sz="2000" dirty="0"/>
              <a:t>Abstract Factory design pattern creates Factory</a:t>
            </a:r>
          </a:p>
          <a:p>
            <a:pPr lvl="1"/>
            <a:r>
              <a:rPr lang="en-GB" sz="2000" dirty="0"/>
              <a:t>2) Factory design pattern creates Products</a:t>
            </a:r>
          </a:p>
        </p:txBody>
      </p:sp>
    </p:spTree>
    <p:extLst>
      <p:ext uri="{BB962C8B-B14F-4D97-AF65-F5344CB8AC3E}">
        <p14:creationId xmlns:p14="http://schemas.microsoft.com/office/powerpoint/2010/main" val="3460733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494733"/>
            <a:ext cx="7886700" cy="1325563"/>
          </a:xfrm>
        </p:spPr>
        <p:txBody>
          <a:bodyPr>
            <a:normAutofit/>
          </a:bodyPr>
          <a:lstStyle/>
          <a:p>
            <a:r>
              <a:rPr lang="en-US" altLang="en-US" sz="2800" dirty="0"/>
              <a:t>Pattern: Façade (Structural)</a:t>
            </a:r>
          </a:p>
        </p:txBody>
      </p:sp>
      <p:sp>
        <p:nvSpPr>
          <p:cNvPr id="17411" name="Rectangle 3"/>
          <p:cNvSpPr>
            <a:spLocks noGrp="1" noChangeArrowheads="1"/>
          </p:cNvSpPr>
          <p:nvPr>
            <p:ph type="body" idx="1"/>
          </p:nvPr>
        </p:nvSpPr>
        <p:spPr>
          <a:xfrm>
            <a:off x="628650" y="1825625"/>
            <a:ext cx="7886700" cy="3460763"/>
          </a:xfrm>
        </p:spPr>
        <p:txBody>
          <a:bodyPr>
            <a:normAutofit/>
          </a:bodyPr>
          <a:lstStyle/>
          <a:p>
            <a:pPr>
              <a:buFontTx/>
              <a:buNone/>
            </a:pPr>
            <a:r>
              <a:rPr lang="en-US" altLang="en-US" sz="2400" b="1" dirty="0"/>
              <a:t>Name: </a:t>
            </a:r>
            <a:r>
              <a:rPr lang="en-US" altLang="en-US" sz="2400" dirty="0"/>
              <a:t>Façade</a:t>
            </a:r>
          </a:p>
          <a:p>
            <a:pPr>
              <a:buFontTx/>
              <a:buNone/>
            </a:pPr>
            <a:r>
              <a:rPr lang="en-US" altLang="en-US" sz="2400" b="1" dirty="0"/>
              <a:t>Problem:</a:t>
            </a:r>
            <a:r>
              <a:rPr lang="en-US" altLang="en-US" sz="2400" dirty="0"/>
              <a:t> </a:t>
            </a:r>
          </a:p>
          <a:p>
            <a:pPr>
              <a:buFontTx/>
              <a:buNone/>
            </a:pPr>
            <a:r>
              <a:rPr lang="en-US" altLang="en-US" sz="2400" dirty="0"/>
              <a:t>How can we access a large number of classes with a complex internal interaction in a simple but safe way?</a:t>
            </a:r>
          </a:p>
          <a:p>
            <a:pPr>
              <a:buFontTx/>
              <a:buNone/>
            </a:pPr>
            <a:r>
              <a:rPr lang="en-US" altLang="en-US" sz="2400" b="1" dirty="0"/>
              <a:t>Solution: </a:t>
            </a:r>
            <a:r>
              <a:rPr lang="en-US" altLang="en-US" sz="2400" dirty="0"/>
              <a:t>Introduce a dedicated </a:t>
            </a:r>
            <a:r>
              <a:rPr lang="en-US" altLang="en-US" sz="2400" b="1" dirty="0"/>
              <a:t>interface class</a:t>
            </a:r>
            <a:r>
              <a:rPr lang="en-US" altLang="en-US" sz="2400" dirty="0"/>
              <a:t> that simplifies the view of the class collection. The interface</a:t>
            </a:r>
            <a:r>
              <a:rPr lang="en-GB" altLang="en-US" sz="2400" dirty="0"/>
              <a:t> class accepts many different kinds of requests, and “forwards” them to the appropriate internal class.</a:t>
            </a:r>
            <a:endParaRPr lang="en-US" altLang="en-US" sz="2400" dirty="0"/>
          </a:p>
        </p:txBody>
      </p:sp>
    </p:spTree>
    <p:extLst>
      <p:ext uri="{BB962C8B-B14F-4D97-AF65-F5344CB8AC3E}">
        <p14:creationId xmlns:p14="http://schemas.microsoft.com/office/powerpoint/2010/main" val="4098838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sv-SE" altLang="en-US" sz="2800" dirty="0"/>
              <a:t>Facade Structure</a:t>
            </a:r>
            <a:endParaRPr lang="en-GB" altLang="en-US" sz="2800" dirty="0"/>
          </a:p>
        </p:txBody>
      </p:sp>
      <p:sp>
        <p:nvSpPr>
          <p:cNvPr id="18435" name="Rectangle 3"/>
          <p:cNvSpPr>
            <a:spLocks noChangeArrowheads="1"/>
          </p:cNvSpPr>
          <p:nvPr/>
        </p:nvSpPr>
        <p:spPr bwMode="auto">
          <a:xfrm>
            <a:off x="3124200" y="20574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6" name="Text Box 4"/>
          <p:cNvSpPr txBox="1">
            <a:spLocks noChangeArrowheads="1"/>
          </p:cNvSpPr>
          <p:nvPr/>
        </p:nvSpPr>
        <p:spPr bwMode="auto">
          <a:xfrm>
            <a:off x="3184525" y="2097088"/>
            <a:ext cx="120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Facade</a:t>
            </a:r>
            <a:endParaRPr lang="en-GB" altLang="en-US">
              <a:latin typeface="Arial" panose="020B0604020202020204" pitchFamily="34" charset="0"/>
            </a:endParaRPr>
          </a:p>
        </p:txBody>
      </p:sp>
      <p:sp>
        <p:nvSpPr>
          <p:cNvPr id="18437" name="Rectangle 5"/>
          <p:cNvSpPr>
            <a:spLocks noChangeArrowheads="1"/>
          </p:cNvSpPr>
          <p:nvPr/>
        </p:nvSpPr>
        <p:spPr bwMode="auto">
          <a:xfrm>
            <a:off x="7620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8" name="Rectangle 6"/>
          <p:cNvSpPr>
            <a:spLocks noChangeArrowheads="1"/>
          </p:cNvSpPr>
          <p:nvPr/>
        </p:nvSpPr>
        <p:spPr bwMode="auto">
          <a:xfrm>
            <a:off x="27432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9" name="Rectangle 7"/>
          <p:cNvSpPr>
            <a:spLocks noChangeArrowheads="1"/>
          </p:cNvSpPr>
          <p:nvPr/>
        </p:nvSpPr>
        <p:spPr bwMode="auto">
          <a:xfrm>
            <a:off x="2743200" y="48006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0" name="Rectangle 8"/>
          <p:cNvSpPr>
            <a:spLocks noChangeArrowheads="1"/>
          </p:cNvSpPr>
          <p:nvPr/>
        </p:nvSpPr>
        <p:spPr bwMode="auto">
          <a:xfrm>
            <a:off x="762000" y="52578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1" name="Rectangle 9"/>
          <p:cNvSpPr>
            <a:spLocks noChangeArrowheads="1"/>
          </p:cNvSpPr>
          <p:nvPr/>
        </p:nvSpPr>
        <p:spPr bwMode="auto">
          <a:xfrm>
            <a:off x="57912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2" name="Rectangle 10"/>
          <p:cNvSpPr>
            <a:spLocks noChangeArrowheads="1"/>
          </p:cNvSpPr>
          <p:nvPr/>
        </p:nvSpPr>
        <p:spPr bwMode="auto">
          <a:xfrm>
            <a:off x="4876800" y="5334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3" name="Rectangle 11"/>
          <p:cNvSpPr>
            <a:spLocks noChangeArrowheads="1"/>
          </p:cNvSpPr>
          <p:nvPr/>
        </p:nvSpPr>
        <p:spPr bwMode="auto">
          <a:xfrm>
            <a:off x="6781800" y="5334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4" name="AutoShape 12"/>
          <p:cNvSpPr>
            <a:spLocks noChangeArrowheads="1"/>
          </p:cNvSpPr>
          <p:nvPr/>
        </p:nvSpPr>
        <p:spPr bwMode="auto">
          <a:xfrm>
            <a:off x="6400800" y="4648200"/>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5" name="Line 13"/>
          <p:cNvSpPr>
            <a:spLocks noChangeShapeType="1"/>
          </p:cNvSpPr>
          <p:nvPr/>
        </p:nvSpPr>
        <p:spPr bwMode="auto">
          <a:xfrm>
            <a:off x="5715000" y="5029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6" name="Line 14"/>
          <p:cNvSpPr>
            <a:spLocks noChangeShapeType="1"/>
          </p:cNvSpPr>
          <p:nvPr/>
        </p:nvSpPr>
        <p:spPr bwMode="auto">
          <a:xfrm>
            <a:off x="5715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7" name="Line 15"/>
          <p:cNvSpPr>
            <a:spLocks noChangeShapeType="1"/>
          </p:cNvSpPr>
          <p:nvPr/>
        </p:nvSpPr>
        <p:spPr bwMode="auto">
          <a:xfrm>
            <a:off x="7620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8" name="Line 16"/>
          <p:cNvSpPr>
            <a:spLocks noChangeShapeType="1"/>
          </p:cNvSpPr>
          <p:nvPr/>
        </p:nvSpPr>
        <p:spPr bwMode="auto">
          <a:xfrm>
            <a:off x="6584796" y="4419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9" name="AutoShape 17"/>
          <p:cNvSpPr>
            <a:spLocks noChangeArrowheads="1"/>
          </p:cNvSpPr>
          <p:nvPr/>
        </p:nvSpPr>
        <p:spPr bwMode="auto">
          <a:xfrm>
            <a:off x="1371600" y="4648200"/>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50" name="Line 18"/>
          <p:cNvSpPr>
            <a:spLocks noChangeShapeType="1"/>
          </p:cNvSpPr>
          <p:nvPr/>
        </p:nvSpPr>
        <p:spPr bwMode="auto">
          <a:xfrm>
            <a:off x="1557453" y="4419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1" name="Line 19"/>
          <p:cNvSpPr>
            <a:spLocks noChangeShapeType="1"/>
          </p:cNvSpPr>
          <p:nvPr/>
        </p:nvSpPr>
        <p:spPr bwMode="auto">
          <a:xfrm>
            <a:off x="1524000" y="5029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2" name="Line 20"/>
          <p:cNvSpPr>
            <a:spLocks noChangeShapeType="1"/>
          </p:cNvSpPr>
          <p:nvPr/>
        </p:nvSpPr>
        <p:spPr bwMode="auto">
          <a:xfrm>
            <a:off x="2514600" y="4114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3" name="Line 21"/>
          <p:cNvSpPr>
            <a:spLocks noChangeShapeType="1"/>
          </p:cNvSpPr>
          <p:nvPr/>
        </p:nvSpPr>
        <p:spPr bwMode="auto">
          <a:xfrm>
            <a:off x="2514600" y="510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4" name="Line 22"/>
          <p:cNvSpPr>
            <a:spLocks noChangeShapeType="1"/>
          </p:cNvSpPr>
          <p:nvPr/>
        </p:nvSpPr>
        <p:spPr bwMode="auto">
          <a:xfrm flipH="1">
            <a:off x="2362200" y="4114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5" name="Line 23"/>
          <p:cNvSpPr>
            <a:spLocks noChangeShapeType="1"/>
          </p:cNvSpPr>
          <p:nvPr/>
        </p:nvSpPr>
        <p:spPr bwMode="auto">
          <a:xfrm flipH="1">
            <a:off x="1600200" y="2667000"/>
            <a:ext cx="2286000" cy="1143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6" name="Line 24"/>
          <p:cNvSpPr>
            <a:spLocks noChangeShapeType="1"/>
          </p:cNvSpPr>
          <p:nvPr/>
        </p:nvSpPr>
        <p:spPr bwMode="auto">
          <a:xfrm flipH="1">
            <a:off x="3581400" y="2667000"/>
            <a:ext cx="304800" cy="1143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25"/>
          <p:cNvSpPr>
            <a:spLocks noChangeShapeType="1"/>
          </p:cNvSpPr>
          <p:nvPr/>
        </p:nvSpPr>
        <p:spPr bwMode="auto">
          <a:xfrm>
            <a:off x="3886200" y="2667000"/>
            <a:ext cx="1524000" cy="2667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8" name="Line 26"/>
          <p:cNvSpPr>
            <a:spLocks noChangeShapeType="1"/>
          </p:cNvSpPr>
          <p:nvPr/>
        </p:nvSpPr>
        <p:spPr bwMode="auto">
          <a:xfrm flipH="1">
            <a:off x="457200" y="23622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9" name="Line 27"/>
          <p:cNvSpPr>
            <a:spLocks noChangeShapeType="1"/>
          </p:cNvSpPr>
          <p:nvPr/>
        </p:nvSpPr>
        <p:spPr bwMode="auto">
          <a:xfrm>
            <a:off x="5334000" y="2362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0" name="Line 28"/>
          <p:cNvSpPr>
            <a:spLocks noChangeShapeType="1"/>
          </p:cNvSpPr>
          <p:nvPr/>
        </p:nvSpPr>
        <p:spPr bwMode="auto">
          <a:xfrm>
            <a:off x="457200" y="2362200"/>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1" name="Line 29"/>
          <p:cNvSpPr>
            <a:spLocks noChangeShapeType="1"/>
          </p:cNvSpPr>
          <p:nvPr/>
        </p:nvSpPr>
        <p:spPr bwMode="auto">
          <a:xfrm>
            <a:off x="8763000" y="2362200"/>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30"/>
          <p:cNvSpPr>
            <a:spLocks noChangeShapeType="1"/>
          </p:cNvSpPr>
          <p:nvPr/>
        </p:nvSpPr>
        <p:spPr bwMode="auto">
          <a:xfrm>
            <a:off x="457200" y="6172200"/>
            <a:ext cx="830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3" name="Text Box 31"/>
          <p:cNvSpPr txBox="1">
            <a:spLocks noChangeArrowheads="1"/>
          </p:cNvSpPr>
          <p:nvPr/>
        </p:nvSpPr>
        <p:spPr bwMode="auto">
          <a:xfrm>
            <a:off x="5943600" y="23622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subsystem classes</a:t>
            </a:r>
            <a:endParaRPr lang="en-GB" altLang="en-US">
              <a:latin typeface="Arial" panose="020B0604020202020204" pitchFamily="34" charset="0"/>
            </a:endParaRPr>
          </a:p>
        </p:txBody>
      </p:sp>
    </p:spTree>
    <p:extLst>
      <p:ext uri="{BB962C8B-B14F-4D97-AF65-F5344CB8AC3E}">
        <p14:creationId xmlns:p14="http://schemas.microsoft.com/office/powerpoint/2010/main" val="744252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717395"/>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59" name="Text Box 3"/>
          <p:cNvSpPr txBox="1">
            <a:spLocks noChangeArrowheads="1"/>
          </p:cNvSpPr>
          <p:nvPr/>
        </p:nvSpPr>
        <p:spPr bwMode="auto">
          <a:xfrm>
            <a:off x="2514600" y="715808"/>
            <a:ext cx="264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&lt;&lt;façade&gt;&gt;</a:t>
            </a:r>
          </a:p>
          <a:p>
            <a:r>
              <a:rPr lang="en-US" altLang="en-US" b="1">
                <a:latin typeface="Arial" panose="020B0604020202020204" pitchFamily="34" charset="0"/>
              </a:rPr>
              <a:t>SecurityManager</a:t>
            </a:r>
          </a:p>
        </p:txBody>
      </p:sp>
      <p:sp>
        <p:nvSpPr>
          <p:cNvPr id="19460" name="Rectangle 4"/>
          <p:cNvSpPr>
            <a:spLocks noChangeArrowheads="1"/>
          </p:cNvSpPr>
          <p:nvPr/>
        </p:nvSpPr>
        <p:spPr bwMode="auto">
          <a:xfrm>
            <a:off x="2133600" y="717395"/>
            <a:ext cx="3352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1" name="Text Box 5"/>
          <p:cNvSpPr txBox="1">
            <a:spLocks noChangeArrowheads="1"/>
          </p:cNvSpPr>
          <p:nvPr/>
        </p:nvSpPr>
        <p:spPr bwMode="auto">
          <a:xfrm>
            <a:off x="2117725" y="1596870"/>
            <a:ext cx="25384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+addAccessRight()</a:t>
            </a:r>
          </a:p>
          <a:p>
            <a:r>
              <a:rPr lang="en-US" altLang="en-US"/>
              <a:t>+addActor()</a:t>
            </a:r>
          </a:p>
          <a:p>
            <a:r>
              <a:rPr lang="en-US" altLang="en-US"/>
              <a:t>+addActorRole()</a:t>
            </a:r>
          </a:p>
          <a:p>
            <a:r>
              <a:rPr lang="en-US" altLang="en-US"/>
              <a:t>+removeActor()</a:t>
            </a:r>
          </a:p>
        </p:txBody>
      </p:sp>
      <p:sp>
        <p:nvSpPr>
          <p:cNvPr id="19462" name="Line 6"/>
          <p:cNvSpPr>
            <a:spLocks noChangeShapeType="1"/>
          </p:cNvSpPr>
          <p:nvPr/>
        </p:nvSpPr>
        <p:spPr bwMode="auto">
          <a:xfrm>
            <a:off x="2133600" y="147939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3" name="Line 7"/>
          <p:cNvSpPr>
            <a:spLocks noChangeShapeType="1"/>
          </p:cNvSpPr>
          <p:nvPr/>
        </p:nvSpPr>
        <p:spPr bwMode="auto">
          <a:xfrm>
            <a:off x="2133600" y="155559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4" name="Rectangle 8"/>
          <p:cNvSpPr>
            <a:spLocks noChangeArrowheads="1"/>
          </p:cNvSpPr>
          <p:nvPr/>
        </p:nvSpPr>
        <p:spPr bwMode="auto">
          <a:xfrm>
            <a:off x="457200" y="30480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65" name="Text Box 9"/>
          <p:cNvSpPr txBox="1">
            <a:spLocks noChangeArrowheads="1"/>
          </p:cNvSpPr>
          <p:nvPr/>
        </p:nvSpPr>
        <p:spPr bwMode="auto">
          <a:xfrm>
            <a:off x="762000" y="327501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AccessRight</a:t>
            </a:r>
          </a:p>
        </p:txBody>
      </p:sp>
      <p:sp>
        <p:nvSpPr>
          <p:cNvPr id="19466" name="Rectangle 10"/>
          <p:cNvSpPr>
            <a:spLocks noChangeArrowheads="1"/>
          </p:cNvSpPr>
          <p:nvPr/>
        </p:nvSpPr>
        <p:spPr bwMode="auto">
          <a:xfrm>
            <a:off x="381000" y="3198813"/>
            <a:ext cx="3352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7" name="Text Box 11"/>
          <p:cNvSpPr txBox="1">
            <a:spLocks noChangeArrowheads="1"/>
          </p:cNvSpPr>
          <p:nvPr/>
        </p:nvSpPr>
        <p:spPr bwMode="auto">
          <a:xfrm>
            <a:off x="365125" y="3927475"/>
            <a:ext cx="253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+addAccessRight()</a:t>
            </a:r>
          </a:p>
        </p:txBody>
      </p:sp>
      <p:sp>
        <p:nvSpPr>
          <p:cNvPr id="19468" name="Line 12"/>
          <p:cNvSpPr>
            <a:spLocks noChangeShapeType="1"/>
          </p:cNvSpPr>
          <p:nvPr/>
        </p:nvSpPr>
        <p:spPr bwMode="auto">
          <a:xfrm>
            <a:off x="381000" y="38100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9" name="Line 13"/>
          <p:cNvSpPr>
            <a:spLocks noChangeShapeType="1"/>
          </p:cNvSpPr>
          <p:nvPr/>
        </p:nvSpPr>
        <p:spPr bwMode="auto">
          <a:xfrm>
            <a:off x="381000" y="38862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0" name="Rectangle 14"/>
          <p:cNvSpPr>
            <a:spLocks noChangeArrowheads="1"/>
          </p:cNvSpPr>
          <p:nvPr/>
        </p:nvSpPr>
        <p:spPr bwMode="auto">
          <a:xfrm>
            <a:off x="457200" y="47244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71" name="Text Box 15"/>
          <p:cNvSpPr txBox="1">
            <a:spLocks noChangeArrowheads="1"/>
          </p:cNvSpPr>
          <p:nvPr/>
        </p:nvSpPr>
        <p:spPr bwMode="auto">
          <a:xfrm>
            <a:off x="762000" y="4951413"/>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Actor</a:t>
            </a:r>
          </a:p>
        </p:txBody>
      </p:sp>
      <p:sp>
        <p:nvSpPr>
          <p:cNvPr id="19472" name="Rectangle 16"/>
          <p:cNvSpPr>
            <a:spLocks noChangeArrowheads="1"/>
          </p:cNvSpPr>
          <p:nvPr/>
        </p:nvSpPr>
        <p:spPr bwMode="auto">
          <a:xfrm>
            <a:off x="381000" y="4875213"/>
            <a:ext cx="3352800" cy="1754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3" name="Text Box 17"/>
          <p:cNvSpPr txBox="1">
            <a:spLocks noChangeArrowheads="1"/>
          </p:cNvSpPr>
          <p:nvPr/>
        </p:nvSpPr>
        <p:spPr bwMode="auto">
          <a:xfrm>
            <a:off x="381000" y="5410200"/>
            <a:ext cx="2198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+addActor()</a:t>
            </a:r>
          </a:p>
          <a:p>
            <a:r>
              <a:rPr lang="en-US" altLang="en-US"/>
              <a:t>+removeActor()</a:t>
            </a:r>
          </a:p>
          <a:p>
            <a:r>
              <a:rPr lang="en-US" altLang="en-US"/>
              <a:t>+changeSalary()</a:t>
            </a:r>
          </a:p>
        </p:txBody>
      </p:sp>
      <p:sp>
        <p:nvSpPr>
          <p:cNvPr id="19474" name="Line 18"/>
          <p:cNvSpPr>
            <a:spLocks noChangeShapeType="1"/>
          </p:cNvSpPr>
          <p:nvPr/>
        </p:nvSpPr>
        <p:spPr bwMode="auto">
          <a:xfrm>
            <a:off x="381000" y="54102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5" name="Line 19"/>
          <p:cNvSpPr>
            <a:spLocks noChangeShapeType="1"/>
          </p:cNvSpPr>
          <p:nvPr/>
        </p:nvSpPr>
        <p:spPr bwMode="auto">
          <a:xfrm>
            <a:off x="381000" y="54864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6" name="Rectangle 20"/>
          <p:cNvSpPr>
            <a:spLocks noChangeArrowheads="1"/>
          </p:cNvSpPr>
          <p:nvPr/>
        </p:nvSpPr>
        <p:spPr bwMode="auto">
          <a:xfrm>
            <a:off x="5029200" y="32004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77" name="Text Box 21"/>
          <p:cNvSpPr txBox="1">
            <a:spLocks noChangeArrowheads="1"/>
          </p:cNvSpPr>
          <p:nvPr/>
        </p:nvSpPr>
        <p:spPr bwMode="auto">
          <a:xfrm>
            <a:off x="5334000" y="3427413"/>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ActorRole</a:t>
            </a:r>
          </a:p>
        </p:txBody>
      </p:sp>
      <p:sp>
        <p:nvSpPr>
          <p:cNvPr id="19478" name="Rectangle 22"/>
          <p:cNvSpPr>
            <a:spLocks noChangeArrowheads="1"/>
          </p:cNvSpPr>
          <p:nvPr/>
        </p:nvSpPr>
        <p:spPr bwMode="auto">
          <a:xfrm>
            <a:off x="4953000" y="3351213"/>
            <a:ext cx="3352800" cy="1449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9" name="Text Box 23"/>
          <p:cNvSpPr txBox="1">
            <a:spLocks noChangeArrowheads="1"/>
          </p:cNvSpPr>
          <p:nvPr/>
        </p:nvSpPr>
        <p:spPr bwMode="auto">
          <a:xfrm>
            <a:off x="4937125" y="4079875"/>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+addActorRole()</a:t>
            </a:r>
          </a:p>
        </p:txBody>
      </p:sp>
      <p:sp>
        <p:nvSpPr>
          <p:cNvPr id="19480" name="Line 24"/>
          <p:cNvSpPr>
            <a:spLocks noChangeShapeType="1"/>
          </p:cNvSpPr>
          <p:nvPr/>
        </p:nvSpPr>
        <p:spPr bwMode="auto">
          <a:xfrm>
            <a:off x="4953000" y="39624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1" name="Line 25"/>
          <p:cNvSpPr>
            <a:spLocks noChangeShapeType="1"/>
          </p:cNvSpPr>
          <p:nvPr/>
        </p:nvSpPr>
        <p:spPr bwMode="auto">
          <a:xfrm>
            <a:off x="4953000" y="40386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2" name="Text Box 26"/>
          <p:cNvSpPr txBox="1">
            <a:spLocks noChangeArrowheads="1"/>
          </p:cNvSpPr>
          <p:nvPr/>
        </p:nvSpPr>
        <p:spPr bwMode="auto">
          <a:xfrm>
            <a:off x="4632324" y="5781675"/>
            <a:ext cx="3673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a:t>Method not in Facade</a:t>
            </a:r>
          </a:p>
        </p:txBody>
      </p:sp>
      <p:sp>
        <p:nvSpPr>
          <p:cNvPr id="19483" name="Line 27"/>
          <p:cNvSpPr>
            <a:spLocks noChangeShapeType="1"/>
          </p:cNvSpPr>
          <p:nvPr/>
        </p:nvSpPr>
        <p:spPr bwMode="auto">
          <a:xfrm flipH="1">
            <a:off x="2514600" y="6096000"/>
            <a:ext cx="2133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4" name="Text Box 28"/>
          <p:cNvSpPr txBox="1">
            <a:spLocks noChangeArrowheads="1"/>
          </p:cNvSpPr>
          <p:nvPr/>
        </p:nvSpPr>
        <p:spPr bwMode="auto">
          <a:xfrm>
            <a:off x="6080125" y="555470"/>
            <a:ext cx="2169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Pattern Name </a:t>
            </a:r>
          </a:p>
        </p:txBody>
      </p:sp>
      <p:sp>
        <p:nvSpPr>
          <p:cNvPr id="19485" name="Line 29"/>
          <p:cNvSpPr>
            <a:spLocks noChangeShapeType="1"/>
          </p:cNvSpPr>
          <p:nvPr/>
        </p:nvSpPr>
        <p:spPr bwMode="auto">
          <a:xfrm flipH="1">
            <a:off x="4419600" y="793595"/>
            <a:ext cx="1752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859784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596" y="500042"/>
            <a:ext cx="7772400" cy="1143000"/>
          </a:xfrm>
        </p:spPr>
        <p:txBody>
          <a:bodyPr>
            <a:normAutofit/>
          </a:bodyPr>
          <a:lstStyle/>
          <a:p>
            <a:r>
              <a:rPr lang="en-US" altLang="en-US" sz="2800" dirty="0"/>
              <a:t>Pattern: Mediator (Behavioral)</a:t>
            </a:r>
          </a:p>
        </p:txBody>
      </p:sp>
      <p:sp>
        <p:nvSpPr>
          <p:cNvPr id="22531" name="Rectangle 3"/>
          <p:cNvSpPr>
            <a:spLocks noGrp="1" noChangeArrowheads="1"/>
          </p:cNvSpPr>
          <p:nvPr>
            <p:ph type="body" idx="1"/>
          </p:nvPr>
        </p:nvSpPr>
        <p:spPr>
          <a:xfrm>
            <a:off x="357158" y="1628800"/>
            <a:ext cx="8607330" cy="3456384"/>
          </a:xfrm>
        </p:spPr>
        <p:txBody>
          <a:bodyPr>
            <a:normAutofit/>
          </a:bodyPr>
          <a:lstStyle/>
          <a:p>
            <a:pPr>
              <a:buFontTx/>
              <a:buNone/>
            </a:pPr>
            <a:r>
              <a:rPr lang="en-US" altLang="en-US" sz="2400" b="1" dirty="0"/>
              <a:t>Problem:</a:t>
            </a:r>
          </a:p>
          <a:p>
            <a:pPr>
              <a:buFontTx/>
              <a:buNone/>
            </a:pPr>
            <a:r>
              <a:rPr lang="en-US" altLang="en-US" sz="2400" dirty="0"/>
              <a:t>How can we deal with two or more classes which sometimes interact, but can also be used separately?</a:t>
            </a:r>
          </a:p>
          <a:p>
            <a:pPr>
              <a:buFontTx/>
              <a:buNone/>
            </a:pPr>
            <a:r>
              <a:rPr lang="en-US" altLang="en-US" sz="2400" b="1" dirty="0"/>
              <a:t>Solution: </a:t>
            </a:r>
            <a:r>
              <a:rPr lang="en-US" altLang="en-US" sz="2400" dirty="0">
                <a:latin typeface="Arial" panose="020B0604020202020204" pitchFamily="34" charset="0"/>
              </a:rPr>
              <a:t>Mediator</a:t>
            </a:r>
            <a:r>
              <a:rPr lang="en-US" altLang="en-US" sz="2400" dirty="0"/>
              <a:t> promotes loose coupling by keeping objects from referring to one another explicitly. Put each interaction between objects in a separate (</a:t>
            </a:r>
            <a:r>
              <a:rPr lang="en-US" altLang="en-US" sz="2400" dirty="0">
                <a:latin typeface="Arial" panose="020B0604020202020204" pitchFamily="34" charset="0"/>
              </a:rPr>
              <a:t>Mediator</a:t>
            </a:r>
            <a:r>
              <a:rPr lang="en-US" altLang="en-US" sz="2400" dirty="0"/>
              <a:t>) class. This class should have references to the objects.</a:t>
            </a:r>
          </a:p>
        </p:txBody>
      </p:sp>
    </p:spTree>
    <p:extLst>
      <p:ext uri="{BB962C8B-B14F-4D97-AF65-F5344CB8AC3E}">
        <p14:creationId xmlns:p14="http://schemas.microsoft.com/office/powerpoint/2010/main" val="3242981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sv-SE" altLang="en-US" sz="2800" dirty="0"/>
              <a:t>Mediator Structure</a:t>
            </a:r>
            <a:endParaRPr lang="en-GB" altLang="en-US" sz="2800" dirty="0"/>
          </a:p>
        </p:txBody>
      </p:sp>
      <p:sp>
        <p:nvSpPr>
          <p:cNvPr id="24579" name="Rectangle 3"/>
          <p:cNvSpPr>
            <a:spLocks noChangeArrowheads="1"/>
          </p:cNvSpPr>
          <p:nvPr/>
        </p:nvSpPr>
        <p:spPr bwMode="auto">
          <a:xfrm>
            <a:off x="55626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0" name="Rectangle 4"/>
          <p:cNvSpPr>
            <a:spLocks noChangeArrowheads="1"/>
          </p:cNvSpPr>
          <p:nvPr/>
        </p:nvSpPr>
        <p:spPr bwMode="auto">
          <a:xfrm>
            <a:off x="4648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1" name="Rectangle 5"/>
          <p:cNvSpPr>
            <a:spLocks noChangeArrowheads="1"/>
          </p:cNvSpPr>
          <p:nvPr/>
        </p:nvSpPr>
        <p:spPr bwMode="auto">
          <a:xfrm>
            <a:off x="6553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2" name="AutoShape 6"/>
          <p:cNvSpPr>
            <a:spLocks noChangeArrowheads="1"/>
          </p:cNvSpPr>
          <p:nvPr/>
        </p:nvSpPr>
        <p:spPr bwMode="auto">
          <a:xfrm>
            <a:off x="6172206" y="2428036"/>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3" name="Line 7"/>
          <p:cNvSpPr>
            <a:spLocks noChangeShapeType="1"/>
          </p:cNvSpPr>
          <p:nvPr/>
        </p:nvSpPr>
        <p:spPr bwMode="auto">
          <a:xfrm>
            <a:off x="5486400" y="3065512"/>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4" name="Line 8"/>
          <p:cNvSpPr>
            <a:spLocks noChangeShapeType="1"/>
          </p:cNvSpPr>
          <p:nvPr/>
        </p:nvSpPr>
        <p:spPr bwMode="auto">
          <a:xfrm>
            <a:off x="5486400" y="306551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5" name="Line 9"/>
          <p:cNvSpPr>
            <a:spLocks noChangeShapeType="1"/>
          </p:cNvSpPr>
          <p:nvPr/>
        </p:nvSpPr>
        <p:spPr bwMode="auto">
          <a:xfrm>
            <a:off x="7391400" y="306551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6" name="Line 10"/>
          <p:cNvSpPr>
            <a:spLocks noChangeShapeType="1"/>
          </p:cNvSpPr>
          <p:nvPr/>
        </p:nvSpPr>
        <p:spPr bwMode="auto">
          <a:xfrm>
            <a:off x="6372200" y="282389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7" name="Rectangle 11"/>
          <p:cNvSpPr>
            <a:spLocks noChangeArrowheads="1"/>
          </p:cNvSpPr>
          <p:nvPr/>
        </p:nvSpPr>
        <p:spPr bwMode="auto">
          <a:xfrm>
            <a:off x="7620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dirty="0">
                <a:latin typeface="Arial" panose="020B0604020202020204" pitchFamily="34" charset="0"/>
              </a:rPr>
              <a:t>&lt;&lt;interface&gt;&gt;</a:t>
            </a:r>
          </a:p>
          <a:p>
            <a:pPr algn="ctr"/>
            <a:r>
              <a:rPr lang="sv-SE" altLang="en-US" dirty="0">
                <a:latin typeface="Arial" panose="020B0604020202020204" pitchFamily="34" charset="0"/>
              </a:rPr>
              <a:t>Mediator</a:t>
            </a:r>
            <a:endParaRPr lang="en-GB" altLang="en-US" dirty="0">
              <a:latin typeface="Arial" panose="020B0604020202020204" pitchFamily="34" charset="0"/>
            </a:endParaRPr>
          </a:p>
        </p:txBody>
      </p:sp>
      <p:sp>
        <p:nvSpPr>
          <p:cNvPr id="24588" name="Rectangle 12"/>
          <p:cNvSpPr>
            <a:spLocks noChangeArrowheads="1"/>
          </p:cNvSpPr>
          <p:nvPr/>
        </p:nvSpPr>
        <p:spPr bwMode="auto">
          <a:xfrm>
            <a:off x="152400" y="3294112"/>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9" name="AutoShape 13"/>
          <p:cNvSpPr>
            <a:spLocks noChangeArrowheads="1"/>
          </p:cNvSpPr>
          <p:nvPr/>
        </p:nvSpPr>
        <p:spPr bwMode="auto">
          <a:xfrm>
            <a:off x="1333500" y="2473429"/>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 name="Line 14"/>
          <p:cNvSpPr>
            <a:spLocks noChangeShapeType="1"/>
          </p:cNvSpPr>
          <p:nvPr/>
        </p:nvSpPr>
        <p:spPr bwMode="auto">
          <a:xfrm>
            <a:off x="1524000" y="3035774"/>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1" name="Line 15"/>
          <p:cNvSpPr>
            <a:spLocks noChangeShapeType="1"/>
          </p:cNvSpPr>
          <p:nvPr/>
        </p:nvSpPr>
        <p:spPr bwMode="auto">
          <a:xfrm>
            <a:off x="1524000" y="287594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2" name="Line 16"/>
          <p:cNvSpPr>
            <a:spLocks noChangeShapeType="1"/>
          </p:cNvSpPr>
          <p:nvPr/>
        </p:nvSpPr>
        <p:spPr bwMode="auto">
          <a:xfrm>
            <a:off x="2362200" y="2151112"/>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3" name="Line 17"/>
          <p:cNvSpPr>
            <a:spLocks noChangeShapeType="1"/>
          </p:cNvSpPr>
          <p:nvPr/>
        </p:nvSpPr>
        <p:spPr bwMode="auto">
          <a:xfrm>
            <a:off x="2819400" y="3598912"/>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4" name="Line 18"/>
          <p:cNvSpPr>
            <a:spLocks noChangeShapeType="1"/>
          </p:cNvSpPr>
          <p:nvPr/>
        </p:nvSpPr>
        <p:spPr bwMode="auto">
          <a:xfrm>
            <a:off x="7391400" y="39799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5" name="Line 19"/>
          <p:cNvSpPr>
            <a:spLocks noChangeShapeType="1"/>
          </p:cNvSpPr>
          <p:nvPr/>
        </p:nvSpPr>
        <p:spPr bwMode="auto">
          <a:xfrm flipH="1">
            <a:off x="2133600" y="4360912"/>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6" name="Line 20"/>
          <p:cNvSpPr>
            <a:spLocks noChangeShapeType="1"/>
          </p:cNvSpPr>
          <p:nvPr/>
        </p:nvSpPr>
        <p:spPr bwMode="auto">
          <a:xfrm>
            <a:off x="2133600" y="390371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7" name="Rectangle 21"/>
          <p:cNvSpPr>
            <a:spLocks noChangeArrowheads="1"/>
          </p:cNvSpPr>
          <p:nvPr/>
        </p:nvSpPr>
        <p:spPr bwMode="auto">
          <a:xfrm>
            <a:off x="609600" y="329411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ConcreteMediator</a:t>
            </a:r>
            <a:endParaRPr lang="en-GB" altLang="en-US">
              <a:latin typeface="Arial" panose="020B0604020202020204" pitchFamily="34" charset="0"/>
            </a:endParaRPr>
          </a:p>
        </p:txBody>
      </p:sp>
      <p:sp>
        <p:nvSpPr>
          <p:cNvPr id="24598" name="Rectangle 22"/>
          <p:cNvSpPr>
            <a:spLocks noChangeArrowheads="1"/>
          </p:cNvSpPr>
          <p:nvPr/>
        </p:nvSpPr>
        <p:spPr bwMode="auto">
          <a:xfrm>
            <a:off x="3962400" y="154151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sz="2000">
                <a:latin typeface="Arial" panose="020B0604020202020204" pitchFamily="34" charset="0"/>
              </a:rPr>
              <a:t>mediator</a:t>
            </a:r>
            <a:endParaRPr lang="en-GB" altLang="en-US" sz="2000">
              <a:latin typeface="Arial" panose="020B0604020202020204" pitchFamily="34" charset="0"/>
            </a:endParaRPr>
          </a:p>
        </p:txBody>
      </p:sp>
      <p:sp>
        <p:nvSpPr>
          <p:cNvPr id="24599" name="Text Box 23"/>
          <p:cNvSpPr txBox="1">
            <a:spLocks noChangeArrowheads="1"/>
          </p:cNvSpPr>
          <p:nvPr/>
        </p:nvSpPr>
        <p:spPr bwMode="auto">
          <a:xfrm>
            <a:off x="2422525" y="1581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1</a:t>
            </a:r>
            <a:endParaRPr lang="en-GB" altLang="en-US">
              <a:latin typeface="Arial" panose="020B0604020202020204" pitchFamily="34" charset="0"/>
            </a:endParaRPr>
          </a:p>
        </p:txBody>
      </p:sp>
      <p:sp>
        <p:nvSpPr>
          <p:cNvPr id="24600" name="Text Box 24"/>
          <p:cNvSpPr txBox="1">
            <a:spLocks noChangeArrowheads="1"/>
          </p:cNvSpPr>
          <p:nvPr/>
        </p:nvSpPr>
        <p:spPr bwMode="auto">
          <a:xfrm>
            <a:off x="4340795" y="333184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4601" name="Text Box 25"/>
          <p:cNvSpPr txBox="1">
            <a:spLocks noChangeArrowheads="1"/>
          </p:cNvSpPr>
          <p:nvPr/>
        </p:nvSpPr>
        <p:spPr bwMode="auto">
          <a:xfrm>
            <a:off x="7086600" y="3979912"/>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4602" name="Rectangle 26"/>
          <p:cNvSpPr>
            <a:spLocks noChangeArrowheads="1"/>
          </p:cNvSpPr>
          <p:nvPr/>
        </p:nvSpPr>
        <p:spPr bwMode="auto">
          <a:xfrm>
            <a:off x="55626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dirty="0">
                <a:latin typeface="Arial" panose="020B0604020202020204" pitchFamily="34" charset="0"/>
              </a:rPr>
              <a:t>&lt;&lt;&gt;interface&gt;</a:t>
            </a:r>
          </a:p>
          <a:p>
            <a:pPr algn="ctr"/>
            <a:r>
              <a:rPr lang="sv-SE" altLang="en-US" dirty="0">
                <a:latin typeface="Arial" panose="020B0604020202020204" pitchFamily="34" charset="0"/>
              </a:rPr>
              <a:t>Colleague</a:t>
            </a:r>
            <a:endParaRPr lang="en-GB" altLang="en-US" dirty="0">
              <a:latin typeface="Arial" panose="020B0604020202020204" pitchFamily="34" charset="0"/>
            </a:endParaRPr>
          </a:p>
        </p:txBody>
      </p:sp>
      <p:sp>
        <p:nvSpPr>
          <p:cNvPr id="24603" name="Rectangle 27"/>
          <p:cNvSpPr>
            <a:spLocks noChangeArrowheads="1"/>
          </p:cNvSpPr>
          <p:nvPr/>
        </p:nvSpPr>
        <p:spPr bwMode="auto">
          <a:xfrm>
            <a:off x="4648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a:t>
            </a:r>
          </a:p>
          <a:p>
            <a:pPr algn="ctr"/>
            <a:r>
              <a:rPr lang="sv-SE" altLang="en-US">
                <a:latin typeface="Arial" panose="020B0604020202020204" pitchFamily="34" charset="0"/>
              </a:rPr>
              <a:t>Colleague1</a:t>
            </a:r>
            <a:endParaRPr lang="en-GB" altLang="en-US">
              <a:latin typeface="Arial" panose="020B0604020202020204" pitchFamily="34" charset="0"/>
            </a:endParaRPr>
          </a:p>
        </p:txBody>
      </p:sp>
      <p:sp>
        <p:nvSpPr>
          <p:cNvPr id="24604" name="Rectangle 28"/>
          <p:cNvSpPr>
            <a:spLocks noChangeArrowheads="1"/>
          </p:cNvSpPr>
          <p:nvPr/>
        </p:nvSpPr>
        <p:spPr bwMode="auto">
          <a:xfrm>
            <a:off x="6553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a:t>
            </a:r>
          </a:p>
          <a:p>
            <a:pPr algn="ctr"/>
            <a:r>
              <a:rPr lang="sv-SE" altLang="en-US">
                <a:latin typeface="Arial" panose="020B0604020202020204" pitchFamily="34" charset="0"/>
              </a:rPr>
              <a:t>Colleague2</a:t>
            </a:r>
            <a:endParaRPr lang="en-GB" altLang="en-US">
              <a:latin typeface="Arial" panose="020B0604020202020204" pitchFamily="34" charset="0"/>
            </a:endParaRPr>
          </a:p>
        </p:txBody>
      </p:sp>
      <p:sp>
        <p:nvSpPr>
          <p:cNvPr id="30" name="Rectangle 29"/>
          <p:cNvSpPr/>
          <p:nvPr/>
        </p:nvSpPr>
        <p:spPr>
          <a:xfrm>
            <a:off x="214282" y="4572008"/>
            <a:ext cx="8643998" cy="1938992"/>
          </a:xfrm>
          <a:prstGeom prst="rect">
            <a:avLst/>
          </a:prstGeom>
        </p:spPr>
        <p:txBody>
          <a:bodyPr wrap="square">
            <a:spAutoFit/>
          </a:bodyPr>
          <a:lstStyle/>
          <a:p>
            <a:r>
              <a:rPr lang="en-GB" sz="2000" i="0" dirty="0"/>
              <a:t>The </a:t>
            </a:r>
            <a:r>
              <a:rPr lang="en-GB" sz="2000" b="1" i="0" dirty="0"/>
              <a:t>Mediator</a:t>
            </a:r>
            <a:r>
              <a:rPr lang="en-GB" sz="2000" i="0" dirty="0"/>
              <a:t> defines the interface for communication between Colleague objects. The </a:t>
            </a:r>
            <a:r>
              <a:rPr lang="en-GB" sz="2000" b="1" i="0" dirty="0" err="1"/>
              <a:t>ConcreteMediator</a:t>
            </a:r>
            <a:r>
              <a:rPr lang="en-GB" sz="2000" i="0" dirty="0"/>
              <a:t> implements the Mediator interface and coordinates communication between </a:t>
            </a:r>
            <a:r>
              <a:rPr lang="en-GB" sz="2000" b="1" i="0" dirty="0"/>
              <a:t>Colleague</a:t>
            </a:r>
            <a:r>
              <a:rPr lang="en-GB" sz="2000" i="0" dirty="0"/>
              <a:t> objects. It is aware of all the Colleagues and their purpose with regards to inter communication.</a:t>
            </a:r>
          </a:p>
          <a:p>
            <a:r>
              <a:rPr lang="en-GB" sz="2000" i="0" dirty="0"/>
              <a:t>The </a:t>
            </a:r>
            <a:r>
              <a:rPr lang="en-GB" sz="2000" i="0" dirty="0" err="1"/>
              <a:t>ConcreteColleague</a:t>
            </a:r>
            <a:r>
              <a:rPr lang="en-GB" sz="2000" i="0" dirty="0"/>
              <a:t> communicates with other colleagues through the mediator.</a:t>
            </a:r>
          </a:p>
        </p:txBody>
      </p:sp>
    </p:spTree>
    <p:extLst>
      <p:ext uri="{BB962C8B-B14F-4D97-AF65-F5344CB8AC3E}">
        <p14:creationId xmlns:p14="http://schemas.microsoft.com/office/powerpoint/2010/main" val="2228916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57158" y="571480"/>
            <a:ext cx="8229600" cy="868362"/>
          </a:xfrm>
        </p:spPr>
        <p:txBody>
          <a:bodyPr>
            <a:normAutofit/>
          </a:bodyPr>
          <a:lstStyle/>
          <a:p>
            <a:r>
              <a:rPr lang="en-US" altLang="en-US" sz="2800" dirty="0"/>
              <a:t>MVC Design Patterns</a:t>
            </a:r>
          </a:p>
        </p:txBody>
      </p:sp>
      <p:sp>
        <p:nvSpPr>
          <p:cNvPr id="4099" name="Rectangle 3"/>
          <p:cNvSpPr>
            <a:spLocks noGrp="1" noChangeArrowheads="1"/>
          </p:cNvSpPr>
          <p:nvPr>
            <p:ph type="body" idx="1"/>
          </p:nvPr>
        </p:nvSpPr>
        <p:spPr>
          <a:xfrm>
            <a:off x="99110" y="1500175"/>
            <a:ext cx="6096000" cy="4143404"/>
          </a:xfrm>
        </p:spPr>
        <p:txBody>
          <a:bodyPr/>
          <a:lstStyle/>
          <a:p>
            <a:pPr>
              <a:lnSpc>
                <a:spcPct val="80000"/>
              </a:lnSpc>
            </a:pPr>
            <a:r>
              <a:rPr lang="en-US" altLang="en-US" sz="2400" dirty="0"/>
              <a:t>Model-View-Controller (MVC) </a:t>
            </a:r>
          </a:p>
          <a:p>
            <a:pPr>
              <a:lnSpc>
                <a:spcPct val="80000"/>
              </a:lnSpc>
            </a:pPr>
            <a:r>
              <a:rPr lang="en-US" altLang="en-US" sz="2400" dirty="0"/>
              <a:t>A collection of simpler patterns that are incredibly useful (a few patterns put together). </a:t>
            </a:r>
            <a:r>
              <a:rPr lang="en-GB" altLang="en-US" sz="2400" dirty="0"/>
              <a:t>This pattern is used to separate application's concerns.</a:t>
            </a:r>
          </a:p>
          <a:p>
            <a:pPr>
              <a:lnSpc>
                <a:spcPct val="80000"/>
              </a:lnSpc>
            </a:pPr>
            <a:r>
              <a:rPr lang="en-US" altLang="en-US" sz="2400" dirty="0"/>
              <a:t>Using MVC, you think of the application in terms of these three modules - </a:t>
            </a:r>
          </a:p>
          <a:p>
            <a:pPr lvl="1">
              <a:lnSpc>
                <a:spcPct val="80000"/>
              </a:lnSpc>
            </a:pPr>
            <a:r>
              <a:rPr lang="en-US" altLang="en-US" sz="2000" b="1" dirty="0"/>
              <a:t>Model </a:t>
            </a:r>
            <a:r>
              <a:rPr lang="en-US" altLang="en-US" sz="2000" dirty="0"/>
              <a:t> </a:t>
            </a:r>
          </a:p>
          <a:p>
            <a:pPr lvl="1">
              <a:lnSpc>
                <a:spcPct val="80000"/>
              </a:lnSpc>
            </a:pPr>
            <a:r>
              <a:rPr lang="en-US" altLang="en-US" sz="2000" b="1" dirty="0"/>
              <a:t>Controller </a:t>
            </a:r>
            <a:r>
              <a:rPr lang="en-US" altLang="en-US" sz="2000" dirty="0"/>
              <a:t> </a:t>
            </a:r>
          </a:p>
          <a:p>
            <a:pPr lvl="1">
              <a:lnSpc>
                <a:spcPct val="80000"/>
              </a:lnSpc>
            </a:pPr>
            <a:r>
              <a:rPr lang="en-US" altLang="en-US" sz="2000" b="1" dirty="0"/>
              <a:t>View</a:t>
            </a:r>
            <a:r>
              <a:rPr lang="en-US" altLang="en-US" sz="2000" dirty="0"/>
              <a:t> </a:t>
            </a:r>
          </a:p>
          <a:p>
            <a:pPr>
              <a:lnSpc>
                <a:spcPct val="80000"/>
              </a:lnSpc>
            </a:pPr>
            <a:endParaRPr lang="en-US" altLang="en-US" sz="2400" dirty="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6343" y="690479"/>
            <a:ext cx="3133725"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lIns="92075" tIns="46038" rIns="92075" bIns="46038" anchor="b"/>
          <a:lstStyle/>
          <a:p>
            <a:r>
              <a:rPr lang="en-US" altLang="en-US"/>
              <a:t>Accessor methods</a:t>
            </a:r>
          </a:p>
        </p:txBody>
      </p:sp>
      <p:sp>
        <p:nvSpPr>
          <p:cNvPr id="17411" name="Rectangle 3"/>
          <p:cNvSpPr>
            <a:spLocks noGrp="1" noChangeArrowheads="1"/>
          </p:cNvSpPr>
          <p:nvPr>
            <p:ph type="body" idx="4294967295"/>
          </p:nvPr>
        </p:nvSpPr>
        <p:spPr>
          <a:xfrm>
            <a:off x="467544" y="1740147"/>
            <a:ext cx="8340725" cy="4708525"/>
          </a:xfrm>
        </p:spPr>
        <p:txBody>
          <a:bodyPr lIns="92075" tIns="46038" rIns="92075" bIns="46038"/>
          <a:lstStyle/>
          <a:p>
            <a:r>
              <a:rPr lang="en-US" altLang="en-US" dirty="0"/>
              <a:t>sometimes called “getter” or query methods</a:t>
            </a:r>
          </a:p>
          <a:p>
            <a:pPr lvl="1"/>
            <a:r>
              <a:rPr lang="en-US" altLang="en-US" dirty="0"/>
              <a:t>do not need to have "get" in their name</a:t>
            </a:r>
          </a:p>
          <a:p>
            <a:r>
              <a:rPr lang="en-US" altLang="en-US" dirty="0"/>
              <a:t>are used to :</a:t>
            </a:r>
          </a:p>
          <a:p>
            <a:pPr lvl="1"/>
            <a:r>
              <a:rPr lang="en-US" altLang="en-US" i="1" dirty="0"/>
              <a:t>view</a:t>
            </a:r>
            <a:r>
              <a:rPr lang="en-US" altLang="en-US" dirty="0"/>
              <a:t> some aspect of the object’s </a:t>
            </a:r>
            <a:r>
              <a:rPr lang="en-US" altLang="en-US" i="1" dirty="0"/>
              <a:t>state</a:t>
            </a:r>
            <a:r>
              <a:rPr lang="en-US" altLang="en-US" dirty="0"/>
              <a:t>.</a:t>
            </a:r>
          </a:p>
          <a:p>
            <a:pPr lvl="1"/>
            <a:r>
              <a:rPr lang="en-US" altLang="en-US" dirty="0"/>
              <a:t>produce a result based on the object's state</a:t>
            </a:r>
          </a:p>
          <a:p>
            <a:r>
              <a:rPr lang="en-US" altLang="en-US" dirty="0"/>
              <a:t>must have a  </a:t>
            </a:r>
            <a:r>
              <a:rPr lang="en-US" altLang="en-US" i="1" dirty="0"/>
              <a:t>return type</a:t>
            </a:r>
            <a:r>
              <a:rPr lang="en-US" altLang="en-US" dirty="0"/>
              <a:t> which specifies the type of data which it will return to the client</a:t>
            </a:r>
          </a:p>
          <a:p>
            <a:r>
              <a:rPr lang="en-US" altLang="en-US" dirty="0" err="1"/>
              <a:t>accessors</a:t>
            </a:r>
            <a:r>
              <a:rPr lang="en-US" altLang="en-US" dirty="0"/>
              <a:t> should </a:t>
            </a:r>
            <a:r>
              <a:rPr lang="en-US" altLang="en-US" b="1" dirty="0"/>
              <a:t>not</a:t>
            </a:r>
            <a:r>
              <a:rPr lang="en-US" altLang="en-US" dirty="0"/>
              <a:t> change state</a:t>
            </a:r>
          </a:p>
          <a:p>
            <a:pPr>
              <a:buFont typeface="Times New Roman" panose="02020603050405020304" pitchFamily="18" charset="0"/>
              <a:buNone/>
            </a:pPr>
            <a:endParaRPr lang="en-US" altLang="en-US" sz="2000" i="1" dirty="0"/>
          </a:p>
        </p:txBody>
      </p:sp>
    </p:spTree>
    <p:extLst>
      <p:ext uri="{BB962C8B-B14F-4D97-AF65-F5344CB8AC3E}">
        <p14:creationId xmlns:p14="http://schemas.microsoft.com/office/powerpoint/2010/main" val="3371718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34" y="928670"/>
            <a:ext cx="7772400" cy="609600"/>
          </a:xfrm>
        </p:spPr>
        <p:txBody>
          <a:bodyPr>
            <a:normAutofit/>
          </a:bodyPr>
          <a:lstStyle/>
          <a:p>
            <a:r>
              <a:rPr lang="en-US" altLang="en-US" sz="2800" dirty="0">
                <a:ea typeface="ＭＳ Ｐゴシック" panose="020B0600070205080204" pitchFamily="34" charset="-128"/>
              </a:rPr>
              <a:t>Model, View, Controller</a:t>
            </a:r>
          </a:p>
        </p:txBody>
      </p:sp>
      <p:sp>
        <p:nvSpPr>
          <p:cNvPr id="15363" name="Rectangle 3"/>
          <p:cNvSpPr>
            <a:spLocks noGrp="1" noChangeArrowheads="1"/>
          </p:cNvSpPr>
          <p:nvPr>
            <p:ph type="body" idx="1"/>
          </p:nvPr>
        </p:nvSpPr>
        <p:spPr/>
        <p:txBody>
          <a:bodyPr>
            <a:normAutofit/>
          </a:bodyPr>
          <a:lstStyle/>
          <a:p>
            <a:r>
              <a:rPr lang="en-GB" altLang="en-US" sz="2400" dirty="0"/>
              <a:t>Model represents an object carrying data. It can also have logic to update controller if its data changes.</a:t>
            </a:r>
          </a:p>
          <a:p>
            <a:r>
              <a:rPr lang="en-GB" altLang="en-US" sz="2400" dirty="0">
                <a:ea typeface="ＭＳ Ｐゴシック" panose="020B0600070205080204" pitchFamily="34" charset="-128"/>
              </a:rPr>
              <a:t>View represents the visualization of the data that model contains.</a:t>
            </a:r>
          </a:p>
          <a:p>
            <a:r>
              <a:rPr lang="en-GB" altLang="en-US" sz="2400" dirty="0">
                <a:ea typeface="ＭＳ Ｐゴシック" panose="020B0600070205080204" pitchFamily="34" charset="-128"/>
              </a:rPr>
              <a:t>Controller acts on both model and view. It controls the data flow into model object and updates the view whenever data changes. It keeps view and model separate.</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17246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sz="2800" dirty="0">
                <a:ea typeface="ＭＳ Ｐゴシック" panose="020B0600070205080204" pitchFamily="34" charset="-128"/>
              </a:rPr>
              <a:t>Model View Controller (MVC)</a:t>
            </a:r>
          </a:p>
        </p:txBody>
      </p:sp>
      <p:sp>
        <p:nvSpPr>
          <p:cNvPr id="14339" name="Rectangle 3"/>
          <p:cNvSpPr>
            <a:spLocks noGrp="1" noChangeArrowheads="1"/>
          </p:cNvSpPr>
          <p:nvPr>
            <p:ph type="body" idx="1"/>
          </p:nvPr>
        </p:nvSpPr>
        <p:spPr>
          <a:xfrm>
            <a:off x="628650" y="1825625"/>
            <a:ext cx="8158192" cy="4351338"/>
          </a:xfrm>
        </p:spPr>
        <p:txBody>
          <a:bodyPr>
            <a:normAutofit/>
          </a:bodyPr>
          <a:lstStyle/>
          <a:p>
            <a:r>
              <a:rPr lang="en-US" altLang="en-US" sz="2400" dirty="0"/>
              <a:t>MVC decouples the model, view, and controller from each other to increase flexibility and reuse.</a:t>
            </a:r>
          </a:p>
          <a:p>
            <a:r>
              <a:rPr lang="en-US" altLang="en-US" sz="2400" dirty="0">
                <a:ea typeface="ＭＳ Ｐゴシック" panose="020B0600070205080204" pitchFamily="34" charset="-128"/>
              </a:rPr>
              <a:t>The intent of MVC is to keep neatly separate objects into one of three categories.</a:t>
            </a:r>
            <a:endParaRPr lang="en-US" altLang="en-US" sz="2000" b="1" dirty="0">
              <a:ea typeface="ＭＳ Ｐゴシック" panose="020B0600070205080204" pitchFamily="34" charset="-128"/>
            </a:endParaRPr>
          </a:p>
        </p:txBody>
      </p:sp>
    </p:spTree>
    <p:extLst>
      <p:ext uri="{BB962C8B-B14F-4D97-AF65-F5344CB8AC3E}">
        <p14:creationId xmlns:p14="http://schemas.microsoft.com/office/powerpoint/2010/main" val="1892408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7158" y="571480"/>
            <a:ext cx="7886700" cy="1325563"/>
          </a:xfrm>
        </p:spPr>
        <p:txBody>
          <a:bodyPr>
            <a:normAutofit/>
          </a:bodyPr>
          <a:lstStyle/>
          <a:p>
            <a:pPr eaLnBrk="1" hangingPunct="1"/>
            <a:r>
              <a:rPr lang="en-US" altLang="en-US" sz="2800" dirty="0">
                <a:ea typeface="ＭＳ Ｐゴシック" panose="020B0600070205080204" pitchFamily="34" charset="-128"/>
              </a:rPr>
              <a:t>MVC Benefits</a:t>
            </a:r>
            <a:endParaRPr lang="eu-ES" altLang="en-US" sz="2800" dirty="0">
              <a:ea typeface="ＭＳ Ｐゴシック" panose="020B0600070205080204" pitchFamily="34" charset="-128"/>
            </a:endParaRPr>
          </a:p>
        </p:txBody>
      </p:sp>
      <p:sp>
        <p:nvSpPr>
          <p:cNvPr id="26627" name="Rectangle 3"/>
          <p:cNvSpPr>
            <a:spLocks noGrp="1" noChangeArrowheads="1"/>
          </p:cNvSpPr>
          <p:nvPr>
            <p:ph type="body" idx="1"/>
          </p:nvPr>
        </p:nvSpPr>
        <p:spPr>
          <a:xfrm>
            <a:off x="428596" y="1785926"/>
            <a:ext cx="7886700" cy="4351338"/>
          </a:xfrm>
        </p:spPr>
        <p:txBody>
          <a:bodyPr>
            <a:normAutofit/>
          </a:bodyPr>
          <a:lstStyle/>
          <a:p>
            <a:pPr eaLnBrk="1" hangingPunct="1">
              <a:lnSpc>
                <a:spcPct val="90000"/>
              </a:lnSpc>
            </a:pPr>
            <a:r>
              <a:rPr lang="en-US" altLang="en-US" sz="2400" dirty="0">
                <a:ea typeface="ＭＳ Ｐゴシック" panose="020B0600070205080204" pitchFamily="34" charset="-128"/>
              </a:rPr>
              <a:t>Clarity of design</a:t>
            </a:r>
          </a:p>
          <a:p>
            <a:pPr lvl="1" eaLnBrk="1" hangingPunct="1">
              <a:lnSpc>
                <a:spcPct val="90000"/>
              </a:lnSpc>
            </a:pPr>
            <a:r>
              <a:rPr lang="en-US" altLang="en-US" sz="2200" dirty="0">
                <a:ea typeface="ＭＳ Ｐゴシック" panose="020B0600070205080204" pitchFamily="34" charset="-128"/>
              </a:rPr>
              <a:t>easier to implement and maintain</a:t>
            </a:r>
          </a:p>
          <a:p>
            <a:pPr eaLnBrk="1" hangingPunct="1">
              <a:lnSpc>
                <a:spcPct val="90000"/>
              </a:lnSpc>
            </a:pPr>
            <a:r>
              <a:rPr lang="en-US" altLang="en-US" sz="2400" dirty="0">
                <a:ea typeface="ＭＳ Ｐゴシック" panose="020B0600070205080204" pitchFamily="34" charset="-128"/>
              </a:rPr>
              <a:t>Modularity</a:t>
            </a:r>
          </a:p>
          <a:p>
            <a:pPr lvl="1" eaLnBrk="1" hangingPunct="1">
              <a:lnSpc>
                <a:spcPct val="90000"/>
              </a:lnSpc>
            </a:pPr>
            <a:r>
              <a:rPr lang="en-US" altLang="en-US" sz="2200" dirty="0">
                <a:ea typeface="ＭＳ Ｐゴシック" panose="020B0600070205080204" pitchFamily="34" charset="-128"/>
              </a:rPr>
              <a:t>changes to one doesn't affect other modules</a:t>
            </a:r>
          </a:p>
          <a:p>
            <a:pPr lvl="1" eaLnBrk="1" hangingPunct="1">
              <a:lnSpc>
                <a:spcPct val="90000"/>
              </a:lnSpc>
            </a:pPr>
            <a:r>
              <a:rPr lang="en-US" altLang="en-US" sz="2200" dirty="0">
                <a:ea typeface="ＭＳ Ｐゴシック" panose="020B0600070205080204" pitchFamily="34" charset="-128"/>
              </a:rPr>
              <a:t>can develop in parallel once you have the interfaces</a:t>
            </a:r>
          </a:p>
          <a:p>
            <a:pPr eaLnBrk="1" hangingPunct="1">
              <a:lnSpc>
                <a:spcPct val="90000"/>
              </a:lnSpc>
            </a:pPr>
            <a:r>
              <a:rPr lang="en-US" altLang="en-US" sz="2400" dirty="0">
                <a:ea typeface="ＭＳ Ｐゴシック" panose="020B0600070205080204" pitchFamily="34" charset="-128"/>
              </a:rPr>
              <a:t>Multiple views</a:t>
            </a:r>
          </a:p>
          <a:p>
            <a:pPr lvl="1" eaLnBrk="1" hangingPunct="1">
              <a:lnSpc>
                <a:spcPct val="90000"/>
              </a:lnSpc>
            </a:pPr>
            <a:r>
              <a:rPr lang="en-US" altLang="en-US" sz="2400" dirty="0">
                <a:ea typeface="ＭＳ Ｐゴシック" panose="020B0600070205080204" pitchFamily="34" charset="-128"/>
              </a:rPr>
              <a:t>games, spreadsheets, </a:t>
            </a:r>
            <a:r>
              <a:rPr lang="en-US" altLang="en-US" sz="2400" dirty="0" err="1">
                <a:ea typeface="ＭＳ Ｐゴシック" panose="020B0600070205080204" pitchFamily="34" charset="-128"/>
              </a:rPr>
              <a:t>powerpoint</a:t>
            </a:r>
            <a:r>
              <a:rPr lang="en-US" altLang="en-US" sz="2400" dirty="0">
                <a:ea typeface="ＭＳ Ｐゴシック" panose="020B0600070205080204" pitchFamily="34" charset="-128"/>
              </a:rPr>
              <a:t>, …</a:t>
            </a:r>
            <a:endParaRPr lang="eu-ES" altLang="en-US" sz="2400" dirty="0">
              <a:ea typeface="ＭＳ Ｐゴシック" panose="020B0600070205080204" pitchFamily="34" charset="-128"/>
            </a:endParaRPr>
          </a:p>
        </p:txBody>
      </p:sp>
    </p:spTree>
    <p:extLst>
      <p:ext uri="{BB962C8B-B14F-4D97-AF65-F5344CB8AC3E}">
        <p14:creationId xmlns:p14="http://schemas.microsoft.com/office/powerpoint/2010/main" val="2855035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Example of MVC UML Diagram</a:t>
            </a:r>
          </a:p>
        </p:txBody>
      </p:sp>
      <p:sp>
        <p:nvSpPr>
          <p:cNvPr id="3" name="Content Placeholder 2"/>
          <p:cNvSpPr>
            <a:spLocks noGrp="1"/>
          </p:cNvSpPr>
          <p:nvPr>
            <p:ph idx="1"/>
          </p:nvPr>
        </p:nvSpPr>
        <p:spPr/>
        <p:txBody>
          <a:bodyPr>
            <a:normAutofit/>
          </a:bodyPr>
          <a:lstStyle/>
          <a:p>
            <a:r>
              <a:rPr lang="en-GB" sz="2400" dirty="0"/>
              <a:t>Practical 9: Download the MVCexample.zip, open the project in </a:t>
            </a:r>
            <a:r>
              <a:rPr lang="en-GB" sz="2400" dirty="0" err="1"/>
              <a:t>NetBeans</a:t>
            </a:r>
            <a:r>
              <a:rPr lang="en-GB" sz="2400" dirty="0"/>
              <a:t>, read the source code, and then draw the UML diagram.</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74</a:t>
            </a:fld>
            <a:endParaRPr lang="en-US" altLang="en-US"/>
          </a:p>
        </p:txBody>
      </p:sp>
      <p:pic>
        <p:nvPicPr>
          <p:cNvPr id="5" name="Picture 4" descr="../Downloads/mvc_pattern_uml_diagram.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0166" y="1428736"/>
            <a:ext cx="5572164" cy="507209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1000100" y="2357430"/>
            <a:ext cx="6205545" cy="769441"/>
          </a:xfrm>
          <a:prstGeom prst="rect">
            <a:avLst/>
          </a:prstGeom>
          <a:noFill/>
        </p:spPr>
        <p:txBody>
          <a:bodyPr wrap="none" rtlCol="0">
            <a:spAutoFit/>
          </a:bodyPr>
          <a:lstStyle/>
          <a:p>
            <a:r>
              <a:rPr lang="en-US" sz="4400" i="0" dirty="0"/>
              <a:t>Spring Framework (</a:t>
            </a:r>
            <a:r>
              <a:rPr lang="en-US" sz="4400" i="0" dirty="0" err="1"/>
              <a:t>IoC</a:t>
            </a:r>
            <a:r>
              <a:rPr lang="en-US" sz="4400" i="0" dirty="0"/>
              <a:t>)</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sv-SE" altLang="en-US" sz="2800" dirty="0"/>
              <a:t>Patterns and Frameworks</a:t>
            </a:r>
            <a:endParaRPr lang="en-GB" altLang="en-US" sz="2800" dirty="0"/>
          </a:p>
        </p:txBody>
      </p:sp>
      <p:sp>
        <p:nvSpPr>
          <p:cNvPr id="6147" name="Rectangle 3"/>
          <p:cNvSpPr>
            <a:spLocks noGrp="1" noChangeArrowheads="1"/>
          </p:cNvSpPr>
          <p:nvPr>
            <p:ph type="body" idx="1"/>
          </p:nvPr>
        </p:nvSpPr>
        <p:spPr>
          <a:xfrm>
            <a:off x="628650" y="1657007"/>
            <a:ext cx="7886700" cy="4351338"/>
          </a:xfrm>
        </p:spPr>
        <p:txBody>
          <a:bodyPr>
            <a:normAutofit/>
          </a:bodyPr>
          <a:lstStyle/>
          <a:p>
            <a:pPr>
              <a:lnSpc>
                <a:spcPct val="90000"/>
              </a:lnSpc>
            </a:pPr>
            <a:r>
              <a:rPr lang="sv-SE" altLang="en-US" sz="2400" dirty="0"/>
              <a:t>There can be confusion between patterns and frameworks.</a:t>
            </a:r>
          </a:p>
          <a:p>
            <a:r>
              <a:rPr lang="sv-SE" altLang="en-US" sz="2400" b="1" u="sng" dirty="0"/>
              <a:t>Patterns</a:t>
            </a:r>
            <a:r>
              <a:rPr lang="sv-SE" altLang="en-US" sz="2400" dirty="0"/>
              <a:t> are more like small-scale or local </a:t>
            </a:r>
            <a:r>
              <a:rPr lang="sv-SE" altLang="en-US" sz="2400" b="1" dirty="0"/>
              <a:t>architectures</a:t>
            </a:r>
            <a:r>
              <a:rPr lang="sv-SE" altLang="en-US" sz="2400" dirty="0"/>
              <a:t> for architectural components or sub-components</a:t>
            </a:r>
          </a:p>
          <a:p>
            <a:r>
              <a:rPr lang="sv-SE" altLang="en-US" sz="2400" b="1" u="sng" dirty="0"/>
              <a:t>Frameworks</a:t>
            </a:r>
            <a:r>
              <a:rPr lang="sv-SE" altLang="en-US" sz="2400" dirty="0"/>
              <a:t> are partially completed software </a:t>
            </a:r>
            <a:r>
              <a:rPr lang="sv-SE" altLang="en-US" sz="2400" b="1" dirty="0"/>
              <a:t>systems</a:t>
            </a:r>
            <a:r>
              <a:rPr lang="sv-SE" altLang="en-US" sz="2400" dirty="0"/>
              <a:t> that may be targeted at </a:t>
            </a:r>
            <a:r>
              <a:rPr lang="sv-SE" altLang="en-US" sz="2400" b="1" dirty="0"/>
              <a:t>a particular type</a:t>
            </a:r>
            <a:r>
              <a:rPr lang="sv-SE" altLang="en-US" sz="2400" dirty="0"/>
              <a:t> of application. These are tailored by completing the </a:t>
            </a:r>
            <a:r>
              <a:rPr lang="sv-SE" altLang="en-US" sz="2400" b="1" dirty="0"/>
              <a:t>unfinished components</a:t>
            </a:r>
          </a:p>
          <a:p>
            <a:r>
              <a:rPr lang="sv-SE" altLang="en-US" sz="2400" dirty="0"/>
              <a:t>Office building or student accommodation?</a:t>
            </a:r>
            <a:endParaRPr lang="en-GB" altLang="en-US" sz="2400" dirty="0"/>
          </a:p>
        </p:txBody>
      </p:sp>
    </p:spTree>
    <p:extLst>
      <p:ext uri="{BB962C8B-B14F-4D97-AF65-F5344CB8AC3E}">
        <p14:creationId xmlns:p14="http://schemas.microsoft.com/office/powerpoint/2010/main" val="1325248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886700" cy="1325563"/>
          </a:xfrm>
        </p:spPr>
        <p:txBody>
          <a:bodyPr>
            <a:normAutofit/>
          </a:bodyPr>
          <a:lstStyle/>
          <a:p>
            <a:r>
              <a:rPr lang="en-GB" sz="2800" dirty="0"/>
              <a:t>Framework vs Design Patterns</a:t>
            </a:r>
          </a:p>
        </p:txBody>
      </p:sp>
      <p:sp>
        <p:nvSpPr>
          <p:cNvPr id="3" name="Content Placeholder 2"/>
          <p:cNvSpPr>
            <a:spLocks noGrp="1"/>
          </p:cNvSpPr>
          <p:nvPr>
            <p:ph idx="1"/>
          </p:nvPr>
        </p:nvSpPr>
        <p:spPr>
          <a:xfrm>
            <a:off x="500034" y="1571612"/>
            <a:ext cx="7886700" cy="4351338"/>
          </a:xfrm>
        </p:spPr>
        <p:txBody>
          <a:bodyPr>
            <a:noAutofit/>
          </a:bodyPr>
          <a:lstStyle/>
          <a:p>
            <a:r>
              <a:rPr lang="en-GB" sz="2400" dirty="0"/>
              <a:t>Different design levels, granularity, etc.</a:t>
            </a:r>
          </a:p>
          <a:p>
            <a:r>
              <a:rPr lang="en-GB" sz="2400" dirty="0"/>
              <a:t>Frameworks</a:t>
            </a:r>
          </a:p>
          <a:p>
            <a:pPr lvl="1"/>
            <a:r>
              <a:rPr lang="en-GB" sz="2200" dirty="0"/>
              <a:t>high level architectural</a:t>
            </a:r>
          </a:p>
          <a:p>
            <a:pPr lvl="1"/>
            <a:r>
              <a:rPr lang="en-GB" sz="2200" dirty="0"/>
              <a:t>reuse of abstract design, algorithm and implementation</a:t>
            </a:r>
          </a:p>
          <a:p>
            <a:pPr lvl="1"/>
            <a:r>
              <a:rPr lang="en-GB" sz="2200" dirty="0"/>
              <a:t>domain and programming language specific</a:t>
            </a:r>
            <a:endParaRPr lang="en-GB" sz="2400" dirty="0"/>
          </a:p>
          <a:p>
            <a:r>
              <a:rPr lang="en-GB" sz="2400" dirty="0"/>
              <a:t>Design patterns</a:t>
            </a:r>
          </a:p>
          <a:p>
            <a:pPr lvl="1"/>
            <a:r>
              <a:rPr lang="en-GB" sz="2200" dirty="0"/>
              <a:t>lower level, more primitive</a:t>
            </a:r>
          </a:p>
          <a:p>
            <a:pPr lvl="1"/>
            <a:r>
              <a:rPr lang="en-GB" sz="2200" dirty="0"/>
              <a:t>reuse of design expertise</a:t>
            </a:r>
          </a:p>
          <a:p>
            <a:pPr lvl="1"/>
            <a:r>
              <a:rPr lang="en-GB" sz="2200" dirty="0"/>
              <a:t>more general and abstract</a:t>
            </a:r>
          </a:p>
          <a:p>
            <a:pPr lvl="1"/>
            <a:r>
              <a:rPr lang="en-GB" sz="2200" dirty="0"/>
              <a:t>domain and language independent</a:t>
            </a:r>
          </a:p>
          <a:p>
            <a:pPr lvl="1"/>
            <a:r>
              <a:rPr lang="en-GB" sz="2200" dirty="0"/>
              <a:t>patterns used for building frameworks</a:t>
            </a:r>
          </a:p>
        </p:txBody>
      </p:sp>
    </p:spTree>
    <p:extLst>
      <p:ext uri="{BB962C8B-B14F-4D97-AF65-F5344CB8AC3E}">
        <p14:creationId xmlns:p14="http://schemas.microsoft.com/office/powerpoint/2010/main" val="2845460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Framework?</a:t>
            </a:r>
          </a:p>
        </p:txBody>
      </p:sp>
      <p:sp>
        <p:nvSpPr>
          <p:cNvPr id="3" name="Content Placeholder 2"/>
          <p:cNvSpPr>
            <a:spLocks noGrp="1"/>
          </p:cNvSpPr>
          <p:nvPr>
            <p:ph idx="1"/>
          </p:nvPr>
        </p:nvSpPr>
        <p:spPr>
          <a:xfrm>
            <a:off x="628650" y="1825625"/>
            <a:ext cx="8229630" cy="4351338"/>
          </a:xfrm>
        </p:spPr>
        <p:txBody>
          <a:bodyPr>
            <a:normAutofit/>
          </a:bodyPr>
          <a:lstStyle/>
          <a:p>
            <a:r>
              <a:rPr lang="en-GB" sz="2400" dirty="0"/>
              <a:t>A framework can be defined as an integrated set of collaborating software artefacts (classes, objects and components) that provides a reusable architecture (generic features) common to </a:t>
            </a:r>
            <a:r>
              <a:rPr lang="en-GB" sz="2400" b="1" dirty="0"/>
              <a:t>a family of applications of a similar type</a:t>
            </a:r>
            <a:r>
              <a:rPr lang="en-GB" sz="2400" dirty="0"/>
              <a:t>. For e.g., a </a:t>
            </a:r>
            <a:r>
              <a:rPr lang="en-GB" sz="2400" b="1" dirty="0"/>
              <a:t>user interface framework</a:t>
            </a:r>
            <a:r>
              <a:rPr lang="en-GB" sz="2400" dirty="0"/>
              <a:t> provide support for interface event handling through a set of widgets that can be used to construct displays (layouts). </a:t>
            </a:r>
          </a:p>
          <a:p>
            <a:r>
              <a:rPr lang="en-GB" sz="2400" dirty="0"/>
              <a:t>Frameworks support design reuse by providing a skeletal architecture that is implemented by a collection of concrete and abstract object classes and their interactions.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78</a:t>
            </a:fld>
            <a:endParaRPr lang="en-US" altLang="en-US"/>
          </a:p>
        </p:txBody>
      </p:sp>
    </p:spTree>
    <p:extLst>
      <p:ext uri="{BB962C8B-B14F-4D97-AF65-F5344CB8AC3E}">
        <p14:creationId xmlns:p14="http://schemas.microsoft.com/office/powerpoint/2010/main" val="2119451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Spring</a:t>
            </a:r>
          </a:p>
        </p:txBody>
      </p:sp>
      <p:sp>
        <p:nvSpPr>
          <p:cNvPr id="3" name="Content Placeholder 2"/>
          <p:cNvSpPr>
            <a:spLocks noGrp="1"/>
          </p:cNvSpPr>
          <p:nvPr>
            <p:ph idx="1"/>
          </p:nvPr>
        </p:nvSpPr>
        <p:spPr>
          <a:xfrm>
            <a:off x="571472" y="1500174"/>
            <a:ext cx="8072494" cy="4351338"/>
          </a:xfrm>
        </p:spPr>
        <p:txBody>
          <a:bodyPr>
            <a:normAutofit/>
          </a:bodyPr>
          <a:lstStyle/>
          <a:p>
            <a:r>
              <a:rPr lang="en-GB" sz="2400" dirty="0"/>
              <a:t>Spring framework is an open source Java platform that provides comprehensive infrastructure support for developing robust Java applications very easily and very rapidly.</a:t>
            </a:r>
          </a:p>
          <a:p>
            <a:r>
              <a:rPr lang="en-GB" sz="2400" dirty="0"/>
              <a:t>The most popular application development framework for enterprise Java</a:t>
            </a:r>
          </a:p>
          <a:p>
            <a:r>
              <a:rPr lang="en-GB" sz="2400" dirty="0"/>
              <a:t>Millions of developers around the world use Spring to create</a:t>
            </a:r>
          </a:p>
          <a:p>
            <a:pPr lvl="1"/>
            <a:r>
              <a:rPr lang="en-GB" sz="2200" dirty="0"/>
              <a:t>high performing,</a:t>
            </a:r>
          </a:p>
          <a:p>
            <a:pPr lvl="1"/>
            <a:r>
              <a:rPr lang="en-GB" sz="2200" dirty="0"/>
              <a:t>easily testable, and </a:t>
            </a:r>
          </a:p>
          <a:p>
            <a:pPr lvl="1"/>
            <a:r>
              <a:rPr lang="en-GB" sz="2200" dirty="0"/>
              <a:t>reusable code</a:t>
            </a:r>
          </a:p>
        </p:txBody>
      </p:sp>
    </p:spTree>
    <p:extLst>
      <p:ext uri="{BB962C8B-B14F-4D97-AF65-F5344CB8AC3E}">
        <p14:creationId xmlns:p14="http://schemas.microsoft.com/office/powerpoint/2010/main" val="268820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lIns="92075" tIns="46038" rIns="92075" bIns="46038" anchor="b"/>
          <a:lstStyle/>
          <a:p>
            <a:r>
              <a:rPr lang="en-US" altLang="en-US"/>
              <a:t>Accessor methods</a:t>
            </a:r>
          </a:p>
        </p:txBody>
      </p:sp>
      <p:sp>
        <p:nvSpPr>
          <p:cNvPr id="18435" name="Rectangle 3"/>
          <p:cNvSpPr>
            <a:spLocks noGrp="1" noChangeArrowheads="1"/>
          </p:cNvSpPr>
          <p:nvPr>
            <p:ph type="body" idx="4294967295"/>
          </p:nvPr>
        </p:nvSpPr>
        <p:spPr>
          <a:xfrm>
            <a:off x="685800" y="1700213"/>
            <a:ext cx="7772400" cy="4537075"/>
          </a:xfrm>
        </p:spPr>
        <p:txBody>
          <a:bodyPr lIns="92075" tIns="46038" rIns="92075" bIns="46038"/>
          <a:lstStyle/>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r>
              <a:rPr lang="en-GB" altLang="en-US"/>
              <a:t>An accessor </a:t>
            </a:r>
          </a:p>
          <a:p>
            <a:r>
              <a:rPr lang="en-GB" altLang="en-US"/>
              <a:t>can only return one value</a:t>
            </a:r>
          </a:p>
          <a:p>
            <a:r>
              <a:rPr lang="en-GB" altLang="en-US"/>
              <a:t>must have a "</a:t>
            </a:r>
            <a:r>
              <a:rPr lang="en-GB" altLang="en-US">
                <a:latin typeface="Courier New" panose="02070309020205020404" pitchFamily="49" charset="0"/>
              </a:rPr>
              <a:t>return</a:t>
            </a:r>
            <a:r>
              <a:rPr lang="en-GB" altLang="en-US"/>
              <a:t>" statement</a:t>
            </a:r>
          </a:p>
        </p:txBody>
      </p:sp>
      <p:sp>
        <p:nvSpPr>
          <p:cNvPr id="18436" name="Text Box 4"/>
          <p:cNvSpPr txBox="1">
            <a:spLocks noChangeArrowheads="1"/>
          </p:cNvSpPr>
          <p:nvPr/>
        </p:nvSpPr>
        <p:spPr bwMode="auto">
          <a:xfrm>
            <a:off x="6829425" y="1703388"/>
            <a:ext cx="2063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parameter list (here empty)</a:t>
            </a:r>
          </a:p>
        </p:txBody>
      </p:sp>
      <p:sp>
        <p:nvSpPr>
          <p:cNvPr id="18437" name="Text Box 5"/>
          <p:cNvSpPr txBox="1">
            <a:spLocks noChangeArrowheads="1"/>
          </p:cNvSpPr>
          <p:nvPr/>
        </p:nvSpPr>
        <p:spPr bwMode="auto">
          <a:xfrm>
            <a:off x="1582738" y="2647950"/>
            <a:ext cx="40179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400" b="1">
                <a:latin typeface="Courier New" panose="02070309020205020404" pitchFamily="49" charset="0"/>
              </a:rPr>
              <a:t>public int getPrice()</a:t>
            </a:r>
          </a:p>
          <a:p>
            <a:pPr defTabSz="914400" eaLnBrk="1" hangingPunct="1">
              <a:buClrTx/>
              <a:buSzTx/>
              <a:buFontTx/>
              <a:buNone/>
            </a:pPr>
            <a:r>
              <a:rPr lang="en-US" altLang="en-US" sz="2400" b="1">
                <a:latin typeface="Courier New" panose="02070309020205020404" pitchFamily="49" charset="0"/>
              </a:rPr>
              <a:t>{</a:t>
            </a:r>
          </a:p>
          <a:p>
            <a:pPr defTabSz="914400" eaLnBrk="1" hangingPunct="1">
              <a:buClrTx/>
              <a:buSzTx/>
              <a:buFontTx/>
              <a:buNone/>
            </a:pPr>
            <a:r>
              <a:rPr lang="en-US" altLang="en-US" sz="2400" b="1">
                <a:latin typeface="Courier New" panose="02070309020205020404" pitchFamily="49" charset="0"/>
              </a:rPr>
              <a:t>    return price;</a:t>
            </a:r>
          </a:p>
          <a:p>
            <a:pPr defTabSz="914400" eaLnBrk="1" hangingPunct="1">
              <a:buClrTx/>
              <a:buSzTx/>
              <a:buFontTx/>
              <a:buNone/>
            </a:pPr>
            <a:r>
              <a:rPr lang="en-US" altLang="en-US" sz="2400" b="1">
                <a:latin typeface="Courier New" panose="02070309020205020404" pitchFamily="49" charset="0"/>
              </a:rPr>
              <a:t>} </a:t>
            </a:r>
          </a:p>
        </p:txBody>
      </p:sp>
      <p:sp>
        <p:nvSpPr>
          <p:cNvPr id="18438" name="Text Box 6"/>
          <p:cNvSpPr txBox="1">
            <a:spLocks noChangeArrowheads="1"/>
          </p:cNvSpPr>
          <p:nvPr/>
        </p:nvSpPr>
        <p:spPr bwMode="auto">
          <a:xfrm>
            <a:off x="2633663" y="1571625"/>
            <a:ext cx="2698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return</a:t>
            </a:r>
            <a:r>
              <a:rPr lang="en-US" altLang="en-US" sz="2000" b="1">
                <a:latin typeface="Times New Roman" panose="02020603050405020304" pitchFamily="18" charset="0"/>
              </a:rPr>
              <a:t> </a:t>
            </a:r>
            <a:r>
              <a:rPr lang="en-US" altLang="en-US" sz="2000" b="1" i="1"/>
              <a:t>type</a:t>
            </a:r>
            <a:r>
              <a:rPr lang="en-US" altLang="en-US" sz="2000" b="1">
                <a:latin typeface="Times New Roman" panose="02020603050405020304" pitchFamily="18" charset="0"/>
              </a:rPr>
              <a:t>, </a:t>
            </a:r>
            <a:r>
              <a:rPr lang="en-US" altLang="en-US" sz="2000" b="1" i="1"/>
              <a:t>not</a:t>
            </a:r>
            <a:r>
              <a:rPr lang="en-US" altLang="en-US" sz="2000" b="1">
                <a:latin typeface="Times New Roman" panose="02020603050405020304" pitchFamily="18" charset="0"/>
              </a:rPr>
              <a:t> </a:t>
            </a:r>
            <a:r>
              <a:rPr lang="en-US" altLang="en-US" sz="2000" b="1">
                <a:latin typeface="Courier New" panose="02070309020205020404" pitchFamily="49" charset="0"/>
              </a:rPr>
              <a:t>void</a:t>
            </a:r>
          </a:p>
        </p:txBody>
      </p:sp>
      <p:sp>
        <p:nvSpPr>
          <p:cNvPr id="18439" name="Text Box 7"/>
          <p:cNvSpPr txBox="1">
            <a:spLocks noChangeArrowheads="1"/>
          </p:cNvSpPr>
          <p:nvPr/>
        </p:nvSpPr>
        <p:spPr bwMode="auto">
          <a:xfrm>
            <a:off x="4533900" y="1947863"/>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method</a:t>
            </a:r>
            <a:r>
              <a:rPr lang="en-US" altLang="en-US" sz="2000" b="1">
                <a:latin typeface="Times New Roman" panose="02020603050405020304" pitchFamily="18" charset="0"/>
              </a:rPr>
              <a:t> </a:t>
            </a:r>
            <a:r>
              <a:rPr lang="en-US" altLang="en-US" sz="2000" b="1" i="1"/>
              <a:t>name</a:t>
            </a:r>
          </a:p>
        </p:txBody>
      </p:sp>
      <p:sp>
        <p:nvSpPr>
          <p:cNvPr id="18440" name="Oval 8"/>
          <p:cNvSpPr>
            <a:spLocks noChangeArrowheads="1"/>
          </p:cNvSpPr>
          <p:nvPr/>
        </p:nvSpPr>
        <p:spPr bwMode="auto">
          <a:xfrm>
            <a:off x="1582738" y="3040063"/>
            <a:ext cx="365125" cy="13716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18441" name="Text Box 9"/>
          <p:cNvSpPr txBox="1">
            <a:spLocks noChangeArrowheads="1"/>
          </p:cNvSpPr>
          <p:nvPr/>
        </p:nvSpPr>
        <p:spPr bwMode="auto">
          <a:xfrm>
            <a:off x="2373313" y="4438650"/>
            <a:ext cx="465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start and end of method body (block)</a:t>
            </a:r>
          </a:p>
        </p:txBody>
      </p:sp>
      <p:sp>
        <p:nvSpPr>
          <p:cNvPr id="18442" name="Text Box 10"/>
          <p:cNvSpPr txBox="1">
            <a:spLocks noChangeArrowheads="1"/>
          </p:cNvSpPr>
          <p:nvPr/>
        </p:nvSpPr>
        <p:spPr bwMode="auto">
          <a:xfrm>
            <a:off x="6242050" y="3406775"/>
            <a:ext cx="218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return statement</a:t>
            </a:r>
          </a:p>
        </p:txBody>
      </p:sp>
      <p:sp>
        <p:nvSpPr>
          <p:cNvPr id="18443" name="Line 11"/>
          <p:cNvSpPr>
            <a:spLocks noChangeShapeType="1"/>
          </p:cNvSpPr>
          <p:nvPr/>
        </p:nvSpPr>
        <p:spPr bwMode="auto">
          <a:xfrm flipH="1" flipV="1">
            <a:off x="1822450" y="4305300"/>
            <a:ext cx="70485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4" name="Line 12"/>
          <p:cNvSpPr>
            <a:spLocks noChangeShapeType="1"/>
          </p:cNvSpPr>
          <p:nvPr/>
        </p:nvSpPr>
        <p:spPr bwMode="auto">
          <a:xfrm flipH="1">
            <a:off x="3257550" y="2003425"/>
            <a:ext cx="384175" cy="730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5" name="Line 13"/>
          <p:cNvSpPr>
            <a:spLocks noChangeShapeType="1"/>
          </p:cNvSpPr>
          <p:nvPr/>
        </p:nvSpPr>
        <p:spPr bwMode="auto">
          <a:xfrm flipH="1">
            <a:off x="4478338" y="2335213"/>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6" name="Line 14"/>
          <p:cNvSpPr>
            <a:spLocks noChangeShapeType="1"/>
          </p:cNvSpPr>
          <p:nvPr/>
        </p:nvSpPr>
        <p:spPr bwMode="auto">
          <a:xfrm flipH="1">
            <a:off x="5462588" y="2246313"/>
            <a:ext cx="1355725" cy="565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7" name="Line 15"/>
          <p:cNvSpPr>
            <a:spLocks noChangeShapeType="1"/>
          </p:cNvSpPr>
          <p:nvPr/>
        </p:nvSpPr>
        <p:spPr bwMode="auto">
          <a:xfrm flipH="1">
            <a:off x="5175250" y="3622675"/>
            <a:ext cx="1039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8" name="Text Box 16"/>
          <p:cNvSpPr txBox="1">
            <a:spLocks noChangeArrowheads="1"/>
          </p:cNvSpPr>
          <p:nvPr/>
        </p:nvSpPr>
        <p:spPr bwMode="auto">
          <a:xfrm>
            <a:off x="544513" y="1793875"/>
            <a:ext cx="226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visibility</a:t>
            </a:r>
            <a:r>
              <a:rPr lang="en-US" altLang="en-US" sz="2000" b="1">
                <a:latin typeface="Times New Roman" panose="02020603050405020304" pitchFamily="18" charset="0"/>
              </a:rPr>
              <a:t> </a:t>
            </a:r>
            <a:r>
              <a:rPr lang="en-US" altLang="en-US" sz="2000" b="1" i="1"/>
              <a:t>modifier</a:t>
            </a:r>
          </a:p>
        </p:txBody>
      </p:sp>
      <p:sp>
        <p:nvSpPr>
          <p:cNvPr id="18449" name="Line 17"/>
          <p:cNvSpPr>
            <a:spLocks noChangeShapeType="1"/>
          </p:cNvSpPr>
          <p:nvPr/>
        </p:nvSpPr>
        <p:spPr bwMode="auto">
          <a:xfrm>
            <a:off x="1301750" y="2185988"/>
            <a:ext cx="89535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50" name="Rectangle 18"/>
          <p:cNvSpPr>
            <a:spLocks noChangeArrowheads="1"/>
          </p:cNvSpPr>
          <p:nvPr/>
        </p:nvSpPr>
        <p:spPr bwMode="auto">
          <a:xfrm>
            <a:off x="1027113" y="2454275"/>
            <a:ext cx="6203950" cy="20224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Tree>
    <p:extLst>
      <p:ext uri="{BB962C8B-B14F-4D97-AF65-F5344CB8AC3E}">
        <p14:creationId xmlns:p14="http://schemas.microsoft.com/office/powerpoint/2010/main" val="5857114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Main Characteristics of Spring</a:t>
            </a:r>
          </a:p>
        </p:txBody>
      </p:sp>
      <p:sp>
        <p:nvSpPr>
          <p:cNvPr id="3" name="Content Placeholder 2"/>
          <p:cNvSpPr>
            <a:spLocks noGrp="1"/>
          </p:cNvSpPr>
          <p:nvPr>
            <p:ph idx="1"/>
          </p:nvPr>
        </p:nvSpPr>
        <p:spPr>
          <a:xfrm>
            <a:off x="357158" y="1357298"/>
            <a:ext cx="8358246" cy="4351338"/>
          </a:xfrm>
        </p:spPr>
        <p:txBody>
          <a:bodyPr>
            <a:noAutofit/>
          </a:bodyPr>
          <a:lstStyle/>
          <a:p>
            <a:r>
              <a:rPr lang="en-GB" sz="2200" dirty="0"/>
              <a:t> Spring is the most popular application development framework for enterprise Java.</a:t>
            </a:r>
          </a:p>
          <a:p>
            <a:r>
              <a:rPr lang="en-GB" sz="2200" dirty="0"/>
              <a:t>Spring is organized in a modular fashion. Even though the number of packages and classes are substantial, you have to worry only about the ones you need and ignore the rest.</a:t>
            </a:r>
          </a:p>
          <a:p>
            <a:r>
              <a:rPr lang="en-GB" sz="2200" dirty="0"/>
              <a:t>Spring makes use of some of the existing technologies like several ORM frameworks, logging frameworks, JEE, Quartz and JDK timers, and other view technologies.</a:t>
            </a:r>
          </a:p>
          <a:p>
            <a:r>
              <a:rPr lang="en-GB" sz="2200" dirty="0"/>
              <a:t>Testing an application written with Spring is simple because environment-dependent code is moved into this framework. Furthermore, by using </a:t>
            </a:r>
            <a:r>
              <a:rPr lang="en-GB" sz="2200" dirty="0" err="1"/>
              <a:t>JavaBean</a:t>
            </a:r>
            <a:r>
              <a:rPr lang="en-GB" sz="2200" dirty="0"/>
              <a:t> style POJOs, it becomes easier to use dependency injection for injecting test data.</a:t>
            </a:r>
          </a:p>
        </p:txBody>
      </p:sp>
    </p:spTree>
    <p:extLst>
      <p:ext uri="{BB962C8B-B14F-4D97-AF65-F5344CB8AC3E}">
        <p14:creationId xmlns:p14="http://schemas.microsoft.com/office/powerpoint/2010/main" val="1168583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Main Characteristics of Spring (Cont.)</a:t>
            </a:r>
          </a:p>
        </p:txBody>
      </p:sp>
      <p:sp>
        <p:nvSpPr>
          <p:cNvPr id="3" name="Content Placeholder 2"/>
          <p:cNvSpPr>
            <a:spLocks noGrp="1"/>
          </p:cNvSpPr>
          <p:nvPr>
            <p:ph idx="1"/>
          </p:nvPr>
        </p:nvSpPr>
        <p:spPr>
          <a:xfrm>
            <a:off x="571472" y="1571612"/>
            <a:ext cx="7886700" cy="4351338"/>
          </a:xfrm>
        </p:spPr>
        <p:txBody>
          <a:bodyPr>
            <a:normAutofit/>
          </a:bodyPr>
          <a:lstStyle/>
          <a:p>
            <a:r>
              <a:rPr lang="en-GB" sz="2200" dirty="0"/>
              <a:t>Spring's web framework is a well-designed web MVC framework, which provides a great alternative to web frameworks such as Struts or other over-engineered or less popular web frameworks.</a:t>
            </a:r>
          </a:p>
          <a:p>
            <a:r>
              <a:rPr lang="en-GB" sz="2200" dirty="0"/>
              <a:t>Lightweight </a:t>
            </a:r>
            <a:r>
              <a:rPr lang="en-GB" sz="2200" dirty="0" err="1"/>
              <a:t>IoC</a:t>
            </a:r>
            <a:r>
              <a:rPr lang="en-GB" sz="2200" dirty="0"/>
              <a:t> containers tend to be lightweight, especially when compared to EJB containers, for example. This is beneficial for developing and deploying applications on computers with limited memory and CPU resources.</a:t>
            </a:r>
          </a:p>
          <a:p>
            <a:endParaRPr lang="en-GB" sz="2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What is the Inversion of Control</a:t>
            </a:r>
          </a:p>
        </p:txBody>
      </p:sp>
      <p:sp>
        <p:nvSpPr>
          <p:cNvPr id="3" name="Content Placeholder 2"/>
          <p:cNvSpPr>
            <a:spLocks noGrp="1"/>
          </p:cNvSpPr>
          <p:nvPr>
            <p:ph idx="1"/>
          </p:nvPr>
        </p:nvSpPr>
        <p:spPr/>
        <p:txBody>
          <a:bodyPr>
            <a:normAutofit/>
          </a:bodyPr>
          <a:lstStyle/>
          <a:p>
            <a:r>
              <a:rPr lang="en-GB" sz="2400" dirty="0"/>
              <a:t>Inversion of control (</a:t>
            </a:r>
            <a:r>
              <a:rPr lang="en-GB" sz="2400" dirty="0" err="1"/>
              <a:t>IoC</a:t>
            </a:r>
            <a:r>
              <a:rPr lang="en-GB" sz="2400" dirty="0"/>
              <a:t>) is a design principle in which custom-written portions of a code receive the control from a generic framework. An architecture with this design inverts control as compared to traditional programming in which, the code that expresses the purpose of the program calls into reusable libraries to take care of generic tasks, but with inversion of control, it is the framework that calls into the custom, or task-specific, code.</a:t>
            </a:r>
          </a:p>
          <a:p>
            <a:r>
              <a:rPr lang="en-GB" sz="2400" dirty="0"/>
              <a:t>Also called Dependency Injection</a:t>
            </a:r>
          </a:p>
        </p:txBody>
      </p:sp>
    </p:spTree>
    <p:extLst>
      <p:ext uri="{BB962C8B-B14F-4D97-AF65-F5344CB8AC3E}">
        <p14:creationId xmlns:p14="http://schemas.microsoft.com/office/powerpoint/2010/main" val="398767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2075" tIns="46038" rIns="92075" bIns="46038" anchor="b"/>
          <a:lstStyle/>
          <a:p>
            <a:r>
              <a:rPr lang="en-US" altLang="en-US"/>
              <a:t>Mutator methods</a:t>
            </a:r>
          </a:p>
        </p:txBody>
      </p:sp>
      <p:sp>
        <p:nvSpPr>
          <p:cNvPr id="19459" name="Rectangle 3"/>
          <p:cNvSpPr>
            <a:spLocks noGrp="1" noChangeArrowheads="1"/>
          </p:cNvSpPr>
          <p:nvPr>
            <p:ph type="body" idx="4294967295"/>
          </p:nvPr>
        </p:nvSpPr>
        <p:spPr>
          <a:xfrm>
            <a:off x="685800" y="1828800"/>
            <a:ext cx="7989888" cy="4552950"/>
          </a:xfrm>
        </p:spPr>
        <p:txBody>
          <a:bodyPr lIns="92075" tIns="46038" rIns="92075" bIns="46038"/>
          <a:lstStyle/>
          <a:p>
            <a:r>
              <a:rPr lang="en-US" altLang="en-US" dirty="0"/>
              <a:t>sometimes called “setter” or command methods </a:t>
            </a:r>
          </a:p>
          <a:p>
            <a:pPr lvl="1"/>
            <a:r>
              <a:rPr lang="en-US" altLang="en-US" dirty="0" err="1"/>
              <a:t>mutators</a:t>
            </a:r>
            <a:r>
              <a:rPr lang="en-US" altLang="en-US" dirty="0"/>
              <a:t> do not need to have "set" in their name</a:t>
            </a:r>
          </a:p>
          <a:p>
            <a:endParaRPr lang="en-US" altLang="en-US" dirty="0"/>
          </a:p>
          <a:p>
            <a:r>
              <a:rPr lang="en-US" altLang="en-US" dirty="0"/>
              <a:t>Used to </a:t>
            </a:r>
            <a:r>
              <a:rPr lang="en-US" altLang="en-US" i="1" dirty="0"/>
              <a:t>mutate</a:t>
            </a:r>
            <a:r>
              <a:rPr lang="en-US" altLang="en-US" dirty="0"/>
              <a:t> (i.e., change) an object’s </a:t>
            </a:r>
            <a:r>
              <a:rPr lang="en-US" altLang="en-US" i="1" dirty="0"/>
              <a:t>state</a:t>
            </a:r>
            <a:r>
              <a:rPr lang="en-US" altLang="en-US" dirty="0"/>
              <a:t>.</a:t>
            </a:r>
          </a:p>
          <a:p>
            <a:r>
              <a:rPr lang="en-US" altLang="en-US" b="1" dirty="0">
                <a:latin typeface="Courier New" panose="02070309020205020404" pitchFamily="49" charset="0"/>
              </a:rPr>
              <a:t>void</a:t>
            </a:r>
            <a:r>
              <a:rPr lang="en-US" altLang="en-US" dirty="0"/>
              <a:t> return type</a:t>
            </a:r>
          </a:p>
          <a:p>
            <a:r>
              <a:rPr lang="en-US" altLang="en-US" dirty="0"/>
              <a:t>Achieved through changing the value of one or more fields</a:t>
            </a:r>
          </a:p>
          <a:p>
            <a:pPr lvl="1"/>
            <a:r>
              <a:rPr lang="en-US" altLang="en-US" dirty="0"/>
              <a:t>typically contain assignment statements</a:t>
            </a:r>
          </a:p>
          <a:p>
            <a:pPr lvl="1"/>
            <a:r>
              <a:rPr lang="en-US" altLang="en-US" dirty="0"/>
              <a:t>typically receive arguments</a:t>
            </a:r>
          </a:p>
          <a:p>
            <a:endParaRPr lang="en-US" altLang="en-US" dirty="0"/>
          </a:p>
        </p:txBody>
      </p:sp>
    </p:spTree>
    <p:extLst>
      <p:ext uri="{BB962C8B-B14F-4D97-AF65-F5344CB8AC3E}">
        <p14:creationId xmlns:p14="http://schemas.microsoft.com/office/powerpoint/2010/main" val="213458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62080</TotalTime>
  <Words>4567</Words>
  <Application>Microsoft Office PowerPoint</Application>
  <PresentationFormat>On-screen Show (4:3)</PresentationFormat>
  <Paragraphs>611</Paragraphs>
  <Slides>82</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Courier</vt:lpstr>
      <vt:lpstr>StarBats</vt:lpstr>
      <vt:lpstr>Arial</vt:lpstr>
      <vt:lpstr>Arial Narrow</vt:lpstr>
      <vt:lpstr>Calibri</vt:lpstr>
      <vt:lpstr>Calibri Light</vt:lpstr>
      <vt:lpstr>Courier New</vt:lpstr>
      <vt:lpstr>Helvetica</vt:lpstr>
      <vt:lpstr>Tahoma</vt:lpstr>
      <vt:lpstr>Times New Roman</vt:lpstr>
      <vt:lpstr>Wingdings</vt:lpstr>
      <vt:lpstr>Office Theme</vt:lpstr>
      <vt:lpstr>7COM1025 Programming for Software Engineers</vt:lpstr>
      <vt:lpstr>PowerPoint Presentation</vt:lpstr>
      <vt:lpstr>Classes</vt:lpstr>
      <vt:lpstr>Objects</vt:lpstr>
      <vt:lpstr>Attribute, Instance Variable</vt:lpstr>
      <vt:lpstr>Behavior, Method</vt:lpstr>
      <vt:lpstr>Accessor methods</vt:lpstr>
      <vt:lpstr>Accessor methods</vt:lpstr>
      <vt:lpstr>Mutator methods</vt:lpstr>
      <vt:lpstr>Mutator example</vt:lpstr>
      <vt:lpstr>Abstraction</vt:lpstr>
      <vt:lpstr>Encapsulation</vt:lpstr>
      <vt:lpstr>Encapsulation</vt:lpstr>
      <vt:lpstr>PowerPoint Presentation</vt:lpstr>
      <vt:lpstr>PowerPoint Presentation</vt:lpstr>
      <vt:lpstr>PowerPoint Presentation</vt:lpstr>
      <vt:lpstr>PowerPoint Presentation</vt:lpstr>
      <vt:lpstr>Question</vt:lpstr>
      <vt:lpstr>PowerPoint Presentation</vt:lpstr>
      <vt:lpstr>PowerPoint Presentation</vt:lpstr>
      <vt:lpstr>Test for Inheritance</vt:lpstr>
      <vt:lpstr>protected Members</vt:lpstr>
      <vt:lpstr>PowerPoint Presentation</vt:lpstr>
      <vt:lpstr>Abstract Class</vt:lpstr>
      <vt:lpstr>Characteristics of an abstract class</vt:lpstr>
      <vt:lpstr>Abstract class as a data type</vt:lpstr>
      <vt:lpstr>Interfaces</vt:lpstr>
      <vt:lpstr>Multiple Inheritance in Java</vt:lpstr>
      <vt:lpstr>Implementing Interfaces</vt:lpstr>
      <vt:lpstr>Interfaces</vt:lpstr>
      <vt:lpstr>Whether to use an interface or a class?</vt:lpstr>
      <vt:lpstr>Interface Example</vt:lpstr>
      <vt:lpstr>Implementing Interfaces</vt:lpstr>
      <vt:lpstr>Implements interface</vt:lpstr>
      <vt:lpstr>Why refactoring is important? </vt:lpstr>
      <vt:lpstr>High Cohesion</vt:lpstr>
      <vt:lpstr>Low Coupling</vt:lpstr>
      <vt:lpstr>Assertion and Exception</vt:lpstr>
      <vt:lpstr> Defensive Programming </vt:lpstr>
      <vt:lpstr>Assertions</vt:lpstr>
      <vt:lpstr>Assertions</vt:lpstr>
      <vt:lpstr>What is an exception?</vt:lpstr>
      <vt:lpstr>Checked Exceptions</vt:lpstr>
      <vt:lpstr>Differences between checked and unchecked exceptions</vt:lpstr>
      <vt:lpstr>PowerPoint Presentation</vt:lpstr>
      <vt:lpstr>PowerPoint Presentation</vt:lpstr>
      <vt:lpstr>Three Types of Patterns</vt:lpstr>
      <vt:lpstr>PowerPoint Presentation</vt:lpstr>
      <vt:lpstr>PowerPoint Presentation</vt:lpstr>
      <vt:lpstr>Creational Patterns</vt:lpstr>
      <vt:lpstr>Structural Patterns</vt:lpstr>
      <vt:lpstr>Behavioral Patterns</vt:lpstr>
      <vt:lpstr>Behavioral Patterns (cont.)</vt:lpstr>
      <vt:lpstr>Pattern: Singleton (Creational)</vt:lpstr>
      <vt:lpstr>PowerPoint Presentation</vt:lpstr>
      <vt:lpstr>Use Diagram</vt:lpstr>
      <vt:lpstr>PowerPoint Presentation</vt:lpstr>
      <vt:lpstr>PowerPoint Presentation</vt:lpstr>
      <vt:lpstr>PowerPoint Presentation</vt:lpstr>
      <vt:lpstr>The Abstract Factory Pattern </vt:lpstr>
      <vt:lpstr>PowerPoint Presentation</vt:lpstr>
      <vt:lpstr>In summary</vt:lpstr>
      <vt:lpstr>The differences between factory and abstract factory design pattern</vt:lpstr>
      <vt:lpstr>Pattern: Façade (Structural)</vt:lpstr>
      <vt:lpstr>Facade Structure</vt:lpstr>
      <vt:lpstr>PowerPoint Presentation</vt:lpstr>
      <vt:lpstr>Pattern: Mediator (Behavioral)</vt:lpstr>
      <vt:lpstr>Mediator Structure</vt:lpstr>
      <vt:lpstr>MVC Design Patterns</vt:lpstr>
      <vt:lpstr>Model, View, Controller</vt:lpstr>
      <vt:lpstr>Model View Controller (MVC)</vt:lpstr>
      <vt:lpstr>MVC Benefits</vt:lpstr>
      <vt:lpstr>Example of MVC UML Diagram</vt:lpstr>
      <vt:lpstr>PowerPoint Presentation</vt:lpstr>
      <vt:lpstr>PowerPoint Presentation</vt:lpstr>
      <vt:lpstr>Patterns and Frameworks</vt:lpstr>
      <vt:lpstr>Framework vs Design Patterns</vt:lpstr>
      <vt:lpstr>What is a Framework?</vt:lpstr>
      <vt:lpstr>Spring</vt:lpstr>
      <vt:lpstr>Main Characteristics of Spring</vt:lpstr>
      <vt:lpstr>Main Characteristics of Spring (Cont.)</vt:lpstr>
      <vt:lpstr>What is the Inversion of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358</cp:revision>
  <cp:lastPrinted>2005-10-13T14:06:28Z</cp:lastPrinted>
  <dcterms:created xsi:type="dcterms:W3CDTF">2004-04-14T09:29:50Z</dcterms:created>
  <dcterms:modified xsi:type="dcterms:W3CDTF">2019-12-10T15:07:58Z</dcterms:modified>
</cp:coreProperties>
</file>