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0" r:id="rId12"/>
    <p:sldId id="269"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2" d="100"/>
          <a:sy n="62" d="100"/>
        </p:scale>
        <p:origin x="10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3DD42-691F-4900-A7AD-DAFE236CA8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0B6D0D5-8016-49A6-BC26-89C2409CD6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856FF24-F470-438F-9721-49437941C156}"/>
              </a:ext>
            </a:extLst>
          </p:cNvPr>
          <p:cNvSpPr>
            <a:spLocks noGrp="1"/>
          </p:cNvSpPr>
          <p:nvPr>
            <p:ph type="dt" sz="half" idx="10"/>
          </p:nvPr>
        </p:nvSpPr>
        <p:spPr/>
        <p:txBody>
          <a:bodyPr/>
          <a:lstStyle/>
          <a:p>
            <a:fld id="{F7B2B4E8-A455-40FD-986B-F2D064E26289}" type="datetimeFigureOut">
              <a:rPr lang="en-GB" smtClean="0"/>
              <a:t>29/02/2020</a:t>
            </a:fld>
            <a:endParaRPr lang="en-GB"/>
          </a:p>
        </p:txBody>
      </p:sp>
      <p:sp>
        <p:nvSpPr>
          <p:cNvPr id="5" name="Footer Placeholder 4">
            <a:extLst>
              <a:ext uri="{FF2B5EF4-FFF2-40B4-BE49-F238E27FC236}">
                <a16:creationId xmlns:a16="http://schemas.microsoft.com/office/drawing/2014/main" id="{8CB49220-6A9C-477C-93D9-55879B2EEBB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E46B422-E4D7-480E-9BB2-AA2C065807C0}"/>
              </a:ext>
            </a:extLst>
          </p:cNvPr>
          <p:cNvSpPr>
            <a:spLocks noGrp="1"/>
          </p:cNvSpPr>
          <p:nvPr>
            <p:ph type="sldNum" sz="quarter" idx="12"/>
          </p:nvPr>
        </p:nvSpPr>
        <p:spPr/>
        <p:txBody>
          <a:bodyPr/>
          <a:lstStyle/>
          <a:p>
            <a:fld id="{7E164E99-763A-4EC5-8646-559172BB83B0}" type="slidenum">
              <a:rPr lang="en-GB" smtClean="0"/>
              <a:t>‹#›</a:t>
            </a:fld>
            <a:endParaRPr lang="en-GB"/>
          </a:p>
        </p:txBody>
      </p:sp>
    </p:spTree>
    <p:extLst>
      <p:ext uri="{BB962C8B-B14F-4D97-AF65-F5344CB8AC3E}">
        <p14:creationId xmlns:p14="http://schemas.microsoft.com/office/powerpoint/2010/main" val="169319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4DAA1-B8C4-4E8B-B4FF-6AC27280218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2F8EC78-3B20-4389-9FC9-A8D726D78A0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0D71722-C92B-4289-8A6C-8A32F2B6DC53}"/>
              </a:ext>
            </a:extLst>
          </p:cNvPr>
          <p:cNvSpPr>
            <a:spLocks noGrp="1"/>
          </p:cNvSpPr>
          <p:nvPr>
            <p:ph type="dt" sz="half" idx="10"/>
          </p:nvPr>
        </p:nvSpPr>
        <p:spPr/>
        <p:txBody>
          <a:bodyPr/>
          <a:lstStyle/>
          <a:p>
            <a:fld id="{F7B2B4E8-A455-40FD-986B-F2D064E26289}" type="datetimeFigureOut">
              <a:rPr lang="en-GB" smtClean="0"/>
              <a:t>29/02/2020</a:t>
            </a:fld>
            <a:endParaRPr lang="en-GB"/>
          </a:p>
        </p:txBody>
      </p:sp>
      <p:sp>
        <p:nvSpPr>
          <p:cNvPr id="5" name="Footer Placeholder 4">
            <a:extLst>
              <a:ext uri="{FF2B5EF4-FFF2-40B4-BE49-F238E27FC236}">
                <a16:creationId xmlns:a16="http://schemas.microsoft.com/office/drawing/2014/main" id="{408FD188-CBC9-4606-9E2B-4AD72236797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C73E5EC-2D21-4FAC-B924-313FF0DE1CFA}"/>
              </a:ext>
            </a:extLst>
          </p:cNvPr>
          <p:cNvSpPr>
            <a:spLocks noGrp="1"/>
          </p:cNvSpPr>
          <p:nvPr>
            <p:ph type="sldNum" sz="quarter" idx="12"/>
          </p:nvPr>
        </p:nvSpPr>
        <p:spPr/>
        <p:txBody>
          <a:bodyPr/>
          <a:lstStyle/>
          <a:p>
            <a:fld id="{7E164E99-763A-4EC5-8646-559172BB83B0}" type="slidenum">
              <a:rPr lang="en-GB" smtClean="0"/>
              <a:t>‹#›</a:t>
            </a:fld>
            <a:endParaRPr lang="en-GB"/>
          </a:p>
        </p:txBody>
      </p:sp>
    </p:spTree>
    <p:extLst>
      <p:ext uri="{BB962C8B-B14F-4D97-AF65-F5344CB8AC3E}">
        <p14:creationId xmlns:p14="http://schemas.microsoft.com/office/powerpoint/2010/main" val="1721987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2DF47F-6DFB-472E-853C-5749B4B9598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AD19C71-747D-401C-A65B-F8B311BEA2A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35CFE7F-0D89-4F78-A2AA-0DC35139031A}"/>
              </a:ext>
            </a:extLst>
          </p:cNvPr>
          <p:cNvSpPr>
            <a:spLocks noGrp="1"/>
          </p:cNvSpPr>
          <p:nvPr>
            <p:ph type="dt" sz="half" idx="10"/>
          </p:nvPr>
        </p:nvSpPr>
        <p:spPr/>
        <p:txBody>
          <a:bodyPr/>
          <a:lstStyle/>
          <a:p>
            <a:fld id="{F7B2B4E8-A455-40FD-986B-F2D064E26289}" type="datetimeFigureOut">
              <a:rPr lang="en-GB" smtClean="0"/>
              <a:t>29/02/2020</a:t>
            </a:fld>
            <a:endParaRPr lang="en-GB"/>
          </a:p>
        </p:txBody>
      </p:sp>
      <p:sp>
        <p:nvSpPr>
          <p:cNvPr id="5" name="Footer Placeholder 4">
            <a:extLst>
              <a:ext uri="{FF2B5EF4-FFF2-40B4-BE49-F238E27FC236}">
                <a16:creationId xmlns:a16="http://schemas.microsoft.com/office/drawing/2014/main" id="{71C9E2BA-BF7E-433B-9619-09601CFA91E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D2C32B2-62B3-45F3-A3FF-70CB75053E3C}"/>
              </a:ext>
            </a:extLst>
          </p:cNvPr>
          <p:cNvSpPr>
            <a:spLocks noGrp="1"/>
          </p:cNvSpPr>
          <p:nvPr>
            <p:ph type="sldNum" sz="quarter" idx="12"/>
          </p:nvPr>
        </p:nvSpPr>
        <p:spPr/>
        <p:txBody>
          <a:bodyPr/>
          <a:lstStyle/>
          <a:p>
            <a:fld id="{7E164E99-763A-4EC5-8646-559172BB83B0}" type="slidenum">
              <a:rPr lang="en-GB" smtClean="0"/>
              <a:t>‹#›</a:t>
            </a:fld>
            <a:endParaRPr lang="en-GB"/>
          </a:p>
        </p:txBody>
      </p:sp>
    </p:spTree>
    <p:extLst>
      <p:ext uri="{BB962C8B-B14F-4D97-AF65-F5344CB8AC3E}">
        <p14:creationId xmlns:p14="http://schemas.microsoft.com/office/powerpoint/2010/main" val="4251813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2AF60-0706-4684-9F53-0C54E4F9350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40FFA3-2CD1-4131-9CE3-8F6E0C1C6D3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A6106D6-A6DC-4471-BAE2-2A20ED5C86AE}"/>
              </a:ext>
            </a:extLst>
          </p:cNvPr>
          <p:cNvSpPr>
            <a:spLocks noGrp="1"/>
          </p:cNvSpPr>
          <p:nvPr>
            <p:ph type="dt" sz="half" idx="10"/>
          </p:nvPr>
        </p:nvSpPr>
        <p:spPr/>
        <p:txBody>
          <a:bodyPr/>
          <a:lstStyle/>
          <a:p>
            <a:fld id="{F7B2B4E8-A455-40FD-986B-F2D064E26289}" type="datetimeFigureOut">
              <a:rPr lang="en-GB" smtClean="0"/>
              <a:t>29/02/2020</a:t>
            </a:fld>
            <a:endParaRPr lang="en-GB"/>
          </a:p>
        </p:txBody>
      </p:sp>
      <p:sp>
        <p:nvSpPr>
          <p:cNvPr id="5" name="Footer Placeholder 4">
            <a:extLst>
              <a:ext uri="{FF2B5EF4-FFF2-40B4-BE49-F238E27FC236}">
                <a16:creationId xmlns:a16="http://schemas.microsoft.com/office/drawing/2014/main" id="{80947C2A-84E3-4831-BCF3-1B190F3B921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A346C5A-7B20-48C8-8FB1-B45A55A75B05}"/>
              </a:ext>
            </a:extLst>
          </p:cNvPr>
          <p:cNvSpPr>
            <a:spLocks noGrp="1"/>
          </p:cNvSpPr>
          <p:nvPr>
            <p:ph type="sldNum" sz="quarter" idx="12"/>
          </p:nvPr>
        </p:nvSpPr>
        <p:spPr/>
        <p:txBody>
          <a:bodyPr/>
          <a:lstStyle/>
          <a:p>
            <a:fld id="{7E164E99-763A-4EC5-8646-559172BB83B0}" type="slidenum">
              <a:rPr lang="en-GB" smtClean="0"/>
              <a:t>‹#›</a:t>
            </a:fld>
            <a:endParaRPr lang="en-GB"/>
          </a:p>
        </p:txBody>
      </p:sp>
    </p:spTree>
    <p:extLst>
      <p:ext uri="{BB962C8B-B14F-4D97-AF65-F5344CB8AC3E}">
        <p14:creationId xmlns:p14="http://schemas.microsoft.com/office/powerpoint/2010/main" val="3697193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89D52-7FBF-4D05-812A-639743936E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BA37F19-9B08-49A2-8E70-A00DB419DD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476AB7F-CE93-4CAA-87E4-AA4988C3D551}"/>
              </a:ext>
            </a:extLst>
          </p:cNvPr>
          <p:cNvSpPr>
            <a:spLocks noGrp="1"/>
          </p:cNvSpPr>
          <p:nvPr>
            <p:ph type="dt" sz="half" idx="10"/>
          </p:nvPr>
        </p:nvSpPr>
        <p:spPr/>
        <p:txBody>
          <a:bodyPr/>
          <a:lstStyle/>
          <a:p>
            <a:fld id="{F7B2B4E8-A455-40FD-986B-F2D064E26289}" type="datetimeFigureOut">
              <a:rPr lang="en-GB" smtClean="0"/>
              <a:t>29/02/2020</a:t>
            </a:fld>
            <a:endParaRPr lang="en-GB"/>
          </a:p>
        </p:txBody>
      </p:sp>
      <p:sp>
        <p:nvSpPr>
          <p:cNvPr id="5" name="Footer Placeholder 4">
            <a:extLst>
              <a:ext uri="{FF2B5EF4-FFF2-40B4-BE49-F238E27FC236}">
                <a16:creationId xmlns:a16="http://schemas.microsoft.com/office/drawing/2014/main" id="{F3FF80F2-0AB3-49C5-9F13-EA43AC6F142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503487F-E88B-439E-90D1-AEDDA7DD1DA1}"/>
              </a:ext>
            </a:extLst>
          </p:cNvPr>
          <p:cNvSpPr>
            <a:spLocks noGrp="1"/>
          </p:cNvSpPr>
          <p:nvPr>
            <p:ph type="sldNum" sz="quarter" idx="12"/>
          </p:nvPr>
        </p:nvSpPr>
        <p:spPr/>
        <p:txBody>
          <a:bodyPr/>
          <a:lstStyle/>
          <a:p>
            <a:fld id="{7E164E99-763A-4EC5-8646-559172BB83B0}" type="slidenum">
              <a:rPr lang="en-GB" smtClean="0"/>
              <a:t>‹#›</a:t>
            </a:fld>
            <a:endParaRPr lang="en-GB"/>
          </a:p>
        </p:txBody>
      </p:sp>
    </p:spTree>
    <p:extLst>
      <p:ext uri="{BB962C8B-B14F-4D97-AF65-F5344CB8AC3E}">
        <p14:creationId xmlns:p14="http://schemas.microsoft.com/office/powerpoint/2010/main" val="2366650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AC67D-7AB4-47C3-B792-D606AFBB2BC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A839D02-4E39-45E0-A9A1-B3CA549297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9F3C53F-72A1-442F-95B2-B3E76D0C733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C625009-131F-4017-BA5C-9AEF5E4E7DB9}"/>
              </a:ext>
            </a:extLst>
          </p:cNvPr>
          <p:cNvSpPr>
            <a:spLocks noGrp="1"/>
          </p:cNvSpPr>
          <p:nvPr>
            <p:ph type="dt" sz="half" idx="10"/>
          </p:nvPr>
        </p:nvSpPr>
        <p:spPr/>
        <p:txBody>
          <a:bodyPr/>
          <a:lstStyle/>
          <a:p>
            <a:fld id="{F7B2B4E8-A455-40FD-986B-F2D064E26289}" type="datetimeFigureOut">
              <a:rPr lang="en-GB" smtClean="0"/>
              <a:t>29/02/2020</a:t>
            </a:fld>
            <a:endParaRPr lang="en-GB"/>
          </a:p>
        </p:txBody>
      </p:sp>
      <p:sp>
        <p:nvSpPr>
          <p:cNvPr id="6" name="Footer Placeholder 5">
            <a:extLst>
              <a:ext uri="{FF2B5EF4-FFF2-40B4-BE49-F238E27FC236}">
                <a16:creationId xmlns:a16="http://schemas.microsoft.com/office/drawing/2014/main" id="{63909341-3138-4F1F-A8A8-A5E22C98306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D021D59-8B9B-4D01-B935-E7EEF33C5C4E}"/>
              </a:ext>
            </a:extLst>
          </p:cNvPr>
          <p:cNvSpPr>
            <a:spLocks noGrp="1"/>
          </p:cNvSpPr>
          <p:nvPr>
            <p:ph type="sldNum" sz="quarter" idx="12"/>
          </p:nvPr>
        </p:nvSpPr>
        <p:spPr/>
        <p:txBody>
          <a:bodyPr/>
          <a:lstStyle/>
          <a:p>
            <a:fld id="{7E164E99-763A-4EC5-8646-559172BB83B0}" type="slidenum">
              <a:rPr lang="en-GB" smtClean="0"/>
              <a:t>‹#›</a:t>
            </a:fld>
            <a:endParaRPr lang="en-GB"/>
          </a:p>
        </p:txBody>
      </p:sp>
    </p:spTree>
    <p:extLst>
      <p:ext uri="{BB962C8B-B14F-4D97-AF65-F5344CB8AC3E}">
        <p14:creationId xmlns:p14="http://schemas.microsoft.com/office/powerpoint/2010/main" val="2851951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68705-34A5-4E3E-8000-658E3D4068B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B030417-7D62-42B1-83BD-BE2566B9E9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006F6E0-19B1-43CA-878C-7A4F77543FD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D7D64CB-BC59-4349-B463-E149D7FFC4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8E9AD5E-BB1B-4868-98FF-3CB83BDF580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195333-2302-48D5-8042-3E841519B83D}"/>
              </a:ext>
            </a:extLst>
          </p:cNvPr>
          <p:cNvSpPr>
            <a:spLocks noGrp="1"/>
          </p:cNvSpPr>
          <p:nvPr>
            <p:ph type="dt" sz="half" idx="10"/>
          </p:nvPr>
        </p:nvSpPr>
        <p:spPr/>
        <p:txBody>
          <a:bodyPr/>
          <a:lstStyle/>
          <a:p>
            <a:fld id="{F7B2B4E8-A455-40FD-986B-F2D064E26289}" type="datetimeFigureOut">
              <a:rPr lang="en-GB" smtClean="0"/>
              <a:t>29/02/2020</a:t>
            </a:fld>
            <a:endParaRPr lang="en-GB"/>
          </a:p>
        </p:txBody>
      </p:sp>
      <p:sp>
        <p:nvSpPr>
          <p:cNvPr id="8" name="Footer Placeholder 7">
            <a:extLst>
              <a:ext uri="{FF2B5EF4-FFF2-40B4-BE49-F238E27FC236}">
                <a16:creationId xmlns:a16="http://schemas.microsoft.com/office/drawing/2014/main" id="{27A8CA6C-8F86-45E9-B375-257AFF00F48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88C683B-9C2B-4624-87E0-6338EB5672DE}"/>
              </a:ext>
            </a:extLst>
          </p:cNvPr>
          <p:cNvSpPr>
            <a:spLocks noGrp="1"/>
          </p:cNvSpPr>
          <p:nvPr>
            <p:ph type="sldNum" sz="quarter" idx="12"/>
          </p:nvPr>
        </p:nvSpPr>
        <p:spPr/>
        <p:txBody>
          <a:bodyPr/>
          <a:lstStyle/>
          <a:p>
            <a:fld id="{7E164E99-763A-4EC5-8646-559172BB83B0}" type="slidenum">
              <a:rPr lang="en-GB" smtClean="0"/>
              <a:t>‹#›</a:t>
            </a:fld>
            <a:endParaRPr lang="en-GB"/>
          </a:p>
        </p:txBody>
      </p:sp>
    </p:spTree>
    <p:extLst>
      <p:ext uri="{BB962C8B-B14F-4D97-AF65-F5344CB8AC3E}">
        <p14:creationId xmlns:p14="http://schemas.microsoft.com/office/powerpoint/2010/main" val="246816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00729-4ABF-4ABC-9BE9-99D4D200F89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E5F592E-EA17-43BA-96A6-E03E913A38C1}"/>
              </a:ext>
            </a:extLst>
          </p:cNvPr>
          <p:cNvSpPr>
            <a:spLocks noGrp="1"/>
          </p:cNvSpPr>
          <p:nvPr>
            <p:ph type="dt" sz="half" idx="10"/>
          </p:nvPr>
        </p:nvSpPr>
        <p:spPr/>
        <p:txBody>
          <a:bodyPr/>
          <a:lstStyle/>
          <a:p>
            <a:fld id="{F7B2B4E8-A455-40FD-986B-F2D064E26289}" type="datetimeFigureOut">
              <a:rPr lang="en-GB" smtClean="0"/>
              <a:t>29/02/2020</a:t>
            </a:fld>
            <a:endParaRPr lang="en-GB"/>
          </a:p>
        </p:txBody>
      </p:sp>
      <p:sp>
        <p:nvSpPr>
          <p:cNvPr id="4" name="Footer Placeholder 3">
            <a:extLst>
              <a:ext uri="{FF2B5EF4-FFF2-40B4-BE49-F238E27FC236}">
                <a16:creationId xmlns:a16="http://schemas.microsoft.com/office/drawing/2014/main" id="{C2E79007-814A-4877-B88D-B6439817EEE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3E6B05A-9BFB-435B-A80C-F23A3DB6FBB6}"/>
              </a:ext>
            </a:extLst>
          </p:cNvPr>
          <p:cNvSpPr>
            <a:spLocks noGrp="1"/>
          </p:cNvSpPr>
          <p:nvPr>
            <p:ph type="sldNum" sz="quarter" idx="12"/>
          </p:nvPr>
        </p:nvSpPr>
        <p:spPr/>
        <p:txBody>
          <a:bodyPr/>
          <a:lstStyle/>
          <a:p>
            <a:fld id="{7E164E99-763A-4EC5-8646-559172BB83B0}" type="slidenum">
              <a:rPr lang="en-GB" smtClean="0"/>
              <a:t>‹#›</a:t>
            </a:fld>
            <a:endParaRPr lang="en-GB"/>
          </a:p>
        </p:txBody>
      </p:sp>
    </p:spTree>
    <p:extLst>
      <p:ext uri="{BB962C8B-B14F-4D97-AF65-F5344CB8AC3E}">
        <p14:creationId xmlns:p14="http://schemas.microsoft.com/office/powerpoint/2010/main" val="3759623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5A05C4-6463-431A-B873-5B498EC36AAD}"/>
              </a:ext>
            </a:extLst>
          </p:cNvPr>
          <p:cNvSpPr>
            <a:spLocks noGrp="1"/>
          </p:cNvSpPr>
          <p:nvPr>
            <p:ph type="dt" sz="half" idx="10"/>
          </p:nvPr>
        </p:nvSpPr>
        <p:spPr/>
        <p:txBody>
          <a:bodyPr/>
          <a:lstStyle/>
          <a:p>
            <a:fld id="{F7B2B4E8-A455-40FD-986B-F2D064E26289}" type="datetimeFigureOut">
              <a:rPr lang="en-GB" smtClean="0"/>
              <a:t>29/02/2020</a:t>
            </a:fld>
            <a:endParaRPr lang="en-GB"/>
          </a:p>
        </p:txBody>
      </p:sp>
      <p:sp>
        <p:nvSpPr>
          <p:cNvPr id="3" name="Footer Placeholder 2">
            <a:extLst>
              <a:ext uri="{FF2B5EF4-FFF2-40B4-BE49-F238E27FC236}">
                <a16:creationId xmlns:a16="http://schemas.microsoft.com/office/drawing/2014/main" id="{CBE70AF1-A021-49DB-95C9-604E053CFF4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275B5BB-5EAA-454C-8719-DBD8647DFE88}"/>
              </a:ext>
            </a:extLst>
          </p:cNvPr>
          <p:cNvSpPr>
            <a:spLocks noGrp="1"/>
          </p:cNvSpPr>
          <p:nvPr>
            <p:ph type="sldNum" sz="quarter" idx="12"/>
          </p:nvPr>
        </p:nvSpPr>
        <p:spPr/>
        <p:txBody>
          <a:bodyPr/>
          <a:lstStyle/>
          <a:p>
            <a:fld id="{7E164E99-763A-4EC5-8646-559172BB83B0}" type="slidenum">
              <a:rPr lang="en-GB" smtClean="0"/>
              <a:t>‹#›</a:t>
            </a:fld>
            <a:endParaRPr lang="en-GB"/>
          </a:p>
        </p:txBody>
      </p:sp>
    </p:spTree>
    <p:extLst>
      <p:ext uri="{BB962C8B-B14F-4D97-AF65-F5344CB8AC3E}">
        <p14:creationId xmlns:p14="http://schemas.microsoft.com/office/powerpoint/2010/main" val="42731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FF4B1-2519-4377-A001-882E67CF5E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F759F95-8A8B-4336-8E59-A6B690EA6F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A00D747-A19E-4CFF-B2A4-DAB8705A60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A25CD9C-55A1-4C02-B1E9-1C044A29F558}"/>
              </a:ext>
            </a:extLst>
          </p:cNvPr>
          <p:cNvSpPr>
            <a:spLocks noGrp="1"/>
          </p:cNvSpPr>
          <p:nvPr>
            <p:ph type="dt" sz="half" idx="10"/>
          </p:nvPr>
        </p:nvSpPr>
        <p:spPr/>
        <p:txBody>
          <a:bodyPr/>
          <a:lstStyle/>
          <a:p>
            <a:fld id="{F7B2B4E8-A455-40FD-986B-F2D064E26289}" type="datetimeFigureOut">
              <a:rPr lang="en-GB" smtClean="0"/>
              <a:t>29/02/2020</a:t>
            </a:fld>
            <a:endParaRPr lang="en-GB"/>
          </a:p>
        </p:txBody>
      </p:sp>
      <p:sp>
        <p:nvSpPr>
          <p:cNvPr id="6" name="Footer Placeholder 5">
            <a:extLst>
              <a:ext uri="{FF2B5EF4-FFF2-40B4-BE49-F238E27FC236}">
                <a16:creationId xmlns:a16="http://schemas.microsoft.com/office/drawing/2014/main" id="{4639534B-DA47-49C5-8691-BE8ED16D698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F29B39F-2445-4864-AE25-8B983BD38799}"/>
              </a:ext>
            </a:extLst>
          </p:cNvPr>
          <p:cNvSpPr>
            <a:spLocks noGrp="1"/>
          </p:cNvSpPr>
          <p:nvPr>
            <p:ph type="sldNum" sz="quarter" idx="12"/>
          </p:nvPr>
        </p:nvSpPr>
        <p:spPr/>
        <p:txBody>
          <a:bodyPr/>
          <a:lstStyle/>
          <a:p>
            <a:fld id="{7E164E99-763A-4EC5-8646-559172BB83B0}" type="slidenum">
              <a:rPr lang="en-GB" smtClean="0"/>
              <a:t>‹#›</a:t>
            </a:fld>
            <a:endParaRPr lang="en-GB"/>
          </a:p>
        </p:txBody>
      </p:sp>
    </p:spTree>
    <p:extLst>
      <p:ext uri="{BB962C8B-B14F-4D97-AF65-F5344CB8AC3E}">
        <p14:creationId xmlns:p14="http://schemas.microsoft.com/office/powerpoint/2010/main" val="3681326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E7FCD-3711-4E86-8A79-6620A799FE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8184661-6D9A-412E-BA16-5CE9A09791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5A6679A-07BF-4072-B6E1-A99FFB70A8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849C670-9421-47D6-BC59-F3B3C63D6512}"/>
              </a:ext>
            </a:extLst>
          </p:cNvPr>
          <p:cNvSpPr>
            <a:spLocks noGrp="1"/>
          </p:cNvSpPr>
          <p:nvPr>
            <p:ph type="dt" sz="half" idx="10"/>
          </p:nvPr>
        </p:nvSpPr>
        <p:spPr/>
        <p:txBody>
          <a:bodyPr/>
          <a:lstStyle/>
          <a:p>
            <a:fld id="{F7B2B4E8-A455-40FD-986B-F2D064E26289}" type="datetimeFigureOut">
              <a:rPr lang="en-GB" smtClean="0"/>
              <a:t>29/02/2020</a:t>
            </a:fld>
            <a:endParaRPr lang="en-GB"/>
          </a:p>
        </p:txBody>
      </p:sp>
      <p:sp>
        <p:nvSpPr>
          <p:cNvPr id="6" name="Footer Placeholder 5">
            <a:extLst>
              <a:ext uri="{FF2B5EF4-FFF2-40B4-BE49-F238E27FC236}">
                <a16:creationId xmlns:a16="http://schemas.microsoft.com/office/drawing/2014/main" id="{9DCFE632-5519-4FBF-A74B-E8E206124A9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41AD9C1-222E-4809-B436-ECE0448ED65A}"/>
              </a:ext>
            </a:extLst>
          </p:cNvPr>
          <p:cNvSpPr>
            <a:spLocks noGrp="1"/>
          </p:cNvSpPr>
          <p:nvPr>
            <p:ph type="sldNum" sz="quarter" idx="12"/>
          </p:nvPr>
        </p:nvSpPr>
        <p:spPr/>
        <p:txBody>
          <a:bodyPr/>
          <a:lstStyle/>
          <a:p>
            <a:fld id="{7E164E99-763A-4EC5-8646-559172BB83B0}" type="slidenum">
              <a:rPr lang="en-GB" smtClean="0"/>
              <a:t>‹#›</a:t>
            </a:fld>
            <a:endParaRPr lang="en-GB"/>
          </a:p>
        </p:txBody>
      </p:sp>
    </p:spTree>
    <p:extLst>
      <p:ext uri="{BB962C8B-B14F-4D97-AF65-F5344CB8AC3E}">
        <p14:creationId xmlns:p14="http://schemas.microsoft.com/office/powerpoint/2010/main" val="1609907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1A6FAA-B466-4057-8491-17DE99C6E6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FA4BE11-62C1-4889-BFA3-EDD3621AF9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FA6664F-0623-491F-8E54-CE0E6F3846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B2B4E8-A455-40FD-986B-F2D064E26289}" type="datetimeFigureOut">
              <a:rPr lang="en-GB" smtClean="0"/>
              <a:t>29/02/2020</a:t>
            </a:fld>
            <a:endParaRPr lang="en-GB"/>
          </a:p>
        </p:txBody>
      </p:sp>
      <p:sp>
        <p:nvSpPr>
          <p:cNvPr id="5" name="Footer Placeholder 4">
            <a:extLst>
              <a:ext uri="{FF2B5EF4-FFF2-40B4-BE49-F238E27FC236}">
                <a16:creationId xmlns:a16="http://schemas.microsoft.com/office/drawing/2014/main" id="{0B2672CC-E129-4293-A765-4E5A695107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ECBC5ED-0EE1-4E58-AD6B-C35A787F4F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164E99-763A-4EC5-8646-559172BB83B0}" type="slidenum">
              <a:rPr lang="en-GB" smtClean="0"/>
              <a:t>‹#›</a:t>
            </a:fld>
            <a:endParaRPr lang="en-GB"/>
          </a:p>
        </p:txBody>
      </p:sp>
    </p:spTree>
    <p:extLst>
      <p:ext uri="{BB962C8B-B14F-4D97-AF65-F5344CB8AC3E}">
        <p14:creationId xmlns:p14="http://schemas.microsoft.com/office/powerpoint/2010/main" val="2442551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87F6474-5457-4D81-823D-8C900766B35D}"/>
              </a:ext>
            </a:extLst>
          </p:cNvPr>
          <p:cNvSpPr>
            <a:spLocks noGrp="1"/>
          </p:cNvSpPr>
          <p:nvPr>
            <p:ph type="subTitle" idx="1"/>
          </p:nvPr>
        </p:nvSpPr>
        <p:spPr/>
        <p:txBody>
          <a:bodyPr/>
          <a:lstStyle/>
          <a:p>
            <a:endParaRPr lang="en-GB"/>
          </a:p>
        </p:txBody>
      </p:sp>
      <p:sp>
        <p:nvSpPr>
          <p:cNvPr id="4" name="Title 1">
            <a:extLst>
              <a:ext uri="{FF2B5EF4-FFF2-40B4-BE49-F238E27FC236}">
                <a16:creationId xmlns:a16="http://schemas.microsoft.com/office/drawing/2014/main" id="{F90DA6D4-7079-40C4-B8B3-A66AB73A1EF4}"/>
              </a:ext>
            </a:extLst>
          </p:cNvPr>
          <p:cNvSpPr>
            <a:spLocks noGrp="1"/>
          </p:cNvSpPr>
          <p:nvPr>
            <p:ph type="ctrTitle"/>
          </p:nvPr>
        </p:nvSpPr>
        <p:spPr>
          <a:xfrm>
            <a:off x="1524000" y="1122363"/>
            <a:ext cx="9144000" cy="2387600"/>
          </a:xfrm>
        </p:spPr>
        <p:txBody>
          <a:bodyPr/>
          <a:lstStyle/>
          <a:p>
            <a:r>
              <a:rPr lang="en-US" altLang="zh-CN" dirty="0"/>
              <a:t>7COM1025</a:t>
            </a:r>
            <a:r>
              <a:rPr lang="en-US" dirty="0"/>
              <a:t> Semester B Coursework</a:t>
            </a:r>
            <a:endParaRPr lang="en-GB" dirty="0"/>
          </a:p>
        </p:txBody>
      </p:sp>
    </p:spTree>
    <p:extLst>
      <p:ext uri="{BB962C8B-B14F-4D97-AF65-F5344CB8AC3E}">
        <p14:creationId xmlns:p14="http://schemas.microsoft.com/office/powerpoint/2010/main" val="780026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136BD-44B9-4031-8661-E2B5F168676F}"/>
              </a:ext>
            </a:extLst>
          </p:cNvPr>
          <p:cNvSpPr>
            <a:spLocks noGrp="1"/>
          </p:cNvSpPr>
          <p:nvPr>
            <p:ph type="title"/>
          </p:nvPr>
        </p:nvSpPr>
        <p:spPr/>
        <p:txBody>
          <a:bodyPr/>
          <a:lstStyle/>
          <a:p>
            <a:endParaRPr lang="en-GB"/>
          </a:p>
        </p:txBody>
      </p:sp>
      <p:sp>
        <p:nvSpPr>
          <p:cNvPr id="4" name="Content Placeholder 2">
            <a:extLst>
              <a:ext uri="{FF2B5EF4-FFF2-40B4-BE49-F238E27FC236}">
                <a16:creationId xmlns:a16="http://schemas.microsoft.com/office/drawing/2014/main" id="{873570C5-F33D-4171-9B53-4F153401B229}"/>
              </a:ext>
            </a:extLst>
          </p:cNvPr>
          <p:cNvSpPr>
            <a:spLocks noGrp="1"/>
          </p:cNvSpPr>
          <p:nvPr>
            <p:ph idx="1"/>
          </p:nvPr>
        </p:nvSpPr>
        <p:spPr>
          <a:xfrm>
            <a:off x="838199" y="1825625"/>
            <a:ext cx="10761617" cy="4531632"/>
          </a:xfrm>
        </p:spPr>
        <p:txBody>
          <a:bodyPr>
            <a:normAutofit fontScale="62500" lnSpcReduction="20000"/>
          </a:bodyPr>
          <a:lstStyle/>
          <a:p>
            <a:r>
              <a:rPr lang="en-GB" dirty="0"/>
              <a:t>Book a group exercise class</a:t>
            </a:r>
          </a:p>
          <a:p>
            <a:pPr lvl="1"/>
            <a:r>
              <a:rPr lang="en-GB" dirty="0"/>
              <a:t>All are group classes and up to 4 students are allowed for each class.</a:t>
            </a:r>
          </a:p>
          <a:p>
            <a:pPr lvl="1"/>
            <a:r>
              <a:rPr lang="en-GB" dirty="0"/>
              <a:t>The system will prompt the user to select the way to check the timetable, one is by specifying the date and the other is by specifying the exercise name.</a:t>
            </a:r>
          </a:p>
          <a:p>
            <a:pPr lvl="1"/>
            <a:r>
              <a:rPr lang="en-GB" dirty="0"/>
              <a:t>If the user selects to specify the date, all three classes on that day will be displayed on the screen.</a:t>
            </a:r>
          </a:p>
          <a:p>
            <a:pPr lvl="1"/>
            <a:r>
              <a:rPr lang="en-GB" dirty="0"/>
              <a:t>If the user selects to specify the exercise name, all the classes of that exercise in the timetable will be displayed on the screen.</a:t>
            </a:r>
          </a:p>
          <a:p>
            <a:pPr lvl="1"/>
            <a:r>
              <a:rPr lang="en-GB" dirty="0"/>
              <a:t>The user will then book into one class. If the new booking will not violate the class capacity constraint (i.e., the total student number is not more than 4), the booking is successful. Otherwise, the booking is not successful and the program returns to the main interface.</a:t>
            </a:r>
          </a:p>
          <a:p>
            <a:pPr lvl="1"/>
            <a:r>
              <a:rPr lang="en-GB" dirty="0"/>
              <a:t>Ideally, you should provide two months’ classes (covering 8 weekends) and this should be timetabled by yourself including the price information.</a:t>
            </a:r>
          </a:p>
          <a:p>
            <a:pPr lvl="1"/>
            <a:r>
              <a:rPr lang="en-GB" dirty="0"/>
              <a:t>No repeated booking (i.e., one student cannot book the same class twice)</a:t>
            </a:r>
          </a:p>
          <a:p>
            <a:r>
              <a:rPr lang="en-GB" dirty="0"/>
              <a:t>Change a booking</a:t>
            </a:r>
          </a:p>
          <a:p>
            <a:pPr lvl="1"/>
            <a:r>
              <a:rPr lang="en-GB" dirty="0"/>
              <a:t>The system will prompt the user to specify which booking they want to make a change (maybe through a booking ID) </a:t>
            </a:r>
          </a:p>
          <a:p>
            <a:pPr lvl="1"/>
            <a:r>
              <a:rPr lang="en-GB" dirty="0"/>
              <a:t>The user will select a new class (can be different type of exercise). The system will do the same checking on the capacity constraint. If no violation, the change is successful. Note that this is a booking change so the same booking ID will be kept. If there is a violation, the change is not successful and the user needs to select another new class or the program returns to the main interface.</a:t>
            </a:r>
          </a:p>
          <a:p>
            <a:pPr lvl="1"/>
            <a:r>
              <a:rPr lang="en-GB" dirty="0"/>
              <a:t>Do not forget to release one place from the previously booked class if the change is successful.</a:t>
            </a:r>
          </a:p>
          <a:p>
            <a:pPr lvl="1"/>
            <a:r>
              <a:rPr lang="en-GB" dirty="0"/>
              <a:t>Cancelling a booking can be incorporated in this function. Don’t forget to release one place if cancelling is successful. The booking ID of a cancelled booking will not be reused.</a:t>
            </a:r>
          </a:p>
        </p:txBody>
      </p:sp>
    </p:spTree>
    <p:extLst>
      <p:ext uri="{BB962C8B-B14F-4D97-AF65-F5344CB8AC3E}">
        <p14:creationId xmlns:p14="http://schemas.microsoft.com/office/powerpoint/2010/main" val="3269051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136BD-44B9-4031-8661-E2B5F168676F}"/>
              </a:ext>
            </a:extLst>
          </p:cNvPr>
          <p:cNvSpPr>
            <a:spLocks noGrp="1"/>
          </p:cNvSpPr>
          <p:nvPr>
            <p:ph type="title"/>
          </p:nvPr>
        </p:nvSpPr>
        <p:spPr/>
        <p:txBody>
          <a:bodyPr/>
          <a:lstStyle/>
          <a:p>
            <a:endParaRPr lang="en-GB"/>
          </a:p>
        </p:txBody>
      </p:sp>
      <p:sp>
        <p:nvSpPr>
          <p:cNvPr id="4" name="Content Placeholder 2">
            <a:extLst>
              <a:ext uri="{FF2B5EF4-FFF2-40B4-BE49-F238E27FC236}">
                <a16:creationId xmlns:a16="http://schemas.microsoft.com/office/drawing/2014/main" id="{873570C5-F33D-4171-9B53-4F153401B229}"/>
              </a:ext>
            </a:extLst>
          </p:cNvPr>
          <p:cNvSpPr>
            <a:spLocks noGrp="1"/>
          </p:cNvSpPr>
          <p:nvPr>
            <p:ph idx="1"/>
          </p:nvPr>
        </p:nvSpPr>
        <p:spPr>
          <a:xfrm>
            <a:off x="838200" y="1825625"/>
            <a:ext cx="10515600" cy="4351338"/>
          </a:xfrm>
        </p:spPr>
        <p:txBody>
          <a:bodyPr>
            <a:normAutofit/>
          </a:bodyPr>
          <a:lstStyle/>
          <a:p>
            <a:r>
              <a:rPr lang="en-GB" dirty="0"/>
              <a:t>Attend a class (writing a review and providing a numerical rating can be incorporated in this function)</a:t>
            </a:r>
          </a:p>
          <a:p>
            <a:pPr lvl="1"/>
            <a:r>
              <a:rPr lang="en-GB" dirty="0"/>
              <a:t>A review are a few sentences/words about the class</a:t>
            </a:r>
          </a:p>
          <a:p>
            <a:pPr lvl="1"/>
            <a:r>
              <a:rPr lang="en-GB" dirty="0"/>
              <a:t>Rating is to give a number ranging from 1 to 5.</a:t>
            </a:r>
          </a:p>
          <a:p>
            <a:r>
              <a:rPr lang="en-GB" dirty="0"/>
              <a:t>Ideally, each booking will have a status. When it is booked (before attending), the status is "booked". When it is attended, the status is changed to "attended". When it is changed but not attended, the status is "changed". When it is cancelled, the status is “cancelled”.</a:t>
            </a:r>
          </a:p>
        </p:txBody>
      </p:sp>
    </p:spTree>
    <p:extLst>
      <p:ext uri="{BB962C8B-B14F-4D97-AF65-F5344CB8AC3E}">
        <p14:creationId xmlns:p14="http://schemas.microsoft.com/office/powerpoint/2010/main" val="1778586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627C-260E-442E-AB7F-38578EE6FE49}"/>
              </a:ext>
            </a:extLst>
          </p:cNvPr>
          <p:cNvSpPr>
            <a:spLocks noGrp="1"/>
          </p:cNvSpPr>
          <p:nvPr>
            <p:ph type="title"/>
          </p:nvPr>
        </p:nvSpPr>
        <p:spPr/>
        <p:txBody>
          <a:bodyPr/>
          <a:lstStyle/>
          <a:p>
            <a:endParaRPr lang="en-GB"/>
          </a:p>
        </p:txBody>
      </p:sp>
      <p:sp>
        <p:nvSpPr>
          <p:cNvPr id="4" name="Content Placeholder 2">
            <a:extLst>
              <a:ext uri="{FF2B5EF4-FFF2-40B4-BE49-F238E27FC236}">
                <a16:creationId xmlns:a16="http://schemas.microsoft.com/office/drawing/2014/main" id="{C6268A62-E456-40F2-8F89-29EEB0E38D8C}"/>
              </a:ext>
            </a:extLst>
          </p:cNvPr>
          <p:cNvSpPr>
            <a:spLocks noGrp="1"/>
          </p:cNvSpPr>
          <p:nvPr>
            <p:ph idx="1"/>
          </p:nvPr>
        </p:nvSpPr>
        <p:spPr>
          <a:xfrm>
            <a:off x="838200" y="1825625"/>
            <a:ext cx="10515600" cy="4351338"/>
          </a:xfrm>
        </p:spPr>
        <p:txBody>
          <a:bodyPr>
            <a:normAutofit/>
          </a:bodyPr>
          <a:lstStyle/>
          <a:p>
            <a:r>
              <a:rPr lang="en-GB" dirty="0"/>
              <a:t>Monthly class report</a:t>
            </a:r>
          </a:p>
          <a:p>
            <a:pPr lvl="1"/>
            <a:r>
              <a:rPr lang="en-GB" dirty="0"/>
              <a:t>Ideally, when the user selects this function, the system will prompt the user to input a month number (e.g., 12 for December). This report will then list the statistics for each class in the 4 weekends of that month:</a:t>
            </a:r>
          </a:p>
          <a:p>
            <a:pPr lvl="2"/>
            <a:r>
              <a:rPr lang="en-GB" dirty="0"/>
              <a:t>the number of students, along with the average rating of the class;</a:t>
            </a:r>
          </a:p>
          <a:p>
            <a:r>
              <a:rPr lang="en-GB" dirty="0"/>
              <a:t>Monthly champion class report</a:t>
            </a:r>
          </a:p>
          <a:p>
            <a:pPr lvl="1"/>
            <a:r>
              <a:rPr lang="en-GB" dirty="0"/>
              <a:t>Ideally, when the user selects this function, the system will prompt the user to input a month number (e.g., 12 for December). </a:t>
            </a:r>
          </a:p>
          <a:p>
            <a:pPr lvl="1"/>
            <a:r>
              <a:rPr lang="en-GB" dirty="0"/>
              <a:t>a report showing which group exercise class has generated the highest income, counting all the same types of exercise classes together.</a:t>
            </a:r>
          </a:p>
          <a:p>
            <a:pPr lvl="2"/>
            <a:r>
              <a:rPr lang="en-GB" dirty="0"/>
              <a:t>You need to show the group exercise class name and the total income amount</a:t>
            </a:r>
          </a:p>
        </p:txBody>
      </p:sp>
    </p:spTree>
    <p:extLst>
      <p:ext uri="{BB962C8B-B14F-4D97-AF65-F5344CB8AC3E}">
        <p14:creationId xmlns:p14="http://schemas.microsoft.com/office/powerpoint/2010/main" val="4211894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Other points</a:t>
            </a:r>
          </a:p>
        </p:txBody>
      </p:sp>
      <p:sp>
        <p:nvSpPr>
          <p:cNvPr id="3" name="Content Placeholder 2"/>
          <p:cNvSpPr>
            <a:spLocks noGrp="1"/>
          </p:cNvSpPr>
          <p:nvPr>
            <p:ph idx="1"/>
          </p:nvPr>
        </p:nvSpPr>
        <p:spPr>
          <a:xfrm>
            <a:off x="838200" y="1476462"/>
            <a:ext cx="10515600" cy="5268287"/>
          </a:xfrm>
        </p:spPr>
        <p:txBody>
          <a:bodyPr/>
          <a:lstStyle/>
          <a:p>
            <a:r>
              <a:rPr lang="en-GB" dirty="0"/>
              <a:t>For “data covering at least 4 different types of group exercise classes, 10 students, and 20 reviews (with rating)", you can hard code the data into your program or you can read the data from an external file.</a:t>
            </a:r>
          </a:p>
          <a:p>
            <a:r>
              <a:rPr lang="en-GB" dirty="0"/>
              <a:t>UML diagram is included in your report, not a separate file.</a:t>
            </a:r>
          </a:p>
          <a:p>
            <a:r>
              <a:rPr lang="en-GB" dirty="0"/>
              <a:t>In the report, provide some snapshots of your commit messages to show that you have used Version Control.</a:t>
            </a:r>
          </a:p>
          <a:p>
            <a:r>
              <a:rPr lang="en-GB" dirty="0"/>
              <a:t>For JUnit test, since there are only 10 marks assigned to it, you can just pick up about two key methods (not getter or setter methods) from each class and then write the test cases for them. In total, you should have 10 test cases. To save your time, you don't need to write test cases for every method in every class.</a:t>
            </a:r>
          </a:p>
          <a:p>
            <a:endParaRPr lang="en-GB" dirty="0"/>
          </a:p>
        </p:txBody>
      </p:sp>
    </p:spTree>
    <p:extLst>
      <p:ext uri="{BB962C8B-B14F-4D97-AF65-F5344CB8AC3E}">
        <p14:creationId xmlns:p14="http://schemas.microsoft.com/office/powerpoint/2010/main" val="2546386465"/>
      </p:ext>
    </p:extLst>
  </p:cSld>
  <p:clrMapOvr>
    <a:masterClrMapping/>
  </p:clrMapOvr>
  <mc:AlternateContent xmlns:mc="http://schemas.openxmlformats.org/markup-compatibility/2006" xmlns:p14="http://schemas.microsoft.com/office/powerpoint/2010/main">
    <mc:Choice Requires="p14">
      <p:transition spd="slow" p14:dur="2000" advTm="71727"/>
    </mc:Choice>
    <mc:Fallback xmlns="">
      <p:transition spd="slow" advTm="71727"/>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49C93-2009-49DC-AADD-E0067109128D}"/>
              </a:ext>
            </a:extLst>
          </p:cNvPr>
          <p:cNvSpPr>
            <a:spLocks noGrp="1"/>
          </p:cNvSpPr>
          <p:nvPr>
            <p:ph type="title"/>
          </p:nvPr>
        </p:nvSpPr>
        <p:spPr/>
        <p:txBody>
          <a:bodyPr/>
          <a:lstStyle/>
          <a:p>
            <a:endParaRPr lang="en-GB"/>
          </a:p>
        </p:txBody>
      </p:sp>
      <p:sp>
        <p:nvSpPr>
          <p:cNvPr id="4" name="Content Placeholder 2">
            <a:extLst>
              <a:ext uri="{FF2B5EF4-FFF2-40B4-BE49-F238E27FC236}">
                <a16:creationId xmlns:a16="http://schemas.microsoft.com/office/drawing/2014/main" id="{2B655578-D92B-4D41-AF31-F690333BD0F0}"/>
              </a:ext>
            </a:extLst>
          </p:cNvPr>
          <p:cNvSpPr>
            <a:spLocks noGrp="1"/>
          </p:cNvSpPr>
          <p:nvPr>
            <p:ph idx="1"/>
          </p:nvPr>
        </p:nvSpPr>
        <p:spPr>
          <a:xfrm>
            <a:off x="838200" y="1825625"/>
            <a:ext cx="10515600" cy="4351338"/>
          </a:xfrm>
        </p:spPr>
        <p:txBody>
          <a:bodyPr>
            <a:normAutofit/>
          </a:bodyPr>
          <a:lstStyle/>
          <a:p>
            <a:r>
              <a:rPr lang="en-GB" dirty="0"/>
              <a:t>Implement a system according to the following description</a:t>
            </a:r>
          </a:p>
          <a:p>
            <a:pPr lvl="1"/>
            <a:r>
              <a:rPr lang="en-GB" dirty="0"/>
              <a:t>The University Sports Centre (USC) needs software for managing the bookings of group exercise classes made by the students.</a:t>
            </a:r>
          </a:p>
          <a:p>
            <a:pPr lvl="2"/>
            <a:r>
              <a:rPr lang="en-GB" dirty="0"/>
              <a:t>The centre offers different group exercise classes on both Saturday and Sunday.</a:t>
            </a:r>
          </a:p>
          <a:p>
            <a:pPr lvl="2"/>
            <a:r>
              <a:rPr lang="en-GB" dirty="0"/>
              <a:t>The classes could be Yoga, Zumba, Aquacise, Box Fit, Body Blitz, etc. Each class can accommodate 4 students at most. </a:t>
            </a:r>
          </a:p>
          <a:p>
            <a:pPr lvl="2"/>
            <a:r>
              <a:rPr lang="en-GB" dirty="0"/>
              <a:t>For either day (Saturday or Sunday), there are 3 classes per day: 1 in the morning, 1 in the afternoon, 1 in the evening. </a:t>
            </a:r>
          </a:p>
          <a:p>
            <a:pPr lvl="2"/>
            <a:r>
              <a:rPr lang="en-GB" dirty="0"/>
              <a:t>The price of each class is different. The class price for the same exercise will remain the same even if they run at a different time.</a:t>
            </a:r>
          </a:p>
        </p:txBody>
      </p:sp>
    </p:spTree>
    <p:extLst>
      <p:ext uri="{BB962C8B-B14F-4D97-AF65-F5344CB8AC3E}">
        <p14:creationId xmlns:p14="http://schemas.microsoft.com/office/powerpoint/2010/main" val="2427826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CD32C-A61B-4BCD-8642-98032F2B0491}"/>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B61D2DEB-9D43-42BC-AB48-5D448FD724A9}"/>
              </a:ext>
            </a:extLst>
          </p:cNvPr>
          <p:cNvSpPr>
            <a:spLocks noGrp="1"/>
          </p:cNvSpPr>
          <p:nvPr>
            <p:ph idx="1"/>
          </p:nvPr>
        </p:nvSpPr>
        <p:spPr>
          <a:xfrm>
            <a:off x="838200" y="1690688"/>
            <a:ext cx="10515600" cy="4351338"/>
          </a:xfrm>
        </p:spPr>
        <p:txBody>
          <a:bodyPr/>
          <a:lstStyle/>
          <a:p>
            <a:pPr lvl="1"/>
            <a:r>
              <a:rPr lang="en-GB" dirty="0"/>
              <a:t>A student who wants to book a class needs to first check the timetable and then select a class on a day. A student can check the timetable by two ways:</a:t>
            </a:r>
          </a:p>
          <a:p>
            <a:pPr lvl="2"/>
            <a:r>
              <a:rPr lang="en-GB" dirty="0"/>
              <a:t>one is by specifying the date (must be a Saturday or Sunday);</a:t>
            </a:r>
          </a:p>
          <a:p>
            <a:pPr lvl="2"/>
            <a:r>
              <a:rPr lang="en-GB" dirty="0"/>
              <a:t>the other is by specifying the exercise name. </a:t>
            </a:r>
          </a:p>
          <a:p>
            <a:pPr lvl="1"/>
            <a:r>
              <a:rPr lang="en-GB" dirty="0"/>
              <a:t>Students are allowed to change a booking, provided there are still spaces available for the newly selected class. A student can book as many classes as they want so long as there is no time conflict.</a:t>
            </a:r>
          </a:p>
          <a:p>
            <a:pPr lvl="1"/>
            <a:r>
              <a:rPr lang="en-GB" dirty="0"/>
              <a:t>After each group exercise class, students are able to </a:t>
            </a:r>
            <a:r>
              <a:rPr lang="en-GB" b="1" dirty="0"/>
              <a:t>write a review</a:t>
            </a:r>
            <a:r>
              <a:rPr lang="en-GB" dirty="0"/>
              <a:t> of the class they have attended and </a:t>
            </a:r>
            <a:r>
              <a:rPr lang="en-GB" b="1" dirty="0"/>
              <a:t>provide a numerical rating</a:t>
            </a:r>
            <a:r>
              <a:rPr lang="en-GB" dirty="0"/>
              <a:t> of the class ranging from 1 to 5 (1: Very dissatisfied, 2: Dissatisfied, 3: Ok, 4: Satisfied, 5: Very Satisfied). The review and rating information will be recorded in the system.</a:t>
            </a:r>
          </a:p>
        </p:txBody>
      </p:sp>
    </p:spTree>
    <p:extLst>
      <p:ext uri="{BB962C8B-B14F-4D97-AF65-F5344CB8AC3E}">
        <p14:creationId xmlns:p14="http://schemas.microsoft.com/office/powerpoint/2010/main" val="567631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86238-C515-460B-80EE-2BCEA42A5D10}"/>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AB05BEB4-BF16-46BC-8D57-902C92B76B2D}"/>
              </a:ext>
            </a:extLst>
          </p:cNvPr>
          <p:cNvSpPr>
            <a:spLocks noGrp="1"/>
          </p:cNvSpPr>
          <p:nvPr>
            <p:ph idx="1"/>
          </p:nvPr>
        </p:nvSpPr>
        <p:spPr/>
        <p:txBody>
          <a:bodyPr/>
          <a:lstStyle/>
          <a:p>
            <a:pPr lvl="1"/>
            <a:r>
              <a:rPr lang="en-GB" dirty="0"/>
              <a:t>After four weeks (four weekends), the software system must print: </a:t>
            </a:r>
          </a:p>
          <a:p>
            <a:pPr lvl="2"/>
            <a:r>
              <a:rPr lang="en-GB" dirty="0"/>
              <a:t>a report containing the number of students per group exercise class on each day, along with the average rating;</a:t>
            </a:r>
          </a:p>
          <a:p>
            <a:pPr lvl="2"/>
            <a:r>
              <a:rPr lang="en-GB" dirty="0"/>
              <a:t>a report containing the group exercise which has generated the highest income, counting all the same exercise classes together.</a:t>
            </a:r>
          </a:p>
        </p:txBody>
      </p:sp>
    </p:spTree>
    <p:extLst>
      <p:ext uri="{BB962C8B-B14F-4D97-AF65-F5344CB8AC3E}">
        <p14:creationId xmlns:p14="http://schemas.microsoft.com/office/powerpoint/2010/main" val="1484097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BFED3-1209-4276-8CEC-8DFC918FBF40}"/>
              </a:ext>
            </a:extLst>
          </p:cNvPr>
          <p:cNvSpPr>
            <a:spLocks noGrp="1"/>
          </p:cNvSpPr>
          <p:nvPr>
            <p:ph type="title"/>
          </p:nvPr>
        </p:nvSpPr>
        <p:spPr/>
        <p:txBody>
          <a:bodyPr/>
          <a:lstStyle/>
          <a:p>
            <a:endParaRPr lang="en-GB"/>
          </a:p>
        </p:txBody>
      </p:sp>
      <p:sp>
        <p:nvSpPr>
          <p:cNvPr id="4" name="Content Placeholder 2">
            <a:extLst>
              <a:ext uri="{FF2B5EF4-FFF2-40B4-BE49-F238E27FC236}">
                <a16:creationId xmlns:a16="http://schemas.microsoft.com/office/drawing/2014/main" id="{07F957BB-EBE7-4638-8277-B5CA20CD0F23}"/>
              </a:ext>
            </a:extLst>
          </p:cNvPr>
          <p:cNvSpPr>
            <a:spLocks noGrp="1"/>
          </p:cNvSpPr>
          <p:nvPr>
            <p:ph idx="1"/>
          </p:nvPr>
        </p:nvSpPr>
        <p:spPr>
          <a:xfrm>
            <a:off x="838200" y="1825625"/>
            <a:ext cx="10515600" cy="4351338"/>
          </a:xfrm>
        </p:spPr>
        <p:txBody>
          <a:bodyPr>
            <a:normAutofit lnSpcReduction="10000"/>
          </a:bodyPr>
          <a:lstStyle/>
          <a:p>
            <a:r>
              <a:rPr lang="en-GB" dirty="0"/>
              <a:t>In your final deliverable, provide data covering at least 4 different types of group exercise classes, 10 students, and 20 reviews (with rating), which can then be displayed in the output reports. You need to design at least 8 weekends of timetable (i.e., 48 classes) by yourself.</a:t>
            </a:r>
          </a:p>
          <a:p>
            <a:endParaRPr lang="en-GB" dirty="0"/>
          </a:p>
          <a:p>
            <a:r>
              <a:rPr lang="en-GB" dirty="0"/>
              <a:t>Note: you do not need any kind of external database for this program. The final program should be self-contained. The reports can be printed to </a:t>
            </a:r>
            <a:r>
              <a:rPr lang="en-GB" dirty="0" err="1"/>
              <a:t>System.out</a:t>
            </a:r>
            <a:r>
              <a:rPr lang="en-GB" dirty="0"/>
              <a:t>, or output to a suitable GUI interface. You also do not need any kind of security protocol. All the students may be assumed to be pre-registered.</a:t>
            </a:r>
          </a:p>
        </p:txBody>
      </p:sp>
    </p:spTree>
    <p:extLst>
      <p:ext uri="{BB962C8B-B14F-4D97-AF65-F5344CB8AC3E}">
        <p14:creationId xmlns:p14="http://schemas.microsoft.com/office/powerpoint/2010/main" val="4079248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8E5B3-3455-4DEC-BE02-2FBB0E9988CF}"/>
              </a:ext>
            </a:extLst>
          </p:cNvPr>
          <p:cNvSpPr>
            <a:spLocks noGrp="1"/>
          </p:cNvSpPr>
          <p:nvPr>
            <p:ph type="title"/>
          </p:nvPr>
        </p:nvSpPr>
        <p:spPr/>
        <p:txBody>
          <a:bodyPr/>
          <a:lstStyle/>
          <a:p>
            <a:endParaRPr lang="en-GB"/>
          </a:p>
        </p:txBody>
      </p:sp>
      <p:sp>
        <p:nvSpPr>
          <p:cNvPr id="4" name="Content Placeholder 2">
            <a:extLst>
              <a:ext uri="{FF2B5EF4-FFF2-40B4-BE49-F238E27FC236}">
                <a16:creationId xmlns:a16="http://schemas.microsoft.com/office/drawing/2014/main" id="{6B07CDDA-8D27-4853-B760-4D28E694A7BC}"/>
              </a:ext>
            </a:extLst>
          </p:cNvPr>
          <p:cNvSpPr>
            <a:spLocks noGrp="1"/>
          </p:cNvSpPr>
          <p:nvPr>
            <p:ph idx="1"/>
          </p:nvPr>
        </p:nvSpPr>
        <p:spPr>
          <a:xfrm>
            <a:off x="838200" y="1825625"/>
            <a:ext cx="10515600" cy="4351338"/>
          </a:xfrm>
        </p:spPr>
        <p:txBody>
          <a:bodyPr>
            <a:normAutofit fontScale="77500" lnSpcReduction="20000"/>
          </a:bodyPr>
          <a:lstStyle/>
          <a:p>
            <a:r>
              <a:rPr lang="en-GB" dirty="0"/>
              <a:t>Your tasks:</a:t>
            </a:r>
          </a:p>
          <a:p>
            <a:pPr marL="0" indent="0">
              <a:buNone/>
            </a:pPr>
            <a:r>
              <a:rPr lang="en-GB" dirty="0"/>
              <a:t>	1.	Create a class diagram, highlighting the main Java classes in the system 			and their associations. Include the attributes and key methods.</a:t>
            </a:r>
          </a:p>
          <a:p>
            <a:pPr marL="0" indent="0">
              <a:buNone/>
            </a:pPr>
            <a:r>
              <a:rPr lang="en-GB" dirty="0"/>
              <a:t>	2.	Implement the system, using Junit tests to confirm the functionality.</a:t>
            </a:r>
          </a:p>
          <a:p>
            <a:pPr marL="0" indent="0">
              <a:buNone/>
            </a:pPr>
            <a:r>
              <a:rPr lang="en-GB" dirty="0"/>
              <a:t>	3.	Write a short report (ideally no more than 8 pages) explaining your program.</a:t>
            </a:r>
          </a:p>
          <a:p>
            <a:pPr marL="0" indent="0">
              <a:buNone/>
            </a:pPr>
            <a:r>
              <a:rPr lang="en-GB" dirty="0"/>
              <a:t>	Discuss:</a:t>
            </a:r>
          </a:p>
          <a:p>
            <a:pPr marL="0" indent="0">
              <a:buNone/>
            </a:pPr>
            <a:r>
              <a:rPr lang="en-GB" dirty="0"/>
              <a:t>	a)	Any assumptions made about the system, in addition to the above 		description.</a:t>
            </a:r>
          </a:p>
          <a:p>
            <a:pPr marL="0" indent="0">
              <a:buNone/>
            </a:pPr>
            <a:r>
              <a:rPr lang="en-GB" dirty="0"/>
              <a:t>	b)	The overall structure and design of your program.</a:t>
            </a:r>
          </a:p>
          <a:p>
            <a:pPr marL="0" indent="0">
              <a:buNone/>
            </a:pPr>
            <a:r>
              <a:rPr lang="en-GB" dirty="0"/>
              <a:t>	c)	Any design patterns/design principles used.</a:t>
            </a:r>
          </a:p>
          <a:p>
            <a:pPr marL="0" indent="0">
              <a:buNone/>
            </a:pPr>
            <a:r>
              <a:rPr lang="en-GB" dirty="0"/>
              <a:t>	d)	The JUnit tests.</a:t>
            </a:r>
          </a:p>
          <a:p>
            <a:pPr marL="0" indent="0">
              <a:buNone/>
            </a:pPr>
            <a:r>
              <a:rPr lang="en-GB" dirty="0"/>
              <a:t>	e)	Any refactoring used during the development of the system.</a:t>
            </a:r>
          </a:p>
        </p:txBody>
      </p:sp>
    </p:spTree>
    <p:extLst>
      <p:ext uri="{BB962C8B-B14F-4D97-AF65-F5344CB8AC3E}">
        <p14:creationId xmlns:p14="http://schemas.microsoft.com/office/powerpoint/2010/main" val="1119426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85D12-1EC8-4968-96AA-B75D1EE564DF}"/>
              </a:ext>
            </a:extLst>
          </p:cNvPr>
          <p:cNvSpPr>
            <a:spLocks noGrp="1"/>
          </p:cNvSpPr>
          <p:nvPr>
            <p:ph type="title"/>
          </p:nvPr>
        </p:nvSpPr>
        <p:spPr/>
        <p:txBody>
          <a:bodyPr/>
          <a:lstStyle/>
          <a:p>
            <a:endParaRPr lang="en-GB"/>
          </a:p>
        </p:txBody>
      </p:sp>
      <p:sp>
        <p:nvSpPr>
          <p:cNvPr id="4" name="Content Placeholder 2">
            <a:extLst>
              <a:ext uri="{FF2B5EF4-FFF2-40B4-BE49-F238E27FC236}">
                <a16:creationId xmlns:a16="http://schemas.microsoft.com/office/drawing/2014/main" id="{E9140189-E272-47CF-B17A-4151DFCA4EB8}"/>
              </a:ext>
            </a:extLst>
          </p:cNvPr>
          <p:cNvSpPr>
            <a:spLocks noGrp="1"/>
          </p:cNvSpPr>
          <p:nvPr>
            <p:ph idx="1"/>
          </p:nvPr>
        </p:nvSpPr>
        <p:spPr>
          <a:xfrm>
            <a:off x="838200" y="1406175"/>
            <a:ext cx="10515600" cy="4351338"/>
          </a:xfrm>
        </p:spPr>
        <p:txBody>
          <a:bodyPr>
            <a:normAutofit fontScale="92500" lnSpcReduction="10000"/>
          </a:bodyPr>
          <a:lstStyle/>
          <a:p>
            <a:r>
              <a:rPr lang="en-GB" dirty="0"/>
              <a:t>Deliverables:</a:t>
            </a:r>
          </a:p>
          <a:p>
            <a:pPr marL="0" indent="0">
              <a:buNone/>
            </a:pPr>
            <a:r>
              <a:rPr lang="en-GB" dirty="0"/>
              <a:t>	A.	Develop your code using bitbucket. Send your username to Hui Cheng by emailing to: h.cheng2@herts.ac.uk, and add “</a:t>
            </a:r>
            <a:r>
              <a:rPr lang="en-GB" dirty="0" err="1"/>
              <a:t>huicheng</a:t>
            </a:r>
            <a:r>
              <a:rPr lang="en-GB" dirty="0"/>
              <a:t>” to your project.</a:t>
            </a:r>
          </a:p>
          <a:p>
            <a:pPr marL="0" indent="0">
              <a:buNone/>
            </a:pPr>
            <a:r>
              <a:rPr lang="en-GB" dirty="0"/>
              <a:t>	B.   Submit to </a:t>
            </a:r>
            <a:r>
              <a:rPr lang="en-GB" dirty="0" err="1"/>
              <a:t>StudyNet</a:t>
            </a:r>
            <a:r>
              <a:rPr lang="en-GB" dirty="0"/>
              <a:t>:</a:t>
            </a:r>
          </a:p>
          <a:p>
            <a:pPr marL="0" indent="0">
              <a:buNone/>
            </a:pPr>
            <a:r>
              <a:rPr lang="en-GB" dirty="0"/>
              <a:t>		1.	Your report with the UML class diagrams and snapshots of your version control commit messages in a single PDF document.</a:t>
            </a:r>
          </a:p>
          <a:p>
            <a:pPr marL="0" indent="0">
              <a:buNone/>
            </a:pPr>
            <a:r>
              <a:rPr lang="en-GB" dirty="0"/>
              <a:t>		2.	An executable jar file, demonstrating your final system. 			The system should have some data preloaded (as 				described above).</a:t>
            </a:r>
          </a:p>
          <a:p>
            <a:pPr marL="0" indent="0">
              <a:buNone/>
            </a:pPr>
            <a:r>
              <a:rPr lang="en-GB" dirty="0"/>
              <a:t>		3.	A zip-file containing the source code of your project. </a:t>
            </a:r>
          </a:p>
        </p:txBody>
      </p:sp>
      <p:sp>
        <p:nvSpPr>
          <p:cNvPr id="5" name="TextBox 4">
            <a:extLst>
              <a:ext uri="{FF2B5EF4-FFF2-40B4-BE49-F238E27FC236}">
                <a16:creationId xmlns:a16="http://schemas.microsoft.com/office/drawing/2014/main" id="{08729182-10AE-431E-B6A2-C5E15DE8ADD0}"/>
              </a:ext>
            </a:extLst>
          </p:cNvPr>
          <p:cNvSpPr txBox="1"/>
          <p:nvPr/>
        </p:nvSpPr>
        <p:spPr>
          <a:xfrm>
            <a:off x="1014076" y="5757513"/>
            <a:ext cx="5737853" cy="523220"/>
          </a:xfrm>
          <a:prstGeom prst="rect">
            <a:avLst/>
          </a:prstGeom>
          <a:noFill/>
        </p:spPr>
        <p:txBody>
          <a:bodyPr wrap="none" rtlCol="0">
            <a:spAutoFit/>
          </a:bodyPr>
          <a:lstStyle/>
          <a:p>
            <a:r>
              <a:rPr lang="en-US" sz="2800" dirty="0"/>
              <a:t>No references needed for your report.</a:t>
            </a:r>
            <a:endParaRPr lang="en-GB" sz="2800" dirty="0"/>
          </a:p>
        </p:txBody>
      </p:sp>
    </p:spTree>
    <p:extLst>
      <p:ext uri="{BB962C8B-B14F-4D97-AF65-F5344CB8AC3E}">
        <p14:creationId xmlns:p14="http://schemas.microsoft.com/office/powerpoint/2010/main" val="1927792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D779E-E7B7-49A0-A34C-FFBBFCDCF438}"/>
              </a:ext>
            </a:extLst>
          </p:cNvPr>
          <p:cNvSpPr>
            <a:spLocks noGrp="1"/>
          </p:cNvSpPr>
          <p:nvPr>
            <p:ph type="title"/>
          </p:nvPr>
        </p:nvSpPr>
        <p:spPr/>
        <p:txBody>
          <a:bodyPr/>
          <a:lstStyle/>
          <a:p>
            <a:endParaRPr lang="en-GB"/>
          </a:p>
        </p:txBody>
      </p:sp>
      <p:sp>
        <p:nvSpPr>
          <p:cNvPr id="4" name="Content Placeholder 2">
            <a:extLst>
              <a:ext uri="{FF2B5EF4-FFF2-40B4-BE49-F238E27FC236}">
                <a16:creationId xmlns:a16="http://schemas.microsoft.com/office/drawing/2014/main" id="{2520A4BA-F6B6-4D59-931B-E8118F73FE0C}"/>
              </a:ext>
            </a:extLst>
          </p:cNvPr>
          <p:cNvSpPr>
            <a:spLocks noGrp="1"/>
          </p:cNvSpPr>
          <p:nvPr>
            <p:ph idx="1"/>
          </p:nvPr>
        </p:nvSpPr>
        <p:spPr>
          <a:xfrm>
            <a:off x="838200" y="1825625"/>
            <a:ext cx="10515600" cy="4351338"/>
          </a:xfrm>
        </p:spPr>
        <p:txBody>
          <a:bodyPr/>
          <a:lstStyle/>
          <a:p>
            <a:r>
              <a:rPr lang="en-GB" dirty="0"/>
              <a:t>We will test your program. Source code will be checked to confirm both that the work has been implemented by yourself, and its design.</a:t>
            </a:r>
          </a:p>
          <a:p>
            <a:pPr lvl="1"/>
            <a:r>
              <a:rPr lang="en-GB" dirty="0"/>
              <a:t>UML Class diagram. (10 marks)</a:t>
            </a:r>
          </a:p>
          <a:p>
            <a:pPr lvl="1"/>
            <a:r>
              <a:rPr lang="en-GB" dirty="0"/>
              <a:t>Working jar file. (40 marks)</a:t>
            </a:r>
          </a:p>
          <a:p>
            <a:pPr lvl="1"/>
            <a:r>
              <a:rPr lang="en-GB" dirty="0"/>
              <a:t>Use of version control, with suitable commit messages. (5 marks)</a:t>
            </a:r>
          </a:p>
          <a:p>
            <a:pPr lvl="1"/>
            <a:r>
              <a:rPr lang="en-GB" dirty="0"/>
              <a:t>Appropriate design and implementation. (30 marks)</a:t>
            </a:r>
          </a:p>
          <a:p>
            <a:pPr lvl="1"/>
            <a:r>
              <a:rPr lang="en-GB" dirty="0"/>
              <a:t>Use of JUnit testing. (10 marks)</a:t>
            </a:r>
          </a:p>
          <a:p>
            <a:pPr lvl="1"/>
            <a:r>
              <a:rPr lang="en-GB" dirty="0"/>
              <a:t>Report format and writing quality. (5 marks) </a:t>
            </a:r>
          </a:p>
        </p:txBody>
      </p:sp>
    </p:spTree>
    <p:extLst>
      <p:ext uri="{BB962C8B-B14F-4D97-AF65-F5344CB8AC3E}">
        <p14:creationId xmlns:p14="http://schemas.microsoft.com/office/powerpoint/2010/main" val="3642797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F9815-E7FF-4E6A-9050-F4522E0B0227}"/>
              </a:ext>
            </a:extLst>
          </p:cNvPr>
          <p:cNvSpPr>
            <a:spLocks noGrp="1"/>
          </p:cNvSpPr>
          <p:nvPr>
            <p:ph type="title"/>
          </p:nvPr>
        </p:nvSpPr>
        <p:spPr/>
        <p:txBody>
          <a:bodyPr/>
          <a:lstStyle/>
          <a:p>
            <a:endParaRPr lang="en-GB"/>
          </a:p>
        </p:txBody>
      </p:sp>
      <p:sp>
        <p:nvSpPr>
          <p:cNvPr id="4" name="Content Placeholder 2">
            <a:extLst>
              <a:ext uri="{FF2B5EF4-FFF2-40B4-BE49-F238E27FC236}">
                <a16:creationId xmlns:a16="http://schemas.microsoft.com/office/drawing/2014/main" id="{BDFF78D9-046F-485F-87C6-895C8DFC6BBF}"/>
              </a:ext>
            </a:extLst>
          </p:cNvPr>
          <p:cNvSpPr>
            <a:spLocks noGrp="1"/>
          </p:cNvSpPr>
          <p:nvPr>
            <p:ph idx="1"/>
          </p:nvPr>
        </p:nvSpPr>
        <p:spPr>
          <a:xfrm>
            <a:off x="838200" y="1825625"/>
            <a:ext cx="10515600" cy="4841182"/>
          </a:xfrm>
        </p:spPr>
        <p:txBody>
          <a:bodyPr>
            <a:normAutofit lnSpcReduction="10000"/>
          </a:bodyPr>
          <a:lstStyle/>
          <a:p>
            <a:r>
              <a:rPr lang="en-GB" dirty="0"/>
              <a:t>Ideally, your program will provide at least 5 functions in the format of command line interface (you can use GUI if you wish, but no extra marks given):</a:t>
            </a:r>
          </a:p>
          <a:p>
            <a:pPr marL="0" indent="0">
              <a:buNone/>
            </a:pPr>
            <a:r>
              <a:rPr lang="en-GB" dirty="0"/>
              <a:t>	1. Book a group exercise class</a:t>
            </a:r>
          </a:p>
          <a:p>
            <a:pPr marL="0" indent="0">
              <a:buNone/>
            </a:pPr>
            <a:r>
              <a:rPr lang="en-GB" dirty="0"/>
              <a:t>	2. Change a booking</a:t>
            </a:r>
          </a:p>
          <a:p>
            <a:pPr marL="0" indent="0">
              <a:buNone/>
            </a:pPr>
            <a:r>
              <a:rPr lang="en-GB" dirty="0"/>
              <a:t>	3. Attend a class</a:t>
            </a:r>
          </a:p>
          <a:p>
            <a:pPr marL="0" indent="0">
              <a:buNone/>
            </a:pPr>
            <a:r>
              <a:rPr lang="en-GB" dirty="0"/>
              <a:t>	4. Monthly class report</a:t>
            </a:r>
          </a:p>
          <a:p>
            <a:pPr marL="0" indent="0">
              <a:buNone/>
            </a:pPr>
            <a:r>
              <a:rPr lang="en-GB" dirty="0"/>
              <a:t>	5. Monthly champion class report</a:t>
            </a:r>
          </a:p>
          <a:p>
            <a:pPr marL="0" indent="0">
              <a:buNone/>
            </a:pPr>
            <a:endParaRPr lang="en-GB" dirty="0"/>
          </a:p>
          <a:p>
            <a:pPr marL="0" indent="0">
              <a:buNone/>
            </a:pPr>
            <a:r>
              <a:rPr lang="en-GB" dirty="0"/>
              <a:t>Don’t forget that you program should be able to exit whenever there is no other option available.</a:t>
            </a:r>
          </a:p>
        </p:txBody>
      </p:sp>
    </p:spTree>
    <p:extLst>
      <p:ext uri="{BB962C8B-B14F-4D97-AF65-F5344CB8AC3E}">
        <p14:creationId xmlns:p14="http://schemas.microsoft.com/office/powerpoint/2010/main" val="22180266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TotalTime>
  <Words>1650</Words>
  <Application>Microsoft Office PowerPoint</Application>
  <PresentationFormat>Widescreen</PresentationFormat>
  <Paragraphs>79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7COM1025 Semester B Coursework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Other points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7COM1025 Coursework</dc:title>
  <dc:creator>Hui Cheng</dc:creator>
  <cp:lastModifiedBy>Stephen Ajunwa</cp:lastModifiedBy>
  <cp:revision>18</cp:revision>
  <dcterms:created xsi:type="dcterms:W3CDTF">2019-11-07T13:33:31Z</dcterms:created>
  <dcterms:modified xsi:type="dcterms:W3CDTF">2020-02-29T13:40:35Z</dcterms:modified>
</cp:coreProperties>
</file>