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74"/>
  </p:notesMasterIdLst>
  <p:handoutMasterIdLst>
    <p:handoutMasterId r:id="rId75"/>
  </p:handoutMasterIdLst>
  <p:sldIdLst>
    <p:sldId id="256" r:id="rId2"/>
    <p:sldId id="519" r:id="rId3"/>
    <p:sldId id="557" r:id="rId4"/>
    <p:sldId id="568" r:id="rId5"/>
    <p:sldId id="569" r:id="rId6"/>
    <p:sldId id="559" r:id="rId7"/>
    <p:sldId id="561" r:id="rId8"/>
    <p:sldId id="563" r:id="rId9"/>
    <p:sldId id="572" r:id="rId10"/>
    <p:sldId id="573" r:id="rId11"/>
    <p:sldId id="574" r:id="rId12"/>
    <p:sldId id="675" r:id="rId13"/>
    <p:sldId id="566" r:id="rId14"/>
    <p:sldId id="622" r:id="rId15"/>
    <p:sldId id="624" r:id="rId16"/>
    <p:sldId id="625" r:id="rId17"/>
    <p:sldId id="626" r:id="rId18"/>
    <p:sldId id="627" r:id="rId19"/>
    <p:sldId id="628" r:id="rId20"/>
    <p:sldId id="598" r:id="rId21"/>
    <p:sldId id="629" r:id="rId22"/>
    <p:sldId id="630" r:id="rId23"/>
    <p:sldId id="631" r:id="rId24"/>
    <p:sldId id="632" r:id="rId25"/>
    <p:sldId id="633" r:id="rId26"/>
    <p:sldId id="583" r:id="rId27"/>
    <p:sldId id="585" r:id="rId28"/>
    <p:sldId id="587" r:id="rId29"/>
    <p:sldId id="635" r:id="rId30"/>
    <p:sldId id="636" r:id="rId31"/>
    <p:sldId id="637" r:id="rId32"/>
    <p:sldId id="638" r:id="rId33"/>
    <p:sldId id="639" r:id="rId34"/>
    <p:sldId id="649" r:id="rId35"/>
    <p:sldId id="641" r:id="rId36"/>
    <p:sldId id="642" r:id="rId37"/>
    <p:sldId id="643" r:id="rId38"/>
    <p:sldId id="644" r:id="rId39"/>
    <p:sldId id="645" r:id="rId40"/>
    <p:sldId id="650" r:id="rId41"/>
    <p:sldId id="651" r:id="rId42"/>
    <p:sldId id="647" r:id="rId43"/>
    <p:sldId id="648" r:id="rId44"/>
    <p:sldId id="652" r:id="rId45"/>
    <p:sldId id="588" r:id="rId46"/>
    <p:sldId id="653" r:id="rId47"/>
    <p:sldId id="260" r:id="rId48"/>
    <p:sldId id="505" r:id="rId49"/>
    <p:sldId id="673" r:id="rId50"/>
    <p:sldId id="610" r:id="rId51"/>
    <p:sldId id="261" r:id="rId52"/>
    <p:sldId id="670" r:id="rId53"/>
    <p:sldId id="669" r:id="rId54"/>
    <p:sldId id="671" r:id="rId55"/>
    <p:sldId id="672" r:id="rId56"/>
    <p:sldId id="676" r:id="rId57"/>
    <p:sldId id="674" r:id="rId58"/>
    <p:sldId id="654" r:id="rId59"/>
    <p:sldId id="655" r:id="rId60"/>
    <p:sldId id="656" r:id="rId61"/>
    <p:sldId id="657" r:id="rId62"/>
    <p:sldId id="658" r:id="rId63"/>
    <p:sldId id="659" r:id="rId64"/>
    <p:sldId id="660" r:id="rId65"/>
    <p:sldId id="661" r:id="rId66"/>
    <p:sldId id="662" r:id="rId67"/>
    <p:sldId id="663" r:id="rId68"/>
    <p:sldId id="664" r:id="rId69"/>
    <p:sldId id="665" r:id="rId70"/>
    <p:sldId id="666" r:id="rId71"/>
    <p:sldId id="667" r:id="rId72"/>
    <p:sldId id="668" r:id="rId73"/>
  </p:sldIdLst>
  <p:sldSz cx="9144000" cy="6858000" type="screen4x3"/>
  <p:notesSz cx="6888163" cy="9623425"/>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Hui" initials="CH" lastIdx="1" clrIdx="0">
    <p:extLst>
      <p:ext uri="{19B8F6BF-5375-455C-9EA6-DF929625EA0E}">
        <p15:presenceInfo xmlns:p15="http://schemas.microsoft.com/office/powerpoint/2012/main" userId="S-1-5-21-3967722400-1698878302-1112778811-275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A7"/>
    <a:srgbClr val="38AEAB"/>
    <a:srgbClr val="2EA19E"/>
    <a:srgbClr val="3CBAB7"/>
    <a:srgbClr val="339999"/>
    <a:srgbClr val="91F3AF"/>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1" autoAdjust="0"/>
    <p:restoredTop sz="70968" autoAdjust="0"/>
  </p:normalViewPr>
  <p:slideViewPr>
    <p:cSldViewPr>
      <p:cViewPr varScale="1">
        <p:scale>
          <a:sx n="81" d="100"/>
          <a:sy n="81" d="100"/>
        </p:scale>
        <p:origin x="292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072" y="114"/>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4826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02075" y="0"/>
            <a:ext cx="2984500" cy="482600"/>
          </a:xfrm>
          <a:prstGeom prst="rect">
            <a:avLst/>
          </a:prstGeom>
        </p:spPr>
        <p:txBody>
          <a:bodyPr vert="horz" lIns="91440" tIns="45720" rIns="91440" bIns="45720" rtlCol="0"/>
          <a:lstStyle>
            <a:lvl1pPr algn="r">
              <a:defRPr sz="1200"/>
            </a:lvl1pPr>
          </a:lstStyle>
          <a:p>
            <a:fld id="{D3F2C70D-6A42-4602-ADF0-2738153AB31B}" type="datetimeFigureOut">
              <a:rPr lang="en-GB" smtClean="0"/>
              <a:pPr/>
              <a:t>10/12/2019</a:t>
            </a:fld>
            <a:endParaRPr lang="en-GB"/>
          </a:p>
        </p:txBody>
      </p:sp>
      <p:sp>
        <p:nvSpPr>
          <p:cNvPr id="4" name="Footer Placeholder 3"/>
          <p:cNvSpPr>
            <a:spLocks noGrp="1"/>
          </p:cNvSpPr>
          <p:nvPr>
            <p:ph type="ftr" sz="quarter" idx="2"/>
          </p:nvPr>
        </p:nvSpPr>
        <p:spPr>
          <a:xfrm>
            <a:off x="0" y="9140825"/>
            <a:ext cx="2984500" cy="4826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02075" y="9140825"/>
            <a:ext cx="2984500" cy="482600"/>
          </a:xfrm>
          <a:prstGeom prst="rect">
            <a:avLst/>
          </a:prstGeom>
        </p:spPr>
        <p:txBody>
          <a:bodyPr vert="horz" lIns="91440" tIns="45720" rIns="91440" bIns="45720" rtlCol="0" anchor="b"/>
          <a:lstStyle>
            <a:lvl1pPr algn="r">
              <a:defRPr sz="1200"/>
            </a:lvl1pPr>
          </a:lstStyle>
          <a:p>
            <a:fld id="{5FA84443-6C44-4F75-AF9A-06C8E9FF96FC}" type="slidenum">
              <a:rPr lang="en-GB" smtClean="0"/>
              <a:pPr/>
              <a:t>‹#›</a:t>
            </a:fld>
            <a:endParaRPr lang="en-GB"/>
          </a:p>
        </p:txBody>
      </p:sp>
    </p:spTree>
    <p:extLst>
      <p:ext uri="{BB962C8B-B14F-4D97-AF65-F5344CB8AC3E}">
        <p14:creationId xmlns:p14="http://schemas.microsoft.com/office/powerpoint/2010/main" val="1328557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39" name="Rectangle 1027"/>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i="0">
                <a:latin typeface="Times New Roman" pitchFamily="18" charset="0"/>
              </a:defRPr>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942" name="Rectangle 1030"/>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43" name="Rectangle 1031"/>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i="0">
                <a:latin typeface="Times New Roman" panose="02020603050405020304" pitchFamily="18" charset="0"/>
              </a:defRPr>
            </a:lvl1pPr>
          </a:lstStyle>
          <a:p>
            <a:fld id="{9A4140A6-3598-4290-8780-7041D20271B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6675D-EE90-432A-A6F4-5CC18BC89E8A}" type="slidenum">
              <a:rPr lang="en-US" altLang="en-US"/>
              <a:pPr/>
              <a:t>8</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ltLang="en-US" b="1" dirty="0"/>
              <a:t>Related Patters:</a:t>
            </a:r>
          </a:p>
          <a:p>
            <a:r>
              <a:rPr lang="en-US" altLang="en-US" dirty="0"/>
              <a:t>Mediator – an object in the middle intercepts all update requests and broadcasts them to other objects</a:t>
            </a:r>
          </a:p>
          <a:p>
            <a:r>
              <a:rPr lang="en-US" altLang="en-US" dirty="0"/>
              <a:t>Singleton – A “single” subject object instance can be implemented with a Singleton</a:t>
            </a:r>
          </a:p>
        </p:txBody>
      </p:sp>
    </p:spTree>
    <p:extLst>
      <p:ext uri="{BB962C8B-B14F-4D97-AF65-F5344CB8AC3E}">
        <p14:creationId xmlns:p14="http://schemas.microsoft.com/office/powerpoint/2010/main" val="392331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5EA9C1-8D64-486F-BF53-23BF080CEE6D}" type="slidenum">
              <a:rPr lang="en-US" altLang="en-US"/>
              <a:pPr/>
              <a:t>13</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en-US" sz="1300" b="1" dirty="0"/>
              <a:t>Some Safeguards:</a:t>
            </a:r>
          </a:p>
          <a:p>
            <a:r>
              <a:rPr lang="en-US" altLang="en-US" sz="1300" dirty="0"/>
              <a:t>Mapping subjects to observers (subjects store references)</a:t>
            </a:r>
          </a:p>
          <a:p>
            <a:r>
              <a:rPr lang="en-US" altLang="en-US" sz="1300" dirty="0"/>
              <a:t>Have state-setting operations of notifications of updates</a:t>
            </a:r>
          </a:p>
          <a:p>
            <a:pPr lvl="1"/>
            <a:r>
              <a:rPr lang="en-US" altLang="en-US" dirty="0"/>
              <a:t>- May be expensive and inefficient</a:t>
            </a:r>
          </a:p>
          <a:p>
            <a:r>
              <a:rPr lang="en-US" altLang="en-US" sz="1300" dirty="0"/>
              <a:t>Make clients notify of changes at the right time</a:t>
            </a:r>
          </a:p>
          <a:p>
            <a:pPr lvl="1"/>
            <a:r>
              <a:rPr lang="en-US" altLang="en-US" dirty="0"/>
              <a:t>- Clients have an added responsibility and forget</a:t>
            </a:r>
          </a:p>
          <a:p>
            <a:r>
              <a:rPr lang="en-US" altLang="en-US" sz="1300" dirty="0"/>
              <a:t>Dangling references to deleted subjects should be avoided</a:t>
            </a:r>
          </a:p>
          <a:p>
            <a:r>
              <a:rPr lang="en-US" altLang="en-US" sz="1300" dirty="0"/>
              <a:t>Subject state should be self-consistent before notification</a:t>
            </a:r>
          </a:p>
          <a:p>
            <a:r>
              <a:rPr lang="en-US" altLang="en-US" sz="1300" dirty="0"/>
              <a:t>Avoid observer-specific update protocols</a:t>
            </a:r>
          </a:p>
          <a:p>
            <a:pPr lvl="1"/>
            <a:r>
              <a:rPr lang="en-US" altLang="en-US" dirty="0"/>
              <a:t>Push – subject sends observers detail at will</a:t>
            </a:r>
          </a:p>
          <a:p>
            <a:pPr lvl="1"/>
            <a:r>
              <a:rPr lang="en-US" altLang="en-US" dirty="0"/>
              <a:t>Pull – observers ask for detail after notification is sent</a:t>
            </a:r>
          </a:p>
          <a:p>
            <a:r>
              <a:rPr lang="en-US" altLang="en-US" sz="1300" dirty="0"/>
              <a:t>Specify modifications of interest explicitly</a:t>
            </a:r>
          </a:p>
          <a:p>
            <a:r>
              <a:rPr lang="en-US" altLang="en-US" sz="1300" dirty="0"/>
              <a:t>Encapsulate complex update semantics</a:t>
            </a:r>
          </a:p>
          <a:p>
            <a:endParaRPr lang="en-US" altLang="en-US" dirty="0"/>
          </a:p>
        </p:txBody>
      </p:sp>
    </p:spTree>
    <p:extLst>
      <p:ext uri="{BB962C8B-B14F-4D97-AF65-F5344CB8AC3E}">
        <p14:creationId xmlns:p14="http://schemas.microsoft.com/office/powerpoint/2010/main" val="355113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ea typeface="ＭＳ Ｐゴシック" panose="020B0600070205080204" pitchFamily="34" charset="-128"/>
              </a:defRPr>
            </a:lvl1pPr>
            <a:lvl2pPr marL="742950" indent="-285750">
              <a:spcBef>
                <a:spcPct val="30000"/>
              </a:spcBef>
              <a:defRPr kumimoji="1" sz="1200">
                <a:solidFill>
                  <a:schemeClr val="tx1"/>
                </a:solidFill>
                <a:latin typeface="Arial Narrow" panose="020B0606020202030204" pitchFamily="34" charset="0"/>
                <a:ea typeface="ＭＳ Ｐゴシック" panose="020B0600070205080204" pitchFamily="34" charset="-128"/>
              </a:defRPr>
            </a:lvl2pPr>
            <a:lvl3pPr marL="1143000" indent="-228600">
              <a:spcBef>
                <a:spcPct val="30000"/>
              </a:spcBef>
              <a:defRPr kumimoji="1" sz="1200">
                <a:solidFill>
                  <a:schemeClr val="tx1"/>
                </a:solidFill>
                <a:latin typeface="Arial Narrow" panose="020B0606020202030204" pitchFamily="34" charset="0"/>
                <a:ea typeface="ＭＳ Ｐゴシック" panose="020B0600070205080204" pitchFamily="34" charset="-128"/>
              </a:defRPr>
            </a:lvl3pPr>
            <a:lvl4pPr marL="1600200" indent="-228600">
              <a:spcBef>
                <a:spcPct val="30000"/>
              </a:spcBef>
              <a:defRPr kumimoji="1" sz="1200">
                <a:solidFill>
                  <a:schemeClr val="tx1"/>
                </a:solidFill>
                <a:latin typeface="Arial Narrow" panose="020B0606020202030204" pitchFamily="34" charset="0"/>
                <a:ea typeface="ＭＳ Ｐゴシック" panose="020B0600070205080204" pitchFamily="34" charset="-128"/>
              </a:defRPr>
            </a:lvl4pPr>
            <a:lvl5pPr marL="2057400" indent="-228600">
              <a:spcBef>
                <a:spcPct val="30000"/>
              </a:spcBef>
              <a:defRPr kumimoji="1" sz="12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ea typeface="ＭＳ Ｐゴシック" panose="020B0600070205080204" pitchFamily="34" charset="-128"/>
              </a:defRPr>
            </a:lvl9pPr>
          </a:lstStyle>
          <a:p>
            <a:pPr>
              <a:spcBef>
                <a:spcPct val="0"/>
              </a:spcBef>
            </a:pPr>
            <a:fld id="{B5724CDF-CE55-474F-917D-43C585F6B130}" type="slidenum">
              <a:rPr kumimoji="0" lang="eu-ES" altLang="en-US" smtClean="0"/>
              <a:pPr>
                <a:spcBef>
                  <a:spcPct val="0"/>
                </a:spcBef>
              </a:pPr>
              <a:t>45</a:t>
            </a:fld>
            <a:endParaRPr kumimoji="0" lang="eu-E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u-ES" altLang="en-US">
              <a:ea typeface="ＭＳ Ｐゴシック" panose="020B0600070205080204" pitchFamily="34" charset="-128"/>
            </a:endParaRPr>
          </a:p>
        </p:txBody>
      </p:sp>
    </p:spTree>
    <p:extLst>
      <p:ext uri="{BB962C8B-B14F-4D97-AF65-F5344CB8AC3E}">
        <p14:creationId xmlns:p14="http://schemas.microsoft.com/office/powerpoint/2010/main" val="190855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D4C445-8F4C-427D-B140-ED12B4F341FC}"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a:t>
            </a:fld>
            <a:endParaRPr lang="en-US" altLang="en-US"/>
          </a:p>
        </p:txBody>
      </p:sp>
      <p:sp>
        <p:nvSpPr>
          <p:cNvPr id="7" name="TextBox 6"/>
          <p:cNvSpPr txBox="1"/>
          <p:nvPr userDrawn="1"/>
        </p:nvSpPr>
        <p:spPr>
          <a:xfrm>
            <a:off x="107504" y="234534"/>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CB05F8-C198-42E2-9330-D82703754EE2}"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1E73E-7B2E-4240-821E-971966333355}"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0F4D5B-C2AD-437D-B26D-41467BF74389}"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FC1870-A3DD-4FD6-8BF7-BD5ABACDDA8C}"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9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fld id="{26E57E80-B784-4F22-B40B-5E2F416885BB}" type="slidenum">
              <a:rPr lang="en-US" altLang="en-US"/>
              <a:pPr/>
              <a:t>‹#›</a:t>
            </a:fld>
            <a:endParaRPr lang="en-US" altLang="en-US"/>
          </a:p>
        </p:txBody>
      </p:sp>
      <p:sp>
        <p:nvSpPr>
          <p:cNvPr id="6" name="Title 5"/>
          <p:cNvSpPr>
            <a:spLocks noGrp="1"/>
          </p:cNvSpPr>
          <p:nvPr>
            <p:ph type="title"/>
          </p:nvPr>
        </p:nvSpPr>
        <p:spPr/>
        <p:txBody>
          <a:bodyPr/>
          <a:lstStyle/>
          <a:p>
            <a:r>
              <a:rPr lang="en-US"/>
              <a:t>Click to edit Master title style</a:t>
            </a:r>
            <a:endParaRPr lang="en-GB"/>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7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0F57DE-52ED-4574-92F1-7D6180086640}"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24E79D-3132-4D8C-BB10-A25A32A157E2}" type="slidenum">
              <a:rPr lang="en-US" altLang="en-US" smtClean="0"/>
              <a:pPr/>
              <a:t>‹#›</a:t>
            </a:fld>
            <a:endParaRPr lang="en-US" altLang="en-US"/>
          </a:p>
        </p:txBody>
      </p:sp>
      <p:sp>
        <p:nvSpPr>
          <p:cNvPr id="7" name="TextBox 6"/>
          <p:cNvSpPr txBox="1"/>
          <p:nvPr userDrawn="1"/>
        </p:nvSpPr>
        <p:spPr>
          <a:xfrm>
            <a:off x="107504" y="23517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247C1-85B4-417A-A769-EDABCD3F981E}"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C5724-2D1C-49B0-8733-3467BDC62767}" type="slidenum">
              <a:rPr lang="en-US" altLang="en-US" smtClean="0"/>
              <a:pPr/>
              <a:t>‹#›</a:t>
            </a:fld>
            <a:endParaRPr lang="en-US" altLang="en-US"/>
          </a:p>
        </p:txBody>
      </p:sp>
      <p:sp>
        <p:nvSpPr>
          <p:cNvPr id="7" name="TextBox 6"/>
          <p:cNvSpPr txBox="1"/>
          <p:nvPr userDrawn="1"/>
        </p:nvSpPr>
        <p:spPr>
          <a:xfrm>
            <a:off x="107504" y="260648"/>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1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8863A46-8624-4DE4-BCBF-F76094A0402E}" type="datetime1">
              <a:rPr lang="en-GB" smtClean="0"/>
              <a:pPr/>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E57E80-B784-4F22-B40B-5E2F416885BB}" type="slidenum">
              <a:rPr lang="en-US" altLang="en-US" smtClean="0"/>
              <a:pPr/>
              <a:t>‹#›</a:t>
            </a:fld>
            <a:endParaRPr lang="en-US" altLang="en-US"/>
          </a:p>
        </p:txBody>
      </p:sp>
      <p:sp>
        <p:nvSpPr>
          <p:cNvPr id="8" name="TextBox 7"/>
          <p:cNvSpPr txBox="1"/>
          <p:nvPr userDrawn="1"/>
        </p:nvSpPr>
        <p:spPr>
          <a:xfrm>
            <a:off x="123478" y="243411"/>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42B4896-82E7-45D9-BB13-CFC1E798F176}" type="datetime1">
              <a:rPr lang="en-GB" smtClean="0"/>
              <a:pPr/>
              <a:t>10/12/2019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66E75-5132-4CCC-8709-EFD0C2851754}" type="slidenum">
              <a:rPr lang="en-US" altLang="en-US" smtClean="0"/>
              <a:pPr/>
              <a:t>‹#›</a:t>
            </a:fld>
            <a:endParaRPr lang="en-US" altLang="en-US"/>
          </a:p>
        </p:txBody>
      </p:sp>
      <p:sp>
        <p:nvSpPr>
          <p:cNvPr id="10" name="TextBox 9"/>
          <p:cNvSpPr txBox="1"/>
          <p:nvPr userDrawn="1"/>
        </p:nvSpPr>
        <p:spPr>
          <a:xfrm>
            <a:off x="115740" y="24088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68AE3AC-9721-420D-B21D-D0DE9979D79F}" type="datetime1">
              <a:rPr lang="en-GB" smtClean="0"/>
              <a:pPr/>
              <a:t>10/12/2019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CBDE39-E3BA-4A6A-97EF-115868839434}" type="slidenum">
              <a:rPr lang="en-US" altLang="en-US" smtClean="0"/>
              <a:pPr/>
              <a:t>‹#›</a:t>
            </a:fld>
            <a:endParaRPr lang="en-US" altLang="en-US"/>
          </a:p>
        </p:txBody>
      </p:sp>
      <p:sp>
        <p:nvSpPr>
          <p:cNvPr id="6" name="TextBox 5"/>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4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4A7A8-3FC1-4C7E-9271-B5C4400A570B}" type="datetime1">
              <a:rPr lang="en-GB" smtClean="0"/>
              <a:pPr/>
              <a:t>10/12/2019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184EAC-1FEF-48E7-906E-557A23FC13BA}" type="slidenum">
              <a:rPr lang="en-US" altLang="en-US" smtClean="0"/>
              <a:pPr/>
              <a:t>‹#›</a:t>
            </a:fld>
            <a:endParaRPr lang="en-US" altLang="en-US"/>
          </a:p>
        </p:txBody>
      </p:sp>
      <p:sp>
        <p:nvSpPr>
          <p:cNvPr id="5" name="TextBox 4"/>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94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52AC5D-18BB-47EF-A758-36260ADFB7AF}" type="datetime1">
              <a:rPr lang="en-GB" smtClean="0"/>
              <a:pPr/>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8006E0-0D3C-4F2E-91CB-B9B1B5AFF2DF}"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03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3C99A61-F6E3-4FAB-BE34-5C51D67B5630}" type="datetime1">
              <a:rPr lang="en-GB" smtClean="0"/>
              <a:pPr/>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E08AA-BBA3-4677-BDBC-A6007B20D5A3}"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6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505BDF-747A-458C-BE0A-3AC4CC4E64B9}" type="datetime1">
              <a:rPr lang="en-GB" smtClean="0"/>
              <a:pPr/>
              <a:t>10/12/2019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B373BB-5032-42A0-A779-B680FD369F3A}" type="slidenum">
              <a:rPr lang="en-US" altLang="en-US" smtClean="0"/>
              <a:pPr/>
              <a:t>‹#›</a:t>
            </a:fld>
            <a:endParaRPr lang="en-US" altLang="en-US"/>
          </a:p>
        </p:txBody>
      </p:sp>
      <p:sp>
        <p:nvSpPr>
          <p:cNvPr id="7" name="Text Box 12"/>
          <p:cNvSpPr txBox="1">
            <a:spLocks noChangeArrowheads="1"/>
          </p:cNvSpPr>
          <p:nvPr userDrawn="1"/>
        </p:nvSpPr>
        <p:spPr bwMode="auto">
          <a:xfrm>
            <a:off x="1116013" y="6308725"/>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defRPr>
            </a:lvl1pPr>
            <a:lvl2pPr marL="742950" indent="-285750">
              <a:defRPr i="1">
                <a:solidFill>
                  <a:schemeClr val="tx1"/>
                </a:solidFill>
                <a:latin typeface="Arial" charset="0"/>
              </a:defRPr>
            </a:lvl2pPr>
            <a:lvl3pPr marL="1143000" indent="-228600">
              <a:defRPr i="1">
                <a:solidFill>
                  <a:schemeClr val="tx1"/>
                </a:solidFill>
                <a:latin typeface="Arial" charset="0"/>
              </a:defRPr>
            </a:lvl3pPr>
            <a:lvl4pPr marL="1600200" indent="-228600">
              <a:defRPr i="1">
                <a:solidFill>
                  <a:schemeClr val="tx1"/>
                </a:solidFill>
                <a:latin typeface="Arial" charset="0"/>
              </a:defRPr>
            </a:lvl4pPr>
            <a:lvl5pPr marL="2057400" indent="-22860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a:spcBef>
                <a:spcPct val="50000"/>
              </a:spcBef>
              <a:defRPr/>
            </a:pPr>
            <a:endParaRPr lang="en-US" altLang="en-US" sz="2400" i="0">
              <a:latin typeface="Times New Roman" pitchFamily="16" charset="0"/>
            </a:endParaRPr>
          </a:p>
        </p:txBody>
      </p:sp>
      <p:pic>
        <p:nvPicPr>
          <p:cNvPr id="8" name="Picture 1" descr="Herts_logo_portrait_turq_Word"/>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76825" y="153988"/>
            <a:ext cx="38512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1280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5"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187624" y="1598107"/>
            <a:ext cx="6858000" cy="1023493"/>
          </a:xfrm>
        </p:spPr>
        <p:txBody>
          <a:bodyPr>
            <a:normAutofit/>
          </a:bodyPr>
          <a:lstStyle/>
          <a:p>
            <a:pPr algn="l"/>
            <a:r>
              <a:rPr lang="en-GB" altLang="en-US" sz="2800" dirty="0"/>
              <a:t>7COM10</a:t>
            </a:r>
            <a:r>
              <a:rPr lang="en-US" altLang="zh-CN" sz="2800" dirty="0"/>
              <a:t>2</a:t>
            </a:r>
            <a:r>
              <a:rPr lang="en-GB" altLang="en-US" sz="2800" dirty="0"/>
              <a:t>5</a:t>
            </a:r>
            <a:br>
              <a:rPr lang="en-GB" altLang="en-US" sz="2800" dirty="0"/>
            </a:br>
            <a:r>
              <a:rPr lang="en-GB" altLang="en-US" sz="2800" dirty="0"/>
              <a:t>Programming for Software Engineers</a:t>
            </a:r>
            <a:endParaRPr lang="en-US" altLang="en-US" sz="2800" dirty="0"/>
          </a:p>
        </p:txBody>
      </p:sp>
      <p:sp>
        <p:nvSpPr>
          <p:cNvPr id="2052" name="Rectangle 3"/>
          <p:cNvSpPr>
            <a:spLocks noGrp="1" noChangeArrowheads="1"/>
          </p:cNvSpPr>
          <p:nvPr>
            <p:ph type="subTitle" idx="1"/>
          </p:nvPr>
        </p:nvSpPr>
        <p:spPr>
          <a:xfrm>
            <a:off x="1187624" y="3234600"/>
            <a:ext cx="6858000" cy="403026"/>
          </a:xfrm>
        </p:spPr>
        <p:txBody>
          <a:bodyPr>
            <a:normAutofit/>
          </a:bodyPr>
          <a:lstStyle/>
          <a:p>
            <a:pPr algn="l"/>
            <a:r>
              <a:rPr lang="en-GB" altLang="en-US" dirty="0"/>
              <a:t>Design Pattern (2), Spring Framework (</a:t>
            </a:r>
            <a:r>
              <a:rPr lang="en-GB" altLang="en-US" dirty="0" err="1"/>
              <a:t>IoC</a:t>
            </a:r>
            <a:r>
              <a:rPr lang="en-GB" altLang="en-US" dirty="0"/>
              <a:t>)</a:t>
            </a:r>
          </a:p>
        </p:txBody>
      </p:sp>
      <p:sp>
        <p:nvSpPr>
          <p:cNvPr id="5" name="TextBox 4"/>
          <p:cNvSpPr txBox="1"/>
          <p:nvPr/>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1</a:t>
            </a:fld>
            <a:endParaRPr lang="en-US" altLang="en-US"/>
          </a:p>
        </p:txBody>
      </p:sp>
      <p:sp>
        <p:nvSpPr>
          <p:cNvPr id="2" name="TextBox 1"/>
          <p:cNvSpPr txBox="1"/>
          <p:nvPr/>
        </p:nvSpPr>
        <p:spPr>
          <a:xfrm>
            <a:off x="3397710" y="4986853"/>
            <a:ext cx="3201517" cy="646331"/>
          </a:xfrm>
          <a:prstGeom prst="rect">
            <a:avLst/>
          </a:prstGeom>
          <a:noFill/>
        </p:spPr>
        <p:txBody>
          <a:bodyPr wrap="none" rtlCol="0">
            <a:spAutoFit/>
          </a:bodyPr>
          <a:lstStyle/>
          <a:p>
            <a:r>
              <a:rPr lang="en-US" dirty="0" err="1"/>
              <a:t>Dr</a:t>
            </a:r>
            <a:r>
              <a:rPr lang="en-US" dirty="0"/>
              <a:t> Hui Cheng</a:t>
            </a:r>
          </a:p>
          <a:p>
            <a:r>
              <a:rPr lang="en-US" dirty="0"/>
              <a:t>Email: h.cheng2@herts.ac.uk</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http://3.bp.blogspot.com/-Yy-a8RdN9mU/U75AOY_75LI/AAAAAAAAAHk/3F4Vfc-G968/s1600/ima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916832"/>
            <a:ext cx="577215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76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8434" name="Picture 2" descr="http://4.bp.blogspot.com/-CtLIuLsxllk/U75A0IwfuHI/AAAAAAAAAHs/V6Pl4jtfk1A/s1600/ima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7204" y="1988840"/>
            <a:ext cx="5829300" cy="4343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3.bp.blogspot.com/-V9OGcYsa5yA/U747Ipgb0oI/AAAAAAAAAHQ/b1S7Wz43wAs/s1600/ima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988840"/>
            <a:ext cx="2533650"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31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ED5-1811-45D3-A3B5-DA4A50CA53B6}"/>
              </a:ext>
            </a:extLst>
          </p:cNvPr>
          <p:cNvSpPr>
            <a:spLocks noGrp="1"/>
          </p:cNvSpPr>
          <p:nvPr>
            <p:ph type="title"/>
          </p:nvPr>
        </p:nvSpPr>
        <p:spPr>
          <a:xfrm>
            <a:off x="539552" y="668774"/>
            <a:ext cx="7886700" cy="1047650"/>
          </a:xfrm>
        </p:spPr>
        <p:txBody>
          <a:bodyPr/>
          <a:lstStyle/>
          <a:p>
            <a:r>
              <a:rPr lang="en-US" altLang="en-US" sz="3600" dirty="0"/>
              <a:t>Observer Pattern - Advantages</a:t>
            </a:r>
            <a:endParaRPr lang="en-GB" dirty="0"/>
          </a:p>
        </p:txBody>
      </p:sp>
      <p:sp>
        <p:nvSpPr>
          <p:cNvPr id="3" name="Content Placeholder 2">
            <a:extLst>
              <a:ext uri="{FF2B5EF4-FFF2-40B4-BE49-F238E27FC236}">
                <a16:creationId xmlns:a16="http://schemas.microsoft.com/office/drawing/2014/main" id="{8FDAE43C-DD03-4DBF-9613-D03AA54FC865}"/>
              </a:ext>
            </a:extLst>
          </p:cNvPr>
          <p:cNvSpPr>
            <a:spLocks noGrp="1"/>
          </p:cNvSpPr>
          <p:nvPr>
            <p:ph idx="1"/>
          </p:nvPr>
        </p:nvSpPr>
        <p:spPr/>
        <p:txBody>
          <a:bodyPr/>
          <a:lstStyle/>
          <a:p>
            <a:r>
              <a:rPr lang="en-GB" altLang="en-US" sz="2400" dirty="0"/>
              <a:t>It supports the principle of loose coupling between objects that interact with each other. Observers can be added/removed at any </a:t>
            </a:r>
            <a:r>
              <a:rPr lang="en-GB" altLang="en-US" sz="2400"/>
              <a:t>point of </a:t>
            </a:r>
            <a:r>
              <a:rPr lang="en-GB" altLang="en-US" sz="2400" dirty="0"/>
              <a:t>time.</a:t>
            </a:r>
          </a:p>
          <a:p>
            <a:r>
              <a:rPr lang="en-GB" altLang="en-US" sz="2400" dirty="0"/>
              <a:t>It allows sending data to other objects effectively without any change in the Subject or Observer classes</a:t>
            </a:r>
          </a:p>
          <a:p>
            <a:pPr lvl="1"/>
            <a:r>
              <a:rPr lang="en-GB" altLang="en-US" sz="2100" dirty="0"/>
              <a:t>Support for broadcast communication. Subject doesn’t need to know its receivers.</a:t>
            </a:r>
          </a:p>
          <a:p>
            <a:endParaRPr lang="en-GB" dirty="0"/>
          </a:p>
        </p:txBody>
      </p:sp>
      <p:sp>
        <p:nvSpPr>
          <p:cNvPr id="4" name="Slide Number Placeholder 3">
            <a:extLst>
              <a:ext uri="{FF2B5EF4-FFF2-40B4-BE49-F238E27FC236}">
                <a16:creationId xmlns:a16="http://schemas.microsoft.com/office/drawing/2014/main" id="{C89E7091-EFEC-4DF5-8533-779A14BB012C}"/>
              </a:ext>
            </a:extLst>
          </p:cNvPr>
          <p:cNvSpPr>
            <a:spLocks noGrp="1"/>
          </p:cNvSpPr>
          <p:nvPr>
            <p:ph type="sldNum" sz="quarter" idx="12"/>
          </p:nvPr>
        </p:nvSpPr>
        <p:spPr/>
        <p:txBody>
          <a:bodyPr/>
          <a:lstStyle/>
          <a:p>
            <a:fld id="{AE24E79D-3132-4D8C-BB10-A25A32A157E2}" type="slidenum">
              <a:rPr lang="en-US" altLang="en-US" smtClean="0"/>
              <a:pPr/>
              <a:t>12</a:t>
            </a:fld>
            <a:endParaRPr lang="en-US" altLang="en-US" dirty="0"/>
          </a:p>
        </p:txBody>
      </p:sp>
    </p:spTree>
    <p:extLst>
      <p:ext uri="{BB962C8B-B14F-4D97-AF65-F5344CB8AC3E}">
        <p14:creationId xmlns:p14="http://schemas.microsoft.com/office/powerpoint/2010/main" val="206844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1520" y="692696"/>
            <a:ext cx="8229600" cy="808038"/>
          </a:xfrm>
        </p:spPr>
        <p:txBody>
          <a:bodyPr>
            <a:normAutofit/>
          </a:bodyPr>
          <a:lstStyle/>
          <a:p>
            <a:r>
              <a:rPr lang="en-US" altLang="en-US" sz="2800" dirty="0"/>
              <a:t>Observer Pattern - Disadvantages</a:t>
            </a:r>
          </a:p>
        </p:txBody>
      </p:sp>
      <p:sp>
        <p:nvSpPr>
          <p:cNvPr id="27651" name="Rectangle 3"/>
          <p:cNvSpPr>
            <a:spLocks noGrp="1" noChangeArrowheads="1"/>
          </p:cNvSpPr>
          <p:nvPr>
            <p:ph type="body" idx="1"/>
          </p:nvPr>
        </p:nvSpPr>
        <p:spPr>
          <a:xfrm>
            <a:off x="251520" y="1465244"/>
            <a:ext cx="8229600" cy="4876800"/>
          </a:xfrm>
        </p:spPr>
        <p:txBody>
          <a:bodyPr>
            <a:normAutofit/>
          </a:bodyPr>
          <a:lstStyle/>
          <a:p>
            <a:r>
              <a:rPr lang="en-GB" altLang="en-US" sz="2400" dirty="0"/>
              <a:t>If a subject has many direct and indirect observers, it will take a lot of time to notify all observers. </a:t>
            </a:r>
          </a:p>
          <a:p>
            <a:r>
              <a:rPr lang="en-GB" altLang="en-US" sz="2400" dirty="0"/>
              <a:t>There is no corresponding mechanism to let the observer know how the observed object changes, but only to know that the observed object has changed.</a:t>
            </a:r>
          </a:p>
          <a:p>
            <a:r>
              <a:rPr lang="en-GB" altLang="en-US" sz="2400" dirty="0"/>
              <a:t>Another issue is memory management because the subject will hold all the references of all the observers. If we do not unregister the object, it can create the memory issue.</a:t>
            </a:r>
            <a:endParaRPr lang="en-US" altLang="en-US" sz="2000" dirty="0"/>
          </a:p>
        </p:txBody>
      </p:sp>
    </p:spTree>
    <p:extLst>
      <p:ext uri="{BB962C8B-B14F-4D97-AF65-F5344CB8AC3E}">
        <p14:creationId xmlns:p14="http://schemas.microsoft.com/office/powerpoint/2010/main" val="207469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8596" y="714356"/>
            <a:ext cx="8229600" cy="868362"/>
          </a:xfrm>
        </p:spPr>
        <p:txBody>
          <a:bodyPr>
            <a:normAutofit/>
          </a:bodyPr>
          <a:lstStyle/>
          <a:p>
            <a:r>
              <a:rPr lang="en-US" altLang="en-US" sz="2800" dirty="0"/>
              <a:t>Strategy Pattern (Behavioral)</a:t>
            </a:r>
          </a:p>
        </p:txBody>
      </p:sp>
      <p:sp>
        <p:nvSpPr>
          <p:cNvPr id="11267" name="Rectangle 3"/>
          <p:cNvSpPr>
            <a:spLocks noGrp="1" noChangeArrowheads="1"/>
          </p:cNvSpPr>
          <p:nvPr>
            <p:ph type="body" idx="1"/>
          </p:nvPr>
        </p:nvSpPr>
        <p:spPr>
          <a:xfrm>
            <a:off x="357158" y="1928802"/>
            <a:ext cx="8410604" cy="4143404"/>
          </a:xfrm>
        </p:spPr>
        <p:txBody>
          <a:bodyPr>
            <a:noAutofit/>
          </a:bodyPr>
          <a:lstStyle/>
          <a:p>
            <a:r>
              <a:rPr lang="en-US" altLang="en-US" sz="2400" b="1" dirty="0"/>
              <a:t>Problem:</a:t>
            </a:r>
            <a:r>
              <a:rPr lang="en-US" altLang="en-US" sz="2400" dirty="0"/>
              <a:t>  How do you allow the algorithm that is used to solve a particular problem to be easily and dynamically changed by the client?</a:t>
            </a:r>
            <a:endParaRPr lang="en-US" altLang="en-US" sz="2400" b="1" dirty="0"/>
          </a:p>
          <a:p>
            <a:r>
              <a:rPr lang="en-US" altLang="en-US" sz="2400" b="1" dirty="0"/>
              <a:t>Solution:  </a:t>
            </a:r>
            <a:r>
              <a:rPr lang="en-US" altLang="en-US" sz="2400" dirty="0"/>
              <a:t>Define a family of algorithms with a similar interface.  Each algorithm provides a different strategy for solving the problem at hand.  Encapsulate each algorithm, and let the client select the strategy to be used in any situation. </a:t>
            </a:r>
          </a:p>
          <a:p>
            <a:r>
              <a:rPr lang="en-GB" altLang="en-US" sz="2400" dirty="0"/>
              <a:t>It's used to manage algorithms, relationships and responsibilities between objects. </a:t>
            </a:r>
            <a:endParaRPr lang="en-US" altLang="en-US" sz="2400" dirty="0"/>
          </a:p>
          <a:p>
            <a:endParaRPr lang="en-US" altLang="en-US" sz="2400" dirty="0"/>
          </a:p>
        </p:txBody>
      </p:sp>
    </p:spTree>
    <p:extLst>
      <p:ext uri="{BB962C8B-B14F-4D97-AF65-F5344CB8AC3E}">
        <p14:creationId xmlns:p14="http://schemas.microsoft.com/office/powerpoint/2010/main" val="35504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42918"/>
            <a:ext cx="7886700" cy="1325563"/>
          </a:xfrm>
        </p:spPr>
        <p:txBody>
          <a:bodyPr>
            <a:normAutofit/>
          </a:bodyPr>
          <a:lstStyle/>
          <a:p>
            <a:r>
              <a:rPr lang="en-GB" sz="2800" dirty="0"/>
              <a:t>UML Diagram</a:t>
            </a:r>
          </a:p>
        </p:txBody>
      </p:sp>
      <p:pic>
        <p:nvPicPr>
          <p:cNvPr id="151554" name="Picture 2" descr="Image title"/>
          <p:cNvPicPr>
            <a:picLocks noChangeAspect="1" noChangeArrowheads="1"/>
          </p:cNvPicPr>
          <p:nvPr/>
        </p:nvPicPr>
        <p:blipFill>
          <a:blip r:embed="rId2" cstate="print"/>
          <a:srcRect/>
          <a:stretch>
            <a:fillRect/>
          </a:stretch>
        </p:blipFill>
        <p:spPr bwMode="auto">
          <a:xfrm>
            <a:off x="3510623" y="798043"/>
            <a:ext cx="5286412" cy="4285519"/>
          </a:xfrm>
          <a:prstGeom prst="rect">
            <a:avLst/>
          </a:prstGeom>
          <a:noFill/>
        </p:spPr>
      </p:pic>
      <p:sp>
        <p:nvSpPr>
          <p:cNvPr id="6" name="Rectangle 3"/>
          <p:cNvSpPr txBox="1">
            <a:spLocks noChangeArrowheads="1"/>
          </p:cNvSpPr>
          <p:nvPr/>
        </p:nvSpPr>
        <p:spPr>
          <a:xfrm>
            <a:off x="428596" y="4429132"/>
            <a:ext cx="8382000" cy="2071702"/>
          </a:xfrm>
          <a:prstGeom prst="rect">
            <a:avLst/>
          </a:prstGeom>
        </p:spPr>
        <p:txBody>
          <a:bodyPr vert="horz" lIns="91440" tIns="45720" rIns="91440" bIns="45720" rtlCol="0">
            <a:normAutofit lnSpcReduction="10000"/>
          </a:bodyPr>
          <a:lstStyle/>
          <a:p>
            <a:pPr marL="171450" lvl="0" indent="-171450" defTabSz="685800" eaLnBrk="1" fontAlgn="auto" hangingPunct="1">
              <a:lnSpc>
                <a:spcPct val="90000"/>
              </a:lnSpc>
              <a:spcBef>
                <a:spcPts val="750"/>
              </a:spcBef>
              <a:spcAft>
                <a:spcPts val="0"/>
              </a:spcAft>
              <a:buFont typeface="Arial" panose="020B0604020202020204" pitchFamily="34" charset="0"/>
              <a:buChar char="•"/>
            </a:pPr>
            <a:r>
              <a:rPr lang="en-GB" altLang="en-US" sz="2400" i="0" dirty="0">
                <a:latin typeface="+mn-lt"/>
              </a:rPr>
              <a:t>Context is composed of a Strategy. The context could be anything that would require changing behaviours - a class that provides sorting functionality perhaps.</a:t>
            </a:r>
          </a:p>
          <a:p>
            <a:pPr marL="171450" lvl="0" indent="-171450" defTabSz="685800" eaLnBrk="1" fontAlgn="auto" hangingPunct="1">
              <a:lnSpc>
                <a:spcPct val="90000"/>
              </a:lnSpc>
              <a:spcBef>
                <a:spcPts val="750"/>
              </a:spcBef>
              <a:spcAft>
                <a:spcPts val="0"/>
              </a:spcAft>
              <a:buFont typeface="Arial" panose="020B0604020202020204" pitchFamily="34" charset="0"/>
              <a:buChar char="•"/>
            </a:pPr>
            <a:r>
              <a:rPr lang="en-GB" altLang="en-US" sz="2400" i="0" dirty="0">
                <a:latin typeface="+mn-lt"/>
              </a:rPr>
              <a:t>The Strategy is simply implemented as an interface, so that we can swap </a:t>
            </a:r>
            <a:r>
              <a:rPr lang="en-GB" altLang="en-US" sz="2400" i="0" dirty="0" err="1">
                <a:latin typeface="+mn-lt"/>
              </a:rPr>
              <a:t>ConcreteStrategy’s</a:t>
            </a:r>
            <a:r>
              <a:rPr lang="en-GB" altLang="en-US" sz="2400" i="0" dirty="0">
                <a:latin typeface="+mn-lt"/>
              </a:rPr>
              <a:t> in and out without effecting our Context.</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7886700" cy="1325563"/>
          </a:xfrm>
        </p:spPr>
        <p:txBody>
          <a:bodyPr>
            <a:normAutofit/>
          </a:bodyPr>
          <a:lstStyle/>
          <a:p>
            <a:r>
              <a:rPr lang="en-GB" sz="2800" dirty="0"/>
              <a:t>When to use Strategy Pattern</a:t>
            </a:r>
          </a:p>
        </p:txBody>
      </p:sp>
      <p:sp>
        <p:nvSpPr>
          <p:cNvPr id="3" name="Content Placeholder 2"/>
          <p:cNvSpPr>
            <a:spLocks noGrp="1"/>
          </p:cNvSpPr>
          <p:nvPr>
            <p:ph idx="1"/>
          </p:nvPr>
        </p:nvSpPr>
        <p:spPr>
          <a:xfrm>
            <a:off x="285720" y="1785926"/>
            <a:ext cx="8286808" cy="4351338"/>
          </a:xfrm>
        </p:spPr>
        <p:txBody>
          <a:bodyPr>
            <a:normAutofit/>
          </a:bodyPr>
          <a:lstStyle/>
          <a:p>
            <a:r>
              <a:rPr lang="en-GB" sz="2400" dirty="0"/>
              <a:t>The Strategy pattern is to be used where you want to choose the algorithm to use at runtime.</a:t>
            </a:r>
          </a:p>
          <a:p>
            <a:r>
              <a:rPr lang="en-GB" sz="2400" dirty="0"/>
              <a:t>The Strategy pattern provides a way to define a family of algorithms, encapsulate each one as an object, and make them interchangeable.</a:t>
            </a:r>
          </a:p>
          <a:p>
            <a:r>
              <a:rPr lang="en-GB" sz="2400" dirty="0"/>
              <a:t>A good use of the Strategy pattern would be saving files in different formats, running various sorting algorithms, or file compression.</a:t>
            </a:r>
          </a:p>
          <a:p>
            <a:endParaRPr lang="en-GB" sz="2400" dirty="0"/>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66"/>
            <a:ext cx="7886700" cy="1325563"/>
          </a:xfrm>
        </p:spPr>
        <p:txBody>
          <a:bodyPr>
            <a:normAutofit/>
          </a:bodyPr>
          <a:lstStyle/>
          <a:p>
            <a:r>
              <a:rPr lang="en-GB" sz="2800" dirty="0"/>
              <a:t>File Compression Tool – zip or </a:t>
            </a:r>
            <a:r>
              <a:rPr lang="en-GB" sz="2800" dirty="0" err="1"/>
              <a:t>rar</a:t>
            </a:r>
            <a:endParaRPr lang="en-GB" sz="2800" dirty="0"/>
          </a:p>
        </p:txBody>
      </p:sp>
      <p:sp>
        <p:nvSpPr>
          <p:cNvPr id="5" name="Rectangle 4"/>
          <p:cNvSpPr/>
          <p:nvPr/>
        </p:nvSpPr>
        <p:spPr>
          <a:xfrm>
            <a:off x="285720" y="1428736"/>
            <a:ext cx="4572000" cy="1477328"/>
          </a:xfrm>
          <a:prstGeom prst="rect">
            <a:avLst/>
          </a:prstGeom>
        </p:spPr>
        <p:txBody>
          <a:bodyPr>
            <a:spAutoFit/>
          </a:bodyPr>
          <a:lstStyle/>
          <a:p>
            <a:r>
              <a:rPr lang="en-GB" i="0" dirty="0"/>
              <a:t>//Strategy Interface</a:t>
            </a:r>
          </a:p>
          <a:p>
            <a:r>
              <a:rPr lang="en-GB" i="0" dirty="0"/>
              <a:t>public interface </a:t>
            </a:r>
            <a:r>
              <a:rPr lang="en-GB" i="0" dirty="0" err="1"/>
              <a:t>CompressionStrategy</a:t>
            </a:r>
            <a:r>
              <a:rPr lang="en-GB" i="0" dirty="0"/>
              <a:t> {</a:t>
            </a:r>
          </a:p>
          <a:p>
            <a:r>
              <a:rPr lang="en-GB" i="0" dirty="0"/>
              <a:t>  public void </a:t>
            </a:r>
            <a:r>
              <a:rPr lang="en-GB" i="0" dirty="0" err="1"/>
              <a:t>compressFiles</a:t>
            </a:r>
            <a:r>
              <a:rPr lang="en-GB" i="0" dirty="0"/>
              <a:t>(</a:t>
            </a:r>
            <a:r>
              <a:rPr lang="en-GB" i="0" dirty="0" err="1"/>
              <a:t>ArrayList</a:t>
            </a:r>
            <a:r>
              <a:rPr lang="en-GB" i="0" dirty="0"/>
              <a:t>&lt;File&gt; files);</a:t>
            </a:r>
          </a:p>
          <a:p>
            <a:r>
              <a:rPr lang="en-GB" i="0" dirty="0"/>
              <a:t>} </a:t>
            </a:r>
          </a:p>
        </p:txBody>
      </p:sp>
      <p:sp>
        <p:nvSpPr>
          <p:cNvPr id="6" name="Rectangle 5"/>
          <p:cNvSpPr/>
          <p:nvPr/>
        </p:nvSpPr>
        <p:spPr>
          <a:xfrm>
            <a:off x="4143372" y="2500306"/>
            <a:ext cx="4572000" cy="4247317"/>
          </a:xfrm>
          <a:prstGeom prst="rect">
            <a:avLst/>
          </a:prstGeom>
        </p:spPr>
        <p:txBody>
          <a:bodyPr>
            <a:spAutoFit/>
          </a:bodyPr>
          <a:lstStyle/>
          <a:p>
            <a:r>
              <a:rPr lang="en-GB" i="0" dirty="0"/>
              <a:t>public class </a:t>
            </a:r>
            <a:r>
              <a:rPr lang="en-GB" i="0" dirty="0" err="1"/>
              <a:t>ZipCompressionStrategy</a:t>
            </a:r>
            <a:r>
              <a:rPr lang="en-GB" i="0" dirty="0"/>
              <a:t> implements </a:t>
            </a:r>
            <a:r>
              <a:rPr lang="en-GB" i="0" dirty="0" err="1"/>
              <a:t>CompressionStrategy</a:t>
            </a:r>
            <a:r>
              <a:rPr lang="en-GB" i="0" dirty="0"/>
              <a:t> {</a:t>
            </a:r>
          </a:p>
          <a:p>
            <a:r>
              <a:rPr lang="en-GB" i="0" dirty="0"/>
              <a:t>  public void </a:t>
            </a:r>
            <a:r>
              <a:rPr lang="en-GB" i="0" dirty="0" err="1"/>
              <a:t>compressFiles</a:t>
            </a:r>
            <a:r>
              <a:rPr lang="en-GB" i="0" dirty="0"/>
              <a:t>(</a:t>
            </a:r>
            <a:r>
              <a:rPr lang="en-GB" i="0" dirty="0" err="1"/>
              <a:t>ArrayList</a:t>
            </a:r>
            <a:r>
              <a:rPr lang="en-GB" i="0" dirty="0"/>
              <a:t>&lt;File&gt; files) {</a:t>
            </a:r>
          </a:p>
          <a:p>
            <a:r>
              <a:rPr lang="en-GB" i="0" dirty="0"/>
              <a:t>    //using ZIP approach</a:t>
            </a:r>
          </a:p>
          <a:p>
            <a:r>
              <a:rPr lang="en-GB" i="0" dirty="0"/>
              <a:t>  }</a:t>
            </a:r>
          </a:p>
          <a:p>
            <a:r>
              <a:rPr lang="en-GB" i="0" dirty="0"/>
              <a:t>}</a:t>
            </a:r>
          </a:p>
          <a:p>
            <a:endParaRPr lang="en-GB" i="0" dirty="0"/>
          </a:p>
          <a:p>
            <a:r>
              <a:rPr lang="en-GB" i="0" dirty="0"/>
              <a:t>public class </a:t>
            </a:r>
            <a:r>
              <a:rPr lang="en-GB" i="0" dirty="0" err="1"/>
              <a:t>RarCompressionStrategy</a:t>
            </a:r>
            <a:r>
              <a:rPr lang="en-GB" i="0" dirty="0"/>
              <a:t> implements </a:t>
            </a:r>
            <a:r>
              <a:rPr lang="en-GB" i="0" dirty="0" err="1"/>
              <a:t>CompressionStrategy</a:t>
            </a:r>
            <a:r>
              <a:rPr lang="en-GB" i="0" dirty="0"/>
              <a:t> {</a:t>
            </a:r>
          </a:p>
          <a:p>
            <a:r>
              <a:rPr lang="en-GB" i="0" dirty="0"/>
              <a:t>  public void </a:t>
            </a:r>
            <a:r>
              <a:rPr lang="en-GB" i="0" dirty="0" err="1"/>
              <a:t>compressFiles</a:t>
            </a:r>
            <a:r>
              <a:rPr lang="en-GB" i="0" dirty="0"/>
              <a:t>(</a:t>
            </a:r>
            <a:r>
              <a:rPr lang="en-GB" i="0" dirty="0" err="1"/>
              <a:t>ArrayList</a:t>
            </a:r>
            <a:r>
              <a:rPr lang="en-GB" i="0" dirty="0"/>
              <a:t>&lt;File&gt; files) {</a:t>
            </a:r>
          </a:p>
          <a:p>
            <a:r>
              <a:rPr lang="en-GB" i="0" dirty="0"/>
              <a:t>    //using RAR approach</a:t>
            </a:r>
          </a:p>
          <a:p>
            <a:r>
              <a:rPr lang="en-GB" i="0" dirty="0"/>
              <a:t>  }</a:t>
            </a:r>
          </a:p>
          <a:p>
            <a:r>
              <a:rPr lang="en-GB" i="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Context</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18</a:t>
            </a:fld>
            <a:endParaRPr lang="en-US" altLang="en-US"/>
          </a:p>
        </p:txBody>
      </p:sp>
      <p:sp>
        <p:nvSpPr>
          <p:cNvPr id="5" name="Rectangle 4"/>
          <p:cNvSpPr/>
          <p:nvPr/>
        </p:nvSpPr>
        <p:spPr>
          <a:xfrm>
            <a:off x="928662" y="1428736"/>
            <a:ext cx="7215238" cy="3693319"/>
          </a:xfrm>
          <a:prstGeom prst="rect">
            <a:avLst/>
          </a:prstGeom>
        </p:spPr>
        <p:txBody>
          <a:bodyPr wrap="square">
            <a:spAutoFit/>
          </a:bodyPr>
          <a:lstStyle/>
          <a:p>
            <a:r>
              <a:rPr lang="en-GB" i="0" dirty="0"/>
              <a:t>public class </a:t>
            </a:r>
            <a:r>
              <a:rPr lang="en-GB" i="0" dirty="0" err="1"/>
              <a:t>CompressionContext</a:t>
            </a:r>
            <a:r>
              <a:rPr lang="en-GB" i="0" dirty="0"/>
              <a:t> {</a:t>
            </a:r>
          </a:p>
          <a:p>
            <a:r>
              <a:rPr lang="en-GB" i="0" dirty="0"/>
              <a:t>  private </a:t>
            </a:r>
            <a:r>
              <a:rPr lang="en-GB" i="0" dirty="0" err="1"/>
              <a:t>CompressionStrategy</a:t>
            </a:r>
            <a:r>
              <a:rPr lang="en-GB" i="0" dirty="0"/>
              <a:t> strategy;</a:t>
            </a:r>
          </a:p>
          <a:p>
            <a:r>
              <a:rPr lang="en-GB" i="0" dirty="0"/>
              <a:t>  //this can be set at runtime by the application preferences</a:t>
            </a:r>
          </a:p>
          <a:p>
            <a:r>
              <a:rPr lang="en-GB" i="0" dirty="0"/>
              <a:t>  public void </a:t>
            </a:r>
            <a:r>
              <a:rPr lang="en-GB" i="0" dirty="0" err="1"/>
              <a:t>setCompressionStrategy</a:t>
            </a:r>
            <a:r>
              <a:rPr lang="en-GB" i="0" dirty="0"/>
              <a:t>(</a:t>
            </a:r>
            <a:r>
              <a:rPr lang="en-GB" i="0" dirty="0" err="1"/>
              <a:t>CompressionStrategy</a:t>
            </a:r>
            <a:r>
              <a:rPr lang="en-GB" i="0" dirty="0"/>
              <a:t> strategy) {</a:t>
            </a:r>
          </a:p>
          <a:p>
            <a:r>
              <a:rPr lang="en-GB" i="0" dirty="0"/>
              <a:t>    </a:t>
            </a:r>
            <a:r>
              <a:rPr lang="en-GB" i="0" dirty="0" err="1"/>
              <a:t>this.strategy</a:t>
            </a:r>
            <a:r>
              <a:rPr lang="en-GB" i="0" dirty="0"/>
              <a:t> = strategy;</a:t>
            </a:r>
          </a:p>
          <a:p>
            <a:r>
              <a:rPr lang="en-GB" i="0" dirty="0"/>
              <a:t>  }</a:t>
            </a:r>
          </a:p>
          <a:p>
            <a:r>
              <a:rPr lang="en-GB" i="0" dirty="0"/>
              <a:t>  </a:t>
            </a:r>
          </a:p>
          <a:p>
            <a:r>
              <a:rPr lang="en-GB" i="0" dirty="0"/>
              <a:t>  //use the strategy</a:t>
            </a:r>
          </a:p>
          <a:p>
            <a:r>
              <a:rPr lang="en-GB" i="0" dirty="0"/>
              <a:t>  public void </a:t>
            </a:r>
            <a:r>
              <a:rPr lang="en-GB" i="0" dirty="0" err="1"/>
              <a:t>createArchive</a:t>
            </a:r>
            <a:r>
              <a:rPr lang="en-GB" i="0" dirty="0"/>
              <a:t>(</a:t>
            </a:r>
            <a:r>
              <a:rPr lang="en-GB" i="0" dirty="0" err="1"/>
              <a:t>ArrayList</a:t>
            </a:r>
            <a:r>
              <a:rPr lang="en-GB" i="0" dirty="0"/>
              <a:t>&lt;File&gt; files) {</a:t>
            </a:r>
          </a:p>
          <a:p>
            <a:r>
              <a:rPr lang="en-GB" i="0" dirty="0"/>
              <a:t>    </a:t>
            </a:r>
            <a:r>
              <a:rPr lang="en-GB" i="0" dirty="0" err="1"/>
              <a:t>strategy.compressFiles</a:t>
            </a:r>
            <a:r>
              <a:rPr lang="en-GB" i="0" dirty="0"/>
              <a:t>(files);</a:t>
            </a:r>
          </a:p>
          <a:p>
            <a:r>
              <a:rPr lang="en-GB" i="0" dirty="0"/>
              <a:t>  }</a:t>
            </a:r>
          </a:p>
          <a:p>
            <a:r>
              <a:rPr lang="en-GB" i="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Client</a:t>
            </a:r>
          </a:p>
        </p:txBody>
      </p:sp>
      <p:sp>
        <p:nvSpPr>
          <p:cNvPr id="5" name="Rectangle 4"/>
          <p:cNvSpPr/>
          <p:nvPr/>
        </p:nvSpPr>
        <p:spPr>
          <a:xfrm>
            <a:off x="1000100" y="2214554"/>
            <a:ext cx="7215238" cy="2585323"/>
          </a:xfrm>
          <a:prstGeom prst="rect">
            <a:avLst/>
          </a:prstGeom>
        </p:spPr>
        <p:txBody>
          <a:bodyPr wrap="square">
            <a:spAutoFit/>
          </a:bodyPr>
          <a:lstStyle/>
          <a:p>
            <a:r>
              <a:rPr lang="en-GB" i="0" dirty="0"/>
              <a:t>public class Client {</a:t>
            </a:r>
          </a:p>
          <a:p>
            <a:r>
              <a:rPr lang="en-GB" i="0" dirty="0"/>
              <a:t>  public static void main(String[] </a:t>
            </a:r>
            <a:r>
              <a:rPr lang="en-GB" i="0" dirty="0" err="1"/>
              <a:t>args</a:t>
            </a:r>
            <a:r>
              <a:rPr lang="en-GB" i="0" dirty="0"/>
              <a:t>) {</a:t>
            </a:r>
          </a:p>
          <a:p>
            <a:r>
              <a:rPr lang="en-GB" i="0" dirty="0"/>
              <a:t>    </a:t>
            </a:r>
            <a:r>
              <a:rPr lang="en-GB" i="0" dirty="0" err="1"/>
              <a:t>CompressionContext</a:t>
            </a:r>
            <a:r>
              <a:rPr lang="en-GB" i="0" dirty="0"/>
              <a:t> </a:t>
            </a:r>
            <a:r>
              <a:rPr lang="en-GB" i="0" dirty="0" err="1"/>
              <a:t>ctx</a:t>
            </a:r>
            <a:r>
              <a:rPr lang="en-GB" i="0" dirty="0"/>
              <a:t> = new </a:t>
            </a:r>
            <a:r>
              <a:rPr lang="en-GB" i="0" dirty="0" err="1"/>
              <a:t>CompressionContext</a:t>
            </a:r>
            <a:r>
              <a:rPr lang="en-GB" i="0" dirty="0"/>
              <a:t>();</a:t>
            </a:r>
          </a:p>
          <a:p>
            <a:r>
              <a:rPr lang="en-GB" i="0" dirty="0"/>
              <a:t>    //we could assume context is already set by preferences</a:t>
            </a:r>
          </a:p>
          <a:p>
            <a:r>
              <a:rPr lang="en-GB" i="0" dirty="0"/>
              <a:t>    </a:t>
            </a:r>
            <a:r>
              <a:rPr lang="en-GB" i="0" dirty="0" err="1"/>
              <a:t>ctx.setCompressionStrategy</a:t>
            </a:r>
            <a:r>
              <a:rPr lang="en-GB" i="0" dirty="0"/>
              <a:t>(new </a:t>
            </a:r>
            <a:r>
              <a:rPr lang="en-GB" i="0" dirty="0" err="1"/>
              <a:t>ZipCompressionStrategy</a:t>
            </a:r>
            <a:r>
              <a:rPr lang="en-GB" i="0" dirty="0"/>
              <a:t>());</a:t>
            </a:r>
          </a:p>
          <a:p>
            <a:r>
              <a:rPr lang="en-GB" i="0" dirty="0"/>
              <a:t>    //get a list of files...</a:t>
            </a:r>
          </a:p>
          <a:p>
            <a:r>
              <a:rPr lang="en-GB" i="0" dirty="0"/>
              <a:t>    </a:t>
            </a:r>
            <a:r>
              <a:rPr lang="en-GB" i="0" dirty="0" err="1"/>
              <a:t>ctx.createArchive</a:t>
            </a:r>
            <a:r>
              <a:rPr lang="en-GB" i="0" dirty="0"/>
              <a:t>(</a:t>
            </a:r>
            <a:r>
              <a:rPr lang="en-GB" i="0" dirty="0" err="1"/>
              <a:t>fileList</a:t>
            </a:r>
            <a:r>
              <a:rPr lang="en-GB" i="0" dirty="0"/>
              <a:t>);</a:t>
            </a:r>
          </a:p>
          <a:p>
            <a:r>
              <a:rPr lang="en-GB" i="0" dirty="0"/>
              <a:t>  }</a:t>
            </a:r>
          </a:p>
          <a:p>
            <a:r>
              <a:rPr lang="en-GB" i="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2</a:t>
            </a:fld>
            <a:endParaRPr lang="en-US" altLang="en-US"/>
          </a:p>
        </p:txBody>
      </p:sp>
      <p:sp>
        <p:nvSpPr>
          <p:cNvPr id="5" name="TextBox 4"/>
          <p:cNvSpPr txBox="1"/>
          <p:nvPr/>
        </p:nvSpPr>
        <p:spPr>
          <a:xfrm>
            <a:off x="2123728" y="2492896"/>
            <a:ext cx="4766048" cy="769441"/>
          </a:xfrm>
          <a:prstGeom prst="rect">
            <a:avLst/>
          </a:prstGeom>
          <a:noFill/>
        </p:spPr>
        <p:txBody>
          <a:bodyPr wrap="none" rtlCol="0">
            <a:spAutoFit/>
          </a:bodyPr>
          <a:lstStyle/>
          <a:p>
            <a:r>
              <a:rPr lang="en-US" sz="4400" i="0" dirty="0"/>
              <a:t>Design Pattern (2)</a:t>
            </a:r>
            <a:endParaRPr lang="en-GB" sz="4400" i="0" dirty="0"/>
          </a:p>
        </p:txBody>
      </p:sp>
    </p:spTree>
    <p:extLst>
      <p:ext uri="{BB962C8B-B14F-4D97-AF65-F5344CB8AC3E}">
        <p14:creationId xmlns:p14="http://schemas.microsoft.com/office/powerpoint/2010/main" val="187977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57158" y="571480"/>
            <a:ext cx="8229600" cy="868362"/>
          </a:xfrm>
        </p:spPr>
        <p:txBody>
          <a:bodyPr>
            <a:normAutofit/>
          </a:bodyPr>
          <a:lstStyle/>
          <a:p>
            <a:r>
              <a:rPr lang="en-US" altLang="en-US" sz="2800" dirty="0"/>
              <a:t>MVC Design Patterns</a:t>
            </a:r>
          </a:p>
        </p:txBody>
      </p:sp>
      <p:sp>
        <p:nvSpPr>
          <p:cNvPr id="4099" name="Rectangle 3"/>
          <p:cNvSpPr>
            <a:spLocks noGrp="1" noChangeArrowheads="1"/>
          </p:cNvSpPr>
          <p:nvPr>
            <p:ph type="body" idx="1"/>
          </p:nvPr>
        </p:nvSpPr>
        <p:spPr>
          <a:xfrm>
            <a:off x="99110" y="1500175"/>
            <a:ext cx="6096000" cy="4143404"/>
          </a:xfrm>
        </p:spPr>
        <p:txBody>
          <a:bodyPr/>
          <a:lstStyle/>
          <a:p>
            <a:pPr>
              <a:lnSpc>
                <a:spcPct val="80000"/>
              </a:lnSpc>
            </a:pPr>
            <a:r>
              <a:rPr lang="en-US" altLang="en-US" sz="2400" dirty="0"/>
              <a:t>Model-View-Controller (MVC) </a:t>
            </a:r>
          </a:p>
          <a:p>
            <a:pPr>
              <a:lnSpc>
                <a:spcPct val="80000"/>
              </a:lnSpc>
            </a:pPr>
            <a:r>
              <a:rPr lang="en-US" altLang="en-US" sz="2400" dirty="0"/>
              <a:t>A collection of simpler patterns that are incredibly useful (a few patterns put together). </a:t>
            </a:r>
          </a:p>
          <a:p>
            <a:pPr>
              <a:lnSpc>
                <a:spcPct val="80000"/>
              </a:lnSpc>
            </a:pPr>
            <a:r>
              <a:rPr lang="en-US" altLang="en-US" sz="2400" dirty="0"/>
              <a:t>Most software developers find it useful</a:t>
            </a:r>
          </a:p>
          <a:p>
            <a:pPr>
              <a:lnSpc>
                <a:spcPct val="80000"/>
              </a:lnSpc>
            </a:pPr>
            <a:r>
              <a:rPr lang="en-US" altLang="en-US" sz="2400" dirty="0"/>
              <a:t>Using MVC, you think of the application in terms of these three modules - </a:t>
            </a:r>
          </a:p>
          <a:p>
            <a:pPr lvl="1">
              <a:lnSpc>
                <a:spcPct val="80000"/>
              </a:lnSpc>
            </a:pPr>
            <a:r>
              <a:rPr lang="en-US" altLang="en-US" sz="2000" b="1" dirty="0"/>
              <a:t>Model :</a:t>
            </a:r>
            <a:r>
              <a:rPr lang="en-US" altLang="en-US" sz="2000" dirty="0"/>
              <a:t> The core of the application. </a:t>
            </a:r>
          </a:p>
          <a:p>
            <a:pPr lvl="1">
              <a:lnSpc>
                <a:spcPct val="80000"/>
              </a:lnSpc>
            </a:pPr>
            <a:r>
              <a:rPr lang="en-US" altLang="en-US" sz="2000" b="1" dirty="0"/>
              <a:t>Controller :</a:t>
            </a:r>
            <a:r>
              <a:rPr lang="en-US" altLang="en-US" sz="2000" dirty="0"/>
              <a:t> The user interface presented to the user to manipulate the application. </a:t>
            </a:r>
          </a:p>
          <a:p>
            <a:pPr lvl="1">
              <a:lnSpc>
                <a:spcPct val="80000"/>
              </a:lnSpc>
            </a:pPr>
            <a:r>
              <a:rPr lang="en-US" altLang="en-US" sz="2000" b="1" dirty="0"/>
              <a:t>View :</a:t>
            </a:r>
            <a:r>
              <a:rPr lang="en-US" altLang="en-US" sz="2000" dirty="0"/>
              <a:t> The user interface which displays information about the </a:t>
            </a:r>
            <a:r>
              <a:rPr lang="en-US" altLang="en-US" sz="2000" b="1" dirty="0"/>
              <a:t>model</a:t>
            </a:r>
            <a:r>
              <a:rPr lang="en-US" altLang="en-US" sz="2000" dirty="0"/>
              <a:t> to the user. </a:t>
            </a:r>
          </a:p>
          <a:p>
            <a:pPr>
              <a:lnSpc>
                <a:spcPct val="80000"/>
              </a:lnSpc>
            </a:pPr>
            <a:endParaRPr lang="en-US" altLang="en-US" sz="2400" dirty="0"/>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6343" y="690479"/>
            <a:ext cx="3133725"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052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0034" y="928670"/>
            <a:ext cx="7772400" cy="609600"/>
          </a:xfrm>
        </p:spPr>
        <p:txBody>
          <a:bodyPr>
            <a:normAutofit/>
          </a:bodyPr>
          <a:lstStyle/>
          <a:p>
            <a:r>
              <a:rPr lang="en-US" altLang="en-US" sz="2800" dirty="0">
                <a:ea typeface="ＭＳ Ｐゴシック" panose="020B0600070205080204" pitchFamily="34" charset="-128"/>
              </a:rPr>
              <a:t>Model</a:t>
            </a:r>
          </a:p>
        </p:txBody>
      </p:sp>
      <p:sp>
        <p:nvSpPr>
          <p:cNvPr id="15363" name="Rectangle 3"/>
          <p:cNvSpPr>
            <a:spLocks noGrp="1" noChangeArrowheads="1"/>
          </p:cNvSpPr>
          <p:nvPr>
            <p:ph type="body" idx="1"/>
          </p:nvPr>
        </p:nvSpPr>
        <p:spPr/>
        <p:txBody>
          <a:bodyPr>
            <a:normAutofit/>
          </a:bodyPr>
          <a:lstStyle/>
          <a:p>
            <a:r>
              <a:rPr lang="en-US" altLang="en-US" sz="2400" dirty="0"/>
              <a:t>This maintains the </a:t>
            </a:r>
            <a:r>
              <a:rPr lang="en-US" altLang="en-US" sz="2400" b="1" dirty="0"/>
              <a:t>state and data </a:t>
            </a:r>
            <a:r>
              <a:rPr lang="en-US" altLang="en-US" sz="2400" dirty="0"/>
              <a:t>that the application represents. When significant changes occur in the </a:t>
            </a:r>
            <a:r>
              <a:rPr lang="en-US" altLang="en-US" sz="2400" b="1" dirty="0"/>
              <a:t>model</a:t>
            </a:r>
            <a:r>
              <a:rPr lang="en-US" altLang="en-US" sz="2400" dirty="0"/>
              <a:t>, it notifies all of its </a:t>
            </a:r>
            <a:r>
              <a:rPr lang="en-US" altLang="en-US" sz="2400" b="1" dirty="0"/>
              <a:t>views</a:t>
            </a:r>
            <a:endParaRPr lang="en-US" altLang="en-US" sz="2400" dirty="0">
              <a:ea typeface="ＭＳ Ｐゴシック" panose="020B0600070205080204" pitchFamily="34" charset="-128"/>
            </a:endParaRPr>
          </a:p>
          <a:p>
            <a:r>
              <a:rPr lang="en-US" altLang="en-US" sz="2400" dirty="0">
                <a:ea typeface="ＭＳ Ｐゴシック" panose="020B0600070205080204" pitchFamily="34" charset="-128"/>
              </a:rPr>
              <a:t>The </a:t>
            </a:r>
            <a:r>
              <a:rPr lang="en-US" altLang="en-US" sz="2400" b="1" dirty="0">
                <a:ea typeface="ＭＳ Ｐゴシック" panose="020B0600070205080204" pitchFamily="34" charset="-128"/>
              </a:rPr>
              <a:t>Model</a:t>
            </a:r>
            <a:r>
              <a:rPr lang="en-US" altLang="en-US" sz="2400" dirty="0">
                <a:ea typeface="ＭＳ Ｐゴシック" panose="020B0600070205080204" pitchFamily="34" charset="-128"/>
              </a:rPr>
              <a:t>'s responsibilities</a:t>
            </a:r>
          </a:p>
          <a:p>
            <a:pPr lvl="1"/>
            <a:r>
              <a:rPr lang="en-US" altLang="en-US" sz="2000" dirty="0">
                <a:ea typeface="ＭＳ Ｐゴシック" panose="020B0600070205080204" pitchFamily="34" charset="-128"/>
              </a:rPr>
              <a:t>Provide access to the state of the system</a:t>
            </a:r>
          </a:p>
          <a:p>
            <a:pPr lvl="1"/>
            <a:r>
              <a:rPr lang="en-US" altLang="en-US" sz="2000" dirty="0">
                <a:ea typeface="ＭＳ Ｐゴシック" panose="020B0600070205080204" pitchFamily="34" charset="-128"/>
              </a:rPr>
              <a:t>Provide access to the system's functionality</a:t>
            </a:r>
          </a:p>
          <a:p>
            <a:pPr lvl="1"/>
            <a:r>
              <a:rPr lang="en-US" altLang="en-US" sz="2000" dirty="0">
                <a:ea typeface="ＭＳ Ｐゴシック" panose="020B0600070205080204" pitchFamily="34" charset="-128"/>
              </a:rPr>
              <a:t>Can notify the view(s) that its state has changed</a:t>
            </a:r>
          </a:p>
        </p:txBody>
      </p:sp>
    </p:spTree>
    <p:extLst>
      <p:ext uri="{BB962C8B-B14F-4D97-AF65-F5344CB8AC3E}">
        <p14:creationId xmlns:p14="http://schemas.microsoft.com/office/powerpoint/2010/main" val="217246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8596" y="928670"/>
            <a:ext cx="7772400" cy="609600"/>
          </a:xfrm>
        </p:spPr>
        <p:txBody>
          <a:bodyPr>
            <a:normAutofit/>
          </a:bodyPr>
          <a:lstStyle/>
          <a:p>
            <a:r>
              <a:rPr lang="en-US" altLang="en-US" sz="2800" dirty="0">
                <a:ea typeface="ＭＳ Ｐゴシック" panose="020B0600070205080204" pitchFamily="34" charset="-128"/>
              </a:rPr>
              <a:t>View</a:t>
            </a:r>
          </a:p>
        </p:txBody>
      </p:sp>
      <p:sp>
        <p:nvSpPr>
          <p:cNvPr id="16387" name="Rectangle 3"/>
          <p:cNvSpPr>
            <a:spLocks noGrp="1" noChangeArrowheads="1"/>
          </p:cNvSpPr>
          <p:nvPr>
            <p:ph type="body" idx="1"/>
          </p:nvPr>
        </p:nvSpPr>
        <p:spPr>
          <a:xfrm>
            <a:off x="500034" y="1643050"/>
            <a:ext cx="8143932" cy="4351338"/>
          </a:xfrm>
        </p:spPr>
        <p:txBody>
          <a:bodyPr>
            <a:normAutofit/>
          </a:bodyPr>
          <a:lstStyle/>
          <a:p>
            <a:r>
              <a:rPr lang="en-US" altLang="en-US" sz="2400" dirty="0">
                <a:ea typeface="ＭＳ Ｐゴシック" panose="020B0600070205080204" pitchFamily="34" charset="-128"/>
              </a:rPr>
              <a:t>The view's responsibilities</a:t>
            </a:r>
          </a:p>
          <a:p>
            <a:pPr lvl="1"/>
            <a:r>
              <a:rPr lang="en-US" altLang="en-US" sz="2200" dirty="0">
                <a:ea typeface="ＭＳ Ｐゴシック" panose="020B0600070205080204" pitchFamily="34" charset="-128"/>
              </a:rPr>
              <a:t>Display the state of the model to the user</a:t>
            </a:r>
          </a:p>
          <a:p>
            <a:r>
              <a:rPr lang="en-US" altLang="en-US" sz="2400" dirty="0"/>
              <a:t>Any object that needs information about the </a:t>
            </a:r>
            <a:r>
              <a:rPr lang="en-US" altLang="en-US" sz="2400" b="1" dirty="0"/>
              <a:t>model</a:t>
            </a:r>
            <a:r>
              <a:rPr lang="en-US" altLang="en-US" sz="2400" dirty="0"/>
              <a:t> needs to be a registered </a:t>
            </a:r>
            <a:r>
              <a:rPr lang="en-US" altLang="en-US" sz="2400" b="1" dirty="0"/>
              <a:t>view</a:t>
            </a:r>
            <a:r>
              <a:rPr lang="en-US" altLang="en-US" sz="2400" dirty="0"/>
              <a:t> with the </a:t>
            </a:r>
            <a:r>
              <a:rPr lang="en-US" altLang="en-US" sz="2400" b="1" dirty="0"/>
              <a:t>model</a:t>
            </a:r>
            <a:r>
              <a:rPr lang="en-US" altLang="en-US" sz="2400" dirty="0"/>
              <a:t>,</a:t>
            </a:r>
            <a:r>
              <a:rPr lang="en-US" altLang="en-US" sz="2400" dirty="0">
                <a:ea typeface="ＭＳ Ｐゴシック" panose="020B0600070205080204" pitchFamily="34" charset="-128"/>
              </a:rPr>
              <a:t> so the </a:t>
            </a:r>
            <a:r>
              <a:rPr lang="en-US" altLang="en-US" sz="2400" b="1" dirty="0">
                <a:ea typeface="ＭＳ Ｐゴシック" panose="020B0600070205080204" pitchFamily="34" charset="-128"/>
              </a:rPr>
              <a:t>model</a:t>
            </a:r>
            <a:r>
              <a:rPr lang="en-US" altLang="en-US" sz="2400" dirty="0">
                <a:ea typeface="ＭＳ Ｐゴシック" panose="020B0600070205080204" pitchFamily="34" charset="-128"/>
              </a:rPr>
              <a:t> can notify the </a:t>
            </a:r>
            <a:r>
              <a:rPr lang="en-US" altLang="en-US" sz="2400" b="1" dirty="0">
                <a:ea typeface="ＭＳ Ｐゴシック" panose="020B0600070205080204" pitchFamily="34" charset="-128"/>
              </a:rPr>
              <a:t>view</a:t>
            </a:r>
            <a:r>
              <a:rPr lang="en-US" altLang="en-US" sz="2400" dirty="0">
                <a:ea typeface="ＭＳ Ｐゴシック" panose="020B0600070205080204" pitchFamily="34" charset="-128"/>
              </a:rPr>
              <a:t>s that its state has changed</a:t>
            </a:r>
          </a:p>
          <a:p>
            <a:r>
              <a:rPr lang="en-GB" altLang="en-US" sz="2400" dirty="0"/>
              <a:t>MVC decouples views and model by establishing a subscribe/notify protocol which is an example of the </a:t>
            </a:r>
            <a:r>
              <a:rPr lang="en-GB" altLang="en-US" sz="2400" b="1" dirty="0"/>
              <a:t>Observer design pattern</a:t>
            </a:r>
            <a:endParaRPr lang="en-GB" altLang="en-US" sz="2400" dirty="0"/>
          </a:p>
          <a:p>
            <a:pPr marL="514350" lvl="2">
              <a:spcBef>
                <a:spcPts val="750"/>
              </a:spcBef>
            </a:pPr>
            <a:r>
              <a:rPr lang="en-US" altLang="en-US" sz="2000" dirty="0"/>
              <a:t>You can attach multiple views to the model without rewriting it</a:t>
            </a:r>
          </a:p>
          <a:p>
            <a:endParaRPr lang="en-US" altLang="en-US" sz="2400" dirty="0">
              <a:ea typeface="ＭＳ Ｐゴシック" panose="020B0600070205080204" pitchFamily="34" charset="-128"/>
            </a:endParaRPr>
          </a:p>
          <a:p>
            <a:pPr lvl="2"/>
            <a:endParaRPr lang="en-US" altLang="en-US" sz="2400" dirty="0">
              <a:ea typeface="ＭＳ Ｐゴシック" panose="020B0600070205080204" pitchFamily="34" charset="-128"/>
            </a:endParaRPr>
          </a:p>
          <a:p>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1717859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5720" y="857232"/>
            <a:ext cx="7772400" cy="609600"/>
          </a:xfrm>
        </p:spPr>
        <p:txBody>
          <a:bodyPr>
            <a:normAutofit/>
          </a:bodyPr>
          <a:lstStyle/>
          <a:p>
            <a:r>
              <a:rPr lang="en-US" altLang="en-US" sz="2800" dirty="0">
                <a:ea typeface="ＭＳ Ｐゴシック" panose="020B0600070205080204" pitchFamily="34" charset="-128"/>
              </a:rPr>
              <a:t>Controller</a:t>
            </a:r>
          </a:p>
        </p:txBody>
      </p:sp>
      <p:sp>
        <p:nvSpPr>
          <p:cNvPr id="17411" name="Rectangle 3"/>
          <p:cNvSpPr>
            <a:spLocks noGrp="1" noChangeArrowheads="1"/>
          </p:cNvSpPr>
          <p:nvPr>
            <p:ph type="body" idx="1"/>
          </p:nvPr>
        </p:nvSpPr>
        <p:spPr>
          <a:xfrm>
            <a:off x="500034" y="1571612"/>
            <a:ext cx="7886700" cy="4000528"/>
          </a:xfrm>
        </p:spPr>
        <p:txBody>
          <a:bodyPr>
            <a:normAutofit/>
          </a:bodyPr>
          <a:lstStyle/>
          <a:p>
            <a:r>
              <a:rPr lang="en-US" altLang="en-US" sz="2400" dirty="0">
                <a:ea typeface="ＭＳ Ｐゴシック" panose="020B0600070205080204" pitchFamily="34" charset="-128"/>
              </a:rPr>
              <a:t>The controller's responsibilities</a:t>
            </a:r>
          </a:p>
          <a:p>
            <a:pPr lvl="1"/>
            <a:r>
              <a:rPr lang="en-US" altLang="en-US" sz="2200" dirty="0">
                <a:ea typeface="ＭＳ Ｐゴシック" panose="020B0600070205080204" pitchFamily="34" charset="-128"/>
              </a:rPr>
              <a:t>Accept user input</a:t>
            </a:r>
          </a:p>
          <a:p>
            <a:pPr lvl="2"/>
            <a:r>
              <a:rPr lang="en-US" altLang="en-US" sz="2200" dirty="0">
                <a:ea typeface="ＭＳ Ｐゴシック" panose="020B0600070205080204" pitchFamily="34" charset="-128"/>
              </a:rPr>
              <a:t>Button clicks, key presses, mouse movements, slider bar changes</a:t>
            </a:r>
          </a:p>
          <a:p>
            <a:pPr lvl="1"/>
            <a:r>
              <a:rPr lang="en-US" altLang="en-US" sz="2200" dirty="0">
                <a:ea typeface="ＭＳ Ｐゴシック" panose="020B0600070205080204" pitchFamily="34" charset="-128"/>
              </a:rPr>
              <a:t>Send messages to the model, which may in turn notify its observers</a:t>
            </a:r>
          </a:p>
          <a:p>
            <a:pPr lvl="1"/>
            <a:r>
              <a:rPr lang="en-US" altLang="en-US" sz="2200" dirty="0">
                <a:ea typeface="ＭＳ Ｐゴシック" panose="020B0600070205080204" pitchFamily="34" charset="-128"/>
              </a:rPr>
              <a:t>Send appropriate messages to the view </a:t>
            </a:r>
          </a:p>
          <a:p>
            <a:r>
              <a:rPr lang="en-US" altLang="en-US" sz="2400" dirty="0">
                <a:ea typeface="ＭＳ Ｐゴシック" panose="020B0600070205080204" pitchFamily="34" charset="-128"/>
              </a:rPr>
              <a:t>In Java, listeners are controllers (</a:t>
            </a:r>
            <a:r>
              <a:rPr lang="en-US" altLang="en-US" sz="2400" dirty="0" err="1">
                <a:ea typeface="ＭＳ Ｐゴシック" panose="020B0600070205080204" pitchFamily="34" charset="-128"/>
              </a:rPr>
              <a:t>KeyListener</a:t>
            </a: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MouseListener</a:t>
            </a: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TextListener</a:t>
            </a: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WindowListener</a:t>
            </a:r>
            <a:r>
              <a:rPr lang="en-US" altLang="en-US" sz="2400" dirty="0">
                <a:ea typeface="ＭＳ Ｐゴシック" panose="020B0600070205080204" pitchFamily="34" charset="-128"/>
              </a:rPr>
              <a:t>, …)</a:t>
            </a:r>
          </a:p>
          <a:p>
            <a:pPr lvl="1"/>
            <a:r>
              <a:rPr lang="en-GB" altLang="en-US" sz="2000" dirty="0">
                <a:ea typeface="ＭＳ Ｐゴシック" panose="020B0600070205080204" pitchFamily="34" charset="-128"/>
              </a:rPr>
              <a:t>An </a:t>
            </a:r>
            <a:r>
              <a:rPr lang="en-GB" altLang="en-US" sz="2000" dirty="0" err="1">
                <a:ea typeface="ＭＳ Ｐゴシック" panose="020B0600070205080204" pitchFamily="34" charset="-128"/>
              </a:rPr>
              <a:t>ActionListener</a:t>
            </a:r>
            <a:r>
              <a:rPr lang="en-GB" altLang="en-US" sz="2000" dirty="0">
                <a:ea typeface="ＭＳ Ｐゴシック" panose="020B0600070205080204" pitchFamily="34" charset="-128"/>
              </a:rPr>
              <a:t> object and its </a:t>
            </a:r>
            <a:r>
              <a:rPr lang="en-GB" altLang="en-US" sz="2000" dirty="0" err="1">
                <a:ea typeface="ＭＳ Ｐゴシック" panose="020B0600070205080204" pitchFamily="34" charset="-128"/>
              </a:rPr>
              <a:t>actionPerformed</a:t>
            </a:r>
            <a:r>
              <a:rPr lang="en-GB" altLang="en-US" sz="2000" dirty="0">
                <a:ea typeface="ＭＳ Ｐゴシック" panose="020B0600070205080204" pitchFamily="34" charset="-128"/>
              </a:rPr>
              <a:t> method is a Controller</a:t>
            </a:r>
            <a:endParaRPr lang="en-US" altLang="en-US" sz="2000" dirty="0">
              <a:ea typeface="ＭＳ Ｐゴシック" panose="020B0600070205080204" pitchFamily="34" charset="-128"/>
            </a:endParaRPr>
          </a:p>
          <a:p>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32493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View-Controller</a:t>
            </a:r>
          </a:p>
        </p:txBody>
      </p:sp>
      <p:sp>
        <p:nvSpPr>
          <p:cNvPr id="3" name="Content Placeholder 2"/>
          <p:cNvSpPr>
            <a:spLocks noGrp="1"/>
          </p:cNvSpPr>
          <p:nvPr>
            <p:ph idx="1"/>
          </p:nvPr>
        </p:nvSpPr>
        <p:spPr>
          <a:xfrm>
            <a:off x="428596" y="1643050"/>
            <a:ext cx="8301068" cy="3143272"/>
          </a:xfrm>
        </p:spPr>
        <p:txBody>
          <a:bodyPr>
            <a:normAutofit/>
          </a:bodyPr>
          <a:lstStyle/>
          <a:p>
            <a:r>
              <a:rPr lang="en-US" altLang="en-US" sz="2400" dirty="0"/>
              <a:t>A view uses an instance of a Controller subclass to implement a particular response strategy.</a:t>
            </a:r>
          </a:p>
          <a:p>
            <a:r>
              <a:rPr lang="en-US" altLang="en-US" sz="2400" dirty="0"/>
              <a:t>To implement a different strategy, simply replace the instance with a different kind of controller.</a:t>
            </a:r>
          </a:p>
          <a:p>
            <a:r>
              <a:rPr lang="en-US" altLang="en-US" sz="2400" dirty="0"/>
              <a:t>The view-controller relationship is an example of the </a:t>
            </a:r>
            <a:r>
              <a:rPr lang="en-US" altLang="en-US" sz="2400" b="1" dirty="0"/>
              <a:t>Strategy design pattern</a:t>
            </a:r>
            <a:r>
              <a:rPr lang="en-US" altLang="en-US" sz="2400" dirty="0"/>
              <a:t>!</a:t>
            </a:r>
          </a:p>
          <a:p>
            <a:endParaRPr lang="en-GB"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en-US" sz="2800" dirty="0">
                <a:ea typeface="ＭＳ Ｐゴシック" panose="020B0600070205080204" pitchFamily="34" charset="-128"/>
              </a:rPr>
              <a:t>Model View Controller (MVC)</a:t>
            </a:r>
          </a:p>
        </p:txBody>
      </p:sp>
      <p:sp>
        <p:nvSpPr>
          <p:cNvPr id="14339" name="Rectangle 3"/>
          <p:cNvSpPr>
            <a:spLocks noGrp="1" noChangeArrowheads="1"/>
          </p:cNvSpPr>
          <p:nvPr>
            <p:ph type="body" idx="1"/>
          </p:nvPr>
        </p:nvSpPr>
        <p:spPr>
          <a:xfrm>
            <a:off x="628650" y="1825625"/>
            <a:ext cx="8158192" cy="4351338"/>
          </a:xfrm>
        </p:spPr>
        <p:txBody>
          <a:bodyPr>
            <a:normAutofit/>
          </a:bodyPr>
          <a:lstStyle/>
          <a:p>
            <a:r>
              <a:rPr lang="en-US" altLang="en-US" sz="2400" dirty="0"/>
              <a:t>MVC decouples the model, view, and controller from each other to increase flexibility and reuse.</a:t>
            </a:r>
          </a:p>
          <a:p>
            <a:r>
              <a:rPr lang="en-US" altLang="en-US" sz="2400" dirty="0">
                <a:ea typeface="ＭＳ Ｐゴシック" panose="020B0600070205080204" pitchFamily="34" charset="-128"/>
              </a:rPr>
              <a:t>The intent of MVC is to keep neatly separate objects into one of three categories</a:t>
            </a:r>
          </a:p>
          <a:p>
            <a:pPr lvl="1"/>
            <a:r>
              <a:rPr lang="en-US" altLang="en-US" sz="2200" dirty="0">
                <a:ea typeface="ＭＳ Ｐゴシック" panose="020B0600070205080204" pitchFamily="34" charset="-128"/>
              </a:rPr>
              <a:t>Model</a:t>
            </a:r>
          </a:p>
          <a:p>
            <a:pPr lvl="2"/>
            <a:r>
              <a:rPr lang="en-US" altLang="en-US" sz="2000" dirty="0">
                <a:ea typeface="ＭＳ Ｐゴシック" panose="020B0600070205080204" pitchFamily="34" charset="-128"/>
              </a:rPr>
              <a:t>The data, the business logic, rules, strategies, and so on</a:t>
            </a:r>
          </a:p>
          <a:p>
            <a:pPr lvl="1"/>
            <a:r>
              <a:rPr lang="en-US" altLang="en-US" sz="2200" dirty="0">
                <a:ea typeface="ＭＳ Ｐゴシック" panose="020B0600070205080204" pitchFamily="34" charset="-128"/>
              </a:rPr>
              <a:t>View</a:t>
            </a:r>
          </a:p>
          <a:p>
            <a:pPr lvl="2"/>
            <a:r>
              <a:rPr lang="en-US" altLang="en-US" sz="2000" dirty="0">
                <a:ea typeface="ＭＳ Ｐゴシック" panose="020B0600070205080204" pitchFamily="34" charset="-128"/>
              </a:rPr>
              <a:t>Displays the model and usually has components that allows user to edit change the model</a:t>
            </a:r>
          </a:p>
          <a:p>
            <a:pPr lvl="1"/>
            <a:r>
              <a:rPr lang="en-US" altLang="en-US" sz="2200" dirty="0">
                <a:ea typeface="ＭＳ Ｐゴシック" panose="020B0600070205080204" pitchFamily="34" charset="-128"/>
              </a:rPr>
              <a:t>Controller</a:t>
            </a:r>
          </a:p>
          <a:p>
            <a:pPr lvl="2"/>
            <a:r>
              <a:rPr lang="en-US" altLang="en-US" sz="2000" dirty="0">
                <a:ea typeface="ＭＳ Ｐゴシック" panose="020B0600070205080204" pitchFamily="34" charset="-128"/>
              </a:rPr>
              <a:t>Allows data to flow between the view and the model </a:t>
            </a:r>
          </a:p>
          <a:p>
            <a:pPr lvl="2"/>
            <a:r>
              <a:rPr lang="en-US" altLang="en-US" sz="2000" dirty="0">
                <a:ea typeface="ＭＳ Ｐゴシック" panose="020B0600070205080204" pitchFamily="34" charset="-128"/>
              </a:rPr>
              <a:t>The controller mediates between the view and model</a:t>
            </a:r>
            <a:endParaRPr lang="en-US" altLang="en-US" sz="2000" b="1" dirty="0">
              <a:ea typeface="ＭＳ Ｐゴシック" panose="020B0600070205080204" pitchFamily="34" charset="-128"/>
            </a:endParaRPr>
          </a:p>
        </p:txBody>
      </p:sp>
    </p:spTree>
    <p:extLst>
      <p:ext uri="{BB962C8B-B14F-4D97-AF65-F5344CB8AC3E}">
        <p14:creationId xmlns:p14="http://schemas.microsoft.com/office/powerpoint/2010/main" val="189240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2800" dirty="0">
                <a:ea typeface="ＭＳ Ｐゴシック" panose="020B0600070205080204" pitchFamily="34" charset="-128"/>
              </a:rPr>
              <a:t>MVC</a:t>
            </a:r>
          </a:p>
        </p:txBody>
      </p:sp>
      <p:sp>
        <p:nvSpPr>
          <p:cNvPr id="21507" name="Rectangle 3"/>
          <p:cNvSpPr>
            <a:spLocks noGrp="1" noChangeArrowheads="1"/>
          </p:cNvSpPr>
          <p:nvPr>
            <p:ph type="body" idx="1"/>
          </p:nvPr>
        </p:nvSpPr>
        <p:spPr>
          <a:xfrm>
            <a:off x="500034" y="1785926"/>
            <a:ext cx="8034366" cy="4114800"/>
          </a:xfrm>
        </p:spPr>
        <p:txBody>
          <a:bodyPr>
            <a:normAutofit/>
          </a:bodyPr>
          <a:lstStyle/>
          <a:p>
            <a:r>
              <a:rPr lang="eu-ES" altLang="en-US" sz="2400" dirty="0">
                <a:ea typeface="ＭＳ Ｐゴシック" panose="020B0600070205080204" pitchFamily="34" charset="-128"/>
              </a:rPr>
              <a:t>MVC was originally developed to map the traditional input, processing, output roles into the GUI realm:</a:t>
            </a:r>
          </a:p>
          <a:p>
            <a:pPr lvl="1"/>
            <a:r>
              <a:rPr lang="eu-ES" altLang="en-US" sz="2400" dirty="0">
                <a:ea typeface="ＭＳ Ｐゴシック" panose="020B0600070205080204" pitchFamily="34" charset="-128"/>
              </a:rPr>
              <a:t>Input --&gt; Processing --&gt; Output </a:t>
            </a:r>
          </a:p>
          <a:p>
            <a:pPr lvl="1"/>
            <a:r>
              <a:rPr lang="eu-ES" altLang="en-US" sz="2400" dirty="0">
                <a:ea typeface="ＭＳ Ｐゴシック" panose="020B0600070205080204" pitchFamily="34" charset="-128"/>
              </a:rPr>
              <a:t>Controller --&gt; Model --&gt; View</a:t>
            </a:r>
          </a:p>
          <a:p>
            <a:pPr eaLnBrk="1" hangingPunct="1"/>
            <a:r>
              <a:rPr lang="eu-ES" altLang="en-US" sz="2400" dirty="0">
                <a:ea typeface="ＭＳ Ｐゴシック" panose="020B0600070205080204" pitchFamily="34" charset="-128"/>
              </a:rPr>
              <a:t>Model-View-Controller ("MVC") is the recommended architectural design pattern for interactive applications</a:t>
            </a:r>
          </a:p>
          <a:p>
            <a:r>
              <a:rPr lang="eu-ES" altLang="en-US" sz="2400" dirty="0">
                <a:ea typeface="ＭＳ Ｐゴシック" panose="020B0600070205080204" pitchFamily="34" charset="-128"/>
              </a:rPr>
              <a:t>Most Web-tier application frameworks use some variation of the MVC design pattern.</a:t>
            </a:r>
          </a:p>
          <a:p>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4265205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sz="2800" dirty="0">
                <a:ea typeface="ＭＳ Ｐゴシック" panose="020B0600070205080204" pitchFamily="34" charset="-128"/>
              </a:rPr>
              <a:t>Java Server Pages</a:t>
            </a:r>
            <a:endParaRPr lang="eu-ES" altLang="en-US" sz="2800" dirty="0">
              <a:ea typeface="ＭＳ Ｐゴシック" panose="020B0600070205080204" pitchFamily="34" charset="-128"/>
            </a:endParaRPr>
          </a:p>
        </p:txBody>
      </p:sp>
      <p:sp>
        <p:nvSpPr>
          <p:cNvPr id="23555" name="Rectangle 3"/>
          <p:cNvSpPr>
            <a:spLocks noGrp="1" noChangeArrowheads="1"/>
          </p:cNvSpPr>
          <p:nvPr>
            <p:ph type="body" idx="1"/>
          </p:nvPr>
        </p:nvSpPr>
        <p:spPr>
          <a:xfrm>
            <a:off x="642910" y="1500174"/>
            <a:ext cx="7772400" cy="2071702"/>
          </a:xfrm>
        </p:spPr>
        <p:txBody>
          <a:bodyPr/>
          <a:lstStyle/>
          <a:p>
            <a:pPr eaLnBrk="1" hangingPunct="1"/>
            <a:r>
              <a:rPr lang="eu-ES" altLang="en-US" sz="2400" dirty="0">
                <a:ea typeface="ＭＳ Ｐゴシック" panose="020B0600070205080204" pitchFamily="34" charset="-128"/>
              </a:rPr>
              <a:t>Model 2 Architecture to serve dynamic content</a:t>
            </a:r>
          </a:p>
          <a:p>
            <a:pPr lvl="1" eaLnBrk="1" hangingPunct="1"/>
            <a:r>
              <a:rPr lang="eu-ES" altLang="en-US" sz="2000" dirty="0">
                <a:ea typeface="ＭＳ Ｐゴシック" panose="020B0600070205080204" pitchFamily="34" charset="-128"/>
              </a:rPr>
              <a:t>Model: Enterprise Beans with data in the DBMS</a:t>
            </a:r>
          </a:p>
          <a:p>
            <a:pPr lvl="2" eaLnBrk="1" hangingPunct="1"/>
            <a:r>
              <a:rPr lang="eu-ES" altLang="en-US" sz="1600" dirty="0">
                <a:ea typeface="ＭＳ Ｐゴシック" panose="020B0600070205080204" pitchFamily="34" charset="-128"/>
              </a:rPr>
              <a:t>JavaBean: a class that encapsulates objects and can be displayed graphically </a:t>
            </a:r>
          </a:p>
          <a:p>
            <a:pPr lvl="1" eaLnBrk="1" hangingPunct="1"/>
            <a:r>
              <a:rPr lang="eu-ES" altLang="en-US" sz="2000" dirty="0">
                <a:ea typeface="ＭＳ Ｐゴシック" panose="020B0600070205080204" pitchFamily="34" charset="-128"/>
              </a:rPr>
              <a:t>Controller: Servlets create beans, decide which JSP to return, do the bulk of the processing</a:t>
            </a:r>
          </a:p>
          <a:p>
            <a:pPr lvl="1" eaLnBrk="1" hangingPunct="1"/>
            <a:r>
              <a:rPr lang="eu-ES" altLang="en-US" sz="2000" dirty="0">
                <a:ea typeface="ＭＳ Ｐゴシック" panose="020B0600070205080204" pitchFamily="34" charset="-128"/>
              </a:rPr>
              <a:t>View: The JSPs generated in the presentation layer (the browser)</a:t>
            </a:r>
          </a:p>
        </p:txBody>
      </p:sp>
      <p:pic>
        <p:nvPicPr>
          <p:cNvPr id="23557"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950" y="3587504"/>
            <a:ext cx="4084018" cy="216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7" descr="http://www.javaworld.com/javaworld/jw-12-1999/images/MODEL2_sml.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3770" y="3587504"/>
            <a:ext cx="4431192" cy="216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732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00034" y="1825625"/>
            <a:ext cx="8286808" cy="4351338"/>
          </a:xfrm>
        </p:spPr>
        <p:txBody>
          <a:bodyPr>
            <a:normAutofit/>
          </a:bodyPr>
          <a:lstStyle/>
          <a:p>
            <a:pPr eaLnBrk="1" hangingPunct="1">
              <a:lnSpc>
                <a:spcPct val="80000"/>
              </a:lnSpc>
            </a:pPr>
            <a:r>
              <a:rPr lang="eu-ES" altLang="en-US" sz="2400" dirty="0">
                <a:ea typeface="ＭＳ Ｐゴシック" panose="020B0600070205080204" pitchFamily="34" charset="-128"/>
              </a:rPr>
              <a:t>MVC is often thought of as a software design pattern. However, MVC encompasses more of the architecture of an application than is typical for a design pattern. Hence the term </a:t>
            </a:r>
            <a:r>
              <a:rPr lang="eu-ES" altLang="en-US" sz="2400" b="1" dirty="0">
                <a:ea typeface="ＭＳ Ｐゴシック" panose="020B0600070205080204" pitchFamily="34" charset="-128"/>
              </a:rPr>
              <a:t>architectural pattern</a:t>
            </a:r>
            <a:r>
              <a:rPr lang="eu-ES" altLang="en-US" sz="2400" dirty="0">
                <a:ea typeface="ＭＳ Ｐゴシック" panose="020B0600070205080204" pitchFamily="34" charset="-128"/>
              </a:rPr>
              <a:t> may be useful (Buschmann, et al 1996), or perhaps an </a:t>
            </a:r>
            <a:r>
              <a:rPr lang="eu-ES" altLang="en-US" sz="2400" b="1" dirty="0">
                <a:ea typeface="ＭＳ Ｐゴシック" panose="020B0600070205080204" pitchFamily="34" charset="-128"/>
              </a:rPr>
              <a:t>aggregate design pattern</a:t>
            </a:r>
            <a:r>
              <a:rPr lang="eu-ES" altLang="en-US" sz="2400" dirty="0">
                <a:ea typeface="ＭＳ Ｐゴシック" panose="020B0600070205080204" pitchFamily="34" charset="-128"/>
              </a:rPr>
              <a:t>.</a:t>
            </a:r>
            <a:endParaRPr lang="eu-ES" altLang="en-US" sz="2400" b="1" dirty="0">
              <a:ea typeface="ＭＳ Ｐゴシック" panose="020B0600070205080204" pitchFamily="34" charset="-128"/>
            </a:endParaRPr>
          </a:p>
          <a:p>
            <a:pPr eaLnBrk="1" hangingPunct="1">
              <a:lnSpc>
                <a:spcPct val="80000"/>
              </a:lnSpc>
            </a:pPr>
            <a:endParaRPr lang="eu-ES" altLang="en-US" sz="2400" dirty="0">
              <a:ea typeface="ＭＳ Ｐゴシック" panose="020B0600070205080204" pitchFamily="34" charset="-128"/>
            </a:endParaRPr>
          </a:p>
        </p:txBody>
      </p:sp>
      <p:sp>
        <p:nvSpPr>
          <p:cNvPr id="6" name="Rectangle 2"/>
          <p:cNvSpPr>
            <a:spLocks noGrp="1" noChangeArrowheads="1"/>
          </p:cNvSpPr>
          <p:nvPr>
            <p:ph type="title"/>
          </p:nvPr>
        </p:nvSpPr>
        <p:spPr/>
        <p:txBody>
          <a:bodyPr>
            <a:normAutofit/>
          </a:bodyPr>
          <a:lstStyle/>
          <a:p>
            <a:pPr eaLnBrk="1" hangingPunct="1"/>
            <a:r>
              <a:rPr lang="en-US" altLang="en-US" sz="2800" dirty="0">
                <a:ea typeface="ＭＳ Ｐゴシック" panose="020B0600070205080204" pitchFamily="34" charset="-128"/>
              </a:rPr>
              <a:t>Architectural Pattern</a:t>
            </a:r>
            <a:endParaRPr lang="eu-ES" altLang="en-US" sz="2800" dirty="0">
              <a:ea typeface="ＭＳ Ｐゴシック" panose="020B0600070205080204" pitchFamily="34" charset="-128"/>
            </a:endParaRPr>
          </a:p>
        </p:txBody>
      </p:sp>
    </p:spTree>
    <p:extLst>
      <p:ext uri="{BB962C8B-B14F-4D97-AF65-F5344CB8AC3E}">
        <p14:creationId xmlns:p14="http://schemas.microsoft.com/office/powerpoint/2010/main" val="1913860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MVC Example</a:t>
            </a:r>
          </a:p>
        </p:txBody>
      </p:sp>
      <p:pic>
        <p:nvPicPr>
          <p:cNvPr id="159746" name="Picture 2" descr="http://www.cs.utsa.edu/~cs3443/demomvc/demomvc.png"/>
          <p:cNvPicPr>
            <a:picLocks noChangeAspect="1" noChangeArrowheads="1"/>
          </p:cNvPicPr>
          <p:nvPr/>
        </p:nvPicPr>
        <p:blipFill>
          <a:blip r:embed="rId2" cstate="print"/>
          <a:srcRect/>
          <a:stretch>
            <a:fillRect/>
          </a:stretch>
        </p:blipFill>
        <p:spPr bwMode="auto">
          <a:xfrm>
            <a:off x="571472" y="1643051"/>
            <a:ext cx="5072098" cy="3804074"/>
          </a:xfrm>
          <a:prstGeom prst="rect">
            <a:avLst/>
          </a:prstGeom>
          <a:noFill/>
        </p:spPr>
      </p:pic>
      <p:sp>
        <p:nvSpPr>
          <p:cNvPr id="6" name="TextBox 5"/>
          <p:cNvSpPr txBox="1"/>
          <p:nvPr/>
        </p:nvSpPr>
        <p:spPr>
          <a:xfrm>
            <a:off x="714348" y="5929330"/>
            <a:ext cx="7858180" cy="400110"/>
          </a:xfrm>
          <a:prstGeom prst="rect">
            <a:avLst/>
          </a:prstGeom>
          <a:noFill/>
        </p:spPr>
        <p:txBody>
          <a:bodyPr wrap="square" rtlCol="0">
            <a:spAutoFit/>
          </a:bodyPr>
          <a:lstStyle/>
          <a:p>
            <a:r>
              <a:rPr lang="en-GB" sz="2000" i="0" dirty="0" err="1"/>
              <a:t>JList</a:t>
            </a:r>
            <a:r>
              <a:rPr lang="en-GB" sz="2000" i="0" dirty="0"/>
              <a:t> example and the mouse drawing example using a </a:t>
            </a:r>
            <a:r>
              <a:rPr lang="en-GB" sz="2000" i="0" dirty="0" err="1"/>
              <a:t>JPanel</a:t>
            </a:r>
            <a:endParaRPr lang="en-GB" sz="2000" i="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536" y="692696"/>
            <a:ext cx="6970712" cy="80803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a:lnSpc>
                <a:spcPct val="85000"/>
              </a:lnSpc>
            </a:pPr>
            <a:r>
              <a:rPr lang="en-US" altLang="en-US" sz="2800" dirty="0"/>
              <a:t>The Observer Pattern (Behavioral)</a:t>
            </a:r>
          </a:p>
        </p:txBody>
      </p:sp>
      <p:sp>
        <p:nvSpPr>
          <p:cNvPr id="3075" name="Rectangle 3"/>
          <p:cNvSpPr>
            <a:spLocks noGrp="1" noChangeArrowheads="1"/>
          </p:cNvSpPr>
          <p:nvPr>
            <p:ph type="body" idx="1"/>
          </p:nvPr>
        </p:nvSpPr>
        <p:spPr>
          <a:xfrm>
            <a:off x="395536" y="1612771"/>
            <a:ext cx="7788275" cy="115212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Defines a “one-to-many” dependency between objects so that when one object changes state, all its dependents are notified and updated automatically</a:t>
            </a:r>
          </a:p>
        </p:txBody>
      </p:sp>
      <p:pic>
        <p:nvPicPr>
          <p:cNvPr id="13314" name="Picture 2" descr="http://1.bp.blogspot.com/-iFD4MGUyJzU/U716yDjCSkI/AAAAAAAAAFU/HqcJCHiXJk0/s1600/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721870"/>
            <a:ext cx="1943100" cy="2352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77386" y="2580233"/>
            <a:ext cx="5827236" cy="369332"/>
          </a:xfrm>
          <a:prstGeom prst="rect">
            <a:avLst/>
          </a:prstGeom>
          <a:noFill/>
        </p:spPr>
        <p:txBody>
          <a:bodyPr wrap="none" rtlCol="0">
            <a:spAutoFit/>
          </a:bodyPr>
          <a:lstStyle/>
          <a:p>
            <a:r>
              <a:rPr lang="en-US" i="0" dirty="0"/>
              <a:t>Out of stock -&gt; Register her email address -&gt; Notify me</a:t>
            </a:r>
            <a:endParaRPr lang="en-GB" i="0" dirty="0"/>
          </a:p>
        </p:txBody>
      </p:sp>
      <p:sp>
        <p:nvSpPr>
          <p:cNvPr id="3" name="Rectangle 2"/>
          <p:cNvSpPr/>
          <p:nvPr/>
        </p:nvSpPr>
        <p:spPr>
          <a:xfrm>
            <a:off x="2777386" y="2995051"/>
            <a:ext cx="5760640" cy="369332"/>
          </a:xfrm>
          <a:prstGeom prst="rect">
            <a:avLst/>
          </a:prstGeom>
        </p:spPr>
        <p:txBody>
          <a:bodyPr wrap="square">
            <a:spAutoFit/>
          </a:bodyPr>
          <a:lstStyle/>
          <a:p>
            <a:r>
              <a:rPr lang="en-GB" i="0" dirty="0"/>
              <a:t>"Notify Me" button is an example of Observer Pattern.</a:t>
            </a:r>
          </a:p>
        </p:txBody>
      </p:sp>
      <p:pic>
        <p:nvPicPr>
          <p:cNvPr id="13316" name="Picture 4" descr="http://3.bp.blogspot.com/-IRCWJVyvXDw/U72BG7bumII/AAAAAAAAAFk/Xz6ZtZNipOU/s1600/ima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3447255"/>
            <a:ext cx="3511789" cy="106583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1.bp.blogspot.com/-sPmt4lsJ-II/U74c1Ij3ASI/AAAAAAAAAGE/5n-QtE42COI/s1600/imag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636" y="4509120"/>
            <a:ext cx="3620224" cy="218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97018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71010" name="Picture 2" descr="http://www.cs.utsa.edu/~cs3443/demomvc/demomvc-uml.png"/>
          <p:cNvPicPr>
            <a:picLocks noChangeAspect="1" noChangeArrowheads="1"/>
          </p:cNvPicPr>
          <p:nvPr/>
        </p:nvPicPr>
        <p:blipFill>
          <a:blip r:embed="rId2" cstate="print"/>
          <a:srcRect/>
          <a:stretch>
            <a:fillRect/>
          </a:stretch>
        </p:blipFill>
        <p:spPr bwMode="auto">
          <a:xfrm>
            <a:off x="-514350" y="357166"/>
            <a:ext cx="9658350" cy="61722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400" dirty="0"/>
              <a:t>The UML diagram shows unidirectional associations because, for example, </a:t>
            </a:r>
            <a:r>
              <a:rPr lang="en-GB" sz="2400" dirty="0" err="1"/>
              <a:t>DemoController</a:t>
            </a:r>
            <a:r>
              <a:rPr lang="en-GB" sz="2400" dirty="0"/>
              <a:t> has a </a:t>
            </a:r>
            <a:r>
              <a:rPr lang="en-GB" sz="2400" dirty="0" err="1"/>
              <a:t>DemoModel</a:t>
            </a:r>
            <a:r>
              <a:rPr lang="en-GB" sz="2400" dirty="0"/>
              <a:t> attribute, but not vice versa. A dependency is shown from DemoView to </a:t>
            </a:r>
            <a:r>
              <a:rPr lang="en-GB" sz="2400" dirty="0" err="1"/>
              <a:t>DemoController</a:t>
            </a:r>
            <a:r>
              <a:rPr lang="en-GB" sz="2400" dirty="0"/>
              <a:t> because </a:t>
            </a:r>
            <a:r>
              <a:rPr lang="en-GB" sz="2400" dirty="0" err="1"/>
              <a:t>DemoView's</a:t>
            </a:r>
            <a:r>
              <a:rPr lang="en-GB" sz="2400" dirty="0"/>
              <a:t> </a:t>
            </a:r>
            <a:r>
              <a:rPr lang="en-GB" sz="2400" dirty="0" err="1"/>
              <a:t>registerController</a:t>
            </a:r>
            <a:r>
              <a:rPr lang="en-GB" sz="2400" dirty="0"/>
              <a:t> method has a </a:t>
            </a:r>
            <a:r>
              <a:rPr lang="en-GB" sz="2400" dirty="0" err="1"/>
              <a:t>DemoController</a:t>
            </a:r>
            <a:r>
              <a:rPr lang="en-GB" sz="2400" dirty="0"/>
              <a:t> parameter.</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a:t>DemoModel</a:t>
            </a:r>
            <a:endParaRPr lang="en-GB" sz="2800" dirty="0"/>
          </a:p>
        </p:txBody>
      </p:sp>
      <p:sp>
        <p:nvSpPr>
          <p:cNvPr id="3" name="Content Placeholder 2"/>
          <p:cNvSpPr>
            <a:spLocks noGrp="1"/>
          </p:cNvSpPr>
          <p:nvPr>
            <p:ph idx="1"/>
          </p:nvPr>
        </p:nvSpPr>
        <p:spPr/>
        <p:txBody>
          <a:bodyPr>
            <a:normAutofit/>
          </a:bodyPr>
          <a:lstStyle/>
          <a:p>
            <a:r>
              <a:rPr lang="en-GB" sz="2400" dirty="0"/>
              <a:t>A </a:t>
            </a:r>
            <a:r>
              <a:rPr lang="en-GB" sz="2400" dirty="0" err="1"/>
              <a:t>DemoModel</a:t>
            </a:r>
            <a:r>
              <a:rPr lang="en-GB" sz="2400" dirty="0"/>
              <a:t> object has instance variables for storing an array of Points and a </a:t>
            </a:r>
            <a:r>
              <a:rPr lang="en-GB" sz="2400" dirty="0" err="1"/>
              <a:t>color</a:t>
            </a:r>
            <a:r>
              <a:rPr lang="en-GB" sz="2400" dirty="0"/>
              <a:t>. [A Point object has instance variables x and y that can be directly accessed, e.g., </a:t>
            </a:r>
            <a:r>
              <a:rPr lang="en-GB" sz="2400" dirty="0" err="1"/>
              <a:t>point.x</a:t>
            </a:r>
            <a:r>
              <a:rPr lang="en-GB" sz="2400" dirty="0"/>
              <a:t> and </a:t>
            </a:r>
            <a:r>
              <a:rPr lang="en-GB" sz="2400" dirty="0" err="1"/>
              <a:t>point.y</a:t>
            </a:r>
            <a:r>
              <a:rPr lang="en-GB" sz="2400" dirty="0"/>
              <a:t>.] </a:t>
            </a:r>
          </a:p>
          <a:p>
            <a:r>
              <a:rPr lang="en-GB" sz="2400" dirty="0" err="1"/>
              <a:t>DemoModel</a:t>
            </a:r>
            <a:r>
              <a:rPr lang="en-GB" sz="2400" dirty="0"/>
              <a:t> also has methods for updating and accessing the points and the </a:t>
            </a:r>
            <a:r>
              <a:rPr lang="en-GB" sz="2400" dirty="0" err="1"/>
              <a:t>color</a:t>
            </a:r>
            <a:r>
              <a:rPr lang="en-GB" sz="2400" dirty="0"/>
              <a:t>.</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Rectangle 5"/>
          <p:cNvSpPr/>
          <p:nvPr/>
        </p:nvSpPr>
        <p:spPr>
          <a:xfrm>
            <a:off x="1000100" y="1500174"/>
            <a:ext cx="6929486" cy="4801314"/>
          </a:xfrm>
          <a:prstGeom prst="rect">
            <a:avLst/>
          </a:prstGeom>
        </p:spPr>
        <p:txBody>
          <a:bodyPr wrap="square">
            <a:spAutoFit/>
          </a:bodyPr>
          <a:lstStyle/>
          <a:p>
            <a:r>
              <a:rPr lang="en-GB" i="0" dirty="0"/>
              <a:t>public class </a:t>
            </a:r>
            <a:r>
              <a:rPr lang="en-GB" i="0" dirty="0" err="1"/>
              <a:t>DemoModel</a:t>
            </a:r>
            <a:r>
              <a:rPr lang="en-GB" i="0" dirty="0"/>
              <a:t> {</a:t>
            </a:r>
          </a:p>
          <a:p>
            <a:r>
              <a:rPr lang="en-GB" i="0" dirty="0"/>
              <a:t>              private </a:t>
            </a:r>
            <a:r>
              <a:rPr lang="en-GB" i="0" dirty="0" err="1"/>
              <a:t>int</a:t>
            </a:r>
            <a:r>
              <a:rPr lang="en-GB" i="0" dirty="0"/>
              <a:t> </a:t>
            </a:r>
            <a:r>
              <a:rPr lang="en-GB" i="0" dirty="0" err="1"/>
              <a:t>pointCount</a:t>
            </a:r>
            <a:r>
              <a:rPr lang="en-GB" i="0" dirty="0"/>
              <a:t>;//The number of points</a:t>
            </a:r>
          </a:p>
          <a:p>
            <a:r>
              <a:rPr lang="en-GB" i="0" dirty="0"/>
              <a:t>              private Point[] points;</a:t>
            </a:r>
          </a:p>
          <a:p>
            <a:r>
              <a:rPr lang="en-GB" i="0" dirty="0"/>
              <a:t>              private </a:t>
            </a:r>
            <a:r>
              <a:rPr lang="en-GB" i="0" dirty="0" err="1"/>
              <a:t>Color</a:t>
            </a:r>
            <a:r>
              <a:rPr lang="en-GB" i="0" dirty="0"/>
              <a:t> </a:t>
            </a:r>
            <a:r>
              <a:rPr lang="en-GB" i="0" dirty="0" err="1"/>
              <a:t>selectedColor</a:t>
            </a:r>
            <a:r>
              <a:rPr lang="en-GB" i="0" dirty="0"/>
              <a:t>;</a:t>
            </a:r>
          </a:p>
          <a:p>
            <a:r>
              <a:rPr lang="en-GB" i="0" dirty="0"/>
              <a:t>	</a:t>
            </a:r>
          </a:p>
          <a:p>
            <a:r>
              <a:rPr lang="en-GB" i="0" dirty="0"/>
              <a:t>              public </a:t>
            </a:r>
            <a:r>
              <a:rPr lang="en-GB" i="0" dirty="0" err="1"/>
              <a:t>DemoModel</a:t>
            </a:r>
            <a:r>
              <a:rPr lang="en-GB" i="0" dirty="0"/>
              <a:t>() {</a:t>
            </a:r>
          </a:p>
          <a:p>
            <a:r>
              <a:rPr lang="en-GB" i="0" dirty="0"/>
              <a:t>		</a:t>
            </a:r>
            <a:r>
              <a:rPr lang="en-GB" i="0" dirty="0" err="1"/>
              <a:t>pointCount</a:t>
            </a:r>
            <a:r>
              <a:rPr lang="en-GB" i="0" dirty="0"/>
              <a:t> = 0;</a:t>
            </a:r>
          </a:p>
          <a:p>
            <a:r>
              <a:rPr lang="en-GB" i="0" dirty="0"/>
              <a:t>		points = new Point[10000];</a:t>
            </a:r>
          </a:p>
          <a:p>
            <a:r>
              <a:rPr lang="en-GB" i="0" dirty="0"/>
              <a:t>		</a:t>
            </a:r>
            <a:r>
              <a:rPr lang="en-GB" i="0" dirty="0" err="1"/>
              <a:t>selectedColor</a:t>
            </a:r>
            <a:r>
              <a:rPr lang="en-GB" i="0" dirty="0"/>
              <a:t> = </a:t>
            </a:r>
            <a:r>
              <a:rPr lang="en-GB" i="0" dirty="0" err="1"/>
              <a:t>Color.CYAN</a:t>
            </a:r>
            <a:r>
              <a:rPr lang="en-GB" i="0" dirty="0"/>
              <a:t>;</a:t>
            </a:r>
          </a:p>
          <a:p>
            <a:r>
              <a:rPr lang="en-GB" i="0" dirty="0"/>
              <a:t>              }</a:t>
            </a:r>
          </a:p>
          <a:p>
            <a:r>
              <a:rPr lang="en-GB" i="0" dirty="0"/>
              <a:t>	</a:t>
            </a:r>
          </a:p>
          <a:p>
            <a:r>
              <a:rPr lang="en-GB" i="0" dirty="0"/>
              <a:t>	</a:t>
            </a:r>
          </a:p>
          <a:p>
            <a:r>
              <a:rPr lang="en-GB" i="0" dirty="0"/>
              <a:t>	public void </a:t>
            </a:r>
            <a:r>
              <a:rPr lang="en-GB" i="0" dirty="0" err="1"/>
              <a:t>addPoint</a:t>
            </a:r>
            <a:r>
              <a:rPr lang="en-GB" i="0" dirty="0"/>
              <a:t>(Point </a:t>
            </a:r>
            <a:r>
              <a:rPr lang="en-GB" i="0" dirty="0" err="1"/>
              <a:t>point</a:t>
            </a:r>
            <a:r>
              <a:rPr lang="en-GB" i="0" dirty="0"/>
              <a:t>) {}</a:t>
            </a:r>
          </a:p>
          <a:p>
            <a:r>
              <a:rPr lang="en-GB" i="0" dirty="0"/>
              <a:t>              public Point </a:t>
            </a:r>
            <a:r>
              <a:rPr lang="en-GB" i="0" dirty="0" err="1"/>
              <a:t>getPoint</a:t>
            </a:r>
            <a:r>
              <a:rPr lang="en-GB" i="0" dirty="0"/>
              <a:t>(</a:t>
            </a:r>
            <a:r>
              <a:rPr lang="en-GB" i="0" dirty="0" err="1"/>
              <a:t>int</a:t>
            </a:r>
            <a:r>
              <a:rPr lang="en-GB" i="0" dirty="0"/>
              <a:t> </a:t>
            </a:r>
            <a:r>
              <a:rPr lang="en-GB" i="0" dirty="0" err="1"/>
              <a:t>i</a:t>
            </a:r>
            <a:r>
              <a:rPr lang="en-GB" i="0" dirty="0"/>
              <a:t>) {}</a:t>
            </a:r>
          </a:p>
          <a:p>
            <a:r>
              <a:rPr lang="en-GB" i="0" dirty="0"/>
              <a:t>	public void </a:t>
            </a:r>
            <a:r>
              <a:rPr lang="en-GB" i="0" dirty="0" err="1"/>
              <a:t>setSelectedColor</a:t>
            </a:r>
            <a:r>
              <a:rPr lang="en-GB" i="0" dirty="0"/>
              <a:t>(</a:t>
            </a:r>
            <a:r>
              <a:rPr lang="en-GB" i="0" dirty="0" err="1"/>
              <a:t>Color</a:t>
            </a:r>
            <a:r>
              <a:rPr lang="en-GB" i="0" dirty="0"/>
              <a:t> </a:t>
            </a:r>
            <a:r>
              <a:rPr lang="en-GB" i="0" dirty="0" err="1"/>
              <a:t>color</a:t>
            </a:r>
            <a:r>
              <a:rPr lang="en-GB" i="0" dirty="0"/>
              <a:t>) {}	</a:t>
            </a:r>
          </a:p>
          <a:p>
            <a:r>
              <a:rPr lang="en-GB" i="0" dirty="0"/>
              <a:t>	public </a:t>
            </a:r>
            <a:r>
              <a:rPr lang="en-GB" i="0" dirty="0" err="1"/>
              <a:t>Color</a:t>
            </a:r>
            <a:r>
              <a:rPr lang="en-GB" i="0" dirty="0"/>
              <a:t> </a:t>
            </a:r>
            <a:r>
              <a:rPr lang="en-GB" i="0" dirty="0" err="1"/>
              <a:t>getSelectedColor</a:t>
            </a:r>
            <a:r>
              <a:rPr lang="en-GB" i="0" dirty="0"/>
              <a:t>() {}</a:t>
            </a:r>
          </a:p>
          <a:p>
            <a:r>
              <a:rPr lang="en-GB" i="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a:t>DemoController</a:t>
            </a:r>
            <a:endParaRPr lang="en-GB" sz="2800" dirty="0"/>
          </a:p>
        </p:txBody>
      </p:sp>
      <p:sp>
        <p:nvSpPr>
          <p:cNvPr id="3" name="Content Placeholder 2"/>
          <p:cNvSpPr>
            <a:spLocks noGrp="1"/>
          </p:cNvSpPr>
          <p:nvPr>
            <p:ph idx="1"/>
          </p:nvPr>
        </p:nvSpPr>
        <p:spPr>
          <a:xfrm>
            <a:off x="428596" y="1428736"/>
            <a:ext cx="8229630" cy="4351338"/>
          </a:xfrm>
        </p:spPr>
        <p:txBody>
          <a:bodyPr>
            <a:normAutofit/>
          </a:bodyPr>
          <a:lstStyle/>
          <a:p>
            <a:r>
              <a:rPr lang="en-GB" sz="2400" dirty="0"/>
              <a:t>A </a:t>
            </a:r>
            <a:r>
              <a:rPr lang="en-GB" sz="2400" dirty="0" err="1"/>
              <a:t>DemoController</a:t>
            </a:r>
            <a:r>
              <a:rPr lang="en-GB" sz="2400" dirty="0"/>
              <a:t> object has instance variables for a </a:t>
            </a:r>
            <a:r>
              <a:rPr lang="en-GB" sz="2400" dirty="0" err="1"/>
              <a:t>DemoModel</a:t>
            </a:r>
            <a:r>
              <a:rPr lang="en-GB" sz="2400" dirty="0"/>
              <a:t> and a DemoView. </a:t>
            </a:r>
          </a:p>
          <a:p>
            <a:r>
              <a:rPr lang="en-GB" sz="2400" dirty="0" err="1"/>
              <a:t>DemoController</a:t>
            </a:r>
            <a:r>
              <a:rPr lang="en-GB" sz="2400" dirty="0"/>
              <a:t> implements the </a:t>
            </a:r>
            <a:r>
              <a:rPr lang="en-GB" sz="2400" dirty="0" err="1"/>
              <a:t>MouseMotionListener</a:t>
            </a:r>
            <a:r>
              <a:rPr lang="en-GB" sz="2400" dirty="0"/>
              <a:t> interface (</a:t>
            </a:r>
            <a:r>
              <a:rPr lang="en-GB" sz="2400" dirty="0" err="1"/>
              <a:t>mouseDragged</a:t>
            </a:r>
            <a:r>
              <a:rPr lang="en-GB" sz="2400" dirty="0"/>
              <a:t> and </a:t>
            </a:r>
            <a:r>
              <a:rPr lang="en-GB" sz="2400" dirty="0" err="1"/>
              <a:t>mouseMoved</a:t>
            </a:r>
            <a:r>
              <a:rPr lang="en-GB" sz="2400" dirty="0"/>
              <a:t> method) and the </a:t>
            </a:r>
            <a:r>
              <a:rPr lang="en-GB" sz="2400" dirty="0" err="1"/>
              <a:t>ListSelectionListener</a:t>
            </a:r>
            <a:r>
              <a:rPr lang="en-GB" sz="2400" dirty="0"/>
              <a:t> interface (</a:t>
            </a:r>
            <a:r>
              <a:rPr lang="en-GB" sz="2400" dirty="0" err="1"/>
              <a:t>valueChanged</a:t>
            </a:r>
            <a:r>
              <a:rPr lang="en-GB" sz="2400" dirty="0"/>
              <a:t> method).</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35</a:t>
            </a:fld>
            <a:endParaRPr lang="en-US" altLang="en-US"/>
          </a:p>
        </p:txBody>
      </p:sp>
      <p:sp>
        <p:nvSpPr>
          <p:cNvPr id="5" name="Rectangle 4"/>
          <p:cNvSpPr/>
          <p:nvPr/>
        </p:nvSpPr>
        <p:spPr>
          <a:xfrm>
            <a:off x="120977" y="2000240"/>
            <a:ext cx="8929718" cy="3693319"/>
          </a:xfrm>
          <a:prstGeom prst="rect">
            <a:avLst/>
          </a:prstGeom>
        </p:spPr>
        <p:txBody>
          <a:bodyPr wrap="square">
            <a:spAutoFit/>
          </a:bodyPr>
          <a:lstStyle/>
          <a:p>
            <a:r>
              <a:rPr lang="en-GB" i="0" dirty="0"/>
              <a:t>public class </a:t>
            </a:r>
            <a:r>
              <a:rPr lang="en-GB" i="0" dirty="0" err="1"/>
              <a:t>DemoController</a:t>
            </a:r>
            <a:r>
              <a:rPr lang="en-GB" i="0" dirty="0"/>
              <a:t> implements </a:t>
            </a:r>
            <a:r>
              <a:rPr lang="en-GB" i="0" dirty="0" err="1"/>
              <a:t>ListSelectionListener</a:t>
            </a:r>
            <a:r>
              <a:rPr lang="en-GB" i="0" dirty="0"/>
              <a:t>, </a:t>
            </a:r>
            <a:r>
              <a:rPr lang="en-GB" i="0" dirty="0" err="1"/>
              <a:t>mouseMotionListener</a:t>
            </a:r>
            <a:r>
              <a:rPr lang="en-GB" i="0" dirty="0"/>
              <a:t> {</a:t>
            </a:r>
          </a:p>
          <a:p>
            <a:r>
              <a:rPr lang="en-GB" i="0" dirty="0"/>
              <a:t>               private </a:t>
            </a:r>
            <a:r>
              <a:rPr lang="en-GB" i="0" dirty="0" err="1"/>
              <a:t>DemoModel</a:t>
            </a:r>
            <a:r>
              <a:rPr lang="en-GB" i="0" dirty="0"/>
              <a:t> model;</a:t>
            </a:r>
          </a:p>
          <a:p>
            <a:r>
              <a:rPr lang="en-GB" i="0" dirty="0"/>
              <a:t>	private DemoView view;</a:t>
            </a:r>
          </a:p>
          <a:p>
            <a:endParaRPr lang="en-GB" i="0" dirty="0"/>
          </a:p>
          <a:p>
            <a:r>
              <a:rPr lang="en-GB" i="0" dirty="0"/>
              <a:t>	public </a:t>
            </a:r>
            <a:r>
              <a:rPr lang="en-GB" i="0" dirty="0" err="1"/>
              <a:t>DemoController</a:t>
            </a:r>
            <a:r>
              <a:rPr lang="en-GB" i="0" dirty="0"/>
              <a:t>(</a:t>
            </a:r>
            <a:r>
              <a:rPr lang="en-GB" i="0" dirty="0" err="1"/>
              <a:t>DemoModel</a:t>
            </a:r>
            <a:r>
              <a:rPr lang="en-GB" i="0" dirty="0"/>
              <a:t> model, DemoView view) {</a:t>
            </a:r>
          </a:p>
          <a:p>
            <a:r>
              <a:rPr lang="en-GB" i="0" dirty="0"/>
              <a:t>		</a:t>
            </a:r>
            <a:r>
              <a:rPr lang="en-GB" i="0" dirty="0" err="1"/>
              <a:t>this.model</a:t>
            </a:r>
            <a:r>
              <a:rPr lang="en-GB" i="0" dirty="0"/>
              <a:t> = model;</a:t>
            </a:r>
          </a:p>
          <a:p>
            <a:r>
              <a:rPr lang="en-GB" i="0" dirty="0"/>
              <a:t>		</a:t>
            </a:r>
            <a:r>
              <a:rPr lang="en-GB" i="0" dirty="0" err="1"/>
              <a:t>this.view</a:t>
            </a:r>
            <a:r>
              <a:rPr lang="en-GB" i="0" dirty="0"/>
              <a:t> = view;</a:t>
            </a:r>
          </a:p>
          <a:p>
            <a:r>
              <a:rPr lang="en-GB" i="0" dirty="0"/>
              <a:t>	}</a:t>
            </a:r>
          </a:p>
          <a:p>
            <a:endParaRPr lang="en-GB" i="0" dirty="0"/>
          </a:p>
          <a:p>
            <a:r>
              <a:rPr lang="en-GB" i="0" dirty="0"/>
              <a:t>	public void </a:t>
            </a:r>
            <a:r>
              <a:rPr lang="en-GB" i="0" dirty="0" err="1"/>
              <a:t>mouseDragged</a:t>
            </a:r>
            <a:r>
              <a:rPr lang="en-GB" i="0" dirty="0"/>
              <a:t>(</a:t>
            </a:r>
            <a:r>
              <a:rPr lang="en-GB" i="0" dirty="0" err="1"/>
              <a:t>MouseEvent</a:t>
            </a:r>
            <a:r>
              <a:rPr lang="en-GB" i="0" dirty="0"/>
              <a:t> event) {} </a:t>
            </a:r>
          </a:p>
          <a:p>
            <a:r>
              <a:rPr lang="en-GB" i="0" dirty="0"/>
              <a:t>	public void </a:t>
            </a:r>
            <a:r>
              <a:rPr lang="en-GB" i="0" dirty="0" err="1"/>
              <a:t>mouseMoved</a:t>
            </a:r>
            <a:r>
              <a:rPr lang="en-GB" i="0" dirty="0"/>
              <a:t>(</a:t>
            </a:r>
            <a:r>
              <a:rPr lang="en-GB" i="0" dirty="0" err="1"/>
              <a:t>MouseEvent</a:t>
            </a:r>
            <a:r>
              <a:rPr lang="en-GB" i="0" dirty="0"/>
              <a:t> event) {}</a:t>
            </a:r>
          </a:p>
          <a:p>
            <a:r>
              <a:rPr lang="en-GB" i="0" dirty="0"/>
              <a:t>	public void </a:t>
            </a:r>
            <a:r>
              <a:rPr lang="en-GB" i="0" dirty="0" err="1"/>
              <a:t>valueChanged</a:t>
            </a:r>
            <a:r>
              <a:rPr lang="en-GB" i="0" dirty="0"/>
              <a:t>(</a:t>
            </a:r>
            <a:r>
              <a:rPr lang="en-GB" i="0" dirty="0" err="1"/>
              <a:t>ListSelectionEvent</a:t>
            </a:r>
            <a:r>
              <a:rPr lang="en-GB" i="0" dirty="0"/>
              <a:t> event) {}</a:t>
            </a:r>
          </a:p>
          <a:p>
            <a:r>
              <a:rPr lang="en-GB" i="0"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DemoView</a:t>
            </a:r>
          </a:p>
        </p:txBody>
      </p:sp>
      <p:sp>
        <p:nvSpPr>
          <p:cNvPr id="3" name="Content Placeholder 2"/>
          <p:cNvSpPr>
            <a:spLocks noGrp="1"/>
          </p:cNvSpPr>
          <p:nvPr>
            <p:ph idx="1"/>
          </p:nvPr>
        </p:nvSpPr>
        <p:spPr>
          <a:xfrm>
            <a:off x="428596" y="1825625"/>
            <a:ext cx="8086754" cy="4351338"/>
          </a:xfrm>
        </p:spPr>
        <p:txBody>
          <a:bodyPr>
            <a:normAutofit/>
          </a:bodyPr>
          <a:lstStyle/>
          <a:p>
            <a:r>
              <a:rPr lang="en-GB" sz="2400" dirty="0"/>
              <a:t>A DemoView object has instance variables for the window's components, plus two class constants for the </a:t>
            </a:r>
            <a:r>
              <a:rPr lang="en-GB" sz="2400" dirty="0" err="1"/>
              <a:t>color</a:t>
            </a:r>
            <a:r>
              <a:rPr lang="en-GB" sz="2400" dirty="0"/>
              <a:t> selection.</a:t>
            </a:r>
          </a:p>
          <a:p>
            <a:r>
              <a:rPr lang="en-GB" sz="2400" dirty="0"/>
              <a:t>DemoView is a subclass of </a:t>
            </a:r>
            <a:r>
              <a:rPr lang="en-GB" sz="2400" dirty="0" err="1"/>
              <a:t>JFrame</a:t>
            </a:r>
            <a:r>
              <a:rPr lang="en-GB" sz="2400" dirty="0"/>
              <a:t>. The constructor organises the window, and the methods help to </a:t>
            </a:r>
            <a:r>
              <a:rPr lang="en-GB" sz="2400" b="1" dirty="0"/>
              <a:t>coordinate with the controller and the model</a:t>
            </a:r>
            <a:r>
              <a:rPr lang="en-GB" sz="2400"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72034" name="Picture 2" descr="http://www.cs.utsa.edu/~cs3443/demomvc/demoview.png"/>
          <p:cNvPicPr>
            <a:picLocks noChangeAspect="1" noChangeArrowheads="1"/>
          </p:cNvPicPr>
          <p:nvPr/>
        </p:nvPicPr>
        <p:blipFill>
          <a:blip r:embed="rId2" cstate="print"/>
          <a:srcRect/>
          <a:stretch>
            <a:fillRect/>
          </a:stretch>
        </p:blipFill>
        <p:spPr bwMode="auto">
          <a:xfrm>
            <a:off x="1571604" y="1928802"/>
            <a:ext cx="6429375" cy="3857625"/>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38</a:t>
            </a:fld>
            <a:endParaRPr lang="en-US" altLang="en-US"/>
          </a:p>
        </p:txBody>
      </p:sp>
      <p:sp>
        <p:nvSpPr>
          <p:cNvPr id="5" name="Rectangle 4"/>
          <p:cNvSpPr/>
          <p:nvPr/>
        </p:nvSpPr>
        <p:spPr>
          <a:xfrm>
            <a:off x="642910" y="1643050"/>
            <a:ext cx="7715304" cy="3139321"/>
          </a:xfrm>
          <a:prstGeom prst="rect">
            <a:avLst/>
          </a:prstGeom>
        </p:spPr>
        <p:txBody>
          <a:bodyPr wrap="square">
            <a:spAutoFit/>
          </a:bodyPr>
          <a:lstStyle/>
          <a:p>
            <a:r>
              <a:rPr lang="en-GB" i="0" dirty="0"/>
              <a:t>public class DemoView extends </a:t>
            </a:r>
            <a:r>
              <a:rPr lang="en-GB" i="0" dirty="0" err="1"/>
              <a:t>JFrame</a:t>
            </a:r>
            <a:r>
              <a:rPr lang="en-GB" i="0" dirty="0"/>
              <a:t> {</a:t>
            </a:r>
          </a:p>
          <a:p>
            <a:r>
              <a:rPr lang="en-GB" i="0" dirty="0"/>
              <a:t>    private </a:t>
            </a:r>
            <a:r>
              <a:rPr lang="en-GB" i="0" dirty="0" err="1"/>
              <a:t>DemoModel</a:t>
            </a:r>
            <a:r>
              <a:rPr lang="en-GB" i="0" dirty="0"/>
              <a:t> model;	</a:t>
            </a:r>
          </a:p>
          <a:p>
            <a:r>
              <a:rPr lang="en-GB" i="0" dirty="0"/>
              <a:t>	private </a:t>
            </a:r>
            <a:r>
              <a:rPr lang="en-GB" i="0" dirty="0" err="1"/>
              <a:t>PaintPanel</a:t>
            </a:r>
            <a:r>
              <a:rPr lang="en-GB" i="0" dirty="0"/>
              <a:t> </a:t>
            </a:r>
            <a:r>
              <a:rPr lang="en-GB" i="0" dirty="0" err="1"/>
              <a:t>mousePanel</a:t>
            </a:r>
            <a:r>
              <a:rPr lang="en-GB" i="0" dirty="0"/>
              <a:t>;	</a:t>
            </a:r>
          </a:p>
          <a:p>
            <a:r>
              <a:rPr lang="en-GB" i="0" dirty="0"/>
              <a:t>	private </a:t>
            </a:r>
            <a:r>
              <a:rPr lang="en-GB" i="0" dirty="0" err="1"/>
              <a:t>JList</a:t>
            </a:r>
            <a:r>
              <a:rPr lang="en-GB" i="0" dirty="0"/>
              <a:t> </a:t>
            </a:r>
            <a:r>
              <a:rPr lang="en-GB" i="0" dirty="0" err="1"/>
              <a:t>colorList</a:t>
            </a:r>
            <a:r>
              <a:rPr lang="en-GB" i="0" dirty="0"/>
              <a:t>;	</a:t>
            </a:r>
          </a:p>
          <a:p>
            <a:r>
              <a:rPr lang="en-GB" i="0" dirty="0"/>
              <a:t>	private </a:t>
            </a:r>
            <a:r>
              <a:rPr lang="en-GB" i="0" dirty="0" err="1"/>
              <a:t>JPanel</a:t>
            </a:r>
            <a:r>
              <a:rPr lang="en-GB" i="0" dirty="0"/>
              <a:t> </a:t>
            </a:r>
            <a:r>
              <a:rPr lang="en-GB" i="0" dirty="0" err="1"/>
              <a:t>listPanel</a:t>
            </a:r>
            <a:r>
              <a:rPr lang="en-GB" i="0" dirty="0"/>
              <a:t>;	</a:t>
            </a:r>
          </a:p>
          <a:p>
            <a:r>
              <a:rPr lang="en-GB" i="0" dirty="0"/>
              <a:t>	private static final String[] </a:t>
            </a:r>
            <a:r>
              <a:rPr lang="en-GB" i="0" dirty="0" err="1"/>
              <a:t>colorNames</a:t>
            </a:r>
            <a:r>
              <a:rPr lang="en-GB" i="0" dirty="0"/>
              <a:t> = {"Black", "Blue", ...};</a:t>
            </a:r>
          </a:p>
          <a:p>
            <a:r>
              <a:rPr lang="en-GB" i="0" dirty="0"/>
              <a:t>	</a:t>
            </a:r>
          </a:p>
          <a:p>
            <a:r>
              <a:rPr lang="en-GB" i="0" dirty="0"/>
              <a:t>	private static final </a:t>
            </a:r>
            <a:r>
              <a:rPr lang="en-GB" i="0" dirty="0" err="1"/>
              <a:t>Color</a:t>
            </a:r>
            <a:r>
              <a:rPr lang="en-GB" i="0" dirty="0"/>
              <a:t>[] </a:t>
            </a:r>
            <a:r>
              <a:rPr lang="en-GB" i="0" dirty="0" err="1"/>
              <a:t>colors</a:t>
            </a:r>
            <a:r>
              <a:rPr lang="en-GB" i="0" dirty="0"/>
              <a:t> = {</a:t>
            </a:r>
            <a:r>
              <a:rPr lang="en-GB" i="0" dirty="0" err="1"/>
              <a:t>Color.BLACK</a:t>
            </a:r>
            <a:r>
              <a:rPr lang="en-GB" i="0" dirty="0"/>
              <a:t>, </a:t>
            </a:r>
            <a:r>
              <a:rPr lang="en-GB" i="0" dirty="0" err="1"/>
              <a:t>Color.BLUE</a:t>
            </a:r>
            <a:r>
              <a:rPr lang="en-GB" i="0" dirty="0"/>
              <a:t>,</a:t>
            </a:r>
          </a:p>
          <a:p>
            <a:r>
              <a:rPr lang="en-GB" i="0" dirty="0"/>
              <a:t>		...};</a:t>
            </a:r>
          </a:p>
          <a:p>
            <a:endParaRPr lang="en-GB" i="0" dirty="0"/>
          </a:p>
          <a:p>
            <a:r>
              <a:rPr lang="en-GB" i="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714356"/>
            <a:ext cx="8358246" cy="5632311"/>
          </a:xfrm>
          <a:prstGeom prst="rect">
            <a:avLst/>
          </a:prstGeom>
        </p:spPr>
        <p:txBody>
          <a:bodyPr wrap="square">
            <a:spAutoFit/>
          </a:bodyPr>
          <a:lstStyle/>
          <a:p>
            <a:r>
              <a:rPr lang="en-GB" dirty="0"/>
              <a:t>public DemoView(</a:t>
            </a:r>
            <a:r>
              <a:rPr lang="en-GB" dirty="0" err="1"/>
              <a:t>DemoModel</a:t>
            </a:r>
            <a:r>
              <a:rPr lang="en-GB" dirty="0"/>
              <a:t> model) {</a:t>
            </a:r>
          </a:p>
          <a:p>
            <a:r>
              <a:rPr lang="en-GB" dirty="0"/>
              <a:t>		super("Illustrate Model-View-Controller");</a:t>
            </a:r>
          </a:p>
          <a:p>
            <a:r>
              <a:rPr lang="en-GB" dirty="0"/>
              <a:t>		</a:t>
            </a:r>
            <a:r>
              <a:rPr lang="en-GB" dirty="0" err="1"/>
              <a:t>this.model</a:t>
            </a:r>
            <a:r>
              <a:rPr lang="en-GB" dirty="0"/>
              <a:t> = model;</a:t>
            </a:r>
          </a:p>
          <a:p>
            <a:endParaRPr lang="en-GB" dirty="0"/>
          </a:p>
          <a:p>
            <a:r>
              <a:rPr lang="en-GB" dirty="0"/>
              <a:t>		/* CENTER: Add a panel that the user can draw on. */</a:t>
            </a:r>
          </a:p>
          <a:p>
            <a:r>
              <a:rPr lang="en-GB" dirty="0"/>
              <a:t>		</a:t>
            </a:r>
            <a:r>
              <a:rPr lang="en-GB" dirty="0" err="1"/>
              <a:t>mousePanel</a:t>
            </a:r>
            <a:r>
              <a:rPr lang="en-GB" dirty="0"/>
              <a:t> = new </a:t>
            </a:r>
            <a:r>
              <a:rPr lang="en-GB" dirty="0" err="1"/>
              <a:t>PaintPanel</a:t>
            </a:r>
            <a:r>
              <a:rPr lang="en-GB" dirty="0"/>
              <a:t>(model);</a:t>
            </a:r>
          </a:p>
          <a:p>
            <a:r>
              <a:rPr lang="en-GB" dirty="0"/>
              <a:t>		</a:t>
            </a:r>
            <a:r>
              <a:rPr lang="en-GB" dirty="0" err="1"/>
              <a:t>mousePanel.setBackground</a:t>
            </a:r>
            <a:r>
              <a:rPr lang="en-GB" dirty="0"/>
              <a:t>(</a:t>
            </a:r>
            <a:r>
              <a:rPr lang="en-GB" dirty="0" err="1"/>
              <a:t>Color.WHITE</a:t>
            </a:r>
            <a:r>
              <a:rPr lang="en-GB" dirty="0"/>
              <a:t>);</a:t>
            </a:r>
          </a:p>
          <a:p>
            <a:r>
              <a:rPr lang="en-GB" dirty="0"/>
              <a:t>		add(</a:t>
            </a:r>
            <a:r>
              <a:rPr lang="en-GB" dirty="0" err="1"/>
              <a:t>mousePanel</a:t>
            </a:r>
            <a:r>
              <a:rPr lang="en-GB" dirty="0"/>
              <a:t>, </a:t>
            </a:r>
            <a:r>
              <a:rPr lang="en-GB" dirty="0" err="1"/>
              <a:t>BorderLayout.CENTER</a:t>
            </a:r>
            <a:r>
              <a:rPr lang="en-GB" dirty="0"/>
              <a:t>);</a:t>
            </a:r>
          </a:p>
          <a:p>
            <a:endParaRPr lang="en-GB" dirty="0"/>
          </a:p>
          <a:p>
            <a:r>
              <a:rPr lang="en-GB" dirty="0"/>
              <a:t>		/* WEST: Add a list so the user can select a </a:t>
            </a:r>
            <a:r>
              <a:rPr lang="en-GB" dirty="0" err="1"/>
              <a:t>color</a:t>
            </a:r>
            <a:r>
              <a:rPr lang="en-GB" dirty="0"/>
              <a:t>. */</a:t>
            </a:r>
          </a:p>
          <a:p>
            <a:r>
              <a:rPr lang="en-GB" dirty="0"/>
              <a:t>		</a:t>
            </a:r>
            <a:r>
              <a:rPr lang="en-GB" dirty="0" err="1"/>
              <a:t>listPanel</a:t>
            </a:r>
            <a:r>
              <a:rPr lang="en-GB" dirty="0"/>
              <a:t> = new </a:t>
            </a:r>
            <a:r>
              <a:rPr lang="en-GB" dirty="0" err="1"/>
              <a:t>JPanel</a:t>
            </a:r>
            <a:r>
              <a:rPr lang="en-GB" dirty="0"/>
              <a:t>();</a:t>
            </a:r>
          </a:p>
          <a:p>
            <a:r>
              <a:rPr lang="en-GB" dirty="0"/>
              <a:t>		add(</a:t>
            </a:r>
            <a:r>
              <a:rPr lang="en-GB" dirty="0" err="1"/>
              <a:t>listPanel</a:t>
            </a:r>
            <a:r>
              <a:rPr lang="en-GB" dirty="0"/>
              <a:t>, </a:t>
            </a:r>
            <a:r>
              <a:rPr lang="en-GB" dirty="0" err="1"/>
              <a:t>BorderLayout.WEST</a:t>
            </a:r>
            <a:r>
              <a:rPr lang="en-GB" dirty="0"/>
              <a:t>);</a:t>
            </a:r>
          </a:p>
          <a:p>
            <a:r>
              <a:rPr lang="en-GB" dirty="0"/>
              <a:t>		</a:t>
            </a:r>
            <a:r>
              <a:rPr lang="en-GB" dirty="0" err="1"/>
              <a:t>colorList</a:t>
            </a:r>
            <a:r>
              <a:rPr lang="en-GB" dirty="0"/>
              <a:t> = new </a:t>
            </a:r>
            <a:r>
              <a:rPr lang="en-GB" dirty="0" err="1"/>
              <a:t>JList</a:t>
            </a:r>
            <a:r>
              <a:rPr lang="en-GB" dirty="0"/>
              <a:t>(</a:t>
            </a:r>
            <a:r>
              <a:rPr lang="en-GB" dirty="0" err="1"/>
              <a:t>colorNames</a:t>
            </a:r>
            <a:r>
              <a:rPr lang="en-GB" dirty="0"/>
              <a:t>);</a:t>
            </a:r>
          </a:p>
          <a:p>
            <a:r>
              <a:rPr lang="en-GB" dirty="0"/>
              <a:t>		</a:t>
            </a:r>
            <a:r>
              <a:rPr lang="en-GB" dirty="0" err="1"/>
              <a:t>colorList.setVisibleRowCount</a:t>
            </a:r>
            <a:r>
              <a:rPr lang="en-GB" dirty="0"/>
              <a:t>(5);</a:t>
            </a:r>
          </a:p>
          <a:p>
            <a:r>
              <a:rPr lang="en-GB" dirty="0"/>
              <a:t>		</a:t>
            </a:r>
            <a:r>
              <a:rPr lang="en-GB" dirty="0" err="1"/>
              <a:t>colorList.setSelectionMode</a:t>
            </a:r>
            <a:r>
              <a:rPr lang="en-GB" dirty="0"/>
              <a:t>(</a:t>
            </a:r>
            <a:r>
              <a:rPr lang="en-GB" dirty="0" err="1"/>
              <a:t>ListSelectionModel.SINGLE_SELECTION</a:t>
            </a:r>
            <a:r>
              <a:rPr lang="en-GB" dirty="0"/>
              <a:t>);</a:t>
            </a:r>
          </a:p>
          <a:p>
            <a:r>
              <a:rPr lang="en-GB" dirty="0"/>
              <a:t>		</a:t>
            </a:r>
            <a:r>
              <a:rPr lang="en-GB" dirty="0" err="1"/>
              <a:t>listPanel.add</a:t>
            </a:r>
            <a:r>
              <a:rPr lang="en-GB" dirty="0"/>
              <a:t>(new </a:t>
            </a:r>
            <a:r>
              <a:rPr lang="en-GB" dirty="0" err="1"/>
              <a:t>JScrollPane</a:t>
            </a:r>
            <a:r>
              <a:rPr lang="en-GB" dirty="0"/>
              <a:t>(</a:t>
            </a:r>
            <a:r>
              <a:rPr lang="en-GB" dirty="0" err="1"/>
              <a:t>colorList</a:t>
            </a:r>
            <a:r>
              <a:rPr lang="en-GB" dirty="0"/>
              <a:t>), </a:t>
            </a:r>
            <a:r>
              <a:rPr lang="en-GB" dirty="0" err="1"/>
              <a:t>BorderLayout.CENTER</a:t>
            </a:r>
            <a:r>
              <a:rPr lang="en-GB" dirty="0"/>
              <a:t>);</a:t>
            </a:r>
          </a:p>
          <a:p>
            <a:r>
              <a:rPr lang="en-GB" dirty="0"/>
              <a:t>	} // end constructor</a:t>
            </a:r>
          </a:p>
          <a:p>
            <a:r>
              <a:rPr lang="en-GB"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28650" y="1825625"/>
            <a:ext cx="7886700" cy="2827511"/>
          </a:xfrm>
        </p:spPr>
        <p:txBody>
          <a:bodyPr>
            <a:noAutofit/>
          </a:bodyPr>
          <a:lstStyle/>
          <a:p>
            <a:r>
              <a:rPr lang="en-GB" sz="2400" dirty="0"/>
              <a:t>All the users who registered for notification in the above case are </a:t>
            </a:r>
            <a:r>
              <a:rPr lang="en-GB" sz="2400" b="1" dirty="0"/>
              <a:t>Observers</a:t>
            </a:r>
            <a:r>
              <a:rPr lang="en-GB" sz="2400" dirty="0"/>
              <a:t> (user1, user2, user3).</a:t>
            </a:r>
          </a:p>
          <a:p>
            <a:r>
              <a:rPr lang="en-GB" sz="2400" dirty="0"/>
              <a:t>The subject of their observation is Red Dress. So, Red Dress is </a:t>
            </a:r>
            <a:r>
              <a:rPr lang="en-GB" sz="2400" b="1" dirty="0"/>
              <a:t>Subject/Observable</a:t>
            </a:r>
            <a:r>
              <a:rPr lang="en-GB" sz="2400" dirty="0"/>
              <a:t>.</a:t>
            </a:r>
          </a:p>
          <a:p>
            <a:r>
              <a:rPr lang="en-GB" sz="2400" dirty="0"/>
              <a:t>There is one Red dress but many users are interested in it.</a:t>
            </a:r>
          </a:p>
          <a:p>
            <a:endParaRPr lang="en-GB" sz="2400" dirty="0"/>
          </a:p>
        </p:txBody>
      </p:sp>
    </p:spTree>
    <p:extLst>
      <p:ext uri="{BB962C8B-B14F-4D97-AF65-F5344CB8AC3E}">
        <p14:creationId xmlns:p14="http://schemas.microsoft.com/office/powerpoint/2010/main" val="3182041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a:t>PaintPanel</a:t>
            </a:r>
            <a:endParaRPr lang="en-GB" sz="2800" dirty="0"/>
          </a:p>
        </p:txBody>
      </p:sp>
      <p:sp>
        <p:nvSpPr>
          <p:cNvPr id="3" name="Content Placeholder 2"/>
          <p:cNvSpPr>
            <a:spLocks noGrp="1"/>
          </p:cNvSpPr>
          <p:nvPr>
            <p:ph idx="1"/>
          </p:nvPr>
        </p:nvSpPr>
        <p:spPr>
          <a:xfrm>
            <a:off x="628650" y="1825625"/>
            <a:ext cx="8158192" cy="4351338"/>
          </a:xfrm>
        </p:spPr>
        <p:txBody>
          <a:bodyPr>
            <a:normAutofit/>
          </a:bodyPr>
          <a:lstStyle/>
          <a:p>
            <a:r>
              <a:rPr lang="en-GB" sz="2400" dirty="0" err="1"/>
              <a:t>PaintPanel</a:t>
            </a:r>
            <a:r>
              <a:rPr lang="en-GB" sz="2400" dirty="0"/>
              <a:t> implements the rest of the view. </a:t>
            </a:r>
          </a:p>
          <a:p>
            <a:r>
              <a:rPr lang="en-GB" sz="2400" dirty="0"/>
              <a:t>It is used to draw the points that the user has drawn.</a:t>
            </a:r>
          </a:p>
          <a:p>
            <a:r>
              <a:rPr lang="en-GB" sz="2400" dirty="0" err="1"/>
              <a:t>PaintPanel</a:t>
            </a:r>
            <a:r>
              <a:rPr lang="en-GB" sz="2400" dirty="0"/>
              <a:t> extends </a:t>
            </a:r>
            <a:r>
              <a:rPr lang="en-GB" sz="2400" dirty="0" err="1"/>
              <a:t>JPanel</a:t>
            </a:r>
            <a:r>
              <a:rPr lang="en-GB" sz="2400" dirty="0"/>
              <a:t> and overrides the </a:t>
            </a:r>
            <a:r>
              <a:rPr lang="en-GB" sz="2400" dirty="0" err="1"/>
              <a:t>paintComponent</a:t>
            </a:r>
            <a:r>
              <a:rPr lang="en-GB" sz="2400" dirty="0"/>
              <a:t> method to draw the points.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Rectangle 4"/>
          <p:cNvSpPr/>
          <p:nvPr/>
        </p:nvSpPr>
        <p:spPr>
          <a:xfrm>
            <a:off x="827584" y="2132856"/>
            <a:ext cx="6072230" cy="3139321"/>
          </a:xfrm>
          <a:prstGeom prst="rect">
            <a:avLst/>
          </a:prstGeom>
        </p:spPr>
        <p:txBody>
          <a:bodyPr wrap="square">
            <a:spAutoFit/>
          </a:bodyPr>
          <a:lstStyle/>
          <a:p>
            <a:r>
              <a:rPr lang="en-GB" i="0" dirty="0"/>
              <a:t>public class </a:t>
            </a:r>
            <a:r>
              <a:rPr lang="en-GB" i="0" dirty="0" err="1"/>
              <a:t>PaintPanel</a:t>
            </a:r>
            <a:r>
              <a:rPr lang="en-GB" i="0" dirty="0"/>
              <a:t> extends </a:t>
            </a:r>
            <a:r>
              <a:rPr lang="en-GB" i="0" dirty="0" err="1"/>
              <a:t>JPanel</a:t>
            </a:r>
            <a:r>
              <a:rPr lang="en-GB" i="0" dirty="0"/>
              <a:t> {</a:t>
            </a:r>
          </a:p>
          <a:p>
            <a:r>
              <a:rPr lang="en-GB" i="0" dirty="0"/>
              <a:t>    </a:t>
            </a:r>
          </a:p>
          <a:p>
            <a:r>
              <a:rPr lang="en-GB" i="0" dirty="0"/>
              <a:t>	private </a:t>
            </a:r>
            <a:r>
              <a:rPr lang="en-GB" i="0" dirty="0" err="1"/>
              <a:t>DemoModel</a:t>
            </a:r>
            <a:r>
              <a:rPr lang="en-GB" i="0" dirty="0"/>
              <a:t> model;</a:t>
            </a:r>
          </a:p>
          <a:p>
            <a:endParaRPr lang="en-GB" i="0" dirty="0"/>
          </a:p>
          <a:p>
            <a:r>
              <a:rPr lang="en-GB" i="0" dirty="0"/>
              <a:t>	public </a:t>
            </a:r>
            <a:r>
              <a:rPr lang="en-GB" i="0" dirty="0" err="1"/>
              <a:t>PaintPanel</a:t>
            </a:r>
            <a:r>
              <a:rPr lang="en-GB" i="0" dirty="0"/>
              <a:t>(</a:t>
            </a:r>
            <a:r>
              <a:rPr lang="en-GB" i="0" dirty="0" err="1"/>
              <a:t>DemoModel</a:t>
            </a:r>
            <a:r>
              <a:rPr lang="en-GB" i="0" dirty="0"/>
              <a:t> model) {</a:t>
            </a:r>
          </a:p>
          <a:p>
            <a:r>
              <a:rPr lang="en-GB" i="0" dirty="0"/>
              <a:t>		</a:t>
            </a:r>
            <a:r>
              <a:rPr lang="en-GB" i="0" dirty="0" err="1"/>
              <a:t>this.model</a:t>
            </a:r>
            <a:r>
              <a:rPr lang="en-GB" i="0" dirty="0"/>
              <a:t> = model;</a:t>
            </a:r>
          </a:p>
          <a:p>
            <a:r>
              <a:rPr lang="en-GB" i="0" dirty="0"/>
              <a:t>	} // end </a:t>
            </a:r>
            <a:r>
              <a:rPr lang="en-GB" i="0" dirty="0" err="1"/>
              <a:t>PaintPanel</a:t>
            </a:r>
            <a:r>
              <a:rPr lang="en-GB" i="0" dirty="0"/>
              <a:t> constructor</a:t>
            </a:r>
          </a:p>
          <a:p>
            <a:endParaRPr lang="en-GB" i="0" dirty="0"/>
          </a:p>
          <a:p>
            <a:r>
              <a:rPr lang="en-GB" i="0" dirty="0"/>
              <a:t>	</a:t>
            </a:r>
          </a:p>
          <a:p>
            <a:r>
              <a:rPr lang="en-GB" i="0" dirty="0"/>
              <a:t>	public void </a:t>
            </a:r>
            <a:r>
              <a:rPr lang="en-GB" i="0" dirty="0" err="1"/>
              <a:t>paintComponent</a:t>
            </a:r>
            <a:r>
              <a:rPr lang="en-GB" i="0" dirty="0"/>
              <a:t>(Graphics g) {}</a:t>
            </a:r>
          </a:p>
          <a:p>
            <a:r>
              <a:rPr lang="en-GB" i="0"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42</a:t>
            </a:fld>
            <a:endParaRPr lang="en-US" altLang="en-US"/>
          </a:p>
        </p:txBody>
      </p:sp>
      <p:sp>
        <p:nvSpPr>
          <p:cNvPr id="5" name="Rectangle 4"/>
          <p:cNvSpPr/>
          <p:nvPr/>
        </p:nvSpPr>
        <p:spPr>
          <a:xfrm>
            <a:off x="539552" y="2204864"/>
            <a:ext cx="7358114" cy="2031325"/>
          </a:xfrm>
          <a:prstGeom prst="rect">
            <a:avLst/>
          </a:prstGeom>
        </p:spPr>
        <p:txBody>
          <a:bodyPr wrap="square">
            <a:spAutoFit/>
          </a:bodyPr>
          <a:lstStyle/>
          <a:p>
            <a:r>
              <a:rPr lang="en-GB" i="0" dirty="0"/>
              <a:t>              public void </a:t>
            </a:r>
            <a:r>
              <a:rPr lang="en-GB" i="0" dirty="0" err="1"/>
              <a:t>registerListener</a:t>
            </a:r>
            <a:r>
              <a:rPr lang="en-GB" i="0" dirty="0"/>
              <a:t>(</a:t>
            </a:r>
            <a:r>
              <a:rPr lang="en-GB" i="0" dirty="0" err="1"/>
              <a:t>DemoController</a:t>
            </a:r>
            <a:r>
              <a:rPr lang="en-GB" i="0" dirty="0"/>
              <a:t> listener) {</a:t>
            </a:r>
          </a:p>
          <a:p>
            <a:r>
              <a:rPr lang="en-GB" i="0" dirty="0"/>
              <a:t>	        </a:t>
            </a:r>
            <a:r>
              <a:rPr lang="en-GB" i="0" dirty="0" err="1"/>
              <a:t>colorList.addListSelectionListener</a:t>
            </a:r>
            <a:r>
              <a:rPr lang="en-GB" i="0" dirty="0"/>
              <a:t>(listener); 		        </a:t>
            </a:r>
            <a:r>
              <a:rPr lang="en-GB" i="0" dirty="0" err="1"/>
              <a:t>mousePanel.addMouseMotionListener</a:t>
            </a:r>
            <a:r>
              <a:rPr lang="en-GB" i="0" dirty="0"/>
              <a:t>(listener);</a:t>
            </a:r>
          </a:p>
          <a:p>
            <a:r>
              <a:rPr lang="en-GB" i="0" dirty="0"/>
              <a:t>	}</a:t>
            </a:r>
          </a:p>
          <a:p>
            <a:endParaRPr lang="en-GB" i="0" dirty="0"/>
          </a:p>
          <a:p>
            <a:r>
              <a:rPr lang="en-GB" i="0" dirty="0"/>
              <a:t>	public </a:t>
            </a:r>
            <a:r>
              <a:rPr lang="en-GB" i="0" dirty="0" err="1"/>
              <a:t>Color</a:t>
            </a:r>
            <a:r>
              <a:rPr lang="en-GB" i="0" dirty="0"/>
              <a:t> </a:t>
            </a:r>
            <a:r>
              <a:rPr lang="en-GB" i="0" dirty="0" err="1"/>
              <a:t>getSelectedColor</a:t>
            </a:r>
            <a:r>
              <a:rPr lang="en-GB" i="0" dirty="0"/>
              <a:t>() {}</a:t>
            </a:r>
          </a:p>
          <a:p>
            <a:r>
              <a:rPr lang="en-GB" i="0" dirty="0"/>
              <a:t>	public void paint(Graphics g)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a:t>DemoMVC</a:t>
            </a:r>
            <a:endParaRPr lang="en-GB" sz="2800" dirty="0"/>
          </a:p>
        </p:txBody>
      </p:sp>
      <p:sp>
        <p:nvSpPr>
          <p:cNvPr id="3" name="Content Placeholder 2"/>
          <p:cNvSpPr>
            <a:spLocks noGrp="1"/>
          </p:cNvSpPr>
          <p:nvPr>
            <p:ph idx="1"/>
          </p:nvPr>
        </p:nvSpPr>
        <p:spPr/>
        <p:txBody>
          <a:bodyPr>
            <a:normAutofit/>
          </a:bodyPr>
          <a:lstStyle/>
          <a:p>
            <a:r>
              <a:rPr lang="en-GB" sz="2400" dirty="0"/>
              <a:t>The </a:t>
            </a:r>
            <a:r>
              <a:rPr lang="en-GB" sz="2400" dirty="0" err="1"/>
              <a:t>DemoMVC</a:t>
            </a:r>
            <a:r>
              <a:rPr lang="en-GB" sz="2400" dirty="0"/>
              <a:t> class holds the main method that starts the application. </a:t>
            </a:r>
          </a:p>
          <a:p>
            <a:r>
              <a:rPr lang="en-GB" sz="2400" dirty="0" err="1"/>
              <a:t>DemoModel</a:t>
            </a:r>
            <a:r>
              <a:rPr lang="en-GB" sz="2400" dirty="0"/>
              <a:t> implements the model part of the application.</a:t>
            </a:r>
          </a:p>
          <a:p>
            <a:r>
              <a:rPr lang="en-GB" sz="2400" dirty="0" err="1"/>
              <a:t>DemoController</a:t>
            </a:r>
            <a:r>
              <a:rPr lang="en-GB" sz="2400" dirty="0"/>
              <a:t> implements the controller part of the application.</a:t>
            </a:r>
          </a:p>
          <a:p>
            <a:r>
              <a:rPr lang="en-GB" sz="2400" dirty="0"/>
              <a:t>DemoView and </a:t>
            </a:r>
            <a:r>
              <a:rPr lang="en-GB" sz="2400" dirty="0" err="1"/>
              <a:t>PaintPanel</a:t>
            </a:r>
            <a:r>
              <a:rPr lang="en-GB" sz="2400" dirty="0"/>
              <a:t> implement the view part of the application. </a:t>
            </a:r>
          </a:p>
          <a:p>
            <a:endParaRPr lang="en-GB" sz="2400" dirty="0"/>
          </a:p>
          <a:p>
            <a:endParaRPr lang="en-GB"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10" y="785794"/>
            <a:ext cx="7858180" cy="5355312"/>
          </a:xfrm>
          <a:prstGeom prst="rect">
            <a:avLst/>
          </a:prstGeom>
        </p:spPr>
        <p:txBody>
          <a:bodyPr wrap="square">
            <a:spAutoFit/>
          </a:bodyPr>
          <a:lstStyle/>
          <a:p>
            <a:r>
              <a:rPr lang="en-GB" i="0" dirty="0"/>
              <a:t>public class </a:t>
            </a:r>
            <a:r>
              <a:rPr lang="en-GB" i="0" dirty="0" err="1"/>
              <a:t>DemoMVC</a:t>
            </a:r>
            <a:r>
              <a:rPr lang="en-GB" i="0" dirty="0"/>
              <a:t> {</a:t>
            </a:r>
          </a:p>
          <a:p>
            <a:r>
              <a:rPr lang="en-GB" i="0" dirty="0"/>
              <a:t>	/**</a:t>
            </a:r>
          </a:p>
          <a:p>
            <a:r>
              <a:rPr lang="en-GB" i="0" dirty="0"/>
              <a:t>	 * main method starts the application</a:t>
            </a:r>
          </a:p>
          <a:p>
            <a:r>
              <a:rPr lang="en-GB" i="0" dirty="0"/>
              <a:t>	 */</a:t>
            </a:r>
          </a:p>
          <a:p>
            <a:r>
              <a:rPr lang="en-GB" i="0" dirty="0"/>
              <a:t>       public static void main(String[] </a:t>
            </a:r>
            <a:r>
              <a:rPr lang="en-GB" i="0" dirty="0" err="1"/>
              <a:t>args</a:t>
            </a:r>
            <a:r>
              <a:rPr lang="en-GB" i="0" dirty="0"/>
              <a:t>) {</a:t>
            </a:r>
          </a:p>
          <a:p>
            <a:r>
              <a:rPr lang="en-GB" i="0" dirty="0"/>
              <a:t>	</a:t>
            </a:r>
            <a:r>
              <a:rPr lang="en-GB" i="0" dirty="0" err="1"/>
              <a:t>DemoModel</a:t>
            </a:r>
            <a:r>
              <a:rPr lang="en-GB" i="0" dirty="0"/>
              <a:t> model = new </a:t>
            </a:r>
            <a:r>
              <a:rPr lang="en-GB" i="0" dirty="0" err="1"/>
              <a:t>DemoModel</a:t>
            </a:r>
            <a:r>
              <a:rPr lang="en-GB" i="0" dirty="0"/>
              <a:t>();</a:t>
            </a:r>
          </a:p>
          <a:p>
            <a:r>
              <a:rPr lang="en-GB" i="0" dirty="0"/>
              <a:t>	DemoView view = new DemoView(model);</a:t>
            </a:r>
          </a:p>
          <a:p>
            <a:r>
              <a:rPr lang="en-GB" i="0" dirty="0"/>
              <a:t>	</a:t>
            </a:r>
            <a:r>
              <a:rPr lang="en-GB" i="0" dirty="0" err="1"/>
              <a:t>DemoController</a:t>
            </a:r>
            <a:r>
              <a:rPr lang="en-GB" i="0" dirty="0"/>
              <a:t> controller = new </a:t>
            </a:r>
            <a:r>
              <a:rPr lang="en-GB" i="0" dirty="0" err="1"/>
              <a:t>DemoController</a:t>
            </a:r>
            <a:r>
              <a:rPr lang="en-GB" i="0" dirty="0"/>
              <a:t>(model, view);</a:t>
            </a:r>
          </a:p>
          <a:p>
            <a:r>
              <a:rPr lang="en-GB" i="0" dirty="0"/>
              <a:t>		</a:t>
            </a:r>
          </a:p>
          <a:p>
            <a:r>
              <a:rPr lang="en-GB" i="0" dirty="0"/>
              <a:t>	// register controller as the listener</a:t>
            </a:r>
          </a:p>
          <a:p>
            <a:r>
              <a:rPr lang="en-GB" i="0" dirty="0"/>
              <a:t>	</a:t>
            </a:r>
            <a:r>
              <a:rPr lang="en-GB" i="0" dirty="0" err="1"/>
              <a:t>view.registerListener</a:t>
            </a:r>
            <a:r>
              <a:rPr lang="en-GB" i="0" dirty="0"/>
              <a:t>(controller);</a:t>
            </a:r>
          </a:p>
          <a:p>
            <a:r>
              <a:rPr lang="en-GB" i="0" dirty="0"/>
              <a:t>		</a:t>
            </a:r>
          </a:p>
          <a:p>
            <a:r>
              <a:rPr lang="en-GB" i="0" dirty="0"/>
              <a:t>	// start it up</a:t>
            </a:r>
          </a:p>
          <a:p>
            <a:r>
              <a:rPr lang="en-GB" i="0" dirty="0"/>
              <a:t>		</a:t>
            </a:r>
            <a:r>
              <a:rPr lang="en-GB" i="0" dirty="0" err="1"/>
              <a:t>view.setDefaultCloseOperation</a:t>
            </a:r>
            <a:r>
              <a:rPr lang="en-GB" i="0" dirty="0"/>
              <a:t>(</a:t>
            </a:r>
            <a:r>
              <a:rPr lang="en-GB" i="0" dirty="0" err="1"/>
              <a:t>JFrame.EXIT_ON_CLOSE</a:t>
            </a:r>
            <a:r>
              <a:rPr lang="en-GB" i="0" dirty="0"/>
              <a:t>);</a:t>
            </a:r>
          </a:p>
          <a:p>
            <a:r>
              <a:rPr lang="en-GB" i="0" dirty="0"/>
              <a:t>	</a:t>
            </a:r>
            <a:r>
              <a:rPr lang="en-GB" i="0" dirty="0" err="1"/>
              <a:t>view.setSize</a:t>
            </a:r>
            <a:r>
              <a:rPr lang="en-GB" i="0" dirty="0"/>
              <a:t>(400, 300);</a:t>
            </a:r>
          </a:p>
          <a:p>
            <a:r>
              <a:rPr lang="en-GB" i="0" dirty="0"/>
              <a:t>	</a:t>
            </a:r>
            <a:r>
              <a:rPr lang="en-GB" i="0" dirty="0" err="1"/>
              <a:t>view.setVisible</a:t>
            </a:r>
            <a:r>
              <a:rPr lang="en-GB" i="0" dirty="0"/>
              <a:t>(true);</a:t>
            </a:r>
          </a:p>
          <a:p>
            <a:r>
              <a:rPr lang="en-GB" i="0" dirty="0"/>
              <a:t>	}</a:t>
            </a:r>
          </a:p>
          <a:p>
            <a:r>
              <a:rPr lang="en-GB" i="0" dirty="0"/>
              <a:t>}</a:t>
            </a:r>
          </a:p>
        </p:txBody>
      </p:sp>
      <p:sp>
        <p:nvSpPr>
          <p:cNvPr id="6" name="TextBox 5"/>
          <p:cNvSpPr txBox="1"/>
          <p:nvPr/>
        </p:nvSpPr>
        <p:spPr>
          <a:xfrm>
            <a:off x="1357290" y="6215082"/>
            <a:ext cx="5372048" cy="369332"/>
          </a:xfrm>
          <a:prstGeom prst="rect">
            <a:avLst/>
          </a:prstGeom>
          <a:noFill/>
        </p:spPr>
        <p:txBody>
          <a:bodyPr wrap="none" rtlCol="0">
            <a:spAutoFit/>
          </a:bodyPr>
          <a:lstStyle/>
          <a:p>
            <a:r>
              <a:rPr lang="en-GB" dirty="0"/>
              <a:t>http://www.cs.utsa.edu/~cs3443/mvc-example.html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7158" y="571480"/>
            <a:ext cx="7886700" cy="1325563"/>
          </a:xfrm>
        </p:spPr>
        <p:txBody>
          <a:bodyPr>
            <a:normAutofit/>
          </a:bodyPr>
          <a:lstStyle/>
          <a:p>
            <a:pPr eaLnBrk="1" hangingPunct="1"/>
            <a:r>
              <a:rPr lang="en-US" altLang="en-US" sz="2800" dirty="0">
                <a:ea typeface="ＭＳ Ｐゴシック" panose="020B0600070205080204" pitchFamily="34" charset="-128"/>
              </a:rPr>
              <a:t>MVC Benefits</a:t>
            </a:r>
            <a:endParaRPr lang="eu-ES" altLang="en-US" sz="2800" dirty="0">
              <a:ea typeface="ＭＳ Ｐゴシック" panose="020B0600070205080204" pitchFamily="34" charset="-128"/>
            </a:endParaRPr>
          </a:p>
        </p:txBody>
      </p:sp>
      <p:sp>
        <p:nvSpPr>
          <p:cNvPr id="26627" name="Rectangle 3"/>
          <p:cNvSpPr>
            <a:spLocks noGrp="1" noChangeArrowheads="1"/>
          </p:cNvSpPr>
          <p:nvPr>
            <p:ph type="body" idx="1"/>
          </p:nvPr>
        </p:nvSpPr>
        <p:spPr>
          <a:xfrm>
            <a:off x="428596" y="1785926"/>
            <a:ext cx="7886700" cy="4351338"/>
          </a:xfrm>
        </p:spPr>
        <p:txBody>
          <a:bodyPr>
            <a:normAutofit/>
          </a:bodyPr>
          <a:lstStyle/>
          <a:p>
            <a:pPr eaLnBrk="1" hangingPunct="1">
              <a:lnSpc>
                <a:spcPct val="90000"/>
              </a:lnSpc>
            </a:pPr>
            <a:r>
              <a:rPr lang="en-US" altLang="en-US" sz="2400" dirty="0">
                <a:ea typeface="ＭＳ Ｐゴシック" panose="020B0600070205080204" pitchFamily="34" charset="-128"/>
              </a:rPr>
              <a:t>Clarity of design</a:t>
            </a:r>
          </a:p>
          <a:p>
            <a:pPr lvl="1" eaLnBrk="1" hangingPunct="1">
              <a:lnSpc>
                <a:spcPct val="90000"/>
              </a:lnSpc>
            </a:pPr>
            <a:r>
              <a:rPr lang="en-US" altLang="en-US" sz="2200" dirty="0">
                <a:ea typeface="ＭＳ Ｐゴシック" panose="020B0600070205080204" pitchFamily="34" charset="-128"/>
              </a:rPr>
              <a:t>easier to implement and maintain</a:t>
            </a:r>
          </a:p>
          <a:p>
            <a:pPr eaLnBrk="1" hangingPunct="1">
              <a:lnSpc>
                <a:spcPct val="90000"/>
              </a:lnSpc>
            </a:pPr>
            <a:r>
              <a:rPr lang="en-US" altLang="en-US" sz="2400" dirty="0">
                <a:ea typeface="ＭＳ Ｐゴシック" panose="020B0600070205080204" pitchFamily="34" charset="-128"/>
              </a:rPr>
              <a:t>Modularity</a:t>
            </a:r>
          </a:p>
          <a:p>
            <a:pPr lvl="1" eaLnBrk="1" hangingPunct="1">
              <a:lnSpc>
                <a:spcPct val="90000"/>
              </a:lnSpc>
            </a:pPr>
            <a:r>
              <a:rPr lang="en-US" altLang="en-US" sz="2200" dirty="0">
                <a:ea typeface="ＭＳ Ｐゴシック" panose="020B0600070205080204" pitchFamily="34" charset="-128"/>
              </a:rPr>
              <a:t>changes to one doesn't affect other modules</a:t>
            </a:r>
          </a:p>
          <a:p>
            <a:pPr lvl="1" eaLnBrk="1" hangingPunct="1">
              <a:lnSpc>
                <a:spcPct val="90000"/>
              </a:lnSpc>
            </a:pPr>
            <a:r>
              <a:rPr lang="en-US" altLang="en-US" sz="2200" dirty="0">
                <a:ea typeface="ＭＳ Ｐゴシック" panose="020B0600070205080204" pitchFamily="34" charset="-128"/>
              </a:rPr>
              <a:t>can develop in parallel once you have the interfaces</a:t>
            </a:r>
          </a:p>
          <a:p>
            <a:pPr eaLnBrk="1" hangingPunct="1">
              <a:lnSpc>
                <a:spcPct val="90000"/>
              </a:lnSpc>
            </a:pPr>
            <a:r>
              <a:rPr lang="en-US" altLang="en-US" sz="2400" dirty="0">
                <a:ea typeface="ＭＳ Ｐゴシック" panose="020B0600070205080204" pitchFamily="34" charset="-128"/>
              </a:rPr>
              <a:t>Multiple views</a:t>
            </a:r>
          </a:p>
          <a:p>
            <a:pPr lvl="1" eaLnBrk="1" hangingPunct="1">
              <a:lnSpc>
                <a:spcPct val="90000"/>
              </a:lnSpc>
            </a:pPr>
            <a:r>
              <a:rPr lang="en-US" altLang="en-US" sz="2400" dirty="0">
                <a:ea typeface="ＭＳ Ｐゴシック" panose="020B0600070205080204" pitchFamily="34" charset="-128"/>
              </a:rPr>
              <a:t>games, spreadsheets, </a:t>
            </a:r>
            <a:r>
              <a:rPr lang="en-US" altLang="en-US" sz="2400" dirty="0" err="1">
                <a:ea typeface="ＭＳ Ｐゴシック" panose="020B0600070205080204" pitchFamily="34" charset="-128"/>
              </a:rPr>
              <a:t>powerpoint</a:t>
            </a:r>
            <a:r>
              <a:rPr lang="en-US" altLang="en-US" sz="2400" dirty="0">
                <a:ea typeface="ＭＳ Ｐゴシック" panose="020B0600070205080204" pitchFamily="34" charset="-128"/>
              </a:rPr>
              <a:t>, …</a:t>
            </a:r>
            <a:endParaRPr lang="eu-ES" altLang="en-US" sz="2400" dirty="0">
              <a:ea typeface="ＭＳ Ｐゴシック" panose="020B0600070205080204" pitchFamily="34" charset="-128"/>
            </a:endParaRPr>
          </a:p>
        </p:txBody>
      </p:sp>
    </p:spTree>
    <p:extLst>
      <p:ext uri="{BB962C8B-B14F-4D97-AF65-F5344CB8AC3E}">
        <p14:creationId xmlns:p14="http://schemas.microsoft.com/office/powerpoint/2010/main" val="2855035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TextBox 4"/>
          <p:cNvSpPr txBox="1"/>
          <p:nvPr/>
        </p:nvSpPr>
        <p:spPr>
          <a:xfrm>
            <a:off x="1000100" y="2357430"/>
            <a:ext cx="6205545" cy="769441"/>
          </a:xfrm>
          <a:prstGeom prst="rect">
            <a:avLst/>
          </a:prstGeom>
          <a:noFill/>
        </p:spPr>
        <p:txBody>
          <a:bodyPr wrap="none" rtlCol="0">
            <a:spAutoFit/>
          </a:bodyPr>
          <a:lstStyle/>
          <a:p>
            <a:r>
              <a:rPr lang="en-US" sz="4400" i="0" dirty="0"/>
              <a:t>Spring Framework (</a:t>
            </a:r>
            <a:r>
              <a:rPr lang="en-US" sz="4400" i="0" dirty="0" err="1"/>
              <a:t>IoC</a:t>
            </a:r>
            <a:r>
              <a:rPr lang="en-US" sz="4400" i="0" dirty="0"/>
              <a:t>)</a:t>
            </a:r>
            <a:endParaRPr lang="en-GB" sz="4400" i="0" dirty="0"/>
          </a:p>
        </p:txBody>
      </p:sp>
    </p:spTree>
    <p:extLst>
      <p:ext uri="{BB962C8B-B14F-4D97-AF65-F5344CB8AC3E}">
        <p14:creationId xmlns:p14="http://schemas.microsoft.com/office/powerpoint/2010/main" val="1879772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endParaRPr lang="en-GB" dirty="0"/>
          </a:p>
        </p:txBody>
      </p:sp>
      <p:pic>
        <p:nvPicPr>
          <p:cNvPr id="5" name="Picture 4"/>
          <p:cNvPicPr>
            <a:picLocks noChangeAspect="1"/>
          </p:cNvPicPr>
          <p:nvPr/>
        </p:nvPicPr>
        <p:blipFill>
          <a:blip r:embed="rId2" cstate="print"/>
          <a:stretch>
            <a:fillRect/>
          </a:stretch>
        </p:blipFill>
        <p:spPr>
          <a:xfrm>
            <a:off x="628650" y="1263327"/>
            <a:ext cx="7908349" cy="5275586"/>
          </a:xfrm>
          <a:prstGeom prst="rect">
            <a:avLst/>
          </a:prstGeom>
        </p:spPr>
      </p:pic>
    </p:spTree>
    <p:extLst>
      <p:ext uri="{BB962C8B-B14F-4D97-AF65-F5344CB8AC3E}">
        <p14:creationId xmlns:p14="http://schemas.microsoft.com/office/powerpoint/2010/main" val="2714020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sv-SE" altLang="en-US" sz="2800" dirty="0"/>
              <a:t>Patterns and Frameworks</a:t>
            </a:r>
            <a:endParaRPr lang="en-GB" altLang="en-US" sz="2800" dirty="0"/>
          </a:p>
        </p:txBody>
      </p:sp>
      <p:sp>
        <p:nvSpPr>
          <p:cNvPr id="6147" name="Rectangle 3"/>
          <p:cNvSpPr>
            <a:spLocks noGrp="1" noChangeArrowheads="1"/>
          </p:cNvSpPr>
          <p:nvPr>
            <p:ph type="body" idx="1"/>
          </p:nvPr>
        </p:nvSpPr>
        <p:spPr>
          <a:xfrm>
            <a:off x="628650" y="1657007"/>
            <a:ext cx="7886700" cy="4351338"/>
          </a:xfrm>
        </p:spPr>
        <p:txBody>
          <a:bodyPr>
            <a:normAutofit/>
          </a:bodyPr>
          <a:lstStyle/>
          <a:p>
            <a:pPr>
              <a:lnSpc>
                <a:spcPct val="90000"/>
              </a:lnSpc>
            </a:pPr>
            <a:r>
              <a:rPr lang="sv-SE" altLang="en-US" sz="2400" dirty="0"/>
              <a:t>There can be confusion between patterns and frameworks.</a:t>
            </a:r>
          </a:p>
          <a:p>
            <a:r>
              <a:rPr lang="sv-SE" altLang="en-US" sz="2400" b="1" u="sng" dirty="0"/>
              <a:t>Patterns</a:t>
            </a:r>
            <a:r>
              <a:rPr lang="sv-SE" altLang="en-US" sz="2400" dirty="0"/>
              <a:t> are more like small-scale or local </a:t>
            </a:r>
            <a:r>
              <a:rPr lang="sv-SE" altLang="en-US" sz="2400" b="1" dirty="0"/>
              <a:t>architectures</a:t>
            </a:r>
            <a:r>
              <a:rPr lang="sv-SE" altLang="en-US" sz="2400" dirty="0"/>
              <a:t> for architectural components or sub-components</a:t>
            </a:r>
          </a:p>
          <a:p>
            <a:r>
              <a:rPr lang="sv-SE" altLang="en-US" sz="2400" b="1" u="sng" dirty="0"/>
              <a:t>Frameworks</a:t>
            </a:r>
            <a:r>
              <a:rPr lang="sv-SE" altLang="en-US" sz="2400" dirty="0"/>
              <a:t> are partially completed software </a:t>
            </a:r>
            <a:r>
              <a:rPr lang="sv-SE" altLang="en-US" sz="2400" b="1" dirty="0"/>
              <a:t>systems</a:t>
            </a:r>
            <a:r>
              <a:rPr lang="sv-SE" altLang="en-US" sz="2400" dirty="0"/>
              <a:t> that may be targeted at </a:t>
            </a:r>
            <a:r>
              <a:rPr lang="sv-SE" altLang="en-US" sz="2400" b="1" dirty="0"/>
              <a:t>a particular type</a:t>
            </a:r>
            <a:r>
              <a:rPr lang="sv-SE" altLang="en-US" sz="2400" dirty="0"/>
              <a:t> of application. These are tailored by completing the </a:t>
            </a:r>
            <a:r>
              <a:rPr lang="sv-SE" altLang="en-US" sz="2400" b="1" dirty="0"/>
              <a:t>unfinished components</a:t>
            </a:r>
          </a:p>
          <a:p>
            <a:r>
              <a:rPr lang="sv-SE" altLang="en-US" sz="2400" dirty="0"/>
              <a:t>Office building or student accommodation?</a:t>
            </a:r>
            <a:endParaRPr lang="en-GB" altLang="en-US" sz="2400" dirty="0"/>
          </a:p>
        </p:txBody>
      </p:sp>
    </p:spTree>
    <p:extLst>
      <p:ext uri="{BB962C8B-B14F-4D97-AF65-F5344CB8AC3E}">
        <p14:creationId xmlns:p14="http://schemas.microsoft.com/office/powerpoint/2010/main" val="1325248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886700" cy="1325563"/>
          </a:xfrm>
        </p:spPr>
        <p:txBody>
          <a:bodyPr>
            <a:normAutofit/>
          </a:bodyPr>
          <a:lstStyle/>
          <a:p>
            <a:r>
              <a:rPr lang="en-GB" sz="2800" dirty="0"/>
              <a:t>Framework vs Design Patterns</a:t>
            </a:r>
          </a:p>
        </p:txBody>
      </p:sp>
      <p:sp>
        <p:nvSpPr>
          <p:cNvPr id="3" name="Content Placeholder 2"/>
          <p:cNvSpPr>
            <a:spLocks noGrp="1"/>
          </p:cNvSpPr>
          <p:nvPr>
            <p:ph idx="1"/>
          </p:nvPr>
        </p:nvSpPr>
        <p:spPr>
          <a:xfrm>
            <a:off x="500034" y="1571612"/>
            <a:ext cx="7886700" cy="4351338"/>
          </a:xfrm>
        </p:spPr>
        <p:txBody>
          <a:bodyPr>
            <a:noAutofit/>
          </a:bodyPr>
          <a:lstStyle/>
          <a:p>
            <a:r>
              <a:rPr lang="en-GB" sz="2400" dirty="0"/>
              <a:t>Different design levels, granularity, etc.</a:t>
            </a:r>
          </a:p>
          <a:p>
            <a:r>
              <a:rPr lang="en-GB" sz="2400" dirty="0"/>
              <a:t>Frameworks</a:t>
            </a:r>
          </a:p>
          <a:p>
            <a:pPr lvl="1"/>
            <a:r>
              <a:rPr lang="en-GB" sz="2200" dirty="0"/>
              <a:t>high level architectural</a:t>
            </a:r>
          </a:p>
          <a:p>
            <a:pPr lvl="1"/>
            <a:r>
              <a:rPr lang="en-GB" sz="2200" dirty="0"/>
              <a:t>reuse of abstract design, algorithm and implementation</a:t>
            </a:r>
          </a:p>
          <a:p>
            <a:pPr lvl="1"/>
            <a:r>
              <a:rPr lang="en-GB" sz="2200" dirty="0"/>
              <a:t>domain and programming language specific</a:t>
            </a:r>
            <a:endParaRPr lang="en-GB" sz="2400" dirty="0"/>
          </a:p>
          <a:p>
            <a:r>
              <a:rPr lang="en-GB" sz="2400" dirty="0"/>
              <a:t>Design patterns</a:t>
            </a:r>
          </a:p>
          <a:p>
            <a:pPr lvl="1"/>
            <a:r>
              <a:rPr lang="en-GB" sz="2200" dirty="0"/>
              <a:t>lower level, more primitive</a:t>
            </a:r>
          </a:p>
          <a:p>
            <a:pPr lvl="1"/>
            <a:r>
              <a:rPr lang="en-GB" sz="2200" dirty="0"/>
              <a:t>reuse of design expertise</a:t>
            </a:r>
          </a:p>
          <a:p>
            <a:pPr lvl="1"/>
            <a:r>
              <a:rPr lang="en-GB" sz="2200" dirty="0"/>
              <a:t>more general and abstract</a:t>
            </a:r>
          </a:p>
          <a:p>
            <a:pPr lvl="1"/>
            <a:r>
              <a:rPr lang="en-GB" sz="2200" dirty="0"/>
              <a:t>domain and language independent</a:t>
            </a:r>
          </a:p>
          <a:p>
            <a:pPr lvl="1"/>
            <a:r>
              <a:rPr lang="en-GB" sz="2200" dirty="0"/>
              <a:t>patterns used for building frameworks</a:t>
            </a:r>
          </a:p>
        </p:txBody>
      </p:sp>
    </p:spTree>
    <p:extLst>
      <p:ext uri="{BB962C8B-B14F-4D97-AF65-F5344CB8AC3E}">
        <p14:creationId xmlns:p14="http://schemas.microsoft.com/office/powerpoint/2010/main" val="284546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400" dirty="0"/>
              <a:t>Observer Pattern defines one to many relationship between Subject and Observers</a:t>
            </a:r>
          </a:p>
          <a:p>
            <a:pPr lvl="1"/>
            <a:r>
              <a:rPr lang="en-GB" sz="2200" dirty="0"/>
              <a:t>When the state of dress changes from 'Out of stock' to 'in stock‘ all users are notified.</a:t>
            </a:r>
            <a:endParaRPr lang="en-GB" sz="2400" dirty="0"/>
          </a:p>
          <a:p>
            <a:pPr lvl="1"/>
            <a:r>
              <a:rPr lang="en-GB" sz="2200" dirty="0"/>
              <a:t>User4 is not registered hence he is not an observer in this case.</a:t>
            </a:r>
          </a:p>
          <a:p>
            <a:pPr lvl="1"/>
            <a:r>
              <a:rPr lang="en-GB" sz="2200" dirty="0"/>
              <a:t>If User1 gets her registration removed later, she will not remain an Observer in that case and will not be notified.</a:t>
            </a:r>
          </a:p>
          <a:p>
            <a:r>
              <a:rPr lang="en-GB" sz="2400" dirty="0"/>
              <a:t>Observers subscribe for a Subject.</a:t>
            </a:r>
          </a:p>
          <a:p>
            <a:r>
              <a:rPr lang="en-GB" sz="2400" dirty="0"/>
              <a:t>Observers can unsubscribe at any time</a:t>
            </a:r>
          </a:p>
          <a:p>
            <a:endParaRPr lang="en-GB" dirty="0"/>
          </a:p>
        </p:txBody>
      </p:sp>
    </p:spTree>
    <p:extLst>
      <p:ext uri="{BB962C8B-B14F-4D97-AF65-F5344CB8AC3E}">
        <p14:creationId xmlns:p14="http://schemas.microsoft.com/office/powerpoint/2010/main" val="3253112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Framework?</a:t>
            </a:r>
          </a:p>
        </p:txBody>
      </p:sp>
      <p:sp>
        <p:nvSpPr>
          <p:cNvPr id="3" name="Content Placeholder 2"/>
          <p:cNvSpPr>
            <a:spLocks noGrp="1"/>
          </p:cNvSpPr>
          <p:nvPr>
            <p:ph idx="1"/>
          </p:nvPr>
        </p:nvSpPr>
        <p:spPr>
          <a:xfrm>
            <a:off x="628650" y="1825625"/>
            <a:ext cx="8229630" cy="4351338"/>
          </a:xfrm>
        </p:spPr>
        <p:txBody>
          <a:bodyPr>
            <a:normAutofit/>
          </a:bodyPr>
          <a:lstStyle/>
          <a:p>
            <a:r>
              <a:rPr lang="en-GB" sz="2400" dirty="0"/>
              <a:t>A framework can be defined as an integrated set of collaborating software artefacts (classes, objects and components) that provides a reusable architecture (generic features) common to </a:t>
            </a:r>
            <a:r>
              <a:rPr lang="en-GB" sz="2400" b="1" dirty="0"/>
              <a:t>a family of applications of a similar type</a:t>
            </a:r>
            <a:r>
              <a:rPr lang="en-GB" sz="2400" dirty="0"/>
              <a:t>. For e.g., a </a:t>
            </a:r>
            <a:r>
              <a:rPr lang="en-GB" sz="2400" b="1" dirty="0"/>
              <a:t>user interface framework</a:t>
            </a:r>
            <a:r>
              <a:rPr lang="en-GB" sz="2400" dirty="0"/>
              <a:t> provide support for interface event handling through a set of widgets that can be used to construct displays (layouts). </a:t>
            </a:r>
          </a:p>
          <a:p>
            <a:r>
              <a:rPr lang="en-GB" sz="2400" dirty="0"/>
              <a:t>Frameworks support design reuse by providing a skeletal architecture that is implemented by a collection of concrete and abstract object classes and their interactions. </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50</a:t>
            </a:fld>
            <a:endParaRPr lang="en-US" altLang="en-US"/>
          </a:p>
        </p:txBody>
      </p:sp>
    </p:spTree>
    <p:extLst>
      <p:ext uri="{BB962C8B-B14F-4D97-AF65-F5344CB8AC3E}">
        <p14:creationId xmlns:p14="http://schemas.microsoft.com/office/powerpoint/2010/main" val="2119451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In brief</a:t>
            </a:r>
          </a:p>
        </p:txBody>
      </p:sp>
      <p:sp>
        <p:nvSpPr>
          <p:cNvPr id="3" name="Content Placeholder 2"/>
          <p:cNvSpPr>
            <a:spLocks noGrp="1"/>
          </p:cNvSpPr>
          <p:nvPr>
            <p:ph idx="1"/>
          </p:nvPr>
        </p:nvSpPr>
        <p:spPr/>
        <p:txBody>
          <a:bodyPr>
            <a:normAutofit/>
          </a:bodyPr>
          <a:lstStyle/>
          <a:p>
            <a:r>
              <a:rPr lang="en-GB" sz="2400" dirty="0"/>
              <a:t>A framework dictates the architecture of your application.</a:t>
            </a:r>
          </a:p>
          <a:p>
            <a:r>
              <a:rPr lang="en-GB" sz="2400" dirty="0"/>
              <a:t>Reusable software architecture which implements a generic solution to a generalised problem.</a:t>
            </a:r>
          </a:p>
          <a:p>
            <a:pPr lvl="1"/>
            <a:r>
              <a:rPr lang="en-GB" sz="2200" dirty="0"/>
              <a:t>It provides common facilities to different application programs</a:t>
            </a:r>
          </a:p>
          <a:p>
            <a:pPr lvl="1"/>
            <a:r>
              <a:rPr lang="en-GB" sz="2200" dirty="0"/>
              <a:t>Reuse of frameworks is the key to establishing reuse in OO systems</a:t>
            </a:r>
          </a:p>
          <a:p>
            <a:r>
              <a:rPr lang="en-GB" sz="2400" dirty="0"/>
              <a:t>It will define the overall architecture, its partitioning into classes and objects, the key responsibilities thereof, how the classes and objects collaborate, and the thread of control.</a:t>
            </a:r>
          </a:p>
          <a:p>
            <a:r>
              <a:rPr lang="en-GB" sz="2400" dirty="0"/>
              <a:t>Reused and extended by applications programmer, who customises it for particular purpose.</a:t>
            </a:r>
          </a:p>
          <a:p>
            <a:endParaRPr lang="en-GB" sz="2400" dirty="0"/>
          </a:p>
          <a:p>
            <a:endParaRPr lang="en-GB" sz="2400" dirty="0"/>
          </a:p>
        </p:txBody>
      </p:sp>
    </p:spTree>
    <p:extLst>
      <p:ext uri="{BB962C8B-B14F-4D97-AF65-F5344CB8AC3E}">
        <p14:creationId xmlns:p14="http://schemas.microsoft.com/office/powerpoint/2010/main" val="3176590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Spring</a:t>
            </a:r>
          </a:p>
        </p:txBody>
      </p:sp>
      <p:sp>
        <p:nvSpPr>
          <p:cNvPr id="3" name="Content Placeholder 2"/>
          <p:cNvSpPr>
            <a:spLocks noGrp="1"/>
          </p:cNvSpPr>
          <p:nvPr>
            <p:ph idx="1"/>
          </p:nvPr>
        </p:nvSpPr>
        <p:spPr>
          <a:xfrm>
            <a:off x="571472" y="1500174"/>
            <a:ext cx="8072494" cy="4351338"/>
          </a:xfrm>
        </p:spPr>
        <p:txBody>
          <a:bodyPr>
            <a:normAutofit/>
          </a:bodyPr>
          <a:lstStyle/>
          <a:p>
            <a:r>
              <a:rPr lang="en-GB" sz="2400" dirty="0"/>
              <a:t>Spring framework is an open source Java platform that provides comprehensive infrastructure support for developing robust Java applications very easily and very rapidly.</a:t>
            </a:r>
          </a:p>
          <a:p>
            <a:r>
              <a:rPr lang="en-GB" sz="2400" dirty="0"/>
              <a:t>The most popular application development framework for enterprise Java</a:t>
            </a:r>
          </a:p>
          <a:p>
            <a:r>
              <a:rPr lang="en-GB" sz="2400" dirty="0"/>
              <a:t>Millions of developers around the world use Spring to create</a:t>
            </a:r>
          </a:p>
          <a:p>
            <a:pPr lvl="1"/>
            <a:r>
              <a:rPr lang="en-GB" sz="2200" dirty="0"/>
              <a:t>high performing,</a:t>
            </a:r>
          </a:p>
          <a:p>
            <a:pPr lvl="1"/>
            <a:r>
              <a:rPr lang="en-GB" sz="2200" dirty="0"/>
              <a:t>easily testable, and </a:t>
            </a:r>
          </a:p>
          <a:p>
            <a:pPr lvl="1"/>
            <a:r>
              <a:rPr lang="en-GB" sz="2200" dirty="0"/>
              <a:t>reusable code</a:t>
            </a:r>
          </a:p>
        </p:txBody>
      </p:sp>
    </p:spTree>
    <p:extLst>
      <p:ext uri="{BB962C8B-B14F-4D97-AF65-F5344CB8AC3E}">
        <p14:creationId xmlns:p14="http://schemas.microsoft.com/office/powerpoint/2010/main" val="2688204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Spring</a:t>
            </a:r>
          </a:p>
        </p:txBody>
      </p:sp>
      <p:pic>
        <p:nvPicPr>
          <p:cNvPr id="5" name="Picture 4"/>
          <p:cNvPicPr>
            <a:picLocks noChangeAspect="1"/>
          </p:cNvPicPr>
          <p:nvPr/>
        </p:nvPicPr>
        <p:blipFill>
          <a:blip r:embed="rId2" cstate="print"/>
          <a:stretch>
            <a:fillRect/>
          </a:stretch>
        </p:blipFill>
        <p:spPr>
          <a:xfrm>
            <a:off x="2000232" y="1428736"/>
            <a:ext cx="5451830" cy="4771694"/>
          </a:xfrm>
          <a:prstGeom prst="rect">
            <a:avLst/>
          </a:prstGeom>
        </p:spPr>
      </p:pic>
    </p:spTree>
    <p:extLst>
      <p:ext uri="{BB962C8B-B14F-4D97-AF65-F5344CB8AC3E}">
        <p14:creationId xmlns:p14="http://schemas.microsoft.com/office/powerpoint/2010/main" val="3872201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Main Characteristics of Spring</a:t>
            </a:r>
          </a:p>
        </p:txBody>
      </p:sp>
      <p:sp>
        <p:nvSpPr>
          <p:cNvPr id="3" name="Content Placeholder 2"/>
          <p:cNvSpPr>
            <a:spLocks noGrp="1"/>
          </p:cNvSpPr>
          <p:nvPr>
            <p:ph idx="1"/>
          </p:nvPr>
        </p:nvSpPr>
        <p:spPr>
          <a:xfrm>
            <a:off x="357158" y="1357298"/>
            <a:ext cx="8358246" cy="4351338"/>
          </a:xfrm>
        </p:spPr>
        <p:txBody>
          <a:bodyPr>
            <a:noAutofit/>
          </a:bodyPr>
          <a:lstStyle/>
          <a:p>
            <a:r>
              <a:rPr lang="en-GB" sz="2200" dirty="0"/>
              <a:t> Spring is the most popular application development framework for enterprise Java.</a:t>
            </a:r>
          </a:p>
          <a:p>
            <a:r>
              <a:rPr lang="en-GB" sz="2200" dirty="0"/>
              <a:t>Spring is organized in a modular fashion. Even though the number of packages and classes are substantial, you have to worry only about the ones you need and ignore the rest.</a:t>
            </a:r>
          </a:p>
          <a:p>
            <a:r>
              <a:rPr lang="en-GB" sz="2200" dirty="0"/>
              <a:t>Spring makes use of some of the existing technologies like several ORM frameworks, logging frameworks, JEE, Quartz and JDK timers, and other view technologies.</a:t>
            </a:r>
          </a:p>
          <a:p>
            <a:r>
              <a:rPr lang="en-GB" sz="2200" dirty="0"/>
              <a:t>Testing an application written with Spring is simple because environment-dependent code is moved into this framework. Furthermore, by using </a:t>
            </a:r>
            <a:r>
              <a:rPr lang="en-GB" sz="2200" dirty="0" err="1"/>
              <a:t>JavaBean</a:t>
            </a:r>
            <a:r>
              <a:rPr lang="en-GB" sz="2200" dirty="0"/>
              <a:t> style POJOs, it becomes easier to use dependency injection for injecting test data.</a:t>
            </a:r>
          </a:p>
        </p:txBody>
      </p:sp>
    </p:spTree>
    <p:extLst>
      <p:ext uri="{BB962C8B-B14F-4D97-AF65-F5344CB8AC3E}">
        <p14:creationId xmlns:p14="http://schemas.microsoft.com/office/powerpoint/2010/main" val="116858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Main Characteristics of Spring (Cont.)</a:t>
            </a:r>
          </a:p>
        </p:txBody>
      </p:sp>
      <p:sp>
        <p:nvSpPr>
          <p:cNvPr id="3" name="Content Placeholder 2"/>
          <p:cNvSpPr>
            <a:spLocks noGrp="1"/>
          </p:cNvSpPr>
          <p:nvPr>
            <p:ph idx="1"/>
          </p:nvPr>
        </p:nvSpPr>
        <p:spPr/>
        <p:txBody>
          <a:bodyPr>
            <a:normAutofit/>
          </a:bodyPr>
          <a:lstStyle/>
          <a:p>
            <a:r>
              <a:rPr lang="en-GB" sz="2200" dirty="0"/>
              <a:t>Spring's web framework is a well-designed web MVC framework, which provides a great alternative to web frameworks such as Struts or other over-engineered or less popular web frameworks.</a:t>
            </a:r>
          </a:p>
          <a:p>
            <a:r>
              <a:rPr lang="en-GB" sz="2200" dirty="0"/>
              <a:t>Lightweight </a:t>
            </a:r>
            <a:r>
              <a:rPr lang="en-GB" sz="2200" dirty="0" err="1"/>
              <a:t>IoC</a:t>
            </a:r>
            <a:r>
              <a:rPr lang="en-GB" sz="2200" dirty="0"/>
              <a:t> containers tend to be lightweight, especially when compared to EJB containers, for example. This is beneficial for developing and deploying applications on computers with limited memory and CPU resources.</a:t>
            </a:r>
          </a:p>
          <a:p>
            <a:endParaRPr lang="en-GB" sz="2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C85D-BB99-4DB8-B988-39B23A06CF5C}"/>
              </a:ext>
            </a:extLst>
          </p:cNvPr>
          <p:cNvSpPr>
            <a:spLocks noGrp="1"/>
          </p:cNvSpPr>
          <p:nvPr>
            <p:ph type="title"/>
          </p:nvPr>
        </p:nvSpPr>
        <p:spPr/>
        <p:txBody>
          <a:bodyPr/>
          <a:lstStyle/>
          <a:p>
            <a:r>
              <a:rPr lang="en-GB" dirty="0"/>
              <a:t>Difference between API and Framework</a:t>
            </a:r>
          </a:p>
        </p:txBody>
      </p:sp>
      <p:sp>
        <p:nvSpPr>
          <p:cNvPr id="3" name="Content Placeholder 2">
            <a:extLst>
              <a:ext uri="{FF2B5EF4-FFF2-40B4-BE49-F238E27FC236}">
                <a16:creationId xmlns:a16="http://schemas.microsoft.com/office/drawing/2014/main" id="{DFD1DAD1-BA6E-46EF-9033-AEC68D93CA2E}"/>
              </a:ext>
            </a:extLst>
          </p:cNvPr>
          <p:cNvSpPr>
            <a:spLocks noGrp="1"/>
          </p:cNvSpPr>
          <p:nvPr>
            <p:ph idx="1"/>
          </p:nvPr>
        </p:nvSpPr>
        <p:spPr>
          <a:xfrm>
            <a:off x="628650" y="1556792"/>
            <a:ext cx="8191822" cy="4799559"/>
          </a:xfrm>
        </p:spPr>
        <p:txBody>
          <a:bodyPr/>
          <a:lstStyle/>
          <a:p>
            <a:r>
              <a:rPr lang="en-GB" dirty="0"/>
              <a:t>An API is interface to some functions/methods (the front-end code) in a library that you can call to perform tasks for you - the interface to the library. Libraries, are also set of codes which provides common and reusable functionalities. Framework is a collection of patterns and libraries to help with building an application. In Framework, you can add your codes to solve a problem in a particular domain.</a:t>
            </a:r>
          </a:p>
          <a:p>
            <a:r>
              <a:rPr lang="en-GB" dirty="0"/>
              <a:t>The main difference between a framework and API/library is that a framework employees an Inversion of Control (</a:t>
            </a:r>
            <a:r>
              <a:rPr lang="en-GB" dirty="0" err="1"/>
              <a:t>IoC</a:t>
            </a:r>
            <a:r>
              <a:rPr lang="en-GB" dirty="0"/>
              <a:t>) between itself and its clients. A framework embodies some abstract design, with more behaviour built in. In order to use it you need to insert your behaviour into various places in the framework either by </a:t>
            </a:r>
            <a:r>
              <a:rPr lang="en-GB" dirty="0" err="1"/>
              <a:t>subclassing</a:t>
            </a:r>
            <a:r>
              <a:rPr lang="en-GB" dirty="0"/>
              <a:t> or by plugging in your own classes. The framework's code then calls your code. For this reason, frameworks are often said to abide by the Hollywood Principle "Don't call us, we'll call you.".</a:t>
            </a:r>
          </a:p>
        </p:txBody>
      </p:sp>
      <p:sp>
        <p:nvSpPr>
          <p:cNvPr id="4" name="Slide Number Placeholder 3">
            <a:extLst>
              <a:ext uri="{FF2B5EF4-FFF2-40B4-BE49-F238E27FC236}">
                <a16:creationId xmlns:a16="http://schemas.microsoft.com/office/drawing/2014/main" id="{9AD250B8-F222-414F-A6D4-4DD883DBF954}"/>
              </a:ext>
            </a:extLst>
          </p:cNvPr>
          <p:cNvSpPr>
            <a:spLocks noGrp="1"/>
          </p:cNvSpPr>
          <p:nvPr>
            <p:ph type="sldNum" sz="quarter" idx="12"/>
          </p:nvPr>
        </p:nvSpPr>
        <p:spPr/>
        <p:txBody>
          <a:bodyPr/>
          <a:lstStyle/>
          <a:p>
            <a:fld id="{AE24E79D-3132-4D8C-BB10-A25A32A157E2}" type="slidenum">
              <a:rPr lang="en-US" altLang="en-US" smtClean="0"/>
              <a:pPr/>
              <a:t>56</a:t>
            </a:fld>
            <a:endParaRPr lang="en-US" altLang="en-US"/>
          </a:p>
        </p:txBody>
      </p:sp>
    </p:spTree>
    <p:extLst>
      <p:ext uri="{BB962C8B-B14F-4D97-AF65-F5344CB8AC3E}">
        <p14:creationId xmlns:p14="http://schemas.microsoft.com/office/powerpoint/2010/main" val="2663895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Two Key Concepts of Spring</a:t>
            </a:r>
          </a:p>
        </p:txBody>
      </p:sp>
      <p:sp>
        <p:nvSpPr>
          <p:cNvPr id="3" name="Content Placeholder 2"/>
          <p:cNvSpPr>
            <a:spLocks noGrp="1"/>
          </p:cNvSpPr>
          <p:nvPr>
            <p:ph idx="1"/>
          </p:nvPr>
        </p:nvSpPr>
        <p:spPr/>
        <p:txBody>
          <a:bodyPr>
            <a:normAutofit/>
          </a:bodyPr>
          <a:lstStyle/>
          <a:p>
            <a:r>
              <a:rPr lang="en-GB" sz="2400" dirty="0" err="1"/>
              <a:t>IoC</a:t>
            </a:r>
            <a:r>
              <a:rPr lang="en-GB" sz="2400" dirty="0"/>
              <a:t> (Inversion of Control)</a:t>
            </a:r>
          </a:p>
          <a:p>
            <a:r>
              <a:rPr lang="en-GB" sz="2400" dirty="0" err="1"/>
              <a:t>AoP</a:t>
            </a:r>
            <a:r>
              <a:rPr lang="en-GB" sz="2400" dirty="0"/>
              <a:t> (Aspect oriented Programming)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What is the Inversion of Control</a:t>
            </a:r>
          </a:p>
        </p:txBody>
      </p:sp>
      <p:sp>
        <p:nvSpPr>
          <p:cNvPr id="3" name="Content Placeholder 2"/>
          <p:cNvSpPr>
            <a:spLocks noGrp="1"/>
          </p:cNvSpPr>
          <p:nvPr>
            <p:ph idx="1"/>
          </p:nvPr>
        </p:nvSpPr>
        <p:spPr/>
        <p:txBody>
          <a:bodyPr>
            <a:normAutofit/>
          </a:bodyPr>
          <a:lstStyle/>
          <a:p>
            <a:r>
              <a:rPr lang="en-GB" sz="2400" dirty="0"/>
              <a:t>Inversion of control (</a:t>
            </a:r>
            <a:r>
              <a:rPr lang="en-GB" sz="2400" dirty="0" err="1"/>
              <a:t>IoC</a:t>
            </a:r>
            <a:r>
              <a:rPr lang="en-GB" sz="2400" dirty="0"/>
              <a:t>) is a design principle in which custom-written portions of a code receive the control from a generic framework. An architecture with this design inverts control as compared to traditional programming in which, the code that expresses the purpose of the program calls into reusable libraries to take care of generic tasks, but with inversion of control, it is the framework that calls into the custom, or task-specific, code.</a:t>
            </a:r>
          </a:p>
          <a:p>
            <a:r>
              <a:rPr lang="en-GB" sz="2400" dirty="0"/>
              <a:t>Also called Dependency Injection</a:t>
            </a:r>
          </a:p>
        </p:txBody>
      </p:sp>
    </p:spTree>
    <p:extLst>
      <p:ext uri="{BB962C8B-B14F-4D97-AF65-F5344CB8AC3E}">
        <p14:creationId xmlns:p14="http://schemas.microsoft.com/office/powerpoint/2010/main" val="39876748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a:t>IoC</a:t>
            </a:r>
            <a:endParaRPr lang="en-GB" sz="2800" dirty="0"/>
          </a:p>
        </p:txBody>
      </p:sp>
      <p:sp>
        <p:nvSpPr>
          <p:cNvPr id="3" name="Content Placeholder 2"/>
          <p:cNvSpPr>
            <a:spLocks noGrp="1"/>
          </p:cNvSpPr>
          <p:nvPr>
            <p:ph idx="1"/>
          </p:nvPr>
        </p:nvSpPr>
        <p:spPr>
          <a:xfrm>
            <a:off x="428596" y="2285992"/>
            <a:ext cx="7886700" cy="3071834"/>
          </a:xfrm>
        </p:spPr>
        <p:txBody>
          <a:bodyPr>
            <a:normAutofit/>
          </a:bodyPr>
          <a:lstStyle/>
          <a:p>
            <a:r>
              <a:rPr lang="en-GB" sz="2400" dirty="0"/>
              <a:t>The consumer class X needs to consume the class Y to accomplish something. This is a very obvious example.</a:t>
            </a:r>
          </a:p>
          <a:p>
            <a:r>
              <a:rPr lang="en-GB" sz="2400" dirty="0"/>
              <a:t>But, does X really need to know that it uses Y?</a:t>
            </a:r>
          </a:p>
          <a:p>
            <a:r>
              <a:rPr lang="en-GB" sz="2400" dirty="0"/>
              <a:t> Isn’t it enough that X knows that it uses something that has the </a:t>
            </a:r>
            <a:r>
              <a:rPr lang="en-GB" sz="2400" dirty="0" err="1"/>
              <a:t>behavior</a:t>
            </a:r>
            <a:r>
              <a:rPr lang="en-GB" sz="2400" dirty="0"/>
              <a:t>, the methods, the properties, etc., of Y without knowing who actually implements the </a:t>
            </a:r>
            <a:r>
              <a:rPr lang="en-GB" sz="2400" dirty="0" err="1"/>
              <a:t>behavior</a:t>
            </a:r>
            <a:r>
              <a:rPr lang="en-GB" sz="2400" dirty="0"/>
              <a:t>?</a:t>
            </a:r>
          </a:p>
        </p:txBody>
      </p:sp>
      <p:pic>
        <p:nvPicPr>
          <p:cNvPr id="179204" name="Picture 4" descr="https://www.codeproject.com/KB/architecture/380748/1.JPG"/>
          <p:cNvPicPr>
            <a:picLocks noChangeAspect="1" noChangeArrowheads="1"/>
          </p:cNvPicPr>
          <p:nvPr/>
        </p:nvPicPr>
        <p:blipFill>
          <a:blip r:embed="rId2" cstate="print"/>
          <a:srcRect/>
          <a:stretch>
            <a:fillRect/>
          </a:stretch>
        </p:blipFill>
        <p:spPr bwMode="auto">
          <a:xfrm>
            <a:off x="2214546" y="1500174"/>
            <a:ext cx="4225038" cy="64294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019800" y="1600200"/>
            <a:ext cx="1676400" cy="1219200"/>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083" name="Rectangle 3"/>
          <p:cNvSpPr>
            <a:spLocks noGrp="1" noChangeArrowheads="1"/>
          </p:cNvSpPr>
          <p:nvPr>
            <p:ph type="title"/>
          </p:nvPr>
        </p:nvSpPr>
        <p:spPr>
          <a:xfrm>
            <a:off x="283684" y="547687"/>
            <a:ext cx="7543800" cy="884238"/>
          </a:xfrm>
        </p:spPr>
        <p:txBody>
          <a:bodyPr>
            <a:normAutofit/>
          </a:bodyPr>
          <a:lstStyle/>
          <a:p>
            <a:r>
              <a:rPr lang="en-US" altLang="en-US" sz="2800" dirty="0"/>
              <a:t>Observer Pattern - Example</a:t>
            </a:r>
          </a:p>
        </p:txBody>
      </p:sp>
      <p:sp>
        <p:nvSpPr>
          <p:cNvPr id="46084" name="Rectangle 4"/>
          <p:cNvSpPr>
            <a:spLocks noChangeArrowheads="1"/>
          </p:cNvSpPr>
          <p:nvPr/>
        </p:nvSpPr>
        <p:spPr bwMode="auto">
          <a:xfrm>
            <a:off x="1752600" y="1600200"/>
            <a:ext cx="1676400" cy="1219200"/>
          </a:xfrm>
          <a:prstGeom prst="rect">
            <a:avLst/>
          </a:prstGeom>
          <a:solidFill>
            <a:srgbClr val="3366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6085" name="Group 5"/>
          <p:cNvGrpSpPr>
            <a:grpSpLocks/>
          </p:cNvGrpSpPr>
          <p:nvPr/>
        </p:nvGrpSpPr>
        <p:grpSpPr bwMode="auto">
          <a:xfrm>
            <a:off x="1981200" y="1752600"/>
            <a:ext cx="1219200" cy="914400"/>
            <a:chOff x="1152" y="2448"/>
            <a:chExt cx="768" cy="576"/>
          </a:xfrm>
        </p:grpSpPr>
        <p:sp>
          <p:nvSpPr>
            <p:cNvPr id="46086" name="Rectangle 6"/>
            <p:cNvSpPr>
              <a:spLocks noChangeArrowheads="1"/>
            </p:cNvSpPr>
            <p:nvPr/>
          </p:nvSpPr>
          <p:spPr bwMode="auto">
            <a:xfrm>
              <a:off x="1152" y="2448"/>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087" name="Rectangle 7"/>
            <p:cNvSpPr>
              <a:spLocks noChangeArrowheads="1"/>
            </p:cNvSpPr>
            <p:nvPr/>
          </p:nvSpPr>
          <p:spPr bwMode="auto">
            <a:xfrm>
              <a:off x="1344" y="2448"/>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Comic Sans MS" panose="030F0702030302020204" pitchFamily="66" charset="0"/>
                </a:rPr>
                <a:t>a</a:t>
              </a:r>
            </a:p>
          </p:txBody>
        </p:sp>
        <p:sp>
          <p:nvSpPr>
            <p:cNvPr id="46088" name="Rectangle 8"/>
            <p:cNvSpPr>
              <a:spLocks noChangeArrowheads="1"/>
            </p:cNvSpPr>
            <p:nvPr/>
          </p:nvSpPr>
          <p:spPr bwMode="auto">
            <a:xfrm>
              <a:off x="1536" y="2448"/>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Comic Sans MS" panose="030F0702030302020204" pitchFamily="66" charset="0"/>
                </a:rPr>
                <a:t>b</a:t>
              </a:r>
            </a:p>
          </p:txBody>
        </p:sp>
        <p:sp>
          <p:nvSpPr>
            <p:cNvPr id="46089" name="Rectangle 9"/>
            <p:cNvSpPr>
              <a:spLocks noChangeArrowheads="1"/>
            </p:cNvSpPr>
            <p:nvPr/>
          </p:nvSpPr>
          <p:spPr bwMode="auto">
            <a:xfrm>
              <a:off x="1728" y="2448"/>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Comic Sans MS" panose="030F0702030302020204" pitchFamily="66" charset="0"/>
                </a:rPr>
                <a:t>c</a:t>
              </a:r>
            </a:p>
          </p:txBody>
        </p:sp>
        <p:sp>
          <p:nvSpPr>
            <p:cNvPr id="46090" name="Rectangle 10"/>
            <p:cNvSpPr>
              <a:spLocks noChangeArrowheads="1"/>
            </p:cNvSpPr>
            <p:nvPr/>
          </p:nvSpPr>
          <p:spPr bwMode="auto">
            <a:xfrm>
              <a:off x="1344" y="2592"/>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Comic Sans MS" panose="030F0702030302020204" pitchFamily="66" charset="0"/>
                </a:rPr>
                <a:t>60</a:t>
              </a:r>
            </a:p>
          </p:txBody>
        </p:sp>
        <p:sp>
          <p:nvSpPr>
            <p:cNvPr id="46091" name="Rectangle 11"/>
            <p:cNvSpPr>
              <a:spLocks noChangeArrowheads="1"/>
            </p:cNvSpPr>
            <p:nvPr/>
          </p:nvSpPr>
          <p:spPr bwMode="auto">
            <a:xfrm>
              <a:off x="1152" y="2736"/>
              <a:ext cx="192" cy="144"/>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Comic Sans MS" panose="030F0702030302020204" pitchFamily="66" charset="0"/>
                </a:rPr>
                <a:t>y</a:t>
              </a:r>
            </a:p>
          </p:txBody>
        </p:sp>
        <p:sp>
          <p:nvSpPr>
            <p:cNvPr id="46092" name="Rectangle 12"/>
            <p:cNvSpPr>
              <a:spLocks noChangeArrowheads="1"/>
            </p:cNvSpPr>
            <p:nvPr/>
          </p:nvSpPr>
          <p:spPr bwMode="auto">
            <a:xfrm>
              <a:off x="1152" y="2592"/>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Comic Sans MS" panose="030F0702030302020204" pitchFamily="66" charset="0"/>
                </a:rPr>
                <a:t>x</a:t>
              </a:r>
            </a:p>
          </p:txBody>
        </p:sp>
        <p:sp>
          <p:nvSpPr>
            <p:cNvPr id="46093" name="Rectangle 13"/>
            <p:cNvSpPr>
              <a:spLocks noChangeArrowheads="1"/>
            </p:cNvSpPr>
            <p:nvPr/>
          </p:nvSpPr>
          <p:spPr bwMode="auto">
            <a:xfrm>
              <a:off x="1344" y="2736"/>
              <a:ext cx="192" cy="144"/>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Comic Sans MS" panose="030F0702030302020204" pitchFamily="66" charset="0"/>
                </a:rPr>
                <a:t>50</a:t>
              </a:r>
            </a:p>
          </p:txBody>
        </p:sp>
        <p:sp>
          <p:nvSpPr>
            <p:cNvPr id="46094" name="Rectangle 14"/>
            <p:cNvSpPr>
              <a:spLocks noChangeArrowheads="1"/>
            </p:cNvSpPr>
            <p:nvPr/>
          </p:nvSpPr>
          <p:spPr bwMode="auto">
            <a:xfrm>
              <a:off x="1536" y="2736"/>
              <a:ext cx="192" cy="144"/>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Comic Sans MS" panose="030F0702030302020204" pitchFamily="66" charset="0"/>
                </a:rPr>
                <a:t>30</a:t>
              </a:r>
            </a:p>
          </p:txBody>
        </p:sp>
        <p:sp>
          <p:nvSpPr>
            <p:cNvPr id="46095" name="Rectangle 15"/>
            <p:cNvSpPr>
              <a:spLocks noChangeArrowheads="1"/>
            </p:cNvSpPr>
            <p:nvPr/>
          </p:nvSpPr>
          <p:spPr bwMode="auto">
            <a:xfrm>
              <a:off x="1536" y="2592"/>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Comic Sans MS" panose="030F0702030302020204" pitchFamily="66" charset="0"/>
                </a:rPr>
                <a:t>30</a:t>
              </a:r>
            </a:p>
          </p:txBody>
        </p:sp>
        <p:sp>
          <p:nvSpPr>
            <p:cNvPr id="46096" name="Rectangle 16"/>
            <p:cNvSpPr>
              <a:spLocks noChangeArrowheads="1"/>
            </p:cNvSpPr>
            <p:nvPr/>
          </p:nvSpPr>
          <p:spPr bwMode="auto">
            <a:xfrm>
              <a:off x="1728" y="2736"/>
              <a:ext cx="192" cy="144"/>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Comic Sans MS" panose="030F0702030302020204" pitchFamily="66" charset="0"/>
                </a:rPr>
                <a:t>20</a:t>
              </a:r>
            </a:p>
          </p:txBody>
        </p:sp>
        <p:sp>
          <p:nvSpPr>
            <p:cNvPr id="46097" name="Rectangle 17"/>
            <p:cNvSpPr>
              <a:spLocks noChangeArrowheads="1"/>
            </p:cNvSpPr>
            <p:nvPr/>
          </p:nvSpPr>
          <p:spPr bwMode="auto">
            <a:xfrm>
              <a:off x="1728" y="2592"/>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Comic Sans MS" panose="030F0702030302020204" pitchFamily="66" charset="0"/>
                </a:rPr>
                <a:t>10</a:t>
              </a:r>
            </a:p>
          </p:txBody>
        </p:sp>
        <p:sp>
          <p:nvSpPr>
            <p:cNvPr id="46098" name="Rectangle 18"/>
            <p:cNvSpPr>
              <a:spLocks noChangeArrowheads="1"/>
            </p:cNvSpPr>
            <p:nvPr/>
          </p:nvSpPr>
          <p:spPr bwMode="auto">
            <a:xfrm>
              <a:off x="1152" y="2880"/>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Comic Sans MS" panose="030F0702030302020204" pitchFamily="66" charset="0"/>
                </a:rPr>
                <a:t>z</a:t>
              </a:r>
            </a:p>
          </p:txBody>
        </p:sp>
        <p:sp>
          <p:nvSpPr>
            <p:cNvPr id="46099" name="Rectangle 19"/>
            <p:cNvSpPr>
              <a:spLocks noChangeArrowheads="1"/>
            </p:cNvSpPr>
            <p:nvPr/>
          </p:nvSpPr>
          <p:spPr bwMode="auto">
            <a:xfrm>
              <a:off x="1344" y="2880"/>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Comic Sans MS" panose="030F0702030302020204" pitchFamily="66" charset="0"/>
                </a:rPr>
                <a:t>80</a:t>
              </a:r>
            </a:p>
          </p:txBody>
        </p:sp>
        <p:sp>
          <p:nvSpPr>
            <p:cNvPr id="46100" name="Rectangle 20"/>
            <p:cNvSpPr>
              <a:spLocks noChangeArrowheads="1"/>
            </p:cNvSpPr>
            <p:nvPr/>
          </p:nvSpPr>
          <p:spPr bwMode="auto">
            <a:xfrm>
              <a:off x="1536" y="2880"/>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Comic Sans MS" panose="030F0702030302020204" pitchFamily="66" charset="0"/>
                </a:rPr>
                <a:t>10</a:t>
              </a:r>
            </a:p>
          </p:txBody>
        </p:sp>
        <p:sp>
          <p:nvSpPr>
            <p:cNvPr id="46101" name="Rectangle 21"/>
            <p:cNvSpPr>
              <a:spLocks noChangeArrowheads="1"/>
            </p:cNvSpPr>
            <p:nvPr/>
          </p:nvSpPr>
          <p:spPr bwMode="auto">
            <a:xfrm>
              <a:off x="1728" y="2880"/>
              <a:ext cx="192" cy="144"/>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Comic Sans MS" panose="030F0702030302020204" pitchFamily="66" charset="0"/>
                </a:rPr>
                <a:t>10</a:t>
              </a:r>
            </a:p>
          </p:txBody>
        </p:sp>
      </p:grpSp>
      <p:sp>
        <p:nvSpPr>
          <p:cNvPr id="46102" name="Rectangle 22"/>
          <p:cNvSpPr>
            <a:spLocks noChangeArrowheads="1"/>
          </p:cNvSpPr>
          <p:nvPr/>
        </p:nvSpPr>
        <p:spPr bwMode="auto">
          <a:xfrm>
            <a:off x="3886200" y="1600200"/>
            <a:ext cx="1676400" cy="12192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03" name="Line 23"/>
          <p:cNvSpPr>
            <a:spLocks noChangeShapeType="1"/>
          </p:cNvSpPr>
          <p:nvPr/>
        </p:nvSpPr>
        <p:spPr bwMode="auto">
          <a:xfrm>
            <a:off x="4191000" y="1752600"/>
            <a:ext cx="0" cy="9906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04" name="Rectangle 24"/>
          <p:cNvSpPr>
            <a:spLocks noChangeArrowheads="1"/>
          </p:cNvSpPr>
          <p:nvPr/>
        </p:nvSpPr>
        <p:spPr bwMode="auto">
          <a:xfrm>
            <a:off x="4343400" y="1828800"/>
            <a:ext cx="228600" cy="685800"/>
          </a:xfrm>
          <a:prstGeom prst="rect">
            <a:avLst/>
          </a:prstGeom>
          <a:gradFill rotWithShape="0">
            <a:gsLst>
              <a:gs pos="0">
                <a:srgbClr val="0000FF"/>
              </a:gs>
              <a:gs pos="100000">
                <a:srgbClr val="0000FF">
                  <a:gamma/>
                  <a:shade val="46275"/>
                  <a:invGamma/>
                </a:srgbClr>
              </a:gs>
            </a:gsLst>
            <a:lin ang="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05" name="Rectangle 25"/>
          <p:cNvSpPr>
            <a:spLocks noChangeArrowheads="1"/>
          </p:cNvSpPr>
          <p:nvPr/>
        </p:nvSpPr>
        <p:spPr bwMode="auto">
          <a:xfrm>
            <a:off x="4724400" y="2133600"/>
            <a:ext cx="228600" cy="381000"/>
          </a:xfrm>
          <a:prstGeom prst="rect">
            <a:avLst/>
          </a:prstGeom>
          <a:gradFill rotWithShape="0">
            <a:gsLst>
              <a:gs pos="0">
                <a:srgbClr val="0000FF"/>
              </a:gs>
              <a:gs pos="100000">
                <a:srgbClr val="0000FF">
                  <a:gamma/>
                  <a:shade val="46275"/>
                  <a:invGamma/>
                </a:srgbClr>
              </a:gs>
            </a:gsLst>
            <a:lin ang="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06" name="Rectangle 26"/>
          <p:cNvSpPr>
            <a:spLocks noChangeArrowheads="1"/>
          </p:cNvSpPr>
          <p:nvPr/>
        </p:nvSpPr>
        <p:spPr bwMode="auto">
          <a:xfrm>
            <a:off x="5105400" y="2286000"/>
            <a:ext cx="228600" cy="228600"/>
          </a:xfrm>
          <a:prstGeom prst="rect">
            <a:avLst/>
          </a:prstGeom>
          <a:gradFill rotWithShape="0">
            <a:gsLst>
              <a:gs pos="0">
                <a:srgbClr val="0000FF"/>
              </a:gs>
              <a:gs pos="100000">
                <a:srgbClr val="0000FF">
                  <a:gamma/>
                  <a:shade val="46275"/>
                  <a:invGamma/>
                </a:srgbClr>
              </a:gs>
            </a:gsLst>
            <a:lin ang="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07" name="Text Box 27"/>
          <p:cNvSpPr txBox="1">
            <a:spLocks noChangeArrowheads="1"/>
          </p:cNvSpPr>
          <p:nvPr/>
        </p:nvSpPr>
        <p:spPr bwMode="auto">
          <a:xfrm>
            <a:off x="4267200" y="2438400"/>
            <a:ext cx="1263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2000" b="1">
                <a:latin typeface="Comic Sans MS" panose="030F0702030302020204" pitchFamily="66" charset="0"/>
              </a:rPr>
              <a:t>a   b   c</a:t>
            </a:r>
            <a:endParaRPr lang="en-US" altLang="en-US" sz="2400" b="1">
              <a:latin typeface="Comic Sans MS" panose="030F0702030302020204" pitchFamily="66" charset="0"/>
            </a:endParaRPr>
          </a:p>
        </p:txBody>
      </p:sp>
      <p:sp>
        <p:nvSpPr>
          <p:cNvPr id="46108" name="Line 28"/>
          <p:cNvSpPr>
            <a:spLocks noChangeShapeType="1"/>
          </p:cNvSpPr>
          <p:nvPr/>
        </p:nvSpPr>
        <p:spPr bwMode="auto">
          <a:xfrm rot="5400000">
            <a:off x="4686300" y="1790700"/>
            <a:ext cx="0" cy="1447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6109" name="Group 29"/>
          <p:cNvGrpSpPr>
            <a:grpSpLocks/>
          </p:cNvGrpSpPr>
          <p:nvPr/>
        </p:nvGrpSpPr>
        <p:grpSpPr bwMode="auto">
          <a:xfrm>
            <a:off x="6248400" y="1644650"/>
            <a:ext cx="1143000" cy="1143000"/>
            <a:chOff x="3936" y="1056"/>
            <a:chExt cx="720" cy="720"/>
          </a:xfrm>
        </p:grpSpPr>
        <p:sp>
          <p:nvSpPr>
            <p:cNvPr id="46110" name="Oval 30"/>
            <p:cNvSpPr>
              <a:spLocks noChangeArrowheads="1"/>
            </p:cNvSpPr>
            <p:nvPr/>
          </p:nvSpPr>
          <p:spPr bwMode="auto">
            <a:xfrm>
              <a:off x="3936" y="1056"/>
              <a:ext cx="720" cy="720"/>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11" name="Text Box 31"/>
            <p:cNvSpPr txBox="1">
              <a:spLocks noChangeArrowheads="1"/>
            </p:cNvSpPr>
            <p:nvPr/>
          </p:nvSpPr>
          <p:spPr bwMode="auto">
            <a:xfrm>
              <a:off x="4032" y="13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2400" b="1">
                  <a:latin typeface="Comic Sans MS" panose="030F0702030302020204" pitchFamily="66" charset="0"/>
                </a:rPr>
                <a:t>a</a:t>
              </a:r>
            </a:p>
          </p:txBody>
        </p:sp>
        <p:sp>
          <p:nvSpPr>
            <p:cNvPr id="46112" name="Text Box 32"/>
            <p:cNvSpPr txBox="1">
              <a:spLocks noChangeArrowheads="1"/>
            </p:cNvSpPr>
            <p:nvPr/>
          </p:nvSpPr>
          <p:spPr bwMode="auto">
            <a:xfrm>
              <a:off x="4224" y="110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2400" b="1">
                  <a:latin typeface="Comic Sans MS" panose="030F0702030302020204" pitchFamily="66" charset="0"/>
                </a:rPr>
                <a:t>b</a:t>
              </a:r>
            </a:p>
          </p:txBody>
        </p:sp>
        <p:sp>
          <p:nvSpPr>
            <p:cNvPr id="46113" name="Text Box 33"/>
            <p:cNvSpPr txBox="1">
              <a:spLocks noChangeArrowheads="1"/>
            </p:cNvSpPr>
            <p:nvPr/>
          </p:nvSpPr>
          <p:spPr bwMode="auto">
            <a:xfrm>
              <a:off x="4416" y="1344"/>
              <a:ext cx="2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2400" b="1">
                  <a:latin typeface="Comic Sans MS" panose="030F0702030302020204" pitchFamily="66" charset="0"/>
                </a:rPr>
                <a:t>c</a:t>
              </a:r>
            </a:p>
          </p:txBody>
        </p:sp>
        <p:cxnSp>
          <p:nvCxnSpPr>
            <p:cNvPr id="46114" name="AutoShape 34"/>
            <p:cNvCxnSpPr>
              <a:cxnSpLocks noChangeShapeType="1"/>
              <a:stCxn id="46110" idx="1"/>
              <a:endCxn id="46110" idx="5"/>
            </p:cNvCxnSpPr>
            <p:nvPr/>
          </p:nvCxnSpPr>
          <p:spPr bwMode="auto">
            <a:xfrm>
              <a:off x="4041" y="1161"/>
              <a:ext cx="510" cy="510"/>
            </a:xfrm>
            <a:prstGeom prst="straightConnector1">
              <a:avLst/>
            </a:prstGeom>
            <a:noFill/>
            <a:ln w="222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15" name="Line 35"/>
            <p:cNvSpPr>
              <a:spLocks noChangeShapeType="1"/>
            </p:cNvSpPr>
            <p:nvPr/>
          </p:nvSpPr>
          <p:spPr bwMode="auto">
            <a:xfrm>
              <a:off x="4272" y="1392"/>
              <a:ext cx="38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6116" name="Oval 36"/>
          <p:cNvSpPr>
            <a:spLocks noChangeArrowheads="1"/>
          </p:cNvSpPr>
          <p:nvPr/>
        </p:nvSpPr>
        <p:spPr bwMode="auto">
          <a:xfrm>
            <a:off x="4157663" y="4524375"/>
            <a:ext cx="1143000" cy="1143000"/>
          </a:xfrm>
          <a:prstGeom prst="ellipse">
            <a:avLst/>
          </a:prstGeom>
          <a:solidFill>
            <a:srgbClr val="C0C0C0"/>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latin typeface="Comic Sans MS" panose="030F0702030302020204" pitchFamily="66" charset="0"/>
              </a:rPr>
              <a:t>a = 50%</a:t>
            </a:r>
          </a:p>
          <a:p>
            <a:pPr algn="ctr" eaLnBrk="0" hangingPunct="0"/>
            <a:r>
              <a:rPr lang="en-US" altLang="en-US" sz="1600" b="1">
                <a:latin typeface="Comic Sans MS" panose="030F0702030302020204" pitchFamily="66" charset="0"/>
              </a:rPr>
              <a:t>b = 30%</a:t>
            </a:r>
          </a:p>
          <a:p>
            <a:pPr algn="ctr" eaLnBrk="0" hangingPunct="0"/>
            <a:r>
              <a:rPr lang="en-US" altLang="en-US" sz="1600" b="1">
                <a:latin typeface="Comic Sans MS" panose="030F0702030302020204" pitchFamily="66" charset="0"/>
              </a:rPr>
              <a:t>c = 20%</a:t>
            </a:r>
            <a:endParaRPr lang="en-US" altLang="en-US" sz="2400">
              <a:latin typeface="Comic Sans MS" panose="030F0702030302020204" pitchFamily="66" charset="0"/>
            </a:endParaRPr>
          </a:p>
        </p:txBody>
      </p:sp>
      <p:cxnSp>
        <p:nvCxnSpPr>
          <p:cNvPr id="46117" name="AutoShape 37"/>
          <p:cNvCxnSpPr>
            <a:cxnSpLocks noChangeShapeType="1"/>
            <a:stCxn id="46084" idx="2"/>
            <a:endCxn id="46116" idx="1"/>
          </p:cNvCxnSpPr>
          <p:nvPr/>
        </p:nvCxnSpPr>
        <p:spPr bwMode="auto">
          <a:xfrm>
            <a:off x="2590800" y="2833688"/>
            <a:ext cx="1733550" cy="1843087"/>
          </a:xfrm>
          <a:prstGeom prst="straightConnector1">
            <a:avLst/>
          </a:prstGeom>
          <a:noFill/>
          <a:ln w="28575">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8" name="AutoShape 38"/>
          <p:cNvCxnSpPr>
            <a:cxnSpLocks noChangeShapeType="1"/>
            <a:stCxn id="46110" idx="4"/>
            <a:endCxn id="46116" idx="7"/>
          </p:cNvCxnSpPr>
          <p:nvPr/>
        </p:nvCxnSpPr>
        <p:spPr bwMode="auto">
          <a:xfrm flipH="1">
            <a:off x="5133975" y="2787650"/>
            <a:ext cx="1685925" cy="1889125"/>
          </a:xfrm>
          <a:prstGeom prst="straightConnector1">
            <a:avLst/>
          </a:prstGeom>
          <a:noFill/>
          <a:ln w="28575">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9" name="AutoShape 39"/>
          <p:cNvCxnSpPr>
            <a:cxnSpLocks noChangeShapeType="1"/>
            <a:stCxn id="46116" idx="0"/>
            <a:endCxn id="46102" idx="2"/>
          </p:cNvCxnSpPr>
          <p:nvPr/>
        </p:nvCxnSpPr>
        <p:spPr bwMode="auto">
          <a:xfrm flipH="1" flipV="1">
            <a:off x="4724400" y="2833688"/>
            <a:ext cx="4763" cy="1676400"/>
          </a:xfrm>
          <a:prstGeom prst="straightConnector1">
            <a:avLst/>
          </a:prstGeom>
          <a:noFill/>
          <a:ln w="28575">
            <a:solidFill>
              <a:schemeClr val="tx1"/>
            </a:solidFill>
            <a:prstDash val="sysDot"/>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20" name="Line 40"/>
          <p:cNvSpPr>
            <a:spLocks noChangeShapeType="1"/>
          </p:cNvSpPr>
          <p:nvPr/>
        </p:nvSpPr>
        <p:spPr bwMode="auto">
          <a:xfrm flipH="1" flipV="1">
            <a:off x="2895600" y="2819400"/>
            <a:ext cx="1600200" cy="1752600"/>
          </a:xfrm>
          <a:prstGeom prst="line">
            <a:avLst/>
          </a:prstGeom>
          <a:noFill/>
          <a:ln w="28575">
            <a:solidFill>
              <a:schemeClr val="tx1"/>
            </a:solidFill>
            <a:prstDash val="sysDot"/>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21" name="Line 41"/>
          <p:cNvSpPr>
            <a:spLocks noChangeShapeType="1"/>
          </p:cNvSpPr>
          <p:nvPr/>
        </p:nvSpPr>
        <p:spPr bwMode="auto">
          <a:xfrm flipV="1">
            <a:off x="4953000" y="2819400"/>
            <a:ext cx="1600200" cy="1752600"/>
          </a:xfrm>
          <a:prstGeom prst="line">
            <a:avLst/>
          </a:prstGeom>
          <a:noFill/>
          <a:ln w="28575">
            <a:solidFill>
              <a:schemeClr val="tx1"/>
            </a:solidFill>
            <a:prstDash val="sysDot"/>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22" name="Line 42"/>
          <p:cNvSpPr>
            <a:spLocks noChangeShapeType="1"/>
          </p:cNvSpPr>
          <p:nvPr/>
        </p:nvSpPr>
        <p:spPr bwMode="auto">
          <a:xfrm>
            <a:off x="4876800" y="2819400"/>
            <a:ext cx="0" cy="1676400"/>
          </a:xfrm>
          <a:prstGeom prst="line">
            <a:avLst/>
          </a:prstGeom>
          <a:noFill/>
          <a:ln w="28575">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23" name="Line 43"/>
          <p:cNvSpPr>
            <a:spLocks noChangeShapeType="1"/>
          </p:cNvSpPr>
          <p:nvPr/>
        </p:nvSpPr>
        <p:spPr bwMode="auto">
          <a:xfrm>
            <a:off x="5562600" y="5835650"/>
            <a:ext cx="457200" cy="0"/>
          </a:xfrm>
          <a:prstGeom prst="line">
            <a:avLst/>
          </a:prstGeom>
          <a:noFill/>
          <a:ln w="28575">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24" name="Line 44"/>
          <p:cNvSpPr>
            <a:spLocks noChangeShapeType="1"/>
          </p:cNvSpPr>
          <p:nvPr/>
        </p:nvSpPr>
        <p:spPr bwMode="auto">
          <a:xfrm>
            <a:off x="5562600" y="6140450"/>
            <a:ext cx="457200" cy="0"/>
          </a:xfrm>
          <a:prstGeom prst="line">
            <a:avLst/>
          </a:prstGeom>
          <a:noFill/>
          <a:ln w="28575">
            <a:solidFill>
              <a:schemeClr val="tx1"/>
            </a:solidFill>
            <a:prstDash val="sysDot"/>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25" name="Text Box 45"/>
          <p:cNvSpPr txBox="1">
            <a:spLocks noChangeArrowheads="1"/>
          </p:cNvSpPr>
          <p:nvPr/>
        </p:nvSpPr>
        <p:spPr bwMode="auto">
          <a:xfrm>
            <a:off x="6172200" y="5988050"/>
            <a:ext cx="2044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b="1">
                <a:latin typeface="Comic Sans MS" panose="030F0702030302020204" pitchFamily="66" charset="0"/>
              </a:rPr>
              <a:t>change notification</a:t>
            </a:r>
            <a:endParaRPr lang="en-US" altLang="en-US" sz="2400" b="1">
              <a:latin typeface="Comic Sans MS" panose="030F0702030302020204" pitchFamily="66" charset="0"/>
            </a:endParaRPr>
          </a:p>
        </p:txBody>
      </p:sp>
      <p:sp>
        <p:nvSpPr>
          <p:cNvPr id="46126" name="Text Box 46"/>
          <p:cNvSpPr txBox="1">
            <a:spLocks noChangeArrowheads="1"/>
          </p:cNvSpPr>
          <p:nvPr/>
        </p:nvSpPr>
        <p:spPr bwMode="auto">
          <a:xfrm>
            <a:off x="6096000" y="5683250"/>
            <a:ext cx="2474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b="1">
                <a:latin typeface="Comic Sans MS" panose="030F0702030302020204" pitchFamily="66" charset="0"/>
              </a:rPr>
              <a:t>requests, modifications</a:t>
            </a:r>
            <a:endParaRPr lang="en-US" altLang="en-US" sz="2400" b="1">
              <a:latin typeface="Comic Sans MS" panose="030F0702030302020204" pitchFamily="66" charset="0"/>
            </a:endParaRPr>
          </a:p>
        </p:txBody>
      </p:sp>
      <p:sp>
        <p:nvSpPr>
          <p:cNvPr id="46127" name="Text Box 47"/>
          <p:cNvSpPr txBox="1">
            <a:spLocks noChangeArrowheads="1"/>
          </p:cNvSpPr>
          <p:nvPr/>
        </p:nvSpPr>
        <p:spPr bwMode="auto">
          <a:xfrm>
            <a:off x="304800" y="2057400"/>
            <a:ext cx="1187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b="1">
                <a:latin typeface="Comic Sans MS" panose="030F0702030302020204" pitchFamily="66" charset="0"/>
              </a:rPr>
              <a:t>Observers</a:t>
            </a:r>
            <a:endParaRPr lang="en-US" altLang="en-US" sz="2400" b="1">
              <a:latin typeface="Comic Sans MS" panose="030F0702030302020204" pitchFamily="66" charset="0"/>
            </a:endParaRPr>
          </a:p>
        </p:txBody>
      </p:sp>
      <p:sp>
        <p:nvSpPr>
          <p:cNvPr id="46128" name="Text Box 48"/>
          <p:cNvSpPr txBox="1">
            <a:spLocks noChangeArrowheads="1"/>
          </p:cNvSpPr>
          <p:nvPr/>
        </p:nvSpPr>
        <p:spPr bwMode="auto">
          <a:xfrm>
            <a:off x="3048000" y="4953000"/>
            <a:ext cx="949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600" b="1">
                <a:latin typeface="Comic Sans MS" panose="030F0702030302020204" pitchFamily="66" charset="0"/>
              </a:rPr>
              <a:t>Subject</a:t>
            </a:r>
            <a:endParaRPr lang="en-US" altLang="en-US" sz="2400" b="1">
              <a:latin typeface="Comic Sans MS" panose="030F0702030302020204" pitchFamily="66" charset="0"/>
            </a:endParaRPr>
          </a:p>
        </p:txBody>
      </p:sp>
    </p:spTree>
    <p:extLst>
      <p:ext uri="{BB962C8B-B14F-4D97-AF65-F5344CB8AC3E}">
        <p14:creationId xmlns:p14="http://schemas.microsoft.com/office/powerpoint/2010/main" val="208150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28650" y="1825625"/>
            <a:ext cx="7886700" cy="2960697"/>
          </a:xfrm>
        </p:spPr>
        <p:txBody>
          <a:bodyPr>
            <a:noAutofit/>
          </a:bodyPr>
          <a:lstStyle/>
          <a:p>
            <a:r>
              <a:rPr lang="en-GB" sz="2400" dirty="0"/>
              <a:t>class Y implements interface I and class X uses I. An interesting thing is though class X still uses class Y through interface I, X doesn’t know that it uses Y, it just knows that it uses something that implements I. Right now, it’s Y, but it could be A, B, or C that implements interface I.</a:t>
            </a:r>
          </a:p>
          <a:p>
            <a:r>
              <a:rPr lang="en-GB" sz="2400" dirty="0"/>
              <a:t> This way we are reducing the dependency of X over Y. </a:t>
            </a:r>
          </a:p>
        </p:txBody>
      </p:sp>
      <p:pic>
        <p:nvPicPr>
          <p:cNvPr id="4" name="Picture 3"/>
          <p:cNvPicPr>
            <a:picLocks noChangeAspect="1"/>
          </p:cNvPicPr>
          <p:nvPr/>
        </p:nvPicPr>
        <p:blipFill>
          <a:blip r:embed="rId2"/>
          <a:stretch>
            <a:fillRect/>
          </a:stretch>
        </p:blipFill>
        <p:spPr>
          <a:xfrm>
            <a:off x="899592" y="4509120"/>
            <a:ext cx="3076575" cy="128587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What is dependency?</a:t>
            </a:r>
          </a:p>
        </p:txBody>
      </p:sp>
      <p:sp>
        <p:nvSpPr>
          <p:cNvPr id="3" name="Content Placeholder 2"/>
          <p:cNvSpPr>
            <a:spLocks noGrp="1"/>
          </p:cNvSpPr>
          <p:nvPr>
            <p:ph idx="1"/>
          </p:nvPr>
        </p:nvSpPr>
        <p:spPr>
          <a:xfrm>
            <a:off x="500034" y="1643050"/>
            <a:ext cx="7886700" cy="4351338"/>
          </a:xfrm>
        </p:spPr>
        <p:txBody>
          <a:bodyPr>
            <a:noAutofit/>
          </a:bodyPr>
          <a:lstStyle/>
          <a:p>
            <a:r>
              <a:rPr lang="en-GB" sz="2400" dirty="0"/>
              <a:t>When class X uses a method of class Y or class Y as a whole, class X has some level of dependency over class Y. </a:t>
            </a:r>
          </a:p>
          <a:p>
            <a:r>
              <a:rPr lang="en-GB" sz="2400" dirty="0"/>
              <a:t>Dependency may extend to several levels. X uses Y, Y uses A and B, A uses C, and more. This way this chain goes on and on. </a:t>
            </a:r>
          </a:p>
          <a:p>
            <a:r>
              <a:rPr lang="en-GB" sz="2400" dirty="0"/>
              <a:t>The problem with this is if we have any change in these classes, it may spawn to multiple classes.</a:t>
            </a:r>
          </a:p>
          <a:p>
            <a:r>
              <a:rPr lang="en-GB" sz="2400" dirty="0"/>
              <a:t>The solution to this dependency problem is to define a loose relation between classes. </a:t>
            </a:r>
          </a:p>
          <a:p>
            <a:r>
              <a:rPr lang="en-GB" sz="2400" dirty="0"/>
              <a:t>One way to achieve this is the Inversion of Control pattern. This pattern uses Dependency Injection to eliminate tight coupling between objects. </a:t>
            </a:r>
          </a:p>
          <a:p>
            <a:endParaRPr lang="en-GB"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a:t>IoC</a:t>
            </a:r>
            <a:r>
              <a:rPr lang="en-GB" sz="2800" dirty="0"/>
              <a:t> Example</a:t>
            </a:r>
          </a:p>
        </p:txBody>
      </p:sp>
      <p:sp>
        <p:nvSpPr>
          <p:cNvPr id="3" name="Content Placeholder 2"/>
          <p:cNvSpPr>
            <a:spLocks noGrp="1"/>
          </p:cNvSpPr>
          <p:nvPr>
            <p:ph idx="1"/>
          </p:nvPr>
        </p:nvSpPr>
        <p:spPr>
          <a:xfrm>
            <a:off x="428596" y="1500174"/>
            <a:ext cx="7886700" cy="1643074"/>
          </a:xfrm>
        </p:spPr>
        <p:txBody>
          <a:bodyPr>
            <a:noAutofit/>
          </a:bodyPr>
          <a:lstStyle/>
          <a:p>
            <a:r>
              <a:rPr lang="en-GB" sz="2400" dirty="0"/>
              <a:t>We have a class called </a:t>
            </a:r>
            <a:r>
              <a:rPr lang="en-GB" sz="2400" dirty="0" err="1">
                <a:latin typeface="Courier New" panose="02070309020205020404" pitchFamily="49" charset="0"/>
                <a:cs typeface="Courier New" panose="02070309020205020404" pitchFamily="49" charset="0"/>
              </a:rPr>
              <a:t>LoggerEngine</a:t>
            </a:r>
            <a:r>
              <a:rPr lang="en-GB" sz="2400" dirty="0"/>
              <a:t> which is used for logging messages. It has a method called </a:t>
            </a:r>
            <a:r>
              <a:rPr lang="en-GB" sz="2400" dirty="0">
                <a:latin typeface="Courier New" panose="02070309020205020404" pitchFamily="49" charset="0"/>
                <a:cs typeface="Courier New" panose="02070309020205020404" pitchFamily="49" charset="0"/>
              </a:rPr>
              <a:t>Log</a:t>
            </a:r>
            <a:r>
              <a:rPr lang="en-GB" sz="2400" dirty="0"/>
              <a:t> which receives a string object as an argument and logs it into a file using another class named </a:t>
            </a:r>
            <a:r>
              <a:rPr lang="en-GB" sz="2400" dirty="0" err="1">
                <a:latin typeface="Courier New" panose="02070309020205020404" pitchFamily="49" charset="0"/>
                <a:cs typeface="Courier New" panose="02070309020205020404" pitchFamily="49" charset="0"/>
              </a:rPr>
              <a:t>FileLogger</a:t>
            </a:r>
            <a:r>
              <a:rPr lang="en-GB" sz="2400" dirty="0"/>
              <a:t>.</a:t>
            </a:r>
          </a:p>
        </p:txBody>
      </p:sp>
      <p:pic>
        <p:nvPicPr>
          <p:cNvPr id="191490" name="Picture 2" descr="https://www.codeproject.com/KB/architecture/380748/4.JPG"/>
          <p:cNvPicPr>
            <a:picLocks noChangeAspect="1" noChangeArrowheads="1"/>
          </p:cNvPicPr>
          <p:nvPr/>
        </p:nvPicPr>
        <p:blipFill>
          <a:blip r:embed="rId2" cstate="print"/>
          <a:srcRect/>
          <a:stretch>
            <a:fillRect/>
          </a:stretch>
        </p:blipFill>
        <p:spPr bwMode="auto">
          <a:xfrm>
            <a:off x="1000099" y="3714752"/>
            <a:ext cx="5601871" cy="1571636"/>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stretch>
            <a:fillRect/>
          </a:stretch>
        </p:blipFill>
        <p:spPr>
          <a:xfrm>
            <a:off x="2357437" y="1852612"/>
            <a:ext cx="4429125" cy="31527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28650" y="1825625"/>
            <a:ext cx="7886700" cy="3532201"/>
          </a:xfrm>
        </p:spPr>
        <p:txBody>
          <a:bodyPr>
            <a:normAutofit lnSpcReduction="10000"/>
          </a:bodyPr>
          <a:lstStyle/>
          <a:p>
            <a:r>
              <a:rPr lang="en-GB" sz="2400" dirty="0"/>
              <a:t>Notice the above code in which the </a:t>
            </a:r>
            <a:r>
              <a:rPr lang="en-GB" sz="2400" dirty="0">
                <a:latin typeface="Courier New" panose="02070309020205020404" pitchFamily="49" charset="0"/>
                <a:cs typeface="Courier New" panose="02070309020205020404" pitchFamily="49" charset="0"/>
              </a:rPr>
              <a:t>Log</a:t>
            </a:r>
            <a:r>
              <a:rPr lang="en-GB" sz="2400" dirty="0"/>
              <a:t> method creates an instance of the </a:t>
            </a:r>
            <a:r>
              <a:rPr lang="en-GB" sz="2400" dirty="0" err="1">
                <a:latin typeface="Courier New" panose="02070309020205020404" pitchFamily="49" charset="0"/>
                <a:cs typeface="Courier New" panose="02070309020205020404" pitchFamily="49" charset="0"/>
              </a:rPr>
              <a:t>FileLogger</a:t>
            </a:r>
            <a:r>
              <a:rPr lang="en-GB" sz="2400" dirty="0"/>
              <a:t> class and then logs the message using its own </a:t>
            </a:r>
            <a:r>
              <a:rPr lang="en-GB" sz="2400" dirty="0">
                <a:latin typeface="Courier New" panose="02070309020205020404" pitchFamily="49" charset="0"/>
                <a:cs typeface="Courier New" panose="02070309020205020404" pitchFamily="49" charset="0"/>
              </a:rPr>
              <a:t>Log</a:t>
            </a:r>
            <a:r>
              <a:rPr lang="en-GB" sz="2400" dirty="0"/>
              <a:t> method. </a:t>
            </a:r>
          </a:p>
          <a:p>
            <a:r>
              <a:rPr lang="en-GB" sz="2400" dirty="0"/>
              <a:t>What matters is, the dependency of the </a:t>
            </a:r>
            <a:r>
              <a:rPr lang="en-GB" sz="2400" dirty="0" err="1">
                <a:latin typeface="Courier New" panose="02070309020205020404" pitchFamily="49" charset="0"/>
                <a:cs typeface="Courier New" panose="02070309020205020404" pitchFamily="49" charset="0"/>
              </a:rPr>
              <a:t>LoggerEngine</a:t>
            </a:r>
            <a:r>
              <a:rPr lang="en-GB" sz="2400" dirty="0"/>
              <a:t> class over the </a:t>
            </a:r>
            <a:r>
              <a:rPr lang="en-GB" sz="2400" dirty="0" err="1">
                <a:latin typeface="Courier New" panose="02070309020205020404" pitchFamily="49" charset="0"/>
                <a:cs typeface="Courier New" panose="02070309020205020404" pitchFamily="49" charset="0"/>
              </a:rPr>
              <a:t>FileLogger</a:t>
            </a:r>
            <a:r>
              <a:rPr lang="en-GB" sz="2400" dirty="0"/>
              <a:t> class. </a:t>
            </a:r>
          </a:p>
          <a:p>
            <a:r>
              <a:rPr lang="en-GB" sz="2400" dirty="0"/>
              <a:t>We can solve this by creating an abstract definition of the </a:t>
            </a:r>
            <a:r>
              <a:rPr lang="en-GB" sz="2400" dirty="0" err="1"/>
              <a:t>behavior</a:t>
            </a:r>
            <a:r>
              <a:rPr lang="en-GB" sz="2400" dirty="0"/>
              <a:t> in </a:t>
            </a:r>
            <a:r>
              <a:rPr lang="en-GB" sz="2400" dirty="0" err="1">
                <a:latin typeface="Courier New" panose="02070309020205020404" pitchFamily="49" charset="0"/>
                <a:cs typeface="Courier New" panose="02070309020205020404" pitchFamily="49" charset="0"/>
              </a:rPr>
              <a:t>FileLogger</a:t>
            </a:r>
            <a:r>
              <a:rPr lang="en-GB" sz="2400" dirty="0"/>
              <a:t> that </a:t>
            </a:r>
            <a:r>
              <a:rPr lang="en-GB" sz="2400" dirty="0" err="1">
                <a:latin typeface="Courier New" panose="02070309020205020404" pitchFamily="49" charset="0"/>
                <a:cs typeface="Courier New" panose="02070309020205020404" pitchFamily="49" charset="0"/>
              </a:rPr>
              <a:t>LoggerEngine</a:t>
            </a:r>
            <a:r>
              <a:rPr lang="en-GB" sz="2400" dirty="0"/>
              <a:t> needs in the form of an interface </a:t>
            </a:r>
            <a:r>
              <a:rPr lang="en-GB" sz="2400" dirty="0" err="1">
                <a:latin typeface="Courier New" panose="02070309020205020404" pitchFamily="49" charset="0"/>
                <a:cs typeface="Courier New" panose="02070309020205020404" pitchFamily="49" charset="0"/>
              </a:rPr>
              <a:t>ILogger</a:t>
            </a:r>
            <a:r>
              <a:rPr lang="en-GB" sz="2400" dirty="0"/>
              <a:t> and making the </a:t>
            </a:r>
            <a:r>
              <a:rPr lang="en-GB" sz="2400" dirty="0">
                <a:latin typeface="Courier New" panose="02070309020205020404" pitchFamily="49" charset="0"/>
                <a:cs typeface="Courier New" panose="02070309020205020404" pitchFamily="49" charset="0"/>
              </a:rPr>
              <a:t>Log</a:t>
            </a:r>
            <a:r>
              <a:rPr lang="en-GB" sz="2400" dirty="0"/>
              <a:t> method use an instance of </a:t>
            </a:r>
            <a:r>
              <a:rPr lang="en-GB" sz="2400" dirty="0" err="1">
                <a:latin typeface="Courier New" panose="02070309020205020404" pitchFamily="49" charset="0"/>
                <a:cs typeface="Courier New" panose="02070309020205020404" pitchFamily="49" charset="0"/>
              </a:rPr>
              <a:t>ILogger</a:t>
            </a:r>
            <a:r>
              <a:rPr lang="en-GB" sz="2400" dirty="0"/>
              <a:t> instead of an instance of </a:t>
            </a:r>
            <a:r>
              <a:rPr lang="en-GB" sz="2400" dirty="0" err="1">
                <a:latin typeface="Courier New" panose="02070309020205020404" pitchFamily="49" charset="0"/>
                <a:cs typeface="Courier New" panose="02070309020205020404" pitchFamily="49" charset="0"/>
              </a:rPr>
              <a:t>FileLogger</a:t>
            </a:r>
            <a:r>
              <a:rPr lang="en-GB" sz="2400"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94562" name="Picture 2" descr="https://www.codeproject.com/KB/architecture/380748/6.JPG"/>
          <p:cNvPicPr>
            <a:picLocks noChangeAspect="1" noChangeArrowheads="1"/>
          </p:cNvPicPr>
          <p:nvPr/>
        </p:nvPicPr>
        <p:blipFill>
          <a:blip r:embed="rId2" cstate="print"/>
          <a:srcRect/>
          <a:stretch>
            <a:fillRect/>
          </a:stretch>
        </p:blipFill>
        <p:spPr bwMode="auto">
          <a:xfrm>
            <a:off x="1428728" y="1928802"/>
            <a:ext cx="5587782" cy="2857520"/>
          </a:xfrm>
          <a:prstGeom prst="rect">
            <a:avLst/>
          </a:prstGeom>
          <a:noFill/>
        </p:spPr>
      </p:pic>
      <p:sp>
        <p:nvSpPr>
          <p:cNvPr id="6" name="TextBox 5"/>
          <p:cNvSpPr txBox="1"/>
          <p:nvPr/>
        </p:nvSpPr>
        <p:spPr>
          <a:xfrm>
            <a:off x="182716" y="5072074"/>
            <a:ext cx="8392041" cy="1015663"/>
          </a:xfrm>
          <a:prstGeom prst="rect">
            <a:avLst/>
          </a:prstGeom>
          <a:noFill/>
        </p:spPr>
        <p:txBody>
          <a:bodyPr wrap="none" rtlCol="0">
            <a:spAutoFit/>
          </a:bodyPr>
          <a:lstStyle/>
          <a:p>
            <a:r>
              <a:rPr lang="en-GB" sz="2000" i="0" dirty="0"/>
              <a:t>Now </a:t>
            </a:r>
            <a:r>
              <a:rPr lang="en-GB" sz="2000" i="0" dirty="0" err="1">
                <a:latin typeface="Courier New" panose="02070309020205020404" pitchFamily="49" charset="0"/>
                <a:cs typeface="Courier New" panose="02070309020205020404" pitchFamily="49" charset="0"/>
              </a:rPr>
              <a:t>LoggerEngine</a:t>
            </a:r>
            <a:r>
              <a:rPr lang="en-GB" sz="2000" i="0" dirty="0"/>
              <a:t> no longer knows about the </a:t>
            </a:r>
            <a:r>
              <a:rPr lang="en-GB" sz="2000" i="0" dirty="0" err="1">
                <a:latin typeface="Courier New" panose="02070309020205020404" pitchFamily="49" charset="0"/>
                <a:cs typeface="Courier New" panose="02070309020205020404" pitchFamily="49" charset="0"/>
              </a:rPr>
              <a:t>FileLogger</a:t>
            </a:r>
            <a:r>
              <a:rPr lang="en-GB" sz="2000" i="0" dirty="0"/>
              <a:t> class. </a:t>
            </a:r>
          </a:p>
          <a:p>
            <a:r>
              <a:rPr lang="en-GB" sz="2000" i="0" dirty="0"/>
              <a:t>It just uses an instance of the </a:t>
            </a:r>
            <a:r>
              <a:rPr lang="en-GB" sz="2000" i="0" dirty="0" err="1">
                <a:latin typeface="Courier New" panose="02070309020205020404" pitchFamily="49" charset="0"/>
                <a:cs typeface="Courier New" panose="02070309020205020404" pitchFamily="49" charset="0"/>
              </a:rPr>
              <a:t>ILogger</a:t>
            </a:r>
            <a:r>
              <a:rPr lang="en-GB" sz="2000" i="0" dirty="0"/>
              <a:t> interface of which </a:t>
            </a:r>
            <a:r>
              <a:rPr lang="en-GB" sz="2000" i="0" dirty="0" err="1">
                <a:latin typeface="Courier New" panose="02070309020205020404" pitchFamily="49" charset="0"/>
                <a:cs typeface="Courier New" panose="02070309020205020404" pitchFamily="49" charset="0"/>
              </a:rPr>
              <a:t>FileLogger</a:t>
            </a:r>
            <a:r>
              <a:rPr lang="en-GB" sz="2000" i="0" dirty="0"/>
              <a:t> </a:t>
            </a:r>
          </a:p>
          <a:p>
            <a:r>
              <a:rPr lang="en-GB" sz="2000" i="0" dirty="0"/>
              <a:t>is one of many possible implementations.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28650" y="1825625"/>
            <a:ext cx="7886700" cy="1960565"/>
          </a:xfrm>
        </p:spPr>
        <p:txBody>
          <a:bodyPr>
            <a:normAutofit/>
          </a:bodyPr>
          <a:lstStyle/>
          <a:p>
            <a:r>
              <a:rPr lang="en-GB" sz="2400" dirty="0"/>
              <a:t>Here we need a way for </a:t>
            </a:r>
            <a:r>
              <a:rPr lang="en-GB" sz="2400" dirty="0" err="1">
                <a:latin typeface="Courier New" panose="02070309020205020404" pitchFamily="49" charset="0"/>
                <a:cs typeface="Courier New" panose="02070309020205020404" pitchFamily="49" charset="0"/>
              </a:rPr>
              <a:t>LoggerEngine</a:t>
            </a:r>
            <a:r>
              <a:rPr lang="en-GB" sz="2400" dirty="0"/>
              <a:t> to get an instance of </a:t>
            </a:r>
            <a:r>
              <a:rPr lang="en-GB" sz="2400" dirty="0" err="1">
                <a:latin typeface="Courier New" panose="02070309020205020404" pitchFamily="49" charset="0"/>
                <a:cs typeface="Courier New" panose="02070309020205020404" pitchFamily="49" charset="0"/>
              </a:rPr>
              <a:t>ILogger</a:t>
            </a:r>
            <a:r>
              <a:rPr lang="en-GB" sz="2400" dirty="0"/>
              <a:t> at runtime without knowing about the concrete implementation.</a:t>
            </a:r>
          </a:p>
          <a:p>
            <a:r>
              <a:rPr lang="en-GB" sz="2400" dirty="0"/>
              <a:t>There are a couple of ways to do that.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76672"/>
            <a:ext cx="7886700" cy="992172"/>
          </a:xfrm>
        </p:spPr>
        <p:txBody>
          <a:bodyPr>
            <a:normAutofit/>
          </a:bodyPr>
          <a:lstStyle/>
          <a:p>
            <a:r>
              <a:rPr lang="en-GB" sz="2800" dirty="0"/>
              <a:t>Constructor Injection</a:t>
            </a:r>
          </a:p>
        </p:txBody>
      </p:sp>
      <p:sp>
        <p:nvSpPr>
          <p:cNvPr id="5" name="Rectangle 4"/>
          <p:cNvSpPr/>
          <p:nvPr/>
        </p:nvSpPr>
        <p:spPr>
          <a:xfrm>
            <a:off x="714348" y="2428868"/>
            <a:ext cx="8178132" cy="3693319"/>
          </a:xfrm>
          <a:prstGeom prst="rect">
            <a:avLst/>
          </a:prstGeom>
        </p:spPr>
        <p:txBody>
          <a:bodyPr wrap="square">
            <a:spAutoFit/>
          </a:bodyPr>
          <a:lstStyle/>
          <a:p>
            <a:r>
              <a:rPr lang="en-GB" sz="2400" i="0" dirty="0"/>
              <a:t>Step-1 Create an Interface:</a:t>
            </a:r>
          </a:p>
          <a:p>
            <a:r>
              <a:rPr lang="en-GB" i="0" dirty="0">
                <a:latin typeface="Courier New" panose="02070309020205020404" pitchFamily="49" charset="0"/>
                <a:cs typeface="Courier New" panose="02070309020205020404" pitchFamily="49" charset="0"/>
              </a:rPr>
              <a:t>public interface </a:t>
            </a:r>
            <a:r>
              <a:rPr lang="en-GB" i="0" dirty="0" err="1">
                <a:latin typeface="Courier New" panose="02070309020205020404" pitchFamily="49" charset="0"/>
                <a:cs typeface="Courier New" panose="02070309020205020404" pitchFamily="49" charset="0"/>
              </a:rPr>
              <a:t>ILogger</a:t>
            </a:r>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void </a:t>
            </a:r>
            <a:r>
              <a:rPr lang="en-GB" i="0" dirty="0" err="1">
                <a:latin typeface="Courier New" panose="02070309020205020404" pitchFamily="49" charset="0"/>
                <a:cs typeface="Courier New" panose="02070309020205020404" pitchFamily="49" charset="0"/>
              </a:rPr>
              <a:t>OpenLog</a:t>
            </a:r>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void </a:t>
            </a:r>
            <a:r>
              <a:rPr lang="en-GB" i="0" dirty="0" err="1">
                <a:latin typeface="Courier New" panose="02070309020205020404" pitchFamily="49" charset="0"/>
                <a:cs typeface="Courier New" panose="02070309020205020404" pitchFamily="49" charset="0"/>
              </a:rPr>
              <a:t>CloseLog</a:t>
            </a:r>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void Log(string message);</a:t>
            </a:r>
          </a:p>
          <a:p>
            <a:r>
              <a:rPr lang="en-GB" i="0" dirty="0">
                <a:latin typeface="Courier New" panose="02070309020205020404" pitchFamily="49" charset="0"/>
                <a:cs typeface="Courier New" panose="02070309020205020404" pitchFamily="49" charset="0"/>
              </a:rPr>
              <a:t>}</a:t>
            </a:r>
          </a:p>
          <a:p>
            <a:endParaRPr lang="en-GB" sz="2400" i="0" dirty="0"/>
          </a:p>
          <a:p>
            <a:r>
              <a:rPr lang="en-GB" sz="2400" i="0" dirty="0"/>
              <a:t>Step-2 Implement an interface to the </a:t>
            </a:r>
            <a:r>
              <a:rPr lang="en-GB" sz="2400" i="0" dirty="0" err="1">
                <a:latin typeface="Courier New" panose="02070309020205020404" pitchFamily="49" charset="0"/>
                <a:cs typeface="Courier New" panose="02070309020205020404" pitchFamily="49" charset="0"/>
              </a:rPr>
              <a:t>FileLogger</a:t>
            </a:r>
            <a:r>
              <a:rPr lang="en-GB" sz="2400" i="0" dirty="0"/>
              <a:t> class.</a:t>
            </a:r>
          </a:p>
          <a:p>
            <a:r>
              <a:rPr lang="en-GB" i="0" dirty="0">
                <a:latin typeface="Courier New" panose="02070309020205020404" pitchFamily="49" charset="0"/>
                <a:cs typeface="Courier New" panose="02070309020205020404" pitchFamily="49" charset="0"/>
              </a:rPr>
              <a:t>public class </a:t>
            </a:r>
            <a:r>
              <a:rPr lang="en-GB" i="0" dirty="0" err="1">
                <a:latin typeface="Courier New" panose="02070309020205020404" pitchFamily="49" charset="0"/>
                <a:cs typeface="Courier New" panose="02070309020205020404" pitchFamily="49" charset="0"/>
              </a:rPr>
              <a:t>FileLogger</a:t>
            </a:r>
            <a:r>
              <a:rPr lang="en-GB" i="0" dirty="0">
                <a:latin typeface="Courier New" panose="02070309020205020404" pitchFamily="49" charset="0"/>
                <a:cs typeface="Courier New" panose="02070309020205020404" pitchFamily="49" charset="0"/>
              </a:rPr>
              <a:t> implements </a:t>
            </a:r>
            <a:r>
              <a:rPr lang="en-GB" i="0" dirty="0" err="1">
                <a:latin typeface="Courier New" panose="02070309020205020404" pitchFamily="49" charset="0"/>
                <a:cs typeface="Courier New" panose="02070309020205020404" pitchFamily="49" charset="0"/>
              </a:rPr>
              <a:t>ILogger</a:t>
            </a:r>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a:t>
            </a:r>
          </a:p>
        </p:txBody>
      </p:sp>
      <p:sp>
        <p:nvSpPr>
          <p:cNvPr id="6" name="TextBox 5"/>
          <p:cNvSpPr txBox="1"/>
          <p:nvPr/>
        </p:nvSpPr>
        <p:spPr>
          <a:xfrm>
            <a:off x="285720" y="1357298"/>
            <a:ext cx="8178842" cy="769441"/>
          </a:xfrm>
          <a:prstGeom prst="rect">
            <a:avLst/>
          </a:prstGeom>
          <a:noFill/>
        </p:spPr>
        <p:txBody>
          <a:bodyPr wrap="none" rtlCol="0">
            <a:spAutoFit/>
          </a:bodyPr>
          <a:lstStyle/>
          <a:p>
            <a:r>
              <a:rPr lang="en-GB" sz="2200" i="0" dirty="0"/>
              <a:t>The object reference would get passed to the constructor of the </a:t>
            </a:r>
          </a:p>
          <a:p>
            <a:r>
              <a:rPr lang="en-GB" sz="2200" i="0" dirty="0"/>
              <a:t>Business Class </a:t>
            </a:r>
            <a:r>
              <a:rPr lang="en-GB" sz="2200" i="0" dirty="0" err="1">
                <a:latin typeface="Courier New" panose="02070309020205020404" pitchFamily="49" charset="0"/>
                <a:cs typeface="Courier New" panose="02070309020205020404" pitchFamily="49" charset="0"/>
              </a:rPr>
              <a:t>LoggerEngine</a:t>
            </a:r>
            <a:r>
              <a:rPr lang="en-GB" sz="2200" i="0"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1142984"/>
            <a:ext cx="8215370" cy="5539978"/>
          </a:xfrm>
          <a:prstGeom prst="rect">
            <a:avLst/>
          </a:prstGeom>
        </p:spPr>
        <p:txBody>
          <a:bodyPr wrap="square">
            <a:spAutoFit/>
          </a:bodyPr>
          <a:lstStyle/>
          <a:p>
            <a:r>
              <a:rPr lang="en-GB" sz="2400" i="0" dirty="0"/>
              <a:t>Step-3 Make a reference of the interface in the </a:t>
            </a:r>
            <a:r>
              <a:rPr lang="en-GB" sz="2400" i="0" dirty="0" err="1">
                <a:latin typeface="Courier New" panose="02070309020205020404" pitchFamily="49" charset="0"/>
                <a:cs typeface="Courier New" panose="02070309020205020404" pitchFamily="49" charset="0"/>
              </a:rPr>
              <a:t>LoggerEngine</a:t>
            </a:r>
            <a:r>
              <a:rPr lang="en-GB" sz="2400" i="0" dirty="0"/>
              <a:t> class.</a:t>
            </a:r>
          </a:p>
          <a:p>
            <a:endParaRPr lang="en-GB" i="0" dirty="0"/>
          </a:p>
          <a:p>
            <a:r>
              <a:rPr lang="en-GB" i="0" dirty="0">
                <a:latin typeface="Courier New" panose="02070309020205020404" pitchFamily="49" charset="0"/>
                <a:cs typeface="Courier New" panose="02070309020205020404" pitchFamily="49" charset="0"/>
              </a:rPr>
              <a:t>public class </a:t>
            </a:r>
            <a:r>
              <a:rPr lang="en-GB" i="0" dirty="0" err="1">
                <a:latin typeface="Courier New" panose="02070309020205020404" pitchFamily="49" charset="0"/>
                <a:cs typeface="Courier New" panose="02070309020205020404" pitchFamily="49" charset="0"/>
              </a:rPr>
              <a:t>LoggingEngine</a:t>
            </a:r>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private </a:t>
            </a:r>
            <a:r>
              <a:rPr lang="en-GB" i="0" dirty="0" err="1">
                <a:latin typeface="Courier New" panose="02070309020205020404" pitchFamily="49" charset="0"/>
                <a:cs typeface="Courier New" panose="02070309020205020404" pitchFamily="49" charset="0"/>
              </a:rPr>
              <a:t>ILogger</a:t>
            </a:r>
            <a:r>
              <a:rPr lang="en-GB" i="0" dirty="0">
                <a:latin typeface="Courier New" panose="02070309020205020404" pitchFamily="49" charset="0"/>
                <a:cs typeface="Courier New" panose="02070309020205020404" pitchFamily="49" charset="0"/>
              </a:rPr>
              <a:t> logger = null;</a:t>
            </a:r>
          </a:p>
          <a:p>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   public </a:t>
            </a:r>
            <a:r>
              <a:rPr lang="en-GB" i="0" dirty="0" err="1">
                <a:latin typeface="Courier New" panose="02070309020205020404" pitchFamily="49" charset="0"/>
                <a:cs typeface="Courier New" panose="02070309020205020404" pitchFamily="49" charset="0"/>
              </a:rPr>
              <a:t>LoggingEngine</a:t>
            </a:r>
            <a:r>
              <a:rPr lang="en-GB" i="0" dirty="0">
                <a:latin typeface="Courier New" panose="02070309020205020404" pitchFamily="49" charset="0"/>
                <a:cs typeface="Courier New" panose="02070309020205020404" pitchFamily="49" charset="0"/>
              </a:rPr>
              <a:t>(</a:t>
            </a:r>
            <a:r>
              <a:rPr lang="en-GB" i="0" dirty="0" err="1">
                <a:latin typeface="Courier New" panose="02070309020205020404" pitchFamily="49" charset="0"/>
                <a:cs typeface="Courier New" panose="02070309020205020404" pitchFamily="49" charset="0"/>
              </a:rPr>
              <a:t>ILogger</a:t>
            </a:r>
            <a:r>
              <a:rPr lang="en-GB" i="0" dirty="0">
                <a:latin typeface="Courier New" panose="02070309020205020404" pitchFamily="49" charset="0"/>
                <a:cs typeface="Courier New" panose="02070309020205020404" pitchFamily="49" charset="0"/>
              </a:rPr>
              <a:t> logger)</a:t>
            </a:r>
          </a:p>
          <a:p>
            <a:r>
              <a:rPr lang="en-GB" i="0" dirty="0">
                <a:latin typeface="Courier New" panose="02070309020205020404" pitchFamily="49" charset="0"/>
                <a:cs typeface="Courier New" panose="02070309020205020404" pitchFamily="49" charset="0"/>
              </a:rPr>
              <a:t>   {</a:t>
            </a: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this.logger</a:t>
            </a:r>
            <a:r>
              <a:rPr lang="en-GB" i="0" dirty="0">
                <a:latin typeface="Courier New" panose="02070309020205020404" pitchFamily="49" charset="0"/>
                <a:cs typeface="Courier New" panose="02070309020205020404" pitchFamily="49" charset="0"/>
              </a:rPr>
              <a:t> = logger;</a:t>
            </a:r>
          </a:p>
          <a:p>
            <a:r>
              <a:rPr lang="en-GB" i="0" dirty="0">
                <a:latin typeface="Courier New" panose="02070309020205020404" pitchFamily="49" charset="0"/>
                <a:cs typeface="Courier New" panose="02070309020205020404" pitchFamily="49" charset="0"/>
              </a:rPr>
              <a:t>   }</a:t>
            </a:r>
          </a:p>
          <a:p>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   public void Log(string message)</a:t>
            </a:r>
          </a:p>
          <a:p>
            <a:r>
              <a:rPr lang="en-GB" i="0" dirty="0">
                <a:latin typeface="Courier New" panose="02070309020205020404" pitchFamily="49" charset="0"/>
                <a:cs typeface="Courier New" panose="02070309020205020404" pitchFamily="49" charset="0"/>
              </a:rPr>
              <a:t>   {</a:t>
            </a: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logger.OpenLog</a:t>
            </a:r>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logger.Log</a:t>
            </a:r>
            <a:r>
              <a:rPr lang="en-GB" i="0" dirty="0">
                <a:latin typeface="Courier New" panose="02070309020205020404" pitchFamily="49" charset="0"/>
                <a:cs typeface="Courier New" panose="02070309020205020404" pitchFamily="49" charset="0"/>
              </a:rPr>
              <a:t>(message);</a:t>
            </a: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logger.CloseLog</a:t>
            </a:r>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a:t>
            </a:r>
          </a:p>
          <a:p>
            <a:r>
              <a:rPr lang="en-GB" i="0" dirty="0">
                <a:latin typeface="Courier New" panose="02070309020205020404" pitchFamily="49" charset="0"/>
                <a:cs typeface="Courier New" panose="02070309020205020404" pitchFamily="49" charset="0"/>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1142984"/>
            <a:ext cx="8143932" cy="4985980"/>
          </a:xfrm>
          <a:prstGeom prst="rect">
            <a:avLst/>
          </a:prstGeom>
        </p:spPr>
        <p:txBody>
          <a:bodyPr wrap="square">
            <a:spAutoFit/>
          </a:bodyPr>
          <a:lstStyle/>
          <a:p>
            <a:r>
              <a:rPr lang="en-GB" sz="2400" i="0" dirty="0"/>
              <a:t>Step-4 Create a third party class, which creates an instance of all these objects.</a:t>
            </a:r>
          </a:p>
          <a:p>
            <a:endParaRPr lang="en-GB" i="0" dirty="0"/>
          </a:p>
          <a:p>
            <a:r>
              <a:rPr lang="en-GB" i="0" dirty="0">
                <a:latin typeface="Courier New" panose="02070309020205020404" pitchFamily="49" charset="0"/>
                <a:cs typeface="Courier New" panose="02070309020205020404" pitchFamily="49" charset="0"/>
              </a:rPr>
              <a:t>public class </a:t>
            </a:r>
            <a:r>
              <a:rPr lang="en-GB" i="0" dirty="0" err="1">
                <a:latin typeface="Courier New" panose="02070309020205020404" pitchFamily="49" charset="0"/>
                <a:cs typeface="Courier New" panose="02070309020205020404" pitchFamily="49" charset="0"/>
              </a:rPr>
              <a:t>IoCClass</a:t>
            </a:r>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ILogger</a:t>
            </a:r>
            <a:r>
              <a:rPr lang="en-GB" i="0" dirty="0">
                <a:latin typeface="Courier New" panose="02070309020205020404" pitchFamily="49" charset="0"/>
                <a:cs typeface="Courier New" panose="02070309020205020404" pitchFamily="49" charset="0"/>
              </a:rPr>
              <a:t> logger = null;</a:t>
            </a:r>
          </a:p>
          <a:p>
            <a:r>
              <a:rPr lang="en-GB" i="0" dirty="0">
                <a:latin typeface="Courier New" panose="02070309020205020404" pitchFamily="49" charset="0"/>
                <a:cs typeface="Courier New" panose="02070309020205020404" pitchFamily="49" charset="0"/>
              </a:rPr>
              <a:t>   public string </a:t>
            </a:r>
            <a:r>
              <a:rPr lang="en-GB" i="0" dirty="0" err="1">
                <a:latin typeface="Courier New" panose="02070309020205020404" pitchFamily="49" charset="0"/>
                <a:cs typeface="Courier New" panose="02070309020205020404" pitchFamily="49" charset="0"/>
              </a:rPr>
              <a:t>FileName</a:t>
            </a:r>
            <a:r>
              <a:rPr lang="en-GB" i="0" dirty="0">
                <a:latin typeface="Courier New" panose="02070309020205020404" pitchFamily="49" charset="0"/>
                <a:cs typeface="Courier New" panose="02070309020205020404" pitchFamily="49" charset="0"/>
              </a:rPr>
              <a:t> { get; set; }</a:t>
            </a:r>
          </a:p>
          <a:p>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   public void </a:t>
            </a:r>
            <a:r>
              <a:rPr lang="en-GB" i="0" dirty="0" err="1">
                <a:latin typeface="Courier New" panose="02070309020205020404" pitchFamily="49" charset="0"/>
                <a:cs typeface="Courier New" panose="02070309020205020404" pitchFamily="49" charset="0"/>
              </a:rPr>
              <a:t>WriteLogUsingConstructorInjection</a:t>
            </a:r>
            <a:r>
              <a:rPr lang="en-GB" i="0" dirty="0">
                <a:latin typeface="Courier New" panose="02070309020205020404" pitchFamily="49" charset="0"/>
                <a:cs typeface="Courier New" panose="02070309020205020404" pitchFamily="49" charset="0"/>
              </a:rPr>
              <a:t>(string message)</a:t>
            </a:r>
          </a:p>
          <a:p>
            <a:r>
              <a:rPr lang="en-GB" i="0" dirty="0">
                <a:latin typeface="Courier New" panose="02070309020205020404" pitchFamily="49" charset="0"/>
                <a:cs typeface="Courier New" panose="02070309020205020404" pitchFamily="49" charset="0"/>
              </a:rPr>
              <a:t>   {</a:t>
            </a:r>
          </a:p>
          <a:p>
            <a:r>
              <a:rPr lang="en-GB" i="0" dirty="0">
                <a:latin typeface="Courier New" panose="02070309020205020404" pitchFamily="49" charset="0"/>
                <a:cs typeface="Courier New" panose="02070309020205020404" pitchFamily="49" charset="0"/>
              </a:rPr>
              <a:t>       logger = new </a:t>
            </a:r>
            <a:r>
              <a:rPr lang="en-GB" i="0" dirty="0" err="1">
                <a:latin typeface="Courier New" panose="02070309020205020404" pitchFamily="49" charset="0"/>
                <a:cs typeface="Courier New" panose="02070309020205020404" pitchFamily="49" charset="0"/>
              </a:rPr>
              <a:t>FileLogger</a:t>
            </a:r>
            <a:r>
              <a:rPr lang="en-GB" i="0" dirty="0">
                <a:latin typeface="Courier New" panose="02070309020205020404" pitchFamily="49" charset="0"/>
                <a:cs typeface="Courier New" panose="02070309020205020404" pitchFamily="49" charset="0"/>
              </a:rPr>
              <a:t>(</a:t>
            </a:r>
            <a:r>
              <a:rPr lang="en-GB" i="0" dirty="0" err="1">
                <a:latin typeface="Courier New" panose="02070309020205020404" pitchFamily="49" charset="0"/>
                <a:cs typeface="Courier New" panose="02070309020205020404" pitchFamily="49" charset="0"/>
              </a:rPr>
              <a:t>FileName</a:t>
            </a:r>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LoggingEngine</a:t>
            </a:r>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cEngine</a:t>
            </a:r>
            <a:r>
              <a:rPr lang="en-GB" i="0" dirty="0">
                <a:latin typeface="Courier New" panose="02070309020205020404" pitchFamily="49" charset="0"/>
                <a:cs typeface="Courier New" panose="02070309020205020404" pitchFamily="49" charset="0"/>
              </a:rPr>
              <a:t> =  new </a:t>
            </a:r>
            <a:r>
              <a:rPr lang="en-GB" i="0" dirty="0" err="1">
                <a:latin typeface="Courier New" panose="02070309020205020404" pitchFamily="49" charset="0"/>
                <a:cs typeface="Courier New" panose="02070309020205020404" pitchFamily="49" charset="0"/>
              </a:rPr>
              <a:t>LoggingEngine</a:t>
            </a:r>
            <a:r>
              <a:rPr lang="en-GB" i="0" dirty="0">
                <a:latin typeface="Courier New" panose="02070309020205020404" pitchFamily="49" charset="0"/>
                <a:cs typeface="Courier New" panose="02070309020205020404" pitchFamily="49" charset="0"/>
              </a:rPr>
              <a:t>(logger);</a:t>
            </a: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cEngine.Log</a:t>
            </a:r>
            <a:r>
              <a:rPr lang="en-GB" i="0" dirty="0">
                <a:latin typeface="Courier New" panose="02070309020205020404" pitchFamily="49" charset="0"/>
                <a:cs typeface="Courier New" panose="02070309020205020404" pitchFamily="49" charset="0"/>
              </a:rPr>
              <a:t>(message);</a:t>
            </a: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cEngine</a:t>
            </a:r>
            <a:r>
              <a:rPr lang="en-GB" i="0" dirty="0">
                <a:latin typeface="Courier New" panose="02070309020205020404" pitchFamily="49" charset="0"/>
                <a:cs typeface="Courier New" panose="02070309020205020404" pitchFamily="49" charset="0"/>
              </a:rPr>
              <a:t> = null;</a:t>
            </a:r>
          </a:p>
          <a:p>
            <a:r>
              <a:rPr lang="en-GB" i="0" dirty="0">
                <a:latin typeface="Courier New" panose="02070309020205020404" pitchFamily="49" charset="0"/>
                <a:cs typeface="Courier New" panose="02070309020205020404" pitchFamily="49" charset="0"/>
              </a:rPr>
              <a:t>   }</a:t>
            </a:r>
          </a:p>
          <a:p>
            <a:r>
              <a:rPr lang="en-GB" i="0" dirty="0">
                <a:latin typeface="Courier New" panose="02070309020205020404" pitchFamily="49" charset="0"/>
                <a:cs typeface="Courier New" panose="02070309020205020404" pitchFamily="49"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23528" y="500062"/>
            <a:ext cx="7886700" cy="1325563"/>
          </a:xfrm>
        </p:spPr>
        <p:txBody>
          <a:bodyPr>
            <a:normAutofit/>
          </a:bodyPr>
          <a:lstStyle/>
          <a:p>
            <a:r>
              <a:rPr lang="en-US" altLang="en-US" sz="2800" dirty="0"/>
              <a:t>Observer Pattern - Key Players</a:t>
            </a:r>
          </a:p>
        </p:txBody>
      </p:sp>
      <p:sp>
        <p:nvSpPr>
          <p:cNvPr id="37891" name="Rectangle 3"/>
          <p:cNvSpPr>
            <a:spLocks noGrp="1" noChangeArrowheads="1"/>
          </p:cNvSpPr>
          <p:nvPr>
            <p:ph type="body" idx="1"/>
          </p:nvPr>
        </p:nvSpPr>
        <p:spPr>
          <a:xfrm>
            <a:off x="323528" y="1825625"/>
            <a:ext cx="7886700" cy="4351338"/>
          </a:xfrm>
        </p:spPr>
        <p:txBody>
          <a:bodyPr/>
          <a:lstStyle/>
          <a:p>
            <a:pPr>
              <a:lnSpc>
                <a:spcPct val="90000"/>
              </a:lnSpc>
            </a:pPr>
            <a:r>
              <a:rPr lang="en-US" altLang="en-US" sz="2600" dirty="0"/>
              <a:t>Subject</a:t>
            </a:r>
          </a:p>
          <a:p>
            <a:pPr lvl="1">
              <a:lnSpc>
                <a:spcPct val="90000"/>
              </a:lnSpc>
            </a:pPr>
            <a:r>
              <a:rPr lang="en-US" altLang="en-US" sz="2000" dirty="0"/>
              <a:t>has a list of observers</a:t>
            </a:r>
          </a:p>
          <a:p>
            <a:pPr lvl="1">
              <a:lnSpc>
                <a:spcPct val="90000"/>
              </a:lnSpc>
            </a:pPr>
            <a:r>
              <a:rPr lang="en-US" altLang="en-US" sz="2000" dirty="0"/>
              <a:t>Interfaces for attaching/detaching an observer</a:t>
            </a:r>
          </a:p>
          <a:p>
            <a:pPr>
              <a:lnSpc>
                <a:spcPct val="90000"/>
              </a:lnSpc>
            </a:pPr>
            <a:r>
              <a:rPr lang="en-US" altLang="en-US" sz="2600" dirty="0"/>
              <a:t>Observer</a:t>
            </a:r>
          </a:p>
          <a:p>
            <a:pPr lvl="1">
              <a:lnSpc>
                <a:spcPct val="90000"/>
              </a:lnSpc>
            </a:pPr>
            <a:r>
              <a:rPr lang="en-US" altLang="en-US" sz="2000" dirty="0"/>
              <a:t>An updating interface for objects that gets notified of changes in a subject</a:t>
            </a:r>
          </a:p>
          <a:p>
            <a:pPr>
              <a:lnSpc>
                <a:spcPct val="90000"/>
              </a:lnSpc>
            </a:pPr>
            <a:r>
              <a:rPr lang="en-US" altLang="en-US" sz="2600" dirty="0" err="1"/>
              <a:t>ConcreteSubject</a:t>
            </a:r>
            <a:endParaRPr lang="en-US" altLang="en-US" sz="2600" dirty="0"/>
          </a:p>
          <a:p>
            <a:pPr lvl="1">
              <a:lnSpc>
                <a:spcPct val="90000"/>
              </a:lnSpc>
            </a:pPr>
            <a:r>
              <a:rPr lang="en-US" altLang="en-US" sz="2000" dirty="0"/>
              <a:t>Stores “state of interest” to observers</a:t>
            </a:r>
          </a:p>
          <a:p>
            <a:pPr lvl="1">
              <a:lnSpc>
                <a:spcPct val="90000"/>
              </a:lnSpc>
            </a:pPr>
            <a:r>
              <a:rPr lang="en-US" altLang="en-US" sz="2000" dirty="0"/>
              <a:t>Sends notification when state changes</a:t>
            </a:r>
          </a:p>
          <a:p>
            <a:pPr>
              <a:lnSpc>
                <a:spcPct val="90000"/>
              </a:lnSpc>
            </a:pPr>
            <a:r>
              <a:rPr lang="en-US" altLang="en-US" sz="2600" dirty="0" err="1"/>
              <a:t>ConcreteObserver</a:t>
            </a:r>
            <a:endParaRPr lang="en-US" altLang="en-US" sz="2600" dirty="0"/>
          </a:p>
          <a:p>
            <a:pPr lvl="1">
              <a:lnSpc>
                <a:spcPct val="90000"/>
              </a:lnSpc>
            </a:pPr>
            <a:r>
              <a:rPr lang="en-US" altLang="en-US" sz="2000" dirty="0"/>
              <a:t>Implements updating interface</a:t>
            </a:r>
          </a:p>
        </p:txBody>
      </p:sp>
    </p:spTree>
    <p:extLst>
      <p:ext uri="{BB962C8B-B14F-4D97-AF65-F5344CB8AC3E}">
        <p14:creationId xmlns:p14="http://schemas.microsoft.com/office/powerpoint/2010/main" val="1597241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1185852"/>
            <a:ext cx="8568952" cy="4708981"/>
          </a:xfrm>
          <a:prstGeom prst="rect">
            <a:avLst/>
          </a:prstGeom>
        </p:spPr>
        <p:txBody>
          <a:bodyPr wrap="square">
            <a:spAutoFit/>
          </a:bodyPr>
          <a:lstStyle/>
          <a:p>
            <a:r>
              <a:rPr lang="en-GB" sz="2400" i="0" dirty="0"/>
              <a:t>Step-5 Use this third party class at the client side.</a:t>
            </a:r>
          </a:p>
          <a:p>
            <a:endParaRPr lang="en-GB" sz="2400" i="0" dirty="0"/>
          </a:p>
          <a:p>
            <a:r>
              <a:rPr lang="en-GB" i="0" dirty="0">
                <a:latin typeface="Courier New" panose="02070309020205020404" pitchFamily="49" charset="0"/>
                <a:cs typeface="Courier New" panose="02070309020205020404" pitchFamily="49" charset="0"/>
              </a:rPr>
              <a:t>class Program</a:t>
            </a:r>
          </a:p>
          <a:p>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static void Main(string[] </a:t>
            </a:r>
            <a:r>
              <a:rPr lang="en-GB" i="0" dirty="0" err="1">
                <a:latin typeface="Courier New" panose="02070309020205020404" pitchFamily="49" charset="0"/>
                <a:cs typeface="Courier New" panose="02070309020205020404" pitchFamily="49" charset="0"/>
              </a:rPr>
              <a:t>args</a:t>
            </a:r>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a:t>
            </a:r>
          </a:p>
          <a:p>
            <a:r>
              <a:rPr lang="en-GB" i="0" dirty="0">
                <a:latin typeface="Courier New" panose="02070309020205020404" pitchFamily="49" charset="0"/>
                <a:cs typeface="Courier New" panose="02070309020205020404" pitchFamily="49" charset="0"/>
              </a:rPr>
              <a:t>      string </a:t>
            </a:r>
            <a:r>
              <a:rPr lang="en-GB" i="0" dirty="0" err="1">
                <a:latin typeface="Courier New" panose="02070309020205020404" pitchFamily="49" charset="0"/>
                <a:cs typeface="Courier New" panose="02070309020205020404" pitchFamily="49" charset="0"/>
              </a:rPr>
              <a:t>fileName</a:t>
            </a:r>
            <a:r>
              <a:rPr lang="en-GB" i="0" dirty="0">
                <a:latin typeface="Courier New" panose="02070309020205020404" pitchFamily="49" charset="0"/>
                <a:cs typeface="Courier New" panose="02070309020205020404" pitchFamily="49" charset="0"/>
              </a:rPr>
              <a:t> = "C:\Windows\Temp\AppLog.log";</a:t>
            </a:r>
          </a:p>
          <a:p>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IoCClass</a:t>
            </a:r>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obj</a:t>
            </a:r>
            <a:r>
              <a:rPr lang="en-GB" i="0" dirty="0">
                <a:latin typeface="Courier New" panose="02070309020205020404" pitchFamily="49" charset="0"/>
                <a:cs typeface="Courier New" panose="02070309020205020404" pitchFamily="49" charset="0"/>
              </a:rPr>
              <a:t> = new </a:t>
            </a:r>
            <a:r>
              <a:rPr lang="en-GB" i="0" dirty="0" err="1">
                <a:latin typeface="Courier New" panose="02070309020205020404" pitchFamily="49" charset="0"/>
                <a:cs typeface="Courier New" panose="02070309020205020404" pitchFamily="49" charset="0"/>
              </a:rPr>
              <a:t>IoCClass</a:t>
            </a:r>
            <a:r>
              <a:rPr lang="en-GB" i="0" dirty="0">
                <a:latin typeface="Courier New" panose="02070309020205020404" pitchFamily="49" charset="0"/>
                <a:cs typeface="Courier New" panose="02070309020205020404" pitchFamily="49" charset="0"/>
              </a:rPr>
              <a:t>() { </a:t>
            </a:r>
            <a:r>
              <a:rPr lang="en-GB" i="0" dirty="0" err="1">
                <a:latin typeface="Courier New" panose="02070309020205020404" pitchFamily="49" charset="0"/>
                <a:cs typeface="Courier New" panose="02070309020205020404" pitchFamily="49" charset="0"/>
              </a:rPr>
              <a:t>FileName</a:t>
            </a:r>
            <a:r>
              <a:rPr lang="en-GB" i="0" dirty="0">
                <a:latin typeface="Courier New" panose="02070309020205020404" pitchFamily="49" charset="0"/>
                <a:cs typeface="Courier New" panose="02070309020205020404" pitchFamily="49" charset="0"/>
              </a:rPr>
              <a:t> = </a:t>
            </a:r>
            <a:r>
              <a:rPr lang="en-GB" i="0" dirty="0" err="1">
                <a:latin typeface="Courier New" panose="02070309020205020404" pitchFamily="49" charset="0"/>
                <a:cs typeface="Courier New" panose="02070309020205020404" pitchFamily="49" charset="0"/>
              </a:rPr>
              <a:t>fileName</a:t>
            </a:r>
            <a:r>
              <a:rPr lang="en-GB" i="0" dirty="0">
                <a:latin typeface="Courier New" panose="02070309020205020404" pitchFamily="49" charset="0"/>
                <a:cs typeface="Courier New" panose="02070309020205020404" pitchFamily="49" charset="0"/>
              </a:rPr>
              <a:t> };</a:t>
            </a:r>
          </a:p>
          <a:p>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      //Constructor Injection</a:t>
            </a: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obj.WriteLogUsingConstructorInjection</a:t>
            </a:r>
            <a:r>
              <a:rPr lang="en-GB" i="0" dirty="0">
                <a:latin typeface="Courier New" panose="02070309020205020404" pitchFamily="49" charset="0"/>
                <a:cs typeface="Courier New" panose="02070309020205020404" pitchFamily="49" charset="0"/>
              </a:rPr>
              <a:t>("Hi, how r u?");</a:t>
            </a:r>
          </a:p>
          <a:p>
            <a:endParaRPr lang="en-GB" i="0" dirty="0">
              <a:latin typeface="Courier New" panose="02070309020205020404" pitchFamily="49" charset="0"/>
              <a:cs typeface="Courier New" panose="02070309020205020404" pitchFamily="49" charset="0"/>
            </a:endParaRPr>
          </a:p>
          <a:p>
            <a:r>
              <a:rPr lang="en-GB" i="0" dirty="0">
                <a:latin typeface="Courier New" panose="02070309020205020404" pitchFamily="49" charset="0"/>
                <a:cs typeface="Courier New" panose="02070309020205020404" pitchFamily="49" charset="0"/>
              </a:rPr>
              <a:t>      </a:t>
            </a:r>
            <a:r>
              <a:rPr lang="en-GB" i="0" dirty="0" err="1">
                <a:latin typeface="Courier New" panose="02070309020205020404" pitchFamily="49" charset="0"/>
                <a:cs typeface="Courier New" panose="02070309020205020404" pitchFamily="49" charset="0"/>
              </a:rPr>
              <a:t>Console.Read</a:t>
            </a:r>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   }</a:t>
            </a:r>
          </a:p>
          <a:p>
            <a:r>
              <a:rPr lang="en-GB" i="0" dirty="0">
                <a:latin typeface="Courier New" panose="02070309020205020404" pitchFamily="49" charset="0"/>
                <a:cs typeface="Courier New" panose="02070309020205020404" pitchFamily="49"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Other Injection</a:t>
            </a:r>
          </a:p>
        </p:txBody>
      </p:sp>
      <p:sp>
        <p:nvSpPr>
          <p:cNvPr id="3" name="Content Placeholder 2"/>
          <p:cNvSpPr>
            <a:spLocks noGrp="1"/>
          </p:cNvSpPr>
          <p:nvPr>
            <p:ph idx="1"/>
          </p:nvPr>
        </p:nvSpPr>
        <p:spPr>
          <a:xfrm>
            <a:off x="500034" y="1571612"/>
            <a:ext cx="7886700" cy="2928958"/>
          </a:xfrm>
        </p:spPr>
        <p:txBody>
          <a:bodyPr>
            <a:normAutofit/>
          </a:bodyPr>
          <a:lstStyle/>
          <a:p>
            <a:r>
              <a:rPr lang="en-GB" sz="2400" dirty="0"/>
              <a:t>Setter injection</a:t>
            </a:r>
          </a:p>
          <a:p>
            <a:r>
              <a:rPr lang="en-GB" sz="2400" dirty="0"/>
              <a:t>Interface injection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7886700" cy="1325563"/>
          </a:xfrm>
        </p:spPr>
        <p:txBody>
          <a:bodyPr>
            <a:normAutofit/>
          </a:bodyPr>
          <a:lstStyle/>
          <a:p>
            <a:r>
              <a:rPr lang="en-GB" sz="2800" dirty="0"/>
              <a:t>Benefits of Inversion of Controls</a:t>
            </a:r>
          </a:p>
        </p:txBody>
      </p:sp>
      <p:sp>
        <p:nvSpPr>
          <p:cNvPr id="3" name="Content Placeholder 2"/>
          <p:cNvSpPr>
            <a:spLocks noGrp="1"/>
          </p:cNvSpPr>
          <p:nvPr>
            <p:ph idx="1"/>
          </p:nvPr>
        </p:nvSpPr>
        <p:spPr>
          <a:xfrm>
            <a:off x="357158" y="1643050"/>
            <a:ext cx="7886700" cy="4351338"/>
          </a:xfrm>
        </p:spPr>
        <p:txBody>
          <a:bodyPr>
            <a:normAutofit/>
          </a:bodyPr>
          <a:lstStyle/>
          <a:p>
            <a:r>
              <a:rPr lang="en-GB" sz="2400" dirty="0"/>
              <a:t>We can reduce the dependency between objects and can design more flexible systems.</a:t>
            </a:r>
          </a:p>
          <a:p>
            <a:r>
              <a:rPr lang="en-GB" sz="2400" dirty="0"/>
              <a:t>We can isolate our code at the time of unit testing.</a:t>
            </a:r>
          </a:p>
          <a:p>
            <a:endParaRPr lang="en-GB"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 y="642723"/>
            <a:ext cx="7543800" cy="655638"/>
          </a:xfrm>
        </p:spPr>
        <p:txBody>
          <a:bodyPr>
            <a:normAutofit/>
          </a:bodyPr>
          <a:lstStyle/>
          <a:p>
            <a:r>
              <a:rPr lang="en-US" altLang="en-US" sz="2800" dirty="0"/>
              <a:t>Observer Pattern - UML</a:t>
            </a:r>
          </a:p>
        </p:txBody>
      </p:sp>
      <p:sp>
        <p:nvSpPr>
          <p:cNvPr id="47107" name="Rectangle 3"/>
          <p:cNvSpPr>
            <a:spLocks noChangeArrowheads="1"/>
          </p:cNvSpPr>
          <p:nvPr/>
        </p:nvSpPr>
        <p:spPr bwMode="auto">
          <a:xfrm>
            <a:off x="152400" y="1752600"/>
            <a:ext cx="1905000" cy="3810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dirty="0">
                <a:latin typeface="Comic Sans MS" panose="030F0702030302020204" pitchFamily="66" charset="0"/>
              </a:rPr>
              <a:t>Subject</a:t>
            </a:r>
          </a:p>
        </p:txBody>
      </p:sp>
      <p:sp>
        <p:nvSpPr>
          <p:cNvPr id="47108" name="Rectangle 4"/>
          <p:cNvSpPr>
            <a:spLocks noChangeArrowheads="1"/>
          </p:cNvSpPr>
          <p:nvPr/>
        </p:nvSpPr>
        <p:spPr bwMode="auto">
          <a:xfrm>
            <a:off x="152400" y="2133600"/>
            <a:ext cx="1905000" cy="7620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Comic Sans MS" panose="030F0702030302020204" pitchFamily="66" charset="0"/>
              </a:rPr>
              <a:t>Attach(Observer)</a:t>
            </a:r>
          </a:p>
          <a:p>
            <a:pPr algn="ctr" eaLnBrk="0" hangingPunct="0"/>
            <a:r>
              <a:rPr lang="en-US" altLang="en-US" sz="1600" dirty="0">
                <a:latin typeface="Comic Sans MS" panose="030F0702030302020204" pitchFamily="66" charset="0"/>
              </a:rPr>
              <a:t>Detach(Observer)</a:t>
            </a:r>
            <a:br>
              <a:rPr lang="en-US" altLang="en-US" sz="1600" dirty="0">
                <a:latin typeface="Comic Sans MS" panose="030F0702030302020204" pitchFamily="66" charset="0"/>
              </a:rPr>
            </a:br>
            <a:r>
              <a:rPr lang="en-US" altLang="en-US" sz="1600" dirty="0">
                <a:latin typeface="Comic Sans MS" panose="030F0702030302020204" pitchFamily="66" charset="0"/>
              </a:rPr>
              <a:t>Notify()</a:t>
            </a:r>
            <a:endParaRPr lang="en-US" altLang="en-US" sz="2400" b="1" dirty="0">
              <a:latin typeface="Comic Sans MS" panose="030F0702030302020204" pitchFamily="66" charset="0"/>
            </a:endParaRPr>
          </a:p>
        </p:txBody>
      </p:sp>
      <p:sp>
        <p:nvSpPr>
          <p:cNvPr id="47109" name="Rectangle 5"/>
          <p:cNvSpPr>
            <a:spLocks noChangeArrowheads="1"/>
          </p:cNvSpPr>
          <p:nvPr/>
        </p:nvSpPr>
        <p:spPr bwMode="auto">
          <a:xfrm>
            <a:off x="152400" y="4495800"/>
            <a:ext cx="1905000" cy="3810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dirty="0" err="1">
                <a:latin typeface="Comic Sans MS" panose="030F0702030302020204" pitchFamily="66" charset="0"/>
              </a:rPr>
              <a:t>ConcreteSubject</a:t>
            </a:r>
            <a:endParaRPr lang="en-US" altLang="en-US" sz="1600" b="1" dirty="0">
              <a:latin typeface="Comic Sans MS" panose="030F0702030302020204" pitchFamily="66" charset="0"/>
            </a:endParaRPr>
          </a:p>
        </p:txBody>
      </p:sp>
      <p:sp>
        <p:nvSpPr>
          <p:cNvPr id="47110" name="Rectangle 6"/>
          <p:cNvSpPr>
            <a:spLocks noChangeArrowheads="1"/>
          </p:cNvSpPr>
          <p:nvPr/>
        </p:nvSpPr>
        <p:spPr bwMode="auto">
          <a:xfrm>
            <a:off x="152400" y="5486400"/>
            <a:ext cx="1905000" cy="3810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Comic Sans MS" panose="030F0702030302020204" pitchFamily="66" charset="0"/>
              </a:rPr>
              <a:t>subjectState</a:t>
            </a:r>
          </a:p>
        </p:txBody>
      </p:sp>
      <p:sp>
        <p:nvSpPr>
          <p:cNvPr id="47111" name="Rectangle 7"/>
          <p:cNvSpPr>
            <a:spLocks noChangeArrowheads="1"/>
          </p:cNvSpPr>
          <p:nvPr/>
        </p:nvSpPr>
        <p:spPr bwMode="auto">
          <a:xfrm>
            <a:off x="152400" y="4876800"/>
            <a:ext cx="1905000" cy="6096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err="1">
                <a:latin typeface="Comic Sans MS" panose="030F0702030302020204" pitchFamily="66" charset="0"/>
              </a:rPr>
              <a:t>SetState</a:t>
            </a:r>
            <a:r>
              <a:rPr lang="en-US" altLang="en-US" sz="1600" dirty="0">
                <a:latin typeface="Comic Sans MS" panose="030F0702030302020204" pitchFamily="66" charset="0"/>
              </a:rPr>
              <a:t>()</a:t>
            </a:r>
          </a:p>
          <a:p>
            <a:pPr algn="ctr" eaLnBrk="0" hangingPunct="0"/>
            <a:r>
              <a:rPr lang="en-US" altLang="en-US" sz="1600" dirty="0" err="1">
                <a:latin typeface="Comic Sans MS" panose="030F0702030302020204" pitchFamily="66" charset="0"/>
              </a:rPr>
              <a:t>GetState</a:t>
            </a:r>
            <a:r>
              <a:rPr lang="en-US" altLang="en-US" sz="1600" dirty="0">
                <a:latin typeface="Comic Sans MS" panose="030F0702030302020204" pitchFamily="66" charset="0"/>
              </a:rPr>
              <a:t>()</a:t>
            </a:r>
            <a:endParaRPr lang="en-US" altLang="en-US" sz="1600" b="1" dirty="0">
              <a:latin typeface="Comic Sans MS" panose="030F0702030302020204" pitchFamily="66" charset="0"/>
            </a:endParaRPr>
          </a:p>
        </p:txBody>
      </p:sp>
      <p:sp>
        <p:nvSpPr>
          <p:cNvPr id="47112" name="Rectangle 8"/>
          <p:cNvSpPr>
            <a:spLocks noChangeArrowheads="1"/>
          </p:cNvSpPr>
          <p:nvPr/>
        </p:nvSpPr>
        <p:spPr bwMode="auto">
          <a:xfrm>
            <a:off x="2514600" y="2438400"/>
            <a:ext cx="1905000" cy="9144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600">
                <a:latin typeface="Comic Sans MS" panose="030F0702030302020204" pitchFamily="66" charset="0"/>
              </a:rPr>
              <a:t>for all o in</a:t>
            </a:r>
          </a:p>
          <a:p>
            <a:pPr eaLnBrk="0" hangingPunct="0"/>
            <a:r>
              <a:rPr lang="en-US" altLang="en-US" sz="1600">
                <a:latin typeface="Comic Sans MS" panose="030F0702030302020204" pitchFamily="66" charset="0"/>
              </a:rPr>
              <a:t>   observers {</a:t>
            </a:r>
          </a:p>
          <a:p>
            <a:pPr eaLnBrk="0" hangingPunct="0"/>
            <a:r>
              <a:rPr lang="en-US" altLang="en-US" sz="1600">
                <a:latin typeface="Comic Sans MS" panose="030F0702030302020204" pitchFamily="66" charset="0"/>
              </a:rPr>
              <a:t>   o -&gt; Update()}</a:t>
            </a:r>
            <a:endParaRPr lang="en-US" altLang="en-US" sz="1600" b="1">
              <a:latin typeface="Comic Sans MS" panose="030F0702030302020204" pitchFamily="66" charset="0"/>
            </a:endParaRPr>
          </a:p>
        </p:txBody>
      </p:sp>
      <p:cxnSp>
        <p:nvCxnSpPr>
          <p:cNvPr id="47113" name="AutoShape 9"/>
          <p:cNvCxnSpPr>
            <a:cxnSpLocks noChangeShapeType="1"/>
          </p:cNvCxnSpPr>
          <p:nvPr/>
        </p:nvCxnSpPr>
        <p:spPr bwMode="auto">
          <a:xfrm flipV="1">
            <a:off x="1066800" y="2895600"/>
            <a:ext cx="0" cy="1571625"/>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14" name="Line 10"/>
          <p:cNvSpPr>
            <a:spLocks noChangeShapeType="1"/>
          </p:cNvSpPr>
          <p:nvPr/>
        </p:nvSpPr>
        <p:spPr bwMode="auto">
          <a:xfrm flipV="1">
            <a:off x="1066800" y="3200400"/>
            <a:ext cx="0" cy="228600"/>
          </a:xfrm>
          <a:prstGeom prst="line">
            <a:avLst/>
          </a:prstGeom>
          <a:noFill/>
          <a:ln w="285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5" name="Rectangle 11"/>
          <p:cNvSpPr>
            <a:spLocks noChangeArrowheads="1"/>
          </p:cNvSpPr>
          <p:nvPr/>
        </p:nvSpPr>
        <p:spPr bwMode="auto">
          <a:xfrm>
            <a:off x="4572000" y="1752600"/>
            <a:ext cx="1905000" cy="3810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dirty="0">
                <a:latin typeface="Comic Sans MS" panose="030F0702030302020204" pitchFamily="66" charset="0"/>
              </a:rPr>
              <a:t>Observer</a:t>
            </a:r>
          </a:p>
        </p:txBody>
      </p:sp>
      <p:sp>
        <p:nvSpPr>
          <p:cNvPr id="47116" name="Rectangle 12"/>
          <p:cNvSpPr>
            <a:spLocks noChangeArrowheads="1"/>
          </p:cNvSpPr>
          <p:nvPr/>
        </p:nvSpPr>
        <p:spPr bwMode="auto">
          <a:xfrm>
            <a:off x="4572000" y="2133600"/>
            <a:ext cx="1905000" cy="3810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Comic Sans MS" panose="030F0702030302020204" pitchFamily="66" charset="0"/>
              </a:rPr>
              <a:t>Update()</a:t>
            </a:r>
          </a:p>
        </p:txBody>
      </p:sp>
      <p:sp>
        <p:nvSpPr>
          <p:cNvPr id="47117" name="Oval 13"/>
          <p:cNvSpPr>
            <a:spLocks noChangeArrowheads="1"/>
          </p:cNvSpPr>
          <p:nvPr/>
        </p:nvSpPr>
        <p:spPr bwMode="auto">
          <a:xfrm>
            <a:off x="4419600" y="1873250"/>
            <a:ext cx="152400" cy="152400"/>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47118" name="AutoShape 14"/>
          <p:cNvCxnSpPr>
            <a:cxnSpLocks noChangeShapeType="1"/>
            <a:stCxn id="47107" idx="3"/>
            <a:endCxn id="47117" idx="2"/>
          </p:cNvCxnSpPr>
          <p:nvPr/>
        </p:nvCxnSpPr>
        <p:spPr bwMode="auto">
          <a:xfrm>
            <a:off x="2071688" y="1943100"/>
            <a:ext cx="2347912" cy="6350"/>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19" name="Text Box 15"/>
          <p:cNvSpPr txBox="1">
            <a:spLocks noChangeArrowheads="1"/>
          </p:cNvSpPr>
          <p:nvPr/>
        </p:nvSpPr>
        <p:spPr bwMode="auto">
          <a:xfrm>
            <a:off x="2362200" y="1524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2400" b="1">
                <a:latin typeface="Comic Sans MS" panose="030F0702030302020204" pitchFamily="66" charset="0"/>
              </a:rPr>
              <a:t>observers</a:t>
            </a:r>
          </a:p>
        </p:txBody>
      </p:sp>
      <p:sp>
        <p:nvSpPr>
          <p:cNvPr id="47120" name="Rectangle 16"/>
          <p:cNvSpPr>
            <a:spLocks noChangeArrowheads="1"/>
          </p:cNvSpPr>
          <p:nvPr/>
        </p:nvSpPr>
        <p:spPr bwMode="auto">
          <a:xfrm>
            <a:off x="4191000" y="3657600"/>
            <a:ext cx="2286000" cy="3810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dirty="0" err="1">
                <a:latin typeface="Comic Sans MS" panose="030F0702030302020204" pitchFamily="66" charset="0"/>
              </a:rPr>
              <a:t>ConcreteObserver</a:t>
            </a:r>
            <a:endParaRPr lang="en-US" altLang="en-US" b="1" dirty="0">
              <a:latin typeface="Comic Sans MS" panose="030F0702030302020204" pitchFamily="66" charset="0"/>
            </a:endParaRPr>
          </a:p>
        </p:txBody>
      </p:sp>
      <p:sp>
        <p:nvSpPr>
          <p:cNvPr id="47121" name="Rectangle 17"/>
          <p:cNvSpPr>
            <a:spLocks noChangeArrowheads="1"/>
          </p:cNvSpPr>
          <p:nvPr/>
        </p:nvSpPr>
        <p:spPr bwMode="auto">
          <a:xfrm>
            <a:off x="7010400" y="3962400"/>
            <a:ext cx="1981200" cy="6096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400" b="1">
                <a:latin typeface="Comic Sans MS" panose="030F0702030302020204" pitchFamily="66" charset="0"/>
              </a:rPr>
              <a:t>observerState =</a:t>
            </a:r>
          </a:p>
          <a:p>
            <a:pPr eaLnBrk="0" hangingPunct="0"/>
            <a:r>
              <a:rPr lang="en-US" altLang="en-US" sz="1400" b="1">
                <a:latin typeface="Comic Sans MS" panose="030F0702030302020204" pitchFamily="66" charset="0"/>
              </a:rPr>
              <a:t>subject-&gt;GetState()</a:t>
            </a:r>
          </a:p>
        </p:txBody>
      </p:sp>
      <p:sp>
        <p:nvSpPr>
          <p:cNvPr id="47122" name="Rectangle 18"/>
          <p:cNvSpPr>
            <a:spLocks noChangeArrowheads="1"/>
          </p:cNvSpPr>
          <p:nvPr/>
        </p:nvSpPr>
        <p:spPr bwMode="auto">
          <a:xfrm>
            <a:off x="4191000" y="4038600"/>
            <a:ext cx="2286000" cy="4572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latin typeface="Comic Sans MS" panose="030F0702030302020204" pitchFamily="66" charset="0"/>
              </a:rPr>
              <a:t>Update()</a:t>
            </a:r>
          </a:p>
        </p:txBody>
      </p:sp>
      <p:sp>
        <p:nvSpPr>
          <p:cNvPr id="47123" name="Oval 19"/>
          <p:cNvSpPr>
            <a:spLocks noChangeArrowheads="1"/>
          </p:cNvSpPr>
          <p:nvPr/>
        </p:nvSpPr>
        <p:spPr bwMode="auto">
          <a:xfrm>
            <a:off x="5410200" y="4191000"/>
            <a:ext cx="152400" cy="152400"/>
          </a:xfrm>
          <a:prstGeom prst="ellipse">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47124" name="AutoShape 20"/>
          <p:cNvCxnSpPr>
            <a:cxnSpLocks noChangeShapeType="1"/>
            <a:stCxn id="47123" idx="6"/>
            <a:endCxn id="47121" idx="1"/>
          </p:cNvCxnSpPr>
          <p:nvPr/>
        </p:nvCxnSpPr>
        <p:spPr bwMode="auto">
          <a:xfrm>
            <a:off x="5575300" y="4267200"/>
            <a:ext cx="1420813" cy="0"/>
          </a:xfrm>
          <a:prstGeom prst="straightConnector1">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25" name="Rectangle 21"/>
          <p:cNvSpPr>
            <a:spLocks noChangeArrowheads="1"/>
          </p:cNvSpPr>
          <p:nvPr/>
        </p:nvSpPr>
        <p:spPr bwMode="auto">
          <a:xfrm>
            <a:off x="4191000" y="4495800"/>
            <a:ext cx="2286000" cy="3810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err="1">
                <a:latin typeface="Comic Sans MS" panose="030F0702030302020204" pitchFamily="66" charset="0"/>
              </a:rPr>
              <a:t>observerState</a:t>
            </a:r>
            <a:endParaRPr lang="en-US" altLang="en-US" dirty="0">
              <a:latin typeface="Comic Sans MS" panose="030F0702030302020204" pitchFamily="66" charset="0"/>
            </a:endParaRPr>
          </a:p>
        </p:txBody>
      </p:sp>
      <p:cxnSp>
        <p:nvCxnSpPr>
          <p:cNvPr id="47126" name="AutoShape 22"/>
          <p:cNvCxnSpPr>
            <a:cxnSpLocks noChangeShapeType="1"/>
            <a:stCxn id="47125" idx="1"/>
            <a:endCxn id="47109" idx="3"/>
          </p:cNvCxnSpPr>
          <p:nvPr/>
        </p:nvCxnSpPr>
        <p:spPr bwMode="auto">
          <a:xfrm flipH="1">
            <a:off x="2071688" y="4686300"/>
            <a:ext cx="2105025" cy="0"/>
          </a:xfrm>
          <a:prstGeom prst="straightConnector1">
            <a:avLst/>
          </a:prstGeom>
          <a:noFill/>
          <a:ln w="28575">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27" name="Rectangle 23"/>
          <p:cNvSpPr>
            <a:spLocks noChangeArrowheads="1"/>
          </p:cNvSpPr>
          <p:nvPr/>
        </p:nvSpPr>
        <p:spPr bwMode="auto">
          <a:xfrm>
            <a:off x="2895600" y="4953000"/>
            <a:ext cx="2895600" cy="381000"/>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en-US" sz="2400">
                <a:latin typeface="Times New Roman" panose="02020603050405020304" pitchFamily="18" charset="0"/>
              </a:rPr>
              <a:t>return subjectState</a:t>
            </a:r>
          </a:p>
        </p:txBody>
      </p:sp>
      <p:sp>
        <p:nvSpPr>
          <p:cNvPr id="47128" name="Oval 24"/>
          <p:cNvSpPr>
            <a:spLocks noChangeArrowheads="1"/>
          </p:cNvSpPr>
          <p:nvPr/>
        </p:nvSpPr>
        <p:spPr bwMode="auto">
          <a:xfrm>
            <a:off x="1676400" y="5072063"/>
            <a:ext cx="152400" cy="152400"/>
          </a:xfrm>
          <a:prstGeom prst="ellipse">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47129" name="AutoShape 25"/>
          <p:cNvCxnSpPr>
            <a:cxnSpLocks noChangeShapeType="1"/>
            <a:stCxn id="47127" idx="1"/>
            <a:endCxn id="47128" idx="6"/>
          </p:cNvCxnSpPr>
          <p:nvPr/>
        </p:nvCxnSpPr>
        <p:spPr bwMode="auto">
          <a:xfrm flipH="1">
            <a:off x="1841500" y="5143500"/>
            <a:ext cx="1039813" cy="4763"/>
          </a:xfrm>
          <a:prstGeom prst="straightConnector1">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30" name="AutoShape 26"/>
          <p:cNvCxnSpPr>
            <a:cxnSpLocks noChangeShapeType="1"/>
            <a:stCxn id="47120" idx="0"/>
            <a:endCxn id="47132" idx="2"/>
          </p:cNvCxnSpPr>
          <p:nvPr/>
        </p:nvCxnSpPr>
        <p:spPr bwMode="auto">
          <a:xfrm flipV="1">
            <a:off x="5334000" y="2514600"/>
            <a:ext cx="0" cy="1128713"/>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31" name="Line 27"/>
          <p:cNvSpPr>
            <a:spLocks noChangeShapeType="1"/>
          </p:cNvSpPr>
          <p:nvPr/>
        </p:nvSpPr>
        <p:spPr bwMode="auto">
          <a:xfrm flipV="1">
            <a:off x="5334000" y="2819400"/>
            <a:ext cx="0" cy="228600"/>
          </a:xfrm>
          <a:prstGeom prst="line">
            <a:avLst/>
          </a:prstGeom>
          <a:noFill/>
          <a:ln w="285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32" name="Rectangle 28"/>
          <p:cNvSpPr>
            <a:spLocks noChangeArrowheads="1"/>
          </p:cNvSpPr>
          <p:nvPr/>
        </p:nvSpPr>
        <p:spPr bwMode="auto">
          <a:xfrm>
            <a:off x="5181600" y="2362200"/>
            <a:ext cx="3048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33" name="Text Box 29"/>
          <p:cNvSpPr txBox="1">
            <a:spLocks noChangeArrowheads="1"/>
          </p:cNvSpPr>
          <p:nvPr/>
        </p:nvSpPr>
        <p:spPr bwMode="auto">
          <a:xfrm>
            <a:off x="2605088" y="4191000"/>
            <a:ext cx="126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2400" b="1">
                <a:latin typeface="Comic Sans MS" panose="030F0702030302020204" pitchFamily="66" charset="0"/>
              </a:rPr>
              <a:t>subject</a:t>
            </a:r>
          </a:p>
        </p:txBody>
      </p:sp>
      <p:sp>
        <p:nvSpPr>
          <p:cNvPr id="47134" name="Oval 30"/>
          <p:cNvSpPr>
            <a:spLocks noChangeArrowheads="1"/>
          </p:cNvSpPr>
          <p:nvPr/>
        </p:nvSpPr>
        <p:spPr bwMode="auto">
          <a:xfrm>
            <a:off x="1587500" y="2667000"/>
            <a:ext cx="152400" cy="152400"/>
          </a:xfrm>
          <a:prstGeom prst="ellipse">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47135" name="AutoShape 31"/>
          <p:cNvCxnSpPr>
            <a:cxnSpLocks noChangeShapeType="1"/>
            <a:stCxn id="47134" idx="6"/>
          </p:cNvCxnSpPr>
          <p:nvPr/>
        </p:nvCxnSpPr>
        <p:spPr bwMode="auto">
          <a:xfrm>
            <a:off x="1752600" y="2743200"/>
            <a:ext cx="735013" cy="1588"/>
          </a:xfrm>
          <a:prstGeom prst="straightConnector1">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2024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6386" name="Picture 2" descr="http://3.bp.blogspot.com/-DeTfSh84Ovs/U74rfz07gYI/AAAAAAAAAGc/z-PVuMxakF4/s1600/ima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393" y="1844824"/>
            <a:ext cx="3362325" cy="1304926"/>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4.bp.blogspot.com/-SqWoULXHxGQ/U74xtsIcCZI/AAAAAAAAAG0/oCyJv08Zrgs/s1600/ima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620688"/>
            <a:ext cx="5565129" cy="6021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5720" y="3571876"/>
            <a:ext cx="2579552" cy="338554"/>
          </a:xfrm>
          <a:prstGeom prst="rect">
            <a:avLst/>
          </a:prstGeom>
          <a:noFill/>
        </p:spPr>
        <p:txBody>
          <a:bodyPr wrap="none" rtlCol="0">
            <a:spAutoFit/>
          </a:bodyPr>
          <a:lstStyle/>
          <a:p>
            <a:r>
              <a:rPr lang="en-GB" sz="1600" i="0" dirty="0"/>
              <a:t>Observable is the Subject.</a:t>
            </a:r>
          </a:p>
        </p:txBody>
      </p:sp>
    </p:spTree>
    <p:extLst>
      <p:ext uri="{BB962C8B-B14F-4D97-AF65-F5344CB8AC3E}">
        <p14:creationId xmlns:p14="http://schemas.microsoft.com/office/powerpoint/2010/main" val="1216404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71022</TotalTime>
  <Words>3661</Words>
  <Application>Microsoft Office PowerPoint</Application>
  <PresentationFormat>On-screen Show (4:3)</PresentationFormat>
  <Paragraphs>496</Paragraphs>
  <Slides>72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Arial Narrow</vt:lpstr>
      <vt:lpstr>Calibri</vt:lpstr>
      <vt:lpstr>Calibri Light</vt:lpstr>
      <vt:lpstr>Comic Sans MS</vt:lpstr>
      <vt:lpstr>Courier New</vt:lpstr>
      <vt:lpstr>Times New Roman</vt:lpstr>
      <vt:lpstr>Office Theme</vt:lpstr>
      <vt:lpstr>7COM1025 Programming for Software Engineers</vt:lpstr>
      <vt:lpstr>PowerPoint Presentation</vt:lpstr>
      <vt:lpstr>The Observer Pattern (Behavioral)</vt:lpstr>
      <vt:lpstr>PowerPoint Presentation</vt:lpstr>
      <vt:lpstr>PowerPoint Presentation</vt:lpstr>
      <vt:lpstr>Observer Pattern - Example</vt:lpstr>
      <vt:lpstr>Observer Pattern - Key Players</vt:lpstr>
      <vt:lpstr>Observer Pattern - UML</vt:lpstr>
      <vt:lpstr>PowerPoint Presentation</vt:lpstr>
      <vt:lpstr>PowerPoint Presentation</vt:lpstr>
      <vt:lpstr>PowerPoint Presentation</vt:lpstr>
      <vt:lpstr>Observer Pattern - Advantages</vt:lpstr>
      <vt:lpstr>Observer Pattern - Disadvantages</vt:lpstr>
      <vt:lpstr>Strategy Pattern (Behavioral)</vt:lpstr>
      <vt:lpstr>UML Diagram</vt:lpstr>
      <vt:lpstr>When to use Strategy Pattern</vt:lpstr>
      <vt:lpstr>File Compression Tool – zip or rar</vt:lpstr>
      <vt:lpstr>Context</vt:lpstr>
      <vt:lpstr>Client</vt:lpstr>
      <vt:lpstr>MVC Design Patterns</vt:lpstr>
      <vt:lpstr>Model</vt:lpstr>
      <vt:lpstr>View</vt:lpstr>
      <vt:lpstr>Controller</vt:lpstr>
      <vt:lpstr>View-Controller</vt:lpstr>
      <vt:lpstr>Model View Controller (MVC)</vt:lpstr>
      <vt:lpstr>MVC</vt:lpstr>
      <vt:lpstr>Java Server Pages</vt:lpstr>
      <vt:lpstr>Architectural Pattern</vt:lpstr>
      <vt:lpstr>MVC Example</vt:lpstr>
      <vt:lpstr>PowerPoint Presentation</vt:lpstr>
      <vt:lpstr>PowerPoint Presentation</vt:lpstr>
      <vt:lpstr>DemoModel</vt:lpstr>
      <vt:lpstr>PowerPoint Presentation</vt:lpstr>
      <vt:lpstr>DemoController</vt:lpstr>
      <vt:lpstr>PowerPoint Presentation</vt:lpstr>
      <vt:lpstr>DemoView</vt:lpstr>
      <vt:lpstr>PowerPoint Presentation</vt:lpstr>
      <vt:lpstr>PowerPoint Presentation</vt:lpstr>
      <vt:lpstr>PowerPoint Presentation</vt:lpstr>
      <vt:lpstr>PaintPanel</vt:lpstr>
      <vt:lpstr>PowerPoint Presentation</vt:lpstr>
      <vt:lpstr>PowerPoint Presentation</vt:lpstr>
      <vt:lpstr>DemoMVC</vt:lpstr>
      <vt:lpstr>PowerPoint Presentation</vt:lpstr>
      <vt:lpstr>MVC Benefits</vt:lpstr>
      <vt:lpstr>PowerPoint Presentation</vt:lpstr>
      <vt:lpstr>Framework</vt:lpstr>
      <vt:lpstr>Patterns and Frameworks</vt:lpstr>
      <vt:lpstr>Framework vs Design Patterns</vt:lpstr>
      <vt:lpstr>What is a Framework?</vt:lpstr>
      <vt:lpstr>In brief</vt:lpstr>
      <vt:lpstr>Spring</vt:lpstr>
      <vt:lpstr>Spring</vt:lpstr>
      <vt:lpstr>Main Characteristics of Spring</vt:lpstr>
      <vt:lpstr>Main Characteristics of Spring (Cont.)</vt:lpstr>
      <vt:lpstr>Difference between API and Framework</vt:lpstr>
      <vt:lpstr>Two Key Concepts of Spring</vt:lpstr>
      <vt:lpstr>What is the Inversion of Control</vt:lpstr>
      <vt:lpstr>IoC</vt:lpstr>
      <vt:lpstr>PowerPoint Presentation</vt:lpstr>
      <vt:lpstr>What is dependency?</vt:lpstr>
      <vt:lpstr>IoC Example</vt:lpstr>
      <vt:lpstr>PowerPoint Presentation</vt:lpstr>
      <vt:lpstr>PowerPoint Presentation</vt:lpstr>
      <vt:lpstr>PowerPoint Presentation</vt:lpstr>
      <vt:lpstr>PowerPoint Presentation</vt:lpstr>
      <vt:lpstr>Constructor Injection</vt:lpstr>
      <vt:lpstr>PowerPoint Presentation</vt:lpstr>
      <vt:lpstr>PowerPoint Presentation</vt:lpstr>
      <vt:lpstr>PowerPoint Presentation</vt:lpstr>
      <vt:lpstr>Other Injection</vt:lpstr>
      <vt:lpstr>Benefits of Inversion of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Ian Bradford</dc:creator>
  <cp:lastModifiedBy>Hui Cheng</cp:lastModifiedBy>
  <cp:revision>535</cp:revision>
  <cp:lastPrinted>2005-10-13T14:06:28Z</cp:lastPrinted>
  <dcterms:created xsi:type="dcterms:W3CDTF">2004-04-14T09:29:50Z</dcterms:created>
  <dcterms:modified xsi:type="dcterms:W3CDTF">2019-12-10T15:14:29Z</dcterms:modified>
</cp:coreProperties>
</file>