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4" r:id="rId1"/>
  </p:sldMasterIdLst>
  <p:notesMasterIdLst>
    <p:notesMasterId r:id="rId30"/>
  </p:notesMasterIdLst>
  <p:handoutMasterIdLst>
    <p:handoutMasterId r:id="rId31"/>
  </p:handoutMasterIdLst>
  <p:sldIdLst>
    <p:sldId id="256" r:id="rId2"/>
    <p:sldId id="519" r:id="rId3"/>
    <p:sldId id="520" r:id="rId4"/>
    <p:sldId id="621" r:id="rId5"/>
    <p:sldId id="534" r:id="rId6"/>
    <p:sldId id="535" r:id="rId7"/>
    <p:sldId id="536" r:id="rId8"/>
    <p:sldId id="537" r:id="rId9"/>
    <p:sldId id="538" r:id="rId10"/>
    <p:sldId id="539" r:id="rId11"/>
    <p:sldId id="570" r:id="rId12"/>
    <p:sldId id="540" r:id="rId13"/>
    <p:sldId id="528" r:id="rId14"/>
    <p:sldId id="529" r:id="rId15"/>
    <p:sldId id="530" r:id="rId16"/>
    <p:sldId id="531" r:id="rId17"/>
    <p:sldId id="532" r:id="rId18"/>
    <p:sldId id="571" r:id="rId19"/>
    <p:sldId id="614" r:id="rId20"/>
    <p:sldId id="615" r:id="rId21"/>
    <p:sldId id="616" r:id="rId22"/>
    <p:sldId id="617" r:id="rId23"/>
    <p:sldId id="618" r:id="rId24"/>
    <p:sldId id="619" r:id="rId25"/>
    <p:sldId id="620" r:id="rId26"/>
    <p:sldId id="533" r:id="rId27"/>
    <p:sldId id="622" r:id="rId28"/>
    <p:sldId id="567" r:id="rId29"/>
  </p:sldIdLst>
  <p:sldSz cx="9144000" cy="6858000" type="screen4x3"/>
  <p:notesSz cx="6888163" cy="9623425"/>
  <p:defaultTextStyle>
    <a:defPPr>
      <a:defRPr lang="en-GB"/>
    </a:defPPr>
    <a:lvl1pPr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5pPr>
    <a:lvl6pPr marL="2286000" algn="l" defTabSz="914400" rtl="0" eaLnBrk="1" latinLnBrk="0" hangingPunct="1">
      <a:defRPr i="1" kern="1200">
        <a:solidFill>
          <a:schemeClr val="tx1"/>
        </a:solidFill>
        <a:latin typeface="Arial" panose="020B0604020202020204" pitchFamily="34" charset="0"/>
        <a:ea typeface="+mn-ea"/>
        <a:cs typeface="+mn-cs"/>
      </a:defRPr>
    </a:lvl6pPr>
    <a:lvl7pPr marL="2743200" algn="l" defTabSz="914400" rtl="0" eaLnBrk="1" latinLnBrk="0" hangingPunct="1">
      <a:defRPr i="1" kern="1200">
        <a:solidFill>
          <a:schemeClr val="tx1"/>
        </a:solidFill>
        <a:latin typeface="Arial" panose="020B0604020202020204" pitchFamily="34" charset="0"/>
        <a:ea typeface="+mn-ea"/>
        <a:cs typeface="+mn-cs"/>
      </a:defRPr>
    </a:lvl7pPr>
    <a:lvl8pPr marL="3200400" algn="l" defTabSz="914400" rtl="0" eaLnBrk="1" latinLnBrk="0" hangingPunct="1">
      <a:defRPr i="1" kern="1200">
        <a:solidFill>
          <a:schemeClr val="tx1"/>
        </a:solidFill>
        <a:latin typeface="Arial" panose="020B0604020202020204" pitchFamily="34" charset="0"/>
        <a:ea typeface="+mn-ea"/>
        <a:cs typeface="+mn-cs"/>
      </a:defRPr>
    </a:lvl8pPr>
    <a:lvl9pPr marL="3657600" algn="l" defTabSz="914400" rtl="0" eaLnBrk="1" latinLnBrk="0" hangingPunct="1">
      <a:defRPr i="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31">
          <p15:clr>
            <a:srgbClr val="A4A3A4"/>
          </p15:clr>
        </p15:guide>
        <p15:guide id="2" pos="216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g, Hui" initials="CH" lastIdx="1" clrIdx="0">
    <p:extLst>
      <p:ext uri="{19B8F6BF-5375-455C-9EA6-DF929625EA0E}">
        <p15:presenceInfo xmlns:p15="http://schemas.microsoft.com/office/powerpoint/2012/main" userId="S-1-5-21-3967722400-1698878302-1112778811-2754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AAA7"/>
    <a:srgbClr val="38AEAB"/>
    <a:srgbClr val="2EA19E"/>
    <a:srgbClr val="3CBAB7"/>
    <a:srgbClr val="339999"/>
    <a:srgbClr val="91F3AF"/>
    <a:srgbClr val="00CC99"/>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41" autoAdjust="0"/>
    <p:restoredTop sz="70968" autoAdjust="0"/>
  </p:normalViewPr>
  <p:slideViewPr>
    <p:cSldViewPr>
      <p:cViewPr varScale="1">
        <p:scale>
          <a:sx n="81" d="100"/>
          <a:sy n="81" d="100"/>
        </p:scale>
        <p:origin x="292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072" y="114"/>
      </p:cViewPr>
      <p:guideLst>
        <p:guide orient="horz" pos="3031"/>
        <p:guide pos="216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500" cy="4826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902075" y="0"/>
            <a:ext cx="2984500" cy="482600"/>
          </a:xfrm>
          <a:prstGeom prst="rect">
            <a:avLst/>
          </a:prstGeom>
        </p:spPr>
        <p:txBody>
          <a:bodyPr vert="horz" lIns="91440" tIns="45720" rIns="91440" bIns="45720" rtlCol="0"/>
          <a:lstStyle>
            <a:lvl1pPr algn="r">
              <a:defRPr sz="1200"/>
            </a:lvl1pPr>
          </a:lstStyle>
          <a:p>
            <a:fld id="{D3F2C70D-6A42-4602-ADF0-2738153AB31B}" type="datetimeFigureOut">
              <a:rPr lang="en-GB" smtClean="0"/>
              <a:pPr/>
              <a:t>10/12/2019</a:t>
            </a:fld>
            <a:endParaRPr lang="en-GB"/>
          </a:p>
        </p:txBody>
      </p:sp>
      <p:sp>
        <p:nvSpPr>
          <p:cNvPr id="4" name="Footer Placeholder 3"/>
          <p:cNvSpPr>
            <a:spLocks noGrp="1"/>
          </p:cNvSpPr>
          <p:nvPr>
            <p:ph type="ftr" sz="quarter" idx="2"/>
          </p:nvPr>
        </p:nvSpPr>
        <p:spPr>
          <a:xfrm>
            <a:off x="0" y="9140825"/>
            <a:ext cx="2984500" cy="4826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902075" y="9140825"/>
            <a:ext cx="2984500" cy="482600"/>
          </a:xfrm>
          <a:prstGeom prst="rect">
            <a:avLst/>
          </a:prstGeom>
        </p:spPr>
        <p:txBody>
          <a:bodyPr vert="horz" lIns="91440" tIns="45720" rIns="91440" bIns="45720" rtlCol="0" anchor="b"/>
          <a:lstStyle>
            <a:lvl1pPr algn="r">
              <a:defRPr sz="1200"/>
            </a:lvl1pPr>
          </a:lstStyle>
          <a:p>
            <a:fld id="{5FA84443-6C44-4F75-AF9A-06C8E9FF96FC}" type="slidenum">
              <a:rPr lang="en-GB" smtClean="0"/>
              <a:pPr/>
              <a:t>‹#›</a:t>
            </a:fld>
            <a:endParaRPr lang="en-GB"/>
          </a:p>
        </p:txBody>
      </p:sp>
    </p:spTree>
    <p:extLst>
      <p:ext uri="{BB962C8B-B14F-4D97-AF65-F5344CB8AC3E}">
        <p14:creationId xmlns:p14="http://schemas.microsoft.com/office/powerpoint/2010/main" val="1328557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1026"/>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i="0">
                <a:latin typeface="Times New Roman" pitchFamily="18" charset="0"/>
              </a:defRPr>
            </a:lvl1pPr>
          </a:lstStyle>
          <a:p>
            <a:pPr>
              <a:defRPr/>
            </a:pPr>
            <a:endParaRPr lang="en-US"/>
          </a:p>
        </p:txBody>
      </p:sp>
      <p:sp>
        <p:nvSpPr>
          <p:cNvPr id="39939" name="Rectangle 1027"/>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i="0">
                <a:latin typeface="Times New Roman" pitchFamily="18" charset="0"/>
              </a:defRPr>
            </a:lvl1pPr>
          </a:lstStyle>
          <a:p>
            <a:pPr>
              <a:defRPr/>
            </a:pPr>
            <a:endParaRPr lang="en-US"/>
          </a:p>
        </p:txBody>
      </p:sp>
      <p:sp>
        <p:nvSpPr>
          <p:cNvPr id="8196" name="Rectangle 1028"/>
          <p:cNvSpPr>
            <a:spLocks noGrp="1" noRot="1" noChangeAspect="1" noChangeArrowheads="1" noTextEdit="1"/>
          </p:cNvSpPr>
          <p:nvPr>
            <p:ph type="sldImg" idx="2"/>
          </p:nvPr>
        </p:nvSpPr>
        <p:spPr bwMode="auto">
          <a:xfrm>
            <a:off x="1038225" y="722313"/>
            <a:ext cx="4811713" cy="3608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1029"/>
          <p:cNvSpPr>
            <a:spLocks noGrp="1" noChangeArrowheads="1"/>
          </p:cNvSpPr>
          <p:nvPr>
            <p:ph type="body" sz="quarter" idx="3"/>
          </p:nvPr>
        </p:nvSpPr>
        <p:spPr bwMode="auto">
          <a:xfrm>
            <a:off x="919163" y="4570413"/>
            <a:ext cx="5049837" cy="4330700"/>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9942" name="Rectangle 1030"/>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i="0">
                <a:latin typeface="Times New Roman" pitchFamily="18" charset="0"/>
              </a:defRPr>
            </a:lvl1pPr>
          </a:lstStyle>
          <a:p>
            <a:pPr>
              <a:defRPr/>
            </a:pPr>
            <a:endParaRPr lang="en-US"/>
          </a:p>
        </p:txBody>
      </p:sp>
      <p:sp>
        <p:nvSpPr>
          <p:cNvPr id="39943" name="Rectangle 1031"/>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i="0">
                <a:latin typeface="Times New Roman" panose="02020603050405020304" pitchFamily="18" charset="0"/>
              </a:defRPr>
            </a:lvl1pPr>
          </a:lstStyle>
          <a:p>
            <a:fld id="{9A4140A6-3598-4290-8780-7041D20271B3}"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4F411EA-D0B9-4ACE-ACA9-B038E4D11A90}" type="slidenum">
              <a:rPr lang="en-US" altLang="en-US" sz="1200">
                <a:latin typeface="Tahoma" panose="020B0604030504040204" pitchFamily="34" charset="0"/>
              </a:rPr>
              <a:pPr eaLnBrk="1" hangingPunct="1"/>
              <a:t>3</a:t>
            </a:fld>
            <a:endParaRPr lang="en-US" altLang="en-US" sz="1200">
              <a:latin typeface="Tahoma" panose="020B0604030504040204" pitchFamily="34"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en-US"/>
          </a:p>
        </p:txBody>
      </p:sp>
    </p:spTree>
    <p:extLst>
      <p:ext uri="{BB962C8B-B14F-4D97-AF65-F5344CB8AC3E}">
        <p14:creationId xmlns:p14="http://schemas.microsoft.com/office/powerpoint/2010/main" val="1363026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CC766E2-396F-4BC8-BDD2-E54F0F52C980}" type="slidenum">
              <a:rPr lang="en-US" altLang="en-US" sz="1200">
                <a:latin typeface="Tahoma" panose="020B0604030504040204" pitchFamily="34" charset="0"/>
              </a:rPr>
              <a:pPr eaLnBrk="1" hangingPunct="1"/>
              <a:t>14</a:t>
            </a:fld>
            <a:endParaRPr lang="en-US" altLang="en-US" sz="1200">
              <a:latin typeface="Tahoma" panose="020B0604030504040204" pitchFamily="34"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en-US"/>
          </a:p>
        </p:txBody>
      </p:sp>
    </p:spTree>
    <p:extLst>
      <p:ext uri="{BB962C8B-B14F-4D97-AF65-F5344CB8AC3E}">
        <p14:creationId xmlns:p14="http://schemas.microsoft.com/office/powerpoint/2010/main" val="1640881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4E80264-5A75-4D83-BFBA-DF45AC40D1FA}" type="slidenum">
              <a:rPr lang="en-US" altLang="en-US" sz="1200">
                <a:latin typeface="Tahoma" panose="020B0604030504040204" pitchFamily="34" charset="0"/>
              </a:rPr>
              <a:pPr eaLnBrk="1" hangingPunct="1"/>
              <a:t>15</a:t>
            </a:fld>
            <a:endParaRPr lang="en-US" altLang="en-US" sz="1200">
              <a:latin typeface="Tahoma" panose="020B0604030504040204" pitchFamily="34"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en-US"/>
          </a:p>
        </p:txBody>
      </p:sp>
    </p:spTree>
    <p:extLst>
      <p:ext uri="{BB962C8B-B14F-4D97-AF65-F5344CB8AC3E}">
        <p14:creationId xmlns:p14="http://schemas.microsoft.com/office/powerpoint/2010/main" val="2340253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096D902-6608-49D9-91D9-09BCFFF47939}" type="slidenum">
              <a:rPr lang="en-US" altLang="en-US" sz="1200">
                <a:latin typeface="Tahoma" panose="020B0604030504040204" pitchFamily="34" charset="0"/>
              </a:rPr>
              <a:pPr eaLnBrk="1" hangingPunct="1"/>
              <a:t>16</a:t>
            </a:fld>
            <a:endParaRPr lang="en-US" altLang="en-US" sz="1200">
              <a:latin typeface="Tahoma" panose="020B0604030504040204" pitchFamily="34"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en-US"/>
          </a:p>
        </p:txBody>
      </p:sp>
    </p:spTree>
    <p:extLst>
      <p:ext uri="{BB962C8B-B14F-4D97-AF65-F5344CB8AC3E}">
        <p14:creationId xmlns:p14="http://schemas.microsoft.com/office/powerpoint/2010/main" val="276481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B08F14D-170C-4045-A9D7-3EEF6D7F4A6F}" type="slidenum">
              <a:rPr lang="en-US" altLang="en-US" sz="1200">
                <a:latin typeface="Tahoma" panose="020B0604030504040204" pitchFamily="34" charset="0"/>
              </a:rPr>
              <a:pPr eaLnBrk="1" hangingPunct="1"/>
              <a:t>17</a:t>
            </a:fld>
            <a:endParaRPr lang="en-US" altLang="en-US" sz="1200">
              <a:latin typeface="Tahoma" panose="020B0604030504040204" pitchFamily="34"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en-US"/>
          </a:p>
        </p:txBody>
      </p:sp>
    </p:spTree>
    <p:extLst>
      <p:ext uri="{BB962C8B-B14F-4D97-AF65-F5344CB8AC3E}">
        <p14:creationId xmlns:p14="http://schemas.microsoft.com/office/powerpoint/2010/main" val="4087398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6085220-DC69-4636-8079-23D25D98A6E7}" type="slidenum">
              <a:rPr lang="en-US" altLang="en-US" sz="1200">
                <a:latin typeface="Tahoma" panose="020B0604030504040204" pitchFamily="34" charset="0"/>
              </a:rPr>
              <a:pPr eaLnBrk="1" hangingPunct="1"/>
              <a:t>26</a:t>
            </a:fld>
            <a:endParaRPr lang="en-US" altLang="en-US" sz="1200">
              <a:latin typeface="Tahoma" panose="020B0604030504040204" pitchFamily="34"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en-US"/>
          </a:p>
        </p:txBody>
      </p:sp>
    </p:spTree>
    <p:extLst>
      <p:ext uri="{BB962C8B-B14F-4D97-AF65-F5344CB8AC3E}">
        <p14:creationId xmlns:p14="http://schemas.microsoft.com/office/powerpoint/2010/main" val="1371614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A4140A6-3598-4290-8780-7041D20271B3}" type="slidenum">
              <a:rPr lang="en-GB" altLang="en-US" smtClean="0"/>
              <a:pPr/>
              <a:t>28</a:t>
            </a:fld>
            <a:endParaRPr lang="en-GB" altLang="en-US"/>
          </a:p>
        </p:txBody>
      </p:sp>
    </p:spTree>
    <p:extLst>
      <p:ext uri="{BB962C8B-B14F-4D97-AF65-F5344CB8AC3E}">
        <p14:creationId xmlns:p14="http://schemas.microsoft.com/office/powerpoint/2010/main" val="3833334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0E677CB-754F-4DDC-B670-97AE17D314D4}" type="slidenum">
              <a:rPr lang="en-US" altLang="en-US" sz="1200">
                <a:latin typeface="Tahoma" panose="020B0604030504040204" pitchFamily="34" charset="0"/>
              </a:rPr>
              <a:pPr eaLnBrk="1" hangingPunct="1"/>
              <a:t>5</a:t>
            </a:fld>
            <a:endParaRPr lang="en-US" altLang="en-US" sz="1200">
              <a:latin typeface="Tahoma" panose="020B0604030504040204" pitchFamily="34"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en-US"/>
          </a:p>
        </p:txBody>
      </p:sp>
    </p:spTree>
    <p:extLst>
      <p:ext uri="{BB962C8B-B14F-4D97-AF65-F5344CB8AC3E}">
        <p14:creationId xmlns:p14="http://schemas.microsoft.com/office/powerpoint/2010/main" val="2662218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CEC8CF0-6144-4946-9B9A-F5EDF0ABF134}" type="slidenum">
              <a:rPr lang="en-US" altLang="en-US" sz="1200">
                <a:latin typeface="Tahoma" panose="020B0604030504040204" pitchFamily="34" charset="0"/>
              </a:rPr>
              <a:pPr eaLnBrk="1" hangingPunct="1"/>
              <a:t>6</a:t>
            </a:fld>
            <a:endParaRPr lang="en-US" altLang="en-US" sz="1200">
              <a:latin typeface="Tahoma" panose="020B0604030504040204" pitchFamily="34"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en-US"/>
          </a:p>
        </p:txBody>
      </p:sp>
    </p:spTree>
    <p:extLst>
      <p:ext uri="{BB962C8B-B14F-4D97-AF65-F5344CB8AC3E}">
        <p14:creationId xmlns:p14="http://schemas.microsoft.com/office/powerpoint/2010/main" val="961233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385DCF6-427F-4099-9CCF-58CB68C52604}" type="slidenum">
              <a:rPr lang="en-US" altLang="en-US" sz="1200">
                <a:latin typeface="Tahoma" panose="020B0604030504040204" pitchFamily="34" charset="0"/>
              </a:rPr>
              <a:pPr eaLnBrk="1" hangingPunct="1"/>
              <a:t>7</a:t>
            </a:fld>
            <a:endParaRPr lang="en-US" altLang="en-US" sz="1200">
              <a:latin typeface="Tahoma" panose="020B0604030504040204" pitchFamily="34"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en-US"/>
          </a:p>
        </p:txBody>
      </p:sp>
    </p:spTree>
    <p:extLst>
      <p:ext uri="{BB962C8B-B14F-4D97-AF65-F5344CB8AC3E}">
        <p14:creationId xmlns:p14="http://schemas.microsoft.com/office/powerpoint/2010/main" val="105847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B016408-292A-47FE-BDA1-6AC0F8B987F4}" type="slidenum">
              <a:rPr lang="en-US" altLang="en-US" sz="1200">
                <a:latin typeface="Tahoma" panose="020B0604030504040204" pitchFamily="34" charset="0"/>
              </a:rPr>
              <a:pPr eaLnBrk="1" hangingPunct="1"/>
              <a:t>8</a:t>
            </a:fld>
            <a:endParaRPr lang="en-US" altLang="en-US" sz="1200">
              <a:latin typeface="Tahoma" panose="020B0604030504040204" pitchFamily="34"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en-US"/>
          </a:p>
        </p:txBody>
      </p:sp>
    </p:spTree>
    <p:extLst>
      <p:ext uri="{BB962C8B-B14F-4D97-AF65-F5344CB8AC3E}">
        <p14:creationId xmlns:p14="http://schemas.microsoft.com/office/powerpoint/2010/main" val="1605394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3A19DFC-6316-4CD9-9C39-0898F262282D}" type="slidenum">
              <a:rPr lang="en-US" altLang="en-US" sz="1200">
                <a:latin typeface="Tahoma" panose="020B0604030504040204" pitchFamily="34" charset="0"/>
              </a:rPr>
              <a:pPr eaLnBrk="1" hangingPunct="1"/>
              <a:t>9</a:t>
            </a:fld>
            <a:endParaRPr lang="en-US" altLang="en-US" sz="1200">
              <a:latin typeface="Tahoma" panose="020B0604030504040204" pitchFamily="34"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en-US"/>
          </a:p>
        </p:txBody>
      </p:sp>
    </p:spTree>
    <p:extLst>
      <p:ext uri="{BB962C8B-B14F-4D97-AF65-F5344CB8AC3E}">
        <p14:creationId xmlns:p14="http://schemas.microsoft.com/office/powerpoint/2010/main" val="2974045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A692278-7ED9-484E-B374-536837387914}" type="slidenum">
              <a:rPr lang="en-US" altLang="en-US" sz="1200">
                <a:latin typeface="Tahoma" panose="020B0604030504040204" pitchFamily="34" charset="0"/>
              </a:rPr>
              <a:pPr eaLnBrk="1" hangingPunct="1"/>
              <a:t>10</a:t>
            </a:fld>
            <a:endParaRPr lang="en-US" altLang="en-US" sz="1200">
              <a:latin typeface="Tahoma" panose="020B0604030504040204" pitchFamily="34"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en-US"/>
          </a:p>
        </p:txBody>
      </p:sp>
    </p:spTree>
    <p:extLst>
      <p:ext uri="{BB962C8B-B14F-4D97-AF65-F5344CB8AC3E}">
        <p14:creationId xmlns:p14="http://schemas.microsoft.com/office/powerpoint/2010/main" val="3018254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E115588-6C15-48EE-8184-D4EF6F57D4BF}" type="slidenum">
              <a:rPr lang="en-US" altLang="en-US" sz="1200">
                <a:latin typeface="Tahoma" panose="020B0604030504040204" pitchFamily="34" charset="0"/>
              </a:rPr>
              <a:pPr eaLnBrk="1" hangingPunct="1"/>
              <a:t>12</a:t>
            </a:fld>
            <a:endParaRPr lang="en-US" altLang="en-US" sz="1200">
              <a:latin typeface="Tahoma" panose="020B0604030504040204" pitchFamily="34"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en-US"/>
          </a:p>
        </p:txBody>
      </p:sp>
    </p:spTree>
    <p:extLst>
      <p:ext uri="{BB962C8B-B14F-4D97-AF65-F5344CB8AC3E}">
        <p14:creationId xmlns:p14="http://schemas.microsoft.com/office/powerpoint/2010/main" val="2520267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34E9D33-07F1-4CB0-A6D4-2613F62001FC}" type="slidenum">
              <a:rPr lang="en-US" altLang="en-US" sz="1200">
                <a:latin typeface="Tahoma" panose="020B0604030504040204" pitchFamily="34" charset="0"/>
              </a:rPr>
              <a:pPr eaLnBrk="1" hangingPunct="1"/>
              <a:t>13</a:t>
            </a:fld>
            <a:endParaRPr lang="en-US" altLang="en-US" sz="1200">
              <a:latin typeface="Tahoma" panose="020B0604030504040204" pitchFamily="34"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bg-BG" altLang="en-US"/>
          </a:p>
        </p:txBody>
      </p:sp>
    </p:spTree>
    <p:extLst>
      <p:ext uri="{BB962C8B-B14F-4D97-AF65-F5344CB8AC3E}">
        <p14:creationId xmlns:p14="http://schemas.microsoft.com/office/powerpoint/2010/main" val="2017225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ED4C445-8F4C-427D-B140-ED12B4F341FC}" type="datetime1">
              <a:rPr lang="en-GB" smtClean="0"/>
              <a:pPr/>
              <a:t>10/12/2019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EC8FA1-AF1A-4F1F-BD73-B676C520C7A5}" type="slidenum">
              <a:rPr lang="en-US" altLang="en-US" smtClean="0"/>
              <a:pPr/>
              <a:t>‹#›</a:t>
            </a:fld>
            <a:endParaRPr lang="en-US" altLang="en-US"/>
          </a:p>
        </p:txBody>
      </p:sp>
      <p:sp>
        <p:nvSpPr>
          <p:cNvPr id="7" name="TextBox 6"/>
          <p:cNvSpPr txBox="1"/>
          <p:nvPr userDrawn="1"/>
        </p:nvSpPr>
        <p:spPr>
          <a:xfrm>
            <a:off x="107504" y="234534"/>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8556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FCB05F8-C198-42E2-9330-D82703754EE2}" type="datetime1">
              <a:rPr lang="en-GB" smtClean="0"/>
              <a:pPr/>
              <a:t>10/12/2019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41E73E-7B2E-4240-821E-971966333355}" type="slidenum">
              <a:rPr lang="en-US" altLang="en-US" smtClean="0"/>
              <a:pPr/>
              <a:t>‹#›</a:t>
            </a:fld>
            <a:endParaRPr lang="en-US" altLang="en-US"/>
          </a:p>
        </p:txBody>
      </p:sp>
      <p:sp>
        <p:nvSpPr>
          <p:cNvPr id="7" name="TextBox 6"/>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3181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30F4D5B-C2AD-437D-B26D-41467BF74389}" type="datetime1">
              <a:rPr lang="en-GB" smtClean="0"/>
              <a:pPr/>
              <a:t>10/12/2019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FC1870-A3DD-4FD6-8BF7-BD5ABACDDA8C}" type="slidenum">
              <a:rPr lang="en-US" altLang="en-US" smtClean="0"/>
              <a:pPr/>
              <a:t>‹#›</a:t>
            </a:fld>
            <a:endParaRPr lang="en-US" altLang="en-US"/>
          </a:p>
        </p:txBody>
      </p:sp>
      <p:sp>
        <p:nvSpPr>
          <p:cNvPr id="7" name="TextBox 6"/>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1394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sldNum" sz="quarter" idx="10"/>
          </p:nvPr>
        </p:nvSpPr>
        <p:spPr>
          <a:ln/>
        </p:spPr>
        <p:txBody>
          <a:bodyPr/>
          <a:lstStyle>
            <a:lvl1pPr>
              <a:defRPr/>
            </a:lvl1pPr>
          </a:lstStyle>
          <a:p>
            <a:fld id="{26E57E80-B784-4F22-B40B-5E2F416885BB}" type="slidenum">
              <a:rPr lang="en-US" altLang="en-US"/>
              <a:pPr/>
              <a:t>‹#›</a:t>
            </a:fld>
            <a:endParaRPr lang="en-US" altLang="en-US"/>
          </a:p>
        </p:txBody>
      </p:sp>
      <p:sp>
        <p:nvSpPr>
          <p:cNvPr id="6" name="Title 5"/>
          <p:cNvSpPr>
            <a:spLocks noGrp="1"/>
          </p:cNvSpPr>
          <p:nvPr>
            <p:ph type="title"/>
          </p:nvPr>
        </p:nvSpPr>
        <p:spPr/>
        <p:txBody>
          <a:bodyPr/>
          <a:lstStyle/>
          <a:p>
            <a:r>
              <a:rPr lang="en-US"/>
              <a:t>Click to edit Master title style</a:t>
            </a:r>
            <a:endParaRPr lang="en-GB"/>
          </a:p>
        </p:txBody>
      </p:sp>
      <p:sp>
        <p:nvSpPr>
          <p:cNvPr id="7" name="TextBox 6"/>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2072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D0F57DE-52ED-4574-92F1-7D6180086640}" type="datetime1">
              <a:rPr lang="en-GB" smtClean="0"/>
              <a:pPr/>
              <a:t>10/12/2019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24E79D-3132-4D8C-BB10-A25A32A157E2}" type="slidenum">
              <a:rPr lang="en-US" altLang="en-US" smtClean="0"/>
              <a:pPr/>
              <a:t>‹#›</a:t>
            </a:fld>
            <a:endParaRPr lang="en-US" altLang="en-US"/>
          </a:p>
        </p:txBody>
      </p:sp>
      <p:sp>
        <p:nvSpPr>
          <p:cNvPr id="7" name="TextBox 6"/>
          <p:cNvSpPr txBox="1"/>
          <p:nvPr userDrawn="1"/>
        </p:nvSpPr>
        <p:spPr>
          <a:xfrm>
            <a:off x="107504" y="235173"/>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0778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4247C1-85B4-417A-A769-EDABCD3F981E}" type="datetime1">
              <a:rPr lang="en-GB" smtClean="0"/>
              <a:pPr/>
              <a:t>10/12/2019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CC5724-2D1C-49B0-8733-3467BDC62767}" type="slidenum">
              <a:rPr lang="en-US" altLang="en-US" smtClean="0"/>
              <a:pPr/>
              <a:t>‹#›</a:t>
            </a:fld>
            <a:endParaRPr lang="en-US" altLang="en-US"/>
          </a:p>
        </p:txBody>
      </p:sp>
      <p:sp>
        <p:nvSpPr>
          <p:cNvPr id="7" name="TextBox 6"/>
          <p:cNvSpPr txBox="1"/>
          <p:nvPr userDrawn="1"/>
        </p:nvSpPr>
        <p:spPr>
          <a:xfrm>
            <a:off x="107504" y="260648"/>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4013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8863A46-8624-4DE4-BCBF-F76094A0402E}" type="datetime1">
              <a:rPr lang="en-GB" smtClean="0"/>
              <a:pPr/>
              <a:t>10/12/2019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6E57E80-B784-4F22-B40B-5E2F416885BB}" type="slidenum">
              <a:rPr lang="en-US" altLang="en-US" smtClean="0"/>
              <a:pPr/>
              <a:t>‹#›</a:t>
            </a:fld>
            <a:endParaRPr lang="en-US" altLang="en-US"/>
          </a:p>
        </p:txBody>
      </p:sp>
      <p:sp>
        <p:nvSpPr>
          <p:cNvPr id="8" name="TextBox 7"/>
          <p:cNvSpPr txBox="1"/>
          <p:nvPr userDrawn="1"/>
        </p:nvSpPr>
        <p:spPr>
          <a:xfrm>
            <a:off x="123478" y="243411"/>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301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42B4896-82E7-45D9-BB13-CFC1E798F176}" type="datetime1">
              <a:rPr lang="en-GB" smtClean="0"/>
              <a:pPr/>
              <a:t>10/12/2019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ED66E75-5132-4CCC-8709-EFD0C2851754}" type="slidenum">
              <a:rPr lang="en-US" altLang="en-US" smtClean="0"/>
              <a:pPr/>
              <a:t>‹#›</a:t>
            </a:fld>
            <a:endParaRPr lang="en-US" altLang="en-US"/>
          </a:p>
        </p:txBody>
      </p:sp>
      <p:sp>
        <p:nvSpPr>
          <p:cNvPr id="10" name="TextBox 9"/>
          <p:cNvSpPr txBox="1"/>
          <p:nvPr userDrawn="1"/>
        </p:nvSpPr>
        <p:spPr>
          <a:xfrm>
            <a:off x="115740" y="240883"/>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7719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C68AE3AC-9721-420D-B21D-D0DE9979D79F}" type="datetime1">
              <a:rPr lang="en-GB" smtClean="0"/>
              <a:pPr/>
              <a:t>10/12/2019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6CBDE39-E3BA-4A6A-97EF-115868839434}" type="slidenum">
              <a:rPr lang="en-US" altLang="en-US" smtClean="0"/>
              <a:pPr/>
              <a:t>‹#›</a:t>
            </a:fld>
            <a:endParaRPr lang="en-US" altLang="en-US"/>
          </a:p>
        </p:txBody>
      </p:sp>
      <p:sp>
        <p:nvSpPr>
          <p:cNvPr id="6" name="TextBox 5"/>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7643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4A7A8-3FC1-4C7E-9271-B5C4400A570B}" type="datetime1">
              <a:rPr lang="en-GB" smtClean="0"/>
              <a:pPr/>
              <a:t>10/12/2019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A184EAC-1FEF-48E7-906E-557A23FC13BA}" type="slidenum">
              <a:rPr lang="en-US" altLang="en-US" smtClean="0"/>
              <a:pPr/>
              <a:t>‹#›</a:t>
            </a:fld>
            <a:endParaRPr lang="en-US" altLang="en-US"/>
          </a:p>
        </p:txBody>
      </p:sp>
      <p:sp>
        <p:nvSpPr>
          <p:cNvPr id="5" name="TextBox 4"/>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3942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3752AC5D-18BB-47EF-A758-36260ADFB7AF}" type="datetime1">
              <a:rPr lang="en-GB" smtClean="0"/>
              <a:pPr/>
              <a:t>10/12/2019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D8006E0-0D3C-4F2E-91CB-B9B1B5AFF2DF}" type="slidenum">
              <a:rPr lang="en-US" altLang="en-US" smtClean="0"/>
              <a:pPr/>
              <a:t>‹#›</a:t>
            </a:fld>
            <a:endParaRPr lang="en-US" altLang="en-US"/>
          </a:p>
        </p:txBody>
      </p:sp>
      <p:sp>
        <p:nvSpPr>
          <p:cNvPr id="8" name="TextBox 7"/>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039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3C99A61-F6E3-4FAB-BE34-5C51D67B5630}" type="datetime1">
              <a:rPr lang="en-GB" smtClean="0"/>
              <a:pPr/>
              <a:t>10/12/2019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BDE08AA-BBA3-4677-BDBC-A6007B20D5A3}" type="slidenum">
              <a:rPr lang="en-US" altLang="en-US" smtClean="0"/>
              <a:pPr/>
              <a:t>‹#›</a:t>
            </a:fld>
            <a:endParaRPr lang="en-US" altLang="en-US"/>
          </a:p>
        </p:txBody>
      </p:sp>
      <p:sp>
        <p:nvSpPr>
          <p:cNvPr id="8" name="TextBox 7"/>
          <p:cNvSpPr txBox="1"/>
          <p:nvPr userDrawn="1"/>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5369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8505BDF-747A-458C-BE0A-3AC4CC4E64B9}" type="datetime1">
              <a:rPr lang="en-GB" smtClean="0"/>
              <a:pPr/>
              <a:t>10/12/2019</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FB373BB-5032-42A0-A779-B680FD369F3A}" type="slidenum">
              <a:rPr lang="en-US" altLang="en-US" smtClean="0"/>
              <a:pPr/>
              <a:t>‹#›</a:t>
            </a:fld>
            <a:endParaRPr lang="en-US" altLang="en-US"/>
          </a:p>
        </p:txBody>
      </p:sp>
      <p:sp>
        <p:nvSpPr>
          <p:cNvPr id="7" name="Text Box 12"/>
          <p:cNvSpPr txBox="1">
            <a:spLocks noChangeArrowheads="1"/>
          </p:cNvSpPr>
          <p:nvPr userDrawn="1"/>
        </p:nvSpPr>
        <p:spPr bwMode="auto">
          <a:xfrm>
            <a:off x="1116013" y="6308725"/>
            <a:ext cx="540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charset="0"/>
              </a:defRPr>
            </a:lvl1pPr>
            <a:lvl2pPr marL="742950" indent="-285750">
              <a:defRPr i="1">
                <a:solidFill>
                  <a:schemeClr val="tx1"/>
                </a:solidFill>
                <a:latin typeface="Arial" charset="0"/>
              </a:defRPr>
            </a:lvl2pPr>
            <a:lvl3pPr marL="1143000" indent="-228600">
              <a:defRPr i="1">
                <a:solidFill>
                  <a:schemeClr val="tx1"/>
                </a:solidFill>
                <a:latin typeface="Arial" charset="0"/>
              </a:defRPr>
            </a:lvl3pPr>
            <a:lvl4pPr marL="1600200" indent="-228600">
              <a:defRPr i="1">
                <a:solidFill>
                  <a:schemeClr val="tx1"/>
                </a:solidFill>
                <a:latin typeface="Arial" charset="0"/>
              </a:defRPr>
            </a:lvl4pPr>
            <a:lvl5pPr marL="2057400" indent="-228600">
              <a:defRPr i="1">
                <a:solidFill>
                  <a:schemeClr val="tx1"/>
                </a:solidFill>
                <a:latin typeface="Arial" charset="0"/>
              </a:defRPr>
            </a:lvl5pPr>
            <a:lvl6pPr marL="2514600" indent="-228600" eaLnBrk="0" fontAlgn="base" hangingPunct="0">
              <a:spcBef>
                <a:spcPct val="0"/>
              </a:spcBef>
              <a:spcAft>
                <a:spcPct val="0"/>
              </a:spcAft>
              <a:defRPr i="1">
                <a:solidFill>
                  <a:schemeClr val="tx1"/>
                </a:solidFill>
                <a:latin typeface="Arial" charset="0"/>
              </a:defRPr>
            </a:lvl6pPr>
            <a:lvl7pPr marL="2971800" indent="-228600" eaLnBrk="0" fontAlgn="base" hangingPunct="0">
              <a:spcBef>
                <a:spcPct val="0"/>
              </a:spcBef>
              <a:spcAft>
                <a:spcPct val="0"/>
              </a:spcAft>
              <a:defRPr i="1">
                <a:solidFill>
                  <a:schemeClr val="tx1"/>
                </a:solidFill>
                <a:latin typeface="Arial" charset="0"/>
              </a:defRPr>
            </a:lvl7pPr>
            <a:lvl8pPr marL="3429000" indent="-228600" eaLnBrk="0" fontAlgn="base" hangingPunct="0">
              <a:spcBef>
                <a:spcPct val="0"/>
              </a:spcBef>
              <a:spcAft>
                <a:spcPct val="0"/>
              </a:spcAft>
              <a:defRPr i="1">
                <a:solidFill>
                  <a:schemeClr val="tx1"/>
                </a:solidFill>
                <a:latin typeface="Arial" charset="0"/>
              </a:defRPr>
            </a:lvl8pPr>
            <a:lvl9pPr marL="3886200" indent="-228600" eaLnBrk="0" fontAlgn="base" hangingPunct="0">
              <a:spcBef>
                <a:spcPct val="0"/>
              </a:spcBef>
              <a:spcAft>
                <a:spcPct val="0"/>
              </a:spcAft>
              <a:defRPr i="1">
                <a:solidFill>
                  <a:schemeClr val="tx1"/>
                </a:solidFill>
                <a:latin typeface="Arial" charset="0"/>
              </a:defRPr>
            </a:lvl9pPr>
          </a:lstStyle>
          <a:p>
            <a:pPr algn="ctr">
              <a:spcBef>
                <a:spcPct val="50000"/>
              </a:spcBef>
              <a:defRPr/>
            </a:pPr>
            <a:endParaRPr lang="en-US" altLang="en-US" sz="2400" i="0">
              <a:latin typeface="Times New Roman" pitchFamily="16" charset="0"/>
            </a:endParaRPr>
          </a:p>
        </p:txBody>
      </p:sp>
      <p:pic>
        <p:nvPicPr>
          <p:cNvPr id="8" name="Picture 1" descr="Herts_logo_portrait_turq_Word"/>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5076825" y="153988"/>
            <a:ext cx="3851275"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7128013"/>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55"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a:xfrm>
            <a:off x="1148355" y="2348880"/>
            <a:ext cx="6858000" cy="1023493"/>
          </a:xfrm>
        </p:spPr>
        <p:txBody>
          <a:bodyPr>
            <a:normAutofit/>
          </a:bodyPr>
          <a:lstStyle/>
          <a:p>
            <a:pPr algn="l"/>
            <a:r>
              <a:rPr lang="en-GB" altLang="en-US" sz="2800" dirty="0"/>
              <a:t>7COM10</a:t>
            </a:r>
            <a:r>
              <a:rPr lang="en-US" altLang="zh-CN" sz="2800" dirty="0"/>
              <a:t>2</a:t>
            </a:r>
            <a:r>
              <a:rPr lang="en-GB" altLang="en-US" sz="2800" dirty="0"/>
              <a:t>5</a:t>
            </a:r>
            <a:br>
              <a:rPr lang="en-GB" altLang="en-US" sz="2800" dirty="0"/>
            </a:br>
            <a:r>
              <a:rPr lang="en-GB" altLang="en-US" sz="2800" dirty="0"/>
              <a:t>Programming for Software Engineers</a:t>
            </a:r>
            <a:endParaRPr lang="en-US" altLang="en-US" sz="2800" dirty="0"/>
          </a:p>
        </p:txBody>
      </p:sp>
      <p:sp>
        <p:nvSpPr>
          <p:cNvPr id="2052" name="Rectangle 3"/>
          <p:cNvSpPr>
            <a:spLocks noGrp="1" noChangeArrowheads="1"/>
          </p:cNvSpPr>
          <p:nvPr>
            <p:ph type="subTitle" idx="1"/>
          </p:nvPr>
        </p:nvSpPr>
        <p:spPr>
          <a:xfrm>
            <a:off x="1187624" y="3692514"/>
            <a:ext cx="6858000" cy="403026"/>
          </a:xfrm>
        </p:spPr>
        <p:txBody>
          <a:bodyPr>
            <a:normAutofit/>
          </a:bodyPr>
          <a:lstStyle/>
          <a:p>
            <a:pPr algn="l"/>
            <a:r>
              <a:rPr lang="en-GB" altLang="en-US" dirty="0"/>
              <a:t>Design Pattern </a:t>
            </a:r>
            <a:r>
              <a:rPr lang="en-GB" altLang="en-US"/>
              <a:t>(3)</a:t>
            </a:r>
            <a:endParaRPr lang="en-GB" altLang="en-US" dirty="0"/>
          </a:p>
        </p:txBody>
      </p:sp>
      <p:sp>
        <p:nvSpPr>
          <p:cNvPr id="5" name="TextBox 4"/>
          <p:cNvSpPr txBox="1"/>
          <p:nvPr/>
        </p:nvSpPr>
        <p:spPr>
          <a:xfrm>
            <a:off x="107504" y="188640"/>
            <a:ext cx="4896544" cy="338554"/>
          </a:xfrm>
          <a:prstGeom prst="rect">
            <a:avLst/>
          </a:prstGeom>
          <a:solidFill>
            <a:srgbClr val="37AAA7"/>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7COM1025 Programming for Software Engineers</a:t>
            </a:r>
            <a:endParaRPr lang="en-GB" sz="16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3397710" y="4986853"/>
            <a:ext cx="3201517" cy="646331"/>
          </a:xfrm>
          <a:prstGeom prst="rect">
            <a:avLst/>
          </a:prstGeom>
          <a:noFill/>
        </p:spPr>
        <p:txBody>
          <a:bodyPr wrap="none" rtlCol="0">
            <a:spAutoFit/>
          </a:bodyPr>
          <a:lstStyle/>
          <a:p>
            <a:r>
              <a:rPr lang="en-US" dirty="0" err="1"/>
              <a:t>Dr</a:t>
            </a:r>
            <a:r>
              <a:rPr lang="en-US" dirty="0"/>
              <a:t> Hui Cheng</a:t>
            </a:r>
          </a:p>
          <a:p>
            <a:r>
              <a:rPr lang="en-US" dirty="0"/>
              <a:t>Email: h.cheng2@herts.ac.uk</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Rectangle 5"/>
          <p:cNvSpPr>
            <a:spLocks noChangeArrowheads="1"/>
          </p:cNvSpPr>
          <p:nvPr/>
        </p:nvSpPr>
        <p:spPr bwMode="auto">
          <a:xfrm>
            <a:off x="195143" y="2204864"/>
            <a:ext cx="8763000" cy="336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87325" eaLnBrk="0" hangingPunct="0">
              <a:defRPr sz="2400">
                <a:solidFill>
                  <a:schemeClr val="tx1"/>
                </a:solidFill>
                <a:latin typeface="Times New Roman" panose="02020603050405020304" pitchFamily="18" charset="0"/>
              </a:defRPr>
            </a:lvl1pPr>
            <a:lvl2pPr marL="742950" indent="-285750" defTabSz="187325" eaLnBrk="0" hangingPunct="0">
              <a:defRPr sz="2400">
                <a:solidFill>
                  <a:schemeClr val="tx1"/>
                </a:solidFill>
                <a:latin typeface="Times New Roman" panose="02020603050405020304" pitchFamily="18" charset="0"/>
              </a:defRPr>
            </a:lvl2pPr>
            <a:lvl3pPr marL="1143000" indent="-228600" defTabSz="187325" eaLnBrk="0" hangingPunct="0">
              <a:defRPr sz="2400">
                <a:solidFill>
                  <a:schemeClr val="tx1"/>
                </a:solidFill>
                <a:latin typeface="Times New Roman" panose="02020603050405020304" pitchFamily="18" charset="0"/>
              </a:defRPr>
            </a:lvl3pPr>
            <a:lvl4pPr marL="1600200" indent="-228600" defTabSz="187325" eaLnBrk="0" hangingPunct="0">
              <a:defRPr sz="2400">
                <a:solidFill>
                  <a:schemeClr val="tx1"/>
                </a:solidFill>
                <a:latin typeface="Times New Roman" panose="02020603050405020304" pitchFamily="18" charset="0"/>
              </a:defRPr>
            </a:lvl4pPr>
            <a:lvl5pPr marL="2057400" indent="-228600" defTabSz="187325" eaLnBrk="0" hangingPunct="0">
              <a:defRPr sz="2400">
                <a:solidFill>
                  <a:schemeClr val="tx1"/>
                </a:solidFill>
                <a:latin typeface="Times New Roman" panose="02020603050405020304" pitchFamily="18" charset="0"/>
              </a:defRPr>
            </a:lvl5pPr>
            <a:lvl6pPr marL="2514600" indent="-228600" defTabSz="187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187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187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18732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Clr>
                <a:schemeClr val="bg2"/>
              </a:buClr>
              <a:buSzPct val="75000"/>
              <a:buFont typeface="Wingdings" panose="05000000000000000000" pitchFamily="2" charset="2"/>
              <a:buNone/>
            </a:pPr>
            <a:r>
              <a:rPr lang="en-US" altLang="en-US" sz="1800" b="1" i="0" dirty="0" err="1">
                <a:latin typeface="Courier New" panose="02070309020205020404" pitchFamily="49" charset="0"/>
                <a:cs typeface="Courier New" panose="02070309020205020404" pitchFamily="49" charset="0"/>
              </a:rPr>
              <a:t>NameFactory</a:t>
            </a:r>
            <a:r>
              <a:rPr lang="en-US" altLang="en-US" sz="1800" b="1" i="0" dirty="0">
                <a:latin typeface="Courier New" panose="02070309020205020404" pitchFamily="49" charset="0"/>
                <a:cs typeface="Courier New" panose="02070309020205020404" pitchFamily="49" charset="0"/>
              </a:rPr>
              <a:t> </a:t>
            </a:r>
            <a:r>
              <a:rPr lang="en-US" altLang="en-US" sz="1800" b="1" i="0" dirty="0" err="1">
                <a:latin typeface="Courier New" panose="02070309020205020404" pitchFamily="49" charset="0"/>
                <a:cs typeface="Courier New" panose="02070309020205020404" pitchFamily="49" charset="0"/>
              </a:rPr>
              <a:t>nfactory</a:t>
            </a:r>
            <a:r>
              <a:rPr lang="en-US" altLang="en-US" sz="1800" b="1" i="0" dirty="0">
                <a:latin typeface="Courier New" panose="02070309020205020404" pitchFamily="49" charset="0"/>
                <a:cs typeface="Courier New" panose="02070309020205020404" pitchFamily="49" charset="0"/>
              </a:rPr>
              <a:t> = new </a:t>
            </a:r>
            <a:r>
              <a:rPr lang="en-US" altLang="en-US" sz="1800" b="1" i="0" dirty="0" err="1">
                <a:latin typeface="Courier New" panose="02070309020205020404" pitchFamily="49" charset="0"/>
                <a:cs typeface="Courier New" panose="02070309020205020404" pitchFamily="49" charset="0"/>
              </a:rPr>
              <a:t>NameFactory</a:t>
            </a:r>
            <a:r>
              <a:rPr lang="en-US" altLang="en-US" sz="1800" b="1" i="0" dirty="0">
                <a:latin typeface="Courier New" panose="02070309020205020404" pitchFamily="49" charset="0"/>
                <a:cs typeface="Courier New" panose="02070309020205020404" pitchFamily="49" charset="0"/>
              </a:rPr>
              <a:t>();</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String </a:t>
            </a:r>
            <a:r>
              <a:rPr lang="en-US" altLang="en-US" sz="1800" b="1" i="0" dirty="0" err="1">
                <a:latin typeface="Courier New" panose="02070309020205020404" pitchFamily="49" charset="0"/>
                <a:cs typeface="Courier New" panose="02070309020205020404" pitchFamily="49" charset="0"/>
              </a:rPr>
              <a:t>sFirstName</a:t>
            </a:r>
            <a:r>
              <a:rPr lang="en-US" altLang="en-US" sz="1800" b="1" i="0" dirty="0">
                <a:latin typeface="Courier New" panose="02070309020205020404" pitchFamily="49" charset="0"/>
                <a:cs typeface="Courier New" panose="02070309020205020404" pitchFamily="49" charset="0"/>
              </a:rPr>
              <a:t>, </a:t>
            </a:r>
            <a:r>
              <a:rPr lang="en-US" altLang="en-US" sz="1800" b="1" i="0" dirty="0" err="1">
                <a:latin typeface="Courier New" panose="02070309020205020404" pitchFamily="49" charset="0"/>
                <a:cs typeface="Courier New" panose="02070309020205020404" pitchFamily="49" charset="0"/>
              </a:rPr>
              <a:t>sLastName</a:t>
            </a:r>
            <a:r>
              <a:rPr lang="en-US" altLang="en-US" sz="1800" b="1" i="0" dirty="0">
                <a:latin typeface="Courier New" panose="02070309020205020404" pitchFamily="49" charset="0"/>
                <a:cs typeface="Courier New" panose="02070309020205020404" pitchFamily="49" charset="0"/>
              </a:rPr>
              <a:t>;</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private void </a:t>
            </a:r>
            <a:r>
              <a:rPr lang="en-US" altLang="en-US" sz="1800" b="1" i="0" dirty="0" err="1">
                <a:latin typeface="Courier New" panose="02070309020205020404" pitchFamily="49" charset="0"/>
                <a:cs typeface="Courier New" panose="02070309020205020404" pitchFamily="49" charset="0"/>
              </a:rPr>
              <a:t>computeName</a:t>
            </a:r>
            <a:r>
              <a:rPr lang="en-US" altLang="en-US" sz="1800" b="1" i="0" dirty="0">
                <a:latin typeface="Courier New" panose="02070309020205020404" pitchFamily="49" charset="0"/>
                <a:cs typeface="Courier New" panose="02070309020205020404" pitchFamily="49" charset="0"/>
              </a:rPr>
              <a:t>() {</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a:t>
            </a:r>
            <a:r>
              <a:rPr lang="en-US" altLang="en-US" sz="1800" b="1" i="0" dirty="0">
                <a:solidFill>
                  <a:srgbClr val="00CC00"/>
                </a:solidFill>
                <a:latin typeface="Courier New" panose="02070309020205020404" pitchFamily="49" charset="0"/>
                <a:cs typeface="Courier New" panose="02070309020205020404" pitchFamily="49" charset="0"/>
              </a:rPr>
              <a:t>//send the text to the factory and get a class back</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a:t>
            </a:r>
            <a:r>
              <a:rPr lang="en-US" altLang="en-US" sz="1800" b="1" i="0" dirty="0" err="1">
                <a:latin typeface="Courier New" panose="02070309020205020404" pitchFamily="49" charset="0"/>
                <a:cs typeface="Courier New" panose="02070309020205020404" pitchFamily="49" charset="0"/>
              </a:rPr>
              <a:t>namer</a:t>
            </a:r>
            <a:r>
              <a:rPr lang="en-US" altLang="en-US" sz="1800" b="1" i="0" dirty="0">
                <a:latin typeface="Courier New" panose="02070309020205020404" pitchFamily="49" charset="0"/>
                <a:cs typeface="Courier New" panose="02070309020205020404" pitchFamily="49" charset="0"/>
              </a:rPr>
              <a:t> = </a:t>
            </a:r>
            <a:r>
              <a:rPr lang="en-US" altLang="en-US" sz="1800" b="1" i="0" dirty="0" err="1">
                <a:latin typeface="Courier New" panose="02070309020205020404" pitchFamily="49" charset="0"/>
                <a:cs typeface="Courier New" panose="02070309020205020404" pitchFamily="49" charset="0"/>
              </a:rPr>
              <a:t>nfactory.getNamer</a:t>
            </a:r>
            <a:r>
              <a:rPr lang="en-US" altLang="en-US" sz="1800" b="1" i="0" dirty="0">
                <a:latin typeface="Courier New" panose="02070309020205020404" pitchFamily="49" charset="0"/>
                <a:cs typeface="Courier New" panose="02070309020205020404" pitchFamily="49" charset="0"/>
              </a:rPr>
              <a:t>(</a:t>
            </a:r>
            <a:r>
              <a:rPr lang="en-US" altLang="en-US" sz="1800" b="1" i="0" dirty="0" err="1">
                <a:latin typeface="Courier New" panose="02070309020205020404" pitchFamily="49" charset="0"/>
                <a:cs typeface="Courier New" panose="02070309020205020404" pitchFamily="49" charset="0"/>
              </a:rPr>
              <a:t>entryField.getText</a:t>
            </a:r>
            <a:r>
              <a:rPr lang="en-US" altLang="en-US" sz="1800" b="1" i="0" dirty="0">
                <a:latin typeface="Courier New" panose="02070309020205020404" pitchFamily="49" charset="0"/>
                <a:cs typeface="Courier New" panose="02070309020205020404" pitchFamily="49" charset="0"/>
              </a:rPr>
              <a:t>());</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a:t>
            </a:r>
            <a:r>
              <a:rPr lang="en-US" altLang="en-US" sz="1800" b="1" i="0" dirty="0">
                <a:solidFill>
                  <a:srgbClr val="00CC00"/>
                </a:solidFill>
                <a:latin typeface="Courier New" panose="02070309020205020404" pitchFamily="49" charset="0"/>
                <a:cs typeface="Courier New" panose="02070309020205020404" pitchFamily="49" charset="0"/>
              </a:rPr>
              <a:t>//compute the first and last names using the returned class</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a:t>
            </a:r>
            <a:r>
              <a:rPr lang="en-US" altLang="en-US" sz="1800" b="1" i="0" dirty="0" err="1">
                <a:latin typeface="Courier New" panose="02070309020205020404" pitchFamily="49" charset="0"/>
                <a:cs typeface="Courier New" panose="02070309020205020404" pitchFamily="49" charset="0"/>
              </a:rPr>
              <a:t>sFirstName</a:t>
            </a:r>
            <a:r>
              <a:rPr lang="en-US" altLang="en-US" sz="1800" b="1" i="0" dirty="0">
                <a:latin typeface="Courier New" panose="02070309020205020404" pitchFamily="49" charset="0"/>
                <a:cs typeface="Courier New" panose="02070309020205020404" pitchFamily="49" charset="0"/>
              </a:rPr>
              <a:t> = </a:t>
            </a:r>
            <a:r>
              <a:rPr lang="en-US" altLang="en-US" sz="1800" b="1" i="0" dirty="0" err="1">
                <a:latin typeface="Courier New" panose="02070309020205020404" pitchFamily="49" charset="0"/>
                <a:cs typeface="Courier New" panose="02070309020205020404" pitchFamily="49" charset="0"/>
              </a:rPr>
              <a:t>namer.getFirst</a:t>
            </a:r>
            <a:r>
              <a:rPr lang="en-US" altLang="en-US" sz="1800" b="1" i="0" dirty="0">
                <a:latin typeface="Courier New" panose="02070309020205020404" pitchFamily="49" charset="0"/>
                <a:cs typeface="Courier New" panose="02070309020205020404" pitchFamily="49" charset="0"/>
              </a:rPr>
              <a:t>();</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a:t>
            </a:r>
            <a:r>
              <a:rPr lang="en-US" altLang="en-US" sz="1800" b="1" i="0" dirty="0" err="1">
                <a:latin typeface="Courier New" panose="02070309020205020404" pitchFamily="49" charset="0"/>
                <a:cs typeface="Courier New" panose="02070309020205020404" pitchFamily="49" charset="0"/>
              </a:rPr>
              <a:t>sLastName</a:t>
            </a:r>
            <a:r>
              <a:rPr lang="en-US" altLang="en-US" sz="1800" b="1" i="0" dirty="0">
                <a:latin typeface="Courier New" panose="02070309020205020404" pitchFamily="49" charset="0"/>
                <a:cs typeface="Courier New" panose="02070309020205020404" pitchFamily="49" charset="0"/>
              </a:rPr>
              <a:t> = </a:t>
            </a:r>
            <a:r>
              <a:rPr lang="en-US" altLang="en-US" sz="1800" b="1" i="0" dirty="0" err="1">
                <a:latin typeface="Courier New" panose="02070309020205020404" pitchFamily="49" charset="0"/>
                <a:cs typeface="Courier New" panose="02070309020205020404" pitchFamily="49" charset="0"/>
              </a:rPr>
              <a:t>namer.getLast</a:t>
            </a:r>
            <a:r>
              <a:rPr lang="en-US" altLang="en-US" sz="1800" b="1" i="0" dirty="0">
                <a:latin typeface="Courier New" panose="02070309020205020404" pitchFamily="49" charset="0"/>
                <a:cs typeface="Courier New" panose="02070309020205020404" pitchFamily="49" charset="0"/>
              </a:rPr>
              <a:t>();</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a:t>
            </a:r>
          </a:p>
        </p:txBody>
      </p:sp>
      <p:sp>
        <p:nvSpPr>
          <p:cNvPr id="7" name="Title 1"/>
          <p:cNvSpPr txBox="1">
            <a:spLocks/>
          </p:cNvSpPr>
          <p:nvPr/>
        </p:nvSpPr>
        <p:spPr>
          <a:xfrm>
            <a:off x="195143" y="836712"/>
            <a:ext cx="7886700" cy="471586"/>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sz="2800" i="0" dirty="0"/>
              <a:t>Using the Factory</a:t>
            </a:r>
            <a:endParaRPr lang="en-GB" sz="2800" i="0" dirty="0"/>
          </a:p>
        </p:txBody>
      </p:sp>
    </p:spTree>
    <p:extLst>
      <p:ext uri="{BB962C8B-B14F-4D97-AF65-F5344CB8AC3E}">
        <p14:creationId xmlns:p14="http://schemas.microsoft.com/office/powerpoint/2010/main" val="215781280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039" y="404664"/>
            <a:ext cx="7886700" cy="1325563"/>
          </a:xfrm>
        </p:spPr>
        <p:txBody>
          <a:bodyPr>
            <a:normAutofit/>
          </a:bodyPr>
          <a:lstStyle/>
          <a:p>
            <a:r>
              <a:rPr lang="en-US" sz="2800" dirty="0"/>
              <a:t>UML Diagram</a:t>
            </a:r>
            <a:endParaRPr lang="en-GB" sz="2800" dirty="0"/>
          </a:p>
        </p:txBody>
      </p:sp>
      <p:pic>
        <p:nvPicPr>
          <p:cNvPr id="14342" name="Picture 6" descr="https://smarttechies.files.wordpress.com/2013/11/factory_design_patter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1039" y="1628800"/>
            <a:ext cx="7301394" cy="410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0911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ChangeArrowheads="1"/>
          </p:cNvSpPr>
          <p:nvPr/>
        </p:nvSpPr>
        <p:spPr bwMode="auto">
          <a:xfrm>
            <a:off x="323528" y="1628800"/>
            <a:ext cx="8534400"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7013" indent="-227013"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20000"/>
              </a:spcBef>
              <a:buClr>
                <a:schemeClr val="bg2"/>
              </a:buClr>
              <a:buSzPct val="75000"/>
              <a:buFont typeface="Wingdings" panose="05000000000000000000" pitchFamily="2" charset="2"/>
              <a:buNone/>
            </a:pPr>
            <a:r>
              <a:rPr lang="en-US" altLang="en-US" sz="2000" i="0" dirty="0"/>
              <a:t>You should consider using a Factory pattern when:</a:t>
            </a:r>
          </a:p>
          <a:p>
            <a:pPr algn="just" eaLnBrk="1" hangingPunct="1">
              <a:spcBef>
                <a:spcPct val="20000"/>
              </a:spcBef>
              <a:buClr>
                <a:schemeClr val="bg2"/>
              </a:buClr>
              <a:buSzPct val="75000"/>
              <a:buFont typeface="Wingdings" panose="05000000000000000000" pitchFamily="2" charset="2"/>
              <a:buChar char="§"/>
            </a:pPr>
            <a:r>
              <a:rPr lang="en-US" altLang="en-US" sz="2000" i="0" dirty="0"/>
              <a:t>A class can’t anticipate which kind of class of objects it must create.</a:t>
            </a:r>
          </a:p>
          <a:p>
            <a:pPr algn="just" eaLnBrk="1" hangingPunct="1">
              <a:spcBef>
                <a:spcPct val="20000"/>
              </a:spcBef>
              <a:buClr>
                <a:schemeClr val="bg2"/>
              </a:buClr>
              <a:buSzPct val="75000"/>
              <a:buFont typeface="Wingdings" panose="05000000000000000000" pitchFamily="2" charset="2"/>
              <a:buChar char="§"/>
            </a:pPr>
            <a:r>
              <a:rPr lang="en-US" altLang="en-US" sz="2000" i="0" dirty="0"/>
              <a:t>A class uses its subclasses to specify which objects it creates.</a:t>
            </a:r>
          </a:p>
          <a:p>
            <a:pPr algn="just" eaLnBrk="1" hangingPunct="1">
              <a:spcBef>
                <a:spcPct val="20000"/>
              </a:spcBef>
              <a:buClr>
                <a:schemeClr val="bg2"/>
              </a:buClr>
              <a:buSzPct val="75000"/>
              <a:buFont typeface="Wingdings" panose="05000000000000000000" pitchFamily="2" charset="2"/>
              <a:buChar char="§"/>
            </a:pPr>
            <a:r>
              <a:rPr lang="en-US" altLang="en-US" sz="2000" i="0" dirty="0"/>
              <a:t>You want to </a:t>
            </a:r>
            <a:r>
              <a:rPr lang="en-US" altLang="en-US" sz="2000" i="0" dirty="0" err="1"/>
              <a:t>localise</a:t>
            </a:r>
            <a:r>
              <a:rPr lang="en-US" altLang="en-US" sz="2000" i="0" dirty="0"/>
              <a:t> the knowledge of which class gets created.</a:t>
            </a:r>
          </a:p>
        </p:txBody>
      </p:sp>
      <p:sp>
        <p:nvSpPr>
          <p:cNvPr id="7" name="Title 1"/>
          <p:cNvSpPr txBox="1">
            <a:spLocks/>
          </p:cNvSpPr>
          <p:nvPr/>
        </p:nvSpPr>
        <p:spPr>
          <a:xfrm>
            <a:off x="195143" y="836712"/>
            <a:ext cx="7886700" cy="471586"/>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sz="2800" i="0" dirty="0"/>
              <a:t>When to use the Factory Pattern</a:t>
            </a:r>
            <a:endParaRPr lang="en-GB" sz="2800" i="0" dirty="0"/>
          </a:p>
        </p:txBody>
      </p:sp>
    </p:spTree>
    <p:extLst>
      <p:ext uri="{BB962C8B-B14F-4D97-AF65-F5344CB8AC3E}">
        <p14:creationId xmlns:p14="http://schemas.microsoft.com/office/powerpoint/2010/main" val="129531524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idx="4294967295"/>
          </p:nvPr>
        </p:nvSpPr>
        <p:spPr>
          <a:xfrm>
            <a:off x="247914" y="980728"/>
            <a:ext cx="7772400" cy="381000"/>
          </a:xfrm>
        </p:spPr>
        <p:txBody>
          <a:bodyPr>
            <a:noAutofit/>
          </a:bodyPr>
          <a:lstStyle/>
          <a:p>
            <a:pPr eaLnBrk="1" hangingPunct="1"/>
            <a:r>
              <a:rPr lang="en-US" altLang="en-US" sz="2800" dirty="0"/>
              <a:t>The Abstract Factory Pattern</a:t>
            </a:r>
            <a:r>
              <a:rPr lang="bg-BG" altLang="en-US" sz="2800" dirty="0"/>
              <a:t> </a:t>
            </a:r>
            <a:endParaRPr lang="en-CA" altLang="en-US" sz="2800" dirty="0"/>
          </a:p>
        </p:txBody>
      </p:sp>
      <p:sp>
        <p:nvSpPr>
          <p:cNvPr id="22533" name="Rectangle 3"/>
          <p:cNvSpPr>
            <a:spLocks noChangeArrowheads="1"/>
          </p:cNvSpPr>
          <p:nvPr/>
        </p:nvSpPr>
        <p:spPr bwMode="auto">
          <a:xfrm>
            <a:off x="247914" y="1844824"/>
            <a:ext cx="8534400" cy="438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511175" indent="-225425"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20000"/>
              </a:spcBef>
              <a:buClr>
                <a:schemeClr val="bg2"/>
              </a:buClr>
              <a:buSzPct val="75000"/>
              <a:buFont typeface="Wingdings" panose="05000000000000000000" pitchFamily="2" charset="2"/>
              <a:buNone/>
            </a:pPr>
            <a:r>
              <a:rPr lang="en-US" altLang="en-US" sz="2000" i="0" dirty="0"/>
              <a:t>The Abstract Factory pattern is one level of abstraction higher than the factory pattern.</a:t>
            </a:r>
          </a:p>
          <a:p>
            <a:pPr algn="just" eaLnBrk="1" hangingPunct="1">
              <a:spcBef>
                <a:spcPct val="20000"/>
              </a:spcBef>
              <a:buClr>
                <a:schemeClr val="bg2"/>
              </a:buClr>
              <a:buSzPct val="75000"/>
              <a:buFont typeface="Wingdings" panose="05000000000000000000" pitchFamily="2" charset="2"/>
              <a:buNone/>
            </a:pPr>
            <a:r>
              <a:rPr lang="en-US" altLang="en-US" sz="2000" i="0" dirty="0"/>
              <a:t>This pattern returns one of several related classes, each of which can return several different objects on request. </a:t>
            </a:r>
          </a:p>
          <a:p>
            <a:pPr algn="just" eaLnBrk="1" hangingPunct="1">
              <a:spcBef>
                <a:spcPct val="20000"/>
              </a:spcBef>
              <a:buClr>
                <a:schemeClr val="bg2"/>
              </a:buClr>
              <a:buSzPct val="75000"/>
              <a:buFont typeface="Wingdings" panose="05000000000000000000" pitchFamily="2" charset="2"/>
              <a:buNone/>
            </a:pPr>
            <a:r>
              <a:rPr lang="en-US" altLang="en-US" sz="2000" i="0" dirty="0"/>
              <a:t>In other words, </a:t>
            </a:r>
            <a:r>
              <a:rPr lang="en-US" altLang="en-US" sz="2000" b="1" i="0" dirty="0"/>
              <a:t>the Abstract Factory </a:t>
            </a:r>
            <a:r>
              <a:rPr lang="en-US" altLang="en-US" sz="2000" i="0" dirty="0"/>
              <a:t>is a factory object that </a:t>
            </a:r>
            <a:r>
              <a:rPr lang="en-US" altLang="en-US" sz="2000" b="1" i="0" dirty="0"/>
              <a:t>returns one of several factories.</a:t>
            </a:r>
          </a:p>
          <a:p>
            <a:pPr algn="just" eaLnBrk="1" hangingPunct="1">
              <a:spcBef>
                <a:spcPct val="20000"/>
              </a:spcBef>
              <a:buClr>
                <a:schemeClr val="bg2"/>
              </a:buClr>
              <a:buSzPct val="75000"/>
              <a:buFont typeface="Wingdings" panose="05000000000000000000" pitchFamily="2" charset="2"/>
              <a:buNone/>
            </a:pPr>
            <a:endParaRPr lang="en-US" altLang="en-US" sz="2000" b="1" i="0" dirty="0"/>
          </a:p>
        </p:txBody>
      </p:sp>
    </p:spTree>
    <p:extLst>
      <p:ext uri="{BB962C8B-B14F-4D97-AF65-F5344CB8AC3E}">
        <p14:creationId xmlns:p14="http://schemas.microsoft.com/office/powerpoint/2010/main" val="167074055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idx="4294967295"/>
          </p:nvPr>
        </p:nvSpPr>
        <p:spPr>
          <a:xfrm>
            <a:off x="323528" y="692696"/>
            <a:ext cx="7772400" cy="381000"/>
          </a:xfrm>
        </p:spPr>
        <p:txBody>
          <a:bodyPr>
            <a:noAutofit/>
          </a:bodyPr>
          <a:lstStyle/>
          <a:p>
            <a:pPr eaLnBrk="1" hangingPunct="1"/>
            <a:r>
              <a:rPr lang="en-US" altLang="en-US" sz="2800" dirty="0"/>
              <a:t>A Garden Maker Factory</a:t>
            </a:r>
            <a:r>
              <a:rPr lang="bg-BG" altLang="en-US" sz="2800" dirty="0"/>
              <a:t> </a:t>
            </a:r>
            <a:endParaRPr lang="en-CA" altLang="en-US" sz="2800" dirty="0"/>
          </a:p>
        </p:txBody>
      </p:sp>
      <p:sp>
        <p:nvSpPr>
          <p:cNvPr id="23557" name="Rectangle 3"/>
          <p:cNvSpPr>
            <a:spLocks noChangeArrowheads="1"/>
          </p:cNvSpPr>
          <p:nvPr/>
        </p:nvSpPr>
        <p:spPr bwMode="auto">
          <a:xfrm>
            <a:off x="323528" y="1412776"/>
            <a:ext cx="8534400" cy="495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688975" algn="l"/>
              </a:tabLst>
              <a:defRPr sz="2400">
                <a:solidFill>
                  <a:schemeClr val="tx1"/>
                </a:solidFill>
                <a:latin typeface="Times New Roman" panose="02020603050405020304" pitchFamily="18" charset="0"/>
              </a:defRPr>
            </a:lvl1pPr>
            <a:lvl2pPr marL="688975" indent="-344488" eaLnBrk="0" hangingPunct="0">
              <a:tabLst>
                <a:tab pos="688975" algn="l"/>
              </a:tabLst>
              <a:defRPr sz="2400">
                <a:solidFill>
                  <a:schemeClr val="tx1"/>
                </a:solidFill>
                <a:latin typeface="Times New Roman" panose="02020603050405020304" pitchFamily="18" charset="0"/>
              </a:defRPr>
            </a:lvl2pPr>
            <a:lvl3pPr marL="1143000" indent="-228600" eaLnBrk="0" hangingPunct="0">
              <a:tabLst>
                <a:tab pos="688975" algn="l"/>
              </a:tabLst>
              <a:defRPr sz="2400">
                <a:solidFill>
                  <a:schemeClr val="tx1"/>
                </a:solidFill>
                <a:latin typeface="Times New Roman" panose="02020603050405020304" pitchFamily="18" charset="0"/>
              </a:defRPr>
            </a:lvl3pPr>
            <a:lvl4pPr marL="1600200" indent="-228600" eaLnBrk="0" hangingPunct="0">
              <a:tabLst>
                <a:tab pos="688975" algn="l"/>
              </a:tabLst>
              <a:defRPr sz="2400">
                <a:solidFill>
                  <a:schemeClr val="tx1"/>
                </a:solidFill>
                <a:latin typeface="Times New Roman" panose="02020603050405020304" pitchFamily="18" charset="0"/>
              </a:defRPr>
            </a:lvl4pPr>
            <a:lvl5pPr marL="2057400" indent="-228600" eaLnBrk="0" hangingPunct="0">
              <a:tabLst>
                <a:tab pos="68897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68897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68897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68897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688975" algn="l"/>
              </a:tabLst>
              <a:defRPr sz="2400">
                <a:solidFill>
                  <a:schemeClr val="tx1"/>
                </a:solidFill>
                <a:latin typeface="Times New Roman" panose="02020603050405020304" pitchFamily="18" charset="0"/>
              </a:defRPr>
            </a:lvl9pPr>
          </a:lstStyle>
          <a:p>
            <a:pPr algn="just" eaLnBrk="1" hangingPunct="1">
              <a:spcBef>
                <a:spcPct val="20000"/>
              </a:spcBef>
              <a:buClr>
                <a:schemeClr val="bg2"/>
              </a:buClr>
              <a:buSzPct val="75000"/>
              <a:buFont typeface="Wingdings" panose="05000000000000000000" pitchFamily="2" charset="2"/>
              <a:buNone/>
            </a:pPr>
            <a:r>
              <a:rPr lang="en-US" altLang="en-US" sz="2000" i="0" dirty="0"/>
              <a:t>Suppose you are writing a program to plan the layout of gardens. These could be annual gardens, vegetable gardens or perennial gardens. However, no matter which kind of garden you are planning, you want to ask the same questions:</a:t>
            </a:r>
          </a:p>
          <a:p>
            <a:pPr lvl="1" eaLnBrk="1" hangingPunct="1">
              <a:spcBef>
                <a:spcPct val="20000"/>
              </a:spcBef>
              <a:buClr>
                <a:schemeClr val="bg2"/>
              </a:buClr>
              <a:buSzPct val="80000"/>
              <a:buFont typeface="Wingdings" panose="05000000000000000000" pitchFamily="2" charset="2"/>
              <a:buChar char="§"/>
            </a:pPr>
            <a:r>
              <a:rPr lang="en-US" altLang="en-US" sz="2000" i="0" dirty="0"/>
              <a:t>What are good border plants?</a:t>
            </a:r>
          </a:p>
          <a:p>
            <a:pPr lvl="1" eaLnBrk="1" hangingPunct="1">
              <a:spcBef>
                <a:spcPct val="20000"/>
              </a:spcBef>
              <a:buClr>
                <a:schemeClr val="bg2"/>
              </a:buClr>
              <a:buSzPct val="80000"/>
              <a:buFont typeface="Wingdings" panose="05000000000000000000" pitchFamily="2" charset="2"/>
              <a:buChar char="§"/>
            </a:pPr>
            <a:r>
              <a:rPr lang="en-US" altLang="en-US" sz="2000" i="0" dirty="0"/>
              <a:t>What are good center plants?</a:t>
            </a:r>
          </a:p>
          <a:p>
            <a:pPr lvl="1" eaLnBrk="1" hangingPunct="1">
              <a:spcBef>
                <a:spcPct val="20000"/>
              </a:spcBef>
              <a:buClr>
                <a:schemeClr val="bg2"/>
              </a:buClr>
              <a:buSzPct val="80000"/>
              <a:buFont typeface="Wingdings" panose="05000000000000000000" pitchFamily="2" charset="2"/>
              <a:buChar char="§"/>
            </a:pPr>
            <a:r>
              <a:rPr lang="en-US" altLang="en-US" sz="2000" i="0" dirty="0"/>
              <a:t>What plants do well in partial shade?</a:t>
            </a:r>
          </a:p>
          <a:p>
            <a:pPr eaLnBrk="1" hangingPunct="1">
              <a:spcBef>
                <a:spcPct val="20000"/>
              </a:spcBef>
              <a:buClr>
                <a:schemeClr val="bg2"/>
              </a:buClr>
              <a:buSzPct val="75000"/>
              <a:buFont typeface="Wingdings" panose="05000000000000000000" pitchFamily="2" charset="2"/>
              <a:buNone/>
            </a:pPr>
            <a:endParaRPr lang="en-US" altLang="en-US" sz="2000" i="0" dirty="0"/>
          </a:p>
          <a:p>
            <a:pPr eaLnBrk="1" hangingPunct="1">
              <a:spcBef>
                <a:spcPct val="20000"/>
              </a:spcBef>
              <a:buClr>
                <a:schemeClr val="bg2"/>
              </a:buClr>
              <a:buSzPct val="75000"/>
              <a:buFont typeface="Wingdings" panose="05000000000000000000" pitchFamily="2" charset="2"/>
              <a:buNone/>
            </a:pPr>
            <a:r>
              <a:rPr lang="en-US" altLang="en-US" sz="2000" i="0" dirty="0"/>
              <a:t>We want a base Garden class that can answer these questions:</a:t>
            </a:r>
          </a:p>
          <a:p>
            <a:pPr eaLnBrk="1" hangingPunct="1">
              <a:spcBef>
                <a:spcPct val="20000"/>
              </a:spcBef>
              <a:buClr>
                <a:schemeClr val="bg2"/>
              </a:buClr>
              <a:buSzPct val="75000"/>
              <a:buFont typeface="Wingdings" panose="05000000000000000000" pitchFamily="2" charset="2"/>
              <a:buNone/>
            </a:pPr>
            <a:endParaRPr lang="en-US" altLang="en-US" sz="2000" i="0" dirty="0"/>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public abstract class Garden {</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public abstract Plant </a:t>
            </a:r>
            <a:r>
              <a:rPr lang="en-US" altLang="en-US" sz="1800" b="1" i="0" dirty="0" err="1">
                <a:latin typeface="Courier New" panose="02070309020205020404" pitchFamily="49" charset="0"/>
                <a:cs typeface="Courier New" panose="02070309020205020404" pitchFamily="49" charset="0"/>
              </a:rPr>
              <a:t>getCenter</a:t>
            </a:r>
            <a:r>
              <a:rPr lang="en-US" altLang="en-US" sz="1800" b="1" i="0" dirty="0">
                <a:latin typeface="Courier New" panose="02070309020205020404" pitchFamily="49" charset="0"/>
                <a:cs typeface="Courier New" panose="02070309020205020404" pitchFamily="49" charset="0"/>
              </a:rPr>
              <a:t>();</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public abstract Plant </a:t>
            </a:r>
            <a:r>
              <a:rPr lang="en-US" altLang="en-US" sz="1800" b="1" i="0" dirty="0" err="1">
                <a:latin typeface="Courier New" panose="02070309020205020404" pitchFamily="49" charset="0"/>
                <a:cs typeface="Courier New" panose="02070309020205020404" pitchFamily="49" charset="0"/>
              </a:rPr>
              <a:t>getBorder</a:t>
            </a:r>
            <a:r>
              <a:rPr lang="en-US" altLang="en-US" sz="1800" b="1" i="0" dirty="0">
                <a:latin typeface="Courier New" panose="02070309020205020404" pitchFamily="49" charset="0"/>
                <a:cs typeface="Courier New" panose="02070309020205020404" pitchFamily="49" charset="0"/>
              </a:rPr>
              <a:t>();</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public abstract Plant </a:t>
            </a:r>
            <a:r>
              <a:rPr lang="en-US" altLang="en-US" sz="1800" b="1" i="0" dirty="0" err="1">
                <a:latin typeface="Courier New" panose="02070309020205020404" pitchFamily="49" charset="0"/>
                <a:cs typeface="Courier New" panose="02070309020205020404" pitchFamily="49" charset="0"/>
              </a:rPr>
              <a:t>getShade</a:t>
            </a:r>
            <a:r>
              <a:rPr lang="en-US" altLang="en-US" sz="1800" b="1" i="0" dirty="0">
                <a:latin typeface="Courier New" panose="02070309020205020404" pitchFamily="49" charset="0"/>
                <a:cs typeface="Courier New" panose="02070309020205020404" pitchFamily="49" charset="0"/>
              </a:rPr>
              <a:t>();</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17363077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ChangeArrowheads="1"/>
          </p:cNvSpPr>
          <p:nvPr/>
        </p:nvSpPr>
        <p:spPr bwMode="auto">
          <a:xfrm>
            <a:off x="242804" y="1916832"/>
            <a:ext cx="8534400" cy="395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688975" algn="l"/>
              </a:tabLst>
              <a:defRPr sz="2400">
                <a:solidFill>
                  <a:schemeClr val="tx1"/>
                </a:solidFill>
                <a:latin typeface="Times New Roman" panose="02020603050405020304" pitchFamily="18" charset="0"/>
              </a:defRPr>
            </a:lvl1pPr>
            <a:lvl2pPr marL="742950" indent="-285750" eaLnBrk="0" hangingPunct="0">
              <a:tabLst>
                <a:tab pos="688975" algn="l"/>
              </a:tabLst>
              <a:defRPr sz="2400">
                <a:solidFill>
                  <a:schemeClr val="tx1"/>
                </a:solidFill>
                <a:latin typeface="Times New Roman" panose="02020603050405020304" pitchFamily="18" charset="0"/>
              </a:defRPr>
            </a:lvl2pPr>
            <a:lvl3pPr marL="1143000" indent="-228600" eaLnBrk="0" hangingPunct="0">
              <a:tabLst>
                <a:tab pos="688975" algn="l"/>
              </a:tabLst>
              <a:defRPr sz="2400">
                <a:solidFill>
                  <a:schemeClr val="tx1"/>
                </a:solidFill>
                <a:latin typeface="Times New Roman" panose="02020603050405020304" pitchFamily="18" charset="0"/>
              </a:defRPr>
            </a:lvl3pPr>
            <a:lvl4pPr marL="1600200" indent="-228600" eaLnBrk="0" hangingPunct="0">
              <a:tabLst>
                <a:tab pos="688975" algn="l"/>
              </a:tabLst>
              <a:defRPr sz="2400">
                <a:solidFill>
                  <a:schemeClr val="tx1"/>
                </a:solidFill>
                <a:latin typeface="Times New Roman" panose="02020603050405020304" pitchFamily="18" charset="0"/>
              </a:defRPr>
            </a:lvl4pPr>
            <a:lvl5pPr marL="2057400" indent="-228600" eaLnBrk="0" hangingPunct="0">
              <a:tabLst>
                <a:tab pos="68897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68897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68897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68897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688975" algn="l"/>
              </a:tabLst>
              <a:defRPr sz="2400">
                <a:solidFill>
                  <a:schemeClr val="tx1"/>
                </a:solidFill>
                <a:latin typeface="Times New Roman" panose="02020603050405020304" pitchFamily="18" charset="0"/>
              </a:defRPr>
            </a:lvl9pPr>
          </a:lstStyle>
          <a:p>
            <a:pPr eaLnBrk="1" hangingPunct="1">
              <a:spcBef>
                <a:spcPct val="20000"/>
              </a:spcBef>
              <a:buClr>
                <a:schemeClr val="bg2"/>
              </a:buClr>
              <a:buSzPct val="75000"/>
              <a:buFont typeface="Wingdings" panose="05000000000000000000" pitchFamily="2" charset="2"/>
              <a:buNone/>
            </a:pPr>
            <a:r>
              <a:rPr lang="en-US" altLang="en-US" i="0" dirty="0"/>
              <a:t>The Plant class simply contains and returns the plant name:</a:t>
            </a:r>
          </a:p>
          <a:p>
            <a:pPr eaLnBrk="1" hangingPunct="1">
              <a:spcBef>
                <a:spcPct val="20000"/>
              </a:spcBef>
              <a:buClr>
                <a:schemeClr val="bg2"/>
              </a:buClr>
              <a:buSzPct val="75000"/>
              <a:buFont typeface="Wingdings" panose="05000000000000000000" pitchFamily="2" charset="2"/>
              <a:buNone/>
            </a:pPr>
            <a:r>
              <a:rPr lang="en-US" altLang="en-US" i="0" dirty="0"/>
              <a:t> </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public class Plant {</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String name;</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public Plant(String </a:t>
            </a:r>
            <a:r>
              <a:rPr lang="en-US" altLang="en-US" sz="1800" b="1" i="0" dirty="0" err="1">
                <a:latin typeface="Courier New" panose="02070309020205020404" pitchFamily="49" charset="0"/>
                <a:cs typeface="Courier New" panose="02070309020205020404" pitchFamily="49" charset="0"/>
              </a:rPr>
              <a:t>pname</a:t>
            </a:r>
            <a:r>
              <a:rPr lang="en-US" altLang="en-US" sz="1800" b="1" i="0" dirty="0">
                <a:latin typeface="Courier New" panose="02070309020205020404" pitchFamily="49" charset="0"/>
                <a:cs typeface="Courier New" panose="02070309020205020404" pitchFamily="49" charset="0"/>
              </a:rPr>
              <a:t>) {</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name = </a:t>
            </a:r>
            <a:r>
              <a:rPr lang="en-US" altLang="en-US" sz="1800" b="1" i="0" dirty="0" err="1">
                <a:latin typeface="Courier New" panose="02070309020205020404" pitchFamily="49" charset="0"/>
                <a:cs typeface="Courier New" panose="02070309020205020404" pitchFamily="49" charset="0"/>
              </a:rPr>
              <a:t>pname</a:t>
            </a:r>
            <a:r>
              <a:rPr lang="en-US" altLang="en-US" sz="1800" b="1" i="0" dirty="0">
                <a:latin typeface="Courier New" panose="02070309020205020404" pitchFamily="49" charset="0"/>
                <a:cs typeface="Courier New" panose="02070309020205020404" pitchFamily="49" charset="0"/>
              </a:rPr>
              <a:t>; </a:t>
            </a:r>
            <a:r>
              <a:rPr lang="en-US" altLang="en-US" sz="1800" b="1" i="0" dirty="0">
                <a:solidFill>
                  <a:srgbClr val="00CC00"/>
                </a:solidFill>
                <a:latin typeface="Courier New" panose="02070309020205020404" pitchFamily="49" charset="0"/>
                <a:cs typeface="Courier New" panose="02070309020205020404" pitchFamily="49" charset="0"/>
              </a:rPr>
              <a:t>//save name</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public String </a:t>
            </a:r>
            <a:r>
              <a:rPr lang="en-US" altLang="en-US" sz="1800" b="1" i="0" dirty="0" err="1">
                <a:latin typeface="Courier New" panose="02070309020205020404" pitchFamily="49" charset="0"/>
                <a:cs typeface="Courier New" panose="02070309020205020404" pitchFamily="49" charset="0"/>
              </a:rPr>
              <a:t>getName</a:t>
            </a:r>
            <a:r>
              <a:rPr lang="en-US" altLang="en-US" sz="1800" b="1" i="0" dirty="0">
                <a:latin typeface="Courier New" panose="02070309020205020404" pitchFamily="49" charset="0"/>
                <a:cs typeface="Courier New" panose="02070309020205020404" pitchFamily="49" charset="0"/>
              </a:rPr>
              <a:t>() {</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return name;</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a:t>
            </a:r>
          </a:p>
        </p:txBody>
      </p:sp>
      <p:sp>
        <p:nvSpPr>
          <p:cNvPr id="7" name="Rectangle 2"/>
          <p:cNvSpPr txBox="1">
            <a:spLocks noChangeArrowheads="1"/>
          </p:cNvSpPr>
          <p:nvPr/>
        </p:nvSpPr>
        <p:spPr>
          <a:xfrm>
            <a:off x="244619" y="836712"/>
            <a:ext cx="7772400" cy="3810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altLang="en-US" sz="2800" i="0" dirty="0"/>
              <a:t>The Plant Class</a:t>
            </a:r>
            <a:r>
              <a:rPr lang="bg-BG" altLang="en-US" sz="2800" i="0" dirty="0"/>
              <a:t> </a:t>
            </a:r>
            <a:endParaRPr lang="en-CA" altLang="en-US" sz="2800" i="0" dirty="0"/>
          </a:p>
        </p:txBody>
      </p:sp>
    </p:spTree>
    <p:extLst>
      <p:ext uri="{BB962C8B-B14F-4D97-AF65-F5344CB8AC3E}">
        <p14:creationId xmlns:p14="http://schemas.microsoft.com/office/powerpoint/2010/main" val="369483432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ChangeArrowheads="1"/>
          </p:cNvSpPr>
          <p:nvPr/>
        </p:nvSpPr>
        <p:spPr bwMode="auto">
          <a:xfrm>
            <a:off x="395536" y="1484784"/>
            <a:ext cx="8534400" cy="488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461963" algn="l"/>
              </a:tabLst>
              <a:defRPr sz="2400">
                <a:solidFill>
                  <a:schemeClr val="tx1"/>
                </a:solidFill>
                <a:latin typeface="Times New Roman" panose="02020603050405020304" pitchFamily="18" charset="0"/>
              </a:defRPr>
            </a:lvl1pPr>
            <a:lvl2pPr marL="742950" indent="-285750" eaLnBrk="0" hangingPunct="0">
              <a:tabLst>
                <a:tab pos="461963" algn="l"/>
              </a:tabLst>
              <a:defRPr sz="2400">
                <a:solidFill>
                  <a:schemeClr val="tx1"/>
                </a:solidFill>
                <a:latin typeface="Times New Roman" panose="02020603050405020304" pitchFamily="18" charset="0"/>
              </a:defRPr>
            </a:lvl2pPr>
            <a:lvl3pPr marL="1143000" indent="-228600" eaLnBrk="0" hangingPunct="0">
              <a:tabLst>
                <a:tab pos="461963" algn="l"/>
              </a:tabLst>
              <a:defRPr sz="2400">
                <a:solidFill>
                  <a:schemeClr val="tx1"/>
                </a:solidFill>
                <a:latin typeface="Times New Roman" panose="02020603050405020304" pitchFamily="18" charset="0"/>
              </a:defRPr>
            </a:lvl3pPr>
            <a:lvl4pPr marL="1600200" indent="-228600" eaLnBrk="0" hangingPunct="0">
              <a:tabLst>
                <a:tab pos="461963" algn="l"/>
              </a:tabLst>
              <a:defRPr sz="2400">
                <a:solidFill>
                  <a:schemeClr val="tx1"/>
                </a:solidFill>
                <a:latin typeface="Times New Roman" panose="02020603050405020304" pitchFamily="18" charset="0"/>
              </a:defRPr>
            </a:lvl4pPr>
            <a:lvl5pPr marL="2057400" indent="-228600" eaLnBrk="0" hangingPunct="0">
              <a:tabLst>
                <a:tab pos="461963"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61963"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61963"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61963"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61963" algn="l"/>
              </a:tabLst>
              <a:defRPr sz="2400">
                <a:solidFill>
                  <a:schemeClr val="tx1"/>
                </a:solidFill>
                <a:latin typeface="Times New Roman" panose="02020603050405020304" pitchFamily="18" charset="0"/>
              </a:defRPr>
            </a:lvl9pPr>
          </a:lstStyle>
          <a:p>
            <a:pPr algn="just" eaLnBrk="1" hangingPunct="1">
              <a:spcBef>
                <a:spcPct val="20000"/>
              </a:spcBef>
              <a:buClr>
                <a:schemeClr val="bg2"/>
              </a:buClr>
              <a:buSzPct val="75000"/>
              <a:buFont typeface="Wingdings" panose="05000000000000000000" pitchFamily="2" charset="2"/>
              <a:buNone/>
            </a:pPr>
            <a:r>
              <a:rPr lang="en-US" altLang="en-US" sz="2000" i="0" dirty="0"/>
              <a:t>A Garden class simply returns one kind of each plant. So, for example, for the vegetable garden we simply write:</a:t>
            </a:r>
          </a:p>
          <a:p>
            <a:pPr eaLnBrk="1" hangingPunct="1">
              <a:spcBef>
                <a:spcPct val="20000"/>
              </a:spcBef>
              <a:buClr>
                <a:schemeClr val="bg2"/>
              </a:buClr>
              <a:buSzPct val="75000"/>
              <a:buFont typeface="Wingdings" panose="05000000000000000000" pitchFamily="2" charset="2"/>
              <a:buNone/>
            </a:pPr>
            <a:r>
              <a:rPr lang="en-US" altLang="en-US" sz="2000" i="0" dirty="0"/>
              <a:t> </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public class </a:t>
            </a:r>
            <a:r>
              <a:rPr lang="en-US" altLang="en-US" sz="1800" b="1" i="0" dirty="0" err="1">
                <a:latin typeface="Courier New" panose="02070309020205020404" pitchFamily="49" charset="0"/>
                <a:cs typeface="Courier New" panose="02070309020205020404" pitchFamily="49" charset="0"/>
              </a:rPr>
              <a:t>VegieGarden</a:t>
            </a:r>
            <a:r>
              <a:rPr lang="en-US" altLang="en-US" sz="1800" b="1" i="0" dirty="0">
                <a:latin typeface="Courier New" panose="02070309020205020404" pitchFamily="49" charset="0"/>
                <a:cs typeface="Courier New" panose="02070309020205020404" pitchFamily="49" charset="0"/>
              </a:rPr>
              <a:t> extends Garden {</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public Plant </a:t>
            </a:r>
            <a:r>
              <a:rPr lang="en-US" altLang="en-US" sz="1800" b="1" i="0" dirty="0" err="1">
                <a:latin typeface="Courier New" panose="02070309020205020404" pitchFamily="49" charset="0"/>
                <a:cs typeface="Courier New" panose="02070309020205020404" pitchFamily="49" charset="0"/>
              </a:rPr>
              <a:t>getShade</a:t>
            </a:r>
            <a:r>
              <a:rPr lang="en-US" altLang="en-US" sz="1800" b="1" i="0" dirty="0">
                <a:latin typeface="Courier New" panose="02070309020205020404" pitchFamily="49" charset="0"/>
                <a:cs typeface="Courier New" panose="02070309020205020404" pitchFamily="49" charset="0"/>
              </a:rPr>
              <a:t>() {</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return new Plant("Broccoli");</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public Plant </a:t>
            </a:r>
            <a:r>
              <a:rPr lang="en-US" altLang="en-US" sz="1800" b="1" i="0" dirty="0" err="1">
                <a:latin typeface="Courier New" panose="02070309020205020404" pitchFamily="49" charset="0"/>
                <a:cs typeface="Courier New" panose="02070309020205020404" pitchFamily="49" charset="0"/>
              </a:rPr>
              <a:t>getCenter</a:t>
            </a:r>
            <a:r>
              <a:rPr lang="en-US" altLang="en-US" sz="1800" b="1" i="0" dirty="0">
                <a:latin typeface="Courier New" panose="02070309020205020404" pitchFamily="49" charset="0"/>
                <a:cs typeface="Courier New" panose="02070309020205020404" pitchFamily="49" charset="0"/>
              </a:rPr>
              <a:t>() {</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return new Plant("Corn");</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public Plant </a:t>
            </a:r>
            <a:r>
              <a:rPr lang="en-US" altLang="en-US" sz="1800" b="1" i="0" dirty="0" err="1">
                <a:latin typeface="Courier New" panose="02070309020205020404" pitchFamily="49" charset="0"/>
                <a:cs typeface="Courier New" panose="02070309020205020404" pitchFamily="49" charset="0"/>
              </a:rPr>
              <a:t>getBorder</a:t>
            </a:r>
            <a:r>
              <a:rPr lang="en-US" altLang="en-US" sz="1800" b="1" i="0" dirty="0">
                <a:latin typeface="Courier New" panose="02070309020205020404" pitchFamily="49" charset="0"/>
                <a:cs typeface="Courier New" panose="02070309020205020404" pitchFamily="49" charset="0"/>
              </a:rPr>
              <a:t>() {</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return new Plant("Peas");</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a:t>
            </a:r>
          </a:p>
        </p:txBody>
      </p:sp>
      <p:sp>
        <p:nvSpPr>
          <p:cNvPr id="7" name="Rectangle 2"/>
          <p:cNvSpPr txBox="1">
            <a:spLocks noChangeArrowheads="1"/>
          </p:cNvSpPr>
          <p:nvPr/>
        </p:nvSpPr>
        <p:spPr>
          <a:xfrm>
            <a:off x="323528" y="692696"/>
            <a:ext cx="7772400" cy="3810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altLang="en-US" sz="2800" i="0" dirty="0"/>
              <a:t>A Garden Class</a:t>
            </a:r>
            <a:r>
              <a:rPr lang="bg-BG" altLang="en-US" sz="2800" i="0" dirty="0"/>
              <a:t> </a:t>
            </a:r>
            <a:endParaRPr lang="en-CA" altLang="en-US" sz="2800" i="0" dirty="0"/>
          </a:p>
        </p:txBody>
      </p:sp>
    </p:spTree>
    <p:extLst>
      <p:ext uri="{BB962C8B-B14F-4D97-AF65-F5344CB8AC3E}">
        <p14:creationId xmlns:p14="http://schemas.microsoft.com/office/powerpoint/2010/main" val="42760882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ChangeArrowheads="1"/>
          </p:cNvSpPr>
          <p:nvPr/>
        </p:nvSpPr>
        <p:spPr bwMode="auto">
          <a:xfrm>
            <a:off x="323528" y="1196752"/>
            <a:ext cx="8712968"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461963" algn="l"/>
              </a:tabLst>
              <a:defRPr sz="2400">
                <a:solidFill>
                  <a:schemeClr val="tx1"/>
                </a:solidFill>
                <a:latin typeface="Times New Roman" panose="02020603050405020304" pitchFamily="18" charset="0"/>
              </a:defRPr>
            </a:lvl1pPr>
            <a:lvl2pPr marL="742950" indent="-285750" eaLnBrk="0" hangingPunct="0">
              <a:tabLst>
                <a:tab pos="461963" algn="l"/>
              </a:tabLst>
              <a:defRPr sz="2400">
                <a:solidFill>
                  <a:schemeClr val="tx1"/>
                </a:solidFill>
                <a:latin typeface="Times New Roman" panose="02020603050405020304" pitchFamily="18" charset="0"/>
              </a:defRPr>
            </a:lvl2pPr>
            <a:lvl3pPr marL="1143000" indent="-228600" eaLnBrk="0" hangingPunct="0">
              <a:tabLst>
                <a:tab pos="461963" algn="l"/>
              </a:tabLst>
              <a:defRPr sz="2400">
                <a:solidFill>
                  <a:schemeClr val="tx1"/>
                </a:solidFill>
                <a:latin typeface="Times New Roman" panose="02020603050405020304" pitchFamily="18" charset="0"/>
              </a:defRPr>
            </a:lvl3pPr>
            <a:lvl4pPr marL="1600200" indent="-228600" eaLnBrk="0" hangingPunct="0">
              <a:tabLst>
                <a:tab pos="461963" algn="l"/>
              </a:tabLst>
              <a:defRPr sz="2400">
                <a:solidFill>
                  <a:schemeClr val="tx1"/>
                </a:solidFill>
                <a:latin typeface="Times New Roman" panose="02020603050405020304" pitchFamily="18" charset="0"/>
              </a:defRPr>
            </a:lvl4pPr>
            <a:lvl5pPr marL="2057400" indent="-228600" eaLnBrk="0" hangingPunct="0">
              <a:tabLst>
                <a:tab pos="461963"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61963"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61963"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61963"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61963" algn="l"/>
              </a:tabLst>
              <a:defRPr sz="2400">
                <a:solidFill>
                  <a:schemeClr val="tx1"/>
                </a:solidFill>
                <a:latin typeface="Times New Roman" panose="02020603050405020304" pitchFamily="18" charset="0"/>
              </a:defRPr>
            </a:lvl9pPr>
          </a:lstStyle>
          <a:p>
            <a:pPr algn="just" eaLnBrk="1" hangingPunct="1">
              <a:spcBef>
                <a:spcPct val="20000"/>
              </a:spcBef>
              <a:buClr>
                <a:schemeClr val="bg2"/>
              </a:buClr>
              <a:buSzPct val="75000"/>
              <a:buFont typeface="Wingdings" panose="05000000000000000000" pitchFamily="2" charset="2"/>
              <a:buNone/>
            </a:pPr>
            <a:r>
              <a:rPr lang="en-US" altLang="en-US" sz="2000" i="0" dirty="0"/>
              <a:t>We create a series of Garden classes - </a:t>
            </a:r>
            <a:r>
              <a:rPr lang="en-US" altLang="en-US" sz="2000" b="1" i="0" dirty="0" err="1"/>
              <a:t>VegieGarden</a:t>
            </a:r>
            <a:r>
              <a:rPr lang="en-US" altLang="en-US" sz="2000" i="0" dirty="0"/>
              <a:t>, </a:t>
            </a:r>
            <a:r>
              <a:rPr lang="en-US" altLang="en-US" sz="2000" b="1" i="0" dirty="0" err="1"/>
              <a:t>PerennialGarden</a:t>
            </a:r>
            <a:r>
              <a:rPr lang="en-US" altLang="en-US" sz="2000" b="1" i="0" dirty="0"/>
              <a:t>, and </a:t>
            </a:r>
            <a:r>
              <a:rPr lang="en-US" altLang="en-US" sz="2000" b="1" i="0" dirty="0" err="1"/>
              <a:t>AnnualGarden</a:t>
            </a:r>
            <a:r>
              <a:rPr lang="en-US" altLang="en-US" sz="2000" b="1" i="0" dirty="0"/>
              <a:t>,</a:t>
            </a:r>
            <a:r>
              <a:rPr lang="en-US" altLang="en-US" sz="2000" i="0" dirty="0"/>
              <a:t> each of which returns one of several Plant objects. Next, we construct our </a:t>
            </a:r>
            <a:r>
              <a:rPr lang="en-US" altLang="en-US" sz="2000" b="1" i="0" dirty="0"/>
              <a:t>abstract factory</a:t>
            </a:r>
            <a:r>
              <a:rPr lang="en-US" altLang="en-US" sz="2000" i="0" dirty="0"/>
              <a:t> to return an object instantiated from one of these Garden classes and based on the string it is given as an argument:</a:t>
            </a:r>
          </a:p>
          <a:p>
            <a:pPr eaLnBrk="1" hangingPunct="1">
              <a:spcBef>
                <a:spcPct val="20000"/>
              </a:spcBef>
              <a:buClr>
                <a:schemeClr val="bg2"/>
              </a:buClr>
              <a:buSzPct val="75000"/>
              <a:buFont typeface="Wingdings" panose="05000000000000000000" pitchFamily="2" charset="2"/>
              <a:buNone/>
            </a:pPr>
            <a:r>
              <a:rPr lang="en-US" altLang="en-US" sz="2000" i="0" dirty="0"/>
              <a:t> </a:t>
            </a:r>
            <a:r>
              <a:rPr lang="en-US" altLang="en-US" sz="1800" b="1" i="0" dirty="0">
                <a:latin typeface="Courier New" panose="02070309020205020404" pitchFamily="49" charset="0"/>
                <a:cs typeface="Courier New" panose="02070309020205020404" pitchFamily="49" charset="0"/>
              </a:rPr>
              <a:t>class </a:t>
            </a:r>
            <a:r>
              <a:rPr lang="en-US" altLang="en-US" sz="1800" b="1" i="0" dirty="0" err="1">
                <a:latin typeface="Courier New" panose="02070309020205020404" pitchFamily="49" charset="0"/>
                <a:cs typeface="Courier New" panose="02070309020205020404" pitchFamily="49" charset="0"/>
              </a:rPr>
              <a:t>GardenMaker</a:t>
            </a:r>
            <a:r>
              <a:rPr lang="en-US" altLang="en-US" sz="1800" b="1" i="0" dirty="0">
                <a:latin typeface="Courier New" panose="02070309020205020404" pitchFamily="49" charset="0"/>
                <a:cs typeface="Courier New" panose="02070309020205020404" pitchFamily="49" charset="0"/>
              </a:rPr>
              <a:t> { </a:t>
            </a:r>
          </a:p>
          <a:p>
            <a:pPr eaLnBrk="1" hangingPunct="1">
              <a:spcBef>
                <a:spcPct val="20000"/>
              </a:spcBef>
              <a:buClr>
                <a:schemeClr val="bg2"/>
              </a:buClr>
              <a:buSzPct val="75000"/>
              <a:buFont typeface="Wingdings" panose="05000000000000000000" pitchFamily="2" charset="2"/>
              <a:buNone/>
            </a:pPr>
            <a:r>
              <a:rPr lang="en-US" altLang="en-US" sz="1600" b="1" i="0" dirty="0">
                <a:solidFill>
                  <a:srgbClr val="00CC00"/>
                </a:solidFill>
                <a:latin typeface="Courier New" panose="02070309020205020404" pitchFamily="49" charset="0"/>
                <a:cs typeface="Courier New" panose="02070309020205020404" pitchFamily="49" charset="0"/>
              </a:rPr>
              <a:t>//Abstract Factory which returns one of three gardens (factories)</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private Garden </a:t>
            </a:r>
            <a:r>
              <a:rPr lang="en-US" altLang="en-US" sz="1800" b="1" i="0" dirty="0" err="1">
                <a:latin typeface="Courier New" panose="02070309020205020404" pitchFamily="49" charset="0"/>
                <a:cs typeface="Courier New" panose="02070309020205020404" pitchFamily="49" charset="0"/>
              </a:rPr>
              <a:t>gd</a:t>
            </a:r>
            <a:r>
              <a:rPr lang="en-US" altLang="en-US" sz="1800" b="1" i="0" dirty="0">
                <a:latin typeface="Courier New" panose="02070309020205020404" pitchFamily="49" charset="0"/>
                <a:cs typeface="Courier New" panose="02070309020205020404" pitchFamily="49" charset="0"/>
              </a:rPr>
              <a:t>;</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public Garden </a:t>
            </a:r>
            <a:r>
              <a:rPr lang="en-US" altLang="en-US" sz="1800" b="1" i="0" dirty="0" err="1">
                <a:latin typeface="Courier New" panose="02070309020205020404" pitchFamily="49" charset="0"/>
                <a:cs typeface="Courier New" panose="02070309020205020404" pitchFamily="49" charset="0"/>
              </a:rPr>
              <a:t>getGarden</a:t>
            </a:r>
            <a:r>
              <a:rPr lang="en-US" altLang="en-US" sz="1800" b="1" i="0" dirty="0">
                <a:latin typeface="Courier New" panose="02070309020205020404" pitchFamily="49" charset="0"/>
                <a:cs typeface="Courier New" panose="02070309020205020404" pitchFamily="49" charset="0"/>
              </a:rPr>
              <a:t>(String </a:t>
            </a:r>
            <a:r>
              <a:rPr lang="en-US" altLang="en-US" sz="1800" b="1" i="0" dirty="0" err="1">
                <a:latin typeface="Courier New" panose="02070309020205020404" pitchFamily="49" charset="0"/>
                <a:cs typeface="Courier New" panose="02070309020205020404" pitchFamily="49" charset="0"/>
              </a:rPr>
              <a:t>gtype</a:t>
            </a:r>
            <a:r>
              <a:rPr lang="en-US" altLang="en-US" sz="1800" b="1" i="0" dirty="0">
                <a:latin typeface="Courier New" panose="02070309020205020404" pitchFamily="49" charset="0"/>
                <a:cs typeface="Courier New" panose="02070309020205020404" pitchFamily="49" charset="0"/>
              </a:rPr>
              <a:t>) {</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a:t>
            </a:r>
            <a:r>
              <a:rPr lang="en-US" altLang="en-US" sz="1800" b="1" i="0" dirty="0" err="1">
                <a:latin typeface="Courier New" panose="02070309020205020404" pitchFamily="49" charset="0"/>
                <a:cs typeface="Courier New" panose="02070309020205020404" pitchFamily="49" charset="0"/>
              </a:rPr>
              <a:t>gd</a:t>
            </a:r>
            <a:r>
              <a:rPr lang="en-US" altLang="en-US" sz="1800" b="1" i="0" dirty="0">
                <a:latin typeface="Courier New" panose="02070309020205020404" pitchFamily="49" charset="0"/>
                <a:cs typeface="Courier New" panose="02070309020205020404" pitchFamily="49" charset="0"/>
              </a:rPr>
              <a:t> = new </a:t>
            </a:r>
            <a:r>
              <a:rPr lang="en-US" altLang="en-US" sz="1800" b="1" i="0" dirty="0" err="1">
                <a:latin typeface="Courier New" panose="02070309020205020404" pitchFamily="49" charset="0"/>
                <a:cs typeface="Courier New" panose="02070309020205020404" pitchFamily="49" charset="0"/>
              </a:rPr>
              <a:t>VegieGarden</a:t>
            </a:r>
            <a:r>
              <a:rPr lang="en-US" altLang="en-US" sz="1800" b="1" i="0" dirty="0">
                <a:latin typeface="Courier New" panose="02070309020205020404" pitchFamily="49" charset="0"/>
                <a:cs typeface="Courier New" panose="02070309020205020404" pitchFamily="49" charset="0"/>
              </a:rPr>
              <a:t>(); </a:t>
            </a:r>
            <a:r>
              <a:rPr lang="en-US" altLang="en-US" sz="1600" b="1" i="0" dirty="0">
                <a:solidFill>
                  <a:srgbClr val="00CC00"/>
                </a:solidFill>
                <a:latin typeface="Courier New" panose="02070309020205020404" pitchFamily="49" charset="0"/>
                <a:cs typeface="Courier New" panose="02070309020205020404" pitchFamily="49" charset="0"/>
              </a:rPr>
              <a:t>//default</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if(</a:t>
            </a:r>
            <a:r>
              <a:rPr lang="en-US" altLang="en-US" sz="1800" b="1" i="0" dirty="0" err="1">
                <a:latin typeface="Courier New" panose="02070309020205020404" pitchFamily="49" charset="0"/>
                <a:cs typeface="Courier New" panose="02070309020205020404" pitchFamily="49" charset="0"/>
              </a:rPr>
              <a:t>gtype.equals</a:t>
            </a:r>
            <a:r>
              <a:rPr lang="en-US" altLang="en-US" sz="1800" b="1" i="0" dirty="0">
                <a:latin typeface="Courier New" panose="02070309020205020404" pitchFamily="49" charset="0"/>
                <a:cs typeface="Courier New" panose="02070309020205020404" pitchFamily="49" charset="0"/>
              </a:rPr>
              <a:t>("Perennial"))</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a:t>
            </a:r>
            <a:r>
              <a:rPr lang="en-US" altLang="en-US" sz="1800" b="1" i="0" dirty="0" err="1">
                <a:latin typeface="Courier New" panose="02070309020205020404" pitchFamily="49" charset="0"/>
                <a:cs typeface="Courier New" panose="02070309020205020404" pitchFamily="49" charset="0"/>
              </a:rPr>
              <a:t>gd</a:t>
            </a:r>
            <a:r>
              <a:rPr lang="en-US" altLang="en-US" sz="1800" b="1" i="0" dirty="0">
                <a:latin typeface="Courier New" panose="02070309020205020404" pitchFamily="49" charset="0"/>
                <a:cs typeface="Courier New" panose="02070309020205020404" pitchFamily="49" charset="0"/>
              </a:rPr>
              <a:t> = new </a:t>
            </a:r>
            <a:r>
              <a:rPr lang="en-US" altLang="en-US" sz="1800" b="1" i="0" dirty="0" err="1">
                <a:latin typeface="Courier New" panose="02070309020205020404" pitchFamily="49" charset="0"/>
                <a:cs typeface="Courier New" panose="02070309020205020404" pitchFamily="49" charset="0"/>
              </a:rPr>
              <a:t>PerennialGarden</a:t>
            </a:r>
            <a:r>
              <a:rPr lang="en-US" altLang="en-US" sz="1800" b="1" i="0" dirty="0">
                <a:latin typeface="Courier New" panose="02070309020205020404" pitchFamily="49" charset="0"/>
                <a:cs typeface="Courier New" panose="02070309020205020404" pitchFamily="49" charset="0"/>
              </a:rPr>
              <a:t>();</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if(</a:t>
            </a:r>
            <a:r>
              <a:rPr lang="en-US" altLang="en-US" sz="1800" b="1" i="0" dirty="0" err="1">
                <a:latin typeface="Courier New" panose="02070309020205020404" pitchFamily="49" charset="0"/>
                <a:cs typeface="Courier New" panose="02070309020205020404" pitchFamily="49" charset="0"/>
              </a:rPr>
              <a:t>gtype.equals</a:t>
            </a:r>
            <a:r>
              <a:rPr lang="en-US" altLang="en-US" sz="1800" b="1" i="0" dirty="0">
                <a:latin typeface="Courier New" panose="02070309020205020404" pitchFamily="49" charset="0"/>
                <a:cs typeface="Courier New" panose="02070309020205020404" pitchFamily="49" charset="0"/>
              </a:rPr>
              <a:t>("Annual"))</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a:t>
            </a:r>
            <a:r>
              <a:rPr lang="en-US" altLang="en-US" sz="1800" b="1" i="0" dirty="0" err="1">
                <a:latin typeface="Courier New" panose="02070309020205020404" pitchFamily="49" charset="0"/>
                <a:cs typeface="Courier New" panose="02070309020205020404" pitchFamily="49" charset="0"/>
              </a:rPr>
              <a:t>gd</a:t>
            </a:r>
            <a:r>
              <a:rPr lang="en-US" altLang="en-US" sz="1800" b="1" i="0" dirty="0">
                <a:latin typeface="Courier New" panose="02070309020205020404" pitchFamily="49" charset="0"/>
                <a:cs typeface="Courier New" panose="02070309020205020404" pitchFamily="49" charset="0"/>
              </a:rPr>
              <a:t> = new </a:t>
            </a:r>
            <a:r>
              <a:rPr lang="en-US" altLang="en-US" sz="1800" b="1" i="0" dirty="0" err="1">
                <a:latin typeface="Courier New" panose="02070309020205020404" pitchFamily="49" charset="0"/>
                <a:cs typeface="Courier New" panose="02070309020205020404" pitchFamily="49" charset="0"/>
              </a:rPr>
              <a:t>AnnualGarden</a:t>
            </a:r>
            <a:r>
              <a:rPr lang="en-US" altLang="en-US" sz="1800" b="1" i="0" dirty="0">
                <a:latin typeface="Courier New" panose="02070309020205020404" pitchFamily="49" charset="0"/>
                <a:cs typeface="Courier New" panose="02070309020205020404" pitchFamily="49" charset="0"/>
              </a:rPr>
              <a:t>();</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return </a:t>
            </a:r>
            <a:r>
              <a:rPr lang="en-US" altLang="en-US" sz="1800" b="1" i="0" dirty="0" err="1">
                <a:latin typeface="Courier New" panose="02070309020205020404" pitchFamily="49" charset="0"/>
                <a:cs typeface="Courier New" panose="02070309020205020404" pitchFamily="49" charset="0"/>
              </a:rPr>
              <a:t>gd</a:t>
            </a:r>
            <a:r>
              <a:rPr lang="en-US" altLang="en-US" sz="1800" b="1" i="0" dirty="0">
                <a:latin typeface="Courier New" panose="02070309020205020404" pitchFamily="49" charset="0"/>
                <a:cs typeface="Courier New" panose="02070309020205020404" pitchFamily="49" charset="0"/>
              </a:rPr>
              <a:t>;</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a:t>
            </a:r>
          </a:p>
        </p:txBody>
      </p:sp>
      <p:sp>
        <p:nvSpPr>
          <p:cNvPr id="8" name="Rectangle 2"/>
          <p:cNvSpPr txBox="1">
            <a:spLocks noChangeArrowheads="1"/>
          </p:cNvSpPr>
          <p:nvPr/>
        </p:nvSpPr>
        <p:spPr>
          <a:xfrm>
            <a:off x="467544" y="692696"/>
            <a:ext cx="7772400" cy="3810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altLang="en-US" sz="2800" i="0" dirty="0"/>
              <a:t>A Garden Maker Class – The Abstract Factory</a:t>
            </a:r>
            <a:r>
              <a:rPr lang="bg-BG" altLang="en-US" sz="2800" i="0" dirty="0"/>
              <a:t> </a:t>
            </a:r>
            <a:endParaRPr lang="en-CA" altLang="en-US" sz="2800" i="0" dirty="0"/>
          </a:p>
        </p:txBody>
      </p:sp>
    </p:spTree>
    <p:extLst>
      <p:ext uri="{BB962C8B-B14F-4D97-AF65-F5344CB8AC3E}">
        <p14:creationId xmlns:p14="http://schemas.microsoft.com/office/powerpoint/2010/main" val="427501183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04664"/>
            <a:ext cx="7886700" cy="1325563"/>
          </a:xfrm>
        </p:spPr>
        <p:txBody>
          <a:bodyPr>
            <a:normAutofit/>
          </a:bodyPr>
          <a:lstStyle/>
          <a:p>
            <a:r>
              <a:rPr lang="en-US" sz="2800" dirty="0"/>
              <a:t>UML Diagram</a:t>
            </a:r>
            <a:endParaRPr lang="en-GB" sz="2800" dirty="0"/>
          </a:p>
        </p:txBody>
      </p:sp>
      <p:pic>
        <p:nvPicPr>
          <p:cNvPr id="15362" name="Picture 2" descr="Image tit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752" y="1484784"/>
            <a:ext cx="5648325" cy="5200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231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628650" y="1825625"/>
            <a:ext cx="7886700" cy="3619599"/>
          </a:xfrm>
        </p:spPr>
        <p:txBody>
          <a:bodyPr/>
          <a:lstStyle/>
          <a:p>
            <a:r>
              <a:rPr lang="en-GB" dirty="0">
                <a:latin typeface="Times New Roman" pitchFamily="18" charset="0"/>
                <a:cs typeface="Times New Roman" pitchFamily="18" charset="0"/>
              </a:rPr>
              <a:t>Each </a:t>
            </a:r>
            <a:r>
              <a:rPr lang="en-GB" b="1" dirty="0">
                <a:latin typeface="Times New Roman" pitchFamily="18" charset="0"/>
                <a:cs typeface="Times New Roman" pitchFamily="18" charset="0"/>
              </a:rPr>
              <a:t>factory</a:t>
            </a:r>
            <a:r>
              <a:rPr lang="en-GB" dirty="0">
                <a:latin typeface="Times New Roman" pitchFamily="18" charset="0"/>
                <a:cs typeface="Times New Roman" pitchFamily="18" charset="0"/>
              </a:rPr>
              <a:t> will create one of each of these </a:t>
            </a:r>
            <a:r>
              <a:rPr lang="en-GB" b="1" dirty="0" err="1">
                <a:latin typeface="Times New Roman" pitchFamily="18" charset="0"/>
                <a:cs typeface="Times New Roman" pitchFamily="18" charset="0"/>
              </a:rPr>
              <a:t>AbstractProducts</a:t>
            </a:r>
            <a:r>
              <a:rPr lang="en-GB" dirty="0">
                <a:latin typeface="Times New Roman" pitchFamily="18" charset="0"/>
                <a:cs typeface="Times New Roman" pitchFamily="18" charset="0"/>
              </a:rPr>
              <a:t>.</a:t>
            </a:r>
          </a:p>
          <a:p>
            <a:r>
              <a:rPr lang="en-GB" dirty="0">
                <a:latin typeface="Times New Roman" pitchFamily="18" charset="0"/>
                <a:cs typeface="Times New Roman" pitchFamily="18" charset="0"/>
              </a:rPr>
              <a:t>The </a:t>
            </a:r>
            <a:r>
              <a:rPr lang="en-GB" b="1" dirty="0">
                <a:latin typeface="Times New Roman" pitchFamily="18" charset="0"/>
                <a:cs typeface="Times New Roman" pitchFamily="18" charset="0"/>
              </a:rPr>
              <a:t>Client</a:t>
            </a:r>
            <a:r>
              <a:rPr lang="en-GB" dirty="0">
                <a:latin typeface="Times New Roman" pitchFamily="18" charset="0"/>
                <a:cs typeface="Times New Roman" pitchFamily="18" charset="0"/>
              </a:rPr>
              <a:t> deals with </a:t>
            </a:r>
            <a:r>
              <a:rPr lang="en-GB" b="1" dirty="0" err="1">
                <a:latin typeface="Times New Roman" pitchFamily="18" charset="0"/>
                <a:cs typeface="Times New Roman" pitchFamily="18" charset="0"/>
              </a:rPr>
              <a:t>AbstractFactory</a:t>
            </a:r>
            <a:r>
              <a:rPr lang="en-GB" dirty="0">
                <a:latin typeface="Times New Roman" pitchFamily="18" charset="0"/>
                <a:cs typeface="Times New Roman" pitchFamily="18" charset="0"/>
              </a:rPr>
              <a:t>, </a:t>
            </a:r>
            <a:r>
              <a:rPr lang="en-GB" b="1" dirty="0" err="1">
                <a:latin typeface="Times New Roman" pitchFamily="18" charset="0"/>
                <a:cs typeface="Times New Roman" pitchFamily="18" charset="0"/>
              </a:rPr>
              <a:t>AbstractProductA</a:t>
            </a:r>
            <a:r>
              <a:rPr lang="en-GB" dirty="0">
                <a:latin typeface="Times New Roman" pitchFamily="18" charset="0"/>
                <a:cs typeface="Times New Roman" pitchFamily="18" charset="0"/>
              </a:rPr>
              <a:t> and </a:t>
            </a:r>
            <a:r>
              <a:rPr lang="en-GB" b="1" dirty="0" err="1">
                <a:latin typeface="Times New Roman" pitchFamily="18" charset="0"/>
                <a:cs typeface="Times New Roman" pitchFamily="18" charset="0"/>
              </a:rPr>
              <a:t>AbstractProductB</a:t>
            </a:r>
            <a:r>
              <a:rPr lang="en-GB" dirty="0">
                <a:latin typeface="Times New Roman" pitchFamily="18" charset="0"/>
                <a:cs typeface="Times New Roman" pitchFamily="18" charset="0"/>
              </a:rPr>
              <a:t>.</a:t>
            </a:r>
          </a:p>
          <a:p>
            <a:r>
              <a:rPr lang="en-GB" dirty="0">
                <a:latin typeface="Times New Roman" pitchFamily="18" charset="0"/>
                <a:cs typeface="Times New Roman" pitchFamily="18" charset="0"/>
              </a:rPr>
              <a:t>The </a:t>
            </a:r>
            <a:r>
              <a:rPr lang="en-GB" b="1" dirty="0">
                <a:latin typeface="Times New Roman" pitchFamily="18" charset="0"/>
                <a:cs typeface="Times New Roman" pitchFamily="18" charset="0"/>
              </a:rPr>
              <a:t>Client</a:t>
            </a:r>
            <a:r>
              <a:rPr lang="en-GB" dirty="0">
                <a:latin typeface="Times New Roman" pitchFamily="18" charset="0"/>
                <a:cs typeface="Times New Roman" pitchFamily="18" charset="0"/>
              </a:rPr>
              <a:t> doesn't know anything about the implementations. The actual implementation of </a:t>
            </a:r>
            <a:r>
              <a:rPr lang="en-GB" b="1" dirty="0" err="1">
                <a:latin typeface="Times New Roman" pitchFamily="18" charset="0"/>
                <a:cs typeface="Times New Roman" pitchFamily="18" charset="0"/>
              </a:rPr>
              <a:t>AbstractFactory</a:t>
            </a:r>
            <a:r>
              <a:rPr lang="en-GB" dirty="0">
                <a:latin typeface="Times New Roman" pitchFamily="18" charset="0"/>
                <a:cs typeface="Times New Roman" pitchFamily="18" charset="0"/>
              </a:rPr>
              <a:t> that the Client uses is determined at </a:t>
            </a:r>
            <a:r>
              <a:rPr lang="en-GB" b="1" dirty="0">
                <a:latin typeface="Times New Roman" pitchFamily="18" charset="0"/>
                <a:cs typeface="Times New Roman" pitchFamily="18" charset="0"/>
              </a:rPr>
              <a:t>runtime</a:t>
            </a:r>
            <a:r>
              <a:rPr lang="en-GB" dirty="0">
                <a:latin typeface="Times New Roman" pitchFamily="18" charset="0"/>
                <a:cs typeface="Times New Roman" pitchFamily="18" charset="0"/>
              </a:rPr>
              <a:t>.</a:t>
            </a:r>
          </a:p>
          <a:p>
            <a:r>
              <a:rPr lang="en-GB" dirty="0">
                <a:latin typeface="Times New Roman" pitchFamily="18" charset="0"/>
                <a:cs typeface="Times New Roman" pitchFamily="18" charset="0"/>
              </a:rPr>
              <a:t>The client is totally </a:t>
            </a:r>
            <a:r>
              <a:rPr lang="en-GB" b="1" dirty="0">
                <a:latin typeface="Times New Roman" pitchFamily="18" charset="0"/>
                <a:cs typeface="Times New Roman" pitchFamily="18" charset="0"/>
              </a:rPr>
              <a:t>decoupled</a:t>
            </a:r>
            <a:r>
              <a:rPr lang="en-GB" dirty="0">
                <a:latin typeface="Times New Roman" pitchFamily="18" charset="0"/>
                <a:cs typeface="Times New Roman" pitchFamily="18" charset="0"/>
              </a:rPr>
              <a:t> from the concrete products.</a:t>
            </a:r>
          </a:p>
          <a:p>
            <a:r>
              <a:rPr lang="en-GB" dirty="0">
                <a:latin typeface="Times New Roman" pitchFamily="18" charset="0"/>
                <a:cs typeface="Times New Roman" pitchFamily="18" charset="0"/>
              </a:rPr>
              <a:t>Also, new product families can be easily </a:t>
            </a:r>
            <a:r>
              <a:rPr lang="en-GB" b="1" dirty="0">
                <a:latin typeface="Times New Roman" pitchFamily="18" charset="0"/>
                <a:cs typeface="Times New Roman" pitchFamily="18" charset="0"/>
              </a:rPr>
              <a:t>added</a:t>
            </a:r>
            <a:r>
              <a:rPr lang="en-GB" dirty="0">
                <a:latin typeface="Times New Roman" pitchFamily="18" charset="0"/>
                <a:cs typeface="Times New Roman" pitchFamily="18" charset="0"/>
              </a:rPr>
              <a:t> into the system, by just adding in a new type of </a:t>
            </a:r>
            <a:r>
              <a:rPr lang="en-GB" dirty="0" err="1">
                <a:latin typeface="Times New Roman" pitchFamily="18" charset="0"/>
                <a:cs typeface="Times New Roman" pitchFamily="18" charset="0"/>
              </a:rPr>
              <a:t>ConcreteFactory</a:t>
            </a:r>
            <a:r>
              <a:rPr lang="en-GB" dirty="0">
                <a:latin typeface="Times New Roman" pitchFamily="18" charset="0"/>
                <a:cs typeface="Times New Roman" pitchFamily="18" charset="0"/>
              </a:rPr>
              <a:t> that implements </a:t>
            </a:r>
            <a:r>
              <a:rPr lang="en-GB" dirty="0" err="1">
                <a:latin typeface="Times New Roman" pitchFamily="18" charset="0"/>
                <a:cs typeface="Times New Roman" pitchFamily="18" charset="0"/>
              </a:rPr>
              <a:t>AbstractFactory</a:t>
            </a:r>
            <a:r>
              <a:rPr lang="en-GB" dirty="0">
                <a:latin typeface="Times New Roman" pitchFamily="18" charset="0"/>
                <a:cs typeface="Times New Roman" pitchFamily="18" charset="0"/>
              </a:rPr>
              <a:t>, and creating the specific Product implementations.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5" name="TextBox 4"/>
          <p:cNvSpPr txBox="1"/>
          <p:nvPr/>
        </p:nvSpPr>
        <p:spPr>
          <a:xfrm>
            <a:off x="2123728" y="2492896"/>
            <a:ext cx="4766048" cy="769441"/>
          </a:xfrm>
          <a:prstGeom prst="rect">
            <a:avLst/>
          </a:prstGeom>
          <a:noFill/>
        </p:spPr>
        <p:txBody>
          <a:bodyPr wrap="none" rtlCol="0">
            <a:spAutoFit/>
          </a:bodyPr>
          <a:lstStyle/>
          <a:p>
            <a:r>
              <a:rPr lang="en-US" sz="4400" i="0" dirty="0"/>
              <a:t>Design Pattern (3)</a:t>
            </a:r>
            <a:endParaRPr lang="en-GB" sz="4400" i="0" dirty="0"/>
          </a:p>
        </p:txBody>
      </p:sp>
    </p:spTree>
    <p:extLst>
      <p:ext uri="{BB962C8B-B14F-4D97-AF65-F5344CB8AC3E}">
        <p14:creationId xmlns:p14="http://schemas.microsoft.com/office/powerpoint/2010/main" val="1879772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Sequence Diagram from Client</a:t>
            </a:r>
          </a:p>
        </p:txBody>
      </p:sp>
      <p:pic>
        <p:nvPicPr>
          <p:cNvPr id="93186" name="Picture 2" descr="Image title"/>
          <p:cNvPicPr>
            <a:picLocks noChangeAspect="1" noChangeArrowheads="1"/>
          </p:cNvPicPr>
          <p:nvPr/>
        </p:nvPicPr>
        <p:blipFill>
          <a:blip r:embed="rId2" cstate="print"/>
          <a:srcRect/>
          <a:stretch>
            <a:fillRect/>
          </a:stretch>
        </p:blipFill>
        <p:spPr bwMode="auto">
          <a:xfrm>
            <a:off x="785786" y="1428736"/>
            <a:ext cx="6215106" cy="4407315"/>
          </a:xfrm>
          <a:prstGeom prst="rect">
            <a:avLst/>
          </a:prstGeom>
          <a:noFill/>
        </p:spPr>
      </p:pic>
      <p:sp>
        <p:nvSpPr>
          <p:cNvPr id="6" name="TextBox 5"/>
          <p:cNvSpPr txBox="1"/>
          <p:nvPr/>
        </p:nvSpPr>
        <p:spPr>
          <a:xfrm>
            <a:off x="93868" y="5572140"/>
            <a:ext cx="8973932" cy="707886"/>
          </a:xfrm>
          <a:prstGeom prst="rect">
            <a:avLst/>
          </a:prstGeom>
          <a:noFill/>
        </p:spPr>
        <p:txBody>
          <a:bodyPr wrap="none" rtlCol="0">
            <a:spAutoFit/>
          </a:bodyPr>
          <a:lstStyle/>
          <a:p>
            <a:r>
              <a:rPr lang="en-GB" sz="2000" i="0" dirty="0"/>
              <a:t>The client has no need to worry about what implementations are lying behind </a:t>
            </a:r>
          </a:p>
          <a:p>
            <a:r>
              <a:rPr lang="en-GB" sz="2000" i="0" dirty="0"/>
              <a:t>the interfaces, protecting them from change further down the line.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332656"/>
            <a:ext cx="7886700" cy="1325563"/>
          </a:xfrm>
        </p:spPr>
        <p:txBody>
          <a:bodyPr>
            <a:normAutofit/>
          </a:bodyPr>
          <a:lstStyle/>
          <a:p>
            <a:r>
              <a:rPr lang="en-GB" sz="2800" dirty="0"/>
              <a:t>UI Toolkit Example</a:t>
            </a:r>
          </a:p>
        </p:txBody>
      </p:sp>
      <p:sp>
        <p:nvSpPr>
          <p:cNvPr id="3" name="Content Placeholder 2"/>
          <p:cNvSpPr>
            <a:spLocks noGrp="1"/>
          </p:cNvSpPr>
          <p:nvPr>
            <p:ph idx="1"/>
          </p:nvPr>
        </p:nvSpPr>
        <p:spPr>
          <a:xfrm>
            <a:off x="357158" y="1500174"/>
            <a:ext cx="7886700" cy="2317755"/>
          </a:xfrm>
        </p:spPr>
        <p:txBody>
          <a:bodyPr>
            <a:normAutofit lnSpcReduction="10000"/>
          </a:bodyPr>
          <a:lstStyle/>
          <a:p>
            <a:pPr algn="just">
              <a:spcBef>
                <a:spcPct val="20000"/>
              </a:spcBef>
              <a:buClr>
                <a:schemeClr val="bg2"/>
              </a:buClr>
              <a:buSzPct val="75000"/>
              <a:buNone/>
            </a:pPr>
            <a:r>
              <a:rPr lang="en-GB" altLang="en-US" sz="2400" dirty="0">
                <a:latin typeface="Times New Roman" pitchFamily="18" charset="0"/>
                <a:cs typeface="Times New Roman" pitchFamily="18" charset="0"/>
              </a:rPr>
              <a:t>An example of an Abstract Factory in use could be UI toolkits. Across Windows, Mac and Linux, UI composites such as windows, buttons and </a:t>
            </a:r>
            <a:r>
              <a:rPr lang="en-GB" altLang="en-US" sz="2400" dirty="0" err="1">
                <a:latin typeface="Times New Roman" pitchFamily="18" charset="0"/>
                <a:cs typeface="Times New Roman" pitchFamily="18" charset="0"/>
              </a:rPr>
              <a:t>textfields</a:t>
            </a:r>
            <a:r>
              <a:rPr lang="en-GB" altLang="en-US" sz="2400" dirty="0">
                <a:latin typeface="Times New Roman" pitchFamily="18" charset="0"/>
                <a:cs typeface="Times New Roman" pitchFamily="18" charset="0"/>
              </a:rPr>
              <a:t> are all provided in a widget API like SWT.</a:t>
            </a:r>
          </a:p>
          <a:p>
            <a:pPr algn="just">
              <a:spcBef>
                <a:spcPct val="20000"/>
              </a:spcBef>
              <a:buClr>
                <a:schemeClr val="bg2"/>
              </a:buClr>
              <a:buSzPct val="75000"/>
              <a:buNone/>
            </a:pPr>
            <a:r>
              <a:rPr lang="en-GB" altLang="en-US" sz="2400" dirty="0">
                <a:latin typeface="Times New Roman" pitchFamily="18" charset="0"/>
                <a:cs typeface="Times New Roman" pitchFamily="18" charset="0"/>
              </a:rPr>
              <a:t>          However, the implementation of these widgets vary across platforms. You could write a platform independent client thanks to the Abstract Factory implementation.</a:t>
            </a:r>
            <a:endParaRPr lang="en-US" altLang="en-US" sz="2400" dirty="0">
              <a:latin typeface="Times New Roman" pitchFamily="18" charset="0"/>
              <a:cs typeface="Times New Roman" pitchFamily="18" charset="0"/>
            </a:endParaRPr>
          </a:p>
          <a:p>
            <a:endParaRPr lang="en-GB" dirty="0">
              <a:latin typeface="Times New Roman" pitchFamily="18" charset="0"/>
              <a:cs typeface="Times New Roman" pitchFamily="18" charset="0"/>
            </a:endParaRPr>
          </a:p>
        </p:txBody>
      </p:sp>
      <p:sp>
        <p:nvSpPr>
          <p:cNvPr id="10" name="Rectangle 9"/>
          <p:cNvSpPr/>
          <p:nvPr/>
        </p:nvSpPr>
        <p:spPr>
          <a:xfrm>
            <a:off x="714348" y="4214818"/>
            <a:ext cx="6737972" cy="1631216"/>
          </a:xfrm>
          <a:prstGeom prst="rect">
            <a:avLst/>
          </a:prstGeom>
        </p:spPr>
        <p:txBody>
          <a:bodyPr wrap="square">
            <a:spAutoFit/>
          </a:bodyPr>
          <a:lstStyle/>
          <a:p>
            <a:r>
              <a:rPr lang="en-GB" sz="2000" i="0" dirty="0">
                <a:cs typeface="Arial" panose="020B0604020202020204" pitchFamily="34" charset="0"/>
              </a:rPr>
              <a:t>//Our </a:t>
            </a:r>
            <a:r>
              <a:rPr lang="en-GB" sz="2000" i="0" dirty="0" err="1">
                <a:cs typeface="Arial" panose="020B0604020202020204" pitchFamily="34" charset="0"/>
              </a:rPr>
              <a:t>AbstractProduct</a:t>
            </a:r>
            <a:endParaRPr lang="en-GB" sz="2000" i="0" dirty="0">
              <a:cs typeface="Arial" panose="020B0604020202020204" pitchFamily="34" charset="0"/>
            </a:endParaRPr>
          </a:p>
          <a:p>
            <a:r>
              <a:rPr lang="en-GB" sz="2000" i="0" dirty="0">
                <a:cs typeface="Arial" panose="020B0604020202020204" pitchFamily="34" charset="0"/>
              </a:rPr>
              <a:t>public interface Window{</a:t>
            </a:r>
          </a:p>
          <a:p>
            <a:r>
              <a:rPr lang="en-GB" sz="2000" i="0" dirty="0">
                <a:cs typeface="Arial" panose="020B0604020202020204" pitchFamily="34" charset="0"/>
              </a:rPr>
              <a:t>  public void </a:t>
            </a:r>
            <a:r>
              <a:rPr lang="en-GB" sz="2000" i="0" dirty="0" err="1">
                <a:cs typeface="Arial" panose="020B0604020202020204" pitchFamily="34" charset="0"/>
              </a:rPr>
              <a:t>setTitle</a:t>
            </a:r>
            <a:r>
              <a:rPr lang="en-GB" sz="2000" i="0" dirty="0">
                <a:cs typeface="Arial" panose="020B0604020202020204" pitchFamily="34" charset="0"/>
              </a:rPr>
              <a:t>(String text);</a:t>
            </a:r>
          </a:p>
          <a:p>
            <a:r>
              <a:rPr lang="en-GB" sz="2000" i="0" dirty="0">
                <a:cs typeface="Arial" panose="020B0604020202020204" pitchFamily="34" charset="0"/>
              </a:rPr>
              <a:t>  public void repaint();</a:t>
            </a:r>
          </a:p>
          <a:p>
            <a:r>
              <a:rPr lang="en-GB" sz="2000" i="0" dirty="0">
                <a:cs typeface="Arial" panose="020B0604020202020204" pitchFamily="34" charset="0"/>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500042"/>
            <a:ext cx="7886700" cy="1325563"/>
          </a:xfrm>
        </p:spPr>
        <p:txBody>
          <a:bodyPr>
            <a:normAutofit/>
          </a:bodyPr>
          <a:lstStyle/>
          <a:p>
            <a:r>
              <a:rPr lang="en-GB" sz="2800" dirty="0"/>
              <a:t>Concrete Products</a:t>
            </a:r>
          </a:p>
        </p:txBody>
      </p:sp>
      <p:sp>
        <p:nvSpPr>
          <p:cNvPr id="5" name="Rectangle 4"/>
          <p:cNvSpPr/>
          <p:nvPr/>
        </p:nvSpPr>
        <p:spPr>
          <a:xfrm>
            <a:off x="285720" y="1928802"/>
            <a:ext cx="4071966" cy="2862322"/>
          </a:xfrm>
          <a:prstGeom prst="rect">
            <a:avLst/>
          </a:prstGeom>
        </p:spPr>
        <p:txBody>
          <a:bodyPr wrap="square">
            <a:spAutoFit/>
          </a:bodyPr>
          <a:lstStyle/>
          <a:p>
            <a:r>
              <a:rPr lang="en-GB" i="0" dirty="0"/>
              <a:t>//ConcreteProductA1</a:t>
            </a:r>
          </a:p>
          <a:p>
            <a:r>
              <a:rPr lang="en-GB" i="0" dirty="0"/>
              <a:t>public class </a:t>
            </a:r>
            <a:r>
              <a:rPr lang="en-GB" i="0" dirty="0" err="1"/>
              <a:t>MSWindow</a:t>
            </a:r>
            <a:r>
              <a:rPr lang="en-GB" i="0" dirty="0"/>
              <a:t> implements Window{</a:t>
            </a:r>
          </a:p>
          <a:p>
            <a:r>
              <a:rPr lang="en-GB" i="0" dirty="0"/>
              <a:t>  public void </a:t>
            </a:r>
            <a:r>
              <a:rPr lang="en-GB" i="0" dirty="0" err="1"/>
              <a:t>setTitle</a:t>
            </a:r>
            <a:r>
              <a:rPr lang="en-GB" i="0" dirty="0"/>
              <a:t>(){</a:t>
            </a:r>
          </a:p>
          <a:p>
            <a:r>
              <a:rPr lang="en-GB" i="0" dirty="0"/>
              <a:t>    //MS Windows specific behaviour</a:t>
            </a:r>
          </a:p>
          <a:p>
            <a:r>
              <a:rPr lang="en-GB" i="0" dirty="0"/>
              <a:t>  }</a:t>
            </a:r>
          </a:p>
          <a:p>
            <a:r>
              <a:rPr lang="en-GB" i="0" dirty="0"/>
              <a:t>  public void repaint(){</a:t>
            </a:r>
          </a:p>
          <a:p>
            <a:r>
              <a:rPr lang="en-GB" i="0" dirty="0"/>
              <a:t>    //MS Windows specific behaviour</a:t>
            </a:r>
          </a:p>
          <a:p>
            <a:r>
              <a:rPr lang="en-GB" i="0" dirty="0"/>
              <a:t>  }</a:t>
            </a:r>
          </a:p>
          <a:p>
            <a:r>
              <a:rPr lang="en-GB" i="0" dirty="0"/>
              <a:t>}</a:t>
            </a:r>
          </a:p>
        </p:txBody>
      </p:sp>
      <p:sp>
        <p:nvSpPr>
          <p:cNvPr id="6" name="Rectangle 5"/>
          <p:cNvSpPr/>
          <p:nvPr/>
        </p:nvSpPr>
        <p:spPr>
          <a:xfrm>
            <a:off x="4362448" y="1928802"/>
            <a:ext cx="4572000" cy="2862322"/>
          </a:xfrm>
          <a:prstGeom prst="rect">
            <a:avLst/>
          </a:prstGeom>
        </p:spPr>
        <p:txBody>
          <a:bodyPr>
            <a:spAutoFit/>
          </a:bodyPr>
          <a:lstStyle/>
          <a:p>
            <a:r>
              <a:rPr lang="en-GB" i="0" dirty="0"/>
              <a:t>//ConcreteProductA2</a:t>
            </a:r>
          </a:p>
          <a:p>
            <a:r>
              <a:rPr lang="en-GB" i="0" dirty="0"/>
              <a:t>public class </a:t>
            </a:r>
            <a:r>
              <a:rPr lang="en-GB" i="0" dirty="0" err="1"/>
              <a:t>MacOSXWindow</a:t>
            </a:r>
            <a:r>
              <a:rPr lang="en-GB" i="0" dirty="0"/>
              <a:t> implements Window{</a:t>
            </a:r>
          </a:p>
          <a:p>
            <a:r>
              <a:rPr lang="en-GB" i="0" dirty="0"/>
              <a:t>  public void </a:t>
            </a:r>
            <a:r>
              <a:rPr lang="en-GB" i="0" dirty="0" err="1"/>
              <a:t>setTitle</a:t>
            </a:r>
            <a:r>
              <a:rPr lang="en-GB" i="0" dirty="0"/>
              <a:t>(){</a:t>
            </a:r>
          </a:p>
          <a:p>
            <a:r>
              <a:rPr lang="en-GB" i="0" dirty="0"/>
              <a:t>    //Mac OSX specific behaviour</a:t>
            </a:r>
          </a:p>
          <a:p>
            <a:r>
              <a:rPr lang="en-GB" i="0" dirty="0"/>
              <a:t>  }</a:t>
            </a:r>
          </a:p>
          <a:p>
            <a:r>
              <a:rPr lang="en-GB" i="0" dirty="0"/>
              <a:t>  public void repaint(){</a:t>
            </a:r>
          </a:p>
          <a:p>
            <a:r>
              <a:rPr lang="en-GB" i="0" dirty="0"/>
              <a:t>    //Mac OSX specific behaviour</a:t>
            </a:r>
          </a:p>
          <a:p>
            <a:r>
              <a:rPr lang="en-GB" i="0" dirty="0"/>
              <a:t>  }</a:t>
            </a:r>
          </a:p>
          <a:p>
            <a:r>
              <a:rPr lang="en-GB" i="0"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357166"/>
            <a:ext cx="7886700" cy="1325563"/>
          </a:xfrm>
        </p:spPr>
        <p:txBody>
          <a:bodyPr>
            <a:normAutofit/>
          </a:bodyPr>
          <a:lstStyle/>
          <a:p>
            <a:r>
              <a:rPr lang="en-GB" sz="2800"/>
              <a:t>Abstract Factory and Concrete Ones</a:t>
            </a:r>
            <a:endParaRPr lang="en-GB" sz="2800" dirty="0"/>
          </a:p>
        </p:txBody>
      </p:sp>
      <p:sp>
        <p:nvSpPr>
          <p:cNvPr id="5" name="Rectangle 4"/>
          <p:cNvSpPr/>
          <p:nvPr/>
        </p:nvSpPr>
        <p:spPr>
          <a:xfrm>
            <a:off x="214282" y="1785926"/>
            <a:ext cx="4572000" cy="1200329"/>
          </a:xfrm>
          <a:prstGeom prst="rect">
            <a:avLst/>
          </a:prstGeom>
        </p:spPr>
        <p:txBody>
          <a:bodyPr>
            <a:spAutoFit/>
          </a:bodyPr>
          <a:lstStyle/>
          <a:p>
            <a:r>
              <a:rPr lang="en-GB" i="0" dirty="0"/>
              <a:t>//</a:t>
            </a:r>
            <a:r>
              <a:rPr lang="en-GB" i="0" dirty="0" err="1"/>
              <a:t>AbstractFactory</a:t>
            </a:r>
            <a:endParaRPr lang="en-GB" i="0" dirty="0"/>
          </a:p>
          <a:p>
            <a:r>
              <a:rPr lang="en-GB" i="0" dirty="0"/>
              <a:t>public interface </a:t>
            </a:r>
            <a:r>
              <a:rPr lang="en-GB" i="0" dirty="0" err="1"/>
              <a:t>AbstractWidgetFactory</a:t>
            </a:r>
            <a:r>
              <a:rPr lang="en-GB" i="0" dirty="0"/>
              <a:t>{</a:t>
            </a:r>
          </a:p>
          <a:p>
            <a:r>
              <a:rPr lang="en-GB" i="0" dirty="0"/>
              <a:t>  public Window </a:t>
            </a:r>
            <a:r>
              <a:rPr lang="en-GB" i="0" dirty="0" err="1"/>
              <a:t>createWindow</a:t>
            </a:r>
            <a:r>
              <a:rPr lang="en-GB" i="0" dirty="0"/>
              <a:t>();</a:t>
            </a:r>
          </a:p>
          <a:p>
            <a:r>
              <a:rPr lang="en-GB" i="0" dirty="0"/>
              <a:t>}</a:t>
            </a:r>
          </a:p>
        </p:txBody>
      </p:sp>
      <p:sp>
        <p:nvSpPr>
          <p:cNvPr id="6" name="Rectangle 5"/>
          <p:cNvSpPr/>
          <p:nvPr/>
        </p:nvSpPr>
        <p:spPr>
          <a:xfrm>
            <a:off x="179040" y="3143248"/>
            <a:ext cx="4572000" cy="2308324"/>
          </a:xfrm>
          <a:prstGeom prst="rect">
            <a:avLst/>
          </a:prstGeom>
        </p:spPr>
        <p:txBody>
          <a:bodyPr>
            <a:spAutoFit/>
          </a:bodyPr>
          <a:lstStyle/>
          <a:p>
            <a:r>
              <a:rPr lang="en-GB" i="0" dirty="0"/>
              <a:t>//ConcreteFactory1</a:t>
            </a:r>
          </a:p>
          <a:p>
            <a:r>
              <a:rPr lang="en-GB" i="0" dirty="0"/>
              <a:t>public class </a:t>
            </a:r>
            <a:r>
              <a:rPr lang="en-GB" i="0" dirty="0" err="1"/>
              <a:t>MsWindowsWidgetFactory</a:t>
            </a:r>
            <a:r>
              <a:rPr lang="en-GB" i="0" dirty="0"/>
              <a:t>{</a:t>
            </a:r>
          </a:p>
          <a:p>
            <a:r>
              <a:rPr lang="en-GB" i="0" dirty="0"/>
              <a:t>  //create an </a:t>
            </a:r>
            <a:r>
              <a:rPr lang="en-GB" i="0" dirty="0" err="1"/>
              <a:t>MSWindow</a:t>
            </a:r>
            <a:endParaRPr lang="en-GB" i="0" dirty="0"/>
          </a:p>
          <a:p>
            <a:r>
              <a:rPr lang="en-GB" i="0" dirty="0"/>
              <a:t>  public Window </a:t>
            </a:r>
            <a:r>
              <a:rPr lang="en-GB" i="0" dirty="0" err="1"/>
              <a:t>createWindow</a:t>
            </a:r>
            <a:r>
              <a:rPr lang="en-GB" i="0" dirty="0"/>
              <a:t>(){</a:t>
            </a:r>
          </a:p>
          <a:p>
            <a:r>
              <a:rPr lang="en-GB" i="0" dirty="0"/>
              <a:t>    </a:t>
            </a:r>
            <a:r>
              <a:rPr lang="en-GB" i="0" dirty="0" err="1"/>
              <a:t>MSWindow</a:t>
            </a:r>
            <a:r>
              <a:rPr lang="en-GB" i="0" dirty="0"/>
              <a:t> window = new </a:t>
            </a:r>
            <a:r>
              <a:rPr lang="en-GB" i="0" dirty="0" err="1"/>
              <a:t>MSWindow</a:t>
            </a:r>
            <a:r>
              <a:rPr lang="en-GB" i="0" dirty="0"/>
              <a:t>();</a:t>
            </a:r>
          </a:p>
          <a:p>
            <a:r>
              <a:rPr lang="en-GB" i="0" dirty="0"/>
              <a:t>    return window;</a:t>
            </a:r>
          </a:p>
          <a:p>
            <a:r>
              <a:rPr lang="en-GB" i="0" dirty="0"/>
              <a:t>  }</a:t>
            </a:r>
          </a:p>
          <a:p>
            <a:r>
              <a:rPr lang="en-GB" i="0" dirty="0"/>
              <a:t>}</a:t>
            </a:r>
          </a:p>
        </p:txBody>
      </p:sp>
      <p:sp>
        <p:nvSpPr>
          <p:cNvPr id="7" name="Rectangle 6"/>
          <p:cNvSpPr/>
          <p:nvPr/>
        </p:nvSpPr>
        <p:spPr>
          <a:xfrm>
            <a:off x="4937760" y="3060378"/>
            <a:ext cx="4071966" cy="2585323"/>
          </a:xfrm>
          <a:prstGeom prst="rect">
            <a:avLst/>
          </a:prstGeom>
        </p:spPr>
        <p:txBody>
          <a:bodyPr wrap="square">
            <a:spAutoFit/>
          </a:bodyPr>
          <a:lstStyle/>
          <a:p>
            <a:r>
              <a:rPr lang="en-GB" i="0" dirty="0"/>
              <a:t>//ConcreteFactory2</a:t>
            </a:r>
          </a:p>
          <a:p>
            <a:r>
              <a:rPr lang="en-GB" i="0" dirty="0"/>
              <a:t>public class </a:t>
            </a:r>
            <a:r>
              <a:rPr lang="en-GB" i="0" dirty="0" err="1"/>
              <a:t>MacOSXWidgetFactory</a:t>
            </a:r>
            <a:r>
              <a:rPr lang="en-GB" i="0" dirty="0"/>
              <a:t>{</a:t>
            </a:r>
          </a:p>
          <a:p>
            <a:r>
              <a:rPr lang="en-GB" i="0" dirty="0"/>
              <a:t>  //create a </a:t>
            </a:r>
            <a:r>
              <a:rPr lang="en-GB" i="0" dirty="0" err="1"/>
              <a:t>MacOSXWindow</a:t>
            </a:r>
            <a:endParaRPr lang="en-GB" i="0" dirty="0"/>
          </a:p>
          <a:p>
            <a:r>
              <a:rPr lang="en-GB" i="0" dirty="0"/>
              <a:t>  public Window </a:t>
            </a:r>
            <a:r>
              <a:rPr lang="en-GB" i="0" dirty="0" err="1"/>
              <a:t>createWindow</a:t>
            </a:r>
            <a:r>
              <a:rPr lang="en-GB" i="0" dirty="0"/>
              <a:t>(){</a:t>
            </a:r>
          </a:p>
          <a:p>
            <a:r>
              <a:rPr lang="en-GB" i="0" dirty="0"/>
              <a:t>    </a:t>
            </a:r>
            <a:r>
              <a:rPr lang="en-GB" i="0" dirty="0" err="1"/>
              <a:t>MacOSXWindow</a:t>
            </a:r>
            <a:r>
              <a:rPr lang="en-GB" i="0" dirty="0"/>
              <a:t> window = new </a:t>
            </a:r>
            <a:r>
              <a:rPr lang="en-GB" i="0" dirty="0" err="1"/>
              <a:t>MacOSXWindow</a:t>
            </a:r>
            <a:r>
              <a:rPr lang="en-GB" i="0" dirty="0"/>
              <a:t>();</a:t>
            </a:r>
          </a:p>
          <a:p>
            <a:r>
              <a:rPr lang="en-GB" i="0" dirty="0"/>
              <a:t>    return window;</a:t>
            </a:r>
          </a:p>
          <a:p>
            <a:r>
              <a:rPr lang="en-GB" i="0" dirty="0"/>
              <a:t>  }</a:t>
            </a:r>
          </a:p>
          <a:p>
            <a:r>
              <a:rPr lang="en-GB" i="0"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735" y="365126"/>
            <a:ext cx="7886700" cy="1325563"/>
          </a:xfrm>
        </p:spPr>
        <p:txBody>
          <a:bodyPr>
            <a:normAutofit/>
          </a:bodyPr>
          <a:lstStyle/>
          <a:p>
            <a:r>
              <a:rPr lang="en-GB" sz="2800" dirty="0"/>
              <a:t>Finally</a:t>
            </a:r>
            <a:r>
              <a:rPr lang="en-GB" sz="2800"/>
              <a:t>, Client</a:t>
            </a:r>
            <a:endParaRPr lang="en-GB" sz="2800" dirty="0"/>
          </a:p>
        </p:txBody>
      </p:sp>
      <p:sp>
        <p:nvSpPr>
          <p:cNvPr id="5" name="Rectangle 4"/>
          <p:cNvSpPr/>
          <p:nvPr/>
        </p:nvSpPr>
        <p:spPr>
          <a:xfrm>
            <a:off x="357158" y="1428736"/>
            <a:ext cx="7429552" cy="2031325"/>
          </a:xfrm>
          <a:prstGeom prst="rect">
            <a:avLst/>
          </a:prstGeom>
        </p:spPr>
        <p:txBody>
          <a:bodyPr wrap="square">
            <a:spAutoFit/>
          </a:bodyPr>
          <a:lstStyle/>
          <a:p>
            <a:r>
              <a:rPr lang="en-GB" i="0" dirty="0"/>
              <a:t>//Client</a:t>
            </a:r>
          </a:p>
          <a:p>
            <a:r>
              <a:rPr lang="en-GB" i="0" dirty="0"/>
              <a:t>public class </a:t>
            </a:r>
            <a:r>
              <a:rPr lang="en-GB" i="0" dirty="0" err="1"/>
              <a:t>GUIBuilder</a:t>
            </a:r>
            <a:r>
              <a:rPr lang="en-GB" i="0" dirty="0"/>
              <a:t>{</a:t>
            </a:r>
          </a:p>
          <a:p>
            <a:r>
              <a:rPr lang="en-GB" i="0" dirty="0"/>
              <a:t>  public void </a:t>
            </a:r>
            <a:r>
              <a:rPr lang="en-GB" i="0" dirty="0" err="1"/>
              <a:t>buildWindow</a:t>
            </a:r>
            <a:r>
              <a:rPr lang="en-GB" i="0" dirty="0"/>
              <a:t>(</a:t>
            </a:r>
            <a:r>
              <a:rPr lang="en-GB" i="0" dirty="0" err="1"/>
              <a:t>AbstractWidgetFactory</a:t>
            </a:r>
            <a:r>
              <a:rPr lang="en-GB" i="0" dirty="0"/>
              <a:t> </a:t>
            </a:r>
            <a:r>
              <a:rPr lang="en-GB" i="0" dirty="0" err="1"/>
              <a:t>widgetFactory</a:t>
            </a:r>
            <a:r>
              <a:rPr lang="en-GB" i="0" dirty="0"/>
              <a:t>){</a:t>
            </a:r>
          </a:p>
          <a:p>
            <a:r>
              <a:rPr lang="en-GB" i="0" dirty="0"/>
              <a:t>    Window </a:t>
            </a:r>
            <a:r>
              <a:rPr lang="en-GB" i="0" dirty="0" err="1"/>
              <a:t>window</a:t>
            </a:r>
            <a:r>
              <a:rPr lang="en-GB" i="0" dirty="0"/>
              <a:t> = </a:t>
            </a:r>
            <a:r>
              <a:rPr lang="en-GB" i="0" dirty="0" err="1"/>
              <a:t>widgetFactory.createWindow</a:t>
            </a:r>
            <a:r>
              <a:rPr lang="en-GB" i="0" dirty="0"/>
              <a:t>();</a:t>
            </a:r>
          </a:p>
          <a:p>
            <a:r>
              <a:rPr lang="en-GB" i="0" dirty="0"/>
              <a:t>    </a:t>
            </a:r>
            <a:r>
              <a:rPr lang="en-GB" i="0" dirty="0" err="1"/>
              <a:t>window.setTitle</a:t>
            </a:r>
            <a:r>
              <a:rPr lang="en-GB" i="0" dirty="0"/>
              <a:t>("New Window");</a:t>
            </a:r>
          </a:p>
          <a:p>
            <a:r>
              <a:rPr lang="en-GB" i="0" dirty="0"/>
              <a:t>  }</a:t>
            </a:r>
          </a:p>
          <a:p>
            <a:r>
              <a:rPr lang="en-GB" i="0"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628650" y="1825625"/>
            <a:ext cx="7886700" cy="1031871"/>
          </a:xfrm>
        </p:spPr>
        <p:txBody>
          <a:bodyPr/>
          <a:lstStyle/>
          <a:p>
            <a:r>
              <a:rPr lang="en-GB" dirty="0"/>
              <a:t>Of course, we need some way to specify which type of </a:t>
            </a:r>
            <a:r>
              <a:rPr lang="en-GB" dirty="0" err="1"/>
              <a:t>AbstractWidgetFactory</a:t>
            </a:r>
            <a:r>
              <a:rPr lang="en-GB" dirty="0"/>
              <a:t> to our </a:t>
            </a:r>
            <a:r>
              <a:rPr lang="en-GB" dirty="0" err="1"/>
              <a:t>GUIBuilder</a:t>
            </a:r>
            <a:r>
              <a:rPr lang="en-GB" dirty="0"/>
              <a:t>. This is usually done with a switch statement similar to the code below:</a:t>
            </a:r>
          </a:p>
        </p:txBody>
      </p:sp>
      <p:sp>
        <p:nvSpPr>
          <p:cNvPr id="5" name="Rectangle 4"/>
          <p:cNvSpPr/>
          <p:nvPr/>
        </p:nvSpPr>
        <p:spPr>
          <a:xfrm>
            <a:off x="857224" y="2857496"/>
            <a:ext cx="7747224" cy="3693319"/>
          </a:xfrm>
          <a:prstGeom prst="rect">
            <a:avLst/>
          </a:prstGeom>
        </p:spPr>
        <p:txBody>
          <a:bodyPr wrap="square">
            <a:spAutoFit/>
          </a:bodyPr>
          <a:lstStyle/>
          <a:p>
            <a:r>
              <a:rPr lang="en-GB" i="0" dirty="0"/>
              <a:t>public class Main{</a:t>
            </a:r>
          </a:p>
          <a:p>
            <a:r>
              <a:rPr lang="en-GB" i="0" dirty="0"/>
              <a:t>  public static void main(String[] </a:t>
            </a:r>
            <a:r>
              <a:rPr lang="en-GB" i="0" dirty="0" err="1"/>
              <a:t>args</a:t>
            </a:r>
            <a:r>
              <a:rPr lang="en-GB" i="0" dirty="0"/>
              <a:t>){</a:t>
            </a:r>
          </a:p>
          <a:p>
            <a:r>
              <a:rPr lang="en-GB" i="0" dirty="0"/>
              <a:t>    </a:t>
            </a:r>
            <a:r>
              <a:rPr lang="en-GB" i="0" dirty="0" err="1"/>
              <a:t>GUIBuilder</a:t>
            </a:r>
            <a:r>
              <a:rPr lang="en-GB" i="0" dirty="0"/>
              <a:t> builder = new </a:t>
            </a:r>
            <a:r>
              <a:rPr lang="en-GB" i="0" dirty="0" err="1"/>
              <a:t>GUIBuilder</a:t>
            </a:r>
            <a:r>
              <a:rPr lang="en-GB" i="0" dirty="0"/>
              <a:t>();</a:t>
            </a:r>
          </a:p>
          <a:p>
            <a:r>
              <a:rPr lang="en-GB" i="0" dirty="0"/>
              <a:t>    </a:t>
            </a:r>
            <a:r>
              <a:rPr lang="en-GB" i="0" dirty="0" err="1"/>
              <a:t>AbstractWidgetFactory</a:t>
            </a:r>
            <a:r>
              <a:rPr lang="en-GB" i="0" dirty="0"/>
              <a:t> </a:t>
            </a:r>
            <a:r>
              <a:rPr lang="en-GB" i="0" dirty="0" err="1"/>
              <a:t>widgetFactory</a:t>
            </a:r>
            <a:r>
              <a:rPr lang="en-GB" i="0" dirty="0"/>
              <a:t> = null;</a:t>
            </a:r>
          </a:p>
          <a:p>
            <a:r>
              <a:rPr lang="en-GB" i="0" dirty="0"/>
              <a:t>    //check what platform we're on</a:t>
            </a:r>
          </a:p>
          <a:p>
            <a:r>
              <a:rPr lang="en-GB" i="0" dirty="0"/>
              <a:t>    if(</a:t>
            </a:r>
            <a:r>
              <a:rPr lang="en-GB" i="0" dirty="0" err="1"/>
              <a:t>Platform.currentPlatform</a:t>
            </a:r>
            <a:r>
              <a:rPr lang="en-GB" i="0" dirty="0"/>
              <a:t>()=="MACOSX"){</a:t>
            </a:r>
          </a:p>
          <a:p>
            <a:r>
              <a:rPr lang="en-GB" i="0" dirty="0"/>
              <a:t>      </a:t>
            </a:r>
            <a:r>
              <a:rPr lang="en-GB" i="0" dirty="0" err="1"/>
              <a:t>widgetFactory</a:t>
            </a:r>
            <a:r>
              <a:rPr lang="en-GB" i="0" dirty="0"/>
              <a:t>  = new </a:t>
            </a:r>
            <a:r>
              <a:rPr lang="en-GB" i="0" dirty="0" err="1"/>
              <a:t>MacOSXWidgetFactory</a:t>
            </a:r>
            <a:r>
              <a:rPr lang="en-GB" i="0" dirty="0"/>
              <a:t>();</a:t>
            </a:r>
          </a:p>
          <a:p>
            <a:r>
              <a:rPr lang="en-GB" i="0" dirty="0"/>
              <a:t>    } else {</a:t>
            </a:r>
          </a:p>
          <a:p>
            <a:r>
              <a:rPr lang="en-GB" i="0" dirty="0"/>
              <a:t>      </a:t>
            </a:r>
            <a:r>
              <a:rPr lang="en-GB" i="0" dirty="0" err="1"/>
              <a:t>widgetFactory</a:t>
            </a:r>
            <a:r>
              <a:rPr lang="en-GB" i="0" dirty="0"/>
              <a:t>  = new </a:t>
            </a:r>
            <a:r>
              <a:rPr lang="en-GB" i="0" dirty="0" err="1"/>
              <a:t>MsWindowsWidgetFactory</a:t>
            </a:r>
            <a:r>
              <a:rPr lang="en-GB" i="0" dirty="0"/>
              <a:t>();</a:t>
            </a:r>
          </a:p>
          <a:p>
            <a:r>
              <a:rPr lang="en-GB" i="0" dirty="0"/>
              <a:t>    }</a:t>
            </a:r>
          </a:p>
          <a:p>
            <a:r>
              <a:rPr lang="en-GB" i="0" dirty="0"/>
              <a:t>    </a:t>
            </a:r>
            <a:r>
              <a:rPr lang="en-GB" i="0" dirty="0" err="1"/>
              <a:t>builder.buildWindow</a:t>
            </a:r>
            <a:r>
              <a:rPr lang="en-GB" i="0" dirty="0"/>
              <a:t>(</a:t>
            </a:r>
            <a:r>
              <a:rPr lang="en-GB" i="0" dirty="0" err="1"/>
              <a:t>widgetFactory</a:t>
            </a:r>
            <a:r>
              <a:rPr lang="en-GB" i="0" dirty="0"/>
              <a:t>);</a:t>
            </a:r>
          </a:p>
          <a:p>
            <a:r>
              <a:rPr lang="en-GB" i="0" dirty="0"/>
              <a:t>  }</a:t>
            </a:r>
          </a:p>
          <a:p>
            <a:r>
              <a:rPr lang="en-GB" i="0"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3"/>
          <p:cNvSpPr>
            <a:spLocks noChangeArrowheads="1"/>
          </p:cNvSpPr>
          <p:nvPr/>
        </p:nvSpPr>
        <p:spPr bwMode="auto">
          <a:xfrm>
            <a:off x="251520" y="1556792"/>
            <a:ext cx="8534400" cy="410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20000"/>
              </a:spcBef>
              <a:buClr>
                <a:schemeClr val="bg2"/>
              </a:buClr>
              <a:buSzPct val="75000"/>
              <a:buFont typeface="Wingdings" panose="05000000000000000000" pitchFamily="2" charset="2"/>
              <a:buChar char="§"/>
            </a:pPr>
            <a:r>
              <a:rPr lang="en-US" altLang="en-US" b="1" i="0" dirty="0"/>
              <a:t>+</a:t>
            </a:r>
            <a:r>
              <a:rPr lang="en-US" altLang="en-US" sz="2200" i="0" dirty="0"/>
              <a:t>One of the main purposes of the Abstract Factory is that it isolates the concrete classes that are generated. </a:t>
            </a:r>
          </a:p>
          <a:p>
            <a:pPr algn="just" eaLnBrk="1" hangingPunct="1">
              <a:spcBef>
                <a:spcPct val="20000"/>
              </a:spcBef>
              <a:buClr>
                <a:schemeClr val="bg2"/>
              </a:buClr>
              <a:buSzPct val="75000"/>
              <a:buFont typeface="Wingdings" panose="05000000000000000000" pitchFamily="2" charset="2"/>
              <a:buChar char="§"/>
            </a:pPr>
            <a:r>
              <a:rPr lang="en-US" altLang="en-US" b="1" i="0" dirty="0"/>
              <a:t>+</a:t>
            </a:r>
            <a:r>
              <a:rPr lang="en-US" altLang="en-US" sz="2200" i="0" dirty="0"/>
              <a:t>The actual class names of these classes are hidden in the factory and need not be known at the client level at all.</a:t>
            </a:r>
          </a:p>
          <a:p>
            <a:pPr algn="just" eaLnBrk="1" hangingPunct="1">
              <a:spcBef>
                <a:spcPct val="20000"/>
              </a:spcBef>
              <a:buClr>
                <a:schemeClr val="bg2"/>
              </a:buClr>
              <a:buSzPct val="75000"/>
              <a:buFont typeface="Wingdings" panose="05000000000000000000" pitchFamily="2" charset="2"/>
              <a:buChar char="§"/>
            </a:pPr>
            <a:r>
              <a:rPr lang="en-US" altLang="en-US" b="1" i="0" dirty="0"/>
              <a:t>+</a:t>
            </a:r>
            <a:r>
              <a:rPr lang="en-US" altLang="en-US" sz="2200" i="0" dirty="0"/>
              <a:t>Because of the isolation of classes, you can change or interchange these product class families freely. </a:t>
            </a:r>
          </a:p>
          <a:p>
            <a:pPr algn="just" eaLnBrk="1" hangingPunct="1">
              <a:spcBef>
                <a:spcPct val="20000"/>
              </a:spcBef>
              <a:buClr>
                <a:schemeClr val="bg2"/>
              </a:buClr>
              <a:buSzPct val="75000"/>
              <a:buFont typeface="Wingdings" panose="05000000000000000000" pitchFamily="2" charset="2"/>
              <a:buChar char="§"/>
            </a:pPr>
            <a:r>
              <a:rPr lang="en-GB" b="1" i="0" dirty="0"/>
              <a:t>-</a:t>
            </a:r>
            <a:r>
              <a:rPr lang="en-GB" sz="2000" i="0" dirty="0"/>
              <a:t>With both the Factory pattern and the Abstract Factory pattern, someone has to determine what type of factory the client is dealing with at runtime. This is usually done with some type of switch statement.</a:t>
            </a:r>
            <a:endParaRPr lang="en-US" altLang="en-US" sz="2200" i="0" dirty="0"/>
          </a:p>
        </p:txBody>
      </p:sp>
      <p:sp>
        <p:nvSpPr>
          <p:cNvPr id="7" name="Rectangle 2"/>
          <p:cNvSpPr txBox="1">
            <a:spLocks noChangeArrowheads="1"/>
          </p:cNvSpPr>
          <p:nvPr/>
        </p:nvSpPr>
        <p:spPr>
          <a:xfrm>
            <a:off x="500034" y="1000108"/>
            <a:ext cx="7772400" cy="38100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altLang="en-US" sz="2800" i="0" dirty="0"/>
              <a:t>Consequences of Abstract Factory</a:t>
            </a:r>
            <a:r>
              <a:rPr lang="bg-BG" altLang="en-US" sz="2800" i="0" dirty="0"/>
              <a:t> </a:t>
            </a:r>
            <a:endParaRPr lang="en-CA" altLang="en-US" sz="2800" i="0" dirty="0"/>
          </a:p>
        </p:txBody>
      </p:sp>
    </p:spTree>
    <p:extLst>
      <p:ext uri="{BB962C8B-B14F-4D97-AF65-F5344CB8AC3E}">
        <p14:creationId xmlns:p14="http://schemas.microsoft.com/office/powerpoint/2010/main" val="312119540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8F6A9-8EE1-457B-970D-C263B071BEB3}"/>
              </a:ext>
            </a:extLst>
          </p:cNvPr>
          <p:cNvSpPr>
            <a:spLocks noGrp="1"/>
          </p:cNvSpPr>
          <p:nvPr>
            <p:ph type="title"/>
          </p:nvPr>
        </p:nvSpPr>
        <p:spPr/>
        <p:txBody>
          <a:bodyPr/>
          <a:lstStyle/>
          <a:p>
            <a:r>
              <a:rPr lang="en-GB" dirty="0"/>
              <a:t>In summary</a:t>
            </a:r>
          </a:p>
        </p:txBody>
      </p:sp>
      <p:sp>
        <p:nvSpPr>
          <p:cNvPr id="3" name="Content Placeholder 2">
            <a:extLst>
              <a:ext uri="{FF2B5EF4-FFF2-40B4-BE49-F238E27FC236}">
                <a16:creationId xmlns:a16="http://schemas.microsoft.com/office/drawing/2014/main" id="{1F754218-4952-42B3-95E0-3B3F50040720}"/>
              </a:ext>
            </a:extLst>
          </p:cNvPr>
          <p:cNvSpPr>
            <a:spLocks noGrp="1"/>
          </p:cNvSpPr>
          <p:nvPr>
            <p:ph idx="1"/>
          </p:nvPr>
        </p:nvSpPr>
        <p:spPr>
          <a:xfrm>
            <a:off x="628650" y="1556792"/>
            <a:ext cx="7886700" cy="4620171"/>
          </a:xfrm>
        </p:spPr>
        <p:txBody>
          <a:bodyPr>
            <a:normAutofit fontScale="85000" lnSpcReduction="20000"/>
          </a:bodyPr>
          <a:lstStyle/>
          <a:p>
            <a:pPr marL="0" indent="0">
              <a:buNone/>
            </a:pPr>
            <a:r>
              <a:rPr lang="en-GB" sz="2800" dirty="0"/>
              <a:t>Factory Pattern </a:t>
            </a:r>
          </a:p>
          <a:p>
            <a:r>
              <a:rPr lang="en-GB" dirty="0"/>
              <a:t>provides a simple decision making class that returns one of several possible subclasses of a base class depending on the data that are provided;</a:t>
            </a:r>
          </a:p>
          <a:p>
            <a:r>
              <a:rPr lang="en-GB" dirty="0"/>
              <a:t>allows the sub-classes to choose the type of objects to create;</a:t>
            </a:r>
          </a:p>
          <a:p>
            <a:r>
              <a:rPr lang="en-GB" dirty="0"/>
              <a:t>does not expose creation logic to the client and refer the created object using a standard interface;</a:t>
            </a:r>
          </a:p>
          <a:p>
            <a:r>
              <a:rPr lang="en-GB" dirty="0"/>
              <a:t>also known as Virtual Constructor;</a:t>
            </a:r>
          </a:p>
          <a:p>
            <a:r>
              <a:rPr lang="en-GB" dirty="0"/>
              <a:t>the most used design pattern in Java.</a:t>
            </a:r>
          </a:p>
          <a:p>
            <a:endParaRPr lang="en-GB" dirty="0"/>
          </a:p>
          <a:p>
            <a:pPr marL="0" indent="0">
              <a:buNone/>
            </a:pPr>
            <a:r>
              <a:rPr lang="en-GB" sz="2800" dirty="0"/>
              <a:t>Abstract Factory Pattern</a:t>
            </a:r>
          </a:p>
          <a:p>
            <a:r>
              <a:rPr lang="en-GB" dirty="0"/>
              <a:t>The Abstract Factory pattern works around a super-factory which creates other factories. This factory is also called as factory of factories.</a:t>
            </a:r>
          </a:p>
          <a:p>
            <a:r>
              <a:rPr lang="en-GB" dirty="0"/>
              <a:t>The Abstract Factory Pattern provides an interface for creating a factory of related objects without explicitly identifying their classes. That means Abstract Factory allows a class to return a factory of classes.</a:t>
            </a:r>
          </a:p>
          <a:p>
            <a:r>
              <a:rPr lang="en-GB" dirty="0"/>
              <a:t>Each generated factory can give the objects according to the Factory pattern.</a:t>
            </a:r>
          </a:p>
        </p:txBody>
      </p:sp>
      <p:sp>
        <p:nvSpPr>
          <p:cNvPr id="4" name="Slide Number Placeholder 3">
            <a:extLst>
              <a:ext uri="{FF2B5EF4-FFF2-40B4-BE49-F238E27FC236}">
                <a16:creationId xmlns:a16="http://schemas.microsoft.com/office/drawing/2014/main" id="{60E5A9B7-F9F0-4D7C-AB42-80015DED7E11}"/>
              </a:ext>
            </a:extLst>
          </p:cNvPr>
          <p:cNvSpPr>
            <a:spLocks noGrp="1"/>
          </p:cNvSpPr>
          <p:nvPr>
            <p:ph type="sldNum" sz="quarter" idx="12"/>
          </p:nvPr>
        </p:nvSpPr>
        <p:spPr/>
        <p:txBody>
          <a:bodyPr/>
          <a:lstStyle/>
          <a:p>
            <a:fld id="{AE24E79D-3132-4D8C-BB10-A25A32A157E2}" type="slidenum">
              <a:rPr lang="en-US" altLang="en-US" smtClean="0"/>
              <a:pPr/>
              <a:t>27</a:t>
            </a:fld>
            <a:endParaRPr lang="en-US" altLang="en-US"/>
          </a:p>
        </p:txBody>
      </p:sp>
    </p:spTree>
    <p:extLst>
      <p:ext uri="{BB962C8B-B14F-4D97-AF65-F5344CB8AC3E}">
        <p14:creationId xmlns:p14="http://schemas.microsoft.com/office/powerpoint/2010/main" val="3134108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00062"/>
            <a:ext cx="7886700" cy="1325563"/>
          </a:xfrm>
        </p:spPr>
        <p:txBody>
          <a:bodyPr>
            <a:normAutofit/>
          </a:bodyPr>
          <a:lstStyle/>
          <a:p>
            <a:r>
              <a:rPr lang="en-GB" sz="2800" dirty="0"/>
              <a:t>The differences between factory and abstract factory design pattern</a:t>
            </a:r>
          </a:p>
        </p:txBody>
      </p:sp>
      <p:sp>
        <p:nvSpPr>
          <p:cNvPr id="3" name="Content Placeholder 2"/>
          <p:cNvSpPr>
            <a:spLocks noGrp="1"/>
          </p:cNvSpPr>
          <p:nvPr>
            <p:ph idx="1"/>
          </p:nvPr>
        </p:nvSpPr>
        <p:spPr>
          <a:xfrm>
            <a:off x="499798" y="1825625"/>
            <a:ext cx="8191822" cy="4351338"/>
          </a:xfrm>
        </p:spPr>
        <p:txBody>
          <a:bodyPr/>
          <a:lstStyle/>
          <a:p>
            <a:r>
              <a:rPr lang="en-GB" sz="2400" dirty="0"/>
              <a:t>Factory design pattern produces implementation of Products, e.g. Garment Factory produce different kinds of clothes.</a:t>
            </a:r>
          </a:p>
          <a:p>
            <a:r>
              <a:rPr lang="en-GB" sz="2400" dirty="0"/>
              <a:t>On the other hand, Abstract Factory design pattern adds another layer of abstraction over Factory Pattern and Abstract Factory implementation itself. For example, Abstract Factory will allow you to choose a particular Factory implementation based upon need which will then produce different kinds of products.</a:t>
            </a:r>
          </a:p>
          <a:p>
            <a:r>
              <a:rPr lang="en-GB" sz="2400" dirty="0"/>
              <a:t>In short:</a:t>
            </a:r>
          </a:p>
          <a:p>
            <a:pPr lvl="1"/>
            <a:r>
              <a:rPr lang="en-GB" dirty="0"/>
              <a:t>1) </a:t>
            </a:r>
            <a:r>
              <a:rPr lang="en-GB" sz="2000" dirty="0"/>
              <a:t>Abstract Factory design pattern creates Factory</a:t>
            </a:r>
          </a:p>
          <a:p>
            <a:pPr lvl="1"/>
            <a:r>
              <a:rPr lang="en-GB" sz="2000" dirty="0"/>
              <a:t>2) Factory design pattern creates Products</a:t>
            </a:r>
          </a:p>
        </p:txBody>
      </p:sp>
    </p:spTree>
    <p:extLst>
      <p:ext uri="{BB962C8B-B14F-4D97-AF65-F5344CB8AC3E}">
        <p14:creationId xmlns:p14="http://schemas.microsoft.com/office/powerpoint/2010/main" val="3460733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3"/>
          <p:cNvSpPr>
            <a:spLocks noChangeArrowheads="1"/>
          </p:cNvSpPr>
          <p:nvPr/>
        </p:nvSpPr>
        <p:spPr bwMode="auto">
          <a:xfrm>
            <a:off x="357158" y="1357298"/>
            <a:ext cx="8534400" cy="4952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20000"/>
              </a:spcBef>
              <a:buClr>
                <a:schemeClr val="bg2"/>
              </a:buClr>
              <a:buSzPct val="75000"/>
              <a:buFont typeface="Wingdings" panose="05000000000000000000" pitchFamily="2" charset="2"/>
              <a:buChar char="§"/>
            </a:pPr>
            <a:r>
              <a:rPr lang="en-GB" altLang="en-US" b="1" i="0" dirty="0"/>
              <a:t>Factory: </a:t>
            </a:r>
            <a:r>
              <a:rPr lang="en-GB" altLang="en-US" sz="2200" i="0" dirty="0"/>
              <a:t>it's easy to think of factories in the real world - a factory is just somewhere that items gets produced such as cars, computers or TVs.</a:t>
            </a:r>
          </a:p>
          <a:p>
            <a:pPr algn="just" eaLnBrk="1" hangingPunct="1">
              <a:spcBef>
                <a:spcPct val="20000"/>
              </a:spcBef>
              <a:buClr>
                <a:schemeClr val="bg2"/>
              </a:buClr>
              <a:buSzPct val="75000"/>
              <a:buFont typeface="Wingdings" panose="05000000000000000000" pitchFamily="2" charset="2"/>
              <a:buChar char="§"/>
            </a:pPr>
            <a:r>
              <a:rPr lang="bg-BG" altLang="en-US" b="1" i="0" dirty="0"/>
              <a:t>The Factory </a:t>
            </a:r>
            <a:r>
              <a:rPr lang="en-US" altLang="en-US" b="1" i="0" dirty="0"/>
              <a:t>Pattern</a:t>
            </a:r>
            <a:r>
              <a:rPr lang="bg-BG" altLang="en-US" b="1" i="0" dirty="0"/>
              <a:t> </a:t>
            </a:r>
            <a:endParaRPr lang="en-GB" altLang="en-US" b="1" i="0" dirty="0"/>
          </a:p>
          <a:p>
            <a:pPr lvl="1" algn="just" eaLnBrk="1" hangingPunct="1">
              <a:spcBef>
                <a:spcPct val="20000"/>
              </a:spcBef>
              <a:buClr>
                <a:schemeClr val="bg2"/>
              </a:buClr>
              <a:buSzPct val="75000"/>
              <a:buFont typeface="Wingdings" panose="05000000000000000000" pitchFamily="2" charset="2"/>
              <a:buChar char="§"/>
            </a:pPr>
            <a:r>
              <a:rPr lang="bg-BG" altLang="en-US" i="0" dirty="0"/>
              <a:t>provides a simple decision making class that</a:t>
            </a:r>
            <a:r>
              <a:rPr lang="en-US" altLang="en-US" i="0" dirty="0"/>
              <a:t> </a:t>
            </a:r>
            <a:r>
              <a:rPr lang="bg-BG" altLang="en-US" i="0" dirty="0"/>
              <a:t>returns one of several possible subclasses of a base class depending</a:t>
            </a:r>
            <a:r>
              <a:rPr lang="en-US" altLang="en-US" i="0" dirty="0"/>
              <a:t> </a:t>
            </a:r>
            <a:r>
              <a:rPr lang="bg-BG" altLang="en-US" i="0" dirty="0"/>
              <a:t>on the data that are provided</a:t>
            </a:r>
            <a:r>
              <a:rPr lang="en-GB" altLang="en-US" i="0" dirty="0"/>
              <a:t>;</a:t>
            </a:r>
            <a:endParaRPr lang="en-US" altLang="en-US" i="0" dirty="0"/>
          </a:p>
          <a:p>
            <a:pPr lvl="1" algn="just" eaLnBrk="1" hangingPunct="1">
              <a:spcBef>
                <a:spcPct val="20000"/>
              </a:spcBef>
              <a:buClr>
                <a:schemeClr val="bg2"/>
              </a:buClr>
              <a:buSzPct val="75000"/>
              <a:buFont typeface="Wingdings" panose="05000000000000000000" pitchFamily="2" charset="2"/>
              <a:buChar char="§"/>
            </a:pPr>
            <a:r>
              <a:rPr lang="en-GB" altLang="en-US" i="0" dirty="0"/>
              <a:t>allows the sub-classes to choose the type of objects to create;</a:t>
            </a:r>
          </a:p>
          <a:p>
            <a:pPr lvl="1" algn="just" eaLnBrk="1" hangingPunct="1">
              <a:spcBef>
                <a:spcPct val="20000"/>
              </a:spcBef>
              <a:buClr>
                <a:schemeClr val="bg2"/>
              </a:buClr>
              <a:buSzPct val="75000"/>
              <a:buFont typeface="Wingdings" panose="05000000000000000000" pitchFamily="2" charset="2"/>
              <a:buChar char="§"/>
            </a:pPr>
            <a:r>
              <a:rPr lang="en-GB" altLang="en-US" i="0" dirty="0"/>
              <a:t>does not expose creation logic to the client and refer the created object using a standard interface;</a:t>
            </a:r>
          </a:p>
          <a:p>
            <a:pPr lvl="1" algn="just" eaLnBrk="1" hangingPunct="1">
              <a:spcBef>
                <a:spcPct val="20000"/>
              </a:spcBef>
              <a:buClr>
                <a:schemeClr val="bg2"/>
              </a:buClr>
              <a:buSzPct val="75000"/>
              <a:buFont typeface="Wingdings" panose="05000000000000000000" pitchFamily="2" charset="2"/>
              <a:buChar char="§"/>
            </a:pPr>
            <a:r>
              <a:rPr lang="en-GB" altLang="en-US" i="0" dirty="0"/>
              <a:t>also known as Virtual Constructor.</a:t>
            </a:r>
          </a:p>
          <a:p>
            <a:pPr lvl="1" algn="just" eaLnBrk="1" hangingPunct="1">
              <a:spcBef>
                <a:spcPct val="20000"/>
              </a:spcBef>
              <a:buClr>
                <a:schemeClr val="bg2"/>
              </a:buClr>
              <a:buSzPct val="75000"/>
              <a:buFont typeface="Wingdings" panose="05000000000000000000" pitchFamily="2" charset="2"/>
              <a:buChar char="§"/>
            </a:pPr>
            <a:r>
              <a:rPr lang="en-GB" altLang="en-US" i="0" dirty="0"/>
              <a:t>It is the most used design pattern in Java.</a:t>
            </a:r>
          </a:p>
          <a:p>
            <a:pPr lvl="1" algn="just" eaLnBrk="1" hangingPunct="1">
              <a:spcBef>
                <a:spcPct val="20000"/>
              </a:spcBef>
              <a:buClr>
                <a:schemeClr val="bg2"/>
              </a:buClr>
              <a:buSzPct val="75000"/>
              <a:buFont typeface="Wingdings" panose="05000000000000000000" pitchFamily="2" charset="2"/>
              <a:buChar char="§"/>
            </a:pPr>
            <a:endParaRPr lang="en-US" altLang="en-US" i="0" dirty="0"/>
          </a:p>
        </p:txBody>
      </p:sp>
    </p:spTree>
    <p:extLst>
      <p:ext uri="{BB962C8B-B14F-4D97-AF65-F5344CB8AC3E}">
        <p14:creationId xmlns:p14="http://schemas.microsoft.com/office/powerpoint/2010/main" val="400489541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2C1F8-8BBA-4F84-9958-C31D7F2BD719}"/>
              </a:ext>
            </a:extLst>
          </p:cNvPr>
          <p:cNvSpPr>
            <a:spLocks noGrp="1"/>
          </p:cNvSpPr>
          <p:nvPr>
            <p:ph type="title"/>
          </p:nvPr>
        </p:nvSpPr>
        <p:spPr/>
        <p:txBody>
          <a:bodyPr/>
          <a:lstStyle/>
          <a:p>
            <a:r>
              <a:rPr lang="en-GB" dirty="0"/>
              <a:t>Abstract Factory Pattern</a:t>
            </a:r>
          </a:p>
        </p:txBody>
      </p:sp>
      <p:sp>
        <p:nvSpPr>
          <p:cNvPr id="3" name="Content Placeholder 2">
            <a:extLst>
              <a:ext uri="{FF2B5EF4-FFF2-40B4-BE49-F238E27FC236}">
                <a16:creationId xmlns:a16="http://schemas.microsoft.com/office/drawing/2014/main" id="{311AADE2-8CEA-45D0-B328-B7BB0BDCEAF7}"/>
              </a:ext>
            </a:extLst>
          </p:cNvPr>
          <p:cNvSpPr>
            <a:spLocks noGrp="1"/>
          </p:cNvSpPr>
          <p:nvPr>
            <p:ph idx="1"/>
          </p:nvPr>
        </p:nvSpPr>
        <p:spPr/>
        <p:txBody>
          <a:bodyPr>
            <a:normAutofit/>
          </a:bodyPr>
          <a:lstStyle/>
          <a:p>
            <a:r>
              <a:rPr lang="bg-BG" altLang="en-US" b="1" dirty="0"/>
              <a:t>The Abstract Factory </a:t>
            </a:r>
            <a:r>
              <a:rPr lang="en-US" altLang="en-US" b="1" dirty="0"/>
              <a:t>Pattern</a:t>
            </a:r>
            <a:r>
              <a:rPr lang="en-US" altLang="en-US" dirty="0"/>
              <a:t> </a:t>
            </a:r>
          </a:p>
          <a:p>
            <a:pPr lvl="1"/>
            <a:r>
              <a:rPr lang="en-GB" altLang="en-US" dirty="0"/>
              <a:t>The Abstract Factory pattern works around a super-factory which creates other factories. This factory is also called as factory of factories.</a:t>
            </a:r>
          </a:p>
          <a:p>
            <a:pPr lvl="1"/>
            <a:r>
              <a:rPr lang="en-GB" altLang="en-US" dirty="0"/>
              <a:t>The Abstract Factory Pattern provides an interface for creating a factory of related objects without explicitly identifying their classes. That means Abstract Factory allows a class to return a factory of classes.</a:t>
            </a:r>
          </a:p>
          <a:p>
            <a:pPr lvl="1"/>
            <a:r>
              <a:rPr lang="en-GB" altLang="en-US" dirty="0"/>
              <a:t>Each generated factory can give the objects according to the Factory pattern..</a:t>
            </a:r>
          </a:p>
          <a:p>
            <a:r>
              <a:rPr lang="en-GB" altLang="en-US" dirty="0"/>
              <a:t>Both design patterns belong to the Creational Pattern as this pattern provides one of the best ways to create an object.</a:t>
            </a:r>
            <a:endParaRPr lang="en-US" altLang="en-US" dirty="0"/>
          </a:p>
          <a:p>
            <a:endParaRPr lang="en-US" altLang="en-US" dirty="0"/>
          </a:p>
          <a:p>
            <a:endParaRPr lang="en-GB" dirty="0"/>
          </a:p>
        </p:txBody>
      </p:sp>
      <p:sp>
        <p:nvSpPr>
          <p:cNvPr id="4" name="Slide Number Placeholder 3">
            <a:extLst>
              <a:ext uri="{FF2B5EF4-FFF2-40B4-BE49-F238E27FC236}">
                <a16:creationId xmlns:a16="http://schemas.microsoft.com/office/drawing/2014/main" id="{D6D6EB6C-D0B5-464E-B83E-A948783FA121}"/>
              </a:ext>
            </a:extLst>
          </p:cNvPr>
          <p:cNvSpPr>
            <a:spLocks noGrp="1"/>
          </p:cNvSpPr>
          <p:nvPr>
            <p:ph type="sldNum" sz="quarter" idx="12"/>
          </p:nvPr>
        </p:nvSpPr>
        <p:spPr/>
        <p:txBody>
          <a:bodyPr/>
          <a:lstStyle/>
          <a:p>
            <a:fld id="{AE24E79D-3132-4D8C-BB10-A25A32A157E2}" type="slidenum">
              <a:rPr lang="en-US" altLang="en-US" smtClean="0"/>
              <a:pPr/>
              <a:t>4</a:t>
            </a:fld>
            <a:endParaRPr lang="en-US" altLang="en-US"/>
          </a:p>
        </p:txBody>
      </p:sp>
    </p:spTree>
    <p:extLst>
      <p:ext uri="{BB962C8B-B14F-4D97-AF65-F5344CB8AC3E}">
        <p14:creationId xmlns:p14="http://schemas.microsoft.com/office/powerpoint/2010/main" val="1713991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3"/>
          <p:cNvSpPr>
            <a:spLocks noChangeArrowheads="1"/>
          </p:cNvSpPr>
          <p:nvPr/>
        </p:nvSpPr>
        <p:spPr bwMode="auto">
          <a:xfrm>
            <a:off x="304800" y="1268760"/>
            <a:ext cx="8534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20000"/>
              </a:spcBef>
              <a:buClr>
                <a:schemeClr val="bg2"/>
              </a:buClr>
              <a:buSzPct val="75000"/>
              <a:buFont typeface="Wingdings" panose="05000000000000000000" pitchFamily="2" charset="2"/>
              <a:buNone/>
            </a:pPr>
            <a:r>
              <a:rPr lang="en-US" altLang="en-US" sz="2000" i="0" dirty="0"/>
              <a:t>The</a:t>
            </a:r>
            <a:r>
              <a:rPr lang="bg-BG" altLang="en-US" sz="2000" i="0" dirty="0"/>
              <a:t> Factory pattern returns an instance</a:t>
            </a:r>
            <a:r>
              <a:rPr lang="en-US" altLang="en-US" sz="2000" i="0" dirty="0"/>
              <a:t> </a:t>
            </a:r>
            <a:r>
              <a:rPr lang="bg-BG" altLang="en-US" sz="2000" i="0" dirty="0"/>
              <a:t>of one of several possible classes depending on the data provided to it.</a:t>
            </a:r>
            <a:endParaRPr lang="en-US" altLang="en-US" sz="2000" i="0" dirty="0"/>
          </a:p>
        </p:txBody>
      </p:sp>
      <p:pic>
        <p:nvPicPr>
          <p:cNvPr id="1536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2419722"/>
            <a:ext cx="498157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Rectangle 7"/>
          <p:cNvSpPr>
            <a:spLocks noChangeArrowheads="1"/>
          </p:cNvSpPr>
          <p:nvPr/>
        </p:nvSpPr>
        <p:spPr bwMode="auto">
          <a:xfrm>
            <a:off x="304800" y="4293096"/>
            <a:ext cx="8534400" cy="2147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4488" indent="-344488"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20000"/>
              </a:spcBef>
              <a:buClr>
                <a:schemeClr val="bg2"/>
              </a:buClr>
              <a:buSzPct val="75000"/>
              <a:buFont typeface="Wingdings" panose="05000000000000000000" pitchFamily="2" charset="2"/>
              <a:buChar char="§"/>
            </a:pPr>
            <a:r>
              <a:rPr lang="en-US" altLang="en-US" sz="2000" i="0" dirty="0"/>
              <a:t>Here, </a:t>
            </a:r>
            <a:r>
              <a:rPr lang="en-US" altLang="en-US" sz="2000" b="1" i="0" dirty="0"/>
              <a:t>x </a:t>
            </a:r>
            <a:r>
              <a:rPr lang="en-US" altLang="en-US" sz="2000" i="0" dirty="0"/>
              <a:t>is a base class and classes </a:t>
            </a:r>
            <a:r>
              <a:rPr lang="en-US" altLang="en-US" sz="2000" b="1" i="0" dirty="0" err="1"/>
              <a:t>xy</a:t>
            </a:r>
            <a:r>
              <a:rPr lang="en-US" altLang="en-US" sz="2000" b="1" i="0" dirty="0"/>
              <a:t> </a:t>
            </a:r>
            <a:r>
              <a:rPr lang="en-US" altLang="en-US" sz="2000" i="0" dirty="0"/>
              <a:t>and </a:t>
            </a:r>
            <a:r>
              <a:rPr lang="en-US" altLang="en-US" sz="2000" b="1" i="0" dirty="0" err="1"/>
              <a:t>xz</a:t>
            </a:r>
            <a:r>
              <a:rPr lang="en-US" altLang="en-US" sz="2000" b="1" i="0" dirty="0"/>
              <a:t> </a:t>
            </a:r>
            <a:r>
              <a:rPr lang="en-US" altLang="en-US" sz="2000" i="0" dirty="0"/>
              <a:t>are derived from it. </a:t>
            </a:r>
          </a:p>
          <a:p>
            <a:pPr algn="just" eaLnBrk="1" hangingPunct="1">
              <a:spcBef>
                <a:spcPct val="20000"/>
              </a:spcBef>
              <a:buClr>
                <a:schemeClr val="bg2"/>
              </a:buClr>
              <a:buSzPct val="75000"/>
              <a:buFont typeface="Wingdings" panose="05000000000000000000" pitchFamily="2" charset="2"/>
              <a:buChar char="§"/>
            </a:pPr>
            <a:r>
              <a:rPr lang="en-US" altLang="en-US" sz="2000" i="0" dirty="0"/>
              <a:t>The </a:t>
            </a:r>
            <a:r>
              <a:rPr lang="en-US" altLang="en-US" sz="2000" b="1" i="0" dirty="0"/>
              <a:t>Factory</a:t>
            </a:r>
            <a:r>
              <a:rPr lang="en-US" altLang="en-US" sz="2000" i="0" dirty="0"/>
              <a:t> is a class that decides which of these subclasses to return depending on the arguments you give it. </a:t>
            </a:r>
          </a:p>
          <a:p>
            <a:pPr algn="just" eaLnBrk="1" hangingPunct="1">
              <a:spcBef>
                <a:spcPct val="20000"/>
              </a:spcBef>
              <a:buClr>
                <a:schemeClr val="bg2"/>
              </a:buClr>
              <a:buSzPct val="75000"/>
              <a:buFont typeface="Wingdings" panose="05000000000000000000" pitchFamily="2" charset="2"/>
              <a:buChar char="§"/>
            </a:pPr>
            <a:r>
              <a:rPr lang="en-US" altLang="en-US" sz="2000" i="0" dirty="0"/>
              <a:t>The </a:t>
            </a:r>
            <a:r>
              <a:rPr lang="en-US" altLang="en-US" sz="2000" b="1" i="0" dirty="0" err="1"/>
              <a:t>getClass</a:t>
            </a:r>
            <a:r>
              <a:rPr lang="en-US" altLang="en-US" sz="2000" b="1" i="0" dirty="0"/>
              <a:t>()</a:t>
            </a:r>
            <a:r>
              <a:rPr lang="en-US" altLang="en-US" sz="2000" i="0" dirty="0"/>
              <a:t> method passes in some value </a:t>
            </a:r>
            <a:r>
              <a:rPr lang="en-US" altLang="en-US" sz="2000" b="1" i="0" dirty="0" err="1"/>
              <a:t>abc</a:t>
            </a:r>
            <a:r>
              <a:rPr lang="en-US" altLang="en-US" sz="2000" i="0" dirty="0"/>
              <a:t>, and returns some instance of the class </a:t>
            </a:r>
            <a:r>
              <a:rPr lang="en-US" altLang="en-US" sz="2000" b="1" i="0" dirty="0"/>
              <a:t>x</a:t>
            </a:r>
            <a:r>
              <a:rPr lang="en-US" altLang="en-US" sz="2000" i="0" dirty="0"/>
              <a:t>. </a:t>
            </a:r>
            <a:r>
              <a:rPr lang="en-US" altLang="en-US" sz="2000" i="0" u="sng" dirty="0"/>
              <a:t>Which one it returns doesn't matter to the programmer since they all have the same methods, but different implementations.</a:t>
            </a:r>
          </a:p>
        </p:txBody>
      </p:sp>
    </p:spTree>
    <p:extLst>
      <p:ext uri="{BB962C8B-B14F-4D97-AF65-F5344CB8AC3E}">
        <p14:creationId xmlns:p14="http://schemas.microsoft.com/office/powerpoint/2010/main" val="418749571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ChangeArrowheads="1"/>
          </p:cNvSpPr>
          <p:nvPr/>
        </p:nvSpPr>
        <p:spPr bwMode="auto">
          <a:xfrm>
            <a:off x="152400" y="1340768"/>
            <a:ext cx="8534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Clr>
                <a:schemeClr val="bg2"/>
              </a:buClr>
              <a:buSzPct val="75000"/>
              <a:buFont typeface="Wingdings" panose="05000000000000000000" pitchFamily="2" charset="2"/>
              <a:buChar char="§"/>
            </a:pPr>
            <a:r>
              <a:rPr lang="en-US" altLang="en-US" sz="2000" i="0" dirty="0"/>
              <a:t>Let's consider a simple case where we could use a Factory class. Suppose we have an entry form and we want to allow the user to enter his name either as “</a:t>
            </a:r>
            <a:r>
              <a:rPr lang="en-US" altLang="en-US" sz="2000" i="0" dirty="0" err="1"/>
              <a:t>firstname</a:t>
            </a:r>
            <a:r>
              <a:rPr lang="en-US" altLang="en-US" sz="2000" i="0" dirty="0"/>
              <a:t> </a:t>
            </a:r>
            <a:r>
              <a:rPr lang="en-US" altLang="en-US" sz="2000" i="0" dirty="0" err="1"/>
              <a:t>lastname</a:t>
            </a:r>
            <a:r>
              <a:rPr lang="en-US" altLang="en-US" sz="2000" i="0" dirty="0"/>
              <a:t>” or as “</a:t>
            </a:r>
            <a:r>
              <a:rPr lang="en-US" altLang="en-US" sz="2000" i="0" dirty="0" err="1"/>
              <a:t>lastname</a:t>
            </a:r>
            <a:r>
              <a:rPr lang="en-US" altLang="en-US" sz="2000" i="0" dirty="0"/>
              <a:t>, </a:t>
            </a:r>
            <a:r>
              <a:rPr lang="en-US" altLang="en-US" sz="2000" i="0" dirty="0" err="1"/>
              <a:t>firstname</a:t>
            </a:r>
            <a:r>
              <a:rPr lang="en-US" altLang="en-US" sz="2000" i="0" dirty="0"/>
              <a:t>”. </a:t>
            </a:r>
          </a:p>
          <a:p>
            <a:pPr eaLnBrk="1" hangingPunct="1">
              <a:spcBef>
                <a:spcPct val="20000"/>
              </a:spcBef>
              <a:buClr>
                <a:schemeClr val="bg2"/>
              </a:buClr>
              <a:buSzPct val="75000"/>
              <a:buFont typeface="Wingdings" panose="05000000000000000000" pitchFamily="2" charset="2"/>
              <a:buChar char="§"/>
            </a:pPr>
            <a:r>
              <a:rPr lang="en-US" altLang="en-US" sz="2000" i="0" dirty="0"/>
              <a:t>Let’s make the assumption that we will always be able to decide the name order by whether there is a comma between the last and first name.</a:t>
            </a:r>
          </a:p>
        </p:txBody>
      </p:sp>
      <p:sp>
        <p:nvSpPr>
          <p:cNvPr id="16391" name="Rectangle 6"/>
          <p:cNvSpPr>
            <a:spLocks noChangeArrowheads="1"/>
          </p:cNvSpPr>
          <p:nvPr/>
        </p:nvSpPr>
        <p:spPr bwMode="auto">
          <a:xfrm>
            <a:off x="152400" y="3276600"/>
            <a:ext cx="8770938" cy="332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class </a:t>
            </a:r>
            <a:r>
              <a:rPr lang="en-US" altLang="en-US" sz="1800" b="1" i="0" dirty="0" err="1">
                <a:latin typeface="Courier New" panose="02070309020205020404" pitchFamily="49" charset="0"/>
                <a:cs typeface="Courier New" panose="02070309020205020404" pitchFamily="49" charset="0"/>
              </a:rPr>
              <a:t>Namer</a:t>
            </a:r>
            <a:r>
              <a:rPr lang="en-US" altLang="en-US" sz="1800" b="1" i="0" dirty="0">
                <a:latin typeface="Courier New" panose="02070309020205020404" pitchFamily="49" charset="0"/>
                <a:cs typeface="Courier New" panose="02070309020205020404" pitchFamily="49" charset="0"/>
              </a:rPr>
              <a:t> { </a:t>
            </a:r>
            <a:r>
              <a:rPr lang="en-US" altLang="en-US" sz="1800" b="1" i="0" dirty="0">
                <a:solidFill>
                  <a:srgbClr val="00CC00"/>
                </a:solidFill>
                <a:latin typeface="Courier New" panose="02070309020205020404" pitchFamily="49" charset="0"/>
                <a:cs typeface="Courier New" panose="02070309020205020404" pitchFamily="49" charset="0"/>
              </a:rPr>
              <a:t>//a class to take a string apart into two names</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protected String last;  </a:t>
            </a:r>
            <a:r>
              <a:rPr lang="en-US" altLang="en-US" sz="1800" b="1" i="0" dirty="0">
                <a:solidFill>
                  <a:srgbClr val="00CC00"/>
                </a:solidFill>
                <a:latin typeface="Courier New" panose="02070309020205020404" pitchFamily="49" charset="0"/>
                <a:cs typeface="Courier New" panose="02070309020205020404" pitchFamily="49" charset="0"/>
              </a:rPr>
              <a:t>//store last name here</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protected String first; </a:t>
            </a:r>
            <a:r>
              <a:rPr lang="en-US" altLang="en-US" sz="1800" b="1" i="0" dirty="0">
                <a:solidFill>
                  <a:srgbClr val="00CC00"/>
                </a:solidFill>
                <a:latin typeface="Courier New" panose="02070309020205020404" pitchFamily="49" charset="0"/>
                <a:cs typeface="Courier New" panose="02070309020205020404" pitchFamily="49" charset="0"/>
              </a:rPr>
              <a:t>//store first name here</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public String </a:t>
            </a:r>
            <a:r>
              <a:rPr lang="en-US" altLang="en-US" sz="1800" b="1" i="0" dirty="0" err="1">
                <a:latin typeface="Courier New" panose="02070309020205020404" pitchFamily="49" charset="0"/>
                <a:cs typeface="Courier New" panose="02070309020205020404" pitchFamily="49" charset="0"/>
              </a:rPr>
              <a:t>getFirst</a:t>
            </a:r>
            <a:r>
              <a:rPr lang="en-US" altLang="en-US" sz="1800" b="1" i="0" dirty="0">
                <a:latin typeface="Courier New" panose="02070309020205020404" pitchFamily="49" charset="0"/>
                <a:cs typeface="Courier New" panose="02070309020205020404" pitchFamily="49" charset="0"/>
              </a:rPr>
              <a:t>() {</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return first;    </a:t>
            </a:r>
            <a:r>
              <a:rPr lang="en-US" altLang="en-US" sz="1800" b="1" i="0" dirty="0">
                <a:solidFill>
                  <a:srgbClr val="00CC00"/>
                </a:solidFill>
                <a:latin typeface="Courier New" panose="02070309020205020404" pitchFamily="49" charset="0"/>
                <a:cs typeface="Courier New" panose="02070309020205020404" pitchFamily="49" charset="0"/>
              </a:rPr>
              <a:t>//return first name</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public String </a:t>
            </a:r>
            <a:r>
              <a:rPr lang="en-US" altLang="en-US" sz="1800" b="1" i="0" dirty="0" err="1">
                <a:latin typeface="Courier New" panose="02070309020205020404" pitchFamily="49" charset="0"/>
                <a:cs typeface="Courier New" panose="02070309020205020404" pitchFamily="49" charset="0"/>
              </a:rPr>
              <a:t>getLast</a:t>
            </a:r>
            <a:r>
              <a:rPr lang="en-US" altLang="en-US" sz="1800" b="1" i="0" dirty="0">
                <a:latin typeface="Courier New" panose="02070309020205020404" pitchFamily="49" charset="0"/>
                <a:cs typeface="Courier New" panose="02070309020205020404" pitchFamily="49" charset="0"/>
              </a:rPr>
              <a:t>() {</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return last;     </a:t>
            </a:r>
            <a:r>
              <a:rPr lang="en-US" altLang="en-US" sz="1800" b="1" i="0" dirty="0">
                <a:solidFill>
                  <a:srgbClr val="00CC00"/>
                </a:solidFill>
                <a:latin typeface="Courier New" panose="02070309020205020404" pitchFamily="49" charset="0"/>
                <a:cs typeface="Courier New" panose="02070309020205020404" pitchFamily="49" charset="0"/>
              </a:rPr>
              <a:t>//return last name</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a:t>
            </a:r>
            <a:endParaRPr lang="en-US" altLang="en-US" sz="1800" b="1" i="0" u="sng" dirty="0">
              <a:latin typeface="Courier New" panose="02070309020205020404" pitchFamily="49" charset="0"/>
              <a:cs typeface="Courier New" panose="02070309020205020404" pitchFamily="49" charset="0"/>
            </a:endParaRPr>
          </a:p>
        </p:txBody>
      </p:sp>
      <p:sp>
        <p:nvSpPr>
          <p:cNvPr id="8" name="Title 1"/>
          <p:cNvSpPr txBox="1">
            <a:spLocks/>
          </p:cNvSpPr>
          <p:nvPr/>
        </p:nvSpPr>
        <p:spPr>
          <a:xfrm>
            <a:off x="476250" y="624558"/>
            <a:ext cx="7886700" cy="71621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sz="2800" i="0" dirty="0"/>
              <a:t>The Base Class</a:t>
            </a:r>
            <a:endParaRPr lang="en-GB" sz="2800" i="0" dirty="0"/>
          </a:p>
        </p:txBody>
      </p:sp>
    </p:spTree>
    <p:extLst>
      <p:ext uri="{BB962C8B-B14F-4D97-AF65-F5344CB8AC3E}">
        <p14:creationId xmlns:p14="http://schemas.microsoft.com/office/powerpoint/2010/main" val="180746949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ChangeArrowheads="1"/>
          </p:cNvSpPr>
          <p:nvPr/>
        </p:nvSpPr>
        <p:spPr bwMode="auto">
          <a:xfrm>
            <a:off x="304800" y="1335657"/>
            <a:ext cx="8534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20000"/>
              </a:spcBef>
              <a:buClr>
                <a:schemeClr val="bg2"/>
              </a:buClr>
              <a:buSzPct val="75000"/>
              <a:buFont typeface="Wingdings" panose="05000000000000000000" pitchFamily="2" charset="2"/>
              <a:buNone/>
            </a:pPr>
            <a:r>
              <a:rPr lang="en-US" altLang="en-US" sz="2000" i="0" dirty="0"/>
              <a:t>In the </a:t>
            </a:r>
            <a:r>
              <a:rPr lang="en-US" altLang="en-US" sz="2000" i="0" dirty="0" err="1">
                <a:latin typeface="Courier New" panose="02070309020205020404" pitchFamily="49" charset="0"/>
                <a:cs typeface="Courier New" panose="02070309020205020404" pitchFamily="49" charset="0"/>
              </a:rPr>
              <a:t>FirstFirst</a:t>
            </a:r>
            <a:r>
              <a:rPr lang="en-US" altLang="en-US" sz="2000" i="0" dirty="0"/>
              <a:t> class, we assume that everything before the last space is part of the first name.</a:t>
            </a:r>
          </a:p>
        </p:txBody>
      </p:sp>
      <p:sp>
        <p:nvSpPr>
          <p:cNvPr id="17415" name="Rectangle 5"/>
          <p:cNvSpPr>
            <a:spLocks noChangeArrowheads="1"/>
          </p:cNvSpPr>
          <p:nvPr/>
        </p:nvSpPr>
        <p:spPr bwMode="auto">
          <a:xfrm>
            <a:off x="82062" y="2209799"/>
            <a:ext cx="8991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11175" eaLnBrk="0" hangingPunct="0">
              <a:defRPr sz="2400">
                <a:solidFill>
                  <a:schemeClr val="tx1"/>
                </a:solidFill>
                <a:latin typeface="Times New Roman" panose="02020603050405020304" pitchFamily="18" charset="0"/>
              </a:defRPr>
            </a:lvl1pPr>
            <a:lvl2pPr marL="742950" indent="-285750" defTabSz="511175" eaLnBrk="0" hangingPunct="0">
              <a:defRPr sz="2400">
                <a:solidFill>
                  <a:schemeClr val="tx1"/>
                </a:solidFill>
                <a:latin typeface="Times New Roman" panose="02020603050405020304" pitchFamily="18" charset="0"/>
              </a:defRPr>
            </a:lvl2pPr>
            <a:lvl3pPr marL="1143000" indent="-228600" defTabSz="511175" eaLnBrk="0" hangingPunct="0">
              <a:defRPr sz="2400">
                <a:solidFill>
                  <a:schemeClr val="tx1"/>
                </a:solidFill>
                <a:latin typeface="Times New Roman" panose="02020603050405020304" pitchFamily="18" charset="0"/>
              </a:defRPr>
            </a:lvl3pPr>
            <a:lvl4pPr marL="1600200" indent="-228600" defTabSz="511175" eaLnBrk="0" hangingPunct="0">
              <a:defRPr sz="2400">
                <a:solidFill>
                  <a:schemeClr val="tx1"/>
                </a:solidFill>
                <a:latin typeface="Times New Roman" panose="02020603050405020304" pitchFamily="18" charset="0"/>
              </a:defRPr>
            </a:lvl4pPr>
            <a:lvl5pPr marL="2057400" indent="-228600" defTabSz="511175" eaLnBrk="0" hangingPunct="0">
              <a:defRPr sz="2400">
                <a:solidFill>
                  <a:schemeClr val="tx1"/>
                </a:solidFill>
                <a:latin typeface="Times New Roman" panose="02020603050405020304" pitchFamily="18" charset="0"/>
              </a:defRPr>
            </a:lvl5pPr>
            <a:lvl6pPr marL="2514600" indent="-228600" defTabSz="5111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5111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5111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5111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class </a:t>
            </a:r>
            <a:r>
              <a:rPr lang="en-US" altLang="en-US" sz="1800" b="1" i="0" dirty="0" err="1">
                <a:latin typeface="Courier New" panose="02070309020205020404" pitchFamily="49" charset="0"/>
                <a:cs typeface="Courier New" panose="02070309020205020404" pitchFamily="49" charset="0"/>
              </a:rPr>
              <a:t>FirstFirst</a:t>
            </a:r>
            <a:r>
              <a:rPr lang="en-US" altLang="en-US" sz="1800" b="1" i="0" dirty="0">
                <a:latin typeface="Courier New" panose="02070309020205020404" pitchFamily="49" charset="0"/>
                <a:cs typeface="Courier New" panose="02070309020205020404" pitchFamily="49" charset="0"/>
              </a:rPr>
              <a:t> extends </a:t>
            </a:r>
            <a:r>
              <a:rPr lang="en-US" altLang="en-US" sz="1800" b="1" i="0" dirty="0" err="1">
                <a:latin typeface="Courier New" panose="02070309020205020404" pitchFamily="49" charset="0"/>
                <a:cs typeface="Courier New" panose="02070309020205020404" pitchFamily="49" charset="0"/>
              </a:rPr>
              <a:t>Namer</a:t>
            </a:r>
            <a:r>
              <a:rPr lang="en-US" altLang="en-US" sz="1800" b="1" i="0" dirty="0">
                <a:latin typeface="Courier New" panose="02070309020205020404" pitchFamily="49" charset="0"/>
                <a:cs typeface="Courier New" panose="02070309020205020404" pitchFamily="49" charset="0"/>
              </a:rPr>
              <a:t> {</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public </a:t>
            </a:r>
            <a:r>
              <a:rPr lang="en-US" altLang="en-US" sz="1800" b="1" i="0" dirty="0" err="1">
                <a:latin typeface="Courier New" panose="02070309020205020404" pitchFamily="49" charset="0"/>
                <a:cs typeface="Courier New" panose="02070309020205020404" pitchFamily="49" charset="0"/>
              </a:rPr>
              <a:t>FirstFirst</a:t>
            </a:r>
            <a:r>
              <a:rPr lang="en-US" altLang="en-US" sz="1800" b="1" i="0" dirty="0">
                <a:latin typeface="Courier New" panose="02070309020205020404" pitchFamily="49" charset="0"/>
                <a:cs typeface="Courier New" panose="02070309020205020404" pitchFamily="49" charset="0"/>
              </a:rPr>
              <a:t>(String s) {</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a:t>
            </a:r>
            <a:r>
              <a:rPr lang="en-US" altLang="en-US" sz="1800" b="1" i="0" dirty="0" err="1">
                <a:latin typeface="Courier New" panose="02070309020205020404" pitchFamily="49" charset="0"/>
                <a:cs typeface="Courier New" panose="02070309020205020404" pitchFamily="49" charset="0"/>
              </a:rPr>
              <a:t>int</a:t>
            </a:r>
            <a:r>
              <a:rPr lang="en-US" altLang="en-US" sz="1800" b="1" i="0" dirty="0">
                <a:latin typeface="Courier New" panose="02070309020205020404" pitchFamily="49" charset="0"/>
                <a:cs typeface="Courier New" panose="02070309020205020404" pitchFamily="49" charset="0"/>
              </a:rPr>
              <a:t> </a:t>
            </a:r>
            <a:r>
              <a:rPr lang="en-US" altLang="en-US" sz="1800" b="1" i="0" dirty="0" err="1">
                <a:latin typeface="Courier New" panose="02070309020205020404" pitchFamily="49" charset="0"/>
                <a:cs typeface="Courier New" panose="02070309020205020404" pitchFamily="49" charset="0"/>
              </a:rPr>
              <a:t>i</a:t>
            </a:r>
            <a:r>
              <a:rPr lang="en-US" altLang="en-US" sz="1800" b="1" i="0" dirty="0">
                <a:latin typeface="Courier New" panose="02070309020205020404" pitchFamily="49" charset="0"/>
                <a:cs typeface="Courier New" panose="02070309020205020404" pitchFamily="49" charset="0"/>
              </a:rPr>
              <a:t> = </a:t>
            </a:r>
            <a:r>
              <a:rPr lang="en-US" altLang="en-US" sz="1800" b="1" i="0" dirty="0" err="1">
                <a:latin typeface="Courier New" panose="02070309020205020404" pitchFamily="49" charset="0"/>
                <a:cs typeface="Courier New" panose="02070309020205020404" pitchFamily="49" charset="0"/>
              </a:rPr>
              <a:t>s.lastIndexOf</a:t>
            </a:r>
            <a:r>
              <a:rPr lang="en-US" altLang="en-US" sz="1800" b="1" i="0" dirty="0">
                <a:latin typeface="Courier New" panose="02070309020205020404" pitchFamily="49" charset="0"/>
                <a:cs typeface="Courier New" panose="02070309020205020404" pitchFamily="49" charset="0"/>
              </a:rPr>
              <a:t>(" "); 	</a:t>
            </a:r>
            <a:r>
              <a:rPr lang="en-US" altLang="en-US" sz="1800" b="1" i="0" dirty="0">
                <a:solidFill>
                  <a:srgbClr val="00CC00"/>
                </a:solidFill>
                <a:latin typeface="Courier New" panose="02070309020205020404" pitchFamily="49" charset="0"/>
                <a:cs typeface="Courier New" panose="02070309020205020404" pitchFamily="49" charset="0"/>
              </a:rPr>
              <a:t>//find separating space</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if (</a:t>
            </a:r>
            <a:r>
              <a:rPr lang="en-US" altLang="en-US" sz="1800" b="1" i="0" dirty="0" err="1">
                <a:latin typeface="Courier New" panose="02070309020205020404" pitchFamily="49" charset="0"/>
                <a:cs typeface="Courier New" panose="02070309020205020404" pitchFamily="49" charset="0"/>
              </a:rPr>
              <a:t>i</a:t>
            </a:r>
            <a:r>
              <a:rPr lang="en-US" altLang="en-US" sz="1800" b="1" i="0" dirty="0">
                <a:latin typeface="Courier New" panose="02070309020205020404" pitchFamily="49" charset="0"/>
                <a:cs typeface="Courier New" panose="02070309020205020404" pitchFamily="49" charset="0"/>
              </a:rPr>
              <a:t> &gt; 0) {</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first = </a:t>
            </a:r>
            <a:r>
              <a:rPr lang="en-US" altLang="en-US" sz="1800" b="1" i="0" dirty="0" err="1">
                <a:latin typeface="Courier New" panose="02070309020205020404" pitchFamily="49" charset="0"/>
                <a:cs typeface="Courier New" panose="02070309020205020404" pitchFamily="49" charset="0"/>
              </a:rPr>
              <a:t>s.substring</a:t>
            </a:r>
            <a:r>
              <a:rPr lang="en-US" altLang="en-US" sz="1800" b="1" i="0" dirty="0">
                <a:latin typeface="Courier New" panose="02070309020205020404" pitchFamily="49" charset="0"/>
                <a:cs typeface="Courier New" panose="02070309020205020404" pitchFamily="49" charset="0"/>
              </a:rPr>
              <a:t>(0, </a:t>
            </a:r>
            <a:r>
              <a:rPr lang="en-US" altLang="en-US" sz="1800" b="1" i="0" dirty="0" err="1">
                <a:latin typeface="Courier New" panose="02070309020205020404" pitchFamily="49" charset="0"/>
                <a:cs typeface="Courier New" panose="02070309020205020404" pitchFamily="49" charset="0"/>
              </a:rPr>
              <a:t>i</a:t>
            </a:r>
            <a:r>
              <a:rPr lang="en-US" altLang="en-US" sz="1800" b="1" i="0" dirty="0">
                <a:latin typeface="Courier New" panose="02070309020205020404" pitchFamily="49" charset="0"/>
                <a:cs typeface="Courier New" panose="02070309020205020404" pitchFamily="49" charset="0"/>
              </a:rPr>
              <a:t>).trim(); </a:t>
            </a:r>
            <a:r>
              <a:rPr lang="en-US" altLang="en-US" sz="1800" b="1" i="0" dirty="0">
                <a:solidFill>
                  <a:srgbClr val="00CC00"/>
                </a:solidFill>
                <a:latin typeface="Courier New" panose="02070309020205020404" pitchFamily="49" charset="0"/>
                <a:cs typeface="Courier New" panose="02070309020205020404" pitchFamily="49" charset="0"/>
              </a:rPr>
              <a:t>//left = first name</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last =</a:t>
            </a:r>
            <a:r>
              <a:rPr lang="en-US" altLang="en-US" sz="1800" b="1" i="0" dirty="0" err="1">
                <a:latin typeface="Courier New" panose="02070309020205020404" pitchFamily="49" charset="0"/>
                <a:cs typeface="Courier New" panose="02070309020205020404" pitchFamily="49" charset="0"/>
              </a:rPr>
              <a:t>s.substring</a:t>
            </a:r>
            <a:r>
              <a:rPr lang="en-US" altLang="en-US" sz="1800" b="1" i="0" dirty="0">
                <a:latin typeface="Courier New" panose="02070309020205020404" pitchFamily="49" charset="0"/>
                <a:cs typeface="Courier New" panose="02070309020205020404" pitchFamily="49" charset="0"/>
              </a:rPr>
              <a:t>(i+1).trim(); </a:t>
            </a:r>
            <a:r>
              <a:rPr lang="en-US" altLang="en-US" sz="1800" b="1" i="0" dirty="0">
                <a:solidFill>
                  <a:srgbClr val="00CC00"/>
                </a:solidFill>
                <a:latin typeface="Courier New" panose="02070309020205020404" pitchFamily="49" charset="0"/>
                <a:cs typeface="Courier New" panose="02070309020205020404" pitchFamily="49" charset="0"/>
              </a:rPr>
              <a:t>//right = last name</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 else {</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first = “” </a:t>
            </a:r>
            <a:r>
              <a:rPr lang="en-US" altLang="en-US" sz="1800" b="1" i="0" dirty="0">
                <a:solidFill>
                  <a:srgbClr val="00CC00"/>
                </a:solidFill>
                <a:latin typeface="Courier New" panose="02070309020205020404" pitchFamily="49" charset="0"/>
                <a:cs typeface="Courier New" panose="02070309020205020404" pitchFamily="49" charset="0"/>
              </a:rPr>
              <a:t>// put all in last name</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last = s; </a:t>
            </a:r>
            <a:r>
              <a:rPr lang="en-US" altLang="en-US" sz="1800" b="1" i="0" dirty="0">
                <a:solidFill>
                  <a:srgbClr val="00CC00"/>
                </a:solidFill>
                <a:latin typeface="Courier New" panose="02070309020205020404" pitchFamily="49" charset="0"/>
                <a:cs typeface="Courier New" panose="02070309020205020404" pitchFamily="49" charset="0"/>
              </a:rPr>
              <a:t>// if no space</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a:t>
            </a:r>
          </a:p>
          <a:p>
            <a:pPr eaLnBrk="1" hangingPunct="1">
              <a:spcBef>
                <a:spcPct val="20000"/>
              </a:spcBef>
              <a:buClr>
                <a:schemeClr val="bg2"/>
              </a:buClr>
              <a:buSzPct val="75000"/>
              <a:buFont typeface="Wingdings" panose="05000000000000000000" pitchFamily="2" charset="2"/>
              <a:buNone/>
            </a:pPr>
            <a:r>
              <a:rPr lang="en-US" altLang="en-US" sz="2000" b="1" i="0" dirty="0">
                <a:latin typeface="Courier New" panose="02070309020205020404" pitchFamily="49" charset="0"/>
                <a:cs typeface="Courier New" panose="02070309020205020404" pitchFamily="49" charset="0"/>
              </a:rPr>
              <a:t>}</a:t>
            </a:r>
          </a:p>
        </p:txBody>
      </p:sp>
      <p:sp>
        <p:nvSpPr>
          <p:cNvPr id="8" name="Title 1"/>
          <p:cNvSpPr txBox="1">
            <a:spLocks/>
          </p:cNvSpPr>
          <p:nvPr/>
        </p:nvSpPr>
        <p:spPr>
          <a:xfrm>
            <a:off x="304800" y="692696"/>
            <a:ext cx="7886700" cy="471586"/>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sz="2800" i="0" dirty="0"/>
              <a:t>The First Derived Class</a:t>
            </a:r>
            <a:endParaRPr lang="en-GB" sz="2800" i="0" dirty="0"/>
          </a:p>
        </p:txBody>
      </p:sp>
    </p:spTree>
    <p:extLst>
      <p:ext uri="{BB962C8B-B14F-4D97-AF65-F5344CB8AC3E}">
        <p14:creationId xmlns:p14="http://schemas.microsoft.com/office/powerpoint/2010/main" val="191119584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3"/>
          <p:cNvSpPr>
            <a:spLocks noChangeArrowheads="1"/>
          </p:cNvSpPr>
          <p:nvPr/>
        </p:nvSpPr>
        <p:spPr bwMode="auto">
          <a:xfrm>
            <a:off x="304800" y="1268760"/>
            <a:ext cx="8534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20000"/>
              </a:spcBef>
              <a:buClr>
                <a:schemeClr val="bg2"/>
              </a:buClr>
              <a:buSzPct val="75000"/>
              <a:buFont typeface="Wingdings" panose="05000000000000000000" pitchFamily="2" charset="2"/>
              <a:buNone/>
            </a:pPr>
            <a:r>
              <a:rPr lang="en-US" altLang="en-US" sz="2000" i="0" dirty="0"/>
              <a:t>In the </a:t>
            </a:r>
            <a:r>
              <a:rPr lang="en-US" altLang="en-US" sz="2000" i="0" dirty="0" err="1">
                <a:latin typeface="Courier New" panose="02070309020205020404" pitchFamily="49" charset="0"/>
                <a:cs typeface="Courier New" panose="02070309020205020404" pitchFamily="49" charset="0"/>
              </a:rPr>
              <a:t>LastFirst</a:t>
            </a:r>
            <a:r>
              <a:rPr lang="en-US" altLang="en-US" sz="2000" i="0" dirty="0"/>
              <a:t> class, we assume that a comma delimits the last name.</a:t>
            </a:r>
          </a:p>
        </p:txBody>
      </p:sp>
      <p:sp>
        <p:nvSpPr>
          <p:cNvPr id="18439" name="Rectangle 5"/>
          <p:cNvSpPr>
            <a:spLocks noChangeArrowheads="1"/>
          </p:cNvSpPr>
          <p:nvPr/>
        </p:nvSpPr>
        <p:spPr bwMode="auto">
          <a:xfrm>
            <a:off x="0" y="2166611"/>
            <a:ext cx="9144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87325" eaLnBrk="0" hangingPunct="0">
              <a:defRPr sz="2400">
                <a:solidFill>
                  <a:schemeClr val="tx1"/>
                </a:solidFill>
                <a:latin typeface="Times New Roman" panose="02020603050405020304" pitchFamily="18" charset="0"/>
              </a:defRPr>
            </a:lvl1pPr>
            <a:lvl2pPr marL="742950" indent="-285750" defTabSz="187325" eaLnBrk="0" hangingPunct="0">
              <a:defRPr sz="2400">
                <a:solidFill>
                  <a:schemeClr val="tx1"/>
                </a:solidFill>
                <a:latin typeface="Times New Roman" panose="02020603050405020304" pitchFamily="18" charset="0"/>
              </a:defRPr>
            </a:lvl2pPr>
            <a:lvl3pPr marL="1143000" indent="-228600" defTabSz="187325" eaLnBrk="0" hangingPunct="0">
              <a:defRPr sz="2400">
                <a:solidFill>
                  <a:schemeClr val="tx1"/>
                </a:solidFill>
                <a:latin typeface="Times New Roman" panose="02020603050405020304" pitchFamily="18" charset="0"/>
              </a:defRPr>
            </a:lvl3pPr>
            <a:lvl4pPr marL="1600200" indent="-228600" defTabSz="187325" eaLnBrk="0" hangingPunct="0">
              <a:defRPr sz="2400">
                <a:solidFill>
                  <a:schemeClr val="tx1"/>
                </a:solidFill>
                <a:latin typeface="Times New Roman" panose="02020603050405020304" pitchFamily="18" charset="0"/>
              </a:defRPr>
            </a:lvl4pPr>
            <a:lvl5pPr marL="2057400" indent="-228600" defTabSz="187325" eaLnBrk="0" hangingPunct="0">
              <a:defRPr sz="2400">
                <a:solidFill>
                  <a:schemeClr val="tx1"/>
                </a:solidFill>
                <a:latin typeface="Times New Roman" panose="02020603050405020304" pitchFamily="18" charset="0"/>
              </a:defRPr>
            </a:lvl5pPr>
            <a:lvl6pPr marL="2514600" indent="-228600" defTabSz="187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187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187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18732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class </a:t>
            </a:r>
            <a:r>
              <a:rPr lang="en-US" altLang="en-US" sz="1800" b="1" i="0" dirty="0" err="1">
                <a:latin typeface="Courier New" panose="02070309020205020404" pitchFamily="49" charset="0"/>
                <a:cs typeface="Courier New" panose="02070309020205020404" pitchFamily="49" charset="0"/>
              </a:rPr>
              <a:t>LastFirst</a:t>
            </a:r>
            <a:r>
              <a:rPr lang="en-US" altLang="en-US" sz="1800" b="1" i="0" dirty="0">
                <a:latin typeface="Courier New" panose="02070309020205020404" pitchFamily="49" charset="0"/>
                <a:cs typeface="Courier New" panose="02070309020205020404" pitchFamily="49" charset="0"/>
              </a:rPr>
              <a:t> extends </a:t>
            </a:r>
            <a:r>
              <a:rPr lang="en-US" altLang="en-US" sz="1800" b="1" i="0" dirty="0" err="1">
                <a:latin typeface="Courier New" panose="02070309020205020404" pitchFamily="49" charset="0"/>
                <a:cs typeface="Courier New" panose="02070309020205020404" pitchFamily="49" charset="0"/>
              </a:rPr>
              <a:t>Namer</a:t>
            </a:r>
            <a:r>
              <a:rPr lang="en-US" altLang="en-US" sz="1800" b="1" i="0" dirty="0">
                <a:latin typeface="Courier New" panose="02070309020205020404" pitchFamily="49" charset="0"/>
                <a:cs typeface="Courier New" panose="02070309020205020404" pitchFamily="49" charset="0"/>
              </a:rPr>
              <a:t> { </a:t>
            </a:r>
            <a:r>
              <a:rPr lang="en-US" altLang="en-US" sz="1800" b="1" i="0" dirty="0">
                <a:solidFill>
                  <a:srgbClr val="00CC00"/>
                </a:solidFill>
                <a:latin typeface="Courier New" panose="02070309020205020404" pitchFamily="49" charset="0"/>
                <a:cs typeface="Courier New" panose="02070309020205020404" pitchFamily="49" charset="0"/>
              </a:rPr>
              <a:t>//split last, first</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public </a:t>
            </a:r>
            <a:r>
              <a:rPr lang="en-US" altLang="en-US" sz="1800" b="1" i="0" dirty="0" err="1">
                <a:latin typeface="Courier New" panose="02070309020205020404" pitchFamily="49" charset="0"/>
                <a:cs typeface="Courier New" panose="02070309020205020404" pitchFamily="49" charset="0"/>
              </a:rPr>
              <a:t>LastFirst</a:t>
            </a:r>
            <a:r>
              <a:rPr lang="en-US" altLang="en-US" sz="1800" b="1" i="0" dirty="0">
                <a:latin typeface="Courier New" panose="02070309020205020404" pitchFamily="49" charset="0"/>
                <a:cs typeface="Courier New" panose="02070309020205020404" pitchFamily="49" charset="0"/>
              </a:rPr>
              <a:t>(String s) {</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a:t>
            </a:r>
            <a:r>
              <a:rPr lang="en-US" altLang="en-US" sz="1800" b="1" i="0" dirty="0" err="1">
                <a:latin typeface="Courier New" panose="02070309020205020404" pitchFamily="49" charset="0"/>
                <a:cs typeface="Courier New" panose="02070309020205020404" pitchFamily="49" charset="0"/>
              </a:rPr>
              <a:t>int</a:t>
            </a:r>
            <a:r>
              <a:rPr lang="en-US" altLang="en-US" sz="1800" b="1" i="0" dirty="0">
                <a:latin typeface="Courier New" panose="02070309020205020404" pitchFamily="49" charset="0"/>
                <a:cs typeface="Courier New" panose="02070309020205020404" pitchFamily="49" charset="0"/>
              </a:rPr>
              <a:t> </a:t>
            </a:r>
            <a:r>
              <a:rPr lang="en-US" altLang="en-US" sz="1800" b="1" i="0" dirty="0" err="1">
                <a:latin typeface="Courier New" panose="02070309020205020404" pitchFamily="49" charset="0"/>
                <a:cs typeface="Courier New" panose="02070309020205020404" pitchFamily="49" charset="0"/>
              </a:rPr>
              <a:t>i</a:t>
            </a:r>
            <a:r>
              <a:rPr lang="en-US" altLang="en-US" sz="1800" b="1" i="0" dirty="0">
                <a:latin typeface="Courier New" panose="02070309020205020404" pitchFamily="49" charset="0"/>
                <a:cs typeface="Courier New" panose="02070309020205020404" pitchFamily="49" charset="0"/>
              </a:rPr>
              <a:t> = </a:t>
            </a:r>
            <a:r>
              <a:rPr lang="en-US" altLang="en-US" sz="1800" b="1" i="0" dirty="0" err="1">
                <a:latin typeface="Courier New" panose="02070309020205020404" pitchFamily="49" charset="0"/>
                <a:cs typeface="Courier New" panose="02070309020205020404" pitchFamily="49" charset="0"/>
              </a:rPr>
              <a:t>s.indexOf</a:t>
            </a:r>
            <a:r>
              <a:rPr lang="en-US" altLang="en-US" sz="1800" b="1" i="0" dirty="0">
                <a:latin typeface="Courier New" panose="02070309020205020404" pitchFamily="49" charset="0"/>
                <a:cs typeface="Courier New" panose="02070309020205020404" pitchFamily="49" charset="0"/>
              </a:rPr>
              <a:t>(","); </a:t>
            </a:r>
            <a:r>
              <a:rPr lang="en-US" altLang="en-US" sz="1800" b="1" i="0" dirty="0">
                <a:solidFill>
                  <a:srgbClr val="00CC00"/>
                </a:solidFill>
                <a:latin typeface="Courier New" panose="02070309020205020404" pitchFamily="49" charset="0"/>
                <a:cs typeface="Courier New" panose="02070309020205020404" pitchFamily="49" charset="0"/>
              </a:rPr>
              <a:t>//find comma</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if (</a:t>
            </a:r>
            <a:r>
              <a:rPr lang="en-US" altLang="en-US" sz="1800" b="1" i="0" dirty="0" err="1">
                <a:latin typeface="Courier New" panose="02070309020205020404" pitchFamily="49" charset="0"/>
                <a:cs typeface="Courier New" panose="02070309020205020404" pitchFamily="49" charset="0"/>
              </a:rPr>
              <a:t>i</a:t>
            </a:r>
            <a:r>
              <a:rPr lang="en-US" altLang="en-US" sz="1800" b="1" i="0" dirty="0">
                <a:latin typeface="Courier New" panose="02070309020205020404" pitchFamily="49" charset="0"/>
                <a:cs typeface="Courier New" panose="02070309020205020404" pitchFamily="49" charset="0"/>
              </a:rPr>
              <a:t> &gt; 0) {</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last = </a:t>
            </a:r>
            <a:r>
              <a:rPr lang="en-US" altLang="en-US" sz="1800" b="1" i="0" dirty="0" err="1">
                <a:latin typeface="Courier New" panose="02070309020205020404" pitchFamily="49" charset="0"/>
                <a:cs typeface="Courier New" panose="02070309020205020404" pitchFamily="49" charset="0"/>
              </a:rPr>
              <a:t>s.substring</a:t>
            </a:r>
            <a:r>
              <a:rPr lang="en-US" altLang="en-US" sz="1800" b="1" i="0" dirty="0">
                <a:latin typeface="Courier New" panose="02070309020205020404" pitchFamily="49" charset="0"/>
                <a:cs typeface="Courier New" panose="02070309020205020404" pitchFamily="49" charset="0"/>
              </a:rPr>
              <a:t>(0, </a:t>
            </a:r>
            <a:r>
              <a:rPr lang="en-US" altLang="en-US" sz="1800" b="1" i="0" dirty="0" err="1">
                <a:latin typeface="Courier New" panose="02070309020205020404" pitchFamily="49" charset="0"/>
                <a:cs typeface="Courier New" panose="02070309020205020404" pitchFamily="49" charset="0"/>
              </a:rPr>
              <a:t>i</a:t>
            </a:r>
            <a:r>
              <a:rPr lang="en-US" altLang="en-US" sz="1800" b="1" i="0" dirty="0">
                <a:latin typeface="Courier New" panose="02070309020205020404" pitchFamily="49" charset="0"/>
                <a:cs typeface="Courier New" panose="02070309020205020404" pitchFamily="49" charset="0"/>
              </a:rPr>
              <a:t>).trim(); </a:t>
            </a:r>
            <a:r>
              <a:rPr lang="en-US" altLang="en-US" sz="1800" b="1" i="0" dirty="0">
                <a:solidFill>
                  <a:srgbClr val="00CC00"/>
                </a:solidFill>
                <a:latin typeface="Courier New" panose="02070309020205020404" pitchFamily="49" charset="0"/>
                <a:cs typeface="Courier New" panose="02070309020205020404" pitchFamily="49" charset="0"/>
              </a:rPr>
              <a:t>//left= last name</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first = </a:t>
            </a:r>
            <a:r>
              <a:rPr lang="en-US" altLang="en-US" sz="1800" b="1" i="0" dirty="0" err="1">
                <a:latin typeface="Courier New" panose="02070309020205020404" pitchFamily="49" charset="0"/>
                <a:cs typeface="Courier New" panose="02070309020205020404" pitchFamily="49" charset="0"/>
              </a:rPr>
              <a:t>s.substring</a:t>
            </a:r>
            <a:r>
              <a:rPr lang="en-US" altLang="en-US" sz="1800" b="1" i="0" dirty="0">
                <a:latin typeface="Courier New" panose="02070309020205020404" pitchFamily="49" charset="0"/>
                <a:cs typeface="Courier New" panose="02070309020205020404" pitchFamily="49" charset="0"/>
              </a:rPr>
              <a:t>(</a:t>
            </a:r>
            <a:r>
              <a:rPr lang="en-US" altLang="en-US" sz="1800" b="1" i="0" dirty="0" err="1">
                <a:latin typeface="Courier New" panose="02070309020205020404" pitchFamily="49" charset="0"/>
                <a:cs typeface="Courier New" panose="02070309020205020404" pitchFamily="49" charset="0"/>
              </a:rPr>
              <a:t>i</a:t>
            </a:r>
            <a:r>
              <a:rPr lang="en-US" altLang="en-US" sz="1800" b="1" i="0" dirty="0">
                <a:latin typeface="Courier New" panose="02070309020205020404" pitchFamily="49" charset="0"/>
                <a:cs typeface="Courier New" panose="02070309020205020404" pitchFamily="49" charset="0"/>
              </a:rPr>
              <a:t> + 1).trim(); </a:t>
            </a:r>
            <a:r>
              <a:rPr lang="en-US" altLang="en-US" sz="1800" b="1" i="0" dirty="0">
                <a:solidFill>
                  <a:srgbClr val="00CC00"/>
                </a:solidFill>
                <a:latin typeface="Courier New" panose="02070309020205020404" pitchFamily="49" charset="0"/>
                <a:cs typeface="Courier New" panose="02070309020205020404" pitchFamily="49" charset="0"/>
              </a:rPr>
              <a:t>//right= first name</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 	else {</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last = s; </a:t>
            </a:r>
            <a:r>
              <a:rPr lang="en-US" altLang="en-US" sz="1800" b="1" i="0" dirty="0">
                <a:solidFill>
                  <a:srgbClr val="00CC00"/>
                </a:solidFill>
                <a:latin typeface="Courier New" panose="02070309020205020404" pitchFamily="49" charset="0"/>
                <a:cs typeface="Courier New" panose="02070309020205020404" pitchFamily="49" charset="0"/>
              </a:rPr>
              <a:t>// put all in last name</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first = ""; </a:t>
            </a:r>
            <a:r>
              <a:rPr lang="en-US" altLang="en-US" sz="1800" b="1" i="0" dirty="0">
                <a:solidFill>
                  <a:srgbClr val="00CC00"/>
                </a:solidFill>
                <a:latin typeface="Courier New" panose="02070309020205020404" pitchFamily="49" charset="0"/>
                <a:cs typeface="Courier New" panose="02070309020205020404" pitchFamily="49" charset="0"/>
              </a:rPr>
              <a:t>// if no comma</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a:t>
            </a:r>
          </a:p>
        </p:txBody>
      </p:sp>
      <p:sp>
        <p:nvSpPr>
          <p:cNvPr id="8" name="Title 1"/>
          <p:cNvSpPr txBox="1">
            <a:spLocks/>
          </p:cNvSpPr>
          <p:nvPr/>
        </p:nvSpPr>
        <p:spPr>
          <a:xfrm>
            <a:off x="304800" y="692696"/>
            <a:ext cx="7886700" cy="471586"/>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sz="2800" i="0" dirty="0"/>
              <a:t>The Second Derived Class</a:t>
            </a:r>
            <a:endParaRPr lang="en-GB" sz="2800" i="0" dirty="0"/>
          </a:p>
        </p:txBody>
      </p:sp>
    </p:spTree>
    <p:extLst>
      <p:ext uri="{BB962C8B-B14F-4D97-AF65-F5344CB8AC3E}">
        <p14:creationId xmlns:p14="http://schemas.microsoft.com/office/powerpoint/2010/main" val="339036453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3"/>
          <p:cNvSpPr>
            <a:spLocks noChangeArrowheads="1"/>
          </p:cNvSpPr>
          <p:nvPr/>
        </p:nvSpPr>
        <p:spPr bwMode="auto">
          <a:xfrm>
            <a:off x="304800" y="1484784"/>
            <a:ext cx="8534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Clr>
                <a:schemeClr val="bg2"/>
              </a:buClr>
              <a:buSzPct val="75000"/>
              <a:buFont typeface="Wingdings" panose="05000000000000000000" pitchFamily="2" charset="2"/>
              <a:buNone/>
            </a:pPr>
            <a:r>
              <a:rPr lang="en-US" altLang="en-US" sz="2000" i="0" dirty="0"/>
              <a:t>The Factory class is relatively simple. We just test for the existence of a comma and then return an instance of one class or the other.</a:t>
            </a:r>
          </a:p>
        </p:txBody>
      </p:sp>
      <p:sp>
        <p:nvSpPr>
          <p:cNvPr id="19463" name="Rectangle 5"/>
          <p:cNvSpPr>
            <a:spLocks noChangeArrowheads="1"/>
          </p:cNvSpPr>
          <p:nvPr/>
        </p:nvSpPr>
        <p:spPr bwMode="auto">
          <a:xfrm>
            <a:off x="0" y="2492896"/>
            <a:ext cx="9144000" cy="3891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87325" eaLnBrk="0" hangingPunct="0">
              <a:defRPr sz="2400">
                <a:solidFill>
                  <a:schemeClr val="tx1"/>
                </a:solidFill>
                <a:latin typeface="Times New Roman" panose="02020603050405020304" pitchFamily="18" charset="0"/>
              </a:defRPr>
            </a:lvl1pPr>
            <a:lvl2pPr marL="742950" indent="-285750" defTabSz="187325" eaLnBrk="0" hangingPunct="0">
              <a:defRPr sz="2400">
                <a:solidFill>
                  <a:schemeClr val="tx1"/>
                </a:solidFill>
                <a:latin typeface="Times New Roman" panose="02020603050405020304" pitchFamily="18" charset="0"/>
              </a:defRPr>
            </a:lvl2pPr>
            <a:lvl3pPr marL="1143000" indent="-228600" defTabSz="187325" eaLnBrk="0" hangingPunct="0">
              <a:defRPr sz="2400">
                <a:solidFill>
                  <a:schemeClr val="tx1"/>
                </a:solidFill>
                <a:latin typeface="Times New Roman" panose="02020603050405020304" pitchFamily="18" charset="0"/>
              </a:defRPr>
            </a:lvl3pPr>
            <a:lvl4pPr marL="1600200" indent="-228600" defTabSz="187325" eaLnBrk="0" hangingPunct="0">
              <a:defRPr sz="2400">
                <a:solidFill>
                  <a:schemeClr val="tx1"/>
                </a:solidFill>
                <a:latin typeface="Times New Roman" panose="02020603050405020304" pitchFamily="18" charset="0"/>
              </a:defRPr>
            </a:lvl4pPr>
            <a:lvl5pPr marL="2057400" indent="-228600" defTabSz="187325" eaLnBrk="0" hangingPunct="0">
              <a:defRPr sz="2400">
                <a:solidFill>
                  <a:schemeClr val="tx1"/>
                </a:solidFill>
                <a:latin typeface="Times New Roman" panose="02020603050405020304" pitchFamily="18" charset="0"/>
              </a:defRPr>
            </a:lvl5pPr>
            <a:lvl6pPr marL="2514600" indent="-228600" defTabSz="18732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18732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18732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18732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class </a:t>
            </a:r>
            <a:r>
              <a:rPr lang="en-US" altLang="en-US" sz="1800" b="1" i="0" dirty="0" err="1">
                <a:latin typeface="Courier New" panose="02070309020205020404" pitchFamily="49" charset="0"/>
                <a:cs typeface="Courier New" panose="02070309020205020404" pitchFamily="49" charset="0"/>
              </a:rPr>
              <a:t>NameFactory</a:t>
            </a:r>
            <a:r>
              <a:rPr lang="en-US" altLang="en-US" sz="1800" b="1" i="0" dirty="0">
                <a:latin typeface="Courier New" panose="02070309020205020404" pitchFamily="49" charset="0"/>
                <a:cs typeface="Courier New" panose="02070309020205020404" pitchFamily="49" charset="0"/>
              </a:rPr>
              <a:t> {</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a:t>
            </a:r>
            <a:r>
              <a:rPr lang="en-US" altLang="en-US" sz="1800" b="1" i="0" dirty="0">
                <a:solidFill>
                  <a:srgbClr val="00CC00"/>
                </a:solidFill>
                <a:latin typeface="Courier New" panose="02070309020205020404" pitchFamily="49" charset="0"/>
                <a:cs typeface="Courier New" panose="02070309020205020404" pitchFamily="49" charset="0"/>
              </a:rPr>
              <a:t>//returns an instance of </a:t>
            </a:r>
            <a:r>
              <a:rPr lang="en-US" altLang="en-US" sz="1800" b="1" i="0" dirty="0" err="1">
                <a:solidFill>
                  <a:srgbClr val="00CC00"/>
                </a:solidFill>
                <a:latin typeface="Courier New" panose="02070309020205020404" pitchFamily="49" charset="0"/>
                <a:cs typeface="Courier New" panose="02070309020205020404" pitchFamily="49" charset="0"/>
              </a:rPr>
              <a:t>LastFirst</a:t>
            </a:r>
            <a:r>
              <a:rPr lang="en-US" altLang="en-US" sz="1800" b="1" i="0" dirty="0">
                <a:solidFill>
                  <a:srgbClr val="00CC00"/>
                </a:solidFill>
                <a:latin typeface="Courier New" panose="02070309020205020404" pitchFamily="49" charset="0"/>
                <a:cs typeface="Courier New" panose="02070309020205020404" pitchFamily="49" charset="0"/>
              </a:rPr>
              <a:t> or </a:t>
            </a:r>
            <a:r>
              <a:rPr lang="en-US" altLang="en-US" sz="1800" b="1" i="0" dirty="0" err="1">
                <a:solidFill>
                  <a:srgbClr val="00CC00"/>
                </a:solidFill>
                <a:latin typeface="Courier New" panose="02070309020205020404" pitchFamily="49" charset="0"/>
                <a:cs typeface="Courier New" panose="02070309020205020404" pitchFamily="49" charset="0"/>
              </a:rPr>
              <a:t>FirstFirst</a:t>
            </a:r>
            <a:endParaRPr lang="en-US" altLang="en-US" sz="1800" b="1" i="0" dirty="0">
              <a:solidFill>
                <a:srgbClr val="00CC00"/>
              </a:solidFill>
              <a:latin typeface="Courier New" panose="02070309020205020404" pitchFamily="49" charset="0"/>
              <a:cs typeface="Courier New" panose="02070309020205020404" pitchFamily="49" charset="0"/>
            </a:endParaRPr>
          </a:p>
          <a:p>
            <a:pPr eaLnBrk="1" hangingPunct="1">
              <a:spcBef>
                <a:spcPct val="20000"/>
              </a:spcBef>
              <a:buClr>
                <a:schemeClr val="bg2"/>
              </a:buClr>
              <a:buSzPct val="75000"/>
              <a:buFont typeface="Wingdings" panose="05000000000000000000" pitchFamily="2" charset="2"/>
              <a:buNone/>
            </a:pPr>
            <a:r>
              <a:rPr lang="en-US" altLang="en-US" sz="1800" b="1" i="0" dirty="0">
                <a:solidFill>
                  <a:srgbClr val="00CC00"/>
                </a:solidFill>
                <a:latin typeface="Courier New" panose="02070309020205020404" pitchFamily="49" charset="0"/>
                <a:cs typeface="Courier New" panose="02070309020205020404" pitchFamily="49" charset="0"/>
              </a:rPr>
              <a:t>			//depending on whether a comma is found</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public </a:t>
            </a:r>
            <a:r>
              <a:rPr lang="en-US" altLang="en-US" sz="1800" b="1" i="0" dirty="0" err="1">
                <a:latin typeface="Courier New" panose="02070309020205020404" pitchFamily="49" charset="0"/>
                <a:cs typeface="Courier New" panose="02070309020205020404" pitchFamily="49" charset="0"/>
              </a:rPr>
              <a:t>Namer</a:t>
            </a:r>
            <a:r>
              <a:rPr lang="en-US" altLang="en-US" sz="1800" b="1" i="0" dirty="0">
                <a:latin typeface="Courier New" panose="02070309020205020404" pitchFamily="49" charset="0"/>
                <a:cs typeface="Courier New" panose="02070309020205020404" pitchFamily="49" charset="0"/>
              </a:rPr>
              <a:t> </a:t>
            </a:r>
            <a:r>
              <a:rPr lang="en-US" altLang="en-US" sz="1800" b="1" i="0" dirty="0" err="1">
                <a:latin typeface="Courier New" panose="02070309020205020404" pitchFamily="49" charset="0"/>
                <a:cs typeface="Courier New" panose="02070309020205020404" pitchFamily="49" charset="0"/>
              </a:rPr>
              <a:t>getNamer</a:t>
            </a:r>
            <a:r>
              <a:rPr lang="en-US" altLang="en-US" sz="1800" b="1" i="0" dirty="0">
                <a:latin typeface="Courier New" panose="02070309020205020404" pitchFamily="49" charset="0"/>
                <a:cs typeface="Courier New" panose="02070309020205020404" pitchFamily="49" charset="0"/>
              </a:rPr>
              <a:t>(String entry) {</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a:t>
            </a:r>
            <a:r>
              <a:rPr lang="en-US" altLang="en-US" sz="1800" b="1" i="0" dirty="0" err="1">
                <a:latin typeface="Courier New" panose="02070309020205020404" pitchFamily="49" charset="0"/>
                <a:cs typeface="Courier New" panose="02070309020205020404" pitchFamily="49" charset="0"/>
              </a:rPr>
              <a:t>int</a:t>
            </a:r>
            <a:r>
              <a:rPr lang="en-US" altLang="en-US" sz="1800" b="1" i="0" dirty="0">
                <a:latin typeface="Courier New" panose="02070309020205020404" pitchFamily="49" charset="0"/>
                <a:cs typeface="Courier New" panose="02070309020205020404" pitchFamily="49" charset="0"/>
              </a:rPr>
              <a:t> </a:t>
            </a:r>
            <a:r>
              <a:rPr lang="en-US" altLang="en-US" sz="1800" b="1" i="0" dirty="0" err="1">
                <a:latin typeface="Courier New" panose="02070309020205020404" pitchFamily="49" charset="0"/>
                <a:cs typeface="Courier New" panose="02070309020205020404" pitchFamily="49" charset="0"/>
              </a:rPr>
              <a:t>i</a:t>
            </a:r>
            <a:r>
              <a:rPr lang="en-US" altLang="en-US" sz="1800" b="1" i="0" dirty="0">
                <a:latin typeface="Courier New" panose="02070309020205020404" pitchFamily="49" charset="0"/>
                <a:cs typeface="Courier New" panose="02070309020205020404" pitchFamily="49" charset="0"/>
              </a:rPr>
              <a:t> = </a:t>
            </a:r>
            <a:r>
              <a:rPr lang="en-US" altLang="en-US" sz="1800" b="1" i="0" dirty="0" err="1">
                <a:latin typeface="Courier New" panose="02070309020205020404" pitchFamily="49" charset="0"/>
                <a:cs typeface="Courier New" panose="02070309020205020404" pitchFamily="49" charset="0"/>
              </a:rPr>
              <a:t>entry.indexOf</a:t>
            </a:r>
            <a:r>
              <a:rPr lang="en-US" altLang="en-US" sz="1800" b="1" i="0" dirty="0">
                <a:latin typeface="Courier New" panose="02070309020205020404" pitchFamily="49" charset="0"/>
                <a:cs typeface="Courier New" panose="02070309020205020404" pitchFamily="49" charset="0"/>
              </a:rPr>
              <a:t>(","); </a:t>
            </a:r>
            <a:r>
              <a:rPr lang="en-US" altLang="en-US" sz="1800" b="1" i="0" dirty="0">
                <a:solidFill>
                  <a:srgbClr val="00CC00"/>
                </a:solidFill>
                <a:latin typeface="Courier New" panose="02070309020205020404" pitchFamily="49" charset="0"/>
                <a:cs typeface="Courier New" panose="02070309020205020404" pitchFamily="49" charset="0"/>
              </a:rPr>
              <a:t>//comma determines name order</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if (</a:t>
            </a:r>
            <a:r>
              <a:rPr lang="en-US" altLang="en-US" sz="1800" b="1" i="0" dirty="0" err="1">
                <a:latin typeface="Courier New" panose="02070309020205020404" pitchFamily="49" charset="0"/>
                <a:cs typeface="Courier New" panose="02070309020205020404" pitchFamily="49" charset="0"/>
              </a:rPr>
              <a:t>i</a:t>
            </a:r>
            <a:r>
              <a:rPr lang="en-US" altLang="en-US" sz="1800" b="1" i="0" dirty="0">
                <a:latin typeface="Courier New" panose="02070309020205020404" pitchFamily="49" charset="0"/>
                <a:cs typeface="Courier New" panose="02070309020205020404" pitchFamily="49" charset="0"/>
              </a:rPr>
              <a:t>&gt;0)</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return new </a:t>
            </a:r>
            <a:r>
              <a:rPr lang="en-US" altLang="en-US" sz="1800" b="1" i="0" dirty="0" err="1">
                <a:latin typeface="Courier New" panose="02070309020205020404" pitchFamily="49" charset="0"/>
                <a:cs typeface="Courier New" panose="02070309020205020404" pitchFamily="49" charset="0"/>
              </a:rPr>
              <a:t>LastFirst</a:t>
            </a:r>
            <a:r>
              <a:rPr lang="en-US" altLang="en-US" sz="1800" b="1" i="0" dirty="0">
                <a:latin typeface="Courier New" panose="02070309020205020404" pitchFamily="49" charset="0"/>
                <a:cs typeface="Courier New" panose="02070309020205020404" pitchFamily="49" charset="0"/>
              </a:rPr>
              <a:t>(entry); </a:t>
            </a:r>
            <a:r>
              <a:rPr lang="en-US" altLang="en-US" sz="1800" b="1" i="0" dirty="0">
                <a:solidFill>
                  <a:srgbClr val="00CC00"/>
                </a:solidFill>
                <a:latin typeface="Courier New" panose="02070309020205020404" pitchFamily="49" charset="0"/>
                <a:cs typeface="Courier New" panose="02070309020205020404" pitchFamily="49" charset="0"/>
              </a:rPr>
              <a:t>//return one class</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else</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return new </a:t>
            </a:r>
            <a:r>
              <a:rPr lang="en-US" altLang="en-US" sz="1800" b="1" i="0" dirty="0" err="1">
                <a:latin typeface="Courier New" panose="02070309020205020404" pitchFamily="49" charset="0"/>
                <a:cs typeface="Courier New" panose="02070309020205020404" pitchFamily="49" charset="0"/>
              </a:rPr>
              <a:t>FirstFirst</a:t>
            </a:r>
            <a:r>
              <a:rPr lang="en-US" altLang="en-US" sz="1800" b="1" i="0" dirty="0">
                <a:latin typeface="Courier New" panose="02070309020205020404" pitchFamily="49" charset="0"/>
                <a:cs typeface="Courier New" panose="02070309020205020404" pitchFamily="49" charset="0"/>
              </a:rPr>
              <a:t>(entry); </a:t>
            </a:r>
            <a:r>
              <a:rPr lang="en-US" altLang="en-US" sz="1800" b="1" i="0" dirty="0">
                <a:solidFill>
                  <a:srgbClr val="00CC00"/>
                </a:solidFill>
                <a:latin typeface="Courier New" panose="02070309020205020404" pitchFamily="49" charset="0"/>
                <a:cs typeface="Courier New" panose="02070309020205020404" pitchFamily="49" charset="0"/>
              </a:rPr>
              <a:t>//or the other</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			}</a:t>
            </a:r>
          </a:p>
          <a:p>
            <a:pPr eaLnBrk="1" hangingPunct="1">
              <a:spcBef>
                <a:spcPct val="20000"/>
              </a:spcBef>
              <a:buClr>
                <a:schemeClr val="bg2"/>
              </a:buClr>
              <a:buSzPct val="75000"/>
              <a:buFont typeface="Wingdings" panose="05000000000000000000" pitchFamily="2" charset="2"/>
              <a:buNone/>
            </a:pPr>
            <a:r>
              <a:rPr lang="en-US" altLang="en-US" sz="1800" b="1" i="0" dirty="0">
                <a:latin typeface="Courier New" panose="02070309020205020404" pitchFamily="49" charset="0"/>
                <a:cs typeface="Courier New" panose="02070309020205020404" pitchFamily="49" charset="0"/>
              </a:rPr>
              <a:t>}</a:t>
            </a:r>
          </a:p>
        </p:txBody>
      </p:sp>
      <p:sp>
        <p:nvSpPr>
          <p:cNvPr id="8" name="Title 1"/>
          <p:cNvSpPr txBox="1">
            <a:spLocks/>
          </p:cNvSpPr>
          <p:nvPr/>
        </p:nvSpPr>
        <p:spPr>
          <a:xfrm>
            <a:off x="304800" y="692696"/>
            <a:ext cx="7886700" cy="471586"/>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sz="2800" i="0" dirty="0"/>
              <a:t>Building the Factory</a:t>
            </a:r>
            <a:endParaRPr lang="en-GB" sz="2800" i="0" dirty="0"/>
          </a:p>
        </p:txBody>
      </p:sp>
    </p:spTree>
    <p:extLst>
      <p:ext uri="{BB962C8B-B14F-4D97-AF65-F5344CB8AC3E}">
        <p14:creationId xmlns:p14="http://schemas.microsoft.com/office/powerpoint/2010/main" val="782714903"/>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68362</TotalTime>
  <Words>1725</Words>
  <Application>Microsoft Office PowerPoint</Application>
  <PresentationFormat>On-screen Show (4:3)</PresentationFormat>
  <Paragraphs>270</Paragraphs>
  <Slides>28</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Calibri Light</vt:lpstr>
      <vt:lpstr>Courier New</vt:lpstr>
      <vt:lpstr>Tahoma</vt:lpstr>
      <vt:lpstr>Times New Roman</vt:lpstr>
      <vt:lpstr>Wingdings</vt:lpstr>
      <vt:lpstr>Office Theme</vt:lpstr>
      <vt:lpstr>7COM1025 Programming for Software Engineers</vt:lpstr>
      <vt:lpstr>PowerPoint Presentation</vt:lpstr>
      <vt:lpstr>PowerPoint Presentation</vt:lpstr>
      <vt:lpstr>Abstract Factory Pattern</vt:lpstr>
      <vt:lpstr>PowerPoint Presentation</vt:lpstr>
      <vt:lpstr>PowerPoint Presentation</vt:lpstr>
      <vt:lpstr>PowerPoint Presentation</vt:lpstr>
      <vt:lpstr>PowerPoint Presentation</vt:lpstr>
      <vt:lpstr>PowerPoint Presentation</vt:lpstr>
      <vt:lpstr>PowerPoint Presentation</vt:lpstr>
      <vt:lpstr>UML Diagram</vt:lpstr>
      <vt:lpstr>PowerPoint Presentation</vt:lpstr>
      <vt:lpstr>The Abstract Factory Pattern </vt:lpstr>
      <vt:lpstr>A Garden Maker Factory </vt:lpstr>
      <vt:lpstr>PowerPoint Presentation</vt:lpstr>
      <vt:lpstr>PowerPoint Presentation</vt:lpstr>
      <vt:lpstr>PowerPoint Presentation</vt:lpstr>
      <vt:lpstr>UML Diagram</vt:lpstr>
      <vt:lpstr>PowerPoint Presentation</vt:lpstr>
      <vt:lpstr>Sequence Diagram from Client</vt:lpstr>
      <vt:lpstr>UI Toolkit Example</vt:lpstr>
      <vt:lpstr>Concrete Products</vt:lpstr>
      <vt:lpstr>Abstract Factory and Concrete Ones</vt:lpstr>
      <vt:lpstr>Finally, Client</vt:lpstr>
      <vt:lpstr>PowerPoint Presentation</vt:lpstr>
      <vt:lpstr>PowerPoint Presentation</vt:lpstr>
      <vt:lpstr>In summary</vt:lpstr>
      <vt:lpstr>The differences between factory and abstract factory design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Ian Bradford</dc:creator>
  <cp:lastModifiedBy>Hui Cheng</cp:lastModifiedBy>
  <cp:revision>528</cp:revision>
  <cp:lastPrinted>2005-10-13T14:06:28Z</cp:lastPrinted>
  <dcterms:created xsi:type="dcterms:W3CDTF">2004-04-14T09:29:50Z</dcterms:created>
  <dcterms:modified xsi:type="dcterms:W3CDTF">2019-12-10T15:13:10Z</dcterms:modified>
</cp:coreProperties>
</file>