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391" r:id="rId3"/>
    <p:sldId id="392" r:id="rId4"/>
    <p:sldId id="393" r:id="rId5"/>
    <p:sldId id="394" r:id="rId6"/>
    <p:sldId id="395" r:id="rId7"/>
    <p:sldId id="400" r:id="rId8"/>
    <p:sldId id="401" r:id="rId9"/>
    <p:sldId id="402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48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520" r:id="rId27"/>
    <p:sldId id="428" r:id="rId28"/>
    <p:sldId id="430" r:id="rId29"/>
    <p:sldId id="429" r:id="rId30"/>
    <p:sldId id="431" r:id="rId31"/>
    <p:sldId id="442" r:id="rId32"/>
    <p:sldId id="443" r:id="rId33"/>
    <p:sldId id="444" r:id="rId34"/>
    <p:sldId id="445" r:id="rId35"/>
    <p:sldId id="446" r:id="rId36"/>
    <p:sldId id="447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9" r:id="rId45"/>
    <p:sldId id="451" r:id="rId46"/>
    <p:sldId id="453" r:id="rId47"/>
    <p:sldId id="454" r:id="rId48"/>
    <p:sldId id="455" r:id="rId49"/>
    <p:sldId id="494" r:id="rId50"/>
    <p:sldId id="495" r:id="rId51"/>
    <p:sldId id="458" r:id="rId52"/>
    <p:sldId id="460" r:id="rId53"/>
    <p:sldId id="461" r:id="rId54"/>
    <p:sldId id="462" r:id="rId55"/>
    <p:sldId id="463" r:id="rId56"/>
    <p:sldId id="464" r:id="rId57"/>
    <p:sldId id="466" r:id="rId58"/>
    <p:sldId id="467" r:id="rId59"/>
    <p:sldId id="469" r:id="rId60"/>
    <p:sldId id="470" r:id="rId61"/>
    <p:sldId id="471" r:id="rId62"/>
    <p:sldId id="473" r:id="rId63"/>
    <p:sldId id="474" r:id="rId64"/>
    <p:sldId id="475" r:id="rId65"/>
    <p:sldId id="476" r:id="rId66"/>
    <p:sldId id="477" r:id="rId67"/>
    <p:sldId id="481" r:id="rId68"/>
    <p:sldId id="482" r:id="rId69"/>
    <p:sldId id="483" r:id="rId70"/>
    <p:sldId id="484" r:id="rId71"/>
    <p:sldId id="485" r:id="rId72"/>
    <p:sldId id="486" r:id="rId73"/>
    <p:sldId id="487" r:id="rId74"/>
    <p:sldId id="488" r:id="rId75"/>
    <p:sldId id="489" r:id="rId76"/>
    <p:sldId id="490" r:id="rId77"/>
    <p:sldId id="492" r:id="rId78"/>
    <p:sldId id="496" r:id="rId79"/>
    <p:sldId id="499" r:id="rId80"/>
    <p:sldId id="500" r:id="rId81"/>
    <p:sldId id="501" r:id="rId82"/>
    <p:sldId id="502" r:id="rId83"/>
    <p:sldId id="503" r:id="rId84"/>
    <p:sldId id="504" r:id="rId85"/>
    <p:sldId id="505" r:id="rId86"/>
    <p:sldId id="506" r:id="rId87"/>
    <p:sldId id="507" r:id="rId88"/>
    <p:sldId id="508" r:id="rId89"/>
    <p:sldId id="509" r:id="rId90"/>
    <p:sldId id="510" r:id="rId91"/>
    <p:sldId id="511" r:id="rId92"/>
    <p:sldId id="512" r:id="rId93"/>
    <p:sldId id="513" r:id="rId94"/>
    <p:sldId id="514" r:id="rId95"/>
    <p:sldId id="515" r:id="rId96"/>
    <p:sldId id="516" r:id="rId97"/>
    <p:sldId id="517" r:id="rId98"/>
    <p:sldId id="518" r:id="rId99"/>
    <p:sldId id="519" r:id="rId100"/>
    <p:sldId id="441" r:id="rId101"/>
  </p:sldIdLst>
  <p:sldSz cx="9144000" cy="6858000" type="screen4x3"/>
  <p:notesSz cx="6888163" cy="96234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, Hui" initials="CH" lastIdx="1" clrIdx="0">
    <p:extLst>
      <p:ext uri="{19B8F6BF-5375-455C-9EA6-DF929625EA0E}">
        <p15:presenceInfo xmlns:p15="http://schemas.microsoft.com/office/powerpoint/2012/main" userId="S-1-5-21-3967722400-1698878302-1112778811-2754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AA7"/>
    <a:srgbClr val="38AEAB"/>
    <a:srgbClr val="2EA19E"/>
    <a:srgbClr val="3CBAB7"/>
    <a:srgbClr val="339999"/>
    <a:srgbClr val="91F3AF"/>
    <a:srgbClr val="00CC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4365" autoAdjust="0"/>
  </p:normalViewPr>
  <p:slideViewPr>
    <p:cSldViewPr>
      <p:cViewPr varScale="1">
        <p:scale>
          <a:sx n="85" d="100"/>
          <a:sy n="85" d="100"/>
        </p:scale>
        <p:origin x="22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072" y="114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5T16:23:32.89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2C70D-6A42-4602-ADF0-2738153AB31B}" type="datetimeFigureOut">
              <a:rPr lang="en-GB" smtClean="0"/>
              <a:pPr/>
              <a:t>04/02/2020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40825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140825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84443-6C44-4F75-AF9A-06C8E9FF96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57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994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 i="0">
                <a:latin typeface="Times New Roman" panose="02020603050405020304" pitchFamily="18" charset="0"/>
              </a:defRPr>
            </a:lvl1pPr>
          </a:lstStyle>
          <a:p>
            <a:fld id="{9A4140A6-3598-4290-8780-7041D20271B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same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40A6-3598-4290-8780-7041D20271B3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345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(visible to all other classes)</a:t>
            </a:r>
          </a:p>
          <a:p>
            <a:r>
              <a:rPr lang="en-GB" dirty="0"/>
              <a:t>public static Scanner input = new Scanner(</a:t>
            </a:r>
            <a:r>
              <a:rPr lang="en-GB" dirty="0" err="1"/>
              <a:t>System.in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or (visible to the current class - that is main())</a:t>
            </a:r>
          </a:p>
          <a:p>
            <a:r>
              <a:rPr lang="en-GB" dirty="0"/>
              <a:t>private static Scanner input = new Scanner(</a:t>
            </a:r>
            <a:r>
              <a:rPr lang="en-GB" dirty="0" err="1"/>
              <a:t>System.in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non static variable input cannot be referenced from the static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40A6-3598-4290-8780-7041D20271B3}" type="slidenum">
              <a:rPr lang="en-GB" altLang="en-US" smtClean="0"/>
              <a:pPr/>
              <a:t>51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Number ending with f or d: format specifiers for float and double literals.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 you write </a:t>
            </a:r>
            <a:r>
              <a:rPr lang="en-GB" dirty="0"/>
              <a:t>1.0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it's ambiguous as to whether you intend the literal to be a float or double. By writing </a:t>
            </a:r>
            <a:r>
              <a:rPr lang="en-GB" dirty="0"/>
              <a:t>1.0f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you're telling Java that you intend the literal to be a float, while using </a:t>
            </a:r>
            <a:r>
              <a:rPr lang="en-GB" dirty="0"/>
              <a:t>1.0d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specifies that it should be a double. There's also </a:t>
            </a:r>
            <a:r>
              <a:rPr lang="en-GB" dirty="0"/>
              <a:t>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which represents long (e.g., </a:t>
            </a:r>
            <a:r>
              <a:rPr lang="en-GB" dirty="0"/>
              <a:t>1L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is a </a:t>
            </a:r>
            <a:r>
              <a:rPr lang="en-GB" dirty="0"/>
              <a:t>long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1, as opposed to an </a:t>
            </a:r>
            <a:r>
              <a:rPr lang="en-GB" dirty="0" err="1"/>
              <a:t>int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1)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40A6-3598-4290-8780-7041D20271B3}" type="slidenum">
              <a:rPr lang="en-GB" altLang="en-US" smtClean="0"/>
              <a:pPr/>
              <a:t>65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257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40A6-3598-4290-8780-7041D20271B3}" type="slidenum">
              <a:rPr lang="en-GB" altLang="en-US" smtClean="0"/>
              <a:pPr/>
              <a:t>66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3616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AF34-4AE5-A64D-A617-407229C359E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5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AF34-4AE5-A64D-A617-407229C359E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9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40A6-3598-4290-8780-7041D20271B3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063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40A6-3598-4290-8780-7041D20271B3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127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static keyword in Java means that the variable or function is shared between all instances of that class, not the actual objects themselves.</a:t>
            </a:r>
          </a:p>
          <a:p>
            <a:endParaRPr lang="en-GB" dirty="0"/>
          </a:p>
          <a:p>
            <a:r>
              <a:rPr lang="en-GB" dirty="0"/>
              <a:t>(visible to all other classes)</a:t>
            </a:r>
          </a:p>
          <a:p>
            <a:r>
              <a:rPr lang="en-GB" dirty="0"/>
              <a:t>public static Scanner input = new Scanner(</a:t>
            </a:r>
            <a:r>
              <a:rPr lang="en-GB" dirty="0" err="1"/>
              <a:t>System.in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or (visible to the current class - that is main())</a:t>
            </a:r>
          </a:p>
          <a:p>
            <a:r>
              <a:rPr lang="en-GB" dirty="0"/>
              <a:t>private static Scanner input = new Scanner(</a:t>
            </a:r>
            <a:r>
              <a:rPr lang="en-GB" dirty="0" err="1"/>
              <a:t>System.in</a:t>
            </a:r>
            <a:r>
              <a:rPr lang="en-GB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40A6-3598-4290-8780-7041D20271B3}" type="slidenum">
              <a:rPr lang="en-GB" altLang="en-US" smtClean="0"/>
              <a:pPr/>
              <a:t>30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208D11-935A-4EFA-B77D-E30513A884FD}" type="slidenum"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23283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ar-SA">
                <a:latin typeface="Arial" panose="020B0604020202020204" pitchFamily="34" charset="0"/>
              </a:rPr>
              <a:t>It's also useful to write a program that prompts for multiple values, both on the same line or each on its own line.</a:t>
            </a:r>
          </a:p>
        </p:txBody>
      </p:sp>
    </p:spTree>
    <p:extLst>
      <p:ext uri="{BB962C8B-B14F-4D97-AF65-F5344CB8AC3E}">
        <p14:creationId xmlns:p14="http://schemas.microsoft.com/office/powerpoint/2010/main" val="274952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ar-SA">
                <a:latin typeface="Arial" panose="020B0604020202020204" pitchFamily="34" charset="0"/>
              </a:rPr>
              <a:t>It's also useful to write a program that prompts for multiple values, both on the same line or each on its own line.</a:t>
            </a:r>
          </a:p>
        </p:txBody>
      </p:sp>
    </p:spTree>
    <p:extLst>
      <p:ext uri="{BB962C8B-B14F-4D97-AF65-F5344CB8AC3E}">
        <p14:creationId xmlns:p14="http://schemas.microsoft.com/office/powerpoint/2010/main" val="360610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40A6-3598-4290-8780-7041D20271B3}" type="slidenum">
              <a:rPr lang="en-GB" altLang="en-US" smtClean="0"/>
              <a:pPr/>
              <a:t>46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Since the Unicode value of </a:t>
            </a:r>
            <a:r>
              <a:rPr lang="en-GB" sz="1200" b="1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en-GB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(66) is greater than the Unicode value of </a:t>
            </a:r>
            <a:r>
              <a:rPr lang="en-GB" sz="1200" b="1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en-GB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(65), the text item </a:t>
            </a:r>
            <a:r>
              <a:rPr lang="en-GB" sz="1200" b="1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en-GB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is “larger” than </a:t>
            </a:r>
            <a:r>
              <a:rPr lang="en-GB" sz="1200" b="1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en-GB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However, the Unicode value of </a:t>
            </a:r>
            <a:r>
              <a:rPr lang="en-GB" sz="1200" b="1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en-GB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(97) is greater than </a:t>
            </a:r>
            <a:r>
              <a:rPr lang="en-GB" sz="1200" b="1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en-GB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(66), so the text item </a:t>
            </a:r>
            <a:r>
              <a:rPr lang="en-GB" sz="1200" b="1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en-GB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is “larger” than </a:t>
            </a:r>
            <a:r>
              <a:rPr lang="en-GB" sz="1200" b="1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en-GB" sz="1200" b="0" i="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You have to watch out for this problem whenever you compare text that is a mixture of upper and lower case.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40A6-3598-4290-8780-7041D20271B3}" type="slidenum">
              <a:rPr lang="en-GB" altLang="en-US" smtClean="0"/>
              <a:pPr/>
              <a:t>48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C445-8F4C-427D-B140-ED12B4F341FC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8FA1-AF1A-4F1F-BD73-B676C520C7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234534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5F8-C198-42E2-9330-D82703754EE2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73E-7B2E-4240-821E-97196633335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8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4D5B-C2AD-437D-B26D-41467BF74389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870-A3DD-4FD6-8BF7-BD5ABACDDA8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9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57E80-B784-4F22-B40B-5E2F416885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7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4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57DE-52ED-4574-92F1-7D6180086640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235173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7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47C1-85B4-417A-A769-EDABCD3F981E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724-2D1C-49B0-8733-3467BDC627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260648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3A46-8624-4DE4-BCBF-F76094A0402E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E80-B784-4F22-B40B-5E2F416885B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23478" y="243411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4896-82E7-45D9-BB13-CFC1E798F176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6E75-5132-4CCC-8709-EFD0C285175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5740" y="240883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3AC-9721-420D-B21D-D0DE9979D79F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E39-E3BA-4A6A-97EF-11586883943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4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A7A8-3FC1-4C7E-9271-B5C4400A570B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4EAC-1FEF-48E7-906E-557A23FC13B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9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C5D-18BB-47EF-A758-36260ADFB7AF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6E0-0D3C-4F2E-91CB-B9B1B5AFF2D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3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9A61-F6E3-4FAB-BE34-5C51D67B5630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08AA-BBA3-4677-BDBC-A6007B20D5A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6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05BDF-747A-458C-BE0A-3AC4CC4E64B9}" type="datetime1">
              <a:rPr lang="en-GB" smtClean="0"/>
              <a:pPr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373BB-5032-42A0-A779-B680FD369F3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1116013" y="6308725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2400" i="0">
              <a:latin typeface="Times New Roman" pitchFamily="16" charset="0"/>
            </a:endParaRPr>
          </a:p>
        </p:txBody>
      </p:sp>
      <p:pic>
        <p:nvPicPr>
          <p:cNvPr id="8" name="Picture 1" descr="Herts_logo_portrait_turq_Wor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3988"/>
            <a:ext cx="38512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12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55" r:id="rId12"/>
    <p:sldLayoutId id="214748367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1700808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GB" altLang="en-US" sz="2800" dirty="0"/>
              <a:t>7COM10</a:t>
            </a:r>
            <a:r>
              <a:rPr lang="en-US" altLang="zh-CN" sz="2800" dirty="0"/>
              <a:t>2</a:t>
            </a:r>
            <a:r>
              <a:rPr lang="en-GB" altLang="en-US" sz="2800" dirty="0"/>
              <a:t>5</a:t>
            </a:r>
            <a:br>
              <a:rPr lang="en-GB" altLang="en-US" sz="2800" dirty="0"/>
            </a:br>
            <a:r>
              <a:rPr lang="en-GB" altLang="en-US" sz="2800" dirty="0"/>
              <a:t>Programming for Software Engineers</a:t>
            </a:r>
            <a:endParaRPr lang="en-US" altLang="en-US" sz="2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8355" y="4509120"/>
            <a:ext cx="6858000" cy="403026"/>
          </a:xfrm>
        </p:spPr>
        <p:txBody>
          <a:bodyPr/>
          <a:lstStyle/>
          <a:p>
            <a:pPr algn="l"/>
            <a:r>
              <a:rPr lang="en-US" altLang="en-US" dirty="0"/>
              <a:t>Java Fundamentals (</a:t>
            </a:r>
            <a:r>
              <a:rPr lang="en-US" altLang="zh-CN" dirty="0"/>
              <a:t>2</a:t>
            </a:r>
            <a:r>
              <a:rPr lang="en-US" alt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8FA1-AF1A-4F1F-BD73-B676C520C7A5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97710" y="4986853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</a:t>
            </a:r>
            <a:r>
              <a:rPr lang="en-US" dirty="0"/>
              <a:t> Hui Cheng</a:t>
            </a:r>
          </a:p>
          <a:p>
            <a:r>
              <a:rPr lang="en-US" dirty="0"/>
              <a:t>Email: h.cheng2@herts.ac.uk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Wrapper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3693857"/>
          </a:xfrm>
        </p:spPr>
        <p:txBody>
          <a:bodyPr>
            <a:normAutofit/>
          </a:bodyPr>
          <a:lstStyle/>
          <a:p>
            <a:r>
              <a:rPr lang="en-GB" dirty="0"/>
              <a:t>Fortunately, Java provides us with Primitive Wrapper classes</a:t>
            </a:r>
          </a:p>
          <a:p>
            <a:r>
              <a:rPr lang="en-GB" dirty="0"/>
              <a:t>Each of Java’s primitive types…</a:t>
            </a:r>
          </a:p>
          <a:p>
            <a:pPr lvl="1"/>
            <a:r>
              <a:rPr lang="en-GB" sz="1950" dirty="0">
                <a:latin typeface="Consolas" panose="020B0609020204030204" pitchFamily="49" charset="0"/>
              </a:rPr>
              <a:t>int, char, long, short, byte, float, double, </a:t>
            </a:r>
            <a:r>
              <a:rPr lang="en-GB" sz="1950" dirty="0" err="1">
                <a:latin typeface="Consolas" panose="020B0609020204030204" pitchFamily="49" charset="0"/>
              </a:rPr>
              <a:t>boolean</a:t>
            </a:r>
            <a:endParaRPr lang="en-GB" sz="1950" dirty="0">
              <a:latin typeface="Consolas" panose="020B0609020204030204" pitchFamily="49" charset="0"/>
            </a:endParaRPr>
          </a:p>
          <a:p>
            <a:r>
              <a:rPr lang="en-GB" dirty="0"/>
              <a:t>…have a corresponding “wrapper” type:</a:t>
            </a:r>
          </a:p>
          <a:p>
            <a:pPr lvl="1"/>
            <a:r>
              <a:rPr lang="en-GB" sz="1650" dirty="0">
                <a:latin typeface="Consolas" panose="020B0609020204030204" pitchFamily="49" charset="0"/>
              </a:rPr>
              <a:t>Integer, Character, Long, Short, Byte, Float, Double, Boolean</a:t>
            </a:r>
          </a:p>
          <a:p>
            <a:endParaRPr lang="en-GB" dirty="0"/>
          </a:p>
          <a:p>
            <a:r>
              <a:rPr lang="en-GB" dirty="0"/>
              <a:t>These are Java objects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922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37665"/>
            <a:ext cx="2455536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Summa</a:t>
            </a:r>
            <a:r>
              <a:rPr spc="19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86369"/>
            <a:ext cx="7476173" cy="166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501"/>
              </a:lnSpc>
            </a:pPr>
            <a:r>
              <a:rPr lang="en-US" sz="2100" i="0" spc="-45" dirty="0">
                <a:latin typeface="Calibri"/>
                <a:cs typeface="Calibri"/>
              </a:rPr>
              <a:t>In this lecture, w</a:t>
            </a:r>
            <a:r>
              <a:rPr sz="2100" i="0" spc="-45" dirty="0">
                <a:latin typeface="Calibri"/>
                <a:cs typeface="Calibri"/>
              </a:rPr>
              <a:t>e</a:t>
            </a:r>
            <a:r>
              <a:rPr sz="2100" i="0" spc="-56" dirty="0">
                <a:latin typeface="Calibri"/>
                <a:cs typeface="Calibri"/>
              </a:rPr>
              <a:t> </a:t>
            </a:r>
            <a:r>
              <a:rPr sz="2100" i="0" spc="-15" dirty="0">
                <a:latin typeface="Calibri"/>
                <a:cs typeface="Calibri"/>
              </a:rPr>
              <a:t>have</a:t>
            </a:r>
            <a:r>
              <a:rPr lang="en-US" sz="2100" i="0" spc="-15" dirty="0">
                <a:latin typeface="Calibri"/>
                <a:cs typeface="Calibri"/>
              </a:rPr>
              <a:t> looked at</a:t>
            </a:r>
            <a:r>
              <a:rPr sz="2100" i="0" spc="-15" dirty="0">
                <a:latin typeface="Calibri"/>
                <a:cs typeface="Calibri"/>
              </a:rPr>
              <a:t>:</a:t>
            </a:r>
            <a:endParaRPr sz="2100" i="0" dirty="0">
              <a:latin typeface="Calibri"/>
              <a:cs typeface="Calibri"/>
            </a:endParaRPr>
          </a:p>
          <a:p>
            <a:pPr marL="523875" indent="-171450">
              <a:lnSpc>
                <a:spcPts val="2108"/>
              </a:lnSpc>
              <a:buFont typeface="Arial"/>
              <a:buChar char="•"/>
              <a:tabLst>
                <a:tab pos="524351" algn="l"/>
              </a:tabLst>
            </a:pPr>
            <a:r>
              <a:rPr lang="en-GB" i="0" spc="-11" dirty="0">
                <a:latin typeface="Calibri"/>
                <a:cs typeface="Calibri"/>
              </a:rPr>
              <a:t>Data Types</a:t>
            </a:r>
          </a:p>
          <a:p>
            <a:pPr marL="523875" indent="-171450">
              <a:lnSpc>
                <a:spcPts val="2108"/>
              </a:lnSpc>
              <a:buFont typeface="Arial"/>
              <a:buChar char="•"/>
              <a:tabLst>
                <a:tab pos="524351" algn="l"/>
              </a:tabLst>
            </a:pPr>
            <a:r>
              <a:rPr lang="en-GB" i="0" spc="-11" dirty="0">
                <a:latin typeface="Calibri"/>
                <a:cs typeface="Calibri"/>
              </a:rPr>
              <a:t>Input and Output</a:t>
            </a:r>
          </a:p>
          <a:p>
            <a:pPr marL="523875" indent="-171450">
              <a:lnSpc>
                <a:spcPts val="2108"/>
              </a:lnSpc>
              <a:buFont typeface="Arial"/>
              <a:buChar char="•"/>
              <a:tabLst>
                <a:tab pos="524351" algn="l"/>
              </a:tabLst>
            </a:pPr>
            <a:r>
              <a:rPr lang="en-GB" i="0" spc="-11" dirty="0">
                <a:latin typeface="Calibri"/>
                <a:cs typeface="Calibri"/>
              </a:rPr>
              <a:t>Selection</a:t>
            </a:r>
          </a:p>
          <a:p>
            <a:pPr marL="523875" indent="-171450">
              <a:lnSpc>
                <a:spcPts val="2108"/>
              </a:lnSpc>
              <a:buFont typeface="Arial"/>
              <a:buChar char="•"/>
              <a:tabLst>
                <a:tab pos="524351" algn="l"/>
              </a:tabLst>
            </a:pPr>
            <a:r>
              <a:rPr lang="en-GB" i="0" spc="-11" dirty="0">
                <a:latin typeface="Calibri"/>
                <a:cs typeface="Calibri"/>
              </a:rPr>
              <a:t>Switch Statement</a:t>
            </a:r>
          </a:p>
          <a:p>
            <a:pPr marL="523875" indent="-171450">
              <a:lnSpc>
                <a:spcPts val="2108"/>
              </a:lnSpc>
              <a:buFont typeface="Arial"/>
              <a:buChar char="•"/>
              <a:tabLst>
                <a:tab pos="524351" algn="l"/>
              </a:tabLst>
            </a:pPr>
            <a:r>
              <a:rPr lang="en-GB" i="0" spc="-11" dirty="0">
                <a:latin typeface="Calibri"/>
                <a:cs typeface="Calibri"/>
              </a:rPr>
              <a:t>Repetition and While Statement</a:t>
            </a:r>
            <a:endParaRPr i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59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90" y="510093"/>
            <a:ext cx="8220610" cy="1325563"/>
          </a:xfrm>
        </p:spPr>
        <p:txBody>
          <a:bodyPr/>
          <a:lstStyle/>
          <a:p>
            <a:r>
              <a:rPr lang="en-GB" dirty="0"/>
              <a:t>Primitive and Wrappers : Boxing and Unboxing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 cleverly allows you to use the primitive types and the wrapper types </a:t>
            </a:r>
            <a:r>
              <a:rPr lang="en-GB" i="1" dirty="0"/>
              <a:t>almost</a:t>
            </a:r>
            <a:r>
              <a:rPr lang="en-GB" dirty="0"/>
              <a:t> interchangeably: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is called </a:t>
            </a:r>
            <a:r>
              <a:rPr lang="en-GB" b="1" dirty="0"/>
              <a:t>boxing</a:t>
            </a:r>
            <a:r>
              <a:rPr lang="en-GB" dirty="0"/>
              <a:t>…. (primitive type to wrapper type)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Integer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33;</a:t>
            </a:r>
          </a:p>
          <a:p>
            <a:r>
              <a:rPr lang="en-GB" dirty="0"/>
              <a:t>And </a:t>
            </a:r>
            <a:r>
              <a:rPr lang="en-GB" b="1" dirty="0"/>
              <a:t>unboxing</a:t>
            </a:r>
            <a:r>
              <a:rPr lang="en-GB" dirty="0"/>
              <a:t>…. (wrapper type to primitive type)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NOTE: most of our work will use the primitive types (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) as opposed to the wrapper types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168" y="5520861"/>
            <a:ext cx="8236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https://docs.oracle.com/javase/tutorial/java/data/autoboxing.html</a:t>
            </a:r>
          </a:p>
        </p:txBody>
      </p:sp>
    </p:spTree>
    <p:extLst>
      <p:ext uri="{BB962C8B-B14F-4D97-AF65-F5344CB8AC3E}">
        <p14:creationId xmlns:p14="http://schemas.microsoft.com/office/powerpoint/2010/main" val="21111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Wrapper types and their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really useful piece of functionality they provide is String parsing:-</a:t>
            </a:r>
          </a:p>
          <a:p>
            <a:r>
              <a:rPr lang="en-GB" dirty="0"/>
              <a:t>The </a:t>
            </a:r>
            <a:r>
              <a:rPr lang="en-GB" dirty="0" err="1">
                <a:latin typeface="Consolas" panose="020B0609020204030204" pitchFamily="49" charset="0"/>
              </a:rPr>
              <a:t>valueOf</a:t>
            </a:r>
            <a:r>
              <a:rPr lang="en-GB" dirty="0"/>
              <a:t> method allows us to convert a </a:t>
            </a:r>
            <a:r>
              <a:rPr lang="en-GB" b="1" dirty="0"/>
              <a:t>string of characters </a:t>
            </a:r>
            <a:r>
              <a:rPr lang="en-GB" dirty="0"/>
              <a:t>into its </a:t>
            </a:r>
            <a:r>
              <a:rPr lang="en-GB" b="1" dirty="0"/>
              <a:t>primitive representation</a:t>
            </a:r>
            <a:r>
              <a:rPr lang="en-GB" dirty="0"/>
              <a:t>, if possible: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94241" y="4948441"/>
            <a:ext cx="8722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2700" dirty="0" err="1">
                <a:solidFill>
                  <a:srgbClr val="6A3E3E"/>
                </a:solidFill>
                <a:latin typeface="Consolas" panose="020B0609020204030204" pitchFamily="49" charset="0"/>
              </a:rPr>
              <a:t>numString</a:t>
            </a:r>
            <a:r>
              <a:rPr lang="en-GB" sz="2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700" dirty="0">
                <a:solidFill>
                  <a:srgbClr val="2A00FF"/>
                </a:solidFill>
                <a:latin typeface="Consolas" panose="020B0609020204030204" pitchFamily="49" charset="0"/>
              </a:rPr>
              <a:t>"42.45"</a:t>
            </a:r>
            <a:r>
              <a:rPr lang="en-GB" sz="2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7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700" dirty="0" err="1">
                <a:solidFill>
                  <a:srgbClr val="6A3E3E"/>
                </a:solidFill>
                <a:latin typeface="Consolas" panose="020B0609020204030204" pitchFamily="49" charset="0"/>
              </a:rPr>
              <a:t>theDouble</a:t>
            </a:r>
            <a:r>
              <a:rPr lang="en-GB" sz="2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Double.valueOf</a:t>
            </a:r>
            <a:r>
              <a:rPr lang="en-GB" sz="2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700" dirty="0" err="1">
                <a:solidFill>
                  <a:srgbClr val="6A3E3E"/>
                </a:solidFill>
                <a:latin typeface="Consolas" panose="020B0609020204030204" pitchFamily="49" charset="0"/>
              </a:rPr>
              <a:t>numString</a:t>
            </a:r>
            <a:r>
              <a:rPr lang="en-GB" sz="2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932040" y="3501008"/>
            <a:ext cx="3528392" cy="1336226"/>
            <a:chOff x="4932040" y="3501008"/>
            <a:chExt cx="3528392" cy="1336226"/>
          </a:xfrm>
        </p:grpSpPr>
        <p:sp>
          <p:nvSpPr>
            <p:cNvPr id="4" name="TextBox 3"/>
            <p:cNvSpPr txBox="1"/>
            <p:nvPr/>
          </p:nvSpPr>
          <p:spPr>
            <a:xfrm>
              <a:off x="7380724" y="4329403"/>
              <a:ext cx="1079708" cy="5078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42.45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40152" y="4467614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theDouble</a:t>
              </a:r>
              <a:endParaRPr lang="en-GB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932040" y="3501008"/>
              <a:ext cx="3437307" cy="507983"/>
              <a:chOff x="7195764" y="3645024"/>
              <a:chExt cx="4583076" cy="67731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264352" y="3645024"/>
                <a:ext cx="2514488" cy="677310"/>
                <a:chOff x="7536160" y="2996952"/>
                <a:chExt cx="2514488" cy="677310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7536160" y="2996952"/>
                  <a:ext cx="504056" cy="67710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700" dirty="0"/>
                    <a:t>4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8040216" y="2997155"/>
                  <a:ext cx="504056" cy="67710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700" dirty="0"/>
                    <a:t>2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8544272" y="2996952"/>
                  <a:ext cx="504056" cy="67710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700" dirty="0"/>
                    <a:t>.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9048328" y="2996952"/>
                  <a:ext cx="504056" cy="67710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700" dirty="0"/>
                    <a:t>4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9546592" y="2996952"/>
                  <a:ext cx="504056" cy="67710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700" dirty="0"/>
                    <a:t>5</a:t>
                  </a:r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7195764" y="3783523"/>
                <a:ext cx="1765869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numString</a:t>
                </a:r>
                <a:endParaRPr lang="en-GB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8603398" y="3968189"/>
                <a:ext cx="6609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ight Arrow 16"/>
            <p:cNvSpPr/>
            <p:nvPr/>
          </p:nvSpPr>
          <p:spPr>
            <a:xfrm rot="5400000">
              <a:off x="6708304" y="4038459"/>
              <a:ext cx="436209" cy="43514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5995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88" y="581687"/>
            <a:ext cx="7886700" cy="1325563"/>
          </a:xfrm>
        </p:spPr>
        <p:txBody>
          <a:bodyPr/>
          <a:lstStyle/>
          <a:p>
            <a:r>
              <a:rPr lang="en-GB" dirty="0"/>
              <a:t>Wrapper types and their functionality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3855875"/>
          </a:xfrm>
        </p:spPr>
        <p:txBody>
          <a:bodyPr>
            <a:normAutofit/>
          </a:bodyPr>
          <a:lstStyle/>
          <a:p>
            <a:r>
              <a:rPr lang="en-GB" dirty="0"/>
              <a:t>Each wrapper type has its own </a:t>
            </a:r>
            <a:r>
              <a:rPr lang="en-GB" dirty="0" err="1">
                <a:latin typeface="Consolas" panose="020B0609020204030204" pitchFamily="49" charset="0"/>
              </a:rPr>
              <a:t>valueOf</a:t>
            </a:r>
            <a:r>
              <a:rPr lang="en-GB" dirty="0"/>
              <a:t> method 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But what happens if the conversion doesn’t work???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35639" y="2528987"/>
            <a:ext cx="8722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2700" dirty="0" err="1">
                <a:solidFill>
                  <a:srgbClr val="6A3E3E"/>
                </a:solidFill>
                <a:latin typeface="Consolas" panose="020B0609020204030204" pitchFamily="49" charset="0"/>
              </a:rPr>
              <a:t>trueString</a:t>
            </a:r>
            <a:r>
              <a:rPr lang="en-GB" sz="2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700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GB" sz="2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700" dirty="0" err="1">
                <a:solidFill>
                  <a:srgbClr val="6A3E3E"/>
                </a:solidFill>
                <a:latin typeface="Consolas" panose="020B0609020204030204" pitchFamily="49" charset="0"/>
              </a:rPr>
              <a:t>aBool</a:t>
            </a:r>
            <a:r>
              <a:rPr lang="en-GB" sz="2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Boolean.valueOf</a:t>
            </a:r>
            <a:r>
              <a:rPr lang="en-GB" sz="2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700" dirty="0" err="1">
                <a:solidFill>
                  <a:srgbClr val="6A3E3E"/>
                </a:solidFill>
                <a:latin typeface="Consolas" panose="020B0609020204030204" pitchFamily="49" charset="0"/>
              </a:rPr>
              <a:t>trueString</a:t>
            </a:r>
            <a:r>
              <a:rPr lang="en-GB" sz="2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623191" y="3529782"/>
            <a:ext cx="3172017" cy="1336227"/>
            <a:chOff x="5623191" y="3529782"/>
            <a:chExt cx="3172017" cy="1336227"/>
          </a:xfrm>
        </p:grpSpPr>
        <p:sp>
          <p:nvSpPr>
            <p:cNvPr id="4" name="TextBox 3"/>
            <p:cNvSpPr txBox="1"/>
            <p:nvPr/>
          </p:nvSpPr>
          <p:spPr>
            <a:xfrm>
              <a:off x="7930716" y="4358178"/>
              <a:ext cx="864492" cy="5078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true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972301" y="4496389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aBool</a:t>
              </a:r>
              <a:endParaRPr lang="en-GB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623191" y="3529782"/>
              <a:ext cx="3063609" cy="507983"/>
              <a:chOff x="7195764" y="3645024"/>
              <a:chExt cx="4084812" cy="67731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264352" y="3645024"/>
                <a:ext cx="2016224" cy="677310"/>
                <a:chOff x="7536160" y="2996952"/>
                <a:chExt cx="2016224" cy="677310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7536160" y="2996952"/>
                  <a:ext cx="504056" cy="67710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700" dirty="0"/>
                    <a:t>t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8040216" y="2997155"/>
                  <a:ext cx="504056" cy="67710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700" dirty="0"/>
                    <a:t>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8544272" y="2996952"/>
                  <a:ext cx="504056" cy="67710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700" dirty="0"/>
                    <a:t>u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9048328" y="2996952"/>
                  <a:ext cx="504056" cy="67710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700" dirty="0"/>
                    <a:t>e</a:t>
                  </a:r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7195764" y="3783523"/>
                <a:ext cx="1934717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trueString</a:t>
                </a:r>
                <a:endParaRPr lang="en-GB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8603398" y="3968189"/>
                <a:ext cx="6609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ight Arrow 16"/>
            <p:cNvSpPr/>
            <p:nvPr/>
          </p:nvSpPr>
          <p:spPr>
            <a:xfrm rot="5400000">
              <a:off x="7399455" y="4067234"/>
              <a:ext cx="436209" cy="43514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794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75" y="617132"/>
            <a:ext cx="7886700" cy="1325563"/>
          </a:xfrm>
        </p:spPr>
        <p:txBody>
          <a:bodyPr/>
          <a:lstStyle/>
          <a:p>
            <a:r>
              <a:rPr lang="en-GB" dirty="0"/>
              <a:t>Wrapper types and their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394334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nsolas" panose="020B0609020204030204" pitchFamily="49" charset="0"/>
              </a:rPr>
              <a:t>valueOf</a:t>
            </a:r>
            <a:r>
              <a:rPr lang="en-GB" dirty="0"/>
              <a:t> method will only convert to the </a:t>
            </a:r>
            <a:r>
              <a:rPr lang="en-GB" b="1" dirty="0"/>
              <a:t>primitive representation</a:t>
            </a:r>
            <a:r>
              <a:rPr lang="en-GB" dirty="0"/>
              <a:t>, if it is possible to do so; e.g.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it cannot, an </a:t>
            </a:r>
            <a:r>
              <a:rPr lang="en-GB" b="1" dirty="0"/>
              <a:t>exception </a:t>
            </a:r>
            <a:r>
              <a:rPr lang="en-GB" dirty="0"/>
              <a:t>is generated – this is Java’s way of telling us something is wrong and it causes the program to quit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Note: </a:t>
            </a:r>
            <a:r>
              <a:rPr lang="en-GB" dirty="0"/>
              <a:t>We’ll look at handling these errors later in the module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992792" y="5050486"/>
            <a:ext cx="988623" cy="5078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700" dirty="0"/>
              <a:t>????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2369" y="515032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theDouble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544108" y="4222091"/>
            <a:ext cx="3437307" cy="507983"/>
            <a:chOff x="7195764" y="3645024"/>
            <a:chExt cx="4583076" cy="677310"/>
          </a:xfrm>
        </p:grpSpPr>
        <p:grpSp>
          <p:nvGrpSpPr>
            <p:cNvPr id="7" name="Group 6"/>
            <p:cNvGrpSpPr/>
            <p:nvPr/>
          </p:nvGrpSpPr>
          <p:grpSpPr>
            <a:xfrm>
              <a:off x="9264352" y="3645024"/>
              <a:ext cx="2514488" cy="677310"/>
              <a:chOff x="7536160" y="2996952"/>
              <a:chExt cx="2514488" cy="6773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536160" y="2996952"/>
                <a:ext cx="504056" cy="6771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700" dirty="0"/>
                  <a:t>4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40216" y="2997155"/>
                <a:ext cx="504056" cy="6771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700" dirty="0"/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544272" y="2996952"/>
                <a:ext cx="504056" cy="6771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700" dirty="0"/>
                  <a:t>.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048328" y="2996952"/>
                <a:ext cx="504056" cy="6771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700" dirty="0"/>
                  <a:t>4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546592" y="2996952"/>
                <a:ext cx="504056" cy="6771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700" dirty="0"/>
                  <a:t>x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195764" y="3783523"/>
              <a:ext cx="1765869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numString</a:t>
              </a:r>
              <a:endParaRPr lang="en-GB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8603398" y="3968189"/>
              <a:ext cx="6609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37759" y="2601362"/>
            <a:ext cx="8722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2A00FF"/>
                </a:solidFill>
                <a:latin typeface="Consolas" panose="020B0609020204030204" pitchFamily="49" charset="0"/>
              </a:rPr>
              <a:t>"42.4x"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theDouble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Double.valueOf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7320372" y="4759543"/>
            <a:ext cx="436209" cy="43514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498" y="4151278"/>
            <a:ext cx="4414838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5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" y="1063229"/>
            <a:ext cx="8235735" cy="857250"/>
          </a:xfrm>
        </p:spPr>
        <p:txBody>
          <a:bodyPr/>
          <a:lstStyle/>
          <a:p>
            <a:r>
              <a:rPr lang="en-GB" dirty="0"/>
              <a:t>Constants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2900" y="2057400"/>
            <a:ext cx="8441568" cy="3585846"/>
          </a:xfrm>
        </p:spPr>
        <p:txBody>
          <a:bodyPr>
            <a:normAutofit/>
          </a:bodyPr>
          <a:lstStyle/>
          <a:p>
            <a:r>
              <a:rPr lang="en-US" u="sng" dirty="0"/>
              <a:t>Named </a:t>
            </a:r>
            <a:r>
              <a:rPr lang="en-US" b="1" u="sng" dirty="0"/>
              <a:t>constant</a:t>
            </a:r>
            <a:r>
              <a:rPr lang="en-US" dirty="0"/>
              <a:t>: memory location whose content can’t change during execution (i.e. </a:t>
            </a:r>
            <a:r>
              <a:rPr lang="en-US" i="1" dirty="0"/>
              <a:t>at run-time</a:t>
            </a:r>
            <a:r>
              <a:rPr lang="en-US" dirty="0"/>
              <a:t>)</a:t>
            </a:r>
          </a:p>
          <a:p>
            <a:pPr marL="742950" lvl="1" indent="-400050"/>
            <a:r>
              <a:rPr lang="en-US" dirty="0"/>
              <a:t>Declared by using the reserved word </a:t>
            </a:r>
            <a:r>
              <a:rPr lang="en-US" b="1" dirty="0">
                <a:latin typeface="Courier New" pitchFamily="49" charset="0"/>
              </a:rPr>
              <a:t>final</a:t>
            </a:r>
          </a:p>
          <a:p>
            <a:pPr marL="742950" lvl="1" indent="-400050"/>
            <a:r>
              <a:rPr lang="en-US" dirty="0" err="1">
                <a:solidFill>
                  <a:srgbClr val="231F20"/>
                </a:solidFill>
              </a:rPr>
              <a:t>Initialised</a:t>
            </a:r>
            <a:r>
              <a:rPr lang="en-US" dirty="0">
                <a:solidFill>
                  <a:srgbClr val="231F20"/>
                </a:solidFill>
              </a:rPr>
              <a:t> when it is declared; syntax:-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final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value;</a:t>
            </a:r>
          </a:p>
          <a:p>
            <a:pPr marL="457200" indent="-457200"/>
            <a:r>
              <a:rPr lang="en-US" dirty="0">
                <a:solidFill>
                  <a:prstClr val="black"/>
                </a:solidFill>
              </a:rPr>
              <a:t>Examples</a:t>
            </a:r>
          </a:p>
          <a:p>
            <a:pPr marL="1057275" lvl="2" indent="-45720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final double CENTIMETERS_PER_INCH = 2.54;</a:t>
            </a:r>
          </a:p>
          <a:p>
            <a:pPr marL="1057275" lvl="2" indent="-45720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NO_OF_STUDENTS = 40;</a:t>
            </a:r>
          </a:p>
          <a:p>
            <a:pPr marL="1057275" lvl="2" indent="-45720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final char BLANK = ' ';</a:t>
            </a:r>
          </a:p>
          <a:p>
            <a:pPr marL="1057275" lvl="2" indent="-45720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final double PAY_RATE = 15.75;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5607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" y="1063229"/>
            <a:ext cx="8387562" cy="857250"/>
          </a:xfrm>
        </p:spPr>
        <p:txBody>
          <a:bodyPr/>
          <a:lstStyle/>
          <a:p>
            <a:r>
              <a:rPr lang="en-GB" dirty="0"/>
              <a:t>Constants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2900" y="2057401"/>
            <a:ext cx="8387562" cy="3394472"/>
          </a:xfrm>
        </p:spPr>
        <p:txBody>
          <a:bodyPr>
            <a:normAutofit/>
          </a:bodyPr>
          <a:lstStyle/>
          <a:p>
            <a:r>
              <a:rPr lang="en-GB" dirty="0"/>
              <a:t>Why use constants?</a:t>
            </a:r>
          </a:p>
          <a:p>
            <a:r>
              <a:rPr lang="en-GB" dirty="0"/>
              <a:t>Answer: they make programs more readable</a:t>
            </a:r>
          </a:p>
          <a:p>
            <a:r>
              <a:rPr lang="en-GB" dirty="0"/>
              <a:t>Example: calculate the average mark for a module</a:t>
            </a:r>
          </a:p>
          <a:p>
            <a:pPr marL="0" lvl="1" indent="0">
              <a:buNone/>
            </a:pPr>
            <a:r>
              <a:rPr lang="en-GB" b="1" dirty="0"/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NO_OF_STUDENTS = 40;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averageMark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totalModuleMarks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averageMark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       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totalModuleMarks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/NO_OF_STUDENTS;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6366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55776" y="3068960"/>
            <a:ext cx="439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Input and Output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93509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60" y="1052736"/>
            <a:ext cx="4103316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Input and</a:t>
            </a:r>
            <a:r>
              <a:rPr spc="-45" dirty="0"/>
              <a:t> </a:t>
            </a:r>
            <a:r>
              <a:rPr spc="-4" dirty="0"/>
              <a:t>Output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86368"/>
            <a:ext cx="7530941" cy="2112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2100" i="0" spc="-8" dirty="0">
                <a:latin typeface="Calibri"/>
                <a:cs typeface="Calibri"/>
              </a:rPr>
              <a:t>Software </a:t>
            </a:r>
            <a:r>
              <a:rPr sz="2100" i="0" spc="-4" dirty="0">
                <a:latin typeface="Calibri"/>
                <a:cs typeface="Calibri"/>
              </a:rPr>
              <a:t>doesn’t </a:t>
            </a:r>
            <a:r>
              <a:rPr sz="2100" b="1" i="0" spc="-15" dirty="0">
                <a:latin typeface="Calibri"/>
                <a:cs typeface="Calibri"/>
              </a:rPr>
              <a:t>operate </a:t>
            </a:r>
            <a:r>
              <a:rPr sz="2100" b="1" i="0" spc="-4" dirty="0">
                <a:latin typeface="Calibri"/>
                <a:cs typeface="Calibri"/>
              </a:rPr>
              <a:t>in</a:t>
            </a:r>
            <a:r>
              <a:rPr sz="2100" b="1" i="0" spc="19" dirty="0">
                <a:latin typeface="Calibri"/>
                <a:cs typeface="Calibri"/>
              </a:rPr>
              <a:t> </a:t>
            </a:r>
            <a:r>
              <a:rPr sz="2100" b="1" i="0" spc="-4" dirty="0">
                <a:latin typeface="Calibri"/>
                <a:cs typeface="Calibri"/>
              </a:rPr>
              <a:t>isolation</a:t>
            </a:r>
            <a:endParaRPr sz="2100" i="0" dirty="0">
              <a:latin typeface="Calibri"/>
              <a:cs typeface="Calibri"/>
            </a:endParaRPr>
          </a:p>
          <a:p>
            <a:pPr>
              <a:spcBef>
                <a:spcPts val="23"/>
              </a:spcBef>
              <a:buFont typeface="Arial"/>
              <a:buChar char="•"/>
            </a:pPr>
            <a:endParaRPr sz="2025" i="0" dirty="0">
              <a:latin typeface="Times New Roman"/>
              <a:cs typeface="Times New Roman"/>
            </a:endParaRPr>
          </a:p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Much of the </a:t>
            </a:r>
            <a:r>
              <a:rPr sz="2100" i="0" spc="-8" dirty="0">
                <a:latin typeface="Calibri"/>
                <a:cs typeface="Calibri"/>
              </a:rPr>
              <a:t>software </a:t>
            </a:r>
            <a:r>
              <a:rPr sz="2100" i="0" spc="-19" dirty="0">
                <a:latin typeface="Calibri"/>
                <a:cs typeface="Calibri"/>
              </a:rPr>
              <a:t>we’re </a:t>
            </a:r>
            <a:r>
              <a:rPr sz="2100" i="0" spc="-8" dirty="0">
                <a:latin typeface="Calibri"/>
                <a:cs typeface="Calibri"/>
              </a:rPr>
              <a:t>familiar </a:t>
            </a:r>
            <a:r>
              <a:rPr sz="2100" i="0" dirty="0">
                <a:latin typeface="Calibri"/>
                <a:cs typeface="Calibri"/>
              </a:rPr>
              <a:t>with </a:t>
            </a:r>
            <a:r>
              <a:rPr sz="2100" i="0" spc="-11" dirty="0">
                <a:latin typeface="Calibri"/>
                <a:cs typeface="Calibri"/>
              </a:rPr>
              <a:t>interacts </a:t>
            </a:r>
            <a:r>
              <a:rPr sz="2100" i="0" spc="-4" dirty="0">
                <a:latin typeface="Calibri"/>
                <a:cs typeface="Calibri"/>
              </a:rPr>
              <a:t>with an </a:t>
            </a:r>
            <a:r>
              <a:rPr sz="2100" b="1" i="0" spc="-8" dirty="0">
                <a:latin typeface="Calibri"/>
                <a:cs typeface="Calibri"/>
              </a:rPr>
              <a:t>end</a:t>
            </a:r>
            <a:r>
              <a:rPr sz="2100" b="1" i="0" spc="83" dirty="0">
                <a:latin typeface="Calibri"/>
                <a:cs typeface="Calibri"/>
              </a:rPr>
              <a:t> </a:t>
            </a:r>
            <a:r>
              <a:rPr sz="2100" b="1" i="0" spc="-4" dirty="0">
                <a:latin typeface="Calibri"/>
                <a:cs typeface="Calibri"/>
              </a:rPr>
              <a:t>user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lnSpc>
                <a:spcPts val="2501"/>
              </a:lnSpc>
              <a:spcBef>
                <a:spcPts val="240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8" dirty="0">
                <a:latin typeface="Calibri"/>
                <a:cs typeface="Calibri"/>
              </a:rPr>
              <a:t>Software </a:t>
            </a:r>
            <a:r>
              <a:rPr sz="2100" i="0" spc="-4" dirty="0">
                <a:latin typeface="Calibri"/>
                <a:cs typeface="Calibri"/>
              </a:rPr>
              <a:t>actually </a:t>
            </a:r>
            <a:r>
              <a:rPr sz="2100" i="0" spc="-11" dirty="0">
                <a:latin typeface="Calibri"/>
                <a:cs typeface="Calibri"/>
              </a:rPr>
              <a:t>interacts </a:t>
            </a:r>
            <a:r>
              <a:rPr sz="2100" i="0" spc="-4" dirty="0">
                <a:latin typeface="Calibri"/>
                <a:cs typeface="Calibri"/>
              </a:rPr>
              <a:t>with </a:t>
            </a:r>
            <a:r>
              <a:rPr sz="2100" b="1" i="0" spc="-4" dirty="0">
                <a:latin typeface="Calibri"/>
                <a:cs typeface="Calibri"/>
              </a:rPr>
              <a:t>input </a:t>
            </a:r>
            <a:r>
              <a:rPr sz="2100" i="0" spc="-4" dirty="0">
                <a:latin typeface="Calibri"/>
                <a:cs typeface="Calibri"/>
              </a:rPr>
              <a:t>or </a:t>
            </a:r>
            <a:r>
              <a:rPr sz="2100" b="1" i="0" spc="-4" dirty="0">
                <a:latin typeface="Calibri"/>
                <a:cs typeface="Calibri"/>
              </a:rPr>
              <a:t>output </a:t>
            </a:r>
            <a:r>
              <a:rPr sz="2100" b="1" i="0" spc="-8" dirty="0">
                <a:latin typeface="Calibri"/>
                <a:cs typeface="Calibri"/>
              </a:rPr>
              <a:t>devices</a:t>
            </a:r>
            <a:r>
              <a:rPr sz="2100" b="1" i="0" spc="60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to: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lnSpc>
                <a:spcPts val="2111"/>
              </a:lnSpc>
              <a:buFont typeface="Arial"/>
              <a:buChar char="•"/>
              <a:tabLst>
                <a:tab pos="524351" algn="l"/>
              </a:tabLst>
            </a:pPr>
            <a:r>
              <a:rPr i="0" spc="-8" dirty="0">
                <a:latin typeface="Calibri"/>
                <a:cs typeface="Calibri"/>
              </a:rPr>
              <a:t>communicate </a:t>
            </a:r>
            <a:r>
              <a:rPr i="0" dirty="0">
                <a:latin typeface="Calibri"/>
                <a:cs typeface="Calibri"/>
              </a:rPr>
              <a:t>with </a:t>
            </a:r>
            <a:r>
              <a:rPr b="1" i="0" spc="-4" dirty="0">
                <a:latin typeface="Calibri"/>
                <a:cs typeface="Calibri"/>
              </a:rPr>
              <a:t>end</a:t>
            </a:r>
            <a:r>
              <a:rPr b="1" i="0" spc="-90" dirty="0">
                <a:latin typeface="Calibri"/>
                <a:cs typeface="Calibri"/>
              </a:rPr>
              <a:t> </a:t>
            </a:r>
            <a:r>
              <a:rPr b="1" i="0" spc="-4" dirty="0">
                <a:latin typeface="Calibri"/>
                <a:cs typeface="Calibri"/>
              </a:rPr>
              <a:t>users</a:t>
            </a:r>
            <a:endParaRPr i="0" dirty="0">
              <a:latin typeface="Calibri"/>
              <a:cs typeface="Calibri"/>
            </a:endParaRPr>
          </a:p>
          <a:p>
            <a:pPr marL="523875" lvl="1" indent="-171450">
              <a:lnSpc>
                <a:spcPts val="2100"/>
              </a:lnSpc>
              <a:buFont typeface="Arial"/>
              <a:buChar char="•"/>
              <a:tabLst>
                <a:tab pos="524351" algn="l"/>
              </a:tabLst>
            </a:pPr>
            <a:r>
              <a:rPr i="0" spc="-8" dirty="0">
                <a:latin typeface="Calibri"/>
                <a:cs typeface="Calibri"/>
              </a:rPr>
              <a:t>communicate </a:t>
            </a:r>
            <a:r>
              <a:rPr i="0" dirty="0">
                <a:latin typeface="Calibri"/>
                <a:cs typeface="Calibri"/>
              </a:rPr>
              <a:t>with </a:t>
            </a:r>
            <a:r>
              <a:rPr b="1" i="0" dirty="0">
                <a:latin typeface="Calibri"/>
                <a:cs typeface="Calibri"/>
              </a:rPr>
              <a:t>other</a:t>
            </a:r>
            <a:r>
              <a:rPr b="1" i="0" spc="-90" dirty="0">
                <a:latin typeface="Calibri"/>
                <a:cs typeface="Calibri"/>
              </a:rPr>
              <a:t> </a:t>
            </a:r>
            <a:r>
              <a:rPr b="1" i="0" spc="-11" dirty="0">
                <a:latin typeface="Calibri"/>
                <a:cs typeface="Calibri"/>
              </a:rPr>
              <a:t>systems</a:t>
            </a:r>
            <a:endParaRPr i="0" dirty="0">
              <a:latin typeface="Calibri"/>
              <a:cs typeface="Calibri"/>
            </a:endParaRPr>
          </a:p>
          <a:p>
            <a:pPr marL="523875" lvl="1" indent="-171450">
              <a:lnSpc>
                <a:spcPts val="2130"/>
              </a:lnSpc>
              <a:buFont typeface="Arial"/>
              <a:buChar char="•"/>
              <a:tabLst>
                <a:tab pos="524351" algn="l"/>
              </a:tabLst>
            </a:pPr>
            <a:r>
              <a:rPr i="0" spc="-4" dirty="0">
                <a:latin typeface="Calibri"/>
                <a:cs typeface="Calibri"/>
              </a:rPr>
              <a:t>sense or </a:t>
            </a:r>
            <a:r>
              <a:rPr i="0" dirty="0">
                <a:latin typeface="Calibri"/>
                <a:cs typeface="Calibri"/>
              </a:rPr>
              <a:t>enact </a:t>
            </a:r>
            <a:r>
              <a:rPr b="1" i="0" spc="-8" dirty="0">
                <a:latin typeface="Calibri"/>
                <a:cs typeface="Calibri"/>
              </a:rPr>
              <a:t>operating</a:t>
            </a:r>
            <a:r>
              <a:rPr b="1" i="0" spc="-15" dirty="0">
                <a:latin typeface="Calibri"/>
                <a:cs typeface="Calibri"/>
              </a:rPr>
              <a:t> </a:t>
            </a:r>
            <a:r>
              <a:rPr b="1" i="0" spc="-11" dirty="0">
                <a:latin typeface="Calibri"/>
                <a:cs typeface="Calibri"/>
              </a:rPr>
              <a:t>context/environment</a:t>
            </a:r>
            <a:endParaRPr i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32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37665"/>
            <a:ext cx="8170575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Making </a:t>
            </a:r>
            <a:r>
              <a:rPr spc="-11" dirty="0"/>
              <a:t>your </a:t>
            </a:r>
            <a:r>
              <a:rPr spc="-19" dirty="0"/>
              <a:t>program </a:t>
            </a:r>
            <a:r>
              <a:rPr spc="-11" dirty="0"/>
              <a:t>produce</a:t>
            </a:r>
            <a:r>
              <a:rPr spc="11" dirty="0"/>
              <a:t> </a:t>
            </a:r>
            <a:r>
              <a:rPr spc="4" dirty="0"/>
              <a:t>output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079890"/>
            <a:ext cx="7743825" cy="2161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269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19" dirty="0">
                <a:latin typeface="Calibri"/>
                <a:cs typeface="Calibri"/>
              </a:rPr>
              <a:t>Java </a:t>
            </a:r>
            <a:r>
              <a:rPr sz="2100" i="0" spc="-4" dirty="0">
                <a:latin typeface="Calibri"/>
                <a:cs typeface="Calibri"/>
              </a:rPr>
              <a:t>includes a </a:t>
            </a:r>
            <a:r>
              <a:rPr sz="2100" b="1" i="0" spc="-11" dirty="0">
                <a:latin typeface="Calibri"/>
                <a:cs typeface="Calibri"/>
              </a:rPr>
              <a:t>standard </a:t>
            </a:r>
            <a:r>
              <a:rPr sz="2100" b="1" i="0" spc="-4" dirty="0">
                <a:latin typeface="Calibri"/>
                <a:cs typeface="Calibri"/>
              </a:rPr>
              <a:t>output </a:t>
            </a:r>
            <a:r>
              <a:rPr sz="2100" b="1" i="0" spc="-8" dirty="0">
                <a:latin typeface="Calibri"/>
                <a:cs typeface="Calibri"/>
              </a:rPr>
              <a:t>object</a:t>
            </a:r>
            <a:r>
              <a:rPr sz="2100" i="0" spc="-8" dirty="0">
                <a:latin typeface="Calibri"/>
                <a:cs typeface="Calibri"/>
              </a:rPr>
              <a:t>, </a:t>
            </a:r>
            <a:r>
              <a:rPr sz="2100" i="0" spc="-4" dirty="0">
                <a:latin typeface="Calibri"/>
                <a:cs typeface="Calibri"/>
              </a:rPr>
              <a:t>which </a:t>
            </a:r>
            <a:r>
              <a:rPr sz="2100" i="0" spc="-11" dirty="0">
                <a:latin typeface="Calibri"/>
                <a:cs typeface="Calibri"/>
              </a:rPr>
              <a:t>provides </a:t>
            </a:r>
            <a:r>
              <a:rPr sz="2100" i="0" spc="-15" dirty="0">
                <a:latin typeface="Calibri"/>
                <a:cs typeface="Calibri"/>
              </a:rPr>
              <a:t>several</a:t>
            </a:r>
            <a:r>
              <a:rPr sz="2100" i="0" spc="188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useful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246"/>
              </a:lnSpc>
            </a:pPr>
            <a:r>
              <a:rPr sz="2100" i="0" spc="-4" dirty="0">
                <a:latin typeface="Calibri"/>
                <a:cs typeface="Calibri"/>
              </a:rPr>
              <a:t>methods </a:t>
            </a:r>
            <a:r>
              <a:rPr sz="2100" i="0" spc="-19" dirty="0">
                <a:latin typeface="Calibri"/>
                <a:cs typeface="Calibri"/>
              </a:rPr>
              <a:t>for </a:t>
            </a:r>
            <a:r>
              <a:rPr sz="2100" i="0" spc="-11" dirty="0">
                <a:latin typeface="Calibri"/>
                <a:cs typeface="Calibri"/>
              </a:rPr>
              <a:t>controlling </a:t>
            </a:r>
            <a:r>
              <a:rPr sz="2100" i="0" spc="-4" dirty="0">
                <a:latin typeface="Calibri"/>
                <a:cs typeface="Calibri"/>
              </a:rPr>
              <a:t>the output of</a:t>
            </a:r>
            <a:r>
              <a:rPr sz="2100" i="0" spc="105" dirty="0">
                <a:latin typeface="Calibri"/>
                <a:cs typeface="Calibri"/>
              </a:rPr>
              <a:t> </a:t>
            </a:r>
            <a:r>
              <a:rPr sz="2100" i="0" spc="-15" dirty="0">
                <a:latin typeface="Calibri"/>
                <a:cs typeface="Calibri"/>
              </a:rPr>
              <a:t>data</a:t>
            </a:r>
            <a:endParaRPr sz="2100" i="0" dirty="0">
              <a:latin typeface="Calibri"/>
              <a:cs typeface="Calibri"/>
            </a:endParaRPr>
          </a:p>
          <a:p>
            <a:pPr marL="523875" marR="555308" lvl="1" indent="-171450">
              <a:lnSpc>
                <a:spcPts val="1725"/>
              </a:lnSpc>
              <a:spcBef>
                <a:spcPts val="398"/>
              </a:spcBef>
              <a:buFont typeface="Arial"/>
              <a:buChar char="•"/>
              <a:tabLst>
                <a:tab pos="524351" algn="l"/>
              </a:tabLst>
            </a:pPr>
            <a:r>
              <a:rPr i="0" spc="-8" dirty="0">
                <a:latin typeface="Calibri"/>
                <a:cs typeface="Calibri"/>
              </a:rPr>
              <a:t>By default, </a:t>
            </a:r>
            <a:r>
              <a:rPr i="0" dirty="0">
                <a:latin typeface="Calibri"/>
                <a:cs typeface="Calibri"/>
              </a:rPr>
              <a:t>it </a:t>
            </a:r>
            <a:r>
              <a:rPr i="0" spc="-8" dirty="0">
                <a:latin typeface="Calibri"/>
                <a:cs typeface="Calibri"/>
              </a:rPr>
              <a:t>allows </a:t>
            </a:r>
            <a:r>
              <a:rPr i="0" spc="-11" dirty="0">
                <a:latin typeface="Calibri"/>
                <a:cs typeface="Calibri"/>
              </a:rPr>
              <a:t>programmers to </a:t>
            </a:r>
            <a:r>
              <a:rPr i="0" spc="-8" dirty="0">
                <a:latin typeface="Calibri"/>
                <a:cs typeface="Calibri"/>
              </a:rPr>
              <a:t>produce </a:t>
            </a:r>
            <a:r>
              <a:rPr i="0" spc="-4" dirty="0">
                <a:latin typeface="Calibri"/>
                <a:cs typeface="Calibri"/>
              </a:rPr>
              <a:t>output that </a:t>
            </a:r>
            <a:r>
              <a:rPr i="0" dirty="0">
                <a:latin typeface="Calibri"/>
                <a:cs typeface="Calibri"/>
              </a:rPr>
              <a:t>appear </a:t>
            </a:r>
            <a:r>
              <a:rPr i="0" spc="-4" dirty="0">
                <a:latin typeface="Calibri"/>
                <a:cs typeface="Calibri"/>
              </a:rPr>
              <a:t>on </a:t>
            </a:r>
            <a:r>
              <a:rPr i="0" dirty="0">
                <a:latin typeface="Calibri"/>
                <a:cs typeface="Calibri"/>
              </a:rPr>
              <a:t>the  </a:t>
            </a:r>
            <a:r>
              <a:rPr i="0" spc="-11" dirty="0">
                <a:latin typeface="Calibri"/>
                <a:cs typeface="Calibri"/>
              </a:rPr>
              <a:t>“console”</a:t>
            </a:r>
            <a:endParaRPr i="0" dirty="0">
              <a:latin typeface="Calibri"/>
              <a:cs typeface="Calibri"/>
            </a:endParaRPr>
          </a:p>
          <a:p>
            <a:pPr marL="180975" indent="-171450">
              <a:lnSpc>
                <a:spcPts val="2269"/>
              </a:lnSpc>
              <a:spcBef>
                <a:spcPts val="244"/>
              </a:spcBef>
              <a:buFont typeface="Arial"/>
              <a:buChar char="•"/>
              <a:tabLst>
                <a:tab pos="181451" algn="l"/>
                <a:tab pos="1836896" algn="l"/>
              </a:tabLst>
            </a:pPr>
            <a:r>
              <a:rPr sz="2100" i="0" spc="-4" dirty="0">
                <a:latin typeface="Calibri"/>
                <a:cs typeface="Calibri"/>
              </a:rPr>
              <a:t>The</a:t>
            </a:r>
            <a:r>
              <a:rPr sz="2100" i="0" spc="11" dirty="0">
                <a:latin typeface="Calibri"/>
                <a:cs typeface="Calibri"/>
              </a:rPr>
              <a:t> </a:t>
            </a:r>
            <a:r>
              <a:rPr sz="2100" b="1" i="0" spc="-8" dirty="0">
                <a:latin typeface="Calibri"/>
                <a:cs typeface="Calibri"/>
              </a:rPr>
              <a:t>console</a:t>
            </a:r>
            <a:r>
              <a:rPr sz="2100" b="1" i="0" spc="19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is	a simple </a:t>
            </a:r>
            <a:r>
              <a:rPr sz="2100" i="0" spc="-8" dirty="0">
                <a:latin typeface="Calibri"/>
                <a:cs typeface="Calibri"/>
              </a:rPr>
              <a:t>user </a:t>
            </a:r>
            <a:r>
              <a:rPr sz="2100" i="0" spc="-11" dirty="0">
                <a:latin typeface="Calibri"/>
                <a:cs typeface="Calibri"/>
              </a:rPr>
              <a:t>interface </a:t>
            </a:r>
            <a:r>
              <a:rPr sz="2100" i="0" spc="-4" dirty="0">
                <a:latin typeface="Calibri"/>
                <a:cs typeface="Calibri"/>
              </a:rPr>
              <a:t>device </a:t>
            </a:r>
            <a:r>
              <a:rPr sz="2100" i="0" spc="-8" dirty="0">
                <a:latin typeface="Calibri"/>
                <a:cs typeface="Calibri"/>
              </a:rPr>
              <a:t>that permits </a:t>
            </a:r>
            <a:r>
              <a:rPr sz="2100" i="0" spc="-15" dirty="0">
                <a:latin typeface="Calibri"/>
                <a:cs typeface="Calibri"/>
              </a:rPr>
              <a:t>text</a:t>
            </a:r>
            <a:r>
              <a:rPr sz="2100" i="0" spc="131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output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246"/>
              </a:lnSpc>
            </a:pPr>
            <a:r>
              <a:rPr sz="2100" i="0" spc="-4" dirty="0">
                <a:latin typeface="Calibri"/>
                <a:cs typeface="Calibri"/>
              </a:rPr>
              <a:t>and</a:t>
            </a:r>
            <a:r>
              <a:rPr sz="2100" i="0" spc="-45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input</a:t>
            </a:r>
            <a:endParaRPr sz="2100" i="0" dirty="0">
              <a:latin typeface="Calibri"/>
              <a:cs typeface="Calibri"/>
            </a:endParaRPr>
          </a:p>
          <a:p>
            <a:pPr marL="523875" marR="112395" lvl="1" indent="-171450">
              <a:lnSpc>
                <a:spcPct val="80000"/>
              </a:lnSpc>
              <a:spcBef>
                <a:spcPts val="413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alibri"/>
                <a:cs typeface="Calibri"/>
              </a:rPr>
              <a:t>In an IDE </a:t>
            </a:r>
            <a:r>
              <a:rPr i="0" spc="-4" dirty="0">
                <a:latin typeface="Calibri"/>
                <a:cs typeface="Calibri"/>
              </a:rPr>
              <a:t>such </a:t>
            </a:r>
            <a:r>
              <a:rPr i="0" dirty="0">
                <a:latin typeface="Calibri"/>
                <a:cs typeface="Calibri"/>
              </a:rPr>
              <a:t>as </a:t>
            </a:r>
            <a:r>
              <a:rPr lang="en-US" i="0" dirty="0">
                <a:latin typeface="Calibri"/>
                <a:cs typeface="Calibri"/>
              </a:rPr>
              <a:t>NetBeans</a:t>
            </a:r>
            <a:r>
              <a:rPr i="0" spc="-4" dirty="0">
                <a:latin typeface="Calibri"/>
                <a:cs typeface="Calibri"/>
              </a:rPr>
              <a:t>, </a:t>
            </a:r>
            <a:r>
              <a:rPr i="0" dirty="0">
                <a:latin typeface="Calibri"/>
                <a:cs typeface="Calibri"/>
              </a:rPr>
              <a:t>the IDE </a:t>
            </a:r>
            <a:r>
              <a:rPr i="0" spc="-4" dirty="0">
                <a:latin typeface="Calibri"/>
                <a:cs typeface="Calibri"/>
              </a:rPr>
              <a:t>automatically maps </a:t>
            </a:r>
            <a:r>
              <a:rPr i="0" dirty="0">
                <a:latin typeface="Calibri"/>
                <a:cs typeface="Calibri"/>
              </a:rPr>
              <a:t>the </a:t>
            </a:r>
            <a:r>
              <a:rPr b="1" i="0" spc="-4" dirty="0">
                <a:latin typeface="Calibri"/>
                <a:cs typeface="Calibri"/>
              </a:rPr>
              <a:t>console </a:t>
            </a:r>
            <a:r>
              <a:rPr i="0" spc="-11" dirty="0">
                <a:latin typeface="Calibri"/>
                <a:cs typeface="Calibri"/>
              </a:rPr>
              <a:t>to </a:t>
            </a:r>
            <a:r>
              <a:rPr i="0" dirty="0">
                <a:latin typeface="Calibri"/>
                <a:cs typeface="Calibri"/>
              </a:rPr>
              <a:t>a</a:t>
            </a:r>
            <a:r>
              <a:rPr i="0" spc="-158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special </a:t>
            </a:r>
            <a:r>
              <a:rPr i="0" spc="-4" dirty="0">
                <a:latin typeface="Calibri"/>
                <a:cs typeface="Calibri"/>
              </a:rPr>
              <a:t>window </a:t>
            </a:r>
            <a:r>
              <a:rPr i="0" dirty="0">
                <a:latin typeface="Calibri"/>
                <a:cs typeface="Calibri"/>
              </a:rPr>
              <a:t>in its </a:t>
            </a:r>
            <a:r>
              <a:rPr i="0" spc="-8" dirty="0">
                <a:latin typeface="Calibri"/>
                <a:cs typeface="Calibri"/>
              </a:rPr>
              <a:t>development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i="0" spc="-8" dirty="0">
                <a:latin typeface="Calibri"/>
                <a:cs typeface="Calibri"/>
              </a:rPr>
              <a:t>environment</a:t>
            </a:r>
            <a:endParaRPr i="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7566" y="4717441"/>
            <a:ext cx="639203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0926" y="4475902"/>
            <a:ext cx="6399371" cy="1378744"/>
          </a:xfrm>
          <a:custGeom>
            <a:avLst/>
            <a:gdLst/>
            <a:ahLst/>
            <a:cxnLst/>
            <a:rect l="l" t="t" r="r" b="b"/>
            <a:pathLst>
              <a:path w="8532495" h="1838325">
                <a:moveTo>
                  <a:pt x="0" y="1838325"/>
                </a:moveTo>
                <a:lnTo>
                  <a:pt x="8532241" y="1838325"/>
                </a:lnTo>
                <a:lnTo>
                  <a:pt x="8532241" y="0"/>
                </a:lnTo>
                <a:lnTo>
                  <a:pt x="0" y="0"/>
                </a:lnTo>
                <a:lnTo>
                  <a:pt x="0" y="183832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4700" y="4365212"/>
            <a:ext cx="1143000" cy="51435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342900"/>
                </a:moveTo>
                <a:lnTo>
                  <a:pt x="11034" y="284398"/>
                </a:lnTo>
                <a:lnTo>
                  <a:pt x="42918" y="229116"/>
                </a:lnTo>
                <a:lnTo>
                  <a:pt x="93822" y="177874"/>
                </a:lnTo>
                <a:lnTo>
                  <a:pt x="125835" y="154025"/>
                </a:lnTo>
                <a:lnTo>
                  <a:pt x="161917" y="131494"/>
                </a:lnTo>
                <a:lnTo>
                  <a:pt x="201840" y="110383"/>
                </a:lnTo>
                <a:lnTo>
                  <a:pt x="245375" y="90796"/>
                </a:lnTo>
                <a:lnTo>
                  <a:pt x="292293" y="72835"/>
                </a:lnTo>
                <a:lnTo>
                  <a:pt x="342366" y="56603"/>
                </a:lnTo>
                <a:lnTo>
                  <a:pt x="395364" y="42201"/>
                </a:lnTo>
                <a:lnTo>
                  <a:pt x="451060" y="29734"/>
                </a:lnTo>
                <a:lnTo>
                  <a:pt x="509225" y="19303"/>
                </a:lnTo>
                <a:lnTo>
                  <a:pt x="569630" y="11012"/>
                </a:lnTo>
                <a:lnTo>
                  <a:pt x="632047" y="4962"/>
                </a:lnTo>
                <a:lnTo>
                  <a:pt x="696246" y="1257"/>
                </a:lnTo>
                <a:lnTo>
                  <a:pt x="762000" y="0"/>
                </a:lnTo>
                <a:lnTo>
                  <a:pt x="827753" y="1257"/>
                </a:lnTo>
                <a:lnTo>
                  <a:pt x="891952" y="4962"/>
                </a:lnTo>
                <a:lnTo>
                  <a:pt x="954369" y="11012"/>
                </a:lnTo>
                <a:lnTo>
                  <a:pt x="1014774" y="19303"/>
                </a:lnTo>
                <a:lnTo>
                  <a:pt x="1072939" y="29734"/>
                </a:lnTo>
                <a:lnTo>
                  <a:pt x="1128635" y="42201"/>
                </a:lnTo>
                <a:lnTo>
                  <a:pt x="1181633" y="56603"/>
                </a:lnTo>
                <a:lnTo>
                  <a:pt x="1231706" y="72835"/>
                </a:lnTo>
                <a:lnTo>
                  <a:pt x="1278624" y="90796"/>
                </a:lnTo>
                <a:lnTo>
                  <a:pt x="1322159" y="110383"/>
                </a:lnTo>
                <a:lnTo>
                  <a:pt x="1362082" y="131494"/>
                </a:lnTo>
                <a:lnTo>
                  <a:pt x="1398164" y="154025"/>
                </a:lnTo>
                <a:lnTo>
                  <a:pt x="1430177" y="177874"/>
                </a:lnTo>
                <a:lnTo>
                  <a:pt x="1481081" y="229116"/>
                </a:lnTo>
                <a:lnTo>
                  <a:pt x="1512965" y="284398"/>
                </a:lnTo>
                <a:lnTo>
                  <a:pt x="1524000" y="342900"/>
                </a:lnTo>
                <a:lnTo>
                  <a:pt x="1521203" y="372483"/>
                </a:lnTo>
                <a:lnTo>
                  <a:pt x="1499515" y="429453"/>
                </a:lnTo>
                <a:lnTo>
                  <a:pt x="1457892" y="482806"/>
                </a:lnTo>
                <a:lnTo>
                  <a:pt x="1398164" y="531718"/>
                </a:lnTo>
                <a:lnTo>
                  <a:pt x="1362082" y="554251"/>
                </a:lnTo>
                <a:lnTo>
                  <a:pt x="1322159" y="575366"/>
                </a:lnTo>
                <a:lnTo>
                  <a:pt x="1278624" y="594958"/>
                </a:lnTo>
                <a:lnTo>
                  <a:pt x="1231706" y="612925"/>
                </a:lnTo>
                <a:lnTo>
                  <a:pt x="1181633" y="629164"/>
                </a:lnTo>
                <a:lnTo>
                  <a:pt x="1128635" y="643572"/>
                </a:lnTo>
                <a:lnTo>
                  <a:pt x="1072939" y="656046"/>
                </a:lnTo>
                <a:lnTo>
                  <a:pt x="1014774" y="666482"/>
                </a:lnTo>
                <a:lnTo>
                  <a:pt x="954369" y="674779"/>
                </a:lnTo>
                <a:lnTo>
                  <a:pt x="891952" y="680833"/>
                </a:lnTo>
                <a:lnTo>
                  <a:pt x="827753" y="684541"/>
                </a:lnTo>
                <a:lnTo>
                  <a:pt x="762000" y="685800"/>
                </a:lnTo>
                <a:lnTo>
                  <a:pt x="696246" y="684541"/>
                </a:lnTo>
                <a:lnTo>
                  <a:pt x="632047" y="680833"/>
                </a:lnTo>
                <a:lnTo>
                  <a:pt x="569630" y="674779"/>
                </a:lnTo>
                <a:lnTo>
                  <a:pt x="509225" y="666482"/>
                </a:lnTo>
                <a:lnTo>
                  <a:pt x="451060" y="656046"/>
                </a:lnTo>
                <a:lnTo>
                  <a:pt x="395364" y="643572"/>
                </a:lnTo>
                <a:lnTo>
                  <a:pt x="342366" y="629164"/>
                </a:lnTo>
                <a:lnTo>
                  <a:pt x="292293" y="612925"/>
                </a:lnTo>
                <a:lnTo>
                  <a:pt x="245375" y="594958"/>
                </a:lnTo>
                <a:lnTo>
                  <a:pt x="201840" y="575366"/>
                </a:lnTo>
                <a:lnTo>
                  <a:pt x="161917" y="554251"/>
                </a:lnTo>
                <a:lnTo>
                  <a:pt x="125835" y="531718"/>
                </a:lnTo>
                <a:lnTo>
                  <a:pt x="93822" y="507868"/>
                </a:lnTo>
                <a:lnTo>
                  <a:pt x="42918" y="456633"/>
                </a:lnTo>
                <a:lnTo>
                  <a:pt x="11034" y="401369"/>
                </a:lnTo>
                <a:lnTo>
                  <a:pt x="0" y="34290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6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" y="1092584"/>
            <a:ext cx="8225544" cy="857250"/>
          </a:xfrm>
        </p:spPr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2900" y="2086756"/>
            <a:ext cx="8225544" cy="3394472"/>
          </a:xfrm>
        </p:spPr>
        <p:txBody>
          <a:bodyPr>
            <a:normAutofit/>
          </a:bodyPr>
          <a:lstStyle/>
          <a:p>
            <a:r>
              <a:rPr lang="en-US" dirty="0"/>
              <a:t>The assignment statement takes the form:</a:t>
            </a:r>
          </a:p>
          <a:p>
            <a:pPr marL="34290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1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variable = expression;</a:t>
            </a:r>
          </a:p>
          <a:p>
            <a:endParaRPr lang="en-US" dirty="0"/>
          </a:p>
          <a:p>
            <a:r>
              <a:rPr lang="en-US" dirty="0"/>
              <a:t>Expression is </a:t>
            </a:r>
            <a:r>
              <a:rPr lang="en-US" i="1" dirty="0"/>
              <a:t>evaluated</a:t>
            </a:r>
            <a:r>
              <a:rPr lang="en-US" dirty="0"/>
              <a:t> and its value is </a:t>
            </a:r>
            <a:r>
              <a:rPr lang="en-US" i="1" dirty="0"/>
              <a:t>assigned</a:t>
            </a:r>
            <a:r>
              <a:rPr lang="en-US" dirty="0"/>
              <a:t> to the variable on the left side.</a:t>
            </a:r>
          </a:p>
          <a:p>
            <a:r>
              <a:rPr lang="en-US" dirty="0"/>
              <a:t>This </a:t>
            </a:r>
            <a:r>
              <a:rPr lang="en-US" i="1" dirty="0"/>
              <a:t>replaces </a:t>
            </a:r>
            <a:r>
              <a:rPr lang="en-US" dirty="0"/>
              <a:t>any previous value contained within it!</a:t>
            </a:r>
          </a:p>
          <a:p>
            <a:r>
              <a:rPr lang="en-US" dirty="0">
                <a:latin typeface="+mn-lt"/>
              </a:rPr>
              <a:t>A variable is said to be </a:t>
            </a:r>
            <a:r>
              <a:rPr lang="en-US" u="sng" dirty="0" err="1">
                <a:latin typeface="+mn-lt"/>
              </a:rPr>
              <a:t>initialised</a:t>
            </a:r>
            <a:r>
              <a:rPr lang="en-US" dirty="0">
                <a:latin typeface="+mn-lt"/>
              </a:rPr>
              <a:t> the first time a value is placed into it.</a:t>
            </a:r>
          </a:p>
          <a:p>
            <a:r>
              <a:rPr lang="en-US" dirty="0">
                <a:latin typeface="+mn-lt"/>
              </a:rPr>
              <a:t>In Java,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+mn-lt"/>
              </a:rPr>
              <a:t>  (single equals)  is called the </a:t>
            </a:r>
            <a:r>
              <a:rPr lang="en-US" u="sng" dirty="0">
                <a:latin typeface="+mn-lt"/>
              </a:rPr>
              <a:t>assignment operator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448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052736"/>
            <a:ext cx="6693694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4" dirty="0"/>
              <a:t>The </a:t>
            </a:r>
            <a:r>
              <a:rPr spc="-11" dirty="0"/>
              <a:t>standard </a:t>
            </a:r>
            <a:r>
              <a:rPr dirty="0"/>
              <a:t>output </a:t>
            </a:r>
            <a:r>
              <a:rPr spc="-4" dirty="0"/>
              <a:t>object:</a:t>
            </a:r>
            <a:r>
              <a:rPr spc="-53" dirty="0"/>
              <a:t> </a:t>
            </a:r>
            <a:r>
              <a:rPr spc="-15" dirty="0"/>
              <a:t>System.out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69986"/>
            <a:ext cx="7916744" cy="320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Font typeface="Arial"/>
              <a:buChar char="•"/>
              <a:tabLst>
                <a:tab pos="181451" algn="l"/>
              </a:tabLst>
            </a:pPr>
            <a:r>
              <a:rPr sz="1950" i="0" dirty="0">
                <a:latin typeface="Calibri"/>
                <a:cs typeface="Calibri"/>
              </a:rPr>
              <a:t>The </a:t>
            </a:r>
            <a:r>
              <a:rPr sz="1950" i="0" spc="-15" dirty="0">
                <a:latin typeface="Calibri"/>
                <a:cs typeface="Calibri"/>
              </a:rPr>
              <a:t>Java </a:t>
            </a:r>
            <a:r>
              <a:rPr sz="1950" b="1" i="0" spc="-8" dirty="0">
                <a:latin typeface="Calibri"/>
                <a:cs typeface="Calibri"/>
              </a:rPr>
              <a:t>standard </a:t>
            </a:r>
            <a:r>
              <a:rPr sz="1950" b="1" i="0" dirty="0">
                <a:latin typeface="Calibri"/>
                <a:cs typeface="Calibri"/>
              </a:rPr>
              <a:t>output object </a:t>
            </a:r>
            <a:r>
              <a:rPr sz="1950" i="0" dirty="0">
                <a:latin typeface="Calibri"/>
                <a:cs typeface="Calibri"/>
              </a:rPr>
              <a:t>is accessed via</a:t>
            </a:r>
            <a:r>
              <a:rPr sz="1950" i="0" spc="-79" dirty="0">
                <a:latin typeface="Calibri"/>
                <a:cs typeface="Calibri"/>
              </a:rPr>
              <a:t> </a:t>
            </a:r>
            <a:r>
              <a:rPr sz="1950" i="0" spc="-4" dirty="0">
                <a:latin typeface="Consolas"/>
                <a:cs typeface="Consolas"/>
              </a:rPr>
              <a:t>System.out</a:t>
            </a:r>
            <a:endParaRPr sz="1950" i="0" dirty="0">
              <a:latin typeface="Consolas"/>
              <a:cs typeface="Consolas"/>
            </a:endParaRPr>
          </a:p>
          <a:p>
            <a:pPr marL="180975" indent="-171450">
              <a:lnSpc>
                <a:spcPts val="1988"/>
              </a:lnSpc>
              <a:spcBef>
                <a:spcPts val="45"/>
              </a:spcBef>
              <a:buFont typeface="Arial"/>
              <a:buChar char="•"/>
              <a:tabLst>
                <a:tab pos="181451" algn="l"/>
              </a:tabLst>
            </a:pPr>
            <a:r>
              <a:rPr lang="en-US" sz="1950" i="0" spc="-15" dirty="0">
                <a:latin typeface="Calibri"/>
                <a:cs typeface="Calibri"/>
              </a:rPr>
              <a:t>    </a:t>
            </a:r>
            <a:r>
              <a:rPr sz="1950" i="0" spc="-15" dirty="0">
                <a:latin typeface="Calibri"/>
                <a:cs typeface="Calibri"/>
              </a:rPr>
              <a:t>We’ll </a:t>
            </a:r>
            <a:r>
              <a:rPr sz="1950" i="0" spc="-4" dirty="0">
                <a:latin typeface="Calibri"/>
                <a:cs typeface="Calibri"/>
              </a:rPr>
              <a:t>consider two </a:t>
            </a:r>
            <a:r>
              <a:rPr sz="1950" i="0" dirty="0">
                <a:latin typeface="Calibri"/>
                <a:cs typeface="Calibri"/>
              </a:rPr>
              <a:t>of the </a:t>
            </a:r>
            <a:r>
              <a:rPr sz="1950" i="0" spc="-8" dirty="0">
                <a:latin typeface="Calibri"/>
                <a:cs typeface="Calibri"/>
              </a:rPr>
              <a:t>standard </a:t>
            </a:r>
            <a:r>
              <a:rPr sz="1950" i="0" dirty="0">
                <a:latin typeface="Calibri"/>
                <a:cs typeface="Calibri"/>
              </a:rPr>
              <a:t>output </a:t>
            </a:r>
            <a:r>
              <a:rPr sz="1950" i="0" spc="-8" dirty="0">
                <a:latin typeface="Calibri"/>
                <a:cs typeface="Calibri"/>
              </a:rPr>
              <a:t>object’s </a:t>
            </a:r>
            <a:r>
              <a:rPr sz="1950" i="0" dirty="0">
                <a:latin typeface="Calibri"/>
                <a:cs typeface="Calibri"/>
              </a:rPr>
              <a:t>methods; </a:t>
            </a:r>
            <a:r>
              <a:rPr sz="1950" i="0" spc="-4" dirty="0">
                <a:latin typeface="Consolas"/>
                <a:cs typeface="Consolas"/>
              </a:rPr>
              <a:t>print</a:t>
            </a:r>
            <a:r>
              <a:rPr sz="1950" i="0" spc="-713" dirty="0">
                <a:latin typeface="Consolas"/>
                <a:cs typeface="Consolas"/>
              </a:rPr>
              <a:t> </a:t>
            </a:r>
            <a:r>
              <a:rPr sz="1950" i="0" dirty="0">
                <a:latin typeface="Calibri"/>
                <a:cs typeface="Calibri"/>
              </a:rPr>
              <a:t>and</a:t>
            </a:r>
          </a:p>
          <a:p>
            <a:pPr marL="180975">
              <a:lnSpc>
                <a:spcPts val="1883"/>
              </a:lnSpc>
            </a:pPr>
            <a:r>
              <a:rPr sz="1950" i="0" spc="-4" dirty="0">
                <a:latin typeface="Consolas"/>
                <a:cs typeface="Consolas"/>
              </a:rPr>
              <a:t>println</a:t>
            </a:r>
            <a:endParaRPr sz="1950" i="0" dirty="0">
              <a:latin typeface="Consolas"/>
              <a:cs typeface="Consolas"/>
            </a:endParaRPr>
          </a:p>
          <a:p>
            <a:pPr marL="523875" lvl="1" indent="-171450">
              <a:lnSpc>
                <a:spcPts val="1763"/>
              </a:lnSpc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1650" i="0" spc="-8" dirty="0">
                <a:latin typeface="Calibri"/>
                <a:cs typeface="Calibri"/>
              </a:rPr>
              <a:t>The </a:t>
            </a:r>
            <a:r>
              <a:rPr sz="1650" i="0" spc="-11" dirty="0">
                <a:latin typeface="Calibri"/>
                <a:cs typeface="Calibri"/>
              </a:rPr>
              <a:t>first, </a:t>
            </a:r>
            <a:r>
              <a:rPr sz="1650" i="0" dirty="0">
                <a:latin typeface="Consolas"/>
                <a:cs typeface="Consolas"/>
              </a:rPr>
              <a:t>print</a:t>
            </a:r>
            <a:r>
              <a:rPr sz="1650" i="0" dirty="0">
                <a:latin typeface="Calibri"/>
                <a:cs typeface="Calibri"/>
              </a:rPr>
              <a:t>, </a:t>
            </a:r>
            <a:r>
              <a:rPr sz="1650" i="0" spc="-4" dirty="0">
                <a:latin typeface="Calibri"/>
                <a:cs typeface="Calibri"/>
              </a:rPr>
              <a:t>allows a </a:t>
            </a:r>
            <a:r>
              <a:rPr sz="1650" i="0" spc="-8" dirty="0">
                <a:latin typeface="Calibri"/>
                <a:cs typeface="Calibri"/>
              </a:rPr>
              <a:t>programmer </a:t>
            </a:r>
            <a:r>
              <a:rPr sz="1650" i="0" spc="-15" dirty="0">
                <a:latin typeface="Calibri"/>
                <a:cs typeface="Calibri"/>
              </a:rPr>
              <a:t>to </a:t>
            </a:r>
            <a:r>
              <a:rPr sz="1650" i="0" spc="-8" dirty="0">
                <a:latin typeface="Calibri"/>
                <a:cs typeface="Calibri"/>
              </a:rPr>
              <a:t>display </a:t>
            </a:r>
            <a:r>
              <a:rPr sz="1650" i="0" spc="-4" dirty="0">
                <a:latin typeface="Calibri"/>
                <a:cs typeface="Calibri"/>
              </a:rPr>
              <a:t>a String </a:t>
            </a:r>
            <a:r>
              <a:rPr sz="1650" i="0" dirty="0">
                <a:latin typeface="Calibri"/>
                <a:cs typeface="Calibri"/>
              </a:rPr>
              <a:t>on </a:t>
            </a:r>
            <a:r>
              <a:rPr sz="1650" i="0" spc="-4" dirty="0">
                <a:latin typeface="Calibri"/>
                <a:cs typeface="Calibri"/>
              </a:rPr>
              <a:t>the</a:t>
            </a:r>
            <a:r>
              <a:rPr sz="1650" i="0" spc="79" dirty="0">
                <a:latin typeface="Calibri"/>
                <a:cs typeface="Calibri"/>
              </a:rPr>
              <a:t> </a:t>
            </a:r>
            <a:r>
              <a:rPr sz="1650" i="0" spc="-4" dirty="0">
                <a:latin typeface="Calibri"/>
                <a:cs typeface="Calibri"/>
              </a:rPr>
              <a:t>console</a:t>
            </a:r>
            <a:endParaRPr sz="1650" i="0" dirty="0">
              <a:latin typeface="Calibri"/>
              <a:cs typeface="Calibri"/>
            </a:endParaRPr>
          </a:p>
          <a:p>
            <a:pPr marL="523875" marR="3810" lvl="1" indent="-171450">
              <a:lnSpc>
                <a:spcPct val="70000"/>
              </a:lnSpc>
              <a:spcBef>
                <a:spcPts val="480"/>
              </a:spcBef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1650" i="0" spc="-8" dirty="0">
                <a:latin typeface="Calibri"/>
                <a:cs typeface="Calibri"/>
              </a:rPr>
              <a:t>The second, </a:t>
            </a:r>
            <a:r>
              <a:rPr sz="1650" i="0" dirty="0">
                <a:latin typeface="Consolas"/>
                <a:cs typeface="Consolas"/>
              </a:rPr>
              <a:t>println</a:t>
            </a:r>
            <a:r>
              <a:rPr sz="1650" i="0" dirty="0">
                <a:latin typeface="Calibri"/>
                <a:cs typeface="Calibri"/>
              </a:rPr>
              <a:t>, </a:t>
            </a:r>
            <a:r>
              <a:rPr sz="1650" i="0" spc="-4" dirty="0">
                <a:latin typeface="Calibri"/>
                <a:cs typeface="Calibri"/>
              </a:rPr>
              <a:t>does the same as </a:t>
            </a:r>
            <a:r>
              <a:rPr sz="1650" i="0" spc="-8" dirty="0">
                <a:latin typeface="Calibri"/>
                <a:cs typeface="Calibri"/>
              </a:rPr>
              <a:t>above, </a:t>
            </a:r>
            <a:r>
              <a:rPr sz="1650" b="1" i="0" spc="-4" dirty="0">
                <a:latin typeface="Calibri"/>
                <a:cs typeface="Calibri"/>
              </a:rPr>
              <a:t>and </a:t>
            </a:r>
            <a:r>
              <a:rPr sz="1650" i="0" spc="-8" dirty="0">
                <a:latin typeface="Calibri"/>
                <a:cs typeface="Calibri"/>
              </a:rPr>
              <a:t>automatically </a:t>
            </a:r>
            <a:r>
              <a:rPr sz="1650" i="0" spc="-4" dirty="0">
                <a:latin typeface="Calibri"/>
                <a:cs typeface="Calibri"/>
              </a:rPr>
              <a:t>appends a line  break/newline </a:t>
            </a:r>
            <a:r>
              <a:rPr sz="1650" i="0" dirty="0">
                <a:latin typeface="Calibri"/>
                <a:cs typeface="Calibri"/>
              </a:rPr>
              <a:t>on </a:t>
            </a:r>
            <a:r>
              <a:rPr sz="1650" i="0" spc="-4" dirty="0">
                <a:latin typeface="Calibri"/>
                <a:cs typeface="Calibri"/>
              </a:rPr>
              <a:t>the</a:t>
            </a:r>
            <a:r>
              <a:rPr sz="1650" i="0" spc="-64" dirty="0">
                <a:latin typeface="Calibri"/>
                <a:cs typeface="Calibri"/>
              </a:rPr>
              <a:t> </a:t>
            </a:r>
            <a:r>
              <a:rPr sz="1650" i="0" spc="-4" dirty="0">
                <a:latin typeface="Calibri"/>
                <a:cs typeface="Calibri"/>
              </a:rPr>
              <a:t>end.</a:t>
            </a:r>
            <a:endParaRPr sz="1650" i="0" dirty="0">
              <a:latin typeface="Calibri"/>
              <a:cs typeface="Calibri"/>
            </a:endParaRPr>
          </a:p>
          <a:p>
            <a:pPr marL="523875" lvl="1" indent="-171450">
              <a:lnSpc>
                <a:spcPts val="1766"/>
              </a:lnSpc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1650" i="0" dirty="0">
                <a:latin typeface="Calibri"/>
                <a:cs typeface="Calibri"/>
              </a:rPr>
              <a:t>Both these </a:t>
            </a:r>
            <a:r>
              <a:rPr sz="1650" i="0" spc="-4" dirty="0">
                <a:latin typeface="Calibri"/>
                <a:cs typeface="Calibri"/>
              </a:rPr>
              <a:t>methods </a:t>
            </a:r>
            <a:r>
              <a:rPr sz="1650" i="0" spc="-11" dirty="0">
                <a:latin typeface="Calibri"/>
                <a:cs typeface="Calibri"/>
              </a:rPr>
              <a:t>expect </a:t>
            </a:r>
            <a:r>
              <a:rPr sz="1650" i="0" spc="-15" dirty="0">
                <a:latin typeface="Calibri"/>
                <a:cs typeface="Calibri"/>
              </a:rPr>
              <a:t>to </a:t>
            </a:r>
            <a:r>
              <a:rPr sz="1650" i="0" spc="-8" dirty="0">
                <a:latin typeface="Calibri"/>
                <a:cs typeface="Calibri"/>
              </a:rPr>
              <a:t>receive </a:t>
            </a:r>
            <a:r>
              <a:rPr sz="1650" i="0" spc="-4" dirty="0">
                <a:latin typeface="Calibri"/>
                <a:cs typeface="Calibri"/>
              </a:rPr>
              <a:t>an input</a:t>
            </a:r>
            <a:r>
              <a:rPr sz="1650" i="0" spc="90" dirty="0">
                <a:latin typeface="Calibri"/>
                <a:cs typeface="Calibri"/>
              </a:rPr>
              <a:t> </a:t>
            </a:r>
            <a:r>
              <a:rPr sz="1650" i="0" spc="-8" dirty="0">
                <a:latin typeface="Calibri"/>
                <a:cs typeface="Calibri"/>
              </a:rPr>
              <a:t>String</a:t>
            </a:r>
            <a:endParaRPr sz="1650" i="0" dirty="0">
              <a:latin typeface="Calibri"/>
              <a:cs typeface="Calibri"/>
            </a:endParaRPr>
          </a:p>
          <a:p>
            <a:pPr marL="352425" marR="1473994" indent="-342900">
              <a:lnSpc>
                <a:spcPct val="90100"/>
              </a:lnSpc>
              <a:spcBef>
                <a:spcPts val="270"/>
              </a:spcBef>
              <a:buFont typeface="Arial"/>
              <a:buChar char="•"/>
              <a:tabLst>
                <a:tab pos="181451" algn="l"/>
              </a:tabLst>
            </a:pPr>
            <a:r>
              <a:rPr sz="1950" i="0" dirty="0">
                <a:latin typeface="Calibri"/>
                <a:cs typeface="Calibri"/>
              </a:rPr>
              <a:t>In </a:t>
            </a:r>
            <a:r>
              <a:rPr sz="1950" i="0" spc="-8" dirty="0">
                <a:latin typeface="Calibri"/>
                <a:cs typeface="Calibri"/>
              </a:rPr>
              <a:t>order to </a:t>
            </a:r>
            <a:r>
              <a:rPr sz="1950" i="0" spc="-4" dirty="0">
                <a:latin typeface="Calibri"/>
                <a:cs typeface="Calibri"/>
              </a:rPr>
              <a:t>use </a:t>
            </a:r>
            <a:r>
              <a:rPr sz="1950" i="0" spc="-4" dirty="0">
                <a:latin typeface="Consolas"/>
                <a:cs typeface="Consolas"/>
              </a:rPr>
              <a:t>println</a:t>
            </a:r>
            <a:r>
              <a:rPr sz="1950" i="0" spc="-4" dirty="0">
                <a:latin typeface="Calibri"/>
                <a:cs typeface="Calibri"/>
              </a:rPr>
              <a:t>, </a:t>
            </a:r>
            <a:r>
              <a:rPr sz="1950" i="0" spc="-8" dirty="0">
                <a:latin typeface="Calibri"/>
                <a:cs typeface="Calibri"/>
              </a:rPr>
              <a:t>we </a:t>
            </a:r>
            <a:r>
              <a:rPr sz="1950" i="0" spc="-4" dirty="0">
                <a:latin typeface="Calibri"/>
                <a:cs typeface="Calibri"/>
              </a:rPr>
              <a:t>can write </a:t>
            </a:r>
            <a:r>
              <a:rPr sz="1950" i="0" dirty="0">
                <a:latin typeface="Calibri"/>
                <a:cs typeface="Calibri"/>
              </a:rPr>
              <a:t>an </a:t>
            </a:r>
            <a:r>
              <a:rPr sz="1950" i="0" spc="-8" dirty="0">
                <a:latin typeface="Calibri"/>
                <a:cs typeface="Calibri"/>
              </a:rPr>
              <a:t>expression </a:t>
            </a:r>
            <a:r>
              <a:rPr sz="1950" i="0" spc="-11" dirty="0">
                <a:latin typeface="Calibri"/>
                <a:cs typeface="Calibri"/>
              </a:rPr>
              <a:t>like:  </a:t>
            </a:r>
            <a:r>
              <a:rPr sz="1650" i="0" dirty="0">
                <a:latin typeface="Consolas"/>
                <a:cs typeface="Consolas"/>
              </a:rPr>
              <a:t>System.out.println(</a:t>
            </a:r>
            <a:r>
              <a:rPr sz="1650" i="0" dirty="0">
                <a:solidFill>
                  <a:srgbClr val="C55A11"/>
                </a:solidFill>
                <a:latin typeface="Consolas"/>
                <a:cs typeface="Consolas"/>
              </a:rPr>
              <a:t>"Hello Programmer!"</a:t>
            </a:r>
            <a:r>
              <a:rPr sz="1650" i="0" dirty="0">
                <a:latin typeface="Consolas"/>
                <a:cs typeface="Consolas"/>
              </a:rPr>
              <a:t>);  System.out.println(</a:t>
            </a:r>
            <a:r>
              <a:rPr sz="1650" i="0" dirty="0">
                <a:solidFill>
                  <a:srgbClr val="C55A11"/>
                </a:solidFill>
                <a:latin typeface="Consolas"/>
                <a:cs typeface="Consolas"/>
              </a:rPr>
              <a:t>"How are</a:t>
            </a:r>
            <a:r>
              <a:rPr sz="1650" i="0" spc="-34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1650" i="0" spc="-4" dirty="0">
                <a:solidFill>
                  <a:srgbClr val="C55A11"/>
                </a:solidFill>
                <a:latin typeface="Consolas"/>
                <a:cs typeface="Consolas"/>
              </a:rPr>
              <a:t>you?"</a:t>
            </a:r>
            <a:r>
              <a:rPr sz="1650" i="0" spc="-4" dirty="0">
                <a:latin typeface="Consolas"/>
                <a:cs typeface="Consolas"/>
              </a:rPr>
              <a:t>);</a:t>
            </a:r>
            <a:endParaRPr sz="1650" i="0" dirty="0">
              <a:latin typeface="Consolas"/>
              <a:cs typeface="Consolas"/>
            </a:endParaRPr>
          </a:p>
          <a:p>
            <a:pPr marL="180975" indent="-171450">
              <a:lnSpc>
                <a:spcPts val="2235"/>
              </a:lnSpc>
              <a:spcBef>
                <a:spcPts val="41"/>
              </a:spcBef>
              <a:buFont typeface="Arial"/>
              <a:buChar char="•"/>
              <a:tabLst>
                <a:tab pos="181451" algn="l"/>
              </a:tabLst>
            </a:pPr>
            <a:r>
              <a:rPr sz="1950" i="0" dirty="0">
                <a:latin typeface="Calibri"/>
                <a:cs typeface="Calibri"/>
              </a:rPr>
              <a:t>This </a:t>
            </a:r>
            <a:r>
              <a:rPr sz="1950" i="0" spc="-4" dirty="0">
                <a:latin typeface="Calibri"/>
                <a:cs typeface="Calibri"/>
              </a:rPr>
              <a:t>causes </a:t>
            </a:r>
            <a:r>
              <a:rPr sz="1950" i="0" dirty="0">
                <a:latin typeface="Calibri"/>
                <a:cs typeface="Calibri"/>
              </a:rPr>
              <a:t>the </a:t>
            </a:r>
            <a:r>
              <a:rPr sz="1950" i="0" spc="-8" dirty="0">
                <a:latin typeface="Calibri"/>
                <a:cs typeface="Calibri"/>
              </a:rPr>
              <a:t>following to </a:t>
            </a:r>
            <a:r>
              <a:rPr sz="1950" i="0" dirty="0">
                <a:latin typeface="Calibri"/>
                <a:cs typeface="Calibri"/>
              </a:rPr>
              <a:t>appear on the</a:t>
            </a:r>
            <a:r>
              <a:rPr sz="1950" i="0" spc="-23" dirty="0">
                <a:latin typeface="Calibri"/>
                <a:cs typeface="Calibri"/>
              </a:rPr>
              <a:t> </a:t>
            </a:r>
            <a:r>
              <a:rPr sz="1950" i="0" spc="-4" dirty="0">
                <a:latin typeface="Calibri"/>
                <a:cs typeface="Calibri"/>
              </a:rPr>
              <a:t>console:</a:t>
            </a:r>
            <a:endParaRPr sz="1950" i="0" dirty="0">
              <a:latin typeface="Calibri"/>
              <a:cs typeface="Calibri"/>
            </a:endParaRPr>
          </a:p>
          <a:p>
            <a:pPr marL="352425" marR="5242084">
              <a:lnSpc>
                <a:spcPts val="1755"/>
              </a:lnSpc>
              <a:spcBef>
                <a:spcPts val="139"/>
              </a:spcBef>
            </a:pPr>
            <a:r>
              <a:rPr sz="1650" i="0" dirty="0">
                <a:latin typeface="Consolas"/>
                <a:cs typeface="Consolas"/>
              </a:rPr>
              <a:t>Hello</a:t>
            </a:r>
            <a:r>
              <a:rPr sz="1650" i="0" spc="-41" dirty="0">
                <a:latin typeface="Consolas"/>
                <a:cs typeface="Consolas"/>
              </a:rPr>
              <a:t> </a:t>
            </a:r>
            <a:r>
              <a:rPr sz="1650" i="0" dirty="0">
                <a:latin typeface="Consolas"/>
                <a:cs typeface="Consolas"/>
              </a:rPr>
              <a:t>Programmer  How are</a:t>
            </a:r>
            <a:r>
              <a:rPr sz="1650" i="0" spc="-49" dirty="0">
                <a:latin typeface="Consolas"/>
                <a:cs typeface="Consolas"/>
              </a:rPr>
              <a:t> </a:t>
            </a:r>
            <a:r>
              <a:rPr sz="1650" i="0" dirty="0">
                <a:latin typeface="Consolas"/>
                <a:cs typeface="Consolas"/>
              </a:rPr>
              <a:t>you?</a:t>
            </a:r>
          </a:p>
        </p:txBody>
      </p:sp>
    </p:spTree>
    <p:extLst>
      <p:ext uri="{BB962C8B-B14F-4D97-AF65-F5344CB8AC3E}">
        <p14:creationId xmlns:p14="http://schemas.microsoft.com/office/powerpoint/2010/main" val="47703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37665"/>
            <a:ext cx="5598807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Output is </a:t>
            </a:r>
            <a:r>
              <a:rPr spc="-8" dirty="0"/>
              <a:t>just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76463"/>
            <a:ext cx="7657624" cy="332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1838"/>
              </a:lnSpc>
              <a:buFont typeface="Arial"/>
              <a:buChar char="•"/>
              <a:tabLst>
                <a:tab pos="181451" algn="l"/>
              </a:tabLst>
            </a:pPr>
            <a:r>
              <a:rPr i="0" spc="-4" dirty="0">
                <a:latin typeface="Calibri"/>
                <a:cs typeface="Calibri"/>
              </a:rPr>
              <a:t>Because </a:t>
            </a:r>
            <a:r>
              <a:rPr i="0" dirty="0">
                <a:latin typeface="Calibri"/>
                <a:cs typeface="Calibri"/>
              </a:rPr>
              <a:t>the </a:t>
            </a:r>
            <a:r>
              <a:rPr i="0" dirty="0">
                <a:latin typeface="Consolas"/>
                <a:cs typeface="Consolas"/>
              </a:rPr>
              <a:t>print </a:t>
            </a:r>
            <a:r>
              <a:rPr i="0" dirty="0">
                <a:latin typeface="Calibri"/>
                <a:cs typeface="Calibri"/>
              </a:rPr>
              <a:t>and </a:t>
            </a:r>
            <a:r>
              <a:rPr i="0" dirty="0">
                <a:latin typeface="Consolas"/>
                <a:cs typeface="Consolas"/>
              </a:rPr>
              <a:t>println</a:t>
            </a:r>
            <a:r>
              <a:rPr i="0" spc="-641" dirty="0">
                <a:latin typeface="Consolas"/>
                <a:cs typeface="Consolas"/>
              </a:rPr>
              <a:t> </a:t>
            </a:r>
            <a:r>
              <a:rPr i="0" dirty="0">
                <a:latin typeface="Calibri"/>
                <a:cs typeface="Calibri"/>
              </a:rPr>
              <a:t>methods </a:t>
            </a:r>
            <a:r>
              <a:rPr i="0" spc="-4" dirty="0">
                <a:latin typeface="Calibri"/>
                <a:cs typeface="Calibri"/>
              </a:rPr>
              <a:t>expect </a:t>
            </a:r>
            <a:r>
              <a:rPr i="0" dirty="0">
                <a:latin typeface="Calibri"/>
                <a:cs typeface="Calibri"/>
              </a:rPr>
              <a:t>a String, </a:t>
            </a:r>
            <a:r>
              <a:rPr i="0" spc="-8" dirty="0">
                <a:latin typeface="Calibri"/>
                <a:cs typeface="Calibri"/>
              </a:rPr>
              <a:t>you can </a:t>
            </a:r>
            <a:r>
              <a:rPr i="0" spc="-4" dirty="0">
                <a:latin typeface="Calibri"/>
                <a:cs typeface="Calibri"/>
              </a:rPr>
              <a:t>directly use</a:t>
            </a:r>
            <a:endParaRPr i="0" dirty="0">
              <a:latin typeface="Calibri"/>
              <a:cs typeface="Calibri"/>
            </a:endParaRPr>
          </a:p>
          <a:p>
            <a:pPr marL="180975">
              <a:lnSpc>
                <a:spcPts val="1838"/>
              </a:lnSpc>
            </a:pPr>
            <a:r>
              <a:rPr i="0" dirty="0">
                <a:latin typeface="Calibri"/>
                <a:cs typeface="Calibri"/>
              </a:rPr>
              <a:t>the </a:t>
            </a:r>
            <a:r>
              <a:rPr i="0" spc="-8" dirty="0">
                <a:latin typeface="Calibri"/>
                <a:cs typeface="Calibri"/>
              </a:rPr>
              <a:t>concatenation </a:t>
            </a:r>
            <a:r>
              <a:rPr i="0" spc="-11" dirty="0">
                <a:latin typeface="Calibri"/>
                <a:cs typeface="Calibri"/>
              </a:rPr>
              <a:t>features we looked </a:t>
            </a:r>
            <a:r>
              <a:rPr i="0" spc="-8" dirty="0">
                <a:latin typeface="Calibri"/>
                <a:cs typeface="Calibri"/>
              </a:rPr>
              <a:t>at</a:t>
            </a:r>
            <a:r>
              <a:rPr i="0" spc="26" dirty="0">
                <a:latin typeface="Calibri"/>
                <a:cs typeface="Calibri"/>
              </a:rPr>
              <a:t> </a:t>
            </a:r>
            <a:r>
              <a:rPr i="0" spc="-15" dirty="0">
                <a:latin typeface="Calibri"/>
                <a:cs typeface="Calibri"/>
              </a:rPr>
              <a:t>previously.</a:t>
            </a:r>
            <a:endParaRPr i="0" dirty="0">
              <a:latin typeface="Calibri"/>
              <a:cs typeface="Calibri"/>
            </a:endParaRPr>
          </a:p>
          <a:p>
            <a:pPr marL="180975" indent="-171450">
              <a:spcBef>
                <a:spcPts val="101"/>
              </a:spcBef>
              <a:buFont typeface="Arial"/>
              <a:buChar char="•"/>
              <a:tabLst>
                <a:tab pos="181451" algn="l"/>
              </a:tabLst>
            </a:pPr>
            <a:r>
              <a:rPr i="0" spc="-4" dirty="0">
                <a:latin typeface="Calibri"/>
                <a:cs typeface="Calibri"/>
              </a:rPr>
              <a:t>The </a:t>
            </a:r>
            <a:r>
              <a:rPr i="0" spc="-8" dirty="0">
                <a:latin typeface="Calibri"/>
                <a:cs typeface="Calibri"/>
              </a:rPr>
              <a:t>following two </a:t>
            </a:r>
            <a:r>
              <a:rPr i="0" spc="-4" dirty="0">
                <a:latin typeface="Calibri"/>
                <a:cs typeface="Calibri"/>
              </a:rPr>
              <a:t>sets of </a:t>
            </a:r>
            <a:r>
              <a:rPr i="0" spc="-11" dirty="0">
                <a:latin typeface="Calibri"/>
                <a:cs typeface="Calibri"/>
              </a:rPr>
              <a:t>statements </a:t>
            </a:r>
            <a:r>
              <a:rPr i="0" spc="-8" dirty="0">
                <a:latin typeface="Calibri"/>
                <a:cs typeface="Calibri"/>
              </a:rPr>
              <a:t>produce </a:t>
            </a:r>
            <a:r>
              <a:rPr i="0" dirty="0">
                <a:latin typeface="Calibri"/>
                <a:cs typeface="Calibri"/>
              </a:rPr>
              <a:t>the </a:t>
            </a:r>
            <a:r>
              <a:rPr i="0" spc="-4" dirty="0">
                <a:latin typeface="Calibri"/>
                <a:cs typeface="Calibri"/>
              </a:rPr>
              <a:t>same</a:t>
            </a:r>
            <a:r>
              <a:rPr i="0" spc="34" dirty="0">
                <a:latin typeface="Calibri"/>
                <a:cs typeface="Calibri"/>
              </a:rPr>
              <a:t> </a:t>
            </a:r>
            <a:r>
              <a:rPr i="0" spc="-4" dirty="0">
                <a:latin typeface="Calibri"/>
                <a:cs typeface="Calibri"/>
              </a:rPr>
              <a:t>output</a:t>
            </a:r>
            <a:endParaRPr i="0" dirty="0">
              <a:latin typeface="Calibri"/>
              <a:cs typeface="Calibri"/>
            </a:endParaRPr>
          </a:p>
          <a:p>
            <a:pPr marL="352425">
              <a:lnSpc>
                <a:spcPts val="1718"/>
              </a:lnSpc>
              <a:spcBef>
                <a:spcPts val="1155"/>
              </a:spcBef>
            </a:pPr>
            <a:r>
              <a:rPr sz="1500" b="1" i="0" spc="4" dirty="0">
                <a:solidFill>
                  <a:srgbClr val="333399"/>
                </a:solidFill>
                <a:latin typeface="Consolas"/>
                <a:cs typeface="Consolas"/>
              </a:rPr>
              <a:t>int </a:t>
            </a:r>
            <a:r>
              <a:rPr sz="1500" i="0" dirty="0">
                <a:latin typeface="Consolas"/>
                <a:cs typeface="Consolas"/>
              </a:rPr>
              <a:t>a = 20, b =</a:t>
            </a:r>
            <a:r>
              <a:rPr sz="1500" i="0" spc="-79" dirty="0">
                <a:latin typeface="Consolas"/>
                <a:cs typeface="Consolas"/>
              </a:rPr>
              <a:t> </a:t>
            </a:r>
            <a:r>
              <a:rPr sz="1500" i="0" dirty="0">
                <a:latin typeface="Consolas"/>
                <a:cs typeface="Consolas"/>
              </a:rPr>
              <a:t>22;</a:t>
            </a:r>
          </a:p>
          <a:p>
            <a:pPr marL="352425">
              <a:lnSpc>
                <a:spcPts val="1639"/>
              </a:lnSpc>
            </a:pPr>
            <a:r>
              <a:rPr sz="1500" b="1" i="0" dirty="0">
                <a:solidFill>
                  <a:srgbClr val="333399"/>
                </a:solidFill>
                <a:latin typeface="Consolas"/>
                <a:cs typeface="Consolas"/>
              </a:rPr>
              <a:t>String </a:t>
            </a:r>
            <a:r>
              <a:rPr sz="1500" i="0" dirty="0">
                <a:latin typeface="Consolas"/>
                <a:cs typeface="Consolas"/>
              </a:rPr>
              <a:t>sum = </a:t>
            </a:r>
            <a:r>
              <a:rPr sz="1500" i="0" dirty="0">
                <a:solidFill>
                  <a:srgbClr val="C55A11"/>
                </a:solidFill>
                <a:latin typeface="Consolas"/>
                <a:cs typeface="Consolas"/>
              </a:rPr>
              <a:t>"The sum is " </a:t>
            </a:r>
            <a:r>
              <a:rPr sz="1500" i="0" dirty="0">
                <a:latin typeface="Consolas"/>
                <a:cs typeface="Consolas"/>
              </a:rPr>
              <a:t>+ (a +</a:t>
            </a:r>
            <a:r>
              <a:rPr sz="1500" i="0" spc="-83" dirty="0">
                <a:latin typeface="Consolas"/>
                <a:cs typeface="Consolas"/>
              </a:rPr>
              <a:t> </a:t>
            </a:r>
            <a:r>
              <a:rPr sz="1500" i="0" spc="-4" dirty="0">
                <a:latin typeface="Consolas"/>
                <a:cs typeface="Consolas"/>
              </a:rPr>
              <a:t>b);</a:t>
            </a:r>
            <a:endParaRPr sz="1500" i="0" dirty="0">
              <a:latin typeface="Consolas"/>
              <a:cs typeface="Consolas"/>
            </a:endParaRPr>
          </a:p>
          <a:p>
            <a:pPr marL="352425">
              <a:lnSpc>
                <a:spcPts val="1721"/>
              </a:lnSpc>
            </a:pPr>
            <a:r>
              <a:rPr sz="1500" i="0" spc="-4" dirty="0">
                <a:latin typeface="Consolas"/>
                <a:cs typeface="Consolas"/>
              </a:rPr>
              <a:t>System.</a:t>
            </a:r>
            <a:r>
              <a:rPr sz="1500" b="1" i="0" spc="-4" dirty="0">
                <a:solidFill>
                  <a:srgbClr val="333399"/>
                </a:solidFill>
                <a:latin typeface="Consolas"/>
                <a:cs typeface="Consolas"/>
              </a:rPr>
              <a:t>out</a:t>
            </a:r>
            <a:r>
              <a:rPr sz="1500" i="0" spc="-4" dirty="0">
                <a:latin typeface="Consolas"/>
                <a:cs typeface="Consolas"/>
              </a:rPr>
              <a:t>.println(sum);</a:t>
            </a:r>
            <a:endParaRPr sz="1500" i="0" dirty="0">
              <a:latin typeface="Consolas"/>
              <a:cs typeface="Consolas"/>
            </a:endParaRPr>
          </a:p>
          <a:p>
            <a:pPr marL="9525">
              <a:lnSpc>
                <a:spcPts val="1838"/>
              </a:lnSpc>
              <a:spcBef>
                <a:spcPts val="1039"/>
              </a:spcBef>
              <a:tabLst>
                <a:tab pos="181451" algn="l"/>
              </a:tabLst>
            </a:pPr>
            <a:r>
              <a:rPr lang="en-US" i="0" spc="-4" dirty="0">
                <a:latin typeface="Calibri"/>
                <a:cs typeface="Calibri"/>
              </a:rPr>
              <a:t>	</a:t>
            </a:r>
            <a:r>
              <a:rPr i="0" spc="-4" dirty="0">
                <a:latin typeface="Calibri"/>
                <a:cs typeface="Calibri"/>
              </a:rPr>
              <a:t>The </a:t>
            </a:r>
            <a:r>
              <a:rPr i="0" spc="-8" dirty="0">
                <a:latin typeface="Calibri"/>
                <a:cs typeface="Calibri"/>
              </a:rPr>
              <a:t>above </a:t>
            </a:r>
            <a:r>
              <a:rPr i="0" spc="-11" dirty="0">
                <a:latin typeface="Calibri"/>
                <a:cs typeface="Calibri"/>
              </a:rPr>
              <a:t>statement </a:t>
            </a:r>
            <a:r>
              <a:rPr i="0" spc="-4" dirty="0">
                <a:latin typeface="Calibri"/>
                <a:cs typeface="Calibri"/>
              </a:rPr>
              <a:t>prints </a:t>
            </a:r>
            <a:r>
              <a:rPr i="0" dirty="0">
                <a:latin typeface="Calibri"/>
                <a:cs typeface="Calibri"/>
              </a:rPr>
              <a:t>the </a:t>
            </a:r>
            <a:r>
              <a:rPr i="0" spc="-11" dirty="0">
                <a:latin typeface="Calibri"/>
                <a:cs typeface="Calibri"/>
              </a:rPr>
              <a:t>contents </a:t>
            </a:r>
            <a:r>
              <a:rPr i="0" spc="-4" dirty="0">
                <a:latin typeface="Calibri"/>
                <a:cs typeface="Calibri"/>
              </a:rPr>
              <a:t>of </a:t>
            </a:r>
            <a:r>
              <a:rPr i="0" dirty="0">
                <a:latin typeface="Calibri"/>
                <a:cs typeface="Calibri"/>
              </a:rPr>
              <a:t>the </a:t>
            </a:r>
            <a:r>
              <a:rPr i="0" spc="-15" dirty="0">
                <a:latin typeface="Calibri"/>
                <a:cs typeface="Calibri"/>
              </a:rPr>
              <a:t>pre-concatenated </a:t>
            </a:r>
            <a:r>
              <a:rPr i="0" dirty="0">
                <a:latin typeface="Consolas"/>
                <a:cs typeface="Consolas"/>
              </a:rPr>
              <a:t>String</a:t>
            </a:r>
            <a:r>
              <a:rPr i="0" spc="86" dirty="0">
                <a:latin typeface="Consolas"/>
                <a:cs typeface="Consolas"/>
              </a:rPr>
              <a:t> </a:t>
            </a:r>
            <a:r>
              <a:rPr i="0" dirty="0">
                <a:latin typeface="Consolas"/>
                <a:cs typeface="Consolas"/>
              </a:rPr>
              <a:t>sum</a:t>
            </a:r>
          </a:p>
          <a:p>
            <a:pPr marL="180975">
              <a:lnSpc>
                <a:spcPts val="1838"/>
              </a:lnSpc>
            </a:pPr>
            <a:r>
              <a:rPr i="0" spc="-11" dirty="0">
                <a:latin typeface="Calibri"/>
                <a:cs typeface="Calibri"/>
              </a:rPr>
              <a:t>to </a:t>
            </a:r>
            <a:r>
              <a:rPr i="0" dirty="0">
                <a:latin typeface="Calibri"/>
                <a:cs typeface="Calibri"/>
              </a:rPr>
              <a:t>the</a:t>
            </a:r>
            <a:r>
              <a:rPr i="0" spc="-56" dirty="0">
                <a:latin typeface="Calibri"/>
                <a:cs typeface="Calibri"/>
              </a:rPr>
              <a:t> </a:t>
            </a:r>
            <a:r>
              <a:rPr i="0" spc="-8" dirty="0">
                <a:latin typeface="Calibri"/>
                <a:cs typeface="Calibri"/>
              </a:rPr>
              <a:t>console</a:t>
            </a:r>
            <a:endParaRPr i="0" dirty="0">
              <a:latin typeface="Calibri"/>
              <a:cs typeface="Calibri"/>
            </a:endParaRPr>
          </a:p>
          <a:p>
            <a:pPr marL="352425">
              <a:lnSpc>
                <a:spcPts val="1714"/>
              </a:lnSpc>
              <a:spcBef>
                <a:spcPts val="1159"/>
              </a:spcBef>
            </a:pPr>
            <a:r>
              <a:rPr sz="1500" b="1" i="0" dirty="0">
                <a:solidFill>
                  <a:srgbClr val="333399"/>
                </a:solidFill>
                <a:latin typeface="Consolas"/>
                <a:cs typeface="Consolas"/>
              </a:rPr>
              <a:t>int </a:t>
            </a:r>
            <a:r>
              <a:rPr sz="1500" i="0" dirty="0">
                <a:latin typeface="Consolas"/>
                <a:cs typeface="Consolas"/>
              </a:rPr>
              <a:t>c = 20, d =</a:t>
            </a:r>
            <a:r>
              <a:rPr sz="1500" i="0" spc="-75" dirty="0">
                <a:latin typeface="Consolas"/>
                <a:cs typeface="Consolas"/>
              </a:rPr>
              <a:t> </a:t>
            </a:r>
            <a:r>
              <a:rPr sz="1500" i="0" dirty="0">
                <a:latin typeface="Consolas"/>
                <a:cs typeface="Consolas"/>
              </a:rPr>
              <a:t>22;</a:t>
            </a:r>
          </a:p>
          <a:p>
            <a:pPr marL="352425">
              <a:lnSpc>
                <a:spcPts val="1714"/>
              </a:lnSpc>
            </a:pPr>
            <a:r>
              <a:rPr sz="1500" i="0" spc="-4" dirty="0">
                <a:latin typeface="Consolas"/>
                <a:cs typeface="Consolas"/>
              </a:rPr>
              <a:t>System.</a:t>
            </a:r>
            <a:r>
              <a:rPr sz="1500" b="1" i="0" spc="-4" dirty="0">
                <a:solidFill>
                  <a:srgbClr val="333399"/>
                </a:solidFill>
                <a:latin typeface="Consolas"/>
                <a:cs typeface="Consolas"/>
              </a:rPr>
              <a:t>out</a:t>
            </a:r>
            <a:r>
              <a:rPr sz="1500" i="0" spc="-4" dirty="0">
                <a:latin typeface="Consolas"/>
                <a:cs typeface="Consolas"/>
              </a:rPr>
              <a:t>.println(</a:t>
            </a:r>
            <a:r>
              <a:rPr sz="1500" i="0" spc="-4" dirty="0">
                <a:solidFill>
                  <a:srgbClr val="C55A11"/>
                </a:solidFill>
                <a:latin typeface="Consolas"/>
                <a:cs typeface="Consolas"/>
              </a:rPr>
              <a:t>"The </a:t>
            </a:r>
            <a:r>
              <a:rPr sz="1500" i="0" dirty="0">
                <a:solidFill>
                  <a:srgbClr val="C55A11"/>
                </a:solidFill>
                <a:latin typeface="Consolas"/>
                <a:cs typeface="Consolas"/>
              </a:rPr>
              <a:t>sum is " </a:t>
            </a:r>
            <a:r>
              <a:rPr sz="1500" i="0" dirty="0">
                <a:latin typeface="Consolas"/>
                <a:cs typeface="Consolas"/>
              </a:rPr>
              <a:t>+ (c +</a:t>
            </a:r>
            <a:r>
              <a:rPr sz="1500" i="0" spc="-15" dirty="0">
                <a:latin typeface="Consolas"/>
                <a:cs typeface="Consolas"/>
              </a:rPr>
              <a:t> </a:t>
            </a:r>
            <a:r>
              <a:rPr sz="1500" i="0" spc="-4" dirty="0">
                <a:latin typeface="Consolas"/>
                <a:cs typeface="Consolas"/>
              </a:rPr>
              <a:t>d));</a:t>
            </a:r>
            <a:endParaRPr sz="1500" i="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388" i="0" dirty="0">
              <a:latin typeface="Times New Roman"/>
              <a:cs typeface="Times New Roman"/>
            </a:endParaRPr>
          </a:p>
          <a:p>
            <a:pPr marL="9525" marR="351949">
              <a:lnSpc>
                <a:spcPct val="70000"/>
              </a:lnSpc>
              <a:tabLst>
                <a:tab pos="181451" algn="l"/>
              </a:tabLst>
            </a:pPr>
            <a:r>
              <a:rPr lang="en-US" i="0" spc="-4" dirty="0">
                <a:latin typeface="Calibri"/>
                <a:cs typeface="Calibri"/>
              </a:rPr>
              <a:t>	</a:t>
            </a:r>
            <a:r>
              <a:rPr i="0" spc="-4" dirty="0">
                <a:latin typeface="Calibri"/>
                <a:cs typeface="Calibri"/>
              </a:rPr>
              <a:t>The </a:t>
            </a:r>
            <a:r>
              <a:rPr i="0" spc="-8" dirty="0">
                <a:latin typeface="Calibri"/>
                <a:cs typeface="Calibri"/>
              </a:rPr>
              <a:t>above </a:t>
            </a:r>
            <a:r>
              <a:rPr i="0" spc="-11" dirty="0">
                <a:latin typeface="Calibri"/>
                <a:cs typeface="Calibri"/>
              </a:rPr>
              <a:t>statement </a:t>
            </a:r>
            <a:r>
              <a:rPr i="0" spc="-4" dirty="0">
                <a:latin typeface="Calibri"/>
                <a:cs typeface="Calibri"/>
              </a:rPr>
              <a:t>prints </a:t>
            </a:r>
            <a:r>
              <a:rPr i="0" dirty="0">
                <a:latin typeface="Calibri"/>
                <a:cs typeface="Calibri"/>
              </a:rPr>
              <a:t>the </a:t>
            </a:r>
            <a:r>
              <a:rPr i="0" spc="-4" dirty="0">
                <a:latin typeface="Calibri"/>
                <a:cs typeface="Calibri"/>
              </a:rPr>
              <a:t>result of </a:t>
            </a:r>
            <a:r>
              <a:rPr i="0" dirty="0">
                <a:latin typeface="Calibri"/>
                <a:cs typeface="Calibri"/>
              </a:rPr>
              <a:t>the </a:t>
            </a:r>
            <a:r>
              <a:rPr i="0" spc="-8" dirty="0">
                <a:latin typeface="Calibri"/>
                <a:cs typeface="Calibri"/>
              </a:rPr>
              <a:t>concatenation expression </a:t>
            </a:r>
            <a:r>
              <a:rPr i="0" spc="-11" dirty="0">
                <a:latin typeface="Calibri"/>
                <a:cs typeface="Calibri"/>
              </a:rPr>
              <a:t>to </a:t>
            </a:r>
            <a:r>
              <a:rPr i="0" dirty="0">
                <a:latin typeface="Calibri"/>
                <a:cs typeface="Calibri"/>
              </a:rPr>
              <a:t>the  </a:t>
            </a:r>
            <a:r>
              <a:rPr lang="en-US" i="0" dirty="0">
                <a:latin typeface="Calibri"/>
                <a:cs typeface="Calibri"/>
              </a:rPr>
              <a:t>	</a:t>
            </a:r>
            <a:r>
              <a:rPr i="0" spc="-8" dirty="0">
                <a:latin typeface="Calibri"/>
                <a:cs typeface="Calibri"/>
              </a:rPr>
              <a:t>console</a:t>
            </a:r>
            <a:endParaRPr i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871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980728"/>
            <a:ext cx="4961142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11" dirty="0"/>
              <a:t>Formatting</a:t>
            </a:r>
            <a:r>
              <a:rPr spc="-56" dirty="0"/>
              <a:t> </a:t>
            </a:r>
            <a:r>
              <a:rPr spc="-8" dirty="0"/>
              <a:t>strings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5536" y="1772816"/>
            <a:ext cx="8280920" cy="88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3810" indent="-171450">
              <a:lnSpc>
                <a:spcPct val="89900"/>
              </a:lnSpc>
              <a:buFont typeface="Arial"/>
              <a:buChar char="•"/>
              <a:tabLst>
                <a:tab pos="181451" algn="l"/>
              </a:tabLst>
            </a:pPr>
            <a:r>
              <a:rPr sz="2100" spc="-4" dirty="0">
                <a:latin typeface="Calibri"/>
                <a:cs typeface="Calibri"/>
              </a:rPr>
              <a:t>As </a:t>
            </a:r>
            <a:r>
              <a:rPr sz="2100" spc="-4" dirty="0">
                <a:latin typeface="Consolas"/>
                <a:cs typeface="Consolas"/>
              </a:rPr>
              <a:t>" </a:t>
            </a:r>
            <a:r>
              <a:rPr sz="2100" spc="-4" dirty="0">
                <a:latin typeface="Calibri"/>
                <a:cs typeface="Calibri"/>
              </a:rPr>
              <a:t>and </a:t>
            </a:r>
            <a:r>
              <a:rPr sz="2100" spc="-4" dirty="0">
                <a:latin typeface="Consolas"/>
                <a:cs typeface="Consolas"/>
              </a:rPr>
              <a:t>‘ </a:t>
            </a:r>
            <a:r>
              <a:rPr sz="2100" spc="-19" dirty="0">
                <a:latin typeface="Calibri"/>
                <a:cs typeface="Calibri"/>
              </a:rPr>
              <a:t>have </a:t>
            </a:r>
            <a:r>
              <a:rPr sz="2100" spc="-4" dirty="0">
                <a:latin typeface="Calibri"/>
                <a:cs typeface="Calibri"/>
              </a:rPr>
              <a:t>special meanings in </a:t>
            </a:r>
            <a:r>
              <a:rPr sz="2100" spc="-8" dirty="0">
                <a:latin typeface="Calibri"/>
                <a:cs typeface="Calibri"/>
              </a:rPr>
              <a:t>Strings </a:t>
            </a:r>
            <a:r>
              <a:rPr sz="2100" spc="-4" dirty="0">
                <a:latin typeface="Calibri"/>
                <a:cs typeface="Calibri"/>
              </a:rPr>
              <a:t>and </a:t>
            </a:r>
            <a:r>
              <a:rPr sz="2100" spc="-8" dirty="0">
                <a:latin typeface="Calibri"/>
                <a:cs typeface="Calibri"/>
              </a:rPr>
              <a:t>chars, </a:t>
            </a:r>
            <a:r>
              <a:rPr sz="2100" spc="-19" dirty="0">
                <a:latin typeface="Calibri"/>
                <a:cs typeface="Calibri"/>
              </a:rPr>
              <a:t>respectively,  </a:t>
            </a:r>
            <a:r>
              <a:rPr sz="2100" spc="-4" dirty="0">
                <a:latin typeface="Calibri"/>
                <a:cs typeface="Calibri"/>
              </a:rPr>
              <a:t>when </a:t>
            </a:r>
            <a:r>
              <a:rPr sz="2100" spc="-11" dirty="0">
                <a:latin typeface="Calibri"/>
                <a:cs typeface="Calibri"/>
              </a:rPr>
              <a:t>we </a:t>
            </a:r>
            <a:r>
              <a:rPr sz="2100" spc="-15" dirty="0">
                <a:latin typeface="Calibri"/>
                <a:cs typeface="Calibri"/>
              </a:rPr>
              <a:t>want </a:t>
            </a:r>
            <a:r>
              <a:rPr sz="2100" spc="-8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include them, </a:t>
            </a:r>
            <a:r>
              <a:rPr sz="2100" spc="-11" dirty="0">
                <a:latin typeface="Calibri"/>
                <a:cs typeface="Calibri"/>
              </a:rPr>
              <a:t>we </a:t>
            </a:r>
            <a:r>
              <a:rPr sz="2100" spc="-15" dirty="0">
                <a:latin typeface="Calibri"/>
                <a:cs typeface="Calibri"/>
              </a:rPr>
              <a:t>may </a:t>
            </a:r>
            <a:r>
              <a:rPr sz="2100" spc="-8" dirty="0">
                <a:latin typeface="Calibri"/>
                <a:cs typeface="Calibri"/>
              </a:rPr>
              <a:t>need </a:t>
            </a:r>
            <a:r>
              <a:rPr sz="2100" spc="-11" dirty="0">
                <a:latin typeface="Calibri"/>
                <a:cs typeface="Calibri"/>
              </a:rPr>
              <a:t>to </a:t>
            </a:r>
            <a:r>
              <a:rPr sz="2100" spc="-8" dirty="0">
                <a:latin typeface="Calibri"/>
                <a:cs typeface="Calibri"/>
              </a:rPr>
              <a:t>use </a:t>
            </a:r>
            <a:r>
              <a:rPr sz="2100" spc="-4" dirty="0">
                <a:latin typeface="Calibri"/>
                <a:cs typeface="Calibri"/>
              </a:rPr>
              <a:t>an </a:t>
            </a:r>
            <a:r>
              <a:rPr sz="2100" spc="-8" dirty="0">
                <a:latin typeface="Calibri"/>
                <a:cs typeface="Calibri"/>
              </a:rPr>
              <a:t>escape  sequence:</a:t>
            </a:r>
            <a:endParaRPr sz="2100" dirty="0">
              <a:latin typeface="Calibri"/>
              <a:cs typeface="Calibri"/>
            </a:endParaRPr>
          </a:p>
          <a:p>
            <a:pPr marL="523875" lvl="1" indent="-171450">
              <a:spcBef>
                <a:spcPts val="183"/>
              </a:spcBef>
              <a:buFont typeface="Arial"/>
              <a:buChar char="•"/>
              <a:tabLst>
                <a:tab pos="524351" algn="l"/>
              </a:tabLst>
            </a:pPr>
            <a:r>
              <a:rPr spc="-4" dirty="0">
                <a:latin typeface="Calibri"/>
                <a:cs typeface="Calibri"/>
              </a:rPr>
              <a:t>They </a:t>
            </a:r>
            <a:r>
              <a:rPr dirty="0">
                <a:latin typeface="Calibri"/>
                <a:cs typeface="Calibri"/>
              </a:rPr>
              <a:t>all begin with a </a:t>
            </a:r>
            <a:r>
              <a:rPr spc="-4" dirty="0">
                <a:latin typeface="Calibri"/>
                <a:cs typeface="Calibri"/>
              </a:rPr>
              <a:t>backslash</a:t>
            </a:r>
            <a:r>
              <a:rPr spc="-116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\</a:t>
            </a:r>
          </a:p>
        </p:txBody>
      </p:sp>
      <p:sp>
        <p:nvSpPr>
          <p:cNvPr id="4" name="object 4"/>
          <p:cNvSpPr/>
          <p:nvPr/>
        </p:nvSpPr>
        <p:spPr>
          <a:xfrm>
            <a:off x="971600" y="3212976"/>
            <a:ext cx="4646880" cy="2388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95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124744"/>
            <a:ext cx="5532646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Using </a:t>
            </a:r>
            <a:r>
              <a:rPr spc="-8" dirty="0"/>
              <a:t>escape</a:t>
            </a:r>
            <a:r>
              <a:rPr spc="-34" dirty="0"/>
              <a:t> </a:t>
            </a:r>
            <a:r>
              <a:rPr dirty="0"/>
              <a:t>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69986"/>
            <a:ext cx="7628711" cy="3359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1950" spc="-86" dirty="0">
                <a:latin typeface="Calibri"/>
                <a:cs typeface="Calibri"/>
              </a:rPr>
              <a:t>To </a:t>
            </a:r>
            <a:r>
              <a:rPr sz="1950" dirty="0">
                <a:latin typeface="Calibri"/>
                <a:cs typeface="Calibri"/>
              </a:rPr>
              <a:t>include </a:t>
            </a:r>
            <a:r>
              <a:rPr sz="1950" spc="-4" dirty="0">
                <a:latin typeface="Calibri"/>
                <a:cs typeface="Calibri"/>
              </a:rPr>
              <a:t>quotes </a:t>
            </a:r>
            <a:r>
              <a:rPr sz="1950" dirty="0">
                <a:latin typeface="Calibri"/>
                <a:cs typeface="Calibri"/>
              </a:rPr>
              <a:t>in a String</a:t>
            </a:r>
            <a:r>
              <a:rPr sz="1950" spc="19" dirty="0">
                <a:latin typeface="Calibri"/>
                <a:cs typeface="Calibri"/>
              </a:rPr>
              <a:t> </a:t>
            </a:r>
            <a:r>
              <a:rPr sz="1950" spc="-11" dirty="0">
                <a:latin typeface="Calibri"/>
                <a:cs typeface="Calibri"/>
              </a:rPr>
              <a:t>(\</a:t>
            </a:r>
            <a:r>
              <a:rPr sz="1950" spc="-11" dirty="0">
                <a:latin typeface="Consolas"/>
                <a:cs typeface="Consolas"/>
              </a:rPr>
              <a:t>"</a:t>
            </a:r>
            <a:r>
              <a:rPr sz="1950" spc="-11" dirty="0">
                <a:latin typeface="Calibri"/>
                <a:cs typeface="Calibri"/>
              </a:rPr>
              <a:t>)</a:t>
            </a:r>
            <a:endParaRPr sz="1950" dirty="0">
              <a:latin typeface="Calibri"/>
              <a:cs typeface="Calibri"/>
            </a:endParaRPr>
          </a:p>
          <a:p>
            <a:pPr marL="352425">
              <a:lnSpc>
                <a:spcPts val="1868"/>
              </a:lnSpc>
              <a:spcBef>
                <a:spcPts val="1039"/>
              </a:spcBef>
            </a:pPr>
            <a:r>
              <a:rPr sz="1650" b="1" dirty="0">
                <a:solidFill>
                  <a:srgbClr val="333399"/>
                </a:solidFill>
                <a:latin typeface="Consolas"/>
                <a:cs typeface="Consolas"/>
              </a:rPr>
              <a:t>String </a:t>
            </a:r>
            <a:r>
              <a:rPr sz="1650" dirty="0">
                <a:latin typeface="Consolas"/>
                <a:cs typeface="Consolas"/>
              </a:rPr>
              <a:t>testQuote</a:t>
            </a:r>
            <a:r>
              <a:rPr sz="1650" spc="-53" dirty="0">
                <a:latin typeface="Consolas"/>
                <a:cs typeface="Consolas"/>
              </a:rPr>
              <a:t> </a:t>
            </a:r>
            <a:r>
              <a:rPr sz="1650" spc="-4" dirty="0">
                <a:latin typeface="Consolas"/>
                <a:cs typeface="Consolas"/>
              </a:rPr>
              <a:t>=</a:t>
            </a:r>
            <a:endParaRPr sz="1650" dirty="0">
              <a:latin typeface="Consolas"/>
              <a:cs typeface="Consolas"/>
            </a:endParaRPr>
          </a:p>
          <a:p>
            <a:pPr marL="352425" marR="644843" indent="115253">
              <a:lnSpc>
                <a:spcPts val="1763"/>
              </a:lnSpc>
              <a:spcBef>
                <a:spcPts val="124"/>
              </a:spcBef>
            </a:pPr>
            <a:r>
              <a:rPr sz="1650" dirty="0">
                <a:solidFill>
                  <a:srgbClr val="C55A11"/>
                </a:solidFill>
                <a:latin typeface="Consolas"/>
                <a:cs typeface="Consolas"/>
              </a:rPr>
              <a:t>"It begins </a:t>
            </a:r>
            <a:r>
              <a:rPr sz="1650" b="1" dirty="0">
                <a:solidFill>
                  <a:srgbClr val="C55A11"/>
                </a:solidFill>
                <a:latin typeface="Consolas"/>
                <a:cs typeface="Consolas"/>
              </a:rPr>
              <a:t>\"</a:t>
            </a:r>
            <a:r>
              <a:rPr sz="1650" dirty="0">
                <a:solidFill>
                  <a:srgbClr val="C55A11"/>
                </a:solidFill>
                <a:latin typeface="Consolas"/>
                <a:cs typeface="Consolas"/>
              </a:rPr>
              <a:t>It was </a:t>
            </a:r>
            <a:r>
              <a:rPr sz="1650" spc="-4" dirty="0">
                <a:solidFill>
                  <a:srgbClr val="C55A11"/>
                </a:solidFill>
                <a:latin typeface="Consolas"/>
                <a:cs typeface="Consolas"/>
              </a:rPr>
              <a:t>a </a:t>
            </a:r>
            <a:r>
              <a:rPr sz="1650" dirty="0">
                <a:solidFill>
                  <a:srgbClr val="C55A11"/>
                </a:solidFill>
                <a:latin typeface="Consolas"/>
                <a:cs typeface="Consolas"/>
              </a:rPr>
              <a:t>bright cold day in </a:t>
            </a:r>
            <a:r>
              <a:rPr sz="1650" spc="-8" dirty="0">
                <a:solidFill>
                  <a:srgbClr val="C55A11"/>
                </a:solidFill>
                <a:latin typeface="Consolas"/>
                <a:cs typeface="Consolas"/>
              </a:rPr>
              <a:t>April</a:t>
            </a:r>
            <a:r>
              <a:rPr sz="1650" b="1" spc="-8" dirty="0">
                <a:solidFill>
                  <a:srgbClr val="C55A11"/>
                </a:solidFill>
                <a:latin typeface="Consolas"/>
                <a:cs typeface="Consolas"/>
              </a:rPr>
              <a:t>\" </a:t>
            </a:r>
            <a:r>
              <a:rPr sz="1650" spc="-4" dirty="0">
                <a:solidFill>
                  <a:srgbClr val="C55A11"/>
                </a:solidFill>
                <a:latin typeface="Consolas"/>
                <a:cs typeface="Consolas"/>
              </a:rPr>
              <a:t>"</a:t>
            </a:r>
            <a:r>
              <a:rPr sz="1650" spc="-4" dirty="0">
                <a:latin typeface="Consolas"/>
                <a:cs typeface="Consolas"/>
              </a:rPr>
              <a:t>;  </a:t>
            </a:r>
            <a:r>
              <a:rPr sz="1650" dirty="0">
                <a:latin typeface="Consolas"/>
                <a:cs typeface="Consolas"/>
              </a:rPr>
              <a:t>System.</a:t>
            </a:r>
            <a:r>
              <a:rPr sz="1650" b="1" dirty="0">
                <a:solidFill>
                  <a:srgbClr val="333399"/>
                </a:solidFill>
                <a:latin typeface="Consolas"/>
                <a:cs typeface="Consolas"/>
              </a:rPr>
              <a:t>out</a:t>
            </a:r>
            <a:r>
              <a:rPr sz="1650" dirty="0">
                <a:latin typeface="Consolas"/>
                <a:cs typeface="Consolas"/>
              </a:rPr>
              <a:t>.println(testQuote);</a:t>
            </a:r>
          </a:p>
          <a:p>
            <a:pPr>
              <a:spcBef>
                <a:spcPts val="4"/>
              </a:spcBef>
            </a:pPr>
            <a:endParaRPr sz="1313" dirty="0">
              <a:latin typeface="Times New Roman"/>
              <a:cs typeface="Times New Roman"/>
            </a:endParaRPr>
          </a:p>
          <a:p>
            <a:pPr marL="352425"/>
            <a:r>
              <a:rPr sz="1650" u="heavy" spc="-8" dirty="0">
                <a:latin typeface="Calibri"/>
                <a:cs typeface="Calibri"/>
              </a:rPr>
              <a:t>Output</a:t>
            </a:r>
            <a:r>
              <a:rPr sz="1650" spc="-8" dirty="0">
                <a:latin typeface="Calibri"/>
                <a:cs typeface="Calibri"/>
              </a:rPr>
              <a:t>: </a:t>
            </a:r>
            <a:r>
              <a:rPr sz="1650" dirty="0">
                <a:latin typeface="Consolas"/>
                <a:cs typeface="Consolas"/>
              </a:rPr>
              <a:t>It begins "It was </a:t>
            </a:r>
            <a:r>
              <a:rPr sz="1650" spc="-4" dirty="0">
                <a:latin typeface="Consolas"/>
                <a:cs typeface="Consolas"/>
              </a:rPr>
              <a:t>a </a:t>
            </a:r>
            <a:r>
              <a:rPr sz="1650" dirty="0">
                <a:latin typeface="Consolas"/>
                <a:cs typeface="Consolas"/>
              </a:rPr>
              <a:t>bright cold day </a:t>
            </a:r>
            <a:r>
              <a:rPr sz="1650" spc="-4" dirty="0">
                <a:latin typeface="Consolas"/>
                <a:cs typeface="Consolas"/>
              </a:rPr>
              <a:t>in</a:t>
            </a:r>
            <a:r>
              <a:rPr sz="1650" spc="56" dirty="0">
                <a:latin typeface="Consolas"/>
                <a:cs typeface="Consolas"/>
              </a:rPr>
              <a:t> </a:t>
            </a:r>
            <a:r>
              <a:rPr sz="1650" spc="-8" dirty="0">
                <a:latin typeface="Consolas"/>
                <a:cs typeface="Consolas"/>
              </a:rPr>
              <a:t>April"</a:t>
            </a:r>
            <a:endParaRPr sz="1650" dirty="0">
              <a:latin typeface="Consolas"/>
              <a:cs typeface="Consolas"/>
            </a:endParaRPr>
          </a:p>
          <a:p>
            <a:pPr>
              <a:spcBef>
                <a:spcPts val="15"/>
              </a:spcBef>
            </a:pPr>
            <a:endParaRPr sz="1725" dirty="0">
              <a:latin typeface="Times New Roman"/>
              <a:cs typeface="Times New Roman"/>
            </a:endParaRPr>
          </a:p>
          <a:p>
            <a:pPr marL="180975" marR="3810" indent="-171450">
              <a:lnSpc>
                <a:spcPct val="70000"/>
              </a:lnSpc>
              <a:buFont typeface="Arial"/>
              <a:buChar char="•"/>
              <a:tabLst>
                <a:tab pos="181451" algn="l"/>
              </a:tabLst>
            </a:pPr>
            <a:r>
              <a:rPr sz="1950" dirty="0">
                <a:latin typeface="Calibri"/>
                <a:cs typeface="Calibri"/>
              </a:rPr>
              <a:t>As </a:t>
            </a:r>
            <a:r>
              <a:rPr sz="1950" spc="-4" dirty="0">
                <a:latin typeface="Calibri"/>
                <a:cs typeface="Calibri"/>
              </a:rPr>
              <a:t>escape sequences </a:t>
            </a:r>
            <a:r>
              <a:rPr sz="1950" dirty="0">
                <a:latin typeface="Calibri"/>
                <a:cs typeface="Calibri"/>
              </a:rPr>
              <a:t>begin with a </a:t>
            </a:r>
            <a:r>
              <a:rPr sz="1950" spc="-4" dirty="0">
                <a:latin typeface="Calibri"/>
                <a:cs typeface="Calibri"/>
              </a:rPr>
              <a:t>backslash, </a:t>
            </a:r>
            <a:r>
              <a:rPr sz="1950" dirty="0">
                <a:latin typeface="Calibri"/>
                <a:cs typeface="Calibri"/>
              </a:rPr>
              <a:t>if </a:t>
            </a:r>
            <a:r>
              <a:rPr sz="1950" spc="-11" dirty="0">
                <a:latin typeface="Calibri"/>
                <a:cs typeface="Calibri"/>
              </a:rPr>
              <a:t>we </a:t>
            </a:r>
            <a:r>
              <a:rPr sz="1950" spc="-8" dirty="0">
                <a:latin typeface="Calibri"/>
                <a:cs typeface="Calibri"/>
              </a:rPr>
              <a:t>want </a:t>
            </a:r>
            <a:r>
              <a:rPr sz="1950" spc="-11" dirty="0">
                <a:latin typeface="Calibri"/>
                <a:cs typeface="Calibri"/>
              </a:rPr>
              <a:t>to </a:t>
            </a:r>
            <a:r>
              <a:rPr sz="1950" dirty="0">
                <a:latin typeface="Calibri"/>
                <a:cs typeface="Calibri"/>
              </a:rPr>
              <a:t>include a  </a:t>
            </a:r>
            <a:r>
              <a:rPr sz="1950" spc="-4" dirty="0">
                <a:latin typeface="Calibri"/>
                <a:cs typeface="Calibri"/>
              </a:rPr>
              <a:t>backslash </a:t>
            </a:r>
            <a:r>
              <a:rPr sz="1950" dirty="0">
                <a:latin typeface="Calibri"/>
                <a:cs typeface="Calibri"/>
              </a:rPr>
              <a:t>in a </a:t>
            </a:r>
            <a:r>
              <a:rPr sz="1950" spc="4" dirty="0">
                <a:latin typeface="Calibri"/>
                <a:cs typeface="Calibri"/>
              </a:rPr>
              <a:t>String, </a:t>
            </a:r>
            <a:r>
              <a:rPr sz="1950" spc="-8" dirty="0">
                <a:latin typeface="Calibri"/>
                <a:cs typeface="Calibri"/>
              </a:rPr>
              <a:t>we </a:t>
            </a:r>
            <a:r>
              <a:rPr sz="1950" spc="-4" dirty="0">
                <a:latin typeface="Calibri"/>
                <a:cs typeface="Calibri"/>
              </a:rPr>
              <a:t>must use </a:t>
            </a:r>
            <a:r>
              <a:rPr sz="1950" dirty="0">
                <a:latin typeface="Calibri"/>
                <a:cs typeface="Calibri"/>
              </a:rPr>
              <a:t>its </a:t>
            </a:r>
            <a:r>
              <a:rPr sz="1950" spc="-4" dirty="0">
                <a:latin typeface="Calibri"/>
                <a:cs typeface="Calibri"/>
              </a:rPr>
              <a:t>escape </a:t>
            </a:r>
            <a:r>
              <a:rPr sz="1950" dirty="0">
                <a:latin typeface="Calibri"/>
                <a:cs typeface="Calibri"/>
              </a:rPr>
              <a:t>sequence</a:t>
            </a:r>
            <a:r>
              <a:rPr sz="1950" spc="-64" dirty="0">
                <a:latin typeface="Calibri"/>
                <a:cs typeface="Calibri"/>
              </a:rPr>
              <a:t> </a:t>
            </a:r>
            <a:r>
              <a:rPr sz="1950" spc="-19" dirty="0">
                <a:latin typeface="Calibri"/>
                <a:cs typeface="Calibri"/>
              </a:rPr>
              <a:t>(\\)</a:t>
            </a:r>
            <a:endParaRPr sz="1950" dirty="0">
              <a:latin typeface="Calibri"/>
              <a:cs typeface="Calibri"/>
            </a:endParaRPr>
          </a:p>
          <a:p>
            <a:pPr marL="352425">
              <a:lnSpc>
                <a:spcPts val="1871"/>
              </a:lnSpc>
              <a:spcBef>
                <a:spcPts val="1035"/>
              </a:spcBef>
            </a:pPr>
            <a:r>
              <a:rPr sz="1650" b="1" dirty="0">
                <a:solidFill>
                  <a:srgbClr val="333399"/>
                </a:solidFill>
                <a:latin typeface="Consolas"/>
                <a:cs typeface="Consolas"/>
              </a:rPr>
              <a:t>String </a:t>
            </a:r>
            <a:r>
              <a:rPr sz="1650" dirty="0">
                <a:latin typeface="Consolas"/>
                <a:cs typeface="Consolas"/>
              </a:rPr>
              <a:t>testSlash </a:t>
            </a:r>
            <a:r>
              <a:rPr sz="1650" spc="-4" dirty="0">
                <a:latin typeface="Consolas"/>
                <a:cs typeface="Consolas"/>
              </a:rPr>
              <a:t>= </a:t>
            </a:r>
            <a:r>
              <a:rPr sz="1650" dirty="0">
                <a:solidFill>
                  <a:srgbClr val="C55A11"/>
                </a:solidFill>
                <a:latin typeface="Consolas"/>
                <a:cs typeface="Consolas"/>
              </a:rPr>
              <a:t>"The file is in</a:t>
            </a:r>
            <a:r>
              <a:rPr sz="1650" spc="15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1650" spc="-4" dirty="0">
                <a:solidFill>
                  <a:srgbClr val="C55A11"/>
                </a:solidFill>
                <a:latin typeface="Consolas"/>
                <a:cs typeface="Consolas"/>
              </a:rPr>
              <a:t>C:</a:t>
            </a:r>
            <a:r>
              <a:rPr sz="1650" b="1" spc="-4" dirty="0">
                <a:solidFill>
                  <a:srgbClr val="C55A11"/>
                </a:solidFill>
                <a:latin typeface="Consolas"/>
                <a:cs typeface="Consolas"/>
              </a:rPr>
              <a:t>\\</a:t>
            </a:r>
            <a:r>
              <a:rPr sz="1650" spc="-4" dirty="0">
                <a:solidFill>
                  <a:srgbClr val="C55A11"/>
                </a:solidFill>
                <a:latin typeface="Consolas"/>
                <a:cs typeface="Consolas"/>
              </a:rPr>
              <a:t>temp"</a:t>
            </a:r>
            <a:r>
              <a:rPr sz="1650" spc="-4" dirty="0">
                <a:latin typeface="Consolas"/>
                <a:cs typeface="Consolas"/>
              </a:rPr>
              <a:t>;</a:t>
            </a:r>
            <a:endParaRPr sz="1650" dirty="0">
              <a:latin typeface="Consolas"/>
              <a:cs typeface="Consolas"/>
            </a:endParaRPr>
          </a:p>
          <a:p>
            <a:pPr marL="352425">
              <a:lnSpc>
                <a:spcPts val="1871"/>
              </a:lnSpc>
            </a:pPr>
            <a:r>
              <a:rPr sz="1650" dirty="0">
                <a:latin typeface="Consolas"/>
                <a:cs typeface="Consolas"/>
              </a:rPr>
              <a:t>System.</a:t>
            </a:r>
            <a:r>
              <a:rPr sz="1650" b="1" dirty="0">
                <a:solidFill>
                  <a:srgbClr val="333399"/>
                </a:solidFill>
                <a:latin typeface="Consolas"/>
                <a:cs typeface="Consolas"/>
              </a:rPr>
              <a:t>out</a:t>
            </a:r>
            <a:r>
              <a:rPr sz="1650" dirty="0">
                <a:latin typeface="Consolas"/>
                <a:cs typeface="Consolas"/>
              </a:rPr>
              <a:t>.println(testSlash);</a:t>
            </a:r>
          </a:p>
          <a:p>
            <a:pPr>
              <a:spcBef>
                <a:spcPts val="30"/>
              </a:spcBef>
            </a:pPr>
            <a:endParaRPr sz="1313" dirty="0">
              <a:latin typeface="Times New Roman"/>
              <a:cs typeface="Times New Roman"/>
            </a:endParaRPr>
          </a:p>
          <a:p>
            <a:pPr marL="352425"/>
            <a:r>
              <a:rPr sz="1650" u="heavy" spc="-8" dirty="0">
                <a:latin typeface="Calibri"/>
                <a:cs typeface="Calibri"/>
              </a:rPr>
              <a:t>Output</a:t>
            </a:r>
            <a:r>
              <a:rPr sz="1650" spc="-8" dirty="0">
                <a:latin typeface="Calibri"/>
                <a:cs typeface="Calibri"/>
              </a:rPr>
              <a:t>: </a:t>
            </a:r>
            <a:r>
              <a:rPr sz="1650" dirty="0">
                <a:latin typeface="Consolas"/>
                <a:cs typeface="Consolas"/>
              </a:rPr>
              <a:t>The file is in</a:t>
            </a:r>
            <a:r>
              <a:rPr sz="1650" spc="11" dirty="0">
                <a:latin typeface="Consolas"/>
                <a:cs typeface="Consolas"/>
              </a:rPr>
              <a:t> </a:t>
            </a:r>
            <a:r>
              <a:rPr sz="1650" spc="-4" dirty="0">
                <a:latin typeface="Consolas"/>
                <a:cs typeface="Consolas"/>
              </a:rPr>
              <a:t>C:\temp</a:t>
            </a:r>
            <a:endParaRPr sz="16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020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37665"/>
            <a:ext cx="4812989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Some</a:t>
            </a:r>
            <a:r>
              <a:rPr spc="-56" dirty="0"/>
              <a:t> </a:t>
            </a:r>
            <a:r>
              <a:rPr spc="-8" dirty="0"/>
              <a:t>terminology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86369"/>
            <a:ext cx="7680960" cy="3010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269"/>
              </a:lnSpc>
            </a:pPr>
            <a:r>
              <a:rPr sz="2100" i="0" spc="-19" dirty="0">
                <a:latin typeface="Calibri"/>
                <a:cs typeface="Calibri"/>
              </a:rPr>
              <a:t>Before </a:t>
            </a:r>
            <a:r>
              <a:rPr sz="2100" i="0" spc="-11" dirty="0">
                <a:latin typeface="Calibri"/>
                <a:cs typeface="Calibri"/>
              </a:rPr>
              <a:t>we move </a:t>
            </a:r>
            <a:r>
              <a:rPr sz="2100" i="0" spc="-4" dirty="0">
                <a:latin typeface="Calibri"/>
                <a:cs typeface="Calibri"/>
              </a:rPr>
              <a:t>on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4" dirty="0">
                <a:latin typeface="Calibri"/>
                <a:cs typeface="Calibri"/>
              </a:rPr>
              <a:t>look </a:t>
            </a:r>
            <a:r>
              <a:rPr sz="2100" i="0" spc="-11" dirty="0">
                <a:latin typeface="Calibri"/>
                <a:cs typeface="Calibri"/>
              </a:rPr>
              <a:t>at </a:t>
            </a:r>
            <a:r>
              <a:rPr sz="2100" i="0" spc="-4" dirty="0">
                <a:latin typeface="Calibri"/>
                <a:cs typeface="Calibri"/>
              </a:rPr>
              <a:t>Input, </a:t>
            </a:r>
            <a:r>
              <a:rPr sz="2100" i="0" spc="-15" dirty="0">
                <a:latin typeface="Calibri"/>
                <a:cs typeface="Calibri"/>
              </a:rPr>
              <a:t>let’s </a:t>
            </a:r>
            <a:r>
              <a:rPr sz="2100" i="0" spc="-8" dirty="0">
                <a:latin typeface="Calibri"/>
                <a:cs typeface="Calibri"/>
              </a:rPr>
              <a:t>familiarise ourselves</a:t>
            </a:r>
            <a:r>
              <a:rPr sz="2100" i="0" spc="203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with</a:t>
            </a:r>
            <a:endParaRPr sz="2100" i="0" dirty="0">
              <a:latin typeface="Calibri"/>
              <a:cs typeface="Calibri"/>
            </a:endParaRPr>
          </a:p>
          <a:p>
            <a:pPr marL="9525">
              <a:lnSpc>
                <a:spcPts val="2269"/>
              </a:lnSpc>
            </a:pPr>
            <a:r>
              <a:rPr sz="2100" i="0" spc="-4" dirty="0">
                <a:latin typeface="Calibri"/>
                <a:cs typeface="Calibri"/>
              </a:rPr>
              <a:t>some</a:t>
            </a:r>
            <a:r>
              <a:rPr sz="2100" i="0" spc="-34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terminology</a:t>
            </a:r>
            <a:endParaRPr sz="2100" i="0" dirty="0">
              <a:latin typeface="Calibri"/>
              <a:cs typeface="Calibri"/>
            </a:endParaRPr>
          </a:p>
          <a:p>
            <a:pPr marL="180975" marR="3810" indent="-171450">
              <a:lnSpc>
                <a:spcPts val="2018"/>
              </a:lnSpc>
              <a:spcBef>
                <a:spcPts val="727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Input and </a:t>
            </a:r>
            <a:r>
              <a:rPr sz="2100" i="0" spc="-8" dirty="0">
                <a:latin typeface="Calibri"/>
                <a:cs typeface="Calibri"/>
              </a:rPr>
              <a:t>Output </a:t>
            </a:r>
            <a:r>
              <a:rPr sz="2100" i="0" spc="-4" dirty="0">
                <a:latin typeface="Calibri"/>
                <a:cs typeface="Calibri"/>
              </a:rPr>
              <a:t>- </a:t>
            </a:r>
            <a:r>
              <a:rPr sz="2100" i="0" spc="-8" dirty="0">
                <a:latin typeface="Calibri"/>
                <a:cs typeface="Calibri"/>
              </a:rPr>
              <a:t>often </a:t>
            </a:r>
            <a:r>
              <a:rPr sz="2100" i="0" spc="-19" dirty="0">
                <a:latin typeface="Calibri"/>
                <a:cs typeface="Calibri"/>
              </a:rPr>
              <a:t>referred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4" dirty="0">
                <a:latin typeface="Calibri"/>
                <a:cs typeface="Calibri"/>
              </a:rPr>
              <a:t>as </a:t>
            </a:r>
            <a:r>
              <a:rPr sz="2100" i="0" dirty="0">
                <a:latin typeface="Calibri"/>
                <a:cs typeface="Calibri"/>
              </a:rPr>
              <a:t>I/O </a:t>
            </a:r>
            <a:r>
              <a:rPr sz="2100" i="0" spc="-4" dirty="0">
                <a:latin typeface="Calibri"/>
                <a:cs typeface="Calibri"/>
              </a:rPr>
              <a:t>– describes the </a:t>
            </a:r>
            <a:r>
              <a:rPr sz="2100" i="0" spc="-19" dirty="0">
                <a:latin typeface="Calibri"/>
                <a:cs typeface="Calibri"/>
              </a:rPr>
              <a:t>transfer </a:t>
            </a:r>
            <a:r>
              <a:rPr sz="2100" i="0" spc="-8" dirty="0">
                <a:latin typeface="Calibri"/>
                <a:cs typeface="Calibri"/>
              </a:rPr>
              <a:t>of  </a:t>
            </a:r>
            <a:r>
              <a:rPr sz="2100" i="0" spc="-15" dirty="0">
                <a:latin typeface="Calibri"/>
                <a:cs typeface="Calibri"/>
              </a:rPr>
              <a:t>data </a:t>
            </a:r>
            <a:r>
              <a:rPr sz="2100" i="0" spc="-4" dirty="0">
                <a:latin typeface="Calibri"/>
                <a:cs typeface="Calibri"/>
              </a:rPr>
              <a:t>(i.e. </a:t>
            </a:r>
            <a:r>
              <a:rPr sz="2100" i="0" spc="-8" dirty="0">
                <a:latin typeface="Calibri"/>
                <a:cs typeface="Calibri"/>
              </a:rPr>
              <a:t>bits </a:t>
            </a:r>
            <a:r>
              <a:rPr sz="2100" i="0" spc="-4" dirty="0">
                <a:latin typeface="Calibri"/>
                <a:cs typeface="Calibri"/>
              </a:rPr>
              <a:t>and </a:t>
            </a:r>
            <a:r>
              <a:rPr sz="2100" i="0" spc="-8" dirty="0">
                <a:latin typeface="Calibri"/>
                <a:cs typeface="Calibri"/>
              </a:rPr>
              <a:t>bytes) </a:t>
            </a:r>
            <a:r>
              <a:rPr sz="2100" i="0" spc="-15" dirty="0">
                <a:latin typeface="Calibri"/>
                <a:cs typeface="Calibri"/>
              </a:rPr>
              <a:t>from </a:t>
            </a:r>
            <a:r>
              <a:rPr sz="2100" i="0" spc="-4" dirty="0">
                <a:latin typeface="Calibri"/>
                <a:cs typeface="Calibri"/>
              </a:rPr>
              <a:t>a </a:t>
            </a:r>
            <a:r>
              <a:rPr sz="2100" b="1" i="0" spc="-8" dirty="0">
                <a:latin typeface="Calibri"/>
                <a:cs typeface="Calibri"/>
              </a:rPr>
              <a:t>source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4" dirty="0">
                <a:latin typeface="Calibri"/>
                <a:cs typeface="Calibri"/>
              </a:rPr>
              <a:t>a</a:t>
            </a:r>
            <a:r>
              <a:rPr sz="2100" i="0" spc="143" dirty="0">
                <a:latin typeface="Calibri"/>
                <a:cs typeface="Calibri"/>
              </a:rPr>
              <a:t> </a:t>
            </a:r>
            <a:r>
              <a:rPr sz="2100" b="1" i="0" spc="-8" dirty="0">
                <a:latin typeface="Calibri"/>
                <a:cs typeface="Calibri"/>
              </a:rPr>
              <a:t>destination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lnSpc>
                <a:spcPts val="2494"/>
              </a:lnSpc>
              <a:spcBef>
                <a:spcPts val="266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19" dirty="0">
                <a:latin typeface="Calibri"/>
                <a:cs typeface="Calibri"/>
              </a:rPr>
              <a:t>Java </a:t>
            </a:r>
            <a:r>
              <a:rPr sz="2100" i="0" spc="-8" dirty="0">
                <a:latin typeface="Calibri"/>
                <a:cs typeface="Calibri"/>
              </a:rPr>
              <a:t>uses </a:t>
            </a:r>
            <a:r>
              <a:rPr sz="2100" i="0" spc="-4" dirty="0">
                <a:latin typeface="Calibri"/>
                <a:cs typeface="Calibri"/>
              </a:rPr>
              <a:t>a </a:t>
            </a:r>
            <a:r>
              <a:rPr sz="2100" b="1" i="0" spc="-11" dirty="0">
                <a:latin typeface="Calibri"/>
                <a:cs typeface="Calibri"/>
              </a:rPr>
              <a:t>stream </a:t>
            </a:r>
            <a:r>
              <a:rPr sz="2100" i="0" spc="-11" dirty="0">
                <a:latin typeface="Calibri"/>
                <a:cs typeface="Calibri"/>
              </a:rPr>
              <a:t>abstraction </a:t>
            </a:r>
            <a:r>
              <a:rPr sz="2100" i="0" spc="-19" dirty="0">
                <a:latin typeface="Calibri"/>
                <a:cs typeface="Calibri"/>
              </a:rPr>
              <a:t>for </a:t>
            </a:r>
            <a:r>
              <a:rPr sz="2100" i="0" spc="-4" dirty="0">
                <a:latin typeface="Calibri"/>
                <a:cs typeface="Calibri"/>
              </a:rPr>
              <a:t>these</a:t>
            </a:r>
            <a:r>
              <a:rPr sz="2100" i="0" spc="158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processes</a:t>
            </a:r>
            <a:endParaRPr sz="2100" i="0" dirty="0">
              <a:latin typeface="Calibri"/>
              <a:cs typeface="Calibri"/>
            </a:endParaRPr>
          </a:p>
          <a:p>
            <a:pPr marL="523875" marR="848201" lvl="1" indent="-171450">
              <a:lnSpc>
                <a:spcPct val="80000"/>
              </a:lnSpc>
              <a:spcBef>
                <a:spcPts val="405"/>
              </a:spcBef>
              <a:buFont typeface="Arial"/>
              <a:buChar char="•"/>
              <a:tabLst>
                <a:tab pos="524351" algn="l"/>
              </a:tabLst>
            </a:pPr>
            <a:r>
              <a:rPr i="0" spc="-4" dirty="0">
                <a:latin typeface="Calibri"/>
                <a:cs typeface="Calibri"/>
              </a:rPr>
              <a:t>This </a:t>
            </a:r>
            <a:r>
              <a:rPr i="0" dirty="0">
                <a:latin typeface="Calibri"/>
                <a:cs typeface="Calibri"/>
              </a:rPr>
              <a:t>is a channel </a:t>
            </a:r>
            <a:r>
              <a:rPr i="0" spc="-15" dirty="0">
                <a:latin typeface="Calibri"/>
                <a:cs typeface="Calibri"/>
              </a:rPr>
              <a:t>for </a:t>
            </a:r>
            <a:r>
              <a:rPr i="0" spc="-11" dirty="0">
                <a:latin typeface="Calibri"/>
                <a:cs typeface="Calibri"/>
              </a:rPr>
              <a:t>data </a:t>
            </a:r>
            <a:r>
              <a:rPr i="0" spc="-8" dirty="0">
                <a:latin typeface="Calibri"/>
                <a:cs typeface="Calibri"/>
              </a:rPr>
              <a:t>communication </a:t>
            </a:r>
            <a:r>
              <a:rPr i="0" dirty="0">
                <a:latin typeface="Calibri"/>
                <a:cs typeface="Calibri"/>
              </a:rPr>
              <a:t>– </a:t>
            </a:r>
            <a:r>
              <a:rPr i="0" spc="-8" dirty="0">
                <a:latin typeface="Calibri"/>
                <a:cs typeface="Calibri"/>
              </a:rPr>
              <a:t>effectively </a:t>
            </a:r>
            <a:r>
              <a:rPr i="0" dirty="0">
                <a:latin typeface="Calibri"/>
                <a:cs typeface="Calibri"/>
              </a:rPr>
              <a:t>a </a:t>
            </a:r>
            <a:r>
              <a:rPr i="0" spc="-4" dirty="0">
                <a:latin typeface="Calibri"/>
                <a:cs typeface="Calibri"/>
              </a:rPr>
              <a:t>sequence of  bits/bytes (i.e.</a:t>
            </a:r>
            <a:r>
              <a:rPr i="0" spc="-68" dirty="0">
                <a:latin typeface="Calibri"/>
                <a:cs typeface="Calibri"/>
              </a:rPr>
              <a:t> </a:t>
            </a:r>
            <a:r>
              <a:rPr i="0" spc="-8" dirty="0">
                <a:latin typeface="Calibri"/>
                <a:cs typeface="Calibri"/>
              </a:rPr>
              <a:t>data)</a:t>
            </a:r>
            <a:endParaRPr i="0" dirty="0">
              <a:latin typeface="Calibri"/>
              <a:cs typeface="Calibri"/>
            </a:endParaRPr>
          </a:p>
          <a:p>
            <a:pPr marL="180975" indent="-171450">
              <a:spcBef>
                <a:spcPts val="240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An </a:t>
            </a:r>
            <a:r>
              <a:rPr sz="2100" b="1" i="0" spc="-4" dirty="0">
                <a:latin typeface="Calibri"/>
                <a:cs typeface="Calibri"/>
              </a:rPr>
              <a:t>input </a:t>
            </a:r>
            <a:r>
              <a:rPr sz="2100" b="1" i="0" spc="-11" dirty="0">
                <a:latin typeface="Calibri"/>
                <a:cs typeface="Calibri"/>
              </a:rPr>
              <a:t>stream </a:t>
            </a:r>
            <a:r>
              <a:rPr sz="2100" i="0" spc="-4" dirty="0">
                <a:latin typeface="Calibri"/>
                <a:cs typeface="Calibri"/>
              </a:rPr>
              <a:t>is a channel </a:t>
            </a:r>
            <a:r>
              <a:rPr sz="2100" i="0" spc="-15" dirty="0">
                <a:latin typeface="Calibri"/>
                <a:cs typeface="Calibri"/>
              </a:rPr>
              <a:t>from </a:t>
            </a:r>
            <a:r>
              <a:rPr sz="2100" i="0" spc="-4" dirty="0">
                <a:latin typeface="Calibri"/>
                <a:cs typeface="Calibri"/>
              </a:rPr>
              <a:t>an input device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4" dirty="0">
                <a:latin typeface="Calibri"/>
                <a:cs typeface="Calibri"/>
              </a:rPr>
              <a:t>the</a:t>
            </a:r>
            <a:r>
              <a:rPr sz="2100" i="0" spc="191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software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lnSpc>
                <a:spcPts val="2497"/>
              </a:lnSpc>
              <a:spcBef>
                <a:spcPts val="244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An </a:t>
            </a:r>
            <a:r>
              <a:rPr sz="2100" b="1" i="0" spc="-4" dirty="0">
                <a:latin typeface="Calibri"/>
                <a:cs typeface="Calibri"/>
              </a:rPr>
              <a:t>output </a:t>
            </a:r>
            <a:r>
              <a:rPr sz="2100" b="1" i="0" spc="-11" dirty="0">
                <a:latin typeface="Calibri"/>
                <a:cs typeface="Calibri"/>
              </a:rPr>
              <a:t>stream </a:t>
            </a:r>
            <a:r>
              <a:rPr sz="2100" i="0" spc="-4" dirty="0">
                <a:latin typeface="Calibri"/>
                <a:cs typeface="Calibri"/>
              </a:rPr>
              <a:t>is a channel </a:t>
            </a:r>
            <a:r>
              <a:rPr sz="2100" i="0" spc="-15" dirty="0">
                <a:latin typeface="Calibri"/>
                <a:cs typeface="Calibri"/>
              </a:rPr>
              <a:t>from </a:t>
            </a:r>
            <a:r>
              <a:rPr sz="2100" i="0" spc="-4" dirty="0">
                <a:latin typeface="Calibri"/>
                <a:cs typeface="Calibri"/>
              </a:rPr>
              <a:t>the </a:t>
            </a:r>
            <a:r>
              <a:rPr sz="2100" i="0" spc="-11" dirty="0">
                <a:latin typeface="Calibri"/>
                <a:cs typeface="Calibri"/>
              </a:rPr>
              <a:t>software to </a:t>
            </a:r>
            <a:r>
              <a:rPr sz="2100" i="0" spc="-4" dirty="0">
                <a:latin typeface="Calibri"/>
                <a:cs typeface="Calibri"/>
              </a:rPr>
              <a:t>an output</a:t>
            </a:r>
            <a:r>
              <a:rPr sz="2100" i="0" spc="210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device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lnSpc>
                <a:spcPts val="2138"/>
              </a:lnSpc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onsolas"/>
                <a:cs typeface="Consolas"/>
              </a:rPr>
              <a:t>System.out</a:t>
            </a:r>
            <a:r>
              <a:rPr i="0" spc="-570" dirty="0">
                <a:latin typeface="Consolas"/>
                <a:cs typeface="Consolas"/>
              </a:rPr>
              <a:t> </a:t>
            </a:r>
            <a:r>
              <a:rPr i="0" spc="-8" dirty="0">
                <a:latin typeface="Calibri"/>
                <a:cs typeface="Calibri"/>
              </a:rPr>
              <a:t>represents </a:t>
            </a:r>
            <a:r>
              <a:rPr i="0" dirty="0">
                <a:latin typeface="Calibri"/>
                <a:cs typeface="Calibri"/>
              </a:rPr>
              <a:t>the </a:t>
            </a:r>
            <a:r>
              <a:rPr i="0" spc="-11" dirty="0">
                <a:latin typeface="Calibri"/>
                <a:cs typeface="Calibri"/>
              </a:rPr>
              <a:t>standard </a:t>
            </a:r>
            <a:r>
              <a:rPr i="0" spc="-4" dirty="0">
                <a:latin typeface="Calibri"/>
                <a:cs typeface="Calibri"/>
              </a:rPr>
              <a:t>output </a:t>
            </a:r>
            <a:r>
              <a:rPr i="0" spc="-8" dirty="0">
                <a:latin typeface="Calibri"/>
                <a:cs typeface="Calibri"/>
              </a:rPr>
              <a:t>stream</a:t>
            </a:r>
            <a:endParaRPr i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36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37665"/>
            <a:ext cx="4312923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26" dirty="0"/>
              <a:t>Java </a:t>
            </a:r>
            <a:r>
              <a:rPr spc="4" dirty="0"/>
              <a:t>and</a:t>
            </a:r>
            <a:r>
              <a:rPr spc="-23" dirty="0"/>
              <a:t> </a:t>
            </a:r>
            <a:r>
              <a:rPr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469" y="2019813"/>
            <a:ext cx="7688580" cy="285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3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11" dirty="0">
                <a:latin typeface="Calibri"/>
                <a:cs typeface="Calibri"/>
              </a:rPr>
              <a:t>Just </a:t>
            </a:r>
            <a:r>
              <a:rPr sz="2100" i="0" spc="-4" dirty="0">
                <a:latin typeface="Calibri"/>
                <a:cs typeface="Calibri"/>
              </a:rPr>
              <a:t>as </a:t>
            </a:r>
            <a:r>
              <a:rPr sz="2100" i="0" spc="-4" dirty="0">
                <a:latin typeface="Consolas"/>
                <a:cs typeface="Consolas"/>
              </a:rPr>
              <a:t>System.out</a:t>
            </a:r>
            <a:r>
              <a:rPr sz="2100" i="0" spc="-521" dirty="0">
                <a:latin typeface="Consolas"/>
                <a:cs typeface="Consolas"/>
              </a:rPr>
              <a:t> </a:t>
            </a:r>
            <a:r>
              <a:rPr sz="2100" i="0" spc="-4" dirty="0">
                <a:latin typeface="Calibri"/>
                <a:cs typeface="Calibri"/>
              </a:rPr>
              <a:t>is the </a:t>
            </a:r>
            <a:r>
              <a:rPr sz="2100" b="1" i="0" spc="-11" dirty="0">
                <a:latin typeface="Calibri"/>
                <a:cs typeface="Calibri"/>
              </a:rPr>
              <a:t>standard </a:t>
            </a:r>
            <a:r>
              <a:rPr sz="2100" b="1" i="0" spc="-4" dirty="0">
                <a:latin typeface="Calibri"/>
                <a:cs typeface="Calibri"/>
              </a:rPr>
              <a:t>output </a:t>
            </a:r>
            <a:r>
              <a:rPr sz="2100" b="1" i="0" spc="-15" dirty="0">
                <a:latin typeface="Calibri"/>
                <a:cs typeface="Calibri"/>
              </a:rPr>
              <a:t>stream</a:t>
            </a:r>
            <a:r>
              <a:rPr sz="2100" i="0" spc="-15" dirty="0">
                <a:latin typeface="Calibri"/>
                <a:cs typeface="Calibri"/>
              </a:rPr>
              <a:t>, </a:t>
            </a:r>
            <a:r>
              <a:rPr sz="2100" i="0" spc="-4" dirty="0">
                <a:latin typeface="Consolas"/>
                <a:cs typeface="Consolas"/>
              </a:rPr>
              <a:t>System.in</a:t>
            </a:r>
            <a:endParaRPr sz="2100" i="0" dirty="0">
              <a:latin typeface="Consolas"/>
              <a:cs typeface="Consolas"/>
            </a:endParaRPr>
          </a:p>
          <a:p>
            <a:pPr marL="180975">
              <a:lnSpc>
                <a:spcPts val="2393"/>
              </a:lnSpc>
            </a:pPr>
            <a:r>
              <a:rPr sz="2100" i="0" spc="-11" dirty="0">
                <a:latin typeface="Calibri"/>
                <a:cs typeface="Calibri"/>
              </a:rPr>
              <a:t>represents </a:t>
            </a:r>
            <a:r>
              <a:rPr sz="2100" i="0" spc="-4" dirty="0">
                <a:latin typeface="Calibri"/>
                <a:cs typeface="Calibri"/>
              </a:rPr>
              <a:t>the </a:t>
            </a:r>
            <a:r>
              <a:rPr sz="2100" b="1" i="0" spc="-11" dirty="0">
                <a:latin typeface="Calibri"/>
                <a:cs typeface="Calibri"/>
              </a:rPr>
              <a:t>standard </a:t>
            </a:r>
            <a:r>
              <a:rPr sz="2100" b="1" i="0" spc="-4" dirty="0">
                <a:latin typeface="Calibri"/>
                <a:cs typeface="Calibri"/>
              </a:rPr>
              <a:t>input</a:t>
            </a:r>
            <a:r>
              <a:rPr sz="2100" b="1" i="0" spc="53" dirty="0">
                <a:latin typeface="Calibri"/>
                <a:cs typeface="Calibri"/>
              </a:rPr>
              <a:t> </a:t>
            </a:r>
            <a:r>
              <a:rPr sz="2100" b="1" i="0" spc="-11" dirty="0">
                <a:latin typeface="Calibri"/>
                <a:cs typeface="Calibri"/>
              </a:rPr>
              <a:t>stream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lnSpc>
                <a:spcPts val="2393"/>
              </a:lnSpc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8" dirty="0">
                <a:latin typeface="Calibri"/>
                <a:cs typeface="Calibri"/>
              </a:rPr>
              <a:t>Again, </a:t>
            </a:r>
            <a:r>
              <a:rPr sz="2100" i="0" spc="-4" dirty="0">
                <a:latin typeface="Calibri"/>
                <a:cs typeface="Calibri"/>
              </a:rPr>
              <a:t>in </a:t>
            </a:r>
            <a:r>
              <a:rPr lang="en-US" sz="2100" i="0" spc="-4" dirty="0">
                <a:latin typeface="Calibri"/>
                <a:cs typeface="Calibri"/>
              </a:rPr>
              <a:t>Java IDE</a:t>
            </a:r>
            <a:r>
              <a:rPr sz="2100" i="0" spc="-8" dirty="0">
                <a:latin typeface="Calibri"/>
                <a:cs typeface="Calibri"/>
              </a:rPr>
              <a:t>, </a:t>
            </a:r>
            <a:r>
              <a:rPr sz="2100" i="0" spc="-11" dirty="0">
                <a:latin typeface="Calibri"/>
                <a:cs typeface="Calibri"/>
              </a:rPr>
              <a:t>we </a:t>
            </a:r>
            <a:r>
              <a:rPr sz="2100" i="0" spc="-15" dirty="0">
                <a:latin typeface="Calibri"/>
                <a:cs typeface="Calibri"/>
              </a:rPr>
              <a:t>(as </a:t>
            </a:r>
            <a:r>
              <a:rPr sz="2100" i="0" spc="-4" dirty="0">
                <a:latin typeface="Calibri"/>
                <a:cs typeface="Calibri"/>
              </a:rPr>
              <a:t>a user) </a:t>
            </a:r>
            <a:r>
              <a:rPr sz="2100" i="0" spc="-8" dirty="0">
                <a:latin typeface="Calibri"/>
                <a:cs typeface="Calibri"/>
              </a:rPr>
              <a:t>can </a:t>
            </a:r>
            <a:r>
              <a:rPr sz="2100" i="0" dirty="0">
                <a:latin typeface="Calibri"/>
                <a:cs typeface="Calibri"/>
              </a:rPr>
              <a:t>access </a:t>
            </a:r>
            <a:r>
              <a:rPr sz="2100" i="0" spc="-4" dirty="0">
                <a:latin typeface="Calibri"/>
                <a:cs typeface="Calibri"/>
              </a:rPr>
              <a:t>the </a:t>
            </a:r>
            <a:r>
              <a:rPr sz="2100" b="1" i="0" spc="-11" dirty="0">
                <a:latin typeface="Calibri"/>
                <a:cs typeface="Calibri"/>
              </a:rPr>
              <a:t>standard </a:t>
            </a:r>
            <a:r>
              <a:rPr sz="2100" b="1" i="0" spc="-4" dirty="0">
                <a:latin typeface="Calibri"/>
                <a:cs typeface="Calibri"/>
              </a:rPr>
              <a:t>input</a:t>
            </a:r>
            <a:r>
              <a:rPr sz="2100" b="1" i="0" spc="161" dirty="0">
                <a:latin typeface="Calibri"/>
                <a:cs typeface="Calibri"/>
              </a:rPr>
              <a:t> </a:t>
            </a:r>
            <a:r>
              <a:rPr sz="2100" b="1" i="0" spc="-15" dirty="0">
                <a:latin typeface="Calibri"/>
                <a:cs typeface="Calibri"/>
              </a:rPr>
              <a:t>stream</a:t>
            </a:r>
            <a:r>
              <a:rPr lang="en-GB" sz="2100" b="1" i="0" spc="-15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via the Console window </a:t>
            </a:r>
            <a:r>
              <a:rPr sz="2100" i="0" spc="-19" dirty="0">
                <a:latin typeface="Calibri"/>
                <a:cs typeface="Calibri"/>
              </a:rPr>
              <a:t>for text </a:t>
            </a:r>
            <a:r>
              <a:rPr sz="2100" i="0" spc="-8" dirty="0">
                <a:latin typeface="Calibri"/>
                <a:cs typeface="Calibri"/>
              </a:rPr>
              <a:t>data</a:t>
            </a:r>
            <a:r>
              <a:rPr sz="2100" i="0" spc="19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entry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lnSpc>
                <a:spcPts val="2393"/>
              </a:lnSpc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34" dirty="0">
                <a:latin typeface="Calibri"/>
                <a:cs typeface="Calibri"/>
              </a:rPr>
              <a:t>However, </a:t>
            </a:r>
            <a:r>
              <a:rPr sz="2100" i="0" dirty="0">
                <a:latin typeface="Calibri"/>
                <a:cs typeface="Calibri"/>
              </a:rPr>
              <a:t>as </a:t>
            </a:r>
            <a:r>
              <a:rPr sz="2100" i="0" spc="-4" dirty="0">
                <a:latin typeface="Calibri"/>
                <a:cs typeface="Calibri"/>
              </a:rPr>
              <a:t>a basic </a:t>
            </a:r>
            <a:r>
              <a:rPr sz="2100" b="1" i="0" spc="-4" dirty="0">
                <a:latin typeface="Calibri"/>
                <a:cs typeface="Calibri"/>
              </a:rPr>
              <a:t>input </a:t>
            </a:r>
            <a:r>
              <a:rPr sz="2100" b="1" i="0" spc="-11" dirty="0">
                <a:latin typeface="Calibri"/>
                <a:cs typeface="Calibri"/>
              </a:rPr>
              <a:t>stream</a:t>
            </a:r>
            <a:r>
              <a:rPr sz="2100" i="0" spc="-11" dirty="0">
                <a:latin typeface="Calibri"/>
                <a:cs typeface="Calibri"/>
              </a:rPr>
              <a:t>, </a:t>
            </a:r>
            <a:r>
              <a:rPr sz="2100" i="0" spc="-4" dirty="0">
                <a:latin typeface="Calibri"/>
                <a:cs typeface="Calibri"/>
              </a:rPr>
              <a:t>it </a:t>
            </a:r>
            <a:r>
              <a:rPr sz="2100" i="0" spc="-11" dirty="0">
                <a:latin typeface="Calibri"/>
                <a:cs typeface="Calibri"/>
              </a:rPr>
              <a:t>exposes </a:t>
            </a:r>
            <a:r>
              <a:rPr sz="2100" i="0" spc="-4" dirty="0">
                <a:latin typeface="Calibri"/>
                <a:cs typeface="Calibri"/>
              </a:rPr>
              <a:t>the </a:t>
            </a:r>
            <a:r>
              <a:rPr sz="2100" i="0" spc="-15" dirty="0">
                <a:latin typeface="Calibri"/>
                <a:cs typeface="Calibri"/>
              </a:rPr>
              <a:t>data </a:t>
            </a:r>
            <a:r>
              <a:rPr sz="2100" i="0" spc="-4" dirty="0">
                <a:latin typeface="Calibri"/>
                <a:cs typeface="Calibri"/>
              </a:rPr>
              <a:t>it </a:t>
            </a:r>
            <a:r>
              <a:rPr sz="2100" i="0" spc="-8" dirty="0">
                <a:latin typeface="Calibri"/>
                <a:cs typeface="Calibri"/>
              </a:rPr>
              <a:t>receives</a:t>
            </a:r>
            <a:r>
              <a:rPr sz="2100" i="0" spc="188" dirty="0">
                <a:latin typeface="Calibri"/>
                <a:cs typeface="Calibri"/>
              </a:rPr>
              <a:t> </a:t>
            </a:r>
            <a:r>
              <a:rPr sz="2100" i="0" dirty="0">
                <a:latin typeface="Calibri"/>
                <a:cs typeface="Calibri"/>
              </a:rPr>
              <a:t>as</a:t>
            </a:r>
          </a:p>
          <a:p>
            <a:pPr marL="180975">
              <a:lnSpc>
                <a:spcPts val="2393"/>
              </a:lnSpc>
            </a:pPr>
            <a:r>
              <a:rPr sz="2100" i="0" spc="-8" dirty="0">
                <a:latin typeface="Calibri"/>
                <a:cs typeface="Calibri"/>
              </a:rPr>
              <a:t>bytes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i="0" spc="-4" dirty="0">
                <a:latin typeface="Calibri"/>
                <a:cs typeface="Calibri"/>
              </a:rPr>
              <a:t>This </a:t>
            </a:r>
            <a:r>
              <a:rPr i="0" dirty="0">
                <a:latin typeface="Calibri"/>
                <a:cs typeface="Calibri"/>
              </a:rPr>
              <a:t>isn’t </a:t>
            </a:r>
            <a:r>
              <a:rPr i="0" spc="-4" dirty="0">
                <a:latin typeface="Calibri"/>
                <a:cs typeface="Calibri"/>
              </a:rPr>
              <a:t>very </a:t>
            </a:r>
            <a:r>
              <a:rPr i="0" spc="-8" dirty="0">
                <a:latin typeface="Calibri"/>
                <a:cs typeface="Calibri"/>
              </a:rPr>
              <a:t>programmer </a:t>
            </a:r>
            <a:r>
              <a:rPr i="0" dirty="0">
                <a:latin typeface="Calibri"/>
                <a:cs typeface="Calibri"/>
              </a:rPr>
              <a:t>friendly if </a:t>
            </a:r>
            <a:r>
              <a:rPr i="0" spc="-11" dirty="0">
                <a:latin typeface="Calibri"/>
                <a:cs typeface="Calibri"/>
              </a:rPr>
              <a:t>we want to </a:t>
            </a:r>
            <a:r>
              <a:rPr i="0" dirty="0">
                <a:latin typeface="Calibri"/>
                <a:cs typeface="Calibri"/>
              </a:rPr>
              <a:t>deal with</a:t>
            </a:r>
            <a:r>
              <a:rPr i="0" spc="-8" dirty="0">
                <a:latin typeface="Calibri"/>
                <a:cs typeface="Calibri"/>
              </a:rPr>
              <a:t> text</a:t>
            </a:r>
            <a:endParaRPr lang="en-GB" i="0" spc="-8" dirty="0">
              <a:latin typeface="Calibri"/>
              <a:cs typeface="Calibri"/>
            </a:endParaRPr>
          </a:p>
          <a:p>
            <a:pPr marL="523875" lvl="1" indent="-171450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lang="en-GB" i="0" dirty="0">
                <a:latin typeface="Calibri"/>
                <a:cs typeface="Calibri"/>
              </a:rPr>
              <a:t>On its own, Java’s System.in input stream does not provide a  helpful way to access the text a user enters</a:t>
            </a:r>
            <a:endParaRPr i="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9616" y="5051322"/>
            <a:ext cx="5877687" cy="1261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8079" y="4930388"/>
            <a:ext cx="5885021" cy="1268729"/>
          </a:xfrm>
          <a:custGeom>
            <a:avLst/>
            <a:gdLst/>
            <a:ahLst/>
            <a:cxnLst/>
            <a:rect l="l" t="t" r="r" b="b"/>
            <a:pathLst>
              <a:path w="7846695" h="1691640">
                <a:moveTo>
                  <a:pt x="0" y="1691132"/>
                </a:moveTo>
                <a:lnTo>
                  <a:pt x="7846441" y="1691132"/>
                </a:lnTo>
                <a:lnTo>
                  <a:pt x="7846441" y="0"/>
                </a:lnTo>
                <a:lnTo>
                  <a:pt x="0" y="0"/>
                </a:lnTo>
                <a:lnTo>
                  <a:pt x="0" y="169113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7376" y="4879563"/>
            <a:ext cx="1051084" cy="364331"/>
          </a:xfrm>
          <a:custGeom>
            <a:avLst/>
            <a:gdLst/>
            <a:ahLst/>
            <a:cxnLst/>
            <a:rect l="l" t="t" r="r" b="b"/>
            <a:pathLst>
              <a:path w="1401445" h="485775">
                <a:moveTo>
                  <a:pt x="0" y="242824"/>
                </a:moveTo>
                <a:lnTo>
                  <a:pt x="12633" y="196680"/>
                </a:lnTo>
                <a:lnTo>
                  <a:pt x="48969" y="153460"/>
                </a:lnTo>
                <a:lnTo>
                  <a:pt x="106657" y="113977"/>
                </a:lnTo>
                <a:lnTo>
                  <a:pt x="142774" y="95892"/>
                </a:lnTo>
                <a:lnTo>
                  <a:pt x="183349" y="79046"/>
                </a:lnTo>
                <a:lnTo>
                  <a:pt x="228087" y="63541"/>
                </a:lnTo>
                <a:lnTo>
                  <a:pt x="276696" y="49480"/>
                </a:lnTo>
                <a:lnTo>
                  <a:pt x="328881" y="36963"/>
                </a:lnTo>
                <a:lnTo>
                  <a:pt x="384349" y="26092"/>
                </a:lnTo>
                <a:lnTo>
                  <a:pt x="442807" y="16970"/>
                </a:lnTo>
                <a:lnTo>
                  <a:pt x="503960" y="9698"/>
                </a:lnTo>
                <a:lnTo>
                  <a:pt x="567515" y="4378"/>
                </a:lnTo>
                <a:lnTo>
                  <a:pt x="633179" y="1111"/>
                </a:lnTo>
                <a:lnTo>
                  <a:pt x="700658" y="0"/>
                </a:lnTo>
                <a:lnTo>
                  <a:pt x="768138" y="1111"/>
                </a:lnTo>
                <a:lnTo>
                  <a:pt x="833802" y="4378"/>
                </a:lnTo>
                <a:lnTo>
                  <a:pt x="897357" y="9698"/>
                </a:lnTo>
                <a:lnTo>
                  <a:pt x="958510" y="16970"/>
                </a:lnTo>
                <a:lnTo>
                  <a:pt x="1016968" y="26092"/>
                </a:lnTo>
                <a:lnTo>
                  <a:pt x="1072436" y="36963"/>
                </a:lnTo>
                <a:lnTo>
                  <a:pt x="1124621" y="49480"/>
                </a:lnTo>
                <a:lnTo>
                  <a:pt x="1173230" y="63541"/>
                </a:lnTo>
                <a:lnTo>
                  <a:pt x="1217968" y="79046"/>
                </a:lnTo>
                <a:lnTo>
                  <a:pt x="1258543" y="95892"/>
                </a:lnTo>
                <a:lnTo>
                  <a:pt x="1294660" y="113977"/>
                </a:lnTo>
                <a:lnTo>
                  <a:pt x="1352348" y="153460"/>
                </a:lnTo>
                <a:lnTo>
                  <a:pt x="1388684" y="196680"/>
                </a:lnTo>
                <a:lnTo>
                  <a:pt x="1401317" y="242824"/>
                </a:lnTo>
                <a:lnTo>
                  <a:pt x="1398110" y="266211"/>
                </a:lnTo>
                <a:lnTo>
                  <a:pt x="1373332" y="311004"/>
                </a:lnTo>
                <a:lnTo>
                  <a:pt x="1326027" y="352473"/>
                </a:lnTo>
                <a:lnTo>
                  <a:pt x="1258543" y="389802"/>
                </a:lnTo>
                <a:lnTo>
                  <a:pt x="1217968" y="406659"/>
                </a:lnTo>
                <a:lnTo>
                  <a:pt x="1173230" y="422175"/>
                </a:lnTo>
                <a:lnTo>
                  <a:pt x="1124621" y="436248"/>
                </a:lnTo>
                <a:lnTo>
                  <a:pt x="1072436" y="448775"/>
                </a:lnTo>
                <a:lnTo>
                  <a:pt x="1016968" y="459655"/>
                </a:lnTo>
                <a:lnTo>
                  <a:pt x="958510" y="468786"/>
                </a:lnTo>
                <a:lnTo>
                  <a:pt x="897357" y="476065"/>
                </a:lnTo>
                <a:lnTo>
                  <a:pt x="833802" y="481391"/>
                </a:lnTo>
                <a:lnTo>
                  <a:pt x="768138" y="484662"/>
                </a:lnTo>
                <a:lnTo>
                  <a:pt x="700658" y="485775"/>
                </a:lnTo>
                <a:lnTo>
                  <a:pt x="633179" y="484662"/>
                </a:lnTo>
                <a:lnTo>
                  <a:pt x="567515" y="481391"/>
                </a:lnTo>
                <a:lnTo>
                  <a:pt x="503960" y="476065"/>
                </a:lnTo>
                <a:lnTo>
                  <a:pt x="442807" y="468786"/>
                </a:lnTo>
                <a:lnTo>
                  <a:pt x="384349" y="459655"/>
                </a:lnTo>
                <a:lnTo>
                  <a:pt x="328881" y="448775"/>
                </a:lnTo>
                <a:lnTo>
                  <a:pt x="276696" y="436248"/>
                </a:lnTo>
                <a:lnTo>
                  <a:pt x="228087" y="422175"/>
                </a:lnTo>
                <a:lnTo>
                  <a:pt x="183349" y="406659"/>
                </a:lnTo>
                <a:lnTo>
                  <a:pt x="142774" y="389802"/>
                </a:lnTo>
                <a:lnTo>
                  <a:pt x="106657" y="371706"/>
                </a:lnTo>
                <a:lnTo>
                  <a:pt x="48969" y="332205"/>
                </a:lnTo>
                <a:lnTo>
                  <a:pt x="12633" y="288972"/>
                </a:lnTo>
                <a:lnTo>
                  <a:pt x="0" y="242824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7718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082D-990F-4A4A-867B-6123D732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451E-436D-4210-BD40-20FADCD24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System.in is an </a:t>
            </a:r>
            <a:r>
              <a:rPr lang="en-GB" dirty="0" err="1"/>
              <a:t>InputStream</a:t>
            </a:r>
            <a:r>
              <a:rPr lang="en-GB" dirty="0"/>
              <a:t> which is typically connected to keyboard input of console programs. </a:t>
            </a:r>
          </a:p>
          <a:p>
            <a:r>
              <a:rPr lang="en-GB" dirty="0"/>
              <a:t>System.in is not used as often since data is commonly passed to a command line Java application via command line arguments, or configuration files. </a:t>
            </a:r>
          </a:p>
          <a:p>
            <a:r>
              <a:rPr lang="en-GB" dirty="0"/>
              <a:t>In applications with GUI the input to the application is given via the GUI.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B1D9-974B-4F76-875A-C11A982D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483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720" y="1115635"/>
            <a:ext cx="7436428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Simplifying </a:t>
            </a:r>
            <a:r>
              <a:rPr spc="-26" dirty="0"/>
              <a:t>Java </a:t>
            </a:r>
            <a:r>
              <a:rPr dirty="0"/>
              <a:t>Input via</a:t>
            </a:r>
            <a:r>
              <a:rPr spc="-11" dirty="0"/>
              <a:t> </a:t>
            </a:r>
            <a:r>
              <a:rPr spc="4" dirty="0">
                <a:latin typeface="Consolas"/>
                <a:cs typeface="Consolas"/>
              </a:rPr>
              <a:t>Scanner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323" y="2000797"/>
            <a:ext cx="7699058" cy="1608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If </a:t>
            </a:r>
            <a:r>
              <a:rPr sz="2100" i="0" spc="-8" dirty="0">
                <a:latin typeface="Calibri"/>
                <a:cs typeface="Calibri"/>
              </a:rPr>
              <a:t>we </a:t>
            </a:r>
            <a:r>
              <a:rPr sz="2100" i="0" spc="-15" dirty="0">
                <a:latin typeface="Calibri"/>
                <a:cs typeface="Calibri"/>
              </a:rPr>
              <a:t>want </a:t>
            </a:r>
            <a:r>
              <a:rPr sz="2100" i="0" spc="-8" dirty="0">
                <a:latin typeface="Calibri"/>
                <a:cs typeface="Calibri"/>
              </a:rPr>
              <a:t>to </a:t>
            </a:r>
            <a:r>
              <a:rPr sz="2100" i="0" spc="-19" dirty="0">
                <a:latin typeface="Calibri"/>
                <a:cs typeface="Calibri"/>
              </a:rPr>
              <a:t>make </a:t>
            </a:r>
            <a:r>
              <a:rPr sz="2100" i="0" spc="-11" dirty="0">
                <a:latin typeface="Calibri"/>
                <a:cs typeface="Calibri"/>
              </a:rPr>
              <a:t>more </a:t>
            </a:r>
            <a:r>
              <a:rPr sz="2100" i="0" spc="-8" dirty="0">
                <a:latin typeface="Calibri"/>
                <a:cs typeface="Calibri"/>
              </a:rPr>
              <a:t>useful </a:t>
            </a:r>
            <a:r>
              <a:rPr sz="2100" i="0" spc="-11" dirty="0">
                <a:latin typeface="Calibri"/>
                <a:cs typeface="Calibri"/>
              </a:rPr>
              <a:t>programs, we are </a:t>
            </a:r>
            <a:r>
              <a:rPr sz="2100" i="0" spc="-15" dirty="0">
                <a:latin typeface="Calibri"/>
                <a:cs typeface="Calibri"/>
              </a:rPr>
              <a:t>likely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8" dirty="0">
                <a:latin typeface="Calibri"/>
                <a:cs typeface="Calibri"/>
              </a:rPr>
              <a:t>need</a:t>
            </a:r>
            <a:r>
              <a:rPr sz="2100" i="0" spc="203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input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i="0" spc="-15" dirty="0">
                <a:latin typeface="Calibri"/>
                <a:cs typeface="Calibri"/>
              </a:rPr>
              <a:t>from </a:t>
            </a:r>
            <a:r>
              <a:rPr sz="2100" i="0" spc="-4" dirty="0">
                <a:latin typeface="Calibri"/>
                <a:cs typeface="Calibri"/>
              </a:rPr>
              <a:t>the</a:t>
            </a:r>
            <a:r>
              <a:rPr sz="2100" i="0" spc="-8" dirty="0">
                <a:latin typeface="Calibri"/>
                <a:cs typeface="Calibri"/>
              </a:rPr>
              <a:t> user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i="0" spc="-15" dirty="0">
                <a:latin typeface="Calibri"/>
                <a:cs typeface="Calibri"/>
              </a:rPr>
              <a:t>Java </a:t>
            </a:r>
            <a:r>
              <a:rPr i="0" spc="-8" dirty="0">
                <a:latin typeface="Calibri"/>
                <a:cs typeface="Calibri"/>
              </a:rPr>
              <a:t>provides </a:t>
            </a:r>
            <a:r>
              <a:rPr i="0" dirty="0">
                <a:latin typeface="Calibri"/>
                <a:cs typeface="Calibri"/>
              </a:rPr>
              <a:t>a </a:t>
            </a:r>
            <a:r>
              <a:rPr b="1" i="0" spc="-4" dirty="0">
                <a:latin typeface="Calibri"/>
                <a:cs typeface="Calibri"/>
              </a:rPr>
              <a:t>utility </a:t>
            </a:r>
            <a:r>
              <a:rPr b="1" i="0" dirty="0">
                <a:latin typeface="Calibri"/>
                <a:cs typeface="Calibri"/>
              </a:rPr>
              <a:t>class </a:t>
            </a:r>
            <a:r>
              <a:rPr i="0" spc="-4" dirty="0">
                <a:latin typeface="Calibri"/>
                <a:cs typeface="Calibri"/>
              </a:rPr>
              <a:t>called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b="1" i="0" dirty="0">
                <a:solidFill>
                  <a:srgbClr val="00AFEF"/>
                </a:solidFill>
                <a:latin typeface="Consolas"/>
                <a:cs typeface="Consolas"/>
              </a:rPr>
              <a:t>Scanner</a:t>
            </a:r>
            <a:endParaRPr i="0" dirty="0">
              <a:latin typeface="Consolas"/>
              <a:cs typeface="Consolas"/>
            </a:endParaRP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1451" algn="l"/>
              </a:tabLst>
            </a:pPr>
            <a:r>
              <a:rPr sz="2100" b="1" i="0" spc="-4" dirty="0">
                <a:solidFill>
                  <a:srgbClr val="00AFEF"/>
                </a:solidFill>
                <a:latin typeface="Calibri"/>
                <a:cs typeface="Calibri"/>
              </a:rPr>
              <a:t>Scanner </a:t>
            </a:r>
            <a:r>
              <a:rPr sz="2100" i="0" spc="-8" dirty="0">
                <a:latin typeface="Calibri"/>
                <a:cs typeface="Calibri"/>
              </a:rPr>
              <a:t>helps </a:t>
            </a:r>
            <a:r>
              <a:rPr sz="2100" i="0" spc="-4" dirty="0">
                <a:latin typeface="Calibri"/>
                <a:cs typeface="Calibri"/>
              </a:rPr>
              <a:t>us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8" dirty="0">
                <a:latin typeface="Calibri"/>
                <a:cs typeface="Calibri"/>
              </a:rPr>
              <a:t>manipulate </a:t>
            </a:r>
            <a:r>
              <a:rPr sz="2100" i="0" spc="-15" dirty="0">
                <a:latin typeface="Calibri"/>
                <a:cs typeface="Calibri"/>
              </a:rPr>
              <a:t>text data </a:t>
            </a:r>
            <a:r>
              <a:rPr sz="2100" i="0" spc="-8" dirty="0">
                <a:latin typeface="Calibri"/>
                <a:cs typeface="Calibri"/>
              </a:rPr>
              <a:t>by</a:t>
            </a:r>
            <a:r>
              <a:rPr sz="2100" i="0" spc="105" dirty="0">
                <a:latin typeface="Calibri"/>
                <a:cs typeface="Calibri"/>
              </a:rPr>
              <a:t> </a:t>
            </a:r>
            <a:r>
              <a:rPr sz="2100" b="1" i="0" spc="-11" dirty="0">
                <a:latin typeface="Calibri"/>
                <a:cs typeface="Calibri"/>
              </a:rPr>
              <a:t>tokenisation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72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alibri"/>
                <a:cs typeface="Calibri"/>
              </a:rPr>
              <a:t>A </a:t>
            </a:r>
            <a:r>
              <a:rPr i="0" spc="-8" dirty="0">
                <a:latin typeface="Calibri"/>
                <a:cs typeface="Calibri"/>
              </a:rPr>
              <a:t>process </a:t>
            </a:r>
            <a:r>
              <a:rPr i="0" spc="-11" dirty="0">
                <a:latin typeface="Calibri"/>
                <a:cs typeface="Calibri"/>
              </a:rPr>
              <a:t>to </a:t>
            </a:r>
            <a:r>
              <a:rPr i="0" spc="-8" dirty="0">
                <a:latin typeface="Calibri"/>
                <a:cs typeface="Calibri"/>
              </a:rPr>
              <a:t>break </a:t>
            </a:r>
            <a:r>
              <a:rPr i="0" spc="-4" dirty="0">
                <a:latin typeface="Calibri"/>
                <a:cs typeface="Calibri"/>
              </a:rPr>
              <a:t>down </a:t>
            </a:r>
            <a:r>
              <a:rPr i="0" dirty="0">
                <a:latin typeface="Calibri"/>
                <a:cs typeface="Calibri"/>
              </a:rPr>
              <a:t>a </a:t>
            </a:r>
            <a:r>
              <a:rPr i="0" spc="-11" dirty="0">
                <a:latin typeface="Calibri"/>
                <a:cs typeface="Calibri"/>
              </a:rPr>
              <a:t>large </a:t>
            </a:r>
            <a:r>
              <a:rPr i="0" dirty="0">
                <a:latin typeface="Calibri"/>
                <a:cs typeface="Calibri"/>
              </a:rPr>
              <a:t>String </a:t>
            </a:r>
            <a:r>
              <a:rPr i="0" spc="-11" dirty="0">
                <a:latin typeface="Calibri"/>
                <a:cs typeface="Calibri"/>
              </a:rPr>
              <a:t>into </a:t>
            </a:r>
            <a:r>
              <a:rPr i="0" dirty="0">
                <a:latin typeface="Calibri"/>
                <a:cs typeface="Calibri"/>
              </a:rPr>
              <a:t>a series </a:t>
            </a:r>
            <a:r>
              <a:rPr i="0" spc="-4" dirty="0">
                <a:latin typeface="Calibri"/>
                <a:cs typeface="Calibri"/>
              </a:rPr>
              <a:t>of smaller </a:t>
            </a:r>
            <a:r>
              <a:rPr i="0" dirty="0">
                <a:latin typeface="Calibri"/>
                <a:cs typeface="Calibri"/>
              </a:rPr>
              <a:t>Strings;</a:t>
            </a:r>
            <a:r>
              <a:rPr i="0" spc="-86" dirty="0">
                <a:latin typeface="Calibri"/>
                <a:cs typeface="Calibri"/>
              </a:rPr>
              <a:t> </a:t>
            </a:r>
            <a:r>
              <a:rPr i="0" spc="4" dirty="0">
                <a:latin typeface="Calibri"/>
                <a:cs typeface="Calibri"/>
              </a:rPr>
              <a:t>e.g.</a:t>
            </a:r>
            <a:endParaRPr i="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796" y="4782121"/>
            <a:ext cx="48691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pc="-4" dirty="0">
                <a:latin typeface="Calibri"/>
                <a:cs typeface="Calibri"/>
              </a:rPr>
              <a:t>…can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8" dirty="0">
                <a:latin typeface="Calibri"/>
                <a:cs typeface="Calibri"/>
              </a:rPr>
              <a:t>tokenised </a:t>
            </a:r>
            <a:r>
              <a:rPr dirty="0">
                <a:latin typeface="Calibri"/>
                <a:cs typeface="Calibri"/>
              </a:rPr>
              <a:t>using </a:t>
            </a:r>
            <a:r>
              <a:rPr spc="-4" dirty="0">
                <a:latin typeface="Calibri"/>
                <a:cs typeface="Calibri"/>
              </a:rPr>
              <a:t>whitespace </a:t>
            </a:r>
            <a:r>
              <a:rPr spc="-8" dirty="0">
                <a:latin typeface="Calibri"/>
                <a:cs typeface="Calibri"/>
              </a:rPr>
              <a:t>characters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to: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0800" y="4474369"/>
            <a:ext cx="6949916" cy="289021"/>
          </a:xfrm>
          <a:prstGeom prst="rect">
            <a:avLst/>
          </a:prstGeom>
          <a:solidFill>
            <a:srgbClr val="5B9BD4"/>
          </a:solidFill>
          <a:ln w="12700">
            <a:solidFill>
              <a:srgbClr val="41709C"/>
            </a:solidFill>
          </a:ln>
        </p:spPr>
        <p:txBody>
          <a:bodyPr vert="horz" wrap="square" lIns="0" tIns="11906" rIns="0" bIns="0" rtlCol="0">
            <a:spAutoFit/>
          </a:bodyPr>
          <a:lstStyle/>
          <a:p>
            <a:pPr marL="247174">
              <a:spcBef>
                <a:spcPts val="94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"All animals 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pc="-4" dirty="0">
                <a:solidFill>
                  <a:srgbClr val="FFFFFF"/>
                </a:solidFill>
                <a:latin typeface="Calibri"/>
                <a:cs typeface="Calibri"/>
              </a:rPr>
              <a:t>equal, but some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animals 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pc="-8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equal than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8" dirty="0">
                <a:solidFill>
                  <a:srgbClr val="FFFFFF"/>
                </a:solidFill>
                <a:latin typeface="Calibri"/>
                <a:cs typeface="Calibri"/>
              </a:rPr>
              <a:t>others"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537" y="5176838"/>
            <a:ext cx="389573" cy="269304"/>
          </a:xfrm>
          <a:prstGeom prst="rect">
            <a:avLst/>
          </a:prstGeom>
          <a:solidFill>
            <a:srgbClr val="5B9BD4"/>
          </a:solidFill>
          <a:ln w="12700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961">
              <a:lnSpc>
                <a:spcPts val="2138"/>
              </a:lnSpc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2735" y="5180409"/>
            <a:ext cx="907256" cy="269304"/>
          </a:xfrm>
          <a:prstGeom prst="rect">
            <a:avLst/>
          </a:prstGeom>
          <a:solidFill>
            <a:srgbClr val="5B9BD4"/>
          </a:solidFill>
          <a:ln w="12700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488">
              <a:lnSpc>
                <a:spcPts val="2138"/>
              </a:lnSpc>
            </a:pPr>
            <a:r>
              <a:rPr spc="-4" dirty="0">
                <a:solidFill>
                  <a:srgbClr val="FFFFFF"/>
                </a:solidFill>
                <a:latin typeface="Calibri"/>
                <a:cs typeface="Calibri"/>
              </a:rPr>
              <a:t>animals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2901" y="5176838"/>
            <a:ext cx="461010" cy="282289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80486">
              <a:spcBef>
                <a:spcPts val="41"/>
              </a:spcBef>
            </a:pPr>
            <a:r>
              <a:rPr spc="-8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6487" y="5180409"/>
            <a:ext cx="728663" cy="269304"/>
          </a:xfrm>
          <a:prstGeom prst="rect">
            <a:avLst/>
          </a:prstGeom>
          <a:solidFill>
            <a:srgbClr val="5B9BD4"/>
          </a:solidFill>
          <a:ln w="12700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2138"/>
              </a:lnSpc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equal,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2901" y="5178623"/>
            <a:ext cx="461010" cy="269304"/>
          </a:xfrm>
          <a:prstGeom prst="rect">
            <a:avLst/>
          </a:prstGeom>
          <a:solidFill>
            <a:srgbClr val="5B9BD4"/>
          </a:solidFill>
          <a:ln w="12700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724">
              <a:lnSpc>
                <a:spcPts val="2123"/>
              </a:lnSpc>
            </a:pPr>
            <a:r>
              <a:rPr spc="-8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8013" y="5179818"/>
            <a:ext cx="468154" cy="269304"/>
          </a:xfrm>
          <a:prstGeom prst="rect">
            <a:avLst/>
          </a:prstGeom>
          <a:solidFill>
            <a:srgbClr val="5B9BD4"/>
          </a:solidFill>
          <a:ln w="12700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438">
              <a:lnSpc>
                <a:spcPts val="2138"/>
              </a:lnSpc>
            </a:pPr>
            <a:r>
              <a:rPr spc="-4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endParaRPr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54076" y="5173861"/>
          <a:ext cx="4906564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5390">
                <a:tc>
                  <a:txBody>
                    <a:bodyPr/>
                    <a:lstStyle/>
                    <a:p>
                      <a:pPr marL="89535">
                        <a:lnSpc>
                          <a:spcPts val="286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53975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83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animals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41709C"/>
                      </a:solidFill>
                      <a:prstDash val="solid"/>
                    </a:lnL>
                    <a:lnR w="53975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83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41709C"/>
                      </a:solidFill>
                      <a:prstDash val="solid"/>
                    </a:lnL>
                    <a:lnR w="64706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83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4706">
                      <a:solidFill>
                        <a:srgbClr val="41709C"/>
                      </a:solidFill>
                      <a:prstDash val="solid"/>
                    </a:lnL>
                    <a:lnR w="48895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83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48895">
                      <a:solidFill>
                        <a:srgbClr val="41709C"/>
                      </a:solidFill>
                      <a:prstDash val="solid"/>
                    </a:lnL>
                    <a:lnR w="5715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83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41709C"/>
                      </a:solidFill>
                      <a:prstDash val="solid"/>
                    </a:lnL>
                    <a:lnR w="54355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83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others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4355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356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268760"/>
            <a:ext cx="8032976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Making </a:t>
            </a:r>
            <a:r>
              <a:rPr spc="-15" dirty="0"/>
              <a:t>programs </a:t>
            </a:r>
            <a:r>
              <a:rPr dirty="0"/>
              <a:t>with </a:t>
            </a:r>
            <a:r>
              <a:rPr spc="-8" dirty="0"/>
              <a:t>console</a:t>
            </a:r>
            <a:r>
              <a:rPr spc="4" dirty="0"/>
              <a:t> </a:t>
            </a:r>
            <a:r>
              <a:rPr spc="-4" dirty="0"/>
              <a:t>I/O</a:t>
            </a:r>
            <a:endParaRPr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39524" y="2176488"/>
            <a:ext cx="8330988" cy="403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ar-SA" i="0" dirty="0" err="1">
                <a:latin typeface="Courier New" panose="02070309020205020404" pitchFamily="49" charset="0"/>
              </a:rPr>
              <a:t>System.out</a:t>
            </a:r>
            <a:endParaRPr lang="en-US" altLang="ar-SA" i="0" dirty="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altLang="ar-SA" i="0" dirty="0"/>
              <a:t>An object with methods named </a:t>
            </a:r>
            <a:r>
              <a:rPr lang="en-US" altLang="ar-SA" i="0" dirty="0" err="1">
                <a:latin typeface="Courier New" panose="02070309020205020404" pitchFamily="49" charset="0"/>
              </a:rPr>
              <a:t>println</a:t>
            </a:r>
            <a:r>
              <a:rPr lang="en-US" altLang="ar-SA" i="0" dirty="0"/>
              <a:t> and </a:t>
            </a:r>
            <a:r>
              <a:rPr lang="en-US" altLang="ar-SA" i="0" dirty="0">
                <a:latin typeface="Courier New" panose="02070309020205020404" pitchFamily="49" charset="0"/>
              </a:rPr>
              <a:t>print</a:t>
            </a:r>
            <a:endParaRPr lang="en-US" altLang="ar-SA" i="0" dirty="0"/>
          </a:p>
          <a:p>
            <a:pPr lvl="1" fontAlgn="auto">
              <a:spcAft>
                <a:spcPts val="0"/>
              </a:spcAft>
            </a:pPr>
            <a:endParaRPr lang="en-US" altLang="ar-SA" sz="800" i="0" dirty="0"/>
          </a:p>
          <a:p>
            <a:pPr marL="3240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ar-SA" i="0" dirty="0"/>
          </a:p>
          <a:p>
            <a:pPr fontAlgn="auto">
              <a:spcAft>
                <a:spcPts val="0"/>
              </a:spcAft>
            </a:pPr>
            <a:r>
              <a:rPr lang="en-US" altLang="ar-SA" i="0" dirty="0"/>
              <a:t>Constructing a </a:t>
            </a:r>
            <a:r>
              <a:rPr lang="en-US" altLang="ar-SA" i="0" dirty="0">
                <a:latin typeface="Courier New" panose="02070309020205020404" pitchFamily="49" charset="0"/>
              </a:rPr>
              <a:t>Scanner</a:t>
            </a:r>
            <a:r>
              <a:rPr lang="en-US" altLang="ar-SA" i="0" dirty="0"/>
              <a:t> object to read console input:</a:t>
            </a:r>
          </a:p>
          <a:p>
            <a:pPr lvl="1"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ar-SA" i="0" dirty="0">
                <a:latin typeface="Courier New" panose="02070309020205020404" pitchFamily="49" charset="0"/>
              </a:rPr>
              <a:t>	</a:t>
            </a:r>
            <a:r>
              <a:rPr lang="en-US" altLang="ar-SA" i="0" dirty="0">
                <a:solidFill>
                  <a:schemeClr val="accent2"/>
                </a:solidFill>
                <a:latin typeface="Courier New" panose="02070309020205020404" pitchFamily="49" charset="0"/>
              </a:rPr>
              <a:t>Scanner </a:t>
            </a:r>
            <a:r>
              <a:rPr lang="en-US" altLang="ar-SA" b="1" i="0" dirty="0">
                <a:solidFill>
                  <a:schemeClr val="accent2"/>
                </a:solidFill>
              </a:rPr>
              <a:t>name</a:t>
            </a:r>
            <a:r>
              <a:rPr lang="en-US" altLang="ar-SA" i="0" dirty="0">
                <a:solidFill>
                  <a:schemeClr val="accent2"/>
                </a:solidFill>
                <a:latin typeface="Courier New" panose="02070309020205020404" pitchFamily="49" charset="0"/>
              </a:rPr>
              <a:t> = new Scanner(System.in);</a:t>
            </a:r>
          </a:p>
          <a:p>
            <a:pPr lvl="1" fontAlgn="auto">
              <a:spcAft>
                <a:spcPts val="0"/>
              </a:spcAft>
            </a:pPr>
            <a:endParaRPr lang="en-US" altLang="ar-SA" sz="800" i="0" dirty="0"/>
          </a:p>
          <a:p>
            <a:pPr lvl="1" fontAlgn="auto">
              <a:spcAft>
                <a:spcPts val="0"/>
              </a:spcAft>
            </a:pPr>
            <a:r>
              <a:rPr lang="en-US" altLang="ar-SA" i="0" dirty="0"/>
              <a:t>Example:</a:t>
            </a:r>
          </a:p>
          <a:p>
            <a:pPr lvl="1"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ar-SA" i="0" dirty="0">
                <a:latin typeface="Courier New" panose="02070309020205020404" pitchFamily="49" charset="0"/>
              </a:rPr>
              <a:t>	Scanner console = new Scanner(System.in);</a:t>
            </a:r>
            <a:endParaRPr lang="en-US" altLang="ar-SA" sz="800" i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7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186" y="774317"/>
            <a:ext cx="5082070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Using </a:t>
            </a:r>
            <a:r>
              <a:rPr spc="-49" dirty="0"/>
              <a:t>Java’s</a:t>
            </a:r>
            <a:r>
              <a:rPr spc="-26" dirty="0"/>
              <a:t> </a:t>
            </a:r>
            <a:r>
              <a:rPr spc="-8" dirty="0"/>
              <a:t>Scanner</a:t>
            </a:r>
            <a:endParaRPr dirty="0"/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267364" y="1623250"/>
            <a:ext cx="6752908" cy="3389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ar-SA" sz="1600" b="1" i="0" dirty="0"/>
              <a:t>Java class libraries</a:t>
            </a:r>
            <a:r>
              <a:rPr lang="en-US" altLang="ar-SA" sz="1600" i="0" dirty="0"/>
              <a:t>: Classes included with Java's JDK.</a:t>
            </a:r>
          </a:p>
          <a:p>
            <a:pPr lvl="1" fontAlgn="auto">
              <a:spcAft>
                <a:spcPts val="0"/>
              </a:spcAft>
            </a:pPr>
            <a:r>
              <a:rPr lang="en-US" altLang="ar-SA" sz="1400" i="0" dirty="0"/>
              <a:t>organized into groups named </a:t>
            </a:r>
            <a:r>
              <a:rPr lang="en-US" altLang="ar-SA" sz="1400" i="1" dirty="0"/>
              <a:t>packages</a:t>
            </a:r>
            <a:endParaRPr lang="en-US" altLang="ar-SA" sz="1400" i="0" dirty="0"/>
          </a:p>
          <a:p>
            <a:pPr lvl="1" fontAlgn="auto">
              <a:spcAft>
                <a:spcPts val="0"/>
              </a:spcAft>
            </a:pPr>
            <a:r>
              <a:rPr lang="en-US" altLang="ar-SA" sz="1400" i="0" dirty="0"/>
              <a:t>To use a package, put an </a:t>
            </a:r>
            <a:r>
              <a:rPr lang="en-US" altLang="ar-SA" sz="1400" i="1" dirty="0"/>
              <a:t>import declaration</a:t>
            </a:r>
            <a:r>
              <a:rPr lang="en-US" altLang="ar-SA" sz="1400" i="0" dirty="0"/>
              <a:t> in your program.</a:t>
            </a:r>
          </a:p>
          <a:p>
            <a:pPr fontAlgn="auto">
              <a:spcAft>
                <a:spcPts val="0"/>
              </a:spcAft>
            </a:pPr>
            <a:r>
              <a:rPr lang="en-US" altLang="ar-SA" sz="1600" i="0" dirty="0"/>
              <a:t>Syntax:</a:t>
            </a:r>
          </a:p>
          <a:p>
            <a:pPr lvl="1"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ar-SA" sz="1400" b="1" i="0" dirty="0">
                <a:solidFill>
                  <a:srgbClr val="008080"/>
                </a:solidFill>
                <a:latin typeface="Courier New" panose="02070309020205020404" pitchFamily="49" charset="0"/>
              </a:rPr>
              <a:t>	// put this at the very top of your program</a:t>
            </a:r>
          </a:p>
          <a:p>
            <a:pPr lvl="1"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ar-SA" sz="1400" i="0" dirty="0">
                <a:latin typeface="Courier New" panose="02070309020205020404" pitchFamily="49" charset="0"/>
              </a:rPr>
              <a:t>	import </a:t>
            </a:r>
            <a:r>
              <a:rPr lang="en-US" altLang="ar-SA" sz="1400" b="1" i="0" dirty="0" err="1"/>
              <a:t>packageName</a:t>
            </a:r>
            <a:r>
              <a:rPr lang="en-US" altLang="ar-SA" sz="1400" i="0" dirty="0">
                <a:latin typeface="Courier New" panose="02070309020205020404" pitchFamily="49" charset="0"/>
              </a:rPr>
              <a:t>.*;</a:t>
            </a:r>
          </a:p>
          <a:p>
            <a:pPr lvl="1" fontAlgn="auto">
              <a:spcAft>
                <a:spcPts val="0"/>
              </a:spcAft>
              <a:buFont typeface="Wingdings 2" panose="05020102010507070707" pitchFamily="18" charset="2"/>
              <a:buNone/>
            </a:pPr>
            <a:endParaRPr lang="en-US" altLang="ar-SA" sz="1400" i="0" dirty="0">
              <a:latin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en-US" altLang="ar-SA" sz="1600" i="0" dirty="0">
                <a:latin typeface="Courier New" panose="02070309020205020404" pitchFamily="49" charset="0"/>
              </a:rPr>
              <a:t>Scanner</a:t>
            </a:r>
            <a:r>
              <a:rPr lang="en-US" altLang="ar-SA" sz="1600" i="0" dirty="0"/>
              <a:t> is in a package named </a:t>
            </a:r>
            <a:r>
              <a:rPr lang="en-US" altLang="ar-SA" sz="1600" i="0" dirty="0" err="1">
                <a:latin typeface="Courier New" panose="02070309020205020404" pitchFamily="49" charset="0"/>
              </a:rPr>
              <a:t>java.util</a:t>
            </a:r>
            <a:endParaRPr lang="en-US" altLang="ar-SA" sz="1600" i="0" dirty="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buFont typeface="Wingdings 2" panose="05020102010507070707" pitchFamily="18" charset="2"/>
              <a:buNone/>
            </a:pPr>
            <a:endParaRPr lang="en-US" altLang="ar-SA" sz="700" i="0" dirty="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ar-SA" sz="1400" i="0" dirty="0">
                <a:latin typeface="Courier New" panose="02070309020205020404" pitchFamily="49" charset="0"/>
              </a:rPr>
              <a:t>	</a:t>
            </a:r>
            <a:r>
              <a:rPr lang="en-US" altLang="ar-SA" sz="1400" i="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ar-SA" sz="1400" i="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</a:t>
            </a:r>
            <a:r>
              <a:rPr lang="en-US" altLang="ar-SA" sz="1400" i="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altLang="ar-SA" sz="1400" i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ar-SA" sz="1400" i="0" dirty="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altLang="ar-SA" sz="1400" i="0" dirty="0"/>
              <a:t>To use </a:t>
            </a:r>
            <a:r>
              <a:rPr lang="en-US" altLang="ar-SA" sz="1400" i="0" dirty="0">
                <a:latin typeface="Courier New" panose="02070309020205020404" pitchFamily="49" charset="0"/>
              </a:rPr>
              <a:t>Scanner</a:t>
            </a:r>
            <a:r>
              <a:rPr lang="en-US" altLang="ar-SA" sz="1400" i="0" dirty="0"/>
              <a:t>, you must place the above line at the top of your program (before the </a:t>
            </a:r>
            <a:r>
              <a:rPr lang="en-US" altLang="ar-SA" sz="1400" i="0" dirty="0">
                <a:latin typeface="Courier New" panose="02070309020205020404" pitchFamily="49" charset="0"/>
              </a:rPr>
              <a:t>public class</a:t>
            </a:r>
            <a:r>
              <a:rPr lang="en-US" altLang="ar-SA" sz="1400" i="0" dirty="0"/>
              <a:t> header).</a:t>
            </a:r>
          </a:p>
        </p:txBody>
      </p:sp>
    </p:spTree>
    <p:extLst>
      <p:ext uri="{BB962C8B-B14F-4D97-AF65-F5344CB8AC3E}">
        <p14:creationId xmlns:p14="http://schemas.microsoft.com/office/powerpoint/2010/main" val="393769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hape 9011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Assignment</a:t>
            </a:r>
          </a:p>
        </p:txBody>
      </p:sp>
      <p:sp>
        <p:nvSpPr>
          <p:cNvPr id="31749" name="Shape 901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dirty="0"/>
              <a:t>The assignment statement (=) can be used to allocate data to the variable</a:t>
            </a:r>
          </a:p>
          <a:p>
            <a:pPr marL="757238" lvl="1" indent="-457200">
              <a:lnSpc>
                <a:spcPct val="80000"/>
              </a:lnSpc>
            </a:pPr>
            <a:endParaRPr lang="en-US" dirty="0"/>
          </a:p>
          <a:p>
            <a:pPr marL="457200" indent="-457200">
              <a:lnSpc>
                <a:spcPct val="80000"/>
              </a:lnSpc>
            </a:pPr>
            <a:r>
              <a:rPr lang="en-US" dirty="0"/>
              <a:t>Syntax:</a:t>
            </a:r>
          </a:p>
          <a:p>
            <a:pPr marL="1057275" lvl="2" indent="-457200">
              <a:lnSpc>
                <a:spcPct val="80000"/>
              </a:lnSpc>
            </a:pPr>
            <a:endParaRPr lang="en-US" dirty="0"/>
          </a:p>
          <a:p>
            <a:pPr marL="742950" lvl="1" indent="-400050">
              <a:lnSpc>
                <a:spcPct val="80000"/>
              </a:lnSpc>
              <a:buNone/>
            </a:pPr>
            <a:r>
              <a:rPr lang="en-US" sz="1500" dirty="0">
                <a:latin typeface="Courier New" pitchFamily="49" charset="0"/>
              </a:rPr>
              <a:t>variable = expression;</a:t>
            </a:r>
          </a:p>
          <a:p>
            <a:pPr marL="742950" lvl="1" indent="-400050">
              <a:lnSpc>
                <a:spcPct val="8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dirty="0"/>
              <a:t>Example</a:t>
            </a:r>
          </a:p>
          <a:p>
            <a:pPr marL="457200" indent="-457200">
              <a:lnSpc>
                <a:spcPct val="80000"/>
              </a:lnSpc>
              <a:buNone/>
            </a:pPr>
            <a:endParaRPr lang="en-US" sz="600" dirty="0">
              <a:latin typeface="Courier New" pitchFamily="49" charset="0"/>
            </a:endParaRPr>
          </a:p>
          <a:p>
            <a:pPr marL="757238" lvl="1" indent="-457200">
              <a:lnSpc>
                <a:spcPct val="80000"/>
              </a:lnSpc>
              <a:buNone/>
            </a:pPr>
            <a:r>
              <a:rPr lang="en-US" sz="1500" dirty="0">
                <a:latin typeface="Courier New" pitchFamily="49" charset="0"/>
              </a:rPr>
              <a:t>num1 = 4;</a:t>
            </a:r>
          </a:p>
          <a:p>
            <a:pPr marL="757238" lvl="1" indent="-457200">
              <a:lnSpc>
                <a:spcPct val="80000"/>
              </a:lnSpc>
              <a:buNone/>
            </a:pPr>
            <a:r>
              <a:rPr lang="en-US" sz="1500" dirty="0">
                <a:latin typeface="Courier New" pitchFamily="49" charset="0"/>
              </a:rPr>
              <a:t>num2 = 4 * 5 - 11;</a:t>
            </a:r>
          </a:p>
          <a:p>
            <a:pPr marL="757238" lvl="1" indent="-457200">
              <a:lnSpc>
                <a:spcPct val="80000"/>
              </a:lnSpc>
              <a:buNone/>
            </a:pPr>
            <a:r>
              <a:rPr lang="en-US" sz="1500" dirty="0">
                <a:latin typeface="Courier New" pitchFamily="49" charset="0"/>
              </a:rPr>
              <a:t>sale = 0.02 * 1000;</a:t>
            </a:r>
          </a:p>
          <a:p>
            <a:pPr marL="757238" lvl="1" indent="-457200">
              <a:lnSpc>
                <a:spcPct val="80000"/>
              </a:lnSpc>
              <a:buNone/>
            </a:pPr>
            <a:r>
              <a:rPr lang="en-US" sz="1500" dirty="0">
                <a:latin typeface="Courier New" pitchFamily="49" charset="0"/>
              </a:rPr>
              <a:t>first = 'D';</a:t>
            </a:r>
          </a:p>
          <a:p>
            <a:pPr marL="757238" lvl="1" indent="-457200">
              <a:lnSpc>
                <a:spcPct val="80000"/>
              </a:lnSpc>
              <a:buNone/>
            </a:pPr>
            <a:r>
              <a:rPr lang="en-US" sz="1500" dirty="0" err="1">
                <a:latin typeface="Courier New" pitchFamily="49" charset="0"/>
              </a:rPr>
              <a:t>str</a:t>
            </a:r>
            <a:r>
              <a:rPr lang="en-US" sz="1500" dirty="0">
                <a:latin typeface="Courier New" pitchFamily="49" charset="0"/>
              </a:rPr>
              <a:t> = "It is a sunny day.";</a:t>
            </a:r>
          </a:p>
        </p:txBody>
      </p:sp>
      <p:sp>
        <p:nvSpPr>
          <p:cNvPr id="31746" name="Shap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imes New Roman" pitchFamily="18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imes New Roman" pitchFamily="18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B2EA97-9D2B-4A4A-A447-86DA96966A9C}" type="slidenum">
              <a:rPr lang="en-US" sz="1050"/>
              <a:pPr eaLnBrk="1" hangingPunct="1"/>
              <a:t>3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72343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37665"/>
            <a:ext cx="4955865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4" dirty="0"/>
              <a:t>Console I/O</a:t>
            </a:r>
            <a:r>
              <a:rPr spc="-23" dirty="0"/>
              <a:t> </a:t>
            </a:r>
            <a:r>
              <a:rPr spc="-15" dirty="0"/>
              <a:t>example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02688" y="2127790"/>
            <a:ext cx="1910239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latin typeface="Calibri"/>
                <a:cs typeface="Calibri"/>
              </a:rPr>
              <a:t>Import </a:t>
            </a:r>
            <a:r>
              <a:rPr sz="1350" spc="-8" dirty="0">
                <a:latin typeface="Calibri"/>
                <a:cs typeface="Calibri"/>
              </a:rPr>
              <a:t>required</a:t>
            </a:r>
            <a:r>
              <a:rPr sz="1350" spc="-4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package(s)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2688" y="2689288"/>
            <a:ext cx="2279333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latin typeface="Calibri"/>
                <a:cs typeface="Calibri"/>
              </a:rPr>
              <a:t>Set up </a:t>
            </a:r>
            <a:r>
              <a:rPr sz="1350" spc="-8" dirty="0">
                <a:latin typeface="Consolas"/>
                <a:cs typeface="Consolas"/>
              </a:rPr>
              <a:t>Scanner</a:t>
            </a:r>
            <a:r>
              <a:rPr sz="1350" spc="-450" dirty="0">
                <a:latin typeface="Consolas"/>
                <a:cs typeface="Consolas"/>
              </a:rPr>
              <a:t> </a:t>
            </a:r>
            <a:r>
              <a:rPr sz="1350" spc="-11" dirty="0">
                <a:latin typeface="Calibri"/>
                <a:cs typeface="Calibri"/>
              </a:rPr>
              <a:t>for </a:t>
            </a:r>
            <a:r>
              <a:rPr sz="1350" spc="-8" dirty="0">
                <a:latin typeface="Consolas"/>
                <a:cs typeface="Consolas"/>
              </a:rPr>
              <a:t>System.in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2688" y="3250691"/>
            <a:ext cx="3050858" cy="1626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8" dirty="0">
                <a:latin typeface="Calibri"/>
                <a:cs typeface="Calibri"/>
              </a:rPr>
              <a:t>Declare </a:t>
            </a:r>
            <a:r>
              <a:rPr sz="1350" spc="-4" dirty="0">
                <a:latin typeface="Calibri"/>
                <a:cs typeface="Calibri"/>
              </a:rPr>
              <a:t>String variables </a:t>
            </a:r>
            <a:r>
              <a:rPr sz="1350" spc="-8" dirty="0">
                <a:latin typeface="Consolas"/>
                <a:cs typeface="Consolas"/>
              </a:rPr>
              <a:t>name</a:t>
            </a:r>
            <a:r>
              <a:rPr sz="1350" spc="-401" dirty="0">
                <a:latin typeface="Consolas"/>
                <a:cs typeface="Consolas"/>
              </a:rPr>
              <a:t> </a:t>
            </a:r>
            <a:r>
              <a:rPr sz="1350" dirty="0">
                <a:latin typeface="Calibri"/>
                <a:cs typeface="Calibri"/>
              </a:rPr>
              <a:t>and </a:t>
            </a:r>
            <a:r>
              <a:rPr sz="1350" spc="-8" dirty="0">
                <a:latin typeface="Consolas"/>
                <a:cs typeface="Consolas"/>
              </a:rPr>
              <a:t>age</a:t>
            </a:r>
            <a:endParaRPr sz="1350">
              <a:latin typeface="Consolas"/>
              <a:cs typeface="Consolas"/>
            </a:endParaRPr>
          </a:p>
          <a:p>
            <a:pPr marL="9525">
              <a:spcBef>
                <a:spcPts val="585"/>
              </a:spcBef>
            </a:pPr>
            <a:r>
              <a:rPr sz="1350" spc="-8" dirty="0">
                <a:latin typeface="Calibri"/>
                <a:cs typeface="Calibri"/>
              </a:rPr>
              <a:t>Prompt </a:t>
            </a:r>
            <a:r>
              <a:rPr sz="1350" dirty="0">
                <a:latin typeface="Calibri"/>
                <a:cs typeface="Calibri"/>
              </a:rPr>
              <a:t>user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(output)</a:t>
            </a:r>
            <a:endParaRPr sz="1350">
              <a:latin typeface="Calibri"/>
              <a:cs typeface="Calibri"/>
            </a:endParaRPr>
          </a:p>
          <a:p>
            <a:pPr marL="9525" marR="3810">
              <a:lnSpc>
                <a:spcPct val="136100"/>
              </a:lnSpc>
              <a:spcBef>
                <a:spcPts val="8"/>
              </a:spcBef>
            </a:pPr>
            <a:r>
              <a:rPr sz="1350" spc="-11" dirty="0">
                <a:latin typeface="Calibri"/>
                <a:cs typeface="Calibri"/>
              </a:rPr>
              <a:t>Read </a:t>
            </a:r>
            <a:r>
              <a:rPr sz="1350" spc="-4" dirty="0">
                <a:latin typeface="Calibri"/>
                <a:cs typeface="Calibri"/>
              </a:rPr>
              <a:t>input String </a:t>
            </a:r>
            <a:r>
              <a:rPr sz="1350" spc="-8" dirty="0">
                <a:latin typeface="Calibri"/>
                <a:cs typeface="Calibri"/>
              </a:rPr>
              <a:t>into </a:t>
            </a:r>
            <a:r>
              <a:rPr sz="1350" spc="-8" dirty="0">
                <a:latin typeface="Consolas"/>
                <a:cs typeface="Consolas"/>
              </a:rPr>
              <a:t>name</a:t>
            </a:r>
            <a:r>
              <a:rPr sz="1350" spc="-390" dirty="0">
                <a:latin typeface="Consolas"/>
                <a:cs typeface="Consolas"/>
              </a:rPr>
              <a:t> </a:t>
            </a:r>
            <a:r>
              <a:rPr sz="1350" spc="-4" dirty="0">
                <a:latin typeface="Calibri"/>
                <a:cs typeface="Calibri"/>
              </a:rPr>
              <a:t>variable (input)  </a:t>
            </a:r>
            <a:r>
              <a:rPr sz="1350" spc="-8" dirty="0">
                <a:latin typeface="Calibri"/>
                <a:cs typeface="Calibri"/>
              </a:rPr>
              <a:t>Prompt </a:t>
            </a:r>
            <a:r>
              <a:rPr sz="1350" dirty="0">
                <a:latin typeface="Calibri"/>
                <a:cs typeface="Calibri"/>
              </a:rPr>
              <a:t>user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(output)</a:t>
            </a:r>
            <a:endParaRPr sz="1350">
              <a:latin typeface="Calibri"/>
              <a:cs typeface="Calibri"/>
            </a:endParaRPr>
          </a:p>
          <a:p>
            <a:pPr marL="9525">
              <a:spcBef>
                <a:spcPts val="585"/>
              </a:spcBef>
            </a:pPr>
            <a:r>
              <a:rPr sz="1350" spc="-8" dirty="0">
                <a:latin typeface="Calibri"/>
                <a:cs typeface="Calibri"/>
              </a:rPr>
              <a:t>Read </a:t>
            </a:r>
            <a:r>
              <a:rPr sz="1350" spc="-4" dirty="0">
                <a:latin typeface="Calibri"/>
                <a:cs typeface="Calibri"/>
              </a:rPr>
              <a:t>input String </a:t>
            </a:r>
            <a:r>
              <a:rPr sz="1350" spc="-11" dirty="0">
                <a:latin typeface="Calibri"/>
                <a:cs typeface="Calibri"/>
              </a:rPr>
              <a:t>into </a:t>
            </a:r>
            <a:r>
              <a:rPr sz="1350" spc="-8" dirty="0">
                <a:latin typeface="Consolas"/>
                <a:cs typeface="Consolas"/>
              </a:rPr>
              <a:t>age</a:t>
            </a:r>
            <a:r>
              <a:rPr sz="1350" spc="-413" dirty="0">
                <a:latin typeface="Consolas"/>
                <a:cs typeface="Consolas"/>
              </a:rPr>
              <a:t> </a:t>
            </a:r>
            <a:r>
              <a:rPr sz="1350" spc="-4" dirty="0">
                <a:latin typeface="Calibri"/>
                <a:cs typeface="Calibri"/>
              </a:rPr>
              <a:t>variable</a:t>
            </a:r>
            <a:endParaRPr sz="1350">
              <a:latin typeface="Calibri"/>
              <a:cs typeface="Calibri"/>
            </a:endParaRPr>
          </a:p>
          <a:p>
            <a:pPr marL="9525">
              <a:spcBef>
                <a:spcPts val="585"/>
              </a:spcBef>
            </a:pPr>
            <a:r>
              <a:rPr sz="1350" spc="-8" dirty="0">
                <a:latin typeface="Calibri"/>
                <a:cs typeface="Calibri"/>
              </a:rPr>
              <a:t>Display </a:t>
            </a:r>
            <a:r>
              <a:rPr sz="1350" spc="-11" dirty="0">
                <a:latin typeface="Calibri"/>
                <a:cs typeface="Calibri"/>
              </a:rPr>
              <a:t>concatenated </a:t>
            </a:r>
            <a:r>
              <a:rPr sz="1350" spc="-4" dirty="0">
                <a:latin typeface="Calibri"/>
                <a:cs typeface="Calibri"/>
              </a:rPr>
              <a:t>String </a:t>
            </a:r>
            <a:r>
              <a:rPr sz="1350" spc="-8" dirty="0">
                <a:latin typeface="Calibri"/>
                <a:cs typeface="Calibri"/>
              </a:rPr>
              <a:t>to</a:t>
            </a:r>
            <a:r>
              <a:rPr sz="1350" spc="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user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2676" y="2125237"/>
            <a:ext cx="5210175" cy="3139440"/>
          </a:xfrm>
          <a:custGeom>
            <a:avLst/>
            <a:gdLst/>
            <a:ahLst/>
            <a:cxnLst/>
            <a:rect l="l" t="t" r="r" b="b"/>
            <a:pathLst>
              <a:path w="6946900" h="4185920">
                <a:moveTo>
                  <a:pt x="0" y="4185792"/>
                </a:moveTo>
                <a:lnTo>
                  <a:pt x="6946900" y="4185792"/>
                </a:lnTo>
                <a:lnTo>
                  <a:pt x="6946900" y="0"/>
                </a:lnTo>
                <a:lnTo>
                  <a:pt x="0" y="0"/>
                </a:lnTo>
                <a:lnTo>
                  <a:pt x="0" y="4185792"/>
                </a:lnTo>
                <a:close/>
              </a:path>
            </a:pathLst>
          </a:custGeom>
          <a:solidFill>
            <a:srgbClr val="F1F1F1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676" y="2125237"/>
            <a:ext cx="5210175" cy="3139440"/>
          </a:xfrm>
          <a:custGeom>
            <a:avLst/>
            <a:gdLst/>
            <a:ahLst/>
            <a:cxnLst/>
            <a:rect l="l" t="t" r="r" b="b"/>
            <a:pathLst>
              <a:path w="6946900" h="4185920">
                <a:moveTo>
                  <a:pt x="0" y="4185792"/>
                </a:moveTo>
                <a:lnTo>
                  <a:pt x="6946900" y="4185792"/>
                </a:lnTo>
                <a:lnTo>
                  <a:pt x="6946900" y="0"/>
                </a:lnTo>
                <a:lnTo>
                  <a:pt x="0" y="0"/>
                </a:lnTo>
                <a:lnTo>
                  <a:pt x="0" y="4185792"/>
                </a:lnTo>
                <a:close/>
              </a:path>
            </a:pathLst>
          </a:custGeom>
          <a:ln w="95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1769" y="2142268"/>
            <a:ext cx="230981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spc="-4" dirty="0">
                <a:solidFill>
                  <a:srgbClr val="006FC0"/>
                </a:solidFill>
                <a:latin typeface="Courier New"/>
                <a:cs typeface="Courier New"/>
              </a:rPr>
              <a:t>import</a:t>
            </a:r>
            <a:r>
              <a:rPr sz="1200" spc="-11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spc="-4" dirty="0">
                <a:latin typeface="Courier New"/>
                <a:cs typeface="Courier New"/>
              </a:rPr>
              <a:t>java.util.Scanner;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770" y="2508313"/>
            <a:ext cx="45986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spc="-4" dirty="0">
                <a:solidFill>
                  <a:srgbClr val="006FC0"/>
                </a:solidFill>
                <a:latin typeface="Courier New"/>
                <a:cs typeface="Courier New"/>
              </a:rPr>
              <a:t>public class </a:t>
            </a:r>
            <a:r>
              <a:rPr sz="1200" spc="-4" dirty="0">
                <a:latin typeface="Courier New"/>
                <a:cs typeface="Courier New"/>
              </a:rPr>
              <a:t>BasicIO</a:t>
            </a:r>
            <a:r>
              <a:rPr sz="1200" spc="-23" dirty="0">
                <a:latin typeface="Courier New"/>
                <a:cs typeface="Courier New"/>
              </a:rPr>
              <a:t> </a:t>
            </a:r>
            <a:r>
              <a:rPr sz="1200" spc="-4" dirty="0"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92405"/>
            <a:r>
              <a:rPr sz="1200" spc="-4" dirty="0">
                <a:solidFill>
                  <a:srgbClr val="006FC0"/>
                </a:solidFill>
                <a:latin typeface="Courier New"/>
                <a:cs typeface="Courier New"/>
              </a:rPr>
              <a:t>static </a:t>
            </a:r>
            <a:r>
              <a:rPr sz="1200" spc="-4" dirty="0">
                <a:latin typeface="Courier New"/>
                <a:cs typeface="Courier New"/>
              </a:rPr>
              <a:t>Scanner console = </a:t>
            </a:r>
            <a:r>
              <a:rPr sz="1200" spc="-4" dirty="0">
                <a:solidFill>
                  <a:srgbClr val="006FC0"/>
                </a:solidFill>
                <a:latin typeface="Courier New"/>
                <a:cs typeface="Courier New"/>
              </a:rPr>
              <a:t>new</a:t>
            </a:r>
            <a:r>
              <a:rPr sz="1200" spc="41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spc="-4" dirty="0">
                <a:latin typeface="Courier New"/>
                <a:cs typeface="Courier New"/>
              </a:rPr>
              <a:t>Scanner(System.in);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650" y="3056954"/>
            <a:ext cx="37752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spc="-4" dirty="0">
                <a:solidFill>
                  <a:srgbClr val="006FC0"/>
                </a:solidFill>
                <a:latin typeface="Courier New"/>
                <a:cs typeface="Courier New"/>
              </a:rPr>
              <a:t>public static void </a:t>
            </a:r>
            <a:r>
              <a:rPr sz="1200" spc="-4" dirty="0">
                <a:latin typeface="Courier New"/>
                <a:cs typeface="Courier New"/>
              </a:rPr>
              <a:t>main (String[] args)</a:t>
            </a:r>
            <a:r>
              <a:rPr sz="1200" spc="45" dirty="0">
                <a:latin typeface="Courier New"/>
                <a:cs typeface="Courier New"/>
              </a:rPr>
              <a:t> </a:t>
            </a:r>
            <a:r>
              <a:rPr sz="1200" spc="-4" dirty="0"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83845"/>
            <a:r>
              <a:rPr sz="1200" spc="-4" dirty="0">
                <a:latin typeface="Courier New"/>
                <a:cs typeface="Courier New"/>
              </a:rPr>
              <a:t>String name,</a:t>
            </a:r>
            <a:r>
              <a:rPr sz="1200" spc="-41" dirty="0">
                <a:latin typeface="Courier New"/>
                <a:cs typeface="Courier New"/>
              </a:rPr>
              <a:t> </a:t>
            </a:r>
            <a:r>
              <a:rPr sz="1200" spc="-8" dirty="0">
                <a:latin typeface="Courier New"/>
                <a:cs typeface="Courier New"/>
              </a:rPr>
              <a:t>age;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8970" y="3582924"/>
            <a:ext cx="41428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sz="1200" spc="-4" dirty="0">
                <a:latin typeface="Courier New"/>
                <a:cs typeface="Courier New"/>
              </a:rPr>
              <a:t>System.out.println(</a:t>
            </a:r>
            <a:r>
              <a:rPr sz="1200" spc="-4" dirty="0">
                <a:solidFill>
                  <a:srgbClr val="C55A11"/>
                </a:solidFill>
                <a:latin typeface="Courier New"/>
                <a:cs typeface="Courier New"/>
              </a:rPr>
              <a:t>"Please enter your </a:t>
            </a:r>
            <a:r>
              <a:rPr sz="1200" dirty="0">
                <a:solidFill>
                  <a:srgbClr val="C55A11"/>
                </a:solidFill>
                <a:latin typeface="Courier New"/>
                <a:cs typeface="Courier New"/>
              </a:rPr>
              <a:t>name"</a:t>
            </a:r>
            <a:r>
              <a:rPr sz="1200" dirty="0">
                <a:latin typeface="Courier New"/>
                <a:cs typeface="Courier New"/>
              </a:rPr>
              <a:t>);  </a:t>
            </a:r>
            <a:r>
              <a:rPr sz="1200" spc="-4" dirty="0">
                <a:latin typeface="Courier New"/>
                <a:cs typeface="Courier New"/>
              </a:rPr>
              <a:t>name = console.nextLine();  System.out.println(</a:t>
            </a:r>
            <a:r>
              <a:rPr sz="1200" spc="-4" dirty="0">
                <a:solidFill>
                  <a:srgbClr val="C55A11"/>
                </a:solidFill>
                <a:latin typeface="Courier New"/>
                <a:cs typeface="Courier New"/>
              </a:rPr>
              <a:t>"Please enter your age"</a:t>
            </a:r>
            <a:r>
              <a:rPr sz="1200" spc="-4" dirty="0">
                <a:latin typeface="Courier New"/>
                <a:cs typeface="Courier New"/>
              </a:rPr>
              <a:t>);  age =</a:t>
            </a:r>
            <a:r>
              <a:rPr sz="1200" spc="-8" dirty="0">
                <a:latin typeface="Courier New"/>
                <a:cs typeface="Courier New"/>
              </a:rPr>
              <a:t> </a:t>
            </a:r>
            <a:r>
              <a:rPr sz="1200" spc="-4" dirty="0">
                <a:latin typeface="Courier New"/>
                <a:cs typeface="Courier New"/>
              </a:rPr>
              <a:t>console.nextLine();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969" y="4497514"/>
            <a:ext cx="4508183" cy="53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spc="-4" dirty="0">
                <a:latin typeface="Courier New"/>
                <a:cs typeface="Courier New"/>
              </a:rPr>
              <a:t>System.out.println(</a:t>
            </a:r>
            <a:r>
              <a:rPr sz="1200" spc="-4" dirty="0">
                <a:solidFill>
                  <a:srgbClr val="C55A11"/>
                </a:solidFill>
                <a:latin typeface="Courier New"/>
                <a:cs typeface="Courier New"/>
              </a:rPr>
              <a:t>"Hello, " </a:t>
            </a:r>
            <a:r>
              <a:rPr sz="1200" spc="-4" dirty="0">
                <a:latin typeface="Courier New"/>
                <a:cs typeface="Courier New"/>
              </a:rPr>
              <a:t>+ name + </a:t>
            </a:r>
            <a:r>
              <a:rPr sz="1200" spc="-4" dirty="0">
                <a:solidFill>
                  <a:srgbClr val="C55A11"/>
                </a:solidFill>
                <a:latin typeface="Courier New"/>
                <a:cs typeface="Courier New"/>
              </a:rPr>
              <a:t>", </a:t>
            </a:r>
            <a:r>
              <a:rPr sz="1200" dirty="0">
                <a:solidFill>
                  <a:srgbClr val="C55A11"/>
                </a:solidFill>
                <a:latin typeface="Courier New"/>
                <a:cs typeface="Courier New"/>
              </a:rPr>
              <a:t>who </a:t>
            </a:r>
            <a:r>
              <a:rPr sz="1200" spc="-4" dirty="0">
                <a:solidFill>
                  <a:srgbClr val="C55A11"/>
                </a:solidFill>
                <a:latin typeface="Courier New"/>
                <a:cs typeface="Courier New"/>
              </a:rPr>
              <a:t>is</a:t>
            </a:r>
            <a:r>
              <a:rPr sz="1200" spc="45" dirty="0">
                <a:solidFill>
                  <a:srgbClr val="C55A11"/>
                </a:solidFill>
                <a:latin typeface="Courier New"/>
                <a:cs typeface="Courier New"/>
              </a:rPr>
              <a:t> </a:t>
            </a:r>
            <a:r>
              <a:rPr sz="1200" spc="-4" dirty="0">
                <a:solidFill>
                  <a:srgbClr val="C55A11"/>
                </a:solidFill>
                <a:latin typeface="Courier New"/>
                <a:cs typeface="Courier New"/>
              </a:rPr>
              <a:t>"</a:t>
            </a:r>
            <a:endParaRPr sz="1200" dirty="0">
              <a:latin typeface="Courier New"/>
              <a:cs typeface="Courier New"/>
            </a:endParaRPr>
          </a:p>
          <a:p>
            <a:pPr marL="237649"/>
            <a:r>
              <a:rPr sz="1200" spc="-4" dirty="0">
                <a:latin typeface="Courier New"/>
                <a:cs typeface="Courier New"/>
              </a:rPr>
              <a:t>+</a:t>
            </a:r>
            <a:r>
              <a:rPr sz="1200" spc="-71" dirty="0">
                <a:latin typeface="Courier New"/>
                <a:cs typeface="Courier New"/>
              </a:rPr>
              <a:t> </a:t>
            </a:r>
            <a:r>
              <a:rPr sz="1200" spc="-4" dirty="0">
                <a:latin typeface="Courier New"/>
                <a:cs typeface="Courier New"/>
              </a:rPr>
              <a:t>age);</a:t>
            </a:r>
            <a:endParaRPr sz="1200" dirty="0">
              <a:latin typeface="Courier New"/>
              <a:cs typeface="Courier New"/>
            </a:endParaRPr>
          </a:p>
          <a:p>
            <a:pPr marL="9525">
              <a:spcBef>
                <a:spcPts val="15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1770" y="5025238"/>
            <a:ext cx="9953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24519" y="2171700"/>
            <a:ext cx="2856547" cy="133350"/>
          </a:xfrm>
          <a:custGeom>
            <a:avLst/>
            <a:gdLst/>
            <a:ahLst/>
            <a:cxnLst/>
            <a:rect l="l" t="t" r="r" b="b"/>
            <a:pathLst>
              <a:path w="3808729" h="177800">
                <a:moveTo>
                  <a:pt x="88900" y="0"/>
                </a:moveTo>
                <a:lnTo>
                  <a:pt x="0" y="88900"/>
                </a:lnTo>
                <a:lnTo>
                  <a:pt x="88900" y="177800"/>
                </a:lnTo>
                <a:lnTo>
                  <a:pt x="88900" y="133350"/>
                </a:lnTo>
                <a:lnTo>
                  <a:pt x="3808602" y="133350"/>
                </a:lnTo>
                <a:lnTo>
                  <a:pt x="3808602" y="44450"/>
                </a:lnTo>
                <a:lnTo>
                  <a:pt x="88900" y="44450"/>
                </a:lnTo>
                <a:lnTo>
                  <a:pt x="8890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4519" y="2171700"/>
            <a:ext cx="2856547" cy="133350"/>
          </a:xfrm>
          <a:custGeom>
            <a:avLst/>
            <a:gdLst/>
            <a:ahLst/>
            <a:cxnLst/>
            <a:rect l="l" t="t" r="r" b="b"/>
            <a:pathLst>
              <a:path w="3808729" h="177800">
                <a:moveTo>
                  <a:pt x="0" y="88900"/>
                </a:moveTo>
                <a:lnTo>
                  <a:pt x="88900" y="0"/>
                </a:lnTo>
                <a:lnTo>
                  <a:pt x="88900" y="44450"/>
                </a:lnTo>
                <a:lnTo>
                  <a:pt x="3808602" y="44450"/>
                </a:lnTo>
                <a:lnTo>
                  <a:pt x="3808602" y="133350"/>
                </a:lnTo>
                <a:lnTo>
                  <a:pt x="88900" y="133350"/>
                </a:lnTo>
                <a:lnTo>
                  <a:pt x="88900" y="17780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42795" y="2743200"/>
            <a:ext cx="638175" cy="123825"/>
          </a:xfrm>
          <a:custGeom>
            <a:avLst/>
            <a:gdLst/>
            <a:ahLst/>
            <a:cxnLst/>
            <a:rect l="l" t="t" r="r" b="b"/>
            <a:pathLst>
              <a:path w="850900" h="165100">
                <a:moveTo>
                  <a:pt x="82549" y="0"/>
                </a:moveTo>
                <a:lnTo>
                  <a:pt x="0" y="82550"/>
                </a:lnTo>
                <a:lnTo>
                  <a:pt x="82549" y="165100"/>
                </a:lnTo>
                <a:lnTo>
                  <a:pt x="82549" y="123825"/>
                </a:lnTo>
                <a:lnTo>
                  <a:pt x="850899" y="123825"/>
                </a:lnTo>
                <a:lnTo>
                  <a:pt x="850899" y="41275"/>
                </a:lnTo>
                <a:lnTo>
                  <a:pt x="82549" y="41275"/>
                </a:lnTo>
                <a:lnTo>
                  <a:pt x="82549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42795" y="2743200"/>
            <a:ext cx="638175" cy="123825"/>
          </a:xfrm>
          <a:custGeom>
            <a:avLst/>
            <a:gdLst/>
            <a:ahLst/>
            <a:cxnLst/>
            <a:rect l="l" t="t" r="r" b="b"/>
            <a:pathLst>
              <a:path w="850900" h="165100">
                <a:moveTo>
                  <a:pt x="0" y="82550"/>
                </a:moveTo>
                <a:lnTo>
                  <a:pt x="82549" y="0"/>
                </a:lnTo>
                <a:lnTo>
                  <a:pt x="82549" y="41275"/>
                </a:lnTo>
                <a:lnTo>
                  <a:pt x="850899" y="41275"/>
                </a:lnTo>
                <a:lnTo>
                  <a:pt x="850899" y="123825"/>
                </a:lnTo>
                <a:lnTo>
                  <a:pt x="82549" y="123825"/>
                </a:lnTo>
                <a:lnTo>
                  <a:pt x="82549" y="165100"/>
                </a:lnTo>
                <a:lnTo>
                  <a:pt x="0" y="8255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47245" y="3305175"/>
            <a:ext cx="3133725" cy="146209"/>
          </a:xfrm>
          <a:custGeom>
            <a:avLst/>
            <a:gdLst/>
            <a:ahLst/>
            <a:cxnLst/>
            <a:rect l="l" t="t" r="r" b="b"/>
            <a:pathLst>
              <a:path w="4178300" h="194945">
                <a:moveTo>
                  <a:pt x="97155" y="0"/>
                </a:moveTo>
                <a:lnTo>
                  <a:pt x="0" y="97282"/>
                </a:lnTo>
                <a:lnTo>
                  <a:pt x="97155" y="194437"/>
                </a:lnTo>
                <a:lnTo>
                  <a:pt x="97155" y="145796"/>
                </a:lnTo>
                <a:lnTo>
                  <a:pt x="4178299" y="145796"/>
                </a:lnTo>
                <a:lnTo>
                  <a:pt x="4178299" y="48640"/>
                </a:lnTo>
                <a:lnTo>
                  <a:pt x="97155" y="48640"/>
                </a:lnTo>
                <a:lnTo>
                  <a:pt x="97155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47245" y="3305175"/>
            <a:ext cx="3133725" cy="146209"/>
          </a:xfrm>
          <a:custGeom>
            <a:avLst/>
            <a:gdLst/>
            <a:ahLst/>
            <a:cxnLst/>
            <a:rect l="l" t="t" r="r" b="b"/>
            <a:pathLst>
              <a:path w="4178300" h="194945">
                <a:moveTo>
                  <a:pt x="0" y="97282"/>
                </a:moveTo>
                <a:lnTo>
                  <a:pt x="97155" y="0"/>
                </a:lnTo>
                <a:lnTo>
                  <a:pt x="97155" y="48640"/>
                </a:lnTo>
                <a:lnTo>
                  <a:pt x="4178299" y="48640"/>
                </a:lnTo>
                <a:lnTo>
                  <a:pt x="4178299" y="145796"/>
                </a:lnTo>
                <a:lnTo>
                  <a:pt x="97155" y="145796"/>
                </a:lnTo>
                <a:lnTo>
                  <a:pt x="97155" y="194437"/>
                </a:lnTo>
                <a:lnTo>
                  <a:pt x="0" y="97282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63001" y="3631502"/>
            <a:ext cx="518160" cy="125730"/>
          </a:xfrm>
          <a:custGeom>
            <a:avLst/>
            <a:gdLst/>
            <a:ahLst/>
            <a:cxnLst/>
            <a:rect l="l" t="t" r="r" b="b"/>
            <a:pathLst>
              <a:path w="690879" h="167639">
                <a:moveTo>
                  <a:pt x="83566" y="0"/>
                </a:moveTo>
                <a:lnTo>
                  <a:pt x="0" y="83566"/>
                </a:lnTo>
                <a:lnTo>
                  <a:pt x="83566" y="167131"/>
                </a:lnTo>
                <a:lnTo>
                  <a:pt x="83566" y="125349"/>
                </a:lnTo>
                <a:lnTo>
                  <a:pt x="690626" y="125349"/>
                </a:lnTo>
                <a:lnTo>
                  <a:pt x="690626" y="41783"/>
                </a:lnTo>
                <a:lnTo>
                  <a:pt x="83566" y="41783"/>
                </a:lnTo>
                <a:lnTo>
                  <a:pt x="83566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63001" y="3631502"/>
            <a:ext cx="518160" cy="125730"/>
          </a:xfrm>
          <a:custGeom>
            <a:avLst/>
            <a:gdLst/>
            <a:ahLst/>
            <a:cxnLst/>
            <a:rect l="l" t="t" r="r" b="b"/>
            <a:pathLst>
              <a:path w="690879" h="167639">
                <a:moveTo>
                  <a:pt x="0" y="83566"/>
                </a:moveTo>
                <a:lnTo>
                  <a:pt x="83566" y="0"/>
                </a:lnTo>
                <a:lnTo>
                  <a:pt x="83566" y="41783"/>
                </a:lnTo>
                <a:lnTo>
                  <a:pt x="690626" y="41783"/>
                </a:lnTo>
                <a:lnTo>
                  <a:pt x="690626" y="125349"/>
                </a:lnTo>
                <a:lnTo>
                  <a:pt x="83566" y="125349"/>
                </a:lnTo>
                <a:lnTo>
                  <a:pt x="83566" y="167131"/>
                </a:lnTo>
                <a:lnTo>
                  <a:pt x="0" y="83566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7345" y="3842195"/>
            <a:ext cx="2333625" cy="104775"/>
          </a:xfrm>
          <a:custGeom>
            <a:avLst/>
            <a:gdLst/>
            <a:ahLst/>
            <a:cxnLst/>
            <a:rect l="l" t="t" r="r" b="b"/>
            <a:pathLst>
              <a:path w="3111500" h="139700">
                <a:moveTo>
                  <a:pt x="69850" y="0"/>
                </a:moveTo>
                <a:lnTo>
                  <a:pt x="0" y="69850"/>
                </a:lnTo>
                <a:lnTo>
                  <a:pt x="69850" y="139700"/>
                </a:lnTo>
                <a:lnTo>
                  <a:pt x="69850" y="104775"/>
                </a:lnTo>
                <a:lnTo>
                  <a:pt x="3111499" y="104775"/>
                </a:lnTo>
                <a:lnTo>
                  <a:pt x="3111499" y="34925"/>
                </a:lnTo>
                <a:lnTo>
                  <a:pt x="69850" y="34925"/>
                </a:lnTo>
                <a:lnTo>
                  <a:pt x="6985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7345" y="3842195"/>
            <a:ext cx="2333625" cy="104775"/>
          </a:xfrm>
          <a:custGeom>
            <a:avLst/>
            <a:gdLst/>
            <a:ahLst/>
            <a:cxnLst/>
            <a:rect l="l" t="t" r="r" b="b"/>
            <a:pathLst>
              <a:path w="3111500" h="139700">
                <a:moveTo>
                  <a:pt x="0" y="69850"/>
                </a:moveTo>
                <a:lnTo>
                  <a:pt x="69850" y="0"/>
                </a:lnTo>
                <a:lnTo>
                  <a:pt x="69850" y="34925"/>
                </a:lnTo>
                <a:lnTo>
                  <a:pt x="3111499" y="34925"/>
                </a:lnTo>
                <a:lnTo>
                  <a:pt x="3111499" y="104775"/>
                </a:lnTo>
                <a:lnTo>
                  <a:pt x="69850" y="104775"/>
                </a:lnTo>
                <a:lnTo>
                  <a:pt x="69850" y="139700"/>
                </a:lnTo>
                <a:lnTo>
                  <a:pt x="0" y="6985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55178" y="4010310"/>
            <a:ext cx="608648" cy="219075"/>
          </a:xfrm>
          <a:custGeom>
            <a:avLst/>
            <a:gdLst/>
            <a:ahLst/>
            <a:cxnLst/>
            <a:rect l="l" t="t" r="r" b="b"/>
            <a:pathLst>
              <a:path w="811529" h="292100">
                <a:moveTo>
                  <a:pt x="400434" y="114935"/>
                </a:moveTo>
                <a:lnTo>
                  <a:pt x="67309" y="114935"/>
                </a:lnTo>
                <a:lnTo>
                  <a:pt x="792860" y="291592"/>
                </a:lnTo>
                <a:lnTo>
                  <a:pt x="811529" y="215011"/>
                </a:lnTo>
                <a:lnTo>
                  <a:pt x="400434" y="114935"/>
                </a:lnTo>
                <a:close/>
              </a:path>
              <a:path w="811529" h="292100">
                <a:moveTo>
                  <a:pt x="95250" y="0"/>
                </a:moveTo>
                <a:lnTo>
                  <a:pt x="0" y="57912"/>
                </a:lnTo>
                <a:lnTo>
                  <a:pt x="57911" y="153162"/>
                </a:lnTo>
                <a:lnTo>
                  <a:pt x="67309" y="114935"/>
                </a:lnTo>
                <a:lnTo>
                  <a:pt x="400434" y="114935"/>
                </a:lnTo>
                <a:lnTo>
                  <a:pt x="85851" y="38354"/>
                </a:lnTo>
                <a:lnTo>
                  <a:pt x="9525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5178" y="4010310"/>
            <a:ext cx="608648" cy="219075"/>
          </a:xfrm>
          <a:custGeom>
            <a:avLst/>
            <a:gdLst/>
            <a:ahLst/>
            <a:cxnLst/>
            <a:rect l="l" t="t" r="r" b="b"/>
            <a:pathLst>
              <a:path w="811529" h="292100">
                <a:moveTo>
                  <a:pt x="0" y="57912"/>
                </a:moveTo>
                <a:lnTo>
                  <a:pt x="95250" y="0"/>
                </a:lnTo>
                <a:lnTo>
                  <a:pt x="85851" y="38354"/>
                </a:lnTo>
                <a:lnTo>
                  <a:pt x="811529" y="215011"/>
                </a:lnTo>
                <a:lnTo>
                  <a:pt x="792860" y="291592"/>
                </a:lnTo>
                <a:lnTo>
                  <a:pt x="67309" y="114935"/>
                </a:lnTo>
                <a:lnTo>
                  <a:pt x="57911" y="153162"/>
                </a:lnTo>
                <a:lnTo>
                  <a:pt x="0" y="57912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9335" y="4198811"/>
            <a:ext cx="2419350" cy="291465"/>
          </a:xfrm>
          <a:custGeom>
            <a:avLst/>
            <a:gdLst/>
            <a:ahLst/>
            <a:cxnLst/>
            <a:rect l="l" t="t" r="r" b="b"/>
            <a:pathLst>
              <a:path w="3225800" h="388620">
                <a:moveTo>
                  <a:pt x="1107665" y="127381"/>
                </a:moveTo>
                <a:lnTo>
                  <a:pt x="81407" y="127381"/>
                </a:lnTo>
                <a:lnTo>
                  <a:pt x="3218180" y="388619"/>
                </a:lnTo>
                <a:lnTo>
                  <a:pt x="3225291" y="303656"/>
                </a:lnTo>
                <a:lnTo>
                  <a:pt x="1107665" y="127381"/>
                </a:lnTo>
                <a:close/>
              </a:path>
              <a:path w="3225800" h="388620">
                <a:moveTo>
                  <a:pt x="92075" y="0"/>
                </a:moveTo>
                <a:lnTo>
                  <a:pt x="0" y="77850"/>
                </a:lnTo>
                <a:lnTo>
                  <a:pt x="77850" y="169925"/>
                </a:lnTo>
                <a:lnTo>
                  <a:pt x="81407" y="127381"/>
                </a:lnTo>
                <a:lnTo>
                  <a:pt x="1107665" y="127381"/>
                </a:lnTo>
                <a:lnTo>
                  <a:pt x="88519" y="42544"/>
                </a:lnTo>
                <a:lnTo>
                  <a:pt x="92075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9335" y="4198811"/>
            <a:ext cx="2419350" cy="291465"/>
          </a:xfrm>
          <a:custGeom>
            <a:avLst/>
            <a:gdLst/>
            <a:ahLst/>
            <a:cxnLst/>
            <a:rect l="l" t="t" r="r" b="b"/>
            <a:pathLst>
              <a:path w="3225800" h="388620">
                <a:moveTo>
                  <a:pt x="0" y="77850"/>
                </a:moveTo>
                <a:lnTo>
                  <a:pt x="92075" y="0"/>
                </a:lnTo>
                <a:lnTo>
                  <a:pt x="88519" y="42544"/>
                </a:lnTo>
                <a:lnTo>
                  <a:pt x="3225291" y="303656"/>
                </a:lnTo>
                <a:lnTo>
                  <a:pt x="3218180" y="388619"/>
                </a:lnTo>
                <a:lnTo>
                  <a:pt x="81407" y="127381"/>
                </a:lnTo>
                <a:lnTo>
                  <a:pt x="77850" y="169925"/>
                </a:lnTo>
                <a:lnTo>
                  <a:pt x="0" y="7785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6512" y="4691920"/>
            <a:ext cx="619601" cy="118586"/>
          </a:xfrm>
          <a:custGeom>
            <a:avLst/>
            <a:gdLst/>
            <a:ahLst/>
            <a:cxnLst/>
            <a:rect l="l" t="t" r="r" b="b"/>
            <a:pathLst>
              <a:path w="826134" h="158114">
                <a:moveTo>
                  <a:pt x="78867" y="0"/>
                </a:moveTo>
                <a:lnTo>
                  <a:pt x="0" y="78739"/>
                </a:lnTo>
                <a:lnTo>
                  <a:pt x="78867" y="157606"/>
                </a:lnTo>
                <a:lnTo>
                  <a:pt x="78867" y="118236"/>
                </a:lnTo>
                <a:lnTo>
                  <a:pt x="825626" y="118236"/>
                </a:lnTo>
                <a:lnTo>
                  <a:pt x="825626" y="39369"/>
                </a:lnTo>
                <a:lnTo>
                  <a:pt x="78867" y="39369"/>
                </a:lnTo>
                <a:lnTo>
                  <a:pt x="78867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56512" y="4691920"/>
            <a:ext cx="619601" cy="118586"/>
          </a:xfrm>
          <a:custGeom>
            <a:avLst/>
            <a:gdLst/>
            <a:ahLst/>
            <a:cxnLst/>
            <a:rect l="l" t="t" r="r" b="b"/>
            <a:pathLst>
              <a:path w="826134" h="158114">
                <a:moveTo>
                  <a:pt x="0" y="78739"/>
                </a:moveTo>
                <a:lnTo>
                  <a:pt x="78867" y="0"/>
                </a:lnTo>
                <a:lnTo>
                  <a:pt x="78867" y="39369"/>
                </a:lnTo>
                <a:lnTo>
                  <a:pt x="825626" y="39369"/>
                </a:lnTo>
                <a:lnTo>
                  <a:pt x="825626" y="118236"/>
                </a:lnTo>
                <a:lnTo>
                  <a:pt x="78867" y="118236"/>
                </a:lnTo>
                <a:lnTo>
                  <a:pt x="78867" y="157606"/>
                </a:lnTo>
                <a:lnTo>
                  <a:pt x="0" y="78739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7"/>
          <p:cNvSpPr txBox="1"/>
          <p:nvPr/>
        </p:nvSpPr>
        <p:spPr>
          <a:xfrm>
            <a:off x="1043608" y="5502441"/>
            <a:ext cx="4902518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601"/>
              </a:lnSpc>
            </a:pPr>
            <a:r>
              <a:rPr sz="1350" dirty="0">
                <a:latin typeface="Calibri"/>
                <a:cs typeface="Calibri"/>
              </a:rPr>
              <a:t>In the </a:t>
            </a:r>
            <a:r>
              <a:rPr sz="1350" spc="-8" dirty="0">
                <a:latin typeface="Calibri"/>
                <a:cs typeface="Calibri"/>
              </a:rPr>
              <a:t>example </a:t>
            </a:r>
            <a:r>
              <a:rPr lang="en-US" sz="1350" spc="-23" dirty="0">
                <a:latin typeface="Calibri"/>
                <a:cs typeface="Calibri"/>
              </a:rPr>
              <a:t>above</a:t>
            </a:r>
            <a:r>
              <a:rPr sz="1350" spc="-23" dirty="0">
                <a:latin typeface="Calibri"/>
                <a:cs typeface="Calibri"/>
              </a:rPr>
              <a:t>, </a:t>
            </a:r>
            <a:r>
              <a:rPr sz="1350" spc="-4" dirty="0">
                <a:latin typeface="Calibri"/>
                <a:cs typeface="Calibri"/>
              </a:rPr>
              <a:t>suppose </a:t>
            </a:r>
            <a:r>
              <a:rPr sz="1350" dirty="0">
                <a:latin typeface="Calibri"/>
                <a:cs typeface="Calibri"/>
              </a:rPr>
              <a:t>the input</a:t>
            </a:r>
            <a:r>
              <a:rPr sz="1350" spc="26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is:</a:t>
            </a:r>
            <a:endParaRPr sz="1350" dirty="0">
              <a:latin typeface="Calibri"/>
              <a:cs typeface="Calibri"/>
            </a:endParaRPr>
          </a:p>
          <a:p>
            <a:pPr marL="9525">
              <a:lnSpc>
                <a:spcPts val="1601"/>
              </a:lnSpc>
            </a:pPr>
            <a:r>
              <a:rPr sz="1350" spc="-4" dirty="0">
                <a:latin typeface="Courier New"/>
                <a:cs typeface="Courier New"/>
              </a:rPr>
              <a:t>John</a:t>
            </a:r>
            <a:r>
              <a:rPr sz="1350" spc="-4" dirty="0">
                <a:latin typeface="Symbol"/>
                <a:cs typeface="Symbol"/>
              </a:rPr>
              <a:t></a:t>
            </a:r>
            <a:endParaRPr sz="1350" dirty="0">
              <a:latin typeface="Symbol"/>
              <a:cs typeface="Symbol"/>
            </a:endParaRPr>
          </a:p>
          <a:p>
            <a:pPr marL="9525">
              <a:lnSpc>
                <a:spcPts val="1616"/>
              </a:lnSpc>
            </a:pPr>
            <a:r>
              <a:rPr sz="1350" spc="-4" dirty="0">
                <a:latin typeface="Courier New"/>
                <a:cs typeface="Courier New"/>
              </a:rPr>
              <a:t>25</a:t>
            </a:r>
            <a:r>
              <a:rPr sz="1350" spc="-4" dirty="0">
                <a:latin typeface="Symbol"/>
                <a:cs typeface="Symbol"/>
              </a:rPr>
              <a:t></a:t>
            </a:r>
            <a:endParaRPr sz="1350" dirty="0">
              <a:latin typeface="Symbol"/>
              <a:cs typeface="Symbol"/>
            </a:endParaRPr>
          </a:p>
          <a:p>
            <a:pPr marL="9525">
              <a:lnSpc>
                <a:spcPts val="1616"/>
              </a:lnSpc>
            </a:pPr>
            <a:r>
              <a:rPr sz="1350" spc="-4" dirty="0">
                <a:latin typeface="Calibri"/>
                <a:cs typeface="Calibri"/>
              </a:rPr>
              <a:t>These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values</a:t>
            </a:r>
            <a:r>
              <a:rPr sz="1350" spc="-8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will</a:t>
            </a:r>
            <a:r>
              <a:rPr sz="1350" spc="8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be</a:t>
            </a:r>
            <a:r>
              <a:rPr sz="1350" spc="8" dirty="0">
                <a:latin typeface="Calibri"/>
                <a:cs typeface="Calibri"/>
              </a:rPr>
              <a:t> </a:t>
            </a:r>
            <a:r>
              <a:rPr sz="1350" spc="-11" dirty="0">
                <a:latin typeface="Calibri"/>
                <a:cs typeface="Calibri"/>
              </a:rPr>
              <a:t>stored</a:t>
            </a:r>
            <a:r>
              <a:rPr sz="1350" spc="-4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 the</a:t>
            </a:r>
            <a:r>
              <a:rPr sz="1350" spc="-8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variables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8" dirty="0">
                <a:latin typeface="Consolas"/>
                <a:cs typeface="Consolas"/>
              </a:rPr>
              <a:t>name</a:t>
            </a:r>
            <a:r>
              <a:rPr sz="1350" spc="-428" dirty="0">
                <a:latin typeface="Consolas"/>
                <a:cs typeface="Consolas"/>
              </a:rPr>
              <a:t> </a:t>
            </a:r>
            <a:r>
              <a:rPr sz="1350" dirty="0">
                <a:latin typeface="Calibri"/>
                <a:cs typeface="Calibri"/>
              </a:rPr>
              <a:t>and </a:t>
            </a:r>
            <a:r>
              <a:rPr sz="1350" spc="-8" dirty="0">
                <a:latin typeface="Consolas"/>
                <a:cs typeface="Consolas"/>
              </a:rPr>
              <a:t>age</a:t>
            </a:r>
            <a:r>
              <a:rPr sz="1350" spc="-428" dirty="0">
                <a:latin typeface="Consolas"/>
                <a:cs typeface="Consolas"/>
              </a:rPr>
              <a:t> </a:t>
            </a:r>
            <a:r>
              <a:rPr sz="1350" spc="-4" dirty="0">
                <a:latin typeface="Calibri"/>
                <a:cs typeface="Calibri"/>
              </a:rPr>
              <a:t>respectively</a:t>
            </a:r>
            <a:endParaRPr sz="13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8249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ar-SA">
                <a:latin typeface="Courier New" panose="02070309020205020404" pitchFamily="49" charset="0"/>
              </a:rPr>
              <a:t>Scanner</a:t>
            </a:r>
            <a:r>
              <a:rPr lang="en-US" altLang="ar-SA"/>
              <a:t> methods</a:t>
            </a:r>
          </a:p>
        </p:txBody>
      </p:sp>
      <p:sp>
        <p:nvSpPr>
          <p:cNvPr id="635907" name="Rectangle 3"/>
          <p:cNvSpPr>
            <a:spLocks noGrp="1"/>
          </p:cNvSpPr>
          <p:nvPr>
            <p:ph type="body" idx="1"/>
          </p:nvPr>
        </p:nvSpPr>
        <p:spPr>
          <a:xfrm>
            <a:off x="413767" y="2601532"/>
            <a:ext cx="7989752" cy="4256468"/>
          </a:xfrm>
        </p:spPr>
        <p:txBody>
          <a:bodyPr>
            <a:normAutofit lnSpcReduction="10000"/>
          </a:bodyPr>
          <a:lstStyle/>
          <a:p>
            <a:pPr lvl="1" algn="l" rtl="0"/>
            <a:endParaRPr lang="en-US" altLang="ar-SA" dirty="0"/>
          </a:p>
          <a:p>
            <a:pPr lvl="1" algn="l" rtl="0"/>
            <a:endParaRPr lang="en-US" altLang="ar-SA" dirty="0"/>
          </a:p>
          <a:p>
            <a:pPr lvl="1" algn="l" rtl="0"/>
            <a:endParaRPr lang="en-US" altLang="ar-SA" dirty="0"/>
          </a:p>
          <a:p>
            <a:pPr lvl="1" algn="l" rtl="0"/>
            <a:endParaRPr lang="en-US" altLang="ar-SA" dirty="0"/>
          </a:p>
          <a:p>
            <a:pPr lvl="1" algn="l" rtl="0"/>
            <a:endParaRPr lang="en-US" altLang="ar-SA" dirty="0"/>
          </a:p>
          <a:p>
            <a:pPr lvl="1" algn="l" rtl="0"/>
            <a:endParaRPr lang="en-US" altLang="ar-SA" dirty="0"/>
          </a:p>
          <a:p>
            <a:pPr lvl="1" algn="l" rtl="0">
              <a:lnSpc>
                <a:spcPct val="90000"/>
              </a:lnSpc>
            </a:pPr>
            <a:r>
              <a:rPr lang="en-US" altLang="ar-SA" sz="2200" dirty="0"/>
              <a:t>Each method waits until the user presses Enter.</a:t>
            </a:r>
          </a:p>
          <a:p>
            <a:pPr lvl="2" algn="l" rtl="0">
              <a:lnSpc>
                <a:spcPct val="90000"/>
              </a:lnSpc>
            </a:pPr>
            <a:r>
              <a:rPr lang="en-US" altLang="ar-SA" sz="2000" dirty="0"/>
              <a:t>The value typed is returned.</a:t>
            </a:r>
          </a:p>
          <a:p>
            <a:pPr lvl="2" algn="l" rtl="0">
              <a:lnSpc>
                <a:spcPct val="90000"/>
              </a:lnSpc>
            </a:pPr>
            <a:endParaRPr lang="en-US" altLang="ar-SA" sz="2000" dirty="0"/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dirty="0">
                <a:latin typeface="Courier New" panose="02070309020205020404" pitchFamily="49" charset="0"/>
              </a:rPr>
              <a:t>	</a:t>
            </a:r>
            <a:r>
              <a:rPr lang="en-US" altLang="ar-SA" dirty="0" err="1">
                <a:latin typeface="Courier New" panose="02070309020205020404" pitchFamily="49" charset="0"/>
              </a:rPr>
              <a:t>System.out.print</a:t>
            </a:r>
            <a:r>
              <a:rPr lang="en-US" altLang="ar-SA" dirty="0">
                <a:latin typeface="Courier New" panose="02070309020205020404" pitchFamily="49" charset="0"/>
              </a:rPr>
              <a:t>("How old are you? ");    </a:t>
            </a:r>
            <a:r>
              <a:rPr lang="en-US" altLang="ar-SA" b="1" dirty="0">
                <a:solidFill>
                  <a:srgbClr val="008080"/>
                </a:solidFill>
                <a:latin typeface="Courier New" panose="02070309020205020404" pitchFamily="49" charset="0"/>
              </a:rPr>
              <a:t>// prompt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dirty="0">
                <a:latin typeface="Courier New" panose="02070309020205020404" pitchFamily="49" charset="0"/>
              </a:rPr>
              <a:t>	</a:t>
            </a:r>
            <a:r>
              <a:rPr lang="en-US" altLang="ar-SA" dirty="0" err="1">
                <a:latin typeface="Courier New" panose="02070309020205020404" pitchFamily="49" charset="0"/>
              </a:rPr>
              <a:t>int</a:t>
            </a:r>
            <a:r>
              <a:rPr lang="en-US" altLang="ar-SA" dirty="0">
                <a:latin typeface="Courier New" panose="02070309020205020404" pitchFamily="49" charset="0"/>
              </a:rPr>
              <a:t> age = </a:t>
            </a:r>
            <a:r>
              <a:rPr lang="en-US" altLang="ar-SA" b="1" dirty="0" err="1">
                <a:latin typeface="Courier New" panose="02070309020205020404" pitchFamily="49" charset="0"/>
              </a:rPr>
              <a:t>console.nextInt</a:t>
            </a:r>
            <a:r>
              <a:rPr lang="en-US" altLang="ar-SA" b="1" dirty="0">
                <a:latin typeface="Courier New" panose="02070309020205020404" pitchFamily="49" charset="0"/>
              </a:rPr>
              <a:t>();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dirty="0">
                <a:latin typeface="Courier New" panose="02070309020205020404" pitchFamily="49" charset="0"/>
              </a:rPr>
              <a:t>	</a:t>
            </a:r>
            <a:r>
              <a:rPr lang="en-US" altLang="ar-SA" dirty="0" err="1">
                <a:latin typeface="Courier New" panose="02070309020205020404" pitchFamily="49" charset="0"/>
              </a:rPr>
              <a:t>System.out.println</a:t>
            </a:r>
            <a:r>
              <a:rPr lang="en-US" altLang="ar-SA" dirty="0">
                <a:latin typeface="Courier New" panose="02070309020205020404" pitchFamily="49" charset="0"/>
              </a:rPr>
              <a:t>("You'll be 40 in " + 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dirty="0">
                <a:latin typeface="Courier New" panose="02070309020205020404" pitchFamily="49" charset="0"/>
              </a:rPr>
              <a:t>	        (40 - age) + " years.");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ar-SA" dirty="0">
              <a:latin typeface="Courier New" panose="02070309020205020404" pitchFamily="49" charset="0"/>
            </a:endParaRPr>
          </a:p>
          <a:p>
            <a:pPr lvl="2" algn="l" rtl="0">
              <a:lnSpc>
                <a:spcPct val="90000"/>
              </a:lnSpc>
            </a:pPr>
            <a:r>
              <a:rPr lang="en-US" altLang="ar-SA" sz="2000" b="1" dirty="0"/>
              <a:t>prompt</a:t>
            </a:r>
            <a:r>
              <a:rPr lang="en-US" altLang="ar-SA" sz="2000" dirty="0"/>
              <a:t>: A message telling the user what input to type.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ar-SA" sz="1000" dirty="0">
              <a:latin typeface="Courier New" panose="02070309020205020404" pitchFamily="49" charset="0"/>
            </a:endParaRPr>
          </a:p>
        </p:txBody>
      </p:sp>
      <p:graphicFrame>
        <p:nvGraphicFramePr>
          <p:cNvPr id="6359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90266"/>
              </p:ext>
            </p:extLst>
          </p:nvPr>
        </p:nvGraphicFramePr>
        <p:xfrm>
          <a:off x="539552" y="1844824"/>
          <a:ext cx="7605713" cy="1981200"/>
        </p:xfrm>
        <a:graphic>
          <a:graphicData uri="http://schemas.openxmlformats.org/drawingml/2006/table">
            <a:tbl>
              <a:tblPr/>
              <a:tblGrid>
                <a:gridCol w="234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ar-SA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reads a token of user input as an </a:t>
                      </a:r>
                      <a:r>
                        <a:rPr kumimoji="0" lang="en-US" altLang="ar-S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nextDouble</a:t>
                      </a:r>
                      <a:r>
                        <a:rPr kumimoji="0" lang="en-US" alt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reads a token of user input as a </a:t>
                      </a:r>
                      <a:r>
                        <a:rPr kumimoji="0" lang="en-US" altLang="ar-S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reads a token of user input as a </a:t>
                      </a:r>
                      <a:r>
                        <a:rPr kumimoji="0" lang="en-US" altLang="ar-S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String</a:t>
                      </a:r>
                      <a:endParaRPr kumimoji="0" lang="en-US" altLang="ar-S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</a:rPr>
                        <a:t>reads a </a:t>
                      </a:r>
                      <a:r>
                        <a:rPr kumimoji="0" lang="en-US" altLang="ar-SA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</a:rPr>
                        <a:t>line</a:t>
                      </a:r>
                      <a:r>
                        <a:rPr kumimoji="0" lang="en-US" alt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</a:rPr>
                        <a:t> of user input as a </a:t>
                      </a:r>
                      <a:r>
                        <a:rPr kumimoji="0" lang="en-US" altLang="ar-S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52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82600" y="1066800"/>
            <a:ext cx="7467600" cy="609600"/>
          </a:xfrm>
        </p:spPr>
        <p:txBody>
          <a:bodyPr/>
          <a:lstStyle/>
          <a:p>
            <a:pPr rtl="0" fontAlgn="auto">
              <a:spcAft>
                <a:spcPts val="0"/>
              </a:spcAft>
              <a:defRPr/>
            </a:pPr>
            <a:r>
              <a:rPr lang="en-US" altLang="en-US">
                <a:ea typeface="MS PGothic" panose="020B0600070205080204" pitchFamily="34" charset="-128"/>
              </a:rPr>
              <a:t>Common Scanner Methods</a:t>
            </a:r>
          </a:p>
        </p:txBody>
      </p:sp>
      <p:sp>
        <p:nvSpPr>
          <p:cNvPr id="4813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73050" y="2139950"/>
            <a:ext cx="8991600" cy="4343400"/>
          </a:xfrm>
        </p:spPr>
        <p:txBody>
          <a:bodyPr/>
          <a:lstStyle/>
          <a:p>
            <a:pPr algn="l" rtl="0">
              <a:lnSpc>
                <a:spcPct val="80000"/>
              </a:lnSpc>
            </a:pPr>
            <a:r>
              <a:rPr lang="en-US" altLang="ar-SA" sz="2400" dirty="0">
                <a:ea typeface="Majalla UI"/>
              </a:rPr>
              <a:t>Method			Example</a:t>
            </a:r>
          </a:p>
          <a:p>
            <a:pPr algn="l" rtl="0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ar-SA" sz="2400" dirty="0">
                <a:solidFill>
                  <a:schemeClr val="accent2"/>
                </a:solidFill>
                <a:ea typeface="Majalla UI"/>
              </a:rPr>
              <a:t>Scanner input = new Scanner (System.in);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ar-SA" sz="2400" dirty="0" err="1">
                <a:ea typeface="Majalla UI"/>
              </a:rPr>
              <a:t>nextDouble</a:t>
            </a:r>
            <a:r>
              <a:rPr lang="en-US" altLang="ar-SA" sz="2400" dirty="0">
                <a:ea typeface="Majalla UI"/>
              </a:rPr>
              <a:t>( )		double d = </a:t>
            </a:r>
            <a:r>
              <a:rPr lang="en-US" altLang="ar-SA" sz="2400" dirty="0" err="1">
                <a:ea typeface="Majalla UI"/>
              </a:rPr>
              <a:t>input.nextDouble</a:t>
            </a:r>
            <a:r>
              <a:rPr lang="en-US" altLang="ar-SA" sz="2400" dirty="0">
                <a:ea typeface="Majalla UI"/>
              </a:rPr>
              <a:t>( 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ar-SA" sz="2400" dirty="0" err="1">
                <a:ea typeface="Majalla UI"/>
              </a:rPr>
              <a:t>nextFloat</a:t>
            </a:r>
            <a:r>
              <a:rPr lang="en-US" altLang="ar-SA" sz="2400" dirty="0">
                <a:ea typeface="Majalla UI"/>
              </a:rPr>
              <a:t>( )		float f = </a:t>
            </a:r>
            <a:r>
              <a:rPr lang="en-US" altLang="ar-SA" sz="2400" dirty="0" err="1">
                <a:ea typeface="Majalla UI"/>
              </a:rPr>
              <a:t>input.nextFloat</a:t>
            </a:r>
            <a:r>
              <a:rPr lang="en-US" altLang="ar-SA" sz="2400" dirty="0">
                <a:ea typeface="Majalla UI"/>
              </a:rPr>
              <a:t>( 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ar-SA" sz="2400" dirty="0" err="1">
                <a:ea typeface="Majalla UI"/>
              </a:rPr>
              <a:t>nextInt</a:t>
            </a:r>
            <a:r>
              <a:rPr lang="en-US" altLang="ar-SA" sz="2400" dirty="0">
                <a:ea typeface="Majalla UI"/>
              </a:rPr>
              <a:t>( )			</a:t>
            </a:r>
            <a:r>
              <a:rPr lang="en-US" altLang="ar-SA" sz="2400" dirty="0" err="1">
                <a:ea typeface="Majalla UI"/>
              </a:rPr>
              <a:t>int</a:t>
            </a:r>
            <a:r>
              <a:rPr lang="en-US" altLang="ar-SA" sz="2400" dirty="0">
                <a:ea typeface="Majalla UI"/>
              </a:rPr>
              <a:t> </a:t>
            </a:r>
            <a:r>
              <a:rPr lang="en-US" altLang="ar-SA" sz="2400" dirty="0" err="1">
                <a:ea typeface="Majalla UI"/>
              </a:rPr>
              <a:t>i</a:t>
            </a:r>
            <a:r>
              <a:rPr lang="en-US" altLang="ar-SA" sz="2400" dirty="0">
                <a:ea typeface="Majalla UI"/>
              </a:rPr>
              <a:t> = </a:t>
            </a:r>
            <a:r>
              <a:rPr lang="en-US" altLang="ar-SA" sz="2400" dirty="0" err="1">
                <a:ea typeface="Majalla UI"/>
              </a:rPr>
              <a:t>input.nextInt</a:t>
            </a:r>
            <a:r>
              <a:rPr lang="en-US" altLang="ar-SA" sz="2400" dirty="0">
                <a:ea typeface="Majalla UI"/>
              </a:rPr>
              <a:t>( 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ar-SA" sz="2400" dirty="0">
                <a:ea typeface="Majalla UI"/>
              </a:rPr>
              <a:t>next()                		String </a:t>
            </a:r>
            <a:r>
              <a:rPr lang="en-US" altLang="ar-SA" sz="2400" dirty="0" err="1">
                <a:ea typeface="Majalla UI"/>
              </a:rPr>
              <a:t>str</a:t>
            </a:r>
            <a:r>
              <a:rPr lang="en-US" altLang="ar-SA" sz="2400" dirty="0">
                <a:ea typeface="Majalla UI"/>
              </a:rPr>
              <a:t> = </a:t>
            </a:r>
            <a:r>
              <a:rPr lang="en-US" altLang="ar-SA" sz="2400" dirty="0" err="1">
                <a:ea typeface="Majalla UI"/>
              </a:rPr>
              <a:t>input.next</a:t>
            </a:r>
            <a:r>
              <a:rPr lang="en-US" altLang="ar-SA" sz="2400" dirty="0">
                <a:ea typeface="Majalla UI"/>
              </a:rPr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433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1579563" y="2887663"/>
            <a:ext cx="5461000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endParaRPr lang="ar-SA" altLang="ar-SA">
              <a:solidFill>
                <a:srgbClr val="FFFFFF"/>
              </a:solidFill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474913" y="3822700"/>
            <a:ext cx="2354262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endParaRPr lang="ar-SA" altLang="ar-SA">
              <a:solidFill>
                <a:srgbClr val="FFFFFF"/>
              </a:solidFill>
            </a:endParaRPr>
          </a:p>
        </p:txBody>
      </p:sp>
      <p:sp>
        <p:nvSpPr>
          <p:cNvPr id="638978" name="Rectangle 2"/>
          <p:cNvSpPr>
            <a:spLocks noGrp="1"/>
          </p:cNvSpPr>
          <p:nvPr>
            <p:ph type="title"/>
          </p:nvPr>
        </p:nvSpPr>
        <p:spPr>
          <a:xfrm>
            <a:off x="179512" y="751558"/>
            <a:ext cx="7886700" cy="975642"/>
          </a:xfrm>
        </p:spPr>
        <p:txBody>
          <a:bodyPr/>
          <a:lstStyle/>
          <a:p>
            <a:pPr rtl="0" fontAlgn="auto">
              <a:spcAft>
                <a:spcPts val="0"/>
              </a:spcAft>
              <a:defRPr/>
            </a:pPr>
            <a:r>
              <a:rPr lang="en-US" altLang="ar-SA" dirty="0"/>
              <a:t>Example </a:t>
            </a:r>
            <a:r>
              <a:rPr lang="en-US" altLang="ar-SA" dirty="0">
                <a:latin typeface="Courier New" panose="02070309020205020404" pitchFamily="49" charset="0"/>
              </a:rPr>
              <a:t>Scanner</a:t>
            </a:r>
            <a:r>
              <a:rPr lang="en-US" altLang="ar-SA" dirty="0"/>
              <a:t> usage</a:t>
            </a:r>
          </a:p>
        </p:txBody>
      </p:sp>
      <p:sp>
        <p:nvSpPr>
          <p:cNvPr id="638979" name="Rectangle 3"/>
          <p:cNvSpPr>
            <a:spLocks noGrp="1"/>
          </p:cNvSpPr>
          <p:nvPr>
            <p:ph type="body" idx="1"/>
          </p:nvPr>
        </p:nvSpPr>
        <p:spPr>
          <a:xfrm>
            <a:off x="490538" y="1938338"/>
            <a:ext cx="7989887" cy="4572000"/>
          </a:xfrm>
        </p:spPr>
        <p:txBody>
          <a:bodyPr rtlCol="0">
            <a:noAutofit/>
          </a:bodyPr>
          <a:lstStyle/>
          <a:p>
            <a:pPr marL="630000" lvl="1" indent="-30600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ar-SA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ar-SA" sz="1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 that I can use Scanner</a:t>
            </a:r>
            <a:endParaRPr lang="en-US" altLang="ar-S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0000" lvl="1" indent="-30600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ar-S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ReadSomeInput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630000" lvl="1" indent="-30600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altLang="ar-S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630000" lvl="1" indent="-30600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Scanner console = new Scanner(System.in);</a:t>
            </a:r>
          </a:p>
          <a:p>
            <a:pPr marL="630000" lvl="1" indent="-30600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en-US" altLang="ar-S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0000" lvl="1" indent="-30600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ar-S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("How old are you? ");</a:t>
            </a:r>
          </a:p>
          <a:p>
            <a:pPr marL="630000" lvl="1" indent="-30600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ar-S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US" altLang="ar-SA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console.nextInt</a:t>
            </a: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ar-S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0000" lvl="1" indent="-30600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ar-S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(age + "... That's quite good!");</a:t>
            </a:r>
          </a:p>
          <a:p>
            <a:pPr marL="630000" lvl="1" indent="-30600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630000" lvl="1" indent="-30600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en-US" altLang="ar-S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6000" indent="-306000" algn="l" rtl="0" fontAlgn="auto">
              <a:lnSpc>
                <a:spcPct val="90000"/>
              </a:lnSpc>
              <a:defRPr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Output (user input underlined):</a:t>
            </a:r>
          </a:p>
          <a:p>
            <a:pPr marL="630000" lvl="1" indent="-30600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en-US" altLang="ar-S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0000" lvl="1" indent="-30600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How old are you? </a:t>
            </a:r>
            <a:r>
              <a:rPr lang="en-US" altLang="ar-SA" sz="1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</a:p>
          <a:p>
            <a:pPr marL="630000" lvl="1" indent="-306000" algn="l" rtl="0" fontAlgn="auto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14... That's quite good!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6467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2470150" y="3263900"/>
            <a:ext cx="2355850" cy="8064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algn="l" defTabSz="457200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endParaRPr lang="ar-SA" altLang="ar-SA">
              <a:solidFill>
                <a:srgbClr val="FFFFFF"/>
              </a:solidFill>
            </a:endParaRPr>
          </a:p>
        </p:txBody>
      </p:sp>
      <p:sp>
        <p:nvSpPr>
          <p:cNvPr id="641026" name="Rectangle 2"/>
          <p:cNvSpPr>
            <a:spLocks noGrp="1"/>
          </p:cNvSpPr>
          <p:nvPr>
            <p:ph type="title"/>
          </p:nvPr>
        </p:nvSpPr>
        <p:spPr>
          <a:xfrm>
            <a:off x="179512" y="783283"/>
            <a:ext cx="7886700" cy="831626"/>
          </a:xfrm>
        </p:spPr>
        <p:txBody>
          <a:bodyPr/>
          <a:lstStyle/>
          <a:p>
            <a:pPr rtl="0" fontAlgn="auto">
              <a:spcAft>
                <a:spcPts val="0"/>
              </a:spcAft>
              <a:defRPr/>
            </a:pPr>
            <a:r>
              <a:rPr lang="en-US" altLang="ar-SA" dirty="0"/>
              <a:t>Another </a:t>
            </a:r>
            <a:r>
              <a:rPr lang="en-US" altLang="ar-SA" dirty="0">
                <a:latin typeface="Courier New" panose="02070309020205020404" pitchFamily="49" charset="0"/>
              </a:rPr>
              <a:t>Scanner</a:t>
            </a:r>
            <a:r>
              <a:rPr lang="en-US" altLang="ar-SA" dirty="0"/>
              <a:t> example</a:t>
            </a:r>
          </a:p>
        </p:txBody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xfrm>
            <a:off x="431800" y="1993900"/>
            <a:ext cx="8139144" cy="4572000"/>
          </a:xfrm>
        </p:spPr>
        <p:txBody>
          <a:bodyPr>
            <a:normAutofit/>
          </a:bodyPr>
          <a:lstStyle/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ar-SA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ar-SA" sz="1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 that I can use Scanner</a:t>
            </a:r>
            <a:endParaRPr lang="en-US" altLang="ar-S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ar-S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ScannerSum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altLang="ar-S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Scanner console = new Scanner(System.in);</a:t>
            </a:r>
            <a:endParaRPr lang="en-US" altLang="ar-S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ar-S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("Please type three numbers: ");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ar-S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num1 = </a:t>
            </a:r>
            <a:r>
              <a:rPr lang="en-US" altLang="ar-SA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console.nextInt</a:t>
            </a: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ar-S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num2 = </a:t>
            </a:r>
            <a:r>
              <a:rPr lang="en-US" altLang="ar-SA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console.nextInt</a:t>
            </a: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ar-S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num3 = </a:t>
            </a:r>
            <a:r>
              <a:rPr lang="en-US" altLang="ar-SA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console.nextInt</a:t>
            </a:r>
            <a:r>
              <a:rPr lang="en-US" altLang="ar-SA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ar-S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ar-S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sum = num1 + num2 + num3;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ar-S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("The sum is " + sum);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>
              <a:lnSpc>
                <a:spcPct val="90000"/>
              </a:lnSpc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Output (user input underlined):</a:t>
            </a:r>
          </a:p>
          <a:p>
            <a:pPr lvl="1" algn="l" rtl="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Please type three numbers: </a:t>
            </a:r>
            <a:r>
              <a:rPr lang="en-US" altLang="ar-SA" sz="1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8 6 13</a:t>
            </a:r>
          </a:p>
          <a:p>
            <a:pPr lvl="1" algn="l" rtl="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The sum is 27</a:t>
            </a:r>
          </a:p>
          <a:p>
            <a:pPr lvl="1" algn="l" rtl="0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ar-S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l" rtl="0">
              <a:lnSpc>
                <a:spcPct val="90000"/>
              </a:lnSpc>
            </a:pPr>
            <a:r>
              <a:rPr lang="en-US" altLang="ar-SA" sz="1400" dirty="0">
                <a:latin typeface="Consolas" panose="020B0609020204030204" pitchFamily="49" charset="0"/>
                <a:cs typeface="Consolas" panose="020B0609020204030204" pitchFamily="49" charset="0"/>
              </a:rPr>
              <a:t>The Scanner can read multiple values from one line.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3206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/>
          </p:cNvSpPr>
          <p:nvPr>
            <p:ph type="title"/>
          </p:nvPr>
        </p:nvSpPr>
        <p:spPr>
          <a:xfrm>
            <a:off x="107504" y="692696"/>
            <a:ext cx="7886700" cy="864096"/>
          </a:xfrm>
        </p:spPr>
        <p:txBody>
          <a:bodyPr/>
          <a:lstStyle/>
          <a:p>
            <a:pPr rtl="0" fontAlgn="auto">
              <a:spcAft>
                <a:spcPts val="0"/>
              </a:spcAft>
              <a:defRPr/>
            </a:pPr>
            <a:r>
              <a:rPr lang="en-US" altLang="ar-SA" dirty="0"/>
              <a:t>Input  tokens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463550" y="2009775"/>
            <a:ext cx="8204200" cy="4340225"/>
          </a:xfrm>
        </p:spPr>
        <p:txBody>
          <a:bodyPr>
            <a:normAutofit/>
          </a:bodyPr>
          <a:lstStyle/>
          <a:p>
            <a:pPr algn="l" rtl="0"/>
            <a:r>
              <a:rPr lang="en-US" altLang="ar-SA" b="1" dirty="0">
                <a:ea typeface="Majalla UI"/>
              </a:rPr>
              <a:t>token</a:t>
            </a:r>
            <a:r>
              <a:rPr lang="en-US" altLang="ar-SA" dirty="0">
                <a:ea typeface="Majalla UI"/>
              </a:rPr>
              <a:t>: A unit of user input, as read by the Scanner.</a:t>
            </a:r>
          </a:p>
          <a:p>
            <a:pPr lvl="1" algn="l" rtl="0"/>
            <a:r>
              <a:rPr lang="en-US" altLang="ar-SA" sz="1800" dirty="0">
                <a:ea typeface="Majalla UI"/>
              </a:rPr>
              <a:t>Tokens are separated by </a:t>
            </a:r>
            <a:r>
              <a:rPr lang="en-US" altLang="ar-SA" sz="1800" i="1" dirty="0">
                <a:ea typeface="Majalla UI"/>
              </a:rPr>
              <a:t>whitespace</a:t>
            </a:r>
            <a:r>
              <a:rPr lang="en-US" altLang="ar-SA" sz="1800" dirty="0">
                <a:ea typeface="Majalla UI"/>
              </a:rPr>
              <a:t> (spaces, tabs, newlines).</a:t>
            </a:r>
          </a:p>
          <a:p>
            <a:pPr lvl="1" algn="l" rtl="0"/>
            <a:endParaRPr lang="en-US" altLang="ar-SA" sz="1100" dirty="0">
              <a:ea typeface="Majalla UI"/>
            </a:endParaRPr>
          </a:p>
          <a:p>
            <a:pPr algn="l" rtl="0"/>
            <a:r>
              <a:rPr lang="en-US" altLang="ar-SA" dirty="0">
                <a:ea typeface="Majalla UI"/>
              </a:rPr>
              <a:t>When a token is not the type you ask for, it crashes.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600" dirty="0">
                <a:latin typeface="Courier New" panose="02070309020205020404" pitchFamily="49" charset="0"/>
                <a:ea typeface="Majalla UI"/>
              </a:rPr>
              <a:t>	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200" dirty="0">
                <a:latin typeface="Courier New" panose="02070309020205020404" pitchFamily="49" charset="0"/>
                <a:ea typeface="Majalla UI"/>
              </a:rPr>
              <a:t>	</a:t>
            </a:r>
            <a:r>
              <a:rPr lang="en-US" altLang="ar-SA" sz="1400" dirty="0" err="1">
                <a:latin typeface="Courier New" panose="02070309020205020404" pitchFamily="49" charset="0"/>
                <a:ea typeface="Majalla UI"/>
              </a:rPr>
              <a:t>System.out.print</a:t>
            </a:r>
            <a:r>
              <a:rPr lang="en-US" altLang="ar-SA" sz="1400" dirty="0">
                <a:latin typeface="Courier New" panose="02070309020205020404" pitchFamily="49" charset="0"/>
                <a:ea typeface="Majalla UI"/>
              </a:rPr>
              <a:t>("What is your age? ");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400" dirty="0">
                <a:latin typeface="Courier New" panose="02070309020205020404" pitchFamily="49" charset="0"/>
                <a:ea typeface="Majalla UI"/>
              </a:rPr>
              <a:t>	</a:t>
            </a:r>
            <a:r>
              <a:rPr lang="en-US" altLang="ar-SA" sz="1400" dirty="0" err="1">
                <a:latin typeface="Courier New" panose="02070309020205020404" pitchFamily="49" charset="0"/>
                <a:ea typeface="Majalla UI"/>
              </a:rPr>
              <a:t>int</a:t>
            </a:r>
            <a:r>
              <a:rPr lang="en-US" altLang="ar-SA" sz="1400" dirty="0">
                <a:latin typeface="Courier New" panose="02070309020205020404" pitchFamily="49" charset="0"/>
                <a:ea typeface="Majalla UI"/>
              </a:rPr>
              <a:t> age = </a:t>
            </a:r>
            <a:r>
              <a:rPr lang="en-US" altLang="ar-SA" sz="1400" b="1" dirty="0" err="1">
                <a:solidFill>
                  <a:srgbClr val="800000"/>
                </a:solidFill>
                <a:latin typeface="Courier New" panose="02070309020205020404" pitchFamily="49" charset="0"/>
                <a:ea typeface="Majalla UI"/>
              </a:rPr>
              <a:t>console.nextInt</a:t>
            </a:r>
            <a:r>
              <a:rPr lang="en-US" altLang="ar-SA" sz="1400" b="1" dirty="0">
                <a:solidFill>
                  <a:srgbClr val="800000"/>
                </a:solidFill>
                <a:latin typeface="Courier New" panose="02070309020205020404" pitchFamily="49" charset="0"/>
                <a:ea typeface="Majalla UI"/>
              </a:rPr>
              <a:t>()</a:t>
            </a:r>
            <a:r>
              <a:rPr lang="en-US" altLang="ar-SA" sz="1400" dirty="0">
                <a:latin typeface="Courier New" panose="02070309020205020404" pitchFamily="49" charset="0"/>
                <a:ea typeface="Majalla UI"/>
              </a:rPr>
              <a:t>;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200" dirty="0">
                <a:latin typeface="Courier New" panose="02070309020205020404" pitchFamily="49" charset="0"/>
                <a:ea typeface="Majalla UI"/>
              </a:rPr>
              <a:t>	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200" dirty="0">
                <a:ea typeface="Majalla UI"/>
              </a:rPr>
              <a:t>	</a:t>
            </a:r>
            <a:r>
              <a:rPr lang="en-US" altLang="ar-SA" dirty="0">
                <a:ea typeface="Majalla UI"/>
              </a:rPr>
              <a:t>Output:</a:t>
            </a:r>
            <a:endParaRPr lang="en-US" altLang="ar-SA" sz="1200" dirty="0">
              <a:ea typeface="Majalla UI"/>
            </a:endParaRP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600" dirty="0">
                <a:latin typeface="Courier New" panose="02070309020205020404" pitchFamily="49" charset="0"/>
                <a:ea typeface="Majalla UI"/>
              </a:rPr>
              <a:t>	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200" dirty="0">
                <a:latin typeface="Courier New" panose="02070309020205020404" pitchFamily="49" charset="0"/>
                <a:ea typeface="Majalla UI"/>
              </a:rPr>
              <a:t>	What is your age? </a:t>
            </a:r>
            <a:r>
              <a:rPr lang="en-US" altLang="ar-SA" sz="1200" b="1" u="sng" dirty="0">
                <a:latin typeface="Courier New" panose="02070309020205020404" pitchFamily="49" charset="0"/>
                <a:ea typeface="Majalla UI"/>
              </a:rPr>
              <a:t>Timmy</a:t>
            </a:r>
            <a:endParaRPr lang="en-US" altLang="ar-SA" sz="1200" dirty="0">
              <a:latin typeface="Courier New" panose="02070309020205020404" pitchFamily="49" charset="0"/>
              <a:ea typeface="Majalla UI"/>
            </a:endParaRP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200" dirty="0">
                <a:solidFill>
                  <a:srgbClr val="800000"/>
                </a:solidFill>
                <a:latin typeface="Courier New" panose="02070309020205020404" pitchFamily="49" charset="0"/>
                <a:ea typeface="Majalla UI"/>
              </a:rPr>
              <a:t>	</a:t>
            </a:r>
            <a:r>
              <a:rPr lang="en-US" altLang="ar-SA" sz="1200" dirty="0" err="1">
                <a:solidFill>
                  <a:srgbClr val="800000"/>
                </a:solidFill>
                <a:latin typeface="Courier New" panose="02070309020205020404" pitchFamily="49" charset="0"/>
                <a:ea typeface="Majalla UI"/>
              </a:rPr>
              <a:t>java.util.InputMismatchException</a:t>
            </a:r>
            <a:r>
              <a:rPr lang="en-US" altLang="ar-SA" sz="1200" dirty="0">
                <a:solidFill>
                  <a:srgbClr val="800000"/>
                </a:solidFill>
                <a:latin typeface="Courier New" panose="02070309020205020404" pitchFamily="49" charset="0"/>
                <a:ea typeface="Majalla UI"/>
              </a:rPr>
              <a:t> 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200" dirty="0">
                <a:solidFill>
                  <a:srgbClr val="800000"/>
                </a:solidFill>
                <a:latin typeface="Courier New" panose="02070309020205020404" pitchFamily="49" charset="0"/>
                <a:ea typeface="Majalla UI"/>
              </a:rPr>
              <a:t>	        at </a:t>
            </a:r>
            <a:r>
              <a:rPr lang="en-US" altLang="ar-SA" sz="1200" dirty="0" err="1">
                <a:solidFill>
                  <a:srgbClr val="800000"/>
                </a:solidFill>
                <a:latin typeface="Courier New" panose="02070309020205020404" pitchFamily="49" charset="0"/>
                <a:ea typeface="Majalla UI"/>
              </a:rPr>
              <a:t>java.util.Scanner.next</a:t>
            </a:r>
            <a:r>
              <a:rPr lang="en-US" altLang="ar-SA" sz="1200" dirty="0">
                <a:solidFill>
                  <a:srgbClr val="800000"/>
                </a:solidFill>
                <a:latin typeface="Courier New" panose="02070309020205020404" pitchFamily="49" charset="0"/>
                <a:ea typeface="Majalla UI"/>
              </a:rPr>
              <a:t>(Unknown Source)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200" dirty="0">
                <a:solidFill>
                  <a:srgbClr val="800000"/>
                </a:solidFill>
                <a:latin typeface="Courier New" panose="02070309020205020404" pitchFamily="49" charset="0"/>
                <a:ea typeface="Majalla UI"/>
              </a:rPr>
              <a:t>	        at </a:t>
            </a:r>
            <a:r>
              <a:rPr lang="en-US" altLang="ar-SA" sz="1200" dirty="0" err="1">
                <a:solidFill>
                  <a:srgbClr val="800000"/>
                </a:solidFill>
                <a:latin typeface="Courier New" panose="02070309020205020404" pitchFamily="49" charset="0"/>
                <a:ea typeface="Majalla UI"/>
              </a:rPr>
              <a:t>java.util.Scanner.nextInt</a:t>
            </a:r>
            <a:r>
              <a:rPr lang="en-US" altLang="ar-SA" sz="1200" dirty="0">
                <a:solidFill>
                  <a:srgbClr val="800000"/>
                </a:solidFill>
                <a:latin typeface="Courier New" panose="02070309020205020404" pitchFamily="49" charset="0"/>
                <a:ea typeface="Majalla UI"/>
              </a:rPr>
              <a:t>(Unknown Source)</a:t>
            </a:r>
          </a:p>
          <a:p>
            <a:pPr lvl="1" algn="l" rtl="0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ar-SA" sz="1200" dirty="0">
                <a:latin typeface="Courier New" panose="02070309020205020404" pitchFamily="49" charset="0"/>
                <a:ea typeface="Majalla UI"/>
              </a:rPr>
              <a:t>	       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330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4113" y="687388"/>
            <a:ext cx="7989887" cy="10826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ea typeface="MS PGothic" panose="020B0600070205080204" pitchFamily="34" charset="-128"/>
              </a:rPr>
              <a:t>Example</a:t>
            </a:r>
          </a:p>
        </p:txBody>
      </p:sp>
      <p:sp>
        <p:nvSpPr>
          <p:cNvPr id="55299" name="TextBox 8"/>
          <p:cNvSpPr txBox="1">
            <a:spLocks noChangeArrowheads="1"/>
          </p:cNvSpPr>
          <p:nvPr/>
        </p:nvSpPr>
        <p:spPr bwMode="auto">
          <a:xfrm>
            <a:off x="408722" y="1052736"/>
            <a:ext cx="8114803" cy="49480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2"/>
                </a:solidFill>
                <a:latin typeface="Gill Sans MT" panose="020B0502020104020203" pitchFamily="34" charset="0"/>
              </a:defRPr>
            </a:lvl1pPr>
            <a:lvl2pPr marL="742950" indent="-285750" algn="r" rtl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r" rtl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600200" indent="-228600" algn="r" rtl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2057400" indent="-228600" algn="r" rtl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  <a:latin typeface="Gill Sans MT" panose="020B0502020104020203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TestInput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main(String[]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area ,length, width;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Scanner input = </a:t>
            </a:r>
            <a:r>
              <a:rPr lang="en-US" alt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Scanner (System.in); </a:t>
            </a:r>
            <a:r>
              <a:rPr lang="en-US" alt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creating an instance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("enter the length ");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length =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input.nextInt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//reading the length from the keyboard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("Enter the Width ");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width =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input.nextInt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//reading the width from the keyboard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area = length * width ;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("the length is "+ length);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("the width is "+ width);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("the area is "+ area);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algn="l" rtl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48264" y="4959923"/>
            <a:ext cx="1398687" cy="184980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ar-SA" sz="1200" i="0" dirty="0">
                <a:ea typeface="Majalla UI"/>
              </a:rPr>
              <a:t>enter the length</a:t>
            </a:r>
          </a:p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ar-SA" sz="1200" i="0" dirty="0">
                <a:ea typeface="Majalla UI"/>
              </a:rPr>
              <a:t>2</a:t>
            </a:r>
          </a:p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ar-SA" sz="1200" i="0" dirty="0">
                <a:ea typeface="Majalla UI"/>
              </a:rPr>
              <a:t>Enter the Width </a:t>
            </a:r>
          </a:p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ar-SA" sz="1200" i="0" dirty="0">
                <a:ea typeface="Majalla UI"/>
              </a:rPr>
              <a:t>3   </a:t>
            </a:r>
          </a:p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ar-SA" sz="1200" i="0" dirty="0">
                <a:ea typeface="Majalla UI"/>
              </a:rPr>
              <a:t>the length is 2</a:t>
            </a:r>
          </a:p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ar-SA" sz="1200" i="0" dirty="0">
                <a:ea typeface="Majalla UI"/>
              </a:rPr>
              <a:t>the width is 3</a:t>
            </a:r>
          </a:p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ar-SA" sz="1200" i="0" dirty="0">
                <a:ea typeface="Majalla UI"/>
              </a:rPr>
              <a:t>the area is 6</a:t>
            </a:r>
            <a:endParaRPr lang="ar-SA" altLang="ar-SA" sz="1200" i="0" dirty="0">
              <a:ea typeface="Majalla UI"/>
            </a:endParaRPr>
          </a:p>
        </p:txBody>
      </p:sp>
    </p:spTree>
    <p:extLst>
      <p:ext uri="{BB962C8B-B14F-4D97-AF65-F5344CB8AC3E}">
        <p14:creationId xmlns:p14="http://schemas.microsoft.com/office/powerpoint/2010/main" val="867602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24744"/>
            <a:ext cx="6033852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11" dirty="0"/>
              <a:t>Formatting your</a:t>
            </a:r>
            <a:r>
              <a:rPr spc="-45" dirty="0"/>
              <a:t> </a:t>
            </a:r>
            <a:r>
              <a:rPr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220" y="1988840"/>
            <a:ext cx="8278251" cy="103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269"/>
              </a:lnSpc>
              <a:buFont typeface="Arial"/>
              <a:buChar char="•"/>
              <a:tabLst>
                <a:tab pos="181451" algn="l"/>
              </a:tabLst>
            </a:pPr>
            <a:r>
              <a:rPr lang="en-US" sz="2100" i="0" spc="-4" dirty="0">
                <a:latin typeface="Calibri"/>
                <a:cs typeface="Calibri"/>
              </a:rPr>
              <a:t>W</a:t>
            </a:r>
            <a:r>
              <a:rPr sz="2100" i="0" spc="-4" dirty="0">
                <a:latin typeface="Calibri"/>
                <a:cs typeface="Calibri"/>
              </a:rPr>
              <a:t>e’ll look </a:t>
            </a:r>
            <a:r>
              <a:rPr sz="2100" i="0" spc="-11" dirty="0">
                <a:latin typeface="Calibri"/>
                <a:cs typeface="Calibri"/>
              </a:rPr>
              <a:t>at </a:t>
            </a:r>
            <a:r>
              <a:rPr sz="2100" i="0" spc="-8" dirty="0">
                <a:latin typeface="Calibri"/>
                <a:cs typeface="Calibri"/>
              </a:rPr>
              <a:t>how </a:t>
            </a:r>
            <a:r>
              <a:rPr sz="2100" i="0" spc="-11" dirty="0">
                <a:latin typeface="Calibri"/>
                <a:cs typeface="Calibri"/>
              </a:rPr>
              <a:t>we </a:t>
            </a:r>
            <a:r>
              <a:rPr sz="2100" i="0" spc="-8" dirty="0">
                <a:latin typeface="Calibri"/>
                <a:cs typeface="Calibri"/>
              </a:rPr>
              <a:t>can </a:t>
            </a:r>
            <a:r>
              <a:rPr sz="2100" i="0" spc="-19" dirty="0">
                <a:latin typeface="Calibri"/>
                <a:cs typeface="Calibri"/>
              </a:rPr>
              <a:t>exert </a:t>
            </a:r>
            <a:r>
              <a:rPr sz="2100" i="0" spc="-11" dirty="0">
                <a:latin typeface="Calibri"/>
                <a:cs typeface="Calibri"/>
              </a:rPr>
              <a:t>more</a:t>
            </a:r>
            <a:r>
              <a:rPr sz="2100" i="0" spc="289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control</a:t>
            </a:r>
            <a:r>
              <a:rPr lang="en-US" sz="2100" i="0" spc="-11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over </a:t>
            </a:r>
            <a:r>
              <a:rPr sz="2100" i="0" spc="-4" dirty="0">
                <a:latin typeface="Calibri"/>
                <a:cs typeface="Calibri"/>
              </a:rPr>
              <a:t>the output </a:t>
            </a:r>
            <a:r>
              <a:rPr sz="2100" i="0" spc="-15" dirty="0">
                <a:latin typeface="Calibri"/>
                <a:cs typeface="Calibri"/>
              </a:rPr>
              <a:t>data </a:t>
            </a:r>
            <a:r>
              <a:rPr sz="2100" i="0" spc="-4" dirty="0">
                <a:latin typeface="Calibri"/>
                <a:cs typeface="Calibri"/>
              </a:rPr>
              <a:t>and </a:t>
            </a:r>
            <a:r>
              <a:rPr sz="2100" i="0" spc="-8" dirty="0">
                <a:latin typeface="Calibri"/>
                <a:cs typeface="Calibri"/>
              </a:rPr>
              <a:t>how </a:t>
            </a:r>
            <a:r>
              <a:rPr sz="2100" i="0" spc="-4" dirty="0">
                <a:latin typeface="Calibri"/>
                <a:cs typeface="Calibri"/>
              </a:rPr>
              <a:t>it is</a:t>
            </a:r>
            <a:r>
              <a:rPr sz="2100" i="0" spc="120" dirty="0">
                <a:latin typeface="Calibri"/>
                <a:cs typeface="Calibri"/>
              </a:rPr>
              <a:t> </a:t>
            </a:r>
            <a:r>
              <a:rPr sz="2100" i="0" spc="-15" dirty="0">
                <a:latin typeface="Calibri"/>
                <a:cs typeface="Calibri"/>
              </a:rPr>
              <a:t>formatted:</a:t>
            </a:r>
            <a:endParaRPr sz="2100" i="0" dirty="0">
              <a:latin typeface="Calibri"/>
              <a:cs typeface="Calibri"/>
            </a:endParaRPr>
          </a:p>
          <a:p>
            <a:pPr marL="489585">
              <a:spcBef>
                <a:spcPts val="1271"/>
              </a:spcBef>
            </a:pPr>
            <a:r>
              <a:rPr i="0" dirty="0">
                <a:solidFill>
                  <a:srgbClr val="221F1F"/>
                </a:solidFill>
                <a:latin typeface="Consolas"/>
                <a:cs typeface="Consolas"/>
              </a:rPr>
              <a:t>System.out.</a:t>
            </a:r>
            <a:r>
              <a:rPr b="1" i="0" dirty="0">
                <a:solidFill>
                  <a:srgbClr val="221F1F"/>
                </a:solidFill>
                <a:latin typeface="Consolas"/>
                <a:cs typeface="Consolas"/>
              </a:rPr>
              <a:t>printf</a:t>
            </a:r>
            <a:r>
              <a:rPr i="0" dirty="0">
                <a:solidFill>
                  <a:srgbClr val="221F1F"/>
                </a:solidFill>
                <a:latin typeface="Consolas"/>
                <a:cs typeface="Consolas"/>
              </a:rPr>
              <a:t>(formatString,</a:t>
            </a:r>
            <a:r>
              <a:rPr i="0" spc="56" dirty="0">
                <a:solidFill>
                  <a:srgbClr val="221F1F"/>
                </a:solidFill>
                <a:latin typeface="Consolas"/>
                <a:cs typeface="Consolas"/>
              </a:rPr>
              <a:t> </a:t>
            </a:r>
            <a:r>
              <a:rPr i="0" dirty="0">
                <a:solidFill>
                  <a:srgbClr val="221F1F"/>
                </a:solidFill>
                <a:latin typeface="Consolas"/>
                <a:cs typeface="Consolas"/>
              </a:rPr>
              <a:t>argumentList);</a:t>
            </a:r>
            <a:endParaRPr i="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3262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1181971"/>
            <a:ext cx="7450931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Using </a:t>
            </a:r>
            <a:r>
              <a:rPr sz="2700" spc="-4" dirty="0">
                <a:latin typeface="Consolas"/>
                <a:cs typeface="Consolas"/>
              </a:rPr>
              <a:t>printf(formatString,</a:t>
            </a:r>
            <a:r>
              <a:rPr sz="2700" spc="-75" dirty="0">
                <a:latin typeface="Consolas"/>
                <a:cs typeface="Consolas"/>
              </a:rPr>
              <a:t> </a:t>
            </a:r>
            <a:r>
              <a:rPr sz="2700" spc="-4" dirty="0">
                <a:latin typeface="Consolas"/>
                <a:cs typeface="Consolas"/>
              </a:rPr>
              <a:t>argumentList)</a:t>
            </a:r>
            <a:endParaRPr sz="2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9383" y="4007644"/>
            <a:ext cx="2219325" cy="219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425" spc="-4" dirty="0">
                <a:latin typeface="Consolas"/>
                <a:cs typeface="Consolas"/>
              </a:rPr>
              <a:t>int </a:t>
            </a:r>
            <a:r>
              <a:rPr sz="1425" dirty="0">
                <a:latin typeface="Consolas"/>
                <a:cs typeface="Consolas"/>
              </a:rPr>
              <a:t>centimeters </a:t>
            </a:r>
            <a:r>
              <a:rPr sz="1425" spc="-4" dirty="0">
                <a:latin typeface="Consolas"/>
                <a:cs typeface="Consolas"/>
              </a:rPr>
              <a:t>=</a:t>
            </a:r>
            <a:r>
              <a:rPr sz="1425" spc="11" dirty="0">
                <a:latin typeface="Consolas"/>
                <a:cs typeface="Consolas"/>
              </a:rPr>
              <a:t> </a:t>
            </a:r>
            <a:r>
              <a:rPr sz="1425" dirty="0">
                <a:latin typeface="Consolas"/>
                <a:cs typeface="Consolas"/>
              </a:rPr>
              <a:t>150;</a:t>
            </a:r>
            <a:endParaRPr sz="1425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383" y="4269390"/>
            <a:ext cx="7059092" cy="46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425" dirty="0">
                <a:latin typeface="Consolas"/>
                <a:cs typeface="Consolas"/>
              </a:rPr>
              <a:t>System.out.printf(</a:t>
            </a:r>
            <a:r>
              <a:rPr sz="1425" dirty="0">
                <a:solidFill>
                  <a:srgbClr val="C55A11"/>
                </a:solidFill>
                <a:latin typeface="Consolas"/>
                <a:cs typeface="Consolas"/>
              </a:rPr>
              <a:t>"There are %.2f inches </a:t>
            </a:r>
            <a:r>
              <a:rPr sz="1425" spc="4" dirty="0">
                <a:solidFill>
                  <a:srgbClr val="C55A11"/>
                </a:solidFill>
                <a:latin typeface="Consolas"/>
                <a:cs typeface="Consolas"/>
              </a:rPr>
              <a:t>in </a:t>
            </a:r>
            <a:r>
              <a:rPr sz="1425" spc="-4" dirty="0">
                <a:solidFill>
                  <a:srgbClr val="C55A11"/>
                </a:solidFill>
                <a:latin typeface="Consolas"/>
                <a:cs typeface="Consolas"/>
              </a:rPr>
              <a:t>%d</a:t>
            </a:r>
            <a:r>
              <a:rPr sz="1425" spc="79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1425" dirty="0">
                <a:solidFill>
                  <a:srgbClr val="C55A11"/>
                </a:solidFill>
                <a:latin typeface="Consolas"/>
                <a:cs typeface="Consolas"/>
              </a:rPr>
              <a:t>centimeters.%n"</a:t>
            </a:r>
            <a:r>
              <a:rPr sz="1425" dirty="0">
                <a:latin typeface="Consolas"/>
                <a:cs typeface="Consolas"/>
              </a:rPr>
              <a:t>,</a:t>
            </a:r>
          </a:p>
          <a:p>
            <a:pPr marL="523399">
              <a:spcBef>
                <a:spcPts val="236"/>
              </a:spcBef>
            </a:pPr>
            <a:r>
              <a:rPr sz="1425" dirty="0">
                <a:latin typeface="Consolas"/>
                <a:cs typeface="Consolas"/>
              </a:rPr>
              <a:t>centimeters </a:t>
            </a:r>
            <a:r>
              <a:rPr sz="1425" spc="-4" dirty="0">
                <a:latin typeface="Consolas"/>
                <a:cs typeface="Consolas"/>
              </a:rPr>
              <a:t>/ </a:t>
            </a:r>
            <a:r>
              <a:rPr sz="1425" spc="4" dirty="0">
                <a:latin typeface="Consolas"/>
                <a:cs typeface="Consolas"/>
              </a:rPr>
              <a:t>2.54,</a:t>
            </a:r>
            <a:r>
              <a:rPr sz="1425" spc="34" dirty="0">
                <a:latin typeface="Consolas"/>
                <a:cs typeface="Consolas"/>
              </a:rPr>
              <a:t> </a:t>
            </a:r>
            <a:r>
              <a:rPr sz="1425" dirty="0">
                <a:latin typeface="Consolas"/>
                <a:cs typeface="Consolas"/>
              </a:rPr>
              <a:t>centimeters);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7705" y="5001920"/>
            <a:ext cx="6374606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7175"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950" i="0" spc="-45" dirty="0">
                <a:latin typeface="Calibri"/>
                <a:cs typeface="Calibri"/>
              </a:rPr>
              <a:t>Now, </a:t>
            </a:r>
            <a:r>
              <a:rPr sz="1950" i="0" spc="-11" dirty="0">
                <a:latin typeface="Calibri"/>
                <a:cs typeface="Calibri"/>
              </a:rPr>
              <a:t>let’s </a:t>
            </a:r>
            <a:r>
              <a:rPr sz="1950" i="0" dirty="0">
                <a:latin typeface="Calibri"/>
                <a:cs typeface="Calibri"/>
              </a:rPr>
              <a:t>see </a:t>
            </a:r>
            <a:r>
              <a:rPr sz="1950" i="0" spc="-4" dirty="0">
                <a:latin typeface="Calibri"/>
                <a:cs typeface="Calibri"/>
              </a:rPr>
              <a:t>how </a:t>
            </a:r>
            <a:r>
              <a:rPr sz="1950" b="1" i="0" spc="-4" dirty="0">
                <a:latin typeface="Consolas"/>
                <a:cs typeface="Consolas"/>
              </a:rPr>
              <a:t>printf</a:t>
            </a:r>
            <a:r>
              <a:rPr sz="1950" b="1" i="0" spc="-604" dirty="0">
                <a:latin typeface="Consolas"/>
                <a:cs typeface="Consolas"/>
              </a:rPr>
              <a:t> </a:t>
            </a:r>
            <a:r>
              <a:rPr sz="1950" i="0" spc="-8" dirty="0">
                <a:latin typeface="Calibri"/>
                <a:cs typeface="Calibri"/>
              </a:rPr>
              <a:t>interprets </a:t>
            </a:r>
            <a:r>
              <a:rPr sz="1950" i="0" dirty="0">
                <a:latin typeface="Calibri"/>
                <a:cs typeface="Calibri"/>
              </a:rPr>
              <a:t>the </a:t>
            </a:r>
            <a:r>
              <a:rPr sz="1950" i="0" spc="-11" dirty="0">
                <a:latin typeface="Calibri"/>
                <a:cs typeface="Calibri"/>
              </a:rPr>
              <a:t>format </a:t>
            </a:r>
            <a:r>
              <a:rPr sz="1950" i="0" spc="-4" dirty="0">
                <a:latin typeface="Calibri"/>
                <a:cs typeface="Calibri"/>
              </a:rPr>
              <a:t>specifiers…</a:t>
            </a:r>
            <a:endParaRPr sz="1950" i="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2939" y="4045268"/>
            <a:ext cx="454818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A9D18E"/>
                </a:solidFill>
                <a:latin typeface="Calibri"/>
                <a:cs typeface="Calibri"/>
              </a:rPr>
              <a:t>// </a:t>
            </a:r>
            <a:r>
              <a:rPr sz="1350" dirty="0">
                <a:solidFill>
                  <a:srgbClr val="A9D18E"/>
                </a:solidFill>
                <a:latin typeface="Calibri"/>
                <a:cs typeface="Calibri"/>
              </a:rPr>
              <a:t>Both </a:t>
            </a:r>
            <a:r>
              <a:rPr sz="1350" spc="-8" dirty="0">
                <a:solidFill>
                  <a:srgbClr val="A9D18E"/>
                </a:solidFill>
                <a:latin typeface="Calibri"/>
                <a:cs typeface="Calibri"/>
              </a:rPr>
              <a:t>formatString </a:t>
            </a:r>
            <a:r>
              <a:rPr sz="1350" dirty="0">
                <a:solidFill>
                  <a:srgbClr val="A9D18E"/>
                </a:solidFill>
                <a:latin typeface="Calibri"/>
                <a:cs typeface="Calibri"/>
              </a:rPr>
              <a:t>and a number </a:t>
            </a:r>
            <a:r>
              <a:rPr sz="1350" spc="-4" dirty="0">
                <a:solidFill>
                  <a:srgbClr val="A9D18E"/>
                </a:solidFill>
                <a:latin typeface="Calibri"/>
                <a:cs typeface="Calibri"/>
              </a:rPr>
              <a:t>of arguments in</a:t>
            </a:r>
            <a:r>
              <a:rPr sz="1350" spc="64" dirty="0">
                <a:solidFill>
                  <a:srgbClr val="A9D18E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A9D18E"/>
                </a:solidFill>
                <a:latin typeface="Calibri"/>
                <a:cs typeface="Calibri"/>
              </a:rPr>
              <a:t>argumentList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705" y="2191703"/>
            <a:ext cx="7510939" cy="158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108"/>
              </a:lnSpc>
              <a:buFont typeface="Arial"/>
              <a:buChar char="•"/>
              <a:tabLst>
                <a:tab pos="180975" algn="l"/>
                <a:tab pos="181451" algn="l"/>
              </a:tabLst>
            </a:pPr>
            <a:r>
              <a:rPr sz="1650" i="0" dirty="0">
                <a:latin typeface="Consolas"/>
                <a:cs typeface="Consolas"/>
              </a:rPr>
              <a:t>formatString </a:t>
            </a:r>
            <a:r>
              <a:rPr sz="1950" i="0" dirty="0">
                <a:latin typeface="Calibri"/>
                <a:cs typeface="Calibri"/>
              </a:rPr>
              <a:t>is a String including </a:t>
            </a:r>
            <a:r>
              <a:rPr sz="1950" i="0" spc="-4" dirty="0">
                <a:latin typeface="Calibri"/>
                <a:cs typeface="Calibri"/>
              </a:rPr>
              <a:t>[0..many] </a:t>
            </a:r>
            <a:r>
              <a:rPr sz="1950" i="0" spc="-11" dirty="0">
                <a:latin typeface="Calibri"/>
                <a:cs typeface="Calibri"/>
              </a:rPr>
              <a:t>formatting </a:t>
            </a:r>
            <a:r>
              <a:rPr sz="1950" i="0" spc="-4" dirty="0">
                <a:latin typeface="Calibri"/>
                <a:cs typeface="Calibri"/>
              </a:rPr>
              <a:t>specifiers,</a:t>
            </a:r>
            <a:r>
              <a:rPr sz="1950" i="0" spc="83" dirty="0">
                <a:latin typeface="Calibri"/>
                <a:cs typeface="Calibri"/>
              </a:rPr>
              <a:t> </a:t>
            </a:r>
            <a:r>
              <a:rPr sz="1950" i="0" dirty="0">
                <a:latin typeface="Calibri"/>
                <a:cs typeface="Calibri"/>
              </a:rPr>
              <a:t>which</a:t>
            </a:r>
          </a:p>
          <a:p>
            <a:pPr marL="180975">
              <a:lnSpc>
                <a:spcPts val="2108"/>
              </a:lnSpc>
            </a:pPr>
            <a:r>
              <a:rPr sz="1950" i="0" spc="-11" dirty="0">
                <a:latin typeface="Calibri"/>
                <a:cs typeface="Calibri"/>
              </a:rPr>
              <a:t>may </a:t>
            </a:r>
            <a:r>
              <a:rPr sz="1950" i="0" dirty="0">
                <a:latin typeface="Calibri"/>
                <a:cs typeface="Calibri"/>
              </a:rPr>
              <a:t>describe </a:t>
            </a:r>
            <a:r>
              <a:rPr sz="1950" i="0" spc="-4" dirty="0">
                <a:latin typeface="Calibri"/>
                <a:cs typeface="Calibri"/>
              </a:rPr>
              <a:t>how </a:t>
            </a:r>
            <a:r>
              <a:rPr sz="1950" i="0" spc="-8" dirty="0">
                <a:latin typeface="Calibri"/>
                <a:cs typeface="Calibri"/>
              </a:rPr>
              <a:t>to </a:t>
            </a:r>
            <a:r>
              <a:rPr sz="1950" i="0" spc="-11" dirty="0">
                <a:latin typeface="Calibri"/>
                <a:cs typeface="Calibri"/>
              </a:rPr>
              <a:t>format </a:t>
            </a:r>
            <a:r>
              <a:rPr sz="1950" i="0" spc="-4" dirty="0">
                <a:latin typeface="Calibri"/>
                <a:cs typeface="Calibri"/>
              </a:rPr>
              <a:t>arguments</a:t>
            </a:r>
            <a:r>
              <a:rPr sz="1950" i="0" dirty="0">
                <a:latin typeface="Calibri"/>
                <a:cs typeface="Calibri"/>
              </a:rPr>
              <a:t> in…</a:t>
            </a:r>
          </a:p>
          <a:p>
            <a:pPr marL="180975" marR="269558" indent="-171450">
              <a:lnSpc>
                <a:spcPct val="80000"/>
              </a:lnSpc>
              <a:spcBef>
                <a:spcPts val="746"/>
              </a:spcBef>
              <a:buFont typeface="Arial"/>
              <a:buChar char="•"/>
              <a:tabLst>
                <a:tab pos="180975" algn="l"/>
                <a:tab pos="181451" algn="l"/>
              </a:tabLst>
            </a:pPr>
            <a:r>
              <a:rPr sz="1650" i="0" dirty="0">
                <a:latin typeface="Consolas"/>
                <a:cs typeface="Consolas"/>
              </a:rPr>
              <a:t>argumentList</a:t>
            </a:r>
            <a:r>
              <a:rPr sz="1650" i="0" spc="-518" dirty="0">
                <a:latin typeface="Consolas"/>
                <a:cs typeface="Consolas"/>
              </a:rPr>
              <a:t> </a:t>
            </a:r>
            <a:r>
              <a:rPr sz="1950" i="0" dirty="0">
                <a:latin typeface="Calibri"/>
                <a:cs typeface="Calibri"/>
              </a:rPr>
              <a:t>which is a </a:t>
            </a:r>
            <a:r>
              <a:rPr sz="1950" i="0" spc="-4" dirty="0">
                <a:latin typeface="Calibri"/>
                <a:cs typeface="Calibri"/>
              </a:rPr>
              <a:t>list of arguments that </a:t>
            </a:r>
            <a:r>
              <a:rPr sz="1950" i="0" spc="-11" dirty="0">
                <a:latin typeface="Calibri"/>
                <a:cs typeface="Calibri"/>
              </a:rPr>
              <a:t>may </a:t>
            </a:r>
            <a:r>
              <a:rPr sz="1950" i="0" spc="-8" dirty="0">
                <a:latin typeface="Calibri"/>
                <a:cs typeface="Calibri"/>
              </a:rPr>
              <a:t>consist </a:t>
            </a:r>
            <a:r>
              <a:rPr sz="1950" i="0" spc="-4" dirty="0">
                <a:latin typeface="Calibri"/>
                <a:cs typeface="Calibri"/>
              </a:rPr>
              <a:t>of </a:t>
            </a:r>
            <a:r>
              <a:rPr sz="1950" i="0" spc="-11" dirty="0">
                <a:latin typeface="Calibri"/>
                <a:cs typeface="Calibri"/>
              </a:rPr>
              <a:t>constant  </a:t>
            </a:r>
            <a:r>
              <a:rPr sz="1950" i="0" spc="-4" dirty="0">
                <a:latin typeface="Calibri"/>
                <a:cs typeface="Calibri"/>
              </a:rPr>
              <a:t>values, variables, or</a:t>
            </a:r>
            <a:r>
              <a:rPr sz="1950" i="0" spc="-23" dirty="0">
                <a:latin typeface="Calibri"/>
                <a:cs typeface="Calibri"/>
              </a:rPr>
              <a:t> </a:t>
            </a:r>
            <a:r>
              <a:rPr sz="1950" i="0" spc="-4" dirty="0">
                <a:latin typeface="Calibri"/>
                <a:cs typeface="Calibri"/>
              </a:rPr>
              <a:t>expressions:</a:t>
            </a:r>
            <a:endParaRPr sz="1950" i="0" dirty="0">
              <a:latin typeface="Calibri"/>
              <a:cs typeface="Calibri"/>
            </a:endParaRPr>
          </a:p>
          <a:p>
            <a:pPr>
              <a:spcBef>
                <a:spcPts val="11"/>
              </a:spcBef>
            </a:pPr>
            <a:endParaRPr sz="1650" i="0" dirty="0">
              <a:latin typeface="Times New Roman"/>
              <a:cs typeface="Times New Roman"/>
            </a:endParaRPr>
          </a:p>
          <a:p>
            <a:pPr marL="180975">
              <a:spcBef>
                <a:spcPts val="4"/>
              </a:spcBef>
              <a:tabLst>
                <a:tab pos="3900488" algn="l"/>
              </a:tabLst>
            </a:pPr>
            <a:r>
              <a:rPr sz="1425" i="0" dirty="0">
                <a:latin typeface="Consolas"/>
                <a:cs typeface="Consolas"/>
              </a:rPr>
              <a:t>System.out.printf(</a:t>
            </a:r>
            <a:r>
              <a:rPr sz="1425" i="0" dirty="0">
                <a:solidFill>
                  <a:srgbClr val="C55A11"/>
                </a:solidFill>
                <a:latin typeface="Consolas"/>
                <a:cs typeface="Consolas"/>
              </a:rPr>
              <a:t>"Hello</a:t>
            </a:r>
            <a:r>
              <a:rPr sz="1425" i="0" spc="53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1425" i="0" dirty="0">
                <a:solidFill>
                  <a:srgbClr val="C55A11"/>
                </a:solidFill>
                <a:latin typeface="Consolas"/>
                <a:cs typeface="Consolas"/>
              </a:rPr>
              <a:t>there!"</a:t>
            </a:r>
            <a:r>
              <a:rPr sz="1425" i="0" dirty="0">
                <a:latin typeface="Consolas"/>
                <a:cs typeface="Consolas"/>
              </a:rPr>
              <a:t>);	</a:t>
            </a:r>
            <a:r>
              <a:rPr sz="2025" i="0" spc="-5" baseline="3086" dirty="0">
                <a:solidFill>
                  <a:srgbClr val="A9D18E"/>
                </a:solidFill>
                <a:latin typeface="Calibri"/>
                <a:cs typeface="Calibri"/>
              </a:rPr>
              <a:t>// Just </a:t>
            </a:r>
            <a:r>
              <a:rPr sz="2025" i="0" baseline="3086" dirty="0">
                <a:solidFill>
                  <a:srgbClr val="A9D18E"/>
                </a:solidFill>
                <a:latin typeface="Calibri"/>
                <a:cs typeface="Calibri"/>
              </a:rPr>
              <a:t>a </a:t>
            </a:r>
            <a:r>
              <a:rPr sz="2025" i="0" spc="-11" baseline="3086" dirty="0">
                <a:solidFill>
                  <a:srgbClr val="A9D18E"/>
                </a:solidFill>
                <a:latin typeface="Calibri"/>
                <a:cs typeface="Calibri"/>
              </a:rPr>
              <a:t>formatString </a:t>
            </a:r>
            <a:r>
              <a:rPr sz="2025" i="0" spc="-5" baseline="3086" dirty="0">
                <a:solidFill>
                  <a:srgbClr val="A9D18E"/>
                </a:solidFill>
                <a:latin typeface="Calibri"/>
                <a:cs typeface="Calibri"/>
              </a:rPr>
              <a:t>with </a:t>
            </a:r>
            <a:r>
              <a:rPr sz="2025" i="0" spc="-23" baseline="3086" dirty="0">
                <a:solidFill>
                  <a:srgbClr val="A9D18E"/>
                </a:solidFill>
                <a:latin typeface="Calibri"/>
                <a:cs typeface="Calibri"/>
              </a:rPr>
              <a:t>zero </a:t>
            </a:r>
            <a:r>
              <a:rPr sz="2025" i="0" spc="-17" baseline="3086" dirty="0">
                <a:solidFill>
                  <a:srgbClr val="A9D18E"/>
                </a:solidFill>
                <a:latin typeface="Calibri"/>
                <a:cs typeface="Calibri"/>
              </a:rPr>
              <a:t>format</a:t>
            </a:r>
            <a:r>
              <a:rPr sz="2025" i="0" spc="90" baseline="3086" dirty="0">
                <a:solidFill>
                  <a:srgbClr val="A9D18E"/>
                </a:solidFill>
                <a:latin typeface="Calibri"/>
                <a:cs typeface="Calibri"/>
              </a:rPr>
              <a:t> </a:t>
            </a:r>
            <a:r>
              <a:rPr sz="2025" i="0" spc="-11" baseline="3086" dirty="0">
                <a:solidFill>
                  <a:srgbClr val="A9D18E"/>
                </a:solidFill>
                <a:latin typeface="Calibri"/>
                <a:cs typeface="Calibri"/>
              </a:rPr>
              <a:t>specifiers</a:t>
            </a:r>
            <a:endParaRPr sz="2025" i="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2562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22186"/>
            <a:ext cx="7450931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Using </a:t>
            </a:r>
            <a:r>
              <a:rPr sz="2700" spc="-4" dirty="0">
                <a:latin typeface="Consolas"/>
                <a:cs typeface="Consolas"/>
              </a:rPr>
              <a:t>printf(formatString,</a:t>
            </a:r>
            <a:r>
              <a:rPr sz="2700" spc="-75" dirty="0">
                <a:latin typeface="Consolas"/>
                <a:cs typeface="Consolas"/>
              </a:rPr>
              <a:t> </a:t>
            </a:r>
            <a:r>
              <a:rPr sz="2700" spc="-4" dirty="0">
                <a:latin typeface="Consolas"/>
                <a:cs typeface="Consolas"/>
              </a:rPr>
              <a:t>argumentList)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981" y="1985487"/>
            <a:ext cx="8136731" cy="3772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i="0" spc="-4" dirty="0">
                <a:latin typeface="Calibri"/>
                <a:cs typeface="Calibri"/>
              </a:rPr>
              <a:t>In the </a:t>
            </a:r>
            <a:r>
              <a:rPr sz="2100" i="0" spc="-19" dirty="0">
                <a:latin typeface="Calibri"/>
                <a:cs typeface="Calibri"/>
              </a:rPr>
              <a:t>first </a:t>
            </a:r>
            <a:r>
              <a:rPr sz="2100" i="0" spc="-15" dirty="0">
                <a:latin typeface="Calibri"/>
                <a:cs typeface="Calibri"/>
              </a:rPr>
              <a:t>example, </a:t>
            </a:r>
            <a:r>
              <a:rPr sz="2100" i="0" spc="-11" dirty="0">
                <a:latin typeface="Calibri"/>
                <a:cs typeface="Calibri"/>
              </a:rPr>
              <a:t>formatString contains </a:t>
            </a:r>
            <a:r>
              <a:rPr sz="2100" i="0" spc="-4" dirty="0">
                <a:latin typeface="Calibri"/>
                <a:cs typeface="Calibri"/>
              </a:rPr>
              <a:t>no </a:t>
            </a:r>
            <a:r>
              <a:rPr sz="2100" i="0" spc="-15" dirty="0">
                <a:latin typeface="Calibri"/>
                <a:cs typeface="Calibri"/>
              </a:rPr>
              <a:t>format</a:t>
            </a:r>
            <a:r>
              <a:rPr sz="2100" i="0" spc="165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specifiers:</a:t>
            </a:r>
            <a:endParaRPr sz="2100" i="0" dirty="0">
              <a:latin typeface="Calibri"/>
              <a:cs typeface="Calibri"/>
            </a:endParaRPr>
          </a:p>
          <a:p>
            <a:pPr marL="352425">
              <a:spcBef>
                <a:spcPts val="1643"/>
              </a:spcBef>
            </a:pPr>
            <a:r>
              <a:rPr sz="1500" spc="-4" dirty="0">
                <a:latin typeface="Consolas"/>
                <a:cs typeface="Consolas"/>
              </a:rPr>
              <a:t>System.out.printf(</a:t>
            </a:r>
            <a:r>
              <a:rPr sz="1500" spc="-4" dirty="0">
                <a:solidFill>
                  <a:srgbClr val="C55A11"/>
                </a:solidFill>
                <a:latin typeface="Consolas"/>
                <a:cs typeface="Consolas"/>
              </a:rPr>
              <a:t>"Hello</a:t>
            </a:r>
            <a:r>
              <a:rPr sz="1500" spc="30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1500" spc="-4" dirty="0">
                <a:solidFill>
                  <a:srgbClr val="C55A11"/>
                </a:solidFill>
                <a:latin typeface="Consolas"/>
                <a:cs typeface="Consolas"/>
              </a:rPr>
              <a:t>there!"</a:t>
            </a:r>
            <a:r>
              <a:rPr sz="1500" spc="-4" dirty="0">
                <a:latin typeface="Consolas"/>
                <a:cs typeface="Consolas"/>
              </a:rPr>
              <a:t>);</a:t>
            </a:r>
            <a:endParaRPr sz="1500" dirty="0">
              <a:latin typeface="Consolas"/>
              <a:cs typeface="Consolas"/>
            </a:endParaRPr>
          </a:p>
          <a:p>
            <a:pPr marL="352425">
              <a:spcBef>
                <a:spcPts val="195"/>
              </a:spcBef>
            </a:pPr>
            <a:r>
              <a:rPr sz="1500" b="1" dirty="0">
                <a:latin typeface="Consolas"/>
                <a:cs typeface="Consolas"/>
              </a:rPr>
              <a:t>Output</a:t>
            </a:r>
            <a:r>
              <a:rPr sz="1500" dirty="0">
                <a:latin typeface="Consolas"/>
                <a:cs typeface="Consolas"/>
              </a:rPr>
              <a:t>: </a:t>
            </a:r>
            <a:r>
              <a:rPr sz="1500" spc="-4" dirty="0">
                <a:latin typeface="Consolas"/>
                <a:cs typeface="Consolas"/>
              </a:rPr>
              <a:t>Hello</a:t>
            </a:r>
            <a:r>
              <a:rPr sz="1500" spc="-45" dirty="0">
                <a:latin typeface="Consolas"/>
                <a:cs typeface="Consolas"/>
              </a:rPr>
              <a:t> </a:t>
            </a:r>
            <a:r>
              <a:rPr sz="1500" spc="-4" dirty="0">
                <a:latin typeface="Consolas"/>
                <a:cs typeface="Consolas"/>
              </a:rPr>
              <a:t>there!</a:t>
            </a:r>
            <a:endParaRPr sz="1500" dirty="0">
              <a:latin typeface="Consolas"/>
              <a:cs typeface="Consolas"/>
            </a:endParaRPr>
          </a:p>
          <a:p>
            <a:pPr marL="180975" indent="-171450">
              <a:spcBef>
                <a:spcPts val="443"/>
              </a:spcBef>
              <a:buFont typeface="Arial"/>
              <a:buChar char="•"/>
              <a:tabLst>
                <a:tab pos="180975" algn="l"/>
              </a:tabLst>
            </a:pPr>
            <a:r>
              <a:rPr sz="2100" i="0" spc="-4" dirty="0">
                <a:latin typeface="Calibri"/>
                <a:cs typeface="Calibri"/>
              </a:rPr>
              <a:t>In the </a:t>
            </a:r>
            <a:r>
              <a:rPr sz="2100" i="0" spc="-8" dirty="0">
                <a:latin typeface="Calibri"/>
                <a:cs typeface="Calibri"/>
              </a:rPr>
              <a:t>second </a:t>
            </a:r>
            <a:r>
              <a:rPr sz="2100" i="0" spc="-15" dirty="0">
                <a:latin typeface="Calibri"/>
                <a:cs typeface="Calibri"/>
              </a:rPr>
              <a:t>example, </a:t>
            </a:r>
            <a:r>
              <a:rPr sz="2100" i="0" spc="-11" dirty="0">
                <a:latin typeface="Calibri"/>
                <a:cs typeface="Calibri"/>
              </a:rPr>
              <a:t>formatString contains </a:t>
            </a:r>
            <a:r>
              <a:rPr sz="2100" i="0" spc="-4" dirty="0">
                <a:latin typeface="Calibri"/>
                <a:cs typeface="Calibri"/>
              </a:rPr>
              <a:t>3 </a:t>
            </a:r>
            <a:r>
              <a:rPr sz="2100" i="0" spc="-15" dirty="0">
                <a:latin typeface="Calibri"/>
                <a:cs typeface="Calibri"/>
              </a:rPr>
              <a:t>format</a:t>
            </a:r>
            <a:r>
              <a:rPr sz="2100" i="0" spc="158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specifiers:</a:t>
            </a:r>
            <a:endParaRPr sz="2100" i="0" dirty="0">
              <a:latin typeface="Calibri"/>
              <a:cs typeface="Calibri"/>
            </a:endParaRPr>
          </a:p>
          <a:p>
            <a:pPr marL="695325" marR="1177766" indent="-343376">
              <a:lnSpc>
                <a:spcPts val="1620"/>
              </a:lnSpc>
              <a:spcBef>
                <a:spcPts val="1845"/>
              </a:spcBef>
            </a:pPr>
            <a:r>
              <a:rPr sz="1500" spc="-4" dirty="0">
                <a:latin typeface="Consolas"/>
                <a:cs typeface="Consolas"/>
              </a:rPr>
              <a:t>System.out.printf(</a:t>
            </a:r>
            <a:r>
              <a:rPr sz="1500" spc="-4" dirty="0">
                <a:solidFill>
                  <a:srgbClr val="C55A11"/>
                </a:solidFill>
                <a:latin typeface="Consolas"/>
                <a:cs typeface="Consolas"/>
              </a:rPr>
              <a:t>"There </a:t>
            </a:r>
            <a:r>
              <a:rPr sz="1500" dirty="0">
                <a:solidFill>
                  <a:srgbClr val="C55A11"/>
                </a:solidFill>
                <a:latin typeface="Consolas"/>
                <a:cs typeface="Consolas"/>
              </a:rPr>
              <a:t>are </a:t>
            </a:r>
            <a:r>
              <a:rPr sz="1500" spc="-4" dirty="0">
                <a:solidFill>
                  <a:srgbClr val="C55A11"/>
                </a:solidFill>
                <a:latin typeface="Consolas"/>
                <a:cs typeface="Consolas"/>
              </a:rPr>
              <a:t>%.2f </a:t>
            </a:r>
            <a:r>
              <a:rPr sz="1500" dirty="0">
                <a:solidFill>
                  <a:srgbClr val="C55A11"/>
                </a:solidFill>
                <a:latin typeface="Consolas"/>
                <a:cs typeface="Consolas"/>
              </a:rPr>
              <a:t>inches in %d </a:t>
            </a:r>
            <a:r>
              <a:rPr sz="1500" spc="-4" dirty="0">
                <a:solidFill>
                  <a:srgbClr val="C55A11"/>
                </a:solidFill>
                <a:latin typeface="Consolas"/>
                <a:cs typeface="Consolas"/>
              </a:rPr>
              <a:t>centimeters.%n"</a:t>
            </a:r>
            <a:r>
              <a:rPr sz="1500" spc="-4" dirty="0">
                <a:latin typeface="Consolas"/>
                <a:cs typeface="Consolas"/>
              </a:rPr>
              <a:t>,  </a:t>
            </a:r>
            <a:r>
              <a:rPr sz="1500" dirty="0">
                <a:latin typeface="Consolas"/>
                <a:cs typeface="Consolas"/>
              </a:rPr>
              <a:t>centimeters / </a:t>
            </a:r>
            <a:r>
              <a:rPr sz="1500" spc="-4" dirty="0">
                <a:latin typeface="Consolas"/>
                <a:cs typeface="Consolas"/>
              </a:rPr>
              <a:t>2.54,</a:t>
            </a:r>
            <a:r>
              <a:rPr sz="1500" spc="-34" dirty="0">
                <a:latin typeface="Consolas"/>
                <a:cs typeface="Consolas"/>
              </a:rPr>
              <a:t> </a:t>
            </a:r>
            <a:r>
              <a:rPr sz="1500" spc="-4" dirty="0">
                <a:latin typeface="Consolas"/>
                <a:cs typeface="Consolas"/>
              </a:rPr>
              <a:t>centimeters);</a:t>
            </a:r>
            <a:endParaRPr sz="1500" dirty="0">
              <a:latin typeface="Consolas"/>
              <a:cs typeface="Consolas"/>
            </a:endParaRPr>
          </a:p>
          <a:p>
            <a:pPr marL="352425">
              <a:spcBef>
                <a:spcPts val="172"/>
              </a:spcBef>
            </a:pPr>
            <a:r>
              <a:rPr sz="1500" b="1" dirty="0">
                <a:latin typeface="Consolas"/>
                <a:cs typeface="Consolas"/>
              </a:rPr>
              <a:t>Output</a:t>
            </a:r>
            <a:r>
              <a:rPr sz="1500" dirty="0">
                <a:latin typeface="Consolas"/>
                <a:cs typeface="Consolas"/>
              </a:rPr>
              <a:t>: </a:t>
            </a:r>
            <a:r>
              <a:rPr sz="1500" spc="-4" dirty="0">
                <a:latin typeface="Consolas"/>
                <a:cs typeface="Consolas"/>
              </a:rPr>
              <a:t>There are 59.06 </a:t>
            </a:r>
            <a:r>
              <a:rPr sz="1500" dirty="0">
                <a:latin typeface="Consolas"/>
                <a:cs typeface="Consolas"/>
              </a:rPr>
              <a:t>inches </a:t>
            </a:r>
            <a:r>
              <a:rPr sz="1500" spc="-4" dirty="0">
                <a:latin typeface="Consolas"/>
                <a:cs typeface="Consolas"/>
              </a:rPr>
              <a:t>in </a:t>
            </a:r>
            <a:r>
              <a:rPr sz="1500" dirty="0">
                <a:latin typeface="Consolas"/>
                <a:cs typeface="Consolas"/>
              </a:rPr>
              <a:t>150</a:t>
            </a:r>
            <a:r>
              <a:rPr sz="1500" spc="15" dirty="0">
                <a:latin typeface="Consolas"/>
                <a:cs typeface="Consolas"/>
              </a:rPr>
              <a:t> </a:t>
            </a:r>
            <a:r>
              <a:rPr sz="1500" spc="-4" dirty="0">
                <a:latin typeface="Consolas"/>
                <a:cs typeface="Consolas"/>
              </a:rPr>
              <a:t>centimeters.</a:t>
            </a:r>
            <a:endParaRPr sz="1500" dirty="0">
              <a:latin typeface="Consolas"/>
              <a:cs typeface="Consolas"/>
            </a:endParaRPr>
          </a:p>
          <a:p>
            <a:pPr>
              <a:spcBef>
                <a:spcPts val="19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523875" marR="3810" lvl="1" indent="-171450">
              <a:lnSpc>
                <a:spcPts val="1785"/>
              </a:lnSpc>
              <a:spcBef>
                <a:spcPts val="4"/>
              </a:spcBef>
              <a:buFont typeface="Arial"/>
              <a:buChar char="•"/>
              <a:tabLst>
                <a:tab pos="523399" algn="l"/>
                <a:tab pos="523875" algn="l"/>
              </a:tabLst>
            </a:pPr>
            <a:r>
              <a:rPr sz="1650" dirty="0">
                <a:latin typeface="Consolas"/>
                <a:cs typeface="Consolas"/>
              </a:rPr>
              <a:t>%.2f </a:t>
            </a:r>
            <a:r>
              <a:rPr sz="1650" spc="-8" dirty="0">
                <a:latin typeface="Calibri"/>
                <a:cs typeface="Calibri"/>
              </a:rPr>
              <a:t>specifies that </a:t>
            </a:r>
            <a:r>
              <a:rPr sz="1650" spc="-4" dirty="0">
                <a:latin typeface="Calibri"/>
                <a:cs typeface="Calibri"/>
              </a:rPr>
              <a:t>the </a:t>
            </a:r>
            <a:r>
              <a:rPr sz="1650" dirty="0">
                <a:latin typeface="Calibri"/>
                <a:cs typeface="Calibri"/>
              </a:rPr>
              <a:t>1</a:t>
            </a:r>
            <a:r>
              <a:rPr sz="1631" baseline="24904" dirty="0">
                <a:latin typeface="Calibri"/>
                <a:cs typeface="Calibri"/>
              </a:rPr>
              <a:t>st </a:t>
            </a:r>
            <a:r>
              <a:rPr sz="1650" spc="-8" dirty="0">
                <a:latin typeface="Calibri"/>
                <a:cs typeface="Calibri"/>
              </a:rPr>
              <a:t>argument </a:t>
            </a:r>
            <a:r>
              <a:rPr sz="1650" spc="-4" dirty="0">
                <a:latin typeface="Calibri"/>
                <a:cs typeface="Calibri"/>
              </a:rPr>
              <a:t>should be </a:t>
            </a:r>
            <a:r>
              <a:rPr sz="1650" spc="-15" dirty="0">
                <a:latin typeface="Calibri"/>
                <a:cs typeface="Calibri"/>
              </a:rPr>
              <a:t>formatted </a:t>
            </a:r>
            <a:r>
              <a:rPr sz="1650" spc="-4" dirty="0">
                <a:latin typeface="Calibri"/>
                <a:cs typeface="Calibri"/>
              </a:rPr>
              <a:t>as a </a:t>
            </a:r>
            <a:r>
              <a:rPr sz="1650" spc="-8" dirty="0">
                <a:latin typeface="Calibri"/>
                <a:cs typeface="Calibri"/>
              </a:rPr>
              <a:t>decimal number </a:t>
            </a:r>
            <a:r>
              <a:rPr sz="1650" spc="4" dirty="0">
                <a:latin typeface="Calibri"/>
                <a:cs typeface="Calibri"/>
              </a:rPr>
              <a:t>(f) </a:t>
            </a:r>
            <a:r>
              <a:rPr sz="1650" spc="-15" dirty="0">
                <a:latin typeface="Calibri"/>
                <a:cs typeface="Calibri"/>
              </a:rPr>
              <a:t>to </a:t>
            </a:r>
            <a:r>
              <a:rPr sz="1650" spc="-4" dirty="0">
                <a:latin typeface="Calibri"/>
                <a:cs typeface="Calibri"/>
              </a:rPr>
              <a:t>2dp  </a:t>
            </a:r>
            <a:r>
              <a:rPr sz="1650" spc="-8" dirty="0">
                <a:latin typeface="Calibri"/>
                <a:cs typeface="Calibri"/>
              </a:rPr>
              <a:t>(.2)</a:t>
            </a:r>
            <a:endParaRPr sz="1650" dirty="0">
              <a:latin typeface="Calibri"/>
              <a:cs typeface="Calibri"/>
            </a:endParaRPr>
          </a:p>
          <a:p>
            <a:pPr marL="523875" lvl="1" indent="-171450">
              <a:spcBef>
                <a:spcPts val="153"/>
              </a:spcBef>
              <a:buFont typeface="Arial"/>
              <a:buChar char="•"/>
              <a:tabLst>
                <a:tab pos="523399" algn="l"/>
                <a:tab pos="523875" algn="l"/>
              </a:tabLst>
            </a:pPr>
            <a:r>
              <a:rPr sz="1650" spc="-4" dirty="0">
                <a:latin typeface="Consolas"/>
                <a:cs typeface="Consolas"/>
              </a:rPr>
              <a:t>%d </a:t>
            </a:r>
            <a:r>
              <a:rPr sz="1650" spc="-8" dirty="0">
                <a:latin typeface="Calibri"/>
                <a:cs typeface="Calibri"/>
              </a:rPr>
              <a:t>specifies that </a:t>
            </a:r>
            <a:r>
              <a:rPr sz="1650" spc="-4" dirty="0">
                <a:latin typeface="Calibri"/>
                <a:cs typeface="Calibri"/>
              </a:rPr>
              <a:t>the </a:t>
            </a:r>
            <a:r>
              <a:rPr sz="1650" dirty="0">
                <a:latin typeface="Calibri"/>
                <a:cs typeface="Calibri"/>
              </a:rPr>
              <a:t>2</a:t>
            </a:r>
            <a:r>
              <a:rPr sz="1631" baseline="24904" dirty="0">
                <a:latin typeface="Calibri"/>
                <a:cs typeface="Calibri"/>
              </a:rPr>
              <a:t>nd </a:t>
            </a:r>
            <a:r>
              <a:rPr sz="1650" spc="-8" dirty="0">
                <a:latin typeface="Calibri"/>
                <a:cs typeface="Calibri"/>
              </a:rPr>
              <a:t>argument </a:t>
            </a:r>
            <a:r>
              <a:rPr sz="1650" spc="-4" dirty="0">
                <a:latin typeface="Calibri"/>
                <a:cs typeface="Calibri"/>
              </a:rPr>
              <a:t>should be </a:t>
            </a:r>
            <a:r>
              <a:rPr sz="1650" spc="-15" dirty="0">
                <a:latin typeface="Calibri"/>
                <a:cs typeface="Calibri"/>
              </a:rPr>
              <a:t>formatted </a:t>
            </a:r>
            <a:r>
              <a:rPr sz="1650" spc="-4" dirty="0">
                <a:latin typeface="Calibri"/>
                <a:cs typeface="Calibri"/>
              </a:rPr>
              <a:t>as a </a:t>
            </a:r>
            <a:r>
              <a:rPr sz="1650" spc="-8" dirty="0">
                <a:latin typeface="Calibri"/>
                <a:cs typeface="Calibri"/>
              </a:rPr>
              <a:t>decimal </a:t>
            </a:r>
            <a:r>
              <a:rPr sz="1650" spc="-15" dirty="0">
                <a:latin typeface="Calibri"/>
                <a:cs typeface="Calibri"/>
              </a:rPr>
              <a:t>integral</a:t>
            </a:r>
            <a:r>
              <a:rPr sz="1650" spc="-221" dirty="0">
                <a:latin typeface="Calibri"/>
                <a:cs typeface="Calibri"/>
              </a:rPr>
              <a:t> </a:t>
            </a:r>
            <a:r>
              <a:rPr sz="1650" spc="-8" dirty="0">
                <a:latin typeface="Calibri"/>
                <a:cs typeface="Calibri"/>
              </a:rPr>
              <a:t>(d)</a:t>
            </a:r>
            <a:endParaRPr sz="1650" dirty="0">
              <a:latin typeface="Calibri"/>
              <a:cs typeface="Calibri"/>
            </a:endParaRPr>
          </a:p>
          <a:p>
            <a:pPr marL="523875" lvl="1" indent="-171450">
              <a:spcBef>
                <a:spcPts val="172"/>
              </a:spcBef>
              <a:buFont typeface="Arial"/>
              <a:buChar char="•"/>
              <a:tabLst>
                <a:tab pos="523399" algn="l"/>
                <a:tab pos="523875" algn="l"/>
              </a:tabLst>
            </a:pPr>
            <a:r>
              <a:rPr sz="1650" spc="-4" dirty="0">
                <a:latin typeface="Consolas"/>
                <a:cs typeface="Consolas"/>
              </a:rPr>
              <a:t>%n</a:t>
            </a:r>
            <a:r>
              <a:rPr sz="1650" spc="-398" dirty="0">
                <a:latin typeface="Consolas"/>
                <a:cs typeface="Consolas"/>
              </a:rPr>
              <a:t> </a:t>
            </a:r>
            <a:r>
              <a:rPr sz="1650" spc="-8" dirty="0">
                <a:latin typeface="Calibri"/>
                <a:cs typeface="Calibri"/>
              </a:rPr>
              <a:t>does not require </a:t>
            </a:r>
            <a:r>
              <a:rPr sz="1650" spc="-4" dirty="0">
                <a:latin typeface="Calibri"/>
                <a:cs typeface="Calibri"/>
              </a:rPr>
              <a:t>an </a:t>
            </a:r>
            <a:r>
              <a:rPr sz="1650" spc="-8" dirty="0">
                <a:latin typeface="Calibri"/>
                <a:cs typeface="Calibri"/>
              </a:rPr>
              <a:t>argument, but specifies </a:t>
            </a:r>
            <a:r>
              <a:rPr sz="1650" spc="-4" dirty="0">
                <a:latin typeface="Calibri"/>
                <a:cs typeface="Calibri"/>
              </a:rPr>
              <a:t>a </a:t>
            </a:r>
            <a:r>
              <a:rPr sz="1650" spc="-8" dirty="0">
                <a:latin typeface="Calibri"/>
                <a:cs typeface="Calibri"/>
              </a:rPr>
              <a:t>new </a:t>
            </a:r>
            <a:r>
              <a:rPr sz="1650" spc="-4" dirty="0">
                <a:latin typeface="Calibri"/>
                <a:cs typeface="Calibri"/>
              </a:rPr>
              <a:t>line </a:t>
            </a:r>
            <a:r>
              <a:rPr sz="1650" spc="-11" dirty="0">
                <a:latin typeface="Calibri"/>
                <a:cs typeface="Calibri"/>
              </a:rPr>
              <a:t>character</a:t>
            </a:r>
          </a:p>
          <a:p>
            <a:pPr marL="523875" lvl="1" indent="-171450">
              <a:spcBef>
                <a:spcPts val="180"/>
              </a:spcBef>
              <a:buFont typeface="Arial"/>
              <a:buChar char="•"/>
              <a:tabLst>
                <a:tab pos="523399" algn="l"/>
                <a:tab pos="523875" algn="l"/>
              </a:tabLst>
            </a:pPr>
            <a:r>
              <a:rPr sz="1650" spc="-8" dirty="0">
                <a:latin typeface="Calibri"/>
                <a:cs typeface="Calibri"/>
              </a:rPr>
              <a:t>The specifier </a:t>
            </a:r>
            <a:r>
              <a:rPr sz="1650" spc="-11" dirty="0">
                <a:latin typeface="Calibri"/>
                <a:cs typeface="Calibri"/>
              </a:rPr>
              <a:t>format </a:t>
            </a:r>
            <a:r>
              <a:rPr sz="1650" spc="-4" dirty="0">
                <a:latin typeface="Calibri"/>
                <a:cs typeface="Calibri"/>
              </a:rPr>
              <a:t>is</a:t>
            </a:r>
            <a:r>
              <a:rPr sz="1650" spc="98" dirty="0">
                <a:latin typeface="Calibri"/>
                <a:cs typeface="Calibri"/>
              </a:rPr>
              <a:t> </a:t>
            </a:r>
            <a:r>
              <a:rPr sz="1650" spc="-8" dirty="0">
                <a:latin typeface="Calibri"/>
                <a:cs typeface="Calibri"/>
              </a:rPr>
              <a:t>%[flags][width][.precision][convertor]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8606" y="1022032"/>
            <a:ext cx="4953476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latin typeface="Calibri"/>
                <a:cs typeface="Calibri"/>
              </a:rPr>
              <a:t>https://docs.oracle.com/javase/tutorial/java/data/numberformat.html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4746" y="3572256"/>
            <a:ext cx="578168" cy="233363"/>
          </a:xfrm>
          <a:custGeom>
            <a:avLst/>
            <a:gdLst/>
            <a:ahLst/>
            <a:cxnLst/>
            <a:rect l="l" t="t" r="r" b="b"/>
            <a:pathLst>
              <a:path w="770889" h="311150">
                <a:moveTo>
                  <a:pt x="0" y="155575"/>
                </a:moveTo>
                <a:lnTo>
                  <a:pt x="19638" y="106379"/>
                </a:lnTo>
                <a:lnTo>
                  <a:pt x="74322" y="63669"/>
                </a:lnTo>
                <a:lnTo>
                  <a:pt x="112823" y="45545"/>
                </a:lnTo>
                <a:lnTo>
                  <a:pt x="157706" y="30000"/>
                </a:lnTo>
                <a:lnTo>
                  <a:pt x="208178" y="17354"/>
                </a:lnTo>
                <a:lnTo>
                  <a:pt x="263444" y="7925"/>
                </a:lnTo>
                <a:lnTo>
                  <a:pt x="322713" y="2034"/>
                </a:lnTo>
                <a:lnTo>
                  <a:pt x="385190" y="0"/>
                </a:lnTo>
                <a:lnTo>
                  <a:pt x="447668" y="2034"/>
                </a:lnTo>
                <a:lnTo>
                  <a:pt x="506937" y="7925"/>
                </a:lnTo>
                <a:lnTo>
                  <a:pt x="562203" y="17354"/>
                </a:lnTo>
                <a:lnTo>
                  <a:pt x="612675" y="30000"/>
                </a:lnTo>
                <a:lnTo>
                  <a:pt x="657558" y="45545"/>
                </a:lnTo>
                <a:lnTo>
                  <a:pt x="696059" y="63669"/>
                </a:lnTo>
                <a:lnTo>
                  <a:pt x="750743" y="106379"/>
                </a:lnTo>
                <a:lnTo>
                  <a:pt x="770381" y="155575"/>
                </a:lnTo>
                <a:lnTo>
                  <a:pt x="765340" y="180793"/>
                </a:lnTo>
                <a:lnTo>
                  <a:pt x="727385" y="227039"/>
                </a:lnTo>
                <a:lnTo>
                  <a:pt x="657558" y="265557"/>
                </a:lnTo>
                <a:lnTo>
                  <a:pt x="612675" y="281112"/>
                </a:lnTo>
                <a:lnTo>
                  <a:pt x="562203" y="293771"/>
                </a:lnTo>
                <a:lnTo>
                  <a:pt x="506937" y="303211"/>
                </a:lnTo>
                <a:lnTo>
                  <a:pt x="447668" y="309111"/>
                </a:lnTo>
                <a:lnTo>
                  <a:pt x="385190" y="311150"/>
                </a:lnTo>
                <a:lnTo>
                  <a:pt x="322713" y="309111"/>
                </a:lnTo>
                <a:lnTo>
                  <a:pt x="263444" y="303211"/>
                </a:lnTo>
                <a:lnTo>
                  <a:pt x="208178" y="293771"/>
                </a:lnTo>
                <a:lnTo>
                  <a:pt x="157706" y="281112"/>
                </a:lnTo>
                <a:lnTo>
                  <a:pt x="112823" y="265557"/>
                </a:lnTo>
                <a:lnTo>
                  <a:pt x="74322" y="247425"/>
                </a:lnTo>
                <a:lnTo>
                  <a:pt x="19638" y="204721"/>
                </a:lnTo>
                <a:lnTo>
                  <a:pt x="0" y="155575"/>
                </a:lnTo>
                <a:close/>
              </a:path>
            </a:pathLst>
          </a:custGeom>
          <a:ln w="127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9246" y="3795808"/>
            <a:ext cx="2296954" cy="251460"/>
          </a:xfrm>
          <a:custGeom>
            <a:avLst/>
            <a:gdLst/>
            <a:ahLst/>
            <a:cxnLst/>
            <a:rect l="l" t="t" r="r" b="b"/>
            <a:pathLst>
              <a:path w="3062604" h="335279">
                <a:moveTo>
                  <a:pt x="0" y="167512"/>
                </a:moveTo>
                <a:lnTo>
                  <a:pt x="31109" y="133733"/>
                </a:lnTo>
                <a:lnTo>
                  <a:pt x="68841" y="117674"/>
                </a:lnTo>
                <a:lnTo>
                  <a:pt x="120332" y="102280"/>
                </a:lnTo>
                <a:lnTo>
                  <a:pt x="184812" y="87636"/>
                </a:lnTo>
                <a:lnTo>
                  <a:pt x="261512" y="73824"/>
                </a:lnTo>
                <a:lnTo>
                  <a:pt x="304203" y="67258"/>
                </a:lnTo>
                <a:lnTo>
                  <a:pt x="349661" y="60930"/>
                </a:lnTo>
                <a:lnTo>
                  <a:pt x="397789" y="54854"/>
                </a:lnTo>
                <a:lnTo>
                  <a:pt x="448490" y="49037"/>
                </a:lnTo>
                <a:lnTo>
                  <a:pt x="501670" y="43492"/>
                </a:lnTo>
                <a:lnTo>
                  <a:pt x="557230" y="38229"/>
                </a:lnTo>
                <a:lnTo>
                  <a:pt x="615076" y="33258"/>
                </a:lnTo>
                <a:lnTo>
                  <a:pt x="675111" y="28590"/>
                </a:lnTo>
                <a:lnTo>
                  <a:pt x="737239" y="24235"/>
                </a:lnTo>
                <a:lnTo>
                  <a:pt x="801363" y="20204"/>
                </a:lnTo>
                <a:lnTo>
                  <a:pt x="867388" y="16506"/>
                </a:lnTo>
                <a:lnTo>
                  <a:pt x="935216" y="13154"/>
                </a:lnTo>
                <a:lnTo>
                  <a:pt x="1004753" y="10157"/>
                </a:lnTo>
                <a:lnTo>
                  <a:pt x="1075902" y="7525"/>
                </a:lnTo>
                <a:lnTo>
                  <a:pt x="1148566" y="5269"/>
                </a:lnTo>
                <a:lnTo>
                  <a:pt x="1222649" y="3400"/>
                </a:lnTo>
                <a:lnTo>
                  <a:pt x="1298055" y="1928"/>
                </a:lnTo>
                <a:lnTo>
                  <a:pt x="1374689" y="864"/>
                </a:lnTo>
                <a:lnTo>
                  <a:pt x="1452453" y="217"/>
                </a:lnTo>
                <a:lnTo>
                  <a:pt x="1531251" y="0"/>
                </a:lnTo>
                <a:lnTo>
                  <a:pt x="1610050" y="217"/>
                </a:lnTo>
                <a:lnTo>
                  <a:pt x="1687814" y="864"/>
                </a:lnTo>
                <a:lnTo>
                  <a:pt x="1764447" y="1928"/>
                </a:lnTo>
                <a:lnTo>
                  <a:pt x="1839853" y="3400"/>
                </a:lnTo>
                <a:lnTo>
                  <a:pt x="1913936" y="5269"/>
                </a:lnTo>
                <a:lnTo>
                  <a:pt x="1986600" y="7525"/>
                </a:lnTo>
                <a:lnTo>
                  <a:pt x="2057748" y="10157"/>
                </a:lnTo>
                <a:lnTo>
                  <a:pt x="2127284" y="13154"/>
                </a:lnTo>
                <a:lnTo>
                  <a:pt x="2195112" y="16506"/>
                </a:lnTo>
                <a:lnTo>
                  <a:pt x="2261136" y="20204"/>
                </a:lnTo>
                <a:lnTo>
                  <a:pt x="2325260" y="24235"/>
                </a:lnTo>
                <a:lnTo>
                  <a:pt x="2387387" y="28590"/>
                </a:lnTo>
                <a:lnTo>
                  <a:pt x="2447422" y="33258"/>
                </a:lnTo>
                <a:lnTo>
                  <a:pt x="2505267" y="38229"/>
                </a:lnTo>
                <a:lnTo>
                  <a:pt x="2560827" y="43492"/>
                </a:lnTo>
                <a:lnTo>
                  <a:pt x="2614006" y="49037"/>
                </a:lnTo>
                <a:lnTo>
                  <a:pt x="2664707" y="54854"/>
                </a:lnTo>
                <a:lnTo>
                  <a:pt x="2712834" y="60930"/>
                </a:lnTo>
                <a:lnTo>
                  <a:pt x="2758291" y="67258"/>
                </a:lnTo>
                <a:lnTo>
                  <a:pt x="2800982" y="73824"/>
                </a:lnTo>
                <a:lnTo>
                  <a:pt x="2840811" y="80621"/>
                </a:lnTo>
                <a:lnTo>
                  <a:pt x="2911496" y="94859"/>
                </a:lnTo>
                <a:lnTo>
                  <a:pt x="2969576" y="109889"/>
                </a:lnTo>
                <a:lnTo>
                  <a:pt x="3014284" y="125626"/>
                </a:lnTo>
                <a:lnTo>
                  <a:pt x="3054585" y="150374"/>
                </a:lnTo>
                <a:lnTo>
                  <a:pt x="3062490" y="167512"/>
                </a:lnTo>
                <a:lnTo>
                  <a:pt x="3060498" y="176127"/>
                </a:lnTo>
                <a:lnTo>
                  <a:pt x="3031381" y="201250"/>
                </a:lnTo>
                <a:lnTo>
                  <a:pt x="2993650" y="217292"/>
                </a:lnTo>
                <a:lnTo>
                  <a:pt x="2942160" y="232671"/>
                </a:lnTo>
                <a:lnTo>
                  <a:pt x="2877681" y="247304"/>
                </a:lnTo>
                <a:lnTo>
                  <a:pt x="2800982" y="261105"/>
                </a:lnTo>
                <a:lnTo>
                  <a:pt x="2758291" y="267667"/>
                </a:lnTo>
                <a:lnTo>
                  <a:pt x="2712834" y="273990"/>
                </a:lnTo>
                <a:lnTo>
                  <a:pt x="2664707" y="280064"/>
                </a:lnTo>
                <a:lnTo>
                  <a:pt x="2614006" y="285876"/>
                </a:lnTo>
                <a:lnTo>
                  <a:pt x="2560827" y="291419"/>
                </a:lnTo>
                <a:lnTo>
                  <a:pt x="2505267" y="296679"/>
                </a:lnTo>
                <a:lnTo>
                  <a:pt x="2447422" y="301648"/>
                </a:lnTo>
                <a:lnTo>
                  <a:pt x="2387387" y="306315"/>
                </a:lnTo>
                <a:lnTo>
                  <a:pt x="2325260" y="310668"/>
                </a:lnTo>
                <a:lnTo>
                  <a:pt x="2261136" y="314698"/>
                </a:lnTo>
                <a:lnTo>
                  <a:pt x="2195112" y="318394"/>
                </a:lnTo>
                <a:lnTo>
                  <a:pt x="2127284" y="321746"/>
                </a:lnTo>
                <a:lnTo>
                  <a:pt x="2057748" y="324743"/>
                </a:lnTo>
                <a:lnTo>
                  <a:pt x="1986600" y="327374"/>
                </a:lnTo>
                <a:lnTo>
                  <a:pt x="1913936" y="329629"/>
                </a:lnTo>
                <a:lnTo>
                  <a:pt x="1839853" y="331498"/>
                </a:lnTo>
                <a:lnTo>
                  <a:pt x="1764447" y="332970"/>
                </a:lnTo>
                <a:lnTo>
                  <a:pt x="1687814" y="334034"/>
                </a:lnTo>
                <a:lnTo>
                  <a:pt x="1610050" y="334681"/>
                </a:lnTo>
                <a:lnTo>
                  <a:pt x="1531251" y="334899"/>
                </a:lnTo>
                <a:lnTo>
                  <a:pt x="1452453" y="334681"/>
                </a:lnTo>
                <a:lnTo>
                  <a:pt x="1374689" y="334034"/>
                </a:lnTo>
                <a:lnTo>
                  <a:pt x="1298055" y="332970"/>
                </a:lnTo>
                <a:lnTo>
                  <a:pt x="1222649" y="331498"/>
                </a:lnTo>
                <a:lnTo>
                  <a:pt x="1148566" y="329629"/>
                </a:lnTo>
                <a:lnTo>
                  <a:pt x="1075902" y="327374"/>
                </a:lnTo>
                <a:lnTo>
                  <a:pt x="1004753" y="324743"/>
                </a:lnTo>
                <a:lnTo>
                  <a:pt x="935216" y="321746"/>
                </a:lnTo>
                <a:lnTo>
                  <a:pt x="867388" y="318394"/>
                </a:lnTo>
                <a:lnTo>
                  <a:pt x="801363" y="314698"/>
                </a:lnTo>
                <a:lnTo>
                  <a:pt x="737239" y="310668"/>
                </a:lnTo>
                <a:lnTo>
                  <a:pt x="675111" y="306315"/>
                </a:lnTo>
                <a:lnTo>
                  <a:pt x="615076" y="301648"/>
                </a:lnTo>
                <a:lnTo>
                  <a:pt x="557230" y="296679"/>
                </a:lnTo>
                <a:lnTo>
                  <a:pt x="501670" y="291419"/>
                </a:lnTo>
                <a:lnTo>
                  <a:pt x="448490" y="285876"/>
                </a:lnTo>
                <a:lnTo>
                  <a:pt x="397789" y="280064"/>
                </a:lnTo>
                <a:lnTo>
                  <a:pt x="349661" y="273990"/>
                </a:lnTo>
                <a:lnTo>
                  <a:pt x="304203" y="267667"/>
                </a:lnTo>
                <a:lnTo>
                  <a:pt x="261512" y="261105"/>
                </a:lnTo>
                <a:lnTo>
                  <a:pt x="221683" y="254313"/>
                </a:lnTo>
                <a:lnTo>
                  <a:pt x="150997" y="240086"/>
                </a:lnTo>
                <a:lnTo>
                  <a:pt x="92915" y="225070"/>
                </a:lnTo>
                <a:lnTo>
                  <a:pt x="48207" y="209349"/>
                </a:lnTo>
                <a:lnTo>
                  <a:pt x="7905" y="184629"/>
                </a:lnTo>
                <a:lnTo>
                  <a:pt x="0" y="167512"/>
                </a:lnTo>
                <a:close/>
              </a:path>
            </a:pathLst>
          </a:custGeom>
          <a:ln w="1270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2969" y="3795808"/>
            <a:ext cx="1433036" cy="251460"/>
          </a:xfrm>
          <a:custGeom>
            <a:avLst/>
            <a:gdLst/>
            <a:ahLst/>
            <a:cxnLst/>
            <a:rect l="l" t="t" r="r" b="b"/>
            <a:pathLst>
              <a:path w="1910714" h="335279">
                <a:moveTo>
                  <a:pt x="0" y="167512"/>
                </a:moveTo>
                <a:lnTo>
                  <a:pt x="25225" y="129082"/>
                </a:lnTo>
                <a:lnTo>
                  <a:pt x="68301" y="105157"/>
                </a:lnTo>
                <a:lnTo>
                  <a:pt x="130405" y="82935"/>
                </a:lnTo>
                <a:lnTo>
                  <a:pt x="168062" y="72556"/>
                </a:lnTo>
                <a:lnTo>
                  <a:pt x="209838" y="62713"/>
                </a:lnTo>
                <a:lnTo>
                  <a:pt x="255523" y="53445"/>
                </a:lnTo>
                <a:lnTo>
                  <a:pt x="304904" y="44788"/>
                </a:lnTo>
                <a:lnTo>
                  <a:pt x="357768" y="36779"/>
                </a:lnTo>
                <a:lnTo>
                  <a:pt x="413903" y="29455"/>
                </a:lnTo>
                <a:lnTo>
                  <a:pt x="473098" y="22855"/>
                </a:lnTo>
                <a:lnTo>
                  <a:pt x="535140" y="17014"/>
                </a:lnTo>
                <a:lnTo>
                  <a:pt x="599816" y="11970"/>
                </a:lnTo>
                <a:lnTo>
                  <a:pt x="666915" y="7759"/>
                </a:lnTo>
                <a:lnTo>
                  <a:pt x="736225" y="4420"/>
                </a:lnTo>
                <a:lnTo>
                  <a:pt x="807532" y="1989"/>
                </a:lnTo>
                <a:lnTo>
                  <a:pt x="880626" y="503"/>
                </a:lnTo>
                <a:lnTo>
                  <a:pt x="955293" y="0"/>
                </a:lnTo>
                <a:lnTo>
                  <a:pt x="1029962" y="503"/>
                </a:lnTo>
                <a:lnTo>
                  <a:pt x="1103058" y="1989"/>
                </a:lnTo>
                <a:lnTo>
                  <a:pt x="1174369" y="4420"/>
                </a:lnTo>
                <a:lnTo>
                  <a:pt x="1243684" y="7759"/>
                </a:lnTo>
                <a:lnTo>
                  <a:pt x="1310789" y="11970"/>
                </a:lnTo>
                <a:lnTo>
                  <a:pt x="1375472" y="17014"/>
                </a:lnTo>
                <a:lnTo>
                  <a:pt x="1437522" y="22855"/>
                </a:lnTo>
                <a:lnTo>
                  <a:pt x="1496725" y="29455"/>
                </a:lnTo>
                <a:lnTo>
                  <a:pt x="1552869" y="36779"/>
                </a:lnTo>
                <a:lnTo>
                  <a:pt x="1605742" y="44788"/>
                </a:lnTo>
                <a:lnTo>
                  <a:pt x="1655132" y="53445"/>
                </a:lnTo>
                <a:lnTo>
                  <a:pt x="1700826" y="62713"/>
                </a:lnTo>
                <a:lnTo>
                  <a:pt x="1742611" y="72556"/>
                </a:lnTo>
                <a:lnTo>
                  <a:pt x="1780276" y="82935"/>
                </a:lnTo>
                <a:lnTo>
                  <a:pt x="1842395" y="105157"/>
                </a:lnTo>
                <a:lnTo>
                  <a:pt x="1885482" y="129082"/>
                </a:lnTo>
                <a:lnTo>
                  <a:pt x="1910714" y="167512"/>
                </a:lnTo>
                <a:lnTo>
                  <a:pt x="1907840" y="180595"/>
                </a:lnTo>
                <a:lnTo>
                  <a:pt x="1866423" y="218040"/>
                </a:lnTo>
                <a:lnTo>
                  <a:pt x="1813608" y="241130"/>
                </a:lnTo>
                <a:lnTo>
                  <a:pt x="1742611" y="262373"/>
                </a:lnTo>
                <a:lnTo>
                  <a:pt x="1700826" y="272209"/>
                </a:lnTo>
                <a:lnTo>
                  <a:pt x="1655132" y="281472"/>
                </a:lnTo>
                <a:lnTo>
                  <a:pt x="1605742" y="290124"/>
                </a:lnTo>
                <a:lnTo>
                  <a:pt x="1552869" y="298129"/>
                </a:lnTo>
                <a:lnTo>
                  <a:pt x="1496725" y="305450"/>
                </a:lnTo>
                <a:lnTo>
                  <a:pt x="1437522" y="312048"/>
                </a:lnTo>
                <a:lnTo>
                  <a:pt x="1375472" y="317887"/>
                </a:lnTo>
                <a:lnTo>
                  <a:pt x="1310789" y="322930"/>
                </a:lnTo>
                <a:lnTo>
                  <a:pt x="1243684" y="327140"/>
                </a:lnTo>
                <a:lnTo>
                  <a:pt x="1174369" y="330478"/>
                </a:lnTo>
                <a:lnTo>
                  <a:pt x="1103058" y="332909"/>
                </a:lnTo>
                <a:lnTo>
                  <a:pt x="1029962" y="334395"/>
                </a:lnTo>
                <a:lnTo>
                  <a:pt x="955293" y="334899"/>
                </a:lnTo>
                <a:lnTo>
                  <a:pt x="880626" y="334395"/>
                </a:lnTo>
                <a:lnTo>
                  <a:pt x="807532" y="332909"/>
                </a:lnTo>
                <a:lnTo>
                  <a:pt x="736225" y="330478"/>
                </a:lnTo>
                <a:lnTo>
                  <a:pt x="666915" y="327140"/>
                </a:lnTo>
                <a:lnTo>
                  <a:pt x="599816" y="322930"/>
                </a:lnTo>
                <a:lnTo>
                  <a:pt x="535140" y="317887"/>
                </a:lnTo>
                <a:lnTo>
                  <a:pt x="473098" y="312048"/>
                </a:lnTo>
                <a:lnTo>
                  <a:pt x="413903" y="305450"/>
                </a:lnTo>
                <a:lnTo>
                  <a:pt x="357768" y="298129"/>
                </a:lnTo>
                <a:lnTo>
                  <a:pt x="304904" y="290124"/>
                </a:lnTo>
                <a:lnTo>
                  <a:pt x="255523" y="281472"/>
                </a:lnTo>
                <a:lnTo>
                  <a:pt x="209838" y="272209"/>
                </a:lnTo>
                <a:lnTo>
                  <a:pt x="168062" y="262373"/>
                </a:lnTo>
                <a:lnTo>
                  <a:pt x="130405" y="252000"/>
                </a:lnTo>
                <a:lnTo>
                  <a:pt x="68301" y="229797"/>
                </a:lnTo>
                <a:lnTo>
                  <a:pt x="25225" y="205896"/>
                </a:lnTo>
                <a:lnTo>
                  <a:pt x="0" y="167512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48084" y="3583399"/>
            <a:ext cx="431483" cy="233363"/>
          </a:xfrm>
          <a:custGeom>
            <a:avLst/>
            <a:gdLst/>
            <a:ahLst/>
            <a:cxnLst/>
            <a:rect l="l" t="t" r="r" b="b"/>
            <a:pathLst>
              <a:path w="575309" h="311150">
                <a:moveTo>
                  <a:pt x="0" y="155574"/>
                </a:moveTo>
                <a:lnTo>
                  <a:pt x="22584" y="95047"/>
                </a:lnTo>
                <a:lnTo>
                  <a:pt x="84185" y="45592"/>
                </a:lnTo>
                <a:lnTo>
                  <a:pt x="126733" y="26588"/>
                </a:lnTo>
                <a:lnTo>
                  <a:pt x="175575" y="12235"/>
                </a:lnTo>
                <a:lnTo>
                  <a:pt x="229558" y="3163"/>
                </a:lnTo>
                <a:lnTo>
                  <a:pt x="287527" y="0"/>
                </a:lnTo>
                <a:lnTo>
                  <a:pt x="345461" y="3163"/>
                </a:lnTo>
                <a:lnTo>
                  <a:pt x="399426" y="12235"/>
                </a:lnTo>
                <a:lnTo>
                  <a:pt x="448266" y="26588"/>
                </a:lnTo>
                <a:lnTo>
                  <a:pt x="490823" y="45592"/>
                </a:lnTo>
                <a:lnTo>
                  <a:pt x="525938" y="68622"/>
                </a:lnTo>
                <a:lnTo>
                  <a:pt x="569212" y="124241"/>
                </a:lnTo>
                <a:lnTo>
                  <a:pt x="575055" y="155574"/>
                </a:lnTo>
                <a:lnTo>
                  <a:pt x="569212" y="186945"/>
                </a:lnTo>
                <a:lnTo>
                  <a:pt x="525938" y="242583"/>
                </a:lnTo>
                <a:lnTo>
                  <a:pt x="490823" y="265604"/>
                </a:lnTo>
                <a:lnTo>
                  <a:pt x="448266" y="284595"/>
                </a:lnTo>
                <a:lnTo>
                  <a:pt x="399426" y="298932"/>
                </a:lnTo>
                <a:lnTo>
                  <a:pt x="345461" y="307991"/>
                </a:lnTo>
                <a:lnTo>
                  <a:pt x="287527" y="311149"/>
                </a:lnTo>
                <a:lnTo>
                  <a:pt x="229558" y="307991"/>
                </a:lnTo>
                <a:lnTo>
                  <a:pt x="175575" y="298932"/>
                </a:lnTo>
                <a:lnTo>
                  <a:pt x="126733" y="284595"/>
                </a:lnTo>
                <a:lnTo>
                  <a:pt x="84185" y="265604"/>
                </a:lnTo>
                <a:lnTo>
                  <a:pt x="49084" y="242583"/>
                </a:lnTo>
                <a:lnTo>
                  <a:pt x="5838" y="186945"/>
                </a:lnTo>
                <a:lnTo>
                  <a:pt x="0" y="155574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509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hape 9011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Assignment and Arithmetic</a:t>
            </a:r>
          </a:p>
        </p:txBody>
      </p:sp>
      <p:sp>
        <p:nvSpPr>
          <p:cNvPr id="31749" name="Shape 901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We can assign data to variables directly or via arithmetic using other variables, or even itself</a:t>
            </a:r>
            <a:endParaRPr lang="en-US" sz="1800" dirty="0"/>
          </a:p>
          <a:p>
            <a:pPr marL="757238" lvl="1" indent="-457200"/>
            <a:r>
              <a:rPr lang="en-US" dirty="0"/>
              <a:t>We use the example of integers here but this can be done with any </a:t>
            </a:r>
            <a:r>
              <a:rPr lang="en-US" dirty="0" err="1"/>
              <a:t>datatype</a:t>
            </a:r>
            <a:r>
              <a:rPr lang="en-US" dirty="0"/>
              <a:t> we choose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Example</a:t>
            </a:r>
          </a:p>
          <a:p>
            <a:pPr marL="300038" lvl="1" indent="0">
              <a:buNone/>
            </a:pP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num1, num2, num3;</a:t>
            </a:r>
          </a:p>
          <a:p>
            <a:pPr marL="300038" lvl="1" indent="0">
              <a:buNone/>
            </a:pPr>
            <a:endParaRPr lang="en-US" sz="1500" dirty="0">
              <a:latin typeface="Courier New" pitchFamily="49" charset="0"/>
            </a:endParaRPr>
          </a:p>
          <a:p>
            <a:pPr marL="757238" lvl="1" indent="-457200">
              <a:buFontTx/>
              <a:buAutoNum type="arabicPeriod"/>
            </a:pPr>
            <a:r>
              <a:rPr lang="en-US" sz="1500" dirty="0">
                <a:latin typeface="Courier New" pitchFamily="49" charset="0"/>
              </a:rPr>
              <a:t>num1 = 18;</a:t>
            </a:r>
          </a:p>
          <a:p>
            <a:pPr marL="757238" lvl="1" indent="-457200">
              <a:buFontTx/>
              <a:buAutoNum type="arabicPeriod"/>
            </a:pPr>
            <a:r>
              <a:rPr lang="en-US" sz="1500" dirty="0">
                <a:latin typeface="Courier New" pitchFamily="49" charset="0"/>
              </a:rPr>
              <a:t>num1 = num1 + 27;</a:t>
            </a:r>
          </a:p>
          <a:p>
            <a:pPr marL="757238" lvl="1" indent="-457200">
              <a:buFontTx/>
              <a:buAutoNum type="arabicPeriod"/>
            </a:pPr>
            <a:r>
              <a:rPr lang="en-US" sz="1500" dirty="0">
                <a:latin typeface="Courier New" pitchFamily="49" charset="0"/>
              </a:rPr>
              <a:t>num2 = num1;</a:t>
            </a:r>
          </a:p>
          <a:p>
            <a:pPr marL="757238" lvl="1" indent="-457200">
              <a:buFontTx/>
              <a:buAutoNum type="arabicPeriod"/>
            </a:pPr>
            <a:r>
              <a:rPr lang="en-US" sz="1500" dirty="0">
                <a:latin typeface="Courier New" pitchFamily="49" charset="0"/>
              </a:rPr>
              <a:t>num3 = num2 / 5;</a:t>
            </a:r>
          </a:p>
          <a:p>
            <a:pPr marL="757238" lvl="1" indent="-457200">
              <a:buFontTx/>
              <a:buAutoNum type="arabicPeriod"/>
            </a:pPr>
            <a:r>
              <a:rPr lang="en-US" sz="1500" dirty="0">
                <a:latin typeface="Courier New" pitchFamily="49" charset="0"/>
              </a:rPr>
              <a:t>num3 = num3 / 4;</a:t>
            </a:r>
          </a:p>
        </p:txBody>
      </p:sp>
      <p:sp>
        <p:nvSpPr>
          <p:cNvPr id="31746" name="Shap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imes New Roman" pitchFamily="18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imes New Roman" pitchFamily="18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B2EA97-9D2B-4A4A-A447-86DA96966A9C}" type="slidenum">
              <a:rPr lang="en-US" sz="1050"/>
              <a:pPr eaLnBrk="1" hangingPunct="1"/>
              <a:t>4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994963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76" y="1067586"/>
            <a:ext cx="6653689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Another </a:t>
            </a:r>
            <a:r>
              <a:rPr spc="-15" dirty="0"/>
              <a:t>example </a:t>
            </a:r>
            <a:r>
              <a:rPr spc="-4" dirty="0"/>
              <a:t>printf </a:t>
            </a:r>
            <a:r>
              <a:rPr spc="-41" dirty="0"/>
              <a:t>format</a:t>
            </a:r>
            <a:r>
              <a:rPr spc="-127" dirty="0"/>
              <a:t> </a:t>
            </a:r>
            <a:r>
              <a:rPr spc="-19" dirty="0"/>
              <a:t>specifier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711076" y="1712032"/>
            <a:ext cx="4941043" cy="3764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>
                <a:solidFill>
                  <a:srgbClr val="2E5496"/>
                </a:solidFill>
              </a:rPr>
              <a:t>double </a:t>
            </a:r>
            <a:r>
              <a:rPr spc="4" dirty="0"/>
              <a:t>val </a:t>
            </a:r>
            <a:r>
              <a:rPr dirty="0"/>
              <a:t>=</a:t>
            </a:r>
            <a:r>
              <a:rPr spc="-56" dirty="0"/>
              <a:t> </a:t>
            </a:r>
            <a:r>
              <a:rPr spc="4" dirty="0"/>
              <a:t>33.456;</a:t>
            </a:r>
          </a:p>
          <a:p>
            <a:pPr marL="9525">
              <a:lnSpc>
                <a:spcPts val="1943"/>
              </a:lnSpc>
              <a:spcBef>
                <a:spcPts val="315"/>
              </a:spcBef>
            </a:pPr>
            <a:r>
              <a:rPr dirty="0"/>
              <a:t>System.out.printf(</a:t>
            </a:r>
            <a:r>
              <a:rPr dirty="0">
                <a:solidFill>
                  <a:srgbClr val="C55A11"/>
                </a:solidFill>
              </a:rPr>
              <a:t>"Result</a:t>
            </a:r>
            <a:r>
              <a:rPr spc="19" dirty="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=</a:t>
            </a:r>
          </a:p>
          <a:p>
            <a:pPr marL="695325">
              <a:lnSpc>
                <a:spcPts val="1943"/>
              </a:lnSpc>
            </a:pPr>
            <a:r>
              <a:rPr dirty="0">
                <a:solidFill>
                  <a:srgbClr val="C55A11"/>
                </a:solidFill>
              </a:rPr>
              <a:t>%08.2f"</a:t>
            </a:r>
            <a:r>
              <a:rPr dirty="0"/>
              <a:t>,val);</a:t>
            </a:r>
          </a:p>
          <a:p>
            <a:pPr>
              <a:lnSpc>
                <a:spcPct val="100000"/>
              </a:lnSpc>
            </a:pPr>
            <a:endParaRPr sz="2363" dirty="0">
              <a:latin typeface="Times New Roman"/>
              <a:cs typeface="Times New Roman"/>
            </a:endParaRPr>
          </a:p>
          <a:p>
            <a:pPr marL="180975">
              <a:lnSpc>
                <a:spcPts val="2310"/>
              </a:lnSpc>
              <a:buFont typeface="Arial"/>
              <a:buChar char="•"/>
              <a:tabLst>
                <a:tab pos="181451" algn="l"/>
              </a:tabLst>
            </a:pPr>
            <a:r>
              <a:rPr spc="-4" dirty="0">
                <a:latin typeface="Calibri"/>
                <a:cs typeface="Calibri"/>
              </a:rPr>
              <a:t>The specifier </a:t>
            </a:r>
            <a:r>
              <a:rPr spc="-15" dirty="0">
                <a:latin typeface="Calibri"/>
                <a:cs typeface="Calibri"/>
              </a:rPr>
              <a:t>format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is</a:t>
            </a:r>
            <a:endParaRPr dirty="0">
              <a:latin typeface="Calibri"/>
              <a:cs typeface="Calibri"/>
            </a:endParaRPr>
          </a:p>
          <a:p>
            <a:pPr marL="95250" algn="ctr">
              <a:lnSpc>
                <a:spcPts val="1924"/>
              </a:lnSpc>
            </a:pPr>
            <a:r>
              <a:rPr spc="-8" dirty="0">
                <a:latin typeface="Calibri"/>
                <a:cs typeface="Calibri"/>
              </a:rPr>
              <a:t>%[flags][width][.precision][convertor]</a:t>
            </a:r>
          </a:p>
          <a:p>
            <a:pPr marL="523875" lvl="1">
              <a:lnSpc>
                <a:spcPts val="2100"/>
              </a:lnSpc>
              <a:buFont typeface="Arial"/>
              <a:buChar char="•"/>
              <a:tabLst>
                <a:tab pos="524351" algn="l"/>
              </a:tabLst>
            </a:pPr>
            <a:r>
              <a:rPr spc="-15" dirty="0">
                <a:latin typeface="Calibri"/>
                <a:cs typeface="Calibri"/>
              </a:rPr>
              <a:t>Pad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15" dirty="0">
                <a:latin typeface="Calibri"/>
                <a:cs typeface="Calibri"/>
              </a:rPr>
              <a:t>zeros</a:t>
            </a:r>
            <a:r>
              <a:rPr spc="-53" dirty="0">
                <a:latin typeface="Calibri"/>
                <a:cs typeface="Calibri"/>
              </a:rPr>
              <a:t> </a:t>
            </a:r>
            <a:r>
              <a:rPr b="1" spc="-4" dirty="0">
                <a:latin typeface="Calibri"/>
                <a:cs typeface="Calibri"/>
              </a:rPr>
              <a:t>[flag=0]</a:t>
            </a:r>
            <a:endParaRPr dirty="0">
              <a:latin typeface="Calibri"/>
              <a:cs typeface="Calibri"/>
            </a:endParaRPr>
          </a:p>
          <a:p>
            <a:pPr marL="523875" lvl="1">
              <a:lnSpc>
                <a:spcPts val="2104"/>
              </a:lnSpc>
              <a:buFont typeface="Arial"/>
              <a:buChar char="•"/>
              <a:tabLst>
                <a:tab pos="524351" algn="l"/>
              </a:tabLst>
            </a:pPr>
            <a:r>
              <a:rPr spc="-11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8 </a:t>
            </a:r>
            <a:r>
              <a:rPr spc="-8" dirty="0">
                <a:latin typeface="Calibri"/>
                <a:cs typeface="Calibri"/>
              </a:rPr>
              <a:t>characters </a:t>
            </a:r>
            <a:r>
              <a:rPr spc="-4" dirty="0">
                <a:latin typeface="Calibri"/>
                <a:cs typeface="Calibri"/>
              </a:rPr>
              <a:t>(inc .dp)</a:t>
            </a:r>
            <a:r>
              <a:rPr spc="-71" dirty="0">
                <a:latin typeface="Calibri"/>
                <a:cs typeface="Calibri"/>
              </a:rPr>
              <a:t> </a:t>
            </a:r>
            <a:r>
              <a:rPr b="1" spc="-4" dirty="0">
                <a:latin typeface="Calibri"/>
                <a:cs typeface="Calibri"/>
              </a:rPr>
              <a:t>[width=8]</a:t>
            </a:r>
            <a:r>
              <a:rPr spc="-4" dirty="0">
                <a:latin typeface="Calibri"/>
                <a:cs typeface="Calibri"/>
              </a:rPr>
              <a:t>,</a:t>
            </a:r>
            <a:endParaRPr dirty="0">
              <a:latin typeface="Calibri"/>
              <a:cs typeface="Calibri"/>
            </a:endParaRPr>
          </a:p>
          <a:p>
            <a:pPr marL="523875" lvl="1">
              <a:lnSpc>
                <a:spcPts val="2108"/>
              </a:lnSpc>
              <a:buFont typeface="Arial"/>
              <a:buChar char="•"/>
              <a:tabLst>
                <a:tab pos="524351" algn="l"/>
              </a:tabLst>
            </a:pPr>
            <a:r>
              <a:rPr dirty="0">
                <a:latin typeface="Calibri"/>
                <a:cs typeface="Calibri"/>
              </a:rPr>
              <a:t>and </a:t>
            </a:r>
            <a:r>
              <a:rPr spc="-8" dirty="0">
                <a:latin typeface="Calibri"/>
                <a:cs typeface="Calibri"/>
              </a:rPr>
              <a:t>round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spc="-4" dirty="0">
                <a:latin typeface="Calibri"/>
                <a:cs typeface="Calibri"/>
              </a:rPr>
              <a:t>2dp</a:t>
            </a:r>
            <a:r>
              <a:rPr spc="-49" dirty="0">
                <a:latin typeface="Calibri"/>
                <a:cs typeface="Calibri"/>
              </a:rPr>
              <a:t> </a:t>
            </a:r>
            <a:r>
              <a:rPr b="1" spc="-4" dirty="0">
                <a:latin typeface="Calibri"/>
                <a:cs typeface="Calibri"/>
              </a:rPr>
              <a:t>[.precision=.2]</a:t>
            </a:r>
            <a:r>
              <a:rPr spc="-4" dirty="0">
                <a:latin typeface="Calibri"/>
                <a:cs typeface="Calibri"/>
              </a:rPr>
              <a:t>,</a:t>
            </a:r>
            <a:endParaRPr dirty="0">
              <a:latin typeface="Calibri"/>
              <a:cs typeface="Calibri"/>
            </a:endParaRPr>
          </a:p>
          <a:p>
            <a:pPr marL="523875" lvl="1">
              <a:lnSpc>
                <a:spcPts val="1916"/>
              </a:lnSpc>
              <a:buFont typeface="Arial"/>
              <a:buChar char="•"/>
              <a:tabLst>
                <a:tab pos="524351" algn="l"/>
              </a:tabLst>
            </a:pPr>
            <a:r>
              <a:rPr dirty="0">
                <a:latin typeface="Calibri"/>
                <a:cs typeface="Calibri"/>
              </a:rPr>
              <a:t>and </a:t>
            </a:r>
            <a:r>
              <a:rPr spc="-11" dirty="0">
                <a:latin typeface="Calibri"/>
                <a:cs typeface="Calibri"/>
              </a:rPr>
              <a:t>format </a:t>
            </a:r>
            <a:r>
              <a:rPr dirty="0">
                <a:latin typeface="Calibri"/>
                <a:cs typeface="Calibri"/>
              </a:rPr>
              <a:t>as a decimal</a:t>
            </a:r>
            <a:r>
              <a:rPr spc="-64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number</a:t>
            </a:r>
            <a:endParaRPr dirty="0">
              <a:latin typeface="Calibri"/>
              <a:cs typeface="Calibri"/>
            </a:endParaRPr>
          </a:p>
          <a:p>
            <a:pPr marL="523875">
              <a:lnSpc>
                <a:spcPts val="1943"/>
              </a:lnSpc>
            </a:pPr>
            <a:r>
              <a:rPr b="1" spc="-8" dirty="0">
                <a:latin typeface="Calibri"/>
                <a:cs typeface="Calibri"/>
              </a:rPr>
              <a:t>[convertor=f]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0" y="1575417"/>
            <a:ext cx="4397026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36096" y="6021288"/>
            <a:ext cx="317230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dirty="0">
                <a:latin typeface="Consolas"/>
                <a:cs typeface="Consolas"/>
              </a:rPr>
              <a:t>Output: </a:t>
            </a:r>
            <a:r>
              <a:rPr dirty="0">
                <a:latin typeface="Consolas"/>
                <a:cs typeface="Consolas"/>
              </a:rPr>
              <a:t>Result = 00033.46</a:t>
            </a:r>
          </a:p>
        </p:txBody>
      </p:sp>
    </p:spTree>
    <p:extLst>
      <p:ext uri="{BB962C8B-B14F-4D97-AF65-F5344CB8AC3E}">
        <p14:creationId xmlns:p14="http://schemas.microsoft.com/office/powerpoint/2010/main" val="3957896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196752"/>
            <a:ext cx="7429024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A </a:t>
            </a:r>
            <a:r>
              <a:rPr spc="-26" dirty="0"/>
              <a:t>worked </a:t>
            </a:r>
            <a:r>
              <a:rPr dirty="0"/>
              <a:t>design </a:t>
            </a:r>
            <a:r>
              <a:rPr spc="-11" dirty="0"/>
              <a:t>example: </a:t>
            </a:r>
            <a:r>
              <a:rPr spc="-4" dirty="0"/>
              <a:t>Movie </a:t>
            </a:r>
            <a:r>
              <a:rPr spc="-23" dirty="0"/>
              <a:t>Ticket</a:t>
            </a:r>
            <a:r>
              <a:rPr spc="4" dirty="0"/>
              <a:t> </a:t>
            </a:r>
            <a:r>
              <a:rPr dirty="0"/>
              <a:t>Sale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552" y="1988840"/>
            <a:ext cx="7759065" cy="3217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36"/>
              </a:lnSpc>
              <a:buFont typeface="Arial"/>
              <a:buChar char="•"/>
              <a:tabLst>
                <a:tab pos="181451" algn="l"/>
              </a:tabLst>
            </a:pPr>
            <a:r>
              <a:rPr sz="1950" i="0" dirty="0">
                <a:latin typeface="Calibri"/>
                <a:cs typeface="Calibri"/>
              </a:rPr>
              <a:t>Consider the </a:t>
            </a:r>
            <a:r>
              <a:rPr sz="1950" i="0" spc="-8" dirty="0">
                <a:latin typeface="Calibri"/>
                <a:cs typeface="Calibri"/>
              </a:rPr>
              <a:t>following</a:t>
            </a:r>
            <a:r>
              <a:rPr sz="1950" i="0" spc="-60" dirty="0">
                <a:latin typeface="Calibri"/>
                <a:cs typeface="Calibri"/>
              </a:rPr>
              <a:t> </a:t>
            </a:r>
            <a:r>
              <a:rPr sz="1950" i="0" spc="-4" dirty="0">
                <a:latin typeface="Calibri"/>
                <a:cs typeface="Calibri"/>
              </a:rPr>
              <a:t>brief:</a:t>
            </a:r>
            <a:endParaRPr sz="1950" i="0" dirty="0">
              <a:latin typeface="Calibri"/>
              <a:cs typeface="Calibri"/>
            </a:endParaRPr>
          </a:p>
          <a:p>
            <a:pPr marL="523875" lvl="1" indent="-171450">
              <a:lnSpc>
                <a:spcPts val="1781"/>
              </a:lnSpc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1650" i="0" spc="-4" dirty="0">
                <a:latin typeface="Calibri"/>
                <a:cs typeface="Calibri"/>
              </a:rPr>
              <a:t>A cinema owner decides </a:t>
            </a:r>
            <a:r>
              <a:rPr sz="1650" i="0" spc="-15" dirty="0">
                <a:latin typeface="Calibri"/>
                <a:cs typeface="Calibri"/>
              </a:rPr>
              <a:t>to </a:t>
            </a:r>
            <a:r>
              <a:rPr sz="1650" i="0" spc="-8" dirty="0">
                <a:latin typeface="Calibri"/>
                <a:cs typeface="Calibri"/>
              </a:rPr>
              <a:t>donate </a:t>
            </a:r>
            <a:r>
              <a:rPr sz="1650" i="0" spc="-4" dirty="0">
                <a:latin typeface="Calibri"/>
                <a:cs typeface="Calibri"/>
              </a:rPr>
              <a:t>a portion of their income </a:t>
            </a:r>
            <a:r>
              <a:rPr sz="1650" i="0" spc="-15" dirty="0">
                <a:latin typeface="Calibri"/>
                <a:cs typeface="Calibri"/>
              </a:rPr>
              <a:t>to </a:t>
            </a:r>
            <a:r>
              <a:rPr sz="1650" i="0" spc="-4" dirty="0">
                <a:latin typeface="Calibri"/>
                <a:cs typeface="Calibri"/>
              </a:rPr>
              <a:t>a </a:t>
            </a:r>
            <a:r>
              <a:rPr sz="1650" i="0" spc="-8" dirty="0">
                <a:latin typeface="Calibri"/>
                <a:cs typeface="Calibri"/>
              </a:rPr>
              <a:t>local </a:t>
            </a:r>
            <a:r>
              <a:rPr sz="1650" i="0" spc="-15" dirty="0">
                <a:latin typeface="Calibri"/>
                <a:cs typeface="Calibri"/>
              </a:rPr>
              <a:t>charity.</a:t>
            </a:r>
            <a:r>
              <a:rPr sz="1650" i="0" spc="161" dirty="0">
                <a:latin typeface="Calibri"/>
                <a:cs typeface="Calibri"/>
              </a:rPr>
              <a:t> </a:t>
            </a:r>
            <a:r>
              <a:rPr sz="1650" i="0" spc="-11" dirty="0">
                <a:latin typeface="Calibri"/>
                <a:cs typeface="Calibri"/>
              </a:rPr>
              <a:t>Create</a:t>
            </a:r>
            <a:endParaRPr sz="1650" i="0" dirty="0">
              <a:latin typeface="Calibri"/>
              <a:cs typeface="Calibri"/>
            </a:endParaRPr>
          </a:p>
          <a:p>
            <a:pPr marL="523875">
              <a:lnSpc>
                <a:spcPts val="1781"/>
              </a:lnSpc>
            </a:pPr>
            <a:r>
              <a:rPr sz="1650" i="0" spc="-4" dirty="0">
                <a:latin typeface="Calibri"/>
                <a:cs typeface="Calibri"/>
              </a:rPr>
              <a:t>a console </a:t>
            </a:r>
            <a:r>
              <a:rPr sz="1650" i="0" spc="-11" dirty="0">
                <a:latin typeface="Calibri"/>
                <a:cs typeface="Calibri"/>
              </a:rPr>
              <a:t>program </a:t>
            </a:r>
            <a:r>
              <a:rPr sz="1650" i="0" spc="-15" dirty="0">
                <a:latin typeface="Calibri"/>
                <a:cs typeface="Calibri"/>
              </a:rPr>
              <a:t>to </a:t>
            </a:r>
            <a:r>
              <a:rPr sz="1650" i="0" spc="-8" dirty="0">
                <a:latin typeface="Calibri"/>
                <a:cs typeface="Calibri"/>
              </a:rPr>
              <a:t>calculate </a:t>
            </a:r>
            <a:r>
              <a:rPr sz="1650" i="0" spc="-4" dirty="0">
                <a:latin typeface="Calibri"/>
                <a:cs typeface="Calibri"/>
              </a:rPr>
              <a:t>the </a:t>
            </a:r>
            <a:r>
              <a:rPr sz="1650" i="0" spc="-8" dirty="0">
                <a:latin typeface="Calibri"/>
                <a:cs typeface="Calibri"/>
              </a:rPr>
              <a:t>amount </a:t>
            </a:r>
            <a:r>
              <a:rPr sz="1650" i="0" spc="-11" dirty="0">
                <a:latin typeface="Calibri"/>
                <a:cs typeface="Calibri"/>
              </a:rPr>
              <a:t>to </a:t>
            </a:r>
            <a:r>
              <a:rPr sz="1650" i="0" spc="-4" dirty="0">
                <a:latin typeface="Calibri"/>
                <a:cs typeface="Calibri"/>
              </a:rPr>
              <a:t>be</a:t>
            </a:r>
            <a:r>
              <a:rPr sz="1650" i="0" spc="64" dirty="0">
                <a:latin typeface="Calibri"/>
                <a:cs typeface="Calibri"/>
              </a:rPr>
              <a:t> </a:t>
            </a:r>
            <a:r>
              <a:rPr sz="1650" i="0" spc="-8" dirty="0">
                <a:latin typeface="Calibri"/>
                <a:cs typeface="Calibri"/>
              </a:rPr>
              <a:t>donated</a:t>
            </a:r>
            <a:endParaRPr sz="1650" i="0" dirty="0">
              <a:latin typeface="Calibri"/>
              <a:cs typeface="Calibri"/>
            </a:endParaRPr>
          </a:p>
          <a:p>
            <a:pPr>
              <a:spcBef>
                <a:spcPts val="26"/>
              </a:spcBef>
            </a:pPr>
            <a:endParaRPr sz="1913" i="0" dirty="0">
              <a:latin typeface="Times New Roman"/>
              <a:cs typeface="Times New Roman"/>
            </a:endParaRPr>
          </a:p>
          <a:p>
            <a:pPr marL="180975" indent="-171450">
              <a:lnSpc>
                <a:spcPts val="2333"/>
              </a:lnSpc>
              <a:spcBef>
                <a:spcPts val="4"/>
              </a:spcBef>
              <a:buFont typeface="Arial"/>
              <a:buChar char="•"/>
              <a:tabLst>
                <a:tab pos="181451" algn="l"/>
              </a:tabLst>
            </a:pPr>
            <a:r>
              <a:rPr sz="1950" i="0" dirty="0">
                <a:latin typeface="Calibri"/>
                <a:cs typeface="Calibri"/>
              </a:rPr>
              <a:t>Need </a:t>
            </a:r>
            <a:r>
              <a:rPr sz="1950" i="0" spc="-8" dirty="0">
                <a:latin typeface="Calibri"/>
                <a:cs typeface="Calibri"/>
              </a:rPr>
              <a:t>to </a:t>
            </a:r>
            <a:r>
              <a:rPr sz="1950" i="0" spc="-4" dirty="0">
                <a:latin typeface="Calibri"/>
                <a:cs typeface="Calibri"/>
              </a:rPr>
              <a:t>know</a:t>
            </a:r>
            <a:r>
              <a:rPr sz="1950" i="0" spc="-60" dirty="0">
                <a:latin typeface="Calibri"/>
                <a:cs typeface="Calibri"/>
              </a:rPr>
              <a:t> </a:t>
            </a:r>
            <a:r>
              <a:rPr sz="1950" i="0" dirty="0">
                <a:latin typeface="Calibri"/>
                <a:cs typeface="Calibri"/>
              </a:rPr>
              <a:t>(input)</a:t>
            </a:r>
          </a:p>
          <a:p>
            <a:pPr marL="523875" lvl="1" indent="-171450">
              <a:lnSpc>
                <a:spcPts val="1965"/>
              </a:lnSpc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1650" i="0" spc="-4" dirty="0">
                <a:latin typeface="Calibri"/>
                <a:cs typeface="Calibri"/>
              </a:rPr>
              <a:t>The</a:t>
            </a:r>
            <a:r>
              <a:rPr sz="1650" i="0" spc="-49" dirty="0">
                <a:latin typeface="Calibri"/>
                <a:cs typeface="Calibri"/>
              </a:rPr>
              <a:t> </a:t>
            </a:r>
            <a:r>
              <a:rPr sz="1650" i="0" spc="-4" dirty="0">
                <a:latin typeface="Calibri"/>
                <a:cs typeface="Calibri"/>
              </a:rPr>
              <a:t>movie</a:t>
            </a:r>
            <a:endParaRPr sz="1650" i="0" dirty="0">
              <a:latin typeface="Calibri"/>
              <a:cs typeface="Calibri"/>
            </a:endParaRPr>
          </a:p>
          <a:p>
            <a:pPr marL="523875" lvl="1" indent="-171450">
              <a:lnSpc>
                <a:spcPts val="1961"/>
              </a:lnSpc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1650" i="0" spc="-8" dirty="0">
                <a:latin typeface="Calibri"/>
                <a:cs typeface="Calibri"/>
              </a:rPr>
              <a:t>The </a:t>
            </a:r>
            <a:r>
              <a:rPr sz="1650" i="0" spc="-15" dirty="0">
                <a:latin typeface="Calibri"/>
                <a:cs typeface="Calibri"/>
              </a:rPr>
              <a:t>ticket</a:t>
            </a:r>
            <a:r>
              <a:rPr sz="1650" i="0" spc="-11" dirty="0">
                <a:latin typeface="Calibri"/>
                <a:cs typeface="Calibri"/>
              </a:rPr>
              <a:t> </a:t>
            </a:r>
            <a:r>
              <a:rPr sz="1650" i="0" spc="-8" dirty="0">
                <a:latin typeface="Calibri"/>
                <a:cs typeface="Calibri"/>
              </a:rPr>
              <a:t>price</a:t>
            </a:r>
            <a:endParaRPr sz="1650" i="0" dirty="0">
              <a:latin typeface="Calibri"/>
              <a:cs typeface="Calibri"/>
            </a:endParaRPr>
          </a:p>
          <a:p>
            <a:pPr marL="523875" lvl="1" indent="-171450">
              <a:lnSpc>
                <a:spcPts val="1958"/>
              </a:lnSpc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1650" i="0" spc="-8" dirty="0">
                <a:latin typeface="Calibri"/>
                <a:cs typeface="Calibri"/>
              </a:rPr>
              <a:t>The number </a:t>
            </a:r>
            <a:r>
              <a:rPr sz="1650" i="0" dirty="0">
                <a:latin typeface="Calibri"/>
                <a:cs typeface="Calibri"/>
              </a:rPr>
              <a:t>of </a:t>
            </a:r>
            <a:r>
              <a:rPr sz="1650" i="0" spc="-11" dirty="0">
                <a:latin typeface="Calibri"/>
                <a:cs typeface="Calibri"/>
              </a:rPr>
              <a:t>tickets</a:t>
            </a:r>
            <a:r>
              <a:rPr sz="1650" i="0" spc="23" dirty="0">
                <a:latin typeface="Calibri"/>
                <a:cs typeface="Calibri"/>
              </a:rPr>
              <a:t> </a:t>
            </a:r>
            <a:r>
              <a:rPr sz="1650" i="0" dirty="0">
                <a:latin typeface="Calibri"/>
                <a:cs typeface="Calibri"/>
              </a:rPr>
              <a:t>sold</a:t>
            </a:r>
          </a:p>
          <a:p>
            <a:pPr marL="523875" lvl="1" indent="-171450">
              <a:lnSpc>
                <a:spcPts val="1965"/>
              </a:lnSpc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1650" i="0" spc="-8" dirty="0">
                <a:latin typeface="Calibri"/>
                <a:cs typeface="Calibri"/>
              </a:rPr>
              <a:t>The </a:t>
            </a:r>
            <a:r>
              <a:rPr sz="1650" i="0" spc="-11" dirty="0">
                <a:latin typeface="Calibri"/>
                <a:cs typeface="Calibri"/>
              </a:rPr>
              <a:t>percentage </a:t>
            </a:r>
            <a:r>
              <a:rPr sz="1650" i="0" spc="-15" dirty="0">
                <a:latin typeface="Calibri"/>
                <a:cs typeface="Calibri"/>
              </a:rPr>
              <a:t>to </a:t>
            </a:r>
            <a:r>
              <a:rPr sz="1650" i="0" spc="-4" dirty="0">
                <a:latin typeface="Calibri"/>
                <a:cs typeface="Calibri"/>
              </a:rPr>
              <a:t>be</a:t>
            </a:r>
            <a:r>
              <a:rPr sz="1650" i="0" spc="34" dirty="0">
                <a:latin typeface="Calibri"/>
                <a:cs typeface="Calibri"/>
              </a:rPr>
              <a:t> </a:t>
            </a:r>
            <a:r>
              <a:rPr sz="1650" i="0" spc="-8" dirty="0">
                <a:latin typeface="Calibri"/>
                <a:cs typeface="Calibri"/>
              </a:rPr>
              <a:t>donated</a:t>
            </a:r>
            <a:endParaRPr sz="1650" i="0" dirty="0">
              <a:latin typeface="Calibri"/>
              <a:cs typeface="Calibri"/>
            </a:endParaRPr>
          </a:p>
          <a:p>
            <a:pPr lvl="1">
              <a:spcBef>
                <a:spcPts val="30"/>
              </a:spcBef>
              <a:buFont typeface="Arial"/>
              <a:buChar char="•"/>
            </a:pPr>
            <a:endParaRPr sz="1913" i="0" dirty="0">
              <a:latin typeface="Times New Roman"/>
              <a:cs typeface="Times New Roman"/>
            </a:endParaRPr>
          </a:p>
          <a:p>
            <a:pPr marL="180975" indent="-171450">
              <a:lnSpc>
                <a:spcPts val="2336"/>
              </a:lnSpc>
              <a:buFont typeface="Arial"/>
              <a:buChar char="•"/>
              <a:tabLst>
                <a:tab pos="181451" algn="l"/>
              </a:tabLst>
            </a:pPr>
            <a:r>
              <a:rPr sz="1950" i="0" dirty="0">
                <a:latin typeface="Calibri"/>
                <a:cs typeface="Calibri"/>
              </a:rPr>
              <a:t>Need </a:t>
            </a:r>
            <a:r>
              <a:rPr sz="1950" i="0" spc="-8" dirty="0">
                <a:latin typeface="Calibri"/>
                <a:cs typeface="Calibri"/>
              </a:rPr>
              <a:t>to </a:t>
            </a:r>
            <a:r>
              <a:rPr sz="1950" i="0" spc="-4" dirty="0">
                <a:latin typeface="Calibri"/>
                <a:cs typeface="Calibri"/>
              </a:rPr>
              <a:t>produce</a:t>
            </a:r>
            <a:r>
              <a:rPr sz="1950" i="0" spc="-86" dirty="0">
                <a:latin typeface="Calibri"/>
                <a:cs typeface="Calibri"/>
              </a:rPr>
              <a:t> </a:t>
            </a:r>
            <a:r>
              <a:rPr sz="1950" i="0" dirty="0">
                <a:latin typeface="Calibri"/>
                <a:cs typeface="Calibri"/>
              </a:rPr>
              <a:t>(output)</a:t>
            </a:r>
          </a:p>
          <a:p>
            <a:pPr marL="523875" lvl="1" indent="-171450">
              <a:lnSpc>
                <a:spcPts val="1976"/>
              </a:lnSpc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1650" i="0" spc="-8" dirty="0">
                <a:latin typeface="Calibri"/>
                <a:cs typeface="Calibri"/>
              </a:rPr>
              <a:t>The amount </a:t>
            </a:r>
            <a:r>
              <a:rPr sz="1650" i="0" spc="-11" dirty="0">
                <a:latin typeface="Calibri"/>
                <a:cs typeface="Calibri"/>
              </a:rPr>
              <a:t>to</a:t>
            </a:r>
            <a:r>
              <a:rPr sz="1650" i="0" spc="11" dirty="0">
                <a:latin typeface="Calibri"/>
                <a:cs typeface="Calibri"/>
              </a:rPr>
              <a:t> </a:t>
            </a:r>
            <a:r>
              <a:rPr sz="1650" i="0" spc="-11" dirty="0">
                <a:latin typeface="Calibri"/>
                <a:cs typeface="Calibri"/>
              </a:rPr>
              <a:t>donate</a:t>
            </a:r>
            <a:endParaRPr sz="1650" i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567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37665"/>
            <a:ext cx="6884692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4" dirty="0"/>
              <a:t>Movie </a:t>
            </a:r>
            <a:r>
              <a:rPr spc="-23" dirty="0"/>
              <a:t>Ticket </a:t>
            </a:r>
            <a:r>
              <a:rPr dirty="0"/>
              <a:t>Sale: Design</a:t>
            </a:r>
            <a:r>
              <a:rPr spc="8" dirty="0"/>
              <a:t> </a:t>
            </a:r>
            <a:r>
              <a:rPr spc="-19" dirty="0"/>
              <a:t>steps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11514"/>
            <a:ext cx="7707630" cy="2392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Identify </a:t>
            </a:r>
            <a:r>
              <a:rPr sz="2100" i="0" spc="-15" dirty="0">
                <a:latin typeface="Calibri"/>
                <a:cs typeface="Calibri"/>
              </a:rPr>
              <a:t>data </a:t>
            </a:r>
            <a:r>
              <a:rPr sz="2100" i="0" spc="-11" dirty="0">
                <a:latin typeface="Calibri"/>
                <a:cs typeface="Calibri"/>
              </a:rPr>
              <a:t>required </a:t>
            </a:r>
            <a:r>
              <a:rPr sz="2100" i="0" spc="-4" dirty="0">
                <a:latin typeface="Calibri"/>
                <a:cs typeface="Calibri"/>
              </a:rPr>
              <a:t>and </a:t>
            </a:r>
            <a:r>
              <a:rPr sz="2100" i="0" spc="-11" dirty="0">
                <a:latin typeface="Calibri"/>
                <a:cs typeface="Calibri"/>
              </a:rPr>
              <a:t>appropriate </a:t>
            </a:r>
            <a:r>
              <a:rPr sz="2100" i="0" spc="-15" dirty="0">
                <a:latin typeface="Calibri"/>
                <a:cs typeface="Calibri"/>
              </a:rPr>
              <a:t>data</a:t>
            </a:r>
            <a:r>
              <a:rPr sz="2100" i="0" spc="127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types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11" dirty="0">
                <a:latin typeface="Calibri"/>
                <a:cs typeface="Calibri"/>
              </a:rPr>
              <a:t>For </a:t>
            </a:r>
            <a:r>
              <a:rPr sz="2100" i="0" dirty="0">
                <a:latin typeface="Calibri"/>
                <a:cs typeface="Calibri"/>
              </a:rPr>
              <a:t>each </a:t>
            </a:r>
            <a:r>
              <a:rPr sz="2100" i="0" spc="-15" dirty="0">
                <a:latin typeface="Calibri"/>
                <a:cs typeface="Calibri"/>
              </a:rPr>
              <a:t>data</a:t>
            </a:r>
            <a:r>
              <a:rPr sz="2100" i="0" spc="-19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item: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72"/>
              </a:spcBef>
              <a:buFont typeface="Arial"/>
              <a:buChar char="•"/>
              <a:tabLst>
                <a:tab pos="524351" algn="l"/>
              </a:tabLst>
            </a:pPr>
            <a:r>
              <a:rPr i="0" spc="-8" dirty="0">
                <a:latin typeface="Calibri"/>
                <a:cs typeface="Calibri"/>
              </a:rPr>
              <a:t>Prompt </a:t>
            </a:r>
            <a:r>
              <a:rPr i="0" spc="-4" dirty="0">
                <a:latin typeface="Calibri"/>
                <a:cs typeface="Calibri"/>
              </a:rPr>
              <a:t>user </a:t>
            </a:r>
            <a:r>
              <a:rPr i="0" spc="-15" dirty="0">
                <a:latin typeface="Calibri"/>
                <a:cs typeface="Calibri"/>
              </a:rPr>
              <a:t>for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spc="-11" dirty="0">
                <a:latin typeface="Calibri"/>
                <a:cs typeface="Calibri"/>
              </a:rPr>
              <a:t>data</a:t>
            </a:r>
            <a:endParaRPr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58"/>
              </a:spcBef>
              <a:buFont typeface="Arial"/>
              <a:buChar char="•"/>
              <a:tabLst>
                <a:tab pos="524351" algn="l"/>
              </a:tabLst>
            </a:pPr>
            <a:r>
              <a:rPr i="0" spc="-8" dirty="0">
                <a:latin typeface="Calibri"/>
                <a:cs typeface="Calibri"/>
              </a:rPr>
              <a:t>Read </a:t>
            </a:r>
            <a:r>
              <a:rPr i="0" spc="-11" dirty="0">
                <a:latin typeface="Calibri"/>
                <a:cs typeface="Calibri"/>
              </a:rPr>
              <a:t>data </a:t>
            </a:r>
            <a:r>
              <a:rPr i="0" dirty="0">
                <a:latin typeface="Calibri"/>
                <a:cs typeface="Calibri"/>
              </a:rPr>
              <a:t>and </a:t>
            </a:r>
            <a:r>
              <a:rPr i="0" spc="-15" dirty="0">
                <a:latin typeface="Calibri"/>
                <a:cs typeface="Calibri"/>
              </a:rPr>
              <a:t>store </a:t>
            </a:r>
            <a:r>
              <a:rPr i="0" dirty="0">
                <a:latin typeface="Calibri"/>
                <a:cs typeface="Calibri"/>
              </a:rPr>
              <a:t>it</a:t>
            </a: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19" dirty="0">
                <a:latin typeface="Calibri"/>
                <a:cs typeface="Calibri"/>
              </a:rPr>
              <a:t>Perform</a:t>
            </a:r>
            <a:r>
              <a:rPr sz="2100" i="0" spc="-15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calculation(s)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8" dirty="0">
                <a:latin typeface="Calibri"/>
                <a:cs typeface="Calibri"/>
              </a:rPr>
              <a:t>Output </a:t>
            </a:r>
            <a:r>
              <a:rPr sz="2100" i="0" spc="-4" dirty="0">
                <a:latin typeface="Calibri"/>
                <a:cs typeface="Calibri"/>
              </a:rPr>
              <a:t>the </a:t>
            </a:r>
            <a:r>
              <a:rPr sz="2100" i="0" spc="-11" dirty="0">
                <a:latin typeface="Calibri"/>
                <a:cs typeface="Calibri"/>
              </a:rPr>
              <a:t>required</a:t>
            </a:r>
            <a:r>
              <a:rPr sz="2100" i="0" spc="56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information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72"/>
              </a:spcBef>
              <a:buFont typeface="Arial"/>
              <a:buChar char="•"/>
              <a:tabLst>
                <a:tab pos="524351" algn="l"/>
              </a:tabLst>
            </a:pPr>
            <a:r>
              <a:rPr i="0" spc="-8" dirty="0">
                <a:latin typeface="Calibri"/>
                <a:cs typeface="Calibri"/>
              </a:rPr>
              <a:t>Formatting </a:t>
            </a:r>
            <a:r>
              <a:rPr i="0" dirty="0">
                <a:latin typeface="Calibri"/>
                <a:cs typeface="Calibri"/>
              </a:rPr>
              <a:t>it if </a:t>
            </a:r>
            <a:r>
              <a:rPr i="0" spc="-8" dirty="0">
                <a:latin typeface="Calibri"/>
                <a:cs typeface="Calibri"/>
              </a:rPr>
              <a:t>required (recall</a:t>
            </a:r>
            <a:r>
              <a:rPr i="0" spc="-79" dirty="0">
                <a:latin typeface="Calibri"/>
                <a:cs typeface="Calibri"/>
              </a:rPr>
              <a:t> </a:t>
            </a:r>
            <a:r>
              <a:rPr b="1" i="0" spc="-8" dirty="0">
                <a:latin typeface="Calibri"/>
                <a:cs typeface="Calibri"/>
              </a:rPr>
              <a:t>printf</a:t>
            </a:r>
            <a:r>
              <a:rPr i="0" spc="-8" dirty="0">
                <a:latin typeface="Calibri"/>
                <a:cs typeface="Calibri"/>
              </a:rPr>
              <a:t>)</a:t>
            </a:r>
            <a:endParaRPr i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927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576" y="908720"/>
            <a:ext cx="7205663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4" dirty="0"/>
              <a:t>Movie </a:t>
            </a:r>
            <a:r>
              <a:rPr spc="-23" dirty="0"/>
              <a:t>Ticket </a:t>
            </a:r>
            <a:r>
              <a:rPr dirty="0"/>
              <a:t>Sale:</a:t>
            </a:r>
            <a:r>
              <a:rPr spc="-23" dirty="0"/>
              <a:t> </a:t>
            </a:r>
            <a:r>
              <a:rPr spc="-4" dirty="0"/>
              <a:t>Implementation/Output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8570" y="2125246"/>
            <a:ext cx="5087526" cy="396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990" y="2121674"/>
            <a:ext cx="5235114" cy="4043630"/>
          </a:xfrm>
          <a:custGeom>
            <a:avLst/>
            <a:gdLst/>
            <a:ahLst/>
            <a:cxnLst/>
            <a:rect l="l" t="t" r="r" b="b"/>
            <a:pathLst>
              <a:path w="6039485" h="4709160">
                <a:moveTo>
                  <a:pt x="0" y="4708779"/>
                </a:moveTo>
                <a:lnTo>
                  <a:pt x="6039358" y="4708779"/>
                </a:lnTo>
                <a:lnTo>
                  <a:pt x="6039358" y="0"/>
                </a:lnTo>
                <a:lnTo>
                  <a:pt x="0" y="0"/>
                </a:lnTo>
                <a:lnTo>
                  <a:pt x="0" y="4708779"/>
                </a:lnTo>
                <a:close/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5652120" y="2989327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0" dirty="0"/>
              <a:t>Please enter the movie name</a:t>
            </a:r>
          </a:p>
          <a:p>
            <a:r>
              <a:rPr lang="en-GB" sz="1200" i="0" dirty="0"/>
              <a:t>Titanic</a:t>
            </a:r>
          </a:p>
          <a:p>
            <a:r>
              <a:rPr lang="en-GB" sz="1200" i="0" dirty="0"/>
              <a:t>Please enter the ticket price</a:t>
            </a:r>
          </a:p>
          <a:p>
            <a:r>
              <a:rPr lang="en-GB" sz="1200" i="0" dirty="0"/>
              <a:t>14</a:t>
            </a:r>
          </a:p>
          <a:p>
            <a:r>
              <a:rPr lang="en-GB" sz="1200" i="0" dirty="0"/>
              <a:t>Please enter the number of tickets sold</a:t>
            </a:r>
          </a:p>
          <a:p>
            <a:r>
              <a:rPr lang="en-GB" sz="1200" i="0" dirty="0"/>
              <a:t>250</a:t>
            </a:r>
          </a:p>
          <a:p>
            <a:r>
              <a:rPr lang="en-GB" sz="1200" i="0" dirty="0"/>
              <a:t>Please enter the donation percentage</a:t>
            </a:r>
          </a:p>
          <a:p>
            <a:r>
              <a:rPr lang="en-GB" sz="1200" i="0" dirty="0"/>
              <a:t>7.5</a:t>
            </a:r>
          </a:p>
          <a:p>
            <a:endParaRPr lang="en-GB" sz="1200" i="0" dirty="0"/>
          </a:p>
          <a:p>
            <a:r>
              <a:rPr lang="en-GB" sz="1200" i="0" dirty="0"/>
              <a:t>Movie       : Titanic</a:t>
            </a:r>
          </a:p>
          <a:p>
            <a:r>
              <a:rPr lang="en-GB" sz="1200" i="0" dirty="0"/>
              <a:t>Total sales: £3500.00</a:t>
            </a:r>
          </a:p>
          <a:p>
            <a:r>
              <a:rPr lang="en-GB" sz="1200" i="0" dirty="0"/>
              <a:t>Donation   : £262.50</a:t>
            </a:r>
          </a:p>
        </p:txBody>
      </p:sp>
    </p:spTree>
    <p:extLst>
      <p:ext uri="{BB962C8B-B14F-4D97-AF65-F5344CB8AC3E}">
        <p14:creationId xmlns:p14="http://schemas.microsoft.com/office/powerpoint/2010/main" val="1046372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24891" y="1988840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Selection</a:t>
            </a:r>
            <a:endParaRPr lang="en-GB" sz="4000" dirty="0"/>
          </a:p>
        </p:txBody>
      </p:sp>
      <p:sp>
        <p:nvSpPr>
          <p:cNvPr id="6" name="object 3"/>
          <p:cNvSpPr txBox="1"/>
          <p:nvPr/>
        </p:nvSpPr>
        <p:spPr>
          <a:xfrm>
            <a:off x="899592" y="3429000"/>
            <a:ext cx="2414111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2100" spc="-4" dirty="0">
                <a:latin typeface="Calibri"/>
                <a:cs typeface="Calibri"/>
              </a:rPr>
              <a:t>Decision</a:t>
            </a:r>
            <a:r>
              <a:rPr sz="2100" spc="-3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Making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Relational</a:t>
            </a:r>
            <a:r>
              <a:rPr sz="2100" spc="-3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Operators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Logical</a:t>
            </a:r>
            <a:r>
              <a:rPr sz="2100" spc="-26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Operators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4" dirty="0">
                <a:latin typeface="Calibri"/>
                <a:cs typeface="Calibri"/>
              </a:rPr>
              <a:t>Selection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1" dirty="0">
                <a:latin typeface="Calibri"/>
                <a:cs typeface="Calibri"/>
              </a:rPr>
              <a:t>Pitfalls</a:t>
            </a:r>
            <a:endParaRPr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442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37665"/>
            <a:ext cx="4884427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Decision</a:t>
            </a:r>
            <a:r>
              <a:rPr spc="-38" dirty="0"/>
              <a:t> </a:t>
            </a:r>
            <a:r>
              <a:rPr dirty="0"/>
              <a:t>Making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11514"/>
            <a:ext cx="6908632" cy="1977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Not all </a:t>
            </a:r>
            <a:r>
              <a:rPr sz="2100" i="0" spc="-11" dirty="0">
                <a:latin typeface="Calibri"/>
                <a:cs typeface="Calibri"/>
              </a:rPr>
              <a:t>problems </a:t>
            </a:r>
            <a:r>
              <a:rPr sz="2100" i="0" spc="-19" dirty="0">
                <a:latin typeface="Calibri"/>
                <a:cs typeface="Calibri"/>
              </a:rPr>
              <a:t>have</a:t>
            </a:r>
            <a:r>
              <a:rPr sz="2100" i="0" spc="60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simple,</a:t>
            </a:r>
            <a:r>
              <a:rPr lang="en-US" sz="2100" i="0" spc="-8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linear </a:t>
            </a:r>
            <a:r>
              <a:rPr sz="2100" i="0" spc="-15" dirty="0">
                <a:latin typeface="Calibri"/>
                <a:cs typeface="Calibri"/>
              </a:rPr>
              <a:t>step-by-step</a:t>
            </a:r>
            <a:r>
              <a:rPr sz="2100" i="0" spc="34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solutions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80"/>
              </a:spcBef>
              <a:buFont typeface="Arial"/>
              <a:buChar char="•"/>
              <a:tabLst>
                <a:tab pos="524351" algn="l"/>
              </a:tabLst>
            </a:pPr>
            <a:r>
              <a:rPr i="0" spc="-23" dirty="0">
                <a:latin typeface="Calibri"/>
                <a:cs typeface="Calibri"/>
              </a:rPr>
              <a:t>Travelling </a:t>
            </a:r>
            <a:r>
              <a:rPr i="0" spc="-8" dirty="0">
                <a:latin typeface="Calibri"/>
                <a:cs typeface="Calibri"/>
              </a:rPr>
              <a:t>by </a:t>
            </a:r>
            <a:r>
              <a:rPr i="0" spc="-4" dirty="0">
                <a:latin typeface="Calibri"/>
                <a:cs typeface="Calibri"/>
              </a:rPr>
              <a:t>public</a:t>
            </a:r>
            <a:r>
              <a:rPr i="0" spc="19" dirty="0">
                <a:latin typeface="Calibri"/>
                <a:cs typeface="Calibri"/>
              </a:rPr>
              <a:t> </a:t>
            </a:r>
            <a:r>
              <a:rPr i="0" spc="-8" dirty="0">
                <a:latin typeface="Calibri"/>
                <a:cs typeface="Calibri"/>
              </a:rPr>
              <a:t>transport</a:t>
            </a:r>
            <a:endParaRPr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58"/>
              </a:spcBef>
              <a:buFont typeface="Arial"/>
              <a:buChar char="•"/>
              <a:tabLst>
                <a:tab pos="524351" algn="l"/>
              </a:tabLst>
            </a:pPr>
            <a:r>
              <a:rPr i="0" spc="-4" dirty="0">
                <a:latin typeface="Calibri"/>
                <a:cs typeface="Calibri"/>
              </a:rPr>
              <a:t>Ordering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beer</a:t>
            </a:r>
          </a:p>
          <a:p>
            <a:pPr marL="180975" marR="3810" indent="-171450">
              <a:lnSpc>
                <a:spcPts val="2265"/>
              </a:lnSpc>
              <a:spcBef>
                <a:spcPts val="761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Sometimes </a:t>
            </a:r>
            <a:r>
              <a:rPr sz="2100" i="0" spc="-11" dirty="0">
                <a:latin typeface="Calibri"/>
                <a:cs typeface="Calibri"/>
              </a:rPr>
              <a:t>we </a:t>
            </a:r>
            <a:r>
              <a:rPr sz="2100" i="0" spc="-4" dirty="0">
                <a:latin typeface="Calibri"/>
                <a:cs typeface="Calibri"/>
              </a:rPr>
              <a:t>need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4" dirty="0">
                <a:latin typeface="Calibri"/>
                <a:cs typeface="Calibri"/>
              </a:rPr>
              <a:t>look </a:t>
            </a:r>
            <a:r>
              <a:rPr sz="2100" i="0" spc="-11" dirty="0">
                <a:latin typeface="Calibri"/>
                <a:cs typeface="Calibri"/>
              </a:rPr>
              <a:t>at  </a:t>
            </a:r>
            <a:r>
              <a:rPr sz="2100" i="0" spc="-4" dirty="0">
                <a:latin typeface="Calibri"/>
                <a:cs typeface="Calibri"/>
              </a:rPr>
              <a:t>the </a:t>
            </a:r>
            <a:r>
              <a:rPr sz="2100" i="0" spc="-11" dirty="0">
                <a:latin typeface="Calibri"/>
                <a:cs typeface="Calibri"/>
              </a:rPr>
              <a:t>information we </a:t>
            </a:r>
            <a:r>
              <a:rPr sz="2100" i="0" spc="-19" dirty="0">
                <a:latin typeface="Calibri"/>
                <a:cs typeface="Calibri"/>
              </a:rPr>
              <a:t>have </a:t>
            </a:r>
            <a:r>
              <a:rPr sz="2100" i="0" spc="-4" dirty="0">
                <a:latin typeface="Calibri"/>
                <a:cs typeface="Calibri"/>
              </a:rPr>
              <a:t>and  </a:t>
            </a:r>
            <a:r>
              <a:rPr sz="2100" i="0" spc="-8" dirty="0">
                <a:latin typeface="Calibri"/>
                <a:cs typeface="Calibri"/>
              </a:rPr>
              <a:t>decide what to</a:t>
            </a:r>
            <a:r>
              <a:rPr sz="2100" i="0" spc="-4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do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lnSpc>
                <a:spcPts val="2393"/>
              </a:lnSpc>
              <a:spcBef>
                <a:spcPts val="461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5" dirty="0">
                <a:latin typeface="Calibri"/>
                <a:cs typeface="Calibri"/>
              </a:rPr>
              <a:t>We </a:t>
            </a:r>
            <a:r>
              <a:rPr sz="2100" i="0" spc="-15" dirty="0">
                <a:latin typeface="Calibri"/>
                <a:cs typeface="Calibri"/>
              </a:rPr>
              <a:t>have </a:t>
            </a:r>
            <a:r>
              <a:rPr sz="2100" i="0" spc="-4" dirty="0">
                <a:latin typeface="Calibri"/>
                <a:cs typeface="Calibri"/>
              </a:rPr>
              <a:t>the same </a:t>
            </a:r>
            <a:r>
              <a:rPr sz="2100" i="0" spc="-11" dirty="0">
                <a:latin typeface="Calibri"/>
                <a:cs typeface="Calibri"/>
              </a:rPr>
              <a:t>problem</a:t>
            </a:r>
            <a:r>
              <a:rPr sz="2100" i="0" spc="79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in</a:t>
            </a:r>
            <a:r>
              <a:rPr lang="en-US" sz="2100" i="0" spc="-4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programming</a:t>
            </a:r>
            <a:endParaRPr sz="2100" i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576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37665"/>
            <a:ext cx="4241486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56" dirty="0"/>
              <a:t>True </a:t>
            </a:r>
            <a:r>
              <a:rPr dirty="0"/>
              <a:t>and</a:t>
            </a:r>
            <a:r>
              <a:rPr spc="4" dirty="0"/>
              <a:t> </a:t>
            </a:r>
            <a:r>
              <a:rPr spc="-19" dirty="0"/>
              <a:t>False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11514"/>
            <a:ext cx="7520940" cy="2864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The things </a:t>
            </a:r>
            <a:r>
              <a:rPr sz="2100" i="0" spc="-8" dirty="0">
                <a:latin typeface="Calibri"/>
                <a:cs typeface="Calibri"/>
              </a:rPr>
              <a:t>that </a:t>
            </a:r>
            <a:r>
              <a:rPr sz="2100" i="0" spc="-11" dirty="0">
                <a:latin typeface="Calibri"/>
                <a:cs typeface="Calibri"/>
              </a:rPr>
              <a:t>we </a:t>
            </a:r>
            <a:r>
              <a:rPr sz="2100" i="0" spc="-8" dirty="0">
                <a:latin typeface="Calibri"/>
                <a:cs typeface="Calibri"/>
              </a:rPr>
              <a:t>use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19" dirty="0">
                <a:latin typeface="Calibri"/>
                <a:cs typeface="Calibri"/>
              </a:rPr>
              <a:t>make </a:t>
            </a:r>
            <a:r>
              <a:rPr sz="2100" i="0" spc="-8" dirty="0">
                <a:latin typeface="Calibri"/>
                <a:cs typeface="Calibri"/>
              </a:rPr>
              <a:t>decisions </a:t>
            </a:r>
            <a:r>
              <a:rPr sz="2100" i="0" spc="-4" dirty="0">
                <a:latin typeface="Calibri"/>
                <a:cs typeface="Calibri"/>
              </a:rPr>
              <a:t>in </a:t>
            </a:r>
            <a:r>
              <a:rPr sz="2100" i="0" spc="-8" dirty="0">
                <a:latin typeface="Calibri"/>
                <a:cs typeface="Calibri"/>
              </a:rPr>
              <a:t>computer </a:t>
            </a:r>
            <a:r>
              <a:rPr sz="2100" i="0" spc="-15" dirty="0">
                <a:latin typeface="Calibri"/>
                <a:cs typeface="Calibri"/>
              </a:rPr>
              <a:t>programs</a:t>
            </a:r>
            <a:r>
              <a:rPr sz="2100" i="0" spc="251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are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i="0" spc="-4" dirty="0">
                <a:latin typeface="Calibri"/>
                <a:cs typeface="Calibri"/>
              </a:rPr>
              <a:t>either true or</a:t>
            </a:r>
            <a:r>
              <a:rPr sz="2100" i="0" spc="-19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false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80"/>
              </a:spcBef>
              <a:buFont typeface="Arial"/>
              <a:buChar char="•"/>
              <a:tabLst>
                <a:tab pos="524351" algn="l"/>
              </a:tabLst>
            </a:pPr>
            <a:r>
              <a:rPr i="0" spc="-4" dirty="0">
                <a:latin typeface="Calibri"/>
                <a:cs typeface="Calibri"/>
              </a:rPr>
              <a:t>“</a:t>
            </a:r>
            <a:r>
              <a:rPr lang="en-US" i="0" spc="-4" dirty="0">
                <a:latin typeface="Calibri"/>
                <a:cs typeface="Calibri"/>
              </a:rPr>
              <a:t>T</a:t>
            </a:r>
            <a:r>
              <a:rPr i="0" dirty="0">
                <a:latin typeface="Calibri"/>
                <a:cs typeface="Calibri"/>
              </a:rPr>
              <a:t>h</a:t>
            </a:r>
            <a:r>
              <a:rPr lang="en-US" i="0" dirty="0">
                <a:latin typeface="Calibri"/>
                <a:cs typeface="Calibri"/>
              </a:rPr>
              <a:t>is</a:t>
            </a:r>
            <a:r>
              <a:rPr i="0" dirty="0">
                <a:latin typeface="Calibri"/>
                <a:cs typeface="Calibri"/>
              </a:rPr>
              <a:t> </a:t>
            </a:r>
            <a:r>
              <a:rPr i="0" spc="-4" dirty="0">
                <a:latin typeface="Calibri"/>
                <a:cs typeface="Calibri"/>
              </a:rPr>
              <a:t>year </a:t>
            </a:r>
            <a:r>
              <a:rPr i="0" dirty="0">
                <a:latin typeface="Calibri"/>
                <a:cs typeface="Calibri"/>
              </a:rPr>
              <a:t>is</a:t>
            </a:r>
            <a:r>
              <a:rPr i="0" spc="-94" dirty="0">
                <a:latin typeface="Calibri"/>
                <a:cs typeface="Calibri"/>
              </a:rPr>
              <a:t> </a:t>
            </a:r>
            <a:r>
              <a:rPr i="0" spc="-4" dirty="0">
                <a:latin typeface="Calibri"/>
                <a:cs typeface="Calibri"/>
              </a:rPr>
              <a:t>20</a:t>
            </a:r>
            <a:r>
              <a:rPr lang="en-GB" i="0" spc="-4" dirty="0">
                <a:latin typeface="Calibri"/>
                <a:cs typeface="Calibri"/>
              </a:rPr>
              <a:t>20</a:t>
            </a:r>
            <a:r>
              <a:rPr i="0" spc="-4" dirty="0">
                <a:latin typeface="Calibri"/>
                <a:cs typeface="Calibri"/>
              </a:rPr>
              <a:t>”</a:t>
            </a:r>
            <a:endParaRPr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58"/>
              </a:spcBef>
              <a:buFont typeface="Arial"/>
              <a:buChar char="•"/>
              <a:tabLst>
                <a:tab pos="524351" algn="l"/>
              </a:tabLst>
            </a:pPr>
            <a:r>
              <a:rPr i="0" spc="19" dirty="0">
                <a:latin typeface="Calibri"/>
                <a:cs typeface="Calibri"/>
              </a:rPr>
              <a:t>“The </a:t>
            </a:r>
            <a:r>
              <a:rPr i="0" spc="-4" dirty="0">
                <a:latin typeface="Calibri"/>
                <a:cs typeface="Calibri"/>
              </a:rPr>
              <a:t>moon </a:t>
            </a:r>
            <a:r>
              <a:rPr i="0" dirty="0">
                <a:latin typeface="Calibri"/>
                <a:cs typeface="Calibri"/>
              </a:rPr>
              <a:t>is</a:t>
            </a:r>
            <a:r>
              <a:rPr i="0" spc="-71" dirty="0">
                <a:latin typeface="Calibri"/>
                <a:cs typeface="Calibri"/>
              </a:rPr>
              <a:t> </a:t>
            </a:r>
            <a:r>
              <a:rPr i="0" spc="-4" dirty="0">
                <a:latin typeface="Calibri"/>
                <a:cs typeface="Calibri"/>
              </a:rPr>
              <a:t>square”</a:t>
            </a:r>
            <a:endParaRPr i="0" dirty="0">
              <a:latin typeface="Calibri"/>
              <a:cs typeface="Calibri"/>
            </a:endParaRP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In </a:t>
            </a:r>
            <a:r>
              <a:rPr sz="2100" i="0" spc="-15" dirty="0">
                <a:latin typeface="Calibri"/>
                <a:cs typeface="Calibri"/>
              </a:rPr>
              <a:t>Java, </a:t>
            </a:r>
            <a:r>
              <a:rPr sz="2100" i="0" spc="-4" dirty="0">
                <a:latin typeface="Calibri"/>
                <a:cs typeface="Calibri"/>
              </a:rPr>
              <a:t>these </a:t>
            </a:r>
            <a:r>
              <a:rPr sz="2100" i="0" spc="-15" dirty="0">
                <a:latin typeface="Calibri"/>
                <a:cs typeface="Calibri"/>
              </a:rPr>
              <a:t>statements </a:t>
            </a:r>
            <a:r>
              <a:rPr sz="2100" i="0" spc="-8" dirty="0">
                <a:latin typeface="Calibri"/>
                <a:cs typeface="Calibri"/>
              </a:rPr>
              <a:t>would respectively </a:t>
            </a:r>
            <a:r>
              <a:rPr sz="2100" i="0" spc="-4" dirty="0">
                <a:latin typeface="Calibri"/>
                <a:cs typeface="Calibri"/>
              </a:rPr>
              <a:t>be </a:t>
            </a:r>
            <a:r>
              <a:rPr sz="2100" i="0" spc="-4" dirty="0">
                <a:latin typeface="Consolas"/>
                <a:cs typeface="Consolas"/>
              </a:rPr>
              <a:t>true</a:t>
            </a:r>
            <a:r>
              <a:rPr sz="2100" i="0" spc="-574" dirty="0">
                <a:latin typeface="Consolas"/>
                <a:cs typeface="Consolas"/>
              </a:rPr>
              <a:t> </a:t>
            </a:r>
            <a:r>
              <a:rPr sz="2100" i="0" spc="-4" dirty="0">
                <a:latin typeface="Calibri"/>
                <a:cs typeface="Calibri"/>
              </a:rPr>
              <a:t>and </a:t>
            </a:r>
            <a:r>
              <a:rPr sz="2100" i="0" spc="-8" dirty="0">
                <a:latin typeface="Consolas"/>
                <a:cs typeface="Consolas"/>
              </a:rPr>
              <a:t>false</a:t>
            </a:r>
            <a:endParaRPr sz="2100" i="0" dirty="0">
              <a:latin typeface="Consolas"/>
              <a:cs typeface="Consolas"/>
            </a:endParaRPr>
          </a:p>
          <a:p>
            <a:pPr marL="180975" marR="61913" indent="-171450">
              <a:lnSpc>
                <a:spcPts val="2265"/>
              </a:lnSpc>
              <a:spcBef>
                <a:spcPts val="780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In comparisons </a:t>
            </a:r>
            <a:r>
              <a:rPr sz="2100" i="0" spc="-11" dirty="0">
                <a:latin typeface="Calibri"/>
                <a:cs typeface="Calibri"/>
              </a:rPr>
              <a:t>we are </a:t>
            </a:r>
            <a:r>
              <a:rPr sz="2100" i="0" spc="-8" dirty="0">
                <a:latin typeface="Calibri"/>
                <a:cs typeface="Calibri"/>
              </a:rPr>
              <a:t>only </a:t>
            </a:r>
            <a:r>
              <a:rPr sz="2100" i="0" spc="-4" dirty="0">
                <a:latin typeface="Calibri"/>
                <a:cs typeface="Calibri"/>
              </a:rPr>
              <a:t>concerned with </a:t>
            </a:r>
            <a:r>
              <a:rPr sz="2100" i="0" spc="-11" dirty="0">
                <a:latin typeface="Calibri"/>
                <a:cs typeface="Calibri"/>
              </a:rPr>
              <a:t>expressions </a:t>
            </a:r>
            <a:r>
              <a:rPr sz="2100" i="0" spc="-4" dirty="0">
                <a:latin typeface="Calibri"/>
                <a:cs typeface="Calibri"/>
              </a:rPr>
              <a:t>in </a:t>
            </a:r>
            <a:r>
              <a:rPr sz="2100" i="0" spc="-8" dirty="0">
                <a:latin typeface="Calibri"/>
                <a:cs typeface="Calibri"/>
              </a:rPr>
              <a:t>terms of  </a:t>
            </a:r>
            <a:r>
              <a:rPr sz="2100" i="0" spc="-4" dirty="0">
                <a:latin typeface="Calibri"/>
                <a:cs typeface="Calibri"/>
              </a:rPr>
              <a:t>their truth or</a:t>
            </a:r>
            <a:r>
              <a:rPr sz="2100" i="0" spc="-19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falsehood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lnSpc>
                <a:spcPts val="2051"/>
              </a:lnSpc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i="0" spc="-34" dirty="0">
                <a:latin typeface="Calibri"/>
                <a:cs typeface="Calibri"/>
              </a:rPr>
              <a:t>We </a:t>
            </a:r>
            <a:r>
              <a:rPr i="0" dirty="0">
                <a:latin typeface="Calibri"/>
                <a:cs typeface="Calibri"/>
              </a:rPr>
              <a:t>need </a:t>
            </a:r>
            <a:r>
              <a:rPr i="0" spc="-8" dirty="0">
                <a:latin typeface="Calibri"/>
                <a:cs typeface="Calibri"/>
              </a:rPr>
              <a:t>to </a:t>
            </a:r>
            <a:r>
              <a:rPr i="0" spc="-4" dirty="0">
                <a:latin typeface="Calibri"/>
                <a:cs typeface="Calibri"/>
              </a:rPr>
              <a:t>do </a:t>
            </a:r>
            <a:r>
              <a:rPr i="0" dirty="0">
                <a:latin typeface="Calibri"/>
                <a:cs typeface="Calibri"/>
              </a:rPr>
              <a:t>the </a:t>
            </a:r>
            <a:r>
              <a:rPr i="0" spc="-4" dirty="0">
                <a:latin typeface="Calibri"/>
                <a:cs typeface="Calibri"/>
              </a:rPr>
              <a:t>comparison </a:t>
            </a:r>
            <a:r>
              <a:rPr i="0" spc="-11" dirty="0">
                <a:latin typeface="Calibri"/>
                <a:cs typeface="Calibri"/>
              </a:rPr>
              <a:t>first </a:t>
            </a:r>
            <a:r>
              <a:rPr i="0" spc="-15" dirty="0">
                <a:latin typeface="Calibri"/>
                <a:cs typeface="Calibri"/>
              </a:rPr>
              <a:t>before </a:t>
            </a:r>
            <a:r>
              <a:rPr i="0" spc="-11" dirty="0">
                <a:latin typeface="Calibri"/>
                <a:cs typeface="Calibri"/>
              </a:rPr>
              <a:t>we </a:t>
            </a:r>
            <a:r>
              <a:rPr i="0" dirty="0">
                <a:latin typeface="Calibri"/>
                <a:cs typeface="Calibri"/>
              </a:rPr>
              <a:t>decide </a:t>
            </a:r>
            <a:r>
              <a:rPr i="0" spc="-4" dirty="0">
                <a:latin typeface="Calibri"/>
                <a:cs typeface="Calibri"/>
              </a:rPr>
              <a:t>on what </a:t>
            </a:r>
            <a:r>
              <a:rPr i="0" spc="-11" dirty="0">
                <a:latin typeface="Calibri"/>
                <a:cs typeface="Calibri"/>
              </a:rPr>
              <a:t>course</a:t>
            </a:r>
            <a:r>
              <a:rPr i="0" spc="53" dirty="0">
                <a:latin typeface="Calibri"/>
                <a:cs typeface="Calibri"/>
              </a:rPr>
              <a:t> </a:t>
            </a:r>
            <a:r>
              <a:rPr i="0" spc="-4" dirty="0">
                <a:latin typeface="Calibri"/>
                <a:cs typeface="Calibri"/>
              </a:rPr>
              <a:t>of</a:t>
            </a:r>
            <a:endParaRPr i="0" dirty="0">
              <a:latin typeface="Calibri"/>
              <a:cs typeface="Calibri"/>
            </a:endParaRPr>
          </a:p>
          <a:p>
            <a:pPr marL="523875">
              <a:lnSpc>
                <a:spcPts val="2051"/>
              </a:lnSpc>
            </a:pPr>
            <a:r>
              <a:rPr i="0" dirty="0">
                <a:latin typeface="Calibri"/>
                <a:cs typeface="Calibri"/>
              </a:rPr>
              <a:t>action </a:t>
            </a:r>
            <a:r>
              <a:rPr i="0" spc="-4" dirty="0">
                <a:latin typeface="Calibri"/>
                <a:cs typeface="Calibri"/>
              </a:rPr>
              <a:t>(or what path) </a:t>
            </a:r>
            <a:r>
              <a:rPr i="0" spc="-11" dirty="0">
                <a:latin typeface="Calibri"/>
                <a:cs typeface="Calibri"/>
              </a:rPr>
              <a:t>to</a:t>
            </a:r>
            <a:r>
              <a:rPr i="0" spc="-79" dirty="0">
                <a:latin typeface="Calibri"/>
                <a:cs typeface="Calibri"/>
              </a:rPr>
              <a:t> </a:t>
            </a:r>
            <a:r>
              <a:rPr i="0" spc="-11" dirty="0">
                <a:latin typeface="Calibri"/>
                <a:cs typeface="Calibri"/>
              </a:rPr>
              <a:t>follow</a:t>
            </a:r>
            <a:endParaRPr i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787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37665"/>
            <a:ext cx="5313055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11" dirty="0"/>
              <a:t>Relational</a:t>
            </a:r>
            <a:r>
              <a:rPr spc="-19" dirty="0"/>
              <a:t> </a:t>
            </a:r>
            <a:r>
              <a:rPr spc="-23" dirty="0"/>
              <a:t>Operators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11514"/>
            <a:ext cx="3284696" cy="3206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These </a:t>
            </a:r>
            <a:r>
              <a:rPr sz="2100" i="0" spc="-8" dirty="0">
                <a:latin typeface="Calibri"/>
                <a:cs typeface="Calibri"/>
              </a:rPr>
              <a:t>let </a:t>
            </a:r>
            <a:r>
              <a:rPr sz="2100" i="0" spc="-4" dirty="0">
                <a:latin typeface="Calibri"/>
                <a:cs typeface="Calibri"/>
              </a:rPr>
              <a:t>us </a:t>
            </a:r>
            <a:r>
              <a:rPr sz="2100" i="0" spc="-11" dirty="0">
                <a:latin typeface="Calibri"/>
                <a:cs typeface="Calibri"/>
              </a:rPr>
              <a:t>compare</a:t>
            </a:r>
            <a:r>
              <a:rPr sz="2100" i="0" spc="-4" dirty="0">
                <a:latin typeface="Calibri"/>
                <a:cs typeface="Calibri"/>
              </a:rPr>
              <a:t> </a:t>
            </a:r>
            <a:r>
              <a:rPr sz="2100" i="0" spc="-15" dirty="0">
                <a:latin typeface="Calibri"/>
                <a:cs typeface="Calibri"/>
              </a:rPr>
              <a:t>any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i="0" spc="-8" dirty="0">
                <a:latin typeface="Calibri"/>
                <a:cs typeface="Calibri"/>
              </a:rPr>
              <a:t>primitive</a:t>
            </a:r>
            <a:r>
              <a:rPr sz="2100" i="0" spc="-23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type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91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onsolas"/>
                <a:cs typeface="Consolas"/>
              </a:rPr>
              <a:t>int, </a:t>
            </a:r>
            <a:r>
              <a:rPr i="0" spc="4" dirty="0">
                <a:latin typeface="Consolas"/>
                <a:cs typeface="Consolas"/>
              </a:rPr>
              <a:t>short,</a:t>
            </a:r>
            <a:r>
              <a:rPr i="0" spc="-60" dirty="0">
                <a:latin typeface="Consolas"/>
                <a:cs typeface="Consolas"/>
              </a:rPr>
              <a:t> </a:t>
            </a:r>
            <a:r>
              <a:rPr i="0" dirty="0">
                <a:latin typeface="Consolas"/>
                <a:cs typeface="Consolas"/>
              </a:rPr>
              <a:t>long</a:t>
            </a:r>
          </a:p>
          <a:p>
            <a:pPr marL="523875" lvl="1" indent="-171450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onsolas"/>
                <a:cs typeface="Consolas"/>
              </a:rPr>
              <a:t>float,</a:t>
            </a:r>
            <a:r>
              <a:rPr i="0" spc="-64" dirty="0">
                <a:latin typeface="Consolas"/>
                <a:cs typeface="Consolas"/>
              </a:rPr>
              <a:t> </a:t>
            </a:r>
            <a:r>
              <a:rPr i="0" spc="4" dirty="0">
                <a:latin typeface="Consolas"/>
                <a:cs typeface="Consolas"/>
              </a:rPr>
              <a:t>double</a:t>
            </a:r>
            <a:endParaRPr i="0" dirty="0">
              <a:latin typeface="Consolas"/>
              <a:cs typeface="Consolas"/>
            </a:endParaRPr>
          </a:p>
          <a:p>
            <a:pPr marL="523875" lvl="1" indent="-171450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onsolas"/>
                <a:cs typeface="Consolas"/>
              </a:rPr>
              <a:t>char,</a:t>
            </a:r>
            <a:r>
              <a:rPr i="0" spc="-60" dirty="0">
                <a:latin typeface="Consolas"/>
                <a:cs typeface="Consolas"/>
              </a:rPr>
              <a:t> </a:t>
            </a:r>
            <a:r>
              <a:rPr i="0" spc="4" dirty="0">
                <a:latin typeface="Consolas"/>
                <a:cs typeface="Consolas"/>
              </a:rPr>
              <a:t>byte</a:t>
            </a:r>
            <a:endParaRPr i="0" dirty="0">
              <a:latin typeface="Consolas"/>
              <a:cs typeface="Consolas"/>
            </a:endParaRPr>
          </a:p>
          <a:p>
            <a:pPr marL="523875" lvl="1" indent="-171450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onsolas"/>
                <a:cs typeface="Consolas"/>
              </a:rPr>
              <a:t>boolean</a:t>
            </a:r>
          </a:p>
          <a:p>
            <a:pPr marL="180975" indent="-171450">
              <a:spcBef>
                <a:spcPts val="461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8" dirty="0">
                <a:latin typeface="Calibri"/>
                <a:cs typeface="Calibri"/>
              </a:rPr>
              <a:t>They </a:t>
            </a:r>
            <a:r>
              <a:rPr sz="2100" i="0" spc="-11" dirty="0">
                <a:latin typeface="Calibri"/>
                <a:cs typeface="Calibri"/>
              </a:rPr>
              <a:t>are </a:t>
            </a:r>
            <a:r>
              <a:rPr sz="2100" i="0" spc="-4" dirty="0">
                <a:latin typeface="Calibri"/>
                <a:cs typeface="Calibri"/>
              </a:rPr>
              <a:t>binary</a:t>
            </a:r>
            <a:r>
              <a:rPr sz="2100" i="0" spc="15" dirty="0">
                <a:latin typeface="Calibri"/>
                <a:cs typeface="Calibri"/>
              </a:rPr>
              <a:t> </a:t>
            </a:r>
            <a:r>
              <a:rPr sz="2100" i="0" spc="-19" dirty="0">
                <a:latin typeface="Calibri"/>
                <a:cs typeface="Calibri"/>
              </a:rPr>
              <a:t>operators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80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alibri"/>
                <a:cs typeface="Calibri"/>
              </a:rPr>
              <a:t>Accept</a:t>
            </a:r>
            <a:r>
              <a:rPr i="0" spc="-68" dirty="0">
                <a:latin typeface="Calibri"/>
                <a:cs typeface="Calibri"/>
              </a:rPr>
              <a:t> </a:t>
            </a:r>
            <a:r>
              <a:rPr i="0" spc="-8" dirty="0">
                <a:latin typeface="Calibri"/>
                <a:cs typeface="Calibri"/>
              </a:rPr>
              <a:t>operands</a:t>
            </a:r>
            <a:endParaRPr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58"/>
              </a:spcBef>
              <a:buFont typeface="Arial"/>
              <a:buChar char="•"/>
              <a:tabLst>
                <a:tab pos="524351" algn="l"/>
              </a:tabLst>
            </a:pPr>
            <a:r>
              <a:rPr i="0" spc="-4" dirty="0">
                <a:latin typeface="Calibri"/>
                <a:cs typeface="Calibri"/>
              </a:rPr>
              <a:t>Left-hand </a:t>
            </a:r>
            <a:r>
              <a:rPr i="0" dirty="0">
                <a:latin typeface="Calibri"/>
                <a:cs typeface="Calibri"/>
              </a:rPr>
              <a:t>and </a:t>
            </a:r>
            <a:r>
              <a:rPr i="0" spc="-8" dirty="0">
                <a:latin typeface="Calibri"/>
                <a:cs typeface="Calibri"/>
              </a:rPr>
              <a:t>right-hand</a:t>
            </a:r>
            <a:r>
              <a:rPr i="0" spc="-15" dirty="0">
                <a:latin typeface="Calibri"/>
                <a:cs typeface="Calibri"/>
              </a:rPr>
              <a:t> </a:t>
            </a:r>
            <a:r>
              <a:rPr i="0" spc="-4" dirty="0">
                <a:latin typeface="Calibri"/>
                <a:cs typeface="Calibri"/>
              </a:rPr>
              <a:t>side</a:t>
            </a:r>
            <a:endParaRPr i="0" dirty="0">
              <a:latin typeface="Calibri"/>
              <a:cs typeface="Calibri"/>
            </a:endParaRPr>
          </a:p>
          <a:p>
            <a:pPr marL="180975" indent="-171450">
              <a:spcBef>
                <a:spcPts val="469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15" dirty="0">
                <a:latin typeface="Calibri"/>
                <a:cs typeface="Calibri"/>
              </a:rPr>
              <a:t>Evaluate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4" dirty="0">
                <a:latin typeface="Consolas"/>
                <a:cs typeface="Consolas"/>
              </a:rPr>
              <a:t>true</a:t>
            </a:r>
            <a:r>
              <a:rPr sz="2100" i="0" spc="-727" dirty="0">
                <a:latin typeface="Consolas"/>
                <a:cs typeface="Consolas"/>
              </a:rPr>
              <a:t> </a:t>
            </a:r>
            <a:r>
              <a:rPr sz="2100" i="0" spc="-4" dirty="0">
                <a:latin typeface="Calibri"/>
                <a:cs typeface="Calibri"/>
              </a:rPr>
              <a:t>or </a:t>
            </a:r>
            <a:r>
              <a:rPr sz="2100" i="0" spc="-4" dirty="0">
                <a:latin typeface="Consolas"/>
                <a:cs typeface="Consolas"/>
              </a:rPr>
              <a:t>false</a:t>
            </a:r>
            <a:endParaRPr sz="2100" i="0" dirty="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29150" y="2221707"/>
          <a:ext cx="3886200" cy="3263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2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Operator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15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==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115253" marB="0">
                    <a:lnT w="12700">
                      <a:solidFill>
                        <a:srgbClr val="A4A4A4"/>
                      </a:solidFill>
                      <a:prstDash val="solid"/>
                    </a:lnT>
                    <a:solidFill>
                      <a:srgbClr val="A4A4A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T w="12700">
                      <a:solidFill>
                        <a:srgbClr val="A4A4A4"/>
                      </a:solidFill>
                      <a:prstDash val="solid"/>
                    </a:lnT>
                    <a:solidFill>
                      <a:srgbClr val="A4A4A4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!=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120491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906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2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&lt;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120491" marB="0">
                    <a:solidFill>
                      <a:srgbClr val="A4A4A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than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9539" marB="0">
                    <a:solidFill>
                      <a:srgbClr val="A4A4A4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&lt;=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120491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Less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than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or equal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953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2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120968" marB="0">
                    <a:solidFill>
                      <a:srgbClr val="A4A4A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than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9539" marB="0">
                    <a:solidFill>
                      <a:srgbClr val="A4A4A4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20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&gt;=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120968" marB="0"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than or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0015" marB="0"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076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980728"/>
            <a:ext cx="8064896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11" dirty="0"/>
              <a:t>Relational </a:t>
            </a:r>
            <a:r>
              <a:rPr spc="-23" dirty="0"/>
              <a:t>Operators </a:t>
            </a:r>
            <a:r>
              <a:rPr dirty="0"/>
              <a:t>with</a:t>
            </a:r>
            <a:r>
              <a:rPr spc="15" dirty="0"/>
              <a:t> </a:t>
            </a:r>
            <a:r>
              <a:rPr spc="-8" dirty="0"/>
              <a:t>Numbers</a:t>
            </a:r>
            <a:r>
              <a:rPr lang="en-US" spc="-8" dirty="0"/>
              <a:t>/Characters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9552" y="1730248"/>
            <a:ext cx="7920880" cy="290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3810" indent="-171450">
              <a:lnSpc>
                <a:spcPct val="90000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5" dirty="0">
                <a:latin typeface="Calibri"/>
                <a:cs typeface="Calibri"/>
              </a:rPr>
              <a:t>We </a:t>
            </a:r>
            <a:r>
              <a:rPr sz="2100" i="0" spc="-4" dirty="0">
                <a:latin typeface="Calibri"/>
                <a:cs typeface="Calibri"/>
              </a:rPr>
              <a:t>will mainly </a:t>
            </a:r>
            <a:r>
              <a:rPr sz="2100" i="0" spc="-8" dirty="0">
                <a:latin typeface="Calibri"/>
                <a:cs typeface="Calibri"/>
              </a:rPr>
              <a:t>use relational  </a:t>
            </a:r>
            <a:r>
              <a:rPr sz="2100" i="0" spc="-19" dirty="0">
                <a:latin typeface="Calibri"/>
                <a:cs typeface="Calibri"/>
              </a:rPr>
              <a:t>operators </a:t>
            </a:r>
            <a:r>
              <a:rPr sz="2100" i="0" spc="-4" dirty="0">
                <a:latin typeface="Calibri"/>
                <a:cs typeface="Calibri"/>
              </a:rPr>
              <a:t>with numeric </a:t>
            </a:r>
            <a:r>
              <a:rPr sz="2100" i="0" spc="-8" dirty="0">
                <a:latin typeface="Calibri"/>
                <a:cs typeface="Calibri"/>
              </a:rPr>
              <a:t>primitive </a:t>
            </a:r>
            <a:r>
              <a:rPr sz="2100" i="0" spc="-4" dirty="0">
                <a:latin typeface="Calibri"/>
                <a:cs typeface="Calibri"/>
              </a:rPr>
              <a:t>types</a:t>
            </a:r>
            <a:endParaRPr sz="2100" i="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2028771"/>
            <a:ext cx="10887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&lt; 15</a:t>
            </a:r>
          </a:p>
          <a:p>
            <a:r>
              <a:rPr lang="en-US" dirty="0"/>
              <a:t>6 != 6</a:t>
            </a:r>
          </a:p>
          <a:p>
            <a:r>
              <a:rPr lang="en-US" dirty="0"/>
              <a:t>6 == 6</a:t>
            </a:r>
          </a:p>
          <a:p>
            <a:r>
              <a:rPr lang="en-US" dirty="0"/>
              <a:t>2.5 &gt; 5.8</a:t>
            </a:r>
          </a:p>
          <a:p>
            <a:r>
              <a:rPr lang="en-US" dirty="0"/>
              <a:t>5.9 &lt; 7.5</a:t>
            </a:r>
            <a:endParaRPr lang="en-GB" dirty="0"/>
          </a:p>
        </p:txBody>
      </p:sp>
      <p:sp>
        <p:nvSpPr>
          <p:cNvPr id="8" name="object 3"/>
          <p:cNvSpPr txBox="1"/>
          <p:nvPr/>
        </p:nvSpPr>
        <p:spPr>
          <a:xfrm>
            <a:off x="539552" y="3513773"/>
            <a:ext cx="8136904" cy="153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625793" indent="-171450">
              <a:lnSpc>
                <a:spcPct val="90000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5" dirty="0">
                <a:latin typeface="Calibri"/>
                <a:cs typeface="Calibri"/>
              </a:rPr>
              <a:t>We </a:t>
            </a:r>
            <a:r>
              <a:rPr sz="2100" i="0" spc="-8" dirty="0">
                <a:latin typeface="Calibri"/>
                <a:cs typeface="Calibri"/>
              </a:rPr>
              <a:t>can </a:t>
            </a:r>
            <a:r>
              <a:rPr sz="2100" i="0" spc="-4" dirty="0">
                <a:latin typeface="Calibri"/>
                <a:cs typeface="Calibri"/>
              </a:rPr>
              <a:t>also </a:t>
            </a:r>
            <a:r>
              <a:rPr sz="2100" i="0" spc="-8" dirty="0">
                <a:latin typeface="Calibri"/>
                <a:cs typeface="Calibri"/>
              </a:rPr>
              <a:t>use relational  </a:t>
            </a:r>
            <a:r>
              <a:rPr sz="2100" i="0" spc="-19" dirty="0">
                <a:latin typeface="Calibri"/>
                <a:cs typeface="Calibri"/>
              </a:rPr>
              <a:t>operators </a:t>
            </a:r>
            <a:r>
              <a:rPr sz="2100" i="0" spc="-4" dirty="0">
                <a:latin typeface="Calibri"/>
                <a:cs typeface="Calibri"/>
              </a:rPr>
              <a:t>with the </a:t>
            </a:r>
            <a:r>
              <a:rPr sz="2100" i="0" spc="-8" dirty="0">
                <a:latin typeface="Consolas"/>
                <a:cs typeface="Consolas"/>
              </a:rPr>
              <a:t>char</a:t>
            </a:r>
            <a:r>
              <a:rPr lang="en-US" sz="2100" i="0" spc="-8" dirty="0">
                <a:latin typeface="Consolas"/>
                <a:cs typeface="Consolas"/>
              </a:rPr>
              <a:t> </a:t>
            </a:r>
            <a:r>
              <a:rPr sz="2100" i="0" spc="-8" dirty="0">
                <a:latin typeface="Calibri"/>
                <a:cs typeface="Calibri"/>
              </a:rPr>
              <a:t>primitive character</a:t>
            </a:r>
            <a:r>
              <a:rPr sz="2100" i="0" spc="-23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type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lnSpc>
                <a:spcPts val="2051"/>
              </a:lnSpc>
              <a:spcBef>
                <a:spcPts val="183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alibri"/>
                <a:cs typeface="Calibri"/>
              </a:rPr>
              <a:t>Based </a:t>
            </a:r>
            <a:r>
              <a:rPr i="0" spc="-4" dirty="0">
                <a:latin typeface="Calibri"/>
                <a:cs typeface="Calibri"/>
              </a:rPr>
              <a:t>on </a:t>
            </a:r>
            <a:r>
              <a:rPr i="0" dirty="0">
                <a:latin typeface="Calibri"/>
                <a:cs typeface="Calibri"/>
              </a:rPr>
              <a:t>the </a:t>
            </a:r>
            <a:r>
              <a:rPr i="0" spc="-8" dirty="0">
                <a:latin typeface="Calibri"/>
                <a:cs typeface="Calibri"/>
              </a:rPr>
              <a:t>character’s</a:t>
            </a:r>
            <a:r>
              <a:rPr i="0" spc="-68" dirty="0">
                <a:latin typeface="Calibri"/>
                <a:cs typeface="Calibri"/>
              </a:rPr>
              <a:t> </a:t>
            </a:r>
            <a:r>
              <a:rPr i="0" spc="-4" dirty="0">
                <a:latin typeface="Calibri"/>
                <a:cs typeface="Calibri"/>
              </a:rPr>
              <a:t>Unicode</a:t>
            </a:r>
            <a:r>
              <a:rPr lang="en-US" i="0" spc="-4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sequence</a:t>
            </a:r>
          </a:p>
          <a:p>
            <a:pPr marL="523875" marR="549116" lvl="1" indent="-171450">
              <a:lnSpc>
                <a:spcPts val="1943"/>
              </a:lnSpc>
              <a:spcBef>
                <a:spcPts val="409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alibri"/>
                <a:cs typeface="Calibri"/>
              </a:rPr>
              <a:t>A </a:t>
            </a:r>
            <a:r>
              <a:rPr i="0" spc="-4" dirty="0">
                <a:latin typeface="Calibri"/>
                <a:cs typeface="Calibri"/>
              </a:rPr>
              <a:t>unique number </a:t>
            </a:r>
            <a:r>
              <a:rPr i="0" dirty="0">
                <a:latin typeface="Calibri"/>
                <a:cs typeface="Calibri"/>
              </a:rPr>
              <a:t>is </a:t>
            </a:r>
            <a:r>
              <a:rPr i="0" spc="-4" dirty="0">
                <a:latin typeface="Calibri"/>
                <a:cs typeface="Calibri"/>
              </a:rPr>
              <a:t>used </a:t>
            </a:r>
            <a:r>
              <a:rPr i="0" spc="-11" dirty="0">
                <a:latin typeface="Calibri"/>
                <a:cs typeface="Calibri"/>
              </a:rPr>
              <a:t>to  </a:t>
            </a:r>
            <a:r>
              <a:rPr i="0" spc="-8" dirty="0">
                <a:latin typeface="Calibri"/>
                <a:cs typeface="Calibri"/>
              </a:rPr>
              <a:t>represent </a:t>
            </a:r>
            <a:r>
              <a:rPr i="0" dirty="0">
                <a:latin typeface="Calibri"/>
                <a:cs typeface="Calibri"/>
              </a:rPr>
              <a:t>each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i="0" spc="-8" dirty="0">
                <a:latin typeface="Calibri"/>
                <a:cs typeface="Calibri"/>
              </a:rPr>
              <a:t>character</a:t>
            </a:r>
            <a:endParaRPr i="0" dirty="0">
              <a:latin typeface="Calibri"/>
              <a:cs typeface="Calibri"/>
            </a:endParaRPr>
          </a:p>
          <a:p>
            <a:pPr marL="180975" indent="-171450">
              <a:lnSpc>
                <a:spcPts val="2396"/>
              </a:lnSpc>
              <a:spcBef>
                <a:spcPts val="443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5" dirty="0">
                <a:latin typeface="Calibri"/>
                <a:cs typeface="Calibri"/>
              </a:rPr>
              <a:t>We </a:t>
            </a:r>
            <a:r>
              <a:rPr sz="2100" i="0" spc="-11" dirty="0">
                <a:latin typeface="Calibri"/>
                <a:cs typeface="Calibri"/>
              </a:rPr>
              <a:t>are testing </a:t>
            </a:r>
            <a:r>
              <a:rPr sz="2100" i="0" spc="-4" dirty="0">
                <a:latin typeface="Calibri"/>
                <a:cs typeface="Calibri"/>
              </a:rPr>
              <a:t>the</a:t>
            </a:r>
            <a:r>
              <a:rPr sz="2100" i="0" spc="79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Unicode</a:t>
            </a:r>
            <a:r>
              <a:rPr lang="en-US" sz="2100" i="0" spc="-8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value </a:t>
            </a:r>
            <a:r>
              <a:rPr sz="2100" i="0" spc="-4" dirty="0">
                <a:latin typeface="Calibri"/>
                <a:cs typeface="Calibri"/>
              </a:rPr>
              <a:t>of a</a:t>
            </a:r>
            <a:r>
              <a:rPr sz="2100" i="0" spc="-45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character</a:t>
            </a:r>
            <a:endParaRPr sz="2100" i="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5078052"/>
            <a:ext cx="1819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‘A’ == ‘a’</a:t>
            </a:r>
          </a:p>
          <a:p>
            <a:r>
              <a:rPr lang="en-US" dirty="0"/>
              <a:t>‘a’ == ‘a’</a:t>
            </a:r>
          </a:p>
          <a:p>
            <a:r>
              <a:rPr lang="en-US" dirty="0"/>
              <a:t>‘b’ &gt; ‘a’      (true)</a:t>
            </a:r>
          </a:p>
          <a:p>
            <a:r>
              <a:rPr lang="en-US" dirty="0"/>
              <a:t>‘A’ != ‘a’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69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68418"/>
            <a:ext cx="7886700" cy="1325563"/>
          </a:xfrm>
        </p:spPr>
        <p:txBody>
          <a:bodyPr/>
          <a:lstStyle/>
          <a:p>
            <a:r>
              <a:rPr lang="en-US" dirty="0"/>
              <a:t>Comparing Decimal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49" y="4371013"/>
                <a:ext cx="3886200" cy="11189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0.99</m:t>
                    </m:r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charset="0"/>
                          </a:rPr>
                          <m:t>9</m:t>
                        </m:r>
                      </m:e>
                    </m:acc>
                  </m:oMath>
                </a14:m>
                <a:r>
                  <a:rPr lang="en-US" dirty="0"/>
                  <a:t> recurring and not exactly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how can we compare them?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49" y="4371013"/>
                <a:ext cx="3886200" cy="1118960"/>
              </a:xfrm>
              <a:blipFill>
                <a:blip r:embed="rId2" cstate="print"/>
                <a:stretch>
                  <a:fillRect l="-1881" t="-4891" r="-156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2189747"/>
            <a:ext cx="4047306" cy="2589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9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RoundingError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en-US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9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public static void 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9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de-DE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1.0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y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3.0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/ 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7.0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 + (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2.0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/ 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7.0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 + (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2.0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/ 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7.0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en-US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s-ES_tradnl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s-ES_tradnl" sz="9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</a:t>
            </a:r>
            <a:r>
              <a:rPr lang="es-ES_tradnl" sz="900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s-ES_tradnl" sz="900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s-ES_tradnl" sz="900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s-ES_tradnl" sz="900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s-ES_tradnl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900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"x = " </a:t>
            </a:r>
            <a:r>
              <a:rPr lang="es-ES_tradnl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s-ES_tradnl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s-ES_tradnl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s-ES_tradnl" sz="900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" y = " </a:t>
            </a:r>
            <a:r>
              <a:rPr lang="es-ES_tradnl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s-ES_tradnl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s-ES_tradnl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s-ES_tradnl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== 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9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</a:t>
            </a:r>
            <a:r>
              <a:rPr lang="en-US" sz="900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900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900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900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"x and y are equal"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9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9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</a:t>
            </a:r>
            <a:r>
              <a:rPr lang="en-US" sz="900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900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900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900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"x and y are not equal"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de-DE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9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de-DE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9150" y="4848760"/>
            <a:ext cx="4047306" cy="641213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_tradnl" sz="9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x = 1.0 y = 0.9999999999999999</a:t>
            </a:r>
            <a:br>
              <a:rPr lang="es-ES_tradnl" sz="9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s-ES_tradnl" sz="9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x and y are </a:t>
            </a:r>
            <a:r>
              <a:rPr lang="es-ES_tradnl" sz="9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s-ES_tradnl" sz="900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900" dirty="0" err="1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equal</a:t>
            </a:r>
            <a:endParaRPr lang="de-DE" sz="900" b="1" dirty="0">
              <a:solidFill>
                <a:srgbClr val="CE5C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39289" y="3880099"/>
                <a:ext cx="196444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𝑦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charset="0"/>
                            </a:rPr>
                            <m:t>3.0</m:t>
                          </m:r>
                        </m:num>
                        <m:den>
                          <m:r>
                            <a:rPr lang="en-GB" b="0" i="1" smtClean="0">
                              <a:latin typeface="Cambria Math" charset="0"/>
                            </a:rPr>
                            <m:t>7.0</m:t>
                          </m:r>
                        </m:den>
                      </m:f>
                      <m:r>
                        <a:rPr lang="en-GB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charset="0"/>
                            </a:rPr>
                            <m:t>2.0</m:t>
                          </m:r>
                        </m:num>
                        <m:den>
                          <m:r>
                            <a:rPr lang="en-GB" b="0" i="1" smtClean="0">
                              <a:latin typeface="Cambria Math" charset="0"/>
                            </a:rPr>
                            <m:t>7.0</m:t>
                          </m:r>
                        </m:den>
                      </m:f>
                      <m:r>
                        <a:rPr lang="en-GB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charset="0"/>
                            </a:rPr>
                            <m:t>2.0</m:t>
                          </m:r>
                        </m:num>
                        <m:den>
                          <m:r>
                            <a:rPr lang="en-GB" b="0" i="1" smtClean="0">
                              <a:latin typeface="Cambria Math" charset="0"/>
                            </a:rPr>
                            <m:t>7.0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289" y="3880099"/>
                <a:ext cx="1964449" cy="52039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3"/>
          <p:cNvSpPr txBox="1">
            <a:spLocks/>
          </p:cNvSpPr>
          <p:nvPr/>
        </p:nvSpPr>
        <p:spPr>
          <a:xfrm>
            <a:off x="628649" y="2189746"/>
            <a:ext cx="3886200" cy="158973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0" dirty="0"/>
              <a:t>It’s hard to represent decimal numbers in binary</a:t>
            </a:r>
          </a:p>
          <a:p>
            <a:pPr lvl="1"/>
            <a:r>
              <a:rPr lang="en-US" sz="1800" i="0" dirty="0"/>
              <a:t>We have to settle for imprecise compromises</a:t>
            </a:r>
          </a:p>
          <a:p>
            <a:r>
              <a:rPr lang="en-US" sz="2100" i="0" dirty="0"/>
              <a:t>For example, the result of:</a:t>
            </a:r>
          </a:p>
        </p:txBody>
      </p:sp>
    </p:spTree>
    <p:extLst>
      <p:ext uri="{BB962C8B-B14F-4D97-AF65-F5344CB8AC3E}">
        <p14:creationId xmlns:p14="http://schemas.microsoft.com/office/powerpoint/2010/main" val="48098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71651"/>
            <a:ext cx="6457950" cy="341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9011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Data and Variable State</a:t>
            </a:r>
          </a:p>
        </p:txBody>
      </p:sp>
    </p:spTree>
    <p:extLst>
      <p:ext uri="{BB962C8B-B14F-4D97-AF65-F5344CB8AC3E}">
        <p14:creationId xmlns:p14="http://schemas.microsoft.com/office/powerpoint/2010/main" val="2444992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7886700" cy="1325563"/>
          </a:xfrm>
        </p:spPr>
        <p:txBody>
          <a:bodyPr/>
          <a:lstStyle/>
          <a:p>
            <a:r>
              <a:rPr lang="en-US" dirty="0"/>
              <a:t>Comparing Decimal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2226469"/>
            <a:ext cx="3886200" cy="255294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9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RoundingFix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en-US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9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public static void 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9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9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de-DE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1.0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y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3.0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/ 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7.0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 + (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2.0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/ 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7.0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 + (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2.0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/ 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7.0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en-US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9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</a:t>
            </a:r>
            <a:r>
              <a:rPr lang="de-DE" sz="900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de-DE" sz="900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de-DE" sz="900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de-DE" sz="900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900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"x = " </a:t>
            </a:r>
            <a: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900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de-DE" sz="900" b="1" dirty="0" err="1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de-DE" sz="900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 = " </a:t>
            </a:r>
            <a: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9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Math</a:t>
            </a:r>
            <a:r>
              <a:rPr lang="en-US" sz="900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900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abs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9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 &lt; </a:t>
            </a:r>
            <a:r>
              <a:rPr lang="en-US" sz="900" b="1" dirty="0">
                <a:solidFill>
                  <a:srgbClr val="0000CF"/>
                </a:solidFill>
                <a:latin typeface="Consolas" charset="0"/>
                <a:ea typeface="Consolas" charset="0"/>
                <a:cs typeface="Consolas" charset="0"/>
              </a:rPr>
              <a:t>0.000001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9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</a:t>
            </a:r>
            <a:r>
              <a:rPr lang="en-US" sz="900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900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900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900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"x and y are equivalent"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900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9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</a:t>
            </a:r>
            <a:r>
              <a:rPr lang="en-US" sz="900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900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900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900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"x and y are not equivalent"</a:t>
            </a:r>
            <a: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de-DE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9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de-DE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900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9150" y="4848760"/>
            <a:ext cx="3886200" cy="641213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900">
                <a:solidFill>
                  <a:srgbClr val="DADADA"/>
                </a:solidFill>
                <a:latin typeface="Consolas" panose="020B0609020204030204" pitchFamily="49" charset="0"/>
              </a:rPr>
              <a:t>brett</a:t>
            </a:r>
            <a:r>
              <a:rPr lang="en-US" sz="900">
                <a:solidFill>
                  <a:srgbClr val="E4E4E4"/>
                </a:solidFill>
                <a:latin typeface="Consolas" panose="020B0609020204030204" pitchFamily="49" charset="0"/>
              </a:rPr>
              <a:t>@dagashi</a:t>
            </a:r>
            <a:r>
              <a:rPr lang="en-US" sz="900" dirty="0">
                <a:solidFill>
                  <a:srgbClr val="E4E4E4"/>
                </a:solidFill>
                <a:latin typeface="Consolas" panose="020B0609020204030204" pitchFamily="49" charset="0"/>
              </a:rPr>
              <a:t>:</a:t>
            </a:r>
            <a:r>
              <a:rPr lang="en-US" sz="900" dirty="0">
                <a:solidFill>
                  <a:srgbClr val="E6E5E5"/>
                </a:solidFill>
                <a:latin typeface="Consolas" panose="020B0609020204030204" pitchFamily="49" charset="0"/>
              </a:rPr>
              <a:t> Examples&gt;</a:t>
            </a:r>
            <a:r>
              <a:rPr lang="en-US" sz="900" dirty="0">
                <a:solidFill>
                  <a:srgbClr val="F2F2F2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2F2F2"/>
                </a:solidFill>
                <a:latin typeface="Consolas" panose="020B0609020204030204" pitchFamily="49" charset="0"/>
              </a:rPr>
              <a:t>javac</a:t>
            </a:r>
            <a:r>
              <a:rPr lang="en-US" sz="900" dirty="0">
                <a:solidFill>
                  <a:srgbClr val="F2F2F2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2F2F2"/>
                </a:solidFill>
                <a:latin typeface="Consolas" panose="020B0609020204030204" pitchFamily="49" charset="0"/>
              </a:rPr>
              <a:t>RoundingFix.java</a:t>
            </a:r>
            <a:br>
              <a:rPr lang="en-US" sz="900" dirty="0">
                <a:solidFill>
                  <a:srgbClr val="F2F2F2"/>
                </a:solidFill>
                <a:latin typeface="Consolas" panose="020B0609020204030204" pitchFamily="49" charset="0"/>
              </a:rPr>
            </a:br>
            <a:r>
              <a:rPr lang="en-US" sz="900" dirty="0" err="1">
                <a:solidFill>
                  <a:srgbClr val="DADADA"/>
                </a:solidFill>
                <a:latin typeface="Consolas" panose="020B0609020204030204" pitchFamily="49" charset="0"/>
              </a:rPr>
              <a:t>brett</a:t>
            </a:r>
            <a:r>
              <a:rPr lang="en-US" sz="900" dirty="0" err="1">
                <a:solidFill>
                  <a:srgbClr val="E4E4E4"/>
                </a:solidFill>
                <a:latin typeface="Consolas" panose="020B0609020204030204" pitchFamily="49" charset="0"/>
              </a:rPr>
              <a:t>@dagashi</a:t>
            </a:r>
            <a:r>
              <a:rPr lang="en-US" sz="900" dirty="0">
                <a:solidFill>
                  <a:srgbClr val="E4E4E4"/>
                </a:solidFill>
                <a:latin typeface="Consolas" panose="020B0609020204030204" pitchFamily="49" charset="0"/>
              </a:rPr>
              <a:t>:</a:t>
            </a:r>
            <a:r>
              <a:rPr lang="en-US" sz="900" dirty="0">
                <a:solidFill>
                  <a:srgbClr val="E6E5E5"/>
                </a:solidFill>
                <a:latin typeface="Consolas" panose="020B0609020204030204" pitchFamily="49" charset="0"/>
              </a:rPr>
              <a:t> Examples&gt;</a:t>
            </a:r>
            <a:r>
              <a:rPr lang="en-US" sz="900" dirty="0">
                <a:solidFill>
                  <a:srgbClr val="F2F2F2"/>
                </a:solidFill>
                <a:latin typeface="Consolas" panose="020B0609020204030204" pitchFamily="49" charset="0"/>
              </a:rPr>
              <a:t> java </a:t>
            </a:r>
            <a:r>
              <a:rPr lang="en-US" sz="900" dirty="0" err="1">
                <a:solidFill>
                  <a:srgbClr val="F2F2F2"/>
                </a:solidFill>
                <a:latin typeface="Consolas" panose="020B0609020204030204" pitchFamily="49" charset="0"/>
              </a:rPr>
              <a:t>RoundingFix</a:t>
            </a:r>
            <a:br>
              <a:rPr lang="en-US" sz="900" dirty="0">
                <a:solidFill>
                  <a:srgbClr val="F2F2F2"/>
                </a:solidFill>
                <a:latin typeface="Consolas" panose="020B0609020204030204" pitchFamily="49" charset="0"/>
              </a:rPr>
            </a:br>
            <a:r>
              <a:rPr lang="es-ES_tradnl" sz="900" dirty="0">
                <a:solidFill>
                  <a:srgbClr val="F2F2F2"/>
                </a:solidFill>
                <a:latin typeface="Consolas" panose="020B0609020204030204" pitchFamily="49" charset="0"/>
              </a:rPr>
              <a:t>x = 1.0 y = 0.9999999999999999</a:t>
            </a:r>
            <a:br>
              <a:rPr lang="es-ES_tradnl" sz="900" dirty="0">
                <a:solidFill>
                  <a:srgbClr val="F2F2F2"/>
                </a:solidFill>
                <a:latin typeface="Consolas" panose="020B0609020204030204" pitchFamily="49" charset="0"/>
              </a:rPr>
            </a:br>
            <a:r>
              <a:rPr lang="es-ES_tradnl" sz="900" dirty="0">
                <a:solidFill>
                  <a:srgbClr val="F2F2F2"/>
                </a:solidFill>
                <a:latin typeface="Consolas" panose="020B0609020204030204" pitchFamily="49" charset="0"/>
              </a:rPr>
              <a:t>x and y are </a:t>
            </a:r>
            <a:r>
              <a:rPr lang="es-ES_tradnl" sz="900" dirty="0" err="1">
                <a:solidFill>
                  <a:srgbClr val="F2F2F2"/>
                </a:solidFill>
                <a:latin typeface="Consolas" panose="020B0609020204030204" pitchFamily="49" charset="0"/>
              </a:rPr>
              <a:t>equivalent</a:t>
            </a:r>
            <a:endParaRPr lang="de-DE" sz="900" b="1" dirty="0">
              <a:solidFill>
                <a:srgbClr val="CE5C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8649" y="2189746"/>
            <a:ext cx="3886200" cy="330022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0" dirty="0"/>
              <a:t>We need to be careful when working with decimal numbers</a:t>
            </a:r>
          </a:p>
          <a:p>
            <a:r>
              <a:rPr lang="en-US" sz="2100" i="0" dirty="0"/>
              <a:t>A better way is to check how far apart the values are</a:t>
            </a:r>
          </a:p>
          <a:p>
            <a:pPr lvl="1"/>
            <a:r>
              <a:rPr lang="en-US" sz="1800" i="0" dirty="0"/>
              <a:t>We define a tolerance value, for example </a:t>
            </a:r>
            <a:r>
              <a:rPr lang="en-US" sz="1800" i="0" dirty="0">
                <a:latin typeface="Consolas" charset="0"/>
                <a:ea typeface="Consolas" charset="0"/>
                <a:cs typeface="Consolas" charset="0"/>
              </a:rPr>
              <a:t>0.000001</a:t>
            </a:r>
          </a:p>
          <a:p>
            <a:pPr lvl="1"/>
            <a:r>
              <a:rPr lang="en-US" sz="1800" i="0" dirty="0"/>
              <a:t>Test against the absolute difference of the two values</a:t>
            </a:r>
          </a:p>
          <a:p>
            <a:r>
              <a:rPr lang="en-US" sz="2100" i="0" dirty="0"/>
              <a:t>To find the absolute value we use the static </a:t>
            </a:r>
            <a:r>
              <a:rPr lang="en-US" sz="2100" i="0" dirty="0">
                <a:latin typeface="Consolas" charset="0"/>
                <a:ea typeface="Consolas" charset="0"/>
                <a:cs typeface="Consolas" charset="0"/>
              </a:rPr>
              <a:t>abs</a:t>
            </a:r>
            <a:r>
              <a:rPr lang="en-US" sz="2100" i="0" dirty="0"/>
              <a:t> method of the </a:t>
            </a:r>
            <a:r>
              <a:rPr lang="en-US" sz="2100" i="0" dirty="0">
                <a:latin typeface="Consolas" charset="0"/>
                <a:ea typeface="Consolas" charset="0"/>
                <a:cs typeface="Consolas" charset="0"/>
              </a:rPr>
              <a:t>Math</a:t>
            </a:r>
            <a:r>
              <a:rPr lang="en-US" sz="2100" i="0" dirty="0"/>
              <a:t> class, </a:t>
            </a:r>
            <a:r>
              <a:rPr lang="en-US" sz="2100" i="0" dirty="0" err="1">
                <a:latin typeface="Consolas" charset="0"/>
                <a:ea typeface="Consolas" charset="0"/>
                <a:cs typeface="Consolas" charset="0"/>
              </a:rPr>
              <a:t>Math.abs</a:t>
            </a:r>
            <a:endParaRPr lang="en-US" sz="2100" i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8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37665"/>
            <a:ext cx="5098742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Comparing</a:t>
            </a:r>
            <a:r>
              <a:rPr spc="-64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560" y="2226469"/>
            <a:ext cx="3539966" cy="2896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224"/>
              </a:lnSpc>
              <a:buFont typeface="Arial"/>
              <a:buChar char="•"/>
              <a:tabLst>
                <a:tab pos="181451" algn="l"/>
              </a:tabLst>
            </a:pPr>
            <a:r>
              <a:rPr sz="1950" i="0" dirty="0">
                <a:latin typeface="Calibri"/>
                <a:cs typeface="Calibri"/>
              </a:rPr>
              <a:t>Things </a:t>
            </a:r>
            <a:r>
              <a:rPr sz="1950" i="0" spc="-8" dirty="0">
                <a:latin typeface="Calibri"/>
                <a:cs typeface="Calibri"/>
              </a:rPr>
              <a:t>are </a:t>
            </a:r>
            <a:r>
              <a:rPr sz="1950" i="0" spc="-4" dirty="0">
                <a:latin typeface="Calibri"/>
                <a:cs typeface="Calibri"/>
              </a:rPr>
              <a:t>slightly </a:t>
            </a:r>
            <a:r>
              <a:rPr sz="1950" i="0" spc="-11" dirty="0">
                <a:latin typeface="Calibri"/>
                <a:cs typeface="Calibri"/>
              </a:rPr>
              <a:t>different</a:t>
            </a:r>
            <a:r>
              <a:rPr sz="1950" i="0" spc="-71" dirty="0">
                <a:latin typeface="Calibri"/>
                <a:cs typeface="Calibri"/>
              </a:rPr>
              <a:t> </a:t>
            </a:r>
            <a:r>
              <a:rPr sz="1950" i="0" spc="-19" dirty="0">
                <a:latin typeface="Calibri"/>
                <a:cs typeface="Calibri"/>
              </a:rPr>
              <a:t>for</a:t>
            </a:r>
            <a:endParaRPr sz="1950" i="0" dirty="0">
              <a:latin typeface="Calibri"/>
              <a:cs typeface="Calibri"/>
            </a:endParaRPr>
          </a:p>
          <a:p>
            <a:pPr marL="180975">
              <a:lnSpc>
                <a:spcPts val="2224"/>
              </a:lnSpc>
            </a:pPr>
            <a:r>
              <a:rPr sz="1950" i="0" dirty="0">
                <a:latin typeface="Calibri"/>
                <a:cs typeface="Calibri"/>
              </a:rPr>
              <a:t>String</a:t>
            </a:r>
            <a:r>
              <a:rPr sz="1950" i="0" spc="-53" dirty="0">
                <a:latin typeface="Calibri"/>
                <a:cs typeface="Calibri"/>
              </a:rPr>
              <a:t> </a:t>
            </a:r>
            <a:r>
              <a:rPr sz="1950" i="0" dirty="0">
                <a:latin typeface="Calibri"/>
                <a:cs typeface="Calibri"/>
              </a:rPr>
              <a:t>types</a:t>
            </a:r>
          </a:p>
          <a:p>
            <a:pPr marL="352425" marR="867728">
              <a:lnSpc>
                <a:spcPct val="109100"/>
              </a:lnSpc>
              <a:spcBef>
                <a:spcPts val="1425"/>
              </a:spcBef>
            </a:pPr>
            <a:r>
              <a:rPr sz="1650" i="0" dirty="0">
                <a:latin typeface="Consolas"/>
                <a:cs typeface="Consolas"/>
              </a:rPr>
              <a:t>String str1 </a:t>
            </a:r>
            <a:r>
              <a:rPr sz="1650" i="0" spc="-4" dirty="0">
                <a:latin typeface="Consolas"/>
                <a:cs typeface="Consolas"/>
              </a:rPr>
              <a:t>= </a:t>
            </a:r>
            <a:r>
              <a:rPr sz="1650" i="0" dirty="0">
                <a:latin typeface="Consolas"/>
                <a:cs typeface="Consolas"/>
              </a:rPr>
              <a:t>“Cat”;  String str2 </a:t>
            </a:r>
            <a:r>
              <a:rPr sz="1650" i="0" spc="-4" dirty="0">
                <a:latin typeface="Consolas"/>
                <a:cs typeface="Consolas"/>
              </a:rPr>
              <a:t>=</a:t>
            </a:r>
            <a:r>
              <a:rPr sz="1650" i="0" spc="-23" dirty="0">
                <a:latin typeface="Consolas"/>
                <a:cs typeface="Consolas"/>
              </a:rPr>
              <a:t> </a:t>
            </a:r>
            <a:r>
              <a:rPr sz="1650" i="0" dirty="0">
                <a:latin typeface="Consolas"/>
                <a:cs typeface="Consolas"/>
              </a:rPr>
              <a:t>“Cat”</a:t>
            </a:r>
          </a:p>
          <a:p>
            <a:pPr marL="352425">
              <a:spcBef>
                <a:spcPts val="161"/>
              </a:spcBef>
              <a:tabLst>
                <a:tab pos="1969770" algn="l"/>
              </a:tabLst>
            </a:pPr>
            <a:r>
              <a:rPr sz="1650" i="0" dirty="0">
                <a:latin typeface="Consolas"/>
                <a:cs typeface="Consolas"/>
              </a:rPr>
              <a:t>str1</a:t>
            </a:r>
            <a:r>
              <a:rPr sz="1650" i="0" spc="8" dirty="0">
                <a:latin typeface="Consolas"/>
                <a:cs typeface="Consolas"/>
              </a:rPr>
              <a:t> </a:t>
            </a:r>
            <a:r>
              <a:rPr sz="1650" i="0" dirty="0">
                <a:latin typeface="Consolas"/>
                <a:cs typeface="Consolas"/>
              </a:rPr>
              <a:t>==</a:t>
            </a:r>
            <a:r>
              <a:rPr sz="1650" i="0" spc="11" dirty="0">
                <a:latin typeface="Consolas"/>
                <a:cs typeface="Consolas"/>
              </a:rPr>
              <a:t> </a:t>
            </a:r>
            <a:r>
              <a:rPr sz="1650" i="0" dirty="0">
                <a:latin typeface="Consolas"/>
                <a:cs typeface="Consolas"/>
              </a:rPr>
              <a:t>str2	</a:t>
            </a:r>
            <a:r>
              <a:rPr sz="1650" i="0" dirty="0">
                <a:solidFill>
                  <a:srgbClr val="00AF50"/>
                </a:solidFill>
                <a:latin typeface="Consolas"/>
                <a:cs typeface="Consolas"/>
              </a:rPr>
              <a:t>// </a:t>
            </a:r>
            <a:r>
              <a:rPr sz="1650" i="0" dirty="0">
                <a:solidFill>
                  <a:srgbClr val="00AF50"/>
                </a:solidFill>
                <a:latin typeface="Calibri"/>
                <a:cs typeface="Calibri"/>
              </a:rPr>
              <a:t>doesn’t</a:t>
            </a:r>
            <a:r>
              <a:rPr sz="1650" i="0" spc="-56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50" i="0" spc="-8" dirty="0">
                <a:solidFill>
                  <a:srgbClr val="00AF50"/>
                </a:solidFill>
                <a:latin typeface="Calibri"/>
                <a:cs typeface="Calibri"/>
              </a:rPr>
              <a:t>work</a:t>
            </a:r>
            <a:endParaRPr sz="1650" i="0" dirty="0">
              <a:latin typeface="Calibri"/>
              <a:cs typeface="Calibri"/>
            </a:endParaRPr>
          </a:p>
          <a:p>
            <a:pPr>
              <a:spcBef>
                <a:spcPts val="11"/>
              </a:spcBef>
            </a:pPr>
            <a:endParaRPr sz="1538" i="0" dirty="0">
              <a:latin typeface="Times New Roman"/>
              <a:cs typeface="Times New Roman"/>
            </a:endParaRPr>
          </a:p>
          <a:p>
            <a:pPr marL="180975" marR="3810" indent="-171450">
              <a:lnSpc>
                <a:spcPts val="2108"/>
              </a:lnSpc>
              <a:buFont typeface="Arial"/>
              <a:buChar char="•"/>
              <a:tabLst>
                <a:tab pos="181451" algn="l"/>
              </a:tabLst>
            </a:pPr>
            <a:r>
              <a:rPr sz="1950" i="0" spc="-38" dirty="0">
                <a:latin typeface="Calibri"/>
                <a:cs typeface="Calibri"/>
              </a:rPr>
              <a:t>We </a:t>
            </a:r>
            <a:r>
              <a:rPr sz="1950" i="0" spc="-15" dirty="0">
                <a:latin typeface="Calibri"/>
                <a:cs typeface="Calibri"/>
              </a:rPr>
              <a:t>have </a:t>
            </a:r>
            <a:r>
              <a:rPr sz="1950" i="0" spc="-8" dirty="0">
                <a:latin typeface="Calibri"/>
                <a:cs typeface="Calibri"/>
              </a:rPr>
              <a:t>to compare </a:t>
            </a:r>
            <a:r>
              <a:rPr sz="1950" i="0" spc="-4" dirty="0">
                <a:latin typeface="Calibri"/>
                <a:cs typeface="Calibri"/>
              </a:rPr>
              <a:t>strings </a:t>
            </a:r>
            <a:r>
              <a:rPr sz="1950" i="0" spc="-19" dirty="0">
                <a:latin typeface="Calibri"/>
                <a:cs typeface="Calibri"/>
              </a:rPr>
              <a:t>for  </a:t>
            </a:r>
            <a:r>
              <a:rPr sz="1950" i="0" dirty="0">
                <a:latin typeface="Calibri"/>
                <a:cs typeface="Calibri"/>
              </a:rPr>
              <a:t>equality </a:t>
            </a:r>
            <a:r>
              <a:rPr sz="1950" i="0" spc="-4" dirty="0">
                <a:latin typeface="Calibri"/>
                <a:cs typeface="Calibri"/>
              </a:rPr>
              <a:t>using </a:t>
            </a:r>
            <a:r>
              <a:rPr sz="1950" i="0" dirty="0">
                <a:latin typeface="Calibri"/>
                <a:cs typeface="Calibri"/>
              </a:rPr>
              <a:t>the equals</a:t>
            </a:r>
            <a:r>
              <a:rPr sz="1950" i="0" spc="-79" dirty="0">
                <a:latin typeface="Calibri"/>
                <a:cs typeface="Calibri"/>
              </a:rPr>
              <a:t> </a:t>
            </a:r>
            <a:r>
              <a:rPr sz="1950" i="0" spc="-4" dirty="0">
                <a:latin typeface="Calibri"/>
                <a:cs typeface="Calibri"/>
              </a:rPr>
              <a:t>method</a:t>
            </a:r>
            <a:endParaRPr sz="1950" i="0" dirty="0">
              <a:latin typeface="Calibri"/>
              <a:cs typeface="Calibri"/>
            </a:endParaRPr>
          </a:p>
          <a:p>
            <a:pPr marL="352425">
              <a:spcBef>
                <a:spcPts val="585"/>
              </a:spcBef>
              <a:tabLst>
                <a:tab pos="2352675" algn="l"/>
              </a:tabLst>
            </a:pPr>
            <a:r>
              <a:rPr sz="1425" i="0" dirty="0">
                <a:latin typeface="Consolas"/>
                <a:cs typeface="Consolas"/>
              </a:rPr>
              <a:t>str1.equals(str2)	</a:t>
            </a:r>
            <a:r>
              <a:rPr sz="1425" i="0" spc="-4" dirty="0">
                <a:solidFill>
                  <a:srgbClr val="00AF50"/>
                </a:solidFill>
                <a:latin typeface="Consolas"/>
                <a:cs typeface="Consolas"/>
              </a:rPr>
              <a:t>// </a:t>
            </a:r>
            <a:r>
              <a:rPr sz="1425" i="0" spc="-4" dirty="0">
                <a:solidFill>
                  <a:srgbClr val="00AF50"/>
                </a:solidFill>
                <a:latin typeface="Calibri"/>
                <a:cs typeface="Calibri"/>
              </a:rPr>
              <a:t>does</a:t>
            </a:r>
            <a:r>
              <a:rPr sz="1425" i="0" spc="-53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25" i="0" spc="-8" dirty="0">
                <a:solidFill>
                  <a:srgbClr val="00AF50"/>
                </a:solidFill>
                <a:latin typeface="Calibri"/>
                <a:cs typeface="Calibri"/>
              </a:rPr>
              <a:t>work</a:t>
            </a:r>
            <a:endParaRPr sz="1425" i="0" dirty="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613" i="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9150" y="2226469"/>
            <a:ext cx="3886200" cy="2327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9150" y="2226469"/>
            <a:ext cx="3886200" cy="2308709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66675">
              <a:spcBef>
                <a:spcPts val="450"/>
              </a:spcBef>
            </a:pPr>
            <a:r>
              <a:rPr sz="9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900" b="1" spc="-4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java.util.Scanner;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38">
              <a:latin typeface="Times New Roman"/>
              <a:cs typeface="Times New Roman"/>
            </a:endParaRPr>
          </a:p>
          <a:p>
            <a:pPr marL="66675"/>
            <a:r>
              <a:rPr sz="900" b="1" dirty="0">
                <a:solidFill>
                  <a:srgbClr val="000080"/>
                </a:solidFill>
                <a:latin typeface="Consolas"/>
                <a:cs typeface="Consolas"/>
              </a:rPr>
              <a:t>public class </a:t>
            </a:r>
            <a:r>
              <a:rPr sz="900" dirty="0">
                <a:latin typeface="Consolas"/>
                <a:cs typeface="Consolas"/>
              </a:rPr>
              <a:t>Scratchpad</a:t>
            </a:r>
            <a:r>
              <a:rPr sz="900" spc="-53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>
              <a:spcBef>
                <a:spcPts val="4"/>
              </a:spcBef>
            </a:pPr>
            <a:endParaRPr sz="938">
              <a:latin typeface="Times New Roman"/>
              <a:cs typeface="Times New Roman"/>
            </a:endParaRPr>
          </a:p>
          <a:p>
            <a:pPr marL="192405"/>
            <a:r>
              <a:rPr sz="900" b="1" dirty="0">
                <a:solidFill>
                  <a:srgbClr val="000080"/>
                </a:solidFill>
                <a:latin typeface="Consolas"/>
                <a:cs typeface="Consolas"/>
              </a:rPr>
              <a:t>private static </a:t>
            </a:r>
            <a:r>
              <a:rPr sz="900" dirty="0">
                <a:latin typeface="Consolas"/>
                <a:cs typeface="Consolas"/>
              </a:rPr>
              <a:t>Scanner console = </a:t>
            </a:r>
            <a:r>
              <a:rPr sz="900" b="1" dirty="0">
                <a:solidFill>
                  <a:srgbClr val="000080"/>
                </a:solidFill>
                <a:latin typeface="Consolas"/>
                <a:cs typeface="Consolas"/>
              </a:rPr>
              <a:t>new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Scanner(System.in);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38">
              <a:latin typeface="Times New Roman"/>
              <a:cs typeface="Times New Roman"/>
            </a:endParaRPr>
          </a:p>
          <a:p>
            <a:pPr marL="192405"/>
            <a:r>
              <a:rPr sz="900" b="1" dirty="0">
                <a:solidFill>
                  <a:srgbClr val="000080"/>
                </a:solidFill>
                <a:latin typeface="Consolas"/>
                <a:cs typeface="Consolas"/>
              </a:rPr>
              <a:t>public static void </a:t>
            </a:r>
            <a:r>
              <a:rPr sz="900" dirty="0">
                <a:latin typeface="Consolas"/>
                <a:cs typeface="Consolas"/>
              </a:rPr>
              <a:t>main(String[] args)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>
              <a:spcBef>
                <a:spcPts val="41"/>
              </a:spcBef>
            </a:pPr>
            <a:endParaRPr sz="900">
              <a:latin typeface="Times New Roman"/>
              <a:cs typeface="Times New Roman"/>
            </a:endParaRPr>
          </a:p>
          <a:p>
            <a:pPr marL="318135" marR="591026"/>
            <a:r>
              <a:rPr sz="900" dirty="0">
                <a:latin typeface="Consolas"/>
                <a:cs typeface="Consolas"/>
              </a:rPr>
              <a:t>System.out.print(</a:t>
            </a:r>
            <a:r>
              <a:rPr sz="900" b="1" dirty="0">
                <a:solidFill>
                  <a:srgbClr val="008000"/>
                </a:solidFill>
                <a:latin typeface="Consolas"/>
                <a:cs typeface="Consolas"/>
              </a:rPr>
              <a:t>"Enter your password: "</a:t>
            </a:r>
            <a:r>
              <a:rPr sz="900" dirty="0">
                <a:latin typeface="Consolas"/>
                <a:cs typeface="Consolas"/>
              </a:rPr>
              <a:t>);  String password =</a:t>
            </a:r>
            <a:r>
              <a:rPr sz="900" spc="-11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console.nextLine();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38">
              <a:latin typeface="Times New Roman"/>
              <a:cs typeface="Times New Roman"/>
            </a:endParaRPr>
          </a:p>
          <a:p>
            <a:pPr marL="318135"/>
            <a:r>
              <a:rPr sz="900" dirty="0">
                <a:latin typeface="Consolas"/>
                <a:cs typeface="Consolas"/>
              </a:rPr>
              <a:t>System.out.println(</a:t>
            </a:r>
            <a:r>
              <a:rPr sz="900" b="1" dirty="0">
                <a:solidFill>
                  <a:srgbClr val="008000"/>
                </a:solidFill>
                <a:latin typeface="Consolas"/>
                <a:cs typeface="Consolas"/>
              </a:rPr>
              <a:t>"letmein"</a:t>
            </a:r>
            <a:r>
              <a:rPr sz="900" dirty="0">
                <a:latin typeface="Consolas"/>
                <a:cs typeface="Consolas"/>
              </a:rPr>
              <a:t>.equals(password));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38">
              <a:latin typeface="Times New Roman"/>
              <a:cs typeface="Times New Roman"/>
            </a:endParaRPr>
          </a:p>
          <a:p>
            <a:pPr marL="192405"/>
            <a:r>
              <a:rPr sz="900" dirty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38">
              <a:latin typeface="Times New Roman"/>
              <a:cs typeface="Times New Roman"/>
            </a:endParaRPr>
          </a:p>
          <a:p>
            <a:pPr marL="66675"/>
            <a:r>
              <a:rPr sz="900" dirty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29150" y="4654801"/>
            <a:ext cx="3886200" cy="835343"/>
          </a:xfrm>
          <a:custGeom>
            <a:avLst/>
            <a:gdLst/>
            <a:ahLst/>
            <a:cxnLst/>
            <a:rect l="l" t="t" r="r" b="b"/>
            <a:pathLst>
              <a:path w="5181600" h="1113789">
                <a:moveTo>
                  <a:pt x="0" y="1113561"/>
                </a:moveTo>
                <a:lnTo>
                  <a:pt x="5181600" y="1113561"/>
                </a:lnTo>
                <a:lnTo>
                  <a:pt x="5181600" y="0"/>
                </a:lnTo>
                <a:lnTo>
                  <a:pt x="0" y="0"/>
                </a:lnTo>
                <a:lnTo>
                  <a:pt x="0" y="111356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9150" y="4654801"/>
            <a:ext cx="3886200" cy="835343"/>
          </a:xfrm>
          <a:custGeom>
            <a:avLst/>
            <a:gdLst/>
            <a:ahLst/>
            <a:cxnLst/>
            <a:rect l="l" t="t" r="r" b="b"/>
            <a:pathLst>
              <a:path w="5181600" h="1113789">
                <a:moveTo>
                  <a:pt x="0" y="1113561"/>
                </a:moveTo>
                <a:lnTo>
                  <a:pt x="5181600" y="1113561"/>
                </a:lnTo>
                <a:lnTo>
                  <a:pt x="5181600" y="0"/>
                </a:lnTo>
                <a:lnTo>
                  <a:pt x="0" y="0"/>
                </a:lnTo>
                <a:lnTo>
                  <a:pt x="0" y="1113561"/>
                </a:lnTo>
                <a:close/>
              </a:path>
            </a:pathLst>
          </a:custGeom>
          <a:ln w="634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88681" y="4739813"/>
            <a:ext cx="3767138" cy="85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spc="-8" dirty="0">
                <a:solidFill>
                  <a:srgbClr val="FFFFFF"/>
                </a:solidFill>
                <a:latin typeface="Consolas"/>
                <a:cs typeface="Consolas"/>
              </a:rPr>
              <a:t>Enter your password:</a:t>
            </a:r>
            <a:r>
              <a:rPr sz="1200" spc="-23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spc="-8" dirty="0">
                <a:solidFill>
                  <a:srgbClr val="FFFFFF"/>
                </a:solidFill>
                <a:latin typeface="Consolas"/>
                <a:cs typeface="Consolas"/>
              </a:rPr>
              <a:t>letmein</a:t>
            </a:r>
            <a:endParaRPr sz="1200" dirty="0">
              <a:latin typeface="Consolas"/>
              <a:cs typeface="Consolas"/>
            </a:endParaRPr>
          </a:p>
          <a:p>
            <a:pPr marL="9525"/>
            <a:r>
              <a:rPr sz="1200" spc="-8" dirty="0">
                <a:solidFill>
                  <a:srgbClr val="FFFFFF"/>
                </a:solidFill>
                <a:latin typeface="Consolas"/>
                <a:cs typeface="Consolas"/>
              </a:rPr>
              <a:t>true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R="3810" algn="r">
              <a:spcBef>
                <a:spcPts val="716"/>
              </a:spcBef>
            </a:pPr>
            <a:endParaRPr sz="13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479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364" y="1052736"/>
            <a:ext cx="3524255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Logic</a:t>
            </a:r>
            <a:r>
              <a:rPr lang="en-US" dirty="0"/>
              <a:t> Operators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6364" y="2132856"/>
            <a:ext cx="7713345" cy="2439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269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5" dirty="0">
                <a:latin typeface="Calibri"/>
                <a:cs typeface="Calibri"/>
              </a:rPr>
              <a:t>We </a:t>
            </a:r>
            <a:r>
              <a:rPr sz="2100" i="0" spc="-8" dirty="0">
                <a:latin typeface="Calibri"/>
                <a:cs typeface="Calibri"/>
              </a:rPr>
              <a:t>can build </a:t>
            </a:r>
            <a:r>
              <a:rPr sz="2100" i="0" spc="-11" dirty="0">
                <a:latin typeface="Calibri"/>
                <a:cs typeface="Calibri"/>
              </a:rPr>
              <a:t>more complicated </a:t>
            </a:r>
            <a:r>
              <a:rPr sz="2100" i="0" spc="-4" dirty="0">
                <a:latin typeface="Calibri"/>
                <a:cs typeface="Calibri"/>
              </a:rPr>
              <a:t>logical </a:t>
            </a:r>
            <a:r>
              <a:rPr sz="2100" i="0" spc="-11" dirty="0">
                <a:latin typeface="Calibri"/>
                <a:cs typeface="Calibri"/>
              </a:rPr>
              <a:t>expressions </a:t>
            </a:r>
            <a:r>
              <a:rPr sz="2100" i="0" spc="-8" dirty="0">
                <a:latin typeface="Calibri"/>
                <a:cs typeface="Calibri"/>
              </a:rPr>
              <a:t>by</a:t>
            </a:r>
            <a:r>
              <a:rPr sz="2100" i="0" spc="221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chaining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269"/>
              </a:lnSpc>
            </a:pPr>
            <a:r>
              <a:rPr sz="2100" i="0" spc="-8" dirty="0">
                <a:latin typeface="Calibri"/>
                <a:cs typeface="Calibri"/>
              </a:rPr>
              <a:t>comparisons</a:t>
            </a:r>
            <a:r>
              <a:rPr sz="2100" i="0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together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lnSpc>
                <a:spcPts val="2497"/>
              </a:lnSpc>
              <a:spcBef>
                <a:spcPts val="240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As an</a:t>
            </a:r>
            <a:r>
              <a:rPr sz="2100" i="0" spc="-26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example: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lnSpc>
                <a:spcPts val="2111"/>
              </a:lnSpc>
              <a:buFont typeface="Arial"/>
              <a:buChar char="•"/>
              <a:tabLst>
                <a:tab pos="524351" algn="l"/>
              </a:tabLst>
            </a:pPr>
            <a:r>
              <a:rPr i="0" spc="-34" dirty="0">
                <a:latin typeface="Calibri"/>
                <a:cs typeface="Calibri"/>
              </a:rPr>
              <a:t>We </a:t>
            </a:r>
            <a:r>
              <a:rPr i="0" spc="-4" dirty="0">
                <a:latin typeface="Calibri"/>
                <a:cs typeface="Calibri"/>
              </a:rPr>
              <a:t>might </a:t>
            </a:r>
            <a:r>
              <a:rPr i="0" spc="-15" dirty="0">
                <a:latin typeface="Calibri"/>
                <a:cs typeface="Calibri"/>
              </a:rPr>
              <a:t>like </a:t>
            </a:r>
            <a:r>
              <a:rPr i="0" spc="-11" dirty="0">
                <a:latin typeface="Calibri"/>
                <a:cs typeface="Calibri"/>
              </a:rPr>
              <a:t>to test </a:t>
            </a:r>
            <a:r>
              <a:rPr i="0" dirty="0">
                <a:latin typeface="Calibri"/>
                <a:cs typeface="Calibri"/>
              </a:rPr>
              <a:t>if </a:t>
            </a:r>
            <a:r>
              <a:rPr i="0" spc="-4" dirty="0">
                <a:latin typeface="Calibri"/>
                <a:cs typeface="Calibri"/>
              </a:rPr>
              <a:t>both </a:t>
            </a:r>
            <a:r>
              <a:rPr i="0" dirty="0">
                <a:latin typeface="Calibri"/>
                <a:cs typeface="Calibri"/>
              </a:rPr>
              <a:t>the ‘username’ </a:t>
            </a:r>
            <a:r>
              <a:rPr i="0" spc="-4" dirty="0">
                <a:latin typeface="Calibri"/>
                <a:cs typeface="Calibri"/>
              </a:rPr>
              <a:t>and </a:t>
            </a:r>
            <a:r>
              <a:rPr i="0" dirty="0">
                <a:latin typeface="Calibri"/>
                <a:cs typeface="Calibri"/>
              </a:rPr>
              <a:t>the </a:t>
            </a:r>
            <a:r>
              <a:rPr i="0" spc="-8" dirty="0">
                <a:latin typeface="Calibri"/>
                <a:cs typeface="Calibri"/>
              </a:rPr>
              <a:t>‘password’ are</a:t>
            </a:r>
            <a:r>
              <a:rPr i="0" spc="23" dirty="0">
                <a:latin typeface="Calibri"/>
                <a:cs typeface="Calibri"/>
              </a:rPr>
              <a:t> </a:t>
            </a:r>
            <a:r>
              <a:rPr i="0" spc="-4" dirty="0">
                <a:latin typeface="Calibri"/>
                <a:cs typeface="Calibri"/>
              </a:rPr>
              <a:t>correct</a:t>
            </a:r>
            <a:endParaRPr i="0" dirty="0">
              <a:latin typeface="Calibri"/>
              <a:cs typeface="Calibri"/>
            </a:endParaRPr>
          </a:p>
          <a:p>
            <a:pPr marL="523875" lvl="1" indent="-171450">
              <a:lnSpc>
                <a:spcPts val="2134"/>
              </a:lnSpc>
              <a:buFont typeface="Arial"/>
              <a:buChar char="•"/>
              <a:tabLst>
                <a:tab pos="524351" algn="l"/>
              </a:tabLst>
            </a:pPr>
            <a:r>
              <a:rPr i="0" spc="-4" dirty="0">
                <a:latin typeface="Calibri"/>
                <a:cs typeface="Calibri"/>
              </a:rPr>
              <a:t>Right </a:t>
            </a:r>
            <a:r>
              <a:rPr i="0" spc="-8" dirty="0">
                <a:latin typeface="Calibri"/>
                <a:cs typeface="Calibri"/>
              </a:rPr>
              <a:t>now </a:t>
            </a:r>
            <a:r>
              <a:rPr i="0" spc="-11" dirty="0">
                <a:latin typeface="Calibri"/>
                <a:cs typeface="Calibri"/>
              </a:rPr>
              <a:t>we have </a:t>
            </a:r>
            <a:r>
              <a:rPr i="0" dirty="0">
                <a:latin typeface="Calibri"/>
                <a:cs typeface="Calibri"/>
              </a:rPr>
              <a:t>the </a:t>
            </a:r>
            <a:r>
              <a:rPr i="0" spc="-8" dirty="0">
                <a:latin typeface="Calibri"/>
                <a:cs typeface="Calibri"/>
              </a:rPr>
              <a:t>tools </a:t>
            </a:r>
            <a:r>
              <a:rPr i="0" spc="-11" dirty="0">
                <a:latin typeface="Calibri"/>
                <a:cs typeface="Calibri"/>
              </a:rPr>
              <a:t>to test </a:t>
            </a:r>
            <a:r>
              <a:rPr i="0" spc="-15" dirty="0">
                <a:latin typeface="Calibri"/>
                <a:cs typeface="Calibri"/>
              </a:rPr>
              <a:t>for </a:t>
            </a:r>
            <a:r>
              <a:rPr i="0" dirty="0">
                <a:latin typeface="Calibri"/>
                <a:cs typeface="Calibri"/>
              </a:rPr>
              <a:t>these things</a:t>
            </a:r>
            <a:r>
              <a:rPr i="0" spc="34" dirty="0">
                <a:latin typeface="Calibri"/>
                <a:cs typeface="Calibri"/>
              </a:rPr>
              <a:t> </a:t>
            </a:r>
            <a:r>
              <a:rPr i="0" spc="-8" dirty="0">
                <a:latin typeface="Calibri"/>
                <a:cs typeface="Calibri"/>
              </a:rPr>
              <a:t>separately</a:t>
            </a:r>
            <a:endParaRPr i="0" dirty="0">
              <a:latin typeface="Calibri"/>
              <a:cs typeface="Calibri"/>
            </a:endParaRPr>
          </a:p>
          <a:p>
            <a:pPr marL="180975" indent="-171450">
              <a:spcBef>
                <a:spcPts val="229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5" dirty="0">
                <a:latin typeface="Calibri"/>
                <a:cs typeface="Calibri"/>
              </a:rPr>
              <a:t>We </a:t>
            </a:r>
            <a:r>
              <a:rPr sz="2100" i="0" spc="-8" dirty="0">
                <a:latin typeface="Calibri"/>
                <a:cs typeface="Calibri"/>
              </a:rPr>
              <a:t>need some </a:t>
            </a:r>
            <a:r>
              <a:rPr sz="2100" i="0" spc="-11" dirty="0">
                <a:latin typeface="Calibri"/>
                <a:cs typeface="Calibri"/>
              </a:rPr>
              <a:t>more </a:t>
            </a:r>
            <a:r>
              <a:rPr sz="2100" i="0" spc="-19" dirty="0">
                <a:latin typeface="Calibri"/>
                <a:cs typeface="Calibri"/>
              </a:rPr>
              <a:t>operators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8" dirty="0">
                <a:latin typeface="Calibri"/>
                <a:cs typeface="Calibri"/>
              </a:rPr>
              <a:t>combine </a:t>
            </a:r>
            <a:r>
              <a:rPr sz="2100" i="0" spc="-4" dirty="0">
                <a:latin typeface="Calibri"/>
                <a:cs typeface="Calibri"/>
              </a:rPr>
              <a:t>these</a:t>
            </a:r>
            <a:r>
              <a:rPr sz="2100" i="0" spc="172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tests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lnSpc>
                <a:spcPts val="2269"/>
              </a:lnSpc>
              <a:spcBef>
                <a:spcPts val="244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The additional </a:t>
            </a:r>
            <a:r>
              <a:rPr sz="2100" i="0" spc="-19" dirty="0">
                <a:latin typeface="Calibri"/>
                <a:cs typeface="Calibri"/>
              </a:rPr>
              <a:t>operators </a:t>
            </a:r>
            <a:r>
              <a:rPr sz="2100" i="0" spc="-11" dirty="0">
                <a:latin typeface="Calibri"/>
                <a:cs typeface="Calibri"/>
              </a:rPr>
              <a:t>we </a:t>
            </a:r>
            <a:r>
              <a:rPr sz="2100" i="0" spc="-8" dirty="0">
                <a:latin typeface="Calibri"/>
                <a:cs typeface="Calibri"/>
              </a:rPr>
              <a:t>need </a:t>
            </a:r>
            <a:r>
              <a:rPr sz="2100" i="0" spc="-11" dirty="0">
                <a:latin typeface="Calibri"/>
                <a:cs typeface="Calibri"/>
              </a:rPr>
              <a:t>are </a:t>
            </a:r>
            <a:r>
              <a:rPr sz="2100" i="0" spc="-4" dirty="0">
                <a:latin typeface="Calibri"/>
                <a:cs typeface="Calibri"/>
              </a:rPr>
              <a:t>Boolean </a:t>
            </a:r>
            <a:r>
              <a:rPr sz="2100" i="0" spc="-15" dirty="0">
                <a:latin typeface="Calibri"/>
                <a:cs typeface="Calibri"/>
              </a:rPr>
              <a:t>operators, </a:t>
            </a:r>
            <a:r>
              <a:rPr sz="2100" i="0" spc="-4" dirty="0">
                <a:latin typeface="Calibri"/>
                <a:cs typeface="Calibri"/>
              </a:rPr>
              <a:t>which </a:t>
            </a:r>
            <a:r>
              <a:rPr sz="2100" i="0" spc="-8" dirty="0">
                <a:latin typeface="Calibri"/>
                <a:cs typeface="Calibri"/>
              </a:rPr>
              <a:t>let</a:t>
            </a:r>
            <a:r>
              <a:rPr sz="2100" i="0" spc="113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us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250"/>
              </a:lnSpc>
            </a:pPr>
            <a:r>
              <a:rPr sz="2100" i="0" spc="-8" dirty="0">
                <a:latin typeface="Calibri"/>
                <a:cs typeface="Calibri"/>
              </a:rPr>
              <a:t>combine </a:t>
            </a:r>
            <a:r>
              <a:rPr sz="2100" i="0" spc="-4" dirty="0">
                <a:latin typeface="Calibri"/>
                <a:cs typeface="Calibri"/>
              </a:rPr>
              <a:t>multiple </a:t>
            </a:r>
            <a:r>
              <a:rPr sz="2100" i="0" spc="-8" dirty="0">
                <a:latin typeface="Calibri"/>
                <a:cs typeface="Calibri"/>
              </a:rPr>
              <a:t>relational comparisons </a:t>
            </a:r>
            <a:r>
              <a:rPr sz="2100" i="0" spc="-15" dirty="0">
                <a:latin typeface="Calibri"/>
                <a:cs typeface="Calibri"/>
              </a:rPr>
              <a:t>into </a:t>
            </a:r>
            <a:r>
              <a:rPr sz="2100" i="0" spc="-4" dirty="0">
                <a:latin typeface="Calibri"/>
                <a:cs typeface="Calibri"/>
              </a:rPr>
              <a:t>a single</a:t>
            </a:r>
            <a:r>
              <a:rPr sz="2100" i="0" spc="90" dirty="0">
                <a:latin typeface="Calibri"/>
                <a:cs typeface="Calibri"/>
              </a:rPr>
              <a:t> </a:t>
            </a:r>
            <a:r>
              <a:rPr sz="2100" i="0" spc="-15" dirty="0">
                <a:latin typeface="Calibri"/>
                <a:cs typeface="Calibri"/>
              </a:rPr>
              <a:t>statement</a:t>
            </a:r>
            <a:endParaRPr sz="2100" i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8397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22186"/>
            <a:ext cx="5455932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4" dirty="0"/>
              <a:t>Boolean</a:t>
            </a:r>
            <a:r>
              <a:rPr spc="-15" dirty="0"/>
              <a:t> </a:t>
            </a:r>
            <a:r>
              <a:rPr spc="-23" dirty="0"/>
              <a:t>Operators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9552" y="2060848"/>
            <a:ext cx="7704856" cy="37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221">
              <a:lnSpc>
                <a:spcPts val="1988"/>
              </a:lnSpc>
              <a:buFont typeface="Arial"/>
              <a:buChar char="•"/>
              <a:tabLst>
                <a:tab pos="246698" algn="l"/>
              </a:tabLst>
            </a:pPr>
            <a:r>
              <a:rPr dirty="0"/>
              <a:t>Boolean </a:t>
            </a:r>
            <a:r>
              <a:rPr spc="-11" dirty="0"/>
              <a:t>operators </a:t>
            </a:r>
            <a:r>
              <a:rPr spc="-4" dirty="0"/>
              <a:t>let </a:t>
            </a:r>
            <a:r>
              <a:rPr dirty="0"/>
              <a:t>us </a:t>
            </a:r>
            <a:r>
              <a:rPr spc="-4" dirty="0"/>
              <a:t>combine </a:t>
            </a:r>
            <a:r>
              <a:rPr dirty="0"/>
              <a:t>multiple </a:t>
            </a:r>
            <a:r>
              <a:rPr spc="-4" dirty="0"/>
              <a:t>comparisons </a:t>
            </a:r>
            <a:r>
              <a:rPr spc="-8" dirty="0"/>
              <a:t>into </a:t>
            </a:r>
            <a:r>
              <a:rPr dirty="0"/>
              <a:t>a</a:t>
            </a:r>
            <a:r>
              <a:rPr spc="8" dirty="0"/>
              <a:t> </a:t>
            </a:r>
            <a:r>
              <a:rPr dirty="0"/>
              <a:t>single</a:t>
            </a:r>
            <a:r>
              <a:rPr lang="en-US" dirty="0"/>
              <a:t> s</a:t>
            </a:r>
            <a:r>
              <a:rPr spc="-11" dirty="0"/>
              <a:t>tatement</a:t>
            </a:r>
          </a:p>
          <a:p>
            <a:pPr marL="246221">
              <a:lnSpc>
                <a:spcPts val="2235"/>
              </a:lnSpc>
              <a:spcBef>
                <a:spcPts val="45"/>
              </a:spcBef>
              <a:buFont typeface="Arial"/>
              <a:buChar char="•"/>
              <a:tabLst>
                <a:tab pos="246698" algn="l"/>
              </a:tabLst>
            </a:pPr>
            <a:r>
              <a:rPr dirty="0"/>
              <a:t>Boolean </a:t>
            </a:r>
            <a:r>
              <a:rPr spc="-11" dirty="0"/>
              <a:t>operators </a:t>
            </a:r>
            <a:r>
              <a:rPr dirty="0"/>
              <a:t>in</a:t>
            </a:r>
            <a:r>
              <a:rPr spc="-45" dirty="0"/>
              <a:t> </a:t>
            </a:r>
            <a:r>
              <a:rPr spc="-15" dirty="0"/>
              <a:t>Java</a:t>
            </a:r>
          </a:p>
          <a:p>
            <a:pPr marL="589121" lvl="1">
              <a:lnSpc>
                <a:spcPts val="1763"/>
              </a:lnSpc>
              <a:buFont typeface="Arial"/>
              <a:buChar char="•"/>
              <a:tabLst>
                <a:tab pos="589121" algn="l"/>
                <a:tab pos="589598" algn="l"/>
              </a:tabLst>
            </a:pPr>
            <a:r>
              <a:rPr sz="1650" spc="-4" dirty="0">
                <a:latin typeface="Calibri"/>
                <a:cs typeface="Calibri"/>
              </a:rPr>
              <a:t>And:</a:t>
            </a:r>
            <a:r>
              <a:rPr sz="1650" spc="-64" dirty="0">
                <a:latin typeface="Calibri"/>
                <a:cs typeface="Calibri"/>
              </a:rPr>
              <a:t> </a:t>
            </a:r>
            <a:r>
              <a:rPr sz="1650" dirty="0">
                <a:latin typeface="Consolas"/>
                <a:cs typeface="Consolas"/>
              </a:rPr>
              <a:t>&amp;&amp;</a:t>
            </a:r>
          </a:p>
          <a:p>
            <a:pPr marL="246221" indent="0">
              <a:lnSpc>
                <a:spcPts val="1759"/>
              </a:lnSpc>
              <a:buNone/>
              <a:tabLst>
                <a:tab pos="589121" algn="l"/>
              </a:tabLst>
            </a:pPr>
            <a:r>
              <a:rPr lang="en-US" sz="1650" spc="-4" dirty="0">
                <a:latin typeface="Arial"/>
                <a:cs typeface="Arial"/>
              </a:rPr>
              <a:t>   </a:t>
            </a:r>
            <a:r>
              <a:rPr sz="1650" spc="-4" dirty="0">
                <a:latin typeface="Arial"/>
                <a:cs typeface="Arial"/>
              </a:rPr>
              <a:t>•	</a:t>
            </a:r>
            <a:r>
              <a:rPr sz="1650" spc="-4" dirty="0"/>
              <a:t>Or:</a:t>
            </a:r>
            <a:r>
              <a:rPr sz="1650" spc="-64" dirty="0"/>
              <a:t> </a:t>
            </a:r>
            <a:r>
              <a:rPr sz="1650" dirty="0">
                <a:latin typeface="Consolas"/>
                <a:cs typeface="Consolas"/>
              </a:rPr>
              <a:t>||</a:t>
            </a:r>
          </a:p>
          <a:p>
            <a:pPr marL="589121" lvl="1">
              <a:lnSpc>
                <a:spcPts val="1871"/>
              </a:lnSpc>
              <a:buFont typeface="Arial"/>
              <a:buChar char="•"/>
              <a:tabLst>
                <a:tab pos="589121" algn="l"/>
                <a:tab pos="589598" algn="l"/>
              </a:tabLst>
            </a:pPr>
            <a:r>
              <a:rPr sz="1650" spc="-4" dirty="0">
                <a:latin typeface="Calibri"/>
                <a:cs typeface="Calibri"/>
              </a:rPr>
              <a:t>Not:</a:t>
            </a:r>
            <a:r>
              <a:rPr sz="1650" spc="-53" dirty="0">
                <a:latin typeface="Calibri"/>
                <a:cs typeface="Calibri"/>
              </a:rPr>
              <a:t> </a:t>
            </a:r>
            <a:r>
              <a:rPr sz="1650" spc="-4" dirty="0">
                <a:latin typeface="Consolas"/>
                <a:cs typeface="Consolas"/>
              </a:rPr>
              <a:t>!</a:t>
            </a:r>
            <a:endParaRPr sz="1650" dirty="0">
              <a:latin typeface="Consolas"/>
              <a:cs typeface="Consolas"/>
            </a:endParaRPr>
          </a:p>
          <a:p>
            <a:pPr marL="246221">
              <a:lnSpc>
                <a:spcPct val="100000"/>
              </a:lnSpc>
              <a:spcBef>
                <a:spcPts val="41"/>
              </a:spcBef>
              <a:buFont typeface="Arial"/>
              <a:buChar char="•"/>
              <a:tabLst>
                <a:tab pos="246698" algn="l"/>
              </a:tabLst>
            </a:pPr>
            <a:r>
              <a:rPr spc="-38" dirty="0"/>
              <a:t>We </a:t>
            </a:r>
            <a:r>
              <a:rPr spc="-4" dirty="0"/>
              <a:t>can </a:t>
            </a:r>
            <a:r>
              <a:rPr dirty="0"/>
              <a:t>chain as </a:t>
            </a:r>
            <a:r>
              <a:rPr spc="-11" dirty="0"/>
              <a:t>many </a:t>
            </a:r>
            <a:r>
              <a:rPr spc="-4" dirty="0"/>
              <a:t>of </a:t>
            </a:r>
            <a:r>
              <a:rPr dirty="0"/>
              <a:t>these </a:t>
            </a:r>
            <a:r>
              <a:rPr spc="-4" dirty="0"/>
              <a:t>expressions </a:t>
            </a:r>
            <a:r>
              <a:rPr spc="-8" dirty="0"/>
              <a:t>together </a:t>
            </a:r>
            <a:r>
              <a:rPr dirty="0"/>
              <a:t>as </a:t>
            </a:r>
            <a:r>
              <a:rPr spc="-11" dirty="0"/>
              <a:t>we</a:t>
            </a:r>
            <a:r>
              <a:rPr spc="-68" dirty="0"/>
              <a:t> </a:t>
            </a:r>
            <a:r>
              <a:rPr spc="-15" dirty="0"/>
              <a:t>like</a:t>
            </a:r>
          </a:p>
          <a:p>
            <a:pPr marL="246221" marR="3810">
              <a:lnSpc>
                <a:spcPct val="70100"/>
              </a:lnSpc>
              <a:buFont typeface="Arial"/>
              <a:buChar char="•"/>
              <a:tabLst>
                <a:tab pos="246698" algn="l"/>
              </a:tabLst>
            </a:pPr>
            <a:r>
              <a:rPr spc="-4" dirty="0"/>
              <a:t>Sometimes </a:t>
            </a:r>
            <a:r>
              <a:rPr dirty="0"/>
              <a:t>it </a:t>
            </a:r>
            <a:r>
              <a:rPr spc="-4" dirty="0"/>
              <a:t>helps </a:t>
            </a:r>
            <a:r>
              <a:rPr spc="-8" dirty="0"/>
              <a:t>to </a:t>
            </a:r>
            <a:r>
              <a:rPr spc="-4" dirty="0"/>
              <a:t>write out </a:t>
            </a:r>
            <a:r>
              <a:rPr dirty="0"/>
              <a:t>the logic in </a:t>
            </a:r>
            <a:r>
              <a:rPr spc="-11" dirty="0"/>
              <a:t>words, </a:t>
            </a:r>
            <a:r>
              <a:rPr spc="-19" dirty="0"/>
              <a:t>before </a:t>
            </a:r>
            <a:r>
              <a:rPr spc="-8" dirty="0"/>
              <a:t>converting to </a:t>
            </a:r>
            <a:r>
              <a:rPr spc="-15" dirty="0"/>
              <a:t>Java  syntax</a:t>
            </a:r>
          </a:p>
          <a:p>
            <a:pPr marL="683895" lvl="1" indent="-266224">
              <a:lnSpc>
                <a:spcPts val="1759"/>
              </a:lnSpc>
              <a:buFont typeface="Arial"/>
              <a:buChar char="•"/>
              <a:tabLst>
                <a:tab pos="683895" algn="l"/>
                <a:tab pos="684371" algn="l"/>
              </a:tabLst>
            </a:pPr>
            <a:r>
              <a:rPr sz="1650" dirty="0">
                <a:latin typeface="Calibri"/>
                <a:cs typeface="Calibri"/>
              </a:rPr>
              <a:t>e.g. </a:t>
            </a:r>
            <a:r>
              <a:rPr sz="1650" spc="-8" dirty="0">
                <a:latin typeface="Calibri"/>
                <a:cs typeface="Calibri"/>
              </a:rPr>
              <a:t>from </a:t>
            </a:r>
            <a:r>
              <a:rPr sz="1650" spc="-4" dirty="0">
                <a:latin typeface="Calibri"/>
                <a:cs typeface="Calibri"/>
              </a:rPr>
              <a:t>the </a:t>
            </a:r>
            <a:r>
              <a:rPr sz="1650" spc="-8" dirty="0">
                <a:latin typeface="Calibri"/>
                <a:cs typeface="Calibri"/>
              </a:rPr>
              <a:t>previous</a:t>
            </a:r>
            <a:r>
              <a:rPr sz="1650" spc="4" dirty="0">
                <a:latin typeface="Calibri"/>
                <a:cs typeface="Calibri"/>
              </a:rPr>
              <a:t> </a:t>
            </a:r>
            <a:r>
              <a:rPr sz="1650" spc="-4" dirty="0">
                <a:latin typeface="Calibri"/>
                <a:cs typeface="Calibri"/>
              </a:rPr>
              <a:t>slide</a:t>
            </a:r>
            <a:endParaRPr sz="1650" dirty="0">
              <a:latin typeface="Calibri"/>
              <a:cs typeface="Calibri"/>
            </a:endParaRPr>
          </a:p>
          <a:p>
            <a:pPr marL="599599">
              <a:lnSpc>
                <a:spcPct val="100000"/>
              </a:lnSpc>
              <a:spcBef>
                <a:spcPts val="1095"/>
              </a:spcBef>
            </a:pPr>
            <a:r>
              <a:rPr sz="1500" dirty="0">
                <a:latin typeface="Consolas"/>
                <a:cs typeface="Consolas"/>
              </a:rPr>
              <a:t>if (username is CORRECT AND password is CORRECT)</a:t>
            </a:r>
            <a:r>
              <a:rPr sz="1500" spc="-45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122998">
              <a:lnSpc>
                <a:spcPct val="100000"/>
              </a:lnSpc>
              <a:spcBef>
                <a:spcPts val="206"/>
              </a:spcBef>
            </a:pPr>
            <a:r>
              <a:rPr sz="1500" dirty="0">
                <a:latin typeface="Consolas"/>
                <a:cs typeface="Consolas"/>
              </a:rPr>
              <a:t>let the user access the</a:t>
            </a:r>
            <a:r>
              <a:rPr sz="1500" spc="-64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system</a:t>
            </a:r>
          </a:p>
          <a:p>
            <a:pPr marL="599599">
              <a:lnSpc>
                <a:spcPct val="100000"/>
              </a:lnSpc>
              <a:spcBef>
                <a:spcPts val="206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563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40237"/>
            <a:ext cx="5670245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4" dirty="0"/>
              <a:t>And (</a:t>
            </a:r>
            <a:r>
              <a:rPr spc="-4" dirty="0">
                <a:latin typeface="Consolas"/>
                <a:cs typeface="Consolas"/>
              </a:rPr>
              <a:t>&amp;&amp;</a:t>
            </a:r>
            <a:r>
              <a:rPr spc="-4" dirty="0"/>
              <a:t>)</a:t>
            </a:r>
            <a:r>
              <a:rPr spc="-15" dirty="0"/>
              <a:t> </a:t>
            </a:r>
            <a:r>
              <a:rPr spc="-19" dirty="0"/>
              <a:t>Operator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242878"/>
            <a:ext cx="7914512" cy="58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3810" indent="-171450">
              <a:lnSpc>
                <a:spcPct val="90200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5" dirty="0">
                <a:latin typeface="Calibri"/>
                <a:cs typeface="Calibri"/>
              </a:rPr>
              <a:t>Tests </a:t>
            </a:r>
            <a:r>
              <a:rPr sz="2100" i="0" spc="-4" dirty="0">
                <a:latin typeface="Calibri"/>
                <a:cs typeface="Calibri"/>
              </a:rPr>
              <a:t>whether </a:t>
            </a:r>
            <a:r>
              <a:rPr sz="2100" i="0" spc="-8" dirty="0">
                <a:latin typeface="Calibri"/>
                <a:cs typeface="Calibri"/>
              </a:rPr>
              <a:t>both </a:t>
            </a:r>
            <a:r>
              <a:rPr sz="2100" i="0" spc="-4" dirty="0">
                <a:latin typeface="Calibri"/>
                <a:cs typeface="Calibri"/>
              </a:rPr>
              <a:t>its </a:t>
            </a:r>
            <a:r>
              <a:rPr sz="2100" i="0" spc="-11" dirty="0">
                <a:latin typeface="Calibri"/>
                <a:cs typeface="Calibri"/>
              </a:rPr>
              <a:t>left-hand  </a:t>
            </a:r>
            <a:r>
              <a:rPr sz="2100" i="0" spc="-4" dirty="0">
                <a:latin typeface="Calibri"/>
                <a:cs typeface="Calibri"/>
              </a:rPr>
              <a:t>and </a:t>
            </a:r>
            <a:r>
              <a:rPr sz="2100" i="0" spc="-8" dirty="0">
                <a:latin typeface="Calibri"/>
                <a:cs typeface="Calibri"/>
              </a:rPr>
              <a:t>right-hand </a:t>
            </a:r>
            <a:r>
              <a:rPr sz="2100" i="0" spc="-11" dirty="0">
                <a:latin typeface="Calibri"/>
                <a:cs typeface="Calibri"/>
              </a:rPr>
              <a:t>operands  evaluate to</a:t>
            </a:r>
            <a:r>
              <a:rPr sz="2100" i="0" spc="-79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onsolas"/>
                <a:cs typeface="Consolas"/>
              </a:rPr>
              <a:t>true</a:t>
            </a:r>
            <a:endParaRPr sz="2100" i="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584" y="3140968"/>
            <a:ext cx="3886200" cy="1779526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vert="horz" wrap="square" lIns="0" tIns="60008" rIns="0" bIns="0" rtlCol="0">
            <a:spAutoFit/>
          </a:bodyPr>
          <a:lstStyle/>
          <a:p>
            <a:pPr marL="66675" marR="379094">
              <a:lnSpc>
                <a:spcPct val="131700"/>
              </a:lnSpc>
              <a:spcBef>
                <a:spcPts val="472"/>
              </a:spcBef>
            </a:pPr>
            <a:r>
              <a:rPr sz="1500" b="1" spc="-4" dirty="0">
                <a:latin typeface="Courier New"/>
                <a:cs typeface="Courier New"/>
              </a:rPr>
              <a:t>true &amp;&amp; true  </a:t>
            </a:r>
            <a:endParaRPr lang="en-US" sz="1500" b="1" spc="-4" dirty="0">
              <a:latin typeface="Courier New"/>
              <a:cs typeface="Courier New"/>
            </a:endParaRPr>
          </a:p>
          <a:p>
            <a:pPr marL="66675" marR="379094">
              <a:lnSpc>
                <a:spcPct val="131700"/>
              </a:lnSpc>
              <a:spcBef>
                <a:spcPts val="472"/>
              </a:spcBef>
            </a:pPr>
            <a:r>
              <a:rPr sz="1500" b="1" spc="-4" dirty="0">
                <a:latin typeface="Courier New"/>
                <a:cs typeface="Courier New"/>
              </a:rPr>
              <a:t>true &amp;&amp; false  </a:t>
            </a:r>
            <a:endParaRPr lang="en-US" sz="1500" b="1" spc="-4" dirty="0">
              <a:latin typeface="Courier New"/>
              <a:cs typeface="Courier New"/>
            </a:endParaRPr>
          </a:p>
          <a:p>
            <a:pPr marL="66675" marR="379094">
              <a:lnSpc>
                <a:spcPct val="131700"/>
              </a:lnSpc>
              <a:spcBef>
                <a:spcPts val="472"/>
              </a:spcBef>
            </a:pPr>
            <a:r>
              <a:rPr sz="1500" b="1" spc="-4" dirty="0">
                <a:latin typeface="Courier New"/>
                <a:cs typeface="Courier New"/>
              </a:rPr>
              <a:t>false </a:t>
            </a:r>
            <a:r>
              <a:rPr sz="1500" b="1" dirty="0">
                <a:latin typeface="Courier New"/>
                <a:cs typeface="Courier New"/>
              </a:rPr>
              <a:t>&amp;&amp; </a:t>
            </a:r>
            <a:r>
              <a:rPr sz="1500" b="1" spc="-4" dirty="0">
                <a:latin typeface="Courier New"/>
                <a:cs typeface="Courier New"/>
              </a:rPr>
              <a:t>false </a:t>
            </a:r>
            <a:endParaRPr lang="en-US" sz="1500" b="1" spc="-4" dirty="0">
              <a:latin typeface="Courier New"/>
              <a:cs typeface="Courier New"/>
            </a:endParaRPr>
          </a:p>
          <a:p>
            <a:pPr marL="66675" marR="379094">
              <a:lnSpc>
                <a:spcPct val="131700"/>
              </a:lnSpc>
              <a:spcBef>
                <a:spcPts val="472"/>
              </a:spcBef>
            </a:pPr>
            <a:r>
              <a:rPr sz="1500" b="1" spc="-4" dirty="0">
                <a:latin typeface="Courier New"/>
                <a:cs typeface="Courier New"/>
              </a:rPr>
              <a:t>(10 </a:t>
            </a:r>
            <a:r>
              <a:rPr sz="1500" b="1" dirty="0">
                <a:latin typeface="Courier New"/>
                <a:cs typeface="Courier New"/>
              </a:rPr>
              <a:t>&lt; </a:t>
            </a:r>
            <a:r>
              <a:rPr sz="1500" b="1" spc="-4" dirty="0">
                <a:latin typeface="Courier New"/>
                <a:cs typeface="Courier New"/>
              </a:rPr>
              <a:t>20) &amp;&amp; (20 </a:t>
            </a:r>
            <a:r>
              <a:rPr sz="1500" b="1" dirty="0">
                <a:latin typeface="Courier New"/>
                <a:cs typeface="Courier New"/>
              </a:rPr>
              <a:t>&lt;</a:t>
            </a:r>
            <a:r>
              <a:rPr sz="1500" b="1" spc="-23" dirty="0">
                <a:latin typeface="Courier New"/>
                <a:cs typeface="Courier New"/>
              </a:rPr>
              <a:t> </a:t>
            </a:r>
            <a:r>
              <a:rPr sz="1500" b="1" spc="-4" dirty="0">
                <a:latin typeface="Courier New"/>
                <a:cs typeface="Courier New"/>
              </a:rPr>
              <a:t>30)</a:t>
            </a:r>
            <a:endParaRPr sz="1500" b="1" dirty="0">
              <a:latin typeface="Courier New"/>
              <a:cs typeface="Courier New"/>
            </a:endParaRPr>
          </a:p>
          <a:p>
            <a:pPr marL="66675">
              <a:spcBef>
                <a:spcPts val="566"/>
              </a:spcBef>
            </a:pPr>
            <a:r>
              <a:rPr sz="1500" b="1" spc="-4" dirty="0">
                <a:latin typeface="Courier New"/>
                <a:cs typeface="Courier New"/>
              </a:rPr>
              <a:t>(20 </a:t>
            </a:r>
            <a:r>
              <a:rPr sz="1500" b="1" dirty="0">
                <a:latin typeface="Courier New"/>
                <a:cs typeface="Courier New"/>
              </a:rPr>
              <a:t>&lt; </a:t>
            </a:r>
            <a:r>
              <a:rPr sz="1500" b="1" spc="-4" dirty="0">
                <a:latin typeface="Courier New"/>
                <a:cs typeface="Courier New"/>
              </a:rPr>
              <a:t>10) &amp;&amp; (20 </a:t>
            </a:r>
            <a:r>
              <a:rPr sz="1500" b="1" dirty="0">
                <a:latin typeface="Courier New"/>
                <a:cs typeface="Courier New"/>
              </a:rPr>
              <a:t>&lt;</a:t>
            </a:r>
            <a:r>
              <a:rPr sz="1500" b="1" spc="-23" dirty="0">
                <a:latin typeface="Courier New"/>
                <a:cs typeface="Courier New"/>
              </a:rPr>
              <a:t> </a:t>
            </a:r>
            <a:r>
              <a:rPr sz="1500" b="1" spc="-4" dirty="0">
                <a:latin typeface="Courier New"/>
                <a:cs typeface="Courier New"/>
              </a:rPr>
              <a:t>30)</a:t>
            </a:r>
            <a:endParaRPr sz="15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01063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40237"/>
            <a:ext cx="5598808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4" dirty="0"/>
              <a:t>Or </a:t>
            </a:r>
            <a:r>
              <a:rPr dirty="0"/>
              <a:t>(</a:t>
            </a:r>
            <a:r>
              <a:rPr dirty="0">
                <a:latin typeface="Consolas"/>
                <a:cs typeface="Consolas"/>
              </a:rPr>
              <a:t>||</a:t>
            </a:r>
            <a:r>
              <a:rPr dirty="0"/>
              <a:t>)</a:t>
            </a:r>
            <a:r>
              <a:rPr spc="-38" dirty="0"/>
              <a:t> </a:t>
            </a:r>
            <a:r>
              <a:rPr spc="-19" dirty="0"/>
              <a:t>Operator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242879"/>
            <a:ext cx="7772727" cy="58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3810" indent="-171450">
              <a:lnSpc>
                <a:spcPct val="90200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5" dirty="0">
                <a:latin typeface="Calibri"/>
                <a:cs typeface="Calibri"/>
              </a:rPr>
              <a:t>Tests </a:t>
            </a:r>
            <a:r>
              <a:rPr sz="2100" i="0" spc="-4" dirty="0">
                <a:latin typeface="Calibri"/>
                <a:cs typeface="Calibri"/>
              </a:rPr>
              <a:t>whether either (or both) </a:t>
            </a:r>
            <a:r>
              <a:rPr sz="2100" i="0" spc="-8" dirty="0">
                <a:latin typeface="Calibri"/>
                <a:cs typeface="Calibri"/>
              </a:rPr>
              <a:t>of  </a:t>
            </a:r>
            <a:r>
              <a:rPr sz="2100" i="0" spc="-4" dirty="0">
                <a:latin typeface="Calibri"/>
                <a:cs typeface="Calibri"/>
              </a:rPr>
              <a:t>its </a:t>
            </a:r>
            <a:r>
              <a:rPr sz="2100" i="0" spc="-8" dirty="0">
                <a:latin typeface="Calibri"/>
                <a:cs typeface="Calibri"/>
              </a:rPr>
              <a:t>left-hand </a:t>
            </a:r>
            <a:r>
              <a:rPr sz="2100" i="0" spc="-4" dirty="0">
                <a:latin typeface="Calibri"/>
                <a:cs typeface="Calibri"/>
              </a:rPr>
              <a:t>and </a:t>
            </a:r>
            <a:r>
              <a:rPr sz="2100" i="0" spc="-8" dirty="0">
                <a:latin typeface="Calibri"/>
                <a:cs typeface="Calibri"/>
              </a:rPr>
              <a:t>right-hand  </a:t>
            </a:r>
            <a:r>
              <a:rPr sz="2100" i="0" spc="-11" dirty="0">
                <a:latin typeface="Calibri"/>
                <a:cs typeface="Calibri"/>
              </a:rPr>
              <a:t>operands evaluate to</a:t>
            </a:r>
            <a:r>
              <a:rPr sz="2100" i="0" spc="-23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onsolas"/>
                <a:cs typeface="Consolas"/>
              </a:rPr>
              <a:t>true</a:t>
            </a:r>
            <a:endParaRPr sz="2100" i="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584" y="3284984"/>
            <a:ext cx="3886200" cy="1779526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vert="horz" wrap="square" lIns="0" tIns="60008" rIns="0" bIns="0" rtlCol="0">
            <a:spAutoFit/>
          </a:bodyPr>
          <a:lstStyle/>
          <a:p>
            <a:pPr marL="66675" marR="379094">
              <a:lnSpc>
                <a:spcPct val="131700"/>
              </a:lnSpc>
              <a:spcBef>
                <a:spcPts val="472"/>
              </a:spcBef>
            </a:pPr>
            <a:r>
              <a:rPr sz="1500" b="1" spc="-4" dirty="0">
                <a:latin typeface="Courier New"/>
                <a:cs typeface="Courier New"/>
              </a:rPr>
              <a:t>true || true  </a:t>
            </a:r>
            <a:endParaRPr lang="en-US" sz="1500" b="1" spc="-4" dirty="0">
              <a:latin typeface="Courier New"/>
              <a:cs typeface="Courier New"/>
            </a:endParaRPr>
          </a:p>
          <a:p>
            <a:pPr marL="66675" marR="379094">
              <a:lnSpc>
                <a:spcPct val="131700"/>
              </a:lnSpc>
              <a:spcBef>
                <a:spcPts val="472"/>
              </a:spcBef>
            </a:pPr>
            <a:r>
              <a:rPr sz="1500" b="1" spc="-4" dirty="0">
                <a:latin typeface="Courier New"/>
                <a:cs typeface="Courier New"/>
              </a:rPr>
              <a:t>true || false  </a:t>
            </a:r>
            <a:endParaRPr lang="en-US" sz="1500" b="1" spc="-4" dirty="0">
              <a:latin typeface="Courier New"/>
              <a:cs typeface="Courier New"/>
            </a:endParaRPr>
          </a:p>
          <a:p>
            <a:pPr marL="66675" marR="379094">
              <a:lnSpc>
                <a:spcPct val="131700"/>
              </a:lnSpc>
              <a:spcBef>
                <a:spcPts val="472"/>
              </a:spcBef>
            </a:pPr>
            <a:r>
              <a:rPr sz="1500" b="1" spc="-4" dirty="0">
                <a:latin typeface="Courier New"/>
                <a:cs typeface="Courier New"/>
              </a:rPr>
              <a:t>false </a:t>
            </a:r>
            <a:r>
              <a:rPr sz="1500" b="1" dirty="0">
                <a:latin typeface="Courier New"/>
                <a:cs typeface="Courier New"/>
              </a:rPr>
              <a:t>|| </a:t>
            </a:r>
            <a:r>
              <a:rPr sz="1500" b="1" spc="-4" dirty="0">
                <a:latin typeface="Courier New"/>
                <a:cs typeface="Courier New"/>
              </a:rPr>
              <a:t>false </a:t>
            </a:r>
            <a:endParaRPr lang="en-US" sz="1500" b="1" spc="-4" dirty="0">
              <a:latin typeface="Courier New"/>
              <a:cs typeface="Courier New"/>
            </a:endParaRPr>
          </a:p>
          <a:p>
            <a:pPr marL="66675" marR="379094">
              <a:lnSpc>
                <a:spcPct val="131700"/>
              </a:lnSpc>
              <a:spcBef>
                <a:spcPts val="472"/>
              </a:spcBef>
            </a:pPr>
            <a:r>
              <a:rPr sz="1500" b="1" spc="-4" dirty="0">
                <a:latin typeface="Courier New"/>
                <a:cs typeface="Courier New"/>
              </a:rPr>
              <a:t>(10 </a:t>
            </a:r>
            <a:r>
              <a:rPr sz="1500" b="1" dirty="0">
                <a:latin typeface="Courier New"/>
                <a:cs typeface="Courier New"/>
              </a:rPr>
              <a:t>&lt; </a:t>
            </a:r>
            <a:r>
              <a:rPr sz="1500" b="1" spc="-4" dirty="0">
                <a:latin typeface="Courier New"/>
                <a:cs typeface="Courier New"/>
              </a:rPr>
              <a:t>20) || (20 </a:t>
            </a:r>
            <a:r>
              <a:rPr sz="1500" b="1" dirty="0">
                <a:latin typeface="Courier New"/>
                <a:cs typeface="Courier New"/>
              </a:rPr>
              <a:t>&lt;</a:t>
            </a:r>
            <a:r>
              <a:rPr sz="1500" b="1" spc="-23" dirty="0">
                <a:latin typeface="Courier New"/>
                <a:cs typeface="Courier New"/>
              </a:rPr>
              <a:t> </a:t>
            </a:r>
            <a:r>
              <a:rPr sz="1500" b="1" spc="-4" dirty="0">
                <a:latin typeface="Courier New"/>
                <a:cs typeface="Courier New"/>
              </a:rPr>
              <a:t>30)</a:t>
            </a:r>
            <a:endParaRPr sz="1500" dirty="0">
              <a:latin typeface="Courier New"/>
              <a:cs typeface="Courier New"/>
            </a:endParaRPr>
          </a:p>
          <a:p>
            <a:pPr marL="66675">
              <a:spcBef>
                <a:spcPts val="566"/>
              </a:spcBef>
            </a:pPr>
            <a:r>
              <a:rPr sz="1500" b="1" spc="-4" dirty="0">
                <a:latin typeface="Courier New"/>
                <a:cs typeface="Courier New"/>
              </a:rPr>
              <a:t>(20 </a:t>
            </a:r>
            <a:r>
              <a:rPr sz="1500" b="1" dirty="0">
                <a:latin typeface="Courier New"/>
                <a:cs typeface="Courier New"/>
              </a:rPr>
              <a:t>&lt; </a:t>
            </a:r>
            <a:r>
              <a:rPr sz="1500" b="1" spc="-4" dirty="0">
                <a:latin typeface="Courier New"/>
                <a:cs typeface="Courier New"/>
              </a:rPr>
              <a:t>10) || (20 </a:t>
            </a:r>
            <a:r>
              <a:rPr sz="1500" b="1" dirty="0">
                <a:latin typeface="Courier New"/>
                <a:cs typeface="Courier New"/>
              </a:rPr>
              <a:t>&lt;</a:t>
            </a:r>
            <a:r>
              <a:rPr sz="1500" b="1" spc="-23" dirty="0">
                <a:latin typeface="Courier New"/>
                <a:cs typeface="Courier New"/>
              </a:rPr>
              <a:t> </a:t>
            </a:r>
            <a:r>
              <a:rPr sz="1500" b="1" spc="-4" dirty="0">
                <a:latin typeface="Courier New"/>
                <a:cs typeface="Courier New"/>
              </a:rPr>
              <a:t>30)</a:t>
            </a:r>
            <a:endParaRPr sz="1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40399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40237"/>
            <a:ext cx="4670113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4" dirty="0"/>
              <a:t>Not (</a:t>
            </a:r>
            <a:r>
              <a:rPr spc="-4" dirty="0">
                <a:latin typeface="Consolas"/>
                <a:cs typeface="Consolas"/>
              </a:rPr>
              <a:t>!</a:t>
            </a:r>
            <a:r>
              <a:rPr spc="-4" dirty="0"/>
              <a:t>)</a:t>
            </a:r>
            <a:r>
              <a:rPr spc="-15" dirty="0"/>
              <a:t> </a:t>
            </a:r>
            <a:r>
              <a:rPr spc="-19" dirty="0"/>
              <a:t>Operator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211514"/>
            <a:ext cx="6548592" cy="1300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2100" i="0" spc="-11" dirty="0">
                <a:latin typeface="Calibri"/>
                <a:cs typeface="Calibri"/>
              </a:rPr>
              <a:t>Negates </a:t>
            </a:r>
            <a:r>
              <a:rPr sz="2100" i="0" spc="-4" dirty="0">
                <a:latin typeface="Calibri"/>
                <a:cs typeface="Calibri"/>
              </a:rPr>
              <a:t>its </a:t>
            </a:r>
            <a:r>
              <a:rPr sz="2100" i="0" spc="-11" dirty="0">
                <a:latin typeface="Calibri"/>
                <a:cs typeface="Calibri"/>
              </a:rPr>
              <a:t>right-hand</a:t>
            </a:r>
            <a:r>
              <a:rPr sz="2100" i="0" spc="41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operand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onsolas"/>
                <a:cs typeface="Consolas"/>
              </a:rPr>
              <a:t>true</a:t>
            </a:r>
            <a:r>
              <a:rPr i="0" spc="-649" dirty="0">
                <a:latin typeface="Consolas"/>
                <a:cs typeface="Consolas"/>
              </a:rPr>
              <a:t> </a:t>
            </a:r>
            <a:r>
              <a:rPr i="0" spc="-4" dirty="0">
                <a:latin typeface="Calibri"/>
                <a:cs typeface="Calibri"/>
              </a:rPr>
              <a:t>becomes </a:t>
            </a:r>
            <a:r>
              <a:rPr i="0" dirty="0">
                <a:latin typeface="Consolas"/>
                <a:cs typeface="Consolas"/>
              </a:rPr>
              <a:t>false</a:t>
            </a:r>
          </a:p>
          <a:p>
            <a:pPr marL="523875" lvl="1" indent="-171450">
              <a:spcBef>
                <a:spcPts val="158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onsolas"/>
                <a:cs typeface="Consolas"/>
              </a:rPr>
              <a:t>false</a:t>
            </a:r>
            <a:r>
              <a:rPr i="0" spc="-656" dirty="0">
                <a:latin typeface="Consolas"/>
                <a:cs typeface="Consolas"/>
              </a:rPr>
              <a:t> </a:t>
            </a:r>
            <a:r>
              <a:rPr i="0" spc="-4" dirty="0">
                <a:latin typeface="Calibri"/>
                <a:cs typeface="Calibri"/>
              </a:rPr>
              <a:t>becomes </a:t>
            </a:r>
            <a:r>
              <a:rPr i="0" dirty="0">
                <a:latin typeface="Consolas"/>
                <a:cs typeface="Consolas"/>
              </a:rPr>
              <a:t>true</a:t>
            </a:r>
          </a:p>
          <a:p>
            <a:pPr marL="180975" indent="-171450">
              <a:lnSpc>
                <a:spcPts val="2396"/>
              </a:lnSpc>
              <a:spcBef>
                <a:spcPts val="469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dirty="0">
                <a:latin typeface="Calibri"/>
                <a:cs typeface="Calibri"/>
              </a:rPr>
              <a:t>Unary </a:t>
            </a:r>
            <a:r>
              <a:rPr sz="2100" i="0" spc="-15" dirty="0">
                <a:latin typeface="Calibri"/>
                <a:cs typeface="Calibri"/>
              </a:rPr>
              <a:t>operator </a:t>
            </a:r>
            <a:r>
              <a:rPr sz="2100" i="0" spc="-8" dirty="0">
                <a:latin typeface="Calibri"/>
                <a:cs typeface="Calibri"/>
              </a:rPr>
              <a:t>that </a:t>
            </a:r>
            <a:r>
              <a:rPr sz="2100" i="0" spc="-4" dirty="0">
                <a:latin typeface="Calibri"/>
                <a:cs typeface="Calibri"/>
              </a:rPr>
              <a:t>accepts</a:t>
            </a:r>
            <a:r>
              <a:rPr sz="2100" i="0" spc="26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a</a:t>
            </a:r>
            <a:r>
              <a:rPr lang="en-US" sz="2100" i="0" spc="-4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single, </a:t>
            </a:r>
            <a:r>
              <a:rPr sz="2100" i="0" spc="-8" dirty="0">
                <a:latin typeface="Calibri"/>
                <a:cs typeface="Calibri"/>
              </a:rPr>
              <a:t>right-hand</a:t>
            </a:r>
            <a:r>
              <a:rPr sz="2100" i="0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operand</a:t>
            </a:r>
            <a:endParaRPr sz="2100" i="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539" y="4022177"/>
            <a:ext cx="3886200" cy="1288334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vert="horz" wrap="square" lIns="0" tIns="132874" rIns="0" bIns="0" rtlCol="0">
            <a:spAutoFit/>
          </a:bodyPr>
          <a:lstStyle/>
          <a:p>
            <a:pPr marL="66675">
              <a:spcBef>
                <a:spcPts val="1046"/>
              </a:spcBef>
            </a:pPr>
            <a:r>
              <a:rPr sz="1500" b="1" spc="-4" dirty="0">
                <a:latin typeface="Courier New"/>
                <a:cs typeface="Courier New"/>
              </a:rPr>
              <a:t>!true</a:t>
            </a:r>
            <a:endParaRPr sz="1500" dirty="0">
              <a:latin typeface="Courier New"/>
              <a:cs typeface="Courier New"/>
            </a:endParaRPr>
          </a:p>
          <a:p>
            <a:pPr marL="66675">
              <a:spcBef>
                <a:spcPts val="566"/>
              </a:spcBef>
            </a:pPr>
            <a:r>
              <a:rPr sz="1500" b="1" spc="-4" dirty="0">
                <a:latin typeface="Courier New"/>
                <a:cs typeface="Courier New"/>
              </a:rPr>
              <a:t>!false</a:t>
            </a:r>
            <a:endParaRPr lang="en-US" sz="1500" b="1" spc="-4" dirty="0">
              <a:latin typeface="Courier New"/>
              <a:cs typeface="Courier New"/>
            </a:endParaRPr>
          </a:p>
          <a:p>
            <a:pPr marL="66675">
              <a:spcBef>
                <a:spcPts val="566"/>
              </a:spcBef>
            </a:pPr>
            <a:r>
              <a:rPr sz="1500" b="1" dirty="0">
                <a:latin typeface="Courier New"/>
                <a:cs typeface="Courier New"/>
              </a:rPr>
              <a:t>!(10 &gt; </a:t>
            </a:r>
            <a:r>
              <a:rPr sz="1500" b="1" spc="-4" dirty="0">
                <a:latin typeface="Courier New"/>
                <a:cs typeface="Courier New"/>
              </a:rPr>
              <a:t>20)</a:t>
            </a:r>
            <a:endParaRPr lang="en-US" sz="1500" b="1" spc="-4" dirty="0">
              <a:latin typeface="Courier New"/>
              <a:cs typeface="Courier New"/>
            </a:endParaRPr>
          </a:p>
          <a:p>
            <a:pPr marL="66675">
              <a:spcBef>
                <a:spcPts val="566"/>
              </a:spcBef>
            </a:pPr>
            <a:r>
              <a:rPr sz="1500" b="1" spc="-4" dirty="0">
                <a:latin typeface="Courier New"/>
                <a:cs typeface="Courier New"/>
              </a:rPr>
              <a:t>!(20 </a:t>
            </a:r>
            <a:r>
              <a:rPr sz="1500" b="1" dirty="0">
                <a:latin typeface="Courier New"/>
                <a:cs typeface="Courier New"/>
              </a:rPr>
              <a:t>&gt;</a:t>
            </a:r>
            <a:r>
              <a:rPr sz="1500" b="1" spc="-45" dirty="0">
                <a:latin typeface="Courier New"/>
                <a:cs typeface="Courier New"/>
              </a:rPr>
              <a:t> </a:t>
            </a:r>
            <a:r>
              <a:rPr sz="1500" b="1" spc="-4" dirty="0">
                <a:latin typeface="Courier New"/>
                <a:cs typeface="Courier New"/>
              </a:rPr>
              <a:t>10)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5692" y="4206049"/>
            <a:ext cx="949166" cy="920591"/>
          </a:xfrm>
          <a:custGeom>
            <a:avLst/>
            <a:gdLst/>
            <a:ahLst/>
            <a:cxnLst/>
            <a:rect l="l" t="t" r="r" b="b"/>
            <a:pathLst>
              <a:path w="1265554" h="1227454">
                <a:moveTo>
                  <a:pt x="632713" y="0"/>
                </a:moveTo>
                <a:lnTo>
                  <a:pt x="583275" y="1846"/>
                </a:lnTo>
                <a:lnTo>
                  <a:pt x="534876" y="7296"/>
                </a:lnTo>
                <a:lnTo>
                  <a:pt x="487657" y="16211"/>
                </a:lnTo>
                <a:lnTo>
                  <a:pt x="441759" y="28456"/>
                </a:lnTo>
                <a:lnTo>
                  <a:pt x="397323" y="43893"/>
                </a:lnTo>
                <a:lnTo>
                  <a:pt x="354489" y="62387"/>
                </a:lnTo>
                <a:lnTo>
                  <a:pt x="313398" y="83801"/>
                </a:lnTo>
                <a:lnTo>
                  <a:pt x="274191" y="107997"/>
                </a:lnTo>
                <a:lnTo>
                  <a:pt x="237009" y="134840"/>
                </a:lnTo>
                <a:lnTo>
                  <a:pt x="201992" y="164193"/>
                </a:lnTo>
                <a:lnTo>
                  <a:pt x="169282" y="195919"/>
                </a:lnTo>
                <a:lnTo>
                  <a:pt x="139019" y="229882"/>
                </a:lnTo>
                <a:lnTo>
                  <a:pt x="111344" y="265945"/>
                </a:lnTo>
                <a:lnTo>
                  <a:pt x="86397" y="303972"/>
                </a:lnTo>
                <a:lnTo>
                  <a:pt x="64320" y="343825"/>
                </a:lnTo>
                <a:lnTo>
                  <a:pt x="45253" y="385369"/>
                </a:lnTo>
                <a:lnTo>
                  <a:pt x="29337" y="428467"/>
                </a:lnTo>
                <a:lnTo>
                  <a:pt x="16713" y="472982"/>
                </a:lnTo>
                <a:lnTo>
                  <a:pt x="7522" y="518777"/>
                </a:lnTo>
                <a:lnTo>
                  <a:pt x="1903" y="565717"/>
                </a:lnTo>
                <a:lnTo>
                  <a:pt x="0" y="613663"/>
                </a:lnTo>
                <a:lnTo>
                  <a:pt x="1903" y="661628"/>
                </a:lnTo>
                <a:lnTo>
                  <a:pt x="7522" y="708583"/>
                </a:lnTo>
                <a:lnTo>
                  <a:pt x="16713" y="754392"/>
                </a:lnTo>
                <a:lnTo>
                  <a:pt x="29337" y="798919"/>
                </a:lnTo>
                <a:lnTo>
                  <a:pt x="45253" y="842027"/>
                </a:lnTo>
                <a:lnTo>
                  <a:pt x="64320" y="883580"/>
                </a:lnTo>
                <a:lnTo>
                  <a:pt x="86397" y="923441"/>
                </a:lnTo>
                <a:lnTo>
                  <a:pt x="111344" y="961475"/>
                </a:lnTo>
                <a:lnTo>
                  <a:pt x="139019" y="997543"/>
                </a:lnTo>
                <a:lnTo>
                  <a:pt x="169282" y="1031511"/>
                </a:lnTo>
                <a:lnTo>
                  <a:pt x="201992" y="1063240"/>
                </a:lnTo>
                <a:lnTo>
                  <a:pt x="237009" y="1092596"/>
                </a:lnTo>
                <a:lnTo>
                  <a:pt x="274191" y="1119441"/>
                </a:lnTo>
                <a:lnTo>
                  <a:pt x="313398" y="1143639"/>
                </a:lnTo>
                <a:lnTo>
                  <a:pt x="354489" y="1165054"/>
                </a:lnTo>
                <a:lnTo>
                  <a:pt x="397323" y="1183548"/>
                </a:lnTo>
                <a:lnTo>
                  <a:pt x="441759" y="1198986"/>
                </a:lnTo>
                <a:lnTo>
                  <a:pt x="487657" y="1211231"/>
                </a:lnTo>
                <a:lnTo>
                  <a:pt x="534876" y="1220146"/>
                </a:lnTo>
                <a:lnTo>
                  <a:pt x="583275" y="1225595"/>
                </a:lnTo>
                <a:lnTo>
                  <a:pt x="632713" y="1227442"/>
                </a:lnTo>
                <a:lnTo>
                  <a:pt x="682168" y="1225595"/>
                </a:lnTo>
                <a:lnTo>
                  <a:pt x="730580" y="1220146"/>
                </a:lnTo>
                <a:lnTo>
                  <a:pt x="777810" y="1211231"/>
                </a:lnTo>
                <a:lnTo>
                  <a:pt x="823715" y="1198986"/>
                </a:lnTo>
                <a:lnTo>
                  <a:pt x="868157" y="1183548"/>
                </a:lnTo>
                <a:lnTo>
                  <a:pt x="910994" y="1165054"/>
                </a:lnTo>
                <a:lnTo>
                  <a:pt x="952086" y="1143639"/>
                </a:lnTo>
                <a:lnTo>
                  <a:pt x="991292" y="1119441"/>
                </a:lnTo>
                <a:lnTo>
                  <a:pt x="1028471" y="1092596"/>
                </a:lnTo>
                <a:lnTo>
                  <a:pt x="1063484" y="1063240"/>
                </a:lnTo>
                <a:lnTo>
                  <a:pt x="1096190" y="1031511"/>
                </a:lnTo>
                <a:lnTo>
                  <a:pt x="1126448" y="997543"/>
                </a:lnTo>
                <a:lnTo>
                  <a:pt x="1154118" y="961475"/>
                </a:lnTo>
                <a:lnTo>
                  <a:pt x="1179058" y="923441"/>
                </a:lnTo>
                <a:lnTo>
                  <a:pt x="1201129" y="883580"/>
                </a:lnTo>
                <a:lnTo>
                  <a:pt x="1220190" y="842027"/>
                </a:lnTo>
                <a:lnTo>
                  <a:pt x="1236101" y="798919"/>
                </a:lnTo>
                <a:lnTo>
                  <a:pt x="1248721" y="754392"/>
                </a:lnTo>
                <a:lnTo>
                  <a:pt x="1257908" y="708583"/>
                </a:lnTo>
                <a:lnTo>
                  <a:pt x="1263524" y="661628"/>
                </a:lnTo>
                <a:lnTo>
                  <a:pt x="1265427" y="613663"/>
                </a:lnTo>
                <a:lnTo>
                  <a:pt x="1263524" y="565717"/>
                </a:lnTo>
                <a:lnTo>
                  <a:pt x="1257908" y="518777"/>
                </a:lnTo>
                <a:lnTo>
                  <a:pt x="1248721" y="472982"/>
                </a:lnTo>
                <a:lnTo>
                  <a:pt x="1236101" y="428467"/>
                </a:lnTo>
                <a:lnTo>
                  <a:pt x="1220190" y="385369"/>
                </a:lnTo>
                <a:lnTo>
                  <a:pt x="1201129" y="343825"/>
                </a:lnTo>
                <a:lnTo>
                  <a:pt x="1179058" y="303972"/>
                </a:lnTo>
                <a:lnTo>
                  <a:pt x="1154118" y="265945"/>
                </a:lnTo>
                <a:lnTo>
                  <a:pt x="1126448" y="229882"/>
                </a:lnTo>
                <a:lnTo>
                  <a:pt x="1096190" y="195919"/>
                </a:lnTo>
                <a:lnTo>
                  <a:pt x="1063484" y="164193"/>
                </a:lnTo>
                <a:lnTo>
                  <a:pt x="1028471" y="134840"/>
                </a:lnTo>
                <a:lnTo>
                  <a:pt x="991292" y="107997"/>
                </a:lnTo>
                <a:lnTo>
                  <a:pt x="952086" y="83801"/>
                </a:lnTo>
                <a:lnTo>
                  <a:pt x="910994" y="62387"/>
                </a:lnTo>
                <a:lnTo>
                  <a:pt x="868157" y="43893"/>
                </a:lnTo>
                <a:lnTo>
                  <a:pt x="823715" y="28456"/>
                </a:lnTo>
                <a:lnTo>
                  <a:pt x="777810" y="16211"/>
                </a:lnTo>
                <a:lnTo>
                  <a:pt x="730580" y="7296"/>
                </a:lnTo>
                <a:lnTo>
                  <a:pt x="682168" y="1846"/>
                </a:lnTo>
                <a:lnTo>
                  <a:pt x="632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2549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37665"/>
            <a:ext cx="6741815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lang="en-US" spc="-23" dirty="0"/>
              <a:t>Selection </a:t>
            </a:r>
            <a:r>
              <a:rPr lang="en-US" altLang="zh-CN" spc="-23" dirty="0"/>
              <a:t>- </a:t>
            </a:r>
            <a:r>
              <a:rPr spc="-23" dirty="0"/>
              <a:t>Program</a:t>
            </a:r>
            <a:r>
              <a:rPr spc="-68" dirty="0"/>
              <a:t> </a:t>
            </a:r>
            <a:r>
              <a:rPr spc="-15" dirty="0"/>
              <a:t>Control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11514"/>
            <a:ext cx="7740491" cy="2580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5" dirty="0">
                <a:latin typeface="Calibri"/>
                <a:cs typeface="Calibri"/>
              </a:rPr>
              <a:t>We </a:t>
            </a:r>
            <a:r>
              <a:rPr sz="2100" i="0" spc="-8" dirty="0">
                <a:latin typeface="Calibri"/>
                <a:cs typeface="Calibri"/>
              </a:rPr>
              <a:t>now </a:t>
            </a:r>
            <a:r>
              <a:rPr sz="2100" i="0" spc="-19" dirty="0">
                <a:latin typeface="Calibri"/>
                <a:cs typeface="Calibri"/>
              </a:rPr>
              <a:t>have </a:t>
            </a:r>
            <a:r>
              <a:rPr sz="2100" i="0" spc="-4" dirty="0">
                <a:latin typeface="Calibri"/>
                <a:cs typeface="Calibri"/>
              </a:rPr>
              <a:t>all the </a:t>
            </a:r>
            <a:r>
              <a:rPr sz="2100" i="0" spc="-8" dirty="0">
                <a:latin typeface="Calibri"/>
                <a:cs typeface="Calibri"/>
              </a:rPr>
              <a:t>tools </a:t>
            </a:r>
            <a:r>
              <a:rPr sz="2100" i="0" spc="-11" dirty="0">
                <a:latin typeface="Calibri"/>
                <a:cs typeface="Calibri"/>
              </a:rPr>
              <a:t>we </a:t>
            </a:r>
            <a:r>
              <a:rPr sz="2100" i="0" spc="-8" dirty="0">
                <a:latin typeface="Calibri"/>
                <a:cs typeface="Calibri"/>
              </a:rPr>
              <a:t>need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8" dirty="0">
                <a:latin typeface="Calibri"/>
                <a:cs typeface="Calibri"/>
              </a:rPr>
              <a:t>build </a:t>
            </a:r>
            <a:r>
              <a:rPr sz="2100" i="0" spc="-15" dirty="0">
                <a:latin typeface="Calibri"/>
                <a:cs typeface="Calibri"/>
              </a:rPr>
              <a:t>programs </a:t>
            </a:r>
            <a:r>
              <a:rPr sz="2100" i="0" spc="-8" dirty="0">
                <a:latin typeface="Calibri"/>
                <a:cs typeface="Calibri"/>
              </a:rPr>
              <a:t>that can</a:t>
            </a:r>
            <a:r>
              <a:rPr sz="2100" i="0" spc="293" dirty="0">
                <a:latin typeface="Calibri"/>
                <a:cs typeface="Calibri"/>
              </a:rPr>
              <a:t> </a:t>
            </a:r>
            <a:r>
              <a:rPr sz="2100" i="0" spc="-19" dirty="0">
                <a:latin typeface="Calibri"/>
                <a:cs typeface="Calibri"/>
              </a:rPr>
              <a:t>make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i="0" spc="-8" dirty="0">
                <a:latin typeface="Calibri"/>
                <a:cs typeface="Calibri"/>
              </a:rPr>
              <a:t>decisions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19" dirty="0">
                <a:latin typeface="Calibri"/>
                <a:cs typeface="Calibri"/>
              </a:rPr>
              <a:t>Java </a:t>
            </a:r>
            <a:r>
              <a:rPr sz="2100" i="0" spc="-8" dirty="0">
                <a:latin typeface="Calibri"/>
                <a:cs typeface="Calibri"/>
              </a:rPr>
              <a:t>has </a:t>
            </a:r>
            <a:r>
              <a:rPr sz="2100" i="0" spc="-4" dirty="0">
                <a:latin typeface="Calibri"/>
                <a:cs typeface="Calibri"/>
              </a:rPr>
              <a:t>a </a:t>
            </a:r>
            <a:r>
              <a:rPr sz="2100" i="0" spc="-26" dirty="0">
                <a:latin typeface="Calibri"/>
                <a:cs typeface="Calibri"/>
              </a:rPr>
              <a:t>few </a:t>
            </a:r>
            <a:r>
              <a:rPr sz="2100" i="0" spc="-23" dirty="0">
                <a:latin typeface="Calibri"/>
                <a:cs typeface="Calibri"/>
              </a:rPr>
              <a:t>ways </a:t>
            </a:r>
            <a:r>
              <a:rPr sz="2100" i="0" spc="-8" dirty="0">
                <a:latin typeface="Calibri"/>
                <a:cs typeface="Calibri"/>
              </a:rPr>
              <a:t>to </a:t>
            </a:r>
            <a:r>
              <a:rPr sz="2100" i="0" spc="-19" dirty="0">
                <a:latin typeface="Calibri"/>
                <a:cs typeface="Calibri"/>
              </a:rPr>
              <a:t>make </a:t>
            </a:r>
            <a:r>
              <a:rPr sz="2100" i="0" spc="-4" dirty="0">
                <a:latin typeface="Calibri"/>
                <a:cs typeface="Calibri"/>
              </a:rPr>
              <a:t>these</a:t>
            </a:r>
            <a:r>
              <a:rPr sz="2100" i="0" spc="139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decisions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lnSpc>
                <a:spcPts val="2396"/>
              </a:lnSpc>
              <a:spcBef>
                <a:spcPts val="491"/>
              </a:spcBef>
              <a:buFont typeface="Arial"/>
              <a:buChar char="•"/>
              <a:tabLst>
                <a:tab pos="181451" algn="l"/>
              </a:tabLst>
            </a:pPr>
            <a:r>
              <a:rPr lang="en-US" sz="2100" i="0" spc="-4" dirty="0">
                <a:latin typeface="Calibri"/>
                <a:cs typeface="Calibri"/>
              </a:rPr>
              <a:t>The </a:t>
            </a:r>
            <a:r>
              <a:rPr lang="en-US" sz="2100" b="1" i="0" spc="-4" dirty="0">
                <a:latin typeface="Calibri"/>
                <a:cs typeface="Calibri"/>
              </a:rPr>
              <a:t>if</a:t>
            </a:r>
            <a:r>
              <a:rPr lang="en-US" sz="2100" i="0" spc="-4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Selection </a:t>
            </a:r>
            <a:r>
              <a:rPr sz="2100" i="0" spc="-11" dirty="0">
                <a:latin typeface="Calibri"/>
                <a:cs typeface="Calibri"/>
              </a:rPr>
              <a:t>Statements </a:t>
            </a:r>
            <a:r>
              <a:rPr sz="2100" i="0" spc="-4" dirty="0">
                <a:latin typeface="Calibri"/>
                <a:cs typeface="Calibri"/>
              </a:rPr>
              <a:t>and the</a:t>
            </a:r>
            <a:r>
              <a:rPr sz="2100" i="0" spc="127" dirty="0">
                <a:latin typeface="Calibri"/>
                <a:cs typeface="Calibri"/>
              </a:rPr>
              <a:t> </a:t>
            </a:r>
            <a:r>
              <a:rPr sz="2100" b="1" i="0" spc="-4" dirty="0">
                <a:latin typeface="Consolas"/>
                <a:cs typeface="Consolas"/>
              </a:rPr>
              <a:t>if</a:t>
            </a:r>
            <a:r>
              <a:rPr lang="en-US" sz="2100" i="0" spc="-4" dirty="0">
                <a:latin typeface="Consolas"/>
                <a:cs typeface="Consolas"/>
              </a:rPr>
              <a:t> </a:t>
            </a:r>
            <a:r>
              <a:rPr sz="2100" i="0" spc="-19" dirty="0">
                <a:latin typeface="Calibri"/>
                <a:cs typeface="Calibri"/>
              </a:rPr>
              <a:t>keyword</a:t>
            </a:r>
            <a:endParaRPr sz="2100" i="0" dirty="0">
              <a:latin typeface="Calibri"/>
              <a:cs typeface="Calibri"/>
            </a:endParaRPr>
          </a:p>
          <a:p>
            <a:pPr marL="523875" marR="296704" lvl="1" indent="-171450">
              <a:lnSpc>
                <a:spcPts val="1943"/>
              </a:lnSpc>
              <a:spcBef>
                <a:spcPts val="431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onsolas"/>
                <a:cs typeface="Consolas"/>
              </a:rPr>
              <a:t>if</a:t>
            </a:r>
            <a:r>
              <a:rPr i="0" spc="-574" dirty="0">
                <a:latin typeface="Consolas"/>
                <a:cs typeface="Consolas"/>
              </a:rPr>
              <a:t> </a:t>
            </a:r>
            <a:r>
              <a:rPr i="0" dirty="0">
                <a:latin typeface="Calibri"/>
                <a:cs typeface="Calibri"/>
              </a:rPr>
              <a:t>selection </a:t>
            </a:r>
            <a:r>
              <a:rPr i="0" spc="-11" dirty="0">
                <a:latin typeface="Calibri"/>
                <a:cs typeface="Calibri"/>
              </a:rPr>
              <a:t>statements </a:t>
            </a:r>
            <a:r>
              <a:rPr i="0" spc="-4" dirty="0">
                <a:latin typeface="Calibri"/>
                <a:cs typeface="Calibri"/>
              </a:rPr>
              <a:t>allow us </a:t>
            </a:r>
            <a:r>
              <a:rPr i="0" spc="-11" dirty="0">
                <a:latin typeface="Calibri"/>
                <a:cs typeface="Calibri"/>
              </a:rPr>
              <a:t>to </a:t>
            </a:r>
            <a:r>
              <a:rPr i="0" spc="-4" dirty="0">
                <a:latin typeface="Calibri"/>
                <a:cs typeface="Calibri"/>
              </a:rPr>
              <a:t>select between our </a:t>
            </a:r>
            <a:r>
              <a:rPr i="0" spc="-11" dirty="0">
                <a:latin typeface="Calibri"/>
                <a:cs typeface="Calibri"/>
              </a:rPr>
              <a:t>program </a:t>
            </a:r>
            <a:r>
              <a:rPr i="0" spc="-8" dirty="0">
                <a:latin typeface="Calibri"/>
                <a:cs typeface="Calibri"/>
              </a:rPr>
              <a:t>executing  </a:t>
            </a:r>
            <a:r>
              <a:rPr i="0" spc="-4" dirty="0">
                <a:latin typeface="Calibri"/>
                <a:cs typeface="Calibri"/>
              </a:rPr>
              <a:t>alternative </a:t>
            </a:r>
            <a:r>
              <a:rPr i="0" spc="-8" dirty="0">
                <a:latin typeface="Calibri"/>
                <a:cs typeface="Calibri"/>
              </a:rPr>
              <a:t>blocks </a:t>
            </a:r>
            <a:r>
              <a:rPr i="0" spc="-4" dirty="0">
                <a:latin typeface="Calibri"/>
                <a:cs typeface="Calibri"/>
              </a:rPr>
              <a:t>of </a:t>
            </a:r>
            <a:r>
              <a:rPr i="0" spc="-8" dirty="0">
                <a:latin typeface="Calibri"/>
                <a:cs typeface="Calibri"/>
              </a:rPr>
              <a:t>code </a:t>
            </a:r>
            <a:r>
              <a:rPr i="0" dirty="0">
                <a:latin typeface="Calibri"/>
                <a:cs typeface="Calibri"/>
              </a:rPr>
              <a:t>(i.e. </a:t>
            </a:r>
            <a:r>
              <a:rPr i="0" spc="-8" dirty="0">
                <a:latin typeface="Calibri"/>
                <a:cs typeface="Calibri"/>
              </a:rPr>
              <a:t>following </a:t>
            </a:r>
            <a:r>
              <a:rPr i="0" spc="-11" dirty="0">
                <a:latin typeface="Calibri"/>
                <a:cs typeface="Calibri"/>
              </a:rPr>
              <a:t>different </a:t>
            </a:r>
            <a:r>
              <a:rPr i="0" spc="-4" dirty="0">
                <a:latin typeface="Calibri"/>
                <a:cs typeface="Calibri"/>
              </a:rPr>
              <a:t>paths of</a:t>
            </a:r>
            <a:r>
              <a:rPr i="0" spc="26" dirty="0">
                <a:latin typeface="Calibri"/>
                <a:cs typeface="Calibri"/>
              </a:rPr>
              <a:t> </a:t>
            </a:r>
            <a:r>
              <a:rPr i="0" spc="-11" dirty="0">
                <a:latin typeface="Calibri"/>
                <a:cs typeface="Calibri"/>
              </a:rPr>
              <a:t>execution)</a:t>
            </a:r>
            <a:endParaRPr i="0" dirty="0">
              <a:latin typeface="Calibri"/>
              <a:cs typeface="Calibri"/>
            </a:endParaRPr>
          </a:p>
          <a:p>
            <a:pPr marL="180975" indent="-171450">
              <a:lnSpc>
                <a:spcPts val="2393"/>
              </a:lnSpc>
              <a:spcBef>
                <a:spcPts val="446"/>
              </a:spcBef>
              <a:buFont typeface="Arial"/>
              <a:buChar char="•"/>
              <a:tabLst>
                <a:tab pos="181451" algn="l"/>
              </a:tabLst>
            </a:pPr>
            <a:r>
              <a:rPr lang="en-US" sz="2100" i="0" spc="-19" dirty="0">
                <a:latin typeface="Calibri"/>
                <a:cs typeface="Calibri"/>
              </a:rPr>
              <a:t>There are</a:t>
            </a:r>
            <a:r>
              <a:rPr sz="2100" i="0" spc="-11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other </a:t>
            </a:r>
            <a:r>
              <a:rPr sz="2100" i="0" spc="-15" dirty="0">
                <a:latin typeface="Calibri"/>
                <a:cs typeface="Calibri"/>
              </a:rPr>
              <a:t>program control </a:t>
            </a:r>
            <a:r>
              <a:rPr sz="2100" i="0" spc="-8" dirty="0">
                <a:latin typeface="Calibri"/>
                <a:cs typeface="Calibri"/>
              </a:rPr>
              <a:t>techniques </a:t>
            </a:r>
            <a:r>
              <a:rPr sz="2100" i="0" spc="-4" dirty="0">
                <a:latin typeface="Calibri"/>
                <a:cs typeface="Calibri"/>
              </a:rPr>
              <a:t>when </a:t>
            </a:r>
            <a:r>
              <a:rPr sz="2100" i="0" spc="-11" dirty="0">
                <a:latin typeface="Calibri"/>
                <a:cs typeface="Calibri"/>
              </a:rPr>
              <a:t>we </a:t>
            </a:r>
            <a:r>
              <a:rPr sz="2100" i="0" spc="-4" dirty="0">
                <a:latin typeface="Calibri"/>
                <a:cs typeface="Calibri"/>
              </a:rPr>
              <a:t>reach</a:t>
            </a:r>
            <a:r>
              <a:rPr sz="2100" i="0" spc="143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the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393"/>
              </a:lnSpc>
            </a:pPr>
            <a:r>
              <a:rPr sz="2100" i="0" spc="-8" dirty="0">
                <a:latin typeface="Calibri"/>
                <a:cs typeface="Calibri"/>
              </a:rPr>
              <a:t>topic </a:t>
            </a:r>
            <a:r>
              <a:rPr sz="2100" i="0" spc="-4" dirty="0">
                <a:latin typeface="Calibri"/>
                <a:cs typeface="Calibri"/>
              </a:rPr>
              <a:t>of</a:t>
            </a:r>
            <a:r>
              <a:rPr sz="2100" i="0" spc="-23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looping</a:t>
            </a:r>
            <a:endParaRPr sz="2100" i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28307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37665"/>
            <a:ext cx="6241750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Selection</a:t>
            </a:r>
            <a:r>
              <a:rPr spc="-64" dirty="0"/>
              <a:t> </a:t>
            </a:r>
            <a:r>
              <a:rPr spc="-15" dirty="0"/>
              <a:t>Statements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11514"/>
            <a:ext cx="3724751" cy="2873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Let us choose </a:t>
            </a:r>
            <a:r>
              <a:rPr sz="2100" i="0" spc="-8" dirty="0">
                <a:latin typeface="Calibri"/>
                <a:cs typeface="Calibri"/>
              </a:rPr>
              <a:t>between</a:t>
            </a:r>
            <a:r>
              <a:rPr sz="2100" i="0" spc="26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branches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i="0" spc="-4" dirty="0">
                <a:latin typeface="Calibri"/>
                <a:cs typeface="Calibri"/>
              </a:rPr>
              <a:t>in our</a:t>
            </a:r>
            <a:r>
              <a:rPr sz="2100" i="0" spc="-26" dirty="0">
                <a:latin typeface="Calibri"/>
                <a:cs typeface="Calibri"/>
              </a:rPr>
              <a:t> </a:t>
            </a:r>
            <a:r>
              <a:rPr sz="2100" i="0" spc="-15" dirty="0">
                <a:latin typeface="Calibri"/>
                <a:cs typeface="Calibri"/>
              </a:rPr>
              <a:t>programs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11" dirty="0">
                <a:latin typeface="Calibri"/>
                <a:cs typeface="Calibri"/>
              </a:rPr>
              <a:t>Three</a:t>
            </a:r>
            <a:r>
              <a:rPr sz="2100" i="0" spc="-49" dirty="0">
                <a:latin typeface="Calibri"/>
                <a:cs typeface="Calibri"/>
              </a:rPr>
              <a:t> </a:t>
            </a:r>
            <a:r>
              <a:rPr sz="2100" i="0" spc="-15" dirty="0">
                <a:latin typeface="Calibri"/>
                <a:cs typeface="Calibri"/>
              </a:rPr>
              <a:t>forms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91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onsolas"/>
                <a:cs typeface="Consolas"/>
              </a:rPr>
              <a:t>if</a:t>
            </a:r>
          </a:p>
          <a:p>
            <a:pPr marL="523875" lvl="1" indent="-171450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onsolas"/>
                <a:cs typeface="Consolas"/>
              </a:rPr>
              <a:t>if…</a:t>
            </a:r>
            <a:r>
              <a:rPr i="0" spc="-53" dirty="0">
                <a:latin typeface="Consolas"/>
                <a:cs typeface="Consolas"/>
              </a:rPr>
              <a:t> </a:t>
            </a:r>
            <a:r>
              <a:rPr i="0" dirty="0">
                <a:latin typeface="Consolas"/>
                <a:cs typeface="Consolas"/>
              </a:rPr>
              <a:t>else</a:t>
            </a:r>
          </a:p>
          <a:p>
            <a:pPr marL="523875" lvl="1" indent="-171450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onsolas"/>
                <a:cs typeface="Consolas"/>
              </a:rPr>
              <a:t>if… else if…</a:t>
            </a:r>
            <a:r>
              <a:rPr i="0" spc="-8" dirty="0">
                <a:latin typeface="Consolas"/>
                <a:cs typeface="Consolas"/>
              </a:rPr>
              <a:t> </a:t>
            </a:r>
            <a:r>
              <a:rPr i="0" dirty="0">
                <a:latin typeface="Consolas"/>
                <a:cs typeface="Consolas"/>
              </a:rPr>
              <a:t>else</a:t>
            </a:r>
          </a:p>
          <a:p>
            <a:pPr marL="180975" marR="10953" indent="-171450">
              <a:lnSpc>
                <a:spcPct val="90000"/>
              </a:lnSpc>
              <a:spcBef>
                <a:spcPts val="716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8" dirty="0">
                <a:latin typeface="Calibri"/>
                <a:cs typeface="Calibri"/>
              </a:rPr>
              <a:t>Our </a:t>
            </a:r>
            <a:r>
              <a:rPr sz="2100" i="0" spc="-15" dirty="0">
                <a:latin typeface="Calibri"/>
                <a:cs typeface="Calibri"/>
              </a:rPr>
              <a:t>program </a:t>
            </a:r>
            <a:r>
              <a:rPr sz="2100" i="0" spc="-4" dirty="0">
                <a:latin typeface="Calibri"/>
                <a:cs typeface="Calibri"/>
              </a:rPr>
              <a:t>will </a:t>
            </a:r>
            <a:r>
              <a:rPr sz="2100" i="0" spc="-19" dirty="0">
                <a:latin typeface="Calibri"/>
                <a:cs typeface="Calibri"/>
              </a:rPr>
              <a:t>execute  </a:t>
            </a:r>
            <a:r>
              <a:rPr sz="2100" i="0" spc="-15" dirty="0">
                <a:latin typeface="Calibri"/>
                <a:cs typeface="Calibri"/>
              </a:rPr>
              <a:t>differently </a:t>
            </a:r>
            <a:r>
              <a:rPr sz="2100" i="0" spc="-4" dirty="0">
                <a:latin typeface="Calibri"/>
                <a:cs typeface="Calibri"/>
              </a:rPr>
              <a:t>depending on the  truth or </a:t>
            </a:r>
            <a:r>
              <a:rPr sz="2100" i="0" spc="-8" dirty="0">
                <a:latin typeface="Calibri"/>
                <a:cs typeface="Calibri"/>
              </a:rPr>
              <a:t>falsehood </a:t>
            </a:r>
            <a:r>
              <a:rPr sz="2100" i="0" spc="-4" dirty="0">
                <a:latin typeface="Calibri"/>
                <a:cs typeface="Calibri"/>
              </a:rPr>
              <a:t>of</a:t>
            </a:r>
            <a:r>
              <a:rPr sz="2100" i="0" spc="56" dirty="0">
                <a:latin typeface="Calibri"/>
                <a:cs typeface="Calibri"/>
              </a:rPr>
              <a:t> </a:t>
            </a:r>
            <a:r>
              <a:rPr sz="2100" i="0" spc="-15" dirty="0">
                <a:latin typeface="Calibri"/>
                <a:cs typeface="Calibri"/>
              </a:rPr>
              <a:t>statements</a:t>
            </a:r>
            <a:endParaRPr sz="2100" i="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7095" y="3405854"/>
            <a:ext cx="412909" cy="412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7095" y="3405855"/>
            <a:ext cx="412909" cy="412909"/>
          </a:xfrm>
          <a:custGeom>
            <a:avLst/>
            <a:gdLst/>
            <a:ahLst/>
            <a:cxnLst/>
            <a:rect l="l" t="t" r="r" b="b"/>
            <a:pathLst>
              <a:path w="550545" h="550545">
                <a:moveTo>
                  <a:pt x="550545" y="275209"/>
                </a:moveTo>
                <a:lnTo>
                  <a:pt x="546111" y="225733"/>
                </a:lnTo>
                <a:lnTo>
                  <a:pt x="533330" y="179169"/>
                </a:lnTo>
                <a:lnTo>
                  <a:pt x="512976" y="136294"/>
                </a:lnTo>
                <a:lnTo>
                  <a:pt x="485827" y="97884"/>
                </a:lnTo>
                <a:lnTo>
                  <a:pt x="452660" y="64717"/>
                </a:lnTo>
                <a:lnTo>
                  <a:pt x="414250" y="37568"/>
                </a:lnTo>
                <a:lnTo>
                  <a:pt x="371375" y="17214"/>
                </a:lnTo>
                <a:lnTo>
                  <a:pt x="324811" y="4433"/>
                </a:lnTo>
                <a:lnTo>
                  <a:pt x="275336" y="0"/>
                </a:lnTo>
                <a:lnTo>
                  <a:pt x="225822" y="4433"/>
                </a:lnTo>
                <a:lnTo>
                  <a:pt x="179229" y="17214"/>
                </a:lnTo>
                <a:lnTo>
                  <a:pt x="136332" y="37568"/>
                </a:lnTo>
                <a:lnTo>
                  <a:pt x="97906" y="64717"/>
                </a:lnTo>
                <a:lnTo>
                  <a:pt x="64728" y="97884"/>
                </a:lnTo>
                <a:lnTo>
                  <a:pt x="37573" y="136294"/>
                </a:lnTo>
                <a:lnTo>
                  <a:pt x="17216" y="179169"/>
                </a:lnTo>
                <a:lnTo>
                  <a:pt x="4433" y="225733"/>
                </a:lnTo>
                <a:lnTo>
                  <a:pt x="0" y="275209"/>
                </a:lnTo>
                <a:lnTo>
                  <a:pt x="4433" y="324722"/>
                </a:lnTo>
                <a:lnTo>
                  <a:pt x="17216" y="371315"/>
                </a:lnTo>
                <a:lnTo>
                  <a:pt x="37573" y="414212"/>
                </a:lnTo>
                <a:lnTo>
                  <a:pt x="64728" y="452638"/>
                </a:lnTo>
                <a:lnTo>
                  <a:pt x="97906" y="485816"/>
                </a:lnTo>
                <a:lnTo>
                  <a:pt x="136332" y="512971"/>
                </a:lnTo>
                <a:lnTo>
                  <a:pt x="179229" y="533328"/>
                </a:lnTo>
                <a:lnTo>
                  <a:pt x="225822" y="546111"/>
                </a:lnTo>
                <a:lnTo>
                  <a:pt x="275336" y="550544"/>
                </a:lnTo>
                <a:lnTo>
                  <a:pt x="324811" y="546111"/>
                </a:lnTo>
                <a:lnTo>
                  <a:pt x="371375" y="533328"/>
                </a:lnTo>
                <a:lnTo>
                  <a:pt x="414250" y="512971"/>
                </a:lnTo>
                <a:lnTo>
                  <a:pt x="452660" y="485816"/>
                </a:lnTo>
                <a:lnTo>
                  <a:pt x="485827" y="452638"/>
                </a:lnTo>
                <a:lnTo>
                  <a:pt x="512976" y="414212"/>
                </a:lnTo>
                <a:lnTo>
                  <a:pt x="533330" y="371315"/>
                </a:lnTo>
                <a:lnTo>
                  <a:pt x="546111" y="324722"/>
                </a:lnTo>
                <a:lnTo>
                  <a:pt x="550545" y="275209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7381" y="3408217"/>
            <a:ext cx="416642" cy="416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7380" y="3408216"/>
            <a:ext cx="416719" cy="416719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0" y="555523"/>
                </a:moveTo>
                <a:lnTo>
                  <a:pt x="555523" y="555523"/>
                </a:lnTo>
                <a:lnTo>
                  <a:pt x="555523" y="0"/>
                </a:lnTo>
                <a:lnTo>
                  <a:pt x="0" y="0"/>
                </a:lnTo>
                <a:lnTo>
                  <a:pt x="0" y="555523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1379" y="2925490"/>
            <a:ext cx="416642" cy="416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61379" y="2925489"/>
            <a:ext cx="416719" cy="416719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0" y="555523"/>
                </a:moveTo>
                <a:lnTo>
                  <a:pt x="555523" y="555523"/>
                </a:lnTo>
                <a:lnTo>
                  <a:pt x="555523" y="0"/>
                </a:lnTo>
                <a:lnTo>
                  <a:pt x="0" y="0"/>
                </a:lnTo>
                <a:lnTo>
                  <a:pt x="0" y="555523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379" y="3408217"/>
            <a:ext cx="416642" cy="4166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61379" y="3408216"/>
            <a:ext cx="416719" cy="416719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0" y="555523"/>
                </a:moveTo>
                <a:lnTo>
                  <a:pt x="555523" y="555523"/>
                </a:lnTo>
                <a:lnTo>
                  <a:pt x="555523" y="0"/>
                </a:lnTo>
                <a:lnTo>
                  <a:pt x="0" y="0"/>
                </a:lnTo>
                <a:lnTo>
                  <a:pt x="0" y="555523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5474" y="3408217"/>
            <a:ext cx="416642" cy="416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5474" y="3408216"/>
            <a:ext cx="416719" cy="416719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0" y="555523"/>
                </a:moveTo>
                <a:lnTo>
                  <a:pt x="555523" y="555523"/>
                </a:lnTo>
                <a:lnTo>
                  <a:pt x="555523" y="0"/>
                </a:lnTo>
                <a:lnTo>
                  <a:pt x="0" y="0"/>
                </a:lnTo>
                <a:lnTo>
                  <a:pt x="0" y="555523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69472" y="3411855"/>
            <a:ext cx="412908" cy="4130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69473" y="3411855"/>
            <a:ext cx="412909" cy="413385"/>
          </a:xfrm>
          <a:custGeom>
            <a:avLst/>
            <a:gdLst/>
            <a:ahLst/>
            <a:cxnLst/>
            <a:rect l="l" t="t" r="r" b="b"/>
            <a:pathLst>
              <a:path w="550545" h="551179">
                <a:moveTo>
                  <a:pt x="550544" y="275336"/>
                </a:moveTo>
                <a:lnTo>
                  <a:pt x="546111" y="225855"/>
                </a:lnTo>
                <a:lnTo>
                  <a:pt x="533328" y="179280"/>
                </a:lnTo>
                <a:lnTo>
                  <a:pt x="512971" y="136388"/>
                </a:lnTo>
                <a:lnTo>
                  <a:pt x="485816" y="97958"/>
                </a:lnTo>
                <a:lnTo>
                  <a:pt x="452638" y="64770"/>
                </a:lnTo>
                <a:lnTo>
                  <a:pt x="414212" y="37601"/>
                </a:lnTo>
                <a:lnTo>
                  <a:pt x="371315" y="17230"/>
                </a:lnTo>
                <a:lnTo>
                  <a:pt x="324722" y="4437"/>
                </a:lnTo>
                <a:lnTo>
                  <a:pt x="275208" y="0"/>
                </a:lnTo>
                <a:lnTo>
                  <a:pt x="225733" y="4437"/>
                </a:lnTo>
                <a:lnTo>
                  <a:pt x="179169" y="17230"/>
                </a:lnTo>
                <a:lnTo>
                  <a:pt x="136294" y="37601"/>
                </a:lnTo>
                <a:lnTo>
                  <a:pt x="97884" y="64770"/>
                </a:lnTo>
                <a:lnTo>
                  <a:pt x="64717" y="97958"/>
                </a:lnTo>
                <a:lnTo>
                  <a:pt x="37568" y="136388"/>
                </a:lnTo>
                <a:lnTo>
                  <a:pt x="17214" y="179280"/>
                </a:lnTo>
                <a:lnTo>
                  <a:pt x="4433" y="225855"/>
                </a:lnTo>
                <a:lnTo>
                  <a:pt x="0" y="275336"/>
                </a:lnTo>
                <a:lnTo>
                  <a:pt x="4433" y="324816"/>
                </a:lnTo>
                <a:lnTo>
                  <a:pt x="17214" y="371391"/>
                </a:lnTo>
                <a:lnTo>
                  <a:pt x="37568" y="414283"/>
                </a:lnTo>
                <a:lnTo>
                  <a:pt x="64717" y="452713"/>
                </a:lnTo>
                <a:lnTo>
                  <a:pt x="97884" y="485901"/>
                </a:lnTo>
                <a:lnTo>
                  <a:pt x="136294" y="513070"/>
                </a:lnTo>
                <a:lnTo>
                  <a:pt x="179169" y="533441"/>
                </a:lnTo>
                <a:lnTo>
                  <a:pt x="225733" y="546234"/>
                </a:lnTo>
                <a:lnTo>
                  <a:pt x="275208" y="550672"/>
                </a:lnTo>
                <a:lnTo>
                  <a:pt x="324722" y="546234"/>
                </a:lnTo>
                <a:lnTo>
                  <a:pt x="371315" y="533441"/>
                </a:lnTo>
                <a:lnTo>
                  <a:pt x="414212" y="513070"/>
                </a:lnTo>
                <a:lnTo>
                  <a:pt x="452638" y="485901"/>
                </a:lnTo>
                <a:lnTo>
                  <a:pt x="485816" y="452713"/>
                </a:lnTo>
                <a:lnTo>
                  <a:pt x="512971" y="414283"/>
                </a:lnTo>
                <a:lnTo>
                  <a:pt x="533328" y="371391"/>
                </a:lnTo>
                <a:lnTo>
                  <a:pt x="546111" y="324816"/>
                </a:lnTo>
                <a:lnTo>
                  <a:pt x="550544" y="275336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13378" y="3898564"/>
            <a:ext cx="416642" cy="4166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13377" y="3898563"/>
            <a:ext cx="416719" cy="416719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0" y="555523"/>
                </a:moveTo>
                <a:lnTo>
                  <a:pt x="555523" y="555523"/>
                </a:lnTo>
                <a:lnTo>
                  <a:pt x="555523" y="0"/>
                </a:lnTo>
                <a:lnTo>
                  <a:pt x="0" y="0"/>
                </a:lnTo>
                <a:lnTo>
                  <a:pt x="0" y="555523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9910" y="3587210"/>
            <a:ext cx="337661" cy="57150"/>
          </a:xfrm>
          <a:custGeom>
            <a:avLst/>
            <a:gdLst/>
            <a:ahLst/>
            <a:cxnLst/>
            <a:rect l="l" t="t" r="r" b="b"/>
            <a:pathLst>
              <a:path w="450215" h="76200">
                <a:moveTo>
                  <a:pt x="374269" y="0"/>
                </a:moveTo>
                <a:lnTo>
                  <a:pt x="373935" y="28543"/>
                </a:lnTo>
                <a:lnTo>
                  <a:pt x="386588" y="28701"/>
                </a:lnTo>
                <a:lnTo>
                  <a:pt x="386334" y="47751"/>
                </a:lnTo>
                <a:lnTo>
                  <a:pt x="373711" y="47751"/>
                </a:lnTo>
                <a:lnTo>
                  <a:pt x="373379" y="76200"/>
                </a:lnTo>
                <a:lnTo>
                  <a:pt x="432127" y="47751"/>
                </a:lnTo>
                <a:lnTo>
                  <a:pt x="386334" y="47751"/>
                </a:lnTo>
                <a:lnTo>
                  <a:pt x="373713" y="47594"/>
                </a:lnTo>
                <a:lnTo>
                  <a:pt x="432452" y="47594"/>
                </a:lnTo>
                <a:lnTo>
                  <a:pt x="449961" y="39115"/>
                </a:lnTo>
                <a:lnTo>
                  <a:pt x="374269" y="0"/>
                </a:lnTo>
                <a:close/>
              </a:path>
              <a:path w="450215" h="76200">
                <a:moveTo>
                  <a:pt x="373935" y="28543"/>
                </a:moveTo>
                <a:lnTo>
                  <a:pt x="373713" y="47594"/>
                </a:lnTo>
                <a:lnTo>
                  <a:pt x="386334" y="47751"/>
                </a:lnTo>
                <a:lnTo>
                  <a:pt x="386588" y="28701"/>
                </a:lnTo>
                <a:lnTo>
                  <a:pt x="373935" y="28543"/>
                </a:lnTo>
                <a:close/>
              </a:path>
              <a:path w="450215" h="76200">
                <a:moveTo>
                  <a:pt x="253" y="23875"/>
                </a:moveTo>
                <a:lnTo>
                  <a:pt x="0" y="42925"/>
                </a:lnTo>
                <a:lnTo>
                  <a:pt x="373713" y="47594"/>
                </a:lnTo>
                <a:lnTo>
                  <a:pt x="373935" y="28543"/>
                </a:lnTo>
                <a:lnTo>
                  <a:pt x="253" y="23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8549" y="3105245"/>
            <a:ext cx="552926" cy="303371"/>
          </a:xfrm>
          <a:custGeom>
            <a:avLst/>
            <a:gdLst/>
            <a:ahLst/>
            <a:cxnLst/>
            <a:rect l="l" t="t" r="r" b="b"/>
            <a:pathLst>
              <a:path w="737234" h="404495">
                <a:moveTo>
                  <a:pt x="660907" y="28575"/>
                </a:moveTo>
                <a:lnTo>
                  <a:pt x="0" y="28575"/>
                </a:lnTo>
                <a:lnTo>
                  <a:pt x="0" y="403987"/>
                </a:lnTo>
                <a:lnTo>
                  <a:pt x="19050" y="403987"/>
                </a:lnTo>
                <a:lnTo>
                  <a:pt x="19050" y="47625"/>
                </a:lnTo>
                <a:lnTo>
                  <a:pt x="9525" y="47625"/>
                </a:lnTo>
                <a:lnTo>
                  <a:pt x="19050" y="38100"/>
                </a:lnTo>
                <a:lnTo>
                  <a:pt x="660907" y="38100"/>
                </a:lnTo>
                <a:lnTo>
                  <a:pt x="660907" y="28575"/>
                </a:lnTo>
                <a:close/>
              </a:path>
              <a:path w="737234" h="404495">
                <a:moveTo>
                  <a:pt x="660907" y="0"/>
                </a:moveTo>
                <a:lnTo>
                  <a:pt x="660907" y="76200"/>
                </a:lnTo>
                <a:lnTo>
                  <a:pt x="718057" y="47625"/>
                </a:lnTo>
                <a:lnTo>
                  <a:pt x="673607" y="47625"/>
                </a:lnTo>
                <a:lnTo>
                  <a:pt x="673607" y="28575"/>
                </a:lnTo>
                <a:lnTo>
                  <a:pt x="718057" y="28575"/>
                </a:lnTo>
                <a:lnTo>
                  <a:pt x="660907" y="0"/>
                </a:lnTo>
                <a:close/>
              </a:path>
              <a:path w="737234" h="404495">
                <a:moveTo>
                  <a:pt x="19050" y="38100"/>
                </a:moveTo>
                <a:lnTo>
                  <a:pt x="9525" y="47625"/>
                </a:lnTo>
                <a:lnTo>
                  <a:pt x="19050" y="47625"/>
                </a:lnTo>
                <a:lnTo>
                  <a:pt x="19050" y="38100"/>
                </a:lnTo>
                <a:close/>
              </a:path>
              <a:path w="737234" h="404495">
                <a:moveTo>
                  <a:pt x="660907" y="38100"/>
                </a:moveTo>
                <a:lnTo>
                  <a:pt x="19050" y="38100"/>
                </a:lnTo>
                <a:lnTo>
                  <a:pt x="19050" y="47625"/>
                </a:lnTo>
                <a:lnTo>
                  <a:pt x="660907" y="47625"/>
                </a:lnTo>
                <a:lnTo>
                  <a:pt x="660907" y="38100"/>
                </a:lnTo>
                <a:close/>
              </a:path>
              <a:path w="737234" h="404495">
                <a:moveTo>
                  <a:pt x="718057" y="28575"/>
                </a:moveTo>
                <a:lnTo>
                  <a:pt x="673607" y="28575"/>
                </a:lnTo>
                <a:lnTo>
                  <a:pt x="673607" y="47625"/>
                </a:lnTo>
                <a:lnTo>
                  <a:pt x="718057" y="47625"/>
                </a:lnTo>
                <a:lnTo>
                  <a:pt x="737107" y="38100"/>
                </a:lnTo>
                <a:lnTo>
                  <a:pt x="71805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24099" y="3587972"/>
            <a:ext cx="337661" cy="57150"/>
          </a:xfrm>
          <a:custGeom>
            <a:avLst/>
            <a:gdLst/>
            <a:ahLst/>
            <a:cxnLst/>
            <a:rect l="l" t="t" r="r" b="b"/>
            <a:pathLst>
              <a:path w="450215" h="76200">
                <a:moveTo>
                  <a:pt x="373506" y="0"/>
                </a:moveTo>
                <a:lnTo>
                  <a:pt x="373506" y="76200"/>
                </a:lnTo>
                <a:lnTo>
                  <a:pt x="430656" y="47625"/>
                </a:lnTo>
                <a:lnTo>
                  <a:pt x="386206" y="47625"/>
                </a:lnTo>
                <a:lnTo>
                  <a:pt x="386206" y="28575"/>
                </a:lnTo>
                <a:lnTo>
                  <a:pt x="430656" y="28575"/>
                </a:lnTo>
                <a:lnTo>
                  <a:pt x="373506" y="0"/>
                </a:lnTo>
                <a:close/>
              </a:path>
              <a:path w="450215" h="76200">
                <a:moveTo>
                  <a:pt x="37350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73506" y="47625"/>
                </a:lnTo>
                <a:lnTo>
                  <a:pt x="373506" y="28575"/>
                </a:lnTo>
                <a:close/>
              </a:path>
              <a:path w="450215" h="76200">
                <a:moveTo>
                  <a:pt x="430656" y="28575"/>
                </a:moveTo>
                <a:lnTo>
                  <a:pt x="386206" y="28575"/>
                </a:lnTo>
                <a:lnTo>
                  <a:pt x="386206" y="47625"/>
                </a:lnTo>
                <a:lnTo>
                  <a:pt x="430656" y="47625"/>
                </a:lnTo>
                <a:lnTo>
                  <a:pt x="449706" y="38100"/>
                </a:lnTo>
                <a:lnTo>
                  <a:pt x="43065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78097" y="3126676"/>
            <a:ext cx="574358" cy="281940"/>
          </a:xfrm>
          <a:custGeom>
            <a:avLst/>
            <a:gdLst/>
            <a:ahLst/>
            <a:cxnLst/>
            <a:rect l="l" t="t" r="r" b="b"/>
            <a:pathLst>
              <a:path w="765809" h="375920">
                <a:moveTo>
                  <a:pt x="718057" y="299212"/>
                </a:moveTo>
                <a:lnTo>
                  <a:pt x="689482" y="299212"/>
                </a:lnTo>
                <a:lnTo>
                  <a:pt x="727582" y="375412"/>
                </a:lnTo>
                <a:lnTo>
                  <a:pt x="759332" y="311912"/>
                </a:lnTo>
                <a:lnTo>
                  <a:pt x="718057" y="311912"/>
                </a:lnTo>
                <a:lnTo>
                  <a:pt x="718057" y="299212"/>
                </a:lnTo>
                <a:close/>
              </a:path>
              <a:path w="765809" h="375920">
                <a:moveTo>
                  <a:pt x="718057" y="9525"/>
                </a:moveTo>
                <a:lnTo>
                  <a:pt x="718057" y="311912"/>
                </a:lnTo>
                <a:lnTo>
                  <a:pt x="737107" y="311912"/>
                </a:lnTo>
                <a:lnTo>
                  <a:pt x="737107" y="19050"/>
                </a:lnTo>
                <a:lnTo>
                  <a:pt x="727582" y="19050"/>
                </a:lnTo>
                <a:lnTo>
                  <a:pt x="718057" y="9525"/>
                </a:lnTo>
                <a:close/>
              </a:path>
              <a:path w="765809" h="375920">
                <a:moveTo>
                  <a:pt x="765682" y="299212"/>
                </a:moveTo>
                <a:lnTo>
                  <a:pt x="737107" y="299212"/>
                </a:lnTo>
                <a:lnTo>
                  <a:pt x="737107" y="311912"/>
                </a:lnTo>
                <a:lnTo>
                  <a:pt x="759332" y="311912"/>
                </a:lnTo>
                <a:lnTo>
                  <a:pt x="765682" y="299212"/>
                </a:lnTo>
                <a:close/>
              </a:path>
              <a:path w="765809" h="375920">
                <a:moveTo>
                  <a:pt x="737107" y="0"/>
                </a:moveTo>
                <a:lnTo>
                  <a:pt x="0" y="0"/>
                </a:lnTo>
                <a:lnTo>
                  <a:pt x="0" y="19050"/>
                </a:lnTo>
                <a:lnTo>
                  <a:pt x="718057" y="19050"/>
                </a:lnTo>
                <a:lnTo>
                  <a:pt x="718057" y="9525"/>
                </a:lnTo>
                <a:lnTo>
                  <a:pt x="737107" y="9525"/>
                </a:lnTo>
                <a:lnTo>
                  <a:pt x="737107" y="0"/>
                </a:lnTo>
                <a:close/>
              </a:path>
              <a:path w="765809" h="375920">
                <a:moveTo>
                  <a:pt x="737107" y="9525"/>
                </a:moveTo>
                <a:lnTo>
                  <a:pt x="718057" y="9525"/>
                </a:lnTo>
                <a:lnTo>
                  <a:pt x="727582" y="19050"/>
                </a:lnTo>
                <a:lnTo>
                  <a:pt x="737107" y="19050"/>
                </a:lnTo>
                <a:lnTo>
                  <a:pt x="737107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8098" y="3587972"/>
            <a:ext cx="337661" cy="57150"/>
          </a:xfrm>
          <a:custGeom>
            <a:avLst/>
            <a:gdLst/>
            <a:ahLst/>
            <a:cxnLst/>
            <a:rect l="l" t="t" r="r" b="b"/>
            <a:pathLst>
              <a:path w="450215" h="76200">
                <a:moveTo>
                  <a:pt x="373633" y="0"/>
                </a:moveTo>
                <a:lnTo>
                  <a:pt x="373633" y="76200"/>
                </a:lnTo>
                <a:lnTo>
                  <a:pt x="430783" y="47625"/>
                </a:lnTo>
                <a:lnTo>
                  <a:pt x="386333" y="47625"/>
                </a:lnTo>
                <a:lnTo>
                  <a:pt x="386333" y="28575"/>
                </a:lnTo>
                <a:lnTo>
                  <a:pt x="430783" y="28575"/>
                </a:lnTo>
                <a:lnTo>
                  <a:pt x="373633" y="0"/>
                </a:lnTo>
                <a:close/>
              </a:path>
              <a:path w="450215" h="76200">
                <a:moveTo>
                  <a:pt x="373633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73633" y="47625"/>
                </a:lnTo>
                <a:lnTo>
                  <a:pt x="373633" y="28575"/>
                </a:lnTo>
                <a:close/>
              </a:path>
              <a:path w="450215" h="76200">
                <a:moveTo>
                  <a:pt x="430783" y="28575"/>
                </a:moveTo>
                <a:lnTo>
                  <a:pt x="386333" y="28575"/>
                </a:lnTo>
                <a:lnTo>
                  <a:pt x="386333" y="47625"/>
                </a:lnTo>
                <a:lnTo>
                  <a:pt x="430783" y="47625"/>
                </a:lnTo>
                <a:lnTo>
                  <a:pt x="449833" y="38100"/>
                </a:lnTo>
                <a:lnTo>
                  <a:pt x="43078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62642" y="3824859"/>
            <a:ext cx="551021" cy="310991"/>
          </a:xfrm>
          <a:custGeom>
            <a:avLst/>
            <a:gdLst/>
            <a:ahLst/>
            <a:cxnLst/>
            <a:rect l="l" t="t" r="r" b="b"/>
            <a:pathLst>
              <a:path w="734695" h="414654">
                <a:moveTo>
                  <a:pt x="658113" y="337946"/>
                </a:moveTo>
                <a:lnTo>
                  <a:pt x="658113" y="414146"/>
                </a:lnTo>
                <a:lnTo>
                  <a:pt x="715263" y="385571"/>
                </a:lnTo>
                <a:lnTo>
                  <a:pt x="670813" y="385571"/>
                </a:lnTo>
                <a:lnTo>
                  <a:pt x="670813" y="366521"/>
                </a:lnTo>
                <a:lnTo>
                  <a:pt x="715263" y="366521"/>
                </a:lnTo>
                <a:lnTo>
                  <a:pt x="658113" y="337946"/>
                </a:lnTo>
                <a:close/>
              </a:path>
              <a:path w="734695" h="414654">
                <a:moveTo>
                  <a:pt x="19050" y="0"/>
                </a:moveTo>
                <a:lnTo>
                  <a:pt x="0" y="0"/>
                </a:lnTo>
                <a:lnTo>
                  <a:pt x="0" y="385571"/>
                </a:lnTo>
                <a:lnTo>
                  <a:pt x="658113" y="385571"/>
                </a:lnTo>
                <a:lnTo>
                  <a:pt x="658113" y="376046"/>
                </a:lnTo>
                <a:lnTo>
                  <a:pt x="19050" y="376046"/>
                </a:lnTo>
                <a:lnTo>
                  <a:pt x="9525" y="366521"/>
                </a:lnTo>
                <a:lnTo>
                  <a:pt x="19050" y="366521"/>
                </a:lnTo>
                <a:lnTo>
                  <a:pt x="19050" y="0"/>
                </a:lnTo>
                <a:close/>
              </a:path>
              <a:path w="734695" h="414654">
                <a:moveTo>
                  <a:pt x="715263" y="366521"/>
                </a:moveTo>
                <a:lnTo>
                  <a:pt x="670813" y="366521"/>
                </a:lnTo>
                <a:lnTo>
                  <a:pt x="670813" y="385571"/>
                </a:lnTo>
                <a:lnTo>
                  <a:pt x="715263" y="385571"/>
                </a:lnTo>
                <a:lnTo>
                  <a:pt x="734313" y="376046"/>
                </a:lnTo>
                <a:lnTo>
                  <a:pt x="715263" y="366521"/>
                </a:lnTo>
                <a:close/>
              </a:path>
              <a:path w="734695" h="414654">
                <a:moveTo>
                  <a:pt x="19050" y="366521"/>
                </a:moveTo>
                <a:lnTo>
                  <a:pt x="9525" y="366521"/>
                </a:lnTo>
                <a:lnTo>
                  <a:pt x="19050" y="376046"/>
                </a:lnTo>
                <a:lnTo>
                  <a:pt x="19050" y="366521"/>
                </a:lnTo>
                <a:close/>
              </a:path>
              <a:path w="734695" h="414654">
                <a:moveTo>
                  <a:pt x="658113" y="366521"/>
                </a:moveTo>
                <a:lnTo>
                  <a:pt x="19050" y="366521"/>
                </a:lnTo>
                <a:lnTo>
                  <a:pt x="19050" y="376046"/>
                </a:lnTo>
                <a:lnTo>
                  <a:pt x="658113" y="376046"/>
                </a:lnTo>
                <a:lnTo>
                  <a:pt x="658113" y="366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32002" y="3589496"/>
            <a:ext cx="337661" cy="57150"/>
          </a:xfrm>
          <a:custGeom>
            <a:avLst/>
            <a:gdLst/>
            <a:ahLst/>
            <a:cxnLst/>
            <a:rect l="l" t="t" r="r" b="b"/>
            <a:pathLst>
              <a:path w="450215" h="76200">
                <a:moveTo>
                  <a:pt x="373888" y="0"/>
                </a:moveTo>
                <a:lnTo>
                  <a:pt x="373745" y="28508"/>
                </a:lnTo>
                <a:lnTo>
                  <a:pt x="386461" y="28574"/>
                </a:lnTo>
                <a:lnTo>
                  <a:pt x="386333" y="47624"/>
                </a:lnTo>
                <a:lnTo>
                  <a:pt x="373649" y="47624"/>
                </a:lnTo>
                <a:lnTo>
                  <a:pt x="373506" y="76199"/>
                </a:lnTo>
                <a:lnTo>
                  <a:pt x="431426" y="47624"/>
                </a:lnTo>
                <a:lnTo>
                  <a:pt x="386333" y="47624"/>
                </a:lnTo>
                <a:lnTo>
                  <a:pt x="431561" y="47558"/>
                </a:lnTo>
                <a:lnTo>
                  <a:pt x="449961" y="38480"/>
                </a:lnTo>
                <a:lnTo>
                  <a:pt x="373888" y="0"/>
                </a:lnTo>
                <a:close/>
              </a:path>
              <a:path w="450215" h="76200">
                <a:moveTo>
                  <a:pt x="373745" y="28508"/>
                </a:moveTo>
                <a:lnTo>
                  <a:pt x="373650" y="47558"/>
                </a:lnTo>
                <a:lnTo>
                  <a:pt x="386333" y="47624"/>
                </a:lnTo>
                <a:lnTo>
                  <a:pt x="386461" y="28574"/>
                </a:lnTo>
                <a:lnTo>
                  <a:pt x="373745" y="28508"/>
                </a:lnTo>
                <a:close/>
              </a:path>
              <a:path w="450215" h="76200">
                <a:moveTo>
                  <a:pt x="126" y="26542"/>
                </a:moveTo>
                <a:lnTo>
                  <a:pt x="0" y="45592"/>
                </a:lnTo>
                <a:lnTo>
                  <a:pt x="373650" y="47558"/>
                </a:lnTo>
                <a:lnTo>
                  <a:pt x="373745" y="28508"/>
                </a:lnTo>
                <a:lnTo>
                  <a:pt x="126" y="26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30001" y="3824858"/>
            <a:ext cx="574834" cy="289560"/>
          </a:xfrm>
          <a:custGeom>
            <a:avLst/>
            <a:gdLst/>
            <a:ahLst/>
            <a:cxnLst/>
            <a:rect l="l" t="t" r="r" b="b"/>
            <a:pathLst>
              <a:path w="766445" h="386079">
                <a:moveTo>
                  <a:pt x="718312" y="366521"/>
                </a:moveTo>
                <a:lnTo>
                  <a:pt x="0" y="366521"/>
                </a:lnTo>
                <a:lnTo>
                  <a:pt x="0" y="385571"/>
                </a:lnTo>
                <a:lnTo>
                  <a:pt x="737362" y="385571"/>
                </a:lnTo>
                <a:lnTo>
                  <a:pt x="737362" y="376046"/>
                </a:lnTo>
                <a:lnTo>
                  <a:pt x="718312" y="376046"/>
                </a:lnTo>
                <a:lnTo>
                  <a:pt x="718312" y="366521"/>
                </a:lnTo>
                <a:close/>
              </a:path>
              <a:path w="766445" h="386079">
                <a:moveTo>
                  <a:pt x="737362" y="63500"/>
                </a:moveTo>
                <a:lnTo>
                  <a:pt x="718312" y="63500"/>
                </a:lnTo>
                <a:lnTo>
                  <a:pt x="718312" y="376046"/>
                </a:lnTo>
                <a:lnTo>
                  <a:pt x="727837" y="366521"/>
                </a:lnTo>
                <a:lnTo>
                  <a:pt x="737362" y="366521"/>
                </a:lnTo>
                <a:lnTo>
                  <a:pt x="737362" y="63500"/>
                </a:lnTo>
                <a:close/>
              </a:path>
              <a:path w="766445" h="386079">
                <a:moveTo>
                  <a:pt x="737362" y="366521"/>
                </a:moveTo>
                <a:lnTo>
                  <a:pt x="727837" y="366521"/>
                </a:lnTo>
                <a:lnTo>
                  <a:pt x="718312" y="376046"/>
                </a:lnTo>
                <a:lnTo>
                  <a:pt x="737362" y="376046"/>
                </a:lnTo>
                <a:lnTo>
                  <a:pt x="737362" y="366521"/>
                </a:lnTo>
                <a:close/>
              </a:path>
              <a:path w="766445" h="386079">
                <a:moveTo>
                  <a:pt x="727837" y="0"/>
                </a:moveTo>
                <a:lnTo>
                  <a:pt x="689737" y="76200"/>
                </a:lnTo>
                <a:lnTo>
                  <a:pt x="718312" y="76200"/>
                </a:lnTo>
                <a:lnTo>
                  <a:pt x="718312" y="63500"/>
                </a:lnTo>
                <a:lnTo>
                  <a:pt x="759587" y="63500"/>
                </a:lnTo>
                <a:lnTo>
                  <a:pt x="727837" y="0"/>
                </a:lnTo>
                <a:close/>
              </a:path>
              <a:path w="766445" h="386079">
                <a:moveTo>
                  <a:pt x="759587" y="63500"/>
                </a:moveTo>
                <a:lnTo>
                  <a:pt x="737362" y="63500"/>
                </a:lnTo>
                <a:lnTo>
                  <a:pt x="737362" y="76200"/>
                </a:lnTo>
                <a:lnTo>
                  <a:pt x="765937" y="76200"/>
                </a:lnTo>
                <a:lnTo>
                  <a:pt x="759587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5305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37665"/>
            <a:ext cx="4027171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4" dirty="0"/>
              <a:t>If</a:t>
            </a:r>
            <a:r>
              <a:rPr spc="-49" dirty="0"/>
              <a:t> </a:t>
            </a:r>
            <a:r>
              <a:rPr spc="-19" dirty="0"/>
              <a:t>Statement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11514"/>
            <a:ext cx="3772853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2100" i="0" spc="-8" dirty="0">
                <a:latin typeface="Calibri"/>
                <a:cs typeface="Calibri"/>
              </a:rPr>
              <a:t>Simplest</a:t>
            </a:r>
            <a:r>
              <a:rPr sz="2100" i="0" spc="-30" dirty="0">
                <a:latin typeface="Calibri"/>
                <a:cs typeface="Calibri"/>
              </a:rPr>
              <a:t> </a:t>
            </a:r>
            <a:r>
              <a:rPr sz="2100" i="0" spc="-19" dirty="0">
                <a:latin typeface="Calibri"/>
                <a:cs typeface="Calibri"/>
              </a:rPr>
              <a:t>form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alibri"/>
                <a:cs typeface="Calibri"/>
              </a:rPr>
              <a:t>If a </a:t>
            </a:r>
            <a:r>
              <a:rPr i="0" spc="-8" dirty="0">
                <a:latin typeface="Calibri"/>
                <a:cs typeface="Calibri"/>
              </a:rPr>
              <a:t>condition </a:t>
            </a:r>
            <a:r>
              <a:rPr i="0" dirty="0">
                <a:latin typeface="Calibri"/>
                <a:cs typeface="Calibri"/>
              </a:rPr>
              <a:t>is true, </a:t>
            </a:r>
            <a:r>
              <a:rPr i="0" spc="-4" dirty="0">
                <a:latin typeface="Calibri"/>
                <a:cs typeface="Calibri"/>
              </a:rPr>
              <a:t>do</a:t>
            </a:r>
            <a:r>
              <a:rPr i="0" spc="-8" dirty="0">
                <a:latin typeface="Calibri"/>
                <a:cs typeface="Calibri"/>
              </a:rPr>
              <a:t> </a:t>
            </a:r>
            <a:r>
              <a:rPr i="0" spc="-4" dirty="0">
                <a:latin typeface="Calibri"/>
                <a:cs typeface="Calibri"/>
              </a:rPr>
              <a:t>something</a:t>
            </a:r>
            <a:endParaRPr i="0" dirty="0">
              <a:latin typeface="Calibri"/>
              <a:cs typeface="Calibri"/>
            </a:endParaRPr>
          </a:p>
          <a:p>
            <a:pPr marL="523875" lvl="1" indent="-171450">
              <a:spcBef>
                <a:spcPts val="158"/>
              </a:spcBef>
              <a:buFont typeface="Arial"/>
              <a:buChar char="•"/>
              <a:tabLst>
                <a:tab pos="524351" algn="l"/>
              </a:tabLst>
            </a:pPr>
            <a:r>
              <a:rPr i="0" spc="-4" dirty="0">
                <a:latin typeface="Calibri"/>
                <a:cs typeface="Calibri"/>
              </a:rPr>
              <a:t>If </a:t>
            </a:r>
            <a:r>
              <a:rPr i="0" dirty="0">
                <a:latin typeface="Calibri"/>
                <a:cs typeface="Calibri"/>
              </a:rPr>
              <a:t>it isn’t, </a:t>
            </a:r>
            <a:r>
              <a:rPr i="0" spc="-4" dirty="0">
                <a:latin typeface="Calibri"/>
                <a:cs typeface="Calibri"/>
              </a:rPr>
              <a:t>carry on as</a:t>
            </a:r>
            <a:r>
              <a:rPr i="0" spc="-49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normal</a:t>
            </a:r>
          </a:p>
          <a:p>
            <a:pPr marL="180975" indent="-171450">
              <a:spcBef>
                <a:spcPts val="469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In the </a:t>
            </a:r>
            <a:r>
              <a:rPr sz="2100" i="0" spc="-11" dirty="0">
                <a:latin typeface="Calibri"/>
                <a:cs typeface="Calibri"/>
              </a:rPr>
              <a:t>example to </a:t>
            </a:r>
            <a:r>
              <a:rPr sz="2100" i="0" spc="-4" dirty="0">
                <a:latin typeface="Calibri"/>
                <a:cs typeface="Calibri"/>
              </a:rPr>
              <a:t>the</a:t>
            </a:r>
            <a:r>
              <a:rPr sz="2100" i="0" spc="19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right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lnSpc>
                <a:spcPts val="2051"/>
              </a:lnSpc>
              <a:spcBef>
                <a:spcPts val="180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alibri"/>
                <a:cs typeface="Calibri"/>
              </a:rPr>
              <a:t>If the </a:t>
            </a:r>
            <a:r>
              <a:rPr i="0" spc="-4" dirty="0">
                <a:latin typeface="Calibri"/>
                <a:cs typeface="Calibri"/>
              </a:rPr>
              <a:t>number </a:t>
            </a:r>
            <a:r>
              <a:rPr i="0" dirty="0">
                <a:latin typeface="Calibri"/>
                <a:cs typeface="Calibri"/>
              </a:rPr>
              <a:t>is </a:t>
            </a:r>
            <a:r>
              <a:rPr i="0" spc="-8" dirty="0">
                <a:latin typeface="Calibri"/>
                <a:cs typeface="Calibri"/>
              </a:rPr>
              <a:t>greater</a:t>
            </a:r>
            <a:r>
              <a:rPr i="0" spc="-64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than</a:t>
            </a:r>
            <a:r>
              <a:rPr lang="en-US" i="0" dirty="0">
                <a:latin typeface="Calibri"/>
                <a:cs typeface="Calibri"/>
              </a:rPr>
              <a:t> 7</a:t>
            </a:r>
            <a:r>
              <a:rPr i="0" spc="-8" dirty="0">
                <a:latin typeface="Calibri"/>
                <a:cs typeface="Calibri"/>
              </a:rPr>
              <a:t>, </a:t>
            </a:r>
            <a:r>
              <a:rPr i="0" dirty="0">
                <a:latin typeface="Calibri"/>
                <a:cs typeface="Calibri"/>
              </a:rPr>
              <a:t>the </a:t>
            </a:r>
            <a:r>
              <a:rPr i="0" spc="-11" dirty="0">
                <a:latin typeface="Calibri"/>
                <a:cs typeface="Calibri"/>
              </a:rPr>
              <a:t>player </a:t>
            </a:r>
            <a:r>
              <a:rPr i="0" dirty="0">
                <a:latin typeface="Calibri"/>
                <a:cs typeface="Calibri"/>
              </a:rPr>
              <a:t>is</a:t>
            </a:r>
            <a:r>
              <a:rPr i="0" spc="15" dirty="0">
                <a:latin typeface="Calibri"/>
                <a:cs typeface="Calibri"/>
              </a:rPr>
              <a:t> </a:t>
            </a:r>
            <a:r>
              <a:rPr i="0" spc="-11" dirty="0">
                <a:latin typeface="Calibri"/>
                <a:cs typeface="Calibri"/>
              </a:rPr>
              <a:t>congratulated</a:t>
            </a:r>
            <a:endParaRPr i="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4048" y="2996952"/>
            <a:ext cx="3602831" cy="1782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spc="-8" dirty="0">
                <a:latin typeface="Consolas"/>
                <a:cs typeface="Consolas"/>
              </a:rPr>
              <a:t>Random rand </a:t>
            </a:r>
            <a:r>
              <a:rPr sz="1200" spc="-4" dirty="0">
                <a:latin typeface="Consolas"/>
                <a:cs typeface="Consolas"/>
              </a:rPr>
              <a:t>= </a:t>
            </a:r>
            <a:r>
              <a:rPr sz="1200" b="1" spc="-8" dirty="0">
                <a:solidFill>
                  <a:srgbClr val="000080"/>
                </a:solidFill>
                <a:latin typeface="Consolas"/>
                <a:cs typeface="Consolas"/>
              </a:rPr>
              <a:t>new</a:t>
            </a:r>
            <a:r>
              <a:rPr sz="1200" b="1" spc="-3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200" spc="-8" dirty="0">
                <a:latin typeface="Consolas"/>
                <a:cs typeface="Consolas"/>
              </a:rPr>
              <a:t>Random();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8"/>
              </a:spcBef>
            </a:pPr>
            <a:endParaRPr sz="1425" dirty="0">
              <a:latin typeface="Times New Roman"/>
              <a:cs typeface="Times New Roman"/>
            </a:endParaRPr>
          </a:p>
          <a:p>
            <a:pPr marL="9525"/>
            <a:r>
              <a:rPr sz="1200" spc="-4" dirty="0">
                <a:solidFill>
                  <a:srgbClr val="808080"/>
                </a:solidFill>
                <a:latin typeface="Consolas"/>
                <a:cs typeface="Consolas"/>
              </a:rPr>
              <a:t>// </a:t>
            </a:r>
            <a:r>
              <a:rPr sz="1200" spc="-8" dirty="0">
                <a:solidFill>
                  <a:srgbClr val="808080"/>
                </a:solidFill>
                <a:latin typeface="Consolas"/>
                <a:cs typeface="Consolas"/>
              </a:rPr>
              <a:t>Generate </a:t>
            </a:r>
            <a:r>
              <a:rPr sz="1200" spc="-4" dirty="0">
                <a:solidFill>
                  <a:srgbClr val="808080"/>
                </a:solidFill>
                <a:latin typeface="Consolas"/>
                <a:cs typeface="Consolas"/>
              </a:rPr>
              <a:t>a </a:t>
            </a:r>
            <a:r>
              <a:rPr sz="1200" spc="-8" dirty="0">
                <a:solidFill>
                  <a:srgbClr val="808080"/>
                </a:solidFill>
                <a:latin typeface="Consolas"/>
                <a:cs typeface="Consolas"/>
              </a:rPr>
              <a:t>random number between</a:t>
            </a:r>
            <a:r>
              <a:rPr sz="1200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200" spc="-8" dirty="0">
                <a:solidFill>
                  <a:srgbClr val="808080"/>
                </a:solidFill>
                <a:latin typeface="Consolas"/>
                <a:cs typeface="Consolas"/>
              </a:rPr>
              <a:t>0-10.</a:t>
            </a:r>
            <a:endParaRPr sz="1200" dirty="0">
              <a:latin typeface="Consolas"/>
              <a:cs typeface="Consolas"/>
            </a:endParaRPr>
          </a:p>
          <a:p>
            <a:pPr marL="9525">
              <a:spcBef>
                <a:spcPts val="98"/>
              </a:spcBef>
            </a:pPr>
            <a:r>
              <a:rPr sz="1200" b="1" spc="-8" dirty="0">
                <a:solidFill>
                  <a:srgbClr val="000080"/>
                </a:solidFill>
                <a:latin typeface="Consolas"/>
                <a:cs typeface="Consolas"/>
              </a:rPr>
              <a:t>int </a:t>
            </a:r>
            <a:r>
              <a:rPr sz="1200" spc="-8" dirty="0">
                <a:latin typeface="Consolas"/>
                <a:cs typeface="Consolas"/>
              </a:rPr>
              <a:t>number </a:t>
            </a:r>
            <a:r>
              <a:rPr sz="1200" spc="-4" dirty="0">
                <a:latin typeface="Consolas"/>
                <a:cs typeface="Consolas"/>
              </a:rPr>
              <a:t>=</a:t>
            </a:r>
            <a:r>
              <a:rPr sz="1200" spc="-8" dirty="0">
                <a:latin typeface="Consolas"/>
                <a:cs typeface="Consolas"/>
              </a:rPr>
              <a:t> rand.nextInt(</a:t>
            </a:r>
            <a:r>
              <a:rPr sz="1200" spc="-8" dirty="0">
                <a:solidFill>
                  <a:srgbClr val="0000FF"/>
                </a:solidFill>
                <a:latin typeface="Consolas"/>
                <a:cs typeface="Consolas"/>
              </a:rPr>
              <a:t>11</a:t>
            </a:r>
            <a:r>
              <a:rPr sz="1200" spc="-8" dirty="0">
                <a:latin typeface="Consolas"/>
                <a:cs typeface="Consolas"/>
              </a:rPr>
              <a:t>);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25" dirty="0">
              <a:latin typeface="Times New Roman"/>
              <a:cs typeface="Times New Roman"/>
            </a:endParaRPr>
          </a:p>
          <a:p>
            <a:pPr marL="9525"/>
            <a:r>
              <a:rPr sz="1200" spc="-4" dirty="0">
                <a:solidFill>
                  <a:srgbClr val="808080"/>
                </a:solidFill>
                <a:latin typeface="Consolas"/>
                <a:cs typeface="Consolas"/>
              </a:rPr>
              <a:t>// </a:t>
            </a:r>
            <a:r>
              <a:rPr sz="1200" spc="-8" dirty="0">
                <a:solidFill>
                  <a:srgbClr val="808080"/>
                </a:solidFill>
                <a:latin typeface="Consolas"/>
                <a:cs typeface="Consolas"/>
              </a:rPr>
              <a:t>Check the player's</a:t>
            </a:r>
            <a:r>
              <a:rPr sz="1200" spc="-41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200" spc="-8" dirty="0">
                <a:solidFill>
                  <a:srgbClr val="808080"/>
                </a:solidFill>
                <a:latin typeface="Consolas"/>
                <a:cs typeface="Consolas"/>
              </a:rPr>
              <a:t>results.</a:t>
            </a:r>
            <a:endParaRPr sz="1200" dirty="0">
              <a:latin typeface="Consolas"/>
              <a:cs typeface="Consolas"/>
            </a:endParaRPr>
          </a:p>
          <a:p>
            <a:pPr marL="342900" marR="3810" indent="-333851">
              <a:lnSpc>
                <a:spcPct val="106900"/>
              </a:lnSpc>
              <a:spcBef>
                <a:spcPts val="8"/>
              </a:spcBef>
            </a:pPr>
            <a:r>
              <a:rPr sz="1200" b="1" spc="-4" dirty="0">
                <a:solidFill>
                  <a:srgbClr val="000080"/>
                </a:solidFill>
                <a:latin typeface="Consolas"/>
                <a:cs typeface="Consolas"/>
              </a:rPr>
              <a:t>if </a:t>
            </a:r>
            <a:r>
              <a:rPr sz="1200" spc="-8" dirty="0">
                <a:latin typeface="Consolas"/>
                <a:cs typeface="Consolas"/>
              </a:rPr>
              <a:t>(number </a:t>
            </a:r>
            <a:r>
              <a:rPr sz="1200" spc="-4" dirty="0">
                <a:latin typeface="Consolas"/>
                <a:cs typeface="Consolas"/>
              </a:rPr>
              <a:t>&gt; </a:t>
            </a:r>
            <a:r>
              <a:rPr sz="1200" spc="-8" dirty="0">
                <a:solidFill>
                  <a:srgbClr val="0000FF"/>
                </a:solidFill>
                <a:latin typeface="Consolas"/>
                <a:cs typeface="Consolas"/>
              </a:rPr>
              <a:t>7</a:t>
            </a:r>
            <a:r>
              <a:rPr sz="1200" spc="-8" dirty="0">
                <a:latin typeface="Consolas"/>
                <a:cs typeface="Consolas"/>
              </a:rPr>
              <a:t>) </a:t>
            </a:r>
            <a:r>
              <a:rPr sz="1200" spc="-4" dirty="0">
                <a:latin typeface="Consolas"/>
                <a:cs typeface="Consolas"/>
              </a:rPr>
              <a:t>{  </a:t>
            </a:r>
            <a:r>
              <a:rPr sz="1200" spc="-8" dirty="0">
                <a:latin typeface="Consolas"/>
                <a:cs typeface="Consolas"/>
              </a:rPr>
              <a:t>System.</a:t>
            </a:r>
            <a:r>
              <a:rPr sz="1200" b="1" spc="-8" dirty="0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sz="1200" spc="-8" dirty="0">
                <a:latin typeface="Consolas"/>
                <a:cs typeface="Consolas"/>
              </a:rPr>
              <a:t>.println(</a:t>
            </a:r>
            <a:r>
              <a:rPr sz="1200" b="1" spc="-8" dirty="0">
                <a:solidFill>
                  <a:srgbClr val="008000"/>
                </a:solidFill>
                <a:latin typeface="Consolas"/>
                <a:cs typeface="Consolas"/>
              </a:rPr>
              <a:t>"Congratulations!"</a:t>
            </a:r>
            <a:r>
              <a:rPr sz="1200" spc="-8" dirty="0">
                <a:latin typeface="Consolas"/>
                <a:cs typeface="Consolas"/>
              </a:rPr>
              <a:t>);</a:t>
            </a:r>
            <a:endParaRPr sz="1200" dirty="0">
              <a:latin typeface="Consolas"/>
              <a:cs typeface="Consolas"/>
            </a:endParaRPr>
          </a:p>
          <a:p>
            <a:pPr marL="9525">
              <a:spcBef>
                <a:spcPts val="98"/>
              </a:spcBef>
            </a:pPr>
            <a:r>
              <a:rPr sz="1200" spc="-4" dirty="0"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8650" y="4507497"/>
            <a:ext cx="3886200" cy="1004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650" y="4507497"/>
            <a:ext cx="3886200" cy="764857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1538">
              <a:latin typeface="Times New Roman"/>
              <a:cs typeface="Times New Roman"/>
            </a:endParaRPr>
          </a:p>
          <a:p>
            <a:pPr marL="66199">
              <a:lnSpc>
                <a:spcPts val="1369"/>
              </a:lnSpc>
            </a:pPr>
            <a:r>
              <a:rPr sz="1200" b="1" spc="-4" dirty="0">
                <a:solidFill>
                  <a:srgbClr val="1F4986"/>
                </a:solidFill>
                <a:latin typeface="Consolas"/>
                <a:cs typeface="Consolas"/>
              </a:rPr>
              <a:t>if </a:t>
            </a:r>
            <a:r>
              <a:rPr sz="1200" b="1" spc="-8" dirty="0">
                <a:solidFill>
                  <a:srgbClr val="CE5C00"/>
                </a:solidFill>
                <a:latin typeface="Consolas"/>
                <a:cs typeface="Consolas"/>
              </a:rPr>
              <a:t>(</a:t>
            </a:r>
            <a:r>
              <a:rPr sz="1200" b="1" spc="-8" dirty="0">
                <a:latin typeface="Consolas"/>
                <a:cs typeface="Consolas"/>
              </a:rPr>
              <a:t>&lt;condition&gt;</a:t>
            </a:r>
            <a:r>
              <a:rPr sz="1200" b="1" spc="-8" dirty="0">
                <a:solidFill>
                  <a:srgbClr val="CE5C00"/>
                </a:solidFill>
                <a:latin typeface="Consolas"/>
                <a:cs typeface="Consolas"/>
              </a:rPr>
              <a:t>)</a:t>
            </a:r>
            <a:r>
              <a:rPr sz="1200" b="1" spc="-38" dirty="0">
                <a:solidFill>
                  <a:srgbClr val="CE5C00"/>
                </a:solidFill>
                <a:latin typeface="Consolas"/>
                <a:cs typeface="Consolas"/>
              </a:rPr>
              <a:t> </a:t>
            </a:r>
            <a:r>
              <a:rPr sz="1200" b="1" spc="-4" dirty="0">
                <a:solidFill>
                  <a:srgbClr val="CE5C00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R="2158365" algn="ctr">
              <a:lnSpc>
                <a:spcPts val="1298"/>
              </a:lnSpc>
            </a:pPr>
            <a:r>
              <a:rPr sz="1200" spc="-8" dirty="0">
                <a:latin typeface="Consolas"/>
                <a:cs typeface="Consolas"/>
              </a:rPr>
              <a:t>statements</a:t>
            </a:r>
            <a:r>
              <a:rPr sz="1200" b="1" spc="-8" dirty="0">
                <a:solidFill>
                  <a:srgbClr val="CE5C00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66199">
              <a:lnSpc>
                <a:spcPts val="1369"/>
              </a:lnSpc>
            </a:pPr>
            <a:r>
              <a:rPr sz="1200" b="1" spc="-4" dirty="0">
                <a:solidFill>
                  <a:srgbClr val="CE5C00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9978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771651"/>
            <a:ext cx="6515100" cy="305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9011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Data and variable state (continued)</a:t>
            </a:r>
          </a:p>
        </p:txBody>
      </p:sp>
    </p:spTree>
    <p:extLst>
      <p:ext uri="{BB962C8B-B14F-4D97-AF65-F5344CB8AC3E}">
        <p14:creationId xmlns:p14="http://schemas.microsoft.com/office/powerpoint/2010/main" val="18635051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37665"/>
            <a:ext cx="5598807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/>
              <a:t>If… Else…</a:t>
            </a:r>
            <a:r>
              <a:rPr spc="-49" dirty="0"/>
              <a:t> </a:t>
            </a:r>
            <a:r>
              <a:rPr spc="-15" dirty="0"/>
              <a:t>Statement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86369"/>
            <a:ext cx="3772853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501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8" dirty="0">
                <a:latin typeface="Calibri"/>
                <a:cs typeface="Calibri"/>
              </a:rPr>
              <a:t>Slightly </a:t>
            </a:r>
            <a:r>
              <a:rPr sz="2100" i="0" spc="-11" dirty="0">
                <a:latin typeface="Calibri"/>
                <a:cs typeface="Calibri"/>
              </a:rPr>
              <a:t>more</a:t>
            </a:r>
            <a:r>
              <a:rPr sz="2100" i="0" spc="4" dirty="0">
                <a:latin typeface="Calibri"/>
                <a:cs typeface="Calibri"/>
              </a:rPr>
              <a:t> </a:t>
            </a:r>
            <a:r>
              <a:rPr sz="2100" i="0" spc="-11" dirty="0">
                <a:latin typeface="Calibri"/>
                <a:cs typeface="Calibri"/>
              </a:rPr>
              <a:t>complicated</a:t>
            </a:r>
            <a:endParaRPr sz="2100" i="0" dirty="0">
              <a:latin typeface="Calibri"/>
              <a:cs typeface="Calibri"/>
            </a:endParaRPr>
          </a:p>
          <a:p>
            <a:pPr marL="523875" lvl="1" indent="-171450">
              <a:lnSpc>
                <a:spcPts val="2108"/>
              </a:lnSpc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alibri"/>
                <a:cs typeface="Calibri"/>
              </a:rPr>
              <a:t>If a </a:t>
            </a:r>
            <a:r>
              <a:rPr i="0" spc="-8" dirty="0">
                <a:latin typeface="Calibri"/>
                <a:cs typeface="Calibri"/>
              </a:rPr>
              <a:t>condition </a:t>
            </a:r>
            <a:r>
              <a:rPr i="0" dirty="0">
                <a:latin typeface="Calibri"/>
                <a:cs typeface="Calibri"/>
              </a:rPr>
              <a:t>is true, </a:t>
            </a:r>
            <a:r>
              <a:rPr i="0" spc="-4" dirty="0">
                <a:latin typeface="Calibri"/>
                <a:cs typeface="Calibri"/>
              </a:rPr>
              <a:t>do</a:t>
            </a:r>
            <a:r>
              <a:rPr i="0" spc="-8" dirty="0">
                <a:latin typeface="Calibri"/>
                <a:cs typeface="Calibri"/>
              </a:rPr>
              <a:t> </a:t>
            </a:r>
            <a:r>
              <a:rPr i="0" spc="-4" dirty="0">
                <a:latin typeface="Calibri"/>
                <a:cs typeface="Calibri"/>
              </a:rPr>
              <a:t>something</a:t>
            </a:r>
            <a:endParaRPr i="0" dirty="0">
              <a:latin typeface="Calibri"/>
              <a:cs typeface="Calibri"/>
            </a:endParaRPr>
          </a:p>
          <a:p>
            <a:pPr marL="523875" lvl="1" indent="-171450">
              <a:lnSpc>
                <a:spcPts val="2100"/>
              </a:lnSpc>
              <a:buFont typeface="Arial"/>
              <a:buChar char="•"/>
              <a:tabLst>
                <a:tab pos="524351" algn="l"/>
              </a:tabLst>
            </a:pPr>
            <a:r>
              <a:rPr i="0" spc="-4" dirty="0">
                <a:latin typeface="Calibri"/>
                <a:cs typeface="Calibri"/>
              </a:rPr>
              <a:t>If </a:t>
            </a:r>
            <a:r>
              <a:rPr i="0" dirty="0">
                <a:latin typeface="Calibri"/>
                <a:cs typeface="Calibri"/>
              </a:rPr>
              <a:t>it isn’t, </a:t>
            </a:r>
            <a:r>
              <a:rPr i="0" spc="-4" dirty="0">
                <a:latin typeface="Calibri"/>
                <a:cs typeface="Calibri"/>
              </a:rPr>
              <a:t>do </a:t>
            </a:r>
            <a:r>
              <a:rPr i="0" dirty="0">
                <a:latin typeface="Calibri"/>
                <a:cs typeface="Calibri"/>
              </a:rPr>
              <a:t>something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else</a:t>
            </a:r>
          </a:p>
          <a:p>
            <a:pPr marL="523875" lvl="1" indent="-171450">
              <a:lnSpc>
                <a:spcPts val="2134"/>
              </a:lnSpc>
              <a:buFont typeface="Arial"/>
              <a:buChar char="•"/>
              <a:tabLst>
                <a:tab pos="524351" algn="l"/>
              </a:tabLst>
            </a:pPr>
            <a:r>
              <a:rPr i="0" spc="-4" dirty="0">
                <a:latin typeface="Calibri"/>
                <a:cs typeface="Calibri"/>
              </a:rPr>
              <a:t>Then </a:t>
            </a:r>
            <a:r>
              <a:rPr i="0" dirty="0">
                <a:latin typeface="Calibri"/>
                <a:cs typeface="Calibri"/>
              </a:rPr>
              <a:t>carry </a:t>
            </a:r>
            <a:r>
              <a:rPr i="0" spc="-4" dirty="0">
                <a:latin typeface="Calibri"/>
                <a:cs typeface="Calibri"/>
              </a:rPr>
              <a:t>on </a:t>
            </a:r>
            <a:r>
              <a:rPr i="0" dirty="0">
                <a:latin typeface="Calibri"/>
                <a:cs typeface="Calibri"/>
              </a:rPr>
              <a:t>as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spc="-4" dirty="0">
                <a:latin typeface="Calibri"/>
                <a:cs typeface="Calibri"/>
              </a:rPr>
              <a:t>normal</a:t>
            </a:r>
            <a:endParaRPr i="0" dirty="0">
              <a:latin typeface="Calibri"/>
              <a:cs typeface="Calibri"/>
            </a:endParaRPr>
          </a:p>
          <a:p>
            <a:pPr marL="180975" indent="-171450">
              <a:lnSpc>
                <a:spcPts val="2501"/>
              </a:lnSpc>
              <a:spcBef>
                <a:spcPts val="229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In the </a:t>
            </a:r>
            <a:r>
              <a:rPr sz="2100" i="0" spc="-11" dirty="0">
                <a:latin typeface="Calibri"/>
                <a:cs typeface="Calibri"/>
              </a:rPr>
              <a:t>example to </a:t>
            </a:r>
            <a:r>
              <a:rPr sz="2100" i="0" spc="-4" dirty="0">
                <a:latin typeface="Calibri"/>
                <a:cs typeface="Calibri"/>
              </a:rPr>
              <a:t>the</a:t>
            </a:r>
            <a:r>
              <a:rPr sz="2100" i="0" spc="19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right</a:t>
            </a:r>
            <a:endParaRPr sz="2100" i="0" dirty="0">
              <a:latin typeface="Calibri"/>
              <a:cs typeface="Calibri"/>
            </a:endParaRPr>
          </a:p>
          <a:p>
            <a:pPr marL="523875" marR="435769" lvl="1" indent="-171450">
              <a:lnSpc>
                <a:spcPts val="1725"/>
              </a:lnSpc>
              <a:spcBef>
                <a:spcPts val="398"/>
              </a:spcBef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alibri"/>
                <a:cs typeface="Calibri"/>
              </a:rPr>
              <a:t>If the </a:t>
            </a:r>
            <a:r>
              <a:rPr i="0" spc="-4" dirty="0">
                <a:latin typeface="Calibri"/>
                <a:cs typeface="Calibri"/>
              </a:rPr>
              <a:t>number </a:t>
            </a:r>
            <a:r>
              <a:rPr i="0" dirty="0">
                <a:latin typeface="Calibri"/>
                <a:cs typeface="Calibri"/>
              </a:rPr>
              <a:t>is </a:t>
            </a:r>
            <a:r>
              <a:rPr i="0" spc="-11" dirty="0">
                <a:latin typeface="Calibri"/>
                <a:cs typeface="Calibri"/>
              </a:rPr>
              <a:t>greater </a:t>
            </a:r>
            <a:r>
              <a:rPr i="0" dirty="0">
                <a:latin typeface="Calibri"/>
                <a:cs typeface="Calibri"/>
              </a:rPr>
              <a:t>than  </a:t>
            </a:r>
            <a:r>
              <a:rPr i="0" spc="-8" dirty="0">
                <a:latin typeface="Calibri"/>
                <a:cs typeface="Calibri"/>
              </a:rPr>
              <a:t>seven, </a:t>
            </a:r>
            <a:r>
              <a:rPr i="0" spc="-11" dirty="0">
                <a:latin typeface="Calibri"/>
                <a:cs typeface="Calibri"/>
              </a:rPr>
              <a:t>congratulate </a:t>
            </a:r>
            <a:r>
              <a:rPr i="0" dirty="0">
                <a:latin typeface="Calibri"/>
                <a:cs typeface="Calibri"/>
              </a:rPr>
              <a:t>the</a:t>
            </a:r>
            <a:r>
              <a:rPr i="0" spc="4" dirty="0">
                <a:latin typeface="Calibri"/>
                <a:cs typeface="Calibri"/>
              </a:rPr>
              <a:t> </a:t>
            </a:r>
            <a:r>
              <a:rPr i="0" spc="-11" dirty="0">
                <a:latin typeface="Calibri"/>
                <a:cs typeface="Calibri"/>
              </a:rPr>
              <a:t>player</a:t>
            </a:r>
            <a:endParaRPr i="0" dirty="0">
              <a:latin typeface="Calibri"/>
              <a:cs typeface="Calibri"/>
            </a:endParaRPr>
          </a:p>
          <a:p>
            <a:pPr marL="523875" lvl="1" indent="-171450">
              <a:lnSpc>
                <a:spcPts val="2123"/>
              </a:lnSpc>
              <a:buFont typeface="Arial"/>
              <a:buChar char="•"/>
              <a:tabLst>
                <a:tab pos="524351" algn="l"/>
              </a:tabLst>
            </a:pPr>
            <a:r>
              <a:rPr i="0" dirty="0">
                <a:latin typeface="Calibri"/>
                <a:cs typeface="Calibri"/>
              </a:rPr>
              <a:t>Otherwise, </a:t>
            </a:r>
            <a:r>
              <a:rPr i="0" spc="-4" dirty="0">
                <a:latin typeface="Calibri"/>
                <a:cs typeface="Calibri"/>
              </a:rPr>
              <a:t>tell </a:t>
            </a:r>
            <a:r>
              <a:rPr i="0" dirty="0">
                <a:latin typeface="Calibri"/>
                <a:cs typeface="Calibri"/>
              </a:rPr>
              <a:t>them they</a:t>
            </a:r>
            <a:r>
              <a:rPr i="0" spc="-79" dirty="0">
                <a:latin typeface="Calibri"/>
                <a:cs typeface="Calibri"/>
              </a:rPr>
              <a:t> </a:t>
            </a:r>
            <a:r>
              <a:rPr i="0" spc="-8" dirty="0">
                <a:latin typeface="Calibri"/>
                <a:cs typeface="Calibri"/>
              </a:rPr>
              <a:t>lost</a:t>
            </a:r>
            <a:endParaRPr i="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4476730"/>
            <a:ext cx="3886200" cy="1035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8650" y="4476731"/>
            <a:ext cx="3886200" cy="974306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50483" rIns="0" bIns="0" rtlCol="0">
            <a:spAutoFit/>
          </a:bodyPr>
          <a:lstStyle/>
          <a:p>
            <a:pPr marL="66199">
              <a:spcBef>
                <a:spcPts val="398"/>
              </a:spcBef>
            </a:pPr>
            <a:r>
              <a:rPr sz="1200" b="1" spc="-4" dirty="0">
                <a:solidFill>
                  <a:srgbClr val="1F4986"/>
                </a:solidFill>
                <a:latin typeface="Consolas"/>
                <a:cs typeface="Consolas"/>
              </a:rPr>
              <a:t>if </a:t>
            </a:r>
            <a:r>
              <a:rPr sz="1200" b="1" spc="-8" dirty="0">
                <a:solidFill>
                  <a:srgbClr val="CE5C00"/>
                </a:solidFill>
                <a:latin typeface="Consolas"/>
                <a:cs typeface="Consolas"/>
              </a:rPr>
              <a:t>(</a:t>
            </a:r>
            <a:r>
              <a:rPr sz="1200" b="1" spc="-8" dirty="0">
                <a:latin typeface="Consolas"/>
                <a:cs typeface="Consolas"/>
              </a:rPr>
              <a:t>&lt;condition&gt;</a:t>
            </a:r>
            <a:r>
              <a:rPr sz="1200" b="1" spc="-8" dirty="0">
                <a:solidFill>
                  <a:srgbClr val="CE5C00"/>
                </a:solidFill>
                <a:latin typeface="Consolas"/>
                <a:cs typeface="Consolas"/>
              </a:rPr>
              <a:t>)</a:t>
            </a:r>
            <a:r>
              <a:rPr sz="1200" b="1" spc="-34" dirty="0">
                <a:solidFill>
                  <a:srgbClr val="CE5C00"/>
                </a:solidFill>
                <a:latin typeface="Consolas"/>
                <a:cs typeface="Consolas"/>
              </a:rPr>
              <a:t> </a:t>
            </a:r>
            <a:r>
              <a:rPr sz="1200" b="1" spc="-4" dirty="0">
                <a:solidFill>
                  <a:srgbClr val="CE5C00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R="2158365" algn="ctr"/>
            <a:r>
              <a:rPr sz="1200" spc="-8" dirty="0">
                <a:latin typeface="Consolas"/>
                <a:cs typeface="Consolas"/>
              </a:rPr>
              <a:t>statements</a:t>
            </a:r>
            <a:r>
              <a:rPr sz="1200" b="1" spc="-8" dirty="0">
                <a:solidFill>
                  <a:srgbClr val="CE5C00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66199"/>
            <a:r>
              <a:rPr sz="1200" b="1" spc="-4" dirty="0">
                <a:solidFill>
                  <a:srgbClr val="CE5C00"/>
                </a:solidFill>
                <a:latin typeface="Consolas"/>
                <a:cs typeface="Consolas"/>
              </a:rPr>
              <a:t>} </a:t>
            </a:r>
            <a:r>
              <a:rPr sz="1200" b="1" spc="-4" dirty="0">
                <a:solidFill>
                  <a:srgbClr val="1F4986"/>
                </a:solidFill>
                <a:latin typeface="Consolas"/>
                <a:cs typeface="Consolas"/>
              </a:rPr>
              <a:t>else</a:t>
            </a:r>
            <a:r>
              <a:rPr sz="1200" b="1" spc="-75" dirty="0">
                <a:solidFill>
                  <a:srgbClr val="1F4986"/>
                </a:solidFill>
                <a:latin typeface="Consolas"/>
                <a:cs typeface="Consolas"/>
              </a:rPr>
              <a:t> </a:t>
            </a:r>
            <a:r>
              <a:rPr sz="1200" b="1" spc="-4" dirty="0">
                <a:solidFill>
                  <a:srgbClr val="CE5C00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R="2158365" algn="ctr"/>
            <a:r>
              <a:rPr sz="1200" spc="-8" dirty="0">
                <a:latin typeface="Consolas"/>
                <a:cs typeface="Consolas"/>
              </a:rPr>
              <a:t>statements</a:t>
            </a:r>
            <a:r>
              <a:rPr sz="1200" b="1" spc="-8" dirty="0">
                <a:solidFill>
                  <a:srgbClr val="CE5C00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66199">
              <a:spcBef>
                <a:spcPts val="4"/>
              </a:spcBef>
            </a:pPr>
            <a:r>
              <a:rPr sz="1200" b="1" spc="-4" dirty="0">
                <a:solidFill>
                  <a:srgbClr val="CE5C00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8871" y="2861692"/>
            <a:ext cx="3438525" cy="744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spc="-8" dirty="0">
                <a:latin typeface="Consolas"/>
                <a:cs typeface="Consolas"/>
              </a:rPr>
              <a:t>Random rand </a:t>
            </a:r>
            <a:r>
              <a:rPr sz="1200" spc="-4" dirty="0">
                <a:latin typeface="Consolas"/>
                <a:cs typeface="Consolas"/>
              </a:rPr>
              <a:t>= </a:t>
            </a:r>
            <a:r>
              <a:rPr sz="1200" b="1" spc="-8" dirty="0">
                <a:solidFill>
                  <a:srgbClr val="000080"/>
                </a:solidFill>
                <a:latin typeface="Consolas"/>
                <a:cs typeface="Consolas"/>
              </a:rPr>
              <a:t>new</a:t>
            </a:r>
            <a:r>
              <a:rPr sz="1200" b="1" spc="-3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200" spc="-8" dirty="0">
                <a:latin typeface="Consolas"/>
                <a:cs typeface="Consolas"/>
              </a:rPr>
              <a:t>Random();</a:t>
            </a:r>
            <a:endParaRPr sz="1200">
              <a:latin typeface="Consolas"/>
              <a:cs typeface="Consolas"/>
            </a:endParaRPr>
          </a:p>
          <a:p>
            <a:pPr>
              <a:spcBef>
                <a:spcPts val="15"/>
              </a:spcBef>
            </a:pPr>
            <a:endParaRPr sz="1238">
              <a:latin typeface="Times New Roman"/>
              <a:cs typeface="Times New Roman"/>
            </a:endParaRPr>
          </a:p>
          <a:p>
            <a:pPr marL="9525"/>
            <a:r>
              <a:rPr sz="1200" spc="-4" dirty="0">
                <a:solidFill>
                  <a:srgbClr val="808080"/>
                </a:solidFill>
                <a:latin typeface="Consolas"/>
                <a:cs typeface="Consolas"/>
              </a:rPr>
              <a:t>// </a:t>
            </a:r>
            <a:r>
              <a:rPr sz="1200" spc="-8" dirty="0">
                <a:solidFill>
                  <a:srgbClr val="808080"/>
                </a:solidFill>
                <a:latin typeface="Consolas"/>
                <a:cs typeface="Consolas"/>
              </a:rPr>
              <a:t>Generate </a:t>
            </a:r>
            <a:r>
              <a:rPr sz="1200" spc="-4" dirty="0">
                <a:solidFill>
                  <a:srgbClr val="808080"/>
                </a:solidFill>
                <a:latin typeface="Consolas"/>
                <a:cs typeface="Consolas"/>
              </a:rPr>
              <a:t>a </a:t>
            </a:r>
            <a:r>
              <a:rPr sz="1200" spc="-8" dirty="0">
                <a:solidFill>
                  <a:srgbClr val="808080"/>
                </a:solidFill>
                <a:latin typeface="Consolas"/>
                <a:cs typeface="Consolas"/>
              </a:rPr>
              <a:t>random number between</a:t>
            </a:r>
            <a:r>
              <a:rPr sz="1200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200" spc="-8" dirty="0">
                <a:solidFill>
                  <a:srgbClr val="808080"/>
                </a:solidFill>
                <a:latin typeface="Consolas"/>
                <a:cs typeface="Consolas"/>
              </a:rPr>
              <a:t>0-10.</a:t>
            </a:r>
            <a:endParaRPr sz="1200">
              <a:latin typeface="Consolas"/>
              <a:cs typeface="Consolas"/>
            </a:endParaRPr>
          </a:p>
          <a:p>
            <a:pPr marL="9525"/>
            <a:r>
              <a:rPr sz="1200" b="1" spc="-8" dirty="0">
                <a:solidFill>
                  <a:srgbClr val="000080"/>
                </a:solidFill>
                <a:latin typeface="Consolas"/>
                <a:cs typeface="Consolas"/>
              </a:rPr>
              <a:t>int </a:t>
            </a:r>
            <a:r>
              <a:rPr sz="1200" spc="-8" dirty="0">
                <a:latin typeface="Consolas"/>
                <a:cs typeface="Consolas"/>
              </a:rPr>
              <a:t>number </a:t>
            </a:r>
            <a:r>
              <a:rPr sz="1200" spc="-4" dirty="0">
                <a:latin typeface="Consolas"/>
                <a:cs typeface="Consolas"/>
              </a:rPr>
              <a:t>=</a:t>
            </a:r>
            <a:r>
              <a:rPr sz="1200" spc="-8" dirty="0">
                <a:latin typeface="Consolas"/>
                <a:cs typeface="Consolas"/>
              </a:rPr>
              <a:t> rand.nextInt(</a:t>
            </a:r>
            <a:r>
              <a:rPr sz="1200" spc="-8" dirty="0">
                <a:solidFill>
                  <a:srgbClr val="0000FF"/>
                </a:solidFill>
                <a:latin typeface="Consolas"/>
                <a:cs typeface="Consolas"/>
              </a:rPr>
              <a:t>11</a:t>
            </a:r>
            <a:r>
              <a:rPr sz="1200" spc="-8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74584" y="3815780"/>
          <a:ext cx="2548362" cy="38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49">
                <a:tc>
                  <a:txBody>
                    <a:bodyPr/>
                    <a:lstStyle/>
                    <a:p>
                      <a:pPr marL="31750">
                        <a:lnSpc>
                          <a:spcPts val="1505"/>
                        </a:lnSpc>
                      </a:pPr>
                      <a:r>
                        <a:rPr sz="1200" i="1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200" i="1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200" i="1" spc="-8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i="1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200" i="1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player's</a:t>
                      </a:r>
                      <a:r>
                        <a:rPr sz="1200" i="1" spc="-8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i="1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results.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49">
                <a:tc>
                  <a:txBody>
                    <a:bodyPr/>
                    <a:lstStyle/>
                    <a:p>
                      <a:pPr marL="31750">
                        <a:lnSpc>
                          <a:spcPts val="1664"/>
                        </a:lnSpc>
                      </a:pPr>
                      <a:r>
                        <a:rPr sz="1200" b="1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200" spc="-10" dirty="0">
                          <a:latin typeface="Consolas"/>
                          <a:cs typeface="Consolas"/>
                        </a:rPr>
                        <a:t>(number</a:t>
                      </a:r>
                      <a:r>
                        <a:rPr sz="1200" spc="-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latin typeface="Consolas"/>
                          <a:cs typeface="Consolas"/>
                        </a:rPr>
                        <a:t>&gt;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sz="12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200" spc="-1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200" spc="-1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latin typeface="Consolas"/>
                          <a:cs typeface="Consolas"/>
                        </a:rPr>
                        <a:t>{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88872" y="4142041"/>
            <a:ext cx="360283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/>
            <a:r>
              <a:rPr sz="1200" spc="-8" dirty="0">
                <a:latin typeface="Consolas"/>
                <a:cs typeface="Consolas"/>
              </a:rPr>
              <a:t>System.</a:t>
            </a:r>
            <a:r>
              <a:rPr sz="1200" b="1" spc="-8" dirty="0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sz="1200" spc="-8" dirty="0">
                <a:latin typeface="Consolas"/>
                <a:cs typeface="Consolas"/>
              </a:rPr>
              <a:t>.println(</a:t>
            </a:r>
            <a:r>
              <a:rPr sz="1200" b="1" spc="-8" dirty="0">
                <a:solidFill>
                  <a:srgbClr val="008000"/>
                </a:solidFill>
                <a:latin typeface="Consolas"/>
                <a:cs typeface="Consolas"/>
              </a:rPr>
              <a:t>"Congratulations!"</a:t>
            </a:r>
            <a:r>
              <a:rPr sz="1200" spc="-8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9525"/>
            <a:r>
              <a:rPr sz="1200" spc="-4" dirty="0">
                <a:latin typeface="Consolas"/>
                <a:cs typeface="Consolas"/>
              </a:rPr>
              <a:t>} </a:t>
            </a:r>
            <a:r>
              <a:rPr sz="1200" b="1" spc="-8" dirty="0">
                <a:solidFill>
                  <a:srgbClr val="000080"/>
                </a:solidFill>
                <a:latin typeface="Consolas"/>
                <a:cs typeface="Consolas"/>
              </a:rPr>
              <a:t>else</a:t>
            </a:r>
            <a:r>
              <a:rPr sz="1200" b="1" spc="-71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2900"/>
            <a:r>
              <a:rPr sz="1200" spc="-8" dirty="0">
                <a:latin typeface="Consolas"/>
                <a:cs typeface="Consolas"/>
              </a:rPr>
              <a:t>System.</a:t>
            </a:r>
            <a:r>
              <a:rPr sz="1200" b="1" spc="-8" dirty="0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sz="1200" spc="-8" dirty="0">
                <a:latin typeface="Consolas"/>
                <a:cs typeface="Consolas"/>
              </a:rPr>
              <a:t>.println(</a:t>
            </a:r>
            <a:r>
              <a:rPr sz="1200" b="1" spc="-8" dirty="0">
                <a:solidFill>
                  <a:srgbClr val="008000"/>
                </a:solidFill>
                <a:latin typeface="Consolas"/>
                <a:cs typeface="Consolas"/>
              </a:rPr>
              <a:t>"Loser."</a:t>
            </a:r>
            <a:r>
              <a:rPr sz="1200" spc="-8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9525"/>
            <a:r>
              <a:rPr sz="1200" spc="-4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373865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22186"/>
            <a:ext cx="6671786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4" dirty="0"/>
              <a:t>Choosing </a:t>
            </a:r>
            <a:r>
              <a:rPr dirty="0"/>
              <a:t>the </a:t>
            </a:r>
            <a:r>
              <a:rPr spc="-8" dirty="0"/>
              <a:t>Right </a:t>
            </a:r>
            <a:r>
              <a:rPr dirty="0"/>
              <a:t>Selection</a:t>
            </a:r>
            <a:r>
              <a:rPr spc="26" dirty="0"/>
              <a:t> </a:t>
            </a:r>
            <a:r>
              <a:rPr spc="-19" dirty="0"/>
              <a:t>Statement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4548" y="3006948"/>
            <a:ext cx="413003" cy="412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4548" y="3006948"/>
            <a:ext cx="413385" cy="412909"/>
          </a:xfrm>
          <a:custGeom>
            <a:avLst/>
            <a:gdLst/>
            <a:ahLst/>
            <a:cxnLst/>
            <a:rect l="l" t="t" r="r" b="b"/>
            <a:pathLst>
              <a:path w="551180" h="550545">
                <a:moveTo>
                  <a:pt x="550671" y="275336"/>
                </a:moveTo>
                <a:lnTo>
                  <a:pt x="546234" y="225855"/>
                </a:lnTo>
                <a:lnTo>
                  <a:pt x="533441" y="179280"/>
                </a:lnTo>
                <a:lnTo>
                  <a:pt x="513070" y="136388"/>
                </a:lnTo>
                <a:lnTo>
                  <a:pt x="485901" y="97958"/>
                </a:lnTo>
                <a:lnTo>
                  <a:pt x="452713" y="64770"/>
                </a:lnTo>
                <a:lnTo>
                  <a:pt x="414283" y="37601"/>
                </a:lnTo>
                <a:lnTo>
                  <a:pt x="371391" y="17230"/>
                </a:lnTo>
                <a:lnTo>
                  <a:pt x="324816" y="4437"/>
                </a:lnTo>
                <a:lnTo>
                  <a:pt x="275335" y="0"/>
                </a:lnTo>
                <a:lnTo>
                  <a:pt x="225855" y="4437"/>
                </a:lnTo>
                <a:lnTo>
                  <a:pt x="179280" y="17230"/>
                </a:lnTo>
                <a:lnTo>
                  <a:pt x="136388" y="37601"/>
                </a:lnTo>
                <a:lnTo>
                  <a:pt x="97958" y="64770"/>
                </a:lnTo>
                <a:lnTo>
                  <a:pt x="64770" y="97958"/>
                </a:lnTo>
                <a:lnTo>
                  <a:pt x="37601" y="136388"/>
                </a:lnTo>
                <a:lnTo>
                  <a:pt x="17230" y="179280"/>
                </a:lnTo>
                <a:lnTo>
                  <a:pt x="4437" y="225855"/>
                </a:lnTo>
                <a:lnTo>
                  <a:pt x="0" y="275336"/>
                </a:lnTo>
                <a:lnTo>
                  <a:pt x="4437" y="324811"/>
                </a:lnTo>
                <a:lnTo>
                  <a:pt x="17230" y="371375"/>
                </a:lnTo>
                <a:lnTo>
                  <a:pt x="37601" y="414250"/>
                </a:lnTo>
                <a:lnTo>
                  <a:pt x="64770" y="452660"/>
                </a:lnTo>
                <a:lnTo>
                  <a:pt x="97958" y="485827"/>
                </a:lnTo>
                <a:lnTo>
                  <a:pt x="136388" y="512976"/>
                </a:lnTo>
                <a:lnTo>
                  <a:pt x="179280" y="533330"/>
                </a:lnTo>
                <a:lnTo>
                  <a:pt x="225855" y="546111"/>
                </a:lnTo>
                <a:lnTo>
                  <a:pt x="275335" y="550545"/>
                </a:lnTo>
                <a:lnTo>
                  <a:pt x="324816" y="546111"/>
                </a:lnTo>
                <a:lnTo>
                  <a:pt x="371391" y="533330"/>
                </a:lnTo>
                <a:lnTo>
                  <a:pt x="414283" y="512976"/>
                </a:lnTo>
                <a:lnTo>
                  <a:pt x="452713" y="485827"/>
                </a:lnTo>
                <a:lnTo>
                  <a:pt x="485901" y="452660"/>
                </a:lnTo>
                <a:lnTo>
                  <a:pt x="513070" y="414250"/>
                </a:lnTo>
                <a:lnTo>
                  <a:pt x="533441" y="371375"/>
                </a:lnTo>
                <a:lnTo>
                  <a:pt x="546234" y="324811"/>
                </a:lnTo>
                <a:lnTo>
                  <a:pt x="550671" y="275336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0276" y="3003232"/>
            <a:ext cx="416624" cy="416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0277" y="3003233"/>
            <a:ext cx="416719" cy="416719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0" y="277749"/>
                </a:moveTo>
                <a:lnTo>
                  <a:pt x="277748" y="0"/>
                </a:lnTo>
                <a:lnTo>
                  <a:pt x="555498" y="277749"/>
                </a:lnTo>
                <a:lnTo>
                  <a:pt x="277748" y="555498"/>
                </a:lnTo>
                <a:lnTo>
                  <a:pt x="0" y="277749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0509" y="3003233"/>
            <a:ext cx="413385" cy="413385"/>
          </a:xfrm>
          <a:custGeom>
            <a:avLst/>
            <a:gdLst/>
            <a:ahLst/>
            <a:cxnLst/>
            <a:rect l="l" t="t" r="r" b="b"/>
            <a:pathLst>
              <a:path w="551179" h="551179">
                <a:moveTo>
                  <a:pt x="550672" y="275336"/>
                </a:moveTo>
                <a:lnTo>
                  <a:pt x="546234" y="225855"/>
                </a:lnTo>
                <a:lnTo>
                  <a:pt x="533441" y="179280"/>
                </a:lnTo>
                <a:lnTo>
                  <a:pt x="513070" y="136388"/>
                </a:lnTo>
                <a:lnTo>
                  <a:pt x="485901" y="97958"/>
                </a:lnTo>
                <a:lnTo>
                  <a:pt x="452713" y="64770"/>
                </a:lnTo>
                <a:lnTo>
                  <a:pt x="414283" y="37601"/>
                </a:lnTo>
                <a:lnTo>
                  <a:pt x="371391" y="17230"/>
                </a:lnTo>
                <a:lnTo>
                  <a:pt x="324816" y="4437"/>
                </a:lnTo>
                <a:lnTo>
                  <a:pt x="275336" y="0"/>
                </a:lnTo>
                <a:lnTo>
                  <a:pt x="225855" y="4437"/>
                </a:lnTo>
                <a:lnTo>
                  <a:pt x="179280" y="17230"/>
                </a:lnTo>
                <a:lnTo>
                  <a:pt x="136388" y="37601"/>
                </a:lnTo>
                <a:lnTo>
                  <a:pt x="97958" y="64770"/>
                </a:lnTo>
                <a:lnTo>
                  <a:pt x="64770" y="97958"/>
                </a:lnTo>
                <a:lnTo>
                  <a:pt x="37601" y="136388"/>
                </a:lnTo>
                <a:lnTo>
                  <a:pt x="17230" y="179280"/>
                </a:lnTo>
                <a:lnTo>
                  <a:pt x="4437" y="225855"/>
                </a:lnTo>
                <a:lnTo>
                  <a:pt x="0" y="275336"/>
                </a:lnTo>
                <a:lnTo>
                  <a:pt x="4437" y="324816"/>
                </a:lnTo>
                <a:lnTo>
                  <a:pt x="17230" y="371391"/>
                </a:lnTo>
                <a:lnTo>
                  <a:pt x="37601" y="414283"/>
                </a:lnTo>
                <a:lnTo>
                  <a:pt x="64770" y="452713"/>
                </a:lnTo>
                <a:lnTo>
                  <a:pt x="97958" y="485901"/>
                </a:lnTo>
                <a:lnTo>
                  <a:pt x="136388" y="513070"/>
                </a:lnTo>
                <a:lnTo>
                  <a:pt x="179280" y="533441"/>
                </a:lnTo>
                <a:lnTo>
                  <a:pt x="225855" y="546234"/>
                </a:lnTo>
                <a:lnTo>
                  <a:pt x="275336" y="550672"/>
                </a:lnTo>
                <a:lnTo>
                  <a:pt x="324816" y="546234"/>
                </a:lnTo>
                <a:lnTo>
                  <a:pt x="371391" y="533441"/>
                </a:lnTo>
                <a:lnTo>
                  <a:pt x="414283" y="513070"/>
                </a:lnTo>
                <a:lnTo>
                  <a:pt x="452713" y="485901"/>
                </a:lnTo>
                <a:lnTo>
                  <a:pt x="485901" y="452713"/>
                </a:lnTo>
                <a:lnTo>
                  <a:pt x="513070" y="414283"/>
                </a:lnTo>
                <a:lnTo>
                  <a:pt x="533441" y="371391"/>
                </a:lnTo>
                <a:lnTo>
                  <a:pt x="546234" y="324816"/>
                </a:lnTo>
                <a:lnTo>
                  <a:pt x="550672" y="275336"/>
                </a:lnTo>
                <a:close/>
              </a:path>
            </a:pathLst>
          </a:custGeom>
          <a:ln w="3810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5441" y="2402281"/>
            <a:ext cx="416642" cy="416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5441" y="2402281"/>
            <a:ext cx="416719" cy="416719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0" y="555523"/>
                </a:moveTo>
                <a:lnTo>
                  <a:pt x="555523" y="555523"/>
                </a:lnTo>
                <a:lnTo>
                  <a:pt x="555523" y="0"/>
                </a:lnTo>
                <a:lnTo>
                  <a:pt x="0" y="0"/>
                </a:lnTo>
                <a:lnTo>
                  <a:pt x="0" y="555523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1444" y="2582038"/>
            <a:ext cx="734377" cy="421481"/>
          </a:xfrm>
          <a:custGeom>
            <a:avLst/>
            <a:gdLst/>
            <a:ahLst/>
            <a:cxnLst/>
            <a:rect l="l" t="t" r="r" b="b"/>
            <a:pathLst>
              <a:path w="979170" h="561975">
                <a:moveTo>
                  <a:pt x="902462" y="28575"/>
                </a:moveTo>
                <a:lnTo>
                  <a:pt x="0" y="28575"/>
                </a:lnTo>
                <a:lnTo>
                  <a:pt x="0" y="561594"/>
                </a:lnTo>
                <a:lnTo>
                  <a:pt x="19050" y="561594"/>
                </a:lnTo>
                <a:lnTo>
                  <a:pt x="19050" y="47625"/>
                </a:lnTo>
                <a:lnTo>
                  <a:pt x="9525" y="47625"/>
                </a:lnTo>
                <a:lnTo>
                  <a:pt x="19050" y="38100"/>
                </a:lnTo>
                <a:lnTo>
                  <a:pt x="902462" y="38100"/>
                </a:lnTo>
                <a:lnTo>
                  <a:pt x="902462" y="28575"/>
                </a:lnTo>
                <a:close/>
              </a:path>
              <a:path w="979170" h="561975">
                <a:moveTo>
                  <a:pt x="902462" y="0"/>
                </a:moveTo>
                <a:lnTo>
                  <a:pt x="902462" y="76200"/>
                </a:lnTo>
                <a:lnTo>
                  <a:pt x="959612" y="47625"/>
                </a:lnTo>
                <a:lnTo>
                  <a:pt x="915162" y="47625"/>
                </a:lnTo>
                <a:lnTo>
                  <a:pt x="915162" y="28575"/>
                </a:lnTo>
                <a:lnTo>
                  <a:pt x="959612" y="28575"/>
                </a:lnTo>
                <a:lnTo>
                  <a:pt x="902462" y="0"/>
                </a:lnTo>
                <a:close/>
              </a:path>
              <a:path w="979170" h="561975">
                <a:moveTo>
                  <a:pt x="19050" y="38100"/>
                </a:moveTo>
                <a:lnTo>
                  <a:pt x="9525" y="47625"/>
                </a:lnTo>
                <a:lnTo>
                  <a:pt x="19050" y="47625"/>
                </a:lnTo>
                <a:lnTo>
                  <a:pt x="19050" y="38100"/>
                </a:lnTo>
                <a:close/>
              </a:path>
              <a:path w="979170" h="561975">
                <a:moveTo>
                  <a:pt x="902462" y="38100"/>
                </a:moveTo>
                <a:lnTo>
                  <a:pt x="19050" y="38100"/>
                </a:lnTo>
                <a:lnTo>
                  <a:pt x="19050" y="47625"/>
                </a:lnTo>
                <a:lnTo>
                  <a:pt x="902462" y="47625"/>
                </a:lnTo>
                <a:lnTo>
                  <a:pt x="902462" y="38100"/>
                </a:lnTo>
                <a:close/>
              </a:path>
              <a:path w="979170" h="561975">
                <a:moveTo>
                  <a:pt x="959612" y="28575"/>
                </a:moveTo>
                <a:lnTo>
                  <a:pt x="915162" y="28575"/>
                </a:lnTo>
                <a:lnTo>
                  <a:pt x="915162" y="47625"/>
                </a:lnTo>
                <a:lnTo>
                  <a:pt x="959612" y="47625"/>
                </a:lnTo>
                <a:lnTo>
                  <a:pt x="978662" y="38100"/>
                </a:lnTo>
                <a:lnTo>
                  <a:pt x="95961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7552" y="3183254"/>
            <a:ext cx="462915" cy="57150"/>
          </a:xfrm>
          <a:custGeom>
            <a:avLst/>
            <a:gdLst/>
            <a:ahLst/>
            <a:cxnLst/>
            <a:rect l="l" t="t" r="r" b="b"/>
            <a:pathLst>
              <a:path w="617219" h="76200">
                <a:moveTo>
                  <a:pt x="598205" y="28448"/>
                </a:moveTo>
                <a:lnTo>
                  <a:pt x="553466" y="28448"/>
                </a:lnTo>
                <a:lnTo>
                  <a:pt x="553466" y="47498"/>
                </a:lnTo>
                <a:lnTo>
                  <a:pt x="540797" y="47550"/>
                </a:lnTo>
                <a:lnTo>
                  <a:pt x="540893" y="76200"/>
                </a:lnTo>
                <a:lnTo>
                  <a:pt x="616966" y="37719"/>
                </a:lnTo>
                <a:lnTo>
                  <a:pt x="598205" y="28448"/>
                </a:lnTo>
                <a:close/>
              </a:path>
              <a:path w="617219" h="76200">
                <a:moveTo>
                  <a:pt x="540734" y="28500"/>
                </a:moveTo>
                <a:lnTo>
                  <a:pt x="0" y="30734"/>
                </a:lnTo>
                <a:lnTo>
                  <a:pt x="0" y="49784"/>
                </a:lnTo>
                <a:lnTo>
                  <a:pt x="540797" y="47550"/>
                </a:lnTo>
                <a:lnTo>
                  <a:pt x="540734" y="28500"/>
                </a:lnTo>
                <a:close/>
              </a:path>
              <a:path w="617219" h="76200">
                <a:moveTo>
                  <a:pt x="553466" y="28448"/>
                </a:moveTo>
                <a:lnTo>
                  <a:pt x="540734" y="28500"/>
                </a:lnTo>
                <a:lnTo>
                  <a:pt x="540797" y="47550"/>
                </a:lnTo>
                <a:lnTo>
                  <a:pt x="553466" y="47498"/>
                </a:lnTo>
                <a:lnTo>
                  <a:pt x="553466" y="28448"/>
                </a:lnTo>
                <a:close/>
              </a:path>
              <a:path w="617219" h="76200">
                <a:moveTo>
                  <a:pt x="540638" y="0"/>
                </a:moveTo>
                <a:lnTo>
                  <a:pt x="540734" y="28500"/>
                </a:lnTo>
                <a:lnTo>
                  <a:pt x="598205" y="28448"/>
                </a:lnTo>
                <a:lnTo>
                  <a:pt x="540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6900" y="3181255"/>
            <a:ext cx="1453991" cy="57150"/>
          </a:xfrm>
          <a:custGeom>
            <a:avLst/>
            <a:gdLst/>
            <a:ahLst/>
            <a:cxnLst/>
            <a:rect l="l" t="t" r="r" b="b"/>
            <a:pathLst>
              <a:path w="1938654" h="76200">
                <a:moveTo>
                  <a:pt x="1919288" y="28575"/>
                </a:moveTo>
                <a:lnTo>
                  <a:pt x="1874646" y="28575"/>
                </a:lnTo>
                <a:lnTo>
                  <a:pt x="1874774" y="47625"/>
                </a:lnTo>
                <a:lnTo>
                  <a:pt x="1862026" y="47640"/>
                </a:lnTo>
                <a:lnTo>
                  <a:pt x="1862074" y="76200"/>
                </a:lnTo>
                <a:lnTo>
                  <a:pt x="1938146" y="37973"/>
                </a:lnTo>
                <a:lnTo>
                  <a:pt x="1919288" y="28575"/>
                </a:lnTo>
                <a:close/>
              </a:path>
              <a:path w="1938654" h="76200">
                <a:moveTo>
                  <a:pt x="1861994" y="28590"/>
                </a:moveTo>
                <a:lnTo>
                  <a:pt x="0" y="30861"/>
                </a:lnTo>
                <a:lnTo>
                  <a:pt x="0" y="49911"/>
                </a:lnTo>
                <a:lnTo>
                  <a:pt x="1862026" y="47640"/>
                </a:lnTo>
                <a:lnTo>
                  <a:pt x="1861994" y="28590"/>
                </a:lnTo>
                <a:close/>
              </a:path>
              <a:path w="1938654" h="76200">
                <a:moveTo>
                  <a:pt x="1874646" y="28575"/>
                </a:moveTo>
                <a:lnTo>
                  <a:pt x="1861994" y="28590"/>
                </a:lnTo>
                <a:lnTo>
                  <a:pt x="1862026" y="47640"/>
                </a:lnTo>
                <a:lnTo>
                  <a:pt x="1874774" y="47625"/>
                </a:lnTo>
                <a:lnTo>
                  <a:pt x="1874646" y="28575"/>
                </a:lnTo>
                <a:close/>
              </a:path>
              <a:path w="1938654" h="76200">
                <a:moveTo>
                  <a:pt x="1861946" y="0"/>
                </a:moveTo>
                <a:lnTo>
                  <a:pt x="1861994" y="28590"/>
                </a:lnTo>
                <a:lnTo>
                  <a:pt x="1919288" y="28575"/>
                </a:lnTo>
                <a:lnTo>
                  <a:pt x="1861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2065" y="2603468"/>
            <a:ext cx="753904" cy="400050"/>
          </a:xfrm>
          <a:custGeom>
            <a:avLst/>
            <a:gdLst/>
            <a:ahLst/>
            <a:cxnLst/>
            <a:rect l="l" t="t" r="r" b="b"/>
            <a:pathLst>
              <a:path w="1005204" h="533400">
                <a:moveTo>
                  <a:pt x="957071" y="456819"/>
                </a:moveTo>
                <a:lnTo>
                  <a:pt x="928496" y="456819"/>
                </a:lnTo>
                <a:lnTo>
                  <a:pt x="966596" y="533019"/>
                </a:lnTo>
                <a:lnTo>
                  <a:pt x="998346" y="469519"/>
                </a:lnTo>
                <a:lnTo>
                  <a:pt x="957071" y="469519"/>
                </a:lnTo>
                <a:lnTo>
                  <a:pt x="957071" y="456819"/>
                </a:lnTo>
                <a:close/>
              </a:path>
              <a:path w="1005204" h="533400">
                <a:moveTo>
                  <a:pt x="957071" y="9525"/>
                </a:moveTo>
                <a:lnTo>
                  <a:pt x="957071" y="469519"/>
                </a:lnTo>
                <a:lnTo>
                  <a:pt x="976121" y="469519"/>
                </a:lnTo>
                <a:lnTo>
                  <a:pt x="976121" y="19050"/>
                </a:lnTo>
                <a:lnTo>
                  <a:pt x="966596" y="19050"/>
                </a:lnTo>
                <a:lnTo>
                  <a:pt x="957071" y="9525"/>
                </a:lnTo>
                <a:close/>
              </a:path>
              <a:path w="1005204" h="533400">
                <a:moveTo>
                  <a:pt x="1004696" y="456819"/>
                </a:moveTo>
                <a:lnTo>
                  <a:pt x="976121" y="456819"/>
                </a:lnTo>
                <a:lnTo>
                  <a:pt x="976121" y="469519"/>
                </a:lnTo>
                <a:lnTo>
                  <a:pt x="998346" y="469519"/>
                </a:lnTo>
                <a:lnTo>
                  <a:pt x="1004696" y="456819"/>
                </a:lnTo>
                <a:close/>
              </a:path>
              <a:path w="1005204" h="533400">
                <a:moveTo>
                  <a:pt x="976121" y="0"/>
                </a:moveTo>
                <a:lnTo>
                  <a:pt x="0" y="0"/>
                </a:lnTo>
                <a:lnTo>
                  <a:pt x="0" y="19050"/>
                </a:lnTo>
                <a:lnTo>
                  <a:pt x="957071" y="19050"/>
                </a:lnTo>
                <a:lnTo>
                  <a:pt x="957071" y="9525"/>
                </a:lnTo>
                <a:lnTo>
                  <a:pt x="976121" y="9525"/>
                </a:lnTo>
                <a:lnTo>
                  <a:pt x="976121" y="0"/>
                </a:lnTo>
                <a:close/>
              </a:path>
              <a:path w="1005204" h="533400">
                <a:moveTo>
                  <a:pt x="976121" y="9525"/>
                </a:moveTo>
                <a:lnTo>
                  <a:pt x="957071" y="9525"/>
                </a:lnTo>
                <a:lnTo>
                  <a:pt x="966596" y="19050"/>
                </a:lnTo>
                <a:lnTo>
                  <a:pt x="976121" y="19050"/>
                </a:lnTo>
                <a:lnTo>
                  <a:pt x="976121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15337" y="3440907"/>
            <a:ext cx="206693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8" dirty="0">
                <a:latin typeface="Consolas"/>
                <a:cs typeface="Consolas"/>
              </a:rPr>
              <a:t>if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9152" y="2149507"/>
            <a:ext cx="48768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8" dirty="0">
                <a:latin typeface="Consolas"/>
                <a:cs typeface="Consolas"/>
              </a:rPr>
              <a:t>block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9077" y="2407825"/>
            <a:ext cx="39433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8" dirty="0">
                <a:latin typeface="Consolas"/>
                <a:cs typeface="Consolas"/>
              </a:rPr>
              <a:t>true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4960" y="3234499"/>
            <a:ext cx="48768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8" dirty="0">
                <a:latin typeface="Consolas"/>
                <a:cs typeface="Consolas"/>
              </a:rPr>
              <a:t>false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14450" y="4904422"/>
            <a:ext cx="412908" cy="412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14450" y="4904422"/>
            <a:ext cx="412909" cy="412909"/>
          </a:xfrm>
          <a:custGeom>
            <a:avLst/>
            <a:gdLst/>
            <a:ahLst/>
            <a:cxnLst/>
            <a:rect l="l" t="t" r="r" b="b"/>
            <a:pathLst>
              <a:path w="550544" h="550545">
                <a:moveTo>
                  <a:pt x="550544" y="275247"/>
                </a:moveTo>
                <a:lnTo>
                  <a:pt x="546111" y="225759"/>
                </a:lnTo>
                <a:lnTo>
                  <a:pt x="533330" y="179187"/>
                </a:lnTo>
                <a:lnTo>
                  <a:pt x="512976" y="136305"/>
                </a:lnTo>
                <a:lnTo>
                  <a:pt x="485827" y="97891"/>
                </a:lnTo>
                <a:lnTo>
                  <a:pt x="452660" y="64720"/>
                </a:lnTo>
                <a:lnTo>
                  <a:pt x="414250" y="37569"/>
                </a:lnTo>
                <a:lnTo>
                  <a:pt x="371375" y="17215"/>
                </a:lnTo>
                <a:lnTo>
                  <a:pt x="324811" y="4433"/>
                </a:lnTo>
                <a:lnTo>
                  <a:pt x="275336" y="0"/>
                </a:lnTo>
                <a:lnTo>
                  <a:pt x="225855" y="4433"/>
                </a:lnTo>
                <a:lnTo>
                  <a:pt x="179280" y="17215"/>
                </a:lnTo>
                <a:lnTo>
                  <a:pt x="136388" y="37569"/>
                </a:lnTo>
                <a:lnTo>
                  <a:pt x="97958" y="64720"/>
                </a:lnTo>
                <a:lnTo>
                  <a:pt x="64770" y="97891"/>
                </a:lnTo>
                <a:lnTo>
                  <a:pt x="37601" y="136305"/>
                </a:lnTo>
                <a:lnTo>
                  <a:pt x="17230" y="179187"/>
                </a:lnTo>
                <a:lnTo>
                  <a:pt x="4437" y="225759"/>
                </a:lnTo>
                <a:lnTo>
                  <a:pt x="0" y="275247"/>
                </a:lnTo>
                <a:lnTo>
                  <a:pt x="4437" y="324732"/>
                </a:lnTo>
                <a:lnTo>
                  <a:pt x="17230" y="371308"/>
                </a:lnTo>
                <a:lnTo>
                  <a:pt x="37601" y="414195"/>
                </a:lnTo>
                <a:lnTo>
                  <a:pt x="64770" y="452618"/>
                </a:lnTo>
                <a:lnTo>
                  <a:pt x="97958" y="485798"/>
                </a:lnTo>
                <a:lnTo>
                  <a:pt x="136388" y="512959"/>
                </a:lnTo>
                <a:lnTo>
                  <a:pt x="179280" y="533321"/>
                </a:lnTo>
                <a:lnTo>
                  <a:pt x="225855" y="546109"/>
                </a:lnTo>
                <a:lnTo>
                  <a:pt x="275336" y="550545"/>
                </a:lnTo>
                <a:lnTo>
                  <a:pt x="324811" y="546109"/>
                </a:lnTo>
                <a:lnTo>
                  <a:pt x="371375" y="533321"/>
                </a:lnTo>
                <a:lnTo>
                  <a:pt x="414250" y="512959"/>
                </a:lnTo>
                <a:lnTo>
                  <a:pt x="452660" y="485798"/>
                </a:lnTo>
                <a:lnTo>
                  <a:pt x="485827" y="452618"/>
                </a:lnTo>
                <a:lnTo>
                  <a:pt x="512976" y="414195"/>
                </a:lnTo>
                <a:lnTo>
                  <a:pt x="533330" y="371308"/>
                </a:lnTo>
                <a:lnTo>
                  <a:pt x="546111" y="324732"/>
                </a:lnTo>
                <a:lnTo>
                  <a:pt x="550544" y="275247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90178" y="4900708"/>
            <a:ext cx="416624" cy="4166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90179" y="4900708"/>
            <a:ext cx="416719" cy="416719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0" y="277736"/>
                </a:moveTo>
                <a:lnTo>
                  <a:pt x="277749" y="0"/>
                </a:lnTo>
                <a:lnTo>
                  <a:pt x="555498" y="277736"/>
                </a:lnTo>
                <a:lnTo>
                  <a:pt x="277749" y="555498"/>
                </a:lnTo>
                <a:lnTo>
                  <a:pt x="0" y="277736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60413" y="4900708"/>
            <a:ext cx="412909" cy="413385"/>
          </a:xfrm>
          <a:custGeom>
            <a:avLst/>
            <a:gdLst/>
            <a:ahLst/>
            <a:cxnLst/>
            <a:rect l="l" t="t" r="r" b="b"/>
            <a:pathLst>
              <a:path w="550545" h="551179">
                <a:moveTo>
                  <a:pt x="550544" y="275272"/>
                </a:moveTo>
                <a:lnTo>
                  <a:pt x="546111" y="225777"/>
                </a:lnTo>
                <a:lnTo>
                  <a:pt x="533330" y="179199"/>
                </a:lnTo>
                <a:lnTo>
                  <a:pt x="512976" y="136313"/>
                </a:lnTo>
                <a:lnTo>
                  <a:pt x="485827" y="97895"/>
                </a:lnTo>
                <a:lnTo>
                  <a:pt x="452660" y="64722"/>
                </a:lnTo>
                <a:lnTo>
                  <a:pt x="414250" y="37570"/>
                </a:lnTo>
                <a:lnTo>
                  <a:pt x="371375" y="17215"/>
                </a:lnTo>
                <a:lnTo>
                  <a:pt x="324811" y="4433"/>
                </a:lnTo>
                <a:lnTo>
                  <a:pt x="275336" y="0"/>
                </a:lnTo>
                <a:lnTo>
                  <a:pt x="225855" y="4433"/>
                </a:lnTo>
                <a:lnTo>
                  <a:pt x="179280" y="17215"/>
                </a:lnTo>
                <a:lnTo>
                  <a:pt x="136388" y="37570"/>
                </a:lnTo>
                <a:lnTo>
                  <a:pt x="97958" y="64722"/>
                </a:lnTo>
                <a:lnTo>
                  <a:pt x="64770" y="97895"/>
                </a:lnTo>
                <a:lnTo>
                  <a:pt x="37601" y="136313"/>
                </a:lnTo>
                <a:lnTo>
                  <a:pt x="17230" y="179199"/>
                </a:lnTo>
                <a:lnTo>
                  <a:pt x="4437" y="225777"/>
                </a:lnTo>
                <a:lnTo>
                  <a:pt x="0" y="275272"/>
                </a:lnTo>
                <a:lnTo>
                  <a:pt x="4437" y="324758"/>
                </a:lnTo>
                <a:lnTo>
                  <a:pt x="17230" y="371335"/>
                </a:lnTo>
                <a:lnTo>
                  <a:pt x="37601" y="414224"/>
                </a:lnTo>
                <a:lnTo>
                  <a:pt x="64770" y="452649"/>
                </a:lnTo>
                <a:lnTo>
                  <a:pt x="97958" y="485831"/>
                </a:lnTo>
                <a:lnTo>
                  <a:pt x="136388" y="512993"/>
                </a:lnTo>
                <a:lnTo>
                  <a:pt x="179280" y="533358"/>
                </a:lnTo>
                <a:lnTo>
                  <a:pt x="225855" y="546147"/>
                </a:lnTo>
                <a:lnTo>
                  <a:pt x="275336" y="550583"/>
                </a:lnTo>
                <a:lnTo>
                  <a:pt x="324811" y="546147"/>
                </a:lnTo>
                <a:lnTo>
                  <a:pt x="371375" y="533358"/>
                </a:lnTo>
                <a:lnTo>
                  <a:pt x="414250" y="512993"/>
                </a:lnTo>
                <a:lnTo>
                  <a:pt x="452660" y="485831"/>
                </a:lnTo>
                <a:lnTo>
                  <a:pt x="485827" y="452649"/>
                </a:lnTo>
                <a:lnTo>
                  <a:pt x="512976" y="414224"/>
                </a:lnTo>
                <a:lnTo>
                  <a:pt x="533330" y="371335"/>
                </a:lnTo>
                <a:lnTo>
                  <a:pt x="546111" y="324758"/>
                </a:lnTo>
                <a:lnTo>
                  <a:pt x="550544" y="275272"/>
                </a:lnTo>
                <a:close/>
              </a:path>
            </a:pathLst>
          </a:custGeom>
          <a:ln w="3809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5248" y="4299661"/>
            <a:ext cx="416642" cy="4166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5247" y="4299661"/>
            <a:ext cx="416719" cy="416719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0" y="555523"/>
                </a:moveTo>
                <a:lnTo>
                  <a:pt x="555523" y="555523"/>
                </a:lnTo>
                <a:lnTo>
                  <a:pt x="555523" y="0"/>
                </a:lnTo>
                <a:lnTo>
                  <a:pt x="0" y="0"/>
                </a:lnTo>
                <a:lnTo>
                  <a:pt x="0" y="555523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91346" y="4479417"/>
            <a:ext cx="733901" cy="421481"/>
          </a:xfrm>
          <a:custGeom>
            <a:avLst/>
            <a:gdLst/>
            <a:ahLst/>
            <a:cxnLst/>
            <a:rect l="l" t="t" r="r" b="b"/>
            <a:pathLst>
              <a:path w="978535" h="561975">
                <a:moveTo>
                  <a:pt x="902335" y="28575"/>
                </a:moveTo>
                <a:lnTo>
                  <a:pt x="0" y="28575"/>
                </a:lnTo>
                <a:lnTo>
                  <a:pt x="0" y="561721"/>
                </a:lnTo>
                <a:lnTo>
                  <a:pt x="19050" y="561721"/>
                </a:lnTo>
                <a:lnTo>
                  <a:pt x="19050" y="47625"/>
                </a:lnTo>
                <a:lnTo>
                  <a:pt x="9525" y="47625"/>
                </a:lnTo>
                <a:lnTo>
                  <a:pt x="19050" y="38100"/>
                </a:lnTo>
                <a:lnTo>
                  <a:pt x="902335" y="38100"/>
                </a:lnTo>
                <a:lnTo>
                  <a:pt x="902335" y="28575"/>
                </a:lnTo>
                <a:close/>
              </a:path>
              <a:path w="978535" h="561975">
                <a:moveTo>
                  <a:pt x="902335" y="0"/>
                </a:moveTo>
                <a:lnTo>
                  <a:pt x="902335" y="76200"/>
                </a:lnTo>
                <a:lnTo>
                  <a:pt x="959485" y="47625"/>
                </a:lnTo>
                <a:lnTo>
                  <a:pt x="915035" y="47625"/>
                </a:lnTo>
                <a:lnTo>
                  <a:pt x="915035" y="28575"/>
                </a:lnTo>
                <a:lnTo>
                  <a:pt x="959485" y="28575"/>
                </a:lnTo>
                <a:lnTo>
                  <a:pt x="902335" y="0"/>
                </a:lnTo>
                <a:close/>
              </a:path>
              <a:path w="978535" h="561975">
                <a:moveTo>
                  <a:pt x="19050" y="38100"/>
                </a:moveTo>
                <a:lnTo>
                  <a:pt x="9525" y="47625"/>
                </a:lnTo>
                <a:lnTo>
                  <a:pt x="19050" y="47625"/>
                </a:lnTo>
                <a:lnTo>
                  <a:pt x="19050" y="38100"/>
                </a:lnTo>
                <a:close/>
              </a:path>
              <a:path w="978535" h="561975">
                <a:moveTo>
                  <a:pt x="902335" y="38100"/>
                </a:moveTo>
                <a:lnTo>
                  <a:pt x="19050" y="38100"/>
                </a:lnTo>
                <a:lnTo>
                  <a:pt x="19050" y="47625"/>
                </a:lnTo>
                <a:lnTo>
                  <a:pt x="902335" y="47625"/>
                </a:lnTo>
                <a:lnTo>
                  <a:pt x="902335" y="38100"/>
                </a:lnTo>
                <a:close/>
              </a:path>
              <a:path w="978535" h="561975">
                <a:moveTo>
                  <a:pt x="959485" y="28575"/>
                </a:moveTo>
                <a:lnTo>
                  <a:pt x="915035" y="28575"/>
                </a:lnTo>
                <a:lnTo>
                  <a:pt x="915035" y="47625"/>
                </a:lnTo>
                <a:lnTo>
                  <a:pt x="959485" y="47625"/>
                </a:lnTo>
                <a:lnTo>
                  <a:pt x="978535" y="38100"/>
                </a:lnTo>
                <a:lnTo>
                  <a:pt x="95948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27359" y="5080664"/>
            <a:ext cx="462915" cy="57150"/>
          </a:xfrm>
          <a:custGeom>
            <a:avLst/>
            <a:gdLst/>
            <a:ahLst/>
            <a:cxnLst/>
            <a:rect l="l" t="t" r="r" b="b"/>
            <a:pathLst>
              <a:path w="617219" h="76200">
                <a:moveTo>
                  <a:pt x="598339" y="28524"/>
                </a:moveTo>
                <a:lnTo>
                  <a:pt x="553466" y="28524"/>
                </a:lnTo>
                <a:lnTo>
                  <a:pt x="553593" y="47574"/>
                </a:lnTo>
                <a:lnTo>
                  <a:pt x="540877" y="47624"/>
                </a:lnTo>
                <a:lnTo>
                  <a:pt x="541019" y="76199"/>
                </a:lnTo>
                <a:lnTo>
                  <a:pt x="617093" y="37795"/>
                </a:lnTo>
                <a:lnTo>
                  <a:pt x="598339" y="28524"/>
                </a:lnTo>
                <a:close/>
              </a:path>
              <a:path w="617219" h="76200">
                <a:moveTo>
                  <a:pt x="540781" y="28574"/>
                </a:moveTo>
                <a:lnTo>
                  <a:pt x="0" y="30733"/>
                </a:lnTo>
                <a:lnTo>
                  <a:pt x="127" y="49783"/>
                </a:lnTo>
                <a:lnTo>
                  <a:pt x="540877" y="47624"/>
                </a:lnTo>
                <a:lnTo>
                  <a:pt x="540781" y="28574"/>
                </a:lnTo>
                <a:close/>
              </a:path>
              <a:path w="617219" h="76200">
                <a:moveTo>
                  <a:pt x="553466" y="28524"/>
                </a:moveTo>
                <a:lnTo>
                  <a:pt x="540781" y="28574"/>
                </a:lnTo>
                <a:lnTo>
                  <a:pt x="540877" y="47624"/>
                </a:lnTo>
                <a:lnTo>
                  <a:pt x="553593" y="47574"/>
                </a:lnTo>
                <a:lnTo>
                  <a:pt x="553466" y="28524"/>
                </a:lnTo>
                <a:close/>
              </a:path>
              <a:path w="617219" h="76200">
                <a:moveTo>
                  <a:pt x="540638" y="0"/>
                </a:moveTo>
                <a:lnTo>
                  <a:pt x="540781" y="28574"/>
                </a:lnTo>
                <a:lnTo>
                  <a:pt x="598339" y="28524"/>
                </a:lnTo>
                <a:lnTo>
                  <a:pt x="540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41872" y="4500848"/>
            <a:ext cx="753904" cy="400050"/>
          </a:xfrm>
          <a:custGeom>
            <a:avLst/>
            <a:gdLst/>
            <a:ahLst/>
            <a:cxnLst/>
            <a:rect l="l" t="t" r="r" b="b"/>
            <a:pathLst>
              <a:path w="1005204" h="533400">
                <a:moveTo>
                  <a:pt x="957199" y="456946"/>
                </a:moveTo>
                <a:lnTo>
                  <a:pt x="928624" y="456946"/>
                </a:lnTo>
                <a:lnTo>
                  <a:pt x="966724" y="533146"/>
                </a:lnTo>
                <a:lnTo>
                  <a:pt x="998474" y="469646"/>
                </a:lnTo>
                <a:lnTo>
                  <a:pt x="957199" y="469646"/>
                </a:lnTo>
                <a:lnTo>
                  <a:pt x="957199" y="456946"/>
                </a:lnTo>
                <a:close/>
              </a:path>
              <a:path w="1005204" h="533400">
                <a:moveTo>
                  <a:pt x="957199" y="9525"/>
                </a:moveTo>
                <a:lnTo>
                  <a:pt x="957199" y="469646"/>
                </a:lnTo>
                <a:lnTo>
                  <a:pt x="976249" y="469646"/>
                </a:lnTo>
                <a:lnTo>
                  <a:pt x="976249" y="19050"/>
                </a:lnTo>
                <a:lnTo>
                  <a:pt x="966724" y="19050"/>
                </a:lnTo>
                <a:lnTo>
                  <a:pt x="957199" y="9525"/>
                </a:lnTo>
                <a:close/>
              </a:path>
              <a:path w="1005204" h="533400">
                <a:moveTo>
                  <a:pt x="1004824" y="456946"/>
                </a:moveTo>
                <a:lnTo>
                  <a:pt x="976249" y="456946"/>
                </a:lnTo>
                <a:lnTo>
                  <a:pt x="976249" y="469646"/>
                </a:lnTo>
                <a:lnTo>
                  <a:pt x="998474" y="469646"/>
                </a:lnTo>
                <a:lnTo>
                  <a:pt x="1004824" y="456946"/>
                </a:lnTo>
                <a:close/>
              </a:path>
              <a:path w="1005204" h="533400">
                <a:moveTo>
                  <a:pt x="976249" y="0"/>
                </a:moveTo>
                <a:lnTo>
                  <a:pt x="0" y="0"/>
                </a:lnTo>
                <a:lnTo>
                  <a:pt x="0" y="19050"/>
                </a:lnTo>
                <a:lnTo>
                  <a:pt x="957199" y="19050"/>
                </a:lnTo>
                <a:lnTo>
                  <a:pt x="957199" y="9525"/>
                </a:lnTo>
                <a:lnTo>
                  <a:pt x="976249" y="9525"/>
                </a:lnTo>
                <a:lnTo>
                  <a:pt x="976249" y="0"/>
                </a:lnTo>
                <a:close/>
              </a:path>
              <a:path w="1005204" h="533400">
                <a:moveTo>
                  <a:pt x="976249" y="9525"/>
                </a:moveTo>
                <a:lnTo>
                  <a:pt x="957199" y="9525"/>
                </a:lnTo>
                <a:lnTo>
                  <a:pt x="966724" y="19050"/>
                </a:lnTo>
                <a:lnTo>
                  <a:pt x="976249" y="19050"/>
                </a:lnTo>
                <a:lnTo>
                  <a:pt x="976249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95239" y="5338725"/>
            <a:ext cx="206693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8" dirty="0">
                <a:latin typeface="Consolas"/>
                <a:cs typeface="Consolas"/>
              </a:rPr>
              <a:t>if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09055" y="4047554"/>
            <a:ext cx="48768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8" dirty="0">
                <a:latin typeface="Consolas"/>
                <a:cs typeface="Consolas"/>
              </a:rPr>
              <a:t>block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08695" y="4305681"/>
            <a:ext cx="39433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8" dirty="0">
                <a:latin typeface="Consolas"/>
                <a:cs typeface="Consolas"/>
              </a:rPr>
              <a:t>true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88704" y="4901870"/>
            <a:ext cx="48768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8" dirty="0">
                <a:latin typeface="Consolas"/>
                <a:cs typeface="Consolas"/>
              </a:rPr>
              <a:t>false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24296" y="4897003"/>
            <a:ext cx="416642" cy="4166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4296" y="4897002"/>
            <a:ext cx="416719" cy="416719"/>
          </a:xfrm>
          <a:custGeom>
            <a:avLst/>
            <a:gdLst/>
            <a:ahLst/>
            <a:cxnLst/>
            <a:rect l="l" t="t" r="r" b="b"/>
            <a:pathLst>
              <a:path w="555625" h="555625">
                <a:moveTo>
                  <a:pt x="0" y="555523"/>
                </a:moveTo>
                <a:lnTo>
                  <a:pt x="555523" y="555523"/>
                </a:lnTo>
                <a:lnTo>
                  <a:pt x="555523" y="0"/>
                </a:lnTo>
                <a:lnTo>
                  <a:pt x="0" y="0"/>
                </a:lnTo>
                <a:lnTo>
                  <a:pt x="0" y="555523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09055" y="5373929"/>
            <a:ext cx="48768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8" dirty="0">
                <a:latin typeface="Consolas"/>
                <a:cs typeface="Consolas"/>
              </a:rPr>
              <a:t>block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06707" y="5077158"/>
            <a:ext cx="517684" cy="57150"/>
          </a:xfrm>
          <a:custGeom>
            <a:avLst/>
            <a:gdLst/>
            <a:ahLst/>
            <a:cxnLst/>
            <a:rect l="l" t="t" r="r" b="b"/>
            <a:pathLst>
              <a:path w="690245" h="76200">
                <a:moveTo>
                  <a:pt x="671600" y="28473"/>
                </a:moveTo>
                <a:lnTo>
                  <a:pt x="626490" y="28473"/>
                </a:lnTo>
                <a:lnTo>
                  <a:pt x="626617" y="47523"/>
                </a:lnTo>
                <a:lnTo>
                  <a:pt x="613933" y="47613"/>
                </a:lnTo>
                <a:lnTo>
                  <a:pt x="614171" y="76187"/>
                </a:lnTo>
                <a:lnTo>
                  <a:pt x="690117" y="37553"/>
                </a:lnTo>
                <a:lnTo>
                  <a:pt x="671600" y="28473"/>
                </a:lnTo>
                <a:close/>
              </a:path>
              <a:path w="690245" h="76200">
                <a:moveTo>
                  <a:pt x="613775" y="28564"/>
                </a:moveTo>
                <a:lnTo>
                  <a:pt x="0" y="32943"/>
                </a:lnTo>
                <a:lnTo>
                  <a:pt x="126" y="51993"/>
                </a:lnTo>
                <a:lnTo>
                  <a:pt x="613933" y="47613"/>
                </a:lnTo>
                <a:lnTo>
                  <a:pt x="613775" y="28564"/>
                </a:lnTo>
                <a:close/>
              </a:path>
              <a:path w="690245" h="76200">
                <a:moveTo>
                  <a:pt x="626490" y="28473"/>
                </a:moveTo>
                <a:lnTo>
                  <a:pt x="613775" y="28564"/>
                </a:lnTo>
                <a:lnTo>
                  <a:pt x="613933" y="47613"/>
                </a:lnTo>
                <a:lnTo>
                  <a:pt x="626617" y="47523"/>
                </a:lnTo>
                <a:lnTo>
                  <a:pt x="626490" y="28473"/>
                </a:lnTo>
                <a:close/>
              </a:path>
              <a:path w="690245" h="76200">
                <a:moveTo>
                  <a:pt x="613537" y="0"/>
                </a:moveTo>
                <a:lnTo>
                  <a:pt x="613775" y="28564"/>
                </a:lnTo>
                <a:lnTo>
                  <a:pt x="671600" y="28473"/>
                </a:lnTo>
                <a:lnTo>
                  <a:pt x="613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40823" y="5078387"/>
            <a:ext cx="519589" cy="57150"/>
          </a:xfrm>
          <a:custGeom>
            <a:avLst/>
            <a:gdLst/>
            <a:ahLst/>
            <a:cxnLst/>
            <a:rect l="l" t="t" r="r" b="b"/>
            <a:pathLst>
              <a:path w="692785" h="76200">
                <a:moveTo>
                  <a:pt x="616553" y="47618"/>
                </a:moveTo>
                <a:lnTo>
                  <a:pt x="616457" y="76200"/>
                </a:lnTo>
                <a:lnTo>
                  <a:pt x="674029" y="47663"/>
                </a:lnTo>
                <a:lnTo>
                  <a:pt x="629285" y="47663"/>
                </a:lnTo>
                <a:lnTo>
                  <a:pt x="616553" y="47618"/>
                </a:lnTo>
                <a:close/>
              </a:path>
              <a:path w="692785" h="76200">
                <a:moveTo>
                  <a:pt x="616616" y="28568"/>
                </a:moveTo>
                <a:lnTo>
                  <a:pt x="616553" y="47618"/>
                </a:lnTo>
                <a:lnTo>
                  <a:pt x="629285" y="47663"/>
                </a:lnTo>
                <a:lnTo>
                  <a:pt x="629285" y="28613"/>
                </a:lnTo>
                <a:lnTo>
                  <a:pt x="616616" y="28568"/>
                </a:lnTo>
                <a:close/>
              </a:path>
              <a:path w="692785" h="76200">
                <a:moveTo>
                  <a:pt x="616712" y="0"/>
                </a:moveTo>
                <a:lnTo>
                  <a:pt x="616616" y="28568"/>
                </a:lnTo>
                <a:lnTo>
                  <a:pt x="629285" y="28613"/>
                </a:lnTo>
                <a:lnTo>
                  <a:pt x="629285" y="47663"/>
                </a:lnTo>
                <a:lnTo>
                  <a:pt x="674029" y="47663"/>
                </a:lnTo>
                <a:lnTo>
                  <a:pt x="692785" y="38366"/>
                </a:lnTo>
                <a:lnTo>
                  <a:pt x="616712" y="0"/>
                </a:lnTo>
                <a:close/>
              </a:path>
              <a:path w="692785" h="76200">
                <a:moveTo>
                  <a:pt x="126" y="26390"/>
                </a:moveTo>
                <a:lnTo>
                  <a:pt x="0" y="45440"/>
                </a:lnTo>
                <a:lnTo>
                  <a:pt x="616553" y="47618"/>
                </a:lnTo>
                <a:lnTo>
                  <a:pt x="616616" y="28568"/>
                </a:lnTo>
                <a:lnTo>
                  <a:pt x="126" y="26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865179" y="2661380"/>
            <a:ext cx="1974533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700" dirty="0">
                <a:latin typeface="Calibri"/>
                <a:cs typeface="Calibri"/>
              </a:rPr>
              <a:t>If…</a:t>
            </a:r>
            <a:r>
              <a:rPr sz="2700" spc="-41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Statement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65179" y="4572000"/>
            <a:ext cx="2840831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700" dirty="0">
                <a:latin typeface="Calibri"/>
                <a:cs typeface="Calibri"/>
              </a:rPr>
              <a:t>If… Else…</a:t>
            </a:r>
            <a:r>
              <a:rPr sz="2700" spc="-34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Statement</a:t>
            </a:r>
            <a:endParaRPr sz="2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80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34" y="3523203"/>
            <a:ext cx="588913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4500" spc="-4" dirty="0">
                <a:latin typeface="Calibri Light"/>
                <a:cs typeface="Calibri Light"/>
              </a:rPr>
              <a:t>Common</a:t>
            </a:r>
            <a:r>
              <a:rPr sz="4500" spc="-38" dirty="0">
                <a:latin typeface="Calibri Light"/>
                <a:cs typeface="Calibri Light"/>
              </a:rPr>
              <a:t> </a:t>
            </a:r>
            <a:r>
              <a:rPr sz="4500" spc="-19" dirty="0">
                <a:latin typeface="Calibri Light"/>
                <a:cs typeface="Calibri Light"/>
              </a:rPr>
              <a:t>Pitfalls</a:t>
            </a:r>
            <a:endParaRPr sz="45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46514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40237"/>
            <a:ext cx="7291864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4" dirty="0"/>
              <a:t>Confusing Assignment </a:t>
            </a:r>
            <a:r>
              <a:rPr spc="-11" dirty="0"/>
              <a:t>(</a:t>
            </a:r>
            <a:r>
              <a:rPr spc="-11" dirty="0">
                <a:latin typeface="Consolas"/>
                <a:cs typeface="Consolas"/>
              </a:rPr>
              <a:t>=</a:t>
            </a:r>
            <a:r>
              <a:rPr spc="-11" dirty="0"/>
              <a:t>) </a:t>
            </a:r>
            <a:r>
              <a:rPr spc="4" dirty="0"/>
              <a:t>and </a:t>
            </a:r>
            <a:r>
              <a:rPr spc="-8" dirty="0"/>
              <a:t>Equality</a:t>
            </a:r>
            <a:r>
              <a:rPr spc="11" dirty="0"/>
              <a:t> </a:t>
            </a:r>
            <a:r>
              <a:rPr spc="-4" dirty="0"/>
              <a:t>(</a:t>
            </a:r>
            <a:r>
              <a:rPr spc="-4" dirty="0">
                <a:latin typeface="Consolas"/>
                <a:cs typeface="Consolas"/>
              </a:rPr>
              <a:t>==</a:t>
            </a:r>
            <a:r>
              <a:rPr spc="-4" dirty="0"/>
              <a:t>)</a:t>
            </a:r>
            <a:endParaRPr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5" y="2211514"/>
            <a:ext cx="706040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It </a:t>
            </a:r>
            <a:r>
              <a:rPr sz="2100" i="0" spc="-8" dirty="0">
                <a:latin typeface="Calibri"/>
                <a:cs typeface="Calibri"/>
              </a:rPr>
              <a:t>can </a:t>
            </a:r>
            <a:r>
              <a:rPr sz="2100" i="0" spc="-4" dirty="0">
                <a:latin typeface="Calibri"/>
                <a:cs typeface="Calibri"/>
              </a:rPr>
              <a:t>be </a:t>
            </a:r>
            <a:r>
              <a:rPr sz="2100" i="0" spc="-11" dirty="0">
                <a:latin typeface="Calibri"/>
                <a:cs typeface="Calibri"/>
              </a:rPr>
              <a:t>easy to </a:t>
            </a:r>
            <a:r>
              <a:rPr sz="2100" i="0" spc="-8" dirty="0">
                <a:latin typeface="Calibri"/>
                <a:cs typeface="Calibri"/>
              </a:rPr>
              <a:t>confuse </a:t>
            </a:r>
            <a:r>
              <a:rPr sz="2100" i="0" spc="-4" dirty="0">
                <a:latin typeface="Calibri"/>
                <a:cs typeface="Calibri"/>
              </a:rPr>
              <a:t>the </a:t>
            </a:r>
            <a:r>
              <a:rPr sz="2100" i="0" spc="-8" dirty="0">
                <a:latin typeface="Calibri"/>
                <a:cs typeface="Calibri"/>
              </a:rPr>
              <a:t>single-equals </a:t>
            </a:r>
            <a:r>
              <a:rPr sz="2100" i="0" spc="-4" dirty="0">
                <a:latin typeface="Calibri"/>
                <a:cs typeface="Calibri"/>
              </a:rPr>
              <a:t>assignment</a:t>
            </a:r>
            <a:r>
              <a:rPr sz="2100" i="0" spc="139" dirty="0">
                <a:latin typeface="Calibri"/>
                <a:cs typeface="Calibri"/>
              </a:rPr>
              <a:t> </a:t>
            </a:r>
            <a:r>
              <a:rPr sz="2100" i="0" spc="-15" dirty="0">
                <a:latin typeface="Calibri"/>
                <a:cs typeface="Calibri"/>
              </a:rPr>
              <a:t>operator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i="0" spc="-19" dirty="0">
                <a:latin typeface="Calibri"/>
                <a:cs typeface="Calibri"/>
              </a:rPr>
              <a:t>for </a:t>
            </a:r>
            <a:r>
              <a:rPr sz="2100" i="0" spc="-4" dirty="0">
                <a:latin typeface="Calibri"/>
                <a:cs typeface="Calibri"/>
              </a:rPr>
              <a:t>the </a:t>
            </a:r>
            <a:r>
              <a:rPr sz="2100" i="0" spc="-8" dirty="0">
                <a:latin typeface="Calibri"/>
                <a:cs typeface="Calibri"/>
              </a:rPr>
              <a:t>double-equals </a:t>
            </a:r>
            <a:r>
              <a:rPr sz="2100" i="0" spc="-4" dirty="0">
                <a:latin typeface="Calibri"/>
                <a:cs typeface="Calibri"/>
              </a:rPr>
              <a:t>equality</a:t>
            </a:r>
            <a:r>
              <a:rPr sz="2100" i="0" spc="109" dirty="0">
                <a:latin typeface="Calibri"/>
                <a:cs typeface="Calibri"/>
              </a:rPr>
              <a:t> </a:t>
            </a:r>
            <a:r>
              <a:rPr sz="2100" i="0" spc="-15" dirty="0">
                <a:latin typeface="Calibri"/>
                <a:cs typeface="Calibri"/>
              </a:rPr>
              <a:t>operator</a:t>
            </a:r>
            <a:endParaRPr sz="2100" i="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704" y="4338638"/>
            <a:ext cx="68360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3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In </a:t>
            </a:r>
            <a:r>
              <a:rPr sz="2100" i="0" spc="-8" dirty="0">
                <a:latin typeface="Calibri"/>
                <a:cs typeface="Calibri"/>
              </a:rPr>
              <a:t>almost </a:t>
            </a:r>
            <a:r>
              <a:rPr sz="2100" i="0" spc="-4" dirty="0">
                <a:latin typeface="Calibri"/>
                <a:cs typeface="Calibri"/>
              </a:rPr>
              <a:t>all cases </a:t>
            </a:r>
            <a:r>
              <a:rPr sz="2100" i="0" spc="-11" dirty="0">
                <a:latin typeface="Calibri"/>
                <a:cs typeface="Calibri"/>
              </a:rPr>
              <a:t>your </a:t>
            </a:r>
            <a:r>
              <a:rPr sz="2100" i="0" spc="-8" dirty="0">
                <a:latin typeface="Calibri"/>
                <a:cs typeface="Calibri"/>
              </a:rPr>
              <a:t>code </a:t>
            </a:r>
            <a:r>
              <a:rPr sz="2100" i="0" spc="-4" dirty="0">
                <a:latin typeface="Calibri"/>
                <a:cs typeface="Calibri"/>
              </a:rPr>
              <a:t>will not </a:t>
            </a:r>
            <a:r>
              <a:rPr sz="2100" i="0" spc="-8" dirty="0">
                <a:latin typeface="Calibri"/>
                <a:cs typeface="Calibri"/>
              </a:rPr>
              <a:t>compile </a:t>
            </a:r>
            <a:r>
              <a:rPr sz="2100" i="0" spc="-4" dirty="0">
                <a:latin typeface="Calibri"/>
                <a:cs typeface="Calibri"/>
              </a:rPr>
              <a:t>if </a:t>
            </a:r>
            <a:r>
              <a:rPr sz="2100" i="0" spc="-15" dirty="0">
                <a:latin typeface="Calibri"/>
                <a:cs typeface="Calibri"/>
              </a:rPr>
              <a:t>you </a:t>
            </a:r>
            <a:r>
              <a:rPr sz="2100" i="0" spc="-19" dirty="0">
                <a:latin typeface="Calibri"/>
                <a:cs typeface="Calibri"/>
              </a:rPr>
              <a:t>make</a:t>
            </a:r>
            <a:r>
              <a:rPr sz="2100" i="0" spc="184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this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393"/>
              </a:lnSpc>
            </a:pPr>
            <a:r>
              <a:rPr sz="2100" i="0" spc="-19" dirty="0">
                <a:latin typeface="Calibri"/>
                <a:cs typeface="Calibri"/>
              </a:rPr>
              <a:t>mistake</a:t>
            </a:r>
            <a:endParaRPr sz="2100" i="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5581" y="3086100"/>
            <a:ext cx="38862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5581" y="3557588"/>
            <a:ext cx="38862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5581" y="3086100"/>
            <a:ext cx="3886200" cy="273632"/>
          </a:xfrm>
          <a:prstGeom prst="rect">
            <a:avLst/>
          </a:prstGeom>
          <a:ln w="6350">
            <a:solidFill>
              <a:srgbClr val="FF0000"/>
            </a:solidFill>
          </a:ln>
        </p:spPr>
        <p:txBody>
          <a:bodyPr vert="horz" wrap="square" lIns="0" tIns="65246" rIns="0" bIns="0" rtlCol="0">
            <a:spAutoFit/>
          </a:bodyPr>
          <a:lstStyle/>
          <a:p>
            <a:pPr marL="66199">
              <a:spcBef>
                <a:spcPts val="514"/>
              </a:spcBef>
              <a:tabLst>
                <a:tab pos="2773680" algn="l"/>
              </a:tabLst>
            </a:pPr>
            <a:r>
              <a:rPr sz="1350" b="1" spc="-4" dirty="0">
                <a:latin typeface="Consolas"/>
                <a:cs typeface="Consolas"/>
              </a:rPr>
              <a:t>if (thing </a:t>
            </a:r>
            <a:r>
              <a:rPr sz="1350" b="1" dirty="0">
                <a:latin typeface="Consolas"/>
                <a:cs typeface="Consolas"/>
              </a:rPr>
              <a:t>= </a:t>
            </a:r>
            <a:r>
              <a:rPr sz="1350" b="1" spc="-4" dirty="0">
                <a:latin typeface="Consolas"/>
                <a:cs typeface="Consolas"/>
              </a:rPr>
              <a:t>1) </a:t>
            </a:r>
            <a:r>
              <a:rPr sz="1350" b="1" dirty="0">
                <a:latin typeface="Consolas"/>
                <a:cs typeface="Consolas"/>
              </a:rPr>
              <a:t>{</a:t>
            </a:r>
            <a:r>
              <a:rPr sz="1350" b="1" spc="-30" dirty="0">
                <a:latin typeface="Consolas"/>
                <a:cs typeface="Consolas"/>
              </a:rPr>
              <a:t> </a:t>
            </a:r>
            <a:r>
              <a:rPr sz="1350" b="1" dirty="0">
                <a:latin typeface="Consolas"/>
                <a:cs typeface="Consolas"/>
              </a:rPr>
              <a:t>…</a:t>
            </a:r>
            <a:r>
              <a:rPr sz="1350" b="1" spc="-11" dirty="0">
                <a:latin typeface="Consolas"/>
                <a:cs typeface="Consolas"/>
              </a:rPr>
              <a:t> </a:t>
            </a:r>
            <a:r>
              <a:rPr sz="1350" b="1" dirty="0">
                <a:latin typeface="Consolas"/>
                <a:cs typeface="Consolas"/>
              </a:rPr>
              <a:t>}	</a:t>
            </a:r>
            <a:r>
              <a:rPr sz="2025" b="1" spc="-17" baseline="-4629" dirty="0">
                <a:latin typeface="Calibri"/>
                <a:cs typeface="Calibri"/>
              </a:rPr>
              <a:t>Won’t</a:t>
            </a:r>
            <a:r>
              <a:rPr sz="2025" b="1" spc="-73" baseline="-4629" dirty="0">
                <a:latin typeface="Calibri"/>
                <a:cs typeface="Calibri"/>
              </a:rPr>
              <a:t> </a:t>
            </a:r>
            <a:r>
              <a:rPr sz="2025" b="1" spc="-5" baseline="-4629" dirty="0">
                <a:latin typeface="Calibri"/>
                <a:cs typeface="Calibri"/>
              </a:rPr>
              <a:t>compile</a:t>
            </a:r>
            <a:endParaRPr sz="2025" baseline="-4629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5581" y="3557588"/>
            <a:ext cx="3886200" cy="281327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vert="horz" wrap="square" lIns="0" tIns="72866" rIns="0" bIns="0" rtlCol="0">
            <a:spAutoFit/>
          </a:bodyPr>
          <a:lstStyle/>
          <a:p>
            <a:pPr marL="66199">
              <a:spcBef>
                <a:spcPts val="574"/>
              </a:spcBef>
              <a:tabLst>
                <a:tab pos="2929414" algn="l"/>
              </a:tabLst>
            </a:pPr>
            <a:r>
              <a:rPr sz="2025" b="1" spc="-5" baseline="3086" dirty="0">
                <a:latin typeface="Consolas"/>
                <a:cs typeface="Consolas"/>
              </a:rPr>
              <a:t>if (thing == 1) </a:t>
            </a:r>
            <a:r>
              <a:rPr sz="2025" b="1" baseline="3086" dirty="0">
                <a:latin typeface="Consolas"/>
                <a:cs typeface="Consolas"/>
              </a:rPr>
              <a:t>{</a:t>
            </a:r>
            <a:r>
              <a:rPr sz="2025" b="1" spc="-39" baseline="3086" dirty="0">
                <a:latin typeface="Consolas"/>
                <a:cs typeface="Consolas"/>
              </a:rPr>
              <a:t> </a:t>
            </a:r>
            <a:r>
              <a:rPr sz="2025" b="1" baseline="3086" dirty="0">
                <a:latin typeface="Consolas"/>
                <a:cs typeface="Consolas"/>
              </a:rPr>
              <a:t>…</a:t>
            </a:r>
            <a:r>
              <a:rPr sz="2025" b="1" spc="-5" baseline="3086" dirty="0">
                <a:latin typeface="Consolas"/>
                <a:cs typeface="Consolas"/>
              </a:rPr>
              <a:t> </a:t>
            </a:r>
            <a:r>
              <a:rPr sz="2025" b="1" baseline="3086" dirty="0">
                <a:latin typeface="Consolas"/>
                <a:cs typeface="Consolas"/>
              </a:rPr>
              <a:t>}	</a:t>
            </a:r>
            <a:r>
              <a:rPr sz="1350" b="1" spc="-4" dirty="0">
                <a:latin typeface="Calibri"/>
                <a:cs typeface="Calibri"/>
              </a:rPr>
              <a:t>Will</a:t>
            </a:r>
            <a:r>
              <a:rPr sz="1350" b="1" spc="-53" dirty="0">
                <a:latin typeface="Calibri"/>
                <a:cs typeface="Calibri"/>
              </a:rPr>
              <a:t> </a:t>
            </a:r>
            <a:r>
              <a:rPr sz="1350" b="1" spc="-4" dirty="0">
                <a:latin typeface="Calibri"/>
                <a:cs typeface="Calibri"/>
              </a:rPr>
              <a:t>compile</a:t>
            </a:r>
            <a:endParaRPr sz="13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9734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37665"/>
            <a:ext cx="7099005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4" dirty="0"/>
              <a:t>Confusing </a:t>
            </a:r>
            <a:r>
              <a:rPr spc="-11" dirty="0"/>
              <a:t>Indentation </a:t>
            </a:r>
            <a:r>
              <a:rPr spc="-30" dirty="0"/>
              <a:t>for</a:t>
            </a:r>
            <a:r>
              <a:rPr spc="23" dirty="0"/>
              <a:t> </a:t>
            </a:r>
            <a:r>
              <a:rPr spc="-8" dirty="0"/>
              <a:t>Nesting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11514"/>
            <a:ext cx="719851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400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It </a:t>
            </a:r>
            <a:r>
              <a:rPr sz="2100" i="0" spc="-8" dirty="0">
                <a:latin typeface="Calibri"/>
                <a:cs typeface="Calibri"/>
              </a:rPr>
              <a:t>can </a:t>
            </a:r>
            <a:r>
              <a:rPr sz="2100" i="0" spc="-4" dirty="0">
                <a:latin typeface="Calibri"/>
                <a:cs typeface="Calibri"/>
              </a:rPr>
              <a:t>be </a:t>
            </a:r>
            <a:r>
              <a:rPr sz="2100" i="0" spc="-11" dirty="0">
                <a:latin typeface="Calibri"/>
                <a:cs typeface="Calibri"/>
              </a:rPr>
              <a:t>easy to </a:t>
            </a:r>
            <a:r>
              <a:rPr sz="2100" i="0" spc="-19" dirty="0">
                <a:latin typeface="Calibri"/>
                <a:cs typeface="Calibri"/>
              </a:rPr>
              <a:t>forget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8" dirty="0">
                <a:latin typeface="Calibri"/>
                <a:cs typeface="Calibri"/>
              </a:rPr>
              <a:t>use </a:t>
            </a:r>
            <a:r>
              <a:rPr sz="2100" i="0" spc="-11" dirty="0">
                <a:latin typeface="Calibri"/>
                <a:cs typeface="Calibri"/>
              </a:rPr>
              <a:t>curly-braces </a:t>
            </a:r>
            <a:r>
              <a:rPr sz="2100" i="0" spc="-4" dirty="0">
                <a:latin typeface="Calibri"/>
                <a:cs typeface="Calibri"/>
              </a:rPr>
              <a:t>and then </a:t>
            </a:r>
            <a:r>
              <a:rPr sz="2100" i="0" spc="-8" dirty="0">
                <a:latin typeface="Calibri"/>
                <a:cs typeface="Calibri"/>
              </a:rPr>
              <a:t>wonder</a:t>
            </a:r>
            <a:r>
              <a:rPr sz="2100" i="0" spc="229" dirty="0">
                <a:latin typeface="Calibri"/>
                <a:cs typeface="Calibri"/>
              </a:rPr>
              <a:t> </a:t>
            </a:r>
            <a:r>
              <a:rPr sz="2100" i="0" spc="-15" dirty="0">
                <a:latin typeface="Calibri"/>
                <a:cs typeface="Calibri"/>
              </a:rPr>
              <a:t>why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400"/>
              </a:lnSpc>
            </a:pPr>
            <a:r>
              <a:rPr sz="2100" i="0" spc="-11" dirty="0">
                <a:latin typeface="Calibri"/>
                <a:cs typeface="Calibri"/>
              </a:rPr>
              <a:t>your </a:t>
            </a:r>
            <a:r>
              <a:rPr sz="2100" i="0" spc="-4" dirty="0">
                <a:latin typeface="Consolas"/>
                <a:cs typeface="Consolas"/>
              </a:rPr>
              <a:t>if</a:t>
            </a:r>
            <a:r>
              <a:rPr sz="2100" i="0" spc="-619" dirty="0">
                <a:latin typeface="Consolas"/>
                <a:cs typeface="Consolas"/>
              </a:rPr>
              <a:t> </a:t>
            </a:r>
            <a:r>
              <a:rPr sz="2100" i="0" spc="-15" dirty="0">
                <a:latin typeface="Calibri"/>
                <a:cs typeface="Calibri"/>
              </a:rPr>
              <a:t>statement </a:t>
            </a:r>
            <a:r>
              <a:rPr sz="2100" i="0" spc="-4" dirty="0">
                <a:latin typeface="Calibri"/>
                <a:cs typeface="Calibri"/>
              </a:rPr>
              <a:t>isn’t working as </a:t>
            </a:r>
            <a:r>
              <a:rPr sz="2100" i="0" spc="-8" dirty="0">
                <a:latin typeface="Calibri"/>
                <a:cs typeface="Calibri"/>
              </a:rPr>
              <a:t>expected</a:t>
            </a:r>
            <a:endParaRPr sz="2100" i="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705" y="3899725"/>
            <a:ext cx="723185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Font typeface="Arial"/>
              <a:buChar char="•"/>
              <a:tabLst>
                <a:tab pos="181451" algn="l"/>
              </a:tabLst>
            </a:pPr>
            <a:r>
              <a:rPr sz="2100" b="1" i="0" spc="-4" dirty="0">
                <a:latin typeface="Calibri"/>
                <a:cs typeface="Calibri"/>
              </a:rPr>
              <a:t>Don’t </a:t>
            </a:r>
            <a:r>
              <a:rPr sz="2100" b="1" i="0" spc="-19" dirty="0">
                <a:latin typeface="Calibri"/>
                <a:cs typeface="Calibri"/>
              </a:rPr>
              <a:t>take </a:t>
            </a:r>
            <a:r>
              <a:rPr sz="2100" b="1" i="0" dirty="0">
                <a:latin typeface="Calibri"/>
                <a:cs typeface="Calibri"/>
              </a:rPr>
              <a:t>unnecessary </a:t>
            </a:r>
            <a:r>
              <a:rPr sz="2100" b="1" i="0" spc="-11" dirty="0">
                <a:latin typeface="Calibri"/>
                <a:cs typeface="Calibri"/>
              </a:rPr>
              <a:t>risks</a:t>
            </a:r>
            <a:r>
              <a:rPr sz="2100" i="0" spc="-11" dirty="0">
                <a:latin typeface="Calibri"/>
                <a:cs typeface="Calibri"/>
              </a:rPr>
              <a:t>, </a:t>
            </a:r>
            <a:r>
              <a:rPr sz="2100" i="0" spc="-15" dirty="0">
                <a:latin typeface="Calibri"/>
                <a:cs typeface="Calibri"/>
              </a:rPr>
              <a:t>always </a:t>
            </a:r>
            <a:r>
              <a:rPr sz="2100" i="0" spc="-8" dirty="0">
                <a:latin typeface="Calibri"/>
                <a:cs typeface="Calibri"/>
              </a:rPr>
              <a:t>use curly-braces, </a:t>
            </a:r>
            <a:r>
              <a:rPr sz="2100" i="0" spc="-19" dirty="0">
                <a:latin typeface="Calibri"/>
                <a:cs typeface="Calibri"/>
              </a:rPr>
              <a:t>it’s</a:t>
            </a:r>
            <a:r>
              <a:rPr sz="2100" i="0" spc="184" dirty="0">
                <a:latin typeface="Calibri"/>
                <a:cs typeface="Calibri"/>
              </a:rPr>
              <a:t> </a:t>
            </a:r>
            <a:r>
              <a:rPr sz="2100" i="0" spc="-15" dirty="0">
                <a:latin typeface="Calibri"/>
                <a:cs typeface="Calibri"/>
              </a:rPr>
              <a:t>always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i="0" spc="-8" dirty="0">
                <a:latin typeface="Calibri"/>
                <a:cs typeface="Calibri"/>
              </a:rPr>
              <a:t>correct</a:t>
            </a:r>
            <a:endParaRPr sz="2100" i="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150" y="3055620"/>
            <a:ext cx="4933950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0150" y="3055621"/>
            <a:ext cx="4933950" cy="669414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66199">
              <a:spcBef>
                <a:spcPts val="360"/>
              </a:spcBef>
            </a:pPr>
            <a:r>
              <a:rPr sz="1350" b="1" spc="-4" dirty="0">
                <a:solidFill>
                  <a:srgbClr val="000080"/>
                </a:solidFill>
                <a:latin typeface="Consolas"/>
                <a:cs typeface="Consolas"/>
              </a:rPr>
              <a:t>if </a:t>
            </a:r>
            <a:r>
              <a:rPr sz="1350" spc="-4" dirty="0">
                <a:latin typeface="Consolas"/>
                <a:cs typeface="Consolas"/>
              </a:rPr>
              <a:t>(score </a:t>
            </a:r>
            <a:r>
              <a:rPr sz="1350" dirty="0">
                <a:latin typeface="Consolas"/>
                <a:cs typeface="Consolas"/>
              </a:rPr>
              <a:t>&gt;</a:t>
            </a:r>
            <a:r>
              <a:rPr sz="1350" spc="-64" dirty="0">
                <a:latin typeface="Consolas"/>
                <a:cs typeface="Consolas"/>
              </a:rPr>
              <a:t> </a:t>
            </a:r>
            <a:r>
              <a:rPr sz="1350" spc="-8" dirty="0">
                <a:solidFill>
                  <a:srgbClr val="0000FF"/>
                </a:solidFill>
                <a:latin typeface="Consolas"/>
                <a:cs typeface="Consolas"/>
              </a:rPr>
              <a:t>70</a:t>
            </a:r>
            <a:r>
              <a:rPr sz="1350" spc="-8" dirty="0">
                <a:latin typeface="Consolas"/>
                <a:cs typeface="Consolas"/>
              </a:rPr>
              <a:t>)</a:t>
            </a:r>
            <a:endParaRPr sz="1350">
              <a:latin typeface="Consolas"/>
              <a:cs typeface="Consolas"/>
            </a:endParaRPr>
          </a:p>
          <a:p>
            <a:pPr marL="441008"/>
            <a:r>
              <a:rPr sz="1350" spc="-4" dirty="0">
                <a:latin typeface="Consolas"/>
                <a:cs typeface="Consolas"/>
              </a:rPr>
              <a:t>grade </a:t>
            </a:r>
            <a:r>
              <a:rPr sz="1350" dirty="0">
                <a:latin typeface="Consolas"/>
                <a:cs typeface="Consolas"/>
              </a:rPr>
              <a:t>=</a:t>
            </a:r>
            <a:r>
              <a:rPr sz="1350" spc="-56" dirty="0">
                <a:latin typeface="Consolas"/>
                <a:cs typeface="Consolas"/>
              </a:rPr>
              <a:t> </a:t>
            </a:r>
            <a:r>
              <a:rPr sz="1350" b="1" spc="-8" dirty="0">
                <a:solidFill>
                  <a:srgbClr val="008000"/>
                </a:solidFill>
                <a:latin typeface="Consolas"/>
                <a:cs typeface="Consolas"/>
              </a:rPr>
              <a:t>'A'</a:t>
            </a:r>
            <a:r>
              <a:rPr sz="1350" spc="-8" dirty="0"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 marL="441008"/>
            <a:r>
              <a:rPr sz="1350" spc="-4" dirty="0">
                <a:latin typeface="Consolas"/>
                <a:cs typeface="Consolas"/>
              </a:rPr>
              <a:t>System.</a:t>
            </a:r>
            <a:r>
              <a:rPr sz="1350" b="1" spc="-4" dirty="0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sz="1350" spc="-4" dirty="0">
                <a:latin typeface="Consolas"/>
                <a:cs typeface="Consolas"/>
              </a:rPr>
              <a:t>.println(</a:t>
            </a:r>
            <a:r>
              <a:rPr sz="1350" b="1" spc="-4" dirty="0">
                <a:solidFill>
                  <a:srgbClr val="008000"/>
                </a:solidFill>
                <a:latin typeface="Consolas"/>
                <a:cs typeface="Consolas"/>
              </a:rPr>
              <a:t>"The grade is</a:t>
            </a:r>
            <a:r>
              <a:rPr sz="1350" b="1" spc="-4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350" b="1" spc="-8" dirty="0">
                <a:solidFill>
                  <a:srgbClr val="008000"/>
                </a:solidFill>
                <a:latin typeface="Consolas"/>
                <a:cs typeface="Consolas"/>
              </a:rPr>
              <a:t>A"</a:t>
            </a:r>
            <a:r>
              <a:rPr sz="1350" spc="-8" dirty="0"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5581" y="4715485"/>
            <a:ext cx="4933950" cy="882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5581" y="4715484"/>
            <a:ext cx="4933950" cy="849271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vert="horz" wrap="square" lIns="0" tIns="18098" rIns="0" bIns="0" rtlCol="0">
            <a:spAutoFit/>
          </a:bodyPr>
          <a:lstStyle/>
          <a:p>
            <a:pPr marL="441008" marR="3259455" indent="-375285">
              <a:spcBef>
                <a:spcPts val="143"/>
              </a:spcBef>
            </a:pPr>
            <a:r>
              <a:rPr sz="1350" b="1" spc="-4" dirty="0">
                <a:solidFill>
                  <a:srgbClr val="000080"/>
                </a:solidFill>
                <a:latin typeface="Consolas"/>
                <a:cs typeface="Consolas"/>
              </a:rPr>
              <a:t>if </a:t>
            </a:r>
            <a:r>
              <a:rPr sz="1350" spc="-4" dirty="0">
                <a:latin typeface="Consolas"/>
                <a:cs typeface="Consolas"/>
              </a:rPr>
              <a:t>(score </a:t>
            </a:r>
            <a:r>
              <a:rPr sz="1350" dirty="0">
                <a:latin typeface="Consolas"/>
                <a:cs typeface="Consolas"/>
              </a:rPr>
              <a:t>&gt; </a:t>
            </a:r>
            <a:r>
              <a:rPr sz="1350" spc="-8" dirty="0">
                <a:solidFill>
                  <a:srgbClr val="0000FF"/>
                </a:solidFill>
                <a:latin typeface="Consolas"/>
                <a:cs typeface="Consolas"/>
              </a:rPr>
              <a:t>70</a:t>
            </a:r>
            <a:r>
              <a:rPr sz="1350" spc="-8" dirty="0">
                <a:latin typeface="Consolas"/>
                <a:cs typeface="Consolas"/>
              </a:rPr>
              <a:t>)</a:t>
            </a:r>
            <a:r>
              <a:rPr sz="1350" spc="-79" dirty="0">
                <a:latin typeface="Consolas"/>
                <a:cs typeface="Consolas"/>
              </a:rPr>
              <a:t> </a:t>
            </a:r>
            <a:r>
              <a:rPr sz="1350" dirty="0">
                <a:latin typeface="Consolas"/>
                <a:cs typeface="Consolas"/>
              </a:rPr>
              <a:t>{  </a:t>
            </a:r>
            <a:r>
              <a:rPr sz="1350" spc="-4" dirty="0">
                <a:latin typeface="Consolas"/>
                <a:cs typeface="Consolas"/>
              </a:rPr>
              <a:t>grade </a:t>
            </a:r>
            <a:r>
              <a:rPr sz="1350" dirty="0">
                <a:latin typeface="Consolas"/>
                <a:cs typeface="Consolas"/>
              </a:rPr>
              <a:t>=</a:t>
            </a:r>
            <a:r>
              <a:rPr sz="1350" spc="-56" dirty="0">
                <a:latin typeface="Consolas"/>
                <a:cs typeface="Consolas"/>
              </a:rPr>
              <a:t> </a:t>
            </a:r>
            <a:r>
              <a:rPr sz="1350" b="1" spc="-8" dirty="0">
                <a:solidFill>
                  <a:srgbClr val="008000"/>
                </a:solidFill>
                <a:latin typeface="Consolas"/>
                <a:cs typeface="Consolas"/>
              </a:rPr>
              <a:t>'A'</a:t>
            </a:r>
            <a:r>
              <a:rPr sz="1350" spc="-8" dirty="0"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 marL="441008"/>
            <a:r>
              <a:rPr sz="1350" spc="-4" dirty="0">
                <a:latin typeface="Consolas"/>
                <a:cs typeface="Consolas"/>
              </a:rPr>
              <a:t>System.</a:t>
            </a:r>
            <a:r>
              <a:rPr sz="1350" b="1" spc="-4" dirty="0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sz="1350" spc="-4" dirty="0">
                <a:latin typeface="Consolas"/>
                <a:cs typeface="Consolas"/>
              </a:rPr>
              <a:t>.println(</a:t>
            </a:r>
            <a:r>
              <a:rPr sz="1350" b="1" spc="-4" dirty="0">
                <a:solidFill>
                  <a:srgbClr val="008000"/>
                </a:solidFill>
                <a:latin typeface="Consolas"/>
                <a:cs typeface="Consolas"/>
              </a:rPr>
              <a:t>"The grade is</a:t>
            </a:r>
            <a:r>
              <a:rPr sz="1350" b="1" spc="-38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350" b="1" spc="-8" dirty="0">
                <a:solidFill>
                  <a:srgbClr val="008000"/>
                </a:solidFill>
                <a:latin typeface="Consolas"/>
                <a:cs typeface="Consolas"/>
              </a:rPr>
              <a:t>A"</a:t>
            </a:r>
            <a:r>
              <a:rPr sz="1350" spc="-8" dirty="0"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 marL="66199"/>
            <a:r>
              <a:rPr sz="1350" dirty="0"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0592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37665"/>
            <a:ext cx="6027436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19" dirty="0"/>
              <a:t>Premature</a:t>
            </a:r>
            <a:r>
              <a:rPr spc="-68" dirty="0"/>
              <a:t> </a:t>
            </a:r>
            <a:r>
              <a:rPr spc="-30" dirty="0"/>
              <a:t>Termination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11514"/>
            <a:ext cx="705231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Font typeface="Arial"/>
              <a:buChar char="•"/>
              <a:tabLst>
                <a:tab pos="181451" algn="l"/>
              </a:tabLst>
            </a:pPr>
            <a:r>
              <a:rPr sz="2100" i="0" spc="-19" dirty="0">
                <a:latin typeface="Calibri"/>
                <a:cs typeface="Calibri"/>
              </a:rPr>
              <a:t>Java </a:t>
            </a:r>
            <a:r>
              <a:rPr sz="2100" i="0" spc="-8" dirty="0">
                <a:latin typeface="Calibri"/>
                <a:cs typeface="Calibri"/>
              </a:rPr>
              <a:t>allows </a:t>
            </a:r>
            <a:r>
              <a:rPr sz="2100" i="0" spc="-4" dirty="0">
                <a:latin typeface="Calibri"/>
                <a:cs typeface="Calibri"/>
              </a:rPr>
              <a:t>selection </a:t>
            </a:r>
            <a:r>
              <a:rPr sz="2100" i="0" spc="-15" dirty="0">
                <a:latin typeface="Calibri"/>
                <a:cs typeface="Calibri"/>
              </a:rPr>
              <a:t>statements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15" dirty="0">
                <a:latin typeface="Calibri"/>
                <a:cs typeface="Calibri"/>
              </a:rPr>
              <a:t>exist </a:t>
            </a:r>
            <a:r>
              <a:rPr sz="2100" i="0" spc="-4" dirty="0">
                <a:latin typeface="Calibri"/>
                <a:cs typeface="Calibri"/>
              </a:rPr>
              <a:t>without a block, it</a:t>
            </a:r>
            <a:r>
              <a:rPr sz="2100" i="0" spc="203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also</a:t>
            </a:r>
            <a:endParaRPr sz="2100" i="0" dirty="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i="0" spc="-8" dirty="0">
                <a:latin typeface="Calibri"/>
                <a:cs typeface="Calibri"/>
              </a:rPr>
              <a:t>allows </a:t>
            </a:r>
            <a:r>
              <a:rPr sz="2100" i="0" spc="-15" dirty="0">
                <a:latin typeface="Calibri"/>
                <a:cs typeface="Calibri"/>
              </a:rPr>
              <a:t>you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8" dirty="0">
                <a:latin typeface="Calibri"/>
                <a:cs typeface="Calibri"/>
              </a:rPr>
              <a:t>arbitrarily </a:t>
            </a:r>
            <a:r>
              <a:rPr sz="2100" i="0" spc="-11" dirty="0">
                <a:latin typeface="Calibri"/>
                <a:cs typeface="Calibri"/>
              </a:rPr>
              <a:t>nest</a:t>
            </a:r>
            <a:r>
              <a:rPr sz="2100" i="0" spc="90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blocks</a:t>
            </a:r>
            <a:endParaRPr sz="2100" i="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5581" y="3065811"/>
            <a:ext cx="3886200" cy="104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5581" y="3065812"/>
            <a:ext cx="3886200" cy="984469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vert="horz" wrap="square" lIns="0" tIns="54769" rIns="0" bIns="0" rtlCol="0">
            <a:spAutoFit/>
          </a:bodyPr>
          <a:lstStyle/>
          <a:p>
            <a:pPr marL="66199">
              <a:spcBef>
                <a:spcPts val="431"/>
              </a:spcBef>
            </a:pPr>
            <a:r>
              <a:rPr lang="en-US" sz="1200" b="1" spc="-8" dirty="0" err="1">
                <a:solidFill>
                  <a:srgbClr val="000080"/>
                </a:solidFill>
                <a:latin typeface="Consolas"/>
                <a:cs typeface="Consolas"/>
              </a:rPr>
              <a:t>int</a:t>
            </a:r>
            <a:r>
              <a:rPr sz="1200" b="1" spc="-8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200" spc="-8" dirty="0">
                <a:latin typeface="Consolas"/>
                <a:cs typeface="Consolas"/>
              </a:rPr>
              <a:t>hours </a:t>
            </a:r>
            <a:r>
              <a:rPr sz="1200" spc="-4" dirty="0">
                <a:latin typeface="Consolas"/>
                <a:cs typeface="Consolas"/>
              </a:rPr>
              <a:t>=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8" dirty="0">
                <a:solidFill>
                  <a:srgbClr val="0000FF"/>
                </a:solidFill>
                <a:latin typeface="Consolas"/>
                <a:cs typeface="Consolas"/>
              </a:rPr>
              <a:t>20.0f</a:t>
            </a:r>
            <a:r>
              <a:rPr sz="1200" spc="-8" dirty="0"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15"/>
              </a:spcBef>
            </a:pPr>
            <a:endParaRPr sz="1238" dirty="0">
              <a:latin typeface="Times New Roman"/>
              <a:cs typeface="Times New Roman"/>
            </a:endParaRPr>
          </a:p>
          <a:p>
            <a:pPr marL="400050" marR="807244" indent="-333851"/>
            <a:r>
              <a:rPr sz="1200" b="1" spc="-4" dirty="0">
                <a:solidFill>
                  <a:srgbClr val="000080"/>
                </a:solidFill>
                <a:latin typeface="Consolas"/>
                <a:cs typeface="Consolas"/>
              </a:rPr>
              <a:t>if </a:t>
            </a:r>
            <a:r>
              <a:rPr sz="1200" spc="-8" dirty="0">
                <a:latin typeface="Consolas"/>
                <a:cs typeface="Consolas"/>
              </a:rPr>
              <a:t>(hours </a:t>
            </a:r>
            <a:r>
              <a:rPr sz="1200" spc="-4" dirty="0">
                <a:latin typeface="Consolas"/>
                <a:cs typeface="Consolas"/>
              </a:rPr>
              <a:t>&gt; </a:t>
            </a:r>
            <a:r>
              <a:rPr sz="1200" spc="-8" dirty="0">
                <a:solidFill>
                  <a:srgbClr val="0000FF"/>
                </a:solidFill>
                <a:latin typeface="Consolas"/>
                <a:cs typeface="Consolas"/>
              </a:rPr>
              <a:t>40.0f</a:t>
            </a:r>
            <a:r>
              <a:rPr sz="1200" spc="-8" dirty="0">
                <a:latin typeface="Consolas"/>
                <a:cs typeface="Consolas"/>
              </a:rPr>
              <a:t>); </a:t>
            </a:r>
            <a:r>
              <a:rPr sz="1200" spc="-4" dirty="0">
                <a:latin typeface="Consolas"/>
                <a:cs typeface="Consolas"/>
              </a:rPr>
              <a:t>{  </a:t>
            </a:r>
            <a:r>
              <a:rPr sz="1200" spc="-8" dirty="0">
                <a:latin typeface="Consolas"/>
                <a:cs typeface="Consolas"/>
              </a:rPr>
              <a:t>System.</a:t>
            </a:r>
            <a:r>
              <a:rPr sz="1200" b="1" spc="-8" dirty="0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sz="1200" spc="-8" dirty="0">
                <a:latin typeface="Consolas"/>
                <a:cs typeface="Consolas"/>
              </a:rPr>
              <a:t>.println(</a:t>
            </a:r>
            <a:r>
              <a:rPr sz="1200" b="1" spc="-8" dirty="0">
                <a:solidFill>
                  <a:srgbClr val="008000"/>
                </a:solidFill>
                <a:latin typeface="Consolas"/>
                <a:cs typeface="Consolas"/>
              </a:rPr>
              <a:t>"Too</a:t>
            </a:r>
            <a:r>
              <a:rPr sz="1200" b="1" spc="-34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b="1" spc="-4" dirty="0">
                <a:solidFill>
                  <a:srgbClr val="008000"/>
                </a:solidFill>
                <a:latin typeface="Consolas"/>
                <a:cs typeface="Consolas"/>
              </a:rPr>
              <a:t>long!"</a:t>
            </a:r>
            <a:r>
              <a:rPr sz="1200" spc="-4" dirty="0">
                <a:latin typeface="Consolas"/>
                <a:cs typeface="Consolas"/>
              </a:rPr>
              <a:t>);</a:t>
            </a:r>
            <a:endParaRPr sz="1200" dirty="0">
              <a:latin typeface="Consolas"/>
              <a:cs typeface="Consolas"/>
            </a:endParaRPr>
          </a:p>
          <a:p>
            <a:pPr marL="66199"/>
            <a:r>
              <a:rPr sz="1200" spc="-4" dirty="0"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04" y="4488181"/>
            <a:ext cx="6367463" cy="71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2100" i="0" spc="-15" dirty="0">
                <a:latin typeface="Calibri"/>
                <a:cs typeface="Calibri"/>
              </a:rPr>
              <a:t>It’s </a:t>
            </a:r>
            <a:r>
              <a:rPr sz="2100" i="0" spc="-8" dirty="0">
                <a:latin typeface="Calibri"/>
                <a:cs typeface="Calibri"/>
              </a:rPr>
              <a:t>easy </a:t>
            </a:r>
            <a:r>
              <a:rPr sz="2100" i="0" spc="-11" dirty="0">
                <a:latin typeface="Calibri"/>
                <a:cs typeface="Calibri"/>
              </a:rPr>
              <a:t>to </a:t>
            </a:r>
            <a:r>
              <a:rPr sz="2100" i="0" spc="-8" dirty="0">
                <a:latin typeface="Calibri"/>
                <a:cs typeface="Calibri"/>
              </a:rPr>
              <a:t>accidentally </a:t>
            </a:r>
            <a:r>
              <a:rPr sz="2100" i="0" spc="-4" dirty="0">
                <a:latin typeface="Calibri"/>
                <a:cs typeface="Calibri"/>
              </a:rPr>
              <a:t>change the meaning of </a:t>
            </a:r>
            <a:r>
              <a:rPr sz="2100" i="0" spc="-11" dirty="0">
                <a:latin typeface="Calibri"/>
                <a:cs typeface="Calibri"/>
              </a:rPr>
              <a:t>your</a:t>
            </a:r>
            <a:r>
              <a:rPr sz="2100" i="0" spc="127" dirty="0">
                <a:latin typeface="Calibri"/>
                <a:cs typeface="Calibri"/>
              </a:rPr>
              <a:t> </a:t>
            </a:r>
            <a:r>
              <a:rPr sz="2100" i="0" spc="-8" dirty="0">
                <a:latin typeface="Calibri"/>
                <a:cs typeface="Calibri"/>
              </a:rPr>
              <a:t>code</a:t>
            </a:r>
            <a:endParaRPr sz="2100" i="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100" i="0" spc="-4" dirty="0">
                <a:latin typeface="Calibri"/>
                <a:cs typeface="Calibri"/>
              </a:rPr>
              <a:t>And it will </a:t>
            </a:r>
            <a:r>
              <a:rPr sz="2100" i="0" spc="-8" dirty="0">
                <a:latin typeface="Calibri"/>
                <a:cs typeface="Calibri"/>
              </a:rPr>
              <a:t>still</a:t>
            </a:r>
            <a:r>
              <a:rPr sz="2100" i="0" spc="8" dirty="0">
                <a:latin typeface="Calibri"/>
                <a:cs typeface="Calibri"/>
              </a:rPr>
              <a:t> </a:t>
            </a:r>
            <a:r>
              <a:rPr sz="2100" i="0" spc="-4" dirty="0">
                <a:latin typeface="Calibri"/>
                <a:cs typeface="Calibri"/>
              </a:rPr>
              <a:t>compile…</a:t>
            </a:r>
            <a:endParaRPr sz="2100" i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306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37665"/>
            <a:ext cx="6098873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4" dirty="0"/>
              <a:t>Unhelpful</a:t>
            </a:r>
            <a:r>
              <a:rPr spc="-41" dirty="0"/>
              <a:t> </a:t>
            </a:r>
            <a:r>
              <a:rPr dirty="0"/>
              <a:t>Ambiguity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95322"/>
            <a:ext cx="321087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Consider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11" dirty="0">
                <a:latin typeface="Calibri"/>
                <a:cs typeface="Calibri"/>
              </a:rPr>
              <a:t>following</a:t>
            </a:r>
            <a:r>
              <a:rPr sz="2100" spc="5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code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3268" y="2669857"/>
            <a:ext cx="5905500" cy="1931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3268" y="2669858"/>
            <a:ext cx="5905500" cy="1903471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441008" marR="1692593" indent="-375285">
              <a:spcBef>
                <a:spcPts val="217"/>
              </a:spcBef>
            </a:pPr>
            <a:r>
              <a:rPr sz="1350" b="1" spc="-4" dirty="0">
                <a:solidFill>
                  <a:srgbClr val="000080"/>
                </a:solidFill>
                <a:latin typeface="Consolas"/>
                <a:cs typeface="Consolas"/>
              </a:rPr>
              <a:t>if </a:t>
            </a:r>
            <a:r>
              <a:rPr sz="1350" spc="-4" dirty="0">
                <a:latin typeface="Consolas"/>
                <a:cs typeface="Consolas"/>
              </a:rPr>
              <a:t>(age &gt;= </a:t>
            </a:r>
            <a:r>
              <a:rPr sz="1350" spc="-4" dirty="0">
                <a:solidFill>
                  <a:srgbClr val="0000FF"/>
                </a:solidFill>
                <a:latin typeface="Consolas"/>
                <a:cs typeface="Consolas"/>
              </a:rPr>
              <a:t>18</a:t>
            </a:r>
            <a:r>
              <a:rPr sz="1350" spc="-4" dirty="0">
                <a:latin typeface="Consolas"/>
                <a:cs typeface="Consolas"/>
              </a:rPr>
              <a:t>) </a:t>
            </a:r>
            <a:r>
              <a:rPr sz="1350" dirty="0">
                <a:latin typeface="Consolas"/>
                <a:cs typeface="Consolas"/>
              </a:rPr>
              <a:t>{  </a:t>
            </a:r>
            <a:r>
              <a:rPr sz="1350" spc="-4" dirty="0">
                <a:latin typeface="Consolas"/>
                <a:cs typeface="Consolas"/>
              </a:rPr>
              <a:t>System.</a:t>
            </a:r>
            <a:r>
              <a:rPr sz="1350" b="1" spc="-4" dirty="0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sz="1350" spc="-4" dirty="0">
                <a:latin typeface="Consolas"/>
                <a:cs typeface="Consolas"/>
              </a:rPr>
              <a:t>.println(</a:t>
            </a:r>
            <a:r>
              <a:rPr sz="1350" b="1" spc="-4" dirty="0">
                <a:solidFill>
                  <a:srgbClr val="008000"/>
                </a:solidFill>
                <a:latin typeface="Consolas"/>
                <a:cs typeface="Consolas"/>
              </a:rPr>
              <a:t>"Eligible to</a:t>
            </a:r>
            <a:r>
              <a:rPr sz="1350" b="1" spc="-49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350" b="1" spc="-4" dirty="0">
                <a:solidFill>
                  <a:srgbClr val="008000"/>
                </a:solidFill>
                <a:latin typeface="Consolas"/>
                <a:cs typeface="Consolas"/>
              </a:rPr>
              <a:t>vote."</a:t>
            </a:r>
            <a:r>
              <a:rPr sz="1350" spc="-4" dirty="0"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 marL="441008"/>
            <a:r>
              <a:rPr sz="1350" spc="-4" dirty="0">
                <a:latin typeface="Consolas"/>
                <a:cs typeface="Consolas"/>
              </a:rPr>
              <a:t>System.</a:t>
            </a:r>
            <a:r>
              <a:rPr sz="1350" b="1" spc="-4" dirty="0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sz="1350" spc="-4" dirty="0">
                <a:latin typeface="Consolas"/>
                <a:cs typeface="Consolas"/>
              </a:rPr>
              <a:t>.println(</a:t>
            </a:r>
            <a:r>
              <a:rPr sz="1350" b="1" spc="-4" dirty="0">
                <a:solidFill>
                  <a:srgbClr val="008000"/>
                </a:solidFill>
                <a:latin typeface="Consolas"/>
                <a:cs typeface="Consolas"/>
              </a:rPr>
              <a:t>"No longer </a:t>
            </a:r>
            <a:r>
              <a:rPr sz="13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3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350" b="1" spc="-4" dirty="0">
                <a:solidFill>
                  <a:srgbClr val="008000"/>
                </a:solidFill>
                <a:latin typeface="Consolas"/>
                <a:cs typeface="Consolas"/>
              </a:rPr>
              <a:t>minor."</a:t>
            </a:r>
            <a:r>
              <a:rPr sz="1350" spc="-4" dirty="0"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 marL="66199"/>
            <a:r>
              <a:rPr sz="1350" dirty="0"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spcBef>
                <a:spcPts val="19"/>
              </a:spcBef>
            </a:pPr>
            <a:endParaRPr sz="1388">
              <a:latin typeface="Times New Roman"/>
              <a:cs typeface="Times New Roman"/>
            </a:endParaRPr>
          </a:p>
          <a:p>
            <a:pPr marL="66199"/>
            <a:r>
              <a:rPr sz="1350" b="1" spc="-4" dirty="0">
                <a:solidFill>
                  <a:srgbClr val="000080"/>
                </a:solidFill>
                <a:latin typeface="Consolas"/>
                <a:cs typeface="Consolas"/>
              </a:rPr>
              <a:t>if </a:t>
            </a:r>
            <a:r>
              <a:rPr sz="1350" spc="-4" dirty="0">
                <a:latin typeface="Consolas"/>
                <a:cs typeface="Consolas"/>
              </a:rPr>
              <a:t>(age &lt;= </a:t>
            </a:r>
            <a:r>
              <a:rPr sz="1350" spc="-4" dirty="0">
                <a:solidFill>
                  <a:srgbClr val="0000FF"/>
                </a:solidFill>
                <a:latin typeface="Consolas"/>
                <a:cs typeface="Consolas"/>
              </a:rPr>
              <a:t>18</a:t>
            </a:r>
            <a:r>
              <a:rPr sz="1350" spc="-4" dirty="0">
                <a:latin typeface="Consolas"/>
                <a:cs typeface="Consolas"/>
              </a:rPr>
              <a:t>)</a:t>
            </a:r>
            <a:r>
              <a:rPr sz="1350" spc="-79" dirty="0">
                <a:latin typeface="Consolas"/>
                <a:cs typeface="Consolas"/>
              </a:rPr>
              <a:t> </a:t>
            </a:r>
            <a:r>
              <a:rPr sz="1350" dirty="0"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 marL="441008" marR="1316354"/>
            <a:r>
              <a:rPr sz="1350" spc="-4" dirty="0">
                <a:latin typeface="Consolas"/>
                <a:cs typeface="Consolas"/>
              </a:rPr>
              <a:t>System.</a:t>
            </a:r>
            <a:r>
              <a:rPr sz="1350" b="1" spc="-4" dirty="0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sz="1350" spc="-4" dirty="0">
                <a:latin typeface="Consolas"/>
                <a:cs typeface="Consolas"/>
              </a:rPr>
              <a:t>.println(</a:t>
            </a:r>
            <a:r>
              <a:rPr sz="1350" b="1" spc="-4" dirty="0">
                <a:solidFill>
                  <a:srgbClr val="008000"/>
                </a:solidFill>
                <a:latin typeface="Consolas"/>
                <a:cs typeface="Consolas"/>
              </a:rPr>
              <a:t>"Not eligible to vote."</a:t>
            </a:r>
            <a:r>
              <a:rPr sz="1350" spc="-4" dirty="0">
                <a:latin typeface="Consolas"/>
                <a:cs typeface="Consolas"/>
              </a:rPr>
              <a:t>);  System.</a:t>
            </a:r>
            <a:r>
              <a:rPr sz="1350" b="1" spc="-4" dirty="0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sz="1350" spc="-4" dirty="0">
                <a:latin typeface="Consolas"/>
                <a:cs typeface="Consolas"/>
              </a:rPr>
              <a:t>.println(</a:t>
            </a:r>
            <a:r>
              <a:rPr sz="1350" b="1" spc="-4" dirty="0">
                <a:solidFill>
                  <a:srgbClr val="008000"/>
                </a:solidFill>
                <a:latin typeface="Consolas"/>
                <a:cs typeface="Consolas"/>
              </a:rPr>
              <a:t>"Still </a:t>
            </a:r>
            <a:r>
              <a:rPr sz="13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350" b="1" spc="-56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350" b="1" spc="-4" dirty="0">
                <a:solidFill>
                  <a:srgbClr val="008000"/>
                </a:solidFill>
                <a:latin typeface="Consolas"/>
                <a:cs typeface="Consolas"/>
              </a:rPr>
              <a:t>minor."</a:t>
            </a:r>
            <a:r>
              <a:rPr sz="1350" spc="-4" dirty="0"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 marL="66199">
              <a:spcBef>
                <a:spcPts val="4"/>
              </a:spcBef>
            </a:pPr>
            <a:r>
              <a:rPr sz="1350" dirty="0"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04" y="4713351"/>
            <a:ext cx="4105275" cy="71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What would </a:t>
            </a:r>
            <a:r>
              <a:rPr sz="2100" spc="-4" dirty="0">
                <a:latin typeface="Calibri"/>
                <a:cs typeface="Calibri"/>
              </a:rPr>
              <a:t>happen if </a:t>
            </a:r>
            <a:r>
              <a:rPr sz="2100" spc="-8" dirty="0">
                <a:latin typeface="Calibri"/>
                <a:cs typeface="Calibri"/>
              </a:rPr>
              <a:t>age </a:t>
            </a:r>
            <a:r>
              <a:rPr sz="2100" spc="-15" dirty="0">
                <a:latin typeface="Calibri"/>
                <a:cs typeface="Calibri"/>
              </a:rPr>
              <a:t>were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16?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What would happen </a:t>
            </a:r>
            <a:r>
              <a:rPr sz="2100" spc="-4" dirty="0">
                <a:latin typeface="Calibri"/>
                <a:cs typeface="Calibri"/>
              </a:rPr>
              <a:t>if </a:t>
            </a:r>
            <a:r>
              <a:rPr sz="2100" spc="-8" dirty="0">
                <a:latin typeface="Calibri"/>
                <a:cs typeface="Calibri"/>
              </a:rPr>
              <a:t>age </a:t>
            </a:r>
            <a:r>
              <a:rPr sz="2100" spc="-15" dirty="0">
                <a:latin typeface="Calibri"/>
                <a:cs typeface="Calibri"/>
              </a:rPr>
              <a:t>were</a:t>
            </a:r>
            <a:r>
              <a:rPr sz="2100" spc="6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18?</a:t>
            </a:r>
            <a:endParaRPr sz="2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0214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2348880"/>
            <a:ext cx="7886700" cy="1205484"/>
          </a:xfrm>
        </p:spPr>
        <p:txBody>
          <a:bodyPr/>
          <a:lstStyle/>
          <a:p>
            <a:r>
              <a:rPr lang="en-US" b="1" dirty="0"/>
              <a:t>Switch</a:t>
            </a:r>
            <a:r>
              <a:rPr lang="en-US" dirty="0"/>
              <a:t> Statement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881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764704"/>
            <a:ext cx="7886700" cy="925985"/>
          </a:xfrm>
        </p:spPr>
        <p:txBody>
          <a:bodyPr/>
          <a:lstStyle/>
          <a:p>
            <a:r>
              <a:rPr lang="en-GB" dirty="0"/>
              <a:t>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6679654" cy="4351338"/>
          </a:xfrm>
        </p:spPr>
        <p:txBody>
          <a:bodyPr>
            <a:normAutofit/>
          </a:bodyPr>
          <a:lstStyle/>
          <a:p>
            <a:r>
              <a:rPr lang="en-GB" dirty="0"/>
              <a:t>We often need to build programs that choose between a set of many alternatives</a:t>
            </a:r>
          </a:p>
          <a:p>
            <a:r>
              <a:rPr lang="en-GB" dirty="0"/>
              <a:t>This could be achieved using variants of the </a:t>
            </a:r>
            <a:r>
              <a:rPr lang="en-GB" b="1" dirty="0"/>
              <a:t>if</a:t>
            </a:r>
            <a:r>
              <a:rPr lang="en-GB" dirty="0"/>
              <a:t> statement</a:t>
            </a:r>
          </a:p>
          <a:p>
            <a:pPr lvl="1"/>
            <a:r>
              <a:rPr lang="en-GB" dirty="0"/>
              <a:t>But this can quickly result in programs that are complicated</a:t>
            </a:r>
          </a:p>
          <a:p>
            <a:r>
              <a:rPr lang="en-GB" dirty="0"/>
              <a:t>Java provides the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  <a:r>
              <a:rPr lang="en-GB" dirty="0"/>
              <a:t> statement for these cases</a:t>
            </a:r>
          </a:p>
        </p:txBody>
      </p:sp>
    </p:spTree>
    <p:extLst>
      <p:ext uri="{BB962C8B-B14F-4D97-AF65-F5344CB8AC3E}">
        <p14:creationId xmlns:p14="http://schemas.microsoft.com/office/powerpoint/2010/main" val="1441164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Statement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Match an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expression</a:t>
            </a:r>
            <a:r>
              <a:rPr lang="en-US" dirty="0"/>
              <a:t> against an (arbitrary) number of cases</a:t>
            </a:r>
          </a:p>
          <a:p>
            <a:pPr lvl="1"/>
            <a:r>
              <a:rPr lang="en-US" dirty="0"/>
              <a:t>Entire body of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switch</a:t>
            </a:r>
            <a:r>
              <a:rPr lang="en-US" dirty="0"/>
              <a:t> statement is a block</a:t>
            </a:r>
          </a:p>
          <a:p>
            <a:r>
              <a:rPr lang="en-US" dirty="0"/>
              <a:t>Expression is evaluated first</a:t>
            </a:r>
          </a:p>
          <a:p>
            <a:r>
              <a:rPr lang="en-US" dirty="0"/>
              <a:t>If a matching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dirty="0"/>
              <a:t> is present, all statements beneath it are executed until the next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break</a:t>
            </a:r>
          </a:p>
          <a:p>
            <a:r>
              <a:rPr lang="en-US" dirty="0"/>
              <a:t>If no matching cases are present, the optional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dirty="0"/>
              <a:t> statements will execute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switch </a:t>
            </a:r>
            <a:r>
              <a:rPr lang="en-US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&lt;expression&gt;</a:t>
            </a:r>
            <a:r>
              <a:rPr lang="en-US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case </a:t>
            </a:r>
            <a:r>
              <a:rPr lang="en-US" b="1" dirty="0">
                <a:solidFill>
                  <a:srgbClr val="F57900"/>
                </a:solidFill>
                <a:latin typeface="Consolas" charset="0"/>
                <a:ea typeface="Consolas" charset="0"/>
                <a:cs typeface="Consolas" charset="0"/>
              </a:rPr>
              <a:t>&lt;constant&gt;:</a:t>
            </a:r>
          </a:p>
          <a:p>
            <a:pPr marL="0" indent="0">
              <a:buNone/>
            </a:pP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statements</a:t>
            </a:r>
            <a:r>
              <a:rPr lang="de-DE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...;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case </a:t>
            </a:r>
            <a:r>
              <a:rPr lang="en-US" b="1" dirty="0">
                <a:solidFill>
                  <a:srgbClr val="F57900"/>
                </a:solidFill>
                <a:latin typeface="Consolas" charset="0"/>
                <a:ea typeface="Consolas" charset="0"/>
                <a:cs typeface="Consolas" charset="0"/>
              </a:rPr>
              <a:t>&lt;constant&gt;:</a:t>
            </a:r>
          </a:p>
          <a:p>
            <a:pPr marL="0" indent="0">
              <a:buNone/>
            </a:pP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statements</a:t>
            </a:r>
            <a:r>
              <a:rPr lang="de-DE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...;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case </a:t>
            </a:r>
            <a:r>
              <a:rPr lang="en-US" b="1" dirty="0">
                <a:solidFill>
                  <a:srgbClr val="F57900"/>
                </a:solidFill>
                <a:latin typeface="Consolas" charset="0"/>
                <a:ea typeface="Consolas" charset="0"/>
                <a:cs typeface="Consolas" charset="0"/>
              </a:rPr>
              <a:t>&lt;constant&gt;:</a:t>
            </a:r>
          </a:p>
          <a:p>
            <a:pPr marL="0" indent="0">
              <a:buNone/>
            </a:pP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statements</a:t>
            </a:r>
            <a:r>
              <a:rPr lang="de-DE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...;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statements</a:t>
            </a:r>
            <a:r>
              <a:rPr lang="de-DE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...;</a:t>
            </a:r>
          </a:p>
          <a:p>
            <a:pPr marL="0" indent="0">
              <a:buNone/>
            </a:pPr>
            <a:r>
              <a:rPr lang="de-DE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974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String type allows us to represent strings of characters (i.e. a sequence of characters)</a:t>
            </a:r>
          </a:p>
          <a:p>
            <a:r>
              <a:rPr lang="en-GB" dirty="0"/>
              <a:t>String assignments: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hello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world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"World"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/>
          </a:p>
          <a:p>
            <a:r>
              <a:rPr lang="en-GB" dirty="0"/>
              <a:t>String concatenation (the + operator):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helloworld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hello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world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6952617" y="2907339"/>
            <a:ext cx="1885866" cy="507983"/>
            <a:chOff x="7536160" y="2996952"/>
            <a:chExt cx="2514488" cy="677310"/>
          </a:xfrm>
        </p:grpSpPr>
        <p:sp>
          <p:nvSpPr>
            <p:cNvPr id="4" name="TextBox 3"/>
            <p:cNvSpPr txBox="1"/>
            <p:nvPr/>
          </p:nvSpPr>
          <p:spPr>
            <a:xfrm>
              <a:off x="7536160" y="2996952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H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40216" y="2997155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44272" y="2996952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48328" y="2996952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46592" y="2996952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o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48264" y="3894049"/>
            <a:ext cx="1885866" cy="507983"/>
            <a:chOff x="7505960" y="3934594"/>
            <a:chExt cx="2514488" cy="677310"/>
          </a:xfrm>
        </p:grpSpPr>
        <p:sp>
          <p:nvSpPr>
            <p:cNvPr id="9" name="TextBox 8"/>
            <p:cNvSpPr txBox="1"/>
            <p:nvPr/>
          </p:nvSpPr>
          <p:spPr>
            <a:xfrm>
              <a:off x="7505960" y="3934594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W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10016" y="3934797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o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14072" y="3934594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18128" y="3934594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16392" y="3934594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47537" y="5320213"/>
            <a:ext cx="4136631" cy="508136"/>
            <a:chOff x="2567608" y="5661990"/>
            <a:chExt cx="5515508" cy="677514"/>
          </a:xfrm>
        </p:grpSpPr>
        <p:sp>
          <p:nvSpPr>
            <p:cNvPr id="14" name="TextBox 13"/>
            <p:cNvSpPr txBox="1"/>
            <p:nvPr/>
          </p:nvSpPr>
          <p:spPr>
            <a:xfrm>
              <a:off x="2567608" y="5662193"/>
              <a:ext cx="504056" cy="67710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71664" y="5662397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5720" y="5662193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l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79776" y="5662193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8040" y="5662193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o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8628" y="5661990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W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2684" y="5662193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76740" y="5661990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0796" y="5661990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79060" y="5661990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700" dirty="0"/>
                <a:t>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82096" y="5662193"/>
              <a:ext cx="504056" cy="677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7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5818341" y="399792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world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5839746" y="301121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hello</a:t>
            </a:r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56901" y="3149714"/>
            <a:ext cx="49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1"/>
          </p:cNvCxnSpPr>
          <p:nvPr/>
        </p:nvCxnSpPr>
        <p:spPr>
          <a:xfrm>
            <a:off x="6503218" y="4136424"/>
            <a:ext cx="445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4926" y="542408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helloworld</a:t>
            </a:r>
            <a:endParaRPr lang="en-GB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14377" y="5562585"/>
            <a:ext cx="733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557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Structure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34184" y="1883978"/>
            <a:ext cx="6162152" cy="3958698"/>
            <a:chOff x="1434184" y="1883978"/>
            <a:chExt cx="6162152" cy="3958698"/>
          </a:xfrm>
        </p:grpSpPr>
        <p:sp>
          <p:nvSpPr>
            <p:cNvPr id="6" name="Oval 5"/>
            <p:cNvSpPr/>
            <p:nvPr/>
          </p:nvSpPr>
          <p:spPr>
            <a:xfrm flipH="1">
              <a:off x="2557664" y="1883978"/>
              <a:ext cx="410481" cy="41048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2561888" y="3134479"/>
              <a:ext cx="412955" cy="412955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6836162" y="5429721"/>
              <a:ext cx="412955" cy="412955"/>
            </a:xfrm>
            <a:prstGeom prst="ellipse">
              <a:avLst/>
            </a:prstGeom>
            <a:noFill/>
            <a:ln w="3810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70795" y="3134480"/>
              <a:ext cx="1507710" cy="41664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nsolas" charset="0"/>
                  <a:ea typeface="Consolas" charset="0"/>
                  <a:cs typeface="Consolas" charset="0"/>
                </a:rPr>
                <a:t>statements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15099" y="304235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==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46322" y="3134480"/>
              <a:ext cx="950014" cy="41664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nsolas" charset="0"/>
                  <a:ea typeface="Consolas" charset="0"/>
                  <a:cs typeface="Consolas" charset="0"/>
                </a:rPr>
                <a:t>break</a:t>
              </a:r>
            </a:p>
          </p:txBody>
        </p:sp>
        <p:sp>
          <p:nvSpPr>
            <p:cNvPr id="19" name="Diamond 18"/>
            <p:cNvSpPr/>
            <p:nvPr/>
          </p:nvSpPr>
          <p:spPr>
            <a:xfrm>
              <a:off x="2561888" y="3899595"/>
              <a:ext cx="412955" cy="412955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70795" y="3899595"/>
              <a:ext cx="1507710" cy="41664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>
                  <a:latin typeface="Consolas" charset="0"/>
                  <a:ea typeface="Consolas" charset="0"/>
                  <a:cs typeface="Consolas" charset="0"/>
                </a:rPr>
                <a:t>statements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6322" y="3899595"/>
              <a:ext cx="950014" cy="41664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nsolas" charset="0"/>
                  <a:ea typeface="Consolas" charset="0"/>
                  <a:cs typeface="Consolas" charset="0"/>
                </a:rPr>
                <a:t>break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70795" y="4664606"/>
              <a:ext cx="1475893" cy="41664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nsolas" charset="0"/>
                  <a:ea typeface="Consolas" charset="0"/>
                  <a:cs typeface="Consolas" charset="0"/>
                </a:rPr>
                <a:t>statements</a:t>
              </a:r>
            </a:p>
          </p:txBody>
        </p:sp>
        <p:sp>
          <p:nvSpPr>
            <p:cNvPr id="23" name="Diamond 22"/>
            <p:cNvSpPr/>
            <p:nvPr/>
          </p:nvSpPr>
          <p:spPr>
            <a:xfrm>
              <a:off x="2561887" y="4668294"/>
              <a:ext cx="412955" cy="412955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75465" y="360108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charset="0"/>
                  <a:ea typeface="Consolas" charset="0"/>
                  <a:cs typeface="Consolas" charset="0"/>
                </a:rPr>
                <a:t>!=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34" name="Straight Arrow Connector 33"/>
            <p:cNvCxnSpPr>
              <a:stCxn id="7" idx="3"/>
              <a:endCxn id="9" idx="1"/>
            </p:cNvCxnSpPr>
            <p:nvPr/>
          </p:nvCxnSpPr>
          <p:spPr>
            <a:xfrm>
              <a:off x="2974843" y="3340957"/>
              <a:ext cx="1295951" cy="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3"/>
              <a:endCxn id="18" idx="1"/>
            </p:cNvCxnSpPr>
            <p:nvPr/>
          </p:nvCxnSpPr>
          <p:spPr>
            <a:xfrm>
              <a:off x="5688228" y="3342801"/>
              <a:ext cx="958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0" idx="3"/>
              <a:endCxn id="21" idx="1"/>
            </p:cNvCxnSpPr>
            <p:nvPr/>
          </p:nvCxnSpPr>
          <p:spPr>
            <a:xfrm>
              <a:off x="5688228" y="4107917"/>
              <a:ext cx="958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2"/>
              <a:endCxn id="21" idx="0"/>
            </p:cNvCxnSpPr>
            <p:nvPr/>
          </p:nvCxnSpPr>
          <p:spPr>
            <a:xfrm>
              <a:off x="7042640" y="3551122"/>
              <a:ext cx="0" cy="348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2"/>
              <a:endCxn id="8" idx="0"/>
            </p:cNvCxnSpPr>
            <p:nvPr/>
          </p:nvCxnSpPr>
          <p:spPr>
            <a:xfrm>
              <a:off x="7042640" y="4316238"/>
              <a:ext cx="0" cy="11134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2" idx="3"/>
              <a:endCxn id="8" idx="0"/>
            </p:cNvCxnSpPr>
            <p:nvPr/>
          </p:nvCxnSpPr>
          <p:spPr>
            <a:xfrm>
              <a:off x="5688228" y="4872927"/>
              <a:ext cx="1354412" cy="55679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7" idx="2"/>
              <a:endCxn id="19" idx="0"/>
            </p:cNvCxnSpPr>
            <p:nvPr/>
          </p:nvCxnSpPr>
          <p:spPr>
            <a:xfrm>
              <a:off x="2768366" y="3547434"/>
              <a:ext cx="0" cy="352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9" idx="2"/>
              <a:endCxn id="23" idx="0"/>
            </p:cNvCxnSpPr>
            <p:nvPr/>
          </p:nvCxnSpPr>
          <p:spPr>
            <a:xfrm flipH="1">
              <a:off x="2768365" y="4312549"/>
              <a:ext cx="1" cy="355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3" idx="3"/>
              <a:endCxn id="22" idx="1"/>
            </p:cNvCxnSpPr>
            <p:nvPr/>
          </p:nvCxnSpPr>
          <p:spPr>
            <a:xfrm flipV="1">
              <a:off x="2974842" y="4872928"/>
              <a:ext cx="1295952" cy="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9" idx="3"/>
              <a:endCxn id="20" idx="1"/>
            </p:cNvCxnSpPr>
            <p:nvPr/>
          </p:nvCxnSpPr>
          <p:spPr>
            <a:xfrm>
              <a:off x="2974843" y="4106073"/>
              <a:ext cx="1295951" cy="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315099" y="37890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==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75465" y="433916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charset="0"/>
                  <a:ea typeface="Consolas" charset="0"/>
                  <a:cs typeface="Consolas" charset="0"/>
                </a:rPr>
                <a:t>!=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34184" y="320245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charset="0"/>
                  <a:ea typeface="Consolas" charset="0"/>
                  <a:cs typeface="Consolas" charset="0"/>
                </a:rPr>
                <a:t>case value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34184" y="399526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charset="0"/>
                  <a:ea typeface="Consolas" charset="0"/>
                  <a:cs typeface="Consolas" charset="0"/>
                </a:rPr>
                <a:t>case value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19118" y="4734428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default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07704" y="2526248"/>
              <a:ext cx="1693391" cy="4166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>
                  <a:latin typeface="Consolas" charset="0"/>
                  <a:ea typeface="Consolas" charset="0"/>
                  <a:cs typeface="Consolas" charset="0"/>
                </a:rPr>
                <a:t>expression</a:t>
              </a:r>
            </a:p>
          </p:txBody>
        </p:sp>
        <p:cxnSp>
          <p:nvCxnSpPr>
            <p:cNvPr id="73" name="Straight Arrow Connector 72"/>
            <p:cNvCxnSpPr>
              <a:stCxn id="6" idx="4"/>
              <a:endCxn id="72" idx="0"/>
            </p:cNvCxnSpPr>
            <p:nvPr/>
          </p:nvCxnSpPr>
          <p:spPr>
            <a:xfrm>
              <a:off x="2762905" y="2294460"/>
              <a:ext cx="5460" cy="23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2" idx="2"/>
              <a:endCxn id="7" idx="0"/>
            </p:cNvCxnSpPr>
            <p:nvPr/>
          </p:nvCxnSpPr>
          <p:spPr>
            <a:xfrm>
              <a:off x="2768365" y="2942891"/>
              <a:ext cx="1" cy="1915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0425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3810032" y="2185082"/>
            <a:ext cx="2529347" cy="176358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of the Switch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6336" y="2523951"/>
            <a:ext cx="442452" cy="2875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int</a:t>
            </a:r>
            <a:endParaRPr lang="en-GB" sz="1500" dirty="0"/>
          </a:p>
        </p:txBody>
      </p:sp>
      <p:sp>
        <p:nvSpPr>
          <p:cNvPr id="6" name="Rectangle 5"/>
          <p:cNvSpPr/>
          <p:nvPr/>
        </p:nvSpPr>
        <p:spPr>
          <a:xfrm>
            <a:off x="5082082" y="2751052"/>
            <a:ext cx="678425" cy="2875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short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1478" y="2990368"/>
            <a:ext cx="538316" cy="2875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char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4147" y="3277962"/>
            <a:ext cx="538316" cy="2875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byte</a:t>
            </a:r>
          </a:p>
        </p:txBody>
      </p:sp>
      <p:sp>
        <p:nvSpPr>
          <p:cNvPr id="10" name="Plus Sign 9"/>
          <p:cNvSpPr/>
          <p:nvPr/>
        </p:nvSpPr>
        <p:spPr>
          <a:xfrm>
            <a:off x="6468429" y="2645394"/>
            <a:ext cx="685800" cy="6858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331209" y="2846572"/>
            <a:ext cx="769183" cy="2875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String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1993" y="4670107"/>
            <a:ext cx="126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Appear at most once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1832" y="4670107"/>
            <a:ext cx="2255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Optionally be followed by statements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507" y="2846572"/>
            <a:ext cx="35028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/>
              <a:t>Expression </a:t>
            </a:r>
            <a:r>
              <a:rPr lang="en-GB" sz="2100" b="1" dirty="0"/>
              <a:t>must</a:t>
            </a:r>
            <a:r>
              <a:rPr lang="en-GB" sz="2100" dirty="0"/>
              <a:t> be one of: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4770186"/>
            <a:ext cx="29963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/>
              <a:t>Case statements </a:t>
            </a:r>
            <a:r>
              <a:rPr lang="en-GB" sz="2100" b="1" dirty="0"/>
              <a:t>must</a:t>
            </a:r>
            <a:r>
              <a:rPr lang="en-GB" sz="2100" dirty="0"/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0287" y="4670106"/>
            <a:ext cx="1240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 constant or literal</a:t>
            </a:r>
          </a:p>
        </p:txBody>
      </p:sp>
      <p:sp>
        <p:nvSpPr>
          <p:cNvPr id="17" name="Plus Sign 16"/>
          <p:cNvSpPr/>
          <p:nvPr/>
        </p:nvSpPr>
        <p:spPr>
          <a:xfrm>
            <a:off x="4155920" y="4623494"/>
            <a:ext cx="685800" cy="6858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lus Sign 17"/>
          <p:cNvSpPr/>
          <p:nvPr/>
        </p:nvSpPr>
        <p:spPr>
          <a:xfrm>
            <a:off x="6063988" y="4638829"/>
            <a:ext cx="685800" cy="6858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680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960561"/>
            <a:ext cx="3672408" cy="4351338"/>
          </a:xfrm>
        </p:spPr>
        <p:txBody>
          <a:bodyPr>
            <a:noAutofit/>
          </a:bodyPr>
          <a:lstStyle/>
          <a:p>
            <a:r>
              <a:rPr lang="en-US" dirty="0"/>
              <a:t>This example applies a </a:t>
            </a:r>
            <a:r>
              <a:rPr lang="en-US" b="1" dirty="0"/>
              <a:t>switch</a:t>
            </a:r>
            <a:r>
              <a:rPr lang="en-US" dirty="0"/>
              <a:t> statement to a grade, printing an appropriate message for each possible value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1825625"/>
            <a:ext cx="4824536" cy="43513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grade </a:t>
            </a:r>
            <a:r>
              <a:rPr lang="en-US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'B'</a:t>
            </a:r>
            <a:r>
              <a:rPr lang="en-US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switch </a:t>
            </a:r>
            <a:r>
              <a:rPr lang="en-US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grade</a:t>
            </a:r>
            <a:r>
              <a:rPr lang="en-US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case </a:t>
            </a:r>
            <a:r>
              <a:rPr lang="ro-RO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'A'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</a:t>
            </a:r>
            <a:r>
              <a:rPr lang="ro-RO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ro-RO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"The grade </a:t>
            </a:r>
            <a:r>
              <a:rPr lang="ro-RO" b="1" dirty="0" err="1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ro-RO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 'A'!"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case </a:t>
            </a:r>
            <a:r>
              <a:rPr lang="ro-RO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'B'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</a:t>
            </a:r>
            <a:r>
              <a:rPr lang="ro-RO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ro-RO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"The grade </a:t>
            </a:r>
            <a:r>
              <a:rPr lang="ro-RO" b="1" dirty="0" err="1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ro-RO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 'B'!"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case </a:t>
            </a:r>
            <a:r>
              <a:rPr lang="ro-RO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'C'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</a:t>
            </a:r>
            <a:r>
              <a:rPr lang="ro-RO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ro-RO" b="1" dirty="0" err="1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"The grade </a:t>
            </a:r>
            <a:r>
              <a:rPr lang="ro-RO" b="1" dirty="0" err="1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ro-RO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 'C'!"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ro-RO" b="1" dirty="0">
              <a:solidFill>
                <a:srgbClr val="CE5C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b="1" dirty="0" err="1">
                <a:solidFill>
                  <a:srgbClr val="204A87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ro-RO" b="1" dirty="0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ro-RO" b="1" dirty="0">
                <a:solidFill>
                  <a:srgbClr val="C4A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"The grade is </a:t>
            </a:r>
            <a:r>
              <a:rPr lang="en-US" altLang="zh-CN" b="1" dirty="0" err="1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ro-RO" b="1" dirty="0">
                <a:solidFill>
                  <a:srgbClr val="4E9A06"/>
                </a:solidFill>
                <a:latin typeface="Consolas" charset="0"/>
                <a:ea typeface="Consolas" charset="0"/>
                <a:cs typeface="Consolas" charset="0"/>
              </a:rPr>
              <a:t>nvalid."</a:t>
            </a: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ro-RO" b="1" dirty="0">
                <a:solidFill>
                  <a:srgbClr val="CE5C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6014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00062"/>
            <a:ext cx="7886700" cy="1325563"/>
          </a:xfrm>
        </p:spPr>
        <p:txBody>
          <a:bodyPr/>
          <a:lstStyle/>
          <a:p>
            <a:r>
              <a:rPr lang="en-US" dirty="0"/>
              <a:t>Forgetting to Hit the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2040" y="1669950"/>
            <a:ext cx="38862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/>
              <a:t>This algorithm should classify a score between 0-5 as a grade</a:t>
            </a:r>
          </a:p>
          <a:p>
            <a:pPr lvl="1"/>
            <a:r>
              <a:rPr lang="en-US" sz="3300" dirty="0"/>
              <a:t>If the score is less than or equal to 2, we say the grade is an ‘F’</a:t>
            </a:r>
          </a:p>
          <a:p>
            <a:pPr lvl="1"/>
            <a:r>
              <a:rPr lang="en-US" sz="3300" dirty="0"/>
              <a:t>Otherwise, the grade is either ‘C’, ‘B’, or ‘A’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But this isn’t quite right, consider what would happen for different scores?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632" y="1669950"/>
            <a:ext cx="4315376" cy="43513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score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switch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score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panose="020B0609020204030204" pitchFamily="49" charset="0"/>
              </a:rPr>
              <a:t>case </a:t>
            </a:r>
            <a:r>
              <a:rPr lang="ro-RO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panose="020B0609020204030204" pitchFamily="49" charset="0"/>
              </a:rPr>
              <a:t>case </a:t>
            </a:r>
            <a:r>
              <a:rPr lang="ro-RO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panose="020B0609020204030204" pitchFamily="49" charset="0"/>
              </a:rPr>
              <a:t>case </a:t>
            </a:r>
            <a:r>
              <a:rPr lang="ro-RO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   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out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"The grade </a:t>
            </a:r>
            <a:r>
              <a:rPr lang="ro-RO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 'F'!"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panose="020B0609020204030204" pitchFamily="49" charset="0"/>
              </a:rPr>
              <a:t>case </a:t>
            </a:r>
            <a:r>
              <a:rPr lang="ro-RO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   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out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"The grade </a:t>
            </a:r>
            <a:r>
              <a:rPr lang="ro-RO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 'C'!"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panose="020B0609020204030204" pitchFamily="49" charset="0"/>
              </a:rPr>
              <a:t>case </a:t>
            </a:r>
            <a:r>
              <a:rPr lang="ro-RO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   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out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"The grade </a:t>
            </a:r>
            <a:r>
              <a:rPr lang="ro-RO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 'B!'"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panose="020B0609020204030204" pitchFamily="49" charset="0"/>
              </a:rPr>
              <a:t>case </a:t>
            </a:r>
            <a:r>
              <a:rPr lang="ro-RO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   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out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"The grade </a:t>
            </a:r>
            <a:r>
              <a:rPr lang="ro-RO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 'A'!"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default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   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out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"Invalid </a:t>
            </a:r>
            <a:r>
              <a:rPr lang="ro-RO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score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."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68050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Forgetting to Hit the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07222"/>
            <a:ext cx="3886200" cy="9125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The grade is ‘B’!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The grade is ‘A’!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Invalid score.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226468"/>
            <a:ext cx="4119314" cy="343477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score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switch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score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panose="020B0609020204030204" pitchFamily="49" charset="0"/>
              </a:rPr>
              <a:t>case </a:t>
            </a:r>
            <a:r>
              <a:rPr lang="ro-RO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panose="020B0609020204030204" pitchFamily="49" charset="0"/>
              </a:rPr>
              <a:t>case </a:t>
            </a:r>
            <a:r>
              <a:rPr lang="ro-RO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panose="020B0609020204030204" pitchFamily="49" charset="0"/>
              </a:rPr>
              <a:t>case </a:t>
            </a:r>
            <a:r>
              <a:rPr lang="ro-RO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   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out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"The grade </a:t>
            </a:r>
            <a:r>
              <a:rPr lang="ro-RO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 'F'!"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panose="020B0609020204030204" pitchFamily="49" charset="0"/>
              </a:rPr>
              <a:t>case </a:t>
            </a:r>
            <a:r>
              <a:rPr lang="ro-RO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   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out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"The grade </a:t>
            </a:r>
            <a:r>
              <a:rPr lang="ro-RO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 'C'!"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panose="020B0609020204030204" pitchFamily="49" charset="0"/>
              </a:rPr>
              <a:t>case </a:t>
            </a:r>
            <a:r>
              <a:rPr lang="ro-RO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   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out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"The grade </a:t>
            </a:r>
            <a:r>
              <a:rPr lang="ro-RO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 'B!'"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>
                <a:solidFill>
                  <a:srgbClr val="204A87"/>
                </a:solidFill>
                <a:latin typeface="Consolas" panose="020B0609020204030204" pitchFamily="49" charset="0"/>
              </a:rPr>
              <a:t>case </a:t>
            </a:r>
            <a:r>
              <a:rPr lang="ro-RO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   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out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"The grade </a:t>
            </a:r>
            <a:r>
              <a:rPr lang="ro-RO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is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 'A'!"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</a:t>
            </a:r>
            <a:r>
              <a:rPr lang="ro-RO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default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o-RO" dirty="0">
                <a:latin typeface="Consolas" panose="020B0609020204030204" pitchFamily="49" charset="0"/>
              </a:rPr>
              <a:t>       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out</a:t>
            </a:r>
            <a:r>
              <a:rPr lang="ro-RO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ro-RO" b="1" dirty="0" err="1">
                <a:solidFill>
                  <a:srgbClr val="C4A000"/>
                </a:solidFill>
                <a:latin typeface="Consolas" panose="020B0609020204030204" pitchFamily="49" charset="0"/>
              </a:rPr>
              <a:t>println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(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"Invalid </a:t>
            </a:r>
            <a:r>
              <a:rPr lang="ro-RO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score</a:t>
            </a:r>
            <a:r>
              <a:rPr lang="ro-RO" b="1" dirty="0">
                <a:solidFill>
                  <a:srgbClr val="4E9A06"/>
                </a:solidFill>
                <a:latin typeface="Consolas" panose="020B0609020204030204" pitchFamily="49" charset="0"/>
              </a:rPr>
              <a:t>."</a:t>
            </a: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o-RO" b="1" dirty="0">
                <a:solidFill>
                  <a:srgbClr val="CE5C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2214954"/>
            <a:ext cx="3886200" cy="3922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>
                <a:latin typeface="Consolas" charset="0"/>
                <a:ea typeface="Consolas" charset="0"/>
                <a:cs typeface="Consolas" charset="0"/>
              </a:rPr>
              <a:t>score = 4</a:t>
            </a: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4047964"/>
            <a:ext cx="3886200" cy="14420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The grade is ‘F’!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The grade is ‘C’!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The grade is ‘B’!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The grade is ‘A’!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Invalid score.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3655695"/>
            <a:ext cx="3886200" cy="3922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score = 1</a:t>
            </a:r>
          </a:p>
        </p:txBody>
      </p:sp>
    </p:spTree>
    <p:extLst>
      <p:ext uri="{BB962C8B-B14F-4D97-AF65-F5344CB8AC3E}">
        <p14:creationId xmlns:p14="http://schemas.microsoft.com/office/powerpoint/2010/main" val="28399329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149" y="478853"/>
            <a:ext cx="7886700" cy="1325563"/>
          </a:xfrm>
        </p:spPr>
        <p:txBody>
          <a:bodyPr/>
          <a:lstStyle/>
          <a:p>
            <a:r>
              <a:rPr lang="en-US" dirty="0"/>
              <a:t>Worked Example: An Interactive Menu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programs offer a menu of options to a user</a:t>
            </a:r>
          </a:p>
          <a:p>
            <a:r>
              <a:rPr lang="en-US" dirty="0"/>
              <a:t>With the </a:t>
            </a:r>
            <a:r>
              <a:rPr lang="en-US" b="1" dirty="0"/>
              <a:t>switch</a:t>
            </a:r>
            <a:r>
              <a:rPr lang="en-US" dirty="0"/>
              <a:t> statement, we can start building menu-driven programs</a:t>
            </a:r>
          </a:p>
          <a:p>
            <a:r>
              <a:rPr lang="en-US" dirty="0"/>
              <a:t>We need to consider some cases:</a:t>
            </a:r>
          </a:p>
          <a:p>
            <a:pPr lvl="1"/>
            <a:r>
              <a:rPr lang="en-US" dirty="0"/>
              <a:t>What if the user enters an option that doesn’t exist?</a:t>
            </a:r>
          </a:p>
          <a:p>
            <a:pPr lvl="1"/>
            <a:r>
              <a:rPr lang="en-US" dirty="0"/>
              <a:t>What if the user enters an invalid input?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4271658"/>
            <a:ext cx="3886200" cy="1218313"/>
          </a:xfr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Update Roles</a:t>
            </a:r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Assign Workers</a:t>
            </a:r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Release Bees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Please select an option: </a:t>
            </a:r>
            <a:r>
              <a:rPr lang="en-US" sz="1500" b="1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You selected ‘Update Roles’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5542" y="3374752"/>
            <a:ext cx="1087067" cy="41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8656" y="3374752"/>
            <a:ext cx="1087067" cy="41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B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7782" y="3374752"/>
            <a:ext cx="1087067" cy="41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94669" y="2480302"/>
            <a:ext cx="1087067" cy="41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Menu-Driven Program</a:t>
            </a:r>
          </a:p>
        </p:txBody>
      </p:sp>
      <p:cxnSp>
        <p:nvCxnSpPr>
          <p:cNvPr id="19" name="Elbow Connector 18"/>
          <p:cNvCxnSpPr>
            <a:stCxn id="10" idx="2"/>
            <a:endCxn id="7" idx="0"/>
          </p:cNvCxnSpPr>
          <p:nvPr/>
        </p:nvCxnSpPr>
        <p:spPr>
          <a:xfrm rot="5400000">
            <a:off x="5671886" y="2508434"/>
            <a:ext cx="483507" cy="12491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16200000" flipH="1">
            <a:off x="6923006" y="2506441"/>
            <a:ext cx="483507" cy="125311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8" idx="0"/>
          </p:cNvCxnSpPr>
          <p:nvPr/>
        </p:nvCxnSpPr>
        <p:spPr>
          <a:xfrm rot="16200000" flipH="1">
            <a:off x="6298442" y="3131004"/>
            <a:ext cx="483507" cy="39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65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47" y="486977"/>
            <a:ext cx="7886700" cy="1325563"/>
          </a:xfrm>
        </p:spPr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097" y="1843516"/>
            <a:ext cx="3886200" cy="1450512"/>
          </a:xfrm>
        </p:spPr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switch</a:t>
            </a:r>
            <a:r>
              <a:rPr lang="en-US" sz="2000" dirty="0"/>
              <a:t> statement can only be used with integral types, strings, or enumerations</a:t>
            </a:r>
          </a:p>
          <a:p>
            <a:r>
              <a:rPr lang="en-US" sz="2000" dirty="0"/>
              <a:t>You can’t switch on a float or a double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24327"/>
            <a:ext cx="3886200" cy="11697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900" dirty="0" err="1">
                <a:latin typeface="Consolas" charset="0"/>
                <a:ea typeface="Consolas" charset="0"/>
                <a:cs typeface="Consolas" charset="0"/>
              </a:rPr>
              <a:t>gpa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9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4.2</a:t>
            </a: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switch 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dirty="0" err="1">
                <a:latin typeface="Consolas" charset="0"/>
                <a:ea typeface="Consolas" charset="0"/>
                <a:cs typeface="Consolas" charset="0"/>
              </a:rPr>
              <a:t>gpa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case </a:t>
            </a:r>
            <a:r>
              <a:rPr lang="en-US" sz="9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1.8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"See your tutor!"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break;</a:t>
            </a:r>
            <a:b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case </a:t>
            </a:r>
            <a:r>
              <a:rPr lang="en-US" sz="9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4.2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"Well done!"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29150" y="3395230"/>
            <a:ext cx="3886200" cy="11828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option = </a:t>
            </a:r>
            <a:r>
              <a:rPr lang="en-US" sz="9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switch 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(option) {</a:t>
            </a:r>
            <a:br>
              <a:rPr lang="en-US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case </a:t>
            </a:r>
            <a:r>
              <a:rPr lang="en-US" sz="9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"Option 1"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break;</a:t>
            </a:r>
            <a:b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case </a:t>
            </a:r>
            <a:r>
              <a:rPr lang="en-US" sz="9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"Option 1"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4097" y="3712594"/>
            <a:ext cx="3886200" cy="54812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0" dirty="0"/>
              <a:t>Case values may only </a:t>
            </a:r>
            <a:r>
              <a:rPr lang="en-US" sz="2000" i="0" dirty="0"/>
              <a:t>appear</a:t>
            </a:r>
            <a:r>
              <a:rPr lang="en-US" sz="1800" i="0" dirty="0"/>
              <a:t> once in a switch statement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29150" y="4671986"/>
            <a:ext cx="3886200" cy="10515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900" dirty="0" err="1">
                <a:latin typeface="Consolas" charset="0"/>
                <a:ea typeface="Consolas" charset="0"/>
                <a:cs typeface="Consolas" charset="0"/>
              </a:rPr>
              <a:t>quitOption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9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'q'</a:t>
            </a: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switch 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(input) {</a:t>
            </a:r>
            <a:br>
              <a:rPr lang="en-US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case </a:t>
            </a:r>
            <a:r>
              <a:rPr lang="en-US" sz="900" dirty="0" err="1">
                <a:latin typeface="Consolas" charset="0"/>
                <a:ea typeface="Consolas" charset="0"/>
                <a:cs typeface="Consolas" charset="0"/>
              </a:rPr>
              <a:t>quitOption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return;</a:t>
            </a:r>
            <a:b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default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9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9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"Unknown Option"</a:t>
            </a: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9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9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4097" y="5037712"/>
            <a:ext cx="3886200" cy="3200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/>
              <a:t>Case values must be constant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6310819" y="2219174"/>
            <a:ext cx="1043292" cy="209193"/>
          </a:xfrm>
          <a:prstGeom prst="borderCallout1">
            <a:avLst>
              <a:gd name="adj1" fmla="val 18750"/>
              <a:gd name="adj2" fmla="val -8333"/>
              <a:gd name="adj3" fmla="val 70650"/>
              <a:gd name="adj4" fmla="val -774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Syntax Error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220355" y="4032340"/>
            <a:ext cx="1043292" cy="209193"/>
          </a:xfrm>
          <a:prstGeom prst="borderCallout1">
            <a:avLst>
              <a:gd name="adj1" fmla="val 18750"/>
              <a:gd name="adj2" fmla="val -8333"/>
              <a:gd name="adj3" fmla="val 70649"/>
              <a:gd name="adj4" fmla="val -16980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Syntax Error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6572250" y="4933116"/>
            <a:ext cx="1043292" cy="209193"/>
          </a:xfrm>
          <a:prstGeom prst="borderCallout1">
            <a:avLst>
              <a:gd name="adj1" fmla="val 18750"/>
              <a:gd name="adj2" fmla="val -8333"/>
              <a:gd name="adj3" fmla="val 53211"/>
              <a:gd name="adj4" fmla="val -5651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Syntax Error</a:t>
            </a:r>
          </a:p>
        </p:txBody>
      </p:sp>
    </p:spTree>
    <p:extLst>
      <p:ext uri="{BB962C8B-B14F-4D97-AF65-F5344CB8AC3E}">
        <p14:creationId xmlns:p14="http://schemas.microsoft.com/office/powerpoint/2010/main" val="11109717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Selection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4197" y="2125267"/>
            <a:ext cx="2455606" cy="5218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Am I choosing between more than 2 options?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9745" y="5156793"/>
            <a:ext cx="2455606" cy="521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If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4195" y="3135775"/>
            <a:ext cx="2455606" cy="5218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Am I choosing based on a single variable?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196" y="4146284"/>
            <a:ext cx="2455606" cy="5218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Am I choosing based on constant expressions?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50" y="5156793"/>
            <a:ext cx="2455606" cy="521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Switch Statement</a:t>
            </a:r>
          </a:p>
        </p:txBody>
      </p:sp>
      <p:cxnSp>
        <p:nvCxnSpPr>
          <p:cNvPr id="11" name="Connector: Elbow 10"/>
          <p:cNvCxnSpPr/>
          <p:nvPr/>
        </p:nvCxnSpPr>
        <p:spPr>
          <a:xfrm rot="5400000">
            <a:off x="4327695" y="2891469"/>
            <a:ext cx="488612" cy="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/>
          <p:cNvCxnSpPr/>
          <p:nvPr/>
        </p:nvCxnSpPr>
        <p:spPr>
          <a:xfrm rot="16200000" flipH="1">
            <a:off x="4327693" y="3901977"/>
            <a:ext cx="488612" cy="1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/>
          <p:cNvCxnSpPr/>
          <p:nvPr/>
        </p:nvCxnSpPr>
        <p:spPr>
          <a:xfrm>
            <a:off x="5799802" y="4407233"/>
            <a:ext cx="1487747" cy="74956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/>
          <p:cNvCxnSpPr/>
          <p:nvPr/>
        </p:nvCxnSpPr>
        <p:spPr>
          <a:xfrm>
            <a:off x="5799802" y="3396724"/>
            <a:ext cx="1487747" cy="176006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/>
          <p:cNvCxnSpPr/>
          <p:nvPr/>
        </p:nvCxnSpPr>
        <p:spPr>
          <a:xfrm>
            <a:off x="5799804" y="2386216"/>
            <a:ext cx="1487745" cy="277057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/>
          <p:cNvCxnSpPr/>
          <p:nvPr/>
        </p:nvCxnSpPr>
        <p:spPr>
          <a:xfrm rot="10800000" flipV="1">
            <a:off x="1856455" y="4407232"/>
            <a:ext cx="1487742" cy="74956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61606" y="21011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62086" y="31357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66155" y="4130233"/>
            <a:ext cx="56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61606" y="41111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51882" y="2728301"/>
            <a:ext cx="56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51882" y="3738810"/>
            <a:ext cx="56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583754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420888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Repetition and the 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21062172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3657599"/>
          </a:xfrm>
        </p:spPr>
        <p:txBody>
          <a:bodyPr>
            <a:normAutofit/>
          </a:bodyPr>
          <a:lstStyle/>
          <a:p>
            <a:r>
              <a:rPr lang="en-US" dirty="0"/>
              <a:t>Repetition (looping) control structures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do… while</a:t>
            </a:r>
          </a:p>
          <a:p>
            <a:r>
              <a:rPr lang="en-US" dirty="0"/>
              <a:t>How to construct and use different repetition structures:</a:t>
            </a:r>
          </a:p>
          <a:p>
            <a:pPr lvl="1"/>
            <a:r>
              <a:rPr lang="en-US" dirty="0"/>
              <a:t>Counter-controlled</a:t>
            </a:r>
          </a:p>
          <a:p>
            <a:pPr lvl="1"/>
            <a:r>
              <a:rPr lang="en-US" dirty="0"/>
              <a:t>Sentinel-controlled</a:t>
            </a:r>
          </a:p>
          <a:p>
            <a:pPr lvl="1"/>
            <a:r>
              <a:rPr lang="en-US" dirty="0"/>
              <a:t>Flag-controlled</a:t>
            </a:r>
          </a:p>
          <a:p>
            <a:pPr lvl="1"/>
            <a:r>
              <a:rPr lang="en-US" dirty="0"/>
              <a:t>End-of-File (EOF) controlled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10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" y="1063229"/>
            <a:ext cx="8398118" cy="857250"/>
          </a:xfrm>
        </p:spPr>
        <p:txBody>
          <a:bodyPr/>
          <a:lstStyle/>
          <a:p>
            <a:r>
              <a:rPr lang="en-GB" dirty="0"/>
              <a:t>String types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2900" y="2057400"/>
            <a:ext cx="8387562" cy="3477834"/>
          </a:xfrm>
        </p:spPr>
        <p:txBody>
          <a:bodyPr>
            <a:normAutofit/>
          </a:bodyPr>
          <a:lstStyle/>
          <a:p>
            <a:r>
              <a:rPr lang="en-GB" dirty="0"/>
              <a:t>Unlike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dirty="0"/>
              <a:t>variables, or </a:t>
            </a:r>
            <a:r>
              <a:rPr lang="en-GB" b="1" dirty="0"/>
              <a:t>double</a:t>
            </a:r>
            <a:r>
              <a:rPr lang="en-GB" dirty="0"/>
              <a:t> variables, strings are objects (this is why </a:t>
            </a:r>
            <a:r>
              <a:rPr lang="en-GB" b="1" dirty="0"/>
              <a:t>String</a:t>
            </a:r>
            <a:r>
              <a:rPr lang="en-GB" dirty="0"/>
              <a:t> has a uppercase S and </a:t>
            </a:r>
            <a:r>
              <a:rPr lang="en-GB" b="1" dirty="0" err="1"/>
              <a:t>int</a:t>
            </a:r>
            <a:r>
              <a:rPr lang="en-GB" dirty="0"/>
              <a:t> and </a:t>
            </a:r>
            <a:r>
              <a:rPr lang="en-GB" b="1" dirty="0"/>
              <a:t>double</a:t>
            </a:r>
            <a:r>
              <a:rPr lang="en-GB" dirty="0"/>
              <a:t> start with lowercase </a:t>
            </a:r>
            <a:r>
              <a:rPr lang="en-GB" dirty="0" err="1"/>
              <a:t>i</a:t>
            </a:r>
            <a:r>
              <a:rPr lang="en-GB" dirty="0"/>
              <a:t> and d respectively)  </a:t>
            </a:r>
          </a:p>
          <a:p>
            <a:r>
              <a:rPr lang="en-GB" dirty="0"/>
              <a:t>What this means is that you can do things with strings of text that you can't do with </a:t>
            </a:r>
            <a:r>
              <a:rPr lang="en-GB" dirty="0" err="1"/>
              <a:t>int</a:t>
            </a:r>
            <a:r>
              <a:rPr lang="en-GB" dirty="0"/>
              <a:t> or double variables</a:t>
            </a:r>
          </a:p>
          <a:p>
            <a:r>
              <a:rPr lang="en-GB" dirty="0"/>
              <a:t>We first just consider some basic of strings</a:t>
            </a:r>
          </a:p>
        </p:txBody>
      </p:sp>
    </p:spTree>
    <p:extLst>
      <p:ext uri="{BB962C8B-B14F-4D97-AF65-F5344CB8AC3E}">
        <p14:creationId xmlns:p14="http://schemas.microsoft.com/office/powerpoint/2010/main" val="40731406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886700" cy="1325563"/>
          </a:xfrm>
        </p:spPr>
        <p:txBody>
          <a:bodyPr/>
          <a:lstStyle/>
          <a:p>
            <a:r>
              <a:rPr lang="en-US" dirty="0"/>
              <a:t>The Need for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/>
              <a:t>There are many situations in which the same set of statements need to be executed several times</a:t>
            </a:r>
          </a:p>
          <a:p>
            <a:pPr lvl="1"/>
            <a:r>
              <a:rPr lang="en-US" dirty="0"/>
              <a:t>Break a problem down into a series of steps that are repeated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example, to find the average grades for students in a class:</a:t>
            </a:r>
          </a:p>
          <a:p>
            <a:pPr lvl="1"/>
            <a:r>
              <a:rPr lang="en-US" dirty="0"/>
              <a:t>We could read in each number and explicitly add them together…</a:t>
            </a:r>
          </a:p>
          <a:p>
            <a:pPr lvl="2"/>
            <a:r>
              <a:rPr lang="en-US" dirty="0"/>
              <a:t>But what if we have 50 or 100 students?</a:t>
            </a:r>
          </a:p>
          <a:p>
            <a:pPr lvl="1"/>
            <a:r>
              <a:rPr lang="en-US" dirty="0"/>
              <a:t>Need an algorithm to repeat common tasks:</a:t>
            </a:r>
          </a:p>
          <a:p>
            <a:pPr lvl="2"/>
            <a:r>
              <a:rPr lang="en-US" dirty="0"/>
              <a:t>Read in each value and add it to a total</a:t>
            </a:r>
          </a:p>
          <a:p>
            <a:pPr lvl="2"/>
            <a:r>
              <a:rPr lang="en-US" dirty="0"/>
              <a:t>Divide by the number of students to get the average</a:t>
            </a:r>
          </a:p>
        </p:txBody>
      </p:sp>
    </p:spTree>
    <p:extLst>
      <p:ext uri="{BB962C8B-B14F-4D97-AF65-F5344CB8AC3E}">
        <p14:creationId xmlns:p14="http://schemas.microsoft.com/office/powerpoint/2010/main" val="274711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886700" cy="1325563"/>
          </a:xfrm>
        </p:spPr>
        <p:txBody>
          <a:bodyPr/>
          <a:lstStyle/>
          <a:p>
            <a:r>
              <a:rPr lang="en-US" dirty="0"/>
              <a:t>Repetition Structures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3733799"/>
          </a:xfrm>
        </p:spPr>
        <p:txBody>
          <a:bodyPr>
            <a:normAutofit/>
          </a:bodyPr>
          <a:lstStyle/>
          <a:p>
            <a:r>
              <a:rPr lang="en-US" dirty="0"/>
              <a:t>Java has three main repetition structures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do… while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r>
              <a:rPr lang="en-US" dirty="0">
                <a:ea typeface="Consolas" charset="0"/>
                <a:cs typeface="Consolas" charset="0"/>
              </a:rPr>
              <a:t>We will often refer to all of these structures collectively as </a:t>
            </a:r>
            <a:r>
              <a:rPr lang="en-US" b="1" i="1" dirty="0">
                <a:ea typeface="Consolas" charset="0"/>
                <a:cs typeface="Consolas" charset="0"/>
              </a:rPr>
              <a:t>loops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r>
              <a:rPr lang="en-US" dirty="0">
                <a:ea typeface="Consolas" charset="0"/>
                <a:cs typeface="Consolas" charset="0"/>
              </a:rPr>
              <a:t>Each of these structures has a place in Java, let’s start by looking at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ea typeface="Consolas" charset="0"/>
                <a:cs typeface="Consolas" charset="0"/>
              </a:rPr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5914136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of the While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200400"/>
            <a:ext cx="8991600" cy="2590800"/>
          </a:xfrm>
        </p:spPr>
        <p:txBody>
          <a:bodyPr>
            <a:normAutofit/>
          </a:bodyPr>
          <a:lstStyle/>
          <a:p>
            <a:r>
              <a:rPr lang="en-US" dirty="0"/>
              <a:t>Repeatedly execute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statements</a:t>
            </a:r>
            <a:r>
              <a:rPr lang="en-US" dirty="0"/>
              <a:t> in the </a:t>
            </a:r>
            <a:r>
              <a:rPr lang="en-US" i="1" dirty="0"/>
              <a:t>block</a:t>
            </a:r>
            <a:r>
              <a:rPr lang="en-US" dirty="0"/>
              <a:t> as long as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expression</a:t>
            </a:r>
            <a:r>
              <a:rPr lang="en-US" dirty="0"/>
              <a:t> is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expression</a:t>
            </a:r>
            <a:r>
              <a:rPr lang="en-US" dirty="0">
                <a:ea typeface="Consolas" charset="0"/>
                <a:cs typeface="Consolas" charset="0"/>
              </a:rPr>
              <a:t> acts as a decision maker and is usually a logical expression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statement</a:t>
            </a:r>
            <a:r>
              <a:rPr lang="en-US" dirty="0">
                <a:ea typeface="Consolas" charset="0"/>
                <a:cs typeface="Consolas" charset="0"/>
              </a:rPr>
              <a:t> is called the </a:t>
            </a:r>
            <a:r>
              <a:rPr lang="en-US" i="1" dirty="0">
                <a:ea typeface="Consolas" charset="0"/>
                <a:cs typeface="Consolas" charset="0"/>
              </a:rPr>
              <a:t>body</a:t>
            </a:r>
            <a:r>
              <a:rPr lang="en-US" dirty="0">
                <a:ea typeface="Consolas" charset="0"/>
                <a:cs typeface="Consolas" charset="0"/>
              </a:rPr>
              <a:t> of the loop</a:t>
            </a:r>
          </a:p>
          <a:p>
            <a:r>
              <a:rPr lang="en-US" dirty="0">
                <a:ea typeface="Consolas" charset="0"/>
                <a:cs typeface="Consolas" charset="0"/>
              </a:rPr>
              <a:t>Just like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ea typeface="Consolas" charset="0"/>
                <a:cs typeface="Consolas" charset="0"/>
              </a:rPr>
              <a:t> statement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The parentheses around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expression</a:t>
            </a:r>
            <a:r>
              <a:rPr lang="en-US" dirty="0">
                <a:ea typeface="Consolas" charset="0"/>
                <a:cs typeface="Consolas" charset="0"/>
              </a:rPr>
              <a:t> are required</a:t>
            </a:r>
          </a:p>
          <a:p>
            <a:pPr lvl="1"/>
            <a:r>
              <a:rPr lang="en-GB" dirty="0"/>
              <a:t>Always use curly-braces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8968" y="1802154"/>
            <a:ext cx="3666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(expression) {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statement;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statement;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69159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the While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352802"/>
            <a:ext cx="8991600" cy="243839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statements</a:t>
            </a:r>
            <a:r>
              <a:rPr lang="en-US" dirty="0"/>
              <a:t> will execute </a:t>
            </a:r>
            <a:r>
              <a:rPr lang="en-US" b="1" dirty="0"/>
              <a:t>zero</a:t>
            </a:r>
            <a:r>
              <a:rPr lang="en-US" dirty="0"/>
              <a:t> or more times</a:t>
            </a:r>
          </a:p>
          <a:p>
            <a:r>
              <a:rPr lang="en-US" dirty="0">
                <a:latin typeface="+mn-lt"/>
                <a:ea typeface="Consolas" charset="0"/>
                <a:cs typeface="Consolas" charset="0"/>
              </a:rPr>
              <a:t>Statements</a:t>
            </a:r>
            <a:r>
              <a:rPr lang="en-US" dirty="0"/>
              <a:t> must eventually change the value of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expression</a:t>
            </a:r>
            <a:r>
              <a:rPr lang="en-US" dirty="0"/>
              <a:t> to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/>
              <a:t> so that we can </a:t>
            </a:r>
            <a:r>
              <a:rPr lang="en-US" b="1" dirty="0"/>
              <a:t>exit the loop</a:t>
            </a:r>
          </a:p>
          <a:p>
            <a:r>
              <a:rPr lang="en-US" dirty="0"/>
              <a:t>Infinite loop - When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expression</a:t>
            </a:r>
            <a:r>
              <a:rPr lang="en-US" dirty="0"/>
              <a:t> is always true, the statements will execute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8968" y="1802153"/>
            <a:ext cx="3666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(expression) {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statement;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statement;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2464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Execution Flow of the While Structure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6607872" cy="292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3438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16" y="867146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Comparing the </a:t>
            </a:r>
            <a:r>
              <a:rPr lang="en-US" sz="2800" b="1" dirty="0"/>
              <a:t>If</a:t>
            </a:r>
            <a:r>
              <a:rPr lang="en-US" sz="2800" dirty="0"/>
              <a:t> Structure with the </a:t>
            </a:r>
            <a:r>
              <a:rPr lang="en-US" sz="2800" b="1" dirty="0"/>
              <a:t>While</a:t>
            </a:r>
            <a:r>
              <a:rPr lang="en-US" sz="2800" dirty="0"/>
              <a:t> Structure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79020"/>
            <a:ext cx="4023266" cy="21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79019"/>
            <a:ext cx="4400608" cy="194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01571" y="4928176"/>
            <a:ext cx="719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if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1" y="4928176"/>
            <a:ext cx="199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6308724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886700" cy="1325563"/>
          </a:xfrm>
        </p:spPr>
        <p:txBody>
          <a:bodyPr/>
          <a:lstStyle/>
          <a:p>
            <a:r>
              <a:rPr lang="en-US" dirty="0"/>
              <a:t>Types of </a:t>
            </a:r>
            <a:r>
              <a:rPr lang="en-US" b="1" dirty="0"/>
              <a:t>While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3733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use different types of the </a:t>
            </a:r>
            <a:r>
              <a:rPr lang="en-US" b="1" dirty="0"/>
              <a:t>while</a:t>
            </a:r>
            <a:r>
              <a:rPr lang="en-US" dirty="0"/>
              <a:t> structure depending on what we are doing:</a:t>
            </a:r>
          </a:p>
          <a:p>
            <a:pPr lvl="1"/>
            <a:r>
              <a:rPr lang="en-US" dirty="0"/>
              <a:t>Reading input from the console or a file</a:t>
            </a:r>
          </a:p>
          <a:p>
            <a:pPr lvl="1"/>
            <a:r>
              <a:rPr lang="en-US" dirty="0"/>
              <a:t>Processing data until a condition is met</a:t>
            </a:r>
          </a:p>
          <a:p>
            <a:pPr lvl="1"/>
            <a:r>
              <a:rPr lang="en-US" dirty="0"/>
              <a:t>Validating user input</a:t>
            </a:r>
          </a:p>
          <a:p>
            <a:endParaRPr lang="en-US" dirty="0"/>
          </a:p>
          <a:p>
            <a:r>
              <a:rPr lang="en-US" dirty="0"/>
              <a:t>The type of </a:t>
            </a:r>
            <a:r>
              <a:rPr lang="en-US" b="1" dirty="0"/>
              <a:t>while</a:t>
            </a:r>
            <a:r>
              <a:rPr lang="en-US" dirty="0"/>
              <a:t> structure is based on how it is controlled:</a:t>
            </a:r>
          </a:p>
          <a:p>
            <a:pPr lvl="1"/>
            <a:r>
              <a:rPr lang="en-US" dirty="0"/>
              <a:t>Counter-controlled</a:t>
            </a:r>
          </a:p>
          <a:p>
            <a:pPr lvl="1"/>
            <a:r>
              <a:rPr lang="en-US" dirty="0"/>
              <a:t>Sentinel-controlled</a:t>
            </a:r>
          </a:p>
          <a:p>
            <a:pPr lvl="1"/>
            <a:r>
              <a:rPr lang="en-US" dirty="0"/>
              <a:t>Flag-controlled</a:t>
            </a:r>
          </a:p>
          <a:p>
            <a:pPr lvl="1"/>
            <a:r>
              <a:rPr lang="en-US" dirty="0"/>
              <a:t>End-of-File (EOF) controlled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control</a:t>
            </a:r>
            <a:r>
              <a:rPr lang="en-US" dirty="0"/>
              <a:t> aspect describes under what conditions the loop will exit</a:t>
            </a:r>
          </a:p>
        </p:txBody>
      </p:sp>
    </p:spTree>
    <p:extLst>
      <p:ext uri="{BB962C8B-B14F-4D97-AF65-F5344CB8AC3E}">
        <p14:creationId xmlns:p14="http://schemas.microsoft.com/office/powerpoint/2010/main" val="13989433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Counter-Controlled While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8000"/>
            <a:ext cx="8991600" cy="66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Counter-controlled while structures are used when you know exactly how many times the statements need to be executed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0642" y="3810000"/>
            <a:ext cx="785573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57175" indent="-257175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57213" indent="-214313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2288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25717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29146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2000" i="0" kern="0" dirty="0"/>
              <a:t>Remember to:</a:t>
            </a:r>
          </a:p>
          <a:p>
            <a:pPr lvl="1"/>
            <a:r>
              <a:rPr lang="en-US" sz="2000" i="0" kern="0" dirty="0" err="1"/>
              <a:t>Initialise</a:t>
            </a:r>
            <a:r>
              <a:rPr lang="en-US" sz="2000" i="0" kern="0" dirty="0"/>
              <a:t> the counter variable</a:t>
            </a:r>
          </a:p>
          <a:p>
            <a:pPr lvl="1"/>
            <a:r>
              <a:rPr lang="en-US" sz="2000" i="0" kern="0" dirty="0"/>
              <a:t>Carefully work out the condition for stopping</a:t>
            </a:r>
          </a:p>
          <a:p>
            <a:r>
              <a:rPr lang="en-US" sz="2000" i="0" kern="0" dirty="0"/>
              <a:t>We’ll be looking at a better way to express this with the </a:t>
            </a:r>
            <a:r>
              <a:rPr lang="en-US" sz="2000" i="0" kern="0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i="0" kern="0" dirty="0"/>
              <a:t> 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9657" y="2408872"/>
            <a:ext cx="539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declare and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initialise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 counter variable</a:t>
            </a:r>
          </a:p>
          <a:p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(variable &lt; target)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process the variable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update the variable</a:t>
            </a:r>
          </a:p>
          <a:p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76998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58" y="552499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 of a Counter-Controlled While Loop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9812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Initialise variables used in the expression</a:t>
            </a:r>
          </a:p>
          <a:p>
            <a:r>
              <a:rPr lang="en-GB" b="1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GB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 </a:t>
            </a:r>
            <a:r>
              <a:rPr lang="en-GB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//Test the loop control variable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something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variables used in the expression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GB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200" y="4495800"/>
            <a:ext cx="8240216" cy="1219200"/>
          </a:xfrm>
          <a:prstGeom prst="rect">
            <a:avLst/>
          </a:prstGeom>
        </p:spPr>
        <p:txBody>
          <a:bodyPr/>
          <a:lstStyle>
            <a:lvl1pPr marL="257175" indent="-257175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2288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25717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29146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i="0" kern="0" dirty="0"/>
              <a:t>What would happen if we </a:t>
            </a:r>
            <a:r>
              <a:rPr lang="en-US" i="0" kern="0" dirty="0" err="1"/>
              <a:t>initialised</a:t>
            </a:r>
            <a:r>
              <a:rPr lang="en-US" i="0" kern="0" dirty="0"/>
              <a:t> </a:t>
            </a:r>
            <a:r>
              <a:rPr lang="en-US" i="0" kern="0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i="0" kern="0" dirty="0"/>
              <a:t> to a different value?</a:t>
            </a:r>
          </a:p>
          <a:p>
            <a:pPr lvl="1"/>
            <a:r>
              <a:rPr lang="en-US" i="0" kern="0" dirty="0"/>
              <a:t>For example, </a:t>
            </a:r>
            <a:r>
              <a:rPr lang="en-US" kern="0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i="0" kern="0" dirty="0">
                <a:latin typeface="Consolas" charset="0"/>
                <a:ea typeface="Consolas" charset="0"/>
                <a:cs typeface="Consolas" charset="0"/>
              </a:rPr>
              <a:t> = 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3849470"/>
            <a:ext cx="280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0 1 2 3 4 5 6 7 8 9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31660198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56418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Sentinel-Controlled While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8991600" cy="1752600"/>
          </a:xfrm>
        </p:spPr>
        <p:txBody>
          <a:bodyPr>
            <a:normAutofit/>
          </a:bodyPr>
          <a:lstStyle/>
          <a:p>
            <a:r>
              <a:rPr lang="en-US" dirty="0"/>
              <a:t>Sentinel-controlled while structures are used when the exact number of repeats is unknown, but the last entry is known. </a:t>
            </a:r>
          </a:p>
          <a:p>
            <a:pPr lvl="1"/>
            <a:r>
              <a:rPr lang="en-US" dirty="0"/>
              <a:t>Loop ends when </a:t>
            </a:r>
            <a:r>
              <a:rPr lang="en-US" b="1" dirty="0"/>
              <a:t>sentinel</a:t>
            </a:r>
            <a:r>
              <a:rPr lang="en-US" dirty="0"/>
              <a:t> is encountered</a:t>
            </a:r>
          </a:p>
          <a:p>
            <a:pPr lvl="1"/>
            <a:r>
              <a:rPr lang="en-US" dirty="0"/>
              <a:t>Typically it will be a special value: 0, EOF, null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1" y="3733801"/>
            <a:ext cx="5753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define the sentinel value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read the first value into a variable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(variable != sentinel)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process the variable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read the next value into the variable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99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" y="1063229"/>
            <a:ext cx="8441568" cy="857250"/>
          </a:xfrm>
        </p:spPr>
        <p:txBody>
          <a:bodyPr/>
          <a:lstStyle/>
          <a:p>
            <a:r>
              <a:rPr lang="en-GB" dirty="0"/>
              <a:t>String conversions: Strings to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2900" y="2057401"/>
            <a:ext cx="8441568" cy="3394472"/>
          </a:xfrm>
        </p:spPr>
        <p:txBody>
          <a:bodyPr>
            <a:normAutofit/>
          </a:bodyPr>
          <a:lstStyle/>
          <a:p>
            <a:r>
              <a:rPr lang="en-GB" dirty="0"/>
              <a:t>Often programs may store numeric values as strings</a:t>
            </a:r>
          </a:p>
          <a:p>
            <a:pPr lvl="1"/>
            <a:r>
              <a:rPr lang="en-GB" dirty="0"/>
              <a:t>For example a program may ask the user to type in an integer number which is read in by the program as a string</a:t>
            </a:r>
          </a:p>
          <a:p>
            <a:r>
              <a:rPr lang="en-GB" dirty="0"/>
              <a:t>However, for the program to perform some arithmetic operations the string value needs to be converted to a true </a:t>
            </a:r>
            <a:r>
              <a:rPr lang="en-GB" b="1" dirty="0" err="1"/>
              <a:t>int</a:t>
            </a:r>
            <a:endParaRPr lang="en-GB" b="1" dirty="0"/>
          </a:p>
          <a:p>
            <a:r>
              <a:rPr lang="en-GB" dirty="0"/>
              <a:t>In such cases we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Integer.valueOf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653EA5-E349-46FB-96D5-3BA50D472496}"/>
              </a:ext>
            </a:extLst>
          </p:cNvPr>
          <p:cNvSpPr txBox="1">
            <a:spLocks/>
          </p:cNvSpPr>
          <p:nvPr/>
        </p:nvSpPr>
        <p:spPr>
          <a:xfrm>
            <a:off x="571500" y="4221088"/>
            <a:ext cx="82296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i="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i="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GB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i="0" dirty="0">
                <a:solidFill>
                  <a:srgbClr val="2A00FF"/>
                </a:solidFill>
                <a:latin typeface="Consolas" panose="020B0609020204030204" pitchFamily="49" charset="0"/>
              </a:rPr>
              <a:t>"42"</a:t>
            </a:r>
            <a:r>
              <a:rPr lang="en-GB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i="0" dirty="0"/>
          </a:p>
          <a:p>
            <a:pPr fontAlgn="auto">
              <a:spcAft>
                <a:spcPts val="0"/>
              </a:spcAft>
            </a:pPr>
            <a:r>
              <a:rPr lang="en-GB" i="0" dirty="0"/>
              <a:t>Is not  the same as: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i="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GB" i="0" dirty="0">
                <a:solidFill>
                  <a:srgbClr val="000000"/>
                </a:solidFill>
                <a:latin typeface="Consolas" panose="020B0609020204030204" pitchFamily="49" charset="0"/>
              </a:rPr>
              <a:t> = 42;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i="0" dirty="0">
                <a:solidFill>
                  <a:srgbClr val="000000"/>
                </a:solidFill>
                <a:latin typeface="Consolas" panose="020B0609020204030204" pitchFamily="49" charset="0"/>
              </a:rPr>
              <a:t>///////////////////////////////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i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GB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GB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Integer.valueof</a:t>
            </a:r>
            <a:r>
              <a:rPr lang="en-GB" i="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40541890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Example of a Sentinel-Controlled While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396" y="1713259"/>
            <a:ext cx="8675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 console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sequence of integers terminated by 0: "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en-GB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sum of the numbers is: %d\n"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2974" y="4953001"/>
            <a:ext cx="409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The sum of the numbers is: 120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953000"/>
            <a:ext cx="280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50 100 -30 0</a:t>
            </a:r>
          </a:p>
        </p:txBody>
      </p:sp>
    </p:spTree>
    <p:extLst>
      <p:ext uri="{BB962C8B-B14F-4D97-AF65-F5344CB8AC3E}">
        <p14:creationId xmlns:p14="http://schemas.microsoft.com/office/powerpoint/2010/main" val="14839428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Flag-Controlled While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79601"/>
            <a:ext cx="8991600" cy="673100"/>
          </a:xfrm>
        </p:spPr>
        <p:txBody>
          <a:bodyPr>
            <a:normAutofit/>
          </a:bodyPr>
          <a:lstStyle/>
          <a:p>
            <a:r>
              <a:rPr lang="en-US" dirty="0"/>
              <a:t>Flag-controlled while structures use a </a:t>
            </a:r>
            <a:r>
              <a:rPr lang="en-US" dirty="0" err="1"/>
              <a:t>boolean</a:t>
            </a:r>
            <a:r>
              <a:rPr lang="en-US" dirty="0"/>
              <a:t> value to control the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6502" y="2216151"/>
            <a:ext cx="596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Initialise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variables used in the expression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found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false;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(!found)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process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Check if we should terminate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(expression)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found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true;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6200" y="5080001"/>
            <a:ext cx="6872064" cy="41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57175" indent="-257175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57213" indent="-214313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2288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25717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29146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2000" i="0" kern="0" dirty="0">
                <a:latin typeface="+mn-lt"/>
              </a:rPr>
              <a:t>We will continue to loop until the value of found is true</a:t>
            </a:r>
          </a:p>
        </p:txBody>
      </p:sp>
    </p:spTree>
    <p:extLst>
      <p:ext uri="{BB962C8B-B14F-4D97-AF65-F5344CB8AC3E}">
        <p14:creationId xmlns:p14="http://schemas.microsoft.com/office/powerpoint/2010/main" val="5023124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 of a Flag-Controlled While Structure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648789" y="1981200"/>
            <a:ext cx="8458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ran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GB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randomNumber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ran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(11);</a:t>
            </a:r>
          </a:p>
          <a:p>
            <a:r>
              <a:rPr lang="en-GB" sz="1400" dirty="0">
                <a:solidFill>
                  <a:srgbClr val="3F7F5F"/>
                </a:solidFill>
                <a:latin typeface="Consolas" panose="020B0609020204030204" pitchFamily="49" charset="0"/>
              </a:rPr>
              <a:t>//initialise the flag variable</a:t>
            </a:r>
          </a:p>
          <a:p>
            <a:r>
              <a:rPr lang="en-GB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flag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flag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"Guess the number:"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guessNumber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guessNumber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randomNumber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"Wrong! your number is above the random number."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guessNumber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randomNumber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"Wrong! your number is below the random number."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"Bingo!"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flag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GB" sz="1400" dirty="0">
                <a:solidFill>
                  <a:srgbClr val="3F7F5F"/>
                </a:solidFill>
                <a:latin typeface="Consolas" panose="020B0609020204030204" pitchFamily="49" charset="0"/>
              </a:rPr>
              <a:t>//change the flag value to exit loop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329075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End-of-File (EOF) Controlled While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828800"/>
            <a:ext cx="5350933" cy="4057650"/>
          </a:xfrm>
        </p:spPr>
        <p:txBody>
          <a:bodyPr>
            <a:normAutofit/>
          </a:bodyPr>
          <a:lstStyle/>
          <a:p>
            <a:r>
              <a:rPr lang="en-US" dirty="0"/>
              <a:t>End-of-File (EOF) controlled while structures are mostly used when we are processing data from a file:</a:t>
            </a:r>
          </a:p>
          <a:p>
            <a:pPr lvl="1"/>
            <a:r>
              <a:rPr lang="en-US" dirty="0"/>
              <a:t>Use the last line as a sentinel value may result in early exit</a:t>
            </a:r>
          </a:p>
          <a:p>
            <a:pPr lvl="1"/>
            <a:endParaRPr lang="en-US" dirty="0"/>
          </a:p>
          <a:p>
            <a:r>
              <a:rPr lang="en-US" dirty="0"/>
              <a:t>The method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hasNext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>
                <a:ea typeface="Consolas" charset="0"/>
                <a:cs typeface="Consolas" charset="0"/>
              </a:rPr>
              <a:t> </a:t>
            </a:r>
            <a:r>
              <a:rPr lang="en-US" dirty="0"/>
              <a:t>of the Scanner returns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/>
              <a:t> if there is more to read; otherwise it returns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false</a:t>
            </a:r>
          </a:p>
          <a:p>
            <a:pPr lvl="1"/>
            <a:r>
              <a:rPr lang="en-US" dirty="0"/>
              <a:t>We can use it to control our while loop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88000" y="2286001"/>
            <a:ext cx="3149600" cy="2514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is a sample text file.</a:t>
            </a:r>
          </a:p>
          <a:p>
            <a:r>
              <a:rPr lang="en-US" dirty="0">
                <a:solidFill>
                  <a:schemeClr val="tx1"/>
                </a:solidFill>
              </a:rPr>
              <a:t>It contains some data.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This is the last line.</a:t>
            </a:r>
          </a:p>
          <a:p>
            <a:r>
              <a:rPr lang="en-US" dirty="0">
                <a:solidFill>
                  <a:schemeClr val="tx1"/>
                </a:solidFill>
              </a:rPr>
              <a:t>Really?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This is the last line.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583687" y="4805721"/>
            <a:ext cx="3153913" cy="238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3646330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82" y="476672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 of End-of-File (EOF) Controlled While Structure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236220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Create the Scanner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"prog.dat"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//read and process the next input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Close the scanner now that we have finished with it</a:t>
            </a: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8349" y="1920480"/>
            <a:ext cx="439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is the output?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983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EOF can be used in console too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293" y="1710106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 console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sequence of numbers terminated by EOF: "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hasNext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sum of the numbers is: %d\n"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GB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4018976"/>
            <a:ext cx="409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The sum of the numbers is: 120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713" y="4018977"/>
            <a:ext cx="280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50 100 -30 &lt;EOF&gt;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6200" y="4665307"/>
            <a:ext cx="89916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57175" indent="-257175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57213" indent="-214313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2288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25717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29146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i="0" kern="0" dirty="0">
                <a:latin typeface="+mn-lt"/>
              </a:rPr>
              <a:t>To terminate the loop, the user would need to type the EOF symbol</a:t>
            </a:r>
          </a:p>
          <a:p>
            <a:pPr lvl="1"/>
            <a:r>
              <a:rPr lang="en-US" i="0" kern="0" dirty="0"/>
              <a:t>In a Windows environment, you can do this using </a:t>
            </a:r>
            <a:r>
              <a:rPr lang="en-US" i="0" kern="0" dirty="0" err="1">
                <a:ea typeface="Consolas" charset="0"/>
                <a:cs typeface="Consolas" charset="0"/>
              </a:rPr>
              <a:t>Ctrl+Z</a:t>
            </a:r>
            <a:endParaRPr lang="en-US" i="0" kern="0" dirty="0">
              <a:ea typeface="Consolas" charset="0"/>
              <a:cs typeface="Consolas" charset="0"/>
            </a:endParaRPr>
          </a:p>
          <a:p>
            <a:pPr lvl="1"/>
            <a:r>
              <a:rPr lang="en-US" i="0" kern="0" dirty="0"/>
              <a:t>In a GNU/Linux or Mac environment, you can do this using </a:t>
            </a:r>
            <a:r>
              <a:rPr lang="en-US" i="0" kern="0" dirty="0" err="1">
                <a:ea typeface="Consolas" charset="0"/>
                <a:cs typeface="Consolas" charset="0"/>
              </a:rPr>
              <a:t>Ctrl+D</a:t>
            </a:r>
            <a:endParaRPr lang="en-US" i="0" kern="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219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27038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Syntax of the </a:t>
            </a:r>
            <a:r>
              <a:rPr lang="en-US" sz="3200" b="1" dirty="0"/>
              <a:t>Do</a:t>
            </a:r>
            <a:r>
              <a:rPr lang="en-US" sz="3200" dirty="0"/>
              <a:t>… </a:t>
            </a:r>
            <a:r>
              <a:rPr lang="en-US" sz="3200" b="1" dirty="0"/>
              <a:t>While</a:t>
            </a:r>
            <a:r>
              <a:rPr lang="en-US" sz="3200" dirty="0"/>
              <a:t>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210134"/>
            <a:ext cx="7736160" cy="2736849"/>
          </a:xfrm>
        </p:spPr>
        <p:txBody>
          <a:bodyPr>
            <a:normAutofit/>
          </a:bodyPr>
          <a:lstStyle/>
          <a:p>
            <a:r>
              <a:rPr lang="en-US" dirty="0"/>
              <a:t>This is a variation on the while structure.</a:t>
            </a:r>
          </a:p>
          <a:p>
            <a:r>
              <a:rPr lang="en-US" dirty="0"/>
              <a:t>Execute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statements</a:t>
            </a:r>
            <a:r>
              <a:rPr lang="en-US" dirty="0"/>
              <a:t> </a:t>
            </a:r>
            <a:r>
              <a:rPr lang="en-US" b="1" dirty="0"/>
              <a:t>at least once </a:t>
            </a:r>
            <a:r>
              <a:rPr lang="en-US" dirty="0"/>
              <a:t>and then repeatedly as long as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expression</a:t>
            </a:r>
            <a:r>
              <a:rPr lang="en-US" dirty="0"/>
              <a:t> is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2193" y="1752601"/>
            <a:ext cx="3716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do </a:t>
            </a:r>
            <a:r>
              <a:rPr lang="pt-BR" sz="2000" b="1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pt-B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t-BR" sz="2000" dirty="0" err="1">
                <a:latin typeface="Consolas" charset="0"/>
                <a:ea typeface="Consolas" charset="0"/>
                <a:cs typeface="Consolas" charset="0"/>
              </a:rPr>
              <a:t>statement</a:t>
            </a:r>
            <a:r>
              <a:rPr lang="pt-BR" sz="20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t-B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t-BR" sz="2000" dirty="0" err="1">
                <a:latin typeface="Consolas" charset="0"/>
                <a:ea typeface="Consolas" charset="0"/>
                <a:cs typeface="Consolas" charset="0"/>
              </a:rPr>
              <a:t>statement</a:t>
            </a:r>
            <a:r>
              <a:rPr lang="pt-BR" sz="20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t-BR" sz="20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pt-BR" sz="20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pt-BR" sz="20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000" b="1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t-BR" sz="2000" b="1" dirty="0" err="1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expression</a:t>
            </a:r>
            <a:r>
              <a:rPr lang="pt-BR" sz="2000" b="1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31259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356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Execution Flow of the </a:t>
            </a:r>
            <a:r>
              <a:rPr lang="en-US" sz="3200" b="1" dirty="0"/>
              <a:t>Do</a:t>
            </a:r>
            <a:r>
              <a:rPr lang="en-US" sz="3200" dirty="0"/>
              <a:t>… </a:t>
            </a:r>
            <a:r>
              <a:rPr lang="en-US" sz="3200" b="1" dirty="0"/>
              <a:t>While</a:t>
            </a:r>
            <a:r>
              <a:rPr lang="en-US" sz="3200" dirty="0"/>
              <a:t>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981201"/>
            <a:ext cx="4114800" cy="3781011"/>
          </a:xfrm>
        </p:spPr>
        <p:txBody>
          <a:bodyPr>
            <a:normAutofit/>
          </a:bodyPr>
          <a:lstStyle/>
          <a:p>
            <a:r>
              <a:rPr lang="en-US" dirty="0"/>
              <a:t>Test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afterwards, execute statements while it remains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Comparing the two types of loop: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loop has an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entry condition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do… while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loop has an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exit condition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Rectangle 14746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3" r="17205" b="11255"/>
          <a:stretch/>
        </p:blipFill>
        <p:spPr bwMode="auto">
          <a:xfrm>
            <a:off x="152401" y="1905000"/>
            <a:ext cx="462009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7916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the Do… While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07713"/>
            <a:ext cx="8839199" cy="692150"/>
          </a:xfrm>
        </p:spPr>
        <p:txBody>
          <a:bodyPr>
            <a:normAutofit/>
          </a:bodyPr>
          <a:lstStyle/>
          <a:p>
            <a:r>
              <a:rPr lang="en-US" dirty="0"/>
              <a:t>Let’s look at a simple example of using the do… while structure to print some numbers: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514600"/>
            <a:ext cx="6231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GB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GB" sz="24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sz="2400" b="1" dirty="0" err="1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C4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GB" sz="2400" b="1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GB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GB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GB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GB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GB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1" y="5130802"/>
            <a:ext cx="810039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57175" indent="-257175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57213" indent="-214313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defTabSz="-10404872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2288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25717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2914650" indent="-171450" algn="l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2000" i="0" kern="0" dirty="0">
                <a:latin typeface="+mn-lt"/>
              </a:rPr>
              <a:t>But what would happen if we changed the first line to </a:t>
            </a:r>
            <a:r>
              <a:rPr lang="en-US" sz="2000" kern="0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i</a:t>
            </a:r>
            <a:r>
              <a:rPr lang="en-US" sz="2000" i="0" kern="0" dirty="0">
                <a:latin typeface="+mn-lt"/>
                <a:ea typeface="Consolas" charset="0"/>
                <a:cs typeface="Consolas" charset="0"/>
              </a:rPr>
              <a:t> = 21</a:t>
            </a:r>
            <a:r>
              <a:rPr lang="en-US" sz="2000" i="0" kern="0" dirty="0">
                <a:latin typeface="+mn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962401"/>
            <a:ext cx="2667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Consolas" charset="0"/>
                <a:cs typeface="Consolas" charset="0"/>
              </a:rPr>
              <a:t>Output: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0 5 10 15 20</a:t>
            </a:r>
          </a:p>
        </p:txBody>
      </p:sp>
    </p:spTree>
    <p:extLst>
      <p:ext uri="{BB962C8B-B14F-4D97-AF65-F5344CB8AC3E}">
        <p14:creationId xmlns:p14="http://schemas.microsoft.com/office/powerpoint/2010/main" val="20663018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of the </a:t>
            </a:r>
            <a:r>
              <a:rPr lang="en-US" sz="3600" b="1" dirty="0"/>
              <a:t>Do</a:t>
            </a:r>
            <a:r>
              <a:rPr lang="en-US" sz="3600" dirty="0"/>
              <a:t>… </a:t>
            </a:r>
            <a:r>
              <a:rPr lang="en-US" sz="3600" b="1" dirty="0"/>
              <a:t>While</a:t>
            </a:r>
            <a:r>
              <a:rPr lang="en-US" sz="3600" dirty="0"/>
              <a:t>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0" y="1752600"/>
            <a:ext cx="8864121" cy="17907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use the </a:t>
            </a:r>
            <a:r>
              <a:rPr lang="en-US" dirty="0">
                <a:ea typeface="Consolas" charset="0"/>
                <a:cs typeface="Consolas" charset="0"/>
              </a:rPr>
              <a:t>do… while</a:t>
            </a:r>
            <a:r>
              <a:rPr lang="en-US" dirty="0"/>
              <a:t> structure to validate user input</a:t>
            </a:r>
          </a:p>
          <a:p>
            <a:r>
              <a:rPr lang="en-US" dirty="0"/>
              <a:t>Suppose that a program prompts a user to enter a test score, which must be between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Consolas" charset="0"/>
              </a:rPr>
              <a:t>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lvl="1"/>
            <a:r>
              <a:rPr lang="en-US" dirty="0"/>
              <a:t>How do we handle the user typing in a number outside of this range?</a:t>
            </a:r>
          </a:p>
          <a:p>
            <a:pPr lvl="1"/>
            <a:r>
              <a:rPr lang="en-US" dirty="0"/>
              <a:t>We can use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do… while </a:t>
            </a:r>
            <a:r>
              <a:rPr lang="en-US" dirty="0"/>
              <a:t>structure to read input, validate the input in its expression, and then continue looping until the user enters a valid input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9238" y="3775099"/>
            <a:ext cx="66279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08080"/>
                </a:solidFill>
                <a:latin typeface="Consolas" charset="0"/>
                <a:ea typeface="Consolas" charset="0"/>
                <a:cs typeface="Consolas" charset="0"/>
              </a:rPr>
              <a:t>// Create the scanner and a variable to hold the score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Scanner console </a:t>
            </a:r>
            <a:r>
              <a:rPr lang="en-US" sz="14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new Scanner</a:t>
            </a:r>
            <a:r>
              <a:rPr lang="en-US" sz="1400" b="1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b="1" dirty="0" err="1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b="1" dirty="0" err="1">
                <a:solidFill>
                  <a:srgbClr val="7D9029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sz="1400" b="1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 err="1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 score</a:t>
            </a:r>
            <a:r>
              <a:rPr lang="en-US" sz="14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dirty="0">
                <a:solidFill>
                  <a:srgbClr val="408080"/>
                </a:solidFill>
                <a:latin typeface="Consolas" charset="0"/>
                <a:ea typeface="Consolas" charset="0"/>
                <a:cs typeface="Consolas" charset="0"/>
              </a:rPr>
              <a:t>// Read and valid user input in a loop</a:t>
            </a:r>
          </a:p>
          <a:p>
            <a:r>
              <a:rPr lang="pt-BR" sz="14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do </a:t>
            </a:r>
            <a:r>
              <a:rPr lang="pt-BR" sz="1400" b="1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pt-BR" sz="1400" dirty="0">
                <a:latin typeface="Consolas" charset="0"/>
                <a:ea typeface="Consolas" charset="0"/>
                <a:cs typeface="Consolas" charset="0"/>
              </a:rPr>
              <a:t>	System</a:t>
            </a:r>
            <a:r>
              <a:rPr lang="pt-BR" sz="14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pt-BR" sz="1400" dirty="0">
                <a:solidFill>
                  <a:srgbClr val="7D9029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pt-BR" sz="14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pt-BR" sz="1400" dirty="0">
                <a:solidFill>
                  <a:srgbClr val="7D9029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pt-BR" sz="14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t-BR" sz="1400" dirty="0">
                <a:solidFill>
                  <a:srgbClr val="BA2121"/>
                </a:solidFill>
                <a:latin typeface="Consolas" charset="0"/>
                <a:ea typeface="Consolas" charset="0"/>
                <a:cs typeface="Consolas" charset="0"/>
              </a:rPr>
              <a:t>"Enter a score between 0 and 10: "</a:t>
            </a:r>
            <a:r>
              <a:rPr lang="pt-BR" sz="14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pt-BR" sz="1400" dirty="0">
                <a:latin typeface="Consolas" charset="0"/>
                <a:ea typeface="Consolas" charset="0"/>
                <a:cs typeface="Consolas" charset="0"/>
              </a:rPr>
              <a:t>	score </a:t>
            </a:r>
            <a:r>
              <a:rPr lang="pt-BR" sz="14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pt-BR" sz="1400" dirty="0" err="1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console.</a:t>
            </a:r>
            <a:r>
              <a:rPr lang="pt-BR" sz="1400" dirty="0" err="1">
                <a:solidFill>
                  <a:srgbClr val="7D9029"/>
                </a:solidFill>
                <a:latin typeface="Consolas" charset="0"/>
                <a:ea typeface="Consolas" charset="0"/>
                <a:cs typeface="Consolas" charset="0"/>
              </a:rPr>
              <a:t>nextInt</a:t>
            </a:r>
            <a:r>
              <a:rPr lang="pt-BR" sz="14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pt-BR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t-BR" sz="1400" dirty="0" err="1">
                <a:latin typeface="Consolas" charset="0"/>
                <a:ea typeface="Consolas" charset="0"/>
                <a:cs typeface="Consolas" charset="0"/>
              </a:rPr>
              <a:t>System</a:t>
            </a:r>
            <a:r>
              <a:rPr lang="pt-BR" sz="1400" dirty="0" err="1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pt-BR" sz="1400" dirty="0" err="1">
                <a:solidFill>
                  <a:srgbClr val="7D9029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pt-BR" sz="1400" dirty="0" err="1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pt-BR" sz="1400" dirty="0" err="1">
                <a:solidFill>
                  <a:srgbClr val="7D9029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pt-BR" sz="14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4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14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1400" b="1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(score &lt; 0 || score &gt; 10);</a:t>
            </a:r>
          </a:p>
          <a:p>
            <a:r>
              <a:rPr lang="en-US" sz="1400" dirty="0">
                <a:solidFill>
                  <a:srgbClr val="408080"/>
                </a:solidFill>
                <a:latin typeface="Consolas" charset="0"/>
                <a:ea typeface="Consolas" charset="0"/>
                <a:cs typeface="Consolas" charset="0"/>
              </a:rPr>
              <a:t>// We only reach here when the user enters a valid score</a:t>
            </a:r>
          </a:p>
          <a:p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System</a:t>
            </a:r>
            <a:r>
              <a:rPr lang="en-US" sz="1400" dirty="0" err="1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400" dirty="0" err="1">
                <a:solidFill>
                  <a:srgbClr val="7D9029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 err="1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400" dirty="0" err="1">
                <a:solidFill>
                  <a:srgbClr val="7D9029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4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Consolas" charset="0"/>
                <a:ea typeface="Consolas" charset="0"/>
                <a:cs typeface="Consolas" charset="0"/>
              </a:rPr>
              <a:t>"You entered a valid score: " </a:t>
            </a:r>
            <a:r>
              <a:rPr lang="en-US" sz="14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+ score);</a:t>
            </a:r>
          </a:p>
        </p:txBody>
      </p:sp>
    </p:spTree>
    <p:extLst>
      <p:ext uri="{BB962C8B-B14F-4D97-AF65-F5344CB8AC3E}">
        <p14:creationId xmlns:p14="http://schemas.microsoft.com/office/powerpoint/2010/main" val="51781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58443</TotalTime>
  <Words>6655</Words>
  <Application>Microsoft Office PowerPoint</Application>
  <PresentationFormat>On-screen Show (4:3)</PresentationFormat>
  <Paragraphs>1199</Paragraphs>
  <Slides>100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3" baseType="lpstr">
      <vt:lpstr>Arial</vt:lpstr>
      <vt:lpstr>Calibri</vt:lpstr>
      <vt:lpstr>Calibri Light</vt:lpstr>
      <vt:lpstr>Cambria Math</vt:lpstr>
      <vt:lpstr>Consolas</vt:lpstr>
      <vt:lpstr>Courier New</vt:lpstr>
      <vt:lpstr>Gill Sans MT</vt:lpstr>
      <vt:lpstr>Symbol</vt:lpstr>
      <vt:lpstr>Tahoma</vt:lpstr>
      <vt:lpstr>Times New Roman</vt:lpstr>
      <vt:lpstr>Verdana</vt:lpstr>
      <vt:lpstr>Wingdings 2</vt:lpstr>
      <vt:lpstr>Office Theme</vt:lpstr>
      <vt:lpstr>7COM1025 Programming for Software Engineers</vt:lpstr>
      <vt:lpstr>Expressions</vt:lpstr>
      <vt:lpstr>Assignment</vt:lpstr>
      <vt:lpstr>Assignment and Arithmetic</vt:lpstr>
      <vt:lpstr>Data and Variable State</vt:lpstr>
      <vt:lpstr>Data and variable state (continued)</vt:lpstr>
      <vt:lpstr>String types</vt:lpstr>
      <vt:lpstr>String types</vt:lpstr>
      <vt:lpstr>String conversions: Strings to Numbers</vt:lpstr>
      <vt:lpstr>Primitive Wrapper Types</vt:lpstr>
      <vt:lpstr>Primitive and Wrappers : Boxing and Unboxing</vt:lpstr>
      <vt:lpstr>Wrapper types and their functionality</vt:lpstr>
      <vt:lpstr>Wrapper types and their functionality (cont.)</vt:lpstr>
      <vt:lpstr>Wrapper types and their limitations</vt:lpstr>
      <vt:lpstr>Constants</vt:lpstr>
      <vt:lpstr>Constants</vt:lpstr>
      <vt:lpstr>PowerPoint Presentation</vt:lpstr>
      <vt:lpstr>Input and Output</vt:lpstr>
      <vt:lpstr>Making your program produce output</vt:lpstr>
      <vt:lpstr>The standard output object: System.out</vt:lpstr>
      <vt:lpstr>Output is just a String</vt:lpstr>
      <vt:lpstr>Formatting strings</vt:lpstr>
      <vt:lpstr>Using escape sequences</vt:lpstr>
      <vt:lpstr>Some terminology</vt:lpstr>
      <vt:lpstr>Java and Input</vt:lpstr>
      <vt:lpstr>PowerPoint Presentation</vt:lpstr>
      <vt:lpstr>Simplifying Java Input via Scanner</vt:lpstr>
      <vt:lpstr>Making programs with console I/O</vt:lpstr>
      <vt:lpstr>Using Java’s Scanner</vt:lpstr>
      <vt:lpstr>Console I/O example</vt:lpstr>
      <vt:lpstr>Scanner methods</vt:lpstr>
      <vt:lpstr>Common Scanner Methods</vt:lpstr>
      <vt:lpstr>Example Scanner usage</vt:lpstr>
      <vt:lpstr>Another Scanner example</vt:lpstr>
      <vt:lpstr>Input  tokens</vt:lpstr>
      <vt:lpstr>Example</vt:lpstr>
      <vt:lpstr>Formatting your output</vt:lpstr>
      <vt:lpstr>Using printf(formatString, argumentList)</vt:lpstr>
      <vt:lpstr>Using printf(formatString, argumentList)</vt:lpstr>
      <vt:lpstr>Another example printf format specifier</vt:lpstr>
      <vt:lpstr>A worked design example: Movie Ticket Sale</vt:lpstr>
      <vt:lpstr>Movie Ticket Sale: Design steps</vt:lpstr>
      <vt:lpstr>Movie Ticket Sale: Implementation/Output</vt:lpstr>
      <vt:lpstr>PowerPoint Presentation</vt:lpstr>
      <vt:lpstr>Decision Making</vt:lpstr>
      <vt:lpstr>True and False</vt:lpstr>
      <vt:lpstr>Relational Operators</vt:lpstr>
      <vt:lpstr>Relational Operators with Numbers/Characters</vt:lpstr>
      <vt:lpstr>Comparing Decimal Numbers</vt:lpstr>
      <vt:lpstr>Comparing Decimal Numbers</vt:lpstr>
      <vt:lpstr>Comparing Strings</vt:lpstr>
      <vt:lpstr>Logic Operators </vt:lpstr>
      <vt:lpstr>Boolean Operators</vt:lpstr>
      <vt:lpstr>And (&amp;&amp;) Operator</vt:lpstr>
      <vt:lpstr>Or (||) Operator</vt:lpstr>
      <vt:lpstr>Not (!) Operator</vt:lpstr>
      <vt:lpstr>Selection - Program Control</vt:lpstr>
      <vt:lpstr>Selection Statements</vt:lpstr>
      <vt:lpstr>If Statement</vt:lpstr>
      <vt:lpstr>If… Else… Statement</vt:lpstr>
      <vt:lpstr>Choosing the Right Selection Statement</vt:lpstr>
      <vt:lpstr>PowerPoint Presentation</vt:lpstr>
      <vt:lpstr>Confusing Assignment (=) and Equality (==)</vt:lpstr>
      <vt:lpstr>Confusing Indentation for Nesting</vt:lpstr>
      <vt:lpstr>Premature Termination</vt:lpstr>
      <vt:lpstr>Unhelpful Ambiguity</vt:lpstr>
      <vt:lpstr>Switch Statement</vt:lpstr>
      <vt:lpstr>Switch Statement</vt:lpstr>
      <vt:lpstr>Switch Statement Syntax</vt:lpstr>
      <vt:lpstr>Switch Statement Structure</vt:lpstr>
      <vt:lpstr>Rules of the Switch Statement</vt:lpstr>
      <vt:lpstr>Switch Statement Example</vt:lpstr>
      <vt:lpstr>Forgetting to Hit the Breaks</vt:lpstr>
      <vt:lpstr>Forgetting to Hit the Breaks</vt:lpstr>
      <vt:lpstr>Worked Example: An Interactive Menu</vt:lpstr>
      <vt:lpstr>Common Mistakes</vt:lpstr>
      <vt:lpstr>Choosing a Selection Statement</vt:lpstr>
      <vt:lpstr>PowerPoint Presentation</vt:lpstr>
      <vt:lpstr>PowerPoint Presentation</vt:lpstr>
      <vt:lpstr>The Need for Repetition</vt:lpstr>
      <vt:lpstr>Repetition Structures in Java</vt:lpstr>
      <vt:lpstr>Syntax of the While Structure</vt:lpstr>
      <vt:lpstr>Semantics of the While Structure</vt:lpstr>
      <vt:lpstr>Execution Flow of the While Structure</vt:lpstr>
      <vt:lpstr>Comparing the If Structure with the While Structure</vt:lpstr>
      <vt:lpstr>Types of While Structure</vt:lpstr>
      <vt:lpstr>Counter-Controlled While Structure</vt:lpstr>
      <vt:lpstr>Example of a Counter-Controlled While Loop</vt:lpstr>
      <vt:lpstr>Sentinel-Controlled While Structure</vt:lpstr>
      <vt:lpstr>Example of a Sentinel-Controlled While Structure</vt:lpstr>
      <vt:lpstr>Flag-Controlled While Structure</vt:lpstr>
      <vt:lpstr>Example of a Flag-Controlled While Structure</vt:lpstr>
      <vt:lpstr>End-of-File (EOF) Controlled While Structure</vt:lpstr>
      <vt:lpstr>Example of End-of-File (EOF) Controlled While Structure</vt:lpstr>
      <vt:lpstr>EOF can be used in console too </vt:lpstr>
      <vt:lpstr>Syntax of the Do… While Structure</vt:lpstr>
      <vt:lpstr>Execution Flow of the Do… While Structure</vt:lpstr>
      <vt:lpstr>Example of the Do… While Structure</vt:lpstr>
      <vt:lpstr>Example of the Do… While Structure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Ian Bradford</dc:creator>
  <cp:lastModifiedBy>Hui Cheng</cp:lastModifiedBy>
  <cp:revision>315</cp:revision>
  <cp:lastPrinted>2005-10-13T14:06:28Z</cp:lastPrinted>
  <dcterms:created xsi:type="dcterms:W3CDTF">2004-04-14T09:29:50Z</dcterms:created>
  <dcterms:modified xsi:type="dcterms:W3CDTF">2020-02-04T15:29:17Z</dcterms:modified>
</cp:coreProperties>
</file>