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93"/>
  </p:notesMasterIdLst>
  <p:handoutMasterIdLst>
    <p:handoutMasterId r:id="rId94"/>
  </p:handoutMasterIdLst>
  <p:sldIdLst>
    <p:sldId id="256" r:id="rId2"/>
    <p:sldId id="420" r:id="rId3"/>
    <p:sldId id="423" r:id="rId4"/>
    <p:sldId id="424" r:id="rId5"/>
    <p:sldId id="425" r:id="rId6"/>
    <p:sldId id="426" r:id="rId7"/>
    <p:sldId id="427" r:id="rId8"/>
    <p:sldId id="428" r:id="rId9"/>
    <p:sldId id="429" r:id="rId10"/>
    <p:sldId id="430" r:id="rId11"/>
    <p:sldId id="431" r:id="rId12"/>
    <p:sldId id="432" r:id="rId13"/>
    <p:sldId id="433" r:id="rId14"/>
    <p:sldId id="436" r:id="rId15"/>
    <p:sldId id="437" r:id="rId16"/>
    <p:sldId id="438" r:id="rId17"/>
    <p:sldId id="440" r:id="rId18"/>
    <p:sldId id="529" r:id="rId19"/>
    <p:sldId id="530" r:id="rId20"/>
    <p:sldId id="531" r:id="rId21"/>
    <p:sldId id="464" r:id="rId22"/>
    <p:sldId id="446"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85" r:id="rId38"/>
    <p:sldId id="466" r:id="rId39"/>
    <p:sldId id="467" r:id="rId40"/>
    <p:sldId id="468" r:id="rId41"/>
    <p:sldId id="469" r:id="rId42"/>
    <p:sldId id="470" r:id="rId43"/>
    <p:sldId id="471" r:id="rId44"/>
    <p:sldId id="472" r:id="rId45"/>
    <p:sldId id="473" r:id="rId46"/>
    <p:sldId id="474" r:id="rId47"/>
    <p:sldId id="475" r:id="rId48"/>
    <p:sldId id="476" r:id="rId49"/>
    <p:sldId id="478" r:id="rId50"/>
    <p:sldId id="479" r:id="rId51"/>
    <p:sldId id="480" r:id="rId52"/>
    <p:sldId id="481" r:id="rId53"/>
    <p:sldId id="482" r:id="rId54"/>
    <p:sldId id="483" r:id="rId55"/>
    <p:sldId id="484" r:id="rId56"/>
    <p:sldId id="508" r:id="rId57"/>
    <p:sldId id="489" r:id="rId58"/>
    <p:sldId id="490" r:id="rId59"/>
    <p:sldId id="491" r:id="rId60"/>
    <p:sldId id="492" r:id="rId61"/>
    <p:sldId id="493" r:id="rId62"/>
    <p:sldId id="494" r:id="rId63"/>
    <p:sldId id="495" r:id="rId64"/>
    <p:sldId id="496" r:id="rId65"/>
    <p:sldId id="497" r:id="rId66"/>
    <p:sldId id="498" r:id="rId67"/>
    <p:sldId id="499" r:id="rId68"/>
    <p:sldId id="500" r:id="rId69"/>
    <p:sldId id="501" r:id="rId70"/>
    <p:sldId id="502" r:id="rId71"/>
    <p:sldId id="503" r:id="rId72"/>
    <p:sldId id="504" r:id="rId73"/>
    <p:sldId id="505" r:id="rId74"/>
    <p:sldId id="506" r:id="rId75"/>
    <p:sldId id="507" r:id="rId76"/>
    <p:sldId id="528" r:id="rId77"/>
    <p:sldId id="511" r:id="rId78"/>
    <p:sldId id="512" r:id="rId79"/>
    <p:sldId id="513" r:id="rId80"/>
    <p:sldId id="514" r:id="rId81"/>
    <p:sldId id="515" r:id="rId82"/>
    <p:sldId id="516" r:id="rId83"/>
    <p:sldId id="517" r:id="rId84"/>
    <p:sldId id="518" r:id="rId85"/>
    <p:sldId id="519" r:id="rId86"/>
    <p:sldId id="520" r:id="rId87"/>
    <p:sldId id="521" r:id="rId88"/>
    <p:sldId id="522" r:id="rId89"/>
    <p:sldId id="525" r:id="rId90"/>
    <p:sldId id="526" r:id="rId91"/>
    <p:sldId id="527" r:id="rId92"/>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365" autoAdjust="0"/>
  </p:normalViewPr>
  <p:slideViewPr>
    <p:cSldViewPr>
      <p:cViewPr varScale="1">
        <p:scale>
          <a:sx n="85" d="100"/>
          <a:sy n="85" d="100"/>
        </p:scale>
        <p:origin x="22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t>11/02/2020</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7</a:t>
            </a:fld>
            <a:endParaRPr lang="en-GB" altLang="en-US"/>
          </a:p>
        </p:txBody>
      </p:sp>
    </p:spTree>
    <p:extLst>
      <p:ext uri="{BB962C8B-B14F-4D97-AF65-F5344CB8AC3E}">
        <p14:creationId xmlns:p14="http://schemas.microsoft.com/office/powerpoint/2010/main" val="191250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B2F6B3-019E-4DDB-91FD-4DEB0189D2C6}" type="slidenum">
              <a:rPr lang="en-GB" smtClean="0"/>
              <a:t>81</a:t>
            </a:fld>
            <a:endParaRPr lang="en-GB"/>
          </a:p>
        </p:txBody>
      </p:sp>
    </p:spTree>
    <p:extLst>
      <p:ext uri="{BB962C8B-B14F-4D97-AF65-F5344CB8AC3E}">
        <p14:creationId xmlns:p14="http://schemas.microsoft.com/office/powerpoint/2010/main" val="354623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3144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t>11/02/2020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t>11/02/2020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t>11/02/2020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t>11/02/2020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 id="2147483676"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043608" y="1700808"/>
            <a:ext cx="6858000" cy="2387600"/>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48355" y="4509120"/>
            <a:ext cx="6858000" cy="403026"/>
          </a:xfrm>
        </p:spPr>
        <p:txBody>
          <a:bodyPr/>
          <a:lstStyle/>
          <a:p>
            <a:pPr algn="l"/>
            <a:r>
              <a:rPr lang="en-US" altLang="en-US" dirty="0"/>
              <a:t>Java Fundamentals (3)</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Careful with the counter</a:t>
            </a:r>
          </a:p>
        </p:txBody>
      </p:sp>
      <p:sp>
        <p:nvSpPr>
          <p:cNvPr id="3" name="Content Placeholder 2"/>
          <p:cNvSpPr>
            <a:spLocks noGrp="1"/>
          </p:cNvSpPr>
          <p:nvPr>
            <p:ph idx="1"/>
          </p:nvPr>
        </p:nvSpPr>
        <p:spPr>
          <a:xfrm>
            <a:off x="468867" y="1934973"/>
            <a:ext cx="8534400" cy="2438399"/>
          </a:xfrm>
        </p:spPr>
        <p:txBody>
          <a:bodyPr/>
          <a:lstStyle/>
          <a:p>
            <a:r>
              <a:rPr lang="en-GB" dirty="0"/>
              <a:t>Read the following numbers from a text file and display them on the console: 54 40 90 68 75</a:t>
            </a:r>
          </a:p>
          <a:p>
            <a:pPr marL="457200" lvl="1" indent="0">
              <a:buNone/>
            </a:pPr>
            <a:endParaRPr lang="en-GB" dirty="0"/>
          </a:p>
        </p:txBody>
      </p:sp>
      <p:pic>
        <p:nvPicPr>
          <p:cNvPr id="6" name="Picture 5"/>
          <p:cNvPicPr>
            <a:picLocks noChangeAspect="1"/>
          </p:cNvPicPr>
          <p:nvPr/>
        </p:nvPicPr>
        <p:blipFill>
          <a:blip r:embed="rId2"/>
          <a:stretch>
            <a:fillRect/>
          </a:stretch>
        </p:blipFill>
        <p:spPr>
          <a:xfrm>
            <a:off x="1524000" y="4540110"/>
            <a:ext cx="6324600" cy="1460640"/>
          </a:xfrm>
          <a:prstGeom prst="rect">
            <a:avLst/>
          </a:prstGeom>
        </p:spPr>
      </p:pic>
      <p:sp>
        <p:nvSpPr>
          <p:cNvPr id="7" name="Rectangle 6"/>
          <p:cNvSpPr/>
          <p:nvPr/>
        </p:nvSpPr>
        <p:spPr>
          <a:xfrm>
            <a:off x="2209800" y="2910536"/>
            <a:ext cx="5257800" cy="1477328"/>
          </a:xfrm>
          <a:prstGeom prst="rect">
            <a:avLst/>
          </a:prstGeom>
        </p:spPr>
        <p:txBody>
          <a:bodyPr wrap="square">
            <a:spAutoFit/>
          </a:bodyPr>
          <a:lstStyle/>
          <a:p>
            <a:r>
              <a:rPr lang="nn-NO" dirty="0">
                <a:solidFill>
                  <a:srgbClr val="7F0055"/>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&lt;=5;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//read and process the next number </a:t>
            </a:r>
          </a:p>
          <a:p>
            <a:r>
              <a:rPr lang="en-GB" dirty="0">
                <a:solidFill>
                  <a:srgbClr val="000000"/>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read</a:t>
            </a:r>
            <a:r>
              <a:rPr lang="en-GB" dirty="0" err="1">
                <a:solidFill>
                  <a:srgbClr val="000000"/>
                </a:solidFill>
                <a:latin typeface="Consolas" panose="020B0609020204030204" pitchFamily="49" charset="0"/>
              </a:rPr>
              <a:t>.nextInt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11811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Aware of the number of repetitions</a:t>
            </a:r>
          </a:p>
        </p:txBody>
      </p:sp>
      <p:sp>
        <p:nvSpPr>
          <p:cNvPr id="3" name="Content Placeholder 2"/>
          <p:cNvSpPr>
            <a:spLocks noGrp="1"/>
          </p:cNvSpPr>
          <p:nvPr>
            <p:ph idx="1"/>
          </p:nvPr>
        </p:nvSpPr>
        <p:spPr>
          <a:xfrm>
            <a:off x="457200" y="3719752"/>
            <a:ext cx="8229600" cy="1337073"/>
          </a:xfrm>
        </p:spPr>
        <p:txBody>
          <a:bodyPr>
            <a:normAutofit/>
          </a:bodyPr>
          <a:lstStyle/>
          <a:p>
            <a:r>
              <a:rPr lang="en-GB" dirty="0"/>
              <a:t>The for loop above will execute 6 times, counting from 0 to 5, therefore triggers exceptions when only 5 numbers stored in the file</a:t>
            </a:r>
            <a:r>
              <a:rPr lang="en-GB"/>
              <a:t>. </a:t>
            </a:r>
            <a:endParaRPr lang="en-GB" dirty="0"/>
          </a:p>
        </p:txBody>
      </p:sp>
      <p:sp>
        <p:nvSpPr>
          <p:cNvPr id="5" name="Rectangle 4"/>
          <p:cNvSpPr/>
          <p:nvPr/>
        </p:nvSpPr>
        <p:spPr>
          <a:xfrm>
            <a:off x="2286000" y="2057400"/>
            <a:ext cx="5257800" cy="1477328"/>
          </a:xfrm>
          <a:prstGeom prst="rect">
            <a:avLst/>
          </a:prstGeom>
        </p:spPr>
        <p:txBody>
          <a:bodyPr wrap="square">
            <a:spAutoFit/>
          </a:bodyPr>
          <a:lstStyle/>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&lt;=5;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//read and process the next number </a:t>
            </a:r>
          </a:p>
          <a:p>
            <a:r>
              <a:rPr lang="en-GB"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a:t>
            </a:r>
            <a:r>
              <a:rPr lang="en-GB" b="1" dirty="0">
                <a:solidFill>
                  <a:srgbClr val="000000"/>
                </a:solidFill>
                <a:latin typeface="Consolas" panose="020B0609020204030204" pitchFamily="49" charset="0"/>
              </a:rPr>
              <a:t> = </a:t>
            </a:r>
            <a:r>
              <a:rPr lang="en-GB" b="1" dirty="0" err="1">
                <a:solidFill>
                  <a:srgbClr val="6A3E3E"/>
                </a:solidFill>
                <a:latin typeface="Consolas" panose="020B0609020204030204" pitchFamily="49" charset="0"/>
              </a:rPr>
              <a:t>read</a:t>
            </a:r>
            <a:r>
              <a:rPr lang="en-GB" b="1" dirty="0" err="1">
                <a:solidFill>
                  <a:srgbClr val="000000"/>
                </a:solidFill>
                <a:latin typeface="Consolas" panose="020B0609020204030204" pitchFamily="49" charset="0"/>
              </a:rPr>
              <a:t>.nextInt</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number</a:t>
            </a:r>
            <a:r>
              <a:rPr lang="en-GB" b="1" i="1" dirty="0">
                <a:solidFill>
                  <a:srgbClr val="000000"/>
                </a:solidFill>
                <a:latin typeface="Consolas" panose="020B0609020204030204" pitchFamily="49" charset="0"/>
              </a:rPr>
              <a:t> + </a:t>
            </a:r>
            <a:r>
              <a:rPr lang="en-GB" b="1" i="1" dirty="0">
                <a:solidFill>
                  <a:srgbClr val="2A00FF"/>
                </a:solidFill>
                <a:latin typeface="Consolas" panose="020B0609020204030204" pitchFamily="49" charset="0"/>
              </a:rPr>
              <a:t>" "</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287397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 by one</a:t>
            </a:r>
          </a:p>
        </p:txBody>
      </p:sp>
      <p:sp>
        <p:nvSpPr>
          <p:cNvPr id="3" name="Content Placeholder 2"/>
          <p:cNvSpPr>
            <a:spLocks noGrp="1"/>
          </p:cNvSpPr>
          <p:nvPr>
            <p:ph idx="1"/>
          </p:nvPr>
        </p:nvSpPr>
        <p:spPr>
          <a:xfrm>
            <a:off x="457200" y="2057402"/>
            <a:ext cx="8229600" cy="2057399"/>
          </a:xfrm>
        </p:spPr>
        <p:txBody>
          <a:bodyPr>
            <a:normAutofit lnSpcReduction="10000"/>
          </a:bodyPr>
          <a:lstStyle/>
          <a:p>
            <a:r>
              <a:rPr lang="en-GB" sz="2000" dirty="0"/>
              <a:t>This is an example of the classic ‘‘off by one’’ problem. </a:t>
            </a:r>
          </a:p>
          <a:p>
            <a:pPr lvl="1"/>
            <a:r>
              <a:rPr lang="en-GB" dirty="0"/>
              <a:t>In the ‘‘off by one’’ problem, either the loop executes one too many or one too few times. </a:t>
            </a:r>
          </a:p>
          <a:p>
            <a:pPr lvl="1"/>
            <a:r>
              <a:rPr lang="en-GB" dirty="0"/>
              <a:t>It is a typical issue when dealing with arrays</a:t>
            </a:r>
            <a:endParaRPr lang="en-GB" sz="2000" dirty="0"/>
          </a:p>
          <a:p>
            <a:r>
              <a:rPr lang="en-GB" sz="2000" dirty="0"/>
              <a:t>We can eliminate this problem by correctly setting the values of the loop control variable. For example, we can rewrite the original program as follows:</a:t>
            </a:r>
          </a:p>
          <a:p>
            <a:endParaRPr lang="en-GB" dirty="0"/>
          </a:p>
        </p:txBody>
      </p:sp>
      <p:sp>
        <p:nvSpPr>
          <p:cNvPr id="4" name="Rectangle 3"/>
          <p:cNvSpPr/>
          <p:nvPr/>
        </p:nvSpPr>
        <p:spPr>
          <a:xfrm>
            <a:off x="2761169" y="4146530"/>
            <a:ext cx="3097323" cy="369332"/>
          </a:xfrm>
          <a:prstGeom prst="rect">
            <a:avLst/>
          </a:prstGeom>
        </p:spPr>
        <p:txBody>
          <a:bodyPr wrap="none">
            <a:spAutoFit/>
          </a:bodyPr>
          <a:lstStyle/>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&lt;5;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a:t>
            </a:r>
            <a:endParaRPr lang="en-GB" dirty="0"/>
          </a:p>
        </p:txBody>
      </p:sp>
      <p:sp>
        <p:nvSpPr>
          <p:cNvPr id="5" name="Rectangle 4"/>
          <p:cNvSpPr/>
          <p:nvPr/>
        </p:nvSpPr>
        <p:spPr>
          <a:xfrm>
            <a:off x="2761169" y="5004289"/>
            <a:ext cx="3223959" cy="369332"/>
          </a:xfrm>
          <a:prstGeom prst="rect">
            <a:avLst/>
          </a:prstGeom>
        </p:spPr>
        <p:txBody>
          <a:bodyPr wrap="none">
            <a:spAutoFit/>
          </a:bodyPr>
          <a:lstStyle/>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&lt;=5;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a:t>
            </a:r>
            <a:endParaRPr lang="en-GB" dirty="0"/>
          </a:p>
        </p:txBody>
      </p:sp>
      <p:sp>
        <p:nvSpPr>
          <p:cNvPr id="6" name="TextBox 5"/>
          <p:cNvSpPr txBox="1"/>
          <p:nvPr/>
        </p:nvSpPr>
        <p:spPr>
          <a:xfrm>
            <a:off x="4152080" y="4563606"/>
            <a:ext cx="441146" cy="369332"/>
          </a:xfrm>
          <a:prstGeom prst="rect">
            <a:avLst/>
          </a:prstGeom>
          <a:noFill/>
        </p:spPr>
        <p:txBody>
          <a:bodyPr wrap="none" rtlCol="0">
            <a:spAutoFit/>
          </a:bodyPr>
          <a:lstStyle/>
          <a:p>
            <a:r>
              <a:rPr lang="en-GB" dirty="0"/>
              <a:t>Or</a:t>
            </a:r>
          </a:p>
        </p:txBody>
      </p:sp>
      <p:sp>
        <p:nvSpPr>
          <p:cNvPr id="7" name="TextBox 6"/>
          <p:cNvSpPr txBox="1"/>
          <p:nvPr/>
        </p:nvSpPr>
        <p:spPr>
          <a:xfrm>
            <a:off x="4107998" y="5562600"/>
            <a:ext cx="505267" cy="369332"/>
          </a:xfrm>
          <a:prstGeom prst="rect">
            <a:avLst/>
          </a:prstGeom>
          <a:noFill/>
        </p:spPr>
        <p:txBody>
          <a:bodyPr wrap="none" rtlCol="0">
            <a:spAutoFit/>
          </a:bodyPr>
          <a:lstStyle/>
          <a:p>
            <a:r>
              <a:rPr lang="en-GB" dirty="0"/>
              <a:t>but</a:t>
            </a:r>
          </a:p>
        </p:txBody>
      </p:sp>
    </p:spTree>
    <p:extLst>
      <p:ext uri="{BB962C8B-B14F-4D97-AF65-F5344CB8AC3E}">
        <p14:creationId xmlns:p14="http://schemas.microsoft.com/office/powerpoint/2010/main" val="73512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Avoid patching your code</a:t>
            </a:r>
          </a:p>
        </p:txBody>
      </p:sp>
      <p:sp>
        <p:nvSpPr>
          <p:cNvPr id="3" name="Content Placeholder 2"/>
          <p:cNvSpPr>
            <a:spLocks noGrp="1"/>
          </p:cNvSpPr>
          <p:nvPr>
            <p:ph idx="1"/>
          </p:nvPr>
        </p:nvSpPr>
        <p:spPr>
          <a:xfrm>
            <a:off x="457200" y="4191000"/>
            <a:ext cx="8229600" cy="1260873"/>
          </a:xfrm>
        </p:spPr>
        <p:txBody>
          <a:bodyPr>
            <a:normAutofit/>
          </a:bodyPr>
          <a:lstStyle/>
          <a:p>
            <a:r>
              <a:rPr lang="en-GB" dirty="0"/>
              <a:t>This will also display the results correctly. However it is considered as very poor programming habit by patching your code.</a:t>
            </a:r>
          </a:p>
        </p:txBody>
      </p:sp>
      <p:sp>
        <p:nvSpPr>
          <p:cNvPr id="5" name="Rectangle 4"/>
          <p:cNvSpPr/>
          <p:nvPr/>
        </p:nvSpPr>
        <p:spPr>
          <a:xfrm>
            <a:off x="1905000" y="2038162"/>
            <a:ext cx="5943600" cy="1754326"/>
          </a:xfrm>
          <a:prstGeom prst="rect">
            <a:avLst/>
          </a:prstGeom>
        </p:spPr>
        <p:txBody>
          <a:bodyPr wrap="square">
            <a:spAutoFit/>
          </a:bodyPr>
          <a:lstStyle/>
          <a:p>
            <a:r>
              <a:rPr lang="nn-NO" dirty="0">
                <a:solidFill>
                  <a:srgbClr val="7F0055"/>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&lt;=5;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7F0055"/>
                </a:solidFill>
                <a:latin typeface="Consolas" panose="020B0609020204030204" pitchFamily="49" charset="0"/>
              </a:rPr>
              <a:t>if</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 != 5) {</a:t>
            </a:r>
          </a:p>
          <a:p>
            <a:r>
              <a:rPr lang="en-GB" dirty="0">
                <a:solidFill>
                  <a:srgbClr val="7F0055"/>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read</a:t>
            </a:r>
            <a:r>
              <a:rPr lang="en-GB" dirty="0" err="1">
                <a:solidFill>
                  <a:srgbClr val="000000"/>
                </a:solidFill>
                <a:latin typeface="Consolas" panose="020B0609020204030204" pitchFamily="49" charset="0"/>
              </a:rPr>
              <a:t>.nextInt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p>
        </p:txBody>
      </p:sp>
      <p:cxnSp>
        <p:nvCxnSpPr>
          <p:cNvPr id="7" name="Straight Arrow Connector 6"/>
          <p:cNvCxnSpPr/>
          <p:nvPr/>
        </p:nvCxnSpPr>
        <p:spPr>
          <a:xfrm flipH="1">
            <a:off x="4419600" y="2514600"/>
            <a:ext cx="1905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61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Right Loop</a:t>
            </a:r>
          </a:p>
        </p:txBody>
      </p:sp>
      <p:sp>
        <p:nvSpPr>
          <p:cNvPr id="3" name="Content Placeholder 2"/>
          <p:cNvSpPr>
            <a:spLocks noGrp="1"/>
          </p:cNvSpPr>
          <p:nvPr>
            <p:ph idx="1"/>
          </p:nvPr>
        </p:nvSpPr>
        <p:spPr/>
        <p:txBody>
          <a:bodyPr>
            <a:normAutofit/>
          </a:bodyPr>
          <a:lstStyle/>
          <a:p>
            <a:pPr>
              <a:spcBef>
                <a:spcPct val="50000"/>
              </a:spcBef>
            </a:pPr>
            <a:r>
              <a:rPr lang="en-US" dirty="0"/>
              <a:t>All three loops have a place in Java:</a:t>
            </a:r>
          </a:p>
          <a:p>
            <a:pPr lvl="1">
              <a:spcBef>
                <a:spcPct val="50000"/>
              </a:spcBef>
            </a:pPr>
            <a:r>
              <a:rPr lang="en-US" dirty="0"/>
              <a:t>If you know or the program can determine </a:t>
            </a:r>
            <a:r>
              <a:rPr lang="en-US" b="1" dirty="0"/>
              <a:t>in advance the number of repetitions needed</a:t>
            </a:r>
            <a:r>
              <a:rPr lang="en-US" dirty="0"/>
              <a:t>, the </a:t>
            </a:r>
            <a:r>
              <a:rPr lang="en-US" dirty="0">
                <a:latin typeface="Courier New" pitchFamily="49" charset="0"/>
                <a:cs typeface="Courier New" pitchFamily="49" charset="0"/>
              </a:rPr>
              <a:t>for</a:t>
            </a:r>
            <a:r>
              <a:rPr lang="en-US" dirty="0"/>
              <a:t> loop is the preferred choice</a:t>
            </a:r>
          </a:p>
          <a:p>
            <a:pPr lvl="1">
              <a:spcBef>
                <a:spcPct val="50000"/>
              </a:spcBef>
            </a:pPr>
            <a:r>
              <a:rPr lang="en-US" dirty="0"/>
              <a:t>If you do not know and the program cannot determine in advance the number of repetitions needed, and it </a:t>
            </a:r>
            <a:r>
              <a:rPr lang="en-US" b="1" dirty="0"/>
              <a:t>could be zero</a:t>
            </a:r>
            <a:r>
              <a:rPr lang="en-US" dirty="0"/>
              <a:t>, the </a:t>
            </a:r>
            <a:r>
              <a:rPr lang="en-US" dirty="0">
                <a:latin typeface="Courier New" pitchFamily="49" charset="0"/>
                <a:cs typeface="Courier New" pitchFamily="49" charset="0"/>
              </a:rPr>
              <a:t>while</a:t>
            </a:r>
            <a:r>
              <a:rPr lang="en-US" dirty="0"/>
              <a:t> loop is the right choice</a:t>
            </a:r>
          </a:p>
          <a:p>
            <a:pPr lvl="1">
              <a:spcBef>
                <a:spcPct val="50000"/>
              </a:spcBef>
            </a:pPr>
            <a:r>
              <a:rPr lang="en-US" dirty="0"/>
              <a:t>If you do not know and the program cannot determine in advance the number of repetitions needed, but it is </a:t>
            </a:r>
            <a:r>
              <a:rPr lang="en-US" b="1" dirty="0"/>
              <a:t>at least one</a:t>
            </a:r>
            <a:r>
              <a:rPr lang="en-US" dirty="0"/>
              <a:t>, the </a:t>
            </a:r>
            <a:r>
              <a:rPr lang="en-US" dirty="0">
                <a:latin typeface="Courier New" pitchFamily="49" charset="0"/>
                <a:cs typeface="Courier New" pitchFamily="49" charset="0"/>
              </a:rPr>
              <a:t>do...while </a:t>
            </a:r>
            <a:r>
              <a:rPr lang="en-US" dirty="0"/>
              <a:t>loop is the right choice</a:t>
            </a:r>
          </a:p>
          <a:p>
            <a:endParaRPr lang="en-GB" dirty="0"/>
          </a:p>
        </p:txBody>
      </p:sp>
    </p:spTree>
    <p:extLst>
      <p:ext uri="{BB962C8B-B14F-4D97-AF65-F5344CB8AC3E}">
        <p14:creationId xmlns:p14="http://schemas.microsoft.com/office/powerpoint/2010/main" val="378189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i="1" dirty="0"/>
              <a:t>break</a:t>
            </a:r>
            <a:r>
              <a:rPr lang="en-US" dirty="0"/>
              <a:t> in Loop</a:t>
            </a:r>
          </a:p>
        </p:txBody>
      </p:sp>
      <p:sp>
        <p:nvSpPr>
          <p:cNvPr id="3" name="Content Placeholder 2"/>
          <p:cNvSpPr>
            <a:spLocks noGrp="1"/>
          </p:cNvSpPr>
          <p:nvPr>
            <p:ph idx="1"/>
          </p:nvPr>
        </p:nvSpPr>
        <p:spPr>
          <a:xfrm>
            <a:off x="457200" y="2057401"/>
            <a:ext cx="8229600" cy="3733799"/>
          </a:xfrm>
        </p:spPr>
        <p:txBody>
          <a:bodyPr>
            <a:normAutofit fontScale="92500"/>
          </a:bodyPr>
          <a:lstStyle/>
          <a:p>
            <a:r>
              <a:rPr lang="en-US" sz="2600" dirty="0"/>
              <a:t>Just as with </a:t>
            </a:r>
            <a:r>
              <a:rPr lang="en-US" sz="2600" i="1" dirty="0"/>
              <a:t>switch</a:t>
            </a:r>
            <a:r>
              <a:rPr lang="en-US" sz="2600" dirty="0"/>
              <a:t> statements, </a:t>
            </a:r>
            <a:r>
              <a:rPr lang="en-US" sz="2600" dirty="0">
                <a:solidFill>
                  <a:srgbClr val="00B0F0"/>
                </a:solidFill>
                <a:latin typeface="Courier New" pitchFamily="49" charset="0"/>
                <a:cs typeface="Courier New" pitchFamily="49" charset="0"/>
              </a:rPr>
              <a:t>break</a:t>
            </a:r>
            <a:r>
              <a:rPr lang="en-US" sz="2600" dirty="0">
                <a:solidFill>
                  <a:srgbClr val="00B0F0"/>
                </a:solidFill>
              </a:rPr>
              <a:t> </a:t>
            </a:r>
            <a:r>
              <a:rPr lang="en-US" sz="2600" dirty="0"/>
              <a:t>can be used in loop structures to quit immediately</a:t>
            </a:r>
          </a:p>
          <a:p>
            <a:endParaRPr lang="en-US" dirty="0"/>
          </a:p>
          <a:p>
            <a:r>
              <a:rPr lang="en-US" sz="2600" dirty="0">
                <a:solidFill>
                  <a:srgbClr val="00B0F0"/>
                </a:solidFill>
                <a:latin typeface="Courier New" pitchFamily="49" charset="0"/>
                <a:cs typeface="Courier New" pitchFamily="49" charset="0"/>
              </a:rPr>
              <a:t>break</a:t>
            </a:r>
            <a:r>
              <a:rPr lang="en-US" sz="2600" dirty="0">
                <a:solidFill>
                  <a:srgbClr val="00B0F0"/>
                </a:solidFill>
              </a:rPr>
              <a:t> </a:t>
            </a:r>
            <a:r>
              <a:rPr lang="en-US" sz="2600" dirty="0"/>
              <a:t>typically has two uses in practice:</a:t>
            </a:r>
          </a:p>
          <a:p>
            <a:pPr lvl="1"/>
            <a:r>
              <a:rPr lang="en-US" sz="2200" dirty="0"/>
              <a:t>Used to </a:t>
            </a:r>
            <a:r>
              <a:rPr lang="en-US" sz="2200" dirty="0">
                <a:cs typeface="Times New Roman" pitchFamily="18" charset="0"/>
              </a:rPr>
              <a:t>skip remainder of </a:t>
            </a:r>
            <a:r>
              <a:rPr lang="en-US" sz="2200" dirty="0">
                <a:solidFill>
                  <a:schemeClr val="accent1">
                    <a:lumMod val="50000"/>
                  </a:schemeClr>
                </a:solidFill>
                <a:latin typeface="Courier New" pitchFamily="49" charset="0"/>
                <a:cs typeface="Times New Roman" pitchFamily="18" charset="0"/>
              </a:rPr>
              <a:t>switch</a:t>
            </a:r>
            <a:r>
              <a:rPr lang="en-US" sz="2200" dirty="0">
                <a:solidFill>
                  <a:schemeClr val="tx2">
                    <a:lumMod val="60000"/>
                    <a:lumOff val="40000"/>
                  </a:schemeClr>
                </a:solidFill>
                <a:cs typeface="Times New Roman" pitchFamily="18" charset="0"/>
              </a:rPr>
              <a:t> </a:t>
            </a:r>
            <a:r>
              <a:rPr lang="en-US" sz="2200" dirty="0">
                <a:cs typeface="Times New Roman" pitchFamily="18" charset="0"/>
              </a:rPr>
              <a:t>structure, as we learnt last week</a:t>
            </a:r>
          </a:p>
          <a:p>
            <a:pPr lvl="1"/>
            <a:r>
              <a:rPr lang="en-US" sz="2200" dirty="0"/>
              <a:t>Used to </a:t>
            </a:r>
            <a:r>
              <a:rPr lang="en-US" sz="2200" dirty="0">
                <a:cs typeface="Times New Roman" pitchFamily="18" charset="0"/>
              </a:rPr>
              <a:t>exit early from a loop</a:t>
            </a:r>
            <a:r>
              <a:rPr lang="en-US" sz="2200" dirty="0"/>
              <a:t> </a:t>
            </a:r>
          </a:p>
          <a:p>
            <a:pPr lvl="1"/>
            <a:endParaRPr lang="en-US" dirty="0">
              <a:cs typeface="Times New Roman" pitchFamily="18" charset="0"/>
            </a:endParaRPr>
          </a:p>
          <a:p>
            <a:r>
              <a:rPr lang="en-US" sz="2600" dirty="0">
                <a:solidFill>
                  <a:srgbClr val="000000"/>
                </a:solidFill>
                <a:cs typeface="Times New Roman" pitchFamily="18" charset="0"/>
              </a:rPr>
              <a:t>For example, it could be placed within </a:t>
            </a:r>
            <a:r>
              <a:rPr lang="en-US" sz="2600" dirty="0">
                <a:solidFill>
                  <a:schemeClr val="tx2">
                    <a:lumMod val="60000"/>
                    <a:lumOff val="40000"/>
                  </a:schemeClr>
                </a:solidFill>
                <a:latin typeface="Courier New" pitchFamily="49" charset="0"/>
                <a:cs typeface="Times New Roman" pitchFamily="18" charset="0"/>
              </a:rPr>
              <a:t>if</a:t>
            </a:r>
            <a:r>
              <a:rPr lang="en-US" sz="2600" dirty="0">
                <a:solidFill>
                  <a:schemeClr val="tx2">
                    <a:lumMod val="60000"/>
                    <a:lumOff val="40000"/>
                  </a:schemeClr>
                </a:solidFill>
                <a:cs typeface="Times New Roman" pitchFamily="18" charset="0"/>
              </a:rPr>
              <a:t> </a:t>
            </a:r>
            <a:r>
              <a:rPr lang="en-US" sz="2600" dirty="0">
                <a:solidFill>
                  <a:srgbClr val="000000"/>
                </a:solidFill>
                <a:cs typeface="Times New Roman" pitchFamily="18" charset="0"/>
              </a:rPr>
              <a:t>statement in a loop</a:t>
            </a:r>
          </a:p>
          <a:p>
            <a:pPr lvl="1"/>
            <a:r>
              <a:rPr lang="en-US" sz="2200" dirty="0">
                <a:solidFill>
                  <a:srgbClr val="000000"/>
                </a:solidFill>
                <a:cs typeface="Times New Roman" pitchFamily="18" charset="0"/>
              </a:rPr>
              <a:t>If condition is met, loop exited immediately</a:t>
            </a:r>
            <a:r>
              <a:rPr lang="en-US" sz="2200" dirty="0"/>
              <a:t> </a:t>
            </a:r>
          </a:p>
          <a:p>
            <a:pPr lvl="1"/>
            <a:r>
              <a:rPr lang="en-US" sz="2200" dirty="0"/>
              <a:t>This will quit mid-iteration so placement is important!</a:t>
            </a:r>
          </a:p>
        </p:txBody>
      </p:sp>
    </p:spTree>
    <p:extLst>
      <p:ext uri="{BB962C8B-B14F-4D97-AF65-F5344CB8AC3E}">
        <p14:creationId xmlns:p14="http://schemas.microsoft.com/office/powerpoint/2010/main" val="333761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use </a:t>
            </a:r>
            <a:r>
              <a:rPr lang="en-GB" i="1" dirty="0"/>
              <a:t>break</a:t>
            </a:r>
            <a:r>
              <a:rPr lang="en-GB" dirty="0"/>
              <a:t> in </a:t>
            </a:r>
            <a:r>
              <a:rPr lang="en-GB" i="1" dirty="0"/>
              <a:t>for</a:t>
            </a:r>
            <a:r>
              <a:rPr lang="en-GB" dirty="0"/>
              <a:t> loop</a:t>
            </a:r>
          </a:p>
        </p:txBody>
      </p:sp>
      <p:sp>
        <p:nvSpPr>
          <p:cNvPr id="3" name="Content Placeholder 2"/>
          <p:cNvSpPr>
            <a:spLocks noGrp="1"/>
          </p:cNvSpPr>
          <p:nvPr>
            <p:ph idx="1"/>
          </p:nvPr>
        </p:nvSpPr>
        <p:spPr>
          <a:xfrm>
            <a:off x="609600" y="1920480"/>
            <a:ext cx="8229600" cy="803673"/>
          </a:xfrm>
        </p:spPr>
        <p:txBody>
          <a:bodyPr>
            <a:normAutofit/>
          </a:bodyPr>
          <a:lstStyle/>
          <a:p>
            <a:r>
              <a:rPr lang="en-GB" dirty="0"/>
              <a:t>Read and display 5 numbers from a file but stop if the sum reaches 100 first</a:t>
            </a:r>
          </a:p>
        </p:txBody>
      </p:sp>
      <p:sp>
        <p:nvSpPr>
          <p:cNvPr id="5" name="Rectangle 4"/>
          <p:cNvSpPr/>
          <p:nvPr/>
        </p:nvSpPr>
        <p:spPr>
          <a:xfrm>
            <a:off x="1752600" y="2803152"/>
            <a:ext cx="5562600" cy="2585323"/>
          </a:xfrm>
          <a:prstGeom prst="rect">
            <a:avLst/>
          </a:prstGeom>
        </p:spPr>
        <p:txBody>
          <a:bodyPr wrap="square">
            <a:spAutoFit/>
          </a:bodyPr>
          <a:lstStyle/>
          <a:p>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sum </a:t>
            </a:r>
            <a:r>
              <a:rPr lang="en-GB" dirty="0"/>
              <a:t>= 0;</a:t>
            </a:r>
          </a:p>
          <a:p>
            <a:r>
              <a:rPr lang="nn-NO" dirty="0">
                <a:solidFill>
                  <a:srgbClr val="7F0055"/>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&lt;5;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read</a:t>
            </a:r>
            <a:r>
              <a:rPr lang="en-GB" dirty="0" err="1">
                <a:solidFill>
                  <a:srgbClr val="000000"/>
                </a:solidFill>
                <a:latin typeface="Consolas" panose="020B0609020204030204" pitchFamily="49" charset="0"/>
              </a:rPr>
              <a:t>.nextInt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i="1" dirty="0" err="1">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sum</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sum</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number</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7F0055"/>
                </a:solidFill>
                <a:latin typeface="Consolas" panose="020B0609020204030204" pitchFamily="49" charset="0"/>
              </a:rPr>
              <a:t>if</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sum</a:t>
            </a:r>
            <a:r>
              <a:rPr lang="en-GB" dirty="0">
                <a:solidFill>
                  <a:srgbClr val="000000"/>
                </a:solidFill>
                <a:latin typeface="Consolas" panose="020B0609020204030204" pitchFamily="49" charset="0"/>
              </a:rPr>
              <a:t>&gt;100){</a:t>
            </a:r>
          </a:p>
          <a:p>
            <a:r>
              <a:rPr lang="en-GB" dirty="0">
                <a:solidFill>
                  <a:srgbClr val="000000"/>
                </a:solidFill>
                <a:latin typeface="Consolas" panose="020B0609020204030204" pitchFamily="49" charset="0"/>
              </a:rPr>
              <a:t>        </a:t>
            </a:r>
            <a:r>
              <a:rPr lang="en-GB" dirty="0">
                <a:solidFill>
                  <a:srgbClr val="7F0055"/>
                </a:solidFill>
                <a:latin typeface="Consolas" panose="020B0609020204030204" pitchFamily="49" charset="0"/>
              </a:rPr>
              <a:t>break</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p>
        </p:txBody>
      </p:sp>
      <p:sp>
        <p:nvSpPr>
          <p:cNvPr id="6" name="Rectangle 5"/>
          <p:cNvSpPr/>
          <p:nvPr/>
        </p:nvSpPr>
        <p:spPr>
          <a:xfrm>
            <a:off x="5257801" y="5157642"/>
            <a:ext cx="3073277" cy="461665"/>
          </a:xfrm>
          <a:prstGeom prst="rect">
            <a:avLst/>
          </a:prstGeom>
        </p:spPr>
        <p:txBody>
          <a:bodyPr wrap="none">
            <a:spAutoFit/>
          </a:bodyPr>
          <a:lstStyle/>
          <a:p>
            <a:r>
              <a:rPr lang="en-GB" sz="2400" dirty="0">
                <a:solidFill>
                  <a:srgbClr val="000000"/>
                </a:solidFill>
                <a:latin typeface="Consolas" panose="020B0609020204030204" pitchFamily="49" charset="0"/>
              </a:rPr>
              <a:t>Output: 54 40 90 </a:t>
            </a:r>
            <a:endParaRPr lang="en-GB" sz="2400" dirty="0"/>
          </a:p>
        </p:txBody>
      </p:sp>
    </p:spTree>
    <p:extLst>
      <p:ext uri="{BB962C8B-B14F-4D97-AF65-F5344CB8AC3E}">
        <p14:creationId xmlns:p14="http://schemas.microsoft.com/office/powerpoint/2010/main" val="191648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7886700" cy="1325563"/>
          </a:xfrm>
        </p:spPr>
        <p:txBody>
          <a:bodyPr>
            <a:normAutofit/>
          </a:bodyPr>
          <a:lstStyle/>
          <a:p>
            <a:r>
              <a:rPr lang="en-US" dirty="0"/>
              <a:t>Nested Control Structures (example)</a:t>
            </a:r>
          </a:p>
        </p:txBody>
      </p:sp>
      <p:sp>
        <p:nvSpPr>
          <p:cNvPr id="4" name="Shape 152578"/>
          <p:cNvSpPr>
            <a:spLocks noGrp="1" noChangeArrowheads="1"/>
          </p:cNvSpPr>
          <p:nvPr>
            <p:ph idx="1"/>
          </p:nvPr>
        </p:nvSpPr>
        <p:spPr>
          <a:xfrm>
            <a:off x="457200" y="2057401"/>
            <a:ext cx="8229600" cy="3809999"/>
          </a:xfrm>
        </p:spPr>
        <p:txBody>
          <a:bodyPr>
            <a:normAutofit fontScale="92500" lnSpcReduction="20000"/>
          </a:bodyPr>
          <a:lstStyle/>
          <a:p>
            <a:pPr>
              <a:lnSpc>
                <a:spcPct val="80000"/>
              </a:lnSpc>
            </a:pPr>
            <a:r>
              <a:rPr lang="en-US" dirty="0"/>
              <a:t>Consider the program to write ‘star pyramids’</a:t>
            </a:r>
          </a:p>
          <a:p>
            <a:pPr marL="0" indent="0">
              <a:lnSpc>
                <a:spcPct val="80000"/>
              </a:lnSpc>
              <a:buNone/>
            </a:pPr>
            <a:endParaRPr lang="en-US" sz="1200" dirty="0"/>
          </a:p>
          <a:p>
            <a:pPr lvl="1">
              <a:lnSpc>
                <a:spcPct val="80000"/>
              </a:lnSpc>
              <a:buNone/>
            </a:pPr>
            <a:r>
              <a:rPr lang="en-US" sz="1500" dirty="0">
                <a:solidFill>
                  <a:schemeClr val="tx2">
                    <a:lumMod val="60000"/>
                    <a:lumOff val="40000"/>
                  </a:schemeClr>
                </a:solidFill>
                <a:latin typeface="Courier New" pitchFamily="49" charset="0"/>
                <a:cs typeface="Times New Roman" pitchFamily="18" charset="0"/>
              </a:rPr>
              <a:t>for </a:t>
            </a:r>
            <a:r>
              <a:rPr lang="en-US" sz="1500" dirty="0">
                <a:latin typeface="Courier New" pitchFamily="49" charset="0"/>
                <a:cs typeface="Times New Roman" pitchFamily="18" charset="0"/>
              </a:rPr>
              <a:t>(</a:t>
            </a:r>
            <a:r>
              <a:rPr lang="en-US" sz="1500" dirty="0" err="1">
                <a:latin typeface="Courier New" pitchFamily="49" charset="0"/>
                <a:cs typeface="Times New Roman" pitchFamily="18" charset="0"/>
              </a:rPr>
              <a:t>i</a:t>
            </a:r>
            <a:r>
              <a:rPr lang="en-US" sz="1500" dirty="0">
                <a:latin typeface="Courier New" pitchFamily="49" charset="0"/>
                <a:cs typeface="Times New Roman" pitchFamily="18" charset="0"/>
              </a:rPr>
              <a:t> = 1; </a:t>
            </a:r>
            <a:r>
              <a:rPr lang="en-US" sz="1500" dirty="0" err="1">
                <a:latin typeface="Courier New" pitchFamily="49" charset="0"/>
                <a:cs typeface="Times New Roman" pitchFamily="18" charset="0"/>
              </a:rPr>
              <a:t>i</a:t>
            </a:r>
            <a:r>
              <a:rPr lang="en-US" sz="1500" dirty="0">
                <a:latin typeface="Courier New" pitchFamily="49" charset="0"/>
                <a:cs typeface="Times New Roman" pitchFamily="18" charset="0"/>
              </a:rPr>
              <a:t> &lt;= 5; </a:t>
            </a:r>
            <a:r>
              <a:rPr lang="en-US" sz="1500" dirty="0" err="1">
                <a:latin typeface="Courier New" pitchFamily="49" charset="0"/>
                <a:cs typeface="Times New Roman" pitchFamily="18" charset="0"/>
              </a:rPr>
              <a:t>i</a:t>
            </a:r>
            <a:r>
              <a:rPr lang="en-US" sz="1500" dirty="0">
                <a:latin typeface="Courier New" pitchFamily="49" charset="0"/>
                <a:cs typeface="Times New Roman" pitchFamily="18" charset="0"/>
              </a:rPr>
              <a:t>++) 			</a:t>
            </a:r>
            <a:r>
              <a:rPr lang="en-US" sz="1500" dirty="0">
                <a:solidFill>
                  <a:srgbClr val="32946A"/>
                </a:solidFill>
                <a:latin typeface="Courier New" pitchFamily="49" charset="0"/>
                <a:cs typeface="Times New Roman" pitchFamily="18" charset="0"/>
              </a:rPr>
              <a:t>//per line</a:t>
            </a:r>
          </a:p>
          <a:p>
            <a:pPr lvl="1">
              <a:lnSpc>
                <a:spcPct val="80000"/>
              </a:lnSpc>
              <a:buNone/>
            </a:pPr>
            <a:r>
              <a:rPr lang="en-US" sz="1500" dirty="0">
                <a:latin typeface="Courier New" pitchFamily="49" charset="0"/>
                <a:cs typeface="Times New Roman" pitchFamily="18" charset="0"/>
              </a:rPr>
              <a:t>{</a:t>
            </a:r>
          </a:p>
          <a:p>
            <a:pPr lvl="1">
              <a:lnSpc>
                <a:spcPct val="80000"/>
              </a:lnSpc>
              <a:buNone/>
            </a:pPr>
            <a:r>
              <a:rPr lang="en-US" sz="1500" dirty="0">
                <a:latin typeface="Courier New" pitchFamily="49" charset="0"/>
                <a:cs typeface="Times New Roman" pitchFamily="18" charset="0"/>
              </a:rPr>
              <a:t>    </a:t>
            </a:r>
            <a:r>
              <a:rPr lang="en-US" sz="1500" dirty="0">
                <a:solidFill>
                  <a:schemeClr val="tx2">
                    <a:lumMod val="60000"/>
                    <a:lumOff val="40000"/>
                  </a:schemeClr>
                </a:solidFill>
                <a:latin typeface="Courier New" pitchFamily="49" charset="0"/>
                <a:cs typeface="Times New Roman" pitchFamily="18" charset="0"/>
              </a:rPr>
              <a:t>for </a:t>
            </a:r>
            <a:r>
              <a:rPr lang="en-US" sz="1500" dirty="0">
                <a:latin typeface="Courier New" pitchFamily="49" charset="0"/>
                <a:cs typeface="Times New Roman" pitchFamily="18" charset="0"/>
              </a:rPr>
              <a:t>(j = 1; j &lt;= </a:t>
            </a:r>
            <a:r>
              <a:rPr lang="en-US" sz="1500" dirty="0" err="1">
                <a:latin typeface="Courier New" pitchFamily="49" charset="0"/>
                <a:cs typeface="Times New Roman" pitchFamily="18" charset="0"/>
              </a:rPr>
              <a:t>i</a:t>
            </a:r>
            <a:r>
              <a:rPr lang="en-US" sz="1500" dirty="0">
                <a:latin typeface="Courier New" pitchFamily="49" charset="0"/>
                <a:cs typeface="Times New Roman" pitchFamily="18" charset="0"/>
              </a:rPr>
              <a:t>; j++){		</a:t>
            </a:r>
            <a:r>
              <a:rPr lang="en-US" sz="1500" dirty="0">
                <a:solidFill>
                  <a:srgbClr val="32946A"/>
                </a:solidFill>
                <a:latin typeface="Courier New" pitchFamily="49" charset="0"/>
                <a:cs typeface="Times New Roman" pitchFamily="18" charset="0"/>
              </a:rPr>
              <a:t>//per star</a:t>
            </a:r>
            <a:endParaRPr lang="en-US" sz="1500" b="1" dirty="0">
              <a:solidFill>
                <a:srgbClr val="32946A"/>
              </a:solidFill>
              <a:latin typeface="Segoe UI" pitchFamily="34" charset="0"/>
              <a:ea typeface="Segoe UI" pitchFamily="34" charset="0"/>
              <a:cs typeface="Segoe UI" pitchFamily="34" charset="0"/>
            </a:endParaRPr>
          </a:p>
          <a:p>
            <a:pPr lvl="1">
              <a:lnSpc>
                <a:spcPct val="80000"/>
              </a:lnSpc>
              <a:buNone/>
            </a:pPr>
            <a:r>
              <a:rPr lang="en-US" sz="1500" dirty="0">
                <a:latin typeface="Courier New" pitchFamily="49" charset="0"/>
                <a:cs typeface="Times New Roman" pitchFamily="18" charset="0"/>
              </a:rPr>
              <a:t>	      </a:t>
            </a:r>
            <a:r>
              <a:rPr lang="en-US" sz="1500" dirty="0" err="1">
                <a:latin typeface="Courier New" pitchFamily="49" charset="0"/>
                <a:cs typeface="Times New Roman" pitchFamily="18" charset="0"/>
              </a:rPr>
              <a:t>System.out.print</a:t>
            </a:r>
            <a:r>
              <a:rPr lang="en-US" sz="1500" dirty="0">
                <a:latin typeface="Courier New" pitchFamily="49" charset="0"/>
                <a:cs typeface="Times New Roman" pitchFamily="18" charset="0"/>
              </a:rPr>
              <a:t>(</a:t>
            </a:r>
            <a:r>
              <a:rPr lang="en-US" sz="1500" dirty="0">
                <a:latin typeface="Courier New" pitchFamily="49" charset="0"/>
              </a:rPr>
              <a:t>"</a:t>
            </a:r>
            <a:r>
              <a:rPr lang="en-US" sz="1500" dirty="0"/>
              <a:t> </a:t>
            </a:r>
            <a:r>
              <a:rPr lang="en-US" sz="1500" dirty="0">
                <a:latin typeface="Courier New" pitchFamily="49" charset="0"/>
                <a:cs typeface="Times New Roman" pitchFamily="18" charset="0"/>
              </a:rPr>
              <a:t>*</a:t>
            </a:r>
            <a:r>
              <a:rPr lang="en-US" sz="1500" dirty="0">
                <a:latin typeface="Courier New" pitchFamily="49" charset="0"/>
              </a:rPr>
              <a:t>"</a:t>
            </a:r>
            <a:r>
              <a:rPr lang="en-US" sz="1500" dirty="0">
                <a:latin typeface="Courier New" pitchFamily="49" charset="0"/>
                <a:cs typeface="Times New Roman" pitchFamily="18" charset="0"/>
              </a:rPr>
              <a:t>);</a:t>
            </a:r>
          </a:p>
          <a:p>
            <a:pPr lvl="1">
              <a:lnSpc>
                <a:spcPct val="80000"/>
              </a:lnSpc>
              <a:buNone/>
            </a:pPr>
            <a:r>
              <a:rPr lang="en-US" sz="1500" dirty="0">
                <a:latin typeface="Courier New" pitchFamily="49" charset="0"/>
                <a:cs typeface="Times New Roman" pitchFamily="18" charset="0"/>
              </a:rPr>
              <a:t>    }</a:t>
            </a:r>
          </a:p>
          <a:p>
            <a:pPr lvl="1">
              <a:lnSpc>
                <a:spcPct val="80000"/>
              </a:lnSpc>
              <a:buNone/>
            </a:pPr>
            <a:r>
              <a:rPr lang="en-US" sz="1500" dirty="0">
                <a:latin typeface="Courier New" pitchFamily="49" charset="0"/>
                <a:cs typeface="Times New Roman" pitchFamily="18" charset="0"/>
              </a:rPr>
              <a:t>    </a:t>
            </a:r>
            <a:r>
              <a:rPr lang="en-US" sz="1500" dirty="0" err="1">
                <a:latin typeface="Courier New" pitchFamily="49" charset="0"/>
                <a:cs typeface="Times New Roman" pitchFamily="18" charset="0"/>
              </a:rPr>
              <a:t>System.out.println</a:t>
            </a:r>
            <a:r>
              <a:rPr lang="en-US" sz="1500" dirty="0">
                <a:latin typeface="Courier New" pitchFamily="49" charset="0"/>
                <a:cs typeface="Times New Roman" pitchFamily="18" charset="0"/>
              </a:rPr>
              <a:t>();</a:t>
            </a:r>
          </a:p>
          <a:p>
            <a:pPr lvl="1">
              <a:lnSpc>
                <a:spcPct val="80000"/>
              </a:lnSpc>
              <a:buNone/>
            </a:pPr>
            <a:r>
              <a:rPr lang="en-US" sz="1500" dirty="0">
                <a:latin typeface="Courier New" pitchFamily="49" charset="0"/>
                <a:cs typeface="Times New Roman" pitchFamily="18" charset="0"/>
              </a:rPr>
              <a:t>}</a:t>
            </a:r>
          </a:p>
          <a:p>
            <a:pPr>
              <a:lnSpc>
                <a:spcPct val="80000"/>
              </a:lnSpc>
            </a:pPr>
            <a:endParaRPr lang="en-US" sz="1500" dirty="0"/>
          </a:p>
          <a:p>
            <a:pPr>
              <a:lnSpc>
                <a:spcPct val="80000"/>
              </a:lnSpc>
            </a:pPr>
            <a:r>
              <a:rPr lang="en-US" dirty="0"/>
              <a:t>Output</a:t>
            </a:r>
            <a:r>
              <a:rPr lang="en-US" sz="1500" dirty="0"/>
              <a:t>:</a:t>
            </a:r>
          </a:p>
          <a:p>
            <a:pPr>
              <a:lnSpc>
                <a:spcPct val="80000"/>
              </a:lnSpc>
              <a:buNone/>
            </a:pPr>
            <a:r>
              <a:rPr lang="en-US" sz="1500" dirty="0"/>
              <a:t>	</a:t>
            </a:r>
            <a:endParaRPr lang="en-US" sz="1350" dirty="0"/>
          </a:p>
          <a:p>
            <a:pPr>
              <a:lnSpc>
                <a:spcPct val="80000"/>
              </a:lnSpc>
              <a:buNone/>
            </a:pPr>
            <a:r>
              <a:rPr lang="en-US" sz="1800" dirty="0">
                <a:latin typeface="Courier New" pitchFamily="49" charset="0"/>
                <a:cs typeface="Times New Roman" pitchFamily="18" charset="0"/>
              </a:rPr>
              <a:t>	*</a:t>
            </a:r>
          </a:p>
          <a:p>
            <a:pPr>
              <a:lnSpc>
                <a:spcPct val="80000"/>
              </a:lnSpc>
              <a:buNone/>
            </a:pPr>
            <a:r>
              <a:rPr lang="en-US" sz="1800" dirty="0">
                <a:latin typeface="Courier New" pitchFamily="49" charset="0"/>
                <a:cs typeface="Times New Roman" pitchFamily="18" charset="0"/>
              </a:rPr>
              <a:t>	**</a:t>
            </a:r>
          </a:p>
          <a:p>
            <a:pPr>
              <a:lnSpc>
                <a:spcPct val="80000"/>
              </a:lnSpc>
              <a:buNone/>
            </a:pPr>
            <a:r>
              <a:rPr lang="en-US" sz="1800" dirty="0">
                <a:latin typeface="Courier New" pitchFamily="49" charset="0"/>
                <a:cs typeface="Times New Roman" pitchFamily="18" charset="0"/>
              </a:rPr>
              <a:t>	***</a:t>
            </a:r>
          </a:p>
          <a:p>
            <a:pPr>
              <a:lnSpc>
                <a:spcPct val="80000"/>
              </a:lnSpc>
              <a:buNone/>
            </a:pPr>
            <a:r>
              <a:rPr lang="en-US" sz="1800" dirty="0">
                <a:latin typeface="Courier New" pitchFamily="49" charset="0"/>
                <a:cs typeface="Times New Roman" pitchFamily="18" charset="0"/>
              </a:rPr>
              <a:t>	****</a:t>
            </a:r>
          </a:p>
          <a:p>
            <a:pPr>
              <a:lnSpc>
                <a:spcPct val="80000"/>
              </a:lnSpc>
              <a:buNone/>
            </a:pPr>
            <a:r>
              <a:rPr lang="en-US" sz="1800" dirty="0">
                <a:latin typeface="Courier New" pitchFamily="49" charset="0"/>
                <a:cs typeface="Times New Roman" pitchFamily="18" charset="0"/>
              </a:rPr>
              <a:t>	*****</a:t>
            </a:r>
            <a:endParaRPr lang="en-US" sz="1050" b="1"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4347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685D-2859-4B17-B60A-FC26BF669B26}"/>
              </a:ext>
            </a:extLst>
          </p:cNvPr>
          <p:cNvSpPr>
            <a:spLocks noGrp="1"/>
          </p:cNvSpPr>
          <p:nvPr>
            <p:ph type="title"/>
          </p:nvPr>
        </p:nvSpPr>
        <p:spPr/>
        <p:txBody>
          <a:bodyPr/>
          <a:lstStyle/>
          <a:p>
            <a:r>
              <a:rPr lang="es-ES" dirty="0" err="1"/>
              <a:t>Unreachable</a:t>
            </a:r>
            <a:r>
              <a:rPr lang="es-ES" dirty="0"/>
              <a:t> </a:t>
            </a:r>
            <a:r>
              <a:rPr lang="es-ES" dirty="0" err="1"/>
              <a:t>Code</a:t>
            </a:r>
            <a:r>
              <a:rPr lang="es-ES" dirty="0"/>
              <a:t> Error in Java</a:t>
            </a:r>
            <a:endParaRPr lang="en-GB" dirty="0"/>
          </a:p>
        </p:txBody>
      </p:sp>
      <p:sp>
        <p:nvSpPr>
          <p:cNvPr id="3" name="Content Placeholder 2">
            <a:extLst>
              <a:ext uri="{FF2B5EF4-FFF2-40B4-BE49-F238E27FC236}">
                <a16:creationId xmlns:a16="http://schemas.microsoft.com/office/drawing/2014/main" id="{2C7D1EF6-2DFC-4B28-BE47-D724CCB07408}"/>
              </a:ext>
            </a:extLst>
          </p:cNvPr>
          <p:cNvSpPr>
            <a:spLocks noGrp="1"/>
          </p:cNvSpPr>
          <p:nvPr>
            <p:ph idx="1"/>
          </p:nvPr>
        </p:nvSpPr>
        <p:spPr/>
        <p:txBody>
          <a:bodyPr/>
          <a:lstStyle/>
          <a:p>
            <a:r>
              <a:rPr lang="en-GB" dirty="0"/>
              <a:t>The Unreachable statements refers to statements that won’t get executed during the execution of the program are called Unreachable Statements. These statements might be unreachable because of the following reasons:</a:t>
            </a:r>
          </a:p>
          <a:p>
            <a:pPr lvl="1"/>
            <a:r>
              <a:rPr lang="en-GB" dirty="0"/>
              <a:t>Have a return statement before them</a:t>
            </a:r>
          </a:p>
          <a:p>
            <a:pPr lvl="1"/>
            <a:r>
              <a:rPr lang="en-GB" dirty="0"/>
              <a:t>Have an infinite loop before them</a:t>
            </a:r>
          </a:p>
        </p:txBody>
      </p:sp>
      <p:sp>
        <p:nvSpPr>
          <p:cNvPr id="4" name="Slide Number Placeholder 3">
            <a:extLst>
              <a:ext uri="{FF2B5EF4-FFF2-40B4-BE49-F238E27FC236}">
                <a16:creationId xmlns:a16="http://schemas.microsoft.com/office/drawing/2014/main" id="{3180B4A1-9A9E-4B66-ACDF-F4ADBFBBF8C2}"/>
              </a:ext>
            </a:extLst>
          </p:cNvPr>
          <p:cNvSpPr>
            <a:spLocks noGrp="1"/>
          </p:cNvSpPr>
          <p:nvPr>
            <p:ph type="sldNum" sz="quarter" idx="12"/>
          </p:nvPr>
        </p:nvSpPr>
        <p:spPr/>
        <p:txBody>
          <a:bodyPr/>
          <a:lstStyle/>
          <a:p>
            <a:fld id="{AE24E79D-3132-4D8C-BB10-A25A32A157E2}" type="slidenum">
              <a:rPr lang="en-US" altLang="en-US" smtClean="0"/>
              <a:pPr/>
              <a:t>18</a:t>
            </a:fld>
            <a:endParaRPr lang="en-US" altLang="en-US"/>
          </a:p>
        </p:txBody>
      </p:sp>
    </p:spTree>
    <p:extLst>
      <p:ext uri="{BB962C8B-B14F-4D97-AF65-F5344CB8AC3E}">
        <p14:creationId xmlns:p14="http://schemas.microsoft.com/office/powerpoint/2010/main" val="205764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E675-18EB-4FB7-A284-1355EE391DA9}"/>
              </a:ext>
            </a:extLst>
          </p:cNvPr>
          <p:cNvSpPr>
            <a:spLocks noGrp="1"/>
          </p:cNvSpPr>
          <p:nvPr>
            <p:ph type="title"/>
          </p:nvPr>
        </p:nvSpPr>
        <p:spPr/>
        <p:txBody>
          <a:bodyPr/>
          <a:lstStyle/>
          <a:p>
            <a:r>
              <a:rPr lang="en-GB" dirty="0"/>
              <a:t>Have a return statement before them</a:t>
            </a:r>
          </a:p>
        </p:txBody>
      </p:sp>
      <p:sp>
        <p:nvSpPr>
          <p:cNvPr id="3" name="Content Placeholder 2">
            <a:extLst>
              <a:ext uri="{FF2B5EF4-FFF2-40B4-BE49-F238E27FC236}">
                <a16:creationId xmlns:a16="http://schemas.microsoft.com/office/drawing/2014/main" id="{8E73F797-4324-4417-89DA-42D69776669A}"/>
              </a:ext>
            </a:extLst>
          </p:cNvPr>
          <p:cNvSpPr>
            <a:spLocks noGrp="1"/>
          </p:cNvSpPr>
          <p:nvPr>
            <p:ph idx="1"/>
          </p:nvPr>
        </p:nvSpPr>
        <p:spPr/>
        <p:txBody>
          <a:bodyPr/>
          <a:lstStyle/>
          <a:p>
            <a:r>
              <a:rPr lang="en-GB" dirty="0"/>
              <a:t>When a return statement gets executed, then that function execution gets stopped right there. Therefore any statement after that won’t get executed. This results in unreachable code error.</a:t>
            </a:r>
          </a:p>
          <a:p>
            <a:r>
              <a:rPr lang="en-GB" dirty="0"/>
              <a:t>Example:</a:t>
            </a:r>
          </a:p>
          <a:p>
            <a:pPr marL="342900" lvl="1" indent="0">
              <a:buNone/>
            </a:pPr>
            <a:endParaRPr lang="en-GB" dirty="0"/>
          </a:p>
        </p:txBody>
      </p:sp>
      <p:sp>
        <p:nvSpPr>
          <p:cNvPr id="4" name="Slide Number Placeholder 3">
            <a:extLst>
              <a:ext uri="{FF2B5EF4-FFF2-40B4-BE49-F238E27FC236}">
                <a16:creationId xmlns:a16="http://schemas.microsoft.com/office/drawing/2014/main" id="{43D4F77A-E20F-46E3-B810-1F10B33DCDF3}"/>
              </a:ext>
            </a:extLst>
          </p:cNvPr>
          <p:cNvSpPr>
            <a:spLocks noGrp="1"/>
          </p:cNvSpPr>
          <p:nvPr>
            <p:ph type="sldNum" sz="quarter" idx="12"/>
          </p:nvPr>
        </p:nvSpPr>
        <p:spPr/>
        <p:txBody>
          <a:bodyPr/>
          <a:lstStyle/>
          <a:p>
            <a:fld id="{AE24E79D-3132-4D8C-BB10-A25A32A157E2}" type="slidenum">
              <a:rPr lang="en-US" altLang="en-US" smtClean="0"/>
              <a:pPr/>
              <a:t>19</a:t>
            </a:fld>
            <a:endParaRPr lang="en-US" altLang="en-US"/>
          </a:p>
        </p:txBody>
      </p:sp>
      <p:sp>
        <p:nvSpPr>
          <p:cNvPr id="12" name="TextBox 11">
            <a:extLst>
              <a:ext uri="{FF2B5EF4-FFF2-40B4-BE49-F238E27FC236}">
                <a16:creationId xmlns:a16="http://schemas.microsoft.com/office/drawing/2014/main" id="{F5D89528-378C-434D-8F49-BA75E8C72B85}"/>
              </a:ext>
            </a:extLst>
          </p:cNvPr>
          <p:cNvSpPr txBox="1"/>
          <p:nvPr/>
        </p:nvSpPr>
        <p:spPr>
          <a:xfrm>
            <a:off x="2360340" y="3326196"/>
            <a:ext cx="5126310" cy="2893100"/>
          </a:xfrm>
          <a:prstGeom prst="rect">
            <a:avLst/>
          </a:prstGeom>
          <a:noFill/>
        </p:spPr>
        <p:txBody>
          <a:bodyPr wrap="square" rtlCol="0">
            <a:spAutoFit/>
          </a:bodyPr>
          <a:lstStyle/>
          <a:p>
            <a:r>
              <a:rPr lang="en-GB" sz="1400" i="0" dirty="0"/>
              <a:t>class GFG { </a:t>
            </a:r>
          </a:p>
          <a:p>
            <a:r>
              <a:rPr lang="en-GB" sz="1400" i="0" dirty="0"/>
              <a:t>    public static void main(String </a:t>
            </a:r>
            <a:r>
              <a:rPr lang="en-GB" sz="1400" i="0" dirty="0" err="1"/>
              <a:t>args</a:t>
            </a:r>
            <a:r>
              <a:rPr lang="en-GB" sz="1400" i="0" dirty="0"/>
              <a:t>[]) </a:t>
            </a:r>
          </a:p>
          <a:p>
            <a:r>
              <a:rPr lang="en-GB" sz="1400" i="0" dirty="0"/>
              <a:t>    { </a:t>
            </a:r>
          </a:p>
          <a:p>
            <a:r>
              <a:rPr lang="en-GB" sz="1400" i="0" dirty="0"/>
              <a:t>  </a:t>
            </a:r>
          </a:p>
          <a:p>
            <a:r>
              <a:rPr lang="en-GB" sz="1400" i="0" dirty="0"/>
              <a:t>        </a:t>
            </a:r>
            <a:r>
              <a:rPr lang="en-GB" sz="1400" i="0" dirty="0" err="1"/>
              <a:t>System.out.println</a:t>
            </a:r>
            <a:r>
              <a:rPr lang="en-GB" sz="1400" i="0" dirty="0"/>
              <a:t>("I will get printed"); </a:t>
            </a:r>
          </a:p>
          <a:p>
            <a:r>
              <a:rPr lang="en-GB" sz="1400" i="0" dirty="0"/>
              <a:t>  </a:t>
            </a:r>
          </a:p>
          <a:p>
            <a:r>
              <a:rPr lang="en-GB" sz="1400" i="0" dirty="0"/>
              <a:t>        return; </a:t>
            </a:r>
          </a:p>
          <a:p>
            <a:r>
              <a:rPr lang="en-GB" sz="1400" i="0" dirty="0"/>
              <a:t>  </a:t>
            </a:r>
          </a:p>
          <a:p>
            <a:r>
              <a:rPr lang="en-GB" sz="1400" i="0" dirty="0"/>
              <a:t>        // it will never run and gives error </a:t>
            </a:r>
          </a:p>
          <a:p>
            <a:r>
              <a:rPr lang="en-GB" sz="1400" i="0" dirty="0"/>
              <a:t>        // as unreachable code. </a:t>
            </a:r>
          </a:p>
          <a:p>
            <a:r>
              <a:rPr lang="en-GB" sz="1400" i="0" dirty="0"/>
              <a:t>        </a:t>
            </a:r>
            <a:r>
              <a:rPr lang="en-GB" sz="1400" i="0" dirty="0" err="1"/>
              <a:t>System.out.println</a:t>
            </a:r>
            <a:r>
              <a:rPr lang="en-GB" sz="1400" i="0" dirty="0"/>
              <a:t>("I want to get printed"); </a:t>
            </a:r>
          </a:p>
          <a:p>
            <a:r>
              <a:rPr lang="en-GB" sz="1400" i="0" dirty="0"/>
              <a:t>    } </a:t>
            </a:r>
          </a:p>
          <a:p>
            <a:r>
              <a:rPr lang="en-GB" sz="1400" i="0" dirty="0"/>
              <a:t>}</a:t>
            </a:r>
          </a:p>
        </p:txBody>
      </p:sp>
    </p:spTree>
    <p:extLst>
      <p:ext uri="{BB962C8B-B14F-4D97-AF65-F5344CB8AC3E}">
        <p14:creationId xmlns:p14="http://schemas.microsoft.com/office/powerpoint/2010/main" val="21559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Repetition and the </a:t>
            </a:r>
            <a:r>
              <a:rPr lang="en-GB" b="1" dirty="0"/>
              <a:t>for</a:t>
            </a:r>
            <a:r>
              <a:rPr lang="en-GB" dirty="0"/>
              <a:t> loop</a:t>
            </a:r>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75332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F051-1B7B-48C0-8461-43D8BB52E09C}"/>
              </a:ext>
            </a:extLst>
          </p:cNvPr>
          <p:cNvSpPr>
            <a:spLocks noGrp="1"/>
          </p:cNvSpPr>
          <p:nvPr>
            <p:ph type="title"/>
          </p:nvPr>
        </p:nvSpPr>
        <p:spPr/>
        <p:txBody>
          <a:bodyPr/>
          <a:lstStyle/>
          <a:p>
            <a:r>
              <a:rPr lang="en-GB" dirty="0"/>
              <a:t>Have an infinite loop before them</a:t>
            </a:r>
          </a:p>
        </p:txBody>
      </p:sp>
      <p:sp>
        <p:nvSpPr>
          <p:cNvPr id="3" name="Content Placeholder 2">
            <a:extLst>
              <a:ext uri="{FF2B5EF4-FFF2-40B4-BE49-F238E27FC236}">
                <a16:creationId xmlns:a16="http://schemas.microsoft.com/office/drawing/2014/main" id="{C92E1257-132F-4D89-B507-5D54E3E98D99}"/>
              </a:ext>
            </a:extLst>
          </p:cNvPr>
          <p:cNvSpPr>
            <a:spLocks noGrp="1"/>
          </p:cNvSpPr>
          <p:nvPr>
            <p:ph idx="1"/>
          </p:nvPr>
        </p:nvSpPr>
        <p:spPr>
          <a:xfrm>
            <a:off x="628650" y="1825625"/>
            <a:ext cx="7886700" cy="2251447"/>
          </a:xfrm>
        </p:spPr>
        <p:txBody>
          <a:bodyPr>
            <a:normAutofit/>
          </a:bodyPr>
          <a:lstStyle/>
          <a:p>
            <a:r>
              <a:rPr lang="en-GB" sz="1800" dirty="0"/>
              <a:t>Suppose inside “if” statement if you write statements after break statement, then the statements which are written below “break” keyword will never execute because if the condition is false, then the loop will never execute. And if the condition is true, then due to “break” it will never execute, since “break” takes the flow of execution outside the “if” statement.</a:t>
            </a:r>
          </a:p>
          <a:p>
            <a:r>
              <a:rPr lang="en-GB" sz="1800" dirty="0"/>
              <a:t>Example: </a:t>
            </a:r>
          </a:p>
        </p:txBody>
      </p:sp>
      <p:sp>
        <p:nvSpPr>
          <p:cNvPr id="4" name="Slide Number Placeholder 3">
            <a:extLst>
              <a:ext uri="{FF2B5EF4-FFF2-40B4-BE49-F238E27FC236}">
                <a16:creationId xmlns:a16="http://schemas.microsoft.com/office/drawing/2014/main" id="{EBE4CB7D-5E11-4A75-BE4A-78E380F9EC3C}"/>
              </a:ext>
            </a:extLst>
          </p:cNvPr>
          <p:cNvSpPr>
            <a:spLocks noGrp="1"/>
          </p:cNvSpPr>
          <p:nvPr>
            <p:ph type="sldNum" sz="quarter" idx="12"/>
          </p:nvPr>
        </p:nvSpPr>
        <p:spPr/>
        <p:txBody>
          <a:bodyPr/>
          <a:lstStyle/>
          <a:p>
            <a:fld id="{AE24E79D-3132-4D8C-BB10-A25A32A157E2}" type="slidenum">
              <a:rPr lang="en-US" altLang="en-US" smtClean="0"/>
              <a:pPr/>
              <a:t>20</a:t>
            </a:fld>
            <a:endParaRPr lang="en-US" altLang="en-US"/>
          </a:p>
        </p:txBody>
      </p:sp>
      <p:sp>
        <p:nvSpPr>
          <p:cNvPr id="6" name="Rectangle 5">
            <a:extLst>
              <a:ext uri="{FF2B5EF4-FFF2-40B4-BE49-F238E27FC236}">
                <a16:creationId xmlns:a16="http://schemas.microsoft.com/office/drawing/2014/main" id="{7142761B-272F-4C5C-B9C2-655292AE01F8}"/>
              </a:ext>
            </a:extLst>
          </p:cNvPr>
          <p:cNvSpPr/>
          <p:nvPr/>
        </p:nvSpPr>
        <p:spPr>
          <a:xfrm>
            <a:off x="1763688" y="3300450"/>
            <a:ext cx="4572000" cy="3108543"/>
          </a:xfrm>
          <a:prstGeom prst="rect">
            <a:avLst/>
          </a:prstGeom>
        </p:spPr>
        <p:txBody>
          <a:bodyPr>
            <a:spAutoFit/>
          </a:bodyPr>
          <a:lstStyle/>
          <a:p>
            <a:r>
              <a:rPr lang="en-GB" sz="1400" i="0" dirty="0"/>
              <a:t>class GFG { </a:t>
            </a:r>
          </a:p>
          <a:p>
            <a:r>
              <a:rPr lang="en-GB" sz="1400" i="0" dirty="0"/>
              <a:t>    public static void main(String </a:t>
            </a:r>
            <a:r>
              <a:rPr lang="en-GB" sz="1400" i="0" dirty="0" err="1"/>
              <a:t>args</a:t>
            </a:r>
            <a:r>
              <a:rPr lang="en-GB" sz="1400" i="0" dirty="0"/>
              <a:t>[]) </a:t>
            </a:r>
          </a:p>
          <a:p>
            <a:r>
              <a:rPr lang="en-GB" sz="1400" i="0" dirty="0"/>
              <a:t>    { </a:t>
            </a:r>
          </a:p>
          <a:p>
            <a:r>
              <a:rPr lang="en-GB" sz="1400" i="0" dirty="0"/>
              <a:t>        </a:t>
            </a:r>
            <a:r>
              <a:rPr lang="en-GB" sz="1400" i="0" dirty="0" err="1"/>
              <a:t>int</a:t>
            </a:r>
            <a:r>
              <a:rPr lang="en-GB" sz="1400" i="0" dirty="0"/>
              <a:t> a = 2; </a:t>
            </a:r>
          </a:p>
          <a:p>
            <a:r>
              <a:rPr lang="en-GB" sz="1400" i="0" dirty="0"/>
              <a:t>        for (;;) {   </a:t>
            </a:r>
          </a:p>
          <a:p>
            <a:r>
              <a:rPr lang="en-GB" sz="1400" i="0" dirty="0"/>
              <a:t>            if (a == 2) {   </a:t>
            </a:r>
          </a:p>
          <a:p>
            <a:r>
              <a:rPr lang="en-GB" sz="1400" i="0" dirty="0"/>
              <a:t>                break;   </a:t>
            </a:r>
          </a:p>
          <a:p>
            <a:r>
              <a:rPr lang="en-GB" sz="1400" i="0" dirty="0"/>
              <a:t>                // it will never execute, so </a:t>
            </a:r>
          </a:p>
          <a:p>
            <a:r>
              <a:rPr lang="en-GB" sz="1400" i="0" dirty="0"/>
              <a:t>                // same error will be there. </a:t>
            </a:r>
          </a:p>
          <a:p>
            <a:r>
              <a:rPr lang="en-GB" sz="1400" i="0" dirty="0"/>
              <a:t>                </a:t>
            </a:r>
            <a:r>
              <a:rPr lang="en-GB" sz="1400" i="0" dirty="0" err="1"/>
              <a:t>System.out.println</a:t>
            </a:r>
            <a:r>
              <a:rPr lang="en-GB" sz="1400" i="0" dirty="0"/>
              <a:t>("I want to get printed"); </a:t>
            </a:r>
          </a:p>
          <a:p>
            <a:r>
              <a:rPr lang="en-GB" sz="1400" i="0" dirty="0"/>
              <a:t>            } </a:t>
            </a:r>
          </a:p>
          <a:p>
            <a:r>
              <a:rPr lang="en-GB" sz="1400" i="0" dirty="0"/>
              <a:t>        } </a:t>
            </a:r>
          </a:p>
          <a:p>
            <a:r>
              <a:rPr lang="en-GB" sz="1400" i="0" dirty="0"/>
              <a:t>    } </a:t>
            </a:r>
          </a:p>
          <a:p>
            <a:r>
              <a:rPr lang="en-GB" sz="1400" i="0" dirty="0"/>
              <a:t>}</a:t>
            </a:r>
          </a:p>
        </p:txBody>
      </p:sp>
      <p:sp>
        <p:nvSpPr>
          <p:cNvPr id="7" name="Rectangle 6">
            <a:extLst>
              <a:ext uri="{FF2B5EF4-FFF2-40B4-BE49-F238E27FC236}">
                <a16:creationId xmlns:a16="http://schemas.microsoft.com/office/drawing/2014/main" id="{5FF35057-2ABC-4BEF-A3B3-D6B096FA9430}"/>
              </a:ext>
            </a:extLst>
          </p:cNvPr>
          <p:cNvSpPr/>
          <p:nvPr/>
        </p:nvSpPr>
        <p:spPr>
          <a:xfrm>
            <a:off x="5419006" y="5733256"/>
            <a:ext cx="3096344" cy="1015663"/>
          </a:xfrm>
          <a:prstGeom prst="rect">
            <a:avLst/>
          </a:prstGeom>
        </p:spPr>
        <p:txBody>
          <a:bodyPr wrap="square">
            <a:spAutoFit/>
          </a:bodyPr>
          <a:lstStyle/>
          <a:p>
            <a:r>
              <a:rPr lang="en-GB" sz="1200" dirty="0"/>
              <a:t>Compile Errors:</a:t>
            </a:r>
          </a:p>
          <a:p>
            <a:r>
              <a:rPr lang="en-GB" sz="1200" dirty="0"/>
              <a:t>prog.java:13: error: unreachable statement </a:t>
            </a:r>
          </a:p>
          <a:p>
            <a:r>
              <a:rPr lang="en-GB" sz="1200" dirty="0" err="1"/>
              <a:t>System.out.println</a:t>
            </a:r>
            <a:r>
              <a:rPr lang="en-GB" sz="1200" dirty="0"/>
              <a:t>(“I want to get printed”);</a:t>
            </a:r>
          </a:p>
          <a:p>
            <a:r>
              <a:rPr lang="en-GB" sz="1200" dirty="0"/>
              <a:t>^</a:t>
            </a:r>
          </a:p>
          <a:p>
            <a:r>
              <a:rPr lang="en-GB" sz="1200" dirty="0"/>
              <a:t>1 error</a:t>
            </a:r>
          </a:p>
        </p:txBody>
      </p:sp>
    </p:spTree>
    <p:extLst>
      <p:ext uri="{BB962C8B-B14F-4D97-AF65-F5344CB8AC3E}">
        <p14:creationId xmlns:p14="http://schemas.microsoft.com/office/powerpoint/2010/main" val="190269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File I/O</a:t>
            </a:r>
            <a:endParaRPr lang="en-GB" dirty="0"/>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6866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37665"/>
            <a:ext cx="2717006" cy="507831"/>
          </a:xfrm>
          <a:prstGeom prst="rect">
            <a:avLst/>
          </a:prstGeom>
        </p:spPr>
        <p:txBody>
          <a:bodyPr vert="horz" wrap="square" lIns="0" tIns="0" rIns="0" bIns="0" rtlCol="0" anchor="ctr">
            <a:spAutoFit/>
          </a:bodyPr>
          <a:lstStyle/>
          <a:p>
            <a:pPr marL="9525">
              <a:lnSpc>
                <a:spcPct val="100000"/>
              </a:lnSpc>
            </a:pPr>
            <a:r>
              <a:rPr spc="-19" dirty="0"/>
              <a:t>Recap: </a:t>
            </a:r>
            <a:r>
              <a:rPr dirty="0"/>
              <a:t>Basic</a:t>
            </a:r>
            <a:r>
              <a:rPr spc="-30" dirty="0"/>
              <a:t> </a:t>
            </a:r>
            <a:r>
              <a:rPr spc="-4" dirty="0"/>
              <a:t>I/O</a:t>
            </a:r>
            <a:endParaRPr/>
          </a:p>
        </p:txBody>
      </p:sp>
      <p:sp>
        <p:nvSpPr>
          <p:cNvPr id="3" name="object 3"/>
          <p:cNvSpPr txBox="1"/>
          <p:nvPr/>
        </p:nvSpPr>
        <p:spPr>
          <a:xfrm>
            <a:off x="687705" y="2211514"/>
            <a:ext cx="7751921" cy="2500685"/>
          </a:xfrm>
          <a:prstGeom prst="rect">
            <a:avLst/>
          </a:prstGeom>
        </p:spPr>
        <p:txBody>
          <a:bodyPr vert="horz" wrap="square" lIns="0" tIns="0" rIns="0" bIns="0" rtlCol="0">
            <a:spAutoFit/>
          </a:bodyPr>
          <a:lstStyle/>
          <a:p>
            <a:pPr marL="180975" indent="-171450">
              <a:lnSpc>
                <a:spcPts val="2396"/>
              </a:lnSpc>
              <a:buFont typeface="Arial"/>
              <a:buChar char="•"/>
              <a:tabLst>
                <a:tab pos="181451" algn="l"/>
              </a:tabLst>
            </a:pPr>
            <a:r>
              <a:rPr sz="2100" spc="-19" dirty="0">
                <a:latin typeface="Calibri"/>
                <a:cs typeface="Calibri"/>
              </a:rPr>
              <a:t>Java </a:t>
            </a:r>
            <a:r>
              <a:rPr sz="2100" spc="-4" dirty="0">
                <a:latin typeface="Calibri"/>
                <a:cs typeface="Calibri"/>
              </a:rPr>
              <a:t>includes </a:t>
            </a:r>
            <a:r>
              <a:rPr sz="2100" b="1" spc="-11" dirty="0">
                <a:latin typeface="Calibri"/>
                <a:cs typeface="Calibri"/>
              </a:rPr>
              <a:t>standard </a:t>
            </a:r>
            <a:r>
              <a:rPr sz="2100" b="1" spc="-4" dirty="0">
                <a:latin typeface="Calibri"/>
                <a:cs typeface="Calibri"/>
              </a:rPr>
              <a:t>input </a:t>
            </a:r>
            <a:r>
              <a:rPr sz="2100" spc="-4" dirty="0">
                <a:latin typeface="Calibri"/>
                <a:cs typeface="Calibri"/>
              </a:rPr>
              <a:t>and </a:t>
            </a:r>
            <a:r>
              <a:rPr sz="2100" b="1" spc="-4" dirty="0">
                <a:latin typeface="Calibri"/>
                <a:cs typeface="Calibri"/>
              </a:rPr>
              <a:t>output objects</a:t>
            </a:r>
            <a:r>
              <a:rPr sz="2100" spc="-4" dirty="0">
                <a:latin typeface="Calibri"/>
                <a:cs typeface="Calibri"/>
              </a:rPr>
              <a:t>, </a:t>
            </a:r>
            <a:r>
              <a:rPr sz="2100" dirty="0">
                <a:latin typeface="Calibri"/>
                <a:cs typeface="Calibri"/>
              </a:rPr>
              <a:t>each </a:t>
            </a:r>
            <a:r>
              <a:rPr sz="2100" spc="-4" dirty="0">
                <a:latin typeface="Calibri"/>
                <a:cs typeface="Calibri"/>
              </a:rPr>
              <a:t>of</a:t>
            </a:r>
            <a:r>
              <a:rPr sz="2100" spc="94" dirty="0">
                <a:latin typeface="Calibri"/>
                <a:cs typeface="Calibri"/>
              </a:rPr>
              <a:t> </a:t>
            </a:r>
            <a:r>
              <a:rPr sz="2100" spc="-4" dirty="0">
                <a:latin typeface="Calibri"/>
                <a:cs typeface="Calibri"/>
              </a:rPr>
              <a:t>which</a:t>
            </a:r>
            <a:endParaRPr sz="2100" dirty="0">
              <a:latin typeface="Calibri"/>
              <a:cs typeface="Calibri"/>
            </a:endParaRPr>
          </a:p>
          <a:p>
            <a:pPr marL="180975">
              <a:lnSpc>
                <a:spcPts val="2396"/>
              </a:lnSpc>
            </a:pPr>
            <a:r>
              <a:rPr sz="2100" spc="-11" dirty="0">
                <a:latin typeface="Calibri"/>
                <a:cs typeface="Calibri"/>
              </a:rPr>
              <a:t>provide </a:t>
            </a:r>
            <a:r>
              <a:rPr sz="2100" spc="-15" dirty="0">
                <a:latin typeface="Calibri"/>
                <a:cs typeface="Calibri"/>
              </a:rPr>
              <a:t>several </a:t>
            </a:r>
            <a:r>
              <a:rPr sz="2100" spc="-8" dirty="0">
                <a:latin typeface="Calibri"/>
                <a:cs typeface="Calibri"/>
              </a:rPr>
              <a:t>useful </a:t>
            </a:r>
            <a:r>
              <a:rPr sz="2100" spc="-4" dirty="0">
                <a:latin typeface="Calibri"/>
                <a:cs typeface="Calibri"/>
              </a:rPr>
              <a:t>methods </a:t>
            </a:r>
            <a:r>
              <a:rPr sz="2100" spc="-19" dirty="0">
                <a:latin typeface="Calibri"/>
                <a:cs typeface="Calibri"/>
              </a:rPr>
              <a:t>for </a:t>
            </a:r>
            <a:r>
              <a:rPr sz="2100" spc="-11" dirty="0">
                <a:latin typeface="Calibri"/>
                <a:cs typeface="Calibri"/>
              </a:rPr>
              <a:t>controlling </a:t>
            </a:r>
            <a:r>
              <a:rPr sz="2100" spc="-4" dirty="0">
                <a:latin typeface="Calibri"/>
                <a:cs typeface="Calibri"/>
              </a:rPr>
              <a:t>the output of</a:t>
            </a:r>
            <a:r>
              <a:rPr sz="2100" spc="221" dirty="0">
                <a:latin typeface="Calibri"/>
                <a:cs typeface="Calibri"/>
              </a:rPr>
              <a:t> </a:t>
            </a:r>
            <a:r>
              <a:rPr sz="2100" spc="-15" dirty="0">
                <a:latin typeface="Calibri"/>
                <a:cs typeface="Calibri"/>
              </a:rPr>
              <a:t>data</a:t>
            </a:r>
            <a:endParaRPr sz="2100" dirty="0">
              <a:latin typeface="Calibri"/>
              <a:cs typeface="Calibri"/>
            </a:endParaRPr>
          </a:p>
          <a:p>
            <a:pPr marL="523875" marR="343376" lvl="1" indent="-171450">
              <a:lnSpc>
                <a:spcPts val="1943"/>
              </a:lnSpc>
              <a:spcBef>
                <a:spcPts val="428"/>
              </a:spcBef>
              <a:buFont typeface="Arial"/>
              <a:buChar char="•"/>
              <a:tabLst>
                <a:tab pos="524351" algn="l"/>
              </a:tabLst>
            </a:pPr>
            <a:r>
              <a:rPr spc="-8" dirty="0">
                <a:latin typeface="Calibri"/>
                <a:cs typeface="Calibri"/>
              </a:rPr>
              <a:t>By default, </a:t>
            </a:r>
            <a:r>
              <a:rPr dirty="0">
                <a:latin typeface="Calibri"/>
                <a:cs typeface="Calibri"/>
              </a:rPr>
              <a:t>they </a:t>
            </a:r>
            <a:r>
              <a:rPr spc="-8" dirty="0">
                <a:latin typeface="Calibri"/>
                <a:cs typeface="Calibri"/>
              </a:rPr>
              <a:t>are </a:t>
            </a:r>
            <a:r>
              <a:rPr dirty="0">
                <a:latin typeface="Calibri"/>
                <a:cs typeface="Calibri"/>
              </a:rPr>
              <a:t>mapped </a:t>
            </a:r>
            <a:r>
              <a:rPr spc="-11" dirty="0">
                <a:latin typeface="Calibri"/>
                <a:cs typeface="Calibri"/>
              </a:rPr>
              <a:t>to </a:t>
            </a:r>
            <a:r>
              <a:rPr dirty="0">
                <a:latin typeface="Calibri"/>
                <a:cs typeface="Calibri"/>
              </a:rPr>
              <a:t>the </a:t>
            </a:r>
            <a:r>
              <a:rPr b="1" spc="-4" dirty="0">
                <a:latin typeface="Calibri"/>
                <a:cs typeface="Calibri"/>
              </a:rPr>
              <a:t>console; </a:t>
            </a:r>
            <a:r>
              <a:rPr dirty="0">
                <a:latin typeface="Calibri"/>
                <a:cs typeface="Calibri"/>
              </a:rPr>
              <a:t>a </a:t>
            </a:r>
            <a:r>
              <a:rPr spc="-4" dirty="0">
                <a:latin typeface="Calibri"/>
                <a:cs typeface="Calibri"/>
              </a:rPr>
              <a:t>simple user </a:t>
            </a:r>
            <a:r>
              <a:rPr spc="-8" dirty="0">
                <a:latin typeface="Calibri"/>
                <a:cs typeface="Calibri"/>
              </a:rPr>
              <a:t>interface </a:t>
            </a:r>
            <a:r>
              <a:rPr spc="-4" dirty="0">
                <a:latin typeface="Calibri"/>
                <a:cs typeface="Calibri"/>
              </a:rPr>
              <a:t>device  that </a:t>
            </a:r>
            <a:r>
              <a:rPr dirty="0">
                <a:latin typeface="Calibri"/>
                <a:cs typeface="Calibri"/>
              </a:rPr>
              <a:t>permits </a:t>
            </a:r>
            <a:r>
              <a:rPr spc="-8" dirty="0">
                <a:latin typeface="Calibri"/>
                <a:cs typeface="Calibri"/>
              </a:rPr>
              <a:t>text </a:t>
            </a:r>
            <a:r>
              <a:rPr spc="-4" dirty="0">
                <a:latin typeface="Calibri"/>
                <a:cs typeface="Calibri"/>
              </a:rPr>
              <a:t>output </a:t>
            </a:r>
            <a:r>
              <a:rPr dirty="0">
                <a:latin typeface="Calibri"/>
                <a:cs typeface="Calibri"/>
              </a:rPr>
              <a:t>and</a:t>
            </a:r>
            <a:r>
              <a:rPr spc="-83" dirty="0">
                <a:latin typeface="Calibri"/>
                <a:cs typeface="Calibri"/>
              </a:rPr>
              <a:t> </a:t>
            </a:r>
            <a:r>
              <a:rPr spc="-4" dirty="0">
                <a:latin typeface="Calibri"/>
                <a:cs typeface="Calibri"/>
              </a:rPr>
              <a:t>input</a:t>
            </a:r>
            <a:endParaRPr dirty="0">
              <a:latin typeface="Calibri"/>
              <a:cs typeface="Calibri"/>
            </a:endParaRPr>
          </a:p>
          <a:p>
            <a:pPr marL="180975" indent="-171450">
              <a:lnSpc>
                <a:spcPts val="2393"/>
              </a:lnSpc>
              <a:spcBef>
                <a:spcPts val="446"/>
              </a:spcBef>
              <a:buFont typeface="Arial"/>
              <a:buChar char="•"/>
              <a:tabLst>
                <a:tab pos="181451" algn="l"/>
              </a:tabLst>
            </a:pPr>
            <a:r>
              <a:rPr sz="2100" spc="-15" dirty="0">
                <a:latin typeface="Calibri"/>
                <a:cs typeface="Calibri"/>
              </a:rPr>
              <a:t>For </a:t>
            </a:r>
            <a:r>
              <a:rPr sz="2100" spc="-8" dirty="0">
                <a:latin typeface="Calibri"/>
                <a:cs typeface="Calibri"/>
              </a:rPr>
              <a:t>output, </a:t>
            </a:r>
            <a:r>
              <a:rPr sz="2100" spc="-11" dirty="0">
                <a:latin typeface="Calibri"/>
                <a:cs typeface="Calibri"/>
              </a:rPr>
              <a:t>we </a:t>
            </a:r>
            <a:r>
              <a:rPr sz="2100" spc="-8" dirty="0">
                <a:latin typeface="Calibri"/>
                <a:cs typeface="Calibri"/>
              </a:rPr>
              <a:t>can directly </a:t>
            </a:r>
            <a:r>
              <a:rPr sz="2100" spc="-15" dirty="0">
                <a:latin typeface="Calibri"/>
                <a:cs typeface="Calibri"/>
              </a:rPr>
              <a:t>interact </a:t>
            </a:r>
            <a:r>
              <a:rPr sz="2100" dirty="0">
                <a:latin typeface="Calibri"/>
                <a:cs typeface="Calibri"/>
              </a:rPr>
              <a:t>with </a:t>
            </a:r>
            <a:r>
              <a:rPr sz="2100" spc="-4" dirty="0">
                <a:latin typeface="Calibri"/>
                <a:cs typeface="Calibri"/>
              </a:rPr>
              <a:t>the </a:t>
            </a:r>
            <a:r>
              <a:rPr sz="2100" spc="-8" dirty="0">
                <a:latin typeface="Calibri"/>
                <a:cs typeface="Calibri"/>
              </a:rPr>
              <a:t>output </a:t>
            </a:r>
            <a:r>
              <a:rPr sz="2100" spc="-4" dirty="0">
                <a:latin typeface="Calibri"/>
                <a:cs typeface="Calibri"/>
              </a:rPr>
              <a:t>object, </a:t>
            </a:r>
            <a:r>
              <a:rPr sz="2100" spc="-8" dirty="0">
                <a:latin typeface="Calibri"/>
                <a:cs typeface="Calibri"/>
              </a:rPr>
              <a:t>using</a:t>
            </a:r>
            <a:r>
              <a:rPr sz="2100" spc="293" dirty="0">
                <a:latin typeface="Calibri"/>
                <a:cs typeface="Calibri"/>
              </a:rPr>
              <a:t> </a:t>
            </a:r>
            <a:r>
              <a:rPr sz="2100" spc="-4" dirty="0">
                <a:latin typeface="Calibri"/>
                <a:cs typeface="Calibri"/>
              </a:rPr>
              <a:t>its</a:t>
            </a:r>
            <a:endParaRPr sz="2100" dirty="0">
              <a:latin typeface="Calibri"/>
              <a:cs typeface="Calibri"/>
            </a:endParaRPr>
          </a:p>
          <a:p>
            <a:pPr marL="180975">
              <a:lnSpc>
                <a:spcPts val="2393"/>
              </a:lnSpc>
            </a:pPr>
            <a:r>
              <a:rPr sz="2100" b="1" spc="-8" dirty="0">
                <a:latin typeface="Calibri"/>
                <a:cs typeface="Calibri"/>
              </a:rPr>
              <a:t>print</a:t>
            </a:r>
            <a:r>
              <a:rPr sz="2100" spc="-8" dirty="0">
                <a:latin typeface="Calibri"/>
                <a:cs typeface="Calibri"/>
              </a:rPr>
              <a:t>, </a:t>
            </a:r>
            <a:r>
              <a:rPr sz="2100" b="1" spc="-4" dirty="0">
                <a:latin typeface="Calibri"/>
                <a:cs typeface="Calibri"/>
              </a:rPr>
              <a:t>println </a:t>
            </a:r>
            <a:r>
              <a:rPr sz="2100" spc="-4" dirty="0">
                <a:latin typeface="Calibri"/>
                <a:cs typeface="Calibri"/>
              </a:rPr>
              <a:t>and </a:t>
            </a:r>
            <a:r>
              <a:rPr sz="2100" b="1" spc="-4" dirty="0">
                <a:latin typeface="Calibri"/>
                <a:cs typeface="Calibri"/>
              </a:rPr>
              <a:t>printf</a:t>
            </a:r>
            <a:r>
              <a:rPr sz="2100" b="1" dirty="0">
                <a:latin typeface="Calibri"/>
                <a:cs typeface="Calibri"/>
              </a:rPr>
              <a:t> </a:t>
            </a:r>
            <a:r>
              <a:rPr sz="2100" spc="-4" dirty="0">
                <a:latin typeface="Calibri"/>
                <a:cs typeface="Calibri"/>
              </a:rPr>
              <a:t>methods.</a:t>
            </a:r>
            <a:endParaRPr sz="2100" dirty="0">
              <a:latin typeface="Calibri"/>
              <a:cs typeface="Calibri"/>
            </a:endParaRPr>
          </a:p>
          <a:p>
            <a:pPr marL="180975" indent="-171450">
              <a:lnSpc>
                <a:spcPts val="2396"/>
              </a:lnSpc>
              <a:spcBef>
                <a:spcPts val="503"/>
              </a:spcBef>
              <a:buFont typeface="Arial"/>
              <a:buChar char="•"/>
              <a:tabLst>
                <a:tab pos="181451" algn="l"/>
              </a:tabLst>
            </a:pPr>
            <a:r>
              <a:rPr lang="en-US" sz="2100" spc="-11" dirty="0">
                <a:latin typeface="Calibri"/>
                <a:cs typeface="Calibri"/>
              </a:rPr>
              <a:t>W</a:t>
            </a:r>
            <a:r>
              <a:rPr sz="2100" spc="-11" dirty="0">
                <a:latin typeface="Calibri"/>
                <a:cs typeface="Calibri"/>
              </a:rPr>
              <a:t>e </a:t>
            </a:r>
            <a:r>
              <a:rPr lang="en-US" sz="2100" spc="-11" dirty="0">
                <a:latin typeface="Calibri"/>
                <a:cs typeface="Calibri"/>
              </a:rPr>
              <a:t>also </a:t>
            </a:r>
            <a:r>
              <a:rPr sz="2100" spc="-4" dirty="0" err="1">
                <a:latin typeface="Calibri"/>
                <a:cs typeface="Calibri"/>
              </a:rPr>
              <a:t>utilise</a:t>
            </a:r>
            <a:r>
              <a:rPr sz="2100" spc="-4" dirty="0">
                <a:latin typeface="Calibri"/>
                <a:cs typeface="Calibri"/>
              </a:rPr>
              <a:t> </a:t>
            </a:r>
            <a:r>
              <a:rPr sz="2100" b="1" spc="-4" dirty="0">
                <a:latin typeface="Calibri"/>
                <a:cs typeface="Calibri"/>
              </a:rPr>
              <a:t>Scanner</a:t>
            </a:r>
            <a:r>
              <a:rPr sz="2100" spc="-4" dirty="0">
                <a:latin typeface="Calibri"/>
                <a:cs typeface="Calibri"/>
              </a:rPr>
              <a:t>, </a:t>
            </a:r>
            <a:r>
              <a:rPr sz="2100" dirty="0">
                <a:latin typeface="Calibri"/>
                <a:cs typeface="Calibri"/>
              </a:rPr>
              <a:t>a </a:t>
            </a:r>
            <a:r>
              <a:rPr sz="2100" spc="-15" dirty="0">
                <a:latin typeface="Calibri"/>
                <a:cs typeface="Calibri"/>
              </a:rPr>
              <a:t>Java </a:t>
            </a:r>
            <a:r>
              <a:rPr sz="2100" dirty="0">
                <a:latin typeface="Calibri"/>
                <a:cs typeface="Calibri"/>
              </a:rPr>
              <a:t>class </a:t>
            </a:r>
            <a:r>
              <a:rPr sz="2100" spc="-4" dirty="0">
                <a:latin typeface="Calibri"/>
                <a:cs typeface="Calibri"/>
              </a:rPr>
              <a:t>that  </a:t>
            </a:r>
            <a:r>
              <a:rPr sz="2100" spc="-8" dirty="0">
                <a:latin typeface="Calibri"/>
                <a:cs typeface="Calibri"/>
              </a:rPr>
              <a:t>allows </a:t>
            </a:r>
            <a:r>
              <a:rPr sz="2100" spc="-11" dirty="0">
                <a:latin typeface="Calibri"/>
                <a:cs typeface="Calibri"/>
              </a:rPr>
              <a:t>easy </a:t>
            </a:r>
            <a:r>
              <a:rPr sz="2100" dirty="0">
                <a:latin typeface="Calibri"/>
                <a:cs typeface="Calibri"/>
              </a:rPr>
              <a:t>(easier) access </a:t>
            </a:r>
            <a:r>
              <a:rPr sz="2100" spc="-11" dirty="0">
                <a:latin typeface="Calibri"/>
                <a:cs typeface="Calibri"/>
              </a:rPr>
              <a:t>to </a:t>
            </a:r>
            <a:r>
              <a:rPr sz="2100" b="1" dirty="0">
                <a:latin typeface="Calibri"/>
                <a:cs typeface="Calibri"/>
              </a:rPr>
              <a:t>Strings </a:t>
            </a:r>
            <a:r>
              <a:rPr sz="2100" dirty="0">
                <a:latin typeface="Calibri"/>
                <a:cs typeface="Calibri"/>
              </a:rPr>
              <a:t>in a </a:t>
            </a:r>
            <a:r>
              <a:rPr sz="2100" b="1" spc="-11" dirty="0">
                <a:latin typeface="Calibri"/>
                <a:cs typeface="Calibri"/>
              </a:rPr>
              <a:t>data</a:t>
            </a:r>
            <a:r>
              <a:rPr sz="2100" b="1" spc="-64" dirty="0">
                <a:latin typeface="Calibri"/>
                <a:cs typeface="Calibri"/>
              </a:rPr>
              <a:t> </a:t>
            </a:r>
            <a:r>
              <a:rPr sz="2100" b="1" spc="-8" dirty="0">
                <a:latin typeface="Calibri"/>
                <a:cs typeface="Calibri"/>
              </a:rPr>
              <a:t>stream</a:t>
            </a:r>
            <a:endParaRPr sz="2100" dirty="0">
              <a:latin typeface="Calibri"/>
              <a:cs typeface="Calibri"/>
            </a:endParaRPr>
          </a:p>
        </p:txBody>
      </p:sp>
    </p:spTree>
    <p:extLst>
      <p:ext uri="{BB962C8B-B14F-4D97-AF65-F5344CB8AC3E}">
        <p14:creationId xmlns:p14="http://schemas.microsoft.com/office/powerpoint/2010/main" val="126567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37665"/>
            <a:ext cx="1230154" cy="507831"/>
          </a:xfrm>
          <a:prstGeom prst="rect">
            <a:avLst/>
          </a:prstGeom>
        </p:spPr>
        <p:txBody>
          <a:bodyPr vert="horz" wrap="square" lIns="0" tIns="0" rIns="0" bIns="0" rtlCol="0" anchor="ctr">
            <a:spAutoFit/>
          </a:bodyPr>
          <a:lstStyle/>
          <a:p>
            <a:pPr marL="9525">
              <a:lnSpc>
                <a:spcPct val="100000"/>
              </a:lnSpc>
            </a:pPr>
            <a:r>
              <a:rPr dirty="0"/>
              <a:t>File</a:t>
            </a:r>
            <a:r>
              <a:rPr spc="-56" dirty="0"/>
              <a:t> </a:t>
            </a:r>
            <a:r>
              <a:rPr spc="-4" dirty="0"/>
              <a:t>I/O</a:t>
            </a:r>
            <a:endParaRPr/>
          </a:p>
        </p:txBody>
      </p:sp>
      <p:sp>
        <p:nvSpPr>
          <p:cNvPr id="3" name="object 3"/>
          <p:cNvSpPr txBox="1"/>
          <p:nvPr/>
        </p:nvSpPr>
        <p:spPr>
          <a:xfrm>
            <a:off x="687704" y="2222278"/>
            <a:ext cx="7680960" cy="3144451"/>
          </a:xfrm>
          <a:prstGeom prst="rect">
            <a:avLst/>
          </a:prstGeom>
        </p:spPr>
        <p:txBody>
          <a:bodyPr vert="horz" wrap="square" lIns="0" tIns="0" rIns="0" bIns="0" rtlCol="0">
            <a:spAutoFit/>
          </a:bodyPr>
          <a:lstStyle/>
          <a:p>
            <a:pPr marL="180975" indent="-171450">
              <a:lnSpc>
                <a:spcPts val="2396"/>
              </a:lnSpc>
              <a:buFont typeface="Arial"/>
              <a:buChar char="•"/>
              <a:tabLst>
                <a:tab pos="181451" algn="l"/>
              </a:tabLst>
            </a:pPr>
            <a:r>
              <a:rPr sz="2100" b="1" spc="-4" dirty="0">
                <a:latin typeface="Calibri"/>
                <a:cs typeface="Calibri"/>
              </a:rPr>
              <a:t>File</a:t>
            </a:r>
            <a:r>
              <a:rPr sz="2100" spc="-4" dirty="0">
                <a:latin typeface="Calibri"/>
                <a:cs typeface="Calibri"/>
              </a:rPr>
              <a:t>: an area in secondary </a:t>
            </a:r>
            <a:r>
              <a:rPr sz="2100" spc="-11" dirty="0">
                <a:latin typeface="Calibri"/>
                <a:cs typeface="Calibri"/>
              </a:rPr>
              <a:t>storage </a:t>
            </a:r>
            <a:r>
              <a:rPr sz="2100" spc="-4" dirty="0">
                <a:latin typeface="Calibri"/>
                <a:cs typeface="Calibri"/>
              </a:rPr>
              <a:t>used </a:t>
            </a:r>
            <a:r>
              <a:rPr sz="2100" spc="-19" dirty="0">
                <a:latin typeface="Calibri"/>
                <a:cs typeface="Calibri"/>
              </a:rPr>
              <a:t>to </a:t>
            </a:r>
            <a:r>
              <a:rPr sz="2100" spc="-4" dirty="0">
                <a:latin typeface="Calibri"/>
                <a:cs typeface="Calibri"/>
              </a:rPr>
              <a:t>hold </a:t>
            </a:r>
            <a:r>
              <a:rPr sz="2100" spc="-8" dirty="0">
                <a:latin typeface="Calibri"/>
                <a:cs typeface="Calibri"/>
              </a:rPr>
              <a:t>information </a:t>
            </a:r>
            <a:r>
              <a:rPr sz="2100" spc="-4" dirty="0">
                <a:latin typeface="Calibri"/>
                <a:cs typeface="Calibri"/>
              </a:rPr>
              <a:t>(e.g.</a:t>
            </a:r>
            <a:r>
              <a:rPr sz="2100" spc="188" dirty="0">
                <a:latin typeface="Calibri"/>
                <a:cs typeface="Calibri"/>
              </a:rPr>
              <a:t> </a:t>
            </a:r>
            <a:r>
              <a:rPr sz="2100" spc="-4" dirty="0">
                <a:latin typeface="Calibri"/>
                <a:cs typeface="Calibri"/>
              </a:rPr>
              <a:t>from</a:t>
            </a:r>
            <a:endParaRPr sz="2100" dirty="0">
              <a:latin typeface="Calibri"/>
              <a:cs typeface="Calibri"/>
            </a:endParaRPr>
          </a:p>
          <a:p>
            <a:pPr marL="180975">
              <a:lnSpc>
                <a:spcPts val="2396"/>
              </a:lnSpc>
            </a:pPr>
            <a:r>
              <a:rPr sz="2100" spc="-4" dirty="0">
                <a:latin typeface="Calibri"/>
                <a:cs typeface="Calibri"/>
              </a:rPr>
              <a:t>other programs, user configuration,</a:t>
            </a:r>
            <a:r>
              <a:rPr sz="2100" spc="-19" dirty="0">
                <a:latin typeface="Calibri"/>
                <a:cs typeface="Calibri"/>
              </a:rPr>
              <a:t> </a:t>
            </a:r>
            <a:r>
              <a:rPr sz="2100" spc="-15" dirty="0">
                <a:latin typeface="Calibri"/>
                <a:cs typeface="Calibri"/>
              </a:rPr>
              <a:t>etc)</a:t>
            </a:r>
            <a:endParaRPr sz="2100" dirty="0">
              <a:latin typeface="Calibri"/>
              <a:cs typeface="Calibri"/>
            </a:endParaRPr>
          </a:p>
          <a:p>
            <a:pPr marL="180975" indent="-171450">
              <a:spcBef>
                <a:spcPts val="503"/>
              </a:spcBef>
              <a:buFont typeface="Arial"/>
              <a:buChar char="•"/>
              <a:tabLst>
                <a:tab pos="181451" algn="l"/>
              </a:tabLst>
            </a:pPr>
            <a:r>
              <a:rPr sz="2100" spc="-4" dirty="0">
                <a:latin typeface="Calibri"/>
                <a:cs typeface="Calibri"/>
              </a:rPr>
              <a:t>If </a:t>
            </a:r>
            <a:r>
              <a:rPr sz="2100" spc="-8" dirty="0">
                <a:latin typeface="Calibri"/>
                <a:cs typeface="Calibri"/>
              </a:rPr>
              <a:t>we </a:t>
            </a:r>
            <a:r>
              <a:rPr sz="2100" spc="-15" dirty="0">
                <a:latin typeface="Calibri"/>
                <a:cs typeface="Calibri"/>
              </a:rPr>
              <a:t>want </a:t>
            </a:r>
            <a:r>
              <a:rPr sz="2100" spc="-8" dirty="0">
                <a:latin typeface="Calibri"/>
                <a:cs typeface="Calibri"/>
              </a:rPr>
              <a:t>to </a:t>
            </a:r>
            <a:r>
              <a:rPr sz="2100" b="1" spc="-11" dirty="0">
                <a:latin typeface="Calibri"/>
                <a:cs typeface="Calibri"/>
              </a:rPr>
              <a:t>read </a:t>
            </a:r>
            <a:r>
              <a:rPr sz="2100" b="1" spc="-8" dirty="0">
                <a:latin typeface="Calibri"/>
                <a:cs typeface="Calibri"/>
              </a:rPr>
              <a:t>from </a:t>
            </a:r>
            <a:r>
              <a:rPr sz="2100" spc="-4" dirty="0">
                <a:latin typeface="Calibri"/>
                <a:cs typeface="Calibri"/>
              </a:rPr>
              <a:t>a </a:t>
            </a:r>
            <a:r>
              <a:rPr sz="2100" spc="-8" dirty="0">
                <a:latin typeface="Calibri"/>
                <a:cs typeface="Calibri"/>
              </a:rPr>
              <a:t>file, </a:t>
            </a:r>
            <a:r>
              <a:rPr sz="2100" spc="-11" dirty="0">
                <a:latin typeface="Calibri"/>
                <a:cs typeface="Calibri"/>
              </a:rPr>
              <a:t>we </a:t>
            </a:r>
            <a:r>
              <a:rPr sz="2100" spc="-8" dirty="0">
                <a:latin typeface="Calibri"/>
                <a:cs typeface="Calibri"/>
              </a:rPr>
              <a:t>consider </a:t>
            </a:r>
            <a:r>
              <a:rPr sz="2100" spc="-4" dirty="0">
                <a:latin typeface="Calibri"/>
                <a:cs typeface="Calibri"/>
              </a:rPr>
              <a:t>the file an </a:t>
            </a:r>
            <a:r>
              <a:rPr sz="2100" b="1" spc="-4" dirty="0">
                <a:latin typeface="Calibri"/>
                <a:cs typeface="Calibri"/>
              </a:rPr>
              <a:t>input</a:t>
            </a:r>
            <a:r>
              <a:rPr sz="2100" b="1" spc="143" dirty="0">
                <a:latin typeface="Calibri"/>
                <a:cs typeface="Calibri"/>
              </a:rPr>
              <a:t> </a:t>
            </a:r>
            <a:r>
              <a:rPr sz="2100" b="1" spc="-8" dirty="0">
                <a:latin typeface="Calibri"/>
                <a:cs typeface="Calibri"/>
              </a:rPr>
              <a:t>device</a:t>
            </a:r>
            <a:endParaRPr sz="2100" dirty="0">
              <a:latin typeface="Calibri"/>
              <a:cs typeface="Calibri"/>
            </a:endParaRPr>
          </a:p>
          <a:p>
            <a:pPr marL="180975" indent="-171450">
              <a:spcBef>
                <a:spcPts val="491"/>
              </a:spcBef>
              <a:buFont typeface="Arial"/>
              <a:buChar char="•"/>
              <a:tabLst>
                <a:tab pos="181451" algn="l"/>
              </a:tabLst>
            </a:pPr>
            <a:r>
              <a:rPr sz="2100" spc="-4" dirty="0">
                <a:latin typeface="Calibri"/>
                <a:cs typeface="Calibri"/>
              </a:rPr>
              <a:t>If </a:t>
            </a:r>
            <a:r>
              <a:rPr sz="2100" spc="-8" dirty="0">
                <a:latin typeface="Calibri"/>
                <a:cs typeface="Calibri"/>
              </a:rPr>
              <a:t>we </a:t>
            </a:r>
            <a:r>
              <a:rPr sz="2100" spc="-15" dirty="0">
                <a:latin typeface="Calibri"/>
                <a:cs typeface="Calibri"/>
              </a:rPr>
              <a:t>want </a:t>
            </a:r>
            <a:r>
              <a:rPr sz="2100" spc="-8" dirty="0">
                <a:latin typeface="Calibri"/>
                <a:cs typeface="Calibri"/>
              </a:rPr>
              <a:t>to </a:t>
            </a:r>
            <a:r>
              <a:rPr sz="2100" b="1" spc="-8" dirty="0">
                <a:latin typeface="Calibri"/>
                <a:cs typeface="Calibri"/>
              </a:rPr>
              <a:t>write </a:t>
            </a:r>
            <a:r>
              <a:rPr sz="2100" b="1" spc="-11" dirty="0">
                <a:latin typeface="Calibri"/>
                <a:cs typeface="Calibri"/>
              </a:rPr>
              <a:t>to </a:t>
            </a:r>
            <a:r>
              <a:rPr sz="2100" spc="-4" dirty="0">
                <a:latin typeface="Calibri"/>
                <a:cs typeface="Calibri"/>
              </a:rPr>
              <a:t>a </a:t>
            </a:r>
            <a:r>
              <a:rPr sz="2100" spc="-8" dirty="0">
                <a:latin typeface="Calibri"/>
                <a:cs typeface="Calibri"/>
              </a:rPr>
              <a:t>file, </a:t>
            </a:r>
            <a:r>
              <a:rPr sz="2100" spc="-11" dirty="0">
                <a:latin typeface="Calibri"/>
                <a:cs typeface="Calibri"/>
              </a:rPr>
              <a:t>we </a:t>
            </a:r>
            <a:r>
              <a:rPr sz="2100" spc="-8" dirty="0">
                <a:latin typeface="Calibri"/>
                <a:cs typeface="Calibri"/>
              </a:rPr>
              <a:t>consider </a:t>
            </a:r>
            <a:r>
              <a:rPr sz="2100" spc="-4" dirty="0">
                <a:latin typeface="Calibri"/>
                <a:cs typeface="Calibri"/>
              </a:rPr>
              <a:t>it </a:t>
            </a:r>
            <a:r>
              <a:rPr sz="2100" dirty="0">
                <a:latin typeface="Calibri"/>
                <a:cs typeface="Calibri"/>
              </a:rPr>
              <a:t>an </a:t>
            </a:r>
            <a:r>
              <a:rPr sz="2100" b="1" spc="-4" dirty="0">
                <a:latin typeface="Calibri"/>
                <a:cs typeface="Calibri"/>
              </a:rPr>
              <a:t>output</a:t>
            </a:r>
            <a:r>
              <a:rPr sz="2100" b="1" spc="113" dirty="0">
                <a:latin typeface="Calibri"/>
                <a:cs typeface="Calibri"/>
              </a:rPr>
              <a:t> </a:t>
            </a:r>
            <a:r>
              <a:rPr sz="2100" b="1" spc="-4" dirty="0">
                <a:latin typeface="Calibri"/>
                <a:cs typeface="Calibri"/>
              </a:rPr>
              <a:t>device</a:t>
            </a:r>
            <a:endParaRPr sz="2100" dirty="0">
              <a:latin typeface="Calibri"/>
              <a:cs typeface="Calibri"/>
            </a:endParaRPr>
          </a:p>
          <a:p>
            <a:pPr marL="180975" indent="-171450">
              <a:spcBef>
                <a:spcPts val="491"/>
              </a:spcBef>
              <a:buFont typeface="Arial"/>
              <a:buChar char="•"/>
              <a:tabLst>
                <a:tab pos="181451" algn="l"/>
              </a:tabLst>
            </a:pPr>
            <a:r>
              <a:rPr sz="2100" spc="-4" dirty="0">
                <a:latin typeface="Calibri"/>
                <a:cs typeface="Calibri"/>
              </a:rPr>
              <a:t>The </a:t>
            </a:r>
            <a:r>
              <a:rPr sz="2100" b="1" spc="-11" dirty="0">
                <a:latin typeface="Calibri"/>
                <a:cs typeface="Calibri"/>
              </a:rPr>
              <a:t>data stream abstraction </a:t>
            </a:r>
            <a:r>
              <a:rPr sz="2100" spc="-4" dirty="0">
                <a:latin typeface="Calibri"/>
                <a:cs typeface="Calibri"/>
              </a:rPr>
              <a:t>is</a:t>
            </a:r>
            <a:r>
              <a:rPr sz="2100" spc="56" dirty="0">
                <a:latin typeface="Calibri"/>
                <a:cs typeface="Calibri"/>
              </a:rPr>
              <a:t> </a:t>
            </a:r>
            <a:r>
              <a:rPr sz="2100" spc="-8" dirty="0">
                <a:latin typeface="Calibri"/>
                <a:cs typeface="Calibri"/>
              </a:rPr>
              <a:t>important:</a:t>
            </a:r>
            <a:endParaRPr sz="2100" dirty="0">
              <a:latin typeface="Calibri"/>
              <a:cs typeface="Calibri"/>
            </a:endParaRPr>
          </a:p>
          <a:p>
            <a:pPr marL="523875" lvl="1" indent="-171450">
              <a:spcBef>
                <a:spcPts val="180"/>
              </a:spcBef>
              <a:buFont typeface="Arial"/>
              <a:buChar char="•"/>
              <a:tabLst>
                <a:tab pos="524351" algn="l"/>
              </a:tabLst>
            </a:pPr>
            <a:r>
              <a:rPr dirty="0">
                <a:latin typeface="Calibri"/>
                <a:cs typeface="Calibri"/>
              </a:rPr>
              <a:t>Much </a:t>
            </a:r>
            <a:r>
              <a:rPr spc="-4" dirty="0">
                <a:latin typeface="Calibri"/>
                <a:cs typeface="Calibri"/>
              </a:rPr>
              <a:t>of </a:t>
            </a:r>
            <a:r>
              <a:rPr dirty="0">
                <a:latin typeface="Calibri"/>
                <a:cs typeface="Calibri"/>
              </a:rPr>
              <a:t>the </a:t>
            </a:r>
            <a:r>
              <a:rPr spc="-4" dirty="0">
                <a:latin typeface="Calibri"/>
                <a:cs typeface="Calibri"/>
              </a:rPr>
              <a:t>approach </a:t>
            </a:r>
            <a:r>
              <a:rPr spc="-11" dirty="0">
                <a:latin typeface="Calibri"/>
                <a:cs typeface="Calibri"/>
              </a:rPr>
              <a:t>we </a:t>
            </a:r>
            <a:r>
              <a:rPr spc="-4" dirty="0">
                <a:latin typeface="Calibri"/>
                <a:cs typeface="Calibri"/>
              </a:rPr>
              <a:t>used </a:t>
            </a:r>
            <a:r>
              <a:rPr spc="-15" dirty="0">
                <a:latin typeface="Calibri"/>
                <a:cs typeface="Calibri"/>
              </a:rPr>
              <a:t>for </a:t>
            </a:r>
            <a:r>
              <a:rPr spc="-4" dirty="0">
                <a:latin typeface="Calibri"/>
                <a:cs typeface="Calibri"/>
              </a:rPr>
              <a:t>Console </a:t>
            </a:r>
            <a:r>
              <a:rPr spc="-11" dirty="0">
                <a:latin typeface="Calibri"/>
                <a:cs typeface="Calibri"/>
              </a:rPr>
              <a:t>data </a:t>
            </a:r>
            <a:r>
              <a:rPr dirty="0">
                <a:latin typeface="Calibri"/>
                <a:cs typeface="Calibri"/>
              </a:rPr>
              <a:t>is </a:t>
            </a:r>
            <a:r>
              <a:rPr spc="-8" dirty="0">
                <a:latin typeface="Calibri"/>
                <a:cs typeface="Calibri"/>
              </a:rPr>
              <a:t>common </a:t>
            </a:r>
            <a:r>
              <a:rPr dirty="0">
                <a:latin typeface="Calibri"/>
                <a:cs typeface="Calibri"/>
              </a:rPr>
              <a:t>with File</a:t>
            </a:r>
            <a:r>
              <a:rPr spc="11" dirty="0">
                <a:latin typeface="Calibri"/>
                <a:cs typeface="Calibri"/>
              </a:rPr>
              <a:t> </a:t>
            </a:r>
            <a:r>
              <a:rPr spc="-11" dirty="0">
                <a:latin typeface="Calibri"/>
                <a:cs typeface="Calibri"/>
              </a:rPr>
              <a:t>data</a:t>
            </a:r>
            <a:endParaRPr dirty="0">
              <a:latin typeface="Calibri"/>
              <a:cs typeface="Calibri"/>
            </a:endParaRPr>
          </a:p>
          <a:p>
            <a:pPr marL="866775" lvl="2" indent="-171450">
              <a:spcBef>
                <a:spcPts val="210"/>
              </a:spcBef>
              <a:buFont typeface="Arial"/>
              <a:buChar char="•"/>
              <a:tabLst>
                <a:tab pos="866775" algn="l"/>
                <a:tab pos="867251" algn="l"/>
              </a:tabLst>
            </a:pPr>
            <a:r>
              <a:rPr sz="1500" spc="4" dirty="0">
                <a:latin typeface="Calibri"/>
                <a:cs typeface="Calibri"/>
              </a:rPr>
              <a:t>E.g. </a:t>
            </a:r>
            <a:r>
              <a:rPr sz="1500" dirty="0">
                <a:latin typeface="Calibri"/>
                <a:cs typeface="Calibri"/>
              </a:rPr>
              <a:t>Use </a:t>
            </a:r>
            <a:r>
              <a:rPr sz="1500" spc="-4" dirty="0">
                <a:latin typeface="Calibri"/>
                <a:cs typeface="Calibri"/>
              </a:rPr>
              <a:t>of </a:t>
            </a:r>
            <a:r>
              <a:rPr sz="1500" b="1" spc="-4" dirty="0">
                <a:latin typeface="Calibri"/>
                <a:cs typeface="Calibri"/>
              </a:rPr>
              <a:t>print/println </a:t>
            </a:r>
            <a:r>
              <a:rPr sz="1500" dirty="0">
                <a:latin typeface="Calibri"/>
                <a:cs typeface="Calibri"/>
              </a:rPr>
              <a:t>methods, </a:t>
            </a:r>
            <a:r>
              <a:rPr sz="1500" b="1" spc="-4" dirty="0">
                <a:latin typeface="Calibri"/>
                <a:cs typeface="Calibri"/>
              </a:rPr>
              <a:t>Scanner </a:t>
            </a:r>
            <a:r>
              <a:rPr sz="1500" dirty="0">
                <a:latin typeface="Calibri"/>
                <a:cs typeface="Calibri"/>
              </a:rPr>
              <a:t>class and its </a:t>
            </a:r>
            <a:r>
              <a:rPr sz="1500" b="1" spc="-4" dirty="0">
                <a:latin typeface="Calibri"/>
                <a:cs typeface="Calibri"/>
              </a:rPr>
              <a:t>nextLine/nextInt/</a:t>
            </a:r>
            <a:r>
              <a:rPr sz="1500" spc="-4" dirty="0">
                <a:latin typeface="Calibri"/>
                <a:cs typeface="Calibri"/>
              </a:rPr>
              <a:t>etc</a:t>
            </a:r>
            <a:r>
              <a:rPr sz="1500" spc="-83" dirty="0">
                <a:latin typeface="Calibri"/>
                <a:cs typeface="Calibri"/>
              </a:rPr>
              <a:t> </a:t>
            </a:r>
            <a:r>
              <a:rPr sz="1500" dirty="0">
                <a:latin typeface="Calibri"/>
                <a:cs typeface="Calibri"/>
              </a:rPr>
              <a:t>methods</a:t>
            </a:r>
          </a:p>
          <a:p>
            <a:pPr marL="523875" lvl="1" indent="-171450">
              <a:lnSpc>
                <a:spcPts val="2051"/>
              </a:lnSpc>
              <a:spcBef>
                <a:spcPts val="143"/>
              </a:spcBef>
              <a:buFont typeface="Arial"/>
              <a:buChar char="•"/>
              <a:tabLst>
                <a:tab pos="524351" algn="l"/>
              </a:tabLst>
            </a:pPr>
            <a:r>
              <a:rPr spc="-4" dirty="0">
                <a:latin typeface="Calibri"/>
                <a:cs typeface="Calibri"/>
              </a:rPr>
              <a:t>Though </a:t>
            </a:r>
            <a:r>
              <a:rPr dirty="0">
                <a:latin typeface="Calibri"/>
                <a:cs typeface="Calibri"/>
              </a:rPr>
              <a:t>when dealing with Files, as </a:t>
            </a:r>
            <a:r>
              <a:rPr spc="-8" dirty="0">
                <a:latin typeface="Calibri"/>
                <a:cs typeface="Calibri"/>
              </a:rPr>
              <a:t>programmers, </a:t>
            </a:r>
            <a:r>
              <a:rPr spc="-11" dirty="0">
                <a:latin typeface="Calibri"/>
                <a:cs typeface="Calibri"/>
              </a:rPr>
              <a:t>we may </a:t>
            </a:r>
            <a:r>
              <a:rPr dirty="0">
                <a:latin typeface="Calibri"/>
                <a:cs typeface="Calibri"/>
              </a:rPr>
              <a:t>need </a:t>
            </a:r>
            <a:r>
              <a:rPr spc="-11" dirty="0">
                <a:latin typeface="Calibri"/>
                <a:cs typeface="Calibri"/>
              </a:rPr>
              <a:t>to</a:t>
            </a:r>
            <a:r>
              <a:rPr spc="-38" dirty="0">
                <a:latin typeface="Calibri"/>
                <a:cs typeface="Calibri"/>
              </a:rPr>
              <a:t> </a:t>
            </a:r>
            <a:r>
              <a:rPr spc="-8" dirty="0">
                <a:latin typeface="Calibri"/>
                <a:cs typeface="Calibri"/>
              </a:rPr>
              <a:t>consider</a:t>
            </a:r>
            <a:endParaRPr dirty="0">
              <a:latin typeface="Calibri"/>
              <a:cs typeface="Calibri"/>
            </a:endParaRPr>
          </a:p>
          <a:p>
            <a:pPr marL="523875">
              <a:lnSpc>
                <a:spcPts val="2051"/>
              </a:lnSpc>
            </a:pPr>
            <a:r>
              <a:rPr spc="-8" dirty="0">
                <a:latin typeface="Calibri"/>
                <a:cs typeface="Calibri"/>
              </a:rPr>
              <a:t>more complicated</a:t>
            </a:r>
            <a:r>
              <a:rPr spc="-45" dirty="0">
                <a:latin typeface="Calibri"/>
                <a:cs typeface="Calibri"/>
              </a:rPr>
              <a:t> </a:t>
            </a:r>
            <a:r>
              <a:rPr spc="-4" dirty="0">
                <a:latin typeface="Calibri"/>
                <a:cs typeface="Calibri"/>
              </a:rPr>
              <a:t>eventualities</a:t>
            </a:r>
            <a:endParaRPr dirty="0">
              <a:latin typeface="Calibri"/>
              <a:cs typeface="Calibri"/>
            </a:endParaRPr>
          </a:p>
          <a:p>
            <a:pPr marL="866775" lvl="2" indent="-171450">
              <a:spcBef>
                <a:spcPts val="217"/>
              </a:spcBef>
              <a:buFont typeface="Arial"/>
              <a:buChar char="•"/>
              <a:tabLst>
                <a:tab pos="866775" algn="l"/>
                <a:tab pos="867251" algn="l"/>
              </a:tabLst>
            </a:pPr>
            <a:r>
              <a:rPr sz="1500" spc="4" dirty="0">
                <a:latin typeface="Calibri"/>
                <a:cs typeface="Calibri"/>
              </a:rPr>
              <a:t>E.g. </a:t>
            </a:r>
            <a:r>
              <a:rPr sz="1500" dirty="0">
                <a:latin typeface="Calibri"/>
                <a:cs typeface="Calibri"/>
              </a:rPr>
              <a:t>Is </a:t>
            </a:r>
            <a:r>
              <a:rPr sz="1500" spc="-4" dirty="0">
                <a:latin typeface="Calibri"/>
                <a:cs typeface="Calibri"/>
              </a:rPr>
              <a:t>there </a:t>
            </a:r>
            <a:r>
              <a:rPr sz="1500" dirty="0">
                <a:latin typeface="Calibri"/>
                <a:cs typeface="Calibri"/>
              </a:rPr>
              <a:t>a </a:t>
            </a:r>
            <a:r>
              <a:rPr sz="1500" spc="-8" dirty="0">
                <a:latin typeface="Calibri"/>
                <a:cs typeface="Calibri"/>
              </a:rPr>
              <a:t>difference </a:t>
            </a:r>
            <a:r>
              <a:rPr sz="1500" spc="-4" dirty="0">
                <a:latin typeface="Calibri"/>
                <a:cs typeface="Calibri"/>
              </a:rPr>
              <a:t>between </a:t>
            </a:r>
            <a:r>
              <a:rPr sz="1500" spc="-11" dirty="0">
                <a:latin typeface="Calibri"/>
                <a:cs typeface="Calibri"/>
              </a:rPr>
              <a:t>“console </a:t>
            </a:r>
            <a:r>
              <a:rPr sz="1500" dirty="0">
                <a:latin typeface="Calibri"/>
                <a:cs typeface="Calibri"/>
              </a:rPr>
              <a:t>not </a:t>
            </a:r>
            <a:r>
              <a:rPr sz="1500" spc="-4" dirty="0">
                <a:latin typeface="Calibri"/>
                <a:cs typeface="Calibri"/>
              </a:rPr>
              <a:t>found” </a:t>
            </a:r>
            <a:r>
              <a:rPr sz="1500" dirty="0">
                <a:latin typeface="Calibri"/>
                <a:cs typeface="Calibri"/>
              </a:rPr>
              <a:t>and “file not</a:t>
            </a:r>
            <a:r>
              <a:rPr sz="1500" spc="-15" dirty="0">
                <a:latin typeface="Calibri"/>
                <a:cs typeface="Calibri"/>
              </a:rPr>
              <a:t> </a:t>
            </a:r>
            <a:r>
              <a:rPr sz="1500" spc="-4" dirty="0">
                <a:latin typeface="Calibri"/>
                <a:cs typeface="Calibri"/>
              </a:rPr>
              <a:t>found”?</a:t>
            </a:r>
            <a:endParaRPr sz="1500" dirty="0">
              <a:latin typeface="Calibri"/>
              <a:cs typeface="Calibri"/>
            </a:endParaRPr>
          </a:p>
        </p:txBody>
      </p:sp>
    </p:spTree>
    <p:extLst>
      <p:ext uri="{BB962C8B-B14F-4D97-AF65-F5344CB8AC3E}">
        <p14:creationId xmlns:p14="http://schemas.microsoft.com/office/powerpoint/2010/main" val="42316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37665"/>
            <a:ext cx="3828574" cy="507831"/>
          </a:xfrm>
          <a:prstGeom prst="rect">
            <a:avLst/>
          </a:prstGeom>
        </p:spPr>
        <p:txBody>
          <a:bodyPr vert="horz" wrap="square" lIns="0" tIns="0" rIns="0" bIns="0" rtlCol="0" anchor="ctr">
            <a:spAutoFit/>
          </a:bodyPr>
          <a:lstStyle/>
          <a:p>
            <a:pPr marL="9525">
              <a:lnSpc>
                <a:spcPct val="100000"/>
              </a:lnSpc>
            </a:pPr>
            <a:r>
              <a:rPr dirty="0"/>
              <a:t>File </a:t>
            </a:r>
            <a:r>
              <a:rPr spc="-4" dirty="0"/>
              <a:t>I/O </a:t>
            </a:r>
            <a:r>
              <a:rPr dirty="0"/>
              <a:t>and</a:t>
            </a:r>
            <a:r>
              <a:rPr spc="-41" dirty="0"/>
              <a:t> </a:t>
            </a:r>
            <a:r>
              <a:rPr spc="-8" dirty="0"/>
              <a:t>FileReader</a:t>
            </a:r>
            <a:endParaRPr/>
          </a:p>
        </p:txBody>
      </p:sp>
      <p:sp>
        <p:nvSpPr>
          <p:cNvPr id="3" name="object 3"/>
          <p:cNvSpPr txBox="1"/>
          <p:nvPr/>
        </p:nvSpPr>
        <p:spPr>
          <a:xfrm>
            <a:off x="687704" y="2212657"/>
            <a:ext cx="7499985" cy="3175228"/>
          </a:xfrm>
          <a:prstGeom prst="rect">
            <a:avLst/>
          </a:prstGeom>
        </p:spPr>
        <p:txBody>
          <a:bodyPr vert="horz" wrap="square" lIns="0" tIns="0" rIns="0" bIns="0" rtlCol="0">
            <a:spAutoFit/>
          </a:bodyPr>
          <a:lstStyle/>
          <a:p>
            <a:pPr marL="180975" indent="-171450">
              <a:buFont typeface="Arial"/>
              <a:buChar char="•"/>
              <a:tabLst>
                <a:tab pos="181451" algn="l"/>
              </a:tabLst>
            </a:pPr>
            <a:r>
              <a:rPr sz="2100" spc="-34" dirty="0">
                <a:latin typeface="Calibri"/>
                <a:cs typeface="Calibri"/>
              </a:rPr>
              <a:t>Java’s </a:t>
            </a:r>
            <a:r>
              <a:rPr sz="2100" spc="-4" dirty="0">
                <a:latin typeface="Consolas"/>
                <a:cs typeface="Consolas"/>
              </a:rPr>
              <a:t>FileReader </a:t>
            </a:r>
            <a:r>
              <a:rPr sz="2100" spc="-11" dirty="0">
                <a:latin typeface="Calibri"/>
                <a:cs typeface="Calibri"/>
              </a:rPr>
              <a:t>provides </a:t>
            </a:r>
            <a:r>
              <a:rPr sz="2100" spc="-8" dirty="0">
                <a:latin typeface="Calibri"/>
                <a:cs typeface="Calibri"/>
              </a:rPr>
              <a:t>file-specific handling</a:t>
            </a:r>
            <a:r>
              <a:rPr sz="2100" spc="150" dirty="0">
                <a:latin typeface="Calibri"/>
                <a:cs typeface="Calibri"/>
              </a:rPr>
              <a:t> </a:t>
            </a:r>
            <a:r>
              <a:rPr sz="2100" spc="-4" dirty="0">
                <a:latin typeface="Calibri"/>
                <a:cs typeface="Calibri"/>
              </a:rPr>
              <a:t>functionality</a:t>
            </a:r>
            <a:endParaRPr sz="2100">
              <a:latin typeface="Calibri"/>
              <a:cs typeface="Calibri"/>
            </a:endParaRPr>
          </a:p>
          <a:p>
            <a:pPr marL="180975" indent="-171450">
              <a:spcBef>
                <a:spcPts val="495"/>
              </a:spcBef>
              <a:buFont typeface="Arial"/>
              <a:buChar char="•"/>
              <a:tabLst>
                <a:tab pos="181451" algn="l"/>
              </a:tabLst>
            </a:pPr>
            <a:r>
              <a:rPr sz="2100" spc="-4" dirty="0">
                <a:latin typeface="Calibri"/>
                <a:cs typeface="Calibri"/>
              </a:rPr>
              <a:t>But </a:t>
            </a:r>
            <a:r>
              <a:rPr sz="2100" spc="-8" dirty="0">
                <a:latin typeface="Calibri"/>
                <a:cs typeface="Calibri"/>
              </a:rPr>
              <a:t>shares </a:t>
            </a:r>
            <a:r>
              <a:rPr sz="2100" spc="-4" dirty="0">
                <a:latin typeface="Calibri"/>
                <a:cs typeface="Calibri"/>
              </a:rPr>
              <a:t>the same </a:t>
            </a:r>
            <a:r>
              <a:rPr sz="2100" b="1" spc="-11" dirty="0">
                <a:latin typeface="Calibri"/>
                <a:cs typeface="Calibri"/>
              </a:rPr>
              <a:t>data stream </a:t>
            </a:r>
            <a:r>
              <a:rPr sz="2100" spc="-8" dirty="0">
                <a:latin typeface="Calibri"/>
                <a:cs typeface="Calibri"/>
              </a:rPr>
              <a:t>reader </a:t>
            </a:r>
            <a:r>
              <a:rPr sz="2100" spc="-11" dirty="0">
                <a:latin typeface="Calibri"/>
                <a:cs typeface="Calibri"/>
              </a:rPr>
              <a:t>abstraction </a:t>
            </a:r>
            <a:r>
              <a:rPr sz="2100" spc="-4" dirty="0">
                <a:latin typeface="Calibri"/>
                <a:cs typeface="Calibri"/>
              </a:rPr>
              <a:t>as</a:t>
            </a:r>
            <a:r>
              <a:rPr sz="2100" spc="135" dirty="0">
                <a:latin typeface="Calibri"/>
                <a:cs typeface="Calibri"/>
              </a:rPr>
              <a:t> </a:t>
            </a:r>
            <a:r>
              <a:rPr sz="2100" spc="-8" dirty="0">
                <a:latin typeface="Consolas"/>
                <a:cs typeface="Consolas"/>
              </a:rPr>
              <a:t>System.in</a:t>
            </a:r>
            <a:endParaRPr sz="2100">
              <a:latin typeface="Consolas"/>
              <a:cs typeface="Consolas"/>
            </a:endParaRPr>
          </a:p>
          <a:p>
            <a:pPr marL="523875" lvl="1" indent="-171450">
              <a:spcBef>
                <a:spcPts val="180"/>
              </a:spcBef>
              <a:buFont typeface="Arial"/>
              <a:buChar char="•"/>
              <a:tabLst>
                <a:tab pos="524351" algn="l"/>
              </a:tabLst>
            </a:pPr>
            <a:r>
              <a:rPr dirty="0">
                <a:latin typeface="Calibri"/>
                <a:cs typeface="Calibri"/>
              </a:rPr>
              <a:t>As </a:t>
            </a:r>
            <a:r>
              <a:rPr spc="-4" dirty="0">
                <a:latin typeface="Calibri"/>
                <a:cs typeface="Calibri"/>
              </a:rPr>
              <a:t>such, </a:t>
            </a:r>
            <a:r>
              <a:rPr dirty="0">
                <a:latin typeface="Calibri"/>
                <a:cs typeface="Calibri"/>
              </a:rPr>
              <a:t>it </a:t>
            </a:r>
            <a:r>
              <a:rPr spc="-4" dirty="0">
                <a:latin typeface="Calibri"/>
                <a:cs typeface="Calibri"/>
              </a:rPr>
              <a:t>can be </a:t>
            </a:r>
            <a:r>
              <a:rPr spc="-8" dirty="0">
                <a:latin typeface="Calibri"/>
                <a:cs typeface="Calibri"/>
              </a:rPr>
              <a:t>wrapped </a:t>
            </a:r>
            <a:r>
              <a:rPr dirty="0">
                <a:latin typeface="Calibri"/>
                <a:cs typeface="Calibri"/>
              </a:rPr>
              <a:t>in a </a:t>
            </a:r>
            <a:r>
              <a:rPr dirty="0">
                <a:latin typeface="Consolas"/>
                <a:cs typeface="Consolas"/>
              </a:rPr>
              <a:t>Scanner</a:t>
            </a:r>
            <a:r>
              <a:rPr spc="-645" dirty="0">
                <a:latin typeface="Consolas"/>
                <a:cs typeface="Consolas"/>
              </a:rPr>
              <a:t> </a:t>
            </a:r>
            <a:r>
              <a:rPr dirty="0">
                <a:latin typeface="Calibri"/>
                <a:cs typeface="Calibri"/>
              </a:rPr>
              <a:t>in </a:t>
            </a:r>
            <a:r>
              <a:rPr spc="-8" dirty="0">
                <a:latin typeface="Calibri"/>
                <a:cs typeface="Calibri"/>
              </a:rPr>
              <a:t>just </a:t>
            </a:r>
            <a:r>
              <a:rPr dirty="0">
                <a:latin typeface="Calibri"/>
                <a:cs typeface="Calibri"/>
              </a:rPr>
              <a:t>the </a:t>
            </a:r>
            <a:r>
              <a:rPr spc="-4" dirty="0">
                <a:latin typeface="Calibri"/>
                <a:cs typeface="Calibri"/>
              </a:rPr>
              <a:t>same </a:t>
            </a:r>
            <a:r>
              <a:rPr spc="-19" dirty="0">
                <a:latin typeface="Calibri"/>
                <a:cs typeface="Calibri"/>
              </a:rPr>
              <a:t>way</a:t>
            </a:r>
            <a:endParaRPr>
              <a:latin typeface="Calibri"/>
              <a:cs typeface="Calibri"/>
            </a:endParaRPr>
          </a:p>
          <a:p>
            <a:pPr marL="180975" indent="-171450">
              <a:spcBef>
                <a:spcPts val="472"/>
              </a:spcBef>
              <a:buFont typeface="Arial"/>
              <a:buChar char="•"/>
              <a:tabLst>
                <a:tab pos="181451" algn="l"/>
              </a:tabLst>
            </a:pPr>
            <a:r>
              <a:rPr sz="2100" spc="-4" dirty="0">
                <a:latin typeface="Calibri"/>
                <a:cs typeface="Calibri"/>
              </a:rPr>
              <a:t>In </a:t>
            </a:r>
            <a:r>
              <a:rPr sz="2100" spc="-11" dirty="0">
                <a:latin typeface="Calibri"/>
                <a:cs typeface="Calibri"/>
              </a:rPr>
              <a:t>order to </a:t>
            </a:r>
            <a:r>
              <a:rPr sz="2100" spc="-8" dirty="0">
                <a:latin typeface="Calibri"/>
                <a:cs typeface="Calibri"/>
              </a:rPr>
              <a:t>use </a:t>
            </a:r>
            <a:r>
              <a:rPr sz="2100" spc="-4" dirty="0">
                <a:latin typeface="Consolas"/>
                <a:cs typeface="Consolas"/>
              </a:rPr>
              <a:t>FileReader</a:t>
            </a:r>
            <a:r>
              <a:rPr sz="2100" spc="-4" dirty="0">
                <a:latin typeface="Calibri"/>
                <a:cs typeface="Calibri"/>
              </a:rPr>
              <a:t>, </a:t>
            </a:r>
            <a:r>
              <a:rPr sz="2100" spc="-11" dirty="0">
                <a:latin typeface="Calibri"/>
                <a:cs typeface="Calibri"/>
              </a:rPr>
              <a:t>we </a:t>
            </a:r>
            <a:r>
              <a:rPr sz="2100" spc="-8" dirty="0">
                <a:latin typeface="Calibri"/>
                <a:cs typeface="Calibri"/>
              </a:rPr>
              <a:t>need </a:t>
            </a:r>
            <a:r>
              <a:rPr sz="2100" spc="-11" dirty="0">
                <a:latin typeface="Calibri"/>
                <a:cs typeface="Calibri"/>
              </a:rPr>
              <a:t>to</a:t>
            </a:r>
            <a:r>
              <a:rPr sz="2100" spc="98" dirty="0">
                <a:latin typeface="Calibri"/>
                <a:cs typeface="Calibri"/>
              </a:rPr>
              <a:t> </a:t>
            </a:r>
            <a:r>
              <a:rPr sz="2100" spc="-4" dirty="0">
                <a:latin typeface="Calibri"/>
                <a:cs typeface="Calibri"/>
              </a:rPr>
              <a:t>know:</a:t>
            </a:r>
            <a:endParaRPr sz="2100">
              <a:latin typeface="Calibri"/>
              <a:cs typeface="Calibri"/>
            </a:endParaRPr>
          </a:p>
          <a:p>
            <a:pPr marL="695325" indent="-342900">
              <a:spcBef>
                <a:spcPts val="184"/>
              </a:spcBef>
              <a:buAutoNum type="arabicPeriod"/>
              <a:tabLst>
                <a:tab pos="695325" algn="l"/>
                <a:tab pos="695801" algn="l"/>
              </a:tabLst>
            </a:pPr>
            <a:r>
              <a:rPr spc="-8" dirty="0">
                <a:latin typeface="Calibri"/>
                <a:cs typeface="Calibri"/>
              </a:rPr>
              <a:t>Where </a:t>
            </a:r>
            <a:r>
              <a:rPr dirty="0">
                <a:latin typeface="Calibri"/>
                <a:cs typeface="Calibri"/>
              </a:rPr>
              <a:t>it is (which </a:t>
            </a:r>
            <a:r>
              <a:rPr spc="-8" dirty="0">
                <a:latin typeface="Calibri"/>
                <a:cs typeface="Calibri"/>
              </a:rPr>
              <a:t>package </a:t>
            </a:r>
            <a:r>
              <a:rPr spc="-11" dirty="0">
                <a:latin typeface="Calibri"/>
                <a:cs typeface="Calibri"/>
              </a:rPr>
              <a:t>to </a:t>
            </a:r>
            <a:r>
              <a:rPr dirty="0">
                <a:latin typeface="Calibri"/>
                <a:cs typeface="Calibri"/>
              </a:rPr>
              <a:t>import, </a:t>
            </a:r>
            <a:r>
              <a:rPr spc="-8" dirty="0">
                <a:latin typeface="Calibri"/>
                <a:cs typeface="Calibri"/>
              </a:rPr>
              <a:t>etc) </a:t>
            </a:r>
            <a:r>
              <a:rPr dirty="0">
                <a:latin typeface="Calibri"/>
                <a:cs typeface="Calibri"/>
              </a:rPr>
              <a:t>–</a:t>
            </a:r>
            <a:r>
              <a:rPr spc="-94" dirty="0">
                <a:latin typeface="Calibri"/>
                <a:cs typeface="Calibri"/>
              </a:rPr>
              <a:t> </a:t>
            </a:r>
            <a:r>
              <a:rPr dirty="0">
                <a:latin typeface="Consolas"/>
                <a:cs typeface="Consolas"/>
              </a:rPr>
              <a:t>java.io.FileReader</a:t>
            </a:r>
            <a:endParaRPr>
              <a:latin typeface="Consolas"/>
              <a:cs typeface="Consolas"/>
            </a:endParaRPr>
          </a:p>
          <a:p>
            <a:pPr marL="695325" indent="-342900">
              <a:spcBef>
                <a:spcPts val="150"/>
              </a:spcBef>
              <a:buAutoNum type="arabicPeriod"/>
              <a:tabLst>
                <a:tab pos="695325" algn="l"/>
                <a:tab pos="695801" algn="l"/>
              </a:tabLst>
            </a:pPr>
            <a:r>
              <a:rPr dirty="0">
                <a:latin typeface="Calibri"/>
                <a:cs typeface="Calibri"/>
              </a:rPr>
              <a:t>Which </a:t>
            </a:r>
            <a:r>
              <a:rPr spc="-4" dirty="0">
                <a:latin typeface="Calibri"/>
                <a:cs typeface="Calibri"/>
              </a:rPr>
              <a:t>file </a:t>
            </a:r>
            <a:r>
              <a:rPr spc="-11" dirty="0">
                <a:latin typeface="Calibri"/>
                <a:cs typeface="Calibri"/>
              </a:rPr>
              <a:t>we </a:t>
            </a:r>
            <a:r>
              <a:rPr spc="-8" dirty="0">
                <a:latin typeface="Calibri"/>
                <a:cs typeface="Calibri"/>
              </a:rPr>
              <a:t>want </a:t>
            </a:r>
            <a:r>
              <a:rPr spc="-11" dirty="0">
                <a:latin typeface="Calibri"/>
                <a:cs typeface="Calibri"/>
              </a:rPr>
              <a:t>to </a:t>
            </a:r>
            <a:r>
              <a:rPr spc="-8" dirty="0">
                <a:latin typeface="Calibri"/>
                <a:cs typeface="Calibri"/>
              </a:rPr>
              <a:t>read </a:t>
            </a:r>
            <a:r>
              <a:rPr dirty="0">
                <a:latin typeface="Calibri"/>
                <a:cs typeface="Calibri"/>
              </a:rPr>
              <a:t>and </a:t>
            </a:r>
            <a:r>
              <a:rPr spc="-8" dirty="0">
                <a:latin typeface="Calibri"/>
                <a:cs typeface="Calibri"/>
              </a:rPr>
              <a:t>how </a:t>
            </a:r>
            <a:r>
              <a:rPr spc="-11" dirty="0">
                <a:latin typeface="Calibri"/>
                <a:cs typeface="Calibri"/>
              </a:rPr>
              <a:t>to </a:t>
            </a:r>
            <a:r>
              <a:rPr spc="-8" dirty="0">
                <a:latin typeface="Calibri"/>
                <a:cs typeface="Calibri"/>
              </a:rPr>
              <a:t>tell </a:t>
            </a:r>
            <a:r>
              <a:rPr spc="-15" dirty="0">
                <a:latin typeface="Calibri"/>
                <a:cs typeface="Calibri"/>
              </a:rPr>
              <a:t>Java </a:t>
            </a:r>
            <a:r>
              <a:rPr b="1" spc="-8" dirty="0">
                <a:latin typeface="Calibri"/>
                <a:cs typeface="Calibri"/>
              </a:rPr>
              <a:t>where </a:t>
            </a:r>
            <a:r>
              <a:rPr b="1" spc="-11" dirty="0">
                <a:latin typeface="Calibri"/>
                <a:cs typeface="Calibri"/>
              </a:rPr>
              <a:t>to </a:t>
            </a:r>
            <a:r>
              <a:rPr b="1" spc="-4" dirty="0">
                <a:latin typeface="Calibri"/>
                <a:cs typeface="Calibri"/>
              </a:rPr>
              <a:t>find</a:t>
            </a:r>
            <a:r>
              <a:rPr b="1" dirty="0">
                <a:latin typeface="Calibri"/>
                <a:cs typeface="Calibri"/>
              </a:rPr>
              <a:t> it</a:t>
            </a:r>
            <a:endParaRPr>
              <a:latin typeface="Calibri"/>
              <a:cs typeface="Calibri"/>
            </a:endParaRPr>
          </a:p>
          <a:p>
            <a:pPr marL="695325" indent="-342900">
              <a:spcBef>
                <a:spcPts val="158"/>
              </a:spcBef>
              <a:buAutoNum type="arabicPeriod"/>
              <a:tabLst>
                <a:tab pos="695325" algn="l"/>
                <a:tab pos="695801" algn="l"/>
              </a:tabLst>
            </a:pPr>
            <a:r>
              <a:rPr spc="-4" dirty="0">
                <a:latin typeface="Calibri"/>
                <a:cs typeface="Calibri"/>
              </a:rPr>
              <a:t>How </a:t>
            </a:r>
            <a:r>
              <a:rPr spc="-11" dirty="0">
                <a:latin typeface="Calibri"/>
                <a:cs typeface="Calibri"/>
              </a:rPr>
              <a:t>to </a:t>
            </a:r>
            <a:r>
              <a:rPr spc="-4" dirty="0">
                <a:latin typeface="Calibri"/>
                <a:cs typeface="Calibri"/>
              </a:rPr>
              <a:t>utilise Scanner </a:t>
            </a:r>
            <a:r>
              <a:rPr dirty="0">
                <a:latin typeface="Calibri"/>
                <a:cs typeface="Calibri"/>
              </a:rPr>
              <a:t>with the</a:t>
            </a:r>
            <a:r>
              <a:rPr spc="-56" dirty="0">
                <a:latin typeface="Calibri"/>
                <a:cs typeface="Calibri"/>
              </a:rPr>
              <a:t> </a:t>
            </a:r>
            <a:r>
              <a:rPr spc="-4" dirty="0">
                <a:latin typeface="Calibri"/>
                <a:cs typeface="Calibri"/>
              </a:rPr>
              <a:t>FileReader</a:t>
            </a:r>
            <a:endParaRPr>
              <a:latin typeface="Calibri"/>
              <a:cs typeface="Calibri"/>
            </a:endParaRPr>
          </a:p>
          <a:p>
            <a:pPr marL="695325" indent="-342900">
              <a:lnSpc>
                <a:spcPts val="2051"/>
              </a:lnSpc>
              <a:spcBef>
                <a:spcPts val="153"/>
              </a:spcBef>
              <a:buAutoNum type="arabicPeriod"/>
              <a:tabLst>
                <a:tab pos="695325" algn="l"/>
                <a:tab pos="695801" algn="l"/>
              </a:tabLst>
            </a:pPr>
            <a:r>
              <a:rPr spc="-4" dirty="0">
                <a:latin typeface="Calibri"/>
                <a:cs typeface="Calibri"/>
              </a:rPr>
              <a:t>What </a:t>
            </a:r>
            <a:r>
              <a:rPr spc="-11" dirty="0">
                <a:latin typeface="Calibri"/>
                <a:cs typeface="Calibri"/>
              </a:rPr>
              <a:t>we </a:t>
            </a:r>
            <a:r>
              <a:rPr dirty="0">
                <a:latin typeface="Calibri"/>
                <a:cs typeface="Calibri"/>
              </a:rPr>
              <a:t>need </a:t>
            </a:r>
            <a:r>
              <a:rPr spc="-11" dirty="0">
                <a:latin typeface="Calibri"/>
                <a:cs typeface="Calibri"/>
              </a:rPr>
              <a:t>to </a:t>
            </a:r>
            <a:r>
              <a:rPr spc="-4" dirty="0">
                <a:latin typeface="Calibri"/>
                <a:cs typeface="Calibri"/>
              </a:rPr>
              <a:t>do </a:t>
            </a:r>
            <a:r>
              <a:rPr dirty="0">
                <a:latin typeface="Calibri"/>
                <a:cs typeface="Calibri"/>
              </a:rPr>
              <a:t>about </a:t>
            </a:r>
            <a:r>
              <a:rPr b="1" spc="-4" dirty="0">
                <a:latin typeface="Calibri"/>
                <a:cs typeface="Calibri"/>
              </a:rPr>
              <a:t>error handling </a:t>
            </a:r>
            <a:r>
              <a:rPr dirty="0">
                <a:latin typeface="Calibri"/>
                <a:cs typeface="Calibri"/>
              </a:rPr>
              <a:t>– which </a:t>
            </a:r>
            <a:r>
              <a:rPr spc="-4" dirty="0">
                <a:latin typeface="Calibri"/>
                <a:cs typeface="Calibri"/>
              </a:rPr>
              <a:t>situations </a:t>
            </a:r>
            <a:r>
              <a:rPr spc="-8" dirty="0">
                <a:latin typeface="Calibri"/>
                <a:cs typeface="Calibri"/>
              </a:rPr>
              <a:t>must</a:t>
            </a:r>
            <a:r>
              <a:rPr spc="-56" dirty="0">
                <a:latin typeface="Calibri"/>
                <a:cs typeface="Calibri"/>
              </a:rPr>
              <a:t> </a:t>
            </a:r>
            <a:r>
              <a:rPr spc="-11" dirty="0">
                <a:latin typeface="Calibri"/>
                <a:cs typeface="Calibri"/>
              </a:rPr>
              <a:t>we</a:t>
            </a:r>
            <a:endParaRPr>
              <a:latin typeface="Calibri"/>
              <a:cs typeface="Calibri"/>
            </a:endParaRPr>
          </a:p>
          <a:p>
            <a:pPr marL="695325">
              <a:lnSpc>
                <a:spcPts val="2051"/>
              </a:lnSpc>
            </a:pPr>
            <a:r>
              <a:rPr spc="-4" dirty="0">
                <a:latin typeface="Calibri"/>
                <a:cs typeface="Calibri"/>
              </a:rPr>
              <a:t>anticipate, </a:t>
            </a:r>
            <a:r>
              <a:rPr dirty="0">
                <a:latin typeface="Calibri"/>
                <a:cs typeface="Calibri"/>
              </a:rPr>
              <a:t>and </a:t>
            </a:r>
            <a:r>
              <a:rPr spc="-4" dirty="0">
                <a:latin typeface="Calibri"/>
                <a:cs typeface="Calibri"/>
              </a:rPr>
              <a:t>what should </a:t>
            </a:r>
            <a:r>
              <a:rPr spc="-11" dirty="0">
                <a:latin typeface="Calibri"/>
                <a:cs typeface="Calibri"/>
              </a:rPr>
              <a:t>we </a:t>
            </a:r>
            <a:r>
              <a:rPr dirty="0">
                <a:latin typeface="Calibri"/>
                <a:cs typeface="Calibri"/>
              </a:rPr>
              <a:t>do about</a:t>
            </a:r>
            <a:r>
              <a:rPr spc="-64" dirty="0">
                <a:latin typeface="Calibri"/>
                <a:cs typeface="Calibri"/>
              </a:rPr>
              <a:t> </a:t>
            </a:r>
            <a:r>
              <a:rPr dirty="0">
                <a:latin typeface="Calibri"/>
                <a:cs typeface="Calibri"/>
              </a:rPr>
              <a:t>them?</a:t>
            </a:r>
            <a:endParaRPr>
              <a:latin typeface="Calibri"/>
              <a:cs typeface="Calibri"/>
            </a:endParaRPr>
          </a:p>
          <a:p>
            <a:pPr marL="695325" indent="-342900">
              <a:spcBef>
                <a:spcPts val="161"/>
              </a:spcBef>
              <a:buAutoNum type="arabicPeriod" startAt="5"/>
              <a:tabLst>
                <a:tab pos="695325" algn="l"/>
                <a:tab pos="695801" algn="l"/>
              </a:tabLst>
            </a:pPr>
            <a:r>
              <a:rPr spc="-4" dirty="0">
                <a:latin typeface="Calibri"/>
                <a:cs typeface="Calibri"/>
              </a:rPr>
              <a:t>How </a:t>
            </a:r>
            <a:r>
              <a:rPr spc="-11" dirty="0">
                <a:latin typeface="Calibri"/>
                <a:cs typeface="Calibri"/>
              </a:rPr>
              <a:t>to </a:t>
            </a:r>
            <a:r>
              <a:rPr spc="-8" dirty="0">
                <a:latin typeface="Calibri"/>
                <a:cs typeface="Calibri"/>
              </a:rPr>
              <a:t>tell </a:t>
            </a:r>
            <a:r>
              <a:rPr spc="-15" dirty="0">
                <a:latin typeface="Calibri"/>
                <a:cs typeface="Calibri"/>
              </a:rPr>
              <a:t>Java </a:t>
            </a:r>
            <a:r>
              <a:rPr spc="-4" dirty="0">
                <a:latin typeface="Calibri"/>
                <a:cs typeface="Calibri"/>
              </a:rPr>
              <a:t>that </a:t>
            </a:r>
            <a:r>
              <a:rPr spc="-15" dirty="0">
                <a:latin typeface="Calibri"/>
                <a:cs typeface="Calibri"/>
              </a:rPr>
              <a:t>we’ve </a:t>
            </a:r>
            <a:r>
              <a:rPr dirty="0">
                <a:latin typeface="Calibri"/>
                <a:cs typeface="Calibri"/>
              </a:rPr>
              <a:t>finished with the</a:t>
            </a:r>
            <a:r>
              <a:rPr spc="8" dirty="0">
                <a:latin typeface="Calibri"/>
                <a:cs typeface="Calibri"/>
              </a:rPr>
              <a:t> </a:t>
            </a:r>
            <a:r>
              <a:rPr dirty="0">
                <a:latin typeface="Calibri"/>
                <a:cs typeface="Calibri"/>
              </a:rPr>
              <a:t>file</a:t>
            </a:r>
            <a:endParaRPr>
              <a:latin typeface="Calibri"/>
              <a:cs typeface="Calibri"/>
            </a:endParaRPr>
          </a:p>
        </p:txBody>
      </p:sp>
    </p:spTree>
    <p:extLst>
      <p:ext uri="{BB962C8B-B14F-4D97-AF65-F5344CB8AC3E}">
        <p14:creationId xmlns:p14="http://schemas.microsoft.com/office/powerpoint/2010/main" val="1362366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155452"/>
            <a:ext cx="7332345" cy="507831"/>
          </a:xfrm>
          <a:prstGeom prst="rect">
            <a:avLst/>
          </a:prstGeom>
        </p:spPr>
        <p:txBody>
          <a:bodyPr vert="horz" wrap="square" lIns="0" tIns="0" rIns="0" bIns="0" rtlCol="0" anchor="ctr">
            <a:spAutoFit/>
          </a:bodyPr>
          <a:lstStyle/>
          <a:p>
            <a:pPr marL="9525">
              <a:lnSpc>
                <a:spcPct val="100000"/>
              </a:lnSpc>
            </a:pPr>
            <a:r>
              <a:rPr dirty="0"/>
              <a:t>File </a:t>
            </a:r>
            <a:r>
              <a:rPr spc="-4" dirty="0"/>
              <a:t>I/O </a:t>
            </a:r>
            <a:r>
              <a:rPr dirty="0"/>
              <a:t>– using </a:t>
            </a:r>
            <a:r>
              <a:rPr spc="-8" dirty="0"/>
              <a:t>FileReader </a:t>
            </a:r>
            <a:r>
              <a:rPr dirty="0"/>
              <a:t>and file</a:t>
            </a:r>
            <a:r>
              <a:rPr spc="-23" dirty="0"/>
              <a:t> </a:t>
            </a:r>
            <a:r>
              <a:rPr spc="-8" dirty="0"/>
              <a:t>locations</a:t>
            </a:r>
            <a:endParaRPr/>
          </a:p>
        </p:txBody>
      </p:sp>
      <p:sp>
        <p:nvSpPr>
          <p:cNvPr id="3" name="object 3"/>
          <p:cNvSpPr txBox="1"/>
          <p:nvPr/>
        </p:nvSpPr>
        <p:spPr>
          <a:xfrm>
            <a:off x="177012" y="1981390"/>
            <a:ext cx="3580448" cy="2687915"/>
          </a:xfrm>
          <a:prstGeom prst="rect">
            <a:avLst/>
          </a:prstGeom>
        </p:spPr>
        <p:txBody>
          <a:bodyPr vert="horz" wrap="square" lIns="0" tIns="0" rIns="0" bIns="0" rtlCol="0">
            <a:spAutoFit/>
          </a:bodyPr>
          <a:lstStyle/>
          <a:p>
            <a:pPr marL="180975" indent="-171450">
              <a:lnSpc>
                <a:spcPts val="2396"/>
              </a:lnSpc>
              <a:buFont typeface="Arial"/>
              <a:buChar char="•"/>
              <a:tabLst>
                <a:tab pos="180975" algn="l"/>
              </a:tabLst>
            </a:pPr>
            <a:r>
              <a:rPr sz="2100" spc="-4" dirty="0">
                <a:latin typeface="Calibri"/>
                <a:cs typeface="Calibri"/>
              </a:rPr>
              <a:t>Import the </a:t>
            </a:r>
            <a:r>
              <a:rPr sz="2100" spc="-15" dirty="0">
                <a:latin typeface="Calibri"/>
                <a:cs typeface="Calibri"/>
              </a:rPr>
              <a:t>relevant </a:t>
            </a:r>
            <a:r>
              <a:rPr sz="2100" spc="-11" dirty="0">
                <a:latin typeface="Calibri"/>
                <a:cs typeface="Calibri"/>
              </a:rPr>
              <a:t>package</a:t>
            </a:r>
            <a:endParaRPr sz="2100" dirty="0">
              <a:latin typeface="Calibri"/>
              <a:cs typeface="Calibri"/>
            </a:endParaRPr>
          </a:p>
          <a:p>
            <a:pPr marL="180975">
              <a:lnSpc>
                <a:spcPts val="2396"/>
              </a:lnSpc>
            </a:pPr>
            <a:r>
              <a:rPr sz="2100" spc="-8" dirty="0">
                <a:latin typeface="Calibri"/>
                <a:cs typeface="Calibri"/>
              </a:rPr>
              <a:t>locations;</a:t>
            </a:r>
            <a:endParaRPr sz="2100" dirty="0">
              <a:latin typeface="Calibri"/>
              <a:cs typeface="Calibri"/>
            </a:endParaRPr>
          </a:p>
          <a:p>
            <a:pPr marL="523875" marR="784383" lvl="1" indent="-171450">
              <a:lnSpc>
                <a:spcPts val="1943"/>
              </a:lnSpc>
              <a:spcBef>
                <a:spcPts val="428"/>
              </a:spcBef>
              <a:buFont typeface="Arial"/>
              <a:buChar char="•"/>
              <a:tabLst>
                <a:tab pos="523875" algn="l"/>
              </a:tabLst>
            </a:pPr>
            <a:r>
              <a:rPr dirty="0">
                <a:latin typeface="Consolas"/>
                <a:cs typeface="Consolas"/>
              </a:rPr>
              <a:t>java.io.File</a:t>
            </a:r>
            <a:r>
              <a:rPr spc="8" dirty="0">
                <a:latin typeface="Consolas"/>
                <a:cs typeface="Consolas"/>
              </a:rPr>
              <a:t>R</a:t>
            </a:r>
            <a:r>
              <a:rPr dirty="0">
                <a:latin typeface="Consolas"/>
                <a:cs typeface="Consolas"/>
              </a:rPr>
              <a:t>e</a:t>
            </a:r>
            <a:r>
              <a:rPr spc="8" dirty="0">
                <a:latin typeface="Consolas"/>
                <a:cs typeface="Consolas"/>
              </a:rPr>
              <a:t>a</a:t>
            </a:r>
            <a:r>
              <a:rPr dirty="0">
                <a:latin typeface="Consolas"/>
                <a:cs typeface="Consolas"/>
              </a:rPr>
              <a:t>d</a:t>
            </a:r>
            <a:r>
              <a:rPr spc="8" dirty="0">
                <a:latin typeface="Consolas"/>
                <a:cs typeface="Consolas"/>
              </a:rPr>
              <a:t>e</a:t>
            </a:r>
            <a:r>
              <a:rPr dirty="0">
                <a:latin typeface="Consolas"/>
                <a:cs typeface="Consolas"/>
              </a:rPr>
              <a:t>r  java.util.Scanner</a:t>
            </a:r>
          </a:p>
          <a:p>
            <a:pPr marL="180975" marR="88106" indent="-171450">
              <a:lnSpc>
                <a:spcPts val="2273"/>
              </a:lnSpc>
              <a:spcBef>
                <a:spcPts val="724"/>
              </a:spcBef>
              <a:buFont typeface="Arial"/>
              <a:buChar char="•"/>
              <a:tabLst>
                <a:tab pos="180975" algn="l"/>
              </a:tabLst>
            </a:pPr>
            <a:r>
              <a:rPr sz="2100" spc="-15" dirty="0">
                <a:latin typeface="Calibri"/>
                <a:cs typeface="Calibri"/>
              </a:rPr>
              <a:t>Create </a:t>
            </a:r>
            <a:r>
              <a:rPr sz="2100" spc="-8" dirty="0">
                <a:latin typeface="Calibri"/>
                <a:cs typeface="Calibri"/>
              </a:rPr>
              <a:t>FileReader </a:t>
            </a:r>
            <a:r>
              <a:rPr sz="2100" spc="-4" dirty="0">
                <a:latin typeface="Calibri"/>
                <a:cs typeface="Calibri"/>
              </a:rPr>
              <a:t>and </a:t>
            </a:r>
            <a:r>
              <a:rPr sz="2100" spc="-8" dirty="0">
                <a:latin typeface="Calibri"/>
                <a:cs typeface="Calibri"/>
              </a:rPr>
              <a:t>Scanner  objects</a:t>
            </a:r>
            <a:endParaRPr sz="2100" dirty="0">
              <a:latin typeface="Calibri"/>
              <a:cs typeface="Calibri"/>
            </a:endParaRPr>
          </a:p>
          <a:p>
            <a:pPr marL="523875" lvl="1" indent="-171450">
              <a:lnSpc>
                <a:spcPts val="2051"/>
              </a:lnSpc>
              <a:spcBef>
                <a:spcPts val="146"/>
              </a:spcBef>
              <a:buFont typeface="Arial"/>
              <a:buChar char="•"/>
              <a:tabLst>
                <a:tab pos="523875" algn="l"/>
              </a:tabLst>
            </a:pPr>
            <a:r>
              <a:rPr spc="-8" dirty="0">
                <a:latin typeface="Calibri"/>
                <a:cs typeface="Calibri"/>
              </a:rPr>
              <a:t>How </a:t>
            </a:r>
            <a:r>
              <a:rPr spc="-4" dirty="0">
                <a:latin typeface="Calibri"/>
                <a:cs typeface="Calibri"/>
              </a:rPr>
              <a:t>does </a:t>
            </a:r>
            <a:r>
              <a:rPr spc="-15" dirty="0">
                <a:latin typeface="Calibri"/>
                <a:cs typeface="Calibri"/>
              </a:rPr>
              <a:t>Java </a:t>
            </a:r>
            <a:r>
              <a:rPr spc="-4" dirty="0">
                <a:latin typeface="Calibri"/>
                <a:cs typeface="Calibri"/>
              </a:rPr>
              <a:t>know </a:t>
            </a:r>
            <a:r>
              <a:rPr spc="-8" dirty="0">
                <a:latin typeface="Calibri"/>
                <a:cs typeface="Calibri"/>
              </a:rPr>
              <a:t>where</a:t>
            </a:r>
            <a:r>
              <a:rPr spc="-34" dirty="0">
                <a:latin typeface="Calibri"/>
                <a:cs typeface="Calibri"/>
              </a:rPr>
              <a:t> </a:t>
            </a:r>
            <a:r>
              <a:rPr spc="-4" dirty="0">
                <a:latin typeface="Calibri"/>
                <a:cs typeface="Calibri"/>
              </a:rPr>
              <a:t>file</a:t>
            </a:r>
            <a:endParaRPr dirty="0">
              <a:latin typeface="Calibri"/>
              <a:cs typeface="Calibri"/>
            </a:endParaRPr>
          </a:p>
          <a:p>
            <a:pPr marL="523875">
              <a:lnSpc>
                <a:spcPts val="2051"/>
              </a:lnSpc>
            </a:pPr>
            <a:r>
              <a:rPr b="1" spc="-8" dirty="0">
                <a:latin typeface="Calibri"/>
                <a:cs typeface="Calibri"/>
              </a:rPr>
              <a:t>prog.dat </a:t>
            </a:r>
            <a:r>
              <a:rPr dirty="0">
                <a:latin typeface="Calibri"/>
                <a:cs typeface="Calibri"/>
              </a:rPr>
              <a:t>is in the </a:t>
            </a:r>
            <a:r>
              <a:rPr spc="-11" dirty="0">
                <a:latin typeface="Calibri"/>
                <a:cs typeface="Calibri"/>
              </a:rPr>
              <a:t>example</a:t>
            </a:r>
            <a:r>
              <a:rPr spc="-68" dirty="0">
                <a:latin typeface="Calibri"/>
                <a:cs typeface="Calibri"/>
              </a:rPr>
              <a:t> </a:t>
            </a:r>
            <a:r>
              <a:rPr spc="-8" dirty="0">
                <a:latin typeface="Calibri"/>
                <a:cs typeface="Calibri"/>
              </a:rPr>
              <a:t>code?</a:t>
            </a:r>
            <a:endParaRPr dirty="0">
              <a:latin typeface="Calibri"/>
              <a:cs typeface="Calibri"/>
            </a:endParaRPr>
          </a:p>
          <a:p>
            <a:pPr marL="523875" lvl="1" indent="-171450">
              <a:spcBef>
                <a:spcPts val="153"/>
              </a:spcBef>
              <a:buFont typeface="Arial"/>
              <a:buChar char="•"/>
              <a:tabLst>
                <a:tab pos="523875" algn="l"/>
              </a:tabLst>
            </a:pPr>
            <a:r>
              <a:rPr spc="-8" dirty="0">
                <a:latin typeface="Calibri"/>
                <a:cs typeface="Calibri"/>
              </a:rPr>
              <a:t>How </a:t>
            </a:r>
            <a:r>
              <a:rPr spc="-11" dirty="0">
                <a:latin typeface="Calibri"/>
                <a:cs typeface="Calibri"/>
              </a:rPr>
              <a:t>to </a:t>
            </a:r>
            <a:r>
              <a:rPr spc="-4" dirty="0">
                <a:latin typeface="Calibri"/>
                <a:cs typeface="Calibri"/>
              </a:rPr>
              <a:t>manage</a:t>
            </a:r>
            <a:r>
              <a:rPr spc="-41" dirty="0">
                <a:latin typeface="Calibri"/>
                <a:cs typeface="Calibri"/>
              </a:rPr>
              <a:t> </a:t>
            </a:r>
            <a:r>
              <a:rPr spc="-11" dirty="0">
                <a:latin typeface="Calibri"/>
                <a:cs typeface="Calibri"/>
              </a:rPr>
              <a:t>errors?</a:t>
            </a:r>
            <a:endParaRPr dirty="0">
              <a:latin typeface="Calibri"/>
              <a:cs typeface="Calibri"/>
            </a:endParaRPr>
          </a:p>
        </p:txBody>
      </p:sp>
      <p:sp>
        <p:nvSpPr>
          <p:cNvPr id="4" name="object 4"/>
          <p:cNvSpPr/>
          <p:nvPr/>
        </p:nvSpPr>
        <p:spPr>
          <a:xfrm>
            <a:off x="3911155" y="1996344"/>
            <a:ext cx="4971574" cy="2493169"/>
          </a:xfrm>
          <a:custGeom>
            <a:avLst/>
            <a:gdLst/>
            <a:ahLst/>
            <a:cxnLst/>
            <a:rect l="l" t="t" r="r" b="b"/>
            <a:pathLst>
              <a:path w="6628765" h="3324225">
                <a:moveTo>
                  <a:pt x="0" y="3323971"/>
                </a:moveTo>
                <a:lnTo>
                  <a:pt x="6628765" y="3323971"/>
                </a:lnTo>
                <a:lnTo>
                  <a:pt x="6628765" y="0"/>
                </a:lnTo>
                <a:lnTo>
                  <a:pt x="0" y="0"/>
                </a:lnTo>
                <a:lnTo>
                  <a:pt x="0" y="3323971"/>
                </a:lnTo>
                <a:close/>
              </a:path>
            </a:pathLst>
          </a:custGeom>
          <a:solidFill>
            <a:srgbClr val="F1F1F1">
              <a:alpha val="74900"/>
            </a:srgbClr>
          </a:solidFill>
        </p:spPr>
        <p:txBody>
          <a:bodyPr wrap="square" lIns="0" tIns="0" rIns="0" bIns="0" rtlCol="0"/>
          <a:lstStyle/>
          <a:p>
            <a:endParaRPr/>
          </a:p>
        </p:txBody>
      </p:sp>
      <p:sp>
        <p:nvSpPr>
          <p:cNvPr id="5" name="object 5"/>
          <p:cNvSpPr txBox="1"/>
          <p:nvPr/>
        </p:nvSpPr>
        <p:spPr>
          <a:xfrm>
            <a:off x="3911155" y="1996345"/>
            <a:ext cx="4971574" cy="2462469"/>
          </a:xfrm>
          <a:prstGeom prst="rect">
            <a:avLst/>
          </a:prstGeom>
          <a:ln w="9525">
            <a:solidFill>
              <a:srgbClr val="5B9BD4"/>
            </a:solidFill>
          </a:ln>
        </p:spPr>
        <p:txBody>
          <a:bodyPr vert="horz" wrap="square" lIns="0" tIns="15240" rIns="0" bIns="0" rtlCol="0">
            <a:spAutoFit/>
          </a:bodyPr>
          <a:lstStyle/>
          <a:p>
            <a:pPr marL="65246" marR="2817971">
              <a:spcBef>
                <a:spcPts val="120"/>
              </a:spcBef>
            </a:pPr>
            <a:r>
              <a:rPr sz="1050" b="1" spc="-4" dirty="0">
                <a:solidFill>
                  <a:srgbClr val="006FC0"/>
                </a:solidFill>
                <a:latin typeface="Courier New"/>
                <a:cs typeface="Courier New"/>
              </a:rPr>
              <a:t>import </a:t>
            </a:r>
            <a:r>
              <a:rPr sz="1050" b="1" spc="-4" dirty="0">
                <a:latin typeface="Courier New"/>
                <a:cs typeface="Courier New"/>
              </a:rPr>
              <a:t>java.io.FileReader;  </a:t>
            </a:r>
            <a:r>
              <a:rPr sz="1050" b="1" spc="-4" dirty="0">
                <a:solidFill>
                  <a:srgbClr val="006FC0"/>
                </a:solidFill>
                <a:latin typeface="Courier New"/>
                <a:cs typeface="Courier New"/>
              </a:rPr>
              <a:t>import</a:t>
            </a:r>
            <a:r>
              <a:rPr sz="1050" b="1" spc="-64" dirty="0">
                <a:solidFill>
                  <a:srgbClr val="006FC0"/>
                </a:solidFill>
                <a:latin typeface="Courier New"/>
                <a:cs typeface="Courier New"/>
              </a:rPr>
              <a:t> </a:t>
            </a:r>
            <a:r>
              <a:rPr sz="1050" b="1" spc="-4" dirty="0">
                <a:latin typeface="Courier New"/>
                <a:cs typeface="Courier New"/>
              </a:rPr>
              <a:t>java.util.Scanner;</a:t>
            </a:r>
            <a:endParaRPr sz="1050">
              <a:latin typeface="Courier New"/>
              <a:cs typeface="Courier New"/>
            </a:endParaRPr>
          </a:p>
          <a:p>
            <a:pPr>
              <a:spcBef>
                <a:spcPts val="8"/>
              </a:spcBef>
            </a:pPr>
            <a:endParaRPr sz="1088">
              <a:latin typeface="Times New Roman"/>
              <a:cs typeface="Times New Roman"/>
            </a:endParaRPr>
          </a:p>
          <a:p>
            <a:pPr marL="65246"/>
            <a:r>
              <a:rPr sz="1050" spc="-4" dirty="0">
                <a:solidFill>
                  <a:srgbClr val="006FC0"/>
                </a:solidFill>
                <a:latin typeface="Courier New"/>
                <a:cs typeface="Courier New"/>
              </a:rPr>
              <a:t>public class </a:t>
            </a:r>
            <a:r>
              <a:rPr sz="1050" spc="-4" dirty="0">
                <a:latin typeface="Courier New"/>
                <a:cs typeface="Courier New"/>
              </a:rPr>
              <a:t>FileInput</a:t>
            </a:r>
            <a:r>
              <a:rPr sz="1050" spc="-71" dirty="0">
                <a:latin typeface="Courier New"/>
                <a:cs typeface="Courier New"/>
              </a:rPr>
              <a:t> </a:t>
            </a:r>
            <a:r>
              <a:rPr sz="1050" dirty="0">
                <a:latin typeface="Courier New"/>
                <a:cs typeface="Courier New"/>
              </a:rPr>
              <a:t>{</a:t>
            </a:r>
            <a:endParaRPr sz="1050">
              <a:latin typeface="Courier New"/>
              <a:cs typeface="Courier New"/>
            </a:endParaRPr>
          </a:p>
          <a:p>
            <a:pPr>
              <a:spcBef>
                <a:spcPts val="4"/>
              </a:spcBef>
            </a:pPr>
            <a:endParaRPr sz="1088">
              <a:latin typeface="Times New Roman"/>
              <a:cs typeface="Times New Roman"/>
            </a:endParaRPr>
          </a:p>
          <a:p>
            <a:pPr marL="522446" marR="1462088" indent="-297180">
              <a:spcBef>
                <a:spcPts val="4"/>
              </a:spcBef>
            </a:pPr>
            <a:r>
              <a:rPr sz="1050" spc="-4" dirty="0">
                <a:solidFill>
                  <a:srgbClr val="006FC0"/>
                </a:solidFill>
                <a:latin typeface="Courier New"/>
                <a:cs typeface="Courier New"/>
              </a:rPr>
              <a:t>public </a:t>
            </a:r>
            <a:r>
              <a:rPr sz="1050" spc="-8" dirty="0">
                <a:solidFill>
                  <a:srgbClr val="006FC0"/>
                </a:solidFill>
                <a:latin typeface="Courier New"/>
                <a:cs typeface="Courier New"/>
              </a:rPr>
              <a:t>static </a:t>
            </a:r>
            <a:r>
              <a:rPr sz="1050" spc="-4" dirty="0">
                <a:solidFill>
                  <a:srgbClr val="006FC0"/>
                </a:solidFill>
                <a:latin typeface="Courier New"/>
                <a:cs typeface="Courier New"/>
              </a:rPr>
              <a:t>void </a:t>
            </a:r>
            <a:r>
              <a:rPr sz="1050" spc="-4" dirty="0">
                <a:latin typeface="Courier New"/>
                <a:cs typeface="Courier New"/>
              </a:rPr>
              <a:t>main (String[] args) </a:t>
            </a:r>
            <a:r>
              <a:rPr sz="1050" dirty="0">
                <a:latin typeface="Courier New"/>
                <a:cs typeface="Courier New"/>
              </a:rPr>
              <a:t>{  </a:t>
            </a:r>
            <a:r>
              <a:rPr sz="1050" spc="-4" dirty="0">
                <a:latin typeface="Courier New"/>
                <a:cs typeface="Courier New"/>
              </a:rPr>
              <a:t>String </a:t>
            </a:r>
            <a:r>
              <a:rPr sz="1050" spc="-8" dirty="0">
                <a:latin typeface="Courier New"/>
                <a:cs typeface="Courier New"/>
              </a:rPr>
              <a:t>fileName </a:t>
            </a:r>
            <a:r>
              <a:rPr sz="1050" dirty="0">
                <a:latin typeface="Courier New"/>
                <a:cs typeface="Courier New"/>
              </a:rPr>
              <a:t>=</a:t>
            </a:r>
            <a:r>
              <a:rPr sz="1050" spc="-4" dirty="0">
                <a:latin typeface="Courier New"/>
                <a:cs typeface="Courier New"/>
              </a:rPr>
              <a:t> </a:t>
            </a:r>
            <a:r>
              <a:rPr sz="1050" spc="-8" dirty="0">
                <a:solidFill>
                  <a:srgbClr val="C55A11"/>
                </a:solidFill>
                <a:latin typeface="Courier New"/>
                <a:cs typeface="Courier New"/>
              </a:rPr>
              <a:t>"prog.dat"</a:t>
            </a:r>
            <a:r>
              <a:rPr sz="1050" spc="-8" dirty="0">
                <a:latin typeface="Courier New"/>
                <a:cs typeface="Courier New"/>
              </a:rPr>
              <a:t>;</a:t>
            </a:r>
            <a:endParaRPr sz="1050">
              <a:latin typeface="Courier New"/>
              <a:cs typeface="Courier New"/>
            </a:endParaRPr>
          </a:p>
          <a:p>
            <a:pPr>
              <a:spcBef>
                <a:spcPts val="11"/>
              </a:spcBef>
            </a:pPr>
            <a:endParaRPr sz="1088">
              <a:latin typeface="Times New Roman"/>
              <a:cs typeface="Times New Roman"/>
            </a:endParaRPr>
          </a:p>
          <a:p>
            <a:pPr marL="522446"/>
            <a:r>
              <a:rPr sz="1050" b="1" spc="-4" dirty="0">
                <a:latin typeface="Courier New"/>
                <a:cs typeface="Courier New"/>
              </a:rPr>
              <a:t>FileReader file </a:t>
            </a:r>
            <a:r>
              <a:rPr sz="1050" b="1" dirty="0">
                <a:latin typeface="Courier New"/>
                <a:cs typeface="Courier New"/>
              </a:rPr>
              <a:t>= </a:t>
            </a:r>
            <a:r>
              <a:rPr sz="1050" b="1" spc="-4" dirty="0">
                <a:latin typeface="Courier New"/>
                <a:cs typeface="Courier New"/>
              </a:rPr>
              <a:t>new</a:t>
            </a:r>
            <a:r>
              <a:rPr sz="1050" b="1" spc="-38" dirty="0">
                <a:latin typeface="Courier New"/>
                <a:cs typeface="Courier New"/>
              </a:rPr>
              <a:t> </a:t>
            </a:r>
            <a:r>
              <a:rPr sz="1050" b="1" spc="-8" dirty="0">
                <a:latin typeface="Courier New"/>
                <a:cs typeface="Courier New"/>
              </a:rPr>
              <a:t>FileReader(fileName);</a:t>
            </a:r>
            <a:endParaRPr sz="1050">
              <a:latin typeface="Courier New"/>
              <a:cs typeface="Courier New"/>
            </a:endParaRPr>
          </a:p>
          <a:p>
            <a:pPr marL="522446"/>
            <a:r>
              <a:rPr sz="1050" b="1" spc="-4" dirty="0">
                <a:latin typeface="Courier New"/>
                <a:cs typeface="Courier New"/>
              </a:rPr>
              <a:t>Scanner </a:t>
            </a:r>
            <a:r>
              <a:rPr sz="1050" b="1" spc="-8" dirty="0">
                <a:latin typeface="Courier New"/>
                <a:cs typeface="Courier New"/>
              </a:rPr>
              <a:t>read </a:t>
            </a:r>
            <a:r>
              <a:rPr sz="1050" b="1" dirty="0">
                <a:latin typeface="Courier New"/>
                <a:cs typeface="Courier New"/>
              </a:rPr>
              <a:t>= </a:t>
            </a:r>
            <a:r>
              <a:rPr sz="1050" b="1" spc="-4" dirty="0">
                <a:latin typeface="Courier New"/>
                <a:cs typeface="Courier New"/>
              </a:rPr>
              <a:t>new</a:t>
            </a:r>
            <a:r>
              <a:rPr sz="1050" b="1" spc="-49" dirty="0">
                <a:latin typeface="Courier New"/>
                <a:cs typeface="Courier New"/>
              </a:rPr>
              <a:t> </a:t>
            </a:r>
            <a:r>
              <a:rPr sz="1050" b="1" spc="-4" dirty="0">
                <a:latin typeface="Courier New"/>
                <a:cs typeface="Courier New"/>
              </a:rPr>
              <a:t>Scanner(file);</a:t>
            </a:r>
            <a:endParaRPr sz="1050">
              <a:latin typeface="Courier New"/>
              <a:cs typeface="Courier New"/>
            </a:endParaRPr>
          </a:p>
          <a:p>
            <a:pPr>
              <a:spcBef>
                <a:spcPts val="8"/>
              </a:spcBef>
            </a:pPr>
            <a:endParaRPr sz="1088">
              <a:latin typeface="Times New Roman"/>
              <a:cs typeface="Times New Roman"/>
            </a:endParaRPr>
          </a:p>
          <a:p>
            <a:pPr marL="522446"/>
            <a:r>
              <a:rPr sz="1050" spc="-4" dirty="0">
                <a:solidFill>
                  <a:srgbClr val="385622"/>
                </a:solidFill>
                <a:latin typeface="Courier New"/>
                <a:cs typeface="Courier New"/>
              </a:rPr>
              <a:t>// then </a:t>
            </a:r>
            <a:r>
              <a:rPr sz="1050" spc="-8" dirty="0">
                <a:solidFill>
                  <a:srgbClr val="385622"/>
                </a:solidFill>
                <a:latin typeface="Courier New"/>
                <a:cs typeface="Courier New"/>
              </a:rPr>
              <a:t>read </a:t>
            </a:r>
            <a:r>
              <a:rPr sz="1050" spc="-4" dirty="0">
                <a:solidFill>
                  <a:srgbClr val="385622"/>
                </a:solidFill>
                <a:latin typeface="Courier New"/>
                <a:cs typeface="Courier New"/>
              </a:rPr>
              <a:t>file</a:t>
            </a:r>
            <a:r>
              <a:rPr sz="1050" spc="-45" dirty="0">
                <a:solidFill>
                  <a:srgbClr val="385622"/>
                </a:solidFill>
                <a:latin typeface="Courier New"/>
                <a:cs typeface="Courier New"/>
              </a:rPr>
              <a:t> </a:t>
            </a:r>
            <a:r>
              <a:rPr sz="1050" spc="-4" dirty="0">
                <a:solidFill>
                  <a:srgbClr val="385622"/>
                </a:solidFill>
                <a:latin typeface="Courier New"/>
                <a:cs typeface="Courier New"/>
              </a:rPr>
              <a:t>data</a:t>
            </a:r>
            <a:endParaRPr sz="1050">
              <a:latin typeface="Courier New"/>
              <a:cs typeface="Courier New"/>
            </a:endParaRPr>
          </a:p>
          <a:p>
            <a:pPr marL="522446"/>
            <a:r>
              <a:rPr sz="1050" spc="-4" dirty="0">
                <a:solidFill>
                  <a:srgbClr val="385622"/>
                </a:solidFill>
                <a:latin typeface="Courier New"/>
                <a:cs typeface="Courier New"/>
              </a:rPr>
              <a:t>// </a:t>
            </a:r>
            <a:r>
              <a:rPr sz="1050" dirty="0">
                <a:solidFill>
                  <a:srgbClr val="385622"/>
                </a:solidFill>
                <a:latin typeface="Courier New"/>
                <a:cs typeface="Courier New"/>
              </a:rPr>
              <a:t>deal </a:t>
            </a:r>
            <a:r>
              <a:rPr sz="1050" spc="-4" dirty="0">
                <a:solidFill>
                  <a:srgbClr val="385622"/>
                </a:solidFill>
                <a:latin typeface="Courier New"/>
                <a:cs typeface="Courier New"/>
              </a:rPr>
              <a:t>with errors and tell Java we’re done with</a:t>
            </a:r>
            <a:r>
              <a:rPr sz="1050" spc="-26" dirty="0">
                <a:solidFill>
                  <a:srgbClr val="385622"/>
                </a:solidFill>
                <a:latin typeface="Courier New"/>
                <a:cs typeface="Courier New"/>
              </a:rPr>
              <a:t> </a:t>
            </a:r>
            <a:r>
              <a:rPr sz="1050" spc="-4" dirty="0">
                <a:solidFill>
                  <a:srgbClr val="385622"/>
                </a:solidFill>
                <a:latin typeface="Courier New"/>
                <a:cs typeface="Courier New"/>
              </a:rPr>
              <a:t>file</a:t>
            </a:r>
            <a:endParaRPr sz="1050">
              <a:latin typeface="Courier New"/>
              <a:cs typeface="Courier New"/>
            </a:endParaRPr>
          </a:p>
          <a:p>
            <a:pPr marL="522446"/>
            <a:r>
              <a:rPr sz="1050" dirty="0">
                <a:latin typeface="Courier New"/>
                <a:cs typeface="Courier New"/>
              </a:rPr>
              <a:t>}</a:t>
            </a:r>
            <a:endParaRPr sz="1050">
              <a:latin typeface="Courier New"/>
              <a:cs typeface="Courier New"/>
            </a:endParaRPr>
          </a:p>
          <a:p>
            <a:pPr marL="65246"/>
            <a:r>
              <a:rPr sz="1050" dirty="0">
                <a:latin typeface="Courier New"/>
                <a:cs typeface="Courier New"/>
              </a:rPr>
              <a:t>}</a:t>
            </a:r>
            <a:endParaRPr sz="1050">
              <a:latin typeface="Courier New"/>
              <a:cs typeface="Courier New"/>
            </a:endParaRPr>
          </a:p>
        </p:txBody>
      </p:sp>
      <p:sp>
        <p:nvSpPr>
          <p:cNvPr id="6" name="object 6"/>
          <p:cNvSpPr txBox="1"/>
          <p:nvPr/>
        </p:nvSpPr>
        <p:spPr>
          <a:xfrm>
            <a:off x="4002881" y="4581620"/>
            <a:ext cx="4963478" cy="1179810"/>
          </a:xfrm>
          <a:prstGeom prst="rect">
            <a:avLst/>
          </a:prstGeom>
        </p:spPr>
        <p:txBody>
          <a:bodyPr vert="horz" wrap="square" lIns="0" tIns="0" rIns="0" bIns="0" rtlCol="0">
            <a:spAutoFit/>
          </a:bodyPr>
          <a:lstStyle/>
          <a:p>
            <a:pPr marL="9525">
              <a:lnSpc>
                <a:spcPts val="1943"/>
              </a:lnSpc>
            </a:pPr>
            <a:r>
              <a:rPr spc="-4" dirty="0">
                <a:latin typeface="Calibri"/>
                <a:cs typeface="Calibri"/>
              </a:rPr>
              <a:t>The </a:t>
            </a:r>
            <a:r>
              <a:rPr spc="-11" dirty="0">
                <a:latin typeface="Calibri"/>
                <a:cs typeface="Calibri"/>
              </a:rPr>
              <a:t>default </a:t>
            </a:r>
            <a:r>
              <a:rPr spc="-8" dirty="0">
                <a:latin typeface="Calibri"/>
                <a:cs typeface="Calibri"/>
              </a:rPr>
              <a:t>location that </a:t>
            </a:r>
            <a:r>
              <a:rPr spc="-15" dirty="0">
                <a:latin typeface="Calibri"/>
                <a:cs typeface="Calibri"/>
              </a:rPr>
              <a:t>Java </a:t>
            </a:r>
            <a:r>
              <a:rPr spc="-8" dirty="0">
                <a:latin typeface="Calibri"/>
                <a:cs typeface="Calibri"/>
              </a:rPr>
              <a:t>looks </a:t>
            </a:r>
            <a:r>
              <a:rPr spc="-15" dirty="0">
                <a:latin typeface="Calibri"/>
                <a:cs typeface="Calibri"/>
              </a:rPr>
              <a:t>for </a:t>
            </a:r>
            <a:r>
              <a:rPr dirty="0">
                <a:latin typeface="Consolas"/>
                <a:cs typeface="Consolas"/>
              </a:rPr>
              <a:t>prog.dat</a:t>
            </a:r>
            <a:r>
              <a:rPr spc="-525" dirty="0">
                <a:latin typeface="Consolas"/>
                <a:cs typeface="Consolas"/>
              </a:rPr>
              <a:t> </a:t>
            </a:r>
            <a:r>
              <a:rPr dirty="0">
                <a:latin typeface="Calibri"/>
                <a:cs typeface="Calibri"/>
              </a:rPr>
              <a:t>in</a:t>
            </a:r>
          </a:p>
          <a:p>
            <a:pPr marL="9525">
              <a:lnSpc>
                <a:spcPts val="1943"/>
              </a:lnSpc>
            </a:pPr>
            <a:r>
              <a:rPr dirty="0">
                <a:latin typeface="Calibri"/>
                <a:cs typeface="Calibri"/>
              </a:rPr>
              <a:t>this </a:t>
            </a:r>
            <a:r>
              <a:rPr spc="-11" dirty="0">
                <a:latin typeface="Calibri"/>
                <a:cs typeface="Calibri"/>
              </a:rPr>
              <a:t>example </a:t>
            </a:r>
            <a:r>
              <a:rPr spc="-4" dirty="0">
                <a:latin typeface="Calibri"/>
                <a:cs typeface="Calibri"/>
              </a:rPr>
              <a:t>depends on </a:t>
            </a:r>
            <a:r>
              <a:rPr dirty="0">
                <a:latin typeface="Calibri"/>
                <a:cs typeface="Calibri"/>
              </a:rPr>
              <a:t>the </a:t>
            </a:r>
            <a:r>
              <a:rPr spc="-11" dirty="0">
                <a:latin typeface="Calibri"/>
                <a:cs typeface="Calibri"/>
              </a:rPr>
              <a:t>execution </a:t>
            </a:r>
            <a:r>
              <a:rPr spc="-8" dirty="0">
                <a:latin typeface="Calibri"/>
                <a:cs typeface="Calibri"/>
              </a:rPr>
              <a:t>environment:</a:t>
            </a:r>
            <a:endParaRPr dirty="0">
              <a:latin typeface="Calibri"/>
              <a:cs typeface="Calibri"/>
            </a:endParaRPr>
          </a:p>
          <a:p>
            <a:pPr marL="523875" indent="-171450">
              <a:spcBef>
                <a:spcPts val="30"/>
              </a:spcBef>
              <a:buFont typeface="Arial"/>
              <a:buChar char="•"/>
              <a:tabLst>
                <a:tab pos="523875" algn="l"/>
                <a:tab pos="524351" algn="l"/>
              </a:tabLst>
            </a:pPr>
            <a:r>
              <a:rPr sz="1500" dirty="0">
                <a:latin typeface="Calibri"/>
                <a:cs typeface="Calibri"/>
              </a:rPr>
              <a:t>It </a:t>
            </a:r>
            <a:r>
              <a:rPr sz="1500" spc="-11" dirty="0">
                <a:latin typeface="Calibri"/>
                <a:cs typeface="Calibri"/>
              </a:rPr>
              <a:t>may </a:t>
            </a:r>
            <a:r>
              <a:rPr sz="1500" spc="-4" dirty="0">
                <a:latin typeface="Calibri"/>
                <a:cs typeface="Calibri"/>
              </a:rPr>
              <a:t>look </a:t>
            </a:r>
            <a:r>
              <a:rPr sz="1500" dirty="0">
                <a:latin typeface="Calibri"/>
                <a:cs typeface="Calibri"/>
              </a:rPr>
              <a:t>in </a:t>
            </a:r>
            <a:r>
              <a:rPr sz="1500" spc="-8" dirty="0">
                <a:latin typeface="Calibri"/>
                <a:cs typeface="Calibri"/>
              </a:rPr>
              <a:t>your </a:t>
            </a:r>
            <a:r>
              <a:rPr sz="1500" spc="-4" dirty="0">
                <a:latin typeface="Calibri"/>
                <a:cs typeface="Calibri"/>
              </a:rPr>
              <a:t>home </a:t>
            </a:r>
            <a:r>
              <a:rPr sz="1500" spc="-8" dirty="0">
                <a:latin typeface="Calibri"/>
                <a:cs typeface="Calibri"/>
              </a:rPr>
              <a:t>directory </a:t>
            </a:r>
            <a:r>
              <a:rPr sz="1500" spc="-4" dirty="0">
                <a:latin typeface="Calibri"/>
                <a:cs typeface="Calibri"/>
              </a:rPr>
              <a:t>(Linux command</a:t>
            </a:r>
            <a:r>
              <a:rPr sz="1500" spc="4" dirty="0">
                <a:latin typeface="Calibri"/>
                <a:cs typeface="Calibri"/>
              </a:rPr>
              <a:t> </a:t>
            </a:r>
            <a:r>
              <a:rPr sz="1500" spc="-4" dirty="0">
                <a:latin typeface="Calibri"/>
                <a:cs typeface="Calibri"/>
              </a:rPr>
              <a:t>line)</a:t>
            </a:r>
            <a:endParaRPr sz="1500" dirty="0">
              <a:latin typeface="Calibri"/>
              <a:cs typeface="Calibri"/>
            </a:endParaRPr>
          </a:p>
          <a:p>
            <a:pPr marL="523875" indent="-171450">
              <a:spcBef>
                <a:spcPts val="8"/>
              </a:spcBef>
              <a:buFont typeface="Arial"/>
              <a:buChar char="•"/>
              <a:tabLst>
                <a:tab pos="523875" algn="l"/>
                <a:tab pos="524351" algn="l"/>
              </a:tabLst>
            </a:pPr>
            <a:r>
              <a:rPr sz="1500" dirty="0">
                <a:latin typeface="Calibri"/>
                <a:cs typeface="Calibri"/>
              </a:rPr>
              <a:t>It </a:t>
            </a:r>
            <a:r>
              <a:rPr sz="1500" spc="-11" dirty="0">
                <a:latin typeface="Calibri"/>
                <a:cs typeface="Calibri"/>
              </a:rPr>
              <a:t>may </a:t>
            </a:r>
            <a:r>
              <a:rPr sz="1500" spc="-4" dirty="0">
                <a:latin typeface="Calibri"/>
                <a:cs typeface="Calibri"/>
              </a:rPr>
              <a:t>look adjacent </a:t>
            </a:r>
            <a:r>
              <a:rPr sz="1500" spc="-8" dirty="0">
                <a:latin typeface="Calibri"/>
                <a:cs typeface="Calibri"/>
              </a:rPr>
              <a:t>to </a:t>
            </a:r>
            <a:r>
              <a:rPr sz="1500" dirty="0">
                <a:latin typeface="Calibri"/>
                <a:cs typeface="Calibri"/>
              </a:rPr>
              <a:t>the </a:t>
            </a:r>
            <a:r>
              <a:rPr sz="1500" spc="-4" dirty="0">
                <a:latin typeface="Calibri"/>
                <a:cs typeface="Calibri"/>
              </a:rPr>
              <a:t>.class file </a:t>
            </a:r>
            <a:r>
              <a:rPr sz="1500" dirty="0">
                <a:latin typeface="Calibri"/>
                <a:cs typeface="Calibri"/>
              </a:rPr>
              <a:t>(Win </a:t>
            </a:r>
            <a:r>
              <a:rPr sz="1500" spc="-4" dirty="0">
                <a:latin typeface="Calibri"/>
                <a:cs typeface="Calibri"/>
              </a:rPr>
              <a:t>command</a:t>
            </a:r>
            <a:r>
              <a:rPr sz="1500" spc="30" dirty="0">
                <a:latin typeface="Calibri"/>
                <a:cs typeface="Calibri"/>
              </a:rPr>
              <a:t> </a:t>
            </a:r>
            <a:r>
              <a:rPr sz="1500" spc="-4" dirty="0">
                <a:latin typeface="Calibri"/>
                <a:cs typeface="Calibri"/>
              </a:rPr>
              <a:t>line)</a:t>
            </a:r>
            <a:endParaRPr sz="1500" dirty="0">
              <a:latin typeface="Calibri"/>
              <a:cs typeface="Calibri"/>
            </a:endParaRPr>
          </a:p>
          <a:p>
            <a:pPr marL="523875" indent="-171450">
              <a:spcBef>
                <a:spcPts val="19"/>
              </a:spcBef>
              <a:buFont typeface="Arial"/>
              <a:buChar char="•"/>
              <a:tabLst>
                <a:tab pos="523875" algn="l"/>
                <a:tab pos="524351" algn="l"/>
              </a:tabLst>
            </a:pPr>
            <a:r>
              <a:rPr sz="1500" dirty="0">
                <a:latin typeface="Calibri"/>
                <a:cs typeface="Calibri"/>
              </a:rPr>
              <a:t>It </a:t>
            </a:r>
            <a:r>
              <a:rPr sz="1500" spc="-4" dirty="0">
                <a:latin typeface="Calibri"/>
                <a:cs typeface="Calibri"/>
              </a:rPr>
              <a:t>will </a:t>
            </a:r>
            <a:r>
              <a:rPr sz="1500" dirty="0">
                <a:latin typeface="Calibri"/>
                <a:cs typeface="Calibri"/>
              </a:rPr>
              <a:t>look in the </a:t>
            </a:r>
            <a:r>
              <a:rPr sz="1500" spc="-8" dirty="0">
                <a:latin typeface="Calibri"/>
                <a:cs typeface="Calibri"/>
              </a:rPr>
              <a:t>project </a:t>
            </a:r>
            <a:r>
              <a:rPr sz="1500" spc="-11" dirty="0">
                <a:latin typeface="Calibri"/>
                <a:cs typeface="Calibri"/>
              </a:rPr>
              <a:t>root </a:t>
            </a:r>
            <a:r>
              <a:rPr sz="1500" spc="-8" dirty="0">
                <a:latin typeface="Calibri"/>
                <a:cs typeface="Calibri"/>
              </a:rPr>
              <a:t>directory</a:t>
            </a:r>
            <a:r>
              <a:rPr sz="1500" spc="4" dirty="0">
                <a:latin typeface="Calibri"/>
                <a:cs typeface="Calibri"/>
              </a:rPr>
              <a:t> </a:t>
            </a:r>
            <a:r>
              <a:rPr sz="1500" spc="-4" dirty="0">
                <a:latin typeface="Calibri"/>
                <a:cs typeface="Calibri"/>
              </a:rPr>
              <a:t>(</a:t>
            </a:r>
            <a:r>
              <a:rPr lang="en-US" sz="1500" spc="-4" dirty="0">
                <a:latin typeface="Calibri"/>
                <a:cs typeface="Calibri"/>
              </a:rPr>
              <a:t>IDE</a:t>
            </a:r>
            <a:r>
              <a:rPr sz="1500" spc="-4" dirty="0">
                <a:latin typeface="Calibri"/>
                <a:cs typeface="Calibri"/>
              </a:rPr>
              <a:t>)</a:t>
            </a:r>
            <a:endParaRPr sz="1500" dirty="0">
              <a:latin typeface="Calibri"/>
              <a:cs typeface="Calibri"/>
            </a:endParaRPr>
          </a:p>
        </p:txBody>
      </p:sp>
      <p:sp>
        <p:nvSpPr>
          <p:cNvPr id="7" name="object 7"/>
          <p:cNvSpPr/>
          <p:nvPr/>
        </p:nvSpPr>
        <p:spPr>
          <a:xfrm>
            <a:off x="3793332" y="1989487"/>
            <a:ext cx="2497931" cy="453866"/>
          </a:xfrm>
          <a:custGeom>
            <a:avLst/>
            <a:gdLst/>
            <a:ahLst/>
            <a:cxnLst/>
            <a:rect l="l" t="t" r="r" b="b"/>
            <a:pathLst>
              <a:path w="3330575" h="605155">
                <a:moveTo>
                  <a:pt x="0" y="302513"/>
                </a:moveTo>
                <a:lnTo>
                  <a:pt x="15200" y="261479"/>
                </a:lnTo>
                <a:lnTo>
                  <a:pt x="59478" y="222117"/>
                </a:lnTo>
                <a:lnTo>
                  <a:pt x="104172" y="196984"/>
                </a:lnTo>
                <a:lnTo>
                  <a:pt x="160320" y="172863"/>
                </a:lnTo>
                <a:lnTo>
                  <a:pt x="227334" y="149859"/>
                </a:lnTo>
                <a:lnTo>
                  <a:pt x="264732" y="138811"/>
                </a:lnTo>
                <a:lnTo>
                  <a:pt x="304627" y="128082"/>
                </a:lnTo>
                <a:lnTo>
                  <a:pt x="346944" y="117686"/>
                </a:lnTo>
                <a:lnTo>
                  <a:pt x="391610" y="107636"/>
                </a:lnTo>
                <a:lnTo>
                  <a:pt x="438551" y="97946"/>
                </a:lnTo>
                <a:lnTo>
                  <a:pt x="487695" y="88630"/>
                </a:lnTo>
                <a:lnTo>
                  <a:pt x="538968" y="79700"/>
                </a:lnTo>
                <a:lnTo>
                  <a:pt x="592296" y="71170"/>
                </a:lnTo>
                <a:lnTo>
                  <a:pt x="647606" y="63053"/>
                </a:lnTo>
                <a:lnTo>
                  <a:pt x="704824" y="55363"/>
                </a:lnTo>
                <a:lnTo>
                  <a:pt x="763876" y="48113"/>
                </a:lnTo>
                <a:lnTo>
                  <a:pt x="824690" y="41317"/>
                </a:lnTo>
                <a:lnTo>
                  <a:pt x="887192" y="34987"/>
                </a:lnTo>
                <a:lnTo>
                  <a:pt x="951309" y="29138"/>
                </a:lnTo>
                <a:lnTo>
                  <a:pt x="1016966" y="23782"/>
                </a:lnTo>
                <a:lnTo>
                  <a:pt x="1084090" y="18933"/>
                </a:lnTo>
                <a:lnTo>
                  <a:pt x="1152609" y="14605"/>
                </a:lnTo>
                <a:lnTo>
                  <a:pt x="1222448" y="10810"/>
                </a:lnTo>
                <a:lnTo>
                  <a:pt x="1293534" y="7563"/>
                </a:lnTo>
                <a:lnTo>
                  <a:pt x="1365793" y="4876"/>
                </a:lnTo>
                <a:lnTo>
                  <a:pt x="1439153" y="2762"/>
                </a:lnTo>
                <a:lnTo>
                  <a:pt x="1513539" y="1236"/>
                </a:lnTo>
                <a:lnTo>
                  <a:pt x="1588878" y="311"/>
                </a:lnTo>
                <a:lnTo>
                  <a:pt x="1665097" y="0"/>
                </a:lnTo>
                <a:lnTo>
                  <a:pt x="1741305" y="311"/>
                </a:lnTo>
                <a:lnTo>
                  <a:pt x="1816634" y="1236"/>
                </a:lnTo>
                <a:lnTo>
                  <a:pt x="1891011" y="2762"/>
                </a:lnTo>
                <a:lnTo>
                  <a:pt x="1964362" y="4876"/>
                </a:lnTo>
                <a:lnTo>
                  <a:pt x="2036613" y="7563"/>
                </a:lnTo>
                <a:lnTo>
                  <a:pt x="2107692" y="10810"/>
                </a:lnTo>
                <a:lnTo>
                  <a:pt x="2177523" y="14605"/>
                </a:lnTo>
                <a:lnTo>
                  <a:pt x="2246035" y="18933"/>
                </a:lnTo>
                <a:lnTo>
                  <a:pt x="2313154" y="23782"/>
                </a:lnTo>
                <a:lnTo>
                  <a:pt x="2378805" y="29138"/>
                </a:lnTo>
                <a:lnTo>
                  <a:pt x="2442916" y="34987"/>
                </a:lnTo>
                <a:lnTo>
                  <a:pt x="2505413" y="41317"/>
                </a:lnTo>
                <a:lnTo>
                  <a:pt x="2566223" y="48113"/>
                </a:lnTo>
                <a:lnTo>
                  <a:pt x="2625271" y="55363"/>
                </a:lnTo>
                <a:lnTo>
                  <a:pt x="2682486" y="63053"/>
                </a:lnTo>
                <a:lnTo>
                  <a:pt x="2737792" y="71170"/>
                </a:lnTo>
                <a:lnTo>
                  <a:pt x="2791117" y="79700"/>
                </a:lnTo>
                <a:lnTo>
                  <a:pt x="2842387" y="88630"/>
                </a:lnTo>
                <a:lnTo>
                  <a:pt x="2891528" y="97946"/>
                </a:lnTo>
                <a:lnTo>
                  <a:pt x="2938467" y="107636"/>
                </a:lnTo>
                <a:lnTo>
                  <a:pt x="2983132" y="117686"/>
                </a:lnTo>
                <a:lnTo>
                  <a:pt x="3025447" y="128082"/>
                </a:lnTo>
                <a:lnTo>
                  <a:pt x="3065340" y="138811"/>
                </a:lnTo>
                <a:lnTo>
                  <a:pt x="3102737" y="149859"/>
                </a:lnTo>
                <a:lnTo>
                  <a:pt x="3169749" y="172863"/>
                </a:lnTo>
                <a:lnTo>
                  <a:pt x="3225895" y="196984"/>
                </a:lnTo>
                <a:lnTo>
                  <a:pt x="3270588" y="222117"/>
                </a:lnTo>
                <a:lnTo>
                  <a:pt x="3303240" y="248154"/>
                </a:lnTo>
                <a:lnTo>
                  <a:pt x="3328353" y="288672"/>
                </a:lnTo>
                <a:lnTo>
                  <a:pt x="3330067" y="302513"/>
                </a:lnTo>
                <a:lnTo>
                  <a:pt x="3328353" y="316355"/>
                </a:lnTo>
                <a:lnTo>
                  <a:pt x="3303240" y="356868"/>
                </a:lnTo>
                <a:lnTo>
                  <a:pt x="3270588" y="382900"/>
                </a:lnTo>
                <a:lnTo>
                  <a:pt x="3225895" y="408027"/>
                </a:lnTo>
                <a:lnTo>
                  <a:pt x="3169749" y="432140"/>
                </a:lnTo>
                <a:lnTo>
                  <a:pt x="3102737" y="455135"/>
                </a:lnTo>
                <a:lnTo>
                  <a:pt x="3065340" y="466179"/>
                </a:lnTo>
                <a:lnTo>
                  <a:pt x="3025447" y="476903"/>
                </a:lnTo>
                <a:lnTo>
                  <a:pt x="2983132" y="487294"/>
                </a:lnTo>
                <a:lnTo>
                  <a:pt x="2938467" y="497338"/>
                </a:lnTo>
                <a:lnTo>
                  <a:pt x="2891528" y="507023"/>
                </a:lnTo>
                <a:lnTo>
                  <a:pt x="2842387" y="516334"/>
                </a:lnTo>
                <a:lnTo>
                  <a:pt x="2791117" y="525259"/>
                </a:lnTo>
                <a:lnTo>
                  <a:pt x="2737792" y="533783"/>
                </a:lnTo>
                <a:lnTo>
                  <a:pt x="2682486" y="541895"/>
                </a:lnTo>
                <a:lnTo>
                  <a:pt x="2625271" y="549580"/>
                </a:lnTo>
                <a:lnTo>
                  <a:pt x="2566223" y="556825"/>
                </a:lnTo>
                <a:lnTo>
                  <a:pt x="2505413" y="563616"/>
                </a:lnTo>
                <a:lnTo>
                  <a:pt x="2442916" y="569941"/>
                </a:lnTo>
                <a:lnTo>
                  <a:pt x="2378805" y="575786"/>
                </a:lnTo>
                <a:lnTo>
                  <a:pt x="2313154" y="581138"/>
                </a:lnTo>
                <a:lnTo>
                  <a:pt x="2246035" y="585983"/>
                </a:lnTo>
                <a:lnTo>
                  <a:pt x="2177523" y="590307"/>
                </a:lnTo>
                <a:lnTo>
                  <a:pt x="2107692" y="594099"/>
                </a:lnTo>
                <a:lnTo>
                  <a:pt x="2036613" y="597344"/>
                </a:lnTo>
                <a:lnTo>
                  <a:pt x="1964362" y="600029"/>
                </a:lnTo>
                <a:lnTo>
                  <a:pt x="1891011" y="602140"/>
                </a:lnTo>
                <a:lnTo>
                  <a:pt x="1816634" y="603665"/>
                </a:lnTo>
                <a:lnTo>
                  <a:pt x="1741305" y="604589"/>
                </a:lnTo>
                <a:lnTo>
                  <a:pt x="1665097" y="604901"/>
                </a:lnTo>
                <a:lnTo>
                  <a:pt x="1588878" y="604589"/>
                </a:lnTo>
                <a:lnTo>
                  <a:pt x="1513539" y="603665"/>
                </a:lnTo>
                <a:lnTo>
                  <a:pt x="1439153" y="602140"/>
                </a:lnTo>
                <a:lnTo>
                  <a:pt x="1365793" y="600029"/>
                </a:lnTo>
                <a:lnTo>
                  <a:pt x="1293534" y="597344"/>
                </a:lnTo>
                <a:lnTo>
                  <a:pt x="1222448" y="594099"/>
                </a:lnTo>
                <a:lnTo>
                  <a:pt x="1152609" y="590307"/>
                </a:lnTo>
                <a:lnTo>
                  <a:pt x="1084090" y="585983"/>
                </a:lnTo>
                <a:lnTo>
                  <a:pt x="1016966" y="581138"/>
                </a:lnTo>
                <a:lnTo>
                  <a:pt x="951309" y="575786"/>
                </a:lnTo>
                <a:lnTo>
                  <a:pt x="887192" y="569941"/>
                </a:lnTo>
                <a:lnTo>
                  <a:pt x="824690" y="563616"/>
                </a:lnTo>
                <a:lnTo>
                  <a:pt x="763876" y="556825"/>
                </a:lnTo>
                <a:lnTo>
                  <a:pt x="704824" y="549580"/>
                </a:lnTo>
                <a:lnTo>
                  <a:pt x="647606" y="541895"/>
                </a:lnTo>
                <a:lnTo>
                  <a:pt x="592296" y="533783"/>
                </a:lnTo>
                <a:lnTo>
                  <a:pt x="538968" y="525259"/>
                </a:lnTo>
                <a:lnTo>
                  <a:pt x="487695" y="516334"/>
                </a:lnTo>
                <a:lnTo>
                  <a:pt x="438551" y="507023"/>
                </a:lnTo>
                <a:lnTo>
                  <a:pt x="391610" y="497338"/>
                </a:lnTo>
                <a:lnTo>
                  <a:pt x="346944" y="487294"/>
                </a:lnTo>
                <a:lnTo>
                  <a:pt x="304627" y="476903"/>
                </a:lnTo>
                <a:lnTo>
                  <a:pt x="264732" y="466179"/>
                </a:lnTo>
                <a:lnTo>
                  <a:pt x="227334" y="455135"/>
                </a:lnTo>
                <a:lnTo>
                  <a:pt x="160320" y="432140"/>
                </a:lnTo>
                <a:lnTo>
                  <a:pt x="104172" y="408027"/>
                </a:lnTo>
                <a:lnTo>
                  <a:pt x="59478" y="382900"/>
                </a:lnTo>
                <a:lnTo>
                  <a:pt x="26826" y="356868"/>
                </a:lnTo>
                <a:lnTo>
                  <a:pt x="1713" y="316355"/>
                </a:lnTo>
                <a:lnTo>
                  <a:pt x="0" y="302513"/>
                </a:lnTo>
                <a:close/>
              </a:path>
            </a:pathLst>
          </a:custGeom>
          <a:ln w="12700">
            <a:solidFill>
              <a:srgbClr val="212A35"/>
            </a:solidFill>
          </a:ln>
        </p:spPr>
        <p:txBody>
          <a:bodyPr wrap="square" lIns="0" tIns="0" rIns="0" bIns="0" rtlCol="0"/>
          <a:lstStyle/>
          <a:p>
            <a:endParaRPr/>
          </a:p>
        </p:txBody>
      </p:sp>
    </p:spTree>
    <p:extLst>
      <p:ext uri="{BB962C8B-B14F-4D97-AF65-F5344CB8AC3E}">
        <p14:creationId xmlns:p14="http://schemas.microsoft.com/office/powerpoint/2010/main" val="1876321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155452"/>
            <a:ext cx="5663088" cy="507831"/>
          </a:xfrm>
          <a:prstGeom prst="rect">
            <a:avLst/>
          </a:prstGeom>
        </p:spPr>
        <p:txBody>
          <a:bodyPr vert="horz" wrap="square" lIns="0" tIns="0" rIns="0" bIns="0" rtlCol="0" anchor="ctr">
            <a:spAutoFit/>
          </a:bodyPr>
          <a:lstStyle/>
          <a:p>
            <a:pPr marL="9525">
              <a:lnSpc>
                <a:spcPct val="100000"/>
              </a:lnSpc>
            </a:pPr>
            <a:r>
              <a:rPr dirty="0"/>
              <a:t>File </a:t>
            </a:r>
            <a:r>
              <a:rPr spc="-4" dirty="0"/>
              <a:t>I/O </a:t>
            </a:r>
            <a:r>
              <a:rPr dirty="0"/>
              <a:t>– using </a:t>
            </a:r>
            <a:r>
              <a:rPr spc="-8" dirty="0"/>
              <a:t>absolute</a:t>
            </a:r>
            <a:r>
              <a:rPr spc="-19" dirty="0"/>
              <a:t> </a:t>
            </a:r>
            <a:r>
              <a:rPr spc="-8" dirty="0"/>
              <a:t>locations</a:t>
            </a:r>
            <a:endParaRPr/>
          </a:p>
        </p:txBody>
      </p:sp>
      <p:sp>
        <p:nvSpPr>
          <p:cNvPr id="3" name="object 3"/>
          <p:cNvSpPr txBox="1"/>
          <p:nvPr/>
        </p:nvSpPr>
        <p:spPr>
          <a:xfrm>
            <a:off x="177012" y="1956244"/>
            <a:ext cx="3523774" cy="3492238"/>
          </a:xfrm>
          <a:prstGeom prst="rect">
            <a:avLst/>
          </a:prstGeom>
        </p:spPr>
        <p:txBody>
          <a:bodyPr vert="horz" wrap="square" lIns="0" tIns="0" rIns="0" bIns="0" rtlCol="0">
            <a:spAutoFit/>
          </a:bodyPr>
          <a:lstStyle/>
          <a:p>
            <a:pPr marL="180975" indent="-171450">
              <a:lnSpc>
                <a:spcPts val="2269"/>
              </a:lnSpc>
              <a:buFont typeface="Arial"/>
              <a:buChar char="•"/>
              <a:tabLst>
                <a:tab pos="180975" algn="l"/>
              </a:tabLst>
            </a:pPr>
            <a:r>
              <a:rPr sz="2100" spc="-8" dirty="0">
                <a:latin typeface="Calibri"/>
                <a:cs typeface="Calibri"/>
              </a:rPr>
              <a:t>The </a:t>
            </a:r>
            <a:r>
              <a:rPr sz="2100" spc="-11" dirty="0">
                <a:latin typeface="Calibri"/>
                <a:cs typeface="Calibri"/>
              </a:rPr>
              <a:t>uncertainty around</a:t>
            </a:r>
            <a:r>
              <a:rPr sz="2100" spc="49" dirty="0">
                <a:latin typeface="Calibri"/>
                <a:cs typeface="Calibri"/>
              </a:rPr>
              <a:t> </a:t>
            </a:r>
            <a:r>
              <a:rPr sz="2100" spc="-8" dirty="0">
                <a:latin typeface="Calibri"/>
                <a:cs typeface="Calibri"/>
              </a:rPr>
              <a:t>file</a:t>
            </a:r>
            <a:endParaRPr sz="2100" dirty="0">
              <a:latin typeface="Calibri"/>
              <a:cs typeface="Calibri"/>
            </a:endParaRPr>
          </a:p>
          <a:p>
            <a:pPr marL="180975">
              <a:lnSpc>
                <a:spcPts val="2246"/>
              </a:lnSpc>
            </a:pPr>
            <a:r>
              <a:rPr sz="2100" spc="-8" dirty="0">
                <a:latin typeface="Calibri"/>
                <a:cs typeface="Calibri"/>
              </a:rPr>
              <a:t>locations can </a:t>
            </a:r>
            <a:r>
              <a:rPr sz="2100" spc="-4" dirty="0">
                <a:latin typeface="Calibri"/>
                <a:cs typeface="Calibri"/>
              </a:rPr>
              <a:t>cause a</a:t>
            </a:r>
            <a:r>
              <a:rPr sz="2100" spc="-23" dirty="0">
                <a:latin typeface="Calibri"/>
                <a:cs typeface="Calibri"/>
              </a:rPr>
              <a:t> </a:t>
            </a:r>
            <a:r>
              <a:rPr sz="2100" spc="-11" dirty="0">
                <a:latin typeface="Calibri"/>
                <a:cs typeface="Calibri"/>
              </a:rPr>
              <a:t>problem</a:t>
            </a:r>
            <a:endParaRPr sz="2100" dirty="0">
              <a:latin typeface="Calibri"/>
              <a:cs typeface="Calibri"/>
            </a:endParaRPr>
          </a:p>
          <a:p>
            <a:pPr marL="523875" marR="81915" lvl="1" indent="-171450">
              <a:lnSpc>
                <a:spcPct val="80000"/>
              </a:lnSpc>
              <a:spcBef>
                <a:spcPts val="409"/>
              </a:spcBef>
              <a:buFont typeface="Arial"/>
              <a:buChar char="•"/>
              <a:tabLst>
                <a:tab pos="523875" algn="l"/>
              </a:tabLst>
            </a:pPr>
            <a:r>
              <a:rPr spc="-15" dirty="0">
                <a:latin typeface="Calibri"/>
                <a:cs typeface="Calibri"/>
              </a:rPr>
              <a:t>Java </a:t>
            </a:r>
            <a:r>
              <a:rPr spc="-11" dirty="0">
                <a:latin typeface="Calibri"/>
                <a:cs typeface="Calibri"/>
              </a:rPr>
              <a:t>software </a:t>
            </a:r>
            <a:r>
              <a:rPr dirty="0">
                <a:latin typeface="Calibri"/>
                <a:cs typeface="Calibri"/>
              </a:rPr>
              <a:t>is </a:t>
            </a:r>
            <a:r>
              <a:rPr spc="-8" dirty="0">
                <a:latin typeface="Calibri"/>
                <a:cs typeface="Calibri"/>
              </a:rPr>
              <a:t>often deployed  across </a:t>
            </a:r>
            <a:r>
              <a:rPr dirty="0">
                <a:latin typeface="Calibri"/>
                <a:cs typeface="Calibri"/>
              </a:rPr>
              <a:t>multiple </a:t>
            </a:r>
            <a:r>
              <a:rPr spc="-4" dirty="0">
                <a:latin typeface="Calibri"/>
                <a:cs typeface="Calibri"/>
              </a:rPr>
              <a:t>runtime  </a:t>
            </a:r>
            <a:r>
              <a:rPr spc="-8" dirty="0">
                <a:latin typeface="Calibri"/>
                <a:cs typeface="Calibri"/>
              </a:rPr>
              <a:t>environments</a:t>
            </a:r>
            <a:endParaRPr dirty="0">
              <a:latin typeface="Calibri"/>
              <a:cs typeface="Calibri"/>
            </a:endParaRPr>
          </a:p>
          <a:p>
            <a:pPr marL="523875" marR="159544" lvl="1" indent="-171450">
              <a:lnSpc>
                <a:spcPts val="1725"/>
              </a:lnSpc>
              <a:spcBef>
                <a:spcPts val="356"/>
              </a:spcBef>
              <a:buFont typeface="Arial"/>
              <a:buChar char="•"/>
              <a:tabLst>
                <a:tab pos="523875" algn="l"/>
              </a:tabLst>
            </a:pPr>
            <a:r>
              <a:rPr dirty="0">
                <a:latin typeface="Calibri"/>
                <a:cs typeface="Calibri"/>
              </a:rPr>
              <a:t>It </a:t>
            </a:r>
            <a:r>
              <a:rPr spc="-4" dirty="0">
                <a:latin typeface="Calibri"/>
                <a:cs typeface="Calibri"/>
              </a:rPr>
              <a:t>might be ok </a:t>
            </a:r>
            <a:r>
              <a:rPr dirty="0">
                <a:latin typeface="Calibri"/>
                <a:cs typeface="Calibri"/>
              </a:rPr>
              <a:t>in </a:t>
            </a:r>
            <a:r>
              <a:rPr spc="-4" dirty="0">
                <a:latin typeface="Calibri"/>
                <a:cs typeface="Calibri"/>
              </a:rPr>
              <a:t>our runtime </a:t>
            </a:r>
            <a:r>
              <a:rPr spc="-8" dirty="0">
                <a:latin typeface="Calibri"/>
                <a:cs typeface="Calibri"/>
              </a:rPr>
              <a:t>environments, </a:t>
            </a:r>
            <a:r>
              <a:rPr spc="-4" dirty="0">
                <a:latin typeface="Calibri"/>
                <a:cs typeface="Calibri"/>
              </a:rPr>
              <a:t>but</a:t>
            </a:r>
            <a:r>
              <a:rPr spc="-49" dirty="0">
                <a:latin typeface="Calibri"/>
                <a:cs typeface="Calibri"/>
              </a:rPr>
              <a:t> </a:t>
            </a:r>
            <a:r>
              <a:rPr spc="-11" dirty="0">
                <a:latin typeface="Calibri"/>
                <a:cs typeface="Calibri"/>
              </a:rPr>
              <a:t>fail  </a:t>
            </a:r>
            <a:r>
              <a:rPr spc="-4" dirty="0">
                <a:latin typeface="Calibri"/>
                <a:cs typeface="Calibri"/>
              </a:rPr>
              <a:t>elsewhere</a:t>
            </a:r>
            <a:endParaRPr dirty="0">
              <a:latin typeface="Calibri"/>
              <a:cs typeface="Calibri"/>
            </a:endParaRPr>
          </a:p>
          <a:p>
            <a:pPr marL="180975" marR="158591" indent="-171450">
              <a:lnSpc>
                <a:spcPct val="80000"/>
              </a:lnSpc>
              <a:spcBef>
                <a:spcPts val="758"/>
              </a:spcBef>
              <a:buFont typeface="Arial"/>
              <a:buChar char="•"/>
              <a:tabLst>
                <a:tab pos="180975" algn="l"/>
              </a:tabLst>
            </a:pPr>
            <a:r>
              <a:rPr sz="2100" spc="-11" dirty="0">
                <a:latin typeface="Calibri"/>
                <a:cs typeface="Calibri"/>
              </a:rPr>
              <a:t>There are </a:t>
            </a:r>
            <a:r>
              <a:rPr sz="2100" spc="-23" dirty="0">
                <a:latin typeface="Calibri"/>
                <a:cs typeface="Calibri"/>
              </a:rPr>
              <a:t>Java </a:t>
            </a:r>
            <a:r>
              <a:rPr sz="2100" spc="-8" dirty="0">
                <a:latin typeface="Calibri"/>
                <a:cs typeface="Calibri"/>
              </a:rPr>
              <a:t>commands </a:t>
            </a:r>
            <a:r>
              <a:rPr sz="2100" spc="-11" dirty="0">
                <a:latin typeface="Calibri"/>
                <a:cs typeface="Calibri"/>
              </a:rPr>
              <a:t>we  </a:t>
            </a:r>
            <a:r>
              <a:rPr sz="2100" spc="-8" dirty="0">
                <a:latin typeface="Calibri"/>
                <a:cs typeface="Calibri"/>
              </a:rPr>
              <a:t>can </a:t>
            </a:r>
            <a:r>
              <a:rPr sz="2100" spc="-4" dirty="0">
                <a:latin typeface="Calibri"/>
                <a:cs typeface="Calibri"/>
              </a:rPr>
              <a:t>use </a:t>
            </a:r>
            <a:r>
              <a:rPr sz="2100" spc="-11" dirty="0">
                <a:latin typeface="Calibri"/>
                <a:cs typeface="Calibri"/>
              </a:rPr>
              <a:t>to </a:t>
            </a:r>
            <a:r>
              <a:rPr sz="2100" spc="-4" dirty="0">
                <a:latin typeface="Calibri"/>
                <a:cs typeface="Calibri"/>
              </a:rPr>
              <a:t>help </a:t>
            </a:r>
            <a:r>
              <a:rPr sz="2100" spc="-15" dirty="0">
                <a:latin typeface="Calibri"/>
                <a:cs typeface="Calibri"/>
              </a:rPr>
              <a:t>standardise  </a:t>
            </a:r>
            <a:r>
              <a:rPr sz="2100" spc="-8" dirty="0">
                <a:latin typeface="Calibri"/>
                <a:cs typeface="Calibri"/>
              </a:rPr>
              <a:t>locations</a:t>
            </a:r>
            <a:endParaRPr sz="2100" dirty="0">
              <a:latin typeface="Calibri"/>
              <a:cs typeface="Calibri"/>
            </a:endParaRPr>
          </a:p>
          <a:p>
            <a:pPr marL="180975" indent="-171450">
              <a:lnSpc>
                <a:spcPts val="2269"/>
              </a:lnSpc>
              <a:spcBef>
                <a:spcPts val="240"/>
              </a:spcBef>
              <a:buFont typeface="Arial"/>
              <a:buChar char="•"/>
              <a:tabLst>
                <a:tab pos="180975" algn="l"/>
              </a:tabLst>
            </a:pPr>
            <a:r>
              <a:rPr sz="2100" spc="-4" dirty="0">
                <a:latin typeface="Calibri"/>
                <a:cs typeface="Calibri"/>
              </a:rPr>
              <a:t>A </a:t>
            </a:r>
            <a:r>
              <a:rPr sz="2100" spc="-8" dirty="0">
                <a:latin typeface="Calibri"/>
                <a:cs typeface="Calibri"/>
              </a:rPr>
              <a:t>simple approach </a:t>
            </a:r>
            <a:r>
              <a:rPr sz="2100" spc="-4" dirty="0">
                <a:latin typeface="Calibri"/>
                <a:cs typeface="Calibri"/>
              </a:rPr>
              <a:t>is </a:t>
            </a:r>
            <a:r>
              <a:rPr sz="2100" spc="-11" dirty="0">
                <a:latin typeface="Calibri"/>
                <a:cs typeface="Calibri"/>
              </a:rPr>
              <a:t>to</a:t>
            </a:r>
            <a:r>
              <a:rPr sz="2100" spc="8" dirty="0">
                <a:latin typeface="Calibri"/>
                <a:cs typeface="Calibri"/>
              </a:rPr>
              <a:t> </a:t>
            </a:r>
            <a:r>
              <a:rPr sz="2100" spc="-4" dirty="0">
                <a:latin typeface="Calibri"/>
                <a:cs typeface="Calibri"/>
              </a:rPr>
              <a:t>specify</a:t>
            </a:r>
            <a:endParaRPr sz="2100" dirty="0">
              <a:latin typeface="Calibri"/>
              <a:cs typeface="Calibri"/>
            </a:endParaRPr>
          </a:p>
          <a:p>
            <a:pPr marL="180975">
              <a:lnSpc>
                <a:spcPts val="2269"/>
              </a:lnSpc>
            </a:pPr>
            <a:r>
              <a:rPr sz="2100" spc="-4" dirty="0">
                <a:latin typeface="Calibri"/>
                <a:cs typeface="Calibri"/>
              </a:rPr>
              <a:t>an </a:t>
            </a:r>
            <a:r>
              <a:rPr sz="2100" spc="-8" dirty="0">
                <a:latin typeface="Calibri"/>
                <a:cs typeface="Calibri"/>
              </a:rPr>
              <a:t>absolute</a:t>
            </a:r>
            <a:r>
              <a:rPr sz="2100" spc="-38" dirty="0">
                <a:latin typeface="Calibri"/>
                <a:cs typeface="Calibri"/>
              </a:rPr>
              <a:t> </a:t>
            </a:r>
            <a:r>
              <a:rPr sz="2100" spc="-8" dirty="0">
                <a:latin typeface="Calibri"/>
                <a:cs typeface="Calibri"/>
              </a:rPr>
              <a:t>pathname</a:t>
            </a:r>
            <a:endParaRPr sz="2100" dirty="0">
              <a:latin typeface="Calibri"/>
              <a:cs typeface="Calibri"/>
            </a:endParaRPr>
          </a:p>
        </p:txBody>
      </p:sp>
      <p:sp>
        <p:nvSpPr>
          <p:cNvPr id="4" name="object 4"/>
          <p:cNvSpPr/>
          <p:nvPr/>
        </p:nvSpPr>
        <p:spPr>
          <a:xfrm>
            <a:off x="3911155" y="1996344"/>
            <a:ext cx="4971574" cy="2493169"/>
          </a:xfrm>
          <a:custGeom>
            <a:avLst/>
            <a:gdLst/>
            <a:ahLst/>
            <a:cxnLst/>
            <a:rect l="l" t="t" r="r" b="b"/>
            <a:pathLst>
              <a:path w="6628765" h="3324225">
                <a:moveTo>
                  <a:pt x="0" y="3323971"/>
                </a:moveTo>
                <a:lnTo>
                  <a:pt x="6628765" y="3323971"/>
                </a:lnTo>
                <a:lnTo>
                  <a:pt x="6628765" y="0"/>
                </a:lnTo>
                <a:lnTo>
                  <a:pt x="0" y="0"/>
                </a:lnTo>
                <a:lnTo>
                  <a:pt x="0" y="3323971"/>
                </a:lnTo>
                <a:close/>
              </a:path>
            </a:pathLst>
          </a:custGeom>
          <a:solidFill>
            <a:srgbClr val="F1F1F1">
              <a:alpha val="74900"/>
            </a:srgbClr>
          </a:solidFill>
        </p:spPr>
        <p:txBody>
          <a:bodyPr wrap="square" lIns="0" tIns="0" rIns="0" bIns="0" rtlCol="0"/>
          <a:lstStyle/>
          <a:p>
            <a:endParaRPr/>
          </a:p>
        </p:txBody>
      </p:sp>
      <p:sp>
        <p:nvSpPr>
          <p:cNvPr id="5" name="object 5"/>
          <p:cNvSpPr txBox="1"/>
          <p:nvPr/>
        </p:nvSpPr>
        <p:spPr>
          <a:xfrm>
            <a:off x="3911155" y="1996345"/>
            <a:ext cx="4971574" cy="2462469"/>
          </a:xfrm>
          <a:prstGeom prst="rect">
            <a:avLst/>
          </a:prstGeom>
          <a:ln w="9525">
            <a:solidFill>
              <a:srgbClr val="5B9BD4"/>
            </a:solidFill>
          </a:ln>
        </p:spPr>
        <p:txBody>
          <a:bodyPr vert="horz" wrap="square" lIns="0" tIns="15240" rIns="0" bIns="0" rtlCol="0">
            <a:spAutoFit/>
          </a:bodyPr>
          <a:lstStyle/>
          <a:p>
            <a:pPr marL="65246" marR="2817971">
              <a:spcBef>
                <a:spcPts val="120"/>
              </a:spcBef>
            </a:pPr>
            <a:r>
              <a:rPr sz="1050" spc="-4" dirty="0">
                <a:solidFill>
                  <a:srgbClr val="006FC0"/>
                </a:solidFill>
                <a:latin typeface="Courier New"/>
                <a:cs typeface="Courier New"/>
              </a:rPr>
              <a:t>import </a:t>
            </a:r>
            <a:r>
              <a:rPr sz="1050" spc="-4" dirty="0">
                <a:latin typeface="Courier New"/>
                <a:cs typeface="Courier New"/>
              </a:rPr>
              <a:t>java.io.FileReader;  </a:t>
            </a:r>
            <a:r>
              <a:rPr sz="1050" spc="-4" dirty="0">
                <a:solidFill>
                  <a:srgbClr val="006FC0"/>
                </a:solidFill>
                <a:latin typeface="Courier New"/>
                <a:cs typeface="Courier New"/>
              </a:rPr>
              <a:t>import</a:t>
            </a:r>
            <a:r>
              <a:rPr sz="1050" spc="-64" dirty="0">
                <a:solidFill>
                  <a:srgbClr val="006FC0"/>
                </a:solidFill>
                <a:latin typeface="Courier New"/>
                <a:cs typeface="Courier New"/>
              </a:rPr>
              <a:t> </a:t>
            </a:r>
            <a:r>
              <a:rPr sz="1050" spc="-4" dirty="0">
                <a:latin typeface="Courier New"/>
                <a:cs typeface="Courier New"/>
              </a:rPr>
              <a:t>java.util.Scanner;</a:t>
            </a:r>
            <a:endParaRPr sz="1050">
              <a:latin typeface="Courier New"/>
              <a:cs typeface="Courier New"/>
            </a:endParaRPr>
          </a:p>
          <a:p>
            <a:pPr>
              <a:spcBef>
                <a:spcPts val="8"/>
              </a:spcBef>
            </a:pPr>
            <a:endParaRPr sz="1088">
              <a:latin typeface="Times New Roman"/>
              <a:cs typeface="Times New Roman"/>
            </a:endParaRPr>
          </a:p>
          <a:p>
            <a:pPr marL="65246"/>
            <a:r>
              <a:rPr sz="1050" spc="-4" dirty="0">
                <a:solidFill>
                  <a:srgbClr val="006FC0"/>
                </a:solidFill>
                <a:latin typeface="Courier New"/>
                <a:cs typeface="Courier New"/>
              </a:rPr>
              <a:t>public class </a:t>
            </a:r>
            <a:r>
              <a:rPr sz="1050" spc="-4" dirty="0">
                <a:latin typeface="Courier New"/>
                <a:cs typeface="Courier New"/>
              </a:rPr>
              <a:t>FileInput</a:t>
            </a:r>
            <a:r>
              <a:rPr sz="1050" spc="-71" dirty="0">
                <a:latin typeface="Courier New"/>
                <a:cs typeface="Courier New"/>
              </a:rPr>
              <a:t> </a:t>
            </a:r>
            <a:r>
              <a:rPr sz="1050" dirty="0">
                <a:latin typeface="Courier New"/>
                <a:cs typeface="Courier New"/>
              </a:rPr>
              <a:t>{</a:t>
            </a:r>
            <a:endParaRPr sz="1050">
              <a:latin typeface="Courier New"/>
              <a:cs typeface="Courier New"/>
            </a:endParaRPr>
          </a:p>
          <a:p>
            <a:pPr>
              <a:spcBef>
                <a:spcPts val="4"/>
              </a:spcBef>
            </a:pPr>
            <a:endParaRPr sz="1088">
              <a:latin typeface="Times New Roman"/>
              <a:cs typeface="Times New Roman"/>
            </a:endParaRPr>
          </a:p>
          <a:p>
            <a:pPr marL="522446" marR="1006316" indent="-297180">
              <a:spcBef>
                <a:spcPts val="4"/>
              </a:spcBef>
            </a:pPr>
            <a:r>
              <a:rPr sz="1050" spc="-4" dirty="0">
                <a:solidFill>
                  <a:srgbClr val="006FC0"/>
                </a:solidFill>
                <a:latin typeface="Courier New"/>
                <a:cs typeface="Courier New"/>
              </a:rPr>
              <a:t>public </a:t>
            </a:r>
            <a:r>
              <a:rPr sz="1050" spc="-8" dirty="0">
                <a:solidFill>
                  <a:srgbClr val="006FC0"/>
                </a:solidFill>
                <a:latin typeface="Courier New"/>
                <a:cs typeface="Courier New"/>
              </a:rPr>
              <a:t>static </a:t>
            </a:r>
            <a:r>
              <a:rPr sz="1050" spc="-4" dirty="0">
                <a:solidFill>
                  <a:srgbClr val="006FC0"/>
                </a:solidFill>
                <a:latin typeface="Courier New"/>
                <a:cs typeface="Courier New"/>
              </a:rPr>
              <a:t>void </a:t>
            </a:r>
            <a:r>
              <a:rPr sz="1050" spc="-4" dirty="0">
                <a:latin typeface="Courier New"/>
                <a:cs typeface="Courier New"/>
              </a:rPr>
              <a:t>main (String[] args) </a:t>
            </a:r>
            <a:r>
              <a:rPr sz="1050" dirty="0">
                <a:latin typeface="Courier New"/>
                <a:cs typeface="Courier New"/>
              </a:rPr>
              <a:t>{  </a:t>
            </a:r>
            <a:r>
              <a:rPr sz="1050" spc="-4" dirty="0">
                <a:latin typeface="Courier New"/>
                <a:cs typeface="Courier New"/>
              </a:rPr>
              <a:t>String </a:t>
            </a:r>
            <a:r>
              <a:rPr sz="1050" spc="-8" dirty="0">
                <a:latin typeface="Courier New"/>
                <a:cs typeface="Courier New"/>
              </a:rPr>
              <a:t>fileName </a:t>
            </a:r>
            <a:r>
              <a:rPr sz="1050" dirty="0">
                <a:latin typeface="Courier New"/>
                <a:cs typeface="Courier New"/>
              </a:rPr>
              <a:t>=</a:t>
            </a:r>
            <a:r>
              <a:rPr sz="1050" spc="-34" dirty="0">
                <a:latin typeface="Courier New"/>
                <a:cs typeface="Courier New"/>
              </a:rPr>
              <a:t> </a:t>
            </a:r>
            <a:r>
              <a:rPr sz="1050" b="1" spc="-4" dirty="0">
                <a:solidFill>
                  <a:srgbClr val="C55A11"/>
                </a:solidFill>
                <a:latin typeface="Courier New"/>
                <a:cs typeface="Courier New"/>
              </a:rPr>
              <a:t>“m:\\prog.dat"</a:t>
            </a:r>
            <a:r>
              <a:rPr sz="1050" b="1" spc="-4" dirty="0">
                <a:latin typeface="Courier New"/>
                <a:cs typeface="Courier New"/>
              </a:rPr>
              <a:t>;</a:t>
            </a:r>
            <a:endParaRPr sz="1050">
              <a:latin typeface="Courier New"/>
              <a:cs typeface="Courier New"/>
            </a:endParaRPr>
          </a:p>
          <a:p>
            <a:pPr>
              <a:spcBef>
                <a:spcPts val="11"/>
              </a:spcBef>
            </a:pPr>
            <a:endParaRPr sz="1088">
              <a:latin typeface="Times New Roman"/>
              <a:cs typeface="Times New Roman"/>
            </a:endParaRPr>
          </a:p>
          <a:p>
            <a:pPr marL="522446"/>
            <a:r>
              <a:rPr sz="1050" spc="-4" dirty="0">
                <a:latin typeface="Courier New"/>
                <a:cs typeface="Courier New"/>
              </a:rPr>
              <a:t>FileReader file </a:t>
            </a:r>
            <a:r>
              <a:rPr sz="1050" dirty="0">
                <a:latin typeface="Courier New"/>
                <a:cs typeface="Courier New"/>
              </a:rPr>
              <a:t>= </a:t>
            </a:r>
            <a:r>
              <a:rPr sz="1050" spc="-4" dirty="0">
                <a:latin typeface="Courier New"/>
                <a:cs typeface="Courier New"/>
              </a:rPr>
              <a:t>new</a:t>
            </a:r>
            <a:r>
              <a:rPr sz="1050" spc="-38" dirty="0">
                <a:latin typeface="Courier New"/>
                <a:cs typeface="Courier New"/>
              </a:rPr>
              <a:t> </a:t>
            </a:r>
            <a:r>
              <a:rPr sz="1050" spc="-8" dirty="0">
                <a:latin typeface="Courier New"/>
                <a:cs typeface="Courier New"/>
              </a:rPr>
              <a:t>FileReader(fileName);</a:t>
            </a:r>
            <a:endParaRPr sz="1050">
              <a:latin typeface="Courier New"/>
              <a:cs typeface="Courier New"/>
            </a:endParaRPr>
          </a:p>
          <a:p>
            <a:pPr marL="522446"/>
            <a:r>
              <a:rPr sz="1050" spc="-4" dirty="0">
                <a:latin typeface="Courier New"/>
                <a:cs typeface="Courier New"/>
              </a:rPr>
              <a:t>Scanner </a:t>
            </a:r>
            <a:r>
              <a:rPr sz="1050" spc="-8" dirty="0">
                <a:latin typeface="Courier New"/>
                <a:cs typeface="Courier New"/>
              </a:rPr>
              <a:t>read </a:t>
            </a:r>
            <a:r>
              <a:rPr sz="1050" dirty="0">
                <a:latin typeface="Courier New"/>
                <a:cs typeface="Courier New"/>
              </a:rPr>
              <a:t>= </a:t>
            </a:r>
            <a:r>
              <a:rPr sz="1050" spc="-4" dirty="0">
                <a:latin typeface="Courier New"/>
                <a:cs typeface="Courier New"/>
              </a:rPr>
              <a:t>new</a:t>
            </a:r>
            <a:r>
              <a:rPr sz="1050" spc="-49" dirty="0">
                <a:latin typeface="Courier New"/>
                <a:cs typeface="Courier New"/>
              </a:rPr>
              <a:t> </a:t>
            </a:r>
            <a:r>
              <a:rPr sz="1050" spc="-4" dirty="0">
                <a:latin typeface="Courier New"/>
                <a:cs typeface="Courier New"/>
              </a:rPr>
              <a:t>Scanner(file);</a:t>
            </a:r>
            <a:endParaRPr sz="1050">
              <a:latin typeface="Courier New"/>
              <a:cs typeface="Courier New"/>
            </a:endParaRPr>
          </a:p>
          <a:p>
            <a:pPr>
              <a:spcBef>
                <a:spcPts val="8"/>
              </a:spcBef>
            </a:pPr>
            <a:endParaRPr sz="1088">
              <a:latin typeface="Times New Roman"/>
              <a:cs typeface="Times New Roman"/>
            </a:endParaRPr>
          </a:p>
          <a:p>
            <a:pPr marL="522446"/>
            <a:r>
              <a:rPr sz="1050" spc="-4" dirty="0">
                <a:solidFill>
                  <a:srgbClr val="385622"/>
                </a:solidFill>
                <a:latin typeface="Courier New"/>
                <a:cs typeface="Courier New"/>
              </a:rPr>
              <a:t>// then </a:t>
            </a:r>
            <a:r>
              <a:rPr sz="1050" spc="-8" dirty="0">
                <a:solidFill>
                  <a:srgbClr val="385622"/>
                </a:solidFill>
                <a:latin typeface="Courier New"/>
                <a:cs typeface="Courier New"/>
              </a:rPr>
              <a:t>read </a:t>
            </a:r>
            <a:r>
              <a:rPr sz="1050" spc="-4" dirty="0">
                <a:solidFill>
                  <a:srgbClr val="385622"/>
                </a:solidFill>
                <a:latin typeface="Courier New"/>
                <a:cs typeface="Courier New"/>
              </a:rPr>
              <a:t>file</a:t>
            </a:r>
            <a:r>
              <a:rPr sz="1050" spc="-45" dirty="0">
                <a:solidFill>
                  <a:srgbClr val="385622"/>
                </a:solidFill>
                <a:latin typeface="Courier New"/>
                <a:cs typeface="Courier New"/>
              </a:rPr>
              <a:t> </a:t>
            </a:r>
            <a:r>
              <a:rPr sz="1050" spc="-4" dirty="0">
                <a:solidFill>
                  <a:srgbClr val="385622"/>
                </a:solidFill>
                <a:latin typeface="Courier New"/>
                <a:cs typeface="Courier New"/>
              </a:rPr>
              <a:t>data</a:t>
            </a:r>
            <a:endParaRPr sz="1050">
              <a:latin typeface="Courier New"/>
              <a:cs typeface="Courier New"/>
            </a:endParaRPr>
          </a:p>
          <a:p>
            <a:pPr marL="522446"/>
            <a:r>
              <a:rPr sz="1050" spc="-4" dirty="0">
                <a:solidFill>
                  <a:srgbClr val="385622"/>
                </a:solidFill>
                <a:latin typeface="Courier New"/>
                <a:cs typeface="Courier New"/>
              </a:rPr>
              <a:t>// </a:t>
            </a:r>
            <a:r>
              <a:rPr sz="1050" dirty="0">
                <a:solidFill>
                  <a:srgbClr val="385622"/>
                </a:solidFill>
                <a:latin typeface="Courier New"/>
                <a:cs typeface="Courier New"/>
              </a:rPr>
              <a:t>deal </a:t>
            </a:r>
            <a:r>
              <a:rPr sz="1050" spc="-4" dirty="0">
                <a:solidFill>
                  <a:srgbClr val="385622"/>
                </a:solidFill>
                <a:latin typeface="Courier New"/>
                <a:cs typeface="Courier New"/>
              </a:rPr>
              <a:t>with errors and tell Java we’re done with</a:t>
            </a:r>
            <a:r>
              <a:rPr sz="1050" spc="-26" dirty="0">
                <a:solidFill>
                  <a:srgbClr val="385622"/>
                </a:solidFill>
                <a:latin typeface="Courier New"/>
                <a:cs typeface="Courier New"/>
              </a:rPr>
              <a:t> </a:t>
            </a:r>
            <a:r>
              <a:rPr sz="1050" spc="-4" dirty="0">
                <a:solidFill>
                  <a:srgbClr val="385622"/>
                </a:solidFill>
                <a:latin typeface="Courier New"/>
                <a:cs typeface="Courier New"/>
              </a:rPr>
              <a:t>file</a:t>
            </a:r>
            <a:endParaRPr sz="1050">
              <a:latin typeface="Courier New"/>
              <a:cs typeface="Courier New"/>
            </a:endParaRPr>
          </a:p>
          <a:p>
            <a:pPr marL="522446"/>
            <a:r>
              <a:rPr sz="1050" dirty="0">
                <a:latin typeface="Courier New"/>
                <a:cs typeface="Courier New"/>
              </a:rPr>
              <a:t>}</a:t>
            </a:r>
            <a:endParaRPr sz="1050">
              <a:latin typeface="Courier New"/>
              <a:cs typeface="Courier New"/>
            </a:endParaRPr>
          </a:p>
          <a:p>
            <a:pPr marL="65246"/>
            <a:r>
              <a:rPr sz="1050" dirty="0">
                <a:latin typeface="Courier New"/>
                <a:cs typeface="Courier New"/>
              </a:rPr>
              <a:t>}</a:t>
            </a:r>
            <a:endParaRPr sz="1050">
              <a:latin typeface="Courier New"/>
              <a:cs typeface="Courier New"/>
            </a:endParaRPr>
          </a:p>
        </p:txBody>
      </p:sp>
      <p:sp>
        <p:nvSpPr>
          <p:cNvPr id="6" name="object 6"/>
          <p:cNvSpPr txBox="1"/>
          <p:nvPr/>
        </p:nvSpPr>
        <p:spPr>
          <a:xfrm>
            <a:off x="4002882" y="4570952"/>
            <a:ext cx="4709636" cy="1182375"/>
          </a:xfrm>
          <a:prstGeom prst="rect">
            <a:avLst/>
          </a:prstGeom>
        </p:spPr>
        <p:txBody>
          <a:bodyPr vert="horz" wrap="square" lIns="0" tIns="0" rIns="0" bIns="0" rtlCol="0">
            <a:spAutoFit/>
          </a:bodyPr>
          <a:lstStyle/>
          <a:p>
            <a:pPr marL="9525"/>
            <a:r>
              <a:rPr sz="2100" spc="-8" dirty="0">
                <a:latin typeface="Consolas"/>
                <a:cs typeface="Consolas"/>
              </a:rPr>
              <a:t>"M:\\prog.dat"</a:t>
            </a:r>
            <a:r>
              <a:rPr sz="2100" spc="-671" dirty="0">
                <a:latin typeface="Consolas"/>
                <a:cs typeface="Consolas"/>
              </a:rPr>
              <a:t> </a:t>
            </a:r>
            <a:r>
              <a:rPr sz="2100" spc="-4" dirty="0">
                <a:latin typeface="Calibri"/>
                <a:cs typeface="Calibri"/>
              </a:rPr>
              <a:t>is </a:t>
            </a:r>
            <a:r>
              <a:rPr sz="2100" dirty="0">
                <a:latin typeface="Calibri"/>
                <a:cs typeface="Calibri"/>
              </a:rPr>
              <a:t>an </a:t>
            </a:r>
            <a:r>
              <a:rPr sz="2100" spc="-8" dirty="0">
                <a:latin typeface="Calibri"/>
                <a:cs typeface="Calibri"/>
              </a:rPr>
              <a:t>absolute </a:t>
            </a:r>
            <a:r>
              <a:rPr sz="2100" spc="-4" dirty="0">
                <a:latin typeface="Calibri"/>
                <a:cs typeface="Calibri"/>
              </a:rPr>
              <a:t>filename</a:t>
            </a:r>
            <a:endParaRPr sz="2100">
              <a:latin typeface="Calibri"/>
              <a:cs typeface="Calibri"/>
            </a:endParaRPr>
          </a:p>
          <a:p>
            <a:pPr marL="9525" marR="3810">
              <a:lnSpc>
                <a:spcPts val="2018"/>
              </a:lnSpc>
              <a:spcBef>
                <a:spcPts val="731"/>
              </a:spcBef>
            </a:pPr>
            <a:r>
              <a:rPr sz="2100" spc="-30" dirty="0">
                <a:latin typeface="Calibri"/>
                <a:cs typeface="Calibri"/>
              </a:rPr>
              <a:t>Remember, </a:t>
            </a:r>
            <a:r>
              <a:rPr sz="2100" spc="-4" dirty="0">
                <a:latin typeface="Consolas"/>
                <a:cs typeface="Consolas"/>
              </a:rPr>
              <a:t>\\</a:t>
            </a:r>
            <a:r>
              <a:rPr sz="2100" spc="-563" dirty="0">
                <a:latin typeface="Consolas"/>
                <a:cs typeface="Consolas"/>
              </a:rPr>
              <a:t> </a:t>
            </a:r>
            <a:r>
              <a:rPr sz="2100" spc="-4" dirty="0">
                <a:latin typeface="Calibri"/>
                <a:cs typeface="Calibri"/>
              </a:rPr>
              <a:t>is the </a:t>
            </a:r>
            <a:r>
              <a:rPr sz="2100" spc="-8" dirty="0">
                <a:latin typeface="Calibri"/>
                <a:cs typeface="Calibri"/>
              </a:rPr>
              <a:t>escape </a:t>
            </a:r>
            <a:r>
              <a:rPr sz="2100" spc="-11" dirty="0">
                <a:latin typeface="Calibri"/>
                <a:cs typeface="Calibri"/>
              </a:rPr>
              <a:t>character </a:t>
            </a:r>
            <a:r>
              <a:rPr sz="2100" spc="-19" dirty="0">
                <a:latin typeface="Calibri"/>
                <a:cs typeface="Calibri"/>
              </a:rPr>
              <a:t>for </a:t>
            </a:r>
            <a:r>
              <a:rPr sz="2100" spc="-4" dirty="0">
                <a:latin typeface="Calibri"/>
                <a:cs typeface="Calibri"/>
              </a:rPr>
              <a:t>a  </a:t>
            </a:r>
            <a:r>
              <a:rPr sz="2100" spc="-8" dirty="0">
                <a:latin typeface="Calibri"/>
                <a:cs typeface="Calibri"/>
              </a:rPr>
              <a:t>backslash, </a:t>
            </a:r>
            <a:r>
              <a:rPr sz="2100" spc="-4" dirty="0">
                <a:latin typeface="Calibri"/>
                <a:cs typeface="Calibri"/>
              </a:rPr>
              <a:t>so </a:t>
            </a:r>
            <a:r>
              <a:rPr sz="2100" spc="-8" dirty="0">
                <a:latin typeface="Consolas"/>
                <a:cs typeface="Consolas"/>
              </a:rPr>
              <a:t>"M:\\prog.dat" </a:t>
            </a:r>
            <a:r>
              <a:rPr sz="2100" spc="-8" dirty="0">
                <a:latin typeface="Calibri"/>
                <a:cs typeface="Calibri"/>
              </a:rPr>
              <a:t>becomes  </a:t>
            </a:r>
            <a:r>
              <a:rPr sz="2100" spc="-4" dirty="0">
                <a:latin typeface="Consolas"/>
                <a:cs typeface="Consolas"/>
              </a:rPr>
              <a:t>M:\prog.dat</a:t>
            </a:r>
            <a:endParaRPr sz="2100">
              <a:latin typeface="Consolas"/>
              <a:cs typeface="Consolas"/>
            </a:endParaRPr>
          </a:p>
        </p:txBody>
      </p:sp>
      <p:sp>
        <p:nvSpPr>
          <p:cNvPr id="7" name="object 7"/>
          <p:cNvSpPr/>
          <p:nvPr/>
        </p:nvSpPr>
        <p:spPr>
          <a:xfrm>
            <a:off x="5765007" y="2946749"/>
            <a:ext cx="1435894" cy="278606"/>
          </a:xfrm>
          <a:custGeom>
            <a:avLst/>
            <a:gdLst/>
            <a:ahLst/>
            <a:cxnLst/>
            <a:rect l="l" t="t" r="r" b="b"/>
            <a:pathLst>
              <a:path w="1914525" h="371475">
                <a:moveTo>
                  <a:pt x="0" y="185800"/>
                </a:moveTo>
                <a:lnTo>
                  <a:pt x="25284" y="143198"/>
                </a:lnTo>
                <a:lnTo>
                  <a:pt x="68460" y="116668"/>
                </a:lnTo>
                <a:lnTo>
                  <a:pt x="130706" y="92023"/>
                </a:lnTo>
                <a:lnTo>
                  <a:pt x="168448" y="80510"/>
                </a:lnTo>
                <a:lnTo>
                  <a:pt x="210318" y="69591"/>
                </a:lnTo>
                <a:lnTo>
                  <a:pt x="256105" y="59309"/>
                </a:lnTo>
                <a:lnTo>
                  <a:pt x="305594" y="49704"/>
                </a:lnTo>
                <a:lnTo>
                  <a:pt x="358573" y="40818"/>
                </a:lnTo>
                <a:lnTo>
                  <a:pt x="414830" y="32691"/>
                </a:lnTo>
                <a:lnTo>
                  <a:pt x="474152" y="25367"/>
                </a:lnTo>
                <a:lnTo>
                  <a:pt x="536325" y="18884"/>
                </a:lnTo>
                <a:lnTo>
                  <a:pt x="601136" y="13286"/>
                </a:lnTo>
                <a:lnTo>
                  <a:pt x="668374" y="8613"/>
                </a:lnTo>
                <a:lnTo>
                  <a:pt x="737824" y="4907"/>
                </a:lnTo>
                <a:lnTo>
                  <a:pt x="809275" y="2208"/>
                </a:lnTo>
                <a:lnTo>
                  <a:pt x="882513" y="559"/>
                </a:lnTo>
                <a:lnTo>
                  <a:pt x="957326" y="0"/>
                </a:lnTo>
                <a:lnTo>
                  <a:pt x="1032121" y="559"/>
                </a:lnTo>
                <a:lnTo>
                  <a:pt x="1105343" y="2208"/>
                </a:lnTo>
                <a:lnTo>
                  <a:pt x="1176780" y="4907"/>
                </a:lnTo>
                <a:lnTo>
                  <a:pt x="1246218" y="8613"/>
                </a:lnTo>
                <a:lnTo>
                  <a:pt x="1313444" y="13286"/>
                </a:lnTo>
                <a:lnTo>
                  <a:pt x="1378246" y="18884"/>
                </a:lnTo>
                <a:lnTo>
                  <a:pt x="1440410" y="25367"/>
                </a:lnTo>
                <a:lnTo>
                  <a:pt x="1499724" y="32691"/>
                </a:lnTo>
                <a:lnTo>
                  <a:pt x="1555974" y="40818"/>
                </a:lnTo>
                <a:lnTo>
                  <a:pt x="1608948" y="49704"/>
                </a:lnTo>
                <a:lnTo>
                  <a:pt x="1658433" y="59309"/>
                </a:lnTo>
                <a:lnTo>
                  <a:pt x="1704216" y="69591"/>
                </a:lnTo>
                <a:lnTo>
                  <a:pt x="1746083" y="80510"/>
                </a:lnTo>
                <a:lnTo>
                  <a:pt x="1783823" y="92023"/>
                </a:lnTo>
                <a:lnTo>
                  <a:pt x="1846065" y="116668"/>
                </a:lnTo>
                <a:lnTo>
                  <a:pt x="1889240" y="143198"/>
                </a:lnTo>
                <a:lnTo>
                  <a:pt x="1914525" y="185800"/>
                </a:lnTo>
                <a:lnTo>
                  <a:pt x="1911644" y="200320"/>
                </a:lnTo>
                <a:lnTo>
                  <a:pt x="1870143" y="241871"/>
                </a:lnTo>
                <a:lnTo>
                  <a:pt x="1817221" y="267486"/>
                </a:lnTo>
                <a:lnTo>
                  <a:pt x="1746083" y="291050"/>
                </a:lnTo>
                <a:lnTo>
                  <a:pt x="1704216" y="301960"/>
                </a:lnTo>
                <a:lnTo>
                  <a:pt x="1658433" y="312233"/>
                </a:lnTo>
                <a:lnTo>
                  <a:pt x="1608948" y="321829"/>
                </a:lnTo>
                <a:lnTo>
                  <a:pt x="1555974" y="330706"/>
                </a:lnTo>
                <a:lnTo>
                  <a:pt x="1499724" y="338824"/>
                </a:lnTo>
                <a:lnTo>
                  <a:pt x="1440410" y="346140"/>
                </a:lnTo>
                <a:lnTo>
                  <a:pt x="1378246" y="352615"/>
                </a:lnTo>
                <a:lnTo>
                  <a:pt x="1313444" y="358206"/>
                </a:lnTo>
                <a:lnTo>
                  <a:pt x="1246218" y="362873"/>
                </a:lnTo>
                <a:lnTo>
                  <a:pt x="1176780" y="366574"/>
                </a:lnTo>
                <a:lnTo>
                  <a:pt x="1105343" y="369269"/>
                </a:lnTo>
                <a:lnTo>
                  <a:pt x="1032121" y="370916"/>
                </a:lnTo>
                <a:lnTo>
                  <a:pt x="957326" y="371475"/>
                </a:lnTo>
                <a:lnTo>
                  <a:pt x="882513" y="370916"/>
                </a:lnTo>
                <a:lnTo>
                  <a:pt x="809275" y="369269"/>
                </a:lnTo>
                <a:lnTo>
                  <a:pt x="737824" y="366574"/>
                </a:lnTo>
                <a:lnTo>
                  <a:pt x="668374" y="362873"/>
                </a:lnTo>
                <a:lnTo>
                  <a:pt x="601136" y="358206"/>
                </a:lnTo>
                <a:lnTo>
                  <a:pt x="536325" y="352615"/>
                </a:lnTo>
                <a:lnTo>
                  <a:pt x="474152" y="346140"/>
                </a:lnTo>
                <a:lnTo>
                  <a:pt x="414830" y="338824"/>
                </a:lnTo>
                <a:lnTo>
                  <a:pt x="358573" y="330706"/>
                </a:lnTo>
                <a:lnTo>
                  <a:pt x="305594" y="321829"/>
                </a:lnTo>
                <a:lnTo>
                  <a:pt x="256105" y="312233"/>
                </a:lnTo>
                <a:lnTo>
                  <a:pt x="210318" y="301960"/>
                </a:lnTo>
                <a:lnTo>
                  <a:pt x="168448" y="291050"/>
                </a:lnTo>
                <a:lnTo>
                  <a:pt x="130706" y="279545"/>
                </a:lnTo>
                <a:lnTo>
                  <a:pt x="68460" y="254914"/>
                </a:lnTo>
                <a:lnTo>
                  <a:pt x="25284" y="228396"/>
                </a:lnTo>
                <a:lnTo>
                  <a:pt x="0" y="185800"/>
                </a:lnTo>
                <a:close/>
              </a:path>
            </a:pathLst>
          </a:custGeom>
          <a:ln w="12700">
            <a:solidFill>
              <a:srgbClr val="212A35"/>
            </a:solidFill>
          </a:ln>
        </p:spPr>
        <p:txBody>
          <a:bodyPr wrap="square" lIns="0" tIns="0" rIns="0" bIns="0" rtlCol="0"/>
          <a:lstStyle/>
          <a:p>
            <a:endParaRPr/>
          </a:p>
        </p:txBody>
      </p:sp>
    </p:spTree>
    <p:extLst>
      <p:ext uri="{BB962C8B-B14F-4D97-AF65-F5344CB8AC3E}">
        <p14:creationId xmlns:p14="http://schemas.microsoft.com/office/powerpoint/2010/main" val="298987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230" y="1099695"/>
            <a:ext cx="3405664" cy="974626"/>
          </a:xfrm>
          <a:prstGeom prst="rect">
            <a:avLst/>
          </a:prstGeom>
        </p:spPr>
        <p:txBody>
          <a:bodyPr vert="horz" wrap="square" lIns="0" tIns="0" rIns="0" bIns="0" rtlCol="0" anchor="ctr">
            <a:spAutoFit/>
          </a:bodyPr>
          <a:lstStyle/>
          <a:p>
            <a:pPr marL="9525">
              <a:lnSpc>
                <a:spcPts val="3761"/>
              </a:lnSpc>
            </a:pPr>
            <a:r>
              <a:rPr dirty="0"/>
              <a:t>File I/O –</a:t>
            </a:r>
            <a:r>
              <a:rPr spc="-38" dirty="0"/>
              <a:t> </a:t>
            </a:r>
            <a:r>
              <a:rPr spc="-15" dirty="0"/>
              <a:t>Processing</a:t>
            </a:r>
            <a:endParaRPr/>
          </a:p>
          <a:p>
            <a:pPr marL="9525">
              <a:lnSpc>
                <a:spcPts val="3761"/>
              </a:lnSpc>
            </a:pPr>
            <a:r>
              <a:rPr dirty="0"/>
              <a:t>the</a:t>
            </a:r>
            <a:r>
              <a:rPr spc="-68" dirty="0"/>
              <a:t> </a:t>
            </a:r>
            <a:r>
              <a:rPr dirty="0"/>
              <a:t>file</a:t>
            </a:r>
            <a:endParaRPr/>
          </a:p>
        </p:txBody>
      </p:sp>
      <p:sp>
        <p:nvSpPr>
          <p:cNvPr id="3" name="object 3"/>
          <p:cNvSpPr txBox="1"/>
          <p:nvPr/>
        </p:nvSpPr>
        <p:spPr>
          <a:xfrm>
            <a:off x="316230" y="2250376"/>
            <a:ext cx="3571875" cy="3366050"/>
          </a:xfrm>
          <a:prstGeom prst="rect">
            <a:avLst/>
          </a:prstGeom>
        </p:spPr>
        <p:txBody>
          <a:bodyPr vert="horz" wrap="square" lIns="0" tIns="0" rIns="0" bIns="0" rtlCol="0">
            <a:spAutoFit/>
          </a:bodyPr>
          <a:lstStyle/>
          <a:p>
            <a:pPr marL="180975" indent="-171450">
              <a:lnSpc>
                <a:spcPts val="1766"/>
              </a:lnSpc>
              <a:buFont typeface="Arial"/>
              <a:buChar char="•"/>
              <a:tabLst>
                <a:tab pos="180975" algn="l"/>
              </a:tabLst>
            </a:pPr>
            <a:r>
              <a:rPr sz="2100" spc="-49" dirty="0">
                <a:latin typeface="Calibri"/>
                <a:cs typeface="Calibri"/>
              </a:rPr>
              <a:t>We </a:t>
            </a:r>
            <a:r>
              <a:rPr sz="2100" spc="-8" dirty="0">
                <a:latin typeface="Calibri"/>
                <a:cs typeface="Calibri"/>
              </a:rPr>
              <a:t>can use </a:t>
            </a:r>
            <a:r>
              <a:rPr sz="2100" spc="-4" dirty="0">
                <a:latin typeface="Calibri"/>
                <a:cs typeface="Calibri"/>
              </a:rPr>
              <a:t>the </a:t>
            </a:r>
            <a:r>
              <a:rPr sz="2100" spc="-8" dirty="0">
                <a:latin typeface="Calibri"/>
                <a:cs typeface="Calibri"/>
              </a:rPr>
              <a:t>Scanner</a:t>
            </a:r>
            <a:r>
              <a:rPr sz="2100" spc="90" dirty="0">
                <a:latin typeface="Calibri"/>
                <a:cs typeface="Calibri"/>
              </a:rPr>
              <a:t> </a:t>
            </a:r>
            <a:r>
              <a:rPr sz="2100" spc="-8" dirty="0">
                <a:latin typeface="Calibri"/>
                <a:cs typeface="Calibri"/>
              </a:rPr>
              <a:t>object</a:t>
            </a:r>
            <a:endParaRPr sz="2100">
              <a:latin typeface="Calibri"/>
              <a:cs typeface="Calibri"/>
            </a:endParaRPr>
          </a:p>
          <a:p>
            <a:pPr marL="180975" marR="12859">
              <a:lnSpc>
                <a:spcPct val="80000"/>
              </a:lnSpc>
              <a:spcBef>
                <a:spcPts val="251"/>
              </a:spcBef>
            </a:pPr>
            <a:r>
              <a:rPr sz="2100" spc="-4" dirty="0">
                <a:latin typeface="Calibri"/>
                <a:cs typeface="Calibri"/>
              </a:rPr>
              <a:t>(</a:t>
            </a:r>
            <a:r>
              <a:rPr sz="2100" spc="-4" dirty="0">
                <a:latin typeface="Consolas"/>
                <a:cs typeface="Consolas"/>
              </a:rPr>
              <a:t>read</a:t>
            </a:r>
            <a:r>
              <a:rPr sz="2100" spc="-4" dirty="0">
                <a:latin typeface="Calibri"/>
                <a:cs typeface="Calibri"/>
              </a:rPr>
              <a:t>) methods (</a:t>
            </a:r>
            <a:r>
              <a:rPr sz="2100" spc="-4" dirty="0">
                <a:latin typeface="Consolas"/>
                <a:cs typeface="Consolas"/>
              </a:rPr>
              <a:t>nextLine</a:t>
            </a:r>
            <a:r>
              <a:rPr sz="2100" spc="-4" dirty="0">
                <a:latin typeface="Calibri"/>
                <a:cs typeface="Calibri"/>
              </a:rPr>
              <a:t>,  </a:t>
            </a:r>
            <a:r>
              <a:rPr sz="2100" spc="-8" dirty="0">
                <a:latin typeface="Consolas"/>
                <a:cs typeface="Consolas"/>
              </a:rPr>
              <a:t>nextInt</a:t>
            </a:r>
            <a:r>
              <a:rPr sz="2100" spc="-8" dirty="0">
                <a:latin typeface="Calibri"/>
                <a:cs typeface="Calibri"/>
              </a:rPr>
              <a:t>, </a:t>
            </a:r>
            <a:r>
              <a:rPr sz="2100" spc="-8" dirty="0">
                <a:latin typeface="Consolas"/>
                <a:cs typeface="Consolas"/>
              </a:rPr>
              <a:t>next</a:t>
            </a:r>
            <a:r>
              <a:rPr sz="2100" spc="-8" dirty="0">
                <a:latin typeface="Calibri"/>
                <a:cs typeface="Calibri"/>
              </a:rPr>
              <a:t>, </a:t>
            </a:r>
            <a:r>
              <a:rPr sz="2100" spc="-11" dirty="0">
                <a:latin typeface="Calibri"/>
                <a:cs typeface="Calibri"/>
              </a:rPr>
              <a:t>etc) to read  </a:t>
            </a:r>
            <a:r>
              <a:rPr sz="2100" spc="-15" dirty="0">
                <a:latin typeface="Calibri"/>
                <a:cs typeface="Calibri"/>
              </a:rPr>
              <a:t>data from </a:t>
            </a:r>
            <a:r>
              <a:rPr sz="2100" spc="-11" dirty="0">
                <a:latin typeface="Calibri"/>
                <a:cs typeface="Calibri"/>
              </a:rPr>
              <a:t>prog.dat, just </a:t>
            </a:r>
            <a:r>
              <a:rPr sz="2100" spc="-23" dirty="0">
                <a:latin typeface="Calibri"/>
                <a:cs typeface="Calibri"/>
              </a:rPr>
              <a:t>like </a:t>
            </a:r>
            <a:r>
              <a:rPr sz="2100" spc="-11" dirty="0">
                <a:latin typeface="Calibri"/>
                <a:cs typeface="Calibri"/>
              </a:rPr>
              <a:t>we  </a:t>
            </a:r>
            <a:r>
              <a:rPr sz="2100" spc="-8" dirty="0">
                <a:latin typeface="Calibri"/>
                <a:cs typeface="Calibri"/>
              </a:rPr>
              <a:t>did </a:t>
            </a:r>
            <a:r>
              <a:rPr sz="2100" spc="-15" dirty="0">
                <a:latin typeface="Calibri"/>
                <a:cs typeface="Calibri"/>
              </a:rPr>
              <a:t>from </a:t>
            </a:r>
            <a:r>
              <a:rPr sz="2100" spc="-4" dirty="0">
                <a:latin typeface="Calibri"/>
                <a:cs typeface="Calibri"/>
              </a:rPr>
              <a:t>the </a:t>
            </a:r>
            <a:r>
              <a:rPr sz="2100" spc="-8" dirty="0">
                <a:latin typeface="Calibri"/>
                <a:cs typeface="Calibri"/>
              </a:rPr>
              <a:t>console</a:t>
            </a:r>
            <a:endParaRPr sz="2100">
              <a:latin typeface="Calibri"/>
              <a:cs typeface="Calibri"/>
            </a:endParaRPr>
          </a:p>
          <a:p>
            <a:pPr marL="180975" marR="134779" indent="-171450">
              <a:lnSpc>
                <a:spcPts val="2018"/>
              </a:lnSpc>
              <a:spcBef>
                <a:spcPts val="727"/>
              </a:spcBef>
              <a:buFont typeface="Arial"/>
              <a:buChar char="•"/>
              <a:tabLst>
                <a:tab pos="180975" algn="l"/>
              </a:tabLst>
            </a:pPr>
            <a:r>
              <a:rPr sz="2100" spc="-11" dirty="0">
                <a:latin typeface="Calibri"/>
                <a:cs typeface="Calibri"/>
              </a:rPr>
              <a:t>However </a:t>
            </a:r>
            <a:r>
              <a:rPr sz="2100" spc="-15" dirty="0">
                <a:latin typeface="Calibri"/>
                <a:cs typeface="Calibri"/>
              </a:rPr>
              <a:t>(unlike </a:t>
            </a:r>
            <a:r>
              <a:rPr sz="2100" spc="-8" dirty="0">
                <a:latin typeface="Calibri"/>
                <a:cs typeface="Calibri"/>
              </a:rPr>
              <a:t>console), </a:t>
            </a:r>
            <a:r>
              <a:rPr sz="2100" spc="-4" dirty="0">
                <a:latin typeface="Calibri"/>
                <a:cs typeface="Calibri"/>
              </a:rPr>
              <a:t>this  isn’t an </a:t>
            </a:r>
            <a:r>
              <a:rPr sz="2100" b="1" spc="-15" dirty="0">
                <a:latin typeface="Calibri"/>
                <a:cs typeface="Calibri"/>
              </a:rPr>
              <a:t>interactive </a:t>
            </a:r>
            <a:r>
              <a:rPr sz="2100" spc="-8" dirty="0">
                <a:latin typeface="Calibri"/>
                <a:cs typeface="Calibri"/>
              </a:rPr>
              <a:t>input  </a:t>
            </a:r>
            <a:r>
              <a:rPr sz="2100" spc="-11" dirty="0">
                <a:latin typeface="Calibri"/>
                <a:cs typeface="Calibri"/>
              </a:rPr>
              <a:t>process</a:t>
            </a:r>
            <a:endParaRPr sz="2100">
              <a:latin typeface="Calibri"/>
              <a:cs typeface="Calibri"/>
            </a:endParaRPr>
          </a:p>
          <a:p>
            <a:pPr marL="523875" lvl="1" indent="-171450">
              <a:lnSpc>
                <a:spcPts val="1920"/>
              </a:lnSpc>
              <a:buFont typeface="Arial"/>
              <a:buChar char="•"/>
              <a:tabLst>
                <a:tab pos="524351" algn="l"/>
              </a:tabLst>
            </a:pPr>
            <a:r>
              <a:rPr spc="-34" dirty="0">
                <a:latin typeface="Calibri"/>
                <a:cs typeface="Calibri"/>
              </a:rPr>
              <a:t>We </a:t>
            </a:r>
            <a:r>
              <a:rPr spc="-4" dirty="0">
                <a:latin typeface="Calibri"/>
                <a:cs typeface="Calibri"/>
              </a:rPr>
              <a:t>can’t </a:t>
            </a:r>
            <a:r>
              <a:rPr spc="-8" dirty="0">
                <a:latin typeface="Calibri"/>
                <a:cs typeface="Calibri"/>
              </a:rPr>
              <a:t>prompt </a:t>
            </a:r>
            <a:r>
              <a:rPr dirty="0">
                <a:latin typeface="Calibri"/>
                <a:cs typeface="Calibri"/>
              </a:rPr>
              <a:t>the file </a:t>
            </a:r>
            <a:r>
              <a:rPr spc="-15" dirty="0">
                <a:latin typeface="Calibri"/>
                <a:cs typeface="Calibri"/>
              </a:rPr>
              <a:t>for</a:t>
            </a:r>
            <a:r>
              <a:rPr spc="-38" dirty="0">
                <a:latin typeface="Calibri"/>
                <a:cs typeface="Calibri"/>
              </a:rPr>
              <a:t> </a:t>
            </a:r>
            <a:r>
              <a:rPr dirty="0">
                <a:latin typeface="Calibri"/>
                <a:cs typeface="Calibri"/>
              </a:rPr>
              <a:t>the</a:t>
            </a:r>
            <a:endParaRPr>
              <a:latin typeface="Calibri"/>
              <a:cs typeface="Calibri"/>
            </a:endParaRPr>
          </a:p>
          <a:p>
            <a:pPr marL="523875">
              <a:lnSpc>
                <a:spcPts val="1916"/>
              </a:lnSpc>
            </a:pPr>
            <a:r>
              <a:rPr spc="-8" dirty="0">
                <a:latin typeface="Calibri"/>
                <a:cs typeface="Calibri"/>
              </a:rPr>
              <a:t>information </a:t>
            </a:r>
            <a:r>
              <a:rPr spc="-11" dirty="0">
                <a:latin typeface="Calibri"/>
                <a:cs typeface="Calibri"/>
              </a:rPr>
              <a:t>we</a:t>
            </a:r>
            <a:r>
              <a:rPr spc="-68" dirty="0">
                <a:latin typeface="Calibri"/>
                <a:cs typeface="Calibri"/>
              </a:rPr>
              <a:t> </a:t>
            </a:r>
            <a:r>
              <a:rPr spc="-8" dirty="0">
                <a:latin typeface="Calibri"/>
                <a:cs typeface="Calibri"/>
              </a:rPr>
              <a:t>require!</a:t>
            </a:r>
            <a:endParaRPr>
              <a:latin typeface="Calibri"/>
              <a:cs typeface="Calibri"/>
            </a:endParaRPr>
          </a:p>
          <a:p>
            <a:pPr marL="523875" marR="3810" lvl="1" indent="-171450">
              <a:lnSpc>
                <a:spcPct val="80000"/>
              </a:lnSpc>
              <a:spcBef>
                <a:spcPts val="401"/>
              </a:spcBef>
              <a:buFont typeface="Arial"/>
              <a:buChar char="•"/>
              <a:tabLst>
                <a:tab pos="524351" algn="l"/>
              </a:tabLst>
            </a:pPr>
            <a:r>
              <a:rPr dirty="0">
                <a:latin typeface="Calibri"/>
                <a:cs typeface="Calibri"/>
              </a:rPr>
              <a:t>As </a:t>
            </a:r>
            <a:r>
              <a:rPr spc="-4" dirty="0">
                <a:latin typeface="Calibri"/>
                <a:cs typeface="Calibri"/>
              </a:rPr>
              <a:t>such, </a:t>
            </a:r>
            <a:r>
              <a:rPr spc="-11" dirty="0">
                <a:latin typeface="Calibri"/>
                <a:cs typeface="Calibri"/>
              </a:rPr>
              <a:t>we </a:t>
            </a:r>
            <a:r>
              <a:rPr spc="-8" dirty="0">
                <a:latin typeface="Calibri"/>
                <a:cs typeface="Calibri"/>
              </a:rPr>
              <a:t>must </a:t>
            </a:r>
            <a:r>
              <a:rPr spc="-4" dirty="0">
                <a:latin typeface="Calibri"/>
                <a:cs typeface="Calibri"/>
              </a:rPr>
              <a:t>know </a:t>
            </a:r>
            <a:r>
              <a:rPr dirty="0">
                <a:latin typeface="Calibri"/>
                <a:cs typeface="Calibri"/>
              </a:rPr>
              <a:t>– </a:t>
            </a:r>
            <a:r>
              <a:rPr spc="-4" dirty="0">
                <a:latin typeface="Calibri"/>
                <a:cs typeface="Calibri"/>
              </a:rPr>
              <a:t>or  </a:t>
            </a:r>
            <a:r>
              <a:rPr spc="-15" dirty="0">
                <a:latin typeface="Calibri"/>
                <a:cs typeface="Calibri"/>
              </a:rPr>
              <a:t>make </a:t>
            </a:r>
            <a:r>
              <a:rPr dirty="0">
                <a:latin typeface="Calibri"/>
                <a:cs typeface="Calibri"/>
              </a:rPr>
              <a:t>an </a:t>
            </a:r>
            <a:r>
              <a:rPr spc="-4" dirty="0">
                <a:latin typeface="Calibri"/>
                <a:cs typeface="Calibri"/>
              </a:rPr>
              <a:t>assumption </a:t>
            </a:r>
            <a:r>
              <a:rPr dirty="0">
                <a:latin typeface="Calibri"/>
                <a:cs typeface="Calibri"/>
              </a:rPr>
              <a:t>– about</a:t>
            </a:r>
            <a:r>
              <a:rPr spc="-68" dirty="0">
                <a:latin typeface="Calibri"/>
                <a:cs typeface="Calibri"/>
              </a:rPr>
              <a:t> </a:t>
            </a:r>
            <a:r>
              <a:rPr dirty="0">
                <a:latin typeface="Calibri"/>
                <a:cs typeface="Calibri"/>
              </a:rPr>
              <a:t>the  </a:t>
            </a:r>
            <a:r>
              <a:rPr spc="-19" dirty="0">
                <a:latin typeface="Calibri"/>
                <a:cs typeface="Calibri"/>
              </a:rPr>
              <a:t>file’s</a:t>
            </a:r>
            <a:r>
              <a:rPr spc="-45" dirty="0">
                <a:latin typeface="Calibri"/>
                <a:cs typeface="Calibri"/>
              </a:rPr>
              <a:t> </a:t>
            </a:r>
            <a:r>
              <a:rPr spc="-8" dirty="0">
                <a:latin typeface="Calibri"/>
                <a:cs typeface="Calibri"/>
              </a:rPr>
              <a:t>structure</a:t>
            </a:r>
            <a:endParaRPr>
              <a:latin typeface="Calibri"/>
              <a:cs typeface="Calibri"/>
            </a:endParaRPr>
          </a:p>
        </p:txBody>
      </p:sp>
      <p:sp>
        <p:nvSpPr>
          <p:cNvPr id="4" name="object 4"/>
          <p:cNvSpPr/>
          <p:nvPr/>
        </p:nvSpPr>
        <p:spPr>
          <a:xfrm>
            <a:off x="4061174" y="979932"/>
            <a:ext cx="4971574" cy="3462814"/>
          </a:xfrm>
          <a:custGeom>
            <a:avLst/>
            <a:gdLst/>
            <a:ahLst/>
            <a:cxnLst/>
            <a:rect l="l" t="t" r="r" b="b"/>
            <a:pathLst>
              <a:path w="6628765" h="4617085">
                <a:moveTo>
                  <a:pt x="0" y="4616704"/>
                </a:moveTo>
                <a:lnTo>
                  <a:pt x="6628765" y="4616704"/>
                </a:lnTo>
                <a:lnTo>
                  <a:pt x="6628765" y="0"/>
                </a:lnTo>
                <a:lnTo>
                  <a:pt x="0" y="0"/>
                </a:lnTo>
                <a:lnTo>
                  <a:pt x="0" y="4616704"/>
                </a:lnTo>
                <a:close/>
              </a:path>
            </a:pathLst>
          </a:custGeom>
          <a:solidFill>
            <a:srgbClr val="F1F1F1">
              <a:alpha val="74900"/>
            </a:srgbClr>
          </a:solidFill>
        </p:spPr>
        <p:txBody>
          <a:bodyPr wrap="square" lIns="0" tIns="0" rIns="0" bIns="0" rtlCol="0"/>
          <a:lstStyle/>
          <a:p>
            <a:endParaRPr/>
          </a:p>
        </p:txBody>
      </p:sp>
      <p:sp>
        <p:nvSpPr>
          <p:cNvPr id="5" name="object 5"/>
          <p:cNvSpPr txBox="1"/>
          <p:nvPr/>
        </p:nvSpPr>
        <p:spPr>
          <a:xfrm>
            <a:off x="4061174" y="979932"/>
            <a:ext cx="4971574" cy="3437801"/>
          </a:xfrm>
          <a:prstGeom prst="rect">
            <a:avLst/>
          </a:prstGeom>
          <a:ln w="9525">
            <a:solidFill>
              <a:srgbClr val="5B9BD4"/>
            </a:solidFill>
          </a:ln>
        </p:spPr>
        <p:txBody>
          <a:bodyPr vert="horz" wrap="square" lIns="0" tIns="15240" rIns="0" bIns="0" rtlCol="0">
            <a:spAutoFit/>
          </a:bodyPr>
          <a:lstStyle/>
          <a:p>
            <a:pPr marL="65246" marR="2817971">
              <a:spcBef>
                <a:spcPts val="120"/>
              </a:spcBef>
            </a:pPr>
            <a:r>
              <a:rPr sz="1050" spc="-4" dirty="0">
                <a:solidFill>
                  <a:srgbClr val="006FC0"/>
                </a:solidFill>
                <a:latin typeface="Courier New"/>
                <a:cs typeface="Courier New"/>
              </a:rPr>
              <a:t>import </a:t>
            </a:r>
            <a:r>
              <a:rPr sz="1050" spc="-4" dirty="0">
                <a:latin typeface="Courier New"/>
                <a:cs typeface="Courier New"/>
              </a:rPr>
              <a:t>java.io.FileReader;  </a:t>
            </a:r>
            <a:r>
              <a:rPr sz="1050" spc="-4" dirty="0">
                <a:solidFill>
                  <a:srgbClr val="006FC0"/>
                </a:solidFill>
                <a:latin typeface="Courier New"/>
                <a:cs typeface="Courier New"/>
              </a:rPr>
              <a:t>import</a:t>
            </a:r>
            <a:r>
              <a:rPr sz="1050" spc="-64" dirty="0">
                <a:solidFill>
                  <a:srgbClr val="006FC0"/>
                </a:solidFill>
                <a:latin typeface="Courier New"/>
                <a:cs typeface="Courier New"/>
              </a:rPr>
              <a:t> </a:t>
            </a:r>
            <a:r>
              <a:rPr sz="1050" spc="-4" dirty="0">
                <a:latin typeface="Courier New"/>
                <a:cs typeface="Courier New"/>
              </a:rPr>
              <a:t>java.util.Scanner;</a:t>
            </a:r>
            <a:endParaRPr sz="1050">
              <a:latin typeface="Courier New"/>
              <a:cs typeface="Courier New"/>
            </a:endParaRPr>
          </a:p>
          <a:p>
            <a:pPr>
              <a:spcBef>
                <a:spcPts val="11"/>
              </a:spcBef>
            </a:pPr>
            <a:endParaRPr sz="1088">
              <a:latin typeface="Times New Roman"/>
              <a:cs typeface="Times New Roman"/>
            </a:endParaRPr>
          </a:p>
          <a:p>
            <a:pPr marL="65246"/>
            <a:r>
              <a:rPr sz="1050" spc="-4" dirty="0">
                <a:solidFill>
                  <a:srgbClr val="006FC0"/>
                </a:solidFill>
                <a:latin typeface="Courier New"/>
                <a:cs typeface="Courier New"/>
              </a:rPr>
              <a:t>public class </a:t>
            </a:r>
            <a:r>
              <a:rPr sz="1050" spc="-4" dirty="0">
                <a:latin typeface="Courier New"/>
                <a:cs typeface="Courier New"/>
              </a:rPr>
              <a:t>FileInput</a:t>
            </a:r>
            <a:r>
              <a:rPr sz="1050" spc="-71" dirty="0">
                <a:latin typeface="Courier New"/>
                <a:cs typeface="Courier New"/>
              </a:rPr>
              <a:t> </a:t>
            </a:r>
            <a:r>
              <a:rPr sz="1050" dirty="0">
                <a:latin typeface="Courier New"/>
                <a:cs typeface="Courier New"/>
              </a:rPr>
              <a:t>{</a:t>
            </a:r>
            <a:endParaRPr sz="1050">
              <a:latin typeface="Courier New"/>
              <a:cs typeface="Courier New"/>
            </a:endParaRPr>
          </a:p>
          <a:p>
            <a:pPr>
              <a:spcBef>
                <a:spcPts val="8"/>
              </a:spcBef>
            </a:pPr>
            <a:endParaRPr sz="1088">
              <a:latin typeface="Times New Roman"/>
              <a:cs typeface="Times New Roman"/>
            </a:endParaRPr>
          </a:p>
          <a:p>
            <a:pPr marL="522446" marR="1462088" indent="-297180"/>
            <a:r>
              <a:rPr sz="1050" spc="-4" dirty="0">
                <a:solidFill>
                  <a:srgbClr val="006FC0"/>
                </a:solidFill>
                <a:latin typeface="Courier New"/>
                <a:cs typeface="Courier New"/>
              </a:rPr>
              <a:t>public </a:t>
            </a:r>
            <a:r>
              <a:rPr sz="1050" spc="-8" dirty="0">
                <a:solidFill>
                  <a:srgbClr val="006FC0"/>
                </a:solidFill>
                <a:latin typeface="Courier New"/>
                <a:cs typeface="Courier New"/>
              </a:rPr>
              <a:t>static </a:t>
            </a:r>
            <a:r>
              <a:rPr sz="1050" spc="-4" dirty="0">
                <a:solidFill>
                  <a:srgbClr val="006FC0"/>
                </a:solidFill>
                <a:latin typeface="Courier New"/>
                <a:cs typeface="Courier New"/>
              </a:rPr>
              <a:t>void </a:t>
            </a:r>
            <a:r>
              <a:rPr sz="1050" spc="-4" dirty="0">
                <a:latin typeface="Courier New"/>
                <a:cs typeface="Courier New"/>
              </a:rPr>
              <a:t>main (String[] args) </a:t>
            </a:r>
            <a:r>
              <a:rPr sz="1050" dirty="0">
                <a:latin typeface="Courier New"/>
                <a:cs typeface="Courier New"/>
              </a:rPr>
              <a:t>{  </a:t>
            </a:r>
            <a:r>
              <a:rPr sz="1050" spc="-4" dirty="0">
                <a:latin typeface="Courier New"/>
                <a:cs typeface="Courier New"/>
              </a:rPr>
              <a:t>String </a:t>
            </a:r>
            <a:r>
              <a:rPr sz="1050" spc="-8" dirty="0">
                <a:latin typeface="Courier New"/>
                <a:cs typeface="Courier New"/>
              </a:rPr>
              <a:t>fileName </a:t>
            </a:r>
            <a:r>
              <a:rPr sz="1050" dirty="0">
                <a:latin typeface="Courier New"/>
                <a:cs typeface="Courier New"/>
              </a:rPr>
              <a:t>= </a:t>
            </a:r>
            <a:r>
              <a:rPr sz="1050" spc="-8" dirty="0">
                <a:solidFill>
                  <a:srgbClr val="C55A11"/>
                </a:solidFill>
                <a:latin typeface="Courier New"/>
                <a:cs typeface="Courier New"/>
              </a:rPr>
              <a:t>"prog.dat"</a:t>
            </a:r>
            <a:r>
              <a:rPr sz="1050" spc="-8" dirty="0">
                <a:latin typeface="Courier New"/>
                <a:cs typeface="Courier New"/>
              </a:rPr>
              <a:t>;</a:t>
            </a:r>
            <a:endParaRPr sz="1050">
              <a:latin typeface="Courier New"/>
              <a:cs typeface="Courier New"/>
            </a:endParaRPr>
          </a:p>
          <a:p>
            <a:pPr>
              <a:spcBef>
                <a:spcPts val="8"/>
              </a:spcBef>
            </a:pPr>
            <a:endParaRPr sz="1088">
              <a:latin typeface="Times New Roman"/>
              <a:cs typeface="Times New Roman"/>
            </a:endParaRPr>
          </a:p>
          <a:p>
            <a:pPr marL="522446" marR="1006316"/>
            <a:r>
              <a:rPr sz="1050" spc="-4" dirty="0">
                <a:latin typeface="Courier New"/>
                <a:cs typeface="Courier New"/>
              </a:rPr>
              <a:t>FileReader file </a:t>
            </a:r>
            <a:r>
              <a:rPr sz="1050" dirty="0">
                <a:latin typeface="Courier New"/>
                <a:cs typeface="Courier New"/>
              </a:rPr>
              <a:t>= </a:t>
            </a:r>
            <a:r>
              <a:rPr sz="1050" spc="-4" dirty="0">
                <a:latin typeface="Courier New"/>
                <a:cs typeface="Courier New"/>
              </a:rPr>
              <a:t>new </a:t>
            </a:r>
            <a:r>
              <a:rPr sz="1050" spc="-8" dirty="0">
                <a:latin typeface="Courier New"/>
                <a:cs typeface="Courier New"/>
              </a:rPr>
              <a:t>FileReader(fileName);  </a:t>
            </a:r>
            <a:r>
              <a:rPr sz="1050" spc="-4" dirty="0">
                <a:latin typeface="Courier New"/>
                <a:cs typeface="Courier New"/>
              </a:rPr>
              <a:t>Scanner </a:t>
            </a:r>
            <a:r>
              <a:rPr sz="1050" spc="-8" dirty="0">
                <a:latin typeface="Courier New"/>
                <a:cs typeface="Courier New"/>
              </a:rPr>
              <a:t>read </a:t>
            </a:r>
            <a:r>
              <a:rPr sz="1050" dirty="0">
                <a:latin typeface="Courier New"/>
                <a:cs typeface="Courier New"/>
              </a:rPr>
              <a:t>= </a:t>
            </a:r>
            <a:r>
              <a:rPr sz="1050" spc="-4" dirty="0">
                <a:latin typeface="Courier New"/>
                <a:cs typeface="Courier New"/>
              </a:rPr>
              <a:t>new</a:t>
            </a:r>
            <a:r>
              <a:rPr sz="1050" spc="-49" dirty="0">
                <a:latin typeface="Courier New"/>
                <a:cs typeface="Courier New"/>
              </a:rPr>
              <a:t> </a:t>
            </a:r>
            <a:r>
              <a:rPr sz="1050" spc="-4" dirty="0">
                <a:latin typeface="Courier New"/>
                <a:cs typeface="Courier New"/>
              </a:rPr>
              <a:t>Scanner(file);</a:t>
            </a:r>
            <a:endParaRPr sz="1050">
              <a:latin typeface="Courier New"/>
              <a:cs typeface="Courier New"/>
            </a:endParaRPr>
          </a:p>
          <a:p>
            <a:pPr>
              <a:spcBef>
                <a:spcPts val="8"/>
              </a:spcBef>
            </a:pPr>
            <a:endParaRPr sz="1088">
              <a:latin typeface="Times New Roman"/>
              <a:cs typeface="Times New Roman"/>
            </a:endParaRPr>
          </a:p>
          <a:p>
            <a:pPr marL="522446"/>
            <a:r>
              <a:rPr sz="1050" spc="-4" dirty="0">
                <a:latin typeface="Courier New"/>
                <a:cs typeface="Courier New"/>
              </a:rPr>
              <a:t>String name </a:t>
            </a:r>
            <a:r>
              <a:rPr sz="1050" dirty="0">
                <a:latin typeface="Courier New"/>
                <a:cs typeface="Courier New"/>
              </a:rPr>
              <a:t>=</a:t>
            </a:r>
            <a:r>
              <a:rPr sz="1050" spc="-79" dirty="0">
                <a:latin typeface="Courier New"/>
                <a:cs typeface="Courier New"/>
              </a:rPr>
              <a:t> </a:t>
            </a:r>
            <a:r>
              <a:rPr sz="1050" b="1" spc="-4" dirty="0">
                <a:latin typeface="Courier New"/>
                <a:cs typeface="Courier New"/>
              </a:rPr>
              <a:t>read.next();</a:t>
            </a:r>
            <a:endParaRPr sz="1050">
              <a:latin typeface="Courier New"/>
              <a:cs typeface="Courier New"/>
            </a:endParaRPr>
          </a:p>
          <a:p>
            <a:pPr marL="522446"/>
            <a:r>
              <a:rPr sz="1050" spc="-4" dirty="0">
                <a:solidFill>
                  <a:srgbClr val="252599"/>
                </a:solidFill>
                <a:latin typeface="Courier New"/>
                <a:cs typeface="Courier New"/>
              </a:rPr>
              <a:t>int </a:t>
            </a:r>
            <a:r>
              <a:rPr sz="1050" spc="-4" dirty="0">
                <a:latin typeface="Courier New"/>
                <a:cs typeface="Courier New"/>
              </a:rPr>
              <a:t>age </a:t>
            </a:r>
            <a:r>
              <a:rPr sz="1050" dirty="0">
                <a:latin typeface="Courier New"/>
                <a:cs typeface="Courier New"/>
              </a:rPr>
              <a:t>=</a:t>
            </a:r>
            <a:r>
              <a:rPr sz="1050" spc="-68" dirty="0">
                <a:latin typeface="Courier New"/>
                <a:cs typeface="Courier New"/>
              </a:rPr>
              <a:t> </a:t>
            </a:r>
            <a:r>
              <a:rPr sz="1050" b="1" spc="-4" dirty="0">
                <a:latin typeface="Courier New"/>
                <a:cs typeface="Courier New"/>
              </a:rPr>
              <a:t>read.nextInt();</a:t>
            </a:r>
            <a:endParaRPr sz="1050">
              <a:latin typeface="Courier New"/>
              <a:cs typeface="Courier New"/>
            </a:endParaRPr>
          </a:p>
          <a:p>
            <a:pPr marL="522446"/>
            <a:r>
              <a:rPr sz="1050" spc="-4" dirty="0">
                <a:solidFill>
                  <a:srgbClr val="252599"/>
                </a:solidFill>
                <a:latin typeface="Courier New"/>
                <a:cs typeface="Courier New"/>
              </a:rPr>
              <a:t>double </a:t>
            </a:r>
            <a:r>
              <a:rPr sz="1050" spc="-4" dirty="0">
                <a:latin typeface="Courier New"/>
                <a:cs typeface="Courier New"/>
              </a:rPr>
              <a:t>rate </a:t>
            </a:r>
            <a:r>
              <a:rPr sz="1050" dirty="0">
                <a:latin typeface="Courier New"/>
                <a:cs typeface="Courier New"/>
              </a:rPr>
              <a:t>=</a:t>
            </a:r>
            <a:r>
              <a:rPr sz="1050" spc="-71" dirty="0">
                <a:latin typeface="Courier New"/>
                <a:cs typeface="Courier New"/>
              </a:rPr>
              <a:t> </a:t>
            </a:r>
            <a:r>
              <a:rPr sz="1050" b="1" spc="-4" dirty="0">
                <a:latin typeface="Courier New"/>
                <a:cs typeface="Courier New"/>
              </a:rPr>
              <a:t>read.nextDouble();</a:t>
            </a:r>
            <a:endParaRPr sz="1050">
              <a:latin typeface="Courier New"/>
              <a:cs typeface="Courier New"/>
            </a:endParaRPr>
          </a:p>
          <a:p>
            <a:pPr marL="522446"/>
            <a:r>
              <a:rPr sz="1050" spc="-4" dirty="0">
                <a:solidFill>
                  <a:srgbClr val="252599"/>
                </a:solidFill>
                <a:latin typeface="Courier New"/>
                <a:cs typeface="Courier New"/>
              </a:rPr>
              <a:t>int </a:t>
            </a:r>
            <a:r>
              <a:rPr sz="1050" spc="-8" dirty="0">
                <a:latin typeface="Courier New"/>
                <a:cs typeface="Courier New"/>
              </a:rPr>
              <a:t>hoursWorked </a:t>
            </a:r>
            <a:r>
              <a:rPr sz="1050" dirty="0">
                <a:latin typeface="Courier New"/>
                <a:cs typeface="Courier New"/>
              </a:rPr>
              <a:t>=</a:t>
            </a:r>
            <a:r>
              <a:rPr sz="1050" spc="26" dirty="0">
                <a:latin typeface="Courier New"/>
                <a:cs typeface="Courier New"/>
              </a:rPr>
              <a:t> </a:t>
            </a:r>
            <a:r>
              <a:rPr sz="1050" b="1" spc="-8" dirty="0">
                <a:latin typeface="Courier New"/>
                <a:cs typeface="Courier New"/>
              </a:rPr>
              <a:t>read.nextInt();</a:t>
            </a:r>
            <a:endParaRPr sz="1050">
              <a:latin typeface="Courier New"/>
              <a:cs typeface="Courier New"/>
            </a:endParaRPr>
          </a:p>
          <a:p>
            <a:pPr>
              <a:spcBef>
                <a:spcPts val="11"/>
              </a:spcBef>
            </a:pPr>
            <a:endParaRPr sz="1088">
              <a:latin typeface="Times New Roman"/>
              <a:cs typeface="Times New Roman"/>
            </a:endParaRPr>
          </a:p>
          <a:p>
            <a:pPr marL="522446" marR="445770"/>
            <a:r>
              <a:rPr sz="1050" spc="-4" dirty="0">
                <a:solidFill>
                  <a:srgbClr val="252599"/>
                </a:solidFill>
                <a:latin typeface="Courier New"/>
                <a:cs typeface="Courier New"/>
              </a:rPr>
              <a:t>double </a:t>
            </a:r>
            <a:r>
              <a:rPr sz="1050" spc="-4" dirty="0">
                <a:latin typeface="Courier New"/>
                <a:cs typeface="Courier New"/>
              </a:rPr>
              <a:t>pay </a:t>
            </a:r>
            <a:r>
              <a:rPr sz="1050" dirty="0">
                <a:latin typeface="Courier New"/>
                <a:cs typeface="Courier New"/>
              </a:rPr>
              <a:t>= </a:t>
            </a:r>
            <a:r>
              <a:rPr sz="1050" spc="-8" dirty="0">
                <a:latin typeface="Courier New"/>
                <a:cs typeface="Courier New"/>
              </a:rPr>
              <a:t>rate*hoursWorked;  </a:t>
            </a:r>
            <a:r>
              <a:rPr sz="1050" spc="-4" dirty="0">
                <a:latin typeface="Courier New"/>
                <a:cs typeface="Courier New"/>
              </a:rPr>
              <a:t>System.out.printf(</a:t>
            </a:r>
            <a:r>
              <a:rPr sz="1050" spc="-4" dirty="0">
                <a:solidFill>
                  <a:srgbClr val="C55A11"/>
                </a:solidFill>
                <a:latin typeface="Courier New"/>
                <a:cs typeface="Courier New"/>
              </a:rPr>
              <a:t>"Pay </a:t>
            </a:r>
            <a:r>
              <a:rPr sz="1050" spc="-8" dirty="0">
                <a:solidFill>
                  <a:srgbClr val="C55A11"/>
                </a:solidFill>
                <a:latin typeface="Courier New"/>
                <a:cs typeface="Courier New"/>
              </a:rPr>
              <a:t>for </a:t>
            </a:r>
            <a:r>
              <a:rPr sz="1050" spc="-4" dirty="0">
                <a:solidFill>
                  <a:srgbClr val="C55A11"/>
                </a:solidFill>
                <a:latin typeface="Courier New"/>
                <a:cs typeface="Courier New"/>
              </a:rPr>
              <a:t>%s: £%.2f"</a:t>
            </a:r>
            <a:r>
              <a:rPr sz="1050" spc="-4" dirty="0">
                <a:latin typeface="Courier New"/>
                <a:cs typeface="Courier New"/>
              </a:rPr>
              <a:t>, name,</a:t>
            </a:r>
            <a:r>
              <a:rPr sz="1050" spc="-56" dirty="0">
                <a:latin typeface="Courier New"/>
                <a:cs typeface="Courier New"/>
              </a:rPr>
              <a:t> </a:t>
            </a:r>
            <a:r>
              <a:rPr sz="1050" spc="-4" dirty="0">
                <a:latin typeface="Courier New"/>
                <a:cs typeface="Courier New"/>
              </a:rPr>
              <a:t>pay);</a:t>
            </a:r>
            <a:endParaRPr sz="1050">
              <a:latin typeface="Courier New"/>
              <a:cs typeface="Courier New"/>
            </a:endParaRPr>
          </a:p>
          <a:p>
            <a:pPr marL="522446"/>
            <a:r>
              <a:rPr sz="1050" dirty="0">
                <a:solidFill>
                  <a:srgbClr val="385622"/>
                </a:solidFill>
                <a:latin typeface="Courier New"/>
                <a:cs typeface="Courier New"/>
              </a:rPr>
              <a:t>// </a:t>
            </a:r>
            <a:r>
              <a:rPr sz="1050" spc="-4" dirty="0">
                <a:solidFill>
                  <a:srgbClr val="385622"/>
                </a:solidFill>
                <a:latin typeface="Courier New"/>
                <a:cs typeface="Courier New"/>
              </a:rPr>
              <a:t>deal with errors and tell Java we’re done with</a:t>
            </a:r>
            <a:r>
              <a:rPr sz="1050" spc="-19" dirty="0">
                <a:solidFill>
                  <a:srgbClr val="385622"/>
                </a:solidFill>
                <a:latin typeface="Courier New"/>
                <a:cs typeface="Courier New"/>
              </a:rPr>
              <a:t> </a:t>
            </a:r>
            <a:r>
              <a:rPr sz="1050" spc="-4" dirty="0">
                <a:solidFill>
                  <a:srgbClr val="385622"/>
                </a:solidFill>
                <a:latin typeface="Courier New"/>
                <a:cs typeface="Courier New"/>
              </a:rPr>
              <a:t>file</a:t>
            </a:r>
            <a:endParaRPr sz="1050">
              <a:latin typeface="Courier New"/>
              <a:cs typeface="Courier New"/>
            </a:endParaRPr>
          </a:p>
          <a:p>
            <a:pPr marL="522446"/>
            <a:r>
              <a:rPr sz="1050" dirty="0">
                <a:latin typeface="Courier New"/>
                <a:cs typeface="Courier New"/>
              </a:rPr>
              <a:t>}</a:t>
            </a:r>
            <a:endParaRPr sz="1050">
              <a:latin typeface="Courier New"/>
              <a:cs typeface="Courier New"/>
            </a:endParaRPr>
          </a:p>
          <a:p>
            <a:pPr marL="65246"/>
            <a:r>
              <a:rPr sz="1050" dirty="0">
                <a:latin typeface="Courier New"/>
                <a:cs typeface="Courier New"/>
              </a:rPr>
              <a:t>}</a:t>
            </a:r>
            <a:endParaRPr sz="1050">
              <a:latin typeface="Courier New"/>
              <a:cs typeface="Courier New"/>
            </a:endParaRPr>
          </a:p>
        </p:txBody>
      </p:sp>
      <p:sp>
        <p:nvSpPr>
          <p:cNvPr id="6" name="object 6"/>
          <p:cNvSpPr txBox="1"/>
          <p:nvPr/>
        </p:nvSpPr>
        <p:spPr>
          <a:xfrm>
            <a:off x="4120801" y="4568762"/>
            <a:ext cx="1801178" cy="487313"/>
          </a:xfrm>
          <a:prstGeom prst="rect">
            <a:avLst/>
          </a:prstGeom>
        </p:spPr>
        <p:txBody>
          <a:bodyPr vert="horz" wrap="square" lIns="0" tIns="0" rIns="0" bIns="0" rtlCol="0">
            <a:spAutoFit/>
          </a:bodyPr>
          <a:lstStyle/>
          <a:p>
            <a:pPr marL="9525"/>
            <a:r>
              <a:rPr sz="1500" dirty="0">
                <a:latin typeface="Calibri"/>
                <a:cs typeface="Calibri"/>
              </a:rPr>
              <a:t>A </a:t>
            </a:r>
            <a:r>
              <a:rPr sz="1500" b="1" spc="-4" dirty="0">
                <a:latin typeface="Calibri"/>
                <a:cs typeface="Calibri"/>
              </a:rPr>
              <a:t>compatible </a:t>
            </a:r>
            <a:r>
              <a:rPr sz="1500" spc="-4" dirty="0">
                <a:latin typeface="Calibri"/>
                <a:cs typeface="Calibri"/>
              </a:rPr>
              <a:t>file</a:t>
            </a:r>
            <a:r>
              <a:rPr sz="1500" spc="-49" dirty="0">
                <a:latin typeface="Calibri"/>
                <a:cs typeface="Calibri"/>
              </a:rPr>
              <a:t> </a:t>
            </a:r>
            <a:r>
              <a:rPr sz="1500" spc="-4" dirty="0">
                <a:latin typeface="Calibri"/>
                <a:cs typeface="Calibri"/>
              </a:rPr>
              <a:t>line:</a:t>
            </a:r>
            <a:endParaRPr sz="1500">
              <a:latin typeface="Calibri"/>
              <a:cs typeface="Calibri"/>
            </a:endParaRPr>
          </a:p>
          <a:p>
            <a:pPr marL="9525">
              <a:spcBef>
                <a:spcPts val="206"/>
              </a:spcBef>
            </a:pPr>
            <a:r>
              <a:rPr sz="1500" dirty="0">
                <a:latin typeface="Consolas"/>
                <a:cs typeface="Consolas"/>
              </a:rPr>
              <a:t>David </a:t>
            </a:r>
            <a:r>
              <a:rPr sz="1500" spc="-8" dirty="0">
                <a:latin typeface="Consolas"/>
                <a:cs typeface="Consolas"/>
              </a:rPr>
              <a:t>36 </a:t>
            </a:r>
            <a:r>
              <a:rPr sz="1500" spc="-4" dirty="0">
                <a:latin typeface="Consolas"/>
                <a:cs typeface="Consolas"/>
              </a:rPr>
              <a:t>22.75</a:t>
            </a:r>
            <a:r>
              <a:rPr sz="1500" spc="-38" dirty="0">
                <a:latin typeface="Consolas"/>
                <a:cs typeface="Consolas"/>
              </a:rPr>
              <a:t> </a:t>
            </a:r>
            <a:r>
              <a:rPr sz="1500" dirty="0">
                <a:latin typeface="Consolas"/>
                <a:cs typeface="Consolas"/>
              </a:rPr>
              <a:t>37</a:t>
            </a:r>
            <a:endParaRPr sz="1500">
              <a:latin typeface="Consolas"/>
              <a:cs typeface="Consolas"/>
            </a:endParaRPr>
          </a:p>
        </p:txBody>
      </p:sp>
      <p:sp>
        <p:nvSpPr>
          <p:cNvPr id="7" name="object 7"/>
          <p:cNvSpPr txBox="1"/>
          <p:nvPr/>
        </p:nvSpPr>
        <p:spPr>
          <a:xfrm>
            <a:off x="4120801" y="5334762"/>
            <a:ext cx="2666047" cy="487313"/>
          </a:xfrm>
          <a:prstGeom prst="rect">
            <a:avLst/>
          </a:prstGeom>
        </p:spPr>
        <p:txBody>
          <a:bodyPr vert="horz" wrap="square" lIns="0" tIns="0" rIns="0" bIns="0" rtlCol="0">
            <a:spAutoFit/>
          </a:bodyPr>
          <a:lstStyle/>
          <a:p>
            <a:pPr marL="9525"/>
            <a:r>
              <a:rPr sz="1500" dirty="0">
                <a:latin typeface="Calibri"/>
                <a:cs typeface="Calibri"/>
              </a:rPr>
              <a:t>An </a:t>
            </a:r>
            <a:r>
              <a:rPr sz="1500" b="1" spc="-4" dirty="0">
                <a:latin typeface="Calibri"/>
                <a:cs typeface="Calibri"/>
              </a:rPr>
              <a:t>incompatible </a:t>
            </a:r>
            <a:r>
              <a:rPr sz="1500" spc="-4" dirty="0">
                <a:latin typeface="Calibri"/>
                <a:cs typeface="Calibri"/>
              </a:rPr>
              <a:t>file entry:</a:t>
            </a:r>
            <a:r>
              <a:rPr sz="1500" spc="-23" dirty="0">
                <a:latin typeface="Calibri"/>
                <a:cs typeface="Calibri"/>
              </a:rPr>
              <a:t> </a:t>
            </a:r>
            <a:r>
              <a:rPr sz="1500" spc="-8" dirty="0">
                <a:latin typeface="Calibri"/>
                <a:cs typeface="Calibri"/>
              </a:rPr>
              <a:t>(why?)</a:t>
            </a:r>
            <a:endParaRPr sz="1500">
              <a:latin typeface="Calibri"/>
              <a:cs typeface="Calibri"/>
            </a:endParaRPr>
          </a:p>
          <a:p>
            <a:pPr marL="9525">
              <a:spcBef>
                <a:spcPts val="206"/>
              </a:spcBef>
            </a:pPr>
            <a:r>
              <a:rPr sz="1500" dirty="0">
                <a:latin typeface="Consolas"/>
                <a:cs typeface="Consolas"/>
              </a:rPr>
              <a:t>John 32 Pittance!</a:t>
            </a:r>
            <a:r>
              <a:rPr sz="1500" spc="-83" dirty="0">
                <a:latin typeface="Consolas"/>
                <a:cs typeface="Consolas"/>
              </a:rPr>
              <a:t> </a:t>
            </a:r>
            <a:r>
              <a:rPr sz="1500" dirty="0">
                <a:latin typeface="Consolas"/>
                <a:cs typeface="Consolas"/>
              </a:rPr>
              <a:t>60</a:t>
            </a:r>
            <a:endParaRPr sz="1500">
              <a:latin typeface="Consolas"/>
              <a:cs typeface="Consolas"/>
            </a:endParaRPr>
          </a:p>
        </p:txBody>
      </p:sp>
      <p:sp>
        <p:nvSpPr>
          <p:cNvPr id="8" name="object 8"/>
          <p:cNvSpPr/>
          <p:nvPr/>
        </p:nvSpPr>
        <p:spPr>
          <a:xfrm>
            <a:off x="5361146" y="2711196"/>
            <a:ext cx="2037874" cy="816769"/>
          </a:xfrm>
          <a:custGeom>
            <a:avLst/>
            <a:gdLst/>
            <a:ahLst/>
            <a:cxnLst/>
            <a:rect l="l" t="t" r="r" b="b"/>
            <a:pathLst>
              <a:path w="2717165" h="1089025">
                <a:moveTo>
                  <a:pt x="0" y="544449"/>
                </a:moveTo>
                <a:lnTo>
                  <a:pt x="6217" y="492027"/>
                </a:lnTo>
                <a:lnTo>
                  <a:pt x="24490" y="441013"/>
                </a:lnTo>
                <a:lnTo>
                  <a:pt x="54249" y="391634"/>
                </a:lnTo>
                <a:lnTo>
                  <a:pt x="94927" y="344120"/>
                </a:lnTo>
                <a:lnTo>
                  <a:pt x="145953" y="298697"/>
                </a:lnTo>
                <a:lnTo>
                  <a:pt x="206758" y="255596"/>
                </a:lnTo>
                <a:lnTo>
                  <a:pt x="240651" y="234987"/>
                </a:lnTo>
                <a:lnTo>
                  <a:pt x="276775" y="215044"/>
                </a:lnTo>
                <a:lnTo>
                  <a:pt x="315060" y="195795"/>
                </a:lnTo>
                <a:lnTo>
                  <a:pt x="355434" y="177270"/>
                </a:lnTo>
                <a:lnTo>
                  <a:pt x="397827" y="159496"/>
                </a:lnTo>
                <a:lnTo>
                  <a:pt x="442167" y="142502"/>
                </a:lnTo>
                <a:lnTo>
                  <a:pt x="488382" y="126317"/>
                </a:lnTo>
                <a:lnTo>
                  <a:pt x="536403" y="110969"/>
                </a:lnTo>
                <a:lnTo>
                  <a:pt x="586158" y="96486"/>
                </a:lnTo>
                <a:lnTo>
                  <a:pt x="637575" y="82899"/>
                </a:lnTo>
                <a:lnTo>
                  <a:pt x="690584" y="70234"/>
                </a:lnTo>
                <a:lnTo>
                  <a:pt x="745114" y="58520"/>
                </a:lnTo>
                <a:lnTo>
                  <a:pt x="801092" y="47787"/>
                </a:lnTo>
                <a:lnTo>
                  <a:pt x="858450" y="38062"/>
                </a:lnTo>
                <a:lnTo>
                  <a:pt x="917114" y="29374"/>
                </a:lnTo>
                <a:lnTo>
                  <a:pt x="977014" y="21752"/>
                </a:lnTo>
                <a:lnTo>
                  <a:pt x="1038080" y="15225"/>
                </a:lnTo>
                <a:lnTo>
                  <a:pt x="1100239" y="9820"/>
                </a:lnTo>
                <a:lnTo>
                  <a:pt x="1163421" y="5566"/>
                </a:lnTo>
                <a:lnTo>
                  <a:pt x="1227554" y="2493"/>
                </a:lnTo>
                <a:lnTo>
                  <a:pt x="1292568" y="628"/>
                </a:lnTo>
                <a:lnTo>
                  <a:pt x="1358391" y="0"/>
                </a:lnTo>
                <a:lnTo>
                  <a:pt x="1424204" y="628"/>
                </a:lnTo>
                <a:lnTo>
                  <a:pt x="1489209" y="2493"/>
                </a:lnTo>
                <a:lnTo>
                  <a:pt x="1553334" y="5566"/>
                </a:lnTo>
                <a:lnTo>
                  <a:pt x="1616509" y="9820"/>
                </a:lnTo>
                <a:lnTo>
                  <a:pt x="1678663" y="15225"/>
                </a:lnTo>
                <a:lnTo>
                  <a:pt x="1739723" y="21752"/>
                </a:lnTo>
                <a:lnTo>
                  <a:pt x="1799620" y="29374"/>
                </a:lnTo>
                <a:lnTo>
                  <a:pt x="1858281" y="38062"/>
                </a:lnTo>
                <a:lnTo>
                  <a:pt x="1915636" y="47787"/>
                </a:lnTo>
                <a:lnTo>
                  <a:pt x="1971614" y="58520"/>
                </a:lnTo>
                <a:lnTo>
                  <a:pt x="2026142" y="70234"/>
                </a:lnTo>
                <a:lnTo>
                  <a:pt x="2079152" y="82899"/>
                </a:lnTo>
                <a:lnTo>
                  <a:pt x="2130570" y="96486"/>
                </a:lnTo>
                <a:lnTo>
                  <a:pt x="2180325" y="110969"/>
                </a:lnTo>
                <a:lnTo>
                  <a:pt x="2228348" y="126317"/>
                </a:lnTo>
                <a:lnTo>
                  <a:pt x="2274566" y="142502"/>
                </a:lnTo>
                <a:lnTo>
                  <a:pt x="2318908" y="159496"/>
                </a:lnTo>
                <a:lnTo>
                  <a:pt x="2361304" y="177270"/>
                </a:lnTo>
                <a:lnTo>
                  <a:pt x="2401681" y="195795"/>
                </a:lnTo>
                <a:lnTo>
                  <a:pt x="2439970" y="215044"/>
                </a:lnTo>
                <a:lnTo>
                  <a:pt x="2476097" y="234987"/>
                </a:lnTo>
                <a:lnTo>
                  <a:pt x="2509994" y="255596"/>
                </a:lnTo>
                <a:lnTo>
                  <a:pt x="2570807" y="298697"/>
                </a:lnTo>
                <a:lnTo>
                  <a:pt x="2621840" y="344120"/>
                </a:lnTo>
                <a:lnTo>
                  <a:pt x="2662524" y="391634"/>
                </a:lnTo>
                <a:lnTo>
                  <a:pt x="2692289" y="441013"/>
                </a:lnTo>
                <a:lnTo>
                  <a:pt x="2710565" y="492027"/>
                </a:lnTo>
                <a:lnTo>
                  <a:pt x="2716783" y="544449"/>
                </a:lnTo>
                <a:lnTo>
                  <a:pt x="2715217" y="570831"/>
                </a:lnTo>
                <a:lnTo>
                  <a:pt x="2702898" y="622595"/>
                </a:lnTo>
                <a:lnTo>
                  <a:pt x="2678807" y="672833"/>
                </a:lnTo>
                <a:lnTo>
                  <a:pt x="2643511" y="721317"/>
                </a:lnTo>
                <a:lnTo>
                  <a:pt x="2597582" y="767819"/>
                </a:lnTo>
                <a:lnTo>
                  <a:pt x="2541587" y="812111"/>
                </a:lnTo>
                <a:lnTo>
                  <a:pt x="2476097" y="853966"/>
                </a:lnTo>
                <a:lnTo>
                  <a:pt x="2439970" y="873907"/>
                </a:lnTo>
                <a:lnTo>
                  <a:pt x="2401681" y="893154"/>
                </a:lnTo>
                <a:lnTo>
                  <a:pt x="2361304" y="911678"/>
                </a:lnTo>
                <a:lnTo>
                  <a:pt x="2318908" y="929449"/>
                </a:lnTo>
                <a:lnTo>
                  <a:pt x="2274566" y="946440"/>
                </a:lnTo>
                <a:lnTo>
                  <a:pt x="2228348" y="962622"/>
                </a:lnTo>
                <a:lnTo>
                  <a:pt x="2180325" y="977966"/>
                </a:lnTo>
                <a:lnTo>
                  <a:pt x="2130570" y="992445"/>
                </a:lnTo>
                <a:lnTo>
                  <a:pt x="2079152" y="1006029"/>
                </a:lnTo>
                <a:lnTo>
                  <a:pt x="2026142" y="1018690"/>
                </a:lnTo>
                <a:lnTo>
                  <a:pt x="1971614" y="1030400"/>
                </a:lnTo>
                <a:lnTo>
                  <a:pt x="1915636" y="1041130"/>
                </a:lnTo>
                <a:lnTo>
                  <a:pt x="1858281" y="1050851"/>
                </a:lnTo>
                <a:lnTo>
                  <a:pt x="1799620" y="1059536"/>
                </a:lnTo>
                <a:lnTo>
                  <a:pt x="1739723" y="1067154"/>
                </a:lnTo>
                <a:lnTo>
                  <a:pt x="1678663" y="1073679"/>
                </a:lnTo>
                <a:lnTo>
                  <a:pt x="1616509" y="1079082"/>
                </a:lnTo>
                <a:lnTo>
                  <a:pt x="1553334" y="1083333"/>
                </a:lnTo>
                <a:lnTo>
                  <a:pt x="1489209" y="1086406"/>
                </a:lnTo>
                <a:lnTo>
                  <a:pt x="1424204" y="1088270"/>
                </a:lnTo>
                <a:lnTo>
                  <a:pt x="1358391" y="1088898"/>
                </a:lnTo>
                <a:lnTo>
                  <a:pt x="1292568" y="1088270"/>
                </a:lnTo>
                <a:lnTo>
                  <a:pt x="1227554" y="1086406"/>
                </a:lnTo>
                <a:lnTo>
                  <a:pt x="1163421" y="1083333"/>
                </a:lnTo>
                <a:lnTo>
                  <a:pt x="1100239" y="1079082"/>
                </a:lnTo>
                <a:lnTo>
                  <a:pt x="1038080" y="1073679"/>
                </a:lnTo>
                <a:lnTo>
                  <a:pt x="977014" y="1067154"/>
                </a:lnTo>
                <a:lnTo>
                  <a:pt x="917114" y="1059536"/>
                </a:lnTo>
                <a:lnTo>
                  <a:pt x="858450" y="1050851"/>
                </a:lnTo>
                <a:lnTo>
                  <a:pt x="801092" y="1041130"/>
                </a:lnTo>
                <a:lnTo>
                  <a:pt x="745114" y="1030400"/>
                </a:lnTo>
                <a:lnTo>
                  <a:pt x="690584" y="1018690"/>
                </a:lnTo>
                <a:lnTo>
                  <a:pt x="637575" y="1006029"/>
                </a:lnTo>
                <a:lnTo>
                  <a:pt x="586158" y="992445"/>
                </a:lnTo>
                <a:lnTo>
                  <a:pt x="536403" y="977966"/>
                </a:lnTo>
                <a:lnTo>
                  <a:pt x="488382" y="962622"/>
                </a:lnTo>
                <a:lnTo>
                  <a:pt x="442167" y="946440"/>
                </a:lnTo>
                <a:lnTo>
                  <a:pt x="397827" y="929449"/>
                </a:lnTo>
                <a:lnTo>
                  <a:pt x="355434" y="911678"/>
                </a:lnTo>
                <a:lnTo>
                  <a:pt x="315060" y="893154"/>
                </a:lnTo>
                <a:lnTo>
                  <a:pt x="276775" y="873907"/>
                </a:lnTo>
                <a:lnTo>
                  <a:pt x="240651" y="853966"/>
                </a:lnTo>
                <a:lnTo>
                  <a:pt x="206758" y="833357"/>
                </a:lnTo>
                <a:lnTo>
                  <a:pt x="145953" y="790256"/>
                </a:lnTo>
                <a:lnTo>
                  <a:pt x="94927" y="744830"/>
                </a:lnTo>
                <a:lnTo>
                  <a:pt x="54249" y="697308"/>
                </a:lnTo>
                <a:lnTo>
                  <a:pt x="24490" y="647919"/>
                </a:lnTo>
                <a:lnTo>
                  <a:pt x="6217" y="596890"/>
                </a:lnTo>
                <a:lnTo>
                  <a:pt x="0" y="544449"/>
                </a:lnTo>
                <a:close/>
              </a:path>
            </a:pathLst>
          </a:custGeom>
          <a:ln w="12700">
            <a:solidFill>
              <a:srgbClr val="212A35"/>
            </a:solidFill>
          </a:ln>
        </p:spPr>
        <p:txBody>
          <a:bodyPr wrap="square" lIns="0" tIns="0" rIns="0" bIns="0" rtlCol="0"/>
          <a:lstStyle/>
          <a:p>
            <a:endParaRPr/>
          </a:p>
        </p:txBody>
      </p:sp>
    </p:spTree>
    <p:extLst>
      <p:ext uri="{BB962C8B-B14F-4D97-AF65-F5344CB8AC3E}">
        <p14:creationId xmlns:p14="http://schemas.microsoft.com/office/powerpoint/2010/main" val="415710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22186"/>
            <a:ext cx="5094923" cy="507831"/>
          </a:xfrm>
          <a:prstGeom prst="rect">
            <a:avLst/>
          </a:prstGeom>
        </p:spPr>
        <p:txBody>
          <a:bodyPr vert="horz" wrap="square" lIns="0" tIns="0" rIns="0" bIns="0" rtlCol="0" anchor="ctr">
            <a:spAutoFit/>
          </a:bodyPr>
          <a:lstStyle/>
          <a:p>
            <a:pPr marL="9525">
              <a:lnSpc>
                <a:spcPct val="100000"/>
              </a:lnSpc>
            </a:pPr>
            <a:r>
              <a:rPr spc="-11" dirty="0"/>
              <a:t>Error </a:t>
            </a:r>
            <a:r>
              <a:rPr dirty="0"/>
              <a:t>handling: basic</a:t>
            </a:r>
            <a:r>
              <a:rPr spc="-34" dirty="0"/>
              <a:t> </a:t>
            </a:r>
            <a:r>
              <a:rPr spc="-8" dirty="0"/>
              <a:t>overview</a:t>
            </a:r>
            <a:endParaRPr/>
          </a:p>
        </p:txBody>
      </p:sp>
      <p:sp>
        <p:nvSpPr>
          <p:cNvPr id="3" name="object 3"/>
          <p:cNvSpPr txBox="1"/>
          <p:nvPr/>
        </p:nvSpPr>
        <p:spPr>
          <a:xfrm>
            <a:off x="687704" y="2047875"/>
            <a:ext cx="7534275" cy="3072316"/>
          </a:xfrm>
          <a:prstGeom prst="rect">
            <a:avLst/>
          </a:prstGeom>
        </p:spPr>
        <p:txBody>
          <a:bodyPr vert="horz" wrap="square" lIns="0" tIns="0" rIns="0" bIns="0" rtlCol="0">
            <a:spAutoFit/>
          </a:bodyPr>
          <a:lstStyle/>
          <a:p>
            <a:pPr marL="180975" indent="-171450">
              <a:lnSpc>
                <a:spcPts val="2501"/>
              </a:lnSpc>
              <a:buFont typeface="Arial"/>
              <a:buChar char="•"/>
              <a:tabLst>
                <a:tab pos="181451" algn="l"/>
              </a:tabLst>
            </a:pPr>
            <a:r>
              <a:rPr sz="2100" spc="-4" dirty="0">
                <a:latin typeface="Calibri"/>
                <a:cs typeface="Calibri"/>
              </a:rPr>
              <a:t>When a </a:t>
            </a:r>
            <a:r>
              <a:rPr sz="2100" spc="-15" dirty="0">
                <a:latin typeface="Calibri"/>
                <a:cs typeface="Calibri"/>
              </a:rPr>
              <a:t>program </a:t>
            </a:r>
            <a:r>
              <a:rPr sz="2100" spc="-4" dirty="0">
                <a:latin typeface="Calibri"/>
                <a:cs typeface="Calibri"/>
              </a:rPr>
              <a:t>runs, </a:t>
            </a:r>
            <a:r>
              <a:rPr sz="2100" spc="-15" dirty="0">
                <a:latin typeface="Calibri"/>
                <a:cs typeface="Calibri"/>
              </a:rPr>
              <a:t>errors </a:t>
            </a:r>
            <a:r>
              <a:rPr sz="2100" spc="-8" dirty="0">
                <a:latin typeface="Calibri"/>
                <a:cs typeface="Calibri"/>
              </a:rPr>
              <a:t>can happen;</a:t>
            </a:r>
            <a:r>
              <a:rPr sz="2100" spc="158" dirty="0">
                <a:latin typeface="Calibri"/>
                <a:cs typeface="Calibri"/>
              </a:rPr>
              <a:t> </a:t>
            </a:r>
            <a:r>
              <a:rPr sz="2100" dirty="0">
                <a:latin typeface="Calibri"/>
                <a:cs typeface="Calibri"/>
              </a:rPr>
              <a:t>e.g.</a:t>
            </a:r>
          </a:p>
          <a:p>
            <a:pPr marL="523875" lvl="1" indent="-171450">
              <a:lnSpc>
                <a:spcPts val="2108"/>
              </a:lnSpc>
              <a:buFont typeface="Arial"/>
              <a:buChar char="•"/>
              <a:tabLst>
                <a:tab pos="524351" algn="l"/>
              </a:tabLst>
            </a:pPr>
            <a:r>
              <a:rPr dirty="0">
                <a:latin typeface="Calibri"/>
                <a:cs typeface="Calibri"/>
              </a:rPr>
              <a:t>A </a:t>
            </a:r>
            <a:r>
              <a:rPr spc="-4" dirty="0">
                <a:latin typeface="Calibri"/>
                <a:cs typeface="Calibri"/>
              </a:rPr>
              <a:t>division </a:t>
            </a:r>
            <a:r>
              <a:rPr spc="-8" dirty="0">
                <a:latin typeface="Calibri"/>
                <a:cs typeface="Calibri"/>
              </a:rPr>
              <a:t>by</a:t>
            </a:r>
            <a:r>
              <a:rPr spc="-45" dirty="0">
                <a:latin typeface="Calibri"/>
                <a:cs typeface="Calibri"/>
              </a:rPr>
              <a:t> </a:t>
            </a:r>
            <a:r>
              <a:rPr spc="-15" dirty="0">
                <a:latin typeface="Calibri"/>
                <a:cs typeface="Calibri"/>
              </a:rPr>
              <a:t>zero</a:t>
            </a:r>
            <a:endParaRPr dirty="0">
              <a:latin typeface="Calibri"/>
              <a:cs typeface="Calibri"/>
            </a:endParaRPr>
          </a:p>
          <a:p>
            <a:pPr marL="523875" lvl="1" indent="-171450">
              <a:lnSpc>
                <a:spcPts val="2130"/>
              </a:lnSpc>
              <a:buFont typeface="Arial"/>
              <a:buChar char="•"/>
              <a:tabLst>
                <a:tab pos="524351" algn="l"/>
              </a:tabLst>
            </a:pPr>
            <a:r>
              <a:rPr dirty="0">
                <a:latin typeface="Calibri"/>
                <a:cs typeface="Calibri"/>
              </a:rPr>
              <a:t>Input </a:t>
            </a:r>
            <a:r>
              <a:rPr spc="-4" dirty="0">
                <a:latin typeface="Calibri"/>
                <a:cs typeface="Calibri"/>
              </a:rPr>
              <a:t>mismatch </a:t>
            </a:r>
            <a:r>
              <a:rPr dirty="0">
                <a:latin typeface="Calibri"/>
                <a:cs typeface="Calibri"/>
              </a:rPr>
              <a:t>(e.g. </a:t>
            </a:r>
            <a:r>
              <a:rPr spc="-4" dirty="0">
                <a:latin typeface="Calibri"/>
                <a:cs typeface="Calibri"/>
              </a:rPr>
              <a:t>inputting </a:t>
            </a:r>
            <a:r>
              <a:rPr dirty="0">
                <a:latin typeface="Calibri"/>
                <a:cs typeface="Calibri"/>
              </a:rPr>
              <a:t>a </a:t>
            </a:r>
            <a:r>
              <a:rPr spc="-11" dirty="0">
                <a:latin typeface="Calibri"/>
                <a:cs typeface="Calibri"/>
              </a:rPr>
              <a:t>letter </a:t>
            </a:r>
            <a:r>
              <a:rPr dirty="0">
                <a:latin typeface="Calibri"/>
                <a:cs typeface="Calibri"/>
              </a:rPr>
              <a:t>when a number </a:t>
            </a:r>
            <a:r>
              <a:rPr spc="-8" dirty="0">
                <a:latin typeface="Calibri"/>
                <a:cs typeface="Calibri"/>
              </a:rPr>
              <a:t>was</a:t>
            </a:r>
            <a:r>
              <a:rPr spc="-79" dirty="0">
                <a:latin typeface="Calibri"/>
                <a:cs typeface="Calibri"/>
              </a:rPr>
              <a:t> </a:t>
            </a:r>
            <a:r>
              <a:rPr spc="-4" dirty="0">
                <a:latin typeface="Calibri"/>
                <a:cs typeface="Calibri"/>
              </a:rPr>
              <a:t>expected)</a:t>
            </a:r>
            <a:endParaRPr dirty="0">
              <a:latin typeface="Calibri"/>
              <a:cs typeface="Calibri"/>
            </a:endParaRPr>
          </a:p>
          <a:p>
            <a:pPr marL="180975" indent="-171450">
              <a:spcBef>
                <a:spcPts val="240"/>
              </a:spcBef>
              <a:buFont typeface="Arial"/>
              <a:buChar char="•"/>
              <a:tabLst>
                <a:tab pos="181451" algn="l"/>
              </a:tabLst>
            </a:pPr>
            <a:r>
              <a:rPr sz="2100" spc="-45" dirty="0">
                <a:latin typeface="Calibri"/>
                <a:cs typeface="Calibri"/>
              </a:rPr>
              <a:t>We </a:t>
            </a:r>
            <a:r>
              <a:rPr sz="2100" spc="-8" dirty="0">
                <a:latin typeface="Calibri"/>
                <a:cs typeface="Calibri"/>
              </a:rPr>
              <a:t>call </a:t>
            </a:r>
            <a:r>
              <a:rPr sz="2100" spc="-4" dirty="0">
                <a:latin typeface="Calibri"/>
                <a:cs typeface="Calibri"/>
              </a:rPr>
              <a:t>these </a:t>
            </a:r>
            <a:r>
              <a:rPr sz="2100" spc="-8" dirty="0">
                <a:latin typeface="Calibri"/>
                <a:cs typeface="Calibri"/>
              </a:rPr>
              <a:t>sorts </a:t>
            </a:r>
            <a:r>
              <a:rPr sz="2100" spc="-4" dirty="0">
                <a:latin typeface="Calibri"/>
                <a:cs typeface="Calibri"/>
              </a:rPr>
              <a:t>of </a:t>
            </a:r>
            <a:r>
              <a:rPr sz="2100" spc="-15" dirty="0">
                <a:latin typeface="Calibri"/>
                <a:cs typeface="Calibri"/>
              </a:rPr>
              <a:t>errors </a:t>
            </a:r>
            <a:r>
              <a:rPr sz="2100" b="1" spc="-4" dirty="0">
                <a:latin typeface="Calibri"/>
                <a:cs typeface="Calibri"/>
              </a:rPr>
              <a:t>runtime </a:t>
            </a:r>
            <a:r>
              <a:rPr sz="2100" b="1" spc="-11" dirty="0">
                <a:latin typeface="Calibri"/>
                <a:cs typeface="Calibri"/>
              </a:rPr>
              <a:t>errors </a:t>
            </a:r>
            <a:r>
              <a:rPr sz="2100" spc="-4" dirty="0">
                <a:latin typeface="Calibri"/>
                <a:cs typeface="Calibri"/>
              </a:rPr>
              <a:t>or</a:t>
            </a:r>
            <a:r>
              <a:rPr sz="2100" spc="120" dirty="0">
                <a:latin typeface="Calibri"/>
                <a:cs typeface="Calibri"/>
              </a:rPr>
              <a:t> </a:t>
            </a:r>
            <a:r>
              <a:rPr sz="2100" b="1" spc="-11" dirty="0">
                <a:latin typeface="Calibri"/>
                <a:cs typeface="Calibri"/>
              </a:rPr>
              <a:t>exceptions</a:t>
            </a:r>
            <a:endParaRPr sz="2100" dirty="0">
              <a:latin typeface="Calibri"/>
              <a:cs typeface="Calibri"/>
            </a:endParaRPr>
          </a:p>
          <a:p>
            <a:pPr>
              <a:spcBef>
                <a:spcPts val="30"/>
              </a:spcBef>
              <a:buFont typeface="Arial"/>
              <a:buChar char="•"/>
            </a:pPr>
            <a:endParaRPr sz="2588" dirty="0">
              <a:latin typeface="Times New Roman"/>
              <a:cs typeface="Times New Roman"/>
            </a:endParaRPr>
          </a:p>
          <a:p>
            <a:pPr marL="180975" indent="-171450">
              <a:lnSpc>
                <a:spcPts val="2497"/>
              </a:lnSpc>
              <a:buFont typeface="Arial"/>
              <a:buChar char="•"/>
              <a:tabLst>
                <a:tab pos="181451" algn="l"/>
              </a:tabLst>
            </a:pPr>
            <a:r>
              <a:rPr sz="2100" spc="-4" dirty="0">
                <a:latin typeface="Calibri"/>
                <a:cs typeface="Calibri"/>
              </a:rPr>
              <a:t>In </a:t>
            </a:r>
            <a:r>
              <a:rPr sz="2100" spc="-15" dirty="0">
                <a:latin typeface="Calibri"/>
                <a:cs typeface="Calibri"/>
              </a:rPr>
              <a:t>Java, </a:t>
            </a:r>
            <a:r>
              <a:rPr sz="2100" spc="-4" dirty="0">
                <a:latin typeface="Calibri"/>
                <a:cs typeface="Calibri"/>
              </a:rPr>
              <a:t>these type of </a:t>
            </a:r>
            <a:r>
              <a:rPr sz="2100" spc="-15" dirty="0">
                <a:latin typeface="Calibri"/>
                <a:cs typeface="Calibri"/>
              </a:rPr>
              <a:t>errors </a:t>
            </a:r>
            <a:r>
              <a:rPr sz="2100" spc="-8" dirty="0">
                <a:latin typeface="Calibri"/>
                <a:cs typeface="Calibri"/>
              </a:rPr>
              <a:t>can </a:t>
            </a:r>
            <a:r>
              <a:rPr sz="2100" spc="-4" dirty="0">
                <a:latin typeface="Calibri"/>
                <a:cs typeface="Calibri"/>
              </a:rPr>
              <a:t>be </a:t>
            </a:r>
            <a:r>
              <a:rPr sz="2100" spc="-8" dirty="0">
                <a:latin typeface="Calibri"/>
                <a:cs typeface="Calibri"/>
              </a:rPr>
              <a:t>dealt </a:t>
            </a:r>
            <a:r>
              <a:rPr sz="2100" spc="-4" dirty="0">
                <a:latin typeface="Calibri"/>
                <a:cs typeface="Calibri"/>
              </a:rPr>
              <a:t>with </a:t>
            </a:r>
            <a:r>
              <a:rPr sz="2100" spc="-8" dirty="0">
                <a:latin typeface="Calibri"/>
                <a:cs typeface="Calibri"/>
              </a:rPr>
              <a:t>by </a:t>
            </a:r>
            <a:r>
              <a:rPr sz="2100" spc="-11" dirty="0">
                <a:latin typeface="Calibri"/>
                <a:cs typeface="Calibri"/>
              </a:rPr>
              <a:t>exception</a:t>
            </a:r>
            <a:r>
              <a:rPr sz="2100" spc="203" dirty="0">
                <a:latin typeface="Calibri"/>
                <a:cs typeface="Calibri"/>
              </a:rPr>
              <a:t> </a:t>
            </a:r>
            <a:r>
              <a:rPr sz="2100" spc="-8" dirty="0">
                <a:latin typeface="Calibri"/>
                <a:cs typeface="Calibri"/>
              </a:rPr>
              <a:t>handling</a:t>
            </a:r>
            <a:endParaRPr sz="2100" dirty="0">
              <a:latin typeface="Calibri"/>
              <a:cs typeface="Calibri"/>
            </a:endParaRPr>
          </a:p>
          <a:p>
            <a:pPr marL="523875" lvl="1" indent="-171450">
              <a:lnSpc>
                <a:spcPts val="2111"/>
              </a:lnSpc>
              <a:buFont typeface="Arial"/>
              <a:buChar char="•"/>
              <a:tabLst>
                <a:tab pos="524351" algn="l"/>
              </a:tabLst>
            </a:pPr>
            <a:r>
              <a:rPr spc="-4" dirty="0">
                <a:latin typeface="Calibri"/>
                <a:cs typeface="Calibri"/>
              </a:rPr>
              <a:t>The method </a:t>
            </a:r>
            <a:r>
              <a:rPr spc="-8" dirty="0">
                <a:latin typeface="Calibri"/>
                <a:cs typeface="Calibri"/>
              </a:rPr>
              <a:t>can </a:t>
            </a:r>
            <a:r>
              <a:rPr dirty="0">
                <a:latin typeface="Calibri"/>
                <a:cs typeface="Calibri"/>
              </a:rPr>
              <a:t>either handle the </a:t>
            </a:r>
            <a:r>
              <a:rPr spc="-8" dirty="0">
                <a:latin typeface="Calibri"/>
                <a:cs typeface="Calibri"/>
              </a:rPr>
              <a:t>exception </a:t>
            </a:r>
            <a:r>
              <a:rPr spc="-15" dirty="0">
                <a:latin typeface="Calibri"/>
                <a:cs typeface="Calibri"/>
              </a:rPr>
              <a:t>(“</a:t>
            </a:r>
            <a:r>
              <a:rPr b="1" spc="-15" dirty="0">
                <a:latin typeface="Calibri"/>
                <a:cs typeface="Calibri"/>
              </a:rPr>
              <a:t>catch</a:t>
            </a:r>
            <a:r>
              <a:rPr spc="-15" dirty="0">
                <a:latin typeface="Calibri"/>
                <a:cs typeface="Calibri"/>
              </a:rPr>
              <a:t>”</a:t>
            </a:r>
            <a:r>
              <a:rPr spc="-23" dirty="0">
                <a:latin typeface="Calibri"/>
                <a:cs typeface="Calibri"/>
              </a:rPr>
              <a:t> </a:t>
            </a:r>
            <a:r>
              <a:rPr dirty="0">
                <a:latin typeface="Calibri"/>
                <a:cs typeface="Calibri"/>
              </a:rPr>
              <a:t>it)</a:t>
            </a:r>
          </a:p>
          <a:p>
            <a:pPr marL="523875" lvl="1" indent="-171450">
              <a:lnSpc>
                <a:spcPts val="2134"/>
              </a:lnSpc>
              <a:buFont typeface="Arial"/>
              <a:buChar char="•"/>
              <a:tabLst>
                <a:tab pos="524351" algn="l"/>
              </a:tabLst>
            </a:pPr>
            <a:r>
              <a:rPr spc="-4" dirty="0">
                <a:latin typeface="Calibri"/>
                <a:cs typeface="Calibri"/>
              </a:rPr>
              <a:t>Or </a:t>
            </a:r>
            <a:r>
              <a:rPr b="1" spc="-11" dirty="0">
                <a:latin typeface="Calibri"/>
                <a:cs typeface="Calibri"/>
              </a:rPr>
              <a:t>re </a:t>
            </a:r>
            <a:r>
              <a:rPr b="1" spc="-4" dirty="0">
                <a:latin typeface="Calibri"/>
                <a:cs typeface="Calibri"/>
              </a:rPr>
              <a:t>throw </a:t>
            </a:r>
            <a:r>
              <a:rPr dirty="0">
                <a:latin typeface="Calibri"/>
                <a:cs typeface="Calibri"/>
              </a:rPr>
              <a:t>the </a:t>
            </a:r>
            <a:r>
              <a:rPr spc="-8" dirty="0">
                <a:latin typeface="Calibri"/>
                <a:cs typeface="Calibri"/>
              </a:rPr>
              <a:t>exception </a:t>
            </a:r>
            <a:r>
              <a:rPr spc="-15" dirty="0">
                <a:latin typeface="Calibri"/>
                <a:cs typeface="Calibri"/>
              </a:rPr>
              <a:t>for </a:t>
            </a:r>
            <a:r>
              <a:rPr dirty="0">
                <a:latin typeface="Calibri"/>
                <a:cs typeface="Calibri"/>
              </a:rPr>
              <a:t>the </a:t>
            </a:r>
            <a:r>
              <a:rPr spc="-4" dirty="0">
                <a:latin typeface="Calibri"/>
                <a:cs typeface="Calibri"/>
              </a:rPr>
              <a:t>calling </a:t>
            </a:r>
            <a:r>
              <a:rPr spc="-8" dirty="0">
                <a:latin typeface="Calibri"/>
                <a:cs typeface="Calibri"/>
              </a:rPr>
              <a:t>method/environment </a:t>
            </a:r>
            <a:r>
              <a:rPr spc="-11" dirty="0">
                <a:latin typeface="Calibri"/>
                <a:cs typeface="Calibri"/>
              </a:rPr>
              <a:t>to</a:t>
            </a:r>
            <a:r>
              <a:rPr spc="-15" dirty="0">
                <a:latin typeface="Calibri"/>
                <a:cs typeface="Calibri"/>
              </a:rPr>
              <a:t> </a:t>
            </a:r>
            <a:r>
              <a:rPr spc="-4" dirty="0">
                <a:latin typeface="Calibri"/>
                <a:cs typeface="Calibri"/>
              </a:rPr>
              <a:t>handle</a:t>
            </a:r>
            <a:endParaRPr dirty="0">
              <a:latin typeface="Calibri"/>
              <a:cs typeface="Calibri"/>
            </a:endParaRPr>
          </a:p>
          <a:p>
            <a:pPr marL="180975" marR="1030605" indent="-171450">
              <a:lnSpc>
                <a:spcPct val="80000"/>
              </a:lnSpc>
              <a:spcBef>
                <a:spcPts val="731"/>
              </a:spcBef>
              <a:buFont typeface="Arial"/>
              <a:buChar char="•"/>
              <a:tabLst>
                <a:tab pos="181451" algn="l"/>
              </a:tabLst>
            </a:pPr>
            <a:r>
              <a:rPr sz="2100" b="1" spc="-8" dirty="0">
                <a:latin typeface="Calibri"/>
                <a:cs typeface="Calibri"/>
              </a:rPr>
              <a:t>Certain </a:t>
            </a:r>
            <a:r>
              <a:rPr sz="2100" b="1" spc="-15" dirty="0">
                <a:latin typeface="Calibri"/>
                <a:cs typeface="Calibri"/>
              </a:rPr>
              <a:t>exception </a:t>
            </a:r>
            <a:r>
              <a:rPr sz="2100" b="1" spc="-4" dirty="0">
                <a:latin typeface="Calibri"/>
                <a:cs typeface="Calibri"/>
              </a:rPr>
              <a:t>types - </a:t>
            </a:r>
            <a:r>
              <a:rPr sz="2100" b="1" spc="-11" dirty="0">
                <a:latin typeface="Calibri"/>
                <a:cs typeface="Calibri"/>
              </a:rPr>
              <a:t>checked exceptions </a:t>
            </a:r>
            <a:r>
              <a:rPr sz="2100" b="1" spc="-4" dirty="0">
                <a:latin typeface="Calibri"/>
                <a:cs typeface="Calibri"/>
              </a:rPr>
              <a:t>- </a:t>
            </a:r>
            <a:r>
              <a:rPr sz="2100" spc="-11" dirty="0">
                <a:latin typeface="Calibri"/>
                <a:cs typeface="Calibri"/>
              </a:rPr>
              <a:t>must </a:t>
            </a:r>
            <a:r>
              <a:rPr sz="2100" spc="-8" dirty="0">
                <a:latin typeface="Calibri"/>
                <a:cs typeface="Calibri"/>
              </a:rPr>
              <a:t>be  </a:t>
            </a:r>
            <a:r>
              <a:rPr sz="2100" spc="-4" dirty="0">
                <a:latin typeface="Calibri"/>
                <a:cs typeface="Calibri"/>
              </a:rPr>
              <a:t>acknowledged in </a:t>
            </a:r>
            <a:r>
              <a:rPr sz="2100" spc="-8" dirty="0">
                <a:latin typeface="Calibri"/>
                <a:cs typeface="Calibri"/>
              </a:rPr>
              <a:t>code </a:t>
            </a:r>
            <a:r>
              <a:rPr sz="2100" spc="-4" dirty="0">
                <a:latin typeface="Calibri"/>
                <a:cs typeface="Calibri"/>
              </a:rPr>
              <a:t>in </a:t>
            </a:r>
            <a:r>
              <a:rPr sz="2100" spc="-11" dirty="0">
                <a:latin typeface="Calibri"/>
                <a:cs typeface="Calibri"/>
              </a:rPr>
              <a:t>order </a:t>
            </a:r>
            <a:r>
              <a:rPr sz="2100" spc="-19" dirty="0">
                <a:latin typeface="Calibri"/>
                <a:cs typeface="Calibri"/>
              </a:rPr>
              <a:t>for </a:t>
            </a:r>
            <a:r>
              <a:rPr sz="2100" spc="-4" dirty="0">
                <a:latin typeface="Calibri"/>
                <a:cs typeface="Calibri"/>
              </a:rPr>
              <a:t>the </a:t>
            </a:r>
            <a:r>
              <a:rPr sz="2100" spc="-15" dirty="0">
                <a:latin typeface="Calibri"/>
                <a:cs typeface="Calibri"/>
              </a:rPr>
              <a:t>program </a:t>
            </a:r>
            <a:r>
              <a:rPr sz="2100" spc="-11" dirty="0">
                <a:latin typeface="Calibri"/>
                <a:cs typeface="Calibri"/>
              </a:rPr>
              <a:t>to</a:t>
            </a:r>
            <a:r>
              <a:rPr sz="2100" spc="116" dirty="0">
                <a:latin typeface="Calibri"/>
                <a:cs typeface="Calibri"/>
              </a:rPr>
              <a:t> </a:t>
            </a:r>
            <a:r>
              <a:rPr sz="2100" spc="-8" dirty="0">
                <a:latin typeface="Calibri"/>
                <a:cs typeface="Calibri"/>
              </a:rPr>
              <a:t>compile</a:t>
            </a:r>
            <a:endParaRPr sz="2100" dirty="0">
              <a:latin typeface="Calibri"/>
              <a:cs typeface="Calibri"/>
            </a:endParaRPr>
          </a:p>
        </p:txBody>
      </p:sp>
    </p:spTree>
    <p:extLst>
      <p:ext uri="{BB962C8B-B14F-4D97-AF65-F5344CB8AC3E}">
        <p14:creationId xmlns:p14="http://schemas.microsoft.com/office/powerpoint/2010/main" val="222719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37665"/>
            <a:ext cx="7012781" cy="507831"/>
          </a:xfrm>
          <a:prstGeom prst="rect">
            <a:avLst/>
          </a:prstGeom>
        </p:spPr>
        <p:txBody>
          <a:bodyPr vert="horz" wrap="square" lIns="0" tIns="0" rIns="0" bIns="0" rtlCol="0" anchor="ctr">
            <a:spAutoFit/>
          </a:bodyPr>
          <a:lstStyle/>
          <a:p>
            <a:pPr marL="9525">
              <a:lnSpc>
                <a:spcPct val="100000"/>
              </a:lnSpc>
            </a:pPr>
            <a:r>
              <a:rPr dirty="0"/>
              <a:t>File </a:t>
            </a:r>
            <a:r>
              <a:rPr spc="-4" dirty="0"/>
              <a:t>I/O </a:t>
            </a:r>
            <a:r>
              <a:rPr dirty="0"/>
              <a:t>and </a:t>
            </a:r>
            <a:r>
              <a:rPr spc="-15" dirty="0"/>
              <a:t>Error </a:t>
            </a:r>
            <a:r>
              <a:rPr dirty="0"/>
              <a:t>Handling: </a:t>
            </a:r>
            <a:r>
              <a:rPr spc="-19" dirty="0"/>
              <a:t>throws</a:t>
            </a:r>
            <a:r>
              <a:rPr spc="19" dirty="0"/>
              <a:t> </a:t>
            </a:r>
            <a:r>
              <a:rPr dirty="0"/>
              <a:t>clause</a:t>
            </a:r>
            <a:endParaRPr/>
          </a:p>
        </p:txBody>
      </p:sp>
      <p:sp>
        <p:nvSpPr>
          <p:cNvPr id="3" name="object 3"/>
          <p:cNvSpPr txBox="1"/>
          <p:nvPr/>
        </p:nvSpPr>
        <p:spPr>
          <a:xfrm>
            <a:off x="687704" y="2186368"/>
            <a:ext cx="7735253" cy="3375026"/>
          </a:xfrm>
          <a:prstGeom prst="rect">
            <a:avLst/>
          </a:prstGeom>
        </p:spPr>
        <p:txBody>
          <a:bodyPr vert="horz" wrap="square" lIns="0" tIns="0" rIns="0" bIns="0" rtlCol="0">
            <a:spAutoFit/>
          </a:bodyPr>
          <a:lstStyle/>
          <a:p>
            <a:pPr marL="180975" indent="-171450">
              <a:lnSpc>
                <a:spcPts val="2269"/>
              </a:lnSpc>
              <a:buFont typeface="Arial"/>
              <a:buChar char="•"/>
              <a:tabLst>
                <a:tab pos="181451" algn="l"/>
              </a:tabLst>
            </a:pPr>
            <a:r>
              <a:rPr sz="2100" spc="-11" dirty="0">
                <a:latin typeface="Calibri"/>
                <a:cs typeface="Calibri"/>
              </a:rPr>
              <a:t>Many </a:t>
            </a:r>
            <a:r>
              <a:rPr sz="2100" spc="-4" dirty="0">
                <a:latin typeface="Calibri"/>
                <a:cs typeface="Calibri"/>
              </a:rPr>
              <a:t>file </a:t>
            </a:r>
            <a:r>
              <a:rPr sz="2100" dirty="0">
                <a:latin typeface="Calibri"/>
                <a:cs typeface="Calibri"/>
              </a:rPr>
              <a:t>I/O </a:t>
            </a:r>
            <a:r>
              <a:rPr sz="2100" spc="-11" dirty="0">
                <a:latin typeface="Calibri"/>
                <a:cs typeface="Calibri"/>
              </a:rPr>
              <a:t>exceptions are </a:t>
            </a:r>
            <a:r>
              <a:rPr sz="2100" b="1" spc="-11" dirty="0">
                <a:latin typeface="Calibri"/>
                <a:cs typeface="Calibri"/>
              </a:rPr>
              <a:t>checked exceptions </a:t>
            </a:r>
            <a:r>
              <a:rPr sz="2100" spc="-4" dirty="0">
                <a:latin typeface="Calibri"/>
                <a:cs typeface="Calibri"/>
              </a:rPr>
              <a:t>– i.e. they </a:t>
            </a:r>
            <a:r>
              <a:rPr sz="2100" spc="-11" dirty="0">
                <a:latin typeface="Calibri"/>
                <a:cs typeface="Calibri"/>
              </a:rPr>
              <a:t>must</a:t>
            </a:r>
            <a:r>
              <a:rPr sz="2100" spc="109" dirty="0">
                <a:latin typeface="Calibri"/>
                <a:cs typeface="Calibri"/>
              </a:rPr>
              <a:t> </a:t>
            </a:r>
            <a:r>
              <a:rPr sz="2100" spc="-8" dirty="0">
                <a:latin typeface="Calibri"/>
                <a:cs typeface="Calibri"/>
              </a:rPr>
              <a:t>be</a:t>
            </a:r>
            <a:endParaRPr sz="2100" dirty="0">
              <a:latin typeface="Calibri"/>
              <a:cs typeface="Calibri"/>
            </a:endParaRPr>
          </a:p>
          <a:p>
            <a:pPr marL="180975">
              <a:lnSpc>
                <a:spcPts val="2246"/>
              </a:lnSpc>
            </a:pPr>
            <a:r>
              <a:rPr sz="2100" spc="-4" dirty="0">
                <a:latin typeface="Calibri"/>
                <a:cs typeface="Calibri"/>
              </a:rPr>
              <a:t>dealt</a:t>
            </a:r>
            <a:r>
              <a:rPr sz="2100" spc="-71" dirty="0">
                <a:latin typeface="Calibri"/>
                <a:cs typeface="Calibri"/>
              </a:rPr>
              <a:t> </a:t>
            </a:r>
            <a:r>
              <a:rPr sz="2100" dirty="0">
                <a:latin typeface="Calibri"/>
                <a:cs typeface="Calibri"/>
              </a:rPr>
              <a:t>with</a:t>
            </a:r>
          </a:p>
          <a:p>
            <a:pPr marL="523875" marR="3810" lvl="1" indent="-171450">
              <a:lnSpc>
                <a:spcPts val="1725"/>
              </a:lnSpc>
              <a:spcBef>
                <a:spcPts val="398"/>
              </a:spcBef>
              <a:buFont typeface="Arial"/>
              <a:buChar char="•"/>
              <a:tabLst>
                <a:tab pos="524351" algn="l"/>
              </a:tabLst>
            </a:pPr>
            <a:r>
              <a:rPr spc="-11" dirty="0">
                <a:latin typeface="Calibri"/>
                <a:cs typeface="Calibri"/>
              </a:rPr>
              <a:t>For</a:t>
            </a:r>
            <a:r>
              <a:rPr spc="-4" dirty="0">
                <a:latin typeface="Calibri"/>
                <a:cs typeface="Calibri"/>
              </a:rPr>
              <a:t> </a:t>
            </a:r>
            <a:r>
              <a:rPr spc="-8" dirty="0">
                <a:latin typeface="Calibri"/>
                <a:cs typeface="Calibri"/>
              </a:rPr>
              <a:t>example,</a:t>
            </a:r>
            <a:r>
              <a:rPr spc="-15" dirty="0">
                <a:latin typeface="Calibri"/>
                <a:cs typeface="Calibri"/>
              </a:rPr>
              <a:t> </a:t>
            </a:r>
            <a:r>
              <a:rPr spc="-4" dirty="0">
                <a:latin typeface="Calibri"/>
                <a:cs typeface="Calibri"/>
              </a:rPr>
              <a:t>creating</a:t>
            </a:r>
            <a:r>
              <a:rPr spc="-26" dirty="0">
                <a:latin typeface="Calibri"/>
                <a:cs typeface="Calibri"/>
              </a:rPr>
              <a:t> </a:t>
            </a:r>
            <a:r>
              <a:rPr dirty="0">
                <a:latin typeface="Calibri"/>
                <a:cs typeface="Calibri"/>
              </a:rPr>
              <a:t>a</a:t>
            </a:r>
            <a:r>
              <a:rPr spc="-34" dirty="0">
                <a:latin typeface="Calibri"/>
                <a:cs typeface="Calibri"/>
              </a:rPr>
              <a:t> </a:t>
            </a:r>
            <a:r>
              <a:rPr dirty="0">
                <a:latin typeface="Consolas"/>
                <a:cs typeface="Consolas"/>
              </a:rPr>
              <a:t>FileReader</a:t>
            </a:r>
            <a:r>
              <a:rPr spc="-570" dirty="0">
                <a:latin typeface="Consolas"/>
                <a:cs typeface="Consolas"/>
              </a:rPr>
              <a:t> </a:t>
            </a:r>
            <a:r>
              <a:rPr spc="-11" dirty="0">
                <a:latin typeface="Calibri"/>
                <a:cs typeface="Calibri"/>
              </a:rPr>
              <a:t>throws</a:t>
            </a:r>
            <a:r>
              <a:rPr spc="-8" dirty="0">
                <a:latin typeface="Calibri"/>
                <a:cs typeface="Calibri"/>
              </a:rPr>
              <a:t> </a:t>
            </a:r>
            <a:r>
              <a:rPr dirty="0">
                <a:latin typeface="Calibri"/>
                <a:cs typeface="Calibri"/>
              </a:rPr>
              <a:t>a</a:t>
            </a:r>
            <a:r>
              <a:rPr spc="-26" dirty="0">
                <a:latin typeface="Calibri"/>
                <a:cs typeface="Calibri"/>
              </a:rPr>
              <a:t> </a:t>
            </a:r>
            <a:r>
              <a:rPr dirty="0">
                <a:latin typeface="Consolas"/>
                <a:cs typeface="Consolas"/>
              </a:rPr>
              <a:t>FileNotFoundException</a:t>
            </a:r>
            <a:r>
              <a:rPr spc="-570" dirty="0">
                <a:latin typeface="Consolas"/>
                <a:cs typeface="Consolas"/>
              </a:rPr>
              <a:t> </a:t>
            </a:r>
            <a:r>
              <a:rPr dirty="0">
                <a:latin typeface="Calibri"/>
                <a:cs typeface="Calibri"/>
              </a:rPr>
              <a:t>if  the </a:t>
            </a:r>
            <a:r>
              <a:rPr spc="-4" dirty="0">
                <a:latin typeface="Calibri"/>
                <a:cs typeface="Calibri"/>
              </a:rPr>
              <a:t>file cannot be</a:t>
            </a:r>
            <a:r>
              <a:rPr spc="-45" dirty="0">
                <a:latin typeface="Calibri"/>
                <a:cs typeface="Calibri"/>
              </a:rPr>
              <a:t> </a:t>
            </a:r>
            <a:r>
              <a:rPr dirty="0">
                <a:latin typeface="Calibri"/>
                <a:cs typeface="Calibri"/>
              </a:rPr>
              <a:t>accessed</a:t>
            </a:r>
          </a:p>
          <a:p>
            <a:pPr marL="523875" lvl="1" indent="-171450">
              <a:lnSpc>
                <a:spcPts val="2111"/>
              </a:lnSpc>
              <a:buFont typeface="Arial"/>
              <a:buChar char="•"/>
              <a:tabLst>
                <a:tab pos="524351" algn="l"/>
              </a:tabLst>
            </a:pPr>
            <a:r>
              <a:rPr spc="-4" dirty="0">
                <a:latin typeface="Calibri"/>
                <a:cs typeface="Calibri"/>
              </a:rPr>
              <a:t>This </a:t>
            </a:r>
            <a:r>
              <a:rPr dirty="0">
                <a:latin typeface="Calibri"/>
                <a:cs typeface="Calibri"/>
              </a:rPr>
              <a:t>is a </a:t>
            </a:r>
            <a:r>
              <a:rPr b="1" spc="-8" dirty="0">
                <a:latin typeface="Calibri"/>
                <a:cs typeface="Calibri"/>
              </a:rPr>
              <a:t>checked </a:t>
            </a:r>
            <a:r>
              <a:rPr b="1" spc="-11" dirty="0">
                <a:latin typeface="Calibri"/>
                <a:cs typeface="Calibri"/>
              </a:rPr>
              <a:t>exception</a:t>
            </a:r>
            <a:r>
              <a:rPr spc="-11" dirty="0">
                <a:latin typeface="Calibri"/>
                <a:cs typeface="Calibri"/>
              </a:rPr>
              <a:t>; </a:t>
            </a:r>
            <a:r>
              <a:rPr dirty="0">
                <a:latin typeface="Calibri"/>
                <a:cs typeface="Calibri"/>
              </a:rPr>
              <a:t>it </a:t>
            </a:r>
            <a:r>
              <a:rPr spc="-4" dirty="0">
                <a:latin typeface="Calibri"/>
                <a:cs typeface="Calibri"/>
              </a:rPr>
              <a:t>must be </a:t>
            </a:r>
            <a:r>
              <a:rPr dirty="0">
                <a:latin typeface="Calibri"/>
                <a:cs typeface="Calibri"/>
              </a:rPr>
              <a:t>dealt with </a:t>
            </a:r>
            <a:r>
              <a:rPr lang="en-US" dirty="0">
                <a:latin typeface="Calibri"/>
                <a:cs typeface="Calibri"/>
              </a:rPr>
              <a:t>in order </a:t>
            </a:r>
            <a:r>
              <a:rPr spc="-15" dirty="0">
                <a:latin typeface="Calibri"/>
                <a:cs typeface="Calibri"/>
              </a:rPr>
              <a:t>for </a:t>
            </a:r>
            <a:r>
              <a:rPr lang="en-US" spc="-15" dirty="0">
                <a:latin typeface="Calibri"/>
                <a:cs typeface="Calibri"/>
              </a:rPr>
              <a:t>c</a:t>
            </a:r>
            <a:r>
              <a:rPr spc="-8" dirty="0">
                <a:latin typeface="Calibri"/>
                <a:cs typeface="Calibri"/>
              </a:rPr>
              <a:t>ode to</a:t>
            </a:r>
            <a:r>
              <a:rPr spc="-41" dirty="0">
                <a:latin typeface="Calibri"/>
                <a:cs typeface="Calibri"/>
              </a:rPr>
              <a:t> </a:t>
            </a:r>
            <a:r>
              <a:rPr spc="-4" dirty="0">
                <a:latin typeface="Calibri"/>
                <a:cs typeface="Calibri"/>
              </a:rPr>
              <a:t>compile</a:t>
            </a:r>
            <a:endParaRPr dirty="0">
              <a:latin typeface="Calibri"/>
              <a:cs typeface="Calibri"/>
            </a:endParaRPr>
          </a:p>
          <a:p>
            <a:pPr marL="180975" indent="-171450">
              <a:spcBef>
                <a:spcPts val="240"/>
              </a:spcBef>
              <a:buFont typeface="Arial"/>
              <a:buChar char="•"/>
              <a:tabLst>
                <a:tab pos="181451" algn="l"/>
              </a:tabLst>
            </a:pPr>
            <a:r>
              <a:rPr sz="2100" spc="-19" dirty="0">
                <a:latin typeface="Calibri"/>
                <a:cs typeface="Calibri"/>
              </a:rPr>
              <a:t>We’ll </a:t>
            </a:r>
            <a:r>
              <a:rPr sz="2100" spc="-4" dirty="0">
                <a:latin typeface="Calibri"/>
                <a:cs typeface="Calibri"/>
              </a:rPr>
              <a:t>look </a:t>
            </a:r>
            <a:r>
              <a:rPr sz="2100" spc="-11" dirty="0">
                <a:latin typeface="Calibri"/>
                <a:cs typeface="Calibri"/>
              </a:rPr>
              <a:t>at </a:t>
            </a:r>
            <a:r>
              <a:rPr sz="2100" spc="-8" dirty="0">
                <a:latin typeface="Calibri"/>
                <a:cs typeface="Calibri"/>
              </a:rPr>
              <a:t>properly </a:t>
            </a:r>
            <a:r>
              <a:rPr sz="2100" spc="-4" dirty="0">
                <a:latin typeface="Calibri"/>
                <a:cs typeface="Calibri"/>
              </a:rPr>
              <a:t>handling </a:t>
            </a:r>
            <a:r>
              <a:rPr sz="2100" spc="-11" dirty="0">
                <a:latin typeface="Calibri"/>
                <a:cs typeface="Calibri"/>
              </a:rPr>
              <a:t>exceptions </a:t>
            </a:r>
            <a:r>
              <a:rPr sz="2100" spc="-8" dirty="0">
                <a:latin typeface="Calibri"/>
                <a:cs typeface="Calibri"/>
              </a:rPr>
              <a:t>later in </a:t>
            </a:r>
            <a:r>
              <a:rPr sz="2100" spc="-4" dirty="0">
                <a:latin typeface="Calibri"/>
                <a:cs typeface="Calibri"/>
              </a:rPr>
              <a:t>the</a:t>
            </a:r>
            <a:r>
              <a:rPr sz="2100" spc="176" dirty="0">
                <a:latin typeface="Calibri"/>
                <a:cs typeface="Calibri"/>
              </a:rPr>
              <a:t> </a:t>
            </a:r>
            <a:r>
              <a:rPr sz="2100" spc="-4" dirty="0">
                <a:latin typeface="Calibri"/>
                <a:cs typeface="Calibri"/>
              </a:rPr>
              <a:t>module</a:t>
            </a:r>
            <a:endParaRPr sz="2100" dirty="0">
              <a:latin typeface="Calibri"/>
              <a:cs typeface="Calibri"/>
            </a:endParaRPr>
          </a:p>
          <a:p>
            <a:pPr marL="180975" marR="96203" indent="-171450">
              <a:lnSpc>
                <a:spcPct val="80000"/>
              </a:lnSpc>
              <a:spcBef>
                <a:spcPts val="743"/>
              </a:spcBef>
              <a:buFont typeface="Arial"/>
              <a:buChar char="•"/>
              <a:tabLst>
                <a:tab pos="181451" algn="l"/>
              </a:tabLst>
            </a:pPr>
            <a:r>
              <a:rPr sz="2100" spc="-34" dirty="0">
                <a:latin typeface="Calibri"/>
                <a:cs typeface="Calibri"/>
              </a:rPr>
              <a:t>However, </a:t>
            </a:r>
            <a:r>
              <a:rPr sz="2100" spc="-11" dirty="0">
                <a:latin typeface="Calibri"/>
                <a:cs typeface="Calibri"/>
              </a:rPr>
              <a:t>to </a:t>
            </a:r>
            <a:r>
              <a:rPr sz="2100" spc="-4" dirty="0">
                <a:latin typeface="Calibri"/>
                <a:cs typeface="Calibri"/>
              </a:rPr>
              <a:t>allow our sample </a:t>
            </a:r>
            <a:r>
              <a:rPr sz="2100" spc="-8" dirty="0">
                <a:latin typeface="Calibri"/>
                <a:cs typeface="Calibri"/>
              </a:rPr>
              <a:t>code </a:t>
            </a:r>
            <a:r>
              <a:rPr sz="2100" spc="-11" dirty="0">
                <a:latin typeface="Calibri"/>
                <a:cs typeface="Calibri"/>
              </a:rPr>
              <a:t>to </a:t>
            </a:r>
            <a:r>
              <a:rPr sz="2100" spc="-4" dirty="0">
                <a:latin typeface="Calibri"/>
                <a:cs typeface="Calibri"/>
              </a:rPr>
              <a:t>compile, we’ll simply include a  </a:t>
            </a:r>
            <a:r>
              <a:rPr sz="2100" spc="-4" dirty="0">
                <a:latin typeface="Consolas"/>
                <a:cs typeface="Consolas"/>
              </a:rPr>
              <a:t>throws </a:t>
            </a:r>
            <a:r>
              <a:rPr sz="2100" spc="-4" dirty="0">
                <a:latin typeface="Calibri"/>
                <a:cs typeface="Calibri"/>
              </a:rPr>
              <a:t>clause </a:t>
            </a:r>
            <a:r>
              <a:rPr sz="2100" spc="-11" dirty="0">
                <a:latin typeface="Calibri"/>
                <a:cs typeface="Calibri"/>
              </a:rPr>
              <a:t>to </a:t>
            </a:r>
            <a:r>
              <a:rPr sz="2100" spc="-8" dirty="0">
                <a:latin typeface="Calibri"/>
                <a:cs typeface="Calibri"/>
              </a:rPr>
              <a:t>tell </a:t>
            </a:r>
            <a:r>
              <a:rPr sz="2100" spc="-4" dirty="0">
                <a:latin typeface="Calibri"/>
                <a:cs typeface="Calibri"/>
              </a:rPr>
              <a:t>the compiler </a:t>
            </a:r>
            <a:r>
              <a:rPr sz="2100" spc="-15" dirty="0">
                <a:latin typeface="Calibri"/>
                <a:cs typeface="Calibri"/>
              </a:rPr>
              <a:t>we’ve </a:t>
            </a:r>
            <a:r>
              <a:rPr sz="2100" spc="-4" dirty="0">
                <a:latin typeface="Calibri"/>
                <a:cs typeface="Calibri"/>
              </a:rPr>
              <a:t>acknowledged the  </a:t>
            </a:r>
            <a:r>
              <a:rPr sz="2100" spc="-15" dirty="0">
                <a:latin typeface="Calibri"/>
                <a:cs typeface="Calibri"/>
              </a:rPr>
              <a:t>exception</a:t>
            </a:r>
            <a:endParaRPr sz="2100" dirty="0">
              <a:latin typeface="Calibri"/>
              <a:cs typeface="Calibri"/>
            </a:endParaRPr>
          </a:p>
          <a:p>
            <a:pPr>
              <a:spcBef>
                <a:spcPts val="8"/>
              </a:spcBef>
            </a:pPr>
            <a:endParaRPr sz="1875" dirty="0">
              <a:latin typeface="Times New Roman"/>
              <a:cs typeface="Times New Roman"/>
            </a:endParaRPr>
          </a:p>
          <a:p>
            <a:pPr marL="809625" marR="2316956" indent="-320040">
              <a:lnSpc>
                <a:spcPts val="2108"/>
              </a:lnSpc>
              <a:spcBef>
                <a:spcPts val="4"/>
              </a:spcBef>
            </a:pPr>
            <a:r>
              <a:rPr dirty="0">
                <a:solidFill>
                  <a:srgbClr val="006FC0"/>
                </a:solidFill>
                <a:latin typeface="Consolas"/>
                <a:cs typeface="Consolas"/>
              </a:rPr>
              <a:t>public static </a:t>
            </a:r>
            <a:r>
              <a:rPr spc="4" dirty="0">
                <a:solidFill>
                  <a:srgbClr val="006FC0"/>
                </a:solidFill>
                <a:latin typeface="Consolas"/>
                <a:cs typeface="Consolas"/>
              </a:rPr>
              <a:t>void </a:t>
            </a:r>
            <a:r>
              <a:rPr dirty="0">
                <a:latin typeface="Consolas"/>
                <a:cs typeface="Consolas"/>
              </a:rPr>
              <a:t>main </a:t>
            </a:r>
            <a:r>
              <a:rPr spc="4" dirty="0">
                <a:latin typeface="Consolas"/>
                <a:cs typeface="Consolas"/>
              </a:rPr>
              <a:t>(String[] args)  </a:t>
            </a:r>
            <a:r>
              <a:rPr dirty="0">
                <a:solidFill>
                  <a:srgbClr val="006FC0"/>
                </a:solidFill>
                <a:latin typeface="Consolas"/>
                <a:cs typeface="Consolas"/>
              </a:rPr>
              <a:t>throws</a:t>
            </a:r>
            <a:r>
              <a:rPr spc="-53" dirty="0">
                <a:solidFill>
                  <a:srgbClr val="006FC0"/>
                </a:solidFill>
                <a:latin typeface="Consolas"/>
                <a:cs typeface="Consolas"/>
              </a:rPr>
              <a:t> </a:t>
            </a:r>
            <a:r>
              <a:rPr spc="4" dirty="0">
                <a:latin typeface="Consolas"/>
                <a:cs typeface="Consolas"/>
              </a:rPr>
              <a:t>FileNotFoundException</a:t>
            </a:r>
            <a:endParaRPr dirty="0">
              <a:latin typeface="Consolas"/>
              <a:cs typeface="Consolas"/>
            </a:endParaRPr>
          </a:p>
        </p:txBody>
      </p:sp>
    </p:spTree>
    <p:extLst>
      <p:ext uri="{BB962C8B-B14F-4D97-AF65-F5344CB8AC3E}">
        <p14:creationId xmlns:p14="http://schemas.microsoft.com/office/powerpoint/2010/main" val="61124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the for loop structure</a:t>
            </a:r>
          </a:p>
        </p:txBody>
      </p:sp>
      <p:sp>
        <p:nvSpPr>
          <p:cNvPr id="4" name="Shape 111618"/>
          <p:cNvSpPr>
            <a:spLocks noGrp="1" noChangeArrowheads="1"/>
          </p:cNvSpPr>
          <p:nvPr>
            <p:ph idx="1"/>
          </p:nvPr>
        </p:nvSpPr>
        <p:spPr>
          <a:xfrm>
            <a:off x="457200" y="2057401"/>
            <a:ext cx="8229600" cy="3657599"/>
          </a:xfrm>
        </p:spPr>
        <p:txBody>
          <a:bodyPr>
            <a:normAutofit fontScale="92500" lnSpcReduction="10000"/>
          </a:bodyPr>
          <a:lstStyle/>
          <a:p>
            <a:r>
              <a:rPr lang="en-US" sz="2400" dirty="0"/>
              <a:t>In a </a:t>
            </a:r>
            <a:r>
              <a:rPr lang="en-US" sz="2400" b="1" dirty="0">
                <a:latin typeface="Courier New" pitchFamily="49" charset="0"/>
                <a:cs typeface="Courier New" pitchFamily="49" charset="0"/>
              </a:rPr>
              <a:t>for</a:t>
            </a:r>
            <a:r>
              <a:rPr lang="en-US" sz="2400" dirty="0"/>
              <a:t> loop, all of the control functionality is contained in the initial expression</a:t>
            </a:r>
          </a:p>
          <a:p>
            <a:r>
              <a:rPr lang="en-US" sz="2400" dirty="0"/>
              <a:t>Syntax:</a:t>
            </a:r>
          </a:p>
          <a:p>
            <a:endParaRPr lang="en-US" sz="1500" dirty="0"/>
          </a:p>
          <a:p>
            <a:pPr>
              <a:buNone/>
            </a:pPr>
            <a:r>
              <a:rPr lang="en-US" sz="1600" dirty="0">
                <a:solidFill>
                  <a:schemeClr val="tx2">
                    <a:lumMod val="60000"/>
                    <a:lumOff val="40000"/>
                  </a:schemeClr>
                </a:solidFill>
                <a:latin typeface="Courier New" pitchFamily="49" charset="0"/>
                <a:cs typeface="Times New Roman" pitchFamily="18" charset="0"/>
              </a:rPr>
              <a:t>for </a:t>
            </a:r>
            <a:r>
              <a:rPr lang="en-US" sz="1600" dirty="0">
                <a:latin typeface="Courier New" pitchFamily="49" charset="0"/>
                <a:cs typeface="Times New Roman" pitchFamily="18" charset="0"/>
              </a:rPr>
              <a:t>(initial expression; logical expression; update expression)</a:t>
            </a:r>
          </a:p>
          <a:p>
            <a:pPr>
              <a:buNone/>
            </a:pPr>
            <a:r>
              <a:rPr lang="en-US" sz="1600" dirty="0">
                <a:latin typeface="Courier New" pitchFamily="49" charset="0"/>
                <a:cs typeface="Times New Roman" pitchFamily="18" charset="0"/>
              </a:rPr>
              <a:t>{</a:t>
            </a:r>
          </a:p>
          <a:p>
            <a:pPr>
              <a:buNone/>
            </a:pPr>
            <a:r>
              <a:rPr lang="en-US" sz="1600" dirty="0">
                <a:latin typeface="Courier New" pitchFamily="49" charset="0"/>
                <a:cs typeface="Times New Roman" pitchFamily="18" charset="0"/>
              </a:rPr>
              <a:t>	statement;</a:t>
            </a:r>
          </a:p>
          <a:p>
            <a:pPr>
              <a:buNone/>
            </a:pPr>
            <a:r>
              <a:rPr lang="en-US" sz="1600" dirty="0">
                <a:latin typeface="Courier New" pitchFamily="49" charset="0"/>
                <a:cs typeface="Times New Roman" pitchFamily="18" charset="0"/>
              </a:rPr>
              <a:t>	statement;</a:t>
            </a:r>
          </a:p>
          <a:p>
            <a:pPr>
              <a:buNone/>
            </a:pPr>
            <a:r>
              <a:rPr lang="en-US" sz="1600" dirty="0">
                <a:latin typeface="Courier New" pitchFamily="49" charset="0"/>
                <a:cs typeface="Times New Roman" pitchFamily="18" charset="0"/>
              </a:rPr>
              <a:t>}</a:t>
            </a:r>
            <a:endParaRPr lang="en-US" sz="1600" dirty="0">
              <a:latin typeface="Courier New" pitchFamily="49" charset="0"/>
            </a:endParaRPr>
          </a:p>
          <a:p>
            <a:endParaRPr lang="en-US" dirty="0"/>
          </a:p>
          <a:p>
            <a:pPr>
              <a:lnSpc>
                <a:spcPct val="90000"/>
              </a:lnSpc>
            </a:pPr>
            <a:r>
              <a:rPr lang="en-US" sz="2400" dirty="0"/>
              <a:t>Execution is essentially the same but notation is more compact</a:t>
            </a:r>
          </a:p>
          <a:p>
            <a:endParaRPr lang="en-US" dirty="0"/>
          </a:p>
        </p:txBody>
      </p:sp>
    </p:spTree>
    <p:extLst>
      <p:ext uri="{BB962C8B-B14F-4D97-AF65-F5344CB8AC3E}">
        <p14:creationId xmlns:p14="http://schemas.microsoft.com/office/powerpoint/2010/main" val="2750476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4" y="1088931"/>
            <a:ext cx="3513296" cy="974626"/>
          </a:xfrm>
          <a:prstGeom prst="rect">
            <a:avLst/>
          </a:prstGeom>
        </p:spPr>
        <p:txBody>
          <a:bodyPr vert="horz" wrap="square" lIns="0" tIns="0" rIns="0" bIns="0" rtlCol="0" anchor="ctr">
            <a:spAutoFit/>
          </a:bodyPr>
          <a:lstStyle/>
          <a:p>
            <a:pPr marL="9525">
              <a:lnSpc>
                <a:spcPts val="3761"/>
              </a:lnSpc>
            </a:pPr>
            <a:r>
              <a:rPr dirty="0"/>
              <a:t>File I/O –</a:t>
            </a:r>
            <a:r>
              <a:rPr spc="-49" dirty="0"/>
              <a:t> </a:t>
            </a:r>
            <a:r>
              <a:rPr spc="-8" dirty="0"/>
              <a:t>completing</a:t>
            </a:r>
            <a:endParaRPr/>
          </a:p>
          <a:p>
            <a:pPr marL="9525">
              <a:lnSpc>
                <a:spcPts val="3761"/>
              </a:lnSpc>
            </a:pPr>
            <a:r>
              <a:rPr spc="-4" dirty="0"/>
              <a:t>our </a:t>
            </a:r>
            <a:r>
              <a:rPr dirty="0"/>
              <a:t>input</a:t>
            </a:r>
            <a:r>
              <a:rPr spc="-41" dirty="0"/>
              <a:t> </a:t>
            </a:r>
            <a:r>
              <a:rPr spc="-19" dirty="0"/>
              <a:t>program</a:t>
            </a:r>
            <a:endParaRPr/>
          </a:p>
        </p:txBody>
      </p:sp>
      <p:sp>
        <p:nvSpPr>
          <p:cNvPr id="3" name="object 3"/>
          <p:cNvSpPr txBox="1">
            <a:spLocks noGrp="1"/>
          </p:cNvSpPr>
          <p:nvPr>
            <p:ph sz="half" idx="2"/>
          </p:nvPr>
        </p:nvSpPr>
        <p:spPr>
          <a:xfrm>
            <a:off x="537281" y="2309976"/>
            <a:ext cx="3045356" cy="4375557"/>
          </a:xfrm>
          <a:prstGeom prst="rect">
            <a:avLst/>
          </a:prstGeom>
        </p:spPr>
        <p:txBody>
          <a:bodyPr vert="horz" wrap="square" lIns="0" tIns="0" rIns="0" bIns="0" rtlCol="0">
            <a:spAutoFit/>
          </a:bodyPr>
          <a:lstStyle/>
          <a:p>
            <a:pPr marL="180975">
              <a:lnSpc>
                <a:spcPts val="2396"/>
              </a:lnSpc>
              <a:buFont typeface="Arial"/>
              <a:buChar char="•"/>
              <a:tabLst>
                <a:tab pos="180975" algn="l"/>
              </a:tabLst>
            </a:pPr>
            <a:r>
              <a:rPr spc="-8" dirty="0"/>
              <a:t>Closing </a:t>
            </a:r>
            <a:r>
              <a:rPr spc="-4" dirty="0"/>
              <a:t>the </a:t>
            </a:r>
            <a:r>
              <a:rPr spc="-8" dirty="0"/>
              <a:t>input file releases</a:t>
            </a:r>
            <a:r>
              <a:rPr spc="41" dirty="0"/>
              <a:t> </a:t>
            </a:r>
            <a:r>
              <a:rPr spc="-4" dirty="0"/>
              <a:t>the</a:t>
            </a:r>
            <a:r>
              <a:rPr lang="en-US" spc="-4" dirty="0"/>
              <a:t> </a:t>
            </a:r>
            <a:r>
              <a:rPr b="1" spc="-11" dirty="0">
                <a:latin typeface="Calibri"/>
                <a:cs typeface="Calibri"/>
              </a:rPr>
              <a:t>resource </a:t>
            </a:r>
            <a:r>
              <a:rPr spc="-4" dirty="0"/>
              <a:t>(the</a:t>
            </a:r>
            <a:r>
              <a:rPr spc="-8" dirty="0"/>
              <a:t> file)</a:t>
            </a:r>
          </a:p>
          <a:p>
            <a:pPr marL="180975" marR="99536">
              <a:lnSpc>
                <a:spcPts val="2273"/>
              </a:lnSpc>
              <a:spcBef>
                <a:spcPts val="784"/>
              </a:spcBef>
              <a:buFont typeface="Arial"/>
              <a:buChar char="•"/>
              <a:tabLst>
                <a:tab pos="180975" algn="l"/>
              </a:tabLst>
            </a:pPr>
            <a:r>
              <a:rPr spc="-4" dirty="0"/>
              <a:t>As </a:t>
            </a:r>
            <a:r>
              <a:rPr spc="-8" dirty="0"/>
              <a:t>noted, we’ll </a:t>
            </a:r>
            <a:r>
              <a:rPr spc="-4" dirty="0"/>
              <a:t>deal with </a:t>
            </a:r>
            <a:r>
              <a:rPr spc="-11" dirty="0"/>
              <a:t>more  sophisticated </a:t>
            </a:r>
            <a:r>
              <a:rPr spc="-15" dirty="0"/>
              <a:t>exception </a:t>
            </a:r>
            <a:r>
              <a:rPr spc="-8" dirty="0"/>
              <a:t>handling  </a:t>
            </a:r>
            <a:r>
              <a:rPr spc="-11" dirty="0"/>
              <a:t>later </a:t>
            </a:r>
            <a:r>
              <a:rPr spc="-4" dirty="0"/>
              <a:t>in the</a:t>
            </a:r>
            <a:r>
              <a:rPr spc="-49" dirty="0"/>
              <a:t> </a:t>
            </a:r>
            <a:r>
              <a:rPr spc="-4" dirty="0"/>
              <a:t>module</a:t>
            </a:r>
          </a:p>
          <a:p>
            <a:pPr marL="523875" marR="3810" lvl="1">
              <a:lnSpc>
                <a:spcPts val="1943"/>
              </a:lnSpc>
              <a:spcBef>
                <a:spcPts val="382"/>
              </a:spcBef>
              <a:buFont typeface="Arial"/>
              <a:buChar char="•"/>
              <a:tabLst>
                <a:tab pos="523875" algn="l"/>
              </a:tabLst>
            </a:pPr>
            <a:r>
              <a:rPr spc="-23" dirty="0">
                <a:latin typeface="Calibri"/>
                <a:cs typeface="Calibri"/>
              </a:rPr>
              <a:t>We’ve </a:t>
            </a:r>
            <a:r>
              <a:rPr spc="-8" dirty="0">
                <a:latin typeface="Calibri"/>
                <a:cs typeface="Calibri"/>
              </a:rPr>
              <a:t>just </a:t>
            </a:r>
            <a:r>
              <a:rPr spc="-4" dirty="0">
                <a:latin typeface="Calibri"/>
                <a:cs typeface="Calibri"/>
              </a:rPr>
              <a:t>added </a:t>
            </a:r>
            <a:r>
              <a:rPr dirty="0">
                <a:latin typeface="Calibri"/>
                <a:cs typeface="Calibri"/>
              </a:rPr>
              <a:t>the </a:t>
            </a:r>
            <a:r>
              <a:rPr spc="-11" dirty="0">
                <a:latin typeface="Calibri"/>
                <a:cs typeface="Calibri"/>
              </a:rPr>
              <a:t>throws </a:t>
            </a:r>
            <a:r>
              <a:rPr dirty="0">
                <a:latin typeface="Calibri"/>
                <a:cs typeface="Calibri"/>
              </a:rPr>
              <a:t>clause  </a:t>
            </a:r>
            <a:r>
              <a:rPr spc="-11" dirty="0">
                <a:latin typeface="Calibri"/>
                <a:cs typeface="Calibri"/>
              </a:rPr>
              <a:t>to </a:t>
            </a:r>
            <a:r>
              <a:rPr spc="-4" dirty="0">
                <a:latin typeface="Calibri"/>
                <a:cs typeface="Calibri"/>
              </a:rPr>
              <a:t>allow </a:t>
            </a:r>
            <a:r>
              <a:rPr dirty="0">
                <a:latin typeface="Calibri"/>
                <a:cs typeface="Calibri"/>
              </a:rPr>
              <a:t>it </a:t>
            </a:r>
            <a:r>
              <a:rPr spc="-11" dirty="0">
                <a:latin typeface="Calibri"/>
                <a:cs typeface="Calibri"/>
              </a:rPr>
              <a:t>to</a:t>
            </a:r>
            <a:r>
              <a:rPr spc="-71" dirty="0">
                <a:latin typeface="Calibri"/>
                <a:cs typeface="Calibri"/>
              </a:rPr>
              <a:t> </a:t>
            </a:r>
            <a:r>
              <a:rPr spc="-8" dirty="0">
                <a:latin typeface="Calibri"/>
                <a:cs typeface="Calibri"/>
              </a:rPr>
              <a:t>compile</a:t>
            </a:r>
            <a:endParaRPr dirty="0">
              <a:latin typeface="Calibri"/>
              <a:cs typeface="Calibri"/>
            </a:endParaRPr>
          </a:p>
          <a:p>
            <a:pPr marL="523875" marR="23813" lvl="1">
              <a:spcBef>
                <a:spcPts val="348"/>
              </a:spcBef>
              <a:buFont typeface="Arial"/>
              <a:buChar char="•"/>
              <a:tabLst>
                <a:tab pos="523875" algn="l"/>
              </a:tabLst>
            </a:pPr>
            <a:r>
              <a:rPr spc="-4" dirty="0">
                <a:latin typeface="Calibri"/>
                <a:cs typeface="Calibri"/>
              </a:rPr>
              <a:t>The </a:t>
            </a:r>
            <a:r>
              <a:rPr spc="-11" dirty="0">
                <a:latin typeface="Calibri"/>
                <a:cs typeface="Calibri"/>
              </a:rPr>
              <a:t>program </a:t>
            </a:r>
            <a:r>
              <a:rPr dirty="0">
                <a:latin typeface="Calibri"/>
                <a:cs typeface="Calibri"/>
              </a:rPr>
              <a:t>will </a:t>
            </a:r>
            <a:r>
              <a:rPr spc="-11" dirty="0">
                <a:latin typeface="Calibri"/>
                <a:cs typeface="Calibri"/>
              </a:rPr>
              <a:t>stop </a:t>
            </a:r>
            <a:r>
              <a:rPr dirty="0">
                <a:latin typeface="Calibri"/>
                <a:cs typeface="Calibri"/>
              </a:rPr>
              <a:t>and </a:t>
            </a:r>
            <a:r>
              <a:rPr spc="-8" dirty="0">
                <a:latin typeface="Calibri"/>
                <a:cs typeface="Calibri"/>
              </a:rPr>
              <a:t>print</a:t>
            </a:r>
            <a:r>
              <a:rPr spc="-68" dirty="0">
                <a:latin typeface="Calibri"/>
                <a:cs typeface="Calibri"/>
              </a:rPr>
              <a:t> </a:t>
            </a:r>
            <a:r>
              <a:rPr dirty="0">
                <a:latin typeface="Calibri"/>
                <a:cs typeface="Calibri"/>
              </a:rPr>
              <a:t>the  </a:t>
            </a:r>
            <a:r>
              <a:rPr spc="-8" dirty="0">
                <a:latin typeface="Calibri"/>
                <a:cs typeface="Calibri"/>
              </a:rPr>
              <a:t>details </a:t>
            </a:r>
            <a:r>
              <a:rPr spc="-4" dirty="0">
                <a:latin typeface="Calibri"/>
                <a:cs typeface="Calibri"/>
              </a:rPr>
              <a:t>of </a:t>
            </a:r>
            <a:r>
              <a:rPr dirty="0">
                <a:latin typeface="Calibri"/>
                <a:cs typeface="Calibri"/>
              </a:rPr>
              <a:t>the </a:t>
            </a:r>
            <a:r>
              <a:rPr spc="-8" dirty="0">
                <a:latin typeface="Calibri"/>
                <a:cs typeface="Calibri"/>
              </a:rPr>
              <a:t>error </a:t>
            </a:r>
            <a:r>
              <a:rPr spc="-4" dirty="0">
                <a:latin typeface="Calibri"/>
                <a:cs typeface="Calibri"/>
              </a:rPr>
              <a:t>on </a:t>
            </a:r>
            <a:r>
              <a:rPr dirty="0">
                <a:latin typeface="Calibri"/>
                <a:cs typeface="Calibri"/>
              </a:rPr>
              <a:t>the </a:t>
            </a:r>
            <a:r>
              <a:rPr spc="-8" dirty="0">
                <a:latin typeface="Calibri"/>
                <a:cs typeface="Calibri"/>
              </a:rPr>
              <a:t>console  </a:t>
            </a:r>
            <a:r>
              <a:rPr dirty="0">
                <a:latin typeface="Calibri"/>
                <a:cs typeface="Calibri"/>
              </a:rPr>
              <a:t>if a </a:t>
            </a:r>
            <a:r>
              <a:rPr dirty="0">
                <a:latin typeface="Consolas"/>
                <a:cs typeface="Consolas"/>
              </a:rPr>
              <a:t>FileNotFoundException  </a:t>
            </a:r>
            <a:r>
              <a:rPr spc="-8" dirty="0">
                <a:latin typeface="Calibri"/>
                <a:cs typeface="Calibri"/>
              </a:rPr>
              <a:t>occurs</a:t>
            </a:r>
            <a:endParaRPr dirty="0">
              <a:latin typeface="Calibri"/>
              <a:cs typeface="Calibri"/>
            </a:endParaRPr>
          </a:p>
        </p:txBody>
      </p:sp>
      <p:sp>
        <p:nvSpPr>
          <p:cNvPr id="4" name="object 4"/>
          <p:cNvSpPr/>
          <p:nvPr/>
        </p:nvSpPr>
        <p:spPr>
          <a:xfrm>
            <a:off x="4061174" y="947852"/>
            <a:ext cx="4971574" cy="4109085"/>
          </a:xfrm>
          <a:custGeom>
            <a:avLst/>
            <a:gdLst/>
            <a:ahLst/>
            <a:cxnLst/>
            <a:rect l="l" t="t" r="r" b="b"/>
            <a:pathLst>
              <a:path w="6628765" h="5478780">
                <a:moveTo>
                  <a:pt x="0" y="5478399"/>
                </a:moveTo>
                <a:lnTo>
                  <a:pt x="6628765" y="5478399"/>
                </a:lnTo>
                <a:lnTo>
                  <a:pt x="6628765" y="0"/>
                </a:lnTo>
                <a:lnTo>
                  <a:pt x="0" y="0"/>
                </a:lnTo>
                <a:lnTo>
                  <a:pt x="0" y="5478399"/>
                </a:lnTo>
                <a:close/>
              </a:path>
            </a:pathLst>
          </a:custGeom>
          <a:solidFill>
            <a:srgbClr val="F1F1F1">
              <a:alpha val="74900"/>
            </a:srgbClr>
          </a:solidFill>
        </p:spPr>
        <p:txBody>
          <a:bodyPr wrap="square" lIns="0" tIns="0" rIns="0" bIns="0" rtlCol="0"/>
          <a:lstStyle/>
          <a:p>
            <a:endParaRPr/>
          </a:p>
        </p:txBody>
      </p:sp>
      <p:sp>
        <p:nvSpPr>
          <p:cNvPr id="5" name="object 5"/>
          <p:cNvSpPr txBox="1"/>
          <p:nvPr/>
        </p:nvSpPr>
        <p:spPr>
          <a:xfrm>
            <a:off x="3995936" y="1421431"/>
            <a:ext cx="4971574" cy="4095801"/>
          </a:xfrm>
          <a:prstGeom prst="rect">
            <a:avLst/>
          </a:prstGeom>
          <a:ln w="9525">
            <a:solidFill>
              <a:srgbClr val="5B9BD4"/>
            </a:solidFill>
          </a:ln>
        </p:spPr>
        <p:txBody>
          <a:bodyPr vert="horz" wrap="square" lIns="0" tIns="15240" rIns="0" bIns="0" rtlCol="0">
            <a:spAutoFit/>
          </a:bodyPr>
          <a:lstStyle/>
          <a:p>
            <a:pPr marL="65246">
              <a:spcBef>
                <a:spcPts val="120"/>
              </a:spcBef>
            </a:pPr>
            <a:r>
              <a:rPr sz="1050" spc="-4" dirty="0">
                <a:solidFill>
                  <a:srgbClr val="006FC0"/>
                </a:solidFill>
                <a:latin typeface="Courier New"/>
                <a:cs typeface="Courier New"/>
              </a:rPr>
              <a:t>import</a:t>
            </a:r>
            <a:r>
              <a:rPr sz="1050" spc="-11" dirty="0">
                <a:solidFill>
                  <a:srgbClr val="006FC0"/>
                </a:solidFill>
                <a:latin typeface="Courier New"/>
                <a:cs typeface="Courier New"/>
              </a:rPr>
              <a:t> </a:t>
            </a:r>
            <a:r>
              <a:rPr sz="1050" spc="-8" dirty="0">
                <a:latin typeface="Courier New"/>
                <a:cs typeface="Courier New"/>
              </a:rPr>
              <a:t>java.io.FileReader;</a:t>
            </a:r>
            <a:endParaRPr sz="1050" dirty="0">
              <a:latin typeface="Courier New"/>
              <a:cs typeface="Courier New"/>
            </a:endParaRPr>
          </a:p>
          <a:p>
            <a:pPr marL="65246"/>
            <a:r>
              <a:rPr sz="1050" spc="-4" dirty="0">
                <a:solidFill>
                  <a:srgbClr val="006FC0"/>
                </a:solidFill>
                <a:latin typeface="Courier New"/>
                <a:cs typeface="Courier New"/>
              </a:rPr>
              <a:t>import</a:t>
            </a:r>
            <a:r>
              <a:rPr sz="1050" spc="-64" dirty="0">
                <a:solidFill>
                  <a:srgbClr val="006FC0"/>
                </a:solidFill>
                <a:latin typeface="Courier New"/>
                <a:cs typeface="Courier New"/>
              </a:rPr>
              <a:t> </a:t>
            </a:r>
            <a:r>
              <a:rPr sz="1050" spc="-4" dirty="0">
                <a:latin typeface="Courier New"/>
                <a:cs typeface="Courier New"/>
              </a:rPr>
              <a:t>java.util.Scanner;</a:t>
            </a:r>
            <a:endParaRPr sz="1050" dirty="0">
              <a:latin typeface="Courier New"/>
              <a:cs typeface="Courier New"/>
            </a:endParaRPr>
          </a:p>
          <a:p>
            <a:pPr marL="65246"/>
            <a:r>
              <a:rPr sz="1050" spc="-4" dirty="0">
                <a:solidFill>
                  <a:srgbClr val="006FC0"/>
                </a:solidFill>
                <a:latin typeface="Courier New"/>
                <a:cs typeface="Courier New"/>
              </a:rPr>
              <a:t>import</a:t>
            </a:r>
            <a:r>
              <a:rPr sz="1050" spc="-68" dirty="0">
                <a:solidFill>
                  <a:srgbClr val="006FC0"/>
                </a:solidFill>
                <a:latin typeface="Courier New"/>
                <a:cs typeface="Courier New"/>
              </a:rPr>
              <a:t> </a:t>
            </a:r>
            <a:r>
              <a:rPr sz="1050" b="1" spc="-4" dirty="0">
                <a:latin typeface="Courier New"/>
                <a:cs typeface="Courier New"/>
              </a:rPr>
              <a:t>java.io.FileNotFoundException;</a:t>
            </a:r>
            <a:endParaRPr sz="1050" dirty="0">
              <a:latin typeface="Courier New"/>
              <a:cs typeface="Courier New"/>
            </a:endParaRPr>
          </a:p>
          <a:p>
            <a:pPr>
              <a:spcBef>
                <a:spcPts val="8"/>
              </a:spcBef>
            </a:pPr>
            <a:endParaRPr sz="1088" dirty="0">
              <a:latin typeface="Times New Roman"/>
              <a:cs typeface="Times New Roman"/>
            </a:endParaRPr>
          </a:p>
          <a:p>
            <a:pPr marL="65246"/>
            <a:r>
              <a:rPr sz="1050" spc="-4" dirty="0">
                <a:solidFill>
                  <a:srgbClr val="006FC0"/>
                </a:solidFill>
                <a:latin typeface="Courier New"/>
                <a:cs typeface="Courier New"/>
              </a:rPr>
              <a:t>public class </a:t>
            </a:r>
            <a:r>
              <a:rPr sz="1050" spc="-4" dirty="0">
                <a:latin typeface="Courier New"/>
                <a:cs typeface="Courier New"/>
              </a:rPr>
              <a:t>FileInput</a:t>
            </a:r>
            <a:r>
              <a:rPr sz="1050" spc="-68" dirty="0">
                <a:latin typeface="Courier New"/>
                <a:cs typeface="Courier New"/>
              </a:rPr>
              <a:t> </a:t>
            </a:r>
            <a:r>
              <a:rPr sz="1050" dirty="0">
                <a:latin typeface="Courier New"/>
                <a:cs typeface="Courier New"/>
              </a:rPr>
              <a:t>{</a:t>
            </a:r>
          </a:p>
          <a:p>
            <a:pPr>
              <a:spcBef>
                <a:spcPts val="8"/>
              </a:spcBef>
            </a:pPr>
            <a:endParaRPr sz="1088" dirty="0">
              <a:latin typeface="Times New Roman"/>
              <a:cs typeface="Times New Roman"/>
            </a:endParaRPr>
          </a:p>
          <a:p>
            <a:pPr marL="225266"/>
            <a:r>
              <a:rPr sz="1050" spc="-4" dirty="0">
                <a:solidFill>
                  <a:srgbClr val="006FC0"/>
                </a:solidFill>
                <a:latin typeface="Courier New"/>
                <a:cs typeface="Courier New"/>
              </a:rPr>
              <a:t>public </a:t>
            </a:r>
            <a:r>
              <a:rPr sz="1050" spc="-8" dirty="0">
                <a:solidFill>
                  <a:srgbClr val="006FC0"/>
                </a:solidFill>
                <a:latin typeface="Courier New"/>
                <a:cs typeface="Courier New"/>
              </a:rPr>
              <a:t>static </a:t>
            </a:r>
            <a:r>
              <a:rPr sz="1050" spc="-4" dirty="0">
                <a:solidFill>
                  <a:srgbClr val="006FC0"/>
                </a:solidFill>
                <a:latin typeface="Courier New"/>
                <a:cs typeface="Courier New"/>
              </a:rPr>
              <a:t>void </a:t>
            </a:r>
            <a:r>
              <a:rPr sz="1050" spc="-4" dirty="0">
                <a:latin typeface="Courier New"/>
                <a:cs typeface="Courier New"/>
              </a:rPr>
              <a:t>main (String[]</a:t>
            </a:r>
            <a:r>
              <a:rPr sz="1050" spc="-64" dirty="0">
                <a:latin typeface="Courier New"/>
                <a:cs typeface="Courier New"/>
              </a:rPr>
              <a:t> </a:t>
            </a:r>
            <a:r>
              <a:rPr sz="1050" spc="-4" dirty="0">
                <a:latin typeface="Courier New"/>
                <a:cs typeface="Courier New"/>
              </a:rPr>
              <a:t>args)</a:t>
            </a:r>
            <a:endParaRPr sz="1050" dirty="0">
              <a:latin typeface="Courier New"/>
              <a:cs typeface="Courier New"/>
            </a:endParaRPr>
          </a:p>
          <a:p>
            <a:pPr marL="522446"/>
            <a:r>
              <a:rPr sz="1050" b="1" spc="-4" dirty="0">
                <a:latin typeface="Courier New"/>
                <a:cs typeface="Courier New"/>
              </a:rPr>
              <a:t>throws FileNotFoundException</a:t>
            </a:r>
            <a:r>
              <a:rPr sz="1050" b="1" spc="-79" dirty="0">
                <a:latin typeface="Courier New"/>
                <a:cs typeface="Courier New"/>
              </a:rPr>
              <a:t> </a:t>
            </a:r>
            <a:r>
              <a:rPr sz="1050" dirty="0">
                <a:latin typeface="Courier New"/>
                <a:cs typeface="Courier New"/>
              </a:rPr>
              <a:t>{</a:t>
            </a:r>
          </a:p>
          <a:p>
            <a:pPr>
              <a:spcBef>
                <a:spcPts val="11"/>
              </a:spcBef>
            </a:pPr>
            <a:endParaRPr sz="1088" dirty="0">
              <a:latin typeface="Times New Roman"/>
              <a:cs typeface="Times New Roman"/>
            </a:endParaRPr>
          </a:p>
          <a:p>
            <a:pPr marL="522446"/>
            <a:r>
              <a:rPr sz="1050" spc="-4" dirty="0">
                <a:latin typeface="Courier New"/>
                <a:cs typeface="Courier New"/>
              </a:rPr>
              <a:t>String </a:t>
            </a:r>
            <a:r>
              <a:rPr sz="1050" spc="-8" dirty="0">
                <a:latin typeface="Courier New"/>
                <a:cs typeface="Courier New"/>
              </a:rPr>
              <a:t>fileName </a:t>
            </a:r>
            <a:r>
              <a:rPr sz="1050" dirty="0">
                <a:latin typeface="Courier New"/>
                <a:cs typeface="Courier New"/>
              </a:rPr>
              <a:t>= </a:t>
            </a:r>
            <a:r>
              <a:rPr sz="1050" spc="-8" dirty="0">
                <a:solidFill>
                  <a:srgbClr val="C55A11"/>
                </a:solidFill>
                <a:latin typeface="Courier New"/>
                <a:cs typeface="Courier New"/>
              </a:rPr>
              <a:t>"prog.dat"</a:t>
            </a:r>
            <a:r>
              <a:rPr sz="1050" spc="-8" dirty="0">
                <a:latin typeface="Courier New"/>
                <a:cs typeface="Courier New"/>
              </a:rPr>
              <a:t>;</a:t>
            </a:r>
            <a:endParaRPr sz="1050" dirty="0">
              <a:latin typeface="Courier New"/>
              <a:cs typeface="Courier New"/>
            </a:endParaRPr>
          </a:p>
          <a:p>
            <a:pPr>
              <a:spcBef>
                <a:spcPts val="8"/>
              </a:spcBef>
            </a:pPr>
            <a:endParaRPr sz="1088" dirty="0">
              <a:latin typeface="Times New Roman"/>
              <a:cs typeface="Times New Roman"/>
            </a:endParaRPr>
          </a:p>
          <a:p>
            <a:pPr marL="522446"/>
            <a:r>
              <a:rPr sz="1050" spc="-4" dirty="0">
                <a:latin typeface="Courier New"/>
                <a:cs typeface="Courier New"/>
              </a:rPr>
              <a:t>FileReader file </a:t>
            </a:r>
            <a:r>
              <a:rPr sz="1050" dirty="0">
                <a:latin typeface="Courier New"/>
                <a:cs typeface="Courier New"/>
              </a:rPr>
              <a:t>= </a:t>
            </a:r>
            <a:r>
              <a:rPr sz="1050" spc="-4" dirty="0">
                <a:latin typeface="Courier New"/>
                <a:cs typeface="Courier New"/>
              </a:rPr>
              <a:t>new</a:t>
            </a:r>
            <a:r>
              <a:rPr sz="1050" spc="-19" dirty="0">
                <a:latin typeface="Courier New"/>
                <a:cs typeface="Courier New"/>
              </a:rPr>
              <a:t> </a:t>
            </a:r>
            <a:r>
              <a:rPr sz="1050" spc="-8" dirty="0">
                <a:latin typeface="Courier New"/>
                <a:cs typeface="Courier New"/>
              </a:rPr>
              <a:t>FileReader(fileName);</a:t>
            </a:r>
            <a:endParaRPr sz="1050" dirty="0">
              <a:latin typeface="Courier New"/>
              <a:cs typeface="Courier New"/>
            </a:endParaRPr>
          </a:p>
          <a:p>
            <a:pPr marL="522446"/>
            <a:r>
              <a:rPr sz="1050" spc="-4" dirty="0">
                <a:latin typeface="Courier New"/>
                <a:cs typeface="Courier New"/>
              </a:rPr>
              <a:t>Scanner read </a:t>
            </a:r>
            <a:r>
              <a:rPr sz="1050" dirty="0">
                <a:latin typeface="Courier New"/>
                <a:cs typeface="Courier New"/>
              </a:rPr>
              <a:t>= </a:t>
            </a:r>
            <a:r>
              <a:rPr sz="1050" spc="-4" dirty="0">
                <a:latin typeface="Courier New"/>
                <a:cs typeface="Courier New"/>
              </a:rPr>
              <a:t>new</a:t>
            </a:r>
            <a:r>
              <a:rPr sz="1050" spc="-30" dirty="0">
                <a:latin typeface="Courier New"/>
                <a:cs typeface="Courier New"/>
              </a:rPr>
              <a:t> </a:t>
            </a:r>
            <a:r>
              <a:rPr sz="1050" spc="-8" dirty="0">
                <a:latin typeface="Courier New"/>
                <a:cs typeface="Courier New"/>
              </a:rPr>
              <a:t>Scanner(file);</a:t>
            </a:r>
            <a:endParaRPr sz="1050" dirty="0">
              <a:latin typeface="Courier New"/>
              <a:cs typeface="Courier New"/>
            </a:endParaRPr>
          </a:p>
          <a:p>
            <a:pPr>
              <a:spcBef>
                <a:spcPts val="8"/>
              </a:spcBef>
            </a:pPr>
            <a:endParaRPr sz="1088" dirty="0">
              <a:latin typeface="Times New Roman"/>
              <a:cs typeface="Times New Roman"/>
            </a:endParaRPr>
          </a:p>
          <a:p>
            <a:pPr marL="522446" marR="2360771"/>
            <a:r>
              <a:rPr sz="1050" spc="-4" dirty="0">
                <a:latin typeface="Courier New"/>
                <a:cs typeface="Courier New"/>
              </a:rPr>
              <a:t>String name </a:t>
            </a:r>
            <a:r>
              <a:rPr sz="1050" dirty="0">
                <a:latin typeface="Courier New"/>
                <a:cs typeface="Courier New"/>
              </a:rPr>
              <a:t>= </a:t>
            </a:r>
            <a:r>
              <a:rPr sz="1050" spc="-4" dirty="0">
                <a:latin typeface="Courier New"/>
                <a:cs typeface="Courier New"/>
              </a:rPr>
              <a:t>read.next();  </a:t>
            </a:r>
            <a:r>
              <a:rPr sz="1050" spc="-4" dirty="0">
                <a:solidFill>
                  <a:srgbClr val="252599"/>
                </a:solidFill>
                <a:latin typeface="Courier New"/>
                <a:cs typeface="Courier New"/>
              </a:rPr>
              <a:t>int </a:t>
            </a:r>
            <a:r>
              <a:rPr sz="1050" spc="-4" dirty="0">
                <a:latin typeface="Courier New"/>
                <a:cs typeface="Courier New"/>
              </a:rPr>
              <a:t>age </a:t>
            </a:r>
            <a:r>
              <a:rPr sz="1050" dirty="0">
                <a:latin typeface="Courier New"/>
                <a:cs typeface="Courier New"/>
              </a:rPr>
              <a:t>=</a:t>
            </a:r>
            <a:r>
              <a:rPr sz="1050" spc="-68" dirty="0">
                <a:latin typeface="Courier New"/>
                <a:cs typeface="Courier New"/>
              </a:rPr>
              <a:t> </a:t>
            </a:r>
            <a:r>
              <a:rPr sz="1050" spc="-4" dirty="0">
                <a:latin typeface="Courier New"/>
                <a:cs typeface="Courier New"/>
              </a:rPr>
              <a:t>read.nextInt();</a:t>
            </a:r>
            <a:endParaRPr sz="1050" dirty="0">
              <a:latin typeface="Courier New"/>
              <a:cs typeface="Courier New"/>
            </a:endParaRPr>
          </a:p>
          <a:p>
            <a:pPr marL="522446" marR="1801654"/>
            <a:r>
              <a:rPr sz="1050" spc="-4" dirty="0">
                <a:solidFill>
                  <a:srgbClr val="252599"/>
                </a:solidFill>
                <a:latin typeface="Courier New"/>
                <a:cs typeface="Courier New"/>
              </a:rPr>
              <a:t>double </a:t>
            </a:r>
            <a:r>
              <a:rPr sz="1050" spc="-4" dirty="0">
                <a:latin typeface="Courier New"/>
                <a:cs typeface="Courier New"/>
              </a:rPr>
              <a:t>rate </a:t>
            </a:r>
            <a:r>
              <a:rPr sz="1050" dirty="0">
                <a:latin typeface="Courier New"/>
                <a:cs typeface="Courier New"/>
              </a:rPr>
              <a:t>= </a:t>
            </a:r>
            <a:r>
              <a:rPr sz="1050" spc="-4" dirty="0">
                <a:latin typeface="Courier New"/>
                <a:cs typeface="Courier New"/>
              </a:rPr>
              <a:t>read.nextDouble();  </a:t>
            </a:r>
            <a:r>
              <a:rPr sz="1050" spc="-4" dirty="0">
                <a:solidFill>
                  <a:srgbClr val="252599"/>
                </a:solidFill>
                <a:latin typeface="Courier New"/>
                <a:cs typeface="Courier New"/>
              </a:rPr>
              <a:t>int </a:t>
            </a:r>
            <a:r>
              <a:rPr sz="1050" spc="-8" dirty="0">
                <a:latin typeface="Courier New"/>
                <a:cs typeface="Courier New"/>
              </a:rPr>
              <a:t>hoursWorked </a:t>
            </a:r>
            <a:r>
              <a:rPr sz="1050" dirty="0">
                <a:latin typeface="Courier New"/>
                <a:cs typeface="Courier New"/>
              </a:rPr>
              <a:t>=</a:t>
            </a:r>
            <a:r>
              <a:rPr sz="1050" spc="26" dirty="0">
                <a:latin typeface="Courier New"/>
                <a:cs typeface="Courier New"/>
              </a:rPr>
              <a:t> </a:t>
            </a:r>
            <a:r>
              <a:rPr sz="1050" spc="-8" dirty="0">
                <a:latin typeface="Courier New"/>
                <a:cs typeface="Courier New"/>
              </a:rPr>
              <a:t>read.nextInt();</a:t>
            </a:r>
            <a:endParaRPr sz="1050" dirty="0">
              <a:latin typeface="Courier New"/>
              <a:cs typeface="Courier New"/>
            </a:endParaRPr>
          </a:p>
          <a:p>
            <a:pPr>
              <a:spcBef>
                <a:spcPts val="11"/>
              </a:spcBef>
            </a:pPr>
            <a:endParaRPr sz="1088" dirty="0">
              <a:latin typeface="Times New Roman"/>
              <a:cs typeface="Times New Roman"/>
            </a:endParaRPr>
          </a:p>
          <a:p>
            <a:pPr marL="522446" marR="447199"/>
            <a:r>
              <a:rPr sz="1050" spc="-4" dirty="0">
                <a:solidFill>
                  <a:srgbClr val="252599"/>
                </a:solidFill>
                <a:latin typeface="Courier New"/>
                <a:cs typeface="Courier New"/>
              </a:rPr>
              <a:t>double </a:t>
            </a:r>
            <a:r>
              <a:rPr sz="1050" spc="-4" dirty="0">
                <a:latin typeface="Courier New"/>
                <a:cs typeface="Courier New"/>
              </a:rPr>
              <a:t>pay </a:t>
            </a:r>
            <a:r>
              <a:rPr sz="1050" dirty="0">
                <a:latin typeface="Courier New"/>
                <a:cs typeface="Courier New"/>
              </a:rPr>
              <a:t>= </a:t>
            </a:r>
            <a:r>
              <a:rPr sz="1050" spc="-8" dirty="0">
                <a:latin typeface="Courier New"/>
                <a:cs typeface="Courier New"/>
              </a:rPr>
              <a:t>rate*hoursWorked;  </a:t>
            </a:r>
            <a:r>
              <a:rPr sz="1050" spc="-4" dirty="0">
                <a:latin typeface="Courier New"/>
                <a:cs typeface="Courier New"/>
              </a:rPr>
              <a:t>System.out.printf(</a:t>
            </a:r>
            <a:r>
              <a:rPr sz="1050" spc="-4" dirty="0">
                <a:solidFill>
                  <a:srgbClr val="C55A11"/>
                </a:solidFill>
                <a:latin typeface="Courier New"/>
                <a:cs typeface="Courier New"/>
              </a:rPr>
              <a:t>"Pay </a:t>
            </a:r>
            <a:r>
              <a:rPr sz="1050" spc="-8" dirty="0">
                <a:solidFill>
                  <a:srgbClr val="C55A11"/>
                </a:solidFill>
                <a:latin typeface="Courier New"/>
                <a:cs typeface="Courier New"/>
              </a:rPr>
              <a:t>for </a:t>
            </a:r>
            <a:r>
              <a:rPr sz="1050" spc="-4" dirty="0">
                <a:solidFill>
                  <a:srgbClr val="C55A11"/>
                </a:solidFill>
                <a:latin typeface="Courier New"/>
                <a:cs typeface="Courier New"/>
              </a:rPr>
              <a:t>%s: £%.2f"</a:t>
            </a:r>
            <a:r>
              <a:rPr sz="1050" spc="-4" dirty="0">
                <a:latin typeface="Courier New"/>
                <a:cs typeface="Courier New"/>
              </a:rPr>
              <a:t>, name,</a:t>
            </a:r>
            <a:r>
              <a:rPr sz="1050" spc="-49" dirty="0">
                <a:latin typeface="Courier New"/>
                <a:cs typeface="Courier New"/>
              </a:rPr>
              <a:t> </a:t>
            </a:r>
            <a:r>
              <a:rPr sz="1050" spc="-8" dirty="0">
                <a:latin typeface="Courier New"/>
                <a:cs typeface="Courier New"/>
              </a:rPr>
              <a:t>pay);</a:t>
            </a:r>
            <a:endParaRPr sz="1050" dirty="0">
              <a:latin typeface="Courier New"/>
              <a:cs typeface="Courier New"/>
            </a:endParaRPr>
          </a:p>
          <a:p>
            <a:pPr>
              <a:spcBef>
                <a:spcPts val="8"/>
              </a:spcBef>
            </a:pPr>
            <a:endParaRPr sz="1088" dirty="0">
              <a:latin typeface="Times New Roman"/>
              <a:cs typeface="Times New Roman"/>
            </a:endParaRPr>
          </a:p>
          <a:p>
            <a:pPr marL="522446"/>
            <a:r>
              <a:rPr sz="1050" b="1" spc="-4" dirty="0">
                <a:latin typeface="Courier New"/>
                <a:cs typeface="Courier New"/>
              </a:rPr>
              <a:t>read.close();</a:t>
            </a:r>
            <a:endParaRPr sz="1050" dirty="0">
              <a:latin typeface="Courier New"/>
              <a:cs typeface="Courier New"/>
            </a:endParaRPr>
          </a:p>
          <a:p>
            <a:pPr marL="522446"/>
            <a:r>
              <a:rPr sz="1050" dirty="0">
                <a:latin typeface="Courier New"/>
                <a:cs typeface="Courier New"/>
              </a:rPr>
              <a:t>}</a:t>
            </a:r>
          </a:p>
          <a:p>
            <a:pPr marL="65246"/>
            <a:r>
              <a:rPr sz="1050" dirty="0">
                <a:latin typeface="Courier New"/>
                <a:cs typeface="Courier New"/>
              </a:rPr>
              <a:t>}</a:t>
            </a:r>
          </a:p>
        </p:txBody>
      </p:sp>
      <p:sp>
        <p:nvSpPr>
          <p:cNvPr id="6" name="object 6"/>
          <p:cNvSpPr txBox="1"/>
          <p:nvPr/>
        </p:nvSpPr>
        <p:spPr>
          <a:xfrm>
            <a:off x="4170616" y="5749806"/>
            <a:ext cx="1772603" cy="415498"/>
          </a:xfrm>
          <a:prstGeom prst="rect">
            <a:avLst/>
          </a:prstGeom>
        </p:spPr>
        <p:txBody>
          <a:bodyPr vert="horz" wrap="square" lIns="0" tIns="0" rIns="0" bIns="0" rtlCol="0">
            <a:spAutoFit/>
          </a:bodyPr>
          <a:lstStyle/>
          <a:p>
            <a:pPr marL="9525"/>
            <a:r>
              <a:rPr sz="1350" dirty="0">
                <a:latin typeface="Calibri"/>
                <a:cs typeface="Calibri"/>
              </a:rPr>
              <a:t>If </a:t>
            </a:r>
            <a:r>
              <a:rPr sz="1350" b="1" spc="-8" dirty="0">
                <a:latin typeface="Calibri"/>
                <a:cs typeface="Calibri"/>
              </a:rPr>
              <a:t>prog.dat </a:t>
            </a:r>
            <a:r>
              <a:rPr sz="1350" spc="-8" dirty="0">
                <a:latin typeface="Calibri"/>
                <a:cs typeface="Calibri"/>
              </a:rPr>
              <a:t>looks </a:t>
            </a:r>
            <a:r>
              <a:rPr sz="1350" spc="-15" dirty="0">
                <a:latin typeface="Calibri"/>
                <a:cs typeface="Calibri"/>
              </a:rPr>
              <a:t>like</a:t>
            </a:r>
            <a:r>
              <a:rPr sz="1350" spc="-26" dirty="0">
                <a:latin typeface="Calibri"/>
                <a:cs typeface="Calibri"/>
              </a:rPr>
              <a:t> </a:t>
            </a:r>
            <a:r>
              <a:rPr sz="1350" spc="-4" dirty="0">
                <a:latin typeface="Calibri"/>
                <a:cs typeface="Calibri"/>
              </a:rPr>
              <a:t>this:</a:t>
            </a:r>
            <a:endParaRPr sz="1350" dirty="0">
              <a:latin typeface="Calibri"/>
              <a:cs typeface="Calibri"/>
            </a:endParaRPr>
          </a:p>
          <a:p>
            <a:pPr marL="9525">
              <a:spcBef>
                <a:spcPts val="11"/>
              </a:spcBef>
            </a:pPr>
            <a:r>
              <a:rPr sz="1350" spc="-8" dirty="0">
                <a:latin typeface="Consolas"/>
                <a:cs typeface="Consolas"/>
              </a:rPr>
              <a:t>David 36 </a:t>
            </a:r>
            <a:r>
              <a:rPr sz="1350" spc="-4" dirty="0">
                <a:latin typeface="Consolas"/>
                <a:cs typeface="Consolas"/>
              </a:rPr>
              <a:t>22.75</a:t>
            </a:r>
            <a:r>
              <a:rPr sz="1350" spc="-49" dirty="0">
                <a:latin typeface="Consolas"/>
                <a:cs typeface="Consolas"/>
              </a:rPr>
              <a:t> </a:t>
            </a:r>
            <a:r>
              <a:rPr sz="1350" spc="-8" dirty="0">
                <a:latin typeface="Consolas"/>
                <a:cs typeface="Consolas"/>
              </a:rPr>
              <a:t>37</a:t>
            </a:r>
            <a:endParaRPr sz="1350" dirty="0">
              <a:latin typeface="Consolas"/>
              <a:cs typeface="Consolas"/>
            </a:endParaRPr>
          </a:p>
        </p:txBody>
      </p:sp>
      <p:sp>
        <p:nvSpPr>
          <p:cNvPr id="7" name="object 7"/>
          <p:cNvSpPr/>
          <p:nvPr/>
        </p:nvSpPr>
        <p:spPr>
          <a:xfrm>
            <a:off x="4457700" y="2059019"/>
            <a:ext cx="2582703" cy="250031"/>
          </a:xfrm>
          <a:custGeom>
            <a:avLst/>
            <a:gdLst/>
            <a:ahLst/>
            <a:cxnLst/>
            <a:rect l="l" t="t" r="r" b="b"/>
            <a:pathLst>
              <a:path w="3443604" h="333375">
                <a:moveTo>
                  <a:pt x="0" y="166750"/>
                </a:moveTo>
                <a:lnTo>
                  <a:pt x="27736" y="136782"/>
                </a:lnTo>
                <a:lnTo>
                  <a:pt x="83082" y="115435"/>
                </a:lnTo>
                <a:lnTo>
                  <a:pt x="135288" y="101852"/>
                </a:lnTo>
                <a:lnTo>
                  <a:pt x="199034" y="88856"/>
                </a:lnTo>
                <a:lnTo>
                  <a:pt x="273710" y="76506"/>
                </a:lnTo>
                <a:lnTo>
                  <a:pt x="314958" y="70592"/>
                </a:lnTo>
                <a:lnTo>
                  <a:pt x="358710" y="64862"/>
                </a:lnTo>
                <a:lnTo>
                  <a:pt x="404892" y="59323"/>
                </a:lnTo>
                <a:lnTo>
                  <a:pt x="453426" y="53982"/>
                </a:lnTo>
                <a:lnTo>
                  <a:pt x="504237" y="48847"/>
                </a:lnTo>
                <a:lnTo>
                  <a:pt x="557249" y="43925"/>
                </a:lnTo>
                <a:lnTo>
                  <a:pt x="612387" y="39224"/>
                </a:lnTo>
                <a:lnTo>
                  <a:pt x="669573" y="34750"/>
                </a:lnTo>
                <a:lnTo>
                  <a:pt x="728733" y="30512"/>
                </a:lnTo>
                <a:lnTo>
                  <a:pt x="789790" y="26516"/>
                </a:lnTo>
                <a:lnTo>
                  <a:pt x="852668" y="22770"/>
                </a:lnTo>
                <a:lnTo>
                  <a:pt x="917291" y="19282"/>
                </a:lnTo>
                <a:lnTo>
                  <a:pt x="983584" y="16058"/>
                </a:lnTo>
                <a:lnTo>
                  <a:pt x="1051470" y="13106"/>
                </a:lnTo>
                <a:lnTo>
                  <a:pt x="1120874" y="10434"/>
                </a:lnTo>
                <a:lnTo>
                  <a:pt x="1191718" y="8049"/>
                </a:lnTo>
                <a:lnTo>
                  <a:pt x="1263929" y="5957"/>
                </a:lnTo>
                <a:lnTo>
                  <a:pt x="1337429" y="4168"/>
                </a:lnTo>
                <a:lnTo>
                  <a:pt x="1412142" y="2687"/>
                </a:lnTo>
                <a:lnTo>
                  <a:pt x="1487993" y="1522"/>
                </a:lnTo>
                <a:lnTo>
                  <a:pt x="1564905" y="681"/>
                </a:lnTo>
                <a:lnTo>
                  <a:pt x="1642804" y="171"/>
                </a:lnTo>
                <a:lnTo>
                  <a:pt x="1721611" y="0"/>
                </a:lnTo>
                <a:lnTo>
                  <a:pt x="1800420" y="171"/>
                </a:lnTo>
                <a:lnTo>
                  <a:pt x="1878319" y="681"/>
                </a:lnTo>
                <a:lnTo>
                  <a:pt x="1955233" y="1522"/>
                </a:lnTo>
                <a:lnTo>
                  <a:pt x="2031085" y="2687"/>
                </a:lnTo>
                <a:lnTo>
                  <a:pt x="2105801" y="4168"/>
                </a:lnTo>
                <a:lnTo>
                  <a:pt x="2179304" y="5957"/>
                </a:lnTo>
                <a:lnTo>
                  <a:pt x="2251517" y="8049"/>
                </a:lnTo>
                <a:lnTo>
                  <a:pt x="2322365" y="10434"/>
                </a:lnTo>
                <a:lnTo>
                  <a:pt x="2391773" y="13106"/>
                </a:lnTo>
                <a:lnTo>
                  <a:pt x="2459663" y="16058"/>
                </a:lnTo>
                <a:lnTo>
                  <a:pt x="2525960" y="19282"/>
                </a:lnTo>
                <a:lnTo>
                  <a:pt x="2590588" y="22770"/>
                </a:lnTo>
                <a:lnTo>
                  <a:pt x="2653471" y="26516"/>
                </a:lnTo>
                <a:lnTo>
                  <a:pt x="2714533" y="30512"/>
                </a:lnTo>
                <a:lnTo>
                  <a:pt x="2773697" y="34750"/>
                </a:lnTo>
                <a:lnTo>
                  <a:pt x="2830889" y="39224"/>
                </a:lnTo>
                <a:lnTo>
                  <a:pt x="2886032" y="43925"/>
                </a:lnTo>
                <a:lnTo>
                  <a:pt x="2939049" y="48847"/>
                </a:lnTo>
                <a:lnTo>
                  <a:pt x="2989866" y="53982"/>
                </a:lnTo>
                <a:lnTo>
                  <a:pt x="3038406" y="59323"/>
                </a:lnTo>
                <a:lnTo>
                  <a:pt x="3084592" y="64862"/>
                </a:lnTo>
                <a:lnTo>
                  <a:pt x="3128350" y="70592"/>
                </a:lnTo>
                <a:lnTo>
                  <a:pt x="3169602" y="76506"/>
                </a:lnTo>
                <a:lnTo>
                  <a:pt x="3208274" y="82597"/>
                </a:lnTo>
                <a:lnTo>
                  <a:pt x="3277569" y="95277"/>
                </a:lnTo>
                <a:lnTo>
                  <a:pt x="3335629" y="108573"/>
                </a:lnTo>
                <a:lnTo>
                  <a:pt x="3381845" y="122428"/>
                </a:lnTo>
                <a:lnTo>
                  <a:pt x="3427632" y="144127"/>
                </a:lnTo>
                <a:lnTo>
                  <a:pt x="3443351" y="166750"/>
                </a:lnTo>
                <a:lnTo>
                  <a:pt x="3441579" y="174382"/>
                </a:lnTo>
                <a:lnTo>
                  <a:pt x="3400322" y="203948"/>
                </a:lnTo>
                <a:lnTo>
                  <a:pt x="3360256" y="218054"/>
                </a:lnTo>
                <a:lnTo>
                  <a:pt x="3308042" y="231630"/>
                </a:lnTo>
                <a:lnTo>
                  <a:pt x="3244288" y="244617"/>
                </a:lnTo>
                <a:lnTo>
                  <a:pt x="3169602" y="256957"/>
                </a:lnTo>
                <a:lnTo>
                  <a:pt x="3128350" y="262866"/>
                </a:lnTo>
                <a:lnTo>
                  <a:pt x="3084592" y="268591"/>
                </a:lnTo>
                <a:lnTo>
                  <a:pt x="3038406" y="274125"/>
                </a:lnTo>
                <a:lnTo>
                  <a:pt x="2989866" y="279461"/>
                </a:lnTo>
                <a:lnTo>
                  <a:pt x="2939049" y="284591"/>
                </a:lnTo>
                <a:lnTo>
                  <a:pt x="2886032" y="289507"/>
                </a:lnTo>
                <a:lnTo>
                  <a:pt x="2830889" y="294203"/>
                </a:lnTo>
                <a:lnTo>
                  <a:pt x="2773697" y="298672"/>
                </a:lnTo>
                <a:lnTo>
                  <a:pt x="2714533" y="302905"/>
                </a:lnTo>
                <a:lnTo>
                  <a:pt x="2653471" y="306896"/>
                </a:lnTo>
                <a:lnTo>
                  <a:pt x="2590588" y="310637"/>
                </a:lnTo>
                <a:lnTo>
                  <a:pt x="2525960" y="314121"/>
                </a:lnTo>
                <a:lnTo>
                  <a:pt x="2459663" y="317340"/>
                </a:lnTo>
                <a:lnTo>
                  <a:pt x="2391773" y="320288"/>
                </a:lnTo>
                <a:lnTo>
                  <a:pt x="2322365" y="322956"/>
                </a:lnTo>
                <a:lnTo>
                  <a:pt x="2251517" y="325338"/>
                </a:lnTo>
                <a:lnTo>
                  <a:pt x="2179304" y="327426"/>
                </a:lnTo>
                <a:lnTo>
                  <a:pt x="2105801" y="329213"/>
                </a:lnTo>
                <a:lnTo>
                  <a:pt x="2031085" y="330692"/>
                </a:lnTo>
                <a:lnTo>
                  <a:pt x="1955233" y="331854"/>
                </a:lnTo>
                <a:lnTo>
                  <a:pt x="1878319" y="332694"/>
                </a:lnTo>
                <a:lnTo>
                  <a:pt x="1800420" y="333203"/>
                </a:lnTo>
                <a:lnTo>
                  <a:pt x="1721611" y="333375"/>
                </a:lnTo>
                <a:lnTo>
                  <a:pt x="1642804" y="333203"/>
                </a:lnTo>
                <a:lnTo>
                  <a:pt x="1564905" y="332694"/>
                </a:lnTo>
                <a:lnTo>
                  <a:pt x="1487993" y="331854"/>
                </a:lnTo>
                <a:lnTo>
                  <a:pt x="1412142" y="330692"/>
                </a:lnTo>
                <a:lnTo>
                  <a:pt x="1337429" y="329213"/>
                </a:lnTo>
                <a:lnTo>
                  <a:pt x="1263929" y="327426"/>
                </a:lnTo>
                <a:lnTo>
                  <a:pt x="1191718" y="325338"/>
                </a:lnTo>
                <a:lnTo>
                  <a:pt x="1120874" y="322956"/>
                </a:lnTo>
                <a:lnTo>
                  <a:pt x="1051470" y="320288"/>
                </a:lnTo>
                <a:lnTo>
                  <a:pt x="983584" y="317340"/>
                </a:lnTo>
                <a:lnTo>
                  <a:pt x="917291" y="314121"/>
                </a:lnTo>
                <a:lnTo>
                  <a:pt x="852668" y="310637"/>
                </a:lnTo>
                <a:lnTo>
                  <a:pt x="789790" y="306896"/>
                </a:lnTo>
                <a:lnTo>
                  <a:pt x="728733" y="302905"/>
                </a:lnTo>
                <a:lnTo>
                  <a:pt x="669573" y="298672"/>
                </a:lnTo>
                <a:lnTo>
                  <a:pt x="612387" y="294203"/>
                </a:lnTo>
                <a:lnTo>
                  <a:pt x="557249" y="289507"/>
                </a:lnTo>
                <a:lnTo>
                  <a:pt x="504237" y="284591"/>
                </a:lnTo>
                <a:lnTo>
                  <a:pt x="453426" y="279461"/>
                </a:lnTo>
                <a:lnTo>
                  <a:pt x="404892" y="274125"/>
                </a:lnTo>
                <a:lnTo>
                  <a:pt x="358710" y="268591"/>
                </a:lnTo>
                <a:lnTo>
                  <a:pt x="314958" y="262866"/>
                </a:lnTo>
                <a:lnTo>
                  <a:pt x="273710" y="256957"/>
                </a:lnTo>
                <a:lnTo>
                  <a:pt x="235044" y="250872"/>
                </a:lnTo>
                <a:lnTo>
                  <a:pt x="165757" y="238201"/>
                </a:lnTo>
                <a:lnTo>
                  <a:pt x="107705" y="224912"/>
                </a:lnTo>
                <a:lnTo>
                  <a:pt x="61495" y="211064"/>
                </a:lnTo>
                <a:lnTo>
                  <a:pt x="15715" y="189371"/>
                </a:lnTo>
                <a:lnTo>
                  <a:pt x="0" y="166750"/>
                </a:lnTo>
                <a:close/>
              </a:path>
            </a:pathLst>
          </a:custGeom>
          <a:ln w="12700">
            <a:solidFill>
              <a:srgbClr val="212A35"/>
            </a:solidFill>
          </a:ln>
        </p:spPr>
        <p:txBody>
          <a:bodyPr wrap="square" lIns="0" tIns="0" rIns="0" bIns="0" rtlCol="0"/>
          <a:lstStyle/>
          <a:p>
            <a:endParaRPr/>
          </a:p>
        </p:txBody>
      </p:sp>
      <p:sp>
        <p:nvSpPr>
          <p:cNvPr id="8" name="object 8"/>
          <p:cNvSpPr/>
          <p:nvPr/>
        </p:nvSpPr>
        <p:spPr>
          <a:xfrm>
            <a:off x="4431316" y="4476654"/>
            <a:ext cx="1318260" cy="214313"/>
          </a:xfrm>
          <a:custGeom>
            <a:avLst/>
            <a:gdLst/>
            <a:ahLst/>
            <a:cxnLst/>
            <a:rect l="l" t="t" r="r" b="b"/>
            <a:pathLst>
              <a:path w="1757679" h="285750">
                <a:moveTo>
                  <a:pt x="0" y="142875"/>
                </a:moveTo>
                <a:lnTo>
                  <a:pt x="28239" y="106821"/>
                </a:lnTo>
                <a:lnTo>
                  <a:pt x="76243" y="84594"/>
                </a:lnTo>
                <a:lnTo>
                  <a:pt x="145128" y="64214"/>
                </a:lnTo>
                <a:lnTo>
                  <a:pt x="186741" y="54825"/>
                </a:lnTo>
                <a:lnTo>
                  <a:pt x="232782" y="46026"/>
                </a:lnTo>
                <a:lnTo>
                  <a:pt x="282988" y="37861"/>
                </a:lnTo>
                <a:lnTo>
                  <a:pt x="337094" y="30374"/>
                </a:lnTo>
                <a:lnTo>
                  <a:pt x="394838" y="23606"/>
                </a:lnTo>
                <a:lnTo>
                  <a:pt x="455954" y="17601"/>
                </a:lnTo>
                <a:lnTo>
                  <a:pt x="520180" y="12402"/>
                </a:lnTo>
                <a:lnTo>
                  <a:pt x="587251" y="8052"/>
                </a:lnTo>
                <a:lnTo>
                  <a:pt x="656904" y="4593"/>
                </a:lnTo>
                <a:lnTo>
                  <a:pt x="728874" y="2070"/>
                </a:lnTo>
                <a:lnTo>
                  <a:pt x="802898" y="524"/>
                </a:lnTo>
                <a:lnTo>
                  <a:pt x="878712" y="0"/>
                </a:lnTo>
                <a:lnTo>
                  <a:pt x="954527" y="524"/>
                </a:lnTo>
                <a:lnTo>
                  <a:pt x="1028551" y="2070"/>
                </a:lnTo>
                <a:lnTo>
                  <a:pt x="1100521" y="4593"/>
                </a:lnTo>
                <a:lnTo>
                  <a:pt x="1170174" y="8052"/>
                </a:lnTo>
                <a:lnTo>
                  <a:pt x="1237245" y="12402"/>
                </a:lnTo>
                <a:lnTo>
                  <a:pt x="1301471" y="17601"/>
                </a:lnTo>
                <a:lnTo>
                  <a:pt x="1362587" y="23606"/>
                </a:lnTo>
                <a:lnTo>
                  <a:pt x="1420331" y="30374"/>
                </a:lnTo>
                <a:lnTo>
                  <a:pt x="1474437" y="37861"/>
                </a:lnTo>
                <a:lnTo>
                  <a:pt x="1524643" y="46026"/>
                </a:lnTo>
                <a:lnTo>
                  <a:pt x="1570684" y="54825"/>
                </a:lnTo>
                <a:lnTo>
                  <a:pt x="1612297" y="64214"/>
                </a:lnTo>
                <a:lnTo>
                  <a:pt x="1649217" y="74152"/>
                </a:lnTo>
                <a:lnTo>
                  <a:pt x="1707926" y="95498"/>
                </a:lnTo>
                <a:lnTo>
                  <a:pt x="1744699" y="118520"/>
                </a:lnTo>
                <a:lnTo>
                  <a:pt x="1757426" y="142875"/>
                </a:lnTo>
                <a:lnTo>
                  <a:pt x="1754200" y="155197"/>
                </a:lnTo>
                <a:lnTo>
                  <a:pt x="1707926" y="190251"/>
                </a:lnTo>
                <a:lnTo>
                  <a:pt x="1649217" y="211597"/>
                </a:lnTo>
                <a:lnTo>
                  <a:pt x="1612297" y="221535"/>
                </a:lnTo>
                <a:lnTo>
                  <a:pt x="1570684" y="230924"/>
                </a:lnTo>
                <a:lnTo>
                  <a:pt x="1524643" y="239723"/>
                </a:lnTo>
                <a:lnTo>
                  <a:pt x="1474437" y="247888"/>
                </a:lnTo>
                <a:lnTo>
                  <a:pt x="1420331" y="255375"/>
                </a:lnTo>
                <a:lnTo>
                  <a:pt x="1362587" y="262143"/>
                </a:lnTo>
                <a:lnTo>
                  <a:pt x="1301471" y="268148"/>
                </a:lnTo>
                <a:lnTo>
                  <a:pt x="1237245" y="273347"/>
                </a:lnTo>
                <a:lnTo>
                  <a:pt x="1170174" y="277697"/>
                </a:lnTo>
                <a:lnTo>
                  <a:pt x="1100521" y="281156"/>
                </a:lnTo>
                <a:lnTo>
                  <a:pt x="1028551" y="283679"/>
                </a:lnTo>
                <a:lnTo>
                  <a:pt x="954527" y="285225"/>
                </a:lnTo>
                <a:lnTo>
                  <a:pt x="878712" y="285750"/>
                </a:lnTo>
                <a:lnTo>
                  <a:pt x="802898" y="285225"/>
                </a:lnTo>
                <a:lnTo>
                  <a:pt x="728874" y="283679"/>
                </a:lnTo>
                <a:lnTo>
                  <a:pt x="656904" y="281156"/>
                </a:lnTo>
                <a:lnTo>
                  <a:pt x="587251" y="277697"/>
                </a:lnTo>
                <a:lnTo>
                  <a:pt x="520180" y="273347"/>
                </a:lnTo>
                <a:lnTo>
                  <a:pt x="455954" y="268148"/>
                </a:lnTo>
                <a:lnTo>
                  <a:pt x="394838" y="262143"/>
                </a:lnTo>
                <a:lnTo>
                  <a:pt x="337094" y="255375"/>
                </a:lnTo>
                <a:lnTo>
                  <a:pt x="282988" y="247888"/>
                </a:lnTo>
                <a:lnTo>
                  <a:pt x="232782" y="239723"/>
                </a:lnTo>
                <a:lnTo>
                  <a:pt x="186741" y="230924"/>
                </a:lnTo>
                <a:lnTo>
                  <a:pt x="145128" y="221535"/>
                </a:lnTo>
                <a:lnTo>
                  <a:pt x="108208" y="211597"/>
                </a:lnTo>
                <a:lnTo>
                  <a:pt x="49499" y="190251"/>
                </a:lnTo>
                <a:lnTo>
                  <a:pt x="12726" y="167229"/>
                </a:lnTo>
                <a:lnTo>
                  <a:pt x="0" y="142875"/>
                </a:lnTo>
                <a:close/>
              </a:path>
            </a:pathLst>
          </a:custGeom>
          <a:ln w="12700">
            <a:solidFill>
              <a:srgbClr val="212A35"/>
            </a:solidFill>
          </a:ln>
        </p:spPr>
        <p:txBody>
          <a:bodyPr wrap="square" lIns="0" tIns="0" rIns="0" bIns="0" rtlCol="0"/>
          <a:lstStyle/>
          <a:p>
            <a:endParaRPr/>
          </a:p>
        </p:txBody>
      </p:sp>
      <p:sp>
        <p:nvSpPr>
          <p:cNvPr id="9" name="object 9"/>
          <p:cNvSpPr/>
          <p:nvPr/>
        </p:nvSpPr>
        <p:spPr>
          <a:xfrm>
            <a:off x="4572000" y="1200150"/>
            <a:ext cx="2741295" cy="313373"/>
          </a:xfrm>
          <a:custGeom>
            <a:avLst/>
            <a:gdLst/>
            <a:ahLst/>
            <a:cxnLst/>
            <a:rect l="l" t="t" r="r" b="b"/>
            <a:pathLst>
              <a:path w="3655059" h="417830">
                <a:moveTo>
                  <a:pt x="0" y="208787"/>
                </a:moveTo>
                <a:lnTo>
                  <a:pt x="26464" y="173182"/>
                </a:lnTo>
                <a:lnTo>
                  <a:pt x="79366" y="147732"/>
                </a:lnTo>
                <a:lnTo>
                  <a:pt x="129346" y="131480"/>
                </a:lnTo>
                <a:lnTo>
                  <a:pt x="190454" y="115873"/>
                </a:lnTo>
                <a:lnTo>
                  <a:pt x="262144" y="100974"/>
                </a:lnTo>
                <a:lnTo>
                  <a:pt x="301785" y="93810"/>
                </a:lnTo>
                <a:lnTo>
                  <a:pt x="343865" y="86846"/>
                </a:lnTo>
                <a:lnTo>
                  <a:pt x="388316" y="80090"/>
                </a:lnTo>
                <a:lnTo>
                  <a:pt x="435070" y="73550"/>
                </a:lnTo>
                <a:lnTo>
                  <a:pt x="484057" y="67234"/>
                </a:lnTo>
                <a:lnTo>
                  <a:pt x="535209" y="61150"/>
                </a:lnTo>
                <a:lnTo>
                  <a:pt x="588458" y="55305"/>
                </a:lnTo>
                <a:lnTo>
                  <a:pt x="643735" y="49708"/>
                </a:lnTo>
                <a:lnTo>
                  <a:pt x="700971" y="44366"/>
                </a:lnTo>
                <a:lnTo>
                  <a:pt x="760098" y="39288"/>
                </a:lnTo>
                <a:lnTo>
                  <a:pt x="821048" y="34480"/>
                </a:lnTo>
                <a:lnTo>
                  <a:pt x="883751" y="29950"/>
                </a:lnTo>
                <a:lnTo>
                  <a:pt x="948139" y="25708"/>
                </a:lnTo>
                <a:lnTo>
                  <a:pt x="1014144" y="21760"/>
                </a:lnTo>
                <a:lnTo>
                  <a:pt x="1081696" y="18114"/>
                </a:lnTo>
                <a:lnTo>
                  <a:pt x="1150729" y="14778"/>
                </a:lnTo>
                <a:lnTo>
                  <a:pt x="1221171" y="11760"/>
                </a:lnTo>
                <a:lnTo>
                  <a:pt x="1292957" y="9067"/>
                </a:lnTo>
                <a:lnTo>
                  <a:pt x="1366015" y="6709"/>
                </a:lnTo>
                <a:lnTo>
                  <a:pt x="1440279" y="4691"/>
                </a:lnTo>
                <a:lnTo>
                  <a:pt x="1515680" y="3023"/>
                </a:lnTo>
                <a:lnTo>
                  <a:pt x="1592148" y="1712"/>
                </a:lnTo>
                <a:lnTo>
                  <a:pt x="1669616" y="766"/>
                </a:lnTo>
                <a:lnTo>
                  <a:pt x="1748015" y="192"/>
                </a:lnTo>
                <a:lnTo>
                  <a:pt x="1827276" y="0"/>
                </a:lnTo>
                <a:lnTo>
                  <a:pt x="1906546" y="192"/>
                </a:lnTo>
                <a:lnTo>
                  <a:pt x="1984954" y="766"/>
                </a:lnTo>
                <a:lnTo>
                  <a:pt x="2062431" y="1712"/>
                </a:lnTo>
                <a:lnTo>
                  <a:pt x="2138907" y="3023"/>
                </a:lnTo>
                <a:lnTo>
                  <a:pt x="2214315" y="4691"/>
                </a:lnTo>
                <a:lnTo>
                  <a:pt x="2288587" y="6709"/>
                </a:lnTo>
                <a:lnTo>
                  <a:pt x="2361652" y="9067"/>
                </a:lnTo>
                <a:lnTo>
                  <a:pt x="2433444" y="11760"/>
                </a:lnTo>
                <a:lnTo>
                  <a:pt x="2503893" y="14778"/>
                </a:lnTo>
                <a:lnTo>
                  <a:pt x="2572931" y="18114"/>
                </a:lnTo>
                <a:lnTo>
                  <a:pt x="2640489" y="21760"/>
                </a:lnTo>
                <a:lnTo>
                  <a:pt x="2706498" y="25708"/>
                </a:lnTo>
                <a:lnTo>
                  <a:pt x="2770891" y="29950"/>
                </a:lnTo>
                <a:lnTo>
                  <a:pt x="2833598" y="34480"/>
                </a:lnTo>
                <a:lnTo>
                  <a:pt x="2894551" y="39288"/>
                </a:lnTo>
                <a:lnTo>
                  <a:pt x="2953682" y="44366"/>
                </a:lnTo>
                <a:lnTo>
                  <a:pt x="3010922" y="49708"/>
                </a:lnTo>
                <a:lnTo>
                  <a:pt x="3066201" y="55305"/>
                </a:lnTo>
                <a:lnTo>
                  <a:pt x="3119453" y="61150"/>
                </a:lnTo>
                <a:lnTo>
                  <a:pt x="3170608" y="67234"/>
                </a:lnTo>
                <a:lnTo>
                  <a:pt x="3219597" y="73550"/>
                </a:lnTo>
                <a:lnTo>
                  <a:pt x="3266352" y="80090"/>
                </a:lnTo>
                <a:lnTo>
                  <a:pt x="3310805" y="86846"/>
                </a:lnTo>
                <a:lnTo>
                  <a:pt x="3352887" y="93810"/>
                </a:lnTo>
                <a:lnTo>
                  <a:pt x="3392529" y="100974"/>
                </a:lnTo>
                <a:lnTo>
                  <a:pt x="3464221" y="115873"/>
                </a:lnTo>
                <a:lnTo>
                  <a:pt x="3525331" y="131480"/>
                </a:lnTo>
                <a:lnTo>
                  <a:pt x="3575311" y="147732"/>
                </a:lnTo>
                <a:lnTo>
                  <a:pt x="3613614" y="164566"/>
                </a:lnTo>
                <a:lnTo>
                  <a:pt x="3647971" y="190772"/>
                </a:lnTo>
                <a:lnTo>
                  <a:pt x="3654679" y="208787"/>
                </a:lnTo>
                <a:lnTo>
                  <a:pt x="3652990" y="217854"/>
                </a:lnTo>
                <a:lnTo>
                  <a:pt x="3613614" y="253053"/>
                </a:lnTo>
                <a:lnTo>
                  <a:pt x="3575311" y="269901"/>
                </a:lnTo>
                <a:lnTo>
                  <a:pt x="3525331" y="286166"/>
                </a:lnTo>
                <a:lnTo>
                  <a:pt x="3464221" y="301783"/>
                </a:lnTo>
                <a:lnTo>
                  <a:pt x="3392529" y="316691"/>
                </a:lnTo>
                <a:lnTo>
                  <a:pt x="3352887" y="323860"/>
                </a:lnTo>
                <a:lnTo>
                  <a:pt x="3310805" y="330828"/>
                </a:lnTo>
                <a:lnTo>
                  <a:pt x="3266352" y="337588"/>
                </a:lnTo>
                <a:lnTo>
                  <a:pt x="3219597" y="344131"/>
                </a:lnTo>
                <a:lnTo>
                  <a:pt x="3170608" y="350449"/>
                </a:lnTo>
                <a:lnTo>
                  <a:pt x="3119453" y="356536"/>
                </a:lnTo>
                <a:lnTo>
                  <a:pt x="3066201" y="362383"/>
                </a:lnTo>
                <a:lnTo>
                  <a:pt x="3010922" y="367982"/>
                </a:lnTo>
                <a:lnTo>
                  <a:pt x="2953682" y="373326"/>
                </a:lnTo>
                <a:lnTo>
                  <a:pt x="2894551" y="378407"/>
                </a:lnTo>
                <a:lnTo>
                  <a:pt x="2833598" y="383216"/>
                </a:lnTo>
                <a:lnTo>
                  <a:pt x="2770891" y="387747"/>
                </a:lnTo>
                <a:lnTo>
                  <a:pt x="2706498" y="391990"/>
                </a:lnTo>
                <a:lnTo>
                  <a:pt x="2640489" y="395939"/>
                </a:lnTo>
                <a:lnTo>
                  <a:pt x="2572931" y="399586"/>
                </a:lnTo>
                <a:lnTo>
                  <a:pt x="2503893" y="402923"/>
                </a:lnTo>
                <a:lnTo>
                  <a:pt x="2433444" y="405941"/>
                </a:lnTo>
                <a:lnTo>
                  <a:pt x="2361652" y="408634"/>
                </a:lnTo>
                <a:lnTo>
                  <a:pt x="2288587" y="410993"/>
                </a:lnTo>
                <a:lnTo>
                  <a:pt x="2214315" y="413011"/>
                </a:lnTo>
                <a:lnTo>
                  <a:pt x="2138907" y="414679"/>
                </a:lnTo>
                <a:lnTo>
                  <a:pt x="2062431" y="415990"/>
                </a:lnTo>
                <a:lnTo>
                  <a:pt x="1984954" y="416936"/>
                </a:lnTo>
                <a:lnTo>
                  <a:pt x="1906546" y="417510"/>
                </a:lnTo>
                <a:lnTo>
                  <a:pt x="1827276" y="417702"/>
                </a:lnTo>
                <a:lnTo>
                  <a:pt x="1748015" y="417510"/>
                </a:lnTo>
                <a:lnTo>
                  <a:pt x="1669616" y="416936"/>
                </a:lnTo>
                <a:lnTo>
                  <a:pt x="1592148" y="415990"/>
                </a:lnTo>
                <a:lnTo>
                  <a:pt x="1515680" y="414679"/>
                </a:lnTo>
                <a:lnTo>
                  <a:pt x="1440279" y="413011"/>
                </a:lnTo>
                <a:lnTo>
                  <a:pt x="1366015" y="410993"/>
                </a:lnTo>
                <a:lnTo>
                  <a:pt x="1292957" y="408634"/>
                </a:lnTo>
                <a:lnTo>
                  <a:pt x="1221171" y="405941"/>
                </a:lnTo>
                <a:lnTo>
                  <a:pt x="1150729" y="402923"/>
                </a:lnTo>
                <a:lnTo>
                  <a:pt x="1081696" y="399586"/>
                </a:lnTo>
                <a:lnTo>
                  <a:pt x="1014144" y="395939"/>
                </a:lnTo>
                <a:lnTo>
                  <a:pt x="948139" y="391990"/>
                </a:lnTo>
                <a:lnTo>
                  <a:pt x="883751" y="387747"/>
                </a:lnTo>
                <a:lnTo>
                  <a:pt x="821048" y="383216"/>
                </a:lnTo>
                <a:lnTo>
                  <a:pt x="760098" y="378407"/>
                </a:lnTo>
                <a:lnTo>
                  <a:pt x="700971" y="373326"/>
                </a:lnTo>
                <a:lnTo>
                  <a:pt x="643735" y="367982"/>
                </a:lnTo>
                <a:lnTo>
                  <a:pt x="588458" y="362383"/>
                </a:lnTo>
                <a:lnTo>
                  <a:pt x="535209" y="356536"/>
                </a:lnTo>
                <a:lnTo>
                  <a:pt x="484057" y="350449"/>
                </a:lnTo>
                <a:lnTo>
                  <a:pt x="435070" y="344131"/>
                </a:lnTo>
                <a:lnTo>
                  <a:pt x="388316" y="337588"/>
                </a:lnTo>
                <a:lnTo>
                  <a:pt x="343865" y="330828"/>
                </a:lnTo>
                <a:lnTo>
                  <a:pt x="301785" y="323860"/>
                </a:lnTo>
                <a:lnTo>
                  <a:pt x="262144" y="316691"/>
                </a:lnTo>
                <a:lnTo>
                  <a:pt x="190454" y="301783"/>
                </a:lnTo>
                <a:lnTo>
                  <a:pt x="129346" y="286166"/>
                </a:lnTo>
                <a:lnTo>
                  <a:pt x="79366" y="269901"/>
                </a:lnTo>
                <a:lnTo>
                  <a:pt x="41064" y="253053"/>
                </a:lnTo>
                <a:lnTo>
                  <a:pt x="6707" y="226822"/>
                </a:lnTo>
                <a:lnTo>
                  <a:pt x="0" y="208787"/>
                </a:lnTo>
                <a:close/>
              </a:path>
            </a:pathLst>
          </a:custGeom>
          <a:ln w="12700">
            <a:solidFill>
              <a:srgbClr val="212A35"/>
            </a:solidFill>
          </a:ln>
        </p:spPr>
        <p:txBody>
          <a:bodyPr wrap="square" lIns="0" tIns="0" rIns="0" bIns="0" rtlCol="0"/>
          <a:lstStyle/>
          <a:p>
            <a:endParaRPr/>
          </a:p>
        </p:txBody>
      </p:sp>
      <p:sp>
        <p:nvSpPr>
          <p:cNvPr id="10" name="object 10"/>
          <p:cNvSpPr txBox="1"/>
          <p:nvPr/>
        </p:nvSpPr>
        <p:spPr>
          <a:xfrm>
            <a:off x="6531198" y="5749806"/>
            <a:ext cx="2135981" cy="415498"/>
          </a:xfrm>
          <a:prstGeom prst="rect">
            <a:avLst/>
          </a:prstGeom>
        </p:spPr>
        <p:txBody>
          <a:bodyPr vert="horz" wrap="square" lIns="0" tIns="0" rIns="0" bIns="0" rtlCol="0">
            <a:spAutoFit/>
          </a:bodyPr>
          <a:lstStyle/>
          <a:p>
            <a:pPr marL="9525"/>
            <a:r>
              <a:rPr sz="1350" spc="-4" dirty="0">
                <a:latin typeface="Calibri"/>
                <a:cs typeface="Calibri"/>
              </a:rPr>
              <a:t>Then this </a:t>
            </a:r>
            <a:r>
              <a:rPr sz="1350" spc="-11" dirty="0">
                <a:latin typeface="Calibri"/>
                <a:cs typeface="Calibri"/>
              </a:rPr>
              <a:t>program </a:t>
            </a:r>
            <a:r>
              <a:rPr sz="1350" spc="-4" dirty="0">
                <a:latin typeface="Calibri"/>
                <a:cs typeface="Calibri"/>
              </a:rPr>
              <a:t>will</a:t>
            </a:r>
            <a:r>
              <a:rPr sz="1350" spc="23" dirty="0">
                <a:latin typeface="Calibri"/>
                <a:cs typeface="Calibri"/>
              </a:rPr>
              <a:t> </a:t>
            </a:r>
            <a:r>
              <a:rPr sz="1350" spc="-4" dirty="0">
                <a:latin typeface="Calibri"/>
                <a:cs typeface="Calibri"/>
              </a:rPr>
              <a:t>output:</a:t>
            </a:r>
            <a:endParaRPr sz="1350" dirty="0">
              <a:latin typeface="Calibri"/>
              <a:cs typeface="Calibri"/>
            </a:endParaRPr>
          </a:p>
          <a:p>
            <a:pPr marL="9525">
              <a:spcBef>
                <a:spcPts val="11"/>
              </a:spcBef>
            </a:pPr>
            <a:r>
              <a:rPr sz="1350" spc="-8" dirty="0">
                <a:latin typeface="Consolas"/>
                <a:cs typeface="Consolas"/>
              </a:rPr>
              <a:t>Pay </a:t>
            </a:r>
            <a:r>
              <a:rPr sz="1350" dirty="0">
                <a:latin typeface="Consolas"/>
                <a:cs typeface="Consolas"/>
              </a:rPr>
              <a:t>for </a:t>
            </a:r>
            <a:r>
              <a:rPr sz="1350" spc="-4" dirty="0">
                <a:latin typeface="Consolas"/>
                <a:cs typeface="Consolas"/>
              </a:rPr>
              <a:t>David:</a:t>
            </a:r>
            <a:r>
              <a:rPr sz="1350" spc="-64" dirty="0">
                <a:latin typeface="Consolas"/>
                <a:cs typeface="Consolas"/>
              </a:rPr>
              <a:t> </a:t>
            </a:r>
            <a:r>
              <a:rPr sz="1350" spc="-4" dirty="0">
                <a:latin typeface="Consolas"/>
                <a:cs typeface="Consolas"/>
              </a:rPr>
              <a:t>£841.75</a:t>
            </a:r>
            <a:endParaRPr sz="1350" dirty="0">
              <a:latin typeface="Consolas"/>
              <a:cs typeface="Consolas"/>
            </a:endParaRPr>
          </a:p>
        </p:txBody>
      </p:sp>
    </p:spTree>
    <p:extLst>
      <p:ext uri="{BB962C8B-B14F-4D97-AF65-F5344CB8AC3E}">
        <p14:creationId xmlns:p14="http://schemas.microsoft.com/office/powerpoint/2010/main" val="26389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37665"/>
            <a:ext cx="4817745" cy="507831"/>
          </a:xfrm>
          <a:prstGeom prst="rect">
            <a:avLst/>
          </a:prstGeom>
        </p:spPr>
        <p:txBody>
          <a:bodyPr vert="horz" wrap="square" lIns="0" tIns="0" rIns="0" bIns="0" rtlCol="0" anchor="ctr">
            <a:spAutoFit/>
          </a:bodyPr>
          <a:lstStyle/>
          <a:p>
            <a:pPr marL="9525">
              <a:lnSpc>
                <a:spcPct val="100000"/>
              </a:lnSpc>
            </a:pPr>
            <a:r>
              <a:rPr dirty="0"/>
              <a:t>File </a:t>
            </a:r>
            <a:r>
              <a:rPr spc="-4" dirty="0"/>
              <a:t>I/O </a:t>
            </a:r>
            <a:r>
              <a:rPr dirty="0"/>
              <a:t>– </a:t>
            </a:r>
            <a:r>
              <a:rPr spc="-4" dirty="0"/>
              <a:t>considering</a:t>
            </a:r>
            <a:r>
              <a:rPr spc="-26" dirty="0"/>
              <a:t> </a:t>
            </a:r>
            <a:r>
              <a:rPr dirty="0"/>
              <a:t>output</a:t>
            </a:r>
            <a:endParaRPr/>
          </a:p>
        </p:txBody>
      </p:sp>
      <p:sp>
        <p:nvSpPr>
          <p:cNvPr id="3" name="object 3"/>
          <p:cNvSpPr txBox="1"/>
          <p:nvPr/>
        </p:nvSpPr>
        <p:spPr>
          <a:xfrm>
            <a:off x="687705" y="2186368"/>
            <a:ext cx="7650004" cy="3105978"/>
          </a:xfrm>
          <a:prstGeom prst="rect">
            <a:avLst/>
          </a:prstGeom>
        </p:spPr>
        <p:txBody>
          <a:bodyPr vert="horz" wrap="square" lIns="0" tIns="0" rIns="0" bIns="0" rtlCol="0">
            <a:spAutoFit/>
          </a:bodyPr>
          <a:lstStyle/>
          <a:p>
            <a:pPr marL="180975" indent="-171450">
              <a:buFont typeface="Arial"/>
              <a:buChar char="•"/>
              <a:tabLst>
                <a:tab pos="181451" algn="l"/>
              </a:tabLst>
            </a:pPr>
            <a:r>
              <a:rPr sz="2100" spc="-34" dirty="0">
                <a:latin typeface="Calibri"/>
                <a:cs typeface="Calibri"/>
              </a:rPr>
              <a:t>Java’s </a:t>
            </a:r>
            <a:r>
              <a:rPr sz="2100" spc="-4" dirty="0">
                <a:latin typeface="Consolas"/>
                <a:cs typeface="Consolas"/>
              </a:rPr>
              <a:t>PrintWriter </a:t>
            </a:r>
            <a:r>
              <a:rPr sz="2100" spc="-11" dirty="0">
                <a:latin typeface="Calibri"/>
                <a:cs typeface="Calibri"/>
              </a:rPr>
              <a:t>provides </a:t>
            </a:r>
            <a:r>
              <a:rPr sz="2100" spc="-4" dirty="0">
                <a:latin typeface="Calibri"/>
                <a:cs typeface="Calibri"/>
              </a:rPr>
              <a:t>file-specific </a:t>
            </a:r>
            <a:r>
              <a:rPr sz="2100" spc="-8" dirty="0">
                <a:latin typeface="Calibri"/>
                <a:cs typeface="Calibri"/>
              </a:rPr>
              <a:t>handling</a:t>
            </a:r>
            <a:r>
              <a:rPr sz="2100" spc="101" dirty="0">
                <a:latin typeface="Calibri"/>
                <a:cs typeface="Calibri"/>
              </a:rPr>
              <a:t> </a:t>
            </a:r>
            <a:r>
              <a:rPr sz="2100" spc="-4" dirty="0">
                <a:latin typeface="Calibri"/>
                <a:cs typeface="Calibri"/>
              </a:rPr>
              <a:t>functionality</a:t>
            </a:r>
            <a:endParaRPr sz="2100">
              <a:latin typeface="Calibri"/>
              <a:cs typeface="Calibri"/>
            </a:endParaRPr>
          </a:p>
          <a:p>
            <a:pPr marL="180975" indent="-171450">
              <a:lnSpc>
                <a:spcPts val="2497"/>
              </a:lnSpc>
              <a:spcBef>
                <a:spcPts val="244"/>
              </a:spcBef>
              <a:buFont typeface="Arial"/>
              <a:buChar char="•"/>
              <a:tabLst>
                <a:tab pos="181451" algn="l"/>
              </a:tabLst>
            </a:pPr>
            <a:r>
              <a:rPr sz="2100" spc="-4" dirty="0">
                <a:latin typeface="Calibri"/>
                <a:cs typeface="Calibri"/>
              </a:rPr>
              <a:t>It </a:t>
            </a:r>
            <a:r>
              <a:rPr sz="2100" spc="-8" dirty="0">
                <a:latin typeface="Calibri"/>
                <a:cs typeface="Calibri"/>
              </a:rPr>
              <a:t>shares </a:t>
            </a:r>
            <a:r>
              <a:rPr sz="2100" spc="-4" dirty="0">
                <a:latin typeface="Calibri"/>
                <a:cs typeface="Calibri"/>
              </a:rPr>
              <a:t>the same </a:t>
            </a:r>
            <a:r>
              <a:rPr sz="2100" b="1" spc="-11" dirty="0">
                <a:latin typeface="Calibri"/>
                <a:cs typeface="Calibri"/>
              </a:rPr>
              <a:t>data stream </a:t>
            </a:r>
            <a:r>
              <a:rPr sz="2100" u="heavy" spc="-4" dirty="0">
                <a:latin typeface="Calibri"/>
                <a:cs typeface="Calibri"/>
              </a:rPr>
              <a:t>writer </a:t>
            </a:r>
            <a:r>
              <a:rPr sz="2100" spc="-11" dirty="0">
                <a:latin typeface="Calibri"/>
                <a:cs typeface="Calibri"/>
              </a:rPr>
              <a:t>abstraction </a:t>
            </a:r>
            <a:r>
              <a:rPr sz="2100" spc="-4" dirty="0">
                <a:latin typeface="Calibri"/>
                <a:cs typeface="Calibri"/>
              </a:rPr>
              <a:t>as</a:t>
            </a:r>
            <a:r>
              <a:rPr sz="2100" spc="116" dirty="0">
                <a:latin typeface="Calibri"/>
                <a:cs typeface="Calibri"/>
              </a:rPr>
              <a:t> </a:t>
            </a:r>
            <a:r>
              <a:rPr sz="2100" spc="-8" dirty="0">
                <a:latin typeface="Consolas"/>
                <a:cs typeface="Consolas"/>
              </a:rPr>
              <a:t>System.out</a:t>
            </a:r>
            <a:endParaRPr sz="2100">
              <a:latin typeface="Consolas"/>
              <a:cs typeface="Consolas"/>
            </a:endParaRPr>
          </a:p>
          <a:p>
            <a:pPr marL="523875" lvl="1" indent="-171450">
              <a:lnSpc>
                <a:spcPts val="2138"/>
              </a:lnSpc>
              <a:buFont typeface="Arial"/>
              <a:buChar char="•"/>
              <a:tabLst>
                <a:tab pos="524351" algn="l"/>
              </a:tabLst>
            </a:pPr>
            <a:r>
              <a:rPr spc="-4" dirty="0">
                <a:latin typeface="Calibri"/>
                <a:cs typeface="Calibri"/>
              </a:rPr>
              <a:t>So </a:t>
            </a:r>
            <a:r>
              <a:rPr spc="-8" dirty="0">
                <a:latin typeface="Calibri"/>
                <a:cs typeface="Calibri"/>
              </a:rPr>
              <a:t>you can </a:t>
            </a:r>
            <a:r>
              <a:rPr spc="-4" dirty="0">
                <a:latin typeface="Calibri"/>
                <a:cs typeface="Calibri"/>
              </a:rPr>
              <a:t>use </a:t>
            </a:r>
            <a:r>
              <a:rPr spc="-4" dirty="0">
                <a:latin typeface="Consolas"/>
                <a:cs typeface="Consolas"/>
              </a:rPr>
              <a:t>print</a:t>
            </a:r>
            <a:r>
              <a:rPr spc="-4" dirty="0">
                <a:latin typeface="Calibri"/>
                <a:cs typeface="Calibri"/>
              </a:rPr>
              <a:t>, </a:t>
            </a:r>
            <a:r>
              <a:rPr spc="-4" dirty="0">
                <a:latin typeface="Consolas"/>
                <a:cs typeface="Consolas"/>
              </a:rPr>
              <a:t>println</a:t>
            </a:r>
            <a:r>
              <a:rPr spc="-4" dirty="0">
                <a:latin typeface="Calibri"/>
                <a:cs typeface="Calibri"/>
              </a:rPr>
              <a:t>, </a:t>
            </a:r>
            <a:r>
              <a:rPr dirty="0">
                <a:latin typeface="Consolas"/>
                <a:cs typeface="Consolas"/>
              </a:rPr>
              <a:t>printf</a:t>
            </a:r>
            <a:r>
              <a:rPr spc="-551" dirty="0">
                <a:latin typeface="Consolas"/>
                <a:cs typeface="Consolas"/>
              </a:rPr>
              <a:t> </a:t>
            </a:r>
            <a:r>
              <a:rPr dirty="0">
                <a:latin typeface="Calibri"/>
                <a:cs typeface="Calibri"/>
              </a:rPr>
              <a:t>in </a:t>
            </a:r>
            <a:r>
              <a:rPr spc="-8" dirty="0">
                <a:latin typeface="Calibri"/>
                <a:cs typeface="Calibri"/>
              </a:rPr>
              <a:t>exactly </a:t>
            </a:r>
            <a:r>
              <a:rPr dirty="0">
                <a:latin typeface="Calibri"/>
                <a:cs typeface="Calibri"/>
              </a:rPr>
              <a:t>the </a:t>
            </a:r>
            <a:r>
              <a:rPr spc="-4" dirty="0">
                <a:latin typeface="Calibri"/>
                <a:cs typeface="Calibri"/>
              </a:rPr>
              <a:t>same </a:t>
            </a:r>
            <a:r>
              <a:rPr spc="-19" dirty="0">
                <a:latin typeface="Calibri"/>
                <a:cs typeface="Calibri"/>
              </a:rPr>
              <a:t>way</a:t>
            </a:r>
            <a:endParaRPr>
              <a:latin typeface="Calibri"/>
              <a:cs typeface="Calibri"/>
            </a:endParaRPr>
          </a:p>
          <a:p>
            <a:pPr marL="180975" indent="-171450">
              <a:lnSpc>
                <a:spcPts val="2269"/>
              </a:lnSpc>
              <a:spcBef>
                <a:spcPts val="232"/>
              </a:spcBef>
              <a:buFont typeface="Arial"/>
              <a:buChar char="•"/>
              <a:tabLst>
                <a:tab pos="181451" algn="l"/>
              </a:tabLst>
            </a:pPr>
            <a:r>
              <a:rPr sz="2100" spc="-4" dirty="0">
                <a:latin typeface="Calibri"/>
                <a:cs typeface="Calibri"/>
              </a:rPr>
              <a:t>Similarly </a:t>
            </a:r>
            <a:r>
              <a:rPr sz="2100" spc="-11" dirty="0">
                <a:latin typeface="Calibri"/>
                <a:cs typeface="Calibri"/>
              </a:rPr>
              <a:t>to </a:t>
            </a:r>
            <a:r>
              <a:rPr sz="2100" spc="-4" dirty="0">
                <a:latin typeface="Consolas"/>
                <a:cs typeface="Consolas"/>
              </a:rPr>
              <a:t>FileReader</a:t>
            </a:r>
            <a:r>
              <a:rPr sz="2100" spc="-4" dirty="0">
                <a:latin typeface="Calibri"/>
                <a:cs typeface="Calibri"/>
              </a:rPr>
              <a:t>, in </a:t>
            </a:r>
            <a:r>
              <a:rPr sz="2100" spc="-11" dirty="0">
                <a:latin typeface="Calibri"/>
                <a:cs typeface="Calibri"/>
              </a:rPr>
              <a:t>order to </a:t>
            </a:r>
            <a:r>
              <a:rPr sz="2100" spc="-8" dirty="0">
                <a:latin typeface="Calibri"/>
                <a:cs typeface="Calibri"/>
              </a:rPr>
              <a:t>use </a:t>
            </a:r>
            <a:r>
              <a:rPr sz="2100" spc="-4" dirty="0">
                <a:latin typeface="Consolas"/>
                <a:cs typeface="Consolas"/>
              </a:rPr>
              <a:t>PrintWriter</a:t>
            </a:r>
            <a:r>
              <a:rPr sz="2100" spc="-4" dirty="0">
                <a:latin typeface="Calibri"/>
                <a:cs typeface="Calibri"/>
              </a:rPr>
              <a:t>, </a:t>
            </a:r>
            <a:r>
              <a:rPr sz="2100" spc="-11" dirty="0">
                <a:latin typeface="Calibri"/>
                <a:cs typeface="Calibri"/>
              </a:rPr>
              <a:t>we </a:t>
            </a:r>
            <a:r>
              <a:rPr sz="2100" spc="-8" dirty="0">
                <a:latin typeface="Calibri"/>
                <a:cs typeface="Calibri"/>
              </a:rPr>
              <a:t>need</a:t>
            </a:r>
            <a:r>
              <a:rPr sz="2100" spc="124" dirty="0">
                <a:latin typeface="Calibri"/>
                <a:cs typeface="Calibri"/>
              </a:rPr>
              <a:t> </a:t>
            </a:r>
            <a:r>
              <a:rPr sz="2100" spc="-11" dirty="0">
                <a:latin typeface="Calibri"/>
                <a:cs typeface="Calibri"/>
              </a:rPr>
              <a:t>to</a:t>
            </a:r>
            <a:endParaRPr sz="2100">
              <a:latin typeface="Calibri"/>
              <a:cs typeface="Calibri"/>
            </a:endParaRPr>
          </a:p>
          <a:p>
            <a:pPr marL="180975">
              <a:lnSpc>
                <a:spcPts val="2246"/>
              </a:lnSpc>
            </a:pPr>
            <a:r>
              <a:rPr sz="2100" spc="-4" dirty="0">
                <a:latin typeface="Calibri"/>
                <a:cs typeface="Calibri"/>
              </a:rPr>
              <a:t>know:</a:t>
            </a:r>
            <a:endParaRPr sz="2100">
              <a:latin typeface="Calibri"/>
              <a:cs typeface="Calibri"/>
            </a:endParaRPr>
          </a:p>
          <a:p>
            <a:pPr marL="695325" indent="-342900">
              <a:lnSpc>
                <a:spcPts val="2111"/>
              </a:lnSpc>
              <a:buAutoNum type="arabicPeriod"/>
              <a:tabLst>
                <a:tab pos="695325" algn="l"/>
                <a:tab pos="695801" algn="l"/>
              </a:tabLst>
            </a:pPr>
            <a:r>
              <a:rPr spc="-8" dirty="0">
                <a:latin typeface="Calibri"/>
                <a:cs typeface="Calibri"/>
              </a:rPr>
              <a:t>Where </a:t>
            </a:r>
            <a:r>
              <a:rPr dirty="0">
                <a:latin typeface="Calibri"/>
                <a:cs typeface="Calibri"/>
              </a:rPr>
              <a:t>it is (which </a:t>
            </a:r>
            <a:r>
              <a:rPr spc="-8" dirty="0">
                <a:latin typeface="Calibri"/>
                <a:cs typeface="Calibri"/>
              </a:rPr>
              <a:t>package </a:t>
            </a:r>
            <a:r>
              <a:rPr spc="-11" dirty="0">
                <a:latin typeface="Calibri"/>
                <a:cs typeface="Calibri"/>
              </a:rPr>
              <a:t>to </a:t>
            </a:r>
            <a:r>
              <a:rPr dirty="0">
                <a:latin typeface="Calibri"/>
                <a:cs typeface="Calibri"/>
              </a:rPr>
              <a:t>import, </a:t>
            </a:r>
            <a:r>
              <a:rPr spc="-8" dirty="0">
                <a:latin typeface="Calibri"/>
                <a:cs typeface="Calibri"/>
              </a:rPr>
              <a:t>etc) </a:t>
            </a:r>
            <a:r>
              <a:rPr dirty="0">
                <a:latin typeface="Calibri"/>
                <a:cs typeface="Calibri"/>
              </a:rPr>
              <a:t>–</a:t>
            </a:r>
            <a:r>
              <a:rPr spc="-94" dirty="0">
                <a:latin typeface="Calibri"/>
                <a:cs typeface="Calibri"/>
              </a:rPr>
              <a:t> </a:t>
            </a:r>
            <a:r>
              <a:rPr dirty="0">
                <a:latin typeface="Consolas"/>
                <a:cs typeface="Consolas"/>
              </a:rPr>
              <a:t>java.io.PrintWriter</a:t>
            </a:r>
            <a:endParaRPr>
              <a:latin typeface="Consolas"/>
              <a:cs typeface="Consolas"/>
            </a:endParaRPr>
          </a:p>
          <a:p>
            <a:pPr marL="695325" indent="-342900">
              <a:lnSpc>
                <a:spcPts val="2100"/>
              </a:lnSpc>
              <a:buAutoNum type="arabicPeriod"/>
              <a:tabLst>
                <a:tab pos="695325" algn="l"/>
                <a:tab pos="695801" algn="l"/>
              </a:tabLst>
            </a:pPr>
            <a:r>
              <a:rPr dirty="0">
                <a:latin typeface="Calibri"/>
                <a:cs typeface="Calibri"/>
              </a:rPr>
              <a:t>Which </a:t>
            </a:r>
            <a:r>
              <a:rPr spc="-4" dirty="0">
                <a:latin typeface="Calibri"/>
                <a:cs typeface="Calibri"/>
              </a:rPr>
              <a:t>file </a:t>
            </a:r>
            <a:r>
              <a:rPr spc="-11" dirty="0">
                <a:latin typeface="Calibri"/>
                <a:cs typeface="Calibri"/>
              </a:rPr>
              <a:t>we </a:t>
            </a:r>
            <a:r>
              <a:rPr spc="-8" dirty="0">
                <a:latin typeface="Calibri"/>
                <a:cs typeface="Calibri"/>
              </a:rPr>
              <a:t>want </a:t>
            </a:r>
            <a:r>
              <a:rPr spc="-11" dirty="0">
                <a:latin typeface="Calibri"/>
                <a:cs typeface="Calibri"/>
              </a:rPr>
              <a:t>to </a:t>
            </a:r>
            <a:r>
              <a:rPr spc="-4" dirty="0">
                <a:latin typeface="Calibri"/>
                <a:cs typeface="Calibri"/>
              </a:rPr>
              <a:t>write </a:t>
            </a:r>
            <a:r>
              <a:rPr spc="-11" dirty="0">
                <a:latin typeface="Calibri"/>
                <a:cs typeface="Calibri"/>
              </a:rPr>
              <a:t>to </a:t>
            </a:r>
            <a:r>
              <a:rPr dirty="0">
                <a:latin typeface="Calibri"/>
                <a:cs typeface="Calibri"/>
              </a:rPr>
              <a:t>and </a:t>
            </a:r>
            <a:r>
              <a:rPr spc="-8" dirty="0">
                <a:latin typeface="Calibri"/>
                <a:cs typeface="Calibri"/>
              </a:rPr>
              <a:t>how </a:t>
            </a:r>
            <a:r>
              <a:rPr spc="-11" dirty="0">
                <a:latin typeface="Calibri"/>
                <a:cs typeface="Calibri"/>
              </a:rPr>
              <a:t>to </a:t>
            </a:r>
            <a:r>
              <a:rPr spc="-4" dirty="0">
                <a:latin typeface="Calibri"/>
                <a:cs typeface="Calibri"/>
              </a:rPr>
              <a:t>tell </a:t>
            </a:r>
            <a:r>
              <a:rPr spc="-15" dirty="0">
                <a:latin typeface="Calibri"/>
                <a:cs typeface="Calibri"/>
              </a:rPr>
              <a:t>Java </a:t>
            </a:r>
            <a:r>
              <a:rPr b="1" spc="-8" dirty="0">
                <a:latin typeface="Calibri"/>
                <a:cs typeface="Calibri"/>
              </a:rPr>
              <a:t>where </a:t>
            </a:r>
            <a:r>
              <a:rPr b="1" spc="-11" dirty="0">
                <a:latin typeface="Calibri"/>
                <a:cs typeface="Calibri"/>
              </a:rPr>
              <a:t>to </a:t>
            </a:r>
            <a:r>
              <a:rPr b="1" spc="-4" dirty="0">
                <a:latin typeface="Calibri"/>
                <a:cs typeface="Calibri"/>
              </a:rPr>
              <a:t>find</a:t>
            </a:r>
            <a:r>
              <a:rPr b="1" spc="-45" dirty="0">
                <a:latin typeface="Calibri"/>
                <a:cs typeface="Calibri"/>
              </a:rPr>
              <a:t> </a:t>
            </a:r>
            <a:r>
              <a:rPr b="1" dirty="0">
                <a:latin typeface="Calibri"/>
                <a:cs typeface="Calibri"/>
              </a:rPr>
              <a:t>it</a:t>
            </a:r>
            <a:endParaRPr>
              <a:latin typeface="Calibri"/>
              <a:cs typeface="Calibri"/>
            </a:endParaRPr>
          </a:p>
          <a:p>
            <a:pPr marL="695325" indent="-342900">
              <a:lnSpc>
                <a:spcPts val="2104"/>
              </a:lnSpc>
              <a:buAutoNum type="arabicPeriod"/>
              <a:tabLst>
                <a:tab pos="695325" algn="l"/>
                <a:tab pos="695801" algn="l"/>
              </a:tabLst>
            </a:pPr>
            <a:r>
              <a:rPr spc="-4" dirty="0">
                <a:latin typeface="Calibri"/>
                <a:cs typeface="Calibri"/>
              </a:rPr>
              <a:t>How </a:t>
            </a:r>
            <a:r>
              <a:rPr spc="-11" dirty="0">
                <a:latin typeface="Calibri"/>
                <a:cs typeface="Calibri"/>
              </a:rPr>
              <a:t>to </a:t>
            </a:r>
            <a:r>
              <a:rPr spc="-8" dirty="0">
                <a:latin typeface="Calibri"/>
                <a:cs typeface="Calibri"/>
              </a:rPr>
              <a:t>interact </a:t>
            </a:r>
            <a:r>
              <a:rPr dirty="0">
                <a:latin typeface="Calibri"/>
                <a:cs typeface="Calibri"/>
              </a:rPr>
              <a:t>with it (same as</a:t>
            </a:r>
            <a:r>
              <a:rPr spc="-120" dirty="0">
                <a:latin typeface="Calibri"/>
                <a:cs typeface="Calibri"/>
              </a:rPr>
              <a:t> </a:t>
            </a:r>
            <a:r>
              <a:rPr spc="-4" dirty="0">
                <a:latin typeface="Consolas"/>
                <a:cs typeface="Consolas"/>
              </a:rPr>
              <a:t>System.out</a:t>
            </a:r>
            <a:r>
              <a:rPr spc="-4" dirty="0">
                <a:latin typeface="Calibri"/>
                <a:cs typeface="Calibri"/>
              </a:rPr>
              <a:t>)</a:t>
            </a:r>
            <a:endParaRPr>
              <a:latin typeface="Calibri"/>
              <a:cs typeface="Calibri"/>
            </a:endParaRPr>
          </a:p>
          <a:p>
            <a:pPr marL="695325" indent="-342900">
              <a:lnSpc>
                <a:spcPts val="1920"/>
              </a:lnSpc>
              <a:buAutoNum type="arabicPeriod"/>
              <a:tabLst>
                <a:tab pos="695325" algn="l"/>
                <a:tab pos="695801" algn="l"/>
              </a:tabLst>
            </a:pPr>
            <a:r>
              <a:rPr spc="-4" dirty="0">
                <a:latin typeface="Calibri"/>
                <a:cs typeface="Calibri"/>
              </a:rPr>
              <a:t>What </a:t>
            </a:r>
            <a:r>
              <a:rPr spc="-11" dirty="0">
                <a:latin typeface="Calibri"/>
                <a:cs typeface="Calibri"/>
              </a:rPr>
              <a:t>we </a:t>
            </a:r>
            <a:r>
              <a:rPr dirty="0">
                <a:latin typeface="Calibri"/>
                <a:cs typeface="Calibri"/>
              </a:rPr>
              <a:t>need </a:t>
            </a:r>
            <a:r>
              <a:rPr spc="-11" dirty="0">
                <a:latin typeface="Calibri"/>
                <a:cs typeface="Calibri"/>
              </a:rPr>
              <a:t>to </a:t>
            </a:r>
            <a:r>
              <a:rPr spc="-4" dirty="0">
                <a:latin typeface="Calibri"/>
                <a:cs typeface="Calibri"/>
              </a:rPr>
              <a:t>do </a:t>
            </a:r>
            <a:r>
              <a:rPr dirty="0">
                <a:latin typeface="Calibri"/>
                <a:cs typeface="Calibri"/>
              </a:rPr>
              <a:t>about </a:t>
            </a:r>
            <a:r>
              <a:rPr b="1" spc="-4" dirty="0">
                <a:latin typeface="Calibri"/>
                <a:cs typeface="Calibri"/>
              </a:rPr>
              <a:t>error handling </a:t>
            </a:r>
            <a:r>
              <a:rPr dirty="0">
                <a:latin typeface="Calibri"/>
                <a:cs typeface="Calibri"/>
              </a:rPr>
              <a:t>– which </a:t>
            </a:r>
            <a:r>
              <a:rPr spc="-4" dirty="0">
                <a:latin typeface="Calibri"/>
                <a:cs typeface="Calibri"/>
              </a:rPr>
              <a:t>situations </a:t>
            </a:r>
            <a:r>
              <a:rPr spc="-8" dirty="0">
                <a:latin typeface="Calibri"/>
                <a:cs typeface="Calibri"/>
              </a:rPr>
              <a:t>must</a:t>
            </a:r>
            <a:r>
              <a:rPr spc="-56" dirty="0">
                <a:latin typeface="Calibri"/>
                <a:cs typeface="Calibri"/>
              </a:rPr>
              <a:t> </a:t>
            </a:r>
            <a:r>
              <a:rPr spc="-11" dirty="0">
                <a:latin typeface="Calibri"/>
                <a:cs typeface="Calibri"/>
              </a:rPr>
              <a:t>we</a:t>
            </a:r>
            <a:endParaRPr>
              <a:latin typeface="Calibri"/>
              <a:cs typeface="Calibri"/>
            </a:endParaRPr>
          </a:p>
          <a:p>
            <a:pPr marL="695325">
              <a:lnSpc>
                <a:spcPts val="1916"/>
              </a:lnSpc>
            </a:pPr>
            <a:r>
              <a:rPr spc="-4" dirty="0">
                <a:latin typeface="Calibri"/>
                <a:cs typeface="Calibri"/>
              </a:rPr>
              <a:t>anticipate, </a:t>
            </a:r>
            <a:r>
              <a:rPr dirty="0">
                <a:latin typeface="Calibri"/>
                <a:cs typeface="Calibri"/>
              </a:rPr>
              <a:t>and </a:t>
            </a:r>
            <a:r>
              <a:rPr spc="-4" dirty="0">
                <a:latin typeface="Calibri"/>
                <a:cs typeface="Calibri"/>
              </a:rPr>
              <a:t>what should </a:t>
            </a:r>
            <a:r>
              <a:rPr spc="-11" dirty="0">
                <a:latin typeface="Calibri"/>
                <a:cs typeface="Calibri"/>
              </a:rPr>
              <a:t>we </a:t>
            </a:r>
            <a:r>
              <a:rPr dirty="0">
                <a:latin typeface="Calibri"/>
                <a:cs typeface="Calibri"/>
              </a:rPr>
              <a:t>do about</a:t>
            </a:r>
            <a:r>
              <a:rPr spc="-64" dirty="0">
                <a:latin typeface="Calibri"/>
                <a:cs typeface="Calibri"/>
              </a:rPr>
              <a:t> </a:t>
            </a:r>
            <a:r>
              <a:rPr dirty="0">
                <a:latin typeface="Calibri"/>
                <a:cs typeface="Calibri"/>
              </a:rPr>
              <a:t>them?</a:t>
            </a:r>
            <a:endParaRPr>
              <a:latin typeface="Calibri"/>
              <a:cs typeface="Calibri"/>
            </a:endParaRPr>
          </a:p>
          <a:p>
            <a:pPr marL="695325" indent="-342900">
              <a:lnSpc>
                <a:spcPts val="2134"/>
              </a:lnSpc>
              <a:buAutoNum type="arabicPeriod" startAt="5"/>
              <a:tabLst>
                <a:tab pos="695325" algn="l"/>
                <a:tab pos="695801" algn="l"/>
              </a:tabLst>
            </a:pPr>
            <a:r>
              <a:rPr spc="-4" dirty="0">
                <a:latin typeface="Calibri"/>
                <a:cs typeface="Calibri"/>
              </a:rPr>
              <a:t>How </a:t>
            </a:r>
            <a:r>
              <a:rPr spc="-11" dirty="0">
                <a:latin typeface="Calibri"/>
                <a:cs typeface="Calibri"/>
              </a:rPr>
              <a:t>to </a:t>
            </a:r>
            <a:r>
              <a:rPr spc="-8" dirty="0">
                <a:latin typeface="Calibri"/>
                <a:cs typeface="Calibri"/>
              </a:rPr>
              <a:t>tell </a:t>
            </a:r>
            <a:r>
              <a:rPr spc="-15" dirty="0">
                <a:latin typeface="Calibri"/>
                <a:cs typeface="Calibri"/>
              </a:rPr>
              <a:t>Java </a:t>
            </a:r>
            <a:r>
              <a:rPr spc="-4" dirty="0">
                <a:latin typeface="Calibri"/>
                <a:cs typeface="Calibri"/>
              </a:rPr>
              <a:t>that </a:t>
            </a:r>
            <a:r>
              <a:rPr spc="-15" dirty="0">
                <a:latin typeface="Calibri"/>
                <a:cs typeface="Calibri"/>
              </a:rPr>
              <a:t>we’ve </a:t>
            </a:r>
            <a:r>
              <a:rPr dirty="0">
                <a:latin typeface="Calibri"/>
                <a:cs typeface="Calibri"/>
              </a:rPr>
              <a:t>finished with the</a:t>
            </a:r>
            <a:r>
              <a:rPr spc="8" dirty="0">
                <a:latin typeface="Calibri"/>
                <a:cs typeface="Calibri"/>
              </a:rPr>
              <a:t> </a:t>
            </a:r>
            <a:r>
              <a:rPr dirty="0">
                <a:latin typeface="Calibri"/>
                <a:cs typeface="Calibri"/>
              </a:rPr>
              <a:t>file</a:t>
            </a:r>
            <a:endParaRPr>
              <a:latin typeface="Calibri"/>
              <a:cs typeface="Calibri"/>
            </a:endParaRPr>
          </a:p>
        </p:txBody>
      </p:sp>
    </p:spTree>
    <p:extLst>
      <p:ext uri="{BB962C8B-B14F-4D97-AF65-F5344CB8AC3E}">
        <p14:creationId xmlns:p14="http://schemas.microsoft.com/office/powerpoint/2010/main" val="3180198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486" y="1088931"/>
            <a:ext cx="3966210" cy="974626"/>
          </a:xfrm>
          <a:prstGeom prst="rect">
            <a:avLst/>
          </a:prstGeom>
        </p:spPr>
        <p:txBody>
          <a:bodyPr vert="horz" wrap="square" lIns="0" tIns="0" rIns="0" bIns="0" rtlCol="0" anchor="ctr">
            <a:spAutoFit/>
          </a:bodyPr>
          <a:lstStyle/>
          <a:p>
            <a:pPr marL="9525">
              <a:lnSpc>
                <a:spcPts val="3761"/>
              </a:lnSpc>
            </a:pPr>
            <a:r>
              <a:rPr dirty="0"/>
              <a:t>File Output –</a:t>
            </a:r>
            <a:r>
              <a:rPr spc="-45" dirty="0"/>
              <a:t> </a:t>
            </a:r>
            <a:r>
              <a:rPr spc="-11" dirty="0"/>
              <a:t>extending</a:t>
            </a:r>
            <a:endParaRPr/>
          </a:p>
          <a:p>
            <a:pPr marL="9525">
              <a:lnSpc>
                <a:spcPts val="3761"/>
              </a:lnSpc>
            </a:pPr>
            <a:r>
              <a:rPr spc="-4" dirty="0"/>
              <a:t>our </a:t>
            </a:r>
            <a:r>
              <a:rPr dirty="0"/>
              <a:t>input</a:t>
            </a:r>
            <a:r>
              <a:rPr spc="-41" dirty="0"/>
              <a:t> </a:t>
            </a:r>
            <a:r>
              <a:rPr spc="-19" dirty="0"/>
              <a:t>program</a:t>
            </a:r>
            <a:endParaRPr/>
          </a:p>
        </p:txBody>
      </p:sp>
      <p:sp>
        <p:nvSpPr>
          <p:cNvPr id="3" name="object 3"/>
          <p:cNvSpPr txBox="1"/>
          <p:nvPr/>
        </p:nvSpPr>
        <p:spPr>
          <a:xfrm>
            <a:off x="305486" y="2243518"/>
            <a:ext cx="4195286" cy="3295261"/>
          </a:xfrm>
          <a:prstGeom prst="rect">
            <a:avLst/>
          </a:prstGeom>
        </p:spPr>
        <p:txBody>
          <a:bodyPr vert="horz" wrap="square" lIns="0" tIns="0" rIns="0" bIns="0" rtlCol="0">
            <a:spAutoFit/>
          </a:bodyPr>
          <a:lstStyle/>
          <a:p>
            <a:pPr marL="180975" marR="129064" indent="-171450">
              <a:lnSpc>
                <a:spcPct val="90000"/>
              </a:lnSpc>
              <a:buFont typeface="Arial"/>
              <a:buChar char="•"/>
              <a:tabLst>
                <a:tab pos="180975" algn="l"/>
              </a:tabLst>
            </a:pPr>
            <a:r>
              <a:rPr sz="2100" spc="-8" dirty="0">
                <a:latin typeface="Calibri"/>
                <a:cs typeface="Calibri"/>
              </a:rPr>
              <a:t>Following </a:t>
            </a:r>
            <a:r>
              <a:rPr sz="2100" spc="-4" dirty="0">
                <a:latin typeface="Calibri"/>
                <a:cs typeface="Calibri"/>
              </a:rPr>
              <a:t>the </a:t>
            </a:r>
            <a:r>
              <a:rPr sz="2100" spc="-15" dirty="0">
                <a:latin typeface="Calibri"/>
                <a:cs typeface="Calibri"/>
              </a:rPr>
              <a:t>steps </a:t>
            </a:r>
            <a:r>
              <a:rPr sz="2100" spc="-19" dirty="0">
                <a:latin typeface="Calibri"/>
                <a:cs typeface="Calibri"/>
              </a:rPr>
              <a:t>for </a:t>
            </a:r>
            <a:r>
              <a:rPr sz="2100" spc="-8" dirty="0">
                <a:latin typeface="Calibri"/>
                <a:cs typeface="Calibri"/>
              </a:rPr>
              <a:t>file output  </a:t>
            </a:r>
            <a:r>
              <a:rPr sz="2100" spc="-4" dirty="0">
                <a:latin typeface="Calibri"/>
                <a:cs typeface="Calibri"/>
              </a:rPr>
              <a:t>and </a:t>
            </a:r>
            <a:r>
              <a:rPr sz="2100" spc="-8" dirty="0">
                <a:latin typeface="Consolas"/>
                <a:cs typeface="Consolas"/>
              </a:rPr>
              <a:t>PrintWriter</a:t>
            </a:r>
            <a:r>
              <a:rPr sz="2100" spc="-645" dirty="0">
                <a:latin typeface="Consolas"/>
                <a:cs typeface="Consolas"/>
              </a:rPr>
              <a:t> </a:t>
            </a:r>
            <a:r>
              <a:rPr sz="2100" spc="-4" dirty="0">
                <a:latin typeface="Calibri"/>
                <a:cs typeface="Calibri"/>
              </a:rPr>
              <a:t>is similar </a:t>
            </a:r>
            <a:r>
              <a:rPr sz="2100" spc="-11" dirty="0">
                <a:latin typeface="Calibri"/>
                <a:cs typeface="Calibri"/>
              </a:rPr>
              <a:t>to </a:t>
            </a:r>
            <a:r>
              <a:rPr sz="2100" spc="-8" dirty="0">
                <a:latin typeface="Calibri"/>
                <a:cs typeface="Calibri"/>
              </a:rPr>
              <a:t>that  </a:t>
            </a:r>
            <a:r>
              <a:rPr sz="2100" spc="-19" dirty="0">
                <a:latin typeface="Calibri"/>
                <a:cs typeface="Calibri"/>
              </a:rPr>
              <a:t>for</a:t>
            </a:r>
            <a:r>
              <a:rPr sz="2100" spc="-60" dirty="0">
                <a:latin typeface="Calibri"/>
                <a:cs typeface="Calibri"/>
              </a:rPr>
              <a:t> </a:t>
            </a:r>
            <a:r>
              <a:rPr sz="2100" spc="-8" dirty="0">
                <a:latin typeface="Calibri"/>
                <a:cs typeface="Calibri"/>
              </a:rPr>
              <a:t>FileReader</a:t>
            </a:r>
            <a:endParaRPr sz="2100">
              <a:latin typeface="Calibri"/>
              <a:cs typeface="Calibri"/>
            </a:endParaRPr>
          </a:p>
          <a:p>
            <a:pPr marL="523875" lvl="1" indent="-171450">
              <a:spcBef>
                <a:spcPts val="183"/>
              </a:spcBef>
              <a:buFont typeface="Arial"/>
              <a:buChar char="•"/>
              <a:tabLst>
                <a:tab pos="524351" algn="l"/>
              </a:tabLst>
            </a:pPr>
            <a:r>
              <a:rPr spc="-4" dirty="0">
                <a:latin typeface="Calibri"/>
                <a:cs typeface="Calibri"/>
              </a:rPr>
              <a:t>Import </a:t>
            </a:r>
            <a:r>
              <a:rPr spc="-11" dirty="0">
                <a:latin typeface="Calibri"/>
                <a:cs typeface="Calibri"/>
              </a:rPr>
              <a:t>java.io.* </a:t>
            </a:r>
            <a:r>
              <a:rPr dirty="0">
                <a:latin typeface="Calibri"/>
                <a:cs typeface="Calibri"/>
              </a:rPr>
              <a:t>- </a:t>
            </a:r>
            <a:r>
              <a:rPr spc="-4" dirty="0">
                <a:latin typeface="Calibri"/>
                <a:cs typeface="Calibri"/>
              </a:rPr>
              <a:t>already</a:t>
            </a:r>
            <a:r>
              <a:rPr spc="-41" dirty="0">
                <a:latin typeface="Calibri"/>
                <a:cs typeface="Calibri"/>
              </a:rPr>
              <a:t> </a:t>
            </a:r>
            <a:r>
              <a:rPr spc="-4" dirty="0">
                <a:latin typeface="Calibri"/>
                <a:cs typeface="Calibri"/>
              </a:rPr>
              <a:t>done</a:t>
            </a:r>
            <a:endParaRPr>
              <a:latin typeface="Calibri"/>
              <a:cs typeface="Calibri"/>
            </a:endParaRPr>
          </a:p>
          <a:p>
            <a:pPr marL="523875" lvl="1" indent="-171450">
              <a:lnSpc>
                <a:spcPts val="2051"/>
              </a:lnSpc>
              <a:spcBef>
                <a:spcPts val="161"/>
              </a:spcBef>
              <a:buFont typeface="Arial"/>
              <a:buChar char="•"/>
              <a:tabLst>
                <a:tab pos="524351" algn="l"/>
              </a:tabLst>
            </a:pPr>
            <a:r>
              <a:rPr spc="-8" dirty="0">
                <a:latin typeface="Calibri"/>
                <a:cs typeface="Calibri"/>
              </a:rPr>
              <a:t>Creating </a:t>
            </a:r>
            <a:r>
              <a:rPr dirty="0">
                <a:latin typeface="Calibri"/>
                <a:cs typeface="Calibri"/>
              </a:rPr>
              <a:t>a </a:t>
            </a:r>
            <a:r>
              <a:rPr spc="-4" dirty="0">
                <a:latin typeface="Consolas"/>
                <a:cs typeface="Consolas"/>
              </a:rPr>
              <a:t>PrintWriter</a:t>
            </a:r>
            <a:r>
              <a:rPr spc="-589" dirty="0">
                <a:latin typeface="Consolas"/>
                <a:cs typeface="Consolas"/>
              </a:rPr>
              <a:t> </a:t>
            </a:r>
            <a:r>
              <a:rPr spc="-4" dirty="0">
                <a:latin typeface="Calibri"/>
                <a:cs typeface="Calibri"/>
              </a:rPr>
              <a:t>object</a:t>
            </a:r>
            <a:endParaRPr>
              <a:latin typeface="Calibri"/>
              <a:cs typeface="Calibri"/>
            </a:endParaRPr>
          </a:p>
          <a:p>
            <a:pPr marL="523875">
              <a:lnSpc>
                <a:spcPts val="1943"/>
              </a:lnSpc>
            </a:pPr>
            <a:r>
              <a:rPr dirty="0">
                <a:latin typeface="Calibri"/>
                <a:cs typeface="Calibri"/>
              </a:rPr>
              <a:t>(</a:t>
            </a:r>
            <a:r>
              <a:rPr dirty="0">
                <a:latin typeface="Consolas"/>
                <a:cs typeface="Consolas"/>
              </a:rPr>
              <a:t>write</a:t>
            </a:r>
            <a:r>
              <a:rPr dirty="0">
                <a:latin typeface="Calibri"/>
                <a:cs typeface="Calibri"/>
              </a:rPr>
              <a:t>) </a:t>
            </a:r>
            <a:r>
              <a:rPr spc="-8" dirty="0">
                <a:latin typeface="Calibri"/>
                <a:cs typeface="Calibri"/>
              </a:rPr>
              <a:t>requires </a:t>
            </a:r>
            <a:r>
              <a:rPr dirty="0">
                <a:latin typeface="Calibri"/>
                <a:cs typeface="Calibri"/>
              </a:rPr>
              <a:t>the </a:t>
            </a:r>
            <a:r>
              <a:rPr spc="-4" dirty="0">
                <a:latin typeface="Calibri"/>
                <a:cs typeface="Calibri"/>
              </a:rPr>
              <a:t>same</a:t>
            </a:r>
            <a:r>
              <a:rPr spc="-56" dirty="0">
                <a:latin typeface="Calibri"/>
                <a:cs typeface="Calibri"/>
              </a:rPr>
              <a:t> </a:t>
            </a:r>
            <a:r>
              <a:rPr spc="-8" dirty="0">
                <a:latin typeface="Calibri"/>
                <a:cs typeface="Calibri"/>
              </a:rPr>
              <a:t>information</a:t>
            </a:r>
            <a:endParaRPr>
              <a:latin typeface="Calibri"/>
              <a:cs typeface="Calibri"/>
            </a:endParaRPr>
          </a:p>
          <a:p>
            <a:pPr marL="689610" lvl="2" indent="-165734">
              <a:lnSpc>
                <a:spcPts val="1950"/>
              </a:lnSpc>
              <a:buChar char="–"/>
              <a:tabLst>
                <a:tab pos="690086" algn="l"/>
              </a:tabLst>
            </a:pPr>
            <a:r>
              <a:rPr spc="-4" dirty="0">
                <a:latin typeface="Calibri"/>
                <a:cs typeface="Calibri"/>
              </a:rPr>
              <a:t>a filename – and </a:t>
            </a:r>
            <a:r>
              <a:rPr spc="-11" dirty="0">
                <a:latin typeface="Calibri"/>
                <a:cs typeface="Calibri"/>
              </a:rPr>
              <a:t>throws </a:t>
            </a:r>
            <a:r>
              <a:rPr spc="-4" dirty="0">
                <a:latin typeface="Calibri"/>
                <a:cs typeface="Calibri"/>
              </a:rPr>
              <a:t>the</a:t>
            </a:r>
            <a:r>
              <a:rPr spc="-15" dirty="0">
                <a:latin typeface="Calibri"/>
                <a:cs typeface="Calibri"/>
              </a:rPr>
              <a:t> </a:t>
            </a:r>
            <a:r>
              <a:rPr spc="-8" dirty="0">
                <a:latin typeface="Calibri"/>
                <a:cs typeface="Calibri"/>
              </a:rPr>
              <a:t>same</a:t>
            </a:r>
            <a:endParaRPr>
              <a:latin typeface="Calibri"/>
              <a:cs typeface="Calibri"/>
            </a:endParaRPr>
          </a:p>
          <a:p>
            <a:pPr marL="523875">
              <a:lnSpc>
                <a:spcPts val="2055"/>
              </a:lnSpc>
            </a:pPr>
            <a:r>
              <a:rPr dirty="0">
                <a:latin typeface="Consolas"/>
                <a:cs typeface="Consolas"/>
              </a:rPr>
              <a:t>FileNotFoundException</a:t>
            </a:r>
            <a:endParaRPr>
              <a:latin typeface="Consolas"/>
              <a:cs typeface="Consolas"/>
            </a:endParaRPr>
          </a:p>
          <a:p>
            <a:pPr marL="866775" lvl="3" indent="-171450">
              <a:spcBef>
                <a:spcPts val="206"/>
              </a:spcBef>
              <a:buFont typeface="Arial"/>
              <a:buChar char="•"/>
              <a:tabLst>
                <a:tab pos="866775" algn="l"/>
                <a:tab pos="867251" algn="l"/>
              </a:tabLst>
            </a:pPr>
            <a:r>
              <a:rPr sz="1500" spc="-4" dirty="0">
                <a:latin typeface="Calibri"/>
                <a:cs typeface="Calibri"/>
              </a:rPr>
              <a:t>Why? </a:t>
            </a:r>
            <a:r>
              <a:rPr sz="1500" spc="-11" dirty="0">
                <a:latin typeface="Calibri"/>
                <a:cs typeface="Calibri"/>
              </a:rPr>
              <a:t>We’ll </a:t>
            </a:r>
            <a:r>
              <a:rPr sz="1500" dirty="0">
                <a:latin typeface="Calibri"/>
                <a:cs typeface="Calibri"/>
              </a:rPr>
              <a:t>see in a</a:t>
            </a:r>
            <a:r>
              <a:rPr sz="1500" spc="-68" dirty="0">
                <a:latin typeface="Calibri"/>
                <a:cs typeface="Calibri"/>
              </a:rPr>
              <a:t> </a:t>
            </a:r>
            <a:r>
              <a:rPr sz="1500" spc="-4" dirty="0">
                <a:latin typeface="Calibri"/>
                <a:cs typeface="Calibri"/>
              </a:rPr>
              <a:t>minute!</a:t>
            </a:r>
            <a:endParaRPr sz="1500">
              <a:latin typeface="Calibri"/>
              <a:cs typeface="Calibri"/>
            </a:endParaRPr>
          </a:p>
          <a:p>
            <a:pPr marL="523875" marR="3810" lvl="1" indent="-171450">
              <a:lnSpc>
                <a:spcPct val="90200"/>
              </a:lnSpc>
              <a:spcBef>
                <a:spcPts val="353"/>
              </a:spcBef>
              <a:buFont typeface="Arial"/>
              <a:buChar char="•"/>
              <a:tabLst>
                <a:tab pos="524351" algn="l"/>
              </a:tabLst>
            </a:pPr>
            <a:r>
              <a:rPr spc="-8" dirty="0">
                <a:latin typeface="Calibri"/>
                <a:cs typeface="Calibri"/>
              </a:rPr>
              <a:t>Interacting </a:t>
            </a:r>
            <a:r>
              <a:rPr dirty="0">
                <a:latin typeface="Calibri"/>
                <a:cs typeface="Calibri"/>
              </a:rPr>
              <a:t>with </a:t>
            </a:r>
            <a:r>
              <a:rPr dirty="0">
                <a:latin typeface="Consolas"/>
                <a:cs typeface="Consolas"/>
              </a:rPr>
              <a:t>write</a:t>
            </a:r>
            <a:r>
              <a:rPr spc="-633" dirty="0">
                <a:latin typeface="Consolas"/>
                <a:cs typeface="Consolas"/>
              </a:rPr>
              <a:t> </a:t>
            </a:r>
            <a:r>
              <a:rPr spc="-8" dirty="0">
                <a:latin typeface="Calibri"/>
                <a:cs typeface="Calibri"/>
              </a:rPr>
              <a:t>allows </a:t>
            </a:r>
            <a:r>
              <a:rPr spc="-4" dirty="0">
                <a:latin typeface="Calibri"/>
                <a:cs typeface="Calibri"/>
              </a:rPr>
              <a:t>us </a:t>
            </a:r>
            <a:r>
              <a:rPr spc="-11" dirty="0">
                <a:latin typeface="Calibri"/>
                <a:cs typeface="Calibri"/>
              </a:rPr>
              <a:t>to </a:t>
            </a:r>
            <a:r>
              <a:rPr spc="-4" dirty="0">
                <a:latin typeface="Calibri"/>
                <a:cs typeface="Calibri"/>
              </a:rPr>
              <a:t>use  </a:t>
            </a:r>
            <a:r>
              <a:rPr dirty="0">
                <a:latin typeface="Calibri"/>
                <a:cs typeface="Calibri"/>
              </a:rPr>
              <a:t>the </a:t>
            </a:r>
            <a:r>
              <a:rPr spc="-4" dirty="0">
                <a:latin typeface="Calibri"/>
                <a:cs typeface="Calibri"/>
              </a:rPr>
              <a:t>methods </a:t>
            </a:r>
            <a:r>
              <a:rPr spc="-15" dirty="0">
                <a:latin typeface="Calibri"/>
                <a:cs typeface="Calibri"/>
              </a:rPr>
              <a:t>we’re </a:t>
            </a:r>
            <a:r>
              <a:rPr spc="-8" dirty="0">
                <a:latin typeface="Calibri"/>
                <a:cs typeface="Calibri"/>
              </a:rPr>
              <a:t>familiar </a:t>
            </a:r>
            <a:r>
              <a:rPr dirty="0">
                <a:latin typeface="Calibri"/>
                <a:cs typeface="Calibri"/>
              </a:rPr>
              <a:t>with </a:t>
            </a:r>
            <a:r>
              <a:rPr spc="-8" dirty="0">
                <a:latin typeface="Calibri"/>
                <a:cs typeface="Calibri"/>
              </a:rPr>
              <a:t>from  </a:t>
            </a:r>
            <a:r>
              <a:rPr dirty="0">
                <a:latin typeface="Consolas"/>
                <a:cs typeface="Consolas"/>
              </a:rPr>
              <a:t>System.out</a:t>
            </a:r>
            <a:endParaRPr>
              <a:latin typeface="Consolas"/>
              <a:cs typeface="Consolas"/>
            </a:endParaRPr>
          </a:p>
        </p:txBody>
      </p:sp>
      <p:sp>
        <p:nvSpPr>
          <p:cNvPr id="4" name="object 4"/>
          <p:cNvSpPr/>
          <p:nvPr/>
        </p:nvSpPr>
        <p:spPr>
          <a:xfrm>
            <a:off x="4607719" y="947852"/>
            <a:ext cx="4454366" cy="4916805"/>
          </a:xfrm>
          <a:custGeom>
            <a:avLst/>
            <a:gdLst/>
            <a:ahLst/>
            <a:cxnLst/>
            <a:rect l="l" t="t" r="r" b="b"/>
            <a:pathLst>
              <a:path w="5939155" h="6555740">
                <a:moveTo>
                  <a:pt x="0" y="6555613"/>
                </a:moveTo>
                <a:lnTo>
                  <a:pt x="5938774" y="6555613"/>
                </a:lnTo>
                <a:lnTo>
                  <a:pt x="5938774" y="0"/>
                </a:lnTo>
                <a:lnTo>
                  <a:pt x="0" y="0"/>
                </a:lnTo>
                <a:lnTo>
                  <a:pt x="0" y="6555613"/>
                </a:lnTo>
                <a:close/>
              </a:path>
            </a:pathLst>
          </a:custGeom>
          <a:solidFill>
            <a:srgbClr val="F1F1F1">
              <a:alpha val="74900"/>
            </a:srgbClr>
          </a:solidFill>
        </p:spPr>
        <p:txBody>
          <a:bodyPr wrap="square" lIns="0" tIns="0" rIns="0" bIns="0" rtlCol="0"/>
          <a:lstStyle/>
          <a:p>
            <a:endParaRPr/>
          </a:p>
        </p:txBody>
      </p:sp>
      <p:sp>
        <p:nvSpPr>
          <p:cNvPr id="5" name="object 5"/>
          <p:cNvSpPr/>
          <p:nvPr/>
        </p:nvSpPr>
        <p:spPr>
          <a:xfrm>
            <a:off x="4607719" y="947852"/>
            <a:ext cx="4454366" cy="4916805"/>
          </a:xfrm>
          <a:custGeom>
            <a:avLst/>
            <a:gdLst/>
            <a:ahLst/>
            <a:cxnLst/>
            <a:rect l="l" t="t" r="r" b="b"/>
            <a:pathLst>
              <a:path w="5939155" h="6555740">
                <a:moveTo>
                  <a:pt x="0" y="6555613"/>
                </a:moveTo>
                <a:lnTo>
                  <a:pt x="5938774" y="6555613"/>
                </a:lnTo>
                <a:lnTo>
                  <a:pt x="5938774" y="0"/>
                </a:lnTo>
                <a:lnTo>
                  <a:pt x="0" y="0"/>
                </a:lnTo>
                <a:lnTo>
                  <a:pt x="0" y="6555613"/>
                </a:lnTo>
                <a:close/>
              </a:path>
            </a:pathLst>
          </a:custGeom>
          <a:ln w="9525">
            <a:solidFill>
              <a:srgbClr val="5B9BD4"/>
            </a:solidFill>
          </a:ln>
        </p:spPr>
        <p:txBody>
          <a:bodyPr wrap="square" lIns="0" tIns="0" rIns="0" bIns="0" rtlCol="0"/>
          <a:lstStyle/>
          <a:p>
            <a:endParaRPr/>
          </a:p>
        </p:txBody>
      </p:sp>
      <p:sp>
        <p:nvSpPr>
          <p:cNvPr id="6" name="object 6"/>
          <p:cNvSpPr txBox="1"/>
          <p:nvPr/>
        </p:nvSpPr>
        <p:spPr>
          <a:xfrm>
            <a:off x="4667440" y="966692"/>
            <a:ext cx="2972276" cy="646331"/>
          </a:xfrm>
          <a:prstGeom prst="rect">
            <a:avLst/>
          </a:prstGeom>
        </p:spPr>
        <p:txBody>
          <a:bodyPr vert="horz" wrap="square" lIns="0" tIns="0" rIns="0" bIns="0" rtlCol="0">
            <a:spAutoFit/>
          </a:bodyPr>
          <a:lstStyle/>
          <a:p>
            <a:pPr marL="9525"/>
            <a:r>
              <a:rPr sz="1050" spc="-4" dirty="0">
                <a:solidFill>
                  <a:srgbClr val="006FC0"/>
                </a:solidFill>
                <a:latin typeface="Courier New"/>
                <a:cs typeface="Courier New"/>
              </a:rPr>
              <a:t>import</a:t>
            </a:r>
            <a:r>
              <a:rPr sz="1050" spc="-11" dirty="0">
                <a:solidFill>
                  <a:srgbClr val="006FC0"/>
                </a:solidFill>
                <a:latin typeface="Courier New"/>
                <a:cs typeface="Courier New"/>
              </a:rPr>
              <a:t> </a:t>
            </a:r>
            <a:r>
              <a:rPr sz="1050" spc="-8" dirty="0">
                <a:latin typeface="Courier New"/>
                <a:cs typeface="Courier New"/>
              </a:rPr>
              <a:t>java.io.FileReader;</a:t>
            </a:r>
            <a:endParaRPr sz="1050">
              <a:latin typeface="Courier New"/>
              <a:cs typeface="Courier New"/>
            </a:endParaRPr>
          </a:p>
          <a:p>
            <a:pPr marL="9525"/>
            <a:r>
              <a:rPr sz="1050" spc="-4" dirty="0">
                <a:solidFill>
                  <a:srgbClr val="006FC0"/>
                </a:solidFill>
                <a:latin typeface="Courier New"/>
                <a:cs typeface="Courier New"/>
              </a:rPr>
              <a:t>import</a:t>
            </a:r>
            <a:r>
              <a:rPr sz="1050" spc="-64" dirty="0">
                <a:solidFill>
                  <a:srgbClr val="006FC0"/>
                </a:solidFill>
                <a:latin typeface="Courier New"/>
                <a:cs typeface="Courier New"/>
              </a:rPr>
              <a:t> </a:t>
            </a:r>
            <a:r>
              <a:rPr sz="1050" spc="-4" dirty="0">
                <a:latin typeface="Courier New"/>
                <a:cs typeface="Courier New"/>
              </a:rPr>
              <a:t>java.util.Scanner;</a:t>
            </a:r>
            <a:endParaRPr sz="1050">
              <a:latin typeface="Courier New"/>
              <a:cs typeface="Courier New"/>
            </a:endParaRPr>
          </a:p>
          <a:p>
            <a:pPr marL="9525"/>
            <a:r>
              <a:rPr sz="1050" spc="-4" dirty="0">
                <a:solidFill>
                  <a:srgbClr val="006FC0"/>
                </a:solidFill>
                <a:latin typeface="Courier New"/>
                <a:cs typeface="Courier New"/>
              </a:rPr>
              <a:t>import</a:t>
            </a:r>
            <a:r>
              <a:rPr sz="1050" spc="-71" dirty="0">
                <a:solidFill>
                  <a:srgbClr val="006FC0"/>
                </a:solidFill>
                <a:latin typeface="Courier New"/>
                <a:cs typeface="Courier New"/>
              </a:rPr>
              <a:t> </a:t>
            </a:r>
            <a:r>
              <a:rPr sz="1050" spc="-4" dirty="0">
                <a:latin typeface="Courier New"/>
                <a:cs typeface="Courier New"/>
              </a:rPr>
              <a:t>java.io.FileNotFoundException;</a:t>
            </a:r>
            <a:endParaRPr sz="1050">
              <a:latin typeface="Courier New"/>
              <a:cs typeface="Courier New"/>
            </a:endParaRPr>
          </a:p>
          <a:p>
            <a:pPr marL="9525"/>
            <a:r>
              <a:rPr sz="1050" b="1" spc="-4" dirty="0">
                <a:solidFill>
                  <a:srgbClr val="006FC0"/>
                </a:solidFill>
                <a:latin typeface="Courier New"/>
                <a:cs typeface="Courier New"/>
              </a:rPr>
              <a:t>import</a:t>
            </a:r>
            <a:r>
              <a:rPr sz="1050" b="1" spc="-71" dirty="0">
                <a:solidFill>
                  <a:srgbClr val="006FC0"/>
                </a:solidFill>
                <a:latin typeface="Courier New"/>
                <a:cs typeface="Courier New"/>
              </a:rPr>
              <a:t> </a:t>
            </a:r>
            <a:r>
              <a:rPr sz="1050" b="1" spc="-4" dirty="0">
                <a:latin typeface="Courier New"/>
                <a:cs typeface="Courier New"/>
              </a:rPr>
              <a:t>java.io.PrintWriter;</a:t>
            </a:r>
            <a:endParaRPr sz="1050">
              <a:latin typeface="Courier New"/>
              <a:cs typeface="Courier New"/>
            </a:endParaRPr>
          </a:p>
        </p:txBody>
      </p:sp>
      <p:sp>
        <p:nvSpPr>
          <p:cNvPr id="7" name="object 7"/>
          <p:cNvSpPr txBox="1"/>
          <p:nvPr/>
        </p:nvSpPr>
        <p:spPr>
          <a:xfrm>
            <a:off x="4667440" y="1927003"/>
            <a:ext cx="1935480" cy="161583"/>
          </a:xfrm>
          <a:prstGeom prst="rect">
            <a:avLst/>
          </a:prstGeom>
        </p:spPr>
        <p:txBody>
          <a:bodyPr vert="horz" wrap="square" lIns="0" tIns="0" rIns="0" bIns="0" rtlCol="0">
            <a:spAutoFit/>
          </a:bodyPr>
          <a:lstStyle/>
          <a:p>
            <a:pPr marL="9525"/>
            <a:r>
              <a:rPr sz="1050" spc="-4" dirty="0">
                <a:solidFill>
                  <a:srgbClr val="006FC0"/>
                </a:solidFill>
                <a:latin typeface="Courier New"/>
                <a:cs typeface="Courier New"/>
              </a:rPr>
              <a:t>public class </a:t>
            </a:r>
            <a:r>
              <a:rPr sz="1050" spc="-8" dirty="0">
                <a:latin typeface="Courier New"/>
                <a:cs typeface="Courier New"/>
              </a:rPr>
              <a:t>FileInput</a:t>
            </a:r>
            <a:r>
              <a:rPr sz="1050" spc="-45" dirty="0">
                <a:latin typeface="Courier New"/>
                <a:cs typeface="Courier New"/>
              </a:rPr>
              <a:t> </a:t>
            </a:r>
            <a:r>
              <a:rPr sz="1050" dirty="0">
                <a:latin typeface="Courier New"/>
                <a:cs typeface="Courier New"/>
              </a:rPr>
              <a:t>{</a:t>
            </a:r>
            <a:endParaRPr sz="1050">
              <a:latin typeface="Courier New"/>
              <a:cs typeface="Courier New"/>
            </a:endParaRPr>
          </a:p>
        </p:txBody>
      </p:sp>
      <p:sp>
        <p:nvSpPr>
          <p:cNvPr id="8" name="object 8"/>
          <p:cNvSpPr txBox="1"/>
          <p:nvPr/>
        </p:nvSpPr>
        <p:spPr>
          <a:xfrm>
            <a:off x="4827461" y="2247043"/>
            <a:ext cx="3131344" cy="323165"/>
          </a:xfrm>
          <a:prstGeom prst="rect">
            <a:avLst/>
          </a:prstGeom>
        </p:spPr>
        <p:txBody>
          <a:bodyPr vert="horz" wrap="square" lIns="0" tIns="0" rIns="0" bIns="0" rtlCol="0">
            <a:spAutoFit/>
          </a:bodyPr>
          <a:lstStyle/>
          <a:p>
            <a:pPr marL="306229" marR="3810" indent="-297180"/>
            <a:r>
              <a:rPr sz="1050" spc="-4" dirty="0">
                <a:solidFill>
                  <a:srgbClr val="006FC0"/>
                </a:solidFill>
                <a:latin typeface="Courier New"/>
                <a:cs typeface="Courier New"/>
              </a:rPr>
              <a:t>public </a:t>
            </a:r>
            <a:r>
              <a:rPr sz="1050" spc="-8" dirty="0">
                <a:solidFill>
                  <a:srgbClr val="006FC0"/>
                </a:solidFill>
                <a:latin typeface="Courier New"/>
                <a:cs typeface="Courier New"/>
              </a:rPr>
              <a:t>static </a:t>
            </a:r>
            <a:r>
              <a:rPr sz="1050" spc="-4" dirty="0">
                <a:solidFill>
                  <a:srgbClr val="006FC0"/>
                </a:solidFill>
                <a:latin typeface="Courier New"/>
                <a:cs typeface="Courier New"/>
              </a:rPr>
              <a:t>void </a:t>
            </a:r>
            <a:r>
              <a:rPr sz="1050" spc="-4" dirty="0">
                <a:latin typeface="Courier New"/>
                <a:cs typeface="Courier New"/>
              </a:rPr>
              <a:t>main (String[] args)  </a:t>
            </a:r>
            <a:r>
              <a:rPr sz="1050" spc="-4" dirty="0">
                <a:solidFill>
                  <a:srgbClr val="006FC0"/>
                </a:solidFill>
                <a:latin typeface="Courier New"/>
                <a:cs typeface="Courier New"/>
              </a:rPr>
              <a:t>throws </a:t>
            </a:r>
            <a:r>
              <a:rPr sz="1050" spc="-4" dirty="0">
                <a:latin typeface="Courier New"/>
                <a:cs typeface="Courier New"/>
              </a:rPr>
              <a:t>FileNotFoundException</a:t>
            </a:r>
            <a:r>
              <a:rPr sz="1050" spc="-79" dirty="0">
                <a:latin typeface="Courier New"/>
                <a:cs typeface="Courier New"/>
              </a:rPr>
              <a:t> </a:t>
            </a:r>
            <a:r>
              <a:rPr sz="1050" dirty="0">
                <a:latin typeface="Courier New"/>
                <a:cs typeface="Courier New"/>
              </a:rPr>
              <a:t>{</a:t>
            </a:r>
            <a:endParaRPr sz="1050">
              <a:latin typeface="Courier New"/>
              <a:cs typeface="Courier New"/>
            </a:endParaRPr>
          </a:p>
        </p:txBody>
      </p:sp>
      <p:sp>
        <p:nvSpPr>
          <p:cNvPr id="9" name="object 9"/>
          <p:cNvSpPr txBox="1"/>
          <p:nvPr/>
        </p:nvSpPr>
        <p:spPr>
          <a:xfrm>
            <a:off x="5124641" y="2727102"/>
            <a:ext cx="3609975" cy="323165"/>
          </a:xfrm>
          <a:prstGeom prst="rect">
            <a:avLst/>
          </a:prstGeom>
        </p:spPr>
        <p:txBody>
          <a:bodyPr vert="horz" wrap="square" lIns="0" tIns="0" rIns="0" bIns="0" rtlCol="0">
            <a:spAutoFit/>
          </a:bodyPr>
          <a:lstStyle/>
          <a:p>
            <a:pPr marL="9525"/>
            <a:r>
              <a:rPr sz="1050" spc="-4" dirty="0">
                <a:latin typeface="Courier New"/>
                <a:cs typeface="Courier New"/>
              </a:rPr>
              <a:t>FileReader file </a:t>
            </a:r>
            <a:r>
              <a:rPr sz="1050" dirty="0">
                <a:latin typeface="Courier New"/>
                <a:cs typeface="Courier New"/>
              </a:rPr>
              <a:t>= </a:t>
            </a:r>
            <a:r>
              <a:rPr sz="1050" spc="-4" dirty="0">
                <a:latin typeface="Courier New"/>
                <a:cs typeface="Courier New"/>
              </a:rPr>
              <a:t>new</a:t>
            </a:r>
            <a:r>
              <a:rPr sz="1050" dirty="0">
                <a:latin typeface="Courier New"/>
                <a:cs typeface="Courier New"/>
              </a:rPr>
              <a:t> </a:t>
            </a:r>
            <a:r>
              <a:rPr sz="1050" spc="-8" dirty="0">
                <a:latin typeface="Courier New"/>
                <a:cs typeface="Courier New"/>
              </a:rPr>
              <a:t>FileReader(</a:t>
            </a:r>
            <a:r>
              <a:rPr sz="1050" spc="-8" dirty="0">
                <a:solidFill>
                  <a:srgbClr val="C55A11"/>
                </a:solidFill>
                <a:latin typeface="Courier New"/>
                <a:cs typeface="Courier New"/>
              </a:rPr>
              <a:t>"prog.dat"</a:t>
            </a:r>
            <a:r>
              <a:rPr sz="1050" spc="-8" dirty="0">
                <a:latin typeface="Courier New"/>
                <a:cs typeface="Courier New"/>
              </a:rPr>
              <a:t>);</a:t>
            </a:r>
            <a:endParaRPr sz="1050">
              <a:latin typeface="Courier New"/>
              <a:cs typeface="Courier New"/>
            </a:endParaRPr>
          </a:p>
          <a:p>
            <a:pPr marL="9525"/>
            <a:r>
              <a:rPr sz="1050" spc="-4" dirty="0">
                <a:latin typeface="Courier New"/>
                <a:cs typeface="Courier New"/>
              </a:rPr>
              <a:t>Scanner read </a:t>
            </a:r>
            <a:r>
              <a:rPr sz="1050" dirty="0">
                <a:latin typeface="Courier New"/>
                <a:cs typeface="Courier New"/>
              </a:rPr>
              <a:t>= </a:t>
            </a:r>
            <a:r>
              <a:rPr sz="1050" spc="-4" dirty="0">
                <a:latin typeface="Courier New"/>
                <a:cs typeface="Courier New"/>
              </a:rPr>
              <a:t>new</a:t>
            </a:r>
            <a:r>
              <a:rPr sz="1050" spc="-30" dirty="0">
                <a:latin typeface="Courier New"/>
                <a:cs typeface="Courier New"/>
              </a:rPr>
              <a:t> </a:t>
            </a:r>
            <a:r>
              <a:rPr sz="1050" spc="-8" dirty="0">
                <a:latin typeface="Courier New"/>
                <a:cs typeface="Courier New"/>
              </a:rPr>
              <a:t>Scanner(file);</a:t>
            </a:r>
            <a:endParaRPr sz="1050">
              <a:latin typeface="Courier New"/>
              <a:cs typeface="Courier New"/>
            </a:endParaRPr>
          </a:p>
        </p:txBody>
      </p:sp>
      <p:sp>
        <p:nvSpPr>
          <p:cNvPr id="10" name="object 10"/>
          <p:cNvSpPr txBox="1"/>
          <p:nvPr/>
        </p:nvSpPr>
        <p:spPr>
          <a:xfrm>
            <a:off x="5124641" y="3207448"/>
            <a:ext cx="2653189" cy="807913"/>
          </a:xfrm>
          <a:prstGeom prst="rect">
            <a:avLst/>
          </a:prstGeom>
        </p:spPr>
        <p:txBody>
          <a:bodyPr vert="horz" wrap="square" lIns="0" tIns="0" rIns="0" bIns="0" rtlCol="0">
            <a:spAutoFit/>
          </a:bodyPr>
          <a:lstStyle/>
          <a:p>
            <a:pPr marL="9525" marR="562451"/>
            <a:r>
              <a:rPr sz="1050" spc="-4" dirty="0">
                <a:latin typeface="Courier New"/>
                <a:cs typeface="Courier New"/>
              </a:rPr>
              <a:t>String name </a:t>
            </a:r>
            <a:r>
              <a:rPr sz="1050" dirty="0">
                <a:latin typeface="Courier New"/>
                <a:cs typeface="Courier New"/>
              </a:rPr>
              <a:t>=</a:t>
            </a:r>
            <a:r>
              <a:rPr sz="1050" spc="-79" dirty="0">
                <a:latin typeface="Courier New"/>
                <a:cs typeface="Courier New"/>
              </a:rPr>
              <a:t> </a:t>
            </a:r>
            <a:r>
              <a:rPr sz="1050" spc="-4" dirty="0">
                <a:latin typeface="Courier New"/>
                <a:cs typeface="Courier New"/>
              </a:rPr>
              <a:t>read.next();  </a:t>
            </a:r>
            <a:r>
              <a:rPr sz="1050" spc="-4" dirty="0">
                <a:solidFill>
                  <a:srgbClr val="252599"/>
                </a:solidFill>
                <a:latin typeface="Courier New"/>
                <a:cs typeface="Courier New"/>
              </a:rPr>
              <a:t>int </a:t>
            </a:r>
            <a:r>
              <a:rPr sz="1050" spc="-4" dirty="0">
                <a:latin typeface="Courier New"/>
                <a:cs typeface="Courier New"/>
              </a:rPr>
              <a:t>age </a:t>
            </a:r>
            <a:r>
              <a:rPr sz="1050" dirty="0">
                <a:latin typeface="Courier New"/>
                <a:cs typeface="Courier New"/>
              </a:rPr>
              <a:t>=</a:t>
            </a:r>
            <a:r>
              <a:rPr sz="1050" spc="-71" dirty="0">
                <a:latin typeface="Courier New"/>
                <a:cs typeface="Courier New"/>
              </a:rPr>
              <a:t> </a:t>
            </a:r>
            <a:r>
              <a:rPr sz="1050" spc="-4" dirty="0">
                <a:latin typeface="Courier New"/>
                <a:cs typeface="Courier New"/>
              </a:rPr>
              <a:t>read.nextInt();</a:t>
            </a:r>
            <a:endParaRPr sz="1050">
              <a:latin typeface="Courier New"/>
              <a:cs typeface="Courier New"/>
            </a:endParaRPr>
          </a:p>
          <a:p>
            <a:pPr marL="9525" marR="3810"/>
            <a:r>
              <a:rPr sz="1050" spc="-4" dirty="0">
                <a:solidFill>
                  <a:srgbClr val="252599"/>
                </a:solidFill>
                <a:latin typeface="Courier New"/>
                <a:cs typeface="Courier New"/>
              </a:rPr>
              <a:t>double </a:t>
            </a:r>
            <a:r>
              <a:rPr sz="1050" spc="-4" dirty="0">
                <a:latin typeface="Courier New"/>
                <a:cs typeface="Courier New"/>
              </a:rPr>
              <a:t>rate </a:t>
            </a:r>
            <a:r>
              <a:rPr sz="1050" dirty="0">
                <a:latin typeface="Courier New"/>
                <a:cs typeface="Courier New"/>
              </a:rPr>
              <a:t>= </a:t>
            </a:r>
            <a:r>
              <a:rPr sz="1050" spc="-4" dirty="0">
                <a:latin typeface="Courier New"/>
                <a:cs typeface="Courier New"/>
              </a:rPr>
              <a:t>read.nextDouble();  </a:t>
            </a:r>
            <a:r>
              <a:rPr sz="1050" spc="-4" dirty="0">
                <a:solidFill>
                  <a:srgbClr val="252599"/>
                </a:solidFill>
                <a:latin typeface="Courier New"/>
                <a:cs typeface="Courier New"/>
              </a:rPr>
              <a:t>int </a:t>
            </a:r>
            <a:r>
              <a:rPr sz="1050" spc="-8" dirty="0">
                <a:latin typeface="Courier New"/>
                <a:cs typeface="Courier New"/>
              </a:rPr>
              <a:t>hoursWorked </a:t>
            </a:r>
            <a:r>
              <a:rPr sz="1050" dirty="0">
                <a:latin typeface="Courier New"/>
                <a:cs typeface="Courier New"/>
              </a:rPr>
              <a:t>= </a:t>
            </a:r>
            <a:r>
              <a:rPr sz="1050" spc="-8" dirty="0">
                <a:latin typeface="Courier New"/>
                <a:cs typeface="Courier New"/>
              </a:rPr>
              <a:t>read.nextInt();  </a:t>
            </a:r>
            <a:r>
              <a:rPr sz="1050" spc="-4" dirty="0">
                <a:latin typeface="Courier New"/>
                <a:cs typeface="Courier New"/>
              </a:rPr>
              <a:t>read.close();</a:t>
            </a:r>
            <a:endParaRPr sz="1050">
              <a:latin typeface="Courier New"/>
              <a:cs typeface="Courier New"/>
            </a:endParaRPr>
          </a:p>
        </p:txBody>
      </p:sp>
      <p:sp>
        <p:nvSpPr>
          <p:cNvPr id="11" name="object 11"/>
          <p:cNvSpPr txBox="1"/>
          <p:nvPr/>
        </p:nvSpPr>
        <p:spPr>
          <a:xfrm>
            <a:off x="5124641" y="4167759"/>
            <a:ext cx="2413159" cy="161583"/>
          </a:xfrm>
          <a:prstGeom prst="rect">
            <a:avLst/>
          </a:prstGeom>
        </p:spPr>
        <p:txBody>
          <a:bodyPr vert="horz" wrap="square" lIns="0" tIns="0" rIns="0" bIns="0" rtlCol="0">
            <a:spAutoFit/>
          </a:bodyPr>
          <a:lstStyle/>
          <a:p>
            <a:pPr marL="9525"/>
            <a:r>
              <a:rPr sz="1050" spc="-4" dirty="0">
                <a:solidFill>
                  <a:srgbClr val="252599"/>
                </a:solidFill>
                <a:latin typeface="Courier New"/>
                <a:cs typeface="Courier New"/>
              </a:rPr>
              <a:t>double </a:t>
            </a:r>
            <a:r>
              <a:rPr sz="1050" spc="-4" dirty="0">
                <a:latin typeface="Courier New"/>
                <a:cs typeface="Courier New"/>
              </a:rPr>
              <a:t>pay </a:t>
            </a:r>
            <a:r>
              <a:rPr sz="1050" dirty="0">
                <a:latin typeface="Courier New"/>
                <a:cs typeface="Courier New"/>
              </a:rPr>
              <a:t>=</a:t>
            </a:r>
            <a:r>
              <a:rPr sz="1050" spc="-8" dirty="0">
                <a:latin typeface="Courier New"/>
                <a:cs typeface="Courier New"/>
              </a:rPr>
              <a:t> rate*hoursWorked;</a:t>
            </a:r>
            <a:endParaRPr sz="1050">
              <a:latin typeface="Courier New"/>
              <a:cs typeface="Courier New"/>
            </a:endParaRPr>
          </a:p>
        </p:txBody>
      </p:sp>
      <p:sp>
        <p:nvSpPr>
          <p:cNvPr id="12" name="object 12"/>
          <p:cNvSpPr txBox="1"/>
          <p:nvPr/>
        </p:nvSpPr>
        <p:spPr>
          <a:xfrm>
            <a:off x="5124641" y="4487799"/>
            <a:ext cx="3850005" cy="484748"/>
          </a:xfrm>
          <a:prstGeom prst="rect">
            <a:avLst/>
          </a:prstGeom>
        </p:spPr>
        <p:txBody>
          <a:bodyPr vert="horz" wrap="square" lIns="0" tIns="0" rIns="0" bIns="0" rtlCol="0">
            <a:spAutoFit/>
          </a:bodyPr>
          <a:lstStyle/>
          <a:p>
            <a:pPr marL="9525" marR="3810"/>
            <a:r>
              <a:rPr sz="1050" b="1" spc="-4" dirty="0">
                <a:latin typeface="Courier New"/>
                <a:cs typeface="Courier New"/>
              </a:rPr>
              <a:t>PrintWriter write </a:t>
            </a:r>
            <a:r>
              <a:rPr sz="1050" b="1" dirty="0">
                <a:latin typeface="Courier New"/>
                <a:cs typeface="Courier New"/>
              </a:rPr>
              <a:t>= </a:t>
            </a:r>
            <a:r>
              <a:rPr sz="1050" b="1" spc="-4" dirty="0">
                <a:latin typeface="Courier New"/>
                <a:cs typeface="Courier New"/>
              </a:rPr>
              <a:t>new </a:t>
            </a:r>
            <a:r>
              <a:rPr sz="1050" b="1" spc="-8" dirty="0">
                <a:latin typeface="Courier New"/>
                <a:cs typeface="Courier New"/>
              </a:rPr>
              <a:t>PrintWriter(</a:t>
            </a:r>
            <a:r>
              <a:rPr sz="1050" b="1" spc="-8" dirty="0">
                <a:solidFill>
                  <a:srgbClr val="C55A11"/>
                </a:solidFill>
                <a:latin typeface="Courier New"/>
                <a:cs typeface="Courier New"/>
              </a:rPr>
              <a:t>"prog.out"</a:t>
            </a:r>
            <a:r>
              <a:rPr sz="1050" b="1" spc="-8" dirty="0">
                <a:latin typeface="Courier New"/>
                <a:cs typeface="Courier New"/>
              </a:rPr>
              <a:t>);  </a:t>
            </a:r>
            <a:r>
              <a:rPr sz="1050" b="1" spc="-4" dirty="0">
                <a:latin typeface="Courier New"/>
                <a:cs typeface="Courier New"/>
              </a:rPr>
              <a:t>write.printf(</a:t>
            </a:r>
            <a:r>
              <a:rPr sz="1050" b="1" spc="-4" dirty="0">
                <a:solidFill>
                  <a:srgbClr val="C55A11"/>
                </a:solidFill>
                <a:latin typeface="Courier New"/>
                <a:cs typeface="Courier New"/>
              </a:rPr>
              <a:t>"Pay for %s: £%.2f"</a:t>
            </a:r>
            <a:r>
              <a:rPr sz="1050" b="1" spc="-4" dirty="0">
                <a:latin typeface="Courier New"/>
                <a:cs typeface="Courier New"/>
              </a:rPr>
              <a:t>, name, pay);  write.close();</a:t>
            </a:r>
            <a:endParaRPr sz="1050">
              <a:latin typeface="Courier New"/>
              <a:cs typeface="Courier New"/>
            </a:endParaRPr>
          </a:p>
        </p:txBody>
      </p:sp>
      <p:sp>
        <p:nvSpPr>
          <p:cNvPr id="13" name="object 13"/>
          <p:cNvSpPr txBox="1"/>
          <p:nvPr/>
        </p:nvSpPr>
        <p:spPr>
          <a:xfrm>
            <a:off x="5124641" y="5288128"/>
            <a:ext cx="99536" cy="161583"/>
          </a:xfrm>
          <a:prstGeom prst="rect">
            <a:avLst/>
          </a:prstGeom>
        </p:spPr>
        <p:txBody>
          <a:bodyPr vert="horz" wrap="square" lIns="0" tIns="0" rIns="0" bIns="0" rtlCol="0">
            <a:spAutoFit/>
          </a:bodyPr>
          <a:lstStyle/>
          <a:p>
            <a:pPr marL="9525"/>
            <a:r>
              <a:rPr sz="1050" dirty="0">
                <a:latin typeface="Courier New"/>
                <a:cs typeface="Courier New"/>
              </a:rPr>
              <a:t>}</a:t>
            </a:r>
            <a:endParaRPr sz="1050">
              <a:latin typeface="Courier New"/>
              <a:cs typeface="Courier New"/>
            </a:endParaRPr>
          </a:p>
        </p:txBody>
      </p:sp>
      <p:sp>
        <p:nvSpPr>
          <p:cNvPr id="14" name="object 14"/>
          <p:cNvSpPr txBox="1"/>
          <p:nvPr/>
        </p:nvSpPr>
        <p:spPr>
          <a:xfrm>
            <a:off x="4667440" y="5448148"/>
            <a:ext cx="99536" cy="161583"/>
          </a:xfrm>
          <a:prstGeom prst="rect">
            <a:avLst/>
          </a:prstGeom>
        </p:spPr>
        <p:txBody>
          <a:bodyPr vert="horz" wrap="square" lIns="0" tIns="0" rIns="0" bIns="0" rtlCol="0">
            <a:spAutoFit/>
          </a:bodyPr>
          <a:lstStyle/>
          <a:p>
            <a:pPr marL="9525"/>
            <a:r>
              <a:rPr sz="1050" dirty="0">
                <a:latin typeface="Courier New"/>
                <a:cs typeface="Courier New"/>
              </a:rPr>
              <a:t>}</a:t>
            </a:r>
            <a:endParaRPr sz="1050">
              <a:latin typeface="Courier New"/>
              <a:cs typeface="Courier New"/>
            </a:endParaRPr>
          </a:p>
        </p:txBody>
      </p:sp>
      <p:sp>
        <p:nvSpPr>
          <p:cNvPr id="15" name="object 15"/>
          <p:cNvSpPr/>
          <p:nvPr/>
        </p:nvSpPr>
        <p:spPr>
          <a:xfrm>
            <a:off x="4490656" y="1436751"/>
            <a:ext cx="2763203" cy="295275"/>
          </a:xfrm>
          <a:custGeom>
            <a:avLst/>
            <a:gdLst/>
            <a:ahLst/>
            <a:cxnLst/>
            <a:rect l="l" t="t" r="r" b="b"/>
            <a:pathLst>
              <a:path w="3684270" h="393700">
                <a:moveTo>
                  <a:pt x="0" y="196723"/>
                </a:moveTo>
                <a:lnTo>
                  <a:pt x="26677" y="163159"/>
                </a:lnTo>
                <a:lnTo>
                  <a:pt x="80006" y="139173"/>
                </a:lnTo>
                <a:lnTo>
                  <a:pt x="130389" y="123858"/>
                </a:lnTo>
                <a:lnTo>
                  <a:pt x="191991" y="109151"/>
                </a:lnTo>
                <a:lnTo>
                  <a:pt x="264259" y="95113"/>
                </a:lnTo>
                <a:lnTo>
                  <a:pt x="304220" y="88363"/>
                </a:lnTo>
                <a:lnTo>
                  <a:pt x="346640" y="81801"/>
                </a:lnTo>
                <a:lnTo>
                  <a:pt x="391449" y="75436"/>
                </a:lnTo>
                <a:lnTo>
                  <a:pt x="438580" y="69275"/>
                </a:lnTo>
                <a:lnTo>
                  <a:pt x="487962" y="63325"/>
                </a:lnTo>
                <a:lnTo>
                  <a:pt x="539527" y="57594"/>
                </a:lnTo>
                <a:lnTo>
                  <a:pt x="593206" y="52088"/>
                </a:lnTo>
                <a:lnTo>
                  <a:pt x="648928" y="46816"/>
                </a:lnTo>
                <a:lnTo>
                  <a:pt x="706626" y="41784"/>
                </a:lnTo>
                <a:lnTo>
                  <a:pt x="766230" y="37000"/>
                </a:lnTo>
                <a:lnTo>
                  <a:pt x="827671" y="32472"/>
                </a:lnTo>
                <a:lnTo>
                  <a:pt x="890879" y="28206"/>
                </a:lnTo>
                <a:lnTo>
                  <a:pt x="955787" y="24210"/>
                </a:lnTo>
                <a:lnTo>
                  <a:pt x="1022324" y="20491"/>
                </a:lnTo>
                <a:lnTo>
                  <a:pt x="1090421" y="17058"/>
                </a:lnTo>
                <a:lnTo>
                  <a:pt x="1160009" y="13916"/>
                </a:lnTo>
                <a:lnTo>
                  <a:pt x="1231020" y="11074"/>
                </a:lnTo>
                <a:lnTo>
                  <a:pt x="1303384" y="8538"/>
                </a:lnTo>
                <a:lnTo>
                  <a:pt x="1377031" y="6317"/>
                </a:lnTo>
                <a:lnTo>
                  <a:pt x="1451894" y="4417"/>
                </a:lnTo>
                <a:lnTo>
                  <a:pt x="1527902" y="2847"/>
                </a:lnTo>
                <a:lnTo>
                  <a:pt x="1604986" y="1612"/>
                </a:lnTo>
                <a:lnTo>
                  <a:pt x="1683078" y="721"/>
                </a:lnTo>
                <a:lnTo>
                  <a:pt x="1762108" y="181"/>
                </a:lnTo>
                <a:lnTo>
                  <a:pt x="1842008" y="0"/>
                </a:lnTo>
                <a:lnTo>
                  <a:pt x="1921907" y="181"/>
                </a:lnTo>
                <a:lnTo>
                  <a:pt x="2000937" y="721"/>
                </a:lnTo>
                <a:lnTo>
                  <a:pt x="2079029" y="1612"/>
                </a:lnTo>
                <a:lnTo>
                  <a:pt x="2156113" y="2847"/>
                </a:lnTo>
                <a:lnTo>
                  <a:pt x="2232121" y="4417"/>
                </a:lnTo>
                <a:lnTo>
                  <a:pt x="2306984" y="6317"/>
                </a:lnTo>
                <a:lnTo>
                  <a:pt x="2380631" y="8538"/>
                </a:lnTo>
                <a:lnTo>
                  <a:pt x="2452995" y="11074"/>
                </a:lnTo>
                <a:lnTo>
                  <a:pt x="2524006" y="13916"/>
                </a:lnTo>
                <a:lnTo>
                  <a:pt x="2593594" y="17058"/>
                </a:lnTo>
                <a:lnTo>
                  <a:pt x="2661691" y="20491"/>
                </a:lnTo>
                <a:lnTo>
                  <a:pt x="2728228" y="24210"/>
                </a:lnTo>
                <a:lnTo>
                  <a:pt x="2793136" y="28206"/>
                </a:lnTo>
                <a:lnTo>
                  <a:pt x="2856344" y="32472"/>
                </a:lnTo>
                <a:lnTo>
                  <a:pt x="2917785" y="37000"/>
                </a:lnTo>
                <a:lnTo>
                  <a:pt x="2977389" y="41784"/>
                </a:lnTo>
                <a:lnTo>
                  <a:pt x="3035087" y="46816"/>
                </a:lnTo>
                <a:lnTo>
                  <a:pt x="3090809" y="52088"/>
                </a:lnTo>
                <a:lnTo>
                  <a:pt x="3144488" y="57594"/>
                </a:lnTo>
                <a:lnTo>
                  <a:pt x="3196053" y="63325"/>
                </a:lnTo>
                <a:lnTo>
                  <a:pt x="3245435" y="69275"/>
                </a:lnTo>
                <a:lnTo>
                  <a:pt x="3292566" y="75436"/>
                </a:lnTo>
                <a:lnTo>
                  <a:pt x="3337375" y="81801"/>
                </a:lnTo>
                <a:lnTo>
                  <a:pt x="3379795" y="88363"/>
                </a:lnTo>
                <a:lnTo>
                  <a:pt x="3419756" y="95113"/>
                </a:lnTo>
                <a:lnTo>
                  <a:pt x="3492024" y="109151"/>
                </a:lnTo>
                <a:lnTo>
                  <a:pt x="3553626" y="123858"/>
                </a:lnTo>
                <a:lnTo>
                  <a:pt x="3604009" y="139173"/>
                </a:lnTo>
                <a:lnTo>
                  <a:pt x="3642620" y="155038"/>
                </a:lnTo>
                <a:lnTo>
                  <a:pt x="3677254" y="179739"/>
                </a:lnTo>
                <a:lnTo>
                  <a:pt x="3684016" y="196723"/>
                </a:lnTo>
                <a:lnTo>
                  <a:pt x="3682314" y="205251"/>
                </a:lnTo>
                <a:lnTo>
                  <a:pt x="3642620" y="238369"/>
                </a:lnTo>
                <a:lnTo>
                  <a:pt x="3604009" y="254225"/>
                </a:lnTo>
                <a:lnTo>
                  <a:pt x="3553626" y="269535"/>
                </a:lnTo>
                <a:lnTo>
                  <a:pt x="3492024" y="284238"/>
                </a:lnTo>
                <a:lnTo>
                  <a:pt x="3419756" y="298276"/>
                </a:lnTo>
                <a:lnTo>
                  <a:pt x="3379795" y="305026"/>
                </a:lnTo>
                <a:lnTo>
                  <a:pt x="3337375" y="311589"/>
                </a:lnTo>
                <a:lnTo>
                  <a:pt x="3292566" y="317955"/>
                </a:lnTo>
                <a:lnTo>
                  <a:pt x="3245435" y="324118"/>
                </a:lnTo>
                <a:lnTo>
                  <a:pt x="3196053" y="330070"/>
                </a:lnTo>
                <a:lnTo>
                  <a:pt x="3144488" y="335803"/>
                </a:lnTo>
                <a:lnTo>
                  <a:pt x="3090809" y="341312"/>
                </a:lnTo>
                <a:lnTo>
                  <a:pt x="3035087" y="346587"/>
                </a:lnTo>
                <a:lnTo>
                  <a:pt x="2977389" y="351622"/>
                </a:lnTo>
                <a:lnTo>
                  <a:pt x="2917785" y="356409"/>
                </a:lnTo>
                <a:lnTo>
                  <a:pt x="2856344" y="360941"/>
                </a:lnTo>
                <a:lnTo>
                  <a:pt x="2793136" y="365210"/>
                </a:lnTo>
                <a:lnTo>
                  <a:pt x="2728228" y="369209"/>
                </a:lnTo>
                <a:lnTo>
                  <a:pt x="2661691" y="372931"/>
                </a:lnTo>
                <a:lnTo>
                  <a:pt x="2593594" y="376368"/>
                </a:lnTo>
                <a:lnTo>
                  <a:pt x="2524006" y="379513"/>
                </a:lnTo>
                <a:lnTo>
                  <a:pt x="2452995" y="382358"/>
                </a:lnTo>
                <a:lnTo>
                  <a:pt x="2380631" y="384896"/>
                </a:lnTo>
                <a:lnTo>
                  <a:pt x="2306984" y="387120"/>
                </a:lnTo>
                <a:lnTo>
                  <a:pt x="2232121" y="389022"/>
                </a:lnTo>
                <a:lnTo>
                  <a:pt x="2156113" y="390595"/>
                </a:lnTo>
                <a:lnTo>
                  <a:pt x="2079029" y="391831"/>
                </a:lnTo>
                <a:lnTo>
                  <a:pt x="2000937" y="392723"/>
                </a:lnTo>
                <a:lnTo>
                  <a:pt x="1921907" y="393264"/>
                </a:lnTo>
                <a:lnTo>
                  <a:pt x="1842008" y="393446"/>
                </a:lnTo>
                <a:lnTo>
                  <a:pt x="1762108" y="393264"/>
                </a:lnTo>
                <a:lnTo>
                  <a:pt x="1683078" y="392723"/>
                </a:lnTo>
                <a:lnTo>
                  <a:pt x="1604986" y="391831"/>
                </a:lnTo>
                <a:lnTo>
                  <a:pt x="1527902" y="390595"/>
                </a:lnTo>
                <a:lnTo>
                  <a:pt x="1451894" y="389022"/>
                </a:lnTo>
                <a:lnTo>
                  <a:pt x="1377031" y="387120"/>
                </a:lnTo>
                <a:lnTo>
                  <a:pt x="1303384" y="384896"/>
                </a:lnTo>
                <a:lnTo>
                  <a:pt x="1231020" y="382358"/>
                </a:lnTo>
                <a:lnTo>
                  <a:pt x="1160009" y="379513"/>
                </a:lnTo>
                <a:lnTo>
                  <a:pt x="1090421" y="376368"/>
                </a:lnTo>
                <a:lnTo>
                  <a:pt x="1022324" y="372931"/>
                </a:lnTo>
                <a:lnTo>
                  <a:pt x="955787" y="369209"/>
                </a:lnTo>
                <a:lnTo>
                  <a:pt x="890879" y="365210"/>
                </a:lnTo>
                <a:lnTo>
                  <a:pt x="827671" y="360941"/>
                </a:lnTo>
                <a:lnTo>
                  <a:pt x="766230" y="356409"/>
                </a:lnTo>
                <a:lnTo>
                  <a:pt x="706626" y="351622"/>
                </a:lnTo>
                <a:lnTo>
                  <a:pt x="648928" y="346587"/>
                </a:lnTo>
                <a:lnTo>
                  <a:pt x="593206" y="341312"/>
                </a:lnTo>
                <a:lnTo>
                  <a:pt x="539527" y="335803"/>
                </a:lnTo>
                <a:lnTo>
                  <a:pt x="487962" y="330070"/>
                </a:lnTo>
                <a:lnTo>
                  <a:pt x="438580" y="324118"/>
                </a:lnTo>
                <a:lnTo>
                  <a:pt x="391449" y="317955"/>
                </a:lnTo>
                <a:lnTo>
                  <a:pt x="346640" y="311589"/>
                </a:lnTo>
                <a:lnTo>
                  <a:pt x="304220" y="305026"/>
                </a:lnTo>
                <a:lnTo>
                  <a:pt x="264259" y="298276"/>
                </a:lnTo>
                <a:lnTo>
                  <a:pt x="191991" y="284238"/>
                </a:lnTo>
                <a:lnTo>
                  <a:pt x="130389" y="269535"/>
                </a:lnTo>
                <a:lnTo>
                  <a:pt x="80006" y="254225"/>
                </a:lnTo>
                <a:lnTo>
                  <a:pt x="41395" y="238369"/>
                </a:lnTo>
                <a:lnTo>
                  <a:pt x="6761" y="213688"/>
                </a:lnTo>
                <a:lnTo>
                  <a:pt x="0" y="196723"/>
                </a:lnTo>
                <a:close/>
              </a:path>
            </a:pathLst>
          </a:custGeom>
          <a:ln w="12700">
            <a:solidFill>
              <a:srgbClr val="C55A11"/>
            </a:solidFill>
          </a:ln>
        </p:spPr>
        <p:txBody>
          <a:bodyPr wrap="square" lIns="0" tIns="0" rIns="0" bIns="0" rtlCol="0"/>
          <a:lstStyle/>
          <a:p>
            <a:endParaRPr/>
          </a:p>
        </p:txBody>
      </p:sp>
      <p:sp>
        <p:nvSpPr>
          <p:cNvPr id="16" name="object 16"/>
          <p:cNvSpPr/>
          <p:nvPr/>
        </p:nvSpPr>
        <p:spPr>
          <a:xfrm>
            <a:off x="4893469" y="4390643"/>
            <a:ext cx="4250531" cy="375285"/>
          </a:xfrm>
          <a:custGeom>
            <a:avLst/>
            <a:gdLst/>
            <a:ahLst/>
            <a:cxnLst/>
            <a:rect l="l" t="t" r="r" b="b"/>
            <a:pathLst>
              <a:path w="5667375" h="500379">
                <a:moveTo>
                  <a:pt x="0" y="500125"/>
                </a:moveTo>
                <a:lnTo>
                  <a:pt x="8875" y="460415"/>
                </a:lnTo>
                <a:lnTo>
                  <a:pt x="35056" y="421557"/>
                </a:lnTo>
                <a:lnTo>
                  <a:pt x="77877" y="383666"/>
                </a:lnTo>
                <a:lnTo>
                  <a:pt x="115340" y="359002"/>
                </a:lnTo>
                <a:lnTo>
                  <a:pt x="159704" y="334854"/>
                </a:lnTo>
                <a:lnTo>
                  <a:pt x="210772" y="311257"/>
                </a:lnTo>
                <a:lnTo>
                  <a:pt x="268347" y="288247"/>
                </a:lnTo>
                <a:lnTo>
                  <a:pt x="332230" y="265856"/>
                </a:lnTo>
                <a:lnTo>
                  <a:pt x="402225" y="244121"/>
                </a:lnTo>
                <a:lnTo>
                  <a:pt x="439453" y="233510"/>
                </a:lnTo>
                <a:lnTo>
                  <a:pt x="478135" y="223075"/>
                </a:lnTo>
                <a:lnTo>
                  <a:pt x="518245" y="212822"/>
                </a:lnTo>
                <a:lnTo>
                  <a:pt x="559760" y="202753"/>
                </a:lnTo>
                <a:lnTo>
                  <a:pt x="602655" y="192875"/>
                </a:lnTo>
                <a:lnTo>
                  <a:pt x="646905" y="183190"/>
                </a:lnTo>
                <a:lnTo>
                  <a:pt x="692485" y="173704"/>
                </a:lnTo>
                <a:lnTo>
                  <a:pt x="739371" y="164420"/>
                </a:lnTo>
                <a:lnTo>
                  <a:pt x="787538" y="155344"/>
                </a:lnTo>
                <a:lnTo>
                  <a:pt x="836961" y="146478"/>
                </a:lnTo>
                <a:lnTo>
                  <a:pt x="887616" y="137828"/>
                </a:lnTo>
                <a:lnTo>
                  <a:pt x="939478" y="129398"/>
                </a:lnTo>
                <a:lnTo>
                  <a:pt x="992522" y="121192"/>
                </a:lnTo>
                <a:lnTo>
                  <a:pt x="1046723" y="113215"/>
                </a:lnTo>
                <a:lnTo>
                  <a:pt x="1102058" y="105471"/>
                </a:lnTo>
                <a:lnTo>
                  <a:pt x="1158500" y="97964"/>
                </a:lnTo>
                <a:lnTo>
                  <a:pt x="1216026" y="90698"/>
                </a:lnTo>
                <a:lnTo>
                  <a:pt x="1274611" y="83678"/>
                </a:lnTo>
                <a:lnTo>
                  <a:pt x="1334230" y="76908"/>
                </a:lnTo>
                <a:lnTo>
                  <a:pt x="1394858" y="70393"/>
                </a:lnTo>
                <a:lnTo>
                  <a:pt x="1456471" y="64136"/>
                </a:lnTo>
                <a:lnTo>
                  <a:pt x="1519044" y="58143"/>
                </a:lnTo>
                <a:lnTo>
                  <a:pt x="1582552" y="52417"/>
                </a:lnTo>
                <a:lnTo>
                  <a:pt x="1646971" y="46963"/>
                </a:lnTo>
                <a:lnTo>
                  <a:pt x="1712276" y="41784"/>
                </a:lnTo>
                <a:lnTo>
                  <a:pt x="1778443" y="36886"/>
                </a:lnTo>
                <a:lnTo>
                  <a:pt x="1845445" y="32273"/>
                </a:lnTo>
                <a:lnTo>
                  <a:pt x="1913260" y="27949"/>
                </a:lnTo>
                <a:lnTo>
                  <a:pt x="1981862" y="23918"/>
                </a:lnTo>
                <a:lnTo>
                  <a:pt x="2051226" y="20185"/>
                </a:lnTo>
                <a:lnTo>
                  <a:pt x="2121329" y="16754"/>
                </a:lnTo>
                <a:lnTo>
                  <a:pt x="2192144" y="13629"/>
                </a:lnTo>
                <a:lnTo>
                  <a:pt x="2263648" y="10814"/>
                </a:lnTo>
                <a:lnTo>
                  <a:pt x="2335815" y="8315"/>
                </a:lnTo>
                <a:lnTo>
                  <a:pt x="2408622" y="6135"/>
                </a:lnTo>
                <a:lnTo>
                  <a:pt x="2482043" y="4278"/>
                </a:lnTo>
                <a:lnTo>
                  <a:pt x="2556054" y="2749"/>
                </a:lnTo>
                <a:lnTo>
                  <a:pt x="2630629" y="1553"/>
                </a:lnTo>
                <a:lnTo>
                  <a:pt x="2705745" y="693"/>
                </a:lnTo>
                <a:lnTo>
                  <a:pt x="2781377" y="174"/>
                </a:lnTo>
                <a:lnTo>
                  <a:pt x="2857500" y="0"/>
                </a:lnTo>
                <a:lnTo>
                  <a:pt x="2933622" y="174"/>
                </a:lnTo>
                <a:lnTo>
                  <a:pt x="3009254" y="693"/>
                </a:lnTo>
                <a:lnTo>
                  <a:pt x="3084370" y="1553"/>
                </a:lnTo>
                <a:lnTo>
                  <a:pt x="3158945" y="2749"/>
                </a:lnTo>
                <a:lnTo>
                  <a:pt x="3232956" y="4278"/>
                </a:lnTo>
                <a:lnTo>
                  <a:pt x="3306377" y="6135"/>
                </a:lnTo>
                <a:lnTo>
                  <a:pt x="3379184" y="8315"/>
                </a:lnTo>
                <a:lnTo>
                  <a:pt x="3451351" y="10814"/>
                </a:lnTo>
                <a:lnTo>
                  <a:pt x="3522855" y="13629"/>
                </a:lnTo>
                <a:lnTo>
                  <a:pt x="3593670" y="16754"/>
                </a:lnTo>
                <a:lnTo>
                  <a:pt x="3663773" y="20185"/>
                </a:lnTo>
                <a:lnTo>
                  <a:pt x="3733137" y="23918"/>
                </a:lnTo>
                <a:lnTo>
                  <a:pt x="3801739" y="27949"/>
                </a:lnTo>
                <a:lnTo>
                  <a:pt x="3869554" y="32273"/>
                </a:lnTo>
                <a:lnTo>
                  <a:pt x="3936556" y="36886"/>
                </a:lnTo>
                <a:lnTo>
                  <a:pt x="4002723" y="41784"/>
                </a:lnTo>
                <a:lnTo>
                  <a:pt x="4068028" y="46963"/>
                </a:lnTo>
                <a:lnTo>
                  <a:pt x="4132447" y="52417"/>
                </a:lnTo>
                <a:lnTo>
                  <a:pt x="4195955" y="58143"/>
                </a:lnTo>
                <a:lnTo>
                  <a:pt x="4258528" y="64136"/>
                </a:lnTo>
                <a:lnTo>
                  <a:pt x="4320141" y="70393"/>
                </a:lnTo>
                <a:lnTo>
                  <a:pt x="4380769" y="76908"/>
                </a:lnTo>
                <a:lnTo>
                  <a:pt x="4440388" y="83678"/>
                </a:lnTo>
                <a:lnTo>
                  <a:pt x="4498973" y="90698"/>
                </a:lnTo>
                <a:lnTo>
                  <a:pt x="4556499" y="97964"/>
                </a:lnTo>
                <a:lnTo>
                  <a:pt x="4612941" y="105471"/>
                </a:lnTo>
                <a:lnTo>
                  <a:pt x="4668276" y="113215"/>
                </a:lnTo>
                <a:lnTo>
                  <a:pt x="4722477" y="121192"/>
                </a:lnTo>
                <a:lnTo>
                  <a:pt x="4775521" y="129398"/>
                </a:lnTo>
                <a:lnTo>
                  <a:pt x="4827383" y="137828"/>
                </a:lnTo>
                <a:lnTo>
                  <a:pt x="4878038" y="146478"/>
                </a:lnTo>
                <a:lnTo>
                  <a:pt x="4927461" y="155344"/>
                </a:lnTo>
                <a:lnTo>
                  <a:pt x="4975628" y="164420"/>
                </a:lnTo>
                <a:lnTo>
                  <a:pt x="5022514" y="173704"/>
                </a:lnTo>
                <a:lnTo>
                  <a:pt x="5068094" y="183190"/>
                </a:lnTo>
                <a:lnTo>
                  <a:pt x="5112344" y="192875"/>
                </a:lnTo>
                <a:lnTo>
                  <a:pt x="5155239" y="202753"/>
                </a:lnTo>
                <a:lnTo>
                  <a:pt x="5196754" y="212822"/>
                </a:lnTo>
                <a:lnTo>
                  <a:pt x="5236864" y="223075"/>
                </a:lnTo>
                <a:lnTo>
                  <a:pt x="5275546" y="233510"/>
                </a:lnTo>
                <a:lnTo>
                  <a:pt x="5312774" y="244121"/>
                </a:lnTo>
                <a:lnTo>
                  <a:pt x="5382769" y="265856"/>
                </a:lnTo>
                <a:lnTo>
                  <a:pt x="5446652" y="288247"/>
                </a:lnTo>
                <a:lnTo>
                  <a:pt x="5504227" y="311257"/>
                </a:lnTo>
                <a:lnTo>
                  <a:pt x="5555295" y="334854"/>
                </a:lnTo>
                <a:lnTo>
                  <a:pt x="5599659" y="359002"/>
                </a:lnTo>
                <a:lnTo>
                  <a:pt x="5637122" y="383666"/>
                </a:lnTo>
                <a:lnTo>
                  <a:pt x="5653203" y="396182"/>
                </a:lnTo>
                <a:lnTo>
                  <a:pt x="5667374" y="408716"/>
                </a:lnTo>
              </a:path>
            </a:pathLst>
          </a:custGeom>
          <a:ln w="12700">
            <a:solidFill>
              <a:srgbClr val="C55A11"/>
            </a:solidFill>
          </a:ln>
        </p:spPr>
        <p:txBody>
          <a:bodyPr wrap="square" lIns="0" tIns="0" rIns="0" bIns="0" rtlCol="0"/>
          <a:lstStyle/>
          <a:p>
            <a:endParaRPr/>
          </a:p>
        </p:txBody>
      </p:sp>
      <p:sp>
        <p:nvSpPr>
          <p:cNvPr id="17" name="object 17"/>
          <p:cNvSpPr/>
          <p:nvPr/>
        </p:nvSpPr>
        <p:spPr>
          <a:xfrm>
            <a:off x="4893469" y="4765738"/>
            <a:ext cx="4250531" cy="375285"/>
          </a:xfrm>
          <a:custGeom>
            <a:avLst/>
            <a:gdLst/>
            <a:ahLst/>
            <a:cxnLst/>
            <a:rect l="l" t="t" r="r" b="b"/>
            <a:pathLst>
              <a:path w="5667375" h="500379">
                <a:moveTo>
                  <a:pt x="5667374" y="91371"/>
                </a:moveTo>
                <a:lnTo>
                  <a:pt x="5637122" y="116411"/>
                </a:lnTo>
                <a:lnTo>
                  <a:pt x="5599659" y="141067"/>
                </a:lnTo>
                <a:lnTo>
                  <a:pt x="5555295" y="165207"/>
                </a:lnTo>
                <a:lnTo>
                  <a:pt x="5504227" y="188796"/>
                </a:lnTo>
                <a:lnTo>
                  <a:pt x="5446652" y="211800"/>
                </a:lnTo>
                <a:lnTo>
                  <a:pt x="5382769" y="234184"/>
                </a:lnTo>
                <a:lnTo>
                  <a:pt x="5312774" y="255914"/>
                </a:lnTo>
                <a:lnTo>
                  <a:pt x="5275546" y="266522"/>
                </a:lnTo>
                <a:lnTo>
                  <a:pt x="5236864" y="276955"/>
                </a:lnTo>
                <a:lnTo>
                  <a:pt x="5196754" y="287206"/>
                </a:lnTo>
                <a:lnTo>
                  <a:pt x="5155239" y="297272"/>
                </a:lnTo>
                <a:lnTo>
                  <a:pt x="5112344" y="307148"/>
                </a:lnTo>
                <a:lnTo>
                  <a:pt x="5068094" y="316831"/>
                </a:lnTo>
                <a:lnTo>
                  <a:pt x="5022514" y="326315"/>
                </a:lnTo>
                <a:lnTo>
                  <a:pt x="4975628" y="335597"/>
                </a:lnTo>
                <a:lnTo>
                  <a:pt x="4927461" y="344672"/>
                </a:lnTo>
                <a:lnTo>
                  <a:pt x="4878038" y="353536"/>
                </a:lnTo>
                <a:lnTo>
                  <a:pt x="4827383" y="362184"/>
                </a:lnTo>
                <a:lnTo>
                  <a:pt x="4775521" y="370613"/>
                </a:lnTo>
                <a:lnTo>
                  <a:pt x="4722477" y="378817"/>
                </a:lnTo>
                <a:lnTo>
                  <a:pt x="4668276" y="386793"/>
                </a:lnTo>
                <a:lnTo>
                  <a:pt x="4612941" y="394537"/>
                </a:lnTo>
                <a:lnTo>
                  <a:pt x="4556499" y="402043"/>
                </a:lnTo>
                <a:lnTo>
                  <a:pt x="4498973" y="409307"/>
                </a:lnTo>
                <a:lnTo>
                  <a:pt x="4440388" y="416326"/>
                </a:lnTo>
                <a:lnTo>
                  <a:pt x="4380769" y="423095"/>
                </a:lnTo>
                <a:lnTo>
                  <a:pt x="4320141" y="429610"/>
                </a:lnTo>
                <a:lnTo>
                  <a:pt x="4258528" y="435866"/>
                </a:lnTo>
                <a:lnTo>
                  <a:pt x="4195955" y="441859"/>
                </a:lnTo>
                <a:lnTo>
                  <a:pt x="4132447" y="447584"/>
                </a:lnTo>
                <a:lnTo>
                  <a:pt x="4068028" y="453038"/>
                </a:lnTo>
                <a:lnTo>
                  <a:pt x="4002723" y="458216"/>
                </a:lnTo>
                <a:lnTo>
                  <a:pt x="3936556" y="463113"/>
                </a:lnTo>
                <a:lnTo>
                  <a:pt x="3869554" y="467726"/>
                </a:lnTo>
                <a:lnTo>
                  <a:pt x="3801739" y="472050"/>
                </a:lnTo>
                <a:lnTo>
                  <a:pt x="3733137" y="476081"/>
                </a:lnTo>
                <a:lnTo>
                  <a:pt x="3663773" y="479814"/>
                </a:lnTo>
                <a:lnTo>
                  <a:pt x="3593670" y="483245"/>
                </a:lnTo>
                <a:lnTo>
                  <a:pt x="3522855" y="486370"/>
                </a:lnTo>
                <a:lnTo>
                  <a:pt x="3451351" y="489184"/>
                </a:lnTo>
                <a:lnTo>
                  <a:pt x="3379184" y="491683"/>
                </a:lnTo>
                <a:lnTo>
                  <a:pt x="3306377" y="493863"/>
                </a:lnTo>
                <a:lnTo>
                  <a:pt x="3232956" y="495720"/>
                </a:lnTo>
                <a:lnTo>
                  <a:pt x="3158945" y="497249"/>
                </a:lnTo>
                <a:lnTo>
                  <a:pt x="3084370" y="498445"/>
                </a:lnTo>
                <a:lnTo>
                  <a:pt x="3009254" y="499305"/>
                </a:lnTo>
                <a:lnTo>
                  <a:pt x="2933622" y="499824"/>
                </a:lnTo>
                <a:lnTo>
                  <a:pt x="2857500" y="499998"/>
                </a:lnTo>
                <a:lnTo>
                  <a:pt x="2781377" y="499824"/>
                </a:lnTo>
                <a:lnTo>
                  <a:pt x="2705745" y="499305"/>
                </a:lnTo>
                <a:lnTo>
                  <a:pt x="2630629" y="498445"/>
                </a:lnTo>
                <a:lnTo>
                  <a:pt x="2556054" y="497249"/>
                </a:lnTo>
                <a:lnTo>
                  <a:pt x="2482043" y="495720"/>
                </a:lnTo>
                <a:lnTo>
                  <a:pt x="2408622" y="493863"/>
                </a:lnTo>
                <a:lnTo>
                  <a:pt x="2335815" y="491683"/>
                </a:lnTo>
                <a:lnTo>
                  <a:pt x="2263648" y="489184"/>
                </a:lnTo>
                <a:lnTo>
                  <a:pt x="2192144" y="486370"/>
                </a:lnTo>
                <a:lnTo>
                  <a:pt x="2121329" y="483245"/>
                </a:lnTo>
                <a:lnTo>
                  <a:pt x="2051226" y="479814"/>
                </a:lnTo>
                <a:lnTo>
                  <a:pt x="1981862" y="476081"/>
                </a:lnTo>
                <a:lnTo>
                  <a:pt x="1913260" y="472050"/>
                </a:lnTo>
                <a:lnTo>
                  <a:pt x="1845445" y="467726"/>
                </a:lnTo>
                <a:lnTo>
                  <a:pt x="1778443" y="463113"/>
                </a:lnTo>
                <a:lnTo>
                  <a:pt x="1712276" y="458216"/>
                </a:lnTo>
                <a:lnTo>
                  <a:pt x="1646971" y="453038"/>
                </a:lnTo>
                <a:lnTo>
                  <a:pt x="1582552" y="447584"/>
                </a:lnTo>
                <a:lnTo>
                  <a:pt x="1519044" y="441859"/>
                </a:lnTo>
                <a:lnTo>
                  <a:pt x="1456471" y="435866"/>
                </a:lnTo>
                <a:lnTo>
                  <a:pt x="1394858" y="429610"/>
                </a:lnTo>
                <a:lnTo>
                  <a:pt x="1334230" y="423095"/>
                </a:lnTo>
                <a:lnTo>
                  <a:pt x="1274611" y="416326"/>
                </a:lnTo>
                <a:lnTo>
                  <a:pt x="1216026" y="409307"/>
                </a:lnTo>
                <a:lnTo>
                  <a:pt x="1158500" y="402043"/>
                </a:lnTo>
                <a:lnTo>
                  <a:pt x="1102058" y="394537"/>
                </a:lnTo>
                <a:lnTo>
                  <a:pt x="1046723" y="386793"/>
                </a:lnTo>
                <a:lnTo>
                  <a:pt x="992522" y="378817"/>
                </a:lnTo>
                <a:lnTo>
                  <a:pt x="939478" y="370613"/>
                </a:lnTo>
                <a:lnTo>
                  <a:pt x="887616" y="362184"/>
                </a:lnTo>
                <a:lnTo>
                  <a:pt x="836961" y="353536"/>
                </a:lnTo>
                <a:lnTo>
                  <a:pt x="787538" y="344672"/>
                </a:lnTo>
                <a:lnTo>
                  <a:pt x="739371" y="335597"/>
                </a:lnTo>
                <a:lnTo>
                  <a:pt x="692485" y="326315"/>
                </a:lnTo>
                <a:lnTo>
                  <a:pt x="646905" y="316831"/>
                </a:lnTo>
                <a:lnTo>
                  <a:pt x="602655" y="307148"/>
                </a:lnTo>
                <a:lnTo>
                  <a:pt x="559760" y="297272"/>
                </a:lnTo>
                <a:lnTo>
                  <a:pt x="518245" y="287206"/>
                </a:lnTo>
                <a:lnTo>
                  <a:pt x="478135" y="276955"/>
                </a:lnTo>
                <a:lnTo>
                  <a:pt x="439453" y="266522"/>
                </a:lnTo>
                <a:lnTo>
                  <a:pt x="402225" y="255914"/>
                </a:lnTo>
                <a:lnTo>
                  <a:pt x="332230" y="234184"/>
                </a:lnTo>
                <a:lnTo>
                  <a:pt x="268347" y="211800"/>
                </a:lnTo>
                <a:lnTo>
                  <a:pt x="210772" y="188796"/>
                </a:lnTo>
                <a:lnTo>
                  <a:pt x="159704" y="165207"/>
                </a:lnTo>
                <a:lnTo>
                  <a:pt x="115340" y="141067"/>
                </a:lnTo>
                <a:lnTo>
                  <a:pt x="77877" y="116411"/>
                </a:lnTo>
                <a:lnTo>
                  <a:pt x="47514" y="91273"/>
                </a:lnTo>
                <a:lnTo>
                  <a:pt x="15712" y="52740"/>
                </a:lnTo>
                <a:lnTo>
                  <a:pt x="994" y="13318"/>
                </a:lnTo>
                <a:lnTo>
                  <a:pt x="0" y="0"/>
                </a:lnTo>
              </a:path>
            </a:pathLst>
          </a:custGeom>
          <a:ln w="12700">
            <a:solidFill>
              <a:srgbClr val="C55A11"/>
            </a:solidFill>
          </a:ln>
        </p:spPr>
        <p:txBody>
          <a:bodyPr wrap="square" lIns="0" tIns="0" rIns="0" bIns="0" rtlCol="0"/>
          <a:lstStyle/>
          <a:p>
            <a:endParaRPr/>
          </a:p>
        </p:txBody>
      </p:sp>
    </p:spTree>
    <p:extLst>
      <p:ext uri="{BB962C8B-B14F-4D97-AF65-F5344CB8AC3E}">
        <p14:creationId xmlns:p14="http://schemas.microsoft.com/office/powerpoint/2010/main" val="2548865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22186"/>
            <a:ext cx="7067550" cy="507831"/>
          </a:xfrm>
          <a:prstGeom prst="rect">
            <a:avLst/>
          </a:prstGeom>
        </p:spPr>
        <p:txBody>
          <a:bodyPr vert="horz" wrap="square" lIns="0" tIns="0" rIns="0" bIns="0" rtlCol="0" anchor="ctr">
            <a:spAutoFit/>
          </a:bodyPr>
          <a:lstStyle/>
          <a:p>
            <a:pPr marL="9525">
              <a:lnSpc>
                <a:spcPct val="100000"/>
              </a:lnSpc>
            </a:pPr>
            <a:r>
              <a:rPr dirty="0"/>
              <a:t>File Output – </a:t>
            </a:r>
            <a:r>
              <a:rPr spc="-4" dirty="0"/>
              <a:t>Closing</a:t>
            </a:r>
            <a:r>
              <a:rPr spc="-11" dirty="0"/>
              <a:t> </a:t>
            </a:r>
            <a:r>
              <a:rPr dirty="0"/>
              <a:t>files</a:t>
            </a:r>
          </a:p>
        </p:txBody>
      </p:sp>
      <p:sp>
        <p:nvSpPr>
          <p:cNvPr id="3" name="object 3"/>
          <p:cNvSpPr txBox="1"/>
          <p:nvPr/>
        </p:nvSpPr>
        <p:spPr>
          <a:xfrm>
            <a:off x="687705" y="2122170"/>
            <a:ext cx="7748111" cy="1792798"/>
          </a:xfrm>
          <a:prstGeom prst="rect">
            <a:avLst/>
          </a:prstGeom>
        </p:spPr>
        <p:txBody>
          <a:bodyPr vert="horz" wrap="square" lIns="0" tIns="0" rIns="0" bIns="0" rtlCol="0">
            <a:spAutoFit/>
          </a:bodyPr>
          <a:lstStyle/>
          <a:p>
            <a:pPr marL="180975" indent="-171450">
              <a:lnSpc>
                <a:spcPts val="2490"/>
              </a:lnSpc>
              <a:spcBef>
                <a:spcPts val="4"/>
              </a:spcBef>
              <a:buFont typeface="Arial"/>
              <a:buChar char="•"/>
              <a:tabLst>
                <a:tab pos="181451" algn="l"/>
              </a:tabLst>
            </a:pPr>
            <a:r>
              <a:rPr sz="2100" spc="-8" dirty="0">
                <a:latin typeface="Calibri"/>
                <a:cs typeface="Calibri"/>
              </a:rPr>
              <a:t>Closing </a:t>
            </a:r>
            <a:r>
              <a:rPr sz="2100" spc="-4" dirty="0">
                <a:latin typeface="Calibri"/>
                <a:cs typeface="Calibri"/>
              </a:rPr>
              <a:t>the files is a </a:t>
            </a:r>
            <a:r>
              <a:rPr sz="2100" spc="-8" dirty="0">
                <a:latin typeface="Calibri"/>
                <a:cs typeface="Calibri"/>
              </a:rPr>
              <a:t>very </a:t>
            </a:r>
            <a:r>
              <a:rPr sz="2100" spc="-11" dirty="0">
                <a:latin typeface="Calibri"/>
                <a:cs typeface="Calibri"/>
              </a:rPr>
              <a:t>important </a:t>
            </a:r>
            <a:r>
              <a:rPr sz="2100" spc="-15" dirty="0">
                <a:latin typeface="Calibri"/>
                <a:cs typeface="Calibri"/>
              </a:rPr>
              <a:t>step </a:t>
            </a:r>
            <a:r>
              <a:rPr sz="2100" spc="-19" dirty="0">
                <a:latin typeface="Calibri"/>
                <a:cs typeface="Calibri"/>
              </a:rPr>
              <a:t>for </a:t>
            </a:r>
            <a:r>
              <a:rPr sz="2100" spc="-4" dirty="0">
                <a:latin typeface="Calibri"/>
                <a:cs typeface="Calibri"/>
              </a:rPr>
              <a:t>output</a:t>
            </a:r>
            <a:r>
              <a:rPr sz="2100" spc="199" dirty="0">
                <a:latin typeface="Calibri"/>
                <a:cs typeface="Calibri"/>
              </a:rPr>
              <a:t> </a:t>
            </a:r>
            <a:r>
              <a:rPr sz="2100" spc="-4" dirty="0">
                <a:latin typeface="Calibri"/>
                <a:cs typeface="Calibri"/>
              </a:rPr>
              <a:t>files:</a:t>
            </a:r>
            <a:endParaRPr sz="2100" dirty="0">
              <a:latin typeface="Calibri"/>
              <a:cs typeface="Calibri"/>
            </a:endParaRPr>
          </a:p>
          <a:p>
            <a:pPr marL="523875" lvl="1" indent="-171450">
              <a:lnSpc>
                <a:spcPts val="2179"/>
              </a:lnSpc>
              <a:buFont typeface="Arial"/>
              <a:buChar char="•"/>
              <a:tabLst>
                <a:tab pos="524351" algn="l"/>
              </a:tabLst>
            </a:pPr>
            <a:r>
              <a:rPr sz="1875" spc="-4" dirty="0">
                <a:latin typeface="Calibri"/>
                <a:cs typeface="Calibri"/>
              </a:rPr>
              <a:t>It </a:t>
            </a:r>
            <a:r>
              <a:rPr sz="1875" b="1" spc="-4" dirty="0">
                <a:latin typeface="Calibri"/>
                <a:cs typeface="Calibri"/>
              </a:rPr>
              <a:t>releases </a:t>
            </a:r>
            <a:r>
              <a:rPr sz="1875" spc="-4" dirty="0">
                <a:latin typeface="Calibri"/>
                <a:cs typeface="Calibri"/>
              </a:rPr>
              <a:t>the file </a:t>
            </a:r>
            <a:r>
              <a:rPr sz="1875" spc="-8" dirty="0">
                <a:latin typeface="Calibri"/>
                <a:cs typeface="Calibri"/>
              </a:rPr>
              <a:t>resource, </a:t>
            </a:r>
            <a:r>
              <a:rPr sz="1875" spc="-4" dirty="0">
                <a:latin typeface="Calibri"/>
                <a:cs typeface="Calibri"/>
              </a:rPr>
              <a:t>as with input</a:t>
            </a:r>
            <a:r>
              <a:rPr sz="1875" spc="49" dirty="0">
                <a:latin typeface="Calibri"/>
                <a:cs typeface="Calibri"/>
              </a:rPr>
              <a:t> </a:t>
            </a:r>
            <a:r>
              <a:rPr sz="1875" spc="-4" dirty="0">
                <a:latin typeface="Calibri"/>
                <a:cs typeface="Calibri"/>
              </a:rPr>
              <a:t>files</a:t>
            </a:r>
            <a:endParaRPr sz="1875" dirty="0">
              <a:latin typeface="Calibri"/>
              <a:cs typeface="Calibri"/>
            </a:endParaRPr>
          </a:p>
          <a:p>
            <a:pPr marL="523875" lvl="1" indent="-171450">
              <a:lnSpc>
                <a:spcPts val="1984"/>
              </a:lnSpc>
              <a:buFont typeface="Arial"/>
              <a:buChar char="•"/>
              <a:tabLst>
                <a:tab pos="524351" algn="l"/>
              </a:tabLst>
            </a:pPr>
            <a:r>
              <a:rPr sz="1875" spc="-11" dirty="0">
                <a:latin typeface="Calibri"/>
                <a:cs typeface="Calibri"/>
              </a:rPr>
              <a:t>For </a:t>
            </a:r>
            <a:r>
              <a:rPr sz="1875" spc="-4" dirty="0">
                <a:latin typeface="Calibri"/>
                <a:cs typeface="Calibri"/>
              </a:rPr>
              <a:t>the output file, it </a:t>
            </a:r>
            <a:r>
              <a:rPr sz="1875" spc="-8" dirty="0">
                <a:latin typeface="Calibri"/>
                <a:cs typeface="Calibri"/>
              </a:rPr>
              <a:t>ensures </a:t>
            </a:r>
            <a:r>
              <a:rPr sz="1875" spc="-4" dirty="0">
                <a:latin typeface="Calibri"/>
                <a:cs typeface="Calibri"/>
              </a:rPr>
              <a:t>that the </a:t>
            </a:r>
            <a:r>
              <a:rPr sz="1875" dirty="0">
                <a:latin typeface="Calibri"/>
                <a:cs typeface="Calibri"/>
              </a:rPr>
              <a:t>“buffer” </a:t>
            </a:r>
            <a:r>
              <a:rPr sz="1875" spc="-4" dirty="0">
                <a:latin typeface="Calibri"/>
                <a:cs typeface="Calibri"/>
              </a:rPr>
              <a:t>holding the output </a:t>
            </a:r>
            <a:r>
              <a:rPr sz="1875" b="1" spc="-8" dirty="0">
                <a:latin typeface="Calibri"/>
                <a:cs typeface="Calibri"/>
              </a:rPr>
              <a:t>will</a:t>
            </a:r>
            <a:r>
              <a:rPr sz="1875" b="1" spc="113" dirty="0">
                <a:latin typeface="Calibri"/>
                <a:cs typeface="Calibri"/>
              </a:rPr>
              <a:t> </a:t>
            </a:r>
            <a:r>
              <a:rPr sz="1875" b="1" dirty="0">
                <a:latin typeface="Calibri"/>
                <a:cs typeface="Calibri"/>
              </a:rPr>
              <a:t>be</a:t>
            </a:r>
            <a:endParaRPr sz="1875" dirty="0">
              <a:latin typeface="Calibri"/>
              <a:cs typeface="Calibri"/>
            </a:endParaRPr>
          </a:p>
          <a:p>
            <a:pPr marL="523875">
              <a:lnSpc>
                <a:spcPts val="2025"/>
              </a:lnSpc>
            </a:pPr>
            <a:r>
              <a:rPr sz="1875" b="1" spc="-11" dirty="0">
                <a:latin typeface="Calibri"/>
                <a:cs typeface="Calibri"/>
              </a:rPr>
              <a:t>written </a:t>
            </a:r>
            <a:r>
              <a:rPr sz="1875" spc="-11" dirty="0">
                <a:latin typeface="Calibri"/>
                <a:cs typeface="Calibri"/>
              </a:rPr>
              <a:t>to </a:t>
            </a:r>
            <a:r>
              <a:rPr sz="1875" spc="-4" dirty="0">
                <a:latin typeface="Calibri"/>
                <a:cs typeface="Calibri"/>
              </a:rPr>
              <a:t>the</a:t>
            </a:r>
            <a:r>
              <a:rPr sz="1875" spc="-19" dirty="0">
                <a:latin typeface="Calibri"/>
                <a:cs typeface="Calibri"/>
              </a:rPr>
              <a:t> </a:t>
            </a:r>
            <a:r>
              <a:rPr sz="1875" spc="-4" dirty="0">
                <a:latin typeface="Calibri"/>
                <a:cs typeface="Calibri"/>
              </a:rPr>
              <a:t>file:</a:t>
            </a:r>
            <a:endParaRPr sz="1875" dirty="0">
              <a:latin typeface="Calibri"/>
              <a:cs typeface="Calibri"/>
            </a:endParaRPr>
          </a:p>
          <a:p>
            <a:pPr marL="866775" marR="3810" lvl="2" indent="-171450">
              <a:lnSpc>
                <a:spcPct val="80000"/>
              </a:lnSpc>
              <a:spcBef>
                <a:spcPts val="390"/>
              </a:spcBef>
              <a:buFont typeface="Arial"/>
              <a:buChar char="•"/>
              <a:tabLst>
                <a:tab pos="866775" algn="l"/>
                <a:tab pos="867251" algn="l"/>
              </a:tabLst>
            </a:pPr>
            <a:r>
              <a:rPr sz="1500" dirty="0">
                <a:latin typeface="Calibri"/>
                <a:cs typeface="Calibri"/>
              </a:rPr>
              <a:t>Normally the output </a:t>
            </a:r>
            <a:r>
              <a:rPr sz="1500" spc="-8" dirty="0">
                <a:latin typeface="Calibri"/>
                <a:cs typeface="Calibri"/>
              </a:rPr>
              <a:t>generated </a:t>
            </a:r>
            <a:r>
              <a:rPr sz="1500" spc="-4" dirty="0">
                <a:latin typeface="Calibri"/>
                <a:cs typeface="Calibri"/>
              </a:rPr>
              <a:t>by </a:t>
            </a:r>
            <a:r>
              <a:rPr sz="1500" dirty="0">
                <a:latin typeface="Calibri"/>
                <a:cs typeface="Calibri"/>
              </a:rPr>
              <a:t>a </a:t>
            </a:r>
            <a:r>
              <a:rPr sz="1500" spc="-8" dirty="0">
                <a:latin typeface="Calibri"/>
                <a:cs typeface="Calibri"/>
              </a:rPr>
              <a:t>program </a:t>
            </a:r>
            <a:r>
              <a:rPr sz="1500" spc="-4" dirty="0">
                <a:latin typeface="Calibri"/>
                <a:cs typeface="Calibri"/>
              </a:rPr>
              <a:t>will </a:t>
            </a:r>
            <a:r>
              <a:rPr sz="1500" dirty="0">
                <a:latin typeface="Calibri"/>
                <a:cs typeface="Calibri"/>
              </a:rPr>
              <a:t>be </a:t>
            </a:r>
            <a:r>
              <a:rPr sz="1500" spc="-8" dirty="0">
                <a:latin typeface="Calibri"/>
                <a:cs typeface="Calibri"/>
              </a:rPr>
              <a:t>sent to </a:t>
            </a:r>
            <a:r>
              <a:rPr sz="1500" dirty="0">
                <a:latin typeface="Calibri"/>
                <a:cs typeface="Calibri"/>
              </a:rPr>
              <a:t>the output </a:t>
            </a:r>
            <a:r>
              <a:rPr sz="1500" spc="-4" dirty="0">
                <a:latin typeface="Calibri"/>
                <a:cs typeface="Calibri"/>
              </a:rPr>
              <a:t>file </a:t>
            </a:r>
            <a:r>
              <a:rPr sz="1500" dirty="0">
                <a:latin typeface="Calibri"/>
                <a:cs typeface="Calibri"/>
              </a:rPr>
              <a:t>only once the  </a:t>
            </a:r>
            <a:r>
              <a:rPr sz="1500" spc="-8" dirty="0">
                <a:latin typeface="Calibri"/>
                <a:cs typeface="Calibri"/>
              </a:rPr>
              <a:t>buffer </a:t>
            </a:r>
            <a:r>
              <a:rPr sz="1500" dirty="0">
                <a:latin typeface="Calibri"/>
                <a:cs typeface="Calibri"/>
              </a:rPr>
              <a:t>is </a:t>
            </a:r>
            <a:r>
              <a:rPr sz="1500" spc="-4" dirty="0">
                <a:latin typeface="Calibri"/>
                <a:cs typeface="Calibri"/>
              </a:rPr>
              <a:t>full; </a:t>
            </a:r>
            <a:r>
              <a:rPr sz="1500" dirty="0">
                <a:latin typeface="Calibri"/>
                <a:cs typeface="Calibri"/>
              </a:rPr>
              <a:t>closing </a:t>
            </a:r>
            <a:r>
              <a:rPr sz="1500" spc="-4" dirty="0">
                <a:latin typeface="Calibri"/>
                <a:cs typeface="Calibri"/>
              </a:rPr>
              <a:t>or </a:t>
            </a:r>
            <a:r>
              <a:rPr sz="1500" dirty="0">
                <a:latin typeface="Calibri"/>
                <a:cs typeface="Calibri"/>
              </a:rPr>
              <a:t>flushing the </a:t>
            </a:r>
            <a:r>
              <a:rPr sz="1500" spc="-4" dirty="0">
                <a:latin typeface="Calibri"/>
                <a:cs typeface="Calibri"/>
              </a:rPr>
              <a:t>file </a:t>
            </a:r>
            <a:r>
              <a:rPr sz="1500" dirty="0">
                <a:latin typeface="Calibri"/>
                <a:cs typeface="Calibri"/>
              </a:rPr>
              <a:t>causes this </a:t>
            </a:r>
            <a:r>
              <a:rPr sz="1500" spc="-8" dirty="0">
                <a:latin typeface="Calibri"/>
                <a:cs typeface="Calibri"/>
              </a:rPr>
              <a:t>to </a:t>
            </a:r>
            <a:r>
              <a:rPr sz="1500" dirty="0">
                <a:latin typeface="Calibri"/>
                <a:cs typeface="Calibri"/>
              </a:rPr>
              <a:t>happen</a:t>
            </a:r>
            <a:r>
              <a:rPr sz="1500" spc="26" dirty="0">
                <a:latin typeface="Calibri"/>
                <a:cs typeface="Calibri"/>
              </a:rPr>
              <a:t> </a:t>
            </a:r>
            <a:r>
              <a:rPr sz="1500" spc="-4" dirty="0">
                <a:latin typeface="Calibri"/>
                <a:cs typeface="Calibri"/>
              </a:rPr>
              <a:t>immediately</a:t>
            </a:r>
            <a:endParaRPr sz="1500" dirty="0">
              <a:latin typeface="Calibri"/>
              <a:cs typeface="Calibri"/>
            </a:endParaRPr>
          </a:p>
          <a:p>
            <a:pPr marL="866775" lvl="2" indent="-171450">
              <a:spcBef>
                <a:spcPts val="158"/>
              </a:spcBef>
              <a:buFont typeface="Arial"/>
              <a:buChar char="•"/>
              <a:tabLst>
                <a:tab pos="866775" algn="l"/>
                <a:tab pos="867251" algn="l"/>
              </a:tabLst>
            </a:pPr>
            <a:r>
              <a:rPr sz="1500" dirty="0">
                <a:latin typeface="Calibri"/>
                <a:cs typeface="Calibri"/>
              </a:rPr>
              <a:t>Flush </a:t>
            </a:r>
            <a:r>
              <a:rPr sz="1500" spc="-4" dirty="0">
                <a:latin typeface="Calibri"/>
                <a:cs typeface="Calibri"/>
              </a:rPr>
              <a:t>method </a:t>
            </a:r>
            <a:r>
              <a:rPr sz="1500" dirty="0">
                <a:latin typeface="Calibri"/>
                <a:cs typeface="Calibri"/>
              </a:rPr>
              <a:t>=</a:t>
            </a:r>
            <a:r>
              <a:rPr sz="1500" spc="-49" dirty="0">
                <a:latin typeface="Calibri"/>
                <a:cs typeface="Calibri"/>
              </a:rPr>
              <a:t> </a:t>
            </a:r>
            <a:r>
              <a:rPr sz="1500" dirty="0">
                <a:latin typeface="Consolas"/>
                <a:cs typeface="Consolas"/>
              </a:rPr>
              <a:t>flush()</a:t>
            </a:r>
          </a:p>
        </p:txBody>
      </p:sp>
      <p:sp>
        <p:nvSpPr>
          <p:cNvPr id="4" name="object 4"/>
          <p:cNvSpPr txBox="1"/>
          <p:nvPr/>
        </p:nvSpPr>
        <p:spPr>
          <a:xfrm>
            <a:off x="780745" y="914400"/>
            <a:ext cx="6766084" cy="207749"/>
          </a:xfrm>
          <a:prstGeom prst="rect">
            <a:avLst/>
          </a:prstGeom>
        </p:spPr>
        <p:txBody>
          <a:bodyPr vert="horz" wrap="square" lIns="0" tIns="0" rIns="0" bIns="0" rtlCol="0">
            <a:spAutoFit/>
          </a:bodyPr>
          <a:lstStyle/>
          <a:p>
            <a:pPr marL="9525"/>
            <a:r>
              <a:rPr sz="1350" spc="-8" dirty="0">
                <a:latin typeface="Calibri"/>
                <a:cs typeface="Calibri"/>
              </a:rPr>
              <a:t>https://docs.oracle.com/javase/8/docs/api/java/io/PrintWriter.html#PrintWriter-java.lang.String-</a:t>
            </a:r>
            <a:endParaRPr sz="1350" dirty="0">
              <a:latin typeface="Calibri"/>
              <a:cs typeface="Calibri"/>
            </a:endParaRPr>
          </a:p>
        </p:txBody>
      </p:sp>
    </p:spTree>
    <p:extLst>
      <p:ext uri="{BB962C8B-B14F-4D97-AF65-F5344CB8AC3E}">
        <p14:creationId xmlns:p14="http://schemas.microsoft.com/office/powerpoint/2010/main" val="193805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37665"/>
            <a:ext cx="7548563" cy="507831"/>
          </a:xfrm>
          <a:prstGeom prst="rect">
            <a:avLst/>
          </a:prstGeom>
        </p:spPr>
        <p:txBody>
          <a:bodyPr vert="horz" wrap="square" lIns="0" tIns="0" rIns="0" bIns="0" rtlCol="0" anchor="ctr">
            <a:spAutoFit/>
          </a:bodyPr>
          <a:lstStyle/>
          <a:p>
            <a:pPr marL="9525">
              <a:lnSpc>
                <a:spcPct val="100000"/>
              </a:lnSpc>
            </a:pPr>
            <a:r>
              <a:rPr dirty="0"/>
              <a:t>A </a:t>
            </a:r>
            <a:r>
              <a:rPr spc="-26" dirty="0"/>
              <a:t>worked </a:t>
            </a:r>
            <a:r>
              <a:rPr spc="-11" dirty="0"/>
              <a:t>example: </a:t>
            </a:r>
            <a:r>
              <a:rPr spc="-4" dirty="0"/>
              <a:t>Student </a:t>
            </a:r>
            <a:r>
              <a:rPr spc="-11" dirty="0"/>
              <a:t>Grade</a:t>
            </a:r>
            <a:r>
              <a:rPr spc="-26" dirty="0"/>
              <a:t> </a:t>
            </a:r>
            <a:r>
              <a:rPr spc="-8" dirty="0"/>
              <a:t>Calculator</a:t>
            </a:r>
            <a:endParaRPr/>
          </a:p>
        </p:txBody>
      </p:sp>
      <p:sp>
        <p:nvSpPr>
          <p:cNvPr id="3" name="object 3"/>
          <p:cNvSpPr txBox="1"/>
          <p:nvPr/>
        </p:nvSpPr>
        <p:spPr>
          <a:xfrm>
            <a:off x="687704" y="2186369"/>
            <a:ext cx="7105650" cy="3149580"/>
          </a:xfrm>
          <a:prstGeom prst="rect">
            <a:avLst/>
          </a:prstGeom>
        </p:spPr>
        <p:txBody>
          <a:bodyPr vert="horz" wrap="square" lIns="0" tIns="0" rIns="0" bIns="0" rtlCol="0">
            <a:spAutoFit/>
          </a:bodyPr>
          <a:lstStyle/>
          <a:p>
            <a:pPr marL="180975" indent="-171450">
              <a:lnSpc>
                <a:spcPts val="2501"/>
              </a:lnSpc>
              <a:buFont typeface="Arial"/>
              <a:buChar char="•"/>
              <a:tabLst>
                <a:tab pos="181451" algn="l"/>
              </a:tabLst>
            </a:pPr>
            <a:r>
              <a:rPr sz="2100" spc="-8" dirty="0">
                <a:latin typeface="Calibri"/>
                <a:cs typeface="Calibri"/>
              </a:rPr>
              <a:t>Consider </a:t>
            </a:r>
            <a:r>
              <a:rPr sz="2100" spc="-4" dirty="0">
                <a:latin typeface="Calibri"/>
                <a:cs typeface="Calibri"/>
              </a:rPr>
              <a:t>the </a:t>
            </a:r>
            <a:r>
              <a:rPr sz="2100" spc="-11" dirty="0">
                <a:latin typeface="Calibri"/>
                <a:cs typeface="Calibri"/>
              </a:rPr>
              <a:t>following</a:t>
            </a:r>
            <a:r>
              <a:rPr sz="2100" spc="41" dirty="0">
                <a:latin typeface="Calibri"/>
                <a:cs typeface="Calibri"/>
              </a:rPr>
              <a:t> </a:t>
            </a:r>
            <a:r>
              <a:rPr sz="2100" spc="-8" dirty="0">
                <a:latin typeface="Calibri"/>
                <a:cs typeface="Calibri"/>
              </a:rPr>
              <a:t>brief:</a:t>
            </a:r>
            <a:endParaRPr sz="2100">
              <a:latin typeface="Calibri"/>
              <a:cs typeface="Calibri"/>
            </a:endParaRPr>
          </a:p>
          <a:p>
            <a:pPr marL="523875" lvl="1" indent="-171450">
              <a:lnSpc>
                <a:spcPts val="1924"/>
              </a:lnSpc>
              <a:buFont typeface="Arial"/>
              <a:buChar char="•"/>
              <a:tabLst>
                <a:tab pos="524351" algn="l"/>
              </a:tabLst>
            </a:pPr>
            <a:r>
              <a:rPr spc="-15" dirty="0">
                <a:latin typeface="Calibri"/>
                <a:cs typeface="Calibri"/>
              </a:rPr>
              <a:t>Write </a:t>
            </a:r>
            <a:r>
              <a:rPr dirty="0">
                <a:latin typeface="Calibri"/>
                <a:cs typeface="Calibri"/>
              </a:rPr>
              <a:t>a </a:t>
            </a:r>
            <a:r>
              <a:rPr spc="-11" dirty="0">
                <a:latin typeface="Calibri"/>
                <a:cs typeface="Calibri"/>
              </a:rPr>
              <a:t>program </a:t>
            </a:r>
            <a:r>
              <a:rPr spc="-4" dirty="0">
                <a:latin typeface="Calibri"/>
                <a:cs typeface="Calibri"/>
              </a:rPr>
              <a:t>that </a:t>
            </a:r>
            <a:r>
              <a:rPr spc="-8" dirty="0">
                <a:latin typeface="Calibri"/>
                <a:cs typeface="Calibri"/>
              </a:rPr>
              <a:t>reads </a:t>
            </a:r>
            <a:r>
              <a:rPr dirty="0">
                <a:latin typeface="Calibri"/>
                <a:cs typeface="Calibri"/>
              </a:rPr>
              <a:t>a </a:t>
            </a:r>
            <a:r>
              <a:rPr spc="-11" dirty="0">
                <a:latin typeface="Calibri"/>
                <a:cs typeface="Calibri"/>
              </a:rPr>
              <a:t>student’s </a:t>
            </a:r>
            <a:r>
              <a:rPr spc="-8" dirty="0">
                <a:latin typeface="Calibri"/>
                <a:cs typeface="Calibri"/>
              </a:rPr>
              <a:t>latest five test </a:t>
            </a:r>
            <a:r>
              <a:rPr spc="-11" dirty="0">
                <a:latin typeface="Calibri"/>
                <a:cs typeface="Calibri"/>
              </a:rPr>
              <a:t>scores </a:t>
            </a:r>
            <a:r>
              <a:rPr spc="-8" dirty="0">
                <a:latin typeface="Calibri"/>
                <a:cs typeface="Calibri"/>
              </a:rPr>
              <a:t>from </a:t>
            </a:r>
            <a:r>
              <a:rPr dirty="0">
                <a:latin typeface="Calibri"/>
                <a:cs typeface="Calibri"/>
              </a:rPr>
              <a:t>a</a:t>
            </a:r>
            <a:r>
              <a:rPr spc="-11" dirty="0">
                <a:latin typeface="Calibri"/>
                <a:cs typeface="Calibri"/>
              </a:rPr>
              <a:t> </a:t>
            </a:r>
            <a:r>
              <a:rPr spc="-4" dirty="0">
                <a:latin typeface="Calibri"/>
                <a:cs typeface="Calibri"/>
              </a:rPr>
              <a:t>file</a:t>
            </a:r>
            <a:endParaRPr>
              <a:latin typeface="Calibri"/>
              <a:cs typeface="Calibri"/>
            </a:endParaRPr>
          </a:p>
          <a:p>
            <a:pPr marL="523875">
              <a:lnSpc>
                <a:spcPts val="1913"/>
              </a:lnSpc>
            </a:pPr>
            <a:r>
              <a:rPr spc="-4" dirty="0">
                <a:latin typeface="Calibri"/>
                <a:cs typeface="Calibri"/>
              </a:rPr>
              <a:t>(input.txt)</a:t>
            </a:r>
            <a:r>
              <a:rPr spc="-94" dirty="0">
                <a:latin typeface="Calibri"/>
                <a:cs typeface="Calibri"/>
              </a:rPr>
              <a:t> </a:t>
            </a:r>
            <a:r>
              <a:rPr dirty="0">
                <a:latin typeface="Calibri"/>
                <a:cs typeface="Calibri"/>
              </a:rPr>
              <a:t>and</a:t>
            </a:r>
            <a:endParaRPr>
              <a:latin typeface="Calibri"/>
              <a:cs typeface="Calibri"/>
            </a:endParaRPr>
          </a:p>
          <a:p>
            <a:pPr marL="523875" lvl="1" indent="-171450">
              <a:lnSpc>
                <a:spcPts val="2130"/>
              </a:lnSpc>
              <a:buFont typeface="Arial"/>
              <a:buChar char="•"/>
              <a:tabLst>
                <a:tab pos="524351" algn="l"/>
              </a:tabLst>
            </a:pPr>
            <a:r>
              <a:rPr spc="-4" dirty="0">
                <a:latin typeface="Calibri"/>
                <a:cs typeface="Calibri"/>
              </a:rPr>
              <a:t>outputs </a:t>
            </a:r>
            <a:r>
              <a:rPr dirty="0">
                <a:latin typeface="Calibri"/>
                <a:cs typeface="Calibri"/>
              </a:rPr>
              <a:t>their </a:t>
            </a:r>
            <a:r>
              <a:rPr spc="-4" dirty="0">
                <a:latin typeface="Calibri"/>
                <a:cs typeface="Calibri"/>
              </a:rPr>
              <a:t>name </a:t>
            </a:r>
            <a:r>
              <a:rPr dirty="0">
                <a:latin typeface="Calibri"/>
                <a:cs typeface="Calibri"/>
              </a:rPr>
              <a:t>and </a:t>
            </a:r>
            <a:r>
              <a:rPr spc="-15" dirty="0">
                <a:latin typeface="Calibri"/>
                <a:cs typeface="Calibri"/>
              </a:rPr>
              <a:t>average </a:t>
            </a:r>
            <a:r>
              <a:rPr dirty="0">
                <a:latin typeface="Calibri"/>
                <a:cs typeface="Calibri"/>
              </a:rPr>
              <a:t>in a </a:t>
            </a:r>
            <a:r>
              <a:rPr spc="-4" dirty="0">
                <a:latin typeface="Calibri"/>
                <a:cs typeface="Calibri"/>
              </a:rPr>
              <a:t>file</a:t>
            </a:r>
            <a:r>
              <a:rPr spc="23" dirty="0">
                <a:latin typeface="Calibri"/>
                <a:cs typeface="Calibri"/>
              </a:rPr>
              <a:t> </a:t>
            </a:r>
            <a:r>
              <a:rPr spc="-8" dirty="0">
                <a:latin typeface="Calibri"/>
                <a:cs typeface="Calibri"/>
              </a:rPr>
              <a:t>(output.txt)</a:t>
            </a:r>
            <a:endParaRPr>
              <a:latin typeface="Calibri"/>
              <a:cs typeface="Calibri"/>
            </a:endParaRPr>
          </a:p>
          <a:p>
            <a:pPr lvl="1">
              <a:spcBef>
                <a:spcPts val="8"/>
              </a:spcBef>
              <a:buFont typeface="Arial"/>
              <a:buChar char="•"/>
            </a:pPr>
            <a:endParaRPr sz="2025">
              <a:latin typeface="Times New Roman"/>
              <a:cs typeface="Times New Roman"/>
            </a:endParaRPr>
          </a:p>
          <a:p>
            <a:pPr marL="180975" indent="-171450">
              <a:lnSpc>
                <a:spcPts val="2497"/>
              </a:lnSpc>
              <a:buFont typeface="Arial"/>
              <a:buChar char="•"/>
              <a:tabLst>
                <a:tab pos="181451" algn="l"/>
              </a:tabLst>
            </a:pPr>
            <a:r>
              <a:rPr sz="2100" spc="-4" dirty="0">
                <a:latin typeface="Calibri"/>
                <a:cs typeface="Calibri"/>
              </a:rPr>
              <a:t>Need </a:t>
            </a:r>
            <a:r>
              <a:rPr sz="2100" spc="-11" dirty="0">
                <a:latin typeface="Calibri"/>
                <a:cs typeface="Calibri"/>
              </a:rPr>
              <a:t>to </a:t>
            </a:r>
            <a:r>
              <a:rPr sz="2100" spc="-4" dirty="0">
                <a:latin typeface="Calibri"/>
                <a:cs typeface="Calibri"/>
              </a:rPr>
              <a:t>know</a:t>
            </a:r>
            <a:r>
              <a:rPr sz="2100" spc="-11" dirty="0">
                <a:latin typeface="Calibri"/>
                <a:cs typeface="Calibri"/>
              </a:rPr>
              <a:t> </a:t>
            </a:r>
            <a:r>
              <a:rPr sz="2100" spc="-8" dirty="0">
                <a:latin typeface="Calibri"/>
                <a:cs typeface="Calibri"/>
              </a:rPr>
              <a:t>(input)</a:t>
            </a:r>
            <a:endParaRPr sz="2100">
              <a:latin typeface="Calibri"/>
              <a:cs typeface="Calibri"/>
            </a:endParaRPr>
          </a:p>
          <a:p>
            <a:pPr marL="523875" lvl="1" indent="-171450">
              <a:lnSpc>
                <a:spcPts val="2111"/>
              </a:lnSpc>
              <a:buFont typeface="Arial"/>
              <a:buChar char="•"/>
              <a:tabLst>
                <a:tab pos="524351" algn="l"/>
              </a:tabLst>
            </a:pPr>
            <a:r>
              <a:rPr spc="-4" dirty="0">
                <a:latin typeface="Calibri"/>
                <a:cs typeface="Calibri"/>
              </a:rPr>
              <a:t>The </a:t>
            </a:r>
            <a:r>
              <a:rPr spc="-8" dirty="0">
                <a:latin typeface="Calibri"/>
                <a:cs typeface="Calibri"/>
              </a:rPr>
              <a:t>student</a:t>
            </a:r>
            <a:r>
              <a:rPr spc="-26" dirty="0">
                <a:latin typeface="Calibri"/>
                <a:cs typeface="Calibri"/>
              </a:rPr>
              <a:t> </a:t>
            </a:r>
            <a:r>
              <a:rPr spc="-4" dirty="0">
                <a:latin typeface="Calibri"/>
                <a:cs typeface="Calibri"/>
              </a:rPr>
              <a:t>name</a:t>
            </a:r>
            <a:endParaRPr>
              <a:latin typeface="Calibri"/>
              <a:cs typeface="Calibri"/>
            </a:endParaRPr>
          </a:p>
          <a:p>
            <a:pPr marL="523875" lvl="1" indent="-171450">
              <a:lnSpc>
                <a:spcPts val="2134"/>
              </a:lnSpc>
              <a:buFont typeface="Arial"/>
              <a:buChar char="•"/>
              <a:tabLst>
                <a:tab pos="524351" algn="l"/>
              </a:tabLst>
            </a:pPr>
            <a:r>
              <a:rPr spc="-4" dirty="0">
                <a:latin typeface="Calibri"/>
                <a:cs typeface="Calibri"/>
              </a:rPr>
              <a:t>Their results </a:t>
            </a:r>
            <a:r>
              <a:rPr spc="-15" dirty="0">
                <a:latin typeface="Calibri"/>
                <a:cs typeface="Calibri"/>
              </a:rPr>
              <a:t>for </a:t>
            </a:r>
            <a:r>
              <a:rPr spc="-11" dirty="0">
                <a:latin typeface="Calibri"/>
                <a:cs typeface="Calibri"/>
              </a:rPr>
              <a:t>latest </a:t>
            </a:r>
            <a:r>
              <a:rPr spc="-8" dirty="0">
                <a:latin typeface="Calibri"/>
                <a:cs typeface="Calibri"/>
              </a:rPr>
              <a:t>tests</a:t>
            </a:r>
            <a:r>
              <a:rPr spc="-11" dirty="0">
                <a:latin typeface="Calibri"/>
                <a:cs typeface="Calibri"/>
              </a:rPr>
              <a:t> </a:t>
            </a:r>
            <a:r>
              <a:rPr spc="-19" dirty="0">
                <a:latin typeface="Calibri"/>
                <a:cs typeface="Calibri"/>
              </a:rPr>
              <a:t>1-5</a:t>
            </a:r>
            <a:endParaRPr>
              <a:latin typeface="Calibri"/>
              <a:cs typeface="Calibri"/>
            </a:endParaRPr>
          </a:p>
          <a:p>
            <a:pPr lvl="1">
              <a:spcBef>
                <a:spcPts val="8"/>
              </a:spcBef>
              <a:buFont typeface="Arial"/>
              <a:buChar char="•"/>
            </a:pPr>
            <a:endParaRPr sz="2025">
              <a:latin typeface="Times New Roman"/>
              <a:cs typeface="Times New Roman"/>
            </a:endParaRPr>
          </a:p>
          <a:p>
            <a:pPr marL="180975" indent="-171450">
              <a:lnSpc>
                <a:spcPts val="2494"/>
              </a:lnSpc>
              <a:buFont typeface="Arial"/>
              <a:buChar char="•"/>
              <a:tabLst>
                <a:tab pos="181451" algn="l"/>
              </a:tabLst>
            </a:pPr>
            <a:r>
              <a:rPr sz="2100" spc="-4" dirty="0">
                <a:latin typeface="Calibri"/>
                <a:cs typeface="Calibri"/>
              </a:rPr>
              <a:t>Need </a:t>
            </a:r>
            <a:r>
              <a:rPr sz="2100" spc="-11" dirty="0">
                <a:latin typeface="Calibri"/>
                <a:cs typeface="Calibri"/>
              </a:rPr>
              <a:t>to produce</a:t>
            </a:r>
            <a:r>
              <a:rPr sz="2100" spc="34" dirty="0">
                <a:latin typeface="Calibri"/>
                <a:cs typeface="Calibri"/>
              </a:rPr>
              <a:t> </a:t>
            </a:r>
            <a:r>
              <a:rPr sz="2100" spc="-8" dirty="0">
                <a:latin typeface="Calibri"/>
                <a:cs typeface="Calibri"/>
              </a:rPr>
              <a:t>(output)</a:t>
            </a:r>
            <a:endParaRPr sz="2100">
              <a:latin typeface="Calibri"/>
              <a:cs typeface="Calibri"/>
            </a:endParaRPr>
          </a:p>
          <a:p>
            <a:pPr marL="523875" lvl="1" indent="-171450">
              <a:lnSpc>
                <a:spcPts val="2134"/>
              </a:lnSpc>
              <a:buFont typeface="Arial"/>
              <a:buChar char="•"/>
              <a:tabLst>
                <a:tab pos="524351" algn="l"/>
              </a:tabLst>
            </a:pPr>
            <a:r>
              <a:rPr spc="-4" dirty="0">
                <a:latin typeface="Calibri"/>
                <a:cs typeface="Calibri"/>
              </a:rPr>
              <a:t>Their name </a:t>
            </a:r>
            <a:r>
              <a:rPr dirty="0">
                <a:latin typeface="Calibri"/>
                <a:cs typeface="Calibri"/>
              </a:rPr>
              <a:t>and the</a:t>
            </a:r>
            <a:r>
              <a:rPr spc="-30" dirty="0">
                <a:latin typeface="Calibri"/>
                <a:cs typeface="Calibri"/>
              </a:rPr>
              <a:t> </a:t>
            </a:r>
            <a:r>
              <a:rPr spc="-15" dirty="0">
                <a:latin typeface="Calibri"/>
                <a:cs typeface="Calibri"/>
              </a:rPr>
              <a:t>average</a:t>
            </a:r>
            <a:endParaRPr>
              <a:latin typeface="Calibri"/>
              <a:cs typeface="Calibri"/>
            </a:endParaRPr>
          </a:p>
        </p:txBody>
      </p:sp>
    </p:spTree>
    <p:extLst>
      <p:ext uri="{BB962C8B-B14F-4D97-AF65-F5344CB8AC3E}">
        <p14:creationId xmlns:p14="http://schemas.microsoft.com/office/powerpoint/2010/main" val="81063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22186"/>
            <a:ext cx="5144453" cy="507831"/>
          </a:xfrm>
          <a:prstGeom prst="rect">
            <a:avLst/>
          </a:prstGeom>
        </p:spPr>
        <p:txBody>
          <a:bodyPr vert="horz" wrap="square" lIns="0" tIns="0" rIns="0" bIns="0" rtlCol="0" anchor="ctr">
            <a:spAutoFit/>
          </a:bodyPr>
          <a:lstStyle/>
          <a:p>
            <a:pPr marL="9525">
              <a:lnSpc>
                <a:spcPct val="100000"/>
              </a:lnSpc>
            </a:pPr>
            <a:r>
              <a:rPr spc="-11" dirty="0"/>
              <a:t>Grade </a:t>
            </a:r>
            <a:r>
              <a:rPr spc="-8" dirty="0"/>
              <a:t>Calculator: </a:t>
            </a:r>
            <a:r>
              <a:rPr dirty="0"/>
              <a:t>Design </a:t>
            </a:r>
            <a:r>
              <a:rPr spc="-19" dirty="0"/>
              <a:t>steps</a:t>
            </a:r>
            <a:endParaRPr/>
          </a:p>
        </p:txBody>
      </p:sp>
      <p:sp>
        <p:nvSpPr>
          <p:cNvPr id="3" name="object 3"/>
          <p:cNvSpPr txBox="1"/>
          <p:nvPr/>
        </p:nvSpPr>
        <p:spPr>
          <a:xfrm>
            <a:off x="687704" y="2169986"/>
            <a:ext cx="5380673" cy="525785"/>
          </a:xfrm>
          <a:prstGeom prst="rect">
            <a:avLst/>
          </a:prstGeom>
        </p:spPr>
        <p:txBody>
          <a:bodyPr vert="horz" wrap="square" lIns="0" tIns="0" rIns="0" bIns="0" rtlCol="0">
            <a:spAutoFit/>
          </a:bodyPr>
          <a:lstStyle/>
          <a:p>
            <a:pPr marL="180975" indent="-171450">
              <a:lnSpc>
                <a:spcPts val="2228"/>
              </a:lnSpc>
              <a:buFont typeface="Arial"/>
              <a:buChar char="•"/>
              <a:tabLst>
                <a:tab pos="181451" algn="l"/>
              </a:tabLst>
            </a:pPr>
            <a:r>
              <a:rPr sz="1950" dirty="0">
                <a:latin typeface="Calibri"/>
                <a:cs typeface="Calibri"/>
              </a:rPr>
              <a:t>Identify </a:t>
            </a:r>
            <a:r>
              <a:rPr sz="1950" spc="-11" dirty="0">
                <a:latin typeface="Calibri"/>
                <a:cs typeface="Calibri"/>
              </a:rPr>
              <a:t>data </a:t>
            </a:r>
            <a:r>
              <a:rPr sz="1950" spc="-4" dirty="0">
                <a:latin typeface="Calibri"/>
                <a:cs typeface="Calibri"/>
              </a:rPr>
              <a:t>required </a:t>
            </a:r>
            <a:r>
              <a:rPr sz="1950" dirty="0">
                <a:latin typeface="Calibri"/>
                <a:cs typeface="Calibri"/>
              </a:rPr>
              <a:t>and </a:t>
            </a:r>
            <a:r>
              <a:rPr sz="1950" spc="-8" dirty="0">
                <a:latin typeface="Calibri"/>
                <a:cs typeface="Calibri"/>
              </a:rPr>
              <a:t>appropriate </a:t>
            </a:r>
            <a:r>
              <a:rPr sz="1950" spc="-11" dirty="0">
                <a:latin typeface="Calibri"/>
                <a:cs typeface="Calibri"/>
              </a:rPr>
              <a:t>data</a:t>
            </a:r>
            <a:r>
              <a:rPr sz="1950" spc="-90" dirty="0">
                <a:latin typeface="Calibri"/>
                <a:cs typeface="Calibri"/>
              </a:rPr>
              <a:t> </a:t>
            </a:r>
            <a:r>
              <a:rPr sz="1950" dirty="0">
                <a:latin typeface="Calibri"/>
                <a:cs typeface="Calibri"/>
              </a:rPr>
              <a:t>types</a:t>
            </a:r>
            <a:endParaRPr sz="1950">
              <a:latin typeface="Calibri"/>
              <a:cs typeface="Calibri"/>
            </a:endParaRPr>
          </a:p>
          <a:p>
            <a:pPr marL="523875" lvl="1" indent="-171450">
              <a:lnSpc>
                <a:spcPts val="1868"/>
              </a:lnSpc>
              <a:buFont typeface="Arial"/>
              <a:buChar char="•"/>
              <a:tabLst>
                <a:tab pos="523875" algn="l"/>
                <a:tab pos="524351" algn="l"/>
              </a:tabLst>
            </a:pPr>
            <a:r>
              <a:rPr sz="1650" spc="-4" dirty="0">
                <a:latin typeface="Calibri"/>
                <a:cs typeface="Calibri"/>
              </a:rPr>
              <a:t>If a file </a:t>
            </a:r>
            <a:r>
              <a:rPr sz="1650" spc="-8" dirty="0">
                <a:latin typeface="Calibri"/>
                <a:cs typeface="Calibri"/>
              </a:rPr>
              <a:t>exists, </a:t>
            </a:r>
            <a:r>
              <a:rPr sz="1650" spc="-11" dirty="0">
                <a:latin typeface="Calibri"/>
                <a:cs typeface="Calibri"/>
              </a:rPr>
              <a:t>we can </a:t>
            </a:r>
            <a:r>
              <a:rPr sz="1650" spc="-8" dirty="0">
                <a:latin typeface="Calibri"/>
                <a:cs typeface="Calibri"/>
              </a:rPr>
              <a:t>study </a:t>
            </a:r>
            <a:r>
              <a:rPr sz="1650" spc="-4" dirty="0">
                <a:latin typeface="Calibri"/>
                <a:cs typeface="Calibri"/>
              </a:rPr>
              <a:t>this </a:t>
            </a:r>
            <a:r>
              <a:rPr sz="1650" spc="-15" dirty="0">
                <a:latin typeface="Calibri"/>
                <a:cs typeface="Calibri"/>
              </a:rPr>
              <a:t>to </a:t>
            </a:r>
            <a:r>
              <a:rPr sz="1650" spc="-8" dirty="0">
                <a:latin typeface="Calibri"/>
                <a:cs typeface="Calibri"/>
              </a:rPr>
              <a:t>help </a:t>
            </a:r>
            <a:r>
              <a:rPr sz="1650" spc="-4" dirty="0">
                <a:latin typeface="Calibri"/>
                <a:cs typeface="Calibri"/>
              </a:rPr>
              <a:t>us in our</a:t>
            </a:r>
            <a:r>
              <a:rPr sz="1650" spc="153" dirty="0">
                <a:latin typeface="Calibri"/>
                <a:cs typeface="Calibri"/>
              </a:rPr>
              <a:t> </a:t>
            </a:r>
            <a:r>
              <a:rPr sz="1650" spc="-4" dirty="0">
                <a:latin typeface="Calibri"/>
                <a:cs typeface="Calibri"/>
              </a:rPr>
              <a:t>decision</a:t>
            </a:r>
            <a:endParaRPr sz="1650">
              <a:latin typeface="Calibri"/>
              <a:cs typeface="Calibri"/>
            </a:endParaRPr>
          </a:p>
        </p:txBody>
      </p:sp>
      <p:sp>
        <p:nvSpPr>
          <p:cNvPr id="4" name="object 4"/>
          <p:cNvSpPr txBox="1"/>
          <p:nvPr/>
        </p:nvSpPr>
        <p:spPr>
          <a:xfrm>
            <a:off x="687705" y="2920079"/>
            <a:ext cx="7617619" cy="2528897"/>
          </a:xfrm>
          <a:prstGeom prst="rect">
            <a:avLst/>
          </a:prstGeom>
        </p:spPr>
        <p:txBody>
          <a:bodyPr vert="horz" wrap="square" lIns="0" tIns="0" rIns="0" bIns="0" rtlCol="0">
            <a:spAutoFit/>
          </a:bodyPr>
          <a:lstStyle/>
          <a:p>
            <a:pPr marL="180975" indent="-171450">
              <a:buFont typeface="Arial"/>
              <a:buChar char="•"/>
              <a:tabLst>
                <a:tab pos="181451" algn="l"/>
              </a:tabLst>
            </a:pPr>
            <a:r>
              <a:rPr sz="1950" dirty="0">
                <a:latin typeface="Calibri"/>
                <a:cs typeface="Calibri"/>
              </a:rPr>
              <a:t>Open the input</a:t>
            </a:r>
            <a:r>
              <a:rPr sz="1950" spc="-90" dirty="0">
                <a:latin typeface="Calibri"/>
                <a:cs typeface="Calibri"/>
              </a:rPr>
              <a:t> </a:t>
            </a:r>
            <a:r>
              <a:rPr sz="1950" spc="-4" dirty="0">
                <a:latin typeface="Calibri"/>
                <a:cs typeface="Calibri"/>
              </a:rPr>
              <a:t>file</a:t>
            </a:r>
            <a:endParaRPr sz="1950" dirty="0">
              <a:latin typeface="Calibri"/>
              <a:cs typeface="Calibri"/>
            </a:endParaRPr>
          </a:p>
          <a:p>
            <a:pPr marL="180975" indent="-171450">
              <a:lnSpc>
                <a:spcPts val="2231"/>
              </a:lnSpc>
              <a:spcBef>
                <a:spcPts val="53"/>
              </a:spcBef>
              <a:buFont typeface="Arial"/>
              <a:buChar char="•"/>
              <a:tabLst>
                <a:tab pos="181451" algn="l"/>
              </a:tabLst>
            </a:pPr>
            <a:endParaRPr lang="en-US" sz="1950" spc="-8" dirty="0">
              <a:latin typeface="Calibri"/>
              <a:cs typeface="Calibri"/>
            </a:endParaRPr>
          </a:p>
          <a:p>
            <a:pPr marL="180975" indent="-171450">
              <a:lnSpc>
                <a:spcPts val="2231"/>
              </a:lnSpc>
              <a:spcBef>
                <a:spcPts val="53"/>
              </a:spcBef>
              <a:buFont typeface="Arial"/>
              <a:buChar char="•"/>
              <a:tabLst>
                <a:tab pos="181451" algn="l"/>
              </a:tabLst>
            </a:pPr>
            <a:r>
              <a:rPr sz="1950" spc="-8" dirty="0">
                <a:latin typeface="Calibri"/>
                <a:cs typeface="Calibri"/>
              </a:rPr>
              <a:t>For </a:t>
            </a:r>
            <a:r>
              <a:rPr sz="1950" dirty="0">
                <a:latin typeface="Calibri"/>
                <a:cs typeface="Calibri"/>
              </a:rPr>
              <a:t>each </a:t>
            </a:r>
            <a:r>
              <a:rPr sz="1950" spc="-11" dirty="0">
                <a:latin typeface="Calibri"/>
                <a:cs typeface="Calibri"/>
              </a:rPr>
              <a:t>data </a:t>
            </a:r>
            <a:r>
              <a:rPr sz="1950" spc="-4" dirty="0">
                <a:latin typeface="Calibri"/>
                <a:cs typeface="Calibri"/>
              </a:rPr>
              <a:t>item </a:t>
            </a:r>
            <a:r>
              <a:rPr sz="1950" dirty="0">
                <a:latin typeface="Calibri"/>
                <a:cs typeface="Calibri"/>
              </a:rPr>
              <a:t>in the</a:t>
            </a:r>
            <a:r>
              <a:rPr sz="1950" spc="-49" dirty="0">
                <a:latin typeface="Calibri"/>
                <a:cs typeface="Calibri"/>
              </a:rPr>
              <a:t> </a:t>
            </a:r>
            <a:r>
              <a:rPr sz="1950" spc="-11" dirty="0">
                <a:latin typeface="Calibri"/>
                <a:cs typeface="Calibri"/>
              </a:rPr>
              <a:t>record:</a:t>
            </a:r>
            <a:endParaRPr sz="1950" dirty="0">
              <a:latin typeface="Calibri"/>
              <a:cs typeface="Calibri"/>
            </a:endParaRPr>
          </a:p>
          <a:p>
            <a:pPr marL="523875" lvl="1" indent="-171450">
              <a:lnSpc>
                <a:spcPts val="1763"/>
              </a:lnSpc>
              <a:buFont typeface="Arial"/>
              <a:buChar char="•"/>
              <a:tabLst>
                <a:tab pos="523875" algn="l"/>
                <a:tab pos="524351" algn="l"/>
              </a:tabLst>
            </a:pPr>
            <a:r>
              <a:rPr sz="1650" spc="-11" dirty="0">
                <a:latin typeface="Calibri"/>
                <a:cs typeface="Calibri"/>
              </a:rPr>
              <a:t>Read </a:t>
            </a:r>
            <a:r>
              <a:rPr sz="1650" spc="-4" dirty="0">
                <a:latin typeface="Calibri"/>
                <a:cs typeface="Calibri"/>
              </a:rPr>
              <a:t>it </a:t>
            </a:r>
            <a:r>
              <a:rPr sz="1650" spc="-8" dirty="0">
                <a:latin typeface="Calibri"/>
                <a:cs typeface="Calibri"/>
              </a:rPr>
              <a:t>from </a:t>
            </a:r>
            <a:r>
              <a:rPr sz="1650" dirty="0">
                <a:latin typeface="Calibri"/>
                <a:cs typeface="Calibri"/>
              </a:rPr>
              <a:t>file </a:t>
            </a:r>
            <a:r>
              <a:rPr sz="1650" spc="-4" dirty="0">
                <a:latin typeface="Calibri"/>
                <a:cs typeface="Calibri"/>
              </a:rPr>
              <a:t>and </a:t>
            </a:r>
            <a:r>
              <a:rPr sz="1650" spc="-11" dirty="0">
                <a:latin typeface="Calibri"/>
                <a:cs typeface="Calibri"/>
              </a:rPr>
              <a:t>store </a:t>
            </a:r>
            <a:r>
              <a:rPr sz="1650" spc="-4" dirty="0">
                <a:latin typeface="Calibri"/>
                <a:cs typeface="Calibri"/>
              </a:rPr>
              <a:t>it – check </a:t>
            </a:r>
            <a:r>
              <a:rPr sz="1650" spc="-8" dirty="0">
                <a:latin typeface="Calibri"/>
                <a:cs typeface="Calibri"/>
              </a:rPr>
              <a:t>Scanner </a:t>
            </a:r>
            <a:r>
              <a:rPr sz="1650" dirty="0">
                <a:latin typeface="Calibri"/>
                <a:cs typeface="Calibri"/>
              </a:rPr>
              <a:t>API </a:t>
            </a:r>
            <a:r>
              <a:rPr sz="1650" spc="-15" dirty="0">
                <a:latin typeface="Calibri"/>
                <a:cs typeface="Calibri"/>
              </a:rPr>
              <a:t>for </a:t>
            </a:r>
            <a:r>
              <a:rPr sz="1650" spc="-4" dirty="0">
                <a:latin typeface="Calibri"/>
                <a:cs typeface="Calibri"/>
              </a:rPr>
              <a:t>most </a:t>
            </a:r>
            <a:r>
              <a:rPr sz="1650" spc="-8" dirty="0">
                <a:latin typeface="Calibri"/>
                <a:cs typeface="Calibri"/>
              </a:rPr>
              <a:t>appropriate read</a:t>
            </a:r>
            <a:r>
              <a:rPr sz="1650" spc="64" dirty="0">
                <a:latin typeface="Calibri"/>
                <a:cs typeface="Calibri"/>
              </a:rPr>
              <a:t> </a:t>
            </a:r>
            <a:r>
              <a:rPr sz="1650" spc="-4" dirty="0">
                <a:latin typeface="Calibri"/>
                <a:cs typeface="Calibri"/>
              </a:rPr>
              <a:t>method</a:t>
            </a:r>
            <a:endParaRPr sz="1650" dirty="0">
              <a:latin typeface="Calibri"/>
              <a:cs typeface="Calibri"/>
            </a:endParaRPr>
          </a:p>
          <a:p>
            <a:pPr marL="180975" indent="-171450">
              <a:spcBef>
                <a:spcPts val="41"/>
              </a:spcBef>
              <a:buFont typeface="Arial"/>
              <a:buChar char="•"/>
              <a:tabLst>
                <a:tab pos="181451" algn="l"/>
              </a:tabLst>
            </a:pPr>
            <a:endParaRPr lang="en-US" sz="1950" spc="-11" dirty="0">
              <a:latin typeface="Calibri"/>
              <a:cs typeface="Calibri"/>
            </a:endParaRPr>
          </a:p>
          <a:p>
            <a:pPr marL="180975" indent="-171450">
              <a:spcBef>
                <a:spcPts val="41"/>
              </a:spcBef>
              <a:buFont typeface="Arial"/>
              <a:buChar char="•"/>
              <a:tabLst>
                <a:tab pos="181451" algn="l"/>
              </a:tabLst>
            </a:pPr>
            <a:r>
              <a:rPr sz="1950" spc="-11" dirty="0">
                <a:latin typeface="Calibri"/>
                <a:cs typeface="Calibri"/>
              </a:rPr>
              <a:t>Perform</a:t>
            </a:r>
            <a:r>
              <a:rPr sz="1950" spc="-75" dirty="0">
                <a:latin typeface="Calibri"/>
                <a:cs typeface="Calibri"/>
              </a:rPr>
              <a:t> </a:t>
            </a:r>
            <a:r>
              <a:rPr sz="1950" spc="-4" dirty="0">
                <a:latin typeface="Calibri"/>
                <a:cs typeface="Calibri"/>
              </a:rPr>
              <a:t>calculation(s)</a:t>
            </a:r>
            <a:endParaRPr sz="1950" dirty="0">
              <a:latin typeface="Calibri"/>
              <a:cs typeface="Calibri"/>
            </a:endParaRPr>
          </a:p>
          <a:p>
            <a:pPr marL="180975" indent="-171450">
              <a:lnSpc>
                <a:spcPts val="2235"/>
              </a:lnSpc>
              <a:buFont typeface="Arial"/>
              <a:buChar char="•"/>
              <a:tabLst>
                <a:tab pos="181451" algn="l"/>
              </a:tabLst>
            </a:pPr>
            <a:endParaRPr lang="en-US" sz="1950" dirty="0">
              <a:latin typeface="Calibri"/>
              <a:cs typeface="Calibri"/>
            </a:endParaRPr>
          </a:p>
          <a:p>
            <a:pPr marL="180975" indent="-171450">
              <a:lnSpc>
                <a:spcPts val="2235"/>
              </a:lnSpc>
              <a:buFont typeface="Arial"/>
              <a:buChar char="•"/>
              <a:tabLst>
                <a:tab pos="181451" algn="l"/>
              </a:tabLst>
            </a:pPr>
            <a:r>
              <a:rPr sz="1950" dirty="0">
                <a:latin typeface="Calibri"/>
                <a:cs typeface="Calibri"/>
              </a:rPr>
              <a:t>Open the </a:t>
            </a:r>
            <a:r>
              <a:rPr sz="1950" spc="-4" dirty="0">
                <a:latin typeface="Calibri"/>
                <a:cs typeface="Calibri"/>
              </a:rPr>
              <a:t>output </a:t>
            </a:r>
            <a:r>
              <a:rPr sz="1950" dirty="0">
                <a:latin typeface="Calibri"/>
                <a:cs typeface="Calibri"/>
              </a:rPr>
              <a:t>file, and </a:t>
            </a:r>
            <a:r>
              <a:rPr sz="1950" spc="-4" dirty="0">
                <a:latin typeface="Calibri"/>
                <a:cs typeface="Calibri"/>
              </a:rPr>
              <a:t>output </a:t>
            </a:r>
            <a:r>
              <a:rPr sz="1950" dirty="0">
                <a:latin typeface="Calibri"/>
                <a:cs typeface="Calibri"/>
              </a:rPr>
              <a:t>the </a:t>
            </a:r>
            <a:r>
              <a:rPr sz="1950" spc="-8" dirty="0">
                <a:latin typeface="Calibri"/>
                <a:cs typeface="Calibri"/>
              </a:rPr>
              <a:t>required</a:t>
            </a:r>
            <a:r>
              <a:rPr sz="1950" spc="-71" dirty="0">
                <a:latin typeface="Calibri"/>
                <a:cs typeface="Calibri"/>
              </a:rPr>
              <a:t> </a:t>
            </a:r>
            <a:r>
              <a:rPr sz="1950" spc="-8" dirty="0">
                <a:latin typeface="Calibri"/>
                <a:cs typeface="Calibri"/>
              </a:rPr>
              <a:t>information</a:t>
            </a:r>
            <a:endParaRPr sz="1950" dirty="0">
              <a:latin typeface="Calibri"/>
              <a:cs typeface="Calibri"/>
            </a:endParaRPr>
          </a:p>
          <a:p>
            <a:pPr marL="523875" lvl="1" indent="-171450">
              <a:lnSpc>
                <a:spcPts val="1875"/>
              </a:lnSpc>
              <a:buFont typeface="Arial"/>
              <a:buChar char="•"/>
              <a:tabLst>
                <a:tab pos="523875" algn="l"/>
                <a:tab pos="524351" algn="l"/>
              </a:tabLst>
            </a:pPr>
            <a:r>
              <a:rPr sz="1650" spc="-8" dirty="0">
                <a:latin typeface="Calibri"/>
                <a:cs typeface="Calibri"/>
              </a:rPr>
              <a:t>Formatting </a:t>
            </a:r>
            <a:r>
              <a:rPr sz="1650" spc="-4" dirty="0">
                <a:latin typeface="Calibri"/>
                <a:cs typeface="Calibri"/>
              </a:rPr>
              <a:t>it if </a:t>
            </a:r>
            <a:r>
              <a:rPr sz="1650" spc="-8" dirty="0">
                <a:latin typeface="Calibri"/>
                <a:cs typeface="Calibri"/>
              </a:rPr>
              <a:t>required (recall</a:t>
            </a:r>
            <a:r>
              <a:rPr sz="1650" spc="-38" dirty="0">
                <a:latin typeface="Calibri"/>
                <a:cs typeface="Calibri"/>
              </a:rPr>
              <a:t> </a:t>
            </a:r>
            <a:r>
              <a:rPr sz="1650" b="1" spc="-8" dirty="0">
                <a:latin typeface="Calibri"/>
                <a:cs typeface="Calibri"/>
              </a:rPr>
              <a:t>printf</a:t>
            </a:r>
            <a:r>
              <a:rPr sz="1650" spc="-8" dirty="0">
                <a:latin typeface="Calibri"/>
                <a:cs typeface="Calibri"/>
              </a:rPr>
              <a:t>)</a:t>
            </a:r>
            <a:endParaRPr sz="1650" dirty="0">
              <a:latin typeface="Calibri"/>
              <a:cs typeface="Calibri"/>
            </a:endParaRPr>
          </a:p>
        </p:txBody>
      </p:sp>
      <p:sp>
        <p:nvSpPr>
          <p:cNvPr id="5" name="object 5"/>
          <p:cNvSpPr/>
          <p:nvPr/>
        </p:nvSpPr>
        <p:spPr>
          <a:xfrm>
            <a:off x="6205442" y="2146659"/>
            <a:ext cx="2793206" cy="531019"/>
          </a:xfrm>
          <a:custGeom>
            <a:avLst/>
            <a:gdLst/>
            <a:ahLst/>
            <a:cxnLst/>
            <a:rect l="l" t="t" r="r" b="b"/>
            <a:pathLst>
              <a:path w="3724275" h="708025">
                <a:moveTo>
                  <a:pt x="0" y="707885"/>
                </a:moveTo>
                <a:lnTo>
                  <a:pt x="3724148" y="707885"/>
                </a:lnTo>
                <a:lnTo>
                  <a:pt x="3724148" y="0"/>
                </a:lnTo>
                <a:lnTo>
                  <a:pt x="0" y="0"/>
                </a:lnTo>
                <a:lnTo>
                  <a:pt x="0" y="707885"/>
                </a:lnTo>
                <a:close/>
              </a:path>
            </a:pathLst>
          </a:custGeom>
          <a:ln w="9524">
            <a:solidFill>
              <a:srgbClr val="171717"/>
            </a:solidFill>
          </a:ln>
        </p:spPr>
        <p:txBody>
          <a:bodyPr wrap="square" lIns="0" tIns="0" rIns="0" bIns="0" rtlCol="0"/>
          <a:lstStyle/>
          <a:p>
            <a:endParaRPr/>
          </a:p>
        </p:txBody>
      </p:sp>
      <p:sp>
        <p:nvSpPr>
          <p:cNvPr id="6" name="object 6"/>
          <p:cNvSpPr txBox="1"/>
          <p:nvPr/>
        </p:nvSpPr>
        <p:spPr>
          <a:xfrm>
            <a:off x="6274880" y="2158841"/>
            <a:ext cx="2638425" cy="461665"/>
          </a:xfrm>
          <a:prstGeom prst="rect">
            <a:avLst/>
          </a:prstGeom>
        </p:spPr>
        <p:txBody>
          <a:bodyPr vert="horz" wrap="square" lIns="0" tIns="0" rIns="0" bIns="0" rtlCol="0">
            <a:spAutoFit/>
          </a:bodyPr>
          <a:lstStyle/>
          <a:p>
            <a:pPr>
              <a:lnSpc>
                <a:spcPct val="100000"/>
              </a:lnSpc>
            </a:pPr>
            <a:r>
              <a:rPr sz="1500" b="1" spc="-4" dirty="0">
                <a:latin typeface="Courier New"/>
                <a:cs typeface="Courier New"/>
              </a:rPr>
              <a:t>input.txt</a:t>
            </a:r>
            <a:endParaRPr sz="1500">
              <a:latin typeface="Courier New"/>
              <a:cs typeface="Courier New"/>
            </a:endParaRPr>
          </a:p>
          <a:p>
            <a:pPr>
              <a:tabLst>
                <a:tab pos="1028224" algn="l"/>
                <a:tab pos="1485423" algn="l"/>
                <a:tab pos="1942624" algn="l"/>
                <a:tab pos="2399824" algn="l"/>
              </a:tabLst>
            </a:pPr>
            <a:r>
              <a:rPr sz="1500" spc="-4" dirty="0">
                <a:latin typeface="Courier New"/>
                <a:cs typeface="Courier New"/>
              </a:rPr>
              <a:t>Joh</a:t>
            </a:r>
            <a:r>
              <a:rPr sz="1500" dirty="0">
                <a:latin typeface="Courier New"/>
                <a:cs typeface="Courier New"/>
              </a:rPr>
              <a:t>n</a:t>
            </a:r>
            <a:r>
              <a:rPr sz="1500" spc="-4" dirty="0">
                <a:latin typeface="Courier New"/>
                <a:cs typeface="Courier New"/>
              </a:rPr>
              <a:t> 3</a:t>
            </a:r>
            <a:r>
              <a:rPr sz="1500" dirty="0">
                <a:latin typeface="Courier New"/>
                <a:cs typeface="Courier New"/>
              </a:rPr>
              <a:t>9	</a:t>
            </a:r>
            <a:r>
              <a:rPr sz="1500" spc="-4" dirty="0">
                <a:latin typeface="Courier New"/>
                <a:cs typeface="Courier New"/>
              </a:rPr>
              <a:t>4</a:t>
            </a:r>
            <a:r>
              <a:rPr sz="1500" dirty="0">
                <a:latin typeface="Courier New"/>
                <a:cs typeface="Courier New"/>
              </a:rPr>
              <a:t>5	</a:t>
            </a:r>
            <a:r>
              <a:rPr sz="1500" spc="-4" dirty="0">
                <a:latin typeface="Courier New"/>
                <a:cs typeface="Courier New"/>
              </a:rPr>
              <a:t>6</a:t>
            </a:r>
            <a:r>
              <a:rPr sz="1500" dirty="0">
                <a:latin typeface="Courier New"/>
                <a:cs typeface="Courier New"/>
              </a:rPr>
              <a:t>0	</a:t>
            </a:r>
            <a:r>
              <a:rPr sz="1500" spc="-4" dirty="0">
                <a:latin typeface="Courier New"/>
                <a:cs typeface="Courier New"/>
              </a:rPr>
              <a:t>7</a:t>
            </a:r>
            <a:r>
              <a:rPr sz="1500" dirty="0">
                <a:latin typeface="Courier New"/>
                <a:cs typeface="Courier New"/>
              </a:rPr>
              <a:t>5	</a:t>
            </a:r>
            <a:r>
              <a:rPr sz="1500" spc="-4" dirty="0">
                <a:latin typeface="Courier New"/>
                <a:cs typeface="Courier New"/>
              </a:rPr>
              <a:t>66</a:t>
            </a:r>
            <a:endParaRPr sz="1500">
              <a:latin typeface="Courier New"/>
              <a:cs typeface="Courier New"/>
            </a:endParaRPr>
          </a:p>
        </p:txBody>
      </p:sp>
    </p:spTree>
    <p:extLst>
      <p:ext uri="{BB962C8B-B14F-4D97-AF65-F5344CB8AC3E}">
        <p14:creationId xmlns:p14="http://schemas.microsoft.com/office/powerpoint/2010/main" val="2437489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37665"/>
            <a:ext cx="7288054" cy="507831"/>
          </a:xfrm>
          <a:prstGeom prst="rect">
            <a:avLst/>
          </a:prstGeom>
        </p:spPr>
        <p:txBody>
          <a:bodyPr vert="horz" wrap="square" lIns="0" tIns="0" rIns="0" bIns="0" rtlCol="0" anchor="ctr">
            <a:spAutoFit/>
          </a:bodyPr>
          <a:lstStyle/>
          <a:p>
            <a:pPr marL="9525">
              <a:lnSpc>
                <a:spcPct val="100000"/>
              </a:lnSpc>
            </a:pPr>
            <a:r>
              <a:rPr spc="-11" dirty="0"/>
              <a:t>Grade </a:t>
            </a:r>
            <a:r>
              <a:rPr spc="-8" dirty="0"/>
              <a:t>Calculator: Implementation </a:t>
            </a:r>
            <a:r>
              <a:rPr dirty="0"/>
              <a:t>/</a:t>
            </a:r>
            <a:r>
              <a:rPr spc="-8" dirty="0"/>
              <a:t> </a:t>
            </a:r>
            <a:r>
              <a:rPr dirty="0"/>
              <a:t>Output</a:t>
            </a:r>
            <a:endParaRPr/>
          </a:p>
        </p:txBody>
      </p:sp>
      <p:sp>
        <p:nvSpPr>
          <p:cNvPr id="5" name="object 5"/>
          <p:cNvSpPr txBox="1"/>
          <p:nvPr/>
        </p:nvSpPr>
        <p:spPr>
          <a:xfrm>
            <a:off x="1619672" y="3421571"/>
            <a:ext cx="4133850" cy="744915"/>
          </a:xfrm>
          <a:prstGeom prst="rect">
            <a:avLst/>
          </a:prstGeom>
          <a:ln w="9525">
            <a:solidFill>
              <a:srgbClr val="0D0D0D"/>
            </a:solidFill>
          </a:ln>
        </p:spPr>
        <p:txBody>
          <a:bodyPr vert="horz" wrap="square" lIns="0" tIns="13811" rIns="0" bIns="0" rtlCol="0">
            <a:spAutoFit/>
          </a:bodyPr>
          <a:lstStyle/>
          <a:p>
            <a:pPr marL="65723">
              <a:lnSpc>
                <a:spcPts val="2509"/>
              </a:lnSpc>
              <a:spcBef>
                <a:spcPts val="109"/>
              </a:spcBef>
            </a:pPr>
            <a:r>
              <a:rPr sz="2100" b="1" spc="-4" dirty="0">
                <a:latin typeface="Calibri"/>
                <a:cs typeface="Calibri"/>
              </a:rPr>
              <a:t>Output on</a:t>
            </a:r>
            <a:r>
              <a:rPr sz="2100" b="1" spc="-64" dirty="0">
                <a:latin typeface="Calibri"/>
                <a:cs typeface="Calibri"/>
              </a:rPr>
              <a:t> </a:t>
            </a:r>
            <a:r>
              <a:rPr sz="2100" b="1" spc="-4" dirty="0">
                <a:latin typeface="Calibri"/>
                <a:cs typeface="Calibri"/>
              </a:rPr>
              <a:t>console</a:t>
            </a:r>
            <a:endParaRPr sz="2100">
              <a:latin typeface="Calibri"/>
              <a:cs typeface="Calibri"/>
            </a:endParaRPr>
          </a:p>
          <a:p>
            <a:pPr marL="65723" marR="369094">
              <a:lnSpc>
                <a:spcPts val="1635"/>
              </a:lnSpc>
              <a:spcBef>
                <a:spcPts val="26"/>
              </a:spcBef>
            </a:pPr>
            <a:r>
              <a:rPr sz="1350" spc="-8" dirty="0">
                <a:latin typeface="Courier New"/>
                <a:cs typeface="Courier New"/>
              </a:rPr>
              <a:t>Writing the following </a:t>
            </a:r>
            <a:r>
              <a:rPr sz="1350" spc="-4" dirty="0">
                <a:latin typeface="Courier New"/>
                <a:cs typeface="Courier New"/>
              </a:rPr>
              <a:t>to </a:t>
            </a:r>
            <a:r>
              <a:rPr sz="1350" spc="-8" dirty="0">
                <a:latin typeface="Courier New"/>
                <a:cs typeface="Courier New"/>
              </a:rPr>
              <a:t>output file  Student: John; Average:</a:t>
            </a:r>
            <a:r>
              <a:rPr sz="1350" spc="-45" dirty="0">
                <a:latin typeface="Courier New"/>
                <a:cs typeface="Courier New"/>
              </a:rPr>
              <a:t> </a:t>
            </a:r>
            <a:r>
              <a:rPr sz="1350" spc="-8" dirty="0">
                <a:latin typeface="Courier New"/>
                <a:cs typeface="Courier New"/>
              </a:rPr>
              <a:t>57.80</a:t>
            </a:r>
            <a:endParaRPr sz="1350">
              <a:latin typeface="Courier New"/>
              <a:cs typeface="Courier New"/>
            </a:endParaRPr>
          </a:p>
        </p:txBody>
      </p:sp>
      <p:sp>
        <p:nvSpPr>
          <p:cNvPr id="6" name="object 6"/>
          <p:cNvSpPr/>
          <p:nvPr/>
        </p:nvSpPr>
        <p:spPr>
          <a:xfrm>
            <a:off x="1619672" y="2308413"/>
            <a:ext cx="4133850" cy="715804"/>
          </a:xfrm>
          <a:custGeom>
            <a:avLst/>
            <a:gdLst/>
            <a:ahLst/>
            <a:cxnLst/>
            <a:rect l="l" t="t" r="r" b="b"/>
            <a:pathLst>
              <a:path w="5511800" h="954405">
                <a:moveTo>
                  <a:pt x="0" y="954112"/>
                </a:moveTo>
                <a:lnTo>
                  <a:pt x="5511419" y="954112"/>
                </a:lnTo>
                <a:lnTo>
                  <a:pt x="5511419" y="0"/>
                </a:lnTo>
                <a:lnTo>
                  <a:pt x="0" y="0"/>
                </a:lnTo>
                <a:lnTo>
                  <a:pt x="0" y="954112"/>
                </a:lnTo>
                <a:close/>
              </a:path>
            </a:pathLst>
          </a:custGeom>
          <a:ln w="9525">
            <a:solidFill>
              <a:srgbClr val="0D0D0D"/>
            </a:solidFill>
          </a:ln>
        </p:spPr>
        <p:txBody>
          <a:bodyPr wrap="square" lIns="0" tIns="0" rIns="0" bIns="0" rtlCol="0"/>
          <a:lstStyle/>
          <a:p>
            <a:endParaRPr/>
          </a:p>
        </p:txBody>
      </p:sp>
      <p:sp>
        <p:nvSpPr>
          <p:cNvPr id="7" name="object 7"/>
          <p:cNvSpPr txBox="1"/>
          <p:nvPr/>
        </p:nvSpPr>
        <p:spPr>
          <a:xfrm>
            <a:off x="1689013" y="2325625"/>
            <a:ext cx="1034415" cy="646331"/>
          </a:xfrm>
          <a:prstGeom prst="rect">
            <a:avLst/>
          </a:prstGeom>
        </p:spPr>
        <p:txBody>
          <a:bodyPr vert="horz" wrap="square" lIns="0" tIns="0" rIns="0" bIns="0" rtlCol="0">
            <a:spAutoFit/>
          </a:bodyPr>
          <a:lstStyle/>
          <a:p>
            <a:pPr>
              <a:lnSpc>
                <a:spcPct val="100000"/>
              </a:lnSpc>
            </a:pPr>
            <a:r>
              <a:rPr sz="2100" b="1" spc="-11" dirty="0">
                <a:latin typeface="Calibri"/>
                <a:cs typeface="Calibri"/>
              </a:rPr>
              <a:t>input.txt</a:t>
            </a:r>
            <a:endParaRPr sz="2100">
              <a:latin typeface="Calibri"/>
              <a:cs typeface="Calibri"/>
            </a:endParaRPr>
          </a:p>
          <a:p>
            <a:pPr>
              <a:spcBef>
                <a:spcPts val="15"/>
              </a:spcBef>
            </a:pPr>
            <a:r>
              <a:rPr sz="2100" spc="-4" dirty="0">
                <a:latin typeface="Consolas"/>
                <a:cs typeface="Consolas"/>
              </a:rPr>
              <a:t>John</a:t>
            </a:r>
            <a:r>
              <a:rPr sz="2100" spc="-75" dirty="0">
                <a:latin typeface="Consolas"/>
                <a:cs typeface="Consolas"/>
              </a:rPr>
              <a:t> </a:t>
            </a:r>
            <a:r>
              <a:rPr sz="2100" spc="-4" dirty="0">
                <a:latin typeface="Consolas"/>
                <a:cs typeface="Consolas"/>
              </a:rPr>
              <a:t>45</a:t>
            </a:r>
            <a:endParaRPr sz="2100">
              <a:latin typeface="Consolas"/>
              <a:cs typeface="Consolas"/>
            </a:endParaRPr>
          </a:p>
        </p:txBody>
      </p:sp>
      <p:sp>
        <p:nvSpPr>
          <p:cNvPr id="8" name="object 8"/>
          <p:cNvSpPr txBox="1"/>
          <p:nvPr/>
        </p:nvSpPr>
        <p:spPr>
          <a:xfrm>
            <a:off x="3007027" y="2647950"/>
            <a:ext cx="2059781" cy="323165"/>
          </a:xfrm>
          <a:prstGeom prst="rect">
            <a:avLst/>
          </a:prstGeom>
        </p:spPr>
        <p:txBody>
          <a:bodyPr vert="horz" wrap="square" lIns="0" tIns="0" rIns="0" bIns="0" rtlCol="0">
            <a:spAutoFit/>
          </a:bodyPr>
          <a:lstStyle/>
          <a:p>
            <a:pPr>
              <a:tabLst>
                <a:tab pos="584835" algn="l"/>
                <a:tab pos="1171099" algn="l"/>
                <a:tab pos="1756886" algn="l"/>
              </a:tabLst>
            </a:pPr>
            <a:r>
              <a:rPr sz="2100" spc="-4" dirty="0">
                <a:latin typeface="Consolas"/>
                <a:cs typeface="Consolas"/>
              </a:rPr>
              <a:t>60	</a:t>
            </a:r>
            <a:r>
              <a:rPr sz="2100" dirty="0">
                <a:latin typeface="Consolas"/>
                <a:cs typeface="Consolas"/>
              </a:rPr>
              <a:t>7</a:t>
            </a:r>
            <a:r>
              <a:rPr sz="2100" spc="-4" dirty="0">
                <a:latin typeface="Consolas"/>
                <a:cs typeface="Consolas"/>
              </a:rPr>
              <a:t>5</a:t>
            </a:r>
            <a:r>
              <a:rPr sz="2100" dirty="0">
                <a:latin typeface="Consolas"/>
                <a:cs typeface="Consolas"/>
              </a:rPr>
              <a:t>	</a:t>
            </a:r>
            <a:r>
              <a:rPr sz="2100" spc="-4" dirty="0">
                <a:latin typeface="Consolas"/>
                <a:cs typeface="Consolas"/>
              </a:rPr>
              <a:t>66</a:t>
            </a:r>
            <a:r>
              <a:rPr sz="2100" dirty="0">
                <a:latin typeface="Consolas"/>
                <a:cs typeface="Consolas"/>
              </a:rPr>
              <a:t>	</a:t>
            </a:r>
            <a:r>
              <a:rPr sz="2100" spc="-4" dirty="0">
                <a:latin typeface="Consolas"/>
                <a:cs typeface="Consolas"/>
              </a:rPr>
              <a:t>43</a:t>
            </a:r>
            <a:endParaRPr sz="2100">
              <a:latin typeface="Consolas"/>
              <a:cs typeface="Consolas"/>
            </a:endParaRPr>
          </a:p>
        </p:txBody>
      </p:sp>
      <p:sp>
        <p:nvSpPr>
          <p:cNvPr id="9" name="object 9"/>
          <p:cNvSpPr txBox="1"/>
          <p:nvPr/>
        </p:nvSpPr>
        <p:spPr>
          <a:xfrm>
            <a:off x="1619672" y="4629122"/>
            <a:ext cx="4133850" cy="603851"/>
          </a:xfrm>
          <a:prstGeom prst="rect">
            <a:avLst/>
          </a:prstGeom>
          <a:ln w="9525">
            <a:solidFill>
              <a:srgbClr val="0D0D0D"/>
            </a:solidFill>
          </a:ln>
        </p:spPr>
        <p:txBody>
          <a:bodyPr vert="horz" wrap="square" lIns="0" tIns="13811" rIns="0" bIns="0" rtlCol="0">
            <a:spAutoFit/>
          </a:bodyPr>
          <a:lstStyle/>
          <a:p>
            <a:pPr marL="65723">
              <a:lnSpc>
                <a:spcPts val="2494"/>
              </a:lnSpc>
              <a:spcBef>
                <a:spcPts val="109"/>
              </a:spcBef>
            </a:pPr>
            <a:r>
              <a:rPr sz="2100" b="1" spc="-8" dirty="0">
                <a:latin typeface="Calibri"/>
                <a:cs typeface="Calibri"/>
              </a:rPr>
              <a:t>output.txt </a:t>
            </a:r>
            <a:r>
              <a:rPr sz="2100" spc="-8" dirty="0">
                <a:latin typeface="Calibri"/>
                <a:cs typeface="Calibri"/>
              </a:rPr>
              <a:t>(after </a:t>
            </a:r>
            <a:r>
              <a:rPr sz="2100" spc="-15" dirty="0">
                <a:latin typeface="Calibri"/>
                <a:cs typeface="Calibri"/>
              </a:rPr>
              <a:t>execution)</a:t>
            </a:r>
            <a:endParaRPr sz="2100">
              <a:latin typeface="Calibri"/>
              <a:cs typeface="Calibri"/>
            </a:endParaRPr>
          </a:p>
          <a:p>
            <a:pPr marL="65723">
              <a:lnSpc>
                <a:spcPts val="2134"/>
              </a:lnSpc>
            </a:pPr>
            <a:r>
              <a:rPr spc="-8" dirty="0">
                <a:latin typeface="Courier New"/>
                <a:cs typeface="Courier New"/>
              </a:rPr>
              <a:t>Student: </a:t>
            </a:r>
            <a:r>
              <a:rPr spc="-4" dirty="0">
                <a:latin typeface="Courier New"/>
                <a:cs typeface="Courier New"/>
              </a:rPr>
              <a:t>John; </a:t>
            </a:r>
            <a:r>
              <a:rPr spc="-8" dirty="0">
                <a:latin typeface="Courier New"/>
                <a:cs typeface="Courier New"/>
              </a:rPr>
              <a:t>Average:</a:t>
            </a:r>
            <a:r>
              <a:rPr spc="-49" dirty="0">
                <a:latin typeface="Courier New"/>
                <a:cs typeface="Courier New"/>
              </a:rPr>
              <a:t> </a:t>
            </a:r>
            <a:r>
              <a:rPr spc="-4" dirty="0">
                <a:latin typeface="Courier New"/>
                <a:cs typeface="Courier New"/>
              </a:rPr>
              <a:t>57.80</a:t>
            </a:r>
            <a:endParaRPr>
              <a:latin typeface="Courier New"/>
              <a:cs typeface="Courier New"/>
            </a:endParaRPr>
          </a:p>
        </p:txBody>
      </p:sp>
    </p:spTree>
    <p:extLst>
      <p:ext uri="{BB962C8B-B14F-4D97-AF65-F5344CB8AC3E}">
        <p14:creationId xmlns:p14="http://schemas.microsoft.com/office/powerpoint/2010/main" val="3360445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Collections - Array</a:t>
            </a:r>
            <a:endParaRPr lang="en-GB" b="1" dirty="0"/>
          </a:p>
        </p:txBody>
      </p:sp>
      <p:sp>
        <p:nvSpPr>
          <p:cNvPr id="4" name="Subtitle 3"/>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5102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Collections</a:t>
            </a:r>
          </a:p>
        </p:txBody>
      </p:sp>
      <p:sp>
        <p:nvSpPr>
          <p:cNvPr id="3" name="Content Placeholder 2"/>
          <p:cNvSpPr>
            <a:spLocks noGrp="1"/>
          </p:cNvSpPr>
          <p:nvPr>
            <p:ph idx="1"/>
          </p:nvPr>
        </p:nvSpPr>
        <p:spPr/>
        <p:txBody>
          <a:bodyPr>
            <a:normAutofit/>
          </a:bodyPr>
          <a:lstStyle/>
          <a:p>
            <a:r>
              <a:rPr lang="en-US" altLang="en-US" dirty="0"/>
              <a:t>Many applications involve collections of elements</a:t>
            </a:r>
          </a:p>
          <a:p>
            <a:pPr lvl="1"/>
            <a:r>
              <a:rPr lang="en-US" altLang="en-US" dirty="0"/>
              <a:t>Personal </a:t>
            </a:r>
            <a:r>
              <a:rPr lang="en-US" altLang="en-US" dirty="0" err="1"/>
              <a:t>organi</a:t>
            </a:r>
            <a:r>
              <a:rPr lang="en-US" altLang="zh-CN" dirty="0" err="1"/>
              <a:t>s</a:t>
            </a:r>
            <a:r>
              <a:rPr lang="en-US" altLang="en-US" dirty="0" err="1"/>
              <a:t>ers</a:t>
            </a:r>
            <a:endParaRPr lang="en-US" altLang="en-US" dirty="0"/>
          </a:p>
          <a:p>
            <a:pPr lvl="1"/>
            <a:r>
              <a:rPr lang="en-US" altLang="en-US" dirty="0"/>
              <a:t>Library catalogs</a:t>
            </a:r>
          </a:p>
          <a:p>
            <a:pPr lvl="1"/>
            <a:r>
              <a:rPr lang="en-US" altLang="en-US" dirty="0"/>
              <a:t>Student record system</a:t>
            </a:r>
          </a:p>
          <a:p>
            <a:pPr lvl="1"/>
            <a:r>
              <a:rPr lang="en-US" altLang="en-US" dirty="0"/>
              <a:t>Bank account management system</a:t>
            </a:r>
          </a:p>
          <a:p>
            <a:r>
              <a:rPr lang="en-US" altLang="en-US" dirty="0"/>
              <a:t>The elements in the collection may need to be processed </a:t>
            </a:r>
          </a:p>
          <a:p>
            <a:pPr lvl="1"/>
            <a:r>
              <a:rPr lang="en-US" altLang="en-US" dirty="0"/>
              <a:t>Values accessed</a:t>
            </a:r>
          </a:p>
          <a:p>
            <a:pPr lvl="1"/>
            <a:r>
              <a:rPr lang="en-US" altLang="en-US" dirty="0"/>
              <a:t>Values changed</a:t>
            </a:r>
          </a:p>
          <a:p>
            <a:r>
              <a:rPr lang="en-US" altLang="en-US" dirty="0"/>
              <a:t>Java supports two types of collection</a:t>
            </a:r>
          </a:p>
          <a:p>
            <a:pPr lvl="1"/>
            <a:r>
              <a:rPr lang="en-US" altLang="en-US" dirty="0"/>
              <a:t>Fixed sized arrays</a:t>
            </a:r>
          </a:p>
          <a:p>
            <a:pPr lvl="1"/>
            <a:r>
              <a:rPr lang="en-US" altLang="en-US" dirty="0"/>
              <a:t>Variable sized collections</a:t>
            </a:r>
          </a:p>
          <a:p>
            <a:endParaRPr lang="en-GB" dirty="0"/>
          </a:p>
        </p:txBody>
      </p:sp>
    </p:spTree>
    <p:extLst>
      <p:ext uri="{BB962C8B-B14F-4D97-AF65-F5344CB8AC3E}">
        <p14:creationId xmlns:p14="http://schemas.microsoft.com/office/powerpoint/2010/main" val="926913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00062"/>
            <a:ext cx="7886700" cy="1325563"/>
          </a:xfrm>
        </p:spPr>
        <p:txBody>
          <a:bodyPr/>
          <a:lstStyle/>
          <a:p>
            <a:r>
              <a:rPr lang="en-GB" dirty="0"/>
              <a:t>What is an Array?</a:t>
            </a:r>
          </a:p>
        </p:txBody>
      </p:sp>
      <p:sp>
        <p:nvSpPr>
          <p:cNvPr id="3" name="Content Placeholder 2"/>
          <p:cNvSpPr>
            <a:spLocks noGrp="1"/>
          </p:cNvSpPr>
          <p:nvPr>
            <p:ph idx="1"/>
          </p:nvPr>
        </p:nvSpPr>
        <p:spPr/>
        <p:txBody>
          <a:bodyPr>
            <a:normAutofit/>
          </a:bodyPr>
          <a:lstStyle/>
          <a:p>
            <a:r>
              <a:rPr lang="en-GB" dirty="0"/>
              <a:t>The following is a variable that holds only one value</a:t>
            </a:r>
          </a:p>
          <a:p>
            <a:pPr marL="342900" lvl="1" indent="0">
              <a:buNone/>
            </a:pP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totalCost</a:t>
            </a:r>
            <a:r>
              <a:rPr lang="en-GB" dirty="0">
                <a:latin typeface="Consolas" panose="020B0609020204030204" pitchFamily="49" charset="0"/>
                <a:cs typeface="Consolas" panose="020B0609020204030204" pitchFamily="49" charset="0"/>
              </a:rPr>
              <a:t> = 100; </a:t>
            </a:r>
          </a:p>
          <a:p>
            <a:r>
              <a:rPr lang="en-GB" dirty="0"/>
              <a:t>The integer variables you have set up have held only one number, and the string variables just one string of text</a:t>
            </a:r>
          </a:p>
          <a:p>
            <a:pPr marL="342900" lvl="1" indent="0">
              <a:buNone/>
            </a:pPr>
            <a:r>
              <a:rPr lang="en-GB" dirty="0">
                <a:latin typeface="Consolas" panose="020B0609020204030204" pitchFamily="49" charset="0"/>
                <a:cs typeface="Consolas" panose="020B0609020204030204" pitchFamily="49" charset="0"/>
              </a:rPr>
              <a:t>String message = “Hello”; </a:t>
            </a:r>
          </a:p>
          <a:p>
            <a:r>
              <a:rPr lang="en-GB" dirty="0"/>
              <a:t>An array is a way to hold more than one value at a time. It's like a list of items. Think of an array as the columns in a spreadsheet. You can have a spreadsheet with only one column, or lots of columns.</a:t>
            </a:r>
          </a:p>
        </p:txBody>
      </p:sp>
    </p:spTree>
    <p:extLst>
      <p:ext uri="{BB962C8B-B14F-4D97-AF65-F5344CB8AC3E}">
        <p14:creationId xmlns:p14="http://schemas.microsoft.com/office/powerpoint/2010/main" val="146883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Semantics of the for loop structure</a:t>
            </a:r>
          </a:p>
        </p:txBody>
      </p:sp>
      <p:sp>
        <p:nvSpPr>
          <p:cNvPr id="4" name="Shape 141314"/>
          <p:cNvSpPr>
            <a:spLocks noGrp="1" noChangeArrowheads="1"/>
          </p:cNvSpPr>
          <p:nvPr>
            <p:ph idx="1"/>
          </p:nvPr>
        </p:nvSpPr>
        <p:spPr>
          <a:xfrm>
            <a:off x="1600200" y="2819401"/>
            <a:ext cx="6934200" cy="3105149"/>
          </a:xfrm>
        </p:spPr>
        <p:txBody>
          <a:bodyPr>
            <a:normAutofit fontScale="77500" lnSpcReduction="20000"/>
          </a:bodyPr>
          <a:lstStyle/>
          <a:p>
            <a:pPr marL="0" indent="0">
              <a:lnSpc>
                <a:spcPct val="80000"/>
              </a:lnSpc>
              <a:buNone/>
            </a:pPr>
            <a:r>
              <a:rPr lang="en-US" sz="2400" dirty="0">
                <a:cs typeface="Times New Roman" pitchFamily="18" charset="0"/>
              </a:rPr>
              <a:t>1. </a:t>
            </a:r>
            <a:r>
              <a:rPr lang="en-US" sz="2400" i="1" dirty="0">
                <a:cs typeface="Times New Roman" pitchFamily="18" charset="0"/>
              </a:rPr>
              <a:t>Initial expression </a:t>
            </a:r>
            <a:r>
              <a:rPr lang="en-US" sz="2400" dirty="0">
                <a:cs typeface="Times New Roman" pitchFamily="18" charset="0"/>
              </a:rPr>
              <a:t>executes</a:t>
            </a:r>
            <a:r>
              <a:rPr lang="en-US" sz="2400" dirty="0"/>
              <a:t> first</a:t>
            </a:r>
          </a:p>
          <a:p>
            <a:pPr lvl="1">
              <a:lnSpc>
                <a:spcPct val="80000"/>
              </a:lnSpc>
            </a:pPr>
            <a:r>
              <a:rPr lang="en-US" sz="2000" dirty="0">
                <a:cs typeface="Times New Roman" pitchFamily="18" charset="0"/>
              </a:rPr>
              <a:t>Set up the counter variable. This is usually an </a:t>
            </a:r>
            <a:r>
              <a:rPr lang="en-US" sz="2000" dirty="0" err="1">
                <a:latin typeface="Consolas" charset="0"/>
                <a:ea typeface="Consolas" charset="0"/>
                <a:cs typeface="Consolas" charset="0"/>
              </a:rPr>
              <a:t>int</a:t>
            </a:r>
            <a:endParaRPr lang="en-US" sz="2000" dirty="0">
              <a:latin typeface="Consolas" charset="0"/>
              <a:ea typeface="Consolas" charset="0"/>
              <a:cs typeface="Consolas" charset="0"/>
            </a:endParaRPr>
          </a:p>
          <a:p>
            <a:pPr lvl="1">
              <a:lnSpc>
                <a:spcPct val="80000"/>
              </a:lnSpc>
            </a:pPr>
            <a:r>
              <a:rPr lang="en-US" sz="2000" dirty="0">
                <a:cs typeface="Times New Roman" pitchFamily="18" charset="0"/>
              </a:rPr>
              <a:t>Declaring the variable here makes it a local variable that only exists in the loop</a:t>
            </a:r>
          </a:p>
          <a:p>
            <a:pPr marL="257175" lvl="1" indent="0">
              <a:lnSpc>
                <a:spcPct val="80000"/>
              </a:lnSpc>
              <a:buNone/>
            </a:pPr>
            <a:endParaRPr lang="en-US" dirty="0">
              <a:cs typeface="Times New Roman" pitchFamily="18" charset="0"/>
            </a:endParaRPr>
          </a:p>
          <a:p>
            <a:pPr marL="0" indent="0">
              <a:lnSpc>
                <a:spcPct val="80000"/>
              </a:lnSpc>
              <a:buNone/>
            </a:pPr>
            <a:r>
              <a:rPr lang="en-US" sz="2400" dirty="0">
                <a:cs typeface="Times New Roman" pitchFamily="18" charset="0"/>
              </a:rPr>
              <a:t>2. The loop condition (</a:t>
            </a:r>
            <a:r>
              <a:rPr lang="en-US" sz="2400" i="1" dirty="0">
                <a:cs typeface="Times New Roman" pitchFamily="18" charset="0"/>
              </a:rPr>
              <a:t>logical expression</a:t>
            </a:r>
            <a:r>
              <a:rPr lang="en-US" sz="2400" dirty="0">
                <a:cs typeface="Times New Roman" pitchFamily="18" charset="0"/>
              </a:rPr>
              <a:t>) is then evaluated</a:t>
            </a:r>
          </a:p>
          <a:p>
            <a:pPr lvl="1">
              <a:lnSpc>
                <a:spcPct val="80000"/>
              </a:lnSpc>
            </a:pPr>
            <a:endParaRPr lang="en-US" dirty="0">
              <a:cs typeface="Times New Roman" pitchFamily="18" charset="0"/>
            </a:endParaRPr>
          </a:p>
          <a:p>
            <a:pPr marL="0" indent="0">
              <a:lnSpc>
                <a:spcPct val="80000"/>
              </a:lnSpc>
              <a:buNone/>
            </a:pPr>
            <a:r>
              <a:rPr lang="en-US" sz="2400" dirty="0">
                <a:cs typeface="Times New Roman" pitchFamily="18" charset="0"/>
              </a:rPr>
              <a:t>3. If the loop condition evaluates to </a:t>
            </a:r>
            <a:r>
              <a:rPr lang="en-US" sz="2400" dirty="0">
                <a:solidFill>
                  <a:srgbClr val="0070C0"/>
                </a:solidFill>
                <a:latin typeface="Courier New" panose="02070309020205020404" pitchFamily="49" charset="0"/>
                <a:cs typeface="Courier New" panose="02070309020205020404" pitchFamily="49" charset="0"/>
              </a:rPr>
              <a:t>false </a:t>
            </a:r>
          </a:p>
          <a:p>
            <a:pPr lvl="1">
              <a:lnSpc>
                <a:spcPct val="80000"/>
              </a:lnSpc>
            </a:pPr>
            <a:r>
              <a:rPr lang="en-US" sz="2000" dirty="0">
                <a:cs typeface="Times New Roman" pitchFamily="18" charset="0"/>
              </a:rPr>
              <a:t>Skip the statements and exit the loop</a:t>
            </a:r>
            <a:endParaRPr lang="en-US" sz="2000" dirty="0"/>
          </a:p>
          <a:p>
            <a:pPr lvl="1">
              <a:lnSpc>
                <a:spcPct val="80000"/>
              </a:lnSpc>
            </a:pPr>
            <a:endParaRPr lang="en-US" dirty="0">
              <a:cs typeface="Times New Roman" pitchFamily="18" charset="0"/>
            </a:endParaRPr>
          </a:p>
          <a:p>
            <a:pPr marL="0" indent="0">
              <a:lnSpc>
                <a:spcPct val="80000"/>
              </a:lnSpc>
              <a:buNone/>
            </a:pPr>
            <a:r>
              <a:rPr lang="en-US" sz="2400" dirty="0">
                <a:cs typeface="Times New Roman" pitchFamily="18" charset="0"/>
              </a:rPr>
              <a:t>4. If the loop condition evaluates to </a:t>
            </a:r>
            <a:r>
              <a:rPr lang="en-US" sz="2400" dirty="0">
                <a:solidFill>
                  <a:srgbClr val="0070C0"/>
                </a:solidFill>
                <a:latin typeface="Courier New" panose="02070309020205020404" pitchFamily="49" charset="0"/>
                <a:cs typeface="Courier New" panose="02070309020205020404" pitchFamily="49" charset="0"/>
              </a:rPr>
              <a:t>true </a:t>
            </a:r>
          </a:p>
          <a:p>
            <a:pPr lvl="1">
              <a:lnSpc>
                <a:spcPct val="80000"/>
              </a:lnSpc>
            </a:pPr>
            <a:r>
              <a:rPr lang="en-US" sz="2000" dirty="0">
                <a:cs typeface="Times New Roman" pitchFamily="18" charset="0"/>
              </a:rPr>
              <a:t>execute </a:t>
            </a:r>
            <a:r>
              <a:rPr lang="en-US" sz="2000" dirty="0">
                <a:solidFill>
                  <a:schemeClr val="tx2">
                    <a:lumMod val="60000"/>
                    <a:lumOff val="40000"/>
                  </a:schemeClr>
                </a:solidFill>
                <a:latin typeface="Courier New" pitchFamily="49" charset="0"/>
                <a:cs typeface="Times New Roman" pitchFamily="18" charset="0"/>
              </a:rPr>
              <a:t>for</a:t>
            </a:r>
            <a:r>
              <a:rPr lang="en-US" sz="2000" dirty="0">
                <a:solidFill>
                  <a:schemeClr val="tx2">
                    <a:lumMod val="60000"/>
                    <a:lumOff val="40000"/>
                  </a:schemeClr>
                </a:solidFill>
                <a:cs typeface="Times New Roman" pitchFamily="18" charset="0"/>
              </a:rPr>
              <a:t> </a:t>
            </a:r>
            <a:r>
              <a:rPr lang="en-US" sz="2000" dirty="0">
                <a:cs typeface="Times New Roman" pitchFamily="18" charset="0"/>
              </a:rPr>
              <a:t>loop statement(s) in the block</a:t>
            </a:r>
            <a:endParaRPr lang="en-US" sz="2000" dirty="0"/>
          </a:p>
          <a:p>
            <a:pPr lvl="1">
              <a:lnSpc>
                <a:spcPct val="80000"/>
              </a:lnSpc>
            </a:pPr>
            <a:r>
              <a:rPr lang="en-US" sz="2100" dirty="0">
                <a:cs typeface="Times New Roman" pitchFamily="18" charset="0"/>
              </a:rPr>
              <a:t>execute </a:t>
            </a:r>
            <a:r>
              <a:rPr lang="en-US" sz="2100" i="1" dirty="0">
                <a:cs typeface="Times New Roman" pitchFamily="18" charset="0"/>
              </a:rPr>
              <a:t>update expression</a:t>
            </a:r>
          </a:p>
          <a:p>
            <a:pPr lvl="1">
              <a:lnSpc>
                <a:spcPct val="80000"/>
              </a:lnSpc>
            </a:pPr>
            <a:r>
              <a:rPr lang="en-US" sz="2100" dirty="0">
                <a:cs typeface="Times New Roman" pitchFamily="18" charset="0"/>
              </a:rPr>
              <a:t>evaluate the loop condition again, i.e. step 2</a:t>
            </a:r>
            <a:endParaRPr lang="en-US" sz="2100" dirty="0">
              <a:solidFill>
                <a:srgbClr val="0070C0"/>
              </a:solidFill>
              <a:latin typeface="Courier New" panose="02070309020205020404" pitchFamily="49" charset="0"/>
              <a:cs typeface="Courier New" panose="02070309020205020404" pitchFamily="49" charset="0"/>
            </a:endParaRPr>
          </a:p>
        </p:txBody>
      </p:sp>
      <p:sp>
        <p:nvSpPr>
          <p:cNvPr id="3" name="Rectangle 2"/>
          <p:cNvSpPr/>
          <p:nvPr/>
        </p:nvSpPr>
        <p:spPr>
          <a:xfrm>
            <a:off x="685800" y="1828800"/>
            <a:ext cx="8610600" cy="1077218"/>
          </a:xfrm>
          <a:prstGeom prst="rect">
            <a:avLst/>
          </a:prstGeom>
        </p:spPr>
        <p:txBody>
          <a:bodyPr wrap="square">
            <a:spAutoFit/>
          </a:bodyPr>
          <a:lstStyle/>
          <a:p>
            <a:pPr defTabSz="685800"/>
            <a:r>
              <a:rPr lang="en-US" sz="1600" dirty="0">
                <a:solidFill>
                  <a:schemeClr val="tx2">
                    <a:lumMod val="60000"/>
                    <a:lumOff val="40000"/>
                  </a:schemeClr>
                </a:solidFill>
                <a:latin typeface="Courier New" pitchFamily="49" charset="0"/>
                <a:cs typeface="Times New Roman" pitchFamily="18" charset="0"/>
              </a:rPr>
              <a:t>for </a:t>
            </a:r>
            <a:r>
              <a:rPr lang="en-US" sz="1600" dirty="0">
                <a:latin typeface="Courier New" pitchFamily="49" charset="0"/>
                <a:cs typeface="Times New Roman" pitchFamily="18" charset="0"/>
              </a:rPr>
              <a:t>(initial expression; logical expression; update expression)</a:t>
            </a:r>
          </a:p>
          <a:p>
            <a:pPr defTabSz="685800"/>
            <a:r>
              <a:rPr lang="en-US" sz="1600" dirty="0">
                <a:latin typeface="Courier New" pitchFamily="49" charset="0"/>
                <a:cs typeface="Times New Roman" pitchFamily="18" charset="0"/>
              </a:rPr>
              <a:t>{	</a:t>
            </a:r>
          </a:p>
          <a:p>
            <a:pPr defTabSz="685800"/>
            <a:r>
              <a:rPr lang="en-US" sz="1600" dirty="0">
                <a:latin typeface="Courier New" pitchFamily="49" charset="0"/>
                <a:cs typeface="Times New Roman" pitchFamily="18" charset="0"/>
              </a:rPr>
              <a:t>	statement;</a:t>
            </a:r>
          </a:p>
          <a:p>
            <a:pPr defTabSz="685800"/>
            <a:r>
              <a:rPr lang="en-US" sz="1600" dirty="0">
                <a:latin typeface="Courier New" pitchFamily="49" charset="0"/>
                <a:cs typeface="Times New Roman" pitchFamily="18" charset="0"/>
              </a:rPr>
              <a:t>}</a:t>
            </a:r>
            <a:endParaRPr lang="en-US" sz="1600" dirty="0">
              <a:latin typeface="Courier New" pitchFamily="49" charset="0"/>
            </a:endParaRPr>
          </a:p>
        </p:txBody>
      </p:sp>
      <p:sp>
        <p:nvSpPr>
          <p:cNvPr id="5" name="Rectangle 4"/>
          <p:cNvSpPr/>
          <p:nvPr/>
        </p:nvSpPr>
        <p:spPr>
          <a:xfrm>
            <a:off x="3581401" y="2316718"/>
            <a:ext cx="5285421" cy="369332"/>
          </a:xfrm>
          <a:prstGeom prst="rect">
            <a:avLst/>
          </a:prstGeom>
        </p:spPr>
        <p:txBody>
          <a:bodyPr wrap="none">
            <a:spAutoFit/>
          </a:bodyPr>
          <a:lstStyle/>
          <a:p>
            <a:pPr defTabSz="685800"/>
            <a:r>
              <a:rPr lang="en-US" b="1" kern="0" dirty="0">
                <a:latin typeface="Courier New" pitchFamily="49" charset="0"/>
              </a:rPr>
              <a:t>Example:</a:t>
            </a:r>
            <a:r>
              <a:rPr lang="en-US" kern="0" dirty="0">
                <a:latin typeface="Courier New" pitchFamily="49" charset="0"/>
              </a:rPr>
              <a:t> </a:t>
            </a:r>
            <a:r>
              <a:rPr lang="en-US" kern="0" dirty="0">
                <a:solidFill>
                  <a:schemeClr val="tx2">
                    <a:lumMod val="60000"/>
                    <a:lumOff val="40000"/>
                  </a:schemeClr>
                </a:solidFill>
                <a:latin typeface="Courier New" pitchFamily="49" charset="0"/>
              </a:rPr>
              <a:t>for </a:t>
            </a:r>
            <a:r>
              <a:rPr lang="en-US" kern="0" dirty="0">
                <a:latin typeface="Courier New" pitchFamily="49" charset="0"/>
              </a:rPr>
              <a:t>(</a:t>
            </a:r>
            <a:r>
              <a:rPr lang="en-US" kern="0" dirty="0" err="1">
                <a:latin typeface="Courier New" pitchFamily="49" charset="0"/>
              </a:rPr>
              <a:t>int</a:t>
            </a:r>
            <a:r>
              <a:rPr lang="en-US" kern="0" dirty="0">
                <a:latin typeface="Courier New" pitchFamily="49" charset="0"/>
              </a:rPr>
              <a:t> </a:t>
            </a:r>
            <a:r>
              <a:rPr lang="en-US" kern="0" dirty="0" err="1">
                <a:latin typeface="Courier New" pitchFamily="49" charset="0"/>
              </a:rPr>
              <a:t>i</a:t>
            </a:r>
            <a:r>
              <a:rPr lang="en-US" kern="0" dirty="0">
                <a:latin typeface="Courier New" pitchFamily="49" charset="0"/>
              </a:rPr>
              <a:t> = 0; </a:t>
            </a:r>
            <a:r>
              <a:rPr lang="en-US" kern="0" dirty="0" err="1">
                <a:latin typeface="Courier New" pitchFamily="49" charset="0"/>
              </a:rPr>
              <a:t>i</a:t>
            </a:r>
            <a:r>
              <a:rPr lang="en-US" kern="0" dirty="0">
                <a:latin typeface="Courier New" pitchFamily="49" charset="0"/>
              </a:rPr>
              <a:t> &lt; 10; </a:t>
            </a:r>
            <a:r>
              <a:rPr lang="en-US" kern="0" dirty="0" err="1">
                <a:latin typeface="Courier New" pitchFamily="49" charset="0"/>
              </a:rPr>
              <a:t>i</a:t>
            </a:r>
            <a:r>
              <a:rPr lang="en-US" kern="0" dirty="0">
                <a:latin typeface="Courier New" pitchFamily="49" charset="0"/>
              </a:rPr>
              <a:t>++)</a:t>
            </a:r>
          </a:p>
        </p:txBody>
      </p:sp>
      <p:cxnSp>
        <p:nvCxnSpPr>
          <p:cNvPr id="7" name="Straight Arrow Connector 6"/>
          <p:cNvCxnSpPr/>
          <p:nvPr/>
        </p:nvCxnSpPr>
        <p:spPr>
          <a:xfrm flipV="1">
            <a:off x="5181600" y="2686050"/>
            <a:ext cx="99060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257800" y="2667000"/>
            <a:ext cx="2133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29200" y="2686050"/>
            <a:ext cx="3200400" cy="264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6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Basics</a:t>
            </a:r>
          </a:p>
        </p:txBody>
      </p:sp>
      <p:sp>
        <p:nvSpPr>
          <p:cNvPr id="3" name="Content Placeholder 2"/>
          <p:cNvSpPr>
            <a:spLocks noGrp="1"/>
          </p:cNvSpPr>
          <p:nvPr>
            <p:ph idx="1"/>
          </p:nvPr>
        </p:nvSpPr>
        <p:spPr/>
        <p:txBody>
          <a:bodyPr>
            <a:normAutofit/>
          </a:bodyPr>
          <a:lstStyle/>
          <a:p>
            <a:r>
              <a:rPr lang="en-GB" sz="2700" dirty="0"/>
              <a:t>Think of a simple (one-dimensional) array as a spreadsheet with just one column as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3218259"/>
            <a:ext cx="2029879" cy="2153841"/>
          </a:xfrm>
          <a:prstGeom prst="rect">
            <a:avLst/>
          </a:prstGeom>
        </p:spPr>
      </p:pic>
      <p:sp>
        <p:nvSpPr>
          <p:cNvPr id="5" name="Content Placeholder 2"/>
          <p:cNvSpPr txBox="1">
            <a:spLocks/>
          </p:cNvSpPr>
          <p:nvPr/>
        </p:nvSpPr>
        <p:spPr>
          <a:xfrm>
            <a:off x="4800600" y="3218259"/>
            <a:ext cx="3657600" cy="2611041"/>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100" dirty="0"/>
              <a:t>We can also have more complicated (two-dimensional) arrays, which would be similar to a spreadsheet with several columns</a:t>
            </a:r>
          </a:p>
        </p:txBody>
      </p:sp>
    </p:spTree>
    <p:extLst>
      <p:ext uri="{BB962C8B-B14F-4D97-AF65-F5344CB8AC3E}">
        <p14:creationId xmlns:p14="http://schemas.microsoft.com/office/powerpoint/2010/main" val="2656181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Array Basics</a:t>
            </a:r>
          </a:p>
        </p:txBody>
      </p:sp>
      <p:sp>
        <p:nvSpPr>
          <p:cNvPr id="3" name="Content Placeholder 2"/>
          <p:cNvSpPr>
            <a:spLocks noGrp="1"/>
          </p:cNvSpPr>
          <p:nvPr>
            <p:ph idx="1"/>
          </p:nvPr>
        </p:nvSpPr>
        <p:spPr/>
        <p:txBody>
          <a:bodyPr/>
          <a:lstStyle/>
          <a:p>
            <a:r>
              <a:rPr lang="en-GB" dirty="0"/>
              <a:t>Like a spreadsheet, arrays have a position number for each element</a:t>
            </a:r>
          </a:p>
          <a:p>
            <a:r>
              <a:rPr lang="en-GB" dirty="0"/>
              <a:t>The positions in an array start at 0 and go up sequentially</a:t>
            </a:r>
          </a:p>
          <a:p>
            <a:r>
              <a:rPr lang="en-GB" dirty="0"/>
              <a:t>Each position in the array can then hold a value</a:t>
            </a:r>
          </a:p>
          <a:p>
            <a:r>
              <a:rPr lang="en-GB" dirty="0"/>
              <a:t>In the previous image array position 0 is holding a value of 10, array position 1 is holding a value of 14, position 2 has a value of 36, and so on</a:t>
            </a:r>
          </a:p>
        </p:txBody>
      </p:sp>
    </p:spTree>
    <p:extLst>
      <p:ext uri="{BB962C8B-B14F-4D97-AF65-F5344CB8AC3E}">
        <p14:creationId xmlns:p14="http://schemas.microsoft.com/office/powerpoint/2010/main" val="2268059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normAutofit/>
          </a:bodyPr>
          <a:lstStyle/>
          <a:p>
            <a:r>
              <a:rPr lang="en-GB" dirty="0"/>
              <a:t>Array Declaration</a:t>
            </a:r>
          </a:p>
        </p:txBody>
      </p:sp>
      <p:sp>
        <p:nvSpPr>
          <p:cNvPr id="5" name="Content Placeholder 2"/>
          <p:cNvSpPr>
            <a:spLocks noGrp="1"/>
          </p:cNvSpPr>
          <p:nvPr>
            <p:ph idx="1"/>
          </p:nvPr>
        </p:nvSpPr>
        <p:spPr>
          <a:xfrm>
            <a:off x="742950" y="2057401"/>
            <a:ext cx="7600950" cy="3394472"/>
          </a:xfrm>
        </p:spPr>
        <p:txBody>
          <a:bodyPr>
            <a:normAutofit/>
          </a:bodyPr>
          <a:lstStyle/>
          <a:p>
            <a:r>
              <a:rPr lang="en-GB" dirty="0"/>
              <a:t>To set up an array of integers like that in the previous image, we have to tell Java what kind of data is going in to our array (</a:t>
            </a:r>
            <a:r>
              <a:rPr lang="en-GB" dirty="0" err="1"/>
              <a:t>int</a:t>
            </a:r>
            <a:r>
              <a:rPr lang="en-GB" dirty="0"/>
              <a:t>, String, </a:t>
            </a:r>
            <a:r>
              <a:rPr lang="en-GB" dirty="0" err="1"/>
              <a:t>boolean</a:t>
            </a:r>
            <a:r>
              <a:rPr lang="en-GB" dirty="0"/>
              <a:t>, etc.)</a:t>
            </a:r>
          </a:p>
          <a:p>
            <a:r>
              <a:rPr lang="en-GB" dirty="0"/>
              <a:t>When we set up the array ready for use we need to indicate that this is not just a single valued (scalar) variable and we achieve this via the square brackets [ ]</a:t>
            </a:r>
          </a:p>
          <a:p>
            <a:pPr marL="342900" lvl="1" indent="0">
              <a:buNone/>
            </a:pP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a:t>
            </a:r>
          </a:p>
          <a:p>
            <a:r>
              <a:rPr lang="en-GB" dirty="0"/>
              <a:t>The name of our array variable is </a:t>
            </a:r>
            <a:r>
              <a:rPr lang="en-GB" dirty="0" err="1">
                <a:latin typeface="Consolas" panose="020B0609020204030204" pitchFamily="49" charset="0"/>
                <a:cs typeface="Consolas" panose="020B0609020204030204" pitchFamily="49" charset="0"/>
              </a:rPr>
              <a:t>intArray</a:t>
            </a:r>
            <a:r>
              <a:rPr lang="en-GB" dirty="0"/>
              <a:t> and the square brackets are enough to indicate that this is an array</a:t>
            </a:r>
          </a:p>
          <a:p>
            <a:pPr lvl="1"/>
            <a:endParaRPr lang="en-GB" dirty="0"/>
          </a:p>
          <a:p>
            <a:pPr lvl="1"/>
            <a:endParaRPr lang="en-GB" dirty="0"/>
          </a:p>
          <a:p>
            <a:endParaRPr lang="en-GB" dirty="0"/>
          </a:p>
        </p:txBody>
      </p:sp>
    </p:spTree>
    <p:extLst>
      <p:ext uri="{BB962C8B-B14F-4D97-AF65-F5344CB8AC3E}">
        <p14:creationId xmlns:p14="http://schemas.microsoft.com/office/powerpoint/2010/main" val="879699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Array Declaration</a:t>
            </a:r>
          </a:p>
        </p:txBody>
      </p:sp>
      <p:sp>
        <p:nvSpPr>
          <p:cNvPr id="3" name="Content Placeholder 2"/>
          <p:cNvSpPr>
            <a:spLocks noGrp="1"/>
          </p:cNvSpPr>
          <p:nvPr>
            <p:ph idx="1"/>
          </p:nvPr>
        </p:nvSpPr>
        <p:spPr/>
        <p:txBody>
          <a:bodyPr>
            <a:normAutofit/>
          </a:bodyPr>
          <a:lstStyle/>
          <a:p>
            <a:r>
              <a:rPr lang="en-GB" dirty="0"/>
              <a:t>The previous declaration just tells Java that you want to set up an integer array. It doesn't say how many positions the array should hold</a:t>
            </a:r>
          </a:p>
          <a:p>
            <a:r>
              <a:rPr lang="en-GB" dirty="0"/>
              <a:t>To do that we have to dynamically create the array using the </a:t>
            </a:r>
            <a:r>
              <a:rPr lang="en-GB" b="1" dirty="0"/>
              <a:t>new</a:t>
            </a:r>
            <a:r>
              <a:rPr lang="en-GB" dirty="0"/>
              <a:t> operator</a:t>
            </a:r>
          </a:p>
          <a:p>
            <a:pPr marL="342900" lvl="1" indent="0">
              <a:buNone/>
            </a:pP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 = new </a:t>
            </a: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a:t>
            </a:r>
            <a:r>
              <a:rPr lang="en-GB" dirty="0">
                <a:latin typeface="Consolas" panose="020B0609020204030204" pitchFamily="49" charset="0"/>
                <a:cs typeface="Consolas" panose="020B0609020204030204" pitchFamily="49" charset="0"/>
              </a:rPr>
              <a:t>6</a:t>
            </a:r>
            <a:r>
              <a:rPr lang="en-GB" b="1"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a:p>
            <a:r>
              <a:rPr lang="en-GB" dirty="0"/>
              <a:t>So to use an array in a program we need to declare the variable as an array and provide a size</a:t>
            </a:r>
          </a:p>
          <a:p>
            <a:pPr marL="342900" lvl="1" indent="0">
              <a:buNone/>
            </a:pP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 [ ] </a:t>
            </a: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a:t>
            </a:r>
          </a:p>
          <a:p>
            <a:pPr marL="342900" lvl="1" indent="0">
              <a:buNone/>
            </a:pP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 = new </a:t>
            </a: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[6]; </a:t>
            </a:r>
          </a:p>
          <a:p>
            <a:r>
              <a:rPr lang="en-GB" dirty="0"/>
              <a:t>If you prefer, you can put all that on one line:</a:t>
            </a:r>
          </a:p>
          <a:p>
            <a:pPr marL="342900" lvl="1" indent="0">
              <a:buNone/>
            </a:pP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 = new </a:t>
            </a: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a:t>
            </a:r>
            <a:r>
              <a:rPr lang="en-GB" dirty="0">
                <a:latin typeface="Consolas" panose="020B0609020204030204" pitchFamily="49" charset="0"/>
                <a:cs typeface="Consolas" panose="020B0609020204030204" pitchFamily="49" charset="0"/>
              </a:rPr>
              <a:t>6</a:t>
            </a:r>
            <a:r>
              <a:rPr lang="en-GB" b="1"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a:p>
            <a:pPr marL="285750" indent="-285750"/>
            <a:endParaRPr lang="en-GB" altLang="en-US" dirty="0"/>
          </a:p>
          <a:p>
            <a:endParaRPr lang="en-US" altLang="en-US" dirty="0"/>
          </a:p>
          <a:p>
            <a:endParaRPr lang="en-GB" dirty="0"/>
          </a:p>
        </p:txBody>
      </p:sp>
    </p:spTree>
    <p:extLst>
      <p:ext uri="{BB962C8B-B14F-4D97-AF65-F5344CB8AC3E}">
        <p14:creationId xmlns:p14="http://schemas.microsoft.com/office/powerpoint/2010/main" val="195551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00062"/>
            <a:ext cx="7886700" cy="1325563"/>
          </a:xfrm>
        </p:spPr>
        <p:txBody>
          <a:bodyPr/>
          <a:lstStyle/>
          <a:p>
            <a:r>
              <a:rPr lang="en-GB" dirty="0"/>
              <a:t>Array Assignments</a:t>
            </a:r>
          </a:p>
        </p:txBody>
      </p:sp>
      <p:sp>
        <p:nvSpPr>
          <p:cNvPr id="3" name="Content Placeholder 2"/>
          <p:cNvSpPr>
            <a:spLocks noGrp="1"/>
          </p:cNvSpPr>
          <p:nvPr>
            <p:ph idx="1"/>
          </p:nvPr>
        </p:nvSpPr>
        <p:spPr>
          <a:xfrm>
            <a:off x="628650" y="1825625"/>
            <a:ext cx="7886700" cy="3115543"/>
          </a:xfrm>
        </p:spPr>
        <p:txBody>
          <a:bodyPr>
            <a:noAutofit/>
          </a:bodyPr>
          <a:lstStyle/>
          <a:p>
            <a:r>
              <a:rPr lang="en-GB" sz="1800" dirty="0"/>
              <a:t>To assign values to the various positions in an array, you do it in the normal way:</a:t>
            </a:r>
          </a:p>
          <a:p>
            <a:pPr marL="342900" lvl="1" indent="0">
              <a:buNone/>
            </a:pP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[0] = 10;</a:t>
            </a:r>
            <a:endParaRPr lang="en-GB" dirty="0">
              <a:latin typeface="Consolas" panose="020B0609020204030204" pitchFamily="49" charset="0"/>
              <a:cs typeface="Consolas" panose="020B0609020204030204" pitchFamily="49" charset="0"/>
            </a:endParaRPr>
          </a:p>
          <a:p>
            <a:r>
              <a:rPr lang="en-GB" sz="1800" dirty="0"/>
              <a:t>Here, a value of 10 is being assigned to position 0 in the array called </a:t>
            </a:r>
            <a:r>
              <a:rPr lang="en-GB" sz="1800" dirty="0" err="1">
                <a:latin typeface="Consolas" panose="020B0609020204030204" pitchFamily="49" charset="0"/>
                <a:cs typeface="Consolas" panose="020B0609020204030204" pitchFamily="49" charset="0"/>
              </a:rPr>
              <a:t>intArray</a:t>
            </a:r>
            <a:r>
              <a:rPr lang="en-GB" sz="1800" dirty="0"/>
              <a:t>. The square brackets are used to refer to each position. </a:t>
            </a:r>
          </a:p>
          <a:p>
            <a:r>
              <a:rPr lang="en-GB" sz="1800" dirty="0"/>
              <a:t>If you want to assign a value of 14 to array position 1, the code would be this:</a:t>
            </a:r>
          </a:p>
          <a:p>
            <a:pPr marL="300038" lvl="1" indent="0">
              <a:buNone/>
            </a:pP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[1] = 14;</a:t>
            </a:r>
            <a:endParaRPr lang="en-GB" dirty="0">
              <a:latin typeface="Consolas" panose="020B0609020204030204" pitchFamily="49" charset="0"/>
              <a:cs typeface="Consolas" panose="020B0609020204030204" pitchFamily="49" charset="0"/>
            </a:endParaRPr>
          </a:p>
          <a:p>
            <a:r>
              <a:rPr lang="en-GB" sz="1800" dirty="0"/>
              <a:t>And to assign a value of 36 to array position 2, it's this:</a:t>
            </a:r>
          </a:p>
          <a:p>
            <a:pPr marL="300038" lvl="1" indent="0">
              <a:buNone/>
            </a:pP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[2] = 36;</a:t>
            </a:r>
            <a:endParaRPr lang="en-GB" dirty="0">
              <a:latin typeface="Consolas" panose="020B0609020204030204" pitchFamily="49" charset="0"/>
              <a:cs typeface="Consolas" panose="020B0609020204030204" pitchFamily="49" charset="0"/>
            </a:endParaRPr>
          </a:p>
          <a:p>
            <a:r>
              <a:rPr lang="en-GB" sz="1800" dirty="0"/>
              <a:t>Don't forget, because arrays start at 0, the third position in an array has the index number 2.</a:t>
            </a:r>
          </a:p>
        </p:txBody>
      </p:sp>
    </p:spTree>
    <p:extLst>
      <p:ext uri="{BB962C8B-B14F-4D97-AF65-F5344CB8AC3E}">
        <p14:creationId xmlns:p14="http://schemas.microsoft.com/office/powerpoint/2010/main" val="3431763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052736"/>
            <a:ext cx="6172200" cy="857250"/>
          </a:xfrm>
        </p:spPr>
        <p:txBody>
          <a:bodyPr>
            <a:normAutofit/>
          </a:bodyPr>
          <a:lstStyle/>
          <a:p>
            <a:r>
              <a:rPr lang="en-GB" dirty="0"/>
              <a:t>Array Initialization</a:t>
            </a:r>
          </a:p>
        </p:txBody>
      </p:sp>
      <p:sp>
        <p:nvSpPr>
          <p:cNvPr id="3" name="Content Placeholder 2"/>
          <p:cNvSpPr>
            <a:spLocks noGrp="1"/>
          </p:cNvSpPr>
          <p:nvPr>
            <p:ph idx="1"/>
          </p:nvPr>
        </p:nvSpPr>
        <p:spPr>
          <a:xfrm>
            <a:off x="598094" y="2132856"/>
            <a:ext cx="7862337" cy="3394472"/>
          </a:xfrm>
        </p:spPr>
        <p:txBody>
          <a:bodyPr>
            <a:normAutofit/>
          </a:bodyPr>
          <a:lstStyle/>
          <a:p>
            <a:r>
              <a:rPr lang="en-GB" dirty="0"/>
              <a:t>If you know what values are going to be in the array, you can set them up like this instead:</a:t>
            </a:r>
          </a:p>
          <a:p>
            <a:pPr marL="342900" lvl="1" indent="0">
              <a:buNone/>
            </a:pPr>
            <a:r>
              <a:rPr lang="en-GB" b="1" dirty="0" err="1">
                <a:latin typeface="Consolas" panose="020B0609020204030204" pitchFamily="49" charset="0"/>
                <a:cs typeface="Consolas" panose="020B0609020204030204" pitchFamily="49" charset="0"/>
              </a:rPr>
              <a:t>int</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 = { 1, 2, 3, 4 };</a:t>
            </a:r>
          </a:p>
          <a:p>
            <a:r>
              <a:rPr lang="en-GB" dirty="0"/>
              <a:t>Arrays can be set up for any types we want, e.g.</a:t>
            </a:r>
          </a:p>
          <a:p>
            <a:pPr marL="342900" lvl="1" indent="0">
              <a:buNone/>
            </a:pPr>
            <a:r>
              <a:rPr lang="en-GB" b="1" dirty="0">
                <a:latin typeface="Consolas" panose="020B0609020204030204" pitchFamily="49" charset="0"/>
                <a:cs typeface="Consolas" panose="020B0609020204030204" pitchFamily="49" charset="0"/>
              </a:rPr>
              <a:t>String[ ] seasons = {"Autumn", "Spring", "Summer", "Winter" };</a:t>
            </a:r>
            <a:endParaRPr lang="en-GB" dirty="0">
              <a:latin typeface="Consolas" panose="020B0609020204030204" pitchFamily="49" charset="0"/>
              <a:cs typeface="Consolas" panose="020B0609020204030204" pitchFamily="49" charset="0"/>
            </a:endParaRPr>
          </a:p>
          <a:p>
            <a:pPr marL="342900" lvl="1" indent="0">
              <a:buNone/>
            </a:pPr>
            <a:r>
              <a:rPr lang="en-GB" b="1" dirty="0" err="1">
                <a:latin typeface="Consolas" panose="020B0609020204030204" pitchFamily="49" charset="0"/>
                <a:cs typeface="Consolas" panose="020B0609020204030204" pitchFamily="49" charset="0"/>
              </a:rPr>
              <a:t>boolean</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boolArray</a:t>
            </a:r>
            <a:r>
              <a:rPr lang="en-GB" b="1" dirty="0">
                <a:latin typeface="Consolas" panose="020B0609020204030204" pitchFamily="49" charset="0"/>
                <a:cs typeface="Consolas" panose="020B0609020204030204" pitchFamily="49" charset="0"/>
              </a:rPr>
              <a:t> = {false, true, false, true};</a:t>
            </a:r>
            <a:endParaRPr lang="en-GB" dirty="0">
              <a:latin typeface="Consolas" panose="020B0609020204030204" pitchFamily="49" charset="0"/>
              <a:cs typeface="Consolas" panose="020B0609020204030204" pitchFamily="49" charset="0"/>
            </a:endParaRPr>
          </a:p>
          <a:p>
            <a:pPr lvl="1"/>
            <a:endParaRPr lang="en-GB" dirty="0"/>
          </a:p>
          <a:p>
            <a:pPr>
              <a:lnSpc>
                <a:spcPct val="90000"/>
              </a:lnSpc>
            </a:pPr>
            <a:endParaRPr lang="en-GB" altLang="en-US" dirty="0"/>
          </a:p>
          <a:p>
            <a:pPr>
              <a:lnSpc>
                <a:spcPct val="90000"/>
              </a:lnSpc>
            </a:pPr>
            <a:endParaRPr lang="en-US" altLang="en-US" dirty="0"/>
          </a:p>
          <a:p>
            <a:endParaRPr lang="en-GB" dirty="0"/>
          </a:p>
        </p:txBody>
      </p:sp>
    </p:spTree>
    <p:extLst>
      <p:ext uri="{BB962C8B-B14F-4D97-AF65-F5344CB8AC3E}">
        <p14:creationId xmlns:p14="http://schemas.microsoft.com/office/powerpoint/2010/main" val="211000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6172200" cy="857250"/>
          </a:xfrm>
        </p:spPr>
        <p:txBody>
          <a:bodyPr>
            <a:normAutofit/>
          </a:bodyPr>
          <a:lstStyle/>
          <a:p>
            <a:r>
              <a:rPr lang="en-GB" dirty="0"/>
              <a:t>Array Element Access</a:t>
            </a:r>
          </a:p>
        </p:txBody>
      </p:sp>
      <p:sp>
        <p:nvSpPr>
          <p:cNvPr id="3" name="Content Placeholder 2"/>
          <p:cNvSpPr>
            <a:spLocks noGrp="1"/>
          </p:cNvSpPr>
          <p:nvPr>
            <p:ph idx="1"/>
          </p:nvPr>
        </p:nvSpPr>
        <p:spPr>
          <a:xfrm>
            <a:off x="827584" y="2060848"/>
            <a:ext cx="6915150" cy="3600450"/>
          </a:xfrm>
        </p:spPr>
        <p:txBody>
          <a:bodyPr>
            <a:normAutofit/>
          </a:bodyPr>
          <a:lstStyle/>
          <a:p>
            <a:r>
              <a:rPr lang="en-GB" dirty="0"/>
              <a:t>To get at (or access) the values held in an array, we use the name of the array followed by an array position in square brackets:</a:t>
            </a:r>
          </a:p>
          <a:p>
            <a:pPr marL="300038" lvl="1" indent="0">
              <a:buNone/>
            </a:pPr>
            <a:r>
              <a:rPr lang="en-GB" b="1" dirty="0" err="1">
                <a:latin typeface="Consolas" panose="020B0609020204030204" pitchFamily="49" charset="0"/>
                <a:cs typeface="Consolas" panose="020B0609020204030204" pitchFamily="49" charset="0"/>
              </a:rPr>
              <a:t>System.out.println</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intArray</a:t>
            </a:r>
            <a:r>
              <a:rPr lang="en-GB" b="1" dirty="0">
                <a:latin typeface="Consolas" panose="020B0609020204030204" pitchFamily="49" charset="0"/>
                <a:cs typeface="Consolas" panose="020B0609020204030204" pitchFamily="49" charset="0"/>
              </a:rPr>
              <a:t>[2]);</a:t>
            </a:r>
            <a:endParaRPr lang="en-GB" dirty="0">
              <a:latin typeface="Consolas" panose="020B0609020204030204" pitchFamily="49" charset="0"/>
              <a:cs typeface="Consolas" panose="020B0609020204030204" pitchFamily="49" charset="0"/>
            </a:endParaRPr>
          </a:p>
          <a:p>
            <a:pPr>
              <a:buClr>
                <a:schemeClr val="tx1"/>
              </a:buClr>
            </a:pPr>
            <a:r>
              <a:rPr lang="en-US" altLang="en-US" dirty="0"/>
              <a:t>In fact array elements (like </a:t>
            </a:r>
            <a:r>
              <a:rPr lang="en-US" altLang="en-US" dirty="0" err="1">
                <a:latin typeface="Consolas" panose="020B0609020204030204" pitchFamily="49" charset="0"/>
                <a:cs typeface="Consolas" panose="020B0609020204030204" pitchFamily="49" charset="0"/>
              </a:rPr>
              <a:t>intArray</a:t>
            </a:r>
            <a:r>
              <a:rPr lang="en-US" altLang="en-US" dirty="0">
                <a:latin typeface="Consolas" panose="020B0609020204030204" pitchFamily="49" charset="0"/>
                <a:cs typeface="Consolas" panose="020B0609020204030204" pitchFamily="49" charset="0"/>
              </a:rPr>
              <a:t>[2]</a:t>
            </a:r>
            <a:r>
              <a:rPr lang="en-US" altLang="en-US" dirty="0"/>
              <a:t>) can be used like ordinary single valued variables</a:t>
            </a:r>
          </a:p>
          <a:p>
            <a:pPr lvl="1">
              <a:buClr>
                <a:schemeClr val="tx1"/>
              </a:buClr>
            </a:pPr>
            <a:r>
              <a:rPr lang="en-US" altLang="en-US" dirty="0"/>
              <a:t>On the left of an assignment:</a:t>
            </a:r>
          </a:p>
          <a:p>
            <a:pPr lvl="2">
              <a:buClr>
                <a:schemeClr val="tx1"/>
              </a:buClr>
              <a:buNone/>
            </a:pPr>
            <a:r>
              <a:rPr lang="en-US" altLang="en-US" b="1" dirty="0" err="1">
                <a:latin typeface="Consolas" panose="020B0609020204030204" pitchFamily="49" charset="0"/>
                <a:cs typeface="Consolas" panose="020B0609020204030204" pitchFamily="49" charset="0"/>
              </a:rPr>
              <a:t>intArray</a:t>
            </a:r>
            <a:r>
              <a:rPr lang="en-US" altLang="en-US" b="1" dirty="0">
                <a:latin typeface="Consolas" panose="020B0609020204030204" pitchFamily="49" charset="0"/>
                <a:cs typeface="Consolas" panose="020B0609020204030204" pitchFamily="49" charset="0"/>
              </a:rPr>
              <a:t>[2] = 12;</a:t>
            </a:r>
            <a:endParaRPr lang="en-US" altLang="en-US" dirty="0">
              <a:latin typeface="Consolas" panose="020B0609020204030204" pitchFamily="49" charset="0"/>
              <a:cs typeface="Consolas" panose="020B0609020204030204" pitchFamily="49" charset="0"/>
            </a:endParaRPr>
          </a:p>
          <a:p>
            <a:pPr lvl="1">
              <a:buClr>
                <a:schemeClr val="tx1"/>
              </a:buClr>
            </a:pPr>
            <a:r>
              <a:rPr lang="en-US" altLang="en-US" dirty="0"/>
              <a:t>Or in an expression (i.e. right side of assignment)</a:t>
            </a:r>
          </a:p>
          <a:p>
            <a:pPr lvl="2">
              <a:buClr>
                <a:schemeClr val="tx1"/>
              </a:buClr>
              <a:buNone/>
            </a:pPr>
            <a:r>
              <a:rPr lang="en-US" altLang="en-US" b="1" dirty="0" err="1">
                <a:latin typeface="Consolas" panose="020B0609020204030204" pitchFamily="49" charset="0"/>
                <a:cs typeface="Consolas" panose="020B0609020204030204" pitchFamily="49" charset="0"/>
              </a:rPr>
              <a:t>int</a:t>
            </a:r>
            <a:r>
              <a:rPr lang="en-US" altLang="en-US" b="1" dirty="0">
                <a:latin typeface="Consolas" panose="020B0609020204030204" pitchFamily="49" charset="0"/>
                <a:cs typeface="Consolas" panose="020B0609020204030204" pitchFamily="49" charset="0"/>
              </a:rPr>
              <a:t> </a:t>
            </a:r>
            <a:r>
              <a:rPr lang="en-US" altLang="en-US" b="1" dirty="0" err="1">
                <a:latin typeface="Consolas" panose="020B0609020204030204" pitchFamily="49" charset="0"/>
                <a:cs typeface="Consolas" panose="020B0609020204030204" pitchFamily="49" charset="0"/>
              </a:rPr>
              <a:t>thirdValue</a:t>
            </a:r>
            <a:r>
              <a:rPr lang="en-US" altLang="en-US" b="1" dirty="0">
                <a:latin typeface="Consolas" panose="020B0609020204030204" pitchFamily="49" charset="0"/>
                <a:cs typeface="Consolas" panose="020B0609020204030204" pitchFamily="49" charset="0"/>
              </a:rPr>
              <a:t> = </a:t>
            </a:r>
            <a:r>
              <a:rPr lang="en-US" altLang="en-US" b="1" dirty="0" err="1">
                <a:latin typeface="Consolas" panose="020B0609020204030204" pitchFamily="49" charset="0"/>
                <a:cs typeface="Consolas" panose="020B0609020204030204" pitchFamily="49" charset="0"/>
              </a:rPr>
              <a:t>intArray</a:t>
            </a:r>
            <a:r>
              <a:rPr lang="en-US" altLang="en-US" b="1" dirty="0">
                <a:latin typeface="Consolas" panose="020B0609020204030204" pitchFamily="49" charset="0"/>
                <a:cs typeface="Consolas" panose="020B0609020204030204" pitchFamily="49" charset="0"/>
              </a:rPr>
              <a:t>[2] + 3;</a:t>
            </a:r>
          </a:p>
        </p:txBody>
      </p:sp>
    </p:spTree>
    <p:extLst>
      <p:ext uri="{BB962C8B-B14F-4D97-AF65-F5344CB8AC3E}">
        <p14:creationId xmlns:p14="http://schemas.microsoft.com/office/powerpoint/2010/main" val="3030248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6172200" cy="857250"/>
          </a:xfrm>
        </p:spPr>
        <p:txBody>
          <a:bodyPr>
            <a:normAutofit/>
          </a:bodyPr>
          <a:lstStyle/>
          <a:p>
            <a:r>
              <a:rPr lang="en-GB" dirty="0"/>
              <a:t>Array Example</a:t>
            </a:r>
          </a:p>
        </p:txBody>
      </p:sp>
      <p:sp>
        <p:nvSpPr>
          <p:cNvPr id="3" name="Content Placeholder 2"/>
          <p:cNvSpPr>
            <a:spLocks noGrp="1"/>
          </p:cNvSpPr>
          <p:nvPr>
            <p:ph idx="1"/>
          </p:nvPr>
        </p:nvSpPr>
        <p:spPr>
          <a:xfrm>
            <a:off x="514350" y="2057401"/>
            <a:ext cx="8286750" cy="3394472"/>
          </a:xfrm>
        </p:spPr>
        <p:txBody>
          <a:bodyPr>
            <a:normAutofit fontScale="92500" lnSpcReduction="20000"/>
          </a:bodyPr>
          <a:lstStyle/>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public class </a:t>
            </a:r>
            <a:r>
              <a:rPr lang="en-GB" altLang="en-US" b="1" dirty="0" err="1">
                <a:latin typeface="Consolas" panose="020B0609020204030204" pitchFamily="49" charset="0"/>
                <a:cs typeface="Consolas" panose="020B0609020204030204" pitchFamily="49" charset="0"/>
              </a:rPr>
              <a:t>ArrayExample</a:t>
            </a:r>
            <a:r>
              <a:rPr lang="en-GB" altLang="en-US" b="1" dirty="0">
                <a:latin typeface="Consolas" panose="020B0609020204030204" pitchFamily="49" charset="0"/>
                <a:cs typeface="Consolas" panose="020B0609020204030204" pitchFamily="49" charset="0"/>
              </a:rPr>
              <a:t> {</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public static void main (String </a:t>
            </a:r>
            <a:r>
              <a:rPr lang="en-GB" altLang="en-US" b="1" dirty="0" err="1">
                <a:latin typeface="Consolas" panose="020B0609020204030204" pitchFamily="49" charset="0"/>
                <a:cs typeface="Consolas" panose="020B0609020204030204" pitchFamily="49" charset="0"/>
              </a:rPr>
              <a:t>args</a:t>
            </a:r>
            <a:r>
              <a:rPr lang="en-GB" altLang="en-US" b="1" dirty="0">
                <a:latin typeface="Consolas" panose="020B0609020204030204" pitchFamily="49" charset="0"/>
                <a:cs typeface="Consolas" panose="020B0609020204030204" pitchFamily="49" charset="0"/>
              </a:rPr>
              <a:t> []) {</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 = {1, 2, 3, 4};</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[0] = 5;</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[1] = 2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[0];</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thirdValue</a:t>
            </a:r>
            <a:r>
              <a:rPr lang="en-GB" altLang="en-US" b="1" dirty="0">
                <a:latin typeface="Consolas" panose="020B0609020204030204" pitchFamily="49" charset="0"/>
                <a:cs typeface="Consolas" panose="020B0609020204030204" pitchFamily="49" charset="0"/>
              </a:rPr>
              <a:t>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[2];</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System.out.println</a:t>
            </a:r>
            <a:r>
              <a:rPr lang="en-GB" altLang="en-US" b="1" dirty="0">
                <a:latin typeface="Consolas" panose="020B0609020204030204" pitchFamily="49" charset="0"/>
                <a:cs typeface="Consolas" panose="020B0609020204030204" pitchFamily="49" charset="0"/>
              </a:rPr>
              <a:t>(“First value is “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[0]); </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System.out.println</a:t>
            </a:r>
            <a:r>
              <a:rPr lang="en-GB" altLang="en-US" b="1" dirty="0">
                <a:latin typeface="Consolas" panose="020B0609020204030204" pitchFamily="49" charset="0"/>
                <a:cs typeface="Consolas" panose="020B0609020204030204" pitchFamily="49" charset="0"/>
              </a:rPr>
              <a:t>(“Second value is “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[1]);</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System.out.println</a:t>
            </a:r>
            <a:r>
              <a:rPr lang="en-GB" altLang="en-US" b="1" dirty="0">
                <a:latin typeface="Consolas" panose="020B0609020204030204" pitchFamily="49" charset="0"/>
                <a:cs typeface="Consolas" panose="020B0609020204030204" pitchFamily="49" charset="0"/>
              </a:rPr>
              <a:t>(“Third value is “ + </a:t>
            </a:r>
            <a:r>
              <a:rPr lang="en-GB" altLang="en-US" b="1" dirty="0" err="1">
                <a:latin typeface="Consolas" panose="020B0609020204030204" pitchFamily="49" charset="0"/>
                <a:cs typeface="Consolas" panose="020B0609020204030204" pitchFamily="49" charset="0"/>
              </a:rPr>
              <a:t>thirdValue</a:t>
            </a:r>
            <a:r>
              <a:rPr lang="en-GB" altLang="en-US" b="1" dirty="0">
                <a:latin typeface="Consolas" panose="020B0609020204030204" pitchFamily="49" charset="0"/>
                <a:cs typeface="Consolas" panose="020B0609020204030204" pitchFamily="49" charset="0"/>
              </a:rPr>
              <a:t>);</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   } </a:t>
            </a:r>
          </a:p>
          <a:p>
            <a:pPr marL="0" indent="0" defTabSz="336947">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altLang="en-US" b="1" dirty="0">
                <a:latin typeface="Consolas" panose="020B0609020204030204" pitchFamily="49" charset="0"/>
                <a:cs typeface="Consolas" panose="020B0609020204030204" pitchFamily="49" charset="0"/>
              </a:rPr>
              <a:t>}</a:t>
            </a:r>
            <a:endParaRPr lang="en-GB" altLang="en-US" dirty="0">
              <a:latin typeface="Consolas" panose="020B0609020204030204" pitchFamily="49" charset="0"/>
              <a:cs typeface="Consolas" panose="020B0609020204030204" pitchFamily="49" charset="0"/>
            </a:endParaRPr>
          </a:p>
          <a:p>
            <a:pPr>
              <a:lnSpc>
                <a:spcPct val="90000"/>
              </a:lnSpc>
            </a:pPr>
            <a:endParaRPr lang="en-US" altLang="en-US" dirty="0"/>
          </a:p>
          <a:p>
            <a:endParaRPr lang="en-GB" dirty="0"/>
          </a:p>
        </p:txBody>
      </p:sp>
    </p:spTree>
    <p:extLst>
      <p:ext uri="{BB962C8B-B14F-4D97-AF65-F5344CB8AC3E}">
        <p14:creationId xmlns:p14="http://schemas.microsoft.com/office/powerpoint/2010/main" val="2233725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7886700" cy="1325563"/>
          </a:xfrm>
        </p:spPr>
        <p:txBody>
          <a:bodyPr/>
          <a:lstStyle/>
          <a:p>
            <a:r>
              <a:rPr lang="en-GB" dirty="0"/>
              <a:t>Iteration</a:t>
            </a:r>
          </a:p>
        </p:txBody>
      </p:sp>
      <p:sp>
        <p:nvSpPr>
          <p:cNvPr id="3" name="Content Placeholder 2"/>
          <p:cNvSpPr>
            <a:spLocks noGrp="1"/>
          </p:cNvSpPr>
          <p:nvPr>
            <p:ph idx="1"/>
          </p:nvPr>
        </p:nvSpPr>
        <p:spPr>
          <a:xfrm>
            <a:off x="539552" y="1874243"/>
            <a:ext cx="8001000" cy="3963887"/>
          </a:xfrm>
        </p:spPr>
        <p:txBody>
          <a:bodyPr>
            <a:noAutofit/>
          </a:bodyPr>
          <a:lstStyle/>
          <a:p>
            <a:pPr>
              <a:buClr>
                <a:schemeClr val="tx1"/>
              </a:buClr>
            </a:pPr>
            <a:r>
              <a:rPr lang="en-US" altLang="en-US" sz="1800" dirty="0">
                <a:latin typeface="Arial" pitchFamily="34" charset="0"/>
              </a:rPr>
              <a:t>Whilst we can access array values by specifying the position directly as an integer value, we often want to set up a variable to act as an index into the array</a:t>
            </a:r>
            <a:endParaRPr lang="en-US" altLang="en-US" sz="1800" i="1" dirty="0">
              <a:latin typeface="Arial" pitchFamily="34" charset="0"/>
            </a:endParaRPr>
          </a:p>
          <a:p>
            <a:pPr marL="342900" lvl="1" indent="0">
              <a:buClr>
                <a:schemeClr val="tx1"/>
              </a:buClr>
              <a:buNone/>
            </a:pPr>
            <a:r>
              <a:rPr lang="en-US" altLang="en-US" dirty="0">
                <a:latin typeface="Arial" pitchFamily="34" charset="0"/>
              </a:rPr>
              <a:t>  </a:t>
            </a:r>
            <a:r>
              <a:rPr lang="en-US" altLang="en-US" b="1" dirty="0" err="1">
                <a:latin typeface="Consolas" panose="020B0609020204030204" pitchFamily="49" charset="0"/>
                <a:cs typeface="Consolas" panose="020B0609020204030204" pitchFamily="49" charset="0"/>
              </a:rPr>
              <a:t>int</a:t>
            </a:r>
            <a:r>
              <a:rPr lang="en-US" altLang="en-US" b="1" dirty="0">
                <a:latin typeface="Consolas" panose="020B0609020204030204" pitchFamily="49" charset="0"/>
                <a:cs typeface="Consolas" panose="020B0609020204030204" pitchFamily="49" charset="0"/>
              </a:rPr>
              <a:t> index = 1;</a:t>
            </a:r>
          </a:p>
          <a:p>
            <a:pPr marL="342900" lvl="1" indent="0">
              <a:buClr>
                <a:schemeClr val="tx1"/>
              </a:buClr>
              <a:buNone/>
            </a:pPr>
            <a:r>
              <a:rPr lang="en-US" altLang="en-US" b="1" dirty="0">
                <a:latin typeface="Consolas" panose="020B0609020204030204" pitchFamily="49" charset="0"/>
                <a:cs typeface="Consolas" panose="020B0609020204030204" pitchFamily="49" charset="0"/>
              </a:rPr>
              <a:t> </a:t>
            </a:r>
            <a:r>
              <a:rPr lang="en-US" altLang="en-US" b="1" dirty="0" err="1">
                <a:latin typeface="Consolas" panose="020B0609020204030204" pitchFamily="49" charset="0"/>
                <a:cs typeface="Consolas" panose="020B0609020204030204" pitchFamily="49" charset="0"/>
              </a:rPr>
              <a:t>intArray</a:t>
            </a:r>
            <a:r>
              <a:rPr lang="en-US" altLang="en-US" b="1" dirty="0">
                <a:latin typeface="Consolas" panose="020B0609020204030204" pitchFamily="49" charset="0"/>
                <a:cs typeface="Consolas" panose="020B0609020204030204" pitchFamily="49" charset="0"/>
              </a:rPr>
              <a:t>[index] = 12;</a:t>
            </a:r>
          </a:p>
          <a:p>
            <a:pPr>
              <a:buClr>
                <a:schemeClr val="tx1"/>
              </a:buClr>
            </a:pPr>
            <a:r>
              <a:rPr lang="en-US" altLang="en-US" sz="1800" dirty="0">
                <a:latin typeface="Arial" pitchFamily="34" charset="0"/>
              </a:rPr>
              <a:t>As it’s awkward to change index all the time we can use a loop (typically a for loop) in which we can increment (or decrement) the loop variable</a:t>
            </a:r>
          </a:p>
          <a:p>
            <a:pPr lvl="1">
              <a:buClr>
                <a:schemeClr val="tx1"/>
              </a:buClr>
            </a:pPr>
            <a:r>
              <a:rPr lang="en-US" altLang="en-US" dirty="0">
                <a:latin typeface="Arial" pitchFamily="34" charset="0"/>
              </a:rPr>
              <a:t>We use a </a:t>
            </a:r>
            <a:r>
              <a:rPr lang="en-US" altLang="en-US" b="1" dirty="0">
                <a:latin typeface="Arial" pitchFamily="34" charset="0"/>
              </a:rPr>
              <a:t>for</a:t>
            </a:r>
            <a:r>
              <a:rPr lang="en-US" altLang="en-US" dirty="0">
                <a:latin typeface="Arial" pitchFamily="34" charset="0"/>
              </a:rPr>
              <a:t> loop as it is a counting loop</a:t>
            </a:r>
          </a:p>
          <a:p>
            <a:pPr>
              <a:buClr>
                <a:schemeClr val="tx1"/>
              </a:buClr>
            </a:pPr>
            <a:r>
              <a:rPr lang="en-US" altLang="en-US" sz="1800" dirty="0">
                <a:latin typeface="Arial" pitchFamily="34" charset="0"/>
              </a:rPr>
              <a:t>This leads us into </a:t>
            </a:r>
            <a:r>
              <a:rPr lang="en-US" altLang="en-US" sz="1800" i="1" dirty="0">
                <a:latin typeface="Arial" pitchFamily="34" charset="0"/>
              </a:rPr>
              <a:t>iteration</a:t>
            </a:r>
            <a:r>
              <a:rPr lang="en-US" altLang="en-US" sz="1800" dirty="0">
                <a:latin typeface="Arial" pitchFamily="34" charset="0"/>
              </a:rPr>
              <a:t>, which allows us to visit each element of an array and process its value as we wish</a:t>
            </a:r>
          </a:p>
          <a:p>
            <a:pPr>
              <a:buClr>
                <a:schemeClr val="tx1"/>
              </a:buClr>
            </a:pPr>
            <a:r>
              <a:rPr lang="en-US" altLang="en-US" sz="1800" dirty="0">
                <a:latin typeface="Arial" pitchFamily="34" charset="0"/>
              </a:rPr>
              <a:t>To help us with iteration we can use an attribute that all arrays have, called </a:t>
            </a:r>
            <a:r>
              <a:rPr lang="en-US" altLang="en-US" sz="1800" dirty="0">
                <a:latin typeface="Consolas" panose="020B0609020204030204" pitchFamily="49" charset="0"/>
                <a:cs typeface="Consolas" panose="020B0609020204030204" pitchFamily="49" charset="0"/>
              </a:rPr>
              <a:t>length</a:t>
            </a:r>
            <a:r>
              <a:rPr lang="en-US" altLang="en-US" sz="1800" dirty="0">
                <a:latin typeface="Courier New" pitchFamily="49" charset="0"/>
              </a:rPr>
              <a:t>,</a:t>
            </a:r>
            <a:r>
              <a:rPr lang="en-US" altLang="en-US" sz="1800" dirty="0">
                <a:latin typeface="Arial" pitchFamily="34" charset="0"/>
              </a:rPr>
              <a:t> so we know how many iterations to perform</a:t>
            </a:r>
          </a:p>
          <a:p>
            <a:pPr lvl="1">
              <a:buClr>
                <a:schemeClr val="tx1"/>
              </a:buClr>
              <a:buNone/>
            </a:pPr>
            <a:r>
              <a:rPr lang="en-US" altLang="en-US" dirty="0">
                <a:latin typeface="Courier New" pitchFamily="49" charset="0"/>
              </a:rPr>
              <a:t> </a:t>
            </a:r>
            <a:r>
              <a:rPr lang="en-US" altLang="en-US" b="1" dirty="0" err="1">
                <a:latin typeface="Consolas" panose="020B0609020204030204" pitchFamily="49" charset="0"/>
                <a:cs typeface="Consolas" panose="020B0609020204030204" pitchFamily="49" charset="0"/>
              </a:rPr>
              <a:t>intArray.length</a:t>
            </a:r>
            <a:r>
              <a:rPr lang="en-US" altLang="en-US" dirty="0">
                <a:latin typeface="Courier New" pitchFamily="49" charset="0"/>
              </a:rPr>
              <a:t> </a:t>
            </a:r>
            <a:r>
              <a:rPr lang="en-US" altLang="en-US" dirty="0">
                <a:latin typeface="Arial" pitchFamily="34" charset="0"/>
              </a:rPr>
              <a:t>tells us the length of the array</a:t>
            </a:r>
            <a:endParaRPr lang="en-GB" altLang="en-US" dirty="0">
              <a:latin typeface="Arial" pitchFamily="34" charset="0"/>
            </a:endParaRPr>
          </a:p>
          <a:p>
            <a:pPr marL="254794" indent="-254794" defTabSz="336947">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GB" altLang="en-US" sz="1800" dirty="0"/>
          </a:p>
          <a:p>
            <a:endParaRPr lang="en-GB" sz="1800" dirty="0"/>
          </a:p>
        </p:txBody>
      </p:sp>
    </p:spTree>
    <p:extLst>
      <p:ext uri="{BB962C8B-B14F-4D97-AF65-F5344CB8AC3E}">
        <p14:creationId xmlns:p14="http://schemas.microsoft.com/office/powerpoint/2010/main" val="1920584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980728"/>
            <a:ext cx="6172200" cy="857250"/>
          </a:xfrm>
        </p:spPr>
        <p:txBody>
          <a:bodyPr/>
          <a:lstStyle/>
          <a:p>
            <a:r>
              <a:rPr lang="en-GB" dirty="0"/>
              <a:t>Iteration</a:t>
            </a:r>
          </a:p>
        </p:txBody>
      </p:sp>
      <p:sp>
        <p:nvSpPr>
          <p:cNvPr id="5" name="Content Placeholder 2"/>
          <p:cNvSpPr>
            <a:spLocks noGrp="1"/>
          </p:cNvSpPr>
          <p:nvPr>
            <p:ph idx="1"/>
          </p:nvPr>
        </p:nvSpPr>
        <p:spPr>
          <a:xfrm>
            <a:off x="800100" y="2057401"/>
            <a:ext cx="7372350" cy="3394472"/>
          </a:xfrm>
        </p:spPr>
        <p:txBody>
          <a:bodyPr>
            <a:normAutofit lnSpcReduction="10000"/>
          </a:bodyPr>
          <a:lstStyle/>
          <a:p>
            <a:pPr>
              <a:lnSpc>
                <a:spcPct val="90000"/>
              </a:lnSpc>
            </a:pPr>
            <a:r>
              <a:rPr lang="en-GB" altLang="en-US" dirty="0"/>
              <a:t>The loop below will use the loop counter index to access each element in </a:t>
            </a:r>
            <a:r>
              <a:rPr lang="en-GB" altLang="en-US" dirty="0" err="1"/>
              <a:t>intArray</a:t>
            </a:r>
            <a:r>
              <a:rPr lang="en-GB" altLang="en-US" dirty="0"/>
              <a:t> and assign the value of the loop counter to each element</a:t>
            </a:r>
          </a:p>
          <a:p>
            <a:pPr marL="0" indent="0">
              <a:buNone/>
            </a:pPr>
            <a:endParaRPr lang="en-GB" altLang="en-US" b="1" dirty="0"/>
          </a:p>
          <a:p>
            <a:pPr marL="300038" lvl="1" indent="0">
              <a:buNone/>
            </a:pP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 = new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[5];</a:t>
            </a:r>
          </a:p>
          <a:p>
            <a:pPr marL="300038" lvl="1" indent="0">
              <a:buNone/>
            </a:pPr>
            <a:r>
              <a:rPr lang="en-GB" altLang="en-US" b="1" dirty="0">
                <a:latin typeface="Consolas" panose="020B0609020204030204" pitchFamily="49" charset="0"/>
                <a:cs typeface="Consolas" panose="020B0609020204030204" pitchFamily="49" charset="0"/>
              </a:rPr>
              <a:t>for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index = 0; index &lt; 5; index++) {</a:t>
            </a:r>
          </a:p>
          <a:p>
            <a:pPr marL="300038" lvl="1" indent="0">
              <a:buNone/>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[index] = index;</a:t>
            </a:r>
          </a:p>
          <a:p>
            <a:pPr marL="300038" lvl="1" indent="0">
              <a:buNone/>
            </a:pPr>
            <a:r>
              <a:rPr lang="en-GB" altLang="en-US" b="1" dirty="0">
                <a:latin typeface="Consolas" panose="020B0609020204030204" pitchFamily="49" charset="0"/>
                <a:cs typeface="Consolas" panose="020B0609020204030204" pitchFamily="49" charset="0"/>
              </a:rPr>
              <a:t>}</a:t>
            </a:r>
          </a:p>
          <a:p>
            <a:pPr marL="300038" lvl="1" indent="0">
              <a:buNone/>
            </a:pPr>
            <a:endParaRPr lang="en-GB" altLang="en-US" dirty="0">
              <a:latin typeface="Consolas" panose="020B0609020204030204" pitchFamily="49" charset="0"/>
              <a:cs typeface="Consolas" panose="020B0609020204030204" pitchFamily="49" charset="0"/>
            </a:endParaRPr>
          </a:p>
          <a:p>
            <a:pPr>
              <a:lnSpc>
                <a:spcPct val="90000"/>
              </a:lnSpc>
            </a:pPr>
            <a:r>
              <a:rPr lang="en-GB" altLang="en-US" dirty="0"/>
              <a:t>We can go a stage further and replace the literal size of the array (5) with the array length attribute</a:t>
            </a:r>
            <a:endParaRPr lang="en-GB" altLang="en-US" sz="1500" dirty="0"/>
          </a:p>
        </p:txBody>
      </p:sp>
    </p:spTree>
    <p:extLst>
      <p:ext uri="{BB962C8B-B14F-4D97-AF65-F5344CB8AC3E}">
        <p14:creationId xmlns:p14="http://schemas.microsoft.com/office/powerpoint/2010/main" val="205990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Execution Flow of the for loop structure</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46724"/>
            <a:ext cx="6324600" cy="413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896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lstStyle/>
          <a:p>
            <a:r>
              <a:rPr lang="en-GB" dirty="0"/>
              <a:t>Iteration</a:t>
            </a:r>
          </a:p>
        </p:txBody>
      </p:sp>
      <p:sp>
        <p:nvSpPr>
          <p:cNvPr id="5" name="Content Placeholder 2"/>
          <p:cNvSpPr>
            <a:spLocks noGrp="1"/>
          </p:cNvSpPr>
          <p:nvPr>
            <p:ph idx="1"/>
          </p:nvPr>
        </p:nvSpPr>
        <p:spPr>
          <a:xfrm>
            <a:off x="547791" y="2060848"/>
            <a:ext cx="7829550" cy="3394472"/>
          </a:xfrm>
        </p:spPr>
        <p:txBody>
          <a:bodyPr>
            <a:normAutofit lnSpcReduction="10000"/>
          </a:bodyPr>
          <a:lstStyle/>
          <a:p>
            <a:pPr>
              <a:lnSpc>
                <a:spcPct val="90000"/>
              </a:lnSpc>
            </a:pPr>
            <a:r>
              <a:rPr lang="en-GB" altLang="en-US" dirty="0"/>
              <a:t>Assign values to the array in a loop and print out each value in the same loop</a:t>
            </a:r>
          </a:p>
          <a:p>
            <a:pPr marL="0" indent="0">
              <a:buNone/>
            </a:pPr>
            <a:endParaRPr lang="en-GB" altLang="en-US" b="1" dirty="0"/>
          </a:p>
          <a:p>
            <a:pPr marL="300038" lvl="1" indent="0">
              <a:buNone/>
            </a:pP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 = new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[5];</a:t>
            </a:r>
          </a:p>
          <a:p>
            <a:pPr marL="300038" lvl="1" indent="0">
              <a:buNone/>
            </a:pPr>
            <a:r>
              <a:rPr lang="en-GB" altLang="en-US" b="1" dirty="0">
                <a:latin typeface="Consolas" panose="020B0609020204030204" pitchFamily="49" charset="0"/>
                <a:cs typeface="Consolas" panose="020B0609020204030204" pitchFamily="49" charset="0"/>
              </a:rPr>
              <a:t>for (</a:t>
            </a:r>
            <a:r>
              <a:rPr lang="en-GB" altLang="en-US" b="1" dirty="0" err="1">
                <a:latin typeface="Consolas" panose="020B0609020204030204" pitchFamily="49" charset="0"/>
                <a:cs typeface="Consolas" panose="020B0609020204030204" pitchFamily="49" charset="0"/>
              </a:rPr>
              <a:t>int</a:t>
            </a:r>
            <a:r>
              <a:rPr lang="en-GB" altLang="en-US" b="1" dirty="0">
                <a:latin typeface="Consolas" panose="020B0609020204030204" pitchFamily="49" charset="0"/>
                <a:cs typeface="Consolas" panose="020B0609020204030204" pitchFamily="49" charset="0"/>
              </a:rPr>
              <a:t> index = 0; index &lt; </a:t>
            </a:r>
            <a:r>
              <a:rPr lang="en-GB" altLang="en-US" b="1" dirty="0" err="1">
                <a:latin typeface="Consolas" panose="020B0609020204030204" pitchFamily="49" charset="0"/>
                <a:cs typeface="Consolas" panose="020B0609020204030204" pitchFamily="49" charset="0"/>
              </a:rPr>
              <a:t>intArray.length</a:t>
            </a:r>
            <a:r>
              <a:rPr lang="en-GB" altLang="en-US" b="1" dirty="0">
                <a:latin typeface="Consolas" panose="020B0609020204030204" pitchFamily="49" charset="0"/>
                <a:cs typeface="Consolas" panose="020B0609020204030204" pitchFamily="49" charset="0"/>
              </a:rPr>
              <a:t>; index++) {</a:t>
            </a:r>
          </a:p>
          <a:p>
            <a:pPr marL="300038" lvl="1" indent="0">
              <a:buNone/>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[index] = index;</a:t>
            </a:r>
          </a:p>
          <a:p>
            <a:pPr marL="300038" lvl="1" indent="0">
              <a:buNone/>
            </a:pPr>
            <a:r>
              <a:rPr lang="en-GB" altLang="en-US" b="1" dirty="0">
                <a:latin typeface="Consolas" panose="020B0609020204030204" pitchFamily="49" charset="0"/>
                <a:cs typeface="Consolas" panose="020B0609020204030204" pitchFamily="49" charset="0"/>
              </a:rPr>
              <a:t>    </a:t>
            </a:r>
            <a:r>
              <a:rPr lang="en-GB" altLang="en-US" b="1" dirty="0" err="1">
                <a:latin typeface="Consolas" panose="020B0609020204030204" pitchFamily="49" charset="0"/>
                <a:cs typeface="Consolas" panose="020B0609020204030204" pitchFamily="49" charset="0"/>
              </a:rPr>
              <a:t>System.out.println</a:t>
            </a:r>
            <a:r>
              <a:rPr lang="en-GB" altLang="en-US" b="1" dirty="0">
                <a:latin typeface="Consolas" panose="020B0609020204030204" pitchFamily="49" charset="0"/>
                <a:cs typeface="Consolas" panose="020B0609020204030204" pitchFamily="49" charset="0"/>
              </a:rPr>
              <a:t>(</a:t>
            </a:r>
            <a:r>
              <a:rPr lang="en-GB" altLang="en-US" b="1" dirty="0" err="1">
                <a:latin typeface="Consolas" panose="020B0609020204030204" pitchFamily="49" charset="0"/>
                <a:cs typeface="Consolas" panose="020B0609020204030204" pitchFamily="49" charset="0"/>
              </a:rPr>
              <a:t>intArray</a:t>
            </a:r>
            <a:r>
              <a:rPr lang="en-GB" altLang="en-US" b="1" dirty="0">
                <a:latin typeface="Consolas" panose="020B0609020204030204" pitchFamily="49" charset="0"/>
                <a:cs typeface="Consolas" panose="020B0609020204030204" pitchFamily="49" charset="0"/>
              </a:rPr>
              <a:t>[index]);  </a:t>
            </a:r>
          </a:p>
          <a:p>
            <a:pPr marL="300038" lvl="1" indent="0">
              <a:buNone/>
            </a:pPr>
            <a:r>
              <a:rPr lang="en-GB" altLang="en-US" b="1" dirty="0">
                <a:latin typeface="Consolas" panose="020B0609020204030204" pitchFamily="49" charset="0"/>
                <a:cs typeface="Consolas" panose="020B0609020204030204" pitchFamily="49" charset="0"/>
              </a:rPr>
              <a:t>}</a:t>
            </a:r>
          </a:p>
          <a:p>
            <a:pPr marL="300038" lvl="1" indent="0">
              <a:buNone/>
            </a:pPr>
            <a:endParaRPr lang="en-GB" altLang="en-US" dirty="0">
              <a:latin typeface="Consolas" panose="020B0609020204030204" pitchFamily="49" charset="0"/>
              <a:cs typeface="Consolas" panose="020B0609020204030204" pitchFamily="49" charset="0"/>
            </a:endParaRPr>
          </a:p>
          <a:p>
            <a:pPr>
              <a:lnSpc>
                <a:spcPct val="90000"/>
              </a:lnSpc>
            </a:pPr>
            <a:r>
              <a:rPr lang="en-GB" altLang="en-US" dirty="0"/>
              <a:t>Equipped with this we can look at a few common operations applied to arrays</a:t>
            </a:r>
            <a:endParaRPr lang="en-GB" altLang="en-US" sz="1500" dirty="0"/>
          </a:p>
        </p:txBody>
      </p:sp>
    </p:spTree>
    <p:extLst>
      <p:ext uri="{BB962C8B-B14F-4D97-AF65-F5344CB8AC3E}">
        <p14:creationId xmlns:p14="http://schemas.microsoft.com/office/powerpoint/2010/main" val="1499457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9552" y="1052736"/>
            <a:ext cx="6172200" cy="857250"/>
          </a:xfrm>
        </p:spPr>
        <p:txBody>
          <a:bodyPr/>
          <a:lstStyle/>
          <a:p>
            <a:r>
              <a:rPr lang="en-GB" dirty="0"/>
              <a:t>Common Array Operations</a:t>
            </a:r>
          </a:p>
        </p:txBody>
      </p:sp>
      <p:sp>
        <p:nvSpPr>
          <p:cNvPr id="6" name="Content Placeholder 2"/>
          <p:cNvSpPr>
            <a:spLocks noGrp="1"/>
          </p:cNvSpPr>
          <p:nvPr>
            <p:ph idx="1"/>
          </p:nvPr>
        </p:nvSpPr>
        <p:spPr>
          <a:xfrm>
            <a:off x="800100" y="2057401"/>
            <a:ext cx="7372350" cy="3600449"/>
          </a:xfrm>
        </p:spPr>
        <p:txBody>
          <a:bodyPr>
            <a:normAutofit/>
          </a:bodyPr>
          <a:lstStyle/>
          <a:p>
            <a:pPr>
              <a:lnSpc>
                <a:spcPct val="90000"/>
              </a:lnSpc>
            </a:pPr>
            <a:r>
              <a:rPr lang="en-GB" altLang="en-US" dirty="0"/>
              <a:t>Common operations include:</a:t>
            </a:r>
          </a:p>
          <a:p>
            <a:pPr lvl="1">
              <a:lnSpc>
                <a:spcPct val="90000"/>
              </a:lnSpc>
            </a:pPr>
            <a:r>
              <a:rPr lang="en-GB" altLang="en-US" dirty="0"/>
              <a:t>Initialization</a:t>
            </a:r>
          </a:p>
          <a:p>
            <a:pPr lvl="1">
              <a:lnSpc>
                <a:spcPct val="90000"/>
              </a:lnSpc>
            </a:pPr>
            <a:r>
              <a:rPr lang="en-GB" altLang="en-US" dirty="0"/>
              <a:t>Data input</a:t>
            </a:r>
          </a:p>
          <a:p>
            <a:pPr lvl="1">
              <a:lnSpc>
                <a:spcPct val="90000"/>
              </a:lnSpc>
            </a:pPr>
            <a:r>
              <a:rPr lang="en-GB" altLang="en-US" dirty="0"/>
              <a:t>Output values</a:t>
            </a:r>
          </a:p>
          <a:p>
            <a:pPr lvl="1">
              <a:lnSpc>
                <a:spcPct val="90000"/>
              </a:lnSpc>
            </a:pPr>
            <a:r>
              <a:rPr lang="en-GB" altLang="en-US" dirty="0"/>
              <a:t>Determine largest, smallest, sum, average (of elements)</a:t>
            </a:r>
          </a:p>
          <a:p>
            <a:pPr>
              <a:lnSpc>
                <a:spcPct val="90000"/>
              </a:lnSpc>
            </a:pPr>
            <a:endParaRPr lang="en-GB" altLang="en-US" dirty="0"/>
          </a:p>
          <a:p>
            <a:pPr>
              <a:lnSpc>
                <a:spcPct val="90000"/>
              </a:lnSpc>
            </a:pPr>
            <a:r>
              <a:rPr lang="en-GB" altLang="en-US" dirty="0"/>
              <a:t>Assume the following declarations</a:t>
            </a:r>
          </a:p>
          <a:p>
            <a:pPr marL="0" indent="0">
              <a:buNone/>
            </a:pPr>
            <a:endParaRPr lang="en-US" sz="1500" b="1" dirty="0">
              <a:latin typeface="Consolas" panose="020B0609020204030204" pitchFamily="49" charset="0"/>
              <a:cs typeface="Consolas" panose="020B0609020204030204" pitchFamily="49" charset="0"/>
            </a:endParaRPr>
          </a:p>
          <a:p>
            <a:pPr marL="0" indent="0">
              <a:buNone/>
            </a:pPr>
            <a:r>
              <a:rPr lang="en-US" sz="1500" b="1" dirty="0">
                <a:latin typeface="Consolas" panose="020B0609020204030204" pitchFamily="49" charset="0"/>
                <a:cs typeface="Consolas" panose="020B0609020204030204" pitchFamily="49" charset="0"/>
              </a:rPr>
              <a:t>   double[] sales = new double[10];</a:t>
            </a:r>
          </a:p>
          <a:p>
            <a:pPr marL="0" indent="0">
              <a:buNone/>
            </a:pPr>
            <a:r>
              <a:rPr lang="en-US" sz="1500" b="1" dirty="0">
                <a:latin typeface="Consolas" panose="020B0609020204030204" pitchFamily="49" charset="0"/>
                <a:cs typeface="Consolas" panose="020B0609020204030204" pitchFamily="49" charset="0"/>
              </a:rPr>
              <a:t>   </a:t>
            </a:r>
            <a:r>
              <a:rPr lang="en-US" sz="1500" b="1" dirty="0" err="1">
                <a:latin typeface="Consolas" panose="020B0609020204030204" pitchFamily="49" charset="0"/>
                <a:cs typeface="Consolas" panose="020B0609020204030204" pitchFamily="49" charset="0"/>
              </a:rPr>
              <a:t>int</a:t>
            </a:r>
            <a:r>
              <a:rPr lang="en-US" sz="1500" b="1" dirty="0">
                <a:latin typeface="Consolas" panose="020B0609020204030204" pitchFamily="49" charset="0"/>
                <a:cs typeface="Consolas" panose="020B0609020204030204" pitchFamily="49" charset="0"/>
              </a:rPr>
              <a:t> index, </a:t>
            </a:r>
            <a:r>
              <a:rPr lang="en-US" sz="1500" b="1" dirty="0" err="1">
                <a:latin typeface="Consolas" panose="020B0609020204030204" pitchFamily="49" charset="0"/>
                <a:cs typeface="Consolas" panose="020B0609020204030204" pitchFamily="49" charset="0"/>
              </a:rPr>
              <a:t>maxIndex</a:t>
            </a:r>
            <a:r>
              <a:rPr lang="en-US" sz="1500" b="1" dirty="0">
                <a:latin typeface="Consolas" panose="020B0609020204030204" pitchFamily="49" charset="0"/>
                <a:cs typeface="Consolas" panose="020B0609020204030204" pitchFamily="49" charset="0"/>
              </a:rPr>
              <a:t>;</a:t>
            </a:r>
          </a:p>
          <a:p>
            <a:pPr marL="0" indent="0">
              <a:buNone/>
            </a:pPr>
            <a:r>
              <a:rPr lang="en-US" sz="1500" b="1" dirty="0">
                <a:latin typeface="Consolas" panose="020B0609020204030204" pitchFamily="49" charset="0"/>
                <a:cs typeface="Consolas" panose="020B0609020204030204" pitchFamily="49" charset="0"/>
              </a:rPr>
              <a:t>   double </a:t>
            </a:r>
            <a:r>
              <a:rPr lang="en-US" sz="1500" b="1" dirty="0" err="1">
                <a:latin typeface="Consolas" panose="020B0609020204030204" pitchFamily="49" charset="0"/>
                <a:cs typeface="Consolas" panose="020B0609020204030204" pitchFamily="49" charset="0"/>
              </a:rPr>
              <a:t>largestSale</a:t>
            </a:r>
            <a:r>
              <a:rPr lang="en-US" sz="1500" b="1" dirty="0">
                <a:latin typeface="Consolas" panose="020B0609020204030204" pitchFamily="49" charset="0"/>
                <a:cs typeface="Consolas" panose="020B0609020204030204" pitchFamily="49" charset="0"/>
              </a:rPr>
              <a:t>, sum, average; </a:t>
            </a:r>
          </a:p>
          <a:p>
            <a:pPr marL="342900" lvl="1" indent="0">
              <a:buNone/>
            </a:pPr>
            <a:endParaRPr lang="en-GB" altLang="en-US" sz="1500" dirty="0"/>
          </a:p>
          <a:p>
            <a:endParaRPr lang="en-GB" dirty="0"/>
          </a:p>
        </p:txBody>
      </p:sp>
    </p:spTree>
    <p:extLst>
      <p:ext uri="{BB962C8B-B14F-4D97-AF65-F5344CB8AC3E}">
        <p14:creationId xmlns:p14="http://schemas.microsoft.com/office/powerpoint/2010/main" val="3806576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Initialization and Assignment</a:t>
            </a:r>
          </a:p>
        </p:txBody>
      </p:sp>
      <p:sp>
        <p:nvSpPr>
          <p:cNvPr id="3" name="Content Placeholder 2"/>
          <p:cNvSpPr>
            <a:spLocks noGrp="1"/>
          </p:cNvSpPr>
          <p:nvPr>
            <p:ph idx="1"/>
          </p:nvPr>
        </p:nvSpPr>
        <p:spPr>
          <a:xfrm>
            <a:off x="685800" y="2057401"/>
            <a:ext cx="7772400" cy="3394472"/>
          </a:xfrm>
        </p:spPr>
        <p:txBody>
          <a:bodyPr>
            <a:normAutofit lnSpcReduction="10000"/>
          </a:bodyPr>
          <a:lstStyle/>
          <a:p>
            <a:pPr marL="0" indent="0">
              <a:buNone/>
            </a:pPr>
            <a:r>
              <a:rPr lang="en-US" dirty="0">
                <a:solidFill>
                  <a:srgbClr val="00B050"/>
                </a:solidFill>
                <a:latin typeface="Consolas" panose="020B0609020204030204" pitchFamily="49" charset="0"/>
                <a:cs typeface="Consolas" panose="020B0609020204030204" pitchFamily="49" charset="0"/>
              </a:rPr>
              <a:t>//Initialization of an array</a:t>
            </a:r>
          </a:p>
          <a:p>
            <a:pPr marL="0" indent="0">
              <a:buNone/>
            </a:pPr>
            <a:r>
              <a:rPr lang="en-US" dirty="0">
                <a:solidFill>
                  <a:srgbClr val="0070C0"/>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(index = 0; index &lt;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index++) {</a:t>
            </a:r>
          </a:p>
          <a:p>
            <a:pPr marL="0" indent="0">
              <a:buNone/>
            </a:pPr>
            <a:r>
              <a:rPr lang="en-US" dirty="0">
                <a:latin typeface="Consolas" panose="020B0609020204030204" pitchFamily="49" charset="0"/>
                <a:cs typeface="Consolas" panose="020B0609020204030204" pitchFamily="49" charset="0"/>
              </a:rPr>
              <a:t>    sales[index] = 10.00;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//Data input from user to the array</a:t>
            </a:r>
          </a:p>
          <a:p>
            <a:pPr marL="0" indent="0">
              <a:buNone/>
            </a:pPr>
            <a:r>
              <a:rPr lang="en-US" dirty="0">
                <a:solidFill>
                  <a:srgbClr val="0070C0"/>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(index = 0; index &lt;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index++) {</a:t>
            </a:r>
          </a:p>
          <a:p>
            <a:pPr marL="0" indent="0">
              <a:buNone/>
            </a:pPr>
            <a:r>
              <a:rPr lang="en-US" dirty="0">
                <a:latin typeface="Consolas" panose="020B0609020204030204" pitchFamily="49" charset="0"/>
                <a:cs typeface="Consolas" panose="020B0609020204030204" pitchFamily="49" charset="0"/>
              </a:rPr>
              <a:t>    sales[index] = </a:t>
            </a:r>
            <a:r>
              <a:rPr lang="en-US" dirty="0" err="1">
                <a:latin typeface="Consolas" panose="020B0609020204030204" pitchFamily="49" charset="0"/>
                <a:cs typeface="Consolas" panose="020B0609020204030204" pitchFamily="49" charset="0"/>
              </a:rPr>
              <a:t>console.nextDouble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4719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Printing Values</a:t>
            </a:r>
          </a:p>
        </p:txBody>
      </p:sp>
      <p:sp>
        <p:nvSpPr>
          <p:cNvPr id="3" name="Content Placeholder 2"/>
          <p:cNvSpPr>
            <a:spLocks noGrp="1"/>
          </p:cNvSpPr>
          <p:nvPr>
            <p:ph idx="1"/>
          </p:nvPr>
        </p:nvSpPr>
        <p:spPr>
          <a:xfrm>
            <a:off x="571500" y="2057401"/>
            <a:ext cx="8229600" cy="3394472"/>
          </a:xfrm>
        </p:spPr>
        <p:txBody>
          <a:bodyPr/>
          <a:lstStyle/>
          <a:p>
            <a:pPr marL="0" indent="0">
              <a:buNone/>
            </a:pPr>
            <a:r>
              <a:rPr lang="en-US" dirty="0">
                <a:solidFill>
                  <a:srgbClr val="00B050"/>
                </a:solidFill>
                <a:latin typeface="Consolas" panose="020B0609020204030204" pitchFamily="49" charset="0"/>
                <a:cs typeface="Consolas" panose="020B0609020204030204" pitchFamily="49" charset="0"/>
              </a:rPr>
              <a:t>//Print out the values contained in the array</a:t>
            </a:r>
          </a:p>
          <a:p>
            <a:pPr marL="0" indent="0">
              <a:buNone/>
            </a:pPr>
            <a:r>
              <a:rPr lang="en-US" dirty="0">
                <a:solidFill>
                  <a:srgbClr val="0070C0"/>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(index = 0; index &lt;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index++)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a:t>
            </a:r>
            <a:r>
              <a:rPr lang="en-US" dirty="0">
                <a:latin typeface="Consolas" panose="020B0609020204030204" pitchFamily="49" charset="0"/>
                <a:cs typeface="Consolas" panose="020B0609020204030204" pitchFamily="49" charset="0"/>
              </a:rPr>
              <a:t>(sales[index] + "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3607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 and Average</a:t>
            </a:r>
          </a:p>
        </p:txBody>
      </p:sp>
      <p:sp>
        <p:nvSpPr>
          <p:cNvPr id="3" name="Content Placeholder 2"/>
          <p:cNvSpPr>
            <a:spLocks noGrp="1"/>
          </p:cNvSpPr>
          <p:nvPr>
            <p:ph idx="1"/>
          </p:nvPr>
        </p:nvSpPr>
        <p:spPr>
          <a:xfrm>
            <a:off x="685800" y="1885951"/>
            <a:ext cx="8001000" cy="3886200"/>
          </a:xfrm>
        </p:spPr>
        <p:txBody>
          <a:bodyPr>
            <a:normAutofit fontScale="77500" lnSpcReduction="20000"/>
          </a:bodyPr>
          <a:lstStyle/>
          <a:p>
            <a:pPr marL="0" indent="0">
              <a:buNone/>
            </a:pPr>
            <a:r>
              <a:rPr lang="en-US" dirty="0">
                <a:solidFill>
                  <a:srgbClr val="00B050"/>
                </a:solidFill>
                <a:latin typeface="Consolas" panose="020B0609020204030204" pitchFamily="49" charset="0"/>
                <a:cs typeface="Consolas" panose="020B0609020204030204" pitchFamily="49" charset="0"/>
              </a:rPr>
              <a:t>//Sum all the values in the array</a:t>
            </a:r>
          </a:p>
          <a:p>
            <a:pPr marL="0" indent="0">
              <a:buNone/>
            </a:pPr>
            <a:r>
              <a:rPr lang="en-US" dirty="0">
                <a:latin typeface="Consolas" panose="020B0609020204030204" pitchFamily="49" charset="0"/>
                <a:cs typeface="Consolas" panose="020B0609020204030204" pitchFamily="49" charset="0"/>
              </a:rPr>
              <a:t>sum = 0;</a:t>
            </a:r>
          </a:p>
          <a:p>
            <a:pPr marL="0" indent="0">
              <a:buNone/>
            </a:pPr>
            <a:endParaRPr lang="en-US" dirty="0">
              <a:solidFill>
                <a:schemeClr val="accent2"/>
              </a:solidFill>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(index = 0; index &lt;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index++) {</a:t>
            </a:r>
          </a:p>
          <a:p>
            <a:pPr marL="0" indent="0">
              <a:buNone/>
            </a:pPr>
            <a:r>
              <a:rPr lang="en-US" dirty="0">
                <a:latin typeface="Consolas" panose="020B0609020204030204" pitchFamily="49" charset="0"/>
                <a:cs typeface="Consolas" panose="020B0609020204030204" pitchFamily="49" charset="0"/>
              </a:rPr>
              <a:t>    sum = sum + sales[index];</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//Calculate the average using values from array</a:t>
            </a:r>
          </a:p>
          <a:p>
            <a:pPr marL="0" indent="0">
              <a:buNone/>
            </a:pPr>
            <a:r>
              <a:rPr lang="en-US" dirty="0">
                <a:solidFill>
                  <a:srgbClr val="0070C0"/>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 0) {</a:t>
            </a:r>
          </a:p>
          <a:p>
            <a:pPr marL="0" indent="0">
              <a:buNone/>
            </a:pPr>
            <a:r>
              <a:rPr lang="en-US" dirty="0">
                <a:latin typeface="Consolas" panose="020B0609020204030204" pitchFamily="49" charset="0"/>
                <a:cs typeface="Consolas" panose="020B0609020204030204" pitchFamily="49" charset="0"/>
              </a:rPr>
              <a:t>    average = sum /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rgbClr val="0070C0"/>
                </a:solidFill>
                <a:latin typeface="Consolas" panose="020B0609020204030204" pitchFamily="49" charset="0"/>
                <a:cs typeface="Consolas" panose="020B0609020204030204" pitchFamily="49" charset="0"/>
              </a:rPr>
              <a:t>else </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average = 0.0;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2658415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Max Value</a:t>
            </a:r>
          </a:p>
        </p:txBody>
      </p:sp>
      <p:sp>
        <p:nvSpPr>
          <p:cNvPr id="3" name="Content Placeholder 2"/>
          <p:cNvSpPr>
            <a:spLocks noGrp="1"/>
          </p:cNvSpPr>
          <p:nvPr>
            <p:ph idx="1"/>
          </p:nvPr>
        </p:nvSpPr>
        <p:spPr/>
        <p:txBody>
          <a:bodyPr>
            <a:normAutofit/>
          </a:bodyPr>
          <a:lstStyle/>
          <a:p>
            <a:pPr marL="0" indent="0">
              <a:buNone/>
            </a:pPr>
            <a:r>
              <a:rPr lang="en-US" dirty="0">
                <a:solidFill>
                  <a:srgbClr val="00B050"/>
                </a:solidFill>
                <a:latin typeface="Consolas" panose="020B0609020204030204" pitchFamily="49" charset="0"/>
                <a:cs typeface="Consolas" panose="020B0609020204030204" pitchFamily="49" charset="0"/>
              </a:rPr>
              <a:t>//Find the maximum value in the array</a:t>
            </a:r>
          </a:p>
          <a:p>
            <a:pPr marL="0" indent="0">
              <a:buNone/>
            </a:pPr>
            <a:r>
              <a:rPr lang="en-US" dirty="0" err="1">
                <a:latin typeface="Consolas" panose="020B0609020204030204" pitchFamily="49" charset="0"/>
                <a:cs typeface="Consolas" panose="020B0609020204030204" pitchFamily="49" charset="0"/>
              </a:rPr>
              <a:t>maxIndex</a:t>
            </a:r>
            <a:r>
              <a:rPr lang="en-US" dirty="0">
                <a:latin typeface="Consolas" panose="020B0609020204030204" pitchFamily="49" charset="0"/>
                <a:cs typeface="Consolas" panose="020B0609020204030204" pitchFamily="49" charset="0"/>
              </a:rPr>
              <a:t> = 0;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(index = 1; index &lt; </a:t>
            </a:r>
            <a:r>
              <a:rPr lang="en-US" dirty="0" err="1">
                <a:latin typeface="Consolas" panose="020B0609020204030204" pitchFamily="49" charset="0"/>
                <a:cs typeface="Consolas" panose="020B0609020204030204" pitchFamily="49" charset="0"/>
              </a:rPr>
              <a:t>sales.length</a:t>
            </a:r>
            <a:r>
              <a:rPr lang="en-US" dirty="0">
                <a:latin typeface="Consolas" panose="020B0609020204030204" pitchFamily="49" charset="0"/>
                <a:cs typeface="Consolas" panose="020B0609020204030204" pitchFamily="49" charset="0"/>
              </a:rPr>
              <a:t>; index++) {</a:t>
            </a:r>
          </a:p>
          <a:p>
            <a:pPr marL="0" indent="0">
              <a:buNone/>
            </a:pPr>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(sales[</a:t>
            </a:r>
            <a:r>
              <a:rPr lang="en-US" dirty="0" err="1">
                <a:latin typeface="Consolas" panose="020B0609020204030204" pitchFamily="49" charset="0"/>
                <a:cs typeface="Consolas" panose="020B0609020204030204" pitchFamily="49" charset="0"/>
              </a:rPr>
              <a:t>maxIndex</a:t>
            </a:r>
            <a:r>
              <a:rPr lang="en-US" dirty="0">
                <a:latin typeface="Consolas" panose="020B0609020204030204" pitchFamily="49" charset="0"/>
                <a:cs typeface="Consolas" panose="020B0609020204030204" pitchFamily="49" charset="0"/>
              </a:rPr>
              <a:t>] &lt; sales[index])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maxIndex</a:t>
            </a:r>
            <a:r>
              <a:rPr lang="en-US" dirty="0">
                <a:latin typeface="Consolas" panose="020B0609020204030204" pitchFamily="49" charset="0"/>
                <a:cs typeface="Consolas" panose="020B0609020204030204" pitchFamily="49" charset="0"/>
              </a:rPr>
              <a:t> = index;</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largestSale</a:t>
            </a:r>
            <a:r>
              <a:rPr lang="en-US" dirty="0">
                <a:latin typeface="Consolas" panose="020B0609020204030204" pitchFamily="49" charset="0"/>
                <a:cs typeface="Consolas" panose="020B0609020204030204" pitchFamily="49" charset="0"/>
              </a:rPr>
              <a:t> = sales[</a:t>
            </a:r>
            <a:r>
              <a:rPr lang="en-US" dirty="0" err="1">
                <a:latin typeface="Consolas" panose="020B0609020204030204" pitchFamily="49" charset="0"/>
                <a:cs typeface="Consolas" panose="020B0609020204030204" pitchFamily="49" charset="0"/>
              </a:rPr>
              <a:t>maxIndex</a:t>
            </a:r>
            <a:r>
              <a:rPr lang="en-US" dirty="0">
                <a:latin typeface="Consolas" panose="020B0609020204030204" pitchFamily="49" charset="0"/>
                <a:cs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338404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Variable sized Collections - </a:t>
            </a:r>
            <a:r>
              <a:rPr lang="en-US" b="1" dirty="0" err="1"/>
              <a:t>ArrayList</a:t>
            </a:r>
            <a:endParaRPr lang="en-GB" b="1" dirty="0"/>
          </a:p>
        </p:txBody>
      </p:sp>
      <p:sp>
        <p:nvSpPr>
          <p:cNvPr id="4" name="Subtitle 3"/>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204167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063229"/>
            <a:ext cx="8229600" cy="857250"/>
          </a:xfrm>
        </p:spPr>
        <p:txBody>
          <a:bodyPr/>
          <a:lstStyle/>
          <a:p>
            <a:r>
              <a:rPr lang="en-GB" dirty="0"/>
              <a:t>Variable Sized Collections</a:t>
            </a:r>
          </a:p>
        </p:txBody>
      </p:sp>
      <p:sp>
        <p:nvSpPr>
          <p:cNvPr id="7" name="Content Placeholder 2"/>
          <p:cNvSpPr>
            <a:spLocks noGrp="1"/>
          </p:cNvSpPr>
          <p:nvPr>
            <p:ph idx="1"/>
          </p:nvPr>
        </p:nvSpPr>
        <p:spPr>
          <a:xfrm>
            <a:off x="457200" y="2057401"/>
            <a:ext cx="8229600" cy="3394472"/>
          </a:xfrm>
        </p:spPr>
        <p:txBody>
          <a:bodyPr>
            <a:normAutofit/>
          </a:bodyPr>
          <a:lstStyle/>
          <a:p>
            <a:r>
              <a:rPr lang="en-GB" dirty="0"/>
              <a:t>If you don’t know how many items to store you could choose a fixed static array and give it a very large size, which you hope you will never be exceeded</a:t>
            </a:r>
          </a:p>
          <a:p>
            <a:pPr lvl="1"/>
            <a:r>
              <a:rPr lang="en-GB" dirty="0"/>
              <a:t>But this is wasteful </a:t>
            </a:r>
          </a:p>
          <a:p>
            <a:r>
              <a:rPr lang="en-GB" dirty="0"/>
              <a:t>A better solution is to use a variable sized collection, such as an </a:t>
            </a:r>
            <a:r>
              <a:rPr lang="en-GB" dirty="0" err="1"/>
              <a:t>ArrayList</a:t>
            </a:r>
            <a:endParaRPr lang="en-GB" dirty="0"/>
          </a:p>
          <a:p>
            <a:r>
              <a:rPr lang="en-GB" dirty="0"/>
              <a:t>An </a:t>
            </a:r>
            <a:r>
              <a:rPr lang="en-GB" dirty="0" err="1"/>
              <a:t>ArrayList</a:t>
            </a:r>
            <a:r>
              <a:rPr lang="en-GB" dirty="0"/>
              <a:t> will grow as you need to add more items and shrink as you remove items</a:t>
            </a:r>
          </a:p>
          <a:p>
            <a:pPr lvl="1"/>
            <a:r>
              <a:rPr lang="en-GB" dirty="0"/>
              <a:t>i.e. it is </a:t>
            </a:r>
            <a:r>
              <a:rPr lang="en-GB" i="1" dirty="0"/>
              <a:t>Elastic</a:t>
            </a:r>
          </a:p>
          <a:p>
            <a:r>
              <a:rPr lang="en-GB" dirty="0"/>
              <a:t>An </a:t>
            </a:r>
            <a:r>
              <a:rPr lang="en-GB" dirty="0" err="1"/>
              <a:t>ArrayList</a:t>
            </a:r>
            <a:r>
              <a:rPr lang="en-GB" dirty="0"/>
              <a:t>, like other variable sized collections, is a dynamic data structure, which will change its size as the need arises</a:t>
            </a:r>
          </a:p>
        </p:txBody>
      </p:sp>
    </p:spTree>
    <p:extLst>
      <p:ext uri="{BB962C8B-B14F-4D97-AF65-F5344CB8AC3E}">
        <p14:creationId xmlns:p14="http://schemas.microsoft.com/office/powerpoint/2010/main" val="1736143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ArrayList</a:t>
            </a:r>
            <a:endParaRPr lang="en-GB" dirty="0"/>
          </a:p>
        </p:txBody>
      </p:sp>
      <p:sp>
        <p:nvSpPr>
          <p:cNvPr id="3" name="Content Placeholder 2"/>
          <p:cNvSpPr>
            <a:spLocks noGrp="1"/>
          </p:cNvSpPr>
          <p:nvPr>
            <p:ph idx="1"/>
          </p:nvPr>
        </p:nvSpPr>
        <p:spPr/>
        <p:txBody>
          <a:bodyPr>
            <a:normAutofit/>
          </a:bodyPr>
          <a:lstStyle/>
          <a:p>
            <a:r>
              <a:rPr lang="en-GB" dirty="0" err="1"/>
              <a:t>ArrayList</a:t>
            </a:r>
            <a:r>
              <a:rPr lang="en-GB" dirty="0"/>
              <a:t> is one of a number of variable sized (dynamic) data structures, which we call </a:t>
            </a:r>
            <a:r>
              <a:rPr lang="en-GB" b="1" dirty="0"/>
              <a:t>Collections</a:t>
            </a:r>
            <a:r>
              <a:rPr lang="en-GB" dirty="0"/>
              <a:t> others include:</a:t>
            </a:r>
          </a:p>
          <a:p>
            <a:pPr lvl="1"/>
            <a:r>
              <a:rPr lang="en-US" altLang="en-US" b="1" dirty="0" err="1">
                <a:latin typeface="Consolas" panose="020B0609020204030204" pitchFamily="49" charset="0"/>
                <a:cs typeface="Consolas" panose="020B0609020204030204" pitchFamily="49" charset="0"/>
              </a:rPr>
              <a:t>LinkedList</a:t>
            </a:r>
            <a:r>
              <a:rPr lang="en-US" altLang="en-US" b="1" dirty="0">
                <a:latin typeface="Consolas" panose="020B0609020204030204" pitchFamily="49" charset="0"/>
                <a:cs typeface="Consolas" panose="020B0609020204030204" pitchFamily="49" charset="0"/>
              </a:rPr>
              <a:t>, </a:t>
            </a:r>
            <a:r>
              <a:rPr lang="en-US" altLang="en-US" b="1" dirty="0" err="1">
                <a:latin typeface="Consolas" panose="020B0609020204030204" pitchFamily="49" charset="0"/>
                <a:cs typeface="Consolas" panose="020B0609020204030204" pitchFamily="49" charset="0"/>
              </a:rPr>
              <a:t>HashMap</a:t>
            </a:r>
            <a:r>
              <a:rPr lang="en-US" altLang="en-US" b="1" dirty="0">
                <a:latin typeface="Consolas" panose="020B0609020204030204" pitchFamily="49" charset="0"/>
                <a:cs typeface="Consolas" panose="020B0609020204030204" pitchFamily="49" charset="0"/>
              </a:rPr>
              <a:t>, </a:t>
            </a:r>
            <a:r>
              <a:rPr lang="en-US" altLang="en-US" b="1" dirty="0" err="1">
                <a:latin typeface="Consolas" panose="020B0609020204030204" pitchFamily="49" charset="0"/>
                <a:cs typeface="Consolas" panose="020B0609020204030204" pitchFamily="49" charset="0"/>
              </a:rPr>
              <a:t>TreeSet</a:t>
            </a:r>
            <a:r>
              <a:rPr lang="en-US" altLang="en-US" b="1" dirty="0">
                <a:latin typeface="Consolas" panose="020B0609020204030204" pitchFamily="49" charset="0"/>
                <a:cs typeface="Consolas" panose="020B0609020204030204" pitchFamily="49" charset="0"/>
              </a:rPr>
              <a:t>, </a:t>
            </a:r>
            <a:r>
              <a:rPr lang="en-US" altLang="en-US" b="1" dirty="0" err="1">
                <a:latin typeface="Consolas" panose="020B0609020204030204" pitchFamily="49" charset="0"/>
                <a:cs typeface="Consolas" panose="020B0609020204030204" pitchFamily="49" charset="0"/>
              </a:rPr>
              <a:t>PriorityQueue</a:t>
            </a:r>
            <a:endParaRPr lang="en-US" altLang="en-US" b="1" dirty="0">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1876692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ArrayList</a:t>
            </a:r>
            <a:r>
              <a:rPr lang="en-GB" dirty="0"/>
              <a:t> Declaration</a:t>
            </a:r>
          </a:p>
        </p:txBody>
      </p:sp>
      <p:sp>
        <p:nvSpPr>
          <p:cNvPr id="3" name="Content Placeholder 2"/>
          <p:cNvSpPr>
            <a:spLocks noGrp="1"/>
          </p:cNvSpPr>
          <p:nvPr>
            <p:ph idx="1"/>
          </p:nvPr>
        </p:nvSpPr>
        <p:spPr>
          <a:xfrm>
            <a:off x="628650" y="1825625"/>
            <a:ext cx="8263830" cy="4351338"/>
          </a:xfrm>
        </p:spPr>
        <p:txBody>
          <a:bodyPr>
            <a:normAutofit/>
          </a:bodyPr>
          <a:lstStyle/>
          <a:p>
            <a:r>
              <a:rPr lang="en-US" altLang="en-US" dirty="0"/>
              <a:t>In order to make use of the </a:t>
            </a:r>
            <a:r>
              <a:rPr lang="en-US" altLang="en-US" dirty="0" err="1"/>
              <a:t>ArrayList</a:t>
            </a:r>
            <a:r>
              <a:rPr lang="en-US" altLang="en-US" dirty="0"/>
              <a:t> class, it must first be imported from the package </a:t>
            </a:r>
            <a:r>
              <a:rPr lang="en-US" altLang="en-US" dirty="0" err="1">
                <a:latin typeface="Consolas" panose="020B0609020204030204" pitchFamily="49" charset="0"/>
                <a:cs typeface="Consolas" panose="020B0609020204030204" pitchFamily="49" charset="0"/>
              </a:rPr>
              <a:t>java.util</a:t>
            </a:r>
            <a:endParaRPr lang="en-US" altLang="en-US" dirty="0">
              <a:latin typeface="Consolas" panose="020B0609020204030204" pitchFamily="49" charset="0"/>
              <a:cs typeface="Consolas" panose="020B0609020204030204" pitchFamily="49" charset="0"/>
            </a:endParaRPr>
          </a:p>
          <a:p>
            <a:pPr marL="0" indent="0">
              <a:buNone/>
            </a:pPr>
            <a:r>
              <a:rPr lang="en-US"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import </a:t>
            </a:r>
            <a:r>
              <a:rPr lang="en-US" altLang="zh-CN" dirty="0" err="1">
                <a:latin typeface="Consolas" panose="020B0609020204030204" pitchFamily="49" charset="0"/>
                <a:cs typeface="Consolas" panose="020B0609020204030204" pitchFamily="49" charset="0"/>
              </a:rPr>
              <a:t>java.util.ArrayList</a:t>
            </a:r>
            <a:endParaRPr lang="en-US" altLang="en-US" dirty="0">
              <a:latin typeface="Consolas" panose="020B0609020204030204" pitchFamily="49" charset="0"/>
              <a:cs typeface="Consolas" panose="020B0609020204030204" pitchFamily="49" charset="0"/>
            </a:endParaRPr>
          </a:p>
          <a:p>
            <a:r>
              <a:rPr lang="en-US" altLang="en-US" dirty="0"/>
              <a:t>An </a:t>
            </a:r>
            <a:r>
              <a:rPr lang="en-US" altLang="en-US" dirty="0" err="1"/>
              <a:t>ArrayList</a:t>
            </a:r>
            <a:r>
              <a:rPr lang="en-US" altLang="en-US" dirty="0"/>
              <a:t> is created as:</a:t>
            </a:r>
          </a:p>
          <a:p>
            <a:pPr lvl="1">
              <a:buNone/>
            </a:pPr>
            <a:r>
              <a:rPr lang="en-US" altLang="en-US" b="1" dirty="0" err="1">
                <a:latin typeface="Courier New" pitchFamily="49" charset="0"/>
              </a:rPr>
              <a:t>ArrayList</a:t>
            </a:r>
            <a:r>
              <a:rPr lang="en-US" altLang="en-US" b="1" dirty="0">
                <a:latin typeface="Courier New" pitchFamily="49" charset="0"/>
              </a:rPr>
              <a:t>&lt;</a:t>
            </a:r>
            <a:r>
              <a:rPr lang="en-US" altLang="en-US" b="1" dirty="0" err="1">
                <a:latin typeface="Courier New" pitchFamily="49" charset="0"/>
              </a:rPr>
              <a:t>BaseType</a:t>
            </a:r>
            <a:r>
              <a:rPr lang="en-US" altLang="en-US" b="1" dirty="0">
                <a:latin typeface="Courier New" pitchFamily="49" charset="0"/>
              </a:rPr>
              <a:t>&gt; </a:t>
            </a:r>
            <a:r>
              <a:rPr lang="en-US" altLang="en-US" b="1" dirty="0" err="1">
                <a:latin typeface="Courier New" pitchFamily="49" charset="0"/>
              </a:rPr>
              <a:t>aList</a:t>
            </a:r>
            <a:r>
              <a:rPr lang="en-US" altLang="en-US" b="1" dirty="0">
                <a:latin typeface="Courier New" pitchFamily="49" charset="0"/>
              </a:rPr>
              <a:t> =  new </a:t>
            </a:r>
            <a:r>
              <a:rPr lang="en-US" altLang="en-US" b="1" dirty="0" err="1">
                <a:latin typeface="Courier New" pitchFamily="49" charset="0"/>
              </a:rPr>
              <a:t>ArrayList</a:t>
            </a:r>
            <a:r>
              <a:rPr lang="en-US" altLang="en-US" b="1" dirty="0">
                <a:latin typeface="Courier New" pitchFamily="49" charset="0"/>
              </a:rPr>
              <a:t>&lt;</a:t>
            </a:r>
            <a:r>
              <a:rPr lang="en-US" altLang="en-US" b="1" dirty="0" err="1">
                <a:latin typeface="Courier New" pitchFamily="49" charset="0"/>
              </a:rPr>
              <a:t>BaseType</a:t>
            </a:r>
            <a:r>
              <a:rPr lang="en-US" altLang="en-US" b="1" dirty="0">
                <a:latin typeface="Courier New" pitchFamily="49" charset="0"/>
              </a:rPr>
              <a:t>&gt;();</a:t>
            </a:r>
          </a:p>
          <a:p>
            <a:r>
              <a:rPr lang="en-GB" dirty="0" err="1"/>
              <a:t>BaseType</a:t>
            </a:r>
            <a:r>
              <a:rPr lang="en-GB" dirty="0"/>
              <a:t> specifies the type of the elements in the list, such as:</a:t>
            </a:r>
          </a:p>
          <a:p>
            <a:pPr marL="0" indent="0">
              <a:buNone/>
            </a:pPr>
            <a:r>
              <a:rPr lang="en-GB" altLang="en-US" sz="1500" b="1" dirty="0">
                <a:latin typeface="Courier New" pitchFamily="49" charset="0"/>
              </a:rPr>
              <a:t>   </a:t>
            </a:r>
            <a:r>
              <a:rPr lang="en-US" altLang="en-US" sz="1800" b="1" dirty="0" err="1">
                <a:latin typeface="Courier New" pitchFamily="49" charset="0"/>
              </a:rPr>
              <a:t>ArrayList</a:t>
            </a:r>
            <a:r>
              <a:rPr lang="en-US" altLang="en-US" sz="1800" b="1" dirty="0">
                <a:latin typeface="Courier New" pitchFamily="49" charset="0"/>
              </a:rPr>
              <a:t>&lt;String&gt; </a:t>
            </a:r>
            <a:r>
              <a:rPr lang="en-US" altLang="en-US" sz="1800" b="1" dirty="0" err="1">
                <a:latin typeface="Courier New" pitchFamily="49" charset="0"/>
              </a:rPr>
              <a:t>sList</a:t>
            </a:r>
            <a:r>
              <a:rPr lang="en-US" altLang="en-US" sz="1800" b="1" dirty="0">
                <a:latin typeface="Courier New" pitchFamily="49" charset="0"/>
              </a:rPr>
              <a:t> =  new </a:t>
            </a:r>
            <a:r>
              <a:rPr lang="en-US" altLang="en-US" sz="1800" b="1" dirty="0" err="1">
                <a:latin typeface="Courier New" pitchFamily="49" charset="0"/>
              </a:rPr>
              <a:t>ArrayList</a:t>
            </a:r>
            <a:r>
              <a:rPr lang="en-US" altLang="en-US" sz="1800" b="1" dirty="0">
                <a:latin typeface="Courier New" pitchFamily="49" charset="0"/>
              </a:rPr>
              <a:t>&lt;String&gt;();</a:t>
            </a:r>
          </a:p>
          <a:p>
            <a:endParaRPr lang="en-GB" dirty="0"/>
          </a:p>
          <a:p>
            <a:pPr marL="285750" indent="-285750"/>
            <a:endParaRPr lang="en-GB" altLang="en-US" dirty="0"/>
          </a:p>
          <a:p>
            <a:endParaRPr lang="en-US" altLang="en-US" dirty="0"/>
          </a:p>
          <a:p>
            <a:endParaRPr lang="en-GB" dirty="0"/>
          </a:p>
        </p:txBody>
      </p:sp>
    </p:spTree>
    <p:extLst>
      <p:ext uri="{BB962C8B-B14F-4D97-AF65-F5344CB8AC3E}">
        <p14:creationId xmlns:p14="http://schemas.microsoft.com/office/powerpoint/2010/main" val="377907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the for loop structure</a:t>
            </a:r>
          </a:p>
        </p:txBody>
      </p:sp>
      <p:sp>
        <p:nvSpPr>
          <p:cNvPr id="3" name="Shape 162818"/>
          <p:cNvSpPr txBox="1">
            <a:spLocks noChangeArrowheads="1"/>
          </p:cNvSpPr>
          <p:nvPr/>
        </p:nvSpPr>
        <p:spPr>
          <a:xfrm>
            <a:off x="1143000" y="1828800"/>
            <a:ext cx="7086600" cy="3942438"/>
          </a:xfrm>
          <a:prstGeom prst="rect">
            <a:avLst/>
          </a:prstGeom>
        </p:spPr>
        <p:txBody>
          <a:bodyPr/>
          <a:lstStyle>
            <a:lvl1pPr marL="257175" indent="-257175" algn="l" defTabSz="-10404872"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defTabSz="-10404872" rtl="0" eaLnBrk="1" fontAlgn="base" hangingPunct="1">
              <a:spcBef>
                <a:spcPct val="20000"/>
              </a:spcBef>
              <a:spcAft>
                <a:spcPct val="0"/>
              </a:spcAft>
              <a:buChar char="–"/>
              <a:defRPr sz="2100">
                <a:solidFill>
                  <a:schemeClr val="tx1"/>
                </a:solidFill>
                <a:latin typeface="+mn-lt"/>
              </a:defRPr>
            </a:lvl2pPr>
            <a:lvl3pPr marL="857250" indent="-171450" algn="l" defTabSz="-10404872" rtl="0" eaLnBrk="1" fontAlgn="base" hangingPunct="1">
              <a:spcBef>
                <a:spcPct val="20000"/>
              </a:spcBef>
              <a:spcAft>
                <a:spcPct val="0"/>
              </a:spcAft>
              <a:buChar char="•"/>
              <a:defRPr sz="1800">
                <a:solidFill>
                  <a:schemeClr val="tx1"/>
                </a:solidFill>
                <a:latin typeface="+mn-lt"/>
              </a:defRPr>
            </a:lvl3pPr>
            <a:lvl4pPr marL="1200150" indent="-171450" algn="l" defTabSz="-10404872" rtl="0" eaLnBrk="1" fontAlgn="base" hangingPunct="1">
              <a:spcBef>
                <a:spcPct val="20000"/>
              </a:spcBef>
              <a:spcAft>
                <a:spcPct val="0"/>
              </a:spcAft>
              <a:buChar char="–"/>
              <a:defRPr sz="1500">
                <a:solidFill>
                  <a:schemeClr val="tx1"/>
                </a:solidFill>
                <a:latin typeface="+mn-lt"/>
              </a:defRPr>
            </a:lvl4pPr>
            <a:lvl5pPr marL="1543050" indent="-171450" algn="l" defTabSz="-10404872" rtl="0" eaLnBrk="1" fontAlgn="base" hangingPunct="1">
              <a:spcBef>
                <a:spcPct val="20000"/>
              </a:spcBef>
              <a:spcAft>
                <a:spcPct val="0"/>
              </a:spcAft>
              <a:buChar char="»"/>
              <a:defRPr sz="1500">
                <a:solidFill>
                  <a:schemeClr val="tx1"/>
                </a:solidFill>
                <a:latin typeface="+mn-lt"/>
              </a:defRPr>
            </a:lvl5pPr>
            <a:lvl6pPr marL="1885950" indent="-171450" algn="l" eaLnBrk="1" fontAlgn="base" hangingPunct="1">
              <a:spcBef>
                <a:spcPct val="20000"/>
              </a:spcBef>
              <a:spcAft>
                <a:spcPct val="0"/>
              </a:spcAft>
              <a:buChar char="»"/>
              <a:defRPr sz="1500">
                <a:solidFill>
                  <a:schemeClr val="tx1">
                    <a:alpha val="100000"/>
                  </a:schemeClr>
                </a:solidFill>
                <a:latin typeface="+mn-lt"/>
              </a:defRPr>
            </a:lvl6pPr>
            <a:lvl7pPr marL="2228850" indent="-171450" algn="l" eaLnBrk="1" fontAlgn="base" hangingPunct="1">
              <a:spcBef>
                <a:spcPct val="20000"/>
              </a:spcBef>
              <a:spcAft>
                <a:spcPct val="0"/>
              </a:spcAft>
              <a:buChar char="»"/>
              <a:defRPr sz="1500">
                <a:solidFill>
                  <a:schemeClr val="tx1">
                    <a:alpha val="100000"/>
                  </a:schemeClr>
                </a:solidFill>
                <a:latin typeface="+mn-lt"/>
              </a:defRPr>
            </a:lvl7pPr>
            <a:lvl8pPr marL="2571750" indent="-171450" algn="l" eaLnBrk="1" fontAlgn="base" hangingPunct="1">
              <a:spcBef>
                <a:spcPct val="20000"/>
              </a:spcBef>
              <a:spcAft>
                <a:spcPct val="0"/>
              </a:spcAft>
              <a:buChar char="»"/>
              <a:defRPr sz="1500">
                <a:solidFill>
                  <a:schemeClr val="tx1">
                    <a:alpha val="100000"/>
                  </a:schemeClr>
                </a:solidFill>
                <a:latin typeface="+mn-lt"/>
              </a:defRPr>
            </a:lvl8pPr>
            <a:lvl9pPr marL="2914650" indent="-171450" algn="l" eaLnBrk="1" fontAlgn="base" hangingPunct="1">
              <a:spcBef>
                <a:spcPct val="20000"/>
              </a:spcBef>
              <a:spcAft>
                <a:spcPct val="0"/>
              </a:spcAft>
              <a:buChar char="»"/>
              <a:defRPr sz="1500">
                <a:solidFill>
                  <a:schemeClr val="tx1">
                    <a:alpha val="100000"/>
                  </a:schemeClr>
                </a:solidFill>
                <a:latin typeface="+mn-lt"/>
              </a:defRPr>
            </a:lvl9pPr>
          </a:lstStyle>
          <a:p>
            <a:pPr defTabSz="685800"/>
            <a:r>
              <a:rPr lang="en-US" kern="0" dirty="0"/>
              <a:t>The following </a:t>
            </a:r>
            <a:r>
              <a:rPr lang="en-US" kern="0" dirty="0">
                <a:latin typeface="Courier New" pitchFamily="49" charset="0"/>
                <a:cs typeface="Courier New" pitchFamily="49" charset="0"/>
              </a:rPr>
              <a:t>for</a:t>
            </a:r>
            <a:r>
              <a:rPr lang="en-US" kern="0" dirty="0"/>
              <a:t> loop prints the first 10 nonnegative integers:</a:t>
            </a:r>
          </a:p>
          <a:p>
            <a:pPr defTabSz="685800">
              <a:buNone/>
            </a:pPr>
            <a:endParaRPr lang="en-US" sz="1800" kern="0" dirty="0"/>
          </a:p>
          <a:p>
            <a:pPr defTabSz="685800">
              <a:buNone/>
            </a:pPr>
            <a:r>
              <a:rPr lang="en-US" sz="2000" kern="0" dirty="0">
                <a:solidFill>
                  <a:schemeClr val="accent2"/>
                </a:solidFill>
                <a:latin typeface="Courier New" pitchFamily="49" charset="0"/>
              </a:rPr>
              <a:t>	</a:t>
            </a:r>
            <a:r>
              <a:rPr lang="en-US" sz="2000" kern="0" dirty="0">
                <a:solidFill>
                  <a:schemeClr val="tx2">
                    <a:lumMod val="60000"/>
                    <a:lumOff val="40000"/>
                  </a:schemeClr>
                </a:solidFill>
                <a:latin typeface="Courier New" pitchFamily="49" charset="0"/>
              </a:rPr>
              <a:t>for </a:t>
            </a:r>
            <a:r>
              <a:rPr lang="en-US" sz="2000" kern="0" dirty="0">
                <a:latin typeface="Courier New" pitchFamily="49" charset="0"/>
              </a:rPr>
              <a:t>(</a:t>
            </a:r>
            <a:r>
              <a:rPr lang="en-US" sz="2000" kern="0" dirty="0" err="1">
                <a:latin typeface="Courier New" pitchFamily="49" charset="0"/>
              </a:rPr>
              <a:t>int</a:t>
            </a:r>
            <a:r>
              <a:rPr lang="en-US" sz="2000" kern="0" dirty="0">
                <a:latin typeface="Courier New" pitchFamily="49" charset="0"/>
              </a:rPr>
              <a:t> </a:t>
            </a:r>
            <a:r>
              <a:rPr lang="en-US" sz="2000" kern="0" dirty="0" err="1">
                <a:latin typeface="Courier New" pitchFamily="49" charset="0"/>
              </a:rPr>
              <a:t>i</a:t>
            </a:r>
            <a:r>
              <a:rPr lang="en-US" sz="2000" kern="0" dirty="0">
                <a:latin typeface="Courier New" pitchFamily="49" charset="0"/>
              </a:rPr>
              <a:t> = 0; </a:t>
            </a:r>
            <a:r>
              <a:rPr lang="en-US" sz="2000" kern="0" dirty="0" err="1">
                <a:latin typeface="Courier New" pitchFamily="49" charset="0"/>
              </a:rPr>
              <a:t>i</a:t>
            </a:r>
            <a:r>
              <a:rPr lang="en-US" sz="2000" kern="0" dirty="0">
                <a:latin typeface="Courier New" pitchFamily="49" charset="0"/>
              </a:rPr>
              <a:t> &lt; 10; </a:t>
            </a:r>
            <a:r>
              <a:rPr lang="en-US" sz="2000" kern="0" dirty="0" err="1">
                <a:latin typeface="Courier New" pitchFamily="49" charset="0"/>
              </a:rPr>
              <a:t>i</a:t>
            </a:r>
            <a:r>
              <a:rPr lang="en-US" sz="2000" kern="0" dirty="0">
                <a:latin typeface="Courier New" pitchFamily="49" charset="0"/>
              </a:rPr>
              <a:t>++){</a:t>
            </a:r>
          </a:p>
          <a:p>
            <a:pPr defTabSz="685800">
              <a:buNone/>
            </a:pPr>
            <a:r>
              <a:rPr lang="en-US" sz="2000" kern="0" dirty="0">
                <a:latin typeface="Courier New" pitchFamily="49" charset="0"/>
              </a:rPr>
              <a:t>    </a:t>
            </a:r>
            <a:r>
              <a:rPr lang="en-US" sz="2000" kern="0" dirty="0" err="1">
                <a:latin typeface="Courier New" pitchFamily="49" charset="0"/>
              </a:rPr>
              <a:t>System.out.print</a:t>
            </a:r>
            <a:r>
              <a:rPr lang="en-US" sz="2000" kern="0" dirty="0">
                <a:latin typeface="Courier New" pitchFamily="49" charset="0"/>
              </a:rPr>
              <a:t>(</a:t>
            </a:r>
            <a:r>
              <a:rPr lang="en-US" sz="2000" kern="0" dirty="0" err="1">
                <a:latin typeface="Courier New" pitchFamily="49" charset="0"/>
              </a:rPr>
              <a:t>i</a:t>
            </a:r>
            <a:r>
              <a:rPr lang="en-US" sz="2000" kern="0" dirty="0">
                <a:latin typeface="Courier New" pitchFamily="49" charset="0"/>
              </a:rPr>
              <a:t> + " ");</a:t>
            </a:r>
          </a:p>
          <a:p>
            <a:pPr defTabSz="685800">
              <a:buNone/>
            </a:pPr>
            <a:r>
              <a:rPr lang="en-US" sz="2000" kern="0" dirty="0">
                <a:latin typeface="Courier New" pitchFamily="49" charset="0"/>
              </a:rPr>
              <a:t>	}</a:t>
            </a:r>
          </a:p>
          <a:p>
            <a:pPr defTabSz="685800">
              <a:buNone/>
            </a:pPr>
            <a:endParaRPr lang="en-US" sz="1500" kern="0" dirty="0">
              <a:latin typeface="Courier New" pitchFamily="49" charset="0"/>
            </a:endParaRPr>
          </a:p>
          <a:p>
            <a:pPr defTabSz="685800"/>
            <a:r>
              <a:rPr lang="en-US" kern="0" dirty="0"/>
              <a:t>Output </a:t>
            </a:r>
          </a:p>
          <a:p>
            <a:pPr marL="0" indent="0" defTabSz="685800">
              <a:buNone/>
            </a:pPr>
            <a:r>
              <a:rPr lang="en-US" sz="2100" kern="0" dirty="0">
                <a:latin typeface="Courier New" panose="02070309020205020404" pitchFamily="49" charset="0"/>
                <a:cs typeface="Courier New" panose="02070309020205020404" pitchFamily="49" charset="0"/>
              </a:rPr>
              <a:t>  0 1 2 3 4 5 6 7 8 9</a:t>
            </a:r>
          </a:p>
          <a:p>
            <a:pPr defTabSz="685800">
              <a:buNone/>
            </a:pPr>
            <a:endParaRPr lang="en-US" sz="1500" kern="0" dirty="0">
              <a:latin typeface="Courier New" pitchFamily="49" charset="0"/>
            </a:endParaRPr>
          </a:p>
        </p:txBody>
      </p:sp>
    </p:spTree>
    <p:extLst>
      <p:ext uri="{BB962C8B-B14F-4D97-AF65-F5344CB8AC3E}">
        <p14:creationId xmlns:p14="http://schemas.microsoft.com/office/powerpoint/2010/main" val="211227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7886700" cy="1325563"/>
          </a:xfrm>
        </p:spPr>
        <p:txBody>
          <a:bodyPr/>
          <a:lstStyle/>
          <a:p>
            <a:r>
              <a:rPr lang="en-GB" dirty="0" err="1"/>
              <a:t>ArrayList</a:t>
            </a:r>
            <a:r>
              <a:rPr lang="en-GB" dirty="0"/>
              <a:t> Declaration</a:t>
            </a:r>
          </a:p>
        </p:txBody>
      </p:sp>
      <p:sp>
        <p:nvSpPr>
          <p:cNvPr id="3" name="Content Placeholder 2"/>
          <p:cNvSpPr>
            <a:spLocks noGrp="1"/>
          </p:cNvSpPr>
          <p:nvPr>
            <p:ph idx="1"/>
          </p:nvPr>
        </p:nvSpPr>
        <p:spPr>
          <a:xfrm>
            <a:off x="457200" y="2057401"/>
            <a:ext cx="8115300" cy="3714749"/>
          </a:xfrm>
        </p:spPr>
        <p:txBody>
          <a:bodyPr>
            <a:normAutofit/>
          </a:bodyPr>
          <a:lstStyle/>
          <a:p>
            <a:r>
              <a:rPr lang="en-GB" dirty="0"/>
              <a:t>Note that </a:t>
            </a:r>
            <a:r>
              <a:rPr lang="en-GB" dirty="0" err="1"/>
              <a:t>BaseType</a:t>
            </a:r>
            <a:r>
              <a:rPr lang="en-GB" dirty="0"/>
              <a:t> cannot be a primitive type like </a:t>
            </a:r>
            <a:r>
              <a:rPr lang="en-GB" dirty="0" err="1"/>
              <a:t>i</a:t>
            </a:r>
            <a:r>
              <a:rPr lang="en-GB" dirty="0" err="1">
                <a:latin typeface="Consolas" panose="020B0609020204030204" pitchFamily="49" charset="0"/>
                <a:cs typeface="Consolas" panose="020B0609020204030204" pitchFamily="49" charset="0"/>
              </a:rPr>
              <a:t>nt</a:t>
            </a:r>
            <a:r>
              <a:rPr lang="en-GB" dirty="0">
                <a:latin typeface="Consolas" panose="020B0609020204030204" pitchFamily="49" charset="0"/>
                <a:cs typeface="Consolas" panose="020B0609020204030204" pitchFamily="49" charset="0"/>
              </a:rPr>
              <a:t>, char, float </a:t>
            </a:r>
            <a:r>
              <a:rPr lang="en-GB" dirty="0">
                <a:cs typeface="Consolas" panose="020B0609020204030204" pitchFamily="49" charset="0"/>
              </a:rPr>
              <a:t>or</a:t>
            </a:r>
            <a:r>
              <a:rPr lang="en-GB" dirty="0">
                <a:latin typeface="Consolas" panose="020B0609020204030204" pitchFamily="49" charset="0"/>
                <a:cs typeface="Consolas" panose="020B0609020204030204" pitchFamily="49" charset="0"/>
              </a:rPr>
              <a:t> double</a:t>
            </a:r>
            <a:r>
              <a:rPr lang="en-GB" dirty="0"/>
              <a:t>, it must be an object type</a:t>
            </a:r>
          </a:p>
          <a:p>
            <a:pPr lvl="1"/>
            <a:r>
              <a:rPr lang="en-GB" dirty="0"/>
              <a:t>We haven’t covered object types yet</a:t>
            </a:r>
          </a:p>
          <a:p>
            <a:r>
              <a:rPr lang="en-GB" dirty="0"/>
              <a:t>You may recall that each primitive type has an associated object type</a:t>
            </a:r>
          </a:p>
          <a:p>
            <a:pPr marL="300038" lvl="1" indent="0">
              <a:buNone/>
            </a:pP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-&gt; Integer</a:t>
            </a:r>
          </a:p>
          <a:p>
            <a:pPr marL="300038" lvl="1" indent="0">
              <a:buNone/>
            </a:pPr>
            <a:r>
              <a:rPr lang="en-GB" dirty="0">
                <a:latin typeface="Consolas" panose="020B0609020204030204" pitchFamily="49" charset="0"/>
                <a:cs typeface="Consolas" panose="020B0609020204030204" pitchFamily="49" charset="0"/>
              </a:rPr>
              <a:t>double - &gt; Double</a:t>
            </a:r>
          </a:p>
          <a:p>
            <a:pPr marL="300038" lvl="1" indent="0">
              <a:buNone/>
            </a:pPr>
            <a:r>
              <a:rPr lang="en-GB" dirty="0" err="1">
                <a:latin typeface="Consolas" panose="020B0609020204030204" pitchFamily="49" charset="0"/>
                <a:cs typeface="Consolas" panose="020B0609020204030204" pitchFamily="49" charset="0"/>
              </a:rPr>
              <a:t>boolen</a:t>
            </a:r>
            <a:r>
              <a:rPr lang="en-GB" dirty="0">
                <a:latin typeface="Consolas" panose="020B0609020204030204" pitchFamily="49" charset="0"/>
                <a:cs typeface="Consolas" panose="020B0609020204030204" pitchFamily="49" charset="0"/>
              </a:rPr>
              <a:t> -&gt; Boolean</a:t>
            </a:r>
          </a:p>
          <a:p>
            <a:pPr marL="300038" lvl="1" indent="0">
              <a:buNone/>
            </a:pPr>
            <a:r>
              <a:rPr lang="en-GB" dirty="0"/>
              <a:t>etc. </a:t>
            </a:r>
          </a:p>
        </p:txBody>
      </p:sp>
    </p:spTree>
    <p:extLst>
      <p:ext uri="{BB962C8B-B14F-4D97-AF65-F5344CB8AC3E}">
        <p14:creationId xmlns:p14="http://schemas.microsoft.com/office/powerpoint/2010/main" val="3225554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err="1"/>
              <a:t>ArrayList</a:t>
            </a:r>
            <a:r>
              <a:rPr lang="en-GB" dirty="0"/>
              <a:t> Declaration</a:t>
            </a:r>
          </a:p>
        </p:txBody>
      </p:sp>
      <p:sp>
        <p:nvSpPr>
          <p:cNvPr id="5" name="Content Placeholder 2"/>
          <p:cNvSpPr>
            <a:spLocks noGrp="1"/>
          </p:cNvSpPr>
          <p:nvPr>
            <p:ph idx="1"/>
          </p:nvPr>
        </p:nvSpPr>
        <p:spPr>
          <a:xfrm>
            <a:off x="457200" y="2057401"/>
            <a:ext cx="8229600" cy="3714749"/>
          </a:xfrm>
        </p:spPr>
        <p:txBody>
          <a:bodyPr>
            <a:normAutofit/>
          </a:bodyPr>
          <a:lstStyle/>
          <a:p>
            <a:r>
              <a:rPr lang="en-GB" dirty="0"/>
              <a:t>To create an </a:t>
            </a:r>
            <a:r>
              <a:rPr lang="en-GB" dirty="0" err="1"/>
              <a:t>ArrayList</a:t>
            </a:r>
            <a:r>
              <a:rPr lang="en-GB" dirty="0"/>
              <a:t> based on a primitive type we need to use the associated object type</a:t>
            </a:r>
          </a:p>
          <a:p>
            <a:pPr marL="0" indent="0">
              <a:buNone/>
            </a:pPr>
            <a:endParaRPr lang="en-GB" sz="900" dirty="0"/>
          </a:p>
          <a:p>
            <a:pPr marL="300038" lvl="1" indent="0">
              <a:buNone/>
            </a:pPr>
            <a:r>
              <a:rPr lang="en-US" altLang="en-US" b="1" dirty="0" err="1">
                <a:latin typeface="Courier New" pitchFamily="49" charset="0"/>
              </a:rPr>
              <a:t>ArrayList</a:t>
            </a:r>
            <a:r>
              <a:rPr lang="en-US" altLang="en-US" b="1" dirty="0">
                <a:latin typeface="Courier New" pitchFamily="49" charset="0"/>
              </a:rPr>
              <a:t>&lt;Integer&gt; </a:t>
            </a:r>
            <a:r>
              <a:rPr lang="en-US" altLang="en-US" b="1" dirty="0" err="1">
                <a:latin typeface="Courier New" pitchFamily="49" charset="0"/>
              </a:rPr>
              <a:t>iList</a:t>
            </a:r>
            <a:r>
              <a:rPr lang="en-US" altLang="en-US" b="1" dirty="0">
                <a:latin typeface="Courier New" pitchFamily="49" charset="0"/>
              </a:rPr>
              <a:t> =  </a:t>
            </a:r>
          </a:p>
          <a:p>
            <a:pPr marL="300038"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&lt;Integer&gt;();</a:t>
            </a:r>
          </a:p>
          <a:p>
            <a:endParaRPr lang="en-GB" sz="1800" dirty="0"/>
          </a:p>
          <a:p>
            <a:r>
              <a:rPr lang="en-GB" dirty="0"/>
              <a:t>Integer is the wrapper class for </a:t>
            </a:r>
            <a:r>
              <a:rPr lang="en-GB" dirty="0" err="1"/>
              <a:t>int</a:t>
            </a:r>
            <a:r>
              <a:rPr lang="en-GB" dirty="0"/>
              <a:t> and we need it to declare the </a:t>
            </a:r>
            <a:r>
              <a:rPr lang="en-GB" dirty="0" err="1"/>
              <a:t>ArrayList</a:t>
            </a:r>
            <a:r>
              <a:rPr lang="en-GB" dirty="0"/>
              <a:t>, although we can still store primitive </a:t>
            </a:r>
            <a:r>
              <a:rPr lang="en-GB" dirty="0" err="1"/>
              <a:t>int</a:t>
            </a:r>
            <a:r>
              <a:rPr lang="en-GB" dirty="0"/>
              <a:t> values </a:t>
            </a:r>
          </a:p>
        </p:txBody>
      </p:sp>
    </p:spTree>
    <p:extLst>
      <p:ext uri="{BB962C8B-B14F-4D97-AF65-F5344CB8AC3E}">
        <p14:creationId xmlns:p14="http://schemas.microsoft.com/office/powerpoint/2010/main" val="1953544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7810"/>
            <a:ext cx="7344816" cy="857250"/>
          </a:xfrm>
        </p:spPr>
        <p:txBody>
          <a:bodyPr>
            <a:normAutofit/>
          </a:bodyPr>
          <a:lstStyle/>
          <a:p>
            <a:r>
              <a:rPr lang="en-GB" dirty="0"/>
              <a:t>Accessing, Adding and Removing Elements</a:t>
            </a:r>
          </a:p>
        </p:txBody>
      </p:sp>
      <p:sp>
        <p:nvSpPr>
          <p:cNvPr id="3" name="Content Placeholder 2"/>
          <p:cNvSpPr>
            <a:spLocks noGrp="1"/>
          </p:cNvSpPr>
          <p:nvPr>
            <p:ph idx="1"/>
          </p:nvPr>
        </p:nvSpPr>
        <p:spPr>
          <a:xfrm>
            <a:off x="742950" y="2057401"/>
            <a:ext cx="7715250" cy="3394472"/>
          </a:xfrm>
        </p:spPr>
        <p:txBody>
          <a:bodyPr>
            <a:normAutofit/>
          </a:bodyPr>
          <a:lstStyle/>
          <a:p>
            <a:r>
              <a:rPr lang="en-US" altLang="zh-CN" dirty="0"/>
              <a:t>S</a:t>
            </a:r>
            <a:r>
              <a:rPr lang="en-GB" dirty="0" err="1"/>
              <a:t>imple</a:t>
            </a:r>
            <a:r>
              <a:rPr lang="en-GB" dirty="0"/>
              <a:t> fixed sized arrays use the square bracket notation to access elements  </a:t>
            </a:r>
            <a:endParaRPr lang="en-GB" b="1" dirty="0"/>
          </a:p>
          <a:p>
            <a:r>
              <a:rPr lang="en-GB" dirty="0"/>
              <a:t>Because </a:t>
            </a:r>
            <a:r>
              <a:rPr lang="en-GB" dirty="0" err="1"/>
              <a:t>ArrayList</a:t>
            </a:r>
            <a:r>
              <a:rPr lang="en-GB" dirty="0"/>
              <a:t> supports more comprehensive manipulation of elements the square bracket notation is too </a:t>
            </a:r>
            <a:r>
              <a:rPr lang="en-US" altLang="zh-CN" dirty="0"/>
              <a:t>s</a:t>
            </a:r>
            <a:r>
              <a:rPr lang="en-GB" dirty="0" err="1"/>
              <a:t>imple</a:t>
            </a:r>
            <a:endParaRPr lang="en-GB" dirty="0"/>
          </a:p>
          <a:p>
            <a:r>
              <a:rPr lang="en-GB" dirty="0"/>
              <a:t>Instead, </a:t>
            </a:r>
            <a:r>
              <a:rPr lang="en-GB" dirty="0" err="1"/>
              <a:t>ArrayList</a:t>
            </a:r>
            <a:r>
              <a:rPr lang="en-GB" dirty="0"/>
              <a:t> provides a series of operations or methods</a:t>
            </a:r>
          </a:p>
          <a:p>
            <a:r>
              <a:rPr lang="en-GB" dirty="0"/>
              <a:t>The most widely used operations are:</a:t>
            </a:r>
          </a:p>
          <a:p>
            <a:pPr lvl="1"/>
            <a:r>
              <a:rPr lang="en-GB" dirty="0"/>
              <a:t>add, set, contains, remove and get, although there are other</a:t>
            </a:r>
          </a:p>
          <a:p>
            <a:r>
              <a:rPr lang="en-GB" dirty="0"/>
              <a:t>As we shall see certain operations (such as add) can be used in more than one way</a:t>
            </a:r>
          </a:p>
          <a:p>
            <a:pPr lvl="1"/>
            <a:endParaRPr lang="en-GB" dirty="0"/>
          </a:p>
          <a:p>
            <a:pPr>
              <a:lnSpc>
                <a:spcPct val="90000"/>
              </a:lnSpc>
            </a:pPr>
            <a:endParaRPr lang="en-GB" altLang="en-US" dirty="0"/>
          </a:p>
          <a:p>
            <a:pPr>
              <a:lnSpc>
                <a:spcPct val="90000"/>
              </a:lnSpc>
            </a:pPr>
            <a:endParaRPr lang="en-US" altLang="en-US" dirty="0"/>
          </a:p>
          <a:p>
            <a:endParaRPr lang="en-GB" dirty="0"/>
          </a:p>
        </p:txBody>
      </p:sp>
    </p:spTree>
    <p:extLst>
      <p:ext uri="{BB962C8B-B14F-4D97-AF65-F5344CB8AC3E}">
        <p14:creationId xmlns:p14="http://schemas.microsoft.com/office/powerpoint/2010/main" val="1349027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6172200" cy="857250"/>
          </a:xfrm>
        </p:spPr>
        <p:txBody>
          <a:bodyPr>
            <a:normAutofit/>
          </a:bodyPr>
          <a:lstStyle/>
          <a:p>
            <a:r>
              <a:rPr lang="en-GB" dirty="0"/>
              <a:t>add Operation</a:t>
            </a:r>
          </a:p>
        </p:txBody>
      </p:sp>
      <p:sp>
        <p:nvSpPr>
          <p:cNvPr id="3" name="Content Placeholder 2"/>
          <p:cNvSpPr>
            <a:spLocks noGrp="1"/>
          </p:cNvSpPr>
          <p:nvPr>
            <p:ph idx="1"/>
          </p:nvPr>
        </p:nvSpPr>
        <p:spPr>
          <a:xfrm>
            <a:off x="567898" y="1988840"/>
            <a:ext cx="7172454" cy="3600450"/>
          </a:xfrm>
        </p:spPr>
        <p:txBody>
          <a:bodyPr>
            <a:normAutofit/>
          </a:bodyPr>
          <a:lstStyle/>
          <a:p>
            <a:r>
              <a:rPr lang="en-GB" dirty="0"/>
              <a:t>The add operation allows us to add a new element</a:t>
            </a:r>
          </a:p>
          <a:p>
            <a:r>
              <a:rPr lang="en-GB" dirty="0"/>
              <a:t>There are 2 ways we can use add </a:t>
            </a:r>
          </a:p>
          <a:p>
            <a:pPr lvl="1"/>
            <a:r>
              <a:rPr lang="en-GB" dirty="0"/>
              <a:t>The first will add “Fred” at the next available element</a:t>
            </a:r>
          </a:p>
          <a:p>
            <a:pPr lvl="1"/>
            <a:r>
              <a:rPr lang="en-GB" dirty="0"/>
              <a:t>The second will add “Alice” into the second position </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endParaRPr lang="en-GB" dirty="0"/>
          </a:p>
          <a:p>
            <a:endParaRPr lang="en-GB" dirty="0"/>
          </a:p>
        </p:txBody>
      </p:sp>
    </p:spTree>
    <p:extLst>
      <p:ext uri="{BB962C8B-B14F-4D97-AF65-F5344CB8AC3E}">
        <p14:creationId xmlns:p14="http://schemas.microsoft.com/office/powerpoint/2010/main" val="1093336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normAutofit/>
          </a:bodyPr>
          <a:lstStyle/>
          <a:p>
            <a:r>
              <a:rPr lang="en-GB" dirty="0"/>
              <a:t>set Operation</a:t>
            </a:r>
          </a:p>
        </p:txBody>
      </p:sp>
      <p:sp>
        <p:nvSpPr>
          <p:cNvPr id="5" name="Content Placeholder 2"/>
          <p:cNvSpPr>
            <a:spLocks noGrp="1"/>
          </p:cNvSpPr>
          <p:nvPr>
            <p:ph idx="1"/>
          </p:nvPr>
        </p:nvSpPr>
        <p:spPr>
          <a:xfrm>
            <a:off x="467544" y="2060848"/>
            <a:ext cx="6915150" cy="3600450"/>
          </a:xfrm>
        </p:spPr>
        <p:txBody>
          <a:bodyPr>
            <a:normAutofit/>
          </a:bodyPr>
          <a:lstStyle/>
          <a:p>
            <a:r>
              <a:rPr lang="en-GB" dirty="0"/>
              <a:t>The set operation allows us to update or change an existing value </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solidFill>
                  <a:srgbClr val="0070C0"/>
                </a:solidFill>
                <a:latin typeface="Courier New" pitchFamily="49" charset="0"/>
              </a:rPr>
              <a:t>sList.set</a:t>
            </a:r>
            <a:r>
              <a:rPr lang="en-US" b="1" dirty="0">
                <a:solidFill>
                  <a:srgbClr val="0070C0"/>
                </a:solidFill>
                <a:latin typeface="Courier New" pitchFamily="49" charset="0"/>
              </a:rPr>
              <a:t>(1, “Sue”);</a:t>
            </a:r>
            <a:endParaRPr lang="en-GB" dirty="0">
              <a:solidFill>
                <a:srgbClr val="0070C0"/>
              </a:solidFill>
            </a:endParaRPr>
          </a:p>
          <a:p>
            <a:endParaRPr lang="en-GB" dirty="0"/>
          </a:p>
        </p:txBody>
      </p:sp>
    </p:spTree>
    <p:extLst>
      <p:ext uri="{BB962C8B-B14F-4D97-AF65-F5344CB8AC3E}">
        <p14:creationId xmlns:p14="http://schemas.microsoft.com/office/powerpoint/2010/main" val="1195178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normAutofit/>
          </a:bodyPr>
          <a:lstStyle/>
          <a:p>
            <a:r>
              <a:rPr lang="en-GB" dirty="0"/>
              <a:t>get Operation</a:t>
            </a:r>
          </a:p>
        </p:txBody>
      </p:sp>
      <p:sp>
        <p:nvSpPr>
          <p:cNvPr id="5" name="Content Placeholder 2"/>
          <p:cNvSpPr>
            <a:spLocks noGrp="1"/>
          </p:cNvSpPr>
          <p:nvPr>
            <p:ph idx="1"/>
          </p:nvPr>
        </p:nvSpPr>
        <p:spPr>
          <a:xfrm>
            <a:off x="539552" y="2060848"/>
            <a:ext cx="6915150" cy="3600450"/>
          </a:xfrm>
        </p:spPr>
        <p:txBody>
          <a:bodyPr>
            <a:normAutofit/>
          </a:bodyPr>
          <a:lstStyle/>
          <a:p>
            <a:r>
              <a:rPr lang="en-GB" dirty="0"/>
              <a:t>The get operation allows us to access an element in the list at a specific position</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sList.set</a:t>
            </a:r>
            <a:r>
              <a:rPr lang="en-US" b="1" dirty="0">
                <a:latin typeface="Courier New" pitchFamily="49" charset="0"/>
              </a:rPr>
              <a:t>(1, “Sue”);</a:t>
            </a:r>
          </a:p>
          <a:p>
            <a:pPr marL="342900" lvl="1" indent="0">
              <a:buNone/>
            </a:pPr>
            <a:r>
              <a:rPr lang="en-US" b="1" dirty="0">
                <a:solidFill>
                  <a:srgbClr val="0070C0"/>
                </a:solidFill>
                <a:latin typeface="Courier New" pitchFamily="49" charset="0"/>
              </a:rPr>
              <a:t>String second = </a:t>
            </a:r>
            <a:r>
              <a:rPr lang="en-US" b="1" dirty="0" err="1">
                <a:solidFill>
                  <a:srgbClr val="0070C0"/>
                </a:solidFill>
                <a:latin typeface="Courier New" pitchFamily="49" charset="0"/>
              </a:rPr>
              <a:t>sList.get</a:t>
            </a:r>
            <a:r>
              <a:rPr lang="en-US" b="1" dirty="0">
                <a:solidFill>
                  <a:srgbClr val="0070C0"/>
                </a:solidFill>
                <a:latin typeface="Courier New" pitchFamily="49" charset="0"/>
              </a:rPr>
              <a:t>(1);</a:t>
            </a:r>
            <a:endParaRPr lang="en-GB" dirty="0">
              <a:solidFill>
                <a:srgbClr val="0070C0"/>
              </a:solidFill>
            </a:endParaRPr>
          </a:p>
          <a:p>
            <a:endParaRPr lang="en-GB" dirty="0"/>
          </a:p>
        </p:txBody>
      </p:sp>
    </p:spTree>
    <p:extLst>
      <p:ext uri="{BB962C8B-B14F-4D97-AF65-F5344CB8AC3E}">
        <p14:creationId xmlns:p14="http://schemas.microsoft.com/office/powerpoint/2010/main" val="1873110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052736"/>
            <a:ext cx="6172200" cy="857250"/>
          </a:xfrm>
        </p:spPr>
        <p:txBody>
          <a:bodyPr>
            <a:normAutofit/>
          </a:bodyPr>
          <a:lstStyle/>
          <a:p>
            <a:r>
              <a:rPr lang="en-GB" dirty="0"/>
              <a:t>contains Operation</a:t>
            </a:r>
          </a:p>
        </p:txBody>
      </p:sp>
      <p:sp>
        <p:nvSpPr>
          <p:cNvPr id="5" name="Content Placeholder 2"/>
          <p:cNvSpPr>
            <a:spLocks noGrp="1"/>
          </p:cNvSpPr>
          <p:nvPr>
            <p:ph idx="1"/>
          </p:nvPr>
        </p:nvSpPr>
        <p:spPr>
          <a:xfrm>
            <a:off x="467544" y="2060848"/>
            <a:ext cx="7429500" cy="3600450"/>
          </a:xfrm>
        </p:spPr>
        <p:txBody>
          <a:bodyPr>
            <a:normAutofit/>
          </a:bodyPr>
          <a:lstStyle/>
          <a:p>
            <a:r>
              <a:rPr lang="en-GB" dirty="0"/>
              <a:t>The contains operation provides a useful facility to search to see if an element is present</a:t>
            </a:r>
          </a:p>
          <a:p>
            <a:endParaRPr lang="en-GB" dirty="0"/>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sList.set</a:t>
            </a:r>
            <a:r>
              <a:rPr lang="en-US" b="1" dirty="0">
                <a:latin typeface="Courier New" pitchFamily="49" charset="0"/>
              </a:rPr>
              <a:t>(1, “Sue”);</a:t>
            </a:r>
          </a:p>
          <a:p>
            <a:pPr marL="342900" lvl="1" indent="0">
              <a:buNone/>
            </a:pPr>
            <a:r>
              <a:rPr lang="en-US" b="1" dirty="0">
                <a:solidFill>
                  <a:srgbClr val="0070C0"/>
                </a:solidFill>
                <a:latin typeface="Courier New" pitchFamily="49" charset="0"/>
              </a:rPr>
              <a:t>if (</a:t>
            </a:r>
            <a:r>
              <a:rPr lang="en-US" b="1" dirty="0" err="1">
                <a:solidFill>
                  <a:srgbClr val="0070C0"/>
                </a:solidFill>
                <a:latin typeface="Courier New" pitchFamily="49" charset="0"/>
              </a:rPr>
              <a:t>sList.contains</a:t>
            </a:r>
            <a:r>
              <a:rPr lang="en-US" b="1" dirty="0">
                <a:solidFill>
                  <a:srgbClr val="0070C0"/>
                </a:solidFill>
                <a:latin typeface="Courier New" pitchFamily="49" charset="0"/>
              </a:rPr>
              <a:t>(“Sue”)) {</a:t>
            </a:r>
          </a:p>
          <a:p>
            <a:pPr marL="342900" lvl="1" indent="0">
              <a:buNone/>
            </a:pPr>
            <a:r>
              <a:rPr lang="en-US" b="1" dirty="0">
                <a:solidFill>
                  <a:srgbClr val="0070C0"/>
                </a:solidFill>
                <a:latin typeface="Courier New" pitchFamily="49" charset="0"/>
              </a:rPr>
              <a:t>   </a:t>
            </a:r>
            <a:r>
              <a:rPr lang="en-US" b="1" dirty="0" err="1">
                <a:solidFill>
                  <a:srgbClr val="0070C0"/>
                </a:solidFill>
                <a:latin typeface="Courier New" pitchFamily="49" charset="0"/>
              </a:rPr>
              <a:t>System.out.println</a:t>
            </a:r>
            <a:r>
              <a:rPr lang="en-US" b="1" dirty="0">
                <a:solidFill>
                  <a:srgbClr val="0070C0"/>
                </a:solidFill>
                <a:latin typeface="Courier New" pitchFamily="49" charset="0"/>
              </a:rPr>
              <a:t>(“Sue is in the list”);</a:t>
            </a:r>
          </a:p>
          <a:p>
            <a:pPr marL="342900" lvl="1" indent="0">
              <a:buNone/>
            </a:pPr>
            <a:r>
              <a:rPr lang="en-US" b="1" dirty="0">
                <a:solidFill>
                  <a:srgbClr val="0070C0"/>
                </a:solidFill>
                <a:latin typeface="Courier New" pitchFamily="49" charset="0"/>
              </a:rPr>
              <a:t>}</a:t>
            </a:r>
            <a:endParaRPr lang="en-GB" dirty="0">
              <a:solidFill>
                <a:srgbClr val="0070C0"/>
              </a:solidFill>
            </a:endParaRPr>
          </a:p>
          <a:p>
            <a:endParaRPr lang="en-GB" dirty="0"/>
          </a:p>
        </p:txBody>
      </p:sp>
    </p:spTree>
    <p:extLst>
      <p:ext uri="{BB962C8B-B14F-4D97-AF65-F5344CB8AC3E}">
        <p14:creationId xmlns:p14="http://schemas.microsoft.com/office/powerpoint/2010/main" val="551254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normAutofit/>
          </a:bodyPr>
          <a:lstStyle/>
          <a:p>
            <a:r>
              <a:rPr lang="en-GB" dirty="0"/>
              <a:t>remove Operation</a:t>
            </a:r>
          </a:p>
        </p:txBody>
      </p:sp>
      <p:sp>
        <p:nvSpPr>
          <p:cNvPr id="5" name="Content Placeholder 2"/>
          <p:cNvSpPr>
            <a:spLocks noGrp="1"/>
          </p:cNvSpPr>
          <p:nvPr>
            <p:ph idx="1"/>
          </p:nvPr>
        </p:nvSpPr>
        <p:spPr>
          <a:xfrm>
            <a:off x="539552" y="2060848"/>
            <a:ext cx="6915150" cy="3600450"/>
          </a:xfrm>
        </p:spPr>
        <p:txBody>
          <a:bodyPr>
            <a:normAutofit/>
          </a:bodyPr>
          <a:lstStyle/>
          <a:p>
            <a:r>
              <a:rPr lang="en-GB" dirty="0"/>
              <a:t>As with add, there are 2 ways we can use remove </a:t>
            </a:r>
          </a:p>
          <a:p>
            <a:pPr lvl="1"/>
            <a:r>
              <a:rPr lang="en-GB" dirty="0"/>
              <a:t>The first will remove “Fred”</a:t>
            </a:r>
          </a:p>
          <a:p>
            <a:pPr lvl="1"/>
            <a:r>
              <a:rPr lang="en-GB" dirty="0"/>
              <a:t>The second will remove the element at position 1 (i.e. “Sue”) </a:t>
            </a:r>
          </a:p>
          <a:p>
            <a:endParaRPr lang="en-GB" dirty="0"/>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sList.set</a:t>
            </a:r>
            <a:r>
              <a:rPr lang="en-US" b="1" dirty="0">
                <a:latin typeface="Courier New" pitchFamily="49" charset="0"/>
              </a:rPr>
              <a:t>(1, “Sue”);</a:t>
            </a:r>
          </a:p>
          <a:p>
            <a:pPr marL="342900" lvl="1" indent="0">
              <a:buNone/>
            </a:pPr>
            <a:r>
              <a:rPr lang="en-US" b="1" dirty="0" err="1">
                <a:solidFill>
                  <a:srgbClr val="0070C0"/>
                </a:solidFill>
                <a:latin typeface="Courier New" pitchFamily="49" charset="0"/>
              </a:rPr>
              <a:t>sList.remove</a:t>
            </a:r>
            <a:r>
              <a:rPr lang="en-US" b="1" dirty="0">
                <a:solidFill>
                  <a:srgbClr val="0070C0"/>
                </a:solidFill>
                <a:latin typeface="Courier New" pitchFamily="49" charset="0"/>
              </a:rPr>
              <a:t>(“Fred”);</a:t>
            </a:r>
          </a:p>
          <a:p>
            <a:pPr marL="342900" lvl="1" indent="0">
              <a:buNone/>
            </a:pPr>
            <a:r>
              <a:rPr lang="en-US" b="1" dirty="0" err="1">
                <a:solidFill>
                  <a:srgbClr val="0070C0"/>
                </a:solidFill>
                <a:latin typeface="Courier New" pitchFamily="49" charset="0"/>
              </a:rPr>
              <a:t>sList.remove</a:t>
            </a:r>
            <a:r>
              <a:rPr lang="en-US" b="1" dirty="0">
                <a:solidFill>
                  <a:srgbClr val="0070C0"/>
                </a:solidFill>
                <a:latin typeface="Courier New" pitchFamily="49" charset="0"/>
              </a:rPr>
              <a:t>(1);</a:t>
            </a:r>
            <a:endParaRPr lang="en-GB" dirty="0">
              <a:solidFill>
                <a:srgbClr val="0070C0"/>
              </a:solidFill>
            </a:endParaRPr>
          </a:p>
          <a:p>
            <a:endParaRPr lang="en-GB" dirty="0"/>
          </a:p>
        </p:txBody>
      </p:sp>
    </p:spTree>
    <p:extLst>
      <p:ext uri="{BB962C8B-B14F-4D97-AF65-F5344CB8AC3E}">
        <p14:creationId xmlns:p14="http://schemas.microsoft.com/office/powerpoint/2010/main" val="12115980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1052736"/>
            <a:ext cx="6172200" cy="857250"/>
          </a:xfrm>
        </p:spPr>
        <p:txBody>
          <a:bodyPr>
            <a:normAutofit/>
          </a:bodyPr>
          <a:lstStyle/>
          <a:p>
            <a:r>
              <a:rPr lang="en-GB" dirty="0"/>
              <a:t>Empty List and Size Of List</a:t>
            </a:r>
          </a:p>
        </p:txBody>
      </p:sp>
      <p:sp>
        <p:nvSpPr>
          <p:cNvPr id="5" name="Content Placeholder 2"/>
          <p:cNvSpPr>
            <a:spLocks noGrp="1"/>
          </p:cNvSpPr>
          <p:nvPr>
            <p:ph idx="1"/>
          </p:nvPr>
        </p:nvSpPr>
        <p:spPr>
          <a:xfrm>
            <a:off x="611560" y="2060848"/>
            <a:ext cx="7200900" cy="3600450"/>
          </a:xfrm>
        </p:spPr>
        <p:txBody>
          <a:bodyPr>
            <a:normAutofit fontScale="85000" lnSpcReduction="20000"/>
          </a:bodyPr>
          <a:lstStyle/>
          <a:p>
            <a:r>
              <a:rPr lang="en-GB" sz="2550" dirty="0"/>
              <a:t>Two useful methods which tell us if the list is empty or not and the size of the list are shown below</a:t>
            </a:r>
          </a:p>
          <a:p>
            <a:pPr marL="342900" lvl="1" indent="0">
              <a:buNone/>
            </a:pPr>
            <a:endParaRPr lang="en-US" altLang="en-US" b="1" dirty="0">
              <a:latin typeface="Courier New" pitchFamily="49" charset="0"/>
            </a:endParaRP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sList.set</a:t>
            </a:r>
            <a:r>
              <a:rPr lang="en-US" b="1" dirty="0">
                <a:latin typeface="Courier New" pitchFamily="49" charset="0"/>
              </a:rPr>
              <a:t>(1, “Sue”);</a:t>
            </a:r>
          </a:p>
          <a:p>
            <a:pPr marL="342900" lvl="1" indent="0">
              <a:buNone/>
            </a:pPr>
            <a:r>
              <a:rPr lang="en-US" b="1" dirty="0" err="1">
                <a:latin typeface="Courier New" pitchFamily="49" charset="0"/>
              </a:rPr>
              <a:t>sList.remove</a:t>
            </a:r>
            <a:r>
              <a:rPr lang="en-US" b="1" dirty="0">
                <a:latin typeface="Courier New" pitchFamily="49" charset="0"/>
              </a:rPr>
              <a:t>(“Fred”);</a:t>
            </a:r>
          </a:p>
          <a:p>
            <a:pPr marL="342900" lvl="1" indent="0">
              <a:buNone/>
            </a:pPr>
            <a:r>
              <a:rPr lang="en-US" b="1" dirty="0" err="1">
                <a:latin typeface="Courier New" pitchFamily="49" charset="0"/>
              </a:rPr>
              <a:t>sList.remove</a:t>
            </a:r>
            <a:r>
              <a:rPr lang="en-US" b="1" dirty="0">
                <a:latin typeface="Courier New" pitchFamily="49" charset="0"/>
              </a:rPr>
              <a:t>(0);</a:t>
            </a:r>
          </a:p>
          <a:p>
            <a:pPr marL="342900" lvl="1" indent="0">
              <a:buNone/>
            </a:pPr>
            <a:r>
              <a:rPr lang="en-US" b="1" dirty="0" err="1">
                <a:solidFill>
                  <a:srgbClr val="0070C0"/>
                </a:solidFill>
                <a:latin typeface="Courier New" pitchFamily="49" charset="0"/>
              </a:rPr>
              <a:t>boolean</a:t>
            </a:r>
            <a:r>
              <a:rPr lang="en-US" b="1" dirty="0">
                <a:solidFill>
                  <a:srgbClr val="0070C0"/>
                </a:solidFill>
                <a:latin typeface="Courier New" pitchFamily="49" charset="0"/>
              </a:rPr>
              <a:t> empty = </a:t>
            </a:r>
            <a:r>
              <a:rPr lang="en-US" b="1" dirty="0" err="1">
                <a:solidFill>
                  <a:srgbClr val="0070C0"/>
                </a:solidFill>
                <a:latin typeface="Courier New" pitchFamily="49" charset="0"/>
              </a:rPr>
              <a:t>sList.isEmpty</a:t>
            </a:r>
            <a:r>
              <a:rPr lang="en-US" b="1" dirty="0">
                <a:solidFill>
                  <a:srgbClr val="0070C0"/>
                </a:solidFill>
                <a:latin typeface="Courier New" pitchFamily="49" charset="0"/>
              </a:rPr>
              <a:t>();</a:t>
            </a:r>
          </a:p>
          <a:p>
            <a:pPr marL="342900" lvl="1" indent="0">
              <a:buNone/>
            </a:pPr>
            <a:r>
              <a:rPr lang="en-US" b="1" dirty="0" err="1">
                <a:solidFill>
                  <a:srgbClr val="0070C0"/>
                </a:solidFill>
                <a:latin typeface="Courier New" pitchFamily="49" charset="0"/>
              </a:rPr>
              <a:t>int</a:t>
            </a:r>
            <a:r>
              <a:rPr lang="en-US" b="1" dirty="0">
                <a:solidFill>
                  <a:srgbClr val="0070C0"/>
                </a:solidFill>
                <a:latin typeface="Courier New" pitchFamily="49" charset="0"/>
              </a:rPr>
              <a:t> size = </a:t>
            </a:r>
            <a:r>
              <a:rPr lang="en-US" b="1" dirty="0" err="1">
                <a:solidFill>
                  <a:srgbClr val="0070C0"/>
                </a:solidFill>
                <a:latin typeface="Courier New" pitchFamily="49" charset="0"/>
              </a:rPr>
              <a:t>sList.size</a:t>
            </a:r>
            <a:r>
              <a:rPr lang="en-US" b="1" dirty="0">
                <a:solidFill>
                  <a:srgbClr val="0070C0"/>
                </a:solidFill>
                <a:latin typeface="Courier New" pitchFamily="49" charset="0"/>
              </a:rPr>
              <a:t>();</a:t>
            </a:r>
          </a:p>
          <a:p>
            <a:pPr marL="342900" lvl="1" indent="0">
              <a:buNone/>
            </a:pPr>
            <a:r>
              <a:rPr lang="en-US" b="1" dirty="0">
                <a:solidFill>
                  <a:srgbClr val="0070C0"/>
                </a:solidFill>
                <a:latin typeface="Courier New" pitchFamily="49" charset="0"/>
              </a:rPr>
              <a:t>if (empty) {</a:t>
            </a:r>
          </a:p>
          <a:p>
            <a:pPr marL="342900" lvl="1" indent="0">
              <a:buNone/>
            </a:pPr>
            <a:r>
              <a:rPr lang="en-US" b="1" dirty="0">
                <a:solidFill>
                  <a:srgbClr val="0070C0"/>
                </a:solidFill>
                <a:latin typeface="Courier New" pitchFamily="49" charset="0"/>
              </a:rPr>
              <a:t>   </a:t>
            </a:r>
            <a:r>
              <a:rPr lang="en-US" b="1" dirty="0" err="1">
                <a:solidFill>
                  <a:srgbClr val="0070C0"/>
                </a:solidFill>
                <a:latin typeface="Courier New" pitchFamily="49" charset="0"/>
              </a:rPr>
              <a:t>System.out.println</a:t>
            </a:r>
            <a:r>
              <a:rPr lang="en-US" b="1" dirty="0">
                <a:solidFill>
                  <a:srgbClr val="0070C0"/>
                </a:solidFill>
                <a:latin typeface="Courier New" pitchFamily="49" charset="0"/>
              </a:rPr>
              <a:t>(“The list is empty”);</a:t>
            </a:r>
          </a:p>
          <a:p>
            <a:pPr marL="342900" lvl="1" indent="0">
              <a:buNone/>
            </a:pPr>
            <a:r>
              <a:rPr lang="en-US" b="1" dirty="0">
                <a:solidFill>
                  <a:srgbClr val="0070C0"/>
                </a:solidFill>
                <a:latin typeface="Courier New" pitchFamily="49" charset="0"/>
              </a:rPr>
              <a:t>} </a:t>
            </a:r>
            <a:endParaRPr lang="en-GB" dirty="0">
              <a:solidFill>
                <a:srgbClr val="0070C0"/>
              </a:solidFill>
            </a:endParaRPr>
          </a:p>
          <a:p>
            <a:endParaRPr lang="en-GB" dirty="0"/>
          </a:p>
        </p:txBody>
      </p:sp>
    </p:spTree>
    <p:extLst>
      <p:ext uri="{BB962C8B-B14F-4D97-AF65-F5344CB8AC3E}">
        <p14:creationId xmlns:p14="http://schemas.microsoft.com/office/powerpoint/2010/main" val="4084715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6172200" cy="708422"/>
          </a:xfrm>
        </p:spPr>
        <p:txBody>
          <a:bodyPr>
            <a:normAutofit/>
          </a:bodyPr>
          <a:lstStyle/>
          <a:p>
            <a:r>
              <a:rPr lang="en-GB" dirty="0"/>
              <a:t>Complete Example</a:t>
            </a:r>
          </a:p>
        </p:txBody>
      </p:sp>
      <p:sp>
        <p:nvSpPr>
          <p:cNvPr id="3" name="Content Placeholder 2"/>
          <p:cNvSpPr>
            <a:spLocks noGrp="1"/>
          </p:cNvSpPr>
          <p:nvPr>
            <p:ph idx="1"/>
          </p:nvPr>
        </p:nvSpPr>
        <p:spPr>
          <a:xfrm>
            <a:off x="742950" y="1885950"/>
            <a:ext cx="8001000" cy="4000500"/>
          </a:xfrm>
        </p:spPr>
        <p:txBody>
          <a:bodyPr>
            <a:normAutofit fontScale="85000" lnSpcReduction="20000"/>
          </a:bodyPr>
          <a:lstStyle/>
          <a:p>
            <a:pPr marL="342900" lvl="1" indent="0">
              <a:buNone/>
            </a:pPr>
            <a:r>
              <a:rPr lang="en-GB"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java.util</a:t>
            </a:r>
            <a:r>
              <a:rPr lang="en-GB" dirty="0">
                <a:latin typeface="Courier New" panose="02070309020205020404" pitchFamily="49" charset="0"/>
                <a:cs typeface="Courier New" panose="02070309020205020404" pitchFamily="49" charset="0"/>
              </a:rPr>
              <a:t>.*; </a:t>
            </a:r>
          </a:p>
          <a:p>
            <a:pPr marL="342900" lvl="1" indent="0">
              <a:buNone/>
            </a:pPr>
            <a:endParaRPr lang="en-GB" dirty="0">
              <a:latin typeface="Courier New" panose="02070309020205020404" pitchFamily="49" charset="0"/>
              <a:cs typeface="Courier New" panose="02070309020205020404" pitchFamily="49" charset="0"/>
            </a:endParaRPr>
          </a:p>
          <a:p>
            <a:pPr marL="342900" lvl="1" indent="0">
              <a:buNone/>
            </a:pPr>
            <a:r>
              <a:rPr lang="en-GB" dirty="0">
                <a:latin typeface="Courier New" panose="02070309020205020404" pitchFamily="49" charset="0"/>
                <a:cs typeface="Courier New" panose="02070309020205020404" pitchFamily="49" charset="0"/>
              </a:rPr>
              <a:t>public class </a:t>
            </a:r>
            <a:r>
              <a:rPr lang="en-GB" dirty="0" err="1">
                <a:latin typeface="Courier New" panose="02070309020205020404" pitchFamily="49" charset="0"/>
                <a:cs typeface="Courier New" panose="02070309020205020404" pitchFamily="49" charset="0"/>
              </a:rPr>
              <a:t>ArrayListExample</a:t>
            </a:r>
            <a:r>
              <a:rPr lang="en-GB" dirty="0">
                <a:latin typeface="Courier New" panose="02070309020205020404" pitchFamily="49" charset="0"/>
                <a:cs typeface="Courier New" panose="02070309020205020404" pitchFamily="49" charset="0"/>
              </a:rPr>
              <a:t> { </a:t>
            </a:r>
          </a:p>
          <a:p>
            <a:pPr marL="342900" lvl="1" indent="0">
              <a:buNone/>
            </a:pPr>
            <a:r>
              <a:rPr lang="en-GB" dirty="0">
                <a:latin typeface="Courier New" panose="02070309020205020404" pitchFamily="49" charset="0"/>
                <a:cs typeface="Courier New" panose="02070309020205020404" pitchFamily="49" charset="0"/>
              </a:rPr>
              <a:t>   public static void main(String </a:t>
            </a:r>
            <a:r>
              <a:rPr lang="en-GB" dirty="0" err="1">
                <a:latin typeface="Courier New" panose="02070309020205020404" pitchFamily="49" charset="0"/>
                <a:cs typeface="Courier New" panose="02070309020205020404" pitchFamily="49" charset="0"/>
              </a:rPr>
              <a:t>args</a:t>
            </a:r>
            <a:r>
              <a:rPr lang="en-GB" dirty="0">
                <a:latin typeface="Courier New" panose="02070309020205020404" pitchFamily="49" charset="0"/>
                <a:cs typeface="Courier New" panose="02070309020205020404" pitchFamily="49" charset="0"/>
              </a:rPr>
              <a:t>[])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ArrayList</a:t>
            </a:r>
            <a:r>
              <a:rPr lang="en-GB" dirty="0">
                <a:latin typeface="Courier New" panose="02070309020205020404" pitchFamily="49" charset="0"/>
                <a:cs typeface="Courier New" panose="02070309020205020404" pitchFamily="49" charset="0"/>
              </a:rPr>
              <a:t>&lt;String&gt; al = new </a:t>
            </a:r>
            <a:r>
              <a:rPr lang="en-GB" dirty="0" err="1">
                <a:latin typeface="Courier New" panose="02070309020205020404" pitchFamily="49" charset="0"/>
                <a:cs typeface="Courier New" panose="02070309020205020404" pitchFamily="49" charset="0"/>
              </a:rPr>
              <a:t>ArrayList</a:t>
            </a:r>
            <a:r>
              <a:rPr lang="en-GB" dirty="0">
                <a:latin typeface="Courier New" panose="02070309020205020404" pitchFamily="49" charset="0"/>
                <a:cs typeface="Courier New" panose="02070309020205020404" pitchFamily="49" charset="0"/>
              </a:rPr>
              <a:t>&lt;String&gt;();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("Initial size of al: " + </a:t>
            </a:r>
            <a:r>
              <a:rPr lang="en-GB" dirty="0" err="1">
                <a:latin typeface="Courier New" panose="02070309020205020404" pitchFamily="49" charset="0"/>
                <a:cs typeface="Courier New" panose="02070309020205020404" pitchFamily="49" charset="0"/>
              </a:rPr>
              <a:t>al.size</a:t>
            </a:r>
            <a:r>
              <a:rPr lang="en-GB" dirty="0">
                <a:latin typeface="Courier New" panose="02070309020205020404" pitchFamily="49" charset="0"/>
                <a:cs typeface="Courier New" panose="02070309020205020404" pitchFamily="49" charset="0"/>
              </a:rPr>
              <a:t>());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al.add</a:t>
            </a:r>
            <a:r>
              <a:rPr lang="en-GB" dirty="0">
                <a:latin typeface="Courier New" panose="02070309020205020404" pitchFamily="49" charset="0"/>
                <a:cs typeface="Courier New" panose="02070309020205020404" pitchFamily="49" charset="0"/>
              </a:rPr>
              <a:t>(“A");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al.add</a:t>
            </a:r>
            <a:r>
              <a:rPr lang="en-GB" dirty="0">
                <a:latin typeface="Courier New" panose="02070309020205020404" pitchFamily="49" charset="0"/>
                <a:cs typeface="Courier New" panose="02070309020205020404" pitchFamily="49" charset="0"/>
              </a:rPr>
              <a:t>(“B");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al.add</a:t>
            </a:r>
            <a:r>
              <a:rPr lang="en-GB" dirty="0">
                <a:latin typeface="Courier New" panose="02070309020205020404" pitchFamily="49" charset="0"/>
                <a:cs typeface="Courier New" panose="02070309020205020404" pitchFamily="49" charset="0"/>
              </a:rPr>
              <a:t>(“C");</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("Size of al after additions: " + </a:t>
            </a:r>
            <a:r>
              <a:rPr lang="en-GB" dirty="0" err="1">
                <a:latin typeface="Courier New" panose="02070309020205020404" pitchFamily="49" charset="0"/>
                <a:cs typeface="Courier New" panose="02070309020205020404" pitchFamily="49" charset="0"/>
              </a:rPr>
              <a:t>al.size</a:t>
            </a:r>
            <a:r>
              <a:rPr lang="en-GB" dirty="0">
                <a:latin typeface="Courier New" panose="02070309020205020404" pitchFamily="49" charset="0"/>
                <a:cs typeface="Courier New" panose="02070309020205020404" pitchFamily="49" charset="0"/>
              </a:rPr>
              <a:t>());</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("Contents of al: " + al);</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al.remove</a:t>
            </a:r>
            <a:r>
              <a:rPr lang="en-GB" dirty="0">
                <a:latin typeface="Courier New" panose="02070309020205020404" pitchFamily="49" charset="0"/>
                <a:cs typeface="Courier New" panose="02070309020205020404" pitchFamily="49" charset="0"/>
              </a:rPr>
              <a:t>(“C");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al.remove</a:t>
            </a:r>
            <a:r>
              <a:rPr lang="en-GB" dirty="0">
                <a:latin typeface="Courier New" panose="02070309020205020404" pitchFamily="49" charset="0"/>
                <a:cs typeface="Courier New" panose="02070309020205020404" pitchFamily="49" charset="0"/>
              </a:rPr>
              <a:t>(1);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("Size of al after deletions: " + </a:t>
            </a:r>
            <a:r>
              <a:rPr lang="en-GB" dirty="0" err="1">
                <a:latin typeface="Courier New" panose="02070309020205020404" pitchFamily="49" charset="0"/>
                <a:cs typeface="Courier New" panose="02070309020205020404" pitchFamily="49" charset="0"/>
              </a:rPr>
              <a:t>al.size</a:t>
            </a:r>
            <a:r>
              <a:rPr lang="en-GB" dirty="0">
                <a:latin typeface="Courier New" panose="02070309020205020404" pitchFamily="49" charset="0"/>
                <a:cs typeface="Courier New" panose="02070309020205020404" pitchFamily="49" charset="0"/>
              </a:rPr>
              <a:t>()); </a:t>
            </a:r>
          </a:p>
          <a:p>
            <a:pPr marL="342900" lvl="1"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("Contents of al: " + al);  </a:t>
            </a:r>
          </a:p>
          <a:p>
            <a:pPr marL="342900" lvl="1" indent="0">
              <a:buNone/>
            </a:pPr>
            <a:r>
              <a:rPr lang="en-GB" dirty="0">
                <a:latin typeface="Courier New" panose="02070309020205020404" pitchFamily="49" charset="0"/>
                <a:cs typeface="Courier New" panose="02070309020205020404" pitchFamily="49" charset="0"/>
              </a:rPr>
              <a:t>   } </a:t>
            </a:r>
          </a:p>
          <a:p>
            <a:pPr marL="342900" lvl="1" indent="0">
              <a:buNone/>
            </a:pPr>
            <a:r>
              <a:rPr lang="en-GB" dirty="0">
                <a:latin typeface="Courier New" panose="02070309020205020404" pitchFamily="49" charset="0"/>
                <a:cs typeface="Courier New" panose="02070309020205020404" pitchFamily="49" charset="0"/>
              </a:rPr>
              <a:t>}</a:t>
            </a:r>
            <a:endParaRPr lang="en-US"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97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Example of the for loop structure</a:t>
            </a:r>
          </a:p>
        </p:txBody>
      </p:sp>
      <p:sp>
        <p:nvSpPr>
          <p:cNvPr id="6" name="Shape 163842"/>
          <p:cNvSpPr>
            <a:spLocks noGrp="1" noChangeArrowheads="1"/>
          </p:cNvSpPr>
          <p:nvPr>
            <p:ph idx="1"/>
          </p:nvPr>
        </p:nvSpPr>
        <p:spPr>
          <a:xfrm>
            <a:off x="457200" y="2057400"/>
            <a:ext cx="8229600" cy="3810000"/>
          </a:xfrm>
        </p:spPr>
        <p:txBody>
          <a:bodyPr>
            <a:normAutofit fontScale="92500" lnSpcReduction="20000"/>
          </a:bodyPr>
          <a:lstStyle/>
          <a:p>
            <a:r>
              <a:rPr lang="en-US" dirty="0"/>
              <a:t>As usual, use of </a:t>
            </a:r>
            <a:r>
              <a:rPr lang="en-GB" dirty="0"/>
              <a:t>curly-braces is always recommended even for single statement</a:t>
            </a:r>
          </a:p>
          <a:p>
            <a:endParaRPr lang="en-US" dirty="0"/>
          </a:p>
          <a:p>
            <a:pPr lvl="1"/>
            <a:r>
              <a:rPr lang="en-US" dirty="0"/>
              <a:t>This loop outputs </a:t>
            </a:r>
            <a:r>
              <a:rPr lang="en-US" dirty="0">
                <a:latin typeface="Courier New" pitchFamily="49" charset="0"/>
              </a:rPr>
              <a:t>Hello</a:t>
            </a:r>
            <a:r>
              <a:rPr lang="en-US" dirty="0"/>
              <a:t> and a star (on separate lines) five times:</a:t>
            </a:r>
            <a:endParaRPr lang="en-US" sz="1500" dirty="0"/>
          </a:p>
          <a:p>
            <a:pPr>
              <a:buFontTx/>
              <a:buAutoNum type="arabicPeriod"/>
            </a:pPr>
            <a:endParaRPr lang="en-US" sz="750" dirty="0"/>
          </a:p>
          <a:p>
            <a:pPr>
              <a:buNone/>
            </a:pPr>
            <a:r>
              <a:rPr lang="en-US" sz="1350" dirty="0"/>
              <a:t>	</a:t>
            </a:r>
            <a:r>
              <a:rPr lang="en-US" sz="1350" dirty="0">
                <a:solidFill>
                  <a:schemeClr val="tx2">
                    <a:lumMod val="60000"/>
                    <a:lumOff val="40000"/>
                  </a:schemeClr>
                </a:solidFill>
                <a:latin typeface="Courier New" pitchFamily="49" charset="0"/>
              </a:rPr>
              <a:t>for </a:t>
            </a:r>
            <a:r>
              <a:rPr lang="en-US" sz="1350" dirty="0">
                <a:latin typeface="Courier New" pitchFamily="49" charset="0"/>
              </a:rPr>
              <a:t>(</a:t>
            </a:r>
            <a:r>
              <a:rPr lang="en-US" sz="1350" dirty="0" err="1">
                <a:latin typeface="Courier New" pitchFamily="49" charset="0"/>
              </a:rPr>
              <a:t>int</a:t>
            </a:r>
            <a:r>
              <a:rPr lang="en-US" sz="1350" dirty="0">
                <a:latin typeface="Courier New" pitchFamily="49" charset="0"/>
              </a:rPr>
              <a:t> </a:t>
            </a:r>
            <a:r>
              <a:rPr lang="en-US" sz="1350" dirty="0" err="1">
                <a:latin typeface="Courier New" pitchFamily="49" charset="0"/>
              </a:rPr>
              <a:t>i</a:t>
            </a:r>
            <a:r>
              <a:rPr lang="en-US" sz="1350" dirty="0">
                <a:latin typeface="Courier New" pitchFamily="49" charset="0"/>
              </a:rPr>
              <a:t> = 1; </a:t>
            </a:r>
            <a:r>
              <a:rPr lang="en-US" sz="1350" dirty="0" err="1">
                <a:latin typeface="Courier New" pitchFamily="49" charset="0"/>
              </a:rPr>
              <a:t>i</a:t>
            </a:r>
            <a:r>
              <a:rPr lang="en-US" sz="1350" dirty="0">
                <a:latin typeface="Courier New" pitchFamily="49" charset="0"/>
              </a:rPr>
              <a:t> &lt;= 5; </a:t>
            </a:r>
            <a:r>
              <a:rPr lang="en-US" sz="1350" dirty="0" err="1">
                <a:latin typeface="Courier New" pitchFamily="49" charset="0"/>
              </a:rPr>
              <a:t>i</a:t>
            </a:r>
            <a:r>
              <a:rPr lang="en-US" sz="1350" dirty="0">
                <a:latin typeface="Courier New" pitchFamily="49" charset="0"/>
              </a:rPr>
              <a:t>++)</a:t>
            </a:r>
          </a:p>
          <a:p>
            <a:pPr>
              <a:buNone/>
            </a:pPr>
            <a:r>
              <a:rPr lang="en-US" sz="1350" dirty="0">
                <a:latin typeface="Courier New" pitchFamily="49" charset="0"/>
              </a:rPr>
              <a:t>	{</a:t>
            </a:r>
          </a:p>
          <a:p>
            <a:pPr>
              <a:buNone/>
            </a:pPr>
            <a:r>
              <a:rPr lang="en-US" sz="1350" dirty="0">
                <a:latin typeface="Courier New" pitchFamily="49" charset="0"/>
              </a:rPr>
              <a:t>    	 </a:t>
            </a:r>
            <a:r>
              <a:rPr lang="en-US" sz="1350" dirty="0" err="1">
                <a:latin typeface="Courier New" pitchFamily="49" charset="0"/>
              </a:rPr>
              <a:t>System.out.println</a:t>
            </a:r>
            <a:r>
              <a:rPr lang="en-US" sz="1350" dirty="0">
                <a:latin typeface="Courier New" pitchFamily="49" charset="0"/>
              </a:rPr>
              <a:t>("Hello");</a:t>
            </a:r>
          </a:p>
          <a:p>
            <a:pPr>
              <a:buNone/>
            </a:pPr>
            <a:r>
              <a:rPr lang="en-US" sz="1350" dirty="0">
                <a:latin typeface="Courier New" pitchFamily="49" charset="0"/>
              </a:rPr>
              <a:t>    	 </a:t>
            </a:r>
            <a:r>
              <a:rPr lang="en-US" sz="1350" dirty="0" err="1">
                <a:latin typeface="Courier New" pitchFamily="49" charset="0"/>
              </a:rPr>
              <a:t>System.out.println</a:t>
            </a:r>
            <a:r>
              <a:rPr lang="en-US" sz="1350" dirty="0">
                <a:latin typeface="Courier New" pitchFamily="49" charset="0"/>
              </a:rPr>
              <a:t>("*");</a:t>
            </a:r>
          </a:p>
          <a:p>
            <a:pPr>
              <a:buNone/>
            </a:pPr>
            <a:r>
              <a:rPr lang="en-US" sz="1350" dirty="0">
                <a:latin typeface="Courier New" pitchFamily="49" charset="0"/>
              </a:rPr>
              <a:t>	}</a:t>
            </a:r>
          </a:p>
          <a:p>
            <a:pPr>
              <a:buNone/>
            </a:pPr>
            <a:endParaRPr lang="en-US" sz="1350" dirty="0">
              <a:latin typeface="Courier New" pitchFamily="49" charset="0"/>
            </a:endParaRPr>
          </a:p>
          <a:p>
            <a:pPr lvl="1"/>
            <a:r>
              <a:rPr lang="en-US" dirty="0"/>
              <a:t>Whereas this loop outputs </a:t>
            </a:r>
            <a:r>
              <a:rPr lang="en-US" dirty="0">
                <a:latin typeface="Courier New" pitchFamily="49" charset="0"/>
              </a:rPr>
              <a:t>Hello</a:t>
            </a:r>
            <a:r>
              <a:rPr lang="en-US" dirty="0"/>
              <a:t> five times and a star once</a:t>
            </a:r>
            <a:r>
              <a:rPr lang="en-GB" dirty="0"/>
              <a:t>:</a:t>
            </a:r>
            <a:endParaRPr lang="en-US" sz="1500" dirty="0"/>
          </a:p>
          <a:p>
            <a:pPr>
              <a:buNone/>
            </a:pPr>
            <a:endParaRPr lang="en-US" sz="1350" dirty="0">
              <a:latin typeface="Courier New" pitchFamily="49" charset="0"/>
            </a:endParaRPr>
          </a:p>
          <a:p>
            <a:pPr marL="271463" indent="-271463">
              <a:buNone/>
            </a:pPr>
            <a:r>
              <a:rPr lang="en-US" sz="1350" dirty="0">
                <a:latin typeface="Courier New" pitchFamily="49" charset="0"/>
              </a:rPr>
              <a:t>	</a:t>
            </a:r>
            <a:r>
              <a:rPr lang="en-US" sz="1350" dirty="0">
                <a:solidFill>
                  <a:srgbClr val="0070C0"/>
                </a:solidFill>
                <a:latin typeface="Courier New" pitchFamily="49" charset="0"/>
              </a:rPr>
              <a:t>for </a:t>
            </a:r>
            <a:r>
              <a:rPr lang="en-US" sz="1350" dirty="0">
                <a:latin typeface="Courier New" pitchFamily="49" charset="0"/>
              </a:rPr>
              <a:t>(int </a:t>
            </a:r>
            <a:r>
              <a:rPr lang="en-US" sz="1350" dirty="0" err="1">
                <a:latin typeface="Courier New" pitchFamily="49" charset="0"/>
              </a:rPr>
              <a:t>i</a:t>
            </a:r>
            <a:r>
              <a:rPr lang="en-US" sz="1350" dirty="0">
                <a:latin typeface="Courier New" pitchFamily="49" charset="0"/>
              </a:rPr>
              <a:t> = 1; </a:t>
            </a:r>
            <a:r>
              <a:rPr lang="en-US" sz="1350" dirty="0" err="1">
                <a:latin typeface="Courier New" pitchFamily="49" charset="0"/>
              </a:rPr>
              <a:t>i</a:t>
            </a:r>
            <a:r>
              <a:rPr lang="en-US" sz="1350" dirty="0">
                <a:latin typeface="Courier New" pitchFamily="49" charset="0"/>
              </a:rPr>
              <a:t> &lt;= 5; </a:t>
            </a:r>
            <a:r>
              <a:rPr lang="en-US" sz="1350" dirty="0" err="1">
                <a:latin typeface="Courier New" pitchFamily="49" charset="0"/>
              </a:rPr>
              <a:t>i</a:t>
            </a:r>
            <a:r>
              <a:rPr lang="en-US" sz="1350" dirty="0">
                <a:latin typeface="Courier New" pitchFamily="49" charset="0"/>
              </a:rPr>
              <a:t>++)</a:t>
            </a:r>
          </a:p>
          <a:p>
            <a:pPr>
              <a:buNone/>
            </a:pPr>
            <a:r>
              <a:rPr lang="en-US" sz="1350" dirty="0">
                <a:latin typeface="Courier New" pitchFamily="49" charset="0"/>
              </a:rPr>
              <a:t>   		</a:t>
            </a:r>
            <a:r>
              <a:rPr lang="en-US" sz="1350" dirty="0" err="1">
                <a:latin typeface="Courier New" pitchFamily="49" charset="0"/>
              </a:rPr>
              <a:t>System.out.println</a:t>
            </a:r>
            <a:r>
              <a:rPr lang="en-US" sz="1350" dirty="0">
                <a:latin typeface="Courier New" pitchFamily="49" charset="0"/>
              </a:rPr>
              <a:t>("Hello");</a:t>
            </a:r>
          </a:p>
          <a:p>
            <a:pPr>
              <a:buNone/>
            </a:pPr>
            <a:r>
              <a:rPr lang="en-US" sz="1350" dirty="0">
                <a:latin typeface="Courier New" pitchFamily="49" charset="0"/>
              </a:rPr>
              <a:t>   		</a:t>
            </a:r>
            <a:r>
              <a:rPr lang="en-US" sz="1350" dirty="0" err="1">
                <a:latin typeface="Courier New" pitchFamily="49" charset="0"/>
              </a:rPr>
              <a:t>System.out.println</a:t>
            </a:r>
            <a:r>
              <a:rPr lang="en-US" sz="1350" dirty="0">
                <a:latin typeface="Courier New" pitchFamily="49" charset="0"/>
              </a:rPr>
              <a:t>("*");</a:t>
            </a:r>
          </a:p>
          <a:p>
            <a:pPr>
              <a:buNone/>
            </a:pPr>
            <a:endParaRPr lang="en-US" sz="750" dirty="0">
              <a:latin typeface="Courier New" pitchFamily="49" charset="0"/>
            </a:endParaRPr>
          </a:p>
        </p:txBody>
      </p:sp>
    </p:spTree>
    <p:extLst>
      <p:ext uri="{BB962C8B-B14F-4D97-AF65-F5344CB8AC3E}">
        <p14:creationId xmlns:p14="http://schemas.microsoft.com/office/powerpoint/2010/main" val="37877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 calcmode="lin" valueType="num">
                                      <p:cBhvr additive="base">
                                        <p:cTn id="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886700" cy="1325563"/>
          </a:xfrm>
        </p:spPr>
        <p:txBody>
          <a:bodyPr/>
          <a:lstStyle/>
          <a:p>
            <a:r>
              <a:rPr lang="en-GB" dirty="0"/>
              <a:t>Iteration</a:t>
            </a:r>
          </a:p>
        </p:txBody>
      </p:sp>
      <p:sp>
        <p:nvSpPr>
          <p:cNvPr id="3" name="Content Placeholder 2"/>
          <p:cNvSpPr>
            <a:spLocks noGrp="1"/>
          </p:cNvSpPr>
          <p:nvPr>
            <p:ph idx="1"/>
          </p:nvPr>
        </p:nvSpPr>
        <p:spPr>
          <a:xfrm>
            <a:off x="571500" y="2057401"/>
            <a:ext cx="8001000" cy="3394472"/>
          </a:xfrm>
        </p:spPr>
        <p:txBody>
          <a:bodyPr>
            <a:normAutofit/>
          </a:bodyPr>
          <a:lstStyle/>
          <a:p>
            <a:pPr>
              <a:buClr>
                <a:schemeClr val="tx1"/>
              </a:buClr>
            </a:pPr>
            <a:r>
              <a:rPr lang="en-US" altLang="en-US" sz="1800" dirty="0">
                <a:latin typeface="Arial" pitchFamily="34" charset="0"/>
              </a:rPr>
              <a:t>As was the case with simple fixed sized arrays, iteration goes hand-in-hand with variable sized arrays</a:t>
            </a:r>
          </a:p>
          <a:p>
            <a:pPr>
              <a:buClr>
                <a:schemeClr val="tx1"/>
              </a:buClr>
            </a:pPr>
            <a:r>
              <a:rPr lang="en-US" altLang="en-US" sz="1800" dirty="0">
                <a:latin typeface="Arial" pitchFamily="34" charset="0"/>
              </a:rPr>
              <a:t>Recall, iteration allows us to</a:t>
            </a:r>
            <a:r>
              <a:rPr lang="en-US" altLang="en-US" sz="1800" i="1" dirty="0">
                <a:latin typeface="Arial" pitchFamily="34" charset="0"/>
              </a:rPr>
              <a:t> </a:t>
            </a:r>
            <a:r>
              <a:rPr lang="en-GB" sz="1800" dirty="0">
                <a:latin typeface="Arial" panose="020B0604020202020204" pitchFamily="34" charset="0"/>
                <a:cs typeface="Arial" panose="020B0604020202020204" pitchFamily="34" charset="0"/>
              </a:rPr>
              <a:t>visit each element and process the element in some way or other</a:t>
            </a:r>
            <a:endParaRPr lang="en-US" altLang="en-US" sz="1800" i="1" dirty="0">
              <a:latin typeface="Arial" panose="020B0604020202020204" pitchFamily="34" charset="0"/>
              <a:cs typeface="Arial" panose="020B0604020202020204" pitchFamily="34" charset="0"/>
            </a:endParaRPr>
          </a:p>
          <a:p>
            <a:pPr lvl="1">
              <a:buClr>
                <a:schemeClr val="tx1"/>
              </a:buClr>
            </a:pPr>
            <a:r>
              <a:rPr lang="en-US" altLang="en-US" sz="1650" dirty="0">
                <a:latin typeface="Arial" pitchFamily="34" charset="0"/>
              </a:rPr>
              <a:t>E.g. use it in a calculation</a:t>
            </a:r>
            <a:endParaRPr lang="en-US" altLang="en-US" sz="1500" dirty="0">
              <a:latin typeface="Courier New" pitchFamily="49" charset="0"/>
            </a:endParaRPr>
          </a:p>
          <a:p>
            <a:pPr>
              <a:buClr>
                <a:schemeClr val="tx1"/>
              </a:buClr>
            </a:pPr>
            <a:r>
              <a:rPr lang="en-US" altLang="en-US" sz="1800" dirty="0">
                <a:latin typeface="Arial" pitchFamily="34" charset="0"/>
              </a:rPr>
              <a:t>Recall, for fixed sized arrays we use a standard </a:t>
            </a:r>
            <a:r>
              <a:rPr lang="en-US" altLang="en-US" sz="1800" i="1" dirty="0">
                <a:latin typeface="Arial" pitchFamily="34" charset="0"/>
              </a:rPr>
              <a:t>for</a:t>
            </a:r>
            <a:r>
              <a:rPr lang="en-US" altLang="en-US" sz="1800" dirty="0">
                <a:latin typeface="Arial" pitchFamily="34" charset="0"/>
              </a:rPr>
              <a:t> loop to iterate over the array</a:t>
            </a:r>
          </a:p>
          <a:p>
            <a:pPr>
              <a:buClr>
                <a:schemeClr val="tx1"/>
              </a:buClr>
            </a:pPr>
            <a:r>
              <a:rPr lang="en-US" altLang="en-US" sz="1800" dirty="0">
                <a:latin typeface="Arial" pitchFamily="34" charset="0"/>
              </a:rPr>
              <a:t>With variable sized collections, like </a:t>
            </a:r>
            <a:r>
              <a:rPr lang="en-US" altLang="en-US" sz="1800" dirty="0" err="1">
                <a:latin typeface="Arial" pitchFamily="34" charset="0"/>
              </a:rPr>
              <a:t>ArrayList</a:t>
            </a:r>
            <a:r>
              <a:rPr lang="en-US" altLang="en-US" sz="1800" dirty="0">
                <a:latin typeface="Arial" pitchFamily="34" charset="0"/>
              </a:rPr>
              <a:t>, there are several alternative techniques we can use  </a:t>
            </a:r>
            <a:endParaRPr lang="en-GB" altLang="en-US" dirty="0">
              <a:latin typeface="Arial" pitchFamily="34" charset="0"/>
            </a:endParaRPr>
          </a:p>
          <a:p>
            <a:pPr marL="254794" indent="-254794" defTabSz="336947">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GB" altLang="en-US" sz="1800" dirty="0"/>
          </a:p>
          <a:p>
            <a:endParaRPr lang="en-GB" dirty="0"/>
          </a:p>
        </p:txBody>
      </p:sp>
    </p:spTree>
    <p:extLst>
      <p:ext uri="{BB962C8B-B14F-4D97-AF65-F5344CB8AC3E}">
        <p14:creationId xmlns:p14="http://schemas.microsoft.com/office/powerpoint/2010/main" val="306623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7578"/>
            <a:ext cx="7886700" cy="1325563"/>
          </a:xfrm>
        </p:spPr>
        <p:txBody>
          <a:bodyPr/>
          <a:lstStyle/>
          <a:p>
            <a:r>
              <a:rPr lang="en-GB" dirty="0"/>
              <a:t>Iteration: regular for loop</a:t>
            </a:r>
          </a:p>
        </p:txBody>
      </p:sp>
      <p:sp>
        <p:nvSpPr>
          <p:cNvPr id="3" name="Content Placeholder 2"/>
          <p:cNvSpPr>
            <a:spLocks noGrp="1"/>
          </p:cNvSpPr>
          <p:nvPr>
            <p:ph idx="1"/>
          </p:nvPr>
        </p:nvSpPr>
        <p:spPr>
          <a:xfrm>
            <a:off x="539552" y="1803141"/>
            <a:ext cx="7886700" cy="4351338"/>
          </a:xfrm>
        </p:spPr>
        <p:txBody>
          <a:bodyPr>
            <a:normAutofit/>
          </a:bodyPr>
          <a:lstStyle/>
          <a:p>
            <a:r>
              <a:rPr lang="en-GB" dirty="0"/>
              <a:t>Use a regular for loop as per fixed sized arrays</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sList.add</a:t>
            </a:r>
            <a:r>
              <a:rPr lang="en-US" b="1" dirty="0">
                <a:latin typeface="Courier New" pitchFamily="49" charset="0"/>
              </a:rPr>
              <a:t>(2, “Bill”);</a:t>
            </a:r>
          </a:p>
          <a:p>
            <a:pPr marL="342900" lvl="1" indent="0">
              <a:buNone/>
            </a:pPr>
            <a:r>
              <a:rPr lang="en-US" b="1" dirty="0">
                <a:latin typeface="Courier New" pitchFamily="49" charset="0"/>
              </a:rPr>
              <a:t>for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=0; </a:t>
            </a:r>
            <a:r>
              <a:rPr lang="en-US" b="1" dirty="0" err="1">
                <a:latin typeface="Courier New" pitchFamily="49" charset="0"/>
              </a:rPr>
              <a:t>i</a:t>
            </a:r>
            <a:r>
              <a:rPr lang="en-US" b="1" dirty="0">
                <a:latin typeface="Courier New" pitchFamily="49" charset="0"/>
              </a:rPr>
              <a:t>&lt;</a:t>
            </a:r>
            <a:r>
              <a:rPr lang="en-US" b="1" dirty="0" err="1">
                <a:latin typeface="Courier New" pitchFamily="49" charset="0"/>
              </a:rPr>
              <a:t>sList.size</a:t>
            </a:r>
            <a:r>
              <a:rPr lang="en-US" b="1" dirty="0">
                <a:latin typeface="Courier New" pitchFamily="49" charset="0"/>
              </a:rPr>
              <a:t>(); </a:t>
            </a:r>
            <a:r>
              <a:rPr lang="en-US" b="1" dirty="0" err="1">
                <a:latin typeface="Courier New" pitchFamily="49" charset="0"/>
              </a:rPr>
              <a:t>i</a:t>
            </a:r>
            <a:r>
              <a:rPr lang="en-US" b="1" dirty="0">
                <a:latin typeface="Courier New" pitchFamily="49" charset="0"/>
              </a:rPr>
              <a:t>++) {</a:t>
            </a:r>
          </a:p>
          <a:p>
            <a:pPr marL="342900" lvl="1" indent="0">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r>
              <a:rPr lang="en-US" b="1" dirty="0" err="1">
                <a:latin typeface="Courier New" pitchFamily="49" charset="0"/>
              </a:rPr>
              <a:t>i</a:t>
            </a:r>
            <a:r>
              <a:rPr lang="en-US" b="1" dirty="0">
                <a:latin typeface="Courier New" pitchFamily="49" charset="0"/>
              </a:rPr>
              <a:t> + “ “ + </a:t>
            </a:r>
            <a:r>
              <a:rPr lang="en-US" b="1" dirty="0" err="1">
                <a:latin typeface="Courier New" pitchFamily="49" charset="0"/>
              </a:rPr>
              <a:t>sList.get</a:t>
            </a:r>
            <a:r>
              <a:rPr lang="en-US" b="1" dirty="0">
                <a:latin typeface="Courier New" pitchFamily="49" charset="0"/>
              </a:rPr>
              <a:t>(</a:t>
            </a:r>
            <a:r>
              <a:rPr lang="en-US" b="1" dirty="0" err="1">
                <a:latin typeface="Courier New" pitchFamily="49" charset="0"/>
              </a:rPr>
              <a:t>i</a:t>
            </a:r>
            <a:r>
              <a:rPr lang="en-US" b="1" dirty="0">
                <a:latin typeface="Courier New" pitchFamily="49" charset="0"/>
              </a:rPr>
              <a:t>));</a:t>
            </a:r>
          </a:p>
          <a:p>
            <a:pPr marL="342900" lvl="1" indent="0">
              <a:buNone/>
            </a:pPr>
            <a:r>
              <a:rPr lang="en-US" b="1" dirty="0">
                <a:latin typeface="Courier New" pitchFamily="49" charset="0"/>
              </a:rPr>
              <a:t>}</a:t>
            </a:r>
          </a:p>
          <a:p>
            <a:pPr marL="0" indent="0">
              <a:buNone/>
            </a:pPr>
            <a:endParaRPr lang="en-GB" dirty="0"/>
          </a:p>
        </p:txBody>
      </p:sp>
    </p:spTree>
    <p:extLst>
      <p:ext uri="{BB962C8B-B14F-4D97-AF65-F5344CB8AC3E}">
        <p14:creationId xmlns:p14="http://schemas.microsoft.com/office/powerpoint/2010/main" val="24706238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a:t>Iteration: for each loop</a:t>
            </a:r>
          </a:p>
        </p:txBody>
      </p:sp>
      <p:sp>
        <p:nvSpPr>
          <p:cNvPr id="5" name="Content Placeholder 2"/>
          <p:cNvSpPr>
            <a:spLocks noGrp="1"/>
          </p:cNvSpPr>
          <p:nvPr>
            <p:ph idx="1"/>
          </p:nvPr>
        </p:nvSpPr>
        <p:spPr>
          <a:xfrm>
            <a:off x="457200" y="2057401"/>
            <a:ext cx="8229600" cy="3394472"/>
          </a:xfrm>
        </p:spPr>
        <p:txBody>
          <a:bodyPr>
            <a:normAutofit/>
          </a:bodyPr>
          <a:lstStyle/>
          <a:p>
            <a:r>
              <a:rPr lang="en-GB" dirty="0"/>
              <a:t>Use an alternative for each loop to step through each element</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sList.add</a:t>
            </a:r>
            <a:r>
              <a:rPr lang="en-US" b="1" dirty="0">
                <a:latin typeface="Courier New" pitchFamily="49" charset="0"/>
              </a:rPr>
              <a:t>(2, “Bill”);</a:t>
            </a:r>
          </a:p>
          <a:p>
            <a:pPr marL="342900" lvl="1" indent="0">
              <a:buNone/>
            </a:pPr>
            <a:r>
              <a:rPr lang="en-US" b="1" dirty="0">
                <a:latin typeface="Courier New" pitchFamily="49" charset="0"/>
              </a:rPr>
              <a:t>for (String </a:t>
            </a:r>
            <a:r>
              <a:rPr lang="en-US" b="1" dirty="0" err="1">
                <a:latin typeface="Courier New" pitchFamily="49" charset="0"/>
              </a:rPr>
              <a:t>str</a:t>
            </a:r>
            <a:r>
              <a:rPr lang="en-US" b="1" dirty="0">
                <a:latin typeface="Courier New" pitchFamily="49" charset="0"/>
              </a:rPr>
              <a:t> : </a:t>
            </a:r>
            <a:r>
              <a:rPr lang="en-US" b="1" dirty="0" err="1">
                <a:latin typeface="Courier New" pitchFamily="49" charset="0"/>
              </a:rPr>
              <a:t>sList</a:t>
            </a:r>
            <a:r>
              <a:rPr lang="en-US" b="1" dirty="0">
                <a:latin typeface="Courier New" pitchFamily="49" charset="0"/>
              </a:rPr>
              <a:t>) {</a:t>
            </a:r>
          </a:p>
          <a:p>
            <a:pPr marL="342900" lvl="1" indent="0">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r>
              <a:rPr lang="en-US" b="1" dirty="0" err="1">
                <a:latin typeface="Courier New" pitchFamily="49" charset="0"/>
              </a:rPr>
              <a:t>str</a:t>
            </a:r>
            <a:r>
              <a:rPr lang="en-US" b="1" dirty="0">
                <a:latin typeface="Courier New" pitchFamily="49" charset="0"/>
              </a:rPr>
              <a:t>);</a:t>
            </a:r>
          </a:p>
          <a:p>
            <a:pPr marL="342900" lvl="1" indent="0">
              <a:buNone/>
            </a:pPr>
            <a:r>
              <a:rPr lang="en-US" b="1" dirty="0">
                <a:latin typeface="Courier New" pitchFamily="49" charset="0"/>
              </a:rPr>
              <a:t>}</a:t>
            </a:r>
          </a:p>
          <a:p>
            <a:pPr marL="0" indent="0">
              <a:buNone/>
            </a:pPr>
            <a:endParaRPr lang="en-GB" dirty="0"/>
          </a:p>
        </p:txBody>
      </p:sp>
    </p:spTree>
    <p:extLst>
      <p:ext uri="{BB962C8B-B14F-4D97-AF65-F5344CB8AC3E}">
        <p14:creationId xmlns:p14="http://schemas.microsoft.com/office/powerpoint/2010/main" val="153027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a:t>Iteration: using an Iterator (advanced)</a:t>
            </a:r>
          </a:p>
        </p:txBody>
      </p:sp>
      <p:sp>
        <p:nvSpPr>
          <p:cNvPr id="5" name="Content Placeholder 2"/>
          <p:cNvSpPr>
            <a:spLocks noGrp="1"/>
          </p:cNvSpPr>
          <p:nvPr>
            <p:ph idx="1"/>
          </p:nvPr>
        </p:nvSpPr>
        <p:spPr>
          <a:xfrm>
            <a:off x="342900" y="2057401"/>
            <a:ext cx="8629650" cy="3394472"/>
          </a:xfrm>
        </p:spPr>
        <p:txBody>
          <a:bodyPr>
            <a:normAutofit/>
          </a:bodyPr>
          <a:lstStyle/>
          <a:p>
            <a:r>
              <a:rPr lang="en-GB" dirty="0"/>
              <a:t>Use an Iterator object within a for loop</a:t>
            </a:r>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sList.add</a:t>
            </a:r>
            <a:r>
              <a:rPr lang="en-US" b="1" dirty="0">
                <a:latin typeface="Courier New" pitchFamily="49" charset="0"/>
              </a:rPr>
              <a:t>(2, “Bill”);</a:t>
            </a:r>
          </a:p>
          <a:p>
            <a:pPr marL="342900" lvl="1" indent="0">
              <a:buNone/>
            </a:pPr>
            <a:r>
              <a:rPr lang="en-US" b="1" dirty="0">
                <a:latin typeface="Courier New" pitchFamily="49" charset="0"/>
              </a:rPr>
              <a:t>for (Iterator&lt;String&gt; it = </a:t>
            </a:r>
            <a:r>
              <a:rPr lang="en-US" b="1" dirty="0" err="1">
                <a:latin typeface="Courier New" pitchFamily="49" charset="0"/>
              </a:rPr>
              <a:t>sList.iterator</a:t>
            </a:r>
            <a:r>
              <a:rPr lang="en-US" b="1" dirty="0">
                <a:latin typeface="Courier New" pitchFamily="49" charset="0"/>
              </a:rPr>
              <a:t>(); </a:t>
            </a:r>
            <a:r>
              <a:rPr lang="en-US" b="1" dirty="0" err="1">
                <a:latin typeface="Courier New" pitchFamily="49" charset="0"/>
              </a:rPr>
              <a:t>it.hasNext</a:t>
            </a:r>
            <a:r>
              <a:rPr lang="en-US" b="1" dirty="0">
                <a:latin typeface="Courier New" pitchFamily="49" charset="0"/>
              </a:rPr>
              <a:t>();) {</a:t>
            </a:r>
          </a:p>
          <a:p>
            <a:pPr marL="342900" lvl="1" indent="0">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r>
              <a:rPr lang="en-US" b="1" dirty="0" err="1">
                <a:latin typeface="Courier New" pitchFamily="49" charset="0"/>
              </a:rPr>
              <a:t>it.next</a:t>
            </a:r>
            <a:r>
              <a:rPr lang="en-US" b="1" dirty="0">
                <a:latin typeface="Courier New" pitchFamily="49" charset="0"/>
              </a:rPr>
              <a:t>());</a:t>
            </a:r>
          </a:p>
          <a:p>
            <a:pPr marL="342900" lvl="1" indent="0">
              <a:buNone/>
            </a:pPr>
            <a:r>
              <a:rPr lang="en-US" b="1" dirty="0">
                <a:latin typeface="Courier New" pitchFamily="49" charset="0"/>
              </a:rPr>
              <a:t>}</a:t>
            </a:r>
          </a:p>
          <a:p>
            <a:pPr marL="0" indent="0">
              <a:buNone/>
            </a:pPr>
            <a:endParaRPr lang="en-GB" dirty="0"/>
          </a:p>
        </p:txBody>
      </p:sp>
    </p:spTree>
    <p:extLst>
      <p:ext uri="{BB962C8B-B14F-4D97-AF65-F5344CB8AC3E}">
        <p14:creationId xmlns:p14="http://schemas.microsoft.com/office/powerpoint/2010/main" val="3957825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052736"/>
            <a:ext cx="6172200" cy="857250"/>
          </a:xfrm>
        </p:spPr>
        <p:txBody>
          <a:bodyPr/>
          <a:lstStyle/>
          <a:p>
            <a:r>
              <a:rPr lang="en-GB" dirty="0"/>
              <a:t>Iteration: while loop</a:t>
            </a:r>
          </a:p>
        </p:txBody>
      </p:sp>
      <p:sp>
        <p:nvSpPr>
          <p:cNvPr id="5" name="Content Placeholder 2"/>
          <p:cNvSpPr>
            <a:spLocks noGrp="1"/>
          </p:cNvSpPr>
          <p:nvPr>
            <p:ph idx="1"/>
          </p:nvPr>
        </p:nvSpPr>
        <p:spPr>
          <a:xfrm>
            <a:off x="800100" y="2057401"/>
            <a:ext cx="7372350" cy="3771899"/>
          </a:xfrm>
        </p:spPr>
        <p:txBody>
          <a:bodyPr>
            <a:normAutofit lnSpcReduction="10000"/>
          </a:bodyPr>
          <a:lstStyle/>
          <a:p>
            <a:pPr>
              <a:lnSpc>
                <a:spcPct val="90000"/>
              </a:lnSpc>
            </a:pPr>
            <a:r>
              <a:rPr lang="en-GB" altLang="en-US" dirty="0"/>
              <a:t>There is an equivalence between for loop and while loop, so we could rewrite the code from the previous slide using a while loop as:</a:t>
            </a:r>
          </a:p>
          <a:p>
            <a:pPr marL="0" indent="0">
              <a:buNone/>
            </a:pPr>
            <a:endParaRPr lang="en-GB" altLang="en-US" dirty="0"/>
          </a:p>
          <a:p>
            <a:pPr marL="342900" lvl="1" indent="0">
              <a:buNone/>
            </a:pPr>
            <a:r>
              <a:rPr lang="en-US" altLang="en-US" b="1" dirty="0" err="1">
                <a:latin typeface="Courier New" pitchFamily="49" charset="0"/>
              </a:rPr>
              <a:t>ArrayList</a:t>
            </a:r>
            <a:r>
              <a:rPr lang="en-US" altLang="en-US" b="1" dirty="0">
                <a:latin typeface="Courier New" pitchFamily="49" charset="0"/>
              </a:rPr>
              <a:t>&lt;String&gt; </a:t>
            </a:r>
            <a:r>
              <a:rPr lang="en-US" altLang="en-US" b="1" dirty="0" err="1">
                <a:latin typeface="Courier New" pitchFamily="49" charset="0"/>
              </a:rPr>
              <a:t>sList</a:t>
            </a:r>
            <a:r>
              <a:rPr lang="en-US" altLang="en-US" b="1" dirty="0">
                <a:latin typeface="Courier New" pitchFamily="49" charset="0"/>
              </a:rPr>
              <a:t> =  </a:t>
            </a:r>
          </a:p>
          <a:p>
            <a:pPr marL="342900" lvl="1" indent="0">
              <a:buNone/>
            </a:pPr>
            <a:r>
              <a:rPr lang="en-US" altLang="en-US" b="1" dirty="0">
                <a:latin typeface="Courier New" pitchFamily="49" charset="0"/>
              </a:rPr>
              <a:t>             new </a:t>
            </a:r>
            <a:r>
              <a:rPr lang="en-US" altLang="en-US" b="1" dirty="0" err="1">
                <a:latin typeface="Courier New" pitchFamily="49" charset="0"/>
              </a:rPr>
              <a:t>ArrayList</a:t>
            </a:r>
            <a:r>
              <a:rPr lang="en-US" altLang="en-US" b="1" dirty="0">
                <a:latin typeface="Courier New" pitchFamily="49" charset="0"/>
              </a:rPr>
              <a:t>&lt;String&gt;();</a:t>
            </a:r>
          </a:p>
          <a:p>
            <a:pPr marL="342900" lvl="1" indent="0">
              <a:buNone/>
            </a:pPr>
            <a:r>
              <a:rPr lang="en-US" b="1" dirty="0" err="1">
                <a:latin typeface="Courier New" pitchFamily="49" charset="0"/>
              </a:rPr>
              <a:t>sList.add</a:t>
            </a:r>
            <a:r>
              <a:rPr lang="en-US" b="1" dirty="0">
                <a:latin typeface="Courier New" pitchFamily="49" charset="0"/>
              </a:rPr>
              <a:t>(“Fred”);</a:t>
            </a:r>
          </a:p>
          <a:p>
            <a:pPr marL="342900" lvl="1" indent="0">
              <a:buNone/>
            </a:pPr>
            <a:r>
              <a:rPr lang="en-US" b="1" dirty="0" err="1">
                <a:latin typeface="Courier New" pitchFamily="49" charset="0"/>
              </a:rPr>
              <a:t>sList.add</a:t>
            </a:r>
            <a:r>
              <a:rPr lang="en-US" b="1" dirty="0">
                <a:latin typeface="Courier New" pitchFamily="49" charset="0"/>
              </a:rPr>
              <a:t>(1, “Alice”);</a:t>
            </a:r>
          </a:p>
          <a:p>
            <a:pPr marL="342900" lvl="1" indent="0">
              <a:buNone/>
            </a:pPr>
            <a:r>
              <a:rPr lang="en-US" b="1" dirty="0" err="1">
                <a:latin typeface="Courier New" pitchFamily="49" charset="0"/>
              </a:rPr>
              <a:t>sList.add</a:t>
            </a:r>
            <a:r>
              <a:rPr lang="en-US" b="1" dirty="0">
                <a:latin typeface="Courier New" pitchFamily="49" charset="0"/>
              </a:rPr>
              <a:t>(2, “Bill”);</a:t>
            </a:r>
          </a:p>
          <a:p>
            <a:pPr marL="342900" lvl="1" indent="0">
              <a:buNone/>
            </a:pPr>
            <a:r>
              <a:rPr lang="en-US" b="1" dirty="0">
                <a:latin typeface="Courier New" pitchFamily="49" charset="0"/>
              </a:rPr>
              <a:t>Iterator&lt;String&gt; it = </a:t>
            </a:r>
            <a:r>
              <a:rPr lang="en-US" b="1" dirty="0" err="1">
                <a:latin typeface="Courier New" pitchFamily="49" charset="0"/>
              </a:rPr>
              <a:t>sList.iterator</a:t>
            </a:r>
            <a:r>
              <a:rPr lang="en-US" b="1" dirty="0">
                <a:latin typeface="Courier New" pitchFamily="49" charset="0"/>
              </a:rPr>
              <a:t>();</a:t>
            </a:r>
          </a:p>
          <a:p>
            <a:pPr marL="342900" lvl="1" indent="0">
              <a:buNone/>
            </a:pPr>
            <a:r>
              <a:rPr lang="en-US" b="1" dirty="0">
                <a:latin typeface="Courier New" pitchFamily="49" charset="0"/>
              </a:rPr>
              <a:t>while (</a:t>
            </a:r>
            <a:r>
              <a:rPr lang="en-US" b="1" dirty="0" err="1">
                <a:latin typeface="Courier New" pitchFamily="49" charset="0"/>
              </a:rPr>
              <a:t>it.hasNext</a:t>
            </a:r>
            <a:r>
              <a:rPr lang="en-US" b="1" dirty="0">
                <a:latin typeface="Courier New" pitchFamily="49" charset="0"/>
              </a:rPr>
              <a:t>()) {</a:t>
            </a:r>
          </a:p>
          <a:p>
            <a:pPr marL="342900" lvl="1" indent="0">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r>
              <a:rPr lang="en-US" b="1" dirty="0" err="1">
                <a:latin typeface="Courier New" pitchFamily="49" charset="0"/>
              </a:rPr>
              <a:t>it.next</a:t>
            </a:r>
            <a:r>
              <a:rPr lang="en-US" b="1" dirty="0">
                <a:latin typeface="Courier New" pitchFamily="49" charset="0"/>
              </a:rPr>
              <a:t>());</a:t>
            </a:r>
          </a:p>
          <a:p>
            <a:pPr marL="342900" lvl="1" indent="0">
              <a:buNone/>
            </a:pPr>
            <a:r>
              <a:rPr lang="en-US" b="1" dirty="0">
                <a:latin typeface="Courier New" pitchFamily="49" charset="0"/>
              </a:rPr>
              <a:t>}</a:t>
            </a:r>
          </a:p>
          <a:p>
            <a:pPr marL="0" indent="0">
              <a:buNone/>
            </a:pPr>
            <a:endParaRPr lang="en-GB" altLang="en-US" b="1" dirty="0"/>
          </a:p>
          <a:p>
            <a:pPr marL="0" indent="0">
              <a:buNone/>
            </a:pPr>
            <a:endParaRPr lang="en-GB" altLang="en-US" sz="1500" dirty="0"/>
          </a:p>
          <a:p>
            <a:endParaRPr lang="en-GB" dirty="0"/>
          </a:p>
        </p:txBody>
      </p:sp>
    </p:spTree>
    <p:extLst>
      <p:ext uri="{BB962C8B-B14F-4D97-AF65-F5344CB8AC3E}">
        <p14:creationId xmlns:p14="http://schemas.microsoft.com/office/powerpoint/2010/main" val="2391725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52736"/>
            <a:ext cx="6172200" cy="857250"/>
          </a:xfrm>
        </p:spPr>
        <p:txBody>
          <a:bodyPr>
            <a:normAutofit/>
          </a:bodyPr>
          <a:lstStyle/>
          <a:p>
            <a:r>
              <a:rPr lang="en-GB" dirty="0" err="1"/>
              <a:t>ArrayList</a:t>
            </a:r>
            <a:r>
              <a:rPr lang="en-GB" dirty="0"/>
              <a:t> vs Array</a:t>
            </a:r>
          </a:p>
        </p:txBody>
      </p:sp>
      <p:sp>
        <p:nvSpPr>
          <p:cNvPr id="5" name="Content Placeholder 2"/>
          <p:cNvSpPr>
            <a:spLocks noGrp="1"/>
          </p:cNvSpPr>
          <p:nvPr>
            <p:ph idx="1"/>
          </p:nvPr>
        </p:nvSpPr>
        <p:spPr>
          <a:xfrm>
            <a:off x="742950" y="2057401"/>
            <a:ext cx="7600950" cy="3394472"/>
          </a:xfrm>
        </p:spPr>
        <p:txBody>
          <a:bodyPr>
            <a:normAutofit/>
          </a:bodyPr>
          <a:lstStyle/>
          <a:p>
            <a:pPr marL="338138" indent="-338138">
              <a:defRPr/>
            </a:pPr>
            <a:r>
              <a:rPr lang="en-US" dirty="0"/>
              <a:t>Why not always use an </a:t>
            </a:r>
            <a:r>
              <a:rPr lang="en-US" dirty="0" err="1">
                <a:latin typeface="Consolas" panose="020B0609020204030204" pitchFamily="49" charset="0"/>
                <a:cs typeface="Consolas" panose="020B0609020204030204" pitchFamily="49" charset="0"/>
              </a:rPr>
              <a:t>ArrayList</a:t>
            </a:r>
            <a:r>
              <a:rPr lang="en-US" dirty="0"/>
              <a:t> instead of an array? </a:t>
            </a:r>
          </a:p>
          <a:p>
            <a:pPr marL="742950" lvl="1" indent="-400050">
              <a:buFontTx/>
              <a:buAutoNum type="arabicPeriod"/>
              <a:defRPr/>
            </a:pPr>
            <a:r>
              <a:rPr lang="en-US" dirty="0"/>
              <a:t>An </a:t>
            </a:r>
            <a:r>
              <a:rPr lang="en-US" dirty="0" err="1"/>
              <a:t>ArrayList</a:t>
            </a:r>
            <a:r>
              <a:rPr lang="en-US" dirty="0"/>
              <a:t> is not as efficient as an array</a:t>
            </a:r>
          </a:p>
          <a:p>
            <a:pPr marL="742950" lvl="1" indent="-400050">
              <a:buFontTx/>
              <a:buAutoNum type="arabicPeriod"/>
              <a:defRPr/>
            </a:pPr>
            <a:r>
              <a:rPr lang="en-US" dirty="0"/>
              <a:t>It does not have the convenient square bracket notation, which is concise and familiar to programmers</a:t>
            </a:r>
          </a:p>
          <a:p>
            <a:pPr marL="742950" lvl="1" indent="-400050">
              <a:buFontTx/>
              <a:buAutoNum type="arabicPeriod"/>
              <a:defRPr/>
            </a:pPr>
            <a:r>
              <a:rPr lang="en-US" dirty="0"/>
              <a:t>The base type of an </a:t>
            </a:r>
            <a:r>
              <a:rPr lang="en-US" b="1" dirty="0" err="1">
                <a:latin typeface="Courier New" pitchFamily="49" charset="0"/>
              </a:rPr>
              <a:t>ArrayList</a:t>
            </a:r>
            <a:r>
              <a:rPr lang="en-US" dirty="0"/>
              <a:t> must be an object type, it cannot be a primitive type such as </a:t>
            </a:r>
            <a:r>
              <a:rPr lang="en-US" dirty="0" err="1"/>
              <a:t>int</a:t>
            </a:r>
            <a:r>
              <a:rPr lang="en-US" dirty="0"/>
              <a:t>, char or double.</a:t>
            </a:r>
            <a:endParaRPr lang="en-GB" dirty="0"/>
          </a:p>
          <a:p>
            <a:r>
              <a:rPr lang="en-GB" dirty="0"/>
              <a:t>Can convert between an </a:t>
            </a:r>
            <a:r>
              <a:rPr lang="en-GB" dirty="0" err="1">
                <a:latin typeface="Consolas" panose="020B0609020204030204" pitchFamily="49" charset="0"/>
                <a:cs typeface="Consolas" panose="020B0609020204030204" pitchFamily="49" charset="0"/>
              </a:rPr>
              <a:t>ArrayList</a:t>
            </a:r>
            <a:r>
              <a:rPr lang="en-GB" dirty="0"/>
              <a:t> and array</a:t>
            </a:r>
          </a:p>
          <a:p>
            <a:pPr lvl="1"/>
            <a:r>
              <a:rPr lang="en-GB" dirty="0"/>
              <a:t>Using the </a:t>
            </a:r>
            <a:r>
              <a:rPr lang="en-GB" dirty="0" err="1">
                <a:latin typeface="Consolas" panose="020B0609020204030204" pitchFamily="49" charset="0"/>
                <a:cs typeface="Consolas" panose="020B0609020204030204" pitchFamily="49" charset="0"/>
              </a:rPr>
              <a:t>ArrayList</a:t>
            </a:r>
            <a:r>
              <a:rPr lang="en-GB" dirty="0"/>
              <a:t> </a:t>
            </a:r>
            <a:r>
              <a:rPr lang="en-GB" dirty="0" err="1">
                <a:latin typeface="Consolas" panose="020B0609020204030204" pitchFamily="49" charset="0"/>
                <a:cs typeface="Consolas" panose="020B0609020204030204" pitchFamily="49" charset="0"/>
              </a:rPr>
              <a:t>toArray</a:t>
            </a:r>
            <a:r>
              <a:rPr lang="en-GB" dirty="0"/>
              <a:t> method</a:t>
            </a:r>
          </a:p>
          <a:p>
            <a:pPr lvl="1"/>
            <a:endParaRPr lang="en-GB" dirty="0"/>
          </a:p>
          <a:p>
            <a:endParaRPr lang="en-GB" dirty="0"/>
          </a:p>
        </p:txBody>
      </p:sp>
    </p:spTree>
    <p:extLst>
      <p:ext uri="{BB962C8B-B14F-4D97-AF65-F5344CB8AC3E}">
        <p14:creationId xmlns:p14="http://schemas.microsoft.com/office/powerpoint/2010/main" val="11834201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a:t>String</a:t>
            </a:r>
            <a:endParaRPr lang="en-GB" b="1" dirty="0"/>
          </a:p>
        </p:txBody>
      </p:sp>
      <p:sp>
        <p:nvSpPr>
          <p:cNvPr id="4" name="Subtitle 3"/>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20917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063229"/>
            <a:ext cx="8229600" cy="857250"/>
          </a:xfrm>
        </p:spPr>
        <p:txBody>
          <a:bodyPr/>
          <a:lstStyle/>
          <a:p>
            <a:r>
              <a:rPr lang="en-GB" dirty="0"/>
              <a:t>String Type</a:t>
            </a:r>
          </a:p>
        </p:txBody>
      </p:sp>
      <p:sp>
        <p:nvSpPr>
          <p:cNvPr id="7" name="Content Placeholder 2"/>
          <p:cNvSpPr>
            <a:spLocks noGrp="1"/>
          </p:cNvSpPr>
          <p:nvPr>
            <p:ph idx="1"/>
          </p:nvPr>
        </p:nvSpPr>
        <p:spPr>
          <a:xfrm>
            <a:off x="457200" y="2057401"/>
            <a:ext cx="8229600" cy="3394472"/>
          </a:xfrm>
        </p:spPr>
        <p:txBody>
          <a:bodyPr>
            <a:normAutofit/>
          </a:bodyPr>
          <a:lstStyle/>
          <a:p>
            <a:r>
              <a:rPr lang="en-GB" dirty="0"/>
              <a:t>String is an object type</a:t>
            </a:r>
          </a:p>
          <a:p>
            <a:pPr lvl="1"/>
            <a:r>
              <a:rPr lang="en-GB" dirty="0"/>
              <a:t>Which means that there is more to it than the primitive types </a:t>
            </a:r>
            <a:r>
              <a:rPr lang="en-GB" dirty="0" err="1"/>
              <a:t>int</a:t>
            </a:r>
            <a:r>
              <a:rPr lang="en-GB" dirty="0"/>
              <a:t>, double, char, </a:t>
            </a:r>
            <a:r>
              <a:rPr lang="en-GB" dirty="0" err="1"/>
              <a:t>boolean</a:t>
            </a:r>
            <a:r>
              <a:rPr lang="en-GB" dirty="0"/>
              <a:t> etc.</a:t>
            </a:r>
          </a:p>
          <a:p>
            <a:pPr lvl="1"/>
            <a:r>
              <a:rPr lang="en-GB" dirty="0"/>
              <a:t>Recall we have to use capital ‘S’ for string</a:t>
            </a:r>
          </a:p>
          <a:p>
            <a:r>
              <a:rPr lang="en-GB" dirty="0"/>
              <a:t>String allows us to represent objects that store text and also provides operations (methods) through which we can manipulate and access the text </a:t>
            </a:r>
          </a:p>
          <a:p>
            <a:r>
              <a:rPr lang="en-GB" dirty="0"/>
              <a:t>String stores the text as a sequence of individual characters (char type)</a:t>
            </a:r>
          </a:p>
          <a:p>
            <a:pPr lvl="1"/>
            <a:r>
              <a:rPr lang="en-GB" dirty="0"/>
              <a:t>Allowing us to access individual characters as well as groups of characters</a:t>
            </a:r>
            <a:endParaRPr lang="en-GB" i="1" dirty="0"/>
          </a:p>
        </p:txBody>
      </p:sp>
    </p:spTree>
    <p:extLst>
      <p:ext uri="{BB962C8B-B14F-4D97-AF65-F5344CB8AC3E}">
        <p14:creationId xmlns:p14="http://schemas.microsoft.com/office/powerpoint/2010/main" val="3631494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String Creation</a:t>
            </a:r>
          </a:p>
        </p:txBody>
      </p:sp>
      <p:sp>
        <p:nvSpPr>
          <p:cNvPr id="3" name="Content Placeholder 2"/>
          <p:cNvSpPr>
            <a:spLocks noGrp="1"/>
          </p:cNvSpPr>
          <p:nvPr>
            <p:ph idx="1"/>
          </p:nvPr>
        </p:nvSpPr>
        <p:spPr>
          <a:xfrm>
            <a:off x="400050" y="2057401"/>
            <a:ext cx="8458200" cy="3394472"/>
          </a:xfrm>
        </p:spPr>
        <p:txBody>
          <a:bodyPr>
            <a:normAutofit lnSpcReduction="10000"/>
          </a:bodyPr>
          <a:lstStyle/>
          <a:p>
            <a:r>
              <a:rPr lang="en-US" altLang="en-US" dirty="0"/>
              <a:t>String: An object storing a sequence of text characters</a:t>
            </a:r>
          </a:p>
          <a:p>
            <a:pPr lvl="1"/>
            <a:r>
              <a:rPr lang="en-US" altLang="en-US" dirty="0"/>
              <a:t>Unlike most other objects, a </a:t>
            </a:r>
            <a:r>
              <a:rPr lang="en-US" altLang="en-US" dirty="0">
                <a:latin typeface="Calibri" panose="020F0502020204030204" pitchFamily="34" charset="0"/>
              </a:rPr>
              <a:t>String</a:t>
            </a:r>
            <a:r>
              <a:rPr lang="en-US" altLang="en-US" dirty="0"/>
              <a:t> does not need to be created with </a:t>
            </a:r>
            <a:r>
              <a:rPr lang="en-US" altLang="en-US" dirty="0">
                <a:latin typeface="Calibri" panose="020F0502020204030204" pitchFamily="34" charset="0"/>
              </a:rPr>
              <a:t>new</a:t>
            </a:r>
            <a:endParaRPr lang="en-US" altLang="en-US" dirty="0"/>
          </a:p>
          <a:p>
            <a:pPr lvl="1"/>
            <a:endParaRPr lang="en-US" altLang="en-US" sz="600" dirty="0"/>
          </a:p>
          <a:p>
            <a:pPr lvl="1">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String name = "text";</a:t>
            </a:r>
          </a:p>
          <a:p>
            <a:pPr lvl="1">
              <a:buNone/>
            </a:pPr>
            <a:r>
              <a:rPr lang="en-US" altLang="en-US" dirty="0">
                <a:latin typeface="Consolas" panose="020B0609020204030204" pitchFamily="49" charset="0"/>
                <a:cs typeface="Consolas" panose="020B0609020204030204" pitchFamily="49" charset="0"/>
              </a:rPr>
              <a:t>	String name = expression;</a:t>
            </a:r>
          </a:p>
          <a:p>
            <a:pPr lvl="1"/>
            <a:endParaRPr lang="en-US" altLang="en-US" dirty="0"/>
          </a:p>
          <a:p>
            <a:pPr lvl="1"/>
            <a:endParaRPr lang="en-US" altLang="en-US" dirty="0"/>
          </a:p>
          <a:p>
            <a:pPr lvl="1"/>
            <a:r>
              <a:rPr lang="en-US" altLang="en-US" dirty="0"/>
              <a:t>Examples:</a:t>
            </a:r>
            <a:br>
              <a:rPr lang="en-US" altLang="en-US" dirty="0"/>
            </a:br>
            <a:br>
              <a:rPr lang="en-US" altLang="en-US" sz="600" dirty="0"/>
            </a:br>
            <a:r>
              <a:rPr lang="en-US" altLang="en-US" dirty="0">
                <a:latin typeface="Consolas" panose="020B0609020204030204" pitchFamily="49" charset="0"/>
                <a:cs typeface="Consolas" panose="020B0609020204030204" pitchFamily="49" charset="0"/>
              </a:rPr>
              <a:t>String name = “Joe </a:t>
            </a:r>
            <a:r>
              <a:rPr lang="en-US" altLang="en-US" dirty="0" err="1">
                <a:latin typeface="Consolas" panose="020B0609020204030204" pitchFamily="49" charset="0"/>
                <a:cs typeface="Consolas" panose="020B0609020204030204" pitchFamily="49" charset="0"/>
              </a:rPr>
              <a:t>Bloggs</a:t>
            </a:r>
            <a:r>
              <a:rPr lang="en-US" altLang="en-US" dirty="0">
                <a:latin typeface="Consolas" panose="020B0609020204030204" pitchFamily="49" charset="0"/>
                <a:cs typeface="Consolas" panose="020B0609020204030204" pitchFamily="49" charset="0"/>
              </a:rPr>
              <a:t>";</a:t>
            </a:r>
            <a:br>
              <a:rPr lang="en-US" altLang="en-US" dirty="0">
                <a:latin typeface="Consolas" panose="020B0609020204030204" pitchFamily="49" charset="0"/>
                <a:cs typeface="Consolas" panose="020B0609020204030204" pitchFamily="49" charset="0"/>
              </a:rPr>
            </a:br>
            <a:br>
              <a:rPr lang="en-US" altLang="en-US" sz="600" dirty="0">
                <a:latin typeface="Consolas" panose="020B0609020204030204" pitchFamily="49" charset="0"/>
                <a:cs typeface="Consolas" panose="020B0609020204030204" pitchFamily="49" charset="0"/>
              </a:rPr>
            </a:br>
            <a:r>
              <a:rPr lang="en-US" altLang="en-US" dirty="0" err="1">
                <a:latin typeface="Consolas" panose="020B0609020204030204" pitchFamily="49" charset="0"/>
                <a:cs typeface="Consolas" panose="020B0609020204030204" pitchFamily="49" charset="0"/>
              </a:rPr>
              <a:t>int</a:t>
            </a:r>
            <a:r>
              <a:rPr lang="en-US" altLang="en-US" dirty="0">
                <a:latin typeface="Consolas" panose="020B0609020204030204" pitchFamily="49" charset="0"/>
                <a:cs typeface="Consolas" panose="020B0609020204030204" pitchFamily="49" charset="0"/>
              </a:rPr>
              <a:t> x = 3;</a:t>
            </a:r>
            <a:br>
              <a:rPr lang="en-US" altLang="en-US" dirty="0">
                <a:latin typeface="Consolas" panose="020B0609020204030204" pitchFamily="49" charset="0"/>
                <a:cs typeface="Consolas" panose="020B0609020204030204" pitchFamily="49" charset="0"/>
              </a:rPr>
            </a:br>
            <a:r>
              <a:rPr lang="en-US" altLang="en-US" dirty="0" err="1">
                <a:latin typeface="Consolas" panose="020B0609020204030204" pitchFamily="49" charset="0"/>
                <a:cs typeface="Consolas" panose="020B0609020204030204" pitchFamily="49" charset="0"/>
              </a:rPr>
              <a:t>int</a:t>
            </a:r>
            <a:r>
              <a:rPr lang="en-US" altLang="en-US" dirty="0">
                <a:latin typeface="Consolas" panose="020B0609020204030204" pitchFamily="49" charset="0"/>
                <a:cs typeface="Consolas" panose="020B0609020204030204" pitchFamily="49" charset="0"/>
              </a:rPr>
              <a:t> y = 5;</a:t>
            </a:r>
            <a:br>
              <a:rPr lang="en-US" altLang="en-US" dirty="0">
                <a:latin typeface="Consolas" panose="020B0609020204030204" pitchFamily="49" charset="0"/>
                <a:cs typeface="Consolas" panose="020B0609020204030204" pitchFamily="49" charset="0"/>
              </a:rPr>
            </a:br>
            <a:r>
              <a:rPr lang="en-US" altLang="en-US" dirty="0">
                <a:latin typeface="Consolas" panose="020B0609020204030204" pitchFamily="49" charset="0"/>
                <a:cs typeface="Consolas" panose="020B0609020204030204" pitchFamily="49" charset="0"/>
              </a:rPr>
              <a:t>String point = "(" + x + ", " + y + ")";</a:t>
            </a:r>
          </a:p>
          <a:p>
            <a:endParaRPr lang="en-GB" dirty="0"/>
          </a:p>
          <a:p>
            <a:endParaRPr lang="en-GB" dirty="0"/>
          </a:p>
        </p:txBody>
      </p:sp>
    </p:spTree>
    <p:extLst>
      <p:ext uri="{BB962C8B-B14F-4D97-AF65-F5344CB8AC3E}">
        <p14:creationId xmlns:p14="http://schemas.microsoft.com/office/powerpoint/2010/main" val="39761950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String Representation</a:t>
            </a:r>
          </a:p>
        </p:txBody>
      </p:sp>
      <p:sp>
        <p:nvSpPr>
          <p:cNvPr id="3" name="Content Placeholder 2"/>
          <p:cNvSpPr>
            <a:spLocks noGrp="1"/>
          </p:cNvSpPr>
          <p:nvPr>
            <p:ph idx="1"/>
          </p:nvPr>
        </p:nvSpPr>
        <p:spPr/>
        <p:txBody>
          <a:bodyPr>
            <a:normAutofit/>
          </a:bodyPr>
          <a:lstStyle/>
          <a:p>
            <a:r>
              <a:rPr lang="en-US" altLang="en-US" dirty="0"/>
              <a:t>Characters of a string are numbered with 0-based </a:t>
            </a:r>
            <a:r>
              <a:rPr lang="en-US" altLang="en-US" i="1" dirty="0"/>
              <a:t>indexes</a:t>
            </a:r>
            <a:r>
              <a:rPr lang="en-US" altLang="en-US" dirty="0"/>
              <a:t>:</a:t>
            </a:r>
          </a:p>
          <a:p>
            <a:pPr lvl="1">
              <a:buNone/>
            </a:pPr>
            <a:endParaRPr lang="en-US" altLang="en-US" sz="600" dirty="0">
              <a:latin typeface="Courier New" pitchFamily="49" charset="0"/>
            </a:endParaRPr>
          </a:p>
          <a:p>
            <a:pPr lvl="1">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String name = “Joe </a:t>
            </a:r>
            <a:r>
              <a:rPr lang="en-US" altLang="en-US" dirty="0" err="1">
                <a:latin typeface="Consolas" panose="020B0609020204030204" pitchFamily="49" charset="0"/>
                <a:cs typeface="Consolas" panose="020B0609020204030204" pitchFamily="49" charset="0"/>
              </a:rPr>
              <a:t>Bloggs</a:t>
            </a:r>
            <a:r>
              <a:rPr lang="en-US" altLang="en-US" dirty="0">
                <a:latin typeface="Consolas" panose="020B0609020204030204" pitchFamily="49" charset="0"/>
                <a:cs typeface="Consolas" panose="020B0609020204030204" pitchFamily="49" charset="0"/>
              </a:rPr>
              <a:t>";</a:t>
            </a: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p>
          <a:p>
            <a:pPr lvl="1"/>
            <a:endParaRPr lang="en-US" altLang="en-US" dirty="0"/>
          </a:p>
          <a:p>
            <a:pPr lvl="1"/>
            <a:r>
              <a:rPr lang="en-US" altLang="en-US" dirty="0"/>
              <a:t>The first character's index is always 0</a:t>
            </a:r>
          </a:p>
          <a:p>
            <a:pPr lvl="1"/>
            <a:r>
              <a:rPr lang="en-US" altLang="en-US" dirty="0"/>
              <a:t>The last character's index is 1 less than the string's length</a:t>
            </a:r>
          </a:p>
          <a:p>
            <a:pPr lvl="1"/>
            <a:endParaRPr lang="en-US" altLang="en-US" dirty="0"/>
          </a:p>
          <a:p>
            <a:pPr lvl="1"/>
            <a:r>
              <a:rPr lang="en-US" altLang="en-US" dirty="0"/>
              <a:t>The individual characters are values of type char (see later)</a:t>
            </a:r>
          </a:p>
          <a:p>
            <a:endParaRPr lang="en-GB" dirty="0"/>
          </a:p>
          <a:p>
            <a:pPr marL="285750" indent="-285750"/>
            <a:endParaRPr lang="en-GB" altLang="en-US" dirty="0"/>
          </a:p>
          <a:p>
            <a:endParaRPr lang="en-US" altLang="en-US" dirty="0"/>
          </a:p>
          <a:p>
            <a:endParaRPr lang="en-GB" dirty="0"/>
          </a:p>
        </p:txBody>
      </p:sp>
      <p:graphicFrame>
        <p:nvGraphicFramePr>
          <p:cNvPr id="4" name="Group 4"/>
          <p:cNvGraphicFramePr>
            <a:graphicFrameLocks noGrp="1"/>
          </p:cNvGraphicFramePr>
          <p:nvPr/>
        </p:nvGraphicFramePr>
        <p:xfrm>
          <a:off x="1047751" y="2977753"/>
          <a:ext cx="5981701" cy="679846"/>
        </p:xfrm>
        <a:graphic>
          <a:graphicData uri="http://schemas.openxmlformats.org/drawingml/2006/table">
            <a:tbl>
              <a:tblPr/>
              <a:tblGrid>
                <a:gridCol w="951521">
                  <a:extLst>
                    <a:ext uri="{9D8B030D-6E8A-4147-A177-3AD203B41FA5}">
                      <a16:colId xmlns:a16="http://schemas.microsoft.com/office/drawing/2014/main" val="20000"/>
                    </a:ext>
                  </a:extLst>
                </a:gridCol>
                <a:gridCol w="503018">
                  <a:extLst>
                    <a:ext uri="{9D8B030D-6E8A-4147-A177-3AD203B41FA5}">
                      <a16:colId xmlns:a16="http://schemas.microsoft.com/office/drawing/2014/main" val="20001"/>
                    </a:ext>
                  </a:extLst>
                </a:gridCol>
                <a:gridCol w="504257">
                  <a:extLst>
                    <a:ext uri="{9D8B030D-6E8A-4147-A177-3AD203B41FA5}">
                      <a16:colId xmlns:a16="http://schemas.microsoft.com/office/drawing/2014/main" val="20002"/>
                    </a:ext>
                  </a:extLst>
                </a:gridCol>
                <a:gridCol w="501779">
                  <a:extLst>
                    <a:ext uri="{9D8B030D-6E8A-4147-A177-3AD203B41FA5}">
                      <a16:colId xmlns:a16="http://schemas.microsoft.com/office/drawing/2014/main" val="20003"/>
                    </a:ext>
                  </a:extLst>
                </a:gridCol>
                <a:gridCol w="503018">
                  <a:extLst>
                    <a:ext uri="{9D8B030D-6E8A-4147-A177-3AD203B41FA5}">
                      <a16:colId xmlns:a16="http://schemas.microsoft.com/office/drawing/2014/main" val="20004"/>
                    </a:ext>
                  </a:extLst>
                </a:gridCol>
                <a:gridCol w="503018">
                  <a:extLst>
                    <a:ext uri="{9D8B030D-6E8A-4147-A177-3AD203B41FA5}">
                      <a16:colId xmlns:a16="http://schemas.microsoft.com/office/drawing/2014/main" val="20005"/>
                    </a:ext>
                  </a:extLst>
                </a:gridCol>
                <a:gridCol w="503018">
                  <a:extLst>
                    <a:ext uri="{9D8B030D-6E8A-4147-A177-3AD203B41FA5}">
                      <a16:colId xmlns:a16="http://schemas.microsoft.com/office/drawing/2014/main" val="20006"/>
                    </a:ext>
                  </a:extLst>
                </a:gridCol>
                <a:gridCol w="503018">
                  <a:extLst>
                    <a:ext uri="{9D8B030D-6E8A-4147-A177-3AD203B41FA5}">
                      <a16:colId xmlns:a16="http://schemas.microsoft.com/office/drawing/2014/main" val="20007"/>
                    </a:ext>
                  </a:extLst>
                </a:gridCol>
                <a:gridCol w="503018">
                  <a:extLst>
                    <a:ext uri="{9D8B030D-6E8A-4147-A177-3AD203B41FA5}">
                      <a16:colId xmlns:a16="http://schemas.microsoft.com/office/drawing/2014/main" val="20008"/>
                    </a:ext>
                  </a:extLst>
                </a:gridCol>
                <a:gridCol w="503018">
                  <a:extLst>
                    <a:ext uri="{9D8B030D-6E8A-4147-A177-3AD203B41FA5}">
                      <a16:colId xmlns:a16="http://schemas.microsoft.com/office/drawing/2014/main" val="20009"/>
                    </a:ext>
                  </a:extLst>
                </a:gridCol>
                <a:gridCol w="503018">
                  <a:extLst>
                    <a:ext uri="{9D8B030D-6E8A-4147-A177-3AD203B41FA5}">
                      <a16:colId xmlns:a16="http://schemas.microsoft.com/office/drawing/2014/main" val="20010"/>
                    </a:ext>
                  </a:extLst>
                </a:gridCol>
              </a:tblGrid>
              <a:tr h="308372">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rgbClr val="808080"/>
                          </a:solidFill>
                          <a:effectLst/>
                          <a:latin typeface="Verdana" pitchFamily="34" charset="0"/>
                          <a:cs typeface="Times New Roman" pitchFamily="18" charset="0"/>
                        </a:rPr>
                        <a:t>index</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rgbClr val="808080"/>
                          </a:solidFill>
                          <a:effectLst/>
                          <a:latin typeface="Verdana" pitchFamily="34" charset="0"/>
                          <a:cs typeface="Times New Roman" pitchFamily="18" charset="0"/>
                        </a:rPr>
                        <a:t>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1</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2</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3</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4</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5</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rgbClr val="808080"/>
                          </a:solidFill>
                          <a:effectLst/>
                          <a:latin typeface="Verdana" pitchFamily="34" charset="0"/>
                          <a:cs typeface="Times New Roman" pitchFamily="18" charset="0"/>
                        </a:rPr>
                        <a:t>6</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rgbClr val="808080"/>
                          </a:solidFill>
                          <a:effectLst/>
                          <a:latin typeface="Verdana" pitchFamily="34" charset="0"/>
                          <a:cs typeface="Times New Roman" pitchFamily="18" charset="0"/>
                        </a:rPr>
                        <a:t>7</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rgbClr val="808080"/>
                          </a:solidFill>
                          <a:effectLst/>
                          <a:latin typeface="Verdana" pitchFamily="34" charset="0"/>
                          <a:cs typeface="Times New Roman" pitchFamily="18" charset="0"/>
                        </a:rPr>
                        <a:t>8</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rgbClr val="808080"/>
                          </a:solidFill>
                          <a:effectLst/>
                          <a:latin typeface="Verdana" pitchFamily="34" charset="0"/>
                          <a:cs typeface="Times New Roman" pitchFamily="18" charset="0"/>
                        </a:rPr>
                        <a:t>9</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4">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a:ln>
                            <a:noFill/>
                          </a:ln>
                          <a:solidFill>
                            <a:schemeClr val="tx1"/>
                          </a:solidFill>
                          <a:effectLst/>
                          <a:latin typeface="Verdana" pitchFamily="34" charset="0"/>
                          <a:cs typeface="Times New Roman" pitchFamily="18" charset="0"/>
                        </a:rPr>
                        <a:t>char</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J</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o</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 </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endPar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o</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g</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g</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997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of the for loop structure</a:t>
            </a:r>
          </a:p>
        </p:txBody>
      </p:sp>
      <p:sp>
        <p:nvSpPr>
          <p:cNvPr id="4" name="Content Placeholder 2"/>
          <p:cNvSpPr>
            <a:spLocks noGrp="1"/>
          </p:cNvSpPr>
          <p:nvPr>
            <p:ph idx="1"/>
          </p:nvPr>
        </p:nvSpPr>
        <p:spPr>
          <a:xfrm>
            <a:off x="304800" y="2438400"/>
            <a:ext cx="8610600" cy="3429000"/>
          </a:xfrm>
        </p:spPr>
        <p:txBody>
          <a:bodyPr>
            <a:normAutofit fontScale="85000" lnSpcReduction="20000"/>
          </a:bodyPr>
          <a:lstStyle/>
          <a:p>
            <a:endParaRPr lang="en-GB" dirty="0"/>
          </a:p>
          <a:p>
            <a:endParaRPr lang="en-GB" dirty="0"/>
          </a:p>
          <a:p>
            <a:endParaRPr lang="en-GB" dirty="0"/>
          </a:p>
          <a:p>
            <a:endParaRPr lang="en-GB" dirty="0"/>
          </a:p>
          <a:p>
            <a:endParaRPr lang="en-GB" dirty="0"/>
          </a:p>
          <a:p>
            <a:endParaRPr lang="en-GB" dirty="0"/>
          </a:p>
          <a:p>
            <a:endParaRPr lang="en-GB" dirty="0"/>
          </a:p>
          <a:p>
            <a:pPr marL="457200" lvl="1" indent="0">
              <a:buNone/>
            </a:pPr>
            <a:endParaRPr lang="en-GB" dirty="0"/>
          </a:p>
          <a:p>
            <a:pPr marL="342900" lvl="1" indent="-342900"/>
            <a:r>
              <a:rPr lang="en-GB" sz="3200" dirty="0"/>
              <a:t>In this example, a </a:t>
            </a:r>
            <a:r>
              <a:rPr lang="en-GB" sz="3200" dirty="0">
                <a:solidFill>
                  <a:schemeClr val="accent1"/>
                </a:solidFill>
              </a:rPr>
              <a:t>for</a:t>
            </a:r>
            <a:r>
              <a:rPr lang="en-GB" sz="3200" dirty="0"/>
              <a:t> loop reads five integers and finds their sum and average.</a:t>
            </a:r>
          </a:p>
          <a:p>
            <a:r>
              <a:rPr lang="en-GB" dirty="0"/>
              <a:t>Notice here </a:t>
            </a:r>
            <a:r>
              <a:rPr lang="en-GB" dirty="0">
                <a:latin typeface="Courier New" panose="02070309020205020404" pitchFamily="49" charset="0"/>
                <a:cs typeface="Courier New" panose="02070309020205020404" pitchFamily="49" charset="0"/>
              </a:rPr>
              <a:t>sum</a:t>
            </a:r>
            <a:r>
              <a:rPr lang="en-GB" dirty="0"/>
              <a:t> is initialised to 0 before going into the loop?</a:t>
            </a:r>
          </a:p>
          <a:p>
            <a:pPr lvl="1"/>
            <a:r>
              <a:rPr lang="en-GB" dirty="0"/>
              <a:t>What happens if the </a:t>
            </a:r>
            <a:r>
              <a:rPr lang="en-GB" dirty="0">
                <a:latin typeface="Courier New" panose="02070309020205020404" pitchFamily="49" charset="0"/>
                <a:cs typeface="Courier New" panose="02070309020205020404" pitchFamily="49" charset="0"/>
              </a:rPr>
              <a:t>for</a:t>
            </a:r>
            <a:r>
              <a:rPr lang="en-GB" dirty="0"/>
              <a:t> loop does not execute?</a:t>
            </a:r>
          </a:p>
        </p:txBody>
      </p:sp>
      <p:sp>
        <p:nvSpPr>
          <p:cNvPr id="3" name="Rectangle 2"/>
          <p:cNvSpPr/>
          <p:nvPr/>
        </p:nvSpPr>
        <p:spPr>
          <a:xfrm>
            <a:off x="1600200" y="1828800"/>
            <a:ext cx="7315200" cy="2862322"/>
          </a:xfrm>
          <a:prstGeom prst="rect">
            <a:avLst/>
          </a:prstGeom>
        </p:spPr>
        <p:txBody>
          <a:bodyPr wrap="square">
            <a:spAutoFit/>
          </a:bodyPr>
          <a:lstStyle/>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sum</a:t>
            </a:r>
            <a:r>
              <a:rPr lang="en-GB" b="1" dirty="0">
                <a:solidFill>
                  <a:srgbClr val="000000"/>
                </a:solidFill>
                <a:latin typeface="Consolas" panose="020B0609020204030204" pitchFamily="49" charset="0"/>
              </a:rPr>
              <a:t> = 0;</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&lt;5;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newNum</a:t>
            </a:r>
            <a:r>
              <a:rPr lang="en-GB" dirty="0">
                <a:solidFill>
                  <a:srgbClr val="000000"/>
                </a:solidFill>
                <a:latin typeface="Consolas" panose="020B0609020204030204" pitchFamily="49" charset="0"/>
              </a:rPr>
              <a:t> = </a:t>
            </a:r>
            <a:r>
              <a:rPr lang="en-GB" i="1" dirty="0" err="1">
                <a:solidFill>
                  <a:srgbClr val="0000C0"/>
                </a:solidFill>
                <a:latin typeface="Consolas" panose="020B0609020204030204" pitchFamily="49" charset="0"/>
              </a:rPr>
              <a:t>console</a:t>
            </a:r>
            <a:r>
              <a:rPr lang="en-GB" i="1" dirty="0" err="1">
                <a:solidFill>
                  <a:srgbClr val="000000"/>
                </a:solidFill>
                <a:latin typeface="Consolas" panose="020B0609020204030204" pitchFamily="49" charset="0"/>
              </a:rPr>
              <a:t>.nextInt</a:t>
            </a:r>
            <a:r>
              <a:rPr lang="en-GB"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sum</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sum</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newNum</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average</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sum</a:t>
            </a:r>
            <a:r>
              <a:rPr lang="en-GB" b="1" dirty="0">
                <a:solidFill>
                  <a:srgbClr val="000000"/>
                </a:solidFill>
                <a:latin typeface="Consolas" panose="020B0609020204030204" pitchFamily="49" charset="0"/>
              </a:rPr>
              <a:t>/5;</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"The sum is "</a:t>
            </a:r>
            <a:r>
              <a:rPr lang="en-GB" b="1" i="1" dirty="0">
                <a:solidFill>
                  <a:srgbClr val="000000"/>
                </a:solidFill>
                <a:latin typeface="Consolas" panose="020B0609020204030204" pitchFamily="49" charset="0"/>
              </a:rPr>
              <a:t> + </a:t>
            </a:r>
            <a:r>
              <a:rPr lang="en-GB" b="1" i="1" dirty="0">
                <a:solidFill>
                  <a:srgbClr val="6A3E3E"/>
                </a:solidFill>
                <a:latin typeface="Consolas" panose="020B0609020204030204" pitchFamily="49" charset="0"/>
              </a:rPr>
              <a:t>sum</a:t>
            </a:r>
            <a:r>
              <a:rPr lang="en-GB" b="1" i="1"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"The average is "</a:t>
            </a:r>
            <a:r>
              <a:rPr lang="en-GB" b="1" i="1" dirty="0">
                <a:solidFill>
                  <a:srgbClr val="000000"/>
                </a:solidFill>
                <a:latin typeface="Consolas" panose="020B0609020204030204" pitchFamily="49" charset="0"/>
              </a:rPr>
              <a:t> + </a:t>
            </a:r>
            <a:r>
              <a:rPr lang="en-GB" b="1" i="1" dirty="0">
                <a:solidFill>
                  <a:srgbClr val="6A3E3E"/>
                </a:solidFill>
                <a:latin typeface="Consolas" panose="020B0609020204030204" pitchFamily="49" charset="0"/>
              </a:rPr>
              <a:t>average</a:t>
            </a:r>
            <a:r>
              <a:rPr lang="en-GB" b="1" i="1"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8483862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 Methods</a:t>
            </a:r>
          </a:p>
        </p:txBody>
      </p:sp>
      <p:graphicFrame>
        <p:nvGraphicFramePr>
          <p:cNvPr id="4" name="Group 27"/>
          <p:cNvGraphicFramePr>
            <a:graphicFrameLocks noGrp="1"/>
          </p:cNvGraphicFramePr>
          <p:nvPr/>
        </p:nvGraphicFramePr>
        <p:xfrm>
          <a:off x="800100" y="1828801"/>
          <a:ext cx="7486650" cy="3257553"/>
        </p:xfrm>
        <a:graphic>
          <a:graphicData uri="http://schemas.openxmlformats.org/drawingml/2006/table">
            <a:tbl>
              <a:tblPr/>
              <a:tblGrid>
                <a:gridCol w="3130194">
                  <a:extLst>
                    <a:ext uri="{9D8B030D-6E8A-4147-A177-3AD203B41FA5}">
                      <a16:colId xmlns:a16="http://schemas.microsoft.com/office/drawing/2014/main" val="20000"/>
                    </a:ext>
                  </a:extLst>
                </a:gridCol>
                <a:gridCol w="4356456">
                  <a:extLst>
                    <a:ext uri="{9D8B030D-6E8A-4147-A177-3AD203B41FA5}">
                      <a16:colId xmlns:a16="http://schemas.microsoft.com/office/drawing/2014/main" val="20001"/>
                    </a:ext>
                  </a:extLst>
                </a:gridCol>
              </a:tblGrid>
              <a:tr h="38084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Method name</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Description</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7802">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indexOf</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index where the start of the given string appears in this string (-1 if it is not there)</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84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length()</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number of characters in this string</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367">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substring(</a:t>
                      </a:r>
                      <a:r>
                        <a:rPr kumimoji="0" lang="en-US" altLang="en-US" sz="1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index1</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index2</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or</a:t>
                      </a:r>
                    </a:p>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substring(</a:t>
                      </a:r>
                      <a:r>
                        <a:rPr kumimoji="0" lang="en-US" altLang="en-US" sz="1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index1</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the characters in this string from </a:t>
                      </a:r>
                      <a:r>
                        <a:rPr kumimoji="0" lang="en-US" altLang="en-US" sz="1400" b="0" i="1" u="none" strike="noStrike" cap="none" normalizeH="0" baseline="0">
                          <a:ln>
                            <a:noFill/>
                          </a:ln>
                          <a:solidFill>
                            <a:schemeClr val="tx1"/>
                          </a:solidFill>
                          <a:effectLst/>
                          <a:latin typeface="Verdana" pitchFamily="34" charset="0"/>
                          <a:cs typeface="Times New Roman" pitchFamily="18" charset="0"/>
                        </a:rPr>
                        <a:t>index1</a:t>
                      </a:r>
                      <a:r>
                        <a:rPr kumimoji="0" lang="en-US" altLang="en-US" sz="1400" b="0" i="0" u="none" strike="noStrike" cap="none" normalizeH="0" baseline="0">
                          <a:ln>
                            <a:noFill/>
                          </a:ln>
                          <a:solidFill>
                            <a:schemeClr val="tx1"/>
                          </a:solidFill>
                          <a:effectLst/>
                          <a:latin typeface="Verdana" pitchFamily="34" charset="0"/>
                          <a:cs typeface="Times New Roman" pitchFamily="18" charset="0"/>
                        </a:rPr>
                        <a:t> (inclusive) to </a:t>
                      </a:r>
                      <a:r>
                        <a:rPr kumimoji="0" lang="en-US" altLang="en-US" sz="1400" b="0" i="1" u="none" strike="noStrike" cap="none" normalizeH="0" baseline="0">
                          <a:ln>
                            <a:noFill/>
                          </a:ln>
                          <a:solidFill>
                            <a:schemeClr val="tx1"/>
                          </a:solidFill>
                          <a:effectLst/>
                          <a:latin typeface="Verdana" pitchFamily="34" charset="0"/>
                          <a:cs typeface="Times New Roman" pitchFamily="18" charset="0"/>
                        </a:rPr>
                        <a:t>index2</a:t>
                      </a:r>
                      <a:r>
                        <a:rPr kumimoji="0" lang="en-US" altLang="en-US" sz="1400" b="0" i="0" u="none" strike="noStrike" cap="none" normalizeH="0" baseline="0">
                          <a:ln>
                            <a:noFill/>
                          </a:ln>
                          <a:solidFill>
                            <a:schemeClr val="tx1"/>
                          </a:solidFill>
                          <a:effectLst/>
                          <a:latin typeface="Verdana" pitchFamily="34" charset="0"/>
                          <a:cs typeface="Times New Roman" pitchFamily="18" charset="0"/>
                        </a:rPr>
                        <a:t> (</a:t>
                      </a:r>
                      <a:r>
                        <a:rPr kumimoji="0" lang="en-US" altLang="en-US" sz="1400" b="0" i="0" u="sng" strike="noStrike" cap="none" normalizeH="0" baseline="0">
                          <a:ln>
                            <a:noFill/>
                          </a:ln>
                          <a:solidFill>
                            <a:schemeClr val="tx1"/>
                          </a:solidFill>
                          <a:effectLst/>
                          <a:latin typeface="Verdana" pitchFamily="34" charset="0"/>
                          <a:cs typeface="Times New Roman" pitchFamily="18" charset="0"/>
                        </a:rPr>
                        <a:t>exclusive</a:t>
                      </a:r>
                      <a:r>
                        <a:rPr kumimoji="0" lang="en-US" altLang="en-US" sz="1400" b="0" i="0" u="none" strike="noStrike" cap="none" normalizeH="0" baseline="0">
                          <a:ln>
                            <a:noFill/>
                          </a:ln>
                          <a:solidFill>
                            <a:schemeClr val="tx1"/>
                          </a:solidFill>
                          <a:effectLst/>
                          <a:latin typeface="Verdana" pitchFamily="34"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if </a:t>
                      </a:r>
                      <a:r>
                        <a:rPr kumimoji="0" lang="en-US" altLang="en-US" sz="1400" b="0" i="1" u="none" strike="noStrike" cap="none" normalizeH="0" baseline="0">
                          <a:ln>
                            <a:noFill/>
                          </a:ln>
                          <a:solidFill>
                            <a:schemeClr val="tx1"/>
                          </a:solidFill>
                          <a:effectLst/>
                          <a:latin typeface="Verdana" pitchFamily="34" charset="0"/>
                          <a:cs typeface="Times New Roman" pitchFamily="18" charset="0"/>
                        </a:rPr>
                        <a:t>index2</a:t>
                      </a:r>
                      <a:r>
                        <a:rPr kumimoji="0" lang="en-US" altLang="en-US" sz="1400" b="0" i="0" u="none" strike="noStrike" cap="none" normalizeH="0" baseline="0">
                          <a:ln>
                            <a:noFill/>
                          </a:ln>
                          <a:solidFill>
                            <a:schemeClr val="tx1"/>
                          </a:solidFill>
                          <a:effectLst/>
                          <a:latin typeface="Verdana" pitchFamily="34" charset="0"/>
                          <a:cs typeface="Times New Roman" pitchFamily="18" charset="0"/>
                        </a:rPr>
                        <a:t> omitted, grabs till end of string</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84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toLowerCase</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a new string with all lowercase letters</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84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toUpperCase</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a new string with all uppercase letters</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Content Placeholder 2"/>
          <p:cNvSpPr>
            <a:spLocks noGrp="1"/>
          </p:cNvSpPr>
          <p:nvPr>
            <p:ph idx="1"/>
          </p:nvPr>
        </p:nvSpPr>
        <p:spPr>
          <a:xfrm>
            <a:off x="628650" y="5314950"/>
            <a:ext cx="8229600" cy="514350"/>
          </a:xfrm>
        </p:spPr>
        <p:txBody>
          <a:bodyPr>
            <a:normAutofit/>
          </a:bodyPr>
          <a:lstStyle/>
          <a:p>
            <a:r>
              <a:rPr lang="en-US" altLang="en-US" dirty="0"/>
              <a:t>Methods are called using dot notation (e.g. </a:t>
            </a:r>
            <a:r>
              <a:rPr lang="en-US" altLang="en-US" dirty="0" err="1">
                <a:latin typeface="Consolas" panose="020B0609020204030204" pitchFamily="49" charset="0"/>
                <a:cs typeface="Consolas" panose="020B0609020204030204" pitchFamily="49" charset="0"/>
              </a:rPr>
              <a:t>name.length</a:t>
            </a:r>
            <a:r>
              <a:rPr lang="en-US" altLang="en-US" dirty="0">
                <a:latin typeface="Consolas" panose="020B0609020204030204" pitchFamily="49" charset="0"/>
                <a:cs typeface="Consolas" panose="020B0609020204030204" pitchFamily="49" charset="0"/>
              </a:rPr>
              <a:t>( ) </a:t>
            </a:r>
            <a:r>
              <a:rPr lang="en-US" altLang="en-US" dirty="0"/>
              <a:t>)</a:t>
            </a:r>
          </a:p>
          <a:p>
            <a:endParaRPr lang="en-GB" dirty="0"/>
          </a:p>
          <a:p>
            <a:pPr marL="285750" indent="-285750"/>
            <a:endParaRPr lang="en-GB" altLang="en-US" dirty="0"/>
          </a:p>
          <a:p>
            <a:endParaRPr lang="en-US" altLang="en-US" dirty="0"/>
          </a:p>
          <a:p>
            <a:endParaRPr lang="en-GB" dirty="0"/>
          </a:p>
        </p:txBody>
      </p:sp>
    </p:spTree>
    <p:extLst>
      <p:ext uri="{BB962C8B-B14F-4D97-AF65-F5344CB8AC3E}">
        <p14:creationId xmlns:p14="http://schemas.microsoft.com/office/powerpoint/2010/main" val="657020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a:t>String Methods: Examples</a:t>
            </a:r>
          </a:p>
        </p:txBody>
      </p:sp>
      <p:sp>
        <p:nvSpPr>
          <p:cNvPr id="5" name="Content Placeholder 2"/>
          <p:cNvSpPr>
            <a:spLocks noGrp="1"/>
          </p:cNvSpPr>
          <p:nvPr>
            <p:ph idx="1"/>
          </p:nvPr>
        </p:nvSpPr>
        <p:spPr>
          <a:xfrm>
            <a:off x="457200" y="2057401"/>
            <a:ext cx="8286750" cy="3771899"/>
          </a:xfrm>
        </p:spPr>
        <p:txBody>
          <a:bodyPr>
            <a:normAutofit/>
          </a:bodyPr>
          <a:lstStyle/>
          <a:p>
            <a:pPr>
              <a:lnSpc>
                <a:spcPct val="90000"/>
              </a:lnSpc>
              <a:buNone/>
            </a:pPr>
            <a:r>
              <a:rPr lang="en-US" altLang="en-US" b="1" dirty="0">
                <a:solidFill>
                  <a:srgbClr val="008080"/>
                </a:solidFill>
                <a:latin typeface="Consolas" panose="020B0609020204030204" pitchFamily="49" charset="0"/>
                <a:cs typeface="Consolas" panose="020B0609020204030204" pitchFamily="49" charset="0"/>
              </a:rPr>
              <a:t>//    index  01234567890123</a:t>
            </a:r>
            <a:endParaRPr lang="en-US" altLang="en-US" b="1" dirty="0">
              <a:latin typeface="Consolas" panose="020B0609020204030204" pitchFamily="49" charset="0"/>
              <a:cs typeface="Consolas" panose="020B0609020204030204" pitchFamily="49" charset="0"/>
            </a:endParaRPr>
          </a:p>
          <a:p>
            <a:pPr>
              <a:lnSpc>
                <a:spcPct val="70000"/>
              </a:lnSpc>
              <a:buNone/>
            </a:pPr>
            <a:r>
              <a:rPr lang="en-US" altLang="en-US" dirty="0">
                <a:latin typeface="Consolas" panose="020B0609020204030204" pitchFamily="49" charset="0"/>
                <a:cs typeface="Consolas" panose="020B0609020204030204" pitchFamily="49" charset="0"/>
              </a:rPr>
              <a:t>String s1 = “Donald Trump";</a:t>
            </a:r>
          </a:p>
          <a:p>
            <a:pPr>
              <a:lnSpc>
                <a:spcPct val="70000"/>
              </a:lnSpc>
              <a:buNone/>
            </a:pPr>
            <a:r>
              <a:rPr lang="en-US" altLang="en-US" dirty="0">
                <a:latin typeface="Consolas" panose="020B0609020204030204" pitchFamily="49" charset="0"/>
                <a:cs typeface="Consolas" panose="020B0609020204030204" pitchFamily="49" charset="0"/>
              </a:rPr>
              <a:t>String s2 = “Hilary Clinton";</a:t>
            </a:r>
          </a:p>
          <a:p>
            <a:pPr>
              <a:lnSpc>
                <a:spcPct val="70000"/>
              </a:lnSpc>
              <a:buNone/>
            </a:pP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a:t>
            </a:r>
            <a:r>
              <a:rPr lang="en-US" altLang="en-US" b="1" dirty="0">
                <a:solidFill>
                  <a:srgbClr val="0070C0"/>
                </a:solidFill>
                <a:latin typeface="Consolas" panose="020B0609020204030204" pitchFamily="49" charset="0"/>
                <a:cs typeface="Consolas" panose="020B0609020204030204" pitchFamily="49" charset="0"/>
              </a:rPr>
              <a:t>s1.length()</a:t>
            </a:r>
            <a:r>
              <a:rPr lang="en-US" altLang="en-US" dirty="0">
                <a:latin typeface="Consolas" panose="020B0609020204030204" pitchFamily="49" charset="0"/>
                <a:cs typeface="Consolas" panose="020B0609020204030204" pitchFamily="49" charset="0"/>
              </a:rPr>
              <a:t>);          </a:t>
            </a:r>
            <a:r>
              <a:rPr lang="en-US" altLang="en-US" b="1" dirty="0">
                <a:solidFill>
                  <a:srgbClr val="008080"/>
                </a:solidFill>
                <a:latin typeface="Consolas" panose="020B0609020204030204" pitchFamily="49" charset="0"/>
                <a:cs typeface="Consolas" panose="020B0609020204030204" pitchFamily="49" charset="0"/>
              </a:rPr>
              <a:t>// 12</a:t>
            </a:r>
            <a:endParaRPr lang="en-US" altLang="en-US" b="1" dirty="0">
              <a:latin typeface="Consolas" panose="020B0609020204030204" pitchFamily="49" charset="0"/>
              <a:cs typeface="Consolas" panose="020B0609020204030204" pitchFamily="49" charset="0"/>
            </a:endParaRPr>
          </a:p>
          <a:p>
            <a:pPr>
              <a:lnSpc>
                <a:spcPct val="70000"/>
              </a:lnSpc>
              <a:buNone/>
            </a:pP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a:t>
            </a:r>
            <a:r>
              <a:rPr lang="en-US" altLang="en-US" b="1" dirty="0">
                <a:solidFill>
                  <a:srgbClr val="0070C0"/>
                </a:solidFill>
                <a:latin typeface="Consolas" panose="020B0609020204030204" pitchFamily="49" charset="0"/>
                <a:cs typeface="Consolas" panose="020B0609020204030204" pitchFamily="49" charset="0"/>
              </a:rPr>
              <a:t>s1.indexOf(“r")</a:t>
            </a:r>
            <a:r>
              <a:rPr lang="en-US" altLang="en-US" dirty="0">
                <a:latin typeface="Consolas" panose="020B0609020204030204" pitchFamily="49" charset="0"/>
                <a:cs typeface="Consolas" panose="020B0609020204030204" pitchFamily="49" charset="0"/>
              </a:rPr>
              <a:t>);      </a:t>
            </a:r>
            <a:r>
              <a:rPr lang="en-US" altLang="en-US" b="1" dirty="0">
                <a:solidFill>
                  <a:srgbClr val="008080"/>
                </a:solidFill>
                <a:latin typeface="Consolas" panose="020B0609020204030204" pitchFamily="49" charset="0"/>
                <a:cs typeface="Consolas" panose="020B0609020204030204" pitchFamily="49" charset="0"/>
              </a:rPr>
              <a:t>// 8</a:t>
            </a:r>
            <a:endParaRPr lang="en-US" altLang="en-US" b="1" dirty="0">
              <a:latin typeface="Consolas" panose="020B0609020204030204" pitchFamily="49" charset="0"/>
              <a:cs typeface="Consolas" panose="020B0609020204030204" pitchFamily="49" charset="0"/>
            </a:endParaRPr>
          </a:p>
          <a:p>
            <a:pPr>
              <a:lnSpc>
                <a:spcPct val="70000"/>
              </a:lnSpc>
              <a:buNone/>
            </a:pP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a:t>
            </a:r>
            <a:r>
              <a:rPr lang="en-US" altLang="en-US" b="1" dirty="0">
                <a:solidFill>
                  <a:srgbClr val="0070C0"/>
                </a:solidFill>
                <a:latin typeface="Consolas" panose="020B0609020204030204" pitchFamily="49" charset="0"/>
                <a:cs typeface="Consolas" panose="020B0609020204030204" pitchFamily="49" charset="0"/>
              </a:rPr>
              <a:t>s1.substring(7, 10)</a:t>
            </a:r>
            <a:r>
              <a:rPr lang="en-US" altLang="en-US" dirty="0">
                <a:latin typeface="Consolas" panose="020B0609020204030204" pitchFamily="49" charset="0"/>
                <a:cs typeface="Consolas" panose="020B0609020204030204" pitchFamily="49" charset="0"/>
              </a:rPr>
              <a:t>);  </a:t>
            </a:r>
            <a:r>
              <a:rPr lang="en-US" altLang="en-US" b="1" dirty="0">
                <a:solidFill>
                  <a:srgbClr val="008080"/>
                </a:solidFill>
                <a:latin typeface="Consolas" panose="020B0609020204030204" pitchFamily="49" charset="0"/>
                <a:cs typeface="Consolas" panose="020B0609020204030204" pitchFamily="49" charset="0"/>
              </a:rPr>
              <a:t>// “</a:t>
            </a:r>
            <a:r>
              <a:rPr lang="en-US" altLang="en-US" b="1" dirty="0" err="1">
                <a:solidFill>
                  <a:srgbClr val="008080"/>
                </a:solidFill>
                <a:latin typeface="Consolas" panose="020B0609020204030204" pitchFamily="49" charset="0"/>
                <a:cs typeface="Consolas" panose="020B0609020204030204" pitchFamily="49" charset="0"/>
              </a:rPr>
              <a:t>Tru</a:t>
            </a:r>
            <a:r>
              <a:rPr lang="en-US" altLang="en-US" b="1" dirty="0">
                <a:solidFill>
                  <a:srgbClr val="008080"/>
                </a:solidFill>
                <a:latin typeface="Consolas" panose="020B0609020204030204" pitchFamily="49" charset="0"/>
                <a:cs typeface="Consolas" panose="020B0609020204030204" pitchFamily="49" charset="0"/>
              </a:rPr>
              <a:t>"</a:t>
            </a:r>
            <a:endParaRPr lang="en-US" altLang="en-US" b="1" dirty="0">
              <a:latin typeface="Consolas" panose="020B0609020204030204" pitchFamily="49" charset="0"/>
              <a:cs typeface="Consolas" panose="020B0609020204030204" pitchFamily="49" charset="0"/>
            </a:endParaRPr>
          </a:p>
          <a:p>
            <a:pPr>
              <a:lnSpc>
                <a:spcPct val="70000"/>
              </a:lnSpc>
              <a:buNone/>
            </a:pPr>
            <a:endParaRPr lang="en-US" altLang="en-US" sz="975" b="1" dirty="0">
              <a:latin typeface="Consolas" panose="020B0609020204030204" pitchFamily="49" charset="0"/>
              <a:cs typeface="Consolas" panose="020B0609020204030204" pitchFamily="49" charset="0"/>
            </a:endParaRPr>
          </a:p>
          <a:p>
            <a:pPr>
              <a:lnSpc>
                <a:spcPct val="70000"/>
              </a:lnSpc>
              <a:buNone/>
            </a:pPr>
            <a:r>
              <a:rPr lang="en-US" altLang="en-US" dirty="0">
                <a:latin typeface="Consolas" panose="020B0609020204030204" pitchFamily="49" charset="0"/>
                <a:cs typeface="Consolas" panose="020B0609020204030204" pitchFamily="49" charset="0"/>
              </a:rPr>
              <a:t>String s3 = </a:t>
            </a:r>
            <a:r>
              <a:rPr lang="en-US" altLang="en-US" b="1" dirty="0">
                <a:solidFill>
                  <a:srgbClr val="0070C0"/>
                </a:solidFill>
                <a:latin typeface="Consolas" panose="020B0609020204030204" pitchFamily="49" charset="0"/>
                <a:cs typeface="Consolas" panose="020B0609020204030204" pitchFamily="49" charset="0"/>
              </a:rPr>
              <a:t>s2.substring(2, 8);</a:t>
            </a:r>
          </a:p>
          <a:p>
            <a:pPr>
              <a:lnSpc>
                <a:spcPct val="70000"/>
              </a:lnSpc>
              <a:buNone/>
            </a:pP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a:t>
            </a:r>
            <a:r>
              <a:rPr lang="en-US" altLang="en-US" b="1" dirty="0">
                <a:solidFill>
                  <a:srgbClr val="0070C0"/>
                </a:solidFill>
                <a:latin typeface="Consolas" panose="020B0609020204030204" pitchFamily="49" charset="0"/>
                <a:cs typeface="Consolas" panose="020B0609020204030204" pitchFamily="49" charset="0"/>
              </a:rPr>
              <a:t>s3.toLowerCase()</a:t>
            </a:r>
            <a:r>
              <a:rPr lang="en-US" altLang="en-US" dirty="0">
                <a:latin typeface="Consolas" panose="020B0609020204030204" pitchFamily="49" charset="0"/>
                <a:cs typeface="Consolas" panose="020B0609020204030204" pitchFamily="49" charset="0"/>
              </a:rPr>
              <a:t>);     </a:t>
            </a:r>
            <a:r>
              <a:rPr lang="en-US" altLang="en-US" b="1" dirty="0">
                <a:solidFill>
                  <a:srgbClr val="008080"/>
                </a:solidFill>
                <a:latin typeface="Consolas" panose="020B0609020204030204" pitchFamily="49" charset="0"/>
                <a:cs typeface="Consolas" panose="020B0609020204030204" pitchFamily="49" charset="0"/>
              </a:rPr>
              <a:t>// “</a:t>
            </a:r>
            <a:r>
              <a:rPr lang="en-US" altLang="en-US" b="1" dirty="0" err="1">
                <a:solidFill>
                  <a:srgbClr val="008080"/>
                </a:solidFill>
                <a:latin typeface="Consolas" panose="020B0609020204030204" pitchFamily="49" charset="0"/>
                <a:cs typeface="Consolas" panose="020B0609020204030204" pitchFamily="49" charset="0"/>
              </a:rPr>
              <a:t>lary</a:t>
            </a:r>
            <a:r>
              <a:rPr lang="en-US" altLang="en-US" b="1" dirty="0">
                <a:solidFill>
                  <a:srgbClr val="008080"/>
                </a:solidFill>
                <a:latin typeface="Consolas" panose="020B0609020204030204" pitchFamily="49" charset="0"/>
                <a:cs typeface="Consolas" panose="020B0609020204030204" pitchFamily="49" charset="0"/>
              </a:rPr>
              <a:t> c"</a:t>
            </a:r>
          </a:p>
          <a:p>
            <a:pPr lvl="1">
              <a:lnSpc>
                <a:spcPct val="70000"/>
              </a:lnSpc>
              <a:buNone/>
            </a:pPr>
            <a:endParaRPr lang="en-US" altLang="en-US" b="1" dirty="0">
              <a:solidFill>
                <a:srgbClr val="008080"/>
              </a:solidFill>
              <a:latin typeface="Courier New" pitchFamily="49" charset="0"/>
            </a:endParaRPr>
          </a:p>
          <a:p>
            <a:pPr lvl="1">
              <a:lnSpc>
                <a:spcPct val="70000"/>
              </a:lnSpc>
              <a:buNone/>
            </a:pPr>
            <a:endParaRPr lang="en-US" altLang="en-US" b="1" dirty="0">
              <a:solidFill>
                <a:srgbClr val="008080"/>
              </a:solidFill>
              <a:latin typeface="Courier New" pitchFamily="49" charset="0"/>
            </a:endParaRPr>
          </a:p>
          <a:p>
            <a:endParaRPr lang="en-GB" dirty="0"/>
          </a:p>
        </p:txBody>
      </p:sp>
    </p:spTree>
    <p:extLst>
      <p:ext uri="{BB962C8B-B14F-4D97-AF65-F5344CB8AC3E}">
        <p14:creationId xmlns:p14="http://schemas.microsoft.com/office/powerpoint/2010/main" val="3802308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74364"/>
            <a:ext cx="6172200" cy="857250"/>
          </a:xfrm>
        </p:spPr>
        <p:txBody>
          <a:bodyPr>
            <a:normAutofit/>
          </a:bodyPr>
          <a:lstStyle/>
          <a:p>
            <a:r>
              <a:rPr lang="en-GB" dirty="0"/>
              <a:t>Immutable Strings</a:t>
            </a:r>
          </a:p>
        </p:txBody>
      </p:sp>
      <p:sp>
        <p:nvSpPr>
          <p:cNvPr id="3" name="Content Placeholder 2"/>
          <p:cNvSpPr>
            <a:spLocks noGrp="1"/>
          </p:cNvSpPr>
          <p:nvPr>
            <p:ph idx="1"/>
          </p:nvPr>
        </p:nvSpPr>
        <p:spPr>
          <a:xfrm>
            <a:off x="742950" y="2057401"/>
            <a:ext cx="7772400" cy="3486149"/>
          </a:xfrm>
        </p:spPr>
        <p:txBody>
          <a:bodyPr>
            <a:normAutofit/>
          </a:bodyPr>
          <a:lstStyle/>
          <a:p>
            <a:r>
              <a:rPr lang="en-US" altLang="en-US" dirty="0"/>
              <a:t>Methods like substring, </a:t>
            </a:r>
            <a:r>
              <a:rPr lang="en-US" altLang="en-US" dirty="0" err="1"/>
              <a:t>toLowerCase</a:t>
            </a:r>
            <a:r>
              <a:rPr lang="en-US" altLang="en-US" dirty="0"/>
              <a:t>, etc. do not change the original string itself</a:t>
            </a:r>
          </a:p>
          <a:p>
            <a:pPr lvl="1">
              <a:buNone/>
            </a:pPr>
            <a:endParaRPr lang="en-US" altLang="en-US" sz="600" dirty="0">
              <a:latin typeface="Courier New" pitchFamily="49" charset="0"/>
            </a:endParaRPr>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String s = “Hello World";</a:t>
            </a:r>
          </a:p>
          <a:p>
            <a:pPr lvl="1">
              <a:lnSpc>
                <a:spcPct val="80000"/>
              </a:lnSpc>
              <a:buNone/>
            </a:pPr>
            <a:r>
              <a:rPr lang="en-US" altLang="en-US" dirty="0">
                <a:solidFill>
                  <a:srgbClr val="0070C0"/>
                </a:solidFill>
                <a:latin typeface="Consolas" panose="020B0609020204030204" pitchFamily="49" charset="0"/>
                <a:cs typeface="Consolas" panose="020B0609020204030204" pitchFamily="49" charset="0"/>
              </a:rPr>
              <a:t>	</a:t>
            </a:r>
            <a:r>
              <a:rPr lang="en-US" altLang="en-US" dirty="0" err="1">
                <a:solidFill>
                  <a:srgbClr val="0070C0"/>
                </a:solidFill>
                <a:latin typeface="Consolas" panose="020B0609020204030204" pitchFamily="49" charset="0"/>
                <a:cs typeface="Consolas" panose="020B0609020204030204" pitchFamily="49" charset="0"/>
              </a:rPr>
              <a:t>s.toUpperCase</a:t>
            </a:r>
            <a:r>
              <a:rPr lang="en-US" altLang="en-US" dirty="0">
                <a:solidFill>
                  <a:srgbClr val="0070C0"/>
                </a:solidFill>
                <a:latin typeface="Consolas" panose="020B0609020204030204" pitchFamily="49" charset="0"/>
                <a:cs typeface="Consolas" panose="020B0609020204030204" pitchFamily="49" charset="0"/>
              </a:rPr>
              <a:t>();</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(s);   </a:t>
            </a:r>
            <a:r>
              <a:rPr lang="en-US" altLang="en-US" b="1" dirty="0">
                <a:solidFill>
                  <a:srgbClr val="008080"/>
                </a:solidFill>
                <a:latin typeface="Consolas" panose="020B0609020204030204" pitchFamily="49" charset="0"/>
                <a:cs typeface="Consolas" panose="020B0609020204030204" pitchFamily="49" charset="0"/>
              </a:rPr>
              <a:t>// Hello World</a:t>
            </a:r>
          </a:p>
          <a:p>
            <a:pPr lvl="1">
              <a:buNone/>
            </a:pPr>
            <a:endParaRPr lang="en-US" altLang="en-US" b="1" dirty="0">
              <a:solidFill>
                <a:srgbClr val="008080"/>
              </a:solidFill>
              <a:latin typeface="Courier New" pitchFamily="49" charset="0"/>
            </a:endParaRPr>
          </a:p>
          <a:p>
            <a:r>
              <a:rPr lang="en-US" altLang="en-US" dirty="0"/>
              <a:t>To modify a variable, you must reassign it:</a:t>
            </a:r>
          </a:p>
          <a:p>
            <a:pPr lvl="1">
              <a:buNone/>
            </a:pPr>
            <a:endParaRPr lang="en-US" altLang="en-US" sz="600" dirty="0">
              <a:latin typeface="Courier New" pitchFamily="49" charset="0"/>
            </a:endParaRPr>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String s = “Hello World";</a:t>
            </a:r>
          </a:p>
          <a:p>
            <a:pPr lvl="1">
              <a:lnSpc>
                <a:spcPct val="80000"/>
              </a:lnSpc>
              <a:buNone/>
            </a:pPr>
            <a:r>
              <a:rPr lang="en-US" altLang="en-US" b="1" dirty="0">
                <a:solidFill>
                  <a:srgbClr val="003399"/>
                </a:solidFill>
                <a:latin typeface="Consolas" panose="020B0609020204030204" pitchFamily="49" charset="0"/>
                <a:cs typeface="Consolas" panose="020B0609020204030204" pitchFamily="49" charset="0"/>
              </a:rPr>
              <a:t>	</a:t>
            </a:r>
            <a:r>
              <a:rPr lang="en-US" altLang="en-US" b="1" dirty="0">
                <a:solidFill>
                  <a:srgbClr val="0070C0"/>
                </a:solidFill>
                <a:latin typeface="Consolas" panose="020B0609020204030204" pitchFamily="49" charset="0"/>
                <a:cs typeface="Consolas" panose="020B0609020204030204" pitchFamily="49" charset="0"/>
              </a:rPr>
              <a:t>s = </a:t>
            </a:r>
            <a:r>
              <a:rPr lang="en-US" altLang="en-US" dirty="0" err="1">
                <a:solidFill>
                  <a:srgbClr val="0070C0"/>
                </a:solidFill>
                <a:latin typeface="Consolas" panose="020B0609020204030204" pitchFamily="49" charset="0"/>
                <a:cs typeface="Consolas" panose="020B0609020204030204" pitchFamily="49" charset="0"/>
              </a:rPr>
              <a:t>s.toUpperCase</a:t>
            </a:r>
            <a:r>
              <a:rPr lang="en-US" altLang="en-US" dirty="0">
                <a:solidFill>
                  <a:srgbClr val="0070C0"/>
                </a:solidFill>
                <a:latin typeface="Consolas" panose="020B0609020204030204" pitchFamily="49" charset="0"/>
                <a:cs typeface="Consolas" panose="020B0609020204030204" pitchFamily="49" charset="0"/>
              </a:rPr>
              <a:t>();</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(s);   </a:t>
            </a:r>
            <a:r>
              <a:rPr lang="en-US" altLang="en-US" b="1" dirty="0">
                <a:solidFill>
                  <a:srgbClr val="008080"/>
                </a:solidFill>
                <a:latin typeface="Consolas" panose="020B0609020204030204" pitchFamily="49" charset="0"/>
                <a:cs typeface="Consolas" panose="020B0609020204030204" pitchFamily="49" charset="0"/>
              </a:rPr>
              <a:t>// HELLO WORLD</a:t>
            </a:r>
          </a:p>
          <a:p>
            <a:endParaRPr lang="en-US" altLang="en-US" dirty="0"/>
          </a:p>
          <a:p>
            <a:pPr lvl="1">
              <a:lnSpc>
                <a:spcPct val="80000"/>
              </a:lnSpc>
              <a:buNone/>
            </a:pPr>
            <a:endParaRPr lang="en-US" altLang="en-US" b="1" dirty="0">
              <a:solidFill>
                <a:srgbClr val="008080"/>
              </a:solidFill>
              <a:latin typeface="Consolas" panose="020B0609020204030204" pitchFamily="49" charset="0"/>
              <a:cs typeface="Consolas" panose="020B0609020204030204" pitchFamily="49" charset="0"/>
            </a:endParaRPr>
          </a:p>
          <a:p>
            <a:pPr lvl="1">
              <a:lnSpc>
                <a:spcPct val="80000"/>
              </a:lnSpc>
              <a:buNone/>
            </a:pPr>
            <a:endParaRPr lang="en-US" altLang="en-US" b="1" dirty="0">
              <a:solidFill>
                <a:srgbClr val="008080"/>
              </a:solidFill>
              <a:latin typeface="Consolas" panose="020B0609020204030204" pitchFamily="49" charset="0"/>
              <a:cs typeface="Consolas" panose="020B0609020204030204" pitchFamily="49" charset="0"/>
            </a:endParaRPr>
          </a:p>
          <a:p>
            <a:endParaRPr lang="en-GB" dirty="0">
              <a:latin typeface="Consolas" panose="020B0609020204030204" pitchFamily="49" charset="0"/>
              <a:cs typeface="Consolas" panose="020B0609020204030204" pitchFamily="49" charset="0"/>
            </a:endParaRPr>
          </a:p>
          <a:p>
            <a:pPr>
              <a:lnSpc>
                <a:spcPct val="90000"/>
              </a:lnSpc>
            </a:pPr>
            <a:endParaRPr lang="en-GB" altLang="en-US" dirty="0"/>
          </a:p>
          <a:p>
            <a:pPr>
              <a:lnSpc>
                <a:spcPct val="90000"/>
              </a:lnSpc>
            </a:pPr>
            <a:endParaRPr lang="en-US" altLang="en-US" dirty="0"/>
          </a:p>
          <a:p>
            <a:endParaRPr lang="en-GB" dirty="0"/>
          </a:p>
        </p:txBody>
      </p:sp>
    </p:spTree>
    <p:extLst>
      <p:ext uri="{BB962C8B-B14F-4D97-AF65-F5344CB8AC3E}">
        <p14:creationId xmlns:p14="http://schemas.microsoft.com/office/powerpoint/2010/main" val="1130426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75016"/>
            <a:ext cx="6172200" cy="857250"/>
          </a:xfrm>
        </p:spPr>
        <p:txBody>
          <a:bodyPr>
            <a:normAutofit/>
          </a:bodyPr>
          <a:lstStyle/>
          <a:p>
            <a:r>
              <a:rPr lang="en-GB" dirty="0"/>
              <a:t>Strings and User Input</a:t>
            </a:r>
          </a:p>
        </p:txBody>
      </p:sp>
      <p:sp>
        <p:nvSpPr>
          <p:cNvPr id="3" name="Content Placeholder 2"/>
          <p:cNvSpPr>
            <a:spLocks noGrp="1"/>
          </p:cNvSpPr>
          <p:nvPr>
            <p:ph idx="1"/>
          </p:nvPr>
        </p:nvSpPr>
        <p:spPr>
          <a:xfrm>
            <a:off x="628650" y="1714500"/>
            <a:ext cx="7943850" cy="4286250"/>
          </a:xfrm>
        </p:spPr>
        <p:txBody>
          <a:bodyPr>
            <a:normAutofit/>
          </a:bodyPr>
          <a:lstStyle/>
          <a:p>
            <a:pPr>
              <a:lnSpc>
                <a:spcPct val="110000"/>
              </a:lnSpc>
            </a:pPr>
            <a:r>
              <a:rPr lang="en-US" altLang="en-US" dirty="0"/>
              <a:t>Scanner's next method reads </a:t>
            </a:r>
            <a:r>
              <a:rPr lang="en-US" altLang="en-US" b="1" dirty="0"/>
              <a:t>a word of input</a:t>
            </a:r>
            <a:r>
              <a:rPr lang="en-US" altLang="en-US" dirty="0"/>
              <a:t> as a String</a:t>
            </a:r>
          </a:p>
          <a:p>
            <a:pPr lvl="1">
              <a:lnSpc>
                <a:spcPct val="70000"/>
              </a:lnSpc>
              <a:buNone/>
            </a:pPr>
            <a:endParaRPr lang="en-US" altLang="en-US" sz="600" dirty="0">
              <a:latin typeface="Courier New" pitchFamily="49" charset="0"/>
            </a:endParaRPr>
          </a:p>
          <a:p>
            <a:pPr lvl="1">
              <a:lnSpc>
                <a:spcPct val="70000"/>
              </a:lnSpc>
              <a:buNone/>
            </a:pPr>
            <a:r>
              <a:rPr lang="en-US" altLang="en-US" sz="1350" dirty="0">
                <a:latin typeface="Courier New" pitchFamily="49" charset="0"/>
              </a:rPr>
              <a:t>	</a:t>
            </a:r>
            <a:r>
              <a:rPr lang="en-US" altLang="en-US" sz="1500" dirty="0">
                <a:latin typeface="Consolas" panose="020B0609020204030204" pitchFamily="49" charset="0"/>
                <a:cs typeface="Consolas" panose="020B0609020204030204" pitchFamily="49" charset="0"/>
              </a:rPr>
              <a:t>Scanner console = new Scanner(System.in);</a:t>
            </a:r>
          </a:p>
          <a:p>
            <a:pPr lvl="1">
              <a:lnSpc>
                <a:spcPct val="70000"/>
              </a:lnSpc>
              <a:buNone/>
            </a:pPr>
            <a:r>
              <a:rPr lang="en-US" altLang="en-US" sz="1500" dirty="0">
                <a:latin typeface="Consolas" panose="020B0609020204030204" pitchFamily="49" charset="0"/>
                <a:cs typeface="Consolas" panose="020B0609020204030204" pitchFamily="49" charset="0"/>
              </a:rPr>
              <a:t>	</a:t>
            </a:r>
            <a:r>
              <a:rPr lang="en-US" altLang="en-US" sz="1500" dirty="0" err="1">
                <a:latin typeface="Consolas" panose="020B0609020204030204" pitchFamily="49" charset="0"/>
                <a:cs typeface="Consolas" panose="020B0609020204030204" pitchFamily="49" charset="0"/>
              </a:rPr>
              <a:t>System.out.print</a:t>
            </a:r>
            <a:r>
              <a:rPr lang="en-US" altLang="en-US" sz="1500" dirty="0">
                <a:latin typeface="Consolas" panose="020B0609020204030204" pitchFamily="49" charset="0"/>
                <a:cs typeface="Consolas" panose="020B0609020204030204" pitchFamily="49" charset="0"/>
              </a:rPr>
              <a:t>("What is your name? ");</a:t>
            </a:r>
          </a:p>
          <a:p>
            <a:pPr lvl="1">
              <a:lnSpc>
                <a:spcPct val="70000"/>
              </a:lnSpc>
              <a:buNone/>
            </a:pPr>
            <a:r>
              <a:rPr lang="en-US" altLang="en-US" sz="1500" b="1" dirty="0">
                <a:latin typeface="Consolas" panose="020B0609020204030204" pitchFamily="49" charset="0"/>
                <a:cs typeface="Consolas" panose="020B0609020204030204" pitchFamily="49" charset="0"/>
              </a:rPr>
              <a:t>	</a:t>
            </a:r>
            <a:r>
              <a:rPr lang="en-US" altLang="en-US" sz="1500" b="1" dirty="0">
                <a:solidFill>
                  <a:srgbClr val="0070C0"/>
                </a:solidFill>
                <a:latin typeface="Consolas" panose="020B0609020204030204" pitchFamily="49" charset="0"/>
                <a:cs typeface="Consolas" panose="020B0609020204030204" pitchFamily="49" charset="0"/>
              </a:rPr>
              <a:t>String name = </a:t>
            </a:r>
            <a:r>
              <a:rPr lang="en-US" altLang="en-US" sz="1500" b="1" dirty="0" err="1">
                <a:solidFill>
                  <a:srgbClr val="0070C0"/>
                </a:solidFill>
                <a:latin typeface="Consolas" panose="020B0609020204030204" pitchFamily="49" charset="0"/>
                <a:cs typeface="Consolas" panose="020B0609020204030204" pitchFamily="49" charset="0"/>
              </a:rPr>
              <a:t>console.next</a:t>
            </a:r>
            <a:r>
              <a:rPr lang="en-US" altLang="en-US" sz="1500" b="1" dirty="0">
                <a:solidFill>
                  <a:srgbClr val="0070C0"/>
                </a:solidFill>
                <a:latin typeface="Consolas" panose="020B0609020204030204" pitchFamily="49" charset="0"/>
                <a:cs typeface="Consolas" panose="020B0609020204030204" pitchFamily="49" charset="0"/>
              </a:rPr>
              <a:t>();</a:t>
            </a:r>
          </a:p>
          <a:p>
            <a:pPr lvl="1">
              <a:lnSpc>
                <a:spcPct val="70000"/>
              </a:lnSpc>
              <a:buNone/>
            </a:pPr>
            <a:r>
              <a:rPr lang="en-US" altLang="en-US" sz="1500" dirty="0">
                <a:latin typeface="Consolas" panose="020B0609020204030204" pitchFamily="49" charset="0"/>
                <a:cs typeface="Consolas" panose="020B0609020204030204" pitchFamily="49" charset="0"/>
              </a:rPr>
              <a:t>	name = </a:t>
            </a:r>
            <a:r>
              <a:rPr lang="en-US" altLang="en-US" sz="1500" dirty="0" err="1">
                <a:latin typeface="Consolas" panose="020B0609020204030204" pitchFamily="49" charset="0"/>
                <a:cs typeface="Consolas" panose="020B0609020204030204" pitchFamily="49" charset="0"/>
              </a:rPr>
              <a:t>name.toUpperCase</a:t>
            </a:r>
            <a:r>
              <a:rPr lang="en-US" altLang="en-US" sz="1500" dirty="0">
                <a:latin typeface="Consolas" panose="020B0609020204030204" pitchFamily="49" charset="0"/>
                <a:cs typeface="Consolas" panose="020B0609020204030204" pitchFamily="49" charset="0"/>
              </a:rPr>
              <a:t>();</a:t>
            </a:r>
          </a:p>
          <a:p>
            <a:pPr lvl="1">
              <a:lnSpc>
                <a:spcPct val="70000"/>
              </a:lnSpc>
              <a:buNone/>
            </a:pPr>
            <a:r>
              <a:rPr lang="en-US" altLang="en-US" sz="1500" dirty="0">
                <a:latin typeface="Consolas" panose="020B0609020204030204" pitchFamily="49" charset="0"/>
                <a:cs typeface="Consolas" panose="020B0609020204030204" pitchFamily="49" charset="0"/>
              </a:rPr>
              <a:t>	</a:t>
            </a:r>
            <a:r>
              <a:rPr lang="en-US" altLang="en-US" sz="1500" dirty="0" err="1">
                <a:latin typeface="Consolas" panose="020B0609020204030204" pitchFamily="49" charset="0"/>
                <a:cs typeface="Consolas" panose="020B0609020204030204" pitchFamily="49" charset="0"/>
              </a:rPr>
              <a:t>System.out.println</a:t>
            </a:r>
            <a:r>
              <a:rPr lang="en-US" altLang="en-US" sz="1500" dirty="0">
                <a:latin typeface="Consolas" panose="020B0609020204030204" pitchFamily="49" charset="0"/>
                <a:cs typeface="Consolas" panose="020B0609020204030204" pitchFamily="49" charset="0"/>
              </a:rPr>
              <a:t>(name + " has " + </a:t>
            </a:r>
            <a:r>
              <a:rPr lang="en-US" altLang="en-US" sz="1500" dirty="0" err="1">
                <a:latin typeface="Consolas" panose="020B0609020204030204" pitchFamily="49" charset="0"/>
                <a:cs typeface="Consolas" panose="020B0609020204030204" pitchFamily="49" charset="0"/>
              </a:rPr>
              <a:t>name.length</a:t>
            </a:r>
            <a:r>
              <a:rPr lang="en-US" altLang="en-US" sz="1500" dirty="0">
                <a:latin typeface="Consolas" panose="020B0609020204030204" pitchFamily="49" charset="0"/>
                <a:cs typeface="Consolas" panose="020B0609020204030204" pitchFamily="49" charset="0"/>
              </a:rPr>
              <a:t>() + </a:t>
            </a:r>
          </a:p>
          <a:p>
            <a:pPr lvl="1">
              <a:lnSpc>
                <a:spcPct val="70000"/>
              </a:lnSpc>
              <a:buNone/>
            </a:pPr>
            <a:r>
              <a:rPr lang="en-US" altLang="en-US" sz="1500" dirty="0">
                <a:latin typeface="Consolas" panose="020B0609020204030204" pitchFamily="49" charset="0"/>
                <a:cs typeface="Consolas" panose="020B0609020204030204" pitchFamily="49" charset="0"/>
              </a:rPr>
              <a:t>	    " letters and starts with " + </a:t>
            </a:r>
            <a:r>
              <a:rPr lang="en-US" altLang="en-US" sz="1500" dirty="0" err="1">
                <a:latin typeface="Consolas" panose="020B0609020204030204" pitchFamily="49" charset="0"/>
                <a:cs typeface="Consolas" panose="020B0609020204030204" pitchFamily="49" charset="0"/>
              </a:rPr>
              <a:t>name.substring</a:t>
            </a:r>
            <a:r>
              <a:rPr lang="en-US" altLang="en-US" sz="1500" dirty="0">
                <a:latin typeface="Consolas" panose="020B0609020204030204" pitchFamily="49" charset="0"/>
                <a:cs typeface="Consolas" panose="020B0609020204030204" pitchFamily="49" charset="0"/>
              </a:rPr>
              <a:t>(0, 1));</a:t>
            </a:r>
          </a:p>
          <a:p>
            <a:pPr lvl="1">
              <a:lnSpc>
                <a:spcPct val="70000"/>
              </a:lnSpc>
              <a:buNone/>
            </a:pPr>
            <a:endParaRPr lang="en-US" altLang="en-US" sz="1500" dirty="0">
              <a:latin typeface="Consolas" panose="020B0609020204030204" pitchFamily="49" charset="0"/>
              <a:cs typeface="Consolas" panose="020B0609020204030204" pitchFamily="49" charset="0"/>
            </a:endParaRPr>
          </a:p>
          <a:p>
            <a:pPr lvl="1">
              <a:lnSpc>
                <a:spcPct val="90000"/>
              </a:lnSpc>
              <a:buNone/>
            </a:pPr>
            <a:r>
              <a:rPr lang="en-US" altLang="en-US" sz="1500" dirty="0">
                <a:latin typeface="Consolas" panose="020B0609020204030204" pitchFamily="49" charset="0"/>
                <a:cs typeface="Consolas" panose="020B0609020204030204" pitchFamily="49" charset="0"/>
              </a:rPr>
              <a:t>	Output:</a:t>
            </a:r>
          </a:p>
          <a:p>
            <a:pPr lvl="1">
              <a:lnSpc>
                <a:spcPct val="90000"/>
              </a:lnSpc>
              <a:buNone/>
            </a:pPr>
            <a:r>
              <a:rPr lang="en-US" altLang="en-US" sz="1500" dirty="0">
                <a:latin typeface="Consolas" panose="020B0609020204030204" pitchFamily="49" charset="0"/>
                <a:cs typeface="Consolas" panose="020B0609020204030204" pitchFamily="49" charset="0"/>
              </a:rPr>
              <a:t>	What is your name? </a:t>
            </a:r>
            <a:r>
              <a:rPr lang="en-US" altLang="en-US" sz="1500" b="1" u="sng" dirty="0">
                <a:latin typeface="Consolas" panose="020B0609020204030204" pitchFamily="49" charset="0"/>
                <a:cs typeface="Consolas" panose="020B0609020204030204" pitchFamily="49" charset="0"/>
              </a:rPr>
              <a:t>Fred</a:t>
            </a:r>
          </a:p>
          <a:p>
            <a:pPr lvl="1">
              <a:lnSpc>
                <a:spcPct val="90000"/>
              </a:lnSpc>
              <a:buNone/>
            </a:pPr>
            <a:r>
              <a:rPr lang="en-US" altLang="en-US" sz="1500" dirty="0">
                <a:latin typeface="Consolas" panose="020B0609020204030204" pitchFamily="49" charset="0"/>
                <a:cs typeface="Consolas" panose="020B0609020204030204" pitchFamily="49" charset="0"/>
              </a:rPr>
              <a:t>	FRED has 4 letters and starts with F</a:t>
            </a:r>
          </a:p>
          <a:p>
            <a:pPr lvl="1">
              <a:lnSpc>
                <a:spcPct val="90000"/>
              </a:lnSpc>
              <a:buNone/>
            </a:pPr>
            <a:endParaRPr lang="en-US" altLang="en-US" sz="1350" dirty="0">
              <a:latin typeface="Courier New" pitchFamily="49" charset="0"/>
            </a:endParaRPr>
          </a:p>
          <a:p>
            <a:pPr>
              <a:lnSpc>
                <a:spcPct val="90000"/>
              </a:lnSpc>
            </a:pPr>
            <a:r>
              <a:rPr lang="en-US" altLang="en-US" dirty="0"/>
              <a:t>The </a:t>
            </a:r>
            <a:r>
              <a:rPr lang="en-US" altLang="en-US" dirty="0" err="1"/>
              <a:t>nextLine</a:t>
            </a:r>
            <a:r>
              <a:rPr lang="en-US" altLang="en-US" dirty="0"/>
              <a:t> method reads </a:t>
            </a:r>
            <a:r>
              <a:rPr lang="en-US" altLang="en-US" b="1" dirty="0"/>
              <a:t>a line of input</a:t>
            </a:r>
            <a:r>
              <a:rPr lang="en-US" altLang="en-US" dirty="0"/>
              <a:t> as a String</a:t>
            </a:r>
          </a:p>
          <a:p>
            <a:pPr lvl="1">
              <a:lnSpc>
                <a:spcPct val="90000"/>
              </a:lnSpc>
              <a:buNone/>
            </a:pPr>
            <a:endParaRPr lang="en-US" altLang="en-US" sz="600" dirty="0">
              <a:latin typeface="Courier New" pitchFamily="49" charset="0"/>
            </a:endParaRPr>
          </a:p>
          <a:p>
            <a:pPr lvl="1">
              <a:lnSpc>
                <a:spcPct val="90000"/>
              </a:lnSpc>
              <a:buNone/>
            </a:pPr>
            <a:r>
              <a:rPr lang="en-US" altLang="en-US" dirty="0">
                <a:latin typeface="Courier New" pitchFamily="49" charset="0"/>
              </a:rPr>
              <a:t>	</a:t>
            </a:r>
            <a:r>
              <a:rPr lang="en-US" altLang="en-US" dirty="0" err="1">
                <a:latin typeface="Consolas" panose="020B0609020204030204" pitchFamily="49" charset="0"/>
                <a:cs typeface="Consolas" panose="020B0609020204030204" pitchFamily="49" charset="0"/>
              </a:rPr>
              <a:t>System.out.print</a:t>
            </a:r>
            <a:r>
              <a:rPr lang="en-US" altLang="en-US" dirty="0">
                <a:latin typeface="Consolas" panose="020B0609020204030204" pitchFamily="49" charset="0"/>
                <a:cs typeface="Consolas" panose="020B0609020204030204" pitchFamily="49" charset="0"/>
              </a:rPr>
              <a:t>("What is your address? ");</a:t>
            </a:r>
          </a:p>
          <a:p>
            <a:pPr lvl="1">
              <a:lnSpc>
                <a:spcPct val="90000"/>
              </a:lnSpc>
              <a:buNone/>
            </a:pPr>
            <a:r>
              <a:rPr lang="en-US" altLang="en-US" dirty="0">
                <a:latin typeface="Consolas" panose="020B0609020204030204" pitchFamily="49" charset="0"/>
                <a:cs typeface="Consolas" panose="020B0609020204030204" pitchFamily="49" charset="0"/>
              </a:rPr>
              <a:t>	String address = </a:t>
            </a:r>
            <a:r>
              <a:rPr lang="en-US" altLang="en-US" b="1" dirty="0" err="1">
                <a:latin typeface="Consolas" panose="020B0609020204030204" pitchFamily="49" charset="0"/>
                <a:cs typeface="Consolas" panose="020B0609020204030204" pitchFamily="49" charset="0"/>
              </a:rPr>
              <a:t>console.nextLine</a:t>
            </a:r>
            <a:r>
              <a:rPr lang="en-US" altLang="en-US"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47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1052736"/>
            <a:ext cx="6172200" cy="857250"/>
          </a:xfrm>
        </p:spPr>
        <p:txBody>
          <a:bodyPr>
            <a:normAutofit/>
          </a:bodyPr>
          <a:lstStyle/>
          <a:p>
            <a:r>
              <a:rPr lang="en-GB" dirty="0"/>
              <a:t>Comparing Strings</a:t>
            </a:r>
          </a:p>
        </p:txBody>
      </p:sp>
      <p:sp>
        <p:nvSpPr>
          <p:cNvPr id="5" name="Content Placeholder 2"/>
          <p:cNvSpPr>
            <a:spLocks noGrp="1"/>
          </p:cNvSpPr>
          <p:nvPr>
            <p:ph idx="1"/>
          </p:nvPr>
        </p:nvSpPr>
        <p:spPr>
          <a:xfrm>
            <a:off x="827584" y="2060848"/>
            <a:ext cx="7143750" cy="3829050"/>
          </a:xfrm>
        </p:spPr>
        <p:txBody>
          <a:bodyPr>
            <a:normAutofit/>
          </a:bodyPr>
          <a:lstStyle/>
          <a:p>
            <a:r>
              <a:rPr lang="en-GB" sz="2250" dirty="0"/>
              <a:t>The </a:t>
            </a:r>
            <a:r>
              <a:rPr lang="en-US" sz="2250" dirty="0"/>
              <a:t>R</a:t>
            </a:r>
            <a:r>
              <a:rPr lang="en-US" altLang="en-US" sz="2250" dirty="0"/>
              <a:t>elational operators such as &lt; and == don’t work on object types (i.e. String types)</a:t>
            </a:r>
          </a:p>
          <a:p>
            <a:pPr lvl="1">
              <a:lnSpc>
                <a:spcPct val="80000"/>
              </a:lnSpc>
              <a:buNone/>
            </a:pPr>
            <a:endParaRPr lang="en-US" altLang="en-US" sz="600" dirty="0"/>
          </a:p>
          <a:p>
            <a:pPr lvl="1">
              <a:lnSpc>
                <a:spcPct val="80000"/>
              </a:lnSpc>
              <a:buNone/>
            </a:pPr>
            <a:r>
              <a:rPr lang="en-US" altLang="en-US" sz="1500" dirty="0">
                <a:latin typeface="Consolas" panose="020B0609020204030204" pitchFamily="49" charset="0"/>
                <a:cs typeface="Consolas" panose="020B0609020204030204" pitchFamily="49" charset="0"/>
              </a:rPr>
              <a:t>	Scanner console = new Scanner(System.in);</a:t>
            </a:r>
          </a:p>
          <a:p>
            <a:pPr lvl="1">
              <a:lnSpc>
                <a:spcPct val="80000"/>
              </a:lnSpc>
              <a:buNone/>
            </a:pPr>
            <a:r>
              <a:rPr lang="en-US" altLang="en-US" sz="1500" dirty="0">
                <a:latin typeface="Consolas" panose="020B0609020204030204" pitchFamily="49" charset="0"/>
                <a:cs typeface="Consolas" panose="020B0609020204030204" pitchFamily="49" charset="0"/>
              </a:rPr>
              <a:t>	</a:t>
            </a:r>
            <a:r>
              <a:rPr lang="en-US" altLang="en-US" sz="1500" dirty="0" err="1">
                <a:latin typeface="Consolas" panose="020B0609020204030204" pitchFamily="49" charset="0"/>
                <a:cs typeface="Consolas" panose="020B0609020204030204" pitchFamily="49" charset="0"/>
              </a:rPr>
              <a:t>System.out.print</a:t>
            </a:r>
            <a:r>
              <a:rPr lang="en-US" altLang="en-US" sz="1500" dirty="0">
                <a:latin typeface="Consolas" panose="020B0609020204030204" pitchFamily="49" charset="0"/>
                <a:cs typeface="Consolas" panose="020B0609020204030204" pitchFamily="49" charset="0"/>
              </a:rPr>
              <a:t>("What is your name? ");</a:t>
            </a:r>
          </a:p>
          <a:p>
            <a:pPr lvl="1">
              <a:lnSpc>
                <a:spcPct val="80000"/>
              </a:lnSpc>
              <a:buNone/>
            </a:pPr>
            <a:r>
              <a:rPr lang="en-US" altLang="en-US" sz="1500" dirty="0">
                <a:latin typeface="Consolas" panose="020B0609020204030204" pitchFamily="49" charset="0"/>
                <a:cs typeface="Consolas" panose="020B0609020204030204" pitchFamily="49" charset="0"/>
              </a:rPr>
              <a:t>	String name = </a:t>
            </a:r>
            <a:r>
              <a:rPr lang="en-US" altLang="en-US" sz="1500" dirty="0" err="1">
                <a:latin typeface="Consolas" panose="020B0609020204030204" pitchFamily="49" charset="0"/>
                <a:cs typeface="Consolas" panose="020B0609020204030204" pitchFamily="49" charset="0"/>
              </a:rPr>
              <a:t>console.next</a:t>
            </a:r>
            <a:r>
              <a:rPr lang="en-US" altLang="en-US" sz="1500" dirty="0">
                <a:latin typeface="Consolas" panose="020B0609020204030204" pitchFamily="49" charset="0"/>
                <a:cs typeface="Consolas" panose="020B0609020204030204" pitchFamily="49" charset="0"/>
              </a:rPr>
              <a:t>();</a:t>
            </a:r>
          </a:p>
          <a:p>
            <a:pPr lvl="1">
              <a:lnSpc>
                <a:spcPct val="80000"/>
              </a:lnSpc>
              <a:buNone/>
            </a:pPr>
            <a:r>
              <a:rPr lang="en-US" altLang="en-US" sz="1500" dirty="0">
                <a:latin typeface="Consolas" panose="020B0609020204030204" pitchFamily="49" charset="0"/>
                <a:cs typeface="Consolas" panose="020B0609020204030204" pitchFamily="49" charset="0"/>
              </a:rPr>
              <a:t>	if (</a:t>
            </a:r>
            <a:r>
              <a:rPr lang="en-US" altLang="en-US" sz="1500" b="1" dirty="0">
                <a:solidFill>
                  <a:srgbClr val="0070C0"/>
                </a:solidFill>
                <a:latin typeface="Consolas" panose="020B0609020204030204" pitchFamily="49" charset="0"/>
                <a:cs typeface="Consolas" panose="020B0609020204030204" pitchFamily="49" charset="0"/>
              </a:rPr>
              <a:t>name == “Fred"</a:t>
            </a:r>
            <a:r>
              <a:rPr lang="en-US" altLang="en-US" sz="1500" dirty="0">
                <a:latin typeface="Consolas" panose="020B0609020204030204" pitchFamily="49" charset="0"/>
                <a:cs typeface="Consolas" panose="020B0609020204030204" pitchFamily="49" charset="0"/>
              </a:rPr>
              <a:t>) {</a:t>
            </a:r>
          </a:p>
          <a:p>
            <a:pPr lvl="1">
              <a:lnSpc>
                <a:spcPct val="80000"/>
              </a:lnSpc>
              <a:buNone/>
            </a:pPr>
            <a:r>
              <a:rPr lang="en-US" altLang="en-US" sz="1500" dirty="0">
                <a:latin typeface="Consolas" panose="020B0609020204030204" pitchFamily="49" charset="0"/>
                <a:cs typeface="Consolas" panose="020B0609020204030204" pitchFamily="49" charset="0"/>
              </a:rPr>
              <a:t>	    </a:t>
            </a:r>
            <a:r>
              <a:rPr lang="en-US" altLang="en-US" sz="1500" dirty="0" err="1">
                <a:latin typeface="Consolas" panose="020B0609020204030204" pitchFamily="49" charset="0"/>
                <a:cs typeface="Consolas" panose="020B0609020204030204" pitchFamily="49" charset="0"/>
              </a:rPr>
              <a:t>System.out.println</a:t>
            </a:r>
            <a:r>
              <a:rPr lang="en-US" altLang="en-US" sz="1500" dirty="0">
                <a:latin typeface="Consolas" panose="020B0609020204030204" pitchFamily="49" charset="0"/>
                <a:cs typeface="Consolas" panose="020B0609020204030204" pitchFamily="49" charset="0"/>
              </a:rPr>
              <a:t>(“Welcome “ + name);</a:t>
            </a:r>
          </a:p>
          <a:p>
            <a:pPr lvl="1">
              <a:lnSpc>
                <a:spcPct val="80000"/>
              </a:lnSpc>
              <a:buNone/>
            </a:pPr>
            <a:r>
              <a:rPr lang="en-US" altLang="en-US" sz="1500" dirty="0">
                <a:latin typeface="Consolas" panose="020B0609020204030204" pitchFamily="49" charset="0"/>
                <a:cs typeface="Consolas" panose="020B0609020204030204" pitchFamily="49" charset="0"/>
              </a:rPr>
              <a:t>	}</a:t>
            </a:r>
          </a:p>
          <a:p>
            <a:pPr lvl="1">
              <a:lnSpc>
                <a:spcPct val="80000"/>
              </a:lnSpc>
              <a:buNone/>
            </a:pPr>
            <a:endParaRPr lang="en-US" altLang="en-US" dirty="0"/>
          </a:p>
          <a:p>
            <a:r>
              <a:rPr lang="en-US" altLang="en-US" sz="2250" dirty="0"/>
              <a:t>This code will compile, but it will not print the message.</a:t>
            </a:r>
          </a:p>
          <a:p>
            <a:r>
              <a:rPr lang="en-US" altLang="en-US" sz="2250" dirty="0"/>
              <a:t>== works on primitive types (</a:t>
            </a:r>
            <a:r>
              <a:rPr lang="en-US" altLang="en-US" sz="2250" dirty="0" err="1"/>
              <a:t>int</a:t>
            </a:r>
            <a:r>
              <a:rPr lang="en-US" altLang="en-US" sz="2250" dirty="0"/>
              <a:t>, char, double). </a:t>
            </a:r>
            <a:r>
              <a:rPr lang="en-US" altLang="en-US" sz="2250" b="1" dirty="0"/>
              <a:t>It gives false even when two Strings have the same letters</a:t>
            </a:r>
          </a:p>
          <a:p>
            <a:endParaRPr lang="en-GB" dirty="0"/>
          </a:p>
        </p:txBody>
      </p:sp>
    </p:spTree>
    <p:extLst>
      <p:ext uri="{BB962C8B-B14F-4D97-AF65-F5344CB8AC3E}">
        <p14:creationId xmlns:p14="http://schemas.microsoft.com/office/powerpoint/2010/main" val="16924831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052736"/>
            <a:ext cx="6172200" cy="857250"/>
          </a:xfrm>
        </p:spPr>
        <p:txBody>
          <a:bodyPr>
            <a:normAutofit/>
          </a:bodyPr>
          <a:lstStyle/>
          <a:p>
            <a:r>
              <a:rPr lang="en-GB" dirty="0"/>
              <a:t>Comparing Strings: equals method</a:t>
            </a:r>
          </a:p>
        </p:txBody>
      </p:sp>
      <p:sp>
        <p:nvSpPr>
          <p:cNvPr id="5" name="Content Placeholder 2"/>
          <p:cNvSpPr>
            <a:spLocks noGrp="1"/>
          </p:cNvSpPr>
          <p:nvPr>
            <p:ph idx="1"/>
          </p:nvPr>
        </p:nvSpPr>
        <p:spPr>
          <a:xfrm>
            <a:off x="857250" y="2057400"/>
            <a:ext cx="7543800" cy="3600450"/>
          </a:xfrm>
        </p:spPr>
        <p:txBody>
          <a:bodyPr>
            <a:normAutofit/>
          </a:bodyPr>
          <a:lstStyle/>
          <a:p>
            <a:r>
              <a:rPr lang="en-US" altLang="en-US" dirty="0"/>
              <a:t>Objects are compared using a method named equals</a:t>
            </a:r>
          </a:p>
          <a:p>
            <a:pPr lvl="1">
              <a:lnSpc>
                <a:spcPct val="80000"/>
              </a:lnSpc>
              <a:buNone/>
            </a:pPr>
            <a:endParaRPr lang="en-US" altLang="en-US" sz="600" dirty="0">
              <a:latin typeface="Courier New" pitchFamily="49" charset="0"/>
            </a:endParaRPr>
          </a:p>
          <a:p>
            <a:pPr lvl="1">
              <a:lnSpc>
                <a:spcPct val="80000"/>
              </a:lnSpc>
              <a:buNone/>
            </a:pPr>
            <a:r>
              <a:rPr lang="en-US" altLang="en-US" dirty="0">
                <a:latin typeface="Consolas" panose="020B0609020204030204" pitchFamily="49" charset="0"/>
                <a:cs typeface="Consolas" panose="020B0609020204030204" pitchFamily="49" charset="0"/>
              </a:rPr>
              <a:t>	Scanner console = new Scanner(System.in);</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a:t>
            </a:r>
            <a:r>
              <a:rPr lang="en-US" altLang="en-US" dirty="0">
                <a:latin typeface="Consolas" panose="020B0609020204030204" pitchFamily="49" charset="0"/>
                <a:cs typeface="Consolas" panose="020B0609020204030204" pitchFamily="49" charset="0"/>
              </a:rPr>
              <a:t>("What is your name? ");</a:t>
            </a:r>
          </a:p>
          <a:p>
            <a:pPr lvl="1">
              <a:lnSpc>
                <a:spcPct val="80000"/>
              </a:lnSpc>
              <a:buNone/>
            </a:pPr>
            <a:r>
              <a:rPr lang="en-US" altLang="en-US" dirty="0">
                <a:latin typeface="Consolas" panose="020B0609020204030204" pitchFamily="49" charset="0"/>
                <a:cs typeface="Consolas" panose="020B0609020204030204" pitchFamily="49" charset="0"/>
              </a:rPr>
              <a:t>	String name = </a:t>
            </a:r>
            <a:r>
              <a:rPr lang="en-US" altLang="en-US" dirty="0" err="1">
                <a:latin typeface="Consolas" panose="020B0609020204030204" pitchFamily="49" charset="0"/>
                <a:cs typeface="Consolas" panose="020B0609020204030204" pitchFamily="49" charset="0"/>
              </a:rPr>
              <a:t>console.next</a:t>
            </a:r>
            <a:r>
              <a:rPr lang="en-US" altLang="en-US" dirty="0">
                <a:latin typeface="Consolas" panose="020B0609020204030204" pitchFamily="49" charset="0"/>
                <a:cs typeface="Consolas" panose="020B0609020204030204" pitchFamily="49" charset="0"/>
              </a:rPr>
              <a:t>();</a:t>
            </a:r>
          </a:p>
          <a:p>
            <a:pPr lvl="1">
              <a:lnSpc>
                <a:spcPct val="80000"/>
              </a:lnSpc>
              <a:buNone/>
            </a:pPr>
            <a:r>
              <a:rPr lang="en-US" altLang="en-US" dirty="0">
                <a:latin typeface="Consolas" panose="020B0609020204030204" pitchFamily="49" charset="0"/>
                <a:cs typeface="Consolas" panose="020B0609020204030204" pitchFamily="49" charset="0"/>
              </a:rPr>
              <a:t>	if (</a:t>
            </a:r>
            <a:r>
              <a:rPr lang="en-US" altLang="en-US" b="1" dirty="0" err="1">
                <a:solidFill>
                  <a:srgbClr val="003399"/>
                </a:solidFill>
                <a:latin typeface="Consolas" panose="020B0609020204030204" pitchFamily="49" charset="0"/>
                <a:cs typeface="Consolas" panose="020B0609020204030204" pitchFamily="49" charset="0"/>
              </a:rPr>
              <a:t>name.equals</a:t>
            </a:r>
            <a:r>
              <a:rPr lang="en-US" altLang="en-US" b="1" dirty="0">
                <a:solidFill>
                  <a:srgbClr val="003399"/>
                </a:solidFill>
                <a:latin typeface="Consolas" panose="020B0609020204030204" pitchFamily="49" charset="0"/>
                <a:cs typeface="Consolas" panose="020B0609020204030204" pitchFamily="49" charset="0"/>
              </a:rPr>
              <a:t>(“Fred")</a:t>
            </a:r>
            <a:r>
              <a:rPr lang="en-US" altLang="en-US" dirty="0">
                <a:latin typeface="Consolas" panose="020B0609020204030204" pitchFamily="49" charset="0"/>
                <a:cs typeface="Consolas" panose="020B0609020204030204" pitchFamily="49" charset="0"/>
              </a:rPr>
              <a:t>) {</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(“Welcome “ + name);</a:t>
            </a:r>
          </a:p>
          <a:p>
            <a:pPr lvl="1">
              <a:lnSpc>
                <a:spcPct val="80000"/>
              </a:lnSpc>
              <a:buNone/>
            </a:pPr>
            <a:r>
              <a:rPr lang="en-US" altLang="en-US" dirty="0">
                <a:latin typeface="Consolas" panose="020B0609020204030204" pitchFamily="49" charset="0"/>
                <a:cs typeface="Consolas" panose="020B0609020204030204" pitchFamily="49" charset="0"/>
              </a:rPr>
              <a:t>	}</a:t>
            </a:r>
          </a:p>
          <a:p>
            <a:pPr marL="342900" lvl="1" indent="0">
              <a:buNone/>
            </a:pPr>
            <a:endParaRPr lang="en-US" altLang="en-US" sz="1350" dirty="0"/>
          </a:p>
          <a:p>
            <a:r>
              <a:rPr lang="en-US" altLang="en-US" dirty="0"/>
              <a:t>This code will result in the message being printed (assuming the user enter Fred as input)</a:t>
            </a:r>
            <a:endParaRPr lang="en-US" altLang="en-US" sz="2400" dirty="0"/>
          </a:p>
          <a:p>
            <a:endParaRPr lang="en-GB" dirty="0"/>
          </a:p>
        </p:txBody>
      </p:sp>
    </p:spTree>
    <p:extLst>
      <p:ext uri="{BB962C8B-B14F-4D97-AF65-F5344CB8AC3E}">
        <p14:creationId xmlns:p14="http://schemas.microsoft.com/office/powerpoint/2010/main" val="25121808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1143000"/>
            <a:ext cx="6172200" cy="685800"/>
          </a:xfrm>
        </p:spPr>
        <p:txBody>
          <a:bodyPr>
            <a:normAutofit/>
          </a:bodyPr>
          <a:lstStyle/>
          <a:p>
            <a:r>
              <a:rPr lang="en-GB" dirty="0"/>
              <a:t>String Test Methods</a:t>
            </a:r>
          </a:p>
        </p:txBody>
      </p:sp>
      <p:sp>
        <p:nvSpPr>
          <p:cNvPr id="5" name="Content Placeholder 2"/>
          <p:cNvSpPr>
            <a:spLocks noGrp="1"/>
          </p:cNvSpPr>
          <p:nvPr>
            <p:ph idx="1"/>
          </p:nvPr>
        </p:nvSpPr>
        <p:spPr>
          <a:xfrm>
            <a:off x="571500" y="4400550"/>
            <a:ext cx="8115300" cy="1371600"/>
          </a:xfrm>
        </p:spPr>
        <p:txBody>
          <a:bodyPr>
            <a:normAutofit/>
          </a:bodyPr>
          <a:lstStyle/>
          <a:p>
            <a:pPr lvl="1">
              <a:lnSpc>
                <a:spcPct val="120000"/>
              </a:lnSpc>
              <a:buNone/>
            </a:pPr>
            <a:r>
              <a:rPr lang="en-US" altLang="en-US" sz="1500" dirty="0">
                <a:latin typeface="Courier New" pitchFamily="49" charset="0"/>
              </a:rPr>
              <a:t>  </a:t>
            </a:r>
            <a:r>
              <a:rPr lang="en-US" altLang="en-US" sz="1500" dirty="0">
                <a:latin typeface="Consolas" panose="020B0609020204030204" pitchFamily="49" charset="0"/>
                <a:cs typeface="Consolas" panose="020B0609020204030204" pitchFamily="49" charset="0"/>
              </a:rPr>
              <a:t>String name = </a:t>
            </a:r>
            <a:r>
              <a:rPr lang="en-US" altLang="en-US" sz="1500" dirty="0" err="1">
                <a:latin typeface="Consolas" panose="020B0609020204030204" pitchFamily="49" charset="0"/>
                <a:cs typeface="Consolas" panose="020B0609020204030204" pitchFamily="49" charset="0"/>
              </a:rPr>
              <a:t>console.nextLine</a:t>
            </a:r>
            <a:r>
              <a:rPr lang="en-US" altLang="en-US" sz="1500" dirty="0">
                <a:latin typeface="Consolas" panose="020B0609020204030204" pitchFamily="49" charset="0"/>
                <a:cs typeface="Consolas" panose="020B0609020204030204" pitchFamily="49" charset="0"/>
              </a:rPr>
              <a:t>();</a:t>
            </a:r>
          </a:p>
          <a:p>
            <a:pPr lvl="1">
              <a:lnSpc>
                <a:spcPct val="120000"/>
              </a:lnSpc>
              <a:buNone/>
            </a:pPr>
            <a:r>
              <a:rPr lang="en-US" altLang="en-US" sz="1500" dirty="0">
                <a:latin typeface="Consolas" panose="020B0609020204030204" pitchFamily="49" charset="0"/>
                <a:cs typeface="Consolas" panose="020B0609020204030204" pitchFamily="49" charset="0"/>
              </a:rPr>
              <a:t>	if (</a:t>
            </a:r>
            <a:r>
              <a:rPr lang="en-US" altLang="en-US" sz="1500" b="1" dirty="0" err="1">
                <a:solidFill>
                  <a:srgbClr val="0070C0"/>
                </a:solidFill>
                <a:latin typeface="Consolas" panose="020B0609020204030204" pitchFamily="49" charset="0"/>
                <a:cs typeface="Consolas" panose="020B0609020204030204" pitchFamily="49" charset="0"/>
              </a:rPr>
              <a:t>name.startsWith</a:t>
            </a:r>
            <a:r>
              <a:rPr lang="en-US" altLang="en-US" sz="1500" b="1" dirty="0">
                <a:solidFill>
                  <a:srgbClr val="0070C0"/>
                </a:solidFill>
                <a:latin typeface="Consolas" panose="020B0609020204030204" pitchFamily="49" charset="0"/>
                <a:cs typeface="Consolas" panose="020B0609020204030204" pitchFamily="49" charset="0"/>
              </a:rPr>
              <a:t>("</a:t>
            </a:r>
            <a:r>
              <a:rPr lang="en-US" altLang="en-US" sz="1500" b="1" dirty="0" err="1">
                <a:solidFill>
                  <a:srgbClr val="0070C0"/>
                </a:solidFill>
                <a:latin typeface="Consolas" panose="020B0609020204030204" pitchFamily="49" charset="0"/>
                <a:cs typeface="Consolas" panose="020B0609020204030204" pitchFamily="49" charset="0"/>
              </a:rPr>
              <a:t>Dr</a:t>
            </a:r>
            <a:r>
              <a:rPr lang="en-US" altLang="en-US" sz="1500" b="1" dirty="0">
                <a:solidFill>
                  <a:srgbClr val="0070C0"/>
                </a:solidFill>
                <a:latin typeface="Consolas" panose="020B0609020204030204" pitchFamily="49" charset="0"/>
                <a:cs typeface="Consolas" panose="020B0609020204030204" pitchFamily="49" charset="0"/>
              </a:rPr>
              <a:t>")</a:t>
            </a:r>
            <a:r>
              <a:rPr lang="en-US" altLang="en-US" sz="1500" dirty="0">
                <a:latin typeface="Consolas" panose="020B0609020204030204" pitchFamily="49" charset="0"/>
                <a:cs typeface="Consolas" panose="020B0609020204030204" pitchFamily="49" charset="0"/>
              </a:rPr>
              <a:t>) {</a:t>
            </a:r>
            <a:br>
              <a:rPr lang="en-US" altLang="en-US" sz="1500" dirty="0">
                <a:latin typeface="Consolas" panose="020B0609020204030204" pitchFamily="49" charset="0"/>
                <a:cs typeface="Consolas" panose="020B0609020204030204" pitchFamily="49" charset="0"/>
              </a:rPr>
            </a:br>
            <a:r>
              <a:rPr lang="en-US" altLang="en-US" sz="1500" dirty="0">
                <a:latin typeface="Consolas" panose="020B0609020204030204" pitchFamily="49" charset="0"/>
                <a:cs typeface="Consolas" panose="020B0609020204030204" pitchFamily="49" charset="0"/>
              </a:rPr>
              <a:t>    </a:t>
            </a:r>
            <a:r>
              <a:rPr lang="en-US" altLang="en-US" sz="1500" dirty="0" err="1">
                <a:latin typeface="Consolas" panose="020B0609020204030204" pitchFamily="49" charset="0"/>
                <a:cs typeface="Consolas" panose="020B0609020204030204" pitchFamily="49" charset="0"/>
              </a:rPr>
              <a:t>System.out.println</a:t>
            </a:r>
            <a:r>
              <a:rPr lang="en-US" altLang="en-US" sz="1500" dirty="0">
                <a:latin typeface="Consolas" panose="020B0609020204030204" pitchFamily="49" charset="0"/>
                <a:cs typeface="Consolas" panose="020B0609020204030204" pitchFamily="49" charset="0"/>
              </a:rPr>
              <a:t>(“Can I have a sick-note?");</a:t>
            </a:r>
            <a:br>
              <a:rPr lang="en-US" altLang="en-US" sz="1500" dirty="0">
                <a:latin typeface="Consolas" panose="020B0609020204030204" pitchFamily="49" charset="0"/>
                <a:cs typeface="Consolas" panose="020B0609020204030204" pitchFamily="49" charset="0"/>
              </a:rPr>
            </a:br>
            <a:r>
              <a:rPr lang="en-US" altLang="en-US" sz="1500" dirty="0">
                <a:latin typeface="Consolas" panose="020B0609020204030204" pitchFamily="49" charset="0"/>
                <a:cs typeface="Consolas" panose="020B0609020204030204" pitchFamily="49" charset="0"/>
              </a:rPr>
              <a:t>}</a:t>
            </a:r>
          </a:p>
        </p:txBody>
      </p:sp>
      <p:graphicFrame>
        <p:nvGraphicFramePr>
          <p:cNvPr id="6" name="Group 42"/>
          <p:cNvGraphicFramePr>
            <a:graphicFrameLocks noGrp="1"/>
          </p:cNvGraphicFramePr>
          <p:nvPr/>
        </p:nvGraphicFramePr>
        <p:xfrm>
          <a:off x="1028700" y="1885951"/>
          <a:ext cx="6915151" cy="2343151"/>
        </p:xfrm>
        <a:graphic>
          <a:graphicData uri="http://schemas.openxmlformats.org/drawingml/2006/table">
            <a:tbl>
              <a:tblPr/>
              <a:tblGrid>
                <a:gridCol w="2317157">
                  <a:extLst>
                    <a:ext uri="{9D8B030D-6E8A-4147-A177-3AD203B41FA5}">
                      <a16:colId xmlns:a16="http://schemas.microsoft.com/office/drawing/2014/main" val="20000"/>
                    </a:ext>
                  </a:extLst>
                </a:gridCol>
                <a:gridCol w="4597994">
                  <a:extLst>
                    <a:ext uri="{9D8B030D-6E8A-4147-A177-3AD203B41FA5}">
                      <a16:colId xmlns:a16="http://schemas.microsoft.com/office/drawing/2014/main" val="20001"/>
                    </a:ext>
                  </a:extLst>
                </a:gridCol>
              </a:tblGrid>
              <a:tr h="357988">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1" i="0" u="none" strike="noStrike" cap="none" normalizeH="0" baseline="0" dirty="0">
                          <a:ln>
                            <a:noFill/>
                          </a:ln>
                          <a:solidFill>
                            <a:schemeClr val="tx1"/>
                          </a:solidFill>
                          <a:effectLst/>
                          <a:latin typeface="Verdana" pitchFamily="34" charset="0"/>
                          <a:cs typeface="Times New Roman" pitchFamily="18" charset="0"/>
                        </a:rPr>
                        <a:t>Method</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500" b="1" i="0" u="none" strike="noStrike" cap="none" normalizeH="0" baseline="0" dirty="0">
                          <a:ln>
                            <a:noFill/>
                          </a:ln>
                          <a:solidFill>
                            <a:schemeClr val="tx1"/>
                          </a:solidFill>
                          <a:effectLst/>
                          <a:latin typeface="Verdana" pitchFamily="34" charset="0"/>
                          <a:cs typeface="Times New Roman" pitchFamily="18" charset="0"/>
                        </a:rPr>
                        <a:t>Description</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988">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equals(</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whether two strings contain the same characters</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357">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equalsIgnoreCase</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whether two strings contain the same characters, ignoring upper vs. lower case</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60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startsWith</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whether one contains other's characters at start</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60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endsWith</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whether one contains other's characters at end</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6606">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contains(</a:t>
                      </a:r>
                      <a:r>
                        <a:rPr kumimoji="0" lang="en-US" altLang="en-US" sz="14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str</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txBody>
                  <a:tcPr marL="68580" marR="68580" marT="34286" marB="3428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itchFamily="18" charset="2"/>
                        <a:defRPr sz="2000">
                          <a:solidFill>
                            <a:schemeClr val="tx1"/>
                          </a:solidFill>
                          <a:latin typeface="Verdana" pitchFamily="34" charset="0"/>
                        </a:defRPr>
                      </a:lvl1pPr>
                      <a:lvl2pPr marL="742950" indent="-285750">
                        <a:spcBef>
                          <a:spcPct val="20000"/>
                        </a:spcBef>
                        <a:buClr>
                          <a:schemeClr val="accent1"/>
                        </a:buClr>
                        <a:buSzPct val="85000"/>
                        <a:buFont typeface="Wingdings 2" pitchFamily="18" charset="2"/>
                        <a:defRPr>
                          <a:solidFill>
                            <a:schemeClr val="tx1"/>
                          </a:solidFill>
                          <a:latin typeface="Verdana" pitchFamily="34" charset="0"/>
                        </a:defRPr>
                      </a:lvl2pPr>
                      <a:lvl3pPr marL="1143000" indent="-228600">
                        <a:spcBef>
                          <a:spcPct val="20000"/>
                        </a:spcBef>
                        <a:buClr>
                          <a:schemeClr val="accent2"/>
                        </a:buClr>
                        <a:buSzPct val="70000"/>
                        <a:buFont typeface="Wingdings 2" pitchFamily="18" charset="2"/>
                        <a:defRPr sz="1600">
                          <a:solidFill>
                            <a:schemeClr val="tx1"/>
                          </a:solidFill>
                          <a:latin typeface="Verdana" pitchFamily="34" charset="0"/>
                        </a:defRPr>
                      </a:lvl3pPr>
                      <a:lvl4pPr marL="1600200" indent="-228600">
                        <a:spcBef>
                          <a:spcPct val="20000"/>
                        </a:spcBef>
                        <a:buClr>
                          <a:srgbClr val="EB641B"/>
                        </a:buClr>
                        <a:buSzPct val="65000"/>
                        <a:buFont typeface="Wingdings 2" pitchFamily="18" charset="2"/>
                        <a:defRPr sz="1500">
                          <a:solidFill>
                            <a:schemeClr val="tx1"/>
                          </a:solidFill>
                          <a:latin typeface="Verdana" pitchFamily="34" charset="0"/>
                        </a:defRPr>
                      </a:lvl4pPr>
                      <a:lvl5pPr marL="2057400" indent="-228600">
                        <a:spcBef>
                          <a:spcPct val="20000"/>
                        </a:spcBef>
                        <a:buClr>
                          <a:srgbClr val="39639D"/>
                        </a:buClr>
                        <a:buSzPct val="65000"/>
                        <a:buFont typeface="Wingdings 2" pitchFamily="18" charset="2"/>
                        <a:defRPr sz="1500">
                          <a:solidFill>
                            <a:schemeClr val="tx1"/>
                          </a:solidFill>
                          <a:latin typeface="Verdana" pitchFamily="34" charset="0"/>
                        </a:defRPr>
                      </a:lvl5pPr>
                      <a:lvl6pPr marL="25146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6pPr>
                      <a:lvl7pPr marL="29718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7pPr>
                      <a:lvl8pPr marL="34290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8pPr>
                      <a:lvl9pPr marL="3886200" indent="-228600" fontAlgn="base">
                        <a:spcBef>
                          <a:spcPct val="20000"/>
                        </a:spcBef>
                        <a:spcAft>
                          <a:spcPct val="0"/>
                        </a:spcAft>
                        <a:buClr>
                          <a:srgbClr val="39639D"/>
                        </a:buClr>
                        <a:buSzPct val="65000"/>
                        <a:buFont typeface="Wingdings 2" pitchFamily="18" charset="2"/>
                        <a:defRPr sz="1500">
                          <a:solidFill>
                            <a:schemeClr val="tx1"/>
                          </a:solidFill>
                          <a:latin typeface="Verdana" pitchFamily="34" charset="0"/>
                        </a:defRPr>
                      </a:lvl9pPr>
                    </a:lstStyle>
                    <a:p>
                      <a:pPr marL="0" marR="0" lvl="0" indent="0" algn="l" defTabSz="914400" rtl="0" eaLnBrk="1" fontAlgn="base" latinLnBrk="0" hangingPunct="1">
                        <a:lnSpc>
                          <a:spcPct val="100000"/>
                        </a:lnSpc>
                        <a:spcBef>
                          <a:spcPct val="20000"/>
                        </a:spcBef>
                        <a:spcAft>
                          <a:spcPct val="0"/>
                        </a:spcAft>
                        <a:buClr>
                          <a:srgbClr val="EB641B"/>
                        </a:buClr>
                        <a:buSzPct val="95000"/>
                        <a:buFont typeface="Wingdings 2" pitchFamily="18" charset="2"/>
                        <a:buNone/>
                        <a:tabLst/>
                      </a:pPr>
                      <a:r>
                        <a:rPr kumimoji="0" lang="en-US" altLang="en-US" sz="1400" b="0" i="0" u="none" strike="noStrike" cap="none" normalizeH="0" baseline="0" dirty="0">
                          <a:ln>
                            <a:noFill/>
                          </a:ln>
                          <a:solidFill>
                            <a:schemeClr val="tx1"/>
                          </a:solidFill>
                          <a:effectLst/>
                          <a:latin typeface="Verdana" pitchFamily="34" charset="0"/>
                          <a:cs typeface="Times New Roman" pitchFamily="18" charset="0"/>
                        </a:rPr>
                        <a:t>whether the given string is found within this one</a:t>
                      </a:r>
                    </a:p>
                  </a:txBody>
                  <a:tcPr marL="68580" marR="68580" marT="34286" marB="3428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9227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980728"/>
            <a:ext cx="6172200" cy="857250"/>
          </a:xfrm>
        </p:spPr>
        <p:txBody>
          <a:bodyPr>
            <a:normAutofit/>
          </a:bodyPr>
          <a:lstStyle/>
          <a:p>
            <a:r>
              <a:rPr lang="en-GB" dirty="0"/>
              <a:t>char Type</a:t>
            </a:r>
          </a:p>
        </p:txBody>
      </p:sp>
      <p:sp>
        <p:nvSpPr>
          <p:cNvPr id="5" name="Content Placeholder 2"/>
          <p:cNvSpPr>
            <a:spLocks noGrp="1"/>
          </p:cNvSpPr>
          <p:nvPr>
            <p:ph idx="1"/>
          </p:nvPr>
        </p:nvSpPr>
        <p:spPr>
          <a:xfrm>
            <a:off x="628650" y="2057400"/>
            <a:ext cx="7943850" cy="3600450"/>
          </a:xfrm>
        </p:spPr>
        <p:txBody>
          <a:bodyPr>
            <a:normAutofit fontScale="92500" lnSpcReduction="10000"/>
          </a:bodyPr>
          <a:lstStyle/>
          <a:p>
            <a:r>
              <a:rPr lang="en-US" altLang="en-US" dirty="0"/>
              <a:t>char : A primitive type representing single characters</a:t>
            </a:r>
          </a:p>
          <a:p>
            <a:pPr lvl="1"/>
            <a:r>
              <a:rPr lang="en-US" altLang="en-US" dirty="0"/>
              <a:t>Each character inside a String is stored as a char value</a:t>
            </a:r>
          </a:p>
          <a:p>
            <a:pPr lvl="1"/>
            <a:r>
              <a:rPr lang="en-US" altLang="en-US" dirty="0"/>
              <a:t>Literal char values are surrounded with (single-quote) marks, such as</a:t>
            </a:r>
          </a:p>
          <a:p>
            <a:pPr marL="342900" lvl="1" indent="0">
              <a:buNone/>
            </a:pPr>
            <a:r>
              <a:rPr lang="en-US" altLang="en-US" dirty="0"/>
              <a:t> </a:t>
            </a:r>
            <a:r>
              <a:rPr lang="en-US" altLang="en-US" dirty="0">
                <a:latin typeface="Consolas" panose="020B0609020204030204" pitchFamily="49" charset="0"/>
                <a:cs typeface="Consolas" panose="020B0609020204030204" pitchFamily="49" charset="0"/>
              </a:rPr>
              <a:t>'a' or '4' or '\n' or '\''</a:t>
            </a:r>
          </a:p>
          <a:p>
            <a:pPr lvl="1"/>
            <a:endParaRPr lang="en-US" altLang="en-US" dirty="0"/>
          </a:p>
          <a:p>
            <a:pPr lvl="1"/>
            <a:r>
              <a:rPr lang="en-US" altLang="en-US" dirty="0"/>
              <a:t>Example:</a:t>
            </a:r>
          </a:p>
          <a:p>
            <a:pPr lvl="1">
              <a:buNone/>
            </a:pPr>
            <a:endParaRPr lang="en-US" altLang="en-US" sz="600" dirty="0">
              <a:latin typeface="Courier New" pitchFamily="49" charset="0"/>
            </a:endParaRPr>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char letter = 'S';</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(letter);              </a:t>
            </a:r>
            <a:r>
              <a:rPr lang="en-US" altLang="en-US" b="1" dirty="0">
                <a:solidFill>
                  <a:srgbClr val="008080"/>
                </a:solidFill>
                <a:latin typeface="Consolas" panose="020B0609020204030204" pitchFamily="49" charset="0"/>
                <a:cs typeface="Consolas" panose="020B0609020204030204" pitchFamily="49" charset="0"/>
              </a:rPr>
              <a:t>// S</a:t>
            </a:r>
          </a:p>
          <a:p>
            <a:pPr lvl="1">
              <a:lnSpc>
                <a:spcPct val="80000"/>
              </a:lnSpc>
              <a:buNone/>
            </a:pPr>
            <a:endParaRPr lang="en-US" altLang="en-US" b="1" dirty="0">
              <a:solidFill>
                <a:srgbClr val="008080"/>
              </a:solidFill>
              <a:latin typeface="Courier New" pitchFamily="49" charset="0"/>
            </a:endParaRPr>
          </a:p>
          <a:p>
            <a:pPr lvl="1">
              <a:lnSpc>
                <a:spcPct val="80000"/>
              </a:lnSpc>
              <a:buNone/>
            </a:pPr>
            <a:endParaRPr lang="en-US" altLang="en-US" sz="1350" b="1" dirty="0">
              <a:solidFill>
                <a:srgbClr val="008080"/>
              </a:solidFill>
              <a:latin typeface="Courier New" pitchFamily="49" charset="0"/>
            </a:endParaRPr>
          </a:p>
          <a:p>
            <a:r>
              <a:rPr lang="en-US" altLang="en-US" dirty="0">
                <a:latin typeface="Calibri" panose="020F0502020204030204" pitchFamily="34" charset="0"/>
              </a:rPr>
              <a:t>char</a:t>
            </a:r>
            <a:r>
              <a:rPr lang="en-US" altLang="en-US" dirty="0"/>
              <a:t> values can be concatenated with strings.</a:t>
            </a:r>
          </a:p>
          <a:p>
            <a:pPr lvl="1">
              <a:lnSpc>
                <a:spcPct val="80000"/>
              </a:lnSpc>
              <a:buNone/>
            </a:pPr>
            <a:r>
              <a:rPr lang="en-US" altLang="en-US" sz="600" dirty="0">
                <a:latin typeface="Courier New" pitchFamily="49" charset="0"/>
              </a:rPr>
              <a:t>	</a:t>
            </a:r>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char initial = ‘J’;</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(initial + " </a:t>
            </a:r>
            <a:r>
              <a:rPr lang="en-US" altLang="en-US" dirty="0" err="1">
                <a:latin typeface="Consolas" panose="020B0609020204030204" pitchFamily="49" charset="0"/>
                <a:cs typeface="Consolas" panose="020B0609020204030204" pitchFamily="49" charset="0"/>
              </a:rPr>
              <a:t>Bloggs</a:t>
            </a:r>
            <a:r>
              <a:rPr lang="en-US" altLang="en-US" dirty="0">
                <a:latin typeface="Consolas" panose="020B0609020204030204" pitchFamily="49" charset="0"/>
                <a:cs typeface="Consolas" panose="020B0609020204030204" pitchFamily="49" charset="0"/>
              </a:rPr>
              <a:t>");  </a:t>
            </a:r>
            <a:r>
              <a:rPr lang="en-US" altLang="en-US" b="1" dirty="0">
                <a:solidFill>
                  <a:srgbClr val="008080"/>
                </a:solidFill>
                <a:latin typeface="Consolas" panose="020B0609020204030204" pitchFamily="49" charset="0"/>
                <a:cs typeface="Consolas" panose="020B0609020204030204" pitchFamily="49" charset="0"/>
              </a:rPr>
              <a:t>// J </a:t>
            </a:r>
            <a:r>
              <a:rPr lang="en-US" altLang="en-US" b="1" dirty="0" err="1">
                <a:solidFill>
                  <a:srgbClr val="008080"/>
                </a:solidFill>
                <a:latin typeface="Consolas" panose="020B0609020204030204" pitchFamily="49" charset="0"/>
                <a:cs typeface="Consolas" panose="020B0609020204030204" pitchFamily="49" charset="0"/>
              </a:rPr>
              <a:t>Bloggs</a:t>
            </a:r>
            <a:endParaRPr lang="en-US" altLang="en-US" b="1" dirty="0">
              <a:solidFill>
                <a:srgbClr val="008080"/>
              </a:solidFill>
              <a:latin typeface="Consolas" panose="020B0609020204030204" pitchFamily="49" charset="0"/>
              <a:cs typeface="Consolas" panose="020B0609020204030204" pitchFamily="49" charset="0"/>
            </a:endParaRPr>
          </a:p>
          <a:p>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696966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1027183"/>
            <a:ext cx="6172200" cy="765572"/>
          </a:xfrm>
        </p:spPr>
        <p:txBody>
          <a:bodyPr>
            <a:normAutofit/>
          </a:bodyPr>
          <a:lstStyle/>
          <a:p>
            <a:r>
              <a:rPr lang="en-GB" dirty="0" err="1"/>
              <a:t>charAt</a:t>
            </a:r>
            <a:r>
              <a:rPr lang="en-GB" dirty="0"/>
              <a:t> Method</a:t>
            </a:r>
          </a:p>
        </p:txBody>
      </p:sp>
      <p:sp>
        <p:nvSpPr>
          <p:cNvPr id="5" name="Content Placeholder 2"/>
          <p:cNvSpPr>
            <a:spLocks noGrp="1"/>
          </p:cNvSpPr>
          <p:nvPr>
            <p:ph idx="1"/>
          </p:nvPr>
        </p:nvSpPr>
        <p:spPr>
          <a:xfrm>
            <a:off x="685800" y="1771650"/>
            <a:ext cx="8001000" cy="4114800"/>
          </a:xfrm>
        </p:spPr>
        <p:txBody>
          <a:bodyPr>
            <a:normAutofit/>
          </a:bodyPr>
          <a:lstStyle/>
          <a:p>
            <a:r>
              <a:rPr lang="en-US" altLang="en-US" dirty="0"/>
              <a:t>The chars in a String can be accessed using the </a:t>
            </a:r>
            <a:r>
              <a:rPr lang="en-US" altLang="en-US" dirty="0" err="1"/>
              <a:t>charAt</a:t>
            </a:r>
            <a:r>
              <a:rPr lang="en-US" altLang="en-US" dirty="0"/>
              <a:t> method.</a:t>
            </a:r>
          </a:p>
          <a:p>
            <a:pPr lvl="1">
              <a:lnSpc>
                <a:spcPct val="70000"/>
              </a:lnSpc>
              <a:buNone/>
            </a:pPr>
            <a:endParaRPr lang="en-US" altLang="en-US" sz="600" dirty="0"/>
          </a:p>
          <a:p>
            <a:pPr lvl="1">
              <a:lnSpc>
                <a:spcPct val="70000"/>
              </a:lnSpc>
              <a:buNone/>
            </a:pPr>
            <a:r>
              <a:rPr lang="en-US" altLang="en-US" sz="1650" dirty="0">
                <a:latin typeface="Consolas" panose="020B0609020204030204" pitchFamily="49" charset="0"/>
                <a:cs typeface="Consolas" panose="020B0609020204030204" pitchFamily="49" charset="0"/>
              </a:rPr>
              <a:t>String name = “Fred";</a:t>
            </a:r>
          </a:p>
          <a:p>
            <a:pPr lvl="1">
              <a:lnSpc>
                <a:spcPct val="70000"/>
              </a:lnSpc>
              <a:buNone/>
            </a:pPr>
            <a:r>
              <a:rPr lang="en-US" altLang="en-US" sz="1650" dirty="0">
                <a:latin typeface="Consolas" panose="020B0609020204030204" pitchFamily="49" charset="0"/>
                <a:cs typeface="Consolas" panose="020B0609020204030204" pitchFamily="49" charset="0"/>
              </a:rPr>
              <a:t>char </a:t>
            </a:r>
            <a:r>
              <a:rPr lang="en-US" altLang="en-US" sz="1650" dirty="0" err="1">
                <a:latin typeface="Consolas" panose="020B0609020204030204" pitchFamily="49" charset="0"/>
                <a:cs typeface="Consolas" panose="020B0609020204030204" pitchFamily="49" charset="0"/>
              </a:rPr>
              <a:t>firstLetter</a:t>
            </a:r>
            <a:r>
              <a:rPr lang="en-US" altLang="en-US" sz="1650" dirty="0">
                <a:latin typeface="Consolas" panose="020B0609020204030204" pitchFamily="49" charset="0"/>
                <a:cs typeface="Consolas" panose="020B0609020204030204" pitchFamily="49" charset="0"/>
              </a:rPr>
              <a:t> = </a:t>
            </a:r>
            <a:r>
              <a:rPr lang="en-US" altLang="en-US" sz="1650" b="1" dirty="0" err="1">
                <a:latin typeface="Consolas" panose="020B0609020204030204" pitchFamily="49" charset="0"/>
                <a:cs typeface="Consolas" panose="020B0609020204030204" pitchFamily="49" charset="0"/>
              </a:rPr>
              <a:t>name.charAt</a:t>
            </a:r>
            <a:r>
              <a:rPr lang="en-US" altLang="en-US" sz="1650" b="1" dirty="0">
                <a:latin typeface="Consolas" panose="020B0609020204030204" pitchFamily="49" charset="0"/>
                <a:cs typeface="Consolas" panose="020B0609020204030204" pitchFamily="49" charset="0"/>
              </a:rPr>
              <a:t>(0)</a:t>
            </a:r>
            <a:r>
              <a:rPr lang="en-US" altLang="en-US" sz="1650" dirty="0">
                <a:latin typeface="Consolas" panose="020B0609020204030204" pitchFamily="49" charset="0"/>
                <a:cs typeface="Consolas" panose="020B0609020204030204" pitchFamily="49" charset="0"/>
              </a:rPr>
              <a:t>;   </a:t>
            </a:r>
            <a:r>
              <a:rPr lang="en-US" altLang="en-US" sz="1650" b="1" dirty="0">
                <a:solidFill>
                  <a:srgbClr val="008080"/>
                </a:solidFill>
                <a:latin typeface="Consolas" panose="020B0609020204030204" pitchFamily="49" charset="0"/>
                <a:cs typeface="Consolas" panose="020B0609020204030204" pitchFamily="49" charset="0"/>
              </a:rPr>
              <a:t>// ‘F'</a:t>
            </a:r>
          </a:p>
          <a:p>
            <a:pPr lvl="1">
              <a:lnSpc>
                <a:spcPct val="70000"/>
              </a:lnSpc>
              <a:buNone/>
            </a:pPr>
            <a:endParaRPr lang="en-US" altLang="en-US" sz="1650" dirty="0">
              <a:latin typeface="Consolas" panose="020B0609020204030204" pitchFamily="49" charset="0"/>
              <a:cs typeface="Consolas" panose="020B0609020204030204" pitchFamily="49" charset="0"/>
            </a:endParaRPr>
          </a:p>
          <a:p>
            <a:pPr lvl="1">
              <a:lnSpc>
                <a:spcPct val="70000"/>
              </a:lnSpc>
              <a:buNone/>
            </a:pPr>
            <a:r>
              <a:rPr lang="en-US" altLang="en-US" sz="1650" dirty="0" err="1">
                <a:latin typeface="Consolas" panose="020B0609020204030204" pitchFamily="49" charset="0"/>
                <a:cs typeface="Consolas" panose="020B0609020204030204" pitchFamily="49" charset="0"/>
              </a:rPr>
              <a:t>System.out.println</a:t>
            </a:r>
            <a:r>
              <a:rPr lang="en-US" altLang="en-US" sz="1650" dirty="0">
                <a:latin typeface="Consolas" panose="020B0609020204030204" pitchFamily="49" charset="0"/>
                <a:cs typeface="Consolas" panose="020B0609020204030204" pitchFamily="49" charset="0"/>
              </a:rPr>
              <a:t>(“First letter in name is “ + </a:t>
            </a:r>
            <a:r>
              <a:rPr lang="en-US" altLang="en-US" sz="1650" dirty="0" err="1">
                <a:latin typeface="Consolas" panose="020B0609020204030204" pitchFamily="49" charset="0"/>
                <a:cs typeface="Consolas" panose="020B0609020204030204" pitchFamily="49" charset="0"/>
              </a:rPr>
              <a:t>firstLetter</a:t>
            </a:r>
            <a:r>
              <a:rPr lang="en-US" altLang="en-US" sz="1650" dirty="0">
                <a:latin typeface="Consolas" panose="020B0609020204030204" pitchFamily="49" charset="0"/>
                <a:cs typeface="Consolas" panose="020B0609020204030204" pitchFamily="49" charset="0"/>
              </a:rPr>
              <a:t>);</a:t>
            </a:r>
          </a:p>
          <a:p>
            <a:pPr lvl="1">
              <a:buNone/>
            </a:pPr>
            <a:endParaRPr lang="en-US" altLang="en-US" dirty="0">
              <a:latin typeface="Courier New" pitchFamily="49" charset="0"/>
            </a:endParaRPr>
          </a:p>
          <a:p>
            <a:r>
              <a:rPr lang="en-US" altLang="en-US" dirty="0"/>
              <a:t>You can use a </a:t>
            </a:r>
            <a:r>
              <a:rPr lang="en-US" altLang="en-US" dirty="0">
                <a:latin typeface="Courier New" pitchFamily="49" charset="0"/>
              </a:rPr>
              <a:t>for</a:t>
            </a:r>
            <a:r>
              <a:rPr lang="en-US" altLang="en-US" dirty="0"/>
              <a:t> loop to print or examine each character.</a:t>
            </a:r>
            <a:endParaRPr lang="en-US" altLang="en-US" dirty="0">
              <a:latin typeface="Courier New" pitchFamily="49" charset="0"/>
            </a:endParaRPr>
          </a:p>
          <a:p>
            <a:pPr lvl="1">
              <a:lnSpc>
                <a:spcPct val="70000"/>
              </a:lnSpc>
              <a:buNone/>
            </a:pPr>
            <a:endParaRPr lang="en-US" altLang="en-US" sz="525" dirty="0">
              <a:latin typeface="Courier New" pitchFamily="49" charset="0"/>
            </a:endParaRPr>
          </a:p>
          <a:p>
            <a:pPr lvl="1">
              <a:lnSpc>
                <a:spcPct val="80000"/>
              </a:lnSpc>
              <a:buNone/>
            </a:pPr>
            <a:r>
              <a:rPr lang="en-US" altLang="en-US" sz="1650" dirty="0">
                <a:latin typeface="Consolas" panose="020B0609020204030204" pitchFamily="49" charset="0"/>
                <a:cs typeface="Consolas" panose="020B0609020204030204" pitchFamily="49" charset="0"/>
              </a:rPr>
              <a:t>	String name = “Fred";</a:t>
            </a:r>
          </a:p>
          <a:p>
            <a:pPr lvl="1">
              <a:lnSpc>
                <a:spcPct val="80000"/>
              </a:lnSpc>
              <a:buNone/>
            </a:pPr>
            <a:r>
              <a:rPr lang="en-US" altLang="en-US" sz="1650" dirty="0">
                <a:latin typeface="Consolas" panose="020B0609020204030204" pitchFamily="49" charset="0"/>
                <a:cs typeface="Consolas" panose="020B0609020204030204" pitchFamily="49" charset="0"/>
              </a:rPr>
              <a:t>	for (</a:t>
            </a:r>
            <a:r>
              <a:rPr lang="en-US" altLang="en-US" sz="1650" dirty="0" err="1">
                <a:latin typeface="Consolas" panose="020B0609020204030204" pitchFamily="49" charset="0"/>
                <a:cs typeface="Consolas" panose="020B0609020204030204" pitchFamily="49" charset="0"/>
              </a:rPr>
              <a:t>int</a:t>
            </a:r>
            <a:r>
              <a:rPr lang="en-US" altLang="en-US" sz="1650" dirty="0">
                <a:latin typeface="Consolas" panose="020B0609020204030204" pitchFamily="49" charset="0"/>
                <a:cs typeface="Consolas" panose="020B0609020204030204" pitchFamily="49" charset="0"/>
              </a:rPr>
              <a:t> </a:t>
            </a:r>
            <a:r>
              <a:rPr lang="en-US" altLang="en-US" sz="1650" dirty="0" err="1">
                <a:latin typeface="Consolas" panose="020B0609020204030204" pitchFamily="49" charset="0"/>
                <a:cs typeface="Consolas" panose="020B0609020204030204" pitchFamily="49" charset="0"/>
              </a:rPr>
              <a:t>i</a:t>
            </a:r>
            <a:r>
              <a:rPr lang="en-US" altLang="en-US" sz="1650" dirty="0">
                <a:latin typeface="Consolas" panose="020B0609020204030204" pitchFamily="49" charset="0"/>
                <a:cs typeface="Consolas" panose="020B0609020204030204" pitchFamily="49" charset="0"/>
              </a:rPr>
              <a:t> = 0; </a:t>
            </a:r>
            <a:r>
              <a:rPr lang="en-US" altLang="en-US" sz="1650" dirty="0" err="1">
                <a:latin typeface="Consolas" panose="020B0609020204030204" pitchFamily="49" charset="0"/>
                <a:cs typeface="Consolas" panose="020B0609020204030204" pitchFamily="49" charset="0"/>
              </a:rPr>
              <a:t>i</a:t>
            </a:r>
            <a:r>
              <a:rPr lang="en-US" altLang="en-US" sz="1650" dirty="0">
                <a:latin typeface="Consolas" panose="020B0609020204030204" pitchFamily="49" charset="0"/>
                <a:cs typeface="Consolas" panose="020B0609020204030204" pitchFamily="49" charset="0"/>
              </a:rPr>
              <a:t> &lt; </a:t>
            </a:r>
            <a:r>
              <a:rPr lang="en-US" altLang="en-US" sz="1650" dirty="0" err="1">
                <a:latin typeface="Consolas" panose="020B0609020204030204" pitchFamily="49" charset="0"/>
                <a:cs typeface="Consolas" panose="020B0609020204030204" pitchFamily="49" charset="0"/>
              </a:rPr>
              <a:t>name.length</a:t>
            </a:r>
            <a:r>
              <a:rPr lang="en-US" altLang="en-US" sz="1650" dirty="0">
                <a:latin typeface="Consolas" panose="020B0609020204030204" pitchFamily="49" charset="0"/>
                <a:cs typeface="Consolas" panose="020B0609020204030204" pitchFamily="49" charset="0"/>
              </a:rPr>
              <a:t>(); </a:t>
            </a:r>
            <a:r>
              <a:rPr lang="en-US" altLang="en-US" sz="1650" dirty="0" err="1">
                <a:latin typeface="Consolas" panose="020B0609020204030204" pitchFamily="49" charset="0"/>
                <a:cs typeface="Consolas" panose="020B0609020204030204" pitchFamily="49" charset="0"/>
              </a:rPr>
              <a:t>i</a:t>
            </a:r>
            <a:r>
              <a:rPr lang="en-US" altLang="en-US" sz="1650" dirty="0">
                <a:latin typeface="Consolas" panose="020B0609020204030204" pitchFamily="49" charset="0"/>
                <a:cs typeface="Consolas" panose="020B0609020204030204" pitchFamily="49" charset="0"/>
              </a:rPr>
              <a:t>++) {</a:t>
            </a:r>
          </a:p>
          <a:p>
            <a:pPr lvl="1">
              <a:lnSpc>
                <a:spcPct val="80000"/>
              </a:lnSpc>
              <a:buNone/>
            </a:pPr>
            <a:r>
              <a:rPr lang="en-US" altLang="en-US" sz="1650" dirty="0">
                <a:latin typeface="Consolas" panose="020B0609020204030204" pitchFamily="49" charset="0"/>
                <a:cs typeface="Consolas" panose="020B0609020204030204" pitchFamily="49" charset="0"/>
              </a:rPr>
              <a:t>	    char c = </a:t>
            </a:r>
            <a:r>
              <a:rPr lang="en-US" altLang="en-US" sz="1650" b="1" dirty="0" err="1">
                <a:latin typeface="Consolas" panose="020B0609020204030204" pitchFamily="49" charset="0"/>
                <a:cs typeface="Consolas" panose="020B0609020204030204" pitchFamily="49" charset="0"/>
              </a:rPr>
              <a:t>name.charAt</a:t>
            </a:r>
            <a:r>
              <a:rPr lang="en-US" altLang="en-US" sz="1650" b="1" dirty="0">
                <a:latin typeface="Consolas" panose="020B0609020204030204" pitchFamily="49" charset="0"/>
                <a:cs typeface="Consolas" panose="020B0609020204030204" pitchFamily="49" charset="0"/>
              </a:rPr>
              <a:t>(</a:t>
            </a:r>
            <a:r>
              <a:rPr lang="en-US" altLang="en-US" sz="1650" b="1" dirty="0" err="1">
                <a:latin typeface="Consolas" panose="020B0609020204030204" pitchFamily="49" charset="0"/>
                <a:cs typeface="Consolas" panose="020B0609020204030204" pitchFamily="49" charset="0"/>
              </a:rPr>
              <a:t>i</a:t>
            </a:r>
            <a:r>
              <a:rPr lang="en-US" altLang="en-US" sz="1650" b="1" dirty="0">
                <a:latin typeface="Consolas" panose="020B0609020204030204" pitchFamily="49" charset="0"/>
                <a:cs typeface="Consolas" panose="020B0609020204030204" pitchFamily="49" charset="0"/>
              </a:rPr>
              <a:t>)</a:t>
            </a:r>
            <a:r>
              <a:rPr lang="en-US" altLang="en-US" sz="1650" dirty="0">
                <a:latin typeface="Consolas" panose="020B0609020204030204" pitchFamily="49" charset="0"/>
                <a:cs typeface="Consolas" panose="020B0609020204030204" pitchFamily="49" charset="0"/>
              </a:rPr>
              <a:t>;</a:t>
            </a:r>
          </a:p>
          <a:p>
            <a:pPr lvl="1">
              <a:lnSpc>
                <a:spcPct val="80000"/>
              </a:lnSpc>
              <a:buNone/>
            </a:pPr>
            <a:r>
              <a:rPr lang="en-US" altLang="en-US" sz="1650" dirty="0">
                <a:latin typeface="Consolas" panose="020B0609020204030204" pitchFamily="49" charset="0"/>
                <a:cs typeface="Consolas" panose="020B0609020204030204" pitchFamily="49" charset="0"/>
              </a:rPr>
              <a:t>	    </a:t>
            </a:r>
            <a:r>
              <a:rPr lang="en-US" altLang="en-US" sz="1650" dirty="0" err="1">
                <a:latin typeface="Consolas" panose="020B0609020204030204" pitchFamily="49" charset="0"/>
                <a:cs typeface="Consolas" panose="020B0609020204030204" pitchFamily="49" charset="0"/>
              </a:rPr>
              <a:t>System.out.print</a:t>
            </a:r>
            <a:r>
              <a:rPr lang="en-US" altLang="en-US" sz="1650" dirty="0">
                <a:latin typeface="Consolas" panose="020B0609020204030204" pitchFamily="49" charset="0"/>
                <a:cs typeface="Consolas" panose="020B0609020204030204" pitchFamily="49" charset="0"/>
              </a:rPr>
              <a:t>(c);</a:t>
            </a:r>
          </a:p>
          <a:p>
            <a:pPr lvl="1">
              <a:lnSpc>
                <a:spcPct val="80000"/>
              </a:lnSpc>
              <a:buNone/>
            </a:pPr>
            <a:r>
              <a:rPr lang="en-US" altLang="en-US" sz="1650" dirty="0">
                <a:latin typeface="Consolas" panose="020B0609020204030204" pitchFamily="49" charset="0"/>
                <a:cs typeface="Consolas" panose="020B0609020204030204" pitchFamily="49" charset="0"/>
              </a:rPr>
              <a:t>	}</a:t>
            </a:r>
          </a:p>
          <a:p>
            <a:pPr lvl="1">
              <a:lnSpc>
                <a:spcPct val="80000"/>
              </a:lnSpc>
              <a:buNone/>
            </a:pPr>
            <a:r>
              <a:rPr lang="en-US" altLang="en-US" sz="1650" dirty="0">
                <a:latin typeface="Consolas" panose="020B0609020204030204" pitchFamily="49" charset="0"/>
                <a:cs typeface="Consolas" panose="020B0609020204030204" pitchFamily="49" charset="0"/>
              </a:rPr>
              <a:t>		</a:t>
            </a:r>
          </a:p>
          <a:p>
            <a:pPr lvl="1">
              <a:lnSpc>
                <a:spcPct val="80000"/>
              </a:lnSpc>
              <a:buNone/>
            </a:pPr>
            <a:r>
              <a:rPr lang="en-US" altLang="en-US" sz="1650" dirty="0">
                <a:latin typeface="Consolas" panose="020B0609020204030204" pitchFamily="49" charset="0"/>
                <a:cs typeface="Consolas" panose="020B0609020204030204" pitchFamily="49" charset="0"/>
              </a:rPr>
              <a:t>	Output: Fred</a:t>
            </a:r>
          </a:p>
        </p:txBody>
      </p:sp>
    </p:spTree>
    <p:extLst>
      <p:ext uri="{BB962C8B-B14F-4D97-AF65-F5344CB8AC3E}">
        <p14:creationId xmlns:p14="http://schemas.microsoft.com/office/powerpoint/2010/main" val="5657080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a:t>Comparing char Values</a:t>
            </a:r>
          </a:p>
        </p:txBody>
      </p:sp>
      <p:sp>
        <p:nvSpPr>
          <p:cNvPr id="5" name="Content Placeholder 2"/>
          <p:cNvSpPr>
            <a:spLocks noGrp="1"/>
          </p:cNvSpPr>
          <p:nvPr>
            <p:ph idx="1"/>
          </p:nvPr>
        </p:nvSpPr>
        <p:spPr>
          <a:xfrm>
            <a:off x="457200" y="2057401"/>
            <a:ext cx="8286750" cy="3771899"/>
          </a:xfrm>
        </p:spPr>
        <p:txBody>
          <a:bodyPr>
            <a:normAutofit fontScale="92500" lnSpcReduction="10000"/>
          </a:bodyPr>
          <a:lstStyle/>
          <a:p>
            <a:r>
              <a:rPr lang="en-GB" altLang="en-US" dirty="0"/>
              <a:t>Unlike String you </a:t>
            </a:r>
            <a:r>
              <a:rPr lang="en-US" altLang="en-US" dirty="0"/>
              <a:t>can compare char values with relational operators:</a:t>
            </a:r>
          </a:p>
          <a:p>
            <a:pPr lvl="1">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'a' &lt; 'b'    </a:t>
            </a:r>
            <a:r>
              <a:rPr lang="en-US" altLang="en-US" dirty="0"/>
              <a:t>and    </a:t>
            </a:r>
            <a:r>
              <a:rPr lang="en-US" altLang="en-US" dirty="0">
                <a:latin typeface="Consolas" panose="020B0609020204030204" pitchFamily="49" charset="0"/>
                <a:cs typeface="Consolas" panose="020B0609020204030204" pitchFamily="49" charset="0"/>
              </a:rPr>
              <a:t>'X' == 'X'    </a:t>
            </a:r>
            <a:r>
              <a:rPr lang="en-US" altLang="en-US" dirty="0"/>
              <a:t>and    </a:t>
            </a:r>
            <a:r>
              <a:rPr lang="en-US" altLang="en-US" dirty="0">
                <a:latin typeface="Consolas" panose="020B0609020204030204" pitchFamily="49" charset="0"/>
                <a:cs typeface="Consolas" panose="020B0609020204030204" pitchFamily="49" charset="0"/>
              </a:rPr>
              <a:t>'Q' != 'q'</a:t>
            </a:r>
          </a:p>
          <a:p>
            <a:pPr lvl="1"/>
            <a:endParaRPr lang="en-US" altLang="en-US" dirty="0"/>
          </a:p>
          <a:p>
            <a:pPr lvl="1"/>
            <a:r>
              <a:rPr lang="en-US" altLang="en-US" dirty="0"/>
              <a:t>An example that prints the alphabet:</a:t>
            </a:r>
          </a:p>
          <a:p>
            <a:pPr lvl="1">
              <a:buNone/>
            </a:pPr>
            <a:endParaRPr lang="en-US" altLang="en-US" sz="600" dirty="0"/>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for (char c = 'a'; c &lt;= 'z'; </a:t>
            </a:r>
            <a:r>
              <a:rPr lang="en-US" altLang="en-US" dirty="0" err="1">
                <a:latin typeface="Consolas" panose="020B0609020204030204" pitchFamily="49" charset="0"/>
                <a:cs typeface="Consolas" panose="020B0609020204030204" pitchFamily="49" charset="0"/>
              </a:rPr>
              <a:t>c++</a:t>
            </a:r>
            <a:r>
              <a:rPr lang="en-US" altLang="en-US" dirty="0">
                <a:latin typeface="Consolas" panose="020B0609020204030204" pitchFamily="49" charset="0"/>
                <a:cs typeface="Consolas" panose="020B0609020204030204" pitchFamily="49" charset="0"/>
              </a:rPr>
              <a:t>) {</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a:t>
            </a:r>
            <a:r>
              <a:rPr lang="en-US" altLang="en-US" dirty="0">
                <a:latin typeface="Consolas" panose="020B0609020204030204" pitchFamily="49" charset="0"/>
                <a:cs typeface="Consolas" panose="020B0609020204030204" pitchFamily="49" charset="0"/>
              </a:rPr>
              <a:t>(c);</a:t>
            </a:r>
          </a:p>
          <a:p>
            <a:pPr lvl="1">
              <a:lnSpc>
                <a:spcPct val="80000"/>
              </a:lnSpc>
              <a:buNone/>
            </a:pPr>
            <a:r>
              <a:rPr lang="en-US" altLang="en-US" dirty="0">
                <a:latin typeface="Consolas" panose="020B0609020204030204" pitchFamily="49" charset="0"/>
                <a:cs typeface="Consolas" panose="020B0609020204030204" pitchFamily="49" charset="0"/>
              </a:rPr>
              <a:t>	}</a:t>
            </a:r>
          </a:p>
          <a:p>
            <a:endParaRPr lang="en-US" altLang="en-US" dirty="0" err="1">
              <a:latin typeface="Calibri" panose="020F0502020204030204" pitchFamily="34" charset="0"/>
            </a:endParaRPr>
          </a:p>
          <a:p>
            <a:r>
              <a:rPr lang="en-US" altLang="en-US" dirty="0"/>
              <a:t>You can test the value of a String's character:</a:t>
            </a:r>
          </a:p>
          <a:p>
            <a:pPr lvl="1">
              <a:buNone/>
            </a:pPr>
            <a:endParaRPr lang="en-US" altLang="en-US" sz="600" dirty="0"/>
          </a:p>
          <a:p>
            <a:pPr lvl="1">
              <a:lnSpc>
                <a:spcPct val="80000"/>
              </a:lnSpc>
              <a:buNone/>
            </a:pPr>
            <a:r>
              <a:rPr lang="en-US" altLang="en-US" dirty="0">
                <a:latin typeface="Courier New" pitchFamily="49" charset="0"/>
              </a:rPr>
              <a:t>	</a:t>
            </a:r>
            <a:r>
              <a:rPr lang="en-US" altLang="en-US" dirty="0">
                <a:latin typeface="Consolas" panose="020B0609020204030204" pitchFamily="49" charset="0"/>
                <a:cs typeface="Consolas" panose="020B0609020204030204" pitchFamily="49" charset="0"/>
              </a:rPr>
              <a:t>String word = </a:t>
            </a:r>
            <a:r>
              <a:rPr lang="en-US" altLang="en-US" dirty="0" err="1">
                <a:latin typeface="Consolas" panose="020B0609020204030204" pitchFamily="49" charset="0"/>
                <a:cs typeface="Consolas" panose="020B0609020204030204" pitchFamily="49" charset="0"/>
              </a:rPr>
              <a:t>console.next</a:t>
            </a:r>
            <a:r>
              <a:rPr lang="en-US" altLang="en-US" dirty="0">
                <a:latin typeface="Consolas" panose="020B0609020204030204" pitchFamily="49" charset="0"/>
                <a:cs typeface="Consolas" panose="020B0609020204030204" pitchFamily="49" charset="0"/>
              </a:rPr>
              <a:t>();</a:t>
            </a:r>
          </a:p>
          <a:p>
            <a:pPr lvl="1">
              <a:lnSpc>
                <a:spcPct val="80000"/>
              </a:lnSpc>
              <a:buNone/>
            </a:pPr>
            <a:r>
              <a:rPr lang="en-US" altLang="en-US" dirty="0">
                <a:latin typeface="Consolas" panose="020B0609020204030204" pitchFamily="49" charset="0"/>
                <a:cs typeface="Consolas" panose="020B0609020204030204" pitchFamily="49" charset="0"/>
              </a:rPr>
              <a:t>	if (</a:t>
            </a:r>
            <a:r>
              <a:rPr lang="en-US" altLang="en-US" b="1" dirty="0" err="1">
                <a:solidFill>
                  <a:srgbClr val="0070C0"/>
                </a:solidFill>
                <a:latin typeface="Consolas" panose="020B0609020204030204" pitchFamily="49" charset="0"/>
                <a:cs typeface="Consolas" panose="020B0609020204030204" pitchFamily="49" charset="0"/>
              </a:rPr>
              <a:t>word.charAt</a:t>
            </a:r>
            <a:r>
              <a:rPr lang="en-US" altLang="en-US" b="1" dirty="0">
                <a:solidFill>
                  <a:srgbClr val="0070C0"/>
                </a:solidFill>
                <a:latin typeface="Consolas" panose="020B0609020204030204" pitchFamily="49" charset="0"/>
                <a:cs typeface="Consolas" panose="020B0609020204030204" pitchFamily="49" charset="0"/>
              </a:rPr>
              <a:t>(</a:t>
            </a:r>
            <a:r>
              <a:rPr lang="en-US" altLang="en-US" b="1" dirty="0" err="1">
                <a:solidFill>
                  <a:srgbClr val="0070C0"/>
                </a:solidFill>
                <a:latin typeface="Consolas" panose="020B0609020204030204" pitchFamily="49" charset="0"/>
                <a:cs typeface="Consolas" panose="020B0609020204030204" pitchFamily="49" charset="0"/>
              </a:rPr>
              <a:t>word.length</a:t>
            </a:r>
            <a:r>
              <a:rPr lang="en-US" altLang="en-US" b="1" dirty="0">
                <a:solidFill>
                  <a:srgbClr val="0070C0"/>
                </a:solidFill>
                <a:latin typeface="Consolas" panose="020B0609020204030204" pitchFamily="49" charset="0"/>
                <a:cs typeface="Consolas" panose="020B0609020204030204" pitchFamily="49" charset="0"/>
              </a:rPr>
              <a:t>() - 1) == 's'</a:t>
            </a:r>
            <a:r>
              <a:rPr lang="en-US" altLang="en-US" dirty="0">
                <a:solidFill>
                  <a:srgbClr val="0070C0"/>
                </a:solidFill>
                <a:latin typeface="Consolas" panose="020B0609020204030204" pitchFamily="49" charset="0"/>
                <a:cs typeface="Consolas" panose="020B0609020204030204" pitchFamily="49" charset="0"/>
              </a:rPr>
              <a:t>) </a:t>
            </a:r>
            <a:r>
              <a:rPr lang="en-US" altLang="en-US" dirty="0">
                <a:latin typeface="Consolas" panose="020B0609020204030204" pitchFamily="49" charset="0"/>
                <a:cs typeface="Consolas" panose="020B0609020204030204" pitchFamily="49" charset="0"/>
              </a:rPr>
              <a:t>{</a:t>
            </a:r>
          </a:p>
          <a:p>
            <a:pPr lvl="1">
              <a:lnSpc>
                <a:spcPct val="80000"/>
              </a:lnSpc>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System.out.println</a:t>
            </a:r>
            <a:r>
              <a:rPr lang="en-US" altLang="en-US" dirty="0">
                <a:latin typeface="Consolas" panose="020B0609020204030204" pitchFamily="49" charset="0"/>
                <a:cs typeface="Consolas" panose="020B0609020204030204" pitchFamily="49" charset="0"/>
              </a:rPr>
              <a:t>(word + " is plural.");</a:t>
            </a:r>
          </a:p>
          <a:p>
            <a:pPr lvl="1">
              <a:lnSpc>
                <a:spcPct val="80000"/>
              </a:lnSpc>
              <a:buNone/>
            </a:pPr>
            <a:r>
              <a:rPr lang="en-US" altLang="en-US" dirty="0">
                <a:latin typeface="Consolas" panose="020B0609020204030204" pitchFamily="49" charset="0"/>
                <a:cs typeface="Consolas" panose="020B0609020204030204" pitchFamily="49" charset="0"/>
              </a:rPr>
              <a:t>	}</a:t>
            </a:r>
          </a:p>
          <a:p>
            <a:pPr>
              <a:lnSpc>
                <a:spcPct val="80000"/>
              </a:lnSpc>
            </a:pPr>
            <a:endParaRPr lang="en-US" altLang="en-US" dirty="0">
              <a:latin typeface="Calibri" panose="020F0502020204030204" pitchFamily="34" charset="0"/>
            </a:endParaRPr>
          </a:p>
          <a:p>
            <a:endParaRPr lang="en-GB" dirty="0"/>
          </a:p>
        </p:txBody>
      </p:sp>
    </p:spTree>
    <p:extLst>
      <p:ext uri="{BB962C8B-B14F-4D97-AF65-F5344CB8AC3E}">
        <p14:creationId xmlns:p14="http://schemas.microsoft.com/office/powerpoint/2010/main" val="216319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Points to be aware of</a:t>
            </a:r>
          </a:p>
        </p:txBody>
      </p:sp>
      <p:sp>
        <p:nvSpPr>
          <p:cNvPr id="4" name="Shape 142338"/>
          <p:cNvSpPr>
            <a:spLocks noGrp="1" noChangeArrowheads="1"/>
          </p:cNvSpPr>
          <p:nvPr>
            <p:ph idx="1"/>
          </p:nvPr>
        </p:nvSpPr>
        <p:spPr>
          <a:xfrm>
            <a:off x="415426" y="2209800"/>
            <a:ext cx="8229600" cy="3657600"/>
          </a:xfrm>
        </p:spPr>
        <p:txBody>
          <a:bodyPr>
            <a:normAutofit/>
          </a:bodyPr>
          <a:lstStyle/>
          <a:p>
            <a:r>
              <a:rPr lang="en-US" sz="2400" dirty="0"/>
              <a:t>As with </a:t>
            </a:r>
            <a:r>
              <a:rPr lang="en-US" sz="2400" dirty="0">
                <a:latin typeface="Courier New" pitchFamily="49" charset="0"/>
                <a:cs typeface="Courier New" pitchFamily="49" charset="0"/>
              </a:rPr>
              <a:t>while</a:t>
            </a:r>
            <a:r>
              <a:rPr lang="en-US" sz="2400" dirty="0"/>
              <a:t> loops, care needs to be exercised in configuring </a:t>
            </a:r>
            <a:r>
              <a:rPr lang="en-US" sz="2400" dirty="0">
                <a:latin typeface="Courier New" pitchFamily="49" charset="0"/>
                <a:cs typeface="Courier New" pitchFamily="49" charset="0"/>
              </a:rPr>
              <a:t>for</a:t>
            </a:r>
            <a:r>
              <a:rPr lang="en-US" sz="2400" dirty="0"/>
              <a:t> loops:</a:t>
            </a:r>
          </a:p>
          <a:p>
            <a:pPr lvl="1"/>
            <a:r>
              <a:rPr lang="en-US" sz="2000" dirty="0"/>
              <a:t>Does not execute if the logical expression is initially </a:t>
            </a:r>
            <a:r>
              <a:rPr lang="en-US" sz="2000" dirty="0">
                <a:solidFill>
                  <a:schemeClr val="tx2">
                    <a:lumMod val="60000"/>
                    <a:lumOff val="40000"/>
                  </a:schemeClr>
                </a:solidFill>
                <a:latin typeface="Courier New" pitchFamily="49" charset="0"/>
                <a:cs typeface="Times New Roman" pitchFamily="18" charset="0"/>
              </a:rPr>
              <a:t>false</a:t>
            </a:r>
          </a:p>
          <a:p>
            <a:pPr lvl="1"/>
            <a:r>
              <a:rPr lang="en-GB" sz="2000" dirty="0">
                <a:latin typeface="Courier New" panose="02070309020205020404" pitchFamily="49" charset="0"/>
                <a:cs typeface="Courier New" panose="02070309020205020404" pitchFamily="49" charset="0"/>
              </a:rPr>
              <a:t>for</a:t>
            </a:r>
            <a:r>
              <a:rPr lang="en-GB" sz="2000" dirty="0">
                <a:cs typeface="Times New Roman" pitchFamily="18" charset="0"/>
              </a:rPr>
              <a:t> statement ending with a semicolon is ‘empty’</a:t>
            </a:r>
          </a:p>
          <a:p>
            <a:pPr marL="914400" lvl="2" indent="0">
              <a:buNone/>
            </a:pP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&lt;5;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pPr marL="914400" lvl="2" indent="0">
              <a:buNone/>
            </a:pPr>
            <a:r>
              <a:rPr lang="nn-NO" sz="1400" b="1" dirty="0">
                <a:solidFill>
                  <a:srgbClr val="000000"/>
                </a:solidFill>
                <a:latin typeface="Consolas" panose="020B0609020204030204" pitchFamily="49" charset="0"/>
              </a:rPr>
              <a:t>    Statements</a:t>
            </a:r>
          </a:p>
          <a:p>
            <a:pPr marL="914400" lvl="2" indent="0">
              <a:buNone/>
            </a:pPr>
            <a:r>
              <a:rPr lang="nn-NO" sz="1400" b="1" dirty="0">
                <a:solidFill>
                  <a:srgbClr val="000000"/>
                </a:solidFill>
                <a:latin typeface="Consolas" panose="020B0609020204030204" pitchFamily="49" charset="0"/>
              </a:rPr>
              <a:t>}</a:t>
            </a:r>
          </a:p>
          <a:p>
            <a:pPr lvl="2"/>
            <a:endParaRPr lang="en-US" sz="1400" dirty="0">
              <a:cs typeface="Times New Roman" pitchFamily="18" charset="0"/>
            </a:endParaRPr>
          </a:p>
          <a:p>
            <a:pPr>
              <a:lnSpc>
                <a:spcPct val="90000"/>
              </a:lnSpc>
            </a:pPr>
            <a:r>
              <a:rPr lang="en-US" sz="2400" dirty="0">
                <a:cs typeface="Times New Roman" pitchFamily="18" charset="0"/>
              </a:rPr>
              <a:t>If logical expression is always </a:t>
            </a:r>
            <a:r>
              <a:rPr lang="en-US" sz="2400" dirty="0">
                <a:solidFill>
                  <a:schemeClr val="tx2">
                    <a:lumMod val="60000"/>
                    <a:lumOff val="40000"/>
                  </a:schemeClr>
                </a:solidFill>
                <a:latin typeface="Courier New" pitchFamily="49" charset="0"/>
                <a:cs typeface="Times New Roman" pitchFamily="18" charset="0"/>
              </a:rPr>
              <a:t>true</a:t>
            </a:r>
            <a:r>
              <a:rPr lang="en-US" sz="2400" dirty="0">
                <a:cs typeface="Times New Roman" pitchFamily="18" charset="0"/>
              </a:rPr>
              <a:t>, result is an infinite loop</a:t>
            </a:r>
            <a:r>
              <a:rPr lang="en-US" sz="2400" dirty="0"/>
              <a:t> </a:t>
            </a:r>
          </a:p>
          <a:p>
            <a:pPr lvl="1"/>
            <a:r>
              <a:rPr lang="en-GB" sz="2000" dirty="0">
                <a:cs typeface="Times New Roman" pitchFamily="18" charset="0"/>
              </a:rPr>
              <a:t>If logical expression is omitted, it is assumed to be </a:t>
            </a:r>
            <a:r>
              <a:rPr lang="en-US" sz="2000" dirty="0">
                <a:solidFill>
                  <a:schemeClr val="tx2">
                    <a:lumMod val="60000"/>
                    <a:lumOff val="40000"/>
                  </a:schemeClr>
                </a:solidFill>
                <a:latin typeface="Courier New" pitchFamily="49" charset="0"/>
                <a:cs typeface="Times New Roman" pitchFamily="18" charset="0"/>
              </a:rPr>
              <a:t>true</a:t>
            </a:r>
          </a:p>
          <a:p>
            <a:pPr lvl="2"/>
            <a:r>
              <a:rPr lang="nn-NO" sz="1600" b="1" dirty="0">
                <a:solidFill>
                  <a:srgbClr val="7F0055"/>
                </a:solidFill>
                <a:latin typeface="Consolas" panose="020B0609020204030204" pitchFamily="49" charset="0"/>
              </a:rPr>
              <a:t>for</a:t>
            </a:r>
            <a:r>
              <a:rPr lang="nn-NO" sz="1600" b="1" dirty="0">
                <a:solidFill>
                  <a:srgbClr val="000000"/>
                </a:solidFill>
                <a:latin typeface="Consolas" panose="020B0609020204030204" pitchFamily="49" charset="0"/>
              </a:rPr>
              <a:t> (</a:t>
            </a:r>
            <a:r>
              <a:rPr lang="nn-NO" sz="1600" b="1" dirty="0">
                <a:solidFill>
                  <a:srgbClr val="7F0055"/>
                </a:solidFill>
                <a:latin typeface="Consolas" panose="020B0609020204030204" pitchFamily="49" charset="0"/>
              </a:rPr>
              <a:t>int</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=0; ;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a:t>
            </a:r>
          </a:p>
          <a:p>
            <a:pPr marL="914400" lvl="2" indent="0">
              <a:buNone/>
            </a:pPr>
            <a:endParaRPr lang="en-GB" sz="16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63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63229"/>
            <a:ext cx="8229600" cy="857250"/>
          </a:xfrm>
        </p:spPr>
        <p:txBody>
          <a:bodyPr/>
          <a:lstStyle/>
          <a:p>
            <a:r>
              <a:rPr lang="en-GB" dirty="0" err="1"/>
              <a:t>StringBuffer</a:t>
            </a:r>
            <a:endParaRPr lang="en-GB" dirty="0"/>
          </a:p>
        </p:txBody>
      </p:sp>
      <p:sp>
        <p:nvSpPr>
          <p:cNvPr id="5" name="Content Placeholder 2"/>
          <p:cNvSpPr>
            <a:spLocks noGrp="1"/>
          </p:cNvSpPr>
          <p:nvPr>
            <p:ph idx="1"/>
          </p:nvPr>
        </p:nvSpPr>
        <p:spPr>
          <a:xfrm>
            <a:off x="342900" y="1943101"/>
            <a:ext cx="8686800" cy="3714750"/>
          </a:xfrm>
        </p:spPr>
        <p:txBody>
          <a:bodyPr>
            <a:normAutofit/>
          </a:bodyPr>
          <a:lstStyle/>
          <a:p>
            <a:r>
              <a:rPr lang="en-US" altLang="en-US" dirty="0"/>
              <a:t>A </a:t>
            </a:r>
            <a:r>
              <a:rPr lang="en-US" altLang="en-US" dirty="0" err="1"/>
              <a:t>StringBuffer</a:t>
            </a:r>
            <a:r>
              <a:rPr lang="en-US" altLang="en-US" dirty="0"/>
              <a:t> is like a String, but can be modified (recall String type is immutable – can’t be changed)</a:t>
            </a:r>
          </a:p>
          <a:p>
            <a:r>
              <a:rPr lang="en-US" altLang="en-US" dirty="0"/>
              <a:t>The length and content of the </a:t>
            </a:r>
            <a:r>
              <a:rPr lang="en-US" altLang="en-US" dirty="0" err="1"/>
              <a:t>StringBuffer</a:t>
            </a:r>
            <a:r>
              <a:rPr lang="en-US" altLang="en-US" dirty="0"/>
              <a:t> sequence can be changed through certain method calls</a:t>
            </a:r>
          </a:p>
          <a:p>
            <a:r>
              <a:rPr lang="en-US" altLang="en-US" dirty="0"/>
              <a:t>Unlike String you have to use the new operator to create a </a:t>
            </a:r>
            <a:r>
              <a:rPr lang="en-US" altLang="en-US" dirty="0" err="1"/>
              <a:t>StringBuffer</a:t>
            </a:r>
            <a:r>
              <a:rPr lang="en-US" altLang="en-US" dirty="0"/>
              <a:t> object, such as:</a:t>
            </a:r>
          </a:p>
          <a:p>
            <a:pPr marL="300038" lvl="1" indent="0">
              <a:buNone/>
            </a:pPr>
            <a:r>
              <a:rPr lang="en-US" altLang="en-US" dirty="0"/>
              <a:t>   </a:t>
            </a:r>
            <a:r>
              <a:rPr lang="en-US" altLang="en-US" dirty="0" err="1"/>
              <a:t>StringBuffer</a:t>
            </a:r>
            <a:r>
              <a:rPr lang="en-US" altLang="en-US" dirty="0"/>
              <a:t> hello = new </a:t>
            </a:r>
            <a:r>
              <a:rPr lang="en-US" altLang="en-US" dirty="0" err="1"/>
              <a:t>StringBuffer</a:t>
            </a:r>
            <a:r>
              <a:rPr lang="en-US" altLang="en-US" dirty="0"/>
              <a:t>(“Hello World”);</a:t>
            </a:r>
          </a:p>
          <a:p>
            <a:r>
              <a:rPr lang="en-US" altLang="en-US" dirty="0"/>
              <a:t>You can’t use</a:t>
            </a:r>
          </a:p>
          <a:p>
            <a:pPr marL="300038" lvl="2" indent="0">
              <a:buNone/>
            </a:pPr>
            <a:r>
              <a:rPr lang="en-US" altLang="en-US" sz="2100" dirty="0"/>
              <a:t>   </a:t>
            </a:r>
            <a:r>
              <a:rPr lang="en-US" altLang="en-US" sz="2100" dirty="0" err="1"/>
              <a:t>StringBuffer</a:t>
            </a:r>
            <a:r>
              <a:rPr lang="en-US" altLang="en-US" sz="2100" dirty="0"/>
              <a:t> hello = “Hello World”;</a:t>
            </a:r>
          </a:p>
          <a:p>
            <a:endParaRPr lang="en-US" altLang="en-US" dirty="0"/>
          </a:p>
          <a:p>
            <a:pPr marL="300038" lvl="1" indent="0">
              <a:buNone/>
            </a:pPr>
            <a:endParaRPr lang="en-US" altLang="en-US" dirty="0"/>
          </a:p>
          <a:p>
            <a:endParaRPr lang="en-GB" dirty="0"/>
          </a:p>
        </p:txBody>
      </p:sp>
    </p:spTree>
    <p:extLst>
      <p:ext uri="{BB962C8B-B14F-4D97-AF65-F5344CB8AC3E}">
        <p14:creationId xmlns:p14="http://schemas.microsoft.com/office/powerpoint/2010/main" val="24019477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0971" y="1052736"/>
            <a:ext cx="6172200" cy="857250"/>
          </a:xfrm>
        </p:spPr>
        <p:txBody>
          <a:bodyPr/>
          <a:lstStyle/>
          <a:p>
            <a:r>
              <a:rPr lang="en-GB" dirty="0" err="1"/>
              <a:t>StringBuffer</a:t>
            </a:r>
            <a:r>
              <a:rPr lang="en-GB" dirty="0"/>
              <a:t> Methods</a:t>
            </a:r>
          </a:p>
        </p:txBody>
      </p:sp>
      <p:sp>
        <p:nvSpPr>
          <p:cNvPr id="5" name="Content Placeholder 2"/>
          <p:cNvSpPr>
            <a:spLocks noGrp="1"/>
          </p:cNvSpPr>
          <p:nvPr>
            <p:ph idx="1"/>
          </p:nvPr>
        </p:nvSpPr>
        <p:spPr>
          <a:xfrm>
            <a:off x="685800" y="2057401"/>
            <a:ext cx="7943850" cy="3771899"/>
          </a:xfrm>
        </p:spPr>
        <p:txBody>
          <a:bodyPr>
            <a:normAutofit/>
          </a:bodyPr>
          <a:lstStyle/>
          <a:p>
            <a:pPr>
              <a:lnSpc>
                <a:spcPct val="90000"/>
              </a:lnSpc>
            </a:pPr>
            <a:r>
              <a:rPr lang="en-GB" altLang="en-US" dirty="0"/>
              <a:t>Several principal methods (operations) for </a:t>
            </a:r>
            <a:r>
              <a:rPr lang="en-GB" altLang="en-US" dirty="0" err="1"/>
              <a:t>StringBuffer</a:t>
            </a:r>
            <a:r>
              <a:rPr lang="en-GB" altLang="en-US" dirty="0"/>
              <a:t> are append, insert and replace</a:t>
            </a:r>
          </a:p>
          <a:p>
            <a:pPr lvl="1">
              <a:defRPr/>
            </a:pPr>
            <a:r>
              <a:rPr lang="en-US" altLang="en-US" dirty="0"/>
              <a:t>append() lets you add characters to the end of a </a:t>
            </a:r>
            <a:r>
              <a:rPr lang="en-US" altLang="en-US" dirty="0" err="1"/>
              <a:t>StringBuffer</a:t>
            </a:r>
            <a:r>
              <a:rPr lang="en-US" altLang="en-US" dirty="0"/>
              <a:t> object</a:t>
            </a:r>
          </a:p>
          <a:p>
            <a:pPr lvl="1">
              <a:defRPr/>
            </a:pPr>
            <a:r>
              <a:rPr lang="en-US" altLang="en-US" dirty="0"/>
              <a:t>insert() lets you add characters at a specific location within a </a:t>
            </a:r>
            <a:r>
              <a:rPr lang="en-US" altLang="en-US" dirty="0" err="1"/>
              <a:t>StringBuffer</a:t>
            </a:r>
            <a:r>
              <a:rPr lang="en-US" altLang="en-US" dirty="0"/>
              <a:t> object</a:t>
            </a:r>
          </a:p>
          <a:p>
            <a:pPr marL="342900" lvl="1" indent="0">
              <a:buNone/>
              <a:defRPr/>
            </a:pPr>
            <a:endParaRPr lang="en-US" altLang="en-US" dirty="0"/>
          </a:p>
          <a:p>
            <a:pPr lvl="1">
              <a:buNone/>
              <a:defRPr/>
            </a:pPr>
            <a:r>
              <a:rPr lang="en-US" altLang="en-US" dirty="0" err="1">
                <a:effectLst>
                  <a:outerShdw blurRad="38100" dist="38100" dir="2700000" algn="tl">
                    <a:srgbClr val="FFFFFF"/>
                  </a:outerShdw>
                </a:effectLst>
                <a:latin typeface="Consolas" panose="020B0609020204030204" pitchFamily="49" charset="0"/>
                <a:cs typeface="Consolas" panose="020B0609020204030204" pitchFamily="49" charset="0"/>
              </a:rPr>
              <a:t>StringBuffer</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 </a:t>
            </a:r>
            <a:r>
              <a:rPr lang="en-US" altLang="en-US" dirty="0" err="1">
                <a:effectLst>
                  <a:outerShdw blurRad="38100" dist="38100" dir="2700000" algn="tl">
                    <a:srgbClr val="FFFFFF"/>
                  </a:outerShdw>
                </a:effectLst>
                <a:latin typeface="Consolas" panose="020B0609020204030204" pitchFamily="49" charset="0"/>
                <a:cs typeface="Consolas" panose="020B0609020204030204" pitchFamily="49" charset="0"/>
              </a:rPr>
              <a:t>birthdayMsg</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 = new </a:t>
            </a:r>
            <a:r>
              <a:rPr lang="en-US" altLang="en-US" dirty="0" err="1">
                <a:effectLst>
                  <a:outerShdw blurRad="38100" dist="38100" dir="2700000" algn="tl">
                    <a:srgbClr val="FFFFFF"/>
                  </a:outerShdw>
                </a:effectLst>
                <a:latin typeface="Consolas" panose="020B0609020204030204" pitchFamily="49" charset="0"/>
                <a:cs typeface="Consolas" panose="020B0609020204030204" pitchFamily="49" charset="0"/>
              </a:rPr>
              <a:t>StringBuffer</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(“Happy Birthday</a:t>
            </a:r>
            <a:r>
              <a:rPr lang="en-US" altLang="en-US" dirty="0"/>
              <a:t>”</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a:t>
            </a:r>
          </a:p>
          <a:p>
            <a:pPr lvl="1">
              <a:buNone/>
              <a:defRPr/>
            </a:pPr>
            <a:r>
              <a:rPr lang="en-US" altLang="en-US" dirty="0" err="1">
                <a:effectLst>
                  <a:outerShdw blurRad="38100" dist="38100" dir="2700000" algn="tl">
                    <a:srgbClr val="FFFFFF"/>
                  </a:outerShdw>
                </a:effectLst>
                <a:latin typeface="Consolas" panose="020B0609020204030204" pitchFamily="49" charset="0"/>
                <a:cs typeface="Consolas" panose="020B0609020204030204" pitchFamily="49" charset="0"/>
              </a:rPr>
              <a:t>birthdayMsg.insert</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(6, “40th </a:t>
            </a:r>
            <a:r>
              <a:rPr lang="en-US" altLang="en-US" dirty="0"/>
              <a:t>”</a:t>
            </a: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a:t>
            </a:r>
          </a:p>
          <a:p>
            <a:pPr lvl="1">
              <a:buNone/>
              <a:defRPr/>
            </a:pPr>
            <a:endPar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endParaRPr>
          </a:p>
          <a:p>
            <a:pPr lvl="1">
              <a:buNone/>
              <a:defRPr/>
            </a:pPr>
            <a:r>
              <a:rPr lang="en-US" altLang="en-US" dirty="0">
                <a:effectLst>
                  <a:outerShdw blurRad="38100" dist="38100" dir="2700000" algn="tl">
                    <a:srgbClr val="FFFFFF"/>
                  </a:outerShdw>
                </a:effectLst>
                <a:latin typeface="Consolas" panose="020B0609020204030204" pitchFamily="49" charset="0"/>
                <a:cs typeface="Consolas" panose="020B0609020204030204" pitchFamily="49" charset="0"/>
              </a:rPr>
              <a:t>Output: Happy 40th Birthday</a:t>
            </a:r>
          </a:p>
          <a:p>
            <a:pPr>
              <a:lnSpc>
                <a:spcPct val="90000"/>
              </a:lnSpc>
            </a:pPr>
            <a:endParaRPr lang="en-GB" altLang="en-US" b="1" dirty="0"/>
          </a:p>
          <a:p>
            <a:pPr marL="0" indent="0">
              <a:buNone/>
            </a:pPr>
            <a:endParaRPr lang="en-GB" altLang="en-US" sz="1500" dirty="0"/>
          </a:p>
          <a:p>
            <a:endParaRPr lang="en-GB" dirty="0"/>
          </a:p>
        </p:txBody>
      </p:sp>
    </p:spTree>
    <p:extLst>
      <p:ext uri="{BB962C8B-B14F-4D97-AF65-F5344CB8AC3E}">
        <p14:creationId xmlns:p14="http://schemas.microsoft.com/office/powerpoint/2010/main" val="23520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61513</TotalTime>
  <Words>7133</Words>
  <Application>Microsoft Office PowerPoint</Application>
  <PresentationFormat>On-screen Show (4:3)</PresentationFormat>
  <Paragraphs>1018</Paragraphs>
  <Slides>91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Arial</vt:lpstr>
      <vt:lpstr>Calibri</vt:lpstr>
      <vt:lpstr>Calibri Light</vt:lpstr>
      <vt:lpstr>Consolas</vt:lpstr>
      <vt:lpstr>Courier New</vt:lpstr>
      <vt:lpstr>Segoe UI</vt:lpstr>
      <vt:lpstr>Times New Roman</vt:lpstr>
      <vt:lpstr>Verdana</vt:lpstr>
      <vt:lpstr>Wingdings 2</vt:lpstr>
      <vt:lpstr>Office Theme</vt:lpstr>
      <vt:lpstr>7COM1025 Programming for Software Engineers</vt:lpstr>
      <vt:lpstr>Repetition and the for loop</vt:lpstr>
      <vt:lpstr>Syntax of the for loop structure</vt:lpstr>
      <vt:lpstr>Semantics of the for loop structure</vt:lpstr>
      <vt:lpstr>Execution Flow of the for loop structure</vt:lpstr>
      <vt:lpstr>Example of the for loop structure</vt:lpstr>
      <vt:lpstr>Example of the for loop structure</vt:lpstr>
      <vt:lpstr>Example of the for loop structure</vt:lpstr>
      <vt:lpstr>Points to be aware of</vt:lpstr>
      <vt:lpstr>Careful with the counter</vt:lpstr>
      <vt:lpstr>Aware of the number of repetitions</vt:lpstr>
      <vt:lpstr>Off by one</vt:lpstr>
      <vt:lpstr>Avoid patching your code</vt:lpstr>
      <vt:lpstr>Choosing the Right Loop</vt:lpstr>
      <vt:lpstr>Use break in Loop</vt:lpstr>
      <vt:lpstr>Example of use break in for loop</vt:lpstr>
      <vt:lpstr>Nested Control Structures (example)</vt:lpstr>
      <vt:lpstr>Unreachable Code Error in Java</vt:lpstr>
      <vt:lpstr>Have a return statement before them</vt:lpstr>
      <vt:lpstr>Have an infinite loop before them</vt:lpstr>
      <vt:lpstr>File I/O</vt:lpstr>
      <vt:lpstr>Recap: Basic I/O</vt:lpstr>
      <vt:lpstr>File I/O</vt:lpstr>
      <vt:lpstr>File I/O and FileReader</vt:lpstr>
      <vt:lpstr>File I/O – using FileReader and file locations</vt:lpstr>
      <vt:lpstr>File I/O – using absolute locations</vt:lpstr>
      <vt:lpstr>File I/O – Processing the file</vt:lpstr>
      <vt:lpstr>Error handling: basic overview</vt:lpstr>
      <vt:lpstr>File I/O and Error Handling: throws clause</vt:lpstr>
      <vt:lpstr>File I/O – completing our input program</vt:lpstr>
      <vt:lpstr>File I/O – considering output</vt:lpstr>
      <vt:lpstr>File Output – extending our input program</vt:lpstr>
      <vt:lpstr>File Output – Closing files</vt:lpstr>
      <vt:lpstr>A worked example: Student Grade Calculator</vt:lpstr>
      <vt:lpstr>Grade Calculator: Design steps</vt:lpstr>
      <vt:lpstr>Grade Calculator: Implementation / Output</vt:lpstr>
      <vt:lpstr>Collections - Array</vt:lpstr>
      <vt:lpstr>Collections</vt:lpstr>
      <vt:lpstr>What is an Array?</vt:lpstr>
      <vt:lpstr>Array Basics</vt:lpstr>
      <vt:lpstr>Array Basics</vt:lpstr>
      <vt:lpstr>Array Declaration</vt:lpstr>
      <vt:lpstr>Array Declaration</vt:lpstr>
      <vt:lpstr>Array Assignments</vt:lpstr>
      <vt:lpstr>Array Initialization</vt:lpstr>
      <vt:lpstr>Array Element Access</vt:lpstr>
      <vt:lpstr>Array Example</vt:lpstr>
      <vt:lpstr>Iteration</vt:lpstr>
      <vt:lpstr>Iteration</vt:lpstr>
      <vt:lpstr>Iteration</vt:lpstr>
      <vt:lpstr>Common Array Operations</vt:lpstr>
      <vt:lpstr>Initialization and Assignment</vt:lpstr>
      <vt:lpstr>Printing Values</vt:lpstr>
      <vt:lpstr>Sum and Average</vt:lpstr>
      <vt:lpstr>Max Value</vt:lpstr>
      <vt:lpstr>Variable sized Collections - ArrayList</vt:lpstr>
      <vt:lpstr>Variable Sized Collections</vt:lpstr>
      <vt:lpstr>ArrayList</vt:lpstr>
      <vt:lpstr>ArrayList Declaration</vt:lpstr>
      <vt:lpstr>ArrayList Declaration</vt:lpstr>
      <vt:lpstr>ArrayList Declaration</vt:lpstr>
      <vt:lpstr>Accessing, Adding and Removing Elements</vt:lpstr>
      <vt:lpstr>add Operation</vt:lpstr>
      <vt:lpstr>set Operation</vt:lpstr>
      <vt:lpstr>get Operation</vt:lpstr>
      <vt:lpstr>contains Operation</vt:lpstr>
      <vt:lpstr>remove Operation</vt:lpstr>
      <vt:lpstr>Empty List and Size Of List</vt:lpstr>
      <vt:lpstr>Complete Example</vt:lpstr>
      <vt:lpstr>Iteration</vt:lpstr>
      <vt:lpstr>Iteration: regular for loop</vt:lpstr>
      <vt:lpstr>Iteration: for each loop</vt:lpstr>
      <vt:lpstr>Iteration: using an Iterator (advanced)</vt:lpstr>
      <vt:lpstr>Iteration: while loop</vt:lpstr>
      <vt:lpstr>ArrayList vs Array</vt:lpstr>
      <vt:lpstr>String</vt:lpstr>
      <vt:lpstr>String Type</vt:lpstr>
      <vt:lpstr>String Creation</vt:lpstr>
      <vt:lpstr>String Representation</vt:lpstr>
      <vt:lpstr>String Methods</vt:lpstr>
      <vt:lpstr>String Methods: Examples</vt:lpstr>
      <vt:lpstr>Immutable Strings</vt:lpstr>
      <vt:lpstr>Strings and User Input</vt:lpstr>
      <vt:lpstr>Comparing Strings</vt:lpstr>
      <vt:lpstr>Comparing Strings: equals method</vt:lpstr>
      <vt:lpstr>String Test Methods</vt:lpstr>
      <vt:lpstr>char Type</vt:lpstr>
      <vt:lpstr>charAt Method</vt:lpstr>
      <vt:lpstr>Comparing char Values</vt:lpstr>
      <vt:lpstr>StringBuffer</vt:lpstr>
      <vt:lpstr>StringBuffer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320</cp:revision>
  <cp:lastPrinted>2005-10-13T14:06:28Z</cp:lastPrinted>
  <dcterms:created xsi:type="dcterms:W3CDTF">2004-04-14T09:29:50Z</dcterms:created>
  <dcterms:modified xsi:type="dcterms:W3CDTF">2020-02-11T13:54:21Z</dcterms:modified>
</cp:coreProperties>
</file>