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83"/>
  </p:notesMasterIdLst>
  <p:handoutMasterIdLst>
    <p:handoutMasterId r:id="rId84"/>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5" r:id="rId17"/>
    <p:sldId id="373" r:id="rId18"/>
    <p:sldId id="278" r:id="rId19"/>
    <p:sldId id="279" r:id="rId20"/>
    <p:sldId id="372"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03" r:id="rId44"/>
    <p:sldId id="304" r:id="rId45"/>
    <p:sldId id="305" r:id="rId46"/>
    <p:sldId id="306" r:id="rId47"/>
    <p:sldId id="307" r:id="rId48"/>
    <p:sldId id="309" r:id="rId49"/>
    <p:sldId id="318" r:id="rId50"/>
    <p:sldId id="319" r:id="rId51"/>
    <p:sldId id="320" r:id="rId52"/>
    <p:sldId id="338" r:id="rId53"/>
    <p:sldId id="324" r:id="rId54"/>
    <p:sldId id="328" r:id="rId55"/>
    <p:sldId id="329" r:id="rId56"/>
    <p:sldId id="369" r:id="rId57"/>
    <p:sldId id="330" r:id="rId58"/>
    <p:sldId id="331" r:id="rId59"/>
    <p:sldId id="332" r:id="rId60"/>
    <p:sldId id="333" r:id="rId61"/>
    <p:sldId id="334" r:id="rId62"/>
    <p:sldId id="336" r:id="rId63"/>
    <p:sldId id="337" r:id="rId64"/>
    <p:sldId id="339" r:id="rId65"/>
    <p:sldId id="340" r:id="rId66"/>
    <p:sldId id="341" r:id="rId67"/>
    <p:sldId id="363" r:id="rId68"/>
    <p:sldId id="365" r:id="rId69"/>
    <p:sldId id="353" r:id="rId70"/>
    <p:sldId id="354" r:id="rId71"/>
    <p:sldId id="358" r:id="rId72"/>
    <p:sldId id="366" r:id="rId73"/>
    <p:sldId id="367" r:id="rId74"/>
    <p:sldId id="359" r:id="rId75"/>
    <p:sldId id="370" r:id="rId76"/>
    <p:sldId id="368" r:id="rId77"/>
    <p:sldId id="360" r:id="rId78"/>
    <p:sldId id="361" r:id="rId79"/>
    <p:sldId id="362" r:id="rId80"/>
    <p:sldId id="349" r:id="rId81"/>
    <p:sldId id="371" r:id="rId82"/>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A7"/>
    <a:srgbClr val="38AEAB"/>
    <a:srgbClr val="2EA19E"/>
    <a:srgbClr val="3CBAB7"/>
    <a:srgbClr val="339999"/>
    <a:srgbClr val="91F3AF"/>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365" autoAdjust="0"/>
  </p:normalViewPr>
  <p:slideViewPr>
    <p:cSldViewPr>
      <p:cViewPr varScale="1">
        <p:scale>
          <a:sx n="82" d="100"/>
          <a:sy n="82" d="100"/>
        </p:scale>
        <p:origin x="23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t>14/02/2020</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t>‹#›</a:t>
            </a:fld>
            <a:endParaRPr lang="en-GB"/>
          </a:p>
        </p:txBody>
      </p:sp>
    </p:spTree>
    <p:extLst>
      <p:ext uri="{BB962C8B-B14F-4D97-AF65-F5344CB8AC3E}">
        <p14:creationId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fld id="{0D375241-5CCF-4AA8-8307-CE37C23D3CC9}" type="slidenum">
              <a:rPr lang="en-GB" altLang="en-US">
                <a:solidFill>
                  <a:srgbClr val="000000"/>
                </a:solidFill>
                <a:latin typeface="Times New Roman" panose="02020603050405020304" pitchFamily="18" charset="0"/>
              </a:rPr>
              <a:pPr/>
              <a:t>39</a:t>
            </a:fld>
            <a:endParaRPr lang="en-GB" altLang="en-US">
              <a:solidFill>
                <a:srgbClr val="000000"/>
              </a:solidFill>
              <a:latin typeface="Times New Roman" panose="02020603050405020304" pitchFamily="18" charset="0"/>
            </a:endParaRPr>
          </a:p>
        </p:txBody>
      </p:sp>
      <p:sp>
        <p:nvSpPr>
          <p:cNvPr id="29699" name="Rectangle 1"/>
          <p:cNvSpPr>
            <a:spLocks noGrp="1" noRot="1" noChangeAspect="1" noChangeArrowheads="1" noTextEdit="1"/>
          </p:cNvSpPr>
          <p:nvPr>
            <p:ph type="sldImg"/>
          </p:nvPr>
        </p:nvSpPr>
        <p:spPr>
          <a:xfrm>
            <a:off x="1038225" y="722313"/>
            <a:ext cx="4811713" cy="3608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919163" y="4570413"/>
            <a:ext cx="5049837" cy="43307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9170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0"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extLst>
      <p:ext uri="{BB962C8B-B14F-4D97-AF65-F5344CB8AC3E}">
        <p14:creationId xmlns:p14="http://schemas.microsoft.com/office/powerpoint/2010/main" val="1253568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4"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extLst>
      <p:ext uri="{BB962C8B-B14F-4D97-AF65-F5344CB8AC3E}">
        <p14:creationId xmlns:p14="http://schemas.microsoft.com/office/powerpoint/2010/main" val="366988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extLst>
      <p:ext uri="{BB962C8B-B14F-4D97-AF65-F5344CB8AC3E}">
        <p14:creationId xmlns:p14="http://schemas.microsoft.com/office/powerpoint/2010/main" val="415587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0 100 0 99</a:t>
            </a:r>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81</a:t>
            </a:fld>
            <a:endParaRPr lang="en-GB" altLang="en-US"/>
          </a:p>
        </p:txBody>
      </p:sp>
    </p:spTree>
    <p:extLst>
      <p:ext uri="{BB962C8B-B14F-4D97-AF65-F5344CB8AC3E}">
        <p14:creationId xmlns:p14="http://schemas.microsoft.com/office/powerpoint/2010/main" val="345132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2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863600"/>
            <a:ext cx="8228013" cy="519113"/>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70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600200"/>
            <a:ext cx="40386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8"/>
          <p:cNvSpPr>
            <a:spLocks noGrp="1" noChangeArrowheads="1"/>
          </p:cNvSpPr>
          <p:nvPr>
            <p:ph type="sldNum" idx="10"/>
          </p:nvPr>
        </p:nvSpPr>
        <p:spPr>
          <a:ln/>
        </p:spPr>
        <p:txBody>
          <a:bodyPr/>
          <a:lstStyle>
            <a:lvl1pPr>
              <a:defRPr/>
            </a:lvl1pPr>
          </a:lstStyle>
          <a:p>
            <a:fld id="{3EB29AA2-6D49-4BE5-81C3-2664F674DCF1}" type="slidenum">
              <a:rPr lang="en-US" altLang="en-US"/>
              <a:pPr/>
              <a:t>‹#›</a:t>
            </a:fld>
            <a:endParaRPr lang="en-US" altLang="en-US"/>
          </a:p>
        </p:txBody>
      </p:sp>
    </p:spTree>
    <p:extLst>
      <p:ext uri="{BB962C8B-B14F-4D97-AF65-F5344CB8AC3E}">
        <p14:creationId xmlns:p14="http://schemas.microsoft.com/office/powerpoint/2010/main" val="333907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
        <p:nvSpPr>
          <p:cNvPr id="7" name="TextBox 6"/>
          <p:cNvSpPr txBox="1"/>
          <p:nvPr userDrawn="1"/>
        </p:nvSpPr>
        <p:spPr>
          <a:xfrm>
            <a:off x="107504" y="23517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t>14/02/2020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t>14/02/2020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t>14/02/2020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t>14/02/2020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
        <p:nvSpPr>
          <p:cNvPr id="5" name="TextBox 4"/>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4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t>14/02/2020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0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t>14/02/2020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t>14/02/2020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a:latin typeface="Times New Roman" pitchFamily="16" charset="0"/>
            </a:endParaRPr>
          </a:p>
        </p:txBody>
      </p:sp>
      <p:pic>
        <p:nvPicPr>
          <p:cNvPr id="8" name="Picture 1" descr="Herts_logo_portrait_turq_Wor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 id="2147483676"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8355" y="2348880"/>
            <a:ext cx="6858000" cy="1023493"/>
          </a:xfrm>
        </p:spPr>
        <p:txBody>
          <a:bodyPr>
            <a:normAutofit/>
          </a:bodyPr>
          <a:lstStyle/>
          <a:p>
            <a:pPr algn="l"/>
            <a:r>
              <a:rPr lang="en-GB" altLang="en-US" sz="2800" dirty="0"/>
              <a:t>7COM10</a:t>
            </a:r>
            <a:r>
              <a:rPr lang="en-US" altLang="zh-CN" sz="2800" dirty="0"/>
              <a:t>2</a:t>
            </a:r>
            <a:r>
              <a:rPr lang="en-GB" altLang="en-US" sz="2800" dirty="0"/>
              <a:t>5</a:t>
            </a:r>
            <a:br>
              <a:rPr lang="en-GB" altLang="en-US" sz="2800" dirty="0"/>
            </a:br>
            <a:r>
              <a:rPr lang="en-GB" altLang="en-US" sz="2800" dirty="0"/>
              <a:t>Programming for Software Engineers</a:t>
            </a:r>
            <a:endParaRPr lang="en-US" altLang="en-US" sz="2800" dirty="0"/>
          </a:p>
        </p:txBody>
      </p:sp>
      <p:sp>
        <p:nvSpPr>
          <p:cNvPr id="2052" name="Rectangle 3"/>
          <p:cNvSpPr>
            <a:spLocks noGrp="1" noChangeArrowheads="1"/>
          </p:cNvSpPr>
          <p:nvPr>
            <p:ph type="subTitle" idx="1"/>
          </p:nvPr>
        </p:nvSpPr>
        <p:spPr>
          <a:xfrm>
            <a:off x="1187624" y="3692514"/>
            <a:ext cx="6858000" cy="403026"/>
          </a:xfrm>
        </p:spPr>
        <p:txBody>
          <a:bodyPr/>
          <a:lstStyle/>
          <a:p>
            <a:pPr algn="l"/>
            <a:r>
              <a:rPr lang="en-US" altLang="en-US" dirty="0"/>
              <a:t>Java Object-Oriented (1)</a:t>
            </a:r>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1</a:t>
            </a:fld>
            <a:endParaRPr lang="en-US" altLang="en-US"/>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a:t>Dr</a:t>
            </a:r>
            <a:r>
              <a:rPr lang="en-US" dirty="0"/>
              <a:t> Hui Cheng</a:t>
            </a:r>
          </a:p>
          <a:p>
            <a:r>
              <a:rPr lang="en-US" dirty="0"/>
              <a:t>Email: h.cheng2@herts.ac.uk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a:t>Identity</a:t>
            </a:r>
            <a:endParaRPr lang="en-US" altLang="en-US"/>
          </a:p>
        </p:txBody>
      </p:sp>
      <p:sp>
        <p:nvSpPr>
          <p:cNvPr id="19459" name="Rectangle 3"/>
          <p:cNvSpPr>
            <a:spLocks noGrp="1" noChangeArrowheads="1"/>
          </p:cNvSpPr>
          <p:nvPr>
            <p:ph type="body" idx="1"/>
          </p:nvPr>
        </p:nvSpPr>
        <p:spPr/>
        <p:txBody>
          <a:bodyPr/>
          <a:lstStyle/>
          <a:p>
            <a:r>
              <a:rPr lang="en-GB" altLang="en-US" dirty="0"/>
              <a:t>An object can be identified </a:t>
            </a:r>
          </a:p>
          <a:p>
            <a:pPr lvl="1"/>
            <a:r>
              <a:rPr lang="en-GB" altLang="en-US" dirty="0"/>
              <a:t>Examples might be</a:t>
            </a:r>
          </a:p>
          <a:p>
            <a:pPr lvl="2"/>
            <a:r>
              <a:rPr lang="en-GB" altLang="en-US" dirty="0"/>
              <a:t>Student Ian Bradford</a:t>
            </a:r>
          </a:p>
          <a:p>
            <a:pPr lvl="2"/>
            <a:r>
              <a:rPr lang="en-GB" altLang="en-US" dirty="0"/>
              <a:t>Aircraft  flight BA 113</a:t>
            </a:r>
          </a:p>
          <a:p>
            <a:pPr lvl="2"/>
            <a:r>
              <a:rPr lang="en-GB" altLang="en-US" dirty="0"/>
              <a:t>Square square1</a:t>
            </a:r>
          </a:p>
          <a:p>
            <a:pPr lvl="1"/>
            <a:r>
              <a:rPr lang="en-GB" altLang="en-US" dirty="0"/>
              <a:t>In Java we have naming rules so Ian Bradford and flight BA 113 would be illegal names</a:t>
            </a:r>
          </a:p>
          <a:p>
            <a:pPr lvl="2"/>
            <a:r>
              <a:rPr lang="en-GB" altLang="en-US" dirty="0"/>
              <a:t>What are the naming rules?</a:t>
            </a:r>
          </a:p>
          <a:p>
            <a:endParaRPr lang="en-US" altLang="en-US" dirty="0"/>
          </a:p>
        </p:txBody>
      </p:sp>
    </p:spTree>
    <p:extLst>
      <p:ext uri="{BB962C8B-B14F-4D97-AF65-F5344CB8AC3E}">
        <p14:creationId xmlns:p14="http://schemas.microsoft.com/office/powerpoint/2010/main" val="40705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ltLang="en-US"/>
              <a:t>Classes</a:t>
            </a:r>
            <a:endParaRPr lang="en-US" altLang="en-US"/>
          </a:p>
        </p:txBody>
      </p:sp>
      <p:sp>
        <p:nvSpPr>
          <p:cNvPr id="20483" name="Rectangle 3"/>
          <p:cNvSpPr>
            <a:spLocks noGrp="1" noChangeArrowheads="1"/>
          </p:cNvSpPr>
          <p:nvPr>
            <p:ph type="body" idx="1"/>
          </p:nvPr>
        </p:nvSpPr>
        <p:spPr/>
        <p:txBody>
          <a:bodyPr/>
          <a:lstStyle/>
          <a:p>
            <a:r>
              <a:rPr lang="en-GB" altLang="en-US" dirty="0"/>
              <a:t>A </a:t>
            </a:r>
            <a:r>
              <a:rPr lang="en-GB" altLang="en-US" b="1" dirty="0"/>
              <a:t>class</a:t>
            </a:r>
            <a:r>
              <a:rPr lang="en-GB" altLang="en-US" dirty="0"/>
              <a:t> is a template or blueprint or a set of instructions to create a specific type of object</a:t>
            </a:r>
          </a:p>
          <a:p>
            <a:endParaRPr lang="en-GB" altLang="en-US" dirty="0"/>
          </a:p>
          <a:p>
            <a:r>
              <a:rPr lang="en-GB" altLang="en-US" dirty="0"/>
              <a:t>In a more specific sense in Java, it is the code which we write that will produce an object at runtime – i.e. an </a:t>
            </a:r>
            <a:r>
              <a:rPr lang="en-GB" altLang="en-US" b="1" dirty="0"/>
              <a:t>instance </a:t>
            </a:r>
            <a:r>
              <a:rPr lang="en-GB" altLang="en-US" dirty="0"/>
              <a:t>of the class (instantiation)</a:t>
            </a:r>
          </a:p>
          <a:p>
            <a:r>
              <a:rPr lang="en-GB" altLang="en-US" dirty="0"/>
              <a:t>Class first, then produce a number of objects</a:t>
            </a:r>
          </a:p>
        </p:txBody>
      </p:sp>
    </p:spTree>
    <p:extLst>
      <p:ext uri="{BB962C8B-B14F-4D97-AF65-F5344CB8AC3E}">
        <p14:creationId xmlns:p14="http://schemas.microsoft.com/office/powerpoint/2010/main" val="191049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a:t>From Classes to Objects</a:t>
            </a:r>
            <a:endParaRPr lang="en-US" altLang="en-US"/>
          </a:p>
        </p:txBody>
      </p:sp>
      <p:sp>
        <p:nvSpPr>
          <p:cNvPr id="21507" name="Rectangle 3"/>
          <p:cNvSpPr>
            <a:spLocks noGrp="1" noChangeArrowheads="1"/>
          </p:cNvSpPr>
          <p:nvPr>
            <p:ph type="body" idx="1"/>
          </p:nvPr>
        </p:nvSpPr>
        <p:spPr/>
        <p:txBody>
          <a:bodyPr/>
          <a:lstStyle/>
          <a:p>
            <a:r>
              <a:rPr lang="en-GB" altLang="en-US" dirty="0"/>
              <a:t>A class therefore specifies the features of a group of similar objects</a:t>
            </a:r>
          </a:p>
          <a:p>
            <a:pPr lvl="1"/>
            <a:r>
              <a:rPr lang="en-GB" altLang="en-US" dirty="0"/>
              <a:t>Defining a class specifies the features (attributes/fields, queries, commands) for members of that class</a:t>
            </a:r>
          </a:p>
          <a:p>
            <a:pPr lvl="1"/>
            <a:r>
              <a:rPr lang="en-GB" altLang="en-US" dirty="0"/>
              <a:t>The objects – instances of that class – are created dynamically as the system runs</a:t>
            </a:r>
          </a:p>
          <a:p>
            <a:pPr lvl="1"/>
            <a:r>
              <a:rPr lang="en-GB" altLang="en-US" dirty="0"/>
              <a:t>Classes are templates</a:t>
            </a:r>
          </a:p>
          <a:p>
            <a:pPr lvl="1"/>
            <a:r>
              <a:rPr lang="en-GB" altLang="en-US" dirty="0"/>
              <a:t>Objects are instances of the classes</a:t>
            </a:r>
            <a:endParaRPr lang="en-US" altLang="en-US" dirty="0"/>
          </a:p>
          <a:p>
            <a:endParaRPr lang="en-US" altLang="en-US" dirty="0"/>
          </a:p>
        </p:txBody>
      </p:sp>
    </p:spTree>
    <p:extLst>
      <p:ext uri="{BB962C8B-B14F-4D97-AF65-F5344CB8AC3E}">
        <p14:creationId xmlns:p14="http://schemas.microsoft.com/office/powerpoint/2010/main" val="428247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sz="2000"/>
              <a:t>Classes - Example</a:t>
            </a:r>
            <a:endParaRPr lang="en-US" altLang="en-US" sz="2000"/>
          </a:p>
        </p:txBody>
      </p:sp>
      <p:pic>
        <p:nvPicPr>
          <p:cNvPr id="22531" name="Picture 5" descr="Counter_class"/>
          <p:cNvPicPr>
            <a:picLocks noChangeAspect="1" noChangeArrowheads="1"/>
          </p:cNvPicPr>
          <p:nvPr/>
        </p:nvPicPr>
        <p:blipFill>
          <a:blip r:embed="rId2">
            <a:extLst>
              <a:ext uri="{28A0092B-C50C-407E-A947-70E740481C1C}">
                <a14:useLocalDpi xmlns:a14="http://schemas.microsoft.com/office/drawing/2010/main" val="0"/>
              </a:ext>
            </a:extLst>
          </a:blip>
          <a:srcRect b="41338"/>
          <a:stretch>
            <a:fillRect/>
          </a:stretch>
        </p:blipFill>
        <p:spPr bwMode="auto">
          <a:xfrm>
            <a:off x="395288" y="1412875"/>
            <a:ext cx="4229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Counter_class"/>
          <p:cNvPicPr>
            <a:picLocks noChangeAspect="1" noChangeArrowheads="1"/>
          </p:cNvPicPr>
          <p:nvPr/>
        </p:nvPicPr>
        <p:blipFill>
          <a:blip r:embed="rId2">
            <a:extLst>
              <a:ext uri="{28A0092B-C50C-407E-A947-70E740481C1C}">
                <a14:useLocalDpi xmlns:a14="http://schemas.microsoft.com/office/drawing/2010/main" val="0"/>
              </a:ext>
            </a:extLst>
          </a:blip>
          <a:srcRect t="67036" b="3180"/>
          <a:stretch>
            <a:fillRect/>
          </a:stretch>
        </p:blipFill>
        <p:spPr bwMode="auto">
          <a:xfrm>
            <a:off x="4787900" y="3716338"/>
            <a:ext cx="42291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3" name="AutoShape 9"/>
          <p:cNvCxnSpPr>
            <a:cxnSpLocks noChangeShapeType="1"/>
            <a:stCxn id="22531" idx="2"/>
            <a:endCxn id="22532" idx="0"/>
          </p:cNvCxnSpPr>
          <p:nvPr/>
        </p:nvCxnSpPr>
        <p:spPr bwMode="auto">
          <a:xfrm rot="5400000" flipH="1" flipV="1">
            <a:off x="3589338" y="2636838"/>
            <a:ext cx="2233612" cy="4392612"/>
          </a:xfrm>
          <a:prstGeom prst="bentConnector5">
            <a:avLst>
              <a:gd name="adj1" fmla="val -10236"/>
              <a:gd name="adj2" fmla="val 51065"/>
              <a:gd name="adj3" fmla="val 11023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34" name="Text Box 10"/>
          <p:cNvSpPr txBox="1">
            <a:spLocks noChangeArrowheads="1"/>
          </p:cNvSpPr>
          <p:nvPr/>
        </p:nvSpPr>
        <p:spPr bwMode="auto">
          <a:xfrm>
            <a:off x="5148263" y="2924175"/>
            <a:ext cx="2808287" cy="366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continued…</a:t>
            </a:r>
          </a:p>
        </p:txBody>
      </p:sp>
      <p:sp>
        <p:nvSpPr>
          <p:cNvPr id="22535" name="Text Box 11"/>
          <p:cNvSpPr txBox="1">
            <a:spLocks noChangeArrowheads="1"/>
          </p:cNvSpPr>
          <p:nvPr/>
        </p:nvSpPr>
        <p:spPr bwMode="auto">
          <a:xfrm>
            <a:off x="5076825" y="1557338"/>
            <a:ext cx="3240088" cy="6413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contained in a file called </a:t>
            </a:r>
            <a:r>
              <a:rPr lang="en-GB" altLang="en-US">
                <a:latin typeface="Courier New" panose="02070309020205020404" pitchFamily="49" charset="0"/>
              </a:rPr>
              <a:t>Counter.java</a:t>
            </a:r>
          </a:p>
        </p:txBody>
      </p:sp>
    </p:spTree>
    <p:extLst>
      <p:ext uri="{BB962C8B-B14F-4D97-AF65-F5344CB8AC3E}">
        <p14:creationId xmlns:p14="http://schemas.microsoft.com/office/powerpoint/2010/main" val="5619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519112"/>
            <a:ext cx="7886700" cy="1325563"/>
          </a:xfrm>
        </p:spPr>
        <p:txBody>
          <a:bodyPr/>
          <a:lstStyle/>
          <a:p>
            <a:r>
              <a:rPr lang="en-GB" altLang="en-US" dirty="0"/>
              <a:t>Using our newly defined class</a:t>
            </a:r>
            <a:endParaRPr lang="en-US" altLang="en-US" dirty="0"/>
          </a:p>
        </p:txBody>
      </p:sp>
      <p:sp>
        <p:nvSpPr>
          <p:cNvPr id="23555" name="Rectangle 3"/>
          <p:cNvSpPr>
            <a:spLocks noGrp="1" noChangeArrowheads="1"/>
          </p:cNvSpPr>
          <p:nvPr>
            <p:ph type="body" idx="1"/>
          </p:nvPr>
        </p:nvSpPr>
        <p:spPr>
          <a:xfrm>
            <a:off x="468313" y="1988840"/>
            <a:ext cx="8229600" cy="2880320"/>
          </a:xfrm>
        </p:spPr>
        <p:txBody>
          <a:bodyPr/>
          <a:lstStyle/>
          <a:p>
            <a:r>
              <a:rPr lang="en-GB" altLang="en-US" dirty="0"/>
              <a:t>We must use our Counter from another class </a:t>
            </a:r>
          </a:p>
          <a:p>
            <a:pPr lvl="1"/>
            <a:r>
              <a:rPr lang="en-GB" altLang="en-US" dirty="0"/>
              <a:t>Every line of code in Java must be in a class</a:t>
            </a:r>
          </a:p>
          <a:p>
            <a:pPr lvl="1"/>
            <a:r>
              <a:rPr lang="en-GB" altLang="en-US" dirty="0"/>
              <a:t>We can create another class which will use our Counter class</a:t>
            </a:r>
          </a:p>
          <a:p>
            <a:r>
              <a:rPr lang="en-GB" altLang="en-US" dirty="0"/>
              <a:t>Two objects are related in a fundamental way when one object uses another</a:t>
            </a:r>
          </a:p>
          <a:p>
            <a:pPr lvl="1"/>
            <a:r>
              <a:rPr lang="en-GB" altLang="en-US" dirty="0"/>
              <a:t>This relationship is termed a </a:t>
            </a:r>
            <a:r>
              <a:rPr lang="en-GB" altLang="en-US" b="1" dirty="0"/>
              <a:t>client-server </a:t>
            </a:r>
            <a:r>
              <a:rPr lang="en-GB" altLang="en-US" dirty="0"/>
              <a:t>relationship</a:t>
            </a:r>
          </a:p>
          <a:p>
            <a:pPr lvl="1"/>
            <a:r>
              <a:rPr lang="en-GB" altLang="en-US" dirty="0"/>
              <a:t>The client object commands and or queries the server object</a:t>
            </a:r>
          </a:p>
          <a:p>
            <a:pPr lvl="1"/>
            <a:r>
              <a:rPr lang="en-GB" altLang="en-US" dirty="0"/>
              <a:t>We can create a simple client object for the Counter, e.g., </a:t>
            </a:r>
            <a:r>
              <a:rPr lang="en-GB" altLang="en-US" dirty="0" err="1"/>
              <a:t>CounterTester</a:t>
            </a:r>
            <a:r>
              <a:rPr lang="en-GB" altLang="en-US" dirty="0"/>
              <a:t> </a:t>
            </a:r>
          </a:p>
        </p:txBody>
      </p:sp>
    </p:spTree>
    <p:extLst>
      <p:ext uri="{BB962C8B-B14F-4D97-AF65-F5344CB8AC3E}">
        <p14:creationId xmlns:p14="http://schemas.microsoft.com/office/powerpoint/2010/main" val="344504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lstStyle/>
          <a:p>
            <a:r>
              <a:rPr lang="en-GB" altLang="en-US" dirty="0"/>
              <a:t>There is a strict syntax for using classes</a:t>
            </a:r>
          </a:p>
          <a:p>
            <a:pPr lvl="1"/>
            <a:r>
              <a:rPr lang="en-GB" altLang="en-US" dirty="0"/>
              <a:t>Assuming you have the Counter class defined (we will write our own classes later)</a:t>
            </a:r>
          </a:p>
          <a:p>
            <a:pPr lvl="1"/>
            <a:r>
              <a:rPr lang="en-US" altLang="en-US" dirty="0"/>
              <a:t>First you define a variable name for the class you are going to instantiate</a:t>
            </a:r>
          </a:p>
          <a:p>
            <a:pPr lvl="2"/>
            <a:r>
              <a:rPr lang="en-US" altLang="en-US" dirty="0"/>
              <a:t>Counter </a:t>
            </a:r>
            <a:r>
              <a:rPr lang="en-US" altLang="en-US" dirty="0" err="1"/>
              <a:t>counter</a:t>
            </a:r>
            <a:r>
              <a:rPr lang="en-US" altLang="en-US" dirty="0"/>
              <a:t>;</a:t>
            </a:r>
          </a:p>
          <a:p>
            <a:pPr lvl="1"/>
            <a:r>
              <a:rPr lang="en-US" altLang="en-US" dirty="0"/>
              <a:t>Then you actually instantiate the object using the keyword </a:t>
            </a:r>
            <a:r>
              <a:rPr lang="en-US" altLang="en-US" i="1" dirty="0"/>
              <a:t>new</a:t>
            </a:r>
          </a:p>
          <a:p>
            <a:pPr lvl="2"/>
            <a:r>
              <a:rPr lang="en-US" altLang="en-US" dirty="0"/>
              <a:t>counter = new Counter();</a:t>
            </a:r>
          </a:p>
          <a:p>
            <a:pPr lvl="1"/>
            <a:r>
              <a:rPr lang="en-US" altLang="en-US" dirty="0"/>
              <a:t>Now you can use the object </a:t>
            </a:r>
          </a:p>
          <a:p>
            <a:pPr lvl="2"/>
            <a:r>
              <a:rPr lang="en-US" altLang="en-US" dirty="0"/>
              <a:t>Normally you use its methods</a:t>
            </a:r>
          </a:p>
          <a:p>
            <a:pPr lvl="2"/>
            <a:r>
              <a:rPr lang="en-US" altLang="en-US" dirty="0" err="1"/>
              <a:t>counter.incrementCount</a:t>
            </a:r>
            <a:r>
              <a:rPr lang="en-US" altLang="en-US" dirty="0"/>
              <a:t>();</a:t>
            </a:r>
          </a:p>
        </p:txBody>
      </p:sp>
      <p:sp>
        <p:nvSpPr>
          <p:cNvPr id="26628" name="Text Box 4"/>
          <p:cNvSpPr txBox="1">
            <a:spLocks noChangeArrowheads="1"/>
          </p:cNvSpPr>
          <p:nvPr/>
        </p:nvSpPr>
        <p:spPr bwMode="auto">
          <a:xfrm>
            <a:off x="2319338" y="3305175"/>
            <a:ext cx="3836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endParaRPr lang="en-US" altLang="en-US" i="1"/>
          </a:p>
        </p:txBody>
      </p:sp>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657596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68313" y="1484313"/>
            <a:ext cx="8229600" cy="533400"/>
          </a:xfrm>
        </p:spPr>
        <p:txBody>
          <a:bodyPr/>
          <a:lstStyle/>
          <a:p>
            <a:r>
              <a:rPr lang="en-GB" altLang="en-US" dirty="0"/>
              <a:t>Code for the </a:t>
            </a:r>
            <a:r>
              <a:rPr lang="en-GB" altLang="en-US" dirty="0" err="1"/>
              <a:t>CounterTester</a:t>
            </a:r>
            <a:r>
              <a:rPr lang="en-GB" altLang="en-US" dirty="0"/>
              <a:t> class</a:t>
            </a:r>
          </a:p>
        </p:txBody>
      </p:sp>
      <p:sp>
        <p:nvSpPr>
          <p:cNvPr id="28676" name="Text Box 4"/>
          <p:cNvSpPr txBox="1">
            <a:spLocks noChangeArrowheads="1"/>
          </p:cNvSpPr>
          <p:nvPr/>
        </p:nvSpPr>
        <p:spPr bwMode="auto">
          <a:xfrm>
            <a:off x="611188" y="2205038"/>
            <a:ext cx="5473700" cy="3862387"/>
          </a:xfrm>
          <a:prstGeom prst="rect">
            <a:avLst/>
          </a:prstGeom>
          <a:solidFill>
            <a:srgbClr val="CCD8C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400" i="1">
                <a:latin typeface="Courier New" panose="02070309020205020404" pitchFamily="49" charset="0"/>
                <a:cs typeface="Courier New" panose="02070309020205020404" pitchFamily="49" charset="0"/>
              </a:rPr>
              <a:t>public class CounterTester{</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public static void main(String args[] ){</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    Counter counter1 = new Counter();</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    System.out.println(“current count is “+ counter1.getCurrentCount());</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    counter1.incrementCount();</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    System.out.println(“current count is “+ counter1.getCurrentCount());</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   counter1.reset();</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   System.out.println(“current count is “+ counter1.getCurrentCount());</a:t>
            </a:r>
          </a:p>
          <a:p>
            <a:pPr lvl="1">
              <a:spcBef>
                <a:spcPct val="50000"/>
              </a:spcBef>
              <a:buClrTx/>
              <a:buSzTx/>
              <a:buFontTx/>
              <a:buNone/>
            </a:pPr>
            <a:r>
              <a:rPr lang="en-GB" altLang="en-US" sz="1400" i="1">
                <a:latin typeface="Courier New" panose="02070309020205020404" pitchFamily="49" charset="0"/>
                <a:cs typeface="Courier New" panose="02070309020205020404" pitchFamily="49" charset="0"/>
              </a:rPr>
              <a:t>}</a:t>
            </a:r>
          </a:p>
          <a:p>
            <a:pPr>
              <a:spcBef>
                <a:spcPct val="50000"/>
              </a:spcBef>
              <a:buClrTx/>
              <a:buSzTx/>
              <a:buFontTx/>
              <a:buNone/>
            </a:pPr>
            <a:r>
              <a:rPr lang="en-US" altLang="en-US" sz="1400" i="1">
                <a:latin typeface="Courier New" panose="02070309020205020404" pitchFamily="49" charset="0"/>
                <a:cs typeface="Courier New" panose="02070309020205020404" pitchFamily="49" charset="0"/>
              </a:rPr>
              <a:t>}</a:t>
            </a:r>
          </a:p>
        </p:txBody>
      </p:sp>
      <p:sp>
        <p:nvSpPr>
          <p:cNvPr id="28677" name="TextBox 1"/>
          <p:cNvSpPr txBox="1">
            <a:spLocks noChangeArrowheads="1"/>
          </p:cNvSpPr>
          <p:nvPr/>
        </p:nvSpPr>
        <p:spPr bwMode="auto">
          <a:xfrm>
            <a:off x="6443663" y="3395663"/>
            <a:ext cx="1728787"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marL="0" lvl="1" indent="0"/>
            <a:r>
              <a:rPr lang="en-GB" altLang="en-US" sz="1200" dirty="0"/>
              <a:t>Hint: You should type it out – copy and paste may include invisible characters which cause problems.  Also, you will learn it by typing it.</a:t>
            </a:r>
            <a:endParaRPr lang="en-US" altLang="en-US" sz="1200" dirty="0"/>
          </a:p>
          <a:p>
            <a:endParaRPr lang="en-GB" altLang="en-US" dirty="0"/>
          </a:p>
        </p:txBody>
      </p:sp>
    </p:spTree>
    <p:extLst>
      <p:ext uri="{BB962C8B-B14F-4D97-AF65-F5344CB8AC3E}">
        <p14:creationId xmlns:p14="http://schemas.microsoft.com/office/powerpoint/2010/main" val="29072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00062"/>
            <a:ext cx="7886700" cy="1325563"/>
          </a:xfrm>
        </p:spPr>
        <p:txBody>
          <a:bodyPr/>
          <a:lstStyle/>
          <a:p>
            <a:r>
              <a:rPr lang="en-US" dirty="0">
                <a:latin typeface="Courier New" panose="02070309020205020404" pitchFamily="49" charset="0"/>
                <a:cs typeface="Courier New" panose="02070309020205020404" pitchFamily="49" charset="0"/>
              </a:rPr>
              <a:t>static</a:t>
            </a:r>
            <a:r>
              <a:rPr lang="en-US" dirty="0"/>
              <a:t> key word</a:t>
            </a:r>
            <a:endParaRPr lang="en-GB" dirty="0"/>
          </a:p>
        </p:txBody>
      </p:sp>
      <p:sp>
        <p:nvSpPr>
          <p:cNvPr id="3" name="Content Placeholder 2"/>
          <p:cNvSpPr>
            <a:spLocks noGrp="1"/>
          </p:cNvSpPr>
          <p:nvPr>
            <p:ph idx="1"/>
          </p:nvPr>
        </p:nvSpPr>
        <p:spPr/>
        <p:txBody>
          <a:bodyPr>
            <a:normAutofit lnSpcReduction="10000"/>
          </a:bodyPr>
          <a:lstStyle/>
          <a:p>
            <a:r>
              <a:rPr lang="en-GB" dirty="0">
                <a:cs typeface="Courier New" panose="02070309020205020404" pitchFamily="49" charset="0"/>
              </a:rPr>
              <a:t>The </a:t>
            </a:r>
            <a:r>
              <a:rPr lang="en-GB" dirty="0">
                <a:latin typeface="Courier New" panose="02070309020205020404" pitchFamily="49" charset="0"/>
                <a:cs typeface="Courier New" panose="02070309020205020404" pitchFamily="49" charset="0"/>
              </a:rPr>
              <a:t>static</a:t>
            </a:r>
            <a:r>
              <a:rPr lang="en-GB" dirty="0">
                <a:cs typeface="Courier New" panose="02070309020205020404" pitchFamily="49" charset="0"/>
              </a:rPr>
              <a:t> keyword in Java means that the variable or function is shared between all instances of that class, not the actual objects themselves.</a:t>
            </a:r>
          </a:p>
          <a:p>
            <a:r>
              <a:rPr lang="en-GB" dirty="0">
                <a:latin typeface="Courier New" panose="02070309020205020404" pitchFamily="49" charset="0"/>
                <a:cs typeface="Courier New" panose="02070309020205020404" pitchFamily="49" charset="0"/>
              </a:rPr>
              <a:t>static</a:t>
            </a:r>
            <a:r>
              <a:rPr lang="en-GB" dirty="0"/>
              <a:t> variable</a:t>
            </a:r>
          </a:p>
          <a:p>
            <a:pPr lvl="1"/>
            <a:r>
              <a:rPr lang="en-GB" dirty="0"/>
              <a:t>The </a:t>
            </a:r>
            <a:r>
              <a:rPr lang="en-GB" dirty="0">
                <a:latin typeface="Courier New" panose="02070309020205020404" pitchFamily="49" charset="0"/>
                <a:cs typeface="Courier New" panose="02070309020205020404" pitchFamily="49" charset="0"/>
              </a:rPr>
              <a:t>static</a:t>
            </a:r>
            <a:r>
              <a:rPr lang="en-GB" dirty="0"/>
              <a:t> variable can be used to refer to the common property of all objects (which is not unique for each object), for example, the company name of employees, college name of students, etc.</a:t>
            </a:r>
          </a:p>
          <a:p>
            <a:pPr lvl="1"/>
            <a:r>
              <a:rPr lang="en-GB" dirty="0"/>
              <a:t>The </a:t>
            </a:r>
            <a:r>
              <a:rPr lang="en-GB" dirty="0">
                <a:latin typeface="Courier New" panose="02070309020205020404" pitchFamily="49" charset="0"/>
                <a:cs typeface="Courier New" panose="02070309020205020404" pitchFamily="49" charset="0"/>
              </a:rPr>
              <a:t>static</a:t>
            </a:r>
            <a:r>
              <a:rPr lang="en-GB" dirty="0"/>
              <a:t> variable gets memory only once in the class area at the time of class loading.</a:t>
            </a:r>
          </a:p>
          <a:p>
            <a:r>
              <a:rPr lang="en-GB" dirty="0">
                <a:latin typeface="Courier New" panose="02070309020205020404" pitchFamily="49" charset="0"/>
                <a:cs typeface="Courier New" panose="02070309020205020404" pitchFamily="49" charset="0"/>
              </a:rPr>
              <a:t>static</a:t>
            </a:r>
            <a:r>
              <a:rPr lang="en-GB" dirty="0"/>
              <a:t> method</a:t>
            </a:r>
          </a:p>
          <a:p>
            <a:pPr lvl="1"/>
            <a:r>
              <a:rPr lang="en-GB" dirty="0"/>
              <a:t>A </a:t>
            </a:r>
            <a:r>
              <a:rPr lang="en-GB" dirty="0">
                <a:latin typeface="Courier New" panose="02070309020205020404" pitchFamily="49" charset="0"/>
                <a:cs typeface="Courier New" panose="02070309020205020404" pitchFamily="49" charset="0"/>
              </a:rPr>
              <a:t>static</a:t>
            </a:r>
            <a:r>
              <a:rPr lang="en-GB" dirty="0"/>
              <a:t> method belongs to the class rather than the object of a class.</a:t>
            </a:r>
          </a:p>
          <a:p>
            <a:pPr lvl="1"/>
            <a:r>
              <a:rPr lang="en-GB" dirty="0"/>
              <a:t>A </a:t>
            </a:r>
            <a:r>
              <a:rPr lang="en-GB" dirty="0">
                <a:latin typeface="Courier New" panose="02070309020205020404" pitchFamily="49" charset="0"/>
                <a:cs typeface="Courier New" panose="02070309020205020404" pitchFamily="49" charset="0"/>
              </a:rPr>
              <a:t>static</a:t>
            </a:r>
            <a:r>
              <a:rPr lang="en-GB" dirty="0"/>
              <a:t> method can be invoked without the need for creating an instance of a class.</a:t>
            </a:r>
          </a:p>
          <a:p>
            <a:pPr lvl="1"/>
            <a:r>
              <a:rPr lang="en-GB" dirty="0"/>
              <a:t>A </a:t>
            </a:r>
            <a:r>
              <a:rPr lang="en-GB" dirty="0">
                <a:latin typeface="Courier New" panose="02070309020205020404" pitchFamily="49" charset="0"/>
                <a:cs typeface="Courier New" panose="02070309020205020404" pitchFamily="49" charset="0"/>
              </a:rPr>
              <a:t>static</a:t>
            </a:r>
            <a:r>
              <a:rPr lang="en-GB" dirty="0"/>
              <a:t> method can access static data member and can change the value of it.</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17</a:t>
            </a:fld>
            <a:endParaRPr lang="en-US" altLang="en-US"/>
          </a:p>
        </p:txBody>
      </p:sp>
    </p:spTree>
    <p:extLst>
      <p:ext uri="{BB962C8B-B14F-4D97-AF65-F5344CB8AC3E}">
        <p14:creationId xmlns:p14="http://schemas.microsoft.com/office/powerpoint/2010/main" val="310383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528" y="692696"/>
            <a:ext cx="7886700" cy="1325563"/>
          </a:xfrm>
        </p:spPr>
        <p:txBody>
          <a:bodyPr/>
          <a:lstStyle/>
          <a:p>
            <a:r>
              <a:rPr lang="en-GB" altLang="en-US" dirty="0"/>
              <a:t>Overview of a complete system</a:t>
            </a:r>
            <a:endParaRPr lang="en-US" altLang="en-US" dirty="0"/>
          </a:p>
        </p:txBody>
      </p:sp>
      <p:sp>
        <p:nvSpPr>
          <p:cNvPr id="8195" name="Rectangle 3"/>
          <p:cNvSpPr>
            <a:spLocks noGrp="1" noChangeArrowheads="1"/>
          </p:cNvSpPr>
          <p:nvPr>
            <p:ph type="body" idx="1"/>
          </p:nvPr>
        </p:nvSpPr>
        <p:spPr>
          <a:xfrm>
            <a:off x="457200" y="1916832"/>
            <a:ext cx="8229600" cy="3888333"/>
          </a:xfrm>
        </p:spPr>
        <p:txBody>
          <a:bodyPr>
            <a:normAutofit lnSpcReduction="10000"/>
          </a:bodyPr>
          <a:lstStyle/>
          <a:p>
            <a:pPr>
              <a:lnSpc>
                <a:spcPct val="90000"/>
              </a:lnSpc>
            </a:pPr>
            <a:r>
              <a:rPr lang="en-GB" altLang="en-US" dirty="0"/>
              <a:t>An OO system is a collection of cooperating objects</a:t>
            </a:r>
          </a:p>
          <a:p>
            <a:pPr lvl="1">
              <a:lnSpc>
                <a:spcPct val="90000"/>
              </a:lnSpc>
            </a:pPr>
            <a:r>
              <a:rPr lang="en-GB" altLang="en-US" dirty="0"/>
              <a:t>Set of such objects can generally be divided into 3 subsystems:</a:t>
            </a:r>
          </a:p>
          <a:p>
            <a:pPr lvl="2">
              <a:lnSpc>
                <a:spcPct val="90000"/>
              </a:lnSpc>
            </a:pPr>
            <a:r>
              <a:rPr lang="en-GB" altLang="en-US" dirty="0"/>
              <a:t>External interface</a:t>
            </a:r>
          </a:p>
          <a:p>
            <a:pPr lvl="2">
              <a:lnSpc>
                <a:spcPct val="90000"/>
              </a:lnSpc>
            </a:pPr>
            <a:r>
              <a:rPr lang="en-GB" altLang="en-US" dirty="0"/>
              <a:t>Model</a:t>
            </a:r>
          </a:p>
          <a:p>
            <a:pPr lvl="2">
              <a:lnSpc>
                <a:spcPct val="90000"/>
              </a:lnSpc>
            </a:pPr>
            <a:r>
              <a:rPr lang="en-GB" altLang="en-US" dirty="0"/>
              <a:t>Data management</a:t>
            </a:r>
          </a:p>
          <a:p>
            <a:pPr>
              <a:lnSpc>
                <a:spcPct val="90000"/>
              </a:lnSpc>
            </a:pPr>
            <a:r>
              <a:rPr lang="en-GB" altLang="en-US" dirty="0"/>
              <a:t>External Interface</a:t>
            </a:r>
          </a:p>
          <a:p>
            <a:pPr lvl="1">
              <a:lnSpc>
                <a:spcPct val="90000"/>
              </a:lnSpc>
            </a:pPr>
            <a:r>
              <a:rPr lang="en-GB" altLang="en-US" dirty="0"/>
              <a:t>Communicate with external world </a:t>
            </a:r>
          </a:p>
          <a:p>
            <a:pPr lvl="2">
              <a:lnSpc>
                <a:spcPct val="90000"/>
              </a:lnSpc>
            </a:pPr>
            <a:r>
              <a:rPr lang="en-GB" altLang="en-US" dirty="0"/>
              <a:t>Example – GUI – the view of the chess board and pieces</a:t>
            </a:r>
          </a:p>
          <a:p>
            <a:pPr>
              <a:lnSpc>
                <a:spcPct val="90000"/>
              </a:lnSpc>
            </a:pPr>
            <a:r>
              <a:rPr lang="en-GB" altLang="en-US" dirty="0"/>
              <a:t>Model</a:t>
            </a:r>
          </a:p>
          <a:p>
            <a:pPr lvl="1">
              <a:lnSpc>
                <a:spcPct val="90000"/>
              </a:lnSpc>
            </a:pPr>
            <a:r>
              <a:rPr lang="en-GB" altLang="en-US" dirty="0"/>
              <a:t>Business logic of the system</a:t>
            </a:r>
          </a:p>
          <a:p>
            <a:pPr lvl="2">
              <a:lnSpc>
                <a:spcPct val="90000"/>
              </a:lnSpc>
            </a:pPr>
            <a:r>
              <a:rPr lang="en-GB" altLang="en-US" dirty="0"/>
              <a:t>Example – the rules of chess</a:t>
            </a:r>
          </a:p>
          <a:p>
            <a:pPr>
              <a:lnSpc>
                <a:spcPct val="90000"/>
              </a:lnSpc>
            </a:pPr>
            <a:r>
              <a:rPr lang="en-GB" altLang="en-US" dirty="0"/>
              <a:t>Data management</a:t>
            </a:r>
          </a:p>
          <a:p>
            <a:pPr lvl="1"/>
            <a:r>
              <a:rPr lang="en-GB" altLang="en-US" dirty="0"/>
              <a:t>Data example : those pieces of chess</a:t>
            </a:r>
          </a:p>
        </p:txBody>
      </p:sp>
    </p:spTree>
    <p:extLst>
      <p:ext uri="{BB962C8B-B14F-4D97-AF65-F5344CB8AC3E}">
        <p14:creationId xmlns:p14="http://schemas.microsoft.com/office/powerpoint/2010/main" val="350648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Designing a system</a:t>
            </a:r>
            <a:endParaRPr lang="en-US" altLang="en-US" dirty="0"/>
          </a:p>
        </p:txBody>
      </p:sp>
      <p:sp>
        <p:nvSpPr>
          <p:cNvPr id="9219" name="Rectangle 3"/>
          <p:cNvSpPr>
            <a:spLocks noGrp="1" noChangeArrowheads="1"/>
          </p:cNvSpPr>
          <p:nvPr>
            <p:ph type="body" idx="1"/>
          </p:nvPr>
        </p:nvSpPr>
        <p:spPr/>
        <p:txBody>
          <a:bodyPr/>
          <a:lstStyle/>
          <a:p>
            <a:r>
              <a:rPr lang="en-GB" altLang="en-US" dirty="0"/>
              <a:t>How do we start designing such a system?</a:t>
            </a:r>
          </a:p>
          <a:p>
            <a:pPr lvl="1"/>
            <a:r>
              <a:rPr lang="en-GB" altLang="en-US" dirty="0"/>
              <a:t>Decompose the problem into small problems</a:t>
            </a:r>
          </a:p>
          <a:p>
            <a:pPr lvl="1"/>
            <a:r>
              <a:rPr lang="en-GB" altLang="en-US" dirty="0"/>
              <a:t>Create abstractions of the problems</a:t>
            </a:r>
          </a:p>
          <a:p>
            <a:pPr lvl="1"/>
            <a:r>
              <a:rPr lang="en-GB" altLang="en-US" dirty="0"/>
              <a:t>The abstractions used to describe the problem are called objects</a:t>
            </a:r>
          </a:p>
          <a:p>
            <a:pPr lvl="1"/>
            <a:endParaRPr lang="en-GB" altLang="en-US" dirty="0"/>
          </a:p>
          <a:p>
            <a:r>
              <a:rPr lang="en-GB" altLang="en-US" dirty="0"/>
              <a:t>Objects are data and the processes that work on that data</a:t>
            </a:r>
            <a:endParaRPr lang="en-US" altLang="en-US" dirty="0"/>
          </a:p>
          <a:p>
            <a:endParaRPr lang="en-US" altLang="en-US" dirty="0"/>
          </a:p>
        </p:txBody>
      </p:sp>
    </p:spTree>
    <p:extLst>
      <p:ext uri="{BB962C8B-B14F-4D97-AF65-F5344CB8AC3E}">
        <p14:creationId xmlns:p14="http://schemas.microsoft.com/office/powerpoint/2010/main" val="247618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algn="r" defTabSz="914400">
              <a:buClrTx/>
              <a:buSzTx/>
              <a:buFontTx/>
              <a:buNone/>
            </a:pPr>
            <a:fld id="{9A21D7FC-7A75-41BE-B082-6BEF5722078B}" type="slidenum">
              <a:rPr lang="en-US" altLang="en-US" sz="1400">
                <a:latin typeface="Times New Roman" panose="02020603050405020304" pitchFamily="18" charset="0"/>
              </a:rPr>
              <a:pPr algn="r" defTabSz="914400">
                <a:buClrTx/>
                <a:buSzTx/>
                <a:buFontTx/>
                <a:buNone/>
              </a:pPr>
              <a:t>2</a:t>
            </a:fld>
            <a:endParaRPr lang="en-US" altLang="en-US" sz="1400">
              <a:latin typeface="Times New Roman" panose="02020603050405020304" pitchFamily="18" charset="0"/>
            </a:endParaRPr>
          </a:p>
        </p:txBody>
      </p:sp>
      <p:sp>
        <p:nvSpPr>
          <p:cNvPr id="10243" name="Rectangle 2"/>
          <p:cNvSpPr>
            <a:spLocks noGrp="1" noChangeArrowheads="1"/>
          </p:cNvSpPr>
          <p:nvPr>
            <p:ph type="title" idx="4294967295"/>
          </p:nvPr>
        </p:nvSpPr>
        <p:spPr/>
        <p:txBody>
          <a:bodyPr lIns="91440" tIns="45720" rIns="91440" bIns="45720"/>
          <a:lstStyle/>
          <a:p>
            <a:r>
              <a:rPr lang="en-GB" altLang="en-US"/>
              <a:t>Object- Oriented Programs</a:t>
            </a:r>
          </a:p>
        </p:txBody>
      </p:sp>
      <p:sp>
        <p:nvSpPr>
          <p:cNvPr id="10244" name="Rectangle 3"/>
          <p:cNvSpPr>
            <a:spLocks noGrp="1" noChangeArrowheads="1"/>
          </p:cNvSpPr>
          <p:nvPr>
            <p:ph type="body" idx="4294967295"/>
          </p:nvPr>
        </p:nvSpPr>
        <p:spPr>
          <a:xfrm>
            <a:off x="611188" y="1773238"/>
            <a:ext cx="7770812" cy="4318000"/>
          </a:xfrm>
        </p:spPr>
        <p:txBody>
          <a:bodyPr lIns="91440" tIns="45720" rIns="91440" bIns="45720"/>
          <a:lstStyle/>
          <a:p>
            <a:pPr>
              <a:lnSpc>
                <a:spcPct val="90000"/>
              </a:lnSpc>
            </a:pPr>
            <a:r>
              <a:rPr lang="en-US" altLang="en-US" sz="2000" dirty="0"/>
              <a:t>try to model the real-world, </a:t>
            </a:r>
            <a:r>
              <a:rPr lang="en-GB" altLang="en-US" sz="2000" dirty="0"/>
              <a:t>map to the way we see the world</a:t>
            </a:r>
          </a:p>
          <a:p>
            <a:pPr marL="0" indent="0">
              <a:lnSpc>
                <a:spcPct val="90000"/>
              </a:lnSpc>
              <a:buNone/>
            </a:pPr>
            <a:endParaRPr lang="en-US" altLang="en-US" sz="700" dirty="0"/>
          </a:p>
          <a:p>
            <a:pPr>
              <a:lnSpc>
                <a:spcPct val="90000"/>
              </a:lnSpc>
            </a:pPr>
            <a:r>
              <a:rPr lang="en-US" altLang="en-US" sz="2000" dirty="0"/>
              <a:t>are collections of co-operating objects</a:t>
            </a:r>
          </a:p>
          <a:p>
            <a:pPr lvl="1">
              <a:lnSpc>
                <a:spcPct val="90000"/>
              </a:lnSpc>
            </a:pPr>
            <a:r>
              <a:rPr lang="en-US" altLang="en-US" sz="1800" dirty="0"/>
              <a:t>air traffic control system will contain aircraft objects, airport objects, flight objects, schedule objects, etc.</a:t>
            </a:r>
          </a:p>
          <a:p>
            <a:pPr lvl="1">
              <a:lnSpc>
                <a:spcPct val="90000"/>
              </a:lnSpc>
            </a:pPr>
            <a:r>
              <a:rPr lang="en-US" altLang="en-US" sz="1800" dirty="0"/>
              <a:t>account management system will contain customer, account, transaction objects, </a:t>
            </a:r>
            <a:r>
              <a:rPr lang="en-US" altLang="en-US" sz="1800" dirty="0" err="1"/>
              <a:t>etc</a:t>
            </a:r>
            <a:endParaRPr lang="en-US" altLang="en-US" sz="1800" dirty="0"/>
          </a:p>
          <a:p>
            <a:pPr lvl="1">
              <a:lnSpc>
                <a:spcPct val="90000"/>
              </a:lnSpc>
            </a:pPr>
            <a:r>
              <a:rPr lang="en-US" altLang="en-US" sz="1800" dirty="0"/>
              <a:t>word processor will contain character, word, paragraph, font, format objects, etc..</a:t>
            </a:r>
          </a:p>
          <a:p>
            <a:pPr lvl="1">
              <a:lnSpc>
                <a:spcPct val="90000"/>
              </a:lnSpc>
            </a:pPr>
            <a:endParaRPr lang="en-US" altLang="en-US" sz="700" dirty="0"/>
          </a:p>
          <a:p>
            <a:pPr>
              <a:lnSpc>
                <a:spcPct val="90000"/>
              </a:lnSpc>
            </a:pPr>
            <a:endParaRPr lang="en-US" altLang="en-US" sz="2000" dirty="0"/>
          </a:p>
        </p:txBody>
      </p:sp>
    </p:spTree>
    <p:extLst>
      <p:ext uri="{BB962C8B-B14F-4D97-AF65-F5344CB8AC3E}">
        <p14:creationId xmlns:p14="http://schemas.microsoft.com/office/powerpoint/2010/main" val="216664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500062"/>
            <a:ext cx="7886700" cy="1325563"/>
          </a:xfrm>
        </p:spPr>
        <p:txBody>
          <a:bodyPr/>
          <a:lstStyle/>
          <a:p>
            <a:r>
              <a:rPr lang="en-GB" altLang="en-US" dirty="0"/>
              <a:t>Abstraction</a:t>
            </a:r>
          </a:p>
        </p:txBody>
      </p:sp>
      <p:sp>
        <p:nvSpPr>
          <p:cNvPr id="6147" name="Rectangle 3"/>
          <p:cNvSpPr>
            <a:spLocks noGrp="1" noChangeArrowheads="1"/>
          </p:cNvSpPr>
          <p:nvPr>
            <p:ph type="body" idx="1"/>
          </p:nvPr>
        </p:nvSpPr>
        <p:spPr/>
        <p:txBody>
          <a:bodyPr/>
          <a:lstStyle/>
          <a:p>
            <a:r>
              <a:rPr lang="en-GB" altLang="en-US" dirty="0"/>
              <a:t>The process of ignoring details irrelevant to the problem at hand and emphasizing essential ones</a:t>
            </a:r>
          </a:p>
          <a:p>
            <a:pPr lvl="1"/>
            <a:r>
              <a:rPr lang="en-GB" altLang="en-US" dirty="0"/>
              <a:t>Thinking about a component without worrying about detail</a:t>
            </a:r>
          </a:p>
          <a:p>
            <a:pPr lvl="1"/>
            <a:r>
              <a:rPr lang="en-GB" altLang="en-US" dirty="0"/>
              <a:t>Taking out essentials which are common to all types</a:t>
            </a:r>
          </a:p>
          <a:p>
            <a:pPr lvl="1"/>
            <a:endParaRPr lang="en-GB" altLang="en-US" dirty="0"/>
          </a:p>
          <a:p>
            <a:r>
              <a:rPr lang="en-GB" altLang="en-US" dirty="0"/>
              <a:t>Examples:</a:t>
            </a:r>
          </a:p>
          <a:p>
            <a:pPr lvl="1"/>
            <a:r>
              <a:rPr lang="en-GB" altLang="en-US" dirty="0"/>
              <a:t>The abstract car is composed of an abstract engine, abstract wheels…</a:t>
            </a:r>
          </a:p>
          <a:p>
            <a:pPr lvl="1"/>
            <a:r>
              <a:rPr lang="en-GB" altLang="en-US" dirty="0"/>
              <a:t>Other examples?</a:t>
            </a:r>
          </a:p>
          <a:p>
            <a:pPr lvl="3"/>
            <a:endParaRPr lang="en-US" altLang="en-US" dirty="0"/>
          </a:p>
          <a:p>
            <a:endParaRPr lang="en-GB" altLang="en-US" dirty="0"/>
          </a:p>
        </p:txBody>
      </p:sp>
    </p:spTree>
    <p:extLst>
      <p:ext uri="{BB962C8B-B14F-4D97-AF65-F5344CB8AC3E}">
        <p14:creationId xmlns:p14="http://schemas.microsoft.com/office/powerpoint/2010/main" val="411879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a:t>Defining a Class</a:t>
            </a:r>
            <a:endParaRPr lang="en-US" altLang="en-US"/>
          </a:p>
        </p:txBody>
      </p:sp>
      <p:sp>
        <p:nvSpPr>
          <p:cNvPr id="10243" name="Rectangle 3"/>
          <p:cNvSpPr>
            <a:spLocks noGrp="1" noChangeArrowheads="1"/>
          </p:cNvSpPr>
          <p:nvPr>
            <p:ph type="body" idx="1"/>
          </p:nvPr>
        </p:nvSpPr>
        <p:spPr/>
        <p:txBody>
          <a:bodyPr/>
          <a:lstStyle/>
          <a:p>
            <a:r>
              <a:rPr lang="en-GB" altLang="en-US" dirty="0"/>
              <a:t>Design First</a:t>
            </a:r>
          </a:p>
          <a:p>
            <a:pPr lvl="1"/>
            <a:r>
              <a:rPr lang="en-GB" altLang="en-US" dirty="0"/>
              <a:t>System design is a demanding subject in its own right</a:t>
            </a:r>
          </a:p>
          <a:p>
            <a:endParaRPr lang="en-GB" altLang="en-US" dirty="0"/>
          </a:p>
          <a:p>
            <a:r>
              <a:rPr lang="en-GB" altLang="en-US" dirty="0"/>
              <a:t>High level design</a:t>
            </a:r>
          </a:p>
          <a:p>
            <a:pPr lvl="1"/>
            <a:r>
              <a:rPr lang="en-GB" altLang="en-US" dirty="0"/>
              <a:t>Need to model student registration – how do we model a student</a:t>
            </a:r>
          </a:p>
          <a:p>
            <a:endParaRPr lang="en-GB" altLang="en-US" dirty="0"/>
          </a:p>
          <a:p>
            <a:r>
              <a:rPr lang="en-GB" altLang="en-US" dirty="0"/>
              <a:t>Lower level design</a:t>
            </a:r>
          </a:p>
          <a:p>
            <a:pPr lvl="1"/>
            <a:r>
              <a:rPr lang="en-GB" altLang="en-US" dirty="0"/>
              <a:t>Should we use an </a:t>
            </a:r>
            <a:r>
              <a:rPr lang="en-GB" altLang="en-US" dirty="0" err="1"/>
              <a:t>int</a:t>
            </a:r>
            <a:r>
              <a:rPr lang="en-GB" altLang="en-US" dirty="0"/>
              <a:t>, double, float</a:t>
            </a:r>
          </a:p>
          <a:p>
            <a:pPr lvl="2"/>
            <a:endParaRPr lang="en-US" altLang="en-US" dirty="0"/>
          </a:p>
        </p:txBody>
      </p:sp>
    </p:spTree>
    <p:extLst>
      <p:ext uri="{BB962C8B-B14F-4D97-AF65-F5344CB8AC3E}">
        <p14:creationId xmlns:p14="http://schemas.microsoft.com/office/powerpoint/2010/main" val="3078149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lIns="92075" tIns="46038" rIns="92075" bIns="46038" anchor="b"/>
          <a:lstStyle/>
          <a:p>
            <a:r>
              <a:rPr lang="en-GB" altLang="en-US"/>
              <a:t>Class Definition</a:t>
            </a:r>
          </a:p>
        </p:txBody>
      </p:sp>
      <p:sp>
        <p:nvSpPr>
          <p:cNvPr id="11267" name="Rectangle 3"/>
          <p:cNvSpPr>
            <a:spLocks noGrp="1" noChangeArrowheads="1"/>
          </p:cNvSpPr>
          <p:nvPr>
            <p:ph type="body" idx="4294967295"/>
          </p:nvPr>
        </p:nvSpPr>
        <p:spPr>
          <a:xfrm>
            <a:off x="685800" y="1700213"/>
            <a:ext cx="7772400" cy="4824412"/>
          </a:xfrm>
        </p:spPr>
        <p:txBody>
          <a:bodyPr lIns="92075" tIns="46038" rIns="92075" bIns="46038"/>
          <a:lstStyle/>
          <a:p>
            <a:r>
              <a:rPr lang="en-GB" altLang="en-US" dirty="0"/>
              <a:t>A class MUST have:</a:t>
            </a:r>
          </a:p>
          <a:p>
            <a:pPr lvl="1"/>
            <a:r>
              <a:rPr lang="en-GB" altLang="en-US" dirty="0"/>
              <a:t>an </a:t>
            </a:r>
            <a:r>
              <a:rPr lang="en-GB" altLang="en-US" i="1" dirty="0"/>
              <a:t>identifier</a:t>
            </a:r>
            <a:r>
              <a:rPr lang="en-GB" altLang="en-US" dirty="0"/>
              <a:t> which is the same as its physical file name   </a:t>
            </a:r>
          </a:p>
          <a:p>
            <a:r>
              <a:rPr lang="en-GB" altLang="en-US" dirty="0"/>
              <a:t>A class MAY have:</a:t>
            </a:r>
            <a:endParaRPr lang="en-GB" altLang="en-US" i="1" dirty="0"/>
          </a:p>
          <a:p>
            <a:pPr lvl="1"/>
            <a:r>
              <a:rPr lang="en-GB" altLang="en-US" b="1" i="1" dirty="0"/>
              <a:t>attributes </a:t>
            </a:r>
            <a:r>
              <a:rPr lang="en-GB" altLang="en-US" dirty="0"/>
              <a:t>are the properties or fields that an object knows about itself. An attribute is another term for a </a:t>
            </a:r>
            <a:r>
              <a:rPr lang="en-GB" altLang="en-US" b="1" i="1" dirty="0"/>
              <a:t>field</a:t>
            </a:r>
            <a:r>
              <a:rPr lang="en-GB" altLang="en-US" dirty="0"/>
              <a:t>.</a:t>
            </a:r>
            <a:r>
              <a:rPr lang="en-GB" altLang="en-US" b="1" i="1" dirty="0"/>
              <a:t> </a:t>
            </a:r>
          </a:p>
          <a:p>
            <a:pPr lvl="2"/>
            <a:r>
              <a:rPr lang="en-GB" altLang="en-US" dirty="0"/>
              <a:t>primitive types </a:t>
            </a:r>
          </a:p>
          <a:p>
            <a:pPr lvl="2"/>
            <a:r>
              <a:rPr lang="en-GB" altLang="en-US" dirty="0"/>
              <a:t>other objects</a:t>
            </a:r>
          </a:p>
          <a:p>
            <a:pPr lvl="1"/>
            <a:r>
              <a:rPr lang="en-GB" altLang="en-US" b="1" i="1" dirty="0"/>
              <a:t>constructors</a:t>
            </a:r>
            <a:r>
              <a:rPr lang="en-GB" altLang="en-US" i="1" dirty="0"/>
              <a:t> </a:t>
            </a:r>
            <a:r>
              <a:rPr lang="en-GB" altLang="en-US" dirty="0"/>
              <a:t>for creating objects</a:t>
            </a:r>
            <a:endParaRPr lang="en-GB" altLang="en-US" i="1" dirty="0"/>
          </a:p>
          <a:p>
            <a:pPr lvl="1"/>
            <a:r>
              <a:rPr lang="en-GB" altLang="en-US" b="1" i="1" dirty="0"/>
              <a:t>methods </a:t>
            </a:r>
            <a:r>
              <a:rPr lang="en-GB" altLang="en-US" dirty="0"/>
              <a:t>for performing one of the following jobs:</a:t>
            </a:r>
          </a:p>
          <a:p>
            <a:pPr lvl="2"/>
            <a:r>
              <a:rPr lang="en-GB" altLang="en-US" dirty="0"/>
              <a:t>mutator :- changes the value of fields </a:t>
            </a:r>
          </a:p>
          <a:p>
            <a:pPr lvl="2"/>
            <a:r>
              <a:rPr lang="en-GB" altLang="en-US" dirty="0"/>
              <a:t>accessor :- returns a value</a:t>
            </a:r>
          </a:p>
        </p:txBody>
      </p:sp>
    </p:spTree>
    <p:extLst>
      <p:ext uri="{BB962C8B-B14F-4D97-AF65-F5344CB8AC3E}">
        <p14:creationId xmlns:p14="http://schemas.microsoft.com/office/powerpoint/2010/main" val="410583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a:t>Step 1 - Naming the Class</a:t>
            </a:r>
            <a:endParaRPr lang="en-US" altLang="en-US"/>
          </a:p>
        </p:txBody>
      </p:sp>
      <p:sp>
        <p:nvSpPr>
          <p:cNvPr id="12291" name="Rectangle 3"/>
          <p:cNvSpPr>
            <a:spLocks noGrp="1" noChangeArrowheads="1"/>
          </p:cNvSpPr>
          <p:nvPr>
            <p:ph type="body" idx="1"/>
          </p:nvPr>
        </p:nvSpPr>
        <p:spPr/>
        <p:txBody>
          <a:bodyPr/>
          <a:lstStyle/>
          <a:p>
            <a:pPr>
              <a:lnSpc>
                <a:spcPct val="90000"/>
              </a:lnSpc>
            </a:pPr>
            <a:r>
              <a:rPr lang="en-GB" altLang="en-US" dirty="0"/>
              <a:t>OO can make programming easier - </a:t>
            </a:r>
          </a:p>
          <a:p>
            <a:pPr>
              <a:lnSpc>
                <a:spcPct val="90000"/>
              </a:lnSpc>
            </a:pPr>
            <a:r>
              <a:rPr lang="en-GB" altLang="en-US" dirty="0"/>
              <a:t>Give your class a meaningful, well thought out name</a:t>
            </a:r>
          </a:p>
          <a:p>
            <a:pPr lvl="1"/>
            <a:r>
              <a:rPr lang="en-GB" altLang="en-US" dirty="0"/>
              <a:t>Provide clue as to what class does: </a:t>
            </a:r>
            <a:r>
              <a:rPr lang="en-GB" altLang="en-US" sz="1400" dirty="0"/>
              <a:t>Counter better than Class1</a:t>
            </a:r>
          </a:p>
          <a:p>
            <a:pPr lvl="1">
              <a:lnSpc>
                <a:spcPct val="90000"/>
              </a:lnSpc>
            </a:pPr>
            <a:r>
              <a:rPr lang="en-GB" altLang="en-US" dirty="0"/>
              <a:t>But not too long: </a:t>
            </a:r>
            <a:r>
              <a:rPr lang="en-GB" altLang="en-US" sz="1400" dirty="0" err="1"/>
              <a:t>ClassWhichCountsUpInInts</a:t>
            </a:r>
            <a:r>
              <a:rPr lang="en-GB" altLang="en-US" sz="1400" dirty="0"/>
              <a:t> not as good</a:t>
            </a:r>
          </a:p>
          <a:p>
            <a:pPr lvl="1">
              <a:lnSpc>
                <a:spcPct val="90000"/>
              </a:lnSpc>
            </a:pPr>
            <a:r>
              <a:rPr lang="en-GB" altLang="en-US" dirty="0"/>
              <a:t>Remember Java naming rules and conventions</a:t>
            </a:r>
          </a:p>
          <a:p>
            <a:pPr lvl="1">
              <a:lnSpc>
                <a:spcPct val="90000"/>
              </a:lnSpc>
            </a:pPr>
            <a:r>
              <a:rPr lang="en-GB" altLang="en-US" dirty="0"/>
              <a:t>Convention is: Class names should start with uppercase and have uppercase at word boundaries</a:t>
            </a:r>
          </a:p>
          <a:p>
            <a:pPr>
              <a:lnSpc>
                <a:spcPct val="90000"/>
              </a:lnSpc>
            </a:pPr>
            <a:r>
              <a:rPr lang="en-GB" altLang="en-US" dirty="0"/>
              <a:t>Usually class </a:t>
            </a:r>
            <a:r>
              <a:rPr lang="en-GB" altLang="en-US" b="1" dirty="0"/>
              <a:t>must </a:t>
            </a:r>
            <a:r>
              <a:rPr lang="en-GB" altLang="en-US" dirty="0"/>
              <a:t>be in file which has the same name </a:t>
            </a:r>
          </a:p>
          <a:p>
            <a:pPr lvl="1">
              <a:lnSpc>
                <a:spcPct val="90000"/>
              </a:lnSpc>
            </a:pPr>
            <a:r>
              <a:rPr lang="en-GB" altLang="en-US" dirty="0"/>
              <a:t>Counter.java</a:t>
            </a:r>
          </a:p>
          <a:p>
            <a:pPr lvl="1">
              <a:lnSpc>
                <a:spcPct val="90000"/>
              </a:lnSpc>
            </a:pPr>
            <a:endParaRPr lang="en-GB" altLang="en-US" dirty="0"/>
          </a:p>
          <a:p>
            <a:pPr lvl="1">
              <a:lnSpc>
                <a:spcPct val="90000"/>
              </a:lnSpc>
            </a:pPr>
            <a:endParaRPr lang="en-GB" altLang="en-US" dirty="0"/>
          </a:p>
        </p:txBody>
      </p:sp>
    </p:spTree>
    <p:extLst>
      <p:ext uri="{BB962C8B-B14F-4D97-AF65-F5344CB8AC3E}">
        <p14:creationId xmlns:p14="http://schemas.microsoft.com/office/powerpoint/2010/main" val="174236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a:t>Coding the class – class definition</a:t>
            </a:r>
            <a:endParaRPr lang="en-US" altLang="en-US"/>
          </a:p>
        </p:txBody>
      </p:sp>
      <p:sp>
        <p:nvSpPr>
          <p:cNvPr id="13315" name="Rectangle 3"/>
          <p:cNvSpPr>
            <a:spLocks noGrp="1" noChangeArrowheads="1"/>
          </p:cNvSpPr>
          <p:nvPr>
            <p:ph type="body" idx="1"/>
          </p:nvPr>
        </p:nvSpPr>
        <p:spPr>
          <a:xfrm>
            <a:off x="457200" y="1600200"/>
            <a:ext cx="8228013" cy="388938"/>
          </a:xfrm>
        </p:spPr>
        <p:txBody>
          <a:bodyPr/>
          <a:lstStyle/>
          <a:p>
            <a:pPr lvl="1">
              <a:lnSpc>
                <a:spcPct val="90000"/>
              </a:lnSpc>
            </a:pPr>
            <a:r>
              <a:rPr lang="en-GB" altLang="en-US"/>
              <a:t>The class is defined with a class declaration or definition</a:t>
            </a:r>
          </a:p>
          <a:p>
            <a:pPr lvl="1">
              <a:lnSpc>
                <a:spcPct val="90000"/>
              </a:lnSpc>
              <a:buFont typeface="Times New Roman" panose="02020603050405020304" pitchFamily="18" charset="0"/>
              <a:buNone/>
            </a:pPr>
            <a:endParaRPr lang="en-US" altLang="en-US"/>
          </a:p>
        </p:txBody>
      </p:sp>
      <p:sp>
        <p:nvSpPr>
          <p:cNvPr id="13316" name="Text Box 4"/>
          <p:cNvSpPr txBox="1">
            <a:spLocks noChangeArrowheads="1"/>
          </p:cNvSpPr>
          <p:nvPr/>
        </p:nvSpPr>
        <p:spPr bwMode="auto">
          <a:xfrm>
            <a:off x="1258888" y="2420938"/>
            <a:ext cx="5545137" cy="10144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D8C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latin typeface="Courier New" panose="02070309020205020404" pitchFamily="49" charset="0"/>
              </a:rPr>
              <a:t>public class </a:t>
            </a:r>
            <a:r>
              <a:rPr lang="en-GB" altLang="en-US" sz="2400">
                <a:latin typeface="Courier New" panose="02070309020205020404" pitchFamily="49" charset="0"/>
              </a:rPr>
              <a:t>Counter  {</a:t>
            </a:r>
          </a:p>
          <a:p>
            <a:pPr>
              <a:spcBef>
                <a:spcPct val="50000"/>
              </a:spcBef>
            </a:pPr>
            <a:r>
              <a:rPr lang="en-GB" altLang="en-US" sz="2400">
                <a:latin typeface="Courier New" panose="02070309020205020404" pitchFamily="49" charset="0"/>
              </a:rPr>
              <a:t>}</a:t>
            </a:r>
            <a:endParaRPr lang="en-US" altLang="en-US" sz="2400" b="1">
              <a:latin typeface="Courier New" panose="02070309020205020404" pitchFamily="49" charset="0"/>
            </a:endParaRPr>
          </a:p>
        </p:txBody>
      </p:sp>
      <p:sp>
        <p:nvSpPr>
          <p:cNvPr id="13317" name="Rectangle 5"/>
          <p:cNvSpPr>
            <a:spLocks noChangeArrowheads="1"/>
          </p:cNvSpPr>
          <p:nvPr/>
        </p:nvSpPr>
        <p:spPr bwMode="auto">
          <a:xfrm>
            <a:off x="250825" y="3429000"/>
            <a:ext cx="851852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defRPr>
            </a:lvl1pPr>
            <a:lvl2pPr>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defRPr>
            </a:lvl2pPr>
            <a:lvl3pPr>
              <a:spcBef>
                <a:spcPts val="450"/>
              </a:spcBef>
              <a:buClr>
                <a:srgbClr val="000000"/>
              </a:buClr>
              <a:buSzPct val="100000"/>
              <a:buFont typeface="Times New Roman" panose="02020603050405020304" pitchFamily="18" charset="0"/>
              <a:buChar char="•"/>
              <a:defRPr>
                <a:solidFill>
                  <a:srgbClr val="000000"/>
                </a:solidFill>
                <a:latin typeface="Arial" panose="020B0604020202020204" pitchFamily="34" charset="0"/>
              </a:defRPr>
            </a:lvl3pPr>
            <a:lvl4pPr>
              <a:spcBef>
                <a:spcPts val="400"/>
              </a:spcBef>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4pPr>
            <a:lvl5pPr>
              <a:spcBef>
                <a:spcPts val="400"/>
              </a:spcBef>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9pPr>
          </a:lstStyle>
          <a:p>
            <a:pPr lvl="1">
              <a:lnSpc>
                <a:spcPct val="90000"/>
              </a:lnSpc>
            </a:pPr>
            <a:endParaRPr lang="en-GB" altLang="en-US"/>
          </a:p>
          <a:p>
            <a:pPr lvl="1">
              <a:lnSpc>
                <a:spcPct val="90000"/>
              </a:lnSpc>
            </a:pPr>
            <a:r>
              <a:rPr lang="en-GB" altLang="en-US"/>
              <a:t>Most simple class we could have – </a:t>
            </a:r>
          </a:p>
          <a:p>
            <a:pPr lvl="2">
              <a:lnSpc>
                <a:spcPct val="90000"/>
              </a:lnSpc>
            </a:pPr>
            <a:r>
              <a:rPr lang="en-GB" altLang="en-US"/>
              <a:t>no methods (behaviour)</a:t>
            </a:r>
          </a:p>
          <a:p>
            <a:pPr lvl="2">
              <a:lnSpc>
                <a:spcPct val="90000"/>
              </a:lnSpc>
            </a:pPr>
            <a:r>
              <a:rPr lang="en-GB" altLang="en-US"/>
              <a:t>no variables (state)</a:t>
            </a:r>
          </a:p>
          <a:p>
            <a:pPr lvl="2">
              <a:lnSpc>
                <a:spcPct val="90000"/>
              </a:lnSpc>
            </a:pPr>
            <a:endParaRPr lang="en-GB" altLang="en-US"/>
          </a:p>
          <a:p>
            <a:pPr lvl="1">
              <a:lnSpc>
                <a:spcPct val="90000"/>
              </a:lnSpc>
            </a:pPr>
            <a:r>
              <a:rPr lang="en-GB" altLang="en-US"/>
              <a:t>Two key words:</a:t>
            </a:r>
            <a:r>
              <a:rPr lang="en-GB" altLang="en-US" b="1"/>
              <a:t> </a:t>
            </a:r>
            <a:r>
              <a:rPr lang="en-GB" altLang="en-US" b="1">
                <a:latin typeface="Courier New" panose="02070309020205020404" pitchFamily="49" charset="0"/>
              </a:rPr>
              <a:t>public, class</a:t>
            </a:r>
          </a:p>
        </p:txBody>
      </p:sp>
    </p:spTree>
    <p:extLst>
      <p:ext uri="{BB962C8B-B14F-4D97-AF65-F5344CB8AC3E}">
        <p14:creationId xmlns:p14="http://schemas.microsoft.com/office/powerpoint/2010/main" val="87449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a:t>Coding the class – adding data</a:t>
            </a:r>
            <a:endParaRPr lang="en-US" altLang="en-US"/>
          </a:p>
        </p:txBody>
      </p:sp>
      <p:sp>
        <p:nvSpPr>
          <p:cNvPr id="14339" name="Rectangle 3"/>
          <p:cNvSpPr>
            <a:spLocks noGrp="1" noChangeArrowheads="1"/>
          </p:cNvSpPr>
          <p:nvPr>
            <p:ph type="body" idx="1"/>
          </p:nvPr>
        </p:nvSpPr>
        <p:spPr>
          <a:xfrm>
            <a:off x="611188" y="1628775"/>
            <a:ext cx="8229600" cy="2447925"/>
          </a:xfrm>
        </p:spPr>
        <p:txBody>
          <a:bodyPr/>
          <a:lstStyle/>
          <a:p>
            <a:r>
              <a:rPr lang="en-GB" altLang="en-US" dirty="0"/>
              <a:t>Remember state of your class is held in variables</a:t>
            </a:r>
          </a:p>
          <a:p>
            <a:pPr lvl="1"/>
            <a:r>
              <a:rPr lang="en-GB" altLang="en-US" dirty="0"/>
              <a:t>The variables that your class has depend on what the class is modelling</a:t>
            </a:r>
          </a:p>
          <a:p>
            <a:pPr lvl="2"/>
            <a:r>
              <a:rPr lang="en-GB" altLang="en-US" dirty="0"/>
              <a:t>A Counter class might need a variable to hold the count value</a:t>
            </a:r>
          </a:p>
          <a:p>
            <a:pPr lvl="2"/>
            <a:r>
              <a:rPr lang="en-GB" altLang="en-US" dirty="0"/>
              <a:t>Counting 1,2, 3 seems to require an </a:t>
            </a:r>
            <a:r>
              <a:rPr lang="en-GB" altLang="en-US" dirty="0" err="1"/>
              <a:t>int</a:t>
            </a:r>
            <a:r>
              <a:rPr lang="en-GB" altLang="en-US" dirty="0"/>
              <a:t> to hold these values</a:t>
            </a:r>
          </a:p>
        </p:txBody>
      </p:sp>
      <p:sp>
        <p:nvSpPr>
          <p:cNvPr id="14340" name="Text Box 4"/>
          <p:cNvSpPr txBox="1">
            <a:spLocks noChangeArrowheads="1"/>
          </p:cNvSpPr>
          <p:nvPr/>
        </p:nvSpPr>
        <p:spPr bwMode="auto">
          <a:xfrm>
            <a:off x="971600" y="3140968"/>
            <a:ext cx="4895850" cy="269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D8C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a:latin typeface="Courier New" panose="02070309020205020404" pitchFamily="49" charset="0"/>
              </a:rPr>
              <a:t>/**</a:t>
            </a:r>
          </a:p>
          <a:p>
            <a:pPr>
              <a:spcBef>
                <a:spcPct val="50000"/>
              </a:spcBef>
            </a:pPr>
            <a:r>
              <a:rPr lang="en-GB" altLang="en-US" sz="2000">
                <a:latin typeface="Courier New" panose="02070309020205020404" pitchFamily="49" charset="0"/>
              </a:rPr>
              <a:t>* A simple integer counter</a:t>
            </a:r>
          </a:p>
          <a:p>
            <a:pPr>
              <a:spcBef>
                <a:spcPct val="50000"/>
              </a:spcBef>
            </a:pPr>
            <a:r>
              <a:rPr lang="en-GB" altLang="en-US" sz="2000">
                <a:latin typeface="Courier New" panose="02070309020205020404" pitchFamily="49" charset="0"/>
              </a:rPr>
              <a:t>*/</a:t>
            </a:r>
          </a:p>
          <a:p>
            <a:pPr>
              <a:spcBef>
                <a:spcPct val="50000"/>
              </a:spcBef>
            </a:pPr>
            <a:r>
              <a:rPr lang="en-GB" altLang="en-US" sz="2000" b="1">
                <a:latin typeface="Courier New" panose="02070309020205020404" pitchFamily="49" charset="0"/>
              </a:rPr>
              <a:t>public class </a:t>
            </a:r>
            <a:r>
              <a:rPr lang="en-GB" altLang="en-US" sz="2000">
                <a:latin typeface="Courier New" panose="02070309020205020404" pitchFamily="49" charset="0"/>
              </a:rPr>
              <a:t>Counter {</a:t>
            </a:r>
          </a:p>
          <a:p>
            <a:pPr>
              <a:spcBef>
                <a:spcPct val="50000"/>
              </a:spcBef>
            </a:pPr>
            <a:r>
              <a:rPr lang="en-GB" altLang="en-US" sz="2000">
                <a:latin typeface="Courier New" panose="02070309020205020404" pitchFamily="49" charset="0"/>
              </a:rPr>
              <a:t>        </a:t>
            </a:r>
            <a:r>
              <a:rPr lang="en-GB" altLang="en-US" sz="2000" b="1">
                <a:latin typeface="Courier New" panose="02070309020205020404" pitchFamily="49" charset="0"/>
              </a:rPr>
              <a:t>private int </a:t>
            </a:r>
            <a:r>
              <a:rPr lang="en-GB" altLang="en-US" sz="2000">
                <a:latin typeface="Courier New" panose="02070309020205020404" pitchFamily="49" charset="0"/>
              </a:rPr>
              <a:t>count;</a:t>
            </a:r>
          </a:p>
          <a:p>
            <a:pPr>
              <a:spcBef>
                <a:spcPct val="50000"/>
              </a:spcBef>
            </a:pPr>
            <a:r>
              <a:rPr lang="en-GB" altLang="en-US" sz="2000">
                <a:latin typeface="Courier New" panose="02070309020205020404" pitchFamily="49" charset="0"/>
              </a:rPr>
              <a:t>}</a:t>
            </a:r>
            <a:endParaRPr lang="en-US" altLang="en-US" sz="2000" b="1">
              <a:latin typeface="Courier New" panose="02070309020205020404" pitchFamily="49" charset="0"/>
            </a:endParaRPr>
          </a:p>
        </p:txBody>
      </p:sp>
    </p:spTree>
    <p:extLst>
      <p:ext uri="{BB962C8B-B14F-4D97-AF65-F5344CB8AC3E}">
        <p14:creationId xmlns:p14="http://schemas.microsoft.com/office/powerpoint/2010/main" val="532101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a:t>Instance fields</a:t>
            </a:r>
            <a:endParaRPr lang="en-US" altLang="en-US"/>
          </a:p>
        </p:txBody>
      </p:sp>
      <p:sp>
        <p:nvSpPr>
          <p:cNvPr id="15363" name="Rectangle 3"/>
          <p:cNvSpPr>
            <a:spLocks noGrp="1" noChangeArrowheads="1"/>
          </p:cNvSpPr>
          <p:nvPr>
            <p:ph type="body" idx="1"/>
          </p:nvPr>
        </p:nvSpPr>
        <p:spPr>
          <a:xfrm>
            <a:off x="611188" y="1412875"/>
            <a:ext cx="8229600" cy="3024188"/>
          </a:xfrm>
        </p:spPr>
        <p:txBody>
          <a:bodyPr/>
          <a:lstStyle/>
          <a:p>
            <a:r>
              <a:rPr lang="en-GB" altLang="en-US" dirty="0"/>
              <a:t>The data of class can be referred to as </a:t>
            </a:r>
            <a:r>
              <a:rPr lang="en-GB" altLang="en-US" i="1" dirty="0"/>
              <a:t>instance fields</a:t>
            </a:r>
            <a:endParaRPr lang="en-GB" altLang="en-US" dirty="0"/>
          </a:p>
          <a:p>
            <a:pPr lvl="2"/>
            <a:r>
              <a:rPr lang="en-GB" altLang="en-US" dirty="0"/>
              <a:t>sometimes referred to as instance variables</a:t>
            </a:r>
          </a:p>
          <a:p>
            <a:pPr lvl="2"/>
            <a:r>
              <a:rPr lang="en-GB" altLang="en-US" dirty="0"/>
              <a:t>This means that </a:t>
            </a:r>
            <a:r>
              <a:rPr lang="en-GB" altLang="en-US" b="1" dirty="0"/>
              <a:t>every object (</a:t>
            </a:r>
            <a:r>
              <a:rPr lang="en-GB" altLang="en-US" dirty="0"/>
              <a:t>instance of this class) would have its </a:t>
            </a:r>
            <a:r>
              <a:rPr lang="en-GB" altLang="en-US" b="1" dirty="0"/>
              <a:t>own count variable</a:t>
            </a:r>
          </a:p>
          <a:p>
            <a:pPr lvl="2"/>
            <a:r>
              <a:rPr lang="en-GB" altLang="en-US" dirty="0"/>
              <a:t>Instance fields cannot be declared inside a method</a:t>
            </a:r>
          </a:p>
          <a:p>
            <a:pPr lvl="3"/>
            <a:r>
              <a:rPr lang="en-GB" altLang="en-US" dirty="0"/>
              <a:t>Must be visible to the whole class</a:t>
            </a:r>
          </a:p>
          <a:p>
            <a:pPr lvl="2"/>
            <a:r>
              <a:rPr lang="en-GB" altLang="en-US" dirty="0"/>
              <a:t>If there are instance fields, we often provide methods to access those fields from outside the class</a:t>
            </a:r>
          </a:p>
          <a:p>
            <a:pPr lvl="2"/>
            <a:r>
              <a:rPr lang="en-GB" altLang="en-US" dirty="0"/>
              <a:t>Field key words: </a:t>
            </a:r>
            <a:r>
              <a:rPr lang="en-GB" altLang="en-US" b="1" dirty="0"/>
              <a:t>private </a:t>
            </a:r>
            <a:endParaRPr lang="en-US" altLang="en-US" dirty="0"/>
          </a:p>
        </p:txBody>
      </p:sp>
      <p:sp>
        <p:nvSpPr>
          <p:cNvPr id="15364" name="Text Box 5"/>
          <p:cNvSpPr txBox="1">
            <a:spLocks noChangeArrowheads="1"/>
          </p:cNvSpPr>
          <p:nvPr/>
        </p:nvSpPr>
        <p:spPr bwMode="auto">
          <a:xfrm>
            <a:off x="1330325" y="5562600"/>
            <a:ext cx="292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a:latin typeface="Courier New" panose="02070309020205020404" pitchFamily="49" charset="0"/>
              </a:rPr>
              <a:t>private int price;</a:t>
            </a:r>
          </a:p>
        </p:txBody>
      </p:sp>
      <p:sp>
        <p:nvSpPr>
          <p:cNvPr id="15365" name="Text Box 6"/>
          <p:cNvSpPr txBox="1">
            <a:spLocks noChangeArrowheads="1"/>
          </p:cNvSpPr>
          <p:nvPr/>
        </p:nvSpPr>
        <p:spPr bwMode="auto">
          <a:xfrm>
            <a:off x="611188" y="4913313"/>
            <a:ext cx="184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a:t>visibility modifier</a:t>
            </a:r>
          </a:p>
        </p:txBody>
      </p:sp>
      <p:sp>
        <p:nvSpPr>
          <p:cNvPr id="15366" name="Text Box 7"/>
          <p:cNvSpPr txBox="1">
            <a:spLocks noChangeArrowheads="1"/>
          </p:cNvSpPr>
          <p:nvPr/>
        </p:nvSpPr>
        <p:spPr bwMode="auto">
          <a:xfrm>
            <a:off x="2516188" y="491331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a:t>type</a:t>
            </a:r>
          </a:p>
        </p:txBody>
      </p:sp>
      <p:sp>
        <p:nvSpPr>
          <p:cNvPr id="15367" name="Text Box 8"/>
          <p:cNvSpPr txBox="1">
            <a:spLocks noChangeArrowheads="1"/>
          </p:cNvSpPr>
          <p:nvPr/>
        </p:nvSpPr>
        <p:spPr bwMode="auto">
          <a:xfrm>
            <a:off x="3405188" y="4913313"/>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a:t>variable name</a:t>
            </a:r>
          </a:p>
        </p:txBody>
      </p:sp>
      <p:sp>
        <p:nvSpPr>
          <p:cNvPr id="15368" name="Line 9"/>
          <p:cNvSpPr>
            <a:spLocks noChangeShapeType="1"/>
          </p:cNvSpPr>
          <p:nvPr/>
        </p:nvSpPr>
        <p:spPr bwMode="auto">
          <a:xfrm>
            <a:off x="2820988" y="52959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69" name="Line 10"/>
          <p:cNvSpPr>
            <a:spLocks noChangeShapeType="1"/>
          </p:cNvSpPr>
          <p:nvPr/>
        </p:nvSpPr>
        <p:spPr bwMode="auto">
          <a:xfrm flipH="1">
            <a:off x="3430588" y="52197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0" name="Line 11"/>
          <p:cNvSpPr>
            <a:spLocks noChangeShapeType="1"/>
          </p:cNvSpPr>
          <p:nvPr/>
        </p:nvSpPr>
        <p:spPr bwMode="auto">
          <a:xfrm>
            <a:off x="1525588" y="52197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1" name="Rectangle 12"/>
          <p:cNvSpPr>
            <a:spLocks noChangeArrowheads="1"/>
          </p:cNvSpPr>
          <p:nvPr/>
        </p:nvSpPr>
        <p:spPr bwMode="auto">
          <a:xfrm>
            <a:off x="506413" y="4914900"/>
            <a:ext cx="4713287" cy="1223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15372" name="Text Box 14"/>
          <p:cNvSpPr txBox="1">
            <a:spLocks noChangeArrowheads="1"/>
          </p:cNvSpPr>
          <p:nvPr/>
        </p:nvSpPr>
        <p:spPr bwMode="auto">
          <a:xfrm>
            <a:off x="1704975" y="4424363"/>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spcBef>
                <a:spcPct val="50000"/>
              </a:spcBef>
              <a:buClrTx/>
              <a:buSzTx/>
              <a:buFontTx/>
              <a:buNone/>
            </a:pPr>
            <a:r>
              <a:rPr lang="en-GB" altLang="en-US" sz="2400"/>
              <a:t>Field Declaration</a:t>
            </a:r>
          </a:p>
        </p:txBody>
      </p:sp>
    </p:spTree>
    <p:extLst>
      <p:ext uri="{BB962C8B-B14F-4D97-AF65-F5344CB8AC3E}">
        <p14:creationId xmlns:p14="http://schemas.microsoft.com/office/powerpoint/2010/main" val="1321345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500062"/>
            <a:ext cx="7886700" cy="1325563"/>
          </a:xfrm>
        </p:spPr>
        <p:txBody>
          <a:bodyPr/>
          <a:lstStyle/>
          <a:p>
            <a:r>
              <a:rPr lang="en-GB" altLang="en-US" dirty="0"/>
              <a:t>Coding the class – Adding the methods</a:t>
            </a:r>
          </a:p>
        </p:txBody>
      </p:sp>
      <p:sp>
        <p:nvSpPr>
          <p:cNvPr id="16387" name="Rectangle 3"/>
          <p:cNvSpPr>
            <a:spLocks noGrp="1" noChangeArrowheads="1"/>
          </p:cNvSpPr>
          <p:nvPr>
            <p:ph type="body" idx="1"/>
          </p:nvPr>
        </p:nvSpPr>
        <p:spPr/>
        <p:txBody>
          <a:bodyPr/>
          <a:lstStyle/>
          <a:p>
            <a:r>
              <a:rPr lang="en-GB" altLang="en-US" dirty="0"/>
              <a:t>Remember methods are behaviour</a:t>
            </a:r>
          </a:p>
          <a:p>
            <a:pPr lvl="1"/>
            <a:r>
              <a:rPr lang="en-GB" altLang="en-US" dirty="0"/>
              <a:t>Often the behaviour has directly to do with the state</a:t>
            </a:r>
          </a:p>
          <a:p>
            <a:pPr lvl="2"/>
            <a:r>
              <a:rPr lang="en-GB" altLang="en-US" dirty="0"/>
              <a:t>A client of the class may wish to change or query</a:t>
            </a:r>
          </a:p>
          <a:p>
            <a:pPr lvl="1"/>
            <a:r>
              <a:rPr lang="en-GB" altLang="en-US" dirty="0"/>
              <a:t>Methods are defined in the body of the class</a:t>
            </a:r>
          </a:p>
          <a:p>
            <a:pPr lvl="2"/>
            <a:r>
              <a:rPr lang="en-GB" altLang="en-US" dirty="0"/>
              <a:t>Methods meant to query or command a class are usually declared </a:t>
            </a:r>
            <a:r>
              <a:rPr lang="en-GB" altLang="en-US" b="1" dirty="0"/>
              <a:t>public</a:t>
            </a:r>
            <a:endParaRPr lang="en-GB" altLang="en-US" dirty="0"/>
          </a:p>
          <a:p>
            <a:pPr lvl="2"/>
            <a:r>
              <a:rPr lang="en-GB" altLang="en-US" dirty="0"/>
              <a:t>An accessor/getter (query) method usually returns the answer to the query</a:t>
            </a:r>
          </a:p>
          <a:p>
            <a:pPr lvl="3"/>
            <a:r>
              <a:rPr lang="en-GB" altLang="en-US" dirty="0"/>
              <a:t>public </a:t>
            </a:r>
            <a:r>
              <a:rPr lang="en-GB" altLang="en-US" dirty="0" err="1"/>
              <a:t>int</a:t>
            </a:r>
            <a:r>
              <a:rPr lang="en-GB" altLang="en-US" dirty="0"/>
              <a:t> </a:t>
            </a:r>
            <a:r>
              <a:rPr lang="en-GB" altLang="en-US" dirty="0" err="1"/>
              <a:t>getCurrentCount</a:t>
            </a:r>
            <a:r>
              <a:rPr lang="en-GB" altLang="en-US" dirty="0"/>
              <a:t>()</a:t>
            </a:r>
          </a:p>
          <a:p>
            <a:pPr lvl="2"/>
            <a:r>
              <a:rPr lang="en-GB" altLang="en-US" dirty="0"/>
              <a:t>A mutator/setter (command) may or may not return a value</a:t>
            </a:r>
          </a:p>
          <a:p>
            <a:pPr lvl="3"/>
            <a:r>
              <a:rPr lang="en-GB" altLang="en-US" dirty="0"/>
              <a:t>public void </a:t>
            </a:r>
            <a:r>
              <a:rPr lang="en-GB" altLang="en-US" dirty="0" err="1"/>
              <a:t>incrementCount</a:t>
            </a:r>
            <a:r>
              <a:rPr lang="en-GB" altLang="en-US" dirty="0"/>
              <a:t>()</a:t>
            </a:r>
          </a:p>
        </p:txBody>
      </p:sp>
    </p:spTree>
    <p:extLst>
      <p:ext uri="{BB962C8B-B14F-4D97-AF65-F5344CB8AC3E}">
        <p14:creationId xmlns:p14="http://schemas.microsoft.com/office/powerpoint/2010/main" val="1638652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lIns="92075" tIns="46038" rIns="92075" bIns="46038" anchor="b"/>
          <a:lstStyle/>
          <a:p>
            <a:r>
              <a:rPr lang="en-US" altLang="en-US" dirty="0"/>
              <a:t>Accessor methods</a:t>
            </a:r>
          </a:p>
        </p:txBody>
      </p:sp>
      <p:sp>
        <p:nvSpPr>
          <p:cNvPr id="17411" name="Rectangle 3"/>
          <p:cNvSpPr>
            <a:spLocks noGrp="1" noChangeArrowheads="1"/>
          </p:cNvSpPr>
          <p:nvPr>
            <p:ph type="body" idx="4294967295"/>
          </p:nvPr>
        </p:nvSpPr>
        <p:spPr>
          <a:xfrm>
            <a:off x="467544" y="1740147"/>
            <a:ext cx="8340725" cy="4708525"/>
          </a:xfrm>
        </p:spPr>
        <p:txBody>
          <a:bodyPr lIns="92075" tIns="46038" rIns="92075" bIns="46038"/>
          <a:lstStyle/>
          <a:p>
            <a:r>
              <a:rPr lang="en-US" altLang="en-US" dirty="0"/>
              <a:t>sometimes called “get” or query methods</a:t>
            </a:r>
          </a:p>
          <a:p>
            <a:pPr lvl="1"/>
            <a:r>
              <a:rPr lang="en-US" altLang="en-US" dirty="0"/>
              <a:t>do not need to have "get" in their name</a:t>
            </a:r>
          </a:p>
          <a:p>
            <a:r>
              <a:rPr lang="en-US" altLang="en-US" dirty="0"/>
              <a:t>are used to :</a:t>
            </a:r>
          </a:p>
          <a:p>
            <a:pPr lvl="1"/>
            <a:r>
              <a:rPr lang="en-US" altLang="en-US" i="1" dirty="0"/>
              <a:t>view</a:t>
            </a:r>
            <a:r>
              <a:rPr lang="en-US" altLang="en-US" dirty="0"/>
              <a:t> some aspect of the object’s </a:t>
            </a:r>
            <a:r>
              <a:rPr lang="en-US" altLang="en-US" i="1" dirty="0"/>
              <a:t>state</a:t>
            </a:r>
            <a:r>
              <a:rPr lang="en-US" altLang="en-US" dirty="0"/>
              <a:t>.</a:t>
            </a:r>
          </a:p>
          <a:p>
            <a:pPr lvl="1"/>
            <a:r>
              <a:rPr lang="en-US" altLang="en-US" dirty="0"/>
              <a:t>produce a result based on the object's state</a:t>
            </a:r>
          </a:p>
          <a:p>
            <a:r>
              <a:rPr lang="en-US" altLang="en-US" dirty="0"/>
              <a:t>must have a  </a:t>
            </a:r>
            <a:r>
              <a:rPr lang="en-US" altLang="en-US" i="1" dirty="0"/>
              <a:t>return type</a:t>
            </a:r>
            <a:r>
              <a:rPr lang="en-US" altLang="en-US" dirty="0"/>
              <a:t> which specifies the type of data which it will return to the client</a:t>
            </a:r>
          </a:p>
          <a:p>
            <a:r>
              <a:rPr lang="en-US" altLang="en-US" dirty="0" err="1"/>
              <a:t>accessors</a:t>
            </a:r>
            <a:r>
              <a:rPr lang="en-US" altLang="en-US" dirty="0"/>
              <a:t> should </a:t>
            </a:r>
            <a:r>
              <a:rPr lang="en-US" altLang="en-US" b="1" dirty="0"/>
              <a:t>not</a:t>
            </a:r>
            <a:r>
              <a:rPr lang="en-US" altLang="en-US" dirty="0"/>
              <a:t> change state</a:t>
            </a:r>
          </a:p>
          <a:p>
            <a:pPr>
              <a:buFont typeface="Times New Roman" panose="02020603050405020304" pitchFamily="18" charset="0"/>
              <a:buNone/>
            </a:pPr>
            <a:endParaRPr lang="en-US" altLang="en-US" sz="2000" i="1" dirty="0"/>
          </a:p>
        </p:txBody>
      </p:sp>
    </p:spTree>
    <p:extLst>
      <p:ext uri="{BB962C8B-B14F-4D97-AF65-F5344CB8AC3E}">
        <p14:creationId xmlns:p14="http://schemas.microsoft.com/office/powerpoint/2010/main" val="3371718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lIns="92075" tIns="46038" rIns="92075" bIns="46038" anchor="b"/>
          <a:lstStyle/>
          <a:p>
            <a:r>
              <a:rPr lang="en-US" altLang="en-US"/>
              <a:t>Accessor methods</a:t>
            </a:r>
          </a:p>
        </p:txBody>
      </p:sp>
      <p:sp>
        <p:nvSpPr>
          <p:cNvPr id="18435" name="Rectangle 3"/>
          <p:cNvSpPr>
            <a:spLocks noGrp="1" noChangeArrowheads="1"/>
          </p:cNvSpPr>
          <p:nvPr>
            <p:ph type="body" idx="4294967295"/>
          </p:nvPr>
        </p:nvSpPr>
        <p:spPr>
          <a:xfrm>
            <a:off x="685800" y="1700213"/>
            <a:ext cx="7772400" cy="4537075"/>
          </a:xfrm>
        </p:spPr>
        <p:txBody>
          <a:bodyPr lIns="92075" tIns="46038" rIns="92075" bIns="46038"/>
          <a:lstStyle/>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endParaRPr lang="en-GB" altLang="en-US"/>
          </a:p>
          <a:p>
            <a:pPr>
              <a:buFont typeface="Times New Roman" panose="02020603050405020304" pitchFamily="18" charset="0"/>
              <a:buNone/>
            </a:pPr>
            <a:r>
              <a:rPr lang="en-GB" altLang="en-US"/>
              <a:t>An accessor </a:t>
            </a:r>
          </a:p>
          <a:p>
            <a:r>
              <a:rPr lang="en-GB" altLang="en-US"/>
              <a:t>can only return one value</a:t>
            </a:r>
          </a:p>
          <a:p>
            <a:r>
              <a:rPr lang="en-GB" altLang="en-US"/>
              <a:t>must have a "</a:t>
            </a:r>
            <a:r>
              <a:rPr lang="en-GB" altLang="en-US">
                <a:latin typeface="Courier New" panose="02070309020205020404" pitchFamily="49" charset="0"/>
              </a:rPr>
              <a:t>return</a:t>
            </a:r>
            <a:r>
              <a:rPr lang="en-GB" altLang="en-US"/>
              <a:t>" statement</a:t>
            </a:r>
          </a:p>
        </p:txBody>
      </p:sp>
      <p:sp>
        <p:nvSpPr>
          <p:cNvPr id="18436" name="Text Box 4"/>
          <p:cNvSpPr txBox="1">
            <a:spLocks noChangeArrowheads="1"/>
          </p:cNvSpPr>
          <p:nvPr/>
        </p:nvSpPr>
        <p:spPr bwMode="auto">
          <a:xfrm>
            <a:off x="6829425" y="1703388"/>
            <a:ext cx="2063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parameter list (here empty)</a:t>
            </a:r>
          </a:p>
        </p:txBody>
      </p:sp>
      <p:sp>
        <p:nvSpPr>
          <p:cNvPr id="18437" name="Text Box 5"/>
          <p:cNvSpPr txBox="1">
            <a:spLocks noChangeArrowheads="1"/>
          </p:cNvSpPr>
          <p:nvPr/>
        </p:nvSpPr>
        <p:spPr bwMode="auto">
          <a:xfrm>
            <a:off x="1582738" y="2647950"/>
            <a:ext cx="40179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400" b="1">
                <a:latin typeface="Courier New" panose="02070309020205020404" pitchFamily="49" charset="0"/>
              </a:rPr>
              <a:t>public int getPrice()</a:t>
            </a:r>
          </a:p>
          <a:p>
            <a:pPr defTabSz="914400" eaLnBrk="1" hangingPunct="1">
              <a:buClrTx/>
              <a:buSzTx/>
              <a:buFontTx/>
              <a:buNone/>
            </a:pPr>
            <a:r>
              <a:rPr lang="en-US" altLang="en-US" sz="2400" b="1">
                <a:latin typeface="Courier New" panose="02070309020205020404" pitchFamily="49" charset="0"/>
              </a:rPr>
              <a:t>{</a:t>
            </a:r>
          </a:p>
          <a:p>
            <a:pPr defTabSz="914400" eaLnBrk="1" hangingPunct="1">
              <a:buClrTx/>
              <a:buSzTx/>
              <a:buFontTx/>
              <a:buNone/>
            </a:pPr>
            <a:r>
              <a:rPr lang="en-US" altLang="en-US" sz="2400" b="1">
                <a:latin typeface="Courier New" panose="02070309020205020404" pitchFamily="49" charset="0"/>
              </a:rPr>
              <a:t>    return price;</a:t>
            </a:r>
          </a:p>
          <a:p>
            <a:pPr defTabSz="914400" eaLnBrk="1" hangingPunct="1">
              <a:buClrTx/>
              <a:buSzTx/>
              <a:buFontTx/>
              <a:buNone/>
            </a:pPr>
            <a:r>
              <a:rPr lang="en-US" altLang="en-US" sz="2400" b="1">
                <a:latin typeface="Courier New" panose="02070309020205020404" pitchFamily="49" charset="0"/>
              </a:rPr>
              <a:t>} </a:t>
            </a:r>
          </a:p>
        </p:txBody>
      </p:sp>
      <p:sp>
        <p:nvSpPr>
          <p:cNvPr id="18438" name="Text Box 6"/>
          <p:cNvSpPr txBox="1">
            <a:spLocks noChangeArrowheads="1"/>
          </p:cNvSpPr>
          <p:nvPr/>
        </p:nvSpPr>
        <p:spPr bwMode="auto">
          <a:xfrm>
            <a:off x="2633663" y="1571625"/>
            <a:ext cx="2698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return</a:t>
            </a:r>
            <a:r>
              <a:rPr lang="en-US" altLang="en-US" sz="2000" b="1">
                <a:latin typeface="Times New Roman" panose="02020603050405020304" pitchFamily="18" charset="0"/>
              </a:rPr>
              <a:t> </a:t>
            </a:r>
            <a:r>
              <a:rPr lang="en-US" altLang="en-US" sz="2000" b="1" i="1"/>
              <a:t>type</a:t>
            </a:r>
            <a:r>
              <a:rPr lang="en-US" altLang="en-US" sz="2000" b="1">
                <a:latin typeface="Times New Roman" panose="02020603050405020304" pitchFamily="18" charset="0"/>
              </a:rPr>
              <a:t>, </a:t>
            </a:r>
            <a:r>
              <a:rPr lang="en-US" altLang="en-US" sz="2000" b="1" i="1"/>
              <a:t>not</a:t>
            </a:r>
            <a:r>
              <a:rPr lang="en-US" altLang="en-US" sz="2000" b="1">
                <a:latin typeface="Times New Roman" panose="02020603050405020304" pitchFamily="18" charset="0"/>
              </a:rPr>
              <a:t> </a:t>
            </a:r>
            <a:r>
              <a:rPr lang="en-US" altLang="en-US" sz="2000" b="1">
                <a:latin typeface="Courier New" panose="02070309020205020404" pitchFamily="49" charset="0"/>
              </a:rPr>
              <a:t>void</a:t>
            </a:r>
          </a:p>
        </p:txBody>
      </p:sp>
      <p:sp>
        <p:nvSpPr>
          <p:cNvPr id="18439" name="Text Box 7"/>
          <p:cNvSpPr txBox="1">
            <a:spLocks noChangeArrowheads="1"/>
          </p:cNvSpPr>
          <p:nvPr/>
        </p:nvSpPr>
        <p:spPr bwMode="auto">
          <a:xfrm>
            <a:off x="4533900" y="1947863"/>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method</a:t>
            </a:r>
            <a:r>
              <a:rPr lang="en-US" altLang="en-US" sz="2000" b="1">
                <a:latin typeface="Times New Roman" panose="02020603050405020304" pitchFamily="18" charset="0"/>
              </a:rPr>
              <a:t> </a:t>
            </a:r>
            <a:r>
              <a:rPr lang="en-US" altLang="en-US" sz="2000" b="1" i="1"/>
              <a:t>name</a:t>
            </a:r>
          </a:p>
        </p:txBody>
      </p:sp>
      <p:sp>
        <p:nvSpPr>
          <p:cNvPr id="18440" name="Oval 8"/>
          <p:cNvSpPr>
            <a:spLocks noChangeArrowheads="1"/>
          </p:cNvSpPr>
          <p:nvPr/>
        </p:nvSpPr>
        <p:spPr bwMode="auto">
          <a:xfrm>
            <a:off x="1582738" y="3040063"/>
            <a:ext cx="365125" cy="13716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18441" name="Text Box 9"/>
          <p:cNvSpPr txBox="1">
            <a:spLocks noChangeArrowheads="1"/>
          </p:cNvSpPr>
          <p:nvPr/>
        </p:nvSpPr>
        <p:spPr bwMode="auto">
          <a:xfrm>
            <a:off x="2373313" y="4438650"/>
            <a:ext cx="465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start and end of method body (block)</a:t>
            </a:r>
          </a:p>
        </p:txBody>
      </p:sp>
      <p:sp>
        <p:nvSpPr>
          <p:cNvPr id="18442" name="Text Box 10"/>
          <p:cNvSpPr txBox="1">
            <a:spLocks noChangeArrowheads="1"/>
          </p:cNvSpPr>
          <p:nvPr/>
        </p:nvSpPr>
        <p:spPr bwMode="auto">
          <a:xfrm>
            <a:off x="6242050" y="3406775"/>
            <a:ext cx="218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return statement</a:t>
            </a:r>
          </a:p>
        </p:txBody>
      </p:sp>
      <p:sp>
        <p:nvSpPr>
          <p:cNvPr id="18443" name="Line 11"/>
          <p:cNvSpPr>
            <a:spLocks noChangeShapeType="1"/>
          </p:cNvSpPr>
          <p:nvPr/>
        </p:nvSpPr>
        <p:spPr bwMode="auto">
          <a:xfrm flipH="1" flipV="1">
            <a:off x="1822450" y="4305300"/>
            <a:ext cx="70485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4" name="Line 12"/>
          <p:cNvSpPr>
            <a:spLocks noChangeShapeType="1"/>
          </p:cNvSpPr>
          <p:nvPr/>
        </p:nvSpPr>
        <p:spPr bwMode="auto">
          <a:xfrm flipH="1">
            <a:off x="3257550" y="2003425"/>
            <a:ext cx="384175" cy="730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5" name="Line 13"/>
          <p:cNvSpPr>
            <a:spLocks noChangeShapeType="1"/>
          </p:cNvSpPr>
          <p:nvPr/>
        </p:nvSpPr>
        <p:spPr bwMode="auto">
          <a:xfrm flipH="1">
            <a:off x="4478338" y="2335213"/>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6" name="Line 14"/>
          <p:cNvSpPr>
            <a:spLocks noChangeShapeType="1"/>
          </p:cNvSpPr>
          <p:nvPr/>
        </p:nvSpPr>
        <p:spPr bwMode="auto">
          <a:xfrm flipH="1">
            <a:off x="5462588" y="2246313"/>
            <a:ext cx="1355725" cy="565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7" name="Line 15"/>
          <p:cNvSpPr>
            <a:spLocks noChangeShapeType="1"/>
          </p:cNvSpPr>
          <p:nvPr/>
        </p:nvSpPr>
        <p:spPr bwMode="auto">
          <a:xfrm flipH="1">
            <a:off x="5175250" y="3622675"/>
            <a:ext cx="1039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8" name="Text Box 16"/>
          <p:cNvSpPr txBox="1">
            <a:spLocks noChangeArrowheads="1"/>
          </p:cNvSpPr>
          <p:nvPr/>
        </p:nvSpPr>
        <p:spPr bwMode="auto">
          <a:xfrm>
            <a:off x="544513" y="1793875"/>
            <a:ext cx="226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b="1" i="1"/>
              <a:t>visibility</a:t>
            </a:r>
            <a:r>
              <a:rPr lang="en-US" altLang="en-US" sz="2000" b="1">
                <a:latin typeface="Times New Roman" panose="02020603050405020304" pitchFamily="18" charset="0"/>
              </a:rPr>
              <a:t> </a:t>
            </a:r>
            <a:r>
              <a:rPr lang="en-US" altLang="en-US" sz="2000" b="1" i="1"/>
              <a:t>modifier</a:t>
            </a:r>
          </a:p>
        </p:txBody>
      </p:sp>
      <p:sp>
        <p:nvSpPr>
          <p:cNvPr id="18449" name="Line 17"/>
          <p:cNvSpPr>
            <a:spLocks noChangeShapeType="1"/>
          </p:cNvSpPr>
          <p:nvPr/>
        </p:nvSpPr>
        <p:spPr bwMode="auto">
          <a:xfrm>
            <a:off x="1301750" y="2185988"/>
            <a:ext cx="89535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50" name="Rectangle 18"/>
          <p:cNvSpPr>
            <a:spLocks noChangeArrowheads="1"/>
          </p:cNvSpPr>
          <p:nvPr/>
        </p:nvSpPr>
        <p:spPr bwMode="auto">
          <a:xfrm>
            <a:off x="1027113" y="2454275"/>
            <a:ext cx="6203950" cy="20224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Tree>
    <p:extLst>
      <p:ext uri="{BB962C8B-B14F-4D97-AF65-F5344CB8AC3E}">
        <p14:creationId xmlns:p14="http://schemas.microsoft.com/office/powerpoint/2010/main" val="58571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500062"/>
            <a:ext cx="7886700" cy="1325563"/>
          </a:xfrm>
        </p:spPr>
        <p:txBody>
          <a:bodyPr/>
          <a:lstStyle/>
          <a:p>
            <a:r>
              <a:rPr lang="en-GB" altLang="en-US" dirty="0"/>
              <a:t>Object-oriented systems</a:t>
            </a:r>
            <a:endParaRPr lang="en-US" altLang="en-US" dirty="0"/>
          </a:p>
        </p:txBody>
      </p:sp>
      <p:sp>
        <p:nvSpPr>
          <p:cNvPr id="12291" name="Rectangle 3"/>
          <p:cNvSpPr>
            <a:spLocks noGrp="1" noChangeArrowheads="1"/>
          </p:cNvSpPr>
          <p:nvPr>
            <p:ph type="body" idx="1"/>
          </p:nvPr>
        </p:nvSpPr>
        <p:spPr/>
        <p:txBody>
          <a:bodyPr/>
          <a:lstStyle/>
          <a:p>
            <a:r>
              <a:rPr lang="en-GB" altLang="en-US" dirty="0"/>
              <a:t>Composite, modular and organised around data</a:t>
            </a:r>
          </a:p>
          <a:p>
            <a:endParaRPr lang="en-GB" altLang="en-US" dirty="0"/>
          </a:p>
          <a:p>
            <a:r>
              <a:rPr lang="en-GB" altLang="en-US" dirty="0"/>
              <a:t>Concerned with medium/large problems, best strategy for large, evolving software systems</a:t>
            </a:r>
          </a:p>
          <a:p>
            <a:endParaRPr lang="en-GB" altLang="en-US" dirty="0"/>
          </a:p>
          <a:p>
            <a:r>
              <a:rPr lang="en-GB" altLang="en-US" dirty="0"/>
              <a:t>Also enforce designing before coding</a:t>
            </a:r>
          </a:p>
        </p:txBody>
      </p:sp>
    </p:spTree>
    <p:extLst>
      <p:ext uri="{BB962C8B-B14F-4D97-AF65-F5344CB8AC3E}">
        <p14:creationId xmlns:p14="http://schemas.microsoft.com/office/powerpoint/2010/main" val="2468902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92075" tIns="46038" rIns="92075" bIns="46038" anchor="b"/>
          <a:lstStyle/>
          <a:p>
            <a:r>
              <a:rPr lang="en-US" altLang="en-US" dirty="0"/>
              <a:t>Mutator/Setter methods</a:t>
            </a:r>
          </a:p>
        </p:txBody>
      </p:sp>
      <p:sp>
        <p:nvSpPr>
          <p:cNvPr id="19459" name="Rectangle 3"/>
          <p:cNvSpPr>
            <a:spLocks noGrp="1" noChangeArrowheads="1"/>
          </p:cNvSpPr>
          <p:nvPr>
            <p:ph type="body" idx="4294967295"/>
          </p:nvPr>
        </p:nvSpPr>
        <p:spPr>
          <a:xfrm>
            <a:off x="685800" y="1828800"/>
            <a:ext cx="7989888" cy="4552950"/>
          </a:xfrm>
        </p:spPr>
        <p:txBody>
          <a:bodyPr lIns="92075" tIns="46038" rIns="92075" bIns="46038"/>
          <a:lstStyle/>
          <a:p>
            <a:r>
              <a:rPr lang="en-US" altLang="en-US"/>
              <a:t>sometimes called “set” or command methods or “setters” </a:t>
            </a:r>
          </a:p>
          <a:p>
            <a:pPr lvl="1"/>
            <a:r>
              <a:rPr lang="en-US" altLang="en-US"/>
              <a:t>mutators do not need to have "set" in their name</a:t>
            </a:r>
          </a:p>
          <a:p>
            <a:endParaRPr lang="en-US" altLang="en-US"/>
          </a:p>
          <a:p>
            <a:r>
              <a:rPr lang="en-US" altLang="en-US"/>
              <a:t>Used to </a:t>
            </a:r>
            <a:r>
              <a:rPr lang="en-US" altLang="en-US" i="1"/>
              <a:t>mutate</a:t>
            </a:r>
            <a:r>
              <a:rPr lang="en-US" altLang="en-US"/>
              <a:t> (i.e., change) an object’s </a:t>
            </a:r>
            <a:r>
              <a:rPr lang="en-US" altLang="en-US" i="1"/>
              <a:t>state</a:t>
            </a:r>
            <a:r>
              <a:rPr lang="en-US" altLang="en-US"/>
              <a:t>.</a:t>
            </a:r>
          </a:p>
          <a:p>
            <a:r>
              <a:rPr lang="en-US" altLang="en-US" b="1">
                <a:latin typeface="Courier New" panose="02070309020205020404" pitchFamily="49" charset="0"/>
              </a:rPr>
              <a:t>void</a:t>
            </a:r>
            <a:r>
              <a:rPr lang="en-US" altLang="en-US"/>
              <a:t> return type</a:t>
            </a:r>
          </a:p>
          <a:p>
            <a:r>
              <a:rPr lang="en-US" altLang="en-US"/>
              <a:t>Achieved through changing the value of one or more fields</a:t>
            </a:r>
          </a:p>
          <a:p>
            <a:pPr lvl="1"/>
            <a:r>
              <a:rPr lang="en-US" altLang="en-US"/>
              <a:t>typically contain assignment statements</a:t>
            </a:r>
          </a:p>
          <a:p>
            <a:pPr lvl="1"/>
            <a:r>
              <a:rPr lang="en-US" altLang="en-US"/>
              <a:t>typically receive arguments</a:t>
            </a:r>
          </a:p>
          <a:p>
            <a:endParaRPr lang="en-US" altLang="en-US"/>
          </a:p>
        </p:txBody>
      </p:sp>
    </p:spTree>
    <p:extLst>
      <p:ext uri="{BB962C8B-B14F-4D97-AF65-F5344CB8AC3E}">
        <p14:creationId xmlns:p14="http://schemas.microsoft.com/office/powerpoint/2010/main" val="2134587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lIns="92075" tIns="46038" rIns="92075" bIns="46038" anchor="b"/>
          <a:lstStyle/>
          <a:p>
            <a:r>
              <a:rPr lang="en-US" altLang="en-US"/>
              <a:t>Mutator example</a:t>
            </a:r>
          </a:p>
        </p:txBody>
      </p:sp>
      <p:sp>
        <p:nvSpPr>
          <p:cNvPr id="20483" name="Text Box 3"/>
          <p:cNvSpPr txBox="1">
            <a:spLocks noChangeArrowheads="1"/>
          </p:cNvSpPr>
          <p:nvPr/>
        </p:nvSpPr>
        <p:spPr bwMode="auto">
          <a:xfrm>
            <a:off x="1524000" y="3203575"/>
            <a:ext cx="65738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400" b="1">
                <a:latin typeface="Courier New" panose="02070309020205020404" pitchFamily="49" charset="0"/>
              </a:rPr>
              <a:t>public void insertMoney(int amount)</a:t>
            </a:r>
          </a:p>
          <a:p>
            <a:pPr defTabSz="914400" eaLnBrk="1" hangingPunct="1">
              <a:buClrTx/>
              <a:buSzTx/>
              <a:buFontTx/>
              <a:buNone/>
            </a:pPr>
            <a:r>
              <a:rPr lang="en-US" altLang="en-US" sz="2400" b="1">
                <a:latin typeface="Courier New" panose="02070309020205020404" pitchFamily="49" charset="0"/>
              </a:rPr>
              <a:t>{</a:t>
            </a:r>
          </a:p>
          <a:p>
            <a:pPr defTabSz="914400" eaLnBrk="1" hangingPunct="1">
              <a:buClrTx/>
              <a:buSzTx/>
              <a:buFontTx/>
              <a:buNone/>
            </a:pPr>
            <a:r>
              <a:rPr lang="en-US" altLang="en-US" sz="2400" b="1">
                <a:latin typeface="Courier New" panose="02070309020205020404" pitchFamily="49" charset="0"/>
              </a:rPr>
              <a:t>    balance = balance + amount;</a:t>
            </a:r>
          </a:p>
          <a:p>
            <a:pPr defTabSz="914400" eaLnBrk="1" hangingPunct="1">
              <a:buClrTx/>
              <a:buSzTx/>
              <a:buFontTx/>
              <a:buNone/>
            </a:pPr>
            <a:r>
              <a:rPr lang="en-US" altLang="en-US" sz="2400" b="1">
                <a:latin typeface="Courier New" panose="02070309020205020404" pitchFamily="49" charset="0"/>
              </a:rPr>
              <a:t>} </a:t>
            </a:r>
          </a:p>
        </p:txBody>
      </p:sp>
      <p:sp>
        <p:nvSpPr>
          <p:cNvPr id="20484" name="Line 7"/>
          <p:cNvSpPr>
            <a:spLocks noChangeShapeType="1"/>
          </p:cNvSpPr>
          <p:nvPr/>
        </p:nvSpPr>
        <p:spPr bwMode="auto">
          <a:xfrm flipH="1">
            <a:off x="3294063" y="2619375"/>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5" name="Line 11"/>
          <p:cNvSpPr>
            <a:spLocks noChangeShapeType="1"/>
          </p:cNvSpPr>
          <p:nvPr/>
        </p:nvSpPr>
        <p:spPr bwMode="auto">
          <a:xfrm>
            <a:off x="1925638" y="2584450"/>
            <a:ext cx="393700" cy="698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6" name="Text Box 12"/>
          <p:cNvSpPr txBox="1">
            <a:spLocks noChangeArrowheads="1"/>
          </p:cNvSpPr>
          <p:nvPr/>
        </p:nvSpPr>
        <p:spPr bwMode="auto">
          <a:xfrm>
            <a:off x="6208713" y="4962525"/>
            <a:ext cx="2665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i="1"/>
              <a:t>assignment statement</a:t>
            </a:r>
          </a:p>
        </p:txBody>
      </p:sp>
      <p:sp>
        <p:nvSpPr>
          <p:cNvPr id="20487" name="Line 13"/>
          <p:cNvSpPr>
            <a:spLocks noChangeShapeType="1"/>
          </p:cNvSpPr>
          <p:nvPr/>
        </p:nvSpPr>
        <p:spPr bwMode="auto">
          <a:xfrm flipH="1" flipV="1">
            <a:off x="5257800" y="4343400"/>
            <a:ext cx="1327150"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8" name="Text Box 14"/>
          <p:cNvSpPr txBox="1">
            <a:spLocks noChangeArrowheads="1"/>
          </p:cNvSpPr>
          <p:nvPr/>
        </p:nvSpPr>
        <p:spPr bwMode="auto">
          <a:xfrm>
            <a:off x="2955925" y="5019675"/>
            <a:ext cx="238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i="1"/>
              <a:t>field being changed</a:t>
            </a:r>
          </a:p>
        </p:txBody>
      </p:sp>
      <p:sp>
        <p:nvSpPr>
          <p:cNvPr id="20489" name="Line 15"/>
          <p:cNvSpPr>
            <a:spLocks noChangeShapeType="1"/>
          </p:cNvSpPr>
          <p:nvPr/>
        </p:nvSpPr>
        <p:spPr bwMode="auto">
          <a:xfrm flipH="1" flipV="1">
            <a:off x="2895600" y="4413250"/>
            <a:ext cx="896938" cy="612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90" name="Oval 16"/>
          <p:cNvSpPr>
            <a:spLocks noChangeArrowheads="1"/>
          </p:cNvSpPr>
          <p:nvPr/>
        </p:nvSpPr>
        <p:spPr bwMode="auto">
          <a:xfrm>
            <a:off x="1547813" y="3573463"/>
            <a:ext cx="360362" cy="1296987"/>
          </a:xfrm>
          <a:prstGeom prst="ellips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20491" name="Text Box 17"/>
          <p:cNvSpPr txBox="1">
            <a:spLocks noChangeArrowheads="1"/>
          </p:cNvSpPr>
          <p:nvPr/>
        </p:nvSpPr>
        <p:spPr bwMode="auto">
          <a:xfrm>
            <a:off x="755650" y="5589588"/>
            <a:ext cx="439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000" i="1"/>
              <a:t>start and end of method body (block)</a:t>
            </a:r>
            <a:endParaRPr lang="en-GB" altLang="en-US" sz="2000" i="1"/>
          </a:p>
        </p:txBody>
      </p:sp>
      <p:sp>
        <p:nvSpPr>
          <p:cNvPr id="20492" name="Line 18"/>
          <p:cNvSpPr>
            <a:spLocks noChangeShapeType="1"/>
          </p:cNvSpPr>
          <p:nvPr/>
        </p:nvSpPr>
        <p:spPr bwMode="auto">
          <a:xfrm flipV="1">
            <a:off x="1692275" y="5013325"/>
            <a:ext cx="0" cy="5032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20493" name="Rectangle 19"/>
          <p:cNvSpPr>
            <a:spLocks noChangeArrowheads="1"/>
          </p:cNvSpPr>
          <p:nvPr/>
        </p:nvSpPr>
        <p:spPr bwMode="auto">
          <a:xfrm>
            <a:off x="1103313" y="3067050"/>
            <a:ext cx="7396162" cy="18700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20494" name="Text Box 22"/>
          <p:cNvSpPr txBox="1">
            <a:spLocks noChangeArrowheads="1"/>
          </p:cNvSpPr>
          <p:nvPr/>
        </p:nvSpPr>
        <p:spPr bwMode="auto">
          <a:xfrm>
            <a:off x="623888" y="2230438"/>
            <a:ext cx="799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spcBef>
                <a:spcPct val="50000"/>
              </a:spcBef>
              <a:buClrTx/>
              <a:buSzTx/>
              <a:buFontTx/>
              <a:buNone/>
            </a:pPr>
            <a:r>
              <a:rPr lang="en-US" altLang="en-US" sz="2000" i="1"/>
              <a:t>visibility modifier    return type (void)    method name     parameter list</a:t>
            </a:r>
            <a:endParaRPr lang="en-GB" altLang="en-US" sz="2000" i="1"/>
          </a:p>
        </p:txBody>
      </p:sp>
      <p:sp>
        <p:nvSpPr>
          <p:cNvPr id="20495" name="Line 23"/>
          <p:cNvSpPr>
            <a:spLocks noChangeShapeType="1"/>
          </p:cNvSpPr>
          <p:nvPr/>
        </p:nvSpPr>
        <p:spPr bwMode="auto">
          <a:xfrm flipH="1">
            <a:off x="5172075" y="2559050"/>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96" name="Line 24"/>
          <p:cNvSpPr>
            <a:spLocks noChangeShapeType="1"/>
          </p:cNvSpPr>
          <p:nvPr/>
        </p:nvSpPr>
        <p:spPr bwMode="auto">
          <a:xfrm flipH="1">
            <a:off x="7132638" y="2620963"/>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97" name="Text Box 25"/>
          <p:cNvSpPr txBox="1">
            <a:spLocks noChangeArrowheads="1"/>
          </p:cNvSpPr>
          <p:nvPr/>
        </p:nvSpPr>
        <p:spPr bwMode="auto">
          <a:xfrm>
            <a:off x="444500" y="1773238"/>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rgbClr val="000000"/>
              </a:buClr>
              <a:buSzPct val="100000"/>
              <a:buFont typeface="Times New Roman" panose="02020603050405020304" pitchFamily="18" charset="0"/>
              <a:defRPr>
                <a:solidFill>
                  <a:schemeClr val="tx1"/>
                </a:solidFill>
                <a:latin typeface="Arial" panose="020B0604020202020204" pitchFamily="34" charset="0"/>
              </a:defRPr>
            </a:lvl1pPr>
            <a:lvl2pPr>
              <a:buClr>
                <a:srgbClr val="000000"/>
              </a:buClr>
              <a:buSzPct val="100000"/>
              <a:buFont typeface="Times New Roman" panose="02020603050405020304" pitchFamily="18" charset="0"/>
              <a:defRPr>
                <a:solidFill>
                  <a:schemeClr val="tx1"/>
                </a:solidFill>
                <a:latin typeface="Arial" panose="020B0604020202020204" pitchFamily="34" charset="0"/>
              </a:defRPr>
            </a:lvl2pPr>
            <a:lvl3pPr>
              <a:buClr>
                <a:srgbClr val="000000"/>
              </a:buClr>
              <a:buSzPct val="100000"/>
              <a:buFont typeface="Times New Roman" panose="02020603050405020304" pitchFamily="18" charset="0"/>
              <a:defRPr>
                <a:solidFill>
                  <a:schemeClr val="tx1"/>
                </a:solidFill>
                <a:latin typeface="Arial" panose="020B0604020202020204" pitchFamily="34" charset="0"/>
              </a:defRPr>
            </a:lvl3pPr>
            <a:lvl4pPr>
              <a:buClr>
                <a:srgbClr val="000000"/>
              </a:buClr>
              <a:buSzPct val="100000"/>
              <a:buFont typeface="Times New Roman" panose="02020603050405020304" pitchFamily="18" charset="0"/>
              <a:defRPr>
                <a:solidFill>
                  <a:schemeClr val="tx1"/>
                </a:solidFill>
                <a:latin typeface="Arial" panose="020B0604020202020204" pitchFamily="34" charset="0"/>
              </a:defRPr>
            </a:lvl4pPr>
            <a:lvl5pPr>
              <a:buClr>
                <a:srgbClr val="000000"/>
              </a:buClr>
              <a:buSzPct val="100000"/>
              <a:buFont typeface="Times New Roman" panose="02020603050405020304" pitchFamily="18" charset="0"/>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spcBef>
                <a:spcPct val="50000"/>
              </a:spcBef>
              <a:buClrTx/>
              <a:buSzTx/>
              <a:buFontTx/>
              <a:buNone/>
            </a:pPr>
            <a:r>
              <a:rPr lang="en-GB" altLang="en-US" sz="2400" i="1"/>
              <a:t>Signature:</a:t>
            </a:r>
          </a:p>
        </p:txBody>
      </p:sp>
    </p:spTree>
    <p:extLst>
      <p:ext uri="{BB962C8B-B14F-4D97-AF65-F5344CB8AC3E}">
        <p14:creationId xmlns:p14="http://schemas.microsoft.com/office/powerpoint/2010/main" val="1013527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a:t>Methods in Counter class</a:t>
            </a:r>
          </a:p>
        </p:txBody>
      </p:sp>
      <p:sp>
        <p:nvSpPr>
          <p:cNvPr id="21507" name="Text Box 3"/>
          <p:cNvSpPr txBox="1">
            <a:spLocks noChangeArrowheads="1"/>
          </p:cNvSpPr>
          <p:nvPr/>
        </p:nvSpPr>
        <p:spPr bwMode="auto">
          <a:xfrm>
            <a:off x="900113" y="1670050"/>
            <a:ext cx="7777162" cy="4064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D8C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b="1" dirty="0">
                <a:latin typeface="Courier New" panose="02070309020205020404" pitchFamily="49" charset="0"/>
              </a:rPr>
              <a:t>public class </a:t>
            </a:r>
            <a:r>
              <a:rPr lang="en-GB" altLang="en-US" sz="2000" dirty="0">
                <a:latin typeface="Courier New" panose="02070309020205020404" pitchFamily="49" charset="0"/>
              </a:rPr>
              <a:t>Counter {</a:t>
            </a:r>
          </a:p>
          <a:p>
            <a:pPr>
              <a:spcBef>
                <a:spcPct val="50000"/>
              </a:spcBef>
            </a:pPr>
            <a:r>
              <a:rPr lang="en-GB" altLang="en-US" sz="2000" dirty="0">
                <a:latin typeface="Courier New" panose="02070309020205020404" pitchFamily="49" charset="0"/>
              </a:rPr>
              <a:t>        </a:t>
            </a:r>
            <a:r>
              <a:rPr lang="en-GB" altLang="en-US" sz="2000" b="1" dirty="0">
                <a:latin typeface="Courier New" panose="02070309020205020404" pitchFamily="49" charset="0"/>
              </a:rPr>
              <a:t>private </a:t>
            </a:r>
            <a:r>
              <a:rPr lang="en-GB" altLang="en-US" sz="2000" b="1" dirty="0" err="1">
                <a:latin typeface="Courier New" panose="02070309020205020404" pitchFamily="49" charset="0"/>
              </a:rPr>
              <a:t>int</a:t>
            </a:r>
            <a:r>
              <a:rPr lang="en-GB" altLang="en-US" sz="2000" b="1" dirty="0">
                <a:latin typeface="Courier New" panose="02070309020205020404" pitchFamily="49" charset="0"/>
              </a:rPr>
              <a:t> </a:t>
            </a:r>
            <a:r>
              <a:rPr lang="en-GB" altLang="en-US" sz="2000" dirty="0">
                <a:latin typeface="Courier New" panose="02070309020205020404" pitchFamily="49" charset="0"/>
              </a:rPr>
              <a:t>count;</a:t>
            </a:r>
          </a:p>
          <a:p>
            <a:pPr>
              <a:spcBef>
                <a:spcPct val="50000"/>
              </a:spcBef>
            </a:pPr>
            <a:r>
              <a:rPr lang="en-GB" altLang="en-US" sz="2000" dirty="0">
                <a:latin typeface="Courier New" panose="02070309020205020404" pitchFamily="49" charset="0"/>
              </a:rPr>
              <a:t>        </a:t>
            </a:r>
            <a:r>
              <a:rPr lang="en-GB" altLang="en-US" sz="2000" b="1" dirty="0">
                <a:latin typeface="Courier New" panose="02070309020205020404" pitchFamily="49" charset="0"/>
              </a:rPr>
              <a:t>public</a:t>
            </a:r>
            <a:r>
              <a:rPr lang="en-GB" altLang="en-US" sz="2000" dirty="0">
                <a:latin typeface="Courier New" panose="02070309020205020404" pitchFamily="49" charset="0"/>
              </a:rPr>
              <a:t> </a:t>
            </a:r>
            <a:r>
              <a:rPr lang="en-GB" altLang="en-US" sz="2000" dirty="0" err="1">
                <a:latin typeface="Courier New" panose="02070309020205020404" pitchFamily="49" charset="0"/>
              </a:rPr>
              <a:t>int</a:t>
            </a:r>
            <a:r>
              <a:rPr lang="en-GB" altLang="en-US" sz="2000" dirty="0">
                <a:latin typeface="Courier New" panose="02070309020205020404" pitchFamily="49" charset="0"/>
              </a:rPr>
              <a:t> </a:t>
            </a:r>
            <a:r>
              <a:rPr lang="en-GB" altLang="en-US" sz="2000" dirty="0" err="1">
                <a:latin typeface="Courier New" panose="02070309020205020404" pitchFamily="49" charset="0"/>
              </a:rPr>
              <a:t>getCurrentCount</a:t>
            </a:r>
            <a:r>
              <a:rPr lang="en-GB" altLang="en-US" sz="2000" dirty="0">
                <a:latin typeface="Courier New" panose="02070309020205020404" pitchFamily="49" charset="0"/>
              </a:rPr>
              <a:t>(){</a:t>
            </a:r>
          </a:p>
          <a:p>
            <a:pPr>
              <a:spcBef>
                <a:spcPct val="50000"/>
              </a:spcBef>
            </a:pPr>
            <a:r>
              <a:rPr lang="en-GB" altLang="en-US" sz="2000" dirty="0">
                <a:latin typeface="Courier New" panose="02070309020205020404" pitchFamily="49" charset="0"/>
              </a:rPr>
              <a:t>			</a:t>
            </a:r>
            <a:r>
              <a:rPr lang="en-GB" altLang="en-US" sz="2000" b="1" dirty="0">
                <a:latin typeface="Courier New" panose="02070309020205020404" pitchFamily="49" charset="0"/>
              </a:rPr>
              <a:t>return</a:t>
            </a:r>
            <a:r>
              <a:rPr lang="en-GB" altLang="en-US" sz="2000" dirty="0">
                <a:latin typeface="Courier New" panose="02070309020205020404" pitchFamily="49" charset="0"/>
              </a:rPr>
              <a:t> count;</a:t>
            </a:r>
          </a:p>
          <a:p>
            <a:pPr>
              <a:spcBef>
                <a:spcPct val="50000"/>
              </a:spcBef>
            </a:pPr>
            <a:r>
              <a:rPr lang="en-GB" altLang="en-US" sz="2000" dirty="0">
                <a:latin typeface="Courier New" panose="02070309020205020404" pitchFamily="49" charset="0"/>
              </a:rPr>
              <a:t>        }</a:t>
            </a:r>
          </a:p>
          <a:p>
            <a:pPr>
              <a:spcBef>
                <a:spcPct val="50000"/>
              </a:spcBef>
            </a:pPr>
            <a:r>
              <a:rPr lang="en-GB" altLang="en-US" sz="2000" dirty="0">
                <a:latin typeface="Courier New" panose="02070309020205020404" pitchFamily="49" charset="0"/>
              </a:rPr>
              <a:t>        </a:t>
            </a:r>
            <a:r>
              <a:rPr lang="en-GB" altLang="en-US" sz="2000" b="1" dirty="0">
                <a:latin typeface="Courier New" panose="02070309020205020404" pitchFamily="49" charset="0"/>
              </a:rPr>
              <a:t>public void</a:t>
            </a:r>
            <a:r>
              <a:rPr lang="en-GB" altLang="en-US" sz="2000" dirty="0">
                <a:latin typeface="Courier New" panose="02070309020205020404" pitchFamily="49" charset="0"/>
              </a:rPr>
              <a:t> </a:t>
            </a:r>
            <a:r>
              <a:rPr lang="en-GB" altLang="en-US" sz="2000" dirty="0" err="1">
                <a:latin typeface="Courier New" panose="02070309020205020404" pitchFamily="49" charset="0"/>
              </a:rPr>
              <a:t>incrementCount</a:t>
            </a:r>
            <a:r>
              <a:rPr lang="en-GB" altLang="en-US" sz="2000" dirty="0">
                <a:latin typeface="Courier New" panose="02070309020205020404" pitchFamily="49" charset="0"/>
              </a:rPr>
              <a:t>(){</a:t>
            </a:r>
          </a:p>
          <a:p>
            <a:pPr>
              <a:spcBef>
                <a:spcPct val="50000"/>
              </a:spcBef>
            </a:pPr>
            <a:r>
              <a:rPr lang="en-GB" altLang="en-US" sz="2000" dirty="0">
                <a:latin typeface="Courier New" panose="02070309020205020404" pitchFamily="49" charset="0"/>
              </a:rPr>
              <a:t>			count = count + 1;</a:t>
            </a:r>
          </a:p>
          <a:p>
            <a:pPr>
              <a:spcBef>
                <a:spcPct val="50000"/>
              </a:spcBef>
            </a:pPr>
            <a:r>
              <a:rPr lang="en-GB" altLang="en-US" sz="2000" dirty="0">
                <a:latin typeface="Courier New" panose="02070309020205020404" pitchFamily="49" charset="0"/>
              </a:rPr>
              <a:t>        }</a:t>
            </a:r>
          </a:p>
          <a:p>
            <a:pPr>
              <a:spcBef>
                <a:spcPct val="50000"/>
              </a:spcBef>
            </a:pPr>
            <a:r>
              <a:rPr lang="en-GB" altLang="en-US" sz="2000" dirty="0">
                <a:latin typeface="Courier New" panose="02070309020205020404" pitchFamily="49" charset="0"/>
              </a:rPr>
              <a:t>}</a:t>
            </a: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677119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a:t>Calling Methods</a:t>
            </a:r>
          </a:p>
        </p:txBody>
      </p:sp>
      <p:sp>
        <p:nvSpPr>
          <p:cNvPr id="22531" name="Rectangle 3"/>
          <p:cNvSpPr>
            <a:spLocks noGrp="1" noChangeArrowheads="1"/>
          </p:cNvSpPr>
          <p:nvPr>
            <p:ph type="body" idx="1"/>
          </p:nvPr>
        </p:nvSpPr>
        <p:spPr>
          <a:xfrm>
            <a:off x="703263" y="1498600"/>
            <a:ext cx="7772400" cy="4713288"/>
          </a:xfrm>
        </p:spPr>
        <p:txBody>
          <a:bodyPr/>
          <a:lstStyle/>
          <a:p>
            <a:pPr>
              <a:buFont typeface="Times New Roman" panose="02020603050405020304" pitchFamily="18" charset="0"/>
              <a:buNone/>
            </a:pPr>
            <a:r>
              <a:rPr lang="en-GB" altLang="en-US"/>
              <a:t>To get something done a client must:</a:t>
            </a:r>
          </a:p>
          <a:p>
            <a:pPr lvl="1"/>
            <a:r>
              <a:rPr lang="en-GB" altLang="en-US" sz="1800"/>
              <a:t>declare an object giving its type and identifier</a:t>
            </a:r>
          </a:p>
          <a:p>
            <a:pPr lvl="1"/>
            <a:r>
              <a:rPr lang="en-GB" altLang="en-US" sz="1800"/>
              <a:t>create the object using one of its constructors and giving actual parameters if required</a:t>
            </a:r>
          </a:p>
          <a:p>
            <a:pPr lvl="1"/>
            <a:r>
              <a:rPr lang="en-GB" altLang="en-US" sz="1800"/>
              <a:t>call a method/s on that objects</a:t>
            </a:r>
          </a:p>
          <a:p>
            <a:pPr>
              <a:buFont typeface="Times New Roman" panose="02020603050405020304" pitchFamily="18" charset="0"/>
              <a:buNone/>
            </a:pPr>
            <a:r>
              <a:rPr lang="en-GB" altLang="en-US"/>
              <a:t>To call a method :</a:t>
            </a:r>
          </a:p>
          <a:p>
            <a:pPr lvl="1"/>
            <a:r>
              <a:rPr lang="en-GB" altLang="en-US" sz="1800"/>
              <a:t>check its signature in the supplier class</a:t>
            </a:r>
          </a:p>
          <a:p>
            <a:pPr lvl="1"/>
            <a:r>
              <a:rPr lang="en-GB" altLang="en-US" sz="1800"/>
              <a:t>specify the object</a:t>
            </a:r>
          </a:p>
          <a:p>
            <a:pPr lvl="1"/>
            <a:r>
              <a:rPr lang="en-GB" altLang="en-US" sz="1800"/>
              <a:t>name the method</a:t>
            </a:r>
          </a:p>
          <a:p>
            <a:pPr lvl="1"/>
            <a:r>
              <a:rPr lang="en-GB" altLang="en-US" sz="1800"/>
              <a:t>supply actual parameters, if required</a:t>
            </a:r>
          </a:p>
          <a:p>
            <a:pPr>
              <a:buFont typeface="Times New Roman" panose="02020603050405020304" pitchFamily="18" charset="0"/>
              <a:buNone/>
            </a:pPr>
            <a:r>
              <a:rPr lang="en-GB" altLang="en-US"/>
              <a:t>Actual parameters :</a:t>
            </a:r>
          </a:p>
          <a:p>
            <a:pPr lvl="1"/>
            <a:r>
              <a:rPr lang="en-GB" altLang="en-US" sz="1800"/>
              <a:t>must be of the correct type </a:t>
            </a:r>
          </a:p>
          <a:p>
            <a:pPr lvl="1"/>
            <a:r>
              <a:rPr lang="en-GB" altLang="en-US" sz="1800"/>
              <a:t>and in the order specified in the signature (check supplier)</a:t>
            </a:r>
          </a:p>
        </p:txBody>
      </p:sp>
    </p:spTree>
    <p:extLst>
      <p:ext uri="{BB962C8B-B14F-4D97-AF65-F5344CB8AC3E}">
        <p14:creationId xmlns:p14="http://schemas.microsoft.com/office/powerpoint/2010/main" val="1011471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GB" altLang="en-US" sz="2400" b="1" dirty="0"/>
              <a:t>Method Key Words</a:t>
            </a:r>
          </a:p>
        </p:txBody>
      </p:sp>
      <p:sp>
        <p:nvSpPr>
          <p:cNvPr id="23555" name="Rectangle 3"/>
          <p:cNvSpPr>
            <a:spLocks noGrp="1" noChangeArrowheads="1"/>
          </p:cNvSpPr>
          <p:nvPr>
            <p:ph type="body" idx="1"/>
          </p:nvPr>
        </p:nvSpPr>
        <p:spPr/>
        <p:txBody>
          <a:bodyPr/>
          <a:lstStyle/>
          <a:p>
            <a:r>
              <a:rPr lang="en-GB" altLang="en-US" dirty="0">
                <a:latin typeface="Courier New" panose="02070309020205020404" pitchFamily="49" charset="0"/>
              </a:rPr>
              <a:t>public, void, return, static</a:t>
            </a:r>
            <a:r>
              <a:rPr lang="en-GB" altLang="en-US" dirty="0"/>
              <a:t> (which we use in the main method), </a:t>
            </a:r>
            <a:r>
              <a:rPr lang="en-GB" altLang="en-US" dirty="0">
                <a:latin typeface="Courier New" panose="02070309020205020404" pitchFamily="49" charset="0"/>
              </a:rPr>
              <a:t>private</a:t>
            </a:r>
          </a:p>
          <a:p>
            <a:endParaRPr lang="en-GB" altLang="en-US" dirty="0">
              <a:latin typeface="Courier New" panose="02070309020205020404" pitchFamily="49" charset="0"/>
            </a:endParaRPr>
          </a:p>
          <a:p>
            <a:r>
              <a:rPr lang="en-GB" altLang="en-US" dirty="0"/>
              <a:t>Note that when</a:t>
            </a:r>
            <a:r>
              <a:rPr lang="en-GB" altLang="en-US" dirty="0">
                <a:latin typeface="Courier New" panose="02070309020205020404" pitchFamily="49" charset="0"/>
              </a:rPr>
              <a:t> private </a:t>
            </a:r>
            <a:r>
              <a:rPr lang="en-GB" altLang="en-US" dirty="0"/>
              <a:t>is a method keyword</a:t>
            </a:r>
          </a:p>
          <a:p>
            <a:pPr lvl="1"/>
            <a:r>
              <a:rPr lang="en-GB" altLang="en-US" dirty="0"/>
              <a:t>can define a method that is only visible in the class in which it is defined</a:t>
            </a:r>
          </a:p>
          <a:p>
            <a:pPr lvl="2"/>
            <a:r>
              <a:rPr lang="en-GB" altLang="en-US" dirty="0"/>
              <a:t>local method</a:t>
            </a:r>
          </a:p>
          <a:p>
            <a:pPr lvl="2"/>
            <a:r>
              <a:rPr lang="en-GB" altLang="en-US" dirty="0"/>
              <a:t>not visible to another class</a:t>
            </a:r>
          </a:p>
          <a:p>
            <a:pPr lvl="1"/>
            <a:r>
              <a:rPr lang="en-GB" altLang="en-US" dirty="0"/>
              <a:t>Typically for a method that performs an action that should not be available from outside</a:t>
            </a:r>
          </a:p>
        </p:txBody>
      </p:sp>
    </p:spTree>
    <p:extLst>
      <p:ext uri="{BB962C8B-B14F-4D97-AF65-F5344CB8AC3E}">
        <p14:creationId xmlns:p14="http://schemas.microsoft.com/office/powerpoint/2010/main" val="3497462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a:t>Instance and internal methods</a:t>
            </a:r>
          </a:p>
        </p:txBody>
      </p:sp>
      <p:sp>
        <p:nvSpPr>
          <p:cNvPr id="24579" name="Rectangle 3"/>
          <p:cNvSpPr>
            <a:spLocks noGrp="1" noChangeArrowheads="1"/>
          </p:cNvSpPr>
          <p:nvPr>
            <p:ph type="body" idx="1"/>
          </p:nvPr>
        </p:nvSpPr>
        <p:spPr>
          <a:xfrm>
            <a:off x="685800" y="1733550"/>
            <a:ext cx="7770813" cy="4113213"/>
          </a:xfrm>
        </p:spPr>
        <p:txBody>
          <a:bodyPr/>
          <a:lstStyle/>
          <a:p>
            <a:r>
              <a:rPr lang="en-GB" altLang="en-US" dirty="0"/>
              <a:t>Typically</a:t>
            </a:r>
          </a:p>
          <a:p>
            <a:pPr lvl="1"/>
            <a:r>
              <a:rPr lang="en-GB" altLang="en-US" dirty="0"/>
              <a:t>the specification/</a:t>
            </a:r>
            <a:r>
              <a:rPr lang="en-GB" altLang="en-US" u="sng" dirty="0"/>
              <a:t>definition</a:t>
            </a:r>
            <a:r>
              <a:rPr lang="en-GB" altLang="en-US" dirty="0"/>
              <a:t> of a method occurs in a </a:t>
            </a:r>
            <a:r>
              <a:rPr lang="en-GB" altLang="en-US" i="1" dirty="0"/>
              <a:t>supplier</a:t>
            </a:r>
            <a:r>
              <a:rPr lang="en-GB" altLang="en-US" dirty="0"/>
              <a:t> class</a:t>
            </a:r>
          </a:p>
          <a:p>
            <a:pPr lvl="1"/>
            <a:r>
              <a:rPr lang="en-GB" altLang="en-US" dirty="0"/>
              <a:t>a method </a:t>
            </a:r>
            <a:r>
              <a:rPr lang="en-GB" altLang="en-US" u="sng" dirty="0"/>
              <a:t>call</a:t>
            </a:r>
            <a:r>
              <a:rPr lang="en-GB" altLang="en-US" dirty="0"/>
              <a:t> occurs in a </a:t>
            </a:r>
            <a:r>
              <a:rPr lang="en-GB" altLang="en-US" i="1" dirty="0"/>
              <a:t>client</a:t>
            </a:r>
            <a:r>
              <a:rPr lang="en-GB" altLang="en-US" dirty="0"/>
              <a:t> class</a:t>
            </a:r>
          </a:p>
          <a:p>
            <a:pPr lvl="1"/>
            <a:r>
              <a:rPr lang="en-GB" altLang="en-US" dirty="0"/>
              <a:t>the call includes both object and method IDs</a:t>
            </a:r>
          </a:p>
          <a:p>
            <a:r>
              <a:rPr lang="en-GB" altLang="en-US" dirty="0"/>
              <a:t>However, for an internal method call</a:t>
            </a:r>
          </a:p>
          <a:p>
            <a:pPr lvl="1"/>
            <a:r>
              <a:rPr lang="en-GB" altLang="en-US" dirty="0"/>
              <a:t>the specification/</a:t>
            </a:r>
            <a:r>
              <a:rPr lang="en-GB" altLang="en-US" u="sng" dirty="0"/>
              <a:t>definition</a:t>
            </a:r>
            <a:r>
              <a:rPr lang="en-GB" altLang="en-US" dirty="0"/>
              <a:t> of a method occurs in a </a:t>
            </a:r>
            <a:r>
              <a:rPr lang="en-GB" altLang="en-US" i="1" dirty="0"/>
              <a:t>same</a:t>
            </a:r>
            <a:r>
              <a:rPr lang="en-GB" altLang="en-US" dirty="0"/>
              <a:t> class as the call</a:t>
            </a:r>
          </a:p>
          <a:p>
            <a:pPr lvl="1"/>
            <a:r>
              <a:rPr lang="en-GB" altLang="en-US" dirty="0"/>
              <a:t>the call does NOT include an object ID</a:t>
            </a:r>
          </a:p>
          <a:p>
            <a:pPr lvl="1"/>
            <a:r>
              <a:rPr lang="en-GB" altLang="en-US" dirty="0"/>
              <a:t>(but may include the keyword </a:t>
            </a:r>
            <a:r>
              <a:rPr lang="en-GB" altLang="en-US" dirty="0">
                <a:latin typeface="Courier New" panose="02070309020205020404" pitchFamily="49" charset="0"/>
              </a:rPr>
              <a:t>this</a:t>
            </a:r>
            <a:r>
              <a:rPr lang="en-GB" altLang="en-US" dirty="0"/>
              <a:t> instead)</a:t>
            </a:r>
            <a:endParaRPr lang="en-GB" altLang="en-US" dirty="0">
              <a:latin typeface="Courier New" panose="02070309020205020404" pitchFamily="49" charset="0"/>
            </a:endParaRPr>
          </a:p>
          <a:p>
            <a:pPr lvl="1"/>
            <a:endParaRPr lang="en-GB" altLang="en-US" dirty="0"/>
          </a:p>
        </p:txBody>
      </p:sp>
    </p:spTree>
    <p:extLst>
      <p:ext uri="{BB962C8B-B14F-4D97-AF65-F5344CB8AC3E}">
        <p14:creationId xmlns:p14="http://schemas.microsoft.com/office/powerpoint/2010/main" val="1510137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a:t>Using the class</a:t>
            </a:r>
          </a:p>
        </p:txBody>
      </p:sp>
      <p:sp>
        <p:nvSpPr>
          <p:cNvPr id="25603" name="Rectangle 3"/>
          <p:cNvSpPr>
            <a:spLocks noGrp="1" noChangeArrowheads="1"/>
          </p:cNvSpPr>
          <p:nvPr>
            <p:ph type="body" idx="1"/>
          </p:nvPr>
        </p:nvSpPr>
        <p:spPr/>
        <p:txBody>
          <a:bodyPr/>
          <a:lstStyle/>
          <a:p>
            <a:r>
              <a:rPr lang="en-GB" altLang="en-US" dirty="0"/>
              <a:t>We can use the class by</a:t>
            </a:r>
          </a:p>
          <a:p>
            <a:pPr lvl="1"/>
            <a:r>
              <a:rPr lang="en-GB" altLang="en-US" dirty="0"/>
              <a:t>creating an instance of it in a main method</a:t>
            </a:r>
          </a:p>
          <a:p>
            <a:pPr lvl="1"/>
            <a:r>
              <a:rPr lang="en-GB" altLang="en-US" dirty="0"/>
              <a:t>creating an instance of it in another class</a:t>
            </a:r>
          </a:p>
          <a:p>
            <a:pPr lvl="1"/>
            <a:endParaRPr lang="en-GB" altLang="en-US" dirty="0"/>
          </a:p>
          <a:p>
            <a:r>
              <a:rPr lang="en-GB" altLang="en-US" dirty="0"/>
              <a:t>Every class can have a main method</a:t>
            </a:r>
          </a:p>
          <a:p>
            <a:pPr lvl="1"/>
            <a:r>
              <a:rPr lang="en-GB" altLang="en-US" dirty="0"/>
              <a:t>The Counter class could have a main method – see next slide</a:t>
            </a:r>
          </a:p>
        </p:txBody>
      </p:sp>
    </p:spTree>
    <p:extLst>
      <p:ext uri="{BB962C8B-B14F-4D97-AF65-F5344CB8AC3E}">
        <p14:creationId xmlns:p14="http://schemas.microsoft.com/office/powerpoint/2010/main" val="3070485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a:t>Methods in Counter class</a:t>
            </a:r>
          </a:p>
        </p:txBody>
      </p:sp>
      <p:sp>
        <p:nvSpPr>
          <p:cNvPr id="26627" name="Text Box 3"/>
          <p:cNvSpPr txBox="1">
            <a:spLocks noChangeArrowheads="1"/>
          </p:cNvSpPr>
          <p:nvPr/>
        </p:nvSpPr>
        <p:spPr bwMode="auto">
          <a:xfrm>
            <a:off x="755650" y="1412875"/>
            <a:ext cx="7777163" cy="47466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D8C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dirty="0">
                <a:latin typeface="Courier New" panose="02070309020205020404" pitchFamily="49" charset="0"/>
              </a:rPr>
              <a:t>public class </a:t>
            </a:r>
            <a:r>
              <a:rPr lang="en-GB" altLang="en-US" sz="1600" dirty="0">
                <a:latin typeface="Courier New" panose="02070309020205020404" pitchFamily="49" charset="0"/>
              </a:rPr>
              <a:t>Counter {</a:t>
            </a:r>
          </a:p>
          <a:p>
            <a:pPr>
              <a:spcBef>
                <a:spcPct val="50000"/>
              </a:spcBef>
            </a:pPr>
            <a:r>
              <a:rPr lang="en-GB" altLang="en-US" sz="1600" dirty="0">
                <a:latin typeface="Courier New" panose="02070309020205020404" pitchFamily="49" charset="0"/>
              </a:rPr>
              <a:t>        </a:t>
            </a:r>
            <a:r>
              <a:rPr lang="en-GB" altLang="en-US" sz="1600" b="1" dirty="0">
                <a:latin typeface="Courier New" panose="02070309020205020404" pitchFamily="49" charset="0"/>
              </a:rPr>
              <a:t>private </a:t>
            </a:r>
            <a:r>
              <a:rPr lang="en-GB" altLang="en-US" sz="1600" b="1" dirty="0" err="1">
                <a:latin typeface="Courier New" panose="02070309020205020404" pitchFamily="49" charset="0"/>
              </a:rPr>
              <a:t>int</a:t>
            </a:r>
            <a:r>
              <a:rPr lang="en-GB" altLang="en-US" sz="1600" b="1" dirty="0">
                <a:latin typeface="Courier New" panose="02070309020205020404" pitchFamily="49" charset="0"/>
              </a:rPr>
              <a:t> </a:t>
            </a:r>
            <a:r>
              <a:rPr lang="en-GB" altLang="en-US" sz="1600" dirty="0">
                <a:latin typeface="Courier New" panose="02070309020205020404" pitchFamily="49" charset="0"/>
              </a:rPr>
              <a:t>count;</a:t>
            </a:r>
          </a:p>
          <a:p>
            <a:pPr>
              <a:spcBef>
                <a:spcPct val="50000"/>
              </a:spcBef>
            </a:pPr>
            <a:r>
              <a:rPr lang="en-GB" altLang="en-US" sz="1600" dirty="0">
                <a:latin typeface="Courier New" panose="02070309020205020404" pitchFamily="49" charset="0"/>
              </a:rPr>
              <a:t>        </a:t>
            </a:r>
            <a:r>
              <a:rPr lang="en-GB" altLang="en-US" sz="1600" b="1" dirty="0">
                <a:latin typeface="Courier New" panose="02070309020205020404" pitchFamily="49" charset="0"/>
              </a:rPr>
              <a:t>public</a:t>
            </a:r>
            <a:r>
              <a:rPr lang="en-GB" altLang="en-US" sz="1600" dirty="0">
                <a:latin typeface="Courier New" panose="02070309020205020404" pitchFamily="49" charset="0"/>
              </a:rPr>
              <a:t> </a:t>
            </a:r>
            <a:r>
              <a:rPr lang="en-GB" altLang="en-US" sz="1600" dirty="0" err="1">
                <a:latin typeface="Courier New" panose="02070309020205020404" pitchFamily="49" charset="0"/>
              </a:rPr>
              <a:t>int</a:t>
            </a:r>
            <a:r>
              <a:rPr lang="en-GB" altLang="en-US" sz="1600" dirty="0">
                <a:latin typeface="Courier New" panose="02070309020205020404" pitchFamily="49" charset="0"/>
              </a:rPr>
              <a:t> </a:t>
            </a:r>
            <a:r>
              <a:rPr lang="en-GB" altLang="en-US" sz="1600" dirty="0" err="1">
                <a:latin typeface="Courier New" panose="02070309020205020404" pitchFamily="49" charset="0"/>
              </a:rPr>
              <a:t>getCurrentCount</a:t>
            </a:r>
            <a:r>
              <a:rPr lang="en-GB" altLang="en-US" sz="1600" dirty="0">
                <a:latin typeface="Courier New" panose="02070309020205020404" pitchFamily="49" charset="0"/>
              </a:rPr>
              <a:t>(){</a:t>
            </a:r>
          </a:p>
          <a:p>
            <a:pPr>
              <a:spcBef>
                <a:spcPct val="50000"/>
              </a:spcBef>
            </a:pPr>
            <a:r>
              <a:rPr lang="en-GB" altLang="en-US" sz="1600" dirty="0">
                <a:latin typeface="Courier New" panose="02070309020205020404" pitchFamily="49" charset="0"/>
              </a:rPr>
              <a:t>		</a:t>
            </a:r>
            <a:r>
              <a:rPr lang="en-GB" altLang="en-US" sz="1600" b="1" dirty="0">
                <a:latin typeface="Courier New" panose="02070309020205020404" pitchFamily="49" charset="0"/>
              </a:rPr>
              <a:t>return</a:t>
            </a:r>
            <a:r>
              <a:rPr lang="en-GB" altLang="en-US" sz="1600" dirty="0">
                <a:latin typeface="Courier New" panose="02070309020205020404" pitchFamily="49" charset="0"/>
              </a:rPr>
              <a:t> count;</a:t>
            </a:r>
          </a:p>
          <a:p>
            <a:pPr>
              <a:spcBef>
                <a:spcPct val="50000"/>
              </a:spcBef>
            </a:pPr>
            <a:r>
              <a:rPr lang="en-GB" altLang="en-US" sz="1600" dirty="0">
                <a:latin typeface="Courier New" panose="02070309020205020404" pitchFamily="49" charset="0"/>
              </a:rPr>
              <a:t>        }</a:t>
            </a:r>
          </a:p>
          <a:p>
            <a:pPr>
              <a:spcBef>
                <a:spcPct val="50000"/>
              </a:spcBef>
            </a:pPr>
            <a:r>
              <a:rPr lang="en-GB" altLang="en-US" sz="1600" dirty="0">
                <a:latin typeface="Courier New" panose="02070309020205020404" pitchFamily="49" charset="0"/>
              </a:rPr>
              <a:t>        </a:t>
            </a:r>
            <a:r>
              <a:rPr lang="en-GB" altLang="en-US" sz="1600" b="1" dirty="0">
                <a:latin typeface="Courier New" panose="02070309020205020404" pitchFamily="49" charset="0"/>
              </a:rPr>
              <a:t>public void</a:t>
            </a:r>
            <a:r>
              <a:rPr lang="en-GB" altLang="en-US" sz="1600" dirty="0">
                <a:latin typeface="Courier New" panose="02070309020205020404" pitchFamily="49" charset="0"/>
              </a:rPr>
              <a:t> </a:t>
            </a:r>
            <a:r>
              <a:rPr lang="en-GB" altLang="en-US" sz="1600" dirty="0" err="1">
                <a:latin typeface="Courier New" panose="02070309020205020404" pitchFamily="49" charset="0"/>
              </a:rPr>
              <a:t>incrementCount</a:t>
            </a:r>
            <a:r>
              <a:rPr lang="en-GB" altLang="en-US" sz="1600" dirty="0">
                <a:latin typeface="Courier New" panose="02070309020205020404" pitchFamily="49" charset="0"/>
              </a:rPr>
              <a:t>(){</a:t>
            </a:r>
          </a:p>
          <a:p>
            <a:pPr>
              <a:spcBef>
                <a:spcPct val="50000"/>
              </a:spcBef>
            </a:pPr>
            <a:r>
              <a:rPr lang="en-GB" altLang="en-US" sz="1600" dirty="0">
                <a:latin typeface="Courier New" panose="02070309020205020404" pitchFamily="49" charset="0"/>
              </a:rPr>
              <a:t>		count = count + 1;</a:t>
            </a:r>
          </a:p>
          <a:p>
            <a:pPr>
              <a:spcBef>
                <a:spcPct val="50000"/>
              </a:spcBef>
            </a:pPr>
            <a:r>
              <a:rPr lang="en-GB" altLang="en-US" sz="1600" dirty="0">
                <a:latin typeface="Courier New" panose="02070309020205020404" pitchFamily="49" charset="0"/>
              </a:rPr>
              <a:t>        }</a:t>
            </a:r>
          </a:p>
          <a:p>
            <a:pPr>
              <a:spcBef>
                <a:spcPct val="50000"/>
              </a:spcBef>
            </a:pPr>
            <a:r>
              <a:rPr lang="en-GB" altLang="en-US" sz="1600" dirty="0">
                <a:latin typeface="Courier New" panose="02070309020205020404" pitchFamily="49" charset="0"/>
              </a:rPr>
              <a:t>	public static void main(String </a:t>
            </a:r>
            <a:r>
              <a:rPr lang="en-GB" altLang="en-US" sz="1600" dirty="0" err="1">
                <a:latin typeface="Courier New" panose="02070309020205020404" pitchFamily="49" charset="0"/>
              </a:rPr>
              <a:t>args</a:t>
            </a:r>
            <a:r>
              <a:rPr lang="en-GB" altLang="en-US" sz="1600" dirty="0">
                <a:latin typeface="Courier New" panose="02070309020205020404" pitchFamily="49" charset="0"/>
              </a:rPr>
              <a:t>[] ){</a:t>
            </a:r>
          </a:p>
          <a:p>
            <a:pPr>
              <a:spcBef>
                <a:spcPct val="50000"/>
              </a:spcBef>
            </a:pPr>
            <a:r>
              <a:rPr lang="en-GB" altLang="en-US" sz="1600" dirty="0">
                <a:latin typeface="Courier New" panose="02070309020205020404" pitchFamily="49" charset="0"/>
              </a:rPr>
              <a:t>		Counter </a:t>
            </a:r>
            <a:r>
              <a:rPr lang="en-GB" altLang="en-US" sz="1600" dirty="0" err="1">
                <a:latin typeface="Courier New" panose="02070309020205020404" pitchFamily="49" charset="0"/>
              </a:rPr>
              <a:t>counter</a:t>
            </a:r>
            <a:r>
              <a:rPr lang="en-GB" altLang="en-US" sz="1600" dirty="0">
                <a:latin typeface="Courier New" panose="02070309020205020404" pitchFamily="49" charset="0"/>
              </a:rPr>
              <a:t> = new Counter();</a:t>
            </a:r>
          </a:p>
          <a:p>
            <a:pPr>
              <a:spcBef>
                <a:spcPct val="50000"/>
              </a:spcBef>
            </a:pPr>
            <a:r>
              <a:rPr lang="en-GB" altLang="en-US" sz="1600" dirty="0">
                <a:latin typeface="Courier New" panose="02070309020205020404" pitchFamily="49" charset="0"/>
              </a:rPr>
              <a:t>		</a:t>
            </a:r>
            <a:r>
              <a:rPr lang="en-GB" altLang="en-US" sz="1600" dirty="0" err="1">
                <a:latin typeface="Courier New" panose="02070309020205020404" pitchFamily="49" charset="0"/>
              </a:rPr>
              <a:t>counter.incrementCount</a:t>
            </a:r>
            <a:r>
              <a:rPr lang="en-GB" altLang="en-US" sz="1600" dirty="0">
                <a:latin typeface="Courier New" panose="02070309020205020404" pitchFamily="49" charset="0"/>
              </a:rPr>
              <a:t>();</a:t>
            </a:r>
          </a:p>
          <a:p>
            <a:pPr>
              <a:spcBef>
                <a:spcPct val="50000"/>
              </a:spcBef>
            </a:pPr>
            <a:r>
              <a:rPr lang="en-GB" altLang="en-US" sz="1600" dirty="0">
                <a:latin typeface="Courier New" panose="02070309020205020404" pitchFamily="49" charset="0"/>
              </a:rPr>
              <a:t>	}</a:t>
            </a:r>
          </a:p>
          <a:p>
            <a:pPr>
              <a:spcBef>
                <a:spcPct val="50000"/>
              </a:spcBef>
            </a:pPr>
            <a:r>
              <a:rPr lang="en-GB" altLang="en-US" sz="1600" dirty="0">
                <a:latin typeface="Courier New" panose="02070309020205020404" pitchFamily="49" charset="0"/>
              </a:rPr>
              <a:t>}</a:t>
            </a: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1681713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tLang="en-US"/>
              <a:t>A Tester Class</a:t>
            </a:r>
          </a:p>
        </p:txBody>
      </p:sp>
      <p:sp>
        <p:nvSpPr>
          <p:cNvPr id="27651" name="Rectangle 3"/>
          <p:cNvSpPr>
            <a:spLocks noGrp="1" noChangeArrowheads="1"/>
          </p:cNvSpPr>
          <p:nvPr>
            <p:ph type="body" idx="1"/>
          </p:nvPr>
        </p:nvSpPr>
        <p:spPr>
          <a:xfrm>
            <a:off x="457200" y="1600200"/>
            <a:ext cx="8228013" cy="2116138"/>
          </a:xfrm>
        </p:spPr>
        <p:txBody>
          <a:bodyPr/>
          <a:lstStyle/>
          <a:p>
            <a:pPr lvl="1"/>
            <a:r>
              <a:rPr lang="en-GB" altLang="en-US" sz="1800" dirty="0"/>
              <a:t>We can write a class whose only purpose is to instantiate (and perhaps test) another class</a:t>
            </a:r>
          </a:p>
          <a:p>
            <a:pPr lvl="2"/>
            <a:r>
              <a:rPr lang="en-GB" altLang="en-US" sz="1600" dirty="0"/>
              <a:t>Call it a tester class (this is not a formal name)</a:t>
            </a:r>
          </a:p>
          <a:p>
            <a:pPr lvl="2"/>
            <a:r>
              <a:rPr lang="en-GB" altLang="en-US" sz="1600" dirty="0"/>
              <a:t>For now this class must be in the same directory as the class it is testing </a:t>
            </a:r>
          </a:p>
          <a:p>
            <a:pPr lvl="2"/>
            <a:r>
              <a:rPr lang="en-GB" altLang="en-US" sz="1600" dirty="0"/>
              <a:t>You run the </a:t>
            </a:r>
            <a:r>
              <a:rPr lang="en-GB" altLang="en-US" sz="1600" dirty="0" err="1"/>
              <a:t>CounterTester</a:t>
            </a:r>
            <a:r>
              <a:rPr lang="en-GB" altLang="en-US" sz="1600" dirty="0"/>
              <a:t> class to test your Counter class</a:t>
            </a:r>
          </a:p>
          <a:p>
            <a:pPr lvl="2"/>
            <a:r>
              <a:rPr lang="en-GB" altLang="en-US" sz="1600" dirty="0"/>
              <a:t>Often a good idea – we don’t want every class we write having a main method!</a:t>
            </a:r>
          </a:p>
        </p:txBody>
      </p:sp>
      <p:sp>
        <p:nvSpPr>
          <p:cNvPr id="27652" name="Text Box 4"/>
          <p:cNvSpPr txBox="1">
            <a:spLocks noChangeArrowheads="1"/>
          </p:cNvSpPr>
          <p:nvPr/>
        </p:nvSpPr>
        <p:spPr bwMode="auto">
          <a:xfrm>
            <a:off x="684213" y="3933825"/>
            <a:ext cx="7777162" cy="21796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D8C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dirty="0">
                <a:latin typeface="Courier New" panose="02070309020205020404" pitchFamily="49" charset="0"/>
              </a:rPr>
              <a:t>public class </a:t>
            </a:r>
            <a:r>
              <a:rPr lang="en-GB" altLang="en-US" sz="1600" dirty="0" err="1">
                <a:latin typeface="Courier New" panose="02070309020205020404" pitchFamily="49" charset="0"/>
              </a:rPr>
              <a:t>CounterTester</a:t>
            </a:r>
            <a:r>
              <a:rPr lang="en-GB" altLang="en-US" sz="1600" dirty="0">
                <a:latin typeface="Courier New" panose="02070309020205020404" pitchFamily="49" charset="0"/>
              </a:rPr>
              <a:t> {</a:t>
            </a:r>
          </a:p>
          <a:p>
            <a:pPr>
              <a:spcBef>
                <a:spcPct val="50000"/>
              </a:spcBef>
            </a:pPr>
            <a:r>
              <a:rPr lang="en-GB" altLang="en-US" sz="1600" dirty="0">
                <a:latin typeface="Courier New" panose="02070309020205020404" pitchFamily="49" charset="0"/>
              </a:rPr>
              <a:t>	public static void main(String </a:t>
            </a:r>
            <a:r>
              <a:rPr lang="en-GB" altLang="en-US" sz="1600" dirty="0" err="1">
                <a:latin typeface="Courier New" panose="02070309020205020404" pitchFamily="49" charset="0"/>
              </a:rPr>
              <a:t>args</a:t>
            </a:r>
            <a:r>
              <a:rPr lang="en-GB" altLang="en-US" sz="1600" dirty="0">
                <a:latin typeface="Courier New" panose="02070309020205020404" pitchFamily="49" charset="0"/>
              </a:rPr>
              <a:t>[] ){</a:t>
            </a:r>
          </a:p>
          <a:p>
            <a:pPr>
              <a:spcBef>
                <a:spcPct val="50000"/>
              </a:spcBef>
            </a:pPr>
            <a:r>
              <a:rPr lang="en-GB" altLang="en-US" sz="1600" dirty="0">
                <a:latin typeface="Courier New" panose="02070309020205020404" pitchFamily="49" charset="0"/>
              </a:rPr>
              <a:t>		Counter </a:t>
            </a:r>
            <a:r>
              <a:rPr lang="en-GB" altLang="en-US" sz="1600" dirty="0" err="1">
                <a:latin typeface="Courier New" panose="02070309020205020404" pitchFamily="49" charset="0"/>
              </a:rPr>
              <a:t>counter</a:t>
            </a:r>
            <a:r>
              <a:rPr lang="en-GB" altLang="en-US" sz="1600" dirty="0">
                <a:latin typeface="Courier New" panose="02070309020205020404" pitchFamily="49" charset="0"/>
              </a:rPr>
              <a:t> = new Counter();</a:t>
            </a:r>
          </a:p>
          <a:p>
            <a:pPr>
              <a:spcBef>
                <a:spcPct val="50000"/>
              </a:spcBef>
            </a:pPr>
            <a:r>
              <a:rPr lang="en-GB" altLang="en-US" sz="1600" dirty="0">
                <a:latin typeface="Courier New" panose="02070309020205020404" pitchFamily="49" charset="0"/>
              </a:rPr>
              <a:t>		</a:t>
            </a:r>
            <a:r>
              <a:rPr lang="en-GB" altLang="en-US" sz="1600" dirty="0" err="1">
                <a:latin typeface="Courier New" panose="02070309020205020404" pitchFamily="49" charset="0"/>
              </a:rPr>
              <a:t>counter.incrementCount</a:t>
            </a:r>
            <a:r>
              <a:rPr lang="en-GB" altLang="en-US" sz="1600" dirty="0">
                <a:latin typeface="Courier New" panose="02070309020205020404" pitchFamily="49" charset="0"/>
              </a:rPr>
              <a:t>();</a:t>
            </a:r>
          </a:p>
          <a:p>
            <a:pPr>
              <a:spcBef>
                <a:spcPct val="50000"/>
              </a:spcBef>
            </a:pPr>
            <a:r>
              <a:rPr lang="en-GB" altLang="en-US" sz="1600" dirty="0">
                <a:latin typeface="Courier New" panose="02070309020205020404" pitchFamily="49" charset="0"/>
              </a:rPr>
              <a:t>	}</a:t>
            </a:r>
          </a:p>
          <a:p>
            <a:pPr>
              <a:spcBef>
                <a:spcPct val="50000"/>
              </a:spcBef>
            </a:pPr>
            <a:r>
              <a:rPr lang="en-GB" altLang="en-US" sz="1600" dirty="0">
                <a:latin typeface="Courier New" panose="02070309020205020404" pitchFamily="49" charset="0"/>
              </a:rPr>
              <a:t>}</a:t>
            </a: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3906926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8172450" y="6265863"/>
            <a:ext cx="7207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r">
              <a:buClrTx/>
              <a:buFontTx/>
              <a:buNone/>
            </a:pPr>
            <a:fld id="{ED70E2FF-DF16-41E5-8538-E7A206AB8C4C}" type="slidenum">
              <a:rPr lang="en-US" altLang="en-US" sz="1400">
                <a:solidFill>
                  <a:srgbClr val="000000"/>
                </a:solidFill>
                <a:latin typeface="Times New Roman" panose="02020603050405020304" pitchFamily="18" charset="0"/>
              </a:rPr>
              <a:pPr algn="r">
                <a:buClrTx/>
                <a:buFontTx/>
                <a:buNone/>
              </a:pPr>
              <a:t>39</a:t>
            </a:fld>
            <a:endParaRPr lang="en-US" altLang="en-US" sz="1400">
              <a:solidFill>
                <a:srgbClr val="000000"/>
              </a:solidFill>
              <a:latin typeface="Times New Roman" panose="02020603050405020304" pitchFamily="18" charset="0"/>
            </a:endParaRPr>
          </a:p>
        </p:txBody>
      </p:sp>
      <p:sp>
        <p:nvSpPr>
          <p:cNvPr id="2052" name="Text Box 3"/>
          <p:cNvSpPr txBox="1">
            <a:spLocks noChangeArrowheads="1"/>
          </p:cNvSpPr>
          <p:nvPr/>
        </p:nvSpPr>
        <p:spPr bwMode="auto">
          <a:xfrm>
            <a:off x="467544" y="1484784"/>
            <a:ext cx="6400800"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spcBef>
                <a:spcPts val="600"/>
              </a:spcBef>
              <a:buClrTx/>
              <a:buFontTx/>
              <a:buNone/>
            </a:pPr>
            <a:r>
              <a:rPr lang="en-US" altLang="en-US" sz="2400" dirty="0">
                <a:solidFill>
                  <a:srgbClr val="000000"/>
                </a:solidFill>
              </a:rPr>
              <a:t>Constructors, composition and overloading</a:t>
            </a:r>
          </a:p>
        </p:txBody>
      </p:sp>
      <p:sp>
        <p:nvSpPr>
          <p:cNvPr id="5" name="Rectangle 3"/>
          <p:cNvSpPr txBox="1">
            <a:spLocks noChangeArrowheads="1"/>
          </p:cNvSpPr>
          <p:nvPr/>
        </p:nvSpPr>
        <p:spPr>
          <a:xfrm>
            <a:off x="827584" y="2506662"/>
            <a:ext cx="4824536" cy="250651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GB" altLang="en-US" sz="1800" i="0" dirty="0"/>
              <a:t>Constructor</a:t>
            </a:r>
          </a:p>
          <a:p>
            <a:pPr fontAlgn="auto">
              <a:spcAft>
                <a:spcPts val="0"/>
              </a:spcAft>
            </a:pPr>
            <a:r>
              <a:rPr lang="en-GB" altLang="en-US" sz="1800" i="0" dirty="0"/>
              <a:t>Composition</a:t>
            </a:r>
          </a:p>
          <a:p>
            <a:pPr lvl="1" fontAlgn="auto">
              <a:spcAft>
                <a:spcPts val="0"/>
              </a:spcAft>
            </a:pPr>
            <a:r>
              <a:rPr lang="en-GB" altLang="en-US" i="0" dirty="0"/>
              <a:t>one class inside another</a:t>
            </a:r>
          </a:p>
          <a:p>
            <a:pPr fontAlgn="auto">
              <a:spcAft>
                <a:spcPts val="0"/>
              </a:spcAft>
            </a:pPr>
            <a:r>
              <a:rPr lang="en-GB" altLang="en-US" sz="1800" i="0" dirty="0"/>
              <a:t>Internal methods</a:t>
            </a:r>
          </a:p>
          <a:p>
            <a:pPr fontAlgn="auto">
              <a:spcAft>
                <a:spcPts val="0"/>
              </a:spcAft>
            </a:pPr>
            <a:r>
              <a:rPr lang="en-GB" altLang="en-US" sz="1800" i="0" dirty="0"/>
              <a:t>Overloading of methods and constructors</a:t>
            </a:r>
          </a:p>
        </p:txBody>
      </p:sp>
    </p:spTree>
    <p:extLst>
      <p:ext uri="{BB962C8B-B14F-4D97-AF65-F5344CB8AC3E}">
        <p14:creationId xmlns:p14="http://schemas.microsoft.com/office/powerpoint/2010/main" val="31573002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a:t>Objects</a:t>
            </a:r>
            <a:endParaRPr lang="en-US" altLang="en-US"/>
          </a:p>
        </p:txBody>
      </p:sp>
      <p:sp>
        <p:nvSpPr>
          <p:cNvPr id="13315" name="Rectangle 3"/>
          <p:cNvSpPr>
            <a:spLocks noGrp="1" noChangeArrowheads="1"/>
          </p:cNvSpPr>
          <p:nvPr>
            <p:ph type="body" idx="1"/>
          </p:nvPr>
        </p:nvSpPr>
        <p:spPr/>
        <p:txBody>
          <a:bodyPr/>
          <a:lstStyle/>
          <a:p>
            <a:r>
              <a:rPr lang="en-GB" altLang="en-US" dirty="0"/>
              <a:t>What is an “Object”</a:t>
            </a:r>
          </a:p>
          <a:p>
            <a:pPr lvl="1"/>
            <a:endParaRPr lang="en-GB" altLang="en-US" dirty="0"/>
          </a:p>
          <a:p>
            <a:pPr lvl="1"/>
            <a:r>
              <a:rPr lang="en-GB" altLang="en-US" dirty="0"/>
              <a:t>Objects are the fundamental building blocks in Java programming. An object can be defined as a model of the concepts and processes in the real world that are meaningful to an application.</a:t>
            </a:r>
          </a:p>
        </p:txBody>
      </p:sp>
    </p:spTree>
    <p:extLst>
      <p:ext uri="{BB962C8B-B14F-4D97-AF65-F5344CB8AC3E}">
        <p14:creationId xmlns:p14="http://schemas.microsoft.com/office/powerpoint/2010/main" val="3852509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ltLang="en-US"/>
              <a:t>Instantiating a Class</a:t>
            </a:r>
          </a:p>
        </p:txBody>
      </p:sp>
      <p:sp>
        <p:nvSpPr>
          <p:cNvPr id="3075" name="Rectangle 3"/>
          <p:cNvSpPr>
            <a:spLocks noGrp="1" noChangeArrowheads="1"/>
          </p:cNvSpPr>
          <p:nvPr>
            <p:ph type="body" idx="1"/>
          </p:nvPr>
        </p:nvSpPr>
        <p:spPr>
          <a:xfrm>
            <a:off x="457200" y="1600200"/>
            <a:ext cx="8228013" cy="820738"/>
          </a:xfrm>
        </p:spPr>
        <p:txBody>
          <a:bodyPr/>
          <a:lstStyle/>
          <a:p>
            <a:r>
              <a:rPr lang="en-GB" altLang="en-US"/>
              <a:t>Instantiating a class (creating an Object) has 3 phases:</a:t>
            </a:r>
          </a:p>
        </p:txBody>
      </p:sp>
      <p:sp>
        <p:nvSpPr>
          <p:cNvPr id="3076" name="Text Box 4"/>
          <p:cNvSpPr txBox="1">
            <a:spLocks noChangeArrowheads="1"/>
          </p:cNvSpPr>
          <p:nvPr/>
        </p:nvSpPr>
        <p:spPr bwMode="auto">
          <a:xfrm>
            <a:off x="1042988" y="2997200"/>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Rectangle rectangle</a:t>
            </a:r>
          </a:p>
        </p:txBody>
      </p:sp>
      <p:sp>
        <p:nvSpPr>
          <p:cNvPr id="3077" name="Text Box 5"/>
          <p:cNvSpPr txBox="1">
            <a:spLocks noChangeArrowheads="1"/>
          </p:cNvSpPr>
          <p:nvPr/>
        </p:nvSpPr>
        <p:spPr bwMode="auto">
          <a:xfrm>
            <a:off x="4356100" y="29972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a:t>
            </a:r>
          </a:p>
        </p:txBody>
      </p:sp>
      <p:sp>
        <p:nvSpPr>
          <p:cNvPr id="3078" name="Text Box 6"/>
          <p:cNvSpPr txBox="1">
            <a:spLocks noChangeArrowheads="1"/>
          </p:cNvSpPr>
          <p:nvPr/>
        </p:nvSpPr>
        <p:spPr bwMode="auto">
          <a:xfrm>
            <a:off x="5940425" y="2997200"/>
            <a:ext cx="1943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new Rectangle();</a:t>
            </a:r>
          </a:p>
        </p:txBody>
      </p:sp>
      <p:sp>
        <p:nvSpPr>
          <p:cNvPr id="3079" name="Text Box 7"/>
          <p:cNvSpPr txBox="1">
            <a:spLocks noChangeArrowheads="1"/>
          </p:cNvSpPr>
          <p:nvPr/>
        </p:nvSpPr>
        <p:spPr bwMode="auto">
          <a:xfrm>
            <a:off x="1763713" y="2276475"/>
            <a:ext cx="431800" cy="366713"/>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1</a:t>
            </a:r>
          </a:p>
        </p:txBody>
      </p:sp>
      <p:sp>
        <p:nvSpPr>
          <p:cNvPr id="3080" name="Text Box 8"/>
          <p:cNvSpPr txBox="1">
            <a:spLocks noChangeArrowheads="1"/>
          </p:cNvSpPr>
          <p:nvPr/>
        </p:nvSpPr>
        <p:spPr bwMode="auto">
          <a:xfrm>
            <a:off x="4356100" y="2276475"/>
            <a:ext cx="431800" cy="366713"/>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3</a:t>
            </a:r>
          </a:p>
        </p:txBody>
      </p:sp>
      <p:sp>
        <p:nvSpPr>
          <p:cNvPr id="3081" name="Text Box 9"/>
          <p:cNvSpPr txBox="1">
            <a:spLocks noChangeArrowheads="1"/>
          </p:cNvSpPr>
          <p:nvPr/>
        </p:nvSpPr>
        <p:spPr bwMode="auto">
          <a:xfrm>
            <a:off x="6732588" y="2276475"/>
            <a:ext cx="431800" cy="366713"/>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2</a:t>
            </a:r>
          </a:p>
        </p:txBody>
      </p:sp>
      <p:sp>
        <p:nvSpPr>
          <p:cNvPr id="3082" name="Rectangle 10"/>
          <p:cNvSpPr>
            <a:spLocks noChangeArrowheads="1"/>
          </p:cNvSpPr>
          <p:nvPr/>
        </p:nvSpPr>
        <p:spPr bwMode="auto">
          <a:xfrm>
            <a:off x="539750" y="3860800"/>
            <a:ext cx="8301038"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ts val="600"/>
              </a:spcBef>
              <a:buChar char="•"/>
              <a:defRPr sz="2400">
                <a:solidFill>
                  <a:srgbClr val="000000"/>
                </a:solidFill>
                <a:latin typeface="Arial" panose="020B0604020202020204" pitchFamily="34" charset="0"/>
              </a:defRPr>
            </a:lvl1pPr>
            <a:lvl2pPr marL="838200" indent="-381000">
              <a:spcBef>
                <a:spcPts val="500"/>
              </a:spcBef>
              <a:buChar char="–"/>
              <a:defRPr sz="2000">
                <a:solidFill>
                  <a:srgbClr val="000000"/>
                </a:solidFill>
                <a:latin typeface="Arial" panose="020B0604020202020204" pitchFamily="34" charset="0"/>
              </a:defRPr>
            </a:lvl2pPr>
            <a:lvl3pPr marL="1257300" indent="-342900">
              <a:spcBef>
                <a:spcPts val="450"/>
              </a:spcBef>
              <a:buChar char="•"/>
              <a:defRPr>
                <a:solidFill>
                  <a:srgbClr val="000000"/>
                </a:solidFill>
                <a:latin typeface="Arial" panose="020B0604020202020204" pitchFamily="34" charset="0"/>
              </a:defRPr>
            </a:lvl3pPr>
            <a:lvl4pPr marL="1676400" indent="-304800">
              <a:spcBef>
                <a:spcPts val="400"/>
              </a:spcBef>
              <a:buChar char="–"/>
              <a:defRPr sz="1600">
                <a:solidFill>
                  <a:srgbClr val="000000"/>
                </a:solidFill>
                <a:latin typeface="Arial" panose="020B0604020202020204" pitchFamily="34" charset="0"/>
              </a:defRPr>
            </a:lvl4pPr>
            <a:lvl5pPr marL="2133600" indent="-304800">
              <a:spcBef>
                <a:spcPts val="400"/>
              </a:spcBef>
              <a:buChar char="»"/>
              <a:defRPr sz="1600">
                <a:solidFill>
                  <a:srgbClr val="000000"/>
                </a:solidFill>
                <a:latin typeface="Arial" panose="020B0604020202020204" pitchFamily="34" charset="0"/>
              </a:defRPr>
            </a:lvl5pPr>
            <a:lvl6pPr marL="2590800" indent="-304800"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6pPr>
            <a:lvl7pPr marL="3048000" indent="-304800"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7pPr>
            <a:lvl8pPr marL="3505200" indent="-304800"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8pPr>
            <a:lvl9pPr marL="3962400" indent="-304800"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000000"/>
                </a:solidFill>
                <a:latin typeface="Arial" panose="020B0604020202020204" pitchFamily="34" charset="0"/>
              </a:defRPr>
            </a:lvl9pPr>
          </a:lstStyle>
          <a:p>
            <a:pPr defTabSz="914400">
              <a:buFontTx/>
              <a:buAutoNum type="arabicPeriod"/>
            </a:pPr>
            <a:r>
              <a:rPr lang="en-GB" altLang="en-US"/>
              <a:t>Declare a reference</a:t>
            </a:r>
          </a:p>
          <a:p>
            <a:pPr defTabSz="914400">
              <a:buFontTx/>
              <a:buAutoNum type="arabicPeriod"/>
            </a:pPr>
            <a:r>
              <a:rPr lang="en-GB" altLang="en-US"/>
              <a:t>Create an object</a:t>
            </a:r>
          </a:p>
          <a:p>
            <a:pPr defTabSz="914400">
              <a:buFontTx/>
              <a:buAutoNum type="arabicPeriod"/>
            </a:pPr>
            <a:r>
              <a:rPr lang="en-GB" altLang="en-US"/>
              <a:t>Link the reference and the object</a:t>
            </a:r>
          </a:p>
        </p:txBody>
      </p:sp>
    </p:spTree>
    <p:extLst>
      <p:ext uri="{BB962C8B-B14F-4D97-AF65-F5344CB8AC3E}">
        <p14:creationId xmlns:p14="http://schemas.microsoft.com/office/powerpoint/2010/main" val="1433175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en-US"/>
              <a:t>Constructor</a:t>
            </a:r>
          </a:p>
        </p:txBody>
      </p:sp>
      <p:sp>
        <p:nvSpPr>
          <p:cNvPr id="4099" name="Rectangle 3"/>
          <p:cNvSpPr>
            <a:spLocks noGrp="1" noChangeArrowheads="1"/>
          </p:cNvSpPr>
          <p:nvPr>
            <p:ph type="body" idx="1"/>
          </p:nvPr>
        </p:nvSpPr>
        <p:spPr/>
        <p:txBody>
          <a:bodyPr/>
          <a:lstStyle/>
          <a:p>
            <a:r>
              <a:rPr lang="en-GB" altLang="en-US" dirty="0"/>
              <a:t>Stage 2 looks as if we are calling a method</a:t>
            </a:r>
          </a:p>
          <a:p>
            <a:pPr lvl="1"/>
            <a:r>
              <a:rPr lang="en-GB" altLang="en-US" dirty="0"/>
              <a:t>It is not a method – it is the constructor</a:t>
            </a:r>
          </a:p>
          <a:p>
            <a:r>
              <a:rPr lang="en-GB" altLang="en-US" dirty="0"/>
              <a:t>A Constructor:</a:t>
            </a:r>
          </a:p>
          <a:p>
            <a:pPr lvl="1"/>
            <a:r>
              <a:rPr lang="en-GB" altLang="en-US" dirty="0"/>
              <a:t>Has the same name as the class </a:t>
            </a:r>
          </a:p>
          <a:p>
            <a:pPr lvl="1"/>
            <a:r>
              <a:rPr lang="en-GB" altLang="en-US" dirty="0"/>
              <a:t>Does not return anything and is not declared </a:t>
            </a:r>
            <a:r>
              <a:rPr lang="en-GB" altLang="en-US" b="1" dirty="0"/>
              <a:t>void</a:t>
            </a:r>
          </a:p>
          <a:p>
            <a:pPr lvl="1"/>
            <a:r>
              <a:rPr lang="en-GB" altLang="en-US" dirty="0"/>
              <a:t>The constructor is used to set up the class data – i.e. define the initial </a:t>
            </a:r>
            <a:r>
              <a:rPr lang="en-GB" altLang="en-US" b="1" dirty="0"/>
              <a:t>state</a:t>
            </a:r>
            <a:r>
              <a:rPr lang="en-GB" altLang="en-US" dirty="0"/>
              <a:t> of the class</a:t>
            </a:r>
          </a:p>
          <a:p>
            <a:pPr lvl="1"/>
            <a:r>
              <a:rPr lang="en-GB" altLang="en-US" dirty="0"/>
              <a:t>It is the constructor we are calling when using the </a:t>
            </a:r>
            <a:r>
              <a:rPr lang="en-GB" altLang="en-US" b="1" dirty="0"/>
              <a:t>new </a:t>
            </a:r>
            <a:r>
              <a:rPr lang="en-GB" altLang="en-US" dirty="0"/>
              <a:t>keyword to create a class</a:t>
            </a:r>
          </a:p>
        </p:txBody>
      </p:sp>
      <p:sp>
        <p:nvSpPr>
          <p:cNvPr id="4" name="Rectangle 3">
            <a:extLst>
              <a:ext uri="{FF2B5EF4-FFF2-40B4-BE49-F238E27FC236}">
                <a16:creationId xmlns:a16="http://schemas.microsoft.com/office/drawing/2014/main" id="{D5366635-81CD-417C-9A49-48CFBAE30F09}"/>
              </a:ext>
            </a:extLst>
          </p:cNvPr>
          <p:cNvSpPr txBox="1">
            <a:spLocks noChangeArrowheads="1"/>
          </p:cNvSpPr>
          <p:nvPr/>
        </p:nvSpPr>
        <p:spPr>
          <a:xfrm>
            <a:off x="650463" y="4581128"/>
            <a:ext cx="7886700" cy="102731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GB" altLang="en-US" i="0" dirty="0"/>
              <a:t>We have already been using constructors</a:t>
            </a:r>
          </a:p>
          <a:p>
            <a:pPr lvl="1" fontAlgn="auto">
              <a:spcAft>
                <a:spcPts val="0"/>
              </a:spcAft>
            </a:pPr>
            <a:r>
              <a:rPr lang="en-GB" altLang="en-US" i="0" dirty="0"/>
              <a:t>Every class has a default constructor if no other constructor is written!</a:t>
            </a:r>
          </a:p>
          <a:p>
            <a:pPr lvl="1" fontAlgn="auto">
              <a:spcAft>
                <a:spcPts val="0"/>
              </a:spcAft>
            </a:pPr>
            <a:r>
              <a:rPr lang="en-GB" altLang="en-US" i="0" dirty="0"/>
              <a:t>Default constructor has no parameters</a:t>
            </a:r>
          </a:p>
        </p:txBody>
      </p:sp>
    </p:spTree>
    <p:extLst>
      <p:ext uri="{BB962C8B-B14F-4D97-AF65-F5344CB8AC3E}">
        <p14:creationId xmlns:p14="http://schemas.microsoft.com/office/powerpoint/2010/main" val="749204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en-US"/>
              <a:t>Coding the class – adding constructor(s)</a:t>
            </a:r>
            <a:endParaRPr lang="en-US" altLang="en-US"/>
          </a:p>
        </p:txBody>
      </p:sp>
      <p:sp>
        <p:nvSpPr>
          <p:cNvPr id="6147" name="Text Box 3"/>
          <p:cNvSpPr>
            <a:spLocks noGrp="1" noChangeArrowheads="1"/>
          </p:cNvSpPr>
          <p:nvPr>
            <p:ph type="body" idx="1"/>
          </p:nvPr>
        </p:nvSpPr>
        <p:spPr>
          <a:xfrm>
            <a:off x="2268538" y="1557338"/>
            <a:ext cx="4402137" cy="2981325"/>
          </a:xfrm>
          <a:ln cap="flat" algn="ctr">
            <a:solidFill>
              <a:schemeClr val="tx1"/>
            </a:solidFill>
            <a:miter lim="800000"/>
            <a:headEnd/>
            <a:tailEnd/>
          </a:ln>
          <a:extLst>
            <a:ext uri="{909E8E84-426E-40DD-AFC4-6F175D3DCCD1}">
              <a14:hiddenFill xmlns:a14="http://schemas.microsoft.com/office/drawing/2010/main">
                <a:solidFill>
                  <a:srgbClr val="CCD8C6"/>
                </a:solidFill>
              </a14:hiddenFill>
            </a:ext>
          </a:extLst>
        </p:spPr>
        <p:txBody>
          <a:bodyPr lIns="91440" tIns="45720" rIns="91440" bIns="45720">
            <a:normAutofit lnSpcReduction="10000"/>
          </a:bodyPr>
          <a:lstStyle/>
          <a:p>
            <a:pPr>
              <a:lnSpc>
                <a:spcPct val="80000"/>
              </a:lnSpc>
              <a:buFont typeface="Times New Roman" panose="02020603050405020304" pitchFamily="18" charset="0"/>
              <a:buNone/>
            </a:pPr>
            <a:r>
              <a:rPr lang="en-GB" altLang="en-US" sz="1800" b="1">
                <a:latin typeface="Courier New" panose="02070309020205020404" pitchFamily="49" charset="0"/>
              </a:rPr>
              <a:t>public class </a:t>
            </a:r>
            <a:r>
              <a:rPr lang="en-GB" altLang="en-US" sz="1800">
                <a:latin typeface="Courier New" panose="02070309020205020404" pitchFamily="49" charset="0"/>
              </a:rPr>
              <a:t>Counter {</a:t>
            </a:r>
          </a:p>
          <a:p>
            <a:pPr>
              <a:lnSpc>
                <a:spcPct val="80000"/>
              </a:lnSpc>
              <a:buFont typeface="Times New Roman" panose="02020603050405020304" pitchFamily="18" charset="0"/>
              <a:buNone/>
            </a:pPr>
            <a:r>
              <a:rPr lang="en-GB" altLang="en-US" sz="1800">
                <a:latin typeface="Courier New" panose="02070309020205020404" pitchFamily="49" charset="0"/>
              </a:rPr>
              <a:t>        </a:t>
            </a:r>
            <a:r>
              <a:rPr lang="en-GB" altLang="en-US" sz="1800" b="1">
                <a:latin typeface="Courier New" panose="02070309020205020404" pitchFamily="49" charset="0"/>
              </a:rPr>
              <a:t>private int </a:t>
            </a:r>
            <a:r>
              <a:rPr lang="en-GB" altLang="en-US" sz="1800">
                <a:latin typeface="Courier New" panose="02070309020205020404" pitchFamily="49" charset="0"/>
              </a:rPr>
              <a:t>count;</a:t>
            </a:r>
          </a:p>
          <a:p>
            <a:pPr>
              <a:lnSpc>
                <a:spcPct val="80000"/>
              </a:lnSpc>
              <a:buFont typeface="Times New Roman" panose="02020603050405020304" pitchFamily="18" charset="0"/>
              <a:buNone/>
            </a:pPr>
            <a:r>
              <a:rPr lang="en-GB" altLang="en-US" sz="1800">
                <a:latin typeface="Courier New" panose="02070309020205020404" pitchFamily="49" charset="0"/>
              </a:rPr>
              <a:t>/**</a:t>
            </a:r>
          </a:p>
          <a:p>
            <a:pPr>
              <a:lnSpc>
                <a:spcPct val="80000"/>
              </a:lnSpc>
              <a:buFont typeface="Times New Roman" panose="02020603050405020304" pitchFamily="18" charset="0"/>
              <a:buNone/>
            </a:pPr>
            <a:r>
              <a:rPr lang="en-GB" altLang="en-US" sz="1800">
                <a:latin typeface="Courier New" panose="02070309020205020404" pitchFamily="49" charset="0"/>
              </a:rPr>
              <a:t>* Creates a counter with initial value of 0</a:t>
            </a:r>
          </a:p>
          <a:p>
            <a:pPr>
              <a:lnSpc>
                <a:spcPct val="80000"/>
              </a:lnSpc>
              <a:buFont typeface="Times New Roman" panose="02020603050405020304" pitchFamily="18" charset="0"/>
              <a:buNone/>
            </a:pPr>
            <a:r>
              <a:rPr lang="en-GB" altLang="en-US" sz="1800">
                <a:latin typeface="Courier New" panose="02070309020205020404" pitchFamily="49" charset="0"/>
              </a:rPr>
              <a:t>*/</a:t>
            </a:r>
          </a:p>
          <a:p>
            <a:pPr>
              <a:lnSpc>
                <a:spcPct val="80000"/>
              </a:lnSpc>
              <a:buFont typeface="Times New Roman" panose="02020603050405020304" pitchFamily="18" charset="0"/>
              <a:buNone/>
            </a:pPr>
            <a:r>
              <a:rPr lang="en-GB" altLang="en-US" sz="1800">
                <a:latin typeface="Courier New" panose="02070309020205020404" pitchFamily="49" charset="0"/>
              </a:rPr>
              <a:t>     public Counter(){</a:t>
            </a:r>
          </a:p>
          <a:p>
            <a:pPr>
              <a:lnSpc>
                <a:spcPct val="80000"/>
              </a:lnSpc>
              <a:buFont typeface="Times New Roman" panose="02020603050405020304" pitchFamily="18" charset="0"/>
              <a:buNone/>
            </a:pPr>
            <a:r>
              <a:rPr lang="en-GB" altLang="en-US" sz="1800">
                <a:latin typeface="Courier New" panose="02070309020205020404" pitchFamily="49" charset="0"/>
              </a:rPr>
              <a:t>	    count = 0;</a:t>
            </a:r>
          </a:p>
          <a:p>
            <a:pPr>
              <a:lnSpc>
                <a:spcPct val="80000"/>
              </a:lnSpc>
              <a:buFont typeface="Times New Roman" panose="02020603050405020304" pitchFamily="18" charset="0"/>
              <a:buNone/>
            </a:pPr>
            <a:r>
              <a:rPr lang="en-GB" altLang="en-US" sz="1800">
                <a:latin typeface="Courier New" panose="02070309020205020404" pitchFamily="49" charset="0"/>
              </a:rPr>
              <a:t>    }</a:t>
            </a:r>
          </a:p>
          <a:p>
            <a:pPr>
              <a:lnSpc>
                <a:spcPct val="80000"/>
              </a:lnSpc>
              <a:buFont typeface="Times New Roman" panose="02020603050405020304" pitchFamily="18" charset="0"/>
              <a:buNone/>
            </a:pPr>
            <a:r>
              <a:rPr lang="en-US" altLang="en-US" sz="1800">
                <a:latin typeface="Courier New" panose="02070309020205020404" pitchFamily="49" charset="0"/>
              </a:rPr>
              <a:t>……</a:t>
            </a:r>
            <a:r>
              <a:rPr lang="en-US" altLang="en-US" sz="1800" i="1">
                <a:latin typeface="Courier New" panose="02070309020205020404" pitchFamily="49" charset="0"/>
              </a:rPr>
              <a:t>class continues……</a:t>
            </a:r>
            <a:endParaRPr lang="en-US" altLang="en-US" sz="2000">
              <a:latin typeface="Courier New" panose="02070309020205020404" pitchFamily="49" charset="0"/>
            </a:endParaRPr>
          </a:p>
          <a:p>
            <a:pPr>
              <a:lnSpc>
                <a:spcPct val="80000"/>
              </a:lnSpc>
              <a:buFont typeface="Times New Roman" panose="02020603050405020304" pitchFamily="18" charset="0"/>
              <a:buNone/>
            </a:pPr>
            <a:endParaRPr lang="en-US" altLang="en-US" sz="1800">
              <a:latin typeface="Courier New" panose="02070309020205020404" pitchFamily="49" charset="0"/>
            </a:endParaRPr>
          </a:p>
        </p:txBody>
      </p:sp>
      <p:sp>
        <p:nvSpPr>
          <p:cNvPr id="6148" name="Text Box 4"/>
          <p:cNvSpPr txBox="1">
            <a:spLocks noChangeArrowheads="1"/>
          </p:cNvSpPr>
          <p:nvPr/>
        </p:nvSpPr>
        <p:spPr bwMode="auto">
          <a:xfrm>
            <a:off x="971550" y="4868863"/>
            <a:ext cx="698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2000" i="1"/>
              <a:t>Note – no void or return.  Must match the class name </a:t>
            </a:r>
            <a:r>
              <a:rPr lang="en-GB" altLang="en-US" sz="2000" b="1" i="1"/>
              <a:t>exactly </a:t>
            </a:r>
            <a:r>
              <a:rPr lang="en-GB" altLang="en-US" sz="2000" i="1"/>
              <a:t>– counter is not the same as Counter or CouNter</a:t>
            </a:r>
            <a:endParaRPr lang="en-US" altLang="en-US" sz="2000" i="1"/>
          </a:p>
        </p:txBody>
      </p:sp>
    </p:spTree>
    <p:extLst>
      <p:ext uri="{BB962C8B-B14F-4D97-AF65-F5344CB8AC3E}">
        <p14:creationId xmlns:p14="http://schemas.microsoft.com/office/powerpoint/2010/main" val="1907767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63422" y="404664"/>
            <a:ext cx="7886700" cy="1325563"/>
          </a:xfrm>
        </p:spPr>
        <p:txBody>
          <a:bodyPr>
            <a:normAutofit/>
          </a:bodyPr>
          <a:lstStyle/>
          <a:p>
            <a:r>
              <a:rPr lang="en-GB" altLang="en-US" dirty="0"/>
              <a:t>Methods and Constructors with Parameters</a:t>
            </a:r>
            <a:endParaRPr lang="en-US" altLang="en-US" dirty="0"/>
          </a:p>
        </p:txBody>
      </p:sp>
      <p:sp>
        <p:nvSpPr>
          <p:cNvPr id="7171" name="Rectangle 3"/>
          <p:cNvSpPr>
            <a:spLocks noGrp="1" noChangeArrowheads="1"/>
          </p:cNvSpPr>
          <p:nvPr>
            <p:ph type="body" idx="1"/>
          </p:nvPr>
        </p:nvSpPr>
        <p:spPr>
          <a:xfrm>
            <a:off x="395288" y="1600200"/>
            <a:ext cx="8291512" cy="4349750"/>
          </a:xfrm>
        </p:spPr>
        <p:txBody>
          <a:bodyPr/>
          <a:lstStyle/>
          <a:p>
            <a:r>
              <a:rPr lang="en-GB" altLang="en-US" dirty="0"/>
              <a:t>Both methods and constructors can take parameters</a:t>
            </a:r>
          </a:p>
          <a:p>
            <a:r>
              <a:rPr lang="en-GB" altLang="en-US" dirty="0"/>
              <a:t>Counter class could be improved</a:t>
            </a:r>
          </a:p>
          <a:p>
            <a:pPr lvl="1"/>
            <a:r>
              <a:rPr lang="en-GB" altLang="en-US" dirty="0"/>
              <a:t>Useful to create Counter with initial value</a:t>
            </a:r>
          </a:p>
          <a:p>
            <a:pPr lvl="1"/>
            <a:r>
              <a:rPr lang="en-GB" altLang="en-US" dirty="0"/>
              <a:t>Create a constructor that takes parameters</a:t>
            </a:r>
          </a:p>
          <a:p>
            <a:pPr lvl="2">
              <a:buFont typeface="Times New Roman" panose="02020603050405020304" pitchFamily="18" charset="0"/>
              <a:buNone/>
            </a:pPr>
            <a:endParaRPr lang="en-US" altLang="en-US" dirty="0"/>
          </a:p>
          <a:p>
            <a:pPr lvl="2">
              <a:buFont typeface="Times New Roman" panose="02020603050405020304" pitchFamily="18" charset="0"/>
              <a:buNone/>
            </a:pPr>
            <a:endParaRPr lang="en-US" altLang="en-US" dirty="0"/>
          </a:p>
          <a:p>
            <a:pPr lvl="2">
              <a:buFont typeface="Times New Roman" panose="02020603050405020304" pitchFamily="18" charset="0"/>
              <a:buNone/>
            </a:pPr>
            <a:endParaRPr lang="en-US" altLang="en-US" dirty="0"/>
          </a:p>
          <a:p>
            <a:pPr lvl="2">
              <a:buFont typeface="Times New Roman" panose="02020603050405020304" pitchFamily="18" charset="0"/>
              <a:buNone/>
            </a:pPr>
            <a:endParaRPr lang="en-US" altLang="en-US" dirty="0"/>
          </a:p>
          <a:p>
            <a:pPr lvl="2">
              <a:buFont typeface="Times New Roman" panose="02020603050405020304" pitchFamily="18" charset="0"/>
              <a:buNone/>
            </a:pPr>
            <a:endParaRPr lang="en-US" altLang="en-US" dirty="0"/>
          </a:p>
        </p:txBody>
      </p:sp>
      <p:sp>
        <p:nvSpPr>
          <p:cNvPr id="7172" name="Text Box 4"/>
          <p:cNvSpPr txBox="1">
            <a:spLocks noChangeArrowheads="1"/>
          </p:cNvSpPr>
          <p:nvPr/>
        </p:nvSpPr>
        <p:spPr bwMode="auto">
          <a:xfrm>
            <a:off x="684213" y="4292600"/>
            <a:ext cx="79200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lvl="2">
              <a:buClrTx/>
              <a:buSzTx/>
              <a:buFontTx/>
              <a:buNone/>
            </a:pPr>
            <a:r>
              <a:rPr lang="en-GB" altLang="en-US" sz="2000" b="1" dirty="0">
                <a:latin typeface="Courier New" panose="02070309020205020404" pitchFamily="49" charset="0"/>
              </a:rPr>
              <a:t>public</a:t>
            </a:r>
            <a:r>
              <a:rPr lang="en-GB" altLang="en-US" sz="2000" dirty="0">
                <a:latin typeface="Courier New" panose="02070309020205020404" pitchFamily="49" charset="0"/>
              </a:rPr>
              <a:t> Counter (</a:t>
            </a:r>
            <a:r>
              <a:rPr lang="en-GB" altLang="en-US" sz="2000" dirty="0" err="1">
                <a:latin typeface="Courier New" panose="02070309020205020404" pitchFamily="49" charset="0"/>
              </a:rPr>
              <a:t>int</a:t>
            </a:r>
            <a:r>
              <a:rPr lang="en-GB" altLang="en-US" sz="2000" dirty="0">
                <a:latin typeface="Courier New" panose="02070309020205020404" pitchFamily="49" charset="0"/>
              </a:rPr>
              <a:t> </a:t>
            </a:r>
            <a:r>
              <a:rPr lang="en-GB" altLang="en-US" sz="2000" dirty="0" err="1">
                <a:latin typeface="Courier New" panose="02070309020205020404" pitchFamily="49" charset="0"/>
              </a:rPr>
              <a:t>initialValue</a:t>
            </a:r>
            <a:r>
              <a:rPr lang="en-GB" altLang="en-US" sz="2000" dirty="0">
                <a:latin typeface="Courier New" panose="02070309020205020404" pitchFamily="49" charset="0"/>
              </a:rPr>
              <a:t>){</a:t>
            </a:r>
          </a:p>
          <a:p>
            <a:pPr lvl="2">
              <a:buClrTx/>
              <a:buSzTx/>
              <a:buFontTx/>
              <a:buNone/>
            </a:pPr>
            <a:r>
              <a:rPr lang="en-GB" altLang="en-US" sz="2000" dirty="0">
                <a:latin typeface="Courier New" panose="02070309020205020404" pitchFamily="49" charset="0"/>
              </a:rPr>
              <a:t>…..</a:t>
            </a:r>
          </a:p>
          <a:p>
            <a:pPr lvl="2">
              <a:buClrTx/>
              <a:buSzTx/>
              <a:buFontTx/>
              <a:buNone/>
            </a:pPr>
            <a:r>
              <a:rPr lang="en-GB" altLang="en-US" sz="2000" dirty="0">
                <a:latin typeface="Courier New" panose="02070309020205020404" pitchFamily="49" charset="0"/>
              </a:rPr>
              <a:t>}</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3326404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520" y="500062"/>
            <a:ext cx="7886700" cy="1325563"/>
          </a:xfrm>
        </p:spPr>
        <p:txBody>
          <a:bodyPr>
            <a:normAutofit/>
          </a:bodyPr>
          <a:lstStyle/>
          <a:p>
            <a:r>
              <a:rPr lang="en-GB" altLang="en-US" sz="2800" b="1" dirty="0"/>
              <a:t>The “this” value</a:t>
            </a:r>
          </a:p>
        </p:txBody>
      </p:sp>
      <p:sp>
        <p:nvSpPr>
          <p:cNvPr id="8195" name="Rectangle 3"/>
          <p:cNvSpPr>
            <a:spLocks noGrp="1" noChangeArrowheads="1"/>
          </p:cNvSpPr>
          <p:nvPr>
            <p:ph type="body" idx="1"/>
          </p:nvPr>
        </p:nvSpPr>
        <p:spPr/>
        <p:txBody>
          <a:bodyPr/>
          <a:lstStyle/>
          <a:p>
            <a:r>
              <a:rPr lang="en-GB" altLang="en-US" dirty="0"/>
              <a:t>Java keyword – this</a:t>
            </a:r>
          </a:p>
          <a:p>
            <a:pPr lvl="1"/>
            <a:r>
              <a:rPr lang="en-GB" altLang="en-US" dirty="0"/>
              <a:t>Refers to the current object</a:t>
            </a:r>
          </a:p>
          <a:p>
            <a:pPr lvl="1"/>
            <a:endParaRPr lang="en-GB" altLang="en-US" dirty="0"/>
          </a:p>
          <a:p>
            <a:pPr lvl="1"/>
            <a:r>
              <a:rPr lang="en-GB" altLang="en-US" dirty="0"/>
              <a:t>Often used when class field names are same as method parameters </a:t>
            </a:r>
          </a:p>
        </p:txBody>
      </p:sp>
    </p:spTree>
    <p:extLst>
      <p:ext uri="{BB962C8B-B14F-4D97-AF65-F5344CB8AC3E}">
        <p14:creationId xmlns:p14="http://schemas.microsoft.com/office/powerpoint/2010/main" val="2408145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GB" altLang="en-US" sz="2800" b="1" dirty="0"/>
              <a:t>Objects as properties of Objects</a:t>
            </a:r>
            <a:endParaRPr lang="en-US" altLang="en-US" sz="2800" b="1" dirty="0"/>
          </a:p>
        </p:txBody>
      </p:sp>
      <p:sp>
        <p:nvSpPr>
          <p:cNvPr id="9219" name="Rectangle 3"/>
          <p:cNvSpPr>
            <a:spLocks noGrp="1" noChangeArrowheads="1"/>
          </p:cNvSpPr>
          <p:nvPr>
            <p:ph type="body" idx="1"/>
          </p:nvPr>
        </p:nvSpPr>
        <p:spPr>
          <a:xfrm>
            <a:off x="457200" y="1600200"/>
            <a:ext cx="8228013" cy="1181100"/>
          </a:xfrm>
        </p:spPr>
        <p:txBody>
          <a:bodyPr/>
          <a:lstStyle/>
          <a:p>
            <a:r>
              <a:rPr lang="en-GB" altLang="en-US"/>
              <a:t>An object’s </a:t>
            </a:r>
            <a:r>
              <a:rPr lang="en-GB" altLang="en-US" b="1"/>
              <a:t>state</a:t>
            </a:r>
            <a:r>
              <a:rPr lang="en-GB" altLang="en-US"/>
              <a:t> is stored as variables containing values</a:t>
            </a:r>
          </a:p>
          <a:p>
            <a:pPr lvl="1"/>
            <a:r>
              <a:rPr lang="en-GB" altLang="en-US"/>
              <a:t>These may be primitive types such as int, boolean, float or double</a:t>
            </a:r>
          </a:p>
        </p:txBody>
      </p:sp>
      <p:grpSp>
        <p:nvGrpSpPr>
          <p:cNvPr id="9220" name="Group 4"/>
          <p:cNvGrpSpPr>
            <a:grpSpLocks/>
          </p:cNvGrpSpPr>
          <p:nvPr/>
        </p:nvGrpSpPr>
        <p:grpSpPr bwMode="auto">
          <a:xfrm>
            <a:off x="3059113" y="2852738"/>
            <a:ext cx="2952750" cy="3240087"/>
            <a:chOff x="839" y="1797"/>
            <a:chExt cx="1860" cy="2041"/>
          </a:xfrm>
        </p:grpSpPr>
        <p:sp>
          <p:nvSpPr>
            <p:cNvPr id="9221" name="Rectangle 5"/>
            <p:cNvSpPr>
              <a:spLocks noChangeArrowheads="1"/>
            </p:cNvSpPr>
            <p:nvPr/>
          </p:nvSpPr>
          <p:spPr bwMode="auto">
            <a:xfrm>
              <a:off x="839" y="1797"/>
              <a:ext cx="1860" cy="204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9222" name="Line 6"/>
            <p:cNvSpPr>
              <a:spLocks noChangeShapeType="1"/>
            </p:cNvSpPr>
            <p:nvPr/>
          </p:nvSpPr>
          <p:spPr bwMode="auto">
            <a:xfrm>
              <a:off x="839" y="2024"/>
              <a:ext cx="18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9223" name="Line 7"/>
            <p:cNvSpPr>
              <a:spLocks noChangeShapeType="1"/>
            </p:cNvSpPr>
            <p:nvPr/>
          </p:nvSpPr>
          <p:spPr bwMode="auto">
            <a:xfrm>
              <a:off x="839" y="2931"/>
              <a:ext cx="18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9224" name="Text Box 8"/>
            <p:cNvSpPr txBox="1">
              <a:spLocks noChangeArrowheads="1"/>
            </p:cNvSpPr>
            <p:nvPr/>
          </p:nvSpPr>
          <p:spPr bwMode="auto">
            <a:xfrm>
              <a:off x="1383" y="1797"/>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Student</a:t>
              </a:r>
              <a:endParaRPr lang="en-US" altLang="en-US" i="1"/>
            </a:p>
          </p:txBody>
        </p:sp>
        <p:sp>
          <p:nvSpPr>
            <p:cNvPr id="9225" name="Text Box 9"/>
            <p:cNvSpPr txBox="1">
              <a:spLocks noChangeArrowheads="1"/>
            </p:cNvSpPr>
            <p:nvPr/>
          </p:nvSpPr>
          <p:spPr bwMode="auto">
            <a:xfrm>
              <a:off x="975" y="2115"/>
              <a:ext cx="1542"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400" i="1"/>
                <a:t>dateOfBirthDay:int</a:t>
              </a:r>
            </a:p>
            <a:p>
              <a:pPr>
                <a:spcBef>
                  <a:spcPct val="50000"/>
                </a:spcBef>
                <a:buClrTx/>
                <a:buSzTx/>
                <a:buFontTx/>
                <a:buNone/>
              </a:pPr>
              <a:r>
                <a:rPr lang="en-GB" altLang="en-US" sz="1400" i="1"/>
                <a:t>dateOfBirthMonth:int</a:t>
              </a:r>
            </a:p>
            <a:p>
              <a:pPr>
                <a:spcBef>
                  <a:spcPct val="50000"/>
                </a:spcBef>
                <a:buClrTx/>
                <a:buSzTx/>
                <a:buFontTx/>
                <a:buNone/>
              </a:pPr>
              <a:r>
                <a:rPr lang="en-GB" altLang="en-US" sz="1400" i="1"/>
                <a:t>dateOfBirthYear:int</a:t>
              </a:r>
            </a:p>
            <a:p>
              <a:pPr>
                <a:spcBef>
                  <a:spcPct val="50000"/>
                </a:spcBef>
                <a:buClrTx/>
                <a:buSzTx/>
                <a:buFontTx/>
                <a:buNone/>
              </a:pPr>
              <a:r>
                <a:rPr lang="en-GB" altLang="en-US" sz="1400" i="1"/>
                <a:t>…</a:t>
              </a:r>
              <a:endParaRPr lang="en-US" altLang="en-US" sz="1400" i="1"/>
            </a:p>
          </p:txBody>
        </p:sp>
        <p:sp>
          <p:nvSpPr>
            <p:cNvPr id="9226" name="Text Box 10"/>
            <p:cNvSpPr txBox="1">
              <a:spLocks noChangeArrowheads="1"/>
            </p:cNvSpPr>
            <p:nvPr/>
          </p:nvSpPr>
          <p:spPr bwMode="auto">
            <a:xfrm>
              <a:off x="1020" y="2976"/>
              <a:ext cx="1497"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400" i="1"/>
                <a:t>getBirthdateDay():int</a:t>
              </a:r>
            </a:p>
            <a:p>
              <a:pPr>
                <a:spcBef>
                  <a:spcPct val="50000"/>
                </a:spcBef>
                <a:buClrTx/>
                <a:buSzTx/>
                <a:buFontTx/>
                <a:buNone/>
              </a:pPr>
              <a:r>
                <a:rPr lang="en-GB" altLang="en-US" sz="1400" i="1"/>
                <a:t>getBirthdateMonth():int</a:t>
              </a:r>
            </a:p>
            <a:p>
              <a:pPr>
                <a:spcBef>
                  <a:spcPct val="50000"/>
                </a:spcBef>
                <a:buClrTx/>
                <a:buSzTx/>
                <a:buFontTx/>
                <a:buNone/>
              </a:pPr>
              <a:r>
                <a:rPr lang="en-GB" altLang="en-US" sz="1400" i="1"/>
                <a:t>getBirthdateYear():int</a:t>
              </a:r>
            </a:p>
            <a:p>
              <a:pPr>
                <a:spcBef>
                  <a:spcPct val="50000"/>
                </a:spcBef>
                <a:buClrTx/>
                <a:buSzTx/>
                <a:buFontTx/>
                <a:buNone/>
              </a:pPr>
              <a:r>
                <a:rPr lang="en-GB" altLang="en-US" sz="1400" i="1"/>
                <a:t>…</a:t>
              </a:r>
              <a:endParaRPr lang="en-US" altLang="en-US" sz="1400" i="1"/>
            </a:p>
          </p:txBody>
        </p:sp>
      </p:grpSp>
    </p:spTree>
    <p:extLst>
      <p:ext uri="{BB962C8B-B14F-4D97-AF65-F5344CB8AC3E}">
        <p14:creationId xmlns:p14="http://schemas.microsoft.com/office/powerpoint/2010/main" val="1366418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GB" altLang="en-US"/>
              <a:t>Composition</a:t>
            </a:r>
            <a:endParaRPr lang="en-US" altLang="en-US"/>
          </a:p>
        </p:txBody>
      </p:sp>
      <p:sp>
        <p:nvSpPr>
          <p:cNvPr id="10243" name="Rectangle 3"/>
          <p:cNvSpPr>
            <a:spLocks noGrp="1" noChangeArrowheads="1"/>
          </p:cNvSpPr>
          <p:nvPr>
            <p:ph type="body" sz="half" idx="1"/>
          </p:nvPr>
        </p:nvSpPr>
        <p:spPr>
          <a:xfrm>
            <a:off x="457200" y="1600200"/>
            <a:ext cx="7929563" cy="4524375"/>
          </a:xfrm>
        </p:spPr>
        <p:txBody>
          <a:bodyPr/>
          <a:lstStyle/>
          <a:p>
            <a:pPr>
              <a:spcBef>
                <a:spcPct val="20000"/>
              </a:spcBef>
            </a:pPr>
            <a:r>
              <a:rPr lang="en-GB" altLang="en-US" dirty="0"/>
              <a:t>In many cases better design is to use an Object </a:t>
            </a:r>
          </a:p>
          <a:p>
            <a:pPr lvl="1">
              <a:spcBef>
                <a:spcPct val="20000"/>
              </a:spcBef>
            </a:pPr>
            <a:r>
              <a:rPr lang="en-GB" altLang="en-US" dirty="0"/>
              <a:t>Student object may contain Date objects for date of birth, date of enrolment etc.  </a:t>
            </a:r>
          </a:p>
          <a:p>
            <a:pPr lvl="1">
              <a:spcBef>
                <a:spcPct val="20000"/>
              </a:spcBef>
            </a:pPr>
            <a:r>
              <a:rPr lang="en-GB" altLang="en-US" dirty="0"/>
              <a:t>Object re-use is one of the most important and powerful parts of OO design.</a:t>
            </a:r>
          </a:p>
        </p:txBody>
      </p:sp>
    </p:spTree>
    <p:extLst>
      <p:ext uri="{BB962C8B-B14F-4D97-AF65-F5344CB8AC3E}">
        <p14:creationId xmlns:p14="http://schemas.microsoft.com/office/powerpoint/2010/main" val="3093793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a:t>A Date class in Student</a:t>
            </a:r>
            <a:endParaRPr lang="en-US" altLang="en-US"/>
          </a:p>
        </p:txBody>
      </p:sp>
      <p:grpSp>
        <p:nvGrpSpPr>
          <p:cNvPr id="11267" name="Group 3"/>
          <p:cNvGrpSpPr>
            <a:grpSpLocks/>
          </p:cNvGrpSpPr>
          <p:nvPr/>
        </p:nvGrpSpPr>
        <p:grpSpPr bwMode="auto">
          <a:xfrm>
            <a:off x="5435600" y="1700213"/>
            <a:ext cx="2952750" cy="2087562"/>
            <a:chOff x="3198" y="1344"/>
            <a:chExt cx="1860" cy="1315"/>
          </a:xfrm>
        </p:grpSpPr>
        <p:sp>
          <p:nvSpPr>
            <p:cNvPr id="11279" name="Rectangle 4"/>
            <p:cNvSpPr>
              <a:spLocks noChangeArrowheads="1"/>
            </p:cNvSpPr>
            <p:nvPr/>
          </p:nvSpPr>
          <p:spPr bwMode="auto">
            <a:xfrm>
              <a:off x="3198" y="1344"/>
              <a:ext cx="1860" cy="131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1280" name="Line 5"/>
            <p:cNvSpPr>
              <a:spLocks noChangeShapeType="1"/>
            </p:cNvSpPr>
            <p:nvPr/>
          </p:nvSpPr>
          <p:spPr bwMode="auto">
            <a:xfrm>
              <a:off x="3198" y="1571"/>
              <a:ext cx="18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11281" name="Line 6"/>
            <p:cNvSpPr>
              <a:spLocks noChangeShapeType="1"/>
            </p:cNvSpPr>
            <p:nvPr/>
          </p:nvSpPr>
          <p:spPr bwMode="auto">
            <a:xfrm>
              <a:off x="3198" y="2115"/>
              <a:ext cx="18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11282" name="Text Box 7"/>
            <p:cNvSpPr txBox="1">
              <a:spLocks noChangeArrowheads="1"/>
            </p:cNvSpPr>
            <p:nvPr/>
          </p:nvSpPr>
          <p:spPr bwMode="auto">
            <a:xfrm>
              <a:off x="3742" y="1344"/>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Student</a:t>
              </a:r>
              <a:endParaRPr lang="en-US" altLang="en-US" i="1"/>
            </a:p>
          </p:txBody>
        </p:sp>
        <p:sp>
          <p:nvSpPr>
            <p:cNvPr id="11283" name="Text Box 8"/>
            <p:cNvSpPr txBox="1">
              <a:spLocks noChangeArrowheads="1"/>
            </p:cNvSpPr>
            <p:nvPr/>
          </p:nvSpPr>
          <p:spPr bwMode="auto">
            <a:xfrm>
              <a:off x="3334" y="1662"/>
              <a:ext cx="1542"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400" i="1"/>
                <a:t>birthDate: Date</a:t>
              </a:r>
            </a:p>
            <a:p>
              <a:pPr>
                <a:spcBef>
                  <a:spcPct val="50000"/>
                </a:spcBef>
                <a:buClrTx/>
                <a:buSzTx/>
                <a:buFontTx/>
                <a:buNone/>
              </a:pPr>
              <a:r>
                <a:rPr lang="en-GB" altLang="en-US" sz="1400" i="1"/>
                <a:t>…</a:t>
              </a:r>
              <a:endParaRPr lang="en-US" altLang="en-US" sz="1400" i="1"/>
            </a:p>
          </p:txBody>
        </p:sp>
        <p:sp>
          <p:nvSpPr>
            <p:cNvPr id="11284" name="Text Box 9"/>
            <p:cNvSpPr txBox="1">
              <a:spLocks noChangeArrowheads="1"/>
            </p:cNvSpPr>
            <p:nvPr/>
          </p:nvSpPr>
          <p:spPr bwMode="auto">
            <a:xfrm>
              <a:off x="3379" y="2205"/>
              <a:ext cx="1497"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400" i="1" dirty="0"/>
                <a:t>getBirthDate():Date</a:t>
              </a:r>
            </a:p>
            <a:p>
              <a:pPr>
                <a:spcBef>
                  <a:spcPct val="50000"/>
                </a:spcBef>
                <a:buClrTx/>
                <a:buSzTx/>
                <a:buFontTx/>
                <a:buNone/>
              </a:pPr>
              <a:r>
                <a:rPr lang="en-GB" altLang="en-US" sz="1400" i="1" dirty="0"/>
                <a:t>…</a:t>
              </a:r>
              <a:endParaRPr lang="en-US" altLang="en-US" sz="1400" i="1" dirty="0"/>
            </a:p>
          </p:txBody>
        </p:sp>
      </p:grpSp>
      <p:grpSp>
        <p:nvGrpSpPr>
          <p:cNvPr id="11268" name="Group 10"/>
          <p:cNvGrpSpPr>
            <a:grpSpLocks/>
          </p:cNvGrpSpPr>
          <p:nvPr/>
        </p:nvGrpSpPr>
        <p:grpSpPr bwMode="auto">
          <a:xfrm>
            <a:off x="755650" y="1700213"/>
            <a:ext cx="2952750" cy="3167062"/>
            <a:chOff x="612" y="1480"/>
            <a:chExt cx="1860" cy="1995"/>
          </a:xfrm>
        </p:grpSpPr>
        <p:sp>
          <p:nvSpPr>
            <p:cNvPr id="11273" name="Rectangle 11"/>
            <p:cNvSpPr>
              <a:spLocks noChangeArrowheads="1"/>
            </p:cNvSpPr>
            <p:nvPr/>
          </p:nvSpPr>
          <p:spPr bwMode="auto">
            <a:xfrm>
              <a:off x="612" y="1480"/>
              <a:ext cx="1860" cy="199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1274" name="Line 12"/>
            <p:cNvSpPr>
              <a:spLocks noChangeShapeType="1"/>
            </p:cNvSpPr>
            <p:nvPr/>
          </p:nvSpPr>
          <p:spPr bwMode="auto">
            <a:xfrm>
              <a:off x="612" y="1707"/>
              <a:ext cx="18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11275" name="Line 13"/>
            <p:cNvSpPr>
              <a:spLocks noChangeShapeType="1"/>
            </p:cNvSpPr>
            <p:nvPr/>
          </p:nvSpPr>
          <p:spPr bwMode="auto">
            <a:xfrm>
              <a:off x="612" y="2614"/>
              <a:ext cx="18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11276" name="Text Box 14"/>
            <p:cNvSpPr txBox="1">
              <a:spLocks noChangeArrowheads="1"/>
            </p:cNvSpPr>
            <p:nvPr/>
          </p:nvSpPr>
          <p:spPr bwMode="auto">
            <a:xfrm>
              <a:off x="1156" y="1480"/>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i="1"/>
                <a:t>Date</a:t>
              </a:r>
              <a:endParaRPr lang="en-US" altLang="en-US" i="1"/>
            </a:p>
          </p:txBody>
        </p:sp>
        <p:sp>
          <p:nvSpPr>
            <p:cNvPr id="11277" name="Text Box 15"/>
            <p:cNvSpPr txBox="1">
              <a:spLocks noChangeArrowheads="1"/>
            </p:cNvSpPr>
            <p:nvPr/>
          </p:nvSpPr>
          <p:spPr bwMode="auto">
            <a:xfrm>
              <a:off x="748" y="1798"/>
              <a:ext cx="1542"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400" i="1"/>
                <a:t>day:int</a:t>
              </a:r>
            </a:p>
            <a:p>
              <a:pPr>
                <a:spcBef>
                  <a:spcPct val="50000"/>
                </a:spcBef>
                <a:buClrTx/>
                <a:buSzTx/>
                <a:buFontTx/>
                <a:buNone/>
              </a:pPr>
              <a:r>
                <a:rPr lang="en-GB" altLang="en-US" sz="1400" i="1"/>
                <a:t>month:int</a:t>
              </a:r>
            </a:p>
            <a:p>
              <a:pPr>
                <a:spcBef>
                  <a:spcPct val="50000"/>
                </a:spcBef>
                <a:buClrTx/>
                <a:buSzTx/>
                <a:buFontTx/>
                <a:buNone/>
              </a:pPr>
              <a:r>
                <a:rPr lang="en-GB" altLang="en-US" sz="1400" i="1"/>
                <a:t>year:int</a:t>
              </a:r>
            </a:p>
            <a:p>
              <a:pPr>
                <a:spcBef>
                  <a:spcPct val="50000"/>
                </a:spcBef>
                <a:buClrTx/>
                <a:buSzTx/>
                <a:buFontTx/>
                <a:buNone/>
              </a:pPr>
              <a:r>
                <a:rPr lang="en-GB" altLang="en-US" sz="1400" i="1"/>
                <a:t>…</a:t>
              </a:r>
              <a:endParaRPr lang="en-US" altLang="en-US" sz="1400" i="1"/>
            </a:p>
          </p:txBody>
        </p:sp>
        <p:sp>
          <p:nvSpPr>
            <p:cNvPr id="11278" name="Text Box 16"/>
            <p:cNvSpPr txBox="1">
              <a:spLocks noChangeArrowheads="1"/>
            </p:cNvSpPr>
            <p:nvPr/>
          </p:nvSpPr>
          <p:spPr bwMode="auto">
            <a:xfrm>
              <a:off x="793" y="2659"/>
              <a:ext cx="1497"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400" i="1"/>
                <a:t>getDay():int</a:t>
              </a:r>
            </a:p>
            <a:p>
              <a:pPr>
                <a:spcBef>
                  <a:spcPct val="50000"/>
                </a:spcBef>
                <a:buClrTx/>
                <a:buSzTx/>
                <a:buFontTx/>
                <a:buNone/>
              </a:pPr>
              <a:r>
                <a:rPr lang="en-GB" altLang="en-US" sz="1400" i="1"/>
                <a:t>getMonth():int</a:t>
              </a:r>
            </a:p>
            <a:p>
              <a:pPr>
                <a:spcBef>
                  <a:spcPct val="50000"/>
                </a:spcBef>
                <a:buClrTx/>
                <a:buSzTx/>
                <a:buFontTx/>
                <a:buNone/>
              </a:pPr>
              <a:r>
                <a:rPr lang="en-GB" altLang="en-US" sz="1400" i="1"/>
                <a:t>getYear():int</a:t>
              </a:r>
            </a:p>
            <a:p>
              <a:pPr>
                <a:spcBef>
                  <a:spcPct val="50000"/>
                </a:spcBef>
                <a:buClrTx/>
                <a:buSzTx/>
                <a:buFontTx/>
                <a:buNone/>
              </a:pPr>
              <a:r>
                <a:rPr lang="en-GB" altLang="en-US" sz="1400" i="1"/>
                <a:t>…</a:t>
              </a:r>
              <a:endParaRPr lang="en-US" altLang="en-US" sz="1400" i="1"/>
            </a:p>
          </p:txBody>
        </p:sp>
      </p:grpSp>
      <p:sp>
        <p:nvSpPr>
          <p:cNvPr id="11269" name="Line 17"/>
          <p:cNvSpPr>
            <a:spLocks noChangeShapeType="1"/>
          </p:cNvSpPr>
          <p:nvPr/>
        </p:nvSpPr>
        <p:spPr bwMode="auto">
          <a:xfrm>
            <a:off x="3708400" y="24923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11270" name="AutoShape 18"/>
          <p:cNvSpPr>
            <a:spLocks noChangeArrowheads="1"/>
          </p:cNvSpPr>
          <p:nvPr/>
        </p:nvSpPr>
        <p:spPr bwMode="auto">
          <a:xfrm>
            <a:off x="5003800" y="2349500"/>
            <a:ext cx="431800" cy="287338"/>
          </a:xfrm>
          <a:prstGeom prst="diamond">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1271" name="Rectangle 19"/>
          <p:cNvSpPr>
            <a:spLocks noGrp="1" noChangeArrowheads="1"/>
          </p:cNvSpPr>
          <p:nvPr>
            <p:ph type="body" idx="1"/>
          </p:nvPr>
        </p:nvSpPr>
        <p:spPr>
          <a:xfrm>
            <a:off x="4500563" y="4219575"/>
            <a:ext cx="3825875" cy="15843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a:t>UML of composition</a:t>
            </a:r>
          </a:p>
          <a:p>
            <a:pPr lvl="1"/>
            <a:r>
              <a:rPr lang="en-GB" altLang="en-US"/>
              <a:t>Diamond is next to the class that does the containing</a:t>
            </a:r>
            <a:endParaRPr lang="en-US" altLang="en-US"/>
          </a:p>
        </p:txBody>
      </p:sp>
      <p:sp>
        <p:nvSpPr>
          <p:cNvPr id="11272" name="Line 20"/>
          <p:cNvSpPr>
            <a:spLocks noChangeShapeType="1"/>
          </p:cNvSpPr>
          <p:nvPr/>
        </p:nvSpPr>
        <p:spPr bwMode="auto">
          <a:xfrm flipV="1">
            <a:off x="4643438" y="2708275"/>
            <a:ext cx="433387" cy="144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Tree>
    <p:extLst>
      <p:ext uri="{BB962C8B-B14F-4D97-AF65-F5344CB8AC3E}">
        <p14:creationId xmlns:p14="http://schemas.microsoft.com/office/powerpoint/2010/main" val="760482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altLang="en-US" sz="2400" dirty="0"/>
              <a:t>Objects and Methods</a:t>
            </a:r>
          </a:p>
        </p:txBody>
      </p:sp>
      <p:sp>
        <p:nvSpPr>
          <p:cNvPr id="13315" name="Rectangle 3"/>
          <p:cNvSpPr>
            <a:spLocks noGrp="1" noChangeArrowheads="1"/>
          </p:cNvSpPr>
          <p:nvPr>
            <p:ph type="body" idx="1"/>
          </p:nvPr>
        </p:nvSpPr>
        <p:spPr/>
        <p:txBody>
          <a:bodyPr/>
          <a:lstStyle/>
          <a:p>
            <a:r>
              <a:rPr lang="en-GB" altLang="en-US" dirty="0"/>
              <a:t>If having an object contained in another object then we will probably want to send and receive objects using methods!</a:t>
            </a:r>
          </a:p>
          <a:p>
            <a:endParaRPr lang="en-GB" altLang="en-US" dirty="0"/>
          </a:p>
          <a:p>
            <a:pPr lvl="1"/>
            <a:r>
              <a:rPr lang="en-GB" altLang="en-US" dirty="0"/>
              <a:t>Parameter to method</a:t>
            </a:r>
          </a:p>
          <a:p>
            <a:pPr lvl="2"/>
            <a:endParaRPr lang="en-GB" altLang="en-US" dirty="0"/>
          </a:p>
          <a:p>
            <a:pPr lvl="1"/>
            <a:r>
              <a:rPr lang="en-GB" altLang="en-US" dirty="0"/>
              <a:t>Getting Object as return value</a:t>
            </a:r>
          </a:p>
          <a:p>
            <a:pPr lvl="1"/>
            <a:endParaRPr lang="en-GB" altLang="en-US" dirty="0"/>
          </a:p>
          <a:p>
            <a:pPr lvl="1"/>
            <a:r>
              <a:rPr lang="en-GB" altLang="en-US" dirty="0"/>
              <a:t>See Student code on previous slide: </a:t>
            </a:r>
            <a:r>
              <a:rPr lang="en-GB" altLang="en-US" i="1" dirty="0"/>
              <a:t>getBirthDate():Date</a:t>
            </a:r>
          </a:p>
        </p:txBody>
      </p:sp>
    </p:spTree>
    <p:extLst>
      <p:ext uri="{BB962C8B-B14F-4D97-AF65-F5344CB8AC3E}">
        <p14:creationId xmlns:p14="http://schemas.microsoft.com/office/powerpoint/2010/main" val="547686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lIns="92075" tIns="46038" rIns="92075" bIns="46038" anchor="b"/>
          <a:lstStyle/>
          <a:p>
            <a:r>
              <a:rPr lang="en-US" altLang="en-US"/>
              <a:t>Method Signature</a:t>
            </a:r>
          </a:p>
        </p:txBody>
      </p:sp>
      <p:sp>
        <p:nvSpPr>
          <p:cNvPr id="22531" name="Text Box 3"/>
          <p:cNvSpPr txBox="1">
            <a:spLocks noChangeArrowheads="1"/>
          </p:cNvSpPr>
          <p:nvPr/>
        </p:nvSpPr>
        <p:spPr bwMode="auto">
          <a:xfrm>
            <a:off x="1524000" y="3203575"/>
            <a:ext cx="65738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eaLnBrk="1" hangingPunct="1">
              <a:buClrTx/>
              <a:buSzTx/>
              <a:buFontTx/>
              <a:buNone/>
            </a:pPr>
            <a:r>
              <a:rPr lang="en-US" altLang="en-US" sz="2400" b="1">
                <a:latin typeface="Courier New" panose="02070309020205020404" pitchFamily="49" charset="0"/>
              </a:rPr>
              <a:t>public void insertMoney(int amount)</a:t>
            </a:r>
          </a:p>
          <a:p>
            <a:pPr defTabSz="914400" eaLnBrk="1" hangingPunct="1">
              <a:buClrTx/>
              <a:buSzTx/>
              <a:buFontTx/>
              <a:buNone/>
            </a:pPr>
            <a:endParaRPr lang="en-US" altLang="en-US" sz="2400" b="1">
              <a:latin typeface="Courier New" panose="02070309020205020404" pitchFamily="49" charset="0"/>
            </a:endParaRPr>
          </a:p>
        </p:txBody>
      </p:sp>
      <p:sp>
        <p:nvSpPr>
          <p:cNvPr id="22532" name="Line 7"/>
          <p:cNvSpPr>
            <a:spLocks noChangeShapeType="1"/>
          </p:cNvSpPr>
          <p:nvPr/>
        </p:nvSpPr>
        <p:spPr bwMode="auto">
          <a:xfrm flipH="1">
            <a:off x="3294063" y="2619375"/>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33" name="Line 11"/>
          <p:cNvSpPr>
            <a:spLocks noChangeShapeType="1"/>
          </p:cNvSpPr>
          <p:nvPr/>
        </p:nvSpPr>
        <p:spPr bwMode="auto">
          <a:xfrm>
            <a:off x="1925638" y="2584450"/>
            <a:ext cx="393700" cy="698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34" name="Rectangle 19"/>
          <p:cNvSpPr>
            <a:spLocks noChangeArrowheads="1"/>
          </p:cNvSpPr>
          <p:nvPr/>
        </p:nvSpPr>
        <p:spPr bwMode="auto">
          <a:xfrm>
            <a:off x="1103313" y="3067050"/>
            <a:ext cx="7396162" cy="793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buClrTx/>
              <a:buSzTx/>
              <a:buFontTx/>
              <a:buNone/>
            </a:pPr>
            <a:endParaRPr lang="en-US" altLang="en-US" sz="2400"/>
          </a:p>
        </p:txBody>
      </p:sp>
      <p:sp>
        <p:nvSpPr>
          <p:cNvPr id="22535" name="Text Box 22"/>
          <p:cNvSpPr txBox="1">
            <a:spLocks noChangeArrowheads="1"/>
          </p:cNvSpPr>
          <p:nvPr/>
        </p:nvSpPr>
        <p:spPr bwMode="auto">
          <a:xfrm>
            <a:off x="623888" y="2230438"/>
            <a:ext cx="799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spcBef>
                <a:spcPct val="50000"/>
              </a:spcBef>
              <a:buClrTx/>
              <a:buSzTx/>
              <a:buFontTx/>
              <a:buNone/>
            </a:pPr>
            <a:r>
              <a:rPr lang="en-US" altLang="en-US" sz="2000" i="1"/>
              <a:t>visibility modifier    return type (void)    method name     parameter list</a:t>
            </a:r>
            <a:endParaRPr lang="en-GB" altLang="en-US" sz="2000" i="1"/>
          </a:p>
        </p:txBody>
      </p:sp>
      <p:sp>
        <p:nvSpPr>
          <p:cNvPr id="22536" name="Line 23"/>
          <p:cNvSpPr>
            <a:spLocks noChangeShapeType="1"/>
          </p:cNvSpPr>
          <p:nvPr/>
        </p:nvSpPr>
        <p:spPr bwMode="auto">
          <a:xfrm flipH="1">
            <a:off x="5172075" y="2559050"/>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37" name="Line 24"/>
          <p:cNvSpPr>
            <a:spLocks noChangeShapeType="1"/>
          </p:cNvSpPr>
          <p:nvPr/>
        </p:nvSpPr>
        <p:spPr bwMode="auto">
          <a:xfrm flipH="1">
            <a:off x="7132638" y="2620963"/>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38" name="Text Box 25"/>
          <p:cNvSpPr txBox="1">
            <a:spLocks noChangeArrowheads="1"/>
          </p:cNvSpPr>
          <p:nvPr/>
        </p:nvSpPr>
        <p:spPr bwMode="auto">
          <a:xfrm>
            <a:off x="444500" y="1773238"/>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defTabSz="914400">
              <a:spcBef>
                <a:spcPct val="50000"/>
              </a:spcBef>
              <a:buClrTx/>
              <a:buSzTx/>
              <a:buFontTx/>
              <a:buNone/>
            </a:pPr>
            <a:r>
              <a:rPr lang="en-GB" altLang="en-US" sz="2400" i="1"/>
              <a:t>Signature:</a:t>
            </a:r>
          </a:p>
        </p:txBody>
      </p:sp>
      <p:sp>
        <p:nvSpPr>
          <p:cNvPr id="22539" name="Text Box 18"/>
          <p:cNvSpPr txBox="1">
            <a:spLocks noChangeArrowheads="1"/>
          </p:cNvSpPr>
          <p:nvPr/>
        </p:nvSpPr>
        <p:spPr bwMode="auto">
          <a:xfrm>
            <a:off x="627063" y="4365625"/>
            <a:ext cx="7040562" cy="9159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Overloading is when, in the same class, two or more methods have the same name but different signature – in other words differing number/type parameters</a:t>
            </a:r>
          </a:p>
        </p:txBody>
      </p:sp>
    </p:spTree>
    <p:extLst>
      <p:ext uri="{BB962C8B-B14F-4D97-AF65-F5344CB8AC3E}">
        <p14:creationId xmlns:p14="http://schemas.microsoft.com/office/powerpoint/2010/main" val="19013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a:t>Three Object Characteristics</a:t>
            </a:r>
            <a:endParaRPr lang="en-US" altLang="en-US"/>
          </a:p>
        </p:txBody>
      </p:sp>
      <p:sp>
        <p:nvSpPr>
          <p:cNvPr id="14339" name="Rectangle 3"/>
          <p:cNvSpPr>
            <a:spLocks noGrp="1" noChangeArrowheads="1"/>
          </p:cNvSpPr>
          <p:nvPr>
            <p:ph type="body" idx="1"/>
          </p:nvPr>
        </p:nvSpPr>
        <p:spPr/>
        <p:txBody>
          <a:bodyPr/>
          <a:lstStyle/>
          <a:p>
            <a:endParaRPr lang="en-GB" altLang="en-US"/>
          </a:p>
          <a:p>
            <a:r>
              <a:rPr lang="en-GB" altLang="en-US"/>
              <a:t>State</a:t>
            </a:r>
          </a:p>
          <a:p>
            <a:endParaRPr lang="en-GB" altLang="en-US"/>
          </a:p>
          <a:p>
            <a:endParaRPr lang="en-GB" altLang="en-US"/>
          </a:p>
          <a:p>
            <a:r>
              <a:rPr lang="en-GB" altLang="en-US"/>
              <a:t>Behaviour</a:t>
            </a:r>
          </a:p>
          <a:p>
            <a:endParaRPr lang="en-GB" altLang="en-US"/>
          </a:p>
          <a:p>
            <a:endParaRPr lang="en-GB" altLang="en-US"/>
          </a:p>
          <a:p>
            <a:r>
              <a:rPr lang="en-GB" altLang="en-US"/>
              <a:t>Identity</a:t>
            </a:r>
            <a:endParaRPr lang="en-US" altLang="en-US"/>
          </a:p>
        </p:txBody>
      </p:sp>
    </p:spTree>
    <p:extLst>
      <p:ext uri="{BB962C8B-B14F-4D97-AF65-F5344CB8AC3E}">
        <p14:creationId xmlns:p14="http://schemas.microsoft.com/office/powerpoint/2010/main" val="3917043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a:t>Overloaded Method Example</a:t>
            </a:r>
          </a:p>
        </p:txBody>
      </p:sp>
      <p:sp>
        <p:nvSpPr>
          <p:cNvPr id="23556" name="Text Box 4"/>
          <p:cNvSpPr txBox="1">
            <a:spLocks noChangeArrowheads="1"/>
          </p:cNvSpPr>
          <p:nvPr/>
        </p:nvSpPr>
        <p:spPr bwMode="auto">
          <a:xfrm>
            <a:off x="755650" y="1484313"/>
            <a:ext cx="7343775" cy="41338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400">
                <a:latin typeface="Courier New" panose="02070309020205020404" pitchFamily="49" charset="0"/>
              </a:rPr>
              <a:t>...</a:t>
            </a:r>
          </a:p>
          <a:p>
            <a:r>
              <a:rPr lang="en-GB" altLang="en-US" sz="1400">
                <a:latin typeface="Courier New" panose="02070309020205020404" pitchFamily="49" charset="0"/>
              </a:rPr>
              <a:t>/**</a:t>
            </a:r>
          </a:p>
          <a:p>
            <a:r>
              <a:rPr lang="en-GB" altLang="en-US" sz="1400">
                <a:latin typeface="Courier New" panose="02070309020205020404" pitchFamily="49" charset="0"/>
              </a:rPr>
              <a:t> * Increment the count by 1.</a:t>
            </a:r>
          </a:p>
          <a:p>
            <a:r>
              <a:rPr lang="en-GB" altLang="en-US" sz="1400">
                <a:latin typeface="Courier New" panose="02070309020205020404" pitchFamily="49" charset="0"/>
              </a:rPr>
              <a:t> */</a:t>
            </a:r>
          </a:p>
          <a:p>
            <a:r>
              <a:rPr lang="en-GB" altLang="en-US" sz="1400">
                <a:latin typeface="Courier New" panose="02070309020205020404" pitchFamily="49" charset="0"/>
              </a:rPr>
              <a:t> public void incrementCount () {</a:t>
            </a:r>
          </a:p>
          <a:p>
            <a:r>
              <a:rPr lang="en-GB" altLang="en-US" sz="1400">
                <a:latin typeface="Courier New" panose="02070309020205020404" pitchFamily="49" charset="0"/>
              </a:rPr>
              <a:t>    incrementCount (1);</a:t>
            </a:r>
          </a:p>
          <a:p>
            <a:r>
              <a:rPr lang="en-GB" altLang="en-US" sz="1400">
                <a:latin typeface="Courier New" panose="02070309020205020404" pitchFamily="49" charset="0"/>
              </a:rPr>
              <a:t> }</a:t>
            </a:r>
          </a:p>
          <a:p>
            <a:r>
              <a:rPr lang="en-GB" altLang="en-US" sz="1400">
                <a:latin typeface="Courier New" panose="02070309020205020404" pitchFamily="49" charset="0"/>
              </a:rPr>
              <a:t>/**</a:t>
            </a:r>
          </a:p>
          <a:p>
            <a:r>
              <a:rPr lang="en-GB" altLang="en-US" sz="1400">
                <a:latin typeface="Courier New" panose="02070309020205020404" pitchFamily="49" charset="0"/>
              </a:rPr>
              <a:t>* Increment the count by the amount specified.</a:t>
            </a:r>
          </a:p>
          <a:p>
            <a:r>
              <a:rPr lang="en-GB" altLang="en-US" sz="1400">
                <a:latin typeface="Courier New" panose="02070309020205020404" pitchFamily="49" charset="0"/>
              </a:rPr>
              <a:t>* @param amount increment the count by this amount</a:t>
            </a:r>
          </a:p>
          <a:p>
            <a:r>
              <a:rPr lang="en-GB" altLang="en-US" sz="1400">
                <a:latin typeface="Courier New" panose="02070309020205020404" pitchFamily="49" charset="0"/>
              </a:rPr>
              <a:t>*/ </a:t>
            </a:r>
          </a:p>
          <a:p>
            <a:r>
              <a:rPr lang="en-GB" altLang="en-US" sz="1400">
                <a:latin typeface="Courier New" panose="02070309020205020404" pitchFamily="49" charset="0"/>
              </a:rPr>
              <a:t>public void incrementCount (int amount) {</a:t>
            </a:r>
          </a:p>
          <a:p>
            <a:r>
              <a:rPr lang="en-GB" altLang="en-US" sz="1400">
                <a:latin typeface="Courier New" panose="02070309020205020404" pitchFamily="49" charset="0"/>
              </a:rPr>
              <a:t>        count = count + amount;</a:t>
            </a:r>
          </a:p>
          <a:p>
            <a:r>
              <a:rPr lang="en-GB" altLang="en-US" sz="1400">
                <a:latin typeface="Courier New" panose="02070309020205020404" pitchFamily="49" charset="0"/>
              </a:rPr>
              <a:t>}</a:t>
            </a:r>
          </a:p>
          <a:p>
            <a:r>
              <a:rPr lang="en-GB" altLang="en-US" sz="1400">
                <a:latin typeface="Courier New" panose="02070309020205020404" pitchFamily="49" charset="0"/>
              </a:rPr>
              <a:t>/**</a:t>
            </a:r>
          </a:p>
          <a:p>
            <a:r>
              <a:rPr lang="en-GB" altLang="en-US" sz="1400">
                <a:latin typeface="Courier New" panose="02070309020205020404" pitchFamily="49" charset="0"/>
              </a:rPr>
              <a:t>* Decrement the count by 1 while count &gt; 0</a:t>
            </a:r>
          </a:p>
          <a:p>
            <a:r>
              <a:rPr lang="en-GB" altLang="en-US" sz="1400">
                <a:latin typeface="Courier New" panose="02070309020205020404" pitchFamily="49" charset="0"/>
              </a:rPr>
              <a:t>* </a:t>
            </a:r>
          </a:p>
          <a:p>
            <a:r>
              <a:rPr lang="en-GB" altLang="en-US" sz="1400">
                <a:latin typeface="Courier New" panose="02070309020205020404" pitchFamily="49" charset="0"/>
              </a:rPr>
              <a:t>*/</a:t>
            </a:r>
          </a:p>
          <a:p>
            <a:r>
              <a:rPr lang="en-GB" altLang="en-US" sz="1400">
                <a:latin typeface="Courier New" panose="02070309020205020404" pitchFamily="49" charset="0"/>
              </a:rPr>
              <a:t>…</a:t>
            </a:r>
          </a:p>
        </p:txBody>
      </p:sp>
      <p:sp>
        <p:nvSpPr>
          <p:cNvPr id="23557" name="Text Box 5"/>
          <p:cNvSpPr txBox="1">
            <a:spLocks noChangeArrowheads="1"/>
          </p:cNvSpPr>
          <p:nvPr/>
        </p:nvSpPr>
        <p:spPr bwMode="auto">
          <a:xfrm>
            <a:off x="6372225" y="2565400"/>
            <a:ext cx="2449513" cy="16033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chaining overloaded methods</a:t>
            </a:r>
          </a:p>
          <a:p>
            <a:pPr>
              <a:spcBef>
                <a:spcPct val="50000"/>
              </a:spcBef>
            </a:pPr>
            <a:r>
              <a:rPr lang="en-GB" altLang="en-US"/>
              <a:t>avoids duplication of code and is generally good style</a:t>
            </a:r>
          </a:p>
        </p:txBody>
      </p:sp>
      <p:sp>
        <p:nvSpPr>
          <p:cNvPr id="23558" name="Line 6"/>
          <p:cNvSpPr>
            <a:spLocks noChangeShapeType="1"/>
          </p:cNvSpPr>
          <p:nvPr/>
        </p:nvSpPr>
        <p:spPr bwMode="auto">
          <a:xfrm flipH="1">
            <a:off x="5219700" y="2781300"/>
            <a:ext cx="1223963"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59" name="Freeform 8"/>
          <p:cNvSpPr>
            <a:spLocks/>
          </p:cNvSpPr>
          <p:nvPr/>
        </p:nvSpPr>
        <p:spPr bwMode="auto">
          <a:xfrm rot="20826398" flipV="1">
            <a:off x="2984500" y="2557463"/>
            <a:ext cx="2170113" cy="1079500"/>
          </a:xfrm>
          <a:custGeom>
            <a:avLst/>
            <a:gdLst>
              <a:gd name="T0" fmla="*/ 845419254 w 1422"/>
              <a:gd name="T1" fmla="*/ 1167655561 h 998"/>
              <a:gd name="T2" fmla="*/ 2147483647 w 1422"/>
              <a:gd name="T3" fmla="*/ 636477743 h 998"/>
              <a:gd name="T4" fmla="*/ 0 w 1422"/>
              <a:gd name="T5" fmla="*/ 0 h 998"/>
              <a:gd name="T6" fmla="*/ 0 60000 65536"/>
              <a:gd name="T7" fmla="*/ 0 60000 65536"/>
              <a:gd name="T8" fmla="*/ 0 60000 65536"/>
            </a:gdLst>
            <a:ahLst/>
            <a:cxnLst>
              <a:cxn ang="T6">
                <a:pos x="T0" y="T1"/>
              </a:cxn>
              <a:cxn ang="T7">
                <a:pos x="T2" y="T3"/>
              </a:cxn>
              <a:cxn ang="T8">
                <a:pos x="T4" y="T5"/>
              </a:cxn>
            </a:cxnLst>
            <a:rect l="0" t="0" r="r" b="b"/>
            <a:pathLst>
              <a:path w="1422" h="998">
                <a:moveTo>
                  <a:pt x="363" y="998"/>
                </a:moveTo>
                <a:cubicBezTo>
                  <a:pt x="892" y="854"/>
                  <a:pt x="1422" y="710"/>
                  <a:pt x="1361" y="544"/>
                </a:cubicBezTo>
                <a:cubicBezTo>
                  <a:pt x="1300" y="378"/>
                  <a:pt x="650" y="189"/>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Content Placeholder 1"/>
          <p:cNvSpPr>
            <a:spLocks noGrp="1"/>
          </p:cNvSpPr>
          <p:nvPr>
            <p:ph idx="1"/>
          </p:nvPr>
        </p:nvSpPr>
        <p:spPr/>
        <p:txBody>
          <a:bodyPr/>
          <a:lstStyle/>
          <a:p>
            <a:endParaRPr lang="en-GB"/>
          </a:p>
        </p:txBody>
      </p:sp>
    </p:spTree>
    <p:extLst>
      <p:ext uri="{BB962C8B-B14F-4D97-AF65-F5344CB8AC3E}">
        <p14:creationId xmlns:p14="http://schemas.microsoft.com/office/powerpoint/2010/main" val="3475989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a:t>Chaining</a:t>
            </a:r>
          </a:p>
        </p:txBody>
      </p:sp>
      <p:sp>
        <p:nvSpPr>
          <p:cNvPr id="24579" name="Rectangle 3"/>
          <p:cNvSpPr>
            <a:spLocks noGrp="1" noChangeArrowheads="1"/>
          </p:cNvSpPr>
          <p:nvPr>
            <p:ph type="body" idx="1"/>
          </p:nvPr>
        </p:nvSpPr>
        <p:spPr/>
        <p:txBody>
          <a:bodyPr/>
          <a:lstStyle/>
          <a:p>
            <a:r>
              <a:rPr lang="en-GB" altLang="en-US" dirty="0"/>
              <a:t>Nothing bad!</a:t>
            </a:r>
          </a:p>
          <a:p>
            <a:pPr lvl="1"/>
            <a:r>
              <a:rPr lang="en-GB" altLang="en-US" dirty="0"/>
              <a:t>having one method (or constructor) call another</a:t>
            </a:r>
          </a:p>
          <a:p>
            <a:pPr lvl="1"/>
            <a:r>
              <a:rPr lang="en-GB" altLang="en-US" dirty="0"/>
              <a:t>avoiding duplication of code</a:t>
            </a:r>
          </a:p>
          <a:p>
            <a:pPr lvl="1"/>
            <a:r>
              <a:rPr lang="en-GB" altLang="en-US" dirty="0"/>
              <a:t>not always so simple to follow</a:t>
            </a:r>
          </a:p>
          <a:p>
            <a:pPr lvl="1"/>
            <a:r>
              <a:rPr lang="en-GB" altLang="en-US" dirty="0"/>
              <a:t>generally good style</a:t>
            </a:r>
          </a:p>
        </p:txBody>
      </p:sp>
    </p:spTree>
    <p:extLst>
      <p:ext uri="{BB962C8B-B14F-4D97-AF65-F5344CB8AC3E}">
        <p14:creationId xmlns:p14="http://schemas.microsoft.com/office/powerpoint/2010/main" val="4000358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528" y="500062"/>
            <a:ext cx="7886700" cy="1325563"/>
          </a:xfrm>
        </p:spPr>
        <p:txBody>
          <a:bodyPr/>
          <a:lstStyle/>
          <a:p>
            <a:r>
              <a:rPr lang="en-GB" altLang="en-US" sz="2400" dirty="0"/>
              <a:t>Encapsulation</a:t>
            </a:r>
          </a:p>
        </p:txBody>
      </p:sp>
      <p:sp>
        <p:nvSpPr>
          <p:cNvPr id="17411" name="Rectangle 3"/>
          <p:cNvSpPr>
            <a:spLocks noGrp="1" noChangeArrowheads="1"/>
          </p:cNvSpPr>
          <p:nvPr>
            <p:ph type="body" idx="1"/>
          </p:nvPr>
        </p:nvSpPr>
        <p:spPr/>
        <p:txBody>
          <a:bodyPr/>
          <a:lstStyle/>
          <a:p>
            <a:r>
              <a:rPr lang="en-US" altLang="en-US" dirty="0"/>
              <a:t>Data encapsulation is a mechanism of bundling the data, and the functions that use them. It is a</a:t>
            </a:r>
            <a:r>
              <a:rPr lang="en-GB" altLang="en-US" dirty="0"/>
              <a:t> way of restricting or controlling access to certain object components</a:t>
            </a:r>
          </a:p>
          <a:p>
            <a:r>
              <a:rPr lang="en-GB" altLang="en-US" dirty="0"/>
              <a:t>Essentially make fields private and provide </a:t>
            </a:r>
            <a:r>
              <a:rPr lang="en-GB" altLang="en-US" dirty="0" err="1"/>
              <a:t>mutator</a:t>
            </a:r>
            <a:r>
              <a:rPr lang="en-GB" altLang="en-US" dirty="0"/>
              <a:t>/</a:t>
            </a:r>
            <a:r>
              <a:rPr lang="en-GB" altLang="en-US" dirty="0" err="1"/>
              <a:t>accessor</a:t>
            </a:r>
            <a:r>
              <a:rPr lang="en-GB" altLang="en-US" dirty="0"/>
              <a:t> methods</a:t>
            </a:r>
          </a:p>
          <a:p>
            <a:pPr lvl="1"/>
            <a:r>
              <a:rPr lang="en-GB" altLang="en-US" dirty="0"/>
              <a:t>Fields are encapsulated because access to them from outside the class is only through methods</a:t>
            </a:r>
          </a:p>
          <a:p>
            <a:pPr lvl="2"/>
            <a:r>
              <a:rPr lang="en-GB" altLang="en-US" dirty="0"/>
              <a:t>We can control exactly how fields are accessed</a:t>
            </a:r>
          </a:p>
          <a:p>
            <a:pPr lvl="2"/>
            <a:r>
              <a:rPr lang="en-GB" altLang="en-US" dirty="0"/>
              <a:t>We have seen many examples already</a:t>
            </a:r>
          </a:p>
        </p:txBody>
      </p:sp>
    </p:spTree>
    <p:extLst>
      <p:ext uri="{BB962C8B-B14F-4D97-AF65-F5344CB8AC3E}">
        <p14:creationId xmlns:p14="http://schemas.microsoft.com/office/powerpoint/2010/main" val="2447095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BE97205-E351-4EF5-93FD-A7CC2660EEC3}" type="slidenum">
              <a:rPr lang="en-US" altLang="en-US" sz="1400">
                <a:latin typeface="Times New Roman" panose="02020603050405020304" pitchFamily="18" charset="0"/>
              </a:rPr>
              <a:pPr>
                <a:spcBef>
                  <a:spcPct val="0"/>
                </a:spcBef>
                <a:buFontTx/>
                <a:buNone/>
              </a:pPr>
              <a:t>53</a:t>
            </a:fld>
            <a:endParaRPr lang="en-US" altLang="en-US" sz="1400">
              <a:latin typeface="Times New Roman" panose="02020603050405020304" pitchFamily="18" charset="0"/>
            </a:endParaRPr>
          </a:p>
        </p:txBody>
      </p:sp>
      <p:sp>
        <p:nvSpPr>
          <p:cNvPr id="3076" name="Rectangle 3"/>
          <p:cNvSpPr>
            <a:spLocks noGrp="1" noChangeArrowheads="1"/>
          </p:cNvSpPr>
          <p:nvPr>
            <p:ph type="subTitle" idx="1"/>
          </p:nvPr>
        </p:nvSpPr>
        <p:spPr>
          <a:xfrm>
            <a:off x="637178" y="2204863"/>
            <a:ext cx="7247189" cy="913481"/>
          </a:xfrm>
        </p:spPr>
        <p:txBody>
          <a:bodyPr>
            <a:normAutofit/>
          </a:bodyPr>
          <a:lstStyle/>
          <a:p>
            <a:pPr algn="l"/>
            <a:r>
              <a:rPr lang="en-US" altLang="en-US" sz="2800" dirty="0"/>
              <a:t>Inheritance</a:t>
            </a:r>
          </a:p>
        </p:txBody>
      </p:sp>
      <p:sp>
        <p:nvSpPr>
          <p:cNvPr id="6" name="Rectangle 3"/>
          <p:cNvSpPr txBox="1">
            <a:spLocks noChangeArrowheads="1"/>
          </p:cNvSpPr>
          <p:nvPr/>
        </p:nvSpPr>
        <p:spPr>
          <a:xfrm>
            <a:off x="827584" y="3789040"/>
            <a:ext cx="7416824" cy="1896616"/>
          </a:xfrm>
          <a:prstGeom prst="rect">
            <a:avLst/>
          </a:prstGeom>
        </p:spPr>
        <p:txBody>
          <a:bodyPr vert="horz" lIns="92075" tIns="46038" rIns="92075" bIns="46038"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GB" altLang="en-US" sz="1800" i="0" dirty="0"/>
              <a:t>To understand the concept of inheritance.</a:t>
            </a:r>
          </a:p>
          <a:p>
            <a:pPr fontAlgn="auto">
              <a:spcAft>
                <a:spcPts val="0"/>
              </a:spcAft>
            </a:pPr>
            <a:r>
              <a:rPr lang="en-GB" altLang="en-US" sz="1800" i="0" dirty="0"/>
              <a:t>To develop a subclass from a superclass through inheritance.</a:t>
            </a:r>
          </a:p>
          <a:p>
            <a:pPr fontAlgn="auto">
              <a:spcAft>
                <a:spcPts val="0"/>
              </a:spcAft>
            </a:pPr>
            <a:r>
              <a:rPr lang="en-GB" altLang="en-US" sz="1800" i="0" dirty="0"/>
              <a:t>To invoke the superclass’s constructors and methods using the super keyword.</a:t>
            </a:r>
          </a:p>
          <a:p>
            <a:pPr fontAlgn="auto">
              <a:spcAft>
                <a:spcPts val="0"/>
              </a:spcAft>
            </a:pPr>
            <a:r>
              <a:rPr lang="en-GB" altLang="en-US" sz="1800" i="0" dirty="0"/>
              <a:t>To override methods in the subclass.</a:t>
            </a:r>
            <a:endParaRPr lang="en-GB" altLang="en-US" i="0" dirty="0"/>
          </a:p>
          <a:p>
            <a:pPr lvl="1" fontAlgn="auto">
              <a:spcAft>
                <a:spcPts val="0"/>
              </a:spcAft>
            </a:pPr>
            <a:endParaRPr lang="en-GB" altLang="en-US" i="0" dirty="0"/>
          </a:p>
        </p:txBody>
      </p:sp>
    </p:spTree>
    <p:extLst>
      <p:ext uri="{BB962C8B-B14F-4D97-AF65-F5344CB8AC3E}">
        <p14:creationId xmlns:p14="http://schemas.microsoft.com/office/powerpoint/2010/main" val="1076265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lIns="92075" tIns="46038" rIns="92075" bIns="46038" anchor="b"/>
          <a:lstStyle/>
          <a:p>
            <a:r>
              <a:rPr lang="en-US" altLang="en-US" sz="2400"/>
              <a:t>Code duplication</a:t>
            </a:r>
          </a:p>
        </p:txBody>
      </p:sp>
      <p:sp>
        <p:nvSpPr>
          <p:cNvPr id="7171" name="Rectangle 3"/>
          <p:cNvSpPr>
            <a:spLocks noGrp="1" noChangeArrowheads="1"/>
          </p:cNvSpPr>
          <p:nvPr>
            <p:ph type="body" idx="4294967295"/>
          </p:nvPr>
        </p:nvSpPr>
        <p:spPr>
          <a:xfrm>
            <a:off x="685800" y="1676400"/>
            <a:ext cx="7772400" cy="3264768"/>
          </a:xfrm>
        </p:spPr>
        <p:txBody>
          <a:bodyPr lIns="92075" tIns="46038" rIns="92075" bIns="46038"/>
          <a:lstStyle/>
          <a:p>
            <a:r>
              <a:rPr lang="en-GB" altLang="en-US" sz="2000" dirty="0"/>
              <a:t>is an indicator of </a:t>
            </a:r>
            <a:r>
              <a:rPr lang="en-GB" altLang="en-US" sz="2000" b="1" dirty="0"/>
              <a:t>poor</a:t>
            </a:r>
            <a:r>
              <a:rPr lang="en-GB" altLang="en-US" sz="2000" dirty="0"/>
              <a:t> design</a:t>
            </a:r>
          </a:p>
          <a:p>
            <a:pPr>
              <a:buFontTx/>
              <a:buNone/>
            </a:pPr>
            <a:endParaRPr lang="en-GB" altLang="en-US" sz="700" dirty="0"/>
          </a:p>
          <a:p>
            <a:r>
              <a:rPr lang="en-GB" altLang="en-US" sz="2000" dirty="0"/>
              <a:t>when code or </a:t>
            </a:r>
            <a:r>
              <a:rPr lang="en-GB" altLang="en-US" sz="2000" i="1" dirty="0"/>
              <a:t>patterns</a:t>
            </a:r>
            <a:r>
              <a:rPr lang="en-GB" altLang="en-US" sz="2000" dirty="0"/>
              <a:t> of code appear in several places maintenance is harder </a:t>
            </a:r>
          </a:p>
          <a:p>
            <a:pPr>
              <a:buFontTx/>
              <a:buNone/>
            </a:pPr>
            <a:endParaRPr lang="en-GB" altLang="en-US" sz="700" dirty="0"/>
          </a:p>
          <a:p>
            <a:r>
              <a:rPr lang="en-GB" altLang="en-US" sz="2000" dirty="0"/>
              <a:t>during maintenance it is difficult to find and change all occurrences of the code to keep the system consistent.  This can cause errors</a:t>
            </a:r>
          </a:p>
          <a:p>
            <a:pPr>
              <a:buFontTx/>
              <a:buNone/>
            </a:pPr>
            <a:endParaRPr lang="en-GB" altLang="en-US" sz="700" dirty="0"/>
          </a:p>
          <a:p>
            <a:r>
              <a:rPr lang="en-GB" altLang="en-US" sz="2000" dirty="0"/>
              <a:t>duplication also makes code difficult to read by making source code longer </a:t>
            </a:r>
          </a:p>
        </p:txBody>
      </p:sp>
    </p:spTree>
    <p:extLst>
      <p:ext uri="{BB962C8B-B14F-4D97-AF65-F5344CB8AC3E}">
        <p14:creationId xmlns:p14="http://schemas.microsoft.com/office/powerpoint/2010/main" val="1734236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lIns="92075" tIns="46038" rIns="92075" bIns="46038" anchor="b"/>
          <a:lstStyle/>
          <a:p>
            <a:r>
              <a:rPr lang="en-GB" altLang="en-US" sz="2400" dirty="0"/>
              <a:t>Classes &amp; Objects</a:t>
            </a:r>
          </a:p>
        </p:txBody>
      </p:sp>
      <p:sp>
        <p:nvSpPr>
          <p:cNvPr id="8195" name="Content Placeholder 2"/>
          <p:cNvSpPr>
            <a:spLocks noGrp="1"/>
          </p:cNvSpPr>
          <p:nvPr>
            <p:ph idx="4294967295"/>
          </p:nvPr>
        </p:nvSpPr>
        <p:spPr>
          <a:xfrm>
            <a:off x="464344" y="1916832"/>
            <a:ext cx="8215312" cy="4114800"/>
          </a:xfrm>
        </p:spPr>
        <p:txBody>
          <a:bodyPr lIns="92075" tIns="46038" rIns="92075" bIns="46038"/>
          <a:lstStyle/>
          <a:p>
            <a:r>
              <a:rPr lang="en-GB" altLang="en-US" sz="2000" dirty="0"/>
              <a:t>Classes provide a way of breaking up a program (modularisation) and of separating what from how (abstraction)</a:t>
            </a:r>
          </a:p>
          <a:p>
            <a:r>
              <a:rPr lang="en-GB" altLang="en-US" sz="2000" dirty="0"/>
              <a:t>Extensive use of methods encourages reducing duplication</a:t>
            </a:r>
          </a:p>
          <a:p>
            <a:pPr lvl="1"/>
            <a:r>
              <a:rPr lang="en-GB" altLang="en-US" sz="1800" dirty="0"/>
              <a:t>all objects of the same class have the same set of methods</a:t>
            </a:r>
          </a:p>
          <a:p>
            <a:pPr lvl="1"/>
            <a:r>
              <a:rPr lang="en-GB" altLang="en-US" sz="1800" dirty="0"/>
              <a:t>the definition of a method is written once in the class file</a:t>
            </a:r>
          </a:p>
          <a:p>
            <a:pPr lvl="1"/>
            <a:r>
              <a:rPr lang="en-GB" altLang="en-US" sz="1800" dirty="0"/>
              <a:t>client classes call methods on objects as many times as needed</a:t>
            </a:r>
          </a:p>
          <a:p>
            <a:pPr lvl="1"/>
            <a:r>
              <a:rPr lang="en-GB" altLang="en-US" sz="1800" dirty="0"/>
              <a:t>local methods are encouraged.</a:t>
            </a:r>
          </a:p>
        </p:txBody>
      </p:sp>
    </p:spTree>
    <p:extLst>
      <p:ext uri="{BB962C8B-B14F-4D97-AF65-F5344CB8AC3E}">
        <p14:creationId xmlns:p14="http://schemas.microsoft.com/office/powerpoint/2010/main" val="31515703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73B4A7-49CB-4699-9E43-95CE7F07E057}" type="slidenum">
              <a:rPr lang="en-US" altLang="en-US"/>
              <a:pPr/>
              <a:t>56</a:t>
            </a:fld>
            <a:endParaRPr lang="en-US" altLang="en-US"/>
          </a:p>
        </p:txBody>
      </p:sp>
      <p:sp>
        <p:nvSpPr>
          <p:cNvPr id="939010" name="Rectangle 2"/>
          <p:cNvSpPr>
            <a:spLocks noGrp="1" noChangeArrowheads="1"/>
          </p:cNvSpPr>
          <p:nvPr>
            <p:ph type="title"/>
          </p:nvPr>
        </p:nvSpPr>
        <p:spPr>
          <a:xfrm>
            <a:off x="404374" y="4967288"/>
            <a:ext cx="7924800" cy="688975"/>
          </a:xfrm>
          <a:noFill/>
          <a:ln/>
        </p:spPr>
        <p:txBody>
          <a:bodyPr>
            <a:normAutofit/>
          </a:bodyPr>
          <a:lstStyle/>
          <a:p>
            <a:r>
              <a:rPr lang="en-US" altLang="en-US" sz="2400" dirty="0">
                <a:solidFill>
                  <a:srgbClr val="000000"/>
                </a:solidFill>
                <a:cs typeface="Times New Roman" panose="02020603050405020304" pitchFamily="18" charset="0"/>
              </a:rPr>
              <a:t>Inheritance hierarchy for </a:t>
            </a:r>
            <a:r>
              <a:rPr lang="en-US" altLang="en-US" sz="2400" dirty="0">
                <a:solidFill>
                  <a:srgbClr val="000000"/>
                </a:solidFill>
                <a:latin typeface="Lucida Console" panose="020B0609040504020204" pitchFamily="49" charset="0"/>
                <a:ea typeface="LucidaSansTypewriter" pitchFamily="49" charset="0"/>
                <a:cs typeface="Lucida Console" panose="020B0609040504020204" pitchFamily="49" charset="0"/>
              </a:rPr>
              <a:t>Shape</a:t>
            </a:r>
            <a:r>
              <a:rPr lang="en-US" altLang="en-US" sz="2400" dirty="0">
                <a:solidFill>
                  <a:srgbClr val="000000"/>
                </a:solidFill>
                <a:latin typeface="Lucida Console" panose="020B0609040504020204" pitchFamily="49" charset="0"/>
                <a:cs typeface="Times New Roman" panose="02020603050405020304" pitchFamily="18" charset="0"/>
              </a:rPr>
              <a:t>s</a:t>
            </a:r>
            <a:r>
              <a:rPr lang="en-US" altLang="en-US" sz="2400" dirty="0">
                <a:solidFill>
                  <a:srgbClr val="000000"/>
                </a:solidFill>
                <a:cs typeface="Times New Roman" panose="02020603050405020304" pitchFamily="18" charset="0"/>
              </a:rPr>
              <a:t>. </a:t>
            </a:r>
          </a:p>
        </p:txBody>
      </p:sp>
      <p:pic>
        <p:nvPicPr>
          <p:cNvPr id="939011" name="Picture 3" descr="AAEMYRU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78013"/>
            <a:ext cx="7543800" cy="238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884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DD170B62-45E3-40A6-AFAC-59573C03F499}" type="slidenum">
              <a:rPr lang="en-US" altLang="en-US" sz="1400" i="0">
                <a:latin typeface="Times New Roman" panose="02020603050405020304" pitchFamily="18" charset="0"/>
              </a:rPr>
              <a:pPr algn="r">
                <a:spcBef>
                  <a:spcPct val="0"/>
                </a:spcBef>
                <a:buFontTx/>
                <a:buNone/>
              </a:pPr>
              <a:t>57</a:t>
            </a:fld>
            <a:endParaRPr lang="en-US" altLang="en-US" sz="1400" i="0">
              <a:latin typeface="Times New Roman" panose="02020603050405020304" pitchFamily="18" charset="0"/>
            </a:endParaRPr>
          </a:p>
        </p:txBody>
      </p:sp>
      <p:sp>
        <p:nvSpPr>
          <p:cNvPr id="9219" name="Rectangle 2"/>
          <p:cNvSpPr>
            <a:spLocks noGrp="1" noChangeArrowheads="1"/>
          </p:cNvSpPr>
          <p:nvPr>
            <p:ph type="title" idx="4294967295"/>
          </p:nvPr>
        </p:nvSpPr>
        <p:spPr>
          <a:xfrm>
            <a:off x="317762" y="500062"/>
            <a:ext cx="7886700" cy="1325563"/>
          </a:xfrm>
        </p:spPr>
        <p:txBody>
          <a:bodyPr/>
          <a:lstStyle/>
          <a:p>
            <a:r>
              <a:rPr lang="en-GB" altLang="en-US" sz="2400" dirty="0"/>
              <a:t>Extending a class</a:t>
            </a:r>
            <a:endParaRPr lang="en-US" altLang="en-US" sz="2400" dirty="0"/>
          </a:p>
        </p:txBody>
      </p:sp>
      <p:sp>
        <p:nvSpPr>
          <p:cNvPr id="9220" name="Rectangle 3"/>
          <p:cNvSpPr>
            <a:spLocks noGrp="1" noChangeArrowheads="1"/>
          </p:cNvSpPr>
          <p:nvPr>
            <p:ph type="body" idx="4294967295"/>
          </p:nvPr>
        </p:nvSpPr>
        <p:spPr/>
        <p:txBody>
          <a:bodyPr/>
          <a:lstStyle/>
          <a:p>
            <a:r>
              <a:rPr lang="en-GB" altLang="en-US" dirty="0"/>
              <a:t>You have class which does almost what you want…</a:t>
            </a:r>
          </a:p>
          <a:p>
            <a:pPr lvl="1"/>
            <a:r>
              <a:rPr lang="en-GB" altLang="en-US" dirty="0"/>
              <a:t>Add functionality (usually) to the class to do something more specific</a:t>
            </a:r>
          </a:p>
          <a:p>
            <a:pPr lvl="1"/>
            <a:r>
              <a:rPr lang="en-GB" altLang="en-US" dirty="0"/>
              <a:t>Called sub-classing</a:t>
            </a:r>
          </a:p>
          <a:p>
            <a:pPr lvl="1"/>
            <a:r>
              <a:rPr lang="en-GB" altLang="en-US" dirty="0"/>
              <a:t>Form relationship between two classes – inheritance or “is a”</a:t>
            </a:r>
          </a:p>
          <a:p>
            <a:pPr lvl="1"/>
            <a:r>
              <a:rPr lang="en-GB" altLang="en-US" dirty="0"/>
              <a:t>Dog is a mammal and inherits typical mammal attributes and behaviour</a:t>
            </a:r>
          </a:p>
          <a:p>
            <a:pPr lvl="1"/>
            <a:r>
              <a:rPr lang="en-GB" altLang="en-US" dirty="0"/>
              <a:t>Very powerful concept in OO</a:t>
            </a:r>
          </a:p>
          <a:p>
            <a:pPr lvl="1"/>
            <a:endParaRPr lang="en-GB" altLang="en-US" dirty="0"/>
          </a:p>
          <a:p>
            <a:r>
              <a:rPr lang="en-GB" altLang="en-US" b="1" dirty="0"/>
              <a:t>One of three fundamental properties of Object Oriented Language!</a:t>
            </a:r>
          </a:p>
          <a:p>
            <a:pPr lvl="1"/>
            <a:r>
              <a:rPr lang="en-GB" altLang="en-US" dirty="0"/>
              <a:t>Inheritance</a:t>
            </a:r>
          </a:p>
          <a:p>
            <a:pPr lvl="1"/>
            <a:r>
              <a:rPr lang="en-US" altLang="en-US" dirty="0"/>
              <a:t>Encapsulation</a:t>
            </a:r>
          </a:p>
          <a:p>
            <a:pPr lvl="1"/>
            <a:r>
              <a:rPr lang="en-US" altLang="en-US" dirty="0"/>
              <a:t>Polymorphism</a:t>
            </a:r>
          </a:p>
        </p:txBody>
      </p:sp>
    </p:spTree>
    <p:extLst>
      <p:ext uri="{BB962C8B-B14F-4D97-AF65-F5344CB8AC3E}">
        <p14:creationId xmlns:p14="http://schemas.microsoft.com/office/powerpoint/2010/main" val="3694380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D5760743-2C9A-4840-8D17-0B22E88FFB67}" type="slidenum">
              <a:rPr lang="en-US" altLang="en-US" sz="1400" i="0">
                <a:latin typeface="Times New Roman" panose="02020603050405020304" pitchFamily="18" charset="0"/>
              </a:rPr>
              <a:pPr algn="r">
                <a:spcBef>
                  <a:spcPct val="0"/>
                </a:spcBef>
                <a:buFontTx/>
                <a:buNone/>
              </a:pPr>
              <a:t>58</a:t>
            </a:fld>
            <a:endParaRPr lang="en-US" altLang="en-US" sz="1400" i="0">
              <a:latin typeface="Times New Roman" panose="02020603050405020304" pitchFamily="18" charset="0"/>
            </a:endParaRPr>
          </a:p>
        </p:txBody>
      </p:sp>
      <p:sp>
        <p:nvSpPr>
          <p:cNvPr id="10243" name="Rectangle 2"/>
          <p:cNvSpPr>
            <a:spLocks noGrp="1" noChangeArrowheads="1"/>
          </p:cNvSpPr>
          <p:nvPr>
            <p:ph type="title" idx="4294967295"/>
          </p:nvPr>
        </p:nvSpPr>
        <p:spPr/>
        <p:txBody>
          <a:bodyPr/>
          <a:lstStyle/>
          <a:p>
            <a:r>
              <a:rPr lang="en-GB" altLang="en-US" sz="2400"/>
              <a:t>Inheritance in more detail</a:t>
            </a:r>
            <a:endParaRPr lang="en-US" altLang="en-US" sz="2400"/>
          </a:p>
        </p:txBody>
      </p:sp>
      <p:sp>
        <p:nvSpPr>
          <p:cNvPr id="10244" name="Rectangle 3"/>
          <p:cNvSpPr>
            <a:spLocks noGrp="1" noChangeArrowheads="1"/>
          </p:cNvSpPr>
          <p:nvPr>
            <p:ph type="body" idx="4294967295"/>
          </p:nvPr>
        </p:nvSpPr>
        <p:spPr>
          <a:xfrm>
            <a:off x="457200" y="1600200"/>
            <a:ext cx="8147050" cy="965200"/>
          </a:xfrm>
        </p:spPr>
        <p:txBody>
          <a:bodyPr/>
          <a:lstStyle/>
          <a:p>
            <a:pPr lvl="1"/>
            <a:r>
              <a:rPr lang="en-GB" altLang="en-US"/>
              <a:t>Suppose we had a class called Circle but we wanted to develop a coloured circle class with the same basic functionality</a:t>
            </a:r>
            <a:endParaRPr lang="en-US" altLang="en-US"/>
          </a:p>
        </p:txBody>
      </p:sp>
      <p:grpSp>
        <p:nvGrpSpPr>
          <p:cNvPr id="10245" name="Group 4"/>
          <p:cNvGrpSpPr>
            <a:grpSpLocks/>
          </p:cNvGrpSpPr>
          <p:nvPr/>
        </p:nvGrpSpPr>
        <p:grpSpPr bwMode="auto">
          <a:xfrm>
            <a:off x="1187450" y="2781300"/>
            <a:ext cx="3024188" cy="2663825"/>
            <a:chOff x="1066" y="1434"/>
            <a:chExt cx="1633" cy="1679"/>
          </a:xfrm>
        </p:grpSpPr>
        <p:sp>
          <p:nvSpPr>
            <p:cNvPr id="10254" name="Rectangle 5"/>
            <p:cNvSpPr>
              <a:spLocks noChangeArrowheads="1"/>
            </p:cNvSpPr>
            <p:nvPr/>
          </p:nvSpPr>
          <p:spPr bwMode="auto">
            <a:xfrm>
              <a:off x="1066" y="1434"/>
              <a:ext cx="1633" cy="167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0255" name="Line 6"/>
            <p:cNvSpPr>
              <a:spLocks noChangeShapeType="1"/>
            </p:cNvSpPr>
            <p:nvPr/>
          </p:nvSpPr>
          <p:spPr bwMode="auto">
            <a:xfrm>
              <a:off x="1066" y="1706"/>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256" name="Line 7"/>
            <p:cNvSpPr>
              <a:spLocks noChangeShapeType="1"/>
            </p:cNvSpPr>
            <p:nvPr/>
          </p:nvSpPr>
          <p:spPr bwMode="auto">
            <a:xfrm>
              <a:off x="1066" y="2251"/>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257" name="Text Box 8"/>
            <p:cNvSpPr txBox="1">
              <a:spLocks noChangeArrowheads="1"/>
            </p:cNvSpPr>
            <p:nvPr/>
          </p:nvSpPr>
          <p:spPr bwMode="auto">
            <a:xfrm>
              <a:off x="1519" y="1434"/>
              <a:ext cx="6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a:t>Circle</a:t>
              </a:r>
              <a:endParaRPr lang="en-US" altLang="en-US" sz="1600"/>
            </a:p>
          </p:txBody>
        </p:sp>
        <p:sp>
          <p:nvSpPr>
            <p:cNvPr id="10258" name="Text Box 9"/>
            <p:cNvSpPr txBox="1">
              <a:spLocks noChangeArrowheads="1"/>
            </p:cNvSpPr>
            <p:nvPr/>
          </p:nvSpPr>
          <p:spPr bwMode="auto">
            <a:xfrm>
              <a:off x="1155" y="1752"/>
              <a:ext cx="1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b="1"/>
                <a:t>-</a:t>
              </a:r>
              <a:r>
                <a:rPr lang="en-GB" altLang="en-US" sz="1600" b="1" i="0"/>
                <a:t>double </a:t>
              </a:r>
              <a:r>
                <a:rPr lang="en-GB" altLang="en-US" sz="1600" i="0"/>
                <a:t>radius</a:t>
              </a:r>
              <a:endParaRPr lang="en-US" altLang="en-US" sz="1600" b="1"/>
            </a:p>
          </p:txBody>
        </p:sp>
        <p:sp>
          <p:nvSpPr>
            <p:cNvPr id="10259" name="Text Box 10"/>
            <p:cNvSpPr txBox="1">
              <a:spLocks noChangeArrowheads="1"/>
            </p:cNvSpPr>
            <p:nvPr/>
          </p:nvSpPr>
          <p:spPr bwMode="auto">
            <a:xfrm>
              <a:off x="1111" y="2356"/>
              <a:ext cx="11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600"/>
                <a:t>+</a:t>
              </a:r>
              <a:r>
                <a:rPr lang="en-GB" altLang="en-US" sz="1600" b="1"/>
                <a:t>double </a:t>
              </a:r>
              <a:r>
                <a:rPr lang="en-GB" altLang="en-US" sz="1600"/>
                <a:t>getRadius()</a:t>
              </a:r>
            </a:p>
            <a:p>
              <a:pPr>
                <a:spcBef>
                  <a:spcPct val="0"/>
                </a:spcBef>
                <a:buFontTx/>
                <a:buNone/>
              </a:pPr>
              <a:r>
                <a:rPr lang="en-GB" altLang="en-US" sz="1600"/>
                <a:t>+</a:t>
              </a:r>
              <a:r>
                <a:rPr lang="en-GB" altLang="en-US" sz="1600" b="1"/>
                <a:t>double </a:t>
              </a:r>
              <a:r>
                <a:rPr lang="en-GB" altLang="en-US" sz="1600"/>
                <a:t>getArea()</a:t>
              </a:r>
              <a:endParaRPr lang="en-US" altLang="en-US" sz="1600"/>
            </a:p>
          </p:txBody>
        </p:sp>
      </p:grpSp>
      <p:grpSp>
        <p:nvGrpSpPr>
          <p:cNvPr id="10246" name="Group 11"/>
          <p:cNvGrpSpPr>
            <a:grpSpLocks/>
          </p:cNvGrpSpPr>
          <p:nvPr/>
        </p:nvGrpSpPr>
        <p:grpSpPr bwMode="auto">
          <a:xfrm>
            <a:off x="4859338" y="2781300"/>
            <a:ext cx="3311525" cy="3095625"/>
            <a:chOff x="2789" y="1661"/>
            <a:chExt cx="1406" cy="1361"/>
          </a:xfrm>
        </p:grpSpPr>
        <p:sp>
          <p:nvSpPr>
            <p:cNvPr id="10248" name="Rectangle 12"/>
            <p:cNvSpPr>
              <a:spLocks noChangeArrowheads="1"/>
            </p:cNvSpPr>
            <p:nvPr/>
          </p:nvSpPr>
          <p:spPr bwMode="auto">
            <a:xfrm>
              <a:off x="2789" y="1661"/>
              <a:ext cx="1406" cy="1361"/>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0249" name="Line 13"/>
            <p:cNvSpPr>
              <a:spLocks noChangeShapeType="1"/>
            </p:cNvSpPr>
            <p:nvPr/>
          </p:nvSpPr>
          <p:spPr bwMode="auto">
            <a:xfrm>
              <a:off x="2789" y="1881"/>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250" name="Line 14"/>
            <p:cNvSpPr>
              <a:spLocks noChangeShapeType="1"/>
            </p:cNvSpPr>
            <p:nvPr/>
          </p:nvSpPr>
          <p:spPr bwMode="auto">
            <a:xfrm>
              <a:off x="2789" y="2323"/>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251" name="Text Box 15"/>
            <p:cNvSpPr txBox="1">
              <a:spLocks noChangeArrowheads="1"/>
            </p:cNvSpPr>
            <p:nvPr/>
          </p:nvSpPr>
          <p:spPr bwMode="auto">
            <a:xfrm>
              <a:off x="2971" y="1661"/>
              <a:ext cx="97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a:t>ColouredCircle</a:t>
              </a:r>
              <a:endParaRPr lang="en-US" altLang="en-US" sz="1600"/>
            </a:p>
          </p:txBody>
        </p:sp>
        <p:sp>
          <p:nvSpPr>
            <p:cNvPr id="10252" name="Text Box 16"/>
            <p:cNvSpPr txBox="1">
              <a:spLocks noChangeArrowheads="1"/>
            </p:cNvSpPr>
            <p:nvPr/>
          </p:nvSpPr>
          <p:spPr bwMode="auto">
            <a:xfrm>
              <a:off x="2880" y="1888"/>
              <a:ext cx="125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b="1"/>
                <a:t>-</a:t>
              </a:r>
              <a:r>
                <a:rPr lang="en-GB" altLang="en-US" sz="1600" b="1" i="0"/>
                <a:t>double </a:t>
              </a:r>
              <a:r>
                <a:rPr lang="en-GB" altLang="en-US" sz="1600" i="0"/>
                <a:t>radius</a:t>
              </a:r>
            </a:p>
            <a:p>
              <a:pPr>
                <a:spcBef>
                  <a:spcPct val="50000"/>
                </a:spcBef>
                <a:buFontTx/>
                <a:buNone/>
              </a:pPr>
              <a:r>
                <a:rPr lang="en-GB" altLang="en-US" sz="1600" b="1" i="0"/>
                <a:t>-Color </a:t>
              </a:r>
              <a:r>
                <a:rPr lang="en-GB" altLang="en-US" sz="1600" i="0"/>
                <a:t>colour</a:t>
              </a:r>
              <a:endParaRPr lang="en-US" altLang="en-US" sz="1600" b="1" i="0"/>
            </a:p>
          </p:txBody>
        </p:sp>
        <p:sp>
          <p:nvSpPr>
            <p:cNvPr id="10253" name="Text Box 17"/>
            <p:cNvSpPr txBox="1">
              <a:spLocks noChangeArrowheads="1"/>
            </p:cNvSpPr>
            <p:nvPr/>
          </p:nvSpPr>
          <p:spPr bwMode="auto">
            <a:xfrm>
              <a:off x="2828" y="2408"/>
              <a:ext cx="88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600"/>
                <a:t>+</a:t>
              </a:r>
              <a:r>
                <a:rPr lang="en-GB" altLang="en-US" sz="1600" b="1"/>
                <a:t>double </a:t>
              </a:r>
              <a:r>
                <a:rPr lang="en-GB" altLang="en-US" sz="1600"/>
                <a:t>getRadius()</a:t>
              </a:r>
            </a:p>
            <a:p>
              <a:pPr>
                <a:spcBef>
                  <a:spcPct val="0"/>
                </a:spcBef>
                <a:buFontTx/>
                <a:buNone/>
              </a:pPr>
              <a:r>
                <a:rPr lang="en-GB" altLang="en-US" sz="1600"/>
                <a:t>+</a:t>
              </a:r>
              <a:r>
                <a:rPr lang="en-GB" altLang="en-US" sz="1600" b="1"/>
                <a:t>double </a:t>
              </a:r>
              <a:r>
                <a:rPr lang="en-GB" altLang="en-US" sz="1600"/>
                <a:t>getArea()</a:t>
              </a:r>
            </a:p>
            <a:p>
              <a:pPr>
                <a:spcBef>
                  <a:spcPct val="0"/>
                </a:spcBef>
                <a:buFontTx/>
                <a:buNone/>
              </a:pPr>
              <a:r>
                <a:rPr lang="en-GB" altLang="en-US" sz="1600"/>
                <a:t>+</a:t>
              </a:r>
              <a:r>
                <a:rPr lang="en-GB" altLang="en-US" sz="1600" b="1" i="0"/>
                <a:t>Color </a:t>
              </a:r>
              <a:r>
                <a:rPr lang="en-GB" altLang="en-US" sz="1600" i="0"/>
                <a:t>getColour()</a:t>
              </a:r>
              <a:endParaRPr lang="en-US" altLang="en-US" sz="1600"/>
            </a:p>
          </p:txBody>
        </p:sp>
      </p:grpSp>
    </p:spTree>
    <p:extLst>
      <p:ext uri="{BB962C8B-B14F-4D97-AF65-F5344CB8AC3E}">
        <p14:creationId xmlns:p14="http://schemas.microsoft.com/office/powerpoint/2010/main" val="1564991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ED3E6D5B-F7A4-4649-BA51-5EC43BDA6D43}" type="slidenum">
              <a:rPr lang="en-US" altLang="en-US" sz="1400" i="0">
                <a:latin typeface="Times New Roman" panose="02020603050405020304" pitchFamily="18" charset="0"/>
              </a:rPr>
              <a:pPr algn="r">
                <a:spcBef>
                  <a:spcPct val="0"/>
                </a:spcBef>
                <a:buFontTx/>
                <a:buNone/>
              </a:pPr>
              <a:t>59</a:t>
            </a:fld>
            <a:endParaRPr lang="en-US" altLang="en-US" sz="1400" i="0">
              <a:latin typeface="Times New Roman" panose="02020603050405020304" pitchFamily="18" charset="0"/>
            </a:endParaRPr>
          </a:p>
        </p:txBody>
      </p:sp>
      <p:sp>
        <p:nvSpPr>
          <p:cNvPr id="11267" name="Rectangle 2"/>
          <p:cNvSpPr>
            <a:spLocks noGrp="1" noChangeArrowheads="1"/>
          </p:cNvSpPr>
          <p:nvPr>
            <p:ph type="title" idx="4294967295"/>
          </p:nvPr>
        </p:nvSpPr>
        <p:spPr>
          <a:xfrm>
            <a:off x="395536" y="455612"/>
            <a:ext cx="7886700" cy="1325563"/>
          </a:xfrm>
        </p:spPr>
        <p:txBody>
          <a:bodyPr/>
          <a:lstStyle/>
          <a:p>
            <a:r>
              <a:rPr lang="en-GB" altLang="en-US" sz="2400" dirty="0"/>
              <a:t>State and behaviour common to both</a:t>
            </a:r>
            <a:endParaRPr lang="en-US" altLang="en-US" sz="2400" dirty="0"/>
          </a:p>
        </p:txBody>
      </p:sp>
      <p:sp>
        <p:nvSpPr>
          <p:cNvPr id="11268" name="Rectangle 3"/>
          <p:cNvSpPr>
            <a:spLocks noGrp="1" noChangeArrowheads="1"/>
          </p:cNvSpPr>
          <p:nvPr>
            <p:ph type="body" idx="4294967295"/>
          </p:nvPr>
        </p:nvSpPr>
        <p:spPr/>
        <p:txBody>
          <a:bodyPr/>
          <a:lstStyle/>
          <a:p>
            <a:r>
              <a:rPr lang="en-GB" altLang="en-US"/>
              <a:t>We can see that they have common state and behaviour</a:t>
            </a:r>
          </a:p>
          <a:p>
            <a:endParaRPr lang="en-GB" altLang="en-US"/>
          </a:p>
          <a:p>
            <a:r>
              <a:rPr lang="en-GB" altLang="en-US"/>
              <a:t>Can we not just somehow re-use one class to create the other?</a:t>
            </a:r>
          </a:p>
          <a:p>
            <a:pPr lvl="1"/>
            <a:r>
              <a:rPr lang="en-GB" altLang="en-US"/>
              <a:t>Would save having to develop common sections in the new class!</a:t>
            </a:r>
            <a:endParaRPr lang="en-US" altLang="en-US"/>
          </a:p>
        </p:txBody>
      </p:sp>
    </p:spTree>
    <p:extLst>
      <p:ext uri="{BB962C8B-B14F-4D97-AF65-F5344CB8AC3E}">
        <p14:creationId xmlns:p14="http://schemas.microsoft.com/office/powerpoint/2010/main" val="347550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a:t>State</a:t>
            </a:r>
            <a:endParaRPr lang="en-US" altLang="en-US"/>
          </a:p>
        </p:txBody>
      </p:sp>
      <p:sp>
        <p:nvSpPr>
          <p:cNvPr id="15363" name="Rectangle 3"/>
          <p:cNvSpPr>
            <a:spLocks noGrp="1" noChangeArrowheads="1"/>
          </p:cNvSpPr>
          <p:nvPr>
            <p:ph type="body" idx="1"/>
          </p:nvPr>
        </p:nvSpPr>
        <p:spPr/>
        <p:txBody>
          <a:bodyPr/>
          <a:lstStyle/>
          <a:p>
            <a:r>
              <a:rPr lang="en-GB" altLang="en-US" dirty="0"/>
              <a:t>Consider object that models students in student registration program</a:t>
            </a:r>
          </a:p>
          <a:p>
            <a:pPr lvl="1"/>
            <a:r>
              <a:rPr lang="en-GB" altLang="en-US" dirty="0"/>
              <a:t>What attributes might we expect it to have?</a:t>
            </a:r>
          </a:p>
          <a:p>
            <a:pPr lvl="1"/>
            <a:r>
              <a:rPr lang="en-GB" altLang="en-US" dirty="0"/>
              <a:t>What might we expect it not to have (to leave out )?</a:t>
            </a:r>
          </a:p>
          <a:p>
            <a:pPr lvl="1"/>
            <a:r>
              <a:rPr lang="en-GB" altLang="en-US" dirty="0"/>
              <a:t>We select </a:t>
            </a:r>
            <a:r>
              <a:rPr lang="en-GB" altLang="en-US" b="1" dirty="0"/>
              <a:t>relevant details</a:t>
            </a:r>
            <a:r>
              <a:rPr lang="en-GB" altLang="en-US" dirty="0"/>
              <a:t> to use</a:t>
            </a:r>
          </a:p>
          <a:p>
            <a:pPr lvl="1"/>
            <a:endParaRPr lang="en-GB" altLang="en-US" dirty="0"/>
          </a:p>
          <a:p>
            <a:r>
              <a:rPr lang="en-GB" altLang="en-US" dirty="0"/>
              <a:t>Objects contain data fields and values for those fields</a:t>
            </a:r>
          </a:p>
          <a:p>
            <a:pPr lvl="1"/>
            <a:r>
              <a:rPr lang="en-GB" altLang="en-US" dirty="0"/>
              <a:t>Object examples: student, shape, others…….</a:t>
            </a:r>
            <a:endParaRPr lang="en-US" altLang="en-US" dirty="0"/>
          </a:p>
        </p:txBody>
      </p:sp>
    </p:spTree>
    <p:extLst>
      <p:ext uri="{BB962C8B-B14F-4D97-AF65-F5344CB8AC3E}">
        <p14:creationId xmlns:p14="http://schemas.microsoft.com/office/powerpoint/2010/main" val="833804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ED5CA04F-55A0-496E-AACC-65263F875F7F}" type="slidenum">
              <a:rPr lang="en-US" altLang="en-US" sz="1400" i="0">
                <a:latin typeface="Times New Roman" panose="02020603050405020304" pitchFamily="18" charset="0"/>
              </a:rPr>
              <a:pPr algn="r">
                <a:spcBef>
                  <a:spcPct val="0"/>
                </a:spcBef>
                <a:buFontTx/>
                <a:buNone/>
              </a:pPr>
              <a:t>60</a:t>
            </a:fld>
            <a:endParaRPr lang="en-US" altLang="en-US" sz="1400" i="0">
              <a:latin typeface="Times New Roman" panose="02020603050405020304" pitchFamily="18" charset="0"/>
            </a:endParaRPr>
          </a:p>
        </p:txBody>
      </p:sp>
      <p:sp>
        <p:nvSpPr>
          <p:cNvPr id="12291" name="Rectangle 2"/>
          <p:cNvSpPr>
            <a:spLocks noGrp="1" noChangeArrowheads="1"/>
          </p:cNvSpPr>
          <p:nvPr>
            <p:ph type="title" idx="4294967295"/>
          </p:nvPr>
        </p:nvSpPr>
        <p:spPr>
          <a:xfrm>
            <a:off x="357173" y="567785"/>
            <a:ext cx="7886700" cy="1325563"/>
          </a:xfrm>
        </p:spPr>
        <p:txBody>
          <a:bodyPr/>
          <a:lstStyle/>
          <a:p>
            <a:r>
              <a:rPr lang="en-GB" altLang="en-US" sz="2400" dirty="0"/>
              <a:t>Sub-classing</a:t>
            </a:r>
            <a:endParaRPr lang="en-US" altLang="en-US" sz="2400" dirty="0"/>
          </a:p>
        </p:txBody>
      </p:sp>
      <p:sp>
        <p:nvSpPr>
          <p:cNvPr id="12292" name="Rectangle 3"/>
          <p:cNvSpPr>
            <a:spLocks noGrp="1" noChangeArrowheads="1"/>
          </p:cNvSpPr>
          <p:nvPr>
            <p:ph type="body" idx="4294967295"/>
          </p:nvPr>
        </p:nvSpPr>
        <p:spPr>
          <a:xfrm>
            <a:off x="323528" y="2132856"/>
            <a:ext cx="8497888" cy="3456384"/>
          </a:xfrm>
        </p:spPr>
        <p:txBody>
          <a:bodyPr>
            <a:normAutofit/>
          </a:bodyPr>
          <a:lstStyle/>
          <a:p>
            <a:r>
              <a:rPr lang="en-GB" altLang="en-US" dirty="0"/>
              <a:t>Why not design a hierarchy where one class is an extension of another?</a:t>
            </a:r>
          </a:p>
          <a:p>
            <a:pPr lvl="1"/>
            <a:r>
              <a:rPr lang="en-GB" altLang="en-US" dirty="0"/>
              <a:t>Zebra inherits all the characteristics of Mammal</a:t>
            </a:r>
          </a:p>
          <a:p>
            <a:pPr lvl="1"/>
            <a:r>
              <a:rPr lang="en-GB" altLang="en-US" dirty="0" err="1"/>
              <a:t>ColouredCircle</a:t>
            </a:r>
            <a:r>
              <a:rPr lang="en-GB" altLang="en-US" dirty="0"/>
              <a:t> is a specialised form of Circle, and inherits all the characteristics of Circle </a:t>
            </a:r>
          </a:p>
          <a:p>
            <a:endParaRPr lang="en-GB" altLang="en-US" dirty="0"/>
          </a:p>
          <a:p>
            <a:r>
              <a:rPr lang="en-GB" altLang="en-US" dirty="0"/>
              <a:t>It also adds some of its own to make it different from Circle</a:t>
            </a:r>
          </a:p>
          <a:p>
            <a:r>
              <a:rPr lang="en-GB" altLang="en-US" dirty="0"/>
              <a:t>We can sub-class Circle</a:t>
            </a:r>
          </a:p>
          <a:p>
            <a:pPr lvl="1"/>
            <a:r>
              <a:rPr lang="en-GB" altLang="en-US" dirty="0"/>
              <a:t>Because </a:t>
            </a:r>
            <a:r>
              <a:rPr lang="en-GB" altLang="en-US" dirty="0" err="1"/>
              <a:t>ColouredCircle</a:t>
            </a:r>
            <a:r>
              <a:rPr lang="en-GB" altLang="en-US" dirty="0"/>
              <a:t> </a:t>
            </a:r>
            <a:r>
              <a:rPr lang="en-GB" altLang="en-US" b="1" dirty="0"/>
              <a:t>is a </a:t>
            </a:r>
            <a:r>
              <a:rPr lang="en-GB" altLang="en-US" dirty="0"/>
              <a:t>Circle it </a:t>
            </a:r>
            <a:r>
              <a:rPr lang="en-GB" altLang="en-US" b="1" dirty="0"/>
              <a:t>inherits </a:t>
            </a:r>
            <a:r>
              <a:rPr lang="en-GB" altLang="en-US" dirty="0"/>
              <a:t> properties and behaviour from Circle</a:t>
            </a:r>
          </a:p>
          <a:p>
            <a:r>
              <a:rPr lang="en-GB" altLang="en-US" dirty="0"/>
              <a:t>In Java we do this by using the </a:t>
            </a:r>
            <a:r>
              <a:rPr lang="en-GB" altLang="en-US" b="1" dirty="0"/>
              <a:t>extends </a:t>
            </a:r>
            <a:r>
              <a:rPr lang="en-GB" altLang="en-US" dirty="0"/>
              <a:t>keyword</a:t>
            </a:r>
          </a:p>
          <a:p>
            <a:endParaRPr lang="en-US" altLang="en-US" dirty="0"/>
          </a:p>
        </p:txBody>
      </p:sp>
    </p:spTree>
    <p:extLst>
      <p:ext uri="{BB962C8B-B14F-4D97-AF65-F5344CB8AC3E}">
        <p14:creationId xmlns:p14="http://schemas.microsoft.com/office/powerpoint/2010/main" val="3397698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EFE2A47B-E007-4D0D-ADAC-6605D1CD5143}" type="slidenum">
              <a:rPr lang="en-US" altLang="en-US" sz="1400" i="0">
                <a:latin typeface="Times New Roman" panose="02020603050405020304" pitchFamily="18" charset="0"/>
              </a:rPr>
              <a:pPr algn="r">
                <a:spcBef>
                  <a:spcPct val="0"/>
                </a:spcBef>
                <a:buFontTx/>
                <a:buNone/>
              </a:pPr>
              <a:t>61</a:t>
            </a:fld>
            <a:endParaRPr lang="en-US" altLang="en-US" sz="1400" i="0">
              <a:latin typeface="Times New Roman" panose="02020603050405020304" pitchFamily="18" charset="0"/>
            </a:endParaRPr>
          </a:p>
        </p:txBody>
      </p:sp>
      <p:sp>
        <p:nvSpPr>
          <p:cNvPr id="13315" name="Rectangle 2"/>
          <p:cNvSpPr>
            <a:spLocks noGrp="1" noChangeArrowheads="1"/>
          </p:cNvSpPr>
          <p:nvPr>
            <p:ph type="title" idx="4294967295"/>
          </p:nvPr>
        </p:nvSpPr>
        <p:spPr/>
        <p:txBody>
          <a:bodyPr/>
          <a:lstStyle/>
          <a:p>
            <a:r>
              <a:rPr lang="en-GB" altLang="en-US" sz="2400"/>
              <a:t>Sub-classing</a:t>
            </a:r>
            <a:endParaRPr lang="en-US" altLang="en-US" sz="2400"/>
          </a:p>
        </p:txBody>
      </p:sp>
      <p:grpSp>
        <p:nvGrpSpPr>
          <p:cNvPr id="13316" name="Group 3"/>
          <p:cNvGrpSpPr>
            <a:grpSpLocks/>
          </p:cNvGrpSpPr>
          <p:nvPr/>
        </p:nvGrpSpPr>
        <p:grpSpPr bwMode="auto">
          <a:xfrm>
            <a:off x="3635375" y="1557338"/>
            <a:ext cx="2232025" cy="2160587"/>
            <a:chOff x="1066" y="1434"/>
            <a:chExt cx="1633" cy="1679"/>
          </a:xfrm>
        </p:grpSpPr>
        <p:sp>
          <p:nvSpPr>
            <p:cNvPr id="13325" name="Rectangle 4"/>
            <p:cNvSpPr>
              <a:spLocks noChangeArrowheads="1"/>
            </p:cNvSpPr>
            <p:nvPr/>
          </p:nvSpPr>
          <p:spPr bwMode="auto">
            <a:xfrm>
              <a:off x="1066" y="1434"/>
              <a:ext cx="1633" cy="167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3326" name="Line 5"/>
            <p:cNvSpPr>
              <a:spLocks noChangeShapeType="1"/>
            </p:cNvSpPr>
            <p:nvPr/>
          </p:nvSpPr>
          <p:spPr bwMode="auto">
            <a:xfrm>
              <a:off x="1066" y="1706"/>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27" name="Line 6"/>
            <p:cNvSpPr>
              <a:spLocks noChangeShapeType="1"/>
            </p:cNvSpPr>
            <p:nvPr/>
          </p:nvSpPr>
          <p:spPr bwMode="auto">
            <a:xfrm>
              <a:off x="1066" y="2251"/>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28" name="Text Box 7"/>
            <p:cNvSpPr txBox="1">
              <a:spLocks noChangeArrowheads="1"/>
            </p:cNvSpPr>
            <p:nvPr/>
          </p:nvSpPr>
          <p:spPr bwMode="auto">
            <a:xfrm>
              <a:off x="1519" y="1434"/>
              <a:ext cx="63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a:t>Circle</a:t>
              </a:r>
              <a:endParaRPr lang="en-US" altLang="en-US" sz="1600"/>
            </a:p>
          </p:txBody>
        </p:sp>
        <p:sp>
          <p:nvSpPr>
            <p:cNvPr id="13329" name="Text Box 8"/>
            <p:cNvSpPr txBox="1">
              <a:spLocks noChangeArrowheads="1"/>
            </p:cNvSpPr>
            <p:nvPr/>
          </p:nvSpPr>
          <p:spPr bwMode="auto">
            <a:xfrm>
              <a:off x="1155" y="1752"/>
              <a:ext cx="145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b="1"/>
                <a:t>-</a:t>
              </a:r>
              <a:r>
                <a:rPr lang="en-GB" altLang="en-US" sz="1600" b="1" i="0"/>
                <a:t>double </a:t>
              </a:r>
              <a:r>
                <a:rPr lang="en-GB" altLang="en-US" sz="1600" i="0"/>
                <a:t>radius</a:t>
              </a:r>
              <a:endParaRPr lang="en-US" altLang="en-US" sz="1600" b="1"/>
            </a:p>
          </p:txBody>
        </p:sp>
        <p:sp>
          <p:nvSpPr>
            <p:cNvPr id="13330" name="Text Box 9"/>
            <p:cNvSpPr txBox="1">
              <a:spLocks noChangeArrowheads="1"/>
            </p:cNvSpPr>
            <p:nvPr/>
          </p:nvSpPr>
          <p:spPr bwMode="auto">
            <a:xfrm>
              <a:off x="1111" y="2356"/>
              <a:ext cx="151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600"/>
                <a:t>+</a:t>
              </a:r>
              <a:r>
                <a:rPr lang="en-GB" altLang="en-US" sz="1600" b="1"/>
                <a:t>double </a:t>
              </a:r>
              <a:r>
                <a:rPr lang="en-GB" altLang="en-US" sz="1600"/>
                <a:t>getRadius()</a:t>
              </a:r>
            </a:p>
            <a:p>
              <a:pPr>
                <a:spcBef>
                  <a:spcPct val="0"/>
                </a:spcBef>
                <a:buFontTx/>
                <a:buNone/>
              </a:pPr>
              <a:r>
                <a:rPr lang="en-GB" altLang="en-US" sz="1600"/>
                <a:t>+</a:t>
              </a:r>
              <a:r>
                <a:rPr lang="en-GB" altLang="en-US" sz="1600" b="1"/>
                <a:t>double </a:t>
              </a:r>
              <a:r>
                <a:rPr lang="en-GB" altLang="en-US" sz="1600"/>
                <a:t>getArea()</a:t>
              </a:r>
              <a:endParaRPr lang="en-US" altLang="en-US" sz="1600"/>
            </a:p>
          </p:txBody>
        </p:sp>
      </p:grpSp>
      <p:sp>
        <p:nvSpPr>
          <p:cNvPr id="13317" name="Rectangle 11"/>
          <p:cNvSpPr>
            <a:spLocks noChangeArrowheads="1"/>
          </p:cNvSpPr>
          <p:nvPr/>
        </p:nvSpPr>
        <p:spPr bwMode="auto">
          <a:xfrm>
            <a:off x="3419475" y="4435475"/>
            <a:ext cx="2520950" cy="2160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3318" name="Text Box 12"/>
          <p:cNvSpPr txBox="1">
            <a:spLocks noChangeArrowheads="1"/>
          </p:cNvSpPr>
          <p:nvPr/>
        </p:nvSpPr>
        <p:spPr bwMode="auto">
          <a:xfrm>
            <a:off x="3708400" y="4435475"/>
            <a:ext cx="1541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a:t>ColouredCircle</a:t>
            </a:r>
            <a:endParaRPr lang="en-US" altLang="en-US" sz="1600"/>
          </a:p>
        </p:txBody>
      </p:sp>
      <p:sp>
        <p:nvSpPr>
          <p:cNvPr id="13319" name="Text Box 13"/>
          <p:cNvSpPr txBox="1">
            <a:spLocks noChangeArrowheads="1"/>
          </p:cNvSpPr>
          <p:nvPr/>
        </p:nvSpPr>
        <p:spPr bwMode="auto">
          <a:xfrm>
            <a:off x="3563938" y="4795838"/>
            <a:ext cx="198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b="1" i="0"/>
              <a:t>-Color </a:t>
            </a:r>
            <a:r>
              <a:rPr lang="en-GB" altLang="en-US" sz="1600" i="0"/>
              <a:t>colour</a:t>
            </a:r>
            <a:endParaRPr lang="en-US" altLang="en-US" sz="1600" b="1" i="0"/>
          </a:p>
        </p:txBody>
      </p:sp>
      <p:sp>
        <p:nvSpPr>
          <p:cNvPr id="13320" name="Text Box 14"/>
          <p:cNvSpPr txBox="1">
            <a:spLocks noChangeArrowheads="1"/>
          </p:cNvSpPr>
          <p:nvPr/>
        </p:nvSpPr>
        <p:spPr bwMode="auto">
          <a:xfrm>
            <a:off x="3481388" y="5621338"/>
            <a:ext cx="2425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600" dirty="0"/>
              <a:t>+</a:t>
            </a:r>
            <a:r>
              <a:rPr lang="en-GB" altLang="en-US" sz="1600" b="1" i="0" dirty="0" err="1"/>
              <a:t>Color</a:t>
            </a:r>
            <a:r>
              <a:rPr lang="en-GB" altLang="en-US" sz="1600" b="1" i="0" dirty="0"/>
              <a:t> </a:t>
            </a:r>
            <a:r>
              <a:rPr lang="en-GB" altLang="en-US" sz="1600" i="0" dirty="0" err="1"/>
              <a:t>getColour</a:t>
            </a:r>
            <a:r>
              <a:rPr lang="en-GB" altLang="en-US" sz="1600" i="0" dirty="0"/>
              <a:t>()</a:t>
            </a:r>
          </a:p>
          <a:p>
            <a:pPr>
              <a:spcBef>
                <a:spcPct val="0"/>
              </a:spcBef>
              <a:buFontTx/>
              <a:buNone/>
            </a:pPr>
            <a:r>
              <a:rPr lang="en-GB" altLang="en-US" sz="1600" i="0" dirty="0"/>
              <a:t>+</a:t>
            </a:r>
            <a:r>
              <a:rPr lang="en-GB" altLang="en-US" sz="1600" b="1" i="0" dirty="0"/>
              <a:t>void </a:t>
            </a:r>
            <a:r>
              <a:rPr lang="en-GB" altLang="en-US" sz="1600" i="0" dirty="0" err="1"/>
              <a:t>setColour</a:t>
            </a:r>
            <a:r>
              <a:rPr lang="en-GB" altLang="en-US" sz="1600" i="0" dirty="0"/>
              <a:t>(</a:t>
            </a:r>
            <a:r>
              <a:rPr lang="en-GB" altLang="en-US" sz="1600" i="0" dirty="0" err="1"/>
              <a:t>Color</a:t>
            </a:r>
            <a:r>
              <a:rPr lang="en-GB" altLang="en-US" sz="1600" i="0" dirty="0"/>
              <a:t> c)</a:t>
            </a:r>
          </a:p>
        </p:txBody>
      </p:sp>
      <p:sp>
        <p:nvSpPr>
          <p:cNvPr id="13321" name="Line 16"/>
          <p:cNvSpPr>
            <a:spLocks noChangeShapeType="1"/>
          </p:cNvSpPr>
          <p:nvPr/>
        </p:nvSpPr>
        <p:spPr bwMode="auto">
          <a:xfrm>
            <a:off x="3419475" y="5443538"/>
            <a:ext cx="2520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22" name="Line 17"/>
          <p:cNvSpPr>
            <a:spLocks noChangeShapeType="1"/>
          </p:cNvSpPr>
          <p:nvPr/>
        </p:nvSpPr>
        <p:spPr bwMode="auto">
          <a:xfrm>
            <a:off x="3419475" y="4795838"/>
            <a:ext cx="2520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23" name="Line 34"/>
          <p:cNvSpPr>
            <a:spLocks noChangeShapeType="1"/>
          </p:cNvSpPr>
          <p:nvPr/>
        </p:nvSpPr>
        <p:spPr bwMode="auto">
          <a:xfrm flipH="1">
            <a:off x="4643438" y="3875088"/>
            <a:ext cx="17462" cy="560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4" name="Freeform 35"/>
          <p:cNvSpPr>
            <a:spLocks/>
          </p:cNvSpPr>
          <p:nvPr/>
        </p:nvSpPr>
        <p:spPr bwMode="auto">
          <a:xfrm>
            <a:off x="4572000" y="3730625"/>
            <a:ext cx="177800" cy="173038"/>
          </a:xfrm>
          <a:custGeom>
            <a:avLst/>
            <a:gdLst>
              <a:gd name="T0" fmla="*/ 2147483646 w 280"/>
              <a:gd name="T1" fmla="*/ 0 h 300"/>
              <a:gd name="T2" fmla="*/ 0 w 280"/>
              <a:gd name="T3" fmla="*/ 2147483646 h 300"/>
              <a:gd name="T4" fmla="*/ 2147483646 w 280"/>
              <a:gd name="T5" fmla="*/ 2147483646 h 300"/>
              <a:gd name="T6" fmla="*/ 2147483646 w 280"/>
              <a:gd name="T7" fmla="*/ 0 h 300"/>
              <a:gd name="T8" fmla="*/ 0 60000 65536"/>
              <a:gd name="T9" fmla="*/ 0 60000 65536"/>
              <a:gd name="T10" fmla="*/ 0 60000 65536"/>
              <a:gd name="T11" fmla="*/ 0 60000 65536"/>
              <a:gd name="T12" fmla="*/ 0 w 280"/>
              <a:gd name="T13" fmla="*/ 0 h 300"/>
              <a:gd name="T14" fmla="*/ 280 w 280"/>
              <a:gd name="T15" fmla="*/ 300 h 300"/>
            </a:gdLst>
            <a:ahLst/>
            <a:cxnLst>
              <a:cxn ang="T8">
                <a:pos x="T0" y="T1"/>
              </a:cxn>
              <a:cxn ang="T9">
                <a:pos x="T2" y="T3"/>
              </a:cxn>
              <a:cxn ang="T10">
                <a:pos x="T4" y="T5"/>
              </a:cxn>
              <a:cxn ang="T11">
                <a:pos x="T6" y="T7"/>
              </a:cxn>
            </a:cxnLst>
            <a:rect l="T12" t="T13" r="T14" b="T15"/>
            <a:pathLst>
              <a:path w="280" h="300">
                <a:moveTo>
                  <a:pt x="140" y="0"/>
                </a:moveTo>
                <a:lnTo>
                  <a:pt x="0" y="300"/>
                </a:lnTo>
                <a:lnTo>
                  <a:pt x="280" y="300"/>
                </a:lnTo>
                <a:lnTo>
                  <a:pt x="140" y="0"/>
                </a:lnTo>
                <a:close/>
              </a:path>
            </a:pathLst>
          </a:custGeom>
          <a:solidFill>
            <a:srgbClr val="FFFFFF"/>
          </a:solidFill>
          <a:ln w="9525">
            <a:solidFill>
              <a:srgbClr val="000000"/>
            </a:solidFill>
            <a:round/>
            <a:headEnd/>
            <a:tailEnd/>
          </a:ln>
        </p:spPr>
        <p:txBody>
          <a:bodyPr/>
          <a:lstStyle/>
          <a:p>
            <a:endParaRPr lang="en-GB"/>
          </a:p>
        </p:txBody>
      </p:sp>
    </p:spTree>
    <p:extLst>
      <p:ext uri="{BB962C8B-B14F-4D97-AF65-F5344CB8AC3E}">
        <p14:creationId xmlns:p14="http://schemas.microsoft.com/office/powerpoint/2010/main" val="37525467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D0566419-1341-4840-99D6-A8C5E3851987}" type="slidenum">
              <a:rPr lang="en-US" altLang="en-US" sz="1400" i="0">
                <a:latin typeface="Times New Roman" panose="02020603050405020304" pitchFamily="18" charset="0"/>
              </a:rPr>
              <a:pPr algn="r">
                <a:spcBef>
                  <a:spcPct val="0"/>
                </a:spcBef>
                <a:buFontTx/>
                <a:buNone/>
              </a:pPr>
              <a:t>62</a:t>
            </a:fld>
            <a:endParaRPr lang="en-US" altLang="en-US" sz="1400" i="0">
              <a:latin typeface="Times New Roman" panose="02020603050405020304" pitchFamily="18" charset="0"/>
            </a:endParaRPr>
          </a:p>
        </p:txBody>
      </p:sp>
      <p:sp>
        <p:nvSpPr>
          <p:cNvPr id="15363" name="Rectangle 2"/>
          <p:cNvSpPr>
            <a:spLocks noGrp="1" noChangeArrowheads="1"/>
          </p:cNvSpPr>
          <p:nvPr>
            <p:ph type="title" idx="4294967295"/>
          </p:nvPr>
        </p:nvSpPr>
        <p:spPr/>
        <p:txBody>
          <a:bodyPr/>
          <a:lstStyle/>
          <a:p>
            <a:r>
              <a:rPr lang="en-GB" altLang="en-US" sz="2400"/>
              <a:t>ColouredCircle is a Circle</a:t>
            </a:r>
            <a:endParaRPr lang="en-US" altLang="en-US" sz="2400"/>
          </a:p>
        </p:txBody>
      </p:sp>
      <p:sp>
        <p:nvSpPr>
          <p:cNvPr id="15364" name="Rectangle 3"/>
          <p:cNvSpPr>
            <a:spLocks noGrp="1" noChangeArrowheads="1"/>
          </p:cNvSpPr>
          <p:nvPr>
            <p:ph type="body" idx="4294967295"/>
          </p:nvPr>
        </p:nvSpPr>
        <p:spPr>
          <a:xfrm>
            <a:off x="323850" y="1484313"/>
            <a:ext cx="8135938" cy="1152525"/>
          </a:xfrm>
        </p:spPr>
        <p:txBody>
          <a:bodyPr/>
          <a:lstStyle/>
          <a:p>
            <a:pPr lvl="1">
              <a:buFontTx/>
              <a:buNone/>
            </a:pPr>
            <a:r>
              <a:rPr lang="en-GB" altLang="en-US" b="1" dirty="0"/>
              <a:t>But not the other way round</a:t>
            </a:r>
            <a:r>
              <a:rPr lang="en-GB" altLang="en-US" dirty="0"/>
              <a:t>!</a:t>
            </a:r>
          </a:p>
          <a:p>
            <a:pPr lvl="1">
              <a:buFontTx/>
              <a:buNone/>
            </a:pPr>
            <a:endParaRPr lang="en-GB" altLang="en-US" dirty="0"/>
          </a:p>
          <a:p>
            <a:pPr lvl="1">
              <a:buFontTx/>
              <a:buNone/>
            </a:pPr>
            <a:r>
              <a:rPr lang="en-GB" altLang="en-US" dirty="0"/>
              <a:t>We can now do this:</a:t>
            </a:r>
          </a:p>
          <a:p>
            <a:endParaRPr lang="en-US" altLang="en-US" dirty="0"/>
          </a:p>
        </p:txBody>
      </p:sp>
      <p:sp>
        <p:nvSpPr>
          <p:cNvPr id="15365" name="Text Box 4"/>
          <p:cNvSpPr txBox="1">
            <a:spLocks noChangeArrowheads="1"/>
          </p:cNvSpPr>
          <p:nvPr/>
        </p:nvSpPr>
        <p:spPr bwMode="auto">
          <a:xfrm>
            <a:off x="179388" y="2924175"/>
            <a:ext cx="8713787"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i="0" dirty="0" err="1">
                <a:latin typeface="Courier New" panose="02070309020205020404" pitchFamily="49" charset="0"/>
              </a:rPr>
              <a:t>ColouredCircle</a:t>
            </a:r>
            <a:r>
              <a:rPr lang="en-GB" altLang="en-US" sz="1600" i="0" dirty="0">
                <a:latin typeface="Courier New" panose="02070309020205020404" pitchFamily="49" charset="0"/>
              </a:rPr>
              <a:t> </a:t>
            </a:r>
            <a:r>
              <a:rPr lang="en-GB" altLang="en-US" sz="1600" i="0" dirty="0" err="1">
                <a:latin typeface="Courier New" panose="02070309020205020404" pitchFamily="49" charset="0"/>
              </a:rPr>
              <a:t>greenCircle</a:t>
            </a:r>
            <a:r>
              <a:rPr lang="en-GB" altLang="en-US" sz="1600" i="0" dirty="0">
                <a:latin typeface="Courier New" panose="02070309020205020404" pitchFamily="49" charset="0"/>
              </a:rPr>
              <a:t> = new </a:t>
            </a:r>
            <a:r>
              <a:rPr lang="en-GB" altLang="en-US" sz="1600" i="0" dirty="0" err="1">
                <a:latin typeface="Courier New" panose="02070309020205020404" pitchFamily="49" charset="0"/>
              </a:rPr>
              <a:t>ColouredCircle</a:t>
            </a:r>
            <a:r>
              <a:rPr lang="en-GB" altLang="en-US" sz="1600" i="0" dirty="0">
                <a:latin typeface="Courier New" panose="02070309020205020404" pitchFamily="49" charset="0"/>
              </a:rPr>
              <a:t>(</a:t>
            </a:r>
            <a:r>
              <a:rPr lang="en-GB" altLang="en-US" sz="1600" i="0" dirty="0" err="1">
                <a:latin typeface="Courier New" panose="02070309020205020404" pitchFamily="49" charset="0"/>
              </a:rPr>
              <a:t>Color.Green</a:t>
            </a:r>
            <a:r>
              <a:rPr lang="en-GB" altLang="en-US" sz="1600" i="0" dirty="0">
                <a:latin typeface="Courier New" panose="02070309020205020404" pitchFamily="49" charset="0"/>
              </a:rPr>
              <a:t>, 43.5);</a:t>
            </a:r>
          </a:p>
          <a:p>
            <a:pPr>
              <a:spcBef>
                <a:spcPct val="50000"/>
              </a:spcBef>
              <a:buFontTx/>
              <a:buNone/>
            </a:pPr>
            <a:r>
              <a:rPr lang="en-GB" altLang="en-US" sz="1600" i="0" dirty="0" err="1">
                <a:latin typeface="Courier New" panose="02070309020205020404" pitchFamily="49" charset="0"/>
              </a:rPr>
              <a:t>greenCircle.getArea</a:t>
            </a:r>
            <a:r>
              <a:rPr lang="en-GB" altLang="en-US" sz="1600" i="0" dirty="0">
                <a:latin typeface="Courier New" panose="02070309020205020404" pitchFamily="49" charset="0"/>
              </a:rPr>
              <a:t>();</a:t>
            </a:r>
            <a:endParaRPr lang="en-US" altLang="en-US" sz="1600" i="0" dirty="0">
              <a:latin typeface="Courier New" panose="02070309020205020404" pitchFamily="49" charset="0"/>
            </a:endParaRPr>
          </a:p>
        </p:txBody>
      </p:sp>
      <p:sp>
        <p:nvSpPr>
          <p:cNvPr id="15366" name="Text Box 5"/>
          <p:cNvSpPr txBox="1">
            <a:spLocks noChangeArrowheads="1"/>
          </p:cNvSpPr>
          <p:nvPr/>
        </p:nvSpPr>
        <p:spPr bwMode="auto">
          <a:xfrm>
            <a:off x="539750" y="4076700"/>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800"/>
              <a:t>- </a:t>
            </a:r>
            <a:r>
              <a:rPr lang="en-GB" altLang="en-US" sz="1800" i="0"/>
              <a:t>BUT NOT:</a:t>
            </a:r>
            <a:endParaRPr lang="en-US" altLang="en-US" sz="1800"/>
          </a:p>
        </p:txBody>
      </p:sp>
      <p:sp>
        <p:nvSpPr>
          <p:cNvPr id="15367" name="Text Box 6"/>
          <p:cNvSpPr txBox="1">
            <a:spLocks noChangeArrowheads="1"/>
          </p:cNvSpPr>
          <p:nvPr/>
        </p:nvSpPr>
        <p:spPr bwMode="auto">
          <a:xfrm>
            <a:off x="250825" y="4941888"/>
            <a:ext cx="66976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i="0">
                <a:latin typeface="Courier New" panose="02070309020205020404" pitchFamily="49" charset="0"/>
              </a:rPr>
              <a:t>Circle plainCircle = new Circle(43.5);</a:t>
            </a:r>
          </a:p>
          <a:p>
            <a:pPr>
              <a:spcBef>
                <a:spcPct val="50000"/>
              </a:spcBef>
              <a:buFontTx/>
              <a:buNone/>
            </a:pPr>
            <a:r>
              <a:rPr lang="en-GB" altLang="en-US" sz="1600" i="0">
                <a:latin typeface="Courier New" panose="02070309020205020404" pitchFamily="49" charset="0"/>
              </a:rPr>
              <a:t>plainCircle.getColour();</a:t>
            </a:r>
            <a:endParaRPr lang="en-US" altLang="en-US" sz="1600" i="0">
              <a:latin typeface="Courier New" panose="02070309020205020404" pitchFamily="49" charset="0"/>
            </a:endParaRPr>
          </a:p>
        </p:txBody>
      </p:sp>
    </p:spTree>
    <p:extLst>
      <p:ext uri="{BB962C8B-B14F-4D97-AF65-F5344CB8AC3E}">
        <p14:creationId xmlns:p14="http://schemas.microsoft.com/office/powerpoint/2010/main" val="1523574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sz="2400"/>
              <a:t>OO and Inheritance</a:t>
            </a:r>
          </a:p>
        </p:txBody>
      </p:sp>
      <p:sp>
        <p:nvSpPr>
          <p:cNvPr id="84995" name="Rectangle 3"/>
          <p:cNvSpPr>
            <a:spLocks noGrp="1" noChangeArrowheads="1"/>
          </p:cNvSpPr>
          <p:nvPr>
            <p:ph type="body" idx="1"/>
          </p:nvPr>
        </p:nvSpPr>
        <p:spPr>
          <a:xfrm>
            <a:off x="628650" y="1825625"/>
            <a:ext cx="8191822" cy="4351338"/>
          </a:xfrm>
        </p:spPr>
        <p:txBody>
          <a:bodyPr/>
          <a:lstStyle/>
          <a:p>
            <a:pPr>
              <a:defRPr/>
            </a:pPr>
            <a:r>
              <a:rPr lang="en-GB" sz="2800" dirty="0"/>
              <a:t>Definition:</a:t>
            </a:r>
          </a:p>
          <a:p>
            <a:pPr lvl="2">
              <a:defRPr/>
            </a:pPr>
            <a:r>
              <a:rPr lang="en-GB" sz="2400" b="1" i="1" dirty="0"/>
              <a:t>Inheritance:</a:t>
            </a:r>
            <a:r>
              <a:rPr lang="en-GB" sz="2400" i="1" dirty="0"/>
              <a:t> can be defined as the process where one class acquires the properties (methods and fields) of another. With the use of inheritance, the information is made manageable in a hierarchical order.</a:t>
            </a:r>
          </a:p>
          <a:p>
            <a:pPr marL="685800" lvl="2" indent="0">
              <a:buNone/>
              <a:defRPr/>
            </a:pPr>
            <a:r>
              <a:rPr lang="en-GB" sz="2400" i="1" dirty="0"/>
              <a:t>    The class which inherits the properties of other is known     as subclass (derived class, child class) and the class whose properties are inherited is known as superclass (base class, parent class).</a:t>
            </a:r>
            <a:endParaRPr lang="en-GB" sz="2400" dirty="0"/>
          </a:p>
        </p:txBody>
      </p:sp>
    </p:spTree>
    <p:extLst>
      <p:ext uri="{BB962C8B-B14F-4D97-AF65-F5344CB8AC3E}">
        <p14:creationId xmlns:p14="http://schemas.microsoft.com/office/powerpoint/2010/main" val="4211524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z="2400"/>
              <a:t>Test for Inheritance</a:t>
            </a:r>
          </a:p>
        </p:txBody>
      </p:sp>
      <p:sp>
        <p:nvSpPr>
          <p:cNvPr id="18435" name="Rectangle 3"/>
          <p:cNvSpPr>
            <a:spLocks noGrp="1" noChangeArrowheads="1"/>
          </p:cNvSpPr>
          <p:nvPr>
            <p:ph type="body" idx="1"/>
          </p:nvPr>
        </p:nvSpPr>
        <p:spPr>
          <a:xfrm>
            <a:off x="628650" y="1556792"/>
            <a:ext cx="7886700" cy="4351338"/>
          </a:xfrm>
        </p:spPr>
        <p:txBody>
          <a:bodyPr/>
          <a:lstStyle/>
          <a:p>
            <a:r>
              <a:rPr lang="en-GB" altLang="en-US" dirty="0"/>
              <a:t>“Is a”</a:t>
            </a:r>
          </a:p>
          <a:p>
            <a:pPr lvl="1"/>
            <a:r>
              <a:rPr lang="en-GB" altLang="en-US" dirty="0"/>
              <a:t>two classes are related – class Zebra, class Mammal</a:t>
            </a:r>
          </a:p>
          <a:p>
            <a:pPr lvl="1"/>
            <a:r>
              <a:rPr lang="en-GB" altLang="en-US" dirty="0"/>
              <a:t>can you say Zebra “is a” Mammal?</a:t>
            </a:r>
          </a:p>
          <a:p>
            <a:pPr lvl="1"/>
            <a:r>
              <a:rPr lang="en-GB" altLang="en-US" dirty="0"/>
              <a:t>if so, there is an inheritance hierarchy between them and Zebra “is a“ subclass of Mammal</a:t>
            </a:r>
          </a:p>
          <a:p>
            <a:pPr lvl="1"/>
            <a:r>
              <a:rPr lang="en-GB" altLang="en-US" dirty="0"/>
              <a:t>Can you say: Mammal is a Zebra?</a:t>
            </a:r>
          </a:p>
        </p:txBody>
      </p:sp>
    </p:spTree>
    <p:extLst>
      <p:ext uri="{BB962C8B-B14F-4D97-AF65-F5344CB8AC3E}">
        <p14:creationId xmlns:p14="http://schemas.microsoft.com/office/powerpoint/2010/main" val="4049194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E59447F9-53D3-4D56-B843-44DACDA135B9}" type="slidenum">
              <a:rPr lang="en-US" altLang="en-US" sz="1400" i="0">
                <a:latin typeface="Times New Roman" panose="02020603050405020304" pitchFamily="18" charset="0"/>
              </a:rPr>
              <a:pPr algn="r">
                <a:spcBef>
                  <a:spcPct val="0"/>
                </a:spcBef>
                <a:buFontTx/>
                <a:buNone/>
              </a:pPr>
              <a:t>65</a:t>
            </a:fld>
            <a:endParaRPr lang="en-US" altLang="en-US" sz="1400" i="0">
              <a:latin typeface="Times New Roman" panose="02020603050405020304" pitchFamily="18" charset="0"/>
            </a:endParaRPr>
          </a:p>
        </p:txBody>
      </p:sp>
      <p:sp>
        <p:nvSpPr>
          <p:cNvPr id="19459" name="Rectangle 2"/>
          <p:cNvSpPr>
            <a:spLocks noGrp="1" noChangeArrowheads="1"/>
          </p:cNvSpPr>
          <p:nvPr>
            <p:ph type="title" idx="4294967295"/>
          </p:nvPr>
        </p:nvSpPr>
        <p:spPr/>
        <p:txBody>
          <a:bodyPr/>
          <a:lstStyle/>
          <a:p>
            <a:r>
              <a:rPr lang="en-GB" altLang="en-US" sz="2400"/>
              <a:t>Subclassing in Java</a:t>
            </a:r>
            <a:endParaRPr lang="en-US" altLang="en-US" sz="2400"/>
          </a:p>
        </p:txBody>
      </p:sp>
      <p:sp>
        <p:nvSpPr>
          <p:cNvPr id="19460" name="Text Box 3"/>
          <p:cNvSpPr txBox="1">
            <a:spLocks noChangeArrowheads="1"/>
          </p:cNvSpPr>
          <p:nvPr/>
        </p:nvSpPr>
        <p:spPr bwMode="auto">
          <a:xfrm>
            <a:off x="1042988" y="1916113"/>
            <a:ext cx="7343775" cy="779462"/>
          </a:xfrm>
          <a:prstGeom prst="rect">
            <a:avLst/>
          </a:prstGeom>
          <a:noFill/>
          <a:ln>
            <a:noFill/>
          </a:ln>
          <a:extLst>
            <a:ext uri="{909E8E84-426E-40DD-AFC4-6F175D3DCCD1}">
              <a14:hiddenFill xmlns:a14="http://schemas.microsoft.com/office/drawing/2010/main">
                <a:solidFill>
                  <a:srgbClr val="CCD8C6"/>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800" b="1">
                <a:latin typeface="Courier New" panose="02070309020205020404" pitchFamily="49" charset="0"/>
              </a:rPr>
              <a:t>public class </a:t>
            </a:r>
            <a:r>
              <a:rPr lang="en-GB" altLang="en-US" sz="1800">
                <a:latin typeface="Courier New" panose="02070309020205020404" pitchFamily="49" charset="0"/>
              </a:rPr>
              <a:t>ColouredCircle extends Circle{</a:t>
            </a:r>
          </a:p>
          <a:p>
            <a:pPr>
              <a:spcBef>
                <a:spcPct val="50000"/>
              </a:spcBef>
              <a:buFontTx/>
              <a:buNone/>
            </a:pPr>
            <a:r>
              <a:rPr lang="en-GB" altLang="en-US" sz="1800">
                <a:latin typeface="Courier New" panose="02070309020205020404" pitchFamily="49" charset="0"/>
              </a:rPr>
              <a:t>}</a:t>
            </a:r>
            <a:endParaRPr lang="en-US" altLang="en-US" sz="1800" b="1">
              <a:latin typeface="Courier New" panose="02070309020205020404" pitchFamily="49" charset="0"/>
            </a:endParaRPr>
          </a:p>
        </p:txBody>
      </p:sp>
      <p:sp>
        <p:nvSpPr>
          <p:cNvPr id="19461" name="Rectangle 4"/>
          <p:cNvSpPr>
            <a:spLocks noGrp="1" noChangeArrowheads="1"/>
          </p:cNvSpPr>
          <p:nvPr>
            <p:ph type="body" idx="4294967295"/>
          </p:nvPr>
        </p:nvSpPr>
        <p:spPr>
          <a:xfrm>
            <a:off x="468313" y="1412875"/>
            <a:ext cx="8207375" cy="4608513"/>
          </a:xfrm>
          <a:noFill/>
        </p:spPr>
        <p:txBody>
          <a:bodyPr/>
          <a:lstStyle/>
          <a:p>
            <a:pPr lvl="1"/>
            <a:r>
              <a:rPr lang="en-GB" altLang="en-US" dirty="0"/>
              <a:t>Special Syntax</a:t>
            </a:r>
          </a:p>
          <a:p>
            <a:pPr lvl="1"/>
            <a:endParaRPr lang="en-GB" altLang="en-US" dirty="0"/>
          </a:p>
          <a:p>
            <a:pPr lvl="1"/>
            <a:endParaRPr lang="en-GB" altLang="en-US" dirty="0"/>
          </a:p>
          <a:p>
            <a:pPr lvl="1"/>
            <a:endParaRPr lang="en-GB" altLang="en-US" dirty="0"/>
          </a:p>
          <a:p>
            <a:pPr lvl="1"/>
            <a:r>
              <a:rPr lang="en-GB" altLang="en-US" dirty="0"/>
              <a:t>In Java a class can be a subclass of </a:t>
            </a:r>
            <a:r>
              <a:rPr lang="en-GB" altLang="en-US" b="1" i="1" dirty="0"/>
              <a:t>one parent only</a:t>
            </a:r>
          </a:p>
          <a:p>
            <a:pPr lvl="1"/>
            <a:r>
              <a:rPr lang="en-GB" altLang="en-US" dirty="0"/>
              <a:t>The </a:t>
            </a:r>
            <a:r>
              <a:rPr lang="en-GB" altLang="en-US" dirty="0" err="1"/>
              <a:t>ColouredCircle</a:t>
            </a:r>
            <a:r>
              <a:rPr lang="en-GB" altLang="en-US" dirty="0"/>
              <a:t> class has all of Circle’s </a:t>
            </a:r>
            <a:r>
              <a:rPr lang="en-GB" altLang="en-US" i="1" dirty="0"/>
              <a:t>non-private </a:t>
            </a:r>
            <a:r>
              <a:rPr lang="en-GB" altLang="en-US" dirty="0"/>
              <a:t>fields and methods</a:t>
            </a:r>
          </a:p>
        </p:txBody>
      </p:sp>
    </p:spTree>
    <p:extLst>
      <p:ext uri="{BB962C8B-B14F-4D97-AF65-F5344CB8AC3E}">
        <p14:creationId xmlns:p14="http://schemas.microsoft.com/office/powerpoint/2010/main" val="1257797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a:spcBef>
                <a:spcPct val="0"/>
              </a:spcBef>
              <a:buFontTx/>
              <a:buNone/>
            </a:pPr>
            <a:fld id="{59DF5A73-2C6E-47EA-BF79-682484AB308A}" type="slidenum">
              <a:rPr lang="en-US" altLang="en-US" sz="1400" i="0">
                <a:latin typeface="Times New Roman" panose="02020603050405020304" pitchFamily="18" charset="0"/>
              </a:rPr>
              <a:pPr algn="r">
                <a:spcBef>
                  <a:spcPct val="0"/>
                </a:spcBef>
                <a:buFontTx/>
                <a:buNone/>
              </a:pPr>
              <a:t>66</a:t>
            </a:fld>
            <a:endParaRPr lang="en-US" altLang="en-US" sz="1400" i="0">
              <a:latin typeface="Times New Roman" panose="02020603050405020304" pitchFamily="18" charset="0"/>
            </a:endParaRPr>
          </a:p>
        </p:txBody>
      </p:sp>
      <p:sp>
        <p:nvSpPr>
          <p:cNvPr id="20483" name="Rectangle 2"/>
          <p:cNvSpPr>
            <a:spLocks noGrp="1" noChangeArrowheads="1"/>
          </p:cNvSpPr>
          <p:nvPr>
            <p:ph type="title" idx="4294967295"/>
          </p:nvPr>
        </p:nvSpPr>
        <p:spPr/>
        <p:txBody>
          <a:bodyPr/>
          <a:lstStyle/>
          <a:p>
            <a:r>
              <a:rPr lang="en-GB" altLang="en-US" sz="2400" dirty="0"/>
              <a:t>Sub-classing subclasses</a:t>
            </a:r>
            <a:endParaRPr lang="en-US" altLang="en-US" sz="2400" dirty="0"/>
          </a:p>
        </p:txBody>
      </p:sp>
      <p:sp>
        <p:nvSpPr>
          <p:cNvPr id="20484" name="Rectangle 3"/>
          <p:cNvSpPr>
            <a:spLocks noGrp="1" noChangeArrowheads="1"/>
          </p:cNvSpPr>
          <p:nvPr>
            <p:ph type="body" idx="4294967295"/>
          </p:nvPr>
        </p:nvSpPr>
        <p:spPr>
          <a:xfrm>
            <a:off x="457200" y="1600200"/>
            <a:ext cx="4906963" cy="2405063"/>
          </a:xfrm>
        </p:spPr>
        <p:txBody>
          <a:bodyPr/>
          <a:lstStyle/>
          <a:p>
            <a:pPr lvl="1"/>
            <a:r>
              <a:rPr lang="en-GB" altLang="en-US" dirty="0"/>
              <a:t>What if we wanted a coloured circle that could move around</a:t>
            </a:r>
          </a:p>
          <a:p>
            <a:pPr lvl="2"/>
            <a:r>
              <a:rPr lang="en-GB" altLang="en-US" dirty="0"/>
              <a:t>We might want its centre</a:t>
            </a:r>
          </a:p>
          <a:p>
            <a:pPr lvl="2"/>
            <a:r>
              <a:rPr lang="en-GB" altLang="en-US" dirty="0"/>
              <a:t>We could sub-class </a:t>
            </a:r>
            <a:r>
              <a:rPr lang="en-GB" altLang="en-US" dirty="0" err="1"/>
              <a:t>ColouredCircle</a:t>
            </a:r>
            <a:endParaRPr lang="en-GB" altLang="en-US" dirty="0"/>
          </a:p>
          <a:p>
            <a:pPr lvl="2"/>
            <a:r>
              <a:rPr lang="en-GB" altLang="en-US" dirty="0" err="1"/>
              <a:t>MoveableCircle</a:t>
            </a:r>
            <a:r>
              <a:rPr lang="en-GB" altLang="en-US" dirty="0"/>
              <a:t> </a:t>
            </a:r>
            <a:r>
              <a:rPr lang="en-GB" altLang="en-US" b="1" dirty="0"/>
              <a:t>is a</a:t>
            </a:r>
            <a:r>
              <a:rPr lang="en-GB" altLang="en-US" dirty="0"/>
              <a:t> </a:t>
            </a:r>
            <a:r>
              <a:rPr lang="en-GB" altLang="en-US" dirty="0" err="1"/>
              <a:t>ColouredCircle</a:t>
            </a:r>
            <a:r>
              <a:rPr lang="en-GB" altLang="en-US" dirty="0"/>
              <a:t> and it </a:t>
            </a:r>
            <a:r>
              <a:rPr lang="en-GB" altLang="en-US" b="1" dirty="0"/>
              <a:t>is a </a:t>
            </a:r>
            <a:r>
              <a:rPr lang="en-GB" altLang="en-US" dirty="0"/>
              <a:t>Circle</a:t>
            </a:r>
          </a:p>
          <a:p>
            <a:pPr lvl="2"/>
            <a:r>
              <a:rPr lang="en-GB" altLang="en-US" dirty="0"/>
              <a:t>So we could do this:</a:t>
            </a:r>
            <a:endParaRPr lang="en-US" altLang="en-US" dirty="0"/>
          </a:p>
        </p:txBody>
      </p:sp>
      <p:grpSp>
        <p:nvGrpSpPr>
          <p:cNvPr id="20485" name="Group 4"/>
          <p:cNvGrpSpPr>
            <a:grpSpLocks/>
          </p:cNvGrpSpPr>
          <p:nvPr/>
        </p:nvGrpSpPr>
        <p:grpSpPr bwMode="auto">
          <a:xfrm>
            <a:off x="5702083" y="2977033"/>
            <a:ext cx="2974373" cy="1716089"/>
            <a:chOff x="2757" y="1652"/>
            <a:chExt cx="1602" cy="1081"/>
          </a:xfrm>
        </p:grpSpPr>
        <p:sp>
          <p:nvSpPr>
            <p:cNvPr id="20496" name="Rectangle 5"/>
            <p:cNvSpPr>
              <a:spLocks noChangeArrowheads="1"/>
            </p:cNvSpPr>
            <p:nvPr/>
          </p:nvSpPr>
          <p:spPr bwMode="auto">
            <a:xfrm>
              <a:off x="2757" y="1652"/>
              <a:ext cx="1406" cy="9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20497" name="Line 6"/>
            <p:cNvSpPr>
              <a:spLocks noChangeShapeType="1"/>
            </p:cNvSpPr>
            <p:nvPr/>
          </p:nvSpPr>
          <p:spPr bwMode="auto">
            <a:xfrm>
              <a:off x="2765" y="1881"/>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8" name="Line 7"/>
            <p:cNvSpPr>
              <a:spLocks noChangeShapeType="1"/>
            </p:cNvSpPr>
            <p:nvPr/>
          </p:nvSpPr>
          <p:spPr bwMode="auto">
            <a:xfrm>
              <a:off x="2765" y="2134"/>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9" name="Text Box 8"/>
            <p:cNvSpPr txBox="1">
              <a:spLocks noChangeArrowheads="1"/>
            </p:cNvSpPr>
            <p:nvPr/>
          </p:nvSpPr>
          <p:spPr bwMode="auto">
            <a:xfrm>
              <a:off x="2971" y="1661"/>
              <a:ext cx="9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a:t>ColouredCircle</a:t>
              </a:r>
              <a:endParaRPr lang="en-US" altLang="en-US" sz="1600"/>
            </a:p>
          </p:txBody>
        </p:sp>
        <p:sp>
          <p:nvSpPr>
            <p:cNvPr id="20500" name="Text Box 9"/>
            <p:cNvSpPr txBox="1">
              <a:spLocks noChangeArrowheads="1"/>
            </p:cNvSpPr>
            <p:nvPr/>
          </p:nvSpPr>
          <p:spPr bwMode="auto">
            <a:xfrm>
              <a:off x="2880" y="1888"/>
              <a:ext cx="1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b="1" i="0" dirty="0"/>
                <a:t>-</a:t>
              </a:r>
              <a:r>
                <a:rPr lang="en-GB" altLang="en-US" sz="1600" b="1" i="0" dirty="0" err="1"/>
                <a:t>Color</a:t>
              </a:r>
              <a:r>
                <a:rPr lang="en-GB" altLang="en-US" sz="1600" b="1" i="0" dirty="0"/>
                <a:t> </a:t>
              </a:r>
              <a:r>
                <a:rPr lang="en-GB" altLang="en-US" sz="1600" i="0" dirty="0"/>
                <a:t>colour</a:t>
              </a:r>
              <a:endParaRPr lang="en-US" altLang="en-US" sz="1600" b="1" i="0" dirty="0"/>
            </a:p>
          </p:txBody>
        </p:sp>
        <p:sp>
          <p:nvSpPr>
            <p:cNvPr id="20501" name="Text Box 10"/>
            <p:cNvSpPr txBox="1">
              <a:spLocks noChangeArrowheads="1"/>
            </p:cNvSpPr>
            <p:nvPr/>
          </p:nvSpPr>
          <p:spPr bwMode="auto">
            <a:xfrm>
              <a:off x="2817" y="2210"/>
              <a:ext cx="154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600" dirty="0"/>
                <a:t>+</a:t>
              </a:r>
              <a:r>
                <a:rPr lang="en-GB" altLang="en-US" sz="1600" b="1" i="0" dirty="0"/>
                <a:t>Colour </a:t>
              </a:r>
              <a:r>
                <a:rPr lang="en-GB" altLang="en-US" sz="1600" i="0" dirty="0" err="1"/>
                <a:t>getColour</a:t>
              </a:r>
              <a:r>
                <a:rPr lang="en-GB" altLang="en-US" sz="1600" i="0" dirty="0"/>
                <a:t>()</a:t>
              </a:r>
            </a:p>
            <a:p>
              <a:pPr>
                <a:spcBef>
                  <a:spcPct val="0"/>
                </a:spcBef>
                <a:buNone/>
              </a:pPr>
              <a:r>
                <a:rPr lang="en-GB" altLang="en-US" sz="1600" i="0" dirty="0"/>
                <a:t>+</a:t>
              </a:r>
              <a:r>
                <a:rPr lang="en-GB" altLang="en-US" sz="1600" b="1" i="0" dirty="0"/>
                <a:t>void </a:t>
              </a:r>
              <a:r>
                <a:rPr lang="en-GB" altLang="en-US" sz="1600" i="0" dirty="0" err="1"/>
                <a:t>setColour</a:t>
              </a:r>
              <a:r>
                <a:rPr lang="en-GB" altLang="en-US" sz="1600" i="0" dirty="0"/>
                <a:t>(</a:t>
              </a:r>
              <a:r>
                <a:rPr lang="en-GB" altLang="en-US" sz="1600" i="0" dirty="0" err="1"/>
                <a:t>Color</a:t>
              </a:r>
              <a:r>
                <a:rPr lang="en-GB" altLang="en-US" sz="1600" i="0" dirty="0"/>
                <a:t> c)</a:t>
              </a:r>
            </a:p>
            <a:p>
              <a:pPr>
                <a:spcBef>
                  <a:spcPct val="0"/>
                </a:spcBef>
                <a:buFontTx/>
                <a:buNone/>
              </a:pPr>
              <a:endParaRPr lang="en-US" altLang="en-US" sz="1600" dirty="0"/>
            </a:p>
          </p:txBody>
        </p:sp>
      </p:grpSp>
      <p:grpSp>
        <p:nvGrpSpPr>
          <p:cNvPr id="20486" name="Group 11"/>
          <p:cNvGrpSpPr>
            <a:grpSpLocks/>
          </p:cNvGrpSpPr>
          <p:nvPr/>
        </p:nvGrpSpPr>
        <p:grpSpPr bwMode="auto">
          <a:xfrm>
            <a:off x="5435599" y="5145134"/>
            <a:ext cx="3097213" cy="1511523"/>
            <a:chOff x="3424" y="2478"/>
            <a:chExt cx="1951" cy="1088"/>
          </a:xfrm>
        </p:grpSpPr>
        <p:sp>
          <p:nvSpPr>
            <p:cNvPr id="20490" name="Rectangle 12"/>
            <p:cNvSpPr>
              <a:spLocks noChangeArrowheads="1"/>
            </p:cNvSpPr>
            <p:nvPr/>
          </p:nvSpPr>
          <p:spPr bwMode="auto">
            <a:xfrm>
              <a:off x="3424" y="2478"/>
              <a:ext cx="1951" cy="1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20491" name="Line 13"/>
            <p:cNvSpPr>
              <a:spLocks noChangeShapeType="1"/>
            </p:cNvSpPr>
            <p:nvPr/>
          </p:nvSpPr>
          <p:spPr bwMode="auto">
            <a:xfrm flipV="1">
              <a:off x="3424" y="2698"/>
              <a:ext cx="1951" cy="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2" name="Line 14"/>
            <p:cNvSpPr>
              <a:spLocks noChangeShapeType="1"/>
            </p:cNvSpPr>
            <p:nvPr/>
          </p:nvSpPr>
          <p:spPr bwMode="auto">
            <a:xfrm>
              <a:off x="3424" y="3033"/>
              <a:ext cx="19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3" name="Text Box 15"/>
            <p:cNvSpPr txBox="1">
              <a:spLocks noChangeArrowheads="1"/>
            </p:cNvSpPr>
            <p:nvPr/>
          </p:nvSpPr>
          <p:spPr bwMode="auto">
            <a:xfrm>
              <a:off x="3743" y="2478"/>
              <a:ext cx="1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a:t>MoveableCircle</a:t>
              </a:r>
              <a:endParaRPr lang="en-US" altLang="en-US" sz="1600"/>
            </a:p>
          </p:txBody>
        </p:sp>
        <p:sp>
          <p:nvSpPr>
            <p:cNvPr id="20494" name="Text Box 16"/>
            <p:cNvSpPr txBox="1">
              <a:spLocks noChangeArrowheads="1"/>
            </p:cNvSpPr>
            <p:nvPr/>
          </p:nvSpPr>
          <p:spPr bwMode="auto">
            <a:xfrm>
              <a:off x="3696" y="2760"/>
              <a:ext cx="1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b="1" i="0" dirty="0"/>
                <a:t>-Point </a:t>
              </a:r>
              <a:r>
                <a:rPr lang="en-GB" altLang="en-US" sz="1600" i="0" dirty="0"/>
                <a:t>centre</a:t>
              </a:r>
              <a:endParaRPr lang="en-US" altLang="en-US" sz="1600" b="1" i="0" dirty="0"/>
            </a:p>
          </p:txBody>
        </p:sp>
        <p:sp>
          <p:nvSpPr>
            <p:cNvPr id="20495" name="Text Box 17"/>
            <p:cNvSpPr txBox="1">
              <a:spLocks noChangeArrowheads="1"/>
            </p:cNvSpPr>
            <p:nvPr/>
          </p:nvSpPr>
          <p:spPr bwMode="auto">
            <a:xfrm>
              <a:off x="3651" y="3105"/>
              <a:ext cx="16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600" dirty="0"/>
                <a:t>+</a:t>
              </a:r>
              <a:r>
                <a:rPr lang="en-GB" altLang="en-US" sz="1600" b="1" i="0" dirty="0"/>
                <a:t>void </a:t>
              </a:r>
              <a:r>
                <a:rPr lang="en-GB" altLang="en-US" sz="1600" i="0" dirty="0" err="1"/>
                <a:t>moveCentre</a:t>
              </a:r>
              <a:r>
                <a:rPr lang="en-GB" altLang="en-US" sz="1600" i="0" dirty="0"/>
                <a:t>(Point p)</a:t>
              </a:r>
              <a:endParaRPr lang="en-US" altLang="en-US" sz="1600" dirty="0"/>
            </a:p>
          </p:txBody>
        </p:sp>
      </p:grpSp>
      <p:sp>
        <p:nvSpPr>
          <p:cNvPr id="20487" name="Text Box 19"/>
          <p:cNvSpPr txBox="1">
            <a:spLocks noChangeArrowheads="1"/>
          </p:cNvSpPr>
          <p:nvPr/>
        </p:nvSpPr>
        <p:spPr bwMode="auto">
          <a:xfrm>
            <a:off x="179388" y="4292600"/>
            <a:ext cx="5545137"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400" dirty="0" err="1">
                <a:latin typeface="Courier New" panose="02070309020205020404" pitchFamily="49" charset="0"/>
              </a:rPr>
              <a:t>MoveableCircle</a:t>
            </a:r>
            <a:r>
              <a:rPr lang="en-GB" altLang="en-US" sz="1400" dirty="0">
                <a:latin typeface="Courier New" panose="02070309020205020404" pitchFamily="49" charset="0"/>
              </a:rPr>
              <a:t> </a:t>
            </a:r>
            <a:r>
              <a:rPr lang="en-GB" altLang="en-US" sz="1400" dirty="0" err="1">
                <a:latin typeface="Courier New" panose="02070309020205020404" pitchFamily="49" charset="0"/>
              </a:rPr>
              <a:t>greenBall</a:t>
            </a:r>
            <a:r>
              <a:rPr lang="en-GB" altLang="en-US" sz="1400" dirty="0">
                <a:latin typeface="Courier New" panose="02070309020205020404" pitchFamily="49" charset="0"/>
              </a:rPr>
              <a:t> = new </a:t>
            </a:r>
            <a:r>
              <a:rPr lang="en-GB" altLang="en-US" sz="1400" dirty="0" err="1">
                <a:latin typeface="Courier New" panose="02070309020205020404" pitchFamily="49" charset="0"/>
              </a:rPr>
              <a:t>MoveableCircle</a:t>
            </a:r>
            <a:r>
              <a:rPr lang="en-GB" altLang="en-US" sz="1400" dirty="0">
                <a:latin typeface="Courier New" panose="02070309020205020404" pitchFamily="49" charset="0"/>
              </a:rPr>
              <a:t>();</a:t>
            </a:r>
          </a:p>
          <a:p>
            <a:pPr>
              <a:spcBef>
                <a:spcPct val="50000"/>
              </a:spcBef>
              <a:buFontTx/>
              <a:buNone/>
            </a:pPr>
            <a:r>
              <a:rPr lang="en-GB" altLang="en-US" sz="1400" dirty="0" err="1">
                <a:latin typeface="Courier New" panose="02070309020205020404" pitchFamily="49" charset="0"/>
              </a:rPr>
              <a:t>greenBall.setColour</a:t>
            </a:r>
            <a:r>
              <a:rPr lang="en-GB" altLang="en-US" sz="1400" dirty="0">
                <a:latin typeface="Courier New" panose="02070309020205020404" pitchFamily="49" charset="0"/>
              </a:rPr>
              <a:t>(</a:t>
            </a:r>
            <a:r>
              <a:rPr lang="en-GB" altLang="en-US" sz="1400" dirty="0" err="1">
                <a:latin typeface="Courier New" panose="02070309020205020404" pitchFamily="49" charset="0"/>
              </a:rPr>
              <a:t>Color.GREEN</a:t>
            </a:r>
            <a:r>
              <a:rPr lang="en-GB" altLang="en-US" sz="1400" dirty="0">
                <a:latin typeface="Courier New" panose="02070309020205020404" pitchFamily="49" charset="0"/>
              </a:rPr>
              <a:t>);</a:t>
            </a:r>
          </a:p>
          <a:p>
            <a:pPr>
              <a:spcBef>
                <a:spcPct val="50000"/>
              </a:spcBef>
              <a:buFontTx/>
              <a:buNone/>
            </a:pPr>
            <a:r>
              <a:rPr lang="en-GB" altLang="en-US" sz="1400" dirty="0" err="1">
                <a:latin typeface="Courier New" panose="02070309020205020404" pitchFamily="49" charset="0"/>
              </a:rPr>
              <a:t>greenBall.getArea</a:t>
            </a:r>
            <a:r>
              <a:rPr lang="en-GB" altLang="en-US" sz="1400" dirty="0">
                <a:latin typeface="Courier New" panose="02070309020205020404" pitchFamily="49" charset="0"/>
              </a:rPr>
              <a:t>();</a:t>
            </a:r>
          </a:p>
          <a:p>
            <a:pPr>
              <a:spcBef>
                <a:spcPct val="50000"/>
              </a:spcBef>
              <a:buFontTx/>
              <a:buNone/>
            </a:pPr>
            <a:r>
              <a:rPr lang="en-GB" altLang="en-US" sz="1400" dirty="0" err="1">
                <a:latin typeface="Courier New" panose="02070309020205020404" pitchFamily="49" charset="0"/>
              </a:rPr>
              <a:t>greenBall.moveCentre</a:t>
            </a:r>
            <a:r>
              <a:rPr lang="en-GB" altLang="en-US" sz="1400" dirty="0">
                <a:latin typeface="Courier New" panose="02070309020205020404" pitchFamily="49" charset="0"/>
              </a:rPr>
              <a:t>(new Point(35.0,10.0));</a:t>
            </a:r>
            <a:endParaRPr lang="en-US" altLang="en-US" sz="1400" dirty="0">
              <a:latin typeface="Courier New" panose="02070309020205020404" pitchFamily="49" charset="0"/>
            </a:endParaRPr>
          </a:p>
        </p:txBody>
      </p:sp>
      <p:sp>
        <p:nvSpPr>
          <p:cNvPr id="20488" name="Line 34"/>
          <p:cNvSpPr>
            <a:spLocks noChangeShapeType="1"/>
          </p:cNvSpPr>
          <p:nvPr/>
        </p:nvSpPr>
        <p:spPr bwMode="auto">
          <a:xfrm>
            <a:off x="6841515" y="4718463"/>
            <a:ext cx="0" cy="403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89" name="Freeform 35"/>
          <p:cNvSpPr>
            <a:spLocks/>
          </p:cNvSpPr>
          <p:nvPr/>
        </p:nvSpPr>
        <p:spPr bwMode="auto">
          <a:xfrm>
            <a:off x="6747485" y="4538432"/>
            <a:ext cx="177800" cy="173038"/>
          </a:xfrm>
          <a:custGeom>
            <a:avLst/>
            <a:gdLst>
              <a:gd name="T0" fmla="*/ 2147483646 w 280"/>
              <a:gd name="T1" fmla="*/ 0 h 300"/>
              <a:gd name="T2" fmla="*/ 0 w 280"/>
              <a:gd name="T3" fmla="*/ 2147483646 h 300"/>
              <a:gd name="T4" fmla="*/ 2147483646 w 280"/>
              <a:gd name="T5" fmla="*/ 2147483646 h 300"/>
              <a:gd name="T6" fmla="*/ 2147483646 w 280"/>
              <a:gd name="T7" fmla="*/ 0 h 300"/>
              <a:gd name="T8" fmla="*/ 0 60000 65536"/>
              <a:gd name="T9" fmla="*/ 0 60000 65536"/>
              <a:gd name="T10" fmla="*/ 0 60000 65536"/>
              <a:gd name="T11" fmla="*/ 0 60000 65536"/>
              <a:gd name="T12" fmla="*/ 0 w 280"/>
              <a:gd name="T13" fmla="*/ 0 h 300"/>
              <a:gd name="T14" fmla="*/ 280 w 280"/>
              <a:gd name="T15" fmla="*/ 300 h 300"/>
            </a:gdLst>
            <a:ahLst/>
            <a:cxnLst>
              <a:cxn ang="T8">
                <a:pos x="T0" y="T1"/>
              </a:cxn>
              <a:cxn ang="T9">
                <a:pos x="T2" y="T3"/>
              </a:cxn>
              <a:cxn ang="T10">
                <a:pos x="T4" y="T5"/>
              </a:cxn>
              <a:cxn ang="T11">
                <a:pos x="T6" y="T7"/>
              </a:cxn>
            </a:cxnLst>
            <a:rect l="T12" t="T13" r="T14" b="T15"/>
            <a:pathLst>
              <a:path w="280" h="300">
                <a:moveTo>
                  <a:pt x="140" y="0"/>
                </a:moveTo>
                <a:lnTo>
                  <a:pt x="0" y="300"/>
                </a:lnTo>
                <a:lnTo>
                  <a:pt x="280" y="300"/>
                </a:lnTo>
                <a:lnTo>
                  <a:pt x="140" y="0"/>
                </a:lnTo>
                <a:close/>
              </a:path>
            </a:pathLst>
          </a:custGeom>
          <a:solidFill>
            <a:srgbClr val="FFFFFF"/>
          </a:solidFill>
          <a:ln w="9525">
            <a:solidFill>
              <a:srgbClr val="000000"/>
            </a:solidFill>
            <a:round/>
            <a:headEnd/>
            <a:tailEnd/>
          </a:ln>
        </p:spPr>
        <p:txBody>
          <a:bodyPr/>
          <a:lstStyle/>
          <a:p>
            <a:endParaRPr lang="en-GB"/>
          </a:p>
        </p:txBody>
      </p:sp>
      <p:grpSp>
        <p:nvGrpSpPr>
          <p:cNvPr id="22" name="Group 3"/>
          <p:cNvGrpSpPr>
            <a:grpSpLocks/>
          </p:cNvGrpSpPr>
          <p:nvPr/>
        </p:nvGrpSpPr>
        <p:grpSpPr bwMode="auto">
          <a:xfrm>
            <a:off x="5638249" y="887649"/>
            <a:ext cx="2232025" cy="1499157"/>
            <a:chOff x="1066" y="1434"/>
            <a:chExt cx="1633" cy="1165"/>
          </a:xfrm>
        </p:grpSpPr>
        <p:sp>
          <p:nvSpPr>
            <p:cNvPr id="23" name="Rectangle 4"/>
            <p:cNvSpPr>
              <a:spLocks noChangeArrowheads="1"/>
            </p:cNvSpPr>
            <p:nvPr/>
          </p:nvSpPr>
          <p:spPr bwMode="auto">
            <a:xfrm>
              <a:off x="1066" y="1434"/>
              <a:ext cx="1633" cy="115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24" name="Line 5"/>
            <p:cNvSpPr>
              <a:spLocks noChangeShapeType="1"/>
            </p:cNvSpPr>
            <p:nvPr/>
          </p:nvSpPr>
          <p:spPr bwMode="auto">
            <a:xfrm>
              <a:off x="1066" y="1706"/>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5" name="Line 6"/>
            <p:cNvSpPr>
              <a:spLocks noChangeShapeType="1"/>
            </p:cNvSpPr>
            <p:nvPr/>
          </p:nvSpPr>
          <p:spPr bwMode="auto">
            <a:xfrm>
              <a:off x="1066" y="2092"/>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 name="Text Box 7"/>
            <p:cNvSpPr txBox="1">
              <a:spLocks noChangeArrowheads="1"/>
            </p:cNvSpPr>
            <p:nvPr/>
          </p:nvSpPr>
          <p:spPr bwMode="auto">
            <a:xfrm>
              <a:off x="1519" y="1434"/>
              <a:ext cx="63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a:t>Circle</a:t>
              </a:r>
              <a:endParaRPr lang="en-US" altLang="en-US" sz="1600"/>
            </a:p>
          </p:txBody>
        </p:sp>
        <p:sp>
          <p:nvSpPr>
            <p:cNvPr id="27" name="Text Box 8"/>
            <p:cNvSpPr txBox="1">
              <a:spLocks noChangeArrowheads="1"/>
            </p:cNvSpPr>
            <p:nvPr/>
          </p:nvSpPr>
          <p:spPr bwMode="auto">
            <a:xfrm>
              <a:off x="1155" y="1752"/>
              <a:ext cx="145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600" b="1"/>
                <a:t>-</a:t>
              </a:r>
              <a:r>
                <a:rPr lang="en-GB" altLang="en-US" sz="1600" b="1" i="0"/>
                <a:t>double </a:t>
              </a:r>
              <a:r>
                <a:rPr lang="en-GB" altLang="en-US" sz="1600" i="0"/>
                <a:t>radius</a:t>
              </a:r>
              <a:endParaRPr lang="en-US" altLang="en-US" sz="1600" b="1"/>
            </a:p>
          </p:txBody>
        </p:sp>
        <p:sp>
          <p:nvSpPr>
            <p:cNvPr id="28" name="Text Box 9"/>
            <p:cNvSpPr txBox="1">
              <a:spLocks noChangeArrowheads="1"/>
            </p:cNvSpPr>
            <p:nvPr/>
          </p:nvSpPr>
          <p:spPr bwMode="auto">
            <a:xfrm>
              <a:off x="1111" y="2148"/>
              <a:ext cx="151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600" dirty="0"/>
                <a:t>+</a:t>
              </a:r>
              <a:r>
                <a:rPr lang="en-GB" altLang="en-US" sz="1600" b="1" dirty="0"/>
                <a:t>double </a:t>
              </a:r>
              <a:r>
                <a:rPr lang="en-GB" altLang="en-US" sz="1600" dirty="0" err="1"/>
                <a:t>getRadius</a:t>
              </a:r>
              <a:r>
                <a:rPr lang="en-GB" altLang="en-US" sz="1600" dirty="0"/>
                <a:t>()</a:t>
              </a:r>
            </a:p>
            <a:p>
              <a:pPr>
                <a:spcBef>
                  <a:spcPct val="0"/>
                </a:spcBef>
                <a:buFontTx/>
                <a:buNone/>
              </a:pPr>
              <a:r>
                <a:rPr lang="en-GB" altLang="en-US" sz="1600" dirty="0"/>
                <a:t>+</a:t>
              </a:r>
              <a:r>
                <a:rPr lang="en-GB" altLang="en-US" sz="1600" b="1" dirty="0"/>
                <a:t>double </a:t>
              </a:r>
              <a:r>
                <a:rPr lang="en-GB" altLang="en-US" sz="1600" dirty="0" err="1"/>
                <a:t>getArea</a:t>
              </a:r>
              <a:r>
                <a:rPr lang="en-GB" altLang="en-US" sz="1600" dirty="0"/>
                <a:t>()</a:t>
              </a:r>
              <a:endParaRPr lang="en-US" altLang="en-US" sz="1600" dirty="0"/>
            </a:p>
          </p:txBody>
        </p:sp>
      </p:grpSp>
      <p:sp>
        <p:nvSpPr>
          <p:cNvPr id="32" name="Line 34"/>
          <p:cNvSpPr>
            <a:spLocks noChangeShapeType="1"/>
          </p:cNvSpPr>
          <p:nvPr/>
        </p:nvSpPr>
        <p:spPr bwMode="auto">
          <a:xfrm>
            <a:off x="6754262" y="2603780"/>
            <a:ext cx="0" cy="403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 name="Freeform 35"/>
          <p:cNvSpPr>
            <a:spLocks/>
          </p:cNvSpPr>
          <p:nvPr/>
        </p:nvSpPr>
        <p:spPr bwMode="auto">
          <a:xfrm>
            <a:off x="6660232" y="2423749"/>
            <a:ext cx="177800" cy="173038"/>
          </a:xfrm>
          <a:custGeom>
            <a:avLst/>
            <a:gdLst>
              <a:gd name="T0" fmla="*/ 2147483646 w 280"/>
              <a:gd name="T1" fmla="*/ 0 h 300"/>
              <a:gd name="T2" fmla="*/ 0 w 280"/>
              <a:gd name="T3" fmla="*/ 2147483646 h 300"/>
              <a:gd name="T4" fmla="*/ 2147483646 w 280"/>
              <a:gd name="T5" fmla="*/ 2147483646 h 300"/>
              <a:gd name="T6" fmla="*/ 2147483646 w 280"/>
              <a:gd name="T7" fmla="*/ 0 h 300"/>
              <a:gd name="T8" fmla="*/ 0 60000 65536"/>
              <a:gd name="T9" fmla="*/ 0 60000 65536"/>
              <a:gd name="T10" fmla="*/ 0 60000 65536"/>
              <a:gd name="T11" fmla="*/ 0 60000 65536"/>
              <a:gd name="T12" fmla="*/ 0 w 280"/>
              <a:gd name="T13" fmla="*/ 0 h 300"/>
              <a:gd name="T14" fmla="*/ 280 w 280"/>
              <a:gd name="T15" fmla="*/ 300 h 300"/>
            </a:gdLst>
            <a:ahLst/>
            <a:cxnLst>
              <a:cxn ang="T8">
                <a:pos x="T0" y="T1"/>
              </a:cxn>
              <a:cxn ang="T9">
                <a:pos x="T2" y="T3"/>
              </a:cxn>
              <a:cxn ang="T10">
                <a:pos x="T4" y="T5"/>
              </a:cxn>
              <a:cxn ang="T11">
                <a:pos x="T6" y="T7"/>
              </a:cxn>
            </a:cxnLst>
            <a:rect l="T12" t="T13" r="T14" b="T15"/>
            <a:pathLst>
              <a:path w="280" h="300">
                <a:moveTo>
                  <a:pt x="140" y="0"/>
                </a:moveTo>
                <a:lnTo>
                  <a:pt x="0" y="300"/>
                </a:lnTo>
                <a:lnTo>
                  <a:pt x="280" y="300"/>
                </a:lnTo>
                <a:lnTo>
                  <a:pt x="140" y="0"/>
                </a:lnTo>
                <a:close/>
              </a:path>
            </a:pathLst>
          </a:custGeom>
          <a:solidFill>
            <a:srgbClr val="FFFFFF"/>
          </a:solidFill>
          <a:ln w="9525">
            <a:solidFill>
              <a:srgbClr val="000000"/>
            </a:solidFill>
            <a:round/>
            <a:headEnd/>
            <a:tailEnd/>
          </a:ln>
        </p:spPr>
        <p:txBody>
          <a:bodyPr/>
          <a:lstStyle/>
          <a:p>
            <a:endParaRPr lang="en-GB"/>
          </a:p>
        </p:txBody>
      </p:sp>
    </p:spTree>
    <p:extLst>
      <p:ext uri="{BB962C8B-B14F-4D97-AF65-F5344CB8AC3E}">
        <p14:creationId xmlns:p14="http://schemas.microsoft.com/office/powerpoint/2010/main" val="40670433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23528" y="620688"/>
            <a:ext cx="7886700" cy="637953"/>
          </a:xfrm>
        </p:spPr>
        <p:txBody>
          <a:bodyPr lIns="92075" tIns="46038" rIns="92075" bIns="46038" anchor="b"/>
          <a:lstStyle/>
          <a:p>
            <a:r>
              <a:rPr lang="en-GB" altLang="en-US" sz="2400" b="0" dirty="0"/>
              <a:t>Reference </a:t>
            </a:r>
            <a:r>
              <a:rPr lang="en-GB" altLang="en-US" b="0" dirty="0"/>
              <a:t>: </a:t>
            </a:r>
            <a:r>
              <a:rPr lang="en-GB" altLang="en-US" b="0" dirty="0">
                <a:latin typeface="Courier New" panose="02070309020205020404" pitchFamily="49" charset="0"/>
              </a:rPr>
              <a:t>super</a:t>
            </a:r>
            <a:endParaRPr lang="en-US" altLang="en-US" b="0" dirty="0">
              <a:latin typeface="Courier New" panose="02070309020205020404" pitchFamily="49" charset="0"/>
            </a:endParaRPr>
          </a:p>
        </p:txBody>
      </p:sp>
      <p:sp>
        <p:nvSpPr>
          <p:cNvPr id="25603" name="Rectangle 3"/>
          <p:cNvSpPr>
            <a:spLocks noGrp="1" noChangeArrowheads="1"/>
          </p:cNvSpPr>
          <p:nvPr>
            <p:ph type="body" idx="4294967295"/>
          </p:nvPr>
        </p:nvSpPr>
        <p:spPr>
          <a:xfrm>
            <a:off x="539750" y="1412875"/>
            <a:ext cx="8283575" cy="4679950"/>
          </a:xfrm>
        </p:spPr>
        <p:txBody>
          <a:bodyPr lIns="92075" tIns="46038" rIns="92075" bIns="46038"/>
          <a:lstStyle/>
          <a:p>
            <a:pPr>
              <a:buFontTx/>
              <a:buNone/>
            </a:pPr>
            <a:r>
              <a:rPr lang="en-GB" altLang="en-US" sz="2000" dirty="0"/>
              <a:t>Constructors cannot be inherited!</a:t>
            </a:r>
          </a:p>
          <a:p>
            <a:r>
              <a:rPr lang="en-GB" altLang="en-US" sz="1800" dirty="0"/>
              <a:t>constructors must have the same identifier as the class</a:t>
            </a:r>
          </a:p>
          <a:p>
            <a:pPr lvl="1"/>
            <a:r>
              <a:rPr lang="en-GB" altLang="en-US" sz="1600" dirty="0"/>
              <a:t> a subclass cannot inherit superclass constructors</a:t>
            </a:r>
          </a:p>
          <a:p>
            <a:pPr>
              <a:buFontTx/>
              <a:buNone/>
            </a:pPr>
            <a:endParaRPr lang="en-GB" altLang="en-US" sz="700" dirty="0"/>
          </a:p>
          <a:p>
            <a:r>
              <a:rPr lang="en-GB" altLang="en-US" sz="1800" dirty="0"/>
              <a:t>constructor for the subclass must also initialise the fields inherited from the superclass</a:t>
            </a:r>
          </a:p>
          <a:p>
            <a:endParaRPr lang="en-GB" altLang="en-US" sz="1000" dirty="0"/>
          </a:p>
          <a:p>
            <a:pPr>
              <a:buFontTx/>
              <a:buNone/>
            </a:pPr>
            <a:r>
              <a:rPr lang="en-GB" altLang="en-US" sz="2000" dirty="0"/>
              <a:t>Reference : </a:t>
            </a:r>
            <a:r>
              <a:rPr lang="en-GB" altLang="en-US" sz="2000" dirty="0">
                <a:latin typeface="Courier New" panose="02070309020205020404" pitchFamily="49" charset="0"/>
              </a:rPr>
              <a:t>super</a:t>
            </a:r>
          </a:p>
          <a:p>
            <a:r>
              <a:rPr lang="en-GB" altLang="en-US" sz="1800" dirty="0"/>
              <a:t>only a subclass can use the </a:t>
            </a:r>
            <a:r>
              <a:rPr lang="en-GB" altLang="en-US" sz="1800" dirty="0">
                <a:latin typeface="Courier New" panose="02070309020205020404" pitchFamily="49" charset="0"/>
              </a:rPr>
              <a:t>super</a:t>
            </a:r>
            <a:r>
              <a:rPr lang="en-GB" altLang="en-US" sz="1800" dirty="0"/>
              <a:t> reference</a:t>
            </a:r>
          </a:p>
          <a:p>
            <a:endParaRPr lang="en-GB" altLang="en-US" sz="600" dirty="0"/>
          </a:p>
          <a:p>
            <a:r>
              <a:rPr lang="en-GB" altLang="en-US" sz="1800" dirty="0"/>
              <a:t>Usage: </a:t>
            </a:r>
            <a:r>
              <a:rPr lang="en-GB" altLang="en-US" sz="1800" dirty="0">
                <a:latin typeface="Courier New" panose="02070309020205020404" pitchFamily="49" charset="0"/>
              </a:rPr>
              <a:t>super</a:t>
            </a:r>
            <a:r>
              <a:rPr lang="en-GB" altLang="en-US" sz="1800" dirty="0">
                <a:latin typeface="Times New Roman" panose="02020603050405020304" pitchFamily="18" charset="0"/>
              </a:rPr>
              <a:t> </a:t>
            </a:r>
            <a:r>
              <a:rPr lang="en-GB" altLang="en-US" sz="1800" dirty="0"/>
              <a:t>refers to parent fields/methods </a:t>
            </a:r>
          </a:p>
          <a:p>
            <a:pPr lvl="1">
              <a:buFont typeface="Symbol" panose="05050102010706020507" pitchFamily="18" charset="2"/>
              <a:buChar char="·"/>
            </a:pPr>
            <a:r>
              <a:rPr lang="en-GB" altLang="en-US" sz="1800" dirty="0">
                <a:latin typeface="Courier New" panose="02070309020205020404" pitchFamily="49" charset="0"/>
              </a:rPr>
              <a:t>super</a:t>
            </a:r>
            <a:r>
              <a:rPr lang="en-GB" altLang="en-US" dirty="0">
                <a:latin typeface="Courier New" panose="02070309020205020404" pitchFamily="49" charset="0"/>
              </a:rPr>
              <a:t>(…)</a:t>
            </a:r>
            <a:r>
              <a:rPr lang="en-GB" altLang="en-US" sz="1800" dirty="0"/>
              <a:t> - for parent's constructor/s </a:t>
            </a:r>
          </a:p>
          <a:p>
            <a:pPr lvl="1">
              <a:buFont typeface="Symbol" panose="05050102010706020507" pitchFamily="18" charset="2"/>
              <a:buChar char="·"/>
            </a:pPr>
            <a:r>
              <a:rPr lang="en-GB" altLang="en-US" sz="1800" dirty="0">
                <a:latin typeface="Courier New" panose="02070309020205020404" pitchFamily="49" charset="0"/>
              </a:rPr>
              <a:t>super.method1(…)</a:t>
            </a:r>
            <a:r>
              <a:rPr lang="en-GB" altLang="en-US" sz="1800" dirty="0"/>
              <a:t> for </a:t>
            </a:r>
            <a:r>
              <a:rPr lang="en-GB" altLang="en-US" sz="1800" dirty="0">
                <a:latin typeface="Courier New" panose="02070309020205020404" pitchFamily="49" charset="0"/>
              </a:rPr>
              <a:t>method1</a:t>
            </a:r>
            <a:r>
              <a:rPr lang="en-GB" altLang="en-US" sz="1800" dirty="0"/>
              <a:t> in parent</a:t>
            </a:r>
          </a:p>
        </p:txBody>
      </p:sp>
    </p:spTree>
    <p:extLst>
      <p:ext uri="{BB962C8B-B14F-4D97-AF65-F5344CB8AC3E}">
        <p14:creationId xmlns:p14="http://schemas.microsoft.com/office/powerpoint/2010/main" val="2274322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51520" y="890239"/>
            <a:ext cx="7886700" cy="709961"/>
          </a:xfrm>
        </p:spPr>
        <p:txBody>
          <a:bodyPr lIns="92075" tIns="46038" rIns="92075" bIns="46038" anchor="b"/>
          <a:lstStyle/>
          <a:p>
            <a:r>
              <a:rPr lang="en-US" altLang="en-US" b="0" dirty="0">
                <a:latin typeface="Courier New" panose="02070309020205020404" pitchFamily="49" charset="0"/>
              </a:rPr>
              <a:t>super</a:t>
            </a:r>
            <a:r>
              <a:rPr lang="en-US" altLang="en-US" dirty="0"/>
              <a:t> </a:t>
            </a:r>
            <a:r>
              <a:rPr lang="en-US" altLang="en-US" sz="2400" dirty="0"/>
              <a:t>in a Constructor</a:t>
            </a:r>
          </a:p>
        </p:txBody>
      </p:sp>
      <p:sp>
        <p:nvSpPr>
          <p:cNvPr id="27651" name="Rectangle 3"/>
          <p:cNvSpPr>
            <a:spLocks noGrp="1" noChangeArrowheads="1"/>
          </p:cNvSpPr>
          <p:nvPr>
            <p:ph type="body" idx="4294967295"/>
          </p:nvPr>
        </p:nvSpPr>
        <p:spPr>
          <a:xfrm>
            <a:off x="611560" y="2060848"/>
            <a:ext cx="7772400" cy="3024336"/>
          </a:xfrm>
        </p:spPr>
        <p:txBody>
          <a:bodyPr lIns="92075" tIns="46038" rIns="92075" bIns="46038"/>
          <a:lstStyle/>
          <a:p>
            <a:r>
              <a:rPr lang="en-GB" altLang="en-US" sz="2000" dirty="0"/>
              <a:t>subclass constructor is responsible for calling parent constructor</a:t>
            </a:r>
          </a:p>
          <a:p>
            <a:endParaRPr lang="en-GB" altLang="en-US" sz="700" dirty="0"/>
          </a:p>
          <a:p>
            <a:r>
              <a:rPr lang="en-GB" altLang="en-US" sz="2000" dirty="0"/>
              <a:t>first line of subclass constructor should be the </a:t>
            </a:r>
            <a:r>
              <a:rPr lang="en-GB" altLang="en-US" sz="2000" dirty="0">
                <a:latin typeface="Courier New" panose="02070309020205020404" pitchFamily="49" charset="0"/>
              </a:rPr>
              <a:t>super</a:t>
            </a:r>
            <a:r>
              <a:rPr lang="en-GB" altLang="en-US" sz="2000" dirty="0"/>
              <a:t> reference call to parent constructor</a:t>
            </a:r>
          </a:p>
          <a:p>
            <a:endParaRPr lang="en-GB" altLang="en-US" sz="700" dirty="0"/>
          </a:p>
          <a:p>
            <a:r>
              <a:rPr lang="en-GB" altLang="en-US" sz="2000" dirty="0"/>
              <a:t>if no such call exists </a:t>
            </a:r>
            <a:r>
              <a:rPr lang="en-GB" altLang="en-US" sz="2000" dirty="0">
                <a:latin typeface="Courier New" panose="02070309020205020404" pitchFamily="49" charset="0"/>
              </a:rPr>
              <a:t>super()</a:t>
            </a:r>
            <a:r>
              <a:rPr lang="en-GB" altLang="en-US" sz="2000" dirty="0"/>
              <a:t> is automatically called</a:t>
            </a:r>
          </a:p>
          <a:p>
            <a:pPr lvl="1"/>
            <a:endParaRPr lang="en-GB" altLang="en-US" sz="700" dirty="0"/>
          </a:p>
          <a:p>
            <a:r>
              <a:rPr lang="en-GB" altLang="en-US" sz="2000" dirty="0"/>
              <a:t>this ensure all parent data is initialised before child class begins to execute</a:t>
            </a:r>
          </a:p>
        </p:txBody>
      </p:sp>
    </p:spTree>
    <p:extLst>
      <p:ext uri="{BB962C8B-B14F-4D97-AF65-F5344CB8AC3E}">
        <p14:creationId xmlns:p14="http://schemas.microsoft.com/office/powerpoint/2010/main" val="1355605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E27D29-9AFC-482F-979B-CC81C2F45FEF}" type="slidenum">
              <a:rPr lang="en-GB" altLang="en-US"/>
              <a:pPr/>
              <a:t>69</a:t>
            </a:fld>
            <a:endParaRPr lang="en-GB" altLang="en-US"/>
          </a:p>
        </p:txBody>
      </p:sp>
      <p:sp>
        <p:nvSpPr>
          <p:cNvPr id="448514" name="Rectangle 2"/>
          <p:cNvSpPr>
            <a:spLocks noGrp="1" noChangeArrowheads="1"/>
          </p:cNvSpPr>
          <p:nvPr>
            <p:ph type="title"/>
          </p:nvPr>
        </p:nvSpPr>
        <p:spPr>
          <a:xfrm>
            <a:off x="314350" y="1412776"/>
            <a:ext cx="8229600" cy="715962"/>
          </a:xfrm>
        </p:spPr>
        <p:txBody>
          <a:bodyPr>
            <a:normAutofit/>
          </a:bodyPr>
          <a:lstStyle/>
          <a:p>
            <a:r>
              <a:rPr lang="en-GB" altLang="en-US" sz="2800" dirty="0"/>
              <a:t>Student class</a:t>
            </a:r>
          </a:p>
        </p:txBody>
      </p:sp>
      <p:sp>
        <p:nvSpPr>
          <p:cNvPr id="448515" name="Rectangle 3"/>
          <p:cNvSpPr>
            <a:spLocks noGrp="1" noChangeArrowheads="1"/>
          </p:cNvSpPr>
          <p:nvPr>
            <p:ph type="body" idx="1"/>
          </p:nvPr>
        </p:nvSpPr>
        <p:spPr>
          <a:xfrm>
            <a:off x="285750" y="2276872"/>
            <a:ext cx="8229600" cy="4162400"/>
          </a:xfrm>
        </p:spPr>
        <p:txBody>
          <a:bodyPr>
            <a:normAutofit lnSpcReduction="10000"/>
          </a:bodyPr>
          <a:lstStyle/>
          <a:p>
            <a:pPr>
              <a:lnSpc>
                <a:spcPct val="80000"/>
              </a:lnSpc>
              <a:buFontTx/>
              <a:buNone/>
            </a:pPr>
            <a:r>
              <a:rPr lang="en-GB" altLang="en-US" sz="1800" dirty="0">
                <a:latin typeface="Courier New" panose="02070309020205020404" pitchFamily="49" charset="0"/>
              </a:rPr>
              <a:t>public class Student {</a:t>
            </a:r>
            <a:br>
              <a:rPr lang="en-GB" altLang="en-US" sz="1800" dirty="0">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private String name;</a:t>
            </a:r>
          </a:p>
          <a:p>
            <a:pPr>
              <a:lnSpc>
                <a:spcPct val="80000"/>
              </a:lnSpc>
              <a:buFontTx/>
              <a:buNone/>
            </a:pPr>
            <a:endParaRPr lang="en-GB" altLang="en-US" sz="1800" dirty="0">
              <a:latin typeface="Courier New" panose="02070309020205020404" pitchFamily="49" charset="0"/>
            </a:endParaRPr>
          </a:p>
          <a:p>
            <a:pPr>
              <a:lnSpc>
                <a:spcPct val="80000"/>
              </a:lnSpc>
              <a:buFontTx/>
              <a:buNone/>
            </a:pPr>
            <a:r>
              <a:rPr lang="en-GB" altLang="en-US" sz="1800" dirty="0">
                <a:latin typeface="Courier New" panose="02070309020205020404" pitchFamily="49" charset="0"/>
              </a:rPr>
              <a:t>	Student(String nm ){</a:t>
            </a:r>
            <a:br>
              <a:rPr lang="en-GB" altLang="en-US" sz="1800" dirty="0">
                <a:latin typeface="Courier New" panose="02070309020205020404" pitchFamily="49" charset="0"/>
              </a:rPr>
            </a:br>
            <a:r>
              <a:rPr lang="en-GB" altLang="en-US" sz="1800" dirty="0">
                <a:latin typeface="Courier New" panose="02070309020205020404" pitchFamily="49" charset="0"/>
              </a:rPr>
              <a:t>    name=nm;</a:t>
            </a:r>
            <a:br>
              <a:rPr lang="en-GB" altLang="en-US" sz="1800" dirty="0">
                <a:latin typeface="Courier New" panose="02070309020205020404" pitchFamily="49" charset="0"/>
              </a:rPr>
            </a:br>
            <a:r>
              <a:rPr lang="en-GB" altLang="en-US" sz="1800" dirty="0">
                <a:latin typeface="Courier New" panose="02070309020205020404" pitchFamily="49" charset="0"/>
              </a:rPr>
              <a:t>}</a:t>
            </a:r>
            <a:br>
              <a:rPr lang="en-GB" altLang="en-US" sz="1800" dirty="0">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public String </a:t>
            </a:r>
            <a:r>
              <a:rPr lang="en-GB" altLang="en-US" sz="1800" dirty="0" err="1">
                <a:latin typeface="Courier New" panose="02070309020205020404" pitchFamily="49" charset="0"/>
              </a:rPr>
              <a:t>getName</a:t>
            </a:r>
            <a:r>
              <a:rPr lang="en-GB" altLang="en-US" sz="1800" dirty="0">
                <a:latin typeface="Courier New" panose="02070309020205020404" pitchFamily="49" charset="0"/>
              </a:rPr>
              <a:t>() { </a:t>
            </a:r>
            <a:br>
              <a:rPr lang="en-GB" altLang="en-US" sz="1800" dirty="0">
                <a:latin typeface="Courier New" panose="02070309020205020404" pitchFamily="49" charset="0"/>
              </a:rPr>
            </a:br>
            <a:r>
              <a:rPr lang="en-GB" altLang="en-US" sz="1800" dirty="0">
                <a:latin typeface="Courier New" panose="02070309020205020404" pitchFamily="49" charset="0"/>
              </a:rPr>
              <a:t>    return name;</a:t>
            </a:r>
          </a:p>
          <a:p>
            <a:pPr>
              <a:lnSpc>
                <a:spcPct val="80000"/>
              </a:lnSpc>
              <a:buFontTx/>
              <a:buNone/>
            </a:pP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public String </a:t>
            </a:r>
            <a:r>
              <a:rPr lang="en-GB" altLang="en-US" sz="1800" dirty="0" err="1">
                <a:latin typeface="Courier New" panose="02070309020205020404" pitchFamily="49" charset="0"/>
              </a:rPr>
              <a:t>toString</a:t>
            </a:r>
            <a:r>
              <a:rPr lang="en-GB" altLang="en-US" sz="1800" dirty="0">
                <a:latin typeface="Courier New" panose="02070309020205020404" pitchFamily="49" charset="0"/>
              </a:rPr>
              <a:t>() {</a:t>
            </a:r>
          </a:p>
          <a:p>
            <a:pPr>
              <a:lnSpc>
                <a:spcPct val="80000"/>
              </a:lnSpc>
              <a:buFontTx/>
              <a:buNone/>
            </a:pPr>
            <a:r>
              <a:rPr lang="en-GB" altLang="en-US" sz="1800" dirty="0">
                <a:latin typeface="Courier New" panose="02070309020205020404" pitchFamily="49" charset="0"/>
              </a:rPr>
              <a:t>		// return info about the object</a:t>
            </a:r>
            <a:br>
              <a:rPr lang="en-GB" altLang="en-US" sz="1800" dirty="0">
                <a:latin typeface="Courier New" panose="02070309020205020404" pitchFamily="49" charset="0"/>
              </a:rPr>
            </a:br>
            <a:r>
              <a:rPr lang="en-GB" altLang="en-US" sz="1800" dirty="0">
                <a:latin typeface="Courier New" panose="02070309020205020404" pitchFamily="49" charset="0"/>
              </a:rPr>
              <a:t>   return name;</a:t>
            </a:r>
            <a:br>
              <a:rPr lang="en-GB" altLang="en-US" sz="1800" dirty="0">
                <a:latin typeface="Courier New" panose="02070309020205020404" pitchFamily="49" charset="0"/>
              </a:rPr>
            </a:br>
            <a:r>
              <a:rPr lang="en-GB" altLang="en-US" sz="1800" dirty="0">
                <a:latin typeface="Courier New" panose="02070309020205020404" pitchFamily="49" charset="0"/>
              </a:rPr>
              <a:t>}</a:t>
            </a:r>
          </a:p>
          <a:p>
            <a:pPr>
              <a:lnSpc>
                <a:spcPct val="80000"/>
              </a:lnSpc>
              <a:buFontTx/>
              <a:buNone/>
            </a:pPr>
            <a:r>
              <a:rPr lang="en-GB" altLang="en-US" sz="1800" dirty="0">
                <a:latin typeface="Courier New" panose="02070309020205020404" pitchFamily="49" charset="0"/>
              </a:rPr>
              <a:t>}</a:t>
            </a:r>
          </a:p>
        </p:txBody>
      </p:sp>
      <p:sp>
        <p:nvSpPr>
          <p:cNvPr id="2" name="TextBox 1"/>
          <p:cNvSpPr txBox="1"/>
          <p:nvPr/>
        </p:nvSpPr>
        <p:spPr>
          <a:xfrm>
            <a:off x="285750" y="838184"/>
            <a:ext cx="2303836" cy="584775"/>
          </a:xfrm>
          <a:prstGeom prst="rect">
            <a:avLst/>
          </a:prstGeom>
          <a:noFill/>
        </p:spPr>
        <p:txBody>
          <a:bodyPr wrap="none" rtlCol="0">
            <a:spAutoFit/>
          </a:bodyPr>
          <a:lstStyle/>
          <a:p>
            <a:r>
              <a:rPr lang="en-US" sz="3200" dirty="0"/>
              <a:t>Case Study</a:t>
            </a:r>
            <a:endParaRPr lang="en-GB" sz="3200" dirty="0"/>
          </a:p>
        </p:txBody>
      </p:sp>
    </p:spTree>
    <p:extLst>
      <p:ext uri="{BB962C8B-B14F-4D97-AF65-F5344CB8AC3E}">
        <p14:creationId xmlns:p14="http://schemas.microsoft.com/office/powerpoint/2010/main" val="30382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a:t>State - Instance Variables</a:t>
            </a:r>
            <a:endParaRPr lang="en-US" altLang="en-US"/>
          </a:p>
        </p:txBody>
      </p:sp>
      <p:sp>
        <p:nvSpPr>
          <p:cNvPr id="16387" name="Rectangle 3"/>
          <p:cNvSpPr>
            <a:spLocks noGrp="1" noChangeArrowheads="1"/>
          </p:cNvSpPr>
          <p:nvPr>
            <p:ph type="body" idx="1"/>
          </p:nvPr>
        </p:nvSpPr>
        <p:spPr/>
        <p:txBody>
          <a:bodyPr/>
          <a:lstStyle/>
          <a:p>
            <a:r>
              <a:rPr lang="en-GB" altLang="en-US" dirty="0"/>
              <a:t>At run time each attribute/field of an object has an associated value</a:t>
            </a:r>
          </a:p>
          <a:p>
            <a:pPr lvl="1"/>
            <a:r>
              <a:rPr lang="en-GB" altLang="en-US" dirty="0"/>
              <a:t>These are called instance variables</a:t>
            </a:r>
          </a:p>
          <a:p>
            <a:pPr lvl="1"/>
            <a:r>
              <a:rPr lang="en-GB" altLang="en-US" dirty="0"/>
              <a:t>All similar objects will have the same type of fields, </a:t>
            </a:r>
            <a:r>
              <a:rPr lang="en-GB" altLang="en-US" b="1" dirty="0"/>
              <a:t>but each object will normally have its own set of values for those fields</a:t>
            </a:r>
          </a:p>
          <a:p>
            <a:pPr lvl="1"/>
            <a:r>
              <a:rPr lang="en-GB" altLang="en-US" dirty="0"/>
              <a:t>If the value changes for a field in one object, other objects are not affected</a:t>
            </a:r>
          </a:p>
          <a:p>
            <a:r>
              <a:rPr lang="en-GB" altLang="en-US" dirty="0"/>
              <a:t>Some objects’ data cannot be  changed – </a:t>
            </a:r>
            <a:r>
              <a:rPr lang="en-GB" altLang="en-US" b="1" dirty="0"/>
              <a:t>immutable</a:t>
            </a:r>
          </a:p>
          <a:p>
            <a:r>
              <a:rPr lang="en-GB" altLang="en-US" dirty="0"/>
              <a:t>Normally objects are </a:t>
            </a:r>
            <a:r>
              <a:rPr lang="en-GB" altLang="en-US" b="1" dirty="0"/>
              <a:t>mutable</a:t>
            </a:r>
            <a:endParaRPr lang="en-GB" altLang="en-US" dirty="0"/>
          </a:p>
          <a:p>
            <a:endParaRPr lang="en-GB" altLang="en-US" dirty="0"/>
          </a:p>
          <a:p>
            <a:endParaRPr lang="en-US" altLang="en-US" dirty="0"/>
          </a:p>
        </p:txBody>
      </p:sp>
    </p:spTree>
    <p:extLst>
      <p:ext uri="{BB962C8B-B14F-4D97-AF65-F5344CB8AC3E}">
        <p14:creationId xmlns:p14="http://schemas.microsoft.com/office/powerpoint/2010/main" val="1771580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F60785-EEB2-4335-8483-4F0B313F088F}" type="slidenum">
              <a:rPr lang="en-GB" altLang="en-US"/>
              <a:pPr/>
              <a:t>70</a:t>
            </a:fld>
            <a:endParaRPr lang="en-GB" altLang="en-US"/>
          </a:p>
        </p:txBody>
      </p:sp>
      <p:sp>
        <p:nvSpPr>
          <p:cNvPr id="449538" name="Rectangle 2"/>
          <p:cNvSpPr>
            <a:spLocks noGrp="1" noChangeArrowheads="1"/>
          </p:cNvSpPr>
          <p:nvPr>
            <p:ph type="title"/>
          </p:nvPr>
        </p:nvSpPr>
        <p:spPr>
          <a:xfrm>
            <a:off x="285750" y="1196752"/>
            <a:ext cx="8229600" cy="914400"/>
          </a:xfrm>
        </p:spPr>
        <p:txBody>
          <a:bodyPr/>
          <a:lstStyle/>
          <a:p>
            <a:r>
              <a:rPr lang="en-GB" altLang="en-US" sz="3600" dirty="0" err="1"/>
              <a:t>MScStudent</a:t>
            </a:r>
            <a:r>
              <a:rPr lang="en-GB" altLang="en-US" sz="3600" dirty="0"/>
              <a:t> class</a:t>
            </a:r>
          </a:p>
        </p:txBody>
      </p:sp>
      <p:sp>
        <p:nvSpPr>
          <p:cNvPr id="449539" name="Rectangle 3"/>
          <p:cNvSpPr>
            <a:spLocks noGrp="1" noChangeArrowheads="1"/>
          </p:cNvSpPr>
          <p:nvPr>
            <p:ph type="body" idx="1"/>
          </p:nvPr>
        </p:nvSpPr>
        <p:spPr>
          <a:xfrm>
            <a:off x="285750" y="2348880"/>
            <a:ext cx="8229600" cy="3878560"/>
          </a:xfrm>
        </p:spPr>
        <p:txBody>
          <a:bodyPr>
            <a:normAutofit lnSpcReduction="10000"/>
          </a:bodyPr>
          <a:lstStyle/>
          <a:p>
            <a:pPr>
              <a:lnSpc>
                <a:spcPct val="80000"/>
              </a:lnSpc>
              <a:buFontTx/>
              <a:buNone/>
            </a:pPr>
            <a:r>
              <a:rPr lang="en-GB" altLang="en-US" sz="1800" dirty="0"/>
              <a:t>  </a:t>
            </a:r>
            <a:r>
              <a:rPr lang="en-GB" altLang="en-US" sz="1800" dirty="0">
                <a:latin typeface="Courier New" panose="02070309020205020404" pitchFamily="49" charset="0"/>
              </a:rPr>
              <a:t>public class </a:t>
            </a:r>
            <a:r>
              <a:rPr lang="en-GB" altLang="en-US" sz="1800" dirty="0" err="1">
                <a:latin typeface="Courier New" panose="02070309020205020404" pitchFamily="49" charset="0"/>
              </a:rPr>
              <a:t>MScStudent</a:t>
            </a:r>
            <a:r>
              <a:rPr lang="en-GB" altLang="en-US" sz="1800" dirty="0">
                <a:latin typeface="Courier New" panose="02070309020205020404" pitchFamily="49" charset="0"/>
              </a:rPr>
              <a:t> extends Student {</a:t>
            </a:r>
            <a:br>
              <a:rPr lang="en-GB" altLang="en-US" sz="1800" dirty="0">
                <a:latin typeface="Courier New" panose="02070309020205020404" pitchFamily="49" charset="0"/>
              </a:rPr>
            </a:br>
            <a:r>
              <a:rPr lang="en-GB" altLang="en-US" sz="1800" dirty="0">
                <a:latin typeface="Courier New" panose="02070309020205020404" pitchFamily="49" charset="0"/>
              </a:rPr>
              <a:t> </a:t>
            </a:r>
          </a:p>
          <a:p>
            <a:pPr>
              <a:lnSpc>
                <a:spcPct val="80000"/>
              </a:lnSpc>
              <a:buFontTx/>
              <a:buNone/>
            </a:pPr>
            <a:r>
              <a:rPr lang="en-GB" altLang="en-US" sz="1800" dirty="0">
                <a:latin typeface="Courier New" panose="02070309020205020404" pitchFamily="49" charset="0"/>
              </a:rPr>
              <a:t>  private String supervisor;</a:t>
            </a:r>
            <a:br>
              <a:rPr lang="en-GB" altLang="en-US" sz="1800" dirty="0">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 </a:t>
            </a:r>
            <a:r>
              <a:rPr lang="en-GB" altLang="en-US" sz="1800" dirty="0" err="1">
                <a:latin typeface="Courier New" panose="02070309020205020404" pitchFamily="49" charset="0"/>
              </a:rPr>
              <a:t>MScStudent</a:t>
            </a:r>
            <a:r>
              <a:rPr lang="en-GB" altLang="en-US" sz="1800" dirty="0">
                <a:latin typeface="Courier New" panose="02070309020205020404" pitchFamily="49" charset="0"/>
              </a:rPr>
              <a:t>(String nm) {</a:t>
            </a:r>
            <a:br>
              <a:rPr lang="en-GB" altLang="en-US" sz="1800" dirty="0">
                <a:latin typeface="Courier New" panose="02070309020205020404" pitchFamily="49" charset="0"/>
              </a:rPr>
            </a:br>
            <a:r>
              <a:rPr lang="en-GB" altLang="en-US" sz="1800" dirty="0">
                <a:latin typeface="Courier New" panose="02070309020205020404" pitchFamily="49" charset="0"/>
              </a:rPr>
              <a:t>    </a:t>
            </a:r>
            <a:r>
              <a:rPr lang="en-GB" altLang="en-US" sz="1800" dirty="0">
                <a:solidFill>
                  <a:srgbClr val="FF5050"/>
                </a:solidFill>
                <a:latin typeface="Courier New" panose="02070309020205020404" pitchFamily="49" charset="0"/>
              </a:rPr>
              <a:t>super(nm);</a:t>
            </a:r>
            <a:br>
              <a:rPr lang="en-GB" altLang="en-US" sz="1800" dirty="0">
                <a:solidFill>
                  <a:srgbClr val="FF5050"/>
                </a:solidFill>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 public void </a:t>
            </a:r>
            <a:r>
              <a:rPr lang="en-GB" altLang="en-US" sz="1800" dirty="0" err="1">
                <a:latin typeface="Courier New" panose="02070309020205020404" pitchFamily="49" charset="0"/>
              </a:rPr>
              <a:t>chooseSupervisor</a:t>
            </a:r>
            <a:r>
              <a:rPr lang="en-GB" altLang="en-US" sz="1800" dirty="0">
                <a:latin typeface="Courier New" panose="02070309020205020404" pitchFamily="49" charset="0"/>
              </a:rPr>
              <a:t>(String nm) {</a:t>
            </a:r>
            <a:br>
              <a:rPr lang="en-GB" altLang="en-US" sz="1800" dirty="0">
                <a:latin typeface="Courier New" panose="02070309020205020404" pitchFamily="49" charset="0"/>
              </a:rPr>
            </a:br>
            <a:r>
              <a:rPr lang="en-GB" altLang="en-US" sz="1800" dirty="0">
                <a:latin typeface="Courier New" panose="02070309020205020404" pitchFamily="49" charset="0"/>
              </a:rPr>
              <a:t>    supervisor=nm;</a:t>
            </a:r>
            <a:br>
              <a:rPr lang="en-GB" altLang="en-US" sz="1800" dirty="0">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      </a:t>
            </a:r>
            <a:br>
              <a:rPr lang="en-GB" altLang="en-US" sz="1800" dirty="0">
                <a:latin typeface="Courier New" panose="02070309020205020404" pitchFamily="49" charset="0"/>
              </a:rPr>
            </a:br>
            <a:r>
              <a:rPr lang="en-GB" altLang="en-US" sz="1800" dirty="0">
                <a:latin typeface="Courier New" panose="02070309020205020404" pitchFamily="49" charset="0"/>
              </a:rPr>
              <a:t> public String </a:t>
            </a:r>
            <a:r>
              <a:rPr lang="en-GB" altLang="en-US" sz="1800" dirty="0" err="1">
                <a:latin typeface="Courier New" panose="02070309020205020404" pitchFamily="49" charset="0"/>
              </a:rPr>
              <a:t>toString</a:t>
            </a:r>
            <a:r>
              <a:rPr lang="en-GB" altLang="en-US" sz="1800" dirty="0">
                <a:latin typeface="Courier New" panose="02070309020205020404" pitchFamily="49" charset="0"/>
              </a:rPr>
              <a:t>(){</a:t>
            </a:r>
            <a:br>
              <a:rPr lang="en-GB" altLang="en-US" sz="1800" dirty="0">
                <a:latin typeface="Courier New" panose="02070309020205020404" pitchFamily="49" charset="0"/>
              </a:rPr>
            </a:br>
            <a:r>
              <a:rPr lang="en-GB" altLang="en-US" sz="1800" dirty="0">
                <a:latin typeface="Courier New" panose="02070309020205020404" pitchFamily="49" charset="0"/>
              </a:rPr>
              <a:t>    return (</a:t>
            </a:r>
            <a:r>
              <a:rPr lang="en-GB" altLang="en-US" sz="1800" dirty="0" err="1">
                <a:solidFill>
                  <a:srgbClr val="FF5050"/>
                </a:solidFill>
                <a:latin typeface="Courier New" panose="02070309020205020404" pitchFamily="49" charset="0"/>
              </a:rPr>
              <a:t>super.toString</a:t>
            </a:r>
            <a:r>
              <a:rPr lang="en-GB" altLang="en-US" sz="1800" dirty="0">
                <a:solidFill>
                  <a:srgbClr val="FF5050"/>
                </a:solidFill>
                <a:latin typeface="Courier New" panose="02070309020205020404" pitchFamily="49" charset="0"/>
              </a:rPr>
              <a:t>()+</a:t>
            </a:r>
          </a:p>
          <a:p>
            <a:pPr>
              <a:lnSpc>
                <a:spcPct val="80000"/>
              </a:lnSpc>
              <a:buFontTx/>
              <a:buNone/>
            </a:pPr>
            <a:r>
              <a:rPr lang="en-GB" altLang="en-US" sz="1800" dirty="0">
                <a:latin typeface="Courier New" panose="02070309020205020404" pitchFamily="49" charset="0"/>
              </a:rPr>
              <a:t>         "\n Supervisor is: "+supervisor);      </a:t>
            </a:r>
            <a:br>
              <a:rPr lang="en-GB" altLang="en-US" sz="1800" dirty="0">
                <a:latin typeface="Courier New" panose="02070309020205020404" pitchFamily="49" charset="0"/>
              </a:rPr>
            </a:br>
            <a:r>
              <a:rPr lang="en-GB" altLang="en-US" sz="1800" dirty="0">
                <a:latin typeface="Courier New" panose="02070309020205020404" pitchFamily="49" charset="0"/>
              </a:rPr>
              <a:t> }</a:t>
            </a:r>
          </a:p>
          <a:p>
            <a:pPr>
              <a:lnSpc>
                <a:spcPct val="80000"/>
              </a:lnSpc>
              <a:buFontTx/>
              <a:buNone/>
            </a:pPr>
            <a:r>
              <a:rPr lang="en-GB" altLang="en-US" sz="1800" dirty="0">
                <a:latin typeface="Courier New" panose="02070309020205020404" pitchFamily="49" charset="0"/>
              </a:rPr>
              <a:t>}</a:t>
            </a:r>
          </a:p>
        </p:txBody>
      </p:sp>
    </p:spTree>
    <p:extLst>
      <p:ext uri="{BB962C8B-B14F-4D97-AF65-F5344CB8AC3E}">
        <p14:creationId xmlns:p14="http://schemas.microsoft.com/office/powerpoint/2010/main" val="1373806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8134A51-DEB1-4A68-874B-DFF0461CB437}" type="slidenum">
              <a:rPr lang="en-GB" altLang="en-US"/>
              <a:pPr/>
              <a:t>71</a:t>
            </a:fld>
            <a:endParaRPr lang="en-GB" altLang="en-US"/>
          </a:p>
        </p:txBody>
      </p:sp>
      <p:sp>
        <p:nvSpPr>
          <p:cNvPr id="316418" name="Rectangle 2"/>
          <p:cNvSpPr>
            <a:spLocks noGrp="1" noChangeArrowheads="1"/>
          </p:cNvSpPr>
          <p:nvPr>
            <p:ph type="title"/>
          </p:nvPr>
        </p:nvSpPr>
        <p:spPr>
          <a:xfrm>
            <a:off x="251520" y="980728"/>
            <a:ext cx="7772400" cy="685800"/>
          </a:xfrm>
          <a:noFill/>
          <a:ln/>
        </p:spPr>
        <p:txBody>
          <a:bodyPr lIns="92075" tIns="46038" rIns="92075" bIns="46038">
            <a:normAutofit/>
          </a:bodyPr>
          <a:lstStyle/>
          <a:p>
            <a:r>
              <a:rPr lang="en-US" altLang="en-US" sz="2800" dirty="0"/>
              <a:t>Overriding Methods in the Superclass</a:t>
            </a:r>
          </a:p>
        </p:txBody>
      </p:sp>
      <p:sp>
        <p:nvSpPr>
          <p:cNvPr id="316423" name="Text Box 7"/>
          <p:cNvSpPr txBox="1">
            <a:spLocks noChangeArrowheads="1"/>
          </p:cNvSpPr>
          <p:nvPr/>
        </p:nvSpPr>
        <p:spPr bwMode="auto">
          <a:xfrm>
            <a:off x="388917" y="2060848"/>
            <a:ext cx="8153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altLang="en-US" sz="2400" i="0" dirty="0">
                <a:latin typeface="Times New Roman" panose="02020603050405020304" pitchFamily="18" charset="0"/>
              </a:rPr>
              <a:t>A subclass inherits methods from a superclass. </a:t>
            </a:r>
          </a:p>
          <a:p>
            <a:pPr eaLnBrk="0" hangingPunct="0">
              <a:spcBef>
                <a:spcPct val="50000"/>
              </a:spcBef>
              <a:buFontTx/>
              <a:buChar char="•"/>
            </a:pPr>
            <a:r>
              <a:rPr lang="en-US" altLang="en-US" sz="2400" i="0" dirty="0">
                <a:latin typeface="Times New Roman" panose="02020603050405020304" pitchFamily="18" charset="0"/>
              </a:rPr>
              <a:t>Sometimes it is necessary for the subclass to modify the implementation of a method defined in the superclass. </a:t>
            </a:r>
          </a:p>
          <a:p>
            <a:pPr eaLnBrk="0" hangingPunct="0">
              <a:spcBef>
                <a:spcPct val="50000"/>
              </a:spcBef>
              <a:buFontTx/>
              <a:buChar char="•"/>
            </a:pPr>
            <a:r>
              <a:rPr lang="en-US" altLang="en-US" sz="2400" i="0" dirty="0">
                <a:latin typeface="Times New Roman" panose="02020603050405020304" pitchFamily="18" charset="0"/>
              </a:rPr>
              <a:t>This is referred to as method overriding. </a:t>
            </a:r>
          </a:p>
        </p:txBody>
      </p:sp>
    </p:spTree>
    <p:extLst>
      <p:ext uri="{BB962C8B-B14F-4D97-AF65-F5344CB8AC3E}">
        <p14:creationId xmlns:p14="http://schemas.microsoft.com/office/powerpoint/2010/main" val="3451448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9552" y="616920"/>
            <a:ext cx="4972320" cy="39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9pPr>
          </a:lstStyle>
          <a:p>
            <a:pPr>
              <a:buClr>
                <a:srgbClr val="000000"/>
              </a:buClr>
              <a:buSzPct val="38000"/>
              <a:buFont typeface="StarBats" charset="0"/>
              <a:buNone/>
            </a:pPr>
            <a:r>
              <a:rPr lang="en-GB" altLang="en-US" sz="2540" i="0" dirty="0">
                <a:latin typeface="Helvetica" panose="020B0604020202020204" pitchFamily="34" charset="0"/>
              </a:rPr>
              <a:t>Method overriding - Example</a:t>
            </a:r>
          </a:p>
        </p:txBody>
      </p:sp>
      <p:grpSp>
        <p:nvGrpSpPr>
          <p:cNvPr id="12291" name="Group 3"/>
          <p:cNvGrpSpPr>
            <a:grpSpLocks/>
          </p:cNvGrpSpPr>
          <p:nvPr/>
        </p:nvGrpSpPr>
        <p:grpSpPr bwMode="auto">
          <a:xfrm>
            <a:off x="1473121" y="1078921"/>
            <a:ext cx="6230880" cy="5505120"/>
            <a:chOff x="1023" y="749"/>
            <a:chExt cx="4327" cy="3483"/>
          </a:xfrm>
        </p:grpSpPr>
        <p:sp>
          <p:nvSpPr>
            <p:cNvPr id="12292" name="AutoShape 4"/>
            <p:cNvSpPr>
              <a:spLocks noChangeArrowheads="1"/>
            </p:cNvSpPr>
            <p:nvPr/>
          </p:nvSpPr>
          <p:spPr bwMode="auto">
            <a:xfrm>
              <a:off x="1023" y="749"/>
              <a:ext cx="4327" cy="3483"/>
            </a:xfrm>
            <a:prstGeom prst="roundRect">
              <a:avLst>
                <a:gd name="adj" fmla="val 28"/>
              </a:avLst>
            </a:prstGeom>
            <a:solidFill>
              <a:srgbClr val="FFFFCC"/>
            </a:solidFill>
            <a:ln w="9525">
              <a:solidFill>
                <a:srgbClr val="000000"/>
              </a:solidFill>
              <a:round/>
              <a:headEnd/>
              <a:tailEnd/>
            </a:ln>
          </p:spPr>
          <p:txBody>
            <a:bodyPr wrap="none" anchor="ctr"/>
            <a:lstStyle/>
            <a:p>
              <a:endParaRPr lang="en-GB"/>
            </a:p>
          </p:txBody>
        </p:sp>
        <p:sp>
          <p:nvSpPr>
            <p:cNvPr id="12293" name="Text Box 5"/>
            <p:cNvSpPr txBox="1">
              <a:spLocks noChangeArrowheads="1"/>
            </p:cNvSpPr>
            <p:nvPr/>
          </p:nvSpPr>
          <p:spPr bwMode="auto">
            <a:xfrm>
              <a:off x="1161" y="839"/>
              <a:ext cx="3999" cy="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49"/>
                </a:spcBef>
                <a:buClr>
                  <a:srgbClr val="000000"/>
                </a:buClr>
                <a:buSzPct val="174000"/>
              </a:pPr>
              <a:r>
                <a:rPr lang="en-GB" altLang="en-US" sz="1270" dirty="0">
                  <a:latin typeface="Courier" pitchFamily="49" charset="0"/>
                </a:rPr>
                <a:t>public class </a:t>
              </a:r>
              <a:r>
                <a:rPr lang="en-GB" altLang="en-US" sz="1270" dirty="0" err="1">
                  <a:latin typeface="Courier" pitchFamily="49" charset="0"/>
                </a:rPr>
                <a:t>BankAccount</a:t>
              </a:r>
              <a:endParaRPr lang="en-GB" altLang="en-US" sz="1270" dirty="0">
                <a:latin typeface="Courier" pitchFamily="49" charset="0"/>
              </a:endParaRPr>
            </a:p>
            <a:p>
              <a:pPr>
                <a:spcBef>
                  <a:spcPts val="249"/>
                </a:spcBef>
                <a:buClr>
                  <a:srgbClr val="000000"/>
                </a:buClr>
                <a:buSzPct val="174000"/>
              </a:pP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private String </a:t>
              </a:r>
              <a:r>
                <a:rPr lang="en-GB" altLang="en-US" sz="1270" dirty="0" err="1">
                  <a:latin typeface="Courier" pitchFamily="49" charset="0"/>
                </a:rPr>
                <a:t>ownersName</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private </a:t>
              </a:r>
              <a:r>
                <a:rPr lang="en-GB" altLang="en-US" sz="1270" dirty="0" err="1">
                  <a:latin typeface="Courier" pitchFamily="49" charset="0"/>
                </a:rPr>
                <a:t>int</a:t>
              </a:r>
              <a:r>
                <a:rPr lang="en-GB" altLang="en-US" sz="1270" dirty="0">
                  <a:latin typeface="Courier" pitchFamily="49" charset="0"/>
                </a:rPr>
                <a:t> </a:t>
              </a:r>
              <a:r>
                <a:rPr lang="en-GB" altLang="en-US" sz="1270" dirty="0" err="1">
                  <a:latin typeface="Courier" pitchFamily="49" charset="0"/>
                </a:rPr>
                <a:t>accountNumber</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protected float balance;</a:t>
              </a:r>
            </a:p>
            <a:p>
              <a:pPr>
                <a:spcBef>
                  <a:spcPts val="249"/>
                </a:spcBef>
                <a:buClr>
                  <a:srgbClr val="000000"/>
                </a:buClr>
                <a:buSzPct val="174000"/>
              </a:pPr>
              <a:endParaRPr lang="en-GB" altLang="en-US" sz="1270" dirty="0">
                <a:latin typeface="Courier" pitchFamily="49" charset="0"/>
              </a:endParaRPr>
            </a:p>
            <a:p>
              <a:pPr>
                <a:spcBef>
                  <a:spcPts val="249"/>
                </a:spcBef>
                <a:buClr>
                  <a:srgbClr val="000000"/>
                </a:buClr>
                <a:buSzPct val="174000"/>
              </a:pPr>
              <a:r>
                <a:rPr lang="en-GB" altLang="en-US" sz="1270" dirty="0">
                  <a:latin typeface="Courier" pitchFamily="49" charset="0"/>
                </a:rPr>
                <a:t>	public void deposit(float </a:t>
              </a:r>
              <a:r>
                <a:rPr lang="en-GB" altLang="en-US" sz="1270" dirty="0" err="1">
                  <a:latin typeface="Courier" pitchFamily="49" charset="0"/>
                </a:rPr>
                <a:t>anAmount</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a:t>
              </a:r>
            </a:p>
            <a:p>
              <a:pPr>
                <a:spcBef>
                  <a:spcPts val="249"/>
                </a:spcBef>
                <a:buClr>
                  <a:srgbClr val="000000"/>
                </a:buClr>
                <a:buSzPct val="174000"/>
              </a:pPr>
              <a:r>
                <a:rPr lang="en-GB" altLang="en-US" sz="1270" dirty="0">
                  <a:latin typeface="Courier" pitchFamily="49" charset="0"/>
                </a:rPr>
                <a:t>		if (</a:t>
              </a:r>
              <a:r>
                <a:rPr lang="en-GB" altLang="en-US" sz="1270" dirty="0" err="1">
                  <a:latin typeface="Courier" pitchFamily="49" charset="0"/>
                </a:rPr>
                <a:t>anAmount</a:t>
              </a:r>
              <a:r>
                <a:rPr lang="en-GB" altLang="en-US" sz="1270" dirty="0">
                  <a:latin typeface="Courier" pitchFamily="49" charset="0"/>
                </a:rPr>
                <a:t>&gt;0.0)</a:t>
              </a:r>
            </a:p>
            <a:p>
              <a:pPr>
                <a:spcBef>
                  <a:spcPts val="249"/>
                </a:spcBef>
                <a:buClr>
                  <a:srgbClr val="000000"/>
                </a:buClr>
                <a:buSzPct val="174000"/>
              </a:pPr>
              <a:r>
                <a:rPr lang="en-GB" altLang="en-US" sz="1270" dirty="0">
                  <a:latin typeface="Courier" pitchFamily="49" charset="0"/>
                </a:rPr>
                <a:t>			balance = balance + </a:t>
              </a:r>
              <a:r>
                <a:rPr lang="en-GB" altLang="en-US" sz="1270" dirty="0" err="1">
                  <a:latin typeface="Courier" pitchFamily="49" charset="0"/>
                </a:rPr>
                <a:t>anAmount</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a:t>
              </a:r>
            </a:p>
            <a:p>
              <a:pPr>
                <a:spcBef>
                  <a:spcPts val="249"/>
                </a:spcBef>
                <a:buClr>
                  <a:srgbClr val="000000"/>
                </a:buClr>
                <a:buSzPct val="174000"/>
              </a:pPr>
              <a:endParaRPr lang="en-GB" altLang="en-US" sz="1270" dirty="0">
                <a:latin typeface="Courier" pitchFamily="49" charset="0"/>
              </a:endParaRPr>
            </a:p>
            <a:p>
              <a:pPr>
                <a:spcBef>
                  <a:spcPts val="249"/>
                </a:spcBef>
                <a:buClr>
                  <a:srgbClr val="000000"/>
                </a:buClr>
                <a:buSzPct val="174000"/>
              </a:pPr>
              <a:r>
                <a:rPr lang="en-GB" altLang="en-US" sz="1270" dirty="0">
                  <a:latin typeface="Courier" pitchFamily="49" charset="0"/>
                </a:rPr>
                <a:t>	public void withdraw(float </a:t>
              </a:r>
              <a:r>
                <a:rPr lang="en-GB" altLang="en-US" sz="1270" dirty="0" err="1">
                  <a:latin typeface="Courier" pitchFamily="49" charset="0"/>
                </a:rPr>
                <a:t>anAmount</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a:t>
              </a:r>
            </a:p>
            <a:p>
              <a:pPr>
                <a:spcBef>
                  <a:spcPts val="249"/>
                </a:spcBef>
                <a:buClr>
                  <a:srgbClr val="000000"/>
                </a:buClr>
                <a:buSzPct val="174000"/>
              </a:pPr>
              <a:r>
                <a:rPr lang="en-GB" altLang="en-US" sz="1270" dirty="0">
                  <a:latin typeface="Courier" pitchFamily="49" charset="0"/>
                </a:rPr>
                <a:t>		if ((</a:t>
              </a:r>
              <a:r>
                <a:rPr lang="en-GB" altLang="en-US" sz="1270" dirty="0" err="1">
                  <a:latin typeface="Courier" pitchFamily="49" charset="0"/>
                </a:rPr>
                <a:t>anAmount</a:t>
              </a:r>
              <a:r>
                <a:rPr lang="en-GB" altLang="en-US" sz="1270" dirty="0">
                  <a:latin typeface="Courier" pitchFamily="49" charset="0"/>
                </a:rPr>
                <a:t>&gt;0.0) &amp;&amp; (balance&gt;</a:t>
              </a:r>
              <a:r>
                <a:rPr lang="en-GB" altLang="en-US" sz="1270" dirty="0" err="1">
                  <a:latin typeface="Courier" pitchFamily="49" charset="0"/>
                </a:rPr>
                <a:t>anAmount</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balance = balance - </a:t>
              </a:r>
              <a:r>
                <a:rPr lang="en-GB" altLang="en-US" sz="1270" dirty="0" err="1">
                  <a:latin typeface="Courier" pitchFamily="49" charset="0"/>
                </a:rPr>
                <a:t>anAmount</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a:t>
              </a:r>
            </a:p>
            <a:p>
              <a:pPr>
                <a:spcBef>
                  <a:spcPts val="249"/>
                </a:spcBef>
                <a:buClr>
                  <a:srgbClr val="000000"/>
                </a:buClr>
                <a:buSzPct val="174000"/>
              </a:pPr>
              <a:endParaRPr lang="en-GB" altLang="en-US" sz="1270" dirty="0">
                <a:latin typeface="Courier" pitchFamily="49" charset="0"/>
              </a:endParaRPr>
            </a:p>
            <a:p>
              <a:pPr>
                <a:spcBef>
                  <a:spcPts val="249"/>
                </a:spcBef>
                <a:buClr>
                  <a:srgbClr val="000000"/>
                </a:buClr>
                <a:buSzPct val="174000"/>
              </a:pPr>
              <a:r>
                <a:rPr lang="en-GB" altLang="en-US" sz="1270" dirty="0">
                  <a:latin typeface="Courier" pitchFamily="49" charset="0"/>
                </a:rPr>
                <a:t>	public float </a:t>
              </a:r>
              <a:r>
                <a:rPr lang="en-GB" altLang="en-US" sz="1270" dirty="0" err="1">
                  <a:latin typeface="Courier" pitchFamily="49" charset="0"/>
                </a:rPr>
                <a:t>getBalance</a:t>
              </a:r>
              <a:r>
                <a:rPr lang="en-GB" altLang="en-US" sz="1270" dirty="0">
                  <a:latin typeface="Courier" pitchFamily="49" charset="0"/>
                </a:rPr>
                <a:t>()</a:t>
              </a:r>
            </a:p>
            <a:p>
              <a:pPr>
                <a:spcBef>
                  <a:spcPts val="249"/>
                </a:spcBef>
                <a:buClr>
                  <a:srgbClr val="000000"/>
                </a:buClr>
                <a:buSzPct val="174000"/>
              </a:pPr>
              <a:r>
                <a:rPr lang="en-GB" altLang="en-US" sz="1270" dirty="0">
                  <a:latin typeface="Courier" pitchFamily="49" charset="0"/>
                </a:rPr>
                <a:t>	{</a:t>
              </a:r>
            </a:p>
            <a:p>
              <a:pPr>
                <a:spcBef>
                  <a:spcPts val="249"/>
                </a:spcBef>
                <a:buClr>
                  <a:srgbClr val="000000"/>
                </a:buClr>
                <a:buSzPct val="174000"/>
              </a:pPr>
              <a:r>
                <a:rPr lang="en-GB" altLang="en-US" sz="1270" dirty="0">
                  <a:latin typeface="Courier" pitchFamily="49" charset="0"/>
                </a:rPr>
                <a:t>		return balance;</a:t>
              </a:r>
            </a:p>
            <a:p>
              <a:pPr>
                <a:spcBef>
                  <a:spcPts val="249"/>
                </a:spcBef>
                <a:buClr>
                  <a:srgbClr val="000000"/>
                </a:buClr>
                <a:buSzPct val="174000"/>
              </a:pPr>
              <a:r>
                <a:rPr lang="en-GB" altLang="en-US" sz="1270" dirty="0">
                  <a:latin typeface="Courier" pitchFamily="49" charset="0"/>
                </a:rPr>
                <a:t>	}</a:t>
              </a:r>
            </a:p>
            <a:p>
              <a:pPr>
                <a:spcBef>
                  <a:spcPts val="249"/>
                </a:spcBef>
                <a:buClr>
                  <a:srgbClr val="000000"/>
                </a:buClr>
                <a:buSzPct val="174000"/>
              </a:pPr>
              <a:r>
                <a:rPr lang="en-GB" altLang="en-US" sz="1270" dirty="0">
                  <a:latin typeface="Courier" pitchFamily="49" charset="0"/>
                </a:rPr>
                <a:t>}</a:t>
              </a:r>
            </a:p>
          </p:txBody>
        </p:sp>
      </p:grpSp>
    </p:spTree>
    <p:extLst>
      <p:ext uri="{BB962C8B-B14F-4D97-AF65-F5344CB8AC3E}">
        <p14:creationId xmlns:p14="http://schemas.microsoft.com/office/powerpoint/2010/main" val="18025837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11560" y="814446"/>
            <a:ext cx="4972320" cy="39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anose="02020603050405020304" pitchFamily="18" charset="0"/>
              </a:defRPr>
            </a:lvl9pPr>
          </a:lstStyle>
          <a:p>
            <a:pPr>
              <a:buClr>
                <a:srgbClr val="000000"/>
              </a:buClr>
              <a:buSzPct val="38000"/>
              <a:buFont typeface="StarBats" charset="0"/>
              <a:buNone/>
            </a:pPr>
            <a:r>
              <a:rPr lang="en-GB" altLang="en-US" sz="2540" i="0" dirty="0">
                <a:latin typeface="Helvetica" panose="020B0604020202020204" pitchFamily="34" charset="0"/>
              </a:rPr>
              <a:t>Method overriding - Example</a:t>
            </a:r>
          </a:p>
        </p:txBody>
      </p:sp>
      <p:sp>
        <p:nvSpPr>
          <p:cNvPr id="13315" name="AutoShape 3"/>
          <p:cNvSpPr>
            <a:spLocks noChangeArrowheads="1"/>
          </p:cNvSpPr>
          <p:nvPr/>
        </p:nvSpPr>
        <p:spPr bwMode="auto">
          <a:xfrm>
            <a:off x="1085761" y="1463400"/>
            <a:ext cx="6747840" cy="2712960"/>
          </a:xfrm>
          <a:prstGeom prst="roundRect">
            <a:avLst>
              <a:gd name="adj" fmla="val 51"/>
            </a:avLst>
          </a:prstGeom>
          <a:solidFill>
            <a:srgbClr val="FFFFCC"/>
          </a:solidFill>
          <a:ln w="9525">
            <a:solidFill>
              <a:srgbClr val="000000"/>
            </a:solidFill>
            <a:round/>
            <a:headEnd/>
            <a:tailEnd/>
          </a:ln>
        </p:spPr>
        <p:txBody>
          <a:bodyPr wrap="none" anchor="ctr"/>
          <a:lstStyle/>
          <a:p>
            <a:endParaRPr lang="en-GB"/>
          </a:p>
        </p:txBody>
      </p:sp>
      <p:sp>
        <p:nvSpPr>
          <p:cNvPr id="13316" name="Text Box 4"/>
          <p:cNvSpPr txBox="1">
            <a:spLocks noChangeArrowheads="1"/>
          </p:cNvSpPr>
          <p:nvPr/>
        </p:nvSpPr>
        <p:spPr bwMode="auto">
          <a:xfrm>
            <a:off x="1372321" y="1588681"/>
            <a:ext cx="6223680" cy="24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49"/>
              </a:spcBef>
              <a:buClr>
                <a:srgbClr val="000000"/>
              </a:buClr>
              <a:buSzPct val="174000"/>
            </a:pPr>
            <a:r>
              <a:rPr lang="en-GB" altLang="en-US" sz="1270">
                <a:latin typeface="Courier" pitchFamily="49" charset="0"/>
              </a:rPr>
              <a:t>public class OverdraftAccount extends BankAccount</a:t>
            </a:r>
          </a:p>
          <a:p>
            <a:pPr>
              <a:spcBef>
                <a:spcPts val="249"/>
              </a:spcBef>
              <a:buClr>
                <a:srgbClr val="000000"/>
              </a:buClr>
              <a:buSzPct val="174000"/>
            </a:pPr>
            <a:r>
              <a:rPr lang="en-GB" altLang="en-US" sz="1270">
                <a:latin typeface="Courier" pitchFamily="49" charset="0"/>
              </a:rPr>
              <a:t>{</a:t>
            </a:r>
          </a:p>
          <a:p>
            <a:pPr>
              <a:spcBef>
                <a:spcPts val="249"/>
              </a:spcBef>
              <a:buClr>
                <a:srgbClr val="000000"/>
              </a:buClr>
              <a:buSzPct val="174000"/>
            </a:pPr>
            <a:r>
              <a:rPr lang="en-GB" altLang="en-US" sz="1270">
                <a:latin typeface="Courier" pitchFamily="49" charset="0"/>
              </a:rPr>
              <a:t>	private float limit;</a:t>
            </a:r>
          </a:p>
          <a:p>
            <a:pPr>
              <a:spcBef>
                <a:spcPts val="249"/>
              </a:spcBef>
              <a:buClr>
                <a:srgbClr val="000000"/>
              </a:buClr>
              <a:buSzPct val="174000"/>
            </a:pPr>
            <a:endParaRPr lang="en-GB" altLang="en-US" sz="1270">
              <a:latin typeface="Courier" pitchFamily="49" charset="0"/>
            </a:endParaRPr>
          </a:p>
          <a:p>
            <a:pPr>
              <a:spcBef>
                <a:spcPts val="249"/>
              </a:spcBef>
              <a:buClr>
                <a:srgbClr val="000000"/>
              </a:buClr>
              <a:buSzPct val="174000"/>
            </a:pPr>
            <a:r>
              <a:rPr lang="en-GB" altLang="en-US" sz="1270">
                <a:latin typeface="Courier" pitchFamily="49" charset="0"/>
              </a:rPr>
              <a:t>	public void withdraw(float anAmount)</a:t>
            </a:r>
          </a:p>
          <a:p>
            <a:pPr>
              <a:spcBef>
                <a:spcPts val="249"/>
              </a:spcBef>
              <a:buClr>
                <a:srgbClr val="000000"/>
              </a:buClr>
              <a:buSzPct val="174000"/>
            </a:pPr>
            <a:r>
              <a:rPr lang="en-GB" altLang="en-US" sz="1270">
                <a:latin typeface="Courier" pitchFamily="49" charset="0"/>
              </a:rPr>
              <a:t>	{</a:t>
            </a:r>
          </a:p>
          <a:p>
            <a:pPr>
              <a:spcBef>
                <a:spcPts val="249"/>
              </a:spcBef>
              <a:buClr>
                <a:srgbClr val="000000"/>
              </a:buClr>
              <a:buSzPct val="174000"/>
            </a:pPr>
            <a:r>
              <a:rPr lang="en-GB" altLang="en-US" sz="1270">
                <a:latin typeface="Courier" pitchFamily="49" charset="0"/>
              </a:rPr>
              <a:t>		if ((anAmount&gt;0.0) &amp;&amp; (getBalance()+limit&gt;anAmount))</a:t>
            </a:r>
          </a:p>
          <a:p>
            <a:pPr>
              <a:spcBef>
                <a:spcPts val="249"/>
              </a:spcBef>
              <a:buClr>
                <a:srgbClr val="000000"/>
              </a:buClr>
              <a:buSzPct val="174000"/>
            </a:pPr>
            <a:r>
              <a:rPr lang="en-GB" altLang="en-US" sz="1270">
                <a:latin typeface="Courier" pitchFamily="49" charset="0"/>
              </a:rPr>
              <a:t>			balance = balance - anAmount;</a:t>
            </a:r>
          </a:p>
          <a:p>
            <a:pPr>
              <a:spcBef>
                <a:spcPts val="249"/>
              </a:spcBef>
              <a:buClr>
                <a:srgbClr val="000000"/>
              </a:buClr>
              <a:buSzPct val="174000"/>
            </a:pPr>
            <a:r>
              <a:rPr lang="en-GB" altLang="en-US" sz="1270">
                <a:latin typeface="Courier" pitchFamily="49" charset="0"/>
              </a:rPr>
              <a:t>	}</a:t>
            </a:r>
          </a:p>
          <a:p>
            <a:pPr>
              <a:spcBef>
                <a:spcPts val="249"/>
              </a:spcBef>
              <a:buClr>
                <a:srgbClr val="000000"/>
              </a:buClr>
              <a:buSzPct val="174000"/>
            </a:pPr>
            <a:endParaRPr lang="en-GB" altLang="en-US" sz="1270">
              <a:latin typeface="Courier" pitchFamily="49" charset="0"/>
            </a:endParaRPr>
          </a:p>
          <a:p>
            <a:pPr>
              <a:spcBef>
                <a:spcPts val="249"/>
              </a:spcBef>
              <a:buClr>
                <a:srgbClr val="000000"/>
              </a:buClr>
              <a:buSzPct val="174000"/>
            </a:pPr>
            <a:r>
              <a:rPr lang="en-GB" altLang="en-US" sz="1270">
                <a:latin typeface="Courier" pitchFamily="49" charset="0"/>
              </a:rPr>
              <a:t>}</a:t>
            </a:r>
          </a:p>
        </p:txBody>
      </p:sp>
    </p:spTree>
    <p:extLst>
      <p:ext uri="{BB962C8B-B14F-4D97-AF65-F5344CB8AC3E}">
        <p14:creationId xmlns:p14="http://schemas.microsoft.com/office/powerpoint/2010/main" val="1639239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1240A43-15F2-4923-BC33-71B71462A938}" type="slidenum">
              <a:rPr lang="en-GB" altLang="en-US"/>
              <a:pPr/>
              <a:t>74</a:t>
            </a:fld>
            <a:endParaRPr lang="en-GB" altLang="en-US"/>
          </a:p>
        </p:txBody>
      </p:sp>
      <p:sp>
        <p:nvSpPr>
          <p:cNvPr id="317442" name="Rectangle 2"/>
          <p:cNvSpPr>
            <a:spLocks noGrp="1" noChangeArrowheads="1"/>
          </p:cNvSpPr>
          <p:nvPr>
            <p:ph type="title"/>
          </p:nvPr>
        </p:nvSpPr>
        <p:spPr>
          <a:xfrm>
            <a:off x="395536" y="692696"/>
            <a:ext cx="7772400" cy="685800"/>
          </a:xfrm>
          <a:noFill/>
          <a:ln/>
        </p:spPr>
        <p:txBody>
          <a:bodyPr lIns="92075" tIns="46038" rIns="92075" bIns="46038">
            <a:normAutofit/>
          </a:bodyPr>
          <a:lstStyle/>
          <a:p>
            <a:r>
              <a:rPr lang="en-US" altLang="en-US" sz="2800" dirty="0"/>
              <a:t>Note</a:t>
            </a:r>
          </a:p>
        </p:txBody>
      </p:sp>
      <p:sp>
        <p:nvSpPr>
          <p:cNvPr id="317443" name="Text Box 3"/>
          <p:cNvSpPr txBox="1">
            <a:spLocks noChangeArrowheads="1"/>
          </p:cNvSpPr>
          <p:nvPr/>
        </p:nvSpPr>
        <p:spPr bwMode="auto">
          <a:xfrm>
            <a:off x="427330" y="1628800"/>
            <a:ext cx="79248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altLang="en-US" sz="2400" i="0" dirty="0">
                <a:latin typeface="Times New Roman" panose="02020603050405020304" pitchFamily="18" charset="0"/>
                <a:cs typeface="Times New Roman" panose="02020603050405020304" pitchFamily="18" charset="0"/>
              </a:rPr>
              <a:t>An instance method can be overridden only if it is accessible. </a:t>
            </a:r>
          </a:p>
          <a:p>
            <a:pPr lvl="1">
              <a:spcBef>
                <a:spcPct val="50000"/>
              </a:spcBef>
              <a:buFontTx/>
              <a:buChar char="•"/>
            </a:pPr>
            <a:r>
              <a:rPr lang="en-US" altLang="en-US" sz="2000" i="0" dirty="0">
                <a:latin typeface="Times New Roman" panose="02020603050405020304" pitchFamily="18" charset="0"/>
                <a:cs typeface="Times New Roman" panose="02020603050405020304" pitchFamily="18" charset="0"/>
              </a:rPr>
              <a:t>Thus a </a:t>
            </a:r>
            <a:r>
              <a:rPr lang="en-US" altLang="en-US" sz="2000" i="0" dirty="0">
                <a:latin typeface="Courier New" panose="02070309020205020404" pitchFamily="49" charset="0"/>
                <a:cs typeface="Courier New" panose="02070309020205020404" pitchFamily="49" charset="0"/>
              </a:rPr>
              <a:t>private</a:t>
            </a:r>
            <a:r>
              <a:rPr lang="en-US" altLang="en-US" sz="2000" i="0" dirty="0">
                <a:latin typeface="Times New Roman" panose="02020603050405020304" pitchFamily="18" charset="0"/>
                <a:cs typeface="Times New Roman" panose="02020603050405020304" pitchFamily="18" charset="0"/>
              </a:rPr>
              <a:t> method cannot be overridden, because it is not accessible outside its own class. </a:t>
            </a:r>
          </a:p>
          <a:p>
            <a:pPr eaLnBrk="0" hangingPunct="0">
              <a:spcBef>
                <a:spcPct val="50000"/>
              </a:spcBef>
              <a:buFontTx/>
              <a:buChar char="•"/>
            </a:pPr>
            <a:r>
              <a:rPr lang="en-US" altLang="en-US" sz="2400" i="0" dirty="0">
                <a:latin typeface="Times New Roman" panose="02020603050405020304" pitchFamily="18" charset="0"/>
                <a:cs typeface="Times New Roman" panose="02020603050405020304" pitchFamily="18" charset="0"/>
              </a:rPr>
              <a:t>If a method defined in a subclass is </a:t>
            </a:r>
            <a:r>
              <a:rPr lang="en-US" altLang="en-US" sz="2400" i="0" dirty="0">
                <a:latin typeface="Courier New" panose="02070309020205020404" pitchFamily="49" charset="0"/>
                <a:cs typeface="Courier New" panose="02070309020205020404" pitchFamily="49" charset="0"/>
              </a:rPr>
              <a:t>private</a:t>
            </a:r>
            <a:r>
              <a:rPr lang="en-US" altLang="en-US" sz="2400" i="0" dirty="0">
                <a:latin typeface="Times New Roman" panose="02020603050405020304" pitchFamily="18" charset="0"/>
                <a:cs typeface="Times New Roman" panose="02020603050405020304" pitchFamily="18" charset="0"/>
              </a:rPr>
              <a:t> in its superclass, the two methods are completely unrelated (they just happen to have the same name, nothing else). </a:t>
            </a:r>
          </a:p>
          <a:p>
            <a:pPr>
              <a:spcBef>
                <a:spcPct val="50000"/>
              </a:spcBef>
              <a:buFontTx/>
              <a:buChar char="•"/>
            </a:pPr>
            <a:r>
              <a:rPr lang="en-GB" altLang="en-US" sz="2400" i="0" dirty="0">
                <a:latin typeface="Times New Roman" panose="02020603050405020304" pitchFamily="18" charset="0"/>
                <a:cs typeface="Times New Roman" panose="02020603050405020304" pitchFamily="18" charset="0"/>
              </a:rPr>
              <a:t>A subclass can change the state of  superclass instance variables only through </a:t>
            </a:r>
            <a:r>
              <a:rPr lang="en-GB" altLang="en-US" sz="2400" i="0" dirty="0">
                <a:latin typeface="Courier New" panose="02070309020205020404" pitchFamily="49" charset="0"/>
                <a:cs typeface="Courier New" panose="02070309020205020404" pitchFamily="49" charset="0"/>
              </a:rPr>
              <a:t>non-private</a:t>
            </a:r>
            <a:r>
              <a:rPr lang="en-GB" altLang="en-US" sz="2400" i="0" dirty="0">
                <a:latin typeface="Times New Roman" panose="02020603050405020304" pitchFamily="18" charset="0"/>
                <a:cs typeface="Times New Roman" panose="02020603050405020304" pitchFamily="18" charset="0"/>
              </a:rPr>
              <a:t> methods provided in the superclass and inherited by the subclass. </a:t>
            </a:r>
            <a:endParaRPr lang="en-US" altLang="en-US" sz="24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4559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3740924-81A3-472B-9BF4-935AB8DA75E7}" type="slidenum">
              <a:rPr lang="en-US" altLang="en-US"/>
              <a:pPr/>
              <a:t>75</a:t>
            </a:fld>
            <a:endParaRPr lang="en-US" altLang="en-US"/>
          </a:p>
        </p:txBody>
      </p:sp>
      <p:sp>
        <p:nvSpPr>
          <p:cNvPr id="1089538" name="Rectangle 2"/>
          <p:cNvSpPr>
            <a:spLocks noGrp="1" noChangeArrowheads="1"/>
          </p:cNvSpPr>
          <p:nvPr>
            <p:ph type="title"/>
          </p:nvPr>
        </p:nvSpPr>
        <p:spPr>
          <a:xfrm>
            <a:off x="395536" y="500062"/>
            <a:ext cx="7886700" cy="1325563"/>
          </a:xfrm>
        </p:spPr>
        <p:txBody>
          <a:bodyPr>
            <a:normAutofit/>
          </a:bodyPr>
          <a:lstStyle/>
          <a:p>
            <a:r>
              <a:rPr lang="en-US" altLang="en-US" sz="2800" dirty="0">
                <a:latin typeface="Courier New" panose="02070309020205020404" pitchFamily="49" charset="0"/>
                <a:cs typeface="Courier New" panose="02070309020205020404" pitchFamily="49" charset="0"/>
              </a:rPr>
              <a:t>protected</a:t>
            </a:r>
            <a:r>
              <a:rPr lang="en-US" altLang="en-US" sz="2800" dirty="0"/>
              <a:t> Members</a:t>
            </a:r>
          </a:p>
        </p:txBody>
      </p:sp>
      <p:sp>
        <p:nvSpPr>
          <p:cNvPr id="1089539" name="Rectangle 3"/>
          <p:cNvSpPr>
            <a:spLocks noGrp="1" noChangeArrowheads="1"/>
          </p:cNvSpPr>
          <p:nvPr>
            <p:ph type="body" idx="1"/>
          </p:nvPr>
        </p:nvSpPr>
        <p:spPr>
          <a:xfrm>
            <a:off x="628650" y="1825625"/>
            <a:ext cx="7886700" cy="3763615"/>
          </a:xfrm>
          <a:noFill/>
          <a:ln/>
        </p:spPr>
        <p:txBody>
          <a:bodyPr>
            <a:noAutofit/>
          </a:bodyPr>
          <a:lstStyle/>
          <a:p>
            <a:r>
              <a:rPr lang="en-US" altLang="en-US" sz="2400" dirty="0">
                <a:latin typeface="Courier New" panose="02070309020205020404" pitchFamily="49" charset="0"/>
                <a:cs typeface="Courier New" panose="02070309020205020404" pitchFamily="49" charset="0"/>
              </a:rPr>
              <a:t>protected</a:t>
            </a:r>
            <a:r>
              <a:rPr lang="en-US" altLang="en-US" sz="2400" dirty="0"/>
              <a:t> access</a:t>
            </a:r>
          </a:p>
          <a:p>
            <a:pPr lvl="1"/>
            <a:r>
              <a:rPr lang="en-US" altLang="en-US" sz="2000" dirty="0"/>
              <a:t>Intermediate level of protection between </a:t>
            </a:r>
            <a:r>
              <a:rPr lang="en-US" altLang="en-US" sz="2000" dirty="0">
                <a:latin typeface="Courier New" panose="02070309020205020404" pitchFamily="49" charset="0"/>
                <a:cs typeface="Courier New" panose="02070309020205020404" pitchFamily="49" charset="0"/>
              </a:rPr>
              <a:t>public</a:t>
            </a:r>
            <a:r>
              <a:rPr lang="en-US" altLang="en-US" sz="2000" dirty="0"/>
              <a:t> and </a:t>
            </a:r>
            <a:r>
              <a:rPr lang="en-US" altLang="en-US" sz="2000" dirty="0">
                <a:latin typeface="Courier New" panose="02070309020205020404" pitchFamily="49" charset="0"/>
                <a:cs typeface="Courier New" panose="02070309020205020404" pitchFamily="49" charset="0"/>
              </a:rPr>
              <a:t>private</a:t>
            </a:r>
          </a:p>
          <a:p>
            <a:pPr lvl="1"/>
            <a:r>
              <a:rPr lang="en-US" altLang="en-US" sz="2000" dirty="0">
                <a:latin typeface="Courier New" panose="02070309020205020404" pitchFamily="49" charset="0"/>
                <a:cs typeface="Courier New" panose="02070309020205020404" pitchFamily="49" charset="0"/>
              </a:rPr>
              <a:t>protected</a:t>
            </a:r>
            <a:r>
              <a:rPr lang="en-US" altLang="en-US" sz="2000" dirty="0"/>
              <a:t> members accessible by</a:t>
            </a:r>
          </a:p>
          <a:p>
            <a:pPr lvl="2"/>
            <a:r>
              <a:rPr lang="en-US" altLang="en-US" sz="2000" dirty="0"/>
              <a:t>superclass members</a:t>
            </a:r>
          </a:p>
          <a:p>
            <a:pPr lvl="2"/>
            <a:r>
              <a:rPr lang="en-US" altLang="en-US" sz="2000" dirty="0"/>
              <a:t>subclass members</a:t>
            </a:r>
          </a:p>
          <a:p>
            <a:pPr lvl="2"/>
            <a:r>
              <a:rPr lang="en-US" altLang="en-US" sz="2000" dirty="0"/>
              <a:t>Class members in the same package</a:t>
            </a:r>
            <a:endParaRPr lang="en-US" altLang="en-US" sz="2400" dirty="0"/>
          </a:p>
        </p:txBody>
      </p:sp>
    </p:spTree>
    <p:extLst>
      <p:ext uri="{BB962C8B-B14F-4D97-AF65-F5344CB8AC3E}">
        <p14:creationId xmlns:p14="http://schemas.microsoft.com/office/powerpoint/2010/main" val="3402316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79441" y="1023836"/>
            <a:ext cx="5739840" cy="39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buClr>
                <a:srgbClr val="000000"/>
              </a:buClr>
              <a:buSzPct val="38000"/>
              <a:buFont typeface="StarBats" charset="0"/>
              <a:buNone/>
            </a:pPr>
            <a:r>
              <a:rPr lang="en-GB" altLang="en-US" sz="2540" i="0" dirty="0">
                <a:latin typeface="Helvetica" panose="020B0604020202020204" pitchFamily="34" charset="0"/>
              </a:rPr>
              <a:t>Final Methods and Final Classes</a:t>
            </a:r>
          </a:p>
        </p:txBody>
      </p:sp>
      <p:sp>
        <p:nvSpPr>
          <p:cNvPr id="16387" name="Text Box 3"/>
          <p:cNvSpPr txBox="1">
            <a:spLocks noChangeArrowheads="1"/>
          </p:cNvSpPr>
          <p:nvPr/>
        </p:nvSpPr>
        <p:spPr bwMode="auto">
          <a:xfrm>
            <a:off x="613441" y="1692230"/>
            <a:ext cx="7768800" cy="9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9pPr>
          </a:lstStyle>
          <a:p>
            <a:pPr>
              <a:spcBef>
                <a:spcPts val="249"/>
              </a:spcBef>
              <a:buClr>
                <a:srgbClr val="000000"/>
              </a:buClr>
              <a:buSzPct val="59000"/>
              <a:buBlip>
                <a:blip r:embed="rId3"/>
              </a:buBlip>
            </a:pPr>
            <a:r>
              <a:rPr lang="en-GB" altLang="en-US" sz="2177" dirty="0">
                <a:latin typeface="Helvetica" panose="020B0604020202020204" pitchFamily="34" charset="0"/>
              </a:rPr>
              <a:t>Methods can be qualified with the final modifier</a:t>
            </a:r>
          </a:p>
          <a:p>
            <a:pPr lvl="1">
              <a:spcBef>
                <a:spcPts val="249"/>
              </a:spcBef>
              <a:buClr>
                <a:srgbClr val="000000"/>
              </a:buClr>
              <a:buSzPct val="85000"/>
              <a:buBlip>
                <a:blip r:embed="rId3"/>
              </a:buBlip>
            </a:pPr>
            <a:r>
              <a:rPr lang="en-GB" altLang="en-US" sz="1814" dirty="0">
                <a:latin typeface="Helvetica" panose="020B0604020202020204" pitchFamily="34" charset="0"/>
              </a:rPr>
              <a:t>Final methods cannot be overridden.</a:t>
            </a:r>
          </a:p>
          <a:p>
            <a:pPr lvl="1">
              <a:spcBef>
                <a:spcPts val="249"/>
              </a:spcBef>
              <a:buClr>
                <a:srgbClr val="000000"/>
              </a:buClr>
              <a:buSzPct val="85000"/>
              <a:buBlip>
                <a:blip r:embed="rId3"/>
              </a:buBlip>
            </a:pPr>
            <a:r>
              <a:rPr lang="en-GB" altLang="en-US" sz="1814" dirty="0">
                <a:latin typeface="Helvetica" panose="020B0604020202020204" pitchFamily="34" charset="0"/>
              </a:rPr>
              <a:t>This can be useful for security purposes.</a:t>
            </a:r>
          </a:p>
        </p:txBody>
      </p:sp>
      <p:grpSp>
        <p:nvGrpSpPr>
          <p:cNvPr id="16388" name="Group 4"/>
          <p:cNvGrpSpPr>
            <a:grpSpLocks/>
          </p:cNvGrpSpPr>
          <p:nvPr/>
        </p:nvGrpSpPr>
        <p:grpSpPr bwMode="auto">
          <a:xfrm>
            <a:off x="751681" y="2852936"/>
            <a:ext cx="7168320" cy="887040"/>
            <a:chOff x="522" y="1642"/>
            <a:chExt cx="4978" cy="616"/>
          </a:xfrm>
        </p:grpSpPr>
        <p:sp>
          <p:nvSpPr>
            <p:cNvPr id="16389" name="AutoShape 5"/>
            <p:cNvSpPr>
              <a:spLocks noChangeArrowheads="1"/>
            </p:cNvSpPr>
            <p:nvPr/>
          </p:nvSpPr>
          <p:spPr bwMode="auto">
            <a:xfrm>
              <a:off x="522" y="1642"/>
              <a:ext cx="4972" cy="616"/>
            </a:xfrm>
            <a:prstGeom prst="roundRect">
              <a:avLst>
                <a:gd name="adj" fmla="val 162"/>
              </a:avLst>
            </a:prstGeom>
            <a:solidFill>
              <a:srgbClr val="FFFFCC"/>
            </a:solidFill>
            <a:ln w="9525">
              <a:solidFill>
                <a:srgbClr val="000000"/>
              </a:solidFill>
              <a:round/>
              <a:headEnd/>
              <a:tailEnd/>
            </a:ln>
          </p:spPr>
          <p:txBody>
            <a:bodyPr wrap="none" anchor="ctr"/>
            <a:lstStyle/>
            <a:p>
              <a:endParaRPr lang="en-GB"/>
            </a:p>
          </p:txBody>
        </p:sp>
        <p:sp>
          <p:nvSpPr>
            <p:cNvPr id="16390" name="Text Box 6"/>
            <p:cNvSpPr txBox="1">
              <a:spLocks noChangeArrowheads="1"/>
            </p:cNvSpPr>
            <p:nvPr/>
          </p:nvSpPr>
          <p:spPr bwMode="auto">
            <a:xfrm>
              <a:off x="625" y="1756"/>
              <a:ext cx="4875"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49"/>
                </a:spcBef>
                <a:buClr>
                  <a:srgbClr val="000000"/>
                </a:buClr>
                <a:buSzPct val="174000"/>
              </a:pPr>
              <a:r>
                <a:rPr lang="en-GB" altLang="en-US" sz="1270">
                  <a:latin typeface="Courier" pitchFamily="49" charset="0"/>
                </a:rPr>
                <a:t>public final boolean validatePassword(String username, String Password)</a:t>
              </a:r>
            </a:p>
            <a:p>
              <a:pPr>
                <a:spcBef>
                  <a:spcPts val="249"/>
                </a:spcBef>
                <a:buClr>
                  <a:srgbClr val="000000"/>
                </a:buClr>
                <a:buSzPct val="174000"/>
              </a:pPr>
              <a:r>
                <a:rPr lang="en-GB" altLang="en-US" sz="1270">
                  <a:latin typeface="Courier" pitchFamily="49" charset="0"/>
                </a:rPr>
                <a:t>{</a:t>
              </a:r>
            </a:p>
            <a:p>
              <a:pPr>
                <a:spcBef>
                  <a:spcPts val="249"/>
                </a:spcBef>
                <a:buClr>
                  <a:srgbClr val="000000"/>
                </a:buClr>
                <a:buSzPct val="174000"/>
              </a:pPr>
              <a:r>
                <a:rPr lang="en-GB" altLang="en-US" sz="1270">
                  <a:latin typeface="Courier" pitchFamily="49" charset="0"/>
                </a:rPr>
                <a:t>	[...]</a:t>
              </a:r>
            </a:p>
          </p:txBody>
        </p:sp>
      </p:grpSp>
      <p:sp>
        <p:nvSpPr>
          <p:cNvPr id="16391" name="Text Box 7"/>
          <p:cNvSpPr txBox="1">
            <a:spLocks noChangeArrowheads="1"/>
          </p:cNvSpPr>
          <p:nvPr/>
        </p:nvSpPr>
        <p:spPr bwMode="auto">
          <a:xfrm>
            <a:off x="598161" y="4035200"/>
            <a:ext cx="7768800" cy="63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9pPr>
          </a:lstStyle>
          <a:p>
            <a:pPr>
              <a:spcBef>
                <a:spcPts val="249"/>
              </a:spcBef>
              <a:buClr>
                <a:srgbClr val="000000"/>
              </a:buClr>
              <a:buSzPct val="59000"/>
              <a:buBlip>
                <a:blip r:embed="rId3"/>
              </a:buBlip>
            </a:pPr>
            <a:r>
              <a:rPr lang="en-GB" altLang="en-US" sz="2177" dirty="0">
                <a:latin typeface="Helvetica" panose="020B0604020202020204" pitchFamily="34" charset="0"/>
              </a:rPr>
              <a:t>Classes can be qualified with the final modifier</a:t>
            </a:r>
          </a:p>
          <a:p>
            <a:pPr lvl="1">
              <a:spcBef>
                <a:spcPts val="249"/>
              </a:spcBef>
              <a:buClr>
                <a:srgbClr val="000000"/>
              </a:buClr>
              <a:buSzPct val="85000"/>
              <a:buBlip>
                <a:blip r:embed="rId3"/>
              </a:buBlip>
            </a:pPr>
            <a:r>
              <a:rPr lang="en-GB" altLang="en-US" sz="1814" dirty="0">
                <a:latin typeface="Helvetica" panose="020B0604020202020204" pitchFamily="34" charset="0"/>
              </a:rPr>
              <a:t>The class cannot be extended</a:t>
            </a:r>
          </a:p>
        </p:txBody>
      </p:sp>
      <p:sp>
        <p:nvSpPr>
          <p:cNvPr id="16392" name="AutoShape 8"/>
          <p:cNvSpPr>
            <a:spLocks noChangeArrowheads="1"/>
          </p:cNvSpPr>
          <p:nvPr/>
        </p:nvSpPr>
        <p:spPr bwMode="auto">
          <a:xfrm>
            <a:off x="2675521" y="4869160"/>
            <a:ext cx="3176640" cy="887040"/>
          </a:xfrm>
          <a:prstGeom prst="roundRect">
            <a:avLst>
              <a:gd name="adj" fmla="val 162"/>
            </a:avLst>
          </a:prstGeom>
          <a:solidFill>
            <a:srgbClr val="FFFFCC"/>
          </a:solidFill>
          <a:ln w="9525">
            <a:solidFill>
              <a:srgbClr val="000000"/>
            </a:solidFill>
            <a:round/>
            <a:headEnd/>
            <a:tailEnd/>
          </a:ln>
        </p:spPr>
        <p:txBody>
          <a:bodyPr wrap="none" anchor="ctr"/>
          <a:lstStyle/>
          <a:p>
            <a:endParaRPr lang="en-GB"/>
          </a:p>
        </p:txBody>
      </p:sp>
      <p:sp>
        <p:nvSpPr>
          <p:cNvPr id="16393" name="Text Box 9"/>
          <p:cNvSpPr txBox="1">
            <a:spLocks noChangeArrowheads="1"/>
          </p:cNvSpPr>
          <p:nvPr/>
        </p:nvSpPr>
        <p:spPr bwMode="auto">
          <a:xfrm>
            <a:off x="2872801" y="5010280"/>
            <a:ext cx="2640960" cy="63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a:tabLst>
                <a:tab pos="723900" algn="l"/>
                <a:tab pos="1447800" algn="l"/>
                <a:tab pos="2171700" algn="l"/>
                <a:tab pos="2895600" algn="l"/>
              </a:tabLst>
              <a:defRPr sz="2400">
                <a:solidFill>
                  <a:schemeClr val="tx1"/>
                </a:solidFill>
                <a:latin typeface="Times New Roman" panose="02020603050405020304" pitchFamily="18" charset="0"/>
              </a:defRPr>
            </a:lvl2pPr>
            <a:lvl3pPr>
              <a:tabLst>
                <a:tab pos="723900" algn="l"/>
                <a:tab pos="1447800" algn="l"/>
                <a:tab pos="2171700" algn="l"/>
                <a:tab pos="2895600" algn="l"/>
              </a:tabLst>
              <a:defRPr sz="2400">
                <a:solidFill>
                  <a:schemeClr val="tx1"/>
                </a:solidFill>
                <a:latin typeface="Times New Roman" panose="02020603050405020304" pitchFamily="18" charset="0"/>
              </a:defRPr>
            </a:lvl3pPr>
            <a:lvl4pPr>
              <a:tabLst>
                <a:tab pos="723900" algn="l"/>
                <a:tab pos="1447800" algn="l"/>
                <a:tab pos="2171700" algn="l"/>
                <a:tab pos="2895600" algn="l"/>
              </a:tabLst>
              <a:defRPr sz="2400">
                <a:solidFill>
                  <a:schemeClr val="tx1"/>
                </a:solidFill>
                <a:latin typeface="Times New Roman" panose="02020603050405020304" pitchFamily="18" charset="0"/>
              </a:defRPr>
            </a:lvl4pPr>
            <a:lvl5pPr>
              <a:tabLst>
                <a:tab pos="723900" algn="l"/>
                <a:tab pos="1447800" algn="l"/>
                <a:tab pos="2171700" algn="l"/>
                <a:tab pos="2895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49"/>
              </a:spcBef>
              <a:buClr>
                <a:srgbClr val="000000"/>
              </a:buClr>
              <a:buSzPct val="174000"/>
            </a:pPr>
            <a:r>
              <a:rPr lang="en-GB" altLang="en-US" sz="1270">
                <a:latin typeface="Courier" pitchFamily="49" charset="0"/>
              </a:rPr>
              <a:t>public final class Color</a:t>
            </a:r>
          </a:p>
          <a:p>
            <a:pPr>
              <a:spcBef>
                <a:spcPts val="249"/>
              </a:spcBef>
              <a:buClr>
                <a:srgbClr val="000000"/>
              </a:buClr>
              <a:buSzPct val="174000"/>
            </a:pPr>
            <a:r>
              <a:rPr lang="en-GB" altLang="en-US" sz="1270">
                <a:latin typeface="Courier" pitchFamily="49" charset="0"/>
              </a:rPr>
              <a:t>{</a:t>
            </a:r>
          </a:p>
          <a:p>
            <a:pPr>
              <a:spcBef>
                <a:spcPts val="249"/>
              </a:spcBef>
              <a:buClr>
                <a:srgbClr val="000000"/>
              </a:buClr>
              <a:buSzPct val="174000"/>
            </a:pPr>
            <a:r>
              <a:rPr lang="en-GB" altLang="en-US" sz="1270">
                <a:latin typeface="Courier" pitchFamily="49" charset="0"/>
              </a:rPr>
              <a:t>	[...]</a:t>
            </a:r>
          </a:p>
        </p:txBody>
      </p:sp>
    </p:spTree>
    <p:extLst>
      <p:ext uri="{BB962C8B-B14F-4D97-AF65-F5344CB8AC3E}">
        <p14:creationId xmlns:p14="http://schemas.microsoft.com/office/powerpoint/2010/main" val="2475512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BB40142-CAFA-43B2-82F5-010A3ECBC038}" type="slidenum">
              <a:rPr lang="en-GB" altLang="en-US"/>
              <a:pPr/>
              <a:t>77</a:t>
            </a:fld>
            <a:endParaRPr lang="en-GB" altLang="en-US"/>
          </a:p>
        </p:txBody>
      </p:sp>
      <p:sp>
        <p:nvSpPr>
          <p:cNvPr id="319490" name="Rectangle 2"/>
          <p:cNvSpPr>
            <a:spLocks noGrp="1" noChangeArrowheads="1"/>
          </p:cNvSpPr>
          <p:nvPr>
            <p:ph type="title"/>
          </p:nvPr>
        </p:nvSpPr>
        <p:spPr>
          <a:xfrm>
            <a:off x="395536" y="941276"/>
            <a:ext cx="7772400" cy="609600"/>
          </a:xfrm>
        </p:spPr>
        <p:txBody>
          <a:bodyPr>
            <a:normAutofit/>
          </a:bodyPr>
          <a:lstStyle/>
          <a:p>
            <a:r>
              <a:rPr lang="en-US" altLang="en-US" sz="2400" dirty="0"/>
              <a:t>The </a:t>
            </a:r>
            <a:r>
              <a:rPr lang="en-US" altLang="en-US" sz="2400" dirty="0">
                <a:latin typeface="Courier New" panose="02070309020205020404" pitchFamily="49" charset="0"/>
              </a:rPr>
              <a:t>Object</a:t>
            </a:r>
            <a:r>
              <a:rPr lang="en-US" altLang="en-US" sz="2400" dirty="0"/>
              <a:t> Class</a:t>
            </a:r>
          </a:p>
        </p:txBody>
      </p:sp>
      <p:sp>
        <p:nvSpPr>
          <p:cNvPr id="319491" name="Rectangle 3"/>
          <p:cNvSpPr>
            <a:spLocks noGrp="1" noChangeArrowheads="1"/>
          </p:cNvSpPr>
          <p:nvPr>
            <p:ph type="body" idx="1"/>
          </p:nvPr>
        </p:nvSpPr>
        <p:spPr>
          <a:xfrm>
            <a:off x="266700" y="2053208"/>
            <a:ext cx="8610600" cy="2218184"/>
          </a:xfrm>
        </p:spPr>
        <p:txBody>
          <a:bodyPr>
            <a:normAutofit/>
          </a:bodyPr>
          <a:lstStyle/>
          <a:p>
            <a:pPr marL="0" indent="0">
              <a:buFontTx/>
              <a:buNone/>
            </a:pPr>
            <a:r>
              <a:rPr lang="en-US" altLang="en-US" sz="1800" dirty="0">
                <a:cs typeface="Times New Roman" panose="02020603050405020304" pitchFamily="18" charset="0"/>
              </a:rPr>
              <a:t>Every class in Java is descended from the </a:t>
            </a:r>
            <a:r>
              <a:rPr lang="en-US" altLang="en-US" sz="1800" u="sng" dirty="0" err="1">
                <a:cs typeface="Times New Roman" panose="02020603050405020304" pitchFamily="18" charset="0"/>
              </a:rPr>
              <a:t>java.lang.Object</a:t>
            </a:r>
            <a:r>
              <a:rPr lang="en-US" altLang="en-US" sz="1800" dirty="0">
                <a:cs typeface="Times New Roman" panose="02020603050405020304" pitchFamily="18" charset="0"/>
              </a:rPr>
              <a:t> class. If no inheritance is specified when a class is defined, the superclass of the class is </a:t>
            </a:r>
            <a:r>
              <a:rPr lang="en-US" altLang="en-US" sz="1800" u="sng" dirty="0">
                <a:cs typeface="Times New Roman" panose="02020603050405020304" pitchFamily="18" charset="0"/>
              </a:rPr>
              <a:t>Object</a:t>
            </a:r>
            <a:r>
              <a:rPr lang="en-US" altLang="en-US" sz="1800" dirty="0">
                <a:cs typeface="Times New Roman" panose="02020603050405020304" pitchFamily="18" charset="0"/>
              </a:rPr>
              <a:t>.</a:t>
            </a:r>
            <a:r>
              <a:rPr lang="en-US" altLang="en-US" sz="1800" dirty="0"/>
              <a:t> </a:t>
            </a:r>
          </a:p>
        </p:txBody>
      </p:sp>
      <p:sp>
        <p:nvSpPr>
          <p:cNvPr id="319493"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319492" name="Object 4"/>
          <p:cNvGraphicFramePr>
            <a:graphicFrameLocks noChangeAspect="1"/>
          </p:cNvGraphicFramePr>
          <p:nvPr>
            <p:extLst>
              <p:ext uri="{D42A27DB-BD31-4B8C-83A1-F6EECF244321}">
                <p14:modId xmlns:p14="http://schemas.microsoft.com/office/powerpoint/2010/main" val="847643033"/>
              </p:ext>
            </p:extLst>
          </p:nvPr>
        </p:nvGraphicFramePr>
        <p:xfrm>
          <a:off x="609600" y="3298304"/>
          <a:ext cx="8077200" cy="1066800"/>
        </p:xfrm>
        <a:graphic>
          <a:graphicData uri="http://schemas.openxmlformats.org/presentationml/2006/ole">
            <mc:AlternateContent xmlns:mc="http://schemas.openxmlformats.org/markup-compatibility/2006">
              <mc:Choice xmlns:v="urn:schemas-microsoft-com:vml" Requires="v">
                <p:oleObj spid="_x0000_s1055" r:id="rId3" imgW="4732020" imgH="550164" progId="Word.Picture.8">
                  <p:embed/>
                </p:oleObj>
              </mc:Choice>
              <mc:Fallback>
                <p:oleObj r:id="rId3" imgW="4732020" imgH="550164" progId="Word.Picture.8">
                  <p:embed/>
                  <p:pic>
                    <p:nvPicPr>
                      <p:cNvPr id="3194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98304"/>
                        <a:ext cx="80772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86191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A47B4CC-2E2F-4C0C-A02B-C9F1DB61DBE5}" type="slidenum">
              <a:rPr lang="en-GB" altLang="en-US"/>
              <a:pPr/>
              <a:t>78</a:t>
            </a:fld>
            <a:endParaRPr lang="en-GB" altLang="en-US"/>
          </a:p>
        </p:txBody>
      </p:sp>
      <p:sp>
        <p:nvSpPr>
          <p:cNvPr id="358402" name="Rectangle 2"/>
          <p:cNvSpPr>
            <a:spLocks noGrp="1" noChangeArrowheads="1"/>
          </p:cNvSpPr>
          <p:nvPr>
            <p:ph type="title"/>
          </p:nvPr>
        </p:nvSpPr>
        <p:spPr>
          <a:xfrm>
            <a:off x="404292" y="914464"/>
            <a:ext cx="7772400" cy="685800"/>
          </a:xfrm>
        </p:spPr>
        <p:txBody>
          <a:bodyPr>
            <a:normAutofit/>
          </a:bodyPr>
          <a:lstStyle/>
          <a:p>
            <a:r>
              <a:rPr lang="en-US" altLang="en-US" sz="2400" dirty="0"/>
              <a:t>The </a:t>
            </a:r>
            <a:r>
              <a:rPr lang="en-US" altLang="en-US" sz="2400" dirty="0" err="1"/>
              <a:t>toString</a:t>
            </a:r>
            <a:r>
              <a:rPr lang="en-US" altLang="en-US" sz="2400" dirty="0"/>
              <a:t>() method in Object</a:t>
            </a:r>
          </a:p>
        </p:txBody>
      </p:sp>
      <p:sp>
        <p:nvSpPr>
          <p:cNvPr id="358403" name="Rectangle 3"/>
          <p:cNvSpPr>
            <a:spLocks noGrp="1" noChangeArrowheads="1"/>
          </p:cNvSpPr>
          <p:nvPr>
            <p:ph type="body" idx="1"/>
          </p:nvPr>
        </p:nvSpPr>
        <p:spPr>
          <a:xfrm>
            <a:off x="455458" y="2169626"/>
            <a:ext cx="8534400" cy="971342"/>
          </a:xfrm>
        </p:spPr>
        <p:txBody>
          <a:bodyPr>
            <a:normAutofit/>
          </a:bodyPr>
          <a:lstStyle/>
          <a:p>
            <a:pPr marL="0" indent="0">
              <a:lnSpc>
                <a:spcPct val="90000"/>
              </a:lnSpc>
              <a:spcBef>
                <a:spcPct val="75000"/>
              </a:spcBef>
              <a:buFontTx/>
              <a:buNone/>
            </a:pPr>
            <a:r>
              <a:rPr lang="en-US" altLang="en-US" sz="1800" dirty="0"/>
              <a:t>The </a:t>
            </a:r>
            <a:r>
              <a:rPr lang="en-US" altLang="en-US" sz="1800" dirty="0" err="1"/>
              <a:t>toString</a:t>
            </a:r>
            <a:r>
              <a:rPr lang="en-US" altLang="en-US" sz="1800" dirty="0"/>
              <a:t>() method returns a string representation of the object. The </a:t>
            </a:r>
            <a:r>
              <a:rPr lang="en-US" altLang="en-US" sz="1800" dirty="0">
                <a:cs typeface="Times New Roman" panose="02020603050405020304" pitchFamily="18" charset="0"/>
              </a:rPr>
              <a:t>default implementation returns a string consisting of a class name of which the object is an instance, the at sign (@), and a number representing this object.</a:t>
            </a:r>
            <a:r>
              <a:rPr lang="en-US" altLang="en-US" sz="1800" dirty="0">
                <a:latin typeface="Courier" pitchFamily="49" charset="0"/>
                <a:cs typeface="Times New Roman" panose="02020603050405020304" pitchFamily="18" charset="0"/>
              </a:rPr>
              <a:t> </a:t>
            </a:r>
            <a:endParaRPr lang="en-US" altLang="en-US" sz="1800" dirty="0"/>
          </a:p>
        </p:txBody>
      </p:sp>
      <p:sp>
        <p:nvSpPr>
          <p:cNvPr id="358405" name="Rectangle 5"/>
          <p:cNvSpPr>
            <a:spLocks noChangeArrowheads="1"/>
          </p:cNvSpPr>
          <p:nvPr/>
        </p:nvSpPr>
        <p:spPr bwMode="auto">
          <a:xfrm>
            <a:off x="417648" y="4494388"/>
            <a:ext cx="8229600" cy="1371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75000"/>
              </a:spcBef>
              <a:buFontTx/>
              <a:buNone/>
            </a:pPr>
            <a:r>
              <a:rPr lang="en-US" altLang="en-US" sz="1800" dirty="0">
                <a:cs typeface="Courier New" panose="02070309020205020404" pitchFamily="49" charset="0"/>
              </a:rPr>
              <a:t>The code displays something like </a:t>
            </a:r>
            <a:r>
              <a:rPr lang="en-US" altLang="en-US" sz="1800" u="sng" dirty="0">
                <a:cs typeface="Courier New" panose="02070309020205020404" pitchFamily="49" charset="0"/>
              </a:rPr>
              <a:t>Circle@15037e5</a:t>
            </a:r>
            <a:r>
              <a:rPr lang="en-US" altLang="en-US" sz="1800" dirty="0">
                <a:cs typeface="Courier New" panose="02070309020205020404" pitchFamily="49" charset="0"/>
              </a:rPr>
              <a:t>.</a:t>
            </a:r>
            <a:r>
              <a:rPr lang="en-US" altLang="en-US" sz="1800" dirty="0">
                <a:cs typeface="Times New Roman" panose="02020603050405020304" pitchFamily="18" charset="0"/>
              </a:rPr>
              <a:t> </a:t>
            </a:r>
            <a:r>
              <a:rPr lang="en-US" altLang="en-US" sz="1800" dirty="0">
                <a:cs typeface="Courier New" panose="02070309020205020404" pitchFamily="49" charset="0"/>
              </a:rPr>
              <a:t>This message is not very helpful or informative. Usually you should override the </a:t>
            </a:r>
            <a:r>
              <a:rPr lang="en-US" altLang="en-US" sz="1800" u="sng" dirty="0" err="1">
                <a:cs typeface="Courier New" panose="02070309020205020404" pitchFamily="49" charset="0"/>
              </a:rPr>
              <a:t>toString</a:t>
            </a:r>
            <a:r>
              <a:rPr lang="en-US" altLang="en-US" sz="1800" dirty="0">
                <a:cs typeface="Courier New" panose="02070309020205020404" pitchFamily="49" charset="0"/>
              </a:rPr>
              <a:t> method so that it returns a digestible string representation of the object.</a:t>
            </a:r>
            <a:r>
              <a:rPr lang="en-US" altLang="en-US" sz="1800" dirty="0">
                <a:cs typeface="Times New Roman" panose="02020603050405020304" pitchFamily="18" charset="0"/>
              </a:rPr>
              <a:t> </a:t>
            </a:r>
          </a:p>
        </p:txBody>
      </p:sp>
      <p:sp>
        <p:nvSpPr>
          <p:cNvPr id="358406" name="Text Box 6"/>
          <p:cNvSpPr txBox="1">
            <a:spLocks noChangeArrowheads="1"/>
          </p:cNvSpPr>
          <p:nvPr/>
        </p:nvSpPr>
        <p:spPr bwMode="auto">
          <a:xfrm>
            <a:off x="899592" y="3283396"/>
            <a:ext cx="6781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ourier New" panose="02070309020205020404" pitchFamily="49" charset="0"/>
              </a:rPr>
              <a:t>Circle c = new Circle(2.0);</a:t>
            </a:r>
          </a:p>
          <a:p>
            <a:pPr>
              <a:spcBef>
                <a:spcPct val="50000"/>
              </a:spcBef>
            </a:pPr>
            <a:r>
              <a:rPr lang="en-GB" altLang="en-US" dirty="0" err="1">
                <a:latin typeface="Courier New" panose="02070309020205020404" pitchFamily="49" charset="0"/>
              </a:rPr>
              <a:t>System.out.println</a:t>
            </a:r>
            <a:r>
              <a:rPr lang="en-GB" altLang="en-US" dirty="0">
                <a:latin typeface="Courier New" panose="02070309020205020404" pitchFamily="49" charset="0"/>
              </a:rPr>
              <a:t>(</a:t>
            </a:r>
            <a:r>
              <a:rPr lang="en-GB" altLang="en-US" dirty="0" err="1">
                <a:latin typeface="Courier New" panose="02070309020205020404" pitchFamily="49" charset="0"/>
              </a:rPr>
              <a:t>c.toString</a:t>
            </a:r>
            <a:r>
              <a:rPr lang="en-GB" altLang="en-US" dirty="0">
                <a:latin typeface="Courier New" panose="02070309020205020404" pitchFamily="49" charset="0"/>
              </a:rPr>
              <a:t>());</a:t>
            </a:r>
          </a:p>
        </p:txBody>
      </p:sp>
    </p:spTree>
    <p:extLst>
      <p:ext uri="{BB962C8B-B14F-4D97-AF65-F5344CB8AC3E}">
        <p14:creationId xmlns:p14="http://schemas.microsoft.com/office/powerpoint/2010/main" val="4088634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FFE2A2-1B19-46E7-87A1-DCD3DF5685AE}" type="slidenum">
              <a:rPr lang="en-GB" altLang="en-US"/>
              <a:pPr/>
              <a:t>79</a:t>
            </a:fld>
            <a:endParaRPr lang="en-GB" altLang="en-US"/>
          </a:p>
        </p:txBody>
      </p:sp>
      <p:sp>
        <p:nvSpPr>
          <p:cNvPr id="429058" name="Rectangle 2"/>
          <p:cNvSpPr>
            <a:spLocks noGrp="1" noChangeArrowheads="1"/>
          </p:cNvSpPr>
          <p:nvPr>
            <p:ph type="title"/>
          </p:nvPr>
        </p:nvSpPr>
        <p:spPr>
          <a:xfrm>
            <a:off x="395536" y="836712"/>
            <a:ext cx="7886700" cy="1325563"/>
          </a:xfrm>
        </p:spPr>
        <p:txBody>
          <a:bodyPr>
            <a:normAutofit/>
          </a:bodyPr>
          <a:lstStyle/>
          <a:p>
            <a:r>
              <a:rPr lang="en-GB" altLang="en-US" sz="2800" dirty="0"/>
              <a:t>Object References and Class Hierarchy</a:t>
            </a:r>
          </a:p>
        </p:txBody>
      </p:sp>
      <p:sp>
        <p:nvSpPr>
          <p:cNvPr id="429059" name="Rectangle 3"/>
          <p:cNvSpPr>
            <a:spLocks noGrp="1" noChangeArrowheads="1"/>
          </p:cNvSpPr>
          <p:nvPr>
            <p:ph type="body" idx="1"/>
          </p:nvPr>
        </p:nvSpPr>
        <p:spPr>
          <a:xfrm>
            <a:off x="599367" y="2162275"/>
            <a:ext cx="7886700" cy="3547591"/>
          </a:xfrm>
        </p:spPr>
        <p:txBody>
          <a:bodyPr/>
          <a:lstStyle/>
          <a:p>
            <a:r>
              <a:rPr lang="en-GB" altLang="en-US" dirty="0"/>
              <a:t>In Java an object reference that is declared of a particular class </a:t>
            </a:r>
            <a:r>
              <a:rPr lang="en-GB" altLang="en-US" b="1" dirty="0"/>
              <a:t>can be used to refer to an object of any subclass</a:t>
            </a:r>
            <a:r>
              <a:rPr lang="en-GB" altLang="en-US" dirty="0"/>
              <a:t>. See the following example.</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But not vice versa.</a:t>
            </a:r>
            <a:endParaRPr lang="en-GB" altLang="en-US" dirty="0"/>
          </a:p>
        </p:txBody>
      </p:sp>
      <p:sp>
        <p:nvSpPr>
          <p:cNvPr id="429060" name="Text Box 4"/>
          <p:cNvSpPr txBox="1">
            <a:spLocks noChangeArrowheads="1"/>
          </p:cNvSpPr>
          <p:nvPr/>
        </p:nvSpPr>
        <p:spPr bwMode="auto">
          <a:xfrm>
            <a:off x="1043608" y="3356992"/>
            <a:ext cx="63246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dirty="0">
                <a:latin typeface="Courier New" panose="02070309020205020404" pitchFamily="49" charset="0"/>
              </a:rPr>
              <a:t>Student s1=new Student("jane");</a:t>
            </a:r>
          </a:p>
          <a:p>
            <a:r>
              <a:rPr lang="en-GB" altLang="en-US" dirty="0" err="1">
                <a:latin typeface="Courier New" panose="02070309020205020404" pitchFamily="49" charset="0"/>
              </a:rPr>
              <a:t>MScStudent</a:t>
            </a:r>
            <a:r>
              <a:rPr lang="en-GB" altLang="en-US" dirty="0">
                <a:latin typeface="Courier New" panose="02070309020205020404" pitchFamily="49" charset="0"/>
              </a:rPr>
              <a:t> ms1 = new </a:t>
            </a:r>
            <a:r>
              <a:rPr lang="en-GB" altLang="en-US" dirty="0" err="1">
                <a:latin typeface="Courier New" panose="02070309020205020404" pitchFamily="49" charset="0"/>
              </a:rPr>
              <a:t>MScStudent</a:t>
            </a:r>
            <a:r>
              <a:rPr lang="en-GB" altLang="en-US" dirty="0">
                <a:latin typeface="Courier New" panose="02070309020205020404" pitchFamily="49" charset="0"/>
              </a:rPr>
              <a:t>("mike");</a:t>
            </a:r>
            <a:br>
              <a:rPr lang="en-GB" altLang="en-US" dirty="0">
                <a:latin typeface="Courier New" panose="02070309020205020404" pitchFamily="49" charset="0"/>
              </a:rPr>
            </a:br>
            <a:r>
              <a:rPr lang="en-GB" altLang="en-US" dirty="0">
                <a:latin typeface="Courier New" panose="02070309020205020404" pitchFamily="49" charset="0"/>
              </a:rPr>
              <a:t>…</a:t>
            </a:r>
          </a:p>
          <a:p>
            <a:r>
              <a:rPr lang="en-GB" altLang="en-US" dirty="0">
                <a:solidFill>
                  <a:srgbClr val="FF5050"/>
                </a:solidFill>
                <a:latin typeface="Courier New" panose="02070309020205020404" pitchFamily="49" charset="0"/>
              </a:rPr>
              <a:t>s1=ms1</a:t>
            </a:r>
            <a:r>
              <a:rPr lang="en-GB" altLang="en-US" dirty="0">
                <a:latin typeface="Courier New" panose="02070309020205020404" pitchFamily="49" charset="0"/>
              </a:rPr>
              <a:t>;//s1 points to an </a:t>
            </a:r>
            <a:r>
              <a:rPr lang="en-GB" altLang="en-US" dirty="0" err="1">
                <a:latin typeface="Courier New" panose="02070309020205020404" pitchFamily="49" charset="0"/>
              </a:rPr>
              <a:t>MScStudent</a:t>
            </a:r>
            <a:endParaRPr lang="en-GB" altLang="en-US" dirty="0">
              <a:latin typeface="Courier New" panose="02070309020205020404" pitchFamily="49" charset="0"/>
            </a:endParaRPr>
          </a:p>
          <a:p>
            <a:r>
              <a:rPr lang="en-GB" altLang="en-US" dirty="0" err="1">
                <a:latin typeface="Courier New" panose="02070309020205020404" pitchFamily="49" charset="0"/>
              </a:rPr>
              <a:t>System.out.println</a:t>
            </a:r>
            <a:r>
              <a:rPr lang="en-GB" altLang="en-US" dirty="0">
                <a:latin typeface="Courier New" panose="02070309020205020404" pitchFamily="49" charset="0"/>
              </a:rPr>
              <a:t>(s1.toString());</a:t>
            </a:r>
            <a:br>
              <a:rPr lang="en-GB" altLang="en-US" dirty="0">
                <a:latin typeface="Courier New" panose="02070309020205020404" pitchFamily="49" charset="0"/>
              </a:rPr>
            </a:br>
            <a:endParaRPr lang="en-GB" altLang="en-US" dirty="0">
              <a:latin typeface="Courier New" panose="02070309020205020404" pitchFamily="49" charset="0"/>
            </a:endParaRPr>
          </a:p>
          <a:p>
            <a:pPr>
              <a:spcBef>
                <a:spcPct val="50000"/>
              </a:spcBef>
            </a:pPr>
            <a:endParaRPr lang="en-GB" altLang="en-US" dirty="0">
              <a:latin typeface="Courier New" panose="02070309020205020404" pitchFamily="49" charset="0"/>
            </a:endParaRPr>
          </a:p>
        </p:txBody>
      </p:sp>
    </p:spTree>
    <p:extLst>
      <p:ext uri="{BB962C8B-B14F-4D97-AF65-F5344CB8AC3E}">
        <p14:creationId xmlns:p14="http://schemas.microsoft.com/office/powerpoint/2010/main" val="31934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a:t>Behaviour</a:t>
            </a:r>
            <a:endParaRPr lang="en-US" altLang="en-US"/>
          </a:p>
        </p:txBody>
      </p:sp>
      <p:sp>
        <p:nvSpPr>
          <p:cNvPr id="17411" name="Rectangle 3"/>
          <p:cNvSpPr>
            <a:spLocks noGrp="1" noChangeArrowheads="1"/>
          </p:cNvSpPr>
          <p:nvPr>
            <p:ph type="body" idx="1"/>
          </p:nvPr>
        </p:nvSpPr>
        <p:spPr/>
        <p:txBody>
          <a:bodyPr/>
          <a:lstStyle/>
          <a:p>
            <a:r>
              <a:rPr lang="en-GB" altLang="en-US" dirty="0"/>
              <a:t>An object can have a set of actions that it can perform</a:t>
            </a:r>
          </a:p>
          <a:p>
            <a:pPr lvl="1"/>
            <a:endParaRPr lang="en-GB" altLang="en-US" dirty="0"/>
          </a:p>
          <a:p>
            <a:pPr lvl="1"/>
            <a:r>
              <a:rPr lang="en-GB" altLang="en-US" dirty="0"/>
              <a:t>The behaviour may be commanded from outside the object</a:t>
            </a:r>
          </a:p>
          <a:p>
            <a:pPr lvl="2"/>
            <a:r>
              <a:rPr lang="en-GB" altLang="en-US" dirty="0"/>
              <a:t>Command – the object is commanded to do something</a:t>
            </a:r>
          </a:p>
          <a:p>
            <a:pPr lvl="2"/>
            <a:r>
              <a:rPr lang="en-GB" altLang="en-US" dirty="0"/>
              <a:t>Query – the object is requested for something </a:t>
            </a:r>
          </a:p>
          <a:p>
            <a:pPr lvl="2"/>
            <a:endParaRPr lang="en-GB" altLang="en-US" dirty="0"/>
          </a:p>
          <a:p>
            <a:pPr lvl="1"/>
            <a:r>
              <a:rPr lang="en-GB" altLang="en-US" dirty="0"/>
              <a:t>It may be something that the object “knows” how to do for itself</a:t>
            </a:r>
          </a:p>
          <a:p>
            <a:pPr lvl="1"/>
            <a:endParaRPr lang="en-GB" altLang="en-US" dirty="0"/>
          </a:p>
          <a:p>
            <a:pPr lvl="1"/>
            <a:r>
              <a:rPr lang="en-GB" altLang="en-US" dirty="0"/>
              <a:t>They may or may not result in a change of state</a:t>
            </a:r>
          </a:p>
        </p:txBody>
      </p:sp>
    </p:spTree>
    <p:extLst>
      <p:ext uri="{BB962C8B-B14F-4D97-AF65-F5344CB8AC3E}">
        <p14:creationId xmlns:p14="http://schemas.microsoft.com/office/powerpoint/2010/main" val="2247804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23528" y="980728"/>
            <a:ext cx="7886700" cy="637953"/>
          </a:xfrm>
        </p:spPr>
        <p:txBody>
          <a:bodyPr lIns="92075" tIns="46038" rIns="92075" bIns="46038" anchor="b">
            <a:normAutofit/>
          </a:bodyPr>
          <a:lstStyle/>
          <a:p>
            <a:r>
              <a:rPr lang="en-US" altLang="en-US" sz="2800" dirty="0"/>
              <a:t>Advantages &amp; Disadvantages</a:t>
            </a:r>
          </a:p>
        </p:txBody>
      </p:sp>
      <p:sp>
        <p:nvSpPr>
          <p:cNvPr id="28675" name="Rectangle 3"/>
          <p:cNvSpPr>
            <a:spLocks noGrp="1" noChangeArrowheads="1"/>
          </p:cNvSpPr>
          <p:nvPr>
            <p:ph type="body" idx="4294967295"/>
          </p:nvPr>
        </p:nvSpPr>
        <p:spPr>
          <a:xfrm>
            <a:off x="685800" y="1752600"/>
            <a:ext cx="7772400" cy="4343400"/>
          </a:xfrm>
        </p:spPr>
        <p:txBody>
          <a:bodyPr lIns="92075" tIns="46038" rIns="92075" bIns="46038"/>
          <a:lstStyle/>
          <a:p>
            <a:r>
              <a:rPr lang="en-GB" altLang="en-US" sz="2400" dirty="0"/>
              <a:t>Advantages of Inheritance (so far)</a:t>
            </a:r>
          </a:p>
          <a:p>
            <a:pPr lvl="1">
              <a:buFont typeface="Symbol" panose="05050102010706020507" pitchFamily="18" charset="2"/>
              <a:buChar char="·"/>
            </a:pPr>
            <a:r>
              <a:rPr lang="en-GB" altLang="en-US" dirty="0"/>
              <a:t>avoids code duplication</a:t>
            </a:r>
          </a:p>
          <a:p>
            <a:pPr lvl="1">
              <a:buFont typeface="Symbol" panose="05050102010706020507" pitchFamily="18" charset="2"/>
              <a:buChar char="·"/>
            </a:pPr>
            <a:r>
              <a:rPr lang="en-GB" altLang="en-US" dirty="0"/>
              <a:t>reuse of existing code</a:t>
            </a:r>
          </a:p>
          <a:p>
            <a:pPr lvl="1">
              <a:buFont typeface="Symbol" panose="05050102010706020507" pitchFamily="18" charset="2"/>
              <a:buChar char="·"/>
            </a:pPr>
            <a:r>
              <a:rPr lang="en-GB" altLang="en-US" dirty="0"/>
              <a:t>ease of maintenance </a:t>
            </a:r>
          </a:p>
          <a:p>
            <a:pPr lvl="1">
              <a:buFont typeface="Symbol" panose="05050102010706020507" pitchFamily="18" charset="2"/>
              <a:buChar char="·"/>
            </a:pPr>
            <a:r>
              <a:rPr lang="en-GB" altLang="en-US" dirty="0"/>
              <a:t>extendibility (adding new classes)</a:t>
            </a:r>
          </a:p>
          <a:p>
            <a:r>
              <a:rPr lang="en-GB" altLang="en-US" sz="2400" dirty="0"/>
              <a:t>Disadvantages of Inheritance (so far)</a:t>
            </a:r>
          </a:p>
          <a:p>
            <a:pPr lvl="1">
              <a:buFont typeface="Symbol" panose="05050102010706020507" pitchFamily="18" charset="2"/>
              <a:buChar char="·"/>
            </a:pPr>
            <a:r>
              <a:rPr lang="en-GB" altLang="en-US" dirty="0"/>
              <a:t>additional classes</a:t>
            </a:r>
          </a:p>
          <a:p>
            <a:pPr lvl="1">
              <a:buFont typeface="Symbol" panose="05050102010706020507" pitchFamily="18" charset="2"/>
              <a:buChar char="·"/>
            </a:pPr>
            <a:r>
              <a:rPr lang="en-GB" altLang="en-US" dirty="0"/>
              <a:t>subclass no longer contains all of its code/services</a:t>
            </a:r>
          </a:p>
          <a:p>
            <a:pPr lvl="1">
              <a:buFont typeface="Symbol" panose="05050102010706020507" pitchFamily="18" charset="2"/>
              <a:buChar char="·"/>
            </a:pPr>
            <a:r>
              <a:rPr lang="en-GB" altLang="en-US" dirty="0"/>
              <a:t>may be difficult to see what services are available in a class</a:t>
            </a:r>
          </a:p>
          <a:p>
            <a:pPr lvl="1">
              <a:buFont typeface="Symbol" panose="05050102010706020507" pitchFamily="18" charset="2"/>
              <a:buChar char="·"/>
            </a:pPr>
            <a:r>
              <a:rPr lang="en-GB" altLang="en-US" dirty="0"/>
              <a:t>Not as flexible as it seems</a:t>
            </a:r>
          </a:p>
          <a:p>
            <a:pPr lvl="1">
              <a:buFont typeface="Symbol" panose="05050102010706020507" pitchFamily="18" charset="2"/>
              <a:buChar char="·"/>
            </a:pPr>
            <a:r>
              <a:rPr lang="en-GB" altLang="en-US" dirty="0"/>
              <a:t>Not always a good solution</a:t>
            </a:r>
          </a:p>
          <a:p>
            <a:pPr lvl="1"/>
            <a:endParaRPr lang="en-GB" altLang="en-US" dirty="0"/>
          </a:p>
          <a:p>
            <a:endParaRPr lang="en-US" altLang="en-US" sz="2000" dirty="0"/>
          </a:p>
        </p:txBody>
      </p:sp>
    </p:spTree>
    <p:extLst>
      <p:ext uri="{BB962C8B-B14F-4D97-AF65-F5344CB8AC3E}">
        <p14:creationId xmlns:p14="http://schemas.microsoft.com/office/powerpoint/2010/main" val="6778592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9957"/>
            <a:ext cx="4464496" cy="5412259"/>
          </a:xfrm>
        </p:spPr>
        <p:txBody>
          <a:bodyPr>
            <a:normAutofit fontScale="92500" lnSpcReduction="20000"/>
          </a:bodyPr>
          <a:lstStyle/>
          <a:p>
            <a:pPr marL="0" indent="0">
              <a:buNone/>
            </a:pPr>
            <a:r>
              <a:rPr lang="en-GB" dirty="0"/>
              <a:t>public class Father{ </a:t>
            </a:r>
          </a:p>
          <a:p>
            <a:pPr marL="0" indent="0">
              <a:buNone/>
            </a:pPr>
            <a:r>
              <a:rPr lang="en-GB" dirty="0"/>
              <a:t>     </a:t>
            </a:r>
            <a:r>
              <a:rPr lang="en-GB" dirty="0" err="1"/>
              <a:t>int</a:t>
            </a:r>
            <a:r>
              <a:rPr lang="en-GB" dirty="0"/>
              <a:t> a=100; </a:t>
            </a:r>
          </a:p>
          <a:p>
            <a:pPr marL="0" indent="0">
              <a:buNone/>
            </a:pPr>
            <a:endParaRPr lang="en-GB" dirty="0"/>
          </a:p>
          <a:p>
            <a:pPr marL="0" indent="0">
              <a:buNone/>
            </a:pPr>
            <a:r>
              <a:rPr lang="en-GB" dirty="0"/>
              <a:t>     public void miner(){</a:t>
            </a:r>
          </a:p>
          <a:p>
            <a:pPr marL="0" indent="0">
              <a:buNone/>
            </a:pPr>
            <a:r>
              <a:rPr lang="en-GB" dirty="0"/>
              <a:t>       a--; </a:t>
            </a:r>
          </a:p>
          <a:p>
            <a:pPr marL="0" indent="0">
              <a:buNone/>
            </a:pPr>
            <a:r>
              <a:rPr lang="en-GB" dirty="0"/>
              <a:t>     } </a:t>
            </a:r>
          </a:p>
          <a:p>
            <a:pPr marL="0" indent="0">
              <a:buNone/>
            </a:pPr>
            <a:endParaRPr lang="en-GB" dirty="0"/>
          </a:p>
          <a:p>
            <a:pPr marL="0" indent="0">
              <a:buNone/>
            </a:pPr>
            <a:r>
              <a:rPr lang="en-GB" dirty="0"/>
              <a:t>     public static void main(String[] </a:t>
            </a:r>
            <a:r>
              <a:rPr lang="en-GB" dirty="0" err="1"/>
              <a:t>args</a:t>
            </a:r>
            <a:r>
              <a:rPr lang="en-GB" dirty="0"/>
              <a:t>){ </a:t>
            </a:r>
          </a:p>
          <a:p>
            <a:pPr marL="0" indent="0">
              <a:buNone/>
            </a:pPr>
            <a:r>
              <a:rPr lang="en-GB" dirty="0"/>
              <a:t>        Father x = new Father(); </a:t>
            </a:r>
          </a:p>
          <a:p>
            <a:pPr marL="0" indent="0">
              <a:buNone/>
            </a:pPr>
            <a:r>
              <a:rPr lang="en-GB" dirty="0"/>
              <a:t>        Son y = new Son(); </a:t>
            </a:r>
          </a:p>
          <a:p>
            <a:pPr marL="0" indent="0">
              <a:buNone/>
            </a:pPr>
            <a:r>
              <a:rPr lang="en-GB" dirty="0"/>
              <a:t>        </a:t>
            </a:r>
            <a:r>
              <a:rPr lang="en-GB" dirty="0" err="1"/>
              <a:t>System.out.print</a:t>
            </a:r>
            <a:r>
              <a:rPr lang="en-GB" dirty="0"/>
              <a:t>(</a:t>
            </a:r>
            <a:r>
              <a:rPr lang="en-GB" dirty="0" err="1"/>
              <a:t>y.a</a:t>
            </a:r>
            <a:r>
              <a:rPr lang="en-GB" dirty="0"/>
              <a:t>+” ”); </a:t>
            </a:r>
          </a:p>
          <a:p>
            <a:pPr marL="0" indent="0">
              <a:buNone/>
            </a:pPr>
            <a:r>
              <a:rPr lang="en-GB" dirty="0"/>
              <a:t>        </a:t>
            </a:r>
            <a:r>
              <a:rPr lang="en-GB" dirty="0" err="1"/>
              <a:t>System.out.print</a:t>
            </a:r>
            <a:r>
              <a:rPr lang="en-GB" dirty="0"/>
              <a:t>(</a:t>
            </a:r>
            <a:r>
              <a:rPr lang="en-GB" dirty="0" err="1"/>
              <a:t>y.getA</a:t>
            </a:r>
            <a:r>
              <a:rPr lang="en-GB" dirty="0"/>
              <a:t>()+” ”); </a:t>
            </a:r>
          </a:p>
          <a:p>
            <a:pPr marL="0" indent="0">
              <a:buNone/>
            </a:pPr>
            <a:r>
              <a:rPr lang="en-GB" dirty="0"/>
              <a:t>        </a:t>
            </a:r>
            <a:r>
              <a:rPr lang="en-GB" dirty="0" err="1"/>
              <a:t>y.miner</a:t>
            </a:r>
            <a:r>
              <a:rPr lang="en-GB" dirty="0"/>
              <a:t>(); </a:t>
            </a:r>
          </a:p>
          <a:p>
            <a:pPr marL="0" indent="0">
              <a:buNone/>
            </a:pPr>
            <a:r>
              <a:rPr lang="en-GB" dirty="0"/>
              <a:t>        </a:t>
            </a:r>
            <a:r>
              <a:rPr lang="en-GB" dirty="0" err="1"/>
              <a:t>System.out.print</a:t>
            </a:r>
            <a:r>
              <a:rPr lang="en-GB" dirty="0"/>
              <a:t>(</a:t>
            </a:r>
            <a:r>
              <a:rPr lang="en-GB" dirty="0" err="1"/>
              <a:t>y.a</a:t>
            </a:r>
            <a:r>
              <a:rPr lang="en-GB" dirty="0"/>
              <a:t>+” ”); </a:t>
            </a:r>
          </a:p>
          <a:p>
            <a:pPr marL="0" indent="0">
              <a:buNone/>
            </a:pPr>
            <a:r>
              <a:rPr lang="en-GB" dirty="0"/>
              <a:t>        </a:t>
            </a:r>
            <a:r>
              <a:rPr lang="en-GB" dirty="0" err="1"/>
              <a:t>System.out.print</a:t>
            </a:r>
            <a:r>
              <a:rPr lang="en-GB" dirty="0"/>
              <a:t>(</a:t>
            </a:r>
            <a:r>
              <a:rPr lang="en-GB" dirty="0" err="1"/>
              <a:t>y.getA</a:t>
            </a:r>
            <a:r>
              <a:rPr lang="en-GB" dirty="0"/>
              <a:t>()); </a:t>
            </a:r>
          </a:p>
          <a:p>
            <a:pPr marL="0" indent="0">
              <a:buNone/>
            </a:pPr>
            <a:r>
              <a:rPr lang="en-GB" dirty="0"/>
              <a:t>      } </a:t>
            </a:r>
          </a:p>
          <a:p>
            <a:pPr marL="0" indent="0">
              <a:buNone/>
            </a:pPr>
            <a:r>
              <a:rPr lang="en-GB" dirty="0"/>
              <a:t>} </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81</a:t>
            </a:fld>
            <a:endParaRPr lang="en-US" altLang="en-US"/>
          </a:p>
        </p:txBody>
      </p:sp>
      <p:sp>
        <p:nvSpPr>
          <p:cNvPr id="5" name="Rectangle 4"/>
          <p:cNvSpPr/>
          <p:nvPr/>
        </p:nvSpPr>
        <p:spPr>
          <a:xfrm>
            <a:off x="5172567" y="1522191"/>
            <a:ext cx="3347864" cy="1754326"/>
          </a:xfrm>
          <a:prstGeom prst="rect">
            <a:avLst/>
          </a:prstGeom>
        </p:spPr>
        <p:txBody>
          <a:bodyPr wrap="square">
            <a:spAutoFit/>
          </a:bodyPr>
          <a:lstStyle/>
          <a:p>
            <a:r>
              <a:rPr lang="en-GB" i="0" dirty="0"/>
              <a:t>class Son extends Father{ </a:t>
            </a:r>
          </a:p>
          <a:p>
            <a:r>
              <a:rPr lang="en-GB" i="0" dirty="0"/>
              <a:t>       </a:t>
            </a:r>
            <a:r>
              <a:rPr lang="en-GB" i="0" dirty="0" err="1"/>
              <a:t>int</a:t>
            </a:r>
            <a:r>
              <a:rPr lang="en-GB" i="0" dirty="0"/>
              <a:t> a = 0; </a:t>
            </a:r>
          </a:p>
          <a:p>
            <a:r>
              <a:rPr lang="en-GB" i="0" dirty="0"/>
              <a:t>       public </a:t>
            </a:r>
            <a:r>
              <a:rPr lang="en-GB" i="0" dirty="0" err="1"/>
              <a:t>int</a:t>
            </a:r>
            <a:r>
              <a:rPr lang="en-GB" i="0" dirty="0"/>
              <a:t> </a:t>
            </a:r>
            <a:r>
              <a:rPr lang="en-GB" i="0" dirty="0" err="1"/>
              <a:t>getA</a:t>
            </a:r>
            <a:r>
              <a:rPr lang="en-GB" i="0" dirty="0"/>
              <a:t>() { </a:t>
            </a:r>
          </a:p>
          <a:p>
            <a:r>
              <a:rPr lang="en-GB" i="0" dirty="0"/>
              <a:t>            return </a:t>
            </a:r>
            <a:r>
              <a:rPr lang="en-GB" i="0" dirty="0" err="1"/>
              <a:t>super.a</a:t>
            </a:r>
            <a:r>
              <a:rPr lang="en-GB" i="0" dirty="0"/>
              <a:t>; </a:t>
            </a:r>
          </a:p>
          <a:p>
            <a:r>
              <a:rPr lang="en-GB" i="0" dirty="0"/>
              <a:t>       } </a:t>
            </a:r>
          </a:p>
          <a:p>
            <a:r>
              <a:rPr lang="en-GB" i="0" dirty="0"/>
              <a:t>} </a:t>
            </a:r>
          </a:p>
        </p:txBody>
      </p:sp>
      <p:sp>
        <p:nvSpPr>
          <p:cNvPr id="6" name="Rectangle 5"/>
          <p:cNvSpPr/>
          <p:nvPr/>
        </p:nvSpPr>
        <p:spPr>
          <a:xfrm>
            <a:off x="3779912" y="5643076"/>
            <a:ext cx="4968552" cy="646331"/>
          </a:xfrm>
          <a:prstGeom prst="rect">
            <a:avLst/>
          </a:prstGeom>
        </p:spPr>
        <p:txBody>
          <a:bodyPr wrap="square">
            <a:spAutoFit/>
          </a:bodyPr>
          <a:lstStyle/>
          <a:p>
            <a:r>
              <a:rPr lang="en-GB" i="0" dirty="0"/>
              <a:t>What will be printed to the terminal window when the code fragment above is executed?</a:t>
            </a:r>
          </a:p>
        </p:txBody>
      </p:sp>
    </p:spTree>
    <p:extLst>
      <p:ext uri="{BB962C8B-B14F-4D97-AF65-F5344CB8AC3E}">
        <p14:creationId xmlns:p14="http://schemas.microsoft.com/office/powerpoint/2010/main" val="95691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a:t>Behaviour – Queries and Commands</a:t>
            </a:r>
            <a:endParaRPr lang="en-US" altLang="en-US"/>
          </a:p>
        </p:txBody>
      </p:sp>
      <p:sp>
        <p:nvSpPr>
          <p:cNvPr id="18435" name="Rectangle 3"/>
          <p:cNvSpPr>
            <a:spLocks noGrp="1" noChangeArrowheads="1"/>
          </p:cNvSpPr>
          <p:nvPr>
            <p:ph type="body" idx="1"/>
          </p:nvPr>
        </p:nvSpPr>
        <p:spPr/>
        <p:txBody>
          <a:bodyPr/>
          <a:lstStyle/>
          <a:p>
            <a:r>
              <a:rPr lang="en-GB" altLang="en-US" dirty="0"/>
              <a:t>Query (Accessor, Getter)</a:t>
            </a:r>
          </a:p>
          <a:p>
            <a:pPr lvl="1"/>
            <a:r>
              <a:rPr lang="en-GB" altLang="en-US" dirty="0"/>
              <a:t>Often simply request for data maintained by the object</a:t>
            </a:r>
          </a:p>
          <a:p>
            <a:pPr lvl="1"/>
            <a:r>
              <a:rPr lang="en-US" altLang="zh-CN" dirty="0"/>
              <a:t>S</a:t>
            </a:r>
            <a:r>
              <a:rPr lang="en-GB" altLang="en-US" dirty="0" err="1"/>
              <a:t>tudent</a:t>
            </a:r>
            <a:r>
              <a:rPr lang="en-GB" altLang="en-US" dirty="0"/>
              <a:t> object queried for student name</a:t>
            </a:r>
          </a:p>
          <a:p>
            <a:pPr lvl="1"/>
            <a:r>
              <a:rPr lang="en-US" altLang="en-US" dirty="0"/>
              <a:t>G</a:t>
            </a:r>
            <a:r>
              <a:rPr lang="en-GB" altLang="en-US" dirty="0"/>
              <a:t>et shape colour</a:t>
            </a:r>
          </a:p>
          <a:p>
            <a:pPr lvl="1"/>
            <a:r>
              <a:rPr lang="en-GB" altLang="en-US" dirty="0"/>
              <a:t>State is unchanged</a:t>
            </a:r>
          </a:p>
          <a:p>
            <a:pPr lvl="1"/>
            <a:endParaRPr lang="en-GB" altLang="en-US" dirty="0"/>
          </a:p>
          <a:p>
            <a:pPr lvl="1"/>
            <a:endParaRPr lang="en-GB" altLang="en-US" dirty="0"/>
          </a:p>
          <a:p>
            <a:r>
              <a:rPr lang="en-GB" altLang="en-US" dirty="0"/>
              <a:t>Command (Mutator, Setter)</a:t>
            </a:r>
          </a:p>
          <a:p>
            <a:pPr lvl="1"/>
            <a:r>
              <a:rPr lang="en-GB" altLang="en-US" dirty="0"/>
              <a:t>Set shape colour – changes the state</a:t>
            </a:r>
          </a:p>
          <a:p>
            <a:endParaRPr lang="en-US" altLang="en-US" dirty="0"/>
          </a:p>
        </p:txBody>
      </p:sp>
    </p:spTree>
    <p:extLst>
      <p:ext uri="{BB962C8B-B14F-4D97-AF65-F5344CB8AC3E}">
        <p14:creationId xmlns:p14="http://schemas.microsoft.com/office/powerpoint/2010/main" val="4269337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67802</TotalTime>
  <Words>4513</Words>
  <Application>Microsoft Office PowerPoint</Application>
  <PresentationFormat>On-screen Show (4:3)</PresentationFormat>
  <Paragraphs>780</Paragraphs>
  <Slides>81</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3" baseType="lpstr">
      <vt:lpstr>Courier</vt:lpstr>
      <vt:lpstr>StarBats</vt:lpstr>
      <vt:lpstr>Arial</vt:lpstr>
      <vt:lpstr>Calibri</vt:lpstr>
      <vt:lpstr>Calibri Light</vt:lpstr>
      <vt:lpstr>Courier New</vt:lpstr>
      <vt:lpstr>Helvetica</vt:lpstr>
      <vt:lpstr>Lucida Console</vt:lpstr>
      <vt:lpstr>Symbol</vt:lpstr>
      <vt:lpstr>Times New Roman</vt:lpstr>
      <vt:lpstr>Office Theme</vt:lpstr>
      <vt:lpstr>Microsoft Word Picture</vt:lpstr>
      <vt:lpstr>7COM1025 Programming for Software Engineers</vt:lpstr>
      <vt:lpstr>Object- Oriented Programs</vt:lpstr>
      <vt:lpstr>Object-oriented systems</vt:lpstr>
      <vt:lpstr>Objects</vt:lpstr>
      <vt:lpstr>Three Object Characteristics</vt:lpstr>
      <vt:lpstr>State</vt:lpstr>
      <vt:lpstr>State - Instance Variables</vt:lpstr>
      <vt:lpstr>Behaviour</vt:lpstr>
      <vt:lpstr>Behaviour – Queries and Commands</vt:lpstr>
      <vt:lpstr>Identity</vt:lpstr>
      <vt:lpstr>Classes</vt:lpstr>
      <vt:lpstr>From Classes to Objects</vt:lpstr>
      <vt:lpstr>Classes - Example</vt:lpstr>
      <vt:lpstr>Using our newly defined class</vt:lpstr>
      <vt:lpstr>PowerPoint Presentation</vt:lpstr>
      <vt:lpstr>PowerPoint Presentation</vt:lpstr>
      <vt:lpstr>static key word</vt:lpstr>
      <vt:lpstr>Overview of a complete system</vt:lpstr>
      <vt:lpstr>Designing a system</vt:lpstr>
      <vt:lpstr>Abstraction</vt:lpstr>
      <vt:lpstr>Defining a Class</vt:lpstr>
      <vt:lpstr>Class Definition</vt:lpstr>
      <vt:lpstr>Step 1 - Naming the Class</vt:lpstr>
      <vt:lpstr>Coding the class – class definition</vt:lpstr>
      <vt:lpstr>Coding the class – adding data</vt:lpstr>
      <vt:lpstr>Instance fields</vt:lpstr>
      <vt:lpstr>Coding the class – Adding the methods</vt:lpstr>
      <vt:lpstr>Accessor methods</vt:lpstr>
      <vt:lpstr>Accessor methods</vt:lpstr>
      <vt:lpstr>Mutator/Setter methods</vt:lpstr>
      <vt:lpstr>Mutator example</vt:lpstr>
      <vt:lpstr>Methods in Counter class</vt:lpstr>
      <vt:lpstr>Calling Methods</vt:lpstr>
      <vt:lpstr>Method Key Words</vt:lpstr>
      <vt:lpstr>Instance and internal methods</vt:lpstr>
      <vt:lpstr>Using the class</vt:lpstr>
      <vt:lpstr>Methods in Counter class</vt:lpstr>
      <vt:lpstr>A Tester Class</vt:lpstr>
      <vt:lpstr>PowerPoint Presentation</vt:lpstr>
      <vt:lpstr>Instantiating a Class</vt:lpstr>
      <vt:lpstr>Constructor</vt:lpstr>
      <vt:lpstr>Coding the class – adding constructor(s)</vt:lpstr>
      <vt:lpstr>Methods and Constructors with Parameters</vt:lpstr>
      <vt:lpstr>The “this” value</vt:lpstr>
      <vt:lpstr>Objects as properties of Objects</vt:lpstr>
      <vt:lpstr>Composition</vt:lpstr>
      <vt:lpstr>A Date class in Student</vt:lpstr>
      <vt:lpstr>Objects and Methods</vt:lpstr>
      <vt:lpstr>Method Signature</vt:lpstr>
      <vt:lpstr>Overloaded Method Example</vt:lpstr>
      <vt:lpstr>Chaining</vt:lpstr>
      <vt:lpstr>Encapsulation</vt:lpstr>
      <vt:lpstr>PowerPoint Presentation</vt:lpstr>
      <vt:lpstr>Code duplication</vt:lpstr>
      <vt:lpstr>Classes &amp; Objects</vt:lpstr>
      <vt:lpstr>Inheritance hierarchy for Shapes. </vt:lpstr>
      <vt:lpstr>Extending a class</vt:lpstr>
      <vt:lpstr>Inheritance in more detail</vt:lpstr>
      <vt:lpstr>State and behaviour common to both</vt:lpstr>
      <vt:lpstr>Sub-classing</vt:lpstr>
      <vt:lpstr>Sub-classing</vt:lpstr>
      <vt:lpstr>ColouredCircle is a Circle</vt:lpstr>
      <vt:lpstr>OO and Inheritance</vt:lpstr>
      <vt:lpstr>Test for Inheritance</vt:lpstr>
      <vt:lpstr>Subclassing in Java</vt:lpstr>
      <vt:lpstr>Sub-classing subclasses</vt:lpstr>
      <vt:lpstr>Reference : super</vt:lpstr>
      <vt:lpstr>super in a Constructor</vt:lpstr>
      <vt:lpstr>Student class</vt:lpstr>
      <vt:lpstr>MScStudent class</vt:lpstr>
      <vt:lpstr>Overriding Methods in the Superclass</vt:lpstr>
      <vt:lpstr>PowerPoint Presentation</vt:lpstr>
      <vt:lpstr>PowerPoint Presentation</vt:lpstr>
      <vt:lpstr>Note</vt:lpstr>
      <vt:lpstr>protected Members</vt:lpstr>
      <vt:lpstr>PowerPoint Presentation</vt:lpstr>
      <vt:lpstr>The Object Class</vt:lpstr>
      <vt:lpstr>The toString() method in Object</vt:lpstr>
      <vt:lpstr>Object References and Class Hierarchy</vt:lpstr>
      <vt:lpstr>Advantages &amp;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Hui Cheng</cp:lastModifiedBy>
  <cp:revision>364</cp:revision>
  <cp:lastPrinted>2005-10-13T14:06:28Z</cp:lastPrinted>
  <dcterms:created xsi:type="dcterms:W3CDTF">2004-04-14T09:29:50Z</dcterms:created>
  <dcterms:modified xsi:type="dcterms:W3CDTF">2020-02-18T13:58:52Z</dcterms:modified>
</cp:coreProperties>
</file>