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73"/>
  </p:notesMasterIdLst>
  <p:handoutMasterIdLst>
    <p:handoutMasterId r:id="rId74"/>
  </p:handout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95" r:id="rId9"/>
    <p:sldId id="297" r:id="rId10"/>
    <p:sldId id="298" r:id="rId11"/>
    <p:sldId id="262" r:id="rId12"/>
    <p:sldId id="263" r:id="rId13"/>
    <p:sldId id="299" r:id="rId14"/>
    <p:sldId id="266" r:id="rId15"/>
    <p:sldId id="267" r:id="rId16"/>
    <p:sldId id="368" r:id="rId17"/>
    <p:sldId id="268" r:id="rId18"/>
    <p:sldId id="269" r:id="rId19"/>
    <p:sldId id="270" r:id="rId20"/>
    <p:sldId id="271" r:id="rId21"/>
    <p:sldId id="333" r:id="rId22"/>
    <p:sldId id="335" r:id="rId23"/>
    <p:sldId id="336" r:id="rId24"/>
    <p:sldId id="347" r:id="rId25"/>
    <p:sldId id="362" r:id="rId26"/>
    <p:sldId id="348" r:id="rId27"/>
    <p:sldId id="339" r:id="rId28"/>
    <p:sldId id="355" r:id="rId29"/>
    <p:sldId id="356" r:id="rId30"/>
    <p:sldId id="330" r:id="rId31"/>
    <p:sldId id="332" r:id="rId32"/>
    <p:sldId id="337" r:id="rId33"/>
    <p:sldId id="341" r:id="rId34"/>
    <p:sldId id="344" r:id="rId35"/>
    <p:sldId id="342" r:id="rId36"/>
    <p:sldId id="343" r:id="rId37"/>
    <p:sldId id="345" r:id="rId38"/>
    <p:sldId id="358" r:id="rId39"/>
    <p:sldId id="359" r:id="rId40"/>
    <p:sldId id="360" r:id="rId41"/>
    <p:sldId id="361" r:id="rId42"/>
    <p:sldId id="331" r:id="rId43"/>
    <p:sldId id="363" r:id="rId44"/>
    <p:sldId id="300" r:id="rId45"/>
    <p:sldId id="301" r:id="rId46"/>
    <p:sldId id="302" r:id="rId47"/>
    <p:sldId id="304" r:id="rId48"/>
    <p:sldId id="303" r:id="rId49"/>
    <p:sldId id="305" r:id="rId50"/>
    <p:sldId id="306" r:id="rId51"/>
    <p:sldId id="307" r:id="rId52"/>
    <p:sldId id="328" r:id="rId53"/>
    <p:sldId id="327" r:id="rId54"/>
    <p:sldId id="308" r:id="rId55"/>
    <p:sldId id="309" r:id="rId56"/>
    <p:sldId id="310" r:id="rId57"/>
    <p:sldId id="311" r:id="rId58"/>
    <p:sldId id="312" r:id="rId59"/>
    <p:sldId id="318" r:id="rId60"/>
    <p:sldId id="319" r:id="rId61"/>
    <p:sldId id="320" r:id="rId62"/>
    <p:sldId id="321" r:id="rId63"/>
    <p:sldId id="365" r:id="rId64"/>
    <p:sldId id="366" r:id="rId65"/>
    <p:sldId id="367" r:id="rId66"/>
    <p:sldId id="322" r:id="rId67"/>
    <p:sldId id="323" r:id="rId68"/>
    <p:sldId id="324" r:id="rId69"/>
    <p:sldId id="325" r:id="rId70"/>
    <p:sldId id="329" r:id="rId71"/>
    <p:sldId id="326" r:id="rId72"/>
  </p:sldIdLst>
  <p:sldSz cx="9144000" cy="6858000" type="screen4x3"/>
  <p:notesSz cx="6888163" cy="96234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g, Hui" initials="CH" lastIdx="1" clrIdx="0">
    <p:extLst>
      <p:ext uri="{19B8F6BF-5375-455C-9EA6-DF929625EA0E}">
        <p15:presenceInfo xmlns:p15="http://schemas.microsoft.com/office/powerpoint/2012/main" userId="S-1-5-21-3967722400-1698878302-1112778811-2754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AA7"/>
    <a:srgbClr val="38AEAB"/>
    <a:srgbClr val="2EA19E"/>
    <a:srgbClr val="3CBAB7"/>
    <a:srgbClr val="339999"/>
    <a:srgbClr val="91F3AF"/>
    <a:srgbClr val="00CC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4365" autoAdjust="0"/>
  </p:normalViewPr>
  <p:slideViewPr>
    <p:cSldViewPr>
      <p:cViewPr varScale="1">
        <p:scale>
          <a:sx n="85" d="100"/>
          <a:sy n="85" d="100"/>
        </p:scale>
        <p:origin x="22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072" y="114"/>
      </p:cViewPr>
      <p:guideLst>
        <p:guide orient="horz" pos="303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2C70D-6A42-4602-ADF0-2738153AB31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40825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140825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84443-6C44-4F75-AF9A-06C8E9FF96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57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994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 i="0">
                <a:latin typeface="Times New Roman" panose="02020603050405020304" pitchFamily="18" charset="0"/>
              </a:defRPr>
            </a:lvl1pPr>
          </a:lstStyle>
          <a:p>
            <a:fld id="{9A4140A6-3598-4290-8780-7041D20271B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902075" y="9140825"/>
            <a:ext cx="29845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48" tIns="47174" rIns="94348" bIns="47174" anchor="b"/>
          <a:lstStyle>
            <a:lvl1pPr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763" indent="-295275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9513" indent="-236538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000" indent="-236538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2488" indent="-234950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79688" indent="-23495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36888" indent="-23495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088" indent="-23495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1288" indent="-23495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B98C274-1F26-4AB0-88C6-4FA943FDA381}" type="slidenum">
              <a:rPr lang="en-US" altLang="en-US" i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570413"/>
            <a:ext cx="5510213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919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902075" y="9140825"/>
            <a:ext cx="29845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48" tIns="47174" rIns="94348" bIns="47174" anchor="b"/>
          <a:lstStyle>
            <a:lvl1pPr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763" indent="-295275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9513" indent="-236538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000" indent="-236538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2488" indent="-234950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79688" indent="-23495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36888" indent="-23495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088" indent="-23495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1288" indent="-23495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66F8860-D6DB-432B-9CFB-BEC4B7A6CEC3}" type="slidenum">
              <a:rPr lang="en-US" altLang="en-US" i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570413"/>
            <a:ext cx="5510213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44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0C3830-0EC4-4F1A-969D-87D4F8630C4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508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902075" y="9140825"/>
            <a:ext cx="29845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48" tIns="47174" rIns="94348" bIns="47174" anchor="b"/>
          <a:lstStyle>
            <a:lvl1pPr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763" indent="-295275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9513" indent="-236538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000" indent="-236538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2488" indent="-234950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79688" indent="-23495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36888" indent="-23495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088" indent="-23495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1288" indent="-23495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FC8D6B-3DC6-4B90-86EE-A3B104AE321D}" type="slidenum">
              <a:rPr lang="en-US" altLang="en-US" i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570413"/>
            <a:ext cx="5510213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88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lots of beer in the fridge</a:t>
            </a:r>
          </a:p>
          <a:p>
            <a:r>
              <a:rPr lang="en-GB" dirty="0"/>
              <a:t>partying all nights</a:t>
            </a:r>
          </a:p>
          <a:p>
            <a:r>
              <a:rPr lang="en-GB" dirty="0"/>
              <a:t>really enjoying the course</a:t>
            </a:r>
          </a:p>
          <a:p>
            <a:r>
              <a:rPr lang="en-GB" dirty="0"/>
              <a:t>partying all nights</a:t>
            </a:r>
          </a:p>
          <a:p>
            <a:r>
              <a:rPr lang="en-GB" dirty="0"/>
              <a:t>really enjoying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140A6-3598-4290-8780-7041D20271B3}" type="slidenum">
              <a:rPr lang="en-GB" altLang="en-US" smtClean="0"/>
              <a:pPr/>
              <a:t>41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9787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902075" y="9140825"/>
            <a:ext cx="29845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48" tIns="47174" rIns="94348" bIns="47174" anchor="b"/>
          <a:lstStyle>
            <a:lvl1pPr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763" indent="-295275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9513" indent="-236538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000" indent="-236538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2488" indent="-234950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79688" indent="-23495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36888" indent="-23495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088" indent="-23495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1288" indent="-23495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B4D5D76-F1C8-41D3-B745-E346DCFD44C0}" type="slidenum">
              <a:rPr lang="en-US" altLang="en-US" i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42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570413"/>
            <a:ext cx="5510213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13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 txBox="1">
            <a:spLocks noGrp="1" noChangeArrowheads="1"/>
          </p:cNvSpPr>
          <p:nvPr/>
        </p:nvSpPr>
        <p:spPr bwMode="auto">
          <a:xfrm>
            <a:off x="3902075" y="9142413"/>
            <a:ext cx="2986088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B430B39-1439-456E-9284-4653CC2D1E77}" type="slidenum">
              <a:rPr lang="en-GB" altLang="en-US" sz="1000">
                <a:latin typeface="Times New Roman" panose="02020603050405020304" pitchFamily="18" charset="0"/>
              </a:rPr>
              <a:pPr algn="r"/>
              <a:t>47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0" y="730250"/>
            <a:ext cx="4792663" cy="35941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572000"/>
            <a:ext cx="5051425" cy="4062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161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because animal's runtime type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GB" dirty="0"/>
              <a:t>, and so when you tell the runtime to perform the cast it sees that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GB" dirty="0"/>
              <a:t> isn't really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GB" dirty="0"/>
              <a:t> and so throws a </a:t>
            </a:r>
            <a:r>
              <a:rPr lang="en-GB" dirty="0" err="1"/>
              <a:t>ClassCastException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40A6-3598-4290-8780-7041D20271B3}" type="slidenum">
              <a:rPr lang="en-GB" altLang="en-US" smtClean="0"/>
              <a:pPr/>
              <a:t>65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7453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Wine Fun.....  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Whisky Fun2</a:t>
            </a:r>
            <a:r>
              <a:rPr lang="en-GB" sz="1200" dirty="0"/>
              <a:t>.....</a:t>
            </a:r>
            <a:endParaRPr lang="en-GB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40A6-3598-4290-8780-7041D20271B3}" type="slidenum">
              <a:rPr lang="en-GB" altLang="en-US" smtClean="0"/>
              <a:pPr/>
              <a:t>70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5650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C445-8F4C-427D-B140-ED12B4F341FC}" type="datetime1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8FA1-AF1A-4F1F-BD73-B676C520C7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234534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5F8-C198-42E2-9330-D82703754EE2}" type="datetime1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E73E-7B2E-4240-821E-97196633335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8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4D5B-C2AD-437D-B26D-41467BF74389}" type="datetime1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1870-A3DD-4FD6-8BF7-BD5ABACDDA8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9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57E80-B784-4F22-B40B-5E2F416885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7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57DE-52ED-4574-92F1-7D6180086640}" type="datetime1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E79D-3132-4D8C-BB10-A25A32A157E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235173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7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47C1-85B4-417A-A769-EDABCD3F981E}" type="datetime1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5724-2D1C-49B0-8733-3467BDC627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260648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3A46-8624-4DE4-BCBF-F76094A0402E}" type="datetime1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E80-B784-4F22-B40B-5E2F416885B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23478" y="243411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4896-82E7-45D9-BB13-CFC1E798F176}" type="datetime1">
              <a:rPr lang="en-GB" smtClean="0"/>
              <a:t>25/02/2020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6E75-5132-4CCC-8709-EFD0C285175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5740" y="240883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1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3AC-9721-420D-B21D-D0DE9979D79F}" type="datetime1">
              <a:rPr lang="en-GB" smtClean="0"/>
              <a:t>25/02/2020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E39-E3BA-4A6A-97EF-11586883943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4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A7A8-3FC1-4C7E-9271-B5C4400A570B}" type="datetime1">
              <a:rPr lang="en-GB" smtClean="0"/>
              <a:t>25/02/2020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4EAC-1FEF-48E7-906E-557A23FC13B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94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AC5D-18BB-47EF-A758-36260ADFB7AF}" type="datetime1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6E0-0D3C-4F2E-91CB-B9B1B5AFF2D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3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9A61-F6E3-4FAB-BE34-5C51D67B5630}" type="datetime1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08AA-BBA3-4677-BDBC-A6007B20D5A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6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05BDF-747A-458C-BE0A-3AC4CC4E64B9}" type="datetime1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373BB-5032-42A0-A779-B680FD369F3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1116013" y="6308725"/>
            <a:ext cx="540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2400" i="0">
              <a:latin typeface="Times New Roman" pitchFamily="16" charset="0"/>
            </a:endParaRPr>
          </a:p>
        </p:txBody>
      </p:sp>
      <p:pic>
        <p:nvPicPr>
          <p:cNvPr id="8" name="Picture 1" descr="Herts_logo_portrait_turq_Wor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3988"/>
            <a:ext cx="38512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12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55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8355" y="2348880"/>
            <a:ext cx="6858000" cy="1023493"/>
          </a:xfrm>
        </p:spPr>
        <p:txBody>
          <a:bodyPr>
            <a:normAutofit/>
          </a:bodyPr>
          <a:lstStyle/>
          <a:p>
            <a:pPr algn="l"/>
            <a:r>
              <a:rPr lang="en-GB" altLang="en-US" sz="2800" dirty="0"/>
              <a:t>7COM10</a:t>
            </a:r>
            <a:r>
              <a:rPr lang="en-US" altLang="zh-CN" sz="2800" dirty="0"/>
              <a:t>2</a:t>
            </a:r>
            <a:r>
              <a:rPr lang="en-GB" altLang="en-US" sz="2800" dirty="0"/>
              <a:t>5</a:t>
            </a:r>
            <a:br>
              <a:rPr lang="en-GB" altLang="en-US" sz="2800" dirty="0"/>
            </a:br>
            <a:r>
              <a:rPr lang="en-GB" altLang="en-US" sz="2800" dirty="0"/>
              <a:t>Programming for Software Engineers</a:t>
            </a:r>
            <a:endParaRPr lang="en-US" altLang="en-US" sz="2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692514"/>
            <a:ext cx="6858000" cy="403026"/>
          </a:xfrm>
        </p:spPr>
        <p:txBody>
          <a:bodyPr/>
          <a:lstStyle/>
          <a:p>
            <a:pPr algn="l"/>
            <a:r>
              <a:rPr lang="en-US" altLang="en-US" dirty="0"/>
              <a:t>Java Object-Oriented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8FA1-AF1A-4F1F-BD73-B676C520C7A5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97710" y="4986853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</a:t>
            </a:r>
            <a:r>
              <a:rPr lang="en-US" dirty="0"/>
              <a:t> Hui Cheng</a:t>
            </a:r>
          </a:p>
          <a:p>
            <a:r>
              <a:rPr lang="en-US" dirty="0"/>
              <a:t>Email: h.cheng2@herts.ac.uk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243C-1089-4FD2-99A5-B043DE1966FB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772400" cy="15240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abstract</a:t>
            </a:r>
            <a:r>
              <a:rPr lang="en-US" altLang="en-US" sz="2800" dirty="0"/>
              <a:t> Modifier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010" y="1784648"/>
            <a:ext cx="7772400" cy="2364432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abstract</a:t>
            </a:r>
            <a:r>
              <a:rPr lang="en-US" altLang="en-US" sz="2400" dirty="0"/>
              <a:t> class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Cannot be instantiated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Should be extended and implemented in subclasses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abstract</a:t>
            </a:r>
            <a:r>
              <a:rPr lang="en-US" altLang="en-US" sz="2400" dirty="0"/>
              <a:t> method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Method signature without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5677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5C7A608-B106-4142-8B94-19E986D5F5CB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 sz="2400" dirty="0"/>
              <a:t>Extending abstract classes in Java</a:t>
            </a:r>
            <a:endParaRPr lang="en-US" altLang="en-US" sz="2400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776"/>
            <a:ext cx="8229600" cy="2332856"/>
          </a:xfrm>
        </p:spPr>
        <p:txBody>
          <a:bodyPr/>
          <a:lstStyle/>
          <a:p>
            <a:pPr lvl="1"/>
            <a:r>
              <a:rPr lang="en-GB" altLang="en-US" dirty="0"/>
              <a:t>Use </a:t>
            </a:r>
            <a:r>
              <a:rPr lang="en-GB" altLang="en-US" b="1" dirty="0"/>
              <a:t>extends </a:t>
            </a:r>
            <a:r>
              <a:rPr lang="en-GB" altLang="en-US" dirty="0"/>
              <a:t>keyword just like extending any class</a:t>
            </a:r>
          </a:p>
          <a:p>
            <a:pPr lvl="1"/>
            <a:r>
              <a:rPr lang="en-GB" altLang="en-US" dirty="0"/>
              <a:t>Subclass of abstract may also be abstract </a:t>
            </a:r>
          </a:p>
          <a:p>
            <a:pPr lvl="1"/>
            <a:r>
              <a:rPr lang="en-GB" altLang="en-US" dirty="0"/>
              <a:t>If subclass not abstract then abstract methods </a:t>
            </a:r>
            <a:r>
              <a:rPr lang="en-GB" altLang="en-US" b="1" i="1" dirty="0"/>
              <a:t>must</a:t>
            </a:r>
            <a:r>
              <a:rPr lang="en-GB" altLang="en-US" b="1" dirty="0"/>
              <a:t> </a:t>
            </a:r>
            <a:r>
              <a:rPr lang="en-GB" altLang="en-US" dirty="0"/>
              <a:t>be overridden</a:t>
            </a:r>
          </a:p>
          <a:p>
            <a:pPr lvl="1"/>
            <a:r>
              <a:rPr lang="en-GB" altLang="en-US" dirty="0"/>
              <a:t>You can also override non-abstract methods</a:t>
            </a:r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Remember that not every hierarchy in Java begins with an abstract class (</a:t>
            </a:r>
            <a:r>
              <a:rPr lang="en-GB" altLang="en-US" dirty="0" err="1"/>
              <a:t>eg</a:t>
            </a:r>
            <a:r>
              <a:rPr lang="en-GB" altLang="en-US" dirty="0"/>
              <a:t>. Object is not abstract)</a:t>
            </a:r>
            <a:endParaRPr lang="en-US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7237" y="3735744"/>
            <a:ext cx="7775575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Circle extends Shape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private radius;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public Circle(double r)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  radius=r;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}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public 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getArea</a:t>
            </a:r>
            <a:r>
              <a:rPr lang="en-US" altLang="en-US" sz="1600" dirty="0">
                <a:latin typeface="Courier New" panose="02070309020205020404" pitchFamily="49" charset="0"/>
              </a:rPr>
              <a:t>(){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		return radius * radius * </a:t>
            </a:r>
            <a:r>
              <a:rPr lang="en-US" altLang="en-US" sz="1600" dirty="0" err="1">
                <a:latin typeface="Courier New" panose="02070309020205020404" pitchFamily="49" charset="0"/>
              </a:rPr>
              <a:t>Math.PI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}</a:t>
            </a:r>
            <a:endParaRPr lang="en-US" altLang="en-US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4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41BF8CE-6394-4B6E-9A05-BA23CAB83C84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 sz="2400"/>
              <a:t>Using Abstract Classes: What you can do</a:t>
            </a:r>
            <a:endParaRPr lang="en-US" altLang="en-US" sz="240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9481" y="1454150"/>
            <a:ext cx="8229600" cy="1828800"/>
          </a:xfrm>
          <a:noFill/>
        </p:spPr>
        <p:txBody>
          <a:bodyPr>
            <a:noAutofit/>
          </a:bodyPr>
          <a:lstStyle/>
          <a:p>
            <a:pPr lvl="1"/>
            <a:r>
              <a:rPr lang="en-GB" altLang="en-US" sz="2400" dirty="0"/>
              <a:t>You will always use abstract classes by extending them</a:t>
            </a:r>
          </a:p>
          <a:p>
            <a:pPr lvl="2"/>
            <a:r>
              <a:rPr lang="en-GB" altLang="en-US" sz="2400" dirty="0"/>
              <a:t>Circle is a sub-class of Shape (which is abstract)…..</a:t>
            </a:r>
            <a:endParaRPr lang="en-US" altLang="en-US" sz="2400" dirty="0"/>
          </a:p>
          <a:p>
            <a:pPr lvl="2"/>
            <a:r>
              <a:rPr lang="en-GB" altLang="en-US" sz="2400" dirty="0"/>
              <a:t>If the subclass is not an abstract class then it can be used like any other class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57200" y="3543300"/>
            <a:ext cx="6381750" cy="97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400"/>
              </a:spcBef>
              <a:buFontTx/>
              <a:buNone/>
            </a:pPr>
            <a:r>
              <a:rPr lang="en-US" altLang="en-US" sz="2000" i="0" dirty="0">
                <a:latin typeface="Courier New" panose="02070309020205020404" pitchFamily="49" charset="0"/>
              </a:rPr>
              <a:t>Circle c1 = new Circle ( 40.7 );</a:t>
            </a:r>
          </a:p>
          <a:p>
            <a:pPr>
              <a:lnSpc>
                <a:spcPct val="85000"/>
              </a:lnSpc>
              <a:spcBef>
                <a:spcPts val="400"/>
              </a:spcBef>
              <a:buFontTx/>
              <a:buNone/>
            </a:pPr>
            <a:r>
              <a:rPr lang="en-US" altLang="en-US" sz="2000" i="0" dirty="0">
                <a:latin typeface="Courier New" panose="02070309020205020404" pitchFamily="49" charset="0"/>
              </a:rPr>
              <a:t>Circle c2 = new Circle ( 10.0 );</a:t>
            </a:r>
          </a:p>
          <a:p>
            <a:pPr>
              <a:lnSpc>
                <a:spcPct val="85000"/>
              </a:lnSpc>
              <a:spcBef>
                <a:spcPts val="400"/>
              </a:spcBef>
              <a:buFontTx/>
              <a:buNone/>
            </a:pPr>
            <a:endParaRPr lang="en-US" altLang="en-US" sz="2000" i="0" dirty="0">
              <a:latin typeface="Courier New" panose="02070309020205020404" pitchFamily="49" charset="0"/>
            </a:endParaRP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7045325" y="3282950"/>
            <a:ext cx="18478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1400"/>
              <a:t>Assumes that Circle constructor takes a double.  </a:t>
            </a:r>
            <a:endParaRPr lang="en-GB" altLang="en-US" sz="1800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 flipH="1">
            <a:off x="4932363" y="3543300"/>
            <a:ext cx="2112962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72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89E8-8FE2-4562-B796-F22D74643271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539552" y="1928908"/>
            <a:ext cx="8077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create an instance from an abstract class using the </a:t>
            </a:r>
            <a:r>
              <a:rPr lang="en-US" altLang="en-US" sz="2400" i="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operator, but an abstract class can be used as a data type. 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following statement, which creates an array whose elements are of </a:t>
            </a:r>
            <a:r>
              <a:rPr lang="en-US" altLang="en-US" sz="2400" i="0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alt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type, is correct.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i="0" u="sng" dirty="0">
                <a:latin typeface="Courier New" panose="02070309020205020404" pitchFamily="49" charset="0"/>
                <a:cs typeface="Times New Roman" panose="02020603050405020304" pitchFamily="18" charset="0"/>
              </a:rPr>
              <a:t>Shape [] shapes = new Shape[5];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i="0" dirty="0">
                <a:cs typeface="Times New Roman" panose="02020603050405020304" pitchFamily="18" charset="0"/>
              </a:rPr>
              <a:t>Each</a:t>
            </a:r>
            <a:r>
              <a:rPr lang="en-US" altLang="en-US" sz="2400" i="0" dirty="0">
                <a:latin typeface="Courier New" panose="02070309020205020404" pitchFamily="49" charset="0"/>
                <a:cs typeface="Times New Roman" panose="02020603050405020304" pitchFamily="18" charset="0"/>
              </a:rPr>
              <a:t> shapes[</a:t>
            </a:r>
            <a:r>
              <a:rPr lang="en-US" altLang="en-US" sz="2400" i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400" i="0" dirty="0">
                <a:latin typeface="Courier New" panose="02070309020205020404" pitchFamily="49" charset="0"/>
                <a:cs typeface="Times New Roman" panose="02020603050405020304" pitchFamily="18" charset="0"/>
              </a:rPr>
              <a:t>] </a:t>
            </a:r>
            <a:r>
              <a:rPr lang="en-US" altLang="en-US" sz="2400" i="0" dirty="0">
                <a:cs typeface="Times New Roman" panose="02020603050405020304" pitchFamily="18" charset="0"/>
              </a:rPr>
              <a:t>can point to an instance of Square, Circle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886700" cy="1325563"/>
          </a:xfrm>
        </p:spPr>
        <p:txBody>
          <a:bodyPr/>
          <a:lstStyle/>
          <a:p>
            <a:r>
              <a:rPr lang="en-US" dirty="0"/>
              <a:t>Abstract class as a data type</a:t>
            </a:r>
            <a:endParaRPr lang="en-GB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27584" y="5215227"/>
            <a:ext cx="6381750" cy="97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400"/>
              </a:spcBef>
              <a:buFontTx/>
              <a:buNone/>
            </a:pPr>
            <a:r>
              <a:rPr lang="en-US" altLang="en-US" sz="2000" i="0" dirty="0">
                <a:latin typeface="Courier New" panose="02070309020205020404" pitchFamily="49" charset="0"/>
              </a:rPr>
              <a:t>//anything that </a:t>
            </a:r>
            <a:r>
              <a:rPr lang="en-US" altLang="en-US" sz="2000" b="1" i="0" dirty="0">
                <a:latin typeface="Courier New" panose="02070309020205020404" pitchFamily="49" charset="0"/>
              </a:rPr>
              <a:t>is a</a:t>
            </a:r>
            <a:r>
              <a:rPr lang="en-US" altLang="en-US" sz="2000" i="0" dirty="0">
                <a:latin typeface="Courier New" panose="02070309020205020404" pitchFamily="49" charset="0"/>
              </a:rPr>
              <a:t> Shape can be stored</a:t>
            </a:r>
          </a:p>
          <a:p>
            <a:pPr>
              <a:lnSpc>
                <a:spcPct val="85000"/>
              </a:lnSpc>
              <a:spcBef>
                <a:spcPts val="400"/>
              </a:spcBef>
              <a:buFontTx/>
              <a:buNone/>
            </a:pPr>
            <a:r>
              <a:rPr lang="en-US" altLang="en-US" sz="2000" i="0" dirty="0">
                <a:latin typeface="Courier New" panose="02070309020205020404" pitchFamily="49" charset="0"/>
              </a:rPr>
              <a:t>shapes[0] = c1;</a:t>
            </a:r>
          </a:p>
          <a:p>
            <a:pPr>
              <a:lnSpc>
                <a:spcPct val="85000"/>
              </a:lnSpc>
              <a:spcBef>
                <a:spcPts val="400"/>
              </a:spcBef>
              <a:buFontTx/>
              <a:buNone/>
            </a:pPr>
            <a:endParaRPr lang="en-US" altLang="en-US" sz="2000" i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5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7F0105D-05CD-4DD4-9C02-1F93B5200917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1961" y="476672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Reference Type and Object Type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00200"/>
            <a:ext cx="8218487" cy="4421188"/>
          </a:xfrm>
        </p:spPr>
        <p:txBody>
          <a:bodyPr/>
          <a:lstStyle/>
          <a:p>
            <a:r>
              <a:rPr lang="en-GB" altLang="en-US" sz="2400" dirty="0"/>
              <a:t>From previous slide: </a:t>
            </a:r>
            <a:r>
              <a:rPr lang="fr-FR" altLang="en-US" sz="2400" dirty="0"/>
              <a:t>Circle c2 = new Circle ( 10.0 );</a:t>
            </a:r>
            <a:endParaRPr lang="en-GB" altLang="en-US" sz="2400" dirty="0"/>
          </a:p>
          <a:p>
            <a:pPr lvl="1"/>
            <a:r>
              <a:rPr lang="en-GB" altLang="en-US" sz="2000" dirty="0"/>
              <a:t>Reference type (Circle) and Object Type (Circle ()) are the same</a:t>
            </a:r>
          </a:p>
          <a:p>
            <a:r>
              <a:rPr lang="en-GB" altLang="en-US" sz="2400" dirty="0"/>
              <a:t>However, reference type and object type can be different (subject to certain conditions)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lvl="1"/>
            <a:r>
              <a:rPr lang="en-GB" altLang="en-US" dirty="0"/>
              <a:t>The condition is that the classes must be in an inheritance hierarchy!</a:t>
            </a:r>
          </a:p>
          <a:p>
            <a:endParaRPr lang="en-GB" altLang="en-US" dirty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78835" y="4005064"/>
            <a:ext cx="8208963" cy="1865313"/>
          </a:xfrm>
          <a:prstGeom prst="rect">
            <a:avLst/>
          </a:prstGeom>
          <a:solidFill>
            <a:srgbClr val="CCD8C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400"/>
              </a:spcBef>
              <a:buFontTx/>
              <a:buNone/>
            </a:pPr>
            <a:r>
              <a:rPr lang="en-US" altLang="en-US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Shape s</a:t>
            </a:r>
            <a:r>
              <a:rPr lang="en-US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= new Circle (30.6);</a:t>
            </a:r>
          </a:p>
          <a:p>
            <a:pPr>
              <a:lnSpc>
                <a:spcPct val="85000"/>
              </a:lnSpc>
              <a:spcBef>
                <a:spcPts val="400"/>
              </a:spcBef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//or in an array</a:t>
            </a:r>
          </a:p>
          <a:p>
            <a:pPr>
              <a:lnSpc>
                <a:spcPct val="85000"/>
              </a:lnSpc>
              <a:spcBef>
                <a:spcPts val="400"/>
              </a:spcBef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Shape shapes [] = new Shape[5];</a:t>
            </a:r>
          </a:p>
          <a:p>
            <a:pPr>
              <a:lnSpc>
                <a:spcPct val="85000"/>
              </a:lnSpc>
              <a:spcBef>
                <a:spcPts val="400"/>
              </a:spcBef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//anything that </a:t>
            </a:r>
            <a:r>
              <a:rPr lang="en-US" altLang="en-US" sz="1600" b="1" i="0" dirty="0">
                <a:latin typeface="Courier New" panose="02070309020205020404" pitchFamily="49" charset="0"/>
              </a:rPr>
              <a:t>is a</a:t>
            </a:r>
            <a:r>
              <a:rPr lang="en-US" altLang="en-US" sz="1600" i="0" dirty="0">
                <a:latin typeface="Courier New" panose="02070309020205020404" pitchFamily="49" charset="0"/>
              </a:rPr>
              <a:t> Shape can be stored</a:t>
            </a:r>
          </a:p>
          <a:p>
            <a:pPr>
              <a:lnSpc>
                <a:spcPct val="85000"/>
              </a:lnSpc>
              <a:spcBef>
                <a:spcPts val="400"/>
              </a:spcBef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shapes[0] = </a:t>
            </a:r>
            <a:r>
              <a:rPr lang="en-US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new Circle ( 30.6);</a:t>
            </a:r>
          </a:p>
          <a:p>
            <a:pPr>
              <a:lnSpc>
                <a:spcPct val="85000"/>
              </a:lnSpc>
              <a:spcBef>
                <a:spcPts val="400"/>
              </a:spcBef>
              <a:buFontTx/>
              <a:buNone/>
            </a:pPr>
            <a:r>
              <a:rPr lang="en-US" altLang="en-US" sz="1600" i="0" dirty="0">
                <a:latin typeface="Courier New" panose="02070309020205020404" pitchFamily="49" charset="0"/>
              </a:rPr>
              <a:t>shapes[1] = </a:t>
            </a:r>
            <a:r>
              <a:rPr lang="en-US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new Circle ( 10.0);</a:t>
            </a:r>
          </a:p>
          <a:p>
            <a:pPr>
              <a:lnSpc>
                <a:spcPct val="85000"/>
              </a:lnSpc>
              <a:spcBef>
                <a:spcPts val="400"/>
              </a:spcBef>
              <a:buFontTx/>
              <a:buNone/>
            </a:pPr>
            <a:endParaRPr lang="en-US" altLang="en-US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8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4399EF3-BC7D-4B10-BDD1-56CB5E148406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620737"/>
            <a:ext cx="7886700" cy="1325563"/>
          </a:xfrm>
        </p:spPr>
        <p:txBody>
          <a:bodyPr/>
          <a:lstStyle/>
          <a:p>
            <a:r>
              <a:rPr lang="en-GB" altLang="en-US" sz="2400" dirty="0"/>
              <a:t>Using Abstract Classes: What you cannot do</a:t>
            </a:r>
            <a:endParaRPr lang="en-US" altLang="en-US" sz="2400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988840"/>
            <a:ext cx="8229600" cy="2908920"/>
          </a:xfrm>
          <a:noFill/>
        </p:spPr>
        <p:txBody>
          <a:bodyPr>
            <a:noAutofit/>
          </a:bodyPr>
          <a:lstStyle/>
          <a:p>
            <a:pPr lvl="1"/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Shape s = new Shape()</a:t>
            </a:r>
            <a:r>
              <a:rPr lang="en-GB" altLang="en-US" sz="2400" dirty="0"/>
              <a:t>; </a:t>
            </a:r>
          </a:p>
          <a:p>
            <a:pPr lvl="2"/>
            <a:r>
              <a:rPr lang="en-GB" altLang="en-US" sz="2400" dirty="0"/>
              <a:t>It won’t compile anyway</a:t>
            </a:r>
          </a:p>
          <a:p>
            <a:pPr lvl="2"/>
            <a:r>
              <a:rPr lang="en-GB" altLang="en-US" sz="2400" dirty="0"/>
              <a:t>You cannot create an instance from an abstract class using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en-US" sz="2400" dirty="0"/>
              <a:t> operator </a:t>
            </a:r>
          </a:p>
          <a:p>
            <a:pPr lvl="2"/>
            <a:r>
              <a:rPr lang="en-GB" altLang="en-US" sz="2400" dirty="0"/>
              <a:t>And it doesn’t make sense</a:t>
            </a:r>
          </a:p>
          <a:p>
            <a:pPr lvl="2"/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940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8A87-5D10-408D-8C07-B549F873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EACB4-92C1-49A5-A73D-7A87B98F6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public abstract class Game{</a:t>
            </a:r>
          </a:p>
          <a:p>
            <a:pPr marL="0" indent="0">
              <a:buNone/>
            </a:pPr>
            <a:r>
              <a:rPr lang="en-GB" dirty="0"/>
              <a:t>  ...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Game games = new Game(); //Error</a:t>
            </a:r>
          </a:p>
          <a:p>
            <a:pPr marL="0" indent="0">
              <a:buNone/>
            </a:pPr>
            <a:r>
              <a:rPr lang="en-GB" dirty="0"/>
              <a:t>Game[] </a:t>
            </a:r>
            <a:r>
              <a:rPr lang="en-GB" dirty="0" err="1"/>
              <a:t>gamesArray</a:t>
            </a:r>
            <a:r>
              <a:rPr lang="en-GB" dirty="0"/>
              <a:t> = new Game[10]; //No Error</a:t>
            </a:r>
          </a:p>
          <a:p>
            <a:endParaRPr lang="en-GB" dirty="0"/>
          </a:p>
          <a:p>
            <a:r>
              <a:rPr lang="en-GB" sz="2400" dirty="0"/>
              <a:t>Instantiation means creation of an instance of a class. In the above scenario, you've just declared a </a:t>
            </a:r>
            <a:r>
              <a:rPr lang="en-GB" sz="2400" dirty="0" err="1"/>
              <a:t>gamesArray</a:t>
            </a:r>
            <a:r>
              <a:rPr lang="en-GB" sz="2400" dirty="0"/>
              <a:t> of type Game with the size 10 (just the references and nothing else). That's why it’s not throwing any error.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8206E-A9F6-43FD-B8A2-AA734195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E79D-3132-4D8C-BB10-A25A32A157E2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41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FB54AAE-5FF8-474B-B582-63351594EC61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 sz="2400"/>
              <a:t>Abstract Class Hierarchy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55650" y="1628775"/>
            <a:ext cx="7775575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abstract class Shape{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public abstract double </a:t>
            </a:r>
            <a:r>
              <a:rPr lang="en-US" altLang="en-US" sz="1800" dirty="0" err="1">
                <a:latin typeface="Courier New" panose="02070309020205020404" pitchFamily="49" charset="0"/>
              </a:rPr>
              <a:t>getArea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abstract class Shape2D extends Shape{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Circle extends Shape2D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private radius;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public double </a:t>
            </a:r>
            <a:r>
              <a:rPr lang="en-US" altLang="en-US" sz="1800" dirty="0" err="1">
                <a:latin typeface="Courier New" panose="02070309020205020404" pitchFamily="49" charset="0"/>
              </a:rPr>
              <a:t>getArea</a:t>
            </a:r>
            <a:r>
              <a:rPr lang="en-US" altLang="en-US" sz="1800" dirty="0">
                <a:latin typeface="Courier New" panose="02070309020205020404" pitchFamily="49" charset="0"/>
              </a:rPr>
              <a:t>(){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		return radius * radius * </a:t>
            </a:r>
            <a:r>
              <a:rPr lang="en-US" altLang="en-US" sz="1800" dirty="0" err="1">
                <a:latin typeface="Courier New" panose="02070309020205020404" pitchFamily="49" charset="0"/>
              </a:rPr>
              <a:t>Math.PI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	 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1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C493772-2E4B-461F-997F-896EDB37614D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 sz="2400"/>
              <a:t>Abstract Class Design</a:t>
            </a:r>
            <a:endParaRPr lang="en-US" altLang="en-US" sz="240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 altLang="en-US" dirty="0"/>
              <a:t>If designed correctly, Shape can be an abstract parent class to all types of shapes</a:t>
            </a:r>
          </a:p>
          <a:p>
            <a:endParaRPr lang="en-GB" altLang="en-US" dirty="0"/>
          </a:p>
          <a:p>
            <a:r>
              <a:rPr lang="en-GB" altLang="en-US" dirty="0"/>
              <a:t>Actually quite difficult to get design correct</a:t>
            </a:r>
          </a:p>
          <a:p>
            <a:pPr lvl="1"/>
            <a:r>
              <a:rPr lang="en-GB" altLang="en-US" dirty="0"/>
              <a:t>Correct hierarchy?</a:t>
            </a:r>
          </a:p>
          <a:p>
            <a:pPr lvl="1"/>
            <a:r>
              <a:rPr lang="en-GB" altLang="en-US" dirty="0"/>
              <a:t>Correct state and behaviour?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Design should never be changed at a later date (after there are subclasses etc.) WHY?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9193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B8A29E8-4419-47D5-A913-31A32B96FE31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 sz="2400"/>
              <a:t>Correct Hierarchy?</a:t>
            </a:r>
            <a:endParaRPr lang="en-US" altLang="en-US" sz="2400"/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5581650" y="2349500"/>
            <a:ext cx="1511300" cy="576263"/>
            <a:chOff x="431" y="981"/>
            <a:chExt cx="952" cy="363"/>
          </a:xfrm>
        </p:grpSpPr>
        <p:sp>
          <p:nvSpPr>
            <p:cNvPr id="18472" name="Rectangle 4"/>
            <p:cNvSpPr>
              <a:spLocks noChangeArrowheads="1"/>
            </p:cNvSpPr>
            <p:nvPr/>
          </p:nvSpPr>
          <p:spPr bwMode="auto">
            <a:xfrm>
              <a:off x="431" y="981"/>
              <a:ext cx="952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73" name="Text Box 5"/>
            <p:cNvSpPr txBox="1">
              <a:spLocks noChangeArrowheads="1"/>
            </p:cNvSpPr>
            <p:nvPr/>
          </p:nvSpPr>
          <p:spPr bwMode="auto">
            <a:xfrm>
              <a:off x="567" y="1026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800"/>
                <a:t>Shape</a:t>
              </a:r>
              <a:endParaRPr lang="en-US" altLang="en-US" sz="1800"/>
            </a:p>
          </p:txBody>
        </p:sp>
      </p:grpSp>
      <p:grpSp>
        <p:nvGrpSpPr>
          <p:cNvPr id="18437" name="Group 6"/>
          <p:cNvGrpSpPr>
            <a:grpSpLocks/>
          </p:cNvGrpSpPr>
          <p:nvPr/>
        </p:nvGrpSpPr>
        <p:grpSpPr bwMode="auto">
          <a:xfrm>
            <a:off x="4862513" y="3141663"/>
            <a:ext cx="1511300" cy="576262"/>
            <a:chOff x="431" y="981"/>
            <a:chExt cx="952" cy="363"/>
          </a:xfrm>
        </p:grpSpPr>
        <p:sp>
          <p:nvSpPr>
            <p:cNvPr id="18470" name="Rectangle 7"/>
            <p:cNvSpPr>
              <a:spLocks noChangeArrowheads="1"/>
            </p:cNvSpPr>
            <p:nvPr/>
          </p:nvSpPr>
          <p:spPr bwMode="auto">
            <a:xfrm>
              <a:off x="431" y="981"/>
              <a:ext cx="952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71" name="Text Box 8"/>
            <p:cNvSpPr txBox="1">
              <a:spLocks noChangeArrowheads="1"/>
            </p:cNvSpPr>
            <p:nvPr/>
          </p:nvSpPr>
          <p:spPr bwMode="auto">
            <a:xfrm>
              <a:off x="567" y="1026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800"/>
                <a:t>Shape2D</a:t>
              </a:r>
              <a:endParaRPr lang="en-US" altLang="en-US" sz="1800"/>
            </a:p>
          </p:txBody>
        </p:sp>
      </p:grpSp>
      <p:grpSp>
        <p:nvGrpSpPr>
          <p:cNvPr id="18438" name="Group 9"/>
          <p:cNvGrpSpPr>
            <a:grpSpLocks/>
          </p:cNvGrpSpPr>
          <p:nvPr/>
        </p:nvGrpSpPr>
        <p:grpSpPr bwMode="auto">
          <a:xfrm>
            <a:off x="6589713" y="3141663"/>
            <a:ext cx="1511300" cy="576262"/>
            <a:chOff x="431" y="981"/>
            <a:chExt cx="952" cy="363"/>
          </a:xfrm>
        </p:grpSpPr>
        <p:sp>
          <p:nvSpPr>
            <p:cNvPr id="18468" name="Rectangle 10"/>
            <p:cNvSpPr>
              <a:spLocks noChangeArrowheads="1"/>
            </p:cNvSpPr>
            <p:nvPr/>
          </p:nvSpPr>
          <p:spPr bwMode="auto">
            <a:xfrm>
              <a:off x="431" y="981"/>
              <a:ext cx="952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69" name="Text Box 11"/>
            <p:cNvSpPr txBox="1">
              <a:spLocks noChangeArrowheads="1"/>
            </p:cNvSpPr>
            <p:nvPr/>
          </p:nvSpPr>
          <p:spPr bwMode="auto">
            <a:xfrm>
              <a:off x="567" y="1026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800"/>
                <a:t>Shape3D</a:t>
              </a:r>
              <a:endParaRPr lang="en-US" altLang="en-US" sz="1800"/>
            </a:p>
          </p:txBody>
        </p:sp>
      </p:grpSp>
      <p:sp>
        <p:nvSpPr>
          <p:cNvPr id="18439" name="Line 12"/>
          <p:cNvSpPr>
            <a:spLocks noChangeShapeType="1"/>
          </p:cNvSpPr>
          <p:nvPr/>
        </p:nvSpPr>
        <p:spPr bwMode="auto">
          <a:xfrm flipV="1">
            <a:off x="5797550" y="2925763"/>
            <a:ext cx="2174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0" name="Line 13"/>
          <p:cNvSpPr>
            <a:spLocks noChangeShapeType="1"/>
          </p:cNvSpPr>
          <p:nvPr/>
        </p:nvSpPr>
        <p:spPr bwMode="auto">
          <a:xfrm flipH="1" flipV="1">
            <a:off x="6734175" y="2925763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8441" name="Group 14"/>
          <p:cNvGrpSpPr>
            <a:grpSpLocks/>
          </p:cNvGrpSpPr>
          <p:nvPr/>
        </p:nvGrpSpPr>
        <p:grpSpPr bwMode="auto">
          <a:xfrm>
            <a:off x="4862513" y="4005263"/>
            <a:ext cx="1511300" cy="576262"/>
            <a:chOff x="431" y="981"/>
            <a:chExt cx="952" cy="363"/>
          </a:xfrm>
        </p:grpSpPr>
        <p:sp>
          <p:nvSpPr>
            <p:cNvPr id="18466" name="Rectangle 15"/>
            <p:cNvSpPr>
              <a:spLocks noChangeArrowheads="1"/>
            </p:cNvSpPr>
            <p:nvPr/>
          </p:nvSpPr>
          <p:spPr bwMode="auto">
            <a:xfrm>
              <a:off x="431" y="981"/>
              <a:ext cx="952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67" name="Text Box 16"/>
            <p:cNvSpPr txBox="1">
              <a:spLocks noChangeArrowheads="1"/>
            </p:cNvSpPr>
            <p:nvPr/>
          </p:nvSpPr>
          <p:spPr bwMode="auto">
            <a:xfrm>
              <a:off x="567" y="1026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800"/>
                <a:t>Circle</a:t>
              </a:r>
              <a:endParaRPr lang="en-US" altLang="en-US" sz="1800"/>
            </a:p>
          </p:txBody>
        </p:sp>
      </p:grpSp>
      <p:grpSp>
        <p:nvGrpSpPr>
          <p:cNvPr id="18442" name="Group 17"/>
          <p:cNvGrpSpPr>
            <a:grpSpLocks/>
          </p:cNvGrpSpPr>
          <p:nvPr/>
        </p:nvGrpSpPr>
        <p:grpSpPr bwMode="auto">
          <a:xfrm>
            <a:off x="6589713" y="4005263"/>
            <a:ext cx="1511300" cy="576262"/>
            <a:chOff x="431" y="981"/>
            <a:chExt cx="952" cy="363"/>
          </a:xfrm>
        </p:grpSpPr>
        <p:sp>
          <p:nvSpPr>
            <p:cNvPr id="18464" name="Rectangle 18"/>
            <p:cNvSpPr>
              <a:spLocks noChangeArrowheads="1"/>
            </p:cNvSpPr>
            <p:nvPr/>
          </p:nvSpPr>
          <p:spPr bwMode="auto">
            <a:xfrm>
              <a:off x="431" y="981"/>
              <a:ext cx="952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65" name="Text Box 19"/>
            <p:cNvSpPr txBox="1">
              <a:spLocks noChangeArrowheads="1"/>
            </p:cNvSpPr>
            <p:nvPr/>
          </p:nvSpPr>
          <p:spPr bwMode="auto">
            <a:xfrm>
              <a:off x="567" y="1026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800"/>
                <a:t>Sphere</a:t>
              </a:r>
              <a:endParaRPr lang="en-US" altLang="en-US" sz="1800"/>
            </a:p>
          </p:txBody>
        </p:sp>
      </p:grpSp>
      <p:sp>
        <p:nvSpPr>
          <p:cNvPr id="18443" name="Line 20"/>
          <p:cNvSpPr>
            <a:spLocks noChangeShapeType="1"/>
          </p:cNvSpPr>
          <p:nvPr/>
        </p:nvSpPr>
        <p:spPr bwMode="auto">
          <a:xfrm flipV="1">
            <a:off x="5581650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4" name="Line 21"/>
          <p:cNvSpPr>
            <a:spLocks noChangeShapeType="1"/>
          </p:cNvSpPr>
          <p:nvPr/>
        </p:nvSpPr>
        <p:spPr bwMode="auto">
          <a:xfrm flipV="1">
            <a:off x="738187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8445" name="Group 22"/>
          <p:cNvGrpSpPr>
            <a:grpSpLocks/>
          </p:cNvGrpSpPr>
          <p:nvPr/>
        </p:nvGrpSpPr>
        <p:grpSpPr bwMode="auto">
          <a:xfrm>
            <a:off x="1619250" y="1701800"/>
            <a:ext cx="1511300" cy="576263"/>
            <a:chOff x="431" y="981"/>
            <a:chExt cx="952" cy="363"/>
          </a:xfrm>
        </p:grpSpPr>
        <p:sp>
          <p:nvSpPr>
            <p:cNvPr id="18462" name="Rectangle 23"/>
            <p:cNvSpPr>
              <a:spLocks noChangeArrowheads="1"/>
            </p:cNvSpPr>
            <p:nvPr/>
          </p:nvSpPr>
          <p:spPr bwMode="auto">
            <a:xfrm>
              <a:off x="431" y="981"/>
              <a:ext cx="952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63" name="Text Box 24"/>
            <p:cNvSpPr txBox="1">
              <a:spLocks noChangeArrowheads="1"/>
            </p:cNvSpPr>
            <p:nvPr/>
          </p:nvSpPr>
          <p:spPr bwMode="auto">
            <a:xfrm>
              <a:off x="567" y="1026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800"/>
                <a:t>Shape</a:t>
              </a:r>
              <a:endParaRPr lang="en-US" altLang="en-US" sz="1800"/>
            </a:p>
          </p:txBody>
        </p:sp>
      </p:grpSp>
      <p:grpSp>
        <p:nvGrpSpPr>
          <p:cNvPr id="18446" name="Group 25"/>
          <p:cNvGrpSpPr>
            <a:grpSpLocks/>
          </p:cNvGrpSpPr>
          <p:nvPr/>
        </p:nvGrpSpPr>
        <p:grpSpPr bwMode="auto">
          <a:xfrm>
            <a:off x="1692275" y="2636838"/>
            <a:ext cx="1511300" cy="576262"/>
            <a:chOff x="431" y="981"/>
            <a:chExt cx="952" cy="363"/>
          </a:xfrm>
        </p:grpSpPr>
        <p:sp>
          <p:nvSpPr>
            <p:cNvPr id="18460" name="Rectangle 26"/>
            <p:cNvSpPr>
              <a:spLocks noChangeArrowheads="1"/>
            </p:cNvSpPr>
            <p:nvPr/>
          </p:nvSpPr>
          <p:spPr bwMode="auto">
            <a:xfrm>
              <a:off x="431" y="981"/>
              <a:ext cx="952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61" name="Text Box 27"/>
            <p:cNvSpPr txBox="1">
              <a:spLocks noChangeArrowheads="1"/>
            </p:cNvSpPr>
            <p:nvPr/>
          </p:nvSpPr>
          <p:spPr bwMode="auto">
            <a:xfrm>
              <a:off x="567" y="1026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800"/>
                <a:t>Shape2D</a:t>
              </a:r>
              <a:endParaRPr lang="en-US" altLang="en-US" sz="1800"/>
            </a:p>
          </p:txBody>
        </p:sp>
      </p:grpSp>
      <p:grpSp>
        <p:nvGrpSpPr>
          <p:cNvPr id="18447" name="Group 28"/>
          <p:cNvGrpSpPr>
            <a:grpSpLocks/>
          </p:cNvGrpSpPr>
          <p:nvPr/>
        </p:nvGrpSpPr>
        <p:grpSpPr bwMode="auto">
          <a:xfrm>
            <a:off x="1690688" y="4437063"/>
            <a:ext cx="1511300" cy="576262"/>
            <a:chOff x="431" y="981"/>
            <a:chExt cx="952" cy="363"/>
          </a:xfrm>
        </p:grpSpPr>
        <p:sp>
          <p:nvSpPr>
            <p:cNvPr id="18458" name="Rectangle 29"/>
            <p:cNvSpPr>
              <a:spLocks noChangeArrowheads="1"/>
            </p:cNvSpPr>
            <p:nvPr/>
          </p:nvSpPr>
          <p:spPr bwMode="auto">
            <a:xfrm>
              <a:off x="431" y="981"/>
              <a:ext cx="952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59" name="Text Box 30"/>
            <p:cNvSpPr txBox="1">
              <a:spLocks noChangeArrowheads="1"/>
            </p:cNvSpPr>
            <p:nvPr/>
          </p:nvSpPr>
          <p:spPr bwMode="auto">
            <a:xfrm>
              <a:off x="567" y="1026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800"/>
                <a:t>Shape3D</a:t>
              </a:r>
              <a:endParaRPr lang="en-US" altLang="en-US" sz="1800"/>
            </a:p>
          </p:txBody>
        </p:sp>
      </p:grpSp>
      <p:sp>
        <p:nvSpPr>
          <p:cNvPr id="18448" name="Line 31"/>
          <p:cNvSpPr>
            <a:spLocks noChangeShapeType="1"/>
          </p:cNvSpPr>
          <p:nvPr/>
        </p:nvSpPr>
        <p:spPr bwMode="auto">
          <a:xfrm flipV="1">
            <a:off x="2411413" y="22764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9" name="Line 32"/>
          <p:cNvSpPr>
            <a:spLocks noChangeShapeType="1"/>
          </p:cNvSpPr>
          <p:nvPr/>
        </p:nvSpPr>
        <p:spPr bwMode="auto">
          <a:xfrm flipH="1" flipV="1">
            <a:off x="2411413" y="40767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8450" name="Group 33"/>
          <p:cNvGrpSpPr>
            <a:grpSpLocks/>
          </p:cNvGrpSpPr>
          <p:nvPr/>
        </p:nvGrpSpPr>
        <p:grpSpPr bwMode="auto">
          <a:xfrm>
            <a:off x="1692275" y="3500438"/>
            <a:ext cx="1511300" cy="576262"/>
            <a:chOff x="431" y="981"/>
            <a:chExt cx="952" cy="363"/>
          </a:xfrm>
        </p:grpSpPr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31" y="981"/>
              <a:ext cx="952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57" name="Text Box 35"/>
            <p:cNvSpPr txBox="1">
              <a:spLocks noChangeArrowheads="1"/>
            </p:cNvSpPr>
            <p:nvPr/>
          </p:nvSpPr>
          <p:spPr bwMode="auto">
            <a:xfrm>
              <a:off x="567" y="1026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800"/>
                <a:t>Circle</a:t>
              </a:r>
              <a:endParaRPr lang="en-US" altLang="en-US" sz="1800"/>
            </a:p>
          </p:txBody>
        </p:sp>
      </p:grpSp>
      <p:grpSp>
        <p:nvGrpSpPr>
          <p:cNvPr id="18451" name="Group 36"/>
          <p:cNvGrpSpPr>
            <a:grpSpLocks/>
          </p:cNvGrpSpPr>
          <p:nvPr/>
        </p:nvGrpSpPr>
        <p:grpSpPr bwMode="auto">
          <a:xfrm>
            <a:off x="1690688" y="5372100"/>
            <a:ext cx="1511300" cy="576263"/>
            <a:chOff x="431" y="981"/>
            <a:chExt cx="952" cy="363"/>
          </a:xfrm>
        </p:grpSpPr>
        <p:sp>
          <p:nvSpPr>
            <p:cNvPr id="18454" name="Rectangle 37"/>
            <p:cNvSpPr>
              <a:spLocks noChangeArrowheads="1"/>
            </p:cNvSpPr>
            <p:nvPr/>
          </p:nvSpPr>
          <p:spPr bwMode="auto">
            <a:xfrm>
              <a:off x="431" y="981"/>
              <a:ext cx="952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55" name="Text Box 38"/>
            <p:cNvSpPr txBox="1">
              <a:spLocks noChangeArrowheads="1"/>
            </p:cNvSpPr>
            <p:nvPr/>
          </p:nvSpPr>
          <p:spPr bwMode="auto">
            <a:xfrm>
              <a:off x="567" y="1026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800"/>
                <a:t>Sphere</a:t>
              </a:r>
              <a:endParaRPr lang="en-US" altLang="en-US" sz="1800"/>
            </a:p>
          </p:txBody>
        </p:sp>
      </p:grpSp>
      <p:sp>
        <p:nvSpPr>
          <p:cNvPr id="18452" name="Line 39"/>
          <p:cNvSpPr>
            <a:spLocks noChangeShapeType="1"/>
          </p:cNvSpPr>
          <p:nvPr/>
        </p:nvSpPr>
        <p:spPr bwMode="auto">
          <a:xfrm flipV="1">
            <a:off x="2411413" y="32115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53" name="Line 40"/>
          <p:cNvSpPr>
            <a:spLocks noChangeShapeType="1"/>
          </p:cNvSpPr>
          <p:nvPr/>
        </p:nvSpPr>
        <p:spPr bwMode="auto">
          <a:xfrm flipV="1">
            <a:off x="2482850" y="5013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8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F3304C7-A199-4EA1-9B93-B6D11587D295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 sz="2400"/>
              <a:t>Shape Hierarchy</a:t>
            </a:r>
            <a:endParaRPr lang="en-US" altLang="en-US" sz="2400"/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3419475" y="1484313"/>
            <a:ext cx="2159000" cy="1944687"/>
            <a:chOff x="2154" y="935"/>
            <a:chExt cx="1360" cy="1225"/>
          </a:xfrm>
        </p:grpSpPr>
        <p:sp>
          <p:nvSpPr>
            <p:cNvPr id="4125" name="Rectangle 4"/>
            <p:cNvSpPr>
              <a:spLocks noChangeArrowheads="1"/>
            </p:cNvSpPr>
            <p:nvPr/>
          </p:nvSpPr>
          <p:spPr bwMode="auto">
            <a:xfrm>
              <a:off x="2200" y="981"/>
              <a:ext cx="1270" cy="117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6" name="Line 5"/>
            <p:cNvSpPr>
              <a:spLocks noChangeShapeType="1"/>
            </p:cNvSpPr>
            <p:nvPr/>
          </p:nvSpPr>
          <p:spPr bwMode="auto">
            <a:xfrm>
              <a:off x="2200" y="1162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27" name="Line 6"/>
            <p:cNvSpPr>
              <a:spLocks noChangeShapeType="1"/>
            </p:cNvSpPr>
            <p:nvPr/>
          </p:nvSpPr>
          <p:spPr bwMode="auto">
            <a:xfrm>
              <a:off x="2200" y="1525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28" name="Text Box 7"/>
            <p:cNvSpPr txBox="1">
              <a:spLocks noChangeArrowheads="1"/>
            </p:cNvSpPr>
            <p:nvPr/>
          </p:nvSpPr>
          <p:spPr bwMode="auto">
            <a:xfrm>
              <a:off x="2472" y="935"/>
              <a:ext cx="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800" i="0"/>
                <a:t>Shape</a:t>
              </a:r>
              <a:endParaRPr lang="en-US" altLang="en-US" sz="1800" i="0"/>
            </a:p>
          </p:txBody>
        </p:sp>
        <p:sp>
          <p:nvSpPr>
            <p:cNvPr id="4129" name="Text Box 8"/>
            <p:cNvSpPr txBox="1">
              <a:spLocks noChangeArrowheads="1"/>
            </p:cNvSpPr>
            <p:nvPr/>
          </p:nvSpPr>
          <p:spPr bwMode="auto">
            <a:xfrm>
              <a:off x="2336" y="1208"/>
              <a:ext cx="10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en-US" sz="1800" i="0"/>
            </a:p>
          </p:txBody>
        </p:sp>
        <p:sp>
          <p:nvSpPr>
            <p:cNvPr id="4130" name="Text Box 9"/>
            <p:cNvSpPr txBox="1">
              <a:spLocks noChangeArrowheads="1"/>
            </p:cNvSpPr>
            <p:nvPr/>
          </p:nvSpPr>
          <p:spPr bwMode="auto">
            <a:xfrm>
              <a:off x="2154" y="1661"/>
              <a:ext cx="1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800" i="0"/>
                <a:t>+</a:t>
              </a:r>
              <a:r>
                <a:rPr lang="en-GB" altLang="en-US" sz="1800" b="1" i="0"/>
                <a:t>double:</a:t>
              </a:r>
              <a:r>
                <a:rPr lang="en-GB" altLang="en-US" sz="1800" i="0"/>
                <a:t>getArea()</a:t>
              </a:r>
              <a:endParaRPr lang="en-US" altLang="en-US" sz="1800" i="0"/>
            </a:p>
          </p:txBody>
        </p:sp>
      </p:grpSp>
      <p:grpSp>
        <p:nvGrpSpPr>
          <p:cNvPr id="4101" name="Group 10"/>
          <p:cNvGrpSpPr>
            <a:grpSpLocks/>
          </p:cNvGrpSpPr>
          <p:nvPr/>
        </p:nvGrpSpPr>
        <p:grpSpPr bwMode="auto">
          <a:xfrm>
            <a:off x="611188" y="4005263"/>
            <a:ext cx="2159000" cy="1944687"/>
            <a:chOff x="2154" y="935"/>
            <a:chExt cx="1360" cy="1225"/>
          </a:xfrm>
        </p:grpSpPr>
        <p:sp>
          <p:nvSpPr>
            <p:cNvPr id="4119" name="Rectangle 11"/>
            <p:cNvSpPr>
              <a:spLocks noChangeArrowheads="1"/>
            </p:cNvSpPr>
            <p:nvPr/>
          </p:nvSpPr>
          <p:spPr bwMode="auto">
            <a:xfrm>
              <a:off x="2200" y="981"/>
              <a:ext cx="1270" cy="117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0" name="Line 12"/>
            <p:cNvSpPr>
              <a:spLocks noChangeShapeType="1"/>
            </p:cNvSpPr>
            <p:nvPr/>
          </p:nvSpPr>
          <p:spPr bwMode="auto">
            <a:xfrm>
              <a:off x="2200" y="1162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21" name="Line 13"/>
            <p:cNvSpPr>
              <a:spLocks noChangeShapeType="1"/>
            </p:cNvSpPr>
            <p:nvPr/>
          </p:nvSpPr>
          <p:spPr bwMode="auto">
            <a:xfrm>
              <a:off x="2200" y="1525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22" name="Text Box 14"/>
            <p:cNvSpPr txBox="1">
              <a:spLocks noChangeArrowheads="1"/>
            </p:cNvSpPr>
            <p:nvPr/>
          </p:nvSpPr>
          <p:spPr bwMode="auto">
            <a:xfrm>
              <a:off x="2472" y="935"/>
              <a:ext cx="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800" i="0"/>
                <a:t>Circle</a:t>
              </a:r>
              <a:endParaRPr lang="en-US" altLang="en-US" sz="1800" i="0"/>
            </a:p>
          </p:txBody>
        </p:sp>
        <p:sp>
          <p:nvSpPr>
            <p:cNvPr id="4123" name="Text Box 15"/>
            <p:cNvSpPr txBox="1">
              <a:spLocks noChangeArrowheads="1"/>
            </p:cNvSpPr>
            <p:nvPr/>
          </p:nvSpPr>
          <p:spPr bwMode="auto">
            <a:xfrm>
              <a:off x="2336" y="1208"/>
              <a:ext cx="10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en-US" sz="1800" i="0"/>
            </a:p>
          </p:txBody>
        </p:sp>
        <p:sp>
          <p:nvSpPr>
            <p:cNvPr id="4124" name="Text Box 16"/>
            <p:cNvSpPr txBox="1">
              <a:spLocks noChangeArrowheads="1"/>
            </p:cNvSpPr>
            <p:nvPr/>
          </p:nvSpPr>
          <p:spPr bwMode="auto">
            <a:xfrm>
              <a:off x="2154" y="1661"/>
              <a:ext cx="1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en-US" sz="1800" i="0"/>
            </a:p>
          </p:txBody>
        </p:sp>
      </p:grpSp>
      <p:grpSp>
        <p:nvGrpSpPr>
          <p:cNvPr id="4102" name="Group 17"/>
          <p:cNvGrpSpPr>
            <a:grpSpLocks/>
          </p:cNvGrpSpPr>
          <p:nvPr/>
        </p:nvGrpSpPr>
        <p:grpSpPr bwMode="auto">
          <a:xfrm>
            <a:off x="6229350" y="4005263"/>
            <a:ext cx="2159000" cy="1944687"/>
            <a:chOff x="2154" y="935"/>
            <a:chExt cx="1360" cy="1225"/>
          </a:xfrm>
        </p:grpSpPr>
        <p:sp>
          <p:nvSpPr>
            <p:cNvPr id="4113" name="Rectangle 18"/>
            <p:cNvSpPr>
              <a:spLocks noChangeArrowheads="1"/>
            </p:cNvSpPr>
            <p:nvPr/>
          </p:nvSpPr>
          <p:spPr bwMode="auto">
            <a:xfrm>
              <a:off x="2200" y="981"/>
              <a:ext cx="1270" cy="117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4" name="Line 19"/>
            <p:cNvSpPr>
              <a:spLocks noChangeShapeType="1"/>
            </p:cNvSpPr>
            <p:nvPr/>
          </p:nvSpPr>
          <p:spPr bwMode="auto">
            <a:xfrm>
              <a:off x="2200" y="1162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15" name="Line 20"/>
            <p:cNvSpPr>
              <a:spLocks noChangeShapeType="1"/>
            </p:cNvSpPr>
            <p:nvPr/>
          </p:nvSpPr>
          <p:spPr bwMode="auto">
            <a:xfrm>
              <a:off x="2200" y="1525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16" name="Text Box 21"/>
            <p:cNvSpPr txBox="1">
              <a:spLocks noChangeArrowheads="1"/>
            </p:cNvSpPr>
            <p:nvPr/>
          </p:nvSpPr>
          <p:spPr bwMode="auto">
            <a:xfrm>
              <a:off x="2472" y="935"/>
              <a:ext cx="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800" i="0"/>
                <a:t>Square</a:t>
              </a:r>
              <a:endParaRPr lang="en-US" altLang="en-US" sz="1800" i="0"/>
            </a:p>
          </p:txBody>
        </p:sp>
        <p:sp>
          <p:nvSpPr>
            <p:cNvPr id="4117" name="Text Box 22"/>
            <p:cNvSpPr txBox="1">
              <a:spLocks noChangeArrowheads="1"/>
            </p:cNvSpPr>
            <p:nvPr/>
          </p:nvSpPr>
          <p:spPr bwMode="auto">
            <a:xfrm>
              <a:off x="2336" y="1208"/>
              <a:ext cx="10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en-US" sz="1800" i="0"/>
            </a:p>
          </p:txBody>
        </p:sp>
        <p:sp>
          <p:nvSpPr>
            <p:cNvPr id="4118" name="Text Box 23"/>
            <p:cNvSpPr txBox="1">
              <a:spLocks noChangeArrowheads="1"/>
            </p:cNvSpPr>
            <p:nvPr/>
          </p:nvSpPr>
          <p:spPr bwMode="auto">
            <a:xfrm>
              <a:off x="2154" y="1661"/>
              <a:ext cx="1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en-US" sz="1800" i="0"/>
            </a:p>
          </p:txBody>
        </p:sp>
      </p:grpSp>
      <p:cxnSp>
        <p:nvCxnSpPr>
          <p:cNvPr id="4103" name="AutoShape 24"/>
          <p:cNvCxnSpPr>
            <a:cxnSpLocks noChangeShapeType="1"/>
            <a:stCxn id="4122" idx="0"/>
            <a:endCxn id="4125" idx="2"/>
          </p:cNvCxnSpPr>
          <p:nvPr/>
        </p:nvCxnSpPr>
        <p:spPr bwMode="auto">
          <a:xfrm rot="-5400000">
            <a:off x="2790031" y="2294732"/>
            <a:ext cx="576263" cy="2844800"/>
          </a:xfrm>
          <a:prstGeom prst="bentConnector3">
            <a:avLst>
              <a:gd name="adj1" fmla="val 5013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AutoShape 25"/>
          <p:cNvCxnSpPr>
            <a:cxnSpLocks noChangeShapeType="1"/>
            <a:stCxn id="4116" idx="0"/>
            <a:endCxn id="4125" idx="2"/>
          </p:cNvCxnSpPr>
          <p:nvPr/>
        </p:nvCxnSpPr>
        <p:spPr bwMode="auto">
          <a:xfrm rot="5400000" flipH="1">
            <a:off x="5599112" y="2330451"/>
            <a:ext cx="576263" cy="2773362"/>
          </a:xfrm>
          <a:prstGeom prst="bentConnector3">
            <a:avLst>
              <a:gd name="adj1" fmla="val 5013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Line 26"/>
          <p:cNvSpPr>
            <a:spLocks noChangeShapeType="1"/>
          </p:cNvSpPr>
          <p:nvPr/>
        </p:nvSpPr>
        <p:spPr bwMode="auto">
          <a:xfrm flipV="1">
            <a:off x="450056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106" name="Group 27"/>
          <p:cNvGrpSpPr>
            <a:grpSpLocks/>
          </p:cNvGrpSpPr>
          <p:nvPr/>
        </p:nvGrpSpPr>
        <p:grpSpPr bwMode="auto">
          <a:xfrm>
            <a:off x="3419475" y="4005263"/>
            <a:ext cx="2159000" cy="1944687"/>
            <a:chOff x="2154" y="935"/>
            <a:chExt cx="1360" cy="1225"/>
          </a:xfrm>
        </p:grpSpPr>
        <p:sp>
          <p:nvSpPr>
            <p:cNvPr id="4107" name="Rectangle 28"/>
            <p:cNvSpPr>
              <a:spLocks noChangeArrowheads="1"/>
            </p:cNvSpPr>
            <p:nvPr/>
          </p:nvSpPr>
          <p:spPr bwMode="auto">
            <a:xfrm>
              <a:off x="2200" y="981"/>
              <a:ext cx="1270" cy="117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8" name="Line 29"/>
            <p:cNvSpPr>
              <a:spLocks noChangeShapeType="1"/>
            </p:cNvSpPr>
            <p:nvPr/>
          </p:nvSpPr>
          <p:spPr bwMode="auto">
            <a:xfrm>
              <a:off x="2200" y="1162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09" name="Line 30"/>
            <p:cNvSpPr>
              <a:spLocks noChangeShapeType="1"/>
            </p:cNvSpPr>
            <p:nvPr/>
          </p:nvSpPr>
          <p:spPr bwMode="auto">
            <a:xfrm>
              <a:off x="2200" y="1525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10" name="Text Box 31"/>
            <p:cNvSpPr txBox="1">
              <a:spLocks noChangeArrowheads="1"/>
            </p:cNvSpPr>
            <p:nvPr/>
          </p:nvSpPr>
          <p:spPr bwMode="auto">
            <a:xfrm>
              <a:off x="2472" y="935"/>
              <a:ext cx="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800" i="0"/>
                <a:t>Triangle</a:t>
              </a:r>
              <a:endParaRPr lang="en-US" altLang="en-US" sz="1800" i="0"/>
            </a:p>
          </p:txBody>
        </p:sp>
        <p:sp>
          <p:nvSpPr>
            <p:cNvPr id="4111" name="Text Box 32"/>
            <p:cNvSpPr txBox="1">
              <a:spLocks noChangeArrowheads="1"/>
            </p:cNvSpPr>
            <p:nvPr/>
          </p:nvSpPr>
          <p:spPr bwMode="auto">
            <a:xfrm>
              <a:off x="2336" y="1208"/>
              <a:ext cx="10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en-US" sz="1800" i="0"/>
            </a:p>
          </p:txBody>
        </p:sp>
        <p:sp>
          <p:nvSpPr>
            <p:cNvPr id="4112" name="Text Box 33"/>
            <p:cNvSpPr txBox="1">
              <a:spLocks noChangeArrowheads="1"/>
            </p:cNvSpPr>
            <p:nvPr/>
          </p:nvSpPr>
          <p:spPr bwMode="auto">
            <a:xfrm>
              <a:off x="2154" y="1661"/>
              <a:ext cx="1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en-US" sz="1800" i="0"/>
            </a:p>
          </p:txBody>
        </p:sp>
      </p:grpSp>
    </p:spTree>
    <p:extLst>
      <p:ext uri="{BB962C8B-B14F-4D97-AF65-F5344CB8AC3E}">
        <p14:creationId xmlns:p14="http://schemas.microsoft.com/office/powerpoint/2010/main" val="107734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8BA2C8AB-16D6-419E-8BF6-32A422BE3E34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490244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Correct State and Behaviour?</a:t>
            </a:r>
            <a:endParaRPr lang="en-US" altLang="en-US" sz="2800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3557588"/>
          </a:xfrm>
        </p:spPr>
        <p:txBody>
          <a:bodyPr/>
          <a:lstStyle/>
          <a:p>
            <a:r>
              <a:rPr lang="en-GB" altLang="en-US" dirty="0"/>
              <a:t>What are features common to </a:t>
            </a:r>
            <a:r>
              <a:rPr lang="en-GB" altLang="en-US" i="1" dirty="0"/>
              <a:t>all possible </a:t>
            </a:r>
            <a:r>
              <a:rPr lang="en-GB" altLang="en-US" dirty="0"/>
              <a:t>shapes?</a:t>
            </a:r>
          </a:p>
          <a:p>
            <a:pPr lvl="1"/>
            <a:r>
              <a:rPr lang="en-GB" altLang="en-US" dirty="0"/>
              <a:t>Just about none</a:t>
            </a:r>
          </a:p>
          <a:p>
            <a:r>
              <a:rPr lang="en-GB" altLang="en-US" dirty="0"/>
              <a:t>Generally abstract classes are simple</a:t>
            </a:r>
          </a:p>
          <a:p>
            <a:pPr lvl="1"/>
            <a:r>
              <a:rPr lang="en-GB" altLang="en-US" dirty="0"/>
              <a:t>Shape – area, name</a:t>
            </a:r>
          </a:p>
          <a:p>
            <a:pPr lvl="1"/>
            <a:r>
              <a:rPr lang="en-GB" altLang="en-US" dirty="0"/>
              <a:t>Mammal – vertebral column (inherited), warm blood, fur</a:t>
            </a:r>
            <a:endParaRPr lang="en-US" altLang="en-US" dirty="0"/>
          </a:p>
          <a:p>
            <a:r>
              <a:rPr lang="en-GB" altLang="en-US" dirty="0"/>
              <a:t>As a designer you have to get it right	</a:t>
            </a:r>
          </a:p>
          <a:p>
            <a:pPr lvl="1"/>
            <a:r>
              <a:rPr lang="en-GB" altLang="en-US" dirty="0"/>
              <a:t>End up with all shapes having a radius</a:t>
            </a:r>
          </a:p>
          <a:p>
            <a:pPr lvl="1"/>
            <a:r>
              <a:rPr lang="en-GB" altLang="en-US" dirty="0"/>
              <a:t>Or mammals with wings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924300" y="5013325"/>
            <a:ext cx="467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GB" altLang="en-US" sz="1800"/>
              <a:t>Ps some mammals do have wings….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973072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AFC2F7-5B52-4BDD-A407-841E380C41B1}" type="slidenum">
              <a:rPr lang="en-US" altLang="en-US" sz="1400" i="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i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437356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Problems: Multiple inheritance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7" y="1762919"/>
            <a:ext cx="5040560" cy="448230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/>
              <a:t>Java does not allow multiple inheritance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	(only one class after </a:t>
            </a:r>
            <a:r>
              <a:rPr lang="en-US" altLang="en-US" sz="2000" b="1" dirty="0">
                <a:latin typeface="Courier New" panose="02070309020205020404" pitchFamily="49" charset="0"/>
              </a:rPr>
              <a:t>extends</a:t>
            </a:r>
            <a:r>
              <a:rPr lang="en-US" altLang="en-US" sz="2000" dirty="0">
                <a:latin typeface="Courier New" panose="02070309020205020404" pitchFamily="49" charset="0"/>
              </a:rPr>
              <a:t> )</a:t>
            </a:r>
          </a:p>
          <a:p>
            <a:pPr eaLnBrk="1" hangingPunct="1">
              <a:buFontTx/>
              <a:buNone/>
            </a:pPr>
            <a:endParaRPr lang="en-GB" altLang="en-US" sz="900" dirty="0"/>
          </a:p>
          <a:p>
            <a:pPr eaLnBrk="1" hangingPunct="1"/>
            <a:r>
              <a:rPr lang="en-GB" altLang="en-US" sz="2400" dirty="0"/>
              <a:t>Multiple inheritance creates problems for the compiler </a:t>
            </a:r>
            <a:r>
              <a:rPr lang="en-GB" altLang="en-US" sz="2400" i="1" dirty="0"/>
              <a:t>and </a:t>
            </a:r>
            <a:r>
              <a:rPr lang="en-GB" altLang="en-US" sz="2400" dirty="0"/>
              <a:t>runtime system. Suppose:</a:t>
            </a:r>
          </a:p>
          <a:p>
            <a:pPr lvl="2" eaLnBrk="1" hangingPunct="1">
              <a:buFont typeface="Symbol" panose="05050102010706020507" pitchFamily="18" charset="2"/>
              <a:buChar char="·"/>
            </a:pPr>
            <a:r>
              <a:rPr lang="en-GB" altLang="en-US" sz="2000" dirty="0"/>
              <a:t>a class inherits from two </a:t>
            </a:r>
            <a:r>
              <a:rPr lang="en-GB" altLang="en-US" sz="2000" dirty="0" err="1"/>
              <a:t>superclasses</a:t>
            </a:r>
            <a:r>
              <a:rPr lang="en-GB" altLang="en-US" sz="2000" dirty="0"/>
              <a:t> </a:t>
            </a:r>
          </a:p>
          <a:p>
            <a:pPr lvl="2" eaLnBrk="1" hangingPunct="1">
              <a:buFont typeface="Symbol" panose="05050102010706020507" pitchFamily="18" charset="2"/>
              <a:buChar char="·"/>
            </a:pPr>
            <a:r>
              <a:rPr lang="en-GB" altLang="en-US" sz="2000" dirty="0"/>
              <a:t>and both have a method called e.g. </a:t>
            </a:r>
            <a:r>
              <a:rPr lang="en-GB" altLang="en-US" sz="2000" b="1" dirty="0">
                <a:latin typeface="Courier New" panose="02070309020205020404" pitchFamily="49" charset="0"/>
              </a:rPr>
              <a:t>method1</a:t>
            </a:r>
            <a:r>
              <a:rPr lang="en-GB" altLang="en-US" sz="2000" dirty="0"/>
              <a:t> with identical signatures</a:t>
            </a:r>
          </a:p>
          <a:p>
            <a:pPr lvl="2" eaLnBrk="1" hangingPunct="1">
              <a:buFont typeface="Symbol" panose="05050102010706020507" pitchFamily="18" charset="2"/>
              <a:buChar char="·"/>
            </a:pPr>
            <a:r>
              <a:rPr lang="en-GB" altLang="en-US" sz="2000" dirty="0"/>
              <a:t>if the subclass does not override this method the runtime system would have problems deciding which superclass method to execute.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F32EA-1B7A-476B-A081-E7E5C3713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44" y="1762919"/>
            <a:ext cx="3429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18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17036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Multiple Inheritance = Multiple Problems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It can be powerful</a:t>
            </a:r>
          </a:p>
          <a:p>
            <a:r>
              <a:rPr lang="en-GB" altLang="en-US" dirty="0"/>
              <a:t>Some languages have it (C++ for example)</a:t>
            </a:r>
          </a:p>
          <a:p>
            <a:r>
              <a:rPr lang="en-GB" altLang="en-US" dirty="0"/>
              <a:t>It can create some difficult problems</a:t>
            </a:r>
          </a:p>
          <a:p>
            <a:r>
              <a:rPr lang="en-GB" altLang="en-US" dirty="0"/>
              <a:t>Adds complexity </a:t>
            </a:r>
          </a:p>
        </p:txBody>
      </p:sp>
    </p:spTree>
    <p:extLst>
      <p:ext uri="{BB962C8B-B14F-4D97-AF65-F5344CB8AC3E}">
        <p14:creationId xmlns:p14="http://schemas.microsoft.com/office/powerpoint/2010/main" val="1563160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CA0F2E3-B2CC-420B-AE33-B7231C2C9E5D}" type="slidenum">
              <a:rPr lang="en-US" altLang="en-US" sz="1400" i="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i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476672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Multiple Inheritance in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00213"/>
            <a:ext cx="7772400" cy="4395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Java provides a limited form of multiple inheritance using </a:t>
            </a:r>
            <a:r>
              <a:rPr lang="en-GB" altLang="en-US" sz="2400" b="1" dirty="0">
                <a:latin typeface="Courier New" panose="02070309020205020404" pitchFamily="49" charset="0"/>
              </a:rPr>
              <a:t>interface</a:t>
            </a:r>
            <a:r>
              <a:rPr lang="en-GB" altLang="en-US" sz="2400" dirty="0"/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Java allows a class to inherit in two ways: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dirty="0"/>
              <a:t>(</a:t>
            </a:r>
            <a:r>
              <a:rPr lang="en-GB" altLang="en-US" dirty="0">
                <a:latin typeface="Times New Roman" panose="02020603050405020304" pitchFamily="18" charset="0"/>
              </a:rPr>
              <a:t>"</a:t>
            </a:r>
            <a:r>
              <a:rPr lang="en-GB" altLang="en-US" sz="2000" b="1" dirty="0">
                <a:latin typeface="Courier New" panose="02070309020205020404" pitchFamily="49" charset="0"/>
              </a:rPr>
              <a:t>extends</a:t>
            </a:r>
            <a:r>
              <a:rPr lang="en-GB" altLang="en-US" dirty="0">
                <a:latin typeface="Times New Roman" panose="02020603050405020304" pitchFamily="18" charset="0"/>
              </a:rPr>
              <a:t>") </a:t>
            </a:r>
            <a:r>
              <a:rPr lang="en-GB" altLang="en-US" sz="1800" dirty="0"/>
              <a:t>from only one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dirty="0">
                <a:latin typeface="Times New Roman" panose="02020603050405020304" pitchFamily="18" charset="0"/>
              </a:rPr>
              <a:t>("</a:t>
            </a:r>
            <a:r>
              <a:rPr lang="en-GB" altLang="en-US" sz="2000" b="1" dirty="0">
                <a:latin typeface="Courier New" panose="02070309020205020404" pitchFamily="49" charset="0"/>
              </a:rPr>
              <a:t>implements</a:t>
            </a:r>
            <a:r>
              <a:rPr lang="en-GB" altLang="en-US" dirty="0">
                <a:latin typeface="Times New Roman" panose="02020603050405020304" pitchFamily="18" charset="0"/>
              </a:rPr>
              <a:t>") </a:t>
            </a:r>
            <a:r>
              <a:rPr lang="en-GB" altLang="en-US" sz="1800" dirty="0"/>
              <a:t>from many interfaces </a:t>
            </a:r>
            <a:endParaRPr lang="en-US" altLang="en-US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12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the implementing classes must provide an appropriate implementation for the abstract methods they inherit, so the runtime system is guaranteed a </a:t>
            </a:r>
            <a:r>
              <a:rPr lang="en-GB" altLang="en-US" sz="2000" b="1" dirty="0"/>
              <a:t>unique</a:t>
            </a:r>
            <a:r>
              <a:rPr lang="en-GB" altLang="en-US" sz="2000" dirty="0"/>
              <a:t> method definition which is appropriate to the class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4304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536C-C95B-4A17-ABFA-C4DE1BB1A8F6}" type="slidenum">
              <a:rPr lang="en-GB" altLang="en-US"/>
              <a:pPr/>
              <a:t>24</a:t>
            </a:fld>
            <a:endParaRPr lang="en-GB" alt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42602"/>
            <a:ext cx="7772400" cy="6858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altLang="en-US" sz="2800" dirty="0"/>
              <a:t>Interfaces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680518"/>
            <a:ext cx="8610600" cy="2684586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An </a:t>
            </a:r>
            <a:r>
              <a:rPr lang="en-US" altLang="en-US" sz="2400" i="1" dirty="0">
                <a:cs typeface="Courier New" panose="02070309020205020404" pitchFamily="49" charset="0"/>
              </a:rPr>
              <a:t>interface</a:t>
            </a:r>
            <a:r>
              <a:rPr lang="en-US" altLang="en-US" sz="2400" dirty="0">
                <a:cs typeface="Courier New" panose="02070309020205020404" pitchFamily="49" charset="0"/>
              </a:rPr>
              <a:t> is a class like construct that contains </a:t>
            </a:r>
            <a:r>
              <a:rPr lang="en-US" altLang="en-US" sz="2400" b="1" dirty="0">
                <a:cs typeface="Courier New" panose="02070309020205020404" pitchFamily="49" charset="0"/>
              </a:rPr>
              <a:t>only</a:t>
            </a:r>
            <a:r>
              <a:rPr lang="en-US" altLang="en-US" sz="2400" dirty="0">
                <a:cs typeface="Courier New" panose="02070309020205020404" pitchFamily="49" charset="0"/>
              </a:rPr>
              <a:t> constants and abstract methods.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In many ways, an interface is similar to an abstract class, but </a:t>
            </a:r>
            <a:r>
              <a:rPr lang="en-US" altLang="en-US" sz="2400" i="1" dirty="0">
                <a:cs typeface="Courier New" panose="02070309020205020404" pitchFamily="49" charset="0"/>
              </a:rPr>
              <a:t>an abstract class can contain variables and concrete methods </a:t>
            </a:r>
            <a:r>
              <a:rPr lang="en-US" altLang="en-US" sz="2400" b="1" i="1" dirty="0">
                <a:cs typeface="Courier New" panose="02070309020205020404" pitchFamily="49" charset="0"/>
              </a:rPr>
              <a:t>as well as</a:t>
            </a:r>
            <a:r>
              <a:rPr lang="en-US" altLang="en-US" sz="2400" i="1" dirty="0">
                <a:cs typeface="Courier New" panose="02070309020205020404" pitchFamily="49" charset="0"/>
              </a:rPr>
              <a:t> constants and abstract methods</a:t>
            </a:r>
            <a:r>
              <a:rPr lang="en-US" altLang="en-US" sz="2400" dirty="0">
                <a:cs typeface="Courier New" panose="02070309020205020404" pitchFamily="49" charset="0"/>
              </a:rPr>
              <a:t>.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 sz="2400" dirty="0">
              <a:ea typeface="PMingLiU" pitchFamily="18" charset="-12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To define an interface, Java uses the following syntax to declare an interface: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325889" y="4595028"/>
            <a:ext cx="8458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public interface </a:t>
            </a:r>
            <a:r>
              <a:rPr lang="en-US" altLang="en-US" sz="2400" dirty="0" err="1">
                <a:latin typeface="Courier New" panose="02070309020205020404" pitchFamily="49" charset="0"/>
              </a:rPr>
              <a:t>InterfaceName</a:t>
            </a:r>
            <a:r>
              <a:rPr lang="en-US" altLang="en-US" sz="2400" dirty="0">
                <a:latin typeface="Courier New" panose="02070309020205020404" pitchFamily="49" charset="0"/>
              </a:rPr>
              <a:t>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constant declarations;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method signatures;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6902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00062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Interfaces</a:t>
            </a:r>
            <a:endParaRPr lang="en-US" altLang="en-US" sz="28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2776"/>
            <a:ext cx="7886700" cy="4351338"/>
          </a:xfrm>
        </p:spPr>
        <p:txBody>
          <a:bodyPr/>
          <a:lstStyle/>
          <a:p>
            <a:r>
              <a:rPr lang="en-GB" altLang="en-US" sz="2400" dirty="0"/>
              <a:t>An Interface is a “promise of behaviour”</a:t>
            </a:r>
          </a:p>
          <a:p>
            <a:pPr lvl="1"/>
            <a:r>
              <a:rPr lang="en-GB" altLang="en-US" sz="2000" dirty="0"/>
              <a:t>It specifies the minimum functionality that a client requires of a server</a:t>
            </a:r>
          </a:p>
          <a:p>
            <a:pPr lvl="1"/>
            <a:r>
              <a:rPr lang="en-GB" altLang="en-US" sz="2000" dirty="0"/>
              <a:t>100% abstract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53A4A2-89E4-4ACA-9CE4-7FE768955FD9}"/>
              </a:ext>
            </a:extLst>
          </p:cNvPr>
          <p:cNvSpPr txBox="1">
            <a:spLocks noChangeArrowheads="1"/>
          </p:cNvSpPr>
          <p:nvPr/>
        </p:nvSpPr>
        <p:spPr>
          <a:xfrm>
            <a:off x="557226" y="3001888"/>
            <a:ext cx="7924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342900" fontAlgn="auto">
              <a:spcAft>
                <a:spcPts val="1200"/>
              </a:spcAft>
            </a:pPr>
            <a:r>
              <a:rPr lang="en-US" altLang="en-US" sz="2400" i="0" dirty="0">
                <a:cs typeface="Times New Roman" panose="02020603050405020304" pitchFamily="18" charset="0"/>
              </a:rPr>
              <a:t>All data fields are </a:t>
            </a:r>
            <a:r>
              <a:rPr lang="en-US" altLang="en-US" sz="2400" i="1" u="sng" dirty="0">
                <a:cs typeface="Times New Roman" panose="02020603050405020304" pitchFamily="18" charset="0"/>
              </a:rPr>
              <a:t>public</a:t>
            </a:r>
            <a:r>
              <a:rPr lang="en-US" altLang="en-US" sz="2400" i="1" dirty="0">
                <a:cs typeface="Times New Roman" panose="02020603050405020304" pitchFamily="18" charset="0"/>
              </a:rPr>
              <a:t> </a:t>
            </a:r>
            <a:r>
              <a:rPr lang="en-US" altLang="en-US" sz="2400" i="1" u="sng" dirty="0">
                <a:cs typeface="Times New Roman" panose="02020603050405020304" pitchFamily="18" charset="0"/>
              </a:rPr>
              <a:t>static</a:t>
            </a:r>
            <a:r>
              <a:rPr lang="en-US" altLang="en-US" sz="2400" i="1" dirty="0">
                <a:cs typeface="Times New Roman" panose="02020603050405020304" pitchFamily="18" charset="0"/>
              </a:rPr>
              <a:t> </a:t>
            </a:r>
            <a:r>
              <a:rPr lang="en-US" altLang="en-US" sz="2400" i="1" u="sng" dirty="0">
                <a:cs typeface="Times New Roman" panose="02020603050405020304" pitchFamily="18" charset="0"/>
              </a:rPr>
              <a:t>final</a:t>
            </a:r>
            <a:r>
              <a:rPr lang="en-US" altLang="en-US" sz="2400" i="1" dirty="0">
                <a:cs typeface="Times New Roman" panose="02020603050405020304" pitchFamily="18" charset="0"/>
              </a:rPr>
              <a:t> </a:t>
            </a:r>
            <a:r>
              <a:rPr lang="en-US" altLang="en-US" sz="2400" i="0" dirty="0">
                <a:cs typeface="Times New Roman" panose="02020603050405020304" pitchFamily="18" charset="0"/>
              </a:rPr>
              <a:t>and all methods are </a:t>
            </a:r>
            <a:r>
              <a:rPr lang="en-US" altLang="en-US" sz="2400" i="1" u="sng" dirty="0">
                <a:cs typeface="Times New Roman" panose="02020603050405020304" pitchFamily="18" charset="0"/>
              </a:rPr>
              <a:t>public</a:t>
            </a:r>
            <a:r>
              <a:rPr lang="en-US" altLang="en-US" sz="2400" i="1" dirty="0">
                <a:cs typeface="Times New Roman" panose="02020603050405020304" pitchFamily="18" charset="0"/>
              </a:rPr>
              <a:t> </a:t>
            </a:r>
            <a:r>
              <a:rPr lang="en-US" altLang="en-US" sz="2400" i="1" u="sng" dirty="0">
                <a:cs typeface="Times New Roman" panose="02020603050405020304" pitchFamily="18" charset="0"/>
              </a:rPr>
              <a:t>abstract</a:t>
            </a:r>
            <a:r>
              <a:rPr lang="en-US" altLang="en-US" sz="2400" i="1" dirty="0">
                <a:cs typeface="Times New Roman" panose="02020603050405020304" pitchFamily="18" charset="0"/>
              </a:rPr>
              <a:t> </a:t>
            </a:r>
            <a:r>
              <a:rPr lang="en-US" altLang="en-US" sz="2400" i="0" dirty="0">
                <a:cs typeface="Times New Roman" panose="02020603050405020304" pitchFamily="18" charset="0"/>
              </a:rPr>
              <a:t>in an interface. For this reason, these modifiers can be omitted, as shown below: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F1838F97-E923-496A-87FA-959A200595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02713"/>
              </p:ext>
            </p:extLst>
          </p:nvPr>
        </p:nvGraphicFramePr>
        <p:xfrm>
          <a:off x="648819" y="4149080"/>
          <a:ext cx="739457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Picture" r:id="rId3" imgW="4225320" imgH="754200" progId="Word.Picture.8">
                  <p:embed/>
                </p:oleObj>
              </mc:Choice>
              <mc:Fallback>
                <p:oleObj name="Picture" r:id="rId3" imgW="4225320" imgH="754200" progId="Word.Picture.8">
                  <p:embed/>
                  <p:pic>
                    <p:nvPicPr>
                      <p:cNvPr id="391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19" y="4149080"/>
                        <a:ext cx="7394575" cy="132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4639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3A7D-2ED4-4CF0-9495-D0BC11552FBE}" type="slidenum">
              <a:rPr lang="en-GB" altLang="en-US"/>
              <a:pPr/>
              <a:t>26</a:t>
            </a:fld>
            <a:endParaRPr lang="en-GB" altLang="en-US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10368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Implementing Interfaces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A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altLang="en-US" sz="2400" dirty="0"/>
              <a:t> implements an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GB" altLang="en-US" sz="2400" dirty="0"/>
              <a:t> by providing method implementations for each of the methods in the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GB" altLang="en-US" sz="2400" dirty="0"/>
              <a:t> declaration.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Classes implementing an interface use the </a:t>
            </a:r>
            <a:r>
              <a:rPr lang="en-GB" altLang="en-US" sz="2400" dirty="0">
                <a:latin typeface="Courier New" panose="02070309020205020404" pitchFamily="49" charset="0"/>
              </a:rPr>
              <a:t>implements</a:t>
            </a:r>
            <a:r>
              <a:rPr lang="en-GB" altLang="en-US" sz="2400" dirty="0"/>
              <a:t> keyword.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200" dirty="0">
                <a:latin typeface="Courier New" panose="02070309020205020404" pitchFamily="49" charset="0"/>
              </a:rPr>
              <a:t>Class </a:t>
            </a:r>
            <a:r>
              <a:rPr lang="en-GB" altLang="en-US" sz="2200" dirty="0" err="1">
                <a:latin typeface="Courier New" panose="02070309020205020404" pitchFamily="49" charset="0"/>
              </a:rPr>
              <a:t>classname</a:t>
            </a:r>
            <a:r>
              <a:rPr lang="en-GB" altLang="en-US" sz="2200" dirty="0">
                <a:latin typeface="Courier New" panose="02070309020205020404" pitchFamily="49" charset="0"/>
              </a:rPr>
              <a:t> implements </a:t>
            </a:r>
            <a:r>
              <a:rPr lang="en-GB" altLang="en-US" sz="2200" dirty="0" err="1">
                <a:latin typeface="Courier New" panose="02070309020205020404" pitchFamily="49" charset="0"/>
              </a:rPr>
              <a:t>interfacename</a:t>
            </a:r>
            <a:r>
              <a:rPr lang="en-GB" altLang="en-US" sz="2200" dirty="0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200" dirty="0">
                <a:latin typeface="Courier New" panose="02070309020205020404" pitchFamily="49" charset="0"/>
              </a:rPr>
              <a:t>	attributes and methods for this class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200" dirty="0">
                <a:latin typeface="Courier New" panose="02070309020205020404" pitchFamily="49" charset="0"/>
              </a:rPr>
              <a:t>	implementation of methods named in the </a:t>
            </a:r>
            <a:r>
              <a:rPr lang="en-GB" altLang="en-US" sz="2200" dirty="0" err="1">
                <a:latin typeface="Courier New" panose="02070309020205020404" pitchFamily="49" charset="0"/>
              </a:rPr>
              <a:t>interfacce</a:t>
            </a:r>
            <a:endParaRPr lang="en-GB" altLang="en-US" sz="22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2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01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00062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Interfaces</a:t>
            </a:r>
            <a:endParaRPr lang="en-US" altLang="en-US" sz="28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280920" cy="4896544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Interfaces are very specific </a:t>
            </a:r>
          </a:p>
          <a:p>
            <a:pPr lvl="1"/>
            <a:r>
              <a:rPr lang="en-GB" altLang="en-US" sz="2200" dirty="0"/>
              <a:t>They are abstract </a:t>
            </a:r>
          </a:p>
          <a:p>
            <a:pPr lvl="2"/>
            <a:r>
              <a:rPr lang="en-GB" altLang="en-US" sz="2000" dirty="0"/>
              <a:t>can never be instantiated </a:t>
            </a:r>
          </a:p>
          <a:p>
            <a:pPr lvl="2"/>
            <a:r>
              <a:rPr lang="en-GB" altLang="en-US" sz="2000" dirty="0"/>
              <a:t>not a source of objects</a:t>
            </a:r>
          </a:p>
          <a:p>
            <a:pPr lvl="1"/>
            <a:r>
              <a:rPr lang="en-GB" altLang="en-US" sz="2200" dirty="0"/>
              <a:t>They are not really classes!</a:t>
            </a:r>
          </a:p>
          <a:p>
            <a:pPr lvl="1"/>
            <a:r>
              <a:rPr lang="en-GB" altLang="en-US" sz="2200" dirty="0"/>
              <a:t>They have no constructor</a:t>
            </a:r>
          </a:p>
          <a:p>
            <a:pPr lvl="1"/>
            <a:r>
              <a:rPr lang="en-GB" altLang="en-US" sz="2200" dirty="0"/>
              <a:t>They have no fields</a:t>
            </a:r>
          </a:p>
          <a:p>
            <a:pPr lvl="2"/>
            <a:r>
              <a:rPr lang="en-GB" altLang="en-US" sz="2000" dirty="0"/>
              <a:t>except they can have static </a:t>
            </a:r>
            <a:r>
              <a:rPr lang="en-GB" altLang="en-US" sz="2000" b="1" dirty="0"/>
              <a:t>constants</a:t>
            </a:r>
            <a:r>
              <a:rPr lang="en-GB" altLang="en-US" sz="2000" dirty="0"/>
              <a:t> (in other words static final)</a:t>
            </a:r>
          </a:p>
          <a:p>
            <a:pPr lvl="1"/>
            <a:r>
              <a:rPr lang="en-GB" altLang="en-US" sz="2200" dirty="0"/>
              <a:t>They have only </a:t>
            </a:r>
            <a:r>
              <a:rPr lang="en-GB" altLang="en-US" sz="2200" i="1" dirty="0"/>
              <a:t>public</a:t>
            </a:r>
            <a:r>
              <a:rPr lang="en-GB" altLang="en-US" sz="2200" dirty="0"/>
              <a:t> </a:t>
            </a:r>
            <a:r>
              <a:rPr lang="en-GB" altLang="en-US" sz="2200" i="1" dirty="0"/>
              <a:t>abstract </a:t>
            </a:r>
            <a:r>
              <a:rPr lang="en-GB" altLang="en-US" sz="2200" dirty="0"/>
              <a:t>methods </a:t>
            </a:r>
          </a:p>
          <a:p>
            <a:pPr lvl="2"/>
            <a:r>
              <a:rPr lang="en-GB" altLang="en-US" sz="2000" dirty="0"/>
              <a:t>whether the keywords public and abstract are used or not (unlike an abstract class)</a:t>
            </a:r>
          </a:p>
          <a:p>
            <a:pPr lvl="1"/>
            <a:r>
              <a:rPr lang="en-GB" altLang="en-US" sz="2200" dirty="0"/>
              <a:t>Objects </a:t>
            </a:r>
            <a:r>
              <a:rPr lang="en-GB" altLang="en-US" sz="2200" i="1" dirty="0"/>
              <a:t>satisfy </a:t>
            </a:r>
            <a:r>
              <a:rPr lang="en-GB" altLang="en-US" sz="2200" dirty="0"/>
              <a:t>interfaces</a:t>
            </a:r>
          </a:p>
          <a:p>
            <a:pPr lvl="2"/>
            <a:r>
              <a:rPr lang="en-GB" altLang="en-US" sz="2000" dirty="0"/>
              <a:t>they supply the behaviour required by the interface</a:t>
            </a:r>
          </a:p>
          <a:p>
            <a:pPr lvl="1"/>
            <a:r>
              <a:rPr lang="en-GB" altLang="en-US" sz="2200" dirty="0"/>
              <a:t>A class </a:t>
            </a:r>
            <a:r>
              <a:rPr lang="en-GB" altLang="en-US" sz="2200" i="1" dirty="0"/>
              <a:t>implements</a:t>
            </a:r>
            <a:r>
              <a:rPr lang="en-GB" altLang="en-US" sz="2200" dirty="0"/>
              <a:t> one or more interface(s)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04076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A280-766B-4DBC-A32C-BB82D94365A4}" type="slidenum">
              <a:rPr lang="en-GB" altLang="en-US"/>
              <a:pPr/>
              <a:t>28</a:t>
            </a:fld>
            <a:endParaRPr lang="en-GB" alt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002091"/>
            <a:ext cx="8763000" cy="6096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cs typeface="Courier New" panose="02070309020205020404" pitchFamily="49" charset="0"/>
              </a:rPr>
              <a:t>Whether to use an interface or a class?</a:t>
            </a:r>
            <a:endParaRPr lang="en-US" altLang="en-US" sz="2800" dirty="0"/>
          </a:p>
        </p:txBody>
      </p:sp>
      <p:sp>
        <p:nvSpPr>
          <p:cNvPr id="394243" name="Rectangle 3"/>
          <p:cNvSpPr>
            <a:spLocks noChangeArrowheads="1"/>
          </p:cNvSpPr>
          <p:nvPr/>
        </p:nvSpPr>
        <p:spPr bwMode="auto">
          <a:xfrm>
            <a:off x="2514600" y="2655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319276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marL="114300" lvl="1" indent="0">
              <a:spcAft>
                <a:spcPts val="1200"/>
              </a:spcAft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In general, a strong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  <a:r>
              <a:rPr lang="en-US" altLang="en-US" sz="2400" dirty="0">
                <a:cs typeface="Courier New" panose="02070309020205020404" pitchFamily="49" charset="0"/>
              </a:rPr>
              <a:t> relationship that clearly describes a parent-child relationship should be modeled using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400" dirty="0">
                <a:cs typeface="Courier New" panose="02070309020205020404" pitchFamily="49" charset="0"/>
              </a:rPr>
              <a:t>es. For example, a staff member is a person. So their relationship should be modeled using class inheritance. </a:t>
            </a:r>
          </a:p>
          <a:p>
            <a:pPr marL="114300" lvl="1" indent="0">
              <a:spcAft>
                <a:spcPts val="1200"/>
              </a:spcAft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A weak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  <a:r>
              <a:rPr lang="en-US" altLang="en-US" sz="2400" dirty="0">
                <a:cs typeface="Courier New" panose="02070309020205020404" pitchFamily="49" charset="0"/>
              </a:rPr>
              <a:t> relationship, also known as an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is-kind-of</a:t>
            </a:r>
            <a:r>
              <a:rPr lang="en-US" altLang="en-US" sz="2400" dirty="0">
                <a:cs typeface="Courier New" panose="02070309020205020404" pitchFamily="49" charset="0"/>
              </a:rPr>
              <a:t> relationship, indicates that an object possesses a certain property. A weak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  <a:r>
              <a:rPr lang="en-US" altLang="en-US" sz="2400" dirty="0">
                <a:cs typeface="Courier New" panose="02070309020205020404" pitchFamily="49" charset="0"/>
              </a:rPr>
              <a:t> relationship can be modeled using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altLang="en-US" sz="2400" dirty="0">
                <a:cs typeface="Courier New" panose="02070309020205020404" pitchFamily="49" charset="0"/>
              </a:rPr>
              <a:t>s. </a:t>
            </a:r>
          </a:p>
        </p:txBody>
      </p:sp>
    </p:spTree>
    <p:extLst>
      <p:ext uri="{BB962C8B-B14F-4D97-AF65-F5344CB8AC3E}">
        <p14:creationId xmlns:p14="http://schemas.microsoft.com/office/powerpoint/2010/main" val="1284627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EF1-5144-4A82-A0DB-34528344D3F2}" type="slidenum">
              <a:rPr lang="en-GB" altLang="en-US"/>
              <a:pPr/>
              <a:t>29</a:t>
            </a:fld>
            <a:endParaRPr lang="en-GB" alt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707230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Interface to partially support multiple inheritance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526" y="2276872"/>
            <a:ext cx="8077200" cy="312494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 	You can use interfaces to circumvent single inheritance restriction if multiple inheritance is desired. In the case of </a:t>
            </a:r>
            <a:r>
              <a:rPr lang="en-US" altLang="en-US" sz="2400" b="1" dirty="0">
                <a:cs typeface="Courier New" panose="02070309020205020404" pitchFamily="49" charset="0"/>
              </a:rPr>
              <a:t>multiple inheritance</a:t>
            </a:r>
            <a:r>
              <a:rPr lang="en-US" altLang="en-US" sz="2400" dirty="0">
                <a:cs typeface="Courier New" panose="02070309020205020404" pitchFamily="49" charset="0"/>
              </a:rPr>
              <a:t>, you have to design </a:t>
            </a:r>
            <a:r>
              <a:rPr lang="en-US" altLang="en-US" sz="2400" b="1" dirty="0">
                <a:cs typeface="Courier New" panose="02070309020205020404" pitchFamily="49" charset="0"/>
              </a:rPr>
              <a:t>one</a:t>
            </a:r>
            <a:r>
              <a:rPr lang="en-US" altLang="en-US" sz="2400" dirty="0">
                <a:cs typeface="Courier New" panose="02070309020205020404" pitchFamily="49" charset="0"/>
              </a:rPr>
              <a:t> as a </a:t>
            </a:r>
            <a:r>
              <a:rPr lang="en-US" altLang="en-US" sz="2400" b="1" dirty="0">
                <a:cs typeface="Courier New" panose="02070309020205020404" pitchFamily="49" charset="0"/>
              </a:rPr>
              <a:t>superclass</a:t>
            </a:r>
            <a:r>
              <a:rPr lang="en-US" altLang="en-US" sz="2400" dirty="0">
                <a:cs typeface="Courier New" panose="02070309020205020404" pitchFamily="49" charset="0"/>
              </a:rPr>
              <a:t>, and </a:t>
            </a:r>
            <a:r>
              <a:rPr lang="en-US" altLang="en-US" sz="2400" b="1" dirty="0">
                <a:cs typeface="Courier New" panose="02070309020205020404" pitchFamily="49" charset="0"/>
              </a:rPr>
              <a:t>others</a:t>
            </a:r>
            <a:r>
              <a:rPr lang="en-US" altLang="en-US" sz="2400" dirty="0">
                <a:cs typeface="Courier New" panose="02070309020205020404" pitchFamily="49" charset="0"/>
              </a:rPr>
              <a:t> as </a:t>
            </a:r>
            <a:r>
              <a:rPr lang="en-US" altLang="en-US" sz="2400" b="1" dirty="0">
                <a:cs typeface="Courier New" panose="02070309020205020404" pitchFamily="49" charset="0"/>
              </a:rPr>
              <a:t>interface</a:t>
            </a:r>
            <a:r>
              <a:rPr lang="en-US" altLang="en-US" sz="240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None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186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7BA0D17-7A8B-410F-A5C0-A6294C3C44F5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4453" y="548680"/>
            <a:ext cx="7886700" cy="1325563"/>
          </a:xfrm>
        </p:spPr>
        <p:txBody>
          <a:bodyPr/>
          <a:lstStyle/>
          <a:p>
            <a:r>
              <a:rPr lang="en-GB" altLang="en-US" sz="2400" dirty="0"/>
              <a:t>Can we create a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988840"/>
            <a:ext cx="8229600" cy="2736899"/>
          </a:xfrm>
        </p:spPr>
        <p:txBody>
          <a:bodyPr/>
          <a:lstStyle/>
          <a:p>
            <a:r>
              <a:rPr lang="en-GB" altLang="en-US" dirty="0"/>
              <a:t>Reasonable design </a:t>
            </a:r>
          </a:p>
          <a:p>
            <a:pPr lvl="1"/>
            <a:r>
              <a:rPr lang="en-GB" altLang="en-US" dirty="0"/>
              <a:t>Circle, Triangle and Square are Shapes</a:t>
            </a:r>
          </a:p>
          <a:p>
            <a:pPr lvl="1"/>
            <a:r>
              <a:rPr lang="en-GB" altLang="en-US" dirty="0"/>
              <a:t>all Shapes have an area</a:t>
            </a:r>
          </a:p>
          <a:p>
            <a:pPr lvl="1"/>
            <a:r>
              <a:rPr lang="en-GB" altLang="en-US" dirty="0"/>
              <a:t>We can calculate the area of these shapes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Problem</a:t>
            </a:r>
          </a:p>
          <a:p>
            <a:pPr lvl="1"/>
            <a:r>
              <a:rPr lang="en-US" altLang="en-US" dirty="0"/>
              <a:t>Could you create an instance of a “Shape”?</a:t>
            </a:r>
          </a:p>
          <a:p>
            <a:pPr lvl="1"/>
            <a:r>
              <a:rPr lang="en-US" altLang="en-US" dirty="0"/>
              <a:t>How do you calculate the area of a Shape?</a:t>
            </a:r>
          </a:p>
        </p:txBody>
      </p:sp>
    </p:spTree>
    <p:extLst>
      <p:ext uri="{BB962C8B-B14F-4D97-AF65-F5344CB8AC3E}">
        <p14:creationId xmlns:p14="http://schemas.microsoft.com/office/powerpoint/2010/main" val="1602217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A Hire Shop</a:t>
            </a:r>
            <a:endParaRPr lang="en-US" altLang="en-US" sz="24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49525"/>
          </a:xfrm>
        </p:spPr>
        <p:txBody>
          <a:bodyPr/>
          <a:lstStyle/>
          <a:p>
            <a:r>
              <a:rPr lang="en-GB" altLang="en-US" sz="2400" dirty="0"/>
              <a:t>You are writing the software for a shop that has items </a:t>
            </a:r>
            <a:r>
              <a:rPr lang="en-GB" altLang="en-US" sz="2400" b="1" dirty="0"/>
              <a:t>for hire</a:t>
            </a:r>
          </a:p>
          <a:p>
            <a:pPr lvl="1"/>
            <a:r>
              <a:rPr lang="en-GB" altLang="en-US" sz="2200" dirty="0"/>
              <a:t>Starts of as a vehicle </a:t>
            </a:r>
            <a:r>
              <a:rPr lang="en-GB" altLang="en-US" sz="2200" b="1" dirty="0"/>
              <a:t>hire shop</a:t>
            </a:r>
          </a:p>
          <a:p>
            <a:pPr lvl="2"/>
            <a:r>
              <a:rPr lang="en-GB" altLang="en-US" sz="2000" dirty="0"/>
              <a:t>Car, Motorcycle, Van</a:t>
            </a:r>
          </a:p>
          <a:p>
            <a:pPr lvl="2"/>
            <a:r>
              <a:rPr lang="en-GB" altLang="en-US" sz="2000" dirty="0"/>
              <a:t>If we were modelling these what could be a reasonable hierarchy</a:t>
            </a:r>
          </a:p>
          <a:p>
            <a:pPr lvl="2"/>
            <a:r>
              <a:rPr lang="en-GB" altLang="en-US" sz="2000" dirty="0"/>
              <a:t>Think of their state and behaviour</a:t>
            </a:r>
          </a:p>
          <a:p>
            <a:pPr lvl="2"/>
            <a:r>
              <a:rPr lang="en-GB" altLang="en-US" sz="2000" dirty="0"/>
              <a:t>we can consider them as Vehicles?</a:t>
            </a:r>
            <a:endParaRPr lang="en-US" altLang="en-US" sz="2000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708400" y="4365625"/>
            <a:ext cx="1295400" cy="376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altLang="en-US"/>
              <a:t>Vehicle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635375" y="5373688"/>
            <a:ext cx="1441450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altLang="en-US"/>
              <a:t>Motorcycle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435600" y="5373688"/>
            <a:ext cx="1295400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altLang="en-US"/>
              <a:t>Van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908175" y="5373688"/>
            <a:ext cx="1295400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altLang="en-US"/>
              <a:t>Car</a:t>
            </a:r>
          </a:p>
        </p:txBody>
      </p:sp>
      <p:cxnSp>
        <p:nvCxnSpPr>
          <p:cNvPr id="5128" name="AutoShape 8"/>
          <p:cNvCxnSpPr>
            <a:cxnSpLocks noChangeShapeType="1"/>
            <a:stCxn id="5127" idx="0"/>
            <a:endCxn id="5124" idx="2"/>
          </p:cNvCxnSpPr>
          <p:nvPr/>
        </p:nvCxnSpPr>
        <p:spPr bwMode="auto">
          <a:xfrm rot="-5400000">
            <a:off x="3140075" y="4157663"/>
            <a:ext cx="631825" cy="18002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9" name="AutoShape 9"/>
          <p:cNvCxnSpPr>
            <a:cxnSpLocks noChangeShapeType="1"/>
            <a:stCxn id="5126" idx="0"/>
            <a:endCxn id="5124" idx="2"/>
          </p:cNvCxnSpPr>
          <p:nvPr/>
        </p:nvCxnSpPr>
        <p:spPr bwMode="auto">
          <a:xfrm rot="5400000" flipH="1">
            <a:off x="4903787" y="4194176"/>
            <a:ext cx="631825" cy="172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4356100" y="49418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797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94733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Specifying Behaviour</a:t>
            </a:r>
            <a:endParaRPr lang="en-US" altLang="en-US" sz="28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Business is so good that the range of items to be hired expands</a:t>
            </a:r>
          </a:p>
          <a:p>
            <a:pPr lvl="1"/>
            <a:r>
              <a:rPr lang="en-GB" altLang="en-US" dirty="0" err="1"/>
              <a:t>dvd</a:t>
            </a:r>
            <a:r>
              <a:rPr lang="en-GB" altLang="en-US" dirty="0"/>
              <a:t>, video game, cd </a:t>
            </a:r>
          </a:p>
          <a:p>
            <a:pPr lvl="1"/>
            <a:r>
              <a:rPr lang="en-GB" altLang="en-US" dirty="0"/>
              <a:t>And then tools -  floor-sander, lawnmower</a:t>
            </a:r>
          </a:p>
          <a:p>
            <a:pPr lvl="1"/>
            <a:r>
              <a:rPr lang="en-GB" altLang="en-US" dirty="0"/>
              <a:t>Can we include them in our hierarchy of Vehicles?</a:t>
            </a:r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Unlikely that they would ever all be part of a single hierarchy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Seems to point towards some sort of multiple inheritance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3509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00062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Specifying Behaviour</a:t>
            </a:r>
            <a:endParaRPr lang="en-US" altLang="en-US" sz="28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/>
              <a:t>In the Hire shop what if we kept logical hierarchies:</a:t>
            </a:r>
          </a:p>
          <a:p>
            <a:pPr lvl="1"/>
            <a:r>
              <a:rPr lang="en-GB" altLang="en-US" dirty="0"/>
              <a:t>Vehicle</a:t>
            </a:r>
          </a:p>
          <a:p>
            <a:pPr lvl="1"/>
            <a:r>
              <a:rPr lang="en-GB" altLang="en-US" dirty="0"/>
              <a:t>Tools</a:t>
            </a:r>
          </a:p>
          <a:p>
            <a:pPr lvl="1"/>
            <a:r>
              <a:rPr lang="en-GB" altLang="en-US" dirty="0" err="1"/>
              <a:t>RecordedItem</a:t>
            </a:r>
            <a:endParaRPr lang="en-GB" altLang="en-US" dirty="0"/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Then abstracted out any similar behaviour:</a:t>
            </a:r>
          </a:p>
          <a:p>
            <a:pPr lvl="2"/>
            <a:r>
              <a:rPr lang="en-GB" altLang="en-US" dirty="0"/>
              <a:t>Pick-up</a:t>
            </a:r>
          </a:p>
          <a:p>
            <a:pPr lvl="2"/>
            <a:r>
              <a:rPr lang="en-GB" altLang="en-US" dirty="0"/>
              <a:t>Drop-off</a:t>
            </a:r>
          </a:p>
          <a:p>
            <a:pPr marL="685800" lvl="2" indent="0">
              <a:buNone/>
            </a:pPr>
            <a:endParaRPr lang="en-GB" altLang="en-US" dirty="0"/>
          </a:p>
          <a:p>
            <a:pPr lvl="1"/>
            <a:r>
              <a:rPr lang="en-GB" altLang="en-US" dirty="0"/>
              <a:t>We could make them all “Rentable”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5797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198" y="431005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Interface Example</a:t>
            </a:r>
            <a:endParaRPr lang="en-US" altLang="en-US" sz="2800" dirty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55650" y="4652963"/>
            <a:ext cx="38893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D8C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 i="0">
                <a:latin typeface="Courier New" panose="02070309020205020404" pitchFamily="49" charset="0"/>
              </a:rPr>
              <a:t>//java code for interface</a:t>
            </a:r>
          </a:p>
          <a:p>
            <a:pPr algn="l"/>
            <a:r>
              <a:rPr lang="en-US" altLang="en-US" sz="1600" b="1" i="0">
                <a:latin typeface="Courier New" panose="02070309020205020404" pitchFamily="49" charset="0"/>
              </a:rPr>
              <a:t>public interface</a:t>
            </a:r>
            <a:r>
              <a:rPr lang="en-US" altLang="en-US" sz="1600" i="0">
                <a:latin typeface="Courier New" panose="02070309020205020404" pitchFamily="49" charset="0"/>
              </a:rPr>
              <a:t> Rentable{</a:t>
            </a:r>
          </a:p>
          <a:p>
            <a:pPr algn="l"/>
            <a:r>
              <a:rPr lang="en-US" altLang="en-US" sz="1600" i="0">
                <a:latin typeface="Courier New" panose="02070309020205020404" pitchFamily="49" charset="0"/>
              </a:rPr>
              <a:t>  </a:t>
            </a:r>
            <a:r>
              <a:rPr lang="en-US" altLang="en-US" sz="1600" b="1" i="0">
                <a:latin typeface="Courier New" panose="02070309020205020404" pitchFamily="49" charset="0"/>
              </a:rPr>
              <a:t>public</a:t>
            </a:r>
            <a:r>
              <a:rPr lang="en-US" altLang="en-US" sz="1600" i="0">
                <a:latin typeface="Courier New" panose="02070309020205020404" pitchFamily="49" charset="0"/>
              </a:rPr>
              <a:t> void pickup();</a:t>
            </a:r>
          </a:p>
          <a:p>
            <a:pPr algn="l"/>
            <a:r>
              <a:rPr lang="en-US" altLang="en-US" sz="1600" i="0">
                <a:latin typeface="Courier New" panose="02070309020205020404" pitchFamily="49" charset="0"/>
              </a:rPr>
              <a:t>  </a:t>
            </a:r>
            <a:r>
              <a:rPr lang="en-US" altLang="en-US" sz="1600" b="1" i="0">
                <a:latin typeface="Courier New" panose="02070309020205020404" pitchFamily="49" charset="0"/>
              </a:rPr>
              <a:t>public</a:t>
            </a:r>
            <a:r>
              <a:rPr lang="en-US" altLang="en-US" sz="1600" i="0">
                <a:latin typeface="Courier New" panose="02070309020205020404" pitchFamily="49" charset="0"/>
              </a:rPr>
              <a:t> void dropOff();</a:t>
            </a:r>
          </a:p>
          <a:p>
            <a:pPr algn="l"/>
            <a:r>
              <a:rPr lang="en-US" altLang="en-US" sz="1600" i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8436" name="Group 25"/>
          <p:cNvGrpSpPr>
            <a:grpSpLocks/>
          </p:cNvGrpSpPr>
          <p:nvPr/>
        </p:nvGrpSpPr>
        <p:grpSpPr bwMode="auto">
          <a:xfrm>
            <a:off x="755650" y="1557338"/>
            <a:ext cx="1800225" cy="2376487"/>
            <a:chOff x="1973" y="2160"/>
            <a:chExt cx="1134" cy="1497"/>
          </a:xfrm>
        </p:grpSpPr>
        <p:sp>
          <p:nvSpPr>
            <p:cNvPr id="18444" name="Rectangle 5"/>
            <p:cNvSpPr>
              <a:spLocks noChangeArrowheads="1"/>
            </p:cNvSpPr>
            <p:nvPr/>
          </p:nvSpPr>
          <p:spPr bwMode="auto">
            <a:xfrm>
              <a:off x="1973" y="2160"/>
              <a:ext cx="1134" cy="1497"/>
            </a:xfrm>
            <a:prstGeom prst="rect">
              <a:avLst/>
            </a:prstGeom>
            <a:solidFill>
              <a:srgbClr val="CCD8C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5" name="AutoShape 7"/>
            <p:cNvSpPr>
              <a:spLocks noChangeAspect="1" noChangeArrowheads="1" noTextEdit="1"/>
            </p:cNvSpPr>
            <p:nvPr/>
          </p:nvSpPr>
          <p:spPr bwMode="auto">
            <a:xfrm>
              <a:off x="2111" y="2230"/>
              <a:ext cx="885" cy="1323"/>
            </a:xfrm>
            <a:prstGeom prst="rect">
              <a:avLst/>
            </a:prstGeom>
            <a:solidFill>
              <a:srgbClr val="CCD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6" name="Rectangle 9"/>
            <p:cNvSpPr>
              <a:spLocks noChangeArrowheads="1"/>
            </p:cNvSpPr>
            <p:nvPr/>
          </p:nvSpPr>
          <p:spPr bwMode="auto">
            <a:xfrm>
              <a:off x="2285" y="2479"/>
              <a:ext cx="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1600" b="1">
                  <a:solidFill>
                    <a:srgbClr val="000000"/>
                  </a:solidFill>
                  <a:latin typeface="Helvetica" panose="020B0604020202020204" pitchFamily="34" charset="0"/>
                </a:rPr>
                <a:t>Rentable</a:t>
              </a:r>
              <a:endParaRPr lang="en-GB" altLang="en-US"/>
            </a:p>
          </p:txBody>
        </p:sp>
        <p:sp>
          <p:nvSpPr>
            <p:cNvPr id="18447" name="Rectangle 10"/>
            <p:cNvSpPr>
              <a:spLocks noChangeArrowheads="1"/>
            </p:cNvSpPr>
            <p:nvPr/>
          </p:nvSpPr>
          <p:spPr bwMode="auto">
            <a:xfrm>
              <a:off x="2111" y="2230"/>
              <a:ext cx="873" cy="1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8" name="Rectangle 11"/>
            <p:cNvSpPr>
              <a:spLocks noChangeArrowheads="1"/>
            </p:cNvSpPr>
            <p:nvPr/>
          </p:nvSpPr>
          <p:spPr bwMode="auto">
            <a:xfrm>
              <a:off x="2971" y="2230"/>
              <a:ext cx="13" cy="52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9" name="Rectangle 12"/>
            <p:cNvSpPr>
              <a:spLocks noChangeArrowheads="1"/>
            </p:cNvSpPr>
            <p:nvPr/>
          </p:nvSpPr>
          <p:spPr bwMode="auto">
            <a:xfrm>
              <a:off x="2111" y="2744"/>
              <a:ext cx="860" cy="1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0" name="Rectangle 13"/>
            <p:cNvSpPr>
              <a:spLocks noChangeArrowheads="1"/>
            </p:cNvSpPr>
            <p:nvPr/>
          </p:nvSpPr>
          <p:spPr bwMode="auto">
            <a:xfrm>
              <a:off x="2111" y="2230"/>
              <a:ext cx="12" cy="5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1" name="Rectangle 14"/>
            <p:cNvSpPr>
              <a:spLocks noChangeArrowheads="1"/>
            </p:cNvSpPr>
            <p:nvPr/>
          </p:nvSpPr>
          <p:spPr bwMode="auto">
            <a:xfrm>
              <a:off x="2319" y="3273"/>
              <a:ext cx="4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1600" b="1" i="0">
                  <a:solidFill>
                    <a:srgbClr val="000000"/>
                  </a:solidFill>
                  <a:latin typeface="Helvetica" panose="020B0604020202020204" pitchFamily="34" charset="0"/>
                </a:rPr>
                <a:t>Vehicle</a:t>
              </a:r>
              <a:endParaRPr lang="en-GB" altLang="en-US"/>
            </a:p>
          </p:txBody>
        </p:sp>
        <p:sp>
          <p:nvSpPr>
            <p:cNvPr id="18452" name="Rectangle 15"/>
            <p:cNvSpPr>
              <a:spLocks noChangeArrowheads="1"/>
            </p:cNvSpPr>
            <p:nvPr/>
          </p:nvSpPr>
          <p:spPr bwMode="auto">
            <a:xfrm>
              <a:off x="2111" y="3164"/>
              <a:ext cx="873" cy="1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3" name="Rectangle 16"/>
            <p:cNvSpPr>
              <a:spLocks noChangeArrowheads="1"/>
            </p:cNvSpPr>
            <p:nvPr/>
          </p:nvSpPr>
          <p:spPr bwMode="auto">
            <a:xfrm>
              <a:off x="2971" y="3164"/>
              <a:ext cx="13" cy="38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4" name="Rectangle 17"/>
            <p:cNvSpPr>
              <a:spLocks noChangeArrowheads="1"/>
            </p:cNvSpPr>
            <p:nvPr/>
          </p:nvSpPr>
          <p:spPr bwMode="auto">
            <a:xfrm>
              <a:off x="2111" y="3537"/>
              <a:ext cx="860" cy="1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5" name="Rectangle 18"/>
            <p:cNvSpPr>
              <a:spLocks noChangeArrowheads="1"/>
            </p:cNvSpPr>
            <p:nvPr/>
          </p:nvSpPr>
          <p:spPr bwMode="auto">
            <a:xfrm>
              <a:off x="2111" y="3164"/>
              <a:ext cx="12" cy="37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6" name="Freeform 19"/>
            <p:cNvSpPr>
              <a:spLocks/>
            </p:cNvSpPr>
            <p:nvPr/>
          </p:nvSpPr>
          <p:spPr bwMode="auto">
            <a:xfrm>
              <a:off x="2492" y="2750"/>
              <a:ext cx="116" cy="196"/>
            </a:xfrm>
            <a:custGeom>
              <a:avLst/>
              <a:gdLst>
                <a:gd name="T0" fmla="*/ 46 w 123"/>
                <a:gd name="T1" fmla="*/ 196 h 249"/>
                <a:gd name="T2" fmla="*/ 0 w 123"/>
                <a:gd name="T3" fmla="*/ 196 h 249"/>
                <a:gd name="T4" fmla="*/ 0 w 123"/>
                <a:gd name="T5" fmla="*/ 196 h 249"/>
                <a:gd name="T6" fmla="*/ 0 w 123"/>
                <a:gd name="T7" fmla="*/ 196 h 249"/>
                <a:gd name="T8" fmla="*/ 46 w 123"/>
                <a:gd name="T9" fmla="*/ 37 h 249"/>
                <a:gd name="T10" fmla="*/ 46 w 123"/>
                <a:gd name="T11" fmla="*/ 0 h 249"/>
                <a:gd name="T12" fmla="*/ 58 w 123"/>
                <a:gd name="T13" fmla="*/ 37 h 249"/>
                <a:gd name="T14" fmla="*/ 116 w 123"/>
                <a:gd name="T15" fmla="*/ 196 h 249"/>
                <a:gd name="T16" fmla="*/ 116 w 123"/>
                <a:gd name="T17" fmla="*/ 196 h 249"/>
                <a:gd name="T18" fmla="*/ 105 w 123"/>
                <a:gd name="T19" fmla="*/ 196 h 249"/>
                <a:gd name="T20" fmla="*/ 105 w 123"/>
                <a:gd name="T21" fmla="*/ 196 h 249"/>
                <a:gd name="T22" fmla="*/ 46 w 123"/>
                <a:gd name="T23" fmla="*/ 37 h 249"/>
                <a:gd name="T24" fmla="*/ 58 w 123"/>
                <a:gd name="T25" fmla="*/ 37 h 249"/>
                <a:gd name="T26" fmla="*/ 58 w 123"/>
                <a:gd name="T27" fmla="*/ 37 h 249"/>
                <a:gd name="T28" fmla="*/ 11 w 123"/>
                <a:gd name="T29" fmla="*/ 196 h 249"/>
                <a:gd name="T30" fmla="*/ 0 w 123"/>
                <a:gd name="T31" fmla="*/ 196 h 249"/>
                <a:gd name="T32" fmla="*/ 0 w 123"/>
                <a:gd name="T33" fmla="*/ 183 h 249"/>
                <a:gd name="T34" fmla="*/ 46 w 123"/>
                <a:gd name="T35" fmla="*/ 183 h 249"/>
                <a:gd name="T36" fmla="*/ 46 w 123"/>
                <a:gd name="T37" fmla="*/ 196 h 2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3" h="249">
                  <a:moveTo>
                    <a:pt x="49" y="249"/>
                  </a:moveTo>
                  <a:lnTo>
                    <a:pt x="0" y="249"/>
                  </a:lnTo>
                  <a:lnTo>
                    <a:pt x="49" y="47"/>
                  </a:lnTo>
                  <a:lnTo>
                    <a:pt x="49" y="0"/>
                  </a:lnTo>
                  <a:lnTo>
                    <a:pt x="62" y="47"/>
                  </a:lnTo>
                  <a:lnTo>
                    <a:pt x="123" y="249"/>
                  </a:lnTo>
                  <a:lnTo>
                    <a:pt x="111" y="249"/>
                  </a:lnTo>
                  <a:lnTo>
                    <a:pt x="49" y="47"/>
                  </a:lnTo>
                  <a:lnTo>
                    <a:pt x="62" y="47"/>
                  </a:lnTo>
                  <a:lnTo>
                    <a:pt x="12" y="249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49" y="233"/>
                  </a:lnTo>
                  <a:lnTo>
                    <a:pt x="49" y="24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7" name="Freeform 20"/>
            <p:cNvSpPr>
              <a:spLocks/>
            </p:cNvSpPr>
            <p:nvPr/>
          </p:nvSpPr>
          <p:spPr bwMode="auto">
            <a:xfrm>
              <a:off x="2541" y="2930"/>
              <a:ext cx="62" cy="16"/>
            </a:xfrm>
            <a:custGeom>
              <a:avLst/>
              <a:gdLst>
                <a:gd name="T0" fmla="*/ 62 w 62"/>
                <a:gd name="T1" fmla="*/ 16 h 16"/>
                <a:gd name="T2" fmla="*/ 0 w 62"/>
                <a:gd name="T3" fmla="*/ 16 h 16"/>
                <a:gd name="T4" fmla="*/ 0 w 62"/>
                <a:gd name="T5" fmla="*/ 0 h 16"/>
                <a:gd name="T6" fmla="*/ 0 w 62"/>
                <a:gd name="T7" fmla="*/ 0 h 16"/>
                <a:gd name="T8" fmla="*/ 0 w 62"/>
                <a:gd name="T9" fmla="*/ 0 h 16"/>
                <a:gd name="T10" fmla="*/ 62 w 62"/>
                <a:gd name="T11" fmla="*/ 0 h 16"/>
                <a:gd name="T12" fmla="*/ 62 w 62"/>
                <a:gd name="T13" fmla="*/ 16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16">
                  <a:moveTo>
                    <a:pt x="62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8" name="Rectangle 21"/>
            <p:cNvSpPr>
              <a:spLocks noChangeArrowheads="1"/>
            </p:cNvSpPr>
            <p:nvPr/>
          </p:nvSpPr>
          <p:spPr bwMode="auto">
            <a:xfrm>
              <a:off x="2541" y="3164"/>
              <a:ext cx="13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9" name="Rectangle 22"/>
            <p:cNvSpPr>
              <a:spLocks noChangeArrowheads="1"/>
            </p:cNvSpPr>
            <p:nvPr/>
          </p:nvSpPr>
          <p:spPr bwMode="auto">
            <a:xfrm>
              <a:off x="2541" y="2946"/>
              <a:ext cx="13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0" name="Rectangle 23"/>
            <p:cNvSpPr>
              <a:spLocks noChangeArrowheads="1"/>
            </p:cNvSpPr>
            <p:nvPr/>
          </p:nvSpPr>
          <p:spPr bwMode="auto">
            <a:xfrm>
              <a:off x="2541" y="2946"/>
              <a:ext cx="13" cy="21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1" name="Rectangle 24"/>
            <p:cNvSpPr>
              <a:spLocks noChangeArrowheads="1"/>
            </p:cNvSpPr>
            <p:nvPr/>
          </p:nvSpPr>
          <p:spPr bwMode="auto">
            <a:xfrm>
              <a:off x="2216" y="2277"/>
              <a:ext cx="6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1600" b="1" i="0">
                  <a:solidFill>
                    <a:srgbClr val="000000"/>
                  </a:solidFill>
                  <a:latin typeface="Helvetica" panose="020B0604020202020204" pitchFamily="34" charset="0"/>
                </a:rPr>
                <a:t>«interface»</a:t>
              </a:r>
              <a:endParaRPr lang="en-GB" altLang="en-US"/>
            </a:p>
          </p:txBody>
        </p:sp>
      </p:grpSp>
      <p:sp>
        <p:nvSpPr>
          <p:cNvPr id="18437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2951566" y="1383507"/>
            <a:ext cx="5257800" cy="11811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In class diagrams we denote an interface by placing the word “interface” in guillemets and represent the relation with an arrow as shown on left, or by means of a circle as shown below</a:t>
            </a:r>
            <a:endParaRPr lang="en-US" altLang="en-US" sz="2000" dirty="0"/>
          </a:p>
        </p:txBody>
      </p:sp>
      <p:sp>
        <p:nvSpPr>
          <p:cNvPr id="18438" name="Rectangle 28"/>
          <p:cNvSpPr>
            <a:spLocks noChangeArrowheads="1"/>
          </p:cNvSpPr>
          <p:nvPr/>
        </p:nvSpPr>
        <p:spPr bwMode="auto">
          <a:xfrm>
            <a:off x="4932363" y="3069133"/>
            <a:ext cx="2016125" cy="1223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9" name="Line 29"/>
          <p:cNvSpPr>
            <a:spLocks noChangeShapeType="1"/>
          </p:cNvSpPr>
          <p:nvPr/>
        </p:nvSpPr>
        <p:spPr bwMode="auto">
          <a:xfrm>
            <a:off x="4932363" y="3429496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0" name="Text Box 31"/>
          <p:cNvSpPr txBox="1">
            <a:spLocks noChangeArrowheads="1"/>
          </p:cNvSpPr>
          <p:nvPr/>
        </p:nvSpPr>
        <p:spPr bwMode="auto">
          <a:xfrm>
            <a:off x="5148263" y="3069133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i="0"/>
              <a:t>Vehicle</a:t>
            </a:r>
            <a:endParaRPr lang="en-US" altLang="en-US" i="0"/>
          </a:p>
        </p:txBody>
      </p:sp>
      <p:sp>
        <p:nvSpPr>
          <p:cNvPr id="18441" name="Line 32"/>
          <p:cNvSpPr>
            <a:spLocks noChangeShapeType="1"/>
          </p:cNvSpPr>
          <p:nvPr/>
        </p:nvSpPr>
        <p:spPr bwMode="auto">
          <a:xfrm>
            <a:off x="6877050" y="3429496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2" name="Oval 33"/>
          <p:cNvSpPr>
            <a:spLocks noChangeArrowheads="1"/>
          </p:cNvSpPr>
          <p:nvPr/>
        </p:nvSpPr>
        <p:spPr bwMode="auto">
          <a:xfrm>
            <a:off x="7885113" y="3285033"/>
            <a:ext cx="287337" cy="254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3" name="Text Box 34"/>
          <p:cNvSpPr txBox="1">
            <a:spLocks noChangeArrowheads="1"/>
          </p:cNvSpPr>
          <p:nvPr/>
        </p:nvSpPr>
        <p:spPr bwMode="auto">
          <a:xfrm>
            <a:off x="7235825" y="2924671"/>
            <a:ext cx="151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600"/>
              <a:t>Rentable</a:t>
            </a:r>
            <a:endParaRPr lang="en-US" altLang="en-US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823F7-11B8-49BB-BAB7-B9FA80D8C6C5}"/>
              </a:ext>
            </a:extLst>
          </p:cNvPr>
          <p:cNvSpPr txBox="1"/>
          <p:nvPr/>
        </p:nvSpPr>
        <p:spPr>
          <a:xfrm>
            <a:off x="4720107" y="5157985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0" dirty="0">
                <a:sym typeface="Wingdings" panose="05000000000000000000" pitchFamily="2" charset="2"/>
              </a:rPr>
              <a:t></a:t>
            </a:r>
            <a:r>
              <a:rPr lang="en-GB" dirty="0">
                <a:sym typeface="Wingdings" panose="05000000000000000000" pitchFamily="2" charset="2"/>
              </a:rPr>
              <a:t>  </a:t>
            </a:r>
            <a:r>
              <a:rPr lang="en-GB" dirty="0"/>
              <a:t>Hire shop problem</a:t>
            </a:r>
          </a:p>
        </p:txBody>
      </p:sp>
    </p:spTree>
    <p:extLst>
      <p:ext uri="{BB962C8B-B14F-4D97-AF65-F5344CB8AC3E}">
        <p14:creationId xmlns:p14="http://schemas.microsoft.com/office/powerpoint/2010/main" val="2097966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568668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What you cannot do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11188" y="2205038"/>
            <a:ext cx="82089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D8C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en-US" altLang="en-US" i="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i="0" dirty="0">
                <a:latin typeface="Courier New" panose="02070309020205020404" pitchFamily="49" charset="0"/>
              </a:rPr>
              <a:t>Rentable </a:t>
            </a:r>
            <a:r>
              <a:rPr lang="en-US" altLang="en-US" i="0" dirty="0" err="1">
                <a:latin typeface="Courier New" panose="02070309020205020404" pitchFamily="49" charset="0"/>
              </a:rPr>
              <a:t>rentable</a:t>
            </a:r>
            <a:r>
              <a:rPr lang="en-US" altLang="en-US" i="0" dirty="0">
                <a:latin typeface="Courier New" panose="02070309020205020404" pitchFamily="49" charset="0"/>
              </a:rPr>
              <a:t> = new Rentable();//Will not compile </a:t>
            </a:r>
          </a:p>
          <a:p>
            <a:pPr algn="l"/>
            <a:endParaRPr lang="en-US" altLang="en-US" i="0" dirty="0">
              <a:latin typeface="Courier New" panose="02070309020205020404" pitchFamily="49" charset="0"/>
            </a:endParaRPr>
          </a:p>
          <a:p>
            <a:pPr algn="l"/>
            <a:endParaRPr lang="en-US" altLang="en-US" i="0" dirty="0">
              <a:latin typeface="Courier New" panose="02070309020205020404" pitchFamily="49" charset="0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1042988" y="2565400"/>
            <a:ext cx="360045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042988" y="2492375"/>
            <a:ext cx="360045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959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672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Implementing Interfaces</a:t>
            </a:r>
            <a:endParaRPr lang="en-US" altLang="en-US" sz="2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808"/>
            <a:ext cx="7886700" cy="2088232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A class implements an interface by:</a:t>
            </a:r>
          </a:p>
          <a:p>
            <a:pPr lvl="2"/>
            <a:r>
              <a:rPr lang="en-GB" altLang="en-US" sz="2000" dirty="0"/>
              <a:t>Naming the interface(s) in an </a:t>
            </a:r>
            <a:r>
              <a:rPr lang="en-GB" altLang="en-US" sz="2000" i="1" dirty="0"/>
              <a:t>implements clause</a:t>
            </a:r>
            <a:r>
              <a:rPr lang="en-GB" altLang="en-US" sz="2000" dirty="0"/>
              <a:t> in the class heading</a:t>
            </a:r>
          </a:p>
          <a:p>
            <a:pPr lvl="2"/>
            <a:r>
              <a:rPr lang="en-GB" altLang="en-US" sz="2000" dirty="0"/>
              <a:t>More than one interface separated by comma</a:t>
            </a:r>
          </a:p>
          <a:p>
            <a:pPr lvl="2"/>
            <a:r>
              <a:rPr lang="en-GB" altLang="en-US" sz="2000" dirty="0"/>
              <a:t>Including definitions for </a:t>
            </a:r>
            <a:r>
              <a:rPr lang="en-GB" altLang="en-US" sz="2000" b="1" dirty="0"/>
              <a:t>all methods specified in the interface</a:t>
            </a:r>
          </a:p>
          <a:p>
            <a:pPr lvl="2"/>
            <a:r>
              <a:rPr lang="en-GB" altLang="en-US" sz="2000" dirty="0"/>
              <a:t>Adding data as required and other methods as required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11188" y="3933825"/>
            <a:ext cx="5761037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D8C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 i="0" dirty="0">
                <a:latin typeface="Courier New" panose="02070309020205020404" pitchFamily="49" charset="0"/>
              </a:rPr>
              <a:t>public class Bicycle extends Vehicle implements Rentable {</a:t>
            </a:r>
          </a:p>
          <a:p>
            <a:pPr algn="l"/>
            <a:r>
              <a:rPr lang="en-US" altLang="en-US" sz="1600" i="0" dirty="0">
                <a:latin typeface="Courier New" panose="02070309020205020404" pitchFamily="49" charset="0"/>
              </a:rPr>
              <a:t>  public Bicycle (…){…}</a:t>
            </a:r>
          </a:p>
          <a:p>
            <a:pPr algn="l"/>
            <a:r>
              <a:rPr lang="en-US" altLang="en-US" sz="1600" i="0" dirty="0">
                <a:latin typeface="Courier New" panose="02070309020205020404" pitchFamily="49" charset="0"/>
              </a:rPr>
              <a:t>  public void pickup (){</a:t>
            </a:r>
          </a:p>
          <a:p>
            <a:pPr algn="l"/>
            <a:r>
              <a:rPr lang="en-US" altLang="en-US" sz="1600" i="0" dirty="0">
                <a:latin typeface="Courier New" panose="02070309020205020404" pitchFamily="49" charset="0"/>
              </a:rPr>
              <a:t>    …</a:t>
            </a:r>
          </a:p>
          <a:p>
            <a:pPr algn="l"/>
            <a:r>
              <a:rPr lang="en-US" altLang="en-US" sz="1600" i="0" dirty="0">
                <a:latin typeface="Courier New" panose="02070309020205020404" pitchFamily="49" charset="0"/>
              </a:rPr>
              <a:t>  }</a:t>
            </a:r>
          </a:p>
          <a:p>
            <a:pPr algn="l"/>
            <a:r>
              <a:rPr lang="en-US" altLang="en-US" sz="1600" i="0" dirty="0">
                <a:latin typeface="Courier New" panose="02070309020205020404" pitchFamily="49" charset="0"/>
              </a:rPr>
              <a:t>  public void </a:t>
            </a:r>
            <a:r>
              <a:rPr lang="en-US" altLang="en-US" sz="1600" i="0" dirty="0" err="1">
                <a:latin typeface="Courier New" panose="02070309020205020404" pitchFamily="49" charset="0"/>
              </a:rPr>
              <a:t>dropOff</a:t>
            </a:r>
            <a:r>
              <a:rPr lang="en-US" altLang="en-US" sz="1600" i="0" dirty="0">
                <a:latin typeface="Courier New" panose="02070309020205020404" pitchFamily="49" charset="0"/>
              </a:rPr>
              <a:t>(){</a:t>
            </a:r>
          </a:p>
          <a:p>
            <a:pPr algn="l"/>
            <a:r>
              <a:rPr lang="en-US" altLang="en-US" sz="1600" i="0" dirty="0">
                <a:latin typeface="Courier New" panose="02070309020205020404" pitchFamily="49" charset="0"/>
              </a:rPr>
              <a:t>    …</a:t>
            </a:r>
          </a:p>
          <a:p>
            <a:pPr algn="l"/>
            <a:r>
              <a:rPr lang="en-US" altLang="en-US" sz="1600" i="0" dirty="0">
                <a:latin typeface="Courier New" panose="02070309020205020404" pitchFamily="49" charset="0"/>
              </a:rPr>
              <a:t>  }</a:t>
            </a:r>
          </a:p>
          <a:p>
            <a:pPr algn="l"/>
            <a:r>
              <a:rPr lang="en-US" altLang="en-US" sz="1600" i="0" dirty="0">
                <a:latin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17978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00062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Using Interfaces</a:t>
            </a:r>
            <a:endParaRPr lang="en-US" altLang="en-US" sz="28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1531367"/>
          </a:xfrm>
        </p:spPr>
        <p:txBody>
          <a:bodyPr/>
          <a:lstStyle/>
          <a:p>
            <a:r>
              <a:rPr lang="en-GB" altLang="en-US" sz="2400" dirty="0"/>
              <a:t>Once you have a class that </a:t>
            </a:r>
            <a:r>
              <a:rPr lang="en-GB" altLang="en-US" sz="2400" b="1" i="1" dirty="0"/>
              <a:t>implements</a:t>
            </a:r>
            <a:r>
              <a:rPr lang="en-GB" altLang="en-US" sz="2400" dirty="0"/>
              <a:t> an interface you use it like any other class</a:t>
            </a:r>
          </a:p>
          <a:p>
            <a:pPr lvl="1"/>
            <a:r>
              <a:rPr lang="en-GB" altLang="en-US" sz="2000" dirty="0"/>
              <a:t>You can </a:t>
            </a:r>
            <a:r>
              <a:rPr lang="en-GB" altLang="en-US" sz="2000" dirty="0" err="1"/>
              <a:t>upcast</a:t>
            </a:r>
            <a:r>
              <a:rPr lang="en-GB" altLang="en-US" sz="2000" dirty="0"/>
              <a:t> it and downcast it</a:t>
            </a:r>
          </a:p>
          <a:p>
            <a:pPr lvl="1"/>
            <a:r>
              <a:rPr lang="en-GB" altLang="en-US" sz="2000" dirty="0"/>
              <a:t>you can do polymorphic assignment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95288" y="3500438"/>
            <a:ext cx="8208962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i="0" dirty="0"/>
              <a:t>  </a:t>
            </a:r>
            <a:r>
              <a:rPr lang="en-US" altLang="en-US" sz="1600" i="0" dirty="0">
                <a:latin typeface="Courier New" panose="02070309020205020404" pitchFamily="49" charset="0"/>
              </a:rPr>
              <a:t>public class Bicycle extends Vehicle implements Rentable {</a:t>
            </a:r>
          </a:p>
          <a:p>
            <a:pPr algn="l"/>
            <a:r>
              <a:rPr lang="en-US" altLang="en-US" sz="1600" i="0" dirty="0">
                <a:latin typeface="Courier New" panose="02070309020205020404" pitchFamily="49" charset="0"/>
              </a:rPr>
              <a:t>  …</a:t>
            </a:r>
          </a:p>
          <a:p>
            <a:pPr algn="l"/>
            <a:r>
              <a:rPr lang="en-US" altLang="en-US" sz="1600" i="0" dirty="0">
                <a:latin typeface="Courier New" panose="02070309020205020404" pitchFamily="49" charset="0"/>
              </a:rPr>
              <a:t>  }</a:t>
            </a:r>
          </a:p>
          <a:p>
            <a:pPr algn="l"/>
            <a:r>
              <a:rPr lang="en-US" altLang="en-US" sz="1600" i="0" dirty="0">
                <a:latin typeface="Courier New" panose="02070309020205020404" pitchFamily="49" charset="0"/>
              </a:rPr>
              <a:t> Bicycle bike = new Bicycle();</a:t>
            </a:r>
          </a:p>
          <a:p>
            <a:pPr algn="l"/>
            <a:r>
              <a:rPr lang="en-US" altLang="en-US" sz="1600" i="0" dirty="0">
                <a:latin typeface="Courier New" panose="02070309020205020404" pitchFamily="49" charset="0"/>
              </a:rPr>
              <a:t>//can call all methods defined in Vehicle </a:t>
            </a:r>
            <a:r>
              <a:rPr lang="en-US" altLang="en-US" sz="1600" b="1" i="0" dirty="0">
                <a:latin typeface="Courier New" panose="02070309020205020404" pitchFamily="49" charset="0"/>
              </a:rPr>
              <a:t>and </a:t>
            </a:r>
            <a:r>
              <a:rPr lang="en-US" altLang="en-US" sz="1600" i="0" dirty="0">
                <a:latin typeface="Courier New" panose="02070309020205020404" pitchFamily="49" charset="0"/>
              </a:rPr>
              <a:t>Rentable</a:t>
            </a:r>
          </a:p>
          <a:p>
            <a:pPr algn="l"/>
            <a:r>
              <a:rPr lang="en-US" altLang="en-US" sz="1600" i="0" dirty="0">
                <a:latin typeface="Courier New" panose="02070309020205020404" pitchFamily="49" charset="0"/>
              </a:rPr>
              <a:t>//Or</a:t>
            </a:r>
          </a:p>
          <a:p>
            <a:pPr algn="l"/>
            <a:r>
              <a:rPr lang="en-US" altLang="en-US" sz="1600" i="0" dirty="0">
                <a:latin typeface="Courier New" panose="02070309020205020404" pitchFamily="49" charset="0"/>
              </a:rPr>
              <a:t>Rentable </a:t>
            </a:r>
            <a:r>
              <a:rPr lang="en-US" altLang="en-US" sz="1600" i="0" dirty="0" err="1">
                <a:latin typeface="Courier New" panose="02070309020205020404" pitchFamily="49" charset="0"/>
              </a:rPr>
              <a:t>rentable</a:t>
            </a:r>
            <a:r>
              <a:rPr lang="en-US" altLang="en-US" sz="1600" i="0" dirty="0">
                <a:latin typeface="Courier New" panose="02070309020205020404" pitchFamily="49" charset="0"/>
              </a:rPr>
              <a:t> = new Bicycle();  </a:t>
            </a:r>
          </a:p>
          <a:p>
            <a:pPr algn="l"/>
            <a:r>
              <a:rPr lang="en-US" altLang="en-US" sz="1600" i="0" dirty="0">
                <a:latin typeface="Courier New" panose="02070309020205020404" pitchFamily="49" charset="0"/>
              </a:rPr>
              <a:t>//can only use behavior defined in Rentable interface</a:t>
            </a:r>
          </a:p>
          <a:p>
            <a:pPr algn="l"/>
            <a:r>
              <a:rPr lang="en-US" altLang="en-US" sz="1600" i="0" dirty="0">
                <a:latin typeface="Courier New" panose="02070309020205020404" pitchFamily="49" charset="0"/>
              </a:rPr>
              <a:t>//Can pass to method that takes Rentable </a:t>
            </a:r>
          </a:p>
          <a:p>
            <a:pPr algn="l"/>
            <a:endParaRPr lang="en-US" altLang="en-US" sz="1600" i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82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49755E3-C879-41C8-B5DE-311E7238D64B}" type="slidenum">
              <a:rPr lang="en-US" altLang="en-US" sz="1400" i="0"/>
              <a:pPr algn="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i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Example</a:t>
            </a:r>
            <a:r>
              <a:rPr lang="en-US" altLang="en-US"/>
              <a:t> : </a:t>
            </a:r>
            <a:r>
              <a:rPr lang="en-US" altLang="en-US">
                <a:latin typeface="Courier New" panose="02070309020205020404" pitchFamily="49" charset="0"/>
              </a:rPr>
              <a:t>Drawable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1675" y="1203324"/>
            <a:ext cx="7993063" cy="539402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abstract class</a:t>
            </a:r>
          </a:p>
          <a:p>
            <a:pPr eaLnBrk="1" hangingPunct="1">
              <a:buFontTx/>
              <a:buNone/>
            </a:pPr>
            <a:r>
              <a:rPr lang="en-US" altLang="en-US" b="1" dirty="0"/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public abstract class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Drawable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 public abstract void draw ();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dirty="0"/>
              <a:t>re-written as an interface</a:t>
            </a:r>
            <a:r>
              <a:rPr lang="en-US" altLang="en-US" sz="1800" dirty="0">
                <a:latin typeface="Courier New" panose="02070309020205020404" pitchFamily="49" charset="0"/>
              </a:rPr>
              <a:t>:</a:t>
            </a:r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interface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Drawable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void draw ();//is still both public and abstract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endParaRPr lang="en-US" altLang="en-US" sz="2000" dirty="0"/>
          </a:p>
          <a:p>
            <a:pPr eaLnBrk="1" hangingPunct="1">
              <a:buFontTx/>
              <a:buNone/>
            </a:pPr>
            <a:r>
              <a:rPr lang="en-US" altLang="en-US" sz="2000" dirty="0"/>
              <a:t>Note that writing as an abstract class would not be good design.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Abstract classes are less flexible – use them when you have constructors, fields and non-abstract methods. </a:t>
            </a:r>
          </a:p>
        </p:txBody>
      </p:sp>
    </p:spTree>
    <p:extLst>
      <p:ext uri="{BB962C8B-B14F-4D97-AF65-F5344CB8AC3E}">
        <p14:creationId xmlns:p14="http://schemas.microsoft.com/office/powerpoint/2010/main" val="1973244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F7C1-51FF-42C9-9324-57671078EC90}" type="slidenum">
              <a:rPr lang="en-GB" altLang="en-US"/>
              <a:pPr/>
              <a:t>38</a:t>
            </a:fld>
            <a:endParaRPr lang="en-GB" altLang="en-US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08704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Another Interface Example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160337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altLang="en-US" sz="2400" dirty="0">
                <a:latin typeface="Courier New" panose="02070309020205020404" pitchFamily="49" charset="0"/>
              </a:rPr>
              <a:t>public interface </a:t>
            </a:r>
            <a:r>
              <a:rPr lang="en-GB" altLang="en-US" sz="2400" dirty="0" err="1">
                <a:latin typeface="Courier New" panose="02070309020205020404" pitchFamily="49" charset="0"/>
              </a:rPr>
              <a:t>ComfyLife</a:t>
            </a:r>
            <a:r>
              <a:rPr lang="en-GB" altLang="en-US" sz="2400" dirty="0">
                <a:latin typeface="Courier New" panose="02070309020205020404" pitchFamily="49" charset="0"/>
              </a:rPr>
              <a:t> {</a:t>
            </a:r>
            <a:br>
              <a:rPr lang="en-GB" altLang="en-US" sz="2400" dirty="0">
                <a:latin typeface="Courier New" panose="02070309020205020404" pitchFamily="49" charset="0"/>
              </a:rPr>
            </a:br>
            <a:r>
              <a:rPr lang="en-GB" altLang="en-US" sz="2400" dirty="0">
                <a:latin typeface="Courier New" panose="02070309020205020404" pitchFamily="49" charset="0"/>
              </a:rPr>
              <a:t>  void </a:t>
            </a:r>
            <a:r>
              <a:rPr lang="en-GB" altLang="en-US" sz="2400" dirty="0" err="1">
                <a:latin typeface="Courier New" panose="02070309020205020404" pitchFamily="49" charset="0"/>
              </a:rPr>
              <a:t>havePlentyFood</a:t>
            </a:r>
            <a:r>
              <a:rPr lang="en-GB" altLang="en-US" sz="2400" dirty="0">
                <a:latin typeface="Courier New" panose="02070309020205020404" pitchFamily="49" charset="0"/>
              </a:rPr>
              <a:t>();</a:t>
            </a:r>
            <a:br>
              <a:rPr lang="en-GB" altLang="en-US" sz="2400" dirty="0">
                <a:latin typeface="Courier New" panose="02070309020205020404" pitchFamily="49" charset="0"/>
              </a:rPr>
            </a:br>
            <a:r>
              <a:rPr lang="en-GB" altLang="en-US" sz="2400" dirty="0">
                <a:latin typeface="Courier New" panose="02070309020205020404" pitchFamily="49" charset="0"/>
              </a:rPr>
              <a:t>  void </a:t>
            </a:r>
            <a:r>
              <a:rPr lang="en-GB" altLang="en-US" sz="2400" dirty="0" err="1">
                <a:latin typeface="Courier New" panose="02070309020205020404" pitchFamily="49" charset="0"/>
              </a:rPr>
              <a:t>haveGoodTime</a:t>
            </a:r>
            <a:r>
              <a:rPr lang="en-GB" altLang="en-US" sz="2400" dirty="0">
                <a:latin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GB" altLang="en-US" sz="2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1294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6848-2654-4CFF-8BE6-696A6F9D4C3F}" type="slidenum">
              <a:rPr lang="en-GB" altLang="en-US"/>
              <a:pPr/>
              <a:t>39</a:t>
            </a:fld>
            <a:endParaRPr lang="en-GB" altLang="en-US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Implementing Interfaces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990600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Consider the Student class in last lecture</a:t>
            </a:r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685800" y="2590800"/>
            <a:ext cx="792480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/>
              <a:t> </a:t>
            </a:r>
            <a:r>
              <a:rPr lang="en-GB" altLang="en-US" dirty="0">
                <a:latin typeface="Courier New" panose="02070309020205020404" pitchFamily="49" charset="0"/>
              </a:rPr>
              <a:t>public class Student implements </a:t>
            </a:r>
            <a:r>
              <a:rPr lang="en-GB" altLang="en-US" dirty="0" err="1">
                <a:latin typeface="Courier New" panose="02070309020205020404" pitchFamily="49" charset="0"/>
              </a:rPr>
              <a:t>ComfyLife</a:t>
            </a:r>
            <a:r>
              <a:rPr lang="en-GB" altLang="en-US" dirty="0">
                <a:latin typeface="Courier New" panose="02070309020205020404" pitchFamily="49" charset="0"/>
              </a:rPr>
              <a:t> {</a:t>
            </a:r>
            <a:br>
              <a:rPr lang="en-GB" altLang="en-US" dirty="0">
                <a:latin typeface="Courier New" panose="02070309020205020404" pitchFamily="49" charset="0"/>
              </a:rPr>
            </a:br>
            <a:r>
              <a:rPr lang="en-GB" altLang="en-US" dirty="0">
                <a:latin typeface="Courier New" panose="02070309020205020404" pitchFamily="49" charset="0"/>
              </a:rPr>
              <a:t>   </a:t>
            </a:r>
            <a:br>
              <a:rPr lang="en-GB" altLang="en-US" dirty="0">
                <a:latin typeface="Courier New" panose="02070309020205020404" pitchFamily="49" charset="0"/>
              </a:rPr>
            </a:br>
            <a:r>
              <a:rPr lang="en-GB" altLang="en-US" dirty="0">
                <a:latin typeface="Courier New" panose="02070309020205020404" pitchFamily="49" charset="0"/>
              </a:rPr>
              <a:t>      …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</a:rPr>
              <a:t>    public void </a:t>
            </a:r>
            <a:r>
              <a:rPr lang="en-GB" altLang="en-US" dirty="0" err="1">
                <a:latin typeface="Courier New" panose="02070309020205020404" pitchFamily="49" charset="0"/>
              </a:rPr>
              <a:t>havePlentyFood</a:t>
            </a:r>
            <a:r>
              <a:rPr lang="en-GB" altLang="en-US" dirty="0">
                <a:latin typeface="Courier New" panose="02070309020205020404" pitchFamily="49" charset="0"/>
              </a:rPr>
              <a:t>() {</a:t>
            </a:r>
            <a:br>
              <a:rPr lang="en-GB" altLang="en-US" dirty="0">
                <a:latin typeface="Courier New" panose="02070309020205020404" pitchFamily="49" charset="0"/>
              </a:rPr>
            </a:br>
            <a:r>
              <a:rPr lang="en-GB" altLang="en-US" dirty="0">
                <a:latin typeface="Courier New" panose="02070309020205020404" pitchFamily="49" charset="0"/>
              </a:rPr>
              <a:t>      </a:t>
            </a:r>
            <a:r>
              <a:rPr lang="en-GB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dirty="0">
                <a:latin typeface="Courier New" panose="02070309020205020404" pitchFamily="49" charset="0"/>
              </a:rPr>
              <a:t>("lots of beer in the fridge");</a:t>
            </a:r>
            <a:br>
              <a:rPr lang="en-GB" altLang="en-US" dirty="0">
                <a:latin typeface="Courier New" panose="02070309020205020404" pitchFamily="49" charset="0"/>
              </a:rPr>
            </a:br>
            <a:r>
              <a:rPr lang="en-GB" altLang="en-US" dirty="0">
                <a:latin typeface="Courier New" panose="02070309020205020404" pitchFamily="49" charset="0"/>
              </a:rPr>
              <a:t>    }</a:t>
            </a:r>
            <a:br>
              <a:rPr lang="en-GB" altLang="en-US" dirty="0">
                <a:latin typeface="Courier New" panose="02070309020205020404" pitchFamily="49" charset="0"/>
              </a:rPr>
            </a:br>
            <a:r>
              <a:rPr lang="en-GB" altLang="en-US" dirty="0">
                <a:latin typeface="Courier New" panose="02070309020205020404" pitchFamily="49" charset="0"/>
              </a:rPr>
              <a:t>   	</a:t>
            </a:r>
            <a:br>
              <a:rPr lang="en-GB" altLang="en-US" dirty="0">
                <a:latin typeface="Courier New" panose="02070309020205020404" pitchFamily="49" charset="0"/>
              </a:rPr>
            </a:br>
            <a:r>
              <a:rPr lang="en-GB" altLang="en-US" dirty="0">
                <a:latin typeface="Courier New" panose="02070309020205020404" pitchFamily="49" charset="0"/>
              </a:rPr>
              <a:t>    public void </a:t>
            </a:r>
            <a:r>
              <a:rPr lang="en-GB" altLang="en-US" dirty="0" err="1">
                <a:latin typeface="Courier New" panose="02070309020205020404" pitchFamily="49" charset="0"/>
              </a:rPr>
              <a:t>haveGoodTime</a:t>
            </a:r>
            <a:r>
              <a:rPr lang="en-GB" altLang="en-US" dirty="0">
                <a:latin typeface="Courier New" panose="02070309020205020404" pitchFamily="49" charset="0"/>
              </a:rPr>
              <a:t>() {</a:t>
            </a:r>
            <a:br>
              <a:rPr lang="en-GB" altLang="en-US" dirty="0">
                <a:latin typeface="Courier New" panose="02070309020205020404" pitchFamily="49" charset="0"/>
              </a:rPr>
            </a:br>
            <a:r>
              <a:rPr lang="en-GB" altLang="en-US" dirty="0">
                <a:latin typeface="Courier New" panose="02070309020205020404" pitchFamily="49" charset="0"/>
              </a:rPr>
              <a:t>      </a:t>
            </a:r>
            <a:r>
              <a:rPr lang="en-GB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dirty="0">
                <a:latin typeface="Courier New" panose="02070309020205020404" pitchFamily="49" charset="0"/>
              </a:rPr>
              <a:t>("partying all nights");</a:t>
            </a:r>
            <a:br>
              <a:rPr lang="en-GB" altLang="en-US" dirty="0">
                <a:latin typeface="Courier New" panose="02070309020205020404" pitchFamily="49" charset="0"/>
              </a:rPr>
            </a:br>
            <a:r>
              <a:rPr lang="en-GB" altLang="en-US" dirty="0">
                <a:latin typeface="Courier New" panose="02070309020205020404" pitchFamily="49" charset="0"/>
              </a:rPr>
              <a:t>    }</a:t>
            </a:r>
            <a:br>
              <a:rPr lang="en-GB" altLang="en-US" dirty="0">
                <a:latin typeface="Courier New" panose="02070309020205020404" pitchFamily="49" charset="0"/>
              </a:rPr>
            </a:br>
            <a:r>
              <a:rPr lang="en-GB" altLang="en-US" dirty="0">
                <a:latin typeface="Courier New" panose="02070309020205020404" pitchFamily="49" charset="0"/>
              </a:rPr>
              <a:t>   } </a:t>
            </a:r>
          </a:p>
          <a:p>
            <a:pPr>
              <a:spcBef>
                <a:spcPct val="50000"/>
              </a:spcBef>
            </a:pPr>
            <a:endParaRPr lang="en-GB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8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7176C5E-6CA9-4FAA-8C3D-AB1A775A9114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 sz="2400" dirty="0"/>
              <a:t>Abstract Class</a:t>
            </a:r>
            <a:endParaRPr lang="en-US" altLang="en-US" sz="24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91513" cy="4852988"/>
          </a:xfrm>
        </p:spPr>
        <p:txBody>
          <a:bodyPr/>
          <a:lstStyle/>
          <a:p>
            <a:endParaRPr lang="en-GB" altLang="en-US" dirty="0"/>
          </a:p>
          <a:p>
            <a:r>
              <a:rPr lang="en-GB" altLang="en-US" dirty="0"/>
              <a:t>The class Shape is really abstract….</a:t>
            </a:r>
          </a:p>
          <a:p>
            <a:pPr lvl="1"/>
            <a:r>
              <a:rPr lang="en-GB" altLang="en-US" dirty="0"/>
              <a:t>Just as the idea of a shape is an abstract one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In the Shape hierarchy we must prevent a Shape from actually being instantiated!</a:t>
            </a:r>
          </a:p>
          <a:p>
            <a:endParaRPr lang="en-GB" altLang="en-US" dirty="0"/>
          </a:p>
          <a:p>
            <a:r>
              <a:rPr lang="en-GB" altLang="en-US" dirty="0"/>
              <a:t>We can do this by making the Shape class abstract</a:t>
            </a:r>
          </a:p>
          <a:p>
            <a:pPr lvl="1"/>
            <a:r>
              <a:rPr lang="en-GB" altLang="en-US" dirty="0"/>
              <a:t>We can then make the getArea() method in Shape abstract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50563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6ACC-F90E-4C1F-8EDD-CCCD47E2594D}" type="slidenum">
              <a:rPr lang="en-GB" altLang="en-US"/>
              <a:pPr/>
              <a:t>40</a:t>
            </a:fld>
            <a:endParaRPr lang="en-GB" alt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2800" dirty="0"/>
              <a:t>Implements interface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4"/>
            <a:ext cx="7886700" cy="45307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MScStudent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Student implements </a:t>
            </a:r>
            <a:r>
              <a:rPr lang="en-GB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ComfyLife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b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havePlentyFood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("lots of healthy food in the fridge");</a:t>
            </a:r>
            <a:b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b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haveGoodTime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("really enjoying the course");</a:t>
            </a:r>
            <a:b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857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3AFE-E1FB-4B64-9833-EB8028F31600}" type="slidenum">
              <a:rPr lang="en-GB" altLang="en-US"/>
              <a:pPr/>
              <a:t>41</a:t>
            </a:fld>
            <a:endParaRPr lang="en-GB" alt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2800" dirty="0"/>
              <a:t>Test the example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en-US" sz="2200" dirty="0">
                <a:latin typeface="Courier New" panose="02070309020205020404" pitchFamily="49" charset="0"/>
              </a:rPr>
              <a:t>public class TestStudentHierarchy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sz="2200" dirty="0">
                <a:latin typeface="Courier New" panose="02070309020205020404" pitchFamily="49" charset="0"/>
              </a:rPr>
              <a:t>   public static void main(String [] </a:t>
            </a:r>
            <a:r>
              <a:rPr lang="en-GB" altLang="en-US" sz="2200" dirty="0" err="1">
                <a:latin typeface="Courier New" panose="02070309020205020404" pitchFamily="49" charset="0"/>
              </a:rPr>
              <a:t>args</a:t>
            </a:r>
            <a:r>
              <a:rPr lang="en-GB" altLang="en-US" sz="2200" dirty="0">
                <a:latin typeface="Courier New" panose="02070309020205020404" pitchFamily="49" charset="0"/>
              </a:rPr>
              <a:t>) {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   Student s1=new Student("jane");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   </a:t>
            </a:r>
            <a:r>
              <a:rPr lang="en-GB" altLang="en-US" sz="2200" dirty="0" err="1">
                <a:latin typeface="Courier New" panose="02070309020205020404" pitchFamily="49" charset="0"/>
              </a:rPr>
              <a:t>MScStudent</a:t>
            </a:r>
            <a:r>
              <a:rPr lang="en-GB" altLang="en-US" sz="2200" dirty="0">
                <a:latin typeface="Courier New" panose="02070309020205020404" pitchFamily="49" charset="0"/>
              </a:rPr>
              <a:t> ms1 = new </a:t>
            </a:r>
            <a:r>
              <a:rPr lang="en-GB" altLang="en-US" sz="2200" dirty="0" err="1">
                <a:latin typeface="Courier New" panose="02070309020205020404" pitchFamily="49" charset="0"/>
              </a:rPr>
              <a:t>MScStudent</a:t>
            </a:r>
            <a:r>
              <a:rPr lang="en-GB" altLang="en-US" sz="2200" dirty="0">
                <a:latin typeface="Courier New" panose="02070309020205020404" pitchFamily="49" charset="0"/>
              </a:rPr>
              <a:t>("mike");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      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   s1.havePlentyFood();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   s1.haveGoodTime();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      	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   ms1.haveGoodTime();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   s1.haveGoodTime();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      	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   s1=ms1;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   s1.haveGoodTime();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 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sz="22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5267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137A351-66F5-410F-9F34-A56B0C655E97}" type="slidenum">
              <a:rPr lang="en-US" altLang="en-US" sz="1400" i="0"/>
              <a:pPr algn="r"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i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476672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What is the point of using Interfaces?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628775"/>
            <a:ext cx="8135938" cy="4392613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An interface specifies public methods which an implementing class is expected to have</a:t>
            </a:r>
          </a:p>
          <a:p>
            <a:pPr lvl="1" eaLnBrk="1" hangingPunct="1"/>
            <a:r>
              <a:rPr lang="en-GB" altLang="en-US" sz="2200" dirty="0"/>
              <a:t>Java APIs specify:</a:t>
            </a:r>
          </a:p>
          <a:p>
            <a:pPr lvl="2" eaLnBrk="1" hangingPunct="1"/>
            <a:r>
              <a:rPr lang="en-GB" altLang="en-US" sz="2000" dirty="0"/>
              <a:t>some common interfaces for general use</a:t>
            </a:r>
          </a:p>
          <a:p>
            <a:pPr lvl="2" eaLnBrk="1" hangingPunct="1"/>
            <a:r>
              <a:rPr lang="en-GB" altLang="en-US" sz="2000" dirty="0"/>
              <a:t>many library classes which implement interfaces</a:t>
            </a:r>
          </a:p>
          <a:p>
            <a:pPr eaLnBrk="1" hangingPunct="1"/>
            <a:r>
              <a:rPr lang="en-GB" altLang="en-US" sz="2400" dirty="0"/>
              <a:t>Developers can also devise their own interfaces</a:t>
            </a:r>
          </a:p>
          <a:p>
            <a:pPr lvl="1" eaLnBrk="1" hangingPunct="1"/>
            <a:r>
              <a:rPr lang="en-GB" altLang="en-US" sz="2200" dirty="0"/>
              <a:t>(useful when developing in a team)</a:t>
            </a:r>
          </a:p>
          <a:p>
            <a:pPr lvl="1" eaLnBrk="1" hangingPunct="1"/>
            <a:r>
              <a:rPr lang="en-GB" altLang="en-US" sz="2200" dirty="0"/>
              <a:t>an interface should be well documented so it can be used by other programmers</a:t>
            </a:r>
          </a:p>
          <a:p>
            <a:pPr lvl="1" eaLnBrk="1" hangingPunct="1"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75130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356C-EF9C-4491-9F3C-E4BA3F5B41D1}" type="slidenum">
              <a:rPr lang="en-GB" altLang="en-US"/>
              <a:pPr/>
              <a:t>43</a:t>
            </a:fld>
            <a:endParaRPr lang="en-GB" alt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64704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Enhance design using abstract classes and interfaces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276872"/>
            <a:ext cx="7886700" cy="28995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altLang="en-US" sz="2400" dirty="0"/>
              <a:t>Because abstract classes and interfaces do not specify how something is to be done, but rather </a:t>
            </a:r>
            <a:r>
              <a:rPr lang="en-GB" altLang="en-US" sz="2400" b="1" dirty="0"/>
              <a:t>something must be done</a:t>
            </a:r>
            <a:r>
              <a:rPr lang="en-GB" altLang="en-US" sz="2400" dirty="0"/>
              <a:t>, they are a good mechanism for determining parts early in the project. 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After defining a set of interfaces and abstract classes, various programmers can work in parallel.</a:t>
            </a:r>
          </a:p>
        </p:txBody>
      </p:sp>
    </p:spTree>
    <p:extLst>
      <p:ext uri="{BB962C8B-B14F-4D97-AF65-F5344CB8AC3E}">
        <p14:creationId xmlns:p14="http://schemas.microsoft.com/office/powerpoint/2010/main" val="2021239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29725"/>
            <a:ext cx="7886700" cy="1325563"/>
          </a:xfrm>
        </p:spPr>
        <p:txBody>
          <a:bodyPr/>
          <a:lstStyle/>
          <a:p>
            <a:r>
              <a:rPr lang="en-GB" altLang="en-US" sz="2400" dirty="0"/>
              <a:t>OO Language Constructs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For programming language to be truly OO it must exhibit 3 characteristics:</a:t>
            </a:r>
          </a:p>
          <a:p>
            <a:pPr lvl="1"/>
            <a:r>
              <a:rPr lang="en-GB" altLang="en-US" dirty="0"/>
              <a:t>we have covered two of them already:</a:t>
            </a:r>
          </a:p>
          <a:p>
            <a:r>
              <a:rPr lang="en-GB" altLang="en-US" dirty="0"/>
              <a:t>1) ?</a:t>
            </a:r>
          </a:p>
          <a:p>
            <a:r>
              <a:rPr lang="en-GB" altLang="en-US" dirty="0"/>
              <a:t>2) ?</a:t>
            </a:r>
          </a:p>
        </p:txBody>
      </p:sp>
    </p:spTree>
    <p:extLst>
      <p:ext uri="{BB962C8B-B14F-4D97-AF65-F5344CB8AC3E}">
        <p14:creationId xmlns:p14="http://schemas.microsoft.com/office/powerpoint/2010/main" val="2899602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86" y="404664"/>
            <a:ext cx="7886700" cy="1325563"/>
          </a:xfrm>
        </p:spPr>
        <p:txBody>
          <a:bodyPr/>
          <a:lstStyle/>
          <a:p>
            <a:r>
              <a:rPr lang="en-GB" altLang="en-US" sz="2400" dirty="0"/>
              <a:t>3rd is Polymorphism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Word means many shaped</a:t>
            </a:r>
          </a:p>
          <a:p>
            <a:pPr lvl="1"/>
            <a:r>
              <a:rPr lang="en-GB" altLang="en-US" dirty="0"/>
              <a:t>Ability to change shape</a:t>
            </a:r>
          </a:p>
          <a:p>
            <a:endParaRPr lang="en-GB" altLang="en-US" dirty="0"/>
          </a:p>
          <a:p>
            <a:pPr lvl="1"/>
            <a:r>
              <a:rPr lang="en-GB" altLang="en-US" dirty="0"/>
              <a:t>Definition:  </a:t>
            </a:r>
            <a:r>
              <a:rPr lang="en-GB" altLang="en-US" b="1" dirty="0"/>
              <a:t>the ability of an object to take on many forms. The most common use of polymorphism in OOP occurs when a parent class reference is used to refer to a child class object.</a:t>
            </a:r>
          </a:p>
          <a:p>
            <a:pPr lvl="1"/>
            <a:endParaRPr lang="en-GB" altLang="en-US" b="1" dirty="0"/>
          </a:p>
          <a:p>
            <a:pPr lvl="1"/>
            <a:r>
              <a:rPr lang="en-GB" altLang="en-US" b="1" dirty="0"/>
              <a:t>Dynamic behaviour by which the actual method invoked at run-time is determined by the object executing the method</a:t>
            </a:r>
          </a:p>
          <a:p>
            <a:endParaRPr lang="en-GB" altLang="en-US" dirty="0"/>
          </a:p>
          <a:p>
            <a:pPr lvl="1"/>
            <a:r>
              <a:rPr lang="en-GB" altLang="en-US" dirty="0"/>
              <a:t>One of the defining characteristics of a true OO language (such as Java)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5719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3EE685D-E49F-4FA2-8B2B-BF28654DA741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 sz="2400"/>
              <a:t>Familiar Hierarchy</a:t>
            </a:r>
            <a:endParaRPr lang="en-US" altLang="en-US" sz="2400"/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827088" y="1557338"/>
            <a:ext cx="7777162" cy="4468812"/>
            <a:chOff x="521" y="1071"/>
            <a:chExt cx="4899" cy="2815"/>
          </a:xfrm>
        </p:grpSpPr>
        <p:grpSp>
          <p:nvGrpSpPr>
            <p:cNvPr id="6152" name="Group 4"/>
            <p:cNvGrpSpPr>
              <a:grpSpLocks/>
            </p:cNvGrpSpPr>
            <p:nvPr/>
          </p:nvGrpSpPr>
          <p:grpSpPr bwMode="auto">
            <a:xfrm>
              <a:off x="2290" y="1071"/>
              <a:ext cx="1360" cy="1239"/>
              <a:chOff x="2154" y="935"/>
              <a:chExt cx="1360" cy="1239"/>
            </a:xfrm>
          </p:grpSpPr>
          <p:sp>
            <p:nvSpPr>
              <p:cNvPr id="6180" name="Rectangle 5"/>
              <p:cNvSpPr>
                <a:spLocks noChangeArrowheads="1"/>
              </p:cNvSpPr>
              <p:nvPr/>
            </p:nvSpPr>
            <p:spPr bwMode="auto">
              <a:xfrm>
                <a:off x="2200" y="981"/>
                <a:ext cx="1270" cy="1179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181" name="Line 6"/>
              <p:cNvSpPr>
                <a:spLocks noChangeShapeType="1"/>
              </p:cNvSpPr>
              <p:nvPr/>
            </p:nvSpPr>
            <p:spPr bwMode="auto">
              <a:xfrm>
                <a:off x="2200" y="1162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82" name="Line 7"/>
              <p:cNvSpPr>
                <a:spLocks noChangeShapeType="1"/>
              </p:cNvSpPr>
              <p:nvPr/>
            </p:nvSpPr>
            <p:spPr bwMode="auto">
              <a:xfrm>
                <a:off x="2200" y="1525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83" name="Text Box 8"/>
              <p:cNvSpPr txBox="1">
                <a:spLocks noChangeArrowheads="1"/>
              </p:cNvSpPr>
              <p:nvPr/>
            </p:nvSpPr>
            <p:spPr bwMode="auto">
              <a:xfrm>
                <a:off x="2472" y="935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GB" altLang="en-US" sz="1800"/>
                  <a:t>Shape</a:t>
                </a:r>
                <a:endParaRPr lang="en-US" altLang="en-US" sz="1800"/>
              </a:p>
            </p:txBody>
          </p:sp>
          <p:sp>
            <p:nvSpPr>
              <p:cNvPr id="6184" name="Text Box 9"/>
              <p:cNvSpPr txBox="1">
                <a:spLocks noChangeArrowheads="1"/>
              </p:cNvSpPr>
              <p:nvPr/>
            </p:nvSpPr>
            <p:spPr bwMode="auto">
              <a:xfrm>
                <a:off x="2291" y="1208"/>
                <a:ext cx="113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800" i="0"/>
                  <a:t>-colour: Color</a:t>
                </a:r>
              </a:p>
            </p:txBody>
          </p:sp>
          <p:sp>
            <p:nvSpPr>
              <p:cNvPr id="6185" name="Text Box 10"/>
              <p:cNvSpPr txBox="1">
                <a:spLocks noChangeArrowheads="1"/>
              </p:cNvSpPr>
              <p:nvPr/>
            </p:nvSpPr>
            <p:spPr bwMode="auto">
              <a:xfrm>
                <a:off x="2154" y="1573"/>
                <a:ext cx="1360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GB" altLang="en-US" sz="1400" i="0"/>
                  <a:t>+</a:t>
                </a:r>
                <a:r>
                  <a:rPr lang="en-GB" altLang="en-US" sz="1400" b="1" i="0"/>
                  <a:t>double:</a:t>
                </a:r>
                <a:r>
                  <a:rPr lang="en-GB" altLang="en-US" sz="1400" i="0"/>
                  <a:t>getArea()</a:t>
                </a: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GB" altLang="en-US" sz="1400" i="0"/>
                  <a:t>+Color: getColour()</a:t>
                </a: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400" i="0"/>
                  <a:t>+void: setColour(Color)</a:t>
                </a:r>
              </a:p>
            </p:txBody>
          </p:sp>
        </p:grpSp>
        <p:grpSp>
          <p:nvGrpSpPr>
            <p:cNvPr id="6153" name="Group 11"/>
            <p:cNvGrpSpPr>
              <a:grpSpLocks/>
            </p:cNvGrpSpPr>
            <p:nvPr/>
          </p:nvGrpSpPr>
          <p:grpSpPr bwMode="auto">
            <a:xfrm>
              <a:off x="521" y="2659"/>
              <a:ext cx="1360" cy="1225"/>
              <a:chOff x="2154" y="935"/>
              <a:chExt cx="1360" cy="1225"/>
            </a:xfrm>
          </p:grpSpPr>
          <p:sp>
            <p:nvSpPr>
              <p:cNvPr id="6174" name="Rectangle 12"/>
              <p:cNvSpPr>
                <a:spLocks noChangeArrowheads="1"/>
              </p:cNvSpPr>
              <p:nvPr/>
            </p:nvSpPr>
            <p:spPr bwMode="auto">
              <a:xfrm>
                <a:off x="2200" y="981"/>
                <a:ext cx="1270" cy="1179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175" name="Line 13"/>
              <p:cNvSpPr>
                <a:spLocks noChangeShapeType="1"/>
              </p:cNvSpPr>
              <p:nvPr/>
            </p:nvSpPr>
            <p:spPr bwMode="auto">
              <a:xfrm>
                <a:off x="2200" y="1162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76" name="Line 14"/>
              <p:cNvSpPr>
                <a:spLocks noChangeShapeType="1"/>
              </p:cNvSpPr>
              <p:nvPr/>
            </p:nvSpPr>
            <p:spPr bwMode="auto">
              <a:xfrm>
                <a:off x="2200" y="1525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77" name="Text Box 15"/>
              <p:cNvSpPr txBox="1">
                <a:spLocks noChangeArrowheads="1"/>
              </p:cNvSpPr>
              <p:nvPr/>
            </p:nvSpPr>
            <p:spPr bwMode="auto">
              <a:xfrm>
                <a:off x="2472" y="935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GB" altLang="en-US" sz="1800" i="0"/>
                  <a:t>Circle</a:t>
                </a:r>
                <a:endParaRPr lang="en-US" altLang="en-US" sz="1800" i="0"/>
              </a:p>
            </p:txBody>
          </p:sp>
          <p:sp>
            <p:nvSpPr>
              <p:cNvPr id="6178" name="Text Box 16"/>
              <p:cNvSpPr txBox="1">
                <a:spLocks noChangeArrowheads="1"/>
              </p:cNvSpPr>
              <p:nvPr/>
            </p:nvSpPr>
            <p:spPr bwMode="auto">
              <a:xfrm>
                <a:off x="2336" y="1208"/>
                <a:ext cx="10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1800" i="0"/>
              </a:p>
            </p:txBody>
          </p:sp>
          <p:sp>
            <p:nvSpPr>
              <p:cNvPr id="6179" name="Text Box 17"/>
              <p:cNvSpPr txBox="1">
                <a:spLocks noChangeArrowheads="1"/>
              </p:cNvSpPr>
              <p:nvPr/>
            </p:nvSpPr>
            <p:spPr bwMode="auto">
              <a:xfrm>
                <a:off x="2154" y="1661"/>
                <a:ext cx="13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1800" i="0"/>
              </a:p>
            </p:txBody>
          </p:sp>
        </p:grpSp>
        <p:grpSp>
          <p:nvGrpSpPr>
            <p:cNvPr id="6154" name="Group 18"/>
            <p:cNvGrpSpPr>
              <a:grpSpLocks/>
            </p:cNvGrpSpPr>
            <p:nvPr/>
          </p:nvGrpSpPr>
          <p:grpSpPr bwMode="auto">
            <a:xfrm>
              <a:off x="4060" y="2659"/>
              <a:ext cx="1360" cy="1225"/>
              <a:chOff x="2154" y="935"/>
              <a:chExt cx="1360" cy="1225"/>
            </a:xfrm>
          </p:grpSpPr>
          <p:sp>
            <p:nvSpPr>
              <p:cNvPr id="6168" name="Rectangle 19"/>
              <p:cNvSpPr>
                <a:spLocks noChangeArrowheads="1"/>
              </p:cNvSpPr>
              <p:nvPr/>
            </p:nvSpPr>
            <p:spPr bwMode="auto">
              <a:xfrm>
                <a:off x="2200" y="981"/>
                <a:ext cx="1270" cy="1179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169" name="Line 20"/>
              <p:cNvSpPr>
                <a:spLocks noChangeShapeType="1"/>
              </p:cNvSpPr>
              <p:nvPr/>
            </p:nvSpPr>
            <p:spPr bwMode="auto">
              <a:xfrm>
                <a:off x="2200" y="1162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70" name="Line 21"/>
              <p:cNvSpPr>
                <a:spLocks noChangeShapeType="1"/>
              </p:cNvSpPr>
              <p:nvPr/>
            </p:nvSpPr>
            <p:spPr bwMode="auto">
              <a:xfrm>
                <a:off x="2200" y="1525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71" name="Text Box 22"/>
              <p:cNvSpPr txBox="1">
                <a:spLocks noChangeArrowheads="1"/>
              </p:cNvSpPr>
              <p:nvPr/>
            </p:nvSpPr>
            <p:spPr bwMode="auto">
              <a:xfrm>
                <a:off x="2472" y="935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GB" altLang="en-US" sz="1800" i="0"/>
                  <a:t>Square</a:t>
                </a:r>
                <a:endParaRPr lang="en-US" altLang="en-US" sz="1800" i="0"/>
              </a:p>
            </p:txBody>
          </p:sp>
          <p:sp>
            <p:nvSpPr>
              <p:cNvPr id="6172" name="Text Box 23"/>
              <p:cNvSpPr txBox="1">
                <a:spLocks noChangeArrowheads="1"/>
              </p:cNvSpPr>
              <p:nvPr/>
            </p:nvSpPr>
            <p:spPr bwMode="auto">
              <a:xfrm>
                <a:off x="2336" y="1208"/>
                <a:ext cx="10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1800" i="0"/>
              </a:p>
            </p:txBody>
          </p:sp>
          <p:sp>
            <p:nvSpPr>
              <p:cNvPr id="6173" name="Text Box 24"/>
              <p:cNvSpPr txBox="1">
                <a:spLocks noChangeArrowheads="1"/>
              </p:cNvSpPr>
              <p:nvPr/>
            </p:nvSpPr>
            <p:spPr bwMode="auto">
              <a:xfrm>
                <a:off x="2154" y="1661"/>
                <a:ext cx="13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1800" i="0"/>
              </a:p>
            </p:txBody>
          </p:sp>
        </p:grpSp>
        <p:cxnSp>
          <p:nvCxnSpPr>
            <p:cNvPr id="6155" name="AutoShape 25"/>
            <p:cNvCxnSpPr>
              <a:cxnSpLocks noChangeShapeType="1"/>
              <a:stCxn id="6177" idx="0"/>
              <a:endCxn id="6180" idx="2"/>
            </p:cNvCxnSpPr>
            <p:nvPr/>
          </p:nvCxnSpPr>
          <p:spPr bwMode="auto">
            <a:xfrm rot="-5400000">
              <a:off x="1893" y="1582"/>
              <a:ext cx="363" cy="1792"/>
            </a:xfrm>
            <a:prstGeom prst="bentConnector3">
              <a:avLst>
                <a:gd name="adj1" fmla="val 5013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6" name="AutoShape 26"/>
            <p:cNvCxnSpPr>
              <a:cxnSpLocks noChangeShapeType="1"/>
              <a:stCxn id="6171" idx="0"/>
              <a:endCxn id="6180" idx="2"/>
            </p:cNvCxnSpPr>
            <p:nvPr/>
          </p:nvCxnSpPr>
          <p:spPr bwMode="auto">
            <a:xfrm rot="5400000" flipH="1">
              <a:off x="3663" y="1604"/>
              <a:ext cx="363" cy="1747"/>
            </a:xfrm>
            <a:prstGeom prst="bentConnector3">
              <a:avLst>
                <a:gd name="adj1" fmla="val 5013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7" name="Line 27"/>
            <p:cNvSpPr>
              <a:spLocks noChangeShapeType="1"/>
            </p:cNvSpPr>
            <p:nvPr/>
          </p:nvSpPr>
          <p:spPr bwMode="auto">
            <a:xfrm flipV="1">
              <a:off x="2971" y="234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158" name="Group 28"/>
            <p:cNvGrpSpPr>
              <a:grpSpLocks/>
            </p:cNvGrpSpPr>
            <p:nvPr/>
          </p:nvGrpSpPr>
          <p:grpSpPr bwMode="auto">
            <a:xfrm>
              <a:off x="2290" y="2659"/>
              <a:ext cx="1360" cy="1225"/>
              <a:chOff x="2154" y="935"/>
              <a:chExt cx="1360" cy="1225"/>
            </a:xfrm>
          </p:grpSpPr>
          <p:sp>
            <p:nvSpPr>
              <p:cNvPr id="6162" name="Rectangle 29"/>
              <p:cNvSpPr>
                <a:spLocks noChangeArrowheads="1"/>
              </p:cNvSpPr>
              <p:nvPr/>
            </p:nvSpPr>
            <p:spPr bwMode="auto">
              <a:xfrm>
                <a:off x="2200" y="981"/>
                <a:ext cx="1270" cy="1179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163" name="Line 30"/>
              <p:cNvSpPr>
                <a:spLocks noChangeShapeType="1"/>
              </p:cNvSpPr>
              <p:nvPr/>
            </p:nvSpPr>
            <p:spPr bwMode="auto">
              <a:xfrm>
                <a:off x="2200" y="1162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64" name="Line 31"/>
              <p:cNvSpPr>
                <a:spLocks noChangeShapeType="1"/>
              </p:cNvSpPr>
              <p:nvPr/>
            </p:nvSpPr>
            <p:spPr bwMode="auto">
              <a:xfrm>
                <a:off x="2200" y="1525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65" name="Text Box 32"/>
              <p:cNvSpPr txBox="1">
                <a:spLocks noChangeArrowheads="1"/>
              </p:cNvSpPr>
              <p:nvPr/>
            </p:nvSpPr>
            <p:spPr bwMode="auto">
              <a:xfrm>
                <a:off x="2472" y="935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GB" altLang="en-US" sz="1800" i="0"/>
                  <a:t>Triangle</a:t>
                </a:r>
                <a:endParaRPr lang="en-US" altLang="en-US" sz="1800" i="0"/>
              </a:p>
            </p:txBody>
          </p:sp>
          <p:sp>
            <p:nvSpPr>
              <p:cNvPr id="6166" name="Text Box 33"/>
              <p:cNvSpPr txBox="1">
                <a:spLocks noChangeArrowheads="1"/>
              </p:cNvSpPr>
              <p:nvPr/>
            </p:nvSpPr>
            <p:spPr bwMode="auto">
              <a:xfrm>
                <a:off x="2336" y="1208"/>
                <a:ext cx="10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1800" i="0"/>
              </a:p>
            </p:txBody>
          </p:sp>
          <p:sp>
            <p:nvSpPr>
              <p:cNvPr id="6167" name="Text Box 34"/>
              <p:cNvSpPr txBox="1">
                <a:spLocks noChangeArrowheads="1"/>
              </p:cNvSpPr>
              <p:nvPr/>
            </p:nvSpPr>
            <p:spPr bwMode="auto">
              <a:xfrm>
                <a:off x="2154" y="1661"/>
                <a:ext cx="13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1800" i="0"/>
              </a:p>
            </p:txBody>
          </p:sp>
        </p:grpSp>
        <p:sp>
          <p:nvSpPr>
            <p:cNvPr id="6159" name="Text Box 35"/>
            <p:cNvSpPr txBox="1">
              <a:spLocks noChangeArrowheads="1"/>
            </p:cNvSpPr>
            <p:nvPr/>
          </p:nvSpPr>
          <p:spPr bwMode="auto">
            <a:xfrm>
              <a:off x="612" y="3158"/>
              <a:ext cx="1179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 i="0"/>
                <a:t>…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 i="0"/>
                <a:t>return (pi * (radius * radius))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 i="0"/>
                <a:t>…</a:t>
              </a:r>
              <a:endParaRPr lang="en-US" altLang="en-US" sz="1400" i="0"/>
            </a:p>
          </p:txBody>
        </p:sp>
        <p:sp>
          <p:nvSpPr>
            <p:cNvPr id="6160" name="Text Box 36"/>
            <p:cNvSpPr txBox="1">
              <a:spLocks noChangeArrowheads="1"/>
            </p:cNvSpPr>
            <p:nvPr/>
          </p:nvSpPr>
          <p:spPr bwMode="auto">
            <a:xfrm>
              <a:off x="2381" y="3158"/>
              <a:ext cx="1179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 i="0"/>
                <a:t>…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 i="0"/>
                <a:t>return ((base/2) * height)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 i="0"/>
                <a:t>…</a:t>
              </a:r>
              <a:endParaRPr lang="en-US" altLang="en-US" sz="1400" i="0"/>
            </a:p>
          </p:txBody>
        </p:sp>
        <p:sp>
          <p:nvSpPr>
            <p:cNvPr id="6161" name="Text Box 37"/>
            <p:cNvSpPr txBox="1">
              <a:spLocks noChangeArrowheads="1"/>
            </p:cNvSpPr>
            <p:nvPr/>
          </p:nvSpPr>
          <p:spPr bwMode="auto">
            <a:xfrm>
              <a:off x="4150" y="3158"/>
              <a:ext cx="1179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 i="0"/>
                <a:t>…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 i="0"/>
                <a:t>return width * height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 i="0"/>
                <a:t>…</a:t>
              </a:r>
              <a:endParaRPr lang="en-US" altLang="en-US" sz="1400" i="0"/>
            </a:p>
          </p:txBody>
        </p:sp>
      </p:grpSp>
      <p:sp>
        <p:nvSpPr>
          <p:cNvPr id="6149" name="Text Box 38"/>
          <p:cNvSpPr txBox="1">
            <a:spLocks noChangeArrowheads="1"/>
          </p:cNvSpPr>
          <p:nvPr/>
        </p:nvSpPr>
        <p:spPr bwMode="auto">
          <a:xfrm>
            <a:off x="539750" y="2060575"/>
            <a:ext cx="20161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n-US" sz="1600"/>
              <a:t>abstract in this case (but does not have to be for polymorphism)</a:t>
            </a:r>
            <a:endParaRPr lang="en-US" altLang="en-US" sz="1600"/>
          </a:p>
        </p:txBody>
      </p:sp>
      <p:sp>
        <p:nvSpPr>
          <p:cNvPr id="6150" name="Line 39"/>
          <p:cNvSpPr>
            <a:spLocks noChangeShapeType="1"/>
          </p:cNvSpPr>
          <p:nvPr/>
        </p:nvSpPr>
        <p:spPr bwMode="auto">
          <a:xfrm flipV="1">
            <a:off x="2051050" y="1773238"/>
            <a:ext cx="20891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1" name="Line 40"/>
          <p:cNvSpPr>
            <a:spLocks noChangeShapeType="1"/>
          </p:cNvSpPr>
          <p:nvPr/>
        </p:nvSpPr>
        <p:spPr bwMode="auto">
          <a:xfrm>
            <a:off x="2051050" y="2349500"/>
            <a:ext cx="172878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870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836712"/>
            <a:ext cx="7886700" cy="637953"/>
          </a:xfrm>
        </p:spPr>
        <p:txBody>
          <a:bodyPr lIns="92075" tIns="46038" rIns="92075" bIns="46038" anchor="b"/>
          <a:lstStyle/>
          <a:p>
            <a:r>
              <a:rPr lang="en-GB" altLang="en-US" sz="2400" dirty="0"/>
              <a:t>Method overriding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00213"/>
            <a:ext cx="8280400" cy="4752975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Already covered this: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A class can provide a </a:t>
            </a:r>
            <a:r>
              <a:rPr lang="en-GB" altLang="en-US" sz="2000" b="1" i="1" dirty="0"/>
              <a:t>different implementation</a:t>
            </a:r>
            <a:r>
              <a:rPr lang="en-GB" altLang="en-US" sz="2000" b="1" dirty="0"/>
              <a:t> </a:t>
            </a:r>
            <a:r>
              <a:rPr lang="en-GB" altLang="en-US" sz="2000" dirty="0"/>
              <a:t>of a method provided in an ancestor.</a:t>
            </a:r>
          </a:p>
          <a:p>
            <a:pPr lvl="2"/>
            <a:r>
              <a:rPr lang="en-GB" altLang="en-US" sz="1800" dirty="0"/>
              <a:t>subclass method </a:t>
            </a:r>
            <a:r>
              <a:rPr lang="en-GB" altLang="en-US" sz="1800" b="1" i="1" dirty="0"/>
              <a:t>overrides</a:t>
            </a:r>
            <a:r>
              <a:rPr lang="en-GB" altLang="en-US" sz="1800" dirty="0"/>
              <a:t> superclass one</a:t>
            </a:r>
          </a:p>
          <a:p>
            <a:pPr lvl="2"/>
            <a:r>
              <a:rPr lang="en-GB" altLang="en-US" sz="1800" dirty="0"/>
              <a:t>only if identical signatures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more efficient implementation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specialized behaviour</a:t>
            </a:r>
          </a:p>
          <a:p>
            <a:pPr lvl="1"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class Shape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public double getArea() {...}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class Triangle extends Shape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public double getArea() {...}</a:t>
            </a:r>
          </a:p>
        </p:txBody>
      </p:sp>
    </p:spTree>
    <p:extLst>
      <p:ext uri="{BB962C8B-B14F-4D97-AF65-F5344CB8AC3E}">
        <p14:creationId xmlns:p14="http://schemas.microsoft.com/office/powerpoint/2010/main" val="268951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F47728B-9891-4E8D-A4D4-C1154F754921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 sz="2400"/>
              <a:t>Different Reference and Object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964704"/>
          </a:xfrm>
        </p:spPr>
        <p:txBody>
          <a:bodyPr/>
          <a:lstStyle/>
          <a:p>
            <a:r>
              <a:rPr lang="en-US" altLang="zh-CN" dirty="0"/>
              <a:t>W</a:t>
            </a:r>
            <a:r>
              <a:rPr lang="en-GB" altLang="en-US" dirty="0"/>
              <a:t>e pass any Shape into the method below: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79345" y="2564904"/>
            <a:ext cx="7561262" cy="2446338"/>
          </a:xfrm>
          <a:prstGeom prst="rect">
            <a:avLst/>
          </a:prstGeom>
          <a:solidFill>
            <a:srgbClr val="D6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1800" i="0" dirty="0">
                <a:latin typeface="Courier New" panose="02070309020205020404" pitchFamily="49" charset="0"/>
              </a:rPr>
              <a:t>public class 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ShapePrinter</a:t>
            </a:r>
            <a:r>
              <a:rPr lang="en-GB" altLang="en-US" sz="1800" i="0" dirty="0">
                <a:latin typeface="Courier New" panose="02070309020205020404" pitchFamily="49" charset="0"/>
              </a:rPr>
              <a:t>{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GB" altLang="en-US" sz="1800" i="0" dirty="0">
                <a:latin typeface="Courier New" panose="02070309020205020404" pitchFamily="49" charset="0"/>
              </a:rPr>
              <a:t>public void 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printArea</a:t>
            </a:r>
            <a:r>
              <a:rPr lang="en-GB" altLang="en-US" sz="1800" i="0" dirty="0">
                <a:latin typeface="Courier New" panose="02070309020205020404" pitchFamily="49" charset="0"/>
              </a:rPr>
              <a:t> (Shape s){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GB" altLang="en-US" sz="1800" i="0" dirty="0">
                <a:latin typeface="Courier New" panose="02070309020205020404" pitchFamily="49" charset="0"/>
              </a:rPr>
              <a:t>	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800" i="0" dirty="0">
                <a:latin typeface="Courier New" panose="02070309020205020404" pitchFamily="49" charset="0"/>
              </a:rPr>
              <a:t>(“Area = “+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s.getArea</a:t>
            </a:r>
            <a:r>
              <a:rPr lang="en-GB" altLang="en-US" sz="1800" i="0" dirty="0">
                <a:latin typeface="Courier New" panose="02070309020205020404" pitchFamily="49" charset="0"/>
              </a:rPr>
              <a:t>());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GB" altLang="en-US" sz="1800" i="0" dirty="0">
                <a:latin typeface="Courier New" panose="02070309020205020404" pitchFamily="49" charset="0"/>
              </a:rPr>
              <a:t>	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800" i="0" dirty="0">
                <a:latin typeface="Courier New" panose="02070309020205020404" pitchFamily="49" charset="0"/>
              </a:rPr>
              <a:t>(“Colour = “+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s.getColour</a:t>
            </a:r>
            <a:r>
              <a:rPr lang="en-GB" altLang="en-US" sz="1800" i="0" dirty="0">
                <a:latin typeface="Courier New" panose="02070309020205020404" pitchFamily="49" charset="0"/>
              </a:rPr>
              <a:t>());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GB" altLang="en-US" sz="1800" i="0" dirty="0">
                <a:latin typeface="Courier New" panose="02070309020205020404" pitchFamily="49" charset="0"/>
              </a:rPr>
              <a:t>}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GB" altLang="en-US" sz="1800" i="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646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D4870B4-2717-4A9A-B8E1-334256FBEB1C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 sz="2400"/>
              <a:t>Polymorphic Array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827088" y="3284538"/>
            <a:ext cx="7705725" cy="2563812"/>
          </a:xfrm>
          <a:prstGeom prst="rect">
            <a:avLst/>
          </a:prstGeom>
          <a:solidFill>
            <a:srgbClr val="D6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Shape shapeArray[] = new Shape[6];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shapeArray[0] = new Circle(35);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shapeArray[1] = new Rectangle(5,7);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// initialise remaining array positions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for(int i=0; i &lt; shapeArray.length; i++){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 System.out.println(“area is: shapeArray[i].getArea();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latin typeface="Courier New" panose="02070309020205020404" pitchFamily="49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468313" y="1700213"/>
            <a:ext cx="82804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GB" altLang="en-US" b="1" i="0"/>
              <a:t>Array holding super class references</a:t>
            </a:r>
          </a:p>
          <a:p>
            <a:pPr lvl="2">
              <a:lnSpc>
                <a:spcPct val="90000"/>
              </a:lnSpc>
            </a:pPr>
            <a:r>
              <a:rPr lang="en-GB" altLang="en-US" b="1" i="0"/>
              <a:t>can hold any subclass</a:t>
            </a:r>
          </a:p>
          <a:p>
            <a:pPr lvl="2">
              <a:lnSpc>
                <a:spcPct val="90000"/>
              </a:lnSpc>
            </a:pPr>
            <a:endParaRPr lang="en-GB" altLang="en-US" b="1" i="0"/>
          </a:p>
        </p:txBody>
      </p:sp>
    </p:spTree>
    <p:extLst>
      <p:ext uri="{BB962C8B-B14F-4D97-AF65-F5344CB8AC3E}">
        <p14:creationId xmlns:p14="http://schemas.microsoft.com/office/powerpoint/2010/main" val="327082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320FF597-4526-4289-ADCE-A4D2E63D836C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19261"/>
            <a:ext cx="7886700" cy="1325563"/>
          </a:xfrm>
        </p:spPr>
        <p:txBody>
          <a:bodyPr/>
          <a:lstStyle/>
          <a:p>
            <a:r>
              <a:rPr lang="en-GB" altLang="en-US" sz="2400" dirty="0"/>
              <a:t>Characteristics of an abstract class</a:t>
            </a:r>
            <a:endParaRPr lang="en-US" altLang="en-US" sz="24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algn="just"/>
            <a:r>
              <a:rPr lang="en-US" altLang="en-US" sz="2400" dirty="0"/>
              <a:t>Can </a:t>
            </a:r>
            <a:r>
              <a:rPr lang="en-US" altLang="en-US" sz="2400" b="1" dirty="0"/>
              <a:t>never </a:t>
            </a:r>
            <a:r>
              <a:rPr lang="en-US" altLang="en-US" sz="2400" dirty="0"/>
              <a:t>be instantiated 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/>
              <a:t>Can be the parent of other classes, abstract or not. 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/>
              <a:t>Has one or more constructors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/>
              <a:t>It can define abstract and non-abstract methods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/>
              <a:t>Can have instance fields (and often does have) 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/>
              <a:t>Occupies a position in the class hierarchy </a:t>
            </a:r>
          </a:p>
          <a:p>
            <a:pPr lvl="1" algn="just">
              <a:lnSpc>
                <a:spcPct val="150000"/>
              </a:lnSpc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9238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493F3C8-5212-4359-A0E5-F5F36C4022E2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 sz="2400"/>
              <a:t>Polymorphism in action</a:t>
            </a:r>
            <a:endParaRPr lang="en-US" altLang="en-US" sz="2400"/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1331913" y="2636838"/>
            <a:ext cx="503237" cy="2592387"/>
            <a:chOff x="975" y="1162"/>
            <a:chExt cx="317" cy="1633"/>
          </a:xfrm>
        </p:grpSpPr>
        <p:sp>
          <p:nvSpPr>
            <p:cNvPr id="11302" name="Rectangle 4"/>
            <p:cNvSpPr>
              <a:spLocks noChangeArrowheads="1"/>
            </p:cNvSpPr>
            <p:nvPr/>
          </p:nvSpPr>
          <p:spPr bwMode="auto">
            <a:xfrm>
              <a:off x="975" y="1162"/>
              <a:ext cx="317" cy="16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303" name="Line 5"/>
            <p:cNvSpPr>
              <a:spLocks noChangeShapeType="1"/>
            </p:cNvSpPr>
            <p:nvPr/>
          </p:nvSpPr>
          <p:spPr bwMode="auto">
            <a:xfrm>
              <a:off x="975" y="143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4" name="Line 6"/>
            <p:cNvSpPr>
              <a:spLocks noChangeShapeType="1"/>
            </p:cNvSpPr>
            <p:nvPr/>
          </p:nvSpPr>
          <p:spPr bwMode="auto">
            <a:xfrm>
              <a:off x="975" y="170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5" name="Line 7"/>
            <p:cNvSpPr>
              <a:spLocks noChangeShapeType="1"/>
            </p:cNvSpPr>
            <p:nvPr/>
          </p:nvSpPr>
          <p:spPr bwMode="auto">
            <a:xfrm>
              <a:off x="975" y="225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6" name="Line 8"/>
            <p:cNvSpPr>
              <a:spLocks noChangeShapeType="1"/>
            </p:cNvSpPr>
            <p:nvPr/>
          </p:nvSpPr>
          <p:spPr bwMode="auto">
            <a:xfrm>
              <a:off x="975" y="197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7" name="Line 9"/>
            <p:cNvSpPr>
              <a:spLocks noChangeShapeType="1"/>
            </p:cNvSpPr>
            <p:nvPr/>
          </p:nvSpPr>
          <p:spPr bwMode="auto">
            <a:xfrm>
              <a:off x="975" y="252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269" name="Text Box 10"/>
          <p:cNvSpPr txBox="1">
            <a:spLocks noChangeArrowheads="1"/>
          </p:cNvSpPr>
          <p:nvPr/>
        </p:nvSpPr>
        <p:spPr bwMode="auto">
          <a:xfrm>
            <a:off x="827088" y="26368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n-US" sz="1800"/>
              <a:t>0</a:t>
            </a:r>
            <a:endParaRPr lang="en-US" altLang="en-US" sz="1800"/>
          </a:p>
        </p:txBody>
      </p:sp>
      <p:sp>
        <p:nvSpPr>
          <p:cNvPr id="11270" name="Text Box 11"/>
          <p:cNvSpPr txBox="1">
            <a:spLocks noChangeArrowheads="1"/>
          </p:cNvSpPr>
          <p:nvPr/>
        </p:nvSpPr>
        <p:spPr bwMode="auto">
          <a:xfrm>
            <a:off x="827088" y="30686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n-US" sz="1800"/>
              <a:t>1</a:t>
            </a:r>
            <a:endParaRPr lang="en-US" altLang="en-US" sz="1800"/>
          </a:p>
        </p:txBody>
      </p:sp>
      <p:sp>
        <p:nvSpPr>
          <p:cNvPr id="11271" name="Text Box 12"/>
          <p:cNvSpPr txBox="1">
            <a:spLocks noChangeArrowheads="1"/>
          </p:cNvSpPr>
          <p:nvPr/>
        </p:nvSpPr>
        <p:spPr bwMode="auto">
          <a:xfrm>
            <a:off x="827088" y="35004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n-US" sz="1800"/>
              <a:t>2</a:t>
            </a:r>
            <a:endParaRPr lang="en-US" altLang="en-US" sz="1800"/>
          </a:p>
        </p:txBody>
      </p:sp>
      <p:sp>
        <p:nvSpPr>
          <p:cNvPr id="11272" name="Text Box 13"/>
          <p:cNvSpPr txBox="1">
            <a:spLocks noChangeArrowheads="1"/>
          </p:cNvSpPr>
          <p:nvPr/>
        </p:nvSpPr>
        <p:spPr bwMode="auto">
          <a:xfrm>
            <a:off x="827088" y="39338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n-US" sz="1800"/>
              <a:t>3</a:t>
            </a:r>
            <a:endParaRPr lang="en-US" altLang="en-US" sz="1800"/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827088" y="43656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n-US" sz="1800"/>
              <a:t>4</a:t>
            </a:r>
            <a:endParaRPr lang="en-US" altLang="en-US" sz="1800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827088" y="47974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n-US" sz="1800"/>
              <a:t>5</a:t>
            </a:r>
            <a:endParaRPr lang="en-US" altLang="en-US" sz="1800"/>
          </a:p>
        </p:txBody>
      </p:sp>
      <p:sp>
        <p:nvSpPr>
          <p:cNvPr id="11275" name="Oval 16"/>
          <p:cNvSpPr>
            <a:spLocks noChangeArrowheads="1"/>
          </p:cNvSpPr>
          <p:nvPr/>
        </p:nvSpPr>
        <p:spPr bwMode="auto">
          <a:xfrm>
            <a:off x="3419475" y="2133600"/>
            <a:ext cx="576263" cy="5032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6" name="Rectangle 17"/>
          <p:cNvSpPr>
            <a:spLocks noChangeArrowheads="1"/>
          </p:cNvSpPr>
          <p:nvPr/>
        </p:nvSpPr>
        <p:spPr bwMode="auto">
          <a:xfrm>
            <a:off x="3492500" y="2781300"/>
            <a:ext cx="792163" cy="5048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7" name="Oval 18"/>
          <p:cNvSpPr>
            <a:spLocks noChangeArrowheads="1"/>
          </p:cNvSpPr>
          <p:nvPr/>
        </p:nvSpPr>
        <p:spPr bwMode="auto">
          <a:xfrm>
            <a:off x="3635375" y="3429000"/>
            <a:ext cx="792163" cy="360363"/>
          </a:xfrm>
          <a:prstGeom prst="ellipse">
            <a:avLst/>
          </a:prstGeom>
          <a:solidFill>
            <a:srgbClr val="D6DCD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8" name="AutoShape 19"/>
          <p:cNvSpPr>
            <a:spLocks noChangeArrowheads="1"/>
          </p:cNvSpPr>
          <p:nvPr/>
        </p:nvSpPr>
        <p:spPr bwMode="auto">
          <a:xfrm>
            <a:off x="3419475" y="4941888"/>
            <a:ext cx="863600" cy="503237"/>
          </a:xfrm>
          <a:prstGeom prst="parallelogram">
            <a:avLst>
              <a:gd name="adj" fmla="val 42902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9" name="AutoShape 20"/>
          <p:cNvSpPr>
            <a:spLocks noChangeArrowheads="1"/>
          </p:cNvSpPr>
          <p:nvPr/>
        </p:nvSpPr>
        <p:spPr bwMode="auto">
          <a:xfrm>
            <a:off x="3563938" y="3933825"/>
            <a:ext cx="865187" cy="790575"/>
          </a:xfrm>
          <a:prstGeom prst="triangle">
            <a:avLst>
              <a:gd name="adj" fmla="val 50000"/>
            </a:avLst>
          </a:prstGeom>
          <a:solidFill>
            <a:srgbClr val="66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0" name="AutoShape 21"/>
          <p:cNvSpPr>
            <a:spLocks noChangeArrowheads="1"/>
          </p:cNvSpPr>
          <p:nvPr/>
        </p:nvSpPr>
        <p:spPr bwMode="auto">
          <a:xfrm>
            <a:off x="3132138" y="5805488"/>
            <a:ext cx="720725" cy="649287"/>
          </a:xfrm>
          <a:prstGeom prst="hexagon">
            <a:avLst>
              <a:gd name="adj" fmla="val 27751"/>
              <a:gd name="vf" fmla="val 115470"/>
            </a:avLst>
          </a:prstGeom>
          <a:solidFill>
            <a:srgbClr val="99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1" name="Freeform 22"/>
          <p:cNvSpPr>
            <a:spLocks/>
          </p:cNvSpPr>
          <p:nvPr/>
        </p:nvSpPr>
        <p:spPr bwMode="auto">
          <a:xfrm>
            <a:off x="1619250" y="2349500"/>
            <a:ext cx="2160588" cy="503238"/>
          </a:xfrm>
          <a:custGeom>
            <a:avLst/>
            <a:gdLst>
              <a:gd name="T0" fmla="*/ 0 w 1225"/>
              <a:gd name="T1" fmla="*/ 2147483646 h 317"/>
              <a:gd name="T2" fmla="*/ 2147483646 w 1225"/>
              <a:gd name="T3" fmla="*/ 2147483646 h 317"/>
              <a:gd name="T4" fmla="*/ 2147483646 w 1225"/>
              <a:gd name="T5" fmla="*/ 2147483646 h 317"/>
              <a:gd name="T6" fmla="*/ 2147483646 w 1225"/>
              <a:gd name="T7" fmla="*/ 0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1225"/>
              <a:gd name="T13" fmla="*/ 0 h 317"/>
              <a:gd name="T14" fmla="*/ 1225 w 1225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5" h="317">
                <a:moveTo>
                  <a:pt x="0" y="317"/>
                </a:moveTo>
                <a:cubicBezTo>
                  <a:pt x="253" y="286"/>
                  <a:pt x="507" y="256"/>
                  <a:pt x="681" y="226"/>
                </a:cubicBezTo>
                <a:cubicBezTo>
                  <a:pt x="855" y="196"/>
                  <a:pt x="953" y="174"/>
                  <a:pt x="1044" y="136"/>
                </a:cubicBezTo>
                <a:cubicBezTo>
                  <a:pt x="1135" y="98"/>
                  <a:pt x="1180" y="49"/>
                  <a:pt x="1225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82" name="Freeform 23"/>
          <p:cNvSpPr>
            <a:spLocks/>
          </p:cNvSpPr>
          <p:nvPr/>
        </p:nvSpPr>
        <p:spPr bwMode="auto">
          <a:xfrm>
            <a:off x="1619250" y="3068638"/>
            <a:ext cx="1873250" cy="215900"/>
          </a:xfrm>
          <a:custGeom>
            <a:avLst/>
            <a:gdLst>
              <a:gd name="T0" fmla="*/ 0 w 1225"/>
              <a:gd name="T1" fmla="*/ 2147483646 h 317"/>
              <a:gd name="T2" fmla="*/ 2147483646 w 1225"/>
              <a:gd name="T3" fmla="*/ 2147483646 h 317"/>
              <a:gd name="T4" fmla="*/ 2147483646 w 1225"/>
              <a:gd name="T5" fmla="*/ 2147483646 h 317"/>
              <a:gd name="T6" fmla="*/ 2147483646 w 1225"/>
              <a:gd name="T7" fmla="*/ 0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1225"/>
              <a:gd name="T13" fmla="*/ 0 h 317"/>
              <a:gd name="T14" fmla="*/ 1225 w 1225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5" h="317">
                <a:moveTo>
                  <a:pt x="0" y="317"/>
                </a:moveTo>
                <a:cubicBezTo>
                  <a:pt x="253" y="286"/>
                  <a:pt x="507" y="256"/>
                  <a:pt x="681" y="226"/>
                </a:cubicBezTo>
                <a:cubicBezTo>
                  <a:pt x="855" y="196"/>
                  <a:pt x="953" y="174"/>
                  <a:pt x="1044" y="136"/>
                </a:cubicBezTo>
                <a:cubicBezTo>
                  <a:pt x="1135" y="98"/>
                  <a:pt x="1180" y="49"/>
                  <a:pt x="1225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83" name="Oval 24"/>
          <p:cNvSpPr>
            <a:spLocks noChangeArrowheads="1"/>
          </p:cNvSpPr>
          <p:nvPr/>
        </p:nvSpPr>
        <p:spPr bwMode="auto">
          <a:xfrm>
            <a:off x="1476375" y="2781300"/>
            <a:ext cx="142875" cy="1428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4" name="Oval 25"/>
          <p:cNvSpPr>
            <a:spLocks noChangeArrowheads="1"/>
          </p:cNvSpPr>
          <p:nvPr/>
        </p:nvSpPr>
        <p:spPr bwMode="auto">
          <a:xfrm>
            <a:off x="1476375" y="3213100"/>
            <a:ext cx="142875" cy="1428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5" name="Oval 26"/>
          <p:cNvSpPr>
            <a:spLocks noChangeArrowheads="1"/>
          </p:cNvSpPr>
          <p:nvPr/>
        </p:nvSpPr>
        <p:spPr bwMode="auto">
          <a:xfrm>
            <a:off x="1476375" y="3644900"/>
            <a:ext cx="142875" cy="1428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6" name="Oval 27"/>
          <p:cNvSpPr>
            <a:spLocks noChangeArrowheads="1"/>
          </p:cNvSpPr>
          <p:nvPr/>
        </p:nvSpPr>
        <p:spPr bwMode="auto">
          <a:xfrm>
            <a:off x="1476375" y="4076700"/>
            <a:ext cx="142875" cy="1428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7" name="Oval 28"/>
          <p:cNvSpPr>
            <a:spLocks noChangeArrowheads="1"/>
          </p:cNvSpPr>
          <p:nvPr/>
        </p:nvSpPr>
        <p:spPr bwMode="auto">
          <a:xfrm>
            <a:off x="1476375" y="4508500"/>
            <a:ext cx="142875" cy="1428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8" name="Oval 29"/>
          <p:cNvSpPr>
            <a:spLocks noChangeArrowheads="1"/>
          </p:cNvSpPr>
          <p:nvPr/>
        </p:nvSpPr>
        <p:spPr bwMode="auto">
          <a:xfrm>
            <a:off x="1476375" y="4941888"/>
            <a:ext cx="142875" cy="1428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9" name="Freeform 30"/>
          <p:cNvSpPr>
            <a:spLocks/>
          </p:cNvSpPr>
          <p:nvPr/>
        </p:nvSpPr>
        <p:spPr bwMode="auto">
          <a:xfrm>
            <a:off x="1547813" y="3644900"/>
            <a:ext cx="2087562" cy="71438"/>
          </a:xfrm>
          <a:custGeom>
            <a:avLst/>
            <a:gdLst>
              <a:gd name="T0" fmla="*/ 0 w 1225"/>
              <a:gd name="T1" fmla="*/ 2147483646 h 317"/>
              <a:gd name="T2" fmla="*/ 2147483646 w 1225"/>
              <a:gd name="T3" fmla="*/ 2147483646 h 317"/>
              <a:gd name="T4" fmla="*/ 2147483646 w 1225"/>
              <a:gd name="T5" fmla="*/ 2147483646 h 317"/>
              <a:gd name="T6" fmla="*/ 2147483646 w 1225"/>
              <a:gd name="T7" fmla="*/ 0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1225"/>
              <a:gd name="T13" fmla="*/ 0 h 317"/>
              <a:gd name="T14" fmla="*/ 1225 w 1225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5" h="317">
                <a:moveTo>
                  <a:pt x="0" y="317"/>
                </a:moveTo>
                <a:cubicBezTo>
                  <a:pt x="253" y="286"/>
                  <a:pt x="507" y="256"/>
                  <a:pt x="681" y="226"/>
                </a:cubicBezTo>
                <a:cubicBezTo>
                  <a:pt x="855" y="196"/>
                  <a:pt x="953" y="174"/>
                  <a:pt x="1044" y="136"/>
                </a:cubicBezTo>
                <a:cubicBezTo>
                  <a:pt x="1135" y="98"/>
                  <a:pt x="1180" y="49"/>
                  <a:pt x="1225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90" name="Freeform 31"/>
          <p:cNvSpPr>
            <a:spLocks/>
          </p:cNvSpPr>
          <p:nvPr/>
        </p:nvSpPr>
        <p:spPr bwMode="auto">
          <a:xfrm flipV="1">
            <a:off x="1547813" y="4148138"/>
            <a:ext cx="2160587" cy="288925"/>
          </a:xfrm>
          <a:custGeom>
            <a:avLst/>
            <a:gdLst>
              <a:gd name="T0" fmla="*/ 0 w 1225"/>
              <a:gd name="T1" fmla="*/ 2147483646 h 317"/>
              <a:gd name="T2" fmla="*/ 2147483646 w 1225"/>
              <a:gd name="T3" fmla="*/ 2147483646 h 317"/>
              <a:gd name="T4" fmla="*/ 2147483646 w 1225"/>
              <a:gd name="T5" fmla="*/ 2147483646 h 317"/>
              <a:gd name="T6" fmla="*/ 2147483646 w 1225"/>
              <a:gd name="T7" fmla="*/ 0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1225"/>
              <a:gd name="T13" fmla="*/ 0 h 317"/>
              <a:gd name="T14" fmla="*/ 1225 w 1225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5" h="317">
                <a:moveTo>
                  <a:pt x="0" y="317"/>
                </a:moveTo>
                <a:cubicBezTo>
                  <a:pt x="253" y="286"/>
                  <a:pt x="507" y="256"/>
                  <a:pt x="681" y="226"/>
                </a:cubicBezTo>
                <a:cubicBezTo>
                  <a:pt x="855" y="196"/>
                  <a:pt x="953" y="174"/>
                  <a:pt x="1044" y="136"/>
                </a:cubicBezTo>
                <a:cubicBezTo>
                  <a:pt x="1135" y="98"/>
                  <a:pt x="1180" y="49"/>
                  <a:pt x="1225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91" name="Freeform 32"/>
          <p:cNvSpPr>
            <a:spLocks/>
          </p:cNvSpPr>
          <p:nvPr/>
        </p:nvSpPr>
        <p:spPr bwMode="auto">
          <a:xfrm flipV="1">
            <a:off x="1619250" y="4581525"/>
            <a:ext cx="2016125" cy="576263"/>
          </a:xfrm>
          <a:custGeom>
            <a:avLst/>
            <a:gdLst>
              <a:gd name="T0" fmla="*/ 0 w 1225"/>
              <a:gd name="T1" fmla="*/ 2147483646 h 317"/>
              <a:gd name="T2" fmla="*/ 2147483646 w 1225"/>
              <a:gd name="T3" fmla="*/ 2147483646 h 317"/>
              <a:gd name="T4" fmla="*/ 2147483646 w 1225"/>
              <a:gd name="T5" fmla="*/ 2147483646 h 317"/>
              <a:gd name="T6" fmla="*/ 2147483646 w 1225"/>
              <a:gd name="T7" fmla="*/ 0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1225"/>
              <a:gd name="T13" fmla="*/ 0 h 317"/>
              <a:gd name="T14" fmla="*/ 1225 w 1225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5" h="317">
                <a:moveTo>
                  <a:pt x="0" y="317"/>
                </a:moveTo>
                <a:cubicBezTo>
                  <a:pt x="253" y="286"/>
                  <a:pt x="507" y="256"/>
                  <a:pt x="681" y="226"/>
                </a:cubicBezTo>
                <a:cubicBezTo>
                  <a:pt x="855" y="196"/>
                  <a:pt x="953" y="174"/>
                  <a:pt x="1044" y="136"/>
                </a:cubicBezTo>
                <a:cubicBezTo>
                  <a:pt x="1135" y="98"/>
                  <a:pt x="1180" y="49"/>
                  <a:pt x="1225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92" name="Freeform 33"/>
          <p:cNvSpPr>
            <a:spLocks/>
          </p:cNvSpPr>
          <p:nvPr/>
        </p:nvSpPr>
        <p:spPr bwMode="auto">
          <a:xfrm flipV="1">
            <a:off x="1547813" y="5013325"/>
            <a:ext cx="1944687" cy="792163"/>
          </a:xfrm>
          <a:custGeom>
            <a:avLst/>
            <a:gdLst>
              <a:gd name="T0" fmla="*/ 0 w 1225"/>
              <a:gd name="T1" fmla="*/ 2147483646 h 317"/>
              <a:gd name="T2" fmla="*/ 2147483646 w 1225"/>
              <a:gd name="T3" fmla="*/ 2147483646 h 317"/>
              <a:gd name="T4" fmla="*/ 2147483646 w 1225"/>
              <a:gd name="T5" fmla="*/ 2147483646 h 317"/>
              <a:gd name="T6" fmla="*/ 2147483646 w 1225"/>
              <a:gd name="T7" fmla="*/ 0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1225"/>
              <a:gd name="T13" fmla="*/ 0 h 317"/>
              <a:gd name="T14" fmla="*/ 1225 w 1225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5" h="317">
                <a:moveTo>
                  <a:pt x="0" y="317"/>
                </a:moveTo>
                <a:cubicBezTo>
                  <a:pt x="253" y="286"/>
                  <a:pt x="507" y="256"/>
                  <a:pt x="681" y="226"/>
                </a:cubicBezTo>
                <a:cubicBezTo>
                  <a:pt x="855" y="196"/>
                  <a:pt x="953" y="174"/>
                  <a:pt x="1044" y="136"/>
                </a:cubicBezTo>
                <a:cubicBezTo>
                  <a:pt x="1135" y="98"/>
                  <a:pt x="1180" y="49"/>
                  <a:pt x="1225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93" name="Text Box 34"/>
          <p:cNvSpPr txBox="1">
            <a:spLocks noChangeArrowheads="1"/>
          </p:cNvSpPr>
          <p:nvPr/>
        </p:nvSpPr>
        <p:spPr bwMode="auto">
          <a:xfrm>
            <a:off x="827088" y="2276475"/>
            <a:ext cx="1655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n-US" sz="1800"/>
              <a:t>shapeArray[]</a:t>
            </a:r>
            <a:endParaRPr lang="en-US" altLang="en-US" sz="1800"/>
          </a:p>
        </p:txBody>
      </p:sp>
      <p:sp>
        <p:nvSpPr>
          <p:cNvPr id="11294" name="Line 35"/>
          <p:cNvSpPr>
            <a:spLocks noChangeShapeType="1"/>
          </p:cNvSpPr>
          <p:nvPr/>
        </p:nvSpPr>
        <p:spPr bwMode="auto">
          <a:xfrm flipH="1" flipV="1">
            <a:off x="4140200" y="2349500"/>
            <a:ext cx="31686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1295" name="Line 36"/>
          <p:cNvSpPr>
            <a:spLocks noChangeShapeType="1"/>
          </p:cNvSpPr>
          <p:nvPr/>
        </p:nvSpPr>
        <p:spPr bwMode="auto">
          <a:xfrm flipH="1">
            <a:off x="4356100" y="2924175"/>
            <a:ext cx="3024188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1296" name="Line 37"/>
          <p:cNvSpPr>
            <a:spLocks noChangeShapeType="1"/>
          </p:cNvSpPr>
          <p:nvPr/>
        </p:nvSpPr>
        <p:spPr bwMode="auto">
          <a:xfrm flipH="1">
            <a:off x="4572000" y="3284538"/>
            <a:ext cx="3024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1297" name="Line 38"/>
          <p:cNvSpPr>
            <a:spLocks noChangeShapeType="1"/>
          </p:cNvSpPr>
          <p:nvPr/>
        </p:nvSpPr>
        <p:spPr bwMode="auto">
          <a:xfrm flipH="1">
            <a:off x="4427538" y="3716338"/>
            <a:ext cx="324008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1298" name="Line 39"/>
          <p:cNvSpPr>
            <a:spLocks noChangeShapeType="1"/>
          </p:cNvSpPr>
          <p:nvPr/>
        </p:nvSpPr>
        <p:spPr bwMode="auto">
          <a:xfrm flipH="1">
            <a:off x="4572000" y="4005263"/>
            <a:ext cx="3097213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1299" name="Line 40"/>
          <p:cNvSpPr>
            <a:spLocks noChangeShapeType="1"/>
          </p:cNvSpPr>
          <p:nvPr/>
        </p:nvSpPr>
        <p:spPr bwMode="auto">
          <a:xfrm flipH="1">
            <a:off x="4067175" y="4365625"/>
            <a:ext cx="3744913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1300" name="Text Box 41"/>
          <p:cNvSpPr txBox="1">
            <a:spLocks noChangeArrowheads="1"/>
          </p:cNvSpPr>
          <p:nvPr/>
        </p:nvSpPr>
        <p:spPr bwMode="auto">
          <a:xfrm>
            <a:off x="7451725" y="1916113"/>
            <a:ext cx="129698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1800"/>
              <a:t>Each has its own version of the method getArea()</a:t>
            </a:r>
          </a:p>
        </p:txBody>
      </p:sp>
      <p:sp>
        <p:nvSpPr>
          <p:cNvPr id="11301" name="Text Box 42"/>
          <p:cNvSpPr txBox="1">
            <a:spLocks noChangeArrowheads="1"/>
          </p:cNvSpPr>
          <p:nvPr/>
        </p:nvSpPr>
        <p:spPr bwMode="auto">
          <a:xfrm>
            <a:off x="684213" y="1557338"/>
            <a:ext cx="540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1800"/>
              <a:t>Shape [] shapeArray = new Shape [6];</a:t>
            </a:r>
          </a:p>
        </p:txBody>
      </p:sp>
    </p:spTree>
    <p:extLst>
      <p:ext uri="{BB962C8B-B14F-4D97-AF65-F5344CB8AC3E}">
        <p14:creationId xmlns:p14="http://schemas.microsoft.com/office/powerpoint/2010/main" val="1410997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352425" y="836712"/>
            <a:ext cx="7886700" cy="565945"/>
          </a:xfrm>
        </p:spPr>
        <p:txBody>
          <a:bodyPr lIns="92075" tIns="46038" rIns="92075" bIns="46038" anchor="b">
            <a:normAutofit/>
          </a:bodyPr>
          <a:lstStyle/>
          <a:p>
            <a:r>
              <a:rPr lang="en-GB" altLang="en-US" sz="2800" dirty="0"/>
              <a:t>Polymorphism &amp; Overriding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352425" y="1772816"/>
            <a:ext cx="8297863" cy="3312367"/>
          </a:xfrm>
        </p:spPr>
        <p:txBody>
          <a:bodyPr lIns="92075" tIns="46038" rIns="92075" bIns="46038">
            <a:normAutofit/>
          </a:bodyPr>
          <a:lstStyle/>
          <a:p>
            <a:r>
              <a:rPr lang="en-GB" altLang="en-US" sz="2400" dirty="0"/>
              <a:t>When a statement calls a parent method, but the object is actually a child class object</a:t>
            </a:r>
          </a:p>
          <a:p>
            <a:pPr lvl="1"/>
            <a:r>
              <a:rPr lang="en-GB" altLang="en-US" sz="2200" dirty="0"/>
              <a:t>Compiler uses the static type to check validity</a:t>
            </a:r>
          </a:p>
          <a:p>
            <a:pPr lvl="2"/>
            <a:r>
              <a:rPr lang="en-GB" altLang="en-US" sz="2000" dirty="0"/>
              <a:t>No problem: child objects inherit all parent methods</a:t>
            </a:r>
          </a:p>
          <a:p>
            <a:pPr lvl="1"/>
            <a:r>
              <a:rPr lang="en-GB" altLang="en-US" sz="2200" dirty="0"/>
              <a:t>Runtime system uses the dynamic type</a:t>
            </a:r>
          </a:p>
          <a:p>
            <a:pPr lvl="2"/>
            <a:r>
              <a:rPr lang="en-GB" altLang="en-US" sz="2000" dirty="0"/>
              <a:t>Runtime system uses dynamic type to select the appropriate version.</a:t>
            </a:r>
          </a:p>
          <a:p>
            <a:pPr lvl="2"/>
            <a:r>
              <a:rPr lang="en-GB" altLang="en-US" sz="2000" dirty="0"/>
              <a:t>If the method is overridden in child classes, use the overridden method</a:t>
            </a:r>
          </a:p>
          <a:p>
            <a:pPr lvl="2"/>
            <a:r>
              <a:rPr lang="en-US" altLang="en-US" sz="2000" dirty="0"/>
              <a:t>Otherwise, use the parent method, b</a:t>
            </a:r>
            <a:r>
              <a:rPr lang="en-GB" altLang="en-US" sz="2000" dirty="0" err="1"/>
              <a:t>ut</a:t>
            </a:r>
            <a:r>
              <a:rPr lang="en-GB" altLang="en-US" sz="2000" dirty="0"/>
              <a:t> ONLY if parent class has that method </a:t>
            </a:r>
          </a:p>
          <a:p>
            <a:pPr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86430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Case Study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933" y="1412776"/>
            <a:ext cx="7886700" cy="4351338"/>
          </a:xfrm>
        </p:spPr>
        <p:txBody>
          <a:bodyPr/>
          <a:lstStyle/>
          <a:p>
            <a:pPr lvl="1"/>
            <a:r>
              <a:rPr lang="en-GB" altLang="en-US" dirty="0"/>
              <a:t>Case study:  dome-v1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827584" y="1879164"/>
            <a:ext cx="6589712" cy="428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GB" altLang="en-US" sz="2000" i="0" dirty="0">
                <a:latin typeface="Courier New" panose="02070309020205020404" pitchFamily="49" charset="0"/>
              </a:rPr>
              <a:t>CD </a:t>
            </a:r>
            <a:r>
              <a:rPr lang="en-GB" altLang="en-US" sz="2000" i="0" dirty="0">
                <a:latin typeface="Times New Roman" panose="02020603050405020304" pitchFamily="18" charset="0"/>
              </a:rPr>
              <a:t>and</a:t>
            </a:r>
            <a:r>
              <a:rPr lang="en-GB" altLang="en-US" sz="2000" i="0" dirty="0">
                <a:latin typeface="Courier New" panose="02070309020205020404" pitchFamily="49" charset="0"/>
              </a:rPr>
              <a:t> DVD </a:t>
            </a:r>
            <a:r>
              <a:rPr lang="en-GB" altLang="en-US" sz="2000" i="0" dirty="0">
                <a:latin typeface="Times New Roman" panose="02020603050405020304" pitchFamily="18" charset="0"/>
              </a:rPr>
              <a:t>have common fields :</a:t>
            </a:r>
            <a:endParaRPr lang="en-GB" altLang="en-US" sz="1800" i="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GB" altLang="en-US" sz="1800" i="0" dirty="0">
                <a:latin typeface="Times New Roman" panose="02020603050405020304" pitchFamily="18" charset="0"/>
              </a:rPr>
              <a:t>		</a:t>
            </a:r>
            <a:r>
              <a:rPr lang="en-GB" altLang="en-US" sz="1800" i="0" dirty="0">
                <a:latin typeface="Courier New" panose="02070309020205020404" pitchFamily="49" charset="0"/>
              </a:rPr>
              <a:t>private String title;</a:t>
            </a:r>
          </a:p>
          <a:p>
            <a:pPr>
              <a:buFontTx/>
              <a:buNone/>
            </a:pPr>
            <a:r>
              <a:rPr lang="en-GB" altLang="en-US" sz="1800" i="0" dirty="0">
                <a:latin typeface="Courier New" panose="02070309020205020404" pitchFamily="49" charset="0"/>
              </a:rPr>
              <a:t>		private 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int</a:t>
            </a:r>
            <a:r>
              <a:rPr lang="en-GB" altLang="en-US" sz="1800" i="0" dirty="0">
                <a:latin typeface="Courier New" panose="02070309020205020404" pitchFamily="49" charset="0"/>
              </a:rPr>
              <a:t> 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playingTime</a:t>
            </a:r>
            <a:r>
              <a:rPr lang="en-GB" altLang="en-US" sz="1800" i="0" dirty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GB" altLang="en-US" sz="1800" i="0" dirty="0">
                <a:latin typeface="Courier New" panose="02070309020205020404" pitchFamily="49" charset="0"/>
              </a:rPr>
              <a:t>  		private 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boolean</a:t>
            </a:r>
            <a:r>
              <a:rPr lang="en-GB" altLang="en-US" sz="1800" i="0" dirty="0">
                <a:latin typeface="Courier New" panose="02070309020205020404" pitchFamily="49" charset="0"/>
              </a:rPr>
              <a:t> 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gotIt</a:t>
            </a:r>
            <a:r>
              <a:rPr lang="en-GB" altLang="en-US" sz="1800" i="0" dirty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GB" altLang="en-US" sz="1800" i="0" dirty="0">
                <a:latin typeface="Courier New" panose="02070309020205020404" pitchFamily="49" charset="0"/>
              </a:rPr>
              <a:t>		private String comment;</a:t>
            </a:r>
          </a:p>
          <a:p>
            <a:pPr>
              <a:buFontTx/>
              <a:buNone/>
            </a:pPr>
            <a:r>
              <a:rPr lang="en-GB" altLang="en-US" sz="2000" i="0" dirty="0">
                <a:latin typeface="Courier New" panose="02070309020205020404" pitchFamily="49" charset="0"/>
              </a:rPr>
              <a:t>CD </a:t>
            </a:r>
            <a:r>
              <a:rPr lang="en-GB" altLang="en-US" sz="2000" i="0" dirty="0">
                <a:latin typeface="Times New Roman" panose="02020603050405020304" pitchFamily="18" charset="0"/>
              </a:rPr>
              <a:t>and</a:t>
            </a:r>
            <a:r>
              <a:rPr lang="en-GB" altLang="en-US" sz="2000" i="0" dirty="0">
                <a:latin typeface="Courier New" panose="02070309020205020404" pitchFamily="49" charset="0"/>
              </a:rPr>
              <a:t> DVD </a:t>
            </a:r>
            <a:r>
              <a:rPr lang="en-GB" altLang="en-US" sz="2000" i="0" dirty="0">
                <a:latin typeface="Times New Roman" panose="02020603050405020304" pitchFamily="18" charset="0"/>
              </a:rPr>
              <a:t>common methods :</a:t>
            </a:r>
            <a:endParaRPr lang="en-GB" altLang="en-US" sz="1800" i="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GB" altLang="en-US" sz="1800" i="0" dirty="0">
                <a:latin typeface="Times New Roman" panose="02020603050405020304" pitchFamily="18" charset="0"/>
              </a:rPr>
              <a:t>		</a:t>
            </a:r>
            <a:r>
              <a:rPr lang="en-GB" altLang="en-US" sz="1800" i="0" dirty="0">
                <a:latin typeface="Courier New" panose="02070309020205020404" pitchFamily="49" charset="0"/>
              </a:rPr>
              <a:t>public void 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setComment</a:t>
            </a:r>
            <a:r>
              <a:rPr lang="en-GB" altLang="en-US" sz="1800" i="0" dirty="0">
                <a:latin typeface="Courier New" panose="02070309020205020404" pitchFamily="49" charset="0"/>
              </a:rPr>
              <a:t>(String comment)</a:t>
            </a:r>
          </a:p>
          <a:p>
            <a:pPr>
              <a:buFontTx/>
              <a:buNone/>
            </a:pPr>
            <a:r>
              <a:rPr lang="en-GB" altLang="en-US" sz="1800" i="0" dirty="0">
                <a:latin typeface="Courier New" panose="02070309020205020404" pitchFamily="49" charset="0"/>
              </a:rPr>
              <a:t>		public String 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getComment</a:t>
            </a:r>
            <a:r>
              <a:rPr lang="en-GB" altLang="en-US" sz="1800" i="0" dirty="0">
                <a:latin typeface="Courier New" panose="02070309020205020404" pitchFamily="49" charset="0"/>
              </a:rPr>
              <a:t>()</a:t>
            </a:r>
          </a:p>
          <a:p>
            <a:pPr>
              <a:buFontTx/>
              <a:buNone/>
            </a:pPr>
            <a:r>
              <a:rPr lang="en-GB" altLang="en-US" sz="1800" i="0" dirty="0">
                <a:latin typeface="Courier New" panose="02070309020205020404" pitchFamily="49" charset="0"/>
              </a:rPr>
              <a:t> 		public void 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setOwn</a:t>
            </a:r>
            <a:r>
              <a:rPr lang="en-GB" altLang="en-US" sz="1800" i="0" dirty="0">
                <a:latin typeface="Courier New" panose="02070309020205020404" pitchFamily="49" charset="0"/>
              </a:rPr>
              <a:t>(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boolean</a:t>
            </a:r>
            <a:r>
              <a:rPr lang="en-GB" altLang="en-US" sz="1800" i="0" dirty="0">
                <a:latin typeface="Courier New" panose="02070309020205020404" pitchFamily="49" charset="0"/>
              </a:rPr>
              <a:t> 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ownIt</a:t>
            </a:r>
            <a:r>
              <a:rPr lang="en-GB" altLang="en-US" sz="1800" i="0" dirty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GB" altLang="en-US" sz="1800" i="0" dirty="0">
                <a:latin typeface="Courier New" panose="02070309020205020404" pitchFamily="49" charset="0"/>
              </a:rPr>
              <a:t>		public 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boolean</a:t>
            </a:r>
            <a:r>
              <a:rPr lang="en-GB" altLang="en-US" sz="1800" i="0" dirty="0">
                <a:latin typeface="Courier New" panose="02070309020205020404" pitchFamily="49" charset="0"/>
              </a:rPr>
              <a:t> 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getOwn</a:t>
            </a:r>
            <a:r>
              <a:rPr lang="en-GB" altLang="en-US" sz="1800" i="0" dirty="0">
                <a:latin typeface="Courier New" panose="02070309020205020404" pitchFamily="49" charset="0"/>
              </a:rPr>
              <a:t>()</a:t>
            </a:r>
          </a:p>
          <a:p>
            <a:pPr>
              <a:buFontTx/>
              <a:buNone/>
            </a:pPr>
            <a:r>
              <a:rPr lang="en-GB" altLang="en-US" sz="2000" i="0" dirty="0">
                <a:latin typeface="Times New Roman" panose="02020603050405020304" pitchFamily="18" charset="0"/>
              </a:rPr>
              <a:t>code repetition</a:t>
            </a:r>
            <a:endParaRPr lang="en-GB" altLang="en-US" sz="2000" i="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GB" altLang="en-US" sz="1800" i="0" dirty="0">
                <a:latin typeface="Courier New" panose="02070309020205020404" pitchFamily="49" charset="0"/>
              </a:rPr>
              <a:t>		</a:t>
            </a:r>
            <a:r>
              <a:rPr lang="en-GB" altLang="en-US" sz="2000" i="0" dirty="0">
                <a:latin typeface="Times New Roman" panose="02020603050405020304" pitchFamily="18" charset="0"/>
              </a:rPr>
              <a:t>common sections in</a:t>
            </a:r>
            <a:r>
              <a:rPr lang="en-GB" altLang="en-US" sz="1800" i="0" dirty="0">
                <a:latin typeface="Courier New" panose="02070309020205020404" pitchFamily="49" charset="0"/>
              </a:rPr>
              <a:t> print()</a:t>
            </a:r>
          </a:p>
        </p:txBody>
      </p:sp>
    </p:spTree>
    <p:extLst>
      <p:ext uri="{BB962C8B-B14F-4D97-AF65-F5344CB8AC3E}">
        <p14:creationId xmlns:p14="http://schemas.microsoft.com/office/powerpoint/2010/main" val="294087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495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</p:txBody>
      </p:sp>
      <p:sp>
        <p:nvSpPr>
          <p:cNvPr id="23556" name="Text Box 20"/>
          <p:cNvSpPr txBox="1">
            <a:spLocks noChangeArrowheads="1"/>
          </p:cNvSpPr>
          <p:nvPr/>
        </p:nvSpPr>
        <p:spPr bwMode="auto">
          <a:xfrm>
            <a:off x="304800" y="41910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i="0">
                <a:latin typeface="Courier New" panose="02070309020205020404" pitchFamily="49" charset="0"/>
              </a:rPr>
              <a:t>DVD </a:t>
            </a:r>
            <a:r>
              <a:rPr lang="en-GB" altLang="en-US" b="1">
                <a:latin typeface="Times New Roman" panose="02020603050405020304" pitchFamily="18" charset="0"/>
              </a:rPr>
              <a:t>is-an</a:t>
            </a:r>
            <a:r>
              <a:rPr lang="en-GB" altLang="en-US">
                <a:latin typeface="Times New Roman" panose="02020603050405020304" pitchFamily="18" charset="0"/>
              </a:rPr>
              <a:t> </a:t>
            </a:r>
            <a:r>
              <a:rPr lang="en-GB" altLang="en-US" i="0">
                <a:latin typeface="Courier New" panose="02070309020205020404" pitchFamily="49" charset="0"/>
              </a:rPr>
              <a:t>Item </a:t>
            </a:r>
            <a:endParaRPr lang="en-US" altLang="en-US" i="0">
              <a:latin typeface="Book Antiqua" panose="02040602050305030304" pitchFamily="18" charset="0"/>
            </a:endParaRPr>
          </a:p>
        </p:txBody>
      </p:sp>
      <p:sp>
        <p:nvSpPr>
          <p:cNvPr id="23557" name="Text Box 21"/>
          <p:cNvSpPr txBox="1">
            <a:spLocks noChangeArrowheads="1"/>
          </p:cNvSpPr>
          <p:nvPr/>
        </p:nvSpPr>
        <p:spPr bwMode="auto">
          <a:xfrm>
            <a:off x="5410200" y="41910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i="0">
                <a:latin typeface="Courier New" panose="02070309020205020404" pitchFamily="49" charset="0"/>
              </a:rPr>
              <a:t>CD </a:t>
            </a:r>
            <a:r>
              <a:rPr lang="en-GB" altLang="en-US" b="1">
                <a:latin typeface="Times New Roman" panose="02020603050405020304" pitchFamily="18" charset="0"/>
              </a:rPr>
              <a:t>is-an </a:t>
            </a:r>
            <a:r>
              <a:rPr lang="en-GB" altLang="en-US" i="0">
                <a:latin typeface="Courier New" panose="02070309020205020404" pitchFamily="49" charset="0"/>
              </a:rPr>
              <a:t> Item</a:t>
            </a:r>
            <a:endParaRPr lang="en-US" altLang="en-US" i="0">
              <a:latin typeface="Courier New" panose="02070309020205020404" pitchFamily="49" charset="0"/>
            </a:endParaRPr>
          </a:p>
        </p:txBody>
      </p:sp>
      <p:sp>
        <p:nvSpPr>
          <p:cNvPr id="23558" name="Rectangle 23"/>
          <p:cNvSpPr>
            <a:spLocks noChangeArrowheads="1"/>
          </p:cNvSpPr>
          <p:nvPr/>
        </p:nvSpPr>
        <p:spPr bwMode="auto">
          <a:xfrm>
            <a:off x="3352800" y="1600200"/>
            <a:ext cx="1879600" cy="254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i="0">
              <a:latin typeface="Book Antiqua" panose="02040602050305030304" pitchFamily="18" charset="0"/>
            </a:endParaRPr>
          </a:p>
        </p:txBody>
      </p:sp>
      <p:sp>
        <p:nvSpPr>
          <p:cNvPr id="23559" name="Text Box 24"/>
          <p:cNvSpPr txBox="1">
            <a:spLocks noChangeArrowheads="1"/>
          </p:cNvSpPr>
          <p:nvPr/>
        </p:nvSpPr>
        <p:spPr bwMode="auto">
          <a:xfrm>
            <a:off x="3352800" y="1600200"/>
            <a:ext cx="1905000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Item</a:t>
            </a:r>
          </a:p>
        </p:txBody>
      </p:sp>
      <p:sp>
        <p:nvSpPr>
          <p:cNvPr id="23560" name="Text Box 25"/>
          <p:cNvSpPr txBox="1">
            <a:spLocks noChangeArrowheads="1"/>
          </p:cNvSpPr>
          <p:nvPr/>
        </p:nvSpPr>
        <p:spPr bwMode="auto">
          <a:xfrm>
            <a:off x="3352800" y="1993900"/>
            <a:ext cx="1905000" cy="93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title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playingTime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gotIt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comment</a:t>
            </a:r>
            <a:endParaRPr lang="en-US" altLang="en-US" sz="1200" i="0">
              <a:latin typeface="Courier New" panose="02070309020205020404" pitchFamily="49" charset="0"/>
            </a:endParaRPr>
          </a:p>
        </p:txBody>
      </p:sp>
      <p:sp>
        <p:nvSpPr>
          <p:cNvPr id="23561" name="Text Box 26"/>
          <p:cNvSpPr txBox="1">
            <a:spLocks noChangeArrowheads="1"/>
          </p:cNvSpPr>
          <p:nvPr/>
        </p:nvSpPr>
        <p:spPr bwMode="auto">
          <a:xfrm>
            <a:off x="3352800" y="2921000"/>
            <a:ext cx="1905000" cy="1219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setComment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getComment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setOwn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getOwn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i="0">
              <a:latin typeface="Courier New" panose="02070309020205020404" pitchFamily="49" charset="0"/>
            </a:endParaRPr>
          </a:p>
        </p:txBody>
      </p:sp>
      <p:sp>
        <p:nvSpPr>
          <p:cNvPr id="23562" name="Rectangle 27"/>
          <p:cNvSpPr>
            <a:spLocks noChangeArrowheads="1"/>
          </p:cNvSpPr>
          <p:nvPr/>
        </p:nvSpPr>
        <p:spPr bwMode="auto">
          <a:xfrm>
            <a:off x="1981200" y="4656138"/>
            <a:ext cx="2070100" cy="1447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i="0">
              <a:latin typeface="Book Antiqua" panose="02040602050305030304" pitchFamily="18" charset="0"/>
            </a:endParaRPr>
          </a:p>
        </p:txBody>
      </p:sp>
      <p:sp>
        <p:nvSpPr>
          <p:cNvPr id="23563" name="Text Box 28"/>
          <p:cNvSpPr txBox="1">
            <a:spLocks noChangeArrowheads="1"/>
          </p:cNvSpPr>
          <p:nvPr/>
        </p:nvSpPr>
        <p:spPr bwMode="auto">
          <a:xfrm>
            <a:off x="4483100" y="4643438"/>
            <a:ext cx="2070100" cy="292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CD</a:t>
            </a:r>
          </a:p>
        </p:txBody>
      </p:sp>
      <p:sp>
        <p:nvSpPr>
          <p:cNvPr id="23564" name="Text Box 29"/>
          <p:cNvSpPr txBox="1">
            <a:spLocks noChangeArrowheads="1"/>
          </p:cNvSpPr>
          <p:nvPr/>
        </p:nvSpPr>
        <p:spPr bwMode="auto">
          <a:xfrm>
            <a:off x="1981200" y="4643438"/>
            <a:ext cx="20701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DVD</a:t>
            </a:r>
          </a:p>
        </p:txBody>
      </p:sp>
      <p:sp>
        <p:nvSpPr>
          <p:cNvPr id="23565" name="Text Box 30"/>
          <p:cNvSpPr txBox="1">
            <a:spLocks noChangeArrowheads="1"/>
          </p:cNvSpPr>
          <p:nvPr/>
        </p:nvSpPr>
        <p:spPr bwMode="auto">
          <a:xfrm>
            <a:off x="4483100" y="4935538"/>
            <a:ext cx="2070100" cy="584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artist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numberOfTracks</a:t>
            </a:r>
          </a:p>
        </p:txBody>
      </p:sp>
      <p:sp>
        <p:nvSpPr>
          <p:cNvPr id="23566" name="Text Box 31"/>
          <p:cNvSpPr txBox="1">
            <a:spLocks noChangeArrowheads="1"/>
          </p:cNvSpPr>
          <p:nvPr/>
        </p:nvSpPr>
        <p:spPr bwMode="auto">
          <a:xfrm>
            <a:off x="4483100" y="5519738"/>
            <a:ext cx="2070100" cy="660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getArtist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getNumberOfTracks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i="0">
              <a:latin typeface="Courier New" panose="02070309020205020404" pitchFamily="49" charset="0"/>
            </a:endParaRPr>
          </a:p>
        </p:txBody>
      </p:sp>
      <p:sp>
        <p:nvSpPr>
          <p:cNvPr id="23567" name="Text Box 32"/>
          <p:cNvSpPr txBox="1">
            <a:spLocks noChangeArrowheads="1"/>
          </p:cNvSpPr>
          <p:nvPr/>
        </p:nvSpPr>
        <p:spPr bwMode="auto">
          <a:xfrm>
            <a:off x="1981200" y="4935538"/>
            <a:ext cx="20701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director</a:t>
            </a:r>
          </a:p>
        </p:txBody>
      </p:sp>
      <p:sp>
        <p:nvSpPr>
          <p:cNvPr id="23568" name="Text Box 33"/>
          <p:cNvSpPr txBox="1">
            <a:spLocks noChangeArrowheads="1"/>
          </p:cNvSpPr>
          <p:nvPr/>
        </p:nvSpPr>
        <p:spPr bwMode="auto">
          <a:xfrm>
            <a:off x="1981200" y="5468938"/>
            <a:ext cx="2070100" cy="63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getDirector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i="0">
              <a:latin typeface="Courier New" panose="02070309020205020404" pitchFamily="49" charset="0"/>
            </a:endParaRPr>
          </a:p>
        </p:txBody>
      </p:sp>
      <p:sp>
        <p:nvSpPr>
          <p:cNvPr id="23569" name="Line 34"/>
          <p:cNvSpPr>
            <a:spLocks noChangeShapeType="1"/>
          </p:cNvSpPr>
          <p:nvPr/>
        </p:nvSpPr>
        <p:spPr bwMode="auto">
          <a:xfrm>
            <a:off x="3619500" y="4292600"/>
            <a:ext cx="0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70" name="Freeform 35"/>
          <p:cNvSpPr>
            <a:spLocks/>
          </p:cNvSpPr>
          <p:nvPr/>
        </p:nvSpPr>
        <p:spPr bwMode="auto">
          <a:xfrm>
            <a:off x="3530600" y="4148138"/>
            <a:ext cx="177800" cy="174625"/>
          </a:xfrm>
          <a:custGeom>
            <a:avLst/>
            <a:gdLst>
              <a:gd name="T0" fmla="*/ 2147483646 w 280"/>
              <a:gd name="T1" fmla="*/ 0 h 300"/>
              <a:gd name="T2" fmla="*/ 0 w 280"/>
              <a:gd name="T3" fmla="*/ 2147483646 h 300"/>
              <a:gd name="T4" fmla="*/ 2147483646 w 280"/>
              <a:gd name="T5" fmla="*/ 2147483646 h 300"/>
              <a:gd name="T6" fmla="*/ 2147483646 w 280"/>
              <a:gd name="T7" fmla="*/ 0 h 30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300"/>
              <a:gd name="T14" fmla="*/ 280 w 280"/>
              <a:gd name="T15" fmla="*/ 300 h 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300">
                <a:moveTo>
                  <a:pt x="140" y="0"/>
                </a:moveTo>
                <a:lnTo>
                  <a:pt x="0" y="300"/>
                </a:lnTo>
                <a:lnTo>
                  <a:pt x="280" y="300"/>
                </a:lnTo>
                <a:lnTo>
                  <a:pt x="14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571" name="Line 36"/>
          <p:cNvSpPr>
            <a:spLocks noChangeShapeType="1"/>
          </p:cNvSpPr>
          <p:nvPr/>
        </p:nvSpPr>
        <p:spPr bwMode="auto">
          <a:xfrm>
            <a:off x="5016500" y="4356100"/>
            <a:ext cx="0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72" name="Freeform 37"/>
          <p:cNvSpPr>
            <a:spLocks/>
          </p:cNvSpPr>
          <p:nvPr/>
        </p:nvSpPr>
        <p:spPr bwMode="auto">
          <a:xfrm>
            <a:off x="4927600" y="4165600"/>
            <a:ext cx="177800" cy="190500"/>
          </a:xfrm>
          <a:custGeom>
            <a:avLst/>
            <a:gdLst>
              <a:gd name="T0" fmla="*/ 2147483646 w 280"/>
              <a:gd name="T1" fmla="*/ 0 h 300"/>
              <a:gd name="T2" fmla="*/ 0 w 280"/>
              <a:gd name="T3" fmla="*/ 2147483646 h 300"/>
              <a:gd name="T4" fmla="*/ 2147483646 w 280"/>
              <a:gd name="T5" fmla="*/ 2147483646 h 300"/>
              <a:gd name="T6" fmla="*/ 2147483646 w 280"/>
              <a:gd name="T7" fmla="*/ 0 h 30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300"/>
              <a:gd name="T14" fmla="*/ 280 w 280"/>
              <a:gd name="T15" fmla="*/ 300 h 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300">
                <a:moveTo>
                  <a:pt x="140" y="0"/>
                </a:moveTo>
                <a:lnTo>
                  <a:pt x="0" y="300"/>
                </a:lnTo>
                <a:lnTo>
                  <a:pt x="280" y="300"/>
                </a:lnTo>
                <a:lnTo>
                  <a:pt x="14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157732" y="735895"/>
            <a:ext cx="2365375" cy="1206826"/>
            <a:chOff x="975" y="2928"/>
            <a:chExt cx="2070" cy="1046"/>
          </a:xfrm>
        </p:grpSpPr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1561" y="2928"/>
              <a:ext cx="864" cy="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i="0" dirty="0">
                  <a:latin typeface="Courier New" panose="02070309020205020404" pitchFamily="49" charset="0"/>
                </a:rPr>
                <a:t>Item</a:t>
              </a:r>
              <a:endParaRPr lang="en-US" altLang="en-US" i="0" dirty="0">
                <a:latin typeface="Book Antiqua" panose="02040602050305030304" pitchFamily="18" charset="0"/>
              </a:endParaRP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975" y="3638"/>
              <a:ext cx="912" cy="3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 i="0">
                  <a:latin typeface="Courier New" panose="02070309020205020404" pitchFamily="49" charset="0"/>
                </a:rPr>
                <a:t>DVD</a:t>
              </a:r>
              <a:endParaRPr lang="en-US" altLang="en-US" i="0">
                <a:latin typeface="Book Antiqua" panose="02040602050305030304" pitchFamily="18" charset="0"/>
              </a:endParaRP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2170" y="3639"/>
              <a:ext cx="875" cy="3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 i="0">
                  <a:latin typeface="Courier New" panose="02070309020205020404" pitchFamily="49" charset="0"/>
                </a:rPr>
                <a:t>CD</a:t>
              </a:r>
              <a:endParaRPr lang="en-US" altLang="en-US" i="0">
                <a:latin typeface="Book Antiqua" panose="02040602050305030304" pitchFamily="18" charset="0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1655" y="3456"/>
              <a:ext cx="0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1610" y="3320"/>
              <a:ext cx="112" cy="120"/>
            </a:xfrm>
            <a:custGeom>
              <a:avLst/>
              <a:gdLst>
                <a:gd name="T0" fmla="*/ 2276 w 280"/>
                <a:gd name="T1" fmla="*/ 0 h 300"/>
                <a:gd name="T2" fmla="*/ 0 w 280"/>
                <a:gd name="T3" fmla="*/ 4877 h 300"/>
                <a:gd name="T4" fmla="*/ 4552 w 280"/>
                <a:gd name="T5" fmla="*/ 4877 h 300"/>
                <a:gd name="T6" fmla="*/ 2276 w 280"/>
                <a:gd name="T7" fmla="*/ 0 h 3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300"/>
                <a:gd name="T14" fmla="*/ 280 w 280"/>
                <a:gd name="T15" fmla="*/ 300 h 3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300">
                  <a:moveTo>
                    <a:pt x="140" y="0"/>
                  </a:moveTo>
                  <a:lnTo>
                    <a:pt x="0" y="300"/>
                  </a:lnTo>
                  <a:lnTo>
                    <a:pt x="280" y="30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2324" y="3457"/>
              <a:ext cx="0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2262" y="3321"/>
              <a:ext cx="112" cy="120"/>
            </a:xfrm>
            <a:custGeom>
              <a:avLst/>
              <a:gdLst>
                <a:gd name="T0" fmla="*/ 2276 w 280"/>
                <a:gd name="T1" fmla="*/ 0 h 300"/>
                <a:gd name="T2" fmla="*/ 0 w 280"/>
                <a:gd name="T3" fmla="*/ 4877 h 300"/>
                <a:gd name="T4" fmla="*/ 4552 w 280"/>
                <a:gd name="T5" fmla="*/ 4877 h 300"/>
                <a:gd name="T6" fmla="*/ 2276 w 280"/>
                <a:gd name="T7" fmla="*/ 0 h 3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300"/>
                <a:gd name="T14" fmla="*/ 280 w 280"/>
                <a:gd name="T15" fmla="*/ 300 h 3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300">
                  <a:moveTo>
                    <a:pt x="140" y="0"/>
                  </a:moveTo>
                  <a:lnTo>
                    <a:pt x="0" y="300"/>
                  </a:lnTo>
                  <a:lnTo>
                    <a:pt x="280" y="30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2882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798639"/>
            <a:ext cx="7886700" cy="709961"/>
          </a:xfrm>
        </p:spPr>
        <p:txBody>
          <a:bodyPr lIns="92075" tIns="46038" rIns="92075" bIns="46038" anchor="b"/>
          <a:lstStyle/>
          <a:p>
            <a:r>
              <a:rPr lang="en-US" altLang="en-US" sz="2400" dirty="0"/>
              <a:t>Overriding at Runtime</a:t>
            </a:r>
            <a:endParaRPr lang="en-GB" altLang="en-US" sz="24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84313"/>
            <a:ext cx="7989888" cy="4611687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sz="2000" dirty="0"/>
              <a:t>	If both the </a:t>
            </a:r>
            <a:r>
              <a:rPr lang="en-GB" altLang="en-US" sz="2000" dirty="0" err="1"/>
              <a:t>supertype</a:t>
            </a:r>
            <a:r>
              <a:rPr lang="en-GB" altLang="en-US" sz="2000" dirty="0"/>
              <a:t> and its subtypes have a method with the same signature,  </a:t>
            </a:r>
            <a:r>
              <a:rPr lang="en-GB" altLang="en-US" sz="2000" b="1" dirty="0"/>
              <a:t>overriding</a:t>
            </a:r>
            <a:r>
              <a:rPr lang="en-GB" altLang="en-US" sz="2000" dirty="0"/>
              <a:t> ensures that the appropriate version of that method is executed at runtime</a:t>
            </a:r>
            <a:endParaRPr lang="en-GB" altLang="en-US" sz="700" dirty="0"/>
          </a:p>
          <a:p>
            <a:pPr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		Item [] </a:t>
            </a:r>
            <a:r>
              <a:rPr lang="en-GB" altLang="en-US" sz="2000" dirty="0" err="1">
                <a:latin typeface="Courier New" panose="02070309020205020404" pitchFamily="49" charset="0"/>
              </a:rPr>
              <a:t>mystff</a:t>
            </a:r>
            <a:r>
              <a:rPr lang="en-GB" altLang="en-US" sz="2000" dirty="0">
                <a:latin typeface="Courier New" panose="02070309020205020404" pitchFamily="49" charset="0"/>
              </a:rPr>
              <a:t> = new Item[5];</a:t>
            </a:r>
          </a:p>
          <a:p>
            <a:pPr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     </a:t>
            </a:r>
            <a:r>
              <a:rPr lang="en-GB" altLang="en-US" sz="1800" dirty="0">
                <a:latin typeface="Courier New" panose="02070309020205020404" pitchFamily="49" charset="0"/>
              </a:rPr>
              <a:t>for(</a:t>
            </a:r>
            <a:r>
              <a:rPr lang="en-GB" altLang="en-US" sz="1800" dirty="0" err="1">
                <a:latin typeface="Courier New" panose="02070309020205020404" pitchFamily="49" charset="0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</a:rPr>
              <a:t>i</a:t>
            </a:r>
            <a:r>
              <a:rPr lang="en-GB" altLang="en-US" sz="1800" dirty="0">
                <a:latin typeface="Courier New" panose="02070309020205020404" pitchFamily="49" charset="0"/>
              </a:rPr>
              <a:t>=0; </a:t>
            </a:r>
            <a:r>
              <a:rPr lang="en-GB" altLang="en-US" sz="1800" dirty="0" err="1">
                <a:latin typeface="Courier New" panose="02070309020205020404" pitchFamily="49" charset="0"/>
              </a:rPr>
              <a:t>i</a:t>
            </a:r>
            <a:r>
              <a:rPr lang="en-GB" altLang="en-US" sz="1800" dirty="0">
                <a:latin typeface="Courier New" panose="02070309020205020404" pitchFamily="49" charset="0"/>
              </a:rPr>
              <a:t> &lt; </a:t>
            </a:r>
            <a:r>
              <a:rPr lang="en-GB" altLang="en-US" sz="1800" dirty="0" err="1">
                <a:latin typeface="Courier New" panose="02070309020205020404" pitchFamily="49" charset="0"/>
              </a:rPr>
              <a:t>myStuff.length</a:t>
            </a:r>
            <a:r>
              <a:rPr lang="en-GB" altLang="en-US" sz="1800" dirty="0">
                <a:latin typeface="Courier New" panose="02070309020205020404" pitchFamily="49" charset="0"/>
              </a:rPr>
              <a:t>; </a:t>
            </a:r>
            <a:r>
              <a:rPr lang="en-GB" altLang="en-US" sz="1800" dirty="0" err="1">
                <a:latin typeface="Courier New" panose="02070309020205020404" pitchFamily="49" charset="0"/>
              </a:rPr>
              <a:t>i</a:t>
            </a:r>
            <a:r>
              <a:rPr lang="en-GB" altLang="en-US" sz="1800" dirty="0">
                <a:latin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		{  </a:t>
            </a:r>
            <a:r>
              <a:rPr lang="en-GB" altLang="en-US" sz="1800" dirty="0" err="1">
                <a:latin typeface="Courier New" panose="02070309020205020404" pitchFamily="49" charset="0"/>
              </a:rPr>
              <a:t>myStuff</a:t>
            </a:r>
            <a:r>
              <a:rPr lang="en-GB" altLang="en-US" sz="1800" dirty="0">
                <a:latin typeface="Courier New" panose="02070309020205020404" pitchFamily="49" charset="0"/>
              </a:rPr>
              <a:t>[</a:t>
            </a:r>
            <a:r>
              <a:rPr lang="en-GB" altLang="en-US" sz="1800" dirty="0" err="1">
                <a:latin typeface="Courier New" panose="02070309020205020404" pitchFamily="49" charset="0"/>
              </a:rPr>
              <a:t>i</a:t>
            </a:r>
            <a:r>
              <a:rPr lang="en-GB" altLang="en-US" sz="1800" dirty="0">
                <a:latin typeface="Courier New" panose="02070309020205020404" pitchFamily="49" charset="0"/>
              </a:rPr>
              <a:t>].print(); </a:t>
            </a:r>
          </a:p>
          <a:p>
            <a:pPr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endParaRPr lang="en-US" altLang="en-US" sz="2000" dirty="0"/>
          </a:p>
          <a:p>
            <a:pPr>
              <a:buFontTx/>
              <a:buNone/>
            </a:pPr>
            <a:endParaRPr lang="en-GB" altLang="en-US" sz="1800" dirty="0"/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315414"/>
              </p:ext>
            </p:extLst>
          </p:nvPr>
        </p:nvGraphicFramePr>
        <p:xfrm>
          <a:off x="1403648" y="4437112"/>
          <a:ext cx="59388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Document" r:id="rId3" imgW="8330813" imgH="2943554" progId="Word.Document.8">
                  <p:embed/>
                </p:oleObj>
              </mc:Choice>
              <mc:Fallback>
                <p:oleObj name="Document" r:id="rId3" imgW="8330813" imgH="2943554" progId="Word.Document.8">
                  <p:embed/>
                  <p:pic>
                    <p:nvPicPr>
                      <p:cNvPr id="133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437112"/>
                        <a:ext cx="59388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7082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908720"/>
            <a:ext cx="7886700" cy="565945"/>
          </a:xfrm>
        </p:spPr>
        <p:txBody>
          <a:bodyPr lIns="92075" tIns="46038" rIns="92075" bIns="46038" anchor="b"/>
          <a:lstStyle/>
          <a:p>
            <a:r>
              <a:rPr lang="en-US" altLang="en-US" sz="2400" dirty="0"/>
              <a:t>Subtyping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28775"/>
            <a:ext cx="8305800" cy="4695825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sz="2000" dirty="0"/>
              <a:t>So far, we have only ever created variables with the same type as their declared type:</a:t>
            </a:r>
          </a:p>
          <a:p>
            <a:pPr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	  </a:t>
            </a:r>
            <a:r>
              <a:rPr lang="en-GB" altLang="en-US" sz="1800" dirty="0">
                <a:latin typeface="Courier New" panose="02070309020205020404" pitchFamily="49" charset="0"/>
              </a:rPr>
              <a:t>DVD </a:t>
            </a:r>
            <a:r>
              <a:rPr lang="en-GB" altLang="en-US" sz="1800" dirty="0" err="1">
                <a:latin typeface="Courier New" panose="02070309020205020404" pitchFamily="49" charset="0"/>
              </a:rPr>
              <a:t>dvd</a:t>
            </a:r>
            <a:r>
              <a:rPr lang="en-GB" altLang="en-US" sz="1800" dirty="0">
                <a:latin typeface="Courier New" panose="02070309020205020404" pitchFamily="49" charset="0"/>
              </a:rPr>
              <a:t>;		//declared type</a:t>
            </a:r>
          </a:p>
          <a:p>
            <a:pPr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 </a:t>
            </a:r>
            <a:r>
              <a:rPr lang="en-GB" altLang="en-US" sz="1800" dirty="0" err="1">
                <a:latin typeface="Courier New" panose="02070309020205020404" pitchFamily="49" charset="0"/>
              </a:rPr>
              <a:t>dvd</a:t>
            </a:r>
            <a:r>
              <a:rPr lang="en-GB" altLang="en-US" sz="1800" dirty="0">
                <a:latin typeface="Courier New" panose="02070309020205020404" pitchFamily="49" charset="0"/>
              </a:rPr>
              <a:t> = new DVD("Matilda", "Disney", 94);</a:t>
            </a:r>
          </a:p>
          <a:p>
            <a:pPr>
              <a:buFontTx/>
              <a:buNone/>
            </a:pPr>
            <a:r>
              <a:rPr lang="en-GB" altLang="en-US" sz="2000" dirty="0"/>
              <a:t>However: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GB" altLang="en-US" dirty="0">
                <a:latin typeface="Courier New" panose="02070309020205020404" pitchFamily="49" charset="0"/>
              </a:rPr>
              <a:t>DVD</a:t>
            </a:r>
            <a:r>
              <a:rPr lang="en-GB" altLang="en-US" dirty="0"/>
              <a:t> is a subclass of </a:t>
            </a:r>
            <a:r>
              <a:rPr lang="en-GB" altLang="en-US" dirty="0">
                <a:latin typeface="Courier New" panose="02070309020205020404" pitchFamily="49" charset="0"/>
              </a:rPr>
              <a:t>Item</a:t>
            </a:r>
            <a:endParaRPr lang="en-GB" altLang="en-US" dirty="0"/>
          </a:p>
          <a:p>
            <a:pPr lvl="1">
              <a:buFont typeface="Symbol" panose="05050102010706020507" pitchFamily="18" charset="2"/>
              <a:buChar char="·"/>
            </a:pPr>
            <a:r>
              <a:rPr lang="en-GB" altLang="en-US" dirty="0" err="1">
                <a:latin typeface="Courier New" panose="02070309020205020404" pitchFamily="49" charset="0"/>
              </a:rPr>
              <a:t>dvd</a:t>
            </a:r>
            <a:r>
              <a:rPr lang="en-GB" altLang="en-US" dirty="0"/>
              <a:t> is of type </a:t>
            </a:r>
            <a:r>
              <a:rPr lang="en-GB" altLang="en-US" dirty="0">
                <a:latin typeface="Courier New" panose="02070309020205020404" pitchFamily="49" charset="0"/>
              </a:rPr>
              <a:t>DVD</a:t>
            </a:r>
            <a:r>
              <a:rPr lang="en-GB" altLang="en-US" dirty="0"/>
              <a:t>,  which is a subtype of </a:t>
            </a:r>
            <a:r>
              <a:rPr lang="en-GB" altLang="en-US" dirty="0">
                <a:latin typeface="Courier New" panose="02070309020205020404" pitchFamily="49" charset="0"/>
              </a:rPr>
              <a:t>Item</a:t>
            </a:r>
            <a:endParaRPr lang="en-GB" altLang="en-US" sz="600" dirty="0"/>
          </a:p>
          <a:p>
            <a:pPr>
              <a:buFontTx/>
              <a:buNone/>
            </a:pPr>
            <a:r>
              <a:rPr lang="en-GB" altLang="en-US" sz="2000" dirty="0"/>
              <a:t>Polymorphism: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GB" altLang="en-US" dirty="0"/>
              <a:t>an object variable stores a reference to an object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GB" altLang="en-US" dirty="0"/>
              <a:t>the object itself may have different forms 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GB" altLang="en-US" dirty="0"/>
              <a:t>such object </a:t>
            </a:r>
            <a:r>
              <a:rPr lang="en-GB" altLang="en-US" dirty="0" err="1"/>
              <a:t>varibles</a:t>
            </a:r>
            <a:r>
              <a:rPr lang="en-GB" altLang="en-US" dirty="0"/>
              <a:t> are referred to as polymorphic variables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9552" y="5278381"/>
            <a:ext cx="8147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Item item1 = new Item("xxx",  100); //Item is not abstract</a:t>
            </a:r>
          </a:p>
          <a:p>
            <a:pPr>
              <a:buFontTx/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Item</a:t>
            </a:r>
            <a:r>
              <a:rPr lang="en-GB" altLang="en-US" dirty="0">
                <a:latin typeface="Courier New" panose="02070309020205020404" pitchFamily="49" charset="0"/>
              </a:rPr>
              <a:t> item2 = new DVD("Matilda", "Disney", 94);</a:t>
            </a:r>
          </a:p>
          <a:p>
            <a:pPr>
              <a:buFontTx/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Item</a:t>
            </a:r>
            <a:r>
              <a:rPr lang="en-GB" altLang="en-US" dirty="0">
                <a:latin typeface="Courier New" panose="02070309020205020404" pitchFamily="49" charset="0"/>
              </a:rPr>
              <a:t> item3 = new CD("Metallica", "Metallica", 9, 75);</a:t>
            </a:r>
          </a:p>
        </p:txBody>
      </p:sp>
    </p:spTree>
    <p:extLst>
      <p:ext uri="{BB962C8B-B14F-4D97-AF65-F5344CB8AC3E}">
        <p14:creationId xmlns:p14="http://schemas.microsoft.com/office/powerpoint/2010/main" val="3311268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038447"/>
            <a:ext cx="7886700" cy="637953"/>
          </a:xfrm>
        </p:spPr>
        <p:txBody>
          <a:bodyPr lIns="92075" tIns="46038" rIns="92075" bIns="46038" anchor="b">
            <a:normAutofit/>
          </a:bodyPr>
          <a:lstStyle/>
          <a:p>
            <a:r>
              <a:rPr lang="en-US" altLang="en-US" sz="2800" dirty="0"/>
              <a:t>Static and Dynamic Type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5282" y="1844824"/>
            <a:ext cx="7772400" cy="3384376"/>
          </a:xfrm>
        </p:spPr>
        <p:txBody>
          <a:bodyPr lIns="92075" tIns="46038" rIns="92075" bIns="46038"/>
          <a:lstStyle/>
          <a:p>
            <a:r>
              <a:rPr lang="en-GB" altLang="en-US" sz="2000" i="1" dirty="0"/>
              <a:t>Static</a:t>
            </a:r>
            <a:r>
              <a:rPr lang="en-GB" altLang="en-US" sz="2000" dirty="0"/>
              <a:t> type          </a:t>
            </a:r>
          </a:p>
          <a:p>
            <a:pPr lvl="1"/>
            <a:r>
              <a:rPr lang="en-GB" altLang="en-US" dirty="0"/>
              <a:t>type given in the declaration </a:t>
            </a:r>
          </a:p>
          <a:p>
            <a:pPr lvl="1"/>
            <a:r>
              <a:rPr lang="en-GB" altLang="en-US" dirty="0"/>
              <a:t>used by compiler to check statement legality</a:t>
            </a:r>
          </a:p>
          <a:p>
            <a:endParaRPr lang="en-GB" altLang="en-US" sz="700" dirty="0"/>
          </a:p>
          <a:p>
            <a:r>
              <a:rPr lang="en-GB" altLang="en-US" sz="2000" i="1" dirty="0"/>
              <a:t>Dynamic</a:t>
            </a:r>
            <a:r>
              <a:rPr lang="en-GB" altLang="en-US" sz="2000" dirty="0"/>
              <a:t> type	</a:t>
            </a:r>
          </a:p>
          <a:p>
            <a:pPr lvl="1"/>
            <a:r>
              <a:rPr lang="en-GB" altLang="en-US" dirty="0"/>
              <a:t>type referenced at the moment </a:t>
            </a:r>
          </a:p>
          <a:p>
            <a:pPr lvl="1"/>
            <a:r>
              <a:rPr lang="en-GB" altLang="en-US" dirty="0"/>
              <a:t>used by runtime system to execute</a:t>
            </a:r>
            <a:endParaRPr lang="en-US" altLang="en-US" dirty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i="1" dirty="0"/>
              <a:t>OOP allows a variable to be declared with one type (static type), but to be attached to an object of a subtype at runtime (dynamic type).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050025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4060" y="764704"/>
            <a:ext cx="7886700" cy="637953"/>
          </a:xfrm>
        </p:spPr>
        <p:txBody>
          <a:bodyPr lIns="92075" tIns="46038" rIns="92075" bIns="46038" anchor="b"/>
          <a:lstStyle/>
          <a:p>
            <a:r>
              <a:rPr lang="en-US" altLang="en-US" sz="2400" dirty="0"/>
              <a:t>Polymorphic Substitution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600200"/>
            <a:ext cx="8064500" cy="4724400"/>
          </a:xfrm>
        </p:spPr>
        <p:txBody>
          <a:bodyPr lIns="92075" tIns="46038" rIns="92075" bIns="46038"/>
          <a:lstStyle/>
          <a:p>
            <a:r>
              <a:rPr lang="en-GB" altLang="en-US" dirty="0"/>
              <a:t>Substitutability</a:t>
            </a:r>
          </a:p>
          <a:p>
            <a:pPr lvl="1"/>
            <a:r>
              <a:rPr lang="en-GB" altLang="en-US" dirty="0"/>
              <a:t>a subtype object can substitute for a </a:t>
            </a:r>
            <a:r>
              <a:rPr lang="en-GB" altLang="en-US" dirty="0" err="1"/>
              <a:t>supertype</a:t>
            </a:r>
            <a:r>
              <a:rPr lang="en-GB" altLang="en-US" dirty="0"/>
              <a:t> one</a:t>
            </a:r>
          </a:p>
          <a:p>
            <a:pPr lvl="1">
              <a:buFontTx/>
              <a:buNone/>
            </a:pPr>
            <a:endParaRPr lang="en-GB" altLang="en-US" sz="1000" dirty="0"/>
          </a:p>
          <a:p>
            <a:r>
              <a:rPr lang="en-US" altLang="en-US" dirty="0"/>
              <a:t>Polymorphic creation</a:t>
            </a:r>
          </a:p>
          <a:p>
            <a:pPr lvl="1"/>
            <a:r>
              <a:rPr lang="en-US" altLang="en-US" dirty="0"/>
              <a:t>a variable declared with a </a:t>
            </a:r>
            <a:r>
              <a:rPr lang="en-US" altLang="en-US" dirty="0" err="1"/>
              <a:t>supertype</a:t>
            </a:r>
            <a:r>
              <a:rPr lang="en-US" altLang="en-US" dirty="0"/>
              <a:t> (parent) can be implemented as an object of a subtype (child)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Item item1 = new DVD(......);</a:t>
            </a:r>
          </a:p>
          <a:p>
            <a:r>
              <a:rPr lang="en-US" altLang="en-US" dirty="0"/>
              <a:t>Polymorphic assignment</a:t>
            </a:r>
          </a:p>
          <a:p>
            <a:pPr lvl="1"/>
            <a:r>
              <a:rPr lang="en-US" altLang="en-US" dirty="0"/>
              <a:t>a variable declared as a subtype (child) can be assigned to a variable of a </a:t>
            </a:r>
            <a:r>
              <a:rPr lang="en-US" altLang="en-US" dirty="0" err="1"/>
              <a:t>supertype</a:t>
            </a:r>
            <a:r>
              <a:rPr lang="en-US" altLang="en-US" dirty="0"/>
              <a:t> (parent)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DVD dvd1 = new DVD(…);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Item item2 = dvd1;</a:t>
            </a:r>
            <a:r>
              <a:rPr lang="en-US" altLang="en-US" dirty="0"/>
              <a:t>   </a:t>
            </a:r>
            <a:r>
              <a:rPr lang="en-US" altLang="en-US" sz="1800" dirty="0"/>
              <a:t>// </a:t>
            </a:r>
            <a:r>
              <a:rPr lang="en-US" altLang="en-US" sz="1800" dirty="0">
                <a:latin typeface="Courier New" panose="02070309020205020404" pitchFamily="49" charset="0"/>
              </a:rPr>
              <a:t>dvd1 now referenced by item2</a:t>
            </a:r>
            <a:endParaRPr lang="en-US" altLang="en-US" sz="180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68313" y="1600200"/>
            <a:ext cx="8207375" cy="820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8337556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990822"/>
            <a:ext cx="7886700" cy="637953"/>
          </a:xfrm>
        </p:spPr>
        <p:txBody>
          <a:bodyPr lIns="92075" tIns="46038" rIns="92075" bIns="46038" anchor="b"/>
          <a:lstStyle/>
          <a:p>
            <a:r>
              <a:rPr lang="en-GB" altLang="en-US" sz="2400" dirty="0"/>
              <a:t>Rules for Polymorphic creation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4037" y="1772816"/>
            <a:ext cx="8208963" cy="4467225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sz="2000" dirty="0"/>
              <a:t>Examples:</a:t>
            </a:r>
          </a:p>
          <a:p>
            <a:pPr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Item item1 = new Item("xxx",  100); //ordinary creation</a:t>
            </a:r>
          </a:p>
          <a:p>
            <a:pPr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// polymorphic creation</a:t>
            </a:r>
          </a:p>
          <a:p>
            <a:pPr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Item</a:t>
            </a:r>
            <a:r>
              <a:rPr lang="en-GB" altLang="en-US" sz="1800" dirty="0">
                <a:latin typeface="Courier New" panose="02070309020205020404" pitchFamily="49" charset="0"/>
              </a:rPr>
              <a:t> item2 = new DVD("Matilda", "Disney", 94);</a:t>
            </a:r>
          </a:p>
          <a:p>
            <a:pPr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Item</a:t>
            </a:r>
            <a:r>
              <a:rPr lang="en-GB" altLang="en-US" sz="1800" dirty="0">
                <a:latin typeface="Courier New" panose="02070309020205020404" pitchFamily="49" charset="0"/>
              </a:rPr>
              <a:t> item3 = new CD("Metallica", "Metallica", 9, 75);</a:t>
            </a:r>
          </a:p>
          <a:p>
            <a:pPr>
              <a:buFontTx/>
              <a:buNone/>
            </a:pPr>
            <a:endParaRPr lang="en-GB" altLang="en-US" sz="700" dirty="0">
              <a:latin typeface="Courier New" panose="02070309020205020404" pitchFamily="49" charset="0"/>
            </a:endParaRPr>
          </a:p>
          <a:p>
            <a:pPr algn="ctr">
              <a:buFontTx/>
              <a:buNone/>
            </a:pPr>
            <a:endParaRPr lang="en-GB" altLang="en-US" sz="2000" dirty="0">
              <a:latin typeface="Courier New" panose="02070309020205020404" pitchFamily="49" charset="0"/>
            </a:endParaRPr>
          </a:p>
          <a:p>
            <a:pPr algn="ctr">
              <a:buFontTx/>
              <a:buNone/>
            </a:pPr>
            <a:r>
              <a:rPr lang="en-GB" altLang="en-US" sz="2000" dirty="0" err="1">
                <a:latin typeface="Courier New" panose="02070309020205020404" pitchFamily="49" charset="0"/>
              </a:rPr>
              <a:t>TypeA</a:t>
            </a:r>
            <a:r>
              <a:rPr lang="en-GB" altLang="en-US" sz="2000" dirty="0">
                <a:latin typeface="Courier New" panose="02070309020205020404" pitchFamily="49" charset="0"/>
              </a:rPr>
              <a:t> a = new </a:t>
            </a:r>
            <a:r>
              <a:rPr lang="en-GB" altLang="en-US" sz="2000" dirty="0" err="1">
                <a:latin typeface="Courier New" panose="02070309020205020404" pitchFamily="49" charset="0"/>
              </a:rPr>
              <a:t>TypeB</a:t>
            </a:r>
            <a:r>
              <a:rPr lang="en-GB" altLang="en-US" sz="2000" dirty="0">
                <a:latin typeface="Courier New" panose="02070309020205020404" pitchFamily="49" charset="0"/>
              </a:rPr>
              <a:t>(…)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</a:rPr>
              <a:t>TypeA</a:t>
            </a:r>
            <a:r>
              <a:rPr lang="en-GB" altLang="en-US" sz="1800" dirty="0"/>
              <a:t> must be the </a:t>
            </a:r>
            <a:r>
              <a:rPr lang="en-GB" altLang="en-US" sz="1800" dirty="0" err="1"/>
              <a:t>supertype</a:t>
            </a:r>
            <a:r>
              <a:rPr lang="en-GB" altLang="en-US" sz="1800" dirty="0"/>
              <a:t> (parent type)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</a:rPr>
              <a:t>TypeB</a:t>
            </a:r>
            <a:r>
              <a:rPr lang="en-GB" altLang="en-US" sz="1800" dirty="0"/>
              <a:t> must be the subtype(child type)</a:t>
            </a:r>
          </a:p>
          <a:p>
            <a:pPr>
              <a:buFontTx/>
              <a:buNone/>
            </a:pPr>
            <a:endParaRPr lang="en-GB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69938" y="3644900"/>
            <a:ext cx="7777162" cy="1655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4522013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17F0FC1-E26B-44DE-8D2F-083A52CF4912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 sz="2400"/>
              <a:t>Casting</a:t>
            </a:r>
            <a:endParaRPr lang="en-US" altLang="en-US" sz="240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 altLang="en-US" dirty="0"/>
              <a:t>Treating one type as another is called </a:t>
            </a:r>
            <a:r>
              <a:rPr lang="en-GB" altLang="en-US" b="1" i="1" dirty="0"/>
              <a:t>Casting</a:t>
            </a:r>
          </a:p>
          <a:p>
            <a:pPr lvl="1"/>
            <a:r>
              <a:rPr lang="en-GB" altLang="en-US" dirty="0"/>
              <a:t>Very powerful mechanism</a:t>
            </a:r>
          </a:p>
          <a:p>
            <a:pPr lvl="1"/>
            <a:r>
              <a:rPr lang="en-GB" altLang="en-US" dirty="0"/>
              <a:t>Only works with related classes (can treat Zebra as Mammal because </a:t>
            </a:r>
            <a:r>
              <a:rPr lang="en-GB" altLang="en-US" b="1" dirty="0"/>
              <a:t>it is </a:t>
            </a:r>
            <a:r>
              <a:rPr lang="en-GB" altLang="en-US" dirty="0"/>
              <a:t>a mammal)</a:t>
            </a:r>
          </a:p>
          <a:p>
            <a:r>
              <a:rPr lang="en-US" altLang="en-US" dirty="0" err="1"/>
              <a:t>Upcasting</a:t>
            </a:r>
            <a:r>
              <a:rPr lang="en-US" altLang="en-US" dirty="0"/>
              <a:t> is casting to a super type.</a:t>
            </a:r>
          </a:p>
          <a:p>
            <a:r>
              <a:rPr lang="en-GB" altLang="en-US" dirty="0" err="1"/>
              <a:t>Downcasting</a:t>
            </a:r>
            <a:r>
              <a:rPr lang="en-GB" altLang="en-US" dirty="0"/>
              <a:t> is casting to a subtype, but only after an object has been </a:t>
            </a:r>
            <a:r>
              <a:rPr lang="en-GB" altLang="en-US" dirty="0" err="1"/>
              <a:t>upcast</a:t>
            </a:r>
            <a:r>
              <a:rPr lang="en-GB" altLang="en-US" dirty="0"/>
              <a:t> before.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309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E5EEE65-F9CA-4FAC-9A33-866CE74D40E7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 sz="2400"/>
              <a:t>UML Diagrams of Abstract Classes</a:t>
            </a:r>
            <a:endParaRPr lang="en-US" altLang="en-US" sz="240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4906963" cy="604838"/>
          </a:xfrm>
        </p:spPr>
        <p:txBody>
          <a:bodyPr/>
          <a:lstStyle/>
          <a:p>
            <a:r>
              <a:rPr lang="en-GB" altLang="en-US" dirty="0"/>
              <a:t>Abstract class name is italicised </a:t>
            </a:r>
          </a:p>
          <a:p>
            <a:endParaRPr lang="en-US" altLang="en-US" dirty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3059113" y="2565400"/>
            <a:ext cx="2449512" cy="7191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276600" y="2781300"/>
            <a:ext cx="201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n-US" sz="1800"/>
              <a:t>Shape</a:t>
            </a:r>
            <a:endParaRPr lang="en-US" altLang="en-US" sz="1800"/>
          </a:p>
        </p:txBody>
      </p:sp>
      <p:grpSp>
        <p:nvGrpSpPr>
          <p:cNvPr id="8199" name="Group 6"/>
          <p:cNvGrpSpPr>
            <a:grpSpLocks/>
          </p:cNvGrpSpPr>
          <p:nvPr/>
        </p:nvGrpSpPr>
        <p:grpSpPr bwMode="auto">
          <a:xfrm>
            <a:off x="4138613" y="3284538"/>
            <a:ext cx="288925" cy="936625"/>
            <a:chOff x="2653" y="2069"/>
            <a:chExt cx="182" cy="590"/>
          </a:xfrm>
        </p:grpSpPr>
        <p:sp>
          <p:nvSpPr>
            <p:cNvPr id="8202" name="AutoShape 7"/>
            <p:cNvSpPr>
              <a:spLocks noChangeArrowheads="1"/>
            </p:cNvSpPr>
            <p:nvPr/>
          </p:nvSpPr>
          <p:spPr bwMode="auto">
            <a:xfrm>
              <a:off x="2653" y="2069"/>
              <a:ext cx="182" cy="182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3" name="Line 8"/>
            <p:cNvSpPr>
              <a:spLocks noChangeShapeType="1"/>
            </p:cNvSpPr>
            <p:nvPr/>
          </p:nvSpPr>
          <p:spPr bwMode="auto">
            <a:xfrm>
              <a:off x="2744" y="225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3059113" y="4222750"/>
            <a:ext cx="2449512" cy="7191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3563938" y="4437063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n-US" sz="1800" i="0"/>
              <a:t>Circle</a:t>
            </a:r>
            <a:endParaRPr lang="en-US" altLang="en-US" sz="1800" i="0"/>
          </a:p>
        </p:txBody>
      </p:sp>
    </p:spTree>
    <p:extLst>
      <p:ext uri="{BB962C8B-B14F-4D97-AF65-F5344CB8AC3E}">
        <p14:creationId xmlns:p14="http://schemas.microsoft.com/office/powerpoint/2010/main" val="33509139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395536" y="836712"/>
            <a:ext cx="7886700" cy="637953"/>
          </a:xfrm>
        </p:spPr>
        <p:txBody>
          <a:bodyPr lIns="92075" tIns="46038" rIns="92075" bIns="46038" anchor="b"/>
          <a:lstStyle/>
          <a:p>
            <a:r>
              <a:rPr lang="en-GB" altLang="en-US" sz="2400" dirty="0"/>
              <a:t>Upcasting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539552" y="1628800"/>
            <a:ext cx="8140700" cy="4824536"/>
          </a:xfrm>
        </p:spPr>
        <p:txBody>
          <a:bodyPr lIns="92075" tIns="46038" rIns="92075" bIns="46038">
            <a:normAutofit lnSpcReduction="10000"/>
          </a:bodyPr>
          <a:lstStyle/>
          <a:p>
            <a:r>
              <a:rPr lang="en-GB" altLang="en-US" sz="2000" dirty="0"/>
              <a:t>Upcasting is casting to a </a:t>
            </a:r>
            <a:r>
              <a:rPr lang="en-GB" altLang="en-US" sz="2000" dirty="0" err="1"/>
              <a:t>supertype</a:t>
            </a:r>
            <a:r>
              <a:rPr lang="en-GB" altLang="en-US" sz="2000" dirty="0"/>
              <a:t> - changing the declared type of a variable to a parent (super class type)</a:t>
            </a:r>
          </a:p>
          <a:p>
            <a:pPr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Shape s1 = c;  // c is a Circle object</a:t>
            </a:r>
          </a:p>
          <a:p>
            <a:pPr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Shape s2 = r;  // r is a Rectangle object</a:t>
            </a:r>
          </a:p>
          <a:p>
            <a:pPr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won't compile</a:t>
            </a:r>
          </a:p>
          <a:p>
            <a:pPr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s1.getRadius();  </a:t>
            </a:r>
          </a:p>
          <a:p>
            <a:pPr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s2.getWidth(); </a:t>
            </a:r>
          </a:p>
          <a:p>
            <a:pPr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altLang="en-US" dirty="0"/>
              <a:t>A subclass is also a version of its parent</a:t>
            </a:r>
          </a:p>
          <a:p>
            <a:pPr lvl="1"/>
            <a:r>
              <a:rPr lang="en-GB" altLang="en-US" dirty="0"/>
              <a:t>Therefore can be treated as its parent</a:t>
            </a:r>
          </a:p>
          <a:p>
            <a:pPr lvl="1"/>
            <a:r>
              <a:rPr lang="en-GB" altLang="en-US" dirty="0"/>
              <a:t>We can treat a CD as an Item – it is an Item</a:t>
            </a:r>
          </a:p>
          <a:p>
            <a:pPr lvl="1"/>
            <a:r>
              <a:rPr lang="en-GB" altLang="en-US" dirty="0"/>
              <a:t>We can treat any class in Java as a type of class </a:t>
            </a:r>
            <a:r>
              <a:rPr lang="en-GB" altLang="en-US" i="1" dirty="0"/>
              <a:t>Object</a:t>
            </a:r>
            <a:r>
              <a:rPr lang="en-GB" altLang="en-US" dirty="0"/>
              <a:t> </a:t>
            </a:r>
          </a:p>
          <a:p>
            <a:r>
              <a:rPr lang="en-GB" altLang="en-US" sz="2000" dirty="0">
                <a:cs typeface="Courier New" panose="02070309020205020404" pitchFamily="49" charset="0"/>
              </a:rPr>
              <a:t>Upcasting is always allowed</a:t>
            </a:r>
          </a:p>
          <a:p>
            <a:r>
              <a:rPr lang="en-GB" altLang="en-US" sz="2000" dirty="0">
                <a:cs typeface="Courier New" panose="02070309020205020404" pitchFamily="49" charset="0"/>
              </a:rPr>
              <a:t>Upcasting temporarily conceals the behaviour that is not common to all classes in the hierarchy</a:t>
            </a:r>
          </a:p>
          <a:p>
            <a:endParaRPr lang="en-GB" alt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47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762B382-CBBB-4B82-809E-44B9B3067FB9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607070"/>
            <a:ext cx="7886700" cy="831626"/>
          </a:xfrm>
        </p:spPr>
        <p:txBody>
          <a:bodyPr/>
          <a:lstStyle/>
          <a:p>
            <a:r>
              <a:rPr lang="en-GB" altLang="en-US" sz="2400" dirty="0"/>
              <a:t>Upcasting when passing to method</a:t>
            </a:r>
            <a:endParaRPr lang="en-US" altLang="en-US" sz="2400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r>
              <a:rPr lang="en-GB" altLang="en-US" dirty="0"/>
              <a:t>When you pass a subclass to a method that takes the subclass’s superclass, the subclass is </a:t>
            </a:r>
            <a:r>
              <a:rPr lang="en-GB" altLang="en-US" dirty="0" err="1"/>
              <a:t>upcast</a:t>
            </a:r>
            <a:endParaRPr lang="en-US" altLang="en-US" dirty="0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628650" y="2708920"/>
            <a:ext cx="79914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i="0" dirty="0">
                <a:latin typeface="Courier New" panose="02070309020205020404" pitchFamily="49" charset="0"/>
              </a:rPr>
              <a:t>//method defined somewhere: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 i="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i="0" dirty="0">
                <a:latin typeface="Courier New" panose="02070309020205020404" pitchFamily="49" charset="0"/>
              </a:rPr>
              <a:t>public void process( Shape s ){……}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 i="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i="0" dirty="0">
                <a:latin typeface="Courier New" panose="02070309020205020404" pitchFamily="49" charset="0"/>
              </a:rPr>
              <a:t>Circle c = new Circle (34.5);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 i="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i="0" dirty="0">
                <a:latin typeface="Courier New" panose="02070309020205020404" pitchFamily="49" charset="0"/>
              </a:rPr>
              <a:t>process(c)   //at this point it is </a:t>
            </a:r>
            <a:r>
              <a:rPr lang="en-GB" altLang="en-US" sz="1800" i="0" dirty="0" err="1">
                <a:latin typeface="Courier New" panose="02070309020205020404" pitchFamily="49" charset="0"/>
              </a:rPr>
              <a:t>upcast</a:t>
            </a:r>
            <a:r>
              <a:rPr lang="en-GB" altLang="en-US" sz="1800" i="0" dirty="0">
                <a:latin typeface="Courier New" panose="02070309020205020404" pitchFamily="49" charset="0"/>
              </a:rPr>
              <a:t> to Shape</a:t>
            </a:r>
            <a:endParaRPr lang="en-US" altLang="en-US" sz="1800" i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5260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2FFC872-B4C7-4210-B79F-1935DF2182AE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495644"/>
            <a:ext cx="7886700" cy="936104"/>
          </a:xfrm>
        </p:spPr>
        <p:txBody>
          <a:bodyPr/>
          <a:lstStyle/>
          <a:p>
            <a:r>
              <a:rPr lang="en-GB" altLang="en-US" sz="2400"/>
              <a:t>Downcasting</a:t>
            </a:r>
            <a:endParaRPr lang="en-US" altLang="en-US" sz="24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557338"/>
            <a:ext cx="8229600" cy="4608512"/>
          </a:xfrm>
        </p:spPr>
        <p:txBody>
          <a:bodyPr>
            <a:normAutofit/>
          </a:bodyPr>
          <a:lstStyle/>
          <a:p>
            <a:r>
              <a:rPr lang="en-GB" altLang="en-US" dirty="0"/>
              <a:t>Downcast is casting to a subtype, </a:t>
            </a:r>
            <a:r>
              <a:rPr lang="en-GB" altLang="en-US" b="1" dirty="0"/>
              <a:t>but only after an object has been </a:t>
            </a:r>
            <a:r>
              <a:rPr lang="en-GB" altLang="en-US" b="1" dirty="0" err="1"/>
              <a:t>upcast</a:t>
            </a:r>
            <a:r>
              <a:rPr lang="en-GB" altLang="en-US" b="1" dirty="0"/>
              <a:t> before</a:t>
            </a:r>
            <a:endParaRPr lang="en-GB" altLang="en-US" dirty="0"/>
          </a:p>
          <a:p>
            <a:r>
              <a:rPr lang="en-GB" altLang="en-US" dirty="0"/>
              <a:t>Unlike </a:t>
            </a:r>
            <a:r>
              <a:rPr lang="en-GB" altLang="en-US" dirty="0" err="1"/>
              <a:t>upcasting</a:t>
            </a:r>
            <a:r>
              <a:rPr lang="en-GB" altLang="en-US" dirty="0"/>
              <a:t> there is a special syntax for </a:t>
            </a:r>
            <a:r>
              <a:rPr lang="en-GB" altLang="en-US" dirty="0" err="1"/>
              <a:t>downcasting</a:t>
            </a:r>
            <a:endParaRPr lang="en-GB" altLang="en-US" dirty="0"/>
          </a:p>
          <a:p>
            <a:pPr lvl="1"/>
            <a:r>
              <a:rPr lang="en-US" altLang="en-US" dirty="0"/>
              <a:t>to downcast we put the class type we are casting in brackets ()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Circle c  = (Circle) s;</a:t>
            </a:r>
          </a:p>
          <a:p>
            <a:pPr lvl="2"/>
            <a:r>
              <a:rPr lang="en-US" altLang="en-US" sz="1800" dirty="0"/>
              <a:t>This will cast the object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800" dirty="0"/>
              <a:t> to a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altLang="en-US" sz="1800" dirty="0"/>
              <a:t> </a:t>
            </a:r>
          </a:p>
          <a:p>
            <a:pPr lvl="2"/>
            <a:r>
              <a:rPr lang="en-US" altLang="en-US" sz="1800" dirty="0"/>
              <a:t>However this will cause program crash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altLang="en-US" sz="1800" dirty="0"/>
              <a:t>if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800" dirty="0"/>
              <a:t> was not created as a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altLang="en-US" sz="1800" dirty="0"/>
              <a:t> before</a:t>
            </a:r>
          </a:p>
          <a:p>
            <a:pPr lvl="3"/>
            <a:r>
              <a:rPr lang="en-US" altLang="en-US" sz="1800" dirty="0"/>
              <a:t>in other words it must have been </a:t>
            </a:r>
            <a:r>
              <a:rPr lang="en-US" altLang="en-US" sz="1800" b="1" dirty="0"/>
              <a:t>previously</a:t>
            </a:r>
            <a:r>
              <a:rPr lang="en-US" altLang="en-US" sz="1800" dirty="0"/>
              <a:t> cast to a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altLang="en-US" sz="1800" dirty="0"/>
              <a:t> from a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</a:p>
          <a:p>
            <a:r>
              <a:rPr lang="en-GB" altLang="en-US" dirty="0" err="1"/>
              <a:t>Downcasting</a:t>
            </a:r>
            <a:r>
              <a:rPr lang="en-GB" altLang="en-US" dirty="0"/>
              <a:t> involves a type check and can throw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330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E79D-3132-4D8C-BB10-A25A32A157E2}" type="slidenum">
              <a:rPr lang="en-US" altLang="en-US" smtClean="0"/>
              <a:pPr/>
              <a:t>63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51520" y="667717"/>
            <a:ext cx="74168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class Animal </a:t>
            </a:r>
          </a:p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("In </a:t>
            </a:r>
            <a:r>
              <a:rPr lang="en-GB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of Animal");</a:t>
            </a:r>
          </a:p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class Dog extends Animal </a:t>
            </a:r>
          </a:p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("In </a:t>
            </a:r>
            <a:r>
              <a:rPr lang="en-GB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of Dog");</a:t>
            </a:r>
          </a:p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callme2()</a:t>
            </a:r>
          </a:p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("In callme2 of Dog");</a:t>
            </a:r>
          </a:p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50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cast from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GB" dirty="0"/>
              <a:t> to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GB" dirty="0"/>
              <a:t> is an </a:t>
            </a:r>
            <a:r>
              <a:rPr lang="en-GB" dirty="0" err="1"/>
              <a:t>upcasting</a:t>
            </a:r>
            <a:r>
              <a:rPr lang="en-GB" dirty="0"/>
              <a:t>, because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GB" dirty="0"/>
              <a:t>. In general, you can </a:t>
            </a:r>
            <a:r>
              <a:rPr lang="en-GB" dirty="0" err="1"/>
              <a:t>upcast</a:t>
            </a:r>
            <a:r>
              <a:rPr lang="en-GB" dirty="0"/>
              <a:t> whenever there is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  <a:r>
              <a:rPr lang="en-GB" dirty="0"/>
              <a:t> relationship between two classes.</a:t>
            </a:r>
          </a:p>
          <a:p>
            <a:r>
              <a:rPr lang="en-GB" dirty="0" err="1"/>
              <a:t>Downcasting</a:t>
            </a:r>
            <a:r>
              <a:rPr lang="en-GB" dirty="0"/>
              <a:t> would be something like this:</a:t>
            </a:r>
          </a:p>
          <a:p>
            <a:pPr marL="0" indent="0">
              <a:buNone/>
            </a:pPr>
            <a:r>
              <a:rPr lang="en-GB" dirty="0"/>
              <a:t>             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Dog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castedDog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(Dog) animal;</a:t>
            </a:r>
          </a:p>
          <a:p>
            <a:pPr marL="0" indent="0">
              <a:buNone/>
            </a:pPr>
            <a:r>
              <a:rPr lang="en-GB" sz="1800" dirty="0"/>
              <a:t>Basically</a:t>
            </a:r>
            <a:r>
              <a:rPr lang="en-GB" sz="1800" dirty="0">
                <a:cs typeface="Courier New" panose="02070309020205020404" pitchFamily="49" charset="0"/>
              </a:rPr>
              <a:t> what you're doing is telling the compiler that you know what the runtime type of the object really is. The compiler will allow the conversion, but will still insert a runtime sanity check to make sure that the conversion makes sense.</a:t>
            </a:r>
          </a:p>
          <a:p>
            <a:pPr marL="0" indent="0">
              <a:buNone/>
            </a:pPr>
            <a:r>
              <a:rPr lang="en-GB" sz="1800" dirty="0">
                <a:cs typeface="Courier New" panose="02070309020205020404" pitchFamily="49" charset="0"/>
              </a:rPr>
              <a:t>In this case, the cast is possible because at runtime animal is actually a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GB" sz="1800" dirty="0">
                <a:cs typeface="Courier New" panose="02070309020205020404" pitchFamily="49" charset="0"/>
              </a:rPr>
              <a:t> even though the static type of animal is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GB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E79D-3132-4D8C-BB10-A25A32A157E2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9862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this ok?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Animal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Dog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notADog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(Dog) animal;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You'd get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r>
              <a:rPr lang="en-GB" dirty="0"/>
              <a:t>. The reason why?</a:t>
            </a:r>
          </a:p>
          <a:p>
            <a:r>
              <a:rPr lang="en-GB" dirty="0"/>
              <a:t>To call a superclass's method you can do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or by performing the </a:t>
            </a:r>
            <a:r>
              <a:rPr lang="en-GB" dirty="0" err="1"/>
              <a:t>upcasting</a:t>
            </a:r>
            <a:r>
              <a:rPr lang="en-GB" dirty="0"/>
              <a:t>.</a:t>
            </a:r>
          </a:p>
          <a:p>
            <a:r>
              <a:rPr lang="en-GB" dirty="0"/>
              <a:t>To call a subclass's method you have to do a </a:t>
            </a:r>
            <a:r>
              <a:rPr lang="en-GB" dirty="0" err="1"/>
              <a:t>downcasting</a:t>
            </a:r>
            <a:r>
              <a:rPr lang="en-GB" dirty="0"/>
              <a:t>. As shown above, you normally risk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r>
              <a:rPr lang="en-GB" dirty="0"/>
              <a:t> by doing this.</a:t>
            </a:r>
          </a:p>
          <a:p>
            <a:r>
              <a:rPr lang="en-GB" altLang="en-US" dirty="0"/>
              <a:t>How do we know whether some object was an instance of some other object? </a:t>
            </a:r>
            <a:endParaRPr lang="en-GB" dirty="0"/>
          </a:p>
          <a:p>
            <a:r>
              <a:rPr lang="en-GB" dirty="0"/>
              <a:t>You can use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dirty="0"/>
              <a:t> operator to check the runtime type of the object before performing the cast, which allows you to prevent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ClassCastExceptions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E79D-3132-4D8C-BB10-A25A32A157E2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2160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836712"/>
            <a:ext cx="7886700" cy="853977"/>
          </a:xfrm>
        </p:spPr>
        <p:txBody>
          <a:bodyPr>
            <a:normAutofit/>
          </a:bodyPr>
          <a:lstStyle/>
          <a:p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8191822" cy="4351338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dirty="0"/>
              <a:t>There is a Java keyword: </a:t>
            </a:r>
            <a:r>
              <a:rPr lang="en-GB" altLang="en-US" i="1" dirty="0" err="1"/>
              <a:t>instanceof</a:t>
            </a:r>
            <a:endParaRPr lang="en-GB" altLang="en-US" i="1" dirty="0"/>
          </a:p>
          <a:p>
            <a:pPr lvl="1"/>
            <a:endParaRPr lang="en-GB" altLang="en-US" dirty="0"/>
          </a:p>
          <a:p>
            <a:pPr marL="342900" lvl="1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getAnimal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GB" altLang="en-US" dirty="0">
                <a:cs typeface="Courier New" panose="02070309020205020404" pitchFamily="49" charset="0"/>
              </a:rPr>
              <a:t>Maybe a Dog? Maybe a Cat? Maybe an Animal?</a:t>
            </a:r>
          </a:p>
          <a:p>
            <a:pPr marL="342900" lvl="1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(animal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Dog) {</a:t>
            </a:r>
          </a:p>
          <a:p>
            <a:pPr marL="342900" lvl="1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altLang="en-US" dirty="0">
                <a:cs typeface="Courier New" panose="02070309020205020404" pitchFamily="49" charset="0"/>
              </a:rPr>
              <a:t>Guaranteed to succeed</a:t>
            </a:r>
          </a:p>
          <a:p>
            <a:pPr marL="342900" lvl="1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Dog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castedDog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(Dog) animal;</a:t>
            </a:r>
          </a:p>
          <a:p>
            <a:pPr marL="342900" lvl="1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returns </a:t>
            </a:r>
            <a:r>
              <a:rPr lang="en-GB" altLang="en-US" i="1" dirty="0"/>
              <a:t>true</a:t>
            </a:r>
            <a:r>
              <a:rPr lang="en-GB" altLang="en-US" dirty="0"/>
              <a:t> if an object is really another object</a:t>
            </a:r>
          </a:p>
          <a:p>
            <a:pPr lvl="1"/>
            <a:endParaRPr lang="en-GB" altLang="en-US" dirty="0"/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if ( x </a:t>
            </a:r>
            <a:r>
              <a:rPr lang="en-GB" altLang="en-US" dirty="0" err="1">
                <a:latin typeface="Courier New" panose="02070309020205020404" pitchFamily="49" charset="0"/>
              </a:rPr>
              <a:t>instanceof</a:t>
            </a:r>
            <a:r>
              <a:rPr lang="en-GB" altLang="en-US" dirty="0">
                <a:latin typeface="Courier New" panose="02070309020205020404" pitchFamily="49" charset="0"/>
              </a:rPr>
              <a:t> y)</a:t>
            </a:r>
          </a:p>
          <a:p>
            <a:pPr lvl="1"/>
            <a:endParaRPr lang="en-GB" altLang="en-US" dirty="0">
              <a:latin typeface="Courier New" panose="02070309020205020404" pitchFamily="49" charset="0"/>
            </a:endParaRPr>
          </a:p>
          <a:p>
            <a:pPr lvl="2"/>
            <a:r>
              <a:rPr lang="en-GB" altLang="en-US" sz="1900" dirty="0"/>
              <a:t>will return true or false</a:t>
            </a:r>
          </a:p>
          <a:p>
            <a:pPr lvl="2"/>
            <a:r>
              <a:rPr lang="en-GB" altLang="en-US" sz="1900" dirty="0"/>
              <a:t>true means effectively that </a:t>
            </a:r>
            <a:r>
              <a:rPr lang="en-GB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altLang="en-US" sz="1900" dirty="0"/>
              <a:t> is a subclass of </a:t>
            </a:r>
            <a:r>
              <a:rPr lang="en-GB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altLang="en-US" sz="1900" dirty="0"/>
              <a:t> and has been </a:t>
            </a:r>
            <a:r>
              <a:rPr lang="en-GB" altLang="en-US" sz="1900" dirty="0" err="1"/>
              <a:t>upcast</a:t>
            </a:r>
            <a:r>
              <a:rPr lang="en-GB" altLang="en-US" sz="1900" dirty="0"/>
              <a:t> to </a:t>
            </a:r>
            <a:r>
              <a:rPr lang="en-GB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altLang="en-US" sz="1900" dirty="0"/>
              <a:t> before</a:t>
            </a:r>
          </a:p>
          <a:p>
            <a:pPr lvl="1"/>
            <a:endParaRPr lang="en-GB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62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B647288-92D4-4DFC-8513-1BF0C2E4B44C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323850" y="2060575"/>
            <a:ext cx="8675688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D8C6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i="0">
                <a:latin typeface="Courier New" panose="02070309020205020404" pitchFamily="49" charset="0"/>
              </a:rPr>
              <a:t>Shape s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i="0">
                <a:latin typeface="Courier New" panose="02070309020205020404" pitchFamily="49" charset="0"/>
              </a:rPr>
              <a:t>System.out.println("Printing Circles from the ShapeDatabase");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i="0">
                <a:latin typeface="Courier New" panose="02070309020205020404" pitchFamily="49" charset="0"/>
              </a:rPr>
              <a:t>  for (int i = 0; i &lt; index; i++){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i="0">
                <a:latin typeface="Courier New" panose="02070309020205020404" pitchFamily="49" charset="0"/>
              </a:rPr>
              <a:t>    s = shapes[i];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i="0">
                <a:latin typeface="Courier New" panose="02070309020205020404" pitchFamily="49" charset="0"/>
              </a:rPr>
              <a:t>    if (s instanceof Circle){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i="0">
                <a:latin typeface="Courier New" panose="02070309020205020404" pitchFamily="49" charset="0"/>
              </a:rPr>
              <a:t>      Circle c = (Circle) 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i="0">
                <a:latin typeface="Courier New" panose="02070309020205020404" pitchFamily="49" charset="0"/>
              </a:rPr>
              <a:t>      System.out.println(c+" with radius of "+ c.getRadius());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i="0">
                <a:latin typeface="Courier New" panose="02070309020205020404" pitchFamily="49" charset="0"/>
              </a:rPr>
              <a:t>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i="0">
                <a:latin typeface="Courier New" panose="02070309020205020404" pitchFamily="49" charset="0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i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5000"/>
              </a:lnSpc>
              <a:spcBef>
                <a:spcPts val="400"/>
              </a:spcBef>
              <a:buFontTx/>
              <a:buNone/>
            </a:pPr>
            <a:r>
              <a:rPr lang="en-GB" altLang="en-US" sz="1800" i="0">
                <a:latin typeface="Courier New" panose="02070309020205020404" pitchFamily="49" charset="0"/>
              </a:rPr>
              <a:t>}</a:t>
            </a:r>
            <a:endParaRPr lang="en-US" altLang="en-US" sz="1800" i="0">
              <a:latin typeface="Courier New" panose="02070309020205020404" pitchFamily="49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94453" y="1033461"/>
            <a:ext cx="7886700" cy="712789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Example of </a:t>
            </a: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 flipH="1" flipV="1">
            <a:off x="3348038" y="3644900"/>
            <a:ext cx="23034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5795963" y="4724400"/>
            <a:ext cx="28084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1800" dirty="0"/>
              <a:t>Here is the </a:t>
            </a:r>
            <a:r>
              <a:rPr lang="en-GB" altLang="en-US" sz="1800" dirty="0" err="1"/>
              <a:t>downcasting</a:t>
            </a: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130869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08720"/>
            <a:ext cx="7886700" cy="781969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The equals() method revisited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equals() is actually in class Object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inherited by all sub-classes i.e. every class in Java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what should we do to make sure that two classes can be equal?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How would one 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GB" altLang="en-US" sz="1800" dirty="0"/>
              <a:t> be equal to another? 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We should override equals in our subclasses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two 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Circles</a:t>
            </a:r>
            <a:r>
              <a:rPr lang="en-GB" altLang="en-US" sz="1800" dirty="0"/>
              <a:t> might be equal if their internal state is equal</a:t>
            </a:r>
          </a:p>
          <a:p>
            <a:pPr lvl="3">
              <a:lnSpc>
                <a:spcPct val="90000"/>
              </a:lnSpc>
            </a:pPr>
            <a:r>
              <a:rPr lang="en-GB" altLang="en-US" sz="1800" dirty="0"/>
              <a:t>programmer’s decision</a:t>
            </a:r>
          </a:p>
          <a:p>
            <a:pPr lvl="3">
              <a:lnSpc>
                <a:spcPct val="90000"/>
              </a:lnSpc>
            </a:pPr>
            <a:r>
              <a:rPr lang="en-GB" altLang="en-US" sz="1800" dirty="0"/>
              <a:t>would have to write the code to achieve this</a:t>
            </a:r>
          </a:p>
        </p:txBody>
      </p:sp>
    </p:spTree>
    <p:extLst>
      <p:ext uri="{BB962C8B-B14F-4D97-AF65-F5344CB8AC3E}">
        <p14:creationId xmlns:p14="http://schemas.microsoft.com/office/powerpoint/2010/main" val="38294805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07504" y="548680"/>
            <a:ext cx="7886700" cy="1029154"/>
          </a:xfrm>
        </p:spPr>
        <p:txBody>
          <a:bodyPr/>
          <a:lstStyle/>
          <a:p>
            <a:r>
              <a:rPr lang="en-GB" altLang="en-US" sz="2400" dirty="0"/>
              <a:t>Overriding .equals() in Circle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1143F8-485B-45B4-8785-802A9530903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539552" y="1726169"/>
            <a:ext cx="7343775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* Two circles are equal if their radius are equal.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* This is the </a:t>
            </a:r>
            <a:r>
              <a:rPr lang="en-GB" alt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overidden</a:t>
            </a: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version of the method inherited from Object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* @</a:t>
            </a:r>
            <a:r>
              <a:rPr lang="en-GB" alt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o - another Circle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GB" alt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o){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((o != null) &amp;&amp; (o </a:t>
            </a:r>
            <a:r>
              <a:rPr lang="en-GB" alt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Circle)){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Circle </a:t>
            </a:r>
            <a:r>
              <a:rPr lang="en-GB" alt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otherCircle</a:t>
            </a: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= (Circle)o;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</a:t>
            </a:r>
            <a:r>
              <a:rPr lang="en-GB" altLang="en-US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otherCircle.getRadius</a:t>
            </a: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() == radius;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3338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F1B3DB5-95F7-4FB9-AFAF-2746C6F31ABA}" type="slidenum">
              <a:rPr lang="en-US" altLang="en-US" sz="1400" i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i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 sz="2400"/>
              <a:t>Writing abstract classes in Java</a:t>
            </a:r>
            <a:endParaRPr lang="en-US" altLang="en-US" sz="240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84313"/>
            <a:ext cx="8208962" cy="504825"/>
          </a:xfrm>
        </p:spPr>
        <p:txBody>
          <a:bodyPr/>
          <a:lstStyle/>
          <a:p>
            <a:r>
              <a:rPr lang="en-GB" altLang="en-US"/>
              <a:t>Define a class using the keyword </a:t>
            </a:r>
            <a:r>
              <a:rPr lang="en-GB" altLang="en-US" b="1"/>
              <a:t>abstract</a:t>
            </a:r>
            <a:endParaRPr lang="en-GB" alt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755650" y="2133600"/>
            <a:ext cx="6624638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1600" b="1">
                <a:latin typeface="Courier New" panose="02070309020205020404" pitchFamily="49" charset="0"/>
              </a:rPr>
              <a:t>public abstract class</a:t>
            </a:r>
            <a:r>
              <a:rPr lang="en-GB" altLang="en-US" sz="1600">
                <a:latin typeface="Courier New" panose="02070309020205020404" pitchFamily="49" charset="0"/>
              </a:rPr>
              <a:t> Shape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1600">
                <a:latin typeface="Courier New" panose="02070309020205020404" pitchFamily="49" charset="0"/>
              </a:rPr>
              <a:t>}</a:t>
            </a:r>
            <a:r>
              <a:rPr lang="en-GB" altLang="en-US" sz="1600"/>
              <a:t> </a:t>
            </a:r>
            <a:endParaRPr lang="en-US" altLang="en-US" sz="1600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395288" y="2852738"/>
            <a:ext cx="813752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i="0" dirty="0"/>
              <a:t>May have fields and methods</a:t>
            </a:r>
          </a:p>
          <a:p>
            <a:pPr lvl="1"/>
            <a:r>
              <a:rPr lang="en-GB" altLang="en-US" i="0" dirty="0"/>
              <a:t>Methods may be abstract</a:t>
            </a:r>
          </a:p>
          <a:p>
            <a:pPr lvl="2"/>
            <a:r>
              <a:rPr lang="en-GB" altLang="en-US" i="0" dirty="0"/>
              <a:t>Method definition uses keyword </a:t>
            </a:r>
            <a:r>
              <a:rPr lang="en-GB" altLang="en-US" b="1" i="0" dirty="0"/>
              <a:t>abstract </a:t>
            </a:r>
            <a:r>
              <a:rPr lang="en-GB" altLang="en-US" i="0" dirty="0"/>
              <a:t>and ends with semicolon – no braces</a:t>
            </a:r>
          </a:p>
          <a:p>
            <a:pPr lvl="2"/>
            <a:r>
              <a:rPr lang="en-GB" altLang="en-US" i="0" dirty="0"/>
              <a:t>Abstract methods </a:t>
            </a:r>
            <a:r>
              <a:rPr lang="en-GB" altLang="en-US" dirty="0"/>
              <a:t>must</a:t>
            </a:r>
            <a:r>
              <a:rPr lang="en-GB" altLang="en-US" i="0" dirty="0"/>
              <a:t> be overridden by subclass or subclass must be declared abstract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042988" y="5084763"/>
            <a:ext cx="662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1600" b="1" dirty="0">
                <a:latin typeface="Courier New" panose="02070309020205020404" pitchFamily="49" charset="0"/>
              </a:rPr>
              <a:t>public abstract </a:t>
            </a:r>
            <a:r>
              <a:rPr lang="en-GB" altLang="en-US" sz="1600" dirty="0">
                <a:latin typeface="Courier New" panose="02070309020205020404" pitchFamily="49" charset="0"/>
              </a:rPr>
              <a:t>double</a:t>
            </a:r>
            <a:r>
              <a:rPr lang="en-GB" altLang="en-US" sz="1600" b="1" dirty="0">
                <a:latin typeface="Courier New" panose="02070309020205020404" pitchFamily="49" charset="0"/>
              </a:rPr>
              <a:t> </a:t>
            </a:r>
            <a:r>
              <a:rPr lang="en-GB" altLang="en-US" sz="1600" dirty="0">
                <a:latin typeface="Courier New" panose="02070309020205020404" pitchFamily="49" charset="0"/>
              </a:rPr>
              <a:t>getArea() ;</a:t>
            </a:r>
            <a:endParaRPr lang="en-US" altLang="en-US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310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4608512" cy="59567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Wine {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fun1(){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("Wine Fun.....");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fun2();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fun2(){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("Wine Fun2.....");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Whisky extends Wine{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public void fun1(String a){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("Whisky Fun1.....");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fun2();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fun2(){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("Whisky Fun2.....");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E79D-3132-4D8C-BB10-A25A32A157E2}" type="slidenum">
              <a:rPr lang="en-US" altLang="en-US" smtClean="0"/>
              <a:pPr/>
              <a:t>70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60032" y="908720"/>
            <a:ext cx="3960440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Test { 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) { 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Wine a = new Whisky(); 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a.fun1(); 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3550C-E105-46EA-993A-8D779474AE9C}"/>
              </a:ext>
            </a:extLst>
          </p:cNvPr>
          <p:cNvSpPr txBox="1"/>
          <p:nvPr/>
        </p:nvSpPr>
        <p:spPr>
          <a:xfrm>
            <a:off x="4006850" y="4797152"/>
            <a:ext cx="4963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dirty="0"/>
              <a:t>Parameterised overloading</a:t>
            </a:r>
            <a:r>
              <a:rPr lang="en-GB" i="0" dirty="0"/>
              <a:t> </a:t>
            </a:r>
          </a:p>
          <a:p>
            <a:r>
              <a:rPr lang="en-GB" i="0" dirty="0"/>
              <a:t>then the use of </a:t>
            </a:r>
            <a:r>
              <a:rPr lang="en-GB" b="1" i="0" dirty="0"/>
              <a:t>upcasting</a:t>
            </a:r>
            <a:r>
              <a:rPr lang="en-GB" i="0" dirty="0"/>
              <a:t> can be seen clearly.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50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87684"/>
            <a:ext cx="7886700" cy="1325563"/>
          </a:xfrm>
        </p:spPr>
        <p:txBody>
          <a:bodyPr/>
          <a:lstStyle/>
          <a:p>
            <a:r>
              <a:rPr lang="en-GB" altLang="en-US" sz="2400" dirty="0"/>
              <a:t>Summary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Polymorphism</a:t>
            </a:r>
          </a:p>
          <a:p>
            <a:endParaRPr lang="en-GB" altLang="en-US"/>
          </a:p>
          <a:p>
            <a:r>
              <a:rPr lang="en-GB" altLang="en-US"/>
              <a:t>Casting</a:t>
            </a:r>
          </a:p>
          <a:p>
            <a:endParaRPr lang="en-GB" altLang="en-US"/>
          </a:p>
          <a:p>
            <a:r>
              <a:rPr lang="en-GB" altLang="en-US"/>
              <a:t>The method </a:t>
            </a:r>
            <a:r>
              <a:rPr lang="en-GB" altLang="en-US">
                <a:latin typeface="Courier New" panose="02070309020205020404" pitchFamily="49" charset="0"/>
              </a:rPr>
              <a:t>boolean equals(Object o);</a:t>
            </a:r>
          </a:p>
        </p:txBody>
      </p:sp>
    </p:spTree>
    <p:extLst>
      <p:ext uri="{BB962C8B-B14F-4D97-AF65-F5344CB8AC3E}">
        <p14:creationId xmlns:p14="http://schemas.microsoft.com/office/powerpoint/2010/main" val="94387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A90D-41A1-49B3-85BD-3ECEB8D7A08B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00062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Abstract Methods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8280920" cy="2520280"/>
          </a:xfrm>
        </p:spPr>
        <p:txBody>
          <a:bodyPr>
            <a:normAutofit/>
          </a:bodyPr>
          <a:lstStyle/>
          <a:p>
            <a:r>
              <a:rPr lang="en-GB" altLang="en-US" dirty="0"/>
              <a:t>How do we define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getArea()</a:t>
            </a:r>
            <a:r>
              <a:rPr lang="en-GB" altLang="en-US" dirty="0"/>
              <a:t> of Shape?</a:t>
            </a:r>
          </a:p>
          <a:p>
            <a:r>
              <a:rPr lang="en-GB" altLang="en-US" dirty="0"/>
              <a:t>Need to know what shape it is in order to know the formula.</a:t>
            </a:r>
          </a:p>
          <a:p>
            <a:r>
              <a:rPr lang="en-GB" altLang="en-US" dirty="0"/>
              <a:t>It does not make sense to provide the detailed description for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getArea() </a:t>
            </a:r>
            <a:r>
              <a:rPr lang="en-GB" altLang="en-US" dirty="0"/>
              <a:t>in Shape.</a:t>
            </a:r>
          </a:p>
          <a:p>
            <a:r>
              <a:rPr lang="en-GB" altLang="en-US" dirty="0"/>
              <a:t>Abstract methods provide “place holders” for methods that can be sensibly mentioned at one level, but that are going to be implemented in a variety of ways in the subclasses.</a:t>
            </a:r>
          </a:p>
        </p:txBody>
      </p:sp>
    </p:spTree>
    <p:extLst>
      <p:ext uri="{BB962C8B-B14F-4D97-AF65-F5344CB8AC3E}">
        <p14:creationId xmlns:p14="http://schemas.microsoft.com/office/powerpoint/2010/main" val="265483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FA60-6333-417C-B9D1-B3399ED9766A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2800" dirty="0"/>
              <a:t>Abstract Classes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3826543"/>
          </a:xfrm>
        </p:spPr>
        <p:txBody>
          <a:bodyPr>
            <a:noAutofit/>
          </a:bodyPr>
          <a:lstStyle/>
          <a:p>
            <a:r>
              <a:rPr lang="en-GB" altLang="en-US" sz="2400" dirty="0"/>
              <a:t>An abstract class is any class with at least one abstract method. </a:t>
            </a:r>
          </a:p>
          <a:p>
            <a:r>
              <a:rPr lang="en-GB" altLang="en-US" sz="2400" dirty="0"/>
              <a:t>An abstract class cannot be used to declare objects any more. The presence of the abstract method means that it is incomplete.</a:t>
            </a:r>
          </a:p>
          <a:p>
            <a:r>
              <a:rPr lang="en-GB" altLang="en-US" sz="2400" dirty="0"/>
              <a:t>An abstract class cannot be instantiated using the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en-US" sz="2400" dirty="0"/>
              <a:t> operator, but you can still define its constructors, which are invoked in the constructors of its subclasses. </a:t>
            </a:r>
          </a:p>
          <a:p>
            <a:pPr lvl="1"/>
            <a:r>
              <a:rPr lang="en-GB" altLang="en-US" sz="2100" dirty="0"/>
              <a:t>For instance, the constructors of </a:t>
            </a:r>
            <a:r>
              <a:rPr lang="en-GB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GB" altLang="en-US" sz="2100" dirty="0"/>
              <a:t> are invoked in the </a:t>
            </a:r>
            <a:r>
              <a:rPr lang="en-GB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GB" altLang="en-US" sz="2100" dirty="0"/>
              <a:t> class and the </a:t>
            </a:r>
            <a:r>
              <a:rPr lang="en-GB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GB" altLang="en-US" sz="21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92045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62706</TotalTime>
  <Words>3833</Words>
  <Application>Microsoft Office PowerPoint</Application>
  <PresentationFormat>On-screen Show (4:3)</PresentationFormat>
  <Paragraphs>745</Paragraphs>
  <Slides>71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Arial</vt:lpstr>
      <vt:lpstr>Book Antiqua</vt:lpstr>
      <vt:lpstr>Calibri</vt:lpstr>
      <vt:lpstr>Calibri Light</vt:lpstr>
      <vt:lpstr>Courier New</vt:lpstr>
      <vt:lpstr>Helvetica</vt:lpstr>
      <vt:lpstr>Symbol</vt:lpstr>
      <vt:lpstr>Times New Roman</vt:lpstr>
      <vt:lpstr>Office Theme</vt:lpstr>
      <vt:lpstr>Picture</vt:lpstr>
      <vt:lpstr>Document</vt:lpstr>
      <vt:lpstr>7COM1025 Programming for Software Engineers</vt:lpstr>
      <vt:lpstr>Shape Hierarchy</vt:lpstr>
      <vt:lpstr>Can we create a Shape</vt:lpstr>
      <vt:lpstr>Abstract Class</vt:lpstr>
      <vt:lpstr>Characteristics of an abstract class</vt:lpstr>
      <vt:lpstr>UML Diagrams of Abstract Classes</vt:lpstr>
      <vt:lpstr>Writing abstract classes in Java</vt:lpstr>
      <vt:lpstr>Abstract Methods</vt:lpstr>
      <vt:lpstr>Abstract Classes</vt:lpstr>
      <vt:lpstr>The abstract Modifier</vt:lpstr>
      <vt:lpstr>Extending abstract classes in Java</vt:lpstr>
      <vt:lpstr>Using Abstract Classes: What you can do</vt:lpstr>
      <vt:lpstr>Abstract class as a data type</vt:lpstr>
      <vt:lpstr>Reference Type and Object Type</vt:lpstr>
      <vt:lpstr>Using Abstract Classes: What you cannot do</vt:lpstr>
      <vt:lpstr>PowerPoint Presentation</vt:lpstr>
      <vt:lpstr>Abstract Class Hierarchy</vt:lpstr>
      <vt:lpstr>Abstract Class Design</vt:lpstr>
      <vt:lpstr>Correct Hierarchy?</vt:lpstr>
      <vt:lpstr>Correct State and Behaviour?</vt:lpstr>
      <vt:lpstr>Problems: Multiple inheritance</vt:lpstr>
      <vt:lpstr>Multiple Inheritance = Multiple Problems</vt:lpstr>
      <vt:lpstr>Multiple Inheritance in Java</vt:lpstr>
      <vt:lpstr>Interfaces</vt:lpstr>
      <vt:lpstr>Interfaces</vt:lpstr>
      <vt:lpstr>Implementing Interfaces</vt:lpstr>
      <vt:lpstr>Interfaces</vt:lpstr>
      <vt:lpstr>Whether to use an interface or a class?</vt:lpstr>
      <vt:lpstr>Interface to partially support multiple inheritance</vt:lpstr>
      <vt:lpstr>A Hire Shop</vt:lpstr>
      <vt:lpstr>Specifying Behaviour</vt:lpstr>
      <vt:lpstr>Specifying Behaviour</vt:lpstr>
      <vt:lpstr>Interface Example</vt:lpstr>
      <vt:lpstr>What you cannot do</vt:lpstr>
      <vt:lpstr>Implementing Interfaces</vt:lpstr>
      <vt:lpstr>Using Interfaces</vt:lpstr>
      <vt:lpstr>Example : Drawable</vt:lpstr>
      <vt:lpstr>Another Interface Example</vt:lpstr>
      <vt:lpstr>Implementing Interfaces</vt:lpstr>
      <vt:lpstr>Implements interface</vt:lpstr>
      <vt:lpstr>Test the example</vt:lpstr>
      <vt:lpstr>What is the point of using Interfaces?</vt:lpstr>
      <vt:lpstr>Enhance design using abstract classes and interfaces</vt:lpstr>
      <vt:lpstr>OO Language Constructs</vt:lpstr>
      <vt:lpstr>3rd is Polymorphism</vt:lpstr>
      <vt:lpstr>Familiar Hierarchy</vt:lpstr>
      <vt:lpstr>Method overriding</vt:lpstr>
      <vt:lpstr>Different Reference and Object </vt:lpstr>
      <vt:lpstr>Polymorphic Array</vt:lpstr>
      <vt:lpstr>Polymorphism in action</vt:lpstr>
      <vt:lpstr>Polymorphism &amp; Overriding</vt:lpstr>
      <vt:lpstr>Case Study </vt:lpstr>
      <vt:lpstr>PowerPoint Presentation</vt:lpstr>
      <vt:lpstr>Overriding at Runtime</vt:lpstr>
      <vt:lpstr>Subtyping</vt:lpstr>
      <vt:lpstr>Static and Dynamic Type</vt:lpstr>
      <vt:lpstr>Polymorphic Substitution</vt:lpstr>
      <vt:lpstr>Rules for Polymorphic creation</vt:lpstr>
      <vt:lpstr>Casting</vt:lpstr>
      <vt:lpstr>Upcasting</vt:lpstr>
      <vt:lpstr>Upcasting when passing to method</vt:lpstr>
      <vt:lpstr>Downcasting</vt:lpstr>
      <vt:lpstr>PowerPoint Presentation</vt:lpstr>
      <vt:lpstr>PowerPoint Presentation</vt:lpstr>
      <vt:lpstr>ClassCastException</vt:lpstr>
      <vt:lpstr>Instanceof</vt:lpstr>
      <vt:lpstr>Example of instanceof</vt:lpstr>
      <vt:lpstr>The equals() method revisited</vt:lpstr>
      <vt:lpstr>Overriding .equals() in Circle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Ian Bradford</dc:creator>
  <cp:lastModifiedBy>Hui Cheng</cp:lastModifiedBy>
  <cp:revision>399</cp:revision>
  <cp:lastPrinted>2005-10-13T14:06:28Z</cp:lastPrinted>
  <dcterms:created xsi:type="dcterms:W3CDTF">2004-04-14T09:29:50Z</dcterms:created>
  <dcterms:modified xsi:type="dcterms:W3CDTF">2020-02-25T14:53:24Z</dcterms:modified>
</cp:coreProperties>
</file>