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84"/>
  </p:notesMasterIdLst>
  <p:handoutMasterIdLst>
    <p:handoutMasterId r:id="rId85"/>
  </p:handoutMasterIdLst>
  <p:sldIdLst>
    <p:sldId id="256" r:id="rId2"/>
    <p:sldId id="358" r:id="rId3"/>
    <p:sldId id="271" r:id="rId4"/>
    <p:sldId id="272" r:id="rId5"/>
    <p:sldId id="273" r:id="rId6"/>
    <p:sldId id="289" r:id="rId7"/>
    <p:sldId id="335" r:id="rId8"/>
    <p:sldId id="333" r:id="rId9"/>
    <p:sldId id="334" r:id="rId10"/>
    <p:sldId id="356" r:id="rId11"/>
    <p:sldId id="357" r:id="rId12"/>
    <p:sldId id="331" r:id="rId13"/>
    <p:sldId id="287" r:id="rId14"/>
    <p:sldId id="275" r:id="rId15"/>
    <p:sldId id="276" r:id="rId16"/>
    <p:sldId id="332" r:id="rId17"/>
    <p:sldId id="290" r:id="rId18"/>
    <p:sldId id="280" r:id="rId19"/>
    <p:sldId id="281" r:id="rId20"/>
    <p:sldId id="257" r:id="rId21"/>
    <p:sldId id="258" r:id="rId22"/>
    <p:sldId id="259" r:id="rId23"/>
    <p:sldId id="260" r:id="rId24"/>
    <p:sldId id="261" r:id="rId25"/>
    <p:sldId id="262" r:id="rId26"/>
    <p:sldId id="263" r:id="rId27"/>
    <p:sldId id="264" r:id="rId28"/>
    <p:sldId id="265" r:id="rId29"/>
    <p:sldId id="266" r:id="rId30"/>
    <p:sldId id="267" r:id="rId31"/>
    <p:sldId id="291" r:id="rId32"/>
    <p:sldId id="268" r:id="rId33"/>
    <p:sldId id="269" r:id="rId34"/>
    <p:sldId id="270" r:id="rId35"/>
    <p:sldId id="292" r:id="rId36"/>
    <p:sldId id="293" r:id="rId37"/>
    <p:sldId id="294" r:id="rId38"/>
    <p:sldId id="295" r:id="rId39"/>
    <p:sldId id="296" r:id="rId40"/>
    <p:sldId id="326" r:id="rId41"/>
    <p:sldId id="327" r:id="rId42"/>
    <p:sldId id="297" r:id="rId43"/>
    <p:sldId id="298" r:id="rId44"/>
    <p:sldId id="300" r:id="rId45"/>
    <p:sldId id="338" r:id="rId46"/>
    <p:sldId id="339" r:id="rId47"/>
    <p:sldId id="340" r:id="rId48"/>
    <p:sldId id="336" r:id="rId49"/>
    <p:sldId id="337" r:id="rId50"/>
    <p:sldId id="308" r:id="rId51"/>
    <p:sldId id="309" r:id="rId52"/>
    <p:sldId id="310" r:id="rId53"/>
    <p:sldId id="311" r:id="rId54"/>
    <p:sldId id="312" r:id="rId55"/>
    <p:sldId id="313" r:id="rId56"/>
    <p:sldId id="314" r:id="rId57"/>
    <p:sldId id="328" r:id="rId58"/>
    <p:sldId id="315" r:id="rId59"/>
    <p:sldId id="316" r:id="rId60"/>
    <p:sldId id="317" r:id="rId61"/>
    <p:sldId id="318" r:id="rId62"/>
    <p:sldId id="329" r:id="rId63"/>
    <p:sldId id="319" r:id="rId64"/>
    <p:sldId id="320" r:id="rId65"/>
    <p:sldId id="321" r:id="rId66"/>
    <p:sldId id="322" r:id="rId67"/>
    <p:sldId id="33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Lst>
  <p:sldSz cx="9144000" cy="6858000" type="screen4x3"/>
  <p:notesSz cx="6888163" cy="9623425"/>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Hui" initials="CH" lastIdx="1" clrIdx="0">
    <p:extLst>
      <p:ext uri="{19B8F6BF-5375-455C-9EA6-DF929625EA0E}">
        <p15:presenceInfo xmlns:p15="http://schemas.microsoft.com/office/powerpoint/2012/main" userId="S-1-5-21-3967722400-1698878302-1112778811-275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A7"/>
    <a:srgbClr val="38AEAB"/>
    <a:srgbClr val="2EA19E"/>
    <a:srgbClr val="3CBAB7"/>
    <a:srgbClr val="339999"/>
    <a:srgbClr val="91F3AF"/>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365" autoAdjust="0"/>
  </p:normalViewPr>
  <p:slideViewPr>
    <p:cSldViewPr>
      <p:cViewPr varScale="1">
        <p:scale>
          <a:sx n="85" d="100"/>
          <a:sy n="85" d="100"/>
        </p:scale>
        <p:origin x="22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072" y="114"/>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4826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02075" y="0"/>
            <a:ext cx="2984500" cy="482600"/>
          </a:xfrm>
          <a:prstGeom prst="rect">
            <a:avLst/>
          </a:prstGeom>
        </p:spPr>
        <p:txBody>
          <a:bodyPr vert="horz" lIns="91440" tIns="45720" rIns="91440" bIns="45720" rtlCol="0"/>
          <a:lstStyle>
            <a:lvl1pPr algn="r">
              <a:defRPr sz="1200"/>
            </a:lvl1pPr>
          </a:lstStyle>
          <a:p>
            <a:fld id="{D3F2C70D-6A42-4602-ADF0-2738153AB31B}" type="datetimeFigureOut">
              <a:rPr lang="en-GB" smtClean="0"/>
              <a:t>03/03/2020</a:t>
            </a:fld>
            <a:endParaRPr lang="en-GB"/>
          </a:p>
        </p:txBody>
      </p:sp>
      <p:sp>
        <p:nvSpPr>
          <p:cNvPr id="4" name="Footer Placeholder 3"/>
          <p:cNvSpPr>
            <a:spLocks noGrp="1"/>
          </p:cNvSpPr>
          <p:nvPr>
            <p:ph type="ftr" sz="quarter" idx="2"/>
          </p:nvPr>
        </p:nvSpPr>
        <p:spPr>
          <a:xfrm>
            <a:off x="0" y="9140825"/>
            <a:ext cx="2984500" cy="4826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02075" y="9140825"/>
            <a:ext cx="2984500" cy="482600"/>
          </a:xfrm>
          <a:prstGeom prst="rect">
            <a:avLst/>
          </a:prstGeom>
        </p:spPr>
        <p:txBody>
          <a:bodyPr vert="horz" lIns="91440" tIns="45720" rIns="91440" bIns="45720" rtlCol="0" anchor="b"/>
          <a:lstStyle>
            <a:lvl1pPr algn="r">
              <a:defRPr sz="1200"/>
            </a:lvl1pPr>
          </a:lstStyle>
          <a:p>
            <a:fld id="{5FA84443-6C44-4F75-AF9A-06C8E9FF96FC}" type="slidenum">
              <a:rPr lang="en-GB" smtClean="0"/>
              <a:t>‹#›</a:t>
            </a:fld>
            <a:endParaRPr lang="en-GB"/>
          </a:p>
        </p:txBody>
      </p:sp>
    </p:spTree>
    <p:extLst>
      <p:ext uri="{BB962C8B-B14F-4D97-AF65-F5344CB8AC3E}">
        <p14:creationId xmlns:p14="http://schemas.microsoft.com/office/powerpoint/2010/main" val="1328557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39" name="Rectangle 1027"/>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i="0">
                <a:latin typeface="Times New Roman" pitchFamily="18" charset="0"/>
              </a:defRPr>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942" name="Rectangle 1030"/>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43" name="Rectangle 1031"/>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i="0">
                <a:latin typeface="Times New Roman" panose="02020603050405020304" pitchFamily="18" charset="0"/>
              </a:defRPr>
            </a:lvl1pPr>
          </a:lstStyle>
          <a:p>
            <a:fld id="{9A4140A6-3598-4290-8780-7041D20271B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oracle.com/javase/8/docs/api/java/awt/GridLayout.html#GridLayout-int-int-int-int-"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 class HashMap&lt;K,V&gt;</a:t>
            </a:r>
          </a:p>
          <a:p>
            <a:r>
              <a:rPr lang="en-GB" dirty="0"/>
              <a:t>extends </a:t>
            </a:r>
            <a:r>
              <a:rPr lang="en-GB" dirty="0" err="1"/>
              <a:t>AbstractMap</a:t>
            </a:r>
            <a:r>
              <a:rPr lang="en-GB" dirty="0"/>
              <a:t>&lt;K,V&gt;</a:t>
            </a:r>
          </a:p>
          <a:p>
            <a:r>
              <a:rPr lang="en-GB" dirty="0"/>
              <a:t>implements Map&lt;K,V&gt;, Cloneable, Serializable</a:t>
            </a:r>
          </a:p>
          <a:p>
            <a:endParaRPr lang="en-GB" dirty="0"/>
          </a:p>
          <a:p>
            <a:r>
              <a:rPr lang="en-US" altLang="zh-CN" dirty="0"/>
              <a:t>Set</a:t>
            </a:r>
            <a:r>
              <a:rPr lang="en-GB" altLang="zh-CN" dirty="0"/>
              <a:t>:</a:t>
            </a:r>
            <a:r>
              <a:rPr lang="zh-CN" altLang="en-US" dirty="0"/>
              <a:t> </a:t>
            </a:r>
            <a:r>
              <a:rPr lang="en-GB" altLang="zh-CN" dirty="0"/>
              <a:t>a</a:t>
            </a:r>
            <a:r>
              <a:rPr lang="en-GB" dirty="0"/>
              <a:t> collection that contains no duplicate elements</a:t>
            </a:r>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public static interface </a:t>
            </a:r>
            <a:r>
              <a:rPr lang="en-GB" b="1" dirty="0" err="1">
                <a:effectLst/>
              </a:rPr>
              <a:t>Map.Entry</a:t>
            </a:r>
            <a:r>
              <a:rPr lang="en-GB" b="1" dirty="0">
                <a:effectLst/>
              </a:rPr>
              <a:t>&lt;K,V&gt;</a:t>
            </a:r>
            <a:endParaRPr lang="en-GB" dirty="0"/>
          </a:p>
          <a:p>
            <a:endParaRPr lang="en-GB" dirty="0"/>
          </a:p>
        </p:txBody>
      </p:sp>
      <p:sp>
        <p:nvSpPr>
          <p:cNvPr id="4" name="Slide Number Placeholder 3"/>
          <p:cNvSpPr>
            <a:spLocks noGrp="1"/>
          </p:cNvSpPr>
          <p:nvPr>
            <p:ph type="sldNum" sz="quarter" idx="5"/>
          </p:nvPr>
        </p:nvSpPr>
        <p:spPr/>
        <p:txBody>
          <a:bodyPr/>
          <a:lstStyle/>
          <a:p>
            <a:fld id="{9A4140A6-3598-4290-8780-7041D20271B3}" type="slidenum">
              <a:rPr lang="en-GB" altLang="en-US" smtClean="0"/>
              <a:pPr/>
              <a:t>6</a:t>
            </a:fld>
            <a:endParaRPr lang="en-GB" altLang="en-US"/>
          </a:p>
        </p:txBody>
      </p:sp>
    </p:spTree>
    <p:extLst>
      <p:ext uri="{BB962C8B-B14F-4D97-AF65-F5344CB8AC3E}">
        <p14:creationId xmlns:p14="http://schemas.microsoft.com/office/powerpoint/2010/main" val="334510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en-US" b="1" i="1" dirty="0"/>
              <a:t>All</a:t>
            </a:r>
            <a:r>
              <a:rPr lang="en-GB" altLang="en-US" dirty="0"/>
              <a:t> classes for GUI are subclasses of </a:t>
            </a:r>
            <a:r>
              <a:rPr lang="en-GB" altLang="en-US" dirty="0" err="1"/>
              <a:t>java.awt</a:t>
            </a:r>
            <a:r>
              <a:rPr lang="en-GB" altLang="en-US" dirty="0"/>
              <a:t> Component</a:t>
            </a:r>
          </a:p>
          <a:p>
            <a:endParaRPr lang="en-GB" dirty="0"/>
          </a:p>
        </p:txBody>
      </p:sp>
      <p:sp>
        <p:nvSpPr>
          <p:cNvPr id="4" name="Slide Number Placeholder 3"/>
          <p:cNvSpPr>
            <a:spLocks noGrp="1"/>
          </p:cNvSpPr>
          <p:nvPr>
            <p:ph type="sldNum" sz="quarter" idx="5"/>
          </p:nvPr>
        </p:nvSpPr>
        <p:spPr/>
        <p:txBody>
          <a:bodyPr/>
          <a:lstStyle/>
          <a:p>
            <a:fld id="{9A4140A6-3598-4290-8780-7041D20271B3}" type="slidenum">
              <a:rPr lang="en-GB" altLang="en-US" smtClean="0"/>
              <a:pPr/>
              <a:t>49</a:t>
            </a:fld>
            <a:endParaRPr lang="en-GB" altLang="en-US"/>
          </a:p>
        </p:txBody>
      </p:sp>
    </p:spTree>
    <p:extLst>
      <p:ext uri="{BB962C8B-B14F-4D97-AF65-F5344CB8AC3E}">
        <p14:creationId xmlns:p14="http://schemas.microsoft.com/office/powerpoint/2010/main" val="96092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a:t>GridLayout</a:t>
            </a:r>
            <a:r>
              <a:rPr lang="en-GB" dirty="0"/>
              <a:t>(</a:t>
            </a:r>
            <a:r>
              <a:rPr lang="en-GB" dirty="0" err="1"/>
              <a:t>int</a:t>
            </a:r>
            <a:r>
              <a:rPr lang="en-GB" dirty="0"/>
              <a:t> rows, </a:t>
            </a:r>
            <a:r>
              <a:rPr lang="en-GB" dirty="0" err="1"/>
              <a:t>int</a:t>
            </a:r>
            <a:r>
              <a:rPr lang="en-GB" dirty="0"/>
              <a:t> cols)</a:t>
            </a:r>
          </a:p>
          <a:p>
            <a:r>
              <a:rPr lang="en-GB" dirty="0"/>
              <a:t>Creates a grid layout with the specified number of rows and columns. All components in the layout are given equal size. One, but not both, of rows and cols can be zero, which means that any number of objects can be placed in a row or in a column.</a:t>
            </a:r>
          </a:p>
          <a:p>
            <a:endParaRPr lang="en-GB" sz="1200" u="none" strike="noStrike" kern="1200" dirty="0">
              <a:solidFill>
                <a:schemeClr val="tx1"/>
              </a:solidFill>
              <a:latin typeface="Times New Roman" pitchFamily="18" charset="0"/>
              <a:ea typeface="+mn-ea"/>
              <a:cs typeface="+mn-cs"/>
              <a:hlinkClick r:id="rId3"/>
            </a:endParaRPr>
          </a:p>
          <a:p>
            <a:r>
              <a:rPr lang="en-GB" dirty="0" err="1"/>
              <a:t>GridLayout</a:t>
            </a:r>
            <a:r>
              <a:rPr lang="en-GB" dirty="0"/>
              <a:t>(</a:t>
            </a:r>
            <a:r>
              <a:rPr lang="en-GB" dirty="0" err="1"/>
              <a:t>int</a:t>
            </a:r>
            <a:r>
              <a:rPr lang="en-GB" dirty="0"/>
              <a:t> rows, </a:t>
            </a:r>
            <a:r>
              <a:rPr lang="en-GB" dirty="0" err="1"/>
              <a:t>int</a:t>
            </a:r>
            <a:r>
              <a:rPr lang="en-GB" dirty="0"/>
              <a:t> cols, </a:t>
            </a:r>
            <a:r>
              <a:rPr lang="en-GB" dirty="0" err="1"/>
              <a:t>int</a:t>
            </a:r>
            <a:r>
              <a:rPr lang="en-GB" dirty="0"/>
              <a:t> </a:t>
            </a:r>
            <a:r>
              <a:rPr lang="en-GB" dirty="0" err="1"/>
              <a:t>hgap</a:t>
            </a:r>
            <a:r>
              <a:rPr lang="en-GB" dirty="0"/>
              <a:t>, </a:t>
            </a:r>
            <a:r>
              <a:rPr lang="en-GB" dirty="0" err="1"/>
              <a:t>int</a:t>
            </a:r>
            <a:r>
              <a:rPr lang="en-GB" dirty="0"/>
              <a:t> </a:t>
            </a:r>
            <a:r>
              <a:rPr lang="en-GB" dirty="0" err="1"/>
              <a:t>vgap</a:t>
            </a:r>
            <a:r>
              <a:rPr lang="en-GB" dirty="0"/>
              <a:t>) </a:t>
            </a:r>
          </a:p>
          <a:p>
            <a:r>
              <a:rPr lang="en-GB" dirty="0"/>
              <a:t>Creates a grid layout with the specified number of rows and columns. In addition, the horizontal and vertical gaps are set to the specified values. Horizontal gaps are places between each of columns. Vertical gaps are placed between each of the rows.</a:t>
            </a:r>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70</a:t>
            </a:fld>
            <a:endParaRPr lang="en-GB" altLang="en-US"/>
          </a:p>
        </p:txBody>
      </p:sp>
    </p:spTree>
    <p:extLst>
      <p:ext uri="{BB962C8B-B14F-4D97-AF65-F5344CB8AC3E}">
        <p14:creationId xmlns:p14="http://schemas.microsoft.com/office/powerpoint/2010/main" val="144290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p:spPr>
        <p:txBody>
          <a:bodyPr/>
          <a:lstStyle/>
          <a:p>
            <a:fld id="{FC405782-D8DA-4C8E-9FCA-EDABACD8925D}" type="slidenum">
              <a:rPr lang="en-GB" altLang="en-US"/>
              <a:pPr/>
              <a:t>72</a:t>
            </a:fld>
            <a:endParaRPr lang="en-GB" altLang="en-US"/>
          </a:p>
        </p:txBody>
      </p:sp>
      <p:sp>
        <p:nvSpPr>
          <p:cNvPr id="31747" name="Rectangle 1"/>
          <p:cNvSpPr>
            <a:spLocks noGrp="1" noRot="1" noChangeAspect="1" noChangeArrowheads="1" noTextEdit="1"/>
          </p:cNvSpPr>
          <p:nvPr>
            <p:ph type="sldImg"/>
          </p:nvPr>
        </p:nvSpPr>
        <p:spPr>
          <a:xfrm>
            <a:off x="1039813" y="722313"/>
            <a:ext cx="4810125" cy="3608387"/>
          </a:xfrm>
          <a:solidFill>
            <a:srgbClr val="FFFFFF"/>
          </a:solidFill>
          <a:ln/>
        </p:spPr>
      </p:sp>
      <p:sp>
        <p:nvSpPr>
          <p:cNvPr id="31748" name="Rectangle 2"/>
          <p:cNvSpPr>
            <a:spLocks noGrp="1" noChangeArrowheads="1"/>
          </p:cNvSpPr>
          <p:nvPr>
            <p:ph type="body" idx="1"/>
          </p:nvPr>
        </p:nvSpPr>
        <p:spPr>
          <a:xfrm>
            <a:off x="919376" y="4570413"/>
            <a:ext cx="5051001" cy="4330700"/>
          </a:xfrm>
          <a:noFill/>
          <a:ln/>
        </p:spPr>
        <p:txBody>
          <a:bodyPr wrap="none" anchor="ctr"/>
          <a:lstStyle/>
          <a:p>
            <a:endParaRPr lang="en-US" altLang="en-US"/>
          </a:p>
        </p:txBody>
      </p:sp>
    </p:spTree>
    <p:extLst>
      <p:ext uri="{BB962C8B-B14F-4D97-AF65-F5344CB8AC3E}">
        <p14:creationId xmlns:p14="http://schemas.microsoft.com/office/powerpoint/2010/main" val="43064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p:spPr>
        <p:txBody>
          <a:bodyPr/>
          <a:lstStyle/>
          <a:p>
            <a:fld id="{C55422C7-8D9F-44E6-9D94-408E5BC9187F}" type="slidenum">
              <a:rPr lang="en-GB" altLang="en-US"/>
              <a:pPr/>
              <a:t>73</a:t>
            </a:fld>
            <a:endParaRPr lang="en-GB" altLang="en-US"/>
          </a:p>
        </p:txBody>
      </p:sp>
      <p:sp>
        <p:nvSpPr>
          <p:cNvPr id="33795" name="Rectangle 1"/>
          <p:cNvSpPr>
            <a:spLocks noGrp="1" noRot="1" noChangeAspect="1" noChangeArrowheads="1" noTextEdit="1"/>
          </p:cNvSpPr>
          <p:nvPr>
            <p:ph type="sldImg"/>
          </p:nvPr>
        </p:nvSpPr>
        <p:spPr>
          <a:xfrm>
            <a:off x="1039813" y="722313"/>
            <a:ext cx="4810125" cy="3608387"/>
          </a:xfrm>
          <a:solidFill>
            <a:srgbClr val="FFFFFF"/>
          </a:solidFill>
          <a:ln/>
        </p:spPr>
      </p:sp>
      <p:sp>
        <p:nvSpPr>
          <p:cNvPr id="33796" name="Rectangle 2"/>
          <p:cNvSpPr>
            <a:spLocks noGrp="1" noChangeArrowheads="1"/>
          </p:cNvSpPr>
          <p:nvPr>
            <p:ph type="body" idx="1"/>
          </p:nvPr>
        </p:nvSpPr>
        <p:spPr>
          <a:xfrm>
            <a:off x="919376" y="4570413"/>
            <a:ext cx="5051001" cy="4330700"/>
          </a:xfrm>
          <a:noFill/>
          <a:ln/>
        </p:spPr>
        <p:txBody>
          <a:bodyPr wrap="none" anchor="ctr"/>
          <a:lstStyle/>
          <a:p>
            <a:endParaRPr lang="en-US" altLang="en-US"/>
          </a:p>
        </p:txBody>
      </p:sp>
    </p:spTree>
    <p:extLst>
      <p:ext uri="{BB962C8B-B14F-4D97-AF65-F5344CB8AC3E}">
        <p14:creationId xmlns:p14="http://schemas.microsoft.com/office/powerpoint/2010/main" val="832944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p>
            <a:fld id="{EA4314F2-495E-4DAF-89AF-3F2ED92A685D}" type="slidenum">
              <a:rPr lang="en-GB" altLang="en-US"/>
              <a:pPr/>
              <a:t>74</a:t>
            </a:fld>
            <a:endParaRPr lang="en-GB" altLang="en-US"/>
          </a:p>
        </p:txBody>
      </p:sp>
      <p:sp>
        <p:nvSpPr>
          <p:cNvPr id="35843" name="Rectangle 1"/>
          <p:cNvSpPr>
            <a:spLocks noGrp="1" noRot="1" noChangeAspect="1" noChangeArrowheads="1" noTextEdit="1"/>
          </p:cNvSpPr>
          <p:nvPr>
            <p:ph type="sldImg"/>
          </p:nvPr>
        </p:nvSpPr>
        <p:spPr>
          <a:xfrm>
            <a:off x="1039813" y="722313"/>
            <a:ext cx="4810125" cy="3608387"/>
          </a:xfrm>
          <a:solidFill>
            <a:srgbClr val="FFFFFF"/>
          </a:solidFill>
          <a:ln/>
        </p:spPr>
      </p:sp>
      <p:sp>
        <p:nvSpPr>
          <p:cNvPr id="35844" name="Rectangle 2"/>
          <p:cNvSpPr>
            <a:spLocks noGrp="1" noChangeArrowheads="1"/>
          </p:cNvSpPr>
          <p:nvPr>
            <p:ph type="body" idx="1"/>
          </p:nvPr>
        </p:nvSpPr>
        <p:spPr>
          <a:xfrm>
            <a:off x="919376" y="4570413"/>
            <a:ext cx="5051001" cy="4330700"/>
          </a:xfrm>
          <a:noFill/>
          <a:ln/>
        </p:spPr>
        <p:txBody>
          <a:bodyPr wrap="none" anchor="ctr"/>
          <a:lstStyle/>
          <a:p>
            <a:endParaRPr lang="en-US" altLang="en-US"/>
          </a:p>
        </p:txBody>
      </p:sp>
    </p:spTree>
    <p:extLst>
      <p:ext uri="{BB962C8B-B14F-4D97-AF65-F5344CB8AC3E}">
        <p14:creationId xmlns:p14="http://schemas.microsoft.com/office/powerpoint/2010/main" val="2659822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p:spPr>
        <p:txBody>
          <a:bodyPr/>
          <a:lstStyle/>
          <a:p>
            <a:fld id="{361D1680-BFE3-4C76-8363-2284C609518B}" type="slidenum">
              <a:rPr lang="en-GB" altLang="en-US"/>
              <a:pPr/>
              <a:t>75</a:t>
            </a:fld>
            <a:endParaRPr lang="en-GB" altLang="en-US"/>
          </a:p>
        </p:txBody>
      </p:sp>
      <p:sp>
        <p:nvSpPr>
          <p:cNvPr id="34819" name="Text Box 1"/>
          <p:cNvSpPr txBox="1">
            <a:spLocks noChangeArrowheads="1"/>
          </p:cNvSpPr>
          <p:nvPr/>
        </p:nvSpPr>
        <p:spPr bwMode="auto">
          <a:xfrm>
            <a:off x="3902975" y="9142413"/>
            <a:ext cx="2986777" cy="481012"/>
          </a:xfrm>
          <a:prstGeom prst="rect">
            <a:avLst/>
          </a:prstGeom>
          <a:noFill/>
          <a:ln w="9525">
            <a:noFill/>
            <a:round/>
            <a:headEnd/>
            <a:tailEnd/>
          </a:ln>
        </p:spPr>
        <p:txBody>
          <a:bodyPr lIns="19080" tIns="0" rIns="19080" bIns="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81BC31B-6CFE-48C6-87A6-A0F9BB401F9F}" type="slidenum">
              <a:rPr lang="en-GB" altLang="en-US" sz="1000" i="0">
                <a:solidFill>
                  <a:srgbClr val="000000"/>
                </a:solidFill>
                <a:latin typeface="Times New Roman" pitchFamily="18"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75</a:t>
            </a:fld>
            <a:endParaRPr lang="en-GB" altLang="en-US" sz="1000" i="0">
              <a:solidFill>
                <a:srgbClr val="000000"/>
              </a:solidFill>
              <a:latin typeface="Times New Roman" pitchFamily="18" charset="0"/>
            </a:endParaRPr>
          </a:p>
        </p:txBody>
      </p:sp>
      <p:sp>
        <p:nvSpPr>
          <p:cNvPr id="34820" name="Rectangle 2"/>
          <p:cNvSpPr>
            <a:spLocks noGrp="1" noRot="1" noChangeAspect="1" noChangeArrowheads="1" noTextEdit="1"/>
          </p:cNvSpPr>
          <p:nvPr>
            <p:ph type="sldImg"/>
          </p:nvPr>
        </p:nvSpPr>
        <p:spPr>
          <a:xfrm>
            <a:off x="1046163" y="728663"/>
            <a:ext cx="4795837" cy="3595687"/>
          </a:xfrm>
          <a:solidFill>
            <a:srgbClr val="FFFFFF"/>
          </a:solidFill>
          <a:ln/>
        </p:spPr>
      </p:sp>
      <p:sp>
        <p:nvSpPr>
          <p:cNvPr id="34821" name="Rectangle 3"/>
          <p:cNvSpPr>
            <a:spLocks noGrp="1" noChangeArrowheads="1"/>
          </p:cNvSpPr>
          <p:nvPr>
            <p:ph type="body" idx="1"/>
          </p:nvPr>
        </p:nvSpPr>
        <p:spPr>
          <a:xfrm>
            <a:off x="919375" y="4570413"/>
            <a:ext cx="5049414" cy="4064000"/>
          </a:xfrm>
          <a:noFill/>
          <a:ln/>
        </p:spPr>
        <p:txBody>
          <a:bodyPr wrap="none" anchor="ctr"/>
          <a:lstStyle/>
          <a:p>
            <a:endParaRPr lang="en-US" altLang="en-US"/>
          </a:p>
        </p:txBody>
      </p:sp>
    </p:spTree>
    <p:extLst>
      <p:ext uri="{BB962C8B-B14F-4D97-AF65-F5344CB8AC3E}">
        <p14:creationId xmlns:p14="http://schemas.microsoft.com/office/powerpoint/2010/main" val="870314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p:spPr>
        <p:txBody>
          <a:bodyPr/>
          <a:lstStyle/>
          <a:p>
            <a:fld id="{1FC586BF-1DC2-4945-8425-F6D55E578908}" type="slidenum">
              <a:rPr lang="en-GB" altLang="en-US"/>
              <a:pPr/>
              <a:t>76</a:t>
            </a:fld>
            <a:endParaRPr lang="en-GB" altLang="en-US"/>
          </a:p>
        </p:txBody>
      </p:sp>
      <p:sp>
        <p:nvSpPr>
          <p:cNvPr id="36867" name="Text Box 1"/>
          <p:cNvSpPr txBox="1">
            <a:spLocks noChangeArrowheads="1"/>
          </p:cNvSpPr>
          <p:nvPr/>
        </p:nvSpPr>
        <p:spPr bwMode="auto">
          <a:xfrm>
            <a:off x="3902975" y="9142413"/>
            <a:ext cx="2986777" cy="481012"/>
          </a:xfrm>
          <a:prstGeom prst="rect">
            <a:avLst/>
          </a:prstGeom>
          <a:noFill/>
          <a:ln w="9525">
            <a:noFill/>
            <a:round/>
            <a:headEnd/>
            <a:tailEnd/>
          </a:ln>
        </p:spPr>
        <p:txBody>
          <a:bodyPr lIns="19080" tIns="0" rIns="19080" bIns="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D43A43B-2EF8-474D-8B4D-6389B5BDAB3D}" type="slidenum">
              <a:rPr lang="en-GB" altLang="en-US" sz="1000" i="0">
                <a:solidFill>
                  <a:srgbClr val="000000"/>
                </a:solidFill>
                <a:latin typeface="Times New Roman" pitchFamily="18"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76</a:t>
            </a:fld>
            <a:endParaRPr lang="en-GB" altLang="en-US" sz="1000" i="0">
              <a:solidFill>
                <a:srgbClr val="000000"/>
              </a:solidFill>
              <a:latin typeface="Times New Roman" pitchFamily="18" charset="0"/>
            </a:endParaRPr>
          </a:p>
        </p:txBody>
      </p:sp>
      <p:sp>
        <p:nvSpPr>
          <p:cNvPr id="36868" name="Rectangle 2"/>
          <p:cNvSpPr>
            <a:spLocks noGrp="1" noRot="1" noChangeAspect="1" noChangeArrowheads="1" noTextEdit="1"/>
          </p:cNvSpPr>
          <p:nvPr>
            <p:ph type="sldImg"/>
          </p:nvPr>
        </p:nvSpPr>
        <p:spPr>
          <a:xfrm>
            <a:off x="1046163" y="728663"/>
            <a:ext cx="4795837" cy="3595687"/>
          </a:xfrm>
          <a:solidFill>
            <a:srgbClr val="FFFFFF"/>
          </a:solidFill>
          <a:ln/>
        </p:spPr>
      </p:sp>
      <p:sp>
        <p:nvSpPr>
          <p:cNvPr id="36869" name="Rectangle 3"/>
          <p:cNvSpPr>
            <a:spLocks noGrp="1" noChangeArrowheads="1"/>
          </p:cNvSpPr>
          <p:nvPr>
            <p:ph type="body" idx="1"/>
          </p:nvPr>
        </p:nvSpPr>
        <p:spPr>
          <a:xfrm>
            <a:off x="919375" y="4570413"/>
            <a:ext cx="5049414" cy="4064000"/>
          </a:xfrm>
          <a:noFill/>
          <a:ln/>
        </p:spPr>
        <p:txBody>
          <a:bodyPr wrap="none" anchor="ctr"/>
          <a:lstStyle/>
          <a:p>
            <a:endParaRPr lang="en-US" altLang="en-US"/>
          </a:p>
        </p:txBody>
      </p:sp>
    </p:spTree>
    <p:extLst>
      <p:ext uri="{BB962C8B-B14F-4D97-AF65-F5344CB8AC3E}">
        <p14:creationId xmlns:p14="http://schemas.microsoft.com/office/powerpoint/2010/main" val="765286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p:spPr>
        <p:txBody>
          <a:bodyPr/>
          <a:lstStyle/>
          <a:p>
            <a:fld id="{0839E336-3039-48CA-94FE-D354DAC3293B}" type="slidenum">
              <a:rPr lang="en-GB" altLang="en-US"/>
              <a:pPr/>
              <a:t>77</a:t>
            </a:fld>
            <a:endParaRPr lang="en-GB" altLang="en-US"/>
          </a:p>
        </p:txBody>
      </p:sp>
      <p:sp>
        <p:nvSpPr>
          <p:cNvPr id="37891" name="Rectangle 1"/>
          <p:cNvSpPr>
            <a:spLocks noGrp="1" noRot="1" noChangeAspect="1" noChangeArrowheads="1" noTextEdit="1"/>
          </p:cNvSpPr>
          <p:nvPr>
            <p:ph type="sldImg"/>
          </p:nvPr>
        </p:nvSpPr>
        <p:spPr>
          <a:xfrm>
            <a:off x="1039813" y="722313"/>
            <a:ext cx="4810125" cy="3608387"/>
          </a:xfrm>
          <a:solidFill>
            <a:srgbClr val="FFFFFF"/>
          </a:solidFill>
          <a:ln/>
        </p:spPr>
      </p:sp>
      <p:sp>
        <p:nvSpPr>
          <p:cNvPr id="37892" name="Rectangle 2"/>
          <p:cNvSpPr>
            <a:spLocks noGrp="1" noChangeArrowheads="1"/>
          </p:cNvSpPr>
          <p:nvPr>
            <p:ph type="body" idx="1"/>
          </p:nvPr>
        </p:nvSpPr>
        <p:spPr>
          <a:xfrm>
            <a:off x="919376" y="4570413"/>
            <a:ext cx="5051001" cy="4330700"/>
          </a:xfrm>
          <a:noFill/>
          <a:ln/>
        </p:spPr>
        <p:txBody>
          <a:bodyPr wrap="none" anchor="ctr"/>
          <a:lstStyle/>
          <a:p>
            <a:endParaRPr lang="en-US" altLang="en-US"/>
          </a:p>
        </p:txBody>
      </p:sp>
    </p:spTree>
    <p:extLst>
      <p:ext uri="{BB962C8B-B14F-4D97-AF65-F5344CB8AC3E}">
        <p14:creationId xmlns:p14="http://schemas.microsoft.com/office/powerpoint/2010/main" val="2121326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p:spPr>
        <p:txBody>
          <a:bodyPr/>
          <a:lstStyle/>
          <a:p>
            <a:fld id="{2BD38F73-DE35-4784-BA7F-A20FB709EDD6}" type="slidenum">
              <a:rPr lang="en-GB" altLang="en-US"/>
              <a:pPr/>
              <a:t>78</a:t>
            </a:fld>
            <a:endParaRPr lang="en-GB" altLang="en-US"/>
          </a:p>
        </p:txBody>
      </p:sp>
      <p:sp>
        <p:nvSpPr>
          <p:cNvPr id="38915" name="Rectangle 1"/>
          <p:cNvSpPr>
            <a:spLocks noGrp="1" noRot="1" noChangeAspect="1" noChangeArrowheads="1" noTextEdit="1"/>
          </p:cNvSpPr>
          <p:nvPr>
            <p:ph type="sldImg"/>
          </p:nvPr>
        </p:nvSpPr>
        <p:spPr>
          <a:xfrm>
            <a:off x="1039813" y="722313"/>
            <a:ext cx="4810125" cy="3608387"/>
          </a:xfrm>
          <a:solidFill>
            <a:srgbClr val="FFFFFF"/>
          </a:solidFill>
          <a:ln/>
        </p:spPr>
      </p:sp>
      <p:sp>
        <p:nvSpPr>
          <p:cNvPr id="38916" name="Rectangle 2"/>
          <p:cNvSpPr>
            <a:spLocks noGrp="1" noChangeArrowheads="1"/>
          </p:cNvSpPr>
          <p:nvPr>
            <p:ph type="body" idx="1"/>
          </p:nvPr>
        </p:nvSpPr>
        <p:spPr>
          <a:xfrm>
            <a:off x="919376" y="4570413"/>
            <a:ext cx="5051001" cy="4330700"/>
          </a:xfrm>
          <a:noFill/>
          <a:ln/>
        </p:spPr>
        <p:txBody>
          <a:bodyPr wrap="none" anchor="ctr"/>
          <a:lstStyle/>
          <a:p>
            <a:endParaRPr lang="en-US" altLang="en-US"/>
          </a:p>
        </p:txBody>
      </p:sp>
    </p:spTree>
    <p:extLst>
      <p:ext uri="{BB962C8B-B14F-4D97-AF65-F5344CB8AC3E}">
        <p14:creationId xmlns:p14="http://schemas.microsoft.com/office/powerpoint/2010/main" val="1084855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p:spPr>
        <p:txBody>
          <a:bodyPr/>
          <a:lstStyle/>
          <a:p>
            <a:fld id="{9E4070EE-FFA6-44C4-BD13-ADA5BAE9D598}" type="slidenum">
              <a:rPr lang="en-GB" altLang="en-US"/>
              <a:pPr/>
              <a:t>79</a:t>
            </a:fld>
            <a:endParaRPr lang="en-GB" altLang="en-US"/>
          </a:p>
        </p:txBody>
      </p:sp>
      <p:sp>
        <p:nvSpPr>
          <p:cNvPr id="39939" name="Rectangle 1"/>
          <p:cNvSpPr>
            <a:spLocks noGrp="1" noRot="1" noChangeAspect="1" noChangeArrowheads="1" noTextEdit="1"/>
          </p:cNvSpPr>
          <p:nvPr>
            <p:ph type="sldImg"/>
          </p:nvPr>
        </p:nvSpPr>
        <p:spPr>
          <a:xfrm>
            <a:off x="1039813" y="722313"/>
            <a:ext cx="4810125" cy="3608387"/>
          </a:xfrm>
          <a:solidFill>
            <a:srgbClr val="FFFFFF"/>
          </a:solidFill>
          <a:ln/>
        </p:spPr>
      </p:sp>
      <p:sp>
        <p:nvSpPr>
          <p:cNvPr id="39940" name="Rectangle 2"/>
          <p:cNvSpPr>
            <a:spLocks noGrp="1" noChangeArrowheads="1"/>
          </p:cNvSpPr>
          <p:nvPr>
            <p:ph type="body" idx="1"/>
          </p:nvPr>
        </p:nvSpPr>
        <p:spPr>
          <a:xfrm>
            <a:off x="919376" y="4570413"/>
            <a:ext cx="5051001" cy="4330700"/>
          </a:xfrm>
          <a:noFill/>
          <a:ln/>
        </p:spPr>
        <p:txBody>
          <a:bodyPr wrap="none" anchor="ctr"/>
          <a:lstStyle/>
          <a:p>
            <a:endParaRPr lang="en-US" altLang="en-US"/>
          </a:p>
        </p:txBody>
      </p:sp>
    </p:spTree>
    <p:extLst>
      <p:ext uri="{BB962C8B-B14F-4D97-AF65-F5344CB8AC3E}">
        <p14:creationId xmlns:p14="http://schemas.microsoft.com/office/powerpoint/2010/main" val="110000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 Mappings are: {4=15, Geeks=20, Welcomes=25} </a:t>
            </a:r>
          </a:p>
          <a:p>
            <a:r>
              <a:rPr lang="en-GB" dirty="0"/>
              <a:t>The Value is: 20 </a:t>
            </a:r>
          </a:p>
          <a:p>
            <a:r>
              <a:rPr lang="en-GB" dirty="0"/>
              <a:t>The Value is: 25</a:t>
            </a:r>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10</a:t>
            </a:fld>
            <a:endParaRPr lang="en-GB" altLang="en-US"/>
          </a:p>
        </p:txBody>
      </p:sp>
    </p:spTree>
    <p:extLst>
      <p:ext uri="{BB962C8B-B14F-4D97-AF65-F5344CB8AC3E}">
        <p14:creationId xmlns:p14="http://schemas.microsoft.com/office/powerpoint/2010/main" val="673568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p:spPr>
        <p:txBody>
          <a:bodyPr/>
          <a:lstStyle/>
          <a:p>
            <a:fld id="{BA197DE0-6DE0-4992-8C22-15310642D609}" type="slidenum">
              <a:rPr lang="en-GB" altLang="en-US"/>
              <a:pPr/>
              <a:t>80</a:t>
            </a:fld>
            <a:endParaRPr lang="en-GB" altLang="en-US"/>
          </a:p>
        </p:txBody>
      </p:sp>
      <p:sp>
        <p:nvSpPr>
          <p:cNvPr id="40963" name="Rectangle 1"/>
          <p:cNvSpPr>
            <a:spLocks noGrp="1" noRot="1" noChangeAspect="1" noChangeArrowheads="1" noTextEdit="1"/>
          </p:cNvSpPr>
          <p:nvPr>
            <p:ph type="sldImg"/>
          </p:nvPr>
        </p:nvSpPr>
        <p:spPr>
          <a:xfrm>
            <a:off x="1039813" y="722313"/>
            <a:ext cx="4810125" cy="3608387"/>
          </a:xfrm>
          <a:solidFill>
            <a:srgbClr val="FFFFFF"/>
          </a:solidFill>
          <a:ln/>
        </p:spPr>
      </p:sp>
      <p:sp>
        <p:nvSpPr>
          <p:cNvPr id="40964" name="Rectangle 2"/>
          <p:cNvSpPr>
            <a:spLocks noGrp="1" noChangeArrowheads="1"/>
          </p:cNvSpPr>
          <p:nvPr>
            <p:ph type="body" idx="1"/>
          </p:nvPr>
        </p:nvSpPr>
        <p:spPr>
          <a:xfrm>
            <a:off x="919376" y="4570413"/>
            <a:ext cx="5051001" cy="4330700"/>
          </a:xfrm>
          <a:noFill/>
          <a:ln/>
        </p:spPr>
        <p:txBody>
          <a:bodyPr wrap="none" anchor="ctr"/>
          <a:lstStyle/>
          <a:p>
            <a:endParaRPr lang="en-US" altLang="en-US"/>
          </a:p>
        </p:txBody>
      </p:sp>
    </p:spTree>
    <p:extLst>
      <p:ext uri="{BB962C8B-B14F-4D97-AF65-F5344CB8AC3E}">
        <p14:creationId xmlns:p14="http://schemas.microsoft.com/office/powerpoint/2010/main" val="1610609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p:spPr>
        <p:txBody>
          <a:bodyPr/>
          <a:lstStyle/>
          <a:p>
            <a:fld id="{015EFA7C-A4C3-492C-A715-16AF087D944A}" type="slidenum">
              <a:rPr lang="en-GB" altLang="en-US"/>
              <a:pPr/>
              <a:t>81</a:t>
            </a:fld>
            <a:endParaRPr lang="en-GB" altLang="en-US"/>
          </a:p>
        </p:txBody>
      </p:sp>
      <p:sp>
        <p:nvSpPr>
          <p:cNvPr id="44035" name="Rectangle 1"/>
          <p:cNvSpPr>
            <a:spLocks noGrp="1" noRot="1" noChangeAspect="1" noChangeArrowheads="1" noTextEdit="1"/>
          </p:cNvSpPr>
          <p:nvPr>
            <p:ph type="sldImg"/>
          </p:nvPr>
        </p:nvSpPr>
        <p:spPr>
          <a:xfrm>
            <a:off x="1039813" y="722313"/>
            <a:ext cx="4810125" cy="3608387"/>
          </a:xfrm>
          <a:solidFill>
            <a:srgbClr val="FFFFFF"/>
          </a:solidFill>
          <a:ln/>
        </p:spPr>
      </p:sp>
      <p:sp>
        <p:nvSpPr>
          <p:cNvPr id="44036" name="Rectangle 2"/>
          <p:cNvSpPr>
            <a:spLocks noGrp="1" noChangeArrowheads="1"/>
          </p:cNvSpPr>
          <p:nvPr>
            <p:ph type="body" idx="1"/>
          </p:nvPr>
        </p:nvSpPr>
        <p:spPr>
          <a:xfrm>
            <a:off x="919376" y="4570413"/>
            <a:ext cx="5051001" cy="4330700"/>
          </a:xfrm>
          <a:noFill/>
          <a:ln/>
        </p:spPr>
        <p:txBody>
          <a:bodyPr wrap="none" anchor="ctr"/>
          <a:lstStyle/>
          <a:p>
            <a:endParaRPr lang="en-US" altLang="en-US"/>
          </a:p>
        </p:txBody>
      </p:sp>
    </p:spTree>
    <p:extLst>
      <p:ext uri="{BB962C8B-B14F-4D97-AF65-F5344CB8AC3E}">
        <p14:creationId xmlns:p14="http://schemas.microsoft.com/office/powerpoint/2010/main" val="180950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p:spPr>
        <p:txBody>
          <a:bodyPr/>
          <a:lstStyle/>
          <a:p>
            <a:fld id="{172B7763-5FC8-456E-BA25-019AF76C6AE3}" type="slidenum">
              <a:rPr lang="en-GB" altLang="en-US"/>
              <a:pPr/>
              <a:t>82</a:t>
            </a:fld>
            <a:endParaRPr lang="en-GB" altLang="en-US"/>
          </a:p>
        </p:txBody>
      </p:sp>
      <p:sp>
        <p:nvSpPr>
          <p:cNvPr id="45059" name="Rectangle 1"/>
          <p:cNvSpPr>
            <a:spLocks noGrp="1" noRot="1" noChangeAspect="1" noChangeArrowheads="1" noTextEdit="1"/>
          </p:cNvSpPr>
          <p:nvPr>
            <p:ph type="sldImg"/>
          </p:nvPr>
        </p:nvSpPr>
        <p:spPr>
          <a:xfrm>
            <a:off x="1039813" y="722313"/>
            <a:ext cx="4810125" cy="3608387"/>
          </a:xfrm>
          <a:solidFill>
            <a:srgbClr val="FFFFFF"/>
          </a:solidFill>
          <a:ln/>
        </p:spPr>
      </p:sp>
      <p:sp>
        <p:nvSpPr>
          <p:cNvPr id="45060" name="Rectangle 2"/>
          <p:cNvSpPr>
            <a:spLocks noGrp="1" noChangeArrowheads="1"/>
          </p:cNvSpPr>
          <p:nvPr>
            <p:ph type="body" idx="1"/>
          </p:nvPr>
        </p:nvSpPr>
        <p:spPr>
          <a:xfrm>
            <a:off x="919376" y="4570413"/>
            <a:ext cx="5051001" cy="4330700"/>
          </a:xfrm>
          <a:noFill/>
          <a:ln/>
        </p:spPr>
        <p:txBody>
          <a:bodyPr wrap="none" anchor="ctr"/>
          <a:lstStyle/>
          <a:p>
            <a:endParaRPr lang="en-US" altLang="en-US"/>
          </a:p>
        </p:txBody>
      </p:sp>
    </p:spTree>
    <p:extLst>
      <p:ext uri="{BB962C8B-B14F-4D97-AF65-F5344CB8AC3E}">
        <p14:creationId xmlns:p14="http://schemas.microsoft.com/office/powerpoint/2010/main" val="373530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4140A6-3598-4290-8780-7041D20271B3}" type="slidenum">
              <a:rPr lang="en-GB" altLang="en-US" smtClean="0"/>
              <a:pPr/>
              <a:t>14</a:t>
            </a:fld>
            <a:endParaRPr lang="en-GB" altLang="en-US"/>
          </a:p>
        </p:txBody>
      </p:sp>
    </p:spTree>
    <p:extLst>
      <p:ext uri="{BB962C8B-B14F-4D97-AF65-F5344CB8AC3E}">
        <p14:creationId xmlns:p14="http://schemas.microsoft.com/office/powerpoint/2010/main" val="308005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public static interface </a:t>
            </a:r>
            <a:r>
              <a:rPr lang="en-GB" b="1" dirty="0" err="1">
                <a:effectLst/>
              </a:rPr>
              <a:t>Map.Entry</a:t>
            </a:r>
            <a:r>
              <a:rPr lang="en-GB" b="1" dirty="0">
                <a:effectLst/>
              </a:rPr>
              <a:t>&lt;K,V&gt;</a:t>
            </a:r>
          </a:p>
          <a:p>
            <a:endParaRPr lang="en-GB" dirty="0"/>
          </a:p>
        </p:txBody>
      </p:sp>
      <p:sp>
        <p:nvSpPr>
          <p:cNvPr id="4" name="Slide Number Placeholder 3"/>
          <p:cNvSpPr>
            <a:spLocks noGrp="1"/>
          </p:cNvSpPr>
          <p:nvPr>
            <p:ph type="sldNum" sz="quarter" idx="5"/>
          </p:nvPr>
        </p:nvSpPr>
        <p:spPr/>
        <p:txBody>
          <a:bodyPr/>
          <a:lstStyle/>
          <a:p>
            <a:fld id="{9A4140A6-3598-4290-8780-7041D20271B3}" type="slidenum">
              <a:rPr lang="en-GB" altLang="en-US" smtClean="0"/>
              <a:pPr/>
              <a:t>17</a:t>
            </a:fld>
            <a:endParaRPr lang="en-GB" altLang="en-US"/>
          </a:p>
        </p:txBody>
      </p:sp>
    </p:spTree>
    <p:extLst>
      <p:ext uri="{BB962C8B-B14F-4D97-AF65-F5344CB8AC3E}">
        <p14:creationId xmlns:p14="http://schemas.microsoft.com/office/powerpoint/2010/main" val="3915550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Times New Roman" pitchFamily="18" charset="0"/>
                <a:ea typeface="+mn-ea"/>
                <a:cs typeface="+mn-cs"/>
              </a:rPr>
              <a:t>Provides classes that are fundamental to the design of the Java programming language. The most important classes are </a:t>
            </a:r>
            <a:r>
              <a:rPr lang="en-GB" dirty="0"/>
              <a:t>Object</a:t>
            </a:r>
            <a:r>
              <a:rPr lang="en-GB" sz="1200" b="0" i="0" kern="1200" dirty="0">
                <a:solidFill>
                  <a:schemeClr val="tx1"/>
                </a:solidFill>
                <a:effectLst/>
                <a:latin typeface="Times New Roman" pitchFamily="18" charset="0"/>
                <a:ea typeface="+mn-ea"/>
                <a:cs typeface="+mn-cs"/>
              </a:rPr>
              <a:t>, which is the root of the class hierarchy, and </a:t>
            </a:r>
            <a:r>
              <a:rPr lang="en-GB" dirty="0"/>
              <a:t>Class</a:t>
            </a:r>
            <a:r>
              <a:rPr lang="en-GB" sz="1200" b="0" i="0" kern="1200" dirty="0">
                <a:solidFill>
                  <a:schemeClr val="tx1"/>
                </a:solidFill>
                <a:effectLst/>
                <a:latin typeface="Times New Roman" pitchFamily="18" charset="0"/>
                <a:ea typeface="+mn-ea"/>
                <a:cs typeface="+mn-cs"/>
              </a:rPr>
              <a:t>, instances of which represent classes at run time.</a:t>
            </a:r>
            <a:endParaRPr lang="en-GB" dirty="0"/>
          </a:p>
        </p:txBody>
      </p:sp>
      <p:sp>
        <p:nvSpPr>
          <p:cNvPr id="4" name="Slide Number Placeholder 3"/>
          <p:cNvSpPr>
            <a:spLocks noGrp="1"/>
          </p:cNvSpPr>
          <p:nvPr>
            <p:ph type="sldNum" sz="quarter" idx="5"/>
          </p:nvPr>
        </p:nvSpPr>
        <p:spPr/>
        <p:txBody>
          <a:bodyPr/>
          <a:lstStyle/>
          <a:p>
            <a:fld id="{9A4140A6-3598-4290-8780-7041D20271B3}" type="slidenum">
              <a:rPr lang="en-GB" altLang="en-US" smtClean="0"/>
              <a:pPr/>
              <a:t>23</a:t>
            </a:fld>
            <a:endParaRPr lang="en-GB" altLang="en-US"/>
          </a:p>
        </p:txBody>
      </p:sp>
    </p:spTree>
    <p:extLst>
      <p:ext uri="{BB962C8B-B14F-4D97-AF65-F5344CB8AC3E}">
        <p14:creationId xmlns:p14="http://schemas.microsoft.com/office/powerpoint/2010/main" val="359583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A4140A6-3598-4290-8780-7041D20271B3}" type="slidenum">
              <a:rPr lang="en-GB" altLang="en-US" smtClean="0"/>
              <a:pPr/>
              <a:t>30</a:t>
            </a:fld>
            <a:endParaRPr lang="en-GB" altLang="en-US"/>
          </a:p>
        </p:txBody>
      </p:sp>
    </p:spTree>
    <p:extLst>
      <p:ext uri="{BB962C8B-B14F-4D97-AF65-F5344CB8AC3E}">
        <p14:creationId xmlns:p14="http://schemas.microsoft.com/office/powerpoint/2010/main" val="37688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fld id="{B785E37F-A5D1-4D44-A2EB-6D50BF645B3E}" type="slidenum">
              <a:rPr lang="en-GB" altLang="en-US">
                <a:solidFill>
                  <a:srgbClr val="000000"/>
                </a:solidFill>
                <a:latin typeface="Times New Roman" panose="02020603050405020304" pitchFamily="18" charset="0"/>
              </a:rPr>
              <a:pPr/>
              <a:t>32</a:t>
            </a:fld>
            <a:endParaRPr lang="en-GB" altLang="en-US">
              <a:solidFill>
                <a:srgbClr val="000000"/>
              </a:solidFill>
              <a:latin typeface="Times New Roman" panose="02020603050405020304" pitchFamily="18" charset="0"/>
            </a:endParaRPr>
          </a:p>
        </p:txBody>
      </p:sp>
      <p:sp>
        <p:nvSpPr>
          <p:cNvPr id="35843" name="Rectangle 5"/>
          <p:cNvSpPr txBox="1">
            <a:spLocks noGrp="1" noChangeArrowheads="1"/>
          </p:cNvSpPr>
          <p:nvPr/>
        </p:nvSpPr>
        <p:spPr bwMode="auto">
          <a:xfrm>
            <a:off x="3900488" y="9142413"/>
            <a:ext cx="298608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defTabSz="762000">
              <a:defRPr>
                <a:solidFill>
                  <a:schemeClr val="tx1"/>
                </a:solidFill>
                <a:latin typeface="Arial" panose="020B0604020202020204" pitchFamily="34" charset="0"/>
              </a:defRPr>
            </a:lvl3pPr>
            <a:lvl4pPr defTabSz="762000">
              <a:defRPr>
                <a:solidFill>
                  <a:schemeClr val="tx1"/>
                </a:solidFill>
                <a:latin typeface="Arial" panose="020B0604020202020204" pitchFamily="34" charset="0"/>
              </a:defRPr>
            </a:lvl4pPr>
            <a:lvl5pPr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algn="r">
              <a:buClrTx/>
              <a:buSzTx/>
              <a:buFontTx/>
              <a:buNone/>
            </a:pPr>
            <a:fld id="{6424CAF6-08CB-4530-87E2-1A0B1D73EFB9}" type="slidenum">
              <a:rPr lang="en-GB" altLang="en-US" sz="1000" i="1">
                <a:latin typeface="Times New Roman" panose="02020603050405020304" pitchFamily="18" charset="0"/>
              </a:rPr>
              <a:pPr algn="r">
                <a:buClrTx/>
                <a:buSzTx/>
                <a:buFontTx/>
                <a:buNone/>
              </a:pPr>
              <a:t>32</a:t>
            </a:fld>
            <a:endParaRPr lang="en-GB" altLang="en-US" sz="1000" i="1">
              <a:latin typeface="Times New Roman" panose="02020603050405020304" pitchFamily="18" charset="0"/>
            </a:endParaRPr>
          </a:p>
        </p:txBody>
      </p:sp>
      <p:sp>
        <p:nvSpPr>
          <p:cNvPr id="35844" name="Rectangle 2"/>
          <p:cNvSpPr>
            <a:spLocks noGrp="1" noRot="1" noChangeAspect="1" noChangeArrowheads="1" noTextEdit="1"/>
          </p:cNvSpPr>
          <p:nvPr>
            <p:ph type="sldImg"/>
          </p:nvPr>
        </p:nvSpPr>
        <p:spPr>
          <a:xfrm>
            <a:off x="1047750" y="728663"/>
            <a:ext cx="4792663" cy="3594100"/>
          </a:xfrm>
          <a:ln/>
        </p:spPr>
      </p:sp>
      <p:sp>
        <p:nvSpPr>
          <p:cNvPr id="35845" name="Rectangle 3"/>
          <p:cNvSpPr>
            <a:spLocks noGrp="1" noChangeArrowheads="1"/>
          </p:cNvSpPr>
          <p:nvPr>
            <p:ph type="body" idx="1"/>
          </p:nvPr>
        </p:nvSpPr>
        <p:spPr>
          <a:xfrm>
            <a:off x="919163" y="4572000"/>
            <a:ext cx="5046662" cy="4062413"/>
          </a:xfrm>
          <a:noFill/>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defTabSz="914400"/>
            <a:endParaRPr lang="en-US" altLang="en-US"/>
          </a:p>
        </p:txBody>
      </p:sp>
    </p:spTree>
    <p:extLst>
      <p:ext uri="{BB962C8B-B14F-4D97-AF65-F5344CB8AC3E}">
        <p14:creationId xmlns:p14="http://schemas.microsoft.com/office/powerpoint/2010/main" val="3391171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fld id="{AA2092C4-9893-47A3-8C06-CEFF26CEF041}" type="slidenum">
              <a:rPr lang="en-GB" altLang="en-US">
                <a:solidFill>
                  <a:srgbClr val="000000"/>
                </a:solidFill>
                <a:latin typeface="Times New Roman" panose="02020603050405020304" pitchFamily="18" charset="0"/>
              </a:rPr>
              <a:pPr/>
              <a:t>33</a:t>
            </a:fld>
            <a:endParaRPr lang="en-GB" altLang="en-US">
              <a:solidFill>
                <a:srgbClr val="000000"/>
              </a:solidFill>
              <a:latin typeface="Times New Roman" panose="02020603050405020304" pitchFamily="18" charset="0"/>
            </a:endParaRPr>
          </a:p>
        </p:txBody>
      </p:sp>
      <p:sp>
        <p:nvSpPr>
          <p:cNvPr id="36867" name="Rectangle 5"/>
          <p:cNvSpPr txBox="1">
            <a:spLocks noGrp="1" noChangeArrowheads="1"/>
          </p:cNvSpPr>
          <p:nvPr/>
        </p:nvSpPr>
        <p:spPr bwMode="auto">
          <a:xfrm>
            <a:off x="3900488" y="9142413"/>
            <a:ext cx="298608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defTabSz="762000">
              <a:defRPr>
                <a:solidFill>
                  <a:schemeClr val="tx1"/>
                </a:solidFill>
                <a:latin typeface="Arial" panose="020B0604020202020204" pitchFamily="34" charset="0"/>
              </a:defRPr>
            </a:lvl3pPr>
            <a:lvl4pPr defTabSz="762000">
              <a:defRPr>
                <a:solidFill>
                  <a:schemeClr val="tx1"/>
                </a:solidFill>
                <a:latin typeface="Arial" panose="020B0604020202020204" pitchFamily="34" charset="0"/>
              </a:defRPr>
            </a:lvl4pPr>
            <a:lvl5pPr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algn="r">
              <a:buClrTx/>
              <a:buSzTx/>
              <a:buFontTx/>
              <a:buNone/>
            </a:pPr>
            <a:fld id="{D6D1B36F-E329-4692-B9C2-EAD5AB84FF7A}" type="slidenum">
              <a:rPr lang="en-GB" altLang="en-US" sz="1000" i="1">
                <a:latin typeface="Times New Roman" panose="02020603050405020304" pitchFamily="18" charset="0"/>
              </a:rPr>
              <a:pPr algn="r">
                <a:buClrTx/>
                <a:buSzTx/>
                <a:buFontTx/>
                <a:buNone/>
              </a:pPr>
              <a:t>33</a:t>
            </a:fld>
            <a:endParaRPr lang="en-GB" altLang="en-US" sz="1000" i="1">
              <a:latin typeface="Times New Roman" panose="02020603050405020304" pitchFamily="18" charset="0"/>
            </a:endParaRPr>
          </a:p>
        </p:txBody>
      </p:sp>
      <p:sp>
        <p:nvSpPr>
          <p:cNvPr id="36868" name="Rectangle 2"/>
          <p:cNvSpPr>
            <a:spLocks noGrp="1" noRot="1" noChangeAspect="1" noChangeArrowheads="1" noTextEdit="1"/>
          </p:cNvSpPr>
          <p:nvPr>
            <p:ph type="sldImg"/>
          </p:nvPr>
        </p:nvSpPr>
        <p:spPr>
          <a:xfrm>
            <a:off x="1047750" y="728663"/>
            <a:ext cx="4792663" cy="3594100"/>
          </a:xfrm>
          <a:ln/>
        </p:spPr>
      </p:sp>
      <p:sp>
        <p:nvSpPr>
          <p:cNvPr id="36869" name="Rectangle 3"/>
          <p:cNvSpPr>
            <a:spLocks noGrp="1" noChangeArrowheads="1"/>
          </p:cNvSpPr>
          <p:nvPr>
            <p:ph type="body" idx="1"/>
          </p:nvPr>
        </p:nvSpPr>
        <p:spPr>
          <a:xfrm>
            <a:off x="919163" y="4572000"/>
            <a:ext cx="5046662" cy="4062413"/>
          </a:xfrm>
          <a:noFill/>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defTabSz="914400"/>
            <a:endParaRPr lang="en-US" altLang="en-US"/>
          </a:p>
        </p:txBody>
      </p:sp>
    </p:spTree>
    <p:extLst>
      <p:ext uri="{BB962C8B-B14F-4D97-AF65-F5344CB8AC3E}">
        <p14:creationId xmlns:p14="http://schemas.microsoft.com/office/powerpoint/2010/main" val="2962466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fld id="{B8412A71-B66D-4E34-B717-33CC3F9F23F4}" type="slidenum">
              <a:rPr lang="en-GB" altLang="en-US">
                <a:solidFill>
                  <a:srgbClr val="000000"/>
                </a:solidFill>
                <a:latin typeface="Times New Roman" panose="02020603050405020304" pitchFamily="18" charset="0"/>
              </a:rPr>
              <a:pPr/>
              <a:t>34</a:t>
            </a:fld>
            <a:endParaRPr lang="en-GB" altLang="en-US">
              <a:solidFill>
                <a:srgbClr val="000000"/>
              </a:solidFill>
              <a:latin typeface="Times New Roman" panose="02020603050405020304" pitchFamily="18" charset="0"/>
            </a:endParaRPr>
          </a:p>
        </p:txBody>
      </p:sp>
      <p:sp>
        <p:nvSpPr>
          <p:cNvPr id="37891" name="Rectangle 5"/>
          <p:cNvSpPr txBox="1">
            <a:spLocks noGrp="1" noChangeArrowheads="1"/>
          </p:cNvSpPr>
          <p:nvPr/>
        </p:nvSpPr>
        <p:spPr bwMode="auto">
          <a:xfrm>
            <a:off x="3900488" y="9142413"/>
            <a:ext cx="298608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defTabSz="762000">
              <a:defRPr>
                <a:solidFill>
                  <a:schemeClr val="tx1"/>
                </a:solidFill>
                <a:latin typeface="Arial" panose="020B0604020202020204" pitchFamily="34" charset="0"/>
              </a:defRPr>
            </a:lvl3pPr>
            <a:lvl4pPr defTabSz="762000">
              <a:defRPr>
                <a:solidFill>
                  <a:schemeClr val="tx1"/>
                </a:solidFill>
                <a:latin typeface="Arial" panose="020B0604020202020204" pitchFamily="34" charset="0"/>
              </a:defRPr>
            </a:lvl4pPr>
            <a:lvl5pPr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algn="r">
              <a:buClrTx/>
              <a:buSzTx/>
              <a:buFontTx/>
              <a:buNone/>
            </a:pPr>
            <a:fld id="{E0D967B6-BD90-4E4F-8A87-A510488FD7CB}" type="slidenum">
              <a:rPr lang="en-GB" altLang="en-US" sz="1000" i="1">
                <a:latin typeface="Times New Roman" panose="02020603050405020304" pitchFamily="18" charset="0"/>
              </a:rPr>
              <a:pPr algn="r">
                <a:buClrTx/>
                <a:buSzTx/>
                <a:buFontTx/>
                <a:buNone/>
              </a:pPr>
              <a:t>34</a:t>
            </a:fld>
            <a:endParaRPr lang="en-GB" altLang="en-US" sz="1000" i="1">
              <a:latin typeface="Times New Roman" panose="02020603050405020304" pitchFamily="18" charset="0"/>
            </a:endParaRPr>
          </a:p>
        </p:txBody>
      </p:sp>
      <p:sp>
        <p:nvSpPr>
          <p:cNvPr id="37892" name="Rectangle 2"/>
          <p:cNvSpPr>
            <a:spLocks noGrp="1" noRot="1" noChangeAspect="1" noChangeArrowheads="1" noTextEdit="1"/>
          </p:cNvSpPr>
          <p:nvPr>
            <p:ph type="sldImg"/>
          </p:nvPr>
        </p:nvSpPr>
        <p:spPr>
          <a:xfrm>
            <a:off x="1047750" y="728663"/>
            <a:ext cx="4792663" cy="3594100"/>
          </a:xfrm>
          <a:ln/>
        </p:spPr>
      </p:sp>
      <p:sp>
        <p:nvSpPr>
          <p:cNvPr id="37893" name="Rectangle 3"/>
          <p:cNvSpPr>
            <a:spLocks noGrp="1" noChangeArrowheads="1"/>
          </p:cNvSpPr>
          <p:nvPr>
            <p:ph type="body" idx="1"/>
          </p:nvPr>
        </p:nvSpPr>
        <p:spPr>
          <a:xfrm>
            <a:off x="919163" y="4572000"/>
            <a:ext cx="5046662" cy="4062413"/>
          </a:xfrm>
          <a:noFill/>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defTabSz="914400"/>
            <a:endParaRPr lang="en-US" altLang="en-US"/>
          </a:p>
        </p:txBody>
      </p:sp>
    </p:spTree>
    <p:extLst>
      <p:ext uri="{BB962C8B-B14F-4D97-AF65-F5344CB8AC3E}">
        <p14:creationId xmlns:p14="http://schemas.microsoft.com/office/powerpoint/2010/main" val="265154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D4C445-8F4C-427D-B140-ED12B4F341FC}" type="datetime1">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a:t>
            </a:fld>
            <a:endParaRPr lang="en-US" altLang="en-US"/>
          </a:p>
        </p:txBody>
      </p:sp>
      <p:sp>
        <p:nvSpPr>
          <p:cNvPr id="7" name="TextBox 6"/>
          <p:cNvSpPr txBox="1"/>
          <p:nvPr userDrawn="1"/>
        </p:nvSpPr>
        <p:spPr>
          <a:xfrm>
            <a:off x="107504" y="234534"/>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CB05F8-C198-42E2-9330-D82703754EE2}" type="datetime1">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1E73E-7B2E-4240-821E-971966333355}"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0F4D5B-C2AD-437D-B26D-41467BF74389}" type="datetime1">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FC1870-A3DD-4FD6-8BF7-BD5ABACDDA8C}"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9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fld id="{26E57E80-B784-4F22-B40B-5E2F416885BB}" type="slidenum">
              <a:rPr lang="en-US" altLang="en-US"/>
              <a:pPr/>
              <a:t>‹#›</a:t>
            </a:fld>
            <a:endParaRPr lang="en-US" altLang="en-US"/>
          </a:p>
        </p:txBody>
      </p:sp>
      <p:sp>
        <p:nvSpPr>
          <p:cNvPr id="6" name="Title 5"/>
          <p:cNvSpPr>
            <a:spLocks noGrp="1"/>
          </p:cNvSpPr>
          <p:nvPr>
            <p:ph type="title"/>
          </p:nvPr>
        </p:nvSpPr>
        <p:spPr/>
        <p:txBody>
          <a:bodyPr/>
          <a:lstStyle/>
          <a:p>
            <a:r>
              <a:rPr lang="en-US"/>
              <a:t>Click to edit Master title style</a:t>
            </a:r>
            <a:endParaRPr lang="en-GB"/>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72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863600"/>
            <a:ext cx="8228013" cy="519113"/>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8013" cy="4524375"/>
          </a:xfrm>
        </p:spPr>
        <p:txBody>
          <a:bodyPr/>
          <a:lstStyle/>
          <a:p>
            <a:pPr lvl="0"/>
            <a:endParaRPr lang="en-GB" noProof="0"/>
          </a:p>
        </p:txBody>
      </p:sp>
      <p:sp>
        <p:nvSpPr>
          <p:cNvPr id="4" name="Rectangle 8"/>
          <p:cNvSpPr>
            <a:spLocks noGrp="1" noChangeArrowheads="1"/>
          </p:cNvSpPr>
          <p:nvPr>
            <p:ph type="sldNum" idx="10"/>
          </p:nvPr>
        </p:nvSpPr>
        <p:spPr>
          <a:ln/>
        </p:spPr>
        <p:txBody>
          <a:bodyPr/>
          <a:lstStyle>
            <a:lvl1pPr>
              <a:defRPr/>
            </a:lvl1pPr>
          </a:lstStyle>
          <a:p>
            <a:pPr>
              <a:defRPr/>
            </a:pPr>
            <a:fld id="{06969D3B-255B-4D18-BEB3-2DB56DB83B8A}" type="slidenum">
              <a:rPr lang="en-US" altLang="en-US"/>
              <a:pPr>
                <a:defRPr/>
              </a:pPr>
              <a:t>‹#›</a:t>
            </a:fld>
            <a:endParaRPr lang="en-US" altLang="en-US"/>
          </a:p>
        </p:txBody>
      </p:sp>
    </p:spTree>
    <p:extLst>
      <p:ext uri="{BB962C8B-B14F-4D97-AF65-F5344CB8AC3E}">
        <p14:creationId xmlns:p14="http://schemas.microsoft.com/office/powerpoint/2010/main" val="322338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0F57DE-52ED-4574-92F1-7D6180086640}" type="datetime1">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24E79D-3132-4D8C-BB10-A25A32A157E2}" type="slidenum">
              <a:rPr lang="en-US" altLang="en-US" smtClean="0"/>
              <a:pPr/>
              <a:t>‹#›</a:t>
            </a:fld>
            <a:endParaRPr lang="en-US" altLang="en-US"/>
          </a:p>
        </p:txBody>
      </p:sp>
      <p:sp>
        <p:nvSpPr>
          <p:cNvPr id="7" name="TextBox 6"/>
          <p:cNvSpPr txBox="1"/>
          <p:nvPr userDrawn="1"/>
        </p:nvSpPr>
        <p:spPr>
          <a:xfrm>
            <a:off x="107504" y="23517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247C1-85B4-417A-A769-EDABCD3F981E}" type="datetime1">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C5724-2D1C-49B0-8733-3467BDC62767}" type="slidenum">
              <a:rPr lang="en-US" altLang="en-US" smtClean="0"/>
              <a:pPr/>
              <a:t>‹#›</a:t>
            </a:fld>
            <a:endParaRPr lang="en-US" altLang="en-US"/>
          </a:p>
        </p:txBody>
      </p:sp>
      <p:sp>
        <p:nvSpPr>
          <p:cNvPr id="7" name="TextBox 6"/>
          <p:cNvSpPr txBox="1"/>
          <p:nvPr userDrawn="1"/>
        </p:nvSpPr>
        <p:spPr>
          <a:xfrm>
            <a:off x="107504" y="260648"/>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1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8863A46-8624-4DE4-BCBF-F76094A0402E}" type="datetime1">
              <a:rPr lang="en-GB" smtClean="0"/>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E57E80-B784-4F22-B40B-5E2F416885BB}" type="slidenum">
              <a:rPr lang="en-US" altLang="en-US" smtClean="0"/>
              <a:pPr/>
              <a:t>‹#›</a:t>
            </a:fld>
            <a:endParaRPr lang="en-US" altLang="en-US"/>
          </a:p>
        </p:txBody>
      </p:sp>
      <p:sp>
        <p:nvSpPr>
          <p:cNvPr id="8" name="TextBox 7"/>
          <p:cNvSpPr txBox="1"/>
          <p:nvPr userDrawn="1"/>
        </p:nvSpPr>
        <p:spPr>
          <a:xfrm>
            <a:off x="123478" y="243411"/>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42B4896-82E7-45D9-BB13-CFC1E798F176}" type="datetime1">
              <a:rPr lang="en-GB" smtClean="0"/>
              <a:t>03/03/2020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66E75-5132-4CCC-8709-EFD0C2851754}" type="slidenum">
              <a:rPr lang="en-US" altLang="en-US" smtClean="0"/>
              <a:pPr/>
              <a:t>‹#›</a:t>
            </a:fld>
            <a:endParaRPr lang="en-US" altLang="en-US"/>
          </a:p>
        </p:txBody>
      </p:sp>
      <p:sp>
        <p:nvSpPr>
          <p:cNvPr id="10" name="TextBox 9"/>
          <p:cNvSpPr txBox="1"/>
          <p:nvPr userDrawn="1"/>
        </p:nvSpPr>
        <p:spPr>
          <a:xfrm>
            <a:off x="115740" y="24088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68AE3AC-9721-420D-B21D-D0DE9979D79F}" type="datetime1">
              <a:rPr lang="en-GB" smtClean="0"/>
              <a:t>03/03/2020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CBDE39-E3BA-4A6A-97EF-115868839434}" type="slidenum">
              <a:rPr lang="en-US" altLang="en-US" smtClean="0"/>
              <a:pPr/>
              <a:t>‹#›</a:t>
            </a:fld>
            <a:endParaRPr lang="en-US" altLang="en-US"/>
          </a:p>
        </p:txBody>
      </p:sp>
      <p:sp>
        <p:nvSpPr>
          <p:cNvPr id="6" name="TextBox 5"/>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4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4A7A8-3FC1-4C7E-9271-B5C4400A570B}" type="datetime1">
              <a:rPr lang="en-GB" smtClean="0"/>
              <a:t>03/03/2020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184EAC-1FEF-48E7-906E-557A23FC13BA}" type="slidenum">
              <a:rPr lang="en-US" altLang="en-US" smtClean="0"/>
              <a:pPr/>
              <a:t>‹#›</a:t>
            </a:fld>
            <a:endParaRPr lang="en-US" altLang="en-US"/>
          </a:p>
        </p:txBody>
      </p:sp>
      <p:sp>
        <p:nvSpPr>
          <p:cNvPr id="5" name="TextBox 4"/>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94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52AC5D-18BB-47EF-A758-36260ADFB7AF}" type="datetime1">
              <a:rPr lang="en-GB" smtClean="0"/>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8006E0-0D3C-4F2E-91CB-B9B1B5AFF2DF}"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03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3C99A61-F6E3-4FAB-BE34-5C51D67B5630}" type="datetime1">
              <a:rPr lang="en-GB" smtClean="0"/>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E08AA-BBA3-4677-BDBC-A6007B20D5A3}"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6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505BDF-747A-458C-BE0A-3AC4CC4E64B9}" type="datetime1">
              <a:rPr lang="en-GB" smtClean="0"/>
              <a:t>03/03/2020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B373BB-5032-42A0-A779-B680FD369F3A}" type="slidenum">
              <a:rPr lang="en-US" altLang="en-US" smtClean="0"/>
              <a:pPr/>
              <a:t>‹#›</a:t>
            </a:fld>
            <a:endParaRPr lang="en-US" altLang="en-US"/>
          </a:p>
        </p:txBody>
      </p:sp>
      <p:sp>
        <p:nvSpPr>
          <p:cNvPr id="7" name="Text Box 12"/>
          <p:cNvSpPr txBox="1">
            <a:spLocks noChangeArrowheads="1"/>
          </p:cNvSpPr>
          <p:nvPr userDrawn="1"/>
        </p:nvSpPr>
        <p:spPr bwMode="auto">
          <a:xfrm>
            <a:off x="1116013" y="6308725"/>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defRPr>
            </a:lvl1pPr>
            <a:lvl2pPr marL="742950" indent="-285750">
              <a:defRPr i="1">
                <a:solidFill>
                  <a:schemeClr val="tx1"/>
                </a:solidFill>
                <a:latin typeface="Arial" charset="0"/>
              </a:defRPr>
            </a:lvl2pPr>
            <a:lvl3pPr marL="1143000" indent="-228600">
              <a:defRPr i="1">
                <a:solidFill>
                  <a:schemeClr val="tx1"/>
                </a:solidFill>
                <a:latin typeface="Arial" charset="0"/>
              </a:defRPr>
            </a:lvl3pPr>
            <a:lvl4pPr marL="1600200" indent="-228600">
              <a:defRPr i="1">
                <a:solidFill>
                  <a:schemeClr val="tx1"/>
                </a:solidFill>
                <a:latin typeface="Arial" charset="0"/>
              </a:defRPr>
            </a:lvl4pPr>
            <a:lvl5pPr marL="2057400" indent="-22860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a:spcBef>
                <a:spcPct val="50000"/>
              </a:spcBef>
              <a:defRPr/>
            </a:pPr>
            <a:endParaRPr lang="en-US" altLang="en-US" sz="2400" i="0">
              <a:latin typeface="Times New Roman" pitchFamily="16" charset="0"/>
            </a:endParaRPr>
          </a:p>
        </p:txBody>
      </p:sp>
      <p:pic>
        <p:nvPicPr>
          <p:cNvPr id="8" name="Picture 1" descr="Herts_logo_portrait_turq_Word"/>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076825" y="153988"/>
            <a:ext cx="38512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1280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5" r:id="rId12"/>
    <p:sldLayoutId id="2147483676"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148355" y="2348880"/>
            <a:ext cx="6858000" cy="1023493"/>
          </a:xfrm>
        </p:spPr>
        <p:txBody>
          <a:bodyPr>
            <a:normAutofit/>
          </a:bodyPr>
          <a:lstStyle/>
          <a:p>
            <a:pPr algn="l"/>
            <a:r>
              <a:rPr lang="en-GB" altLang="en-US" sz="2800" dirty="0"/>
              <a:t>7COM10</a:t>
            </a:r>
            <a:r>
              <a:rPr lang="en-US" altLang="zh-CN" sz="2800" dirty="0"/>
              <a:t>2</a:t>
            </a:r>
            <a:r>
              <a:rPr lang="en-GB" altLang="en-US" sz="2800" dirty="0"/>
              <a:t>5</a:t>
            </a:r>
            <a:br>
              <a:rPr lang="en-GB" altLang="en-US" sz="2800" dirty="0"/>
            </a:br>
            <a:r>
              <a:rPr lang="en-GB" altLang="en-US" sz="2800" dirty="0"/>
              <a:t>Programming for Software Engineers</a:t>
            </a:r>
            <a:endParaRPr lang="en-US" altLang="en-US" sz="2800" dirty="0"/>
          </a:p>
        </p:txBody>
      </p:sp>
      <p:sp>
        <p:nvSpPr>
          <p:cNvPr id="2052" name="Rectangle 3"/>
          <p:cNvSpPr>
            <a:spLocks noGrp="1" noChangeArrowheads="1"/>
          </p:cNvSpPr>
          <p:nvPr>
            <p:ph type="subTitle" idx="1"/>
          </p:nvPr>
        </p:nvSpPr>
        <p:spPr>
          <a:xfrm>
            <a:off x="1187624" y="3692514"/>
            <a:ext cx="6858000" cy="403026"/>
          </a:xfrm>
        </p:spPr>
        <p:txBody>
          <a:bodyPr/>
          <a:lstStyle/>
          <a:p>
            <a:pPr algn="l"/>
            <a:r>
              <a:rPr lang="en-US" altLang="en-US" dirty="0"/>
              <a:t>Java Object-Oriented (3)</a:t>
            </a:r>
          </a:p>
        </p:txBody>
      </p:sp>
      <p:sp>
        <p:nvSpPr>
          <p:cNvPr id="5" name="TextBox 4"/>
          <p:cNvSpPr txBox="1"/>
          <p:nvPr/>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1</a:t>
            </a:fld>
            <a:endParaRPr lang="en-US" altLang="en-US"/>
          </a:p>
        </p:txBody>
      </p:sp>
      <p:sp>
        <p:nvSpPr>
          <p:cNvPr id="2" name="TextBox 1"/>
          <p:cNvSpPr txBox="1"/>
          <p:nvPr/>
        </p:nvSpPr>
        <p:spPr>
          <a:xfrm>
            <a:off x="3397710" y="4986853"/>
            <a:ext cx="3201517" cy="646331"/>
          </a:xfrm>
          <a:prstGeom prst="rect">
            <a:avLst/>
          </a:prstGeom>
          <a:noFill/>
        </p:spPr>
        <p:txBody>
          <a:bodyPr wrap="none" rtlCol="0">
            <a:spAutoFit/>
          </a:bodyPr>
          <a:lstStyle/>
          <a:p>
            <a:r>
              <a:rPr lang="en-US" dirty="0" err="1"/>
              <a:t>Dr</a:t>
            </a:r>
            <a:r>
              <a:rPr lang="en-US" dirty="0"/>
              <a:t> Hui Cheng</a:t>
            </a:r>
          </a:p>
          <a:p>
            <a:r>
              <a:rPr lang="en-US" dirty="0"/>
              <a:t>Email: h.cheng2@herts.ac.uk</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36" y="340801"/>
            <a:ext cx="7886700" cy="1325563"/>
          </a:xfrm>
        </p:spPr>
        <p:txBody>
          <a:bodyPr>
            <a:normAutofit/>
          </a:bodyPr>
          <a:lstStyle/>
          <a:p>
            <a:r>
              <a:rPr lang="en-GB" sz="2800" dirty="0"/>
              <a:t>HashMap: Multiple Values with Same Key</a:t>
            </a:r>
          </a:p>
        </p:txBody>
      </p:sp>
      <p:sp>
        <p:nvSpPr>
          <p:cNvPr id="3" name="Content Placeholder 2"/>
          <p:cNvSpPr>
            <a:spLocks noGrp="1"/>
          </p:cNvSpPr>
          <p:nvPr>
            <p:ph idx="1"/>
          </p:nvPr>
        </p:nvSpPr>
        <p:spPr>
          <a:xfrm>
            <a:off x="336136" y="1666364"/>
            <a:ext cx="3403798" cy="3240360"/>
          </a:xfrm>
        </p:spPr>
        <p:txBody>
          <a:bodyPr>
            <a:normAutofit lnSpcReduction="10000"/>
          </a:bodyPr>
          <a:lstStyle/>
          <a:p>
            <a:r>
              <a:rPr lang="en-GB" dirty="0"/>
              <a:t>HashMap is a data structure which can be used to store key-value pairs. If we know the key we can retrieve object on constant time.</a:t>
            </a:r>
          </a:p>
          <a:p>
            <a:r>
              <a:rPr lang="en-GB" dirty="0"/>
              <a:t>When the HashMap has the same key of the multiple values then HashMap will </a:t>
            </a:r>
            <a:r>
              <a:rPr lang="en-GB" b="1" dirty="0"/>
              <a:t>return last inserted value of the Key</a:t>
            </a:r>
            <a:r>
              <a:rPr lang="en-GB" dirty="0"/>
              <a:t> when we iterate the </a:t>
            </a:r>
            <a:r>
              <a:rPr lang="en-GB" dirty="0" err="1"/>
              <a:t>Hashmap</a:t>
            </a:r>
            <a:r>
              <a:rPr lang="en-GB" dirty="0"/>
              <a:t> object.</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10</a:t>
            </a:fld>
            <a:endParaRPr lang="en-US" altLang="en-US"/>
          </a:p>
        </p:txBody>
      </p:sp>
      <p:sp>
        <p:nvSpPr>
          <p:cNvPr id="6" name="Rectangle 5"/>
          <p:cNvSpPr/>
          <p:nvPr/>
        </p:nvSpPr>
        <p:spPr>
          <a:xfrm>
            <a:off x="4053905" y="1559902"/>
            <a:ext cx="4711502" cy="5016758"/>
          </a:xfrm>
          <a:prstGeom prst="rect">
            <a:avLst/>
          </a:prstGeom>
        </p:spPr>
        <p:txBody>
          <a:bodyPr wrap="square">
            <a:spAutoFit/>
          </a:bodyPr>
          <a:lstStyle/>
          <a:p>
            <a:r>
              <a:rPr lang="en-GB" sz="1600" dirty="0">
                <a:latin typeface="Courier New" panose="02070309020205020404" pitchFamily="49" charset="0"/>
                <a:cs typeface="Courier New" panose="02070309020205020404" pitchFamily="49" charset="0"/>
              </a:rPr>
              <a:t>HashMap&lt;String, Integer&gt; </a:t>
            </a:r>
            <a:r>
              <a:rPr lang="en-GB" sz="1600" dirty="0" err="1">
                <a:latin typeface="Courier New" panose="02070309020205020404" pitchFamily="49" charset="0"/>
                <a:cs typeface="Courier New" panose="02070309020205020404" pitchFamily="49" charset="0"/>
              </a:rPr>
              <a:t>hash_map</a:t>
            </a:r>
            <a:r>
              <a:rPr lang="en-GB" sz="1600" dirty="0">
                <a:latin typeface="Courier New" panose="02070309020205020404" pitchFamily="49" charset="0"/>
                <a:cs typeface="Courier New" panose="02070309020205020404" pitchFamily="49" charset="0"/>
              </a:rPr>
              <a:t> = new HashMap&lt;String, Integer&gt;(); </a:t>
            </a:r>
          </a:p>
          <a:p>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 // Mapping </a:t>
            </a:r>
            <a:r>
              <a:rPr lang="en-GB" sz="1600" dirty="0" err="1">
                <a:latin typeface="Courier New" panose="02070309020205020404" pitchFamily="49" charset="0"/>
                <a:cs typeface="Courier New" panose="02070309020205020404" pitchFamily="49" charset="0"/>
              </a:rPr>
              <a:t>int</a:t>
            </a:r>
            <a:r>
              <a:rPr lang="en-GB" sz="1600" dirty="0">
                <a:latin typeface="Courier New" panose="02070309020205020404" pitchFamily="49" charset="0"/>
                <a:cs typeface="Courier New" panose="02070309020205020404" pitchFamily="49" charset="0"/>
              </a:rPr>
              <a:t> values to string keys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hash_map.put</a:t>
            </a:r>
            <a:r>
              <a:rPr lang="en-GB" sz="1600" dirty="0">
                <a:latin typeface="Courier New" panose="02070309020205020404" pitchFamily="49" charset="0"/>
                <a:cs typeface="Courier New" panose="02070309020205020404" pitchFamily="49" charset="0"/>
              </a:rPr>
              <a:t>("Geeks", 10);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hash_map.put</a:t>
            </a:r>
            <a:r>
              <a:rPr lang="en-GB" sz="1600" dirty="0">
                <a:latin typeface="Courier New" panose="02070309020205020404" pitchFamily="49" charset="0"/>
                <a:cs typeface="Courier New" panose="02070309020205020404" pitchFamily="49" charset="0"/>
              </a:rPr>
              <a:t>("4", 15);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hash_map.put</a:t>
            </a:r>
            <a:r>
              <a:rPr lang="en-GB" sz="1600" dirty="0">
                <a:latin typeface="Courier New" panose="02070309020205020404" pitchFamily="49" charset="0"/>
                <a:cs typeface="Courier New" panose="02070309020205020404" pitchFamily="49" charset="0"/>
              </a:rPr>
              <a:t>("Geeks", 20);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hash_map.put</a:t>
            </a:r>
            <a:r>
              <a:rPr lang="en-GB" sz="1600" dirty="0">
                <a:latin typeface="Courier New" panose="02070309020205020404" pitchFamily="49" charset="0"/>
                <a:cs typeface="Courier New" panose="02070309020205020404" pitchFamily="49" charset="0"/>
              </a:rPr>
              <a:t>("Welcomes", 25); </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 Displaying the HashMap </a:t>
            </a:r>
          </a:p>
          <a:p>
            <a:r>
              <a:rPr lang="en-GB" sz="1600" dirty="0">
                <a:latin typeface="Courier New" panose="02070309020205020404" pitchFamily="49" charset="0"/>
                <a:cs typeface="Courier New" panose="02070309020205020404" pitchFamily="49" charset="0"/>
              </a:rPr>
              <a:t>     System.out.println("Initial Mappings are: " + </a:t>
            </a:r>
            <a:r>
              <a:rPr lang="en-GB" sz="1600" dirty="0" err="1">
                <a:latin typeface="Courier New" panose="02070309020205020404" pitchFamily="49" charset="0"/>
                <a:cs typeface="Courier New" panose="02070309020205020404" pitchFamily="49" charset="0"/>
              </a:rPr>
              <a:t>hash_map</a:t>
            </a:r>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 // Getting the value of "Geeks" </a:t>
            </a:r>
          </a:p>
          <a:p>
            <a:r>
              <a:rPr lang="en-GB" sz="1600" dirty="0">
                <a:latin typeface="Courier New" panose="02070309020205020404" pitchFamily="49" charset="0"/>
                <a:cs typeface="Courier New" panose="02070309020205020404" pitchFamily="49" charset="0"/>
              </a:rPr>
              <a:t>     System.out.println("The Value is: " + </a:t>
            </a:r>
            <a:r>
              <a:rPr lang="en-GB" sz="1600" dirty="0" err="1">
                <a:latin typeface="Courier New" panose="02070309020205020404" pitchFamily="49" charset="0"/>
                <a:cs typeface="Courier New" panose="02070309020205020404" pitchFamily="49" charset="0"/>
              </a:rPr>
              <a:t>hash_map.get</a:t>
            </a:r>
            <a:r>
              <a:rPr lang="en-GB" sz="1600" dirty="0">
                <a:latin typeface="Courier New" panose="02070309020205020404" pitchFamily="49" charset="0"/>
                <a:cs typeface="Courier New" panose="02070309020205020404" pitchFamily="49" charset="0"/>
              </a:rPr>
              <a:t>("Geeks")); </a:t>
            </a:r>
          </a:p>
          <a:p>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 Getting the value of "You" </a:t>
            </a:r>
          </a:p>
          <a:p>
            <a:r>
              <a:rPr lang="en-GB" sz="1600" dirty="0">
                <a:latin typeface="Courier New" panose="02070309020205020404" pitchFamily="49" charset="0"/>
                <a:cs typeface="Courier New" panose="02070309020205020404" pitchFamily="49" charset="0"/>
              </a:rPr>
              <a:t>     System.out.println("The Value is: " + </a:t>
            </a:r>
            <a:r>
              <a:rPr lang="en-GB" sz="1600" dirty="0" err="1">
                <a:latin typeface="Courier New" panose="02070309020205020404" pitchFamily="49" charset="0"/>
                <a:cs typeface="Courier New" panose="02070309020205020404" pitchFamily="49" charset="0"/>
              </a:rPr>
              <a:t>hash_map.get</a:t>
            </a:r>
            <a:r>
              <a:rPr lang="en-GB" sz="1600" dirty="0">
                <a:latin typeface="Courier New" panose="02070309020205020404" pitchFamily="49" charset="0"/>
                <a:cs typeface="Courier New" panose="02070309020205020404" pitchFamily="49" charset="0"/>
              </a:rPr>
              <a:t>(“Welcomes")); </a:t>
            </a:r>
          </a:p>
        </p:txBody>
      </p:sp>
    </p:spTree>
    <p:extLst>
      <p:ext uri="{BB962C8B-B14F-4D97-AF65-F5344CB8AC3E}">
        <p14:creationId xmlns:p14="http://schemas.microsoft.com/office/powerpoint/2010/main" val="47201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D99E-66B1-4E2C-8238-9F24C245D7E8}"/>
              </a:ext>
            </a:extLst>
          </p:cNvPr>
          <p:cNvSpPr>
            <a:spLocks noGrp="1"/>
          </p:cNvSpPr>
          <p:nvPr>
            <p:ph type="title"/>
          </p:nvPr>
        </p:nvSpPr>
        <p:spPr/>
        <p:txBody>
          <a:bodyPr/>
          <a:lstStyle/>
          <a:p>
            <a:r>
              <a:rPr lang="en-GB" altLang="en-US" sz="3600" dirty="0"/>
              <a:t>Collection hierarchy</a:t>
            </a:r>
            <a:endParaRPr lang="en-GB" dirty="0"/>
          </a:p>
        </p:txBody>
      </p:sp>
      <p:sp>
        <p:nvSpPr>
          <p:cNvPr id="4" name="Slide Number Placeholder 3">
            <a:extLst>
              <a:ext uri="{FF2B5EF4-FFF2-40B4-BE49-F238E27FC236}">
                <a16:creationId xmlns:a16="http://schemas.microsoft.com/office/drawing/2014/main" id="{5743E13C-637D-4A26-9A20-090F314831CC}"/>
              </a:ext>
            </a:extLst>
          </p:cNvPr>
          <p:cNvSpPr>
            <a:spLocks noGrp="1"/>
          </p:cNvSpPr>
          <p:nvPr>
            <p:ph type="sldNum" sz="quarter" idx="12"/>
          </p:nvPr>
        </p:nvSpPr>
        <p:spPr/>
        <p:txBody>
          <a:bodyPr/>
          <a:lstStyle/>
          <a:p>
            <a:fld id="{AE24E79D-3132-4D8C-BB10-A25A32A157E2}" type="slidenum">
              <a:rPr lang="en-US" altLang="en-US" smtClean="0"/>
              <a:pPr/>
              <a:t>11</a:t>
            </a:fld>
            <a:endParaRPr lang="en-US" altLang="en-US"/>
          </a:p>
        </p:txBody>
      </p:sp>
      <p:pic>
        <p:nvPicPr>
          <p:cNvPr id="1026" name="Picture 2" descr="「java collections hierarchy」的圖片搜尋結果">
            <a:extLst>
              <a:ext uri="{FF2B5EF4-FFF2-40B4-BE49-F238E27FC236}">
                <a16:creationId xmlns:a16="http://schemas.microsoft.com/office/drawing/2014/main" id="{7C58E948-B33C-4C37-AAE8-3DD996C96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79" y="1268760"/>
            <a:ext cx="8540441" cy="4803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10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3528" y="500062"/>
            <a:ext cx="7886700" cy="1325563"/>
          </a:xfrm>
        </p:spPr>
        <p:txBody>
          <a:bodyPr>
            <a:normAutofit/>
          </a:bodyPr>
          <a:lstStyle/>
          <a:p>
            <a:r>
              <a:rPr lang="en-GB" altLang="en-US" sz="2800" dirty="0"/>
              <a:t>Iteration over Collections</a:t>
            </a:r>
          </a:p>
        </p:txBody>
      </p:sp>
      <p:sp>
        <p:nvSpPr>
          <p:cNvPr id="9219" name="Rectangle 3"/>
          <p:cNvSpPr>
            <a:spLocks noGrp="1" noChangeArrowheads="1"/>
          </p:cNvSpPr>
          <p:nvPr>
            <p:ph type="body" idx="1"/>
          </p:nvPr>
        </p:nvSpPr>
        <p:spPr/>
        <p:txBody>
          <a:bodyPr/>
          <a:lstStyle/>
          <a:p>
            <a:r>
              <a:rPr lang="en-GB" altLang="en-US" sz="2400" dirty="0" err="1">
                <a:latin typeface="Courier New" panose="02070309020205020404" pitchFamily="49" charset="0"/>
                <a:cs typeface="Courier New" panose="02070309020205020404" pitchFamily="49" charset="0"/>
              </a:rPr>
              <a:t>ArrayList</a:t>
            </a:r>
            <a:r>
              <a:rPr lang="en-GB" altLang="en-US" sz="2400" dirty="0"/>
              <a:t>, </a:t>
            </a:r>
            <a:r>
              <a:rPr lang="en-GB" altLang="en-US" sz="2400" dirty="0">
                <a:latin typeface="Courier New" panose="02070309020205020404" pitchFamily="49" charset="0"/>
                <a:cs typeface="Courier New" panose="02070309020205020404" pitchFamily="49" charset="0"/>
              </a:rPr>
              <a:t>Lists</a:t>
            </a:r>
            <a:r>
              <a:rPr lang="en-GB" altLang="en-US" sz="2400" dirty="0"/>
              <a:t> are easy to iterate through because they have an underlying array-like structure</a:t>
            </a:r>
          </a:p>
          <a:p>
            <a:pPr lvl="1"/>
            <a:r>
              <a:rPr lang="en-GB" altLang="en-US" sz="2200" dirty="0"/>
              <a:t>We just go through sequentially</a:t>
            </a:r>
          </a:p>
          <a:p>
            <a:pPr lvl="1"/>
            <a:r>
              <a:rPr lang="en-GB" altLang="en-US" sz="2200" dirty="0"/>
              <a:t>They have methods like </a:t>
            </a:r>
            <a:r>
              <a:rPr lang="en-GB" altLang="en-US" sz="2200" dirty="0">
                <a:latin typeface="Courier New" panose="02070309020205020404" pitchFamily="49" charset="0"/>
              </a:rPr>
              <a:t>get(</a:t>
            </a:r>
            <a:r>
              <a:rPr lang="en-GB" altLang="en-US" sz="2200" dirty="0" err="1">
                <a:latin typeface="Courier New" panose="02070309020205020404" pitchFamily="49" charset="0"/>
              </a:rPr>
              <a:t>int</a:t>
            </a:r>
            <a:r>
              <a:rPr lang="en-GB" altLang="en-US" sz="2200" dirty="0">
                <a:latin typeface="Courier New" panose="02070309020205020404" pitchFamily="49" charset="0"/>
              </a:rPr>
              <a:t> </a:t>
            </a:r>
            <a:r>
              <a:rPr lang="en-GB" altLang="en-US" sz="2200" dirty="0" err="1">
                <a:latin typeface="Courier New" panose="02070309020205020404" pitchFamily="49" charset="0"/>
              </a:rPr>
              <a:t>i</a:t>
            </a:r>
            <a:r>
              <a:rPr lang="en-GB" altLang="en-US" sz="2200" dirty="0">
                <a:latin typeface="Courier New" panose="02070309020205020404" pitchFamily="49" charset="0"/>
              </a:rPr>
              <a:t>)</a:t>
            </a:r>
          </a:p>
          <a:p>
            <a:r>
              <a:rPr lang="en-GB" altLang="en-US" sz="2400" dirty="0"/>
              <a:t>Other Data structures do not lend themselves so easily to iteration</a:t>
            </a:r>
          </a:p>
          <a:p>
            <a:pPr lvl="1"/>
            <a:r>
              <a:rPr lang="en-GB" altLang="en-US" sz="2200" dirty="0"/>
              <a:t>In a </a:t>
            </a:r>
            <a:r>
              <a:rPr lang="en-GB" altLang="en-US" sz="2200" dirty="0">
                <a:latin typeface="Courier New" panose="02070309020205020404" pitchFamily="49" charset="0"/>
                <a:cs typeface="Courier New" panose="02070309020205020404" pitchFamily="49" charset="0"/>
              </a:rPr>
              <a:t>Tree</a:t>
            </a:r>
            <a:r>
              <a:rPr lang="en-GB" altLang="en-US" sz="2200" dirty="0"/>
              <a:t> structure there is no sequence in the same sense</a:t>
            </a:r>
          </a:p>
          <a:p>
            <a:pPr lvl="1"/>
            <a:r>
              <a:rPr lang="en-GB" altLang="en-US" sz="2200" dirty="0">
                <a:latin typeface="Courier New" panose="02070309020205020404" pitchFamily="49" charset="0"/>
                <a:cs typeface="Courier New" panose="02070309020205020404" pitchFamily="49" charset="0"/>
              </a:rPr>
              <a:t>Sets</a:t>
            </a:r>
            <a:r>
              <a:rPr lang="en-GB" altLang="en-US" sz="2200" dirty="0"/>
              <a:t> also are not indexed in any way</a:t>
            </a:r>
          </a:p>
        </p:txBody>
      </p:sp>
    </p:spTree>
    <p:extLst>
      <p:ext uri="{BB962C8B-B14F-4D97-AF65-F5344CB8AC3E}">
        <p14:creationId xmlns:p14="http://schemas.microsoft.com/office/powerpoint/2010/main" val="2785658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GB" altLang="en-US" sz="2800" dirty="0"/>
              <a:t>Using an Iterator</a:t>
            </a:r>
            <a:endParaRPr lang="en-US" altLang="en-US" sz="2800" dirty="0"/>
          </a:p>
        </p:txBody>
      </p:sp>
      <p:sp>
        <p:nvSpPr>
          <p:cNvPr id="12291" name="Rectangle 3"/>
          <p:cNvSpPr>
            <a:spLocks noGrp="1" noChangeArrowheads="1"/>
          </p:cNvSpPr>
          <p:nvPr>
            <p:ph type="body" idx="1"/>
          </p:nvPr>
        </p:nvSpPr>
        <p:spPr>
          <a:xfrm>
            <a:off x="395288" y="1412776"/>
            <a:ext cx="7632700" cy="93555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dirty="0">
                <a:latin typeface="Courier New" panose="02070309020205020404" pitchFamily="49" charset="0"/>
                <a:cs typeface="Courier New" panose="02070309020205020404" pitchFamily="49" charset="0"/>
              </a:rPr>
              <a:t>Iterator</a:t>
            </a:r>
            <a:r>
              <a:rPr lang="en-GB" altLang="en-US" dirty="0"/>
              <a:t> is an </a:t>
            </a:r>
            <a:r>
              <a:rPr lang="en-GB" altLang="en-US" dirty="0">
                <a:latin typeface="Courier New" panose="02070309020205020404" pitchFamily="49" charset="0"/>
                <a:cs typeface="Courier New" panose="02070309020205020404" pitchFamily="49" charset="0"/>
              </a:rPr>
              <a:t>interface</a:t>
            </a:r>
            <a:r>
              <a:rPr lang="en-GB" altLang="en-US" dirty="0"/>
              <a:t> in </a:t>
            </a:r>
            <a:r>
              <a:rPr lang="en-GB" altLang="en-US" dirty="0" err="1">
                <a:latin typeface="Courier New" panose="02070309020205020404" pitchFamily="49" charset="0"/>
                <a:cs typeface="Courier New" panose="02070309020205020404" pitchFamily="49" charset="0"/>
              </a:rPr>
              <a:t>java.util</a:t>
            </a:r>
            <a:endParaRPr lang="en-GB" altLang="en-US" dirty="0">
              <a:latin typeface="Courier New" panose="02070309020205020404" pitchFamily="49" charset="0"/>
              <a:cs typeface="Courier New" panose="02070309020205020404" pitchFamily="49" charset="0"/>
            </a:endParaRPr>
          </a:p>
          <a:p>
            <a:r>
              <a:rPr lang="en-GB" altLang="en-US" dirty="0"/>
              <a:t>It has 3 methods:</a:t>
            </a:r>
          </a:p>
          <a:p>
            <a:endParaRPr lang="en-US" altLang="en-US" dirty="0"/>
          </a:p>
        </p:txBody>
      </p:sp>
      <p:sp>
        <p:nvSpPr>
          <p:cNvPr id="12292" name="Text Box 4"/>
          <p:cNvSpPr txBox="1">
            <a:spLocks noChangeArrowheads="1"/>
          </p:cNvSpPr>
          <p:nvPr/>
        </p:nvSpPr>
        <p:spPr bwMode="auto">
          <a:xfrm>
            <a:off x="539552" y="2348334"/>
            <a:ext cx="8353176" cy="2308324"/>
          </a:xfrm>
          <a:prstGeom prst="rect">
            <a:avLst/>
          </a:prstGeom>
          <a:noFill/>
          <a:ln>
            <a:noFill/>
          </a:ln>
          <a:effectLst/>
          <a:extLst>
            <a:ext uri="{909E8E84-426E-40DD-AFC4-6F175D3DCCD1}">
              <a14:hiddenFill xmlns:a14="http://schemas.microsoft.com/office/drawing/2010/main">
                <a:solidFill>
                  <a:srgbClr val="CCD8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i="0" dirty="0" err="1">
                <a:latin typeface="Courier New" panose="02070309020205020404" pitchFamily="49" charset="0"/>
              </a:rPr>
              <a:t>boolean</a:t>
            </a:r>
            <a:r>
              <a:rPr lang="en-US" altLang="en-US" i="0" dirty="0">
                <a:latin typeface="Courier New" panose="02070309020205020404" pitchFamily="49" charset="0"/>
              </a:rPr>
              <a:t> </a:t>
            </a:r>
            <a:r>
              <a:rPr lang="en-US" altLang="en-US" i="0" dirty="0" err="1">
                <a:latin typeface="Courier New" panose="02070309020205020404" pitchFamily="49" charset="0"/>
              </a:rPr>
              <a:t>hasNext</a:t>
            </a:r>
            <a:r>
              <a:rPr lang="en-US" altLang="en-US" i="0" dirty="0">
                <a:latin typeface="Courier New" panose="02070309020205020404" pitchFamily="49" charset="0"/>
              </a:rPr>
              <a:t>() </a:t>
            </a:r>
            <a:br>
              <a:rPr lang="en-US" altLang="en-US" i="0" dirty="0">
                <a:latin typeface="Courier New" panose="02070309020205020404" pitchFamily="49" charset="0"/>
              </a:rPr>
            </a:br>
            <a:r>
              <a:rPr lang="en-US" altLang="en-US" i="0" dirty="0">
                <a:latin typeface="Courier New" panose="02070309020205020404" pitchFamily="49" charset="0"/>
              </a:rPr>
              <a:t>          Returns true if the iteration has more elements. </a:t>
            </a:r>
          </a:p>
          <a:p>
            <a:pPr>
              <a:spcBef>
                <a:spcPct val="50000"/>
              </a:spcBef>
            </a:pPr>
            <a:r>
              <a:rPr lang="en-US" altLang="en-US" i="0" dirty="0">
                <a:latin typeface="Courier New" panose="02070309020205020404" pitchFamily="49" charset="0"/>
              </a:rPr>
              <a:t>Object next() </a:t>
            </a:r>
            <a:br>
              <a:rPr lang="en-US" altLang="en-US" i="0" dirty="0">
                <a:latin typeface="Courier New" panose="02070309020205020404" pitchFamily="49" charset="0"/>
              </a:rPr>
            </a:br>
            <a:r>
              <a:rPr lang="en-US" altLang="en-US" i="0" dirty="0">
                <a:latin typeface="Courier New" panose="02070309020205020404" pitchFamily="49" charset="0"/>
              </a:rPr>
              <a:t>          Returns the next element in the iteration. </a:t>
            </a:r>
          </a:p>
          <a:p>
            <a:pPr>
              <a:spcBef>
                <a:spcPct val="50000"/>
              </a:spcBef>
            </a:pPr>
            <a:r>
              <a:rPr lang="en-US" altLang="en-US" i="0" dirty="0">
                <a:latin typeface="Courier New" panose="02070309020205020404" pitchFamily="49" charset="0"/>
              </a:rPr>
              <a:t>void remove() </a:t>
            </a:r>
            <a:br>
              <a:rPr lang="en-US" altLang="en-US" i="0" dirty="0">
                <a:latin typeface="Courier New" panose="02070309020205020404" pitchFamily="49" charset="0"/>
              </a:rPr>
            </a:br>
            <a:r>
              <a:rPr lang="en-US" altLang="en-US" i="0" dirty="0">
                <a:latin typeface="Courier New" panose="02070309020205020404" pitchFamily="49" charset="0"/>
              </a:rPr>
              <a:t>          Removes from the underlying collection the last element returned by the iterator (optional operation).</a:t>
            </a:r>
          </a:p>
        </p:txBody>
      </p:sp>
      <p:sp>
        <p:nvSpPr>
          <p:cNvPr id="5" name="Rectangle 3"/>
          <p:cNvSpPr txBox="1">
            <a:spLocks noChangeArrowheads="1"/>
          </p:cNvSpPr>
          <p:nvPr/>
        </p:nvSpPr>
        <p:spPr>
          <a:xfrm>
            <a:off x="395288" y="4873504"/>
            <a:ext cx="7632700" cy="545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GB" altLang="en-US" i="0" dirty="0"/>
              <a:t>Using an Iterator in </a:t>
            </a:r>
            <a:r>
              <a:rPr lang="en-GB" altLang="en-US" i="0" dirty="0" err="1"/>
              <a:t>ArrayList</a:t>
            </a:r>
            <a:endParaRPr lang="en-GB" altLang="en-US" i="0" dirty="0"/>
          </a:p>
          <a:p>
            <a:pPr fontAlgn="auto">
              <a:spcAft>
                <a:spcPts val="0"/>
              </a:spcAft>
            </a:pPr>
            <a:endParaRPr lang="en-US" altLang="en-US" i="0" dirty="0"/>
          </a:p>
        </p:txBody>
      </p:sp>
      <p:sp>
        <p:nvSpPr>
          <p:cNvPr id="6" name="Text Box 4"/>
          <p:cNvSpPr txBox="1">
            <a:spLocks noChangeArrowheads="1"/>
          </p:cNvSpPr>
          <p:nvPr/>
        </p:nvSpPr>
        <p:spPr bwMode="auto">
          <a:xfrm>
            <a:off x="682626" y="5426112"/>
            <a:ext cx="7345362" cy="784830"/>
          </a:xfrm>
          <a:prstGeom prst="rect">
            <a:avLst/>
          </a:prstGeom>
          <a:noFill/>
          <a:ln>
            <a:noFill/>
          </a:ln>
          <a:effectLst/>
          <a:extLst>
            <a:ext uri="{909E8E84-426E-40DD-AFC4-6F175D3DCCD1}">
              <a14:hiddenFill xmlns:a14="http://schemas.microsoft.com/office/drawing/2010/main">
                <a:solidFill>
                  <a:srgbClr val="CCD8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i="0" dirty="0">
                <a:latin typeface="Courier New" panose="02070309020205020404" pitchFamily="49" charset="0"/>
              </a:rPr>
              <a:t>Iterator </a:t>
            </a:r>
            <a:r>
              <a:rPr lang="en-GB" altLang="en-US" i="0" dirty="0" err="1">
                <a:latin typeface="Courier New" panose="02070309020205020404" pitchFamily="49" charset="0"/>
              </a:rPr>
              <a:t>iterator</a:t>
            </a:r>
            <a:r>
              <a:rPr lang="en-GB" altLang="en-US" i="0" dirty="0">
                <a:latin typeface="Courier New" panose="02070309020205020404" pitchFamily="49" charset="0"/>
              </a:rPr>
              <a:t> = </a:t>
            </a:r>
            <a:r>
              <a:rPr lang="en-GB" altLang="en-US" i="0" dirty="0" err="1">
                <a:latin typeface="Courier New" panose="02070309020205020404" pitchFamily="49" charset="0"/>
              </a:rPr>
              <a:t>myList.iterator</a:t>
            </a:r>
            <a:r>
              <a:rPr lang="en-GB" altLang="en-US" i="0" dirty="0">
                <a:latin typeface="Courier New" panose="02070309020205020404" pitchFamily="49" charset="0"/>
              </a:rPr>
              <a:t>();</a:t>
            </a:r>
          </a:p>
          <a:p>
            <a:pPr>
              <a:spcBef>
                <a:spcPct val="50000"/>
              </a:spcBef>
            </a:pPr>
            <a:r>
              <a:rPr lang="en-GB" altLang="en-US" i="0" dirty="0"/>
              <a:t>Then use the methods </a:t>
            </a:r>
            <a:r>
              <a:rPr lang="en-GB" altLang="en-US" i="0" dirty="0" err="1">
                <a:latin typeface="Courier New" panose="02070309020205020404" pitchFamily="49" charset="0"/>
              </a:rPr>
              <a:t>hasNext</a:t>
            </a:r>
            <a:r>
              <a:rPr lang="en-GB" altLang="en-US" i="0" dirty="0">
                <a:latin typeface="Courier New" panose="02070309020205020404" pitchFamily="49" charset="0"/>
              </a:rPr>
              <a:t>(), next()</a:t>
            </a:r>
            <a:endParaRPr lang="en-US" altLang="en-US" i="0" dirty="0">
              <a:latin typeface="Courier New" panose="02070309020205020404" pitchFamily="49" charset="0"/>
            </a:endParaRPr>
          </a:p>
        </p:txBody>
      </p:sp>
    </p:spTree>
    <p:extLst>
      <p:ext uri="{BB962C8B-B14F-4D97-AF65-F5344CB8AC3E}">
        <p14:creationId xmlns:p14="http://schemas.microsoft.com/office/powerpoint/2010/main" val="1606478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1520" y="460374"/>
            <a:ext cx="7886700" cy="1325563"/>
          </a:xfrm>
        </p:spPr>
        <p:txBody>
          <a:bodyPr/>
          <a:lstStyle/>
          <a:p>
            <a:r>
              <a:rPr lang="en-GB" altLang="en-US" dirty="0"/>
              <a:t>Iterators</a:t>
            </a:r>
          </a:p>
        </p:txBody>
      </p:sp>
      <p:sp>
        <p:nvSpPr>
          <p:cNvPr id="10243" name="Rectangle 3"/>
          <p:cNvSpPr>
            <a:spLocks noGrp="1" noChangeArrowheads="1"/>
          </p:cNvSpPr>
          <p:nvPr>
            <p:ph type="body" idx="1"/>
          </p:nvPr>
        </p:nvSpPr>
        <p:spPr/>
        <p:txBody>
          <a:bodyPr/>
          <a:lstStyle/>
          <a:p>
            <a:r>
              <a:rPr lang="en-GB" altLang="en-US" dirty="0"/>
              <a:t>A look at the documentation shows that for most of the Collections classes we can directly obtain an iterator</a:t>
            </a:r>
          </a:p>
          <a:p>
            <a:pPr lvl="1"/>
            <a:r>
              <a:rPr lang="en-GB" altLang="en-US" dirty="0"/>
              <a:t>The interface Collection contains a method: </a:t>
            </a:r>
            <a:r>
              <a:rPr lang="en-GB" altLang="en-US" dirty="0">
                <a:latin typeface="Courier New" panose="02070309020205020404" pitchFamily="49" charset="0"/>
                <a:cs typeface="Courier New" panose="02070309020205020404" pitchFamily="49" charset="0"/>
              </a:rPr>
              <a:t>iterator()</a:t>
            </a:r>
            <a:r>
              <a:rPr lang="en-GB" altLang="en-US" dirty="0"/>
              <a:t> which returns an Iterator.</a:t>
            </a:r>
          </a:p>
          <a:p>
            <a:pPr lvl="1"/>
            <a:r>
              <a:rPr lang="en-GB" altLang="en-US" dirty="0"/>
              <a:t>The full definition is:</a:t>
            </a:r>
          </a:p>
          <a:p>
            <a:endParaRPr lang="en-GB" altLang="en-US" dirty="0"/>
          </a:p>
          <a:p>
            <a:pPr lvl="1"/>
            <a:endParaRPr lang="en-GB" altLang="en-US" dirty="0"/>
          </a:p>
        </p:txBody>
      </p:sp>
      <p:sp>
        <p:nvSpPr>
          <p:cNvPr id="10244" name="Text Box 4"/>
          <p:cNvSpPr txBox="1">
            <a:spLocks noChangeArrowheads="1"/>
          </p:cNvSpPr>
          <p:nvPr/>
        </p:nvSpPr>
        <p:spPr bwMode="auto">
          <a:xfrm>
            <a:off x="755650" y="3573463"/>
            <a:ext cx="7775575" cy="2563812"/>
          </a:xfrm>
          <a:prstGeom prst="rect">
            <a:avLst/>
          </a:prstGeom>
          <a:noFill/>
          <a:ln>
            <a:noFill/>
          </a:ln>
          <a:effectLst/>
          <a:extLst>
            <a:ext uri="{909E8E84-426E-40DD-AFC4-6F175D3DCCD1}">
              <a14:hiddenFill xmlns:a14="http://schemas.microsoft.com/office/drawing/2010/main">
                <a:solidFill>
                  <a:srgbClr val="CCD8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b="1" i="0" dirty="0">
                <a:latin typeface="Courier New" panose="02070309020205020404" pitchFamily="49" charset="0"/>
              </a:rPr>
              <a:t>Iterator &lt;E&gt; iterator</a:t>
            </a:r>
            <a:r>
              <a:rPr lang="en-GB" altLang="en-US" i="0" dirty="0">
                <a:latin typeface="Courier New" panose="02070309020205020404" pitchFamily="49" charset="0"/>
              </a:rPr>
              <a:t>()</a:t>
            </a:r>
            <a:r>
              <a:rPr lang="en-GB" altLang="en-US" dirty="0">
                <a:latin typeface="Courier New" panose="02070309020205020404" pitchFamily="49" charset="0"/>
              </a:rPr>
              <a:t> </a:t>
            </a:r>
            <a:endParaRPr lang="en-US" altLang="en-US" i="0" dirty="0">
              <a:latin typeface="Courier New" panose="02070309020205020404" pitchFamily="49" charset="0"/>
            </a:endParaRPr>
          </a:p>
          <a:p>
            <a:pPr lvl="1"/>
            <a:r>
              <a:rPr lang="en-US" altLang="en-US" i="0" dirty="0">
                <a:latin typeface="Courier New" panose="02070309020205020404" pitchFamily="49" charset="0"/>
              </a:rPr>
              <a:t>Returns an iterator over the elements in this collection. There are no guarantees concerning the order in which the elements are returned (unless this collection is an instance of some class that provides a guarantee). </a:t>
            </a:r>
          </a:p>
          <a:p>
            <a:pPr lvl="1"/>
            <a:endParaRPr lang="en-US" altLang="en-US" i="0" dirty="0">
              <a:latin typeface="Courier New" panose="02070309020205020404" pitchFamily="49" charset="0"/>
            </a:endParaRPr>
          </a:p>
          <a:p>
            <a:pPr lvl="1"/>
            <a:r>
              <a:rPr lang="en-US" altLang="en-US" b="1" i="0" dirty="0">
                <a:latin typeface="Courier New" panose="02070309020205020404" pitchFamily="49" charset="0"/>
              </a:rPr>
              <a:t>Returns:</a:t>
            </a:r>
            <a:endParaRPr lang="en-US" altLang="en-US" i="0" dirty="0">
              <a:latin typeface="Courier New" panose="02070309020205020404" pitchFamily="49" charset="0"/>
            </a:endParaRPr>
          </a:p>
          <a:p>
            <a:pPr lvl="2"/>
            <a:r>
              <a:rPr lang="en-US" altLang="en-US" i="0" dirty="0">
                <a:latin typeface="Courier New" panose="02070309020205020404" pitchFamily="49" charset="0"/>
              </a:rPr>
              <a:t>an Iterator over the elements in this collection</a:t>
            </a:r>
          </a:p>
        </p:txBody>
      </p:sp>
    </p:spTree>
    <p:extLst>
      <p:ext uri="{BB962C8B-B14F-4D97-AF65-F5344CB8AC3E}">
        <p14:creationId xmlns:p14="http://schemas.microsoft.com/office/powerpoint/2010/main" val="203562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9512" y="508704"/>
            <a:ext cx="7886700" cy="1325563"/>
          </a:xfrm>
        </p:spPr>
        <p:txBody>
          <a:bodyPr/>
          <a:lstStyle/>
          <a:p>
            <a:r>
              <a:rPr lang="en-GB" altLang="en-US" dirty="0"/>
              <a:t>Where is Iterator implemented?</a:t>
            </a:r>
          </a:p>
        </p:txBody>
      </p:sp>
      <p:sp>
        <p:nvSpPr>
          <p:cNvPr id="11267" name="Rectangle 3"/>
          <p:cNvSpPr>
            <a:spLocks noGrp="1" noChangeArrowheads="1"/>
          </p:cNvSpPr>
          <p:nvPr>
            <p:ph type="body" idx="1"/>
          </p:nvPr>
        </p:nvSpPr>
        <p:spPr>
          <a:xfrm>
            <a:off x="628650" y="1825624"/>
            <a:ext cx="7886700" cy="4771727"/>
          </a:xfrm>
        </p:spPr>
        <p:txBody>
          <a:bodyPr/>
          <a:lstStyle/>
          <a:p>
            <a:r>
              <a:rPr lang="en-GB" altLang="en-US" sz="2400" dirty="0"/>
              <a:t>We don’t know and it doesn’t matter</a:t>
            </a:r>
          </a:p>
          <a:p>
            <a:pPr lvl="1"/>
            <a:r>
              <a:rPr lang="en-GB" altLang="en-US" sz="2200" dirty="0"/>
              <a:t>Someone has done it </a:t>
            </a:r>
          </a:p>
          <a:p>
            <a:pPr lvl="1"/>
            <a:r>
              <a:rPr lang="en-GB" altLang="en-US" sz="2200" dirty="0"/>
              <a:t>We are programming using the abstraction </a:t>
            </a:r>
            <a:r>
              <a:rPr lang="en-GB" altLang="en-US" sz="2200" dirty="0">
                <a:latin typeface="Courier New" panose="02070309020205020404" pitchFamily="49" charset="0"/>
                <a:cs typeface="Courier New" panose="02070309020205020404" pitchFamily="49" charset="0"/>
              </a:rPr>
              <a:t>Iterator it = </a:t>
            </a:r>
            <a:r>
              <a:rPr lang="en-GB" altLang="en-US" sz="2200" dirty="0" err="1">
                <a:latin typeface="Courier New" panose="02070309020205020404" pitchFamily="49" charset="0"/>
                <a:cs typeface="Courier New" panose="02070309020205020404" pitchFamily="49" charset="0"/>
              </a:rPr>
              <a:t>myList.iterator</a:t>
            </a:r>
            <a:r>
              <a:rPr lang="en-GB" altLang="en-US" sz="2200" dirty="0">
                <a:latin typeface="Courier New" panose="02070309020205020404" pitchFamily="49" charset="0"/>
                <a:cs typeface="Courier New" panose="02070309020205020404" pitchFamily="49" charset="0"/>
              </a:rPr>
              <a:t>()</a:t>
            </a:r>
          </a:p>
          <a:p>
            <a:pPr lvl="1"/>
            <a:r>
              <a:rPr lang="en-GB" altLang="en-US" sz="2200" dirty="0"/>
              <a:t>As long we get an object that is an</a:t>
            </a:r>
            <a:r>
              <a:rPr lang="en-GB" altLang="en-US" sz="2200" b="1" dirty="0"/>
              <a:t> </a:t>
            </a:r>
            <a:r>
              <a:rPr lang="en-GB" altLang="en-US" sz="2200" dirty="0"/>
              <a:t>Iterator, we know:</a:t>
            </a:r>
          </a:p>
          <a:p>
            <a:pPr lvl="2"/>
            <a:r>
              <a:rPr lang="en-GB" altLang="en-US" sz="1800" dirty="0"/>
              <a:t>It has been instantiated somewhere</a:t>
            </a:r>
          </a:p>
          <a:p>
            <a:pPr lvl="2"/>
            <a:r>
              <a:rPr lang="en-GB" altLang="en-US" sz="1800" dirty="0"/>
              <a:t>It is therefore concrete and we can call them</a:t>
            </a:r>
          </a:p>
          <a:p>
            <a:pPr lvl="1"/>
            <a:r>
              <a:rPr lang="en-GB" altLang="en-US" sz="2200" dirty="0"/>
              <a:t>What we could </a:t>
            </a:r>
            <a:r>
              <a:rPr lang="en-GB" altLang="en-US" sz="2200" b="1" dirty="0"/>
              <a:t>not </a:t>
            </a:r>
            <a:r>
              <a:rPr lang="en-GB" altLang="en-US" sz="2200" dirty="0"/>
              <a:t>do is </a:t>
            </a:r>
          </a:p>
          <a:p>
            <a:pPr marL="342900" lvl="1" indent="0">
              <a:buNone/>
            </a:pPr>
            <a:r>
              <a:rPr lang="en-GB" altLang="en-US" sz="2200" dirty="0">
                <a:latin typeface="Courier New" panose="02070309020205020404" pitchFamily="49" charset="0"/>
                <a:cs typeface="Courier New" panose="02070309020205020404" pitchFamily="49" charset="0"/>
              </a:rPr>
              <a:t>  Iterator it = new Iterator()</a:t>
            </a:r>
            <a:r>
              <a:rPr lang="en-GB" altLang="en-US" sz="2200" dirty="0"/>
              <a:t>;</a:t>
            </a:r>
          </a:p>
          <a:p>
            <a:pPr lvl="2"/>
            <a:r>
              <a:rPr lang="en-GB" altLang="en-US" sz="1800" dirty="0">
                <a:cs typeface="Arial" panose="020B0604020202020204" pitchFamily="34" charset="0"/>
              </a:rPr>
              <a:t>You cannot instantiate an interface/abstract class</a:t>
            </a:r>
          </a:p>
          <a:p>
            <a:pPr lvl="2"/>
            <a:r>
              <a:rPr lang="en-GB" altLang="en-US" sz="1800" b="1" dirty="0">
                <a:cs typeface="Arial" panose="020B0604020202020204" pitchFamily="34" charset="0"/>
              </a:rPr>
              <a:t>Interface Iterator&lt;E&gt;</a:t>
            </a:r>
          </a:p>
        </p:txBody>
      </p:sp>
    </p:spTree>
    <p:extLst>
      <p:ext uri="{BB962C8B-B14F-4D97-AF65-F5344CB8AC3E}">
        <p14:creationId xmlns:p14="http://schemas.microsoft.com/office/powerpoint/2010/main" val="49358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en-US"/>
              <a:t>Iterator and HashMap</a:t>
            </a:r>
            <a:endParaRPr lang="en-US" altLang="en-US"/>
          </a:p>
        </p:txBody>
      </p:sp>
      <p:sp>
        <p:nvSpPr>
          <p:cNvPr id="14339" name="Rectangle 3"/>
          <p:cNvSpPr>
            <a:spLocks noGrp="1" noChangeArrowheads="1"/>
          </p:cNvSpPr>
          <p:nvPr>
            <p:ph type="body" idx="1"/>
          </p:nvPr>
        </p:nvSpPr>
        <p:spPr>
          <a:xfrm>
            <a:off x="611188" y="1600200"/>
            <a:ext cx="8074025" cy="2620963"/>
          </a:xfrm>
        </p:spPr>
        <p:txBody>
          <a:bodyPr>
            <a:normAutofit/>
          </a:bodyPr>
          <a:lstStyle/>
          <a:p>
            <a:r>
              <a:rPr lang="en-GB" altLang="en-US" sz="2400" dirty="0"/>
              <a:t>HashMap does not have a method to obtain an iterator directly</a:t>
            </a:r>
          </a:p>
          <a:p>
            <a:pPr lvl="1"/>
            <a:r>
              <a:rPr lang="en-GB" altLang="en-US" sz="2300" dirty="0"/>
              <a:t>We have a set view of all the entries/mappings first</a:t>
            </a:r>
          </a:p>
          <a:p>
            <a:pPr lvl="1"/>
            <a:r>
              <a:rPr lang="en-GB" altLang="en-US" sz="2200" dirty="0"/>
              <a:t>Note how we must declare a type for the iterator</a:t>
            </a:r>
          </a:p>
          <a:p>
            <a:pPr lvl="1"/>
            <a:r>
              <a:rPr lang="en-GB" altLang="en-US" sz="2200" dirty="0"/>
              <a:t>Map has method – </a:t>
            </a:r>
            <a:r>
              <a:rPr lang="en-GB" altLang="en-US" sz="2200" dirty="0">
                <a:latin typeface="Courier New" panose="02070309020205020404" pitchFamily="49" charset="0"/>
                <a:cs typeface="Courier New" panose="02070309020205020404" pitchFamily="49" charset="0"/>
              </a:rPr>
              <a:t>entrySet()</a:t>
            </a:r>
            <a:endParaRPr lang="en-GB" altLang="en-US" sz="2200" dirty="0"/>
          </a:p>
          <a:p>
            <a:pPr lvl="1"/>
            <a:r>
              <a:rPr lang="en-GB" altLang="en-US" sz="2200" dirty="0"/>
              <a:t>Once we have the iterator iteration is easy</a:t>
            </a:r>
          </a:p>
          <a:p>
            <a:pPr lvl="1"/>
            <a:endParaRPr lang="en-GB" altLang="en-US" sz="1800" dirty="0"/>
          </a:p>
          <a:p>
            <a:pPr lvl="1"/>
            <a:endParaRPr lang="en-US" altLang="en-US" sz="1800" dirty="0"/>
          </a:p>
        </p:txBody>
      </p:sp>
      <p:sp>
        <p:nvSpPr>
          <p:cNvPr id="2" name="Rectangle 1"/>
          <p:cNvSpPr/>
          <p:nvPr/>
        </p:nvSpPr>
        <p:spPr>
          <a:xfrm>
            <a:off x="899592" y="4365104"/>
            <a:ext cx="7488832" cy="646331"/>
          </a:xfrm>
          <a:prstGeom prst="rect">
            <a:avLst/>
          </a:prstGeom>
        </p:spPr>
        <p:txBody>
          <a:bodyPr wrap="square">
            <a:spAutoFit/>
          </a:bodyPr>
          <a:lstStyle/>
          <a:p>
            <a:r>
              <a:rPr lang="en-GB" b="1" i="0" dirty="0">
                <a:solidFill>
                  <a:srgbClr val="000000"/>
                </a:solidFill>
                <a:latin typeface="Courier New" panose="02070309020205020404" pitchFamily="49" charset="0"/>
                <a:cs typeface="Courier New" panose="02070309020205020404" pitchFamily="49" charset="0"/>
              </a:rPr>
              <a:t>Iterator&lt;Entry&lt;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&gt;&gt; it =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286491"/>
                </a:solidFill>
                <a:latin typeface="Courier New" panose="02070309020205020404" pitchFamily="49" charset="0"/>
                <a:cs typeface="Courier New" panose="02070309020205020404" pitchFamily="49" charset="0"/>
              </a:rPr>
              <a:t>entrySet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0086B3"/>
                </a:solidFill>
                <a:latin typeface="Courier New" panose="02070309020205020404" pitchFamily="49" charset="0"/>
                <a:cs typeface="Courier New" panose="02070309020205020404" pitchFamily="49" charset="0"/>
              </a:rPr>
              <a:t>iterator</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D1E3E456-5230-4A9B-A054-7257C961608D}"/>
              </a:ext>
            </a:extLst>
          </p:cNvPr>
          <p:cNvSpPr/>
          <p:nvPr/>
        </p:nvSpPr>
        <p:spPr>
          <a:xfrm>
            <a:off x="827584" y="5422618"/>
            <a:ext cx="7272808" cy="923330"/>
          </a:xfrm>
          <a:prstGeom prst="rect">
            <a:avLst/>
          </a:prstGeom>
        </p:spPr>
        <p:txBody>
          <a:bodyPr wrap="square">
            <a:spAutoFit/>
          </a:bodyPr>
          <a:lstStyle/>
          <a:p>
            <a:r>
              <a:rPr lang="en-GB" i="0" dirty="0">
                <a:latin typeface="Courier New" panose="02070309020205020404" pitchFamily="49" charset="0"/>
                <a:cs typeface="Courier New" panose="02070309020205020404" pitchFamily="49" charset="0"/>
              </a:rPr>
              <a:t>Set&lt;</a:t>
            </a:r>
            <a:r>
              <a:rPr lang="en-GB" i="0" dirty="0" err="1">
                <a:latin typeface="Courier New" panose="02070309020205020404" pitchFamily="49" charset="0"/>
                <a:cs typeface="Courier New" panose="02070309020205020404" pitchFamily="49" charset="0"/>
              </a:rPr>
              <a:t>Map.Entry</a:t>
            </a:r>
            <a:r>
              <a:rPr lang="en-GB" i="0" dirty="0">
                <a:latin typeface="Courier New" panose="02070309020205020404" pitchFamily="49" charset="0"/>
                <a:cs typeface="Courier New" panose="02070309020205020404" pitchFamily="49" charset="0"/>
              </a:rPr>
              <a:t>&lt;K,V&gt;&gt;	</a:t>
            </a:r>
            <a:r>
              <a:rPr lang="en-GB" i="0" dirty="0" err="1">
                <a:latin typeface="Courier New" panose="02070309020205020404" pitchFamily="49" charset="0"/>
                <a:cs typeface="Courier New" panose="02070309020205020404" pitchFamily="49" charset="0"/>
              </a:rPr>
              <a:t>entrySet</a:t>
            </a:r>
            <a:r>
              <a:rPr lang="en-GB" i="0" dirty="0">
                <a:latin typeface="Courier New" panose="02070309020205020404" pitchFamily="49" charset="0"/>
                <a:cs typeface="Courier New" panose="02070309020205020404" pitchFamily="49" charset="0"/>
              </a:rPr>
              <a:t>()</a:t>
            </a:r>
          </a:p>
          <a:p>
            <a:r>
              <a:rPr lang="en-GB" i="0" dirty="0">
                <a:latin typeface="Courier New" panose="02070309020205020404" pitchFamily="49" charset="0"/>
                <a:cs typeface="Courier New" panose="02070309020205020404" pitchFamily="49" charset="0"/>
              </a:rPr>
              <a:t>Returns a Set view of the mappings contained in this map.</a:t>
            </a:r>
          </a:p>
        </p:txBody>
      </p:sp>
    </p:spTree>
    <p:extLst>
      <p:ext uri="{BB962C8B-B14F-4D97-AF65-F5344CB8AC3E}">
        <p14:creationId xmlns:p14="http://schemas.microsoft.com/office/powerpoint/2010/main" val="121869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E24E79D-3132-4D8C-BB10-A25A32A157E2}" type="slidenum">
              <a:rPr lang="en-US" altLang="en-US" smtClean="0"/>
              <a:pPr/>
              <a:t>17</a:t>
            </a:fld>
            <a:endParaRPr lang="en-US" altLang="en-US"/>
          </a:p>
        </p:txBody>
      </p:sp>
      <p:sp>
        <p:nvSpPr>
          <p:cNvPr id="5" name="Rectangle 4"/>
          <p:cNvSpPr/>
          <p:nvPr/>
        </p:nvSpPr>
        <p:spPr>
          <a:xfrm>
            <a:off x="395536" y="908720"/>
            <a:ext cx="8307022" cy="5078313"/>
          </a:xfrm>
          <a:prstGeom prst="rect">
            <a:avLst/>
          </a:prstGeom>
        </p:spPr>
        <p:txBody>
          <a:bodyPr wrap="square">
            <a:spAutoFit/>
          </a:bodyPr>
          <a:lstStyle/>
          <a:p>
            <a:r>
              <a:rPr lang="en-GB" b="1" i="0" dirty="0">
                <a:solidFill>
                  <a:srgbClr val="445588"/>
                </a:solidFill>
                <a:latin typeface="inherit"/>
              </a:rPr>
              <a:t>import</a:t>
            </a:r>
            <a:r>
              <a:rPr lang="en-GB" b="1" i="0" dirty="0">
                <a:solidFill>
                  <a:srgbClr val="000000"/>
                </a:solidFill>
                <a:latin typeface="inherit"/>
              </a:rPr>
              <a:t> </a:t>
            </a:r>
            <a:r>
              <a:rPr lang="en-GB" b="1" i="0" dirty="0" err="1">
                <a:solidFill>
                  <a:srgbClr val="000000"/>
                </a:solidFill>
                <a:latin typeface="inherit"/>
              </a:rPr>
              <a:t>java.</a:t>
            </a:r>
            <a:r>
              <a:rPr lang="en-GB" b="1" i="0" dirty="0" err="1">
                <a:solidFill>
                  <a:srgbClr val="0086B3"/>
                </a:solidFill>
                <a:latin typeface="inherit"/>
              </a:rPr>
              <a:t>util</a:t>
            </a:r>
            <a:r>
              <a:rPr lang="en-GB" b="1" i="0" dirty="0" err="1">
                <a:solidFill>
                  <a:srgbClr val="000000"/>
                </a:solidFill>
                <a:latin typeface="inherit"/>
              </a:rPr>
              <a:t>.</a:t>
            </a:r>
            <a:r>
              <a:rPr lang="en-GB" b="1" i="0" dirty="0" err="1">
                <a:solidFill>
                  <a:srgbClr val="0086B3"/>
                </a:solidFill>
                <a:latin typeface="inherit"/>
              </a:rPr>
              <a:t>HashMap</a:t>
            </a:r>
            <a:r>
              <a:rPr lang="en-GB" b="1" i="0" dirty="0">
                <a:solidFill>
                  <a:srgbClr val="000000"/>
                </a:solidFill>
                <a:latin typeface="inherit"/>
              </a:rPr>
              <a:t>;</a:t>
            </a:r>
            <a:endParaRPr lang="en-GB" b="1" i="0" dirty="0">
              <a:solidFill>
                <a:srgbClr val="444444"/>
              </a:solidFill>
              <a:latin typeface="inherit"/>
            </a:endParaRPr>
          </a:p>
          <a:p>
            <a:r>
              <a:rPr lang="en-GB" b="1" i="0" dirty="0">
                <a:solidFill>
                  <a:srgbClr val="445588"/>
                </a:solidFill>
                <a:latin typeface="inherit"/>
              </a:rPr>
              <a:t>import</a:t>
            </a:r>
            <a:r>
              <a:rPr lang="en-GB" b="1" i="0" dirty="0">
                <a:solidFill>
                  <a:srgbClr val="000000"/>
                </a:solidFill>
                <a:latin typeface="inherit"/>
              </a:rPr>
              <a:t> </a:t>
            </a:r>
            <a:r>
              <a:rPr lang="en-GB" b="1" i="0" dirty="0" err="1">
                <a:solidFill>
                  <a:srgbClr val="000000"/>
                </a:solidFill>
                <a:latin typeface="inherit"/>
              </a:rPr>
              <a:t>java.</a:t>
            </a:r>
            <a:r>
              <a:rPr lang="en-GB" b="1" i="0" dirty="0" err="1">
                <a:solidFill>
                  <a:srgbClr val="0086B3"/>
                </a:solidFill>
                <a:latin typeface="inherit"/>
              </a:rPr>
              <a:t>util</a:t>
            </a:r>
            <a:r>
              <a:rPr lang="en-GB" b="1" i="0" dirty="0" err="1">
                <a:solidFill>
                  <a:srgbClr val="000000"/>
                </a:solidFill>
                <a:latin typeface="inherit"/>
              </a:rPr>
              <a:t>.</a:t>
            </a:r>
            <a:r>
              <a:rPr lang="en-GB" b="1" i="0" dirty="0" err="1">
                <a:solidFill>
                  <a:srgbClr val="0086B3"/>
                </a:solidFill>
                <a:latin typeface="inherit"/>
              </a:rPr>
              <a:t>Iterator</a:t>
            </a:r>
            <a:r>
              <a:rPr lang="en-GB" b="1" i="0" dirty="0">
                <a:solidFill>
                  <a:srgbClr val="000000"/>
                </a:solidFill>
                <a:latin typeface="inherit"/>
              </a:rPr>
              <a:t>;</a:t>
            </a:r>
            <a:endParaRPr lang="en-GB" b="1" i="0" dirty="0">
              <a:solidFill>
                <a:srgbClr val="AAAAAA"/>
              </a:solidFill>
              <a:latin typeface="inherit"/>
            </a:endParaRPr>
          </a:p>
          <a:p>
            <a:r>
              <a:rPr lang="en-GB" b="1" i="0" dirty="0">
                <a:solidFill>
                  <a:srgbClr val="445588"/>
                </a:solidFill>
                <a:latin typeface="inherit"/>
              </a:rPr>
              <a:t>import</a:t>
            </a:r>
            <a:r>
              <a:rPr lang="en-GB" b="1" i="0" dirty="0">
                <a:solidFill>
                  <a:srgbClr val="000000"/>
                </a:solidFill>
                <a:latin typeface="inherit"/>
              </a:rPr>
              <a:t> </a:t>
            </a:r>
            <a:r>
              <a:rPr lang="en-GB" b="1" i="0" dirty="0" err="1">
                <a:solidFill>
                  <a:srgbClr val="000000"/>
                </a:solidFill>
                <a:latin typeface="inherit"/>
              </a:rPr>
              <a:t>java.</a:t>
            </a:r>
            <a:r>
              <a:rPr lang="en-GB" b="1" i="0" dirty="0" err="1">
                <a:solidFill>
                  <a:srgbClr val="0086B3"/>
                </a:solidFill>
                <a:latin typeface="inherit"/>
              </a:rPr>
              <a:t>util</a:t>
            </a:r>
            <a:r>
              <a:rPr lang="en-GB" b="1" i="0" dirty="0" err="1">
                <a:solidFill>
                  <a:srgbClr val="000000"/>
                </a:solidFill>
                <a:latin typeface="inherit"/>
              </a:rPr>
              <a:t>.</a:t>
            </a:r>
            <a:r>
              <a:rPr lang="en-GB" b="1" i="0" dirty="0" err="1">
                <a:solidFill>
                  <a:srgbClr val="0086B3"/>
                </a:solidFill>
                <a:latin typeface="inherit"/>
              </a:rPr>
              <a:t>Map</a:t>
            </a:r>
            <a:r>
              <a:rPr lang="en-GB" b="1" i="0" dirty="0">
                <a:solidFill>
                  <a:srgbClr val="000000"/>
                </a:solidFill>
                <a:latin typeface="inherit"/>
              </a:rPr>
              <a:t>;</a:t>
            </a:r>
            <a:endParaRPr lang="en-GB" b="1" i="0" dirty="0">
              <a:solidFill>
                <a:srgbClr val="AAAAAA"/>
              </a:solidFill>
              <a:latin typeface="inherit"/>
            </a:endParaRPr>
          </a:p>
          <a:p>
            <a:r>
              <a:rPr lang="en-GB" b="1" i="0" dirty="0">
                <a:solidFill>
                  <a:srgbClr val="445588"/>
                </a:solidFill>
                <a:latin typeface="inherit"/>
              </a:rPr>
              <a:t>import</a:t>
            </a:r>
            <a:r>
              <a:rPr lang="en-GB" b="1" i="0" dirty="0">
                <a:solidFill>
                  <a:srgbClr val="000000"/>
                </a:solidFill>
                <a:latin typeface="inherit"/>
              </a:rPr>
              <a:t> </a:t>
            </a:r>
            <a:r>
              <a:rPr lang="en-GB" b="1" i="0" dirty="0" err="1">
                <a:solidFill>
                  <a:srgbClr val="000000"/>
                </a:solidFill>
                <a:latin typeface="inherit"/>
              </a:rPr>
              <a:t>java.</a:t>
            </a:r>
            <a:r>
              <a:rPr lang="en-GB" b="1" i="0" dirty="0" err="1">
                <a:solidFill>
                  <a:srgbClr val="0086B3"/>
                </a:solidFill>
                <a:latin typeface="inherit"/>
              </a:rPr>
              <a:t>util</a:t>
            </a:r>
            <a:r>
              <a:rPr lang="en-GB" b="1" i="0" dirty="0" err="1">
                <a:solidFill>
                  <a:srgbClr val="000000"/>
                </a:solidFill>
                <a:latin typeface="inherit"/>
              </a:rPr>
              <a:t>.</a:t>
            </a:r>
            <a:r>
              <a:rPr lang="en-GB" b="1" i="0" dirty="0" err="1">
                <a:solidFill>
                  <a:srgbClr val="0086B3"/>
                </a:solidFill>
                <a:latin typeface="inherit"/>
              </a:rPr>
              <a:t>Map</a:t>
            </a:r>
            <a:r>
              <a:rPr lang="en-GB" b="1" i="0" dirty="0" err="1">
                <a:solidFill>
                  <a:srgbClr val="000000"/>
                </a:solidFill>
                <a:latin typeface="inherit"/>
              </a:rPr>
              <a:t>.</a:t>
            </a:r>
            <a:r>
              <a:rPr lang="en-GB" b="1" i="0" dirty="0" err="1">
                <a:solidFill>
                  <a:srgbClr val="0086B3"/>
                </a:solidFill>
                <a:latin typeface="inherit"/>
              </a:rPr>
              <a:t>Entry</a:t>
            </a:r>
            <a:r>
              <a:rPr lang="en-GB" b="1" i="0" dirty="0">
                <a:solidFill>
                  <a:srgbClr val="000000"/>
                </a:solidFill>
                <a:latin typeface="inherit"/>
              </a:rPr>
              <a:t>;</a:t>
            </a:r>
            <a:endParaRPr lang="en-GB" b="1" i="0" dirty="0">
              <a:solidFill>
                <a:srgbClr val="AAAAAA"/>
              </a:solidFill>
              <a:latin typeface="inherit"/>
            </a:endParaRPr>
          </a:p>
          <a:p>
            <a:r>
              <a:rPr lang="en-GB" b="1" i="0" dirty="0">
                <a:solidFill>
                  <a:srgbClr val="445588"/>
                </a:solidFill>
                <a:latin typeface="inherit"/>
              </a:rPr>
              <a:t>public</a:t>
            </a:r>
            <a:r>
              <a:rPr lang="en-GB" b="1" i="0" dirty="0">
                <a:solidFill>
                  <a:srgbClr val="000000"/>
                </a:solidFill>
                <a:latin typeface="inherit"/>
              </a:rPr>
              <a:t> </a:t>
            </a:r>
            <a:r>
              <a:rPr lang="en-GB" b="1" i="0" dirty="0">
                <a:solidFill>
                  <a:srgbClr val="445588"/>
                </a:solidFill>
                <a:latin typeface="inherit"/>
              </a:rPr>
              <a:t>class</a:t>
            </a:r>
            <a:r>
              <a:rPr lang="en-GB" b="1" i="0" dirty="0">
                <a:solidFill>
                  <a:srgbClr val="000000"/>
                </a:solidFill>
                <a:latin typeface="inherit"/>
              </a:rPr>
              <a:t> </a:t>
            </a:r>
            <a:r>
              <a:rPr lang="en-GB" b="1" i="0" dirty="0" err="1">
                <a:solidFill>
                  <a:srgbClr val="000000"/>
                </a:solidFill>
                <a:latin typeface="inherit"/>
              </a:rPr>
              <a:t>IterateHashMap</a:t>
            </a:r>
            <a:r>
              <a:rPr lang="en-GB" b="1" i="0" dirty="0">
                <a:solidFill>
                  <a:srgbClr val="000000"/>
                </a:solidFill>
                <a:latin typeface="inherit"/>
              </a:rPr>
              <a:t> </a:t>
            </a:r>
            <a:r>
              <a:rPr lang="en-GB" b="1" i="0" dirty="0">
                <a:solidFill>
                  <a:srgbClr val="777777"/>
                </a:solidFill>
                <a:latin typeface="inherit"/>
              </a:rPr>
              <a:t>{</a:t>
            </a:r>
            <a:endParaRPr lang="en-GB" b="1" i="0" dirty="0">
              <a:solidFill>
                <a:srgbClr val="AAAAAA"/>
              </a:solidFill>
              <a:latin typeface="inherit"/>
            </a:endParaRPr>
          </a:p>
          <a:p>
            <a:endParaRPr lang="en-GB" b="1" i="0" dirty="0">
              <a:solidFill>
                <a:srgbClr val="445588"/>
              </a:solidFill>
              <a:latin typeface="inherit"/>
            </a:endParaRPr>
          </a:p>
          <a:p>
            <a:r>
              <a:rPr lang="en-GB" b="1" i="0" dirty="0">
                <a:solidFill>
                  <a:srgbClr val="445588"/>
                </a:solidFill>
                <a:latin typeface="inherit"/>
              </a:rPr>
              <a:t>   public</a:t>
            </a:r>
            <a:r>
              <a:rPr lang="en-GB" b="1" i="0" dirty="0">
                <a:solidFill>
                  <a:srgbClr val="000000"/>
                </a:solidFill>
                <a:latin typeface="inherit"/>
              </a:rPr>
              <a:t> </a:t>
            </a:r>
            <a:r>
              <a:rPr lang="en-GB" b="1" i="0" dirty="0">
                <a:solidFill>
                  <a:srgbClr val="445588"/>
                </a:solidFill>
                <a:latin typeface="inherit"/>
              </a:rPr>
              <a:t>static</a:t>
            </a:r>
            <a:r>
              <a:rPr lang="en-GB" b="1" i="0" dirty="0">
                <a:solidFill>
                  <a:srgbClr val="000000"/>
                </a:solidFill>
                <a:latin typeface="inherit"/>
              </a:rPr>
              <a:t> </a:t>
            </a:r>
            <a:r>
              <a:rPr lang="en-GB" b="1" i="0" dirty="0">
                <a:solidFill>
                  <a:srgbClr val="445588"/>
                </a:solidFill>
                <a:latin typeface="inherit"/>
              </a:rPr>
              <a:t>void</a:t>
            </a:r>
            <a:r>
              <a:rPr lang="en-GB" b="1" i="0" dirty="0">
                <a:solidFill>
                  <a:srgbClr val="000000"/>
                </a:solidFill>
                <a:latin typeface="inherit"/>
              </a:rPr>
              <a:t> </a:t>
            </a:r>
            <a:r>
              <a:rPr lang="en-GB" b="1" i="0" dirty="0">
                <a:solidFill>
                  <a:srgbClr val="286491"/>
                </a:solidFill>
                <a:latin typeface="inherit"/>
              </a:rPr>
              <a:t>main</a:t>
            </a:r>
            <a:r>
              <a:rPr lang="en-GB" b="1" i="0" dirty="0">
                <a:solidFill>
                  <a:srgbClr val="777777"/>
                </a:solidFill>
                <a:latin typeface="inherit"/>
              </a:rPr>
              <a:t>(</a:t>
            </a:r>
            <a:r>
              <a:rPr lang="en-GB" b="1" i="0" dirty="0">
                <a:solidFill>
                  <a:srgbClr val="4DA0D2"/>
                </a:solidFill>
                <a:latin typeface="inherit"/>
              </a:rPr>
              <a:t>String</a:t>
            </a:r>
            <a:r>
              <a:rPr lang="en-GB" b="1" i="0" dirty="0">
                <a:solidFill>
                  <a:srgbClr val="777777"/>
                </a:solidFill>
                <a:latin typeface="inherit"/>
              </a:rPr>
              <a:t>[]</a:t>
            </a:r>
            <a:r>
              <a:rPr lang="en-GB" b="1" i="0" dirty="0">
                <a:solidFill>
                  <a:srgbClr val="000000"/>
                </a:solidFill>
                <a:latin typeface="inherit"/>
              </a:rPr>
              <a:t> </a:t>
            </a:r>
            <a:r>
              <a:rPr lang="en-GB" b="1" i="0" dirty="0" err="1">
                <a:solidFill>
                  <a:srgbClr val="000000"/>
                </a:solidFill>
                <a:latin typeface="inherit"/>
              </a:rPr>
              <a:t>args</a:t>
            </a:r>
            <a:r>
              <a:rPr lang="en-GB" b="1" i="0" dirty="0">
                <a:solidFill>
                  <a:srgbClr val="777777"/>
                </a:solidFill>
                <a:latin typeface="inherit"/>
              </a:rPr>
              <a:t>)</a:t>
            </a:r>
            <a:r>
              <a:rPr lang="en-GB" b="1" i="0" dirty="0">
                <a:solidFill>
                  <a:srgbClr val="000000"/>
                </a:solidFill>
                <a:latin typeface="inherit"/>
              </a:rPr>
              <a:t> </a:t>
            </a:r>
            <a:r>
              <a:rPr lang="en-GB" b="1" i="0" dirty="0">
                <a:solidFill>
                  <a:srgbClr val="777777"/>
                </a:solidFill>
                <a:latin typeface="inherit"/>
              </a:rPr>
              <a:t>{</a:t>
            </a:r>
            <a:endParaRPr lang="en-GB" b="1" i="0" dirty="0">
              <a:solidFill>
                <a:srgbClr val="AAAAAA"/>
              </a:solidFill>
              <a:latin typeface="inherit"/>
            </a:endParaRPr>
          </a:p>
          <a:p>
            <a:r>
              <a:rPr lang="en-GB" b="1" i="0" dirty="0">
                <a:solidFill>
                  <a:srgbClr val="000000"/>
                </a:solidFill>
                <a:latin typeface="inherit"/>
              </a:rPr>
              <a:t>      Map&lt;</a:t>
            </a:r>
            <a:r>
              <a:rPr lang="en-GB" b="1" i="0" dirty="0">
                <a:solidFill>
                  <a:srgbClr val="4DA0D2"/>
                </a:solidFill>
                <a:latin typeface="inherit"/>
              </a:rPr>
              <a:t>String</a:t>
            </a:r>
            <a:r>
              <a:rPr lang="en-GB" b="1" i="0" dirty="0">
                <a:solidFill>
                  <a:srgbClr val="000000"/>
                </a:solidFill>
                <a:latin typeface="inherit"/>
              </a:rPr>
              <a:t>, </a:t>
            </a:r>
            <a:r>
              <a:rPr lang="en-GB" b="1" i="0" dirty="0">
                <a:solidFill>
                  <a:srgbClr val="4DA0D2"/>
                </a:solidFill>
                <a:latin typeface="inherit"/>
              </a:rPr>
              <a:t>String</a:t>
            </a:r>
            <a:r>
              <a:rPr lang="en-GB" b="1" i="0" dirty="0">
                <a:solidFill>
                  <a:srgbClr val="000000"/>
                </a:solidFill>
                <a:latin typeface="inherit"/>
              </a:rPr>
              <a:t>&gt; map = </a:t>
            </a:r>
            <a:r>
              <a:rPr lang="en-GB" b="1" i="0" dirty="0">
                <a:solidFill>
                  <a:srgbClr val="286491"/>
                </a:solidFill>
                <a:latin typeface="inherit"/>
              </a:rPr>
              <a:t>new</a:t>
            </a:r>
            <a:r>
              <a:rPr lang="en-GB" b="1" i="0" dirty="0">
                <a:solidFill>
                  <a:srgbClr val="000000"/>
                </a:solidFill>
                <a:latin typeface="inherit"/>
              </a:rPr>
              <a:t> HashMap&lt;</a:t>
            </a:r>
            <a:r>
              <a:rPr lang="en-GB" b="1" i="0" dirty="0">
                <a:solidFill>
                  <a:srgbClr val="4DA0D2"/>
                </a:solidFill>
                <a:latin typeface="inherit"/>
              </a:rPr>
              <a:t>String</a:t>
            </a:r>
            <a:r>
              <a:rPr lang="en-GB" b="1" i="0" dirty="0">
                <a:solidFill>
                  <a:srgbClr val="000000"/>
                </a:solidFill>
                <a:latin typeface="inherit"/>
              </a:rPr>
              <a:t>, </a:t>
            </a:r>
            <a:r>
              <a:rPr lang="en-GB" b="1" i="0" dirty="0">
                <a:solidFill>
                  <a:srgbClr val="4DA0D2"/>
                </a:solidFill>
                <a:latin typeface="inherit"/>
              </a:rPr>
              <a:t>String</a:t>
            </a:r>
            <a:r>
              <a:rPr lang="en-GB" b="1" i="0" dirty="0">
                <a:solidFill>
                  <a:srgbClr val="000000"/>
                </a:solidFill>
                <a:latin typeface="inherit"/>
              </a:rPr>
              <a:t>&gt;</a:t>
            </a:r>
            <a:r>
              <a:rPr lang="en-GB" b="1" i="0" dirty="0">
                <a:solidFill>
                  <a:srgbClr val="777777"/>
                </a:solidFill>
                <a:latin typeface="inherit"/>
              </a:rPr>
              <a:t>()</a:t>
            </a:r>
            <a:r>
              <a:rPr lang="en-GB" b="1" i="0" dirty="0">
                <a:solidFill>
                  <a:srgbClr val="000000"/>
                </a:solidFill>
                <a:latin typeface="inherit"/>
              </a:rPr>
              <a:t>;</a:t>
            </a:r>
            <a:endParaRPr lang="en-GB" b="1" i="0" dirty="0">
              <a:solidFill>
                <a:srgbClr val="AAAAAA"/>
              </a:solidFill>
              <a:latin typeface="inherit"/>
            </a:endParaRPr>
          </a:p>
          <a:p>
            <a:r>
              <a:rPr lang="en-GB" b="1" i="0" dirty="0">
                <a:solidFill>
                  <a:srgbClr val="000000"/>
                </a:solidFill>
                <a:latin typeface="inherit"/>
              </a:rPr>
              <a:t>      </a:t>
            </a:r>
            <a:r>
              <a:rPr lang="en-GB" b="1" i="0" dirty="0" err="1">
                <a:solidFill>
                  <a:srgbClr val="000000"/>
                </a:solidFill>
                <a:latin typeface="inherit"/>
              </a:rPr>
              <a:t>map.</a:t>
            </a:r>
            <a:r>
              <a:rPr lang="en-GB" b="1" i="0" dirty="0" err="1">
                <a:solidFill>
                  <a:srgbClr val="286491"/>
                </a:solidFill>
                <a:latin typeface="inherit"/>
              </a:rPr>
              <a:t>put</a:t>
            </a:r>
            <a:r>
              <a:rPr lang="en-GB" b="1" i="0" dirty="0">
                <a:solidFill>
                  <a:srgbClr val="777777"/>
                </a:solidFill>
                <a:latin typeface="inherit"/>
              </a:rPr>
              <a:t>(</a:t>
            </a:r>
            <a:r>
              <a:rPr lang="en-GB" b="1" i="0" dirty="0">
                <a:solidFill>
                  <a:srgbClr val="DD1144"/>
                </a:solidFill>
                <a:latin typeface="inherit"/>
              </a:rPr>
              <a:t>"key1"</a:t>
            </a:r>
            <a:r>
              <a:rPr lang="en-GB" b="1" i="0" dirty="0">
                <a:solidFill>
                  <a:srgbClr val="000000"/>
                </a:solidFill>
                <a:latin typeface="inherit"/>
              </a:rPr>
              <a:t>, </a:t>
            </a:r>
            <a:r>
              <a:rPr lang="en-GB" b="1" i="0" dirty="0">
                <a:solidFill>
                  <a:srgbClr val="DD1144"/>
                </a:solidFill>
                <a:latin typeface="inherit"/>
              </a:rPr>
              <a:t>"value1"</a:t>
            </a:r>
            <a:r>
              <a:rPr lang="en-GB" b="1" i="0" dirty="0">
                <a:solidFill>
                  <a:srgbClr val="777777"/>
                </a:solidFill>
                <a:latin typeface="inherit"/>
              </a:rPr>
              <a:t>)</a:t>
            </a:r>
            <a:r>
              <a:rPr lang="en-GB" b="1" i="0" dirty="0">
                <a:solidFill>
                  <a:srgbClr val="000000"/>
                </a:solidFill>
                <a:latin typeface="inherit"/>
              </a:rPr>
              <a:t>;</a:t>
            </a:r>
            <a:endParaRPr lang="en-GB" b="1" i="0" dirty="0">
              <a:solidFill>
                <a:srgbClr val="AAAAAA"/>
              </a:solidFill>
              <a:latin typeface="inherit"/>
            </a:endParaRPr>
          </a:p>
          <a:p>
            <a:r>
              <a:rPr lang="en-GB" b="1" i="0" dirty="0">
                <a:solidFill>
                  <a:srgbClr val="000000"/>
                </a:solidFill>
                <a:latin typeface="inherit"/>
              </a:rPr>
              <a:t>      </a:t>
            </a:r>
            <a:r>
              <a:rPr lang="en-GB" b="1" i="0" dirty="0" err="1">
                <a:solidFill>
                  <a:srgbClr val="000000"/>
                </a:solidFill>
                <a:latin typeface="inherit"/>
              </a:rPr>
              <a:t>map.</a:t>
            </a:r>
            <a:r>
              <a:rPr lang="en-GB" b="1" i="0" dirty="0" err="1">
                <a:solidFill>
                  <a:srgbClr val="0086B3"/>
                </a:solidFill>
                <a:latin typeface="inherit"/>
              </a:rPr>
              <a:t>put</a:t>
            </a:r>
            <a:r>
              <a:rPr lang="en-GB" b="1" i="0" dirty="0">
                <a:solidFill>
                  <a:srgbClr val="777777"/>
                </a:solidFill>
                <a:latin typeface="inherit"/>
              </a:rPr>
              <a:t>(</a:t>
            </a:r>
            <a:r>
              <a:rPr lang="en-GB" b="1" i="0" dirty="0">
                <a:solidFill>
                  <a:srgbClr val="DD1144"/>
                </a:solidFill>
                <a:latin typeface="inherit"/>
              </a:rPr>
              <a:t>"key2"</a:t>
            </a:r>
            <a:r>
              <a:rPr lang="en-GB" b="1" i="0" dirty="0">
                <a:solidFill>
                  <a:srgbClr val="000000"/>
                </a:solidFill>
                <a:latin typeface="inherit"/>
              </a:rPr>
              <a:t>, </a:t>
            </a:r>
            <a:r>
              <a:rPr lang="en-GB" b="1" i="0" dirty="0">
                <a:solidFill>
                  <a:srgbClr val="DD1144"/>
                </a:solidFill>
                <a:latin typeface="inherit"/>
              </a:rPr>
              <a:t>"value2"</a:t>
            </a:r>
            <a:r>
              <a:rPr lang="en-GB" b="1" i="0" dirty="0">
                <a:solidFill>
                  <a:srgbClr val="777777"/>
                </a:solidFill>
                <a:latin typeface="inherit"/>
              </a:rPr>
              <a:t>)</a:t>
            </a:r>
            <a:r>
              <a:rPr lang="en-GB" b="1" i="0" dirty="0">
                <a:solidFill>
                  <a:srgbClr val="000000"/>
                </a:solidFill>
                <a:latin typeface="inherit"/>
              </a:rPr>
              <a:t>;</a:t>
            </a:r>
            <a:endParaRPr lang="en-GB" b="1" i="0" dirty="0">
              <a:solidFill>
                <a:srgbClr val="AAAAAA"/>
              </a:solidFill>
              <a:latin typeface="inherit"/>
            </a:endParaRPr>
          </a:p>
          <a:p>
            <a:r>
              <a:rPr lang="en-GB" b="1" i="0" dirty="0">
                <a:solidFill>
                  <a:srgbClr val="000000"/>
                </a:solidFill>
                <a:latin typeface="inherit"/>
              </a:rPr>
              <a:t>      Iterator&lt;Entry&lt;</a:t>
            </a:r>
            <a:r>
              <a:rPr lang="en-GB" b="1" i="0" dirty="0">
                <a:solidFill>
                  <a:srgbClr val="4DA0D2"/>
                </a:solidFill>
                <a:latin typeface="inherit"/>
              </a:rPr>
              <a:t>String</a:t>
            </a:r>
            <a:r>
              <a:rPr lang="en-GB" b="1" i="0" dirty="0">
                <a:solidFill>
                  <a:srgbClr val="000000"/>
                </a:solidFill>
                <a:latin typeface="inherit"/>
              </a:rPr>
              <a:t>, </a:t>
            </a:r>
            <a:r>
              <a:rPr lang="en-GB" b="1" i="0" dirty="0">
                <a:solidFill>
                  <a:srgbClr val="4DA0D2"/>
                </a:solidFill>
                <a:latin typeface="inherit"/>
              </a:rPr>
              <a:t>String</a:t>
            </a:r>
            <a:r>
              <a:rPr lang="en-GB" b="1" i="0" dirty="0">
                <a:solidFill>
                  <a:srgbClr val="000000"/>
                </a:solidFill>
                <a:latin typeface="inherit"/>
              </a:rPr>
              <a:t>&gt;&gt; it = </a:t>
            </a:r>
            <a:r>
              <a:rPr lang="en-GB" b="1" i="0" dirty="0" err="1">
                <a:solidFill>
                  <a:srgbClr val="000000"/>
                </a:solidFill>
                <a:latin typeface="inherit"/>
              </a:rPr>
              <a:t>map.</a:t>
            </a:r>
            <a:r>
              <a:rPr lang="en-GB" b="1" i="0" dirty="0" err="1">
                <a:solidFill>
                  <a:srgbClr val="286491"/>
                </a:solidFill>
                <a:latin typeface="inherit"/>
              </a:rPr>
              <a:t>entrySet</a:t>
            </a:r>
            <a:r>
              <a:rPr lang="en-GB" b="1" i="0" dirty="0">
                <a:solidFill>
                  <a:srgbClr val="777777"/>
                </a:solidFill>
                <a:latin typeface="inherit"/>
              </a:rPr>
              <a:t>()</a:t>
            </a:r>
            <a:r>
              <a:rPr lang="en-GB" b="1" i="0" dirty="0">
                <a:solidFill>
                  <a:srgbClr val="000000"/>
                </a:solidFill>
                <a:latin typeface="inherit"/>
              </a:rPr>
              <a:t>.</a:t>
            </a:r>
            <a:r>
              <a:rPr lang="en-GB" b="1" i="0" dirty="0">
                <a:solidFill>
                  <a:srgbClr val="0086B3"/>
                </a:solidFill>
                <a:latin typeface="inherit"/>
              </a:rPr>
              <a:t>iterator</a:t>
            </a:r>
            <a:r>
              <a:rPr lang="en-GB" b="1" i="0" dirty="0">
                <a:solidFill>
                  <a:srgbClr val="777777"/>
                </a:solidFill>
                <a:latin typeface="inherit"/>
              </a:rPr>
              <a:t>()</a:t>
            </a:r>
            <a:r>
              <a:rPr lang="en-GB" b="1" i="0" dirty="0">
                <a:solidFill>
                  <a:srgbClr val="000000"/>
                </a:solidFill>
                <a:latin typeface="inherit"/>
              </a:rPr>
              <a:t>;</a:t>
            </a:r>
            <a:endParaRPr lang="en-GB" b="1" i="0" dirty="0">
              <a:solidFill>
                <a:srgbClr val="AAAAAA"/>
              </a:solidFill>
              <a:latin typeface="inherit"/>
            </a:endParaRPr>
          </a:p>
          <a:p>
            <a:r>
              <a:rPr lang="en-GB" b="1" i="0" dirty="0">
                <a:solidFill>
                  <a:srgbClr val="286491"/>
                </a:solidFill>
                <a:latin typeface="inherit"/>
              </a:rPr>
              <a:t>      while</a:t>
            </a:r>
            <a:r>
              <a:rPr lang="en-GB" b="1" i="0" dirty="0">
                <a:solidFill>
                  <a:srgbClr val="000000"/>
                </a:solidFill>
                <a:latin typeface="inherit"/>
              </a:rPr>
              <a:t> </a:t>
            </a:r>
            <a:r>
              <a:rPr lang="en-GB" b="1" i="0" dirty="0">
                <a:solidFill>
                  <a:srgbClr val="777777"/>
                </a:solidFill>
                <a:latin typeface="inherit"/>
              </a:rPr>
              <a:t>(</a:t>
            </a:r>
            <a:r>
              <a:rPr lang="en-GB" b="1" i="0" dirty="0" err="1">
                <a:solidFill>
                  <a:srgbClr val="000000"/>
                </a:solidFill>
                <a:latin typeface="inherit"/>
              </a:rPr>
              <a:t>it.</a:t>
            </a:r>
            <a:r>
              <a:rPr lang="en-GB" b="1" i="0" dirty="0" err="1">
                <a:solidFill>
                  <a:srgbClr val="286491"/>
                </a:solidFill>
                <a:latin typeface="inherit"/>
              </a:rPr>
              <a:t>hasNext</a:t>
            </a:r>
            <a:r>
              <a:rPr lang="en-GB" b="1" i="0" dirty="0">
                <a:solidFill>
                  <a:srgbClr val="777777"/>
                </a:solidFill>
                <a:latin typeface="inherit"/>
              </a:rPr>
              <a:t>())</a:t>
            </a:r>
            <a:r>
              <a:rPr lang="en-GB" b="1" i="0" dirty="0">
                <a:solidFill>
                  <a:srgbClr val="000000"/>
                </a:solidFill>
                <a:latin typeface="inherit"/>
              </a:rPr>
              <a:t> </a:t>
            </a:r>
            <a:r>
              <a:rPr lang="en-GB" b="1" i="0" dirty="0">
                <a:solidFill>
                  <a:srgbClr val="777777"/>
                </a:solidFill>
                <a:latin typeface="inherit"/>
              </a:rPr>
              <a:t>{</a:t>
            </a:r>
            <a:endParaRPr lang="en-GB" b="1" i="0" dirty="0">
              <a:solidFill>
                <a:srgbClr val="AAAAAA"/>
              </a:solidFill>
              <a:latin typeface="inherit"/>
            </a:endParaRPr>
          </a:p>
          <a:p>
            <a:r>
              <a:rPr lang="en-GB" b="1" i="0" dirty="0">
                <a:solidFill>
                  <a:srgbClr val="000000"/>
                </a:solidFill>
                <a:latin typeface="inherit"/>
              </a:rPr>
              <a:t>         </a:t>
            </a:r>
            <a:r>
              <a:rPr lang="en-GB" b="1" i="0" dirty="0" err="1">
                <a:solidFill>
                  <a:srgbClr val="000000"/>
                </a:solidFill>
                <a:latin typeface="inherit"/>
              </a:rPr>
              <a:t>Map.</a:t>
            </a:r>
            <a:r>
              <a:rPr lang="en-GB" b="1" i="0" dirty="0" err="1">
                <a:solidFill>
                  <a:srgbClr val="0086B3"/>
                </a:solidFill>
                <a:latin typeface="inherit"/>
              </a:rPr>
              <a:t>Entry</a:t>
            </a:r>
            <a:r>
              <a:rPr lang="en-GB" b="1" i="0" dirty="0">
                <a:solidFill>
                  <a:srgbClr val="000000"/>
                </a:solidFill>
                <a:latin typeface="inherit"/>
              </a:rPr>
              <a:t>&lt;</a:t>
            </a:r>
            <a:r>
              <a:rPr lang="en-GB" b="1" i="0" dirty="0">
                <a:solidFill>
                  <a:srgbClr val="4DA0D2"/>
                </a:solidFill>
                <a:latin typeface="inherit"/>
              </a:rPr>
              <a:t>String</a:t>
            </a:r>
            <a:r>
              <a:rPr lang="en-GB" b="1" i="0" dirty="0">
                <a:solidFill>
                  <a:srgbClr val="000000"/>
                </a:solidFill>
                <a:latin typeface="inherit"/>
              </a:rPr>
              <a:t>, </a:t>
            </a:r>
            <a:r>
              <a:rPr lang="en-GB" b="1" i="0" dirty="0">
                <a:solidFill>
                  <a:srgbClr val="4DA0D2"/>
                </a:solidFill>
                <a:latin typeface="inherit"/>
              </a:rPr>
              <a:t>String</a:t>
            </a:r>
            <a:r>
              <a:rPr lang="en-GB" b="1" i="0" dirty="0">
                <a:solidFill>
                  <a:srgbClr val="000000"/>
                </a:solidFill>
                <a:latin typeface="inherit"/>
              </a:rPr>
              <a:t>&gt; pair = </a:t>
            </a:r>
            <a:r>
              <a:rPr lang="en-GB" b="1" i="0" dirty="0">
                <a:solidFill>
                  <a:srgbClr val="777777"/>
                </a:solidFill>
                <a:latin typeface="inherit"/>
              </a:rPr>
              <a:t>(</a:t>
            </a:r>
            <a:r>
              <a:rPr lang="en-GB" b="1" i="0" dirty="0" err="1">
                <a:solidFill>
                  <a:srgbClr val="000000"/>
                </a:solidFill>
                <a:latin typeface="inherit"/>
              </a:rPr>
              <a:t>Map.</a:t>
            </a:r>
            <a:r>
              <a:rPr lang="en-GB" b="1" i="0" dirty="0" err="1">
                <a:solidFill>
                  <a:srgbClr val="0086B3"/>
                </a:solidFill>
                <a:latin typeface="inherit"/>
              </a:rPr>
              <a:t>Entry</a:t>
            </a:r>
            <a:r>
              <a:rPr lang="en-GB" b="1" i="0" dirty="0">
                <a:solidFill>
                  <a:srgbClr val="000000"/>
                </a:solidFill>
                <a:latin typeface="inherit"/>
              </a:rPr>
              <a:t>&lt;</a:t>
            </a:r>
            <a:r>
              <a:rPr lang="en-GB" b="1" i="0" dirty="0">
                <a:solidFill>
                  <a:srgbClr val="4DA0D2"/>
                </a:solidFill>
                <a:latin typeface="inherit"/>
              </a:rPr>
              <a:t>String</a:t>
            </a:r>
            <a:r>
              <a:rPr lang="en-GB" b="1" i="0" dirty="0">
                <a:solidFill>
                  <a:srgbClr val="000000"/>
                </a:solidFill>
                <a:latin typeface="inherit"/>
              </a:rPr>
              <a:t>, </a:t>
            </a:r>
            <a:r>
              <a:rPr lang="en-GB" b="1" i="0" dirty="0">
                <a:solidFill>
                  <a:srgbClr val="4DA0D2"/>
                </a:solidFill>
                <a:latin typeface="inherit"/>
              </a:rPr>
              <a:t>String</a:t>
            </a:r>
            <a:r>
              <a:rPr lang="en-GB" b="1" i="0" dirty="0">
                <a:solidFill>
                  <a:srgbClr val="000000"/>
                </a:solidFill>
                <a:latin typeface="inherit"/>
              </a:rPr>
              <a:t>&gt;</a:t>
            </a:r>
            <a:r>
              <a:rPr lang="en-GB" b="1" i="0" dirty="0">
                <a:solidFill>
                  <a:srgbClr val="777777"/>
                </a:solidFill>
                <a:latin typeface="inherit"/>
              </a:rPr>
              <a:t>)</a:t>
            </a:r>
            <a:r>
              <a:rPr lang="en-GB" b="1" i="0" dirty="0">
                <a:solidFill>
                  <a:srgbClr val="000000"/>
                </a:solidFill>
                <a:latin typeface="inherit"/>
              </a:rPr>
              <a:t> </a:t>
            </a:r>
            <a:r>
              <a:rPr lang="en-GB" b="1" i="0" dirty="0" err="1">
                <a:solidFill>
                  <a:srgbClr val="000000"/>
                </a:solidFill>
                <a:latin typeface="inherit"/>
              </a:rPr>
              <a:t>it.</a:t>
            </a:r>
            <a:r>
              <a:rPr lang="en-GB" b="1" i="0" dirty="0" err="1">
                <a:solidFill>
                  <a:srgbClr val="0086B3"/>
                </a:solidFill>
                <a:latin typeface="inherit"/>
              </a:rPr>
              <a:t>next</a:t>
            </a:r>
            <a:r>
              <a:rPr lang="en-GB" b="1" i="0" dirty="0">
                <a:solidFill>
                  <a:srgbClr val="777777"/>
                </a:solidFill>
                <a:latin typeface="inherit"/>
              </a:rPr>
              <a:t>()</a:t>
            </a:r>
            <a:r>
              <a:rPr lang="en-GB" b="1" i="0" dirty="0">
                <a:solidFill>
                  <a:srgbClr val="000000"/>
                </a:solidFill>
                <a:latin typeface="inherit"/>
              </a:rPr>
              <a:t>;</a:t>
            </a:r>
            <a:endParaRPr lang="en-GB" b="1" i="0" dirty="0">
              <a:solidFill>
                <a:srgbClr val="AAAAAA"/>
              </a:solidFill>
              <a:latin typeface="inherit"/>
            </a:endParaRPr>
          </a:p>
          <a:p>
            <a:r>
              <a:rPr lang="en-GB" b="1" i="0" dirty="0">
                <a:solidFill>
                  <a:srgbClr val="990073"/>
                </a:solidFill>
                <a:latin typeface="inherit"/>
              </a:rPr>
              <a:t>         </a:t>
            </a:r>
            <a:r>
              <a:rPr lang="en-GB" b="1" i="0" dirty="0" err="1">
                <a:solidFill>
                  <a:srgbClr val="990073"/>
                </a:solidFill>
                <a:latin typeface="inherit"/>
              </a:rPr>
              <a:t>System</a:t>
            </a:r>
            <a:r>
              <a:rPr lang="en-GB" b="1" i="0" dirty="0" err="1">
                <a:solidFill>
                  <a:srgbClr val="000000"/>
                </a:solidFill>
                <a:latin typeface="inherit"/>
              </a:rPr>
              <a:t>.</a:t>
            </a:r>
            <a:r>
              <a:rPr lang="en-GB" b="1" i="0" dirty="0" err="1">
                <a:solidFill>
                  <a:srgbClr val="0086B3"/>
                </a:solidFill>
                <a:latin typeface="inherit"/>
              </a:rPr>
              <a:t>out</a:t>
            </a:r>
            <a:r>
              <a:rPr lang="en-GB" b="1" i="0" dirty="0" err="1">
                <a:solidFill>
                  <a:srgbClr val="000000"/>
                </a:solidFill>
                <a:latin typeface="inherit"/>
              </a:rPr>
              <a:t>.</a:t>
            </a:r>
            <a:r>
              <a:rPr lang="en-GB" b="1" i="0" dirty="0" err="1">
                <a:solidFill>
                  <a:srgbClr val="0086B3"/>
                </a:solidFill>
                <a:latin typeface="inherit"/>
              </a:rPr>
              <a:t>println</a:t>
            </a:r>
            <a:r>
              <a:rPr lang="en-GB" b="1" i="0" dirty="0">
                <a:solidFill>
                  <a:srgbClr val="777777"/>
                </a:solidFill>
                <a:latin typeface="inherit"/>
              </a:rPr>
              <a:t>(</a:t>
            </a:r>
            <a:r>
              <a:rPr lang="en-GB" b="1" i="0" dirty="0" err="1">
                <a:solidFill>
                  <a:srgbClr val="000000"/>
                </a:solidFill>
                <a:latin typeface="inherit"/>
              </a:rPr>
              <a:t>pair.</a:t>
            </a:r>
            <a:r>
              <a:rPr lang="en-GB" b="1" i="0" dirty="0" err="1">
                <a:solidFill>
                  <a:srgbClr val="286491"/>
                </a:solidFill>
                <a:latin typeface="inherit"/>
              </a:rPr>
              <a:t>getKey</a:t>
            </a:r>
            <a:r>
              <a:rPr lang="en-GB" b="1" i="0" dirty="0">
                <a:solidFill>
                  <a:srgbClr val="777777"/>
                </a:solidFill>
                <a:latin typeface="inherit"/>
              </a:rPr>
              <a:t>()</a:t>
            </a:r>
            <a:r>
              <a:rPr lang="en-GB" b="1" i="0" dirty="0">
                <a:solidFill>
                  <a:srgbClr val="000000"/>
                </a:solidFill>
                <a:latin typeface="inherit"/>
              </a:rPr>
              <a:t> + </a:t>
            </a:r>
            <a:r>
              <a:rPr lang="en-GB" b="1" i="0" dirty="0">
                <a:solidFill>
                  <a:srgbClr val="DD1144"/>
                </a:solidFill>
                <a:latin typeface="inherit"/>
              </a:rPr>
              <a:t>" = "</a:t>
            </a:r>
            <a:r>
              <a:rPr lang="en-GB" b="1" i="0" dirty="0">
                <a:solidFill>
                  <a:srgbClr val="000000"/>
                </a:solidFill>
                <a:latin typeface="inherit"/>
              </a:rPr>
              <a:t> + </a:t>
            </a:r>
            <a:r>
              <a:rPr lang="en-GB" b="1" i="0" dirty="0" err="1">
                <a:solidFill>
                  <a:srgbClr val="000000"/>
                </a:solidFill>
                <a:latin typeface="inherit"/>
              </a:rPr>
              <a:t>pair.</a:t>
            </a:r>
            <a:r>
              <a:rPr lang="en-GB" b="1" i="0" dirty="0" err="1">
                <a:solidFill>
                  <a:srgbClr val="286491"/>
                </a:solidFill>
                <a:latin typeface="inherit"/>
              </a:rPr>
              <a:t>getValue</a:t>
            </a:r>
            <a:r>
              <a:rPr lang="en-GB" b="1" i="0" dirty="0">
                <a:solidFill>
                  <a:srgbClr val="777777"/>
                </a:solidFill>
                <a:latin typeface="inherit"/>
              </a:rPr>
              <a:t>())</a:t>
            </a:r>
            <a:r>
              <a:rPr lang="en-GB" b="1" i="0" dirty="0">
                <a:solidFill>
                  <a:srgbClr val="000000"/>
                </a:solidFill>
                <a:latin typeface="inherit"/>
              </a:rPr>
              <a:t>;</a:t>
            </a:r>
            <a:endParaRPr lang="en-GB" b="1" i="0" dirty="0">
              <a:solidFill>
                <a:srgbClr val="AAAAAA"/>
              </a:solidFill>
              <a:latin typeface="inherit"/>
            </a:endParaRPr>
          </a:p>
          <a:p>
            <a:r>
              <a:rPr lang="en-GB" b="1" i="0" dirty="0">
                <a:solidFill>
                  <a:srgbClr val="777777"/>
                </a:solidFill>
                <a:latin typeface="inherit"/>
              </a:rPr>
              <a:t>      }</a:t>
            </a:r>
            <a:endParaRPr lang="en-GB" b="1" i="0" dirty="0">
              <a:solidFill>
                <a:srgbClr val="AAAAAA"/>
              </a:solidFill>
              <a:latin typeface="inherit"/>
            </a:endParaRPr>
          </a:p>
          <a:p>
            <a:r>
              <a:rPr lang="en-GB" b="1" i="0" dirty="0">
                <a:solidFill>
                  <a:srgbClr val="777777"/>
                </a:solidFill>
                <a:latin typeface="inherit"/>
              </a:rPr>
              <a:t>   }</a:t>
            </a:r>
            <a:endParaRPr lang="en-GB" b="1" i="0" dirty="0">
              <a:solidFill>
                <a:srgbClr val="AAAAAA"/>
              </a:solidFill>
              <a:latin typeface="inherit"/>
            </a:endParaRPr>
          </a:p>
          <a:p>
            <a:r>
              <a:rPr lang="en-GB" b="1" i="0" dirty="0">
                <a:solidFill>
                  <a:srgbClr val="777777"/>
                </a:solidFill>
                <a:latin typeface="inherit"/>
              </a:rPr>
              <a:t>}</a:t>
            </a:r>
            <a:endParaRPr lang="en-GB" b="1" i="0" dirty="0">
              <a:solidFill>
                <a:srgbClr val="AAAAAA"/>
              </a:solidFill>
              <a:effectLst/>
              <a:latin typeface="inherit"/>
            </a:endParaRPr>
          </a:p>
        </p:txBody>
      </p:sp>
      <p:sp>
        <p:nvSpPr>
          <p:cNvPr id="8" name="TextBox 7"/>
          <p:cNvSpPr txBox="1"/>
          <p:nvPr/>
        </p:nvSpPr>
        <p:spPr>
          <a:xfrm>
            <a:off x="1351637" y="5947166"/>
            <a:ext cx="6135013" cy="646331"/>
          </a:xfrm>
          <a:prstGeom prst="rect">
            <a:avLst/>
          </a:prstGeom>
          <a:noFill/>
        </p:spPr>
        <p:txBody>
          <a:bodyPr wrap="none" rtlCol="0">
            <a:spAutoFit/>
          </a:bodyPr>
          <a:lstStyle/>
          <a:p>
            <a:r>
              <a:rPr lang="en-GB" i="0" dirty="0"/>
              <a:t>Set&lt;</a:t>
            </a:r>
            <a:r>
              <a:rPr lang="en-GB" i="0" dirty="0" err="1"/>
              <a:t>Map.Entry</a:t>
            </a:r>
            <a:r>
              <a:rPr lang="en-GB" i="0" dirty="0"/>
              <a:t>&lt;K,V&gt;&gt;	entrySet()</a:t>
            </a:r>
          </a:p>
          <a:p>
            <a:r>
              <a:rPr lang="en-GB" i="0" dirty="0"/>
              <a:t>Returns a Set view of the mappings contained in this map.</a:t>
            </a:r>
          </a:p>
        </p:txBody>
      </p:sp>
    </p:spTree>
    <p:extLst>
      <p:ext uri="{BB962C8B-B14F-4D97-AF65-F5344CB8AC3E}">
        <p14:creationId xmlns:p14="http://schemas.microsoft.com/office/powerpoint/2010/main" val="4292488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865188"/>
            <a:ext cx="8228013" cy="519112"/>
          </a:xfrm>
        </p:spPr>
        <p:txBody>
          <a:bodyPr>
            <a:normAutofit fontScale="90000"/>
          </a:bodyPr>
          <a:lstStyle/>
          <a:p>
            <a:r>
              <a:rPr lang="en-GB" altLang="en-US"/>
              <a:t>Collections and Primitive Types</a:t>
            </a:r>
            <a:endParaRPr lang="en-US" altLang="en-US"/>
          </a:p>
        </p:txBody>
      </p:sp>
      <p:sp>
        <p:nvSpPr>
          <p:cNvPr id="15363" name="Rectangle 3"/>
          <p:cNvSpPr>
            <a:spLocks noGrp="1" noChangeArrowheads="1"/>
          </p:cNvSpPr>
          <p:nvPr>
            <p:ph type="body" idx="1"/>
          </p:nvPr>
        </p:nvSpPr>
        <p:spPr/>
        <p:txBody>
          <a:bodyPr/>
          <a:lstStyle/>
          <a:p>
            <a:r>
              <a:rPr lang="en-GB" altLang="en-US" sz="2400" dirty="0"/>
              <a:t>One limitation of Collections is that they cannot store primitive types</a:t>
            </a:r>
          </a:p>
          <a:p>
            <a:pPr lvl="1"/>
            <a:r>
              <a:rPr lang="en-GB" altLang="en-US" sz="2000" dirty="0"/>
              <a:t>For example HashMap holds [key, data] pairs</a:t>
            </a:r>
          </a:p>
          <a:p>
            <a:pPr lvl="1"/>
            <a:r>
              <a:rPr lang="en-GB" altLang="en-US" sz="2000" dirty="0"/>
              <a:t>Key cannot be a primitive type</a:t>
            </a:r>
          </a:p>
          <a:p>
            <a:endParaRPr lang="en-GB" altLang="en-US" dirty="0"/>
          </a:p>
          <a:p>
            <a:r>
              <a:rPr lang="en-GB" altLang="en-US" sz="2400" dirty="0"/>
              <a:t>We must use a wrapper class</a:t>
            </a:r>
            <a:endParaRPr lang="en-US" altLang="en-US" sz="2400" dirty="0"/>
          </a:p>
          <a:p>
            <a:pPr lvl="1"/>
            <a:r>
              <a:rPr lang="en-US" altLang="en-US" sz="2000" dirty="0"/>
              <a:t>Java has several classes which “wrap” primitive types</a:t>
            </a:r>
          </a:p>
          <a:p>
            <a:pPr lvl="1"/>
            <a:r>
              <a:rPr lang="en-US" altLang="en-US" sz="2000" dirty="0"/>
              <a:t>Basically is object which holds a primitive type</a:t>
            </a:r>
          </a:p>
          <a:p>
            <a:pPr lvl="1"/>
            <a:r>
              <a:rPr lang="en-US" altLang="en-US" sz="2000" dirty="0"/>
              <a:t>In </a:t>
            </a:r>
            <a:r>
              <a:rPr lang="en-US" altLang="en-US" sz="2000" dirty="0" err="1"/>
              <a:t>java.lang</a:t>
            </a:r>
            <a:r>
              <a:rPr lang="en-US" altLang="en-US" sz="2000" dirty="0"/>
              <a:t> so no import required</a:t>
            </a:r>
          </a:p>
        </p:txBody>
      </p:sp>
    </p:spTree>
    <p:extLst>
      <p:ext uri="{BB962C8B-B14F-4D97-AF65-F5344CB8AC3E}">
        <p14:creationId xmlns:p14="http://schemas.microsoft.com/office/powerpoint/2010/main" val="409315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sz="2000"/>
              <a:t>Primitive Type Wrappers</a:t>
            </a:r>
            <a:endParaRPr lang="en-US" altLang="en-US" sz="2000"/>
          </a:p>
        </p:txBody>
      </p:sp>
      <p:graphicFrame>
        <p:nvGraphicFramePr>
          <p:cNvPr id="22531" name="Group 3"/>
          <p:cNvGraphicFramePr>
            <a:graphicFrameLocks noGrp="1"/>
          </p:cNvGraphicFramePr>
          <p:nvPr>
            <p:ph idx="1"/>
          </p:nvPr>
        </p:nvGraphicFramePr>
        <p:xfrm>
          <a:off x="468313" y="2133600"/>
          <a:ext cx="8216900" cy="3108325"/>
        </p:xfrm>
        <a:graphic>
          <a:graphicData uri="http://schemas.openxmlformats.org/drawingml/2006/table">
            <a:tbl>
              <a:tblPr/>
              <a:tblGrid>
                <a:gridCol w="1450975">
                  <a:extLst>
                    <a:ext uri="{9D8B030D-6E8A-4147-A177-3AD203B41FA5}">
                      <a16:colId xmlns:a16="http://schemas.microsoft.com/office/drawing/2014/main" val="20000"/>
                    </a:ext>
                  </a:extLst>
                </a:gridCol>
                <a:gridCol w="1150937">
                  <a:extLst>
                    <a:ext uri="{9D8B030D-6E8A-4147-A177-3AD203B41FA5}">
                      <a16:colId xmlns:a16="http://schemas.microsoft.com/office/drawing/2014/main" val="20001"/>
                    </a:ext>
                  </a:extLst>
                </a:gridCol>
                <a:gridCol w="5614988">
                  <a:extLst>
                    <a:ext uri="{9D8B030D-6E8A-4147-A177-3AD203B41FA5}">
                      <a16:colId xmlns:a16="http://schemas.microsoft.com/office/drawing/2014/main" val="20002"/>
                    </a:ext>
                  </a:extLst>
                </a:gridCol>
              </a:tblGrid>
              <a:tr h="396321">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Integer</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int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Can return int and has static utility methods</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5537">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Boolean</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boolean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Can return boolean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1">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Character</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char</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endParaRPr kumimoji="0" lang="en-US" altLang="en-US" sz="2000" b="0" i="0" u="none" strike="noStrike" cap="none" normalizeH="0" baseline="0">
                        <a:ln>
                          <a:noFill/>
                        </a:ln>
                        <a:solidFill>
                          <a:srgbClr val="000000"/>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183">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Byte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byte</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Don’t get confused - class names should </a:t>
                      </a:r>
                      <a:r>
                        <a:rPr kumimoji="0" lang="en-GB" altLang="en-US" sz="2000" b="1" i="0" u="none" strike="noStrike" cap="none" normalizeH="0" baseline="0">
                          <a:ln>
                            <a:noFill/>
                          </a:ln>
                          <a:solidFill>
                            <a:srgbClr val="000000"/>
                          </a:solidFill>
                          <a:effectLst/>
                          <a:latin typeface="Arial" charset="0"/>
                        </a:rPr>
                        <a:t>always</a:t>
                      </a:r>
                      <a:r>
                        <a:rPr kumimoji="0" lang="en-GB" altLang="en-US" sz="2000" b="0" i="0" u="none" strike="noStrike" cap="none" normalizeH="0" baseline="0">
                          <a:ln>
                            <a:noFill/>
                          </a:ln>
                          <a:solidFill>
                            <a:srgbClr val="000000"/>
                          </a:solidFill>
                          <a:effectLst/>
                          <a:latin typeface="Arial" charset="0"/>
                        </a:rPr>
                        <a:t> begin with capital</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1">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Float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float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Easy to get confused</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1">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Double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double</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endParaRPr kumimoji="0" lang="en-US" altLang="en-US" sz="2000" b="0" i="0" u="none" strike="noStrike" cap="none" normalizeH="0" baseline="0">
                        <a:ln>
                          <a:noFill/>
                        </a:ln>
                        <a:solidFill>
                          <a:srgbClr val="000000"/>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1">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Short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short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endParaRPr kumimoji="0" lang="en-US" altLang="en-US" sz="2000" b="0" i="0" u="none" strike="noStrike" cap="none" normalizeH="0" baseline="0">
                        <a:ln>
                          <a:noFill/>
                        </a:ln>
                        <a:solidFill>
                          <a:srgbClr val="000000"/>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0925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A9A9-BA5B-4A48-B8BC-7200384E92BC}"/>
              </a:ext>
            </a:extLst>
          </p:cNvPr>
          <p:cNvSpPr>
            <a:spLocks noGrp="1"/>
          </p:cNvSpPr>
          <p:nvPr>
            <p:ph type="title"/>
          </p:nvPr>
        </p:nvSpPr>
        <p:spPr/>
        <p:txBody>
          <a:bodyPr/>
          <a:lstStyle/>
          <a:p>
            <a:r>
              <a:rPr lang="en-GB" dirty="0"/>
              <a:t>Map hierarchy</a:t>
            </a:r>
          </a:p>
        </p:txBody>
      </p:sp>
      <p:sp>
        <p:nvSpPr>
          <p:cNvPr id="4" name="Slide Number Placeholder 3">
            <a:extLst>
              <a:ext uri="{FF2B5EF4-FFF2-40B4-BE49-F238E27FC236}">
                <a16:creationId xmlns:a16="http://schemas.microsoft.com/office/drawing/2014/main" id="{9386151A-4651-45A3-970F-27E6F9F4879C}"/>
              </a:ext>
            </a:extLst>
          </p:cNvPr>
          <p:cNvSpPr>
            <a:spLocks noGrp="1"/>
          </p:cNvSpPr>
          <p:nvPr>
            <p:ph type="sldNum" sz="quarter" idx="12"/>
          </p:nvPr>
        </p:nvSpPr>
        <p:spPr/>
        <p:txBody>
          <a:bodyPr/>
          <a:lstStyle/>
          <a:p>
            <a:fld id="{AE24E79D-3132-4D8C-BB10-A25A32A157E2}" type="slidenum">
              <a:rPr lang="en-US" altLang="en-US" smtClean="0"/>
              <a:pPr/>
              <a:t>2</a:t>
            </a:fld>
            <a:endParaRPr lang="en-US" altLang="en-US"/>
          </a:p>
        </p:txBody>
      </p:sp>
      <p:pic>
        <p:nvPicPr>
          <p:cNvPr id="2050" name="Picture 2" descr="「java map hierarchy」的圖片搜尋結果">
            <a:extLst>
              <a:ext uri="{FF2B5EF4-FFF2-40B4-BE49-F238E27FC236}">
                <a16:creationId xmlns:a16="http://schemas.microsoft.com/office/drawing/2014/main" id="{1727B87D-ACF9-49B3-A4A8-D6661CA68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484784"/>
            <a:ext cx="8028384" cy="451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05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1520" y="500062"/>
            <a:ext cx="7886700" cy="1325563"/>
          </a:xfrm>
        </p:spPr>
        <p:txBody>
          <a:bodyPr/>
          <a:lstStyle/>
          <a:p>
            <a:r>
              <a:rPr lang="en-GB" altLang="en-US" dirty="0"/>
              <a:t>Packages</a:t>
            </a:r>
            <a:endParaRPr lang="en-US" altLang="en-US" dirty="0"/>
          </a:p>
        </p:txBody>
      </p:sp>
      <p:sp>
        <p:nvSpPr>
          <p:cNvPr id="8195" name="Rectangle 3"/>
          <p:cNvSpPr>
            <a:spLocks noGrp="1" noChangeArrowheads="1"/>
          </p:cNvSpPr>
          <p:nvPr>
            <p:ph type="body" idx="1"/>
          </p:nvPr>
        </p:nvSpPr>
        <p:spPr/>
        <p:txBody>
          <a:bodyPr/>
          <a:lstStyle/>
          <a:p>
            <a:r>
              <a:rPr lang="en-GB" altLang="en-US" sz="2400" dirty="0"/>
              <a:t>All classes belong to a Package</a:t>
            </a:r>
          </a:p>
          <a:p>
            <a:pPr lvl="1"/>
            <a:r>
              <a:rPr lang="en-GB" altLang="en-US" sz="2000" dirty="0"/>
              <a:t>Package is a directory </a:t>
            </a:r>
          </a:p>
          <a:p>
            <a:pPr lvl="1"/>
            <a:r>
              <a:rPr lang="en-GB" altLang="en-US" sz="2000" dirty="0"/>
              <a:t>Normally group classes that perform similar function</a:t>
            </a:r>
          </a:p>
          <a:p>
            <a:pPr lvl="1"/>
            <a:r>
              <a:rPr lang="en-GB" altLang="en-US" sz="2000" dirty="0"/>
              <a:t>If no package is specified the class belongs to a </a:t>
            </a:r>
            <a:r>
              <a:rPr lang="en-GB" altLang="en-US" sz="2000" b="1" dirty="0"/>
              <a:t>default package</a:t>
            </a:r>
            <a:r>
              <a:rPr lang="en-GB" altLang="en-US" sz="2000" dirty="0"/>
              <a:t> - the directory the current class is in!</a:t>
            </a:r>
          </a:p>
          <a:p>
            <a:r>
              <a:rPr lang="en-GB" altLang="en-US" sz="2400" dirty="0"/>
              <a:t>To specify a package the first statement in the class file will be the keyword </a:t>
            </a:r>
            <a:r>
              <a:rPr lang="en-GB" altLang="en-US" sz="2400" b="1" dirty="0"/>
              <a:t>package</a:t>
            </a:r>
            <a:r>
              <a:rPr lang="en-GB" altLang="en-US" sz="2400" dirty="0"/>
              <a:t> followed the name of the package </a:t>
            </a:r>
            <a:r>
              <a:rPr lang="en-GB" altLang="en-US" sz="2400" dirty="0" err="1"/>
              <a:t>eg</a:t>
            </a:r>
            <a:r>
              <a:rPr lang="en-GB" altLang="en-US" sz="2400" dirty="0"/>
              <a:t>:</a:t>
            </a:r>
          </a:p>
          <a:p>
            <a:pPr lvl="1">
              <a:buFont typeface="Times New Roman" panose="02020603050405020304" pitchFamily="18" charset="0"/>
              <a:buNone/>
            </a:pPr>
            <a:r>
              <a:rPr lang="en-GB" altLang="en-US" sz="2000" b="1" dirty="0"/>
              <a:t>package</a:t>
            </a:r>
            <a:r>
              <a:rPr lang="en-GB" altLang="en-US" sz="2000" dirty="0"/>
              <a:t> </a:t>
            </a:r>
            <a:r>
              <a:rPr lang="en-GB" altLang="en-US" sz="2000" dirty="0" err="1"/>
              <a:t>packageName</a:t>
            </a:r>
            <a:r>
              <a:rPr lang="en-GB" altLang="en-US" sz="2000" dirty="0"/>
              <a:t>;  for example:  </a:t>
            </a:r>
            <a:r>
              <a:rPr lang="en-GB" altLang="en-US" sz="2000" b="1" dirty="0"/>
              <a:t>package</a:t>
            </a:r>
            <a:r>
              <a:rPr lang="en-GB" altLang="en-US" sz="2000" dirty="0"/>
              <a:t> </a:t>
            </a:r>
            <a:r>
              <a:rPr lang="en-GB" altLang="en-US" sz="2000" dirty="0">
                <a:latin typeface="Courier New" panose="02070309020205020404" pitchFamily="49" charset="0"/>
                <a:cs typeface="Courier New" panose="02070309020205020404" pitchFamily="49" charset="0"/>
              </a:rPr>
              <a:t>counters</a:t>
            </a:r>
            <a:r>
              <a:rPr lang="en-GB" altLang="en-US" sz="2000" dirty="0"/>
              <a:t>;</a:t>
            </a:r>
          </a:p>
          <a:p>
            <a:pPr lvl="1"/>
            <a:r>
              <a:rPr lang="en-GB" altLang="en-US" sz="2000" dirty="0"/>
              <a:t>If the </a:t>
            </a:r>
            <a:r>
              <a:rPr lang="en-GB" altLang="en-US" sz="2000" dirty="0">
                <a:latin typeface="Courier New" panose="02070309020205020404" pitchFamily="49" charset="0"/>
                <a:cs typeface="Courier New" panose="02070309020205020404" pitchFamily="49" charset="0"/>
              </a:rPr>
              <a:t>Counter</a:t>
            </a:r>
            <a:r>
              <a:rPr lang="en-GB" altLang="en-US" sz="2000" dirty="0"/>
              <a:t> class is in package </a:t>
            </a:r>
            <a:r>
              <a:rPr lang="en-GB" altLang="en-US" sz="2000" dirty="0">
                <a:latin typeface="Courier New" panose="02070309020205020404" pitchFamily="49" charset="0"/>
                <a:cs typeface="Courier New" panose="02070309020205020404" pitchFamily="49" charset="0"/>
              </a:rPr>
              <a:t>counters</a:t>
            </a:r>
            <a:r>
              <a:rPr lang="en-GB" altLang="en-US" sz="2000" dirty="0"/>
              <a:t>, Its full name is </a:t>
            </a:r>
            <a:r>
              <a:rPr lang="en-GB" altLang="en-US" sz="2000" dirty="0" err="1">
                <a:latin typeface="Courier New" panose="02070309020205020404" pitchFamily="49" charset="0"/>
                <a:cs typeface="Courier New" panose="02070309020205020404" pitchFamily="49" charset="0"/>
              </a:rPr>
              <a:t>counters.Counter</a:t>
            </a:r>
            <a:endParaRPr lang="en-GB" altLang="en-US" sz="2000" dirty="0">
              <a:latin typeface="Courier New" panose="02070309020205020404" pitchFamily="49" charset="0"/>
              <a:cs typeface="Courier New" panose="02070309020205020404" pitchFamily="49" charset="0"/>
            </a:endParaRPr>
          </a:p>
          <a:p>
            <a:pPr lvl="1">
              <a:buFont typeface="Times New Roman" panose="02020603050405020304" pitchFamily="18" charset="0"/>
              <a:buNone/>
            </a:pPr>
            <a:endParaRPr lang="en-GB" altLang="en-US" sz="1600" dirty="0"/>
          </a:p>
          <a:p>
            <a:pPr>
              <a:buFont typeface="Times New Roman" panose="02020603050405020304" pitchFamily="18" charset="0"/>
              <a:buNone/>
            </a:pPr>
            <a:endParaRPr lang="en-GB" altLang="en-US" sz="1800" dirty="0"/>
          </a:p>
        </p:txBody>
      </p:sp>
    </p:spTree>
    <p:extLst>
      <p:ext uri="{BB962C8B-B14F-4D97-AF65-F5344CB8AC3E}">
        <p14:creationId xmlns:p14="http://schemas.microsoft.com/office/powerpoint/2010/main" val="351674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3528" y="500062"/>
            <a:ext cx="7886700" cy="1325563"/>
          </a:xfrm>
        </p:spPr>
        <p:txBody>
          <a:bodyPr/>
          <a:lstStyle/>
          <a:p>
            <a:r>
              <a:rPr lang="en-GB" altLang="en-US" dirty="0"/>
              <a:t>Packages continued</a:t>
            </a:r>
            <a:endParaRPr lang="en-US" altLang="en-US" dirty="0"/>
          </a:p>
        </p:txBody>
      </p:sp>
      <p:sp>
        <p:nvSpPr>
          <p:cNvPr id="9219" name="Rectangle 3"/>
          <p:cNvSpPr>
            <a:spLocks noGrp="1" noChangeArrowheads="1"/>
          </p:cNvSpPr>
          <p:nvPr>
            <p:ph type="body" idx="1"/>
          </p:nvPr>
        </p:nvSpPr>
        <p:spPr/>
        <p:txBody>
          <a:bodyPr/>
          <a:lstStyle/>
          <a:p>
            <a:r>
              <a:rPr lang="en-GB" altLang="en-US" sz="2400" dirty="0"/>
              <a:t>Packages are a way of organising classes and preventing name clashes</a:t>
            </a:r>
          </a:p>
          <a:p>
            <a:pPr lvl="1"/>
            <a:r>
              <a:rPr lang="en-GB" altLang="en-US" sz="2000" dirty="0" err="1"/>
              <a:t>simplecounters.Counter</a:t>
            </a:r>
            <a:r>
              <a:rPr lang="en-GB" altLang="en-US" sz="2000" dirty="0"/>
              <a:t> is different from </a:t>
            </a:r>
            <a:r>
              <a:rPr lang="en-GB" altLang="en-US" sz="2000" dirty="0" err="1"/>
              <a:t>complexcounters.Counter</a:t>
            </a:r>
            <a:endParaRPr lang="en-GB" altLang="en-US" sz="2000" dirty="0"/>
          </a:p>
          <a:p>
            <a:r>
              <a:rPr lang="en-GB" altLang="en-US" sz="2400" dirty="0"/>
              <a:t>Java convention is to use reverse domain name to specify unique packages:</a:t>
            </a:r>
          </a:p>
          <a:p>
            <a:pPr lvl="1"/>
            <a:r>
              <a:rPr lang="en-GB" altLang="en-US" sz="2000" dirty="0" err="1"/>
              <a:t>uk.ac.herts.counters.Counter</a:t>
            </a:r>
            <a:endParaRPr lang="en-GB" altLang="en-US" sz="2000" dirty="0"/>
          </a:p>
          <a:p>
            <a:pPr lvl="1"/>
            <a:r>
              <a:rPr lang="en-GB" altLang="en-US" sz="2000" dirty="0"/>
              <a:t>c:\uk\ac\herts\counters\Counter.class</a:t>
            </a:r>
          </a:p>
        </p:txBody>
      </p:sp>
    </p:spTree>
    <p:extLst>
      <p:ext uri="{BB962C8B-B14F-4D97-AF65-F5344CB8AC3E}">
        <p14:creationId xmlns:p14="http://schemas.microsoft.com/office/powerpoint/2010/main" val="884465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1520" y="500062"/>
            <a:ext cx="7886700" cy="1325563"/>
          </a:xfrm>
        </p:spPr>
        <p:txBody>
          <a:bodyPr/>
          <a:lstStyle/>
          <a:p>
            <a:r>
              <a:rPr lang="en-GB" altLang="en-US" dirty="0"/>
              <a:t>Imports</a:t>
            </a:r>
            <a:endParaRPr lang="en-US" altLang="en-US" dirty="0"/>
          </a:p>
        </p:txBody>
      </p:sp>
      <p:sp>
        <p:nvSpPr>
          <p:cNvPr id="10243" name="Rectangle 3"/>
          <p:cNvSpPr>
            <a:spLocks noGrp="1" noChangeArrowheads="1"/>
          </p:cNvSpPr>
          <p:nvPr>
            <p:ph type="body" idx="1"/>
          </p:nvPr>
        </p:nvSpPr>
        <p:spPr/>
        <p:txBody>
          <a:bodyPr/>
          <a:lstStyle/>
          <a:p>
            <a:r>
              <a:rPr lang="en-US" altLang="en-US" sz="2400" dirty="0"/>
              <a:t>When we wish to use a class in a package we have 2 options</a:t>
            </a:r>
          </a:p>
          <a:p>
            <a:pPr lvl="1"/>
            <a:r>
              <a:rPr lang="en-US" altLang="en-US" sz="2000" dirty="0"/>
              <a:t>We reference the class by its full package name: </a:t>
            </a:r>
            <a:r>
              <a:rPr lang="en-US" altLang="en-US" sz="2000" dirty="0" err="1"/>
              <a:t>counters.Counter</a:t>
            </a:r>
            <a:r>
              <a:rPr lang="en-US" altLang="en-US" sz="2000" dirty="0"/>
              <a:t> counter1;</a:t>
            </a:r>
          </a:p>
          <a:p>
            <a:pPr lvl="1"/>
            <a:r>
              <a:rPr lang="en-US" altLang="en-US" sz="2000" dirty="0"/>
              <a:t>Or</a:t>
            </a:r>
          </a:p>
          <a:p>
            <a:pPr lvl="1"/>
            <a:r>
              <a:rPr lang="en-US" altLang="en-US" sz="2000" dirty="0"/>
              <a:t>We import the package using the </a:t>
            </a:r>
            <a:r>
              <a:rPr lang="en-US" altLang="en-US" sz="2000" b="1" dirty="0"/>
              <a:t>import </a:t>
            </a:r>
            <a:r>
              <a:rPr lang="en-US" altLang="en-US" sz="2000" dirty="0"/>
              <a:t>keyword as the first line of the class file: </a:t>
            </a:r>
            <a:r>
              <a:rPr lang="en-US" altLang="en-US" sz="2000" dirty="0">
                <a:latin typeface="Courier New" panose="02070309020205020404" pitchFamily="49" charset="0"/>
                <a:cs typeface="Courier New" panose="02070309020205020404" pitchFamily="49" charset="0"/>
              </a:rPr>
              <a:t>import counters.*;</a:t>
            </a:r>
          </a:p>
          <a:p>
            <a:pPr lvl="2"/>
            <a:r>
              <a:rPr lang="en-US" altLang="en-US" sz="1800" dirty="0"/>
              <a:t>The above means that we are importing all the files in the counters package</a:t>
            </a:r>
          </a:p>
          <a:p>
            <a:pPr lvl="1"/>
            <a:r>
              <a:rPr lang="en-US" altLang="en-US" sz="2000" dirty="0"/>
              <a:t>Then we can refer to the class just by its name: </a:t>
            </a:r>
          </a:p>
          <a:p>
            <a:pPr lvl="1">
              <a:buFont typeface="Times New Roman" panose="02020603050405020304" pitchFamily="18" charset="0"/>
              <a:buNone/>
            </a:pPr>
            <a:r>
              <a:rPr lang="en-US" altLang="en-US" sz="2000" dirty="0">
                <a:latin typeface="Courier New" panose="02070309020205020404" pitchFamily="49" charset="0"/>
                <a:cs typeface="Courier New" panose="02070309020205020404" pitchFamily="49" charset="0"/>
              </a:rPr>
              <a:t>    Counter counter1;</a:t>
            </a:r>
          </a:p>
          <a:p>
            <a:endParaRPr lang="en-US" altLang="en-US" dirty="0"/>
          </a:p>
        </p:txBody>
      </p:sp>
    </p:spTree>
    <p:extLst>
      <p:ext uri="{BB962C8B-B14F-4D97-AF65-F5344CB8AC3E}">
        <p14:creationId xmlns:p14="http://schemas.microsoft.com/office/powerpoint/2010/main" val="101122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a:t>Imports from the Java API</a:t>
            </a:r>
            <a:endParaRPr lang="en-US" altLang="en-US"/>
          </a:p>
        </p:txBody>
      </p:sp>
      <p:sp>
        <p:nvSpPr>
          <p:cNvPr id="11267" name="Rectangle 3"/>
          <p:cNvSpPr>
            <a:spLocks noGrp="1" noChangeArrowheads="1"/>
          </p:cNvSpPr>
          <p:nvPr>
            <p:ph type="body" idx="1"/>
          </p:nvPr>
        </p:nvSpPr>
        <p:spPr>
          <a:xfrm>
            <a:off x="251520" y="1418431"/>
            <a:ext cx="8362950" cy="2405063"/>
          </a:xfrm>
        </p:spPr>
        <p:txBody>
          <a:bodyPr>
            <a:normAutofit/>
          </a:bodyPr>
          <a:lstStyle/>
          <a:p>
            <a:r>
              <a:rPr lang="en-GB" altLang="en-US" sz="2400" dirty="0"/>
              <a:t>If you wish to use classes from the Java API you must import them</a:t>
            </a:r>
          </a:p>
          <a:p>
            <a:pPr lvl="1"/>
            <a:r>
              <a:rPr lang="en-GB" altLang="en-US" sz="2200" dirty="0"/>
              <a:t>This is necessary for all but the most basic code </a:t>
            </a:r>
          </a:p>
          <a:p>
            <a:pPr lvl="1"/>
            <a:r>
              <a:rPr lang="en-GB" altLang="en-US" sz="2200" dirty="0"/>
              <a:t>An exception is using classes in the package </a:t>
            </a:r>
            <a:r>
              <a:rPr lang="en-GB" altLang="en-US" sz="2200" dirty="0" err="1">
                <a:latin typeface="Courier New" panose="02070309020205020404" pitchFamily="49" charset="0"/>
                <a:cs typeface="Courier New" panose="02070309020205020404" pitchFamily="49" charset="0"/>
              </a:rPr>
              <a:t>java.lang</a:t>
            </a:r>
            <a:endParaRPr lang="en-GB" altLang="en-US" sz="2200" dirty="0">
              <a:latin typeface="Courier New" panose="02070309020205020404" pitchFamily="49" charset="0"/>
              <a:cs typeface="Courier New" panose="02070309020205020404" pitchFamily="49" charset="0"/>
            </a:endParaRPr>
          </a:p>
          <a:p>
            <a:pPr lvl="2"/>
            <a:r>
              <a:rPr lang="en-GB" altLang="en-US" sz="2000" dirty="0"/>
              <a:t>These are so necessary for a Java programme that they are included by default</a:t>
            </a:r>
          </a:p>
          <a:p>
            <a:pPr lvl="2"/>
            <a:r>
              <a:rPr lang="en-GB" altLang="en-US" sz="2000" dirty="0"/>
              <a:t>Classes in </a:t>
            </a:r>
            <a:r>
              <a:rPr lang="en-GB" altLang="en-US" sz="2000" dirty="0" err="1">
                <a:latin typeface="Courier New" panose="02070309020205020404" pitchFamily="49" charset="0"/>
                <a:cs typeface="Courier New" panose="02070309020205020404" pitchFamily="49" charset="0"/>
              </a:rPr>
              <a:t>java.lang</a:t>
            </a:r>
            <a:r>
              <a:rPr lang="en-GB" altLang="en-US" sz="2000" dirty="0"/>
              <a:t> include </a:t>
            </a:r>
            <a:r>
              <a:rPr lang="en-GB" altLang="en-US" sz="2000" dirty="0">
                <a:latin typeface="Courier New" panose="02070309020205020404" pitchFamily="49" charset="0"/>
                <a:cs typeface="Courier New" panose="02070309020205020404" pitchFamily="49" charset="0"/>
              </a:rPr>
              <a:t>String</a:t>
            </a:r>
          </a:p>
          <a:p>
            <a:pPr lvl="2"/>
            <a:endParaRPr lang="en-GB" altLang="en-US" dirty="0"/>
          </a:p>
          <a:p>
            <a:pPr lvl="1">
              <a:buFont typeface="Times New Roman" panose="02020603050405020304" pitchFamily="18" charset="0"/>
              <a:buNone/>
            </a:pPr>
            <a:endParaRPr lang="en-US" altLang="en-US" dirty="0"/>
          </a:p>
        </p:txBody>
      </p:sp>
      <p:sp>
        <p:nvSpPr>
          <p:cNvPr id="11268" name="Text Box 4"/>
          <p:cNvSpPr txBox="1">
            <a:spLocks noChangeArrowheads="1"/>
          </p:cNvSpPr>
          <p:nvPr/>
        </p:nvSpPr>
        <p:spPr bwMode="auto">
          <a:xfrm>
            <a:off x="738187" y="4266540"/>
            <a:ext cx="7777163" cy="1778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D8C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2000" b="1"/>
              <a:t>import</a:t>
            </a:r>
            <a:r>
              <a:rPr lang="en-GB" altLang="en-US" sz="2000"/>
              <a:t> java.util.ArrayList;</a:t>
            </a:r>
          </a:p>
          <a:p>
            <a:pPr>
              <a:spcBef>
                <a:spcPct val="50000"/>
              </a:spcBef>
              <a:buClrTx/>
              <a:buSzTx/>
              <a:buFontTx/>
              <a:buNone/>
            </a:pPr>
            <a:r>
              <a:rPr lang="en-GB" altLang="en-US" sz="2000" b="1"/>
              <a:t>public class </a:t>
            </a:r>
            <a:r>
              <a:rPr lang="en-GB" altLang="en-US" sz="2000"/>
              <a:t>Register  {</a:t>
            </a:r>
          </a:p>
          <a:p>
            <a:pPr>
              <a:spcBef>
                <a:spcPct val="50000"/>
              </a:spcBef>
              <a:buClrTx/>
              <a:buSzTx/>
              <a:buFontTx/>
              <a:buNone/>
            </a:pPr>
            <a:r>
              <a:rPr lang="en-GB" altLang="en-US" sz="2000"/>
              <a:t>	private ArrayList list;</a:t>
            </a:r>
          </a:p>
          <a:p>
            <a:pPr>
              <a:spcBef>
                <a:spcPct val="50000"/>
              </a:spcBef>
              <a:buClrTx/>
              <a:buSzTx/>
              <a:buFontTx/>
              <a:buNone/>
            </a:pPr>
            <a:r>
              <a:rPr lang="en-GB" altLang="en-US" sz="2000"/>
              <a:t>}</a:t>
            </a:r>
            <a:endParaRPr lang="en-US" altLang="en-US" sz="2000" b="1"/>
          </a:p>
        </p:txBody>
      </p:sp>
      <p:sp>
        <p:nvSpPr>
          <p:cNvPr id="11269" name="Line 6"/>
          <p:cNvSpPr>
            <a:spLocks noChangeShapeType="1"/>
          </p:cNvSpPr>
          <p:nvPr/>
        </p:nvSpPr>
        <p:spPr bwMode="auto">
          <a:xfrm flipH="1">
            <a:off x="3635375" y="4507840"/>
            <a:ext cx="295275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
        <p:nvSpPr>
          <p:cNvPr id="11270" name="Text Box 7"/>
          <p:cNvSpPr txBox="1">
            <a:spLocks noChangeArrowheads="1"/>
          </p:cNvSpPr>
          <p:nvPr/>
        </p:nvSpPr>
        <p:spPr bwMode="auto">
          <a:xfrm>
            <a:off x="6012160" y="3890563"/>
            <a:ext cx="1798638" cy="825500"/>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GB" altLang="en-US" sz="1600" i="1" dirty="0"/>
              <a:t>We must import to use an </a:t>
            </a:r>
            <a:r>
              <a:rPr lang="en-GB" altLang="en-US" sz="1600" i="1" dirty="0" err="1"/>
              <a:t>ArrayList</a:t>
            </a:r>
            <a:endParaRPr lang="en-GB" altLang="en-US" sz="1600" i="1" dirty="0"/>
          </a:p>
        </p:txBody>
      </p:sp>
      <p:sp>
        <p:nvSpPr>
          <p:cNvPr id="11271" name="Line 8"/>
          <p:cNvSpPr>
            <a:spLocks noChangeShapeType="1"/>
          </p:cNvSpPr>
          <p:nvPr/>
        </p:nvSpPr>
        <p:spPr bwMode="auto">
          <a:xfrm flipH="1">
            <a:off x="3851920" y="4021602"/>
            <a:ext cx="18002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GB"/>
          </a:p>
        </p:txBody>
      </p:sp>
    </p:spTree>
    <p:extLst>
      <p:ext uri="{BB962C8B-B14F-4D97-AF65-F5344CB8AC3E}">
        <p14:creationId xmlns:p14="http://schemas.microsoft.com/office/powerpoint/2010/main" val="1352741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txBox="1">
            <a:spLocks noGrp="1"/>
          </p:cNvSpPr>
          <p:nvPr/>
        </p:nvSpPr>
        <p:spPr bwMode="auto">
          <a:xfrm>
            <a:off x="8172450" y="6265863"/>
            <a:ext cx="720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tx1"/>
                </a:solidFill>
                <a:latin typeface="Arial" panose="020B0604020202020204" pitchFamily="34" charset="0"/>
              </a:defRPr>
            </a:lvl9pPr>
          </a:lstStyle>
          <a:p>
            <a:pPr algn="r" defTabSz="914400">
              <a:buClrTx/>
              <a:buSzTx/>
              <a:buFontTx/>
              <a:buNone/>
            </a:pPr>
            <a:fld id="{53903CBD-EFBD-4DE8-BAB2-E3F5B8BF9AA4}" type="slidenum">
              <a:rPr lang="en-US" altLang="en-US" sz="1400">
                <a:latin typeface="Times New Roman" panose="02020603050405020304" pitchFamily="18" charset="0"/>
              </a:rPr>
              <a:pPr algn="r" defTabSz="914400">
                <a:buClrTx/>
                <a:buSzTx/>
                <a:buFontTx/>
                <a:buNone/>
              </a:pPr>
              <a:t>24</a:t>
            </a:fld>
            <a:endParaRPr lang="en-US" altLang="en-US" sz="1400">
              <a:latin typeface="Times New Roman" panose="02020603050405020304" pitchFamily="18" charset="0"/>
            </a:endParaRPr>
          </a:p>
        </p:txBody>
      </p:sp>
      <p:sp>
        <p:nvSpPr>
          <p:cNvPr id="16387" name="Rectangle 2"/>
          <p:cNvSpPr>
            <a:spLocks noGrp="1" noChangeArrowheads="1"/>
          </p:cNvSpPr>
          <p:nvPr>
            <p:ph type="title" idx="4294967295"/>
          </p:nvPr>
        </p:nvSpPr>
        <p:spPr>
          <a:xfrm>
            <a:off x="285750" y="760511"/>
            <a:ext cx="7886700" cy="853977"/>
          </a:xfrm>
        </p:spPr>
        <p:txBody>
          <a:bodyPr lIns="92075" tIns="46038" rIns="92075" bIns="46038" anchor="b"/>
          <a:lstStyle/>
          <a:p>
            <a:r>
              <a:rPr lang="en-GB" altLang="en-US" dirty="0"/>
              <a:t>Accessing Java documentation</a:t>
            </a:r>
          </a:p>
        </p:txBody>
      </p:sp>
      <p:sp>
        <p:nvSpPr>
          <p:cNvPr id="16388" name="Rectangle 3"/>
          <p:cNvSpPr>
            <a:spLocks noGrp="1" noChangeArrowheads="1"/>
          </p:cNvSpPr>
          <p:nvPr>
            <p:ph type="body" idx="4294967295"/>
          </p:nvPr>
        </p:nvSpPr>
        <p:spPr>
          <a:xfrm>
            <a:off x="467544" y="1780012"/>
            <a:ext cx="8205787" cy="4601315"/>
          </a:xfrm>
        </p:spPr>
        <p:txBody>
          <a:bodyPr lIns="92075" tIns="46038" rIns="92075" bIns="46038">
            <a:noAutofit/>
          </a:bodyPr>
          <a:lstStyle/>
          <a:p>
            <a:r>
              <a:rPr lang="en-GB" altLang="en-US" sz="2400" dirty="0"/>
              <a:t>Java comes with a large number of classes for the use of programmers (i.e. you)</a:t>
            </a:r>
          </a:p>
          <a:p>
            <a:r>
              <a:rPr lang="en-GB" altLang="en-US" sz="2400" dirty="0"/>
              <a:t>To find out about these classes, you need to access their documentation </a:t>
            </a:r>
          </a:p>
          <a:p>
            <a:r>
              <a:rPr lang="en-GB" altLang="en-US" sz="2400" dirty="0"/>
              <a:t>In </a:t>
            </a:r>
            <a:r>
              <a:rPr lang="en-GB" altLang="en-US" sz="2400" dirty="0" err="1"/>
              <a:t>BlueJ</a:t>
            </a:r>
            <a:r>
              <a:rPr lang="en-GB" altLang="en-US" sz="2400" dirty="0"/>
              <a:t>,  this documentation is available under </a:t>
            </a:r>
            <a:r>
              <a:rPr lang="en-GB" altLang="en-US" sz="2400" dirty="0">
                <a:latin typeface="Courier New" panose="02070309020205020404" pitchFamily="49" charset="0"/>
              </a:rPr>
              <a:t>Help…Java class libraries</a:t>
            </a:r>
          </a:p>
        </p:txBody>
      </p:sp>
    </p:spTree>
    <p:extLst>
      <p:ext uri="{BB962C8B-B14F-4D97-AF65-F5344CB8AC3E}">
        <p14:creationId xmlns:p14="http://schemas.microsoft.com/office/powerpoint/2010/main" val="325494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a:t>Documenting your Code</a:t>
            </a:r>
            <a:endParaRPr lang="en-US" altLang="en-US"/>
          </a:p>
        </p:txBody>
      </p:sp>
      <p:sp>
        <p:nvSpPr>
          <p:cNvPr id="23555" name="Rectangle 3"/>
          <p:cNvSpPr>
            <a:spLocks noGrp="1" noChangeArrowheads="1"/>
          </p:cNvSpPr>
          <p:nvPr>
            <p:ph type="body" idx="1"/>
          </p:nvPr>
        </p:nvSpPr>
        <p:spPr>
          <a:xfrm>
            <a:off x="539750" y="1600200"/>
            <a:ext cx="8145463" cy="4275138"/>
          </a:xfrm>
        </p:spPr>
        <p:txBody>
          <a:bodyPr/>
          <a:lstStyle/>
          <a:p>
            <a:r>
              <a:rPr lang="en-GB" altLang="en-US"/>
              <a:t>Documentation is a </a:t>
            </a:r>
            <a:r>
              <a:rPr lang="en-GB" altLang="en-US" b="1"/>
              <a:t>vital</a:t>
            </a:r>
            <a:r>
              <a:rPr lang="en-GB" altLang="en-US"/>
              <a:t> part of OO</a:t>
            </a:r>
          </a:p>
          <a:p>
            <a:r>
              <a:rPr lang="en-GB" altLang="en-US"/>
              <a:t>Special system in Java called javadoc</a:t>
            </a:r>
          </a:p>
          <a:p>
            <a:r>
              <a:rPr lang="en-GB" altLang="en-US"/>
              <a:t>Command in the Java language</a:t>
            </a:r>
          </a:p>
          <a:p>
            <a:r>
              <a:rPr lang="en-GB" altLang="en-US"/>
              <a:t>Special comments must be put in your code:</a:t>
            </a:r>
          </a:p>
          <a:p>
            <a:pPr lvl="1"/>
            <a:r>
              <a:rPr lang="en-GB" altLang="en-US"/>
              <a:t>Begin /**</a:t>
            </a:r>
          </a:p>
          <a:p>
            <a:pPr lvl="1"/>
            <a:r>
              <a:rPr lang="en-GB" altLang="en-US"/>
              <a:t>End */</a:t>
            </a:r>
          </a:p>
          <a:p>
            <a:r>
              <a:rPr lang="en-GB" altLang="en-US"/>
              <a:t>Comments should be before class declaration and any public data or methods</a:t>
            </a:r>
          </a:p>
          <a:p>
            <a:endParaRPr lang="en-US" altLang="en-US"/>
          </a:p>
        </p:txBody>
      </p:sp>
    </p:spTree>
    <p:extLst>
      <p:ext uri="{BB962C8B-B14F-4D97-AF65-F5344CB8AC3E}">
        <p14:creationId xmlns:p14="http://schemas.microsoft.com/office/powerpoint/2010/main" val="2343447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528" y="404664"/>
            <a:ext cx="7886700" cy="1325563"/>
          </a:xfrm>
        </p:spPr>
        <p:txBody>
          <a:bodyPr/>
          <a:lstStyle/>
          <a:p>
            <a:r>
              <a:rPr lang="en-GB" altLang="en-US" dirty="0"/>
              <a:t>From Javadoc comments to HTML</a:t>
            </a:r>
            <a:endParaRPr lang="en-US" altLang="en-US" dirty="0"/>
          </a:p>
        </p:txBody>
      </p:sp>
      <p:sp>
        <p:nvSpPr>
          <p:cNvPr id="24579" name="Rectangle 3"/>
          <p:cNvSpPr>
            <a:spLocks noGrp="1" noChangeArrowheads="1"/>
          </p:cNvSpPr>
          <p:nvPr>
            <p:ph type="body" idx="1"/>
          </p:nvPr>
        </p:nvSpPr>
        <p:spPr>
          <a:xfrm>
            <a:off x="323528" y="1702700"/>
            <a:ext cx="8229600" cy="2663750"/>
          </a:xfrm>
        </p:spPr>
        <p:txBody>
          <a:bodyPr/>
          <a:lstStyle/>
          <a:p>
            <a:r>
              <a:rPr lang="en-GB" altLang="en-US" sz="2400" dirty="0"/>
              <a:t>You need to explicitly convert into HTML using a Java tool - </a:t>
            </a:r>
            <a:r>
              <a:rPr lang="en-GB" altLang="en-US" sz="2400" dirty="0" err="1"/>
              <a:t>javadoc</a:t>
            </a:r>
            <a:endParaRPr lang="en-GB" altLang="en-US" sz="2400" dirty="0"/>
          </a:p>
          <a:p>
            <a:r>
              <a:rPr lang="en-GB" altLang="en-US" sz="2400" dirty="0"/>
              <a:t>Usually can run </a:t>
            </a:r>
            <a:r>
              <a:rPr lang="en-GB" altLang="en-US" sz="2400" dirty="0" err="1"/>
              <a:t>javadoc</a:t>
            </a:r>
            <a:r>
              <a:rPr lang="en-GB" altLang="en-US" sz="2400" dirty="0"/>
              <a:t> from an IDE </a:t>
            </a:r>
          </a:p>
          <a:p>
            <a:pPr lvl="1"/>
            <a:r>
              <a:rPr lang="en-GB" altLang="en-US" sz="2000" dirty="0"/>
              <a:t>Not always so easy to set up</a:t>
            </a:r>
          </a:p>
          <a:p>
            <a:r>
              <a:rPr lang="en-GB" altLang="en-US" sz="2400" dirty="0"/>
              <a:t>Easy way to run java doc is from the command line</a:t>
            </a:r>
          </a:p>
          <a:p>
            <a:pPr lvl="1"/>
            <a:r>
              <a:rPr lang="en-GB" altLang="en-US" sz="2000" dirty="0"/>
              <a:t>Need to use dos or other shell commands</a:t>
            </a:r>
          </a:p>
          <a:p>
            <a:pPr lvl="1"/>
            <a:endParaRPr lang="en-GB" altLang="en-US" dirty="0"/>
          </a:p>
          <a:p>
            <a:pPr lvl="1"/>
            <a:endParaRPr lang="en-US" altLang="en-US" dirty="0"/>
          </a:p>
        </p:txBody>
      </p:sp>
    </p:spTree>
    <p:extLst>
      <p:ext uri="{BB962C8B-B14F-4D97-AF65-F5344CB8AC3E}">
        <p14:creationId xmlns:p14="http://schemas.microsoft.com/office/powerpoint/2010/main" val="4212193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a:t>Javadoc Example</a:t>
            </a:r>
            <a:endParaRPr lang="en-US" altLang="en-US"/>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l="12994" t="9207" r="52956" b="43474"/>
          <a:stretch>
            <a:fillRect/>
          </a:stretch>
        </p:blipFill>
        <p:spPr bwMode="auto">
          <a:xfrm>
            <a:off x="684213" y="1341438"/>
            <a:ext cx="5254625"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Text Box 4"/>
          <p:cNvSpPr txBox="1">
            <a:spLocks noChangeArrowheads="1"/>
          </p:cNvSpPr>
          <p:nvPr/>
        </p:nvSpPr>
        <p:spPr bwMode="auto">
          <a:xfrm>
            <a:off x="6351588" y="1647825"/>
            <a:ext cx="196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ClrTx/>
              <a:buSzTx/>
              <a:buFontTx/>
              <a:buNone/>
            </a:pPr>
            <a:endParaRPr lang="en-US" altLang="en-US" i="1"/>
          </a:p>
        </p:txBody>
      </p:sp>
      <p:sp>
        <p:nvSpPr>
          <p:cNvPr id="25605" name="Text Box 5"/>
          <p:cNvSpPr txBox="1">
            <a:spLocks noChangeArrowheads="1"/>
          </p:cNvSpPr>
          <p:nvPr/>
        </p:nvSpPr>
        <p:spPr bwMode="auto">
          <a:xfrm>
            <a:off x="6300788" y="1773238"/>
            <a:ext cx="1655762"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SzTx/>
              <a:buFontTx/>
              <a:buNone/>
            </a:pPr>
            <a:r>
              <a:rPr lang="en-GB" altLang="en-US" i="1"/>
              <a:t>You can run a special tool called javadoc or BlueJ does this for you</a:t>
            </a:r>
            <a:endParaRPr lang="en-US" altLang="en-US" i="1"/>
          </a:p>
        </p:txBody>
      </p:sp>
    </p:spTree>
    <p:extLst>
      <p:ext uri="{BB962C8B-B14F-4D97-AF65-F5344CB8AC3E}">
        <p14:creationId xmlns:p14="http://schemas.microsoft.com/office/powerpoint/2010/main" val="1408053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en-US">
                <a:latin typeface="Courier New" panose="02070309020205020404" pitchFamily="49" charset="0"/>
              </a:rPr>
              <a:t>javadoc</a:t>
            </a:r>
            <a:r>
              <a:rPr lang="en-GB" altLang="en-US"/>
              <a:t> result</a:t>
            </a:r>
            <a:endParaRPr lang="en-US" altLang="en-US"/>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l="10785" b="26472"/>
          <a:stretch>
            <a:fillRect/>
          </a:stretch>
        </p:blipFill>
        <p:spPr bwMode="auto">
          <a:xfrm>
            <a:off x="468313" y="1341438"/>
            <a:ext cx="80645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192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5536" y="500062"/>
            <a:ext cx="7886700" cy="1325563"/>
          </a:xfrm>
        </p:spPr>
        <p:txBody>
          <a:bodyPr/>
          <a:lstStyle/>
          <a:p>
            <a:r>
              <a:rPr lang="en-GB" altLang="en-US"/>
              <a:t>Non-</a:t>
            </a:r>
            <a:r>
              <a:rPr lang="en-GB" altLang="en-US" dirty="0" err="1"/>
              <a:t>javadoc</a:t>
            </a:r>
            <a:r>
              <a:rPr lang="en-GB" altLang="en-US" dirty="0"/>
              <a:t> comments</a:t>
            </a:r>
            <a:endParaRPr lang="en-US" altLang="en-US" dirty="0"/>
          </a:p>
        </p:txBody>
      </p:sp>
      <p:sp>
        <p:nvSpPr>
          <p:cNvPr id="27651" name="Rectangle 3"/>
          <p:cNvSpPr>
            <a:spLocks noGrp="1" noChangeArrowheads="1"/>
          </p:cNvSpPr>
          <p:nvPr>
            <p:ph type="body" idx="1"/>
          </p:nvPr>
        </p:nvSpPr>
        <p:spPr/>
        <p:txBody>
          <a:bodyPr/>
          <a:lstStyle/>
          <a:p>
            <a:r>
              <a:rPr lang="en-GB" altLang="en-US" sz="2400" dirty="0"/>
              <a:t>Other types of comments prevent the compiler from seeing the code but are </a:t>
            </a:r>
            <a:r>
              <a:rPr lang="en-GB" altLang="en-US" sz="2400" b="1" dirty="0"/>
              <a:t>not </a:t>
            </a:r>
            <a:r>
              <a:rPr lang="en-GB" altLang="en-US" sz="2400" dirty="0"/>
              <a:t>picked up by </a:t>
            </a:r>
            <a:r>
              <a:rPr lang="en-GB" altLang="en-US" sz="2400" dirty="0" err="1"/>
              <a:t>javadoc</a:t>
            </a:r>
            <a:endParaRPr lang="en-GB" altLang="en-US" sz="2400" dirty="0"/>
          </a:p>
          <a:p>
            <a:r>
              <a:rPr lang="en-GB" altLang="en-US" sz="2400" dirty="0"/>
              <a:t>// at the beginning of line comments out that line only</a:t>
            </a:r>
          </a:p>
          <a:p>
            <a:r>
              <a:rPr lang="en-GB" altLang="en-US" sz="2400" dirty="0"/>
              <a:t>/* followed by */ prevents the compiler from seeing anything between them</a:t>
            </a:r>
          </a:p>
          <a:p>
            <a:r>
              <a:rPr lang="en-GB" altLang="en-US" sz="2400" dirty="0"/>
              <a:t>Difference between </a:t>
            </a:r>
            <a:r>
              <a:rPr lang="en-GB" altLang="en-US" sz="2400" dirty="0" err="1"/>
              <a:t>javadoc</a:t>
            </a:r>
            <a:r>
              <a:rPr lang="en-GB" altLang="en-US" sz="2400" dirty="0"/>
              <a:t> and comments:</a:t>
            </a:r>
          </a:p>
          <a:p>
            <a:pPr lvl="1"/>
            <a:r>
              <a:rPr lang="en-GB" altLang="en-US" sz="2000" dirty="0" err="1"/>
              <a:t>javadoc</a:t>
            </a:r>
            <a:r>
              <a:rPr lang="en-GB" altLang="en-US" sz="2000" dirty="0"/>
              <a:t> is to help programmers understand the </a:t>
            </a:r>
            <a:r>
              <a:rPr lang="en-GB" altLang="en-US" sz="2000" b="1" i="1" dirty="0"/>
              <a:t>interface</a:t>
            </a:r>
            <a:r>
              <a:rPr lang="en-GB" altLang="en-US" sz="2000" dirty="0"/>
              <a:t> of your class (e.g., an instruction manual for a video recorder)</a:t>
            </a:r>
          </a:p>
          <a:p>
            <a:pPr lvl="1"/>
            <a:r>
              <a:rPr lang="en-GB" altLang="en-US" sz="2000" dirty="0"/>
              <a:t>Comments are to help programmers reading the code understand the </a:t>
            </a:r>
            <a:r>
              <a:rPr lang="en-GB" altLang="en-US" sz="2000" b="1" i="1" dirty="0"/>
              <a:t>implementation</a:t>
            </a:r>
            <a:r>
              <a:rPr lang="en-GB" altLang="en-US" sz="2000" i="1" dirty="0"/>
              <a:t> </a:t>
            </a:r>
            <a:r>
              <a:rPr lang="en-GB" altLang="en-US" sz="2000" dirty="0"/>
              <a:t>of a class</a:t>
            </a:r>
            <a:endParaRPr lang="en-US" altLang="en-US" sz="2000" dirty="0"/>
          </a:p>
        </p:txBody>
      </p:sp>
    </p:spTree>
    <p:extLst>
      <p:ext uri="{BB962C8B-B14F-4D97-AF65-F5344CB8AC3E}">
        <p14:creationId xmlns:p14="http://schemas.microsoft.com/office/powerpoint/2010/main" val="271544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ltLang="en-US" dirty="0"/>
              <a:t>HashMap</a:t>
            </a:r>
          </a:p>
        </p:txBody>
      </p:sp>
      <p:sp>
        <p:nvSpPr>
          <p:cNvPr id="6147" name="Rectangle 3"/>
          <p:cNvSpPr>
            <a:spLocks noGrp="1" noChangeArrowheads="1"/>
          </p:cNvSpPr>
          <p:nvPr>
            <p:ph type="body" idx="1"/>
          </p:nvPr>
        </p:nvSpPr>
        <p:spPr>
          <a:xfrm>
            <a:off x="457200" y="1600200"/>
            <a:ext cx="8363272" cy="4524375"/>
          </a:xfrm>
        </p:spPr>
        <p:txBody>
          <a:bodyPr/>
          <a:lstStyle/>
          <a:p>
            <a:r>
              <a:rPr lang="en-GB" altLang="en-US" dirty="0">
                <a:latin typeface="Courier New" panose="02070309020205020404" pitchFamily="49" charset="0"/>
              </a:rPr>
              <a:t>public class </a:t>
            </a:r>
            <a:r>
              <a:rPr lang="en-GB" altLang="en-US" b="1" dirty="0" err="1">
                <a:latin typeface="Courier New" panose="02070309020205020404" pitchFamily="49" charset="0"/>
              </a:rPr>
              <a:t>HashMap</a:t>
            </a:r>
            <a:r>
              <a:rPr lang="en-GB" altLang="en-US" b="1" dirty="0">
                <a:latin typeface="Courier New" panose="02070309020205020404" pitchFamily="49" charset="0"/>
              </a:rPr>
              <a:t>&lt;K,V&gt;</a:t>
            </a:r>
            <a:r>
              <a:rPr lang="en-GB" altLang="en-US" dirty="0"/>
              <a:t> </a:t>
            </a:r>
          </a:p>
          <a:p>
            <a:pPr lvl="1"/>
            <a:r>
              <a:rPr lang="en-GB" altLang="en-US" dirty="0"/>
              <a:t>Composed of [key, value] pairs</a:t>
            </a:r>
          </a:p>
          <a:p>
            <a:pPr lvl="1"/>
            <a:r>
              <a:rPr lang="en-GB" altLang="en-US" dirty="0"/>
              <a:t>Data object inserted with object key into the </a:t>
            </a:r>
            <a:r>
              <a:rPr lang="en-GB" altLang="en-US" dirty="0" err="1"/>
              <a:t>hashmap</a:t>
            </a:r>
            <a:endParaRPr lang="en-GB" altLang="en-US" dirty="0"/>
          </a:p>
          <a:p>
            <a:pPr lvl="1"/>
            <a:r>
              <a:rPr lang="en-GB" altLang="en-US" dirty="0"/>
              <a:t>Data object retrieved by quoting the object key</a:t>
            </a:r>
          </a:p>
          <a:p>
            <a:endParaRPr lang="en-GB" altLang="en-US" dirty="0"/>
          </a:p>
          <a:p>
            <a:r>
              <a:rPr lang="en-GB" altLang="en-US" dirty="0"/>
              <a:t>HashMap constructor:</a:t>
            </a:r>
          </a:p>
          <a:p>
            <a:pPr lvl="1"/>
            <a:r>
              <a:rPr lang="en-GB" altLang="en-US" dirty="0">
                <a:latin typeface="Courier New" panose="02070309020205020404" pitchFamily="49" charset="0"/>
              </a:rPr>
              <a:t>HashMap&lt;Integer, String&gt; </a:t>
            </a:r>
            <a:r>
              <a:rPr lang="en-GB" altLang="en-US" dirty="0" err="1">
                <a:latin typeface="Courier New" panose="02070309020205020404" pitchFamily="49" charset="0"/>
              </a:rPr>
              <a:t>hmap</a:t>
            </a:r>
            <a:r>
              <a:rPr lang="en-GB" altLang="en-US" dirty="0">
                <a:latin typeface="Courier New" panose="02070309020205020404" pitchFamily="49" charset="0"/>
              </a:rPr>
              <a:t> = new </a:t>
            </a:r>
            <a:r>
              <a:rPr lang="en-GB" altLang="en-US" dirty="0" err="1">
                <a:latin typeface="Courier New" panose="02070309020205020404" pitchFamily="49" charset="0"/>
              </a:rPr>
              <a:t>HashMap</a:t>
            </a:r>
            <a:r>
              <a:rPr lang="en-GB" altLang="en-US" dirty="0">
                <a:latin typeface="Courier New" panose="02070309020205020404" pitchFamily="49" charset="0"/>
              </a:rPr>
              <a:t>&lt;Integer, String&gt;();</a:t>
            </a:r>
          </a:p>
        </p:txBody>
      </p:sp>
    </p:spTree>
    <p:extLst>
      <p:ext uri="{BB962C8B-B14F-4D97-AF65-F5344CB8AC3E}">
        <p14:creationId xmlns:p14="http://schemas.microsoft.com/office/powerpoint/2010/main" val="346969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lIns="92075" tIns="46038" rIns="92075" bIns="46038" anchor="b"/>
          <a:lstStyle/>
          <a:p>
            <a:r>
              <a:rPr lang="en-GB" altLang="en-US"/>
              <a:t>The </a:t>
            </a:r>
            <a:r>
              <a:rPr lang="en-GB" altLang="en-US" b="0">
                <a:latin typeface="Courier New" panose="02070309020205020404" pitchFamily="49" charset="0"/>
                <a:cs typeface="Courier New" panose="02070309020205020404" pitchFamily="49" charset="0"/>
              </a:rPr>
              <a:t>javadoc</a:t>
            </a:r>
            <a:r>
              <a:rPr lang="en-GB" altLang="en-US"/>
              <a:t> tool</a:t>
            </a:r>
            <a:endParaRPr lang="en-US" altLang="en-US"/>
          </a:p>
        </p:txBody>
      </p:sp>
      <p:sp>
        <p:nvSpPr>
          <p:cNvPr id="28675" name="Content Placeholder 2"/>
          <p:cNvSpPr>
            <a:spLocks noGrp="1"/>
          </p:cNvSpPr>
          <p:nvPr>
            <p:ph idx="4294967295"/>
          </p:nvPr>
        </p:nvSpPr>
        <p:spPr>
          <a:xfrm>
            <a:off x="428625" y="1714500"/>
            <a:ext cx="8143875" cy="4643438"/>
          </a:xfrm>
        </p:spPr>
        <p:txBody>
          <a:bodyPr lIns="92075" tIns="46038" rIns="92075" bIns="46038"/>
          <a:lstStyle/>
          <a:p>
            <a:r>
              <a:rPr lang="en-US" altLang="en-US" sz="2400" dirty="0"/>
              <a:t>Generates API documentation in HTML format from @ tags in source code.</a:t>
            </a:r>
          </a:p>
          <a:p>
            <a:pPr lvl="1"/>
            <a:r>
              <a:rPr lang="en-GB" altLang="en-US" sz="2000" b="1" dirty="0">
                <a:latin typeface="Courier New" panose="02070309020205020404" pitchFamily="49" charset="0"/>
                <a:cs typeface="Courier New" panose="02070309020205020404" pitchFamily="49" charset="0"/>
              </a:rPr>
              <a:t>@author</a:t>
            </a:r>
            <a:r>
              <a:rPr lang="en-GB" altLang="en-US" sz="2000" dirty="0"/>
              <a:t>, @</a:t>
            </a:r>
            <a:r>
              <a:rPr lang="en-GB" altLang="en-US" sz="2000" b="1" dirty="0">
                <a:latin typeface="Courier New" panose="02070309020205020404" pitchFamily="49" charset="0"/>
                <a:cs typeface="Courier New" panose="02070309020205020404" pitchFamily="49" charset="0"/>
              </a:rPr>
              <a:t>version</a:t>
            </a:r>
            <a:r>
              <a:rPr lang="en-GB" altLang="en-US" sz="2000" dirty="0"/>
              <a:t>, @</a:t>
            </a:r>
            <a:r>
              <a:rPr lang="en-GB" altLang="en-US" sz="2000" b="1" dirty="0" err="1">
                <a:latin typeface="Courier New" panose="02070309020205020404" pitchFamily="49" charset="0"/>
                <a:cs typeface="Courier New" panose="02070309020205020404" pitchFamily="49" charset="0"/>
              </a:rPr>
              <a:t>param</a:t>
            </a:r>
            <a:r>
              <a:rPr lang="en-GB" altLang="en-US" sz="2000" dirty="0"/>
              <a:t>, @</a:t>
            </a:r>
            <a:r>
              <a:rPr lang="en-GB" altLang="en-US" sz="2000" b="1" dirty="0">
                <a:latin typeface="Courier New" panose="02070309020205020404" pitchFamily="49" charset="0"/>
                <a:cs typeface="Courier New" panose="02070309020205020404" pitchFamily="49" charset="0"/>
              </a:rPr>
              <a:t>return</a:t>
            </a:r>
            <a:r>
              <a:rPr lang="en-GB" altLang="en-US" sz="2000" dirty="0"/>
              <a:t>, </a:t>
            </a:r>
            <a:r>
              <a:rPr lang="en-GB" altLang="en-US" sz="2000" dirty="0" err="1"/>
              <a:t>etc</a:t>
            </a:r>
            <a:endParaRPr lang="en-US" altLang="en-US" sz="2000" dirty="0"/>
          </a:p>
          <a:p>
            <a:pPr lvl="1"/>
            <a:r>
              <a:rPr lang="en-GB" altLang="en-US" sz="2000" dirty="0"/>
              <a:t>Special comments</a:t>
            </a:r>
          </a:p>
        </p:txBody>
      </p:sp>
    </p:spTree>
    <p:extLst>
      <p:ext uri="{BB962C8B-B14F-4D97-AF65-F5344CB8AC3E}">
        <p14:creationId xmlns:p14="http://schemas.microsoft.com/office/powerpoint/2010/main" val="3401512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31</a:t>
            </a:fld>
            <a:endParaRPr lang="en-US" altLang="en-US"/>
          </a:p>
        </p:txBody>
      </p:sp>
      <p:pic>
        <p:nvPicPr>
          <p:cNvPr id="5" name="Picture 4" descr="https://gm1.ggpht.com/9A0yxuZcgkP-Qr0bZXqDQzWEseylEnQVyxAGt-8A7WfhbwuiMnyccSTOOjSJdZDkWNmRhb6kjYE89-zVk8us71rZIoNl6HTc886xu0B-KuGUAxB7G6z38IP4erurUw4cab2MpYCxASIvMxYgnyz60wJ7Q3LXmNOzizn0lBfbUPoptK9DXagiwz-dtRKj587RjRZ_v-zHhUAi-HTvPcvmfNbMjrlynM5R96dCgcTAJpRBsdE6tUB4215JBcT3jCcG_WGeALZDm2DL1WyE3WDgDZGNiYNMah2EjBuFw3bzTuWpAcbfsqFYgfq_BQLFW6FnjdHo2FUbR9A26uVmuSozJx-daPjWsNLjz2LLm1w6ooB5rGYMblA5kivIWIqdCXQwb3u6v8vZGQPyhDLN4_oqn5bvbp04dvCUeNy7IAeCRVQjh8GuQufcWGySpIwmPrUIEpDK1FVzLXZ6EBaG5x7kUo0XQ74DozPbHDAlzw-kp_vr-36zBUDNyttFMMbJ2VlpDtG9A1Dkb6CLr4vn-_3LoQqnf68qCPKxmDHt-LsUt6MLu1LIo69JylSTAZ8KtM-cKZfTj8UkZx9kFv0hlmv2wrpVpEMW1Pja_JwCjTvCOKP_uK14qSoXOY5YlSscLKogfuYs-6rjLcHWjQx_7hRrQA1tEt0I9ExYjqhZWduAWEq2pqmvoWarrJzeGIml6fYxistMlyShyo0KKyoA=s0-l75-ft-l75-f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6129" y="713393"/>
            <a:ext cx="6251741" cy="564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913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lIns="92075" tIns="46038" rIns="92075" bIns="46038" anchor="b"/>
          <a:lstStyle/>
          <a:p>
            <a:r>
              <a:rPr lang="en-GB" altLang="en-US" dirty="0"/>
              <a:t>Elements of documentation</a:t>
            </a:r>
          </a:p>
        </p:txBody>
      </p:sp>
      <p:sp>
        <p:nvSpPr>
          <p:cNvPr id="29699" name="Rectangle 3"/>
          <p:cNvSpPr>
            <a:spLocks noGrp="1" noChangeArrowheads="1"/>
          </p:cNvSpPr>
          <p:nvPr>
            <p:ph type="body" idx="4294967295"/>
          </p:nvPr>
        </p:nvSpPr>
        <p:spPr/>
        <p:txBody>
          <a:bodyPr lIns="92075" tIns="46038" rIns="92075" bIns="46038"/>
          <a:lstStyle/>
          <a:p>
            <a:r>
              <a:rPr lang="en-GB" altLang="en-US" sz="2400" dirty="0"/>
              <a:t>Documentation for a class should include:</a:t>
            </a:r>
          </a:p>
          <a:p>
            <a:pPr lvl="1"/>
            <a:r>
              <a:rPr lang="en-GB" altLang="en-US" sz="2000" dirty="0"/>
              <a:t>the class name</a:t>
            </a:r>
          </a:p>
          <a:p>
            <a:pPr lvl="1"/>
            <a:r>
              <a:rPr lang="en-GB" altLang="en-US" sz="2000" dirty="0"/>
              <a:t>a comment describing the overall purpose and characteristics of the class </a:t>
            </a:r>
          </a:p>
          <a:p>
            <a:pPr lvl="1"/>
            <a:r>
              <a:rPr lang="en-GB" altLang="en-US" sz="2000" dirty="0"/>
              <a:t>the authors’ names </a:t>
            </a:r>
            <a:r>
              <a:rPr lang="en-GB" altLang="en-US" sz="2000" b="1" dirty="0">
                <a:latin typeface="Courier New" panose="02070309020205020404" pitchFamily="49" charset="0"/>
              </a:rPr>
              <a:t>@author</a:t>
            </a:r>
            <a:r>
              <a:rPr lang="en-GB" altLang="en-US" sz="2000" dirty="0"/>
              <a:t> tag</a:t>
            </a:r>
          </a:p>
          <a:p>
            <a:pPr lvl="1"/>
            <a:r>
              <a:rPr lang="en-GB" altLang="en-US" sz="2000" dirty="0"/>
              <a:t>a version number    </a:t>
            </a:r>
            <a:r>
              <a:rPr lang="en-GB" altLang="en-US" sz="2000" b="1" dirty="0">
                <a:latin typeface="Courier New" panose="02070309020205020404" pitchFamily="49" charset="0"/>
              </a:rPr>
              <a:t>@version</a:t>
            </a:r>
            <a:r>
              <a:rPr lang="en-GB" altLang="en-US" sz="2000" dirty="0"/>
              <a:t> tag</a:t>
            </a:r>
          </a:p>
          <a:p>
            <a:pPr lvl="1"/>
            <a:r>
              <a:rPr lang="en-GB" altLang="en-US" sz="2000" dirty="0"/>
              <a:t>for methods @</a:t>
            </a:r>
            <a:r>
              <a:rPr lang="en-GB" altLang="en-US" sz="2000" dirty="0" err="1"/>
              <a:t>param</a:t>
            </a:r>
            <a:r>
              <a:rPr lang="en-GB" altLang="en-US" sz="2000" dirty="0"/>
              <a:t> and @return</a:t>
            </a:r>
          </a:p>
          <a:p>
            <a:pPr lvl="1"/>
            <a:r>
              <a:rPr lang="en-GB" altLang="en-US" sz="2000" dirty="0"/>
              <a:t>documentation for each </a:t>
            </a:r>
            <a:r>
              <a:rPr lang="en-GB" altLang="en-US" sz="2000" b="1" dirty="0"/>
              <a:t>public</a:t>
            </a:r>
            <a:r>
              <a:rPr lang="en-GB" altLang="en-US" sz="2000" dirty="0"/>
              <a:t> constructor, each </a:t>
            </a:r>
            <a:r>
              <a:rPr lang="en-GB" altLang="en-US" sz="2000" b="1" dirty="0"/>
              <a:t>public</a:t>
            </a:r>
            <a:r>
              <a:rPr lang="en-GB" altLang="en-US" sz="2000" dirty="0"/>
              <a:t> method and any public (normally only static, final) fields</a:t>
            </a:r>
          </a:p>
          <a:p>
            <a:pPr lvl="2"/>
            <a:r>
              <a:rPr lang="en-GB" altLang="en-US" dirty="0"/>
              <a:t> </a:t>
            </a:r>
            <a:r>
              <a:rPr lang="en-GB" altLang="en-US" sz="1800" dirty="0"/>
              <a:t>private methods and fields are ignored by the </a:t>
            </a:r>
            <a:r>
              <a:rPr lang="en-GB" altLang="en-US" sz="1800" dirty="0" err="1"/>
              <a:t>javadoc</a:t>
            </a:r>
            <a:r>
              <a:rPr lang="en-GB" altLang="en-US" sz="1800" dirty="0"/>
              <a:t> tool and should not be documented</a:t>
            </a:r>
          </a:p>
        </p:txBody>
      </p:sp>
    </p:spTree>
    <p:extLst>
      <p:ext uri="{BB962C8B-B14F-4D97-AF65-F5344CB8AC3E}">
        <p14:creationId xmlns:p14="http://schemas.microsoft.com/office/powerpoint/2010/main" val="2670609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251520" y="764704"/>
            <a:ext cx="7886700" cy="853977"/>
          </a:xfrm>
        </p:spPr>
        <p:txBody>
          <a:bodyPr lIns="92075" tIns="46038" rIns="92075" bIns="46038" anchor="b"/>
          <a:lstStyle/>
          <a:p>
            <a:r>
              <a:rPr lang="en-GB" altLang="en-US" b="0" dirty="0" err="1">
                <a:latin typeface="Courier New" panose="02070309020205020404" pitchFamily="49" charset="0"/>
              </a:rPr>
              <a:t>javadoc</a:t>
            </a:r>
            <a:r>
              <a:rPr lang="en-GB" altLang="en-US" dirty="0"/>
              <a:t> for a class</a:t>
            </a:r>
          </a:p>
        </p:txBody>
      </p:sp>
      <p:sp>
        <p:nvSpPr>
          <p:cNvPr id="30723" name="Rectangle 3"/>
          <p:cNvSpPr>
            <a:spLocks noGrp="1" noChangeArrowheads="1"/>
          </p:cNvSpPr>
          <p:nvPr>
            <p:ph type="body" idx="4294967295"/>
          </p:nvPr>
        </p:nvSpPr>
        <p:spPr>
          <a:xfrm>
            <a:off x="179388" y="1828800"/>
            <a:ext cx="8713787" cy="4768850"/>
          </a:xfrm>
        </p:spPr>
        <p:txBody>
          <a:bodyPr lIns="92075" tIns="46038" rIns="92075" bIns="46038"/>
          <a:lstStyle/>
          <a:p>
            <a:pPr>
              <a:buFontTx/>
              <a:buNone/>
            </a:pPr>
            <a:r>
              <a:rPr lang="en-GB" altLang="en-US" sz="2000" dirty="0"/>
              <a:t>Class comment:</a:t>
            </a:r>
          </a:p>
          <a:p>
            <a:pPr>
              <a:buFontTx/>
              <a:buNone/>
            </a:pPr>
            <a:endParaRPr lang="en-GB" altLang="en-US" sz="1200" b="1" dirty="0">
              <a:latin typeface="Courier New" panose="02070309020205020404" pitchFamily="49" charset="0"/>
            </a:endParaRPr>
          </a:p>
          <a:p>
            <a:pPr>
              <a:buFontTx/>
              <a:buNone/>
            </a:pPr>
            <a:r>
              <a:rPr lang="en-GB" altLang="en-US" sz="2000" b="1" dirty="0">
                <a:latin typeface="Courier New" panose="02070309020205020404" pitchFamily="49" charset="0"/>
              </a:rPr>
              <a:t>/**</a:t>
            </a:r>
          </a:p>
          <a:p>
            <a:pPr>
              <a:buFontTx/>
              <a:buNone/>
            </a:pPr>
            <a:r>
              <a:rPr lang="en-GB" altLang="en-US" sz="2000" b="1" dirty="0">
                <a:latin typeface="Courier New" panose="02070309020205020404" pitchFamily="49" charset="0"/>
              </a:rPr>
              <a:t> * The Responder class represents a</a:t>
            </a:r>
          </a:p>
          <a:p>
            <a:pPr>
              <a:buFontTx/>
              <a:buNone/>
            </a:pPr>
            <a:r>
              <a:rPr lang="en-GB" altLang="en-US" sz="2000" b="1" dirty="0">
                <a:latin typeface="Courier New" panose="02070309020205020404" pitchFamily="49" charset="0"/>
              </a:rPr>
              <a:t> * response generator object. It is used </a:t>
            </a:r>
          </a:p>
          <a:p>
            <a:pPr>
              <a:buFontTx/>
              <a:buNone/>
            </a:pPr>
            <a:r>
              <a:rPr lang="en-GB" altLang="en-US" sz="2000" b="1" dirty="0">
                <a:latin typeface="Courier New" panose="02070309020205020404" pitchFamily="49" charset="0"/>
              </a:rPr>
              <a:t> * to generate an automatic response.</a:t>
            </a:r>
          </a:p>
          <a:p>
            <a:pPr>
              <a:buFontTx/>
              <a:buNone/>
            </a:pPr>
            <a:r>
              <a:rPr lang="en-GB" altLang="en-US" sz="2000" b="1" dirty="0">
                <a:latin typeface="Courier New" panose="02070309020205020404" pitchFamily="49" charset="0"/>
              </a:rPr>
              <a:t> * </a:t>
            </a:r>
          </a:p>
          <a:p>
            <a:pPr>
              <a:buFontTx/>
              <a:buNone/>
            </a:pPr>
            <a:r>
              <a:rPr lang="en-GB" altLang="en-US" sz="2000" b="1" dirty="0">
                <a:latin typeface="Courier New" panose="02070309020205020404" pitchFamily="49" charset="0"/>
              </a:rPr>
              <a:t> * @author Michael </a:t>
            </a:r>
            <a:r>
              <a:rPr lang="en-GB" altLang="en-US" sz="2000" b="1" dirty="0" err="1">
                <a:latin typeface="Courier New" panose="02070309020205020404" pitchFamily="49" charset="0"/>
              </a:rPr>
              <a:t>Kölling</a:t>
            </a:r>
            <a:r>
              <a:rPr lang="en-GB" altLang="en-US" sz="2000" b="1" dirty="0">
                <a:latin typeface="Courier New" panose="02070309020205020404" pitchFamily="49" charset="0"/>
              </a:rPr>
              <a:t> and David J. Barnes</a:t>
            </a:r>
          </a:p>
          <a:p>
            <a:pPr>
              <a:buFontTx/>
              <a:buNone/>
            </a:pPr>
            <a:r>
              <a:rPr lang="en-GB" altLang="en-US" sz="2000" b="1" dirty="0">
                <a:latin typeface="Courier New" panose="02070309020205020404" pitchFamily="49" charset="0"/>
              </a:rPr>
              <a:t> * @version  1.0  (1.Feb.2002)</a:t>
            </a:r>
          </a:p>
          <a:p>
            <a:pPr>
              <a:buFontTx/>
              <a:buNone/>
            </a:pPr>
            <a:r>
              <a:rPr lang="en-GB" altLang="en-US" sz="2000" b="1" dirty="0">
                <a:latin typeface="Courier New" panose="02070309020205020404" pitchFamily="49" charset="0"/>
              </a:rPr>
              <a:t> */</a:t>
            </a:r>
          </a:p>
          <a:p>
            <a:pPr>
              <a:buFontTx/>
              <a:buNone/>
            </a:pPr>
            <a:endParaRPr lang="en-GB" altLang="en-US" sz="2000" b="1" dirty="0">
              <a:latin typeface="Courier New" panose="02070309020205020404" pitchFamily="49" charset="0"/>
            </a:endParaRPr>
          </a:p>
        </p:txBody>
      </p:sp>
    </p:spTree>
    <p:extLst>
      <p:ext uri="{BB962C8B-B14F-4D97-AF65-F5344CB8AC3E}">
        <p14:creationId xmlns:p14="http://schemas.microsoft.com/office/powerpoint/2010/main" val="2546375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lIns="92075" tIns="46038" rIns="92075" bIns="46038" anchor="b"/>
          <a:lstStyle/>
          <a:p>
            <a:r>
              <a:rPr lang="en-GB" altLang="en-US" b="0">
                <a:latin typeface="Courier New" panose="02070309020205020404" pitchFamily="49" charset="0"/>
              </a:rPr>
              <a:t>javadoc</a:t>
            </a:r>
            <a:r>
              <a:rPr lang="en-GB" altLang="en-US"/>
              <a:t> for a method</a:t>
            </a:r>
          </a:p>
        </p:txBody>
      </p:sp>
      <p:sp>
        <p:nvSpPr>
          <p:cNvPr id="31747" name="Rectangle 3"/>
          <p:cNvSpPr>
            <a:spLocks noGrp="1" noChangeArrowheads="1"/>
          </p:cNvSpPr>
          <p:nvPr>
            <p:ph type="body" idx="4294967295"/>
          </p:nvPr>
        </p:nvSpPr>
        <p:spPr>
          <a:xfrm>
            <a:off x="323850" y="1752601"/>
            <a:ext cx="8362950" cy="4268688"/>
          </a:xfrm>
        </p:spPr>
        <p:txBody>
          <a:bodyPr lIns="92075" tIns="46038" rIns="92075" bIns="46038">
            <a:normAutofit fontScale="92500" lnSpcReduction="20000"/>
          </a:bodyPr>
          <a:lstStyle/>
          <a:p>
            <a:pPr>
              <a:lnSpc>
                <a:spcPct val="90000"/>
              </a:lnSpc>
              <a:buFontTx/>
              <a:buNone/>
            </a:pPr>
            <a:r>
              <a:rPr lang="en-GB" altLang="en-US" sz="2000" b="1" dirty="0">
                <a:latin typeface="Courier New" panose="02070309020205020404" pitchFamily="49" charset="0"/>
              </a:rPr>
              <a:t>/**</a:t>
            </a:r>
          </a:p>
          <a:p>
            <a:pPr>
              <a:lnSpc>
                <a:spcPct val="90000"/>
              </a:lnSpc>
              <a:buFontTx/>
              <a:buNone/>
            </a:pPr>
            <a:r>
              <a:rPr lang="en-GB" altLang="en-US" sz="2000" b="1" dirty="0">
                <a:latin typeface="Courier New" panose="02070309020205020404" pitchFamily="49" charset="0"/>
              </a:rPr>
              <a:t> * Read a line of text from standard input(the </a:t>
            </a:r>
          </a:p>
          <a:p>
            <a:pPr>
              <a:lnSpc>
                <a:spcPct val="90000"/>
              </a:lnSpc>
              <a:buFontTx/>
              <a:buNone/>
            </a:pPr>
            <a:r>
              <a:rPr lang="en-GB" altLang="en-US" sz="2000" b="1" dirty="0">
                <a:latin typeface="Courier New" panose="02070309020205020404" pitchFamily="49" charset="0"/>
              </a:rPr>
              <a:t> * text terminal), and return it as a set of</a:t>
            </a:r>
          </a:p>
          <a:p>
            <a:pPr>
              <a:lnSpc>
                <a:spcPct val="90000"/>
              </a:lnSpc>
              <a:buFontTx/>
              <a:buNone/>
            </a:pPr>
            <a:r>
              <a:rPr lang="en-GB" altLang="en-US" sz="2000" b="1" dirty="0">
                <a:latin typeface="Courier New" panose="02070309020205020404" pitchFamily="49" charset="0"/>
              </a:rPr>
              <a:t> * words.</a:t>
            </a:r>
          </a:p>
          <a:p>
            <a:pPr>
              <a:lnSpc>
                <a:spcPct val="90000"/>
              </a:lnSpc>
              <a:buFontTx/>
              <a:buNone/>
            </a:pPr>
            <a:r>
              <a:rPr lang="en-GB" altLang="en-US" sz="2000" b="1" dirty="0">
                <a:latin typeface="Courier New" panose="02070309020205020404" pitchFamily="49" charset="0"/>
              </a:rPr>
              <a:t> *</a:t>
            </a:r>
          </a:p>
          <a:p>
            <a:pPr>
              <a:lnSpc>
                <a:spcPct val="90000"/>
              </a:lnSpc>
              <a:buFontTx/>
              <a:buNone/>
            </a:pPr>
            <a:r>
              <a:rPr lang="en-GB" altLang="en-US" sz="2000" b="1" dirty="0">
                <a:latin typeface="Courier New" panose="02070309020205020404" pitchFamily="49" charset="0"/>
              </a:rPr>
              <a:t> * @</a:t>
            </a:r>
            <a:r>
              <a:rPr lang="en-GB" altLang="en-US" sz="2000" b="1" dirty="0" err="1">
                <a:latin typeface="Courier New" panose="02070309020205020404" pitchFamily="49" charset="0"/>
              </a:rPr>
              <a:t>param</a:t>
            </a:r>
            <a:r>
              <a:rPr lang="en-GB" altLang="en-US" sz="2000" b="1" dirty="0">
                <a:latin typeface="Courier New" panose="02070309020205020404" pitchFamily="49" charset="0"/>
              </a:rPr>
              <a:t>  prompt  A prompt to print to screen.</a:t>
            </a:r>
          </a:p>
          <a:p>
            <a:pPr>
              <a:lnSpc>
                <a:spcPct val="90000"/>
              </a:lnSpc>
              <a:buFontTx/>
              <a:buNone/>
            </a:pPr>
            <a:r>
              <a:rPr lang="en-GB" altLang="en-US" sz="2000" b="1" dirty="0">
                <a:latin typeface="Courier New" panose="02070309020205020404" pitchFamily="49" charset="0"/>
              </a:rPr>
              <a:t> * @return  A set of Strings, where each String</a:t>
            </a:r>
          </a:p>
          <a:p>
            <a:pPr>
              <a:lnSpc>
                <a:spcPct val="90000"/>
              </a:lnSpc>
              <a:buFontTx/>
              <a:buNone/>
            </a:pPr>
            <a:r>
              <a:rPr lang="en-GB" altLang="en-US" sz="2000" b="1" dirty="0">
                <a:latin typeface="Courier New" panose="02070309020205020404" pitchFamily="49" charset="0"/>
              </a:rPr>
              <a:t> *  is one of the words typed by the user</a:t>
            </a:r>
          </a:p>
          <a:p>
            <a:pPr>
              <a:lnSpc>
                <a:spcPct val="90000"/>
              </a:lnSpc>
              <a:buFontTx/>
              <a:buNone/>
            </a:pPr>
            <a:r>
              <a:rPr lang="en-GB" altLang="en-US" sz="2000" b="1" dirty="0">
                <a:latin typeface="Courier New" panose="02070309020205020404" pitchFamily="49" charset="0"/>
              </a:rPr>
              <a:t> */</a:t>
            </a:r>
          </a:p>
          <a:p>
            <a:pPr>
              <a:lnSpc>
                <a:spcPct val="90000"/>
              </a:lnSpc>
              <a:buFontTx/>
              <a:buNone/>
            </a:pPr>
            <a:r>
              <a:rPr lang="en-GB" altLang="en-US" sz="2000" b="1" dirty="0">
                <a:latin typeface="Courier New" panose="02070309020205020404" pitchFamily="49" charset="0"/>
              </a:rPr>
              <a:t>public </a:t>
            </a:r>
            <a:r>
              <a:rPr lang="en-GB" altLang="en-US" sz="2000" b="1" dirty="0" err="1">
                <a:latin typeface="Courier New" panose="02070309020205020404" pitchFamily="49" charset="0"/>
              </a:rPr>
              <a:t>HashSet</a:t>
            </a:r>
            <a:r>
              <a:rPr lang="en-GB" altLang="en-US" sz="2000" b="1" dirty="0">
                <a:latin typeface="Courier New" panose="02070309020205020404" pitchFamily="49" charset="0"/>
              </a:rPr>
              <a:t>&lt;String&gt; </a:t>
            </a:r>
            <a:r>
              <a:rPr lang="en-GB" altLang="en-US" sz="2000" b="1" dirty="0" err="1">
                <a:latin typeface="Courier New" panose="02070309020205020404" pitchFamily="49" charset="0"/>
              </a:rPr>
              <a:t>getInput</a:t>
            </a:r>
            <a:r>
              <a:rPr lang="en-GB" altLang="en-US" sz="2000" b="1" dirty="0">
                <a:latin typeface="Courier New" panose="02070309020205020404" pitchFamily="49" charset="0"/>
              </a:rPr>
              <a:t>(String prompt) </a:t>
            </a:r>
          </a:p>
          <a:p>
            <a:pPr>
              <a:lnSpc>
                <a:spcPct val="90000"/>
              </a:lnSpc>
              <a:buFontTx/>
              <a:buNone/>
            </a:pPr>
            <a:r>
              <a:rPr lang="en-GB" altLang="en-US" sz="2000" b="1" dirty="0">
                <a:latin typeface="Courier New" panose="02070309020205020404" pitchFamily="49" charset="0"/>
              </a:rPr>
              <a:t>{</a:t>
            </a:r>
          </a:p>
          <a:p>
            <a:pPr>
              <a:lnSpc>
                <a:spcPct val="90000"/>
              </a:lnSpc>
              <a:buFontTx/>
              <a:buNone/>
            </a:pPr>
            <a:r>
              <a:rPr lang="en-GB" altLang="en-US" sz="2000" b="1" dirty="0">
                <a:latin typeface="Courier New" panose="02070309020205020404" pitchFamily="49" charset="0"/>
              </a:rPr>
              <a:t>   ...</a:t>
            </a:r>
          </a:p>
          <a:p>
            <a:pPr>
              <a:lnSpc>
                <a:spcPct val="90000"/>
              </a:lnSpc>
              <a:buFontTx/>
              <a:buNone/>
            </a:pPr>
            <a:r>
              <a:rPr lang="en-GB" altLang="en-US" sz="2000" b="1" dirty="0">
                <a:latin typeface="Courier New" panose="02070309020205020404" pitchFamily="49" charset="0"/>
              </a:rPr>
              <a:t>}</a:t>
            </a:r>
          </a:p>
        </p:txBody>
      </p:sp>
    </p:spTree>
    <p:extLst>
      <p:ext uri="{BB962C8B-B14F-4D97-AF65-F5344CB8AC3E}">
        <p14:creationId xmlns:p14="http://schemas.microsoft.com/office/powerpoint/2010/main" val="1254190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35</a:t>
            </a:fld>
            <a:endParaRPr lang="en-US" altLang="en-US"/>
          </a:p>
        </p:txBody>
      </p:sp>
      <p:sp>
        <p:nvSpPr>
          <p:cNvPr id="5" name="Rectangle 2"/>
          <p:cNvSpPr txBox="1">
            <a:spLocks noChangeArrowheads="1"/>
          </p:cNvSpPr>
          <p:nvPr/>
        </p:nvSpPr>
        <p:spPr>
          <a:xfrm>
            <a:off x="1043608" y="3338512"/>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GB" altLang="en-US" sz="4400" i="0" dirty="0"/>
              <a:t>Introduction to GUIs</a:t>
            </a:r>
            <a:endParaRPr lang="en-US" altLang="en-US" sz="4400" i="0" dirty="0"/>
          </a:p>
        </p:txBody>
      </p:sp>
    </p:spTree>
    <p:extLst>
      <p:ext uri="{BB962C8B-B14F-4D97-AF65-F5344CB8AC3E}">
        <p14:creationId xmlns:p14="http://schemas.microsoft.com/office/powerpoint/2010/main" val="3770315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p:txBody>
          <a:bodyPr/>
          <a:lstStyle/>
          <a:p>
            <a:pPr>
              <a:spcBef>
                <a:spcPts val="2000"/>
              </a:spcBef>
              <a:spcAft>
                <a:spcPts val="600"/>
              </a:spcAft>
            </a:pPr>
            <a:r>
              <a:rPr lang="en-US" altLang="en-US" dirty="0"/>
              <a:t>Objectives</a:t>
            </a:r>
            <a:endParaRPr lang="en-US" altLang="en-US" b="1" i="1" dirty="0"/>
          </a:p>
          <a:p>
            <a:pPr lvl="1" algn="just">
              <a:spcBef>
                <a:spcPts val="300"/>
              </a:spcBef>
              <a:spcAft>
                <a:spcPts val="300"/>
              </a:spcAft>
            </a:pPr>
            <a:r>
              <a:rPr lang="en-US" altLang="en-US" dirty="0"/>
              <a:t>the idea of an event driven interface</a:t>
            </a:r>
            <a:endParaRPr lang="en-US" altLang="en-US" b="1" i="1" dirty="0"/>
          </a:p>
          <a:p>
            <a:pPr lvl="1" algn="just">
              <a:spcAft>
                <a:spcPts val="300"/>
              </a:spcAft>
            </a:pPr>
            <a:r>
              <a:rPr lang="en-US" altLang="en-US" dirty="0"/>
              <a:t>Java’s Swing component and container structure;</a:t>
            </a:r>
            <a:endParaRPr lang="en-US" altLang="en-US" b="1" i="1" dirty="0"/>
          </a:p>
          <a:p>
            <a:pPr lvl="1" algn="just">
              <a:spcAft>
                <a:spcPts val="300"/>
              </a:spcAft>
            </a:pPr>
            <a:r>
              <a:rPr lang="en-US" altLang="en-US" dirty="0"/>
              <a:t>the use of layout managers to manage component positioning and sizing</a:t>
            </a:r>
            <a:endParaRPr lang="en-US" altLang="en-US" b="1" i="1" dirty="0"/>
          </a:p>
          <a:p>
            <a:pPr lvl="1" algn="just">
              <a:spcAft>
                <a:spcPts val="300"/>
              </a:spcAft>
            </a:pPr>
            <a:r>
              <a:rPr lang="en-US" altLang="en-US" dirty="0"/>
              <a:t>handling events occurring in a component</a:t>
            </a:r>
          </a:p>
          <a:p>
            <a:pPr lvl="1" algn="just">
              <a:spcBef>
                <a:spcPts val="300"/>
              </a:spcBef>
              <a:spcAft>
                <a:spcPts val="300"/>
              </a:spcAft>
            </a:pPr>
            <a:r>
              <a:rPr lang="en-US" altLang="en-US" dirty="0"/>
              <a:t>build a simple display from graphical components</a:t>
            </a:r>
            <a:endParaRPr lang="en-US" altLang="en-US" b="1" i="1" dirty="0"/>
          </a:p>
          <a:p>
            <a:pPr lvl="1" algn="just">
              <a:spcAft>
                <a:spcPts val="300"/>
              </a:spcAft>
            </a:pPr>
            <a:r>
              <a:rPr lang="en-US" altLang="en-US" dirty="0"/>
              <a:t>write event handlers that listen for high-level events</a:t>
            </a:r>
            <a:endParaRPr lang="en-US" altLang="en-US" b="1" i="1" dirty="0"/>
          </a:p>
          <a:p>
            <a:pPr lvl="1" algn="just">
              <a:spcAft>
                <a:spcPts val="300"/>
              </a:spcAft>
            </a:pPr>
            <a:r>
              <a:rPr lang="en-US" altLang="en-US" dirty="0"/>
              <a:t>build a simple graphical user interface for an application</a:t>
            </a:r>
          </a:p>
        </p:txBody>
      </p:sp>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1675452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23528" y="483582"/>
            <a:ext cx="7886700" cy="1325563"/>
          </a:xfrm>
        </p:spPr>
        <p:txBody>
          <a:bodyPr>
            <a:normAutofit/>
          </a:bodyPr>
          <a:lstStyle/>
          <a:p>
            <a:r>
              <a:rPr lang="en-GB" altLang="en-US" sz="2800" dirty="0"/>
              <a:t>Algorithm Driven</a:t>
            </a:r>
            <a:endParaRPr lang="en-US" altLang="en-US" sz="2800" dirty="0"/>
          </a:p>
        </p:txBody>
      </p:sp>
      <p:sp>
        <p:nvSpPr>
          <p:cNvPr id="4099" name="Rectangle 3"/>
          <p:cNvSpPr>
            <a:spLocks noGrp="1" noChangeArrowheads="1"/>
          </p:cNvSpPr>
          <p:nvPr>
            <p:ph type="body" idx="1"/>
          </p:nvPr>
        </p:nvSpPr>
        <p:spPr>
          <a:xfrm>
            <a:off x="611560" y="1412776"/>
            <a:ext cx="7886700" cy="1656184"/>
          </a:xfrm>
        </p:spPr>
        <p:txBody>
          <a:bodyPr/>
          <a:lstStyle/>
          <a:p>
            <a:pPr algn="just"/>
            <a:r>
              <a:rPr lang="en-US" altLang="en-US" dirty="0"/>
              <a:t>Algorithm-driven</a:t>
            </a:r>
          </a:p>
          <a:p>
            <a:pPr lvl="1" algn="just"/>
            <a:r>
              <a:rPr lang="en-US" altLang="en-US" dirty="0"/>
              <a:t>Application is </a:t>
            </a:r>
            <a:r>
              <a:rPr lang="en-US" altLang="en-US" i="1" dirty="0"/>
              <a:t>active</a:t>
            </a:r>
          </a:p>
          <a:p>
            <a:pPr lvl="1" algn="just"/>
            <a:r>
              <a:rPr lang="en-US" altLang="en-US" dirty="0"/>
              <a:t>Application determines exactly what information it needs from environment, and when to get it. </a:t>
            </a:r>
          </a:p>
          <a:p>
            <a:pPr algn="just"/>
            <a:r>
              <a:rPr lang="en-US" altLang="en-US" dirty="0"/>
              <a:t>The text-based interfaces are algorithm driven.</a:t>
            </a:r>
          </a:p>
          <a:p>
            <a:endParaRPr lang="en-US" altLang="en-US" dirty="0"/>
          </a:p>
        </p:txBody>
      </p:sp>
      <p:pic>
        <p:nvPicPr>
          <p:cNvPr id="33794" name="Picture 2" descr="https://upload.wikimedia.org/wikipedia/en/f/f1/Synchro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90" y="3440151"/>
            <a:ext cx="4273858" cy="2312786"/>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https://upload.wikimedia.org/wikipedia/commons/b/b8/Midnight_Commander_%282005%29_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186" y="3429000"/>
            <a:ext cx="3854643" cy="231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71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494733"/>
            <a:ext cx="7886700" cy="1325563"/>
          </a:xfrm>
        </p:spPr>
        <p:txBody>
          <a:bodyPr>
            <a:normAutofit/>
          </a:bodyPr>
          <a:lstStyle/>
          <a:p>
            <a:r>
              <a:rPr lang="en-GB" altLang="en-US" sz="2800" dirty="0"/>
              <a:t>Event Driven</a:t>
            </a:r>
            <a:endParaRPr lang="en-US" altLang="en-US" sz="2800" dirty="0"/>
          </a:p>
        </p:txBody>
      </p:sp>
      <p:sp>
        <p:nvSpPr>
          <p:cNvPr id="5123" name="Rectangle 3"/>
          <p:cNvSpPr>
            <a:spLocks noGrp="1" noChangeArrowheads="1"/>
          </p:cNvSpPr>
          <p:nvPr>
            <p:ph type="body" idx="1"/>
          </p:nvPr>
        </p:nvSpPr>
        <p:spPr/>
        <p:txBody>
          <a:bodyPr/>
          <a:lstStyle/>
          <a:p>
            <a:pPr algn="just"/>
            <a:r>
              <a:rPr lang="en-US" altLang="en-US" dirty="0"/>
              <a:t>Event-driven</a:t>
            </a:r>
          </a:p>
          <a:p>
            <a:pPr lvl="1" algn="just"/>
            <a:r>
              <a:rPr lang="en-US" altLang="en-US" dirty="0"/>
              <a:t>Application is </a:t>
            </a:r>
            <a:r>
              <a:rPr lang="en-US" altLang="en-US" i="1" dirty="0"/>
              <a:t>passive</a:t>
            </a:r>
            <a:r>
              <a:rPr lang="en-US" altLang="en-US" dirty="0"/>
              <a:t>.</a:t>
            </a:r>
          </a:p>
          <a:p>
            <a:pPr lvl="1" algn="just"/>
            <a:r>
              <a:rPr lang="en-US" altLang="en-US" dirty="0"/>
              <a:t>Application waits for an event to happen in the environment</a:t>
            </a:r>
          </a:p>
          <a:p>
            <a:pPr lvl="1" algn="just"/>
            <a:r>
              <a:rPr lang="en-US" altLang="en-US" dirty="0"/>
              <a:t>When an event occurs, the application responds to the event, and then waits for the next event. </a:t>
            </a:r>
          </a:p>
          <a:p>
            <a:pPr lvl="1" algn="just"/>
            <a:endParaRPr lang="en-US" altLang="en-US" dirty="0"/>
          </a:p>
          <a:p>
            <a:pPr algn="just"/>
            <a:r>
              <a:rPr lang="en-US" altLang="en-US" dirty="0"/>
              <a:t>Applications with a graphical, window-based user interface are almost always event driven</a:t>
            </a:r>
          </a:p>
          <a:p>
            <a:pPr lvl="1" algn="just"/>
            <a:r>
              <a:rPr lang="en-US" altLang="en-US" dirty="0"/>
              <a:t>A window-based system, has windowing system managing display and event detection</a:t>
            </a:r>
          </a:p>
          <a:p>
            <a:endParaRPr lang="en-US" altLang="en-US" dirty="0"/>
          </a:p>
        </p:txBody>
      </p:sp>
    </p:spTree>
    <p:extLst>
      <p:ext uri="{BB962C8B-B14F-4D97-AF65-F5344CB8AC3E}">
        <p14:creationId xmlns:p14="http://schemas.microsoft.com/office/powerpoint/2010/main" val="2196044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1520" y="500062"/>
            <a:ext cx="7886700" cy="1325563"/>
          </a:xfrm>
        </p:spPr>
        <p:txBody>
          <a:bodyPr>
            <a:normAutofit/>
          </a:bodyPr>
          <a:lstStyle/>
          <a:p>
            <a:r>
              <a:rPr lang="en-GB" altLang="en-US" sz="2800" dirty="0"/>
              <a:t>Java Windowing Toolkit</a:t>
            </a:r>
            <a:endParaRPr lang="en-US" altLang="en-US" sz="2800" dirty="0"/>
          </a:p>
        </p:txBody>
      </p:sp>
      <p:sp>
        <p:nvSpPr>
          <p:cNvPr id="6147" name="Rectangle 3"/>
          <p:cNvSpPr>
            <a:spLocks noGrp="1" noChangeArrowheads="1"/>
          </p:cNvSpPr>
          <p:nvPr>
            <p:ph type="body" idx="1"/>
          </p:nvPr>
        </p:nvSpPr>
        <p:spPr/>
        <p:txBody>
          <a:bodyPr/>
          <a:lstStyle/>
          <a:p>
            <a:pPr algn="just">
              <a:buFontTx/>
              <a:buNone/>
            </a:pPr>
            <a:r>
              <a:rPr lang="en-US" altLang="en-US" sz="2400" dirty="0"/>
              <a:t>A Java application interacts with native windowing system through AWT (Abstract Windowing Toolkit) components</a:t>
            </a:r>
          </a:p>
          <a:p>
            <a:pPr lvl="1" algn="just"/>
            <a:r>
              <a:rPr lang="en-US" altLang="en-US" sz="2000" dirty="0"/>
              <a:t>AWT was first Java windowing system</a:t>
            </a:r>
          </a:p>
          <a:p>
            <a:pPr lvl="2" algn="just"/>
            <a:r>
              <a:rPr lang="en-GB" altLang="en-US" sz="1800" dirty="0"/>
              <a:t>Heavyweight (hooks into native windowing system)</a:t>
            </a:r>
          </a:p>
          <a:p>
            <a:pPr lvl="2" algn="just"/>
            <a:r>
              <a:rPr lang="en-GB" altLang="en-US" sz="1800" dirty="0"/>
              <a:t>Cannot change look and feel – platform dependent</a:t>
            </a:r>
            <a:endParaRPr lang="en-US" altLang="en-US" sz="1800" dirty="0"/>
          </a:p>
          <a:p>
            <a:pPr lvl="1" algn="just"/>
            <a:r>
              <a:rPr lang="en-US" altLang="en-US" sz="2000" dirty="0"/>
              <a:t>JFC – Java Foundation Classes (Swing) are later version</a:t>
            </a:r>
          </a:p>
          <a:p>
            <a:pPr lvl="2" algn="just"/>
            <a:r>
              <a:rPr lang="en-GB" altLang="en-US" sz="1800" dirty="0"/>
              <a:t>The JFC includes the Swing classes, which define a complete set of GUI components for JFC applications.</a:t>
            </a:r>
          </a:p>
          <a:p>
            <a:pPr lvl="2" algn="just"/>
            <a:r>
              <a:rPr lang="en-GB" altLang="en-US" sz="1800" dirty="0"/>
              <a:t>Lightweight (is not tied to native system)</a:t>
            </a:r>
          </a:p>
          <a:p>
            <a:pPr lvl="2" algn="just"/>
            <a:r>
              <a:rPr lang="en-GB" altLang="en-US" sz="1800" dirty="0"/>
              <a:t>Change look and feel – not platform dependent</a:t>
            </a:r>
          </a:p>
          <a:p>
            <a:pPr lvl="1" algn="just"/>
            <a:r>
              <a:rPr lang="en-GB" altLang="en-US" sz="2000" dirty="0"/>
              <a:t>AWT is huge! It consists of 12 packages of 370 classes</a:t>
            </a:r>
          </a:p>
          <a:p>
            <a:pPr lvl="1" algn="just"/>
            <a:r>
              <a:rPr lang="en-GB" altLang="en-US" sz="2000" dirty="0"/>
              <a:t>Swing is even bigger, with 18 packages of 737 classes as of JDK 8.</a:t>
            </a:r>
            <a:endParaRPr lang="en-US" altLang="en-US" sz="2000" dirty="0"/>
          </a:p>
        </p:txBody>
      </p:sp>
    </p:spTree>
    <p:extLst>
      <p:ext uri="{BB962C8B-B14F-4D97-AF65-F5344CB8AC3E}">
        <p14:creationId xmlns:p14="http://schemas.microsoft.com/office/powerpoint/2010/main" val="201776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1520" y="620688"/>
            <a:ext cx="8228013" cy="519113"/>
          </a:xfrm>
        </p:spPr>
        <p:txBody>
          <a:bodyPr>
            <a:normAutofit/>
          </a:bodyPr>
          <a:lstStyle/>
          <a:p>
            <a:r>
              <a:rPr lang="en-GB" altLang="en-US" sz="2400" dirty="0"/>
              <a:t>HashMap methods</a:t>
            </a:r>
          </a:p>
        </p:txBody>
      </p:sp>
      <p:graphicFrame>
        <p:nvGraphicFramePr>
          <p:cNvPr id="26659" name="Group 35"/>
          <p:cNvGraphicFramePr>
            <a:graphicFrameLocks noGrp="1"/>
          </p:cNvGraphicFramePr>
          <p:nvPr>
            <p:ph idx="1"/>
            <p:extLst>
              <p:ext uri="{D42A27DB-BD31-4B8C-83A1-F6EECF244321}">
                <p14:modId xmlns:p14="http://schemas.microsoft.com/office/powerpoint/2010/main" val="3190760122"/>
              </p:ext>
            </p:extLst>
          </p:nvPr>
        </p:nvGraphicFramePr>
        <p:xfrm>
          <a:off x="467544" y="1233295"/>
          <a:ext cx="8228014" cy="5078097"/>
        </p:xfrm>
        <a:graphic>
          <a:graphicData uri="http://schemas.openxmlformats.org/drawingml/2006/table">
            <a:tbl>
              <a:tblPr/>
              <a:tblGrid>
                <a:gridCol w="2952328">
                  <a:extLst>
                    <a:ext uri="{9D8B030D-6E8A-4147-A177-3AD203B41FA5}">
                      <a16:colId xmlns:a16="http://schemas.microsoft.com/office/drawing/2014/main" val="20000"/>
                    </a:ext>
                  </a:extLst>
                </a:gridCol>
                <a:gridCol w="5275686">
                  <a:extLst>
                    <a:ext uri="{9D8B030D-6E8A-4147-A177-3AD203B41FA5}">
                      <a16:colId xmlns:a16="http://schemas.microsoft.com/office/drawing/2014/main" val="20001"/>
                    </a:ext>
                  </a:extLst>
                </a:gridCol>
              </a:tblGrid>
              <a:tr h="434975">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1" i="0" u="none" strike="noStrike" cap="none" normalizeH="0" baseline="0">
                          <a:ln>
                            <a:noFill/>
                          </a:ln>
                          <a:solidFill>
                            <a:srgbClr val="000000"/>
                          </a:solidFill>
                          <a:effectLst/>
                          <a:latin typeface="Arial" charset="0"/>
                        </a:rPr>
                        <a:t>Method</a:t>
                      </a:r>
                      <a:endParaRPr kumimoji="0" lang="en-US" altLang="en-US" sz="2000" b="1" i="0" u="none" strike="noStrike" cap="none" normalizeH="0" baseline="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Responsibility</a:t>
                      </a:r>
                      <a:endParaRPr kumimoji="0" lang="en-US" altLang="en-US" sz="2000" b="0" i="0" u="none" strike="noStrike" cap="none" normalizeH="0" baseline="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313">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1" i="0" u="none" strike="noStrike" cap="none" normalizeH="0" baseline="0" dirty="0">
                          <a:ln>
                            <a:noFill/>
                          </a:ln>
                          <a:solidFill>
                            <a:srgbClr val="000000"/>
                          </a:solidFill>
                          <a:effectLst/>
                          <a:latin typeface="Courier New" pitchFamily="49" charset="0"/>
                        </a:rPr>
                        <a:t>HashMap( )</a:t>
                      </a:r>
                      <a:endParaRPr kumimoji="0" lang="en-US" altLang="en-US" sz="2000" b="1" i="0" u="none" strike="noStrike" cap="none" normalizeH="0" baseline="0" dirty="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dirty="0">
                          <a:ln>
                            <a:noFill/>
                          </a:ln>
                          <a:solidFill>
                            <a:srgbClr val="000000"/>
                          </a:solidFill>
                          <a:effectLst/>
                          <a:latin typeface="Arial" charset="0"/>
                        </a:rPr>
                        <a:t>Constructs an empty HashMap</a:t>
                      </a:r>
                      <a:endParaRPr kumimoji="0" lang="en-US" altLang="en-US" sz="2000" b="0" i="0" u="none" strike="noStrike" cap="none" normalizeH="0" baseline="0" dirty="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1" i="0" u="none" strike="noStrike" cap="none" normalizeH="0" baseline="0" dirty="0">
                          <a:ln>
                            <a:noFill/>
                          </a:ln>
                          <a:solidFill>
                            <a:srgbClr val="000000"/>
                          </a:solidFill>
                          <a:effectLst/>
                          <a:latin typeface="Courier New" pitchFamily="49" charset="0"/>
                        </a:rPr>
                        <a:t>put( key, data )</a:t>
                      </a:r>
                      <a:endParaRPr kumimoji="0" lang="en-US" altLang="en-US" sz="2000" b="1" i="0" u="none" strike="noStrike" cap="none" normalizeH="0" baseline="0" dirty="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Adds a [key, data] pair</a:t>
                      </a:r>
                      <a:endParaRPr kumimoji="0" lang="en-US" altLang="en-US" sz="2000" b="0" i="0" u="none" strike="noStrike" cap="none" normalizeH="0" baseline="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1" i="0" u="none" strike="noStrike" cap="none" normalizeH="0" baseline="0" dirty="0">
                          <a:ln>
                            <a:noFill/>
                          </a:ln>
                          <a:solidFill>
                            <a:srgbClr val="000000"/>
                          </a:solidFill>
                          <a:effectLst/>
                          <a:latin typeface="Courier New" pitchFamily="49" charset="0"/>
                        </a:rPr>
                        <a:t>get( key )</a:t>
                      </a:r>
                      <a:endParaRPr kumimoji="0" lang="en-US" altLang="en-US" sz="2000" b="1" i="0" u="none" strike="noStrike" cap="none" normalizeH="0" baseline="0" dirty="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dirty="0">
                          <a:ln>
                            <a:noFill/>
                          </a:ln>
                          <a:solidFill>
                            <a:srgbClr val="000000"/>
                          </a:solidFill>
                          <a:effectLst/>
                          <a:latin typeface="Arial" charset="0"/>
                        </a:rPr>
                        <a:t>Returns data associated with key</a:t>
                      </a:r>
                      <a:endParaRPr kumimoji="0" lang="en-US" altLang="en-US" sz="2000" b="0" i="0" u="none" strike="noStrike" cap="none" normalizeH="0" baseline="0" dirty="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63">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1" i="0" u="none" strike="noStrike" cap="none" normalizeH="0" baseline="0" dirty="0" err="1">
                          <a:ln>
                            <a:noFill/>
                          </a:ln>
                          <a:solidFill>
                            <a:srgbClr val="000000"/>
                          </a:solidFill>
                          <a:effectLst/>
                          <a:latin typeface="Courier New" pitchFamily="49" charset="0"/>
                        </a:rPr>
                        <a:t>containsKey</a:t>
                      </a:r>
                      <a:r>
                        <a:rPr kumimoji="0" lang="en-GB" altLang="en-US" sz="2000" b="1" i="0" u="none" strike="noStrike" cap="none" normalizeH="0" baseline="0" dirty="0">
                          <a:ln>
                            <a:noFill/>
                          </a:ln>
                          <a:solidFill>
                            <a:srgbClr val="000000"/>
                          </a:solidFill>
                          <a:effectLst/>
                          <a:latin typeface="Courier New" pitchFamily="49" charset="0"/>
                        </a:rPr>
                        <a:t>( key )</a:t>
                      </a:r>
                      <a:endParaRPr kumimoji="0" lang="en-US" altLang="en-US" sz="2000" b="1" i="0" u="none" strike="noStrike" cap="none" normalizeH="0" baseline="0" dirty="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dirty="0">
                          <a:ln>
                            <a:noFill/>
                          </a:ln>
                          <a:solidFill>
                            <a:srgbClr val="000000"/>
                          </a:solidFill>
                          <a:effectLst/>
                          <a:latin typeface="Arial" charset="0"/>
                        </a:rPr>
                        <a:t>Returns true if key is in HashMap</a:t>
                      </a:r>
                      <a:endParaRPr kumimoji="0" lang="en-US" altLang="en-US" sz="2000" b="0" i="0" u="none" strike="noStrike" cap="none" normalizeH="0" baseline="0" dirty="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1" i="0" u="none" strike="noStrike" cap="none" normalizeH="0" baseline="0" dirty="0" err="1">
                          <a:ln>
                            <a:noFill/>
                          </a:ln>
                          <a:solidFill>
                            <a:srgbClr val="000000"/>
                          </a:solidFill>
                          <a:effectLst/>
                          <a:latin typeface="Courier New" pitchFamily="49" charset="0"/>
                        </a:rPr>
                        <a:t>removeKey</a:t>
                      </a:r>
                      <a:r>
                        <a:rPr kumimoji="0" lang="en-GB" altLang="en-US" sz="2000" b="1" i="0" u="none" strike="noStrike" cap="none" normalizeH="0" baseline="0" dirty="0">
                          <a:ln>
                            <a:noFill/>
                          </a:ln>
                          <a:solidFill>
                            <a:srgbClr val="000000"/>
                          </a:solidFill>
                          <a:effectLst/>
                          <a:latin typeface="Courier New" pitchFamily="49" charset="0"/>
                        </a:rPr>
                        <a:t>( key )</a:t>
                      </a:r>
                      <a:endParaRPr kumimoji="0" lang="en-US" altLang="en-US" sz="2000" b="1" i="0" u="none" strike="noStrike" cap="none" normalizeH="0" baseline="0" dirty="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a:ln>
                            <a:noFill/>
                          </a:ln>
                          <a:solidFill>
                            <a:srgbClr val="000000"/>
                          </a:solidFill>
                          <a:effectLst/>
                          <a:latin typeface="Arial" charset="0"/>
                        </a:rPr>
                        <a:t>Removes key and associated obj.</a:t>
                      </a:r>
                      <a:endParaRPr kumimoji="0" lang="en-US" altLang="en-US" sz="2000" b="0" i="0" u="none" strike="noStrike" cap="none" normalizeH="0" baseline="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4663">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1" i="0" u="none" strike="noStrike" cap="none" normalizeH="0" baseline="0" dirty="0">
                          <a:ln>
                            <a:noFill/>
                          </a:ln>
                          <a:solidFill>
                            <a:srgbClr val="000000"/>
                          </a:solidFill>
                          <a:effectLst/>
                          <a:latin typeface="Courier New" pitchFamily="49" charset="0"/>
                        </a:rPr>
                        <a:t>clear()</a:t>
                      </a:r>
                      <a:endParaRPr kumimoji="0" lang="en-US" altLang="en-US" sz="2000" b="1" i="0" u="none" strike="noStrike" cap="none" normalizeH="0" baseline="0" dirty="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dirty="0">
                          <a:ln>
                            <a:noFill/>
                          </a:ln>
                          <a:solidFill>
                            <a:srgbClr val="000000"/>
                          </a:solidFill>
                          <a:effectLst/>
                          <a:latin typeface="Arial" charset="0"/>
                        </a:rPr>
                        <a:t>Clears HashMap of all [</a:t>
                      </a:r>
                      <a:r>
                        <a:rPr kumimoji="0" lang="en-GB" altLang="en-US" sz="2000" b="0" i="0" u="none" strike="noStrike" cap="none" normalizeH="0" baseline="0" dirty="0" err="1">
                          <a:ln>
                            <a:noFill/>
                          </a:ln>
                          <a:solidFill>
                            <a:srgbClr val="000000"/>
                          </a:solidFill>
                          <a:effectLst/>
                          <a:latin typeface="Arial" charset="0"/>
                        </a:rPr>
                        <a:t>k,o</a:t>
                      </a:r>
                      <a:r>
                        <a:rPr kumimoji="0" lang="en-GB" altLang="en-US" sz="2000" b="0" i="0" u="none" strike="noStrike" cap="none" normalizeH="0" baseline="0" dirty="0">
                          <a:ln>
                            <a:noFill/>
                          </a:ln>
                          <a:solidFill>
                            <a:srgbClr val="000000"/>
                          </a:solidFill>
                          <a:effectLst/>
                          <a:latin typeface="Arial" charset="0"/>
                        </a:rPr>
                        <a:t>] pairs</a:t>
                      </a:r>
                      <a:endParaRPr kumimoji="0" lang="en-US" altLang="en-US" sz="2000" b="0" i="0" u="none" strike="noStrike" cap="none" normalizeH="0" baseline="0" dirty="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223">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US" altLang="en-US" sz="2000" b="1" i="0" u="none" strike="noStrike" cap="none" normalizeH="0" baseline="0" dirty="0">
                          <a:ln>
                            <a:noFill/>
                          </a:ln>
                          <a:solidFill>
                            <a:srgbClr val="000000"/>
                          </a:solidFill>
                          <a:effectLst/>
                          <a:latin typeface="Courier New" pitchFamily="49" charset="0"/>
                        </a:rPr>
                        <a:t>size()          </a:t>
                      </a:r>
                      <a:endParaRPr kumimoji="0" lang="en-US" altLang="en-US" sz="2000" b="0" i="0" u="none" strike="noStrike" cap="none" normalizeH="0" baseline="0" dirty="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US" altLang="en-US" sz="2000" b="0" i="0" u="none" strike="noStrike" cap="none" normalizeH="0" baseline="0" dirty="0">
                          <a:ln>
                            <a:noFill/>
                          </a:ln>
                          <a:solidFill>
                            <a:srgbClr val="000000"/>
                          </a:solidFill>
                          <a:effectLst/>
                          <a:latin typeface="Arial" charset="0"/>
                        </a:rPr>
                        <a:t>Returns the number of keys in HM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620">
                <a:tc>
                  <a:txBody>
                    <a:body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US" altLang="en-US" sz="2000" b="1" i="0" u="none" strike="noStrike" cap="none" normalizeH="0" baseline="0" dirty="0">
                          <a:ln>
                            <a:noFill/>
                          </a:ln>
                          <a:solidFill>
                            <a:srgbClr val="000000"/>
                          </a:solidFill>
                          <a:effectLst/>
                          <a:latin typeface="Courier New" pitchFamily="49" charset="0"/>
                        </a:rPr>
                        <a:t>value()</a:t>
                      </a:r>
                      <a:endParaRPr kumimoji="0" lang="en-US" altLang="en-US" sz="2000" b="0" i="0" u="none" strike="noStrike" cap="none" normalizeH="0" baseline="0" dirty="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dirty="0">
                          <a:ln>
                            <a:noFill/>
                          </a:ln>
                          <a:solidFill>
                            <a:srgbClr val="000000"/>
                          </a:solidFill>
                          <a:effectLst/>
                          <a:latin typeface="Arial" charset="0"/>
                        </a:rPr>
                        <a:t>Return a collection view containing all the values of the map</a:t>
                      </a:r>
                      <a:endParaRPr kumimoji="0" lang="en-US" altLang="en-US" sz="2000" b="0" i="0" u="none" strike="noStrike" cap="none" normalizeH="0" baseline="0" dirty="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143573"/>
                  </a:ext>
                </a:extLst>
              </a:tr>
              <a:tr h="449263">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US" altLang="en-US" sz="2000" b="1" i="0" u="none" strike="noStrike" cap="none" normalizeH="0" baseline="0" dirty="0" err="1">
                          <a:ln>
                            <a:noFill/>
                          </a:ln>
                          <a:solidFill>
                            <a:srgbClr val="000000"/>
                          </a:solidFill>
                          <a:effectLst/>
                          <a:latin typeface="Courier New" pitchFamily="49" charset="0"/>
                        </a:rPr>
                        <a:t>keySet</a:t>
                      </a:r>
                      <a:r>
                        <a:rPr kumimoji="0" lang="en-US" altLang="en-US" sz="2000" b="1" i="0" u="none" strike="noStrike" cap="none" normalizeH="0" baseline="0" dirty="0">
                          <a:ln>
                            <a:noFill/>
                          </a:ln>
                          <a:solidFill>
                            <a:srgbClr val="000000"/>
                          </a:solidFill>
                          <a:effectLst/>
                          <a:latin typeface="Courier New" pitchFamily="49" charset="0"/>
                        </a:rPr>
                        <a:t>()</a:t>
                      </a:r>
                      <a:endParaRPr kumimoji="0" lang="en-US" altLang="en-US" sz="2000" b="0" i="0" u="none" strike="noStrike" cap="none" normalizeH="0" baseline="0" dirty="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defRPr sz="2000">
                          <a:solidFill>
                            <a:srgbClr val="000000"/>
                          </a:solidFill>
                          <a:latin typeface="Arial" charset="0"/>
                        </a:defRPr>
                      </a:lvl1pPr>
                      <a:lvl2pPr marL="457200">
                        <a:spcBef>
                          <a:spcPts val="500"/>
                        </a:spcBef>
                        <a:defRPr>
                          <a:solidFill>
                            <a:srgbClr val="000000"/>
                          </a:solidFill>
                          <a:latin typeface="Arial" charset="0"/>
                        </a:defRPr>
                      </a:lvl2pPr>
                      <a:lvl3pPr marL="914400">
                        <a:spcBef>
                          <a:spcPts val="450"/>
                        </a:spcBef>
                        <a:defRPr sz="1600">
                          <a:solidFill>
                            <a:srgbClr val="000000"/>
                          </a:solidFill>
                          <a:latin typeface="Arial" charset="0"/>
                        </a:defRPr>
                      </a:lvl3pPr>
                      <a:lvl4pPr marL="1371600">
                        <a:spcBef>
                          <a:spcPts val="400"/>
                        </a:spcBef>
                        <a:defRPr sz="1400">
                          <a:solidFill>
                            <a:srgbClr val="000000"/>
                          </a:solidFill>
                          <a:latin typeface="Arial" charset="0"/>
                        </a:defRPr>
                      </a:lvl4pPr>
                      <a:lvl5pPr marL="1828800">
                        <a:spcBef>
                          <a:spcPts val="400"/>
                        </a:spcBef>
                        <a:defRPr sz="1400">
                          <a:solidFill>
                            <a:srgbClr val="000000"/>
                          </a:solidFill>
                          <a:latin typeface="Arial" charset="0"/>
                        </a:defRPr>
                      </a:lvl5pPr>
                      <a:lvl6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6pPr>
                      <a:lvl7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7pPr>
                      <a:lvl8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8pPr>
                      <a:lvl9pPr eaLnBrk="0" fontAlgn="base" hangingPunct="0">
                        <a:spcBef>
                          <a:spcPts val="400"/>
                        </a:spcBef>
                        <a:spcAft>
                          <a:spcPct val="0"/>
                        </a:spcAft>
                        <a:buClr>
                          <a:srgbClr val="000000"/>
                        </a:buClr>
                        <a:buSzPct val="100000"/>
                        <a:buFont typeface="Times New Roman" pitchFamily="18" charset="0"/>
                        <a:defRPr sz="1400">
                          <a:solidFill>
                            <a:srgbClr val="000000"/>
                          </a:solidFill>
                          <a:latin typeface="Arial" charset="0"/>
                        </a:defRPr>
                      </a:lvl9pPr>
                    </a:lstStyle>
                    <a:p>
                      <a:pPr marL="0" marR="0" lvl="0" indent="0" algn="l" defTabSz="914400" rtl="0" eaLnBrk="0" fontAlgn="base" latinLnBrk="0" hangingPunct="0">
                        <a:lnSpc>
                          <a:spcPct val="100000"/>
                        </a:lnSpc>
                        <a:spcBef>
                          <a:spcPts val="600"/>
                        </a:spcBef>
                        <a:spcAft>
                          <a:spcPct val="0"/>
                        </a:spcAft>
                        <a:buClr>
                          <a:srgbClr val="000000"/>
                        </a:buClr>
                        <a:buSzPct val="100000"/>
                        <a:buFont typeface="Times New Roman" pitchFamily="18" charset="0"/>
                        <a:buNone/>
                        <a:tabLst/>
                      </a:pPr>
                      <a:r>
                        <a:rPr kumimoji="0" lang="en-GB" altLang="en-US" sz="2000" b="0" i="0" u="none" strike="noStrike" cap="none" normalizeH="0" baseline="0" dirty="0">
                          <a:ln>
                            <a:noFill/>
                          </a:ln>
                          <a:solidFill>
                            <a:srgbClr val="000000"/>
                          </a:solidFill>
                          <a:effectLst/>
                          <a:latin typeface="Arial" charset="0"/>
                        </a:rPr>
                        <a:t>Returns a set view of the keys contained in this map</a:t>
                      </a:r>
                      <a:endParaRPr kumimoji="0" lang="en-US" altLang="en-US" sz="2000" b="0" i="0" u="none" strike="noStrike" cap="none" normalizeH="0" baseline="0" dirty="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TextBox 3"/>
          <p:cNvSpPr txBox="1"/>
          <p:nvPr/>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619672" y="6381328"/>
            <a:ext cx="4467890" cy="369332"/>
          </a:xfrm>
          <a:prstGeom prst="rect">
            <a:avLst/>
          </a:prstGeom>
          <a:noFill/>
        </p:spPr>
        <p:txBody>
          <a:bodyPr wrap="none" rtlCol="0">
            <a:spAutoFit/>
          </a:bodyPr>
          <a:lstStyle/>
          <a:p>
            <a:r>
              <a:rPr lang="en-GB" dirty="0"/>
              <a:t>Find out more? – The JDK documentation</a:t>
            </a:r>
          </a:p>
        </p:txBody>
      </p:sp>
    </p:spTree>
    <p:extLst>
      <p:ext uri="{BB962C8B-B14F-4D97-AF65-F5344CB8AC3E}">
        <p14:creationId xmlns:p14="http://schemas.microsoft.com/office/powerpoint/2010/main" val="3975414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sz="2400"/>
              <a:t>Overview</a:t>
            </a:r>
            <a:endParaRPr lang="en-US" altLang="en-US" sz="2400"/>
          </a:p>
        </p:txBody>
      </p:sp>
      <p:sp>
        <p:nvSpPr>
          <p:cNvPr id="9219" name="Rectangle 3"/>
          <p:cNvSpPr>
            <a:spLocks noGrp="1" noChangeArrowheads="1"/>
          </p:cNvSpPr>
          <p:nvPr>
            <p:ph type="body" idx="1"/>
          </p:nvPr>
        </p:nvSpPr>
        <p:spPr/>
        <p:txBody>
          <a:bodyPr>
            <a:normAutofit/>
          </a:bodyPr>
          <a:lstStyle/>
          <a:p>
            <a:r>
              <a:rPr lang="en-GB" altLang="en-US" sz="2400" dirty="0"/>
              <a:t>Swing components in </a:t>
            </a:r>
            <a:r>
              <a:rPr lang="en-GB" altLang="en-US" sz="2400" dirty="0" err="1"/>
              <a:t>javax.swing</a:t>
            </a:r>
            <a:endParaRPr lang="en-GB" altLang="en-US" sz="2400" dirty="0"/>
          </a:p>
          <a:p>
            <a:r>
              <a:rPr lang="en-GB" altLang="en-US" sz="2400" dirty="0"/>
              <a:t>All Swing components are named </a:t>
            </a:r>
            <a:r>
              <a:rPr lang="en-GB" altLang="en-US" sz="2400" dirty="0" err="1"/>
              <a:t>JXxxxxxxxxxx</a:t>
            </a:r>
            <a:r>
              <a:rPr lang="en-GB" altLang="en-US" sz="2400" dirty="0"/>
              <a:t> </a:t>
            </a:r>
            <a:r>
              <a:rPr lang="en-GB" altLang="en-US" sz="2400" dirty="0" err="1"/>
              <a:t>eg</a:t>
            </a:r>
            <a:r>
              <a:rPr lang="en-GB" altLang="en-US" sz="2400" dirty="0"/>
              <a:t>. </a:t>
            </a:r>
            <a:r>
              <a:rPr lang="en-GB" altLang="en-US" sz="2400" dirty="0" err="1"/>
              <a:t>JButton</a:t>
            </a:r>
            <a:endParaRPr lang="en-US" altLang="en-US" sz="2400" dirty="0"/>
          </a:p>
        </p:txBody>
      </p:sp>
    </p:spTree>
    <p:extLst>
      <p:ext uri="{BB962C8B-B14F-4D97-AF65-F5344CB8AC3E}">
        <p14:creationId xmlns:p14="http://schemas.microsoft.com/office/powerpoint/2010/main" val="3607644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41</a:t>
            </a:fld>
            <a:endParaRPr lang="en-US" altLang="en-US"/>
          </a:p>
        </p:txBody>
      </p:sp>
      <p:sp>
        <p:nvSpPr>
          <p:cNvPr id="5" name="Content Placeholder 4"/>
          <p:cNvSpPr>
            <a:spLocks noGrp="1"/>
          </p:cNvSpPr>
          <p:nvPr>
            <p:ph idx="1"/>
          </p:nvPr>
        </p:nvSpPr>
        <p:spPr/>
        <p:txBody>
          <a:bodyPr>
            <a:normAutofit/>
          </a:bodyPr>
          <a:lstStyle/>
          <a:p>
            <a:r>
              <a:rPr lang="en-GB" sz="2400" dirty="0"/>
              <a:t>The </a:t>
            </a:r>
            <a:r>
              <a:rPr lang="en-GB" sz="2400" dirty="0" err="1"/>
              <a:t>java.awt.event</a:t>
            </a:r>
            <a:r>
              <a:rPr lang="en-GB" sz="2400" dirty="0"/>
              <a:t> package supports event handling:</a:t>
            </a:r>
          </a:p>
          <a:p>
            <a:pPr lvl="1"/>
            <a:r>
              <a:rPr lang="en-GB" sz="2000" dirty="0"/>
              <a:t>Event classes, such as </a:t>
            </a:r>
            <a:r>
              <a:rPr lang="en-GB" sz="2000" dirty="0" err="1"/>
              <a:t>ActionEvent</a:t>
            </a:r>
            <a:r>
              <a:rPr lang="en-GB" sz="2000" dirty="0"/>
              <a:t>, </a:t>
            </a:r>
            <a:r>
              <a:rPr lang="en-GB" sz="2000" dirty="0" err="1"/>
              <a:t>MouseEvent</a:t>
            </a:r>
            <a:r>
              <a:rPr lang="en-GB" sz="2000" dirty="0"/>
              <a:t>, </a:t>
            </a:r>
            <a:r>
              <a:rPr lang="en-GB" sz="2000" dirty="0" err="1"/>
              <a:t>KeyEvent</a:t>
            </a:r>
            <a:r>
              <a:rPr lang="en-GB" sz="2000" dirty="0"/>
              <a:t> and </a:t>
            </a:r>
            <a:r>
              <a:rPr lang="en-GB" sz="2000" dirty="0" err="1"/>
              <a:t>WindowEvent</a:t>
            </a:r>
            <a:r>
              <a:rPr lang="en-GB" sz="2000" dirty="0"/>
              <a:t>,</a:t>
            </a:r>
          </a:p>
          <a:p>
            <a:pPr lvl="1"/>
            <a:r>
              <a:rPr lang="en-GB" sz="2000" dirty="0"/>
              <a:t>Event Listener Interfaces, such as </a:t>
            </a:r>
            <a:r>
              <a:rPr lang="en-GB" sz="2000" dirty="0" err="1"/>
              <a:t>ActionListener</a:t>
            </a:r>
            <a:r>
              <a:rPr lang="en-GB" sz="2000" dirty="0"/>
              <a:t>, </a:t>
            </a:r>
            <a:r>
              <a:rPr lang="en-GB" sz="2000" dirty="0" err="1"/>
              <a:t>MouseListener</a:t>
            </a:r>
            <a:r>
              <a:rPr lang="en-GB" sz="2000" dirty="0"/>
              <a:t>, </a:t>
            </a:r>
            <a:r>
              <a:rPr lang="en-GB" sz="2000" dirty="0" err="1"/>
              <a:t>MouseMotionListener</a:t>
            </a:r>
            <a:r>
              <a:rPr lang="en-GB" sz="2000" dirty="0"/>
              <a:t>, </a:t>
            </a:r>
            <a:r>
              <a:rPr lang="en-GB" sz="2000" dirty="0" err="1"/>
              <a:t>KeyListener</a:t>
            </a:r>
            <a:r>
              <a:rPr lang="en-GB" sz="2000" dirty="0"/>
              <a:t> and </a:t>
            </a:r>
            <a:r>
              <a:rPr lang="en-GB" sz="2000" dirty="0" err="1"/>
              <a:t>WindowListener</a:t>
            </a:r>
            <a:r>
              <a:rPr lang="en-GB" sz="2000" dirty="0"/>
              <a:t>,</a:t>
            </a:r>
          </a:p>
          <a:p>
            <a:pPr lvl="1"/>
            <a:r>
              <a:rPr lang="en-GB" sz="2000" dirty="0"/>
              <a:t>Event Listener Adapter classes, such as </a:t>
            </a:r>
            <a:r>
              <a:rPr lang="en-GB" sz="2000" dirty="0" err="1"/>
              <a:t>MouseAdapter</a:t>
            </a:r>
            <a:r>
              <a:rPr lang="en-GB" sz="2000" dirty="0"/>
              <a:t>, </a:t>
            </a:r>
            <a:r>
              <a:rPr lang="en-GB" sz="2000" dirty="0" err="1"/>
              <a:t>KeyAdapter</a:t>
            </a:r>
            <a:r>
              <a:rPr lang="en-GB" sz="2000" dirty="0"/>
              <a:t>, and </a:t>
            </a:r>
            <a:r>
              <a:rPr lang="en-GB" sz="2000" dirty="0" err="1"/>
              <a:t>WindowAdapter</a:t>
            </a:r>
            <a:r>
              <a:rPr lang="en-GB" sz="2000" dirty="0"/>
              <a:t>.</a:t>
            </a:r>
          </a:p>
        </p:txBody>
      </p:sp>
    </p:spTree>
    <p:extLst>
      <p:ext uri="{BB962C8B-B14F-4D97-AF65-F5344CB8AC3E}">
        <p14:creationId xmlns:p14="http://schemas.microsoft.com/office/powerpoint/2010/main" val="2721188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528" y="404664"/>
            <a:ext cx="7886700" cy="1325563"/>
          </a:xfrm>
        </p:spPr>
        <p:txBody>
          <a:bodyPr/>
          <a:lstStyle/>
          <a:p>
            <a:r>
              <a:rPr lang="en-GB" altLang="en-US" sz="2400" dirty="0"/>
              <a:t>Introduction to Swing Classes</a:t>
            </a:r>
            <a:endParaRPr lang="en-US" altLang="en-US" sz="2400" dirty="0"/>
          </a:p>
        </p:txBody>
      </p:sp>
      <p:sp>
        <p:nvSpPr>
          <p:cNvPr id="7171" name="Rectangle 3"/>
          <p:cNvSpPr>
            <a:spLocks noGrp="1" noChangeArrowheads="1"/>
          </p:cNvSpPr>
          <p:nvPr>
            <p:ph type="body" idx="1"/>
          </p:nvPr>
        </p:nvSpPr>
        <p:spPr>
          <a:xfrm>
            <a:off x="628650" y="1484784"/>
            <a:ext cx="7886700" cy="4351338"/>
          </a:xfrm>
        </p:spPr>
        <p:txBody>
          <a:bodyPr/>
          <a:lstStyle/>
          <a:p>
            <a:pPr algn="just">
              <a:lnSpc>
                <a:spcPct val="90000"/>
              </a:lnSpc>
              <a:spcAft>
                <a:spcPts val="300"/>
              </a:spcAft>
            </a:pPr>
            <a:r>
              <a:rPr lang="en-US" altLang="en-US" i="1" dirty="0"/>
              <a:t>Top-level container</a:t>
            </a:r>
            <a:r>
              <a:rPr lang="en-US" altLang="en-US" dirty="0"/>
              <a:t> </a:t>
            </a:r>
          </a:p>
          <a:p>
            <a:pPr lvl="1" algn="just">
              <a:lnSpc>
                <a:spcPct val="90000"/>
              </a:lnSpc>
              <a:spcAft>
                <a:spcPts val="300"/>
              </a:spcAft>
            </a:pPr>
            <a:r>
              <a:rPr lang="en-US" altLang="en-US" dirty="0"/>
              <a:t>contains all of the visual components of a GUI</a:t>
            </a:r>
          </a:p>
          <a:p>
            <a:pPr lvl="1" algn="just">
              <a:lnSpc>
                <a:spcPct val="90000"/>
              </a:lnSpc>
              <a:spcAft>
                <a:spcPts val="300"/>
              </a:spcAft>
            </a:pPr>
            <a:r>
              <a:rPr lang="en-US" altLang="en-US" dirty="0"/>
              <a:t>provides the “screen” used by application.</a:t>
            </a:r>
          </a:p>
          <a:p>
            <a:pPr algn="just">
              <a:lnSpc>
                <a:spcPct val="90000"/>
              </a:lnSpc>
              <a:spcAft>
                <a:spcPts val="300"/>
              </a:spcAft>
            </a:pPr>
            <a:r>
              <a:rPr lang="en-US" altLang="en-US" i="1" dirty="0"/>
              <a:t>Containers</a:t>
            </a:r>
            <a:r>
              <a:rPr lang="en-US" altLang="en-US" dirty="0"/>
              <a:t> </a:t>
            </a:r>
          </a:p>
          <a:p>
            <a:pPr lvl="1" algn="just">
              <a:lnSpc>
                <a:spcPct val="90000"/>
              </a:lnSpc>
              <a:spcAft>
                <a:spcPts val="300"/>
              </a:spcAft>
            </a:pPr>
            <a:r>
              <a:rPr lang="en-US" altLang="en-US" dirty="0"/>
              <a:t>hold and position other components. </a:t>
            </a:r>
          </a:p>
          <a:p>
            <a:pPr lvl="1" algn="just">
              <a:lnSpc>
                <a:spcPct val="90000"/>
              </a:lnSpc>
              <a:spcAft>
                <a:spcPts val="300"/>
              </a:spcAft>
            </a:pPr>
            <a:r>
              <a:rPr lang="en-US" altLang="en-US" dirty="0"/>
              <a:t>Example: </a:t>
            </a:r>
            <a:r>
              <a:rPr lang="en-US" altLang="en-US" dirty="0" err="1"/>
              <a:t>JFrame</a:t>
            </a:r>
            <a:r>
              <a:rPr lang="en-US" altLang="en-US" dirty="0"/>
              <a:t>, </a:t>
            </a:r>
            <a:r>
              <a:rPr lang="en-US" altLang="en-US" dirty="0" err="1"/>
              <a:t>JPanel</a:t>
            </a:r>
            <a:r>
              <a:rPr lang="en-US" altLang="en-US" dirty="0"/>
              <a:t>.</a:t>
            </a:r>
          </a:p>
          <a:p>
            <a:pPr algn="just">
              <a:lnSpc>
                <a:spcPct val="90000"/>
              </a:lnSpc>
              <a:spcAft>
                <a:spcPts val="300"/>
              </a:spcAft>
            </a:pPr>
            <a:r>
              <a:rPr lang="en-US" altLang="en-US" i="1" dirty="0"/>
              <a:t>Intermediate containers</a:t>
            </a:r>
            <a:endParaRPr lang="en-US" altLang="en-US" dirty="0"/>
          </a:p>
          <a:p>
            <a:pPr lvl="1" algn="just">
              <a:lnSpc>
                <a:spcPct val="90000"/>
              </a:lnSpc>
              <a:spcAft>
                <a:spcPts val="300"/>
              </a:spcAft>
            </a:pPr>
            <a:r>
              <a:rPr lang="en-US" altLang="en-US" dirty="0"/>
              <a:t>used to organize and position GUI components. </a:t>
            </a:r>
          </a:p>
          <a:p>
            <a:pPr algn="just">
              <a:lnSpc>
                <a:spcPct val="90000"/>
              </a:lnSpc>
              <a:spcAft>
                <a:spcPts val="300"/>
              </a:spcAft>
            </a:pPr>
            <a:r>
              <a:rPr lang="en-US" altLang="en-US" i="1" dirty="0"/>
              <a:t>Basic</a:t>
            </a:r>
            <a:r>
              <a:rPr lang="en-US" altLang="en-US" dirty="0"/>
              <a:t> (atomic) components, </a:t>
            </a:r>
          </a:p>
          <a:p>
            <a:pPr lvl="1" algn="just">
              <a:lnSpc>
                <a:spcPct val="90000"/>
              </a:lnSpc>
              <a:spcBef>
                <a:spcPts val="300"/>
              </a:spcBef>
              <a:spcAft>
                <a:spcPts val="300"/>
              </a:spcAft>
            </a:pPr>
            <a:r>
              <a:rPr lang="en-US" altLang="en-US" dirty="0"/>
              <a:t>present information to or get information from user. </a:t>
            </a:r>
          </a:p>
          <a:p>
            <a:pPr lvl="1" algn="just">
              <a:lnSpc>
                <a:spcPct val="90000"/>
              </a:lnSpc>
              <a:spcBef>
                <a:spcPts val="300"/>
              </a:spcBef>
              <a:spcAft>
                <a:spcPts val="300"/>
              </a:spcAft>
            </a:pPr>
            <a:r>
              <a:rPr lang="en-US" altLang="en-US" dirty="0"/>
              <a:t>Examples:  button, label, text field, editor pane, combo box</a:t>
            </a:r>
          </a:p>
          <a:p>
            <a:pPr>
              <a:lnSpc>
                <a:spcPct val="90000"/>
              </a:lnSpc>
            </a:pPr>
            <a:endParaRPr lang="en-US" altLang="en-US" dirty="0"/>
          </a:p>
        </p:txBody>
      </p:sp>
    </p:spTree>
    <p:extLst>
      <p:ext uri="{BB962C8B-B14F-4D97-AF65-F5344CB8AC3E}">
        <p14:creationId xmlns:p14="http://schemas.microsoft.com/office/powerpoint/2010/main" val="1852278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sz="2400"/>
              <a:t>Conceptual Structure</a:t>
            </a:r>
            <a:endParaRPr lang="en-US" altLang="en-US" sz="2400"/>
          </a:p>
        </p:txBody>
      </p:sp>
      <p:sp>
        <p:nvSpPr>
          <p:cNvPr id="8195" name="Rectangle 3"/>
          <p:cNvSpPr>
            <a:spLocks noChangeArrowheads="1"/>
          </p:cNvSpPr>
          <p:nvPr/>
        </p:nvSpPr>
        <p:spPr bwMode="auto">
          <a:xfrm>
            <a:off x="1547813" y="1844675"/>
            <a:ext cx="5761037" cy="3816350"/>
          </a:xfrm>
          <a:prstGeom prst="rect">
            <a:avLst/>
          </a:prstGeom>
          <a:solidFill>
            <a:srgbClr val="CCFFFF"/>
          </a:solidFill>
          <a:ln w="38100" algn="ctr">
            <a:solidFill>
              <a:srgbClr val="0000FF"/>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196" name="Text Box 4"/>
          <p:cNvSpPr txBox="1">
            <a:spLocks noChangeArrowheads="1"/>
          </p:cNvSpPr>
          <p:nvPr/>
        </p:nvSpPr>
        <p:spPr bwMode="auto">
          <a:xfrm>
            <a:off x="468313" y="1196975"/>
            <a:ext cx="1223962" cy="641350"/>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800"/>
              <a:t>Top Level Container</a:t>
            </a:r>
            <a:endParaRPr lang="en-US" altLang="en-US" sz="1800"/>
          </a:p>
        </p:txBody>
      </p:sp>
      <p:sp>
        <p:nvSpPr>
          <p:cNvPr id="8197" name="Rectangle 5"/>
          <p:cNvSpPr>
            <a:spLocks noChangeArrowheads="1"/>
          </p:cNvSpPr>
          <p:nvPr/>
        </p:nvSpPr>
        <p:spPr bwMode="auto">
          <a:xfrm>
            <a:off x="1619250" y="1916113"/>
            <a:ext cx="5616575" cy="3673475"/>
          </a:xfrm>
          <a:prstGeom prst="rect">
            <a:avLst/>
          </a:prstGeom>
          <a:noFill/>
          <a:ln w="1270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198" name="Text Box 6"/>
          <p:cNvSpPr txBox="1">
            <a:spLocks noChangeArrowheads="1"/>
          </p:cNvSpPr>
          <p:nvPr/>
        </p:nvSpPr>
        <p:spPr bwMode="auto">
          <a:xfrm>
            <a:off x="1619250" y="4941888"/>
            <a:ext cx="3240088" cy="650875"/>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800"/>
              <a:t>Container (ContentPane) - invisible</a:t>
            </a:r>
            <a:endParaRPr lang="en-US" altLang="en-US" sz="1800"/>
          </a:p>
        </p:txBody>
      </p:sp>
      <p:sp>
        <p:nvSpPr>
          <p:cNvPr id="8199" name="Rectangle 7"/>
          <p:cNvSpPr>
            <a:spLocks noChangeArrowheads="1"/>
          </p:cNvSpPr>
          <p:nvPr/>
        </p:nvSpPr>
        <p:spPr bwMode="auto">
          <a:xfrm>
            <a:off x="2124075" y="2205038"/>
            <a:ext cx="1871663" cy="2519362"/>
          </a:xfrm>
          <a:prstGeom prst="rect">
            <a:avLst/>
          </a:prstGeom>
          <a:noFill/>
          <a:ln w="28575" algn="ctr">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00" name="Text Box 8"/>
          <p:cNvSpPr txBox="1">
            <a:spLocks noChangeArrowheads="1"/>
          </p:cNvSpPr>
          <p:nvPr/>
        </p:nvSpPr>
        <p:spPr bwMode="auto">
          <a:xfrm>
            <a:off x="611188" y="5876925"/>
            <a:ext cx="4392612" cy="679450"/>
          </a:xfrm>
          <a:prstGeom prst="rect">
            <a:avLst/>
          </a:prstGeom>
          <a:noFill/>
          <a:ln w="38100" algn="ctr">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1800"/>
              <a:t>Internal Intermediate Grouping Components  (optional)</a:t>
            </a:r>
            <a:endParaRPr lang="en-US" altLang="en-US" sz="1800"/>
          </a:p>
        </p:txBody>
      </p:sp>
      <p:sp>
        <p:nvSpPr>
          <p:cNvPr id="8201" name="Rectangle 9"/>
          <p:cNvSpPr>
            <a:spLocks noChangeArrowheads="1"/>
          </p:cNvSpPr>
          <p:nvPr/>
        </p:nvSpPr>
        <p:spPr bwMode="auto">
          <a:xfrm>
            <a:off x="4859338" y="2133600"/>
            <a:ext cx="719137" cy="647700"/>
          </a:xfrm>
          <a:prstGeom prst="rect">
            <a:avLst/>
          </a:prstGeom>
          <a:solidFill>
            <a:schemeClr val="hlink"/>
          </a:solidFill>
          <a:ln w="9525" algn="ctr">
            <a:solidFill>
              <a:schemeClr val="hlink"/>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02" name="Rectangle 10"/>
          <p:cNvSpPr>
            <a:spLocks noChangeArrowheads="1"/>
          </p:cNvSpPr>
          <p:nvPr/>
        </p:nvSpPr>
        <p:spPr bwMode="auto">
          <a:xfrm>
            <a:off x="6011863" y="2133600"/>
            <a:ext cx="719137" cy="647700"/>
          </a:xfrm>
          <a:prstGeom prst="rect">
            <a:avLst/>
          </a:prstGeom>
          <a:solidFill>
            <a:schemeClr val="hlink"/>
          </a:solidFill>
          <a:ln w="9525" algn="ctr">
            <a:solidFill>
              <a:schemeClr val="hlink"/>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03" name="Rectangle 11"/>
          <p:cNvSpPr>
            <a:spLocks noChangeArrowheads="1"/>
          </p:cNvSpPr>
          <p:nvPr/>
        </p:nvSpPr>
        <p:spPr bwMode="auto">
          <a:xfrm>
            <a:off x="4932363" y="3573463"/>
            <a:ext cx="719137" cy="647700"/>
          </a:xfrm>
          <a:prstGeom prst="rect">
            <a:avLst/>
          </a:prstGeom>
          <a:solidFill>
            <a:schemeClr val="hlink"/>
          </a:solidFill>
          <a:ln w="9525" algn="ctr">
            <a:solidFill>
              <a:schemeClr val="hlink"/>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04" name="Rectangle 12"/>
          <p:cNvSpPr>
            <a:spLocks noChangeArrowheads="1"/>
          </p:cNvSpPr>
          <p:nvPr/>
        </p:nvSpPr>
        <p:spPr bwMode="auto">
          <a:xfrm>
            <a:off x="6084888" y="3573463"/>
            <a:ext cx="719137" cy="647700"/>
          </a:xfrm>
          <a:prstGeom prst="rect">
            <a:avLst/>
          </a:prstGeom>
          <a:solidFill>
            <a:schemeClr val="hlink"/>
          </a:solidFill>
          <a:ln w="9525" algn="ctr">
            <a:solidFill>
              <a:schemeClr val="hlink"/>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05" name="Rectangle 13"/>
          <p:cNvSpPr>
            <a:spLocks noChangeArrowheads="1"/>
          </p:cNvSpPr>
          <p:nvPr/>
        </p:nvSpPr>
        <p:spPr bwMode="auto">
          <a:xfrm>
            <a:off x="6084888" y="4365625"/>
            <a:ext cx="719137" cy="647700"/>
          </a:xfrm>
          <a:prstGeom prst="rect">
            <a:avLst/>
          </a:prstGeom>
          <a:solidFill>
            <a:schemeClr val="hlink"/>
          </a:solidFill>
          <a:ln w="9525" algn="ctr">
            <a:solidFill>
              <a:schemeClr val="hlink"/>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06" name="Rectangle 14"/>
          <p:cNvSpPr>
            <a:spLocks noChangeArrowheads="1"/>
          </p:cNvSpPr>
          <p:nvPr/>
        </p:nvSpPr>
        <p:spPr bwMode="auto">
          <a:xfrm>
            <a:off x="3203575" y="4005263"/>
            <a:ext cx="719138" cy="647700"/>
          </a:xfrm>
          <a:prstGeom prst="rect">
            <a:avLst/>
          </a:prstGeom>
          <a:solidFill>
            <a:schemeClr val="hlink"/>
          </a:solidFill>
          <a:ln w="9525" algn="ctr">
            <a:solidFill>
              <a:schemeClr val="hlink"/>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07" name="Rectangle 15"/>
          <p:cNvSpPr>
            <a:spLocks noChangeArrowheads="1"/>
          </p:cNvSpPr>
          <p:nvPr/>
        </p:nvSpPr>
        <p:spPr bwMode="auto">
          <a:xfrm>
            <a:off x="2195513" y="4005263"/>
            <a:ext cx="719137" cy="647700"/>
          </a:xfrm>
          <a:prstGeom prst="rect">
            <a:avLst/>
          </a:prstGeom>
          <a:solidFill>
            <a:schemeClr val="hlink"/>
          </a:solidFill>
          <a:ln w="9525" algn="ctr">
            <a:solidFill>
              <a:schemeClr val="hlink"/>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08" name="Rectangle 16"/>
          <p:cNvSpPr>
            <a:spLocks noChangeArrowheads="1"/>
          </p:cNvSpPr>
          <p:nvPr/>
        </p:nvSpPr>
        <p:spPr bwMode="auto">
          <a:xfrm>
            <a:off x="3203575" y="2276475"/>
            <a:ext cx="719138" cy="647700"/>
          </a:xfrm>
          <a:prstGeom prst="rect">
            <a:avLst/>
          </a:prstGeom>
          <a:solidFill>
            <a:schemeClr val="hlink"/>
          </a:solidFill>
          <a:ln w="9525" algn="ctr">
            <a:solidFill>
              <a:schemeClr val="hlink"/>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09" name="Rectangle 17"/>
          <p:cNvSpPr>
            <a:spLocks noChangeArrowheads="1"/>
          </p:cNvSpPr>
          <p:nvPr/>
        </p:nvSpPr>
        <p:spPr bwMode="auto">
          <a:xfrm>
            <a:off x="2195513" y="2276475"/>
            <a:ext cx="719137" cy="647700"/>
          </a:xfrm>
          <a:prstGeom prst="rect">
            <a:avLst/>
          </a:prstGeom>
          <a:solidFill>
            <a:schemeClr val="hlink"/>
          </a:solidFill>
          <a:ln w="9525" algn="ctr">
            <a:solidFill>
              <a:schemeClr val="hlink"/>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8210" name="Text Box 18"/>
          <p:cNvSpPr txBox="1">
            <a:spLocks noChangeArrowheads="1"/>
          </p:cNvSpPr>
          <p:nvPr/>
        </p:nvSpPr>
        <p:spPr bwMode="auto">
          <a:xfrm>
            <a:off x="7451725" y="2349500"/>
            <a:ext cx="1547813" cy="1465263"/>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800"/>
              <a:t>Interactive Components – Buttons, Text Areas etc.</a:t>
            </a:r>
            <a:endParaRPr lang="en-US" altLang="en-US" sz="1800"/>
          </a:p>
        </p:txBody>
      </p:sp>
    </p:spTree>
    <p:extLst>
      <p:ext uri="{BB962C8B-B14F-4D97-AF65-F5344CB8AC3E}">
        <p14:creationId xmlns:p14="http://schemas.microsoft.com/office/powerpoint/2010/main" val="2146914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1520" y="467330"/>
            <a:ext cx="7886700" cy="1325563"/>
          </a:xfrm>
        </p:spPr>
        <p:txBody>
          <a:bodyPr>
            <a:normAutofit/>
          </a:bodyPr>
          <a:lstStyle/>
          <a:p>
            <a:r>
              <a:rPr lang="en-GB" altLang="en-US" sz="2800" dirty="0"/>
              <a:t>Top Level Container</a:t>
            </a:r>
            <a:endParaRPr lang="en-US" altLang="en-US" sz="2800" dirty="0"/>
          </a:p>
        </p:txBody>
      </p:sp>
      <p:sp>
        <p:nvSpPr>
          <p:cNvPr id="10243" name="Rectangle 3"/>
          <p:cNvSpPr>
            <a:spLocks noGrp="1" noChangeArrowheads="1"/>
          </p:cNvSpPr>
          <p:nvPr>
            <p:ph type="body" idx="1"/>
          </p:nvPr>
        </p:nvSpPr>
        <p:spPr>
          <a:xfrm>
            <a:off x="539552" y="1756986"/>
            <a:ext cx="7886700" cy="4351338"/>
          </a:xfrm>
        </p:spPr>
        <p:txBody>
          <a:bodyPr/>
          <a:lstStyle/>
          <a:p>
            <a:pPr algn="just"/>
            <a:r>
              <a:rPr lang="en-US" altLang="en-US" sz="2400" dirty="0"/>
              <a:t>It’s not contained in any other container. </a:t>
            </a:r>
          </a:p>
          <a:p>
            <a:pPr lvl="1" algn="just"/>
            <a:r>
              <a:rPr lang="en-US" altLang="en-US" sz="2000" dirty="0"/>
              <a:t>provide screen area where other components can display themselves. </a:t>
            </a:r>
          </a:p>
          <a:p>
            <a:pPr lvl="1" algn="just"/>
            <a:r>
              <a:rPr lang="en-GB" altLang="en-US" sz="2000" b="1" dirty="0"/>
              <a:t>Only</a:t>
            </a:r>
            <a:r>
              <a:rPr lang="en-GB" altLang="en-US" sz="2000" dirty="0"/>
              <a:t> containers that can appear directly on desktop.</a:t>
            </a:r>
          </a:p>
          <a:p>
            <a:pPr lvl="2" algn="just"/>
            <a:r>
              <a:rPr lang="en-GB" altLang="en-US" sz="1800" dirty="0"/>
              <a:t>Cannot have button floating around…….</a:t>
            </a:r>
            <a:endParaRPr lang="en-US" altLang="en-US" sz="1800" dirty="0"/>
          </a:p>
          <a:p>
            <a:pPr lvl="1" algn="just"/>
            <a:r>
              <a:rPr lang="en-US" altLang="en-US" sz="2000" i="1" dirty="0" err="1"/>
              <a:t>JFrame</a:t>
            </a:r>
            <a:r>
              <a:rPr lang="en-US" altLang="en-US" sz="2000" dirty="0"/>
              <a:t>, </a:t>
            </a:r>
            <a:r>
              <a:rPr lang="en-US" altLang="en-US" sz="2000" i="1" dirty="0"/>
              <a:t>JApplet</a:t>
            </a:r>
            <a:r>
              <a:rPr lang="en-US" altLang="en-US" sz="2000" dirty="0"/>
              <a:t>, </a:t>
            </a:r>
            <a:r>
              <a:rPr lang="en-US" altLang="en-US" sz="2000" i="1" dirty="0" err="1"/>
              <a:t>JDialog</a:t>
            </a:r>
            <a:r>
              <a:rPr lang="en-US" altLang="en-US" sz="2000" dirty="0"/>
              <a:t> and </a:t>
            </a:r>
            <a:r>
              <a:rPr lang="en-US" altLang="en-US" sz="2000" i="1" dirty="0" err="1"/>
              <a:t>JWindow</a:t>
            </a:r>
            <a:r>
              <a:rPr lang="en-US" altLang="en-US" sz="2000" dirty="0"/>
              <a:t> are commonly used as top-level containers.</a:t>
            </a:r>
          </a:p>
          <a:p>
            <a:pPr algn="just"/>
            <a:endParaRPr lang="en-US" altLang="en-US" dirty="0"/>
          </a:p>
          <a:p>
            <a:endParaRPr lang="en-US" altLang="en-US" dirty="0"/>
          </a:p>
        </p:txBody>
      </p:sp>
    </p:spTree>
    <p:extLst>
      <p:ext uri="{BB962C8B-B14F-4D97-AF65-F5344CB8AC3E}">
        <p14:creationId xmlns:p14="http://schemas.microsoft.com/office/powerpoint/2010/main" val="1725388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sz="2400"/>
              <a:t>JFrame</a:t>
            </a:r>
            <a:endParaRPr lang="en-US" altLang="en-US" sz="2400"/>
          </a:p>
        </p:txBody>
      </p:sp>
      <p:sp>
        <p:nvSpPr>
          <p:cNvPr id="13315" name="Rectangle 3"/>
          <p:cNvSpPr>
            <a:spLocks noGrp="1" noChangeArrowheads="1"/>
          </p:cNvSpPr>
          <p:nvPr>
            <p:ph type="body" idx="1"/>
          </p:nvPr>
        </p:nvSpPr>
        <p:spPr>
          <a:xfrm>
            <a:off x="539552" y="1662915"/>
            <a:ext cx="8136904" cy="4351338"/>
          </a:xfrm>
        </p:spPr>
        <p:txBody>
          <a:bodyPr/>
          <a:lstStyle/>
          <a:p>
            <a:pPr algn="just"/>
            <a:r>
              <a:rPr lang="en-US" altLang="en-US" dirty="0"/>
              <a:t>The top-level “thing” that you see on your desktop</a:t>
            </a:r>
          </a:p>
          <a:p>
            <a:pPr algn="just"/>
            <a:r>
              <a:rPr lang="en-US" altLang="en-US" dirty="0"/>
              <a:t>It’s a window with title, border, (optional) menu bar and user-specified components.</a:t>
            </a:r>
          </a:p>
          <a:p>
            <a:pPr algn="just"/>
            <a:r>
              <a:rPr lang="en-US" altLang="en-US" dirty="0"/>
              <a:t>It can be moved, resized, </a:t>
            </a:r>
            <a:r>
              <a:rPr lang="en-US" altLang="en-US" dirty="0" err="1"/>
              <a:t>iconified</a:t>
            </a:r>
            <a:r>
              <a:rPr lang="en-US" altLang="en-US" dirty="0"/>
              <a:t>.</a:t>
            </a:r>
          </a:p>
          <a:p>
            <a:pPr algn="just"/>
            <a:r>
              <a:rPr lang="en-US" altLang="en-US" dirty="0"/>
              <a:t>It is a subclass of </a:t>
            </a:r>
            <a:r>
              <a:rPr lang="en-US" altLang="en-US" i="1" dirty="0">
                <a:latin typeface="Courier New" panose="02070309020205020404" pitchFamily="49" charset="0"/>
                <a:cs typeface="Courier New" panose="02070309020205020404" pitchFamily="49" charset="0"/>
              </a:rPr>
              <a:t>Container</a:t>
            </a:r>
            <a:r>
              <a:rPr lang="en-US" altLang="en-US" dirty="0"/>
              <a:t>. </a:t>
            </a:r>
          </a:p>
          <a:p>
            <a:pPr algn="just"/>
            <a:r>
              <a:rPr lang="en-US" altLang="en-US" dirty="0"/>
              <a:t>Delegates responsibility of managing user-specified components to a </a:t>
            </a:r>
            <a:r>
              <a:rPr lang="en-US" altLang="en-US" i="1" dirty="0"/>
              <a:t>content pane, </a:t>
            </a:r>
            <a:r>
              <a:rPr lang="en-US" altLang="en-US" dirty="0"/>
              <a:t>an instance of </a:t>
            </a:r>
            <a:r>
              <a:rPr lang="en-US" altLang="en-US" dirty="0" err="1"/>
              <a:t>JPanel</a:t>
            </a:r>
            <a:r>
              <a:rPr lang="en-US" altLang="en-US" dirty="0"/>
              <a:t>.</a:t>
            </a:r>
          </a:p>
          <a:p>
            <a:endParaRPr lang="en-US" altLang="en-US" dirty="0"/>
          </a:p>
        </p:txBody>
      </p:sp>
    </p:spTree>
    <p:extLst>
      <p:ext uri="{BB962C8B-B14F-4D97-AF65-F5344CB8AC3E}">
        <p14:creationId xmlns:p14="http://schemas.microsoft.com/office/powerpoint/2010/main" val="3573915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GB" altLang="en-US" sz="2800" dirty="0"/>
              <a:t>Using </a:t>
            </a:r>
            <a:r>
              <a:rPr lang="en-GB" altLang="en-US" sz="2800" dirty="0" err="1"/>
              <a:t>JFrame</a:t>
            </a:r>
            <a:endParaRPr lang="en-US" altLang="en-US" sz="2800" dirty="0"/>
          </a:p>
        </p:txBody>
      </p:sp>
      <p:sp>
        <p:nvSpPr>
          <p:cNvPr id="14339" name="Rectangle 3"/>
          <p:cNvSpPr>
            <a:spLocks noGrp="1" noChangeArrowheads="1"/>
          </p:cNvSpPr>
          <p:nvPr>
            <p:ph type="body" idx="1"/>
          </p:nvPr>
        </p:nvSpPr>
        <p:spPr>
          <a:xfrm>
            <a:off x="457200" y="1600200"/>
            <a:ext cx="8229600" cy="965200"/>
          </a:xfrm>
        </p:spPr>
        <p:txBody>
          <a:bodyPr/>
          <a:lstStyle/>
          <a:p>
            <a:r>
              <a:rPr lang="en-GB" altLang="en-US"/>
              <a:t>Easy – once you understand some OO (which we all do now!)</a:t>
            </a:r>
            <a:endParaRPr lang="en-US" altLang="en-US"/>
          </a:p>
        </p:txBody>
      </p:sp>
      <p:sp>
        <p:nvSpPr>
          <p:cNvPr id="14340" name="Rectangle 4"/>
          <p:cNvSpPr>
            <a:spLocks noChangeArrowheads="1"/>
          </p:cNvSpPr>
          <p:nvPr/>
        </p:nvSpPr>
        <p:spPr bwMode="auto">
          <a:xfrm>
            <a:off x="529001" y="2420888"/>
            <a:ext cx="81788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ts val="400"/>
              </a:spcBef>
              <a:buFontTx/>
              <a:buNone/>
            </a:pPr>
            <a:r>
              <a:rPr lang="en-US" altLang="en-US" sz="2000" b="1" i="0" dirty="0">
                <a:latin typeface="Courier New" panose="02070309020205020404" pitchFamily="49" charset="0"/>
              </a:rPr>
              <a:t>import</a:t>
            </a:r>
            <a:r>
              <a:rPr lang="en-US" altLang="en-US" sz="2000" i="0" dirty="0">
                <a:latin typeface="Courier New" panose="02070309020205020404" pitchFamily="49" charset="0"/>
              </a:rPr>
              <a:t> </a:t>
            </a:r>
            <a:r>
              <a:rPr lang="en-US" altLang="en-US" sz="2000" i="0" dirty="0" err="1">
                <a:latin typeface="Courier New" panose="02070309020205020404" pitchFamily="49" charset="0"/>
              </a:rPr>
              <a:t>javax.swing</a:t>
            </a:r>
            <a:r>
              <a:rPr lang="en-US" altLang="en-US" sz="2000" i="0" dirty="0">
                <a:latin typeface="Courier New" panose="02070309020205020404" pitchFamily="49" charset="0"/>
              </a:rPr>
              <a:t>.*;</a:t>
            </a:r>
          </a:p>
          <a:p>
            <a:pPr>
              <a:lnSpc>
                <a:spcPct val="90000"/>
              </a:lnSpc>
              <a:buFontTx/>
              <a:buNone/>
            </a:pPr>
            <a:r>
              <a:rPr lang="en-US" altLang="en-US" sz="2000" b="1" i="0" dirty="0">
                <a:latin typeface="Courier New" panose="02070309020205020404" pitchFamily="49" charset="0"/>
              </a:rPr>
              <a:t>public class</a:t>
            </a:r>
            <a:r>
              <a:rPr lang="en-US" altLang="en-US" sz="2000" i="0" dirty="0">
                <a:latin typeface="Courier New" panose="02070309020205020404" pitchFamily="49" charset="0"/>
              </a:rPr>
              <a:t> </a:t>
            </a:r>
            <a:r>
              <a:rPr lang="en-US" altLang="en-US" sz="2000" i="0" dirty="0" err="1">
                <a:latin typeface="Courier New" panose="02070309020205020404" pitchFamily="49" charset="0"/>
              </a:rPr>
              <a:t>DisplayFrame</a:t>
            </a:r>
            <a:r>
              <a:rPr lang="en-US" altLang="en-US" sz="2000" i="0" dirty="0">
                <a:latin typeface="Courier New" panose="02070309020205020404" pitchFamily="49" charset="0"/>
              </a:rPr>
              <a:t> {</a:t>
            </a:r>
          </a:p>
          <a:p>
            <a:pPr>
              <a:lnSpc>
                <a:spcPct val="90000"/>
              </a:lnSpc>
              <a:buFontTx/>
              <a:buNone/>
            </a:pPr>
            <a:r>
              <a:rPr lang="en-US" altLang="en-US" sz="2000" i="0" dirty="0">
                <a:latin typeface="Courier New" panose="02070309020205020404" pitchFamily="49" charset="0"/>
              </a:rPr>
              <a:t>	 </a:t>
            </a:r>
            <a:r>
              <a:rPr lang="en-US" altLang="en-US" sz="2000" b="1" i="0" dirty="0">
                <a:latin typeface="Courier New" panose="02070309020205020404" pitchFamily="49" charset="0"/>
              </a:rPr>
              <a:t>public static void</a:t>
            </a:r>
            <a:r>
              <a:rPr lang="en-US" altLang="en-US" sz="2000" i="0" dirty="0">
                <a:latin typeface="Courier New" panose="02070309020205020404" pitchFamily="49" charset="0"/>
              </a:rPr>
              <a:t> main (String[] </a:t>
            </a:r>
            <a:r>
              <a:rPr lang="en-US" altLang="en-US" sz="2000" i="0" dirty="0" err="1">
                <a:latin typeface="Courier New" panose="02070309020205020404" pitchFamily="49" charset="0"/>
              </a:rPr>
              <a:t>args</a:t>
            </a:r>
            <a:r>
              <a:rPr lang="en-US" altLang="en-US" sz="2000" i="0" dirty="0">
                <a:latin typeface="Courier New" panose="02070309020205020404" pitchFamily="49" charset="0"/>
              </a:rPr>
              <a:t>) {</a:t>
            </a:r>
          </a:p>
          <a:p>
            <a:pPr>
              <a:lnSpc>
                <a:spcPct val="90000"/>
              </a:lnSpc>
              <a:buFontTx/>
              <a:buNone/>
            </a:pPr>
            <a:r>
              <a:rPr lang="en-US" altLang="en-US" sz="2000" i="0" dirty="0">
                <a:latin typeface="Courier New" panose="02070309020205020404" pitchFamily="49" charset="0"/>
              </a:rPr>
              <a:t>		</a:t>
            </a:r>
            <a:r>
              <a:rPr lang="en-US" altLang="en-US" sz="2000" i="0" dirty="0" err="1">
                <a:latin typeface="Courier New" panose="02070309020205020404" pitchFamily="49" charset="0"/>
              </a:rPr>
              <a:t>JFrame</a:t>
            </a:r>
            <a:r>
              <a:rPr lang="en-US" altLang="en-US" sz="2000" i="0" dirty="0">
                <a:latin typeface="Courier New" panose="02070309020205020404" pitchFamily="49" charset="0"/>
              </a:rPr>
              <a:t> f = </a:t>
            </a:r>
            <a:r>
              <a:rPr lang="en-US" altLang="en-US" sz="2000" b="1" i="0" dirty="0">
                <a:latin typeface="Courier New" panose="02070309020205020404" pitchFamily="49" charset="0"/>
              </a:rPr>
              <a:t>new</a:t>
            </a:r>
            <a:r>
              <a:rPr lang="en-US" altLang="en-US" sz="2000" i="0" dirty="0">
                <a:latin typeface="Courier New" panose="02070309020205020404" pitchFamily="49" charset="0"/>
              </a:rPr>
              <a:t> </a:t>
            </a:r>
            <a:r>
              <a:rPr lang="en-US" altLang="en-US" sz="2000" i="0" dirty="0" err="1">
                <a:latin typeface="Courier New" panose="02070309020205020404" pitchFamily="49" charset="0"/>
              </a:rPr>
              <a:t>JFrame</a:t>
            </a:r>
            <a:r>
              <a:rPr lang="en-US" altLang="en-US" sz="2000" i="0" dirty="0">
                <a:latin typeface="Courier New" panose="02070309020205020404" pitchFamily="49" charset="0"/>
              </a:rPr>
              <a:t>("A Frame");</a:t>
            </a:r>
          </a:p>
          <a:p>
            <a:pPr>
              <a:lnSpc>
                <a:spcPct val="90000"/>
              </a:lnSpc>
              <a:spcAft>
                <a:spcPts val="600"/>
              </a:spcAft>
              <a:buFontTx/>
              <a:buNone/>
            </a:pPr>
            <a:r>
              <a:rPr lang="en-US" altLang="en-US" sz="2000" i="0" dirty="0">
                <a:latin typeface="Courier New" panose="02070309020205020404" pitchFamily="49" charset="0"/>
              </a:rPr>
              <a:t>	</a:t>
            </a:r>
          </a:p>
          <a:p>
            <a:pPr algn="just">
              <a:lnSpc>
                <a:spcPct val="90000"/>
              </a:lnSpc>
              <a:spcBef>
                <a:spcPts val="400"/>
              </a:spcBef>
              <a:spcAft>
                <a:spcPts val="600"/>
              </a:spcAft>
              <a:buFontTx/>
              <a:buNone/>
            </a:pPr>
            <a:r>
              <a:rPr lang="en-US" altLang="en-US" sz="2000" i="0" dirty="0">
                <a:latin typeface="Courier New" panose="02070309020205020404" pitchFamily="49" charset="0"/>
              </a:rPr>
              <a:t>		</a:t>
            </a:r>
            <a:r>
              <a:rPr lang="en-US" altLang="en-US" sz="2000" i="0" dirty="0" err="1">
                <a:latin typeface="Courier New" panose="02070309020205020404" pitchFamily="49" charset="0"/>
              </a:rPr>
              <a:t>f.setSize</a:t>
            </a:r>
            <a:r>
              <a:rPr lang="en-US" altLang="en-US" sz="2000" i="0" dirty="0">
                <a:latin typeface="Courier New" panose="02070309020205020404" pitchFamily="49" charset="0"/>
              </a:rPr>
              <a:t>(800,600);</a:t>
            </a:r>
          </a:p>
          <a:p>
            <a:pPr algn="just">
              <a:lnSpc>
                <a:spcPct val="90000"/>
              </a:lnSpc>
              <a:spcBef>
                <a:spcPts val="400"/>
              </a:spcBef>
              <a:spcAft>
                <a:spcPts val="600"/>
              </a:spcAft>
              <a:buFontTx/>
              <a:buNone/>
            </a:pPr>
            <a:r>
              <a:rPr lang="en-US" altLang="en-US" sz="2000" i="0" dirty="0">
                <a:latin typeface="Courier New" panose="02070309020205020404" pitchFamily="49" charset="0"/>
              </a:rPr>
              <a:t>		</a:t>
            </a:r>
            <a:r>
              <a:rPr lang="en-US" altLang="en-US" sz="2000" i="0" dirty="0" err="1">
                <a:latin typeface="Courier New" panose="02070309020205020404" pitchFamily="49" charset="0"/>
              </a:rPr>
              <a:t>f.setVisible</a:t>
            </a:r>
            <a:r>
              <a:rPr lang="en-US" altLang="en-US" sz="2000" i="0" dirty="0">
                <a:latin typeface="Courier New" panose="02070309020205020404" pitchFamily="49" charset="0"/>
              </a:rPr>
              <a:t>(true);</a:t>
            </a:r>
          </a:p>
          <a:p>
            <a:pPr algn="just">
              <a:lnSpc>
                <a:spcPct val="90000"/>
              </a:lnSpc>
              <a:spcBef>
                <a:spcPts val="400"/>
              </a:spcBef>
              <a:spcAft>
                <a:spcPts val="600"/>
              </a:spcAft>
              <a:buFontTx/>
              <a:buNone/>
            </a:pPr>
            <a:r>
              <a:rPr lang="en-US" altLang="en-US" sz="2000" i="0" dirty="0">
                <a:latin typeface="Courier New" panose="02070309020205020404" pitchFamily="49" charset="0"/>
              </a:rPr>
              <a:t>  }</a:t>
            </a:r>
          </a:p>
          <a:p>
            <a:pPr algn="just">
              <a:lnSpc>
                <a:spcPct val="90000"/>
              </a:lnSpc>
              <a:spcBef>
                <a:spcPts val="400"/>
              </a:spcBef>
              <a:spcAft>
                <a:spcPts val="600"/>
              </a:spcAft>
              <a:buFontTx/>
              <a:buNone/>
            </a:pPr>
            <a:r>
              <a:rPr lang="en-US" altLang="en-US" sz="2000" i="0" dirty="0">
                <a:latin typeface="Courier New" panose="02070309020205020404" pitchFamily="49" charset="0"/>
              </a:rPr>
              <a:t>}</a:t>
            </a:r>
          </a:p>
        </p:txBody>
      </p:sp>
    </p:spTree>
    <p:extLst>
      <p:ext uri="{BB962C8B-B14F-4D97-AF65-F5344CB8AC3E}">
        <p14:creationId xmlns:p14="http://schemas.microsoft.com/office/powerpoint/2010/main" val="1670969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GB" altLang="en-US" sz="2800" dirty="0"/>
              <a:t>Steps in Using basic </a:t>
            </a:r>
            <a:r>
              <a:rPr lang="en-GB" altLang="en-US" sz="2800" dirty="0" err="1"/>
              <a:t>JFrame</a:t>
            </a:r>
            <a:endParaRPr lang="en-US" altLang="en-US" sz="2800" dirty="0"/>
          </a:p>
        </p:txBody>
      </p:sp>
      <p:sp>
        <p:nvSpPr>
          <p:cNvPr id="15363" name="Rectangle 3"/>
          <p:cNvSpPr>
            <a:spLocks noGrp="1" noChangeArrowheads="1"/>
          </p:cNvSpPr>
          <p:nvPr>
            <p:ph type="body" idx="1"/>
          </p:nvPr>
        </p:nvSpPr>
        <p:spPr/>
        <p:txBody>
          <a:bodyPr/>
          <a:lstStyle/>
          <a:p>
            <a:r>
              <a:rPr lang="en-GB" altLang="en-US" dirty="0"/>
              <a:t>Import javax.swing.* or </a:t>
            </a:r>
            <a:r>
              <a:rPr lang="en-GB" altLang="en-US" dirty="0" err="1"/>
              <a:t>javax.swing.JFrame</a:t>
            </a:r>
            <a:endParaRPr lang="en-GB" altLang="en-US" dirty="0"/>
          </a:p>
          <a:p>
            <a:r>
              <a:rPr lang="en-GB" altLang="en-US" dirty="0"/>
              <a:t>Declare an object reference for type </a:t>
            </a:r>
            <a:r>
              <a:rPr lang="en-GB" altLang="en-US" dirty="0" err="1"/>
              <a:t>JFrame</a:t>
            </a:r>
            <a:endParaRPr lang="en-GB" altLang="en-US" dirty="0"/>
          </a:p>
          <a:p>
            <a:r>
              <a:rPr lang="en-GB" altLang="en-US" dirty="0"/>
              <a:t>Construct</a:t>
            </a:r>
          </a:p>
          <a:p>
            <a:pPr lvl="1"/>
            <a:r>
              <a:rPr lang="en-US" altLang="en-US" dirty="0" err="1">
                <a:latin typeface="Courier New" panose="02070309020205020404" pitchFamily="49" charset="0"/>
              </a:rPr>
              <a:t>JFrame</a:t>
            </a:r>
            <a:r>
              <a:rPr lang="en-US" altLang="en-US" dirty="0">
                <a:latin typeface="Courier New" panose="02070309020205020404" pitchFamily="49" charset="0"/>
              </a:rPr>
              <a:t> f = </a:t>
            </a:r>
            <a:r>
              <a:rPr lang="en-US" altLang="en-US" b="1" dirty="0">
                <a:latin typeface="Courier New" panose="02070309020205020404" pitchFamily="49" charset="0"/>
              </a:rPr>
              <a:t>new</a:t>
            </a:r>
            <a:r>
              <a:rPr lang="en-US" altLang="en-US" dirty="0">
                <a:latin typeface="Courier New" panose="02070309020205020404" pitchFamily="49" charset="0"/>
              </a:rPr>
              <a:t> </a:t>
            </a:r>
            <a:r>
              <a:rPr lang="en-US" altLang="en-US" dirty="0" err="1">
                <a:latin typeface="Courier New" panose="02070309020205020404" pitchFamily="49" charset="0"/>
              </a:rPr>
              <a:t>JFrame</a:t>
            </a:r>
            <a:r>
              <a:rPr lang="en-US" altLang="en-US" dirty="0">
                <a:latin typeface="Courier New" panose="02070309020205020404" pitchFamily="49" charset="0"/>
              </a:rPr>
              <a:t>("A Frame");</a:t>
            </a:r>
            <a:endParaRPr lang="en-GB" altLang="en-US" dirty="0"/>
          </a:p>
          <a:p>
            <a:endParaRPr lang="en-GB" altLang="en-US" sz="2000" dirty="0"/>
          </a:p>
          <a:p>
            <a:r>
              <a:rPr lang="en-GB" altLang="en-US" dirty="0"/>
              <a:t>Set the size </a:t>
            </a:r>
          </a:p>
          <a:p>
            <a:pPr lvl="1"/>
            <a:r>
              <a:rPr lang="en-US" altLang="en-US" dirty="0" err="1">
                <a:latin typeface="Courier New" panose="02070309020205020404" pitchFamily="49" charset="0"/>
              </a:rPr>
              <a:t>f.setSize</a:t>
            </a:r>
            <a:r>
              <a:rPr lang="en-US" altLang="en-US" dirty="0">
                <a:latin typeface="Courier New" panose="02070309020205020404" pitchFamily="49" charset="0"/>
              </a:rPr>
              <a:t>(800,600);</a:t>
            </a:r>
            <a:endParaRPr lang="en-GB" altLang="en-US" dirty="0"/>
          </a:p>
          <a:p>
            <a:r>
              <a:rPr lang="en-GB" altLang="en-US" dirty="0"/>
              <a:t>Set it to be visible</a:t>
            </a:r>
          </a:p>
          <a:p>
            <a:pPr lvl="1"/>
            <a:r>
              <a:rPr lang="en-US" altLang="en-US" dirty="0" err="1">
                <a:latin typeface="Courier New" panose="02070309020205020404" pitchFamily="49" charset="0"/>
              </a:rPr>
              <a:t>f.setVisible</a:t>
            </a:r>
            <a:r>
              <a:rPr lang="en-US" altLang="en-US" dirty="0">
                <a:latin typeface="Courier New" panose="02070309020205020404" pitchFamily="49" charset="0"/>
              </a:rPr>
              <a:t>(true);</a:t>
            </a:r>
          </a:p>
          <a:p>
            <a:pPr lvl="1"/>
            <a:endParaRPr lang="en-US" altLang="en-US" dirty="0"/>
          </a:p>
        </p:txBody>
      </p:sp>
    </p:spTree>
    <p:extLst>
      <p:ext uri="{BB962C8B-B14F-4D97-AF65-F5344CB8AC3E}">
        <p14:creationId xmlns:p14="http://schemas.microsoft.com/office/powerpoint/2010/main" val="1531648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536" y="496887"/>
            <a:ext cx="7886700" cy="1325563"/>
          </a:xfrm>
        </p:spPr>
        <p:txBody>
          <a:bodyPr>
            <a:normAutofit/>
          </a:bodyPr>
          <a:lstStyle/>
          <a:p>
            <a:r>
              <a:rPr lang="en-GB" altLang="en-US" sz="2800" dirty="0" err="1"/>
              <a:t>JComponent</a:t>
            </a:r>
            <a:endParaRPr lang="en-US" altLang="en-US" sz="2800" dirty="0"/>
          </a:p>
        </p:txBody>
      </p:sp>
      <p:sp>
        <p:nvSpPr>
          <p:cNvPr id="16387" name="Rectangle 3"/>
          <p:cNvSpPr>
            <a:spLocks noGrp="1" noChangeArrowheads="1"/>
          </p:cNvSpPr>
          <p:nvPr>
            <p:ph type="body" idx="1"/>
          </p:nvPr>
        </p:nvSpPr>
        <p:spPr>
          <a:xfrm>
            <a:off x="395536" y="1822450"/>
            <a:ext cx="7886700" cy="4351338"/>
          </a:xfrm>
        </p:spPr>
        <p:txBody>
          <a:bodyPr/>
          <a:lstStyle/>
          <a:p>
            <a:r>
              <a:rPr lang="en-GB" altLang="en-US" sz="2400" dirty="0" err="1">
                <a:latin typeface="Courier New" panose="02070309020205020404" pitchFamily="49" charset="0"/>
                <a:cs typeface="Courier New" panose="02070309020205020404" pitchFamily="49" charset="0"/>
              </a:rPr>
              <a:t>JComponent</a:t>
            </a:r>
            <a:r>
              <a:rPr lang="en-GB" altLang="en-US" sz="2400" dirty="0"/>
              <a:t> is abstract class for all Swing components and you can use it as the base class for your new component.</a:t>
            </a:r>
          </a:p>
          <a:p>
            <a:r>
              <a:rPr lang="en-GB" altLang="en-US" sz="2400" dirty="0"/>
              <a:t>All the desktop objects that we interact with are descendants of </a:t>
            </a:r>
            <a:r>
              <a:rPr lang="en-GB" altLang="en-US" sz="2400" dirty="0" err="1">
                <a:latin typeface="Courier New" panose="02070309020205020404" pitchFamily="49" charset="0"/>
                <a:cs typeface="Courier New" panose="02070309020205020404" pitchFamily="49" charset="0"/>
              </a:rPr>
              <a:t>JComponent</a:t>
            </a:r>
            <a:r>
              <a:rPr lang="en-GB" altLang="en-US" sz="2400" dirty="0"/>
              <a:t>:</a:t>
            </a:r>
          </a:p>
          <a:p>
            <a:pPr lvl="1"/>
            <a:r>
              <a:rPr lang="en-GB" altLang="en-US" sz="2000" dirty="0" err="1"/>
              <a:t>JButton</a:t>
            </a:r>
            <a:r>
              <a:rPr lang="en-GB" altLang="en-US" sz="2000" dirty="0"/>
              <a:t>, </a:t>
            </a:r>
            <a:r>
              <a:rPr lang="en-GB" altLang="en-US" sz="2000" dirty="0" err="1"/>
              <a:t>JComboBox</a:t>
            </a:r>
            <a:r>
              <a:rPr lang="en-GB" altLang="en-US" sz="2000" dirty="0"/>
              <a:t>, </a:t>
            </a:r>
            <a:r>
              <a:rPr lang="en-GB" altLang="en-US" sz="2000" dirty="0" err="1"/>
              <a:t>JFileChooser</a:t>
            </a:r>
            <a:r>
              <a:rPr lang="en-GB" altLang="en-US" sz="2000" dirty="0"/>
              <a:t>, </a:t>
            </a:r>
            <a:r>
              <a:rPr lang="en-GB" altLang="en-US" sz="2000" dirty="0" err="1"/>
              <a:t>JList</a:t>
            </a:r>
            <a:r>
              <a:rPr lang="en-GB" altLang="en-US" sz="2000" dirty="0"/>
              <a:t>, </a:t>
            </a:r>
            <a:r>
              <a:rPr lang="en-GB" altLang="en-US" sz="2000" dirty="0" err="1"/>
              <a:t>JLabel</a:t>
            </a:r>
            <a:r>
              <a:rPr lang="en-GB" altLang="en-US" sz="2000" dirty="0"/>
              <a:t>, </a:t>
            </a:r>
            <a:r>
              <a:rPr lang="en-GB" altLang="en-US" sz="2000" dirty="0" err="1"/>
              <a:t>JMenu</a:t>
            </a:r>
            <a:r>
              <a:rPr lang="en-GB" altLang="en-US" sz="2000" dirty="0"/>
              <a:t>, </a:t>
            </a:r>
            <a:r>
              <a:rPr lang="en-GB" altLang="en-US" sz="2000" dirty="0" err="1"/>
              <a:t>JMenuBar</a:t>
            </a:r>
            <a:r>
              <a:rPr lang="en-GB" altLang="en-US" sz="2000" dirty="0"/>
              <a:t> etc.</a:t>
            </a:r>
          </a:p>
          <a:p>
            <a:r>
              <a:rPr lang="en-GB" altLang="en-US" sz="2400" dirty="0"/>
              <a:t>Component has query and command methods to view and change its properties</a:t>
            </a:r>
          </a:p>
          <a:p>
            <a:endParaRPr lang="en-US" altLang="en-US" dirty="0"/>
          </a:p>
        </p:txBody>
      </p:sp>
    </p:spTree>
    <p:extLst>
      <p:ext uri="{BB962C8B-B14F-4D97-AF65-F5344CB8AC3E}">
        <p14:creationId xmlns:p14="http://schemas.microsoft.com/office/powerpoint/2010/main" val="1980783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z="2400"/>
              <a:t>Hierarchy</a:t>
            </a:r>
            <a:endParaRPr lang="en-US" altLang="en-US" sz="2400"/>
          </a:p>
        </p:txBody>
      </p:sp>
      <p:sp>
        <p:nvSpPr>
          <p:cNvPr id="17411" name="Rectangle 3"/>
          <p:cNvSpPr>
            <a:spLocks noGrp="1" noChangeArrowheads="1"/>
          </p:cNvSpPr>
          <p:nvPr>
            <p:ph type="body" idx="1"/>
          </p:nvPr>
        </p:nvSpPr>
        <p:spPr>
          <a:xfrm>
            <a:off x="457200" y="1600200"/>
            <a:ext cx="8229600" cy="749300"/>
          </a:xfrm>
        </p:spPr>
        <p:txBody>
          <a:bodyPr/>
          <a:lstStyle/>
          <a:p>
            <a:pPr>
              <a:lnSpc>
                <a:spcPct val="90000"/>
              </a:lnSpc>
            </a:pPr>
            <a:endParaRPr lang="en-GB" altLang="en-US" dirty="0"/>
          </a:p>
        </p:txBody>
      </p:sp>
      <p:grpSp>
        <p:nvGrpSpPr>
          <p:cNvPr id="17414" name="Group 10"/>
          <p:cNvGrpSpPr>
            <a:grpSpLocks/>
          </p:cNvGrpSpPr>
          <p:nvPr/>
        </p:nvGrpSpPr>
        <p:grpSpPr bwMode="auto">
          <a:xfrm>
            <a:off x="2051050" y="2636838"/>
            <a:ext cx="1368425" cy="720725"/>
            <a:chOff x="839" y="1570"/>
            <a:chExt cx="862" cy="454"/>
          </a:xfrm>
        </p:grpSpPr>
        <p:sp>
          <p:nvSpPr>
            <p:cNvPr id="17450" name="Rectangle 11"/>
            <p:cNvSpPr>
              <a:spLocks noChangeArrowheads="1"/>
            </p:cNvSpPr>
            <p:nvPr/>
          </p:nvSpPr>
          <p:spPr bwMode="auto">
            <a:xfrm>
              <a:off x="839" y="1570"/>
              <a:ext cx="862"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51" name="Text Box 12"/>
            <p:cNvSpPr txBox="1">
              <a:spLocks noChangeArrowheads="1"/>
            </p:cNvSpPr>
            <p:nvPr/>
          </p:nvSpPr>
          <p:spPr bwMode="auto">
            <a:xfrm>
              <a:off x="839" y="1661"/>
              <a:ext cx="8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i="0"/>
                <a:t>JComponent</a:t>
              </a:r>
              <a:endParaRPr lang="en-US" altLang="en-US" sz="1600" i="0"/>
            </a:p>
          </p:txBody>
        </p:sp>
      </p:grpSp>
      <p:sp>
        <p:nvSpPr>
          <p:cNvPr id="17415" name="AutoShape 13"/>
          <p:cNvSpPr>
            <a:spLocks noChangeArrowheads="1"/>
          </p:cNvSpPr>
          <p:nvPr/>
        </p:nvSpPr>
        <p:spPr bwMode="auto">
          <a:xfrm>
            <a:off x="3132138" y="3355975"/>
            <a:ext cx="144462" cy="215900"/>
          </a:xfrm>
          <a:prstGeom prst="triangle">
            <a:avLst>
              <a:gd name="adj"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16" name="Line 14"/>
          <p:cNvSpPr>
            <a:spLocks noChangeShapeType="1"/>
          </p:cNvSpPr>
          <p:nvPr/>
        </p:nvSpPr>
        <p:spPr bwMode="auto">
          <a:xfrm flipH="1">
            <a:off x="3203575" y="3571875"/>
            <a:ext cx="1588" cy="151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nvGrpSpPr>
          <p:cNvPr id="17419" name="Group 21"/>
          <p:cNvGrpSpPr>
            <a:grpSpLocks/>
          </p:cNvGrpSpPr>
          <p:nvPr/>
        </p:nvGrpSpPr>
        <p:grpSpPr bwMode="auto">
          <a:xfrm>
            <a:off x="827088" y="3860800"/>
            <a:ext cx="1657350" cy="720725"/>
            <a:chOff x="839" y="1570"/>
            <a:chExt cx="862" cy="454"/>
          </a:xfrm>
        </p:grpSpPr>
        <p:sp>
          <p:nvSpPr>
            <p:cNvPr id="17444" name="Rectangle 22"/>
            <p:cNvSpPr>
              <a:spLocks noChangeArrowheads="1"/>
            </p:cNvSpPr>
            <p:nvPr/>
          </p:nvSpPr>
          <p:spPr bwMode="auto">
            <a:xfrm>
              <a:off x="839" y="1570"/>
              <a:ext cx="862"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45" name="Text Box 23"/>
            <p:cNvSpPr txBox="1">
              <a:spLocks noChangeArrowheads="1"/>
            </p:cNvSpPr>
            <p:nvPr/>
          </p:nvSpPr>
          <p:spPr bwMode="auto">
            <a:xfrm>
              <a:off x="839" y="1661"/>
              <a:ext cx="8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i="0"/>
                <a:t>AbstractButton</a:t>
              </a:r>
              <a:endParaRPr lang="en-US" altLang="en-US" sz="1600" i="0"/>
            </a:p>
          </p:txBody>
        </p:sp>
      </p:grpSp>
      <p:grpSp>
        <p:nvGrpSpPr>
          <p:cNvPr id="17420" name="Group 24"/>
          <p:cNvGrpSpPr>
            <a:grpSpLocks/>
          </p:cNvGrpSpPr>
          <p:nvPr/>
        </p:nvGrpSpPr>
        <p:grpSpPr bwMode="auto">
          <a:xfrm>
            <a:off x="2124075" y="3355975"/>
            <a:ext cx="144463" cy="504825"/>
            <a:chOff x="2471" y="2069"/>
            <a:chExt cx="91" cy="318"/>
          </a:xfrm>
        </p:grpSpPr>
        <p:sp>
          <p:nvSpPr>
            <p:cNvPr id="17442" name="AutoShape 25"/>
            <p:cNvSpPr>
              <a:spLocks noChangeArrowheads="1"/>
            </p:cNvSpPr>
            <p:nvPr/>
          </p:nvSpPr>
          <p:spPr bwMode="auto">
            <a:xfrm>
              <a:off x="2471" y="2069"/>
              <a:ext cx="91" cy="136"/>
            </a:xfrm>
            <a:prstGeom prst="triangle">
              <a:avLst>
                <a:gd name="adj"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43" name="Line 26"/>
            <p:cNvSpPr>
              <a:spLocks noChangeShapeType="1"/>
            </p:cNvSpPr>
            <p:nvPr/>
          </p:nvSpPr>
          <p:spPr bwMode="auto">
            <a:xfrm>
              <a:off x="2517" y="2205"/>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7421" name="Group 27"/>
          <p:cNvGrpSpPr>
            <a:grpSpLocks/>
          </p:cNvGrpSpPr>
          <p:nvPr/>
        </p:nvGrpSpPr>
        <p:grpSpPr bwMode="auto">
          <a:xfrm>
            <a:off x="1116013" y="5084763"/>
            <a:ext cx="1152525" cy="431800"/>
            <a:chOff x="839" y="1570"/>
            <a:chExt cx="862" cy="454"/>
          </a:xfrm>
        </p:grpSpPr>
        <p:sp>
          <p:nvSpPr>
            <p:cNvPr id="17440" name="Rectangle 28"/>
            <p:cNvSpPr>
              <a:spLocks noChangeArrowheads="1"/>
            </p:cNvSpPr>
            <p:nvPr/>
          </p:nvSpPr>
          <p:spPr bwMode="auto">
            <a:xfrm>
              <a:off x="839" y="1570"/>
              <a:ext cx="862"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41" name="Text Box 29"/>
            <p:cNvSpPr txBox="1">
              <a:spLocks noChangeArrowheads="1"/>
            </p:cNvSpPr>
            <p:nvPr/>
          </p:nvSpPr>
          <p:spPr bwMode="auto">
            <a:xfrm>
              <a:off x="839" y="1662"/>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i="0"/>
                <a:t>JButton</a:t>
              </a:r>
              <a:endParaRPr lang="en-US" altLang="en-US" sz="1600" i="0"/>
            </a:p>
          </p:txBody>
        </p:sp>
      </p:grpSp>
      <p:grpSp>
        <p:nvGrpSpPr>
          <p:cNvPr id="17422" name="Group 30"/>
          <p:cNvGrpSpPr>
            <a:grpSpLocks/>
          </p:cNvGrpSpPr>
          <p:nvPr/>
        </p:nvGrpSpPr>
        <p:grpSpPr bwMode="auto">
          <a:xfrm>
            <a:off x="1619250" y="4581525"/>
            <a:ext cx="144463" cy="504825"/>
            <a:chOff x="2471" y="2069"/>
            <a:chExt cx="91" cy="318"/>
          </a:xfrm>
        </p:grpSpPr>
        <p:sp>
          <p:nvSpPr>
            <p:cNvPr id="17438" name="AutoShape 31"/>
            <p:cNvSpPr>
              <a:spLocks noChangeArrowheads="1"/>
            </p:cNvSpPr>
            <p:nvPr/>
          </p:nvSpPr>
          <p:spPr bwMode="auto">
            <a:xfrm>
              <a:off x="2471" y="2069"/>
              <a:ext cx="91" cy="136"/>
            </a:xfrm>
            <a:prstGeom prst="triangle">
              <a:avLst>
                <a:gd name="adj"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39" name="Line 32"/>
            <p:cNvSpPr>
              <a:spLocks noChangeShapeType="1"/>
            </p:cNvSpPr>
            <p:nvPr/>
          </p:nvSpPr>
          <p:spPr bwMode="auto">
            <a:xfrm>
              <a:off x="2517" y="2205"/>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7423" name="Group 33"/>
          <p:cNvGrpSpPr>
            <a:grpSpLocks/>
          </p:cNvGrpSpPr>
          <p:nvPr/>
        </p:nvGrpSpPr>
        <p:grpSpPr bwMode="auto">
          <a:xfrm>
            <a:off x="2700338" y="5084763"/>
            <a:ext cx="1152525" cy="431800"/>
            <a:chOff x="839" y="1570"/>
            <a:chExt cx="862" cy="454"/>
          </a:xfrm>
        </p:grpSpPr>
        <p:sp>
          <p:nvSpPr>
            <p:cNvPr id="17436" name="Rectangle 34"/>
            <p:cNvSpPr>
              <a:spLocks noChangeArrowheads="1"/>
            </p:cNvSpPr>
            <p:nvPr/>
          </p:nvSpPr>
          <p:spPr bwMode="auto">
            <a:xfrm>
              <a:off x="839" y="1570"/>
              <a:ext cx="862"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37" name="Text Box 35"/>
            <p:cNvSpPr txBox="1">
              <a:spLocks noChangeArrowheads="1"/>
            </p:cNvSpPr>
            <p:nvPr/>
          </p:nvSpPr>
          <p:spPr bwMode="auto">
            <a:xfrm>
              <a:off x="839" y="1662"/>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i="0"/>
                <a:t>JLabel</a:t>
              </a:r>
              <a:endParaRPr lang="en-US" altLang="en-US" sz="1600" i="0"/>
            </a:p>
          </p:txBody>
        </p:sp>
      </p:grpSp>
      <p:grpSp>
        <p:nvGrpSpPr>
          <p:cNvPr id="17424" name="Group 36"/>
          <p:cNvGrpSpPr>
            <a:grpSpLocks/>
          </p:cNvGrpSpPr>
          <p:nvPr/>
        </p:nvGrpSpPr>
        <p:grpSpPr bwMode="auto">
          <a:xfrm>
            <a:off x="4067175" y="5084763"/>
            <a:ext cx="1152525" cy="431800"/>
            <a:chOff x="839" y="1570"/>
            <a:chExt cx="862" cy="454"/>
          </a:xfrm>
        </p:grpSpPr>
        <p:sp>
          <p:nvSpPr>
            <p:cNvPr id="17434" name="Rectangle 37"/>
            <p:cNvSpPr>
              <a:spLocks noChangeArrowheads="1"/>
            </p:cNvSpPr>
            <p:nvPr/>
          </p:nvSpPr>
          <p:spPr bwMode="auto">
            <a:xfrm>
              <a:off x="839" y="1570"/>
              <a:ext cx="862"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35" name="Text Box 38"/>
            <p:cNvSpPr txBox="1">
              <a:spLocks noChangeArrowheads="1"/>
            </p:cNvSpPr>
            <p:nvPr/>
          </p:nvSpPr>
          <p:spPr bwMode="auto">
            <a:xfrm>
              <a:off x="839" y="1662"/>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i="0"/>
                <a:t>JList</a:t>
              </a:r>
              <a:endParaRPr lang="en-US" altLang="en-US" sz="1600" i="0"/>
            </a:p>
          </p:txBody>
        </p:sp>
      </p:grpSp>
      <p:grpSp>
        <p:nvGrpSpPr>
          <p:cNvPr id="17425" name="Group 39"/>
          <p:cNvGrpSpPr>
            <a:grpSpLocks/>
          </p:cNvGrpSpPr>
          <p:nvPr/>
        </p:nvGrpSpPr>
        <p:grpSpPr bwMode="auto">
          <a:xfrm>
            <a:off x="5651500" y="5084763"/>
            <a:ext cx="1152525" cy="431800"/>
            <a:chOff x="839" y="1570"/>
            <a:chExt cx="862" cy="454"/>
          </a:xfrm>
        </p:grpSpPr>
        <p:sp>
          <p:nvSpPr>
            <p:cNvPr id="17432" name="Rectangle 40"/>
            <p:cNvSpPr>
              <a:spLocks noChangeArrowheads="1"/>
            </p:cNvSpPr>
            <p:nvPr/>
          </p:nvSpPr>
          <p:spPr bwMode="auto">
            <a:xfrm>
              <a:off x="839" y="1570"/>
              <a:ext cx="862"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33" name="Text Box 41"/>
            <p:cNvSpPr txBox="1">
              <a:spLocks noChangeArrowheads="1"/>
            </p:cNvSpPr>
            <p:nvPr/>
          </p:nvSpPr>
          <p:spPr bwMode="auto">
            <a:xfrm>
              <a:off x="839" y="1662"/>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i="0"/>
                <a:t>JMenuBar</a:t>
              </a:r>
              <a:endParaRPr lang="en-US" altLang="en-US" sz="1600" i="0"/>
            </a:p>
          </p:txBody>
        </p:sp>
      </p:grpSp>
      <p:grpSp>
        <p:nvGrpSpPr>
          <p:cNvPr id="17426" name="Group 42"/>
          <p:cNvGrpSpPr>
            <a:grpSpLocks/>
          </p:cNvGrpSpPr>
          <p:nvPr/>
        </p:nvGrpSpPr>
        <p:grpSpPr bwMode="auto">
          <a:xfrm>
            <a:off x="7092950" y="5084763"/>
            <a:ext cx="1152525" cy="431800"/>
            <a:chOff x="839" y="1570"/>
            <a:chExt cx="862" cy="454"/>
          </a:xfrm>
        </p:grpSpPr>
        <p:sp>
          <p:nvSpPr>
            <p:cNvPr id="17430" name="Rectangle 43"/>
            <p:cNvSpPr>
              <a:spLocks noChangeArrowheads="1"/>
            </p:cNvSpPr>
            <p:nvPr/>
          </p:nvSpPr>
          <p:spPr bwMode="auto">
            <a:xfrm>
              <a:off x="839" y="1570"/>
              <a:ext cx="862"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a:p>
          </p:txBody>
        </p:sp>
        <p:sp>
          <p:nvSpPr>
            <p:cNvPr id="17431" name="Text Box 44"/>
            <p:cNvSpPr txBox="1">
              <a:spLocks noChangeArrowheads="1"/>
            </p:cNvSpPr>
            <p:nvPr/>
          </p:nvSpPr>
          <p:spPr bwMode="auto">
            <a:xfrm>
              <a:off x="839" y="1662"/>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GB" altLang="en-US" sz="1600" i="0"/>
                <a:t>JPanel</a:t>
              </a:r>
              <a:endParaRPr lang="en-US" altLang="en-US" sz="1600" i="0"/>
            </a:p>
          </p:txBody>
        </p:sp>
      </p:grpSp>
      <p:cxnSp>
        <p:nvCxnSpPr>
          <p:cNvPr id="17427" name="AutoShape 45"/>
          <p:cNvCxnSpPr>
            <a:cxnSpLocks noChangeShapeType="1"/>
            <a:stCxn id="17434" idx="0"/>
          </p:cNvCxnSpPr>
          <p:nvPr/>
        </p:nvCxnSpPr>
        <p:spPr bwMode="auto">
          <a:xfrm rot="5400000" flipH="1">
            <a:off x="3852069" y="4293394"/>
            <a:ext cx="215900" cy="1366838"/>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8" name="AutoShape 46"/>
          <p:cNvCxnSpPr>
            <a:cxnSpLocks noChangeShapeType="1"/>
            <a:endCxn id="17432" idx="0"/>
          </p:cNvCxnSpPr>
          <p:nvPr/>
        </p:nvCxnSpPr>
        <p:spPr bwMode="auto">
          <a:xfrm>
            <a:off x="3203575" y="4868863"/>
            <a:ext cx="3024188" cy="21590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9" name="AutoShape 47"/>
          <p:cNvCxnSpPr>
            <a:cxnSpLocks noChangeShapeType="1"/>
            <a:endCxn id="17430" idx="0"/>
          </p:cNvCxnSpPr>
          <p:nvPr/>
        </p:nvCxnSpPr>
        <p:spPr bwMode="auto">
          <a:xfrm>
            <a:off x="6156325" y="4868863"/>
            <a:ext cx="1512888" cy="21590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6750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528" y="468228"/>
            <a:ext cx="7886700" cy="1325563"/>
          </a:xfrm>
        </p:spPr>
        <p:txBody>
          <a:bodyPr/>
          <a:lstStyle/>
          <a:p>
            <a:r>
              <a:rPr lang="en-GB" altLang="en-US" dirty="0"/>
              <a:t>HashMap Discussion</a:t>
            </a:r>
          </a:p>
        </p:txBody>
      </p:sp>
      <p:sp>
        <p:nvSpPr>
          <p:cNvPr id="8195" name="Rectangle 3"/>
          <p:cNvSpPr>
            <a:spLocks noGrp="1" noChangeArrowheads="1"/>
          </p:cNvSpPr>
          <p:nvPr>
            <p:ph type="body" idx="1"/>
          </p:nvPr>
        </p:nvSpPr>
        <p:spPr/>
        <p:txBody>
          <a:bodyPr/>
          <a:lstStyle/>
          <a:p>
            <a:r>
              <a:rPr lang="en-GB" altLang="en-US" dirty="0">
                <a:latin typeface="Courier New" panose="02070309020205020404" pitchFamily="49" charset="0"/>
                <a:cs typeface="Courier New" panose="02070309020205020404" pitchFamily="49" charset="0"/>
              </a:rPr>
              <a:t>HashMap</a:t>
            </a:r>
            <a:r>
              <a:rPr lang="en-GB" altLang="en-US" dirty="0"/>
              <a:t> compared to </a:t>
            </a:r>
            <a:r>
              <a:rPr lang="en-GB" altLang="en-US" dirty="0" err="1">
                <a:latin typeface="Courier New" panose="02070309020205020404" pitchFamily="49" charset="0"/>
                <a:cs typeface="Courier New" panose="02070309020205020404" pitchFamily="49" charset="0"/>
              </a:rPr>
              <a:t>ArrayList</a:t>
            </a:r>
            <a:endParaRPr lang="en-GB" altLang="en-US" dirty="0">
              <a:latin typeface="Courier New" panose="02070309020205020404" pitchFamily="49" charset="0"/>
              <a:cs typeface="Courier New" panose="02070309020205020404" pitchFamily="49" charset="0"/>
            </a:endParaRPr>
          </a:p>
          <a:p>
            <a:endParaRPr lang="en-GB" altLang="en-US" dirty="0"/>
          </a:p>
          <a:p>
            <a:r>
              <a:rPr lang="en-GB" altLang="en-US" dirty="0"/>
              <a:t>As with most things nothing is perfection solution for all situations</a:t>
            </a:r>
          </a:p>
          <a:p>
            <a:endParaRPr lang="en-GB" altLang="en-US" dirty="0"/>
          </a:p>
          <a:p>
            <a:r>
              <a:rPr lang="en-GB" altLang="en-US" dirty="0"/>
              <a:t>How to iterate over a HashMap? </a:t>
            </a:r>
          </a:p>
          <a:p>
            <a:pPr lvl="1"/>
            <a:r>
              <a:rPr lang="en-GB" altLang="en-US" dirty="0">
                <a:latin typeface="Courier New" panose="02070309020205020404" pitchFamily="49" charset="0"/>
                <a:cs typeface="Courier New" panose="02070309020205020404" pitchFamily="49" charset="0"/>
              </a:rPr>
              <a:t>for</a:t>
            </a:r>
            <a:r>
              <a:rPr lang="en-GB" altLang="en-US" dirty="0"/>
              <a:t> loop: most common method and is preferable in most cases</a:t>
            </a:r>
          </a:p>
          <a:p>
            <a:pPr lvl="1"/>
            <a:r>
              <a:rPr lang="en-GB" altLang="en-US" dirty="0">
                <a:latin typeface="Courier New" panose="02070309020205020404" pitchFamily="49" charset="0"/>
                <a:cs typeface="Courier New" panose="02070309020205020404" pitchFamily="49" charset="0"/>
              </a:rPr>
              <a:t>iterator</a:t>
            </a:r>
            <a:r>
              <a:rPr lang="en-GB" altLang="en-US" dirty="0"/>
              <a:t>: if you are stuck with older version of Java (less than 5) or planning to remove entries during iteration </a:t>
            </a:r>
          </a:p>
        </p:txBody>
      </p:sp>
    </p:spTree>
    <p:extLst>
      <p:ext uri="{BB962C8B-B14F-4D97-AF65-F5344CB8AC3E}">
        <p14:creationId xmlns:p14="http://schemas.microsoft.com/office/powerpoint/2010/main" val="3309065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sz="2400" dirty="0"/>
              <a:t>Some methods in </a:t>
            </a:r>
            <a:r>
              <a:rPr lang="en-GB" altLang="en-US" sz="2400" dirty="0" err="1"/>
              <a:t>JComponent</a:t>
            </a:r>
            <a:endParaRPr lang="en-US" altLang="en-US" sz="2400" dirty="0"/>
          </a:p>
        </p:txBody>
      </p:sp>
      <p:sp>
        <p:nvSpPr>
          <p:cNvPr id="18435" name="Text Box 3"/>
          <p:cNvSpPr txBox="1">
            <a:spLocks noChangeArrowheads="1"/>
          </p:cNvSpPr>
          <p:nvPr/>
        </p:nvSpPr>
        <p:spPr bwMode="auto">
          <a:xfrm>
            <a:off x="1476375" y="1412875"/>
            <a:ext cx="51847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ts val="400"/>
              </a:spcBef>
              <a:buClr>
                <a:schemeClr val="tx2"/>
              </a:buClr>
              <a:buFont typeface="SPSS Marker Set" pitchFamily="2" charset="2"/>
              <a:buNone/>
            </a:pPr>
            <a:r>
              <a:rPr kumimoji="1" lang="en-US" altLang="en-US" sz="1800" b="1" i="0">
                <a:latin typeface="Courier New" panose="02070309020205020404" pitchFamily="49" charset="0"/>
              </a:rPr>
              <a:t>public</a:t>
            </a:r>
            <a:r>
              <a:rPr kumimoji="1" lang="en-US" altLang="en-US" sz="1800" i="0">
                <a:latin typeface="Courier New" panose="02070309020205020404" pitchFamily="49" charset="0"/>
              </a:rPr>
              <a:t> Color getForeground ();</a:t>
            </a:r>
          </a:p>
          <a:p>
            <a:pPr>
              <a:lnSpc>
                <a:spcPct val="90000"/>
              </a:lnSpc>
              <a:buClr>
                <a:schemeClr val="tx2"/>
              </a:buClr>
              <a:buFont typeface="SPSS Marker Set" pitchFamily="2" charset="2"/>
              <a:buNone/>
            </a:pPr>
            <a:r>
              <a:rPr kumimoji="1" lang="en-US" altLang="en-US" sz="1800" b="1" i="0">
                <a:latin typeface="Courier New" panose="02070309020205020404" pitchFamily="49" charset="0"/>
              </a:rPr>
              <a:t>public</a:t>
            </a:r>
            <a:r>
              <a:rPr kumimoji="1" lang="en-US" altLang="en-US" sz="1800" i="0">
                <a:latin typeface="Courier New" panose="02070309020205020404" pitchFamily="49" charset="0"/>
              </a:rPr>
              <a:t> Color getBackground ();</a:t>
            </a:r>
          </a:p>
          <a:p>
            <a:pPr>
              <a:lnSpc>
                <a:spcPct val="90000"/>
              </a:lnSpc>
              <a:buClr>
                <a:schemeClr val="tx2"/>
              </a:buClr>
              <a:buFont typeface="SPSS Marker Set" pitchFamily="2" charset="2"/>
              <a:buNone/>
            </a:pPr>
            <a:r>
              <a:rPr kumimoji="1" lang="en-US" altLang="en-US" sz="1800" b="1" i="0">
                <a:latin typeface="Courier New" panose="02070309020205020404" pitchFamily="49" charset="0"/>
              </a:rPr>
              <a:t>public</a:t>
            </a:r>
            <a:r>
              <a:rPr kumimoji="1" lang="en-US" altLang="en-US" sz="1800" i="0">
                <a:latin typeface="Courier New" panose="02070309020205020404" pitchFamily="49" charset="0"/>
              </a:rPr>
              <a:t> Point getLocation ();</a:t>
            </a:r>
          </a:p>
          <a:p>
            <a:pPr>
              <a:lnSpc>
                <a:spcPct val="90000"/>
              </a:lnSpc>
              <a:buClr>
                <a:schemeClr val="tx2"/>
              </a:buClr>
              <a:buFont typeface="SPSS Marker Set" pitchFamily="2" charset="2"/>
              <a:buNone/>
            </a:pPr>
            <a:r>
              <a:rPr kumimoji="1" lang="en-US" altLang="en-US" sz="1800" b="1" i="0">
                <a:latin typeface="Courier New" panose="02070309020205020404" pitchFamily="49" charset="0"/>
              </a:rPr>
              <a:t>public</a:t>
            </a:r>
            <a:r>
              <a:rPr kumimoji="1" lang="en-US" altLang="en-US" sz="1800" i="0">
                <a:latin typeface="Courier New" panose="02070309020205020404" pitchFamily="49" charset="0"/>
              </a:rPr>
              <a:t> Dimension getSize ()</a:t>
            </a:r>
          </a:p>
          <a:p>
            <a:pPr>
              <a:lnSpc>
                <a:spcPct val="90000"/>
              </a:lnSpc>
              <a:spcAft>
                <a:spcPts val="800"/>
              </a:spcAft>
              <a:buClr>
                <a:schemeClr val="tx2"/>
              </a:buClr>
              <a:buFont typeface="SPSS Marker Set" pitchFamily="2" charset="2"/>
              <a:buNone/>
            </a:pPr>
            <a:r>
              <a:rPr kumimoji="1" lang="en-US" altLang="en-US" sz="1800" b="1" i="0">
                <a:latin typeface="Courier New" panose="02070309020205020404" pitchFamily="49" charset="0"/>
              </a:rPr>
              <a:t>public</a:t>
            </a:r>
            <a:r>
              <a:rPr kumimoji="1" lang="en-US" altLang="en-US" sz="1800" i="0">
                <a:latin typeface="Courier New" panose="02070309020205020404" pitchFamily="49" charset="0"/>
              </a:rPr>
              <a:t> Font getFont ();</a:t>
            </a:r>
            <a:endParaRPr lang="en-US" altLang="en-US" sz="2800" i="0">
              <a:latin typeface="Tahoma" panose="020B0604030504040204" pitchFamily="34" charset="0"/>
            </a:endParaRPr>
          </a:p>
        </p:txBody>
      </p:sp>
      <p:sp>
        <p:nvSpPr>
          <p:cNvPr id="18436" name="Text Box 4"/>
          <p:cNvSpPr txBox="1">
            <a:spLocks noChangeArrowheads="1"/>
          </p:cNvSpPr>
          <p:nvPr/>
        </p:nvSpPr>
        <p:spPr bwMode="auto">
          <a:xfrm>
            <a:off x="1423988" y="3141663"/>
            <a:ext cx="52355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90000"/>
              </a:lnSpc>
              <a:spcBef>
                <a:spcPts val="400"/>
              </a:spcBef>
              <a:spcAft>
                <a:spcPts val="800"/>
              </a:spcAft>
              <a:buClr>
                <a:schemeClr val="tx2"/>
              </a:buClr>
              <a:buFont typeface="SPSS Marker Set" pitchFamily="2" charset="2"/>
              <a:buNone/>
            </a:pPr>
            <a:r>
              <a:rPr kumimoji="1" lang="en-US" altLang="en-US" sz="1800" b="1" i="0">
                <a:latin typeface="Courier New" panose="02070309020205020404" pitchFamily="49" charset="0"/>
              </a:rPr>
              <a:t>public void</a:t>
            </a:r>
            <a:r>
              <a:rPr kumimoji="1" lang="en-US" altLang="en-US" sz="1800" i="0">
                <a:latin typeface="Courier New" panose="02070309020205020404" pitchFamily="49" charset="0"/>
              </a:rPr>
              <a:t> setForeground (Color fg);</a:t>
            </a:r>
          </a:p>
          <a:p>
            <a:pPr>
              <a:lnSpc>
                <a:spcPct val="90000"/>
              </a:lnSpc>
              <a:spcAft>
                <a:spcPts val="800"/>
              </a:spcAft>
              <a:buClr>
                <a:schemeClr val="tx2"/>
              </a:buClr>
              <a:buFont typeface="SPSS Marker Set" pitchFamily="2" charset="2"/>
              <a:buNone/>
            </a:pPr>
            <a:r>
              <a:rPr kumimoji="1" lang="en-US" altLang="en-US" sz="1800" b="1" i="0">
                <a:latin typeface="Courier New" panose="02070309020205020404" pitchFamily="49" charset="0"/>
              </a:rPr>
              <a:t>public void</a:t>
            </a:r>
            <a:r>
              <a:rPr kumimoji="1" lang="en-US" altLang="en-US" sz="1800" i="0">
                <a:latin typeface="Courier New" panose="02070309020205020404" pitchFamily="49" charset="0"/>
              </a:rPr>
              <a:t> setBackground (Color bg);</a:t>
            </a:r>
          </a:p>
          <a:p>
            <a:pPr>
              <a:lnSpc>
                <a:spcPct val="90000"/>
              </a:lnSpc>
              <a:spcAft>
                <a:spcPts val="800"/>
              </a:spcAft>
              <a:buClr>
                <a:schemeClr val="tx2"/>
              </a:buClr>
              <a:buFont typeface="SPSS Marker Set" pitchFamily="2" charset="2"/>
              <a:buNone/>
            </a:pPr>
            <a:r>
              <a:rPr kumimoji="1" lang="en-US" altLang="en-US" sz="1800" b="1" i="0">
                <a:latin typeface="Courier New" panose="02070309020205020404" pitchFamily="49" charset="0"/>
              </a:rPr>
              <a:t>public void</a:t>
            </a:r>
            <a:r>
              <a:rPr kumimoji="1" lang="en-US" altLang="en-US" sz="1800" i="0">
                <a:latin typeface="Courier New" panose="02070309020205020404" pitchFamily="49" charset="0"/>
              </a:rPr>
              <a:t> setLocation (Point p);</a:t>
            </a:r>
          </a:p>
          <a:p>
            <a:pPr>
              <a:lnSpc>
                <a:spcPct val="90000"/>
              </a:lnSpc>
              <a:spcAft>
                <a:spcPts val="800"/>
              </a:spcAft>
              <a:buClr>
                <a:schemeClr val="tx2"/>
              </a:buClr>
              <a:buFont typeface="SPSS Marker Set" pitchFamily="2" charset="2"/>
              <a:buNone/>
            </a:pPr>
            <a:r>
              <a:rPr kumimoji="1" lang="en-US" altLang="en-US" sz="1800" b="1" i="0">
                <a:latin typeface="Courier New" panose="02070309020205020404" pitchFamily="49" charset="0"/>
              </a:rPr>
              <a:t>public void</a:t>
            </a:r>
            <a:r>
              <a:rPr kumimoji="1" lang="en-US" altLang="en-US" sz="1800" i="0">
                <a:latin typeface="Courier New" panose="02070309020205020404" pitchFamily="49" charset="0"/>
              </a:rPr>
              <a:t> setSize (Dimension d);</a:t>
            </a:r>
          </a:p>
          <a:p>
            <a:pPr>
              <a:lnSpc>
                <a:spcPct val="90000"/>
              </a:lnSpc>
              <a:spcAft>
                <a:spcPts val="800"/>
              </a:spcAft>
              <a:buClr>
                <a:schemeClr val="tx2"/>
              </a:buClr>
              <a:buFont typeface="SPSS Marker Set" pitchFamily="2" charset="2"/>
              <a:buNone/>
            </a:pPr>
            <a:r>
              <a:rPr kumimoji="1" lang="en-US" altLang="en-US" sz="1800" b="1" i="0">
                <a:latin typeface="Courier New" panose="02070309020205020404" pitchFamily="49" charset="0"/>
              </a:rPr>
              <a:t>public void</a:t>
            </a:r>
            <a:r>
              <a:rPr kumimoji="1" lang="en-US" altLang="en-US" sz="1800" i="0">
                <a:latin typeface="Courier New" panose="02070309020205020404" pitchFamily="49" charset="0"/>
              </a:rPr>
              <a:t> setFont (Font f);</a:t>
            </a:r>
            <a:endParaRPr lang="en-US" altLang="en-US" sz="2800" i="0">
              <a:latin typeface="Tahoma" panose="020B0604030504040204" pitchFamily="34" charset="0"/>
            </a:endParaRPr>
          </a:p>
        </p:txBody>
      </p:sp>
      <p:sp>
        <p:nvSpPr>
          <p:cNvPr id="18437" name="Text Box 5"/>
          <p:cNvSpPr txBox="1">
            <a:spLocks noChangeArrowheads="1"/>
          </p:cNvSpPr>
          <p:nvPr/>
        </p:nvSpPr>
        <p:spPr bwMode="auto">
          <a:xfrm>
            <a:off x="1116013" y="5445125"/>
            <a:ext cx="5472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GB" altLang="en-US" sz="2000" i="0"/>
              <a:t>Of course these are available in </a:t>
            </a:r>
            <a:r>
              <a:rPr lang="en-GB" altLang="en-US" sz="2000" b="1" i="0"/>
              <a:t>all </a:t>
            </a:r>
            <a:r>
              <a:rPr lang="en-GB" altLang="en-US" sz="2000" i="0"/>
              <a:t>subclasses</a:t>
            </a:r>
            <a:endParaRPr lang="en-US" altLang="en-US" sz="2000" i="0"/>
          </a:p>
        </p:txBody>
      </p:sp>
    </p:spTree>
    <p:extLst>
      <p:ext uri="{BB962C8B-B14F-4D97-AF65-F5344CB8AC3E}">
        <p14:creationId xmlns:p14="http://schemas.microsoft.com/office/powerpoint/2010/main" val="2477196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536" y="404664"/>
            <a:ext cx="7886700" cy="1325563"/>
          </a:xfrm>
        </p:spPr>
        <p:txBody>
          <a:bodyPr>
            <a:normAutofit/>
          </a:bodyPr>
          <a:lstStyle/>
          <a:p>
            <a:r>
              <a:rPr lang="en-GB" altLang="en-US" sz="2800" dirty="0"/>
              <a:t>Basic Components for receiving input</a:t>
            </a:r>
            <a:endParaRPr lang="en-US" altLang="en-US" sz="2800" dirty="0"/>
          </a:p>
        </p:txBody>
      </p:sp>
      <p:sp>
        <p:nvSpPr>
          <p:cNvPr id="19459" name="Rectangle 3"/>
          <p:cNvSpPr>
            <a:spLocks noGrp="1" noChangeArrowheads="1"/>
          </p:cNvSpPr>
          <p:nvPr>
            <p:ph type="body" idx="1"/>
          </p:nvPr>
        </p:nvSpPr>
        <p:spPr>
          <a:xfrm>
            <a:off x="539552" y="1556792"/>
            <a:ext cx="7886700" cy="4351338"/>
          </a:xfrm>
        </p:spPr>
        <p:txBody>
          <a:bodyPr/>
          <a:lstStyle/>
          <a:p>
            <a:pPr algn="just">
              <a:lnSpc>
                <a:spcPct val="80000"/>
              </a:lnSpc>
              <a:spcBef>
                <a:spcPts val="500"/>
              </a:spcBef>
              <a:spcAft>
                <a:spcPts val="500"/>
              </a:spcAft>
            </a:pPr>
            <a:r>
              <a:rPr lang="en-US" altLang="en-US" i="1" dirty="0" err="1"/>
              <a:t>JButton</a:t>
            </a:r>
            <a:r>
              <a:rPr lang="en-US" altLang="en-US" sz="2800" i="1" dirty="0"/>
              <a:t>	</a:t>
            </a:r>
          </a:p>
          <a:p>
            <a:pPr algn="just">
              <a:lnSpc>
                <a:spcPct val="80000"/>
              </a:lnSpc>
              <a:spcBef>
                <a:spcPts val="500"/>
              </a:spcBef>
              <a:spcAft>
                <a:spcPts val="500"/>
              </a:spcAft>
            </a:pPr>
            <a:r>
              <a:rPr lang="en-US" altLang="en-US" i="1" dirty="0" err="1"/>
              <a:t>JCheckBox</a:t>
            </a:r>
            <a:r>
              <a:rPr lang="en-US" altLang="en-US" sz="2800" i="1" dirty="0"/>
              <a:t> </a:t>
            </a:r>
            <a:r>
              <a:rPr lang="en-US" altLang="en-US" sz="2000" dirty="0"/>
              <a:t> a toggled on/off button</a:t>
            </a:r>
            <a:r>
              <a:rPr lang="en-US" altLang="en-US" sz="2800" dirty="0"/>
              <a:t> </a:t>
            </a:r>
            <a:r>
              <a:rPr lang="en-US" altLang="en-US" sz="2000" dirty="0"/>
              <a:t>displaying state to user. </a:t>
            </a:r>
          </a:p>
          <a:p>
            <a:pPr algn="just">
              <a:lnSpc>
                <a:spcPct val="80000"/>
              </a:lnSpc>
              <a:spcBef>
                <a:spcPts val="500"/>
              </a:spcBef>
              <a:spcAft>
                <a:spcPts val="500"/>
              </a:spcAft>
            </a:pPr>
            <a:r>
              <a:rPr lang="en-US" altLang="en-US" sz="2800" dirty="0"/>
              <a:t> </a:t>
            </a:r>
            <a:r>
              <a:rPr lang="en-US" altLang="en-US" i="1" dirty="0" err="1"/>
              <a:t>JRadioButton</a:t>
            </a:r>
            <a:r>
              <a:rPr lang="en-US" altLang="en-US" sz="2800" dirty="0"/>
              <a:t> </a:t>
            </a:r>
            <a:r>
              <a:rPr lang="en-US" altLang="en-US" sz="2000" dirty="0"/>
              <a:t>a toggled on/off button</a:t>
            </a:r>
            <a:r>
              <a:rPr lang="en-US" altLang="en-US" sz="2800" dirty="0"/>
              <a:t> </a:t>
            </a:r>
            <a:r>
              <a:rPr lang="en-US" altLang="en-US" sz="2000" dirty="0"/>
              <a:t>displaying its state to user. </a:t>
            </a:r>
          </a:p>
          <a:p>
            <a:pPr algn="just">
              <a:lnSpc>
                <a:spcPct val="80000"/>
              </a:lnSpc>
              <a:spcBef>
                <a:spcPts val="500"/>
              </a:spcBef>
              <a:spcAft>
                <a:spcPts val="500"/>
              </a:spcAft>
            </a:pPr>
            <a:r>
              <a:rPr lang="en-US" altLang="en-US" i="1" dirty="0" err="1"/>
              <a:t>JComboBox</a:t>
            </a:r>
            <a:r>
              <a:rPr lang="en-US" altLang="en-US" sz="2800" i="1" dirty="0"/>
              <a:t> </a:t>
            </a:r>
            <a:r>
              <a:rPr lang="en-US" altLang="en-US" sz="2000" dirty="0"/>
              <a:t>a drop-down list with optional editable text field. The user can key in a value or select a value from drop-down list.</a:t>
            </a:r>
          </a:p>
          <a:p>
            <a:pPr algn="just">
              <a:lnSpc>
                <a:spcPct val="80000"/>
              </a:lnSpc>
              <a:spcAft>
                <a:spcPts val="500"/>
              </a:spcAft>
            </a:pPr>
            <a:r>
              <a:rPr lang="en-US" altLang="en-US" i="1" dirty="0" err="1"/>
              <a:t>JList</a:t>
            </a:r>
            <a:r>
              <a:rPr lang="en-US" altLang="en-US" sz="2800" i="1" dirty="0"/>
              <a:t> </a:t>
            </a:r>
            <a:r>
              <a:rPr lang="en-US" altLang="en-US" sz="2000" dirty="0"/>
              <a:t>allows a user to select one or more items from a list.</a:t>
            </a:r>
          </a:p>
          <a:p>
            <a:pPr algn="just">
              <a:lnSpc>
                <a:spcPct val="80000"/>
              </a:lnSpc>
              <a:spcAft>
                <a:spcPts val="500"/>
              </a:spcAft>
            </a:pPr>
            <a:r>
              <a:rPr lang="en-US" altLang="en-US" i="1" dirty="0" err="1"/>
              <a:t>JMenu</a:t>
            </a:r>
            <a:r>
              <a:rPr lang="en-US" altLang="en-US" sz="2800" i="1" dirty="0"/>
              <a:t> </a:t>
            </a:r>
            <a:r>
              <a:rPr lang="en-US" altLang="en-US" sz="2000" dirty="0"/>
              <a:t>popup list of items from which the user can select.</a:t>
            </a:r>
            <a:r>
              <a:rPr lang="en-US" altLang="en-US" sz="2800" dirty="0"/>
              <a:t> </a:t>
            </a:r>
          </a:p>
          <a:p>
            <a:pPr algn="just">
              <a:lnSpc>
                <a:spcPct val="80000"/>
              </a:lnSpc>
              <a:spcAft>
                <a:spcPts val="500"/>
              </a:spcAft>
            </a:pPr>
            <a:r>
              <a:rPr lang="en-US" altLang="en-US" i="1" dirty="0" err="1"/>
              <a:t>JSlider</a:t>
            </a:r>
            <a:r>
              <a:rPr lang="en-US" altLang="en-US" sz="2800" i="1" dirty="0"/>
              <a:t> </a:t>
            </a:r>
            <a:r>
              <a:rPr lang="en-US" altLang="en-US" sz="2000" dirty="0"/>
              <a:t>lets user select a value by sliding a knob.</a:t>
            </a:r>
          </a:p>
          <a:p>
            <a:pPr>
              <a:lnSpc>
                <a:spcPct val="80000"/>
              </a:lnSpc>
              <a:spcAft>
                <a:spcPts val="500"/>
              </a:spcAft>
            </a:pPr>
            <a:r>
              <a:rPr lang="en-US" altLang="en-US" i="1" dirty="0" err="1"/>
              <a:t>JTextField</a:t>
            </a:r>
            <a:r>
              <a:rPr lang="en-US" altLang="en-US" sz="2800" i="1" dirty="0"/>
              <a:t> </a:t>
            </a:r>
            <a:r>
              <a:rPr lang="en-US" altLang="en-US" sz="2000" dirty="0"/>
              <a:t>area for entering a single line of input.</a:t>
            </a:r>
          </a:p>
          <a:p>
            <a:pPr>
              <a:lnSpc>
                <a:spcPct val="80000"/>
              </a:lnSpc>
            </a:pPr>
            <a:endParaRPr lang="en-US" altLang="en-US" sz="2000" dirty="0"/>
          </a:p>
        </p:txBody>
      </p:sp>
    </p:spTree>
    <p:extLst>
      <p:ext uri="{BB962C8B-B14F-4D97-AF65-F5344CB8AC3E}">
        <p14:creationId xmlns:p14="http://schemas.microsoft.com/office/powerpoint/2010/main" val="1195303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1520" y="528187"/>
            <a:ext cx="7886700" cy="1325563"/>
          </a:xfrm>
        </p:spPr>
        <p:txBody>
          <a:bodyPr>
            <a:normAutofit/>
          </a:bodyPr>
          <a:lstStyle/>
          <a:p>
            <a:r>
              <a:rPr lang="en-GB" altLang="en-US" sz="2800" dirty="0"/>
              <a:t>Basic Components to present information</a:t>
            </a:r>
            <a:endParaRPr lang="en-US" altLang="en-US" sz="2800" dirty="0"/>
          </a:p>
        </p:txBody>
      </p:sp>
      <p:sp>
        <p:nvSpPr>
          <p:cNvPr id="20483" name="Rectangle 3"/>
          <p:cNvSpPr>
            <a:spLocks noGrp="1" noChangeArrowheads="1"/>
          </p:cNvSpPr>
          <p:nvPr>
            <p:ph type="body" idx="1"/>
          </p:nvPr>
        </p:nvSpPr>
        <p:spPr>
          <a:xfrm>
            <a:off x="467544" y="1700808"/>
            <a:ext cx="7886700" cy="4351338"/>
          </a:xfrm>
        </p:spPr>
        <p:txBody>
          <a:bodyPr/>
          <a:lstStyle/>
          <a:p>
            <a:pPr algn="just">
              <a:lnSpc>
                <a:spcPct val="90000"/>
              </a:lnSpc>
              <a:spcBef>
                <a:spcPts val="500"/>
              </a:spcBef>
              <a:spcAft>
                <a:spcPts val="500"/>
              </a:spcAft>
            </a:pPr>
            <a:r>
              <a:rPr lang="en-US" altLang="en-US" i="1" dirty="0" err="1"/>
              <a:t>JLabel</a:t>
            </a:r>
            <a:r>
              <a:rPr lang="en-US" altLang="en-US" sz="3200" i="1" dirty="0"/>
              <a:t> </a:t>
            </a:r>
            <a:r>
              <a:rPr lang="en-US" altLang="en-US" sz="2000" dirty="0"/>
              <a:t>contains text string, an image, or both.</a:t>
            </a:r>
          </a:p>
          <a:p>
            <a:pPr algn="just">
              <a:lnSpc>
                <a:spcPct val="90000"/>
              </a:lnSpc>
              <a:spcAft>
                <a:spcPts val="500"/>
              </a:spcAft>
            </a:pPr>
            <a:r>
              <a:rPr lang="en-US" altLang="en-US" i="1" dirty="0" err="1"/>
              <a:t>JProgressBar</a:t>
            </a:r>
            <a:r>
              <a:rPr lang="en-US" altLang="en-US" sz="3200" i="1" dirty="0"/>
              <a:t> </a:t>
            </a:r>
            <a:r>
              <a:rPr lang="en-US" altLang="en-US" sz="2000" dirty="0"/>
              <a:t>communicates progress of some work.</a:t>
            </a:r>
          </a:p>
          <a:p>
            <a:pPr algn="just">
              <a:lnSpc>
                <a:spcPct val="90000"/>
              </a:lnSpc>
              <a:spcAft>
                <a:spcPts val="500"/>
              </a:spcAft>
            </a:pPr>
            <a:r>
              <a:rPr lang="en-US" altLang="en-US" i="1" dirty="0" err="1"/>
              <a:t>JToolTip</a:t>
            </a:r>
            <a:r>
              <a:rPr lang="en-US" altLang="en-US" i="1" dirty="0"/>
              <a:t> </a:t>
            </a:r>
            <a:r>
              <a:rPr lang="en-US" altLang="en-US" sz="2000" dirty="0"/>
              <a:t>describes purpose of another component.</a:t>
            </a:r>
          </a:p>
          <a:p>
            <a:pPr algn="just">
              <a:lnSpc>
                <a:spcPct val="90000"/>
              </a:lnSpc>
              <a:spcAft>
                <a:spcPts val="500"/>
              </a:spcAft>
            </a:pPr>
            <a:r>
              <a:rPr lang="en-US" altLang="en-US" i="1" dirty="0" err="1"/>
              <a:t>JTable</a:t>
            </a:r>
            <a:r>
              <a:rPr lang="en-US" altLang="en-US" sz="2000" i="1" dirty="0"/>
              <a:t> </a:t>
            </a:r>
            <a:r>
              <a:rPr lang="en-US" altLang="en-US" sz="2000" dirty="0"/>
              <a:t>a component user to edit and display data in a two-dimensional grid.</a:t>
            </a:r>
          </a:p>
          <a:p>
            <a:pPr algn="just">
              <a:lnSpc>
                <a:spcPct val="90000"/>
              </a:lnSpc>
              <a:spcAft>
                <a:spcPts val="500"/>
              </a:spcAft>
            </a:pPr>
            <a:r>
              <a:rPr lang="en-US" altLang="en-US" i="1" dirty="0" err="1"/>
              <a:t>JTextArea</a:t>
            </a:r>
            <a:r>
              <a:rPr lang="en-US" altLang="en-US" dirty="0"/>
              <a:t>, </a:t>
            </a:r>
            <a:r>
              <a:rPr lang="en-US" altLang="en-US" i="1" dirty="0" err="1"/>
              <a:t>JTextPane</a:t>
            </a:r>
            <a:r>
              <a:rPr lang="en-US" altLang="en-US" dirty="0"/>
              <a:t>, </a:t>
            </a:r>
            <a:r>
              <a:rPr lang="en-US" altLang="en-US" i="1" dirty="0" err="1"/>
              <a:t>JEditorPane</a:t>
            </a:r>
            <a:r>
              <a:rPr lang="en-US" altLang="en-US" sz="2000" dirty="0"/>
              <a:t> </a:t>
            </a:r>
          </a:p>
          <a:p>
            <a:pPr lvl="1" algn="just">
              <a:lnSpc>
                <a:spcPct val="90000"/>
              </a:lnSpc>
              <a:spcAft>
                <a:spcPts val="500"/>
              </a:spcAft>
            </a:pPr>
            <a:r>
              <a:rPr lang="en-US" altLang="en-US" dirty="0"/>
              <a:t>define multi-line areas for displaying, entering, and editing text.</a:t>
            </a:r>
          </a:p>
          <a:p>
            <a:r>
              <a:rPr lang="en-US" altLang="en-US" i="1" dirty="0"/>
              <a:t>JTree</a:t>
            </a:r>
            <a:r>
              <a:rPr lang="en-US" altLang="en-US" sz="2400" i="1" dirty="0"/>
              <a:t> </a:t>
            </a:r>
            <a:r>
              <a:rPr lang="en-US" altLang="en-US" sz="2400" dirty="0"/>
              <a:t>a component that displays hierarchical data in outline form.</a:t>
            </a:r>
          </a:p>
          <a:p>
            <a:pPr>
              <a:lnSpc>
                <a:spcPct val="90000"/>
              </a:lnSpc>
            </a:pPr>
            <a:endParaRPr lang="en-US" altLang="en-US" dirty="0"/>
          </a:p>
        </p:txBody>
      </p:sp>
    </p:spTree>
    <p:extLst>
      <p:ext uri="{BB962C8B-B14F-4D97-AF65-F5344CB8AC3E}">
        <p14:creationId xmlns:p14="http://schemas.microsoft.com/office/powerpoint/2010/main" val="14707379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sz="2400"/>
              <a:t>Swing Components</a:t>
            </a:r>
            <a:endParaRPr lang="en-US" altLang="en-US" sz="2400"/>
          </a:p>
        </p:txBody>
      </p:sp>
      <p:pic>
        <p:nvPicPr>
          <p:cNvPr id="21507" name="Picture 3" descr="swingCo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557338"/>
            <a:ext cx="55324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444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536" y="500062"/>
            <a:ext cx="7886700" cy="1325563"/>
          </a:xfrm>
        </p:spPr>
        <p:txBody>
          <a:bodyPr>
            <a:normAutofit/>
          </a:bodyPr>
          <a:lstStyle/>
          <a:p>
            <a:r>
              <a:rPr lang="en-GB" altLang="en-US" sz="2800" dirty="0"/>
              <a:t>Adding Components to a Container</a:t>
            </a:r>
            <a:endParaRPr lang="en-US" altLang="en-US" sz="2800" dirty="0"/>
          </a:p>
        </p:txBody>
      </p:sp>
      <p:sp>
        <p:nvSpPr>
          <p:cNvPr id="22531" name="Rectangle 3"/>
          <p:cNvSpPr>
            <a:spLocks noGrp="1" noChangeArrowheads="1"/>
          </p:cNvSpPr>
          <p:nvPr>
            <p:ph type="body" idx="1"/>
          </p:nvPr>
        </p:nvSpPr>
        <p:spPr>
          <a:xfrm>
            <a:off x="395536" y="1833601"/>
            <a:ext cx="7886700" cy="4351338"/>
          </a:xfrm>
        </p:spPr>
        <p:txBody>
          <a:bodyPr/>
          <a:lstStyle/>
          <a:p>
            <a:pPr marL="457200" indent="-457200"/>
            <a:r>
              <a:rPr lang="en-GB" altLang="en-US" sz="2400" dirty="0" err="1"/>
              <a:t>JFrame</a:t>
            </a:r>
            <a:r>
              <a:rPr lang="en-GB" altLang="en-US" sz="2400" dirty="0"/>
              <a:t> by itself is nice but does not do much</a:t>
            </a:r>
          </a:p>
          <a:p>
            <a:pPr marL="838200" lvl="1" indent="-381000"/>
            <a:r>
              <a:rPr lang="en-GB" altLang="en-US" sz="2000" dirty="0"/>
              <a:t>We want to add some buttons, labels, menus etc.</a:t>
            </a:r>
          </a:p>
          <a:p>
            <a:pPr marL="457200" indent="-457200"/>
            <a:endParaRPr lang="en-GB" altLang="en-US" dirty="0"/>
          </a:p>
          <a:p>
            <a:pPr marL="457200" indent="-457200"/>
            <a:r>
              <a:rPr lang="en-GB" altLang="en-US" sz="2400" dirty="0"/>
              <a:t>We need to think about/decide on the required layout </a:t>
            </a:r>
          </a:p>
          <a:p>
            <a:pPr marL="838200" lvl="1" indent="-381000"/>
            <a:r>
              <a:rPr lang="en-GB" altLang="en-US" sz="2000" dirty="0"/>
              <a:t>HCI (Human Computer Interaction) decisions can make or break your software</a:t>
            </a:r>
          </a:p>
          <a:p>
            <a:pPr marL="838200" lvl="1" indent="-381000"/>
            <a:r>
              <a:rPr lang="en-GB" altLang="en-US" sz="2000" dirty="0"/>
              <a:t>If it is not useable it will not be used</a:t>
            </a:r>
          </a:p>
          <a:p>
            <a:pPr marL="1257300" lvl="2" indent="-342900"/>
            <a:endParaRPr lang="en-GB" altLang="en-US" dirty="0"/>
          </a:p>
        </p:txBody>
      </p:sp>
    </p:spTree>
    <p:extLst>
      <p:ext uri="{BB962C8B-B14F-4D97-AF65-F5344CB8AC3E}">
        <p14:creationId xmlns:p14="http://schemas.microsoft.com/office/powerpoint/2010/main" val="1703122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1520" y="404664"/>
            <a:ext cx="7886700" cy="1325563"/>
          </a:xfrm>
        </p:spPr>
        <p:txBody>
          <a:bodyPr>
            <a:normAutofit/>
          </a:bodyPr>
          <a:lstStyle/>
          <a:p>
            <a:r>
              <a:rPr lang="en-GB" altLang="en-US" sz="2800" dirty="0" err="1"/>
              <a:t>LayoutManager</a:t>
            </a:r>
            <a:endParaRPr lang="en-US" altLang="en-US" sz="2800" dirty="0"/>
          </a:p>
        </p:txBody>
      </p:sp>
      <p:sp>
        <p:nvSpPr>
          <p:cNvPr id="23555" name="Rectangle 3"/>
          <p:cNvSpPr>
            <a:spLocks noGrp="1" noChangeArrowheads="1"/>
          </p:cNvSpPr>
          <p:nvPr>
            <p:ph type="body" idx="1"/>
          </p:nvPr>
        </p:nvSpPr>
        <p:spPr>
          <a:xfrm>
            <a:off x="539552" y="1556792"/>
            <a:ext cx="7886700" cy="3312368"/>
          </a:xfrm>
        </p:spPr>
        <p:txBody>
          <a:bodyPr/>
          <a:lstStyle/>
          <a:p>
            <a:r>
              <a:rPr lang="en-GB" altLang="en-US" sz="2400" dirty="0"/>
              <a:t>Layout is complex thing</a:t>
            </a:r>
          </a:p>
          <a:p>
            <a:pPr lvl="1"/>
            <a:r>
              <a:rPr lang="en-GB" altLang="en-US" sz="2000" dirty="0"/>
              <a:t>Exact positioning</a:t>
            </a:r>
          </a:p>
          <a:p>
            <a:pPr lvl="1"/>
            <a:r>
              <a:rPr lang="en-GB" altLang="en-US" sz="2000" dirty="0"/>
              <a:t>Capable of being resized</a:t>
            </a:r>
          </a:p>
          <a:p>
            <a:r>
              <a:rPr lang="en-GB" altLang="en-US" sz="2400" dirty="0"/>
              <a:t>Java (Swing) uses a </a:t>
            </a:r>
            <a:r>
              <a:rPr lang="en-GB" altLang="en-US" sz="2400" i="1" dirty="0" err="1"/>
              <a:t>LayoutManager</a:t>
            </a:r>
            <a:r>
              <a:rPr lang="en-GB" altLang="en-US" sz="2400" dirty="0"/>
              <a:t> (an Interface) to control the positioning of Components</a:t>
            </a:r>
          </a:p>
          <a:p>
            <a:pPr lvl="1" algn="just"/>
            <a:r>
              <a:rPr lang="en-US" altLang="en-US" sz="2000" dirty="0"/>
              <a:t>Each container is associated with a </a:t>
            </a:r>
            <a:r>
              <a:rPr lang="en-US" altLang="en-US" sz="2000" dirty="0" err="1"/>
              <a:t>LayoutManager</a:t>
            </a:r>
            <a:endParaRPr lang="en-US" altLang="en-US" sz="2000" dirty="0"/>
          </a:p>
          <a:p>
            <a:endParaRPr lang="en-GB" altLang="en-US" dirty="0"/>
          </a:p>
          <a:p>
            <a:r>
              <a:rPr lang="en-GB" altLang="en-US" sz="2400" dirty="0"/>
              <a:t>We will introduce 3 </a:t>
            </a:r>
            <a:r>
              <a:rPr lang="en-GB" altLang="en-US" sz="2400" dirty="0" err="1"/>
              <a:t>LayoutManager</a:t>
            </a:r>
            <a:r>
              <a:rPr lang="en-GB" altLang="en-US" sz="2400" dirty="0"/>
              <a:t> classes</a:t>
            </a:r>
            <a:endParaRPr lang="en-US" altLang="en-US" sz="2400" dirty="0"/>
          </a:p>
        </p:txBody>
      </p:sp>
    </p:spTree>
    <p:extLst>
      <p:ext uri="{BB962C8B-B14F-4D97-AF65-F5344CB8AC3E}">
        <p14:creationId xmlns:p14="http://schemas.microsoft.com/office/powerpoint/2010/main" val="2580412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7504" y="476672"/>
            <a:ext cx="7886700" cy="1325563"/>
          </a:xfrm>
        </p:spPr>
        <p:txBody>
          <a:bodyPr>
            <a:normAutofit/>
          </a:bodyPr>
          <a:lstStyle/>
          <a:p>
            <a:r>
              <a:rPr lang="en-GB" altLang="en-US" sz="2800" dirty="0"/>
              <a:t>Three Layout Classes</a:t>
            </a:r>
            <a:endParaRPr lang="en-US" altLang="en-US" sz="2800" dirty="0"/>
          </a:p>
        </p:txBody>
      </p:sp>
      <p:sp>
        <p:nvSpPr>
          <p:cNvPr id="24579" name="Rectangle 3"/>
          <p:cNvSpPr>
            <a:spLocks noGrp="1" noChangeArrowheads="1"/>
          </p:cNvSpPr>
          <p:nvPr>
            <p:ph type="body" idx="1"/>
          </p:nvPr>
        </p:nvSpPr>
        <p:spPr>
          <a:xfrm>
            <a:off x="323528" y="1916832"/>
            <a:ext cx="8568952" cy="3024336"/>
          </a:xfrm>
        </p:spPr>
        <p:txBody>
          <a:bodyPr/>
          <a:lstStyle/>
          <a:p>
            <a:pPr>
              <a:spcBef>
                <a:spcPts val="500"/>
              </a:spcBef>
              <a:spcAft>
                <a:spcPts val="500"/>
              </a:spcAft>
            </a:pPr>
            <a:r>
              <a:rPr lang="en-US" altLang="en-US" sz="2400" i="1" dirty="0" err="1"/>
              <a:t>FlowLayout</a:t>
            </a:r>
            <a:endParaRPr lang="en-US" altLang="en-US" sz="2400" i="1" dirty="0"/>
          </a:p>
          <a:p>
            <a:pPr lvl="1">
              <a:spcBef>
                <a:spcPts val="500"/>
              </a:spcBef>
              <a:spcAft>
                <a:spcPts val="500"/>
              </a:spcAft>
            </a:pPr>
            <a:r>
              <a:rPr lang="en-US" altLang="en-US" dirty="0"/>
              <a:t>lays out components left to right, top to bottom.</a:t>
            </a:r>
            <a:r>
              <a:rPr lang="en-US" altLang="en-US" sz="2800" dirty="0"/>
              <a:t> </a:t>
            </a:r>
          </a:p>
          <a:p>
            <a:pPr>
              <a:spcBef>
                <a:spcPts val="500"/>
              </a:spcBef>
              <a:spcAft>
                <a:spcPts val="500"/>
              </a:spcAft>
            </a:pPr>
            <a:r>
              <a:rPr lang="en-US" altLang="en-US" sz="2400" i="1" dirty="0" err="1"/>
              <a:t>BorderLayout</a:t>
            </a:r>
            <a:r>
              <a:rPr lang="en-US" altLang="en-US" sz="2400" i="1" dirty="0"/>
              <a:t> </a:t>
            </a:r>
          </a:p>
          <a:p>
            <a:pPr lvl="1">
              <a:spcBef>
                <a:spcPts val="500"/>
              </a:spcBef>
              <a:spcAft>
                <a:spcPts val="500"/>
              </a:spcAft>
            </a:pPr>
            <a:r>
              <a:rPr lang="en-US" altLang="en-US" dirty="0"/>
              <a:t>lays out up to five components, positioned “north,” “south,” “east,” “west,” and “center.” </a:t>
            </a:r>
          </a:p>
          <a:p>
            <a:pPr>
              <a:spcBef>
                <a:spcPts val="500"/>
              </a:spcBef>
              <a:spcAft>
                <a:spcPts val="500"/>
              </a:spcAft>
            </a:pPr>
            <a:r>
              <a:rPr lang="en-US" altLang="en-US" sz="2400" i="1" dirty="0" err="1"/>
              <a:t>GridLayout</a:t>
            </a:r>
            <a:r>
              <a:rPr lang="en-US" altLang="en-US" sz="2400" i="1" dirty="0"/>
              <a:t>	</a:t>
            </a:r>
          </a:p>
          <a:p>
            <a:pPr lvl="1">
              <a:spcBef>
                <a:spcPts val="500"/>
              </a:spcBef>
              <a:spcAft>
                <a:spcPts val="500"/>
              </a:spcAft>
            </a:pPr>
            <a:r>
              <a:rPr lang="en-US" altLang="en-US" dirty="0"/>
              <a:t>lays out components in a two-dimensional grid.</a:t>
            </a:r>
          </a:p>
          <a:p>
            <a:endParaRPr lang="en-US" altLang="en-US" dirty="0"/>
          </a:p>
        </p:txBody>
      </p:sp>
    </p:spTree>
    <p:extLst>
      <p:ext uri="{BB962C8B-B14F-4D97-AF65-F5344CB8AC3E}">
        <p14:creationId xmlns:p14="http://schemas.microsoft.com/office/powerpoint/2010/main" val="139959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57</a:t>
            </a:fld>
            <a:endParaRPr lang="en-US" altLang="en-US"/>
          </a:p>
        </p:txBody>
      </p:sp>
      <p:pic>
        <p:nvPicPr>
          <p:cNvPr id="5" name="Picture 2" descr="A snapshot of FlowLayoutDe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4486275" cy="10096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 snapshot of BorderLayoutDe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93096"/>
            <a:ext cx="4591050" cy="1771651"/>
          </a:xfrm>
          <a:prstGeom prst="rect">
            <a:avLst/>
          </a:prstGeom>
          <a:noFill/>
          <a:extLst>
            <a:ext uri="{909E8E84-426E-40DD-AFC4-6F175D3DCCD1}">
              <a14:hiddenFill xmlns:a14="http://schemas.microsoft.com/office/drawing/2010/main">
                <a:solidFill>
                  <a:srgbClr val="FFFFFF"/>
                </a:solidFill>
              </a14:hiddenFill>
            </a:ext>
          </a:extLst>
        </p:spPr>
      </p:pic>
      <p:pic>
        <p:nvPicPr>
          <p:cNvPr id="38914" name="Picture 2" descr="A snapshot of GridLayoutDem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348880"/>
            <a:ext cx="3451553" cy="229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290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536" y="500062"/>
            <a:ext cx="7886700" cy="1325563"/>
          </a:xfrm>
        </p:spPr>
        <p:txBody>
          <a:bodyPr>
            <a:normAutofit/>
          </a:bodyPr>
          <a:lstStyle/>
          <a:p>
            <a:r>
              <a:rPr lang="en-GB" altLang="en-US" sz="2800" dirty="0"/>
              <a:t>Default Layout Managers</a:t>
            </a:r>
            <a:endParaRPr lang="en-US" altLang="en-US" sz="2800" dirty="0"/>
          </a:p>
        </p:txBody>
      </p:sp>
      <p:sp>
        <p:nvSpPr>
          <p:cNvPr id="25603" name="Rectangle 3"/>
          <p:cNvSpPr>
            <a:spLocks noGrp="1" noChangeArrowheads="1"/>
          </p:cNvSpPr>
          <p:nvPr>
            <p:ph type="body" idx="1"/>
          </p:nvPr>
        </p:nvSpPr>
        <p:spPr/>
        <p:txBody>
          <a:bodyPr/>
          <a:lstStyle/>
          <a:p>
            <a:pPr algn="just"/>
            <a:r>
              <a:rPr lang="en-US" altLang="en-US" dirty="0"/>
              <a:t>A </a:t>
            </a:r>
            <a:r>
              <a:rPr lang="en-US" altLang="en-US" i="1" dirty="0" err="1"/>
              <a:t>FlowLayout</a:t>
            </a:r>
            <a:r>
              <a:rPr lang="en-US" altLang="en-US" dirty="0"/>
              <a:t> lays out components in order added to container. </a:t>
            </a:r>
          </a:p>
          <a:p>
            <a:pPr algn="just"/>
            <a:endParaRPr lang="en-US" altLang="en-US" dirty="0"/>
          </a:p>
          <a:p>
            <a:pPr algn="just"/>
            <a:r>
              <a:rPr lang="en-US" altLang="en-US" dirty="0"/>
              <a:t>In </a:t>
            </a:r>
            <a:r>
              <a:rPr lang="en-US" altLang="en-US" i="1" dirty="0" err="1"/>
              <a:t>BorderLayout</a:t>
            </a:r>
            <a:r>
              <a:rPr lang="en-US" altLang="en-US" dirty="0"/>
              <a:t>, a component’s position is specified by a second argument to </a:t>
            </a:r>
            <a:r>
              <a:rPr lang="en-US" altLang="en-US" b="1" dirty="0"/>
              <a:t>add() </a:t>
            </a:r>
            <a:r>
              <a:rPr lang="en-US" altLang="en-US" dirty="0"/>
              <a:t>method. </a:t>
            </a:r>
          </a:p>
          <a:p>
            <a:pPr algn="just"/>
            <a:endParaRPr lang="en-US" altLang="en-US" dirty="0"/>
          </a:p>
          <a:p>
            <a:pPr algn="just"/>
            <a:r>
              <a:rPr lang="en-US" altLang="en-US" dirty="0"/>
              <a:t> </a:t>
            </a:r>
            <a:r>
              <a:rPr lang="en-US" altLang="en-US" dirty="0" err="1"/>
              <a:t>JFrame’s</a:t>
            </a:r>
            <a:r>
              <a:rPr lang="en-US" altLang="en-US" dirty="0"/>
              <a:t> default layout manager: </a:t>
            </a:r>
            <a:r>
              <a:rPr lang="en-US" altLang="en-US" i="1" dirty="0" err="1"/>
              <a:t>BorderLayout</a:t>
            </a:r>
            <a:r>
              <a:rPr lang="en-US" altLang="en-US" dirty="0">
                <a:latin typeface="Times" panose="02020603050405020304" pitchFamily="18" charset="0"/>
              </a:rPr>
              <a:t>. </a:t>
            </a:r>
          </a:p>
          <a:p>
            <a:pPr algn="just"/>
            <a:endParaRPr lang="en-US" altLang="en-US" dirty="0"/>
          </a:p>
          <a:p>
            <a:pPr algn="just"/>
            <a:r>
              <a:rPr lang="en-US" altLang="en-US" dirty="0" err="1"/>
              <a:t>JPanel’s</a:t>
            </a:r>
            <a:r>
              <a:rPr lang="en-US" altLang="en-US" dirty="0"/>
              <a:t> default layout manager: </a:t>
            </a:r>
            <a:r>
              <a:rPr lang="en-US" altLang="en-US" i="1" dirty="0" err="1"/>
              <a:t>FlowLayout</a:t>
            </a:r>
            <a:r>
              <a:rPr lang="en-US" altLang="en-US" dirty="0"/>
              <a:t>. </a:t>
            </a:r>
          </a:p>
          <a:p>
            <a:endParaRPr lang="en-US" altLang="en-US" dirty="0"/>
          </a:p>
        </p:txBody>
      </p:sp>
    </p:spTree>
    <p:extLst>
      <p:ext uri="{BB962C8B-B14F-4D97-AF65-F5344CB8AC3E}">
        <p14:creationId xmlns:p14="http://schemas.microsoft.com/office/powerpoint/2010/main" val="2345890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1520" y="396875"/>
            <a:ext cx="7886700" cy="1325563"/>
          </a:xfrm>
        </p:spPr>
        <p:txBody>
          <a:bodyPr>
            <a:normAutofit/>
          </a:bodyPr>
          <a:lstStyle/>
          <a:p>
            <a:r>
              <a:rPr lang="en-GB" altLang="en-US" sz="2800" dirty="0"/>
              <a:t>Using a Layout Manager</a:t>
            </a:r>
            <a:endParaRPr lang="en-US" altLang="en-US" sz="2800" dirty="0"/>
          </a:p>
        </p:txBody>
      </p:sp>
      <p:sp>
        <p:nvSpPr>
          <p:cNvPr id="26627" name="Rectangle 3"/>
          <p:cNvSpPr>
            <a:spLocks noGrp="1" noChangeArrowheads="1"/>
          </p:cNvSpPr>
          <p:nvPr>
            <p:ph type="body" idx="1"/>
          </p:nvPr>
        </p:nvSpPr>
        <p:spPr/>
        <p:txBody>
          <a:bodyPr/>
          <a:lstStyle/>
          <a:p>
            <a:pPr algn="just"/>
            <a:r>
              <a:rPr lang="en-US" altLang="en-US" dirty="0"/>
              <a:t>Setting and accessing</a:t>
            </a:r>
            <a:r>
              <a:rPr lang="en-US" altLang="en-US" i="1" dirty="0"/>
              <a:t> Component’s</a:t>
            </a:r>
            <a:r>
              <a:rPr lang="en-US" altLang="en-US" dirty="0"/>
              <a:t> layout manager:</a:t>
            </a:r>
          </a:p>
          <a:p>
            <a:pPr lvl="2" algn="just">
              <a:spcBef>
                <a:spcPts val="400"/>
              </a:spcBef>
              <a:buFontTx/>
              <a:buNone/>
            </a:pPr>
            <a:endParaRPr lang="en-US" altLang="en-US" b="1" dirty="0">
              <a:latin typeface="Courier New" panose="02070309020205020404" pitchFamily="49" charset="0"/>
            </a:endParaRPr>
          </a:p>
          <a:p>
            <a:pPr lvl="2" algn="just">
              <a:spcBef>
                <a:spcPts val="400"/>
              </a:spcBef>
              <a:buFontTx/>
              <a:buNone/>
            </a:pPr>
            <a:r>
              <a:rPr lang="en-US" altLang="en-US" b="1" dirty="0">
                <a:latin typeface="Courier New" panose="02070309020205020404" pitchFamily="49" charset="0"/>
              </a:rPr>
              <a:t>public </a:t>
            </a:r>
            <a:r>
              <a:rPr lang="en-US" altLang="en-US" b="1" dirty="0" err="1">
                <a:latin typeface="Courier New" panose="02070309020205020404" pitchFamily="49" charset="0"/>
              </a:rPr>
              <a:t>LayoutManager</a:t>
            </a:r>
            <a:r>
              <a:rPr lang="en-US" altLang="en-US" b="1" dirty="0">
                <a:latin typeface="Courier New" panose="02070309020205020404" pitchFamily="49" charset="0"/>
              </a:rPr>
              <a:t> </a:t>
            </a:r>
            <a:r>
              <a:rPr lang="en-US" altLang="en-US" b="1" dirty="0" err="1">
                <a:latin typeface="Courier New" panose="02070309020205020404" pitchFamily="49" charset="0"/>
              </a:rPr>
              <a:t>getLayout</a:t>
            </a:r>
            <a:r>
              <a:rPr lang="en-US" altLang="en-US" b="1" dirty="0">
                <a:latin typeface="Courier New" panose="02070309020205020404" pitchFamily="49" charset="0"/>
              </a:rPr>
              <a:t>();</a:t>
            </a:r>
          </a:p>
          <a:p>
            <a:pPr lvl="2" algn="just">
              <a:spcAft>
                <a:spcPts val="800"/>
              </a:spcAft>
              <a:buFontTx/>
              <a:buNone/>
            </a:pPr>
            <a:r>
              <a:rPr lang="en-US" altLang="en-US" b="1" dirty="0">
                <a:latin typeface="Courier New" panose="02070309020205020404" pitchFamily="49" charset="0"/>
              </a:rPr>
              <a:t>public void </a:t>
            </a:r>
            <a:r>
              <a:rPr lang="en-US" altLang="en-US" b="1" dirty="0" err="1">
                <a:latin typeface="Courier New" panose="02070309020205020404" pitchFamily="49" charset="0"/>
              </a:rPr>
              <a:t>setLayout</a:t>
            </a:r>
            <a:r>
              <a:rPr lang="en-US" altLang="en-US" b="1" dirty="0">
                <a:latin typeface="Courier New" panose="02070309020205020404" pitchFamily="49" charset="0"/>
              </a:rPr>
              <a:t> (</a:t>
            </a:r>
            <a:r>
              <a:rPr lang="en-US" altLang="en-US" b="1" dirty="0" err="1">
                <a:latin typeface="Courier New" panose="02070309020205020404" pitchFamily="49" charset="0"/>
              </a:rPr>
              <a:t>LayoutManager</a:t>
            </a:r>
            <a:r>
              <a:rPr lang="en-US" altLang="en-US" b="1" dirty="0">
                <a:latin typeface="Courier New" panose="02070309020205020404" pitchFamily="49" charset="0"/>
              </a:rPr>
              <a:t> manager);</a:t>
            </a:r>
            <a:endParaRPr lang="en-GB" altLang="en-US" dirty="0"/>
          </a:p>
          <a:p>
            <a:endParaRPr lang="en-US" altLang="en-US" dirty="0"/>
          </a:p>
        </p:txBody>
      </p:sp>
    </p:spTree>
    <p:extLst>
      <p:ext uri="{BB962C8B-B14F-4D97-AF65-F5344CB8AC3E}">
        <p14:creationId xmlns:p14="http://schemas.microsoft.com/office/powerpoint/2010/main" val="226302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435049"/>
            <a:ext cx="7886700" cy="1325563"/>
          </a:xfrm>
        </p:spPr>
        <p:txBody>
          <a:bodyPr/>
          <a:lstStyle/>
          <a:p>
            <a:r>
              <a:rPr lang="en-GB" dirty="0"/>
              <a:t>Using </a:t>
            </a:r>
            <a:r>
              <a:rPr lang="en-GB" sz="2800" dirty="0">
                <a:latin typeface="Courier New" panose="02070309020205020404" pitchFamily="49" charset="0"/>
                <a:cs typeface="Courier New" panose="02070309020205020404" pitchFamily="49" charset="0"/>
              </a:rPr>
              <a:t>for</a:t>
            </a:r>
            <a:r>
              <a:rPr lang="en-GB" dirty="0"/>
              <a:t> loop</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6</a:t>
            </a:fld>
            <a:endParaRPr lang="en-US" altLang="en-US"/>
          </a:p>
        </p:txBody>
      </p:sp>
      <p:sp>
        <p:nvSpPr>
          <p:cNvPr id="5" name="Rectangle 4"/>
          <p:cNvSpPr/>
          <p:nvPr/>
        </p:nvSpPr>
        <p:spPr>
          <a:xfrm>
            <a:off x="287524" y="1440047"/>
            <a:ext cx="8568952" cy="3139321"/>
          </a:xfrm>
          <a:prstGeom prst="rect">
            <a:avLst/>
          </a:prstGeom>
        </p:spPr>
        <p:txBody>
          <a:bodyPr wrap="square">
            <a:spAutoFit/>
          </a:bodyPr>
          <a:lstStyle/>
          <a:p>
            <a:r>
              <a:rPr lang="en-GB" b="1" i="0" dirty="0">
                <a:solidFill>
                  <a:srgbClr val="445588"/>
                </a:solidFill>
                <a:latin typeface="Courier New" panose="02070309020205020404" pitchFamily="49" charset="0"/>
                <a:cs typeface="Courier New" panose="02070309020205020404" pitchFamily="49" charset="0"/>
              </a:rPr>
              <a:t>public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class</a:t>
            </a:r>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IterateHashMap</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444444"/>
              </a:solidFill>
              <a:latin typeface="Courier New" panose="02070309020205020404" pitchFamily="49" charset="0"/>
              <a:cs typeface="Courier New" panose="02070309020205020404" pitchFamily="49" charset="0"/>
            </a:endParaRPr>
          </a:p>
          <a:p>
            <a:r>
              <a:rPr lang="en-GB" b="1" i="0" dirty="0">
                <a:solidFill>
                  <a:srgbClr val="445588"/>
                </a:solidFill>
                <a:latin typeface="Courier New" panose="02070309020205020404" pitchFamily="49" charset="0"/>
                <a:cs typeface="Courier New" panose="02070309020205020404" pitchFamily="49" charset="0"/>
              </a:rPr>
              <a:t>     public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static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void</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286491"/>
                </a:solidFill>
                <a:latin typeface="Courier New" panose="02070309020205020404" pitchFamily="49" charset="0"/>
                <a:cs typeface="Courier New" panose="02070309020205020404" pitchFamily="49" charset="0"/>
              </a:rPr>
              <a:t>main</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args</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000000"/>
                </a:solidFill>
                <a:latin typeface="Courier New" panose="02070309020205020404" pitchFamily="49" charset="0"/>
                <a:cs typeface="Courier New" panose="02070309020205020404" pitchFamily="49" charset="0"/>
              </a:rPr>
              <a:t>     Map&lt;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 map = </a:t>
            </a:r>
            <a:r>
              <a:rPr lang="en-GB" b="1" i="0" dirty="0">
                <a:solidFill>
                  <a:srgbClr val="286491"/>
                </a:solidFill>
                <a:latin typeface="Courier New" panose="02070309020205020404" pitchFamily="49" charset="0"/>
                <a:cs typeface="Courier New" panose="02070309020205020404" pitchFamily="49" charset="0"/>
              </a:rPr>
              <a:t>new</a:t>
            </a:r>
            <a:r>
              <a:rPr lang="en-GB" b="1" i="0" dirty="0">
                <a:solidFill>
                  <a:srgbClr val="000000"/>
                </a:solidFill>
                <a:latin typeface="Courier New" panose="02070309020205020404" pitchFamily="49" charset="0"/>
                <a:cs typeface="Courier New" panose="02070309020205020404" pitchFamily="49" charset="0"/>
              </a:rPr>
              <a:t> HashMap&lt;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put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"key1"</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DD1144"/>
                </a:solidFill>
                <a:latin typeface="Courier New" panose="02070309020205020404" pitchFamily="49" charset="0"/>
                <a:cs typeface="Courier New" panose="02070309020205020404" pitchFamily="49" charset="0"/>
              </a:rPr>
              <a:t>"value1"</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AAAAAA"/>
                </a:solidFill>
                <a:latin typeface="Courier New" panose="02070309020205020404" pitchFamily="49" charset="0"/>
                <a:cs typeface="Courier New" panose="02070309020205020404" pitchFamily="49" charset="0"/>
              </a:rPr>
              <a:t> </a:t>
            </a:r>
          </a:p>
          <a:p>
            <a:r>
              <a:rPr lang="en-GB" b="1" i="0" dirty="0">
                <a:solidFill>
                  <a:srgbClr val="AAAAAA"/>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put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"key2"</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DD1144"/>
                </a:solidFill>
                <a:latin typeface="Courier New" panose="02070309020205020404" pitchFamily="49" charset="0"/>
                <a:cs typeface="Courier New" panose="02070309020205020404" pitchFamily="49" charset="0"/>
              </a:rPr>
              <a:t>"value2"</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286491"/>
                </a:solidFill>
                <a:latin typeface="Courier New" panose="02070309020205020404" pitchFamily="49" charset="0"/>
                <a:cs typeface="Courier New" panose="02070309020205020404" pitchFamily="49" charset="0"/>
              </a:rPr>
              <a:t>     for</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Entry</a:t>
            </a:r>
            <a:r>
              <a:rPr lang="en-GB" b="1" i="0" dirty="0">
                <a:solidFill>
                  <a:srgbClr val="000000"/>
                </a:solidFill>
                <a:latin typeface="Courier New" panose="02070309020205020404" pitchFamily="49" charset="0"/>
                <a:cs typeface="Courier New" panose="02070309020205020404" pitchFamily="49" charset="0"/>
              </a:rPr>
              <a:t>&lt;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 entry :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entrySet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990073"/>
                </a:solidFill>
                <a:latin typeface="Courier New" panose="02070309020205020404" pitchFamily="49" charset="0"/>
                <a:cs typeface="Courier New" panose="02070309020205020404" pitchFamily="49" charset="0"/>
              </a:rPr>
              <a:t>          System</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0086B3"/>
                </a:solidFill>
                <a:latin typeface="Courier New" panose="02070309020205020404" pitchFamily="49" charset="0"/>
                <a:cs typeface="Courier New" panose="02070309020205020404" pitchFamily="49" charset="0"/>
              </a:rPr>
              <a:t>out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286491"/>
                </a:solidFill>
                <a:latin typeface="Courier New" panose="02070309020205020404" pitchFamily="49" charset="0"/>
                <a:cs typeface="Courier New" panose="02070309020205020404" pitchFamily="49" charset="0"/>
              </a:rPr>
              <a:t>println</a:t>
            </a:r>
            <a:r>
              <a:rPr lang="en-GB" b="1" i="0" dirty="0">
                <a:solidFill>
                  <a:srgbClr val="777777"/>
                </a:solidFill>
                <a:latin typeface="Courier New" panose="02070309020205020404" pitchFamily="49" charset="0"/>
                <a:cs typeface="Courier New" panose="02070309020205020404" pitchFamily="49" charset="0"/>
              </a:rPr>
              <a:t>(</a:t>
            </a:r>
            <a:r>
              <a:rPr lang="en-GB" b="1" i="0" dirty="0" err="1">
                <a:solidFill>
                  <a:srgbClr val="000000"/>
                </a:solidFill>
                <a:latin typeface="Courier New" panose="02070309020205020404" pitchFamily="49" charset="0"/>
                <a:cs typeface="Courier New" panose="02070309020205020404" pitchFamily="49" charset="0"/>
              </a:rPr>
              <a:t>entry.</a:t>
            </a:r>
            <a:r>
              <a:rPr lang="en-GB" b="1" i="0" dirty="0" err="1">
                <a:solidFill>
                  <a:srgbClr val="286491"/>
                </a:solidFill>
                <a:latin typeface="Courier New" panose="02070309020205020404" pitchFamily="49" charset="0"/>
                <a:cs typeface="Courier New" panose="02070309020205020404" pitchFamily="49" charset="0"/>
              </a:rPr>
              <a:t>getKey</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 </a:t>
            </a:r>
            <a:r>
              <a:rPr lang="en-GB" b="1" i="0" dirty="0">
                <a:solidFill>
                  <a:srgbClr val="DD1144"/>
                </a:solidFill>
                <a:latin typeface="Courier New" panose="02070309020205020404" pitchFamily="49" charset="0"/>
                <a:cs typeface="Courier New" panose="02070309020205020404" pitchFamily="49" charset="0"/>
              </a:rPr>
              <a:t>" = "</a:t>
            </a:r>
            <a:r>
              <a:rPr lang="en-GB" b="1" i="0" dirty="0">
                <a:solidFill>
                  <a:srgbClr val="000000"/>
                </a:solidFill>
                <a:latin typeface="Courier New" panose="02070309020205020404" pitchFamily="49" charset="0"/>
                <a:cs typeface="Courier New" panose="02070309020205020404" pitchFamily="49" charset="0"/>
              </a:rPr>
              <a:t> + </a:t>
            </a:r>
            <a:r>
              <a:rPr lang="en-GB" b="1" i="0" dirty="0" err="1">
                <a:solidFill>
                  <a:srgbClr val="000000"/>
                </a:solidFill>
                <a:latin typeface="Courier New" panose="02070309020205020404" pitchFamily="49" charset="0"/>
                <a:cs typeface="Courier New" panose="02070309020205020404" pitchFamily="49" charset="0"/>
              </a:rPr>
              <a:t>entry.</a:t>
            </a:r>
            <a:r>
              <a:rPr lang="en-GB" b="1" i="0" dirty="0" err="1">
                <a:solidFill>
                  <a:srgbClr val="286491"/>
                </a:solidFill>
                <a:latin typeface="Courier New" panose="02070309020205020404" pitchFamily="49" charset="0"/>
                <a:cs typeface="Courier New" panose="02070309020205020404" pitchFamily="49" charset="0"/>
              </a:rPr>
              <a:t>getValue</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      }</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   }</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effectLst/>
              <a:latin typeface="Courier New" panose="02070309020205020404" pitchFamily="49" charset="0"/>
              <a:cs typeface="Courier New" panose="02070309020205020404" pitchFamily="49" charset="0"/>
            </a:endParaRPr>
          </a:p>
        </p:txBody>
      </p:sp>
      <p:sp>
        <p:nvSpPr>
          <p:cNvPr id="6" name="TextBox 5"/>
          <p:cNvSpPr txBox="1"/>
          <p:nvPr/>
        </p:nvSpPr>
        <p:spPr>
          <a:xfrm>
            <a:off x="1043608" y="4221088"/>
            <a:ext cx="7560840" cy="1200329"/>
          </a:xfrm>
          <a:prstGeom prst="rect">
            <a:avLst/>
          </a:prstGeom>
          <a:noFill/>
        </p:spPr>
        <p:txBody>
          <a:bodyPr wrap="square" rtlCol="0">
            <a:spAutoFit/>
          </a:bodyPr>
          <a:lstStyle/>
          <a:p>
            <a:r>
              <a:rPr lang="en-GB" i="0" dirty="0"/>
              <a:t>Map is the Interface and HashMap is the class that implements that.</a:t>
            </a:r>
          </a:p>
          <a:p>
            <a:r>
              <a:rPr lang="en-GB" i="0" dirty="0"/>
              <a:t>The advantage to using Map&lt;String, Object&gt; is that you can change the underlying object to be a different kind of map without breaking your contract with any code that's using it.</a:t>
            </a:r>
          </a:p>
        </p:txBody>
      </p:sp>
      <p:sp>
        <p:nvSpPr>
          <p:cNvPr id="7" name="TextBox 6"/>
          <p:cNvSpPr txBox="1"/>
          <p:nvPr/>
        </p:nvSpPr>
        <p:spPr>
          <a:xfrm>
            <a:off x="1043608" y="6033185"/>
            <a:ext cx="6135013" cy="646331"/>
          </a:xfrm>
          <a:prstGeom prst="rect">
            <a:avLst/>
          </a:prstGeom>
          <a:noFill/>
        </p:spPr>
        <p:txBody>
          <a:bodyPr wrap="none" rtlCol="0">
            <a:spAutoFit/>
          </a:bodyPr>
          <a:lstStyle/>
          <a:p>
            <a:r>
              <a:rPr lang="en-GB" i="0" dirty="0"/>
              <a:t>Set&lt;</a:t>
            </a:r>
            <a:r>
              <a:rPr lang="en-GB" i="0" dirty="0" err="1"/>
              <a:t>Map.Entry</a:t>
            </a:r>
            <a:r>
              <a:rPr lang="en-GB" i="0" dirty="0"/>
              <a:t>&lt;K,V&gt;&gt;	entrySet()</a:t>
            </a:r>
          </a:p>
          <a:p>
            <a:r>
              <a:rPr lang="en-GB" i="0" dirty="0"/>
              <a:t>Returns a Set view of the mappings contained in this map.</a:t>
            </a:r>
          </a:p>
        </p:txBody>
      </p:sp>
      <p:sp>
        <p:nvSpPr>
          <p:cNvPr id="3" name="TextBox 2"/>
          <p:cNvSpPr txBox="1"/>
          <p:nvPr/>
        </p:nvSpPr>
        <p:spPr>
          <a:xfrm>
            <a:off x="3935541" y="960383"/>
            <a:ext cx="4830168" cy="369332"/>
          </a:xfrm>
          <a:prstGeom prst="rect">
            <a:avLst/>
          </a:prstGeom>
          <a:noFill/>
        </p:spPr>
        <p:txBody>
          <a:bodyPr wrap="none" rtlCol="0">
            <a:spAutoFit/>
          </a:bodyPr>
          <a:lstStyle/>
          <a:p>
            <a:r>
              <a:rPr lang="en-GB" i="0" dirty="0"/>
              <a:t>Iterating over </a:t>
            </a:r>
            <a:r>
              <a:rPr lang="en-GB" b="1" i="0" dirty="0"/>
              <a:t>entries</a:t>
            </a:r>
            <a:r>
              <a:rPr lang="en-GB" i="0" dirty="0"/>
              <a:t> using a </a:t>
            </a:r>
            <a:r>
              <a:rPr lang="en-GB" i="0" dirty="0">
                <a:latin typeface="Courier New" panose="02070309020205020404" pitchFamily="49" charset="0"/>
                <a:cs typeface="Courier New" panose="02070309020205020404" pitchFamily="49" charset="0"/>
              </a:rPr>
              <a:t>for</a:t>
            </a:r>
            <a:r>
              <a:rPr lang="en-GB" i="0" dirty="0"/>
              <a:t>-</a:t>
            </a:r>
            <a:r>
              <a:rPr lang="en-GB" i="0" dirty="0">
                <a:latin typeface="Courier New" panose="02070309020205020404" pitchFamily="49" charset="0"/>
                <a:cs typeface="Courier New" panose="02070309020205020404" pitchFamily="49" charset="0"/>
              </a:rPr>
              <a:t>each</a:t>
            </a:r>
            <a:r>
              <a:rPr lang="en-GB" i="0" dirty="0"/>
              <a:t> loop.</a:t>
            </a:r>
          </a:p>
        </p:txBody>
      </p:sp>
      <p:sp>
        <p:nvSpPr>
          <p:cNvPr id="8" name="Rectangle 7">
            <a:extLst>
              <a:ext uri="{FF2B5EF4-FFF2-40B4-BE49-F238E27FC236}">
                <a16:creationId xmlns:a16="http://schemas.microsoft.com/office/drawing/2014/main" id="{8D884D6C-ED16-42CE-B7B9-D664743D829A}"/>
              </a:ext>
            </a:extLst>
          </p:cNvPr>
          <p:cNvSpPr/>
          <p:nvPr/>
        </p:nvSpPr>
        <p:spPr>
          <a:xfrm>
            <a:off x="1078348" y="5528285"/>
            <a:ext cx="3138423" cy="369332"/>
          </a:xfrm>
          <a:prstGeom prst="rect">
            <a:avLst/>
          </a:prstGeom>
        </p:spPr>
        <p:txBody>
          <a:bodyPr wrap="none">
            <a:spAutoFit/>
          </a:bodyPr>
          <a:lstStyle/>
          <a:p>
            <a:r>
              <a:rPr lang="en-GB" i="0" dirty="0"/>
              <a:t>A map entry (key-value pair).</a:t>
            </a:r>
          </a:p>
        </p:txBody>
      </p:sp>
    </p:spTree>
    <p:extLst>
      <p:ext uri="{BB962C8B-B14F-4D97-AF65-F5344CB8AC3E}">
        <p14:creationId xmlns:p14="http://schemas.microsoft.com/office/powerpoint/2010/main" val="3892626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41263" y="404664"/>
            <a:ext cx="7886700" cy="1325563"/>
          </a:xfrm>
        </p:spPr>
        <p:txBody>
          <a:bodyPr/>
          <a:lstStyle/>
          <a:p>
            <a:r>
              <a:rPr lang="en-GB" altLang="en-US" sz="2400" dirty="0"/>
              <a:t>Adding Components</a:t>
            </a:r>
            <a:endParaRPr lang="en-US" altLang="en-US" sz="2400" dirty="0"/>
          </a:p>
        </p:txBody>
      </p:sp>
      <p:sp>
        <p:nvSpPr>
          <p:cNvPr id="27651" name="Rectangle 3"/>
          <p:cNvSpPr>
            <a:spLocks noGrp="1" noChangeArrowheads="1"/>
          </p:cNvSpPr>
          <p:nvPr>
            <p:ph type="body" idx="1"/>
          </p:nvPr>
        </p:nvSpPr>
        <p:spPr>
          <a:xfrm>
            <a:off x="539552" y="1556792"/>
            <a:ext cx="7886700" cy="4351338"/>
          </a:xfrm>
        </p:spPr>
        <p:txBody>
          <a:bodyPr/>
          <a:lstStyle/>
          <a:p>
            <a:r>
              <a:rPr lang="en-GB" altLang="en-US" sz="2400" dirty="0"/>
              <a:t>We want to add a label and a button to a </a:t>
            </a:r>
            <a:r>
              <a:rPr lang="en-GB" altLang="en-US" sz="2400" dirty="0" err="1"/>
              <a:t>JFrame</a:t>
            </a:r>
            <a:endParaRPr lang="en-GB" altLang="en-US" sz="2400" dirty="0"/>
          </a:p>
          <a:p>
            <a:pPr lvl="1"/>
            <a:r>
              <a:rPr lang="en-GB" altLang="en-US" sz="2000" dirty="0"/>
              <a:t>Remember that by default </a:t>
            </a:r>
            <a:r>
              <a:rPr lang="en-GB" altLang="en-US" sz="2000" dirty="0" err="1"/>
              <a:t>JFrame</a:t>
            </a:r>
            <a:r>
              <a:rPr lang="en-GB" altLang="en-US" sz="2000" dirty="0"/>
              <a:t> has a </a:t>
            </a:r>
            <a:r>
              <a:rPr lang="en-GB" altLang="en-US" sz="2000" dirty="0" err="1"/>
              <a:t>BorderLayout</a:t>
            </a:r>
            <a:endParaRPr lang="en-GB" altLang="en-US" sz="2000" dirty="0"/>
          </a:p>
          <a:p>
            <a:pPr lvl="1"/>
            <a:r>
              <a:rPr lang="en-GB" altLang="en-US" sz="2000" dirty="0"/>
              <a:t>First, we are going to change it to a </a:t>
            </a:r>
            <a:r>
              <a:rPr lang="en-GB" altLang="en-US" sz="2000" dirty="0" err="1"/>
              <a:t>FlowLayout</a:t>
            </a:r>
            <a:endParaRPr lang="en-GB" altLang="en-US" sz="2000" dirty="0"/>
          </a:p>
          <a:p>
            <a:pPr lvl="1"/>
            <a:endParaRPr lang="en-GB" altLang="en-US" sz="2000" dirty="0"/>
          </a:p>
        </p:txBody>
      </p:sp>
      <p:sp>
        <p:nvSpPr>
          <p:cNvPr id="4" name="Text Box 4"/>
          <p:cNvSpPr txBox="1">
            <a:spLocks noChangeArrowheads="1"/>
          </p:cNvSpPr>
          <p:nvPr/>
        </p:nvSpPr>
        <p:spPr bwMode="auto">
          <a:xfrm>
            <a:off x="1259632" y="2996952"/>
            <a:ext cx="6049962"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i="0" dirty="0">
                <a:latin typeface="Courier New" panose="02070309020205020404" pitchFamily="49" charset="0"/>
              </a:rPr>
              <a:t>public class </a:t>
            </a:r>
            <a:r>
              <a:rPr lang="en-US" altLang="en-US" sz="1800" i="0" dirty="0" err="1">
                <a:latin typeface="Courier New" panose="02070309020205020404" pitchFamily="49" charset="0"/>
              </a:rPr>
              <a:t>BorderFrame</a:t>
            </a:r>
            <a:r>
              <a:rPr lang="en-US" altLang="en-US" sz="1800" i="0" dirty="0">
                <a:latin typeface="Courier New" panose="02070309020205020404" pitchFamily="49" charset="0"/>
              </a:rPr>
              <a:t> extends </a:t>
            </a:r>
            <a:r>
              <a:rPr lang="en-US" altLang="en-US" sz="1800" i="0" dirty="0" err="1">
                <a:latin typeface="Courier New" panose="02070309020205020404" pitchFamily="49" charset="0"/>
              </a:rPr>
              <a:t>JFrame</a:t>
            </a:r>
            <a:r>
              <a:rPr lang="en-US" altLang="en-US" sz="1800" i="0" dirty="0">
                <a:latin typeface="Courier New" panose="02070309020205020404" pitchFamily="49" charset="0"/>
              </a:rPr>
              <a:t> </a:t>
            </a:r>
          </a:p>
          <a:p>
            <a:pPr>
              <a:spcBef>
                <a:spcPct val="0"/>
              </a:spcBef>
              <a:buFontTx/>
              <a:buNone/>
            </a:pPr>
            <a:r>
              <a:rPr lang="en-US" altLang="en-US" sz="1800" i="0" dirty="0">
                <a:latin typeface="Courier New" panose="02070309020205020404" pitchFamily="49" charset="0"/>
              </a:rPr>
              <a:t>{</a:t>
            </a:r>
          </a:p>
          <a:p>
            <a:pPr>
              <a:spcBef>
                <a:spcPct val="0"/>
              </a:spcBef>
              <a:buFontTx/>
              <a:buNone/>
            </a:pPr>
            <a:r>
              <a:rPr lang="en-US" altLang="en-US" sz="1800" i="0" dirty="0">
                <a:latin typeface="Courier New" panose="02070309020205020404" pitchFamily="49" charset="0"/>
              </a:rPr>
              <a:t>    public </a:t>
            </a:r>
            <a:r>
              <a:rPr lang="en-US" altLang="en-US" sz="1800" i="0" dirty="0" err="1">
                <a:latin typeface="Courier New" panose="02070309020205020404" pitchFamily="49" charset="0"/>
              </a:rPr>
              <a:t>BorderFrame</a:t>
            </a:r>
            <a:r>
              <a:rPr lang="en-US" altLang="en-US" sz="1800" i="0" dirty="0">
                <a:latin typeface="Courier New" panose="02070309020205020404" pitchFamily="49" charset="0"/>
              </a:rPr>
              <a:t>(String title)</a:t>
            </a:r>
          </a:p>
          <a:p>
            <a:pPr>
              <a:spcBef>
                <a:spcPct val="0"/>
              </a:spcBef>
              <a:buFontTx/>
              <a:buNone/>
            </a:pPr>
            <a:r>
              <a:rPr lang="en-US" altLang="en-US" sz="1800" i="0" dirty="0">
                <a:latin typeface="Courier New" panose="02070309020205020404" pitchFamily="49" charset="0"/>
              </a:rPr>
              <a:t>    {</a:t>
            </a:r>
          </a:p>
          <a:p>
            <a:pPr>
              <a:spcBef>
                <a:spcPct val="0"/>
              </a:spcBef>
              <a:buFontTx/>
              <a:buNone/>
            </a:pPr>
            <a:r>
              <a:rPr lang="en-US" altLang="en-US" sz="1800" i="0" dirty="0">
                <a:latin typeface="Courier New" panose="02070309020205020404" pitchFamily="49" charset="0"/>
              </a:rPr>
              <a:t>       super(title);</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setLayout</a:t>
            </a:r>
            <a:r>
              <a:rPr lang="en-US" altLang="en-US" sz="1800" i="0" dirty="0">
                <a:latin typeface="Courier New" panose="02070309020205020404" pitchFamily="49" charset="0"/>
              </a:rPr>
              <a:t>(new </a:t>
            </a:r>
            <a:r>
              <a:rPr lang="en-US" altLang="en-US" sz="1800" i="0" dirty="0" err="1">
                <a:latin typeface="Courier New" panose="02070309020205020404" pitchFamily="49" charset="0"/>
              </a:rPr>
              <a:t>FlowLayout</a:t>
            </a:r>
            <a:r>
              <a:rPr lang="en-US" altLang="en-US" sz="1800" i="0" dirty="0">
                <a:latin typeface="Courier New" panose="02070309020205020404" pitchFamily="49" charset="0"/>
              </a:rPr>
              <a:t>());</a:t>
            </a:r>
          </a:p>
          <a:p>
            <a:pPr>
              <a:spcBef>
                <a:spcPct val="0"/>
              </a:spcBef>
              <a:buFontTx/>
              <a:buNone/>
            </a:pPr>
            <a:r>
              <a:rPr lang="en-US" altLang="en-US" sz="1800" i="0" dirty="0">
                <a:latin typeface="Courier New" panose="02070309020205020404" pitchFamily="49" charset="0"/>
              </a:rPr>
              <a:t>     }</a:t>
            </a:r>
          </a:p>
          <a:p>
            <a:pPr>
              <a:spcBef>
                <a:spcPct val="0"/>
              </a:spcBef>
              <a:buFontTx/>
              <a:buNone/>
            </a:pPr>
            <a:r>
              <a:rPr lang="en-GB" altLang="en-US" sz="1800" i="0" dirty="0">
                <a:latin typeface="Courier New" panose="02070309020205020404" pitchFamily="49" charset="0"/>
              </a:rPr>
              <a:t>}</a:t>
            </a:r>
          </a:p>
          <a:p>
            <a:pPr>
              <a:spcBef>
                <a:spcPct val="0"/>
              </a:spcBef>
              <a:buFontTx/>
              <a:buNone/>
            </a:pPr>
            <a:endParaRPr lang="en-US" altLang="en-US" sz="1800" i="0" dirty="0">
              <a:latin typeface="Courier New" panose="02070309020205020404" pitchFamily="49" charset="0"/>
            </a:endParaRPr>
          </a:p>
        </p:txBody>
      </p:sp>
    </p:spTree>
    <p:extLst>
      <p:ext uri="{BB962C8B-B14F-4D97-AF65-F5344CB8AC3E}">
        <p14:creationId xmlns:p14="http://schemas.microsoft.com/office/powerpoint/2010/main" val="21404083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59479" y="476672"/>
            <a:ext cx="7886700" cy="1325563"/>
          </a:xfrm>
        </p:spPr>
        <p:txBody>
          <a:bodyPr/>
          <a:lstStyle/>
          <a:p>
            <a:r>
              <a:rPr lang="en-GB" altLang="en-US" sz="2400"/>
              <a:t>Code Fragment for adding to JFrame </a:t>
            </a:r>
            <a:endParaRPr lang="en-US" altLang="en-US" sz="2400"/>
          </a:p>
        </p:txBody>
      </p:sp>
      <p:sp>
        <p:nvSpPr>
          <p:cNvPr id="28675" name="Text Box 3"/>
          <p:cNvSpPr txBox="1">
            <a:spLocks noChangeArrowheads="1"/>
          </p:cNvSpPr>
          <p:nvPr/>
        </p:nvSpPr>
        <p:spPr bwMode="auto">
          <a:xfrm>
            <a:off x="395288" y="1916113"/>
            <a:ext cx="849788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2000" i="0" dirty="0"/>
              <a:t>…</a:t>
            </a:r>
            <a:endParaRPr lang="en-US" altLang="en-US" sz="2000" i="0" dirty="0"/>
          </a:p>
          <a:p>
            <a:pPr>
              <a:spcBef>
                <a:spcPct val="0"/>
              </a:spcBef>
              <a:buFontTx/>
              <a:buNone/>
            </a:pPr>
            <a:r>
              <a:rPr lang="en-US" altLang="en-US" sz="2000" i="0" dirty="0" err="1">
                <a:latin typeface="Courier New" panose="02070309020205020404" pitchFamily="49" charset="0"/>
              </a:rPr>
              <a:t>JFrame</a:t>
            </a:r>
            <a:r>
              <a:rPr lang="en-US" altLang="en-US" sz="2000" i="0" dirty="0">
                <a:latin typeface="Courier New" panose="02070309020205020404" pitchFamily="49" charset="0"/>
              </a:rPr>
              <a:t> f = new </a:t>
            </a:r>
            <a:r>
              <a:rPr lang="en-US" altLang="en-US" sz="2000" i="0" dirty="0" err="1">
                <a:latin typeface="Courier New" panose="02070309020205020404" pitchFamily="49" charset="0"/>
              </a:rPr>
              <a:t>JFrame</a:t>
            </a:r>
            <a:r>
              <a:rPr lang="en-US" altLang="en-US" sz="2000" i="0" dirty="0">
                <a:latin typeface="Courier New" panose="02070309020205020404" pitchFamily="49" charset="0"/>
              </a:rPr>
              <a:t>("A Frame");//Create the Frame</a:t>
            </a:r>
          </a:p>
          <a:p>
            <a:pPr>
              <a:spcBef>
                <a:spcPct val="0"/>
              </a:spcBef>
              <a:buFontTx/>
              <a:buNone/>
            </a:pPr>
            <a:r>
              <a:rPr lang="en-US" altLang="en-US" sz="2000" i="0" dirty="0" err="1">
                <a:latin typeface="Courier New" panose="02070309020205020404" pitchFamily="49" charset="0"/>
              </a:rPr>
              <a:t>FlowLayout</a:t>
            </a:r>
            <a:r>
              <a:rPr lang="en-US" altLang="en-US" sz="2000" i="0" dirty="0">
                <a:latin typeface="Courier New" panose="02070309020205020404" pitchFamily="49" charset="0"/>
              </a:rPr>
              <a:t> </a:t>
            </a:r>
            <a:r>
              <a:rPr lang="en-US" altLang="en-US" sz="2000" i="0" dirty="0" err="1">
                <a:latin typeface="Courier New" panose="02070309020205020404" pitchFamily="49" charset="0"/>
              </a:rPr>
              <a:t>fl</a:t>
            </a:r>
            <a:r>
              <a:rPr lang="en-US" altLang="en-US" sz="2000" i="0" dirty="0">
                <a:latin typeface="Courier New" panose="02070309020205020404" pitchFamily="49" charset="0"/>
              </a:rPr>
              <a:t> = new </a:t>
            </a:r>
            <a:r>
              <a:rPr lang="en-US" altLang="en-US" sz="2000" i="0" dirty="0" err="1">
                <a:latin typeface="Courier New" panose="02070309020205020404" pitchFamily="49" charset="0"/>
              </a:rPr>
              <a:t>FlowLayout</a:t>
            </a:r>
            <a:r>
              <a:rPr lang="en-US" altLang="en-US" sz="2000" i="0" dirty="0">
                <a:latin typeface="Courier New" panose="02070309020205020404" pitchFamily="49" charset="0"/>
              </a:rPr>
              <a:t>(); //Create a new Layout</a:t>
            </a:r>
          </a:p>
          <a:p>
            <a:pPr>
              <a:spcBef>
                <a:spcPct val="0"/>
              </a:spcBef>
              <a:buFontTx/>
              <a:buNone/>
            </a:pPr>
            <a:r>
              <a:rPr lang="en-US" altLang="en-US" sz="2000" i="0" dirty="0" err="1">
                <a:latin typeface="Courier New" panose="02070309020205020404" pitchFamily="49" charset="0"/>
              </a:rPr>
              <a:t>f.setLayout</a:t>
            </a:r>
            <a:r>
              <a:rPr lang="en-US" altLang="en-US" sz="2000" i="0" dirty="0">
                <a:latin typeface="Courier New" panose="02070309020205020404" pitchFamily="49" charset="0"/>
              </a:rPr>
              <a:t>(</a:t>
            </a:r>
            <a:r>
              <a:rPr lang="en-US" altLang="en-US" sz="2000" i="0" dirty="0" err="1">
                <a:latin typeface="Courier New" panose="02070309020205020404" pitchFamily="49" charset="0"/>
              </a:rPr>
              <a:t>fl</a:t>
            </a:r>
            <a:r>
              <a:rPr lang="en-US" altLang="en-US" sz="2000" i="0" dirty="0">
                <a:latin typeface="Courier New" panose="02070309020205020404" pitchFamily="49" charset="0"/>
              </a:rPr>
              <a:t>); //set the Layout </a:t>
            </a:r>
            <a:r>
              <a:rPr lang="en-US" altLang="en-US" sz="2000" b="1" i="0" dirty="0">
                <a:latin typeface="Courier New" panose="02070309020205020404" pitchFamily="49" charset="0"/>
              </a:rPr>
              <a:t>on the </a:t>
            </a:r>
            <a:r>
              <a:rPr lang="en-US" altLang="en-US" sz="2000" b="1" i="0" dirty="0" err="1">
                <a:latin typeface="Courier New" panose="02070309020205020404" pitchFamily="49" charset="0"/>
              </a:rPr>
              <a:t>ContentPane</a:t>
            </a:r>
            <a:endParaRPr lang="en-US" altLang="en-US" sz="2000" i="0" dirty="0">
              <a:latin typeface="Courier New" panose="02070309020205020404" pitchFamily="49" charset="0"/>
            </a:endParaRPr>
          </a:p>
          <a:p>
            <a:pPr>
              <a:spcBef>
                <a:spcPct val="0"/>
              </a:spcBef>
              <a:buFontTx/>
              <a:buNone/>
            </a:pPr>
            <a:r>
              <a:rPr lang="en-US" altLang="en-US" sz="2000" i="0" dirty="0" err="1">
                <a:latin typeface="Courier New" panose="02070309020205020404" pitchFamily="49" charset="0"/>
              </a:rPr>
              <a:t>JButton</a:t>
            </a:r>
            <a:r>
              <a:rPr lang="en-US" altLang="en-US" sz="2000" i="0" dirty="0">
                <a:latin typeface="Courier New" panose="02070309020205020404" pitchFamily="49" charset="0"/>
              </a:rPr>
              <a:t> </a:t>
            </a:r>
            <a:r>
              <a:rPr lang="en-US" altLang="en-US" sz="2000" i="0" dirty="0" err="1">
                <a:latin typeface="Courier New" panose="02070309020205020404" pitchFamily="49" charset="0"/>
              </a:rPr>
              <a:t>examButton</a:t>
            </a:r>
            <a:r>
              <a:rPr lang="en-US" altLang="en-US" sz="2000" i="0" dirty="0">
                <a:latin typeface="Courier New" panose="02070309020205020404" pitchFamily="49" charset="0"/>
              </a:rPr>
              <a:t> = new </a:t>
            </a:r>
            <a:r>
              <a:rPr lang="en-US" altLang="en-US" sz="2000" i="0" dirty="0" err="1">
                <a:latin typeface="Courier New" panose="02070309020205020404" pitchFamily="49" charset="0"/>
              </a:rPr>
              <a:t>JButton</a:t>
            </a:r>
            <a:r>
              <a:rPr lang="en-US" altLang="en-US" sz="2000" i="0" dirty="0">
                <a:latin typeface="Courier New" panose="02070309020205020404" pitchFamily="49" charset="0"/>
              </a:rPr>
              <a:t>("Press to Pass"); //create the button</a:t>
            </a:r>
          </a:p>
          <a:p>
            <a:pPr>
              <a:spcBef>
                <a:spcPct val="0"/>
              </a:spcBef>
              <a:buFontTx/>
              <a:buNone/>
            </a:pPr>
            <a:r>
              <a:rPr lang="en-US" altLang="en-US" sz="2000" i="0" dirty="0" err="1">
                <a:latin typeface="Courier New" panose="02070309020205020404" pitchFamily="49" charset="0"/>
              </a:rPr>
              <a:t>JLabel</a:t>
            </a:r>
            <a:r>
              <a:rPr lang="en-US" altLang="en-US" sz="2000" i="0" dirty="0">
                <a:latin typeface="Courier New" panose="02070309020205020404" pitchFamily="49" charset="0"/>
              </a:rPr>
              <a:t> label1 = new </a:t>
            </a:r>
            <a:r>
              <a:rPr lang="en-US" altLang="en-US" sz="2000" i="0" dirty="0" err="1">
                <a:latin typeface="Courier New" panose="02070309020205020404" pitchFamily="49" charset="0"/>
              </a:rPr>
              <a:t>JLabel</a:t>
            </a:r>
            <a:r>
              <a:rPr lang="en-US" altLang="en-US" sz="2000" i="0" dirty="0">
                <a:latin typeface="Courier New" panose="02070309020205020404" pitchFamily="49" charset="0"/>
              </a:rPr>
              <a:t> ("Pass your exams with this button");</a:t>
            </a:r>
          </a:p>
          <a:p>
            <a:pPr>
              <a:spcBef>
                <a:spcPct val="0"/>
              </a:spcBef>
              <a:buFontTx/>
              <a:buNone/>
            </a:pPr>
            <a:r>
              <a:rPr lang="en-US" altLang="en-US" sz="2000" b="1" i="0" dirty="0" err="1">
                <a:latin typeface="Courier New" panose="02070309020205020404" pitchFamily="49" charset="0"/>
              </a:rPr>
              <a:t>f.add</a:t>
            </a:r>
            <a:r>
              <a:rPr lang="en-US" altLang="en-US" sz="2000" b="1" i="0" dirty="0">
                <a:latin typeface="Courier New" panose="02070309020205020404" pitchFamily="49" charset="0"/>
              </a:rPr>
              <a:t>(label1)</a:t>
            </a:r>
            <a:r>
              <a:rPr lang="en-US" altLang="en-US" sz="2000" i="0" dirty="0">
                <a:latin typeface="Courier New" panose="02070309020205020404" pitchFamily="49" charset="0"/>
              </a:rPr>
              <a:t>;</a:t>
            </a:r>
          </a:p>
          <a:p>
            <a:pPr>
              <a:spcBef>
                <a:spcPct val="0"/>
              </a:spcBef>
              <a:buFontTx/>
              <a:buNone/>
            </a:pPr>
            <a:r>
              <a:rPr lang="en-US" altLang="en-US" sz="2000" b="1" i="0" dirty="0" err="1">
                <a:latin typeface="Courier New" panose="02070309020205020404" pitchFamily="49" charset="0"/>
              </a:rPr>
              <a:t>f.add</a:t>
            </a:r>
            <a:r>
              <a:rPr lang="en-US" altLang="en-US" sz="2000" b="1" i="0" dirty="0">
                <a:latin typeface="Courier New" panose="02070309020205020404" pitchFamily="49" charset="0"/>
              </a:rPr>
              <a:t>(</a:t>
            </a:r>
            <a:r>
              <a:rPr lang="en-US" altLang="en-US" sz="2000" b="1" i="0" dirty="0" err="1">
                <a:latin typeface="Courier New" panose="02070309020205020404" pitchFamily="49" charset="0"/>
              </a:rPr>
              <a:t>examButton</a:t>
            </a:r>
            <a:r>
              <a:rPr lang="en-US" altLang="en-US" sz="2000" b="1" i="0" dirty="0">
                <a:latin typeface="Courier New" panose="02070309020205020404" pitchFamily="49" charset="0"/>
              </a:rPr>
              <a:t>)</a:t>
            </a:r>
            <a:r>
              <a:rPr lang="en-US" altLang="en-US" sz="2000" i="0" dirty="0">
                <a:latin typeface="Courier New" panose="02070309020205020404" pitchFamily="49" charset="0"/>
              </a:rPr>
              <a:t>;</a:t>
            </a:r>
          </a:p>
          <a:p>
            <a:pPr>
              <a:spcBef>
                <a:spcPct val="0"/>
              </a:spcBef>
              <a:buFontTx/>
              <a:buNone/>
            </a:pPr>
            <a:r>
              <a:rPr lang="en-US" altLang="en-US" sz="2000" i="0" dirty="0" err="1">
                <a:latin typeface="Courier New" panose="02070309020205020404" pitchFamily="49" charset="0"/>
              </a:rPr>
              <a:t>f.setSize</a:t>
            </a:r>
            <a:r>
              <a:rPr lang="en-US" altLang="en-US" sz="2000" i="0" dirty="0">
                <a:latin typeface="Courier New" panose="02070309020205020404" pitchFamily="49" charset="0"/>
              </a:rPr>
              <a:t>(800,600);</a:t>
            </a:r>
          </a:p>
          <a:p>
            <a:pPr>
              <a:spcBef>
                <a:spcPct val="0"/>
              </a:spcBef>
              <a:buFontTx/>
              <a:buNone/>
            </a:pPr>
            <a:r>
              <a:rPr lang="en-US" altLang="en-US" sz="2000" i="0" dirty="0" err="1">
                <a:latin typeface="Courier New" panose="02070309020205020404" pitchFamily="49" charset="0"/>
              </a:rPr>
              <a:t>f.setVisible</a:t>
            </a:r>
            <a:r>
              <a:rPr lang="en-US" altLang="en-US" sz="2000" i="0" dirty="0">
                <a:latin typeface="Courier New" panose="02070309020205020404" pitchFamily="49" charset="0"/>
              </a:rPr>
              <a:t>(true);</a:t>
            </a:r>
          </a:p>
          <a:p>
            <a:pPr>
              <a:spcBef>
                <a:spcPct val="0"/>
              </a:spcBef>
              <a:buFontTx/>
              <a:buNone/>
            </a:pPr>
            <a:r>
              <a:rPr lang="en-GB" altLang="en-US" sz="2000" i="0" dirty="0">
                <a:latin typeface="Courier New" panose="02070309020205020404" pitchFamily="49" charset="0"/>
              </a:rPr>
              <a:t>…</a:t>
            </a:r>
            <a:endParaRPr lang="en-US" altLang="en-US" sz="2000" i="0" dirty="0">
              <a:latin typeface="Courier New" panose="02070309020205020404" pitchFamily="49" charset="0"/>
            </a:endParaRPr>
          </a:p>
        </p:txBody>
      </p:sp>
    </p:spTree>
    <p:extLst>
      <p:ext uri="{BB962C8B-B14F-4D97-AF65-F5344CB8AC3E}">
        <p14:creationId xmlns:p14="http://schemas.microsoft.com/office/powerpoint/2010/main" val="35419867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67544" y="1847851"/>
            <a:ext cx="7886700" cy="4351338"/>
          </a:xfrm>
        </p:spPr>
        <p:txBody>
          <a:bodyPr/>
          <a:lstStyle/>
          <a:p>
            <a:pPr lvl="1"/>
            <a:r>
              <a:rPr lang="en-GB" altLang="en-US" sz="2400" dirty="0"/>
              <a:t>Step One: Declare our </a:t>
            </a:r>
            <a:r>
              <a:rPr lang="en-GB" altLang="en-US" sz="2400" dirty="0" err="1">
                <a:latin typeface="Courier New" panose="02070309020205020404" pitchFamily="49" charset="0"/>
                <a:cs typeface="Courier New" panose="02070309020205020404" pitchFamily="49" charset="0"/>
              </a:rPr>
              <a:t>JFrame</a:t>
            </a:r>
            <a:r>
              <a:rPr lang="en-GB" altLang="en-US" sz="2400" dirty="0"/>
              <a:t>:</a:t>
            </a:r>
          </a:p>
          <a:p>
            <a:pPr lvl="2"/>
            <a:r>
              <a:rPr lang="en-GB" altLang="en-US" sz="2000" dirty="0"/>
              <a:t>Either create instance of </a:t>
            </a:r>
            <a:r>
              <a:rPr lang="en-GB" altLang="en-US" sz="2000" dirty="0" err="1"/>
              <a:t>JFrame</a:t>
            </a:r>
            <a:r>
              <a:rPr lang="en-GB" altLang="en-US" sz="2000" dirty="0"/>
              <a:t> or subclass </a:t>
            </a:r>
            <a:r>
              <a:rPr lang="en-GB" altLang="en-US" sz="2000" dirty="0" err="1"/>
              <a:t>JFrame</a:t>
            </a:r>
            <a:endParaRPr lang="en-GB" altLang="en-US" sz="2000" dirty="0"/>
          </a:p>
          <a:p>
            <a:pPr lvl="1"/>
            <a:r>
              <a:rPr lang="en-GB" altLang="en-US" sz="2400" dirty="0"/>
              <a:t>Step Two: Declare and initialise a </a:t>
            </a:r>
            <a:r>
              <a:rPr lang="en-GB" altLang="en-US" sz="2400" dirty="0" err="1">
                <a:latin typeface="Courier New" panose="02070309020205020404" pitchFamily="49" charset="0"/>
                <a:cs typeface="Courier New" panose="02070309020205020404" pitchFamily="49" charset="0"/>
              </a:rPr>
              <a:t>LayoutManager</a:t>
            </a:r>
            <a:endParaRPr lang="en-GB" altLang="en-US" sz="2400" dirty="0">
              <a:latin typeface="Courier New" panose="02070309020205020404" pitchFamily="49" charset="0"/>
              <a:cs typeface="Courier New" panose="02070309020205020404" pitchFamily="49" charset="0"/>
            </a:endParaRPr>
          </a:p>
          <a:p>
            <a:pPr lvl="1"/>
            <a:r>
              <a:rPr lang="en-GB" altLang="en-US" sz="2400" dirty="0"/>
              <a:t>Step Three: Apply the </a:t>
            </a:r>
            <a:r>
              <a:rPr lang="en-GB" altLang="en-US" sz="2400" dirty="0" err="1">
                <a:latin typeface="Courier New" panose="02070309020205020404" pitchFamily="49" charset="0"/>
                <a:cs typeface="Courier New" panose="02070309020205020404" pitchFamily="49" charset="0"/>
              </a:rPr>
              <a:t>LayoutManager</a:t>
            </a:r>
            <a:r>
              <a:rPr lang="en-GB" altLang="en-US" sz="2400" dirty="0"/>
              <a:t> to the </a:t>
            </a:r>
            <a:r>
              <a:rPr lang="en-GB" altLang="en-US" sz="2400" dirty="0" err="1">
                <a:latin typeface="Courier New" panose="02070309020205020404" pitchFamily="49" charset="0"/>
                <a:cs typeface="Courier New" panose="02070309020205020404" pitchFamily="49" charset="0"/>
              </a:rPr>
              <a:t>Jframe</a:t>
            </a:r>
            <a:endParaRPr lang="en-GB" altLang="en-US" sz="2400" dirty="0">
              <a:latin typeface="Courier New" panose="02070309020205020404" pitchFamily="49" charset="0"/>
              <a:cs typeface="Courier New" panose="02070309020205020404" pitchFamily="49" charset="0"/>
            </a:endParaRPr>
          </a:p>
          <a:p>
            <a:pPr lvl="1"/>
            <a:r>
              <a:rPr lang="en-GB" altLang="en-US" sz="2400" dirty="0"/>
              <a:t>Step Four: Declare and initialise the </a:t>
            </a:r>
            <a:r>
              <a:rPr lang="en-GB" altLang="en-US" sz="2400" dirty="0">
                <a:latin typeface="Courier New" panose="02070309020205020404" pitchFamily="49" charset="0"/>
                <a:cs typeface="Courier New" panose="02070309020205020404" pitchFamily="49" charset="0"/>
              </a:rPr>
              <a:t>Button</a:t>
            </a:r>
            <a:r>
              <a:rPr lang="en-GB" altLang="en-US" sz="2400" dirty="0"/>
              <a:t> and </a:t>
            </a:r>
            <a:r>
              <a:rPr lang="en-GB" altLang="en-US" sz="2400" dirty="0">
                <a:latin typeface="Courier New" panose="02070309020205020404" pitchFamily="49" charset="0"/>
                <a:cs typeface="Courier New" panose="02070309020205020404" pitchFamily="49" charset="0"/>
              </a:rPr>
              <a:t>Label</a:t>
            </a:r>
          </a:p>
          <a:p>
            <a:pPr lvl="1"/>
            <a:r>
              <a:rPr lang="en-GB" altLang="en-US" sz="2400" dirty="0"/>
              <a:t>Step Five: Add the </a:t>
            </a:r>
            <a:r>
              <a:rPr lang="en-GB" altLang="en-US" sz="2400" dirty="0">
                <a:latin typeface="Courier New" panose="02070309020205020404" pitchFamily="49" charset="0"/>
                <a:cs typeface="Courier New" panose="02070309020205020404" pitchFamily="49" charset="0"/>
              </a:rPr>
              <a:t>Button</a:t>
            </a:r>
            <a:r>
              <a:rPr lang="en-GB" altLang="en-US" sz="2400" dirty="0"/>
              <a:t> and </a:t>
            </a:r>
            <a:r>
              <a:rPr lang="en-GB" altLang="en-US" sz="2400" dirty="0">
                <a:latin typeface="Courier New" panose="02070309020205020404" pitchFamily="49" charset="0"/>
                <a:cs typeface="Courier New" panose="02070309020205020404" pitchFamily="49" charset="0"/>
              </a:rPr>
              <a:t>Label</a:t>
            </a:r>
            <a:r>
              <a:rPr lang="en-GB" altLang="en-US" sz="2400" dirty="0"/>
              <a:t> taking into account any Layout Constraints</a:t>
            </a:r>
          </a:p>
          <a:p>
            <a:endParaRPr lang="en-GB" dirty="0"/>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62</a:t>
            </a:fld>
            <a:endParaRPr lang="en-US" altLang="en-US"/>
          </a:p>
        </p:txBody>
      </p:sp>
    </p:spTree>
    <p:extLst>
      <p:ext uri="{BB962C8B-B14F-4D97-AF65-F5344CB8AC3E}">
        <p14:creationId xmlns:p14="http://schemas.microsoft.com/office/powerpoint/2010/main" val="16079467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9512" y="500062"/>
            <a:ext cx="7886700" cy="1325563"/>
          </a:xfrm>
        </p:spPr>
        <p:txBody>
          <a:bodyPr>
            <a:normAutofit/>
          </a:bodyPr>
          <a:lstStyle/>
          <a:p>
            <a:r>
              <a:rPr lang="en-GB" altLang="en-US" sz="2800" dirty="0"/>
              <a:t>Using a </a:t>
            </a:r>
            <a:r>
              <a:rPr lang="en-GB" altLang="en-US" sz="2800" dirty="0" err="1"/>
              <a:t>BorderLayout</a:t>
            </a:r>
            <a:endParaRPr lang="en-US" altLang="en-US" sz="2800" dirty="0"/>
          </a:p>
        </p:txBody>
      </p:sp>
      <p:sp>
        <p:nvSpPr>
          <p:cNvPr id="29699" name="Rectangle 3"/>
          <p:cNvSpPr>
            <a:spLocks noGrp="1" noChangeArrowheads="1"/>
          </p:cNvSpPr>
          <p:nvPr>
            <p:ph type="body" idx="1"/>
          </p:nvPr>
        </p:nvSpPr>
        <p:spPr>
          <a:xfrm>
            <a:off x="395536" y="1700808"/>
            <a:ext cx="7886700" cy="4351338"/>
          </a:xfrm>
        </p:spPr>
        <p:txBody>
          <a:bodyPr/>
          <a:lstStyle/>
          <a:p>
            <a:r>
              <a:rPr lang="en-GB" altLang="en-US" dirty="0"/>
              <a:t>Supply Constraints in the form of </a:t>
            </a:r>
            <a:r>
              <a:rPr lang="en-GB" altLang="en-US" dirty="0" err="1"/>
              <a:t>BorderLayout</a:t>
            </a:r>
            <a:r>
              <a:rPr lang="en-GB" altLang="en-US" dirty="0"/>
              <a:t> constants:</a:t>
            </a:r>
          </a:p>
          <a:p>
            <a:pPr lvl="1"/>
            <a:r>
              <a:rPr lang="en-GB" altLang="en-US" dirty="0" err="1"/>
              <a:t>BorderLayout.EAST</a:t>
            </a:r>
            <a:endParaRPr lang="en-GB" altLang="en-US" dirty="0"/>
          </a:p>
          <a:p>
            <a:pPr lvl="1"/>
            <a:r>
              <a:rPr lang="en-GB" altLang="en-US" dirty="0" err="1"/>
              <a:t>BorderLayout.WEST</a:t>
            </a:r>
            <a:endParaRPr lang="en-GB" altLang="en-US" dirty="0"/>
          </a:p>
          <a:p>
            <a:pPr lvl="1"/>
            <a:r>
              <a:rPr lang="en-GB" altLang="en-US" dirty="0" err="1"/>
              <a:t>BorderLayout.NORTH</a:t>
            </a:r>
            <a:endParaRPr lang="en-GB" altLang="en-US" dirty="0"/>
          </a:p>
          <a:p>
            <a:pPr lvl="1"/>
            <a:r>
              <a:rPr lang="en-GB" altLang="en-US" dirty="0" err="1"/>
              <a:t>BorderLayout.SOUTH</a:t>
            </a:r>
            <a:endParaRPr lang="en-GB" altLang="en-US" dirty="0"/>
          </a:p>
          <a:p>
            <a:pPr lvl="1"/>
            <a:r>
              <a:rPr lang="en-GB" altLang="en-US" dirty="0" err="1"/>
              <a:t>BorderLayout.CENTER</a:t>
            </a:r>
            <a:endParaRPr lang="en-GB" altLang="en-US" dirty="0"/>
          </a:p>
          <a:p>
            <a:pPr lvl="1"/>
            <a:endParaRPr lang="en-GB" altLang="en-US" dirty="0"/>
          </a:p>
          <a:p>
            <a:r>
              <a:rPr lang="en-GB" altLang="en-US" dirty="0"/>
              <a:t>These constraints are actually names of String fields in the </a:t>
            </a:r>
            <a:r>
              <a:rPr lang="en-GB" altLang="en-US" dirty="0" err="1"/>
              <a:t>BorderLayout</a:t>
            </a:r>
            <a:r>
              <a:rPr lang="en-GB" altLang="en-US" dirty="0"/>
              <a:t> class.  They are declared </a:t>
            </a:r>
            <a:r>
              <a:rPr lang="en-GB" altLang="en-US" b="1" dirty="0"/>
              <a:t>static and final</a:t>
            </a:r>
            <a:r>
              <a:rPr lang="en-GB" altLang="en-US" dirty="0"/>
              <a:t>.</a:t>
            </a:r>
          </a:p>
          <a:p>
            <a:pPr lvl="1"/>
            <a:endParaRPr lang="en-US" altLang="en-US" dirty="0"/>
          </a:p>
        </p:txBody>
      </p:sp>
    </p:spTree>
    <p:extLst>
      <p:ext uri="{BB962C8B-B14F-4D97-AF65-F5344CB8AC3E}">
        <p14:creationId xmlns:p14="http://schemas.microsoft.com/office/powerpoint/2010/main" val="909348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3F2A77E-8F39-42D8-A5B5-148AC81E1060}" type="slidenum">
              <a:rPr lang="en-US" altLang="en-US" sz="1400">
                <a:latin typeface="Times New Roman" panose="02020603050405020304" pitchFamily="18" charset="0"/>
              </a:rPr>
              <a:pPr>
                <a:spcBef>
                  <a:spcPct val="0"/>
                </a:spcBef>
                <a:buFontTx/>
                <a:buNone/>
              </a:pPr>
              <a:t>64</a:t>
            </a:fld>
            <a:endParaRPr lang="en-US" altLang="en-US" sz="1400">
              <a:latin typeface="Times New Roman" panose="02020603050405020304" pitchFamily="18" charset="0"/>
            </a:endParaRPr>
          </a:p>
        </p:txBody>
      </p:sp>
      <p:sp>
        <p:nvSpPr>
          <p:cNvPr id="30723" name="Rectangle 2"/>
          <p:cNvSpPr>
            <a:spLocks noGrp="1" noChangeArrowheads="1"/>
          </p:cNvSpPr>
          <p:nvPr>
            <p:ph type="title"/>
          </p:nvPr>
        </p:nvSpPr>
        <p:spPr>
          <a:xfrm>
            <a:off x="251520" y="500062"/>
            <a:ext cx="7886700" cy="1325563"/>
          </a:xfrm>
        </p:spPr>
        <p:txBody>
          <a:bodyPr>
            <a:normAutofit/>
          </a:bodyPr>
          <a:lstStyle/>
          <a:p>
            <a:r>
              <a:rPr lang="en-GB" altLang="en-US" sz="2800" dirty="0"/>
              <a:t>Static variables and named constants</a:t>
            </a:r>
            <a:endParaRPr lang="en-US" altLang="en-US" sz="2800" dirty="0"/>
          </a:p>
        </p:txBody>
      </p:sp>
      <p:sp>
        <p:nvSpPr>
          <p:cNvPr id="30724" name="Rectangle 3"/>
          <p:cNvSpPr>
            <a:spLocks noGrp="1" noChangeArrowheads="1"/>
          </p:cNvSpPr>
          <p:nvPr>
            <p:ph type="body" idx="1"/>
          </p:nvPr>
        </p:nvSpPr>
        <p:spPr>
          <a:xfrm>
            <a:off x="395536" y="1700808"/>
            <a:ext cx="7886700" cy="4824536"/>
          </a:xfrm>
        </p:spPr>
        <p:txBody>
          <a:bodyPr>
            <a:normAutofit/>
          </a:bodyPr>
          <a:lstStyle/>
          <a:p>
            <a:pPr lvl="1"/>
            <a:r>
              <a:rPr lang="en-GB" altLang="en-US" sz="2400" dirty="0"/>
              <a:t>Using an </a:t>
            </a:r>
            <a:r>
              <a:rPr lang="en-GB" altLang="en-US" sz="2400" dirty="0" err="1"/>
              <a:t>int</a:t>
            </a:r>
            <a:r>
              <a:rPr lang="en-GB" altLang="en-US" sz="2400" dirty="0"/>
              <a:t> for constants  e.g. for card suits: 0 for Hearts, 1 for Clubs, 2 for Spades etc. is fine </a:t>
            </a:r>
            <a:r>
              <a:rPr lang="en-GB" altLang="en-US" sz="2400" b="1" dirty="0"/>
              <a:t>but</a:t>
            </a:r>
            <a:r>
              <a:rPr lang="en-GB" altLang="en-US" sz="2400" dirty="0"/>
              <a:t> </a:t>
            </a:r>
          </a:p>
          <a:p>
            <a:pPr lvl="2"/>
            <a:r>
              <a:rPr lang="en-GB" altLang="en-US" sz="2000" dirty="0"/>
              <a:t>We don’t want these values to change </a:t>
            </a:r>
          </a:p>
          <a:p>
            <a:pPr lvl="2"/>
            <a:r>
              <a:rPr lang="en-GB" altLang="en-US" sz="2000" dirty="0"/>
              <a:t>They are not very intuitive for humans reading the code (they would have to remember which is which)</a:t>
            </a:r>
          </a:p>
          <a:p>
            <a:pPr lvl="1"/>
            <a:r>
              <a:rPr lang="en-GB" altLang="en-US" sz="2400" dirty="0"/>
              <a:t>A solution is to create constants which we do like this:</a:t>
            </a:r>
          </a:p>
          <a:p>
            <a:pPr lvl="1">
              <a:buFontTx/>
              <a:buNone/>
            </a:pPr>
            <a:r>
              <a:rPr lang="en-GB" altLang="en-US" sz="1600" b="1" dirty="0"/>
              <a:t>                             </a:t>
            </a:r>
            <a:r>
              <a:rPr lang="en-GB" altLang="en-US" sz="2000" b="1" dirty="0"/>
              <a:t>public static final </a:t>
            </a:r>
            <a:r>
              <a:rPr lang="en-GB" altLang="en-US" sz="2000" i="1" dirty="0"/>
              <a:t>type identifier = literal;</a:t>
            </a:r>
          </a:p>
          <a:p>
            <a:pPr lvl="1"/>
            <a:r>
              <a:rPr lang="en-GB" altLang="en-US" sz="2400" dirty="0"/>
              <a:t>In a program which represented playing cards one might have:</a:t>
            </a:r>
          </a:p>
          <a:p>
            <a:pPr lvl="1">
              <a:buFontTx/>
              <a:buNone/>
            </a:pPr>
            <a:r>
              <a:rPr lang="en-GB" altLang="en-US" sz="1600" dirty="0"/>
              <a:t>			</a:t>
            </a:r>
            <a:r>
              <a:rPr lang="en-GB" altLang="en-US" sz="2000" dirty="0"/>
              <a:t>public static final </a:t>
            </a:r>
            <a:r>
              <a:rPr lang="en-GB" altLang="en-US" sz="2000" dirty="0" err="1"/>
              <a:t>int</a:t>
            </a:r>
            <a:r>
              <a:rPr lang="en-GB" altLang="en-US" sz="2000" dirty="0"/>
              <a:t> HEARTS = 0; </a:t>
            </a:r>
          </a:p>
          <a:p>
            <a:pPr lvl="2"/>
            <a:r>
              <a:rPr lang="en-GB" altLang="en-US" sz="1600" dirty="0"/>
              <a:t>By convention we use all upper case for constants</a:t>
            </a:r>
          </a:p>
          <a:p>
            <a:pPr lvl="2"/>
            <a:r>
              <a:rPr lang="en-GB" altLang="en-US" sz="1600" dirty="0"/>
              <a:t>To use – the field is accessed </a:t>
            </a:r>
            <a:r>
              <a:rPr lang="en-GB" altLang="en-US" sz="1600" b="1" dirty="0"/>
              <a:t>directly</a:t>
            </a:r>
            <a:r>
              <a:rPr lang="en-GB" altLang="en-US" sz="1600" dirty="0"/>
              <a:t> (not via a method)</a:t>
            </a:r>
          </a:p>
          <a:p>
            <a:pPr lvl="3"/>
            <a:r>
              <a:rPr lang="en-GB" altLang="en-US" sz="1600" dirty="0"/>
              <a:t>It is final – it cannot be changed</a:t>
            </a:r>
          </a:p>
          <a:p>
            <a:pPr lvl="3"/>
            <a:r>
              <a:rPr lang="en-GB" altLang="en-US" sz="1600" dirty="0" err="1">
                <a:latin typeface="Courier New" panose="02070309020205020404" pitchFamily="49" charset="0"/>
                <a:cs typeface="Courier New" panose="02070309020205020404" pitchFamily="49" charset="0"/>
              </a:rPr>
              <a:t>Card.HEARTS</a:t>
            </a:r>
            <a:r>
              <a:rPr lang="en-GB" altLang="en-US" sz="1600" dirty="0">
                <a:latin typeface="Courier New" panose="02070309020205020404" pitchFamily="49" charset="0"/>
                <a:cs typeface="Courier New" panose="02070309020205020404" pitchFamily="49" charset="0"/>
              </a:rPr>
              <a:t> </a:t>
            </a:r>
            <a:r>
              <a:rPr lang="en-GB" altLang="en-US" sz="1600" dirty="0"/>
              <a:t>– class name (assuming the class was called Card) and field</a:t>
            </a:r>
          </a:p>
          <a:p>
            <a:pPr lvl="2">
              <a:buFontTx/>
              <a:buNone/>
            </a:pPr>
            <a:endParaRPr lang="en-US" altLang="en-US" b="1" dirty="0"/>
          </a:p>
        </p:txBody>
      </p:sp>
    </p:spTree>
    <p:extLst>
      <p:ext uri="{BB962C8B-B14F-4D97-AF65-F5344CB8AC3E}">
        <p14:creationId xmlns:p14="http://schemas.microsoft.com/office/powerpoint/2010/main" val="4174730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2F40088-210A-4711-A6EA-476664259251}" type="slidenum">
              <a:rPr lang="en-US" altLang="en-US" sz="1400">
                <a:latin typeface="Times New Roman" panose="02020603050405020304" pitchFamily="18" charset="0"/>
              </a:rPr>
              <a:pPr>
                <a:spcBef>
                  <a:spcPct val="0"/>
                </a:spcBef>
                <a:buFontTx/>
                <a:buNone/>
              </a:pPr>
              <a:t>65</a:t>
            </a:fld>
            <a:endParaRPr lang="en-US" altLang="en-US" sz="1400">
              <a:latin typeface="Times New Roman" panose="02020603050405020304" pitchFamily="18" charset="0"/>
            </a:endParaRPr>
          </a:p>
        </p:txBody>
      </p:sp>
      <p:sp>
        <p:nvSpPr>
          <p:cNvPr id="31747" name="Rectangle 2"/>
          <p:cNvSpPr>
            <a:spLocks noGrp="1" noChangeArrowheads="1"/>
          </p:cNvSpPr>
          <p:nvPr>
            <p:ph type="title"/>
          </p:nvPr>
        </p:nvSpPr>
        <p:spPr>
          <a:xfrm>
            <a:off x="251520" y="500062"/>
            <a:ext cx="7886700" cy="1325563"/>
          </a:xfrm>
        </p:spPr>
        <p:txBody>
          <a:bodyPr>
            <a:normAutofit/>
          </a:bodyPr>
          <a:lstStyle/>
          <a:p>
            <a:r>
              <a:rPr lang="en-GB" altLang="en-US" sz="2800" dirty="0"/>
              <a:t>Named constants in </a:t>
            </a:r>
            <a:r>
              <a:rPr lang="en-GB" altLang="en-US" sz="2800" dirty="0" err="1"/>
              <a:t>BorderLayout</a:t>
            </a:r>
            <a:endParaRPr lang="en-US" altLang="en-US" sz="2800" dirty="0"/>
          </a:p>
        </p:txBody>
      </p:sp>
      <p:sp>
        <p:nvSpPr>
          <p:cNvPr id="31748" name="Rectangle 3"/>
          <p:cNvSpPr>
            <a:spLocks noGrp="1" noChangeArrowheads="1"/>
          </p:cNvSpPr>
          <p:nvPr>
            <p:ph type="body" idx="1"/>
          </p:nvPr>
        </p:nvSpPr>
        <p:spPr>
          <a:xfrm>
            <a:off x="251520" y="1867055"/>
            <a:ext cx="7886700" cy="4351338"/>
          </a:xfrm>
        </p:spPr>
        <p:txBody>
          <a:bodyPr/>
          <a:lstStyle/>
          <a:p>
            <a:r>
              <a:rPr lang="en-GB" altLang="en-US" sz="2400" dirty="0"/>
              <a:t>In </a:t>
            </a:r>
            <a:r>
              <a:rPr lang="en-GB" altLang="en-US" sz="2400" dirty="0" err="1"/>
              <a:t>LayoutManager</a:t>
            </a:r>
            <a:r>
              <a:rPr lang="en-GB" altLang="en-US" sz="2400" dirty="0"/>
              <a:t> (although we can’t see the source code):</a:t>
            </a:r>
          </a:p>
          <a:p>
            <a:pPr lvl="1">
              <a:buFontTx/>
              <a:buNone/>
            </a:pPr>
            <a:r>
              <a:rPr lang="en-GB" altLang="en-US" sz="1600" dirty="0"/>
              <a:t>			</a:t>
            </a:r>
            <a:r>
              <a:rPr lang="en-GB" altLang="en-US" sz="2000" dirty="0"/>
              <a:t>public static final String EAST = “East”; </a:t>
            </a:r>
          </a:p>
          <a:p>
            <a:pPr lvl="1">
              <a:buFontTx/>
              <a:buNone/>
            </a:pPr>
            <a:r>
              <a:rPr lang="en-GB" altLang="en-US" sz="1600" dirty="0"/>
              <a:t>		</a:t>
            </a:r>
          </a:p>
          <a:p>
            <a:pPr lvl="1">
              <a:buFontTx/>
              <a:buNone/>
            </a:pPr>
            <a:r>
              <a:rPr lang="en-GB" altLang="en-US" sz="2000" dirty="0"/>
              <a:t>you can look up the value of the constant in the documentation</a:t>
            </a:r>
          </a:p>
          <a:p>
            <a:pPr lvl="2"/>
            <a:r>
              <a:rPr lang="en-GB" altLang="en-US" sz="2000" dirty="0"/>
              <a:t>By convention we use all upper case for constants</a:t>
            </a:r>
          </a:p>
          <a:p>
            <a:pPr lvl="2"/>
            <a:r>
              <a:rPr lang="en-GB" altLang="en-US" sz="2000" dirty="0"/>
              <a:t>To use – the field is accessed </a:t>
            </a:r>
            <a:r>
              <a:rPr lang="en-GB" altLang="en-US" sz="2000" b="1" dirty="0"/>
              <a:t>directly</a:t>
            </a:r>
            <a:r>
              <a:rPr lang="en-GB" altLang="en-US" sz="2000" dirty="0"/>
              <a:t> (not via a method)</a:t>
            </a:r>
          </a:p>
          <a:p>
            <a:pPr lvl="3"/>
            <a:r>
              <a:rPr lang="en-GB" altLang="en-US" sz="2000" dirty="0" err="1">
                <a:latin typeface="Courier New" panose="02070309020205020404" pitchFamily="49" charset="0"/>
                <a:cs typeface="Courier New" panose="02070309020205020404" pitchFamily="49" charset="0"/>
              </a:rPr>
              <a:t>BorderLayout.EAST</a:t>
            </a:r>
            <a:r>
              <a:rPr lang="en-GB" altLang="en-US" sz="2000" dirty="0"/>
              <a:t> – class name and field</a:t>
            </a:r>
          </a:p>
          <a:p>
            <a:pPr lvl="2">
              <a:buFontTx/>
              <a:buNone/>
            </a:pPr>
            <a:endParaRPr lang="en-US" altLang="en-US" b="1" dirty="0"/>
          </a:p>
        </p:txBody>
      </p:sp>
    </p:spTree>
    <p:extLst>
      <p:ext uri="{BB962C8B-B14F-4D97-AF65-F5344CB8AC3E}">
        <p14:creationId xmlns:p14="http://schemas.microsoft.com/office/powerpoint/2010/main" val="1414477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sz="2400"/>
              <a:t>BorderLayout with JFrame</a:t>
            </a:r>
            <a:endParaRPr lang="en-US" altLang="en-US" sz="2400"/>
          </a:p>
        </p:txBody>
      </p:sp>
      <p:sp>
        <p:nvSpPr>
          <p:cNvPr id="32771" name="Text Box 3"/>
          <p:cNvSpPr txBox="1">
            <a:spLocks noChangeArrowheads="1"/>
          </p:cNvSpPr>
          <p:nvPr/>
        </p:nvSpPr>
        <p:spPr bwMode="auto">
          <a:xfrm>
            <a:off x="628650" y="1484784"/>
            <a:ext cx="691197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JFrame</a:t>
            </a:r>
            <a:r>
              <a:rPr lang="en-US" altLang="en-US" sz="1800" i="0" dirty="0">
                <a:latin typeface="Courier New" panose="02070309020205020404" pitchFamily="49" charset="0"/>
              </a:rPr>
              <a:t> f = new </a:t>
            </a:r>
            <a:r>
              <a:rPr lang="en-US" altLang="en-US" sz="1800" i="0" dirty="0" err="1">
                <a:latin typeface="Courier New" panose="02070309020205020404" pitchFamily="49" charset="0"/>
              </a:rPr>
              <a:t>JFrame</a:t>
            </a:r>
            <a:r>
              <a:rPr lang="en-US" altLang="en-US" sz="1800" i="0" dirty="0">
                <a:latin typeface="Courier New" panose="02070309020205020404" pitchFamily="49" charset="0"/>
              </a:rPr>
              <a:t>("A Frame");</a:t>
            </a:r>
          </a:p>
          <a:p>
            <a:pPr>
              <a:spcBef>
                <a:spcPct val="0"/>
              </a:spcBef>
              <a:buFontTx/>
              <a:buNone/>
            </a:pPr>
            <a:r>
              <a:rPr lang="en-US" altLang="en-US" sz="1800" i="0" dirty="0">
                <a:latin typeface="Courier New" panose="02070309020205020404" pitchFamily="49" charset="0"/>
              </a:rPr>
              <a:t>  //already has a border layout - it is default for </a:t>
            </a:r>
            <a:r>
              <a:rPr lang="en-US" altLang="en-US" sz="1800" i="0" dirty="0" err="1">
                <a:latin typeface="Courier New" panose="02070309020205020404" pitchFamily="49" charset="0"/>
              </a:rPr>
              <a:t>JFrame</a:t>
            </a:r>
            <a:endParaRPr lang="en-US" altLang="en-US" sz="1800" i="0" dirty="0">
              <a:latin typeface="Courier New" panose="02070309020205020404" pitchFamily="49" charset="0"/>
            </a:endParaRP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JButton</a:t>
            </a:r>
            <a:r>
              <a:rPr lang="en-US" altLang="en-US" sz="1800" i="0" dirty="0">
                <a:latin typeface="Courier New" panose="02070309020205020404" pitchFamily="49" charset="0"/>
              </a:rPr>
              <a:t> </a:t>
            </a:r>
            <a:r>
              <a:rPr lang="en-US" altLang="en-US" sz="1800" i="0" dirty="0" err="1">
                <a:latin typeface="Courier New" panose="02070309020205020404" pitchFamily="49" charset="0"/>
              </a:rPr>
              <a:t>stopButton</a:t>
            </a:r>
            <a:r>
              <a:rPr lang="en-US" altLang="en-US" sz="1800" i="0" dirty="0">
                <a:latin typeface="Courier New" panose="02070309020205020404" pitchFamily="49" charset="0"/>
              </a:rPr>
              <a:t> = new </a:t>
            </a:r>
            <a:r>
              <a:rPr lang="en-US" altLang="en-US" sz="1800" i="0" dirty="0" err="1">
                <a:latin typeface="Courier New" panose="02070309020205020404" pitchFamily="49" charset="0"/>
              </a:rPr>
              <a:t>JButton</a:t>
            </a:r>
            <a:r>
              <a:rPr lang="en-US" altLang="en-US" sz="1800" i="0" dirty="0">
                <a:latin typeface="Courier New" panose="02070309020205020404" pitchFamily="49" charset="0"/>
              </a:rPr>
              <a:t>("Stop");</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JButton</a:t>
            </a:r>
            <a:r>
              <a:rPr lang="en-US" altLang="en-US" sz="1800" i="0" dirty="0">
                <a:latin typeface="Courier New" panose="02070309020205020404" pitchFamily="49" charset="0"/>
              </a:rPr>
              <a:t> </a:t>
            </a:r>
            <a:r>
              <a:rPr lang="en-US" altLang="en-US" sz="1800" i="0" dirty="0" err="1">
                <a:latin typeface="Courier New" panose="02070309020205020404" pitchFamily="49" charset="0"/>
              </a:rPr>
              <a:t>fwdButton</a:t>
            </a:r>
            <a:r>
              <a:rPr lang="en-US" altLang="en-US" sz="1800" i="0" dirty="0">
                <a:latin typeface="Courier New" panose="02070309020205020404" pitchFamily="49" charset="0"/>
              </a:rPr>
              <a:t> = new </a:t>
            </a:r>
            <a:r>
              <a:rPr lang="en-US" altLang="en-US" sz="1800" i="0" dirty="0" err="1">
                <a:latin typeface="Courier New" panose="02070309020205020404" pitchFamily="49" charset="0"/>
              </a:rPr>
              <a:t>JButton</a:t>
            </a:r>
            <a:r>
              <a:rPr lang="en-US" altLang="en-US" sz="1800" i="0" dirty="0">
                <a:latin typeface="Courier New" panose="02070309020205020404" pitchFamily="49" charset="0"/>
              </a:rPr>
              <a:t>("Forward");</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JButton</a:t>
            </a:r>
            <a:r>
              <a:rPr lang="en-US" altLang="en-US" sz="1800" i="0" dirty="0">
                <a:latin typeface="Courier New" panose="02070309020205020404" pitchFamily="49" charset="0"/>
              </a:rPr>
              <a:t> </a:t>
            </a:r>
            <a:r>
              <a:rPr lang="en-US" altLang="en-US" sz="1800" i="0" dirty="0" err="1">
                <a:latin typeface="Courier New" panose="02070309020205020404" pitchFamily="49" charset="0"/>
              </a:rPr>
              <a:t>playButton</a:t>
            </a:r>
            <a:r>
              <a:rPr lang="en-US" altLang="en-US" sz="1800" i="0" dirty="0">
                <a:latin typeface="Courier New" panose="02070309020205020404" pitchFamily="49" charset="0"/>
              </a:rPr>
              <a:t> = new </a:t>
            </a:r>
            <a:r>
              <a:rPr lang="en-US" altLang="en-US" sz="1800" i="0" dirty="0" err="1">
                <a:latin typeface="Courier New" panose="02070309020205020404" pitchFamily="49" charset="0"/>
              </a:rPr>
              <a:t>JButton</a:t>
            </a:r>
            <a:r>
              <a:rPr lang="en-US" altLang="en-US" sz="1800" i="0" dirty="0">
                <a:latin typeface="Courier New" panose="02070309020205020404" pitchFamily="49" charset="0"/>
              </a:rPr>
              <a:t>("Play");</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JButton</a:t>
            </a:r>
            <a:r>
              <a:rPr lang="en-US" altLang="en-US" sz="1800" i="0" dirty="0">
                <a:latin typeface="Courier New" panose="02070309020205020404" pitchFamily="49" charset="0"/>
              </a:rPr>
              <a:t> </a:t>
            </a:r>
            <a:r>
              <a:rPr lang="en-US" altLang="en-US" sz="1800" i="0" dirty="0" err="1">
                <a:latin typeface="Courier New" panose="02070309020205020404" pitchFamily="49" charset="0"/>
              </a:rPr>
              <a:t>rwdButton</a:t>
            </a:r>
            <a:r>
              <a:rPr lang="en-US" altLang="en-US" sz="1800" i="0" dirty="0">
                <a:latin typeface="Courier New" panose="02070309020205020404" pitchFamily="49" charset="0"/>
              </a:rPr>
              <a:t> = new </a:t>
            </a:r>
            <a:r>
              <a:rPr lang="en-US" altLang="en-US" sz="1800" i="0" dirty="0" err="1">
                <a:latin typeface="Courier New" panose="02070309020205020404" pitchFamily="49" charset="0"/>
              </a:rPr>
              <a:t>JButton</a:t>
            </a:r>
            <a:r>
              <a:rPr lang="en-US" altLang="en-US" sz="1800" i="0" dirty="0">
                <a:latin typeface="Courier New" panose="02070309020205020404" pitchFamily="49" charset="0"/>
              </a:rPr>
              <a:t>("Rewind");</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JLabel</a:t>
            </a:r>
            <a:r>
              <a:rPr lang="en-US" altLang="en-US" sz="1800" i="0" dirty="0">
                <a:latin typeface="Courier New" panose="02070309020205020404" pitchFamily="49" charset="0"/>
              </a:rPr>
              <a:t> label1 = new </a:t>
            </a:r>
            <a:r>
              <a:rPr lang="en-US" altLang="en-US" sz="1800" i="0" dirty="0" err="1">
                <a:latin typeface="Courier New" panose="02070309020205020404" pitchFamily="49" charset="0"/>
              </a:rPr>
              <a:t>JLabel</a:t>
            </a:r>
            <a:r>
              <a:rPr lang="en-US" altLang="en-US" sz="1800" i="0" dirty="0">
                <a:latin typeface="Courier New" panose="02070309020205020404" pitchFamily="49" charset="0"/>
              </a:rPr>
              <a:t> ("Welcome to Music Player");</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f.add</a:t>
            </a:r>
            <a:r>
              <a:rPr lang="en-US" altLang="en-US" sz="1800" i="0" dirty="0">
                <a:latin typeface="Courier New" panose="02070309020205020404" pitchFamily="49" charset="0"/>
              </a:rPr>
              <a:t>(label1, </a:t>
            </a:r>
            <a:r>
              <a:rPr lang="en-US" altLang="en-US" sz="1800" i="0" dirty="0" err="1">
                <a:latin typeface="Courier New" panose="02070309020205020404" pitchFamily="49" charset="0"/>
              </a:rPr>
              <a:t>BorderLayout.CENTER</a:t>
            </a:r>
            <a:r>
              <a:rPr lang="en-US" altLang="en-US" sz="1800" i="0" dirty="0">
                <a:latin typeface="Courier New" panose="02070309020205020404" pitchFamily="49" charset="0"/>
              </a:rPr>
              <a:t>);</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f.add</a:t>
            </a:r>
            <a:r>
              <a:rPr lang="en-US" altLang="en-US" sz="1800" i="0" dirty="0">
                <a:latin typeface="Courier New" panose="02070309020205020404" pitchFamily="49" charset="0"/>
              </a:rPr>
              <a:t>(</a:t>
            </a:r>
            <a:r>
              <a:rPr lang="en-US" altLang="en-US" sz="1800" i="0" dirty="0" err="1">
                <a:latin typeface="Courier New" panose="02070309020205020404" pitchFamily="49" charset="0"/>
              </a:rPr>
              <a:t>fwdButton</a:t>
            </a:r>
            <a:r>
              <a:rPr lang="en-US" altLang="en-US" sz="1800" i="0" dirty="0">
                <a:latin typeface="Courier New" panose="02070309020205020404" pitchFamily="49" charset="0"/>
              </a:rPr>
              <a:t>, </a:t>
            </a:r>
            <a:r>
              <a:rPr lang="en-US" altLang="en-US" sz="1800" i="0" dirty="0" err="1">
                <a:latin typeface="Courier New" panose="02070309020205020404" pitchFamily="49" charset="0"/>
              </a:rPr>
              <a:t>BorderLayout.EAST</a:t>
            </a:r>
            <a:r>
              <a:rPr lang="en-US" altLang="en-US" sz="1800" i="0" dirty="0">
                <a:latin typeface="Courier New" panose="02070309020205020404" pitchFamily="49" charset="0"/>
              </a:rPr>
              <a:t>);</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f.add</a:t>
            </a:r>
            <a:r>
              <a:rPr lang="en-US" altLang="en-US" sz="1800" i="0" dirty="0">
                <a:latin typeface="Courier New" panose="02070309020205020404" pitchFamily="49" charset="0"/>
              </a:rPr>
              <a:t>(</a:t>
            </a:r>
            <a:r>
              <a:rPr lang="en-US" altLang="en-US" sz="1800" i="0" dirty="0" err="1">
                <a:latin typeface="Courier New" panose="02070309020205020404" pitchFamily="49" charset="0"/>
              </a:rPr>
              <a:t>rwdButton</a:t>
            </a:r>
            <a:r>
              <a:rPr lang="en-US" altLang="en-US" sz="1800" i="0" dirty="0">
                <a:latin typeface="Courier New" panose="02070309020205020404" pitchFamily="49" charset="0"/>
              </a:rPr>
              <a:t>, </a:t>
            </a:r>
            <a:r>
              <a:rPr lang="en-US" altLang="en-US" sz="1800" i="0" dirty="0" err="1">
                <a:latin typeface="Courier New" panose="02070309020205020404" pitchFamily="49" charset="0"/>
              </a:rPr>
              <a:t>BorderLayout.WEST</a:t>
            </a:r>
            <a:r>
              <a:rPr lang="en-US" altLang="en-US" sz="1800" i="0" dirty="0">
                <a:latin typeface="Courier New" panose="02070309020205020404" pitchFamily="49" charset="0"/>
              </a:rPr>
              <a:t>);</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f.add</a:t>
            </a:r>
            <a:r>
              <a:rPr lang="en-US" altLang="en-US" sz="1800" i="0" dirty="0">
                <a:latin typeface="Courier New" panose="02070309020205020404" pitchFamily="49" charset="0"/>
              </a:rPr>
              <a:t>(</a:t>
            </a:r>
            <a:r>
              <a:rPr lang="en-US" altLang="en-US" sz="1800" i="0" dirty="0" err="1">
                <a:latin typeface="Courier New" panose="02070309020205020404" pitchFamily="49" charset="0"/>
              </a:rPr>
              <a:t>playButton</a:t>
            </a:r>
            <a:r>
              <a:rPr lang="en-US" altLang="en-US" sz="1800" i="0" dirty="0">
                <a:latin typeface="Courier New" panose="02070309020205020404" pitchFamily="49" charset="0"/>
              </a:rPr>
              <a:t>, </a:t>
            </a:r>
            <a:r>
              <a:rPr lang="en-US" altLang="en-US" sz="1800" i="0" dirty="0" err="1">
                <a:latin typeface="Courier New" panose="02070309020205020404" pitchFamily="49" charset="0"/>
              </a:rPr>
              <a:t>BorderLayout.NORTH</a:t>
            </a:r>
            <a:r>
              <a:rPr lang="en-US" altLang="en-US" sz="1800" i="0" dirty="0">
                <a:latin typeface="Courier New" panose="02070309020205020404" pitchFamily="49" charset="0"/>
              </a:rPr>
              <a:t>);</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f.add</a:t>
            </a:r>
            <a:r>
              <a:rPr lang="en-US" altLang="en-US" sz="1800" i="0" dirty="0">
                <a:latin typeface="Courier New" panose="02070309020205020404" pitchFamily="49" charset="0"/>
              </a:rPr>
              <a:t>(</a:t>
            </a:r>
            <a:r>
              <a:rPr lang="en-US" altLang="en-US" sz="1800" i="0" dirty="0" err="1">
                <a:latin typeface="Courier New" panose="02070309020205020404" pitchFamily="49" charset="0"/>
              </a:rPr>
              <a:t>stopButton</a:t>
            </a:r>
            <a:r>
              <a:rPr lang="en-US" altLang="en-US" sz="1800" i="0" dirty="0">
                <a:latin typeface="Courier New" panose="02070309020205020404" pitchFamily="49" charset="0"/>
              </a:rPr>
              <a:t>, </a:t>
            </a:r>
            <a:r>
              <a:rPr lang="en-US" altLang="en-US" sz="1800" i="0" dirty="0" err="1">
                <a:latin typeface="Courier New" panose="02070309020205020404" pitchFamily="49" charset="0"/>
              </a:rPr>
              <a:t>BorderLayout.SOUTH</a:t>
            </a:r>
            <a:r>
              <a:rPr lang="en-US" altLang="en-US" sz="1800" i="0" dirty="0">
                <a:latin typeface="Courier New" panose="02070309020205020404" pitchFamily="49" charset="0"/>
              </a:rPr>
              <a:t>);</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f.setSize</a:t>
            </a:r>
            <a:r>
              <a:rPr lang="en-US" altLang="en-US" sz="1800" i="0" dirty="0">
                <a:latin typeface="Courier New" panose="02070309020205020404" pitchFamily="49" charset="0"/>
              </a:rPr>
              <a:t>(800,600);</a:t>
            </a:r>
          </a:p>
          <a:p>
            <a:pPr>
              <a:spcBef>
                <a:spcPct val="0"/>
              </a:spcBef>
              <a:buFontTx/>
              <a:buNone/>
            </a:pPr>
            <a:r>
              <a:rPr lang="en-US" altLang="en-US" sz="1800" i="0" dirty="0">
                <a:latin typeface="Courier New" panose="02070309020205020404" pitchFamily="49" charset="0"/>
              </a:rPr>
              <a:t>  </a:t>
            </a:r>
            <a:r>
              <a:rPr lang="en-US" altLang="en-US" sz="1800" i="0" dirty="0" err="1">
                <a:latin typeface="Courier New" panose="02070309020205020404" pitchFamily="49" charset="0"/>
              </a:rPr>
              <a:t>f.setVisible</a:t>
            </a:r>
            <a:r>
              <a:rPr lang="en-US" altLang="en-US" sz="1800" i="0" dirty="0">
                <a:latin typeface="Courier New" panose="02070309020205020404" pitchFamily="49" charset="0"/>
              </a:rPr>
              <a:t>(true);</a:t>
            </a:r>
          </a:p>
        </p:txBody>
      </p:sp>
    </p:spTree>
    <p:extLst>
      <p:ext uri="{BB962C8B-B14F-4D97-AF65-F5344CB8AC3E}">
        <p14:creationId xmlns:p14="http://schemas.microsoft.com/office/powerpoint/2010/main" val="1856613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If you want to set the size of the 2</a:t>
            </a:r>
            <a:r>
              <a:rPr lang="en-US" baseline="30000" dirty="0"/>
              <a:t>nd</a:t>
            </a:r>
            <a:r>
              <a:rPr lang="en-US" dirty="0"/>
              <a:t> button the same as the 1</a:t>
            </a:r>
            <a:r>
              <a:rPr lang="en-US" baseline="30000" dirty="0"/>
              <a:t>st</a:t>
            </a:r>
            <a:r>
              <a:rPr lang="en-US" dirty="0"/>
              <a:t> one:</a:t>
            </a:r>
          </a:p>
          <a:p>
            <a:pPr marL="0" indent="0">
              <a:buNone/>
            </a:pPr>
            <a:r>
              <a:rPr lang="en-GB" dirty="0"/>
              <a:t>   </a:t>
            </a:r>
          </a:p>
          <a:p>
            <a:pPr marL="0" indent="0">
              <a:buNone/>
            </a:pPr>
            <a:r>
              <a:rPr lang="en-GB" sz="1800" dirty="0">
                <a:latin typeface="Courier New" panose="02070309020205020404" pitchFamily="49" charset="0"/>
                <a:cs typeface="Courier New" panose="02070309020205020404" pitchFamily="49" charset="0"/>
              </a:rPr>
              <a:t>button2.setPreferredSize( button1.getPreferredSize() );</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67</a:t>
            </a:fld>
            <a:endParaRPr lang="en-US" altLang="en-US"/>
          </a:p>
        </p:txBody>
      </p:sp>
    </p:spTree>
    <p:extLst>
      <p:ext uri="{BB962C8B-B14F-4D97-AF65-F5344CB8AC3E}">
        <p14:creationId xmlns:p14="http://schemas.microsoft.com/office/powerpoint/2010/main" val="3018482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GB" altLang="en-US" sz="2800" dirty="0"/>
              <a:t>Complex Layout</a:t>
            </a:r>
            <a:endParaRPr lang="en-US" altLang="en-US" sz="2800" dirty="0"/>
          </a:p>
        </p:txBody>
      </p:sp>
      <p:sp>
        <p:nvSpPr>
          <p:cNvPr id="3075" name="Rectangle 3"/>
          <p:cNvSpPr>
            <a:spLocks noGrp="1" noChangeArrowheads="1"/>
          </p:cNvSpPr>
          <p:nvPr>
            <p:ph type="body" idx="1"/>
          </p:nvPr>
        </p:nvSpPr>
        <p:spPr/>
        <p:txBody>
          <a:bodyPr/>
          <a:lstStyle/>
          <a:p>
            <a:r>
              <a:rPr lang="en-GB" altLang="en-US" sz="2400" dirty="0"/>
              <a:t>Using just one layout is usually not enough to make a good looking GUI</a:t>
            </a:r>
          </a:p>
          <a:p>
            <a:pPr lvl="1"/>
            <a:r>
              <a:rPr lang="en-GB" altLang="en-US" sz="2000" dirty="0"/>
              <a:t>Break layout into separate areas</a:t>
            </a:r>
          </a:p>
          <a:p>
            <a:pPr lvl="1"/>
            <a:r>
              <a:rPr lang="en-GB" altLang="en-US" sz="2000" dirty="0"/>
              <a:t>Example – use </a:t>
            </a:r>
            <a:r>
              <a:rPr lang="en-GB" altLang="en-US" sz="2000" dirty="0" err="1"/>
              <a:t>JPanel</a:t>
            </a:r>
            <a:r>
              <a:rPr lang="en-GB" altLang="en-US" sz="2000" dirty="0"/>
              <a:t>(s) inside a </a:t>
            </a:r>
            <a:r>
              <a:rPr lang="en-GB" altLang="en-US" sz="2000" dirty="0" err="1"/>
              <a:t>JFrame</a:t>
            </a:r>
            <a:endParaRPr lang="en-GB" altLang="en-US" sz="2000" dirty="0"/>
          </a:p>
          <a:p>
            <a:pPr lvl="1"/>
            <a:r>
              <a:rPr lang="en-GB" altLang="en-US" sz="2000" dirty="0"/>
              <a:t>Allow different layout types per panel</a:t>
            </a:r>
          </a:p>
          <a:p>
            <a:pPr lvl="1"/>
            <a:r>
              <a:rPr lang="en-GB" altLang="en-US" sz="2000" dirty="0"/>
              <a:t>Allow more accurate positioning of components</a:t>
            </a:r>
            <a:endParaRPr lang="en-US" altLang="en-US" sz="2000" dirty="0"/>
          </a:p>
        </p:txBody>
      </p:sp>
    </p:spTree>
    <p:extLst>
      <p:ext uri="{BB962C8B-B14F-4D97-AF65-F5344CB8AC3E}">
        <p14:creationId xmlns:p14="http://schemas.microsoft.com/office/powerpoint/2010/main" val="3944959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ltLang="en-US" sz="2400"/>
              <a:t>Result of Complex Layout</a:t>
            </a:r>
            <a:endParaRPr lang="en-US" altLang="en-US" sz="2400"/>
          </a:p>
        </p:txBody>
      </p:sp>
      <p:pic>
        <p:nvPicPr>
          <p:cNvPr id="4099" name="Picture 3"/>
          <p:cNvPicPr>
            <a:picLocks noChangeAspect="1" noChangeArrowheads="1"/>
          </p:cNvPicPr>
          <p:nvPr/>
        </p:nvPicPr>
        <p:blipFill>
          <a:blip r:embed="rId2" cstate="print"/>
          <a:srcRect/>
          <a:stretch>
            <a:fillRect/>
          </a:stretch>
        </p:blipFill>
        <p:spPr bwMode="auto">
          <a:xfrm>
            <a:off x="2051050" y="1700213"/>
            <a:ext cx="4884738" cy="3255962"/>
          </a:xfrm>
          <a:prstGeom prst="rect">
            <a:avLst/>
          </a:prstGeom>
          <a:noFill/>
          <a:ln w="9525" algn="ctr">
            <a:noFill/>
            <a:miter lim="800000"/>
            <a:headEnd/>
            <a:tailEnd/>
          </a:ln>
        </p:spPr>
      </p:pic>
      <p:sp>
        <p:nvSpPr>
          <p:cNvPr id="4100" name="Text Box 4"/>
          <p:cNvSpPr txBox="1">
            <a:spLocks noChangeArrowheads="1"/>
          </p:cNvSpPr>
          <p:nvPr/>
        </p:nvSpPr>
        <p:spPr bwMode="auto">
          <a:xfrm>
            <a:off x="468313" y="1628775"/>
            <a:ext cx="1008062" cy="366713"/>
          </a:xfrm>
          <a:prstGeom prst="rect">
            <a:avLst/>
          </a:prstGeom>
          <a:noFill/>
          <a:ln w="9525" algn="ctr">
            <a:noFill/>
            <a:miter lim="800000"/>
            <a:headEnd/>
            <a:tailEnd/>
          </a:ln>
        </p:spPr>
        <p:txBody>
          <a:bodyPr>
            <a:spAutoFit/>
          </a:bodyPr>
          <a:lstStyle/>
          <a:p>
            <a:pPr algn="ctr">
              <a:spcBef>
                <a:spcPct val="50000"/>
              </a:spcBef>
            </a:pPr>
            <a:r>
              <a:rPr lang="en-GB" altLang="en-US" i="0">
                <a:solidFill>
                  <a:schemeClr val="tx1"/>
                </a:solidFill>
              </a:rPr>
              <a:t>JFrame</a:t>
            </a:r>
            <a:endParaRPr lang="en-US" altLang="en-US" i="0">
              <a:solidFill>
                <a:schemeClr val="tx1"/>
              </a:solidFill>
            </a:endParaRPr>
          </a:p>
        </p:txBody>
      </p:sp>
      <p:sp>
        <p:nvSpPr>
          <p:cNvPr id="4101" name="Text Box 5"/>
          <p:cNvSpPr txBox="1">
            <a:spLocks noChangeArrowheads="1"/>
          </p:cNvSpPr>
          <p:nvPr/>
        </p:nvSpPr>
        <p:spPr bwMode="auto">
          <a:xfrm>
            <a:off x="395288" y="2924175"/>
            <a:ext cx="1439862" cy="641350"/>
          </a:xfrm>
          <a:prstGeom prst="rect">
            <a:avLst/>
          </a:prstGeom>
          <a:noFill/>
          <a:ln w="9525" algn="ctr">
            <a:noFill/>
            <a:miter lim="800000"/>
            <a:headEnd/>
            <a:tailEnd/>
          </a:ln>
        </p:spPr>
        <p:txBody>
          <a:bodyPr>
            <a:spAutoFit/>
          </a:bodyPr>
          <a:lstStyle/>
          <a:p>
            <a:pPr algn="ctr">
              <a:spcBef>
                <a:spcPct val="50000"/>
              </a:spcBef>
            </a:pPr>
            <a:r>
              <a:rPr lang="en-GB" altLang="en-US" i="0">
                <a:solidFill>
                  <a:schemeClr val="tx1"/>
                </a:solidFill>
              </a:rPr>
              <a:t>JPanel with GridLayout</a:t>
            </a:r>
            <a:endParaRPr lang="en-US" altLang="en-US" i="0">
              <a:solidFill>
                <a:schemeClr val="tx1"/>
              </a:solidFill>
            </a:endParaRPr>
          </a:p>
        </p:txBody>
      </p:sp>
      <p:sp>
        <p:nvSpPr>
          <p:cNvPr id="4102" name="Text Box 6"/>
          <p:cNvSpPr txBox="1">
            <a:spLocks noChangeArrowheads="1"/>
          </p:cNvSpPr>
          <p:nvPr/>
        </p:nvSpPr>
        <p:spPr bwMode="auto">
          <a:xfrm>
            <a:off x="7380288" y="2997200"/>
            <a:ext cx="1439862" cy="641350"/>
          </a:xfrm>
          <a:prstGeom prst="rect">
            <a:avLst/>
          </a:prstGeom>
          <a:noFill/>
          <a:ln w="9525" algn="ctr">
            <a:noFill/>
            <a:miter lim="800000"/>
            <a:headEnd/>
            <a:tailEnd/>
          </a:ln>
        </p:spPr>
        <p:txBody>
          <a:bodyPr>
            <a:spAutoFit/>
          </a:bodyPr>
          <a:lstStyle/>
          <a:p>
            <a:pPr algn="ctr">
              <a:spcBef>
                <a:spcPct val="50000"/>
              </a:spcBef>
            </a:pPr>
            <a:r>
              <a:rPr lang="en-GB" altLang="en-US" i="0">
                <a:solidFill>
                  <a:schemeClr val="tx1"/>
                </a:solidFill>
              </a:rPr>
              <a:t>JPanel with FlowLayout</a:t>
            </a:r>
            <a:endParaRPr lang="en-US" altLang="en-US" i="0">
              <a:solidFill>
                <a:schemeClr val="tx1"/>
              </a:solidFill>
            </a:endParaRPr>
          </a:p>
        </p:txBody>
      </p:sp>
      <p:sp>
        <p:nvSpPr>
          <p:cNvPr id="4103" name="Text Box 7"/>
          <p:cNvSpPr txBox="1">
            <a:spLocks noChangeArrowheads="1"/>
          </p:cNvSpPr>
          <p:nvPr/>
        </p:nvSpPr>
        <p:spPr bwMode="auto">
          <a:xfrm>
            <a:off x="2124075" y="5300663"/>
            <a:ext cx="1439863" cy="915987"/>
          </a:xfrm>
          <a:prstGeom prst="rect">
            <a:avLst/>
          </a:prstGeom>
          <a:noFill/>
          <a:ln w="9525" algn="ctr">
            <a:noFill/>
            <a:miter lim="800000"/>
            <a:headEnd/>
            <a:tailEnd/>
          </a:ln>
        </p:spPr>
        <p:txBody>
          <a:bodyPr>
            <a:spAutoFit/>
          </a:bodyPr>
          <a:lstStyle/>
          <a:p>
            <a:pPr algn="ctr">
              <a:spcBef>
                <a:spcPct val="50000"/>
              </a:spcBef>
            </a:pPr>
            <a:r>
              <a:rPr lang="en-GB" altLang="en-US" i="0">
                <a:solidFill>
                  <a:schemeClr val="tx1"/>
                </a:solidFill>
              </a:rPr>
              <a:t>Array of JButtons in Grid</a:t>
            </a:r>
            <a:endParaRPr lang="en-US" altLang="en-US" i="0">
              <a:solidFill>
                <a:schemeClr val="tx1"/>
              </a:solidFill>
            </a:endParaRPr>
          </a:p>
        </p:txBody>
      </p:sp>
      <p:sp>
        <p:nvSpPr>
          <p:cNvPr id="4104" name="Text Box 8"/>
          <p:cNvSpPr txBox="1">
            <a:spLocks noChangeArrowheads="1"/>
          </p:cNvSpPr>
          <p:nvPr/>
        </p:nvSpPr>
        <p:spPr bwMode="auto">
          <a:xfrm>
            <a:off x="5003800" y="5445125"/>
            <a:ext cx="1439863" cy="641350"/>
          </a:xfrm>
          <a:prstGeom prst="rect">
            <a:avLst/>
          </a:prstGeom>
          <a:noFill/>
          <a:ln w="9525" algn="ctr">
            <a:noFill/>
            <a:miter lim="800000"/>
            <a:headEnd/>
            <a:tailEnd/>
          </a:ln>
        </p:spPr>
        <p:txBody>
          <a:bodyPr>
            <a:spAutoFit/>
          </a:bodyPr>
          <a:lstStyle/>
          <a:p>
            <a:pPr algn="ctr">
              <a:spcBef>
                <a:spcPct val="50000"/>
              </a:spcBef>
            </a:pPr>
            <a:r>
              <a:rPr lang="en-GB" altLang="en-US" i="0">
                <a:solidFill>
                  <a:schemeClr val="tx1"/>
                </a:solidFill>
              </a:rPr>
              <a:t>Single JButton</a:t>
            </a:r>
            <a:endParaRPr lang="en-US" altLang="en-US" i="0">
              <a:solidFill>
                <a:schemeClr val="tx1"/>
              </a:solidFill>
            </a:endParaRPr>
          </a:p>
        </p:txBody>
      </p:sp>
      <p:sp>
        <p:nvSpPr>
          <p:cNvPr id="4105" name="Line 9"/>
          <p:cNvSpPr>
            <a:spLocks noChangeShapeType="1"/>
          </p:cNvSpPr>
          <p:nvPr/>
        </p:nvSpPr>
        <p:spPr bwMode="auto">
          <a:xfrm>
            <a:off x="1403350" y="1916113"/>
            <a:ext cx="647700" cy="360362"/>
          </a:xfrm>
          <a:prstGeom prst="line">
            <a:avLst/>
          </a:prstGeom>
          <a:noFill/>
          <a:ln w="9525">
            <a:solidFill>
              <a:schemeClr val="tx1"/>
            </a:solidFill>
            <a:round/>
            <a:headEnd/>
            <a:tailEnd type="triangle" w="med" len="med"/>
          </a:ln>
        </p:spPr>
        <p:txBody>
          <a:bodyPr wrap="none" anchor="ctr"/>
          <a:lstStyle/>
          <a:p>
            <a:endParaRPr lang="en-GB"/>
          </a:p>
        </p:txBody>
      </p:sp>
      <p:sp>
        <p:nvSpPr>
          <p:cNvPr id="4106" name="Line 10"/>
          <p:cNvSpPr>
            <a:spLocks noChangeShapeType="1"/>
          </p:cNvSpPr>
          <p:nvPr/>
        </p:nvSpPr>
        <p:spPr bwMode="auto">
          <a:xfrm>
            <a:off x="1692275" y="3284538"/>
            <a:ext cx="431800" cy="215900"/>
          </a:xfrm>
          <a:prstGeom prst="line">
            <a:avLst/>
          </a:prstGeom>
          <a:noFill/>
          <a:ln w="9525">
            <a:solidFill>
              <a:schemeClr val="tx1"/>
            </a:solidFill>
            <a:round/>
            <a:headEnd/>
            <a:tailEnd type="triangle" w="med" len="med"/>
          </a:ln>
        </p:spPr>
        <p:txBody>
          <a:bodyPr wrap="none" anchor="ctr"/>
          <a:lstStyle/>
          <a:p>
            <a:endParaRPr lang="en-GB"/>
          </a:p>
        </p:txBody>
      </p:sp>
      <p:sp>
        <p:nvSpPr>
          <p:cNvPr id="4107" name="Line 11"/>
          <p:cNvSpPr>
            <a:spLocks noChangeShapeType="1"/>
          </p:cNvSpPr>
          <p:nvPr/>
        </p:nvSpPr>
        <p:spPr bwMode="auto">
          <a:xfrm flipH="1">
            <a:off x="6804025" y="3357563"/>
            <a:ext cx="792163" cy="71437"/>
          </a:xfrm>
          <a:prstGeom prst="line">
            <a:avLst/>
          </a:prstGeom>
          <a:noFill/>
          <a:ln w="9525">
            <a:solidFill>
              <a:schemeClr val="tx1"/>
            </a:solidFill>
            <a:round/>
            <a:headEnd/>
            <a:tailEnd type="triangle" w="med" len="med"/>
          </a:ln>
        </p:spPr>
        <p:txBody>
          <a:bodyPr wrap="none" anchor="ctr"/>
          <a:lstStyle/>
          <a:p>
            <a:endParaRPr lang="en-GB"/>
          </a:p>
        </p:txBody>
      </p:sp>
      <p:sp>
        <p:nvSpPr>
          <p:cNvPr id="4108" name="Line 12"/>
          <p:cNvSpPr>
            <a:spLocks noChangeShapeType="1"/>
          </p:cNvSpPr>
          <p:nvPr/>
        </p:nvSpPr>
        <p:spPr bwMode="auto">
          <a:xfrm flipV="1">
            <a:off x="2916238" y="4724400"/>
            <a:ext cx="215900" cy="576263"/>
          </a:xfrm>
          <a:prstGeom prst="line">
            <a:avLst/>
          </a:prstGeom>
          <a:noFill/>
          <a:ln w="9525">
            <a:solidFill>
              <a:schemeClr val="tx1"/>
            </a:solidFill>
            <a:round/>
            <a:headEnd/>
            <a:tailEnd type="triangle" w="med" len="med"/>
          </a:ln>
        </p:spPr>
        <p:txBody>
          <a:bodyPr wrap="none" anchor="ctr"/>
          <a:lstStyle/>
          <a:p>
            <a:endParaRPr lang="en-GB"/>
          </a:p>
        </p:txBody>
      </p:sp>
      <p:sp>
        <p:nvSpPr>
          <p:cNvPr id="4109" name="Line 13"/>
          <p:cNvSpPr>
            <a:spLocks noChangeShapeType="1"/>
          </p:cNvSpPr>
          <p:nvPr/>
        </p:nvSpPr>
        <p:spPr bwMode="auto">
          <a:xfrm flipH="1" flipV="1">
            <a:off x="5651500" y="2708275"/>
            <a:ext cx="73025" cy="3025775"/>
          </a:xfrm>
          <a:prstGeom prst="line">
            <a:avLst/>
          </a:prstGeom>
          <a:noFill/>
          <a:ln w="9525">
            <a:solidFill>
              <a:schemeClr val="tx1"/>
            </a:solidFill>
            <a:round/>
            <a:headEnd/>
            <a:tailEnd type="triangle" w="med" len="med"/>
          </a:ln>
        </p:spPr>
        <p:txBody>
          <a:bodyPr wrap="none" anchor="ctr"/>
          <a:lstStyle/>
          <a:p>
            <a:endParaRPr lang="en-GB"/>
          </a:p>
        </p:txBody>
      </p:sp>
    </p:spTree>
    <p:extLst>
      <p:ext uri="{BB962C8B-B14F-4D97-AF65-F5344CB8AC3E}">
        <p14:creationId xmlns:p14="http://schemas.microsoft.com/office/powerpoint/2010/main" val="396769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435049"/>
            <a:ext cx="7886700" cy="1325563"/>
          </a:xfrm>
        </p:spPr>
        <p:txBody>
          <a:bodyPr/>
          <a:lstStyle/>
          <a:p>
            <a:r>
              <a:rPr lang="en-GB" dirty="0"/>
              <a:t>Using </a:t>
            </a:r>
            <a:r>
              <a:rPr lang="en-GB" sz="2800" dirty="0">
                <a:latin typeface="Courier New" panose="02070309020205020404" pitchFamily="49" charset="0"/>
                <a:cs typeface="Courier New" panose="02070309020205020404" pitchFamily="49" charset="0"/>
              </a:rPr>
              <a:t>for</a:t>
            </a:r>
            <a:r>
              <a:rPr lang="en-GB" dirty="0"/>
              <a:t> loop</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7</a:t>
            </a:fld>
            <a:endParaRPr lang="en-US" altLang="en-US"/>
          </a:p>
        </p:txBody>
      </p:sp>
      <p:sp>
        <p:nvSpPr>
          <p:cNvPr id="5" name="Rectangle 4"/>
          <p:cNvSpPr/>
          <p:nvPr/>
        </p:nvSpPr>
        <p:spPr>
          <a:xfrm>
            <a:off x="287524" y="1440047"/>
            <a:ext cx="8568952" cy="3416320"/>
          </a:xfrm>
          <a:prstGeom prst="rect">
            <a:avLst/>
          </a:prstGeom>
        </p:spPr>
        <p:txBody>
          <a:bodyPr wrap="square">
            <a:spAutoFit/>
          </a:bodyPr>
          <a:lstStyle/>
          <a:p>
            <a:r>
              <a:rPr lang="en-GB" b="1" i="0" dirty="0">
                <a:solidFill>
                  <a:srgbClr val="445588"/>
                </a:solidFill>
                <a:latin typeface="Courier New" panose="02070309020205020404" pitchFamily="49" charset="0"/>
                <a:cs typeface="Courier New" panose="02070309020205020404" pitchFamily="49" charset="0"/>
              </a:rPr>
              <a:t>public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class</a:t>
            </a:r>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IterateHashMap</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444444"/>
              </a:solidFill>
              <a:latin typeface="Courier New" panose="02070309020205020404" pitchFamily="49" charset="0"/>
              <a:cs typeface="Courier New" panose="02070309020205020404" pitchFamily="49" charset="0"/>
            </a:endParaRPr>
          </a:p>
          <a:p>
            <a:r>
              <a:rPr lang="en-GB" b="1" i="0" dirty="0">
                <a:solidFill>
                  <a:srgbClr val="445588"/>
                </a:solidFill>
                <a:latin typeface="Courier New" panose="02070309020205020404" pitchFamily="49" charset="0"/>
                <a:cs typeface="Courier New" panose="02070309020205020404" pitchFamily="49" charset="0"/>
              </a:rPr>
              <a:t>     public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static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void</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286491"/>
                </a:solidFill>
                <a:latin typeface="Courier New" panose="02070309020205020404" pitchFamily="49" charset="0"/>
                <a:cs typeface="Courier New" panose="02070309020205020404" pitchFamily="49" charset="0"/>
              </a:rPr>
              <a:t>main</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args</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000000"/>
                </a:solidFill>
                <a:latin typeface="Courier New" panose="02070309020205020404" pitchFamily="49" charset="0"/>
                <a:cs typeface="Courier New" panose="02070309020205020404" pitchFamily="49" charset="0"/>
              </a:rPr>
              <a:t>     Map&lt;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 map = </a:t>
            </a:r>
            <a:r>
              <a:rPr lang="en-GB" b="1" i="0" dirty="0">
                <a:solidFill>
                  <a:srgbClr val="286491"/>
                </a:solidFill>
                <a:latin typeface="Courier New" panose="02070309020205020404" pitchFamily="49" charset="0"/>
                <a:cs typeface="Courier New" panose="02070309020205020404" pitchFamily="49" charset="0"/>
              </a:rPr>
              <a:t>new</a:t>
            </a:r>
            <a:r>
              <a:rPr lang="en-GB" b="1" i="0" dirty="0">
                <a:solidFill>
                  <a:srgbClr val="000000"/>
                </a:solidFill>
                <a:latin typeface="Courier New" panose="02070309020205020404" pitchFamily="49" charset="0"/>
                <a:cs typeface="Courier New" panose="02070309020205020404" pitchFamily="49" charset="0"/>
              </a:rPr>
              <a:t> HashMap&lt;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put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"key1"</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DD1144"/>
                </a:solidFill>
                <a:latin typeface="Courier New" panose="02070309020205020404" pitchFamily="49" charset="0"/>
                <a:cs typeface="Courier New" panose="02070309020205020404" pitchFamily="49" charset="0"/>
              </a:rPr>
              <a:t>"value1"</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AAAAAA"/>
                </a:solidFill>
                <a:latin typeface="Courier New" panose="02070309020205020404" pitchFamily="49" charset="0"/>
                <a:cs typeface="Courier New" panose="02070309020205020404" pitchFamily="49" charset="0"/>
              </a:rPr>
              <a:t> </a:t>
            </a:r>
          </a:p>
          <a:p>
            <a:r>
              <a:rPr lang="en-GB" b="1" i="0" dirty="0">
                <a:solidFill>
                  <a:srgbClr val="AAAAAA"/>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put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"key2"</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DD1144"/>
                </a:solidFill>
                <a:latin typeface="Courier New" panose="02070309020205020404" pitchFamily="49" charset="0"/>
                <a:cs typeface="Courier New" panose="02070309020205020404" pitchFamily="49" charset="0"/>
              </a:rPr>
              <a:t>"value2"</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286491"/>
                </a:solidFill>
                <a:latin typeface="Courier New" panose="02070309020205020404" pitchFamily="49" charset="0"/>
                <a:cs typeface="Courier New" panose="02070309020205020404" pitchFamily="49" charset="0"/>
              </a:rPr>
              <a:t>     for</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key :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keySet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990073"/>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990073"/>
                </a:solidFill>
                <a:latin typeface="Courier New" panose="02070309020205020404" pitchFamily="49" charset="0"/>
                <a:cs typeface="Courier New" panose="02070309020205020404" pitchFamily="49" charset="0"/>
              </a:rPr>
              <a:t> </a:t>
            </a:r>
            <a:r>
              <a:rPr lang="en-GB" b="1" i="0" dirty="0">
                <a:latin typeface="Courier New" panose="02070309020205020404" pitchFamily="49" charset="0"/>
                <a:cs typeface="Courier New" panose="02070309020205020404" pitchFamily="49" charset="0"/>
              </a:rPr>
              <a:t>value</a:t>
            </a:r>
            <a:r>
              <a:rPr lang="en-GB" b="1" i="0" dirty="0">
                <a:solidFill>
                  <a:srgbClr val="990073"/>
                </a:solidFill>
                <a:latin typeface="Courier New" panose="02070309020205020404" pitchFamily="49" charset="0"/>
                <a:cs typeface="Courier New" panose="02070309020205020404" pitchFamily="49" charset="0"/>
              </a:rPr>
              <a:t> = </a:t>
            </a:r>
            <a:r>
              <a:rPr lang="en-GB" b="1" i="0" dirty="0" err="1">
                <a:latin typeface="Courier New" panose="02070309020205020404" pitchFamily="49" charset="0"/>
                <a:cs typeface="Courier New" panose="02070309020205020404" pitchFamily="49" charset="0"/>
              </a:rPr>
              <a:t>map</a:t>
            </a:r>
            <a:r>
              <a:rPr lang="en-GB" b="1" i="0" dirty="0" err="1">
                <a:solidFill>
                  <a:srgbClr val="990073"/>
                </a:solidFill>
                <a:latin typeface="Courier New" panose="02070309020205020404" pitchFamily="49" charset="0"/>
                <a:cs typeface="Courier New" panose="02070309020205020404" pitchFamily="49" charset="0"/>
              </a:rPr>
              <a:t>.</a:t>
            </a:r>
            <a:r>
              <a:rPr lang="en-GB" b="1" i="0" dirty="0" err="1">
                <a:solidFill>
                  <a:schemeClr val="accent1">
                    <a:lumMod val="75000"/>
                  </a:schemeClr>
                </a:solidFill>
                <a:latin typeface="Courier New" panose="02070309020205020404" pitchFamily="49" charset="0"/>
                <a:cs typeface="Courier New" panose="02070309020205020404" pitchFamily="49" charset="0"/>
              </a:rPr>
              <a:t>get</a:t>
            </a:r>
            <a:r>
              <a:rPr lang="en-GB" b="1" i="0" dirty="0">
                <a:solidFill>
                  <a:srgbClr val="990073"/>
                </a:solidFill>
                <a:latin typeface="Courier New" panose="02070309020205020404" pitchFamily="49" charset="0"/>
                <a:cs typeface="Courier New" panose="02070309020205020404" pitchFamily="49" charset="0"/>
              </a:rPr>
              <a:t>(</a:t>
            </a:r>
            <a:r>
              <a:rPr lang="en-GB" b="1" i="0" dirty="0">
                <a:latin typeface="Courier New" panose="02070309020205020404" pitchFamily="49" charset="0"/>
                <a:cs typeface="Courier New" panose="02070309020205020404" pitchFamily="49" charset="0"/>
              </a:rPr>
              <a:t>key</a:t>
            </a:r>
            <a:r>
              <a:rPr lang="en-GB" b="1" i="0" dirty="0">
                <a:solidFill>
                  <a:srgbClr val="990073"/>
                </a:solidFill>
                <a:latin typeface="Courier New" panose="02070309020205020404" pitchFamily="49" charset="0"/>
                <a:cs typeface="Courier New" panose="02070309020205020404" pitchFamily="49" charset="0"/>
              </a:rPr>
              <a:t>);</a:t>
            </a:r>
          </a:p>
          <a:p>
            <a:r>
              <a:rPr lang="en-GB" b="1" i="0" dirty="0">
                <a:solidFill>
                  <a:srgbClr val="990073"/>
                </a:solidFill>
                <a:latin typeface="Courier New" panose="02070309020205020404" pitchFamily="49" charset="0"/>
                <a:cs typeface="Courier New" panose="02070309020205020404" pitchFamily="49" charset="0"/>
              </a:rPr>
              <a:t>         System</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0086B3"/>
                </a:solidFill>
                <a:latin typeface="Courier New" panose="02070309020205020404" pitchFamily="49" charset="0"/>
                <a:cs typeface="Courier New" panose="02070309020205020404" pitchFamily="49" charset="0"/>
              </a:rPr>
              <a:t>out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286491"/>
                </a:solidFill>
                <a:latin typeface="Courier New" panose="02070309020205020404" pitchFamily="49" charset="0"/>
                <a:cs typeface="Courier New" panose="02070309020205020404" pitchFamily="49" charset="0"/>
              </a:rPr>
              <a:t>println</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FF0000"/>
                </a:solidFill>
                <a:latin typeface="Courier New" panose="02070309020205020404" pitchFamily="49" charset="0"/>
                <a:cs typeface="Courier New" panose="02070309020205020404" pitchFamily="49" charset="0"/>
              </a:rPr>
              <a:t>"Key = "</a:t>
            </a:r>
            <a:r>
              <a:rPr lang="en-GB" b="1" i="0" dirty="0">
                <a:solidFill>
                  <a:srgbClr val="777777"/>
                </a:solidFill>
                <a:latin typeface="Courier New" panose="02070309020205020404" pitchFamily="49" charset="0"/>
                <a:cs typeface="Courier New" panose="02070309020205020404" pitchFamily="49" charset="0"/>
              </a:rPr>
              <a:t> + </a:t>
            </a:r>
            <a:r>
              <a:rPr lang="en-GB" b="1" i="0" dirty="0">
                <a:latin typeface="Courier New" panose="02070309020205020404" pitchFamily="49" charset="0"/>
                <a:cs typeface="Courier New" panose="02070309020205020404" pitchFamily="49" charset="0"/>
              </a:rPr>
              <a:t>key</a:t>
            </a:r>
            <a:r>
              <a:rPr lang="en-GB" b="1" i="0" dirty="0">
                <a:solidFill>
                  <a:srgbClr val="777777"/>
                </a:solidFill>
                <a:latin typeface="Courier New" panose="02070309020205020404" pitchFamily="49" charset="0"/>
                <a:cs typeface="Courier New" panose="02070309020205020404" pitchFamily="49" charset="0"/>
              </a:rPr>
              <a:t> + </a:t>
            </a:r>
            <a:r>
              <a:rPr lang="en-GB" b="1" i="0" dirty="0">
                <a:solidFill>
                  <a:srgbClr val="FF0000"/>
                </a:solidFill>
                <a:latin typeface="Courier New" panose="02070309020205020404" pitchFamily="49" charset="0"/>
                <a:cs typeface="Courier New" panose="02070309020205020404" pitchFamily="49" charset="0"/>
              </a:rPr>
              <a:t>",</a:t>
            </a:r>
            <a:r>
              <a:rPr lang="en-GB" b="1" i="0" dirty="0">
                <a:solidFill>
                  <a:srgbClr val="777777"/>
                </a:solidFill>
                <a:latin typeface="Courier New" panose="02070309020205020404" pitchFamily="49" charset="0"/>
                <a:cs typeface="Courier New" panose="02070309020205020404" pitchFamily="49" charset="0"/>
              </a:rPr>
              <a:t> </a:t>
            </a:r>
            <a:r>
              <a:rPr lang="en-GB" b="1" i="0" dirty="0">
                <a:solidFill>
                  <a:srgbClr val="FF0000"/>
                </a:solidFill>
                <a:latin typeface="Courier New" panose="02070309020205020404" pitchFamily="49" charset="0"/>
                <a:cs typeface="Courier New" panose="02070309020205020404" pitchFamily="49" charset="0"/>
              </a:rPr>
              <a:t>Value = "</a:t>
            </a:r>
            <a:r>
              <a:rPr lang="en-GB" b="1" i="0" dirty="0">
                <a:solidFill>
                  <a:srgbClr val="777777"/>
                </a:solidFill>
                <a:latin typeface="Courier New" panose="02070309020205020404" pitchFamily="49" charset="0"/>
                <a:cs typeface="Courier New" panose="02070309020205020404" pitchFamily="49" charset="0"/>
              </a:rPr>
              <a:t> + </a:t>
            </a:r>
            <a:r>
              <a:rPr lang="en-GB" b="1" i="0" dirty="0">
                <a:latin typeface="Courier New" panose="02070309020205020404" pitchFamily="49" charset="0"/>
                <a:cs typeface="Courier New" panose="02070309020205020404" pitchFamily="49" charset="0"/>
              </a:rPr>
              <a:t>value</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      }</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   }</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effectLst/>
              <a:latin typeface="Courier New" panose="02070309020205020404" pitchFamily="49" charset="0"/>
              <a:cs typeface="Courier New" panose="02070309020205020404" pitchFamily="49" charset="0"/>
            </a:endParaRPr>
          </a:p>
        </p:txBody>
      </p:sp>
      <p:sp>
        <p:nvSpPr>
          <p:cNvPr id="6" name="TextBox 5"/>
          <p:cNvSpPr txBox="1"/>
          <p:nvPr/>
        </p:nvSpPr>
        <p:spPr>
          <a:xfrm>
            <a:off x="899592" y="4972018"/>
            <a:ext cx="7704856" cy="1200329"/>
          </a:xfrm>
          <a:prstGeom prst="rect">
            <a:avLst/>
          </a:prstGeom>
          <a:noFill/>
        </p:spPr>
        <p:txBody>
          <a:bodyPr wrap="square" rtlCol="0">
            <a:spAutoFit/>
          </a:bodyPr>
          <a:lstStyle/>
          <a:p>
            <a:r>
              <a:rPr lang="en-GB" i="0" dirty="0"/>
              <a:t>This might look like a cleaner alternative for previous method , but in practice it is pretty slow and inefficient as getting values by a key might be time-consuming (this method in different Map implementations is 20%-200% slower than previous method).</a:t>
            </a:r>
          </a:p>
        </p:txBody>
      </p:sp>
    </p:spTree>
    <p:extLst>
      <p:ext uri="{BB962C8B-B14F-4D97-AF65-F5344CB8AC3E}">
        <p14:creationId xmlns:p14="http://schemas.microsoft.com/office/powerpoint/2010/main" val="30191988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sz="2400"/>
              <a:t>Code for Complex Layout</a:t>
            </a:r>
            <a:endParaRPr lang="en-US" altLang="en-US" sz="2400"/>
          </a:p>
        </p:txBody>
      </p:sp>
      <p:sp>
        <p:nvSpPr>
          <p:cNvPr id="5123" name="Text Box 3"/>
          <p:cNvSpPr txBox="1">
            <a:spLocks noChangeArrowheads="1"/>
          </p:cNvSpPr>
          <p:nvPr/>
        </p:nvSpPr>
        <p:spPr bwMode="auto">
          <a:xfrm>
            <a:off x="755650" y="1557338"/>
            <a:ext cx="7345363" cy="3970337"/>
          </a:xfrm>
          <a:prstGeom prst="rect">
            <a:avLst/>
          </a:prstGeom>
          <a:noFill/>
          <a:ln w="9525" algn="ctr">
            <a:noFill/>
            <a:miter lim="800000"/>
            <a:headEnd/>
            <a:tailEnd/>
          </a:ln>
        </p:spPr>
        <p:txBody>
          <a:bodyPr>
            <a:spAutoFit/>
          </a:bodyPr>
          <a:lstStyle/>
          <a:p>
            <a:r>
              <a:rPr lang="en-US" altLang="en-US" i="0" dirty="0">
                <a:solidFill>
                  <a:schemeClr val="tx1"/>
                </a:solidFill>
                <a:latin typeface="Courier New" pitchFamily="49" charset="0"/>
              </a:rPr>
              <a:t>import java.awt.*;</a:t>
            </a:r>
          </a:p>
          <a:p>
            <a:r>
              <a:rPr lang="en-US" altLang="en-US" i="0" dirty="0">
                <a:solidFill>
                  <a:schemeClr val="tx1"/>
                </a:solidFill>
                <a:latin typeface="Courier New" pitchFamily="49" charset="0"/>
              </a:rPr>
              <a:t>import </a:t>
            </a:r>
            <a:r>
              <a:rPr lang="en-US" altLang="en-US" i="0" dirty="0" err="1">
                <a:solidFill>
                  <a:schemeClr val="tx1"/>
                </a:solidFill>
                <a:latin typeface="Courier New" pitchFamily="49" charset="0"/>
              </a:rPr>
              <a:t>javax.swing</a:t>
            </a:r>
            <a:r>
              <a:rPr lang="en-US" altLang="en-US" i="0" dirty="0">
                <a:solidFill>
                  <a:schemeClr val="tx1"/>
                </a:solidFill>
                <a:latin typeface="Courier New" pitchFamily="49" charset="0"/>
              </a:rPr>
              <a:t>.*;</a:t>
            </a:r>
          </a:p>
          <a:p>
            <a:r>
              <a:rPr lang="en-US" altLang="en-US" i="0" dirty="0">
                <a:solidFill>
                  <a:schemeClr val="tx1"/>
                </a:solidFill>
                <a:latin typeface="Courier New" pitchFamily="49" charset="0"/>
              </a:rPr>
              <a:t>public class </a:t>
            </a:r>
            <a:r>
              <a:rPr lang="en-US" altLang="en-US" i="0" dirty="0" err="1">
                <a:solidFill>
                  <a:schemeClr val="tx1"/>
                </a:solidFill>
                <a:latin typeface="Courier New" pitchFamily="49" charset="0"/>
              </a:rPr>
              <a:t>GridFrame</a:t>
            </a:r>
            <a:r>
              <a:rPr lang="en-US" altLang="en-US" i="0" dirty="0">
                <a:solidFill>
                  <a:schemeClr val="tx1"/>
                </a:solidFill>
                <a:latin typeface="Courier New" pitchFamily="49" charset="0"/>
              </a:rPr>
              <a:t> extends </a:t>
            </a:r>
            <a:r>
              <a:rPr lang="en-US" altLang="en-US" i="0" dirty="0" err="1">
                <a:solidFill>
                  <a:schemeClr val="tx1"/>
                </a:solidFill>
                <a:latin typeface="Courier New" pitchFamily="49" charset="0"/>
              </a:rPr>
              <a:t>JFrame</a:t>
            </a:r>
            <a:r>
              <a:rPr lang="en-US" altLang="en-US" i="0" dirty="0">
                <a:solidFill>
                  <a:schemeClr val="tx1"/>
                </a:solidFill>
                <a:latin typeface="Courier New" pitchFamily="49" charset="0"/>
              </a:rPr>
              <a:t> {</a:t>
            </a:r>
          </a:p>
          <a:p>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JPanel</a:t>
            </a:r>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gridPanel</a:t>
            </a:r>
            <a:r>
              <a:rPr lang="en-US" altLang="en-US" i="0" dirty="0">
                <a:solidFill>
                  <a:schemeClr val="tx1"/>
                </a:solidFill>
                <a:latin typeface="Courier New" pitchFamily="49" charset="0"/>
              </a:rPr>
              <a:t>;</a:t>
            </a:r>
          </a:p>
          <a:p>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JPanel</a:t>
            </a:r>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buttonPanel</a:t>
            </a:r>
            <a:r>
              <a:rPr lang="en-US" altLang="en-US" i="0" dirty="0">
                <a:solidFill>
                  <a:schemeClr val="tx1"/>
                </a:solidFill>
                <a:latin typeface="Courier New" pitchFamily="49" charset="0"/>
              </a:rPr>
              <a:t>;</a:t>
            </a:r>
          </a:p>
          <a:p>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JButton</a:t>
            </a:r>
            <a:r>
              <a:rPr lang="en-US" altLang="en-US" i="0" dirty="0">
                <a:solidFill>
                  <a:schemeClr val="tx1"/>
                </a:solidFill>
                <a:latin typeface="Courier New" pitchFamily="49" charset="0"/>
              </a:rPr>
              <a:t> buttons[];</a:t>
            </a:r>
          </a:p>
          <a:p>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JButton</a:t>
            </a:r>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changeButton</a:t>
            </a:r>
            <a:r>
              <a:rPr lang="en-US" altLang="en-US" i="0" dirty="0">
                <a:solidFill>
                  <a:schemeClr val="tx1"/>
                </a:solidFill>
                <a:latin typeface="Courier New" pitchFamily="49" charset="0"/>
              </a:rPr>
              <a:t>;</a:t>
            </a:r>
          </a:p>
          <a:p>
            <a:r>
              <a:rPr lang="en-US" altLang="en-US" i="0" dirty="0">
                <a:solidFill>
                  <a:schemeClr val="tx1"/>
                </a:solidFill>
                <a:latin typeface="Courier New" pitchFamily="49" charset="0"/>
              </a:rPr>
              <a:t> public </a:t>
            </a:r>
            <a:r>
              <a:rPr lang="en-US" altLang="en-US" i="0" dirty="0" err="1">
                <a:solidFill>
                  <a:schemeClr val="tx1"/>
                </a:solidFill>
                <a:latin typeface="Courier New" pitchFamily="49" charset="0"/>
              </a:rPr>
              <a:t>GridFrame</a:t>
            </a:r>
            <a:r>
              <a:rPr lang="en-US" altLang="en-US" i="0" dirty="0">
                <a:solidFill>
                  <a:schemeClr val="tx1"/>
                </a:solidFill>
                <a:latin typeface="Courier New" pitchFamily="49" charset="0"/>
              </a:rPr>
              <a:t>(String title) {</a:t>
            </a:r>
          </a:p>
          <a:p>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setTitle</a:t>
            </a:r>
            <a:r>
              <a:rPr lang="en-US" altLang="en-US" i="0" dirty="0">
                <a:solidFill>
                  <a:schemeClr val="tx1"/>
                </a:solidFill>
                <a:latin typeface="Courier New" pitchFamily="49" charset="0"/>
              </a:rPr>
              <a:t>(title);</a:t>
            </a:r>
          </a:p>
          <a:p>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gridPanel</a:t>
            </a:r>
            <a:r>
              <a:rPr lang="en-US" altLang="en-US" i="0" dirty="0">
                <a:solidFill>
                  <a:schemeClr val="tx1"/>
                </a:solidFill>
                <a:latin typeface="Courier New" pitchFamily="49" charset="0"/>
              </a:rPr>
              <a:t> = new </a:t>
            </a:r>
            <a:r>
              <a:rPr lang="en-US" altLang="en-US" i="0" dirty="0" err="1">
                <a:solidFill>
                  <a:schemeClr val="tx1"/>
                </a:solidFill>
                <a:latin typeface="Courier New" pitchFamily="49" charset="0"/>
              </a:rPr>
              <a:t>JPanel</a:t>
            </a:r>
            <a:r>
              <a:rPr lang="en-US" altLang="en-US" i="0" dirty="0">
                <a:solidFill>
                  <a:schemeClr val="tx1"/>
                </a:solidFill>
                <a:latin typeface="Courier New" pitchFamily="49" charset="0"/>
              </a:rPr>
              <a:t>();</a:t>
            </a:r>
          </a:p>
          <a:p>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gridPanel.setLayout</a:t>
            </a:r>
            <a:r>
              <a:rPr lang="en-US" altLang="en-US" i="0" dirty="0">
                <a:solidFill>
                  <a:schemeClr val="tx1"/>
                </a:solidFill>
                <a:latin typeface="Courier New" pitchFamily="49" charset="0"/>
              </a:rPr>
              <a:t>(new </a:t>
            </a:r>
            <a:r>
              <a:rPr lang="en-US" altLang="en-US" i="0" dirty="0" err="1">
                <a:solidFill>
                  <a:schemeClr val="tx1"/>
                </a:solidFill>
                <a:latin typeface="Courier New" pitchFamily="49" charset="0"/>
              </a:rPr>
              <a:t>GridLayout</a:t>
            </a:r>
            <a:r>
              <a:rPr lang="en-US" altLang="en-US" i="0" dirty="0">
                <a:solidFill>
                  <a:schemeClr val="tx1"/>
                </a:solidFill>
                <a:latin typeface="Courier New" pitchFamily="49" charset="0"/>
              </a:rPr>
              <a:t>(4, 3, 5, 5));</a:t>
            </a:r>
          </a:p>
          <a:p>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buttonPanel</a:t>
            </a:r>
            <a:r>
              <a:rPr lang="en-US" altLang="en-US" i="0" dirty="0">
                <a:solidFill>
                  <a:schemeClr val="tx1"/>
                </a:solidFill>
                <a:latin typeface="Courier New" pitchFamily="49" charset="0"/>
              </a:rPr>
              <a:t> = new </a:t>
            </a:r>
            <a:r>
              <a:rPr lang="en-US" altLang="en-US" i="0" dirty="0" err="1">
                <a:solidFill>
                  <a:schemeClr val="tx1"/>
                </a:solidFill>
                <a:latin typeface="Courier New" pitchFamily="49" charset="0"/>
              </a:rPr>
              <a:t>JPanel</a:t>
            </a:r>
            <a:r>
              <a:rPr lang="en-US" altLang="en-US" i="0" dirty="0">
                <a:solidFill>
                  <a:schemeClr val="tx1"/>
                </a:solidFill>
                <a:latin typeface="Courier New" pitchFamily="49" charset="0"/>
              </a:rPr>
              <a:t>();</a:t>
            </a:r>
          </a:p>
          <a:p>
            <a:r>
              <a:rPr lang="en-US" altLang="en-US" i="0" dirty="0">
                <a:solidFill>
                  <a:schemeClr val="tx1"/>
                </a:solidFill>
                <a:latin typeface="Courier New" pitchFamily="49" charset="0"/>
              </a:rPr>
              <a:t>   buttons = new </a:t>
            </a:r>
            <a:r>
              <a:rPr lang="en-US" altLang="en-US" i="0" dirty="0" err="1">
                <a:solidFill>
                  <a:schemeClr val="tx1"/>
                </a:solidFill>
                <a:latin typeface="Courier New" pitchFamily="49" charset="0"/>
              </a:rPr>
              <a:t>JButton</a:t>
            </a:r>
            <a:r>
              <a:rPr lang="en-US" altLang="en-US" i="0" dirty="0">
                <a:solidFill>
                  <a:schemeClr val="tx1"/>
                </a:solidFill>
                <a:latin typeface="Courier New" pitchFamily="49" charset="0"/>
              </a:rPr>
              <a:t>[12];</a:t>
            </a:r>
          </a:p>
          <a:p>
            <a:r>
              <a:rPr lang="en-US" altLang="en-US" i="0" dirty="0">
                <a:solidFill>
                  <a:schemeClr val="tx1"/>
                </a:solidFill>
              </a:rPr>
              <a:t>(continued next slide)</a:t>
            </a:r>
          </a:p>
        </p:txBody>
      </p:sp>
    </p:spTree>
    <p:extLst>
      <p:ext uri="{BB962C8B-B14F-4D97-AF65-F5344CB8AC3E}">
        <p14:creationId xmlns:p14="http://schemas.microsoft.com/office/powerpoint/2010/main" val="6142782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ltLang="en-US" sz="2400"/>
              <a:t>Code CTD</a:t>
            </a:r>
            <a:endParaRPr lang="en-US" altLang="en-US" sz="2400"/>
          </a:p>
        </p:txBody>
      </p:sp>
      <p:sp>
        <p:nvSpPr>
          <p:cNvPr id="6147" name="Text Box 3"/>
          <p:cNvSpPr txBox="1">
            <a:spLocks noChangeArrowheads="1"/>
          </p:cNvSpPr>
          <p:nvPr/>
        </p:nvSpPr>
        <p:spPr bwMode="auto">
          <a:xfrm>
            <a:off x="468313" y="1484313"/>
            <a:ext cx="8424862" cy="5035550"/>
          </a:xfrm>
          <a:prstGeom prst="rect">
            <a:avLst/>
          </a:prstGeom>
          <a:noFill/>
          <a:ln w="9525" algn="ctr">
            <a:noFill/>
            <a:miter lim="800000"/>
            <a:headEnd/>
            <a:tailEnd/>
          </a:ln>
        </p:spPr>
        <p:txBody>
          <a:bodyPr>
            <a:spAutoFit/>
          </a:bodyPr>
          <a:lstStyle/>
          <a:p>
            <a:r>
              <a:rPr lang="en-US" altLang="en-US" i="0" dirty="0">
                <a:solidFill>
                  <a:schemeClr val="tx1"/>
                </a:solidFill>
                <a:latin typeface="Courier New" pitchFamily="49" charset="0"/>
              </a:rPr>
              <a:t>for (</a:t>
            </a:r>
            <a:r>
              <a:rPr lang="en-US" altLang="en-US" i="0" dirty="0" err="1">
                <a:solidFill>
                  <a:schemeClr val="tx1"/>
                </a:solidFill>
                <a:latin typeface="Courier New" pitchFamily="49" charset="0"/>
              </a:rPr>
              <a:t>int</a:t>
            </a:r>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i</a:t>
            </a:r>
            <a:r>
              <a:rPr lang="en-US" altLang="en-US" i="0" dirty="0">
                <a:solidFill>
                  <a:schemeClr val="tx1"/>
                </a:solidFill>
                <a:latin typeface="Courier New" pitchFamily="49" charset="0"/>
              </a:rPr>
              <a:t>=0; </a:t>
            </a:r>
            <a:r>
              <a:rPr lang="en-US" altLang="en-US" i="0" dirty="0" err="1">
                <a:solidFill>
                  <a:schemeClr val="tx1"/>
                </a:solidFill>
                <a:latin typeface="Courier New" pitchFamily="49" charset="0"/>
              </a:rPr>
              <a:t>i</a:t>
            </a:r>
            <a:r>
              <a:rPr lang="en-US" altLang="en-US" i="0" dirty="0">
                <a:solidFill>
                  <a:schemeClr val="tx1"/>
                </a:solidFill>
                <a:latin typeface="Courier New" pitchFamily="49" charset="0"/>
              </a:rPr>
              <a:t>&lt;9; </a:t>
            </a:r>
            <a:r>
              <a:rPr lang="en-US" altLang="en-US" i="0" dirty="0" err="1">
                <a:solidFill>
                  <a:schemeClr val="tx1"/>
                </a:solidFill>
                <a:latin typeface="Courier New" pitchFamily="49" charset="0"/>
              </a:rPr>
              <a:t>i</a:t>
            </a:r>
            <a:r>
              <a:rPr lang="en-US" altLang="en-US" i="0" dirty="0">
                <a:solidFill>
                  <a:schemeClr val="tx1"/>
                </a:solidFill>
                <a:latin typeface="Courier New" pitchFamily="49" charset="0"/>
              </a:rPr>
              <a:t>+=1) {</a:t>
            </a:r>
          </a:p>
          <a:p>
            <a:r>
              <a:rPr lang="en-US" altLang="en-US" i="0" dirty="0">
                <a:solidFill>
                  <a:schemeClr val="tx1"/>
                </a:solidFill>
                <a:latin typeface="Courier New" pitchFamily="49" charset="0"/>
              </a:rPr>
              <a:t>     	buttons[</a:t>
            </a:r>
            <a:r>
              <a:rPr lang="en-US" altLang="en-US" i="0" dirty="0" err="1">
                <a:solidFill>
                  <a:schemeClr val="tx1"/>
                </a:solidFill>
                <a:latin typeface="Courier New" pitchFamily="49" charset="0"/>
              </a:rPr>
              <a:t>i</a:t>
            </a:r>
            <a:r>
              <a:rPr lang="en-US" altLang="en-US" i="0" dirty="0">
                <a:solidFill>
                  <a:schemeClr val="tx1"/>
                </a:solidFill>
                <a:latin typeface="Courier New" pitchFamily="49" charset="0"/>
              </a:rPr>
              <a:t>] = new </a:t>
            </a:r>
            <a:r>
              <a:rPr lang="en-US" altLang="en-US" i="0" dirty="0" err="1">
                <a:solidFill>
                  <a:schemeClr val="tx1"/>
                </a:solidFill>
                <a:latin typeface="Courier New" pitchFamily="49" charset="0"/>
              </a:rPr>
              <a:t>JButton</a:t>
            </a:r>
            <a:r>
              <a:rPr lang="en-US" altLang="en-US" i="0" dirty="0">
                <a:solidFill>
                  <a:schemeClr val="tx1"/>
                </a:solidFill>
                <a:latin typeface="Courier New" pitchFamily="49" charset="0"/>
              </a:rPr>
              <a:t>(</a:t>
            </a:r>
            <a:r>
              <a:rPr lang="en-US" altLang="en-US" i="0" dirty="0" err="1">
                <a:solidFill>
                  <a:schemeClr val="tx1"/>
                </a:solidFill>
                <a:latin typeface="Courier New" pitchFamily="49" charset="0"/>
              </a:rPr>
              <a:t>Integer.toString</a:t>
            </a:r>
            <a:r>
              <a:rPr lang="en-US" altLang="en-US" i="0" dirty="0">
                <a:solidFill>
                  <a:schemeClr val="tx1"/>
                </a:solidFill>
                <a:latin typeface="Courier New" pitchFamily="49" charset="0"/>
              </a:rPr>
              <a:t>(i+1));</a:t>
            </a:r>
          </a:p>
          <a:p>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gridPanel.add</a:t>
            </a:r>
            <a:r>
              <a:rPr lang="en-US" altLang="en-US" i="0" dirty="0">
                <a:solidFill>
                  <a:schemeClr val="tx1"/>
                </a:solidFill>
                <a:latin typeface="Courier New" pitchFamily="49" charset="0"/>
              </a:rPr>
              <a:t>(buttons[</a:t>
            </a:r>
            <a:r>
              <a:rPr lang="en-US" altLang="en-US" i="0" dirty="0" err="1">
                <a:solidFill>
                  <a:schemeClr val="tx1"/>
                </a:solidFill>
                <a:latin typeface="Courier New" pitchFamily="49" charset="0"/>
              </a:rPr>
              <a:t>i</a:t>
            </a:r>
            <a:r>
              <a:rPr lang="en-US" altLang="en-US" i="0" dirty="0">
                <a:solidFill>
                  <a:schemeClr val="tx1"/>
                </a:solidFill>
                <a:latin typeface="Courier New" pitchFamily="49" charset="0"/>
              </a:rPr>
              <a:t>]);</a:t>
            </a:r>
          </a:p>
          <a:p>
            <a:r>
              <a:rPr lang="en-GB" altLang="en-US" i="0" dirty="0">
                <a:solidFill>
                  <a:schemeClr val="tx1"/>
                </a:solidFill>
                <a:latin typeface="Courier New" pitchFamily="49" charset="0"/>
              </a:rPr>
              <a:t>	}</a:t>
            </a:r>
            <a:endParaRPr lang="en-US" altLang="en-US" i="0" dirty="0">
              <a:solidFill>
                <a:schemeClr val="tx1"/>
              </a:solidFill>
              <a:latin typeface="Courier New" pitchFamily="49" charset="0"/>
            </a:endParaRPr>
          </a:p>
          <a:p>
            <a:pPr lvl="1"/>
            <a:r>
              <a:rPr lang="en-US" altLang="en-US" i="0" dirty="0">
                <a:solidFill>
                  <a:schemeClr val="tx1"/>
                </a:solidFill>
                <a:latin typeface="Courier New" pitchFamily="49" charset="0"/>
              </a:rPr>
              <a:t>  	buttons[9] = new </a:t>
            </a:r>
            <a:r>
              <a:rPr lang="en-US" altLang="en-US" i="0" dirty="0" err="1">
                <a:solidFill>
                  <a:schemeClr val="tx1"/>
                </a:solidFill>
                <a:latin typeface="Courier New" pitchFamily="49" charset="0"/>
              </a:rPr>
              <a:t>JButton</a:t>
            </a:r>
            <a:r>
              <a:rPr lang="en-US" altLang="en-US" i="0" dirty="0">
                <a:solidFill>
                  <a:schemeClr val="tx1"/>
                </a:solidFill>
                <a:latin typeface="Courier New" pitchFamily="49" charset="0"/>
              </a:rPr>
              <a:t>("*");</a:t>
            </a:r>
          </a:p>
          <a:p>
            <a:pPr lvl="1"/>
            <a:r>
              <a:rPr lang="en-US" altLang="en-US" i="0" dirty="0">
                <a:solidFill>
                  <a:schemeClr val="tx1"/>
                </a:solidFill>
                <a:latin typeface="Courier New" pitchFamily="49" charset="0"/>
              </a:rPr>
              <a:t>  	buttons[10] = new </a:t>
            </a:r>
            <a:r>
              <a:rPr lang="en-US" altLang="en-US" i="0" dirty="0" err="1">
                <a:solidFill>
                  <a:schemeClr val="tx1"/>
                </a:solidFill>
                <a:latin typeface="Courier New" pitchFamily="49" charset="0"/>
              </a:rPr>
              <a:t>JButton</a:t>
            </a:r>
            <a:r>
              <a:rPr lang="en-US" altLang="en-US" i="0" dirty="0">
                <a:solidFill>
                  <a:schemeClr val="tx1"/>
                </a:solidFill>
                <a:latin typeface="Courier New" pitchFamily="49" charset="0"/>
              </a:rPr>
              <a:t>("0");</a:t>
            </a:r>
          </a:p>
          <a:p>
            <a:pPr lvl="1"/>
            <a:r>
              <a:rPr lang="en-US" altLang="en-US" i="0" dirty="0">
                <a:solidFill>
                  <a:schemeClr val="tx1"/>
                </a:solidFill>
                <a:latin typeface="Courier New" pitchFamily="49" charset="0"/>
              </a:rPr>
              <a:t> 	buttons[11] = new </a:t>
            </a:r>
            <a:r>
              <a:rPr lang="en-US" altLang="en-US" i="0" dirty="0" err="1">
                <a:solidFill>
                  <a:schemeClr val="tx1"/>
                </a:solidFill>
                <a:latin typeface="Courier New" pitchFamily="49" charset="0"/>
              </a:rPr>
              <a:t>JButton</a:t>
            </a:r>
            <a:r>
              <a:rPr lang="en-US" altLang="en-US" i="0" dirty="0">
                <a:solidFill>
                  <a:schemeClr val="tx1"/>
                </a:solidFill>
                <a:latin typeface="Courier New" pitchFamily="49" charset="0"/>
              </a:rPr>
              <a:t>("#");</a:t>
            </a:r>
          </a:p>
          <a:p>
            <a:pPr lvl="1"/>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gridPanel.add</a:t>
            </a:r>
            <a:r>
              <a:rPr lang="en-US" altLang="en-US" i="0" dirty="0">
                <a:solidFill>
                  <a:schemeClr val="tx1"/>
                </a:solidFill>
                <a:latin typeface="Courier New" pitchFamily="49" charset="0"/>
              </a:rPr>
              <a:t>(buttons[9]);</a:t>
            </a:r>
          </a:p>
          <a:p>
            <a:pPr lvl="1"/>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gridPanel.add</a:t>
            </a:r>
            <a:r>
              <a:rPr lang="en-US" altLang="en-US" i="0" dirty="0">
                <a:solidFill>
                  <a:schemeClr val="tx1"/>
                </a:solidFill>
                <a:latin typeface="Courier New" pitchFamily="49" charset="0"/>
              </a:rPr>
              <a:t>(buttons[10]);</a:t>
            </a:r>
          </a:p>
          <a:p>
            <a:pPr lvl="1"/>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gridPanel.add</a:t>
            </a:r>
            <a:r>
              <a:rPr lang="en-US" altLang="en-US" i="0" dirty="0">
                <a:solidFill>
                  <a:schemeClr val="tx1"/>
                </a:solidFill>
                <a:latin typeface="Courier New" pitchFamily="49" charset="0"/>
              </a:rPr>
              <a:t>(buttons[11]);</a:t>
            </a:r>
          </a:p>
          <a:p>
            <a:pPr lvl="1"/>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changeButton</a:t>
            </a:r>
            <a:r>
              <a:rPr lang="en-US" altLang="en-US" i="0" dirty="0">
                <a:solidFill>
                  <a:schemeClr val="tx1"/>
                </a:solidFill>
                <a:latin typeface="Courier New" pitchFamily="49" charset="0"/>
              </a:rPr>
              <a:t> = new </a:t>
            </a:r>
            <a:r>
              <a:rPr lang="en-US" altLang="en-US" i="0" dirty="0" err="1">
                <a:solidFill>
                  <a:schemeClr val="tx1"/>
                </a:solidFill>
                <a:latin typeface="Courier New" pitchFamily="49" charset="0"/>
              </a:rPr>
              <a:t>JButton</a:t>
            </a:r>
            <a:r>
              <a:rPr lang="en-US" altLang="en-US" i="0" dirty="0">
                <a:solidFill>
                  <a:schemeClr val="tx1"/>
                </a:solidFill>
                <a:latin typeface="Courier New" pitchFamily="49" charset="0"/>
              </a:rPr>
              <a:t>("Scientific Calculator");</a:t>
            </a:r>
          </a:p>
          <a:p>
            <a:pPr lvl="1"/>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buttonPanel.add</a:t>
            </a:r>
            <a:r>
              <a:rPr lang="en-US" altLang="en-US" i="0" dirty="0">
                <a:solidFill>
                  <a:schemeClr val="tx1"/>
                </a:solidFill>
                <a:latin typeface="Courier New" pitchFamily="49" charset="0"/>
              </a:rPr>
              <a:t>(</a:t>
            </a:r>
            <a:r>
              <a:rPr lang="en-US" altLang="en-US" i="0" dirty="0" err="1">
                <a:solidFill>
                  <a:schemeClr val="tx1"/>
                </a:solidFill>
                <a:latin typeface="Courier New" pitchFamily="49" charset="0"/>
              </a:rPr>
              <a:t>changeButton</a:t>
            </a:r>
            <a:r>
              <a:rPr lang="en-US" altLang="en-US" i="0" dirty="0">
                <a:solidFill>
                  <a:schemeClr val="tx1"/>
                </a:solidFill>
                <a:latin typeface="Courier New" pitchFamily="49" charset="0"/>
              </a:rPr>
              <a:t>);</a:t>
            </a:r>
          </a:p>
          <a:p>
            <a:pPr lvl="1"/>
            <a:r>
              <a:rPr lang="en-US" altLang="en-US" i="0" dirty="0">
                <a:solidFill>
                  <a:schemeClr val="tx1"/>
                </a:solidFill>
                <a:latin typeface="Courier New" pitchFamily="49" charset="0"/>
              </a:rPr>
              <a:t>  	add(</a:t>
            </a:r>
            <a:r>
              <a:rPr lang="en-US" altLang="en-US" i="0" dirty="0" err="1">
                <a:solidFill>
                  <a:schemeClr val="tx1"/>
                </a:solidFill>
                <a:latin typeface="Courier New" pitchFamily="49" charset="0"/>
              </a:rPr>
              <a:t>gridPanel</a:t>
            </a:r>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BorderLayout.WEST</a:t>
            </a:r>
            <a:r>
              <a:rPr lang="en-US" altLang="en-US" i="0" dirty="0">
                <a:solidFill>
                  <a:schemeClr val="tx1"/>
                </a:solidFill>
                <a:latin typeface="Courier New" pitchFamily="49" charset="0"/>
              </a:rPr>
              <a:t>);</a:t>
            </a:r>
          </a:p>
          <a:p>
            <a:pPr lvl="1"/>
            <a:r>
              <a:rPr lang="en-US" altLang="en-US" i="0" dirty="0">
                <a:solidFill>
                  <a:schemeClr val="tx1"/>
                </a:solidFill>
                <a:latin typeface="Courier New" pitchFamily="49" charset="0"/>
              </a:rPr>
              <a:t>  	add(</a:t>
            </a:r>
            <a:r>
              <a:rPr lang="en-US" altLang="en-US" i="0" dirty="0" err="1">
                <a:solidFill>
                  <a:schemeClr val="tx1"/>
                </a:solidFill>
                <a:latin typeface="Courier New" pitchFamily="49" charset="0"/>
              </a:rPr>
              <a:t>buttonPanel</a:t>
            </a:r>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BorderLayout.EAST</a:t>
            </a:r>
            <a:r>
              <a:rPr lang="en-US" altLang="en-US" i="0" dirty="0">
                <a:solidFill>
                  <a:schemeClr val="tx1"/>
                </a:solidFill>
                <a:latin typeface="Courier New" pitchFamily="49" charset="0"/>
              </a:rPr>
              <a:t>);</a:t>
            </a:r>
          </a:p>
          <a:p>
            <a:pPr lvl="1"/>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setSize</a:t>
            </a:r>
            <a:r>
              <a:rPr lang="en-US" altLang="en-US" i="0" dirty="0">
                <a:solidFill>
                  <a:schemeClr val="tx1"/>
                </a:solidFill>
                <a:latin typeface="Courier New" pitchFamily="49" charset="0"/>
              </a:rPr>
              <a:t>(300, 200);</a:t>
            </a:r>
          </a:p>
          <a:p>
            <a:pPr lvl="1"/>
            <a:r>
              <a:rPr lang="en-US" altLang="en-US" i="0" dirty="0">
                <a:solidFill>
                  <a:schemeClr val="tx1"/>
                </a:solidFill>
                <a:latin typeface="Courier New" pitchFamily="49" charset="0"/>
              </a:rPr>
              <a:t>  	</a:t>
            </a:r>
            <a:r>
              <a:rPr lang="en-US" altLang="en-US" i="0" dirty="0" err="1">
                <a:solidFill>
                  <a:schemeClr val="tx1"/>
                </a:solidFill>
                <a:latin typeface="Courier New" pitchFamily="49" charset="0"/>
              </a:rPr>
              <a:t>setVisible</a:t>
            </a:r>
            <a:r>
              <a:rPr lang="en-US" altLang="en-US" i="0" dirty="0">
                <a:solidFill>
                  <a:schemeClr val="tx1"/>
                </a:solidFill>
                <a:latin typeface="Courier New" pitchFamily="49" charset="0"/>
              </a:rPr>
              <a:t>(true);</a:t>
            </a:r>
          </a:p>
          <a:p>
            <a:r>
              <a:rPr lang="en-US" altLang="en-US" i="0" dirty="0">
                <a:solidFill>
                  <a:schemeClr val="tx1"/>
                </a:solidFill>
                <a:latin typeface="Courier New" pitchFamily="49" charset="0"/>
              </a:rPr>
              <a:t>   }</a:t>
            </a:r>
          </a:p>
          <a:p>
            <a:r>
              <a:rPr lang="en-US" altLang="en-US" i="0" dirty="0">
                <a:solidFill>
                  <a:schemeClr val="tx1"/>
                </a:solidFill>
                <a:latin typeface="Courier New" pitchFamily="49" charset="0"/>
              </a:rPr>
              <a:t>}</a:t>
            </a:r>
          </a:p>
        </p:txBody>
      </p:sp>
    </p:spTree>
    <p:extLst>
      <p:ext uri="{BB962C8B-B14F-4D97-AF65-F5344CB8AC3E}">
        <p14:creationId xmlns:p14="http://schemas.microsoft.com/office/powerpoint/2010/main" val="4251964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39750" y="893763"/>
            <a:ext cx="8229600" cy="460375"/>
          </a:xfrm>
        </p:spPr>
        <p:txBody>
          <a:bodyPr>
            <a:no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t>Events</a:t>
            </a:r>
          </a:p>
        </p:txBody>
      </p:sp>
      <p:sp>
        <p:nvSpPr>
          <p:cNvPr id="7171" name="Rectangle 2"/>
          <p:cNvSpPr>
            <a:spLocks noGrp="1" noChangeArrowheads="1"/>
          </p:cNvSpPr>
          <p:nvPr>
            <p:ph type="body" idx="1"/>
          </p:nvPr>
        </p:nvSpPr>
        <p:spPr>
          <a:xfrm>
            <a:off x="323850" y="1600200"/>
            <a:ext cx="8640763" cy="3629025"/>
          </a:xfrm>
        </p:spPr>
        <p:txBody>
          <a:bodyPr>
            <a:normAutofit/>
          </a:bodyPr>
          <a:lstStyle/>
          <a:p>
            <a:pPr marL="341313" indent="-341313" algn="just">
              <a:lnSpc>
                <a:spcPct val="75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dirty="0"/>
              <a:t>Events are objects</a:t>
            </a:r>
          </a:p>
          <a:p>
            <a:pPr marL="341313" indent="-341313" algn="just">
              <a:lnSpc>
                <a:spcPct val="75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200" dirty="0"/>
          </a:p>
          <a:p>
            <a:pPr marL="341313" indent="-341313">
              <a:lnSpc>
                <a:spcPct val="75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dirty="0"/>
              <a:t>Events: subclasses of abstract class </a:t>
            </a:r>
            <a:r>
              <a:rPr lang="en-US" altLang="en-US" sz="2200" i="1" dirty="0" err="1"/>
              <a:t>java.awt.AWTEvent</a:t>
            </a:r>
            <a:endParaRPr lang="en-US" altLang="en-US" sz="2200" i="1" dirty="0"/>
          </a:p>
          <a:p>
            <a:pPr marL="341313" indent="-341313">
              <a:lnSpc>
                <a:spcPct val="75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200" i="1" dirty="0"/>
          </a:p>
          <a:p>
            <a:pPr marL="341313" indent="-341313" algn="just">
              <a:lnSpc>
                <a:spcPct val="75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dirty="0"/>
              <a:t>Components </a:t>
            </a:r>
            <a:r>
              <a:rPr lang="en-US" altLang="en-US" sz="2200" i="1" dirty="0"/>
              <a:t>generate</a:t>
            </a:r>
            <a:r>
              <a:rPr lang="en-US" altLang="en-US" sz="2200" dirty="0"/>
              <a:t> events</a:t>
            </a:r>
          </a:p>
          <a:p>
            <a:pPr marL="341313" indent="-341313" algn="just">
              <a:lnSpc>
                <a:spcPct val="75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200" dirty="0"/>
          </a:p>
          <a:p>
            <a:pPr marL="341313" indent="-341313" algn="just">
              <a:lnSpc>
                <a:spcPct val="75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dirty="0"/>
              <a:t>An event object knows event source and other relevant information about the event </a:t>
            </a:r>
          </a:p>
          <a:p>
            <a:pPr marL="341313" indent="-341313" algn="just">
              <a:lnSpc>
                <a:spcPct val="75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200" dirty="0"/>
          </a:p>
          <a:p>
            <a:pPr marL="341313" indent="-341313" algn="just">
              <a:lnSpc>
                <a:spcPct val="75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dirty="0"/>
              <a:t>Given an event, to query for its  component’s source:</a:t>
            </a:r>
          </a:p>
        </p:txBody>
      </p:sp>
      <p:sp>
        <p:nvSpPr>
          <p:cNvPr id="7172" name="Text Box 3"/>
          <p:cNvSpPr txBox="1">
            <a:spLocks noChangeArrowheads="1"/>
          </p:cNvSpPr>
          <p:nvPr/>
        </p:nvSpPr>
        <p:spPr bwMode="auto">
          <a:xfrm>
            <a:off x="2286000" y="5257800"/>
            <a:ext cx="4662488" cy="344488"/>
          </a:xfrm>
          <a:prstGeom prst="rect">
            <a:avLst/>
          </a:prstGeom>
          <a:solidFill>
            <a:srgbClr val="CCD8C6"/>
          </a:solidFill>
          <a:ln w="9525">
            <a:noFill/>
            <a:round/>
            <a:headEnd/>
            <a:tailEnd/>
          </a:ln>
        </p:spPr>
        <p:txBody>
          <a:bodyPr lIns="90000" tIns="46800" rIns="90000" bIns="46800">
            <a:spAutoFit/>
          </a:bodyPr>
          <a:lstStyle/>
          <a:p>
            <a:pPr>
              <a:lnSpc>
                <a:spcPct val="75000"/>
              </a:lnSpc>
              <a:spcBef>
                <a:spcPts val="400"/>
              </a:spcBef>
              <a:spcAft>
                <a:spcPts val="600"/>
              </a:spcAf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b="1" i="0" dirty="0">
                <a:solidFill>
                  <a:srgbClr val="000000"/>
                </a:solidFill>
                <a:latin typeface="Courier New" pitchFamily="49" charset="0"/>
              </a:rPr>
              <a:t>public</a:t>
            </a:r>
            <a:r>
              <a:rPr lang="en-US" altLang="en-US" sz="2000" i="0" dirty="0">
                <a:solidFill>
                  <a:srgbClr val="000000"/>
                </a:solidFill>
                <a:latin typeface="Courier New" pitchFamily="49" charset="0"/>
              </a:rPr>
              <a:t> Object </a:t>
            </a:r>
            <a:r>
              <a:rPr lang="en-US" altLang="en-US" sz="2000" i="0" dirty="0" err="1">
                <a:solidFill>
                  <a:srgbClr val="000000"/>
                </a:solidFill>
                <a:latin typeface="Courier New" pitchFamily="49" charset="0"/>
              </a:rPr>
              <a:t>getSource</a:t>
            </a:r>
            <a:r>
              <a:rPr lang="en-US" altLang="en-US" sz="2000" i="0" dirty="0">
                <a:solidFill>
                  <a:srgbClr val="000000"/>
                </a:solidFill>
                <a:latin typeface="Courier New" pitchFamily="49" charset="0"/>
              </a:rPr>
              <a:t>();</a:t>
            </a:r>
          </a:p>
        </p:txBody>
      </p:sp>
    </p:spTree>
    <p:extLst>
      <p:ext uri="{BB962C8B-B14F-4D97-AF65-F5344CB8AC3E}">
        <p14:creationId xmlns:p14="http://schemas.microsoft.com/office/powerpoint/2010/main" val="4167375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39750" y="893763"/>
            <a:ext cx="8229600" cy="460375"/>
          </a:xfrm>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400"/>
              <a:t>Listening for Events</a:t>
            </a:r>
          </a:p>
        </p:txBody>
      </p:sp>
      <p:grpSp>
        <p:nvGrpSpPr>
          <p:cNvPr id="2" name="Group 2"/>
          <p:cNvGrpSpPr>
            <a:grpSpLocks/>
          </p:cNvGrpSpPr>
          <p:nvPr/>
        </p:nvGrpSpPr>
        <p:grpSpPr bwMode="auto">
          <a:xfrm>
            <a:off x="1258888" y="2492375"/>
            <a:ext cx="1943100" cy="2374900"/>
            <a:chOff x="793" y="1570"/>
            <a:chExt cx="1224" cy="1496"/>
          </a:xfrm>
        </p:grpSpPr>
        <p:sp>
          <p:nvSpPr>
            <p:cNvPr id="9227" name="Rectangle 3"/>
            <p:cNvSpPr>
              <a:spLocks noChangeArrowheads="1"/>
            </p:cNvSpPr>
            <p:nvPr/>
          </p:nvSpPr>
          <p:spPr bwMode="auto">
            <a:xfrm>
              <a:off x="793" y="1570"/>
              <a:ext cx="1224" cy="1496"/>
            </a:xfrm>
            <a:prstGeom prst="rect">
              <a:avLst/>
            </a:prstGeom>
            <a:solidFill>
              <a:srgbClr val="9966FF"/>
            </a:solidFill>
            <a:ln w="9360">
              <a:solidFill>
                <a:srgbClr val="000000"/>
              </a:solidFill>
              <a:miter lim="800000"/>
              <a:headEnd/>
              <a:tailEnd/>
            </a:ln>
          </p:spPr>
          <p:txBody>
            <a:bodyPr wrap="none" anchor="ctr"/>
            <a:lstStyle/>
            <a:p>
              <a:endParaRPr lang="en-US" altLang="en-US"/>
            </a:p>
          </p:txBody>
        </p:sp>
        <p:sp>
          <p:nvSpPr>
            <p:cNvPr id="9228" name="Text Box 4"/>
            <p:cNvSpPr txBox="1">
              <a:spLocks noChangeArrowheads="1"/>
            </p:cNvSpPr>
            <p:nvPr/>
          </p:nvSpPr>
          <p:spPr bwMode="auto">
            <a:xfrm>
              <a:off x="884" y="2023"/>
              <a:ext cx="1042" cy="577"/>
            </a:xfrm>
            <a:prstGeom prst="rect">
              <a:avLst/>
            </a:prstGeom>
            <a:noFill/>
            <a:ln w="9525">
              <a:noFill/>
              <a:round/>
              <a:headEnd/>
              <a:tailEnd/>
            </a:ln>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Component – source of events</a:t>
              </a:r>
            </a:p>
          </p:txBody>
        </p:sp>
      </p:grpSp>
      <p:grpSp>
        <p:nvGrpSpPr>
          <p:cNvPr id="3" name="Group 5"/>
          <p:cNvGrpSpPr>
            <a:grpSpLocks/>
          </p:cNvGrpSpPr>
          <p:nvPr/>
        </p:nvGrpSpPr>
        <p:grpSpPr bwMode="auto">
          <a:xfrm>
            <a:off x="5508625" y="2492375"/>
            <a:ext cx="2085975" cy="2303463"/>
            <a:chOff x="3470" y="1570"/>
            <a:chExt cx="1314" cy="1451"/>
          </a:xfrm>
        </p:grpSpPr>
        <p:sp>
          <p:nvSpPr>
            <p:cNvPr id="9225" name="Rectangle 6"/>
            <p:cNvSpPr>
              <a:spLocks noChangeArrowheads="1"/>
            </p:cNvSpPr>
            <p:nvPr/>
          </p:nvSpPr>
          <p:spPr bwMode="auto">
            <a:xfrm>
              <a:off x="3470" y="1570"/>
              <a:ext cx="1314" cy="1451"/>
            </a:xfrm>
            <a:prstGeom prst="rect">
              <a:avLst/>
            </a:prstGeom>
            <a:solidFill>
              <a:srgbClr val="FFFF66"/>
            </a:solidFill>
            <a:ln w="9360">
              <a:solidFill>
                <a:srgbClr val="000000"/>
              </a:solidFill>
              <a:miter lim="800000"/>
              <a:headEnd/>
              <a:tailEnd/>
            </a:ln>
          </p:spPr>
          <p:txBody>
            <a:bodyPr wrap="none" anchor="ctr"/>
            <a:lstStyle/>
            <a:p>
              <a:endParaRPr lang="en-US" altLang="en-US"/>
            </a:p>
          </p:txBody>
        </p:sp>
        <p:sp>
          <p:nvSpPr>
            <p:cNvPr id="9226" name="Text Box 7"/>
            <p:cNvSpPr txBox="1">
              <a:spLocks noChangeArrowheads="1"/>
            </p:cNvSpPr>
            <p:nvPr/>
          </p:nvSpPr>
          <p:spPr bwMode="auto">
            <a:xfrm>
              <a:off x="3651" y="1933"/>
              <a:ext cx="1043" cy="577"/>
            </a:xfrm>
            <a:prstGeom prst="rect">
              <a:avLst/>
            </a:prstGeom>
            <a:noFill/>
            <a:ln w="9525">
              <a:noFill/>
              <a:round/>
              <a:headEnd/>
              <a:tailEnd/>
            </a:ln>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Listener – responds to events</a:t>
              </a:r>
            </a:p>
          </p:txBody>
        </p:sp>
      </p:grpSp>
      <p:cxnSp>
        <p:nvCxnSpPr>
          <p:cNvPr id="9221" name="AutoShape 8"/>
          <p:cNvCxnSpPr>
            <a:cxnSpLocks noChangeShapeType="1"/>
          </p:cNvCxnSpPr>
          <p:nvPr/>
        </p:nvCxnSpPr>
        <p:spPr bwMode="auto">
          <a:xfrm rot="-5400000" flipH="1" flipV="1">
            <a:off x="4283869" y="2707481"/>
            <a:ext cx="1588" cy="4321175"/>
          </a:xfrm>
          <a:prstGeom prst="curvedConnector3">
            <a:avLst>
              <a:gd name="adj1" fmla="val 69622861"/>
            </a:avLst>
          </a:prstGeom>
          <a:noFill/>
          <a:ln w="25560">
            <a:solidFill>
              <a:srgbClr val="000000"/>
            </a:solidFill>
            <a:miter lim="800000"/>
            <a:headEnd/>
            <a:tailEnd type="triangle" w="med" len="med"/>
          </a:ln>
        </p:spPr>
      </p:cxnSp>
      <p:cxnSp>
        <p:nvCxnSpPr>
          <p:cNvPr id="9222" name="AutoShape 9"/>
          <p:cNvCxnSpPr>
            <a:cxnSpLocks noChangeShapeType="1"/>
          </p:cNvCxnSpPr>
          <p:nvPr/>
        </p:nvCxnSpPr>
        <p:spPr bwMode="auto">
          <a:xfrm rot="5400000" flipH="1" flipV="1">
            <a:off x="4355307" y="254794"/>
            <a:ext cx="71437" cy="4321175"/>
          </a:xfrm>
          <a:prstGeom prst="curvedConnector3">
            <a:avLst>
              <a:gd name="adj1" fmla="val 1052343"/>
            </a:avLst>
          </a:prstGeom>
          <a:noFill/>
          <a:ln w="25560">
            <a:solidFill>
              <a:srgbClr val="000000"/>
            </a:solidFill>
            <a:miter lim="800000"/>
            <a:headEnd/>
            <a:tailEnd type="triangle" w="med" len="med"/>
          </a:ln>
        </p:spPr>
      </p:cxnSp>
      <p:sp>
        <p:nvSpPr>
          <p:cNvPr id="9223" name="Text Box 10"/>
          <p:cNvSpPr txBox="1">
            <a:spLocks noChangeArrowheads="1"/>
          </p:cNvSpPr>
          <p:nvPr/>
        </p:nvSpPr>
        <p:spPr bwMode="auto">
          <a:xfrm>
            <a:off x="3132138" y="4797425"/>
            <a:ext cx="2520950" cy="642938"/>
          </a:xfrm>
          <a:prstGeom prst="rect">
            <a:avLst/>
          </a:prstGeom>
          <a:noFill/>
          <a:ln w="9525">
            <a:noFill/>
            <a:round/>
            <a:headEnd/>
            <a:tailEnd/>
          </a:ln>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Changes something on the Component</a:t>
            </a:r>
          </a:p>
        </p:txBody>
      </p:sp>
      <p:sp>
        <p:nvSpPr>
          <p:cNvPr id="9224" name="Text Box 11"/>
          <p:cNvSpPr txBox="1">
            <a:spLocks noChangeArrowheads="1"/>
          </p:cNvSpPr>
          <p:nvPr/>
        </p:nvSpPr>
        <p:spPr bwMode="auto">
          <a:xfrm>
            <a:off x="3276600" y="1916113"/>
            <a:ext cx="2374900" cy="917575"/>
          </a:xfrm>
          <a:prstGeom prst="rect">
            <a:avLst/>
          </a:prstGeom>
          <a:noFill/>
          <a:ln w="9525">
            <a:noFill/>
            <a:round/>
            <a:headEnd/>
            <a:tailEnd/>
          </a:ln>
        </p:spPr>
        <p:txBody>
          <a:bodyPr lIns="90000" tIns="46800" rIns="90000" bIns="46800">
            <a:spAutoFit/>
          </a:bodyPr>
          <a:lstStyle/>
          <a:p>
            <a:pPr algn="ct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Notifies Listener that an event has occurred</a:t>
            </a:r>
          </a:p>
        </p:txBody>
      </p:sp>
    </p:spTree>
    <p:extLst>
      <p:ext uri="{BB962C8B-B14F-4D97-AF65-F5344CB8AC3E}">
        <p14:creationId xmlns:p14="http://schemas.microsoft.com/office/powerpoint/2010/main" val="20324953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39750" y="893763"/>
            <a:ext cx="8229600" cy="460375"/>
          </a:xfrm>
        </p:spPr>
        <p:txBody>
          <a:bodyPr>
            <a:no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t>Listener or Event Handler</a:t>
            </a:r>
          </a:p>
        </p:txBody>
      </p:sp>
      <p:sp>
        <p:nvSpPr>
          <p:cNvPr id="11267" name="Rectangle 2"/>
          <p:cNvSpPr>
            <a:spLocks noGrp="1" noChangeArrowheads="1"/>
          </p:cNvSpPr>
          <p:nvPr>
            <p:ph type="body" idx="1"/>
          </p:nvPr>
        </p:nvSpPr>
        <p:spPr>
          <a:xfrm>
            <a:off x="457200" y="1600200"/>
            <a:ext cx="8229600" cy="4525963"/>
          </a:xfrm>
        </p:spPr>
        <p:txBody>
          <a:bodyPr>
            <a:normAutofit/>
          </a:bodyPr>
          <a:lstStyle/>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dirty="0"/>
              <a:t>Listener - </a:t>
            </a:r>
            <a:r>
              <a:rPr lang="en-US" altLang="en-US" sz="2400" dirty="0"/>
              <a:t> An object interested in </a:t>
            </a:r>
            <a:r>
              <a:rPr lang="en-US" altLang="en-US" sz="2400" i="1" dirty="0"/>
              <a:t>being notified</a:t>
            </a:r>
            <a:r>
              <a:rPr lang="en-US" altLang="en-US" sz="2400" dirty="0"/>
              <a:t> when an event occurs in a given component. </a:t>
            </a:r>
          </a:p>
          <a:p>
            <a:pPr marL="341313" indent="-341313">
              <a:lnSpc>
                <a:spcPct val="9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A Listener object registers with a component to be notified of events generated by the component </a:t>
            </a:r>
          </a:p>
          <a:p>
            <a:pPr marL="341313" indent="-341313">
              <a:lnSpc>
                <a:spcPct val="9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Listener must implement the </a:t>
            </a:r>
            <a:r>
              <a:rPr lang="en-US" altLang="en-US" sz="2400" i="1" dirty="0"/>
              <a:t>event</a:t>
            </a:r>
            <a:r>
              <a:rPr lang="en-US" altLang="en-US" sz="2400" dirty="0"/>
              <a:t> </a:t>
            </a:r>
            <a:r>
              <a:rPr lang="en-US" altLang="en-US" sz="2400" i="1" dirty="0"/>
              <a:t>listener interface </a:t>
            </a:r>
            <a:r>
              <a:rPr lang="en-US" altLang="en-US" sz="2400" dirty="0"/>
              <a:t>associated with events for which it registered</a:t>
            </a:r>
          </a:p>
          <a:p>
            <a:pPr marL="341313" indent="-341313">
              <a:lnSpc>
                <a:spcPct val="9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Programming a handler for an event consists of implementing the interface associated with the event type</a:t>
            </a:r>
          </a:p>
          <a:p>
            <a:pPr marL="341313" indent="-341313">
              <a:lnSpc>
                <a:spcPct val="9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p:txBody>
      </p:sp>
    </p:spTree>
    <p:extLst>
      <p:ext uri="{BB962C8B-B14F-4D97-AF65-F5344CB8AC3E}">
        <p14:creationId xmlns:p14="http://schemas.microsoft.com/office/powerpoint/2010/main" val="40073455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539750" y="820738"/>
            <a:ext cx="8229600" cy="519112"/>
          </a:xfrm>
          <a:prstGeom prst="rect">
            <a:avLst/>
          </a:prstGeom>
          <a:noFill/>
          <a:ln w="9525">
            <a:noFill/>
            <a:round/>
            <a:headEnd/>
            <a:tailEnd/>
          </a:ln>
        </p:spPr>
        <p:txBody>
          <a:bodyPr lIns="92160" tIns="46080" rIns="92160" bIns="4608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i="0" dirty="0">
                <a:solidFill>
                  <a:srgbClr val="000000"/>
                </a:solidFill>
              </a:rPr>
              <a:t>Class Diagram</a:t>
            </a:r>
          </a:p>
        </p:txBody>
      </p:sp>
      <p:sp>
        <p:nvSpPr>
          <p:cNvPr id="10243" name="Text Box 2"/>
          <p:cNvSpPr txBox="1">
            <a:spLocks noChangeArrowheads="1"/>
          </p:cNvSpPr>
          <p:nvPr/>
        </p:nvSpPr>
        <p:spPr bwMode="auto">
          <a:xfrm>
            <a:off x="468313" y="1989138"/>
            <a:ext cx="7772400" cy="4114800"/>
          </a:xfrm>
          <a:prstGeom prst="rect">
            <a:avLst/>
          </a:prstGeom>
          <a:noFill/>
          <a:ln w="9525">
            <a:noFill/>
            <a:round/>
            <a:headEnd/>
            <a:tailEnd/>
          </a:ln>
        </p:spPr>
        <p:txBody>
          <a:bodyPr lIns="92160" tIns="46080" rIns="92160" bIns="46080"/>
          <a:lstStyle/>
          <a:p>
            <a:pPr marL="341313" indent="-341313">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solidFill>
                  <a:srgbClr val="000000"/>
                </a:solidFill>
              </a:rPr>
              <a:t>Create component</a:t>
            </a:r>
          </a:p>
          <a:p>
            <a:pPr marL="341313" indent="-341313">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solidFill>
                  <a:srgbClr val="000000"/>
                </a:solidFill>
              </a:rPr>
              <a:t>Create listener</a:t>
            </a:r>
          </a:p>
          <a:p>
            <a:pPr marL="341313" indent="-341313">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solidFill>
                  <a:srgbClr val="000000"/>
                </a:solidFill>
              </a:rPr>
              <a:t>Attach listener to</a:t>
            </a:r>
          </a:p>
          <a:p>
            <a:pPr marL="341313" indent="-34131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solidFill>
                  <a:srgbClr val="000000"/>
                </a:solidFill>
              </a:rPr>
              <a:t>component</a:t>
            </a:r>
          </a:p>
        </p:txBody>
      </p:sp>
      <p:pic>
        <p:nvPicPr>
          <p:cNvPr id="10244" name="Picture 3"/>
          <p:cNvPicPr>
            <a:picLocks noChangeAspect="1" noChangeArrowheads="1"/>
          </p:cNvPicPr>
          <p:nvPr/>
        </p:nvPicPr>
        <p:blipFill>
          <a:blip r:embed="rId3" cstate="print"/>
          <a:srcRect/>
          <a:stretch>
            <a:fillRect/>
          </a:stretch>
        </p:blipFill>
        <p:spPr bwMode="auto">
          <a:xfrm>
            <a:off x="446088" y="1844675"/>
            <a:ext cx="7221537" cy="3883025"/>
          </a:xfrm>
          <a:prstGeom prst="rect">
            <a:avLst/>
          </a:prstGeom>
          <a:noFill/>
          <a:ln w="9525">
            <a:noFill/>
            <a:round/>
            <a:headEnd/>
            <a:tailEnd/>
          </a:ln>
        </p:spPr>
      </p:pic>
      <p:sp>
        <p:nvSpPr>
          <p:cNvPr id="10245" name="Text Box 4"/>
          <p:cNvSpPr txBox="1">
            <a:spLocks noChangeArrowheads="1"/>
          </p:cNvSpPr>
          <p:nvPr/>
        </p:nvSpPr>
        <p:spPr bwMode="auto">
          <a:xfrm>
            <a:off x="1547813" y="5805488"/>
            <a:ext cx="2665412" cy="398462"/>
          </a:xfrm>
          <a:prstGeom prst="rect">
            <a:avLst/>
          </a:prstGeom>
          <a:noFill/>
          <a:ln w="9525">
            <a:noFill/>
            <a:round/>
            <a:headEnd/>
            <a:tailEnd/>
          </a:ln>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a:solidFill>
                  <a:srgbClr val="000000"/>
                </a:solidFill>
              </a:rPr>
              <a:t>1.Create component</a:t>
            </a:r>
          </a:p>
        </p:txBody>
      </p:sp>
      <p:sp>
        <p:nvSpPr>
          <p:cNvPr id="10246" name="Text Box 5"/>
          <p:cNvSpPr txBox="1">
            <a:spLocks noChangeArrowheads="1"/>
          </p:cNvSpPr>
          <p:nvPr/>
        </p:nvSpPr>
        <p:spPr bwMode="auto">
          <a:xfrm>
            <a:off x="5940425" y="5876925"/>
            <a:ext cx="2303463" cy="398463"/>
          </a:xfrm>
          <a:prstGeom prst="rect">
            <a:avLst/>
          </a:prstGeom>
          <a:noFill/>
          <a:ln w="9525">
            <a:noFill/>
            <a:round/>
            <a:headEnd/>
            <a:tailEnd/>
          </a:ln>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a:solidFill>
                  <a:srgbClr val="000000"/>
                </a:solidFill>
              </a:rPr>
              <a:t>2. Create listener</a:t>
            </a:r>
          </a:p>
        </p:txBody>
      </p:sp>
      <p:sp>
        <p:nvSpPr>
          <p:cNvPr id="10247" name="Text Box 6"/>
          <p:cNvSpPr txBox="1">
            <a:spLocks noChangeArrowheads="1"/>
          </p:cNvSpPr>
          <p:nvPr/>
        </p:nvSpPr>
        <p:spPr bwMode="auto">
          <a:xfrm>
            <a:off x="4129097" y="3563945"/>
            <a:ext cx="1800225" cy="1008063"/>
          </a:xfrm>
          <a:prstGeom prst="rect">
            <a:avLst/>
          </a:prstGeom>
          <a:noFill/>
          <a:ln w="9525">
            <a:noFill/>
            <a:round/>
            <a:headEnd/>
            <a:tailEnd/>
          </a:ln>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solidFill>
                  <a:srgbClr val="000000"/>
                </a:solidFill>
              </a:rPr>
              <a:t>3. Attach listener to component</a:t>
            </a:r>
          </a:p>
        </p:txBody>
      </p:sp>
    </p:spTree>
    <p:extLst>
      <p:ext uri="{BB962C8B-B14F-4D97-AF65-F5344CB8AC3E}">
        <p14:creationId xmlns:p14="http://schemas.microsoft.com/office/powerpoint/2010/main" val="27098702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539750" y="820738"/>
            <a:ext cx="8229600" cy="519112"/>
          </a:xfrm>
          <a:prstGeom prst="rect">
            <a:avLst/>
          </a:prstGeom>
          <a:noFill/>
          <a:ln w="9525">
            <a:noFill/>
            <a:round/>
            <a:headEnd/>
            <a:tailEnd/>
          </a:ln>
        </p:spPr>
        <p:txBody>
          <a:bodyPr lIns="92160" tIns="46080" rIns="92160" bIns="460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i="0" dirty="0">
                <a:solidFill>
                  <a:srgbClr val="000000"/>
                </a:solidFill>
              </a:rPr>
              <a:t>Listeners</a:t>
            </a:r>
          </a:p>
        </p:txBody>
      </p:sp>
      <p:sp>
        <p:nvSpPr>
          <p:cNvPr id="12291" name="Text Box 2"/>
          <p:cNvSpPr txBox="1">
            <a:spLocks noChangeArrowheads="1"/>
          </p:cNvSpPr>
          <p:nvPr/>
        </p:nvSpPr>
        <p:spPr bwMode="auto">
          <a:xfrm>
            <a:off x="357158" y="1571612"/>
            <a:ext cx="8250237" cy="4824412"/>
          </a:xfrm>
          <a:prstGeom prst="rect">
            <a:avLst/>
          </a:prstGeom>
          <a:noFill/>
          <a:ln w="9525">
            <a:noFill/>
            <a:round/>
            <a:headEnd/>
            <a:tailEnd/>
          </a:ln>
        </p:spPr>
        <p:txBody>
          <a:bodyPr lIns="92160" tIns="46080" rIns="92160" bIns="46080"/>
          <a:lstStyle/>
          <a:p>
            <a:pPr marL="341313" indent="-341313">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i="0" dirty="0">
                <a:solidFill>
                  <a:srgbClr val="000000"/>
                </a:solidFill>
              </a:rPr>
              <a:t>A listener/handler for an event must implement an appropriate Listener </a:t>
            </a:r>
            <a:r>
              <a:rPr lang="en-GB" altLang="en-US" sz="2000" b="1" i="0" dirty="0">
                <a:solidFill>
                  <a:srgbClr val="000000"/>
                </a:solidFill>
                <a:latin typeface="Courier New" pitchFamily="49" charset="0"/>
              </a:rPr>
              <a:t>interface</a:t>
            </a:r>
          </a:p>
          <a:p>
            <a:pPr marL="341313" indent="-341313">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i="0" dirty="0">
                <a:solidFill>
                  <a:srgbClr val="000000"/>
                </a:solidFill>
              </a:rPr>
              <a:t>A listener for a e.g. button event (and most of the other components in our examples) must implement the </a:t>
            </a:r>
            <a:r>
              <a:rPr lang="en-GB" altLang="en-US" sz="2000" b="1" i="0" dirty="0" err="1">
                <a:solidFill>
                  <a:srgbClr val="000000"/>
                </a:solidFill>
                <a:latin typeface="Courier New" pitchFamily="49" charset="0"/>
              </a:rPr>
              <a:t>ActionListener</a:t>
            </a:r>
            <a:r>
              <a:rPr lang="en-GB" altLang="en-US" sz="2000" i="0" dirty="0">
                <a:solidFill>
                  <a:srgbClr val="000000"/>
                </a:solidFill>
              </a:rPr>
              <a:t> interface</a:t>
            </a:r>
          </a:p>
          <a:p>
            <a:pPr marL="341313" indent="-341313">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i="0" dirty="0">
                <a:solidFill>
                  <a:srgbClr val="000000"/>
                </a:solidFill>
              </a:rPr>
              <a:t>It must provide implementation for </a:t>
            </a:r>
            <a:r>
              <a:rPr lang="en-GB" altLang="en-US" sz="2000" b="1" i="0" dirty="0" err="1">
                <a:solidFill>
                  <a:srgbClr val="000000"/>
                </a:solidFill>
                <a:latin typeface="Courier New" pitchFamily="49" charset="0"/>
              </a:rPr>
              <a:t>actionPerformed</a:t>
            </a:r>
            <a:r>
              <a:rPr lang="en-GB" altLang="en-US" sz="2000" i="0" dirty="0">
                <a:solidFill>
                  <a:srgbClr val="000000"/>
                </a:solidFill>
              </a:rPr>
              <a:t> method</a:t>
            </a:r>
            <a:endParaRPr lang="en-GB" altLang="en-US" sz="2000" b="1" i="0" dirty="0">
              <a:solidFill>
                <a:srgbClr val="000000"/>
              </a:solidFill>
              <a:latin typeface="Courier New" pitchFamily="49" charset="0"/>
            </a:endParaRPr>
          </a:p>
          <a:p>
            <a:pPr marL="341313" indent="-341313">
              <a:spcBef>
                <a:spcPts val="25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i="0" dirty="0">
              <a:solidFill>
                <a:srgbClr val="000000"/>
              </a:solidFill>
            </a:endParaRPr>
          </a:p>
          <a:p>
            <a:pPr marL="341313" indent="-341313">
              <a:spcBef>
                <a:spcPts val="45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b="1" i="0" dirty="0">
                <a:solidFill>
                  <a:srgbClr val="000000"/>
                </a:solidFill>
                <a:latin typeface="Courier New" pitchFamily="49" charset="0"/>
              </a:rPr>
              <a:t>	public interface </a:t>
            </a:r>
            <a:r>
              <a:rPr lang="en-GB" altLang="en-US" sz="2000" b="1" i="0" dirty="0" err="1">
                <a:solidFill>
                  <a:srgbClr val="000000"/>
                </a:solidFill>
                <a:latin typeface="Courier New" pitchFamily="49" charset="0"/>
              </a:rPr>
              <a:t>ActionListener</a:t>
            </a:r>
            <a:r>
              <a:rPr lang="en-GB" altLang="en-US" sz="2000" b="1" i="0" dirty="0">
                <a:solidFill>
                  <a:srgbClr val="000000"/>
                </a:solidFill>
                <a:latin typeface="Courier New" pitchFamily="49" charset="0"/>
              </a:rPr>
              <a:t> extends </a:t>
            </a:r>
            <a:r>
              <a:rPr lang="en-GB" altLang="en-US" sz="2000" b="1" i="0" dirty="0" err="1">
                <a:solidFill>
                  <a:srgbClr val="000000"/>
                </a:solidFill>
                <a:latin typeface="Courier New" pitchFamily="49" charset="0"/>
              </a:rPr>
              <a:t>EventListener</a:t>
            </a:r>
            <a:r>
              <a:rPr lang="en-GB" altLang="en-US" sz="2000" b="1" i="0" dirty="0">
                <a:solidFill>
                  <a:srgbClr val="000000"/>
                </a:solidFill>
                <a:latin typeface="Courier New" pitchFamily="49" charset="0"/>
              </a:rPr>
              <a:t> </a:t>
            </a:r>
          </a:p>
          <a:p>
            <a:pPr marL="341313" indent="-341313">
              <a:spcBef>
                <a:spcPts val="45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b="1" i="0" dirty="0">
                <a:solidFill>
                  <a:srgbClr val="000000"/>
                </a:solidFill>
                <a:latin typeface="Courier New" pitchFamily="49" charset="0"/>
              </a:rPr>
              <a:t>	{   public void </a:t>
            </a:r>
            <a:r>
              <a:rPr lang="en-GB" altLang="en-US" sz="2000" b="1" i="0" dirty="0" err="1">
                <a:solidFill>
                  <a:srgbClr val="000000"/>
                </a:solidFill>
                <a:latin typeface="Courier New" pitchFamily="49" charset="0"/>
              </a:rPr>
              <a:t>actionPerformed</a:t>
            </a:r>
            <a:r>
              <a:rPr lang="en-GB" altLang="en-US" sz="2000" b="1" i="0" dirty="0">
                <a:solidFill>
                  <a:srgbClr val="000000"/>
                </a:solidFill>
                <a:latin typeface="Courier New" pitchFamily="49" charset="0"/>
              </a:rPr>
              <a:t> (</a:t>
            </a:r>
            <a:r>
              <a:rPr lang="en-GB" altLang="en-US" sz="2000" b="1" i="0" dirty="0" err="1">
                <a:solidFill>
                  <a:srgbClr val="000000"/>
                </a:solidFill>
                <a:latin typeface="Courier New" pitchFamily="49" charset="0"/>
              </a:rPr>
              <a:t>ActionEvent</a:t>
            </a:r>
            <a:r>
              <a:rPr lang="en-GB" altLang="en-US" sz="2000" b="1" i="0" dirty="0">
                <a:solidFill>
                  <a:srgbClr val="000000"/>
                </a:solidFill>
                <a:latin typeface="Courier New" pitchFamily="49" charset="0"/>
              </a:rPr>
              <a:t> e)}</a:t>
            </a:r>
          </a:p>
          <a:p>
            <a:pPr marL="341313" indent="-341313">
              <a:spcBef>
                <a:spcPts val="25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b="1" i="0" dirty="0">
              <a:solidFill>
                <a:srgbClr val="000000"/>
              </a:solidFill>
              <a:latin typeface="Courier New" pitchFamily="49" charset="0"/>
            </a:endParaRPr>
          </a:p>
          <a:p>
            <a:pPr marL="341313" indent="-341313">
              <a:spcBef>
                <a:spcPts val="500"/>
              </a:spcBef>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b="1" i="0" dirty="0" err="1">
                <a:solidFill>
                  <a:srgbClr val="000000"/>
                </a:solidFill>
                <a:latin typeface="Courier New" pitchFamily="49" charset="0"/>
              </a:rPr>
              <a:t>ActionEvent</a:t>
            </a:r>
            <a:r>
              <a:rPr lang="en-GB" altLang="en-US" sz="2000" b="1" i="0" dirty="0">
                <a:solidFill>
                  <a:srgbClr val="000000"/>
                </a:solidFill>
                <a:latin typeface="Courier New" pitchFamily="49" charset="0"/>
              </a:rPr>
              <a:t> e</a:t>
            </a:r>
            <a:r>
              <a:rPr lang="en-GB" altLang="en-US" sz="2000" i="0" dirty="0">
                <a:solidFill>
                  <a:srgbClr val="000000"/>
                </a:solidFill>
              </a:rPr>
              <a:t>  contains details of the </a:t>
            </a:r>
            <a:r>
              <a:rPr lang="en-GB" altLang="en-US" sz="2000" b="1" i="0" dirty="0">
                <a:solidFill>
                  <a:srgbClr val="000000"/>
                </a:solidFill>
                <a:latin typeface="Courier New" pitchFamily="49" charset="0"/>
              </a:rPr>
              <a:t>Event</a:t>
            </a:r>
          </a:p>
        </p:txBody>
      </p:sp>
    </p:spTree>
    <p:extLst>
      <p:ext uri="{BB962C8B-B14F-4D97-AF65-F5344CB8AC3E}">
        <p14:creationId xmlns:p14="http://schemas.microsoft.com/office/powerpoint/2010/main" val="26887746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39750" y="893763"/>
            <a:ext cx="8229600" cy="460375"/>
          </a:xfrm>
        </p:spPr>
        <p:txBody>
          <a:bodyPr>
            <a:no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t>Handling Events</a:t>
            </a:r>
          </a:p>
        </p:txBody>
      </p:sp>
      <p:sp>
        <p:nvSpPr>
          <p:cNvPr id="13315" name="Rectangle 2"/>
          <p:cNvSpPr>
            <a:spLocks noGrp="1" noChangeArrowheads="1"/>
          </p:cNvSpPr>
          <p:nvPr>
            <p:ph type="body" idx="1"/>
          </p:nvPr>
        </p:nvSpPr>
        <p:spPr>
          <a:xfrm>
            <a:off x="457200" y="1600200"/>
            <a:ext cx="8229600" cy="4525963"/>
          </a:xfrm>
        </p:spPr>
        <p:txBody>
          <a:bodyPr>
            <a:normAutofit/>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Event-handling Options </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There are a number of ways to program this pattern</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We will look at one of them</a:t>
            </a:r>
          </a:p>
          <a:p>
            <a:pPr marL="341313" indent="-341313">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Simple event example:</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dirty="0"/>
              <a:t>Program an application that displays a button. When the button is pressed, its foreground and background colors are swapped</a:t>
            </a:r>
          </a:p>
        </p:txBody>
      </p:sp>
    </p:spTree>
    <p:extLst>
      <p:ext uri="{BB962C8B-B14F-4D97-AF65-F5344CB8AC3E}">
        <p14:creationId xmlns:p14="http://schemas.microsoft.com/office/powerpoint/2010/main" val="26725506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539750" y="893763"/>
            <a:ext cx="8229600" cy="460375"/>
          </a:xfrm>
        </p:spPr>
        <p:txBody>
          <a:bodyPr>
            <a:no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t>Handling event with an inner class</a:t>
            </a:r>
          </a:p>
        </p:txBody>
      </p:sp>
      <p:sp>
        <p:nvSpPr>
          <p:cNvPr id="14339" name="Rectangle 2"/>
          <p:cNvSpPr>
            <a:spLocks noGrp="1" noChangeArrowheads="1"/>
          </p:cNvSpPr>
          <p:nvPr>
            <p:ph type="body" idx="1"/>
          </p:nvPr>
        </p:nvSpPr>
        <p:spPr>
          <a:xfrm>
            <a:off x="457200" y="1600200"/>
            <a:ext cx="8229600" cy="4525963"/>
          </a:xfrm>
        </p:spPr>
        <p:txBody>
          <a:bodyPr>
            <a:normAutofit/>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Simply put – class defined within another class</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Can be public (it is an inner class – not the same as two public classes per file)</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Should not be public because of encapsulation</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Inner class has access to the instance fields and instance methods of the enclosing class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This is very useful in event handling</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We normally need to access fields (such as </a:t>
            </a:r>
            <a:r>
              <a:rPr lang="en-GB" altLang="en-US" sz="2200" dirty="0" err="1"/>
              <a:t>JButtons</a:t>
            </a:r>
            <a:r>
              <a:rPr lang="en-GB" altLang="en-US" sz="2200" dirty="0"/>
              <a:t>) in the enclosing class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Class that implements a Listener is often an inner class</a:t>
            </a:r>
          </a:p>
        </p:txBody>
      </p:sp>
    </p:spTree>
    <p:extLst>
      <p:ext uri="{BB962C8B-B14F-4D97-AF65-F5344CB8AC3E}">
        <p14:creationId xmlns:p14="http://schemas.microsoft.com/office/powerpoint/2010/main" val="32924179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539750" y="893763"/>
            <a:ext cx="8229600" cy="460375"/>
          </a:xfrm>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400"/>
              <a:t>Example of Inner Class</a:t>
            </a:r>
          </a:p>
        </p:txBody>
      </p:sp>
      <p:sp>
        <p:nvSpPr>
          <p:cNvPr id="15363" name="Text Box 2"/>
          <p:cNvSpPr txBox="1">
            <a:spLocks noChangeArrowheads="1"/>
          </p:cNvSpPr>
          <p:nvPr/>
        </p:nvSpPr>
        <p:spPr bwMode="auto">
          <a:xfrm>
            <a:off x="2254250" y="1576388"/>
            <a:ext cx="4651375" cy="366712"/>
          </a:xfrm>
          <a:prstGeom prst="rect">
            <a:avLst/>
          </a:prstGeom>
          <a:noFill/>
          <a:ln w="9525">
            <a:noFill/>
            <a:round/>
            <a:headEnd/>
            <a:tailEnd/>
          </a:ln>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i="0" dirty="0">
                <a:solidFill>
                  <a:srgbClr val="000000"/>
                </a:solidFill>
              </a:rPr>
              <a:t>See Accompanying Code (event_handling1)</a:t>
            </a:r>
          </a:p>
        </p:txBody>
      </p:sp>
    </p:spTree>
    <p:extLst>
      <p:ext uri="{BB962C8B-B14F-4D97-AF65-F5344CB8AC3E}">
        <p14:creationId xmlns:p14="http://schemas.microsoft.com/office/powerpoint/2010/main" val="2669660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435049"/>
            <a:ext cx="7886700" cy="1325563"/>
          </a:xfrm>
        </p:spPr>
        <p:txBody>
          <a:bodyPr/>
          <a:lstStyle/>
          <a:p>
            <a:r>
              <a:rPr lang="en-GB" dirty="0"/>
              <a:t>Using </a:t>
            </a:r>
            <a:r>
              <a:rPr lang="en-GB" sz="2800" dirty="0">
                <a:latin typeface="Courier New" panose="02070309020205020404" pitchFamily="49" charset="0"/>
                <a:cs typeface="Courier New" panose="02070309020205020404" pitchFamily="49" charset="0"/>
              </a:rPr>
              <a:t>for</a:t>
            </a:r>
            <a:r>
              <a:rPr lang="en-GB" dirty="0"/>
              <a:t> loop</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8</a:t>
            </a:fld>
            <a:endParaRPr lang="en-US" altLang="en-US"/>
          </a:p>
        </p:txBody>
      </p:sp>
      <p:sp>
        <p:nvSpPr>
          <p:cNvPr id="5" name="Rectangle 4"/>
          <p:cNvSpPr/>
          <p:nvPr/>
        </p:nvSpPr>
        <p:spPr>
          <a:xfrm>
            <a:off x="287524" y="1440047"/>
            <a:ext cx="8568952" cy="2862322"/>
          </a:xfrm>
          <a:prstGeom prst="rect">
            <a:avLst/>
          </a:prstGeom>
        </p:spPr>
        <p:txBody>
          <a:bodyPr wrap="square">
            <a:spAutoFit/>
          </a:bodyPr>
          <a:lstStyle/>
          <a:p>
            <a:r>
              <a:rPr lang="en-GB" b="1" i="0" dirty="0">
                <a:solidFill>
                  <a:srgbClr val="445588"/>
                </a:solidFill>
                <a:latin typeface="Courier New" panose="02070309020205020404" pitchFamily="49" charset="0"/>
                <a:cs typeface="Courier New" panose="02070309020205020404" pitchFamily="49" charset="0"/>
              </a:rPr>
              <a:t>public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class</a:t>
            </a:r>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IterateHashMap</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444444"/>
              </a:solidFill>
              <a:latin typeface="Courier New" panose="02070309020205020404" pitchFamily="49" charset="0"/>
              <a:cs typeface="Courier New" panose="02070309020205020404" pitchFamily="49" charset="0"/>
            </a:endParaRPr>
          </a:p>
          <a:p>
            <a:r>
              <a:rPr lang="en-GB" b="1" i="0" dirty="0">
                <a:solidFill>
                  <a:srgbClr val="445588"/>
                </a:solidFill>
                <a:latin typeface="Courier New" panose="02070309020205020404" pitchFamily="49" charset="0"/>
                <a:cs typeface="Courier New" panose="02070309020205020404" pitchFamily="49" charset="0"/>
              </a:rPr>
              <a:t>     public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static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void</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286491"/>
                </a:solidFill>
                <a:latin typeface="Courier New" panose="02070309020205020404" pitchFamily="49" charset="0"/>
                <a:cs typeface="Courier New" panose="02070309020205020404" pitchFamily="49" charset="0"/>
              </a:rPr>
              <a:t>main</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args</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000000"/>
                </a:solidFill>
                <a:latin typeface="Courier New" panose="02070309020205020404" pitchFamily="49" charset="0"/>
                <a:cs typeface="Courier New" panose="02070309020205020404" pitchFamily="49" charset="0"/>
              </a:rPr>
              <a:t>     Map&lt;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 map = </a:t>
            </a:r>
            <a:r>
              <a:rPr lang="en-GB" b="1" i="0" dirty="0">
                <a:solidFill>
                  <a:srgbClr val="286491"/>
                </a:solidFill>
                <a:latin typeface="Courier New" panose="02070309020205020404" pitchFamily="49" charset="0"/>
                <a:cs typeface="Courier New" panose="02070309020205020404" pitchFamily="49" charset="0"/>
              </a:rPr>
              <a:t>new</a:t>
            </a:r>
            <a:r>
              <a:rPr lang="en-GB" b="1" i="0" dirty="0">
                <a:solidFill>
                  <a:srgbClr val="000000"/>
                </a:solidFill>
                <a:latin typeface="Courier New" panose="02070309020205020404" pitchFamily="49" charset="0"/>
                <a:cs typeface="Courier New" panose="02070309020205020404" pitchFamily="49" charset="0"/>
              </a:rPr>
              <a:t> HashMap&lt;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put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"key1"</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DD1144"/>
                </a:solidFill>
                <a:latin typeface="Courier New" panose="02070309020205020404" pitchFamily="49" charset="0"/>
                <a:cs typeface="Courier New" panose="02070309020205020404" pitchFamily="49" charset="0"/>
              </a:rPr>
              <a:t>"value1"</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AAAAAA"/>
                </a:solidFill>
                <a:latin typeface="Courier New" panose="02070309020205020404" pitchFamily="49" charset="0"/>
                <a:cs typeface="Courier New" panose="02070309020205020404" pitchFamily="49" charset="0"/>
              </a:rPr>
              <a:t> </a:t>
            </a:r>
          </a:p>
          <a:p>
            <a:r>
              <a:rPr lang="en-GB" b="1" i="0" dirty="0">
                <a:solidFill>
                  <a:srgbClr val="AAAAAA"/>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put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"key2"</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DD1144"/>
                </a:solidFill>
                <a:latin typeface="Courier New" panose="02070309020205020404" pitchFamily="49" charset="0"/>
                <a:cs typeface="Courier New" panose="02070309020205020404" pitchFamily="49" charset="0"/>
              </a:rPr>
              <a:t>"value2"</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286491"/>
                </a:solidFill>
                <a:latin typeface="Courier New" panose="02070309020205020404" pitchFamily="49" charset="0"/>
                <a:cs typeface="Courier New" panose="02070309020205020404" pitchFamily="49" charset="0"/>
              </a:rPr>
              <a:t>     for</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key :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keySet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990073"/>
                </a:solidFill>
                <a:latin typeface="Courier New" panose="02070309020205020404" pitchFamily="49" charset="0"/>
                <a:cs typeface="Courier New" panose="02070309020205020404" pitchFamily="49" charset="0"/>
              </a:rPr>
              <a:t>          System</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0086B3"/>
                </a:solidFill>
                <a:latin typeface="Courier New" panose="02070309020205020404" pitchFamily="49" charset="0"/>
                <a:cs typeface="Courier New" panose="02070309020205020404" pitchFamily="49" charset="0"/>
              </a:rPr>
              <a:t>out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286491"/>
                </a:solidFill>
                <a:latin typeface="Courier New" panose="02070309020205020404" pitchFamily="49" charset="0"/>
                <a:cs typeface="Courier New" panose="02070309020205020404" pitchFamily="49" charset="0"/>
              </a:rPr>
              <a:t>println</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"Key = "</a:t>
            </a:r>
            <a:r>
              <a:rPr lang="en-GB" b="1" i="0" dirty="0">
                <a:solidFill>
                  <a:srgbClr val="000000"/>
                </a:solidFill>
                <a:latin typeface="Courier New" panose="02070309020205020404" pitchFamily="49" charset="0"/>
                <a:cs typeface="Courier New" panose="02070309020205020404" pitchFamily="49" charset="0"/>
              </a:rPr>
              <a:t> + key</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      }</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   }</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effectLst/>
              <a:latin typeface="Courier New" panose="02070309020205020404" pitchFamily="49" charset="0"/>
              <a:cs typeface="Courier New" panose="02070309020205020404" pitchFamily="49" charset="0"/>
            </a:endParaRPr>
          </a:p>
        </p:txBody>
      </p:sp>
      <p:sp>
        <p:nvSpPr>
          <p:cNvPr id="3" name="TextBox 2"/>
          <p:cNvSpPr txBox="1"/>
          <p:nvPr/>
        </p:nvSpPr>
        <p:spPr>
          <a:xfrm>
            <a:off x="2123728" y="4316142"/>
            <a:ext cx="5077031" cy="400110"/>
          </a:xfrm>
          <a:prstGeom prst="rect">
            <a:avLst/>
          </a:prstGeom>
          <a:noFill/>
        </p:spPr>
        <p:txBody>
          <a:bodyPr wrap="none" rtlCol="0">
            <a:spAutoFit/>
          </a:bodyPr>
          <a:lstStyle/>
          <a:p>
            <a:r>
              <a:rPr lang="en-GB" sz="2000" i="0" dirty="0"/>
              <a:t>Iterating over </a:t>
            </a:r>
            <a:r>
              <a:rPr lang="en-GB" sz="2000" b="1" i="0" dirty="0"/>
              <a:t>keys</a:t>
            </a:r>
            <a:r>
              <a:rPr lang="en-GB" sz="2000" i="0" dirty="0"/>
              <a:t> using a </a:t>
            </a:r>
            <a:r>
              <a:rPr lang="en-GB" sz="2000" i="0" dirty="0">
                <a:latin typeface="Courier New" panose="02070309020205020404" pitchFamily="49" charset="0"/>
                <a:cs typeface="Courier New" panose="02070309020205020404" pitchFamily="49" charset="0"/>
              </a:rPr>
              <a:t>for</a:t>
            </a:r>
            <a:r>
              <a:rPr lang="en-GB" sz="2000" i="0" dirty="0"/>
              <a:t>-</a:t>
            </a:r>
            <a:r>
              <a:rPr lang="en-GB" sz="2000" i="0" dirty="0">
                <a:latin typeface="Courier New" panose="02070309020205020404" pitchFamily="49" charset="0"/>
                <a:cs typeface="Courier New" panose="02070309020205020404" pitchFamily="49" charset="0"/>
              </a:rPr>
              <a:t>each</a:t>
            </a:r>
            <a:r>
              <a:rPr lang="en-GB" sz="2000" i="0" dirty="0"/>
              <a:t> loop.</a:t>
            </a:r>
          </a:p>
        </p:txBody>
      </p:sp>
    </p:spTree>
    <p:extLst>
      <p:ext uri="{BB962C8B-B14F-4D97-AF65-F5344CB8AC3E}">
        <p14:creationId xmlns:p14="http://schemas.microsoft.com/office/powerpoint/2010/main" val="25748790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539750" y="893763"/>
            <a:ext cx="8229600" cy="460375"/>
          </a:xfrm>
        </p:spPr>
        <p:txBody>
          <a:bodyPr>
            <a:no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t>Discussion</a:t>
            </a:r>
          </a:p>
        </p:txBody>
      </p:sp>
      <p:sp>
        <p:nvSpPr>
          <p:cNvPr id="16387" name="Rectangle 2"/>
          <p:cNvSpPr>
            <a:spLocks noGrp="1" noChangeArrowheads="1"/>
          </p:cNvSpPr>
          <p:nvPr>
            <p:ph type="body" idx="1"/>
          </p:nvPr>
        </p:nvSpPr>
        <p:spPr>
          <a:xfrm>
            <a:off x="457200" y="1600200"/>
            <a:ext cx="8507413" cy="4525963"/>
          </a:xfrm>
        </p:spPr>
        <p:txBody>
          <a:bodyPr/>
          <a:lstStyle/>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A Component – </a:t>
            </a:r>
            <a:r>
              <a:rPr lang="en-GB" altLang="en-US" sz="2200" dirty="0" err="1"/>
              <a:t>JFrame</a:t>
            </a:r>
            <a:r>
              <a:rPr lang="en-GB" altLang="en-US" sz="2200" dirty="0"/>
              <a:t> has a method </a:t>
            </a:r>
            <a:r>
              <a:rPr lang="en-GB" altLang="en-US" sz="2200" dirty="0" err="1">
                <a:latin typeface="Courier New" panose="02070309020205020404" pitchFamily="49" charset="0"/>
                <a:cs typeface="Courier New" panose="02070309020205020404" pitchFamily="49" charset="0"/>
              </a:rPr>
              <a:t>addActionListener</a:t>
            </a:r>
            <a:r>
              <a:rPr lang="en-GB" altLang="en-US" sz="2200" dirty="0">
                <a:latin typeface="Courier New" panose="02070309020205020404" pitchFamily="49" charset="0"/>
                <a:cs typeface="Courier New" panose="02070309020205020404" pitchFamily="49" charset="0"/>
              </a:rPr>
              <a:t>(</a:t>
            </a:r>
            <a:r>
              <a:rPr lang="en-GB" altLang="en-US" sz="2200" dirty="0" err="1">
                <a:latin typeface="Courier New" panose="02070309020205020404" pitchFamily="49" charset="0"/>
                <a:cs typeface="Courier New" panose="02070309020205020404" pitchFamily="49" charset="0"/>
              </a:rPr>
              <a:t>ActionListener</a:t>
            </a:r>
            <a:r>
              <a:rPr lang="en-GB" altLang="en-US" sz="2200" dirty="0">
                <a:latin typeface="Courier New" panose="02070309020205020404" pitchFamily="49" charset="0"/>
                <a:cs typeface="Courier New" panose="02070309020205020404" pitchFamily="49" charset="0"/>
              </a:rPr>
              <a:t> )</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Any class that you write that implements </a:t>
            </a:r>
            <a:r>
              <a:rPr lang="en-GB" altLang="en-US" sz="2200" dirty="0" err="1">
                <a:latin typeface="Courier New" panose="02070309020205020404" pitchFamily="49" charset="0"/>
                <a:cs typeface="Courier New" panose="02070309020205020404" pitchFamily="49" charset="0"/>
              </a:rPr>
              <a:t>ActionListener</a:t>
            </a:r>
            <a:r>
              <a:rPr lang="en-GB" altLang="en-US" sz="2200" dirty="0"/>
              <a:t> interface </a:t>
            </a:r>
            <a:r>
              <a:rPr lang="en-GB" altLang="en-US" sz="2200" b="1" dirty="0"/>
              <a:t>is an</a:t>
            </a:r>
            <a:r>
              <a:rPr lang="en-GB" altLang="en-US" sz="2200" dirty="0"/>
              <a:t> </a:t>
            </a:r>
            <a:r>
              <a:rPr lang="en-GB" altLang="en-US" sz="2200" dirty="0" err="1"/>
              <a:t>ActionListener</a:t>
            </a:r>
            <a:endParaRPr lang="en-GB" altLang="en-US" sz="2200" dirty="0"/>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You can pass it to this method </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Remember that an interface is a “promise of behaviour”</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err="1"/>
              <a:t>JFrame</a:t>
            </a:r>
            <a:r>
              <a:rPr lang="en-GB" altLang="en-US" sz="2200" dirty="0"/>
              <a:t> has no knowledge of “Switcher” but knows what </a:t>
            </a:r>
            <a:r>
              <a:rPr lang="en-GB" altLang="en-US" sz="2200" b="1" dirty="0"/>
              <a:t>any</a:t>
            </a:r>
            <a:r>
              <a:rPr lang="en-GB" altLang="en-US" sz="2200" dirty="0"/>
              <a:t> </a:t>
            </a:r>
            <a:r>
              <a:rPr lang="en-GB" altLang="en-US" sz="2200" dirty="0" err="1"/>
              <a:t>ActionListener</a:t>
            </a:r>
            <a:r>
              <a:rPr lang="en-GB" altLang="en-US" sz="2200" dirty="0"/>
              <a:t> will provide</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Of course it is up to you as a designer to implement to the </a:t>
            </a:r>
            <a:r>
              <a:rPr lang="en-GB" altLang="en-US" sz="2200" dirty="0" err="1"/>
              <a:t>ActionListener</a:t>
            </a:r>
            <a:r>
              <a:rPr lang="en-GB" altLang="en-US" sz="2200" dirty="0"/>
              <a:t> methods in Switcher</a:t>
            </a:r>
          </a:p>
          <a:p>
            <a:pPr marL="741363" lvl="1" indent="-284163" algn="just">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741363" lvl="1" indent="-284163">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p:txBody>
      </p:sp>
    </p:spTree>
    <p:extLst>
      <p:ext uri="{BB962C8B-B14F-4D97-AF65-F5344CB8AC3E}">
        <p14:creationId xmlns:p14="http://schemas.microsoft.com/office/powerpoint/2010/main" val="38892262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539750" y="893763"/>
            <a:ext cx="8229600" cy="460375"/>
          </a:xfrm>
        </p:spPr>
        <p:txBody>
          <a:bodyPr>
            <a:no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t>Updating a text field</a:t>
            </a:r>
          </a:p>
        </p:txBody>
      </p:sp>
      <p:sp>
        <p:nvSpPr>
          <p:cNvPr id="19459" name="Rectangle 2"/>
          <p:cNvSpPr>
            <a:spLocks noGrp="1" noChangeArrowheads="1"/>
          </p:cNvSpPr>
          <p:nvPr>
            <p:ph type="body" idx="1"/>
          </p:nvPr>
        </p:nvSpPr>
        <p:spPr>
          <a:xfrm>
            <a:off x="457200" y="1600200"/>
            <a:ext cx="8229600" cy="4525963"/>
          </a:xfrm>
        </p:spPr>
        <p:txBody>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Suppose we wish one component to be updated after an event is generated by another</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a button is pressed and a text field updates</a:t>
            </a:r>
          </a:p>
          <a:p>
            <a:pPr lvl="2">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t>also gives us a chance to see how to declare and use a </a:t>
            </a:r>
            <a:r>
              <a:rPr lang="en-GB" altLang="en-US" sz="1800" dirty="0" err="1"/>
              <a:t>JTextField</a:t>
            </a:r>
            <a:endParaRPr lang="en-GB" altLang="en-US" sz="1800" dirty="0"/>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Example </a:t>
            </a:r>
            <a:r>
              <a:rPr lang="en-GB" altLang="en-US" sz="2400" dirty="0">
                <a:latin typeface="Courier New" pitchFamily="49" charset="0"/>
              </a:rPr>
              <a:t>event_handling2</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a rework of the previous </a:t>
            </a:r>
            <a:r>
              <a:rPr lang="en-GB" altLang="en-US" sz="2000" dirty="0" err="1"/>
              <a:t>BorderLayout</a:t>
            </a:r>
            <a:r>
              <a:rPr lang="en-GB" altLang="en-US" sz="2000" dirty="0"/>
              <a:t> example</a:t>
            </a:r>
          </a:p>
          <a:p>
            <a:pPr lvl="2">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t>4 buttons</a:t>
            </a:r>
          </a:p>
          <a:p>
            <a:pPr lvl="2">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t>1 text field</a:t>
            </a:r>
          </a:p>
          <a:p>
            <a:pPr lvl="2">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t>When any of the buttons is pressed then a message is sent to the text field depending on the button</a:t>
            </a:r>
          </a:p>
        </p:txBody>
      </p:sp>
    </p:spTree>
    <p:extLst>
      <p:ext uri="{BB962C8B-B14F-4D97-AF65-F5344CB8AC3E}">
        <p14:creationId xmlns:p14="http://schemas.microsoft.com/office/powerpoint/2010/main" val="35715526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539750" y="893763"/>
            <a:ext cx="8229600" cy="460375"/>
          </a:xfrm>
        </p:spPr>
        <p:txBody>
          <a:bodyPr>
            <a:no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t>Discussion</a:t>
            </a:r>
          </a:p>
        </p:txBody>
      </p:sp>
      <p:sp>
        <p:nvSpPr>
          <p:cNvPr id="20483" name="Rectangle 2"/>
          <p:cNvSpPr>
            <a:spLocks noGrp="1" noChangeArrowheads="1"/>
          </p:cNvSpPr>
          <p:nvPr>
            <p:ph type="body" idx="1"/>
          </p:nvPr>
        </p:nvSpPr>
        <p:spPr>
          <a:xfrm>
            <a:off x="457200" y="1600200"/>
            <a:ext cx="8229600" cy="4525963"/>
          </a:xfrm>
        </p:spPr>
        <p:txBody>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Slightly more complicated event handling</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Two types of Component</a:t>
            </a:r>
          </a:p>
          <a:p>
            <a:pPr lvl="2">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err="1"/>
              <a:t>JButton</a:t>
            </a:r>
            <a:r>
              <a:rPr lang="en-GB" altLang="en-US" sz="2000" dirty="0"/>
              <a:t> (generating events)</a:t>
            </a:r>
          </a:p>
          <a:p>
            <a:pPr lvl="2">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err="1"/>
              <a:t>JTextField</a:t>
            </a:r>
            <a:r>
              <a:rPr lang="en-GB" altLang="en-US" sz="2000" dirty="0"/>
              <a:t> (changing as a result of the events)</a:t>
            </a:r>
          </a:p>
          <a:p>
            <a:pPr lvl="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has overloaded constructor – can set the size of the field</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have 4 possible sources of events</a:t>
            </a:r>
          </a:p>
          <a:p>
            <a:pPr lvl="2">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4 buttons</a:t>
            </a:r>
          </a:p>
          <a:p>
            <a:pPr lvl="2">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need to decide which button generated event</a:t>
            </a:r>
          </a:p>
          <a:p>
            <a:pPr lvl="2">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need to respond accordingly</a:t>
            </a:r>
          </a:p>
          <a:p>
            <a:pPr lvl="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responding is setting the text in the </a:t>
            </a:r>
            <a:r>
              <a:rPr lang="en-GB" altLang="en-US" sz="2000" dirty="0" err="1"/>
              <a:t>JTextField</a:t>
            </a:r>
            <a:endParaRPr lang="en-GB" altLang="en-US" sz="2000" dirty="0"/>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dirty="0"/>
              <a:t>Even this simple example needs quite a lot of code</a:t>
            </a:r>
            <a:endParaRPr lang="en-GB" altLang="en-US" sz="2000" dirty="0"/>
          </a:p>
          <a:p>
            <a:pPr lvl="2">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p>
        </p:txBody>
      </p:sp>
    </p:spTree>
    <p:extLst>
      <p:ext uri="{BB962C8B-B14F-4D97-AF65-F5344CB8AC3E}">
        <p14:creationId xmlns:p14="http://schemas.microsoft.com/office/powerpoint/2010/main" val="2754366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435049"/>
            <a:ext cx="7886700" cy="1325563"/>
          </a:xfrm>
        </p:spPr>
        <p:txBody>
          <a:bodyPr/>
          <a:lstStyle/>
          <a:p>
            <a:r>
              <a:rPr lang="en-GB" dirty="0"/>
              <a:t>Using </a:t>
            </a:r>
            <a:r>
              <a:rPr lang="en-GB" sz="2800" dirty="0">
                <a:latin typeface="Courier New" panose="02070309020205020404" pitchFamily="49" charset="0"/>
                <a:cs typeface="Courier New" panose="02070309020205020404" pitchFamily="49" charset="0"/>
              </a:rPr>
              <a:t>for</a:t>
            </a:r>
            <a:r>
              <a:rPr lang="en-GB" dirty="0"/>
              <a:t> loop</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9</a:t>
            </a:fld>
            <a:endParaRPr lang="en-US" altLang="en-US"/>
          </a:p>
        </p:txBody>
      </p:sp>
      <p:sp>
        <p:nvSpPr>
          <p:cNvPr id="5" name="Rectangle 4"/>
          <p:cNvSpPr/>
          <p:nvPr/>
        </p:nvSpPr>
        <p:spPr>
          <a:xfrm>
            <a:off x="287524" y="1440047"/>
            <a:ext cx="8568952" cy="2862322"/>
          </a:xfrm>
          <a:prstGeom prst="rect">
            <a:avLst/>
          </a:prstGeom>
        </p:spPr>
        <p:txBody>
          <a:bodyPr wrap="square">
            <a:spAutoFit/>
          </a:bodyPr>
          <a:lstStyle/>
          <a:p>
            <a:r>
              <a:rPr lang="en-GB" b="1" i="0" dirty="0">
                <a:solidFill>
                  <a:srgbClr val="445588"/>
                </a:solidFill>
                <a:latin typeface="Courier New" panose="02070309020205020404" pitchFamily="49" charset="0"/>
                <a:cs typeface="Courier New" panose="02070309020205020404" pitchFamily="49" charset="0"/>
              </a:rPr>
              <a:t>public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class</a:t>
            </a:r>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IterateHashMap</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444444"/>
              </a:solidFill>
              <a:latin typeface="Courier New" panose="02070309020205020404" pitchFamily="49" charset="0"/>
              <a:cs typeface="Courier New" panose="02070309020205020404" pitchFamily="49" charset="0"/>
            </a:endParaRPr>
          </a:p>
          <a:p>
            <a:r>
              <a:rPr lang="en-GB" b="1" i="0" dirty="0">
                <a:solidFill>
                  <a:srgbClr val="445588"/>
                </a:solidFill>
                <a:latin typeface="Courier New" panose="02070309020205020404" pitchFamily="49" charset="0"/>
                <a:cs typeface="Courier New" panose="02070309020205020404" pitchFamily="49" charset="0"/>
              </a:rPr>
              <a:t>     public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static</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45588"/>
                </a:solidFill>
                <a:latin typeface="Courier New" panose="02070309020205020404" pitchFamily="49" charset="0"/>
                <a:cs typeface="Courier New" panose="02070309020205020404" pitchFamily="49" charset="0"/>
              </a:rPr>
              <a:t>void</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286491"/>
                </a:solidFill>
                <a:latin typeface="Courier New" panose="02070309020205020404" pitchFamily="49" charset="0"/>
                <a:cs typeface="Courier New" panose="02070309020205020404" pitchFamily="49" charset="0"/>
              </a:rPr>
              <a:t>main</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args</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000000"/>
                </a:solidFill>
                <a:latin typeface="Courier New" panose="02070309020205020404" pitchFamily="49" charset="0"/>
                <a:cs typeface="Courier New" panose="02070309020205020404" pitchFamily="49" charset="0"/>
              </a:rPr>
              <a:t>     Map&lt;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 map = </a:t>
            </a:r>
            <a:r>
              <a:rPr lang="en-GB" b="1" i="0" dirty="0">
                <a:solidFill>
                  <a:srgbClr val="286491"/>
                </a:solidFill>
                <a:latin typeface="Courier New" panose="02070309020205020404" pitchFamily="49" charset="0"/>
                <a:cs typeface="Courier New" panose="02070309020205020404" pitchFamily="49" charset="0"/>
              </a:rPr>
              <a:t>new</a:t>
            </a:r>
            <a:r>
              <a:rPr lang="en-GB" b="1" i="0" dirty="0">
                <a:solidFill>
                  <a:srgbClr val="000000"/>
                </a:solidFill>
                <a:latin typeface="Courier New" panose="02070309020205020404" pitchFamily="49" charset="0"/>
                <a:cs typeface="Courier New" panose="02070309020205020404" pitchFamily="49" charset="0"/>
              </a:rPr>
              <a:t> HashMap&lt;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&gt;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000000"/>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put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"key1"</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DD1144"/>
                </a:solidFill>
                <a:latin typeface="Courier New" panose="02070309020205020404" pitchFamily="49" charset="0"/>
                <a:cs typeface="Courier New" panose="02070309020205020404" pitchFamily="49" charset="0"/>
              </a:rPr>
              <a:t>"value1"</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AAAAAA"/>
                </a:solidFill>
                <a:latin typeface="Courier New" panose="02070309020205020404" pitchFamily="49" charset="0"/>
                <a:cs typeface="Courier New" panose="02070309020205020404" pitchFamily="49" charset="0"/>
              </a:rPr>
              <a:t> </a:t>
            </a:r>
          </a:p>
          <a:p>
            <a:r>
              <a:rPr lang="en-GB" b="1" i="0" dirty="0">
                <a:solidFill>
                  <a:srgbClr val="AAAAAA"/>
                </a:solidFill>
                <a:latin typeface="Courier New" panose="02070309020205020404" pitchFamily="49" charset="0"/>
                <a:cs typeface="Courier New" panose="02070309020205020404" pitchFamily="49" charset="0"/>
              </a:rPr>
              <a:t>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put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"key2"</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DD1144"/>
                </a:solidFill>
                <a:latin typeface="Courier New" panose="02070309020205020404" pitchFamily="49" charset="0"/>
                <a:cs typeface="Courier New" panose="02070309020205020404" pitchFamily="49" charset="0"/>
              </a:rPr>
              <a:t>"value2"</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286491"/>
                </a:solidFill>
                <a:latin typeface="Courier New" panose="02070309020205020404" pitchFamily="49" charset="0"/>
                <a:cs typeface="Courier New" panose="02070309020205020404" pitchFamily="49" charset="0"/>
              </a:rPr>
              <a:t>     for</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4DA0D2"/>
                </a:solidFill>
                <a:latin typeface="Courier New" panose="02070309020205020404" pitchFamily="49" charset="0"/>
                <a:cs typeface="Courier New" panose="02070309020205020404" pitchFamily="49" charset="0"/>
              </a:rPr>
              <a:t>String</a:t>
            </a:r>
            <a:r>
              <a:rPr lang="en-GB" b="1" i="0" dirty="0">
                <a:solidFill>
                  <a:srgbClr val="000000"/>
                </a:solidFill>
                <a:latin typeface="Courier New" panose="02070309020205020404" pitchFamily="49" charset="0"/>
                <a:cs typeface="Courier New" panose="02070309020205020404" pitchFamily="49" charset="0"/>
              </a:rPr>
              <a:t> value : </a:t>
            </a:r>
            <a:r>
              <a:rPr lang="en-GB" b="1" i="0" dirty="0" err="1">
                <a:solidFill>
                  <a:srgbClr val="000000"/>
                </a:solidFill>
                <a:latin typeface="Courier New" panose="02070309020205020404" pitchFamily="49" charset="0"/>
                <a:cs typeface="Courier New" panose="02070309020205020404" pitchFamily="49" charset="0"/>
              </a:rPr>
              <a:t>map.</a:t>
            </a:r>
            <a:r>
              <a:rPr lang="en-GB" b="1" i="0" dirty="0" err="1">
                <a:solidFill>
                  <a:srgbClr val="0086B3"/>
                </a:solidFill>
                <a:latin typeface="Courier New" panose="02070309020205020404" pitchFamily="49" charset="0"/>
                <a:cs typeface="Courier New" panose="02070309020205020404" pitchFamily="49" charset="0"/>
              </a:rPr>
              <a:t>values</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 </a:t>
            </a:r>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990073"/>
                </a:solidFill>
                <a:latin typeface="Courier New" panose="02070309020205020404" pitchFamily="49" charset="0"/>
                <a:cs typeface="Courier New" panose="02070309020205020404" pitchFamily="49" charset="0"/>
              </a:rPr>
              <a:t>          System</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0086B3"/>
                </a:solidFill>
                <a:latin typeface="Courier New" panose="02070309020205020404" pitchFamily="49" charset="0"/>
                <a:cs typeface="Courier New" panose="02070309020205020404" pitchFamily="49" charset="0"/>
              </a:rPr>
              <a:t>out</a:t>
            </a:r>
            <a:r>
              <a:rPr lang="en-GB" b="1" i="0" dirty="0">
                <a:solidFill>
                  <a:srgbClr val="000000"/>
                </a:solidFill>
                <a:latin typeface="Courier New" panose="02070309020205020404" pitchFamily="49" charset="0"/>
                <a:cs typeface="Courier New" panose="02070309020205020404" pitchFamily="49" charset="0"/>
              </a:rPr>
              <a:t>.</a:t>
            </a:r>
            <a:r>
              <a:rPr lang="en-GB" b="1" i="0" dirty="0">
                <a:solidFill>
                  <a:srgbClr val="286491"/>
                </a:solidFill>
                <a:latin typeface="Courier New" panose="02070309020205020404" pitchFamily="49" charset="0"/>
                <a:cs typeface="Courier New" panose="02070309020205020404" pitchFamily="49" charset="0"/>
              </a:rPr>
              <a:t>println</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DD1144"/>
                </a:solidFill>
                <a:latin typeface="Courier New" panose="02070309020205020404" pitchFamily="49" charset="0"/>
                <a:cs typeface="Courier New" panose="02070309020205020404" pitchFamily="49" charset="0"/>
              </a:rPr>
              <a:t>“Value = "</a:t>
            </a:r>
            <a:r>
              <a:rPr lang="en-GB" b="1" i="0" dirty="0">
                <a:solidFill>
                  <a:srgbClr val="000000"/>
                </a:solidFill>
                <a:latin typeface="Courier New" panose="02070309020205020404" pitchFamily="49" charset="0"/>
                <a:cs typeface="Courier New" panose="02070309020205020404" pitchFamily="49" charset="0"/>
              </a:rPr>
              <a:t> + value</a:t>
            </a:r>
            <a:r>
              <a:rPr lang="en-GB" b="1" i="0" dirty="0">
                <a:solidFill>
                  <a:srgbClr val="777777"/>
                </a:solidFill>
                <a:latin typeface="Courier New" panose="02070309020205020404" pitchFamily="49" charset="0"/>
                <a:cs typeface="Courier New" panose="02070309020205020404" pitchFamily="49" charset="0"/>
              </a:rPr>
              <a:t>)</a:t>
            </a:r>
            <a:r>
              <a:rPr lang="en-GB" b="1" i="0" dirty="0">
                <a:solidFill>
                  <a:srgbClr val="000000"/>
                </a:solidFill>
                <a:latin typeface="Courier New" panose="02070309020205020404" pitchFamily="49" charset="0"/>
                <a:cs typeface="Courier New" panose="02070309020205020404" pitchFamily="49" charset="0"/>
              </a:rPr>
              <a:t>;</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      }</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   }</a:t>
            </a:r>
            <a:endParaRPr lang="en-GB" b="1" i="0" dirty="0">
              <a:solidFill>
                <a:srgbClr val="AAAAAA"/>
              </a:solidFill>
              <a:latin typeface="Courier New" panose="02070309020205020404" pitchFamily="49" charset="0"/>
              <a:cs typeface="Courier New" panose="02070309020205020404" pitchFamily="49" charset="0"/>
            </a:endParaRPr>
          </a:p>
          <a:p>
            <a:r>
              <a:rPr lang="en-GB" b="1" i="0" dirty="0">
                <a:solidFill>
                  <a:srgbClr val="777777"/>
                </a:solidFill>
                <a:latin typeface="Courier New" panose="02070309020205020404" pitchFamily="49" charset="0"/>
                <a:cs typeface="Courier New" panose="02070309020205020404" pitchFamily="49" charset="0"/>
              </a:rPr>
              <a:t>}</a:t>
            </a:r>
            <a:endParaRPr lang="en-GB" b="1" i="0" dirty="0">
              <a:solidFill>
                <a:srgbClr val="AAAAAA"/>
              </a:solidFill>
              <a:effectLst/>
              <a:latin typeface="Courier New" panose="02070309020205020404" pitchFamily="49" charset="0"/>
              <a:cs typeface="Courier New" panose="02070309020205020404" pitchFamily="49" charset="0"/>
            </a:endParaRPr>
          </a:p>
        </p:txBody>
      </p:sp>
      <p:sp>
        <p:nvSpPr>
          <p:cNvPr id="3" name="TextBox 2"/>
          <p:cNvSpPr txBox="1"/>
          <p:nvPr/>
        </p:nvSpPr>
        <p:spPr>
          <a:xfrm>
            <a:off x="1835026" y="4725144"/>
            <a:ext cx="5304657" cy="400110"/>
          </a:xfrm>
          <a:prstGeom prst="rect">
            <a:avLst/>
          </a:prstGeom>
          <a:noFill/>
        </p:spPr>
        <p:txBody>
          <a:bodyPr wrap="none" rtlCol="0">
            <a:spAutoFit/>
          </a:bodyPr>
          <a:lstStyle/>
          <a:p>
            <a:r>
              <a:rPr lang="en-GB" sz="2000" i="0" dirty="0"/>
              <a:t>Iterating over </a:t>
            </a:r>
            <a:r>
              <a:rPr lang="en-GB" sz="2000" b="1" i="0" dirty="0"/>
              <a:t>values</a:t>
            </a:r>
            <a:r>
              <a:rPr lang="en-GB" sz="2000" i="0" dirty="0"/>
              <a:t> using a </a:t>
            </a:r>
            <a:r>
              <a:rPr lang="en-GB" sz="2000" i="0" dirty="0">
                <a:latin typeface="Courier New" panose="02070309020205020404" pitchFamily="49" charset="0"/>
                <a:cs typeface="Courier New" panose="02070309020205020404" pitchFamily="49" charset="0"/>
              </a:rPr>
              <a:t>for</a:t>
            </a:r>
            <a:r>
              <a:rPr lang="en-GB" sz="2000" i="0" dirty="0"/>
              <a:t>-</a:t>
            </a:r>
            <a:r>
              <a:rPr lang="en-GB" sz="2000" i="0" dirty="0">
                <a:latin typeface="Courier New" panose="02070309020205020404" pitchFamily="49" charset="0"/>
                <a:cs typeface="Courier New" panose="02070309020205020404" pitchFamily="49" charset="0"/>
              </a:rPr>
              <a:t>each</a:t>
            </a:r>
            <a:r>
              <a:rPr lang="en-GB" sz="2000" i="0" dirty="0"/>
              <a:t> loop.</a:t>
            </a:r>
          </a:p>
        </p:txBody>
      </p:sp>
    </p:spTree>
    <p:extLst>
      <p:ext uri="{BB962C8B-B14F-4D97-AF65-F5344CB8AC3E}">
        <p14:creationId xmlns:p14="http://schemas.microsoft.com/office/powerpoint/2010/main" val="2607261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62549</TotalTime>
  <Words>4836</Words>
  <Application>Microsoft Office PowerPoint</Application>
  <PresentationFormat>On-screen Show (4:3)</PresentationFormat>
  <Paragraphs>750</Paragraphs>
  <Slides>82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inherit</vt:lpstr>
      <vt:lpstr>SPSS Marker Set</vt:lpstr>
      <vt:lpstr>Arial</vt:lpstr>
      <vt:lpstr>Calibri</vt:lpstr>
      <vt:lpstr>Calibri Light</vt:lpstr>
      <vt:lpstr>Courier New</vt:lpstr>
      <vt:lpstr>Tahoma</vt:lpstr>
      <vt:lpstr>Times</vt:lpstr>
      <vt:lpstr>Times New Roman</vt:lpstr>
      <vt:lpstr>Office Theme</vt:lpstr>
      <vt:lpstr>7COM1025 Programming for Software Engineers</vt:lpstr>
      <vt:lpstr>Map hierarchy</vt:lpstr>
      <vt:lpstr>HashMap</vt:lpstr>
      <vt:lpstr>HashMap methods</vt:lpstr>
      <vt:lpstr>HashMap Discussion</vt:lpstr>
      <vt:lpstr>Using for loop</vt:lpstr>
      <vt:lpstr>Using for loop</vt:lpstr>
      <vt:lpstr>Using for loop</vt:lpstr>
      <vt:lpstr>Using for loop</vt:lpstr>
      <vt:lpstr>HashMap: Multiple Values with Same Key</vt:lpstr>
      <vt:lpstr>Collection hierarchy</vt:lpstr>
      <vt:lpstr>Iteration over Collections</vt:lpstr>
      <vt:lpstr>Using an Iterator</vt:lpstr>
      <vt:lpstr>Iterators</vt:lpstr>
      <vt:lpstr>Where is Iterator implemented?</vt:lpstr>
      <vt:lpstr>Iterator and HashMap</vt:lpstr>
      <vt:lpstr>PowerPoint Presentation</vt:lpstr>
      <vt:lpstr>Collections and Primitive Types</vt:lpstr>
      <vt:lpstr>Primitive Type Wrappers</vt:lpstr>
      <vt:lpstr>Packages</vt:lpstr>
      <vt:lpstr>Packages continued</vt:lpstr>
      <vt:lpstr>Imports</vt:lpstr>
      <vt:lpstr>Imports from the Java API</vt:lpstr>
      <vt:lpstr>Accessing Java documentation</vt:lpstr>
      <vt:lpstr>Documenting your Code</vt:lpstr>
      <vt:lpstr>From Javadoc comments to HTML</vt:lpstr>
      <vt:lpstr>Javadoc Example</vt:lpstr>
      <vt:lpstr>javadoc result</vt:lpstr>
      <vt:lpstr>Non-javadoc comments</vt:lpstr>
      <vt:lpstr>The javadoc tool</vt:lpstr>
      <vt:lpstr>PowerPoint Presentation</vt:lpstr>
      <vt:lpstr>Elements of documentation</vt:lpstr>
      <vt:lpstr>javadoc for a class</vt:lpstr>
      <vt:lpstr>javadoc for a method</vt:lpstr>
      <vt:lpstr>PowerPoint Presentation</vt:lpstr>
      <vt:lpstr>PowerPoint Presentation</vt:lpstr>
      <vt:lpstr>Algorithm Driven</vt:lpstr>
      <vt:lpstr>Event Driven</vt:lpstr>
      <vt:lpstr>Java Windowing Toolkit</vt:lpstr>
      <vt:lpstr>Overview</vt:lpstr>
      <vt:lpstr>PowerPoint Presentation</vt:lpstr>
      <vt:lpstr>Introduction to Swing Classes</vt:lpstr>
      <vt:lpstr>Conceptual Structure</vt:lpstr>
      <vt:lpstr>Top Level Container</vt:lpstr>
      <vt:lpstr>JFrame</vt:lpstr>
      <vt:lpstr>Using JFrame</vt:lpstr>
      <vt:lpstr>Steps in Using basic JFrame</vt:lpstr>
      <vt:lpstr>JComponent</vt:lpstr>
      <vt:lpstr>Hierarchy</vt:lpstr>
      <vt:lpstr>Some methods in JComponent</vt:lpstr>
      <vt:lpstr>Basic Components for receiving input</vt:lpstr>
      <vt:lpstr>Basic Components to present information</vt:lpstr>
      <vt:lpstr>Swing Components</vt:lpstr>
      <vt:lpstr>Adding Components to a Container</vt:lpstr>
      <vt:lpstr>LayoutManager</vt:lpstr>
      <vt:lpstr>Three Layout Classes</vt:lpstr>
      <vt:lpstr>PowerPoint Presentation</vt:lpstr>
      <vt:lpstr>Default Layout Managers</vt:lpstr>
      <vt:lpstr>Using a Layout Manager</vt:lpstr>
      <vt:lpstr>Adding Components</vt:lpstr>
      <vt:lpstr>Code Fragment for adding to JFrame </vt:lpstr>
      <vt:lpstr>PowerPoint Presentation</vt:lpstr>
      <vt:lpstr>Using a BorderLayout</vt:lpstr>
      <vt:lpstr>Static variables and named constants</vt:lpstr>
      <vt:lpstr>Named constants in BorderLayout</vt:lpstr>
      <vt:lpstr>BorderLayout with JFrame</vt:lpstr>
      <vt:lpstr>PowerPoint Presentation</vt:lpstr>
      <vt:lpstr>Complex Layout</vt:lpstr>
      <vt:lpstr>Result of Complex Layout</vt:lpstr>
      <vt:lpstr>Code for Complex Layout</vt:lpstr>
      <vt:lpstr>Code CTD</vt:lpstr>
      <vt:lpstr>Events</vt:lpstr>
      <vt:lpstr>Listening for Events</vt:lpstr>
      <vt:lpstr>Listener or Event Handler</vt:lpstr>
      <vt:lpstr>PowerPoint Presentation</vt:lpstr>
      <vt:lpstr>PowerPoint Presentation</vt:lpstr>
      <vt:lpstr>Handling Events</vt:lpstr>
      <vt:lpstr>Handling event with an inner class</vt:lpstr>
      <vt:lpstr>Example of Inner Class</vt:lpstr>
      <vt:lpstr>Discussion</vt:lpstr>
      <vt:lpstr>Updating a text field</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Ian Bradford</dc:creator>
  <cp:lastModifiedBy>Hui Cheng</cp:lastModifiedBy>
  <cp:revision>425</cp:revision>
  <cp:lastPrinted>2005-10-13T14:06:28Z</cp:lastPrinted>
  <dcterms:created xsi:type="dcterms:W3CDTF">2004-04-14T09:29:50Z</dcterms:created>
  <dcterms:modified xsi:type="dcterms:W3CDTF">2020-03-03T15:07:35Z</dcterms:modified>
</cp:coreProperties>
</file>