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</p:sldMasterIdLst>
  <p:notesMasterIdLst>
    <p:notesMasterId r:id="rId100"/>
  </p:notesMasterIdLst>
  <p:handoutMasterIdLst>
    <p:handoutMasterId r:id="rId101"/>
  </p:handoutMasterIdLst>
  <p:sldIdLst>
    <p:sldId id="256" r:id="rId2"/>
    <p:sldId id="257" r:id="rId3"/>
    <p:sldId id="259" r:id="rId4"/>
    <p:sldId id="260" r:id="rId5"/>
    <p:sldId id="261" r:id="rId6"/>
    <p:sldId id="265" r:id="rId7"/>
    <p:sldId id="266" r:id="rId8"/>
    <p:sldId id="271" r:id="rId9"/>
    <p:sldId id="273" r:id="rId10"/>
    <p:sldId id="279" r:id="rId11"/>
    <p:sldId id="325" r:id="rId12"/>
    <p:sldId id="327" r:id="rId13"/>
    <p:sldId id="331" r:id="rId14"/>
    <p:sldId id="355" r:id="rId15"/>
    <p:sldId id="356" r:id="rId16"/>
    <p:sldId id="357" r:id="rId17"/>
    <p:sldId id="358" r:id="rId18"/>
    <p:sldId id="374" r:id="rId19"/>
    <p:sldId id="375" r:id="rId20"/>
    <p:sldId id="376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8" r:id="rId30"/>
    <p:sldId id="377" r:id="rId31"/>
    <p:sldId id="379" r:id="rId32"/>
    <p:sldId id="382" r:id="rId33"/>
    <p:sldId id="380" r:id="rId34"/>
    <p:sldId id="381" r:id="rId35"/>
    <p:sldId id="294" r:id="rId36"/>
    <p:sldId id="295" r:id="rId37"/>
    <p:sldId id="303" r:id="rId38"/>
    <p:sldId id="387" r:id="rId39"/>
    <p:sldId id="388" r:id="rId40"/>
    <p:sldId id="389" r:id="rId41"/>
    <p:sldId id="383" r:id="rId42"/>
    <p:sldId id="384" r:id="rId43"/>
    <p:sldId id="385" r:id="rId44"/>
    <p:sldId id="386" r:id="rId45"/>
    <p:sldId id="390" r:id="rId46"/>
    <p:sldId id="493" r:id="rId47"/>
    <p:sldId id="317" r:id="rId48"/>
    <p:sldId id="395" r:id="rId49"/>
    <p:sldId id="396" r:id="rId50"/>
    <p:sldId id="397" r:id="rId51"/>
    <p:sldId id="399" r:id="rId52"/>
    <p:sldId id="400" r:id="rId53"/>
    <p:sldId id="401" r:id="rId54"/>
    <p:sldId id="402" r:id="rId55"/>
    <p:sldId id="403" r:id="rId56"/>
    <p:sldId id="405" r:id="rId57"/>
    <p:sldId id="406" r:id="rId58"/>
    <p:sldId id="407" r:id="rId59"/>
    <p:sldId id="408" r:id="rId60"/>
    <p:sldId id="410" r:id="rId61"/>
    <p:sldId id="411" r:id="rId62"/>
    <p:sldId id="412" r:id="rId63"/>
    <p:sldId id="413" r:id="rId64"/>
    <p:sldId id="430" r:id="rId65"/>
    <p:sldId id="431" r:id="rId66"/>
    <p:sldId id="432" r:id="rId67"/>
    <p:sldId id="433" r:id="rId68"/>
    <p:sldId id="434" r:id="rId69"/>
    <p:sldId id="435" r:id="rId70"/>
    <p:sldId id="436" r:id="rId71"/>
    <p:sldId id="437" r:id="rId72"/>
    <p:sldId id="438" r:id="rId73"/>
    <p:sldId id="439" r:id="rId74"/>
    <p:sldId id="479" r:id="rId75"/>
    <p:sldId id="463" r:id="rId76"/>
    <p:sldId id="464" r:id="rId77"/>
    <p:sldId id="465" r:id="rId78"/>
    <p:sldId id="480" r:id="rId79"/>
    <p:sldId id="466" r:id="rId80"/>
    <p:sldId id="467" r:id="rId81"/>
    <p:sldId id="481" r:id="rId82"/>
    <p:sldId id="485" r:id="rId83"/>
    <p:sldId id="484" r:id="rId84"/>
    <p:sldId id="492" r:id="rId85"/>
    <p:sldId id="476" r:id="rId86"/>
    <p:sldId id="478" r:id="rId87"/>
    <p:sldId id="449" r:id="rId88"/>
    <p:sldId id="450" r:id="rId89"/>
    <p:sldId id="488" r:id="rId90"/>
    <p:sldId id="486" r:id="rId91"/>
    <p:sldId id="489" r:id="rId92"/>
    <p:sldId id="454" r:id="rId93"/>
    <p:sldId id="456" r:id="rId94"/>
    <p:sldId id="457" r:id="rId95"/>
    <p:sldId id="458" r:id="rId96"/>
    <p:sldId id="459" r:id="rId97"/>
    <p:sldId id="460" r:id="rId98"/>
    <p:sldId id="461" r:id="rId99"/>
  </p:sldIdLst>
  <p:sldSz cx="9144000" cy="6858000" type="screen4x3"/>
  <p:notesSz cx="6888163" cy="96234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31">
          <p15:clr>
            <a:srgbClr val="A4A3A4"/>
          </p15:clr>
        </p15:guide>
        <p15:guide id="2" pos="216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g, Hui" initials="CH" lastIdx="1" clrIdx="0">
    <p:extLst>
      <p:ext uri="{19B8F6BF-5375-455C-9EA6-DF929625EA0E}">
        <p15:presenceInfo xmlns:p15="http://schemas.microsoft.com/office/powerpoint/2012/main" userId="S-1-5-21-3967722400-1698878302-1112778811-2754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AAA7"/>
    <a:srgbClr val="38AEAB"/>
    <a:srgbClr val="2EA19E"/>
    <a:srgbClr val="3CBAB7"/>
    <a:srgbClr val="339999"/>
    <a:srgbClr val="91F3AF"/>
    <a:srgbClr val="00CC99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74373" autoAdjust="0"/>
  </p:normalViewPr>
  <p:slideViewPr>
    <p:cSldViewPr>
      <p:cViewPr varScale="1">
        <p:scale>
          <a:sx n="85" d="100"/>
          <a:sy n="85" d="100"/>
        </p:scale>
        <p:origin x="157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072" y="114"/>
      </p:cViewPr>
      <p:guideLst>
        <p:guide orient="horz" pos="3031"/>
        <p:guide pos="2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482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482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2C70D-6A42-4602-ADF0-2738153AB31B}" type="datetimeFigureOut">
              <a:rPr lang="en-GB" smtClean="0"/>
              <a:pPr/>
              <a:t>10/03/2020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40825"/>
            <a:ext cx="2984500" cy="482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2075" y="9140825"/>
            <a:ext cx="2984500" cy="482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84443-6C44-4F75-AF9A-06C8E9FF96F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557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8225" y="722313"/>
            <a:ext cx="48117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570413"/>
            <a:ext cx="504983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994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 i="0">
                <a:latin typeface="Times New Roman" panose="02020603050405020304" pitchFamily="18" charset="0"/>
              </a:defRPr>
            </a:lvl1pPr>
          </a:lstStyle>
          <a:p>
            <a:fld id="{9A4140A6-3598-4290-8780-7041D20271B3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Unified </a:t>
            </a:r>
            <a:r>
              <a:rPr lang="en-GB" dirty="0" err="1"/>
              <a:t>Modeling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140A6-3598-4290-8780-7041D20271B3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73087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EA0461-56AC-4F75-9726-26A0CED5C467}" type="slidenum">
              <a:rPr lang="en-US" smtClean="0">
                <a:latin typeface="Tahoma" charset="0"/>
              </a:rPr>
              <a:pPr/>
              <a:t>72</a:t>
            </a:fld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959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EA0461-56AC-4F75-9726-26A0CED5C467}" type="slidenum">
              <a:rPr lang="en-US" smtClean="0">
                <a:latin typeface="Tahoma" charset="0"/>
              </a:rPr>
              <a:pPr/>
              <a:t>73</a:t>
            </a:fld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31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31"/>
          <p:cNvSpPr txBox="1">
            <a:spLocks noGrp="1" noChangeArrowheads="1"/>
          </p:cNvSpPr>
          <p:nvPr/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348" tIns="47174" rIns="94348" bIns="47174" anchor="b"/>
          <a:lstStyle/>
          <a:p>
            <a:pPr algn="r" defTabSz="942975"/>
            <a:fld id="{502B82E1-D5F9-4F8A-9E75-AF95EB2B6162}" type="slidenum">
              <a:rPr lang="en-GB" altLang="en-US" sz="1200" b="0">
                <a:latin typeface="Times New Roman" pitchFamily="18" charset="0"/>
              </a:rPr>
              <a:pPr algn="r" defTabSz="942975"/>
              <a:t>74</a:t>
            </a:fld>
            <a:endParaRPr lang="en-GB" altLang="en-US" sz="1200" b="0">
              <a:latin typeface="Times New Roman" pitchFamily="18" charset="0"/>
            </a:endParaRPr>
          </a:p>
        </p:txBody>
      </p:sp>
      <p:sp>
        <p:nvSpPr>
          <p:cNvPr id="64515" name="Rectangle 6"/>
          <p:cNvSpPr txBox="1">
            <a:spLocks noGrp="1" noChangeArrowheads="1"/>
          </p:cNvSpPr>
          <p:nvPr/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348" tIns="47174" rIns="94348" bIns="47174" anchor="b"/>
          <a:lstStyle/>
          <a:p>
            <a:pPr defTabSz="942975"/>
            <a:r>
              <a:rPr lang="en-GB" altLang="en-US" sz="1200" b="0">
                <a:latin typeface="Times New Roman" pitchFamily="18" charset="0"/>
              </a:rPr>
              <a:t>Program Design</a:t>
            </a:r>
          </a:p>
        </p:txBody>
      </p:sp>
      <p:sp>
        <p:nvSpPr>
          <p:cNvPr id="64516" name="Rectangle 7"/>
          <p:cNvSpPr txBox="1">
            <a:spLocks noGrp="1" noChangeArrowheads="1"/>
          </p:cNvSpPr>
          <p:nvPr/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348" tIns="47174" rIns="94348" bIns="47174" anchor="b"/>
          <a:lstStyle/>
          <a:p>
            <a:pPr algn="r" defTabSz="942975"/>
            <a:fld id="{9E68CAE3-55C8-404C-A13A-2CEDFA679868}" type="slidenum">
              <a:rPr lang="en-GB" altLang="en-US" sz="1200" b="0">
                <a:latin typeface="Times New Roman" pitchFamily="18" charset="0"/>
              </a:rPr>
              <a:pPr algn="r" defTabSz="942975"/>
              <a:t>74</a:t>
            </a:fld>
            <a:endParaRPr lang="en-GB" altLang="en-US" sz="1200" b="0">
              <a:latin typeface="Times New Roman" pitchFamily="18" charset="0"/>
            </a:endParaRPr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5449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31"/>
          <p:cNvSpPr txBox="1">
            <a:spLocks noGrp="1" noChangeArrowheads="1"/>
          </p:cNvSpPr>
          <p:nvPr/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348" tIns="47174" rIns="94348" bIns="47174" anchor="b"/>
          <a:lstStyle/>
          <a:p>
            <a:pPr algn="r" defTabSz="942975"/>
            <a:fld id="{E58E27F8-0A12-4D17-AEB0-DC43B098CF66}" type="slidenum">
              <a:rPr lang="en-GB" altLang="en-US" sz="1200" b="0">
                <a:latin typeface="Times New Roman" pitchFamily="18" charset="0"/>
              </a:rPr>
              <a:pPr algn="r" defTabSz="942975"/>
              <a:t>78</a:t>
            </a:fld>
            <a:endParaRPr lang="en-GB" altLang="en-US" sz="1200" b="0">
              <a:latin typeface="Times New Roman" pitchFamily="18" charset="0"/>
            </a:endParaRPr>
          </a:p>
        </p:txBody>
      </p:sp>
      <p:sp>
        <p:nvSpPr>
          <p:cNvPr id="66563" name="Rectangle 6"/>
          <p:cNvSpPr txBox="1">
            <a:spLocks noGrp="1" noChangeArrowheads="1"/>
          </p:cNvSpPr>
          <p:nvPr/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348" tIns="47174" rIns="94348" bIns="47174" anchor="b"/>
          <a:lstStyle/>
          <a:p>
            <a:pPr defTabSz="942975"/>
            <a:r>
              <a:rPr lang="en-GB" altLang="en-US" sz="1200" b="0">
                <a:latin typeface="Times New Roman" pitchFamily="18" charset="0"/>
              </a:rPr>
              <a:t>Program Design</a:t>
            </a:r>
          </a:p>
        </p:txBody>
      </p:sp>
      <p:sp>
        <p:nvSpPr>
          <p:cNvPr id="66564" name="Rectangle 7"/>
          <p:cNvSpPr txBox="1">
            <a:spLocks noGrp="1" noChangeArrowheads="1"/>
          </p:cNvSpPr>
          <p:nvPr/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348" tIns="47174" rIns="94348" bIns="47174" anchor="b"/>
          <a:lstStyle/>
          <a:p>
            <a:pPr algn="r" defTabSz="942975"/>
            <a:fld id="{2BDCDE97-6E09-46F7-B178-9532D6F2937C}" type="slidenum">
              <a:rPr lang="en-GB" altLang="en-US" sz="1200" b="0">
                <a:latin typeface="Times New Roman" pitchFamily="18" charset="0"/>
              </a:rPr>
              <a:pPr algn="r" defTabSz="942975"/>
              <a:t>78</a:t>
            </a:fld>
            <a:endParaRPr lang="en-GB" altLang="en-US" sz="1200" b="0">
              <a:latin typeface="Times New Roman" pitchFamily="18" charset="0"/>
            </a:endParaRPr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248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31"/>
          <p:cNvSpPr txBox="1">
            <a:spLocks noGrp="1" noChangeArrowheads="1"/>
          </p:cNvSpPr>
          <p:nvPr/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348" tIns="47174" rIns="94348" bIns="47174" anchor="b"/>
          <a:lstStyle/>
          <a:p>
            <a:pPr algn="r" defTabSz="942975"/>
            <a:fld id="{5899C6B9-D2C9-423D-9E6A-AFDCA58F4BD5}" type="slidenum">
              <a:rPr lang="en-GB" altLang="en-US" sz="1200" b="0">
                <a:latin typeface="Times New Roman" pitchFamily="18" charset="0"/>
              </a:rPr>
              <a:pPr algn="r" defTabSz="942975"/>
              <a:t>81</a:t>
            </a:fld>
            <a:endParaRPr lang="en-GB" altLang="en-US" sz="1200" b="0">
              <a:latin typeface="Times New Roman" pitchFamily="18" charset="0"/>
            </a:endParaRPr>
          </a:p>
        </p:txBody>
      </p:sp>
      <p:sp>
        <p:nvSpPr>
          <p:cNvPr id="68611" name="Rectangle 6"/>
          <p:cNvSpPr txBox="1">
            <a:spLocks noGrp="1" noChangeArrowheads="1"/>
          </p:cNvSpPr>
          <p:nvPr/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348" tIns="47174" rIns="94348" bIns="47174" anchor="b"/>
          <a:lstStyle/>
          <a:p>
            <a:pPr defTabSz="942975"/>
            <a:r>
              <a:rPr lang="en-GB" altLang="en-US" sz="1200" b="0">
                <a:latin typeface="Times New Roman" pitchFamily="18" charset="0"/>
              </a:rPr>
              <a:t>Program Design</a:t>
            </a:r>
          </a:p>
        </p:txBody>
      </p:sp>
      <p:sp>
        <p:nvSpPr>
          <p:cNvPr id="68612" name="Rectangle 7"/>
          <p:cNvSpPr txBox="1">
            <a:spLocks noGrp="1" noChangeArrowheads="1"/>
          </p:cNvSpPr>
          <p:nvPr/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348" tIns="47174" rIns="94348" bIns="47174" anchor="b"/>
          <a:lstStyle/>
          <a:p>
            <a:pPr algn="r" defTabSz="942975"/>
            <a:fld id="{A7967523-F380-4751-8B15-CFDA579E2C81}" type="slidenum">
              <a:rPr lang="en-GB" altLang="en-US" sz="1200" b="0">
                <a:latin typeface="Times New Roman" pitchFamily="18" charset="0"/>
              </a:rPr>
              <a:pPr algn="r" defTabSz="942975"/>
              <a:t>81</a:t>
            </a:fld>
            <a:endParaRPr lang="en-GB" altLang="en-US" sz="1200" b="0">
              <a:latin typeface="Times New Roman" pitchFamily="18" charset="0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559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31"/>
          <p:cNvSpPr txBox="1">
            <a:spLocks noGrp="1" noChangeArrowheads="1"/>
          </p:cNvSpPr>
          <p:nvPr/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348" tIns="47174" rIns="94348" bIns="47174" anchor="b"/>
          <a:lstStyle/>
          <a:p>
            <a:pPr algn="r" defTabSz="942975"/>
            <a:fld id="{C1262059-62C2-4E18-B094-91BBA4330813}" type="slidenum">
              <a:rPr lang="en-GB" altLang="en-US" sz="1200" b="0">
                <a:latin typeface="Times New Roman" pitchFamily="18" charset="0"/>
              </a:rPr>
              <a:pPr algn="r" defTabSz="942975"/>
              <a:t>83</a:t>
            </a:fld>
            <a:endParaRPr lang="en-GB" altLang="en-US" sz="1200" b="0">
              <a:latin typeface="Times New Roman" pitchFamily="18" charset="0"/>
            </a:endParaRPr>
          </a:p>
        </p:txBody>
      </p:sp>
      <p:sp>
        <p:nvSpPr>
          <p:cNvPr id="71683" name="Rectangle 6"/>
          <p:cNvSpPr txBox="1">
            <a:spLocks noGrp="1" noChangeArrowheads="1"/>
          </p:cNvSpPr>
          <p:nvPr/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348" tIns="47174" rIns="94348" bIns="47174" anchor="b"/>
          <a:lstStyle/>
          <a:p>
            <a:pPr defTabSz="942975"/>
            <a:r>
              <a:rPr lang="en-GB" altLang="en-US" sz="1200" b="0">
                <a:latin typeface="Times New Roman" pitchFamily="18" charset="0"/>
              </a:rPr>
              <a:t>Program Design</a:t>
            </a:r>
          </a:p>
        </p:txBody>
      </p:sp>
      <p:sp>
        <p:nvSpPr>
          <p:cNvPr id="71684" name="Rectangle 7"/>
          <p:cNvSpPr txBox="1">
            <a:spLocks noGrp="1" noChangeArrowheads="1"/>
          </p:cNvSpPr>
          <p:nvPr/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348" tIns="47174" rIns="94348" bIns="47174" anchor="b"/>
          <a:lstStyle/>
          <a:p>
            <a:pPr algn="r" defTabSz="942975"/>
            <a:fld id="{EBA63477-20D7-4995-99FE-1283AEBF0438}" type="slidenum">
              <a:rPr lang="en-GB" altLang="en-US" sz="1200" b="0">
                <a:latin typeface="Times New Roman" pitchFamily="18" charset="0"/>
              </a:rPr>
              <a:pPr algn="r" defTabSz="942975"/>
              <a:t>83</a:t>
            </a:fld>
            <a:endParaRPr lang="en-GB" altLang="en-US" sz="1200" b="0">
              <a:latin typeface="Times New Roman" pitchFamily="18" charset="0"/>
            </a:endParaRPr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137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31"/>
          <p:cNvSpPr txBox="1">
            <a:spLocks noGrp="1" noChangeArrowheads="1"/>
          </p:cNvSpPr>
          <p:nvPr/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348" tIns="47174" rIns="94348" bIns="47174" anchor="b"/>
          <a:lstStyle/>
          <a:p>
            <a:pPr algn="r" defTabSz="942975"/>
            <a:fld id="{946FA874-CFC4-442C-B95C-69D16667FEA0}" type="slidenum">
              <a:rPr lang="en-GB" altLang="en-US" sz="1200" b="0">
                <a:latin typeface="Times New Roman" pitchFamily="18" charset="0"/>
              </a:rPr>
              <a:pPr algn="r" defTabSz="942975"/>
              <a:t>87</a:t>
            </a:fld>
            <a:endParaRPr lang="en-GB" altLang="en-US" sz="1200" b="0">
              <a:latin typeface="Times New Roman" pitchFamily="18" charset="0"/>
            </a:endParaRPr>
          </a:p>
        </p:txBody>
      </p:sp>
      <p:sp>
        <p:nvSpPr>
          <p:cNvPr id="73731" name="Rectangle 6"/>
          <p:cNvSpPr txBox="1">
            <a:spLocks noGrp="1" noChangeArrowheads="1"/>
          </p:cNvSpPr>
          <p:nvPr/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348" tIns="47174" rIns="94348" bIns="47174" anchor="b"/>
          <a:lstStyle/>
          <a:p>
            <a:pPr defTabSz="942975"/>
            <a:r>
              <a:rPr lang="en-GB" altLang="en-US" sz="1200" b="0">
                <a:latin typeface="Times New Roman" pitchFamily="18" charset="0"/>
              </a:rPr>
              <a:t>Program Design</a:t>
            </a:r>
          </a:p>
        </p:txBody>
      </p:sp>
      <p:sp>
        <p:nvSpPr>
          <p:cNvPr id="73732" name="Rectangle 7"/>
          <p:cNvSpPr txBox="1">
            <a:spLocks noGrp="1" noChangeArrowheads="1"/>
          </p:cNvSpPr>
          <p:nvPr/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348" tIns="47174" rIns="94348" bIns="47174" anchor="b"/>
          <a:lstStyle/>
          <a:p>
            <a:pPr algn="r" defTabSz="942975"/>
            <a:fld id="{FA337A07-9104-4131-8156-56340228FB58}" type="slidenum">
              <a:rPr lang="en-GB" altLang="en-US" sz="1200" b="0">
                <a:latin typeface="Times New Roman" pitchFamily="18" charset="0"/>
              </a:rPr>
              <a:pPr algn="r" defTabSz="942975"/>
              <a:t>87</a:t>
            </a:fld>
            <a:endParaRPr lang="en-GB" altLang="en-US" sz="1200" b="0">
              <a:latin typeface="Times New Roman" pitchFamily="18" charset="0"/>
            </a:endParaRPr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166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31"/>
          <p:cNvSpPr txBox="1">
            <a:spLocks noGrp="1" noChangeArrowheads="1"/>
          </p:cNvSpPr>
          <p:nvPr/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348" tIns="47174" rIns="94348" bIns="47174" anchor="b"/>
          <a:lstStyle/>
          <a:p>
            <a:pPr algn="r" defTabSz="942975"/>
            <a:fld id="{42314EE1-206E-46C0-A816-8B8182C8FFA9}" type="slidenum">
              <a:rPr lang="en-GB" altLang="en-US" sz="1200" b="0">
                <a:latin typeface="Times New Roman" pitchFamily="18" charset="0"/>
              </a:rPr>
              <a:pPr algn="r" defTabSz="942975"/>
              <a:t>89</a:t>
            </a:fld>
            <a:endParaRPr lang="en-GB" altLang="en-US" sz="1200" b="0">
              <a:latin typeface="Times New Roman" pitchFamily="18" charset="0"/>
            </a:endParaRPr>
          </a:p>
        </p:txBody>
      </p:sp>
      <p:sp>
        <p:nvSpPr>
          <p:cNvPr id="74755" name="Rectangle 6"/>
          <p:cNvSpPr txBox="1">
            <a:spLocks noGrp="1" noChangeArrowheads="1"/>
          </p:cNvSpPr>
          <p:nvPr/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348" tIns="47174" rIns="94348" bIns="47174" anchor="b"/>
          <a:lstStyle/>
          <a:p>
            <a:pPr defTabSz="942975"/>
            <a:r>
              <a:rPr lang="en-GB" altLang="en-US" sz="1200" b="0">
                <a:latin typeface="Times New Roman" pitchFamily="18" charset="0"/>
              </a:rPr>
              <a:t>Program Design</a:t>
            </a:r>
          </a:p>
        </p:txBody>
      </p:sp>
      <p:sp>
        <p:nvSpPr>
          <p:cNvPr id="74756" name="Rectangle 7"/>
          <p:cNvSpPr txBox="1">
            <a:spLocks noGrp="1" noChangeArrowheads="1"/>
          </p:cNvSpPr>
          <p:nvPr/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348" tIns="47174" rIns="94348" bIns="47174" anchor="b"/>
          <a:lstStyle/>
          <a:p>
            <a:pPr algn="r" defTabSz="942975"/>
            <a:fld id="{3E8F850A-75AB-433A-BA33-5DF4D43FF2D9}" type="slidenum">
              <a:rPr lang="en-GB" altLang="en-US" sz="1200" b="0">
                <a:latin typeface="Times New Roman" pitchFamily="18" charset="0"/>
              </a:rPr>
              <a:pPr algn="r" defTabSz="942975"/>
              <a:t>89</a:t>
            </a:fld>
            <a:endParaRPr lang="en-GB" altLang="en-US" sz="1200" b="0">
              <a:latin typeface="Times New Roman" pitchFamily="18" charset="0"/>
            </a:endParaRPr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340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31"/>
          <p:cNvSpPr txBox="1">
            <a:spLocks noGrp="1" noChangeArrowheads="1"/>
          </p:cNvSpPr>
          <p:nvPr/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348" tIns="47174" rIns="94348" bIns="47174" anchor="b"/>
          <a:lstStyle/>
          <a:p>
            <a:pPr algn="r" defTabSz="942975"/>
            <a:fld id="{29EC132E-4191-4A1B-A342-68542661F8BF}" type="slidenum">
              <a:rPr lang="en-GB" altLang="en-US" sz="1200" b="0">
                <a:latin typeface="Times New Roman" pitchFamily="18" charset="0"/>
              </a:rPr>
              <a:pPr algn="r" defTabSz="942975"/>
              <a:t>91</a:t>
            </a:fld>
            <a:endParaRPr lang="en-GB" altLang="en-US" sz="1200" b="0">
              <a:latin typeface="Times New Roman" pitchFamily="18" charset="0"/>
            </a:endParaRPr>
          </a:p>
        </p:txBody>
      </p:sp>
      <p:sp>
        <p:nvSpPr>
          <p:cNvPr id="76803" name="Rectangle 6"/>
          <p:cNvSpPr txBox="1">
            <a:spLocks noGrp="1" noChangeArrowheads="1"/>
          </p:cNvSpPr>
          <p:nvPr/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348" tIns="47174" rIns="94348" bIns="47174" anchor="b"/>
          <a:lstStyle/>
          <a:p>
            <a:pPr defTabSz="942975"/>
            <a:r>
              <a:rPr lang="en-GB" altLang="en-US" sz="1200" b="0">
                <a:latin typeface="Times New Roman" pitchFamily="18" charset="0"/>
              </a:rPr>
              <a:t>Program Design</a:t>
            </a:r>
          </a:p>
        </p:txBody>
      </p:sp>
      <p:sp>
        <p:nvSpPr>
          <p:cNvPr id="76804" name="Rectangle 7"/>
          <p:cNvSpPr txBox="1">
            <a:spLocks noGrp="1" noChangeArrowheads="1"/>
          </p:cNvSpPr>
          <p:nvPr/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348" tIns="47174" rIns="94348" bIns="47174" anchor="b"/>
          <a:lstStyle/>
          <a:p>
            <a:pPr algn="r" defTabSz="942975"/>
            <a:fld id="{DDA135CC-F554-48A5-A8BA-BF721C01F7C8}" type="slidenum">
              <a:rPr lang="en-GB" altLang="en-US" sz="1200" b="0">
                <a:latin typeface="Times New Roman" pitchFamily="18" charset="0"/>
              </a:rPr>
              <a:pPr algn="r" defTabSz="942975"/>
              <a:t>91</a:t>
            </a:fld>
            <a:endParaRPr lang="en-GB" altLang="en-US" sz="1200" b="0">
              <a:latin typeface="Times New Roman" pitchFamily="18" charset="0"/>
            </a:endParaRPr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2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31"/>
          <p:cNvSpPr txBox="1">
            <a:spLocks noGrp="1" noChangeArrowheads="1"/>
          </p:cNvSpPr>
          <p:nvPr/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348" tIns="47174" rIns="94348" bIns="47174" anchor="b"/>
          <a:lstStyle/>
          <a:p>
            <a:pPr algn="r" defTabSz="942975"/>
            <a:fld id="{A819B130-CCB4-411C-A86E-EB2A29C00D8F}" type="slidenum">
              <a:rPr lang="en-GB" altLang="en-US" sz="1200" b="0">
                <a:latin typeface="Times New Roman" pitchFamily="18" charset="0"/>
              </a:rPr>
              <a:pPr algn="r" defTabSz="942975"/>
              <a:t>92</a:t>
            </a:fld>
            <a:endParaRPr lang="en-GB" altLang="en-US" sz="1200" b="0">
              <a:latin typeface="Times New Roman" pitchFamily="18" charset="0"/>
            </a:endParaRPr>
          </a:p>
        </p:txBody>
      </p:sp>
      <p:sp>
        <p:nvSpPr>
          <p:cNvPr id="77827" name="Rectangle 6"/>
          <p:cNvSpPr txBox="1">
            <a:spLocks noGrp="1" noChangeArrowheads="1"/>
          </p:cNvSpPr>
          <p:nvPr/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348" tIns="47174" rIns="94348" bIns="47174" anchor="b"/>
          <a:lstStyle/>
          <a:p>
            <a:pPr defTabSz="942975"/>
            <a:r>
              <a:rPr lang="en-GB" altLang="en-US" sz="1200" b="0">
                <a:latin typeface="Times New Roman" pitchFamily="18" charset="0"/>
              </a:rPr>
              <a:t>Program Design</a:t>
            </a:r>
          </a:p>
        </p:txBody>
      </p:sp>
      <p:sp>
        <p:nvSpPr>
          <p:cNvPr id="77828" name="Rectangle 7"/>
          <p:cNvSpPr txBox="1">
            <a:spLocks noGrp="1" noChangeArrowheads="1"/>
          </p:cNvSpPr>
          <p:nvPr/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348" tIns="47174" rIns="94348" bIns="47174" anchor="b"/>
          <a:lstStyle/>
          <a:p>
            <a:pPr algn="r" defTabSz="942975"/>
            <a:fld id="{C6279973-ACB7-476A-8E7E-3DC61E01F825}" type="slidenum">
              <a:rPr lang="en-GB" altLang="en-US" sz="1200" b="0">
                <a:latin typeface="Times New Roman" pitchFamily="18" charset="0"/>
              </a:rPr>
              <a:pPr algn="r" defTabSz="942975"/>
              <a:t>92</a:t>
            </a:fld>
            <a:endParaRPr lang="en-GB" altLang="en-US" sz="1200" b="0">
              <a:latin typeface="Times New Roman" pitchFamily="18" charset="0"/>
            </a:endParaRPr>
          </a:p>
        </p:txBody>
      </p:sp>
      <p:sp>
        <p:nvSpPr>
          <p:cNvPr id="778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0500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2A292-2A73-49F9-881A-DE2938464456}" type="slidenum">
              <a:rPr lang="en-US" smtClean="0">
                <a:latin typeface="Tahoma" charset="0"/>
              </a:rPr>
              <a:pPr/>
              <a:t>64</a:t>
            </a:fld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6821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31"/>
          <p:cNvSpPr txBox="1">
            <a:spLocks noGrp="1" noChangeArrowheads="1"/>
          </p:cNvSpPr>
          <p:nvPr/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348" tIns="47174" rIns="94348" bIns="47174" anchor="b"/>
          <a:lstStyle/>
          <a:p>
            <a:pPr algn="r" defTabSz="942975"/>
            <a:fld id="{58F3BB33-67ED-4BA8-A522-00D67C8A40C5}" type="slidenum">
              <a:rPr lang="en-GB" altLang="en-US" sz="1200" b="0">
                <a:latin typeface="Times New Roman" pitchFamily="18" charset="0"/>
              </a:rPr>
              <a:pPr algn="r" defTabSz="942975"/>
              <a:t>93</a:t>
            </a:fld>
            <a:endParaRPr lang="en-GB" altLang="en-US" sz="1200" b="0">
              <a:latin typeface="Times New Roman" pitchFamily="18" charset="0"/>
            </a:endParaRPr>
          </a:p>
        </p:txBody>
      </p:sp>
      <p:sp>
        <p:nvSpPr>
          <p:cNvPr id="78851" name="Rectangle 6"/>
          <p:cNvSpPr txBox="1">
            <a:spLocks noGrp="1" noChangeArrowheads="1"/>
          </p:cNvSpPr>
          <p:nvPr/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348" tIns="47174" rIns="94348" bIns="47174" anchor="b"/>
          <a:lstStyle/>
          <a:p>
            <a:pPr defTabSz="942975"/>
            <a:r>
              <a:rPr lang="en-GB" altLang="en-US" sz="1200" b="0">
                <a:latin typeface="Times New Roman" pitchFamily="18" charset="0"/>
              </a:rPr>
              <a:t>Program Design</a:t>
            </a:r>
          </a:p>
        </p:txBody>
      </p:sp>
      <p:sp>
        <p:nvSpPr>
          <p:cNvPr id="78852" name="Rectangle 7"/>
          <p:cNvSpPr txBox="1">
            <a:spLocks noGrp="1" noChangeArrowheads="1"/>
          </p:cNvSpPr>
          <p:nvPr/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348" tIns="47174" rIns="94348" bIns="47174" anchor="b"/>
          <a:lstStyle/>
          <a:p>
            <a:pPr algn="r" defTabSz="942975"/>
            <a:fld id="{A7BCB939-1960-4CC9-BF0C-D291CE6A2A76}" type="slidenum">
              <a:rPr lang="en-GB" altLang="en-US" sz="1200" b="0">
                <a:latin typeface="Times New Roman" pitchFamily="18" charset="0"/>
              </a:rPr>
              <a:pPr algn="r" defTabSz="942975"/>
              <a:t>93</a:t>
            </a:fld>
            <a:endParaRPr lang="en-GB" altLang="en-US" sz="1200" b="0">
              <a:latin typeface="Times New Roman" pitchFamily="18" charset="0"/>
            </a:endParaRPr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8158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31"/>
          <p:cNvSpPr txBox="1">
            <a:spLocks noGrp="1" noChangeArrowheads="1"/>
          </p:cNvSpPr>
          <p:nvPr/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348" tIns="47174" rIns="94348" bIns="47174" anchor="b"/>
          <a:lstStyle/>
          <a:p>
            <a:pPr algn="r" defTabSz="942975"/>
            <a:fld id="{83663AF4-3D2F-46DA-9905-DD8E19C3CC30}" type="slidenum">
              <a:rPr lang="en-GB" altLang="en-US" sz="1200" b="0">
                <a:latin typeface="Times New Roman" pitchFamily="18" charset="0"/>
              </a:rPr>
              <a:pPr algn="r" defTabSz="942975"/>
              <a:t>94</a:t>
            </a:fld>
            <a:endParaRPr lang="en-GB" altLang="en-US" sz="1200" b="0">
              <a:latin typeface="Times New Roman" pitchFamily="18" charset="0"/>
            </a:endParaRPr>
          </a:p>
        </p:txBody>
      </p:sp>
      <p:sp>
        <p:nvSpPr>
          <p:cNvPr id="79875" name="Rectangle 6"/>
          <p:cNvSpPr txBox="1">
            <a:spLocks noGrp="1" noChangeArrowheads="1"/>
          </p:cNvSpPr>
          <p:nvPr/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348" tIns="47174" rIns="94348" bIns="47174" anchor="b"/>
          <a:lstStyle/>
          <a:p>
            <a:pPr defTabSz="942975"/>
            <a:r>
              <a:rPr lang="en-GB" altLang="en-US" sz="1200" b="0">
                <a:latin typeface="Times New Roman" pitchFamily="18" charset="0"/>
              </a:rPr>
              <a:t>Program Design</a:t>
            </a:r>
          </a:p>
        </p:txBody>
      </p:sp>
      <p:sp>
        <p:nvSpPr>
          <p:cNvPr id="79876" name="Rectangle 7"/>
          <p:cNvSpPr txBox="1">
            <a:spLocks noGrp="1" noChangeArrowheads="1"/>
          </p:cNvSpPr>
          <p:nvPr/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348" tIns="47174" rIns="94348" bIns="47174" anchor="b"/>
          <a:lstStyle/>
          <a:p>
            <a:pPr algn="r" defTabSz="942975"/>
            <a:fld id="{29148C4F-B38F-43AD-A593-C8FAC5F8BBCD}" type="slidenum">
              <a:rPr lang="en-GB" altLang="en-US" sz="1200" b="0">
                <a:latin typeface="Times New Roman" pitchFamily="18" charset="0"/>
              </a:rPr>
              <a:pPr algn="r" defTabSz="942975"/>
              <a:t>94</a:t>
            </a:fld>
            <a:endParaRPr lang="en-GB" altLang="en-US" sz="1200" b="0">
              <a:latin typeface="Times New Roman" pitchFamily="18" charset="0"/>
            </a:endParaRPr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235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31"/>
          <p:cNvSpPr txBox="1">
            <a:spLocks noGrp="1" noChangeArrowheads="1"/>
          </p:cNvSpPr>
          <p:nvPr/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348" tIns="47174" rIns="94348" bIns="47174" anchor="b"/>
          <a:lstStyle/>
          <a:p>
            <a:pPr algn="r" defTabSz="942975"/>
            <a:fld id="{7B72DB28-E7C5-42D8-9B1D-FAD7B354F619}" type="slidenum">
              <a:rPr lang="en-GB" altLang="en-US" sz="1200" b="0">
                <a:latin typeface="Times New Roman" pitchFamily="18" charset="0"/>
              </a:rPr>
              <a:pPr algn="r" defTabSz="942975"/>
              <a:t>97</a:t>
            </a:fld>
            <a:endParaRPr lang="en-GB" altLang="en-US" sz="1200" b="0">
              <a:latin typeface="Times New Roman" pitchFamily="18" charset="0"/>
            </a:endParaRPr>
          </a:p>
        </p:txBody>
      </p:sp>
      <p:sp>
        <p:nvSpPr>
          <p:cNvPr id="80899" name="Rectangle 6"/>
          <p:cNvSpPr txBox="1">
            <a:spLocks noGrp="1" noChangeArrowheads="1"/>
          </p:cNvSpPr>
          <p:nvPr/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348" tIns="47174" rIns="94348" bIns="47174" anchor="b"/>
          <a:lstStyle/>
          <a:p>
            <a:pPr defTabSz="942975"/>
            <a:r>
              <a:rPr lang="en-GB" altLang="en-US" sz="1200" b="0">
                <a:latin typeface="Times New Roman" pitchFamily="18" charset="0"/>
              </a:rPr>
              <a:t>Program Design</a:t>
            </a:r>
          </a:p>
        </p:txBody>
      </p:sp>
      <p:sp>
        <p:nvSpPr>
          <p:cNvPr id="80900" name="Rectangle 7"/>
          <p:cNvSpPr txBox="1">
            <a:spLocks noGrp="1" noChangeArrowheads="1"/>
          </p:cNvSpPr>
          <p:nvPr/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348" tIns="47174" rIns="94348" bIns="47174" anchor="b"/>
          <a:lstStyle/>
          <a:p>
            <a:pPr algn="r" defTabSz="942975"/>
            <a:fld id="{75704F95-80CF-47FE-ADB9-651905F95E9D}" type="slidenum">
              <a:rPr lang="en-GB" altLang="en-US" sz="1200" b="0">
                <a:latin typeface="Times New Roman" pitchFamily="18" charset="0"/>
              </a:rPr>
              <a:pPr algn="r" defTabSz="942975"/>
              <a:t>97</a:t>
            </a:fld>
            <a:endParaRPr lang="en-GB" altLang="en-US" sz="1200" b="0">
              <a:latin typeface="Times New Roman" pitchFamily="18" charset="0"/>
            </a:endParaRPr>
          </a:p>
        </p:txBody>
      </p:sp>
      <p:sp>
        <p:nvSpPr>
          <p:cNvPr id="80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3600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31"/>
          <p:cNvSpPr txBox="1">
            <a:spLocks noGrp="1" noChangeArrowheads="1"/>
          </p:cNvSpPr>
          <p:nvPr/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348" tIns="47174" rIns="94348" bIns="47174" anchor="b"/>
          <a:lstStyle/>
          <a:p>
            <a:pPr algn="r" defTabSz="942975"/>
            <a:fld id="{7B515743-24A9-4C63-B34E-70496E690E49}" type="slidenum">
              <a:rPr lang="en-GB" altLang="en-US" sz="1200" b="0">
                <a:latin typeface="Times New Roman" pitchFamily="18" charset="0"/>
              </a:rPr>
              <a:pPr algn="r" defTabSz="942975"/>
              <a:t>98</a:t>
            </a:fld>
            <a:endParaRPr lang="en-GB" altLang="en-US" sz="1200" b="0">
              <a:latin typeface="Times New Roman" pitchFamily="18" charset="0"/>
            </a:endParaRPr>
          </a:p>
        </p:txBody>
      </p:sp>
      <p:sp>
        <p:nvSpPr>
          <p:cNvPr id="81923" name="Rectangle 6"/>
          <p:cNvSpPr txBox="1">
            <a:spLocks noGrp="1" noChangeArrowheads="1"/>
          </p:cNvSpPr>
          <p:nvPr/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348" tIns="47174" rIns="94348" bIns="47174" anchor="b"/>
          <a:lstStyle/>
          <a:p>
            <a:pPr defTabSz="942975"/>
            <a:r>
              <a:rPr lang="en-GB" altLang="en-US" sz="1200" b="0">
                <a:latin typeface="Times New Roman" pitchFamily="18" charset="0"/>
              </a:rPr>
              <a:t>Program Design</a:t>
            </a:r>
          </a:p>
        </p:txBody>
      </p:sp>
      <p:sp>
        <p:nvSpPr>
          <p:cNvPr id="81924" name="Rectangle 7"/>
          <p:cNvSpPr txBox="1">
            <a:spLocks noGrp="1" noChangeArrowheads="1"/>
          </p:cNvSpPr>
          <p:nvPr/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348" tIns="47174" rIns="94348" bIns="47174" anchor="b"/>
          <a:lstStyle/>
          <a:p>
            <a:pPr algn="r" defTabSz="942975"/>
            <a:fld id="{4A61D938-6781-4568-A291-68C9B8FB459A}" type="slidenum">
              <a:rPr lang="en-GB" altLang="en-US" sz="1200" b="0">
                <a:latin typeface="Times New Roman" pitchFamily="18" charset="0"/>
              </a:rPr>
              <a:pPr algn="r" defTabSz="942975"/>
              <a:t>98</a:t>
            </a:fld>
            <a:endParaRPr lang="en-GB" altLang="en-US" sz="1200" b="0">
              <a:latin typeface="Times New Roman" pitchFamily="18" charset="0"/>
            </a:endParaRPr>
          </a:p>
        </p:txBody>
      </p:sp>
      <p:sp>
        <p:nvSpPr>
          <p:cNvPr id="819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9835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2EB007-84B9-48FA-9AA8-3F67A05CF761}" type="slidenum">
              <a:rPr lang="en-US" smtClean="0">
                <a:latin typeface="Tahoma" charset="0"/>
              </a:rPr>
              <a:pPr/>
              <a:t>65</a:t>
            </a:fld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830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EE672-1987-462E-8587-FD5A1A9B90A2}" type="slidenum">
              <a:rPr lang="en-US" smtClean="0">
                <a:latin typeface="Tahoma" charset="0"/>
              </a:rPr>
              <a:pPr/>
              <a:t>66</a:t>
            </a:fld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952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E5C27-1A63-46B8-9DC6-455D53A61AE8}" type="slidenum">
              <a:rPr lang="en-US" smtClean="0">
                <a:latin typeface="Tahoma" charset="0"/>
              </a:rPr>
              <a:pPr/>
              <a:t>67</a:t>
            </a:fld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761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EE672-1987-462E-8587-FD5A1A9B90A2}" type="slidenum">
              <a:rPr lang="en-US" smtClean="0">
                <a:latin typeface="Tahoma" charset="0"/>
              </a:rPr>
              <a:pPr/>
              <a:t>68</a:t>
            </a:fld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027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EE672-1987-462E-8587-FD5A1A9B90A2}" type="slidenum">
              <a:rPr lang="en-US" smtClean="0">
                <a:latin typeface="Tahoma" charset="0"/>
              </a:rPr>
              <a:pPr/>
              <a:t>69</a:t>
            </a:fld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420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8D15EC-1FD4-4D40-B382-C886B100381D}" type="slidenum">
              <a:rPr lang="en-US" smtClean="0">
                <a:latin typeface="Tahoma" charset="0"/>
              </a:rPr>
              <a:pPr/>
              <a:t>70</a:t>
            </a:fld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642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A41DCC-7F23-4691-A4C8-9C406F65CC34}" type="slidenum">
              <a:rPr lang="en-US" smtClean="0">
                <a:latin typeface="Tahoma" charset="0"/>
              </a:rPr>
              <a:pPr/>
              <a:t>71</a:t>
            </a:fld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592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C445-8F4C-427D-B140-ED12B4F341FC}" type="datetime1">
              <a:rPr lang="en-GB" smtClean="0"/>
              <a:pPr/>
              <a:t>10/03/2020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8FA1-AF1A-4F1F-BD73-B676C520C7A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7504" y="234534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55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05F8-C198-42E2-9330-D82703754EE2}" type="datetime1">
              <a:rPr lang="en-GB" smtClean="0"/>
              <a:pPr/>
              <a:t>10/03/2020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E73E-7B2E-4240-821E-97196633335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7504" y="188640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18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4D5B-C2AD-437D-B26D-41467BF74389}" type="datetime1">
              <a:rPr lang="en-GB" smtClean="0"/>
              <a:pPr/>
              <a:t>10/03/2020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1870-A3DD-4FD6-8BF7-BD5ABACDDA8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7504" y="188640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394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E57E80-B784-4F22-B40B-5E2F416885B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Box 6"/>
          <p:cNvSpPr txBox="1"/>
          <p:nvPr userDrawn="1"/>
        </p:nvSpPr>
        <p:spPr>
          <a:xfrm>
            <a:off x="107504" y="188640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72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85900" y="320675"/>
            <a:ext cx="5638800" cy="2143125"/>
          </a:xfrm>
          <a:solidFill>
            <a:srgbClr val="C0C0C0">
              <a:alpha val="50000"/>
            </a:srgbClr>
          </a:solidFill>
        </p:spPr>
        <p:txBody>
          <a:bodyPr/>
          <a:lstStyle>
            <a:lvl1pPr algn="ctr">
              <a:defRPr sz="2400" i="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 rot="16200000">
            <a:off x="-2289969" y="2955132"/>
            <a:ext cx="6416675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l"/>
            <a:r>
              <a:rPr lang="en-US" altLang="en-US" b="0">
                <a:solidFill>
                  <a:schemeClr val="tx1"/>
                </a:solidFill>
                <a:latin typeface="Times" panose="02020603050405020304" pitchFamily="18" charset="0"/>
              </a:rPr>
              <a:t>Using UML, Patterns, and Java</a:t>
            </a: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 rot="16200000">
            <a:off x="-2659063" y="3171826"/>
            <a:ext cx="6405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tx1"/>
                </a:solidFill>
                <a:latin typeface="Times" panose="02020603050405020304" pitchFamily="18" charset="0"/>
              </a:rPr>
              <a:t>Object-Oriented Software Engineering</a:t>
            </a:r>
            <a:endParaRPr lang="en-US" altLang="en-US" b="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589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8486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48100" cy="4876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300" y="1066800"/>
            <a:ext cx="3848100" cy="4876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362200" y="6400800"/>
            <a:ext cx="4038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Software Design (UML)</a:t>
            </a:r>
          </a:p>
        </p:txBody>
      </p:sp>
    </p:spTree>
    <p:extLst>
      <p:ext uri="{BB962C8B-B14F-4D97-AF65-F5344CB8AC3E}">
        <p14:creationId xmlns:p14="http://schemas.microsoft.com/office/powerpoint/2010/main" val="2196056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8486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685800" y="1066800"/>
            <a:ext cx="3848100" cy="48768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300" y="1066800"/>
            <a:ext cx="3848100" cy="4876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362200" y="6400800"/>
            <a:ext cx="4038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Software Design (UML)</a:t>
            </a:r>
          </a:p>
        </p:txBody>
      </p:sp>
    </p:spTree>
    <p:extLst>
      <p:ext uri="{BB962C8B-B14F-4D97-AF65-F5344CB8AC3E}">
        <p14:creationId xmlns:p14="http://schemas.microsoft.com/office/powerpoint/2010/main" val="230295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57DE-52ED-4574-92F1-7D6180086640}" type="datetime1">
              <a:rPr lang="en-GB" smtClean="0"/>
              <a:pPr/>
              <a:t>10/03/2020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E79D-3132-4D8C-BB10-A25A32A157E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7504" y="235173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77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47C1-85B4-417A-A769-EDABCD3F981E}" type="datetime1">
              <a:rPr lang="en-GB" smtClean="0"/>
              <a:pPr/>
              <a:t>10/03/2020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5724-2D1C-49B0-8733-3467BDC6276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7504" y="260648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1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3A46-8624-4DE4-BCBF-F76094A0402E}" type="datetime1">
              <a:rPr lang="en-GB" smtClean="0"/>
              <a:pPr/>
              <a:t>10/03/2020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7E80-B784-4F22-B40B-5E2F416885B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23478" y="243411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0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4896-82E7-45D9-BB13-CFC1E798F176}" type="datetime1">
              <a:rPr lang="en-GB" smtClean="0"/>
              <a:pPr/>
              <a:t>10/03/2020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6E75-5132-4CCC-8709-EFD0C285175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5740" y="240883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71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E3AC-9721-420D-B21D-D0DE9979D79F}" type="datetime1">
              <a:rPr lang="en-GB" smtClean="0"/>
              <a:pPr/>
              <a:t>10/03/2020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DE39-E3BA-4A6A-97EF-11586883943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107504" y="188640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64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A7A8-3FC1-4C7E-9271-B5C4400A570B}" type="datetime1">
              <a:rPr lang="en-GB" smtClean="0"/>
              <a:pPr/>
              <a:t>10/03/2020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4EAC-1FEF-48E7-906E-557A23FC13B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107504" y="188640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94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AC5D-18BB-47EF-A758-36260ADFB7AF}" type="datetime1">
              <a:rPr lang="en-GB" smtClean="0"/>
              <a:pPr/>
              <a:t>10/03/2020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6E0-0D3C-4F2E-91CB-B9B1B5AFF2D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7504" y="188640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03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9A61-F6E3-4FAB-BE34-5C51D67B5630}" type="datetime1">
              <a:rPr lang="en-GB" smtClean="0"/>
              <a:pPr/>
              <a:t>10/03/2020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E08AA-BBA3-4677-BDBC-A6007B20D5A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7504" y="188640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36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05BDF-747A-458C-BE0A-3AC4CC4E64B9}" type="datetime1">
              <a:rPr lang="en-GB" smtClean="0"/>
              <a:pPr/>
              <a:t>10/03/2020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373BB-5032-42A0-A779-B680FD369F3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auto">
          <a:xfrm>
            <a:off x="1116013" y="6308725"/>
            <a:ext cx="540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en-US" sz="2400" i="0">
              <a:latin typeface="Times New Roman" pitchFamily="16" charset="0"/>
            </a:endParaRPr>
          </a:p>
        </p:txBody>
      </p:sp>
      <p:pic>
        <p:nvPicPr>
          <p:cNvPr id="8" name="Picture 1" descr="Herts_logo_portrait_turq_Word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53988"/>
            <a:ext cx="385127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712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55" r:id="rId12"/>
    <p:sldLayoutId id="2147483676" r:id="rId13"/>
    <p:sldLayoutId id="2147483679" r:id="rId14"/>
    <p:sldLayoutId id="2147483680" r:id="rId1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8355" y="2348880"/>
            <a:ext cx="6858000" cy="1023493"/>
          </a:xfrm>
        </p:spPr>
        <p:txBody>
          <a:bodyPr>
            <a:normAutofit/>
          </a:bodyPr>
          <a:lstStyle/>
          <a:p>
            <a:pPr algn="l"/>
            <a:r>
              <a:rPr lang="en-GB" altLang="en-US" sz="2800" dirty="0"/>
              <a:t>7COM10</a:t>
            </a:r>
            <a:r>
              <a:rPr lang="en-US" altLang="zh-CN" sz="2800" dirty="0"/>
              <a:t>2</a:t>
            </a:r>
            <a:r>
              <a:rPr lang="en-GB" altLang="en-US" sz="2800" dirty="0"/>
              <a:t>5</a:t>
            </a:r>
            <a:br>
              <a:rPr lang="en-GB" altLang="en-US" sz="2800" dirty="0"/>
            </a:br>
            <a:r>
              <a:rPr lang="en-GB" altLang="en-US" sz="2800" dirty="0"/>
              <a:t>Programming for Software Engineers</a:t>
            </a:r>
            <a:endParaRPr lang="en-US" altLang="en-US" sz="28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624" y="3692514"/>
            <a:ext cx="6858000" cy="403026"/>
          </a:xfrm>
        </p:spPr>
        <p:txBody>
          <a:bodyPr>
            <a:normAutofit fontScale="92500"/>
          </a:bodyPr>
          <a:lstStyle/>
          <a:p>
            <a:pPr algn="l"/>
            <a:r>
              <a:rPr lang="en-GB" altLang="en-US" dirty="0"/>
              <a:t>UML diagram, Testing and Debugging, Defensive Programming,  Exceptions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88640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8FA1-AF1A-4F1F-BD73-B676C520C7A5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97710" y="4986853"/>
            <a:ext cx="3201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Dr</a:t>
            </a:r>
            <a:r>
              <a:rPr lang="en-US" dirty="0"/>
              <a:t> Hui Cheng</a:t>
            </a:r>
          </a:p>
          <a:p>
            <a:r>
              <a:rPr lang="en-US" dirty="0"/>
              <a:t>Email: h.cheng2@herts.ac.uk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500062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UML Core Conventions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Rectangles are classes or instances</a:t>
            </a:r>
          </a:p>
          <a:p>
            <a:r>
              <a:rPr lang="en-US" altLang="en-US" dirty="0"/>
              <a:t>Ovals are functions or use cases</a:t>
            </a:r>
          </a:p>
          <a:p>
            <a:r>
              <a:rPr lang="en-US" altLang="en-US" dirty="0"/>
              <a:t>Instances are denoted with an underlined names</a:t>
            </a:r>
          </a:p>
          <a:p>
            <a:pPr lvl="1"/>
            <a:r>
              <a:rPr lang="en-US" altLang="en-US" u="sng" dirty="0" err="1">
                <a:latin typeface="Courier" charset="0"/>
              </a:rPr>
              <a:t>myWatch:SimpleWatch</a:t>
            </a:r>
            <a:endParaRPr lang="en-US" altLang="en-US" u="sng" dirty="0">
              <a:latin typeface="Courier" charset="0"/>
            </a:endParaRPr>
          </a:p>
          <a:p>
            <a:pPr lvl="1"/>
            <a:r>
              <a:rPr lang="en-US" altLang="en-US" u="sng" dirty="0" err="1">
                <a:latin typeface="Courier" charset="0"/>
              </a:rPr>
              <a:t>Joe:Firefighter</a:t>
            </a:r>
            <a:endParaRPr lang="en-US" altLang="en-US" u="sng" dirty="0">
              <a:latin typeface="Courier" charset="0"/>
            </a:endParaRPr>
          </a:p>
          <a:p>
            <a:r>
              <a:rPr lang="en-US" altLang="en-US" dirty="0"/>
              <a:t>Types are denoted with non underlined names</a:t>
            </a:r>
          </a:p>
          <a:p>
            <a:pPr lvl="1"/>
            <a:r>
              <a:rPr lang="en-US" altLang="en-US" dirty="0" err="1">
                <a:latin typeface="Courier" charset="0"/>
              </a:rPr>
              <a:t>SimpleWatch</a:t>
            </a:r>
            <a:endParaRPr lang="en-US" altLang="en-US" dirty="0"/>
          </a:p>
          <a:p>
            <a:pPr lvl="1"/>
            <a:r>
              <a:rPr lang="en-US" altLang="en-US" dirty="0">
                <a:latin typeface="Courier" charset="0"/>
              </a:rPr>
              <a:t>Firefighter</a:t>
            </a:r>
            <a:endParaRPr lang="en-US" altLang="en-US" dirty="0"/>
          </a:p>
          <a:p>
            <a:r>
              <a:rPr lang="en-US" altLang="en-US" dirty="0"/>
              <a:t>Diagrams are graphs</a:t>
            </a:r>
          </a:p>
          <a:p>
            <a:pPr lvl="1"/>
            <a:r>
              <a:rPr lang="en-US" altLang="en-US" dirty="0"/>
              <a:t>Nodes are entities</a:t>
            </a:r>
          </a:p>
          <a:p>
            <a:pPr lvl="1"/>
            <a:r>
              <a:rPr lang="en-US" altLang="en-US" dirty="0"/>
              <a:t>Arcs are relationships between entities</a:t>
            </a:r>
          </a:p>
        </p:txBody>
      </p:sp>
    </p:spTree>
    <p:extLst>
      <p:ext uri="{BB962C8B-B14F-4D97-AF65-F5344CB8AC3E}">
        <p14:creationId xmlns:p14="http://schemas.microsoft.com/office/powerpoint/2010/main" val="29905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641955"/>
            <a:ext cx="8496944" cy="132556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UML representation of classes/objects: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275" y="1967518"/>
            <a:ext cx="7886700" cy="4351338"/>
          </a:xfrm>
        </p:spPr>
        <p:txBody>
          <a:bodyPr/>
          <a:lstStyle/>
          <a:p>
            <a:pPr algn="l" rtl="0"/>
            <a:r>
              <a:rPr lang="en-US" altLang="en-US" sz="2400" dirty="0"/>
              <a:t>UML: Unified Modeling Language</a:t>
            </a:r>
          </a:p>
          <a:p>
            <a:pPr algn="l" rtl="0"/>
            <a:r>
              <a:rPr lang="en-US" altLang="en-US" sz="2400" dirty="0"/>
              <a:t>Class/object representation</a:t>
            </a:r>
          </a:p>
        </p:txBody>
      </p:sp>
      <p:pic>
        <p:nvPicPr>
          <p:cNvPr id="5124" name="Picture 4" descr="03fig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644454"/>
            <a:ext cx="6061138" cy="187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815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UML representation</a:t>
            </a:r>
          </a:p>
        </p:txBody>
      </p:sp>
      <p:pic>
        <p:nvPicPr>
          <p:cNvPr id="7172" name="Picture 4" descr="03fig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85" y="1556792"/>
            <a:ext cx="6220027" cy="220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5576" y="4372321"/>
            <a:ext cx="7886700" cy="1171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000" i="0" dirty="0"/>
              <a:t>Value : piece of data.</a:t>
            </a:r>
          </a:p>
          <a:p>
            <a:pPr fontAlgn="auto">
              <a:spcAft>
                <a:spcPts val="0"/>
              </a:spcAft>
            </a:pPr>
            <a:r>
              <a:rPr lang="en-US" altLang="en-US" sz="2000" i="0" dirty="0"/>
              <a:t>Attribute: a named property of a class that describes a value held by each object of the class.</a:t>
            </a:r>
          </a:p>
          <a:p>
            <a:pPr fontAlgn="auto">
              <a:spcAft>
                <a:spcPts val="0"/>
              </a:spcAft>
              <a:buFontTx/>
              <a:buNone/>
            </a:pPr>
            <a:endParaRPr lang="en-US" altLang="en-US" sz="2000" i="0" dirty="0"/>
          </a:p>
        </p:txBody>
      </p:sp>
      <p:sp>
        <p:nvSpPr>
          <p:cNvPr id="2" name="TextBox 1"/>
          <p:cNvSpPr txBox="1"/>
          <p:nvPr/>
        </p:nvSpPr>
        <p:spPr>
          <a:xfrm>
            <a:off x="768276" y="5780318"/>
            <a:ext cx="4643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/>
              <a:t>Type is behind attribute, separated by colon</a:t>
            </a: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128998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UML representation</a:t>
            </a:r>
          </a:p>
        </p:txBody>
      </p:sp>
      <p:pic>
        <p:nvPicPr>
          <p:cNvPr id="11268" name="Picture 4" descr="03fig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776"/>
            <a:ext cx="6357770" cy="28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5576" y="4869160"/>
            <a:ext cx="7886700" cy="1243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000" i="0" dirty="0"/>
              <a:t>An operation is a function or procedure that may be applied to or by objects in a class.</a:t>
            </a:r>
          </a:p>
          <a:p>
            <a:pPr fontAlgn="auto">
              <a:spcAft>
                <a:spcPts val="0"/>
              </a:spcAft>
            </a:pPr>
            <a:r>
              <a:rPr lang="en-US" altLang="en-US" sz="2000" i="0" dirty="0"/>
              <a:t>A method is the implementation of an operation for a class.</a:t>
            </a:r>
          </a:p>
          <a:p>
            <a:pPr fontAlgn="auto">
              <a:spcAft>
                <a:spcPts val="0"/>
              </a:spcAft>
            </a:pPr>
            <a:endParaRPr lang="en-US" altLang="en-US" sz="2000" i="0" dirty="0"/>
          </a:p>
          <a:p>
            <a:pPr fontAlgn="auto">
              <a:spcAft>
                <a:spcPts val="0"/>
              </a:spcAft>
            </a:pPr>
            <a:endParaRPr lang="en-US" altLang="en-US" sz="2000" i="0" dirty="0"/>
          </a:p>
        </p:txBody>
      </p:sp>
    </p:spTree>
    <p:extLst>
      <p:ext uri="{BB962C8B-B14F-4D97-AF65-F5344CB8AC3E}">
        <p14:creationId xmlns:p14="http://schemas.microsoft.com/office/powerpoint/2010/main" val="2152531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6712"/>
            <a:ext cx="7848600" cy="533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Relationships</a:t>
            </a:r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813467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i="0" dirty="0">
                <a:latin typeface="+mn-lt"/>
              </a:rPr>
              <a:t>In UML, object interconnections (logical or physical), are modeled as relationships. </a:t>
            </a:r>
          </a:p>
          <a:p>
            <a:r>
              <a:rPr lang="en-US" altLang="en-US" sz="2400" i="0" dirty="0">
                <a:latin typeface="+mn-lt"/>
              </a:rPr>
              <a:t>There are three kinds of relationships in UML:</a:t>
            </a:r>
          </a:p>
          <a:p>
            <a:pPr lvl="1">
              <a:buFontTx/>
              <a:buChar char="•"/>
            </a:pPr>
            <a:r>
              <a:rPr lang="en-US" altLang="en-US" sz="2400" i="0" dirty="0">
                <a:latin typeface="+mn-lt"/>
              </a:rPr>
              <a:t> </a:t>
            </a:r>
            <a:r>
              <a:rPr lang="en-US" altLang="en-US" sz="2000" i="0" dirty="0">
                <a:latin typeface="+mn-lt"/>
              </a:rPr>
              <a:t>dependencies</a:t>
            </a:r>
          </a:p>
          <a:p>
            <a:pPr lvl="1">
              <a:buFontTx/>
              <a:buChar char="•"/>
            </a:pPr>
            <a:r>
              <a:rPr lang="en-US" altLang="en-US" sz="2000" i="0" dirty="0">
                <a:latin typeface="+mn-lt"/>
              </a:rPr>
              <a:t> generalizations</a:t>
            </a:r>
          </a:p>
          <a:p>
            <a:pPr lvl="1">
              <a:buFontTx/>
              <a:buChar char="•"/>
            </a:pPr>
            <a:r>
              <a:rPr lang="en-US" altLang="en-US" sz="2000" i="0" dirty="0">
                <a:latin typeface="+mn-lt"/>
              </a:rPr>
              <a:t> associations</a:t>
            </a:r>
          </a:p>
          <a:p>
            <a:endParaRPr lang="en-US" altLang="en-US" sz="2400" i="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88640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704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1"/>
            <a:ext cx="7848600" cy="5334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Dependency Relationships</a:t>
            </a:r>
          </a:p>
        </p:txBody>
      </p:sp>
      <p:sp>
        <p:nvSpPr>
          <p:cNvPr id="165891" name="Rectangle 3"/>
          <p:cNvSpPr>
            <a:spLocks noChangeArrowheads="1"/>
          </p:cNvSpPr>
          <p:nvPr/>
        </p:nvSpPr>
        <p:spPr bwMode="auto">
          <a:xfrm>
            <a:off x="1219200" y="3733800"/>
            <a:ext cx="2438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CourseSchedule</a:t>
            </a: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1219200" y="4267200"/>
            <a:ext cx="2438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1219200" y="4648200"/>
            <a:ext cx="2438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add(c : Course)</a:t>
            </a:r>
          </a:p>
          <a:p>
            <a:r>
              <a:rPr lang="en-US" altLang="en-US"/>
              <a:t>remove(c : Course)</a:t>
            </a: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5410200" y="4191000"/>
            <a:ext cx="2438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Course</a:t>
            </a:r>
          </a:p>
        </p:txBody>
      </p:sp>
      <p:sp>
        <p:nvSpPr>
          <p:cNvPr id="165895" name="Line 7"/>
          <p:cNvSpPr>
            <a:spLocks noChangeShapeType="1"/>
          </p:cNvSpPr>
          <p:nvPr/>
        </p:nvSpPr>
        <p:spPr bwMode="auto">
          <a:xfrm>
            <a:off x="3657600" y="44958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5896" name="Text Box 8"/>
          <p:cNvSpPr txBox="1">
            <a:spLocks noChangeArrowheads="1"/>
          </p:cNvSpPr>
          <p:nvPr/>
        </p:nvSpPr>
        <p:spPr bwMode="auto">
          <a:xfrm>
            <a:off x="479425" y="1543050"/>
            <a:ext cx="81089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i="0" dirty="0">
                <a:latin typeface="+mn-lt"/>
              </a:rPr>
              <a:t>A dependency indicates a semantic relationship between two or</a:t>
            </a:r>
          </a:p>
          <a:p>
            <a:r>
              <a:rPr lang="en-US" altLang="en-US" sz="2400" i="0" dirty="0">
                <a:latin typeface="+mn-lt"/>
              </a:rPr>
              <a:t>more elements.  The dependency from </a:t>
            </a:r>
            <a:r>
              <a:rPr lang="en-US" altLang="en-US" sz="2400" i="0" dirty="0" err="1">
                <a:latin typeface="+mn-lt"/>
              </a:rPr>
              <a:t>CourseSchedule</a:t>
            </a:r>
            <a:r>
              <a:rPr lang="en-US" altLang="en-US" sz="2400" i="0" dirty="0">
                <a:latin typeface="+mn-lt"/>
              </a:rPr>
              <a:t> to Course exists because Course is used in both the </a:t>
            </a:r>
            <a:r>
              <a:rPr lang="en-US" altLang="en-US" sz="2400" b="1" i="0" dirty="0">
                <a:latin typeface="+mn-lt"/>
              </a:rPr>
              <a:t>add</a:t>
            </a:r>
            <a:r>
              <a:rPr lang="en-US" altLang="en-US" sz="2400" i="0" dirty="0">
                <a:latin typeface="+mn-lt"/>
              </a:rPr>
              <a:t> and </a:t>
            </a:r>
            <a:r>
              <a:rPr lang="en-US" altLang="en-US" sz="2400" b="1" i="0" dirty="0">
                <a:latin typeface="+mn-lt"/>
              </a:rPr>
              <a:t>remove</a:t>
            </a:r>
            <a:r>
              <a:rPr lang="en-US" altLang="en-US" sz="2400" i="0" dirty="0">
                <a:latin typeface="+mn-lt"/>
              </a:rPr>
              <a:t> operations of </a:t>
            </a:r>
            <a:r>
              <a:rPr lang="en-US" altLang="en-US" sz="2400" i="0" dirty="0" err="1">
                <a:latin typeface="+mn-lt"/>
              </a:rPr>
              <a:t>CourseSchedule</a:t>
            </a:r>
            <a:r>
              <a:rPr lang="en-US" altLang="en-US" sz="2400" i="0" dirty="0">
                <a:latin typeface="+mn-lt"/>
              </a:rPr>
              <a:t>.</a:t>
            </a:r>
          </a:p>
          <a:p>
            <a:endParaRPr lang="en-US" altLang="en-US" sz="2400" i="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88640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418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800100"/>
            <a:ext cx="7848600" cy="533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Generalization Relationships</a:t>
            </a:r>
          </a:p>
        </p:txBody>
      </p:sp>
      <p:sp>
        <p:nvSpPr>
          <p:cNvPr id="166915" name="Rectangle 3"/>
          <p:cNvSpPr>
            <a:spLocks noChangeArrowheads="1"/>
          </p:cNvSpPr>
          <p:nvPr/>
        </p:nvSpPr>
        <p:spPr bwMode="auto">
          <a:xfrm>
            <a:off x="660400" y="1727200"/>
            <a:ext cx="2438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Person</a:t>
            </a: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3810001" y="2209800"/>
            <a:ext cx="493846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i="0" dirty="0">
                <a:latin typeface="+mn-lt"/>
              </a:rPr>
              <a:t>A generalization connects a </a:t>
            </a:r>
            <a:r>
              <a:rPr lang="en-US" altLang="en-US" sz="2400" b="1" i="0" dirty="0">
                <a:latin typeface="+mn-lt"/>
              </a:rPr>
              <a:t>subclass</a:t>
            </a:r>
          </a:p>
          <a:p>
            <a:r>
              <a:rPr lang="en-US" altLang="en-US" sz="2400" i="0" dirty="0">
                <a:latin typeface="+mn-lt"/>
              </a:rPr>
              <a:t>to its </a:t>
            </a:r>
            <a:r>
              <a:rPr lang="en-US" altLang="en-US" sz="2400" b="1" i="0" dirty="0">
                <a:latin typeface="+mn-lt"/>
              </a:rPr>
              <a:t>superclass</a:t>
            </a:r>
            <a:r>
              <a:rPr lang="en-US" altLang="en-US" sz="2400" i="0" dirty="0">
                <a:latin typeface="+mn-lt"/>
              </a:rPr>
              <a:t>. </a:t>
            </a:r>
          </a:p>
          <a:p>
            <a:r>
              <a:rPr lang="en-US" altLang="en-US" sz="2400" i="0" dirty="0">
                <a:latin typeface="+mn-lt"/>
              </a:rPr>
              <a:t>It denotes an inheritance of attributes and behavior from the superclass to the subclass and indicates a specialization in the subclass of the more general superclass.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685800" y="4191000"/>
            <a:ext cx="2438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Student</a:t>
            </a:r>
          </a:p>
        </p:txBody>
      </p:sp>
      <p:grpSp>
        <p:nvGrpSpPr>
          <p:cNvPr id="166918" name="Group 6"/>
          <p:cNvGrpSpPr>
            <a:grpSpLocks/>
          </p:cNvGrpSpPr>
          <p:nvPr/>
        </p:nvGrpSpPr>
        <p:grpSpPr bwMode="auto">
          <a:xfrm>
            <a:off x="1676400" y="2514600"/>
            <a:ext cx="419100" cy="1676400"/>
            <a:chOff x="968" y="1584"/>
            <a:chExt cx="264" cy="1056"/>
          </a:xfrm>
        </p:grpSpPr>
        <p:sp>
          <p:nvSpPr>
            <p:cNvPr id="166919" name="Line 7"/>
            <p:cNvSpPr>
              <a:spLocks noChangeShapeType="1"/>
            </p:cNvSpPr>
            <p:nvPr/>
          </p:nvSpPr>
          <p:spPr bwMode="auto">
            <a:xfrm>
              <a:off x="1104" y="1824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6920" name="Freeform 8"/>
            <p:cNvSpPr>
              <a:spLocks/>
            </p:cNvSpPr>
            <p:nvPr/>
          </p:nvSpPr>
          <p:spPr bwMode="auto">
            <a:xfrm>
              <a:off x="968" y="1584"/>
              <a:ext cx="264" cy="240"/>
            </a:xfrm>
            <a:custGeom>
              <a:avLst/>
              <a:gdLst>
                <a:gd name="T0" fmla="*/ 144 w 336"/>
                <a:gd name="T1" fmla="*/ 0 h 240"/>
                <a:gd name="T2" fmla="*/ 0 w 336"/>
                <a:gd name="T3" fmla="*/ 240 h 240"/>
                <a:gd name="T4" fmla="*/ 336 w 336"/>
                <a:gd name="T5" fmla="*/ 240 h 240"/>
                <a:gd name="T6" fmla="*/ 144 w 336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" h="240">
                  <a:moveTo>
                    <a:pt x="144" y="0"/>
                  </a:moveTo>
                  <a:lnTo>
                    <a:pt x="0" y="240"/>
                  </a:lnTo>
                  <a:lnTo>
                    <a:pt x="336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7504" y="188640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483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51520" y="940401"/>
            <a:ext cx="7920880" cy="533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Generalization Relationships (Cont’d)</a:t>
            </a:r>
          </a:p>
        </p:txBody>
      </p:sp>
      <p:sp>
        <p:nvSpPr>
          <p:cNvPr id="167939" name="Rectangle 1027"/>
          <p:cNvSpPr>
            <a:spLocks noChangeArrowheads="1"/>
          </p:cNvSpPr>
          <p:nvPr/>
        </p:nvSpPr>
        <p:spPr bwMode="auto">
          <a:xfrm>
            <a:off x="1295400" y="2819400"/>
            <a:ext cx="2438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Student</a:t>
            </a:r>
          </a:p>
        </p:txBody>
      </p:sp>
      <p:sp>
        <p:nvSpPr>
          <p:cNvPr id="167940" name="Text Box 1028"/>
          <p:cNvSpPr txBox="1">
            <a:spLocks noChangeArrowheads="1"/>
          </p:cNvSpPr>
          <p:nvPr/>
        </p:nvSpPr>
        <p:spPr bwMode="auto">
          <a:xfrm>
            <a:off x="571500" y="1685925"/>
            <a:ext cx="8153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i="0" dirty="0">
                <a:latin typeface="+mn-lt"/>
              </a:rPr>
              <a:t>UML permits a class to inherit from multiple </a:t>
            </a:r>
            <a:r>
              <a:rPr lang="en-US" altLang="en-US" sz="2000" i="0" dirty="0" err="1">
                <a:latin typeface="+mn-lt"/>
              </a:rPr>
              <a:t>superclasses</a:t>
            </a:r>
            <a:r>
              <a:rPr lang="en-US" altLang="en-US" sz="2000" i="0" dirty="0">
                <a:latin typeface="+mn-lt"/>
              </a:rPr>
              <a:t>, although some programming languages (e.g., Java) do not permit multiple inheritance. </a:t>
            </a:r>
          </a:p>
        </p:txBody>
      </p:sp>
      <p:sp>
        <p:nvSpPr>
          <p:cNvPr id="167941" name="Rectangle 1029"/>
          <p:cNvSpPr>
            <a:spLocks noChangeArrowheads="1"/>
          </p:cNvSpPr>
          <p:nvPr/>
        </p:nvSpPr>
        <p:spPr bwMode="auto">
          <a:xfrm>
            <a:off x="2895600" y="5029200"/>
            <a:ext cx="3048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TeachingAssistant</a:t>
            </a:r>
          </a:p>
        </p:txBody>
      </p:sp>
      <p:sp>
        <p:nvSpPr>
          <p:cNvPr id="167942" name="Line 1030"/>
          <p:cNvSpPr>
            <a:spLocks noChangeShapeType="1"/>
          </p:cNvSpPr>
          <p:nvPr/>
        </p:nvSpPr>
        <p:spPr bwMode="auto">
          <a:xfrm>
            <a:off x="4343400" y="4495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7943" name="Freeform 1031"/>
          <p:cNvSpPr>
            <a:spLocks/>
          </p:cNvSpPr>
          <p:nvPr/>
        </p:nvSpPr>
        <p:spPr bwMode="auto">
          <a:xfrm>
            <a:off x="2755900" y="3619500"/>
            <a:ext cx="419100" cy="398463"/>
          </a:xfrm>
          <a:custGeom>
            <a:avLst/>
            <a:gdLst>
              <a:gd name="T0" fmla="*/ 144 w 336"/>
              <a:gd name="T1" fmla="*/ 0 h 240"/>
              <a:gd name="T2" fmla="*/ 0 w 336"/>
              <a:gd name="T3" fmla="*/ 240 h 240"/>
              <a:gd name="T4" fmla="*/ 336 w 336"/>
              <a:gd name="T5" fmla="*/ 240 h 240"/>
              <a:gd name="T6" fmla="*/ 144 w 336"/>
              <a:gd name="T7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" h="240">
                <a:moveTo>
                  <a:pt x="144" y="0"/>
                </a:moveTo>
                <a:lnTo>
                  <a:pt x="0" y="240"/>
                </a:lnTo>
                <a:lnTo>
                  <a:pt x="336" y="240"/>
                </a:lnTo>
                <a:lnTo>
                  <a:pt x="144" y="0"/>
                </a:lnTo>
                <a:close/>
              </a:path>
            </a:pathLst>
          </a:custGeom>
          <a:solidFill>
            <a:schemeClr val="bg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7944" name="Rectangle 1032"/>
          <p:cNvSpPr>
            <a:spLocks noChangeArrowheads="1"/>
          </p:cNvSpPr>
          <p:nvPr/>
        </p:nvSpPr>
        <p:spPr bwMode="auto">
          <a:xfrm>
            <a:off x="4724400" y="2895600"/>
            <a:ext cx="2438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Employee</a:t>
            </a:r>
          </a:p>
        </p:txBody>
      </p:sp>
      <p:sp>
        <p:nvSpPr>
          <p:cNvPr id="167945" name="Freeform 1033"/>
          <p:cNvSpPr>
            <a:spLocks/>
          </p:cNvSpPr>
          <p:nvPr/>
        </p:nvSpPr>
        <p:spPr bwMode="auto">
          <a:xfrm>
            <a:off x="5562600" y="3657600"/>
            <a:ext cx="419100" cy="398463"/>
          </a:xfrm>
          <a:custGeom>
            <a:avLst/>
            <a:gdLst>
              <a:gd name="T0" fmla="*/ 144 w 336"/>
              <a:gd name="T1" fmla="*/ 0 h 240"/>
              <a:gd name="T2" fmla="*/ 0 w 336"/>
              <a:gd name="T3" fmla="*/ 240 h 240"/>
              <a:gd name="T4" fmla="*/ 336 w 336"/>
              <a:gd name="T5" fmla="*/ 240 h 240"/>
              <a:gd name="T6" fmla="*/ 144 w 336"/>
              <a:gd name="T7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" h="240">
                <a:moveTo>
                  <a:pt x="144" y="0"/>
                </a:moveTo>
                <a:lnTo>
                  <a:pt x="0" y="240"/>
                </a:lnTo>
                <a:lnTo>
                  <a:pt x="336" y="240"/>
                </a:lnTo>
                <a:lnTo>
                  <a:pt x="144" y="0"/>
                </a:lnTo>
                <a:close/>
              </a:path>
            </a:pathLst>
          </a:custGeom>
          <a:solidFill>
            <a:schemeClr val="bg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7946" name="Freeform 1034"/>
          <p:cNvSpPr>
            <a:spLocks/>
          </p:cNvSpPr>
          <p:nvPr/>
        </p:nvSpPr>
        <p:spPr bwMode="auto">
          <a:xfrm>
            <a:off x="2971800" y="4038600"/>
            <a:ext cx="2819400" cy="457200"/>
          </a:xfrm>
          <a:custGeom>
            <a:avLst/>
            <a:gdLst>
              <a:gd name="T0" fmla="*/ 0 w 1776"/>
              <a:gd name="T1" fmla="*/ 0 h 288"/>
              <a:gd name="T2" fmla="*/ 0 w 1776"/>
              <a:gd name="T3" fmla="*/ 288 h 288"/>
              <a:gd name="T4" fmla="*/ 1776 w 1776"/>
              <a:gd name="T5" fmla="*/ 288 h 288"/>
              <a:gd name="T6" fmla="*/ 1776 w 1776"/>
              <a:gd name="T7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6" h="288">
                <a:moveTo>
                  <a:pt x="0" y="0"/>
                </a:moveTo>
                <a:lnTo>
                  <a:pt x="0" y="288"/>
                </a:lnTo>
                <a:lnTo>
                  <a:pt x="1776" y="288"/>
                </a:lnTo>
                <a:lnTo>
                  <a:pt x="1776" y="0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107504" y="188640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302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500062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sz="2800" b="1" dirty="0"/>
              <a:t>Generalization/Inheritance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Often </a:t>
            </a:r>
            <a:r>
              <a:rPr lang="en-US" altLang="en-US" sz="2000" b="1" dirty="0"/>
              <a:t>Generalization</a:t>
            </a:r>
            <a:r>
              <a:rPr lang="en-US" altLang="en-US" sz="2000" dirty="0"/>
              <a:t> is called a “</a:t>
            </a:r>
            <a:r>
              <a:rPr lang="en-US" altLang="en-US" sz="2000" b="1" dirty="0"/>
              <a:t>IS A”</a:t>
            </a:r>
            <a:r>
              <a:rPr lang="en-US" altLang="en-US" sz="2000" dirty="0"/>
              <a:t> relationship</a:t>
            </a:r>
          </a:p>
          <a:p>
            <a:pPr algn="l" rtl="0"/>
            <a:r>
              <a:rPr lang="en-US" altLang="en-US" sz="2000" dirty="0"/>
              <a:t>Generalization is the relationship between a class (</a:t>
            </a:r>
            <a:r>
              <a:rPr lang="en-US" altLang="en-US" sz="2000" b="1" dirty="0"/>
              <a:t>superclass</a:t>
            </a:r>
            <a:r>
              <a:rPr lang="en-US" altLang="en-US" sz="2000" dirty="0"/>
              <a:t>) and one or more </a:t>
            </a:r>
            <a:r>
              <a:rPr lang="en-US" altLang="en-US" sz="2000" b="1" dirty="0"/>
              <a:t>variations</a:t>
            </a:r>
            <a:r>
              <a:rPr lang="en-US" altLang="en-US" sz="2000" dirty="0"/>
              <a:t> of the class (</a:t>
            </a:r>
            <a:r>
              <a:rPr lang="en-US" altLang="en-US" sz="2000" b="1" dirty="0"/>
              <a:t>subclasses</a:t>
            </a:r>
            <a:r>
              <a:rPr lang="en-US" altLang="en-US" sz="2000" dirty="0"/>
              <a:t>).</a:t>
            </a:r>
          </a:p>
          <a:p>
            <a:pPr algn="l" rtl="0"/>
            <a:r>
              <a:rPr lang="en-US" altLang="en-US" sz="2000" dirty="0"/>
              <a:t>Generalization organizes classes by their </a:t>
            </a:r>
            <a:r>
              <a:rPr lang="en-US" altLang="en-US" sz="2000" b="1" dirty="0"/>
              <a:t>similarities </a:t>
            </a:r>
            <a:r>
              <a:rPr lang="en-US" altLang="en-US" sz="2000" dirty="0"/>
              <a:t>and</a:t>
            </a:r>
            <a:r>
              <a:rPr lang="en-US" altLang="en-US" sz="2000" b="1" dirty="0"/>
              <a:t> </a:t>
            </a:r>
            <a:r>
              <a:rPr lang="en-US" altLang="en-US" sz="2000" dirty="0"/>
              <a:t>their </a:t>
            </a:r>
            <a:r>
              <a:rPr lang="en-US" altLang="en-US" sz="2000" b="1" dirty="0"/>
              <a:t>differences, structuring </a:t>
            </a:r>
            <a:r>
              <a:rPr lang="en-US" altLang="en-US" sz="2000" dirty="0"/>
              <a:t>the descriptions of objects.</a:t>
            </a:r>
          </a:p>
          <a:p>
            <a:r>
              <a:rPr lang="en-US" altLang="en-US" sz="2000" dirty="0"/>
              <a:t>A superclass holds </a:t>
            </a:r>
            <a:r>
              <a:rPr lang="en-US" altLang="en-US" sz="2000" b="1" dirty="0"/>
              <a:t>common </a:t>
            </a:r>
            <a:r>
              <a:rPr lang="en-US" altLang="en-US" sz="2000" dirty="0"/>
              <a:t>attributes, operations and associations.</a:t>
            </a:r>
          </a:p>
          <a:p>
            <a:pPr algn="l" rtl="0"/>
            <a:r>
              <a:rPr lang="en-US" altLang="en-US" sz="2000" dirty="0"/>
              <a:t>The subclasses </a:t>
            </a:r>
            <a:r>
              <a:rPr lang="en-US" altLang="en-US" sz="2000" b="1" dirty="0"/>
              <a:t>adds specific </a:t>
            </a:r>
            <a:r>
              <a:rPr lang="en-US" altLang="en-US" sz="2000" dirty="0"/>
              <a:t>attributes, operations, and associations. They i</a:t>
            </a:r>
            <a:r>
              <a:rPr lang="en-US" altLang="en-US" sz="2000" b="1" dirty="0"/>
              <a:t>nherit</a:t>
            </a:r>
            <a:r>
              <a:rPr lang="en-US" altLang="en-US" sz="2000" dirty="0"/>
              <a:t> the features of their superclass.</a:t>
            </a:r>
          </a:p>
          <a:p>
            <a:pPr algn="l" rtl="0"/>
            <a:r>
              <a:rPr lang="en-US" altLang="en-US" sz="2000" b="1" dirty="0"/>
              <a:t>Simple generalization</a:t>
            </a:r>
            <a:r>
              <a:rPr lang="en-US" altLang="en-US" sz="2000" dirty="0"/>
              <a:t> organizes classes into a </a:t>
            </a:r>
            <a:r>
              <a:rPr lang="en-US" altLang="en-US" sz="2000" b="1" dirty="0"/>
              <a:t>hierarchy</a:t>
            </a:r>
            <a:r>
              <a:rPr lang="en-US" altLang="en-US" sz="2000" dirty="0"/>
              <a:t>.</a:t>
            </a:r>
          </a:p>
          <a:p>
            <a:pPr algn="l" rtl="0"/>
            <a:r>
              <a:rPr lang="en-US" altLang="en-US" sz="2000" dirty="0"/>
              <a:t>A subclass may </a:t>
            </a:r>
            <a:r>
              <a:rPr lang="en-US" altLang="en-US" sz="2000" b="1" dirty="0"/>
              <a:t>override </a:t>
            </a:r>
            <a:r>
              <a:rPr lang="en-US" altLang="en-US" sz="2000" dirty="0"/>
              <a:t>a superclass</a:t>
            </a:r>
            <a:r>
              <a:rPr lang="en-US" altLang="en-US" sz="2000" b="1" dirty="0"/>
              <a:t> feature (</a:t>
            </a:r>
            <a:r>
              <a:rPr lang="en-US" altLang="en-US" sz="2000" dirty="0"/>
              <a:t>attribute default values, operation) by </a:t>
            </a:r>
            <a:r>
              <a:rPr lang="en-US" altLang="en-US" sz="2000" b="1" dirty="0"/>
              <a:t>redefining a feature with the same name</a:t>
            </a:r>
            <a:r>
              <a:rPr lang="en-US" altLang="en-US" sz="2000" dirty="0"/>
              <a:t>. </a:t>
            </a:r>
          </a:p>
          <a:p>
            <a:pPr algn="l" rtl="0"/>
            <a:endParaRPr lang="en-US" altLang="en-US" sz="2000" dirty="0"/>
          </a:p>
          <a:p>
            <a:pPr algn="l" rtl="0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72306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3" name="Picture 5" descr="03fig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619125"/>
            <a:ext cx="5743575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77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210" name="Picture 9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2"/>
          <a:stretch>
            <a:fillRect/>
          </a:stretch>
        </p:blipFill>
        <p:spPr bwMode="auto">
          <a:xfrm>
            <a:off x="1341430" y="1124744"/>
            <a:ext cx="6461140" cy="544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54117" y="217216"/>
            <a:ext cx="7981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i="0" dirty="0"/>
              <a:t>UML (Unified </a:t>
            </a:r>
            <a:r>
              <a:rPr lang="en-GB" sz="4000" i="0" dirty="0" err="1"/>
              <a:t>Modeling</a:t>
            </a:r>
            <a:r>
              <a:rPr lang="en-GB" sz="4000" i="0" dirty="0"/>
              <a:t> Language)</a:t>
            </a:r>
          </a:p>
        </p:txBody>
      </p:sp>
    </p:spTree>
    <p:extLst>
      <p:ext uri="{BB962C8B-B14F-4D97-AF65-F5344CB8AC3E}">
        <p14:creationId xmlns:p14="http://schemas.microsoft.com/office/powerpoint/2010/main" val="273443201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b="1" dirty="0"/>
              <a:t>Use of generalization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altLang="en-US" sz="2400" b="1" dirty="0"/>
              <a:t>Used for three purposes:</a:t>
            </a:r>
          </a:p>
          <a:p>
            <a:pPr lvl="1" algn="l" rtl="0"/>
            <a:r>
              <a:rPr lang="en-US" altLang="en-US" sz="2000" dirty="0"/>
              <a:t>Support of polymorphism:</a:t>
            </a:r>
          </a:p>
          <a:p>
            <a:pPr lvl="2" algn="l" rtl="0"/>
            <a:r>
              <a:rPr lang="en-US" altLang="en-US" sz="1800" dirty="0"/>
              <a:t> polymorphism increases</a:t>
            </a:r>
            <a:r>
              <a:rPr lang="ar-JO" altLang="en-US" sz="1800" dirty="0"/>
              <a:t> </a:t>
            </a:r>
            <a:r>
              <a:rPr lang="en-US" altLang="en-US" sz="1800" dirty="0"/>
              <a:t>the flexibility of software. </a:t>
            </a:r>
          </a:p>
          <a:p>
            <a:pPr lvl="2" algn="l" rtl="0"/>
            <a:r>
              <a:rPr lang="en-US" altLang="en-US" sz="1800" dirty="0"/>
              <a:t>Adding a new subclass and automatically inheriting superclass behavior.</a:t>
            </a:r>
          </a:p>
          <a:p>
            <a:pPr lvl="1" algn="l" rtl="0"/>
            <a:r>
              <a:rPr lang="en-US" altLang="en-US" sz="2000" dirty="0"/>
              <a:t>Structuring the description of objects:</a:t>
            </a:r>
          </a:p>
          <a:p>
            <a:pPr lvl="2" algn="l" rtl="0"/>
            <a:r>
              <a:rPr lang="en-US" altLang="en-US" sz="1800" dirty="0"/>
              <a:t>Forming a taxonomy (classification), organizing objects according to their similarities.</a:t>
            </a:r>
          </a:p>
          <a:p>
            <a:pPr lvl="2" algn="l" rtl="0"/>
            <a:r>
              <a:rPr lang="en-US" altLang="en-US" sz="1800" dirty="0"/>
              <a:t>It is much more profound than modeling each class individually and in isolation of other similar classes.</a:t>
            </a:r>
          </a:p>
          <a:p>
            <a:pPr lvl="1" algn="l" rtl="0"/>
            <a:r>
              <a:rPr lang="en-US" altLang="en-US" sz="2000" dirty="0"/>
              <a:t>Enabling code reuse:</a:t>
            </a:r>
          </a:p>
          <a:p>
            <a:pPr lvl="2" algn="l" rtl="0"/>
            <a:r>
              <a:rPr lang="en-US" altLang="en-US" sz="1800" dirty="0"/>
              <a:t>Reuse is more productive than repeatedly writing code from scratch. </a:t>
            </a:r>
          </a:p>
          <a:p>
            <a:pPr lvl="2" algn="l" rtl="0"/>
            <a:endParaRPr lang="en-US" altLang="en-US" sz="1800" dirty="0"/>
          </a:p>
          <a:p>
            <a:pPr lvl="2" algn="l" rtl="0"/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4993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041855"/>
            <a:ext cx="7848600" cy="533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Association Relationships</a:t>
            </a: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289723" y="1851318"/>
            <a:ext cx="810895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i="0" dirty="0">
                <a:latin typeface="+mn-lt"/>
              </a:rPr>
              <a:t>If two classes in a model need to communicate with each other, there must be a link between them. </a:t>
            </a:r>
          </a:p>
          <a:p>
            <a:endParaRPr lang="en-US" altLang="en-US" sz="2000" i="0" dirty="0">
              <a:latin typeface="+mn-lt"/>
            </a:endParaRPr>
          </a:p>
          <a:p>
            <a:r>
              <a:rPr lang="en-US" altLang="en-US" sz="2000" i="0" dirty="0">
                <a:latin typeface="+mn-lt"/>
              </a:rPr>
              <a:t>An association denotes that link. </a:t>
            </a:r>
          </a:p>
        </p:txBody>
      </p:sp>
      <p:sp>
        <p:nvSpPr>
          <p:cNvPr id="168964" name="Line 4"/>
          <p:cNvSpPr>
            <a:spLocks noChangeShapeType="1"/>
          </p:cNvSpPr>
          <p:nvPr/>
        </p:nvSpPr>
        <p:spPr bwMode="auto">
          <a:xfrm>
            <a:off x="2743200" y="4038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6324600" y="38100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Instructor</a:t>
            </a:r>
          </a:p>
        </p:txBody>
      </p:sp>
      <p:sp>
        <p:nvSpPr>
          <p:cNvPr id="168966" name="Rectangle 6"/>
          <p:cNvSpPr>
            <a:spLocks noChangeArrowheads="1"/>
          </p:cNvSpPr>
          <p:nvPr/>
        </p:nvSpPr>
        <p:spPr bwMode="auto">
          <a:xfrm>
            <a:off x="685800" y="37719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Student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188640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970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33349" y="723900"/>
            <a:ext cx="8153400" cy="5334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Association Relationships (Cont’d)</a:t>
            </a:r>
          </a:p>
        </p:txBody>
      </p:sp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517525" y="1524000"/>
            <a:ext cx="810895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i="0" dirty="0">
                <a:latin typeface="+mn-lt"/>
              </a:rPr>
              <a:t>We can indicate the multiplicity of an association by adding multiplicity adornments to the line denoting the association. </a:t>
            </a:r>
          </a:p>
          <a:p>
            <a:endParaRPr lang="en-US" altLang="en-US" sz="2000" i="0" dirty="0">
              <a:latin typeface="+mn-lt"/>
            </a:endParaRPr>
          </a:p>
          <a:p>
            <a:r>
              <a:rPr lang="en-US" altLang="en-US" sz="2000" i="0" dirty="0">
                <a:latin typeface="+mn-lt"/>
              </a:rPr>
              <a:t>The example indicates that a Student has one or more Instructors:</a:t>
            </a:r>
          </a:p>
        </p:txBody>
      </p:sp>
      <p:sp>
        <p:nvSpPr>
          <p:cNvPr id="169988" name="Line 4"/>
          <p:cNvSpPr>
            <a:spLocks noChangeShapeType="1"/>
          </p:cNvSpPr>
          <p:nvPr/>
        </p:nvSpPr>
        <p:spPr bwMode="auto">
          <a:xfrm>
            <a:off x="2743200" y="4038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6324600" y="38100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Instructor</a:t>
            </a:r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 bwMode="auto">
          <a:xfrm>
            <a:off x="685800" y="37719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Student</a:t>
            </a:r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5638800" y="4038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1..*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504" y="188640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29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944563"/>
            <a:ext cx="8229600" cy="533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Association Relationships (Cont’d)</a:t>
            </a: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609600" y="1981200"/>
            <a:ext cx="81089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i="0" dirty="0">
                <a:latin typeface="+mn-lt"/>
              </a:rPr>
              <a:t>The example indicates that every Instructor has one or more Students:</a:t>
            </a:r>
          </a:p>
        </p:txBody>
      </p:sp>
      <p:sp>
        <p:nvSpPr>
          <p:cNvPr id="171012" name="Line 4"/>
          <p:cNvSpPr>
            <a:spLocks noChangeShapeType="1"/>
          </p:cNvSpPr>
          <p:nvPr/>
        </p:nvSpPr>
        <p:spPr bwMode="auto">
          <a:xfrm>
            <a:off x="2743200" y="4038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6324600" y="38100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Instructor</a:t>
            </a:r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685800" y="37719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Student</a:t>
            </a:r>
          </a:p>
        </p:txBody>
      </p:sp>
      <p:sp>
        <p:nvSpPr>
          <p:cNvPr id="171016" name="Text Box 8"/>
          <p:cNvSpPr txBox="1">
            <a:spLocks noChangeArrowheads="1"/>
          </p:cNvSpPr>
          <p:nvPr/>
        </p:nvSpPr>
        <p:spPr bwMode="auto">
          <a:xfrm>
            <a:off x="2743200" y="4038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1..*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504" y="188640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722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7303" y="874511"/>
            <a:ext cx="8229600" cy="533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Association Relationships (Cont’d)</a:t>
            </a:r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517525" y="1788911"/>
            <a:ext cx="8108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i="0" dirty="0">
                <a:latin typeface="+mn-lt"/>
              </a:rPr>
              <a:t>We can also indicate the behavior of an object in an association (i.e., the role of an object) using </a:t>
            </a:r>
            <a:r>
              <a:rPr lang="en-US" altLang="en-US" sz="2000" i="0" dirty="0" err="1">
                <a:latin typeface="+mn-lt"/>
              </a:rPr>
              <a:t>rolenames</a:t>
            </a:r>
            <a:r>
              <a:rPr lang="en-US" altLang="en-US" sz="2000" i="0" dirty="0">
                <a:latin typeface="+mn-lt"/>
              </a:rPr>
              <a:t>.</a:t>
            </a:r>
          </a:p>
        </p:txBody>
      </p:sp>
      <p:sp>
        <p:nvSpPr>
          <p:cNvPr id="172036" name="Line 4"/>
          <p:cNvSpPr>
            <a:spLocks noChangeShapeType="1"/>
          </p:cNvSpPr>
          <p:nvPr/>
        </p:nvSpPr>
        <p:spPr bwMode="auto">
          <a:xfrm>
            <a:off x="2743200" y="4038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6324600" y="38100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Instructor</a:t>
            </a:r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685800" y="37592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Student</a:t>
            </a:r>
          </a:p>
        </p:txBody>
      </p:sp>
      <p:sp>
        <p:nvSpPr>
          <p:cNvPr id="172039" name="Text Box 7"/>
          <p:cNvSpPr txBox="1">
            <a:spLocks noChangeArrowheads="1"/>
          </p:cNvSpPr>
          <p:nvPr/>
        </p:nvSpPr>
        <p:spPr bwMode="auto">
          <a:xfrm>
            <a:off x="5715000" y="4038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1..*</a:t>
            </a:r>
          </a:p>
        </p:txBody>
      </p:sp>
      <p:sp>
        <p:nvSpPr>
          <p:cNvPr id="172040" name="Text Box 8"/>
          <p:cNvSpPr txBox="1">
            <a:spLocks noChangeArrowheads="1"/>
          </p:cNvSpPr>
          <p:nvPr/>
        </p:nvSpPr>
        <p:spPr bwMode="auto">
          <a:xfrm>
            <a:off x="2743200" y="4038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1..*</a:t>
            </a:r>
          </a:p>
        </p:txBody>
      </p:sp>
      <p:sp>
        <p:nvSpPr>
          <p:cNvPr id="172041" name="Text Box 9"/>
          <p:cNvSpPr txBox="1">
            <a:spLocks noChangeArrowheads="1"/>
          </p:cNvSpPr>
          <p:nvPr/>
        </p:nvSpPr>
        <p:spPr bwMode="auto">
          <a:xfrm>
            <a:off x="4724400" y="35814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learns from</a:t>
            </a:r>
          </a:p>
        </p:txBody>
      </p:sp>
      <p:sp>
        <p:nvSpPr>
          <p:cNvPr id="172042" name="Text Box 10"/>
          <p:cNvSpPr txBox="1">
            <a:spLocks noChangeArrowheads="1"/>
          </p:cNvSpPr>
          <p:nvPr/>
        </p:nvSpPr>
        <p:spPr bwMode="auto">
          <a:xfrm>
            <a:off x="2819400" y="35814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teaches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8640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603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73490"/>
            <a:ext cx="8077200" cy="5334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Association Relationships (Cont’d)</a:t>
            </a: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1565301" y="2744521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 i="0" dirty="0">
                <a:latin typeface="+mn-lt"/>
              </a:rPr>
              <a:t>We can also name the association.</a:t>
            </a:r>
          </a:p>
        </p:txBody>
      </p:sp>
      <p:sp>
        <p:nvSpPr>
          <p:cNvPr id="173060" name="Line 4"/>
          <p:cNvSpPr>
            <a:spLocks noChangeShapeType="1"/>
          </p:cNvSpPr>
          <p:nvPr/>
        </p:nvSpPr>
        <p:spPr bwMode="auto">
          <a:xfrm>
            <a:off x="2743200" y="4038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6324600" y="38100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Team</a:t>
            </a:r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685800" y="37592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Student</a:t>
            </a:r>
          </a:p>
        </p:txBody>
      </p:sp>
      <p:sp>
        <p:nvSpPr>
          <p:cNvPr id="173063" name="Text Box 7"/>
          <p:cNvSpPr txBox="1">
            <a:spLocks noChangeArrowheads="1"/>
          </p:cNvSpPr>
          <p:nvPr/>
        </p:nvSpPr>
        <p:spPr bwMode="auto">
          <a:xfrm>
            <a:off x="3810000" y="35814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membership</a:t>
            </a:r>
          </a:p>
        </p:txBody>
      </p:sp>
      <p:sp>
        <p:nvSpPr>
          <p:cNvPr id="173064" name="Text Box 8"/>
          <p:cNvSpPr txBox="1">
            <a:spLocks noChangeArrowheads="1"/>
          </p:cNvSpPr>
          <p:nvPr/>
        </p:nvSpPr>
        <p:spPr bwMode="auto">
          <a:xfrm>
            <a:off x="2743200" y="4038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1..*</a:t>
            </a:r>
          </a:p>
        </p:txBody>
      </p:sp>
      <p:sp>
        <p:nvSpPr>
          <p:cNvPr id="173065" name="Text Box 9"/>
          <p:cNvSpPr txBox="1">
            <a:spLocks noChangeArrowheads="1"/>
          </p:cNvSpPr>
          <p:nvPr/>
        </p:nvSpPr>
        <p:spPr bwMode="auto">
          <a:xfrm>
            <a:off x="5715000" y="4038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1..*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88640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347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896827"/>
            <a:ext cx="8077200" cy="5334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Association </a:t>
            </a:r>
            <a:r>
              <a:rPr lang="en-US" altLang="en-US" sz="3100" dirty="0"/>
              <a:t>Relationships</a:t>
            </a:r>
            <a:r>
              <a:rPr lang="en-US" altLang="en-US" dirty="0"/>
              <a:t> (Cont’d)</a:t>
            </a:r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323528" y="2001726"/>
            <a:ext cx="7848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i="0" dirty="0"/>
              <a:t>We can specify dual associations.</a:t>
            </a:r>
          </a:p>
        </p:txBody>
      </p:sp>
      <p:sp>
        <p:nvSpPr>
          <p:cNvPr id="174084" name="Line 4"/>
          <p:cNvSpPr>
            <a:spLocks noChangeShapeType="1"/>
          </p:cNvSpPr>
          <p:nvPr/>
        </p:nvSpPr>
        <p:spPr bwMode="auto">
          <a:xfrm>
            <a:off x="2743200" y="4038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6324600" y="3810000"/>
            <a:ext cx="20574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Team</a:t>
            </a: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685800" y="3759200"/>
            <a:ext cx="2057400" cy="149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Student</a:t>
            </a:r>
          </a:p>
        </p:txBody>
      </p:sp>
      <p:sp>
        <p:nvSpPr>
          <p:cNvPr id="174087" name="Text Box 7"/>
          <p:cNvSpPr txBox="1">
            <a:spLocks noChangeArrowheads="1"/>
          </p:cNvSpPr>
          <p:nvPr/>
        </p:nvSpPr>
        <p:spPr bwMode="auto">
          <a:xfrm>
            <a:off x="3810000" y="35814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member of</a:t>
            </a:r>
          </a:p>
        </p:txBody>
      </p:sp>
      <p:sp>
        <p:nvSpPr>
          <p:cNvPr id="174088" name="Text Box 8"/>
          <p:cNvSpPr txBox="1">
            <a:spLocks noChangeArrowheads="1"/>
          </p:cNvSpPr>
          <p:nvPr/>
        </p:nvSpPr>
        <p:spPr bwMode="auto">
          <a:xfrm>
            <a:off x="2743200" y="4038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1..*</a:t>
            </a:r>
          </a:p>
        </p:txBody>
      </p:sp>
      <p:sp>
        <p:nvSpPr>
          <p:cNvPr id="174090" name="Line 10"/>
          <p:cNvSpPr>
            <a:spLocks noChangeShapeType="1"/>
          </p:cNvSpPr>
          <p:nvPr/>
        </p:nvSpPr>
        <p:spPr bwMode="auto">
          <a:xfrm>
            <a:off x="2743200" y="4876800"/>
            <a:ext cx="3581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091" name="Text Box 11"/>
          <p:cNvSpPr txBox="1">
            <a:spLocks noChangeArrowheads="1"/>
          </p:cNvSpPr>
          <p:nvPr/>
        </p:nvSpPr>
        <p:spPr bwMode="auto">
          <a:xfrm>
            <a:off x="3810000" y="48768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president of</a:t>
            </a:r>
          </a:p>
        </p:txBody>
      </p:sp>
      <p:sp>
        <p:nvSpPr>
          <p:cNvPr id="174093" name="Text Box 13"/>
          <p:cNvSpPr txBox="1">
            <a:spLocks noChangeArrowheads="1"/>
          </p:cNvSpPr>
          <p:nvPr/>
        </p:nvSpPr>
        <p:spPr bwMode="auto">
          <a:xfrm>
            <a:off x="2743200" y="4876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1</a:t>
            </a:r>
            <a:endParaRPr lang="en-US" altLang="en-US"/>
          </a:p>
        </p:txBody>
      </p:sp>
      <p:sp>
        <p:nvSpPr>
          <p:cNvPr id="174094" name="Text Box 14"/>
          <p:cNvSpPr txBox="1">
            <a:spLocks noChangeArrowheads="1"/>
          </p:cNvSpPr>
          <p:nvPr/>
        </p:nvSpPr>
        <p:spPr bwMode="auto">
          <a:xfrm>
            <a:off x="5715000" y="4876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1..*</a:t>
            </a:r>
          </a:p>
        </p:txBody>
      </p:sp>
      <p:sp>
        <p:nvSpPr>
          <p:cNvPr id="174095" name="Text Box 15"/>
          <p:cNvSpPr txBox="1">
            <a:spLocks noChangeArrowheads="1"/>
          </p:cNvSpPr>
          <p:nvPr/>
        </p:nvSpPr>
        <p:spPr bwMode="auto">
          <a:xfrm>
            <a:off x="5715000" y="4038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1..*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188640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436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46255" y="790575"/>
            <a:ext cx="8077200" cy="5334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Association Relationships (Cont’d)</a:t>
            </a: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555548" y="1555750"/>
            <a:ext cx="810895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i="0" dirty="0">
                <a:latin typeface="+mn-lt"/>
              </a:rPr>
              <a:t>We can constrain the association relationship by defining the navigability of the association. Here, a Router object requests services from a DNS object by sending messages to (invoking the operations of) the server. The direction of the association indicates that </a:t>
            </a:r>
            <a:r>
              <a:rPr lang="en-US" altLang="en-US" sz="2000" b="1" i="0" dirty="0">
                <a:latin typeface="+mn-lt"/>
              </a:rPr>
              <a:t>the server has no knowledge of the Router</a:t>
            </a:r>
            <a:r>
              <a:rPr lang="en-US" altLang="en-US" sz="2000" i="0" dirty="0">
                <a:latin typeface="+mn-lt"/>
              </a:rPr>
              <a:t>.</a:t>
            </a:r>
          </a:p>
        </p:txBody>
      </p:sp>
      <p:sp>
        <p:nvSpPr>
          <p:cNvPr id="176132" name="Line 4"/>
          <p:cNvSpPr>
            <a:spLocks noChangeShapeType="1"/>
          </p:cNvSpPr>
          <p:nvPr/>
        </p:nvSpPr>
        <p:spPr bwMode="auto">
          <a:xfrm>
            <a:off x="3124200" y="47244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990600" y="4419600"/>
            <a:ext cx="2133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Router</a:t>
            </a:r>
          </a:p>
        </p:txBody>
      </p:sp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5486400" y="4470400"/>
            <a:ext cx="2819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DomainNameServer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188640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255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40112" y="647700"/>
            <a:ext cx="8077200" cy="533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Association Relationships (Cont’d)</a:t>
            </a: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340112" y="1425575"/>
            <a:ext cx="8108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i="0" dirty="0">
                <a:latin typeface="+mn-lt"/>
              </a:rPr>
              <a:t>Associations can also be objects themselves, called link classes or an association class.</a:t>
            </a:r>
          </a:p>
        </p:txBody>
      </p:sp>
      <p:grpSp>
        <p:nvGrpSpPr>
          <p:cNvPr id="178180" name="Group 4"/>
          <p:cNvGrpSpPr>
            <a:grpSpLocks/>
          </p:cNvGrpSpPr>
          <p:nvPr/>
        </p:nvGrpSpPr>
        <p:grpSpPr bwMode="auto">
          <a:xfrm>
            <a:off x="685800" y="5257800"/>
            <a:ext cx="7696200" cy="546100"/>
            <a:chOff x="432" y="3072"/>
            <a:chExt cx="4848" cy="344"/>
          </a:xfrm>
        </p:grpSpPr>
        <p:sp>
          <p:nvSpPr>
            <p:cNvPr id="178181" name="Line 5"/>
            <p:cNvSpPr>
              <a:spLocks noChangeShapeType="1"/>
            </p:cNvSpPr>
            <p:nvPr/>
          </p:nvSpPr>
          <p:spPr bwMode="auto">
            <a:xfrm>
              <a:off x="1728" y="3248"/>
              <a:ext cx="23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8182" name="Rectangle 6"/>
            <p:cNvSpPr>
              <a:spLocks noChangeArrowheads="1"/>
            </p:cNvSpPr>
            <p:nvPr/>
          </p:nvSpPr>
          <p:spPr bwMode="auto">
            <a:xfrm>
              <a:off x="3984" y="3080"/>
              <a:ext cx="129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Warranty</a:t>
              </a:r>
            </a:p>
          </p:txBody>
        </p:sp>
        <p:sp>
          <p:nvSpPr>
            <p:cNvPr id="178183" name="Rectangle 7"/>
            <p:cNvSpPr>
              <a:spLocks noChangeArrowheads="1"/>
            </p:cNvSpPr>
            <p:nvPr/>
          </p:nvSpPr>
          <p:spPr bwMode="auto">
            <a:xfrm>
              <a:off x="432" y="3072"/>
              <a:ext cx="129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Product</a:t>
              </a:r>
            </a:p>
          </p:txBody>
        </p:sp>
      </p:grpSp>
      <p:sp>
        <p:nvSpPr>
          <p:cNvPr id="178184" name="Line 8"/>
          <p:cNvSpPr>
            <a:spLocks noChangeShapeType="1"/>
          </p:cNvSpPr>
          <p:nvPr/>
        </p:nvSpPr>
        <p:spPr bwMode="auto">
          <a:xfrm>
            <a:off x="4495800" y="43434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78185" name="Group 9"/>
          <p:cNvGrpSpPr>
            <a:grpSpLocks/>
          </p:cNvGrpSpPr>
          <p:nvPr/>
        </p:nvGrpSpPr>
        <p:grpSpPr bwMode="auto">
          <a:xfrm>
            <a:off x="3467100" y="2286000"/>
            <a:ext cx="2057400" cy="1981200"/>
            <a:chOff x="2256" y="1344"/>
            <a:chExt cx="1296" cy="1248"/>
          </a:xfrm>
        </p:grpSpPr>
        <p:sp>
          <p:nvSpPr>
            <p:cNvPr id="178186" name="Rectangle 10"/>
            <p:cNvSpPr>
              <a:spLocks noChangeArrowheads="1"/>
            </p:cNvSpPr>
            <p:nvPr/>
          </p:nvSpPr>
          <p:spPr bwMode="auto">
            <a:xfrm>
              <a:off x="2256" y="2400"/>
              <a:ext cx="12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178187" name="Rectangle 11"/>
            <p:cNvSpPr>
              <a:spLocks noChangeArrowheads="1"/>
            </p:cNvSpPr>
            <p:nvPr/>
          </p:nvSpPr>
          <p:spPr bwMode="auto">
            <a:xfrm>
              <a:off x="2256" y="1344"/>
              <a:ext cx="129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Registration</a:t>
              </a:r>
            </a:p>
          </p:txBody>
        </p:sp>
        <p:sp>
          <p:nvSpPr>
            <p:cNvPr id="178188" name="Rectangle 12"/>
            <p:cNvSpPr>
              <a:spLocks noChangeArrowheads="1"/>
            </p:cNvSpPr>
            <p:nvPr/>
          </p:nvSpPr>
          <p:spPr bwMode="auto">
            <a:xfrm>
              <a:off x="2256" y="1680"/>
              <a:ext cx="1296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modelNumber</a:t>
              </a:r>
            </a:p>
            <a:p>
              <a:pPr algn="ctr"/>
              <a:r>
                <a:rPr lang="en-US" altLang="en-US"/>
                <a:t>serialNumber</a:t>
              </a:r>
            </a:p>
            <a:p>
              <a:pPr algn="ctr"/>
              <a:r>
                <a:rPr lang="en-US" altLang="en-US"/>
                <a:t>warrentyCode</a:t>
              </a:r>
            </a:p>
          </p:txBody>
        </p:sp>
      </p:grpSp>
      <p:sp>
        <p:nvSpPr>
          <p:cNvPr id="178189" name="Text Box 13"/>
          <p:cNvSpPr txBox="1">
            <a:spLocks noChangeArrowheads="1"/>
          </p:cNvSpPr>
          <p:nvPr/>
        </p:nvSpPr>
        <p:spPr bwMode="auto">
          <a:xfrm>
            <a:off x="2743200" y="5486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800"/>
          </a:p>
        </p:txBody>
      </p:sp>
      <p:sp>
        <p:nvSpPr>
          <p:cNvPr id="15" name="TextBox 14"/>
          <p:cNvSpPr txBox="1"/>
          <p:nvPr/>
        </p:nvSpPr>
        <p:spPr>
          <a:xfrm>
            <a:off x="107504" y="188640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412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29322" y="819150"/>
            <a:ext cx="8077200" cy="533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Aggregation</a:t>
            </a:r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609600" y="1695450"/>
            <a:ext cx="7848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i="0" dirty="0">
                <a:latin typeface="+mn-lt"/>
              </a:rPr>
              <a:t>We can model objects that contain other objects by way of special associations called </a:t>
            </a:r>
            <a:r>
              <a:rPr lang="en-US" altLang="en-US" sz="2000" b="1" i="0" dirty="0">
                <a:latin typeface="+mn-lt"/>
              </a:rPr>
              <a:t>aggregation</a:t>
            </a:r>
            <a:r>
              <a:rPr lang="en-US" altLang="en-US" sz="2000" i="0" dirty="0">
                <a:latin typeface="+mn-lt"/>
              </a:rPr>
              <a:t>s and </a:t>
            </a:r>
            <a:r>
              <a:rPr lang="en-US" altLang="en-US" sz="2000" b="1" i="0" dirty="0">
                <a:latin typeface="+mn-lt"/>
              </a:rPr>
              <a:t>composition</a:t>
            </a:r>
            <a:r>
              <a:rPr lang="en-US" altLang="en-US" sz="2000" i="0" dirty="0">
                <a:latin typeface="+mn-lt"/>
              </a:rPr>
              <a:t>s.</a:t>
            </a:r>
          </a:p>
          <a:p>
            <a:endParaRPr lang="en-US" altLang="en-US" sz="2000" i="0" dirty="0">
              <a:latin typeface="+mn-lt"/>
            </a:endParaRPr>
          </a:p>
          <a:p>
            <a:r>
              <a:rPr lang="en-US" altLang="en-US" sz="2000" i="0" dirty="0">
                <a:latin typeface="+mn-lt"/>
              </a:rPr>
              <a:t>An </a:t>
            </a:r>
            <a:r>
              <a:rPr lang="en-US" altLang="en-US" sz="2000" b="1" i="0" dirty="0">
                <a:latin typeface="+mn-lt"/>
              </a:rPr>
              <a:t>aggregation</a:t>
            </a:r>
            <a:r>
              <a:rPr lang="en-US" altLang="en-US" sz="2000" i="0" dirty="0">
                <a:latin typeface="+mn-lt"/>
              </a:rPr>
              <a:t> specifies a </a:t>
            </a:r>
            <a:r>
              <a:rPr lang="en-US" altLang="en-US" sz="2000" dirty="0">
                <a:latin typeface="+mn-lt"/>
              </a:rPr>
              <a:t>whole-part relationship</a:t>
            </a:r>
            <a:r>
              <a:rPr lang="en-US" altLang="en-US" sz="2000" i="0" dirty="0">
                <a:latin typeface="+mn-lt"/>
              </a:rPr>
              <a:t> between an aggregate (a whole) and a constituent part, where </a:t>
            </a:r>
            <a:r>
              <a:rPr lang="en-US" altLang="en-US" sz="2000" b="1" i="0" dirty="0">
                <a:latin typeface="+mn-lt"/>
              </a:rPr>
              <a:t>the part can exist independently</a:t>
            </a:r>
            <a:r>
              <a:rPr lang="en-US" altLang="en-US" sz="2000" i="0" dirty="0">
                <a:latin typeface="+mn-lt"/>
              </a:rPr>
              <a:t> from the aggregate. Aggregations are denoted by a hollow-diamond adornment on the association.</a:t>
            </a:r>
          </a:p>
        </p:txBody>
      </p:sp>
      <p:grpSp>
        <p:nvGrpSpPr>
          <p:cNvPr id="181252" name="Group 4"/>
          <p:cNvGrpSpPr>
            <a:grpSpLocks/>
          </p:cNvGrpSpPr>
          <p:nvPr/>
        </p:nvGrpSpPr>
        <p:grpSpPr bwMode="auto">
          <a:xfrm>
            <a:off x="914400" y="4267200"/>
            <a:ext cx="7086600" cy="1447800"/>
            <a:chOff x="576" y="2496"/>
            <a:chExt cx="4464" cy="912"/>
          </a:xfrm>
        </p:grpSpPr>
        <p:sp>
          <p:nvSpPr>
            <p:cNvPr id="181253" name="Rectangle 5"/>
            <p:cNvSpPr>
              <a:spLocks noChangeArrowheads="1"/>
            </p:cNvSpPr>
            <p:nvPr/>
          </p:nvSpPr>
          <p:spPr bwMode="auto">
            <a:xfrm>
              <a:off x="576" y="2496"/>
              <a:ext cx="1344" cy="9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Car</a:t>
              </a:r>
            </a:p>
          </p:txBody>
        </p:sp>
        <p:grpSp>
          <p:nvGrpSpPr>
            <p:cNvPr id="181254" name="Group 6"/>
            <p:cNvGrpSpPr>
              <a:grpSpLocks/>
            </p:cNvGrpSpPr>
            <p:nvPr/>
          </p:nvGrpSpPr>
          <p:grpSpPr bwMode="auto">
            <a:xfrm>
              <a:off x="1920" y="2544"/>
              <a:ext cx="3120" cy="336"/>
              <a:chOff x="1920" y="2544"/>
              <a:chExt cx="3120" cy="336"/>
            </a:xfrm>
          </p:grpSpPr>
          <p:sp>
            <p:nvSpPr>
              <p:cNvPr id="181255" name="Rectangle 7"/>
              <p:cNvSpPr>
                <a:spLocks noChangeArrowheads="1"/>
              </p:cNvSpPr>
              <p:nvPr/>
            </p:nvSpPr>
            <p:spPr bwMode="auto">
              <a:xfrm>
                <a:off x="3504" y="2544"/>
                <a:ext cx="153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Engine</a:t>
                </a:r>
              </a:p>
            </p:txBody>
          </p:sp>
          <p:grpSp>
            <p:nvGrpSpPr>
              <p:cNvPr id="181256" name="Group 8"/>
              <p:cNvGrpSpPr>
                <a:grpSpLocks/>
              </p:cNvGrpSpPr>
              <p:nvPr/>
            </p:nvGrpSpPr>
            <p:grpSpPr bwMode="auto">
              <a:xfrm>
                <a:off x="1920" y="2736"/>
                <a:ext cx="1584" cy="96"/>
                <a:chOff x="2016" y="2640"/>
                <a:chExt cx="1584" cy="96"/>
              </a:xfrm>
            </p:grpSpPr>
            <p:sp>
              <p:nvSpPr>
                <p:cNvPr id="181257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208" y="2688"/>
                  <a:ext cx="13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1258" name="Freeform 10"/>
                <p:cNvSpPr>
                  <a:spLocks/>
                </p:cNvSpPr>
                <p:nvPr/>
              </p:nvSpPr>
              <p:spPr bwMode="auto">
                <a:xfrm>
                  <a:off x="2016" y="2640"/>
                  <a:ext cx="192" cy="96"/>
                </a:xfrm>
                <a:custGeom>
                  <a:avLst/>
                  <a:gdLst>
                    <a:gd name="T0" fmla="*/ 0 w 192"/>
                    <a:gd name="T1" fmla="*/ 48 h 96"/>
                    <a:gd name="T2" fmla="*/ 96 w 192"/>
                    <a:gd name="T3" fmla="*/ 0 h 96"/>
                    <a:gd name="T4" fmla="*/ 192 w 192"/>
                    <a:gd name="T5" fmla="*/ 48 h 96"/>
                    <a:gd name="T6" fmla="*/ 96 w 192"/>
                    <a:gd name="T7" fmla="*/ 96 h 96"/>
                    <a:gd name="T8" fmla="*/ 0 w 192"/>
                    <a:gd name="T9" fmla="*/ 48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96">
                      <a:moveTo>
                        <a:pt x="0" y="48"/>
                      </a:moveTo>
                      <a:lnTo>
                        <a:pt x="96" y="0"/>
                      </a:lnTo>
                      <a:lnTo>
                        <a:pt x="192" y="48"/>
                      </a:lnTo>
                      <a:lnTo>
                        <a:pt x="96" y="96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181259" name="Group 11"/>
            <p:cNvGrpSpPr>
              <a:grpSpLocks/>
            </p:cNvGrpSpPr>
            <p:nvPr/>
          </p:nvGrpSpPr>
          <p:grpSpPr bwMode="auto">
            <a:xfrm>
              <a:off x="1920" y="2976"/>
              <a:ext cx="3120" cy="336"/>
              <a:chOff x="1920" y="2976"/>
              <a:chExt cx="3120" cy="336"/>
            </a:xfrm>
          </p:grpSpPr>
          <p:sp>
            <p:nvSpPr>
              <p:cNvPr id="181260" name="Line 12"/>
              <p:cNvSpPr>
                <a:spLocks noChangeShapeType="1"/>
              </p:cNvSpPr>
              <p:nvPr/>
            </p:nvSpPr>
            <p:spPr bwMode="auto">
              <a:xfrm flipV="1">
                <a:off x="2112" y="3120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1261" name="Freeform 13"/>
              <p:cNvSpPr>
                <a:spLocks/>
              </p:cNvSpPr>
              <p:nvPr/>
            </p:nvSpPr>
            <p:spPr bwMode="auto">
              <a:xfrm>
                <a:off x="1920" y="3072"/>
                <a:ext cx="192" cy="96"/>
              </a:xfrm>
              <a:custGeom>
                <a:avLst/>
                <a:gdLst>
                  <a:gd name="T0" fmla="*/ 0 w 192"/>
                  <a:gd name="T1" fmla="*/ 48 h 96"/>
                  <a:gd name="T2" fmla="*/ 96 w 192"/>
                  <a:gd name="T3" fmla="*/ 0 h 96"/>
                  <a:gd name="T4" fmla="*/ 192 w 192"/>
                  <a:gd name="T5" fmla="*/ 48 h 96"/>
                  <a:gd name="T6" fmla="*/ 96 w 192"/>
                  <a:gd name="T7" fmla="*/ 96 h 96"/>
                  <a:gd name="T8" fmla="*/ 0 w 192"/>
                  <a:gd name="T9" fmla="*/ 4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96">
                    <a:moveTo>
                      <a:pt x="0" y="48"/>
                    </a:moveTo>
                    <a:lnTo>
                      <a:pt x="96" y="0"/>
                    </a:lnTo>
                    <a:lnTo>
                      <a:pt x="192" y="48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1262" name="Rectangle 14"/>
              <p:cNvSpPr>
                <a:spLocks noChangeArrowheads="1"/>
              </p:cNvSpPr>
              <p:nvPr/>
            </p:nvSpPr>
            <p:spPr bwMode="auto">
              <a:xfrm>
                <a:off x="3504" y="2976"/>
                <a:ext cx="153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Transmission</a:t>
                </a: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107504" y="188640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20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500062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What is modeling?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822450"/>
            <a:ext cx="7886700" cy="4351338"/>
          </a:xfrm>
        </p:spPr>
        <p:txBody>
          <a:bodyPr/>
          <a:lstStyle/>
          <a:p>
            <a:r>
              <a:rPr lang="en-US" altLang="en-US" sz="2400" dirty="0"/>
              <a:t>Modeling consists of building an abstraction of reality.</a:t>
            </a:r>
          </a:p>
          <a:p>
            <a:r>
              <a:rPr lang="en-US" altLang="en-US" sz="2400" dirty="0"/>
              <a:t>Abstractions are simplifications because:</a:t>
            </a:r>
          </a:p>
          <a:p>
            <a:pPr lvl="1"/>
            <a:r>
              <a:rPr lang="en-US" altLang="en-US" sz="2000" dirty="0"/>
              <a:t>They ignore </a:t>
            </a:r>
            <a:r>
              <a:rPr lang="en-US" altLang="en-US" sz="2000" b="1" dirty="0"/>
              <a:t>irrelevant</a:t>
            </a:r>
            <a:r>
              <a:rPr lang="en-US" altLang="en-US" sz="2000" dirty="0"/>
              <a:t> details and</a:t>
            </a:r>
          </a:p>
          <a:p>
            <a:pPr lvl="1"/>
            <a:r>
              <a:rPr lang="en-US" altLang="en-US" sz="2000" dirty="0"/>
              <a:t>They only represent the relevant details.</a:t>
            </a:r>
          </a:p>
          <a:p>
            <a:r>
              <a:rPr lang="en-US" altLang="en-US" sz="2400" dirty="0"/>
              <a:t>What is </a:t>
            </a:r>
            <a:r>
              <a:rPr lang="en-US" altLang="en-US" sz="2400" i="1" dirty="0"/>
              <a:t>relevant</a:t>
            </a:r>
            <a:r>
              <a:rPr lang="en-US" altLang="en-US" sz="2400" dirty="0"/>
              <a:t> or </a:t>
            </a:r>
            <a:r>
              <a:rPr lang="en-US" altLang="en-US" sz="2400" i="1" dirty="0"/>
              <a:t>irrelevant</a:t>
            </a:r>
            <a:r>
              <a:rPr lang="en-US" altLang="en-US" sz="2400" dirty="0"/>
              <a:t>?</a:t>
            </a:r>
          </a:p>
          <a:p>
            <a:pPr lvl="1"/>
            <a:r>
              <a:rPr lang="en-US" altLang="en-US" sz="2000" dirty="0"/>
              <a:t>depending on the purpose of the model.</a:t>
            </a:r>
          </a:p>
        </p:txBody>
      </p:sp>
    </p:spTree>
    <p:extLst>
      <p:ext uri="{BB962C8B-B14F-4D97-AF65-F5344CB8AC3E}">
        <p14:creationId xmlns:p14="http://schemas.microsoft.com/office/powerpoint/2010/main" val="4069371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0466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Aggregation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30227"/>
            <a:ext cx="7886700" cy="4351338"/>
          </a:xfrm>
        </p:spPr>
        <p:txBody>
          <a:bodyPr>
            <a:normAutofit/>
          </a:bodyPr>
          <a:lstStyle/>
          <a:p>
            <a:pPr algn="l" rtl="0"/>
            <a:r>
              <a:rPr lang="en-US" altLang="en-US" sz="2400" dirty="0"/>
              <a:t>Aggregation is a transitive relation: </a:t>
            </a:r>
          </a:p>
          <a:p>
            <a:pPr lvl="1" algn="l" rtl="0"/>
            <a:r>
              <a:rPr lang="en-US" altLang="en-US" sz="2000" dirty="0"/>
              <a:t>if A is a part of B and B is a part of C then A is also a part of C</a:t>
            </a:r>
          </a:p>
          <a:p>
            <a:pPr algn="l" rtl="0"/>
            <a:r>
              <a:rPr lang="en-US" altLang="en-US" sz="2400" dirty="0"/>
              <a:t>Aggregation is an antisymmetric relation</a:t>
            </a:r>
            <a:r>
              <a:rPr lang="ar-JO" altLang="en-US" sz="2400" dirty="0"/>
              <a:t>:</a:t>
            </a:r>
          </a:p>
          <a:p>
            <a:pPr lvl="1" algn="l" rtl="0"/>
            <a:r>
              <a:rPr lang="en-US" altLang="en-US" sz="2000" dirty="0"/>
              <a:t>If A is a part of B then B is not a part of A.</a:t>
            </a:r>
          </a:p>
        </p:txBody>
      </p:sp>
    </p:spTree>
    <p:extLst>
      <p:ext uri="{BB962C8B-B14F-4D97-AF65-F5344CB8AC3E}">
        <p14:creationId xmlns:p14="http://schemas.microsoft.com/office/powerpoint/2010/main" val="4237397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500062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Aggregation versus Association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700808"/>
            <a:ext cx="8352928" cy="4824536"/>
          </a:xfrm>
        </p:spPr>
        <p:txBody>
          <a:bodyPr>
            <a:noAutofit/>
          </a:bodyPr>
          <a:lstStyle/>
          <a:p>
            <a:pPr algn="l" rtl="0">
              <a:lnSpc>
                <a:spcPct val="90000"/>
              </a:lnSpc>
            </a:pPr>
            <a:r>
              <a:rPr lang="en-US" altLang="en-US" sz="2400" dirty="0"/>
              <a:t>Aggregation is a special form of association, not an independent concept. </a:t>
            </a:r>
          </a:p>
          <a:p>
            <a:pPr algn="l" rtl="0">
              <a:lnSpc>
                <a:spcPct val="90000"/>
              </a:lnSpc>
            </a:pPr>
            <a:r>
              <a:rPr lang="en-US" altLang="en-US" sz="2400" dirty="0"/>
              <a:t>Aggregation adds semantic connotations:</a:t>
            </a:r>
          </a:p>
          <a:p>
            <a:pPr lvl="1" algn="l" rtl="0">
              <a:lnSpc>
                <a:spcPct val="90000"/>
              </a:lnSpc>
            </a:pPr>
            <a:r>
              <a:rPr lang="en-US" altLang="en-US" sz="2000" dirty="0"/>
              <a:t>If two objects are tightly bound by a part-whole relationship it is an aggregation.</a:t>
            </a:r>
          </a:p>
          <a:p>
            <a:pPr lvl="1" algn="l" rtl="0">
              <a:lnSpc>
                <a:spcPct val="90000"/>
              </a:lnSpc>
            </a:pPr>
            <a:r>
              <a:rPr lang="en-US" altLang="en-US" sz="2000" dirty="0"/>
              <a:t>If the two objects are usually considered as independent, even though they may often be linked, it is an association.</a:t>
            </a:r>
            <a:r>
              <a:rPr lang="ar-JO" altLang="en-US" sz="2000" dirty="0"/>
              <a:t>ِ</a:t>
            </a:r>
          </a:p>
          <a:p>
            <a:pPr algn="l" rtl="0">
              <a:lnSpc>
                <a:spcPct val="90000"/>
              </a:lnSpc>
            </a:pPr>
            <a:endParaRPr lang="ar-JO" altLang="en-US" sz="2000" dirty="0"/>
          </a:p>
          <a:p>
            <a:pPr algn="l" rtl="0">
              <a:lnSpc>
                <a:spcPct val="90000"/>
              </a:lnSpc>
            </a:pP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80874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8884" y="854011"/>
            <a:ext cx="8077200" cy="533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Composition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457200" y="1683889"/>
            <a:ext cx="7848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i="0" dirty="0">
                <a:latin typeface="+mn-lt"/>
              </a:rPr>
              <a:t>A </a:t>
            </a:r>
            <a:r>
              <a:rPr lang="en-US" altLang="en-US" sz="2000" b="1" i="0" dirty="0">
                <a:latin typeface="+mn-lt"/>
              </a:rPr>
              <a:t>composition</a:t>
            </a:r>
            <a:r>
              <a:rPr lang="en-US" altLang="en-US" sz="2000" i="0" dirty="0">
                <a:latin typeface="+mn-lt"/>
              </a:rPr>
              <a:t> indicates a </a:t>
            </a:r>
            <a:r>
              <a:rPr lang="en-US" altLang="en-US" sz="2000" dirty="0">
                <a:latin typeface="+mn-lt"/>
              </a:rPr>
              <a:t>strong ownership and coincident lifetime</a:t>
            </a:r>
            <a:r>
              <a:rPr lang="en-US" altLang="en-US" sz="2000" i="0" dirty="0">
                <a:latin typeface="+mn-lt"/>
              </a:rPr>
              <a:t> of parts by the whole (i.e., they live and die as a whole). Compositions are denoted by a filled-diamond adornment on the association.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762000" y="3352800"/>
            <a:ext cx="2133600" cy="2362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Window</a:t>
            </a:r>
          </a:p>
        </p:txBody>
      </p:sp>
      <p:grpSp>
        <p:nvGrpSpPr>
          <p:cNvPr id="182277" name="Group 5"/>
          <p:cNvGrpSpPr>
            <a:grpSpLocks/>
          </p:cNvGrpSpPr>
          <p:nvPr/>
        </p:nvGrpSpPr>
        <p:grpSpPr bwMode="auto">
          <a:xfrm>
            <a:off x="2895600" y="3352800"/>
            <a:ext cx="5562600" cy="685800"/>
            <a:chOff x="1824" y="2760"/>
            <a:chExt cx="3504" cy="432"/>
          </a:xfrm>
        </p:grpSpPr>
        <p:grpSp>
          <p:nvGrpSpPr>
            <p:cNvPr id="182278" name="Group 6"/>
            <p:cNvGrpSpPr>
              <a:grpSpLocks/>
            </p:cNvGrpSpPr>
            <p:nvPr/>
          </p:nvGrpSpPr>
          <p:grpSpPr bwMode="auto">
            <a:xfrm>
              <a:off x="1824" y="2930"/>
              <a:ext cx="1755" cy="110"/>
              <a:chOff x="1920" y="2736"/>
              <a:chExt cx="1584" cy="96"/>
            </a:xfrm>
          </p:grpSpPr>
          <p:sp>
            <p:nvSpPr>
              <p:cNvPr id="182279" name="Line 7"/>
              <p:cNvSpPr>
                <a:spLocks noChangeShapeType="1"/>
              </p:cNvSpPr>
              <p:nvPr/>
            </p:nvSpPr>
            <p:spPr bwMode="auto">
              <a:xfrm flipV="1">
                <a:off x="2112" y="2784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2280" name="Freeform 8"/>
              <p:cNvSpPr>
                <a:spLocks/>
              </p:cNvSpPr>
              <p:nvPr/>
            </p:nvSpPr>
            <p:spPr bwMode="auto">
              <a:xfrm>
                <a:off x="1920" y="2736"/>
                <a:ext cx="192" cy="96"/>
              </a:xfrm>
              <a:custGeom>
                <a:avLst/>
                <a:gdLst>
                  <a:gd name="T0" fmla="*/ 0 w 192"/>
                  <a:gd name="T1" fmla="*/ 48 h 96"/>
                  <a:gd name="T2" fmla="*/ 96 w 192"/>
                  <a:gd name="T3" fmla="*/ 0 h 96"/>
                  <a:gd name="T4" fmla="*/ 192 w 192"/>
                  <a:gd name="T5" fmla="*/ 48 h 96"/>
                  <a:gd name="T6" fmla="*/ 96 w 192"/>
                  <a:gd name="T7" fmla="*/ 96 h 96"/>
                  <a:gd name="T8" fmla="*/ 0 w 192"/>
                  <a:gd name="T9" fmla="*/ 4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96">
                    <a:moveTo>
                      <a:pt x="0" y="48"/>
                    </a:moveTo>
                    <a:lnTo>
                      <a:pt x="96" y="0"/>
                    </a:lnTo>
                    <a:lnTo>
                      <a:pt x="192" y="48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3552" y="2760"/>
              <a:ext cx="1776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Scrollbar</a:t>
              </a:r>
            </a:p>
          </p:txBody>
        </p:sp>
      </p:grpSp>
      <p:grpSp>
        <p:nvGrpSpPr>
          <p:cNvPr id="182282" name="Group 10"/>
          <p:cNvGrpSpPr>
            <a:grpSpLocks/>
          </p:cNvGrpSpPr>
          <p:nvPr/>
        </p:nvGrpSpPr>
        <p:grpSpPr bwMode="auto">
          <a:xfrm>
            <a:off x="2895600" y="4191000"/>
            <a:ext cx="5562600" cy="685800"/>
            <a:chOff x="1824" y="2760"/>
            <a:chExt cx="3504" cy="432"/>
          </a:xfrm>
        </p:grpSpPr>
        <p:grpSp>
          <p:nvGrpSpPr>
            <p:cNvPr id="182283" name="Group 11"/>
            <p:cNvGrpSpPr>
              <a:grpSpLocks/>
            </p:cNvGrpSpPr>
            <p:nvPr/>
          </p:nvGrpSpPr>
          <p:grpSpPr bwMode="auto">
            <a:xfrm>
              <a:off x="1824" y="2930"/>
              <a:ext cx="1755" cy="110"/>
              <a:chOff x="1920" y="2736"/>
              <a:chExt cx="1584" cy="96"/>
            </a:xfrm>
          </p:grpSpPr>
          <p:sp>
            <p:nvSpPr>
              <p:cNvPr id="182284" name="Line 12"/>
              <p:cNvSpPr>
                <a:spLocks noChangeShapeType="1"/>
              </p:cNvSpPr>
              <p:nvPr/>
            </p:nvSpPr>
            <p:spPr bwMode="auto">
              <a:xfrm flipV="1">
                <a:off x="2112" y="2784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2285" name="Freeform 13"/>
              <p:cNvSpPr>
                <a:spLocks/>
              </p:cNvSpPr>
              <p:nvPr/>
            </p:nvSpPr>
            <p:spPr bwMode="auto">
              <a:xfrm>
                <a:off x="1920" y="2736"/>
                <a:ext cx="192" cy="96"/>
              </a:xfrm>
              <a:custGeom>
                <a:avLst/>
                <a:gdLst>
                  <a:gd name="T0" fmla="*/ 0 w 192"/>
                  <a:gd name="T1" fmla="*/ 48 h 96"/>
                  <a:gd name="T2" fmla="*/ 96 w 192"/>
                  <a:gd name="T3" fmla="*/ 0 h 96"/>
                  <a:gd name="T4" fmla="*/ 192 w 192"/>
                  <a:gd name="T5" fmla="*/ 48 h 96"/>
                  <a:gd name="T6" fmla="*/ 96 w 192"/>
                  <a:gd name="T7" fmla="*/ 96 h 96"/>
                  <a:gd name="T8" fmla="*/ 0 w 192"/>
                  <a:gd name="T9" fmla="*/ 4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96">
                    <a:moveTo>
                      <a:pt x="0" y="48"/>
                    </a:moveTo>
                    <a:lnTo>
                      <a:pt x="96" y="0"/>
                    </a:lnTo>
                    <a:lnTo>
                      <a:pt x="192" y="48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3552" y="2760"/>
              <a:ext cx="1776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Titlebar</a:t>
              </a:r>
            </a:p>
          </p:txBody>
        </p:sp>
      </p:grpSp>
      <p:grpSp>
        <p:nvGrpSpPr>
          <p:cNvPr id="182287" name="Group 15"/>
          <p:cNvGrpSpPr>
            <a:grpSpLocks/>
          </p:cNvGrpSpPr>
          <p:nvPr/>
        </p:nvGrpSpPr>
        <p:grpSpPr bwMode="auto">
          <a:xfrm>
            <a:off x="2895600" y="5029200"/>
            <a:ext cx="5562600" cy="685800"/>
            <a:chOff x="1824" y="2760"/>
            <a:chExt cx="3504" cy="432"/>
          </a:xfrm>
        </p:grpSpPr>
        <p:grpSp>
          <p:nvGrpSpPr>
            <p:cNvPr id="182288" name="Group 16"/>
            <p:cNvGrpSpPr>
              <a:grpSpLocks/>
            </p:cNvGrpSpPr>
            <p:nvPr/>
          </p:nvGrpSpPr>
          <p:grpSpPr bwMode="auto">
            <a:xfrm>
              <a:off x="1824" y="2930"/>
              <a:ext cx="1755" cy="110"/>
              <a:chOff x="1920" y="2736"/>
              <a:chExt cx="1584" cy="96"/>
            </a:xfrm>
          </p:grpSpPr>
          <p:sp>
            <p:nvSpPr>
              <p:cNvPr id="182289" name="Line 17"/>
              <p:cNvSpPr>
                <a:spLocks noChangeShapeType="1"/>
              </p:cNvSpPr>
              <p:nvPr/>
            </p:nvSpPr>
            <p:spPr bwMode="auto">
              <a:xfrm flipV="1">
                <a:off x="2112" y="2784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2290" name="Freeform 18"/>
              <p:cNvSpPr>
                <a:spLocks/>
              </p:cNvSpPr>
              <p:nvPr/>
            </p:nvSpPr>
            <p:spPr bwMode="auto">
              <a:xfrm>
                <a:off x="1920" y="2736"/>
                <a:ext cx="192" cy="96"/>
              </a:xfrm>
              <a:custGeom>
                <a:avLst/>
                <a:gdLst>
                  <a:gd name="T0" fmla="*/ 0 w 192"/>
                  <a:gd name="T1" fmla="*/ 48 h 96"/>
                  <a:gd name="T2" fmla="*/ 96 w 192"/>
                  <a:gd name="T3" fmla="*/ 0 h 96"/>
                  <a:gd name="T4" fmla="*/ 192 w 192"/>
                  <a:gd name="T5" fmla="*/ 48 h 96"/>
                  <a:gd name="T6" fmla="*/ 96 w 192"/>
                  <a:gd name="T7" fmla="*/ 96 h 96"/>
                  <a:gd name="T8" fmla="*/ 0 w 192"/>
                  <a:gd name="T9" fmla="*/ 4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96">
                    <a:moveTo>
                      <a:pt x="0" y="48"/>
                    </a:moveTo>
                    <a:lnTo>
                      <a:pt x="96" y="0"/>
                    </a:lnTo>
                    <a:lnTo>
                      <a:pt x="192" y="48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82291" name="Rectangle 19"/>
            <p:cNvSpPr>
              <a:spLocks noChangeArrowheads="1"/>
            </p:cNvSpPr>
            <p:nvPr/>
          </p:nvSpPr>
          <p:spPr bwMode="auto">
            <a:xfrm>
              <a:off x="3552" y="2760"/>
              <a:ext cx="1776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Menu</a:t>
              </a:r>
            </a:p>
          </p:txBody>
        </p:sp>
      </p:grpSp>
      <p:sp>
        <p:nvSpPr>
          <p:cNvPr id="182292" name="Text Box 20"/>
          <p:cNvSpPr txBox="1">
            <a:spLocks noChangeArrowheads="1"/>
          </p:cNvSpPr>
          <p:nvPr/>
        </p:nvSpPr>
        <p:spPr bwMode="auto">
          <a:xfrm>
            <a:off x="3200400" y="37338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1</a:t>
            </a:r>
            <a:endParaRPr lang="en-US" altLang="en-US"/>
          </a:p>
        </p:txBody>
      </p:sp>
      <p:sp>
        <p:nvSpPr>
          <p:cNvPr id="182293" name="Text Box 21"/>
          <p:cNvSpPr txBox="1">
            <a:spLocks noChangeArrowheads="1"/>
          </p:cNvSpPr>
          <p:nvPr/>
        </p:nvSpPr>
        <p:spPr bwMode="auto">
          <a:xfrm>
            <a:off x="3200400" y="45720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1</a:t>
            </a:r>
            <a:endParaRPr lang="en-US" altLang="en-US"/>
          </a:p>
        </p:txBody>
      </p:sp>
      <p:sp>
        <p:nvSpPr>
          <p:cNvPr id="182294" name="Text Box 22"/>
          <p:cNvSpPr txBox="1">
            <a:spLocks noChangeArrowheads="1"/>
          </p:cNvSpPr>
          <p:nvPr/>
        </p:nvSpPr>
        <p:spPr bwMode="auto">
          <a:xfrm>
            <a:off x="3200400" y="5410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1</a:t>
            </a:r>
            <a:endParaRPr lang="en-US" altLang="en-US"/>
          </a:p>
        </p:txBody>
      </p:sp>
      <p:sp>
        <p:nvSpPr>
          <p:cNvPr id="182295" name="Text Box 23"/>
          <p:cNvSpPr txBox="1">
            <a:spLocks noChangeArrowheads="1"/>
          </p:cNvSpPr>
          <p:nvPr/>
        </p:nvSpPr>
        <p:spPr bwMode="auto">
          <a:xfrm>
            <a:off x="5334000" y="37338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1</a:t>
            </a:r>
            <a:endParaRPr lang="en-US" altLang="en-US"/>
          </a:p>
        </p:txBody>
      </p:sp>
      <p:sp>
        <p:nvSpPr>
          <p:cNvPr id="182296" name="Text Box 24"/>
          <p:cNvSpPr txBox="1">
            <a:spLocks noChangeArrowheads="1"/>
          </p:cNvSpPr>
          <p:nvPr/>
        </p:nvSpPr>
        <p:spPr bwMode="auto">
          <a:xfrm>
            <a:off x="5334000" y="45720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1</a:t>
            </a:r>
            <a:endParaRPr lang="en-US" altLang="en-US"/>
          </a:p>
        </p:txBody>
      </p:sp>
      <p:sp>
        <p:nvSpPr>
          <p:cNvPr id="182297" name="Text Box 25"/>
          <p:cNvSpPr txBox="1">
            <a:spLocks noChangeArrowheads="1"/>
          </p:cNvSpPr>
          <p:nvPr/>
        </p:nvSpPr>
        <p:spPr bwMode="auto">
          <a:xfrm>
            <a:off x="5029200" y="5410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1 .. *</a:t>
            </a:r>
            <a:endParaRPr lang="en-US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7504" y="188640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295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00062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Aggregation versus Composition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825625"/>
            <a:ext cx="7886700" cy="4351338"/>
          </a:xfrm>
        </p:spPr>
        <p:txBody>
          <a:bodyPr/>
          <a:lstStyle/>
          <a:p>
            <a:pPr algn="l" rtl="0"/>
            <a:r>
              <a:rPr lang="en-US" altLang="en-US" sz="2400" b="1" dirty="0"/>
              <a:t>Composition </a:t>
            </a:r>
            <a:r>
              <a:rPr lang="en-US" altLang="en-US" sz="2400" dirty="0"/>
              <a:t>is a form of aggregation with additional constraints:</a:t>
            </a:r>
          </a:p>
          <a:p>
            <a:pPr lvl="1" algn="l" rtl="0"/>
            <a:r>
              <a:rPr lang="en-US" altLang="en-US" sz="2000" dirty="0"/>
              <a:t>A constituent part can belong to </a:t>
            </a:r>
            <a:r>
              <a:rPr lang="en-US" altLang="en-US" sz="2000" b="1" dirty="0"/>
              <a:t>at most one</a:t>
            </a:r>
            <a:r>
              <a:rPr lang="en-US" altLang="en-US" sz="2000" dirty="0"/>
              <a:t> assembly (whole). </a:t>
            </a:r>
          </a:p>
          <a:p>
            <a:pPr lvl="2" algn="l" rtl="0"/>
            <a:r>
              <a:rPr lang="en-US" altLang="en-US" sz="1800" dirty="0"/>
              <a:t>it has a coincident lifetime with the assembly.</a:t>
            </a:r>
          </a:p>
          <a:p>
            <a:pPr lvl="2" algn="l" rtl="0"/>
            <a:r>
              <a:rPr lang="en-US" altLang="en-US" sz="1800" dirty="0"/>
              <a:t>Deletion of an assembly object triggers automatically a deletion of all constituent objects via composition. </a:t>
            </a:r>
            <a:endParaRPr lang="ar-JO" altLang="en-US" sz="1800" dirty="0"/>
          </a:p>
          <a:p>
            <a:pPr lvl="1" algn="l" rtl="0"/>
            <a:r>
              <a:rPr lang="en-US" altLang="en-US" sz="2000" dirty="0"/>
              <a:t>Composition implies ownership of the parts by the whole. </a:t>
            </a:r>
          </a:p>
          <a:p>
            <a:pPr lvl="2" algn="l" rtl="0"/>
            <a:r>
              <a:rPr lang="en-US" altLang="en-US" sz="1800" dirty="0"/>
              <a:t>Parts cannot be shared by different wholes.</a:t>
            </a:r>
          </a:p>
        </p:txBody>
      </p:sp>
    </p:spTree>
    <p:extLst>
      <p:ext uri="{BB962C8B-B14F-4D97-AF65-F5344CB8AC3E}">
        <p14:creationId xmlns:p14="http://schemas.microsoft.com/office/powerpoint/2010/main" val="810404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0" name="Picture 4" descr="04fig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268413"/>
            <a:ext cx="7435850" cy="417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559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611981"/>
            <a:ext cx="7886700" cy="1325563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2800"/>
              <a:t>From Problem Statement To  Object Model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570712" y="2029619"/>
            <a:ext cx="7679526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/>
          <a:p>
            <a:pPr algn="l"/>
            <a:r>
              <a:rPr lang="en-US" altLang="en-US" b="0" i="1" dirty="0">
                <a:solidFill>
                  <a:srgbClr val="000000"/>
                </a:solidFill>
                <a:latin typeface="Times" panose="02020603050405020304" pitchFamily="18" charset="0"/>
              </a:rPr>
              <a:t>Problem Statement: A stock exchange lists many companies. Each company is uniquely identified by a ticker symbol</a:t>
            </a: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3190875" y="1865313"/>
            <a:ext cx="2571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b="0">
                <a:solidFill>
                  <a:srgbClr val="000000"/>
                </a:solidFill>
                <a:latin typeface="Times" panose="02020603050405020304" pitchFamily="18" charset="0"/>
              </a:rPr>
              <a:t> </a:t>
            </a:r>
          </a:p>
        </p:txBody>
      </p:sp>
      <p:sp>
        <p:nvSpPr>
          <p:cNvPr id="160775" name="Rectangle 7"/>
          <p:cNvSpPr>
            <a:spLocks noChangeArrowheads="1"/>
          </p:cNvSpPr>
          <p:nvPr/>
        </p:nvSpPr>
        <p:spPr bwMode="auto">
          <a:xfrm>
            <a:off x="744538" y="1457325"/>
            <a:ext cx="750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696913" y="3333750"/>
            <a:ext cx="19177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 i="1">
                <a:solidFill>
                  <a:srgbClr val="000000"/>
                </a:solidFill>
              </a:rPr>
              <a:t>Class Diagram:</a:t>
            </a:r>
          </a:p>
        </p:txBody>
      </p:sp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1371600" y="4318000"/>
            <a:ext cx="2117725" cy="12319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0778" name="Rectangle 10"/>
          <p:cNvSpPr>
            <a:spLocks noChangeArrowheads="1"/>
          </p:cNvSpPr>
          <p:nvPr/>
        </p:nvSpPr>
        <p:spPr bwMode="auto">
          <a:xfrm>
            <a:off x="1325563" y="4410075"/>
            <a:ext cx="21796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>
                <a:solidFill>
                  <a:srgbClr val="000000"/>
                </a:solidFill>
                <a:latin typeface="Times" panose="02020603050405020304" pitchFamily="18" charset="0"/>
              </a:rPr>
              <a:t>StockExchange</a:t>
            </a:r>
          </a:p>
        </p:txBody>
      </p:sp>
      <p:sp>
        <p:nvSpPr>
          <p:cNvPr id="160779" name="Rectangle 11"/>
          <p:cNvSpPr>
            <a:spLocks noChangeArrowheads="1"/>
          </p:cNvSpPr>
          <p:nvPr/>
        </p:nvSpPr>
        <p:spPr bwMode="auto">
          <a:xfrm>
            <a:off x="5962650" y="4222750"/>
            <a:ext cx="1885950" cy="1638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0780" name="Rectangle 12"/>
          <p:cNvSpPr>
            <a:spLocks noChangeArrowheads="1"/>
          </p:cNvSpPr>
          <p:nvPr/>
        </p:nvSpPr>
        <p:spPr bwMode="auto">
          <a:xfrm>
            <a:off x="6096000" y="4314825"/>
            <a:ext cx="145256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>
                <a:solidFill>
                  <a:srgbClr val="000000"/>
                </a:solidFill>
                <a:latin typeface="Times" panose="02020603050405020304" pitchFamily="18" charset="0"/>
              </a:rPr>
              <a:t>Company</a:t>
            </a:r>
          </a:p>
        </p:txBody>
      </p:sp>
      <p:sp>
        <p:nvSpPr>
          <p:cNvPr id="160781" name="Rectangle 13"/>
          <p:cNvSpPr>
            <a:spLocks noChangeArrowheads="1"/>
          </p:cNvSpPr>
          <p:nvPr/>
        </p:nvSpPr>
        <p:spPr bwMode="auto">
          <a:xfrm>
            <a:off x="5943600" y="4984750"/>
            <a:ext cx="19240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>
                <a:solidFill>
                  <a:srgbClr val="000000"/>
                </a:solidFill>
                <a:latin typeface="Times" panose="02020603050405020304" pitchFamily="18" charset="0"/>
              </a:rPr>
              <a:t>tickerSymbol</a:t>
            </a:r>
          </a:p>
        </p:txBody>
      </p:sp>
      <p:sp>
        <p:nvSpPr>
          <p:cNvPr id="160782" name="Rectangle 14"/>
          <p:cNvSpPr>
            <a:spLocks noChangeArrowheads="1"/>
          </p:cNvSpPr>
          <p:nvPr/>
        </p:nvSpPr>
        <p:spPr bwMode="auto">
          <a:xfrm>
            <a:off x="4283075" y="4727575"/>
            <a:ext cx="8493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i="1">
                <a:solidFill>
                  <a:srgbClr val="3333FF"/>
                </a:solidFill>
                <a:latin typeface="Times" panose="02020603050405020304" pitchFamily="18" charset="0"/>
              </a:rPr>
              <a:t>Lists</a:t>
            </a:r>
            <a:r>
              <a:rPr lang="en-US" altLang="en-US">
                <a:solidFill>
                  <a:srgbClr val="000000"/>
                </a:solidFill>
                <a:latin typeface="Times" panose="02020603050405020304" pitchFamily="18" charset="0"/>
              </a:rPr>
              <a:t> </a:t>
            </a:r>
          </a:p>
        </p:txBody>
      </p:sp>
      <p:sp>
        <p:nvSpPr>
          <p:cNvPr id="160783" name="Line 15"/>
          <p:cNvSpPr>
            <a:spLocks noChangeShapeType="1"/>
          </p:cNvSpPr>
          <p:nvPr/>
        </p:nvSpPr>
        <p:spPr bwMode="auto">
          <a:xfrm>
            <a:off x="1371600" y="4899025"/>
            <a:ext cx="21097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0784" name="Line 16"/>
          <p:cNvSpPr>
            <a:spLocks noChangeShapeType="1"/>
          </p:cNvSpPr>
          <p:nvPr/>
        </p:nvSpPr>
        <p:spPr bwMode="auto">
          <a:xfrm flipV="1">
            <a:off x="1371600" y="5329238"/>
            <a:ext cx="2132013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0785" name="Line 17"/>
          <p:cNvSpPr>
            <a:spLocks noChangeShapeType="1"/>
          </p:cNvSpPr>
          <p:nvPr/>
        </p:nvSpPr>
        <p:spPr bwMode="auto">
          <a:xfrm>
            <a:off x="5970588" y="5005388"/>
            <a:ext cx="1878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0786" name="Line 18"/>
          <p:cNvSpPr>
            <a:spLocks noChangeShapeType="1"/>
          </p:cNvSpPr>
          <p:nvPr/>
        </p:nvSpPr>
        <p:spPr bwMode="auto">
          <a:xfrm>
            <a:off x="5970588" y="5616575"/>
            <a:ext cx="1878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0787" name="Line 19"/>
          <p:cNvSpPr>
            <a:spLocks noChangeShapeType="1"/>
          </p:cNvSpPr>
          <p:nvPr/>
        </p:nvSpPr>
        <p:spPr bwMode="auto">
          <a:xfrm>
            <a:off x="3495675" y="4719638"/>
            <a:ext cx="2460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0788" name="Rectangle 20"/>
          <p:cNvSpPr>
            <a:spLocks noChangeArrowheads="1"/>
          </p:cNvSpPr>
          <p:nvPr/>
        </p:nvSpPr>
        <p:spPr bwMode="auto">
          <a:xfrm>
            <a:off x="5518150" y="4368800"/>
            <a:ext cx="3000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60789" name="Rectangle 21"/>
          <p:cNvSpPr>
            <a:spLocks noChangeArrowheads="1"/>
          </p:cNvSpPr>
          <p:nvPr/>
        </p:nvSpPr>
        <p:spPr bwMode="auto">
          <a:xfrm>
            <a:off x="3548063" y="4368800"/>
            <a:ext cx="3000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89069116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From Problem Statement to Code</a:t>
            </a:r>
          </a:p>
        </p:txBody>
      </p:sp>
      <p:sp>
        <p:nvSpPr>
          <p:cNvPr id="161795" name="Rectangle 3"/>
          <p:cNvSpPr>
            <a:spLocks noChangeArrowheads="1"/>
          </p:cNvSpPr>
          <p:nvPr/>
        </p:nvSpPr>
        <p:spPr bwMode="auto">
          <a:xfrm>
            <a:off x="2105025" y="3789363"/>
            <a:ext cx="28606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1800">
                <a:solidFill>
                  <a:srgbClr val="000000"/>
                </a:solidFill>
                <a:latin typeface="Times" panose="02020603050405020304" pitchFamily="18" charset="0"/>
              </a:rPr>
              <a:t>public class StockExchange</a:t>
            </a:r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2105025" y="3992563"/>
            <a:ext cx="271463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1800">
                <a:solidFill>
                  <a:srgbClr val="000000"/>
                </a:solidFill>
                <a:latin typeface="Times" panose="02020603050405020304" pitchFamily="18" charset="0"/>
              </a:rPr>
              <a:t>{</a:t>
            </a: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2105025" y="4281488"/>
            <a:ext cx="455295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1800" dirty="0">
                <a:solidFill>
                  <a:srgbClr val="0033CC"/>
                </a:solidFill>
                <a:latin typeface="Times" panose="02020603050405020304" pitchFamily="18" charset="0"/>
              </a:rPr>
              <a:t> private Vector </a:t>
            </a:r>
            <a:r>
              <a:rPr lang="en-US" altLang="en-US" sz="1800" dirty="0" err="1">
                <a:solidFill>
                  <a:srgbClr val="0033CC"/>
                </a:solidFill>
                <a:latin typeface="Times" panose="02020603050405020304" pitchFamily="18" charset="0"/>
              </a:rPr>
              <a:t>m_Company</a:t>
            </a:r>
            <a:r>
              <a:rPr lang="en-US" altLang="en-US" sz="1800" dirty="0">
                <a:solidFill>
                  <a:srgbClr val="0033CC"/>
                </a:solidFill>
                <a:latin typeface="Times" panose="02020603050405020304" pitchFamily="18" charset="0"/>
              </a:rPr>
              <a:t> = new Vector();</a:t>
            </a:r>
            <a:endParaRPr lang="en-US" altLang="en-US" sz="1800" dirty="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2105025" y="4602163"/>
            <a:ext cx="347663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1800">
                <a:solidFill>
                  <a:srgbClr val="000000"/>
                </a:solidFill>
                <a:latin typeface="Times" panose="02020603050405020304" pitchFamily="18" charset="0"/>
              </a:rPr>
              <a:t>};</a:t>
            </a:r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2105025" y="5008563"/>
            <a:ext cx="23145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1800">
                <a:solidFill>
                  <a:srgbClr val="000000"/>
                </a:solidFill>
                <a:latin typeface="Times" panose="02020603050405020304" pitchFamily="18" charset="0"/>
              </a:rPr>
              <a:t>public class Company</a:t>
            </a:r>
          </a:p>
        </p:txBody>
      </p:sp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2105025" y="5211763"/>
            <a:ext cx="271463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1800">
                <a:solidFill>
                  <a:srgbClr val="000000"/>
                </a:solidFill>
                <a:latin typeface="Times" panose="02020603050405020304" pitchFamily="18" charset="0"/>
              </a:rPr>
              <a:t>{</a:t>
            </a:r>
          </a:p>
        </p:txBody>
      </p:sp>
      <p:sp>
        <p:nvSpPr>
          <p:cNvPr id="161801" name="Rectangle 9"/>
          <p:cNvSpPr>
            <a:spLocks noChangeArrowheads="1"/>
          </p:cNvSpPr>
          <p:nvPr/>
        </p:nvSpPr>
        <p:spPr bwMode="auto">
          <a:xfrm>
            <a:off x="2105025" y="5500688"/>
            <a:ext cx="29178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1800">
                <a:solidFill>
                  <a:srgbClr val="000000"/>
                </a:solidFill>
                <a:latin typeface="Times" panose="02020603050405020304" pitchFamily="18" charset="0"/>
              </a:rPr>
              <a:t> </a:t>
            </a:r>
            <a:r>
              <a:rPr lang="en-US" altLang="en-US" sz="1800">
                <a:latin typeface="Times" panose="02020603050405020304" pitchFamily="18" charset="0"/>
              </a:rPr>
              <a:t>public int m_tickerSymbol;</a:t>
            </a:r>
            <a:endParaRPr lang="en-US" altLang="en-US" sz="180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161802" name="Rectangle 10"/>
          <p:cNvSpPr>
            <a:spLocks noChangeArrowheads="1"/>
          </p:cNvSpPr>
          <p:nvPr/>
        </p:nvSpPr>
        <p:spPr bwMode="auto">
          <a:xfrm>
            <a:off x="2105025" y="5703888"/>
            <a:ext cx="509905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1800">
                <a:solidFill>
                  <a:srgbClr val="000000"/>
                </a:solidFill>
                <a:latin typeface="Times" panose="02020603050405020304" pitchFamily="18" charset="0"/>
              </a:rPr>
              <a:t> </a:t>
            </a:r>
            <a:r>
              <a:rPr lang="en-US" altLang="en-US" sz="1800">
                <a:solidFill>
                  <a:srgbClr val="0033CC"/>
                </a:solidFill>
                <a:latin typeface="Times" panose="02020603050405020304" pitchFamily="18" charset="0"/>
              </a:rPr>
              <a:t>private Vector m_StockExchange = new Vector();</a:t>
            </a:r>
            <a:endParaRPr lang="en-US" altLang="en-US" sz="180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161803" name="Rectangle 11"/>
          <p:cNvSpPr>
            <a:spLocks noChangeArrowheads="1"/>
          </p:cNvSpPr>
          <p:nvPr/>
        </p:nvSpPr>
        <p:spPr bwMode="auto">
          <a:xfrm>
            <a:off x="2105025" y="6024563"/>
            <a:ext cx="347663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1800">
                <a:solidFill>
                  <a:srgbClr val="000000"/>
                </a:solidFill>
                <a:latin typeface="Times" panose="02020603050405020304" pitchFamily="18" charset="0"/>
              </a:rPr>
              <a:t>};</a:t>
            </a:r>
          </a:p>
        </p:txBody>
      </p:sp>
      <p:sp>
        <p:nvSpPr>
          <p:cNvPr id="161805" name="Rectangle 13"/>
          <p:cNvSpPr>
            <a:spLocks noChangeArrowheads="1"/>
          </p:cNvSpPr>
          <p:nvPr/>
        </p:nvSpPr>
        <p:spPr bwMode="auto">
          <a:xfrm>
            <a:off x="935037" y="1184275"/>
            <a:ext cx="232727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/>
          <a:p>
            <a:pPr algn="l"/>
            <a:r>
              <a:rPr lang="en-US" altLang="zh-CN" b="0" i="1" dirty="0">
                <a:solidFill>
                  <a:srgbClr val="000000"/>
                </a:solidFill>
                <a:latin typeface="Times" panose="02020603050405020304" pitchFamily="18" charset="0"/>
              </a:rPr>
              <a:t>Pr</a:t>
            </a:r>
            <a:r>
              <a:rPr lang="en-US" altLang="en-US" b="0" i="1" dirty="0">
                <a:solidFill>
                  <a:srgbClr val="000000"/>
                </a:solidFill>
                <a:latin typeface="Times" panose="02020603050405020304" pitchFamily="18" charset="0"/>
              </a:rPr>
              <a:t>oblem Statement </a:t>
            </a:r>
            <a:r>
              <a:rPr lang="en-US" altLang="en-US" b="0" i="0" dirty="0">
                <a:solidFill>
                  <a:srgbClr val="000000"/>
                </a:solidFill>
                <a:latin typeface="Times" panose="02020603050405020304" pitchFamily="18" charset="0"/>
              </a:rPr>
              <a:t>:</a:t>
            </a:r>
          </a:p>
        </p:txBody>
      </p:sp>
      <p:sp>
        <p:nvSpPr>
          <p:cNvPr id="161807" name="Rectangle 15"/>
          <p:cNvSpPr>
            <a:spLocks noChangeArrowheads="1"/>
          </p:cNvSpPr>
          <p:nvPr/>
        </p:nvSpPr>
        <p:spPr bwMode="auto">
          <a:xfrm>
            <a:off x="3168650" y="1185863"/>
            <a:ext cx="4016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b="0">
                <a:solidFill>
                  <a:srgbClr val="000000"/>
                </a:solidFill>
                <a:latin typeface="Times" panose="02020603050405020304" pitchFamily="18" charset="0"/>
              </a:rPr>
              <a:t>A</a:t>
            </a:r>
          </a:p>
        </p:txBody>
      </p:sp>
      <p:sp>
        <p:nvSpPr>
          <p:cNvPr id="161808" name="Rectangle 16"/>
          <p:cNvSpPr>
            <a:spLocks noChangeArrowheads="1"/>
          </p:cNvSpPr>
          <p:nvPr/>
        </p:nvSpPr>
        <p:spPr bwMode="auto">
          <a:xfrm>
            <a:off x="3368675" y="1185863"/>
            <a:ext cx="49752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b="0" dirty="0">
                <a:solidFill>
                  <a:srgbClr val="000000"/>
                </a:solidFill>
                <a:latin typeface="Times" panose="02020603050405020304" pitchFamily="18" charset="0"/>
              </a:rPr>
              <a:t> stock exchange lists many companies. </a:t>
            </a:r>
          </a:p>
        </p:txBody>
      </p:sp>
      <p:sp>
        <p:nvSpPr>
          <p:cNvPr id="161809" name="Rectangle 17"/>
          <p:cNvSpPr>
            <a:spLocks noChangeArrowheads="1"/>
          </p:cNvSpPr>
          <p:nvPr/>
        </p:nvSpPr>
        <p:spPr bwMode="auto">
          <a:xfrm>
            <a:off x="684213" y="1593851"/>
            <a:ext cx="58864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b="0" dirty="0">
                <a:solidFill>
                  <a:srgbClr val="000000"/>
                </a:solidFill>
                <a:latin typeface="Times" panose="02020603050405020304" pitchFamily="18" charset="0"/>
              </a:rPr>
              <a:t>Each company is identified by a ticker Symbol</a:t>
            </a:r>
          </a:p>
        </p:txBody>
      </p:sp>
      <p:sp>
        <p:nvSpPr>
          <p:cNvPr id="161810" name="Rectangle 18"/>
          <p:cNvSpPr>
            <a:spLocks noChangeArrowheads="1"/>
          </p:cNvSpPr>
          <p:nvPr/>
        </p:nvSpPr>
        <p:spPr bwMode="auto">
          <a:xfrm>
            <a:off x="684213" y="2260600"/>
            <a:ext cx="2028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i="1">
                <a:solidFill>
                  <a:srgbClr val="000000"/>
                </a:solidFill>
              </a:rPr>
              <a:t>Class Diagram:</a:t>
            </a:r>
          </a:p>
        </p:txBody>
      </p:sp>
      <p:sp>
        <p:nvSpPr>
          <p:cNvPr id="161811" name="Rectangle 19"/>
          <p:cNvSpPr>
            <a:spLocks noChangeArrowheads="1"/>
          </p:cNvSpPr>
          <p:nvPr/>
        </p:nvSpPr>
        <p:spPr bwMode="auto">
          <a:xfrm>
            <a:off x="620713" y="3492500"/>
            <a:ext cx="14525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i="1">
                <a:solidFill>
                  <a:srgbClr val="000000"/>
                </a:solidFill>
              </a:rPr>
              <a:t>Java Code</a:t>
            </a:r>
          </a:p>
        </p:txBody>
      </p:sp>
      <p:sp>
        <p:nvSpPr>
          <p:cNvPr id="161812" name="Rectangle 20"/>
          <p:cNvSpPr>
            <a:spLocks noChangeArrowheads="1"/>
          </p:cNvSpPr>
          <p:nvPr/>
        </p:nvSpPr>
        <p:spPr bwMode="auto">
          <a:xfrm>
            <a:off x="1625600" y="2628900"/>
            <a:ext cx="1727200" cy="647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1813" name="Rectangle 21"/>
          <p:cNvSpPr>
            <a:spLocks noChangeArrowheads="1"/>
          </p:cNvSpPr>
          <p:nvPr/>
        </p:nvSpPr>
        <p:spPr bwMode="auto">
          <a:xfrm>
            <a:off x="1754188" y="2697163"/>
            <a:ext cx="13462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1400">
                <a:solidFill>
                  <a:srgbClr val="000000"/>
                </a:solidFill>
                <a:latin typeface="Times" panose="02020603050405020304" pitchFamily="18" charset="0"/>
              </a:rPr>
              <a:t>StockExchange</a:t>
            </a:r>
          </a:p>
        </p:txBody>
      </p:sp>
      <p:sp>
        <p:nvSpPr>
          <p:cNvPr id="161814" name="Rectangle 22"/>
          <p:cNvSpPr>
            <a:spLocks noChangeArrowheads="1"/>
          </p:cNvSpPr>
          <p:nvPr/>
        </p:nvSpPr>
        <p:spPr bwMode="auto">
          <a:xfrm>
            <a:off x="5524500" y="2578100"/>
            <a:ext cx="1485900" cy="86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1815" name="Rectangle 23"/>
          <p:cNvSpPr>
            <a:spLocks noChangeArrowheads="1"/>
          </p:cNvSpPr>
          <p:nvPr/>
        </p:nvSpPr>
        <p:spPr bwMode="auto">
          <a:xfrm>
            <a:off x="5780088" y="2646363"/>
            <a:ext cx="9207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1400">
                <a:solidFill>
                  <a:srgbClr val="000000"/>
                </a:solidFill>
                <a:latin typeface="Times" panose="02020603050405020304" pitchFamily="18" charset="0"/>
              </a:rPr>
              <a:t>Company</a:t>
            </a:r>
          </a:p>
        </p:txBody>
      </p:sp>
      <p:sp>
        <p:nvSpPr>
          <p:cNvPr id="161816" name="Rectangle 24"/>
          <p:cNvSpPr>
            <a:spLocks noChangeArrowheads="1"/>
          </p:cNvSpPr>
          <p:nvPr/>
        </p:nvSpPr>
        <p:spPr bwMode="auto">
          <a:xfrm>
            <a:off x="5524500" y="3006725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1817" name="Rectangle 25"/>
          <p:cNvSpPr>
            <a:spLocks noChangeArrowheads="1"/>
          </p:cNvSpPr>
          <p:nvPr/>
        </p:nvSpPr>
        <p:spPr bwMode="auto">
          <a:xfrm>
            <a:off x="5622925" y="3001963"/>
            <a:ext cx="11969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1400">
                <a:latin typeface="Times" panose="02020603050405020304" pitchFamily="18" charset="0"/>
              </a:rPr>
              <a:t>tickerSymbo</a:t>
            </a:r>
            <a:r>
              <a:rPr lang="en-US" altLang="en-US" sz="1400">
                <a:solidFill>
                  <a:srgbClr val="000000"/>
                </a:solidFill>
                <a:latin typeface="Times" panose="02020603050405020304" pitchFamily="18" charset="0"/>
              </a:rPr>
              <a:t>l</a:t>
            </a:r>
          </a:p>
        </p:txBody>
      </p:sp>
      <p:sp>
        <p:nvSpPr>
          <p:cNvPr id="161818" name="Rectangle 26"/>
          <p:cNvSpPr>
            <a:spLocks noChangeArrowheads="1"/>
          </p:cNvSpPr>
          <p:nvPr/>
        </p:nvSpPr>
        <p:spPr bwMode="auto">
          <a:xfrm>
            <a:off x="4038600" y="2867025"/>
            <a:ext cx="6826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1800" i="1">
                <a:solidFill>
                  <a:srgbClr val="3333FF"/>
                </a:solidFill>
                <a:latin typeface="Times" panose="02020603050405020304" pitchFamily="18" charset="0"/>
              </a:rPr>
              <a:t>Lists </a:t>
            </a:r>
          </a:p>
        </p:txBody>
      </p:sp>
      <p:sp>
        <p:nvSpPr>
          <p:cNvPr id="161819" name="Line 27"/>
          <p:cNvSpPr>
            <a:spLocks noChangeShapeType="1"/>
          </p:cNvSpPr>
          <p:nvPr/>
        </p:nvSpPr>
        <p:spPr bwMode="auto">
          <a:xfrm>
            <a:off x="1625600" y="2933700"/>
            <a:ext cx="1720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1820" name="Line 28"/>
          <p:cNvSpPr>
            <a:spLocks noChangeShapeType="1"/>
          </p:cNvSpPr>
          <p:nvPr/>
        </p:nvSpPr>
        <p:spPr bwMode="auto">
          <a:xfrm>
            <a:off x="1625600" y="3162300"/>
            <a:ext cx="1720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1821" name="Line 29"/>
          <p:cNvSpPr>
            <a:spLocks noChangeShapeType="1"/>
          </p:cNvSpPr>
          <p:nvPr/>
        </p:nvSpPr>
        <p:spPr bwMode="auto">
          <a:xfrm>
            <a:off x="5530850" y="2990850"/>
            <a:ext cx="147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1822" name="Line 30"/>
          <p:cNvSpPr>
            <a:spLocks noChangeShapeType="1"/>
          </p:cNvSpPr>
          <p:nvPr/>
        </p:nvSpPr>
        <p:spPr bwMode="auto">
          <a:xfrm>
            <a:off x="5530850" y="3314700"/>
            <a:ext cx="147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1823" name="Line 31"/>
          <p:cNvSpPr>
            <a:spLocks noChangeShapeType="1"/>
          </p:cNvSpPr>
          <p:nvPr/>
        </p:nvSpPr>
        <p:spPr bwMode="auto">
          <a:xfrm>
            <a:off x="3359150" y="2838450"/>
            <a:ext cx="2154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1824" name="Rectangle 32"/>
          <p:cNvSpPr>
            <a:spLocks noChangeArrowheads="1"/>
          </p:cNvSpPr>
          <p:nvPr/>
        </p:nvSpPr>
        <p:spPr bwMode="auto">
          <a:xfrm>
            <a:off x="5170488" y="2546350"/>
            <a:ext cx="3000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61825" name="Rectangle 33"/>
          <p:cNvSpPr>
            <a:spLocks noChangeArrowheads="1"/>
          </p:cNvSpPr>
          <p:nvPr/>
        </p:nvSpPr>
        <p:spPr bwMode="auto">
          <a:xfrm>
            <a:off x="3375025" y="2544763"/>
            <a:ext cx="3000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61826" name="Oval 34"/>
          <p:cNvSpPr>
            <a:spLocks noChangeArrowheads="1"/>
          </p:cNvSpPr>
          <p:nvPr/>
        </p:nvSpPr>
        <p:spPr bwMode="auto">
          <a:xfrm>
            <a:off x="3187700" y="2349500"/>
            <a:ext cx="609600" cy="647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5579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22250"/>
            <a:ext cx="8458200" cy="8636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Practice Object Modeling: Iterate, Categorize!</a:t>
            </a:r>
          </a:p>
        </p:txBody>
      </p:sp>
      <p:grpSp>
        <p:nvGrpSpPr>
          <p:cNvPr id="153625" name="Group 25"/>
          <p:cNvGrpSpPr>
            <a:grpSpLocks/>
          </p:cNvGrpSpPr>
          <p:nvPr/>
        </p:nvGrpSpPr>
        <p:grpSpPr bwMode="auto">
          <a:xfrm>
            <a:off x="6858000" y="1143000"/>
            <a:ext cx="1577975" cy="2286000"/>
            <a:chOff x="4080" y="1104"/>
            <a:chExt cx="922" cy="1440"/>
          </a:xfrm>
        </p:grpSpPr>
        <p:grpSp>
          <p:nvGrpSpPr>
            <p:cNvPr id="153626" name="Group 26"/>
            <p:cNvGrpSpPr>
              <a:grpSpLocks/>
            </p:cNvGrpSpPr>
            <p:nvPr/>
          </p:nvGrpSpPr>
          <p:grpSpPr bwMode="auto">
            <a:xfrm>
              <a:off x="4090" y="1104"/>
              <a:ext cx="912" cy="1440"/>
              <a:chOff x="1536" y="2592"/>
              <a:chExt cx="864" cy="960"/>
            </a:xfrm>
          </p:grpSpPr>
          <p:sp>
            <p:nvSpPr>
              <p:cNvPr id="153627" name="Rectangle 27"/>
              <p:cNvSpPr>
                <a:spLocks noChangeArrowheads="1"/>
              </p:cNvSpPr>
              <p:nvPr/>
            </p:nvSpPr>
            <p:spPr bwMode="auto">
              <a:xfrm>
                <a:off x="1536" y="2592"/>
                <a:ext cx="864" cy="96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3628" name="Line 28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3629" name="Line 29"/>
              <p:cNvSpPr>
                <a:spLocks noChangeShapeType="1"/>
              </p:cNvSpPr>
              <p:nvPr/>
            </p:nvSpPr>
            <p:spPr bwMode="auto">
              <a:xfrm>
                <a:off x="1536" y="3216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53630" name="Text Box 30"/>
            <p:cNvSpPr txBox="1">
              <a:spLocks noChangeArrowheads="1"/>
            </p:cNvSpPr>
            <p:nvPr/>
          </p:nvSpPr>
          <p:spPr bwMode="auto">
            <a:xfrm>
              <a:off x="4176" y="1200"/>
              <a:ext cx="7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>
                  <a:solidFill>
                    <a:srgbClr val="3333FF"/>
                  </a:solidFill>
                  <a:latin typeface="Palatino" charset="0"/>
                </a:rPr>
                <a:t>Customer</a:t>
              </a:r>
              <a:endParaRPr lang="en-US" altLang="en-US" sz="1800">
                <a:solidFill>
                  <a:schemeClr val="tx1"/>
                </a:solidFill>
                <a:latin typeface="Palatino" charset="0"/>
              </a:endParaRPr>
            </a:p>
          </p:txBody>
        </p:sp>
        <p:sp>
          <p:nvSpPr>
            <p:cNvPr id="153631" name="Text Box 31"/>
            <p:cNvSpPr txBox="1">
              <a:spLocks noChangeArrowheads="1"/>
            </p:cNvSpPr>
            <p:nvPr/>
          </p:nvSpPr>
          <p:spPr bwMode="auto">
            <a:xfrm>
              <a:off x="4080" y="1522"/>
              <a:ext cx="4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>
                  <a:solidFill>
                    <a:schemeClr val="tx1"/>
                  </a:solidFill>
                  <a:latin typeface="Palatino" charset="0"/>
                </a:rPr>
                <a:t>Name</a:t>
              </a:r>
            </a:p>
          </p:txBody>
        </p:sp>
      </p:grpSp>
      <p:sp>
        <p:nvSpPr>
          <p:cNvPr id="153632" name="Text Box 32"/>
          <p:cNvSpPr txBox="1">
            <a:spLocks noChangeArrowheads="1"/>
          </p:cNvSpPr>
          <p:nvPr/>
        </p:nvSpPr>
        <p:spPr bwMode="auto">
          <a:xfrm>
            <a:off x="6858000" y="2819400"/>
            <a:ext cx="158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>
                <a:solidFill>
                  <a:schemeClr val="tx1"/>
                </a:solidFill>
                <a:latin typeface="Palatino" charset="0"/>
              </a:rPr>
              <a:t>CustomerId()</a:t>
            </a:r>
          </a:p>
        </p:txBody>
      </p:sp>
      <p:grpSp>
        <p:nvGrpSpPr>
          <p:cNvPr id="153634" name="Group 34"/>
          <p:cNvGrpSpPr>
            <a:grpSpLocks/>
          </p:cNvGrpSpPr>
          <p:nvPr/>
        </p:nvGrpSpPr>
        <p:grpSpPr bwMode="auto">
          <a:xfrm>
            <a:off x="3657600" y="914400"/>
            <a:ext cx="1530350" cy="2325688"/>
            <a:chOff x="2304" y="768"/>
            <a:chExt cx="964" cy="1465"/>
          </a:xfrm>
        </p:grpSpPr>
        <p:grpSp>
          <p:nvGrpSpPr>
            <p:cNvPr id="153635" name="Group 35"/>
            <p:cNvGrpSpPr>
              <a:grpSpLocks/>
            </p:cNvGrpSpPr>
            <p:nvPr/>
          </p:nvGrpSpPr>
          <p:grpSpPr bwMode="auto">
            <a:xfrm>
              <a:off x="2314" y="768"/>
              <a:ext cx="912" cy="1440"/>
              <a:chOff x="1536" y="2592"/>
              <a:chExt cx="864" cy="960"/>
            </a:xfrm>
          </p:grpSpPr>
          <p:sp>
            <p:nvSpPr>
              <p:cNvPr id="153636" name="Rectangle 36"/>
              <p:cNvSpPr>
                <a:spLocks noChangeArrowheads="1"/>
              </p:cNvSpPr>
              <p:nvPr/>
            </p:nvSpPr>
            <p:spPr bwMode="auto">
              <a:xfrm>
                <a:off x="1536" y="2592"/>
                <a:ext cx="864" cy="96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3637" name="Line 37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3638" name="Line 38"/>
              <p:cNvSpPr>
                <a:spLocks noChangeShapeType="1"/>
              </p:cNvSpPr>
              <p:nvPr/>
            </p:nvSpPr>
            <p:spPr bwMode="auto">
              <a:xfrm>
                <a:off x="1536" y="3216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53639" name="Text Box 39"/>
            <p:cNvSpPr txBox="1">
              <a:spLocks noChangeArrowheads="1"/>
            </p:cNvSpPr>
            <p:nvPr/>
          </p:nvSpPr>
          <p:spPr bwMode="auto">
            <a:xfrm>
              <a:off x="2506" y="864"/>
              <a:ext cx="6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>
                  <a:solidFill>
                    <a:srgbClr val="3333FF"/>
                  </a:solidFill>
                  <a:latin typeface="Palatino" charset="0"/>
                </a:rPr>
                <a:t>Account</a:t>
              </a:r>
              <a:endParaRPr lang="en-US" altLang="en-US" sz="1800">
                <a:solidFill>
                  <a:schemeClr val="tx1"/>
                </a:solidFill>
                <a:latin typeface="Palatino" charset="0"/>
              </a:endParaRPr>
            </a:p>
          </p:txBody>
        </p:sp>
        <p:sp>
          <p:nvSpPr>
            <p:cNvPr id="153640" name="Text Box 40"/>
            <p:cNvSpPr txBox="1">
              <a:spLocks noChangeArrowheads="1"/>
            </p:cNvSpPr>
            <p:nvPr/>
          </p:nvSpPr>
          <p:spPr bwMode="auto">
            <a:xfrm>
              <a:off x="2304" y="1186"/>
              <a:ext cx="6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>
                  <a:solidFill>
                    <a:schemeClr val="tx1"/>
                  </a:solidFill>
                  <a:latin typeface="Palatino" charset="0"/>
                </a:rPr>
                <a:t>Amount</a:t>
              </a:r>
            </a:p>
          </p:txBody>
        </p:sp>
        <p:sp>
          <p:nvSpPr>
            <p:cNvPr id="153641" name="Text Box 41"/>
            <p:cNvSpPr txBox="1">
              <a:spLocks noChangeArrowheads="1"/>
            </p:cNvSpPr>
            <p:nvPr/>
          </p:nvSpPr>
          <p:spPr bwMode="auto">
            <a:xfrm>
              <a:off x="2304" y="1714"/>
              <a:ext cx="7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>
                  <a:solidFill>
                    <a:schemeClr val="tx1"/>
                  </a:solidFill>
                  <a:latin typeface="Palatino" charset="0"/>
                </a:rPr>
                <a:t>Deposit()</a:t>
              </a:r>
            </a:p>
          </p:txBody>
        </p:sp>
        <p:sp>
          <p:nvSpPr>
            <p:cNvPr id="153642" name="Text Box 42"/>
            <p:cNvSpPr txBox="1">
              <a:spLocks noChangeArrowheads="1"/>
            </p:cNvSpPr>
            <p:nvPr/>
          </p:nvSpPr>
          <p:spPr bwMode="auto">
            <a:xfrm>
              <a:off x="2304" y="1858"/>
              <a:ext cx="8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>
                  <a:solidFill>
                    <a:schemeClr val="tx1"/>
                  </a:solidFill>
                  <a:latin typeface="Palatino" charset="0"/>
                </a:rPr>
                <a:t>Withdraw()</a:t>
              </a:r>
            </a:p>
          </p:txBody>
        </p:sp>
        <p:sp>
          <p:nvSpPr>
            <p:cNvPr id="153643" name="Text Box 43"/>
            <p:cNvSpPr txBox="1">
              <a:spLocks noChangeArrowheads="1"/>
            </p:cNvSpPr>
            <p:nvPr/>
          </p:nvSpPr>
          <p:spPr bwMode="auto">
            <a:xfrm>
              <a:off x="2304" y="2002"/>
              <a:ext cx="9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>
                  <a:solidFill>
                    <a:schemeClr val="tx1"/>
                  </a:solidFill>
                  <a:latin typeface="Palatino" charset="0"/>
                </a:rPr>
                <a:t>GetBalance()</a:t>
              </a:r>
            </a:p>
          </p:txBody>
        </p:sp>
      </p:grpSp>
      <p:sp>
        <p:nvSpPr>
          <p:cNvPr id="153644" name="Text Box 44"/>
          <p:cNvSpPr txBox="1">
            <a:spLocks noChangeArrowheads="1"/>
          </p:cNvSpPr>
          <p:nvPr/>
        </p:nvSpPr>
        <p:spPr bwMode="auto">
          <a:xfrm>
            <a:off x="3657600" y="1981200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>
                <a:solidFill>
                  <a:schemeClr val="tx1"/>
                </a:solidFill>
                <a:latin typeface="Palatino" charset="0"/>
              </a:rPr>
              <a:t>CustomerId</a:t>
            </a:r>
          </a:p>
        </p:txBody>
      </p:sp>
      <p:grpSp>
        <p:nvGrpSpPr>
          <p:cNvPr id="153645" name="Group 45"/>
          <p:cNvGrpSpPr>
            <a:grpSpLocks/>
          </p:cNvGrpSpPr>
          <p:nvPr/>
        </p:nvGrpSpPr>
        <p:grpSpPr bwMode="auto">
          <a:xfrm>
            <a:off x="3743325" y="1872456"/>
            <a:ext cx="1276350" cy="446088"/>
            <a:chOff x="1056" y="1544"/>
            <a:chExt cx="804" cy="614"/>
          </a:xfrm>
        </p:grpSpPr>
        <p:sp>
          <p:nvSpPr>
            <p:cNvPr id="153646" name="Text Box 46"/>
            <p:cNvSpPr txBox="1">
              <a:spLocks noChangeArrowheads="1"/>
            </p:cNvSpPr>
            <p:nvPr/>
          </p:nvSpPr>
          <p:spPr bwMode="auto">
            <a:xfrm>
              <a:off x="1056" y="1729"/>
              <a:ext cx="804" cy="4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C012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en-US" sz="1800">
                  <a:solidFill>
                    <a:schemeClr val="bg1"/>
                  </a:solidFill>
                  <a:latin typeface="Palatino" charset="0"/>
                </a:rPr>
                <a:t>AccountId</a:t>
              </a:r>
            </a:p>
          </p:txBody>
        </p:sp>
        <p:sp>
          <p:nvSpPr>
            <p:cNvPr id="153647" name="Text Box 47"/>
            <p:cNvSpPr txBox="1">
              <a:spLocks noChangeArrowheads="1"/>
            </p:cNvSpPr>
            <p:nvPr/>
          </p:nvSpPr>
          <p:spPr bwMode="auto">
            <a:xfrm>
              <a:off x="1056" y="1544"/>
              <a:ext cx="804" cy="4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C012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en-US" sz="1800" dirty="0" err="1">
                  <a:solidFill>
                    <a:schemeClr val="tx1"/>
                  </a:solidFill>
                  <a:latin typeface="Palatino" charset="0"/>
                </a:rPr>
                <a:t>AccountId</a:t>
              </a:r>
              <a:endParaRPr lang="en-US" altLang="en-US" sz="1800" dirty="0">
                <a:solidFill>
                  <a:schemeClr val="tx1"/>
                </a:solidFill>
                <a:latin typeface="Palatino" charset="0"/>
              </a:endParaRPr>
            </a:p>
          </p:txBody>
        </p:sp>
      </p:grpSp>
      <p:grpSp>
        <p:nvGrpSpPr>
          <p:cNvPr id="153648" name="Group 48"/>
          <p:cNvGrpSpPr>
            <a:grpSpLocks/>
          </p:cNvGrpSpPr>
          <p:nvPr/>
        </p:nvGrpSpPr>
        <p:grpSpPr bwMode="auto">
          <a:xfrm>
            <a:off x="838200" y="1143000"/>
            <a:ext cx="1463675" cy="2286000"/>
            <a:chOff x="4080" y="1104"/>
            <a:chExt cx="922" cy="1440"/>
          </a:xfrm>
        </p:grpSpPr>
        <p:grpSp>
          <p:nvGrpSpPr>
            <p:cNvPr id="153649" name="Group 49"/>
            <p:cNvGrpSpPr>
              <a:grpSpLocks/>
            </p:cNvGrpSpPr>
            <p:nvPr/>
          </p:nvGrpSpPr>
          <p:grpSpPr bwMode="auto">
            <a:xfrm>
              <a:off x="4090" y="1104"/>
              <a:ext cx="912" cy="1440"/>
              <a:chOff x="1536" y="2592"/>
              <a:chExt cx="864" cy="960"/>
            </a:xfrm>
          </p:grpSpPr>
          <p:sp>
            <p:nvSpPr>
              <p:cNvPr id="153650" name="Rectangle 50"/>
              <p:cNvSpPr>
                <a:spLocks noChangeArrowheads="1"/>
              </p:cNvSpPr>
              <p:nvPr/>
            </p:nvSpPr>
            <p:spPr bwMode="auto">
              <a:xfrm>
                <a:off x="1536" y="2592"/>
                <a:ext cx="864" cy="96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3651" name="Line 51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3652" name="Line 52"/>
              <p:cNvSpPr>
                <a:spLocks noChangeShapeType="1"/>
              </p:cNvSpPr>
              <p:nvPr/>
            </p:nvSpPr>
            <p:spPr bwMode="auto">
              <a:xfrm>
                <a:off x="1536" y="3216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53653" name="Text Box 53"/>
            <p:cNvSpPr txBox="1">
              <a:spLocks noChangeArrowheads="1"/>
            </p:cNvSpPr>
            <p:nvPr/>
          </p:nvSpPr>
          <p:spPr bwMode="auto">
            <a:xfrm>
              <a:off x="4176" y="1200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>
                  <a:solidFill>
                    <a:srgbClr val="3333FF"/>
                  </a:solidFill>
                  <a:latin typeface="Palatino" charset="0"/>
                </a:rPr>
                <a:t>Bank</a:t>
              </a:r>
              <a:endParaRPr lang="en-US" altLang="en-US" sz="1800">
                <a:solidFill>
                  <a:schemeClr val="tx1"/>
                </a:solidFill>
                <a:latin typeface="Palatino" charset="0"/>
              </a:endParaRPr>
            </a:p>
          </p:txBody>
        </p:sp>
        <p:sp>
          <p:nvSpPr>
            <p:cNvPr id="153654" name="Text Box 54"/>
            <p:cNvSpPr txBox="1">
              <a:spLocks noChangeArrowheads="1"/>
            </p:cNvSpPr>
            <p:nvPr/>
          </p:nvSpPr>
          <p:spPr bwMode="auto">
            <a:xfrm>
              <a:off x="4080" y="1522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>
                  <a:solidFill>
                    <a:schemeClr val="tx1"/>
                  </a:solidFill>
                  <a:latin typeface="Palatino" charset="0"/>
                </a:rPr>
                <a:t>Name</a:t>
              </a:r>
            </a:p>
          </p:txBody>
        </p:sp>
      </p:grpSp>
      <p:sp>
        <p:nvSpPr>
          <p:cNvPr id="153655" name="Line 55"/>
          <p:cNvSpPr>
            <a:spLocks noChangeShapeType="1"/>
          </p:cNvSpPr>
          <p:nvPr/>
        </p:nvSpPr>
        <p:spPr bwMode="auto">
          <a:xfrm>
            <a:off x="5105400" y="1752600"/>
            <a:ext cx="1752600" cy="838200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656" name="Text Box 56"/>
          <p:cNvSpPr txBox="1">
            <a:spLocks noChangeArrowheads="1"/>
          </p:cNvSpPr>
          <p:nvPr/>
        </p:nvSpPr>
        <p:spPr bwMode="auto">
          <a:xfrm>
            <a:off x="5810250" y="1766888"/>
            <a:ext cx="590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>
                <a:solidFill>
                  <a:schemeClr val="tx1"/>
                </a:solidFill>
                <a:latin typeface="Palatino" charset="0"/>
              </a:rPr>
              <a:t>Has</a:t>
            </a:r>
          </a:p>
        </p:txBody>
      </p:sp>
      <p:sp>
        <p:nvSpPr>
          <p:cNvPr id="153657" name="Text Box 57"/>
          <p:cNvSpPr txBox="1">
            <a:spLocks noChangeArrowheads="1"/>
          </p:cNvSpPr>
          <p:nvPr/>
        </p:nvSpPr>
        <p:spPr bwMode="auto">
          <a:xfrm>
            <a:off x="5181600" y="1524000"/>
            <a:ext cx="365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3200">
                <a:solidFill>
                  <a:schemeClr val="tx1"/>
                </a:solidFill>
                <a:latin typeface="Palatino" charset="0"/>
              </a:rPr>
              <a:t>*</a:t>
            </a:r>
          </a:p>
        </p:txBody>
      </p:sp>
      <p:sp>
        <p:nvSpPr>
          <p:cNvPr id="153659" name="Text Box 59"/>
          <p:cNvSpPr txBox="1">
            <a:spLocks noChangeArrowheads="1"/>
          </p:cNvSpPr>
          <p:nvPr/>
        </p:nvSpPr>
        <p:spPr bwMode="auto">
          <a:xfrm>
            <a:off x="3276600" y="1447800"/>
            <a:ext cx="365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3200">
                <a:solidFill>
                  <a:schemeClr val="tx1"/>
                </a:solidFill>
                <a:latin typeface="Palatino" charset="0"/>
              </a:rPr>
              <a:t>*</a:t>
            </a:r>
          </a:p>
        </p:txBody>
      </p:sp>
      <p:grpSp>
        <p:nvGrpSpPr>
          <p:cNvPr id="153674" name="Group 74"/>
          <p:cNvGrpSpPr>
            <a:grpSpLocks/>
          </p:cNvGrpSpPr>
          <p:nvPr/>
        </p:nvGrpSpPr>
        <p:grpSpPr bwMode="auto">
          <a:xfrm>
            <a:off x="2260600" y="1905000"/>
            <a:ext cx="1397000" cy="455613"/>
            <a:chOff x="1424" y="1200"/>
            <a:chExt cx="880" cy="287"/>
          </a:xfrm>
        </p:grpSpPr>
        <p:sp>
          <p:nvSpPr>
            <p:cNvPr id="153658" name="Line 58"/>
            <p:cNvSpPr>
              <a:spLocks noChangeShapeType="1"/>
            </p:cNvSpPr>
            <p:nvPr/>
          </p:nvSpPr>
          <p:spPr bwMode="auto">
            <a:xfrm flipH="1">
              <a:off x="1488" y="1200"/>
              <a:ext cx="81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660" name="AutoShape 60"/>
            <p:cNvSpPr>
              <a:spLocks noChangeArrowheads="1"/>
            </p:cNvSpPr>
            <p:nvPr/>
          </p:nvSpPr>
          <p:spPr bwMode="auto">
            <a:xfrm>
              <a:off x="1424" y="1208"/>
              <a:ext cx="165" cy="279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53670" name="Group 70"/>
          <p:cNvGrpSpPr>
            <a:grpSpLocks/>
          </p:cNvGrpSpPr>
          <p:nvPr/>
        </p:nvGrpSpPr>
        <p:grpSpPr bwMode="auto">
          <a:xfrm>
            <a:off x="1752600" y="3140075"/>
            <a:ext cx="2235200" cy="3108325"/>
            <a:chOff x="1104" y="1978"/>
            <a:chExt cx="1408" cy="1958"/>
          </a:xfrm>
        </p:grpSpPr>
        <p:grpSp>
          <p:nvGrpSpPr>
            <p:cNvPr id="153603" name="Group 3"/>
            <p:cNvGrpSpPr>
              <a:grpSpLocks/>
            </p:cNvGrpSpPr>
            <p:nvPr/>
          </p:nvGrpSpPr>
          <p:grpSpPr bwMode="auto">
            <a:xfrm>
              <a:off x="1114" y="2496"/>
              <a:ext cx="912" cy="1440"/>
              <a:chOff x="1536" y="2592"/>
              <a:chExt cx="864" cy="960"/>
            </a:xfrm>
          </p:grpSpPr>
          <p:sp>
            <p:nvSpPr>
              <p:cNvPr id="153604" name="Rectangle 4"/>
              <p:cNvSpPr>
                <a:spLocks noChangeArrowheads="1"/>
              </p:cNvSpPr>
              <p:nvPr/>
            </p:nvSpPr>
            <p:spPr bwMode="auto">
              <a:xfrm>
                <a:off x="1536" y="2592"/>
                <a:ext cx="864" cy="96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3605" name="Line 5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3606" name="Line 6"/>
              <p:cNvSpPr>
                <a:spLocks noChangeShapeType="1"/>
              </p:cNvSpPr>
              <p:nvPr/>
            </p:nvSpPr>
            <p:spPr bwMode="auto">
              <a:xfrm>
                <a:off x="1536" y="3216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53607" name="Text Box 7"/>
            <p:cNvSpPr txBox="1">
              <a:spLocks noChangeArrowheads="1"/>
            </p:cNvSpPr>
            <p:nvPr/>
          </p:nvSpPr>
          <p:spPr bwMode="auto">
            <a:xfrm>
              <a:off x="1248" y="2544"/>
              <a:ext cx="6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>
                  <a:solidFill>
                    <a:srgbClr val="3333FF"/>
                  </a:solidFill>
                  <a:latin typeface="Palatino" charset="0"/>
                </a:rPr>
                <a:t>Savings</a:t>
              </a:r>
            </a:p>
            <a:p>
              <a:pPr algn="l"/>
              <a:r>
                <a:rPr lang="en-US" altLang="en-US" sz="1800">
                  <a:solidFill>
                    <a:srgbClr val="3333FF"/>
                  </a:solidFill>
                  <a:latin typeface="Palatino" charset="0"/>
                </a:rPr>
                <a:t>Account</a:t>
              </a:r>
              <a:endParaRPr lang="en-US" altLang="en-US" sz="1800">
                <a:solidFill>
                  <a:schemeClr val="tx1"/>
                </a:solidFill>
                <a:latin typeface="Palatino" charset="0"/>
              </a:endParaRPr>
            </a:p>
          </p:txBody>
        </p:sp>
        <p:sp>
          <p:nvSpPr>
            <p:cNvPr id="153608" name="Text Box 8"/>
            <p:cNvSpPr txBox="1">
              <a:spLocks noChangeArrowheads="1"/>
            </p:cNvSpPr>
            <p:nvPr/>
          </p:nvSpPr>
          <p:spPr bwMode="auto">
            <a:xfrm>
              <a:off x="1104" y="3586"/>
              <a:ext cx="8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>
                  <a:solidFill>
                    <a:schemeClr val="tx1"/>
                  </a:solidFill>
                  <a:latin typeface="Palatino" charset="0"/>
                </a:rPr>
                <a:t>Withdraw()</a:t>
              </a:r>
            </a:p>
          </p:txBody>
        </p:sp>
        <p:sp>
          <p:nvSpPr>
            <p:cNvPr id="153661" name="AutoShape 61"/>
            <p:cNvSpPr>
              <a:spLocks noChangeArrowheads="1"/>
            </p:cNvSpPr>
            <p:nvPr/>
          </p:nvSpPr>
          <p:spPr bwMode="auto">
            <a:xfrm rot="2722303">
              <a:off x="2322" y="1992"/>
              <a:ext cx="204" cy="17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664" name="Line 64"/>
            <p:cNvSpPr>
              <a:spLocks noChangeShapeType="1"/>
            </p:cNvSpPr>
            <p:nvPr/>
          </p:nvSpPr>
          <p:spPr bwMode="auto">
            <a:xfrm flipV="1">
              <a:off x="1560" y="2136"/>
              <a:ext cx="800" cy="3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53671" name="Group 71"/>
          <p:cNvGrpSpPr>
            <a:grpSpLocks/>
          </p:cNvGrpSpPr>
          <p:nvPr/>
        </p:nvGrpSpPr>
        <p:grpSpPr bwMode="auto">
          <a:xfrm>
            <a:off x="3641725" y="3162300"/>
            <a:ext cx="1463675" cy="3086100"/>
            <a:chOff x="2294" y="1992"/>
            <a:chExt cx="922" cy="1944"/>
          </a:xfrm>
        </p:grpSpPr>
        <p:grpSp>
          <p:nvGrpSpPr>
            <p:cNvPr id="153609" name="Group 9"/>
            <p:cNvGrpSpPr>
              <a:grpSpLocks/>
            </p:cNvGrpSpPr>
            <p:nvPr/>
          </p:nvGrpSpPr>
          <p:grpSpPr bwMode="auto">
            <a:xfrm>
              <a:off x="2304" y="2496"/>
              <a:ext cx="912" cy="1440"/>
              <a:chOff x="1536" y="2592"/>
              <a:chExt cx="864" cy="960"/>
            </a:xfrm>
          </p:grpSpPr>
          <p:sp>
            <p:nvSpPr>
              <p:cNvPr id="153610" name="Rectangle 10"/>
              <p:cNvSpPr>
                <a:spLocks noChangeArrowheads="1"/>
              </p:cNvSpPr>
              <p:nvPr/>
            </p:nvSpPr>
            <p:spPr bwMode="auto">
              <a:xfrm>
                <a:off x="1536" y="2592"/>
                <a:ext cx="864" cy="96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3611" name="Line 11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3612" name="Line 12"/>
              <p:cNvSpPr>
                <a:spLocks noChangeShapeType="1"/>
              </p:cNvSpPr>
              <p:nvPr/>
            </p:nvSpPr>
            <p:spPr bwMode="auto">
              <a:xfrm>
                <a:off x="1536" y="3216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53613" name="Text Box 13"/>
            <p:cNvSpPr txBox="1">
              <a:spLocks noChangeArrowheads="1"/>
            </p:cNvSpPr>
            <p:nvPr/>
          </p:nvSpPr>
          <p:spPr bwMode="auto">
            <a:xfrm>
              <a:off x="2438" y="2544"/>
              <a:ext cx="74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>
                  <a:solidFill>
                    <a:srgbClr val="3333FF"/>
                  </a:solidFill>
                  <a:latin typeface="Palatino" charset="0"/>
                </a:rPr>
                <a:t>Checking</a:t>
              </a:r>
            </a:p>
            <a:p>
              <a:pPr algn="l"/>
              <a:r>
                <a:rPr lang="en-US" altLang="en-US" sz="1800">
                  <a:solidFill>
                    <a:srgbClr val="3333FF"/>
                  </a:solidFill>
                  <a:latin typeface="Palatino" charset="0"/>
                </a:rPr>
                <a:t>Account</a:t>
              </a:r>
              <a:endParaRPr lang="en-US" altLang="en-US" sz="1800">
                <a:solidFill>
                  <a:schemeClr val="tx1"/>
                </a:solidFill>
                <a:latin typeface="Palatino" charset="0"/>
              </a:endParaRPr>
            </a:p>
          </p:txBody>
        </p:sp>
        <p:sp>
          <p:nvSpPr>
            <p:cNvPr id="153614" name="Text Box 14"/>
            <p:cNvSpPr txBox="1">
              <a:spLocks noChangeArrowheads="1"/>
            </p:cNvSpPr>
            <p:nvPr/>
          </p:nvSpPr>
          <p:spPr bwMode="auto">
            <a:xfrm>
              <a:off x="2294" y="3586"/>
              <a:ext cx="8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>
                  <a:solidFill>
                    <a:schemeClr val="tx1"/>
                  </a:solidFill>
                  <a:latin typeface="Palatino" charset="0"/>
                </a:rPr>
                <a:t>Withdraw()</a:t>
              </a:r>
            </a:p>
          </p:txBody>
        </p:sp>
        <p:sp>
          <p:nvSpPr>
            <p:cNvPr id="153665" name="AutoShape 65"/>
            <p:cNvSpPr>
              <a:spLocks noChangeArrowheads="1"/>
            </p:cNvSpPr>
            <p:nvPr/>
          </p:nvSpPr>
          <p:spPr bwMode="auto">
            <a:xfrm rot="-6418">
              <a:off x="2626" y="1992"/>
              <a:ext cx="204" cy="17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667" name="Line 67"/>
            <p:cNvSpPr>
              <a:spLocks noChangeShapeType="1"/>
            </p:cNvSpPr>
            <p:nvPr/>
          </p:nvSpPr>
          <p:spPr bwMode="auto">
            <a:xfrm>
              <a:off x="2744" y="2168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53672" name="Group 72"/>
          <p:cNvGrpSpPr>
            <a:grpSpLocks/>
          </p:cNvGrpSpPr>
          <p:nvPr/>
        </p:nvGrpSpPr>
        <p:grpSpPr bwMode="auto">
          <a:xfrm>
            <a:off x="4673600" y="3114675"/>
            <a:ext cx="2413000" cy="3133725"/>
            <a:chOff x="2944" y="1962"/>
            <a:chExt cx="1520" cy="1974"/>
          </a:xfrm>
        </p:grpSpPr>
        <p:grpSp>
          <p:nvGrpSpPr>
            <p:cNvPr id="153615" name="Group 15"/>
            <p:cNvGrpSpPr>
              <a:grpSpLocks/>
            </p:cNvGrpSpPr>
            <p:nvPr/>
          </p:nvGrpSpPr>
          <p:grpSpPr bwMode="auto">
            <a:xfrm>
              <a:off x="3552" y="2496"/>
              <a:ext cx="912" cy="1440"/>
              <a:chOff x="1536" y="2592"/>
              <a:chExt cx="864" cy="960"/>
            </a:xfrm>
          </p:grpSpPr>
          <p:sp>
            <p:nvSpPr>
              <p:cNvPr id="153616" name="Rectangle 16"/>
              <p:cNvSpPr>
                <a:spLocks noChangeArrowheads="1"/>
              </p:cNvSpPr>
              <p:nvPr/>
            </p:nvSpPr>
            <p:spPr bwMode="auto">
              <a:xfrm>
                <a:off x="1536" y="2592"/>
                <a:ext cx="864" cy="96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3617" name="Line 17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3618" name="Line 18"/>
              <p:cNvSpPr>
                <a:spLocks noChangeShapeType="1"/>
              </p:cNvSpPr>
              <p:nvPr/>
            </p:nvSpPr>
            <p:spPr bwMode="auto">
              <a:xfrm>
                <a:off x="1536" y="3216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53619" name="Text Box 19"/>
            <p:cNvSpPr txBox="1">
              <a:spLocks noChangeArrowheads="1"/>
            </p:cNvSpPr>
            <p:nvPr/>
          </p:nvSpPr>
          <p:spPr bwMode="auto">
            <a:xfrm>
              <a:off x="3686" y="2544"/>
              <a:ext cx="74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rgbClr val="3333FF"/>
                  </a:solidFill>
                  <a:latin typeface="Palatino" charset="0"/>
                </a:rPr>
                <a:t>Mortgage</a:t>
              </a:r>
            </a:p>
            <a:p>
              <a:r>
                <a:rPr lang="en-US" altLang="en-US" sz="1800">
                  <a:solidFill>
                    <a:srgbClr val="3333FF"/>
                  </a:solidFill>
                  <a:latin typeface="Palatino" charset="0"/>
                </a:rPr>
                <a:t>Account</a:t>
              </a:r>
              <a:endParaRPr lang="en-US" altLang="en-US" sz="1800">
                <a:solidFill>
                  <a:schemeClr val="tx1"/>
                </a:solidFill>
                <a:latin typeface="Palatino" charset="0"/>
              </a:endParaRPr>
            </a:p>
          </p:txBody>
        </p:sp>
        <p:sp>
          <p:nvSpPr>
            <p:cNvPr id="153620" name="Text Box 20"/>
            <p:cNvSpPr txBox="1">
              <a:spLocks noChangeArrowheads="1"/>
            </p:cNvSpPr>
            <p:nvPr/>
          </p:nvSpPr>
          <p:spPr bwMode="auto">
            <a:xfrm>
              <a:off x="3542" y="3586"/>
              <a:ext cx="8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>
                  <a:solidFill>
                    <a:schemeClr val="tx1"/>
                  </a:solidFill>
                  <a:latin typeface="Palatino" charset="0"/>
                </a:rPr>
                <a:t>Withdraw()</a:t>
              </a:r>
            </a:p>
          </p:txBody>
        </p:sp>
        <p:sp>
          <p:nvSpPr>
            <p:cNvPr id="153666" name="AutoShape 66"/>
            <p:cNvSpPr>
              <a:spLocks noChangeArrowheads="1"/>
            </p:cNvSpPr>
            <p:nvPr/>
          </p:nvSpPr>
          <p:spPr bwMode="auto">
            <a:xfrm rot="-3324731">
              <a:off x="2930" y="1976"/>
              <a:ext cx="204" cy="17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668" name="Line 68"/>
            <p:cNvSpPr>
              <a:spLocks noChangeShapeType="1"/>
            </p:cNvSpPr>
            <p:nvPr/>
          </p:nvSpPr>
          <p:spPr bwMode="auto">
            <a:xfrm>
              <a:off x="3096" y="2112"/>
              <a:ext cx="90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158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5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3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3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3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3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3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3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3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3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3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3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3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3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3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2" grpId="0" autoUpdateAnimBg="0"/>
      <p:bldP spid="153656" grpId="0" autoUpdateAnimBg="0"/>
      <p:bldP spid="153657" grpId="0" autoUpdateAnimBg="0"/>
      <p:bldP spid="153659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782638"/>
            <a:ext cx="7848600" cy="533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Interfaces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3962400" y="1676400"/>
            <a:ext cx="4953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i="0" dirty="0">
                <a:latin typeface="+mn-lt"/>
              </a:rPr>
              <a:t>An interface is a named set of operations that specifies the behavior of objects without showing their inner structure. It can be rendered in the model by a one- or two-compartment rectangle, with the stereotype &lt;&lt;interface&gt;&gt; above the interface name.</a:t>
            </a: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838200" y="2438400"/>
            <a:ext cx="2438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&lt;&lt;interface&gt;&gt;</a:t>
            </a:r>
          </a:p>
          <a:p>
            <a:pPr algn="ctr"/>
            <a:r>
              <a:rPr lang="en-US" altLang="en-US"/>
              <a:t>ControlPanel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188640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2046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738188"/>
            <a:ext cx="7848600" cy="533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Interface</a:t>
            </a:r>
          </a:p>
        </p:txBody>
      </p:sp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4495800" y="2286000"/>
            <a:ext cx="44196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i="0" dirty="0">
                <a:latin typeface="+mn-lt"/>
              </a:rPr>
              <a:t>Interfaces do not get instantiated. They have no attributes or state. Rather, they specify the services offered by a related class.</a:t>
            </a:r>
          </a:p>
        </p:txBody>
      </p:sp>
      <p:grpSp>
        <p:nvGrpSpPr>
          <p:cNvPr id="184324" name="Group 4"/>
          <p:cNvGrpSpPr>
            <a:grpSpLocks/>
          </p:cNvGrpSpPr>
          <p:nvPr/>
        </p:nvGrpSpPr>
        <p:grpSpPr bwMode="auto">
          <a:xfrm>
            <a:off x="838200" y="2209800"/>
            <a:ext cx="3200400" cy="2362200"/>
            <a:chOff x="528" y="1152"/>
            <a:chExt cx="2304" cy="1392"/>
          </a:xfrm>
        </p:grpSpPr>
        <p:sp>
          <p:nvSpPr>
            <p:cNvPr id="184325" name="Rectangle 5"/>
            <p:cNvSpPr>
              <a:spLocks noChangeArrowheads="1"/>
            </p:cNvSpPr>
            <p:nvPr/>
          </p:nvSpPr>
          <p:spPr bwMode="auto">
            <a:xfrm>
              <a:off x="528" y="1152"/>
              <a:ext cx="2304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&lt;&lt;interface&gt;&gt;</a:t>
              </a:r>
            </a:p>
            <a:p>
              <a:pPr algn="ctr"/>
              <a:r>
                <a:rPr lang="en-US" altLang="en-US"/>
                <a:t>ControlPanel</a:t>
              </a:r>
            </a:p>
          </p:txBody>
        </p:sp>
        <p:sp>
          <p:nvSpPr>
            <p:cNvPr id="184326" name="Rectangle 6"/>
            <p:cNvSpPr>
              <a:spLocks noChangeArrowheads="1"/>
            </p:cNvSpPr>
            <p:nvPr/>
          </p:nvSpPr>
          <p:spPr bwMode="auto">
            <a:xfrm>
              <a:off x="528" y="1824"/>
              <a:ext cx="2304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getChoices : Choice[]</a:t>
              </a:r>
            </a:p>
            <a:p>
              <a:r>
                <a:rPr lang="en-US" altLang="en-US"/>
                <a:t>makeChoice (c : Choice)</a:t>
              </a:r>
            </a:p>
            <a:p>
              <a:r>
                <a:rPr lang="en-US" altLang="en-US"/>
                <a:t>getSelection : Selection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7504" y="188640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54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Example: campus map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1556792"/>
            <a:ext cx="4064253" cy="479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52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723900"/>
            <a:ext cx="8077200" cy="533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Interface Realization Relationship</a:t>
            </a:r>
          </a:p>
        </p:txBody>
      </p:sp>
      <p:sp>
        <p:nvSpPr>
          <p:cNvPr id="185347" name="Rectangle 3"/>
          <p:cNvSpPr>
            <a:spLocks noChangeArrowheads="1"/>
          </p:cNvSpPr>
          <p:nvPr/>
        </p:nvSpPr>
        <p:spPr bwMode="auto">
          <a:xfrm>
            <a:off x="914400" y="1651000"/>
            <a:ext cx="2438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&lt;&lt;interface&gt;&gt;</a:t>
            </a:r>
          </a:p>
          <a:p>
            <a:pPr algn="ctr"/>
            <a:r>
              <a:rPr lang="en-US" altLang="en-US"/>
              <a:t>ControlPanel</a:t>
            </a:r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914400" y="4419600"/>
            <a:ext cx="2362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VendingMachine</a:t>
            </a:r>
          </a:p>
        </p:txBody>
      </p:sp>
      <p:grpSp>
        <p:nvGrpSpPr>
          <p:cNvPr id="185349" name="Group 5"/>
          <p:cNvGrpSpPr>
            <a:grpSpLocks/>
          </p:cNvGrpSpPr>
          <p:nvPr/>
        </p:nvGrpSpPr>
        <p:grpSpPr bwMode="auto">
          <a:xfrm>
            <a:off x="1828800" y="2743200"/>
            <a:ext cx="419100" cy="1676400"/>
            <a:chOff x="1152" y="1728"/>
            <a:chExt cx="264" cy="1056"/>
          </a:xfrm>
        </p:grpSpPr>
        <p:sp>
          <p:nvSpPr>
            <p:cNvPr id="185350" name="Line 6"/>
            <p:cNvSpPr>
              <a:spLocks noChangeShapeType="1"/>
            </p:cNvSpPr>
            <p:nvPr/>
          </p:nvSpPr>
          <p:spPr bwMode="auto">
            <a:xfrm>
              <a:off x="1288" y="1968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5351" name="Freeform 7"/>
            <p:cNvSpPr>
              <a:spLocks/>
            </p:cNvSpPr>
            <p:nvPr/>
          </p:nvSpPr>
          <p:spPr bwMode="auto">
            <a:xfrm>
              <a:off x="1152" y="1728"/>
              <a:ext cx="264" cy="240"/>
            </a:xfrm>
            <a:custGeom>
              <a:avLst/>
              <a:gdLst>
                <a:gd name="T0" fmla="*/ 144 w 336"/>
                <a:gd name="T1" fmla="*/ 0 h 240"/>
                <a:gd name="T2" fmla="*/ 0 w 336"/>
                <a:gd name="T3" fmla="*/ 240 h 240"/>
                <a:gd name="T4" fmla="*/ 336 w 336"/>
                <a:gd name="T5" fmla="*/ 240 h 240"/>
                <a:gd name="T6" fmla="*/ 144 w 336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" h="240">
                  <a:moveTo>
                    <a:pt x="144" y="0"/>
                  </a:moveTo>
                  <a:lnTo>
                    <a:pt x="0" y="240"/>
                  </a:lnTo>
                  <a:lnTo>
                    <a:pt x="336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85352" name="Text Box 8"/>
          <p:cNvSpPr txBox="1">
            <a:spLocks noChangeArrowheads="1"/>
          </p:cNvSpPr>
          <p:nvPr/>
        </p:nvSpPr>
        <p:spPr bwMode="auto">
          <a:xfrm>
            <a:off x="4211960" y="1600200"/>
            <a:ext cx="455104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i="0" dirty="0">
                <a:latin typeface="+mn-lt"/>
              </a:rPr>
              <a:t>A realization relationship connects a class with an interface that supplies its behavioral specification.</a:t>
            </a:r>
          </a:p>
          <a:p>
            <a:pPr>
              <a:spcBef>
                <a:spcPct val="50000"/>
              </a:spcBef>
            </a:pPr>
            <a:r>
              <a:rPr lang="en-US" altLang="en-US" sz="2000" i="0" dirty="0">
                <a:latin typeface="+mn-lt"/>
              </a:rPr>
              <a:t>It is rendered by a dashed line with a hollow triangle towards the specifier.</a:t>
            </a:r>
          </a:p>
        </p:txBody>
      </p:sp>
      <p:sp>
        <p:nvSpPr>
          <p:cNvPr id="185353" name="Text Box 9"/>
          <p:cNvSpPr txBox="1">
            <a:spLocks noChangeArrowheads="1"/>
          </p:cNvSpPr>
          <p:nvPr/>
        </p:nvSpPr>
        <p:spPr bwMode="auto">
          <a:xfrm>
            <a:off x="2286000" y="2743200"/>
            <a:ext cx="1277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/>
              <a:t>specifier</a:t>
            </a:r>
            <a:endParaRPr lang="en-US" altLang="en-US" sz="1400" dirty="0"/>
          </a:p>
        </p:txBody>
      </p:sp>
      <p:sp>
        <p:nvSpPr>
          <p:cNvPr id="185354" name="Text Box 10"/>
          <p:cNvSpPr txBox="1">
            <a:spLocks noChangeArrowheads="1"/>
          </p:cNvSpPr>
          <p:nvPr/>
        </p:nvSpPr>
        <p:spPr bwMode="auto">
          <a:xfrm>
            <a:off x="2057400" y="4038600"/>
            <a:ext cx="2010544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/>
              <a:t>implementation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8640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2875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028700"/>
            <a:ext cx="7848600" cy="5334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Packages</a:t>
            </a:r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838200" y="2819400"/>
            <a:ext cx="22098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Compiler</a:t>
            </a:r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3886200" y="1752600"/>
            <a:ext cx="48768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i="0" dirty="0">
                <a:latin typeface="+mn-lt"/>
              </a:rPr>
              <a:t>A package is a container-like element for organizing other elements into groups.</a:t>
            </a:r>
          </a:p>
          <a:p>
            <a:pPr>
              <a:spcBef>
                <a:spcPct val="50000"/>
              </a:spcBef>
            </a:pPr>
            <a:r>
              <a:rPr lang="en-US" altLang="en-US" sz="2000" i="0" dirty="0">
                <a:latin typeface="+mn-lt"/>
              </a:rPr>
              <a:t>A package can contain classes and other packages and diagrams.</a:t>
            </a:r>
          </a:p>
          <a:p>
            <a:pPr>
              <a:spcBef>
                <a:spcPct val="50000"/>
              </a:spcBef>
            </a:pPr>
            <a:r>
              <a:rPr lang="en-US" altLang="en-US" sz="2000" i="0" dirty="0">
                <a:latin typeface="+mn-lt"/>
              </a:rPr>
              <a:t>Packages can be used to provide controlled access between classes in different packages.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188640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reeform 42"/>
          <p:cNvSpPr>
            <a:spLocks/>
          </p:cNvSpPr>
          <p:nvPr/>
        </p:nvSpPr>
        <p:spPr bwMode="auto">
          <a:xfrm>
            <a:off x="838200" y="2565400"/>
            <a:ext cx="622300" cy="254000"/>
          </a:xfrm>
          <a:custGeom>
            <a:avLst/>
            <a:gdLst>
              <a:gd name="T0" fmla="*/ 0 w 392"/>
              <a:gd name="T1" fmla="*/ 160 h 160"/>
              <a:gd name="T2" fmla="*/ 72 w 392"/>
              <a:gd name="T3" fmla="*/ 0 h 160"/>
              <a:gd name="T4" fmla="*/ 320 w 392"/>
              <a:gd name="T5" fmla="*/ 0 h 160"/>
              <a:gd name="T6" fmla="*/ 392 w 392"/>
              <a:gd name="T7" fmla="*/ 160 h 160"/>
              <a:gd name="T8" fmla="*/ 0 w 392"/>
              <a:gd name="T9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2" h="160">
                <a:moveTo>
                  <a:pt x="0" y="160"/>
                </a:moveTo>
                <a:lnTo>
                  <a:pt x="72" y="0"/>
                </a:lnTo>
                <a:lnTo>
                  <a:pt x="320" y="0"/>
                </a:lnTo>
                <a:lnTo>
                  <a:pt x="392" y="160"/>
                </a:lnTo>
                <a:lnTo>
                  <a:pt x="0" y="16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7205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Software Design (UML)</a:t>
            </a:r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7848600" cy="533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Packages (Cont’d)</a:t>
            </a:r>
          </a:p>
        </p:txBody>
      </p:sp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282188" y="1444354"/>
            <a:ext cx="8077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i="0" dirty="0">
                <a:latin typeface="+mn-lt"/>
              </a:rPr>
              <a:t>Classes in the </a:t>
            </a:r>
            <a:r>
              <a:rPr lang="en-US" altLang="en-US" sz="2400" i="0" dirty="0" err="1">
                <a:latin typeface="+mn-lt"/>
              </a:rPr>
              <a:t>FrontEnd</a:t>
            </a:r>
            <a:r>
              <a:rPr lang="en-US" altLang="en-US" sz="2400" i="0" dirty="0">
                <a:latin typeface="+mn-lt"/>
              </a:rPr>
              <a:t> package and classes in the </a:t>
            </a:r>
            <a:r>
              <a:rPr lang="en-US" altLang="en-US" sz="2400" i="0" dirty="0" err="1">
                <a:latin typeface="+mn-lt"/>
              </a:rPr>
              <a:t>BackEnd</a:t>
            </a:r>
            <a:r>
              <a:rPr lang="en-US" altLang="en-US" sz="2400" i="0" dirty="0">
                <a:latin typeface="+mn-lt"/>
              </a:rPr>
              <a:t> package cannot access each other in this diagram.</a:t>
            </a:r>
          </a:p>
        </p:txBody>
      </p:sp>
      <p:grpSp>
        <p:nvGrpSpPr>
          <p:cNvPr id="194564" name="Group 4"/>
          <p:cNvGrpSpPr>
            <a:grpSpLocks/>
          </p:cNvGrpSpPr>
          <p:nvPr/>
        </p:nvGrpSpPr>
        <p:grpSpPr bwMode="auto">
          <a:xfrm>
            <a:off x="1600200" y="3124200"/>
            <a:ext cx="6248400" cy="2667000"/>
            <a:chOff x="1008" y="1968"/>
            <a:chExt cx="3936" cy="1680"/>
          </a:xfrm>
        </p:grpSpPr>
        <p:sp>
          <p:nvSpPr>
            <p:cNvPr id="194566" name="Rectangle 6"/>
            <p:cNvSpPr>
              <a:spLocks noChangeArrowheads="1"/>
            </p:cNvSpPr>
            <p:nvPr/>
          </p:nvSpPr>
          <p:spPr bwMode="auto">
            <a:xfrm>
              <a:off x="1440" y="2688"/>
              <a:ext cx="1392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FrontEnd</a:t>
              </a:r>
            </a:p>
          </p:txBody>
        </p:sp>
        <p:sp>
          <p:nvSpPr>
            <p:cNvPr id="194569" name="Rectangle 9"/>
            <p:cNvSpPr>
              <a:spLocks noChangeArrowheads="1"/>
            </p:cNvSpPr>
            <p:nvPr/>
          </p:nvSpPr>
          <p:spPr bwMode="auto">
            <a:xfrm>
              <a:off x="3216" y="2688"/>
              <a:ext cx="1392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BackEnd</a:t>
              </a:r>
            </a:p>
          </p:txBody>
        </p:sp>
        <p:sp>
          <p:nvSpPr>
            <p:cNvPr id="194571" name="Rectangle 11"/>
            <p:cNvSpPr>
              <a:spLocks noChangeArrowheads="1"/>
            </p:cNvSpPr>
            <p:nvPr/>
          </p:nvSpPr>
          <p:spPr bwMode="auto">
            <a:xfrm>
              <a:off x="1008" y="1968"/>
              <a:ext cx="3936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194573" name="Text Box 13"/>
            <p:cNvSpPr txBox="1">
              <a:spLocks noChangeArrowheads="1"/>
            </p:cNvSpPr>
            <p:nvPr/>
          </p:nvSpPr>
          <p:spPr bwMode="auto">
            <a:xfrm>
              <a:off x="2496" y="2016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Compiler</a:t>
              </a:r>
            </a:p>
          </p:txBody>
        </p:sp>
      </p:grpSp>
      <p:sp>
        <p:nvSpPr>
          <p:cNvPr id="15" name="Freeform 42"/>
          <p:cNvSpPr>
            <a:spLocks/>
          </p:cNvSpPr>
          <p:nvPr/>
        </p:nvSpPr>
        <p:spPr bwMode="auto">
          <a:xfrm>
            <a:off x="5087466" y="4016917"/>
            <a:ext cx="622300" cy="254000"/>
          </a:xfrm>
          <a:custGeom>
            <a:avLst/>
            <a:gdLst>
              <a:gd name="T0" fmla="*/ 0 w 392"/>
              <a:gd name="T1" fmla="*/ 160 h 160"/>
              <a:gd name="T2" fmla="*/ 72 w 392"/>
              <a:gd name="T3" fmla="*/ 0 h 160"/>
              <a:gd name="T4" fmla="*/ 320 w 392"/>
              <a:gd name="T5" fmla="*/ 0 h 160"/>
              <a:gd name="T6" fmla="*/ 392 w 392"/>
              <a:gd name="T7" fmla="*/ 160 h 160"/>
              <a:gd name="T8" fmla="*/ 0 w 392"/>
              <a:gd name="T9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2" h="160">
                <a:moveTo>
                  <a:pt x="0" y="160"/>
                </a:moveTo>
                <a:lnTo>
                  <a:pt x="72" y="0"/>
                </a:lnTo>
                <a:lnTo>
                  <a:pt x="320" y="0"/>
                </a:lnTo>
                <a:lnTo>
                  <a:pt x="392" y="160"/>
                </a:lnTo>
                <a:lnTo>
                  <a:pt x="0" y="16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4" name="Freeform 42"/>
          <p:cNvSpPr>
            <a:spLocks/>
          </p:cNvSpPr>
          <p:nvPr/>
        </p:nvSpPr>
        <p:spPr bwMode="auto">
          <a:xfrm>
            <a:off x="2286000" y="4016917"/>
            <a:ext cx="622300" cy="254000"/>
          </a:xfrm>
          <a:custGeom>
            <a:avLst/>
            <a:gdLst>
              <a:gd name="T0" fmla="*/ 0 w 392"/>
              <a:gd name="T1" fmla="*/ 160 h 160"/>
              <a:gd name="T2" fmla="*/ 72 w 392"/>
              <a:gd name="T3" fmla="*/ 0 h 160"/>
              <a:gd name="T4" fmla="*/ 320 w 392"/>
              <a:gd name="T5" fmla="*/ 0 h 160"/>
              <a:gd name="T6" fmla="*/ 392 w 392"/>
              <a:gd name="T7" fmla="*/ 160 h 160"/>
              <a:gd name="T8" fmla="*/ 0 w 392"/>
              <a:gd name="T9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2" h="160">
                <a:moveTo>
                  <a:pt x="0" y="160"/>
                </a:moveTo>
                <a:lnTo>
                  <a:pt x="72" y="0"/>
                </a:lnTo>
                <a:lnTo>
                  <a:pt x="320" y="0"/>
                </a:lnTo>
                <a:lnTo>
                  <a:pt x="392" y="160"/>
                </a:lnTo>
                <a:lnTo>
                  <a:pt x="0" y="16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107504" y="188640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reeform 42"/>
          <p:cNvSpPr>
            <a:spLocks/>
          </p:cNvSpPr>
          <p:nvPr/>
        </p:nvSpPr>
        <p:spPr bwMode="auto">
          <a:xfrm>
            <a:off x="1600200" y="2636912"/>
            <a:ext cx="883568" cy="487288"/>
          </a:xfrm>
          <a:custGeom>
            <a:avLst/>
            <a:gdLst>
              <a:gd name="T0" fmla="*/ 0 w 392"/>
              <a:gd name="T1" fmla="*/ 160 h 160"/>
              <a:gd name="T2" fmla="*/ 72 w 392"/>
              <a:gd name="T3" fmla="*/ 0 h 160"/>
              <a:gd name="T4" fmla="*/ 320 w 392"/>
              <a:gd name="T5" fmla="*/ 0 h 160"/>
              <a:gd name="T6" fmla="*/ 392 w 392"/>
              <a:gd name="T7" fmla="*/ 160 h 160"/>
              <a:gd name="T8" fmla="*/ 0 w 392"/>
              <a:gd name="T9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2" h="160">
                <a:moveTo>
                  <a:pt x="0" y="160"/>
                </a:moveTo>
                <a:lnTo>
                  <a:pt x="72" y="0"/>
                </a:lnTo>
                <a:lnTo>
                  <a:pt x="320" y="0"/>
                </a:lnTo>
                <a:lnTo>
                  <a:pt x="392" y="160"/>
                </a:lnTo>
                <a:lnTo>
                  <a:pt x="0" y="16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4792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Software Design (UML)</a:t>
            </a: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1168"/>
            <a:ext cx="7848600" cy="533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Packages (Cont’d)</a:t>
            </a:r>
          </a:p>
        </p:txBody>
      </p:sp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474856" y="1417637"/>
            <a:ext cx="8077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i="0" dirty="0">
                <a:latin typeface="+mn-lt"/>
              </a:rPr>
              <a:t>Classes in the </a:t>
            </a:r>
            <a:r>
              <a:rPr lang="en-US" altLang="en-US" sz="2000" i="0" dirty="0" err="1">
                <a:latin typeface="+mn-lt"/>
              </a:rPr>
              <a:t>BackEnd</a:t>
            </a:r>
            <a:r>
              <a:rPr lang="en-US" altLang="en-US" sz="2000" i="0" dirty="0">
                <a:latin typeface="+mn-lt"/>
              </a:rPr>
              <a:t> package now have access to the classes in the </a:t>
            </a:r>
            <a:r>
              <a:rPr lang="en-US" altLang="en-US" sz="2000" i="0" dirty="0" err="1">
                <a:latin typeface="+mn-lt"/>
              </a:rPr>
              <a:t>FrontEnd</a:t>
            </a:r>
            <a:r>
              <a:rPr lang="en-US" altLang="en-US" sz="2000" i="0" dirty="0">
                <a:latin typeface="+mn-lt"/>
              </a:rPr>
              <a:t> package.</a:t>
            </a:r>
          </a:p>
        </p:txBody>
      </p:sp>
      <p:grpSp>
        <p:nvGrpSpPr>
          <p:cNvPr id="195588" name="Group 4"/>
          <p:cNvGrpSpPr>
            <a:grpSpLocks/>
          </p:cNvGrpSpPr>
          <p:nvPr/>
        </p:nvGrpSpPr>
        <p:grpSpPr bwMode="auto">
          <a:xfrm>
            <a:off x="1600200" y="3124200"/>
            <a:ext cx="6248400" cy="2667000"/>
            <a:chOff x="1008" y="1968"/>
            <a:chExt cx="3936" cy="1680"/>
          </a:xfrm>
        </p:grpSpPr>
        <p:grpSp>
          <p:nvGrpSpPr>
            <p:cNvPr id="195589" name="Group 5"/>
            <p:cNvGrpSpPr>
              <a:grpSpLocks/>
            </p:cNvGrpSpPr>
            <p:nvPr/>
          </p:nvGrpSpPr>
          <p:grpSpPr bwMode="auto">
            <a:xfrm>
              <a:off x="1440" y="2496"/>
              <a:ext cx="1392" cy="960"/>
              <a:chOff x="1056" y="1776"/>
              <a:chExt cx="1392" cy="960"/>
            </a:xfrm>
          </p:grpSpPr>
          <p:sp>
            <p:nvSpPr>
              <p:cNvPr id="195590" name="Rectangle 6"/>
              <p:cNvSpPr>
                <a:spLocks noChangeArrowheads="1"/>
              </p:cNvSpPr>
              <p:nvPr/>
            </p:nvSpPr>
            <p:spPr bwMode="auto">
              <a:xfrm>
                <a:off x="1056" y="1968"/>
                <a:ext cx="1392" cy="7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FrontEnd</a:t>
                </a:r>
              </a:p>
            </p:txBody>
          </p:sp>
          <p:sp>
            <p:nvSpPr>
              <p:cNvPr id="195591" name="Rectangle 7"/>
              <p:cNvSpPr>
                <a:spLocks noChangeArrowheads="1"/>
              </p:cNvSpPr>
              <p:nvPr/>
            </p:nvSpPr>
            <p:spPr bwMode="auto">
              <a:xfrm>
                <a:off x="1056" y="1776"/>
                <a:ext cx="43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95592" name="Group 8"/>
            <p:cNvGrpSpPr>
              <a:grpSpLocks/>
            </p:cNvGrpSpPr>
            <p:nvPr/>
          </p:nvGrpSpPr>
          <p:grpSpPr bwMode="auto">
            <a:xfrm>
              <a:off x="3216" y="2496"/>
              <a:ext cx="1392" cy="960"/>
              <a:chOff x="1056" y="1776"/>
              <a:chExt cx="1392" cy="960"/>
            </a:xfrm>
          </p:grpSpPr>
          <p:sp>
            <p:nvSpPr>
              <p:cNvPr id="195593" name="Rectangle 9"/>
              <p:cNvSpPr>
                <a:spLocks noChangeArrowheads="1"/>
              </p:cNvSpPr>
              <p:nvPr/>
            </p:nvSpPr>
            <p:spPr bwMode="auto">
              <a:xfrm>
                <a:off x="1056" y="1968"/>
                <a:ext cx="1392" cy="7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BackEnd</a:t>
                </a:r>
              </a:p>
            </p:txBody>
          </p:sp>
          <p:sp>
            <p:nvSpPr>
              <p:cNvPr id="195594" name="Rectangle 10"/>
              <p:cNvSpPr>
                <a:spLocks noChangeArrowheads="1"/>
              </p:cNvSpPr>
              <p:nvPr/>
            </p:nvSpPr>
            <p:spPr bwMode="auto">
              <a:xfrm>
                <a:off x="1056" y="1776"/>
                <a:ext cx="43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95595" name="Rectangle 11"/>
            <p:cNvSpPr>
              <a:spLocks noChangeArrowheads="1"/>
            </p:cNvSpPr>
            <p:nvPr/>
          </p:nvSpPr>
          <p:spPr bwMode="auto">
            <a:xfrm>
              <a:off x="1008" y="1968"/>
              <a:ext cx="3936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195597" name="Text Box 13"/>
            <p:cNvSpPr txBox="1">
              <a:spLocks noChangeArrowheads="1"/>
            </p:cNvSpPr>
            <p:nvPr/>
          </p:nvSpPr>
          <p:spPr bwMode="auto">
            <a:xfrm>
              <a:off x="2496" y="2016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Compiler</a:t>
              </a:r>
            </a:p>
          </p:txBody>
        </p:sp>
      </p:grpSp>
      <p:sp>
        <p:nvSpPr>
          <p:cNvPr id="195598" name="Line 14"/>
          <p:cNvSpPr>
            <a:spLocks noChangeShapeType="1"/>
          </p:cNvSpPr>
          <p:nvPr/>
        </p:nvSpPr>
        <p:spPr bwMode="auto">
          <a:xfrm>
            <a:off x="4495800" y="48768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107504" y="188640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reeform 42"/>
          <p:cNvSpPr>
            <a:spLocks/>
          </p:cNvSpPr>
          <p:nvPr/>
        </p:nvSpPr>
        <p:spPr bwMode="auto">
          <a:xfrm>
            <a:off x="1600200" y="2636912"/>
            <a:ext cx="883568" cy="487288"/>
          </a:xfrm>
          <a:custGeom>
            <a:avLst/>
            <a:gdLst>
              <a:gd name="T0" fmla="*/ 0 w 392"/>
              <a:gd name="T1" fmla="*/ 160 h 160"/>
              <a:gd name="T2" fmla="*/ 72 w 392"/>
              <a:gd name="T3" fmla="*/ 0 h 160"/>
              <a:gd name="T4" fmla="*/ 320 w 392"/>
              <a:gd name="T5" fmla="*/ 0 h 160"/>
              <a:gd name="T6" fmla="*/ 392 w 392"/>
              <a:gd name="T7" fmla="*/ 160 h 160"/>
              <a:gd name="T8" fmla="*/ 0 w 392"/>
              <a:gd name="T9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2" h="160">
                <a:moveTo>
                  <a:pt x="0" y="160"/>
                </a:moveTo>
                <a:lnTo>
                  <a:pt x="72" y="0"/>
                </a:lnTo>
                <a:lnTo>
                  <a:pt x="320" y="0"/>
                </a:lnTo>
                <a:lnTo>
                  <a:pt x="392" y="160"/>
                </a:lnTo>
                <a:lnTo>
                  <a:pt x="0" y="16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7452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825500"/>
            <a:ext cx="7848600" cy="533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Packages (Cont’d)</a:t>
            </a:r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762000" y="4343400"/>
            <a:ext cx="22098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JavaCompiler</a:t>
            </a:r>
          </a:p>
        </p:txBody>
      </p:sp>
      <p:sp>
        <p:nvSpPr>
          <p:cNvPr id="196614" name="Text Box 6"/>
          <p:cNvSpPr txBox="1">
            <a:spLocks noChangeArrowheads="1"/>
          </p:cNvSpPr>
          <p:nvPr/>
        </p:nvSpPr>
        <p:spPr bwMode="auto">
          <a:xfrm>
            <a:off x="3886200" y="1752600"/>
            <a:ext cx="487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We can model generalizations and  dependencies between packages.</a:t>
            </a:r>
          </a:p>
        </p:txBody>
      </p:sp>
      <p:sp>
        <p:nvSpPr>
          <p:cNvPr id="196616" name="Rectangle 8"/>
          <p:cNvSpPr>
            <a:spLocks noChangeArrowheads="1"/>
          </p:cNvSpPr>
          <p:nvPr/>
        </p:nvSpPr>
        <p:spPr bwMode="auto">
          <a:xfrm>
            <a:off x="838200" y="1752600"/>
            <a:ext cx="22098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Compiler</a:t>
            </a:r>
          </a:p>
        </p:txBody>
      </p:sp>
      <p:grpSp>
        <p:nvGrpSpPr>
          <p:cNvPr id="196618" name="Group 10"/>
          <p:cNvGrpSpPr>
            <a:grpSpLocks/>
          </p:cNvGrpSpPr>
          <p:nvPr/>
        </p:nvGrpSpPr>
        <p:grpSpPr bwMode="auto">
          <a:xfrm>
            <a:off x="1752600" y="2971800"/>
            <a:ext cx="419100" cy="1371600"/>
            <a:chOff x="1248" y="1872"/>
            <a:chExt cx="264" cy="864"/>
          </a:xfrm>
        </p:grpSpPr>
        <p:sp>
          <p:nvSpPr>
            <p:cNvPr id="196619" name="Line 11"/>
            <p:cNvSpPr>
              <a:spLocks noChangeShapeType="1"/>
            </p:cNvSpPr>
            <p:nvPr/>
          </p:nvSpPr>
          <p:spPr bwMode="auto">
            <a:xfrm>
              <a:off x="1392" y="2112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6620" name="Freeform 12"/>
            <p:cNvSpPr>
              <a:spLocks/>
            </p:cNvSpPr>
            <p:nvPr/>
          </p:nvSpPr>
          <p:spPr bwMode="auto">
            <a:xfrm>
              <a:off x="1248" y="1872"/>
              <a:ext cx="264" cy="240"/>
            </a:xfrm>
            <a:custGeom>
              <a:avLst/>
              <a:gdLst>
                <a:gd name="T0" fmla="*/ 144 w 336"/>
                <a:gd name="T1" fmla="*/ 0 h 240"/>
                <a:gd name="T2" fmla="*/ 0 w 336"/>
                <a:gd name="T3" fmla="*/ 240 h 240"/>
                <a:gd name="T4" fmla="*/ 336 w 336"/>
                <a:gd name="T5" fmla="*/ 240 h 240"/>
                <a:gd name="T6" fmla="*/ 144 w 336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" h="240">
                  <a:moveTo>
                    <a:pt x="144" y="0"/>
                  </a:moveTo>
                  <a:lnTo>
                    <a:pt x="0" y="240"/>
                  </a:lnTo>
                  <a:lnTo>
                    <a:pt x="336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96622" name="Rectangle 14"/>
          <p:cNvSpPr>
            <a:spLocks noChangeArrowheads="1"/>
          </p:cNvSpPr>
          <p:nvPr/>
        </p:nvSpPr>
        <p:spPr bwMode="auto">
          <a:xfrm>
            <a:off x="5181600" y="4343400"/>
            <a:ext cx="22098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Java</a:t>
            </a:r>
          </a:p>
        </p:txBody>
      </p:sp>
      <p:sp>
        <p:nvSpPr>
          <p:cNvPr id="196624" name="Line 16"/>
          <p:cNvSpPr>
            <a:spLocks noChangeShapeType="1"/>
          </p:cNvSpPr>
          <p:nvPr/>
        </p:nvSpPr>
        <p:spPr bwMode="auto">
          <a:xfrm>
            <a:off x="2971800" y="4953000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" name="Freeform 42"/>
          <p:cNvSpPr>
            <a:spLocks/>
          </p:cNvSpPr>
          <p:nvPr/>
        </p:nvSpPr>
        <p:spPr bwMode="auto">
          <a:xfrm>
            <a:off x="825500" y="1494676"/>
            <a:ext cx="622300" cy="254000"/>
          </a:xfrm>
          <a:custGeom>
            <a:avLst/>
            <a:gdLst>
              <a:gd name="T0" fmla="*/ 0 w 392"/>
              <a:gd name="T1" fmla="*/ 160 h 160"/>
              <a:gd name="T2" fmla="*/ 72 w 392"/>
              <a:gd name="T3" fmla="*/ 0 h 160"/>
              <a:gd name="T4" fmla="*/ 320 w 392"/>
              <a:gd name="T5" fmla="*/ 0 h 160"/>
              <a:gd name="T6" fmla="*/ 392 w 392"/>
              <a:gd name="T7" fmla="*/ 160 h 160"/>
              <a:gd name="T8" fmla="*/ 0 w 392"/>
              <a:gd name="T9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2" h="160">
                <a:moveTo>
                  <a:pt x="0" y="160"/>
                </a:moveTo>
                <a:lnTo>
                  <a:pt x="72" y="0"/>
                </a:lnTo>
                <a:lnTo>
                  <a:pt x="320" y="0"/>
                </a:lnTo>
                <a:lnTo>
                  <a:pt x="392" y="160"/>
                </a:lnTo>
                <a:lnTo>
                  <a:pt x="0" y="16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" name="Freeform 42"/>
          <p:cNvSpPr>
            <a:spLocks/>
          </p:cNvSpPr>
          <p:nvPr/>
        </p:nvSpPr>
        <p:spPr bwMode="auto">
          <a:xfrm>
            <a:off x="749300" y="4089400"/>
            <a:ext cx="622300" cy="254000"/>
          </a:xfrm>
          <a:custGeom>
            <a:avLst/>
            <a:gdLst>
              <a:gd name="T0" fmla="*/ 0 w 392"/>
              <a:gd name="T1" fmla="*/ 160 h 160"/>
              <a:gd name="T2" fmla="*/ 72 w 392"/>
              <a:gd name="T3" fmla="*/ 0 h 160"/>
              <a:gd name="T4" fmla="*/ 320 w 392"/>
              <a:gd name="T5" fmla="*/ 0 h 160"/>
              <a:gd name="T6" fmla="*/ 392 w 392"/>
              <a:gd name="T7" fmla="*/ 160 h 160"/>
              <a:gd name="T8" fmla="*/ 0 w 392"/>
              <a:gd name="T9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2" h="160">
                <a:moveTo>
                  <a:pt x="0" y="160"/>
                </a:moveTo>
                <a:lnTo>
                  <a:pt x="72" y="0"/>
                </a:lnTo>
                <a:lnTo>
                  <a:pt x="320" y="0"/>
                </a:lnTo>
                <a:lnTo>
                  <a:pt x="392" y="160"/>
                </a:lnTo>
                <a:lnTo>
                  <a:pt x="0" y="16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0" name="Freeform 42"/>
          <p:cNvSpPr>
            <a:spLocks/>
          </p:cNvSpPr>
          <p:nvPr/>
        </p:nvSpPr>
        <p:spPr bwMode="auto">
          <a:xfrm>
            <a:off x="5181600" y="4089400"/>
            <a:ext cx="622300" cy="254000"/>
          </a:xfrm>
          <a:custGeom>
            <a:avLst/>
            <a:gdLst>
              <a:gd name="T0" fmla="*/ 0 w 392"/>
              <a:gd name="T1" fmla="*/ 160 h 160"/>
              <a:gd name="T2" fmla="*/ 72 w 392"/>
              <a:gd name="T3" fmla="*/ 0 h 160"/>
              <a:gd name="T4" fmla="*/ 320 w 392"/>
              <a:gd name="T5" fmla="*/ 0 h 160"/>
              <a:gd name="T6" fmla="*/ 392 w 392"/>
              <a:gd name="T7" fmla="*/ 160 h 160"/>
              <a:gd name="T8" fmla="*/ 0 w 392"/>
              <a:gd name="T9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2" h="160">
                <a:moveTo>
                  <a:pt x="0" y="160"/>
                </a:moveTo>
                <a:lnTo>
                  <a:pt x="72" y="0"/>
                </a:lnTo>
                <a:lnTo>
                  <a:pt x="320" y="0"/>
                </a:lnTo>
                <a:lnTo>
                  <a:pt x="392" y="160"/>
                </a:lnTo>
                <a:lnTo>
                  <a:pt x="0" y="16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107504" y="188640"/>
            <a:ext cx="4896544" cy="338554"/>
          </a:xfrm>
          <a:prstGeom prst="rect">
            <a:avLst/>
          </a:prstGeom>
          <a:solidFill>
            <a:srgbClr val="37AA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7COM1025 Programming for Software Engineers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4277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7886700" cy="1325563"/>
          </a:xfrm>
        </p:spPr>
        <p:txBody>
          <a:bodyPr/>
          <a:lstStyle/>
          <a:p>
            <a:r>
              <a:rPr lang="en-US" dirty="0"/>
              <a:t>Summary of symbols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E79D-3132-4D8C-BB10-A25A32A157E2}" type="slidenum">
              <a:rPr lang="en-US" altLang="en-US" smtClean="0"/>
              <a:pPr/>
              <a:t>45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2347C4-0266-4920-A3C1-BC57968C8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7" y="2090737"/>
            <a:ext cx="23336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018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7886700" cy="1325563"/>
          </a:xfrm>
        </p:spPr>
        <p:txBody>
          <a:bodyPr/>
          <a:lstStyle/>
          <a:p>
            <a:r>
              <a:rPr lang="en-US" dirty="0"/>
              <a:t>Summary of symbols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E79D-3132-4D8C-BB10-A25A32A157E2}" type="slidenum">
              <a:rPr lang="en-US" altLang="en-US" smtClean="0"/>
              <a:pPr/>
              <a:t>46</a:t>
            </a:fld>
            <a:endParaRPr lang="en-US" altLang="en-US"/>
          </a:p>
        </p:txBody>
      </p:sp>
      <p:pic>
        <p:nvPicPr>
          <p:cNvPr id="82946" name="Picture 2" descr="ç¸éåç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85595"/>
            <a:ext cx="3960440" cy="264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2167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5149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UML Summary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677059"/>
            <a:ext cx="8255000" cy="3624149"/>
          </a:xfrm>
        </p:spPr>
        <p:txBody>
          <a:bodyPr/>
          <a:lstStyle/>
          <a:p>
            <a:r>
              <a:rPr lang="en-US" altLang="en-US" dirty="0"/>
              <a:t>UML provides a wide variety of notations for representing many aspects of software development</a:t>
            </a:r>
          </a:p>
          <a:p>
            <a:pPr lvl="1"/>
            <a:r>
              <a:rPr lang="en-US" altLang="en-US" dirty="0"/>
              <a:t>Powerful, but complex language</a:t>
            </a:r>
          </a:p>
          <a:p>
            <a:pPr lvl="1"/>
            <a:r>
              <a:rPr lang="en-US" altLang="en-US" dirty="0"/>
              <a:t>Can be misused to generate unreadable models</a:t>
            </a:r>
          </a:p>
          <a:p>
            <a:pPr lvl="1"/>
            <a:r>
              <a:rPr lang="en-US" altLang="en-US" dirty="0"/>
              <a:t>Can be misunderstood when using too many exotic features</a:t>
            </a:r>
          </a:p>
          <a:p>
            <a:pPr lvl="1"/>
            <a:r>
              <a:rPr lang="en-US" altLang="en-US" dirty="0"/>
              <a:t>Object model: class diagram</a:t>
            </a:r>
          </a:p>
        </p:txBody>
      </p:sp>
    </p:spTree>
    <p:extLst>
      <p:ext uri="{BB962C8B-B14F-4D97-AF65-F5344CB8AC3E}">
        <p14:creationId xmlns:p14="http://schemas.microsoft.com/office/powerpoint/2010/main" val="32434562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328C867-A056-40EA-9488-4E79EAB59513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4800" u="none" dirty="0"/>
              <a:t>Testing and Debugging</a:t>
            </a:r>
          </a:p>
        </p:txBody>
      </p:sp>
    </p:spTree>
    <p:extLst>
      <p:ext uri="{BB962C8B-B14F-4D97-AF65-F5344CB8AC3E}">
        <p14:creationId xmlns:p14="http://schemas.microsoft.com/office/powerpoint/2010/main" val="36795604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97C6D20-2AD9-4C5D-91B6-42D495F86F1E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br>
              <a:rPr lang="en-US" altLang="en-US" sz="2800" b="1" dirty="0">
                <a:cs typeface="Arial" pitchFamily="34" charset="0"/>
              </a:rPr>
            </a:br>
            <a:r>
              <a:rPr lang="en-US" altLang="en-US" sz="2800" u="none" dirty="0">
                <a:cs typeface="Arial" pitchFamily="34" charset="0"/>
              </a:rPr>
              <a:t>Program Errors</a:t>
            </a:r>
            <a:br>
              <a:rPr lang="en-US" altLang="en-US" sz="2800" b="1" dirty="0">
                <a:cs typeface="Times New Roman" pitchFamily="18" charset="0"/>
              </a:rPr>
            </a:br>
            <a:endParaRPr lang="en-US" altLang="en-US" sz="2800" b="1" dirty="0">
              <a:cs typeface="Times New Roman" pitchFamily="18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628775"/>
            <a:ext cx="7772400" cy="3128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cs typeface="Times New Roman" pitchFamily="18" charset="0"/>
              </a:rPr>
              <a:t>Compiler errors (syntax errors)</a:t>
            </a:r>
          </a:p>
          <a:p>
            <a:pPr eaLnBrk="1" hangingPunct="1"/>
            <a:r>
              <a:rPr lang="en-US" altLang="en-US" sz="2400" dirty="0">
                <a:cs typeface="Times New Roman" pitchFamily="18" charset="0"/>
              </a:rPr>
              <a:t>Runtime errors</a:t>
            </a:r>
          </a:p>
          <a:p>
            <a:pPr eaLnBrk="1" hangingPunct="1"/>
            <a:r>
              <a:rPr lang="en-US" altLang="en-US" sz="2400" dirty="0">
                <a:cs typeface="Times New Roman" pitchFamily="18" charset="0"/>
              </a:rPr>
              <a:t>Logic errors</a:t>
            </a:r>
          </a:p>
        </p:txBody>
      </p:sp>
    </p:spTree>
    <p:extLst>
      <p:ext uri="{BB962C8B-B14F-4D97-AF65-F5344CB8AC3E}">
        <p14:creationId xmlns:p14="http://schemas.microsoft.com/office/powerpoint/2010/main" val="351793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model software?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Software is getting increasingly more complex</a:t>
            </a:r>
          </a:p>
          <a:p>
            <a:pPr lvl="1"/>
            <a:r>
              <a:rPr lang="en-US" altLang="en-US" sz="2000" dirty="0"/>
              <a:t>Windows XP (2001) &gt; 40 million lines of code</a:t>
            </a:r>
          </a:p>
          <a:p>
            <a:pPr lvl="1"/>
            <a:r>
              <a:rPr lang="en-US" altLang="en-US" sz="2000" dirty="0"/>
              <a:t>A single programmer cannot manage this amount of code in its entirety. </a:t>
            </a:r>
          </a:p>
          <a:p>
            <a:r>
              <a:rPr lang="en-US" altLang="en-US" sz="2400" dirty="0"/>
              <a:t>Code is not easily understandable by developers who did not write it</a:t>
            </a:r>
          </a:p>
          <a:p>
            <a:r>
              <a:rPr lang="en-US" altLang="en-US" sz="2400" dirty="0"/>
              <a:t>We need simpler representations for complex systems</a:t>
            </a:r>
          </a:p>
          <a:p>
            <a:pPr lvl="1"/>
            <a:r>
              <a:rPr lang="en-US" altLang="en-US" sz="2000" dirty="0"/>
              <a:t>Modeling is a mean for dealing with complexity</a:t>
            </a:r>
          </a:p>
        </p:txBody>
      </p:sp>
    </p:spTree>
    <p:extLst>
      <p:ext uri="{BB962C8B-B14F-4D97-AF65-F5344CB8AC3E}">
        <p14:creationId xmlns:p14="http://schemas.microsoft.com/office/powerpoint/2010/main" val="351412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11DAEE2-EE92-4F25-82AD-C004A597CBB9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571480"/>
            <a:ext cx="7772400" cy="7270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u="none" dirty="0"/>
              <a:t>Compiler Errors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428736"/>
            <a:ext cx="7772400" cy="250432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cs typeface="Arial" pitchFamily="34" charset="0"/>
              </a:rPr>
              <a:t>Syntax error</a:t>
            </a:r>
          </a:p>
          <a:p>
            <a:pPr lvl="1" eaLnBrk="1" hangingPunct="1"/>
            <a:r>
              <a:rPr lang="en-US" altLang="en-US" sz="2000" dirty="0">
                <a:cs typeface="Arial" pitchFamily="34" charset="0"/>
              </a:rPr>
              <a:t>Error in usage of Java</a:t>
            </a:r>
          </a:p>
          <a:p>
            <a:pPr lvl="1" eaLnBrk="1" hangingPunct="1"/>
            <a:r>
              <a:rPr lang="en-US" altLang="en-US" sz="2000" dirty="0">
                <a:cs typeface="Arial" pitchFamily="34" charset="0"/>
              </a:rPr>
              <a:t>Detected by the compiler</a:t>
            </a:r>
          </a:p>
          <a:p>
            <a:pPr lvl="1" eaLnBrk="1" hangingPunct="1"/>
            <a:r>
              <a:rPr lang="en-US" altLang="en-US" sz="2000" dirty="0"/>
              <a:t>A program with compilation errors cannot be run</a:t>
            </a:r>
          </a:p>
          <a:p>
            <a:pPr eaLnBrk="1" hangingPunct="1"/>
            <a:r>
              <a:rPr lang="en-US" altLang="en-US" sz="2400" dirty="0">
                <a:cs typeface="Arial" pitchFamily="34" charset="0"/>
              </a:rPr>
              <a:t>Syntax warning</a:t>
            </a:r>
          </a:p>
          <a:p>
            <a:pPr lvl="1" eaLnBrk="1" hangingPunct="1"/>
            <a:r>
              <a:rPr lang="en-US" altLang="en-US" sz="2000" dirty="0">
                <a:cs typeface="Arial" pitchFamily="34" charset="0"/>
              </a:rPr>
              <a:t>Warning message generated by the compiler</a:t>
            </a:r>
          </a:p>
          <a:p>
            <a:pPr lvl="1" eaLnBrk="1" hangingPunct="1"/>
            <a:r>
              <a:rPr lang="en-US" altLang="en-US" sz="2000" dirty="0">
                <a:cs typeface="Arial" pitchFamily="34" charset="0"/>
              </a:rPr>
              <a:t> The program can be run </a:t>
            </a:r>
            <a:endParaRPr lang="en-US" altLang="en-US" sz="20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56FE508-F4A1-4887-BBE4-5FE8799E573F}"/>
              </a:ext>
            </a:extLst>
          </p:cNvPr>
          <p:cNvSpPr txBox="1">
            <a:spLocks noChangeArrowheads="1"/>
          </p:cNvSpPr>
          <p:nvPr/>
        </p:nvSpPr>
        <p:spPr>
          <a:xfrm>
            <a:off x="543084" y="4144064"/>
            <a:ext cx="7772400" cy="20406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400" i="0" dirty="0"/>
              <a:t>Very common (but sometimes hard to understand). Examples of syntax errors:</a:t>
            </a:r>
          </a:p>
          <a:p>
            <a:pPr lvl="1" fontAlgn="auto">
              <a:spcAft>
                <a:spcPts val="0"/>
              </a:spcAft>
            </a:pPr>
            <a:r>
              <a:rPr lang="en-US" altLang="en-US" sz="2000" i="0" dirty="0"/>
              <a:t>Forgetting a semicolon</a:t>
            </a:r>
          </a:p>
          <a:p>
            <a:pPr lvl="1" fontAlgn="auto">
              <a:spcAft>
                <a:spcPts val="0"/>
              </a:spcAft>
            </a:pPr>
            <a:r>
              <a:rPr lang="en-US" altLang="en-US" sz="2000" i="0" dirty="0"/>
              <a:t>Leaving out a closing bracket </a:t>
            </a:r>
            <a:r>
              <a:rPr lang="en-US" altLang="en-US" sz="2000" i="0" dirty="0">
                <a:solidFill>
                  <a:srgbClr val="D60093"/>
                </a:solidFill>
              </a:rPr>
              <a:t>}</a:t>
            </a:r>
          </a:p>
          <a:p>
            <a:pPr lvl="1" fontAlgn="auto">
              <a:spcAft>
                <a:spcPts val="0"/>
              </a:spcAft>
            </a:pPr>
            <a:r>
              <a:rPr lang="en-US" altLang="en-US" sz="2000" i="0" dirty="0"/>
              <a:t>Redeclaring a variable</a:t>
            </a:r>
          </a:p>
          <a:p>
            <a:pPr lvl="1" fontAlgn="auto">
              <a:spcAft>
                <a:spcPts val="0"/>
              </a:spcAft>
            </a:pPr>
            <a:r>
              <a:rPr lang="en-US" altLang="en-US" sz="2000" i="0" dirty="0"/>
              <a:t>Others?</a:t>
            </a:r>
          </a:p>
          <a:p>
            <a:pPr lvl="1" fontAlgn="auto">
              <a:spcAft>
                <a:spcPts val="0"/>
              </a:spcAft>
            </a:pPr>
            <a:endParaRPr lang="en-US" altLang="en-US" i="0" dirty="0"/>
          </a:p>
          <a:p>
            <a:pPr fontAlgn="auto">
              <a:spcAft>
                <a:spcPts val="0"/>
              </a:spcAft>
            </a:pP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15041284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205C599-F5F5-47EF-BD0A-7D8272E93915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500042"/>
            <a:ext cx="7772400" cy="7921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u="none" dirty="0"/>
              <a:t>Compiler Errors</a:t>
            </a:r>
            <a:r>
              <a:rPr lang="en-US" altLang="en-US" sz="2800" dirty="0"/>
              <a:t>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95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Hints to help find/fix compiler errors:</a:t>
            </a:r>
          </a:p>
          <a:p>
            <a:pPr lvl="1" eaLnBrk="1" hangingPunct="1"/>
            <a:r>
              <a:rPr lang="en-US" altLang="en-US" sz="2000" dirty="0"/>
              <a:t>Compiler errors are cumulative: when you fix one, others may go away</a:t>
            </a:r>
          </a:p>
          <a:p>
            <a:pPr lvl="1" eaLnBrk="1" hangingPunct="1"/>
            <a:r>
              <a:rPr lang="en-US" altLang="en-US" sz="2000" dirty="0"/>
              <a:t>Read the error messages issued by the compiler!</a:t>
            </a:r>
          </a:p>
          <a:p>
            <a:pPr lvl="1" eaLnBrk="1" hangingPunct="1"/>
            <a:r>
              <a:rPr lang="en-US" altLang="en-US" sz="2000" b="1" dirty="0"/>
              <a:t>Realize that the error messages from the compiler are often (seemingly) not very helpful</a:t>
            </a:r>
          </a:p>
          <a:p>
            <a:pPr lvl="2" eaLnBrk="1" hangingPunct="1"/>
            <a:r>
              <a:rPr lang="en-US" altLang="en-US" sz="2000" dirty="0"/>
              <a:t>The compiler does not know what you intended to do, it merely scans the Java code</a:t>
            </a:r>
          </a:p>
        </p:txBody>
      </p:sp>
    </p:spTree>
    <p:extLst>
      <p:ext uri="{BB962C8B-B14F-4D97-AF65-F5344CB8AC3E}">
        <p14:creationId xmlns:p14="http://schemas.microsoft.com/office/powerpoint/2010/main" val="13937717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5F3379B-8F7A-4220-8095-B015E5A587A8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571480"/>
            <a:ext cx="7772400" cy="7270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u="none" dirty="0"/>
              <a:t>Runtime Errors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6962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b="1" i="1" dirty="0">
                <a:cs typeface="Arial" pitchFamily="34" charset="0"/>
              </a:rPr>
              <a:t>Runtime error</a:t>
            </a:r>
            <a:r>
              <a:rPr lang="en-US" altLang="en-US" sz="2400" dirty="0">
                <a:cs typeface="Arial" pitchFamily="34" charset="0"/>
              </a:rPr>
              <a:t>: program runs but gets an </a:t>
            </a:r>
            <a:r>
              <a:rPr lang="en-US" altLang="en-US" sz="2400" i="1" dirty="0">
                <a:cs typeface="Arial" pitchFamily="34" charset="0"/>
              </a:rPr>
              <a:t>exception</a:t>
            </a:r>
            <a:r>
              <a:rPr lang="en-US" altLang="en-US" sz="2400" dirty="0">
                <a:cs typeface="Arial" pitchFamily="34" charset="0"/>
              </a:rPr>
              <a:t> error message</a:t>
            </a:r>
          </a:p>
          <a:p>
            <a:pPr lvl="2" eaLnBrk="1" hangingPunct="1"/>
            <a:r>
              <a:rPr lang="en-US" altLang="en-US" sz="2000" dirty="0">
                <a:cs typeface="Arial" pitchFamily="34" charset="0"/>
              </a:rPr>
              <a:t>Program may be terminated</a:t>
            </a:r>
          </a:p>
          <a:p>
            <a:pPr eaLnBrk="1" hangingPunct="1"/>
            <a:r>
              <a:rPr lang="en-US" altLang="en-US" sz="2400" dirty="0">
                <a:cs typeface="Arial" pitchFamily="34" charset="0"/>
              </a:rPr>
              <a:t>Runtime errors can be caused by</a:t>
            </a:r>
          </a:p>
          <a:p>
            <a:pPr lvl="1" eaLnBrk="1" hangingPunct="1"/>
            <a:r>
              <a:rPr lang="en-US" altLang="en-US" sz="2000" dirty="0">
                <a:cs typeface="Arial" pitchFamily="34" charset="0"/>
              </a:rPr>
              <a:t>Program bugs</a:t>
            </a:r>
          </a:p>
          <a:p>
            <a:pPr lvl="1" eaLnBrk="1" hangingPunct="1"/>
            <a:r>
              <a:rPr lang="en-US" altLang="en-US" sz="2000" dirty="0">
                <a:cs typeface="Arial" pitchFamily="34" charset="0"/>
              </a:rPr>
              <a:t>Bad or unexpected input</a:t>
            </a:r>
          </a:p>
          <a:p>
            <a:pPr lvl="1" eaLnBrk="1" hangingPunct="1"/>
            <a:r>
              <a:rPr lang="en-US" altLang="en-US" sz="2000" dirty="0">
                <a:cs typeface="Arial" pitchFamily="34" charset="0"/>
              </a:rPr>
              <a:t>Hardware or software problems in the computer system</a:t>
            </a:r>
          </a:p>
        </p:txBody>
      </p:sp>
    </p:spTree>
    <p:extLst>
      <p:ext uri="{BB962C8B-B14F-4D97-AF65-F5344CB8AC3E}">
        <p14:creationId xmlns:p14="http://schemas.microsoft.com/office/powerpoint/2010/main" val="30079941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98EC256-23E4-41CF-B4EF-589FE9CB11F3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500042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u="none" dirty="0"/>
              <a:t>Runtime Errors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cs typeface="Arial" pitchFamily="34" charset="0"/>
              </a:rPr>
              <a:t>Very common runtime errors are: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>
                <a:cs typeface="Arial" pitchFamily="34" charset="0"/>
              </a:rPr>
              <a:t>null reference (</a:t>
            </a:r>
            <a:r>
              <a:rPr lang="en-US" altLang="en-US" sz="2400" dirty="0" err="1">
                <a:cs typeface="Arial" pitchFamily="34" charset="0"/>
              </a:rPr>
              <a:t>NullPointerException</a:t>
            </a:r>
            <a:r>
              <a:rPr lang="en-US" altLang="en-US" sz="2400" dirty="0">
                <a:cs typeface="Arial" pitchFamily="34" charset="0"/>
              </a:rPr>
              <a:t>)</a:t>
            </a:r>
          </a:p>
          <a:p>
            <a:pPr lvl="2" eaLnBrk="1" hangingPunct="1"/>
            <a:r>
              <a:rPr lang="en-US" altLang="en-US" sz="2000" dirty="0">
                <a:cs typeface="Arial" pitchFamily="34" charset="0"/>
              </a:rPr>
              <a:t>no object is referenced by the reference variable, i.e. it has the value null</a:t>
            </a:r>
            <a:endParaRPr lang="en-US" altLang="en-US" sz="2000" dirty="0"/>
          </a:p>
          <a:p>
            <a:pPr lvl="1" eaLnBrk="1" hangingPunct="1"/>
            <a:r>
              <a:rPr lang="en-US" altLang="en-US" sz="2400" dirty="0">
                <a:cs typeface="Arial" pitchFamily="34" charset="0"/>
              </a:rPr>
              <a:t>array index out of bounds (</a:t>
            </a:r>
            <a:r>
              <a:rPr lang="en-US" altLang="en-US" sz="2400" dirty="0" err="1">
                <a:cs typeface="Arial" pitchFamily="34" charset="0"/>
              </a:rPr>
              <a:t>ArrayIndexOutOfBoundsException</a:t>
            </a:r>
            <a:r>
              <a:rPr lang="en-US" altLang="en-US" sz="2400" dirty="0">
                <a:cs typeface="Arial" pitchFamily="34" charset="0"/>
              </a:rPr>
              <a:t>)</a:t>
            </a:r>
          </a:p>
          <a:p>
            <a:pPr lvl="1" eaLnBrk="1" hangingPunct="1"/>
            <a:r>
              <a:rPr lang="en-US" altLang="en-US" sz="2400" dirty="0">
                <a:cs typeface="Arial" pitchFamily="34" charset="0"/>
              </a:rPr>
              <a:t>Running out of memory</a:t>
            </a:r>
          </a:p>
          <a:p>
            <a:pPr lvl="2" eaLnBrk="1" hangingPunct="1"/>
            <a:r>
              <a:rPr lang="en-US" altLang="en-US" sz="2000" dirty="0"/>
              <a:t>e.g. from creating a new object every time through an infinite loop</a:t>
            </a:r>
          </a:p>
        </p:txBody>
      </p:sp>
    </p:spTree>
    <p:extLst>
      <p:ext uri="{BB962C8B-B14F-4D97-AF65-F5344CB8AC3E}">
        <p14:creationId xmlns:p14="http://schemas.microsoft.com/office/powerpoint/2010/main" val="15458152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1E7EA5D-ACAF-4D8B-A8A1-F486D5B5DA80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714356"/>
            <a:ext cx="7620000" cy="5286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u="none"/>
              <a:t>Runtime Errors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696200" cy="5257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cs typeface="Arial" pitchFamily="34" charset="0"/>
              </a:rPr>
              <a:t>Hints to help find/fix runtime errors:</a:t>
            </a:r>
          </a:p>
          <a:p>
            <a:pPr lvl="1" eaLnBrk="1" hangingPunct="1"/>
            <a:r>
              <a:rPr lang="en-US" altLang="en-US" sz="2200" dirty="0">
                <a:cs typeface="Arial" pitchFamily="34" charset="0"/>
              </a:rPr>
              <a:t>Check the exception message for the method and line number from which it came</a:t>
            </a:r>
          </a:p>
          <a:p>
            <a:pPr lvl="1" eaLnBrk="1" hangingPunct="1"/>
            <a:r>
              <a:rPr lang="en-US" altLang="en-US" sz="2200" dirty="0">
                <a:cs typeface="Arial" pitchFamily="34" charset="0"/>
              </a:rPr>
              <a:t>Note that the line in the code that caused the exception may </a:t>
            </a:r>
            <a:r>
              <a:rPr lang="en-US" altLang="en-US" sz="2200" b="1" i="1" dirty="0">
                <a:cs typeface="Arial" pitchFamily="34" charset="0"/>
              </a:rPr>
              <a:t>not</a:t>
            </a:r>
            <a:r>
              <a:rPr lang="en-US" altLang="en-US" sz="2200" dirty="0">
                <a:cs typeface="Arial" pitchFamily="34" charset="0"/>
              </a:rPr>
              <a:t> be the line with the error</a:t>
            </a:r>
          </a:p>
          <a:p>
            <a:pPr lvl="2" eaLnBrk="1" hangingPunct="1"/>
            <a:r>
              <a:rPr lang="en-US" altLang="en-US" sz="2000" dirty="0">
                <a:cs typeface="Arial" pitchFamily="34" charset="0"/>
              </a:rPr>
              <a:t>Example: consider the code segment</a:t>
            </a:r>
          </a:p>
          <a:p>
            <a:pPr marL="685800" lvl="2" indent="0" eaLnBrk="1" hangingPunct="1">
              <a:buNone/>
            </a:pPr>
            <a:br>
              <a:rPr lang="en-US" altLang="en-US" sz="2000" dirty="0">
                <a:cs typeface="Arial" pitchFamily="34" charset="0"/>
              </a:rPr>
            </a:br>
            <a:r>
              <a:rPr lang="en-US" altLang="en-US" sz="2000" dirty="0">
                <a:cs typeface="Arial" pitchFamily="34" charset="0"/>
              </a:rPr>
              <a:t>  </a:t>
            </a:r>
            <a:r>
              <a:rPr lang="en-US" altLang="en-US" sz="2000" dirty="0">
                <a:cs typeface="Courier New" pitchFamily="49" charset="0"/>
              </a:rPr>
              <a:t>int [] </a:t>
            </a:r>
            <a:r>
              <a:rPr lang="en-US" altLang="en-US" sz="2000" dirty="0" err="1">
                <a:cs typeface="Courier New" pitchFamily="49" charset="0"/>
              </a:rPr>
              <a:t>nums</a:t>
            </a:r>
            <a:r>
              <a:rPr lang="en-US" altLang="en-US" sz="2000" dirty="0">
                <a:cs typeface="Courier New" pitchFamily="49" charset="0"/>
              </a:rPr>
              <a:t> = new int[10];</a:t>
            </a:r>
            <a:br>
              <a:rPr lang="en-US" altLang="en-US" sz="2000" dirty="0">
                <a:cs typeface="Courier New" pitchFamily="49" charset="0"/>
              </a:rPr>
            </a:br>
            <a:r>
              <a:rPr lang="en-US" altLang="en-US" sz="2000" dirty="0">
                <a:cs typeface="Courier New" pitchFamily="49" charset="0"/>
              </a:rPr>
              <a:t>  for (int j=0; j&lt;=10; j++)</a:t>
            </a:r>
            <a:br>
              <a:rPr lang="en-US" altLang="en-US" sz="2000" dirty="0">
                <a:cs typeface="Courier New" pitchFamily="49" charset="0"/>
              </a:rPr>
            </a:br>
            <a:r>
              <a:rPr lang="en-US" altLang="en-US" sz="2000" dirty="0">
                <a:cs typeface="Courier New" pitchFamily="49" charset="0"/>
              </a:rPr>
              <a:t>        </a:t>
            </a:r>
            <a:r>
              <a:rPr lang="en-US" altLang="en-US" sz="2000" dirty="0" err="1">
                <a:cs typeface="Courier New" pitchFamily="49" charset="0"/>
              </a:rPr>
              <a:t>nums</a:t>
            </a:r>
            <a:r>
              <a:rPr lang="en-US" altLang="en-US" sz="2000" dirty="0">
                <a:cs typeface="Courier New" pitchFamily="49" charset="0"/>
              </a:rPr>
              <a:t>[j] = j;</a:t>
            </a:r>
          </a:p>
          <a:p>
            <a:pPr marL="685800" lvl="2" indent="0" eaLnBrk="1" hangingPunct="1">
              <a:buNone/>
            </a:pPr>
            <a:endParaRPr lang="en-US" altLang="en-US" sz="2000" dirty="0"/>
          </a:p>
          <a:p>
            <a:pPr lvl="2" eaLnBrk="1" hangingPunct="1"/>
            <a:r>
              <a:rPr lang="en-US" altLang="en-US" sz="2000" dirty="0">
                <a:cs typeface="Arial" pitchFamily="34" charset="0"/>
              </a:rPr>
              <a:t>The exception will be at the line</a:t>
            </a:r>
            <a:br>
              <a:rPr lang="en-US" altLang="en-US" sz="2000" dirty="0">
                <a:cs typeface="Arial" pitchFamily="34" charset="0"/>
              </a:rPr>
            </a:br>
            <a:r>
              <a:rPr lang="en-US" altLang="en-US" sz="2000" dirty="0">
                <a:cs typeface="Arial" pitchFamily="34" charset="0"/>
              </a:rPr>
              <a:t>        </a:t>
            </a:r>
            <a:r>
              <a:rPr lang="en-US" altLang="en-US" sz="2000" dirty="0" err="1">
                <a:cs typeface="Courier New" pitchFamily="49" charset="0"/>
              </a:rPr>
              <a:t>nums</a:t>
            </a:r>
            <a:r>
              <a:rPr lang="en-US" altLang="en-US" sz="2000" dirty="0">
                <a:cs typeface="Courier New" pitchFamily="49" charset="0"/>
              </a:rPr>
              <a:t>[j] = j;</a:t>
            </a:r>
            <a:br>
              <a:rPr lang="en-US" altLang="en-US" sz="2000" dirty="0">
                <a:cs typeface="Courier New" pitchFamily="49" charset="0"/>
              </a:rPr>
            </a:br>
            <a:r>
              <a:rPr lang="en-US" altLang="en-US" sz="2000" dirty="0">
                <a:cs typeface="Arial" pitchFamily="34" charset="0"/>
              </a:rPr>
              <a:t>but the error is in the </a:t>
            </a:r>
            <a:r>
              <a:rPr lang="en-US" altLang="en-US" sz="2000" i="1" dirty="0">
                <a:cs typeface="Arial" pitchFamily="34" charset="0"/>
              </a:rPr>
              <a:t>previous</a:t>
            </a:r>
            <a:r>
              <a:rPr lang="en-US" altLang="en-US" sz="2000" dirty="0">
                <a:cs typeface="Arial" pitchFamily="34" charset="0"/>
              </a:rPr>
              <a:t> line</a:t>
            </a:r>
          </a:p>
        </p:txBody>
      </p:sp>
    </p:spTree>
    <p:extLst>
      <p:ext uri="{BB962C8B-B14F-4D97-AF65-F5344CB8AC3E}">
        <p14:creationId xmlns:p14="http://schemas.microsoft.com/office/powerpoint/2010/main" val="20678482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9F9576E-8519-45FB-8091-930D33ED6B5A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500042"/>
            <a:ext cx="77724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u="none" dirty="0"/>
              <a:t>Logic Errors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1553344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dirty="0">
                <a:cs typeface="Arial" pitchFamily="34" charset="0"/>
              </a:rPr>
              <a:t>Logic error</a:t>
            </a:r>
            <a:r>
              <a:rPr lang="en-US" altLang="en-US" sz="2400" dirty="0">
                <a:cs typeface="Arial" pitchFamily="34" charset="0"/>
              </a:rPr>
              <a:t>: program runs but results are not correct</a:t>
            </a:r>
            <a:br>
              <a:rPr lang="en-US" altLang="en-US" sz="2400" dirty="0">
                <a:cs typeface="Arial" pitchFamily="34" charset="0"/>
              </a:rPr>
            </a:br>
            <a:r>
              <a:rPr lang="en-US" altLang="en-US" sz="2400" dirty="0">
                <a:cs typeface="Arial" pitchFamily="34" charset="0"/>
              </a:rPr>
              <a:t>Logic errors can be caused by: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cs typeface="Arial" pitchFamily="34" charset="0"/>
              </a:rPr>
              <a:t> </a:t>
            </a:r>
            <a:r>
              <a:rPr lang="en-US" altLang="en-US" sz="2000" dirty="0">
                <a:cs typeface="Arial" pitchFamily="34" charset="0"/>
              </a:rPr>
              <a:t>incorrect algorithms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cs typeface="Times New Roman" pitchFamily="18" charset="0"/>
              </a:rPr>
              <a:t>       </a:t>
            </a:r>
            <a:endParaRPr lang="en-US" altLang="en-US" sz="24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E32403B-652C-4B29-95FA-2B987963DC16}"/>
              </a:ext>
            </a:extLst>
          </p:cNvPr>
          <p:cNvSpPr txBox="1">
            <a:spLocks noChangeArrowheads="1"/>
          </p:cNvSpPr>
          <p:nvPr/>
        </p:nvSpPr>
        <p:spPr>
          <a:xfrm>
            <a:off x="595902" y="2608604"/>
            <a:ext cx="7772400" cy="2648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400" i="0" dirty="0">
                <a:cs typeface="Arial" pitchFamily="34" charset="0"/>
              </a:rPr>
              <a:t>Very common logic errors are:</a:t>
            </a:r>
            <a:endParaRPr lang="en-US" altLang="en-US" sz="2400" i="0" dirty="0"/>
          </a:p>
          <a:p>
            <a:pPr lvl="1" fontAlgn="auto">
              <a:spcAft>
                <a:spcPts val="0"/>
              </a:spcAft>
            </a:pPr>
            <a:r>
              <a:rPr lang="en-US" altLang="en-US" sz="2000" i="0" dirty="0">
                <a:cs typeface="Arial" pitchFamily="34" charset="0"/>
              </a:rPr>
              <a:t>using == instead of the </a:t>
            </a:r>
            <a:r>
              <a:rPr lang="en-US" altLang="en-US" sz="2000" i="1" dirty="0">
                <a:cs typeface="Arial" pitchFamily="34" charset="0"/>
              </a:rPr>
              <a:t>equals</a:t>
            </a:r>
            <a:r>
              <a:rPr lang="en-US" altLang="en-US" sz="2000" i="0" dirty="0">
                <a:cs typeface="Arial" pitchFamily="34" charset="0"/>
              </a:rPr>
              <a:t> method</a:t>
            </a:r>
            <a:endParaRPr lang="en-US" altLang="en-US" sz="2000" i="0" dirty="0"/>
          </a:p>
          <a:p>
            <a:pPr lvl="1" fontAlgn="auto">
              <a:spcAft>
                <a:spcPts val="0"/>
              </a:spcAft>
            </a:pPr>
            <a:r>
              <a:rPr lang="en-US" altLang="en-US" sz="2000" i="0" dirty="0">
                <a:cs typeface="Arial" pitchFamily="34" charset="0"/>
              </a:rPr>
              <a:t>infinite loops</a:t>
            </a:r>
            <a:endParaRPr lang="en-US" altLang="en-US" sz="2000" i="0" dirty="0"/>
          </a:p>
          <a:p>
            <a:pPr lvl="1" fontAlgn="auto">
              <a:spcAft>
                <a:spcPts val="0"/>
              </a:spcAft>
            </a:pPr>
            <a:r>
              <a:rPr lang="en-US" altLang="en-US" sz="2000" i="0" dirty="0">
                <a:cs typeface="Arial" pitchFamily="34" charset="0"/>
              </a:rPr>
              <a:t>misunderstanding of operator precedence</a:t>
            </a:r>
            <a:endParaRPr lang="en-US" altLang="en-US" sz="2000" i="0" dirty="0"/>
          </a:p>
          <a:p>
            <a:pPr lvl="1" fontAlgn="auto">
              <a:spcAft>
                <a:spcPts val="0"/>
              </a:spcAft>
            </a:pPr>
            <a:r>
              <a:rPr lang="en-US" altLang="en-US" sz="2000" i="0" dirty="0">
                <a:cs typeface="Arial" pitchFamily="34" charset="0"/>
              </a:rPr>
              <a:t>starting or ending at the wrong index of an array</a:t>
            </a:r>
          </a:p>
          <a:p>
            <a:pPr lvl="2" fontAlgn="auto">
              <a:spcAft>
                <a:spcPts val="0"/>
              </a:spcAft>
            </a:pPr>
            <a:r>
              <a:rPr lang="en-US" altLang="en-US" sz="2000" i="0" dirty="0">
                <a:cs typeface="Arial" pitchFamily="34" charset="0"/>
              </a:rPr>
              <a:t>If index is invalid, you would get an exception</a:t>
            </a:r>
          </a:p>
          <a:p>
            <a:pPr lvl="1" fontAlgn="auto">
              <a:spcAft>
                <a:spcPts val="0"/>
              </a:spcAft>
            </a:pPr>
            <a:r>
              <a:rPr lang="en-US" altLang="en-US" sz="2000" i="0" dirty="0">
                <a:cs typeface="Arial" pitchFamily="34" charset="0"/>
              </a:rPr>
              <a:t>misplaced parentheses (so code is either inside a block when it shouldn’t be, or vice versa)</a:t>
            </a:r>
            <a:endParaRPr lang="en-US" altLang="en-US" sz="2000" i="0" dirty="0"/>
          </a:p>
        </p:txBody>
      </p:sp>
    </p:spTree>
    <p:extLst>
      <p:ext uri="{BB962C8B-B14F-4D97-AF65-F5344CB8AC3E}">
        <p14:creationId xmlns:p14="http://schemas.microsoft.com/office/powerpoint/2010/main" val="18206914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B4A5F53-A19F-47FE-9EF6-E4B6CE33B745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642918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u="none" dirty="0"/>
              <a:t>Logic Errors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350696" cy="502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Be careful of where you declare variables!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Keep in mind the scope of variables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Instance variables?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Formal parameters?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Local variables?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Example:</a:t>
            </a:r>
          </a:p>
          <a:p>
            <a:pPr lvl="1" eaLnBrk="1" hangingPunct="1">
              <a:lnSpc>
                <a:spcPct val="90000"/>
              </a:lnSpc>
              <a:buNone/>
            </a:pPr>
            <a:br>
              <a:rPr lang="en-US" altLang="en-US" sz="2000" dirty="0"/>
            </a:br>
            <a:r>
              <a:rPr lang="en-US" altLang="en-US" sz="2000" dirty="0"/>
              <a:t>private int </a:t>
            </a:r>
            <a:r>
              <a:rPr lang="en-US" altLang="en-US" sz="2000" dirty="0" err="1"/>
              <a:t>numStudents</a:t>
            </a:r>
            <a:r>
              <a:rPr lang="en-US" altLang="en-US" sz="2000" dirty="0"/>
              <a:t>; // an attribute, to be initialized in some method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   …</a:t>
            </a:r>
            <a:br>
              <a:rPr lang="en-US" altLang="en-US" sz="2000" dirty="0"/>
            </a:br>
            <a:r>
              <a:rPr lang="en-US" altLang="en-US" sz="2000" dirty="0"/>
              <a:t>public void </a:t>
            </a:r>
            <a:r>
              <a:rPr lang="en-US" altLang="en-US" sz="2000" dirty="0" err="1"/>
              <a:t>someMethod</a:t>
            </a:r>
            <a:r>
              <a:rPr lang="en-US" altLang="en-US" sz="2000" dirty="0"/>
              <a:t>(){</a:t>
            </a:r>
            <a:br>
              <a:rPr lang="en-US" altLang="en-US" sz="2000" dirty="0">
                <a:solidFill>
                  <a:srgbClr val="D60093"/>
                </a:solidFill>
              </a:rPr>
            </a:br>
            <a:r>
              <a:rPr lang="en-US" altLang="en-US" sz="2000" dirty="0">
                <a:solidFill>
                  <a:srgbClr val="D60093"/>
                </a:solidFill>
              </a:rPr>
              <a:t>    </a:t>
            </a:r>
            <a:r>
              <a:rPr lang="en-US" altLang="en-US" sz="2000" dirty="0" err="1">
                <a:solidFill>
                  <a:srgbClr val="FF0000"/>
                </a:solidFill>
              </a:rPr>
              <a:t>int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numStudents</a:t>
            </a:r>
            <a:r>
              <a:rPr lang="en-US" altLang="en-US" sz="2000" dirty="0"/>
              <a:t> = …; // not the attribute!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		  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54683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21B43FD-61EE-485E-91B6-993CC2A58BE4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642918"/>
            <a:ext cx="7772400" cy="7270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u="none" dirty="0"/>
              <a:t>Testing </a:t>
            </a:r>
            <a:r>
              <a:rPr lang="en-US" altLang="en-US" sz="2800" u="none" dirty="0" err="1"/>
              <a:t>vs</a:t>
            </a:r>
            <a:r>
              <a:rPr lang="en-US" altLang="en-US" sz="2800" u="none" dirty="0"/>
              <a:t> Debugging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571612"/>
            <a:ext cx="77724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b="1" dirty="0">
                <a:cs typeface="Arial" pitchFamily="34" charset="0"/>
              </a:rPr>
              <a:t>Testing</a:t>
            </a:r>
            <a:r>
              <a:rPr lang="en-US" altLang="en-US" sz="2400" dirty="0">
                <a:cs typeface="Arial" pitchFamily="34" charset="0"/>
              </a:rPr>
              <a:t>: to identify any problems before software is put to use</a:t>
            </a:r>
            <a:endParaRPr lang="en-US" altLang="en-US" sz="2400" dirty="0"/>
          </a:p>
          <a:p>
            <a:pPr lvl="1" eaLnBrk="1" hangingPunct="1"/>
            <a:r>
              <a:rPr lang="en-US" altLang="en-US" sz="2400" i="1" dirty="0">
                <a:cs typeface="Arial" pitchFamily="34" charset="0"/>
              </a:rPr>
              <a:t>“Testing can show the presence of bugs but can never show their absence”.</a:t>
            </a:r>
          </a:p>
          <a:p>
            <a:pPr eaLnBrk="1" hangingPunct="1"/>
            <a:r>
              <a:rPr lang="en-US" altLang="en-US" sz="2400" b="1" dirty="0">
                <a:cs typeface="Arial" pitchFamily="34" charset="0"/>
              </a:rPr>
              <a:t>Debugging</a:t>
            </a:r>
            <a:r>
              <a:rPr lang="en-US" altLang="en-US" sz="2400" dirty="0">
                <a:cs typeface="Arial" pitchFamily="34" charset="0"/>
              </a:rPr>
              <a:t>: locating bugs and fixing them</a:t>
            </a:r>
            <a:br>
              <a:rPr lang="en-US" altLang="en-US" sz="2400" dirty="0">
                <a:cs typeface="Arial" pitchFamily="34" charset="0"/>
              </a:rPr>
            </a:br>
            <a:endParaRPr lang="en-US" altLang="en-US" sz="2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2702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4073681-C227-4B1E-B74A-1FCE57620A91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428604"/>
            <a:ext cx="77724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u="none" dirty="0"/>
              <a:t>Hints for Success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571612"/>
            <a:ext cx="7772400" cy="378143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When writing code: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Understand the algorithm before you start coding!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Start small!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200" dirty="0"/>
              <a:t>Write and test first simpler methods (e.g. getters, setters, </a:t>
            </a:r>
            <a:r>
              <a:rPr lang="en-US" altLang="en-US" sz="2200" dirty="0" err="1"/>
              <a:t>toString</a:t>
            </a:r>
            <a:r>
              <a:rPr lang="en-US" altLang="en-US" sz="2200" dirty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200" dirty="0"/>
              <a:t>Then write and test each of the more complex methods individually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Check your code first by a preliminary hand trace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 dirty="0"/>
              <a:t>Then</a:t>
            </a:r>
            <a:r>
              <a:rPr lang="en-US" altLang="en-US" sz="2400" dirty="0"/>
              <a:t> try running it</a:t>
            </a:r>
          </a:p>
        </p:txBody>
      </p:sp>
    </p:spTree>
    <p:extLst>
      <p:ext uri="{BB962C8B-B14F-4D97-AF65-F5344CB8AC3E}">
        <p14:creationId xmlns:p14="http://schemas.microsoft.com/office/powerpoint/2010/main" val="16096101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8429998-8B55-412C-B0B8-5E2CCD845B92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714356"/>
            <a:ext cx="7772400" cy="7270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u="none" dirty="0"/>
              <a:t>Debugging Strategies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571612"/>
            <a:ext cx="77724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b="1" dirty="0"/>
              <a:t>Add main method</a:t>
            </a:r>
            <a:r>
              <a:rPr lang="en-US" altLang="en-US" sz="2400" dirty="0"/>
              <a:t> to the class</a:t>
            </a:r>
          </a:p>
          <a:p>
            <a:pPr eaLnBrk="1" hangingPunct="1"/>
            <a:r>
              <a:rPr lang="en-US" altLang="en-US" sz="2400" b="1" dirty="0"/>
              <a:t>Add print statements</a:t>
            </a:r>
            <a:r>
              <a:rPr lang="en-US" altLang="en-US" sz="2400" dirty="0"/>
              <a:t> to your code</a:t>
            </a:r>
          </a:p>
          <a:p>
            <a:pPr eaLnBrk="1" hangingPunct="1"/>
            <a:endParaRPr lang="en-US" altLang="en-US" sz="2400" dirty="0"/>
          </a:p>
          <a:p>
            <a:r>
              <a:rPr lang="en-GB" altLang="en-US" sz="2400" dirty="0"/>
              <a:t>How to Use the </a:t>
            </a:r>
            <a:r>
              <a:rPr lang="en-GB" altLang="en-US" sz="2400" dirty="0" err="1"/>
              <a:t>NetBeans</a:t>
            </a:r>
            <a:r>
              <a:rPr lang="en-GB" altLang="en-US" sz="2400" dirty="0"/>
              <a:t> Debugger for Java</a:t>
            </a:r>
            <a:endParaRPr lang="en-US" altLang="en-US" sz="2400" dirty="0"/>
          </a:p>
          <a:p>
            <a:r>
              <a:rPr lang="en-US" altLang="en-US" sz="2400" dirty="0"/>
              <a:t>https://www.youtube.com/watch?v=2Z9B8wYhKWw</a:t>
            </a:r>
          </a:p>
        </p:txBody>
      </p:sp>
    </p:spTree>
    <p:extLst>
      <p:ext uri="{BB962C8B-B14F-4D97-AF65-F5344CB8AC3E}">
        <p14:creationId xmlns:p14="http://schemas.microsoft.com/office/powerpoint/2010/main" val="375859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500062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Concepts and Phenomena	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dirty="0"/>
              <a:t>Phenomenon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An object in the world of a domain as you perceive it</a:t>
            </a:r>
          </a:p>
          <a:p>
            <a:pPr lvl="1">
              <a:lnSpc>
                <a:spcPct val="80000"/>
              </a:lnSpc>
            </a:pPr>
            <a:r>
              <a:rPr lang="en-US" altLang="en-US" i="1" dirty="0"/>
              <a:t>Example:</a:t>
            </a:r>
            <a:r>
              <a:rPr lang="en-US" altLang="en-US" dirty="0"/>
              <a:t> The lecture you are attending</a:t>
            </a:r>
          </a:p>
          <a:p>
            <a:pPr lvl="1">
              <a:lnSpc>
                <a:spcPct val="80000"/>
              </a:lnSpc>
            </a:pPr>
            <a:r>
              <a:rPr lang="en-US" altLang="en-US" i="1" dirty="0"/>
              <a:t>Example:</a:t>
            </a:r>
            <a:r>
              <a:rPr lang="en-US" altLang="en-US" dirty="0"/>
              <a:t> Your apple watch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dirty="0"/>
              <a:t>Concept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Describes the properties of phenomena that are common. </a:t>
            </a:r>
          </a:p>
          <a:p>
            <a:pPr lvl="1">
              <a:lnSpc>
                <a:spcPct val="80000"/>
              </a:lnSpc>
            </a:pPr>
            <a:r>
              <a:rPr lang="en-US" altLang="en-US" i="1" dirty="0"/>
              <a:t>Example:</a:t>
            </a:r>
            <a:r>
              <a:rPr lang="en-US" altLang="en-US" dirty="0"/>
              <a:t> Lectures</a:t>
            </a:r>
          </a:p>
          <a:p>
            <a:pPr lvl="1">
              <a:lnSpc>
                <a:spcPct val="80000"/>
              </a:lnSpc>
            </a:pPr>
            <a:r>
              <a:rPr lang="en-US" altLang="en-US" i="1" dirty="0"/>
              <a:t>Example:</a:t>
            </a:r>
            <a:r>
              <a:rPr lang="en-US" altLang="en-US" dirty="0"/>
              <a:t> watch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dirty="0"/>
              <a:t>Concept is a 3-tuple: 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Name (To distinguish it from other concepts)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Purpose (Properties that determine if a phenomenon is a member of a concept) 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Members (The set of phenomena which are part of the concept)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968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E273CC0-5976-40B9-9BC8-4B32A8B9FCD9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642918"/>
            <a:ext cx="77724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u="none" dirty="0">
                <a:cs typeface="Arial" pitchFamily="34" charset="0"/>
              </a:rPr>
              <a:t>Adding a main Method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714488"/>
            <a:ext cx="7772400" cy="31384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cs typeface="Arial" pitchFamily="34" charset="0"/>
              </a:rPr>
              <a:t>Adding a main method to the class</a:t>
            </a:r>
          </a:p>
          <a:p>
            <a:pPr lvl="1" eaLnBrk="1" hangingPunct="1"/>
            <a:r>
              <a:rPr lang="en-US" altLang="en-US" sz="2000" dirty="0">
                <a:cs typeface="Arial" pitchFamily="34" charset="0"/>
              </a:rPr>
              <a:t>Conventionally placed at the end of the class code, after all the other methods</a:t>
            </a:r>
          </a:p>
          <a:p>
            <a:pPr lvl="1" eaLnBrk="1" hangingPunct="1"/>
            <a:endParaRPr lang="en-US" altLang="en-US" sz="2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4614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31FF7BB-33A1-41BF-8DC0-F7FD3E054DC0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928670"/>
            <a:ext cx="7620000" cy="39687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u="none" dirty="0">
                <a:cs typeface="Arial" pitchFamily="34" charset="0"/>
              </a:rPr>
              <a:t>Using Print Statements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676400"/>
            <a:ext cx="8305800" cy="418149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cs typeface="Arial" pitchFamily="34" charset="0"/>
              </a:rPr>
              <a:t>Using print statements</a:t>
            </a:r>
          </a:p>
          <a:p>
            <a:pPr lvl="1" eaLnBrk="1" hangingPunct="1"/>
            <a:r>
              <a:rPr lang="en-US" altLang="en-US" sz="2000" dirty="0">
                <a:cs typeface="Arial" pitchFamily="34" charset="0"/>
              </a:rPr>
              <a:t>Insert </a:t>
            </a:r>
            <a:r>
              <a:rPr lang="en-US" altLang="en-US" sz="2000" dirty="0" err="1">
                <a:cs typeface="Arial" pitchFamily="34" charset="0"/>
              </a:rPr>
              <a:t>System.out.println</a:t>
            </a:r>
            <a:r>
              <a:rPr lang="en-US" altLang="en-US" sz="2000" dirty="0">
                <a:cs typeface="Arial" pitchFamily="34" charset="0"/>
              </a:rPr>
              <a:t>() statements at key locations</a:t>
            </a:r>
          </a:p>
          <a:p>
            <a:pPr lvl="2" eaLnBrk="1" hangingPunct="1"/>
            <a:r>
              <a:rPr lang="en-US" altLang="en-US" sz="2000" dirty="0"/>
              <a:t>To show values of significant variables</a:t>
            </a:r>
          </a:p>
          <a:p>
            <a:pPr lvl="2" eaLnBrk="1" hangingPunct="1"/>
            <a:r>
              <a:rPr lang="en-US" altLang="en-US" sz="2000" dirty="0"/>
              <a:t>To show how far your code got before there was a problem</a:t>
            </a:r>
            <a:endParaRPr lang="en-US" altLang="en-US" sz="2000" dirty="0">
              <a:cs typeface="Arial" pitchFamily="34" charset="0"/>
            </a:endParaRPr>
          </a:p>
          <a:p>
            <a:pPr lvl="1" eaLnBrk="1" hangingPunct="1"/>
            <a:r>
              <a:rPr lang="en-US" altLang="en-US" sz="2000" dirty="0">
                <a:cs typeface="Arial" pitchFamily="34" charset="0"/>
              </a:rPr>
              <a:t>In the print statement, it’s a good idea to specify</a:t>
            </a:r>
          </a:p>
          <a:p>
            <a:pPr lvl="2" eaLnBrk="1" hangingPunct="1"/>
            <a:r>
              <a:rPr lang="en-US" altLang="en-US" sz="2000" dirty="0">
                <a:cs typeface="Arial" pitchFamily="34" charset="0"/>
              </a:rPr>
              <a:t>The location of the trace (what method)</a:t>
            </a:r>
          </a:p>
          <a:p>
            <a:pPr lvl="2" eaLnBrk="1" hangingPunct="1"/>
            <a:r>
              <a:rPr lang="en-US" altLang="en-US" sz="2000" dirty="0">
                <a:cs typeface="Arial" pitchFamily="34" charset="0"/>
              </a:rPr>
              <a:t>The variable name as well as its value</a:t>
            </a:r>
          </a:p>
        </p:txBody>
      </p:sp>
    </p:spTree>
    <p:extLst>
      <p:ext uri="{BB962C8B-B14F-4D97-AF65-F5344CB8AC3E}">
        <p14:creationId xmlns:p14="http://schemas.microsoft.com/office/powerpoint/2010/main" val="10174388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32D48CD-25A4-475C-8255-34B722449F19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642918"/>
            <a:ext cx="7772400" cy="593725"/>
          </a:xfrm>
        </p:spPr>
        <p:txBody>
          <a:bodyPr>
            <a:noAutofit/>
          </a:bodyPr>
          <a:lstStyle/>
          <a:p>
            <a:pPr eaLnBrk="1" hangingPunct="1"/>
            <a:br>
              <a:rPr lang="en-US" altLang="en-US" sz="2800" dirty="0">
                <a:cs typeface="Arial" pitchFamily="34" charset="0"/>
              </a:rPr>
            </a:br>
            <a:r>
              <a:rPr lang="en-US" altLang="en-US" sz="2800" u="none" dirty="0">
                <a:cs typeface="Arial" pitchFamily="34" charset="0"/>
              </a:rPr>
              <a:t>Debuggers</a:t>
            </a:r>
            <a:br>
              <a:rPr lang="en-US" altLang="en-US" sz="2800" u="none" dirty="0">
                <a:cs typeface="Arial" pitchFamily="34" charset="0"/>
              </a:rPr>
            </a:br>
            <a:endParaRPr lang="en-US" altLang="en-US" sz="2800" u="none" dirty="0">
              <a:cs typeface="Arial" pitchFamily="34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27717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cs typeface="Arial" pitchFamily="34" charset="0"/>
              </a:rPr>
              <a:t>All Integrated Development Environments have an </a:t>
            </a:r>
            <a:r>
              <a:rPr lang="en-US" altLang="en-US" sz="2400" b="1" i="1" dirty="0">
                <a:cs typeface="Arial" pitchFamily="34" charset="0"/>
              </a:rPr>
              <a:t>interactive debugger</a:t>
            </a:r>
            <a:r>
              <a:rPr lang="en-US" altLang="en-US" sz="2400" dirty="0">
                <a:cs typeface="Arial" pitchFamily="34" charset="0"/>
              </a:rPr>
              <a:t> feature</a:t>
            </a:r>
          </a:p>
          <a:p>
            <a:pPr lvl="1" eaLnBrk="1" hangingPunct="1"/>
            <a:r>
              <a:rPr lang="en-US" altLang="en-US" sz="2000" dirty="0">
                <a:cs typeface="Arial" pitchFamily="34" charset="0"/>
              </a:rPr>
              <a:t>You can single-step step through your code (one statement at a time)</a:t>
            </a:r>
          </a:p>
          <a:p>
            <a:pPr lvl="1" eaLnBrk="1" hangingPunct="1"/>
            <a:r>
              <a:rPr lang="en-US" altLang="en-US" sz="2000" dirty="0">
                <a:cs typeface="Arial" pitchFamily="34" charset="0"/>
              </a:rPr>
              <a:t>You can see what is stored in variables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>
                <a:cs typeface="Arial" pitchFamily="34" charset="0"/>
              </a:rPr>
              <a:t>You can set breakpoints 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>
                <a:cs typeface="Arial" pitchFamily="34" charset="0"/>
              </a:rPr>
              <a:t>You can “watch” a variable or expression during execution</a:t>
            </a:r>
          </a:p>
        </p:txBody>
      </p:sp>
    </p:spTree>
    <p:extLst>
      <p:ext uri="{BB962C8B-B14F-4D97-AF65-F5344CB8AC3E}">
        <p14:creationId xmlns:p14="http://schemas.microsoft.com/office/powerpoint/2010/main" val="21157135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0F1770F-62CD-43F0-9FFB-F6C1D6D2B22C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642918"/>
            <a:ext cx="7620000" cy="593725"/>
          </a:xfrm>
        </p:spPr>
        <p:txBody>
          <a:bodyPr>
            <a:noAutofit/>
          </a:bodyPr>
          <a:lstStyle/>
          <a:p>
            <a:pPr eaLnBrk="1" hangingPunct="1"/>
            <a:br>
              <a:rPr lang="en-US" altLang="en-US" sz="2800" dirty="0">
                <a:cs typeface="Arial" pitchFamily="34" charset="0"/>
              </a:rPr>
            </a:br>
            <a:r>
              <a:rPr lang="en-US" altLang="en-US" sz="2800" u="none" dirty="0">
                <a:cs typeface="Arial" pitchFamily="34" charset="0"/>
              </a:rPr>
              <a:t>Defensive Programming</a:t>
            </a:r>
            <a:br>
              <a:rPr lang="en-US" altLang="en-US" sz="2800" u="none" dirty="0">
                <a:cs typeface="Times New Roman" pitchFamily="18" charset="0"/>
              </a:rPr>
            </a:br>
            <a:endParaRPr lang="en-US" altLang="en-US" sz="2800" u="none" dirty="0">
              <a:cs typeface="Times New Roman" pitchFamily="18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68016"/>
            <a:ext cx="7543800" cy="3721968"/>
          </a:xfrm>
        </p:spPr>
        <p:txBody>
          <a:bodyPr>
            <a:normAutofit/>
          </a:bodyPr>
          <a:lstStyle/>
          <a:p>
            <a:r>
              <a:rPr lang="en-US" sz="2400" dirty="0"/>
              <a:t>Good programming practices that protect you from your own programming mistakes, as well as those of others</a:t>
            </a:r>
          </a:p>
          <a:p>
            <a:pPr lvl="1"/>
            <a:r>
              <a:rPr lang="en-US" sz="2000" dirty="0"/>
              <a:t>Assertions</a:t>
            </a:r>
          </a:p>
          <a:p>
            <a:pPr lvl="1"/>
            <a:r>
              <a:rPr lang="en-US" sz="2000" dirty="0"/>
              <a:t>Parameter Checking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cs typeface="Arial" pitchFamily="34" charset="0"/>
              </a:rPr>
              <a:t>Write </a:t>
            </a:r>
            <a:r>
              <a:rPr lang="en-US" altLang="en-US" sz="2400" i="1" dirty="0">
                <a:cs typeface="Arial" pitchFamily="34" charset="0"/>
              </a:rPr>
              <a:t>robust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cs typeface="Arial" pitchFamily="34" charset="0"/>
              </a:rPr>
              <a:t>Include checking for exceptional conditions; try to think of situations that might reasonably happen, and check for them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cs typeface="Arial" pitchFamily="34" charset="0"/>
              </a:rPr>
              <a:t>Examples: files that don’t exist, bad input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cs typeface="Arial" pitchFamily="34" charset="0"/>
              </a:rPr>
              <a:t>Generate appropriate error messages, and either allow the user to reenter the data or exit from the program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22788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Assertions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785786" y="1500174"/>
            <a:ext cx="7772400" cy="41148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/>
              <a:t>As we program, we make many assumptions about the state of the program at each point in the code</a:t>
            </a:r>
          </a:p>
          <a:p>
            <a:pPr lvl="1" eaLnBrk="1" hangingPunct="1"/>
            <a:r>
              <a:rPr lang="en-US" sz="2000" dirty="0"/>
              <a:t>A variable's value is in a particular range</a:t>
            </a:r>
          </a:p>
          <a:p>
            <a:pPr lvl="1" eaLnBrk="1" hangingPunct="1"/>
            <a:r>
              <a:rPr lang="en-US" sz="2000" dirty="0"/>
              <a:t>A file exists, is writable, is open, etc.</a:t>
            </a:r>
          </a:p>
          <a:p>
            <a:pPr lvl="1" eaLnBrk="1" hangingPunct="1"/>
            <a:r>
              <a:rPr lang="en-US" sz="2000" dirty="0"/>
              <a:t>Some data is sorted</a:t>
            </a:r>
          </a:p>
          <a:p>
            <a:pPr lvl="1" eaLnBrk="1" hangingPunct="1"/>
            <a:r>
              <a:rPr lang="en-US" sz="2000" dirty="0"/>
              <a:t>A network connection to another machine was successfully opened</a:t>
            </a:r>
          </a:p>
          <a:p>
            <a:pPr lvl="1" eaLnBrk="1" hangingPunct="1"/>
            <a:r>
              <a:rPr lang="en-US" sz="2400" dirty="0"/>
              <a:t>…</a:t>
            </a:r>
          </a:p>
          <a:p>
            <a:pPr eaLnBrk="1" hangingPunct="1"/>
            <a:r>
              <a:rPr lang="en-US" sz="2400" b="1" dirty="0"/>
              <a:t>The correctness of our program depends on the validity of our assumptions</a:t>
            </a:r>
          </a:p>
          <a:p>
            <a:pPr eaLnBrk="1" hangingPunct="1"/>
            <a:r>
              <a:rPr lang="en-US" sz="2400" dirty="0"/>
              <a:t>Faulty assumptions result in buggy, unreliable code</a:t>
            </a:r>
          </a:p>
        </p:txBody>
      </p:sp>
    </p:spTree>
    <p:extLst>
      <p:ext uri="{BB962C8B-B14F-4D97-AF65-F5344CB8AC3E}">
        <p14:creationId xmlns:p14="http://schemas.microsoft.com/office/powerpoint/2010/main" val="23149317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Assertions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binarySearch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[] data,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searchValue</a:t>
            </a:r>
            <a:r>
              <a:rPr lang="en-US" dirty="0">
                <a:latin typeface="Courier New" pitchFamily="49" charset="0"/>
              </a:rPr>
              <a:t>) {</a:t>
            </a:r>
          </a:p>
          <a:p>
            <a:r>
              <a:rPr lang="en-US" dirty="0">
                <a:latin typeface="Courier New" pitchFamily="49" charset="0"/>
              </a:rPr>
              <a:t>   </a:t>
            </a:r>
          </a:p>
          <a:p>
            <a:r>
              <a:rPr lang="en-US" dirty="0">
                <a:latin typeface="Courier New" pitchFamily="49" charset="0"/>
              </a:rPr>
              <a:t>// What assumptions are we making about the parameter values?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   …</a:t>
            </a:r>
          </a:p>
          <a:p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303109" name="Rectangle 5"/>
          <p:cNvSpPr>
            <a:spLocks noChangeArrowheads="1"/>
          </p:cNvSpPr>
          <p:nvPr/>
        </p:nvSpPr>
        <p:spPr bwMode="auto">
          <a:xfrm>
            <a:off x="642910" y="3500438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/>
              <a:t>data != null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/>
              <a:t>data is sorted</a:t>
            </a:r>
          </a:p>
        </p:txBody>
      </p:sp>
      <p:sp>
        <p:nvSpPr>
          <p:cNvPr id="303110" name="Rectangle 6"/>
          <p:cNvSpPr>
            <a:spLocks noChangeArrowheads="1"/>
          </p:cNvSpPr>
          <p:nvPr/>
        </p:nvSpPr>
        <p:spPr bwMode="auto">
          <a:xfrm>
            <a:off x="657903" y="4500570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/>
              <a:t>What happens if these assumptions are wrong?</a:t>
            </a:r>
          </a:p>
        </p:txBody>
      </p:sp>
    </p:spTree>
    <p:extLst>
      <p:ext uri="{BB962C8B-B14F-4D97-AF65-F5344CB8AC3E}">
        <p14:creationId xmlns:p14="http://schemas.microsoft.com/office/powerpoint/2010/main" val="65462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9" grpId="0" autoUpdateAnimBg="0"/>
      <p:bldP spid="303110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Assertions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500174"/>
            <a:ext cx="7772400" cy="4429156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/>
              <a:t>Assertions give us a way to make our assumptions explicit in the code</a:t>
            </a:r>
          </a:p>
          <a:p>
            <a:pPr eaLnBrk="1" hangingPunct="1"/>
            <a:r>
              <a:rPr lang="en-US" sz="2400" dirty="0">
                <a:latin typeface="Courier New" pitchFamily="49" charset="0"/>
              </a:rPr>
              <a:t>assert temperature &gt; 32 &amp;&amp; temperature &lt; 212;</a:t>
            </a:r>
          </a:p>
          <a:p>
            <a:pPr eaLnBrk="1" hangingPunct="1"/>
            <a:r>
              <a:rPr lang="en-US" sz="2400" dirty="0"/>
              <a:t>The parameter to assert is a </a:t>
            </a:r>
            <a:r>
              <a:rPr lang="en-US" sz="2400" dirty="0" err="1"/>
              <a:t>boolean</a:t>
            </a:r>
            <a:r>
              <a:rPr lang="en-US" sz="2400" dirty="0"/>
              <a:t> condition that should be true</a:t>
            </a:r>
          </a:p>
          <a:p>
            <a:pPr eaLnBrk="1" hangingPunct="1"/>
            <a:r>
              <a:rPr lang="en-US" sz="2400" dirty="0">
                <a:latin typeface="Courier New" pitchFamily="49" charset="0"/>
              </a:rPr>
              <a:t>assert condition;</a:t>
            </a:r>
          </a:p>
          <a:p>
            <a:r>
              <a:rPr lang="en-US" sz="2400" dirty="0"/>
              <a:t>If the condition is false, Java throws an </a:t>
            </a:r>
            <a:r>
              <a:rPr lang="en-US" sz="2400" dirty="0" err="1"/>
              <a:t>AssertionError</a:t>
            </a:r>
            <a:r>
              <a:rPr lang="en-US" sz="2400" dirty="0"/>
              <a:t>, which crashes the program</a:t>
            </a:r>
          </a:p>
          <a:p>
            <a:endParaRPr lang="en-US" sz="2400" dirty="0"/>
          </a:p>
          <a:p>
            <a:pPr eaLnBrk="1" hangingPunct="1"/>
            <a:endParaRPr lang="en-US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5528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Assertions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214414" y="1428736"/>
            <a:ext cx="7417415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binarySearch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[] data,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searchValue</a:t>
            </a:r>
            <a:r>
              <a:rPr lang="en-US" sz="2000" dirty="0">
                <a:latin typeface="Courier New" pitchFamily="49" charset="0"/>
              </a:rPr>
              <a:t>) {</a:t>
            </a:r>
          </a:p>
          <a:p>
            <a:r>
              <a:rPr lang="en-US" sz="2000" dirty="0">
                <a:latin typeface="Courier New" pitchFamily="49" charset="0"/>
              </a:rPr>
              <a:t>   </a:t>
            </a:r>
          </a:p>
          <a:p>
            <a:r>
              <a:rPr lang="en-US" sz="2000" dirty="0">
                <a:latin typeface="Courier New" pitchFamily="49" charset="0"/>
              </a:rPr>
              <a:t>   assert data != null;</a:t>
            </a:r>
          </a:p>
          <a:p>
            <a:r>
              <a:rPr lang="en-US" sz="2000" dirty="0">
                <a:latin typeface="Courier New" pitchFamily="49" charset="0"/>
              </a:rPr>
              <a:t>   assert </a:t>
            </a:r>
            <a:r>
              <a:rPr lang="en-US" sz="2000" dirty="0" err="1">
                <a:latin typeface="Courier New" pitchFamily="49" charset="0"/>
              </a:rPr>
              <a:t>isSorted</a:t>
            </a:r>
            <a:r>
              <a:rPr lang="en-US" sz="2000" dirty="0">
                <a:latin typeface="Courier New" pitchFamily="49" charset="0"/>
              </a:rPr>
              <a:t>(data);</a:t>
            </a:r>
          </a:p>
          <a:p>
            <a:endParaRPr lang="en-US" sz="2000" dirty="0">
              <a:latin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</a:rPr>
              <a:t>   …</a:t>
            </a:r>
          </a:p>
          <a:p>
            <a:r>
              <a:rPr lang="en-US" sz="2000" dirty="0">
                <a:latin typeface="Courier New" pitchFamily="49" charset="0"/>
              </a:rPr>
              <a:t>}</a:t>
            </a:r>
          </a:p>
          <a:p>
            <a:endParaRPr lang="en-US" sz="2000" dirty="0">
              <a:latin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</a:rPr>
              <a:t>String[] </a:t>
            </a:r>
            <a:r>
              <a:rPr lang="en-US" sz="2000" dirty="0" err="1">
                <a:latin typeface="Courier New" pitchFamily="49" charset="0"/>
              </a:rPr>
              <a:t>someMethod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y,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z) {</a:t>
            </a:r>
          </a:p>
          <a:p>
            <a:endParaRPr lang="en-US" sz="2000" dirty="0">
              <a:latin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</a:rPr>
              <a:t>   assert z != 0;</a:t>
            </a:r>
          </a:p>
          <a:p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x = y / z;</a:t>
            </a:r>
          </a:p>
          <a:p>
            <a:endParaRPr lang="en-US" sz="2000" dirty="0">
              <a:latin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</a:rPr>
              <a:t>   assert x &gt; 0 &amp;&amp; x &lt; 1024;</a:t>
            </a:r>
          </a:p>
          <a:p>
            <a:r>
              <a:rPr lang="en-US" sz="2000" dirty="0">
                <a:latin typeface="Courier New" pitchFamily="49" charset="0"/>
              </a:rPr>
              <a:t>   return new String[x];</a:t>
            </a:r>
          </a:p>
          <a:p>
            <a:r>
              <a:rPr lang="en-US" sz="20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49702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65126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Assertions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645330"/>
            <a:ext cx="8215370" cy="2647766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/>
              <a:t>Assertions are little test cases sprinkled throughout your code that alert you when one of your assumptions is wrong</a:t>
            </a:r>
          </a:p>
          <a:p>
            <a:pPr eaLnBrk="1" hangingPunct="1"/>
            <a:r>
              <a:rPr lang="en-US" sz="2400" dirty="0"/>
              <a:t>This is a powerful tool for avoiding and finding bugs</a:t>
            </a:r>
          </a:p>
          <a:p>
            <a:r>
              <a:rPr lang="en-US" sz="2400" dirty="0"/>
              <a:t>Assertions are usually disabled in released software</a:t>
            </a:r>
          </a:p>
          <a:p>
            <a:r>
              <a:rPr lang="en-US" sz="2400" dirty="0"/>
              <a:t>In Java, assertions are DISABLED by default</a:t>
            </a:r>
          </a:p>
          <a:p>
            <a:r>
              <a:rPr lang="en-US" sz="2400" dirty="0"/>
              <a:t>You can enable them</a:t>
            </a:r>
          </a:p>
        </p:txBody>
      </p:sp>
    </p:spTree>
    <p:extLst>
      <p:ext uri="{BB962C8B-B14F-4D97-AF65-F5344CB8AC3E}">
        <p14:creationId xmlns:p14="http://schemas.microsoft.com/office/powerpoint/2010/main" val="11315670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Assertions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1600200"/>
          </a:xfrm>
        </p:spPr>
        <p:txBody>
          <a:bodyPr>
            <a:normAutofit/>
          </a:bodyPr>
          <a:lstStyle/>
          <a:p>
            <a:r>
              <a:rPr lang="en-US" sz="2000" dirty="0"/>
              <a:t>Alternate form of assert</a:t>
            </a:r>
          </a:p>
          <a:p>
            <a:pPr eaLnBrk="1" hangingPunct="1"/>
            <a:r>
              <a:rPr lang="en-US" sz="2000" dirty="0">
                <a:latin typeface="Courier New" pitchFamily="49" charset="0"/>
              </a:rPr>
              <a:t>assert condition : expression;</a:t>
            </a:r>
            <a:endParaRPr lang="en-US" sz="2000" dirty="0"/>
          </a:p>
          <a:p>
            <a:pPr eaLnBrk="1" hangingPunct="1"/>
            <a:r>
              <a:rPr lang="en-US" sz="2000" dirty="0"/>
              <a:t>If condition is false, expression is passed to the constructor of the thrown </a:t>
            </a:r>
            <a:r>
              <a:rPr lang="en-US" sz="2000" dirty="0" err="1"/>
              <a:t>AssertionError</a:t>
            </a:r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62000" y="2819400"/>
            <a:ext cx="8153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binarySearch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[] data,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searchValue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</a:rPr>
              <a:t>   </a:t>
            </a:r>
          </a:p>
          <a:p>
            <a:r>
              <a:rPr lang="en-US" sz="1600" dirty="0">
                <a:latin typeface="Courier New" pitchFamily="49" charset="0"/>
              </a:rPr>
              <a:t>   assert data != null : ”binary search data is null”;</a:t>
            </a:r>
          </a:p>
          <a:p>
            <a:r>
              <a:rPr lang="en-US" sz="1600" dirty="0">
                <a:latin typeface="Courier New" pitchFamily="49" charset="0"/>
              </a:rPr>
              <a:t>   assert </a:t>
            </a:r>
            <a:r>
              <a:rPr lang="en-US" sz="1600" dirty="0" err="1">
                <a:latin typeface="Courier New" pitchFamily="49" charset="0"/>
              </a:rPr>
              <a:t>isSorted</a:t>
            </a:r>
            <a:r>
              <a:rPr lang="en-US" sz="1600" dirty="0">
                <a:latin typeface="Courier New" pitchFamily="49" charset="0"/>
              </a:rPr>
              <a:t>(data) : ”binary search data is not sorted”;</a:t>
            </a:r>
          </a:p>
          <a:p>
            <a:r>
              <a:rPr lang="en-US" sz="1600" dirty="0">
                <a:latin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String[] </a:t>
            </a:r>
            <a:r>
              <a:rPr lang="en-US" sz="1600" dirty="0" err="1">
                <a:latin typeface="Courier New" pitchFamily="49" charset="0"/>
              </a:rPr>
              <a:t>someMethod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y,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z) {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assert z != 0 : ”invalid z value”;</a:t>
            </a:r>
          </a:p>
          <a:p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 = y / z;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assert x &gt; 0 &amp;&amp; x &lt; 1024 : x;</a:t>
            </a:r>
          </a:p>
          <a:p>
            <a:r>
              <a:rPr lang="en-US" sz="1600" dirty="0">
                <a:latin typeface="Courier New" pitchFamily="49" charset="0"/>
              </a:rPr>
              <a:t>   return new String[x];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6852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89" name="Rectangle 53"/>
          <p:cNvSpPr>
            <a:spLocks noGrp="1" noChangeArrowheads="1"/>
          </p:cNvSpPr>
          <p:nvPr>
            <p:ph type="body" idx="1"/>
          </p:nvPr>
        </p:nvSpPr>
        <p:spPr>
          <a:xfrm>
            <a:off x="355600" y="4537075"/>
            <a:ext cx="8255000" cy="16271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/>
              <a:t>Abstraction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Classification of phenomena into concepts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Modeling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Development of abstractions to answer specific questions about a set of phenomena while ignoring irrelevant details.</a:t>
            </a:r>
          </a:p>
        </p:txBody>
      </p:sp>
      <p:grpSp>
        <p:nvGrpSpPr>
          <p:cNvPr id="116786" name="Group 50"/>
          <p:cNvGrpSpPr>
            <a:grpSpLocks/>
          </p:cNvGrpSpPr>
          <p:nvPr/>
        </p:nvGrpSpPr>
        <p:grpSpPr bwMode="auto">
          <a:xfrm>
            <a:off x="233363" y="1201738"/>
            <a:ext cx="8656637" cy="3097212"/>
            <a:chOff x="1163" y="1597"/>
            <a:chExt cx="3802" cy="1360"/>
          </a:xfrm>
        </p:grpSpPr>
        <p:grpSp>
          <p:nvGrpSpPr>
            <p:cNvPr id="116785" name="Group 49"/>
            <p:cNvGrpSpPr>
              <a:grpSpLocks/>
            </p:cNvGrpSpPr>
            <p:nvPr/>
          </p:nvGrpSpPr>
          <p:grpSpPr bwMode="auto">
            <a:xfrm>
              <a:off x="3428" y="1597"/>
              <a:ext cx="1537" cy="1360"/>
              <a:chOff x="3780" y="1597"/>
              <a:chExt cx="1537" cy="1360"/>
            </a:xfrm>
          </p:grpSpPr>
          <p:sp>
            <p:nvSpPr>
              <p:cNvPr id="116741" name="Freeform 5"/>
              <p:cNvSpPr>
                <a:spLocks/>
              </p:cNvSpPr>
              <p:nvPr/>
            </p:nvSpPr>
            <p:spPr bwMode="auto">
              <a:xfrm>
                <a:off x="4812" y="1879"/>
                <a:ext cx="34" cy="722"/>
              </a:xfrm>
              <a:custGeom>
                <a:avLst/>
                <a:gdLst>
                  <a:gd name="T0" fmla="*/ 23 w 34"/>
                  <a:gd name="T1" fmla="*/ 0 h 722"/>
                  <a:gd name="T2" fmla="*/ 11 w 34"/>
                  <a:gd name="T3" fmla="*/ 23 h 722"/>
                  <a:gd name="T4" fmla="*/ 0 w 34"/>
                  <a:gd name="T5" fmla="*/ 137 h 722"/>
                  <a:gd name="T6" fmla="*/ 0 w 34"/>
                  <a:gd name="T7" fmla="*/ 252 h 722"/>
                  <a:gd name="T8" fmla="*/ 0 w 34"/>
                  <a:gd name="T9" fmla="*/ 286 h 722"/>
                  <a:gd name="T10" fmla="*/ 11 w 34"/>
                  <a:gd name="T11" fmla="*/ 309 h 722"/>
                  <a:gd name="T12" fmla="*/ 0 w 34"/>
                  <a:gd name="T13" fmla="*/ 332 h 722"/>
                  <a:gd name="T14" fmla="*/ 0 w 34"/>
                  <a:gd name="T15" fmla="*/ 367 h 722"/>
                  <a:gd name="T16" fmla="*/ 0 w 34"/>
                  <a:gd name="T17" fmla="*/ 390 h 722"/>
                  <a:gd name="T18" fmla="*/ 11 w 34"/>
                  <a:gd name="T19" fmla="*/ 412 h 722"/>
                  <a:gd name="T20" fmla="*/ 0 w 34"/>
                  <a:gd name="T21" fmla="*/ 435 h 722"/>
                  <a:gd name="T22" fmla="*/ 0 w 34"/>
                  <a:gd name="T23" fmla="*/ 481 h 722"/>
                  <a:gd name="T24" fmla="*/ 0 w 34"/>
                  <a:gd name="T25" fmla="*/ 596 h 722"/>
                  <a:gd name="T26" fmla="*/ 11 w 34"/>
                  <a:gd name="T27" fmla="*/ 711 h 722"/>
                  <a:gd name="T28" fmla="*/ 23 w 34"/>
                  <a:gd name="T29" fmla="*/ 722 h 722"/>
                  <a:gd name="T30" fmla="*/ 23 w 34"/>
                  <a:gd name="T31" fmla="*/ 711 h 722"/>
                  <a:gd name="T32" fmla="*/ 34 w 34"/>
                  <a:gd name="T33" fmla="*/ 596 h 722"/>
                  <a:gd name="T34" fmla="*/ 34 w 34"/>
                  <a:gd name="T35" fmla="*/ 481 h 722"/>
                  <a:gd name="T36" fmla="*/ 34 w 34"/>
                  <a:gd name="T37" fmla="*/ 435 h 722"/>
                  <a:gd name="T38" fmla="*/ 23 w 34"/>
                  <a:gd name="T39" fmla="*/ 412 h 722"/>
                  <a:gd name="T40" fmla="*/ 34 w 34"/>
                  <a:gd name="T41" fmla="*/ 390 h 722"/>
                  <a:gd name="T42" fmla="*/ 34 w 34"/>
                  <a:gd name="T43" fmla="*/ 367 h 722"/>
                  <a:gd name="T44" fmla="*/ 34 w 34"/>
                  <a:gd name="T45" fmla="*/ 332 h 722"/>
                  <a:gd name="T46" fmla="*/ 23 w 34"/>
                  <a:gd name="T47" fmla="*/ 309 h 722"/>
                  <a:gd name="T48" fmla="*/ 34 w 34"/>
                  <a:gd name="T49" fmla="*/ 286 h 722"/>
                  <a:gd name="T50" fmla="*/ 34 w 34"/>
                  <a:gd name="T51" fmla="*/ 240 h 722"/>
                  <a:gd name="T52" fmla="*/ 34 w 34"/>
                  <a:gd name="T53" fmla="*/ 126 h 722"/>
                  <a:gd name="T54" fmla="*/ 23 w 34"/>
                  <a:gd name="T55" fmla="*/ 23 h 722"/>
                  <a:gd name="T56" fmla="*/ 23 w 34"/>
                  <a:gd name="T57" fmla="*/ 0 h 722"/>
                  <a:gd name="T58" fmla="*/ 23 w 34"/>
                  <a:gd name="T59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" h="722">
                    <a:moveTo>
                      <a:pt x="23" y="0"/>
                    </a:moveTo>
                    <a:lnTo>
                      <a:pt x="11" y="23"/>
                    </a:lnTo>
                    <a:lnTo>
                      <a:pt x="0" y="137"/>
                    </a:lnTo>
                    <a:lnTo>
                      <a:pt x="0" y="252"/>
                    </a:lnTo>
                    <a:lnTo>
                      <a:pt x="0" y="286"/>
                    </a:lnTo>
                    <a:lnTo>
                      <a:pt x="11" y="309"/>
                    </a:lnTo>
                    <a:lnTo>
                      <a:pt x="0" y="332"/>
                    </a:lnTo>
                    <a:lnTo>
                      <a:pt x="0" y="367"/>
                    </a:lnTo>
                    <a:lnTo>
                      <a:pt x="0" y="390"/>
                    </a:lnTo>
                    <a:lnTo>
                      <a:pt x="11" y="412"/>
                    </a:lnTo>
                    <a:lnTo>
                      <a:pt x="0" y="435"/>
                    </a:lnTo>
                    <a:lnTo>
                      <a:pt x="0" y="481"/>
                    </a:lnTo>
                    <a:lnTo>
                      <a:pt x="0" y="596"/>
                    </a:lnTo>
                    <a:lnTo>
                      <a:pt x="11" y="711"/>
                    </a:lnTo>
                    <a:lnTo>
                      <a:pt x="23" y="722"/>
                    </a:lnTo>
                    <a:lnTo>
                      <a:pt x="23" y="711"/>
                    </a:lnTo>
                    <a:lnTo>
                      <a:pt x="34" y="596"/>
                    </a:lnTo>
                    <a:lnTo>
                      <a:pt x="34" y="481"/>
                    </a:lnTo>
                    <a:lnTo>
                      <a:pt x="34" y="435"/>
                    </a:lnTo>
                    <a:lnTo>
                      <a:pt x="23" y="412"/>
                    </a:lnTo>
                    <a:lnTo>
                      <a:pt x="34" y="390"/>
                    </a:lnTo>
                    <a:lnTo>
                      <a:pt x="34" y="367"/>
                    </a:lnTo>
                    <a:lnTo>
                      <a:pt x="34" y="332"/>
                    </a:lnTo>
                    <a:lnTo>
                      <a:pt x="23" y="309"/>
                    </a:lnTo>
                    <a:lnTo>
                      <a:pt x="34" y="286"/>
                    </a:lnTo>
                    <a:lnTo>
                      <a:pt x="34" y="240"/>
                    </a:lnTo>
                    <a:lnTo>
                      <a:pt x="34" y="126"/>
                    </a:lnTo>
                    <a:lnTo>
                      <a:pt x="23" y="23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6742" name="Line 6"/>
              <p:cNvSpPr>
                <a:spLocks noChangeShapeType="1"/>
              </p:cNvSpPr>
              <p:nvPr/>
            </p:nvSpPr>
            <p:spPr bwMode="auto">
              <a:xfrm>
                <a:off x="4823" y="2188"/>
                <a:ext cx="1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6743" name="Line 7"/>
              <p:cNvSpPr>
                <a:spLocks noChangeShapeType="1"/>
              </p:cNvSpPr>
              <p:nvPr/>
            </p:nvSpPr>
            <p:spPr bwMode="auto">
              <a:xfrm>
                <a:off x="4823" y="2291"/>
                <a:ext cx="1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6744" name="Freeform 8"/>
              <p:cNvSpPr>
                <a:spLocks/>
              </p:cNvSpPr>
              <p:nvPr/>
            </p:nvSpPr>
            <p:spPr bwMode="auto">
              <a:xfrm>
                <a:off x="5248" y="1879"/>
                <a:ext cx="34" cy="722"/>
              </a:xfrm>
              <a:custGeom>
                <a:avLst/>
                <a:gdLst>
                  <a:gd name="T0" fmla="*/ 23 w 34"/>
                  <a:gd name="T1" fmla="*/ 0 h 722"/>
                  <a:gd name="T2" fmla="*/ 11 w 34"/>
                  <a:gd name="T3" fmla="*/ 23 h 722"/>
                  <a:gd name="T4" fmla="*/ 11 w 34"/>
                  <a:gd name="T5" fmla="*/ 137 h 722"/>
                  <a:gd name="T6" fmla="*/ 0 w 34"/>
                  <a:gd name="T7" fmla="*/ 252 h 722"/>
                  <a:gd name="T8" fmla="*/ 11 w 34"/>
                  <a:gd name="T9" fmla="*/ 286 h 722"/>
                  <a:gd name="T10" fmla="*/ 11 w 34"/>
                  <a:gd name="T11" fmla="*/ 309 h 722"/>
                  <a:gd name="T12" fmla="*/ 11 w 34"/>
                  <a:gd name="T13" fmla="*/ 332 h 722"/>
                  <a:gd name="T14" fmla="*/ 0 w 34"/>
                  <a:gd name="T15" fmla="*/ 367 h 722"/>
                  <a:gd name="T16" fmla="*/ 11 w 34"/>
                  <a:gd name="T17" fmla="*/ 390 h 722"/>
                  <a:gd name="T18" fmla="*/ 11 w 34"/>
                  <a:gd name="T19" fmla="*/ 412 h 722"/>
                  <a:gd name="T20" fmla="*/ 11 w 34"/>
                  <a:gd name="T21" fmla="*/ 435 h 722"/>
                  <a:gd name="T22" fmla="*/ 0 w 34"/>
                  <a:gd name="T23" fmla="*/ 481 h 722"/>
                  <a:gd name="T24" fmla="*/ 11 w 34"/>
                  <a:gd name="T25" fmla="*/ 596 h 722"/>
                  <a:gd name="T26" fmla="*/ 11 w 34"/>
                  <a:gd name="T27" fmla="*/ 711 h 722"/>
                  <a:gd name="T28" fmla="*/ 23 w 34"/>
                  <a:gd name="T29" fmla="*/ 722 h 722"/>
                  <a:gd name="T30" fmla="*/ 23 w 34"/>
                  <a:gd name="T31" fmla="*/ 711 h 722"/>
                  <a:gd name="T32" fmla="*/ 34 w 34"/>
                  <a:gd name="T33" fmla="*/ 596 h 722"/>
                  <a:gd name="T34" fmla="*/ 34 w 34"/>
                  <a:gd name="T35" fmla="*/ 481 h 722"/>
                  <a:gd name="T36" fmla="*/ 34 w 34"/>
                  <a:gd name="T37" fmla="*/ 435 h 722"/>
                  <a:gd name="T38" fmla="*/ 34 w 34"/>
                  <a:gd name="T39" fmla="*/ 412 h 722"/>
                  <a:gd name="T40" fmla="*/ 34 w 34"/>
                  <a:gd name="T41" fmla="*/ 390 h 722"/>
                  <a:gd name="T42" fmla="*/ 34 w 34"/>
                  <a:gd name="T43" fmla="*/ 367 h 722"/>
                  <a:gd name="T44" fmla="*/ 34 w 34"/>
                  <a:gd name="T45" fmla="*/ 332 h 722"/>
                  <a:gd name="T46" fmla="*/ 34 w 34"/>
                  <a:gd name="T47" fmla="*/ 309 h 722"/>
                  <a:gd name="T48" fmla="*/ 34 w 34"/>
                  <a:gd name="T49" fmla="*/ 286 h 722"/>
                  <a:gd name="T50" fmla="*/ 34 w 34"/>
                  <a:gd name="T51" fmla="*/ 240 h 722"/>
                  <a:gd name="T52" fmla="*/ 34 w 34"/>
                  <a:gd name="T53" fmla="*/ 126 h 722"/>
                  <a:gd name="T54" fmla="*/ 23 w 34"/>
                  <a:gd name="T55" fmla="*/ 23 h 722"/>
                  <a:gd name="T56" fmla="*/ 23 w 34"/>
                  <a:gd name="T57" fmla="*/ 0 h 722"/>
                  <a:gd name="T58" fmla="*/ 23 w 34"/>
                  <a:gd name="T59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" h="722">
                    <a:moveTo>
                      <a:pt x="23" y="0"/>
                    </a:moveTo>
                    <a:lnTo>
                      <a:pt x="11" y="23"/>
                    </a:lnTo>
                    <a:lnTo>
                      <a:pt x="11" y="137"/>
                    </a:lnTo>
                    <a:lnTo>
                      <a:pt x="0" y="252"/>
                    </a:lnTo>
                    <a:lnTo>
                      <a:pt x="11" y="286"/>
                    </a:lnTo>
                    <a:lnTo>
                      <a:pt x="11" y="309"/>
                    </a:lnTo>
                    <a:lnTo>
                      <a:pt x="11" y="332"/>
                    </a:lnTo>
                    <a:lnTo>
                      <a:pt x="0" y="367"/>
                    </a:lnTo>
                    <a:lnTo>
                      <a:pt x="11" y="390"/>
                    </a:lnTo>
                    <a:lnTo>
                      <a:pt x="11" y="412"/>
                    </a:lnTo>
                    <a:lnTo>
                      <a:pt x="11" y="435"/>
                    </a:lnTo>
                    <a:lnTo>
                      <a:pt x="0" y="481"/>
                    </a:lnTo>
                    <a:lnTo>
                      <a:pt x="11" y="596"/>
                    </a:lnTo>
                    <a:lnTo>
                      <a:pt x="11" y="711"/>
                    </a:lnTo>
                    <a:lnTo>
                      <a:pt x="23" y="722"/>
                    </a:lnTo>
                    <a:lnTo>
                      <a:pt x="23" y="711"/>
                    </a:lnTo>
                    <a:lnTo>
                      <a:pt x="34" y="596"/>
                    </a:lnTo>
                    <a:lnTo>
                      <a:pt x="34" y="481"/>
                    </a:lnTo>
                    <a:lnTo>
                      <a:pt x="34" y="435"/>
                    </a:lnTo>
                    <a:lnTo>
                      <a:pt x="34" y="412"/>
                    </a:lnTo>
                    <a:lnTo>
                      <a:pt x="34" y="390"/>
                    </a:lnTo>
                    <a:lnTo>
                      <a:pt x="34" y="367"/>
                    </a:lnTo>
                    <a:lnTo>
                      <a:pt x="34" y="332"/>
                    </a:lnTo>
                    <a:lnTo>
                      <a:pt x="34" y="309"/>
                    </a:lnTo>
                    <a:lnTo>
                      <a:pt x="34" y="286"/>
                    </a:lnTo>
                    <a:lnTo>
                      <a:pt x="34" y="240"/>
                    </a:lnTo>
                    <a:lnTo>
                      <a:pt x="34" y="126"/>
                    </a:lnTo>
                    <a:lnTo>
                      <a:pt x="23" y="23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6745" name="Freeform 9"/>
              <p:cNvSpPr>
                <a:spLocks/>
              </p:cNvSpPr>
              <p:nvPr/>
            </p:nvSpPr>
            <p:spPr bwMode="auto">
              <a:xfrm>
                <a:off x="4869" y="1936"/>
                <a:ext cx="161" cy="619"/>
              </a:xfrm>
              <a:custGeom>
                <a:avLst/>
                <a:gdLst>
                  <a:gd name="T0" fmla="*/ 12 w 161"/>
                  <a:gd name="T1" fmla="*/ 619 h 619"/>
                  <a:gd name="T2" fmla="*/ 35 w 161"/>
                  <a:gd name="T3" fmla="*/ 493 h 619"/>
                  <a:gd name="T4" fmla="*/ 92 w 161"/>
                  <a:gd name="T5" fmla="*/ 424 h 619"/>
                  <a:gd name="T6" fmla="*/ 138 w 161"/>
                  <a:gd name="T7" fmla="*/ 367 h 619"/>
                  <a:gd name="T8" fmla="*/ 161 w 161"/>
                  <a:gd name="T9" fmla="*/ 310 h 619"/>
                  <a:gd name="T10" fmla="*/ 138 w 161"/>
                  <a:gd name="T11" fmla="*/ 241 h 619"/>
                  <a:gd name="T12" fmla="*/ 81 w 161"/>
                  <a:gd name="T13" fmla="*/ 195 h 619"/>
                  <a:gd name="T14" fmla="*/ 35 w 161"/>
                  <a:gd name="T15" fmla="*/ 115 h 619"/>
                  <a:gd name="T16" fmla="*/ 0 w 161"/>
                  <a:gd name="T17" fmla="*/ 0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1" h="619">
                    <a:moveTo>
                      <a:pt x="12" y="619"/>
                    </a:moveTo>
                    <a:lnTo>
                      <a:pt x="35" y="493"/>
                    </a:lnTo>
                    <a:lnTo>
                      <a:pt x="92" y="424"/>
                    </a:lnTo>
                    <a:lnTo>
                      <a:pt x="138" y="367"/>
                    </a:lnTo>
                    <a:lnTo>
                      <a:pt x="161" y="310"/>
                    </a:lnTo>
                    <a:lnTo>
                      <a:pt x="138" y="241"/>
                    </a:lnTo>
                    <a:lnTo>
                      <a:pt x="81" y="195"/>
                    </a:lnTo>
                    <a:lnTo>
                      <a:pt x="35" y="115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6746" name="Freeform 10"/>
              <p:cNvSpPr>
                <a:spLocks/>
              </p:cNvSpPr>
              <p:nvPr/>
            </p:nvSpPr>
            <p:spPr bwMode="auto">
              <a:xfrm>
                <a:off x="5064" y="1936"/>
                <a:ext cx="161" cy="619"/>
              </a:xfrm>
              <a:custGeom>
                <a:avLst/>
                <a:gdLst>
                  <a:gd name="T0" fmla="*/ 161 w 161"/>
                  <a:gd name="T1" fmla="*/ 619 h 619"/>
                  <a:gd name="T2" fmla="*/ 138 w 161"/>
                  <a:gd name="T3" fmla="*/ 493 h 619"/>
                  <a:gd name="T4" fmla="*/ 81 w 161"/>
                  <a:gd name="T5" fmla="*/ 424 h 619"/>
                  <a:gd name="T6" fmla="*/ 23 w 161"/>
                  <a:gd name="T7" fmla="*/ 367 h 619"/>
                  <a:gd name="T8" fmla="*/ 0 w 161"/>
                  <a:gd name="T9" fmla="*/ 310 h 619"/>
                  <a:gd name="T10" fmla="*/ 23 w 161"/>
                  <a:gd name="T11" fmla="*/ 241 h 619"/>
                  <a:gd name="T12" fmla="*/ 81 w 161"/>
                  <a:gd name="T13" fmla="*/ 195 h 619"/>
                  <a:gd name="T14" fmla="*/ 138 w 161"/>
                  <a:gd name="T15" fmla="*/ 115 h 619"/>
                  <a:gd name="T16" fmla="*/ 161 w 161"/>
                  <a:gd name="T17" fmla="*/ 0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1" h="619">
                    <a:moveTo>
                      <a:pt x="161" y="619"/>
                    </a:moveTo>
                    <a:lnTo>
                      <a:pt x="138" y="493"/>
                    </a:lnTo>
                    <a:lnTo>
                      <a:pt x="81" y="424"/>
                    </a:lnTo>
                    <a:lnTo>
                      <a:pt x="23" y="367"/>
                    </a:lnTo>
                    <a:lnTo>
                      <a:pt x="0" y="310"/>
                    </a:lnTo>
                    <a:lnTo>
                      <a:pt x="23" y="241"/>
                    </a:lnTo>
                    <a:lnTo>
                      <a:pt x="81" y="195"/>
                    </a:lnTo>
                    <a:lnTo>
                      <a:pt x="138" y="115"/>
                    </a:lnTo>
                    <a:lnTo>
                      <a:pt x="161" y="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6747" name="Rectangle 11"/>
              <p:cNvSpPr>
                <a:spLocks noChangeArrowheads="1"/>
              </p:cNvSpPr>
              <p:nvPr/>
            </p:nvSpPr>
            <p:spPr bwMode="auto">
              <a:xfrm>
                <a:off x="4869" y="2555"/>
                <a:ext cx="356" cy="3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6748" name="Rectangle 12"/>
              <p:cNvSpPr>
                <a:spLocks noChangeArrowheads="1"/>
              </p:cNvSpPr>
              <p:nvPr/>
            </p:nvSpPr>
            <p:spPr bwMode="auto">
              <a:xfrm>
                <a:off x="4869" y="2555"/>
                <a:ext cx="367" cy="46"/>
              </a:xfrm>
              <a:prstGeom prst="rect">
                <a:avLst/>
              </a:prstGeom>
              <a:noFill/>
              <a:ln w="174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6749" name="Rectangle 13"/>
              <p:cNvSpPr>
                <a:spLocks noChangeArrowheads="1"/>
              </p:cNvSpPr>
              <p:nvPr/>
            </p:nvSpPr>
            <p:spPr bwMode="auto">
              <a:xfrm>
                <a:off x="4869" y="1890"/>
                <a:ext cx="356" cy="4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6750" name="Rectangle 14"/>
              <p:cNvSpPr>
                <a:spLocks noChangeArrowheads="1"/>
              </p:cNvSpPr>
              <p:nvPr/>
            </p:nvSpPr>
            <p:spPr bwMode="auto">
              <a:xfrm>
                <a:off x="4869" y="1890"/>
                <a:ext cx="367" cy="57"/>
              </a:xfrm>
              <a:prstGeom prst="rect">
                <a:avLst/>
              </a:prstGeom>
              <a:noFill/>
              <a:ln w="174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6751" name="Freeform 15"/>
              <p:cNvSpPr>
                <a:spLocks/>
              </p:cNvSpPr>
              <p:nvPr/>
            </p:nvSpPr>
            <p:spPr bwMode="auto">
              <a:xfrm>
                <a:off x="4950" y="2074"/>
                <a:ext cx="206" cy="57"/>
              </a:xfrm>
              <a:custGeom>
                <a:avLst/>
                <a:gdLst>
                  <a:gd name="T0" fmla="*/ 0 w 206"/>
                  <a:gd name="T1" fmla="*/ 57 h 57"/>
                  <a:gd name="T2" fmla="*/ 68 w 206"/>
                  <a:gd name="T3" fmla="*/ 0 h 57"/>
                  <a:gd name="T4" fmla="*/ 103 w 206"/>
                  <a:gd name="T5" fmla="*/ 11 h 57"/>
                  <a:gd name="T6" fmla="*/ 137 w 206"/>
                  <a:gd name="T7" fmla="*/ 34 h 57"/>
                  <a:gd name="T8" fmla="*/ 206 w 206"/>
                  <a:gd name="T9" fmla="*/ 3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7">
                    <a:moveTo>
                      <a:pt x="0" y="57"/>
                    </a:moveTo>
                    <a:lnTo>
                      <a:pt x="68" y="0"/>
                    </a:lnTo>
                    <a:lnTo>
                      <a:pt x="103" y="11"/>
                    </a:lnTo>
                    <a:lnTo>
                      <a:pt x="137" y="34"/>
                    </a:lnTo>
                    <a:lnTo>
                      <a:pt x="206" y="34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6752" name="Freeform 16"/>
              <p:cNvSpPr>
                <a:spLocks/>
              </p:cNvSpPr>
              <p:nvPr/>
            </p:nvSpPr>
            <p:spPr bwMode="auto">
              <a:xfrm>
                <a:off x="4881" y="2257"/>
                <a:ext cx="149" cy="264"/>
              </a:xfrm>
              <a:custGeom>
                <a:avLst/>
                <a:gdLst>
                  <a:gd name="T0" fmla="*/ 149 w 149"/>
                  <a:gd name="T1" fmla="*/ 0 h 264"/>
                  <a:gd name="T2" fmla="*/ 137 w 149"/>
                  <a:gd name="T3" fmla="*/ 241 h 264"/>
                  <a:gd name="T4" fmla="*/ 92 w 149"/>
                  <a:gd name="T5" fmla="*/ 252 h 264"/>
                  <a:gd name="T6" fmla="*/ 0 w 149"/>
                  <a:gd name="T7" fmla="*/ 264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264">
                    <a:moveTo>
                      <a:pt x="149" y="0"/>
                    </a:moveTo>
                    <a:lnTo>
                      <a:pt x="137" y="241"/>
                    </a:lnTo>
                    <a:lnTo>
                      <a:pt x="92" y="252"/>
                    </a:lnTo>
                    <a:lnTo>
                      <a:pt x="0" y="264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6753" name="Freeform 17"/>
              <p:cNvSpPr>
                <a:spLocks/>
              </p:cNvSpPr>
              <p:nvPr/>
            </p:nvSpPr>
            <p:spPr bwMode="auto">
              <a:xfrm>
                <a:off x="5064" y="2257"/>
                <a:ext cx="149" cy="264"/>
              </a:xfrm>
              <a:custGeom>
                <a:avLst/>
                <a:gdLst>
                  <a:gd name="T0" fmla="*/ 0 w 149"/>
                  <a:gd name="T1" fmla="*/ 0 h 264"/>
                  <a:gd name="T2" fmla="*/ 12 w 149"/>
                  <a:gd name="T3" fmla="*/ 241 h 264"/>
                  <a:gd name="T4" fmla="*/ 58 w 149"/>
                  <a:gd name="T5" fmla="*/ 252 h 264"/>
                  <a:gd name="T6" fmla="*/ 149 w 149"/>
                  <a:gd name="T7" fmla="*/ 264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264">
                    <a:moveTo>
                      <a:pt x="0" y="0"/>
                    </a:moveTo>
                    <a:lnTo>
                      <a:pt x="12" y="241"/>
                    </a:lnTo>
                    <a:lnTo>
                      <a:pt x="58" y="252"/>
                    </a:lnTo>
                    <a:lnTo>
                      <a:pt x="149" y="264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6754" name="Rectangle 18"/>
              <p:cNvSpPr>
                <a:spLocks noChangeArrowheads="1"/>
              </p:cNvSpPr>
              <p:nvPr/>
            </p:nvSpPr>
            <p:spPr bwMode="auto">
              <a:xfrm>
                <a:off x="4789" y="2590"/>
                <a:ext cx="516" cy="34"/>
              </a:xfrm>
              <a:prstGeom prst="rect">
                <a:avLst/>
              </a:prstGeom>
              <a:blipFill dpi="0" rotWithShape="0">
                <a:blip r:embed="rId2"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6755" name="Rectangle 19"/>
              <p:cNvSpPr>
                <a:spLocks noChangeArrowheads="1"/>
              </p:cNvSpPr>
              <p:nvPr/>
            </p:nvSpPr>
            <p:spPr bwMode="auto">
              <a:xfrm>
                <a:off x="4789" y="2590"/>
                <a:ext cx="528" cy="45"/>
              </a:xfrm>
              <a:prstGeom prst="rect">
                <a:avLst/>
              </a:prstGeom>
              <a:noFill/>
              <a:ln w="174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6756" name="Rectangle 20"/>
              <p:cNvSpPr>
                <a:spLocks noChangeArrowheads="1"/>
              </p:cNvSpPr>
              <p:nvPr/>
            </p:nvSpPr>
            <p:spPr bwMode="auto">
              <a:xfrm>
                <a:off x="4789" y="1856"/>
                <a:ext cx="516" cy="34"/>
              </a:xfrm>
              <a:prstGeom prst="rect">
                <a:avLst/>
              </a:prstGeom>
              <a:blipFill dpi="0" rotWithShape="0">
                <a:blip r:embed="rId2"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6757" name="Rectangle 21"/>
              <p:cNvSpPr>
                <a:spLocks noChangeArrowheads="1"/>
              </p:cNvSpPr>
              <p:nvPr/>
            </p:nvSpPr>
            <p:spPr bwMode="auto">
              <a:xfrm>
                <a:off x="4789" y="1856"/>
                <a:ext cx="528" cy="46"/>
              </a:xfrm>
              <a:prstGeom prst="rect">
                <a:avLst/>
              </a:prstGeom>
              <a:noFill/>
              <a:ln w="174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6758" name="Line 22"/>
              <p:cNvSpPr>
                <a:spLocks noChangeShapeType="1"/>
              </p:cNvSpPr>
              <p:nvPr/>
            </p:nvSpPr>
            <p:spPr bwMode="auto">
              <a:xfrm>
                <a:off x="5259" y="2188"/>
                <a:ext cx="1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6759" name="Line 23"/>
              <p:cNvSpPr>
                <a:spLocks noChangeShapeType="1"/>
              </p:cNvSpPr>
              <p:nvPr/>
            </p:nvSpPr>
            <p:spPr bwMode="auto">
              <a:xfrm>
                <a:off x="5259" y="2291"/>
                <a:ext cx="1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6760" name="Rectangle 24"/>
              <p:cNvSpPr>
                <a:spLocks noChangeArrowheads="1"/>
              </p:cNvSpPr>
              <p:nvPr/>
            </p:nvSpPr>
            <p:spPr bwMode="auto">
              <a:xfrm>
                <a:off x="4388" y="2154"/>
                <a:ext cx="69" cy="12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6761" name="Rectangle 25"/>
              <p:cNvSpPr>
                <a:spLocks noChangeArrowheads="1"/>
              </p:cNvSpPr>
              <p:nvPr/>
            </p:nvSpPr>
            <p:spPr bwMode="auto">
              <a:xfrm>
                <a:off x="4388" y="2154"/>
                <a:ext cx="80" cy="137"/>
              </a:xfrm>
              <a:prstGeom prst="rect">
                <a:avLst/>
              </a:prstGeom>
              <a:noFill/>
              <a:ln w="174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6762" name="Oval 26"/>
              <p:cNvSpPr>
                <a:spLocks noChangeArrowheads="1"/>
              </p:cNvSpPr>
              <p:nvPr/>
            </p:nvSpPr>
            <p:spPr bwMode="auto">
              <a:xfrm>
                <a:off x="3780" y="1902"/>
                <a:ext cx="642" cy="642"/>
              </a:xfrm>
              <a:prstGeom prst="ellipse">
                <a:avLst/>
              </a:prstGeom>
              <a:solidFill>
                <a:srgbClr val="FF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6763" name="Oval 27"/>
              <p:cNvSpPr>
                <a:spLocks noChangeArrowheads="1"/>
              </p:cNvSpPr>
              <p:nvPr/>
            </p:nvSpPr>
            <p:spPr bwMode="auto">
              <a:xfrm>
                <a:off x="3814" y="1936"/>
                <a:ext cx="574" cy="573"/>
              </a:xfrm>
              <a:prstGeom prst="ellipse">
                <a:avLst/>
              </a:prstGeom>
              <a:solidFill>
                <a:srgbClr val="FF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6764" name="Freeform 28"/>
              <p:cNvSpPr>
                <a:spLocks/>
              </p:cNvSpPr>
              <p:nvPr/>
            </p:nvSpPr>
            <p:spPr bwMode="auto">
              <a:xfrm>
                <a:off x="4090" y="1970"/>
                <a:ext cx="103" cy="264"/>
              </a:xfrm>
              <a:custGeom>
                <a:avLst/>
                <a:gdLst>
                  <a:gd name="T0" fmla="*/ 103 w 103"/>
                  <a:gd name="T1" fmla="*/ 0 h 264"/>
                  <a:gd name="T2" fmla="*/ 0 w 103"/>
                  <a:gd name="T3" fmla="*/ 253 h 264"/>
                  <a:gd name="T4" fmla="*/ 23 w 103"/>
                  <a:gd name="T5" fmla="*/ 264 h 264"/>
                  <a:gd name="T6" fmla="*/ 103 w 103"/>
                  <a:gd name="T7" fmla="*/ 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" h="264">
                    <a:moveTo>
                      <a:pt x="103" y="0"/>
                    </a:moveTo>
                    <a:lnTo>
                      <a:pt x="0" y="253"/>
                    </a:lnTo>
                    <a:lnTo>
                      <a:pt x="23" y="264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000000"/>
              </a:solidFill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6765" name="Freeform 29"/>
              <p:cNvSpPr>
                <a:spLocks/>
              </p:cNvSpPr>
              <p:nvPr/>
            </p:nvSpPr>
            <p:spPr bwMode="auto">
              <a:xfrm>
                <a:off x="4078" y="2200"/>
                <a:ext cx="172" cy="114"/>
              </a:xfrm>
              <a:custGeom>
                <a:avLst/>
                <a:gdLst>
                  <a:gd name="T0" fmla="*/ 172 w 172"/>
                  <a:gd name="T1" fmla="*/ 114 h 114"/>
                  <a:gd name="T2" fmla="*/ 23 w 172"/>
                  <a:gd name="T3" fmla="*/ 0 h 114"/>
                  <a:gd name="T4" fmla="*/ 0 w 172"/>
                  <a:gd name="T5" fmla="*/ 23 h 114"/>
                  <a:gd name="T6" fmla="*/ 172 w 172"/>
                  <a:gd name="T7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2" h="114">
                    <a:moveTo>
                      <a:pt x="172" y="114"/>
                    </a:moveTo>
                    <a:lnTo>
                      <a:pt x="23" y="0"/>
                    </a:lnTo>
                    <a:lnTo>
                      <a:pt x="0" y="23"/>
                    </a:lnTo>
                    <a:lnTo>
                      <a:pt x="172" y="114"/>
                    </a:lnTo>
                    <a:close/>
                  </a:path>
                </a:pathLst>
              </a:custGeom>
              <a:solidFill>
                <a:srgbClr val="000000"/>
              </a:solidFill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6766" name="Oval 30"/>
              <p:cNvSpPr>
                <a:spLocks noChangeArrowheads="1"/>
              </p:cNvSpPr>
              <p:nvPr/>
            </p:nvSpPr>
            <p:spPr bwMode="auto">
              <a:xfrm>
                <a:off x="4078" y="2200"/>
                <a:ext cx="46" cy="46"/>
              </a:xfrm>
              <a:prstGeom prst="ellipse">
                <a:avLst/>
              </a:prstGeom>
              <a:solidFill>
                <a:srgbClr val="000000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6767" name="Oval 31"/>
              <p:cNvSpPr>
                <a:spLocks noChangeArrowheads="1"/>
              </p:cNvSpPr>
              <p:nvPr/>
            </p:nvSpPr>
            <p:spPr bwMode="auto">
              <a:xfrm>
                <a:off x="4078" y="1959"/>
                <a:ext cx="58" cy="69"/>
              </a:xfrm>
              <a:prstGeom prst="ellipse">
                <a:avLst/>
              </a:prstGeom>
              <a:solidFill>
                <a:srgbClr val="FF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6768" name="Oval 32"/>
              <p:cNvSpPr>
                <a:spLocks noChangeArrowheads="1"/>
              </p:cNvSpPr>
              <p:nvPr/>
            </p:nvSpPr>
            <p:spPr bwMode="auto">
              <a:xfrm>
                <a:off x="4308" y="2544"/>
                <a:ext cx="412" cy="413"/>
              </a:xfrm>
              <a:prstGeom prst="ellips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6769" name="Oval 33"/>
              <p:cNvSpPr>
                <a:spLocks noChangeArrowheads="1"/>
              </p:cNvSpPr>
              <p:nvPr/>
            </p:nvSpPr>
            <p:spPr bwMode="auto">
              <a:xfrm>
                <a:off x="4319" y="2555"/>
                <a:ext cx="378" cy="379"/>
              </a:xfrm>
              <a:prstGeom prst="ellips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6770" name="Oval 34"/>
              <p:cNvSpPr>
                <a:spLocks noChangeArrowheads="1"/>
              </p:cNvSpPr>
              <p:nvPr/>
            </p:nvSpPr>
            <p:spPr bwMode="auto">
              <a:xfrm>
                <a:off x="4491" y="2578"/>
                <a:ext cx="34" cy="35"/>
              </a:xfrm>
              <a:prstGeom prst="ellipse">
                <a:avLst/>
              </a:prstGeom>
              <a:solidFill>
                <a:srgbClr val="000000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6771" name="Oval 35"/>
              <p:cNvSpPr>
                <a:spLocks noChangeArrowheads="1"/>
              </p:cNvSpPr>
              <p:nvPr/>
            </p:nvSpPr>
            <p:spPr bwMode="auto">
              <a:xfrm>
                <a:off x="4502" y="2739"/>
                <a:ext cx="23" cy="23"/>
              </a:xfrm>
              <a:prstGeom prst="ellipse">
                <a:avLst/>
              </a:prstGeom>
              <a:solidFill>
                <a:srgbClr val="000000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6772" name="Line 36"/>
              <p:cNvSpPr>
                <a:spLocks noChangeShapeType="1"/>
              </p:cNvSpPr>
              <p:nvPr/>
            </p:nvSpPr>
            <p:spPr bwMode="auto">
              <a:xfrm flipH="1" flipV="1">
                <a:off x="4422" y="2693"/>
                <a:ext cx="92" cy="5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6773" name="Line 37"/>
              <p:cNvSpPr>
                <a:spLocks noChangeShapeType="1"/>
              </p:cNvSpPr>
              <p:nvPr/>
            </p:nvSpPr>
            <p:spPr bwMode="auto">
              <a:xfrm>
                <a:off x="4514" y="2750"/>
                <a:ext cx="14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6776" name="Rectangle 40"/>
              <p:cNvSpPr>
                <a:spLocks noChangeArrowheads="1"/>
              </p:cNvSpPr>
              <p:nvPr/>
            </p:nvSpPr>
            <p:spPr bwMode="auto">
              <a:xfrm>
                <a:off x="4337" y="1597"/>
                <a:ext cx="48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000">
                    <a:solidFill>
                      <a:srgbClr val="000000"/>
                    </a:solidFill>
                    <a:latin typeface="Palatino" charset="0"/>
                  </a:rPr>
                  <a:t>Members</a:t>
                </a:r>
                <a:endParaRPr lang="en-US" altLang="en-US" sz="2000" b="0"/>
              </a:p>
            </p:txBody>
          </p:sp>
        </p:grpSp>
        <p:grpSp>
          <p:nvGrpSpPr>
            <p:cNvPr id="116783" name="Group 47"/>
            <p:cNvGrpSpPr>
              <a:grpSpLocks/>
            </p:cNvGrpSpPr>
            <p:nvPr/>
          </p:nvGrpSpPr>
          <p:grpSpPr bwMode="auto">
            <a:xfrm>
              <a:off x="1163" y="1756"/>
              <a:ext cx="597" cy="719"/>
              <a:chOff x="443" y="1756"/>
              <a:chExt cx="597" cy="719"/>
            </a:xfrm>
          </p:grpSpPr>
          <p:sp>
            <p:nvSpPr>
              <p:cNvPr id="116774" name="Rectangle 38"/>
              <p:cNvSpPr>
                <a:spLocks noChangeArrowheads="1"/>
              </p:cNvSpPr>
              <p:nvPr/>
            </p:nvSpPr>
            <p:spPr bwMode="auto">
              <a:xfrm>
                <a:off x="594" y="1756"/>
                <a:ext cx="303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000" dirty="0">
                    <a:solidFill>
                      <a:srgbClr val="000000"/>
                    </a:solidFill>
                    <a:latin typeface="Palatino" charset="0"/>
                  </a:rPr>
                  <a:t>Name</a:t>
                </a:r>
                <a:endParaRPr lang="en-US" altLang="en-US" sz="2000" b="0" dirty="0"/>
              </a:p>
            </p:txBody>
          </p:sp>
          <p:sp>
            <p:nvSpPr>
              <p:cNvPr id="116777" name="Rectangle 41"/>
              <p:cNvSpPr>
                <a:spLocks noChangeArrowheads="1"/>
              </p:cNvSpPr>
              <p:nvPr/>
            </p:nvSpPr>
            <p:spPr bwMode="auto">
              <a:xfrm>
                <a:off x="607" y="2275"/>
                <a:ext cx="33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000">
                    <a:solidFill>
                      <a:srgbClr val="000000"/>
                    </a:solidFill>
                    <a:latin typeface="Courier" charset="0"/>
                  </a:rPr>
                  <a:t>Clock</a:t>
                </a:r>
                <a:endParaRPr lang="en-US" altLang="en-US" sz="2000" b="0"/>
              </a:p>
            </p:txBody>
          </p:sp>
          <p:sp>
            <p:nvSpPr>
              <p:cNvPr id="116778" name="Rectangle 42"/>
              <p:cNvSpPr>
                <a:spLocks noChangeArrowheads="1"/>
              </p:cNvSpPr>
              <p:nvPr/>
            </p:nvSpPr>
            <p:spPr bwMode="auto">
              <a:xfrm>
                <a:off x="443" y="2177"/>
                <a:ext cx="597" cy="298"/>
              </a:xfrm>
              <a:prstGeom prst="rect">
                <a:avLst/>
              </a:prstGeom>
              <a:noFill/>
              <a:ln w="174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16784" name="Group 48"/>
            <p:cNvGrpSpPr>
              <a:grpSpLocks/>
            </p:cNvGrpSpPr>
            <p:nvPr/>
          </p:nvGrpSpPr>
          <p:grpSpPr bwMode="auto">
            <a:xfrm>
              <a:off x="2037" y="1735"/>
              <a:ext cx="1216" cy="946"/>
              <a:chOff x="2037" y="1735"/>
              <a:chExt cx="1216" cy="946"/>
            </a:xfrm>
          </p:grpSpPr>
          <p:sp>
            <p:nvSpPr>
              <p:cNvPr id="116775" name="Rectangle 39"/>
              <p:cNvSpPr>
                <a:spLocks noChangeArrowheads="1"/>
              </p:cNvSpPr>
              <p:nvPr/>
            </p:nvSpPr>
            <p:spPr bwMode="auto">
              <a:xfrm>
                <a:off x="2453" y="1735"/>
                <a:ext cx="41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000" dirty="0">
                    <a:solidFill>
                      <a:srgbClr val="000000"/>
                    </a:solidFill>
                    <a:latin typeface="Palatino" charset="0"/>
                  </a:rPr>
                  <a:t>Purpose</a:t>
                </a:r>
                <a:endParaRPr lang="en-US" altLang="en-US" sz="2000" b="0" dirty="0"/>
              </a:p>
            </p:txBody>
          </p:sp>
          <p:sp>
            <p:nvSpPr>
              <p:cNvPr id="116779" name="Freeform 43"/>
              <p:cNvSpPr>
                <a:spLocks/>
              </p:cNvSpPr>
              <p:nvPr/>
            </p:nvSpPr>
            <p:spPr bwMode="auto">
              <a:xfrm>
                <a:off x="2037" y="2051"/>
                <a:ext cx="1216" cy="630"/>
              </a:xfrm>
              <a:custGeom>
                <a:avLst/>
                <a:gdLst>
                  <a:gd name="T0" fmla="*/ 0 w 1216"/>
                  <a:gd name="T1" fmla="*/ 0 h 630"/>
                  <a:gd name="T2" fmla="*/ 0 w 1216"/>
                  <a:gd name="T3" fmla="*/ 630 h 630"/>
                  <a:gd name="T4" fmla="*/ 1216 w 1216"/>
                  <a:gd name="T5" fmla="*/ 630 h 630"/>
                  <a:gd name="T6" fmla="*/ 1216 w 1216"/>
                  <a:gd name="T7" fmla="*/ 137 h 630"/>
                  <a:gd name="T8" fmla="*/ 1078 w 1216"/>
                  <a:gd name="T9" fmla="*/ 0 h 630"/>
                  <a:gd name="T10" fmla="*/ 0 w 1216"/>
                  <a:gd name="T11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16" h="630">
                    <a:moveTo>
                      <a:pt x="0" y="0"/>
                    </a:moveTo>
                    <a:lnTo>
                      <a:pt x="0" y="630"/>
                    </a:lnTo>
                    <a:lnTo>
                      <a:pt x="1216" y="630"/>
                    </a:lnTo>
                    <a:lnTo>
                      <a:pt x="1216" y="137"/>
                    </a:lnTo>
                    <a:lnTo>
                      <a:pt x="107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6780" name="Freeform 44"/>
              <p:cNvSpPr>
                <a:spLocks/>
              </p:cNvSpPr>
              <p:nvPr/>
            </p:nvSpPr>
            <p:spPr bwMode="auto">
              <a:xfrm>
                <a:off x="3115" y="2051"/>
                <a:ext cx="138" cy="149"/>
              </a:xfrm>
              <a:custGeom>
                <a:avLst/>
                <a:gdLst>
                  <a:gd name="T0" fmla="*/ 0 w 138"/>
                  <a:gd name="T1" fmla="*/ 0 h 149"/>
                  <a:gd name="T2" fmla="*/ 0 w 138"/>
                  <a:gd name="T3" fmla="*/ 149 h 149"/>
                  <a:gd name="T4" fmla="*/ 138 w 138"/>
                  <a:gd name="T5" fmla="*/ 149 h 149"/>
                  <a:gd name="T6" fmla="*/ 0 w 138"/>
                  <a:gd name="T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8" h="149">
                    <a:moveTo>
                      <a:pt x="0" y="0"/>
                    </a:moveTo>
                    <a:lnTo>
                      <a:pt x="0" y="149"/>
                    </a:lnTo>
                    <a:lnTo>
                      <a:pt x="138" y="14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6781" name="Rectangle 45"/>
              <p:cNvSpPr>
                <a:spLocks noChangeArrowheads="1"/>
              </p:cNvSpPr>
              <p:nvPr/>
            </p:nvSpPr>
            <p:spPr bwMode="auto">
              <a:xfrm>
                <a:off x="2258" y="2297"/>
                <a:ext cx="870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000">
                    <a:solidFill>
                      <a:srgbClr val="000000"/>
                    </a:solidFill>
                    <a:latin typeface="Courier" charset="0"/>
                  </a:rPr>
                  <a:t>A device that</a:t>
                </a:r>
                <a:endParaRPr lang="en-US" altLang="en-US" sz="2000" b="0"/>
              </a:p>
            </p:txBody>
          </p:sp>
          <p:sp>
            <p:nvSpPr>
              <p:cNvPr id="116782" name="Rectangle 46"/>
              <p:cNvSpPr>
                <a:spLocks noChangeArrowheads="1"/>
              </p:cNvSpPr>
              <p:nvPr/>
            </p:nvSpPr>
            <p:spPr bwMode="auto">
              <a:xfrm>
                <a:off x="2258" y="2412"/>
                <a:ext cx="9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000">
                    <a:solidFill>
                      <a:srgbClr val="000000"/>
                    </a:solidFill>
                    <a:latin typeface="Courier" charset="0"/>
                  </a:rPr>
                  <a:t>measures time.</a:t>
                </a:r>
                <a:endParaRPr lang="en-US" altLang="en-US" sz="2000" b="0"/>
              </a:p>
            </p:txBody>
          </p:sp>
        </p:grpSp>
      </p:grpSp>
      <p:sp>
        <p:nvSpPr>
          <p:cNvPr id="116788" name="Rectangle 52"/>
          <p:cNvSpPr>
            <a:spLocks noGrp="1" noChangeArrowheads="1"/>
          </p:cNvSpPr>
          <p:nvPr>
            <p:ph type="title"/>
          </p:nvPr>
        </p:nvSpPr>
        <p:spPr>
          <a:xfrm>
            <a:off x="539750" y="41007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Concepts and phenomena</a:t>
            </a:r>
          </a:p>
        </p:txBody>
      </p:sp>
    </p:spTree>
    <p:extLst>
      <p:ext uri="{BB962C8B-B14F-4D97-AF65-F5344CB8AC3E}">
        <p14:creationId xmlns:p14="http://schemas.microsoft.com/office/powerpoint/2010/main" val="22056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89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Assertions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03200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If one of my assumptions is wrong, shouldn't I throw an exception?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No.  You should fix the bug, not throw an exception.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9484100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65126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Parameter Checking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/>
              <a:t>Another important defensive programming</a:t>
            </a:r>
          </a:p>
          <a:p>
            <a:pPr eaLnBrk="1" hangingPunct="1"/>
            <a:r>
              <a:rPr lang="en-US" sz="2400" dirty="0"/>
              <a:t>A method or function should always check its input parameters to ensure that they are valid</a:t>
            </a:r>
          </a:p>
          <a:p>
            <a:pPr lvl="1"/>
            <a:r>
              <a:rPr lang="en-US" sz="2200" dirty="0"/>
              <a:t>If they are invalid, it should indicate that an error has occurred rather than proceeding</a:t>
            </a:r>
          </a:p>
          <a:p>
            <a:pPr eaLnBrk="1" hangingPunct="1"/>
            <a:r>
              <a:rPr lang="en-US" sz="2400" dirty="0"/>
              <a:t>This prevents errors from propagating through the code before they are detected</a:t>
            </a:r>
          </a:p>
          <a:p>
            <a:pPr eaLnBrk="1" hangingPunct="1"/>
            <a:r>
              <a:rPr lang="en-US" sz="2400" dirty="0"/>
              <a:t>By detecting the error close to the place in the code where it originally occurred, debugging is greatly simplified</a:t>
            </a:r>
          </a:p>
          <a:p>
            <a:pPr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41626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Parameter Checking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Two ways to check parameter values</a:t>
            </a:r>
          </a:p>
          <a:p>
            <a:pPr lvl="1"/>
            <a:r>
              <a:rPr lang="en-US" sz="2000" b="1" dirty="0"/>
              <a:t>assertions</a:t>
            </a:r>
          </a:p>
          <a:p>
            <a:pPr lvl="1" eaLnBrk="1" hangingPunct="1"/>
            <a:r>
              <a:rPr lang="en-US" sz="2000" b="1" dirty="0"/>
              <a:t>if statement</a:t>
            </a:r>
            <a:r>
              <a:rPr lang="en-US" sz="2000" dirty="0"/>
              <a:t> that throws exception if parameter is invalid</a:t>
            </a:r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42976" y="2714620"/>
            <a:ext cx="741741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binarySearch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[] data,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searchValue</a:t>
            </a:r>
            <a:r>
              <a:rPr lang="en-US" sz="2000" dirty="0">
                <a:latin typeface="Courier New" pitchFamily="49" charset="0"/>
              </a:rPr>
              <a:t>) {</a:t>
            </a:r>
          </a:p>
          <a:p>
            <a:r>
              <a:rPr lang="en-US" sz="2000" dirty="0">
                <a:latin typeface="Courier New" pitchFamily="49" charset="0"/>
              </a:rPr>
              <a:t>   assert data != null;</a:t>
            </a:r>
          </a:p>
          <a:p>
            <a:r>
              <a:rPr lang="en-US" sz="2000" dirty="0">
                <a:latin typeface="Courier New" pitchFamily="49" charset="0"/>
              </a:rPr>
              <a:t>   assert </a:t>
            </a:r>
            <a:r>
              <a:rPr lang="en-US" sz="2000" dirty="0" err="1">
                <a:latin typeface="Courier New" pitchFamily="49" charset="0"/>
              </a:rPr>
              <a:t>isSorted</a:t>
            </a:r>
            <a:r>
              <a:rPr lang="en-US" sz="2000" dirty="0">
                <a:latin typeface="Courier New" pitchFamily="49" charset="0"/>
              </a:rPr>
              <a:t>(data);</a:t>
            </a:r>
          </a:p>
          <a:p>
            <a:r>
              <a:rPr lang="en-US" sz="2000" dirty="0">
                <a:latin typeface="Courier New" pitchFamily="49" charset="0"/>
              </a:rPr>
              <a:t>   …</a:t>
            </a:r>
          </a:p>
          <a:p>
            <a:r>
              <a:rPr lang="en-US" sz="2000" dirty="0">
                <a:latin typeface="Courier New" pitchFamily="49" charset="0"/>
              </a:rPr>
              <a:t>}</a:t>
            </a:r>
          </a:p>
          <a:p>
            <a:endParaRPr lang="en-US" sz="2000" dirty="0">
              <a:latin typeface="Courier New" pitchFamily="49" charset="0"/>
            </a:endParaRPr>
          </a:p>
          <a:p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binarySearch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[] data,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searchValue</a:t>
            </a:r>
            <a:r>
              <a:rPr lang="en-US" sz="2000" dirty="0">
                <a:latin typeface="Courier New" pitchFamily="49" charset="0"/>
              </a:rPr>
              <a:t>) {</a:t>
            </a:r>
          </a:p>
          <a:p>
            <a:r>
              <a:rPr lang="en-US" sz="2000" dirty="0">
                <a:latin typeface="Courier New" pitchFamily="49" charset="0"/>
              </a:rPr>
              <a:t>   if (data == null || !</a:t>
            </a:r>
            <a:r>
              <a:rPr lang="en-US" sz="2000" dirty="0" err="1">
                <a:latin typeface="Courier New" pitchFamily="49" charset="0"/>
              </a:rPr>
              <a:t>isSorted</a:t>
            </a:r>
            <a:r>
              <a:rPr lang="en-US" sz="2000" dirty="0">
                <a:latin typeface="Courier New" pitchFamily="49" charset="0"/>
              </a:rPr>
              <a:t>(data)) {</a:t>
            </a:r>
          </a:p>
          <a:p>
            <a:r>
              <a:rPr lang="en-US" sz="2000" dirty="0">
                <a:latin typeface="Courier New" pitchFamily="49" charset="0"/>
              </a:rPr>
              <a:t>      throw new </a:t>
            </a:r>
            <a:r>
              <a:rPr lang="en-US" sz="2000" dirty="0" err="1">
                <a:latin typeface="Courier New" pitchFamily="49" charset="0"/>
              </a:rPr>
              <a:t>InvalidArgumentException</a:t>
            </a:r>
            <a:r>
              <a:rPr lang="en-US" sz="2000" dirty="0">
                <a:latin typeface="Courier New" pitchFamily="49" charset="0"/>
              </a:rPr>
              <a:t>();</a:t>
            </a:r>
          </a:p>
          <a:p>
            <a:r>
              <a:rPr lang="en-US" sz="2000" dirty="0">
                <a:latin typeface="Courier New" pitchFamily="49" charset="0"/>
              </a:rPr>
              <a:t>   }</a:t>
            </a:r>
          </a:p>
          <a:p>
            <a:r>
              <a:rPr lang="en-US" sz="2000" dirty="0">
                <a:latin typeface="Courier New" pitchFamily="49" charset="0"/>
              </a:rPr>
              <a:t>   …</a:t>
            </a:r>
          </a:p>
          <a:p>
            <a:r>
              <a:rPr lang="en-US" sz="20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54094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Parameter Checking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500174"/>
            <a:ext cx="77724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Should I use assertions or if/throw to check parameters?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If you have control over the calling code, use assertions</a:t>
            </a:r>
          </a:p>
          <a:p>
            <a:pPr lvl="1" eaLnBrk="1" hangingPunct="1"/>
            <a:r>
              <a:rPr lang="en-US" sz="2000" dirty="0"/>
              <a:t>If parameter is invalid, you can fix the calling code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If you don't have control over the calling code, throw exceptions</a:t>
            </a:r>
          </a:p>
          <a:p>
            <a:pPr lvl="1" eaLnBrk="1" hangingPunct="1"/>
            <a:r>
              <a:rPr lang="en-US" sz="2000" dirty="0"/>
              <a:t>e.g., your product might be a class library that is called by code you don’t control</a:t>
            </a:r>
          </a:p>
          <a:p>
            <a:pPr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286713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 txBox="1">
            <a:spLocks noGrp="1"/>
          </p:cNvSpPr>
          <p:nvPr/>
        </p:nvSpPr>
        <p:spPr bwMode="auto">
          <a:xfrm>
            <a:off x="8172450" y="6265863"/>
            <a:ext cx="720725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6BB4DEA-D621-4CD4-84B4-9CBE671C0288}" type="slidenum">
              <a:rPr lang="en-US" altLang="en-US" b="0">
                <a:latin typeface="Times New Roman" pitchFamily="18" charset="0"/>
              </a:rPr>
              <a:pPr algn="r"/>
              <a:t>74</a:t>
            </a:fld>
            <a:endParaRPr lang="en-US" altLang="en-US" b="0"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58" y="500042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Exception-throwing Principles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1714488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A special language feature - exceptions are objects but are associated with special language syntax (</a:t>
            </a:r>
            <a:r>
              <a:rPr lang="en-US" altLang="en-US" sz="2400" b="1" dirty="0">
                <a:latin typeface="Courier New" pitchFamily="49" charset="0"/>
              </a:rPr>
              <a:t>throw</a:t>
            </a:r>
            <a:r>
              <a:rPr lang="en-US" altLang="en-US" sz="2400" dirty="0"/>
              <a:t>, </a:t>
            </a:r>
            <a:r>
              <a:rPr lang="en-US" altLang="en-US" sz="2400" b="1" dirty="0">
                <a:latin typeface="Courier New" pitchFamily="49" charset="0"/>
              </a:rPr>
              <a:t>throws</a:t>
            </a:r>
            <a:r>
              <a:rPr lang="en-US" altLang="en-US" sz="2400" dirty="0"/>
              <a:t>, </a:t>
            </a:r>
            <a:r>
              <a:rPr lang="en-US" altLang="en-US" sz="2400" b="1" dirty="0">
                <a:latin typeface="Courier New" pitchFamily="49" charset="0"/>
              </a:rPr>
              <a:t>try</a:t>
            </a:r>
            <a:r>
              <a:rPr lang="en-US" altLang="en-US" sz="2400" dirty="0"/>
              <a:t>, </a:t>
            </a:r>
            <a:r>
              <a:rPr lang="en-US" altLang="en-US" sz="2400" b="1" dirty="0">
                <a:latin typeface="Courier New" pitchFamily="49" charset="0"/>
              </a:rPr>
              <a:t>catch</a:t>
            </a:r>
            <a:r>
              <a:rPr lang="en-US" altLang="en-US" sz="2400" dirty="0"/>
              <a:t>, </a:t>
            </a:r>
            <a:r>
              <a:rPr lang="en-US" altLang="en-US" sz="2400" b="1" dirty="0">
                <a:latin typeface="Courier New" pitchFamily="49" charset="0"/>
              </a:rPr>
              <a:t>finally</a:t>
            </a:r>
            <a:r>
              <a:rPr lang="en-US" altLang="en-US" sz="2400" dirty="0"/>
              <a:t>)</a:t>
            </a:r>
          </a:p>
          <a:p>
            <a:pPr lvl="1"/>
            <a:r>
              <a:rPr lang="en-US" altLang="en-US" sz="2000" dirty="0"/>
              <a:t>No ‘special’ return value needed.</a:t>
            </a:r>
          </a:p>
          <a:p>
            <a:pPr lvl="1"/>
            <a:r>
              <a:rPr lang="en-US" altLang="en-US" sz="2000" dirty="0"/>
              <a:t>Errors cannot be ignored in the client.</a:t>
            </a:r>
          </a:p>
          <a:p>
            <a:pPr lvl="1"/>
            <a:r>
              <a:rPr lang="en-US" altLang="en-US" sz="2000" dirty="0"/>
              <a:t>Specific recovery actions are encouraged.</a:t>
            </a:r>
          </a:p>
        </p:txBody>
      </p:sp>
    </p:spTree>
    <p:extLst>
      <p:ext uri="{BB962C8B-B14F-4D97-AF65-F5344CB8AC3E}">
        <p14:creationId xmlns:p14="http://schemas.microsoft.com/office/powerpoint/2010/main" val="22765609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2"/>
          <p:cNvSpPr>
            <a:spLocks noGrp="1" noChangeArrowheads="1"/>
          </p:cNvSpPr>
          <p:nvPr>
            <p:ph type="title"/>
          </p:nvPr>
        </p:nvSpPr>
        <p:spPr>
          <a:xfrm>
            <a:off x="387293" y="460363"/>
            <a:ext cx="78867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What is an exception?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785926"/>
            <a:ext cx="8305800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An </a:t>
            </a:r>
            <a:r>
              <a:rPr lang="en-US" sz="2400" i="1" dirty="0"/>
              <a:t>exception</a:t>
            </a:r>
            <a:r>
              <a:rPr lang="en-US" sz="2400" dirty="0"/>
              <a:t> is an error condition that changes the normal flow of control in a program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Exceptions in Java separates error handling from main business logic</a:t>
            </a:r>
          </a:p>
          <a:p>
            <a:pPr lvl="1">
              <a:lnSpc>
                <a:spcPct val="90000"/>
              </a:lnSpc>
              <a:buFont typeface="Symbol" pitchFamily="18" charset="2"/>
              <a:buChar char=""/>
            </a:pPr>
            <a:r>
              <a:rPr lang="en-US" sz="2000" dirty="0"/>
              <a:t>From very unusual (e.g. out of memory), to more common ones your program should check itself (e.g. index out of bounds)</a:t>
            </a:r>
          </a:p>
          <a:p>
            <a:pPr lvl="1">
              <a:lnSpc>
                <a:spcPct val="90000"/>
              </a:lnSpc>
              <a:buFont typeface="Symbol" pitchFamily="18" charset="2"/>
              <a:buChar char=""/>
            </a:pPr>
            <a:r>
              <a:rPr lang="en-US" sz="2000" dirty="0"/>
              <a:t>From Java run-time system errors (e.g., divide by zero), to errors that programmers detect and raise deliberately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120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  <p:bldP spid="3584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AutoShape 2"/>
          <p:cNvSpPr>
            <a:spLocks noGrp="1" noChangeArrowheads="1"/>
          </p:cNvSpPr>
          <p:nvPr>
            <p:ph type="title"/>
          </p:nvPr>
        </p:nvSpPr>
        <p:spPr>
          <a:xfrm>
            <a:off x="285720" y="428604"/>
            <a:ext cx="78867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Throwing and catching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785926"/>
            <a:ext cx="8305800" cy="4267200"/>
          </a:xfrm>
        </p:spPr>
        <p:txBody>
          <a:bodyPr>
            <a:normAutofit/>
          </a:bodyPr>
          <a:lstStyle/>
          <a:p>
            <a:r>
              <a:rPr lang="en-US" sz="2400" dirty="0"/>
              <a:t>An error can </a:t>
            </a:r>
            <a:r>
              <a:rPr lang="en-US" sz="2400" i="1" dirty="0"/>
              <a:t>throw</a:t>
            </a:r>
            <a:r>
              <a:rPr lang="en-US" sz="2400" dirty="0"/>
              <a:t> an </a:t>
            </a:r>
            <a:r>
              <a:rPr lang="en-US" sz="2400" i="1" dirty="0"/>
              <a:t>exception</a:t>
            </a:r>
          </a:p>
          <a:p>
            <a:pPr lvl="1">
              <a:buFontTx/>
              <a:buNone/>
            </a:pPr>
            <a:r>
              <a:rPr lang="en-US" sz="2400" dirty="0">
                <a:latin typeface="Courier New" pitchFamily="49" charset="0"/>
              </a:rPr>
              <a:t>	throw &lt;exception object&gt;; </a:t>
            </a:r>
          </a:p>
          <a:p>
            <a:r>
              <a:rPr lang="en-US" sz="2400" dirty="0"/>
              <a:t>By default, exceptions result in the thread terminating after printing an error message</a:t>
            </a:r>
          </a:p>
          <a:p>
            <a:r>
              <a:rPr lang="en-US" sz="2400" dirty="0"/>
              <a:t>However, exception handlers can </a:t>
            </a:r>
            <a:r>
              <a:rPr lang="en-US" sz="2400" i="1" dirty="0"/>
              <a:t>catch</a:t>
            </a:r>
            <a:r>
              <a:rPr lang="en-US" sz="2400" dirty="0"/>
              <a:t> specified exceptions and recover from error</a:t>
            </a:r>
          </a:p>
          <a:p>
            <a:pPr lvl="1">
              <a:buFontTx/>
              <a:buNone/>
            </a:pPr>
            <a:r>
              <a:rPr lang="en-US" sz="2400" dirty="0">
                <a:latin typeface="Courier New" pitchFamily="49" charset="0"/>
              </a:rPr>
              <a:t>	catch (&lt;exception type&gt; e) {</a:t>
            </a:r>
          </a:p>
          <a:p>
            <a:pPr lvl="1">
              <a:buFontTx/>
              <a:buNone/>
            </a:pPr>
            <a:r>
              <a:rPr lang="en-US" sz="2400" dirty="0">
                <a:latin typeface="Courier New" pitchFamily="49" charset="0"/>
              </a:rPr>
              <a:t>		//statements that handle the exception</a:t>
            </a:r>
          </a:p>
          <a:p>
            <a:pPr lvl="1">
              <a:buFontTx/>
              <a:buNone/>
            </a:pPr>
            <a:r>
              <a:rPr lang="en-US" sz="24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86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  <p:bldP spid="53251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Throwing an Exception (</a:t>
            </a:r>
            <a:r>
              <a:rPr lang="en-US" altLang="en-US" sz="2800" dirty="0" err="1"/>
              <a:t>i</a:t>
            </a:r>
            <a:r>
              <a:rPr lang="en-US" altLang="en-US" sz="2800" dirty="0"/>
              <a:t>)</a:t>
            </a:r>
            <a:endParaRPr lang="en-US" sz="2800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571612"/>
            <a:ext cx="8077200" cy="44958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Example creates a subclass of Exception and throws an exception: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class </a:t>
            </a:r>
            <a:r>
              <a:rPr lang="en-US" sz="2000" dirty="0" err="1">
                <a:latin typeface="Courier New" pitchFamily="49" charset="0"/>
              </a:rPr>
              <a:t>MyException</a:t>
            </a:r>
            <a:r>
              <a:rPr lang="en-US" sz="2000" dirty="0">
                <a:latin typeface="Courier New" pitchFamily="49" charset="0"/>
              </a:rPr>
              <a:t> extends Exception {   }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class </a:t>
            </a:r>
            <a:r>
              <a:rPr lang="en-US" sz="2000" dirty="0" err="1">
                <a:latin typeface="Courier New" pitchFamily="49" charset="0"/>
              </a:rPr>
              <a:t>MyClass</a:t>
            </a:r>
            <a:r>
              <a:rPr lang="en-US" sz="2000" dirty="0">
                <a:latin typeface="Courier New" pitchFamily="49" charset="0"/>
              </a:rPr>
              <a:t>  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void oops()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{  if (/* no error occurred */)      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   { /* normal processing */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                else { /* error occurred */     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      throw new </a:t>
            </a:r>
            <a:r>
              <a:rPr lang="en-US" sz="2000" dirty="0" err="1">
                <a:latin typeface="Courier New" pitchFamily="49" charset="0"/>
              </a:rPr>
              <a:t>MyException</a:t>
            </a:r>
            <a:r>
              <a:rPr lang="en-US" sz="2000" dirty="0">
                <a:latin typeface="Courier New" pitchFamily="49" charset="0"/>
              </a:rPr>
              <a:t>();  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   }    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      }  //oops  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  }//class </a:t>
            </a:r>
            <a:r>
              <a:rPr lang="en-US" sz="2000" dirty="0" err="1">
                <a:latin typeface="Courier New" pitchFamily="49" charset="0"/>
              </a:rPr>
              <a:t>MyClass</a:t>
            </a:r>
            <a:br>
              <a:rPr lang="en-US" sz="2000" dirty="0">
                <a:latin typeface="Courier New" pitchFamily="49" charset="0"/>
              </a:rPr>
            </a:b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853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  <p:bldP spid="58371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 txBox="1">
            <a:spLocks noGrp="1"/>
          </p:cNvSpPr>
          <p:nvPr/>
        </p:nvSpPr>
        <p:spPr bwMode="auto">
          <a:xfrm>
            <a:off x="8172450" y="6265863"/>
            <a:ext cx="720725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4632393-5C61-491E-B482-921900F4CC09}" type="slidenum">
              <a:rPr lang="en-US" altLang="en-US" b="0">
                <a:latin typeface="Times New Roman" pitchFamily="18" charset="0"/>
              </a:rPr>
              <a:pPr algn="r"/>
              <a:t>78</a:t>
            </a:fld>
            <a:endParaRPr lang="en-US" altLang="en-US" b="0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282" y="35716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Throwing an Exception (ii)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44675"/>
            <a:ext cx="8507413" cy="42513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 </a:t>
            </a:r>
            <a:r>
              <a:rPr lang="en-US" altLang="en-US" sz="1800">
                <a:latin typeface="Courier New" pitchFamily="49" charset="0"/>
              </a:rPr>
              <a:t>public void lendBook(Book b, Member m) throws Exception {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</a:rPr>
              <a:t>   if (availableBooks.contains (b))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</a:rPr>
              <a:t>   {            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</a:rPr>
              <a:t>      availableBooks.remove (b);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</a:rPr>
              <a:t>      m.loanBook (b);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</a:rPr>
              <a:t>   }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</a:rPr>
              <a:t>   else {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</a:rPr>
              <a:t>		throw new Exception ("Book not available.");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</a:rPr>
              <a:t>	}            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11247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2"/>
          <p:cNvSpPr>
            <a:spLocks noGrp="1" noChangeArrowheads="1"/>
          </p:cNvSpPr>
          <p:nvPr>
            <p:ph type="title"/>
          </p:nvPr>
        </p:nvSpPr>
        <p:spPr>
          <a:xfrm>
            <a:off x="285720" y="500042"/>
            <a:ext cx="78867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Exceptional flow of control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928802"/>
            <a:ext cx="8077200" cy="3724275"/>
          </a:xfrm>
        </p:spPr>
        <p:txBody>
          <a:bodyPr>
            <a:normAutofit/>
          </a:bodyPr>
          <a:lstStyle/>
          <a:p>
            <a:r>
              <a:rPr lang="en-US" sz="2400" dirty="0"/>
              <a:t>Exceptions break the normal flow of control.</a:t>
            </a:r>
          </a:p>
          <a:p>
            <a:r>
              <a:rPr lang="en-US" sz="2400" dirty="0"/>
              <a:t>When an exception occurs, the statement that would normally execute next is not executed.</a:t>
            </a:r>
          </a:p>
          <a:p>
            <a:r>
              <a:rPr lang="en-US" sz="2400" dirty="0"/>
              <a:t>What happens instead depends on:</a:t>
            </a:r>
          </a:p>
          <a:p>
            <a:pPr lvl="1"/>
            <a:r>
              <a:rPr lang="en-US" sz="2000" dirty="0"/>
              <a:t>whether the exception is caught, </a:t>
            </a:r>
          </a:p>
          <a:p>
            <a:pPr lvl="1"/>
            <a:r>
              <a:rPr lang="en-US" sz="2000" dirty="0"/>
              <a:t>where it is caught, </a:t>
            </a:r>
          </a:p>
          <a:p>
            <a:pPr lvl="1"/>
            <a:r>
              <a:rPr lang="en-US" sz="2000" dirty="0"/>
              <a:t>what statements are executed in the ‘catch block’, </a:t>
            </a:r>
          </a:p>
          <a:p>
            <a:pPr lvl="1"/>
            <a:r>
              <a:rPr lang="en-US" sz="2000" dirty="0"/>
              <a:t>and whether you have a ‘finally block’.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442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/>
      <p:bldP spid="5427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00062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What is UML?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UML (Unified Modeling Language)</a:t>
            </a:r>
          </a:p>
          <a:p>
            <a:pPr lvl="1"/>
            <a:r>
              <a:rPr lang="en-US" altLang="en-US" dirty="0"/>
              <a:t>An emerging standard for modeling object-oriented software.</a:t>
            </a:r>
          </a:p>
          <a:p>
            <a:r>
              <a:rPr lang="en-US" altLang="en-US" dirty="0"/>
              <a:t>Reference: “The Unified Modeling Language User Guide”, Addison Wesley, 1999. </a:t>
            </a:r>
          </a:p>
          <a:p>
            <a:pPr lvl="1"/>
            <a:r>
              <a:rPr lang="en-US" alt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5468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AutoShape 2"/>
          <p:cNvSpPr>
            <a:spLocks noGrp="1" noChangeArrowheads="1"/>
          </p:cNvSpPr>
          <p:nvPr>
            <p:ph type="title"/>
          </p:nvPr>
        </p:nvSpPr>
        <p:spPr>
          <a:xfrm>
            <a:off x="357158" y="428604"/>
            <a:ext cx="78867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Approaches to handling an exception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785926"/>
            <a:ext cx="8077200" cy="39624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dirty="0"/>
              <a:t>Prevent the exception from happening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dirty="0"/>
              <a:t>Catch it in the method in which it occurs, and either</a:t>
            </a:r>
          </a:p>
          <a:p>
            <a:pPr marL="838200" lvl="1" indent="-381000">
              <a:lnSpc>
                <a:spcPct val="80000"/>
              </a:lnSpc>
              <a:buFontTx/>
              <a:buAutoNum type="alphaLcPeriod"/>
            </a:pPr>
            <a:r>
              <a:rPr lang="en-US" sz="2000" dirty="0"/>
              <a:t>Fix up the problem and resume normal execution</a:t>
            </a:r>
          </a:p>
          <a:p>
            <a:pPr marL="838200" lvl="1" indent="-381000">
              <a:lnSpc>
                <a:spcPct val="80000"/>
              </a:lnSpc>
              <a:buFontTx/>
              <a:buAutoNum type="alphaLcPeriod"/>
            </a:pPr>
            <a:r>
              <a:rPr lang="en-US" sz="2000" dirty="0" err="1"/>
              <a:t>Rethrow</a:t>
            </a:r>
            <a:r>
              <a:rPr lang="en-US" sz="2000" dirty="0"/>
              <a:t> it</a:t>
            </a:r>
          </a:p>
          <a:p>
            <a:pPr marL="838200" lvl="1" indent="-381000">
              <a:lnSpc>
                <a:spcPct val="80000"/>
              </a:lnSpc>
              <a:buFontTx/>
              <a:buAutoNum type="alphaLcPeriod"/>
            </a:pPr>
            <a:r>
              <a:rPr lang="en-US" sz="2000" dirty="0"/>
              <a:t>Throw a different exception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dirty="0"/>
              <a:t>Declare that the method throws the exception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dirty="0"/>
              <a:t>With 1. and 2.a. the caller never knows there was an error.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dirty="0"/>
              <a:t>With 2.b., 2.c., and 3., if the caller does not handle the exception, the program will terminate and display a stack trace</a:t>
            </a:r>
          </a:p>
        </p:txBody>
      </p:sp>
    </p:spTree>
    <p:extLst>
      <p:ext uri="{BB962C8B-B14F-4D97-AF65-F5344CB8AC3E}">
        <p14:creationId xmlns:p14="http://schemas.microsoft.com/office/powerpoint/2010/main" val="326311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  <p:bldP spid="55299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/>
          <p:cNvSpPr txBox="1">
            <a:spLocks noGrp="1"/>
          </p:cNvSpPr>
          <p:nvPr/>
        </p:nvSpPr>
        <p:spPr bwMode="auto">
          <a:xfrm>
            <a:off x="8172450" y="6265863"/>
            <a:ext cx="720725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210C231-BDF4-4476-A770-3DA0FA05A3D0}" type="slidenum">
              <a:rPr lang="en-US" altLang="en-US" b="0">
                <a:latin typeface="Times New Roman" pitchFamily="18" charset="0"/>
              </a:rPr>
              <a:pPr algn="r"/>
              <a:t>81</a:t>
            </a:fld>
            <a:endParaRPr lang="en-US" altLang="en-US" b="0">
              <a:latin typeface="Times New Roman" pitchFamily="18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357166"/>
            <a:ext cx="7886700" cy="1325563"/>
          </a:xfrm>
        </p:spPr>
        <p:txBody>
          <a:bodyPr>
            <a:normAutofit/>
          </a:bodyPr>
          <a:lstStyle/>
          <a:p>
            <a:r>
              <a:rPr lang="en-GB" altLang="en-US" sz="2800" dirty="0"/>
              <a:t>Java Exceptions are Objects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en-US"/>
              <a:t>   </a:t>
            </a:r>
          </a:p>
        </p:txBody>
      </p:sp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828800"/>
            <a:ext cx="7543800" cy="373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457200" y="5334000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(try… catch…)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71472" y="5929330"/>
            <a:ext cx="8077200" cy="428628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 organizes exceptions in inheritance tree:</a:t>
            </a:r>
          </a:p>
        </p:txBody>
      </p:sp>
    </p:spTree>
    <p:extLst>
      <p:ext uri="{BB962C8B-B14F-4D97-AF65-F5344CB8AC3E}">
        <p14:creationId xmlns:p14="http://schemas.microsoft.com/office/powerpoint/2010/main" val="261571740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AutoShape 2"/>
          <p:cNvSpPr>
            <a:spLocks noGrp="1" noChangeArrowheads="1"/>
          </p:cNvSpPr>
          <p:nvPr>
            <p:ph type="title"/>
          </p:nvPr>
        </p:nvSpPr>
        <p:spPr>
          <a:xfrm>
            <a:off x="357158" y="500042"/>
            <a:ext cx="78867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Error and </a:t>
            </a:r>
            <a:r>
              <a:rPr lang="en-US" sz="2800" dirty="0" err="1"/>
              <a:t>RuntimeException</a:t>
            </a:r>
            <a:endParaRPr lang="en-US" sz="280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785926"/>
            <a:ext cx="8305800" cy="4191000"/>
          </a:xfrm>
        </p:spPr>
        <p:txBody>
          <a:bodyPr>
            <a:normAutofit/>
          </a:bodyPr>
          <a:lstStyle/>
          <a:p>
            <a:r>
              <a:rPr lang="en-US" sz="2400" dirty="0"/>
              <a:t>Error</a:t>
            </a:r>
          </a:p>
          <a:p>
            <a:pPr lvl="1"/>
            <a:r>
              <a:rPr lang="en-US" sz="2000" dirty="0"/>
              <a:t>“unchecked”, thus need not be in ‘throws’ clause</a:t>
            </a:r>
          </a:p>
          <a:p>
            <a:pPr lvl="1"/>
            <a:r>
              <a:rPr lang="en-US" sz="2000" dirty="0"/>
              <a:t>Serious system problems (e.g. </a:t>
            </a:r>
            <a:r>
              <a:rPr lang="en-US" sz="2000" dirty="0" err="1"/>
              <a:t>ThreadDeath</a:t>
            </a:r>
            <a:r>
              <a:rPr lang="en-US" sz="2000" dirty="0"/>
              <a:t>, </a:t>
            </a:r>
            <a:r>
              <a:rPr lang="en-US" sz="2000" dirty="0" err="1"/>
              <a:t>OutOfMemoryError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It’s very unlikely that the program will be able to recover, so generally you should NOT catch these.</a:t>
            </a:r>
          </a:p>
          <a:p>
            <a:r>
              <a:rPr lang="en-US" sz="2400" dirty="0" err="1"/>
              <a:t>RuntimeException</a:t>
            </a:r>
            <a:endParaRPr lang="en-US" sz="2400" dirty="0"/>
          </a:p>
          <a:p>
            <a:pPr lvl="1"/>
            <a:r>
              <a:rPr lang="en-US" sz="2000" dirty="0"/>
              <a:t>“unchecked”, thus need not be in ‘throws’ clause</a:t>
            </a:r>
          </a:p>
          <a:p>
            <a:pPr lvl="1"/>
            <a:r>
              <a:rPr lang="en-US" sz="2000" dirty="0"/>
              <a:t>Also can occur almost anywhere, e.g. </a:t>
            </a:r>
            <a:r>
              <a:rPr lang="en-US" sz="2000" dirty="0" err="1"/>
              <a:t>ArithmeticException</a:t>
            </a:r>
            <a:r>
              <a:rPr lang="en-US" sz="2000" dirty="0"/>
              <a:t>, </a:t>
            </a:r>
            <a:r>
              <a:rPr lang="en-US" sz="2000" dirty="0" err="1"/>
              <a:t>NullPointerException</a:t>
            </a:r>
            <a:r>
              <a:rPr lang="en-US" sz="2000" dirty="0"/>
              <a:t>, </a:t>
            </a:r>
            <a:r>
              <a:rPr lang="en-US" sz="2000" dirty="0" err="1"/>
              <a:t>IndexOutOfBoundsException</a:t>
            </a:r>
            <a:endParaRPr lang="en-US" sz="2000" dirty="0"/>
          </a:p>
          <a:p>
            <a:pPr lvl="1"/>
            <a:r>
              <a:rPr lang="en-US" sz="2000" dirty="0"/>
              <a:t>Try to prevent them from happening in the first place!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884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/>
      <p:bldP spid="60419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/>
          <p:cNvSpPr txBox="1">
            <a:spLocks noGrp="1"/>
          </p:cNvSpPr>
          <p:nvPr/>
        </p:nvSpPr>
        <p:spPr bwMode="auto">
          <a:xfrm>
            <a:off x="8172450" y="6265863"/>
            <a:ext cx="720725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D6D459B-27B8-4448-900D-C2161A5FFB9D}" type="slidenum">
              <a:rPr lang="en-US" altLang="en-US" b="0">
                <a:latin typeface="Times New Roman" pitchFamily="18" charset="0"/>
              </a:rPr>
              <a:pPr algn="r"/>
              <a:t>83</a:t>
            </a:fld>
            <a:endParaRPr lang="en-US" altLang="en-US" b="0"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58" y="35716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Checked Exceptions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1571612"/>
            <a:ext cx="7772400" cy="4395787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Checked exceptions are meant to be caught</a:t>
            </a:r>
          </a:p>
          <a:p>
            <a:pPr lvl="1"/>
            <a:r>
              <a:rPr lang="en-GB" altLang="en-US" sz="2000" dirty="0"/>
              <a:t>for error situations that we anticipate</a:t>
            </a:r>
            <a:endParaRPr lang="en-US" altLang="en-US" sz="2000" dirty="0"/>
          </a:p>
          <a:p>
            <a:pPr lvl="1"/>
            <a:r>
              <a:rPr lang="en-US" altLang="en-US" sz="2000" dirty="0"/>
              <a:t>The compiler ensures that their use is tightly controlled.</a:t>
            </a:r>
          </a:p>
          <a:p>
            <a:pPr lvl="1"/>
            <a:r>
              <a:rPr lang="en-US" altLang="en-US" sz="2000" b="1" dirty="0">
                <a:latin typeface="Courier New" pitchFamily="49" charset="0"/>
              </a:rPr>
              <a:t>throw</a:t>
            </a:r>
            <a:r>
              <a:rPr lang="en-US" altLang="en-US" sz="2000" dirty="0"/>
              <a:t> instruction must be in </a:t>
            </a:r>
            <a:r>
              <a:rPr lang="en-US" altLang="en-US" sz="2000" b="1" dirty="0">
                <a:latin typeface="Courier New" pitchFamily="49" charset="0"/>
              </a:rPr>
              <a:t>try…catch…</a:t>
            </a:r>
            <a:r>
              <a:rPr lang="en-US" altLang="en-US" sz="2000" dirty="0"/>
              <a:t> block in supplier….</a:t>
            </a:r>
          </a:p>
          <a:p>
            <a:pPr lvl="1"/>
            <a:r>
              <a:rPr lang="en-US" altLang="en-US" sz="2000" dirty="0"/>
              <a:t>Or method must state that it </a:t>
            </a:r>
            <a:r>
              <a:rPr lang="en-US" altLang="en-US" sz="2000" b="1" dirty="0">
                <a:latin typeface="Courier New" pitchFamily="49" charset="0"/>
              </a:rPr>
              <a:t>throws</a:t>
            </a:r>
            <a:r>
              <a:rPr lang="en-US" altLang="en-US" sz="2000" dirty="0"/>
              <a:t> the exception - which the client must </a:t>
            </a:r>
            <a:r>
              <a:rPr lang="en-US" altLang="en-US" sz="2000" b="1" dirty="0">
                <a:latin typeface="Courier New" pitchFamily="49" charset="0"/>
              </a:rPr>
              <a:t>catch</a:t>
            </a:r>
            <a:endParaRPr lang="en-US" altLang="en-US" sz="2000" dirty="0"/>
          </a:p>
          <a:p>
            <a:r>
              <a:rPr lang="en-US" altLang="en-US" sz="2400" dirty="0"/>
              <a:t>Used properly, failures may be recoverable.</a:t>
            </a:r>
          </a:p>
        </p:txBody>
      </p:sp>
    </p:spTree>
    <p:extLst>
      <p:ext uri="{BB962C8B-B14F-4D97-AF65-F5344CB8AC3E}">
        <p14:creationId xmlns:p14="http://schemas.microsoft.com/office/powerpoint/2010/main" val="18474096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2613-127B-4324-89FE-195BF87E8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757373"/>
            <a:ext cx="7886700" cy="1325563"/>
          </a:xfrm>
        </p:spPr>
        <p:txBody>
          <a:bodyPr/>
          <a:lstStyle/>
          <a:p>
            <a:r>
              <a:rPr lang="en-GB" dirty="0"/>
              <a:t>Describe differences between checked and unchecked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CD54-724A-47B2-BF76-CC60A4359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48880"/>
            <a:ext cx="7886700" cy="347558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Checked Exceptions</a:t>
            </a:r>
          </a:p>
          <a:p>
            <a:pPr marL="0" indent="0">
              <a:buNone/>
            </a:pPr>
            <a:r>
              <a:rPr lang="en-GB" dirty="0"/>
              <a:t>•	subclass of Exception</a:t>
            </a:r>
          </a:p>
          <a:p>
            <a:pPr marL="0" indent="0">
              <a:buNone/>
            </a:pPr>
            <a:r>
              <a:rPr lang="en-GB" dirty="0"/>
              <a:t>•	must be handled by programmer (either with try-catch block or declared in method signature as thrown)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Unchecked Exceptions</a:t>
            </a:r>
          </a:p>
          <a:p>
            <a:pPr marL="0" indent="0">
              <a:buNone/>
            </a:pPr>
            <a:r>
              <a:rPr lang="en-GB" dirty="0"/>
              <a:t>•	subclass of </a:t>
            </a:r>
            <a:r>
              <a:rPr lang="en-GB" dirty="0" err="1"/>
              <a:t>RuntimeException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•	program will compile without explicit handling of unchecked exceptions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70A4D-3EC3-4EF3-AEA1-7FAFDD5B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E79D-3132-4D8C-BB10-A25A32A157E2}" type="slidenum">
              <a:rPr lang="en-US" altLang="en-US" smtClean="0"/>
              <a:pPr/>
              <a:t>84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1484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AutoShape 2"/>
          <p:cNvSpPr>
            <a:spLocks noGrp="1" noChangeArrowheads="1"/>
          </p:cNvSpPr>
          <p:nvPr>
            <p:ph type="title"/>
          </p:nvPr>
        </p:nvSpPr>
        <p:spPr>
          <a:xfrm>
            <a:off x="285720" y="428604"/>
            <a:ext cx="78867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Declaring an exception type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500174"/>
            <a:ext cx="8001000" cy="485778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Inherit from an existing exception type.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Provide a default constructor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and a constructor with one </a:t>
            </a:r>
            <a:r>
              <a:rPr lang="en-US" sz="2400" dirty="0" err="1"/>
              <a:t>arg</a:t>
            </a:r>
            <a:r>
              <a:rPr lang="en-US" sz="2400" dirty="0"/>
              <a:t>, type </a:t>
            </a:r>
            <a:r>
              <a:rPr lang="en-US" sz="2400" dirty="0">
                <a:latin typeface="Courier New" pitchFamily="49" charset="0"/>
              </a:rPr>
              <a:t>String</a:t>
            </a:r>
            <a:r>
              <a:rPr lang="en-US" sz="2400" dirty="0"/>
              <a:t>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Both should call </a:t>
            </a:r>
            <a:r>
              <a:rPr lang="en-US" sz="2400" dirty="0">
                <a:latin typeface="Courier New" pitchFamily="49" charset="0"/>
              </a:rPr>
              <a:t>super(</a:t>
            </a:r>
            <a:r>
              <a:rPr lang="en-US" sz="2400" dirty="0" err="1">
                <a:latin typeface="Courier New" pitchFamily="49" charset="0"/>
              </a:rPr>
              <a:t>astring</a:t>
            </a:r>
            <a:r>
              <a:rPr lang="en-US" sz="24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Example:</a:t>
            </a:r>
            <a:endParaRPr lang="en-US" sz="24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class </a:t>
            </a:r>
            <a:r>
              <a:rPr lang="en-US" sz="2400" dirty="0" err="1">
                <a:latin typeface="Courier New" pitchFamily="49" charset="0"/>
              </a:rPr>
              <a:t>MyThrowable</a:t>
            </a:r>
            <a:r>
              <a:rPr lang="en-US" sz="2400" dirty="0">
                <a:latin typeface="Courier New" pitchFamily="49" charset="0"/>
              </a:rPr>
              <a:t> extends </a:t>
            </a:r>
            <a:r>
              <a:rPr lang="en-US" sz="2400" dirty="0" err="1">
                <a:latin typeface="Courier New" pitchFamily="49" charset="0"/>
              </a:rPr>
              <a:t>Throwable</a:t>
            </a:r>
            <a:r>
              <a:rPr lang="en-US" sz="2400" dirty="0">
                <a:latin typeface="Courier New" pitchFamily="49" charset="0"/>
              </a:rPr>
              <a:t> {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	// checked exception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</a:rPr>
              <a:t>MyThrowable</a:t>
            </a:r>
            <a:r>
              <a:rPr lang="en-US" sz="2400" dirty="0">
                <a:latin typeface="Courier New" pitchFamily="49" charset="0"/>
              </a:rPr>
              <a:t> 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   super ("Generated </a:t>
            </a:r>
            <a:r>
              <a:rPr lang="en-US" sz="2400" dirty="0" err="1">
                <a:latin typeface="Courier New" pitchFamily="49" charset="0"/>
              </a:rPr>
              <a:t>MyThrowable</a:t>
            </a:r>
            <a:r>
              <a:rPr lang="en-US" sz="2400" dirty="0">
                <a:latin typeface="Courier New" pitchFamily="49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</a:rPr>
              <a:t>MyThrowable</a:t>
            </a:r>
            <a:r>
              <a:rPr lang="en-US" sz="2400" dirty="0">
                <a:latin typeface="Courier New" pitchFamily="49" charset="0"/>
              </a:rPr>
              <a:t> (String s) { super (s);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922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/>
      <p:bldP spid="62467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AutoShape 2"/>
          <p:cNvSpPr>
            <a:spLocks noGrp="1" noChangeArrowheads="1"/>
          </p:cNvSpPr>
          <p:nvPr>
            <p:ph type="title"/>
          </p:nvPr>
        </p:nvSpPr>
        <p:spPr>
          <a:xfrm>
            <a:off x="285720" y="500042"/>
            <a:ext cx="78867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Exceptions are ubiquitous in Java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714488"/>
            <a:ext cx="8077200" cy="488286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Exception handling required for all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read</a:t>
            </a:r>
            <a:r>
              <a:rPr lang="en-US" sz="2400" dirty="0"/>
              <a:t> methods</a:t>
            </a:r>
          </a:p>
          <a:p>
            <a:pPr lvl="1"/>
            <a:r>
              <a:rPr lang="en-US" sz="2000" dirty="0"/>
              <a:t>Also many other system methods</a:t>
            </a:r>
          </a:p>
          <a:p>
            <a:r>
              <a:rPr lang="en-US" sz="2400" dirty="0"/>
              <a:t>If you use one of Java's built in class methods and it throws an exception, you must catch it (i.e., surround it in a try/catch block) or </a:t>
            </a:r>
            <a:r>
              <a:rPr lang="en-US" sz="2400" dirty="0" err="1"/>
              <a:t>rethrow</a:t>
            </a:r>
            <a:r>
              <a:rPr lang="en-US" sz="2400" dirty="0"/>
              <a:t> it, or you will get a compile time error: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   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try 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{ 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(char)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System.in.read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(); }   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catch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e)   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{ 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(e);  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return; </a:t>
            </a:r>
            <a:r>
              <a:rPr lang="en-US" sz="2400" dirty="0"/>
              <a:t>  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}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391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/>
          <p:cNvSpPr txBox="1">
            <a:spLocks noGrp="1"/>
          </p:cNvSpPr>
          <p:nvPr/>
        </p:nvSpPr>
        <p:spPr bwMode="auto">
          <a:xfrm>
            <a:off x="8172450" y="6265863"/>
            <a:ext cx="720725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B115D71-4E8A-4974-8766-80E459703711}" type="slidenum">
              <a:rPr lang="en-US" altLang="en-US" b="0">
                <a:latin typeface="Times New Roman" pitchFamily="18" charset="0"/>
              </a:rPr>
              <a:pPr algn="r"/>
              <a:t>87</a:t>
            </a:fld>
            <a:endParaRPr lang="en-US" altLang="en-US" b="0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altLang="en-US" sz="2800" b="0" dirty="0">
                <a:latin typeface="Courier New" pitchFamily="49" charset="0"/>
              </a:rPr>
              <a:t>try…catch</a:t>
            </a:r>
            <a:r>
              <a:rPr lang="en-US" altLang="en-US" sz="2800" dirty="0"/>
              <a:t> block (</a:t>
            </a:r>
            <a:r>
              <a:rPr lang="en-US" altLang="en-US" sz="2800" dirty="0" err="1"/>
              <a:t>i</a:t>
            </a:r>
            <a:r>
              <a:rPr lang="en-US" altLang="en-US" sz="2800" dirty="0"/>
              <a:t>)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539750" y="1752600"/>
            <a:ext cx="738505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try{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	statement1;//any statement may throw exception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	statement2; 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	statement3;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}catch (Exception e) {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	</a:t>
            </a:r>
            <a:r>
              <a:rPr lang="en-US" altLang="en-US" sz="2000" dirty="0" err="1"/>
              <a:t>System.out.println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e.getMessage</a:t>
            </a:r>
            <a:r>
              <a:rPr lang="en-US" altLang="en-US" sz="2000" dirty="0"/>
              <a:t>());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}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finally{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	do whatever else needs to be done here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100254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2800" dirty="0"/>
              <a:t>Finally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en-US" sz="2400" dirty="0"/>
              <a:t>The last part of the exception handling mechanism</a:t>
            </a:r>
          </a:p>
          <a:p>
            <a:pPr lvl="1"/>
            <a:r>
              <a:rPr lang="en-GB" altLang="en-US" sz="2000" dirty="0"/>
              <a:t>is executed </a:t>
            </a:r>
            <a:r>
              <a:rPr lang="en-GB" altLang="en-US" sz="2000" b="1" dirty="0"/>
              <a:t>regardless</a:t>
            </a:r>
            <a:r>
              <a:rPr lang="en-GB" altLang="en-US" sz="2000" dirty="0"/>
              <a:t> of whether the exception is thrown or not</a:t>
            </a:r>
          </a:p>
          <a:p>
            <a:pPr lvl="1"/>
            <a:r>
              <a:rPr lang="en-GB" altLang="en-US" sz="2000" dirty="0"/>
              <a:t>Often use to close resources (</a:t>
            </a:r>
            <a:r>
              <a:rPr lang="en-GB" altLang="en-US" sz="2000" dirty="0" err="1"/>
              <a:t>eg</a:t>
            </a:r>
            <a:r>
              <a:rPr lang="en-GB" altLang="en-US" sz="2000" dirty="0"/>
              <a:t> file)</a:t>
            </a:r>
          </a:p>
          <a:p>
            <a:pPr lvl="1"/>
            <a:r>
              <a:rPr lang="en-GB" altLang="en-US" sz="2000" dirty="0"/>
              <a:t>flow of control if exception not thrown:</a:t>
            </a:r>
          </a:p>
          <a:p>
            <a:pPr lvl="2"/>
            <a:r>
              <a:rPr lang="en-GB" altLang="en-US" sz="2000" dirty="0"/>
              <a:t>try block, finally block</a:t>
            </a:r>
          </a:p>
          <a:p>
            <a:pPr lvl="1"/>
            <a:r>
              <a:rPr lang="en-GB" altLang="en-US" sz="2000" dirty="0"/>
              <a:t>flow of control when exception is thrown:</a:t>
            </a:r>
          </a:p>
          <a:p>
            <a:pPr lvl="2"/>
            <a:r>
              <a:rPr lang="en-GB" altLang="en-US" sz="2000" dirty="0"/>
              <a:t>try, catch, finally</a:t>
            </a:r>
          </a:p>
          <a:p>
            <a:pPr lvl="2"/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6508626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 txBox="1">
            <a:spLocks noGrp="1"/>
          </p:cNvSpPr>
          <p:nvPr/>
        </p:nvSpPr>
        <p:spPr bwMode="auto">
          <a:xfrm>
            <a:off x="8172450" y="6265863"/>
            <a:ext cx="720725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CCA2D8A-193F-4240-B7A9-D07551C43CAA}" type="slidenum">
              <a:rPr lang="en-US" altLang="en-US" b="0">
                <a:latin typeface="Times New Roman" pitchFamily="18" charset="0"/>
              </a:rPr>
              <a:pPr algn="r"/>
              <a:t>89</a:t>
            </a:fld>
            <a:endParaRPr lang="en-US" altLang="en-US" b="0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0">
                <a:latin typeface="Courier New" pitchFamily="49" charset="0"/>
              </a:rPr>
              <a:t>try…catch</a:t>
            </a:r>
            <a:r>
              <a:rPr lang="en-US" altLang="en-US"/>
              <a:t> block (ii)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04800" y="2819400"/>
            <a:ext cx="8718550" cy="280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 b="0"/>
              <a:t>try{</a:t>
            </a:r>
          </a:p>
          <a:p>
            <a:pPr eaLnBrk="1" hangingPunct="1"/>
            <a:r>
              <a:rPr lang="en-US" altLang="en-US" sz="2000" b="0">
                <a:cs typeface="Courier New" pitchFamily="49" charset="0"/>
              </a:rPr>
              <a:t>    addressbook.saveToFile(filename);</a:t>
            </a:r>
          </a:p>
          <a:p>
            <a:pPr eaLnBrk="1" hangingPunct="1"/>
            <a:r>
              <a:rPr lang="en-US" altLang="en-US" sz="2000" b="0">
                <a:cs typeface="Courier New" pitchFamily="49" charset="0"/>
              </a:rPr>
              <a:t>    tryAgain = false;</a:t>
            </a:r>
          </a:p>
          <a:p>
            <a:pPr eaLnBrk="1" hangingPunct="1"/>
            <a:r>
              <a:rPr lang="en-US" altLang="en-US" sz="2000" b="0"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altLang="en-US" sz="2000" b="0">
                <a:cs typeface="Courier New" pitchFamily="49" charset="0"/>
              </a:rPr>
              <a:t>catch(IOException e) {</a:t>
            </a:r>
          </a:p>
          <a:p>
            <a:pPr eaLnBrk="1" hangingPunct="1"/>
            <a:r>
              <a:rPr lang="en-US" altLang="en-US" sz="2000" b="0">
                <a:cs typeface="Courier New" pitchFamily="49" charset="0"/>
              </a:rPr>
              <a:t>    System.out.println("Unable to save to " + filename);</a:t>
            </a:r>
          </a:p>
          <a:p>
            <a:pPr eaLnBrk="1" hangingPunct="1"/>
            <a:r>
              <a:rPr lang="en-US" altLang="en-US" sz="2000" b="0">
                <a:cs typeface="Courier New" pitchFamily="49" charset="0"/>
              </a:rPr>
              <a:t>    tryAgain = true;</a:t>
            </a:r>
          </a:p>
          <a:p>
            <a:pPr eaLnBrk="1" hangingPunct="1"/>
            <a:r>
              <a:rPr lang="en-US" altLang="en-US" sz="2000" b="0">
                <a:cs typeface="Courier New" pitchFamily="49" charset="0"/>
              </a:rPr>
              <a:t>}</a:t>
            </a:r>
          </a:p>
          <a:p>
            <a:pPr eaLnBrk="1" hangingPunct="1"/>
            <a:endParaRPr lang="en-US" altLang="en-US" sz="1800" b="0"/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1371600" y="2133600"/>
            <a:ext cx="3276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1800" b="0">
                <a:latin typeface="Times New Roman" pitchFamily="18" charset="0"/>
              </a:rPr>
              <a:t>1. Exception thrown from here</a:t>
            </a: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4953000" y="3505200"/>
            <a:ext cx="3124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1800" b="0">
                <a:latin typeface="Times New Roman" pitchFamily="18" charset="0"/>
              </a:rPr>
              <a:t>2. Control transfers to here</a:t>
            </a:r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>
            <a:off x="3352800" y="2667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2776" name="Line 7"/>
          <p:cNvSpPr>
            <a:spLocks noChangeShapeType="1"/>
          </p:cNvSpPr>
          <p:nvPr/>
        </p:nvSpPr>
        <p:spPr bwMode="auto">
          <a:xfrm flipH="1">
            <a:off x="4267200" y="38862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79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4"/>
          <p:cNvSpPr>
            <a:spLocks noGrp="1" noChangeArrowheads="1"/>
          </p:cNvSpPr>
          <p:nvPr>
            <p:ph type="title"/>
          </p:nvPr>
        </p:nvSpPr>
        <p:spPr>
          <a:xfrm>
            <a:off x="266700" y="54868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Diagrams</a:t>
            </a:r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66700" y="1988840"/>
            <a:ext cx="8610600" cy="388843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Use case Diagrams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Describe the functional behavior of the system as seen by the user.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Functional model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Class diagrams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Describe the static structure of the system: Objects, Attributes, Associations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Object model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Sequence diagrams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Describe the dynamic behavior between actors and the system and between objects of the system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Dynamic model</a:t>
            </a:r>
          </a:p>
        </p:txBody>
      </p:sp>
    </p:spTree>
    <p:extLst>
      <p:ext uri="{BB962C8B-B14F-4D97-AF65-F5344CB8AC3E}">
        <p14:creationId xmlns:p14="http://schemas.microsoft.com/office/powerpoint/2010/main" val="294209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build="p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 processing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571612"/>
            <a:ext cx="7886700" cy="471490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When an exception occurs, the nested try/catch statements are searched for a catch parameter matching the exception class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parameter is said to match the exception if it: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is the same class as the exception; or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is a </a:t>
            </a:r>
            <a:r>
              <a:rPr lang="en-US" sz="2000" dirty="0" err="1"/>
              <a:t>superclass</a:t>
            </a:r>
            <a:r>
              <a:rPr lang="en-US" sz="2000" dirty="0"/>
              <a:t> of the exception; or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if the parameter is an interface, the exception class implements the interface.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first try/catch statement </a:t>
            </a:r>
            <a:r>
              <a:rPr lang="en-US" sz="2400" i="1" dirty="0"/>
              <a:t>that has a parameter that matches the exception</a:t>
            </a:r>
            <a:r>
              <a:rPr lang="en-US" sz="2400" dirty="0"/>
              <a:t> has its catch statement executed.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After the catch statement executes, execution resumes with the finally statement, then the statements after the try/catch statement. </a:t>
            </a:r>
          </a:p>
        </p:txBody>
      </p:sp>
    </p:spTree>
    <p:extLst>
      <p:ext uri="{BB962C8B-B14F-4D97-AF65-F5344CB8AC3E}">
        <p14:creationId xmlns:p14="http://schemas.microsoft.com/office/powerpoint/2010/main" val="183270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/>
      <p:bldP spid="65539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/>
          <p:cNvSpPr txBox="1">
            <a:spLocks noGrp="1"/>
          </p:cNvSpPr>
          <p:nvPr/>
        </p:nvSpPr>
        <p:spPr bwMode="auto">
          <a:xfrm>
            <a:off x="8172450" y="6265863"/>
            <a:ext cx="720725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E2ABD41-BDEF-409B-8C1A-F42BDBB59232}" type="slidenum">
              <a:rPr lang="en-US" altLang="en-US" b="0">
                <a:latin typeface="Times New Roman" pitchFamily="18" charset="0"/>
              </a:rPr>
              <a:pPr algn="r"/>
              <a:t>91</a:t>
            </a:fld>
            <a:endParaRPr lang="en-US" altLang="en-US" b="0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58" y="500042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The </a:t>
            </a:r>
            <a:r>
              <a:rPr lang="en-US" altLang="en-US" sz="2800" dirty="0">
                <a:latin typeface="Courier New" pitchFamily="49" charset="0"/>
              </a:rPr>
              <a:t>throws</a:t>
            </a:r>
            <a:r>
              <a:rPr lang="en-US" altLang="en-US" sz="2800" dirty="0"/>
              <a:t> clause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7158" y="1571612"/>
            <a:ext cx="8429684" cy="4351338"/>
          </a:xfrm>
        </p:spPr>
        <p:txBody>
          <a:bodyPr>
            <a:normAutofit/>
          </a:bodyPr>
          <a:lstStyle/>
          <a:p>
            <a:r>
              <a:rPr lang="en-GB" altLang="en-US" sz="2400" dirty="0"/>
              <a:t>If a method throws an exception and does not catch it, it must say so by a </a:t>
            </a:r>
            <a:r>
              <a:rPr lang="en-GB" altLang="en-US" sz="2400" b="1" dirty="0">
                <a:latin typeface="Courier New" pitchFamily="49" charset="0"/>
              </a:rPr>
              <a:t>throws</a:t>
            </a:r>
            <a:r>
              <a:rPr lang="en-GB" altLang="en-US" sz="2400" dirty="0"/>
              <a:t> clause in its signature.</a:t>
            </a:r>
          </a:p>
          <a:p>
            <a:pPr lvl="1"/>
            <a:r>
              <a:rPr lang="en-GB" altLang="en-US" sz="2000" dirty="0"/>
              <a:t>Exception is then thrown in calling method…</a:t>
            </a:r>
          </a:p>
          <a:p>
            <a:pPr lvl="1"/>
            <a:r>
              <a:rPr lang="en-GB" altLang="en-US" sz="2000" dirty="0"/>
              <a:t>(which may call method in </a:t>
            </a:r>
            <a:r>
              <a:rPr lang="en-GB" altLang="en-US" sz="2000" b="1" dirty="0">
                <a:latin typeface="Courier New" pitchFamily="49" charset="0"/>
              </a:rPr>
              <a:t>try…catch…</a:t>
            </a:r>
            <a:r>
              <a:rPr lang="en-GB" altLang="en-US" sz="2000" dirty="0"/>
              <a:t> block, or...)</a:t>
            </a:r>
          </a:p>
          <a:p>
            <a:pPr marL="0" indent="0">
              <a:buNone/>
            </a:pPr>
            <a:endParaRPr lang="en-US" altLang="en-US" sz="2400" dirty="0"/>
          </a:p>
          <a:p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saveToFile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 (String 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destinationFile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alt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2400" dirty="0">
                <a:latin typeface="Courier New" pitchFamily="49" charset="0"/>
                <a:ea typeface="Times"/>
                <a:cs typeface="Courier New" pitchFamily="49" charset="0"/>
              </a:rPr>
              <a:t>throws </a:t>
            </a:r>
            <a:r>
              <a:rPr lang="en-US" altLang="en-US" sz="2400" dirty="0" err="1">
                <a:latin typeface="Courier New" pitchFamily="49" charset="0"/>
                <a:ea typeface="Times"/>
                <a:cs typeface="Courier New" pitchFamily="49" charset="0"/>
              </a:rPr>
              <a:t>IOException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		-- code including a 'throw'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10521644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/>
          <p:cNvSpPr txBox="1">
            <a:spLocks noGrp="1"/>
          </p:cNvSpPr>
          <p:nvPr/>
        </p:nvSpPr>
        <p:spPr bwMode="auto">
          <a:xfrm>
            <a:off x="8172450" y="6265863"/>
            <a:ext cx="720725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20DE0BE-CF26-4306-88DA-C7FC8FBC6C70}" type="slidenum">
              <a:rPr lang="en-US" altLang="en-US" b="0">
                <a:latin typeface="Times New Roman" pitchFamily="18" charset="0"/>
              </a:rPr>
              <a:pPr algn="r"/>
              <a:t>92</a:t>
            </a:fld>
            <a:endParaRPr lang="en-US" altLang="en-US" b="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GB" altLang="en-US" sz="2800" dirty="0"/>
              <a:t>Catch or Specify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1571612"/>
            <a:ext cx="7848600" cy="4572000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altLang="en-US" sz="2400" dirty="0"/>
              <a:t>A method must either </a:t>
            </a:r>
            <a:r>
              <a:rPr lang="en-GB" altLang="en-US" sz="2400" b="1" dirty="0"/>
              <a:t>catch</a:t>
            </a:r>
            <a:r>
              <a:rPr lang="en-GB" altLang="en-US" sz="2400" dirty="0"/>
              <a:t> or </a:t>
            </a:r>
            <a:r>
              <a:rPr lang="en-GB" altLang="en-US" sz="2400" b="1" dirty="0"/>
              <a:t>specify</a:t>
            </a:r>
            <a:r>
              <a:rPr lang="en-GB" altLang="en-US" sz="2400" dirty="0"/>
              <a:t> all checked exceptions that can be thrown within its body, i.e.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altLang="en-US" sz="2000" dirty="0"/>
              <a:t>Those that it explicitly </a:t>
            </a:r>
            <a:r>
              <a:rPr lang="en-GB" altLang="en-US" sz="2000" b="1" dirty="0">
                <a:latin typeface="Courier New" pitchFamily="49" charset="0"/>
              </a:rPr>
              <a:t>throw</a:t>
            </a:r>
            <a:r>
              <a:rPr lang="en-GB" altLang="en-US" sz="2000" dirty="0"/>
              <a:t>s</a:t>
            </a:r>
            <a:endParaRPr lang="en-GB" altLang="en-US" sz="2000" b="1" dirty="0">
              <a:latin typeface="Courier New" pitchFamily="49" charset="0"/>
            </a:endParaRP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altLang="en-US" sz="2000" dirty="0"/>
              <a:t>Those thrown (and not “caught”) by another method that it calls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altLang="en-US" sz="2400" dirty="0"/>
              <a:t>Exception that can be thrown by a method is part of the method's contract/public programming interface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altLang="en-US" sz="2400" dirty="0"/>
              <a:t>Callers (clients) of a method must know about the exceptions that a method can throw in order to decide what to do</a:t>
            </a:r>
          </a:p>
        </p:txBody>
      </p:sp>
    </p:spTree>
    <p:extLst>
      <p:ext uri="{BB962C8B-B14F-4D97-AF65-F5344CB8AC3E}">
        <p14:creationId xmlns:p14="http://schemas.microsoft.com/office/powerpoint/2010/main" val="369671635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/>
          <p:cNvSpPr txBox="1">
            <a:spLocks noGrp="1"/>
          </p:cNvSpPr>
          <p:nvPr/>
        </p:nvSpPr>
        <p:spPr bwMode="auto">
          <a:xfrm>
            <a:off x="8172450" y="6265863"/>
            <a:ext cx="720725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1AB2EFE-3712-4280-A561-F4E8BB43881D}" type="slidenum">
              <a:rPr lang="en-US" altLang="en-US" b="0">
                <a:latin typeface="Times New Roman" pitchFamily="18" charset="0"/>
              </a:rPr>
              <a:pPr algn="r"/>
              <a:t>93</a:t>
            </a:fld>
            <a:endParaRPr lang="en-US" altLang="en-US" b="0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8596" y="35716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Catching multiple exceptions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379413" y="1412875"/>
            <a:ext cx="8513762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000" b="0" dirty="0">
                <a:cs typeface="Courier New" pitchFamily="49" charset="0"/>
              </a:rPr>
              <a:t>try {</a:t>
            </a:r>
          </a:p>
          <a:p>
            <a:pPr eaLnBrk="1" hangingPunct="1"/>
            <a:r>
              <a:rPr lang="en-US" altLang="en-US" sz="2000" b="0" dirty="0">
                <a:cs typeface="Courier New" pitchFamily="49" charset="0"/>
              </a:rPr>
              <a:t>    ...</a:t>
            </a:r>
          </a:p>
          <a:p>
            <a:pPr eaLnBrk="1" hangingPunct="1"/>
            <a:r>
              <a:rPr lang="en-US" altLang="en-US" sz="2000" b="0" dirty="0">
                <a:cs typeface="Courier New" pitchFamily="49" charset="0"/>
              </a:rPr>
              <a:t>    </a:t>
            </a:r>
            <a:r>
              <a:rPr lang="en-US" altLang="en-US" sz="2000" b="0" dirty="0" err="1">
                <a:cs typeface="Courier New" pitchFamily="49" charset="0"/>
              </a:rPr>
              <a:t>ref.process</a:t>
            </a:r>
            <a:r>
              <a:rPr lang="en-US" altLang="en-US" sz="2000" b="0" dirty="0"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altLang="en-US" sz="2000" b="0" dirty="0">
                <a:cs typeface="Courier New" pitchFamily="49" charset="0"/>
              </a:rPr>
              <a:t>    ...</a:t>
            </a:r>
          </a:p>
          <a:p>
            <a:pPr eaLnBrk="1" hangingPunct="1"/>
            <a:r>
              <a:rPr lang="en-US" altLang="en-US" sz="2000" b="0" dirty="0"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altLang="en-US" sz="2000" b="0" dirty="0">
                <a:cs typeface="Courier New" pitchFamily="49" charset="0"/>
              </a:rPr>
              <a:t>catch(</a:t>
            </a:r>
            <a:r>
              <a:rPr lang="en-US" altLang="en-US" sz="2000" b="0" dirty="0" err="1">
                <a:cs typeface="Courier New" pitchFamily="49" charset="0"/>
              </a:rPr>
              <a:t>EOFException</a:t>
            </a:r>
            <a:r>
              <a:rPr lang="en-US" altLang="en-US" sz="2000" b="0" dirty="0">
                <a:cs typeface="Courier New" pitchFamily="49" charset="0"/>
              </a:rPr>
              <a:t> e) {</a:t>
            </a:r>
          </a:p>
          <a:p>
            <a:pPr eaLnBrk="1" hangingPunct="1"/>
            <a:r>
              <a:rPr lang="en-US" altLang="en-US" sz="2000" b="0" dirty="0">
                <a:cs typeface="Courier New" pitchFamily="49" charset="0"/>
              </a:rPr>
              <a:t>    // Take action on end-of-file exception.</a:t>
            </a:r>
          </a:p>
          <a:p>
            <a:pPr eaLnBrk="1" hangingPunct="1"/>
            <a:r>
              <a:rPr lang="en-US" altLang="en-US" sz="2000" b="0" dirty="0">
                <a:cs typeface="Courier New" pitchFamily="49" charset="0"/>
              </a:rPr>
              <a:t>    ...</a:t>
            </a:r>
          </a:p>
          <a:p>
            <a:pPr eaLnBrk="1" hangingPunct="1"/>
            <a:r>
              <a:rPr lang="en-US" altLang="en-US" sz="2000" b="0" dirty="0"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altLang="en-US" sz="2000" b="0" dirty="0">
                <a:cs typeface="Courier New" pitchFamily="49" charset="0"/>
              </a:rPr>
              <a:t>catch(</a:t>
            </a:r>
            <a:r>
              <a:rPr lang="en-US" altLang="en-US" sz="2000" b="0" dirty="0" err="1">
                <a:cs typeface="Courier New" pitchFamily="49" charset="0"/>
              </a:rPr>
              <a:t>FileNotFoundException</a:t>
            </a:r>
            <a:r>
              <a:rPr lang="en-US" altLang="en-US" sz="2000" b="0" dirty="0">
                <a:cs typeface="Courier New" pitchFamily="49" charset="0"/>
              </a:rPr>
              <a:t> e) {</a:t>
            </a:r>
          </a:p>
          <a:p>
            <a:pPr eaLnBrk="1" hangingPunct="1"/>
            <a:r>
              <a:rPr lang="en-US" altLang="en-US" sz="2000" b="0" dirty="0">
                <a:cs typeface="Courier New" pitchFamily="49" charset="0"/>
              </a:rPr>
              <a:t>    // Take action on file-not-found exception.</a:t>
            </a:r>
          </a:p>
          <a:p>
            <a:pPr eaLnBrk="1" hangingPunct="1"/>
            <a:r>
              <a:rPr lang="en-US" altLang="en-US" sz="2000" b="0" dirty="0">
                <a:cs typeface="Courier New" pitchFamily="49" charset="0"/>
              </a:rPr>
              <a:t>    ...</a:t>
            </a:r>
          </a:p>
          <a:p>
            <a:pPr eaLnBrk="1" hangingPunct="1"/>
            <a:r>
              <a:rPr lang="en-US" altLang="en-US" sz="2000" b="0" dirty="0">
                <a:cs typeface="Courier New" pitchFamily="49" charset="0"/>
              </a:rPr>
              <a:t>} </a:t>
            </a:r>
          </a:p>
          <a:p>
            <a:pPr eaLnBrk="1" hangingPunct="1">
              <a:buFontTx/>
              <a:buChar char="•"/>
            </a:pPr>
            <a:r>
              <a:rPr lang="en-GB" altLang="en-US" sz="2400" b="0" dirty="0">
                <a:latin typeface="Times New Roman" pitchFamily="18" charset="0"/>
              </a:rPr>
              <a:t>  Order matters - put most general (in terms of inheritance) exception </a:t>
            </a:r>
            <a:r>
              <a:rPr lang="en-GB" altLang="en-US" sz="2400" b="0" i="1" dirty="0">
                <a:latin typeface="Times New Roman" pitchFamily="18" charset="0"/>
              </a:rPr>
              <a:t>last.</a:t>
            </a:r>
            <a:endParaRPr lang="en-US" altLang="en-US" sz="1800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94177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/>
          <p:cNvSpPr txBox="1">
            <a:spLocks noGrp="1"/>
          </p:cNvSpPr>
          <p:nvPr/>
        </p:nvSpPr>
        <p:spPr bwMode="auto">
          <a:xfrm>
            <a:off x="8172450" y="6265863"/>
            <a:ext cx="720725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D584740-6904-4EB3-9250-23C556C7997B}" type="slidenum">
              <a:rPr lang="en-US" altLang="en-US" b="0">
                <a:latin typeface="Times New Roman" pitchFamily="18" charset="0"/>
              </a:rPr>
              <a:pPr algn="r"/>
              <a:t>94</a:t>
            </a:fld>
            <a:endParaRPr lang="en-US" altLang="en-US" b="0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Defining new exceptions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1571612"/>
            <a:ext cx="8215370" cy="2887663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New types of exception can be defined</a:t>
            </a:r>
          </a:p>
          <a:p>
            <a:pPr lvl="1"/>
            <a:r>
              <a:rPr lang="en-US" altLang="en-US" sz="2000" dirty="0"/>
              <a:t>Extend </a:t>
            </a:r>
            <a:r>
              <a:rPr lang="en-US" altLang="en-US" sz="2000" b="1" dirty="0">
                <a:latin typeface="Courier New" pitchFamily="49" charset="0"/>
              </a:rPr>
              <a:t>Exception</a:t>
            </a:r>
            <a:r>
              <a:rPr lang="en-US" altLang="en-US" sz="2000" dirty="0"/>
              <a:t> or </a:t>
            </a:r>
            <a:r>
              <a:rPr lang="en-US" altLang="en-US" sz="2000" b="1" dirty="0" err="1">
                <a:latin typeface="Courier New" pitchFamily="49" charset="0"/>
              </a:rPr>
              <a:t>RuntimeException</a:t>
            </a:r>
            <a:r>
              <a:rPr lang="en-US" altLang="en-US" sz="2000" dirty="0"/>
              <a:t>.</a:t>
            </a:r>
          </a:p>
          <a:p>
            <a:pPr lvl="2"/>
            <a:r>
              <a:rPr lang="en-US" altLang="en-US" sz="2000" dirty="0"/>
              <a:t>Only extend </a:t>
            </a:r>
            <a:r>
              <a:rPr lang="en-US" altLang="en-US" sz="2000" dirty="0" err="1"/>
              <a:t>RuntimeException</a:t>
            </a:r>
            <a:r>
              <a:rPr lang="en-US" altLang="en-US" sz="2000" dirty="0"/>
              <a:t> if you want an unchecked exception</a:t>
            </a:r>
          </a:p>
          <a:p>
            <a:pPr lvl="1"/>
            <a:r>
              <a:rPr lang="en-US" altLang="en-US" sz="2000" dirty="0"/>
              <a:t>Define new types to give better diagnostics</a:t>
            </a:r>
          </a:p>
          <a:p>
            <a:pPr lvl="1"/>
            <a:r>
              <a:rPr lang="en-US" altLang="en-US" sz="2000" dirty="0"/>
              <a:t>Include reporting and/or recovery information.</a:t>
            </a:r>
          </a:p>
        </p:txBody>
      </p:sp>
    </p:spTree>
    <p:extLst>
      <p:ext uri="{BB962C8B-B14F-4D97-AF65-F5344CB8AC3E}">
        <p14:creationId xmlns:p14="http://schemas.microsoft.com/office/powerpoint/2010/main" val="243547399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357166"/>
            <a:ext cx="7886700" cy="1325563"/>
          </a:xfrm>
        </p:spPr>
        <p:txBody>
          <a:bodyPr>
            <a:normAutofit/>
          </a:bodyPr>
          <a:lstStyle/>
          <a:p>
            <a:r>
              <a:rPr lang="en-GB" altLang="en-US" sz="2800" dirty="0"/>
              <a:t>Writing your own exception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676275"/>
          </a:xfrm>
        </p:spPr>
        <p:txBody>
          <a:bodyPr>
            <a:normAutofit/>
          </a:bodyPr>
          <a:lstStyle/>
          <a:p>
            <a:r>
              <a:rPr lang="en-GB" altLang="en-US" sz="2400" dirty="0"/>
              <a:t>Extending Exception to write your own exception class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285852" y="1857364"/>
            <a:ext cx="6049962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b="0" dirty="0"/>
              <a:t>public class </a:t>
            </a:r>
            <a:r>
              <a:rPr lang="en-US" altLang="en-US" b="0" dirty="0" err="1"/>
              <a:t>MarkException</a:t>
            </a:r>
            <a:r>
              <a:rPr lang="en-US" altLang="en-US" b="0" dirty="0"/>
              <a:t> extends Exception{	private </a:t>
            </a:r>
            <a:r>
              <a:rPr lang="en-US" altLang="en-US" b="0" dirty="0" err="1"/>
              <a:t>int</a:t>
            </a:r>
            <a:r>
              <a:rPr lang="en-US" altLang="en-US" b="0" dirty="0"/>
              <a:t> mark;</a:t>
            </a:r>
          </a:p>
          <a:p>
            <a:r>
              <a:rPr lang="en-US" altLang="en-US" b="0" dirty="0"/>
              <a:t>	public </a:t>
            </a:r>
            <a:r>
              <a:rPr lang="en-US" altLang="en-US" b="0" dirty="0" err="1"/>
              <a:t>MarkException</a:t>
            </a:r>
            <a:r>
              <a:rPr lang="en-US" altLang="en-US" b="0" dirty="0"/>
              <a:t> (</a:t>
            </a:r>
            <a:r>
              <a:rPr lang="en-US" altLang="en-US" b="0" dirty="0" err="1"/>
              <a:t>int</a:t>
            </a:r>
            <a:r>
              <a:rPr lang="en-US" altLang="en-US" b="0" dirty="0"/>
              <a:t> m)</a:t>
            </a:r>
          </a:p>
          <a:p>
            <a:r>
              <a:rPr lang="en-US" altLang="en-US" b="0" dirty="0"/>
              <a:t>	{</a:t>
            </a:r>
          </a:p>
          <a:p>
            <a:r>
              <a:rPr lang="en-US" altLang="en-US" dirty="0"/>
              <a:t>                 </a:t>
            </a:r>
            <a:r>
              <a:rPr lang="en-US" altLang="en-US" b="0" dirty="0"/>
              <a:t>super (m + " is not a valid mark.");</a:t>
            </a:r>
          </a:p>
          <a:p>
            <a:r>
              <a:rPr lang="en-US" altLang="en-US" b="0" dirty="0"/>
              <a:t>	   mark = m;</a:t>
            </a:r>
          </a:p>
          <a:p>
            <a:r>
              <a:rPr lang="en-US" altLang="en-US" b="0" dirty="0"/>
              <a:t>	}</a:t>
            </a:r>
          </a:p>
          <a:p>
            <a:r>
              <a:rPr lang="en-US" altLang="en-US" b="0" dirty="0"/>
              <a:t>}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301066" y="4509121"/>
            <a:ext cx="838534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2">
              <a:spcBef>
                <a:spcPct val="20000"/>
              </a:spcBef>
            </a:pPr>
            <a:r>
              <a:rPr lang="en-GB" altLang="en-US" i="0" dirty="0"/>
              <a:t>Scenario: </a:t>
            </a:r>
            <a:r>
              <a:rPr lang="en-GB" altLang="en-US" sz="1800" b="0" i="0" dirty="0"/>
              <a:t>might be processing marks from Student objects or getting entry from a User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endParaRPr lang="en-GB" altLang="en-US" sz="1800" b="0" i="0" dirty="0"/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endParaRPr lang="en-GB" altLang="en-US" sz="1800" b="0" i="0" dirty="0"/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endParaRPr lang="en-GB" altLang="en-US" sz="1800" b="0" i="0" dirty="0"/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endParaRPr lang="en-GB" altLang="en-US" sz="1800" b="0" i="0" dirty="0"/>
          </a:p>
        </p:txBody>
      </p:sp>
    </p:spTree>
    <p:extLst>
      <p:ext uri="{BB962C8B-B14F-4D97-AF65-F5344CB8AC3E}">
        <p14:creationId xmlns:p14="http://schemas.microsoft.com/office/powerpoint/2010/main" val="319478723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2800" dirty="0"/>
              <a:t>Using your own exception</a:t>
            </a: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1042988" y="4941888"/>
            <a:ext cx="6049962" cy="1155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try{</a:t>
            </a:r>
          </a:p>
          <a:p>
            <a:r>
              <a:rPr lang="en-US" altLang="en-US"/>
              <a:t>            ss.processMarks(55);</a:t>
            </a:r>
          </a:p>
          <a:p>
            <a:r>
              <a:rPr lang="en-US" altLang="en-US"/>
              <a:t>        }catch (MarkException me){</a:t>
            </a:r>
          </a:p>
          <a:p>
            <a:r>
              <a:rPr lang="en-US" altLang="en-US"/>
              <a:t>            System.out.println(me);</a:t>
            </a:r>
          </a:p>
          <a:p>
            <a:r>
              <a:rPr lang="en-US" altLang="en-US"/>
              <a:t>        }</a:t>
            </a: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468313" y="1341438"/>
            <a:ext cx="8424862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altLang="en-US" sz="2000" b="0" i="0" dirty="0">
                <a:latin typeface="Arial" pitchFamily="34" charset="0"/>
              </a:rPr>
              <a:t>would be inside some method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GB" altLang="en-US" sz="2000" b="0" dirty="0">
              <a:latin typeface="Arial" pitchFamily="34" charset="0"/>
            </a:endParaRPr>
          </a:p>
        </p:txBody>
      </p:sp>
      <p:sp>
        <p:nvSpPr>
          <p:cNvPr id="40965" name="Text Box 6"/>
          <p:cNvSpPr txBox="1">
            <a:spLocks noChangeArrowheads="1"/>
          </p:cNvSpPr>
          <p:nvPr/>
        </p:nvSpPr>
        <p:spPr bwMode="auto">
          <a:xfrm>
            <a:off x="1071538" y="2000240"/>
            <a:ext cx="7028854" cy="16312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altLang="en-US" sz="2000" dirty="0"/>
              <a:t>public void </a:t>
            </a:r>
            <a:r>
              <a:rPr lang="en-GB" altLang="en-US" sz="2000" dirty="0" err="1"/>
              <a:t>processMarks</a:t>
            </a:r>
            <a:r>
              <a:rPr lang="en-GB" altLang="en-US" sz="2000" dirty="0"/>
              <a:t>(</a:t>
            </a:r>
            <a:r>
              <a:rPr lang="en-GB" altLang="en-US" sz="2000" dirty="0" err="1"/>
              <a:t>int</a:t>
            </a:r>
            <a:r>
              <a:rPr lang="en-GB" altLang="en-US" sz="2000" dirty="0"/>
              <a:t> mark) throws </a:t>
            </a:r>
            <a:r>
              <a:rPr lang="en-GB" altLang="en-US" sz="2000" dirty="0" err="1"/>
              <a:t>MarkException</a:t>
            </a:r>
            <a:endParaRPr lang="en-GB" altLang="en-US" sz="2000" dirty="0"/>
          </a:p>
          <a:p>
            <a:r>
              <a:rPr lang="en-GB" altLang="en-US" sz="2000" dirty="0"/>
              <a:t>{</a:t>
            </a:r>
          </a:p>
          <a:p>
            <a:r>
              <a:rPr lang="en-GB" altLang="en-US" sz="2000" dirty="0"/>
              <a:t>        if (mark &lt; 0 || mark &gt; 100) throw </a:t>
            </a:r>
          </a:p>
          <a:p>
            <a:r>
              <a:rPr lang="en-GB" altLang="en-US" sz="2000" dirty="0"/>
              <a:t>                     new </a:t>
            </a:r>
            <a:r>
              <a:rPr lang="en-GB" altLang="en-US" sz="2000" dirty="0" err="1"/>
              <a:t>MarkException</a:t>
            </a:r>
            <a:r>
              <a:rPr lang="en-GB" altLang="en-US" sz="2000" dirty="0"/>
              <a:t> (mark);</a:t>
            </a:r>
          </a:p>
          <a:p>
            <a:r>
              <a:rPr lang="en-GB" altLang="en-US" sz="2000" dirty="0"/>
              <a:t>}</a:t>
            </a:r>
          </a:p>
        </p:txBody>
      </p:sp>
      <p:sp>
        <p:nvSpPr>
          <p:cNvPr id="40966" name="Rectangle 8"/>
          <p:cNvSpPr>
            <a:spLocks noChangeArrowheads="1"/>
          </p:cNvSpPr>
          <p:nvPr/>
        </p:nvSpPr>
        <p:spPr bwMode="auto">
          <a:xfrm>
            <a:off x="468313" y="3998540"/>
            <a:ext cx="842486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altLang="en-US" sz="2000" b="0" dirty="0">
                <a:latin typeface="Arial" pitchFamily="34" charset="0"/>
              </a:rPr>
              <a:t>call of method would be in try/catch block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GB" altLang="en-US" sz="2000" b="0" dirty="0">
              <a:latin typeface="Arial" pitchFamily="34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GB" altLang="en-US" sz="2000" b="0" dirty="0">
              <a:latin typeface="Arial" pitchFamily="34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GB" altLang="en-US" sz="2000" b="0" dirty="0">
              <a:latin typeface="Arial" pitchFamily="34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GB" altLang="en-US" sz="2000" b="0" dirty="0">
              <a:latin typeface="Arial" pitchFamily="34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GB" altLang="en-US" sz="2000" b="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38330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1"/>
          <p:cNvSpPr txBox="1">
            <a:spLocks noGrp="1"/>
          </p:cNvSpPr>
          <p:nvPr/>
        </p:nvSpPr>
        <p:spPr bwMode="auto">
          <a:xfrm>
            <a:off x="8172450" y="6265863"/>
            <a:ext cx="720725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8588D36D-C920-461C-8FB4-979847B0E623}" type="slidenum">
              <a:rPr lang="en-US" altLang="en-US" b="0">
                <a:latin typeface="Times New Roman" pitchFamily="18" charset="0"/>
              </a:rPr>
              <a:pPr algn="r"/>
              <a:t>97</a:t>
            </a:fld>
            <a:endParaRPr lang="en-US" altLang="en-US" b="0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8596" y="357166"/>
            <a:ext cx="7886700" cy="1325563"/>
          </a:xfrm>
        </p:spPr>
        <p:txBody>
          <a:bodyPr>
            <a:normAutofit/>
          </a:bodyPr>
          <a:lstStyle/>
          <a:p>
            <a:r>
              <a:rPr lang="en-GB" altLang="en-US" sz="2800" dirty="0"/>
              <a:t>Attempting Recovery (</a:t>
            </a:r>
            <a:r>
              <a:rPr lang="en-GB" altLang="en-US" sz="2800" dirty="0" err="1"/>
              <a:t>i</a:t>
            </a:r>
            <a:r>
              <a:rPr lang="en-GB" altLang="en-US" sz="2800" dirty="0"/>
              <a:t>)</a:t>
            </a:r>
            <a:endParaRPr lang="en-US" altLang="en-US" sz="2800" dirty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0413" y="2492375"/>
            <a:ext cx="7772400" cy="40338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public </a:t>
            </a:r>
            <a:r>
              <a:rPr lang="en-US" altLang="en-US" sz="1400" b="1" dirty="0" err="1">
                <a:latin typeface="Courier New" pitchFamily="49" charset="0"/>
              </a:rPr>
              <a:t>int</a:t>
            </a:r>
            <a:r>
              <a:rPr lang="en-US" altLang="en-US" sz="1400" b="1" dirty="0">
                <a:latin typeface="Courier New" pitchFamily="49" charset="0"/>
              </a:rPr>
              <a:t> </a:t>
            </a:r>
            <a:r>
              <a:rPr lang="en-US" altLang="en-US" sz="1400" b="1" dirty="0" err="1">
                <a:latin typeface="Courier New" pitchFamily="49" charset="0"/>
              </a:rPr>
              <a:t>getValue</a:t>
            </a:r>
            <a:r>
              <a:rPr lang="en-US" altLang="en-US" sz="1400" b="1" dirty="0">
                <a:latin typeface="Courier New" pitchFamily="49" charset="0"/>
              </a:rPr>
              <a:t>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  </a:t>
            </a:r>
            <a:r>
              <a:rPr lang="en-US" altLang="en-US" sz="1400" b="1" dirty="0" err="1">
                <a:latin typeface="Courier New" pitchFamily="49" charset="0"/>
              </a:rPr>
              <a:t>boolean</a:t>
            </a:r>
            <a:r>
              <a:rPr lang="en-US" altLang="en-US" sz="1400" b="1" dirty="0">
                <a:latin typeface="Courier New" pitchFamily="49" charset="0"/>
              </a:rPr>
              <a:t> ok = false;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  </a:t>
            </a:r>
            <a:r>
              <a:rPr lang="en-US" altLang="en-US" sz="1400" b="1" dirty="0" err="1">
                <a:latin typeface="Courier New" pitchFamily="49" charset="0"/>
              </a:rPr>
              <a:t>int</a:t>
            </a:r>
            <a:r>
              <a:rPr lang="en-US" altLang="en-US" sz="1400" b="1" dirty="0">
                <a:latin typeface="Courier New" pitchFamily="49" charset="0"/>
              </a:rPr>
              <a:t> value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  String </a:t>
            </a:r>
            <a:r>
              <a:rPr lang="en-US" altLang="en-US" sz="1400" b="1" dirty="0" err="1">
                <a:latin typeface="Courier New" pitchFamily="49" charset="0"/>
              </a:rPr>
              <a:t>valueAsString</a:t>
            </a:r>
            <a:r>
              <a:rPr lang="en-US" altLang="en-US" sz="1400" b="1" dirty="0">
                <a:latin typeface="Courier New" pitchFamily="49" charset="0"/>
              </a:rPr>
              <a:t> = null;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  while (!ok)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  try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		</a:t>
            </a:r>
            <a:r>
              <a:rPr lang="en-US" altLang="en-US" sz="1400" b="1" dirty="0" err="1">
                <a:latin typeface="Courier New" pitchFamily="49" charset="0"/>
              </a:rPr>
              <a:t>valueAsString</a:t>
            </a:r>
            <a:r>
              <a:rPr lang="en-US" altLang="en-US" sz="1400" b="1" dirty="0">
                <a:latin typeface="Courier New" pitchFamily="49" charset="0"/>
              </a:rPr>
              <a:t> = </a:t>
            </a:r>
            <a:r>
              <a:rPr lang="en-US" altLang="en-US" sz="1400" b="1" dirty="0" err="1">
                <a:latin typeface="Courier New" pitchFamily="49" charset="0"/>
              </a:rPr>
              <a:t>br.readLine</a:t>
            </a:r>
            <a:r>
              <a:rPr lang="en-US" altLang="en-US" sz="1400" b="1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		value = </a:t>
            </a:r>
            <a:r>
              <a:rPr lang="en-US" altLang="en-US" sz="1400" b="1" dirty="0" err="1">
                <a:latin typeface="Courier New" pitchFamily="49" charset="0"/>
              </a:rPr>
              <a:t>Integer.parseInt</a:t>
            </a:r>
            <a:r>
              <a:rPr lang="en-US" altLang="en-US" sz="1400" b="1" dirty="0">
                <a:latin typeface="Courier New" pitchFamily="49" charset="0"/>
              </a:rPr>
              <a:t> (</a:t>
            </a:r>
            <a:r>
              <a:rPr lang="en-US" altLang="en-US" sz="1400" b="1" dirty="0" err="1">
                <a:latin typeface="Courier New" pitchFamily="49" charset="0"/>
              </a:rPr>
              <a:t>valueAsString</a:t>
            </a:r>
            <a:r>
              <a:rPr lang="en-US" altLang="en-US" sz="14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		ok = true;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   catch (</a:t>
            </a:r>
            <a:r>
              <a:rPr lang="en-US" altLang="en-US" sz="1400" b="1" dirty="0" err="1">
                <a:latin typeface="Courier New" pitchFamily="49" charset="0"/>
              </a:rPr>
              <a:t>NumberFormatException</a:t>
            </a:r>
            <a:r>
              <a:rPr lang="en-US" altLang="en-US" sz="1400" b="1" dirty="0">
                <a:latin typeface="Courier New" pitchFamily="49" charset="0"/>
              </a:rPr>
              <a:t> e){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     </a:t>
            </a:r>
            <a:r>
              <a:rPr lang="en-US" altLang="en-US" sz="1400" b="1" dirty="0" err="1">
                <a:latin typeface="Courier New" pitchFamily="49" charset="0"/>
              </a:rPr>
              <a:t>System.out.print</a:t>
            </a:r>
            <a:r>
              <a:rPr lang="en-US" altLang="en-US" sz="1400" b="1" dirty="0">
                <a:latin typeface="Courier New" pitchFamily="49" charset="0"/>
              </a:rPr>
              <a:t> (</a:t>
            </a:r>
            <a:r>
              <a:rPr lang="en-US" altLang="en-US" sz="1400" b="1" dirty="0" err="1">
                <a:latin typeface="Courier New" pitchFamily="49" charset="0"/>
              </a:rPr>
              <a:t>valueAsString</a:t>
            </a:r>
            <a:r>
              <a:rPr lang="en-US" altLang="en-US" sz="1400" b="1" dirty="0">
                <a:latin typeface="Courier New" pitchFamily="49" charset="0"/>
              </a:rPr>
              <a:t> +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                 " is not a proper number.  Try again: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   catch (</a:t>
            </a:r>
            <a:r>
              <a:rPr lang="en-US" altLang="en-US" sz="1400" b="1" dirty="0" err="1">
                <a:latin typeface="Courier New" pitchFamily="49" charset="0"/>
              </a:rPr>
              <a:t>IOException</a:t>
            </a:r>
            <a:r>
              <a:rPr lang="en-US" altLang="en-US" sz="1400" b="1" dirty="0">
                <a:latin typeface="Courier New" pitchFamily="49" charset="0"/>
              </a:rPr>
              <a:t> e) {</a:t>
            </a:r>
            <a:r>
              <a:rPr lang="en-US" altLang="en-US" sz="1400" b="1" dirty="0" err="1">
                <a:latin typeface="Courier New" pitchFamily="49" charset="0"/>
              </a:rPr>
              <a:t>System.out.println</a:t>
            </a:r>
            <a:r>
              <a:rPr lang="en-US" altLang="en-US" sz="1400" b="1" dirty="0">
                <a:latin typeface="Courier New" pitchFamily="49" charset="0"/>
              </a:rPr>
              <a:t> (e);}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   }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   return value;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28650" y="1484313"/>
            <a:ext cx="75438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b="0" kern="0" dirty="0"/>
              <a:t>Typically just printing out an exception is not useful</a:t>
            </a:r>
          </a:p>
          <a:p>
            <a:pPr lvl="1">
              <a:defRPr/>
            </a:pPr>
            <a:r>
              <a:rPr lang="en-US" altLang="en-US" b="0" kern="0" dirty="0"/>
              <a:t>It is a mechanism for dealing with potential problems</a:t>
            </a:r>
          </a:p>
        </p:txBody>
      </p:sp>
    </p:spTree>
    <p:extLst>
      <p:ext uri="{BB962C8B-B14F-4D97-AF65-F5344CB8AC3E}">
        <p14:creationId xmlns:p14="http://schemas.microsoft.com/office/powerpoint/2010/main" val="250256916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1"/>
          <p:cNvSpPr txBox="1">
            <a:spLocks noGrp="1"/>
          </p:cNvSpPr>
          <p:nvPr/>
        </p:nvSpPr>
        <p:spPr bwMode="auto">
          <a:xfrm>
            <a:off x="8172450" y="6265863"/>
            <a:ext cx="720725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86490AC-E645-4CA9-95BC-17E31E018D8F}" type="slidenum">
              <a:rPr lang="en-US" altLang="en-US" b="0">
                <a:latin typeface="Times New Roman" pitchFamily="18" charset="0"/>
              </a:rPr>
              <a:pPr algn="r"/>
              <a:t>98</a:t>
            </a:fld>
            <a:endParaRPr lang="en-US" altLang="en-US" b="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282" y="500042"/>
            <a:ext cx="7467600" cy="11430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Attempting recovery (ii)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500034" y="1428736"/>
            <a:ext cx="8001056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>
                <a:cs typeface="Courier New" pitchFamily="49" charset="0"/>
              </a:rPr>
              <a:t>// Try to save the address book.</a:t>
            </a:r>
          </a:p>
          <a:p>
            <a:pPr eaLnBrk="1" hangingPunct="1"/>
            <a:r>
              <a:rPr lang="en-US" altLang="en-US" b="0" dirty="0" err="1">
                <a:cs typeface="Courier New" pitchFamily="49" charset="0"/>
              </a:rPr>
              <a:t>boolean</a:t>
            </a:r>
            <a:r>
              <a:rPr lang="en-US" altLang="en-US" b="0" dirty="0">
                <a:cs typeface="Courier New" pitchFamily="49" charset="0"/>
              </a:rPr>
              <a:t> successful = false;</a:t>
            </a:r>
          </a:p>
          <a:p>
            <a:pPr eaLnBrk="1" hangingPunct="1"/>
            <a:r>
              <a:rPr lang="en-US" altLang="en-US" b="0" dirty="0" err="1">
                <a:cs typeface="Courier New" pitchFamily="49" charset="0"/>
              </a:rPr>
              <a:t>int</a:t>
            </a:r>
            <a:r>
              <a:rPr lang="en-US" altLang="en-US" b="0" dirty="0">
                <a:cs typeface="Courier New" pitchFamily="49" charset="0"/>
              </a:rPr>
              <a:t> attempts = 0;</a:t>
            </a:r>
          </a:p>
          <a:p>
            <a:pPr eaLnBrk="1" hangingPunct="1"/>
            <a:r>
              <a:rPr lang="en-US" altLang="en-US" b="0" dirty="0">
                <a:cs typeface="Courier New" pitchFamily="49" charset="0"/>
              </a:rPr>
              <a:t>while(!successful &amp;&amp; attempts &lt; MAX_ATTEMPTS) {</a:t>
            </a:r>
          </a:p>
          <a:p>
            <a:pPr eaLnBrk="1" hangingPunct="1"/>
            <a:r>
              <a:rPr lang="en-US" altLang="en-US" b="0" dirty="0">
                <a:cs typeface="Courier New" pitchFamily="49" charset="0"/>
              </a:rPr>
              <a:t>    try {</a:t>
            </a:r>
          </a:p>
          <a:p>
            <a:pPr eaLnBrk="1" hangingPunct="1"/>
            <a:r>
              <a:rPr lang="en-US" altLang="en-US" b="0" dirty="0">
                <a:cs typeface="Courier New" pitchFamily="49" charset="0"/>
              </a:rPr>
              <a:t>        </a:t>
            </a:r>
            <a:r>
              <a:rPr lang="en-US" altLang="en-US" b="0" dirty="0" err="1">
                <a:cs typeface="Courier New" pitchFamily="49" charset="0"/>
              </a:rPr>
              <a:t>addressbook.saveToFile</a:t>
            </a:r>
            <a:r>
              <a:rPr lang="en-US" altLang="en-US" b="0" dirty="0">
                <a:cs typeface="Courier New" pitchFamily="49" charset="0"/>
              </a:rPr>
              <a:t>(filename);</a:t>
            </a:r>
          </a:p>
          <a:p>
            <a:pPr eaLnBrk="1" hangingPunct="1"/>
            <a:r>
              <a:rPr lang="en-US" altLang="en-US" b="0" dirty="0">
                <a:cs typeface="Courier New" pitchFamily="49" charset="0"/>
              </a:rPr>
              <a:t>        successful = true;</a:t>
            </a:r>
          </a:p>
          <a:p>
            <a:pPr eaLnBrk="1" hangingPunct="1"/>
            <a:r>
              <a:rPr lang="en-US" altLang="en-US" b="0" dirty="0">
                <a:cs typeface="Courier New" pitchFamily="49" charset="0"/>
              </a:rPr>
              <a:t>    }</a:t>
            </a:r>
          </a:p>
          <a:p>
            <a:pPr eaLnBrk="1" hangingPunct="1"/>
            <a:r>
              <a:rPr lang="en-US" altLang="en-US" b="0" dirty="0">
                <a:cs typeface="Courier New" pitchFamily="49" charset="0"/>
              </a:rPr>
              <a:t>    catch(</a:t>
            </a:r>
            <a:r>
              <a:rPr lang="en-US" altLang="en-US" b="0" dirty="0" err="1">
                <a:cs typeface="Courier New" pitchFamily="49" charset="0"/>
              </a:rPr>
              <a:t>IOException</a:t>
            </a:r>
            <a:r>
              <a:rPr lang="en-US" altLang="en-US" b="0" dirty="0">
                <a:cs typeface="Courier New" pitchFamily="49" charset="0"/>
              </a:rPr>
              <a:t> e) {</a:t>
            </a:r>
          </a:p>
          <a:p>
            <a:pPr eaLnBrk="1" hangingPunct="1"/>
            <a:r>
              <a:rPr lang="en-US" altLang="en-US" b="0" dirty="0">
                <a:cs typeface="Courier New" pitchFamily="49" charset="0"/>
              </a:rPr>
              <a:t>        </a:t>
            </a:r>
            <a:r>
              <a:rPr lang="en-US" altLang="en-US" b="0" dirty="0" err="1">
                <a:cs typeface="Courier New" pitchFamily="49" charset="0"/>
              </a:rPr>
              <a:t>System.out.println</a:t>
            </a:r>
            <a:r>
              <a:rPr lang="en-US" altLang="en-US" b="0" dirty="0">
                <a:cs typeface="Courier New" pitchFamily="49" charset="0"/>
              </a:rPr>
              <a:t>("Unable to save to " + filename);</a:t>
            </a:r>
          </a:p>
          <a:p>
            <a:pPr eaLnBrk="1" hangingPunct="1"/>
            <a:r>
              <a:rPr lang="en-US" altLang="en-US" b="0" dirty="0">
                <a:cs typeface="Courier New" pitchFamily="49" charset="0"/>
              </a:rPr>
              <a:t>        attempts++;</a:t>
            </a:r>
          </a:p>
          <a:p>
            <a:pPr eaLnBrk="1" hangingPunct="1"/>
            <a:r>
              <a:rPr lang="en-US" altLang="en-US" b="0" dirty="0">
                <a:cs typeface="Courier New" pitchFamily="49" charset="0"/>
              </a:rPr>
              <a:t>        if(attempts &lt; MAX_ATTEMPTS) {</a:t>
            </a:r>
          </a:p>
          <a:p>
            <a:pPr eaLnBrk="1" hangingPunct="1"/>
            <a:r>
              <a:rPr lang="en-US" altLang="en-US" b="0" dirty="0">
                <a:cs typeface="Courier New" pitchFamily="49" charset="0"/>
              </a:rPr>
              <a:t>            filename =</a:t>
            </a:r>
            <a:r>
              <a:rPr lang="en-US" altLang="en-US" b="0" i="1" dirty="0">
                <a:cs typeface="Courier New" pitchFamily="49" charset="0"/>
              </a:rPr>
              <a:t> an alternative file name</a:t>
            </a:r>
            <a:r>
              <a:rPr lang="en-US" altLang="en-US" b="0" dirty="0"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altLang="en-US" b="0" dirty="0">
                <a:cs typeface="Courier New" pitchFamily="49" charset="0"/>
              </a:rPr>
              <a:t>        }</a:t>
            </a:r>
          </a:p>
          <a:p>
            <a:pPr eaLnBrk="1" hangingPunct="1"/>
            <a:r>
              <a:rPr lang="en-US" altLang="en-US" b="0" dirty="0">
                <a:cs typeface="Courier New" pitchFamily="49" charset="0"/>
              </a:rPr>
              <a:t>    }</a:t>
            </a:r>
          </a:p>
          <a:p>
            <a:pPr eaLnBrk="1" hangingPunct="1"/>
            <a:r>
              <a:rPr lang="en-US" altLang="en-US" b="0" dirty="0">
                <a:cs typeface="Courier New" pitchFamily="49" charset="0"/>
              </a:rPr>
              <a:t>} </a:t>
            </a:r>
          </a:p>
          <a:p>
            <a:pPr eaLnBrk="1" hangingPunct="1"/>
            <a:r>
              <a:rPr lang="en-US" altLang="en-US" b="0" dirty="0">
                <a:cs typeface="Courier New" pitchFamily="49" charset="0"/>
              </a:rPr>
              <a:t>if(!successful) {</a:t>
            </a:r>
          </a:p>
          <a:p>
            <a:pPr eaLnBrk="1" hangingPunct="1"/>
            <a:r>
              <a:rPr lang="en-US" altLang="en-US" b="0" dirty="0">
                <a:cs typeface="Courier New" pitchFamily="49" charset="0"/>
              </a:rPr>
              <a:t>    </a:t>
            </a:r>
            <a:r>
              <a:rPr lang="en-US" altLang="en-US" b="0" i="1" dirty="0">
                <a:cs typeface="Courier New" pitchFamily="49" charset="0"/>
              </a:rPr>
              <a:t>Report the problem and give up;</a:t>
            </a:r>
            <a:endParaRPr lang="en-US" altLang="en-US" b="0" dirty="0">
              <a:cs typeface="Courier New" pitchFamily="49" charset="0"/>
            </a:endParaRPr>
          </a:p>
          <a:p>
            <a:pPr eaLnBrk="1" hangingPunct="1"/>
            <a:r>
              <a:rPr lang="en-US" altLang="en-US" b="0" dirty="0">
                <a:ea typeface="Times"/>
                <a:cs typeface="Times"/>
              </a:rPr>
              <a:t>}</a:t>
            </a:r>
            <a:r>
              <a:rPr lang="en-US" altLang="en-US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880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65352</TotalTime>
  <Words>4808</Words>
  <Application>Microsoft Office PowerPoint</Application>
  <PresentationFormat>On-screen Show (4:3)</PresentationFormat>
  <Paragraphs>891</Paragraphs>
  <Slides>98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10" baseType="lpstr">
      <vt:lpstr>Courier</vt:lpstr>
      <vt:lpstr>Palatino</vt:lpstr>
      <vt:lpstr>Arial</vt:lpstr>
      <vt:lpstr>Calibri</vt:lpstr>
      <vt:lpstr>Calibri Light</vt:lpstr>
      <vt:lpstr>Courier New</vt:lpstr>
      <vt:lpstr>Symbol</vt:lpstr>
      <vt:lpstr>Tahoma</vt:lpstr>
      <vt:lpstr>Times</vt:lpstr>
      <vt:lpstr>Times New Roman</vt:lpstr>
      <vt:lpstr>Wingdings</vt:lpstr>
      <vt:lpstr>Office Theme</vt:lpstr>
      <vt:lpstr>7COM1025 Programming for Software Engineers</vt:lpstr>
      <vt:lpstr>PowerPoint Presentation</vt:lpstr>
      <vt:lpstr>What is modeling?</vt:lpstr>
      <vt:lpstr>Example: campus map</vt:lpstr>
      <vt:lpstr>Why model software?</vt:lpstr>
      <vt:lpstr>Concepts and Phenomena </vt:lpstr>
      <vt:lpstr>Concepts and phenomena</vt:lpstr>
      <vt:lpstr>What is UML?</vt:lpstr>
      <vt:lpstr>Diagrams</vt:lpstr>
      <vt:lpstr>UML Core Conventions</vt:lpstr>
      <vt:lpstr>UML representation of classes/objects:</vt:lpstr>
      <vt:lpstr>UML representation</vt:lpstr>
      <vt:lpstr>UML representation</vt:lpstr>
      <vt:lpstr>Relationships</vt:lpstr>
      <vt:lpstr>Dependency Relationships</vt:lpstr>
      <vt:lpstr>Generalization Relationships</vt:lpstr>
      <vt:lpstr>Generalization Relationships (Cont’d)</vt:lpstr>
      <vt:lpstr>Generalization/Inheritance</vt:lpstr>
      <vt:lpstr>PowerPoint Presentation</vt:lpstr>
      <vt:lpstr>Use of generalization</vt:lpstr>
      <vt:lpstr>Association Relationships</vt:lpstr>
      <vt:lpstr>Association Relationships (Cont’d)</vt:lpstr>
      <vt:lpstr>Association Relationships (Cont’d)</vt:lpstr>
      <vt:lpstr>Association Relationships (Cont’d)</vt:lpstr>
      <vt:lpstr>Association Relationships (Cont’d)</vt:lpstr>
      <vt:lpstr>Association Relationships (Cont’d)</vt:lpstr>
      <vt:lpstr>Association Relationships (Cont’d)</vt:lpstr>
      <vt:lpstr>Association Relationships (Cont’d)</vt:lpstr>
      <vt:lpstr>Aggregation</vt:lpstr>
      <vt:lpstr>Aggregation</vt:lpstr>
      <vt:lpstr>Aggregation versus Association</vt:lpstr>
      <vt:lpstr>Composition</vt:lpstr>
      <vt:lpstr>Aggregation versus Composition</vt:lpstr>
      <vt:lpstr>PowerPoint Presentation</vt:lpstr>
      <vt:lpstr>From Problem Statement To  Object Model</vt:lpstr>
      <vt:lpstr>From Problem Statement to Code</vt:lpstr>
      <vt:lpstr>Practice Object Modeling: Iterate, Categorize!</vt:lpstr>
      <vt:lpstr>Interfaces</vt:lpstr>
      <vt:lpstr>Interface</vt:lpstr>
      <vt:lpstr>Interface Realization Relationship</vt:lpstr>
      <vt:lpstr>Packages</vt:lpstr>
      <vt:lpstr>Packages (Cont’d)</vt:lpstr>
      <vt:lpstr>Packages (Cont’d)</vt:lpstr>
      <vt:lpstr>Packages (Cont’d)</vt:lpstr>
      <vt:lpstr>Summary of symbols</vt:lpstr>
      <vt:lpstr>Summary of symbols</vt:lpstr>
      <vt:lpstr>UML Summary</vt:lpstr>
      <vt:lpstr>Testing and Debugging</vt:lpstr>
      <vt:lpstr> Program Errors </vt:lpstr>
      <vt:lpstr>Compiler Errors</vt:lpstr>
      <vt:lpstr>Compiler Errors </vt:lpstr>
      <vt:lpstr>Runtime Errors</vt:lpstr>
      <vt:lpstr>Runtime Errors</vt:lpstr>
      <vt:lpstr>Runtime Errors</vt:lpstr>
      <vt:lpstr>Logic Errors</vt:lpstr>
      <vt:lpstr>Logic Errors</vt:lpstr>
      <vt:lpstr>Testing vs Debugging</vt:lpstr>
      <vt:lpstr>Hints for Success</vt:lpstr>
      <vt:lpstr>Debugging Strategies</vt:lpstr>
      <vt:lpstr>Adding a main Method</vt:lpstr>
      <vt:lpstr>Using Print Statements</vt:lpstr>
      <vt:lpstr> Debuggers </vt:lpstr>
      <vt:lpstr> Defensive Programming </vt:lpstr>
      <vt:lpstr>Assertions</vt:lpstr>
      <vt:lpstr>Assertions</vt:lpstr>
      <vt:lpstr>Assertions</vt:lpstr>
      <vt:lpstr>Assertions</vt:lpstr>
      <vt:lpstr>Assertions</vt:lpstr>
      <vt:lpstr>Assertions</vt:lpstr>
      <vt:lpstr>Assertions</vt:lpstr>
      <vt:lpstr>Parameter Checking</vt:lpstr>
      <vt:lpstr>Parameter Checking</vt:lpstr>
      <vt:lpstr>Parameter Checking</vt:lpstr>
      <vt:lpstr>Exception-throwing Principles</vt:lpstr>
      <vt:lpstr>What is an exception?</vt:lpstr>
      <vt:lpstr>Throwing and catching</vt:lpstr>
      <vt:lpstr>Throwing an Exception (i)</vt:lpstr>
      <vt:lpstr>Throwing an Exception (ii)</vt:lpstr>
      <vt:lpstr>Exceptional flow of control</vt:lpstr>
      <vt:lpstr>Approaches to handling an exception</vt:lpstr>
      <vt:lpstr>Java Exceptions are Objects</vt:lpstr>
      <vt:lpstr>Error and RuntimeException</vt:lpstr>
      <vt:lpstr>Checked Exceptions</vt:lpstr>
      <vt:lpstr>Describe differences between checked and unchecked exceptions</vt:lpstr>
      <vt:lpstr>Declaring an exception type</vt:lpstr>
      <vt:lpstr>Exceptions are ubiquitous in Java</vt:lpstr>
      <vt:lpstr>try…catch block (i)</vt:lpstr>
      <vt:lpstr>Finally</vt:lpstr>
      <vt:lpstr>try…catch block (ii)</vt:lpstr>
      <vt:lpstr>Catch processing</vt:lpstr>
      <vt:lpstr>The throws clause</vt:lpstr>
      <vt:lpstr>Catch or Specify</vt:lpstr>
      <vt:lpstr>Catching multiple exceptions</vt:lpstr>
      <vt:lpstr>Defining new exceptions</vt:lpstr>
      <vt:lpstr>Writing your own exception</vt:lpstr>
      <vt:lpstr>Using your own exception</vt:lpstr>
      <vt:lpstr>Attempting Recovery (i)</vt:lpstr>
      <vt:lpstr>Attempting recovery (ii)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Ian Bradford</dc:creator>
  <cp:lastModifiedBy>Hui Cheng</cp:lastModifiedBy>
  <cp:revision>457</cp:revision>
  <cp:lastPrinted>2005-10-13T14:06:28Z</cp:lastPrinted>
  <dcterms:created xsi:type="dcterms:W3CDTF">2004-04-14T09:29:50Z</dcterms:created>
  <dcterms:modified xsi:type="dcterms:W3CDTF">2020-03-10T13:27:58Z</dcterms:modified>
</cp:coreProperties>
</file>