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4" r:id="rId1"/>
  </p:sldMasterIdLst>
  <p:notesMasterIdLst>
    <p:notesMasterId r:id="rId86"/>
  </p:notesMasterIdLst>
  <p:handoutMasterIdLst>
    <p:handoutMasterId r:id="rId87"/>
  </p:handoutMasterIdLst>
  <p:sldIdLst>
    <p:sldId id="256" r:id="rId2"/>
    <p:sldId id="762" r:id="rId3"/>
    <p:sldId id="525" r:id="rId4"/>
    <p:sldId id="526" r:id="rId5"/>
    <p:sldId id="681" r:id="rId6"/>
    <p:sldId id="529" r:id="rId7"/>
    <p:sldId id="682" r:id="rId8"/>
    <p:sldId id="531" r:id="rId9"/>
    <p:sldId id="532" r:id="rId10"/>
    <p:sldId id="533" r:id="rId11"/>
    <p:sldId id="535" r:id="rId12"/>
    <p:sldId id="763" r:id="rId13"/>
    <p:sldId id="536" r:id="rId14"/>
    <p:sldId id="665" r:id="rId15"/>
    <p:sldId id="679" r:id="rId16"/>
    <p:sldId id="671" r:id="rId17"/>
    <p:sldId id="731" r:id="rId18"/>
    <p:sldId id="730" r:id="rId19"/>
    <p:sldId id="672" r:id="rId20"/>
    <p:sldId id="537" r:id="rId21"/>
    <p:sldId id="539" r:id="rId22"/>
    <p:sldId id="543" r:id="rId23"/>
    <p:sldId id="544" r:id="rId24"/>
    <p:sldId id="545" r:id="rId25"/>
    <p:sldId id="546" r:id="rId26"/>
    <p:sldId id="547" r:id="rId27"/>
    <p:sldId id="548" r:id="rId28"/>
    <p:sldId id="549" r:id="rId29"/>
    <p:sldId id="738" r:id="rId30"/>
    <p:sldId id="761" r:id="rId31"/>
    <p:sldId id="732" r:id="rId32"/>
    <p:sldId id="734" r:id="rId33"/>
    <p:sldId id="764" r:id="rId34"/>
    <p:sldId id="765" r:id="rId35"/>
    <p:sldId id="766" r:id="rId36"/>
    <p:sldId id="767" r:id="rId37"/>
    <p:sldId id="768" r:id="rId38"/>
    <p:sldId id="769" r:id="rId39"/>
    <p:sldId id="771" r:id="rId40"/>
    <p:sldId id="729" r:id="rId41"/>
    <p:sldId id="725" r:id="rId42"/>
    <p:sldId id="551" r:id="rId43"/>
    <p:sldId id="727" r:id="rId44"/>
    <p:sldId id="726" r:id="rId45"/>
    <p:sldId id="728" r:id="rId46"/>
    <p:sldId id="723" r:id="rId47"/>
    <p:sldId id="724" r:id="rId48"/>
    <p:sldId id="719" r:id="rId49"/>
    <p:sldId id="706" r:id="rId50"/>
    <p:sldId id="735" r:id="rId51"/>
    <p:sldId id="737" r:id="rId52"/>
    <p:sldId id="760" r:id="rId53"/>
    <p:sldId id="398" r:id="rId54"/>
    <p:sldId id="402" r:id="rId55"/>
    <p:sldId id="683" r:id="rId56"/>
    <p:sldId id="684" r:id="rId57"/>
    <p:sldId id="772" r:id="rId58"/>
    <p:sldId id="685" r:id="rId59"/>
    <p:sldId id="686" r:id="rId60"/>
    <p:sldId id="688" r:id="rId61"/>
    <p:sldId id="689" r:id="rId62"/>
    <p:sldId id="690" r:id="rId63"/>
    <p:sldId id="691" r:id="rId64"/>
    <p:sldId id="692" r:id="rId65"/>
    <p:sldId id="693" r:id="rId66"/>
    <p:sldId id="694" r:id="rId67"/>
    <p:sldId id="773" r:id="rId68"/>
    <p:sldId id="695" r:id="rId69"/>
    <p:sldId id="696" r:id="rId70"/>
    <p:sldId id="775" r:id="rId71"/>
    <p:sldId id="774" r:id="rId72"/>
    <p:sldId id="697" r:id="rId73"/>
    <p:sldId id="698" r:id="rId74"/>
    <p:sldId id="704" r:id="rId75"/>
    <p:sldId id="776" r:id="rId76"/>
    <p:sldId id="751" r:id="rId77"/>
    <p:sldId id="752" r:id="rId78"/>
    <p:sldId id="754" r:id="rId79"/>
    <p:sldId id="755" r:id="rId80"/>
    <p:sldId id="756" r:id="rId81"/>
    <p:sldId id="757" r:id="rId82"/>
    <p:sldId id="758" r:id="rId83"/>
    <p:sldId id="759" r:id="rId84"/>
    <p:sldId id="741" r:id="rId85"/>
  </p:sldIdLst>
  <p:sldSz cx="9144000" cy="6858000" type="screen4x3"/>
  <p:notesSz cx="6888163" cy="9623425"/>
  <p:defaultTextStyle>
    <a:defPPr>
      <a:defRPr lang="en-GB"/>
    </a:defPPr>
    <a:lvl1pPr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5pPr>
    <a:lvl6pPr marL="2286000" algn="l" defTabSz="914400" rtl="0" eaLnBrk="1" latinLnBrk="0" hangingPunct="1">
      <a:defRPr i="1" kern="1200">
        <a:solidFill>
          <a:schemeClr val="tx1"/>
        </a:solidFill>
        <a:latin typeface="Arial" panose="020B0604020202020204" pitchFamily="34" charset="0"/>
        <a:ea typeface="+mn-ea"/>
        <a:cs typeface="+mn-cs"/>
      </a:defRPr>
    </a:lvl6pPr>
    <a:lvl7pPr marL="2743200" algn="l" defTabSz="914400" rtl="0" eaLnBrk="1" latinLnBrk="0" hangingPunct="1">
      <a:defRPr i="1" kern="1200">
        <a:solidFill>
          <a:schemeClr val="tx1"/>
        </a:solidFill>
        <a:latin typeface="Arial" panose="020B0604020202020204" pitchFamily="34" charset="0"/>
        <a:ea typeface="+mn-ea"/>
        <a:cs typeface="+mn-cs"/>
      </a:defRPr>
    </a:lvl7pPr>
    <a:lvl8pPr marL="3200400" algn="l" defTabSz="914400" rtl="0" eaLnBrk="1" latinLnBrk="0" hangingPunct="1">
      <a:defRPr i="1" kern="1200">
        <a:solidFill>
          <a:schemeClr val="tx1"/>
        </a:solidFill>
        <a:latin typeface="Arial" panose="020B0604020202020204" pitchFamily="34" charset="0"/>
        <a:ea typeface="+mn-ea"/>
        <a:cs typeface="+mn-cs"/>
      </a:defRPr>
    </a:lvl8pPr>
    <a:lvl9pPr marL="3657600" algn="l" defTabSz="914400" rtl="0" eaLnBrk="1" latinLnBrk="0" hangingPunct="1">
      <a:defRPr i="1"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3031">
          <p15:clr>
            <a:srgbClr val="A4A3A4"/>
          </p15:clr>
        </p15:guide>
        <p15:guide id="2" pos="216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g, Hui" initials="CH" lastIdx="1" clrIdx="0">
    <p:extLst>
      <p:ext uri="{19B8F6BF-5375-455C-9EA6-DF929625EA0E}">
        <p15:presenceInfo xmlns="" xmlns:p15="http://schemas.microsoft.com/office/powerpoint/2012/main" userId="S-1-5-21-3967722400-1698878302-1112778811-2754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7AAA7"/>
    <a:srgbClr val="38AEAB"/>
    <a:srgbClr val="2EA19E"/>
    <a:srgbClr val="3CBAB7"/>
    <a:srgbClr val="339999"/>
    <a:srgbClr val="91F3AF"/>
    <a:srgbClr val="00CC99"/>
    <a:srgbClr val="0099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74373" autoAdjust="0"/>
  </p:normalViewPr>
  <p:slideViewPr>
    <p:cSldViewPr>
      <p:cViewPr varScale="1">
        <p:scale>
          <a:sx n="53" d="100"/>
          <a:sy n="53" d="100"/>
        </p:scale>
        <p:origin x="-201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072" y="114"/>
      </p:cViewPr>
      <p:guideLst>
        <p:guide orient="horz" pos="3031"/>
        <p:guide pos="2169"/>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500" cy="4826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902075" y="0"/>
            <a:ext cx="2984500" cy="482600"/>
          </a:xfrm>
          <a:prstGeom prst="rect">
            <a:avLst/>
          </a:prstGeom>
        </p:spPr>
        <p:txBody>
          <a:bodyPr vert="horz" lIns="91440" tIns="45720" rIns="91440" bIns="45720" rtlCol="0"/>
          <a:lstStyle>
            <a:lvl1pPr algn="r">
              <a:defRPr sz="1200"/>
            </a:lvl1pPr>
          </a:lstStyle>
          <a:p>
            <a:fld id="{D3F2C70D-6A42-4602-ADF0-2738153AB31B}" type="datetimeFigureOut">
              <a:rPr lang="en-GB" smtClean="0"/>
              <a:pPr/>
              <a:t>11/11/2018</a:t>
            </a:fld>
            <a:endParaRPr lang="en-GB"/>
          </a:p>
        </p:txBody>
      </p:sp>
      <p:sp>
        <p:nvSpPr>
          <p:cNvPr id="4" name="Footer Placeholder 3"/>
          <p:cNvSpPr>
            <a:spLocks noGrp="1"/>
          </p:cNvSpPr>
          <p:nvPr>
            <p:ph type="ftr" sz="quarter" idx="2"/>
          </p:nvPr>
        </p:nvSpPr>
        <p:spPr>
          <a:xfrm>
            <a:off x="0" y="9140825"/>
            <a:ext cx="2984500" cy="4826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902075" y="9140825"/>
            <a:ext cx="2984500" cy="482600"/>
          </a:xfrm>
          <a:prstGeom prst="rect">
            <a:avLst/>
          </a:prstGeom>
        </p:spPr>
        <p:txBody>
          <a:bodyPr vert="horz" lIns="91440" tIns="45720" rIns="91440" bIns="45720" rtlCol="0" anchor="b"/>
          <a:lstStyle>
            <a:lvl1pPr algn="r">
              <a:defRPr sz="1200"/>
            </a:lvl1pPr>
          </a:lstStyle>
          <a:p>
            <a:fld id="{5FA84443-6C44-4F75-AF9A-06C8E9FF96FC}" type="slidenum">
              <a:rPr lang="en-GB" smtClean="0"/>
              <a:pPr/>
              <a:t>‹#›</a:t>
            </a:fld>
            <a:endParaRPr lang="en-GB"/>
          </a:p>
        </p:txBody>
      </p:sp>
    </p:spTree>
    <p:extLst>
      <p:ext uri="{BB962C8B-B14F-4D97-AF65-F5344CB8AC3E}">
        <p14:creationId xmlns="" xmlns:p14="http://schemas.microsoft.com/office/powerpoint/2010/main" val="1328557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1026"/>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i="0">
                <a:latin typeface="Times New Roman" pitchFamily="18" charset="0"/>
              </a:defRPr>
            </a:lvl1pPr>
          </a:lstStyle>
          <a:p>
            <a:pPr>
              <a:defRPr/>
            </a:pPr>
            <a:endParaRPr lang="en-US"/>
          </a:p>
        </p:txBody>
      </p:sp>
      <p:sp>
        <p:nvSpPr>
          <p:cNvPr id="39939" name="Rectangle 1027"/>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i="0">
                <a:latin typeface="Times New Roman" pitchFamily="18" charset="0"/>
              </a:defRPr>
            </a:lvl1pPr>
          </a:lstStyle>
          <a:p>
            <a:pPr>
              <a:defRPr/>
            </a:pPr>
            <a:endParaRPr lang="en-US"/>
          </a:p>
        </p:txBody>
      </p:sp>
      <p:sp>
        <p:nvSpPr>
          <p:cNvPr id="8196" name="Rectangle 1028"/>
          <p:cNvSpPr>
            <a:spLocks noGrp="1" noRot="1" noChangeAspect="1" noChangeArrowheads="1" noTextEdit="1"/>
          </p:cNvSpPr>
          <p:nvPr>
            <p:ph type="sldImg" idx="2"/>
          </p:nvPr>
        </p:nvSpPr>
        <p:spPr bwMode="auto">
          <a:xfrm>
            <a:off x="1038225" y="722313"/>
            <a:ext cx="4811713" cy="3608387"/>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9941" name="Rectangle 1029"/>
          <p:cNvSpPr>
            <a:spLocks noGrp="1" noChangeArrowheads="1"/>
          </p:cNvSpPr>
          <p:nvPr>
            <p:ph type="body" sz="quarter" idx="3"/>
          </p:nvPr>
        </p:nvSpPr>
        <p:spPr bwMode="auto">
          <a:xfrm>
            <a:off x="919163" y="4570413"/>
            <a:ext cx="5049837" cy="4330700"/>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39942" name="Rectangle 1030"/>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i="0">
                <a:latin typeface="Times New Roman" pitchFamily="18" charset="0"/>
              </a:defRPr>
            </a:lvl1pPr>
          </a:lstStyle>
          <a:p>
            <a:pPr>
              <a:defRPr/>
            </a:pPr>
            <a:endParaRPr lang="en-US"/>
          </a:p>
        </p:txBody>
      </p:sp>
      <p:sp>
        <p:nvSpPr>
          <p:cNvPr id="39943" name="Rectangle 1031"/>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i="0">
                <a:latin typeface="Times New Roman" panose="02020603050405020304" pitchFamily="18" charset="0"/>
              </a:defRPr>
            </a:lvl1pPr>
          </a:lstStyle>
          <a:p>
            <a:fld id="{9A4140A6-3598-4290-8780-7041D20271B3}"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A4140A6-3598-4290-8780-7041D20271B3}" type="slidenum">
              <a:rPr lang="en-GB" altLang="en-US" smtClean="0"/>
              <a:pPr/>
              <a:t>6</a:t>
            </a:fld>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Rot="1" noChangeAspect="1" noChangeArrowheads="1" noTextEdit="1"/>
          </p:cNvSpPr>
          <p:nvPr>
            <p:ph type="sldImg"/>
          </p:nvPr>
        </p:nvSpPr>
        <p:spPr>
          <a:xfrm>
            <a:off x="876300" y="731838"/>
            <a:ext cx="4876800" cy="3657600"/>
          </a:xfrm>
          <a:ln/>
        </p:spPr>
      </p:sp>
      <p:sp>
        <p:nvSpPr>
          <p:cNvPr id="723971" name="Rectangle 3"/>
          <p:cNvSpPr>
            <a:spLocks noGrp="1" noChangeArrowheads="1"/>
          </p:cNvSpPr>
          <p:nvPr>
            <p:ph type="body" idx="1"/>
          </p:nvPr>
        </p:nvSpPr>
        <p:spPr>
          <a:xfrm>
            <a:off x="663575" y="4633913"/>
            <a:ext cx="5302250" cy="4387850"/>
          </a:xfrm>
        </p:spPr>
        <p:txBody>
          <a:bodyPr/>
          <a:lstStyle/>
          <a:p>
            <a:r>
              <a:rPr lang="en-US" altLang="en-US" b="1" dirty="0"/>
              <a:t>White box</a:t>
            </a:r>
            <a:r>
              <a:rPr lang="en-US" altLang="en-US" dirty="0"/>
              <a:t>:  “Developer’s tests” – typically confirm known-good behavior, or target implementation-specific weaknesses. </a:t>
            </a:r>
          </a:p>
          <a:p>
            <a:endParaRPr lang="en-US" altLang="en-US" dirty="0"/>
          </a:p>
          <a:p>
            <a:r>
              <a:rPr lang="en-US" altLang="en-US" i="1" dirty="0"/>
              <a:t>In general</a:t>
            </a:r>
            <a:r>
              <a:rPr lang="en-US" altLang="en-US" dirty="0"/>
              <a:t>, good for function-level tests.  </a:t>
            </a:r>
          </a:p>
          <a:p>
            <a:endParaRPr lang="en-US" altLang="en-US" dirty="0"/>
          </a:p>
          <a:p>
            <a:r>
              <a:rPr lang="en-US" altLang="en-US" dirty="0"/>
              <a:t>Too much knowledge can sometimes be a bad thing.  If the code “looks good”, there is a temptation to avoid tests because they “look like they should pass”.</a:t>
            </a:r>
          </a:p>
          <a:p>
            <a:endParaRPr lang="en-US" altLang="en-US" dirty="0"/>
          </a:p>
          <a:p>
            <a:r>
              <a:rPr lang="en-US" altLang="en-US" b="1" dirty="0"/>
              <a:t>Underlying complexity</a:t>
            </a:r>
            <a:r>
              <a:rPr lang="en-US" altLang="en-US" dirty="0"/>
              <a:t>:  The software may try to appear simple to the user, but the underlying implementation details are often extremely complex.  By testing with knowledge of the implementation, testers can create tests that are designed to exacerbate the internal details of the software that the user is normally hidden from.  This includes interactions with other software components, etc.  These bugs often occur because the capabilities of the underlying software are often much larger than the features exposed directly to the user.  Since the user doesn’t (normally) exercise many of these capabilities, they often contain many bugs!</a:t>
            </a:r>
          </a:p>
          <a:p>
            <a:endParaRPr lang="en-US" altLang="en-US" dirty="0"/>
          </a:p>
          <a:p>
            <a:r>
              <a:rPr lang="en-US" altLang="en-US" b="1" dirty="0"/>
              <a:t>Grady </a:t>
            </a:r>
            <a:r>
              <a:rPr lang="en-US" altLang="en-US" b="1" dirty="0" err="1"/>
              <a:t>Booch</a:t>
            </a:r>
            <a:r>
              <a:rPr lang="en-US" altLang="en-US" dirty="0"/>
              <a:t>:  “It  is our job … ultimately to build the </a:t>
            </a:r>
            <a:r>
              <a:rPr lang="en-US" altLang="en-US" i="1" dirty="0"/>
              <a:t>illusion of simplicity</a:t>
            </a:r>
            <a:r>
              <a:rPr lang="en-US" altLang="en-US" dirty="0"/>
              <a:t>.”  This illusion is extremely complex!  (Layer on layer, abstraction on abstraction)</a:t>
            </a:r>
          </a:p>
          <a:p>
            <a:endParaRPr lang="en-US" altLang="en-US" dirty="0"/>
          </a:p>
          <a:p>
            <a:r>
              <a:rPr lang="en-US" altLang="en-US" i="1" dirty="0"/>
              <a:t>Actual </a:t>
            </a:r>
            <a:r>
              <a:rPr lang="en-US" altLang="en-US" dirty="0"/>
              <a:t>simplicity is (often) </a:t>
            </a:r>
            <a:r>
              <a:rPr lang="en-US" altLang="en-US" b="1" dirty="0"/>
              <a:t>not very useful!</a:t>
            </a:r>
          </a:p>
          <a:p>
            <a:endParaRPr lang="en-US" altLang="en-US" dirty="0"/>
          </a:p>
          <a:p>
            <a:pPr>
              <a:buFontTx/>
              <a:buChar char="•"/>
            </a:pPr>
            <a:r>
              <a:rPr lang="en-US" altLang="en-US" b="1" dirty="0"/>
              <a:t>Implementation</a:t>
            </a:r>
            <a:r>
              <a:rPr lang="en-US" altLang="en-US" dirty="0"/>
              <a:t>: tests are directed at specific weaknesses in the design (e.g., target the worst-case scenario for sorts, the slowest times for search, the most memory-intensive for copies, etc.)</a:t>
            </a:r>
          </a:p>
          <a:p>
            <a:pPr>
              <a:buFontTx/>
              <a:buChar char="•"/>
            </a:pPr>
            <a:r>
              <a:rPr lang="en-US" altLang="en-US" b="1" dirty="0"/>
              <a:t>Design</a:t>
            </a:r>
            <a:r>
              <a:rPr lang="en-US" altLang="en-US" dirty="0"/>
              <a:t>: tests use inputs chosen to show the code works for “almost all possible” ranges of input (specifically targets “edge cases”, etc.)</a:t>
            </a:r>
          </a:p>
          <a:p>
            <a:endParaRPr lang="en-US" altLang="en-US" dirty="0"/>
          </a:p>
        </p:txBody>
      </p:sp>
    </p:spTree>
    <p:extLst>
      <p:ext uri="{BB962C8B-B14F-4D97-AF65-F5344CB8AC3E}">
        <p14:creationId xmlns="" xmlns:p14="http://schemas.microsoft.com/office/powerpoint/2010/main" val="4164390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Rot="1" noChangeAspect="1" noChangeArrowheads="1" noTextEdit="1"/>
          </p:cNvSpPr>
          <p:nvPr>
            <p:ph type="sldImg"/>
          </p:nvPr>
        </p:nvSpPr>
        <p:spPr>
          <a:xfrm>
            <a:off x="876300" y="731838"/>
            <a:ext cx="4876800" cy="3657600"/>
          </a:xfrm>
          <a:ln/>
        </p:spPr>
      </p:sp>
      <p:sp>
        <p:nvSpPr>
          <p:cNvPr id="692227" name="Rectangle 3"/>
          <p:cNvSpPr>
            <a:spLocks noGrp="1" noChangeArrowheads="1"/>
          </p:cNvSpPr>
          <p:nvPr>
            <p:ph type="body" idx="1"/>
          </p:nvPr>
        </p:nvSpPr>
        <p:spPr>
          <a:xfrm>
            <a:off x="663575" y="4633913"/>
            <a:ext cx="5302250" cy="4387850"/>
          </a:xfrm>
        </p:spPr>
        <p:txBody>
          <a:bodyPr/>
          <a:lstStyle/>
          <a:p>
            <a:r>
              <a:rPr lang="en-US" altLang="en-US" dirty="0"/>
              <a:t>These “types” are certainly not exhaustive, but it is useful to know how tests are often broken down conceptually</a:t>
            </a:r>
            <a:r>
              <a:rPr lang="en-US" altLang="en-US" dirty="0" smtClean="0"/>
              <a:t>.</a:t>
            </a:r>
            <a:endParaRPr lang="en-US" altLang="en-US" b="1" dirty="0"/>
          </a:p>
          <a:p>
            <a:r>
              <a:rPr lang="en-US" altLang="en-US" b="1" dirty="0"/>
              <a:t>Unit</a:t>
            </a:r>
            <a:r>
              <a:rPr lang="en-US" altLang="en-US" dirty="0"/>
              <a:t>:  Smallest useful piece of software, and often has the smallest tests.  Often (but not always), these are “sanity checks” to make sure code changes haven’t broken anything obvious</a:t>
            </a:r>
            <a:r>
              <a:rPr lang="en-US" altLang="en-US" dirty="0" smtClean="0"/>
              <a:t>.</a:t>
            </a:r>
            <a:endParaRPr lang="en-US" altLang="en-US" dirty="0"/>
          </a:p>
          <a:p>
            <a:r>
              <a:rPr lang="en-US" altLang="en-US" b="1" dirty="0"/>
              <a:t>Component</a:t>
            </a:r>
            <a:r>
              <a:rPr lang="en-US" altLang="en-US" dirty="0"/>
              <a:t>:  Test the behavior of a class (or groups of related classes) on a whole.  Should cover all methods / properties / etc., and should cover as many “valid” inputs as possible</a:t>
            </a:r>
            <a:r>
              <a:rPr lang="en-US" altLang="en-US" dirty="0" smtClean="0"/>
              <a:t>.</a:t>
            </a:r>
            <a:endParaRPr lang="en-US" altLang="en-US" dirty="0"/>
          </a:p>
          <a:p>
            <a:r>
              <a:rPr lang="en-US" altLang="en-US" b="1" dirty="0"/>
              <a:t>Integration</a:t>
            </a:r>
            <a:r>
              <a:rPr lang="en-US" altLang="en-US" dirty="0"/>
              <a:t>:  Test behavior of components interacting with each other.  These tests should cover more “unusual” scenarios, such as invalid inputs.  This is a good place to test for classes being “time sensitive” – that is, whether method calls work independent of </a:t>
            </a:r>
            <a:r>
              <a:rPr lang="en-US" altLang="en-US" i="1" dirty="0"/>
              <a:t>when </a:t>
            </a:r>
            <a:r>
              <a:rPr lang="en-US" altLang="en-US" dirty="0"/>
              <a:t>they occur.</a:t>
            </a:r>
          </a:p>
          <a:p>
            <a:r>
              <a:rPr lang="en-US" altLang="en-US" dirty="0" smtClean="0"/>
              <a:t>Integration </a:t>
            </a:r>
            <a:r>
              <a:rPr lang="en-US" altLang="en-US" dirty="0"/>
              <a:t>testing may also include UI testing, end-to-end scenarios, etc.</a:t>
            </a:r>
          </a:p>
          <a:p>
            <a:endParaRPr lang="en-US" altLang="en-US" dirty="0"/>
          </a:p>
        </p:txBody>
      </p:sp>
    </p:spTree>
    <p:extLst>
      <p:ext uri="{BB962C8B-B14F-4D97-AF65-F5344CB8AC3E}">
        <p14:creationId xmlns="" xmlns:p14="http://schemas.microsoft.com/office/powerpoint/2010/main" val="4034486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B3B372-AED3-4287-B94E-1CC52D5CA2DE}" type="slidenum">
              <a:rPr lang="en-US" altLang="en-US"/>
              <a:pPr/>
              <a:t>29</a:t>
            </a:fld>
            <a:endParaRPr lang="en-US" alt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3220413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A4140A6-3598-4290-8780-7041D20271B3}" type="slidenum">
              <a:rPr lang="en-GB" altLang="en-US" smtClean="0"/>
              <a:pPr/>
              <a:t>36</a:t>
            </a:fld>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expected exception</a:t>
            </a:r>
            <a:endParaRPr lang="en-GB" dirty="0"/>
          </a:p>
        </p:txBody>
      </p:sp>
      <p:sp>
        <p:nvSpPr>
          <p:cNvPr id="4" name="Slide Number Placeholder 3"/>
          <p:cNvSpPr>
            <a:spLocks noGrp="1"/>
          </p:cNvSpPr>
          <p:nvPr>
            <p:ph type="sldNum" sz="quarter" idx="10"/>
          </p:nvPr>
        </p:nvSpPr>
        <p:spPr/>
        <p:txBody>
          <a:bodyPr/>
          <a:lstStyle/>
          <a:p>
            <a:fld id="{9A4140A6-3598-4290-8780-7041D20271B3}" type="slidenum">
              <a:rPr lang="en-GB" altLang="en-US" smtClean="0"/>
              <a:pPr/>
              <a:t>38</a:t>
            </a:fld>
            <a:endParaRPr lang="en-GB"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Handouts</a:t>
            </a:r>
          </a:p>
        </p:txBody>
      </p:sp>
      <p:sp>
        <p:nvSpPr>
          <p:cNvPr id="5" name="Rectangle 5"/>
          <p:cNvSpPr>
            <a:spLocks noGrp="1" noChangeArrowheads="1"/>
          </p:cNvSpPr>
          <p:nvPr>
            <p:ph type="sldNum" sz="quarter" idx="5"/>
          </p:nvPr>
        </p:nvSpPr>
        <p:spPr>
          <a:ln/>
        </p:spPr>
        <p:txBody>
          <a:bodyPr/>
          <a:lstStyle/>
          <a:p>
            <a:fld id="{61DF0EAC-C0C8-47E8-A7EC-B22593207713}" type="slidenum">
              <a:rPr lang="en-US" altLang="en-US"/>
              <a:pPr/>
              <a:t>40</a:t>
            </a:fld>
            <a:endParaRPr lang="en-US" altLang="en-US"/>
          </a:p>
        </p:txBody>
      </p:sp>
      <p:sp>
        <p:nvSpPr>
          <p:cNvPr id="309250" name="Rectangle 2"/>
          <p:cNvSpPr>
            <a:spLocks noGrp="1" noRot="1" noChangeAspect="1" noChangeArrowheads="1" noTextEdit="1"/>
          </p:cNvSpPr>
          <p:nvPr>
            <p:ph type="sldImg"/>
          </p:nvPr>
        </p:nvSpPr>
        <p:spPr>
          <a:ln/>
        </p:spPr>
      </p:sp>
      <p:sp>
        <p:nvSpPr>
          <p:cNvPr id="309251" name="Rectangle 3"/>
          <p:cNvSpPr>
            <a:spLocks noGrp="1" noChangeArrowheads="1"/>
          </p:cNvSpPr>
          <p:nvPr>
            <p:ph type="body" idx="1"/>
          </p:nvPr>
        </p:nvSpPr>
        <p:spPr/>
        <p:txBody>
          <a:bodyPr/>
          <a:lstStyle/>
          <a:p>
            <a:endParaRPr lang="en-US" altLang="en-US" smtClean="0"/>
          </a:p>
        </p:txBody>
      </p:sp>
    </p:spTree>
    <p:extLst>
      <p:ext uri="{BB962C8B-B14F-4D97-AF65-F5344CB8AC3E}">
        <p14:creationId xmlns="" xmlns:p14="http://schemas.microsoft.com/office/powerpoint/2010/main" val="3163134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Handouts</a:t>
            </a:r>
          </a:p>
        </p:txBody>
      </p:sp>
      <p:sp>
        <p:nvSpPr>
          <p:cNvPr id="5" name="Rectangle 5"/>
          <p:cNvSpPr>
            <a:spLocks noGrp="1" noChangeArrowheads="1"/>
          </p:cNvSpPr>
          <p:nvPr>
            <p:ph type="sldNum" sz="quarter" idx="5"/>
          </p:nvPr>
        </p:nvSpPr>
        <p:spPr>
          <a:ln/>
        </p:spPr>
        <p:txBody>
          <a:bodyPr/>
          <a:lstStyle/>
          <a:p>
            <a:fld id="{30E0E629-27F7-46D9-B16D-0B0C6D4F8322}" type="slidenum">
              <a:rPr lang="en-US" altLang="en-US"/>
              <a:pPr/>
              <a:t>45</a:t>
            </a:fld>
            <a:endParaRPr lang="en-US" altLang="en-US"/>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ltLang="en-US" smtClean="0"/>
          </a:p>
        </p:txBody>
      </p:sp>
    </p:spTree>
    <p:extLst>
      <p:ext uri="{BB962C8B-B14F-4D97-AF65-F5344CB8AC3E}">
        <p14:creationId xmlns="" xmlns:p14="http://schemas.microsoft.com/office/powerpoint/2010/main" val="457018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Swiss Franc</a:t>
            </a:r>
            <a:endParaRPr lang="en-GB" dirty="0"/>
          </a:p>
        </p:txBody>
      </p:sp>
      <p:sp>
        <p:nvSpPr>
          <p:cNvPr id="4" name="Slide Number Placeholder 3"/>
          <p:cNvSpPr>
            <a:spLocks noGrp="1"/>
          </p:cNvSpPr>
          <p:nvPr>
            <p:ph type="sldNum" sz="quarter" idx="10"/>
          </p:nvPr>
        </p:nvSpPr>
        <p:spPr/>
        <p:txBody>
          <a:bodyPr/>
          <a:lstStyle/>
          <a:p>
            <a:fld id="{9A4140A6-3598-4290-8780-7041D20271B3}" type="slidenum">
              <a:rPr lang="en-GB" altLang="en-US" smtClean="0"/>
              <a:pPr/>
              <a:t>59</a:t>
            </a:fld>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ED4C445-8F4C-427D-B140-ED12B4F341FC}" type="datetime1">
              <a:rPr lang="en-GB" smtClean="0"/>
              <a:pPr/>
              <a:t>11/11/2018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EC8FA1-AF1A-4F1F-BD73-B676C520C7A5}" type="slidenum">
              <a:rPr lang="en-US" altLang="en-US" smtClean="0"/>
              <a:pPr/>
              <a:t>‹#›</a:t>
            </a:fld>
            <a:endParaRPr lang="en-US" altLang="en-US"/>
          </a:p>
        </p:txBody>
      </p:sp>
      <p:sp>
        <p:nvSpPr>
          <p:cNvPr id="7" name="TextBox 6"/>
          <p:cNvSpPr txBox="1"/>
          <p:nvPr userDrawn="1"/>
        </p:nvSpPr>
        <p:spPr>
          <a:xfrm>
            <a:off x="107504" y="234534"/>
            <a:ext cx="4896544" cy="338554"/>
          </a:xfrm>
          <a:prstGeom prst="rect">
            <a:avLst/>
          </a:prstGeom>
          <a:solidFill>
            <a:srgbClr val="37AAA7"/>
          </a:solidFill>
        </p:spPr>
        <p:txBody>
          <a:bodyPr wrap="square" rtlCol="0">
            <a:spAutoFit/>
          </a:bodyPr>
          <a:lstStyle/>
          <a:p>
            <a:pPr algn="ctr"/>
            <a:r>
              <a:rPr lang="en-US" altLang="zh-CN" sz="1600" dirty="0" smtClean="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5985565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FCB05F8-C198-42E2-9330-D82703754EE2}" type="datetime1">
              <a:rPr lang="en-GB" smtClean="0"/>
              <a:pPr/>
              <a:t>11/11/2018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41E73E-7B2E-4240-821E-971966333355}" type="slidenum">
              <a:rPr lang="en-US" altLang="en-US" smtClean="0"/>
              <a:pPr/>
              <a:t>‹#›</a:t>
            </a:fld>
            <a:endParaRPr lang="en-US" altLang="en-US"/>
          </a:p>
        </p:txBody>
      </p:sp>
      <p:sp>
        <p:nvSpPr>
          <p:cNvPr id="7" name="TextBox 6"/>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smtClean="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31318173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30F4D5B-C2AD-437D-B26D-41467BF74389}" type="datetime1">
              <a:rPr lang="en-GB" smtClean="0"/>
              <a:pPr/>
              <a:t>11/11/2018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FC1870-A3DD-4FD6-8BF7-BD5ABACDDA8C}" type="slidenum">
              <a:rPr lang="en-US" altLang="en-US" smtClean="0"/>
              <a:pPr/>
              <a:t>‹#›</a:t>
            </a:fld>
            <a:endParaRPr lang="en-US" altLang="en-US"/>
          </a:p>
        </p:txBody>
      </p:sp>
      <p:sp>
        <p:nvSpPr>
          <p:cNvPr id="7" name="TextBox 6"/>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smtClean="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58139499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sldNum" sz="quarter" idx="10"/>
          </p:nvPr>
        </p:nvSpPr>
        <p:spPr>
          <a:ln/>
        </p:spPr>
        <p:txBody>
          <a:bodyPr/>
          <a:lstStyle>
            <a:lvl1pPr>
              <a:defRPr/>
            </a:lvl1pPr>
          </a:lstStyle>
          <a:p>
            <a:fld id="{26E57E80-B784-4F22-B40B-5E2F416885BB}" type="slidenum">
              <a:rPr lang="en-US" altLang="en-US"/>
              <a:pPr/>
              <a:t>‹#›</a:t>
            </a:fld>
            <a:endParaRPr lang="en-US" altLang="en-US"/>
          </a:p>
        </p:txBody>
      </p:sp>
      <p:sp>
        <p:nvSpPr>
          <p:cNvPr id="6" name="Title 5"/>
          <p:cNvSpPr>
            <a:spLocks noGrp="1"/>
          </p:cNvSpPr>
          <p:nvPr>
            <p:ph type="title"/>
          </p:nvPr>
        </p:nvSpPr>
        <p:spPr/>
        <p:txBody>
          <a:bodyPr/>
          <a:lstStyle/>
          <a:p>
            <a:r>
              <a:rPr lang="en-US" smtClean="0"/>
              <a:t>Click to edit Master title style</a:t>
            </a:r>
            <a:endParaRPr lang="en-GB"/>
          </a:p>
        </p:txBody>
      </p:sp>
      <p:sp>
        <p:nvSpPr>
          <p:cNvPr id="7" name="TextBox 6"/>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smtClean="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7420727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D0F57DE-52ED-4574-92F1-7D6180086640}" type="datetime1">
              <a:rPr lang="en-GB" smtClean="0"/>
              <a:pPr/>
              <a:t>11/11/2018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24E79D-3132-4D8C-BB10-A25A32A157E2}" type="slidenum">
              <a:rPr lang="en-US" altLang="en-US" smtClean="0"/>
              <a:pPr/>
              <a:t>‹#›</a:t>
            </a:fld>
            <a:endParaRPr lang="en-US" altLang="en-US"/>
          </a:p>
        </p:txBody>
      </p:sp>
    </p:spTree>
    <p:extLst>
      <p:ext uri="{BB962C8B-B14F-4D97-AF65-F5344CB8AC3E}">
        <p14:creationId xmlns="" xmlns:p14="http://schemas.microsoft.com/office/powerpoint/2010/main" val="13807787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4247C1-85B4-417A-A769-EDABCD3F981E}" type="datetime1">
              <a:rPr lang="en-GB" smtClean="0"/>
              <a:pPr/>
              <a:t>11/11/2018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CC5724-2D1C-49B0-8733-3467BDC62767}" type="slidenum">
              <a:rPr lang="en-US" altLang="en-US" smtClean="0"/>
              <a:pPr/>
              <a:t>‹#›</a:t>
            </a:fld>
            <a:endParaRPr lang="en-US" altLang="en-US"/>
          </a:p>
        </p:txBody>
      </p:sp>
      <p:sp>
        <p:nvSpPr>
          <p:cNvPr id="7" name="TextBox 6"/>
          <p:cNvSpPr txBox="1"/>
          <p:nvPr userDrawn="1"/>
        </p:nvSpPr>
        <p:spPr>
          <a:xfrm>
            <a:off x="107504" y="260648"/>
            <a:ext cx="4896544" cy="338554"/>
          </a:xfrm>
          <a:prstGeom prst="rect">
            <a:avLst/>
          </a:prstGeom>
          <a:solidFill>
            <a:srgbClr val="37AAA7"/>
          </a:solidFill>
        </p:spPr>
        <p:txBody>
          <a:bodyPr wrap="square" rtlCol="0">
            <a:spAutoFit/>
          </a:bodyPr>
          <a:lstStyle/>
          <a:p>
            <a:pPr algn="ctr"/>
            <a:r>
              <a:rPr lang="en-US" altLang="zh-CN" sz="1600" dirty="0" smtClean="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3140132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8863A46-8624-4DE4-BCBF-F76094A0402E}" type="datetime1">
              <a:rPr lang="en-GB" smtClean="0"/>
              <a:pPr/>
              <a:t>11/11/2018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6E57E80-B784-4F22-B40B-5E2F416885BB}" type="slidenum">
              <a:rPr lang="en-US" altLang="en-US" smtClean="0"/>
              <a:pPr/>
              <a:t>‹#›</a:t>
            </a:fld>
            <a:endParaRPr lang="en-US" altLang="en-US"/>
          </a:p>
        </p:txBody>
      </p:sp>
      <p:sp>
        <p:nvSpPr>
          <p:cNvPr id="8" name="TextBox 7"/>
          <p:cNvSpPr txBox="1"/>
          <p:nvPr userDrawn="1"/>
        </p:nvSpPr>
        <p:spPr>
          <a:xfrm>
            <a:off x="123478" y="243411"/>
            <a:ext cx="4896544" cy="338554"/>
          </a:xfrm>
          <a:prstGeom prst="rect">
            <a:avLst/>
          </a:prstGeom>
          <a:solidFill>
            <a:srgbClr val="37AAA7"/>
          </a:solidFill>
        </p:spPr>
        <p:txBody>
          <a:bodyPr wrap="square" rtlCol="0">
            <a:spAutoFit/>
          </a:bodyPr>
          <a:lstStyle/>
          <a:p>
            <a:pPr algn="ctr"/>
            <a:r>
              <a:rPr lang="en-US" altLang="zh-CN" sz="1600" dirty="0" smtClean="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7530141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42B4896-82E7-45D9-BB13-CFC1E798F176}" type="datetime1">
              <a:rPr lang="en-GB" smtClean="0"/>
              <a:pPr/>
              <a:t>11/11/2018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ED66E75-5132-4CCC-8709-EFD0C2851754}" type="slidenum">
              <a:rPr lang="en-US" altLang="en-US" smtClean="0"/>
              <a:pPr/>
              <a:t>‹#›</a:t>
            </a:fld>
            <a:endParaRPr lang="en-US" altLang="en-US"/>
          </a:p>
        </p:txBody>
      </p:sp>
      <p:sp>
        <p:nvSpPr>
          <p:cNvPr id="10" name="TextBox 9"/>
          <p:cNvSpPr txBox="1"/>
          <p:nvPr userDrawn="1"/>
        </p:nvSpPr>
        <p:spPr>
          <a:xfrm>
            <a:off x="115740" y="240883"/>
            <a:ext cx="4896544" cy="338554"/>
          </a:xfrm>
          <a:prstGeom prst="rect">
            <a:avLst/>
          </a:prstGeom>
          <a:solidFill>
            <a:srgbClr val="37AAA7"/>
          </a:solidFill>
        </p:spPr>
        <p:txBody>
          <a:bodyPr wrap="square" rtlCol="0">
            <a:spAutoFit/>
          </a:bodyPr>
          <a:lstStyle/>
          <a:p>
            <a:pPr algn="ctr"/>
            <a:r>
              <a:rPr lang="en-US" altLang="zh-CN" sz="1600" dirty="0" smtClean="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3077193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68AE3AC-9721-420D-B21D-D0DE9979D79F}" type="datetime1">
              <a:rPr lang="en-GB" smtClean="0"/>
              <a:pPr/>
              <a:t>11/11/2018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6CBDE39-E3BA-4A6A-97EF-115868839434}" type="slidenum">
              <a:rPr lang="en-US" altLang="en-US" smtClean="0"/>
              <a:pPr/>
              <a:t>‹#›</a:t>
            </a:fld>
            <a:endParaRPr lang="en-US" altLang="en-US"/>
          </a:p>
        </p:txBody>
      </p:sp>
      <p:sp>
        <p:nvSpPr>
          <p:cNvPr id="6" name="TextBox 5"/>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smtClean="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41764322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4A7A8-3FC1-4C7E-9271-B5C4400A570B}" type="datetime1">
              <a:rPr lang="en-GB" smtClean="0"/>
              <a:pPr/>
              <a:t>11/11/2018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A184EAC-1FEF-48E7-906E-557A23FC13BA}" type="slidenum">
              <a:rPr lang="en-US" altLang="en-US" smtClean="0"/>
              <a:pPr/>
              <a:t>‹#›</a:t>
            </a:fld>
            <a:endParaRPr lang="en-US" altLang="en-US"/>
          </a:p>
        </p:txBody>
      </p:sp>
    </p:spTree>
    <p:extLst>
      <p:ext uri="{BB962C8B-B14F-4D97-AF65-F5344CB8AC3E}">
        <p14:creationId xmlns="" xmlns:p14="http://schemas.microsoft.com/office/powerpoint/2010/main" val="38839422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3752AC5D-18BB-47EF-A758-36260ADFB7AF}" type="datetime1">
              <a:rPr lang="en-GB" smtClean="0"/>
              <a:pPr/>
              <a:t>11/11/2018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D8006E0-0D3C-4F2E-91CB-B9B1B5AFF2DF}" type="slidenum">
              <a:rPr lang="en-US" altLang="en-US" smtClean="0"/>
              <a:pPr/>
              <a:t>‹#›</a:t>
            </a:fld>
            <a:endParaRPr lang="en-US" altLang="en-US"/>
          </a:p>
        </p:txBody>
      </p:sp>
      <p:sp>
        <p:nvSpPr>
          <p:cNvPr id="8" name="TextBox 7"/>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smtClean="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97903920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43C99A61-F6E3-4FAB-BE34-5C51D67B5630}" type="datetime1">
              <a:rPr lang="en-GB" smtClean="0"/>
              <a:pPr/>
              <a:t>11/11/2018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BDE08AA-BBA3-4677-BDBC-A6007B20D5A3}" type="slidenum">
              <a:rPr lang="en-US" altLang="en-US" smtClean="0"/>
              <a:pPr/>
              <a:t>‹#›</a:t>
            </a:fld>
            <a:endParaRPr lang="en-US" altLang="en-US"/>
          </a:p>
        </p:txBody>
      </p:sp>
      <p:sp>
        <p:nvSpPr>
          <p:cNvPr id="8" name="TextBox 7"/>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smtClean="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2553692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8505BDF-747A-458C-BE0A-3AC4CC4E64B9}" type="datetime1">
              <a:rPr lang="en-GB" smtClean="0"/>
              <a:pPr/>
              <a:t>11/11/2018</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FB373BB-5032-42A0-A779-B680FD369F3A}" type="slidenum">
              <a:rPr lang="en-US" altLang="en-US" smtClean="0"/>
              <a:pPr/>
              <a:t>‹#›</a:t>
            </a:fld>
            <a:endParaRPr lang="en-US" altLang="en-US"/>
          </a:p>
        </p:txBody>
      </p:sp>
      <p:sp>
        <p:nvSpPr>
          <p:cNvPr id="7" name="Text Box 12"/>
          <p:cNvSpPr txBox="1">
            <a:spLocks noChangeArrowheads="1"/>
          </p:cNvSpPr>
          <p:nvPr userDrawn="1"/>
        </p:nvSpPr>
        <p:spPr bwMode="auto">
          <a:xfrm>
            <a:off x="1116013" y="6308725"/>
            <a:ext cx="54006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charset="0"/>
              </a:defRPr>
            </a:lvl1pPr>
            <a:lvl2pPr marL="742950" indent="-285750">
              <a:defRPr i="1">
                <a:solidFill>
                  <a:schemeClr val="tx1"/>
                </a:solidFill>
                <a:latin typeface="Arial" charset="0"/>
              </a:defRPr>
            </a:lvl2pPr>
            <a:lvl3pPr marL="1143000" indent="-228600">
              <a:defRPr i="1">
                <a:solidFill>
                  <a:schemeClr val="tx1"/>
                </a:solidFill>
                <a:latin typeface="Arial" charset="0"/>
              </a:defRPr>
            </a:lvl3pPr>
            <a:lvl4pPr marL="1600200" indent="-228600">
              <a:defRPr i="1">
                <a:solidFill>
                  <a:schemeClr val="tx1"/>
                </a:solidFill>
                <a:latin typeface="Arial" charset="0"/>
              </a:defRPr>
            </a:lvl4pPr>
            <a:lvl5pPr marL="2057400" indent="-22860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a:spcBef>
                <a:spcPct val="50000"/>
              </a:spcBef>
              <a:defRPr/>
            </a:pPr>
            <a:endParaRPr lang="en-US" altLang="en-US" sz="2400" i="0" smtClean="0">
              <a:latin typeface="Times New Roman" pitchFamily="16" charset="0"/>
            </a:endParaRPr>
          </a:p>
        </p:txBody>
      </p:sp>
      <p:pic>
        <p:nvPicPr>
          <p:cNvPr id="8" name="Picture 1" descr="Herts_logo_portrait_turq_Word"/>
          <p:cNvPicPr>
            <a:picLocks noChangeAspect="1" noChangeArrowheads="1"/>
          </p:cNvPicPr>
          <p:nvPr userDrawn="1"/>
        </p:nvPicPr>
        <p:blipFill>
          <a:blip r:embed="rId14" cstate="print">
            <a:extLst>
              <a:ext uri="{28A0092B-C50C-407E-A947-70E740481C1C}">
                <a14:useLocalDpi xmlns="" xmlns:a14="http://schemas.microsoft.com/office/drawing/2010/main" val="0"/>
              </a:ext>
            </a:extLst>
          </a:blip>
          <a:srcRect/>
          <a:stretch>
            <a:fillRect/>
          </a:stretch>
        </p:blipFill>
        <p:spPr bwMode="auto">
          <a:xfrm>
            <a:off x="5076825" y="153988"/>
            <a:ext cx="3851275"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627128013"/>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55"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junit.sourceforge.net/javadoc/junit/framework/TestCase.html#setUp%28%29"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a:xfrm>
            <a:off x="1148355" y="2348880"/>
            <a:ext cx="6858000" cy="1023493"/>
          </a:xfrm>
        </p:spPr>
        <p:txBody>
          <a:bodyPr>
            <a:normAutofit/>
          </a:bodyPr>
          <a:lstStyle/>
          <a:p>
            <a:pPr algn="l"/>
            <a:r>
              <a:rPr lang="en-GB" altLang="en-US" sz="2800" dirty="0" smtClean="0"/>
              <a:t>7COM10</a:t>
            </a:r>
            <a:r>
              <a:rPr lang="en-US" altLang="zh-CN" sz="2800" dirty="0" smtClean="0"/>
              <a:t>2</a:t>
            </a:r>
            <a:r>
              <a:rPr lang="en-GB" altLang="en-US" sz="2800" dirty="0" smtClean="0"/>
              <a:t>5</a:t>
            </a:r>
            <a:br>
              <a:rPr lang="en-GB" altLang="en-US" sz="2800" dirty="0" smtClean="0"/>
            </a:br>
            <a:r>
              <a:rPr lang="en-GB" altLang="en-US" sz="2800" dirty="0" smtClean="0"/>
              <a:t>Programming for Software Engineers</a:t>
            </a:r>
            <a:endParaRPr lang="en-US" altLang="en-US" sz="2800" dirty="0" smtClean="0"/>
          </a:p>
        </p:txBody>
      </p:sp>
      <p:sp>
        <p:nvSpPr>
          <p:cNvPr id="2052" name="Rectangle 3"/>
          <p:cNvSpPr>
            <a:spLocks noGrp="1" noChangeArrowheads="1"/>
          </p:cNvSpPr>
          <p:nvPr>
            <p:ph type="subTitle" idx="1"/>
          </p:nvPr>
        </p:nvSpPr>
        <p:spPr>
          <a:xfrm>
            <a:off x="1187624" y="3692514"/>
            <a:ext cx="6858000" cy="403026"/>
          </a:xfrm>
        </p:spPr>
        <p:txBody>
          <a:bodyPr>
            <a:normAutofit/>
          </a:bodyPr>
          <a:lstStyle/>
          <a:p>
            <a:pPr algn="l"/>
            <a:r>
              <a:rPr lang="en-GB" altLang="en-US" dirty="0" smtClean="0"/>
              <a:t>Junit test</a:t>
            </a:r>
            <a:endParaRPr lang="en-GB" altLang="en-US" dirty="0"/>
          </a:p>
        </p:txBody>
      </p:sp>
      <p:sp>
        <p:nvSpPr>
          <p:cNvPr id="5" name="TextBox 4"/>
          <p:cNvSpPr txBox="1"/>
          <p:nvPr/>
        </p:nvSpPr>
        <p:spPr>
          <a:xfrm>
            <a:off x="107504" y="188640"/>
            <a:ext cx="4896544" cy="338554"/>
          </a:xfrm>
          <a:prstGeom prst="rect">
            <a:avLst/>
          </a:prstGeom>
          <a:solidFill>
            <a:srgbClr val="37AAA7"/>
          </a:solidFill>
        </p:spPr>
        <p:txBody>
          <a:bodyPr wrap="square" rtlCol="0">
            <a:spAutoFit/>
          </a:bodyPr>
          <a:lstStyle/>
          <a:p>
            <a:pPr algn="ctr"/>
            <a:r>
              <a:rPr lang="en-US" altLang="zh-CN" sz="1600" dirty="0" smtClean="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0BEC8FA1-AF1A-4F1F-BD73-B676C520C7A5}" type="slidenum">
              <a:rPr lang="en-US" altLang="en-US" smtClean="0"/>
              <a:pPr/>
              <a:t>1</a:t>
            </a:fld>
            <a:endParaRPr lang="en-US" altLang="en-US"/>
          </a:p>
        </p:txBody>
      </p:sp>
      <p:sp>
        <p:nvSpPr>
          <p:cNvPr id="2" name="TextBox 1"/>
          <p:cNvSpPr txBox="1"/>
          <p:nvPr/>
        </p:nvSpPr>
        <p:spPr>
          <a:xfrm>
            <a:off x="3397710" y="4986853"/>
            <a:ext cx="3201517" cy="646331"/>
          </a:xfrm>
          <a:prstGeom prst="rect">
            <a:avLst/>
          </a:prstGeom>
          <a:noFill/>
        </p:spPr>
        <p:txBody>
          <a:bodyPr wrap="none" rtlCol="0">
            <a:spAutoFit/>
          </a:bodyPr>
          <a:lstStyle/>
          <a:p>
            <a:r>
              <a:rPr lang="en-US" dirty="0" err="1" smtClean="0"/>
              <a:t>Dr</a:t>
            </a:r>
            <a:r>
              <a:rPr lang="en-US" dirty="0" smtClean="0"/>
              <a:t> Hui Cheng</a:t>
            </a:r>
          </a:p>
          <a:p>
            <a:r>
              <a:rPr lang="en-US" dirty="0" smtClean="0"/>
              <a:t>Email: h.cheng2@herts.ac.uk</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a:xfrm>
            <a:off x="278606" y="599282"/>
            <a:ext cx="8229600" cy="919162"/>
          </a:xfrm>
          <a:noFill/>
          <a:ln/>
        </p:spPr>
        <p:txBody>
          <a:bodyPr anchor="ctr">
            <a:normAutofit/>
          </a:bodyPr>
          <a:lstStyle/>
          <a:p>
            <a:r>
              <a:rPr lang="en-US" altLang="en-US" sz="2800" dirty="0"/>
              <a:t>White Box tests</a:t>
            </a:r>
          </a:p>
        </p:txBody>
      </p:sp>
      <p:sp>
        <p:nvSpPr>
          <p:cNvPr id="722947" name="Rectangle 3"/>
          <p:cNvSpPr>
            <a:spLocks noGrp="1" noChangeArrowheads="1"/>
          </p:cNvSpPr>
          <p:nvPr>
            <p:ph type="body" idx="1"/>
          </p:nvPr>
        </p:nvSpPr>
        <p:spPr>
          <a:xfrm>
            <a:off x="457200" y="4344988"/>
            <a:ext cx="8229600" cy="1676400"/>
          </a:xfrm>
          <a:noFill/>
          <a:ln/>
        </p:spPr>
        <p:txBody>
          <a:bodyPr>
            <a:normAutofit lnSpcReduction="10000"/>
          </a:bodyPr>
          <a:lstStyle/>
          <a:p>
            <a:pPr>
              <a:lnSpc>
                <a:spcPct val="80000"/>
              </a:lnSpc>
            </a:pPr>
            <a:r>
              <a:rPr lang="en-US" altLang="en-US" sz="2400" dirty="0" smtClean="0"/>
              <a:t>Developer’s tests</a:t>
            </a:r>
          </a:p>
          <a:p>
            <a:pPr>
              <a:lnSpc>
                <a:spcPct val="80000"/>
              </a:lnSpc>
            </a:pPr>
            <a:r>
              <a:rPr lang="en-US" altLang="en-US" sz="2400" dirty="0" smtClean="0"/>
              <a:t>Targeted </a:t>
            </a:r>
            <a:r>
              <a:rPr lang="en-US" altLang="en-US" sz="2400" dirty="0"/>
              <a:t>at the </a:t>
            </a:r>
            <a:r>
              <a:rPr lang="en-US" altLang="en-US" sz="2400" u="sng" dirty="0"/>
              <a:t>underlying complexity</a:t>
            </a:r>
            <a:r>
              <a:rPr lang="en-US" altLang="en-US" sz="2400" dirty="0"/>
              <a:t> of the software</a:t>
            </a:r>
          </a:p>
          <a:p>
            <a:pPr marL="742950" lvl="1" indent="-285750">
              <a:lnSpc>
                <a:spcPct val="80000"/>
              </a:lnSpc>
            </a:pPr>
            <a:r>
              <a:rPr lang="en-US" altLang="en-US" sz="2000" dirty="0"/>
              <a:t>Intimate knowledge of implementation</a:t>
            </a:r>
          </a:p>
          <a:p>
            <a:pPr marL="742950" lvl="1" indent="-285750">
              <a:lnSpc>
                <a:spcPct val="80000"/>
              </a:lnSpc>
            </a:pPr>
            <a:r>
              <a:rPr lang="en-US" altLang="en-US" sz="2000" dirty="0"/>
              <a:t>Good for testing individual functions</a:t>
            </a:r>
          </a:p>
          <a:p>
            <a:pPr>
              <a:lnSpc>
                <a:spcPct val="80000"/>
              </a:lnSpc>
            </a:pPr>
            <a:r>
              <a:rPr lang="en-US" altLang="en-US" sz="2400" dirty="0" smtClean="0"/>
              <a:t>Test </a:t>
            </a:r>
            <a:r>
              <a:rPr lang="en-US" altLang="en-US" sz="2400" dirty="0"/>
              <a:t>the implementation and design</a:t>
            </a:r>
          </a:p>
        </p:txBody>
      </p:sp>
      <p:grpSp>
        <p:nvGrpSpPr>
          <p:cNvPr id="722948" name="Group 4"/>
          <p:cNvGrpSpPr>
            <a:grpSpLocks/>
          </p:cNvGrpSpPr>
          <p:nvPr/>
        </p:nvGrpSpPr>
        <p:grpSpPr bwMode="auto">
          <a:xfrm>
            <a:off x="685800" y="2192338"/>
            <a:ext cx="2590800" cy="762000"/>
            <a:chOff x="432" y="1584"/>
            <a:chExt cx="1632" cy="480"/>
          </a:xfrm>
        </p:grpSpPr>
        <p:sp>
          <p:nvSpPr>
            <p:cNvPr id="722949" name="Oval 5"/>
            <p:cNvSpPr>
              <a:spLocks noChangeArrowheads="1"/>
            </p:cNvSpPr>
            <p:nvPr/>
          </p:nvSpPr>
          <p:spPr bwMode="auto">
            <a:xfrm>
              <a:off x="432" y="1584"/>
              <a:ext cx="1056" cy="480"/>
            </a:xfrm>
            <a:prstGeom prst="ellipse">
              <a:avLst/>
            </a:prstGeom>
            <a:solidFill>
              <a:schemeClr val="folHlink"/>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b="1">
                  <a:cs typeface="Arial" panose="020B0604020202020204" pitchFamily="34" charset="0"/>
                </a:rPr>
                <a:t>Input</a:t>
              </a:r>
            </a:p>
          </p:txBody>
        </p:sp>
        <p:sp>
          <p:nvSpPr>
            <p:cNvPr id="722950" name="Line 6"/>
            <p:cNvSpPr>
              <a:spLocks noChangeShapeType="1"/>
            </p:cNvSpPr>
            <p:nvPr/>
          </p:nvSpPr>
          <p:spPr bwMode="auto">
            <a:xfrm>
              <a:off x="1488" y="1824"/>
              <a:ext cx="576" cy="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722951" name="Group 7"/>
          <p:cNvGrpSpPr>
            <a:grpSpLocks/>
          </p:cNvGrpSpPr>
          <p:nvPr/>
        </p:nvGrpSpPr>
        <p:grpSpPr bwMode="auto">
          <a:xfrm>
            <a:off x="5257800" y="2192338"/>
            <a:ext cx="2667000" cy="762000"/>
            <a:chOff x="3312" y="1584"/>
            <a:chExt cx="1680" cy="480"/>
          </a:xfrm>
        </p:grpSpPr>
        <p:sp>
          <p:nvSpPr>
            <p:cNvPr id="722952" name="Oval 8"/>
            <p:cNvSpPr>
              <a:spLocks noChangeArrowheads="1"/>
            </p:cNvSpPr>
            <p:nvPr/>
          </p:nvSpPr>
          <p:spPr bwMode="auto">
            <a:xfrm>
              <a:off x="3936" y="1584"/>
              <a:ext cx="1056" cy="480"/>
            </a:xfrm>
            <a:prstGeom prst="ellipse">
              <a:avLst/>
            </a:prstGeom>
            <a:solidFill>
              <a:schemeClr val="folHlink"/>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b="1">
                  <a:cs typeface="Arial" panose="020B0604020202020204" pitchFamily="34" charset="0"/>
                </a:rPr>
                <a:t>Output</a:t>
              </a:r>
            </a:p>
          </p:txBody>
        </p:sp>
        <p:sp>
          <p:nvSpPr>
            <p:cNvPr id="722953" name="Line 9"/>
            <p:cNvSpPr>
              <a:spLocks noChangeShapeType="1"/>
            </p:cNvSpPr>
            <p:nvPr/>
          </p:nvSpPr>
          <p:spPr bwMode="auto">
            <a:xfrm>
              <a:off x="3312" y="1824"/>
              <a:ext cx="576" cy="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722954" name="Group 10"/>
          <p:cNvGrpSpPr>
            <a:grpSpLocks/>
          </p:cNvGrpSpPr>
          <p:nvPr/>
        </p:nvGrpSpPr>
        <p:grpSpPr bwMode="auto">
          <a:xfrm>
            <a:off x="3352800" y="1125538"/>
            <a:ext cx="2743200" cy="2362200"/>
            <a:chOff x="2112" y="912"/>
            <a:chExt cx="1728" cy="1488"/>
          </a:xfrm>
        </p:grpSpPr>
        <p:sp>
          <p:nvSpPr>
            <p:cNvPr id="722955" name="Rectangle 11"/>
            <p:cNvSpPr>
              <a:spLocks noChangeArrowheads="1"/>
            </p:cNvSpPr>
            <p:nvPr/>
          </p:nvSpPr>
          <p:spPr bwMode="auto">
            <a:xfrm>
              <a:off x="2112" y="1200"/>
              <a:ext cx="1200" cy="120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de-DE" altLang="en-US" sz="6000" b="1">
                <a:cs typeface="Arial" panose="020B0604020202020204" pitchFamily="34" charset="0"/>
              </a:endParaRPr>
            </a:p>
          </p:txBody>
        </p:sp>
        <p:sp>
          <p:nvSpPr>
            <p:cNvPr id="722956" name="Oval 12"/>
            <p:cNvSpPr>
              <a:spLocks noChangeArrowheads="1"/>
            </p:cNvSpPr>
            <p:nvPr/>
          </p:nvSpPr>
          <p:spPr bwMode="auto">
            <a:xfrm>
              <a:off x="2256" y="1344"/>
              <a:ext cx="432" cy="288"/>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22957" name="Oval 13"/>
            <p:cNvSpPr>
              <a:spLocks noChangeArrowheads="1"/>
            </p:cNvSpPr>
            <p:nvPr/>
          </p:nvSpPr>
          <p:spPr bwMode="auto">
            <a:xfrm>
              <a:off x="2256" y="1968"/>
              <a:ext cx="432" cy="288"/>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22958" name="Oval 14"/>
            <p:cNvSpPr>
              <a:spLocks noChangeArrowheads="1"/>
            </p:cNvSpPr>
            <p:nvPr/>
          </p:nvSpPr>
          <p:spPr bwMode="auto">
            <a:xfrm>
              <a:off x="2784" y="1680"/>
              <a:ext cx="432" cy="288"/>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22959" name="Oval 15"/>
            <p:cNvSpPr>
              <a:spLocks noChangeArrowheads="1"/>
            </p:cNvSpPr>
            <p:nvPr/>
          </p:nvSpPr>
          <p:spPr bwMode="auto">
            <a:xfrm>
              <a:off x="3408" y="912"/>
              <a:ext cx="432" cy="288"/>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cxnSp>
          <p:nvCxnSpPr>
            <p:cNvPr id="722960" name="AutoShape 16"/>
            <p:cNvCxnSpPr>
              <a:cxnSpLocks noChangeShapeType="1"/>
              <a:stCxn id="722956" idx="4"/>
              <a:endCxn id="722957" idx="0"/>
            </p:cNvCxnSpPr>
            <p:nvPr/>
          </p:nvCxnSpPr>
          <p:spPr bwMode="auto">
            <a:xfrm>
              <a:off x="2472" y="1632"/>
              <a:ext cx="0" cy="336"/>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22961" name="AutoShape 17"/>
            <p:cNvCxnSpPr>
              <a:cxnSpLocks noChangeShapeType="1"/>
              <a:stCxn id="722956" idx="5"/>
              <a:endCxn id="722958" idx="1"/>
            </p:cNvCxnSpPr>
            <p:nvPr/>
          </p:nvCxnSpPr>
          <p:spPr bwMode="auto">
            <a:xfrm>
              <a:off x="2625" y="1590"/>
              <a:ext cx="222" cy="132"/>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22962" name="AutoShape 18"/>
            <p:cNvCxnSpPr>
              <a:cxnSpLocks noChangeShapeType="1"/>
              <a:stCxn id="722957" idx="6"/>
              <a:endCxn id="722958" idx="3"/>
            </p:cNvCxnSpPr>
            <p:nvPr/>
          </p:nvCxnSpPr>
          <p:spPr bwMode="auto">
            <a:xfrm flipV="1">
              <a:off x="2688" y="1926"/>
              <a:ext cx="159" cy="186"/>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22963" name="AutoShape 19"/>
            <p:cNvCxnSpPr>
              <a:cxnSpLocks noChangeShapeType="1"/>
              <a:stCxn id="722958" idx="0"/>
              <a:endCxn id="722959" idx="2"/>
            </p:cNvCxnSpPr>
            <p:nvPr/>
          </p:nvCxnSpPr>
          <p:spPr bwMode="auto">
            <a:xfrm rot="16200000">
              <a:off x="2892" y="1164"/>
              <a:ext cx="624" cy="408"/>
            </a:xfrm>
            <a:prstGeom prst="curvedConnector2">
              <a:avLst/>
            </a:prstGeom>
            <a:noFill/>
            <a:ln w="9525">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 xmlns:p14="http://schemas.microsoft.com/office/powerpoint/2010/main" val="27926128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a:xfrm>
            <a:off x="433843" y="476672"/>
            <a:ext cx="7886700" cy="1325563"/>
          </a:xfrm>
        </p:spPr>
        <p:txBody>
          <a:bodyPr>
            <a:normAutofit/>
          </a:bodyPr>
          <a:lstStyle/>
          <a:p>
            <a:r>
              <a:rPr lang="pl-PL" altLang="en-US" sz="2800" dirty="0"/>
              <a:t>Equivalence partitioning</a:t>
            </a:r>
          </a:p>
        </p:txBody>
      </p:sp>
      <p:sp>
        <p:nvSpPr>
          <p:cNvPr id="688131" name="Rectangle 3"/>
          <p:cNvSpPr>
            <a:spLocks noGrp="1" noChangeArrowheads="1"/>
          </p:cNvSpPr>
          <p:nvPr>
            <p:ph type="body" idx="1"/>
          </p:nvPr>
        </p:nvSpPr>
        <p:spPr>
          <a:xfrm>
            <a:off x="428596" y="1500174"/>
            <a:ext cx="8229600" cy="3000396"/>
          </a:xfrm>
        </p:spPr>
        <p:txBody>
          <a:bodyPr>
            <a:noAutofit/>
          </a:bodyPr>
          <a:lstStyle/>
          <a:p>
            <a:r>
              <a:rPr lang="en-GB" altLang="en-US" sz="2400" dirty="0" smtClean="0"/>
              <a:t>Black box test technique</a:t>
            </a:r>
          </a:p>
          <a:p>
            <a:r>
              <a:rPr lang="pl-PL" altLang="en-US" sz="2400" dirty="0" smtClean="0"/>
              <a:t>Divide </a:t>
            </a:r>
            <a:r>
              <a:rPr lang="pl-PL" altLang="en-US" sz="2400" dirty="0"/>
              <a:t>the input range into a number of </a:t>
            </a:r>
            <a:r>
              <a:rPr lang="pl-PL" altLang="en-US" sz="2400" b="1" dirty="0"/>
              <a:t>equivalence </a:t>
            </a:r>
            <a:r>
              <a:rPr lang="pl-PL" altLang="en-US" sz="2400" b="1" dirty="0" smtClean="0"/>
              <a:t>partitions</a:t>
            </a:r>
            <a:endParaRPr lang="en-GB" altLang="en-US" sz="2400" b="1" dirty="0" smtClean="0"/>
          </a:p>
          <a:p>
            <a:r>
              <a:rPr lang="pl-PL" altLang="en-US" sz="2400" dirty="0" smtClean="0"/>
              <a:t>Create a test for </a:t>
            </a:r>
            <a:r>
              <a:rPr lang="en-GB" altLang="en-US" sz="2400" dirty="0" smtClean="0"/>
              <a:t>at least </a:t>
            </a:r>
            <a:r>
              <a:rPr lang="pl-PL" altLang="en-US" sz="2400" dirty="0" smtClean="0"/>
              <a:t>one input from each equivalence partition</a:t>
            </a:r>
          </a:p>
          <a:p>
            <a:r>
              <a:rPr lang="pl-PL" altLang="en-US" sz="2400" dirty="0" smtClean="0"/>
              <a:t>Equivalence </a:t>
            </a:r>
            <a:r>
              <a:rPr lang="pl-PL" altLang="en-US" sz="2400" dirty="0"/>
              <a:t>partition – </a:t>
            </a:r>
            <a:r>
              <a:rPr lang="en-GB" altLang="en-US" sz="2400" dirty="0" smtClean="0"/>
              <a:t>aims to reduce the number of redundant test cases by eliminating those that generate the same output and do not necessarily reveal defects in a program </a:t>
            </a:r>
            <a:r>
              <a:rPr lang="en-GB" altLang="en-US" sz="2400" dirty="0" smtClean="0"/>
              <a:t>functionality</a:t>
            </a:r>
            <a:endParaRPr lang="pl-PL" altLang="en-US" sz="2400" dirty="0"/>
          </a:p>
        </p:txBody>
      </p:sp>
      <p:sp>
        <p:nvSpPr>
          <p:cNvPr id="4" name="Rectangle 3"/>
          <p:cNvSpPr/>
          <p:nvPr/>
        </p:nvSpPr>
        <p:spPr>
          <a:xfrm>
            <a:off x="571472" y="4549676"/>
            <a:ext cx="7429552" cy="1754326"/>
          </a:xfrm>
          <a:prstGeom prst="rect">
            <a:avLst/>
          </a:prstGeom>
        </p:spPr>
        <p:txBody>
          <a:bodyPr wrap="square">
            <a:spAutoFit/>
          </a:bodyPr>
          <a:lstStyle/>
          <a:p>
            <a:r>
              <a:rPr lang="en-GB" i="0" dirty="0" smtClean="0"/>
              <a:t>An application that reads in images of only three types, .jpeg, .gif and .</a:t>
            </a:r>
            <a:r>
              <a:rPr lang="en-GB" i="0" dirty="0" err="1" smtClean="0"/>
              <a:t>png</a:t>
            </a:r>
            <a:r>
              <a:rPr lang="en-GB" i="0" dirty="0" smtClean="0"/>
              <a:t>, then three sets of valid equivalent classes can be identified.</a:t>
            </a:r>
          </a:p>
          <a:p>
            <a:endParaRPr lang="en-GB" i="0" dirty="0" smtClean="0"/>
          </a:p>
          <a:p>
            <a:r>
              <a:rPr lang="en-GB" i="0" dirty="0" smtClean="0"/>
              <a:t>An image with a .jpeg extension</a:t>
            </a:r>
          </a:p>
          <a:p>
            <a:r>
              <a:rPr lang="en-GB" i="0" dirty="0" smtClean="0"/>
              <a:t>An image with a .gif extension</a:t>
            </a:r>
          </a:p>
          <a:p>
            <a:r>
              <a:rPr lang="en-GB" i="0" dirty="0" smtClean="0"/>
              <a:t>An image with a .</a:t>
            </a:r>
            <a:r>
              <a:rPr lang="en-GB" i="0" dirty="0" err="1" smtClean="0"/>
              <a:t>png</a:t>
            </a:r>
            <a:r>
              <a:rPr lang="en-GB" i="0" dirty="0" smtClean="0"/>
              <a:t> extension</a:t>
            </a:r>
            <a:endParaRPr lang="en-GB" i="0" dirty="0"/>
          </a:p>
        </p:txBody>
      </p:sp>
    </p:spTree>
    <p:extLst>
      <p:ext uri="{BB962C8B-B14F-4D97-AF65-F5344CB8AC3E}">
        <p14:creationId xmlns="" xmlns:p14="http://schemas.microsoft.com/office/powerpoint/2010/main" val="40639752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t>Another Example</a:t>
            </a:r>
            <a:endParaRPr lang="en-GB" sz="2800" dirty="0"/>
          </a:p>
        </p:txBody>
      </p:sp>
      <p:sp>
        <p:nvSpPr>
          <p:cNvPr id="3" name="Content Placeholder 2"/>
          <p:cNvSpPr>
            <a:spLocks noGrp="1"/>
          </p:cNvSpPr>
          <p:nvPr>
            <p:ph idx="1"/>
          </p:nvPr>
        </p:nvSpPr>
        <p:spPr/>
        <p:txBody>
          <a:bodyPr>
            <a:normAutofit/>
          </a:bodyPr>
          <a:lstStyle/>
          <a:p>
            <a:r>
              <a:rPr lang="en-GB" sz="2400" dirty="0" smtClean="0"/>
              <a:t>Assume that the application accepts an integer in the range 100 to 999</a:t>
            </a:r>
          </a:p>
          <a:p>
            <a:r>
              <a:rPr lang="en-GB" sz="2400" dirty="0" smtClean="0"/>
              <a:t>Valid Equivalence Class partition: 100 to 999 inclusive.</a:t>
            </a:r>
          </a:p>
          <a:p>
            <a:r>
              <a:rPr lang="en-GB" sz="2400" dirty="0" smtClean="0"/>
              <a:t>Non-valid Equivalence Class partitions: less than 100, more than 999, decimal numbers and alphabets/non-numeric characters.</a:t>
            </a:r>
            <a:endParaRPr lang="en-GB" sz="2400" dirty="0"/>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457200" y="427831"/>
            <a:ext cx="7886700" cy="1325563"/>
          </a:xfrm>
          <a:noFill/>
          <a:ln/>
        </p:spPr>
        <p:txBody>
          <a:bodyPr anchor="ctr">
            <a:normAutofit/>
          </a:bodyPr>
          <a:lstStyle/>
          <a:p>
            <a:r>
              <a:rPr lang="en-US" altLang="en-US" sz="2800" dirty="0"/>
              <a:t>Types of Tests</a:t>
            </a:r>
          </a:p>
        </p:txBody>
      </p:sp>
      <p:sp>
        <p:nvSpPr>
          <p:cNvPr id="691203" name="Rectangle 3"/>
          <p:cNvSpPr>
            <a:spLocks noGrp="1" noChangeArrowheads="1"/>
          </p:cNvSpPr>
          <p:nvPr>
            <p:ph type="body" idx="1"/>
          </p:nvPr>
        </p:nvSpPr>
        <p:spPr>
          <a:xfrm>
            <a:off x="457200" y="1600200"/>
            <a:ext cx="4572000" cy="4530725"/>
          </a:xfrm>
          <a:noFill/>
          <a:ln/>
        </p:spPr>
        <p:txBody>
          <a:bodyPr/>
          <a:lstStyle/>
          <a:p>
            <a:pPr>
              <a:lnSpc>
                <a:spcPct val="80000"/>
              </a:lnSpc>
            </a:pPr>
            <a:r>
              <a:rPr lang="en-US" altLang="en-US" sz="2600" dirty="0"/>
              <a:t>Unit</a:t>
            </a:r>
          </a:p>
          <a:p>
            <a:pPr marL="742950" lvl="1" indent="-285750">
              <a:lnSpc>
                <a:spcPct val="80000"/>
              </a:lnSpc>
            </a:pPr>
            <a:r>
              <a:rPr lang="en-US" altLang="en-US" sz="2200" dirty="0" smtClean="0"/>
              <a:t>Smallest useful piece of software, and often has the smallest tests</a:t>
            </a:r>
          </a:p>
          <a:p>
            <a:pPr marL="742950" lvl="1" indent="-285750">
              <a:lnSpc>
                <a:spcPct val="80000"/>
              </a:lnSpc>
            </a:pPr>
            <a:r>
              <a:rPr lang="en-US" altLang="en-US" sz="2200" dirty="0" smtClean="0"/>
              <a:t>Individual </a:t>
            </a:r>
            <a:r>
              <a:rPr lang="en-US" altLang="en-US" sz="2200" dirty="0"/>
              <a:t>classes or types</a:t>
            </a:r>
          </a:p>
          <a:p>
            <a:pPr marL="742950" lvl="1" indent="-285750">
              <a:lnSpc>
                <a:spcPct val="80000"/>
              </a:lnSpc>
            </a:pPr>
            <a:endParaRPr lang="en-US" altLang="en-US" sz="2200" dirty="0"/>
          </a:p>
          <a:p>
            <a:pPr>
              <a:lnSpc>
                <a:spcPct val="80000"/>
              </a:lnSpc>
            </a:pPr>
            <a:r>
              <a:rPr lang="en-US" altLang="en-US" sz="2600" dirty="0"/>
              <a:t>Component</a:t>
            </a:r>
          </a:p>
          <a:p>
            <a:pPr marL="742950" lvl="1" indent="-285750">
              <a:lnSpc>
                <a:spcPct val="80000"/>
              </a:lnSpc>
            </a:pPr>
            <a:r>
              <a:rPr lang="en-US" altLang="en-US" sz="2200" dirty="0"/>
              <a:t>Group of related classes or types</a:t>
            </a:r>
          </a:p>
          <a:p>
            <a:pPr marL="742950" lvl="1" indent="-285750">
              <a:lnSpc>
                <a:spcPct val="80000"/>
              </a:lnSpc>
            </a:pPr>
            <a:endParaRPr lang="en-US" altLang="en-US" sz="2200" dirty="0"/>
          </a:p>
          <a:p>
            <a:pPr>
              <a:lnSpc>
                <a:spcPct val="80000"/>
              </a:lnSpc>
            </a:pPr>
            <a:r>
              <a:rPr lang="en-US" altLang="en-US" sz="2600" dirty="0"/>
              <a:t>Integration</a:t>
            </a:r>
          </a:p>
          <a:p>
            <a:pPr marL="742950" lvl="1" indent="-285750">
              <a:lnSpc>
                <a:spcPct val="80000"/>
              </a:lnSpc>
            </a:pPr>
            <a:r>
              <a:rPr lang="en-US" altLang="en-US" sz="2200" dirty="0"/>
              <a:t>Interaction between classes</a:t>
            </a:r>
            <a:r>
              <a:rPr lang="pl-PL" altLang="en-US" sz="2200" dirty="0"/>
              <a:t> / subsystems</a:t>
            </a:r>
            <a:endParaRPr lang="en-US" altLang="en-US" sz="2200" dirty="0"/>
          </a:p>
        </p:txBody>
      </p:sp>
      <p:sp>
        <p:nvSpPr>
          <p:cNvPr id="691204" name="Oval 4"/>
          <p:cNvSpPr>
            <a:spLocks noChangeArrowheads="1"/>
          </p:cNvSpPr>
          <p:nvPr/>
        </p:nvSpPr>
        <p:spPr bwMode="auto">
          <a:xfrm>
            <a:off x="6172200" y="1679848"/>
            <a:ext cx="381000" cy="3810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691205" name="Group 5"/>
          <p:cNvGrpSpPr>
            <a:grpSpLocks/>
          </p:cNvGrpSpPr>
          <p:nvPr/>
        </p:nvGrpSpPr>
        <p:grpSpPr bwMode="auto">
          <a:xfrm>
            <a:off x="5638800" y="2790056"/>
            <a:ext cx="1447800" cy="1143000"/>
            <a:chOff x="3552" y="2064"/>
            <a:chExt cx="912" cy="720"/>
          </a:xfrm>
        </p:grpSpPr>
        <p:sp>
          <p:nvSpPr>
            <p:cNvPr id="691206" name="Rectangle 6"/>
            <p:cNvSpPr>
              <a:spLocks noChangeArrowheads="1"/>
            </p:cNvSpPr>
            <p:nvPr/>
          </p:nvSpPr>
          <p:spPr bwMode="auto">
            <a:xfrm>
              <a:off x="3552" y="2064"/>
              <a:ext cx="912" cy="720"/>
            </a:xfrm>
            <a:prstGeom prst="rect">
              <a:avLst/>
            </a:prstGeom>
            <a:solidFill>
              <a:schemeClr val="folHlink"/>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91207" name="Oval 7"/>
            <p:cNvSpPr>
              <a:spLocks noChangeArrowheads="1"/>
            </p:cNvSpPr>
            <p:nvPr/>
          </p:nvSpPr>
          <p:spPr bwMode="auto">
            <a:xfrm>
              <a:off x="3888" y="2160"/>
              <a:ext cx="240" cy="24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91208" name="Oval 8"/>
            <p:cNvSpPr>
              <a:spLocks noChangeArrowheads="1"/>
            </p:cNvSpPr>
            <p:nvPr/>
          </p:nvSpPr>
          <p:spPr bwMode="auto">
            <a:xfrm>
              <a:off x="3648" y="2448"/>
              <a:ext cx="240" cy="24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91209" name="Oval 9"/>
            <p:cNvSpPr>
              <a:spLocks noChangeArrowheads="1"/>
            </p:cNvSpPr>
            <p:nvPr/>
          </p:nvSpPr>
          <p:spPr bwMode="auto">
            <a:xfrm>
              <a:off x="4128" y="2448"/>
              <a:ext cx="240" cy="24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cxnSp>
          <p:nvCxnSpPr>
            <p:cNvPr id="691210" name="AutoShape 10"/>
            <p:cNvCxnSpPr>
              <a:cxnSpLocks noChangeShapeType="1"/>
              <a:stCxn id="691207" idx="3"/>
              <a:endCxn id="691208" idx="7"/>
            </p:cNvCxnSpPr>
            <p:nvPr/>
          </p:nvCxnSpPr>
          <p:spPr bwMode="auto">
            <a:xfrm flipH="1">
              <a:off x="3853" y="2365"/>
              <a:ext cx="70" cy="118"/>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91211" name="AutoShape 11"/>
            <p:cNvCxnSpPr>
              <a:cxnSpLocks noChangeShapeType="1"/>
              <a:stCxn id="691207" idx="5"/>
              <a:endCxn id="691209" idx="1"/>
            </p:cNvCxnSpPr>
            <p:nvPr/>
          </p:nvCxnSpPr>
          <p:spPr bwMode="auto">
            <a:xfrm>
              <a:off x="4093" y="2365"/>
              <a:ext cx="70" cy="118"/>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nvGrpSpPr>
          <p:cNvPr id="691212" name="Group 12"/>
          <p:cNvGrpSpPr>
            <a:grpSpLocks/>
          </p:cNvGrpSpPr>
          <p:nvPr/>
        </p:nvGrpSpPr>
        <p:grpSpPr bwMode="auto">
          <a:xfrm>
            <a:off x="5181600" y="4357464"/>
            <a:ext cx="2438400" cy="1447800"/>
            <a:chOff x="3264" y="2976"/>
            <a:chExt cx="1536" cy="912"/>
          </a:xfrm>
        </p:grpSpPr>
        <p:sp>
          <p:nvSpPr>
            <p:cNvPr id="691213" name="Rectangle 13"/>
            <p:cNvSpPr>
              <a:spLocks noChangeArrowheads="1"/>
            </p:cNvSpPr>
            <p:nvPr/>
          </p:nvSpPr>
          <p:spPr bwMode="auto">
            <a:xfrm>
              <a:off x="3264" y="2976"/>
              <a:ext cx="1536" cy="912"/>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91214" name="Rectangle 14"/>
            <p:cNvSpPr>
              <a:spLocks noChangeArrowheads="1"/>
            </p:cNvSpPr>
            <p:nvPr/>
          </p:nvSpPr>
          <p:spPr bwMode="auto">
            <a:xfrm>
              <a:off x="3504" y="3264"/>
              <a:ext cx="384" cy="303"/>
            </a:xfrm>
            <a:prstGeom prst="rect">
              <a:avLst/>
            </a:prstGeom>
            <a:solidFill>
              <a:schemeClr val="folHlink"/>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91215" name="Rectangle 15"/>
            <p:cNvSpPr>
              <a:spLocks noChangeArrowheads="1"/>
            </p:cNvSpPr>
            <p:nvPr/>
          </p:nvSpPr>
          <p:spPr bwMode="auto">
            <a:xfrm>
              <a:off x="4080" y="3072"/>
              <a:ext cx="384" cy="303"/>
            </a:xfrm>
            <a:prstGeom prst="rect">
              <a:avLst/>
            </a:prstGeom>
            <a:solidFill>
              <a:schemeClr val="folHlink"/>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91216" name="Rectangle 16"/>
            <p:cNvSpPr>
              <a:spLocks noChangeArrowheads="1"/>
            </p:cNvSpPr>
            <p:nvPr/>
          </p:nvSpPr>
          <p:spPr bwMode="auto">
            <a:xfrm>
              <a:off x="4080" y="3456"/>
              <a:ext cx="384" cy="303"/>
            </a:xfrm>
            <a:prstGeom prst="rect">
              <a:avLst/>
            </a:prstGeom>
            <a:solidFill>
              <a:schemeClr val="folHlink"/>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cxnSp>
          <p:nvCxnSpPr>
            <p:cNvPr id="691217" name="AutoShape 17"/>
            <p:cNvCxnSpPr>
              <a:cxnSpLocks noChangeShapeType="1"/>
              <a:stCxn id="691214" idx="3"/>
              <a:endCxn id="691215" idx="1"/>
            </p:cNvCxnSpPr>
            <p:nvPr/>
          </p:nvCxnSpPr>
          <p:spPr bwMode="auto">
            <a:xfrm flipV="1">
              <a:off x="3888" y="3224"/>
              <a:ext cx="192" cy="192"/>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91218" name="AutoShape 18"/>
            <p:cNvCxnSpPr>
              <a:cxnSpLocks noChangeShapeType="1"/>
              <a:stCxn id="691214" idx="3"/>
              <a:endCxn id="691216" idx="1"/>
            </p:cNvCxnSpPr>
            <p:nvPr/>
          </p:nvCxnSpPr>
          <p:spPr bwMode="auto">
            <a:xfrm>
              <a:off x="3888" y="3416"/>
              <a:ext cx="192" cy="192"/>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91219" name="AutoShape 19"/>
            <p:cNvCxnSpPr>
              <a:cxnSpLocks noChangeShapeType="1"/>
              <a:stCxn id="691215" idx="3"/>
              <a:endCxn id="691216" idx="3"/>
            </p:cNvCxnSpPr>
            <p:nvPr/>
          </p:nvCxnSpPr>
          <p:spPr bwMode="auto">
            <a:xfrm>
              <a:off x="4464" y="3224"/>
              <a:ext cx="1" cy="384"/>
            </a:xfrm>
            <a:prstGeom prst="curvedConnector3">
              <a:avLst>
                <a:gd name="adj1" fmla="val 14400000"/>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 xmlns:p14="http://schemas.microsoft.com/office/powerpoint/2010/main" val="37878580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812464"/>
            <a:ext cx="7886700" cy="430887"/>
          </a:xfrm>
          <a:prstGeom prst="rect">
            <a:avLst/>
          </a:prstGeom>
        </p:spPr>
        <p:txBody>
          <a:bodyPr vert="horz" wrap="square" lIns="0" tIns="0" rIns="0" bIns="0" rtlCol="0">
            <a:spAutoFit/>
          </a:bodyPr>
          <a:lstStyle/>
          <a:p>
            <a:pPr marL="91440">
              <a:lnSpc>
                <a:spcPct val="100000"/>
              </a:lnSpc>
            </a:pPr>
            <a:r>
              <a:rPr sz="2800" spc="-45" dirty="0" smtClean="0"/>
              <a:t>U</a:t>
            </a:r>
            <a:r>
              <a:rPr lang="en-GB" sz="2800" spc="-45" dirty="0" smtClean="0"/>
              <a:t>nit Testing</a:t>
            </a:r>
            <a:endParaRPr sz="2800" spc="-50" dirty="0"/>
          </a:p>
        </p:txBody>
      </p:sp>
      <p:sp>
        <p:nvSpPr>
          <p:cNvPr id="4" name="Rectangle 3"/>
          <p:cNvSpPr txBox="1">
            <a:spLocks noChangeArrowheads="1"/>
          </p:cNvSpPr>
          <p:nvPr/>
        </p:nvSpPr>
        <p:spPr>
          <a:xfrm>
            <a:off x="454246" y="1826197"/>
            <a:ext cx="7886700" cy="3186979"/>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en-US" altLang="en-US" sz="2400" i="0" dirty="0" smtClean="0"/>
              <a:t>A unit is the smallest testable part of an application. </a:t>
            </a:r>
          </a:p>
          <a:p>
            <a:pPr fontAlgn="auto">
              <a:spcAft>
                <a:spcPts val="0"/>
              </a:spcAft>
            </a:pPr>
            <a:r>
              <a:rPr lang="en-GB" sz="2400" i="0" dirty="0" smtClean="0">
                <a:cs typeface="Arial"/>
              </a:rPr>
              <a:t>The </a:t>
            </a:r>
            <a:r>
              <a:rPr lang="en-GB" sz="2400" i="0" dirty="0">
                <a:cs typeface="Arial"/>
              </a:rPr>
              <a:t>testing of single entity (class or method). </a:t>
            </a:r>
            <a:endParaRPr lang="en-GB" sz="2400" i="0" dirty="0" smtClean="0">
              <a:cs typeface="Arial"/>
            </a:endParaRPr>
          </a:p>
          <a:p>
            <a:pPr fontAlgn="auto">
              <a:spcAft>
                <a:spcPts val="0"/>
              </a:spcAft>
            </a:pPr>
            <a:r>
              <a:rPr lang="en-GB" sz="2400" i="0" dirty="0" smtClean="0">
                <a:cs typeface="Arial"/>
              </a:rPr>
              <a:t>Unit</a:t>
            </a:r>
            <a:r>
              <a:rPr lang="en-GB" sz="2400" i="0" spc="-215" dirty="0" smtClean="0">
                <a:cs typeface="Arial"/>
              </a:rPr>
              <a:t> </a:t>
            </a:r>
            <a:r>
              <a:rPr lang="en-GB" sz="2400" i="0" dirty="0">
                <a:cs typeface="Arial"/>
              </a:rPr>
              <a:t>testing </a:t>
            </a:r>
            <a:r>
              <a:rPr lang="en-GB" sz="2400" i="0" dirty="0" smtClean="0">
                <a:cs typeface="Arial"/>
              </a:rPr>
              <a:t>is </a:t>
            </a:r>
            <a:r>
              <a:rPr lang="en-GB" sz="2400" i="0" spc="-5" dirty="0">
                <a:cs typeface="Arial"/>
              </a:rPr>
              <a:t>very </a:t>
            </a:r>
            <a:r>
              <a:rPr lang="en-GB" sz="2400" i="0" dirty="0">
                <a:cs typeface="Arial"/>
              </a:rPr>
              <a:t>essential to </a:t>
            </a:r>
            <a:r>
              <a:rPr lang="en-GB" sz="2400" i="0" spc="-5" dirty="0">
                <a:cs typeface="Arial"/>
              </a:rPr>
              <a:t>every </a:t>
            </a:r>
            <a:r>
              <a:rPr lang="en-GB" sz="2400" i="0" dirty="0">
                <a:cs typeface="Arial"/>
              </a:rPr>
              <a:t>software company and </a:t>
            </a:r>
            <a:r>
              <a:rPr lang="en-GB" sz="2400" i="0" spc="-15" dirty="0" smtClean="0">
                <a:cs typeface="Arial"/>
              </a:rPr>
              <a:t>developer</a:t>
            </a:r>
            <a:r>
              <a:rPr lang="en-GB" sz="2400" i="0" spc="-15" dirty="0">
                <a:cs typeface="Arial"/>
              </a:rPr>
              <a:t>.</a:t>
            </a:r>
            <a:endParaRPr lang="en-GB" sz="2400" i="0" dirty="0">
              <a:cs typeface="Arial"/>
            </a:endParaRPr>
          </a:p>
          <a:p>
            <a:pPr fontAlgn="auto">
              <a:spcAft>
                <a:spcPts val="0"/>
              </a:spcAft>
            </a:pPr>
            <a:r>
              <a:rPr lang="en-US" altLang="en-US" sz="2400" i="0" dirty="0" smtClean="0"/>
              <a:t>Unit test explores a particular aspect of the behavior of the Class Under Test (CUT)</a:t>
            </a:r>
            <a:endParaRPr lang="en-US" altLang="en-US" sz="2400" i="0" dirty="0"/>
          </a:p>
        </p:txBody>
      </p:sp>
    </p:spTree>
    <p:extLst>
      <p:ext uri="{BB962C8B-B14F-4D97-AF65-F5344CB8AC3E}">
        <p14:creationId xmlns="" xmlns:p14="http://schemas.microsoft.com/office/powerpoint/2010/main" val="2600067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00034" y="1571612"/>
            <a:ext cx="4858385" cy="315595"/>
          </a:xfrm>
          <a:prstGeom prst="rect">
            <a:avLst/>
          </a:prstGeom>
        </p:spPr>
        <p:txBody>
          <a:bodyPr vert="horz" wrap="square" lIns="0" tIns="0" rIns="0" bIns="0" rtlCol="0">
            <a:spAutoFit/>
          </a:bodyPr>
          <a:lstStyle/>
          <a:p>
            <a:pPr marL="355600" indent="-342900">
              <a:lnSpc>
                <a:spcPct val="100000"/>
              </a:lnSpc>
              <a:buFont typeface="Arial"/>
              <a:buChar char="•"/>
              <a:tabLst>
                <a:tab pos="355600" algn="l"/>
                <a:tab pos="356235" algn="l"/>
              </a:tabLst>
            </a:pPr>
            <a:r>
              <a:rPr sz="2000" b="1" i="0" dirty="0">
                <a:latin typeface="Arial"/>
                <a:cs typeface="Arial"/>
              </a:rPr>
              <a:t>Required Input and Expected</a:t>
            </a:r>
            <a:r>
              <a:rPr sz="2000" b="1" i="0" spc="-120" dirty="0">
                <a:latin typeface="Arial"/>
                <a:cs typeface="Arial"/>
              </a:rPr>
              <a:t> </a:t>
            </a:r>
            <a:r>
              <a:rPr sz="2000" b="1" i="0" dirty="0">
                <a:latin typeface="Arial"/>
                <a:cs typeface="Arial"/>
              </a:rPr>
              <a:t>Output.</a:t>
            </a:r>
            <a:endParaRPr sz="2000" i="0" dirty="0">
              <a:latin typeface="Arial"/>
              <a:cs typeface="Arial"/>
            </a:endParaRPr>
          </a:p>
        </p:txBody>
      </p:sp>
      <p:sp>
        <p:nvSpPr>
          <p:cNvPr id="6" name="object 6"/>
          <p:cNvSpPr/>
          <p:nvPr/>
        </p:nvSpPr>
        <p:spPr>
          <a:xfrm>
            <a:off x="3919728" y="2375451"/>
            <a:ext cx="1238250" cy="86793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941064" y="2415088"/>
            <a:ext cx="1157477" cy="787145"/>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4150233" y="2521260"/>
            <a:ext cx="715645" cy="436245"/>
          </a:xfrm>
          <a:prstGeom prst="rect">
            <a:avLst/>
          </a:prstGeom>
        </p:spPr>
        <p:txBody>
          <a:bodyPr vert="horz" wrap="square" lIns="0" tIns="0" rIns="0" bIns="0" rtlCol="0">
            <a:spAutoFit/>
          </a:bodyPr>
          <a:lstStyle/>
          <a:p>
            <a:pPr marL="12700">
              <a:lnSpc>
                <a:spcPct val="100000"/>
              </a:lnSpc>
            </a:pPr>
            <a:r>
              <a:rPr sz="2800" b="1" spc="-5" dirty="0">
                <a:solidFill>
                  <a:srgbClr val="FFFFFF"/>
                </a:solidFill>
                <a:latin typeface="Arial"/>
                <a:cs typeface="Arial"/>
              </a:rPr>
              <a:t>Unit</a:t>
            </a:r>
            <a:endParaRPr sz="2800">
              <a:latin typeface="Arial"/>
              <a:cs typeface="Arial"/>
            </a:endParaRPr>
          </a:p>
        </p:txBody>
      </p:sp>
      <p:sp>
        <p:nvSpPr>
          <p:cNvPr id="9" name="object 9"/>
          <p:cNvSpPr/>
          <p:nvPr/>
        </p:nvSpPr>
        <p:spPr>
          <a:xfrm>
            <a:off x="2942082" y="2810565"/>
            <a:ext cx="1007744" cy="0"/>
          </a:xfrm>
          <a:custGeom>
            <a:avLst/>
            <a:gdLst/>
            <a:ahLst/>
            <a:cxnLst/>
            <a:rect l="l" t="t" r="r" b="b"/>
            <a:pathLst>
              <a:path w="1007745">
                <a:moveTo>
                  <a:pt x="0" y="0"/>
                </a:moveTo>
                <a:lnTo>
                  <a:pt x="1007364" y="0"/>
                </a:lnTo>
              </a:path>
            </a:pathLst>
          </a:custGeom>
          <a:ln w="45720">
            <a:solidFill>
              <a:srgbClr val="797979"/>
            </a:solidFill>
          </a:ln>
        </p:spPr>
        <p:txBody>
          <a:bodyPr wrap="square" lIns="0" tIns="0" rIns="0" bIns="0" rtlCol="0"/>
          <a:lstStyle/>
          <a:p>
            <a:endParaRPr/>
          </a:p>
        </p:txBody>
      </p:sp>
      <p:sp>
        <p:nvSpPr>
          <p:cNvPr id="10" name="object 10"/>
          <p:cNvSpPr/>
          <p:nvPr/>
        </p:nvSpPr>
        <p:spPr>
          <a:xfrm>
            <a:off x="2942082" y="2787706"/>
            <a:ext cx="1007744" cy="45720"/>
          </a:xfrm>
          <a:custGeom>
            <a:avLst/>
            <a:gdLst/>
            <a:ahLst/>
            <a:cxnLst/>
            <a:rect l="l" t="t" r="r" b="b"/>
            <a:pathLst>
              <a:path w="1007745" h="45720">
                <a:moveTo>
                  <a:pt x="0" y="11429"/>
                </a:moveTo>
                <a:lnTo>
                  <a:pt x="984504" y="11429"/>
                </a:lnTo>
                <a:lnTo>
                  <a:pt x="984504" y="0"/>
                </a:lnTo>
                <a:lnTo>
                  <a:pt x="1007364" y="22859"/>
                </a:lnTo>
                <a:lnTo>
                  <a:pt x="984504" y="45719"/>
                </a:lnTo>
                <a:lnTo>
                  <a:pt x="984504" y="34289"/>
                </a:lnTo>
                <a:lnTo>
                  <a:pt x="0" y="34289"/>
                </a:lnTo>
                <a:lnTo>
                  <a:pt x="0" y="11429"/>
                </a:lnTo>
                <a:close/>
              </a:path>
            </a:pathLst>
          </a:custGeom>
          <a:ln w="28956">
            <a:solidFill>
              <a:srgbClr val="575757"/>
            </a:solidFill>
          </a:ln>
        </p:spPr>
        <p:txBody>
          <a:bodyPr wrap="square" lIns="0" tIns="0" rIns="0" bIns="0" rtlCol="0"/>
          <a:lstStyle/>
          <a:p>
            <a:endParaRPr/>
          </a:p>
        </p:txBody>
      </p:sp>
      <p:sp>
        <p:nvSpPr>
          <p:cNvPr id="11" name="object 11"/>
          <p:cNvSpPr txBox="1"/>
          <p:nvPr/>
        </p:nvSpPr>
        <p:spPr>
          <a:xfrm>
            <a:off x="3051175" y="2357430"/>
            <a:ext cx="586740" cy="285115"/>
          </a:xfrm>
          <a:prstGeom prst="rect">
            <a:avLst/>
          </a:prstGeom>
        </p:spPr>
        <p:txBody>
          <a:bodyPr vert="horz" wrap="square" lIns="0" tIns="0" rIns="0" bIns="0" rtlCol="0">
            <a:spAutoFit/>
          </a:bodyPr>
          <a:lstStyle/>
          <a:p>
            <a:pPr marL="12700">
              <a:lnSpc>
                <a:spcPct val="100000"/>
              </a:lnSpc>
            </a:pPr>
            <a:r>
              <a:rPr sz="1800" b="1" dirty="0">
                <a:latin typeface="Arial"/>
                <a:cs typeface="Arial"/>
              </a:rPr>
              <a:t>Input</a:t>
            </a:r>
            <a:endParaRPr sz="1800">
              <a:latin typeface="Arial"/>
              <a:cs typeface="Arial"/>
            </a:endParaRPr>
          </a:p>
        </p:txBody>
      </p:sp>
      <p:sp>
        <p:nvSpPr>
          <p:cNvPr id="12" name="object 12"/>
          <p:cNvSpPr txBox="1"/>
          <p:nvPr/>
        </p:nvSpPr>
        <p:spPr>
          <a:xfrm>
            <a:off x="5167376" y="2357430"/>
            <a:ext cx="775970" cy="285115"/>
          </a:xfrm>
          <a:prstGeom prst="rect">
            <a:avLst/>
          </a:prstGeom>
        </p:spPr>
        <p:txBody>
          <a:bodyPr vert="horz" wrap="square" lIns="0" tIns="0" rIns="0" bIns="0" rtlCol="0">
            <a:spAutoFit/>
          </a:bodyPr>
          <a:lstStyle/>
          <a:p>
            <a:pPr marL="12700">
              <a:lnSpc>
                <a:spcPct val="100000"/>
              </a:lnSpc>
            </a:pPr>
            <a:r>
              <a:rPr sz="1800" b="1" dirty="0">
                <a:latin typeface="Arial"/>
                <a:cs typeface="Arial"/>
              </a:rPr>
              <a:t>Out</a:t>
            </a:r>
            <a:r>
              <a:rPr sz="1800" b="1" spc="5" dirty="0">
                <a:latin typeface="Arial"/>
                <a:cs typeface="Arial"/>
              </a:rPr>
              <a:t>p</a:t>
            </a:r>
            <a:r>
              <a:rPr sz="1800" b="1" dirty="0">
                <a:latin typeface="Arial"/>
                <a:cs typeface="Arial"/>
              </a:rPr>
              <a:t>ut</a:t>
            </a:r>
            <a:endParaRPr sz="1800">
              <a:latin typeface="Arial"/>
              <a:cs typeface="Arial"/>
            </a:endParaRPr>
          </a:p>
        </p:txBody>
      </p:sp>
      <p:sp>
        <p:nvSpPr>
          <p:cNvPr id="13" name="object 13"/>
          <p:cNvSpPr/>
          <p:nvPr/>
        </p:nvSpPr>
        <p:spPr>
          <a:xfrm>
            <a:off x="5089397" y="2810565"/>
            <a:ext cx="1007744" cy="0"/>
          </a:xfrm>
          <a:custGeom>
            <a:avLst/>
            <a:gdLst/>
            <a:ahLst/>
            <a:cxnLst/>
            <a:rect l="l" t="t" r="r" b="b"/>
            <a:pathLst>
              <a:path w="1007745">
                <a:moveTo>
                  <a:pt x="0" y="0"/>
                </a:moveTo>
                <a:lnTo>
                  <a:pt x="1007363" y="0"/>
                </a:lnTo>
              </a:path>
            </a:pathLst>
          </a:custGeom>
          <a:ln w="45720">
            <a:solidFill>
              <a:srgbClr val="797979"/>
            </a:solidFill>
          </a:ln>
        </p:spPr>
        <p:txBody>
          <a:bodyPr wrap="square" lIns="0" tIns="0" rIns="0" bIns="0" rtlCol="0"/>
          <a:lstStyle/>
          <a:p>
            <a:endParaRPr/>
          </a:p>
        </p:txBody>
      </p:sp>
      <p:sp>
        <p:nvSpPr>
          <p:cNvPr id="14" name="object 14"/>
          <p:cNvSpPr/>
          <p:nvPr/>
        </p:nvSpPr>
        <p:spPr>
          <a:xfrm>
            <a:off x="5089397" y="2787706"/>
            <a:ext cx="1007744" cy="45720"/>
          </a:xfrm>
          <a:custGeom>
            <a:avLst/>
            <a:gdLst/>
            <a:ahLst/>
            <a:cxnLst/>
            <a:rect l="l" t="t" r="r" b="b"/>
            <a:pathLst>
              <a:path w="1007745" h="45720">
                <a:moveTo>
                  <a:pt x="0" y="11429"/>
                </a:moveTo>
                <a:lnTo>
                  <a:pt x="984503" y="11429"/>
                </a:lnTo>
                <a:lnTo>
                  <a:pt x="984503" y="0"/>
                </a:lnTo>
                <a:lnTo>
                  <a:pt x="1007363" y="22859"/>
                </a:lnTo>
                <a:lnTo>
                  <a:pt x="984503" y="45719"/>
                </a:lnTo>
                <a:lnTo>
                  <a:pt x="984503" y="34289"/>
                </a:lnTo>
                <a:lnTo>
                  <a:pt x="0" y="34289"/>
                </a:lnTo>
                <a:lnTo>
                  <a:pt x="0" y="11429"/>
                </a:lnTo>
                <a:close/>
              </a:path>
            </a:pathLst>
          </a:custGeom>
          <a:ln w="28956">
            <a:solidFill>
              <a:srgbClr val="575757"/>
            </a:solidFill>
          </a:ln>
        </p:spPr>
        <p:txBody>
          <a:bodyPr wrap="square" lIns="0" tIns="0" rIns="0" bIns="0" rtlCol="0"/>
          <a:lstStyle/>
          <a:p>
            <a:endParaRPr/>
          </a:p>
        </p:txBody>
      </p:sp>
      <p:sp>
        <p:nvSpPr>
          <p:cNvPr id="15" name="object 2"/>
          <p:cNvSpPr txBox="1">
            <a:spLocks noGrp="1"/>
          </p:cNvSpPr>
          <p:nvPr>
            <p:ph type="title"/>
          </p:nvPr>
        </p:nvSpPr>
        <p:spPr>
          <a:xfrm>
            <a:off x="628650" y="812464"/>
            <a:ext cx="7886700" cy="430887"/>
          </a:xfrm>
          <a:prstGeom prst="rect">
            <a:avLst/>
          </a:prstGeom>
        </p:spPr>
        <p:txBody>
          <a:bodyPr vert="horz" wrap="square" lIns="0" tIns="0" rIns="0" bIns="0" rtlCol="0">
            <a:spAutoFit/>
          </a:bodyPr>
          <a:lstStyle/>
          <a:p>
            <a:pPr marL="91440">
              <a:lnSpc>
                <a:spcPct val="100000"/>
              </a:lnSpc>
            </a:pPr>
            <a:r>
              <a:rPr sz="2800" spc="-45" dirty="0" smtClean="0"/>
              <a:t>U</a:t>
            </a:r>
            <a:r>
              <a:rPr lang="en-GB" sz="2800" spc="-45" dirty="0" smtClean="0"/>
              <a:t>nit Testing</a:t>
            </a:r>
            <a:endParaRPr sz="2800" spc="-50" dirty="0"/>
          </a:p>
        </p:txBody>
      </p:sp>
      <p:sp>
        <p:nvSpPr>
          <p:cNvPr id="16" name="Rectangle 15"/>
          <p:cNvSpPr/>
          <p:nvPr/>
        </p:nvSpPr>
        <p:spPr>
          <a:xfrm>
            <a:off x="285720" y="3929066"/>
            <a:ext cx="8501122" cy="1671227"/>
          </a:xfrm>
          <a:prstGeom prst="rect">
            <a:avLst/>
          </a:prstGeom>
        </p:spPr>
        <p:txBody>
          <a:bodyPr wrap="square">
            <a:spAutoFit/>
          </a:bodyPr>
          <a:lstStyle/>
          <a:p>
            <a:pPr>
              <a:lnSpc>
                <a:spcPct val="90000"/>
              </a:lnSpc>
            </a:pPr>
            <a:r>
              <a:rPr lang="en-US" altLang="en-US" sz="2400" i="0" dirty="0" smtClean="0"/>
              <a:t>Unit testing is particularly important when software requirements change </a:t>
            </a:r>
            <a:r>
              <a:rPr lang="en-US" altLang="en-US" sz="2400" i="0" dirty="0" smtClean="0"/>
              <a:t>frequently (e.g., </a:t>
            </a:r>
            <a:r>
              <a:rPr lang="en-US" altLang="en-US" sz="2400" i="0" dirty="0" err="1" smtClean="0"/>
              <a:t>zuul</a:t>
            </a:r>
            <a:r>
              <a:rPr lang="en-US" altLang="en-US" sz="2400" i="0" dirty="0" smtClean="0"/>
              <a:t>)</a:t>
            </a:r>
          </a:p>
          <a:p>
            <a:pPr lvl="1">
              <a:lnSpc>
                <a:spcPct val="90000"/>
              </a:lnSpc>
              <a:buFont typeface="Arial" pitchFamily="34" charset="0"/>
              <a:buChar char="•"/>
            </a:pPr>
            <a:r>
              <a:rPr lang="en-US" altLang="en-US" sz="2200" i="0" dirty="0" smtClean="0"/>
              <a:t> Code often has to be </a:t>
            </a:r>
            <a:r>
              <a:rPr lang="en-US" altLang="en-US" sz="2200" i="0" dirty="0" err="1" smtClean="0"/>
              <a:t>refactored</a:t>
            </a:r>
            <a:r>
              <a:rPr lang="en-US" altLang="en-US" sz="2200" i="0" dirty="0" smtClean="0"/>
              <a:t> to incorporate the changes</a:t>
            </a:r>
          </a:p>
          <a:p>
            <a:pPr lvl="1">
              <a:lnSpc>
                <a:spcPct val="90000"/>
              </a:lnSpc>
              <a:buFont typeface="Arial" pitchFamily="34" charset="0"/>
              <a:buChar char="•"/>
            </a:pPr>
            <a:r>
              <a:rPr lang="en-US" altLang="en-US" sz="2200" i="0" dirty="0" smtClean="0"/>
              <a:t> Unit testing helps ensure that the </a:t>
            </a:r>
            <a:r>
              <a:rPr lang="en-US" altLang="en-US" sz="2200" i="0" dirty="0" err="1" smtClean="0"/>
              <a:t>refactored</a:t>
            </a:r>
            <a:r>
              <a:rPr lang="en-US" altLang="en-US" sz="2200" i="0" dirty="0" smtClean="0"/>
              <a:t> code continues to work</a:t>
            </a:r>
            <a:endParaRPr lang="en-US" altLang="en-US" sz="2200" i="0" dirty="0"/>
          </a:p>
        </p:txBody>
      </p:sp>
    </p:spTree>
    <p:extLst>
      <p:ext uri="{BB962C8B-B14F-4D97-AF65-F5344CB8AC3E}">
        <p14:creationId xmlns="" xmlns:p14="http://schemas.microsoft.com/office/powerpoint/2010/main" val="3318552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2945" y="517036"/>
            <a:ext cx="7886700" cy="1325563"/>
          </a:xfrm>
        </p:spPr>
        <p:txBody>
          <a:bodyPr>
            <a:normAutofit/>
          </a:bodyPr>
          <a:lstStyle/>
          <a:p>
            <a:r>
              <a:rPr lang="en-US" altLang="en-US" sz="2800" dirty="0"/>
              <a:t>What is an </a:t>
            </a:r>
            <a:r>
              <a:rPr lang="en-US" altLang="en-US" sz="2800" dirty="0" err="1"/>
              <a:t>XUnit</a:t>
            </a:r>
            <a:r>
              <a:rPr lang="en-US" altLang="en-US" sz="2800" dirty="0"/>
              <a:t> framework?</a:t>
            </a:r>
          </a:p>
        </p:txBody>
      </p:sp>
      <p:sp>
        <p:nvSpPr>
          <p:cNvPr id="14339" name="Rectangle 3"/>
          <p:cNvSpPr>
            <a:spLocks noGrp="1" noChangeArrowheads="1"/>
          </p:cNvSpPr>
          <p:nvPr>
            <p:ph type="body" idx="1"/>
          </p:nvPr>
        </p:nvSpPr>
        <p:spPr>
          <a:xfrm>
            <a:off x="412945" y="1842599"/>
            <a:ext cx="7886700" cy="4351338"/>
          </a:xfrm>
        </p:spPr>
        <p:txBody>
          <a:bodyPr/>
          <a:lstStyle/>
          <a:p>
            <a:pPr>
              <a:lnSpc>
                <a:spcPct val="80000"/>
              </a:lnSpc>
            </a:pPr>
            <a:r>
              <a:rPr lang="en-US" altLang="en-US" sz="2400" dirty="0"/>
              <a:t>A standardized set of language-independent concepts and constructs for writing and running unit tests</a:t>
            </a:r>
          </a:p>
          <a:p>
            <a:pPr>
              <a:lnSpc>
                <a:spcPct val="80000"/>
              </a:lnSpc>
            </a:pPr>
            <a:r>
              <a:rPr lang="en-US" altLang="en-US" sz="2400" dirty="0"/>
              <a:t>There is an </a:t>
            </a:r>
            <a:r>
              <a:rPr lang="en-US" altLang="en-US" sz="2400" dirty="0" err="1"/>
              <a:t>XUnit</a:t>
            </a:r>
            <a:r>
              <a:rPr lang="en-US" altLang="en-US" sz="2400" dirty="0"/>
              <a:t> framework for virtually every language</a:t>
            </a:r>
          </a:p>
          <a:p>
            <a:pPr>
              <a:lnSpc>
                <a:spcPct val="80000"/>
              </a:lnSpc>
            </a:pPr>
            <a:r>
              <a:rPr lang="en-US" altLang="en-US" sz="2400" dirty="0" smtClean="0"/>
              <a:t>Examples: </a:t>
            </a:r>
            <a:r>
              <a:rPr lang="en-US" altLang="en-US" sz="2400" dirty="0"/>
              <a:t>JUnit for Java, </a:t>
            </a:r>
            <a:r>
              <a:rPr lang="en-US" altLang="en-US" sz="2400" dirty="0" err="1"/>
              <a:t>CppUnit</a:t>
            </a:r>
            <a:r>
              <a:rPr lang="en-US" altLang="en-US" sz="2400" dirty="0"/>
              <a:t> for C++, </a:t>
            </a:r>
            <a:r>
              <a:rPr lang="en-US" altLang="en-US" sz="2400" dirty="0" err="1"/>
              <a:t>PHPUnit</a:t>
            </a:r>
            <a:r>
              <a:rPr lang="en-US" altLang="en-US" sz="2400" dirty="0"/>
              <a:t> for PHP, UTPL/SQL for Oracle SQL</a:t>
            </a:r>
          </a:p>
          <a:p>
            <a:pPr>
              <a:lnSpc>
                <a:spcPct val="80000"/>
              </a:lnSpc>
            </a:pPr>
            <a:r>
              <a:rPr lang="en-US" altLang="en-US" sz="2400" dirty="0"/>
              <a:t>Traditionally open-source</a:t>
            </a:r>
          </a:p>
          <a:p>
            <a:pPr>
              <a:lnSpc>
                <a:spcPct val="80000"/>
              </a:lnSpc>
            </a:pPr>
            <a:r>
              <a:rPr lang="en-US" altLang="en-US" sz="2400" dirty="0"/>
              <a:t>All support certain constructs:</a:t>
            </a:r>
          </a:p>
          <a:p>
            <a:pPr lvl="1">
              <a:lnSpc>
                <a:spcPct val="80000"/>
              </a:lnSpc>
            </a:pPr>
            <a:r>
              <a:rPr lang="en-US" altLang="en-US" sz="2000" dirty="0" err="1"/>
              <a:t>TestCase</a:t>
            </a:r>
            <a:r>
              <a:rPr lang="en-US" altLang="en-US" sz="2000" dirty="0"/>
              <a:t> and </a:t>
            </a:r>
            <a:r>
              <a:rPr lang="en-US" altLang="en-US" sz="2000" dirty="0" err="1"/>
              <a:t>TestSuite</a:t>
            </a:r>
            <a:r>
              <a:rPr lang="en-US" altLang="en-US" sz="2000" dirty="0"/>
              <a:t> are well-defined entities</a:t>
            </a:r>
          </a:p>
          <a:p>
            <a:pPr lvl="1">
              <a:lnSpc>
                <a:spcPct val="80000"/>
              </a:lnSpc>
            </a:pPr>
            <a:r>
              <a:rPr lang="en-US" altLang="en-US" sz="2000" dirty="0"/>
              <a:t>The assertion syntax follows rough standards, e.g. </a:t>
            </a:r>
            <a:r>
              <a:rPr lang="en-US" altLang="en-US" sz="2000" dirty="0" err="1"/>
              <a:t>assertEquals</a:t>
            </a:r>
            <a:r>
              <a:rPr lang="en-US" altLang="en-US" sz="2000" dirty="0"/>
              <a:t>(comment, expected, actual)</a:t>
            </a:r>
          </a:p>
          <a:p>
            <a:pPr>
              <a:lnSpc>
                <a:spcPct val="80000"/>
              </a:lnSpc>
            </a:pPr>
            <a:r>
              <a:rPr lang="en-US" altLang="en-US" sz="2400" dirty="0"/>
              <a:t>All provide a </a:t>
            </a:r>
            <a:r>
              <a:rPr lang="en-US" altLang="en-US" sz="2400" dirty="0" err="1"/>
              <a:t>TestRunner</a:t>
            </a:r>
            <a:r>
              <a:rPr lang="en-US" altLang="en-US" sz="2400" dirty="0"/>
              <a:t> program to run </a:t>
            </a:r>
            <a:r>
              <a:rPr lang="en-US" altLang="en-US" sz="2400" dirty="0" smtClean="0"/>
              <a:t>tests</a:t>
            </a:r>
            <a:endParaRPr lang="en-US" altLang="en-US" sz="2400" dirty="0"/>
          </a:p>
        </p:txBody>
      </p:sp>
    </p:spTree>
    <p:extLst>
      <p:ext uri="{BB962C8B-B14F-4D97-AF65-F5344CB8AC3E}">
        <p14:creationId xmlns="" xmlns:p14="http://schemas.microsoft.com/office/powerpoint/2010/main" val="18224893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715515"/>
            <a:ext cx="7886700" cy="624785"/>
          </a:xfrm>
          <a:prstGeom prst="rect">
            <a:avLst/>
          </a:prstGeom>
        </p:spPr>
        <p:txBody>
          <a:bodyPr vert="horz" wrap="square" lIns="0" tIns="192023" rIns="0" bIns="0" rtlCol="0">
            <a:spAutoFit/>
          </a:bodyPr>
          <a:lstStyle/>
          <a:p>
            <a:pPr marL="15240">
              <a:lnSpc>
                <a:spcPct val="100000"/>
              </a:lnSpc>
            </a:pPr>
            <a:r>
              <a:rPr sz="2800" spc="-65" dirty="0" smtClean="0"/>
              <a:t>J</a:t>
            </a:r>
            <a:r>
              <a:rPr sz="2800" spc="-60" dirty="0" smtClean="0"/>
              <a:t>U</a:t>
            </a:r>
            <a:r>
              <a:rPr lang="en-GB" sz="2800" spc="-60" dirty="0" smtClean="0"/>
              <a:t>nit</a:t>
            </a:r>
            <a:endParaRPr sz="2800" dirty="0"/>
          </a:p>
        </p:txBody>
      </p:sp>
      <p:sp>
        <p:nvSpPr>
          <p:cNvPr id="3" name="object 3"/>
          <p:cNvSpPr txBox="1"/>
          <p:nvPr/>
        </p:nvSpPr>
        <p:spPr>
          <a:xfrm>
            <a:off x="535940" y="1989963"/>
            <a:ext cx="5739130" cy="3195747"/>
          </a:xfrm>
          <a:prstGeom prst="rect">
            <a:avLst/>
          </a:prstGeom>
        </p:spPr>
        <p:txBody>
          <a:bodyPr vert="horz" wrap="square" lIns="0" tIns="0" rIns="0" bIns="0" rtlCol="0">
            <a:spAutoFit/>
          </a:bodyPr>
          <a:lstStyle/>
          <a:p>
            <a:pPr marL="355600" indent="-342900">
              <a:lnSpc>
                <a:spcPct val="100000"/>
              </a:lnSpc>
              <a:buClr>
                <a:srgbClr val="D1282D"/>
              </a:buClr>
              <a:buFont typeface="Arial"/>
              <a:buChar char="•"/>
              <a:tabLst>
                <a:tab pos="355600" algn="l"/>
                <a:tab pos="356235" algn="l"/>
              </a:tabLst>
            </a:pPr>
            <a:r>
              <a:rPr sz="2200" i="0" dirty="0">
                <a:latin typeface="Arial"/>
                <a:cs typeface="Arial"/>
              </a:rPr>
              <a:t>A unit test framework for</a:t>
            </a:r>
            <a:r>
              <a:rPr sz="2200" i="0" spc="-250" dirty="0">
                <a:latin typeface="Arial"/>
                <a:cs typeface="Arial"/>
              </a:rPr>
              <a:t> </a:t>
            </a:r>
            <a:r>
              <a:rPr sz="2200" i="0" spc="-5" dirty="0">
                <a:latin typeface="Arial"/>
                <a:cs typeface="Arial"/>
              </a:rPr>
              <a:t>Java</a:t>
            </a:r>
            <a:endParaRPr sz="2200" i="0" dirty="0">
              <a:latin typeface="Arial"/>
              <a:cs typeface="Arial"/>
            </a:endParaRPr>
          </a:p>
          <a:p>
            <a:pPr marL="1041400" lvl="1" indent="-342900">
              <a:lnSpc>
                <a:spcPct val="100000"/>
              </a:lnSpc>
              <a:spcBef>
                <a:spcPts val="220"/>
              </a:spcBef>
              <a:buClr>
                <a:srgbClr val="D1282D"/>
              </a:buClr>
              <a:buFont typeface="Arial"/>
              <a:buChar char="•"/>
              <a:tabLst>
                <a:tab pos="1041400" algn="l"/>
                <a:tab pos="1042035" algn="l"/>
              </a:tabLst>
            </a:pPr>
            <a:r>
              <a:rPr sz="2000" i="0" spc="-10" dirty="0">
                <a:latin typeface="Arial"/>
                <a:cs typeface="Arial"/>
              </a:rPr>
              <a:t>Authors: </a:t>
            </a:r>
            <a:r>
              <a:rPr sz="2000" i="0" spc="-5" dirty="0">
                <a:latin typeface="Arial"/>
                <a:cs typeface="Arial"/>
              </a:rPr>
              <a:t>Erich Gamma, Kent</a:t>
            </a:r>
            <a:r>
              <a:rPr sz="2000" i="0" spc="60" dirty="0">
                <a:latin typeface="Arial"/>
                <a:cs typeface="Arial"/>
              </a:rPr>
              <a:t> </a:t>
            </a:r>
            <a:r>
              <a:rPr sz="2000" i="0" spc="-5" dirty="0">
                <a:latin typeface="Arial"/>
                <a:cs typeface="Arial"/>
              </a:rPr>
              <a:t>Beck</a:t>
            </a:r>
            <a:endParaRPr sz="2000" i="0" dirty="0">
              <a:latin typeface="Arial"/>
              <a:cs typeface="Arial"/>
            </a:endParaRPr>
          </a:p>
          <a:p>
            <a:pPr lvl="1">
              <a:lnSpc>
                <a:spcPct val="100000"/>
              </a:lnSpc>
              <a:buChar char="•"/>
            </a:pPr>
            <a:endParaRPr sz="2000" i="0" dirty="0">
              <a:latin typeface="Times New Roman"/>
              <a:cs typeface="Times New Roman"/>
            </a:endParaRPr>
          </a:p>
          <a:p>
            <a:pPr marL="1041400" lvl="1" indent="-342900">
              <a:lnSpc>
                <a:spcPct val="100000"/>
              </a:lnSpc>
              <a:spcBef>
                <a:spcPts val="5"/>
              </a:spcBef>
              <a:buClr>
                <a:srgbClr val="D1282D"/>
              </a:buClr>
              <a:buFont typeface="Arial"/>
              <a:buChar char="•"/>
              <a:tabLst>
                <a:tab pos="1041400" algn="l"/>
                <a:tab pos="1042035" algn="l"/>
              </a:tabLst>
            </a:pPr>
            <a:r>
              <a:rPr sz="2000" i="0" spc="-5" dirty="0">
                <a:latin typeface="Arial"/>
                <a:cs typeface="Arial"/>
              </a:rPr>
              <a:t>Objective:</a:t>
            </a:r>
            <a:endParaRPr sz="2000" i="0" dirty="0">
              <a:latin typeface="Arial"/>
              <a:cs typeface="Arial"/>
            </a:endParaRPr>
          </a:p>
          <a:p>
            <a:pPr marL="1155700" marR="5080" indent="63500">
              <a:lnSpc>
                <a:spcPct val="110000"/>
              </a:lnSpc>
            </a:pPr>
            <a:r>
              <a:rPr sz="2000" i="0" dirty="0">
                <a:latin typeface="Arial"/>
                <a:cs typeface="Arial"/>
              </a:rPr>
              <a:t>“If </a:t>
            </a:r>
            <a:r>
              <a:rPr sz="2000" i="0" spc="-5" dirty="0">
                <a:latin typeface="Arial"/>
                <a:cs typeface="Arial"/>
              </a:rPr>
              <a:t>tests are simple </a:t>
            </a:r>
            <a:r>
              <a:rPr sz="2000" i="0" dirty="0">
                <a:latin typeface="Arial"/>
                <a:cs typeface="Arial"/>
              </a:rPr>
              <a:t>to </a:t>
            </a:r>
            <a:r>
              <a:rPr sz="2000" i="0" spc="-5" dirty="0">
                <a:latin typeface="Arial"/>
                <a:cs typeface="Arial"/>
              </a:rPr>
              <a:t>create </a:t>
            </a:r>
            <a:r>
              <a:rPr sz="2000" i="0" dirty="0">
                <a:latin typeface="Arial"/>
                <a:cs typeface="Arial"/>
              </a:rPr>
              <a:t>and </a:t>
            </a:r>
            <a:r>
              <a:rPr sz="2000" i="0" spc="-5" dirty="0">
                <a:latin typeface="Arial"/>
                <a:cs typeface="Arial"/>
              </a:rPr>
              <a:t>execute, </a:t>
            </a:r>
            <a:r>
              <a:rPr lang="en-GB" sz="2000" i="0" spc="-5" dirty="0" smtClean="0">
                <a:latin typeface="Arial"/>
                <a:cs typeface="Arial"/>
              </a:rPr>
              <a:t>t</a:t>
            </a:r>
            <a:r>
              <a:rPr sz="2000" i="0" dirty="0" smtClean="0">
                <a:latin typeface="Arial"/>
                <a:cs typeface="Arial"/>
              </a:rPr>
              <a:t>hen </a:t>
            </a:r>
            <a:r>
              <a:rPr sz="2000" i="0" spc="-5" dirty="0">
                <a:latin typeface="Arial"/>
                <a:cs typeface="Arial"/>
              </a:rPr>
              <a:t>programmers </a:t>
            </a:r>
            <a:r>
              <a:rPr sz="2000" i="0" spc="10" dirty="0">
                <a:latin typeface="Arial"/>
                <a:cs typeface="Arial"/>
              </a:rPr>
              <a:t>will </a:t>
            </a:r>
            <a:r>
              <a:rPr sz="2000" i="0" spc="-5" dirty="0">
                <a:latin typeface="Arial"/>
                <a:cs typeface="Arial"/>
              </a:rPr>
              <a:t>be more </a:t>
            </a:r>
            <a:r>
              <a:rPr sz="2000" i="0" dirty="0">
                <a:latin typeface="Arial"/>
                <a:cs typeface="Arial"/>
              </a:rPr>
              <a:t>inclined </a:t>
            </a:r>
            <a:r>
              <a:rPr sz="2000" i="0" dirty="0" smtClean="0">
                <a:latin typeface="Arial"/>
                <a:cs typeface="Arial"/>
              </a:rPr>
              <a:t>to </a:t>
            </a:r>
            <a:r>
              <a:rPr sz="2000" i="0" spc="-5" dirty="0">
                <a:latin typeface="Arial"/>
                <a:cs typeface="Arial"/>
              </a:rPr>
              <a:t>create </a:t>
            </a:r>
            <a:r>
              <a:rPr sz="2000" i="0" dirty="0">
                <a:latin typeface="Arial"/>
                <a:cs typeface="Arial"/>
              </a:rPr>
              <a:t>and </a:t>
            </a:r>
            <a:r>
              <a:rPr sz="2000" i="0" spc="-5" dirty="0">
                <a:latin typeface="Arial"/>
                <a:cs typeface="Arial"/>
              </a:rPr>
              <a:t>execute</a:t>
            </a:r>
            <a:r>
              <a:rPr sz="2000" i="0" spc="-25" dirty="0">
                <a:latin typeface="Arial"/>
                <a:cs typeface="Arial"/>
              </a:rPr>
              <a:t> </a:t>
            </a:r>
            <a:r>
              <a:rPr sz="2000" i="0" spc="-5" dirty="0">
                <a:latin typeface="Arial"/>
                <a:cs typeface="Arial"/>
              </a:rPr>
              <a:t>tests.”</a:t>
            </a:r>
            <a:endParaRPr sz="2000" i="0" dirty="0">
              <a:latin typeface="Arial"/>
              <a:cs typeface="Arial"/>
            </a:endParaRPr>
          </a:p>
          <a:p>
            <a:pPr>
              <a:lnSpc>
                <a:spcPct val="100000"/>
              </a:lnSpc>
            </a:pPr>
            <a:endParaRPr sz="2000" i="0" dirty="0">
              <a:latin typeface="Times New Roman"/>
              <a:cs typeface="Times New Roman"/>
            </a:endParaRPr>
          </a:p>
          <a:p>
            <a:pPr marL="1041400" lvl="1" indent="-342900">
              <a:lnSpc>
                <a:spcPct val="100000"/>
              </a:lnSpc>
              <a:spcBef>
                <a:spcPts val="5"/>
              </a:spcBef>
              <a:buClr>
                <a:srgbClr val="D1282D"/>
              </a:buClr>
              <a:buFont typeface="Arial"/>
              <a:buChar char="•"/>
              <a:tabLst>
                <a:tab pos="1041400" algn="l"/>
                <a:tab pos="1042035" algn="l"/>
              </a:tabLst>
            </a:pPr>
            <a:r>
              <a:rPr sz="2000" i="0" spc="-15" dirty="0">
                <a:latin typeface="Arial"/>
                <a:cs typeface="Arial"/>
              </a:rPr>
              <a:t>Web </a:t>
            </a:r>
            <a:r>
              <a:rPr sz="2000" i="0" spc="-5" dirty="0">
                <a:latin typeface="Arial"/>
                <a:cs typeface="Arial"/>
              </a:rPr>
              <a:t>site:</a:t>
            </a:r>
            <a:r>
              <a:rPr sz="2000" i="0" spc="-40" dirty="0">
                <a:latin typeface="Arial"/>
                <a:cs typeface="Arial"/>
              </a:rPr>
              <a:t> </a:t>
            </a:r>
            <a:r>
              <a:rPr sz="2000" i="0" dirty="0">
                <a:latin typeface="Arial"/>
                <a:cs typeface="Arial"/>
              </a:rPr>
              <a:t>junit.org</a:t>
            </a:r>
          </a:p>
          <a:p>
            <a:pPr lvl="1">
              <a:lnSpc>
                <a:spcPct val="100000"/>
              </a:lnSpc>
              <a:spcBef>
                <a:spcPts val="15"/>
              </a:spcBef>
              <a:buChar char="•"/>
            </a:pPr>
            <a:endParaRPr sz="2000" i="0" dirty="0">
              <a:latin typeface="Times New Roman"/>
              <a:cs typeface="Times New Roman"/>
            </a:endParaRPr>
          </a:p>
        </p:txBody>
      </p:sp>
      <p:sp>
        <p:nvSpPr>
          <p:cNvPr id="7" name="object 7"/>
          <p:cNvSpPr/>
          <p:nvPr/>
        </p:nvSpPr>
        <p:spPr>
          <a:xfrm>
            <a:off x="6705600" y="2590800"/>
            <a:ext cx="1772411" cy="1772412"/>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705600" y="531876"/>
            <a:ext cx="1772411" cy="177241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742651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a:xfrm>
            <a:off x="503249" y="404664"/>
            <a:ext cx="7886700" cy="1325563"/>
          </a:xfrm>
        </p:spPr>
        <p:txBody>
          <a:bodyPr>
            <a:normAutofit/>
          </a:bodyPr>
          <a:lstStyle/>
          <a:p>
            <a:r>
              <a:rPr lang="en-US" altLang="en-US" sz="2800" dirty="0"/>
              <a:t>JUnit</a:t>
            </a:r>
          </a:p>
        </p:txBody>
      </p:sp>
      <p:sp>
        <p:nvSpPr>
          <p:cNvPr id="696323" name="Rectangle 3"/>
          <p:cNvSpPr>
            <a:spLocks noGrp="1" noChangeArrowheads="1"/>
          </p:cNvSpPr>
          <p:nvPr>
            <p:ph type="body" idx="1"/>
          </p:nvPr>
        </p:nvSpPr>
        <p:spPr>
          <a:xfrm>
            <a:off x="503249" y="1628800"/>
            <a:ext cx="8485188" cy="4456112"/>
          </a:xfrm>
        </p:spPr>
        <p:txBody>
          <a:bodyPr>
            <a:normAutofit/>
          </a:bodyPr>
          <a:lstStyle/>
          <a:p>
            <a:pPr>
              <a:lnSpc>
                <a:spcPct val="90000"/>
              </a:lnSpc>
            </a:pPr>
            <a:r>
              <a:rPr lang="en-US" altLang="en-US" sz="2400" dirty="0"/>
              <a:t>JUnit is a framework for writing unit tests</a:t>
            </a:r>
          </a:p>
          <a:p>
            <a:pPr marL="742950" lvl="1" indent="-285750">
              <a:lnSpc>
                <a:spcPct val="90000"/>
              </a:lnSpc>
            </a:pPr>
            <a:r>
              <a:rPr lang="en-US" altLang="en-US" sz="2200" dirty="0"/>
              <a:t>A </a:t>
            </a:r>
            <a:r>
              <a:rPr lang="en-US" altLang="en-US" sz="2200" dirty="0">
                <a:solidFill>
                  <a:schemeClr val="tx2"/>
                </a:solidFill>
              </a:rPr>
              <a:t>unit test</a:t>
            </a:r>
            <a:r>
              <a:rPr lang="en-US" altLang="en-US" sz="2200" dirty="0"/>
              <a:t> is a test of a </a:t>
            </a:r>
            <a:r>
              <a:rPr lang="en-US" altLang="en-US" sz="2200" i="1" dirty="0"/>
              <a:t>single</a:t>
            </a:r>
            <a:r>
              <a:rPr lang="en-US" altLang="en-US" sz="2200" dirty="0"/>
              <a:t> class</a:t>
            </a:r>
          </a:p>
          <a:p>
            <a:pPr marL="1143000" lvl="2" indent="-228600">
              <a:lnSpc>
                <a:spcPct val="90000"/>
              </a:lnSpc>
            </a:pPr>
            <a:r>
              <a:rPr lang="en-US" altLang="en-US" sz="2000" dirty="0"/>
              <a:t>A </a:t>
            </a:r>
            <a:r>
              <a:rPr lang="en-US" altLang="en-US" sz="2000" dirty="0">
                <a:solidFill>
                  <a:schemeClr val="tx2"/>
                </a:solidFill>
              </a:rPr>
              <a:t>test case</a:t>
            </a:r>
            <a:r>
              <a:rPr lang="en-US" altLang="en-US" sz="2000" dirty="0"/>
              <a:t> is a single test of a single method</a:t>
            </a:r>
          </a:p>
          <a:p>
            <a:pPr marL="1143000" lvl="2" indent="-228600">
              <a:lnSpc>
                <a:spcPct val="90000"/>
              </a:lnSpc>
            </a:pPr>
            <a:r>
              <a:rPr lang="en-US" altLang="en-US" sz="2000" dirty="0"/>
              <a:t>A </a:t>
            </a:r>
            <a:r>
              <a:rPr lang="en-US" altLang="en-US" sz="2000" dirty="0">
                <a:solidFill>
                  <a:schemeClr val="tx2"/>
                </a:solidFill>
              </a:rPr>
              <a:t>test suite</a:t>
            </a:r>
            <a:r>
              <a:rPr lang="en-US" altLang="en-US" sz="2000" dirty="0"/>
              <a:t> is a collection of test cases</a:t>
            </a:r>
          </a:p>
          <a:p>
            <a:r>
              <a:rPr lang="en-US" altLang="en-US" sz="2400" dirty="0" err="1" smtClean="0"/>
              <a:t>JUnit</a:t>
            </a:r>
            <a:r>
              <a:rPr lang="en-US" altLang="en-US" sz="2400" dirty="0" smtClean="0"/>
              <a:t> provides a basic class called </a:t>
            </a:r>
            <a:r>
              <a:rPr lang="en-US" altLang="en-US" sz="2400" dirty="0" err="1" smtClean="0">
                <a:latin typeface="Arial Unicode MS" pitchFamily="34" charset="-128"/>
              </a:rPr>
              <a:t>TestCase</a:t>
            </a:r>
            <a:r>
              <a:rPr lang="en-US" altLang="en-US" sz="2400" dirty="0" smtClean="0">
                <a:latin typeface="Arial Unicode MS" pitchFamily="34" charset="-128"/>
              </a:rPr>
              <a:t> (</a:t>
            </a:r>
            <a:r>
              <a:rPr lang="en-US" altLang="en-US" sz="2200" dirty="0" smtClean="0">
                <a:latin typeface="Arial Unicode MS" pitchFamily="34" charset="-128"/>
              </a:rPr>
              <a:t>public abstract</a:t>
            </a:r>
            <a:r>
              <a:rPr lang="en-US" altLang="en-US" sz="2400" dirty="0" smtClean="0">
                <a:latin typeface="Arial Unicode MS" pitchFamily="34" charset="-128"/>
              </a:rPr>
              <a:t>)</a:t>
            </a:r>
            <a:r>
              <a:rPr lang="en-US" altLang="en-US" sz="2400" dirty="0" smtClean="0"/>
              <a:t>.</a:t>
            </a:r>
            <a:endParaRPr lang="en-US" altLang="en-US" sz="2400" dirty="0" smtClean="0"/>
          </a:p>
          <a:p>
            <a:r>
              <a:rPr lang="en-US" altLang="en-US" sz="2400" dirty="0" smtClean="0"/>
              <a:t>The tester </a:t>
            </a:r>
          </a:p>
          <a:p>
            <a:pPr lvl="1"/>
            <a:r>
              <a:rPr lang="en-US" altLang="en-US" sz="2000" i="1" dirty="0" smtClean="0">
                <a:latin typeface="Arial Unicode MS" pitchFamily="34" charset="-128"/>
              </a:rPr>
              <a:t>Extends</a:t>
            </a:r>
            <a:r>
              <a:rPr lang="en-US" altLang="en-US" sz="2000" dirty="0" smtClean="0"/>
              <a:t> the </a:t>
            </a:r>
            <a:r>
              <a:rPr lang="en-US" altLang="en-US" sz="2000" dirty="0" err="1" smtClean="0">
                <a:latin typeface="Arial Unicode MS" pitchFamily="34" charset="-128"/>
              </a:rPr>
              <a:t>TestCase</a:t>
            </a:r>
            <a:r>
              <a:rPr lang="en-US" altLang="en-US" sz="2000" dirty="0" smtClean="0"/>
              <a:t> class for each test case. 10 extensions for 10 test cases.</a:t>
            </a:r>
          </a:p>
          <a:p>
            <a:pPr lvl="1"/>
            <a:r>
              <a:rPr lang="en-US" altLang="en-US" sz="2000" dirty="0" smtClean="0"/>
              <a:t>Alternatively, extend </a:t>
            </a:r>
            <a:r>
              <a:rPr lang="en-US" altLang="en-US" sz="2000" dirty="0" err="1" smtClean="0"/>
              <a:t>TestCase</a:t>
            </a:r>
            <a:r>
              <a:rPr lang="en-US" altLang="en-US" sz="2000" dirty="0" smtClean="0"/>
              <a:t> to have 10 methods for 10 test cases.</a:t>
            </a:r>
          </a:p>
          <a:p>
            <a:pPr>
              <a:lnSpc>
                <a:spcPct val="90000"/>
              </a:lnSpc>
            </a:pPr>
            <a:endParaRPr lang="en-US" altLang="en-US" sz="2400" dirty="0" smtClean="0"/>
          </a:p>
        </p:txBody>
      </p:sp>
    </p:spTree>
    <p:extLst>
      <p:ext uri="{BB962C8B-B14F-4D97-AF65-F5344CB8AC3E}">
        <p14:creationId xmlns="" xmlns:p14="http://schemas.microsoft.com/office/powerpoint/2010/main" val="5332658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B07C7DD-9393-4009-A5EC-E97BB8CB9682}" type="slidenum">
              <a:rPr lang="en-GB" altLang="en-US"/>
              <a:pPr/>
              <a:t>19</a:t>
            </a:fld>
            <a:endParaRPr lang="en-GB" altLang="en-US"/>
          </a:p>
        </p:txBody>
      </p:sp>
      <p:sp>
        <p:nvSpPr>
          <p:cNvPr id="86018" name="Rectangle 2"/>
          <p:cNvSpPr>
            <a:spLocks noGrp="1" noChangeArrowheads="1"/>
          </p:cNvSpPr>
          <p:nvPr>
            <p:ph type="title"/>
          </p:nvPr>
        </p:nvSpPr>
        <p:spPr>
          <a:xfrm>
            <a:off x="539552" y="500062"/>
            <a:ext cx="7886700" cy="1325563"/>
          </a:xfrm>
        </p:spPr>
        <p:txBody>
          <a:bodyPr>
            <a:normAutofit/>
          </a:bodyPr>
          <a:lstStyle/>
          <a:p>
            <a:r>
              <a:rPr lang="en-GB" altLang="en-US" sz="2800" dirty="0"/>
              <a:t>JUnit</a:t>
            </a:r>
          </a:p>
        </p:txBody>
      </p:sp>
      <p:sp>
        <p:nvSpPr>
          <p:cNvPr id="86019" name="Rectangle 3"/>
          <p:cNvSpPr>
            <a:spLocks noGrp="1" noChangeArrowheads="1"/>
          </p:cNvSpPr>
          <p:nvPr>
            <p:ph type="body" idx="1"/>
          </p:nvPr>
        </p:nvSpPr>
        <p:spPr>
          <a:xfrm>
            <a:off x="539552" y="1825625"/>
            <a:ext cx="7886700" cy="4351338"/>
          </a:xfrm>
        </p:spPr>
        <p:txBody>
          <a:bodyPr>
            <a:normAutofit/>
          </a:bodyPr>
          <a:lstStyle/>
          <a:p>
            <a:r>
              <a:rPr lang="en-GB" altLang="en-US" sz="2400" dirty="0" smtClean="0"/>
              <a:t>Reports </a:t>
            </a:r>
            <a:r>
              <a:rPr lang="en-GB" altLang="en-US" sz="2400" dirty="0"/>
              <a:t>the number of defects </a:t>
            </a:r>
            <a:r>
              <a:rPr lang="en-GB" altLang="en-US" sz="2400" dirty="0" smtClean="0"/>
              <a:t>graphically.</a:t>
            </a:r>
            <a:endParaRPr lang="en-GB" altLang="en-US" sz="2400" dirty="0"/>
          </a:p>
          <a:p>
            <a:r>
              <a:rPr lang="en-GB" altLang="en-US" sz="2400" dirty="0"/>
              <a:t>May create many tests for each method</a:t>
            </a:r>
            <a:r>
              <a:rPr lang="en-GB" altLang="en-US" sz="2400" dirty="0" smtClean="0"/>
              <a:t>.</a:t>
            </a:r>
          </a:p>
          <a:p>
            <a:r>
              <a:rPr lang="en-GB" altLang="en-US" sz="2400" i="1" dirty="0"/>
              <a:t>C</a:t>
            </a:r>
            <a:r>
              <a:rPr lang="en-GB" altLang="en-US" sz="2400" dirty="0" smtClean="0"/>
              <a:t>heaply </a:t>
            </a:r>
            <a:r>
              <a:rPr lang="en-GB" altLang="en-US" sz="2400" dirty="0"/>
              <a:t>and incrementally build a test suite that</a:t>
            </a:r>
            <a:r>
              <a:rPr lang="nb-NO" altLang="en-US" sz="2400" dirty="0"/>
              <a:t> helps to:</a:t>
            </a:r>
            <a:endParaRPr lang="en-GB" altLang="en-US" sz="2400" dirty="0"/>
          </a:p>
          <a:p>
            <a:pPr lvl="1"/>
            <a:r>
              <a:rPr lang="en-GB" altLang="en-US" sz="2400" dirty="0"/>
              <a:t>measure your progress,</a:t>
            </a:r>
          </a:p>
          <a:p>
            <a:pPr lvl="1"/>
            <a:r>
              <a:rPr lang="en-GB" altLang="en-US" sz="2400" dirty="0"/>
              <a:t>spot unintended side effects.</a:t>
            </a:r>
          </a:p>
          <a:p>
            <a:pPr lvl="1"/>
            <a:r>
              <a:rPr lang="en-GB" altLang="en-US" sz="2400" dirty="0"/>
              <a:t>focus your development efforts.</a:t>
            </a:r>
          </a:p>
          <a:p>
            <a:endParaRPr lang="en-GB" altLang="en-US" sz="2400" dirty="0"/>
          </a:p>
          <a:p>
            <a:endParaRPr lang="en-GB" altLang="en-US" sz="2400" dirty="0"/>
          </a:p>
        </p:txBody>
      </p:sp>
    </p:spTree>
    <p:extLst>
      <p:ext uri="{BB962C8B-B14F-4D97-AF65-F5344CB8AC3E}">
        <p14:creationId xmlns="" xmlns:p14="http://schemas.microsoft.com/office/powerpoint/2010/main" val="3440346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63610"/>
          </a:xfrm>
        </p:spPr>
        <p:txBody>
          <a:bodyPr>
            <a:normAutofit/>
          </a:bodyPr>
          <a:lstStyle/>
          <a:p>
            <a:r>
              <a:rPr lang="en-GB" sz="2800" dirty="0" smtClean="0"/>
              <a:t>Why software testing?</a:t>
            </a:r>
            <a:endParaRPr lang="en-GB" sz="2800" dirty="0"/>
          </a:p>
        </p:txBody>
      </p:sp>
      <p:sp>
        <p:nvSpPr>
          <p:cNvPr id="3" name="Content Placeholder 2"/>
          <p:cNvSpPr>
            <a:spLocks noGrp="1"/>
          </p:cNvSpPr>
          <p:nvPr>
            <p:ph idx="1"/>
          </p:nvPr>
        </p:nvSpPr>
        <p:spPr>
          <a:xfrm>
            <a:off x="628650" y="1500174"/>
            <a:ext cx="7886700" cy="4676789"/>
          </a:xfrm>
        </p:spPr>
        <p:txBody>
          <a:bodyPr/>
          <a:lstStyle/>
          <a:p>
            <a:r>
              <a:rPr lang="en-GB" dirty="0" smtClean="0"/>
              <a:t>Because we all make mistakes. </a:t>
            </a:r>
            <a:endParaRPr lang="en-GB" dirty="0" smtClean="0"/>
          </a:p>
          <a:p>
            <a:pPr lvl="1"/>
            <a:r>
              <a:rPr lang="en-GB" dirty="0" smtClean="0"/>
              <a:t>Some </a:t>
            </a:r>
            <a:r>
              <a:rPr lang="en-GB" dirty="0" smtClean="0"/>
              <a:t>of those mistakes are </a:t>
            </a:r>
            <a:r>
              <a:rPr lang="en-GB" dirty="0" smtClean="0"/>
              <a:t>unimportant,</a:t>
            </a:r>
          </a:p>
          <a:p>
            <a:pPr lvl="1"/>
            <a:r>
              <a:rPr lang="en-GB" dirty="0" smtClean="0"/>
              <a:t>but </a:t>
            </a:r>
            <a:r>
              <a:rPr lang="en-GB" dirty="0" smtClean="0"/>
              <a:t>some of them are expensive or dangerous. </a:t>
            </a:r>
            <a:endParaRPr lang="en-GB" dirty="0" smtClean="0"/>
          </a:p>
          <a:p>
            <a:r>
              <a:rPr lang="en-GB" dirty="0" smtClean="0"/>
              <a:t>to point out the defects and errors that were made during the development phases</a:t>
            </a:r>
            <a:r>
              <a:rPr lang="en-GB" dirty="0" smtClean="0"/>
              <a:t>.</a:t>
            </a:r>
          </a:p>
          <a:p>
            <a:r>
              <a:rPr lang="en-GB" dirty="0" smtClean="0"/>
              <a:t>to ensure the Quality of the product and gain the customers' </a:t>
            </a:r>
            <a:r>
              <a:rPr lang="en-GB" dirty="0" smtClean="0"/>
              <a:t>confidence</a:t>
            </a:r>
          </a:p>
          <a:p>
            <a:r>
              <a:rPr lang="en-GB" dirty="0" smtClean="0"/>
              <a:t>to require lower </a:t>
            </a:r>
            <a:r>
              <a:rPr lang="en-GB" dirty="0" smtClean="0"/>
              <a:t>maintenance cost and hence </a:t>
            </a:r>
            <a:r>
              <a:rPr lang="en-GB" dirty="0" smtClean="0"/>
              <a:t>result </a:t>
            </a:r>
            <a:r>
              <a:rPr lang="en-GB" dirty="0" smtClean="0"/>
              <a:t>into more accurate, consistent and reliable results</a:t>
            </a:r>
            <a:r>
              <a:rPr lang="en-GB" dirty="0" smtClean="0"/>
              <a:t>.</a:t>
            </a:r>
          </a:p>
          <a:p>
            <a:r>
              <a:rPr lang="en-GB" dirty="0" smtClean="0"/>
              <a:t>Effective performance of software applications/products</a:t>
            </a:r>
          </a:p>
          <a:p>
            <a:r>
              <a:rPr lang="en-GB" dirty="0" smtClean="0"/>
              <a:t>to ensure that bugs and issues are detected early in the life cycle of the product or application. Otherwise, it can be very expensive to fix them since this might require redesign, re-implementation and retesting of the application.</a:t>
            </a:r>
          </a:p>
          <a:p>
            <a:endParaRPr lang="en-GB" dirty="0"/>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2</a:t>
            </a:fld>
            <a:endParaRPr lang="en-US"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a:xfrm>
            <a:off x="395536" y="692696"/>
            <a:ext cx="7886700" cy="1325563"/>
          </a:xfrm>
        </p:spPr>
        <p:txBody>
          <a:bodyPr>
            <a:normAutofit/>
          </a:bodyPr>
          <a:lstStyle/>
          <a:p>
            <a:r>
              <a:rPr lang="en-US" altLang="en-US" sz="2800" dirty="0"/>
              <a:t>What is a testing framework?</a:t>
            </a:r>
            <a:endParaRPr lang="de-DE" altLang="en-US" sz="2800" dirty="0"/>
          </a:p>
        </p:txBody>
      </p:sp>
      <p:sp>
        <p:nvSpPr>
          <p:cNvPr id="693251" name="Rectangle 3"/>
          <p:cNvSpPr>
            <a:spLocks noGrp="1" noChangeArrowheads="1"/>
          </p:cNvSpPr>
          <p:nvPr>
            <p:ph type="body" idx="1"/>
          </p:nvPr>
        </p:nvSpPr>
        <p:spPr>
          <a:xfrm>
            <a:off x="395536" y="1844824"/>
            <a:ext cx="7886700" cy="4351338"/>
          </a:xfrm>
        </p:spPr>
        <p:txBody>
          <a:bodyPr>
            <a:normAutofit/>
          </a:bodyPr>
          <a:lstStyle/>
          <a:p>
            <a:r>
              <a:rPr lang="en-US" altLang="en-US" sz="2400" dirty="0"/>
              <a:t>A test framework provides reusable test functionality which:</a:t>
            </a:r>
          </a:p>
          <a:p>
            <a:pPr marL="742950" lvl="1" indent="-285750"/>
            <a:r>
              <a:rPr lang="en-US" altLang="en-US" sz="2200" dirty="0"/>
              <a:t>i</a:t>
            </a:r>
            <a:r>
              <a:rPr lang="en-US" altLang="en-US" sz="2200" dirty="0" smtClean="0"/>
              <a:t>s </a:t>
            </a:r>
            <a:r>
              <a:rPr lang="en-US" altLang="en-US" sz="2200" dirty="0"/>
              <a:t>easier to use (e.g. don’t have to write the same code for each class)</a:t>
            </a:r>
          </a:p>
          <a:p>
            <a:pPr marL="742950" lvl="1" indent="-285750"/>
            <a:r>
              <a:rPr lang="en-US" altLang="en-US" sz="2200" dirty="0"/>
              <a:t>i</a:t>
            </a:r>
            <a:r>
              <a:rPr lang="en-US" altLang="en-US" sz="2200" dirty="0" smtClean="0"/>
              <a:t>s </a:t>
            </a:r>
            <a:r>
              <a:rPr lang="en-US" altLang="en-US" sz="2200" dirty="0" err="1" smtClean="0"/>
              <a:t>standardised</a:t>
            </a:r>
            <a:r>
              <a:rPr lang="en-US" altLang="en-US" sz="2200" dirty="0" smtClean="0"/>
              <a:t> </a:t>
            </a:r>
            <a:r>
              <a:rPr lang="en-US" altLang="en-US" sz="2200" dirty="0"/>
              <a:t>and reusable</a:t>
            </a:r>
          </a:p>
          <a:p>
            <a:pPr marL="742950" lvl="1" indent="-285750"/>
            <a:r>
              <a:rPr lang="en-US" altLang="en-US" sz="2200" dirty="0"/>
              <a:t>p</a:t>
            </a:r>
            <a:r>
              <a:rPr lang="en-US" altLang="en-US" sz="2200" dirty="0" smtClean="0"/>
              <a:t>rovides </a:t>
            </a:r>
            <a:r>
              <a:rPr lang="en-US" altLang="en-US" sz="2200" dirty="0"/>
              <a:t>a base for regression tests</a:t>
            </a:r>
          </a:p>
          <a:p>
            <a:endParaRPr lang="de-DE" altLang="en-US" sz="2400" dirty="0"/>
          </a:p>
        </p:txBody>
      </p:sp>
    </p:spTree>
    <p:extLst>
      <p:ext uri="{BB962C8B-B14F-4D97-AF65-F5344CB8AC3E}">
        <p14:creationId xmlns="" xmlns:p14="http://schemas.microsoft.com/office/powerpoint/2010/main" val="37828925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a:xfrm>
            <a:off x="395288" y="260350"/>
            <a:ext cx="7772400" cy="1295400"/>
          </a:xfrm>
        </p:spPr>
        <p:txBody>
          <a:bodyPr>
            <a:normAutofit/>
          </a:bodyPr>
          <a:lstStyle/>
          <a:p>
            <a:r>
              <a:rPr lang="en-US" altLang="en-US" sz="2800" dirty="0"/>
              <a:t>Regression testing</a:t>
            </a:r>
          </a:p>
        </p:txBody>
      </p:sp>
      <p:sp>
        <p:nvSpPr>
          <p:cNvPr id="695299" name="Rectangle 3"/>
          <p:cNvSpPr>
            <a:spLocks noGrp="1" noChangeArrowheads="1"/>
          </p:cNvSpPr>
          <p:nvPr>
            <p:ph type="body" idx="1"/>
          </p:nvPr>
        </p:nvSpPr>
        <p:spPr>
          <a:xfrm>
            <a:off x="395288" y="1561572"/>
            <a:ext cx="7772400" cy="4510634"/>
          </a:xfrm>
        </p:spPr>
        <p:txBody>
          <a:bodyPr>
            <a:noAutofit/>
          </a:bodyPr>
          <a:lstStyle/>
          <a:p>
            <a:r>
              <a:rPr lang="en-US" altLang="en-US" sz="2400" dirty="0"/>
              <a:t>New code and changes to old code can affect the rest of the code </a:t>
            </a:r>
            <a:r>
              <a:rPr lang="en-US" altLang="en-US" sz="2400" dirty="0" smtClean="0"/>
              <a:t>base</a:t>
            </a:r>
            <a:endParaRPr lang="en-US" altLang="en-US" sz="2000" dirty="0"/>
          </a:p>
          <a:p>
            <a:pPr lvl="1"/>
            <a:r>
              <a:rPr lang="en-US" altLang="en-US" sz="2000" dirty="0" smtClean="0"/>
              <a:t>Does new functionality disturb existing functionality?</a:t>
            </a:r>
          </a:p>
          <a:p>
            <a:pPr lvl="1"/>
            <a:r>
              <a:rPr lang="en-US" altLang="en-US" sz="2000" dirty="0" smtClean="0"/>
              <a:t>Keep old test suite + old results … rerun.</a:t>
            </a:r>
          </a:p>
          <a:p>
            <a:r>
              <a:rPr lang="en-GB" altLang="en-US" sz="2400" dirty="0" smtClean="0"/>
              <a:t>Regression testing is the process of testing changes to computer programs to make sure that the older programming still works with the new changes.</a:t>
            </a:r>
          </a:p>
          <a:p>
            <a:r>
              <a:rPr lang="en-GB" altLang="en-US" sz="2400" dirty="0" smtClean="0"/>
              <a:t>Regression testing is a normal part of the program development process and, in larger companies, is done by code testing specialists.</a:t>
            </a:r>
          </a:p>
          <a:p>
            <a:endParaRPr lang="en-US" altLang="en-US" sz="2400" dirty="0"/>
          </a:p>
        </p:txBody>
      </p:sp>
    </p:spTree>
    <p:extLst>
      <p:ext uri="{BB962C8B-B14F-4D97-AF65-F5344CB8AC3E}">
        <p14:creationId xmlns="" xmlns:p14="http://schemas.microsoft.com/office/powerpoint/2010/main" val="24199054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p:txBody>
          <a:bodyPr>
            <a:normAutofit/>
          </a:bodyPr>
          <a:lstStyle/>
          <a:p>
            <a:r>
              <a:rPr lang="en-US" altLang="en-US" sz="2800" dirty="0"/>
              <a:t>What JUnit does</a:t>
            </a:r>
          </a:p>
        </p:txBody>
      </p:sp>
      <p:sp>
        <p:nvSpPr>
          <p:cNvPr id="698371" name="Rectangle 3"/>
          <p:cNvSpPr>
            <a:spLocks noGrp="1" noChangeArrowheads="1"/>
          </p:cNvSpPr>
          <p:nvPr>
            <p:ph type="body" idx="1"/>
          </p:nvPr>
        </p:nvSpPr>
        <p:spPr>
          <a:xfrm>
            <a:off x="628650" y="1556792"/>
            <a:ext cx="7886700" cy="1944216"/>
          </a:xfrm>
        </p:spPr>
        <p:txBody>
          <a:bodyPr>
            <a:noAutofit/>
          </a:bodyPr>
          <a:lstStyle/>
          <a:p>
            <a:r>
              <a:rPr lang="en-US" altLang="en-US" sz="2400" dirty="0"/>
              <a:t>JUnit runs a suite of tests and reports results</a:t>
            </a:r>
          </a:p>
          <a:p>
            <a:r>
              <a:rPr lang="en-US" altLang="en-US" sz="2400" dirty="0"/>
              <a:t>For </a:t>
            </a:r>
            <a:r>
              <a:rPr lang="en-US" altLang="en-US" sz="2400" i="1" dirty="0"/>
              <a:t>each</a:t>
            </a:r>
            <a:r>
              <a:rPr lang="en-US" altLang="en-US" sz="2400" dirty="0"/>
              <a:t> test in the test suite:</a:t>
            </a:r>
          </a:p>
          <a:p>
            <a:pPr marL="742950" lvl="1" indent="-285750"/>
            <a:r>
              <a:rPr lang="en-US" altLang="en-US" sz="2200" dirty="0"/>
              <a:t>JUnit calls </a:t>
            </a:r>
            <a:r>
              <a:rPr lang="en-US" altLang="en-US" sz="2200" dirty="0" err="1">
                <a:solidFill>
                  <a:schemeClr val="hlink"/>
                </a:solidFill>
                <a:latin typeface="Trebuchet MS" panose="020B0603020202020204" pitchFamily="34" charset="0"/>
              </a:rPr>
              <a:t>setUp</a:t>
            </a:r>
            <a:r>
              <a:rPr lang="en-US" altLang="en-US" sz="2200" dirty="0">
                <a:solidFill>
                  <a:schemeClr val="hlink"/>
                </a:solidFill>
                <a:latin typeface="Trebuchet MS" panose="020B0603020202020204" pitchFamily="34" charset="0"/>
              </a:rPr>
              <a:t>()</a:t>
            </a:r>
          </a:p>
          <a:p>
            <a:pPr marL="1143000" lvl="2" indent="-228600"/>
            <a:r>
              <a:rPr lang="en-US" altLang="en-US" sz="2000" dirty="0"/>
              <a:t>This method should create any objects you may need for testing</a:t>
            </a:r>
          </a:p>
          <a:p>
            <a:pPr marL="1143000" lvl="2" indent="-228600"/>
            <a:endParaRPr lang="en-US" altLang="en-US" sz="2400" dirty="0"/>
          </a:p>
        </p:txBody>
      </p:sp>
    </p:spTree>
    <p:extLst>
      <p:ext uri="{BB962C8B-B14F-4D97-AF65-F5344CB8AC3E}">
        <p14:creationId xmlns="" xmlns:p14="http://schemas.microsoft.com/office/powerpoint/2010/main" val="41539365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a:xfrm>
            <a:off x="457200" y="355751"/>
            <a:ext cx="7886700" cy="1325563"/>
          </a:xfrm>
        </p:spPr>
        <p:txBody>
          <a:bodyPr>
            <a:normAutofit/>
          </a:bodyPr>
          <a:lstStyle/>
          <a:p>
            <a:r>
              <a:rPr lang="en-US" altLang="en-US" sz="2800" dirty="0"/>
              <a:t>What JUnit does…</a:t>
            </a:r>
            <a:endParaRPr lang="de-DE" altLang="en-US" sz="2800" dirty="0"/>
          </a:p>
        </p:txBody>
      </p:sp>
      <p:sp>
        <p:nvSpPr>
          <p:cNvPr id="699395" name="Rectangle 3"/>
          <p:cNvSpPr>
            <a:spLocks noGrp="1" noChangeArrowheads="1"/>
          </p:cNvSpPr>
          <p:nvPr>
            <p:ph type="body" idx="1"/>
          </p:nvPr>
        </p:nvSpPr>
        <p:spPr>
          <a:xfrm>
            <a:off x="457200" y="1681314"/>
            <a:ext cx="8229600" cy="2879526"/>
          </a:xfrm>
        </p:spPr>
        <p:txBody>
          <a:bodyPr/>
          <a:lstStyle/>
          <a:p>
            <a:pPr>
              <a:lnSpc>
                <a:spcPct val="90000"/>
              </a:lnSpc>
            </a:pPr>
            <a:r>
              <a:rPr lang="en-US" altLang="en-US" sz="2400" dirty="0"/>
              <a:t>JUnit calls </a:t>
            </a:r>
            <a:r>
              <a:rPr lang="en-US" altLang="en-US" sz="2400" i="1" dirty="0"/>
              <a:t>one</a:t>
            </a:r>
            <a:r>
              <a:rPr lang="en-US" altLang="en-US" sz="2400" dirty="0"/>
              <a:t> test method</a:t>
            </a:r>
          </a:p>
          <a:p>
            <a:pPr marL="742950" lvl="1" indent="-285750">
              <a:lnSpc>
                <a:spcPct val="90000"/>
              </a:lnSpc>
            </a:pPr>
            <a:r>
              <a:rPr lang="en-US" altLang="en-US" sz="2000" dirty="0"/>
              <a:t>The test method may comprise multiple test cases; that is, it may make multiple calls to the method you are testing</a:t>
            </a:r>
          </a:p>
          <a:p>
            <a:pPr marL="742950" lvl="1" indent="-285750">
              <a:lnSpc>
                <a:spcPct val="90000"/>
              </a:lnSpc>
            </a:pPr>
            <a:r>
              <a:rPr lang="en-US" altLang="en-US" sz="2000" dirty="0" smtClean="0"/>
              <a:t>The </a:t>
            </a:r>
            <a:r>
              <a:rPr lang="en-US" altLang="en-US" sz="2000" dirty="0" err="1">
                <a:solidFill>
                  <a:schemeClr val="hlink"/>
                </a:solidFill>
                <a:latin typeface="Trebuchet MS" panose="020B0603020202020204" pitchFamily="34" charset="0"/>
              </a:rPr>
              <a:t>setUp</a:t>
            </a:r>
            <a:r>
              <a:rPr lang="en-US" altLang="en-US" sz="2000" dirty="0">
                <a:solidFill>
                  <a:schemeClr val="hlink"/>
                </a:solidFill>
                <a:latin typeface="Trebuchet MS" panose="020B0603020202020204" pitchFamily="34" charset="0"/>
              </a:rPr>
              <a:t>()</a:t>
            </a:r>
            <a:r>
              <a:rPr lang="en-US" altLang="en-US" sz="2000" dirty="0"/>
              <a:t> method ensures you </a:t>
            </a:r>
            <a:r>
              <a:rPr lang="en-US" altLang="en-US" sz="2000" i="1" dirty="0"/>
              <a:t>entered</a:t>
            </a:r>
            <a:r>
              <a:rPr lang="en-US" altLang="en-US" sz="2000" dirty="0"/>
              <a:t> the test method with a virgin set of objects; what you do with them is up to you</a:t>
            </a:r>
          </a:p>
          <a:p>
            <a:pPr>
              <a:lnSpc>
                <a:spcPct val="90000"/>
              </a:lnSpc>
            </a:pPr>
            <a:r>
              <a:rPr lang="en-US" altLang="en-US" sz="2400" dirty="0"/>
              <a:t>JUnit calls </a:t>
            </a:r>
            <a:r>
              <a:rPr lang="en-US" altLang="en-US" sz="2400" dirty="0" err="1">
                <a:solidFill>
                  <a:schemeClr val="hlink"/>
                </a:solidFill>
                <a:latin typeface="Trebuchet MS" panose="020B0603020202020204" pitchFamily="34" charset="0"/>
              </a:rPr>
              <a:t>tearDown</a:t>
            </a:r>
            <a:r>
              <a:rPr lang="en-US" altLang="en-US" sz="2400" dirty="0">
                <a:solidFill>
                  <a:schemeClr val="hlink"/>
                </a:solidFill>
                <a:latin typeface="Trebuchet MS" panose="020B0603020202020204" pitchFamily="34" charset="0"/>
              </a:rPr>
              <a:t>()</a:t>
            </a:r>
          </a:p>
          <a:p>
            <a:pPr marL="742950" lvl="1" indent="-285750">
              <a:lnSpc>
                <a:spcPct val="90000"/>
              </a:lnSpc>
            </a:pPr>
            <a:r>
              <a:rPr lang="en-US" altLang="en-US" sz="2000" dirty="0"/>
              <a:t>This method should remove any objects you created</a:t>
            </a:r>
            <a:endParaRPr lang="de-DE" altLang="en-US" sz="2000" dirty="0"/>
          </a:p>
        </p:txBody>
      </p:sp>
    </p:spTree>
    <p:extLst>
      <p:ext uri="{BB962C8B-B14F-4D97-AF65-F5344CB8AC3E}">
        <p14:creationId xmlns="" xmlns:p14="http://schemas.microsoft.com/office/powerpoint/2010/main" val="42050803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a:xfrm>
            <a:off x="457200" y="548680"/>
            <a:ext cx="7886700" cy="1325563"/>
          </a:xfrm>
        </p:spPr>
        <p:txBody>
          <a:bodyPr>
            <a:normAutofit/>
          </a:bodyPr>
          <a:lstStyle/>
          <a:p>
            <a:r>
              <a:rPr lang="en-US" altLang="en-US" sz="2800" dirty="0"/>
              <a:t>Creating a test class in JUnit</a:t>
            </a:r>
          </a:p>
        </p:txBody>
      </p:sp>
      <p:sp>
        <p:nvSpPr>
          <p:cNvPr id="700419" name="Rectangle 3"/>
          <p:cNvSpPr>
            <a:spLocks noGrp="1" noChangeArrowheads="1"/>
          </p:cNvSpPr>
          <p:nvPr>
            <p:ph type="body" idx="1"/>
          </p:nvPr>
        </p:nvSpPr>
        <p:spPr>
          <a:xfrm>
            <a:off x="457200" y="1700808"/>
            <a:ext cx="8229600" cy="4176464"/>
          </a:xfrm>
        </p:spPr>
        <p:txBody>
          <a:bodyPr>
            <a:noAutofit/>
          </a:bodyPr>
          <a:lstStyle/>
          <a:p>
            <a:pPr>
              <a:lnSpc>
                <a:spcPct val="90000"/>
              </a:lnSpc>
            </a:pPr>
            <a:r>
              <a:rPr lang="de-DE" altLang="en-US" sz="2400" dirty="0"/>
              <a:t>Define a subclass of TestCase </a:t>
            </a:r>
          </a:p>
          <a:p>
            <a:pPr>
              <a:lnSpc>
                <a:spcPct val="90000"/>
              </a:lnSpc>
            </a:pPr>
            <a:r>
              <a:rPr lang="de-DE" altLang="en-US" sz="2400" dirty="0"/>
              <a:t>Override the </a:t>
            </a:r>
            <a:r>
              <a:rPr lang="de-DE" altLang="en-US" sz="2400" dirty="0">
                <a:solidFill>
                  <a:schemeClr val="hlink"/>
                </a:solidFill>
              </a:rPr>
              <a:t>setUp()</a:t>
            </a:r>
            <a:r>
              <a:rPr lang="de-DE" altLang="en-US" sz="2400" dirty="0"/>
              <a:t> method to </a:t>
            </a:r>
            <a:r>
              <a:rPr lang="de-DE" altLang="en-US" sz="2400" dirty="0" smtClean="0"/>
              <a:t>initialise </a:t>
            </a:r>
            <a:r>
              <a:rPr lang="de-DE" altLang="en-US" sz="2400" dirty="0"/>
              <a:t>object(s) under test. </a:t>
            </a:r>
          </a:p>
          <a:p>
            <a:pPr>
              <a:lnSpc>
                <a:spcPct val="90000"/>
              </a:lnSpc>
            </a:pPr>
            <a:r>
              <a:rPr lang="de-DE" altLang="en-US" sz="2400" dirty="0"/>
              <a:t>Override the </a:t>
            </a:r>
            <a:r>
              <a:rPr lang="de-DE" altLang="en-US" sz="2400" dirty="0">
                <a:solidFill>
                  <a:schemeClr val="hlink"/>
                </a:solidFill>
              </a:rPr>
              <a:t>tearDown()</a:t>
            </a:r>
            <a:r>
              <a:rPr lang="de-DE" altLang="en-US" sz="2400" dirty="0"/>
              <a:t> method to release object(s) under test. </a:t>
            </a:r>
          </a:p>
          <a:p>
            <a:pPr>
              <a:lnSpc>
                <a:spcPct val="90000"/>
              </a:lnSpc>
            </a:pPr>
            <a:r>
              <a:rPr lang="de-DE" altLang="en-US" sz="2400" dirty="0"/>
              <a:t>Define one or more public </a:t>
            </a:r>
            <a:r>
              <a:rPr lang="de-DE" altLang="en-US" sz="2400" dirty="0">
                <a:solidFill>
                  <a:schemeClr val="hlink"/>
                </a:solidFill>
              </a:rPr>
              <a:t>testXXX()</a:t>
            </a:r>
            <a:r>
              <a:rPr lang="de-DE" altLang="en-US" sz="2400" dirty="0"/>
              <a:t> methods that exercise the object(s) under test and assert expected results. </a:t>
            </a:r>
          </a:p>
          <a:p>
            <a:pPr>
              <a:lnSpc>
                <a:spcPct val="90000"/>
              </a:lnSpc>
            </a:pPr>
            <a:r>
              <a:rPr lang="de-DE" altLang="en-US" sz="2400" dirty="0"/>
              <a:t>Define a static </a:t>
            </a:r>
            <a:r>
              <a:rPr lang="de-DE" altLang="en-US" sz="2400" dirty="0">
                <a:solidFill>
                  <a:schemeClr val="hlink"/>
                </a:solidFill>
              </a:rPr>
              <a:t>suite()</a:t>
            </a:r>
            <a:r>
              <a:rPr lang="de-DE" altLang="en-US" sz="2400" dirty="0"/>
              <a:t> </a:t>
            </a:r>
            <a:r>
              <a:rPr lang="de-DE" altLang="en-US" sz="2400" dirty="0" smtClean="0"/>
              <a:t>method </a:t>
            </a:r>
            <a:r>
              <a:rPr lang="de-DE" altLang="en-US" sz="2400" dirty="0"/>
              <a:t>that creates a TestSuite containing all the </a:t>
            </a:r>
            <a:r>
              <a:rPr lang="de-DE" altLang="en-US" sz="2400" dirty="0">
                <a:solidFill>
                  <a:schemeClr val="hlink"/>
                </a:solidFill>
              </a:rPr>
              <a:t>testXXX()</a:t>
            </a:r>
            <a:r>
              <a:rPr lang="de-DE" altLang="en-US" sz="2400" dirty="0"/>
              <a:t> methods of the TestCase. </a:t>
            </a:r>
          </a:p>
          <a:p>
            <a:pPr>
              <a:lnSpc>
                <a:spcPct val="90000"/>
              </a:lnSpc>
            </a:pPr>
            <a:endParaRPr lang="de-DE" altLang="en-US" sz="2400" dirty="0"/>
          </a:p>
        </p:txBody>
      </p:sp>
    </p:spTree>
    <p:extLst>
      <p:ext uri="{BB962C8B-B14F-4D97-AF65-F5344CB8AC3E}">
        <p14:creationId xmlns="" xmlns:p14="http://schemas.microsoft.com/office/powerpoint/2010/main" val="29177844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a:xfrm>
            <a:off x="457200" y="404664"/>
            <a:ext cx="7886700" cy="1325563"/>
          </a:xfrm>
        </p:spPr>
        <p:txBody>
          <a:bodyPr>
            <a:normAutofit/>
          </a:bodyPr>
          <a:lstStyle/>
          <a:p>
            <a:r>
              <a:rPr lang="en-US" altLang="en-US" sz="2800" dirty="0"/>
              <a:t>Fixtures</a:t>
            </a:r>
          </a:p>
        </p:txBody>
      </p:sp>
      <p:sp>
        <p:nvSpPr>
          <p:cNvPr id="701443" name="Rectangle 3"/>
          <p:cNvSpPr>
            <a:spLocks noGrp="1" noChangeArrowheads="1"/>
          </p:cNvSpPr>
          <p:nvPr>
            <p:ph type="body" idx="1"/>
          </p:nvPr>
        </p:nvSpPr>
        <p:spPr>
          <a:xfrm>
            <a:off x="457200" y="1844824"/>
            <a:ext cx="8229600" cy="3599606"/>
          </a:xfrm>
        </p:spPr>
        <p:txBody>
          <a:bodyPr>
            <a:normAutofit lnSpcReduction="10000"/>
          </a:bodyPr>
          <a:lstStyle/>
          <a:p>
            <a:r>
              <a:rPr lang="en-US" altLang="en-US" sz="2400" dirty="0"/>
              <a:t>A fixture is just </a:t>
            </a:r>
            <a:r>
              <a:rPr lang="en-US" altLang="en-US" sz="2400" dirty="0" smtClean="0"/>
              <a:t>some </a:t>
            </a:r>
            <a:r>
              <a:rPr lang="en-US" altLang="en-US" sz="2400" dirty="0"/>
              <a:t>code you want </a:t>
            </a:r>
            <a:r>
              <a:rPr lang="en-US" altLang="en-US" sz="2400" dirty="0" smtClean="0"/>
              <a:t>to run </a:t>
            </a:r>
            <a:r>
              <a:rPr lang="en-US" altLang="en-US" sz="2400" dirty="0"/>
              <a:t>before every test</a:t>
            </a:r>
          </a:p>
          <a:p>
            <a:r>
              <a:rPr lang="en-US" altLang="en-US" sz="2400" dirty="0"/>
              <a:t>You get a fixture by overriding the method </a:t>
            </a:r>
          </a:p>
          <a:p>
            <a:pPr marL="742950" lvl="1" indent="-285750"/>
            <a:r>
              <a:rPr lang="en-US" altLang="en-US" sz="2000" dirty="0"/>
              <a:t>protected void </a:t>
            </a:r>
            <a:r>
              <a:rPr lang="en-US" altLang="en-US" sz="2000" dirty="0" err="1">
                <a:solidFill>
                  <a:schemeClr val="hlink"/>
                </a:solidFill>
              </a:rPr>
              <a:t>setUp</a:t>
            </a:r>
            <a:r>
              <a:rPr lang="en-US" altLang="en-US" sz="2000" dirty="0">
                <a:solidFill>
                  <a:schemeClr val="hlink"/>
                </a:solidFill>
              </a:rPr>
              <a:t>()</a:t>
            </a:r>
            <a:r>
              <a:rPr lang="en-US" altLang="en-US" sz="2000" dirty="0"/>
              <a:t> { …}</a:t>
            </a:r>
          </a:p>
          <a:p>
            <a:r>
              <a:rPr lang="en-US" altLang="en-US" sz="2400" dirty="0"/>
              <a:t>The general rule for running a test is:</a:t>
            </a:r>
          </a:p>
          <a:p>
            <a:pPr marL="742950" lvl="1" indent="-285750"/>
            <a:r>
              <a:rPr lang="en-US" altLang="en-US" sz="2000" dirty="0"/>
              <a:t>protected void </a:t>
            </a:r>
            <a:r>
              <a:rPr lang="en-US" altLang="en-US" sz="2000" dirty="0" err="1">
                <a:solidFill>
                  <a:schemeClr val="hlink"/>
                </a:solidFill>
              </a:rPr>
              <a:t>runTest</a:t>
            </a:r>
            <a:r>
              <a:rPr lang="en-US" altLang="en-US" sz="2000" dirty="0">
                <a:solidFill>
                  <a:schemeClr val="hlink"/>
                </a:solidFill>
              </a:rPr>
              <a:t>()</a:t>
            </a:r>
            <a:r>
              <a:rPr lang="en-US" altLang="en-US" sz="2000" dirty="0"/>
              <a:t> {</a:t>
            </a:r>
            <a:br>
              <a:rPr lang="en-US" altLang="en-US" sz="2000" dirty="0"/>
            </a:br>
            <a:r>
              <a:rPr lang="en-US" altLang="en-US" sz="2000" dirty="0"/>
              <a:t>	</a:t>
            </a:r>
            <a:r>
              <a:rPr lang="en-US" altLang="en-US" sz="2000" dirty="0" err="1" smtClean="0">
                <a:solidFill>
                  <a:schemeClr val="hlink"/>
                </a:solidFill>
              </a:rPr>
              <a:t>setUp</a:t>
            </a:r>
            <a:r>
              <a:rPr lang="en-US" altLang="en-US" sz="2000" dirty="0" smtClean="0">
                <a:solidFill>
                  <a:schemeClr val="hlink"/>
                </a:solidFill>
              </a:rPr>
              <a:t>();</a:t>
            </a:r>
            <a:r>
              <a:rPr lang="en-US" altLang="en-US" sz="2000" dirty="0" smtClean="0"/>
              <a:t>  </a:t>
            </a:r>
          </a:p>
          <a:p>
            <a:pPr marL="457200" lvl="1" indent="0">
              <a:buNone/>
            </a:pPr>
            <a:r>
              <a:rPr lang="en-US" altLang="en-US" sz="2000" dirty="0"/>
              <a:t>	</a:t>
            </a:r>
            <a:r>
              <a:rPr lang="en-US" altLang="en-US" sz="2000" dirty="0" smtClean="0"/>
              <a:t>	&lt;</a:t>
            </a:r>
            <a:r>
              <a:rPr lang="en-US" altLang="en-US" sz="2000" dirty="0"/>
              <a:t>run the test</a:t>
            </a:r>
            <a:r>
              <a:rPr lang="en-US" altLang="en-US" sz="2000" dirty="0" smtClean="0"/>
              <a:t>&gt;</a:t>
            </a:r>
          </a:p>
          <a:p>
            <a:pPr marL="457200" lvl="1" indent="0">
              <a:buNone/>
            </a:pPr>
            <a:r>
              <a:rPr lang="en-US" altLang="en-US" sz="2000" dirty="0"/>
              <a:t>	</a:t>
            </a:r>
            <a:r>
              <a:rPr lang="en-US" altLang="en-US" sz="2000" dirty="0" smtClean="0"/>
              <a:t>	 </a:t>
            </a:r>
            <a:r>
              <a:rPr lang="en-US" altLang="en-US" sz="2000" dirty="0" err="1">
                <a:solidFill>
                  <a:schemeClr val="hlink"/>
                </a:solidFill>
              </a:rPr>
              <a:t>tearDown</a:t>
            </a:r>
            <a:r>
              <a:rPr lang="en-US" altLang="en-US" sz="2000" dirty="0">
                <a:solidFill>
                  <a:schemeClr val="hlink"/>
                </a:solidFill>
              </a:rPr>
              <a:t>();</a:t>
            </a:r>
            <a:r>
              <a:rPr lang="en-US" altLang="en-US" sz="2000" dirty="0"/>
              <a:t/>
            </a:r>
            <a:br>
              <a:rPr lang="en-US" altLang="en-US" sz="2000" dirty="0"/>
            </a:br>
            <a:r>
              <a:rPr lang="en-US" altLang="en-US" sz="2000" dirty="0"/>
              <a:t>}</a:t>
            </a:r>
          </a:p>
          <a:p>
            <a:pPr marL="742950" lvl="1" indent="-285750"/>
            <a:r>
              <a:rPr lang="en-US" altLang="en-US" sz="2000" dirty="0"/>
              <a:t>so we can override </a:t>
            </a:r>
            <a:r>
              <a:rPr lang="en-US" altLang="en-US" sz="2000" dirty="0" err="1" smtClean="0">
                <a:solidFill>
                  <a:schemeClr val="hlink"/>
                </a:solidFill>
              </a:rPr>
              <a:t>setUp</a:t>
            </a:r>
            <a:r>
              <a:rPr lang="en-US" altLang="en-US" sz="2000" dirty="0" smtClean="0"/>
              <a:t> </a:t>
            </a:r>
            <a:r>
              <a:rPr lang="en-US" altLang="en-US" sz="2000" dirty="0"/>
              <a:t>and/or  </a:t>
            </a:r>
            <a:r>
              <a:rPr lang="en-US" altLang="en-US" sz="2000" dirty="0" err="1">
                <a:solidFill>
                  <a:schemeClr val="hlink"/>
                </a:solidFill>
              </a:rPr>
              <a:t>tearDown</a:t>
            </a:r>
            <a:r>
              <a:rPr lang="en-US" altLang="en-US" sz="2000" dirty="0" smtClean="0"/>
              <a:t>, </a:t>
            </a:r>
            <a:r>
              <a:rPr lang="en-US" altLang="en-US" sz="2000" dirty="0"/>
              <a:t>and that code will be run prior to or after every test case</a:t>
            </a:r>
          </a:p>
        </p:txBody>
      </p:sp>
    </p:spTree>
    <p:extLst>
      <p:ext uri="{BB962C8B-B14F-4D97-AF65-F5344CB8AC3E}">
        <p14:creationId xmlns="" xmlns:p14="http://schemas.microsoft.com/office/powerpoint/2010/main" val="41850844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a:xfrm>
            <a:off x="457200" y="519261"/>
            <a:ext cx="7886700" cy="1325563"/>
          </a:xfrm>
        </p:spPr>
        <p:txBody>
          <a:bodyPr>
            <a:normAutofit/>
          </a:bodyPr>
          <a:lstStyle/>
          <a:p>
            <a:r>
              <a:rPr lang="en-US" altLang="en-US" sz="2800" dirty="0"/>
              <a:t>Implementing </a:t>
            </a:r>
            <a:r>
              <a:rPr lang="en-US" altLang="en-US" sz="2800" dirty="0">
                <a:solidFill>
                  <a:schemeClr val="tx1"/>
                </a:solidFill>
                <a:latin typeface="Trebuchet MS" panose="020B0603020202020204" pitchFamily="34" charset="0"/>
              </a:rPr>
              <a:t> </a:t>
            </a:r>
            <a:r>
              <a:rPr lang="en-US" altLang="en-US" sz="2800" dirty="0" err="1">
                <a:solidFill>
                  <a:schemeClr val="tx1"/>
                </a:solidFill>
                <a:latin typeface="Trebuchet MS" panose="020B0603020202020204" pitchFamily="34" charset="0"/>
              </a:rPr>
              <a:t>setUp</a:t>
            </a:r>
            <a:r>
              <a:rPr lang="en-US" altLang="en-US" sz="2800" dirty="0">
                <a:solidFill>
                  <a:schemeClr val="tx1"/>
                </a:solidFill>
                <a:latin typeface="Trebuchet MS" panose="020B0603020202020204" pitchFamily="34" charset="0"/>
              </a:rPr>
              <a:t>() </a:t>
            </a:r>
            <a:r>
              <a:rPr lang="en-US" altLang="en-US" sz="2800" dirty="0"/>
              <a:t>method</a:t>
            </a:r>
          </a:p>
        </p:txBody>
      </p:sp>
      <p:sp>
        <p:nvSpPr>
          <p:cNvPr id="702467" name="Rectangle 3"/>
          <p:cNvSpPr>
            <a:spLocks noGrp="1" noChangeArrowheads="1"/>
          </p:cNvSpPr>
          <p:nvPr>
            <p:ph type="body" idx="1"/>
          </p:nvPr>
        </p:nvSpPr>
        <p:spPr>
          <a:xfrm>
            <a:off x="457200" y="1844825"/>
            <a:ext cx="8229600" cy="1800200"/>
          </a:xfrm>
        </p:spPr>
        <p:txBody>
          <a:bodyPr>
            <a:normAutofit/>
          </a:bodyPr>
          <a:lstStyle/>
          <a:p>
            <a:r>
              <a:rPr lang="de-DE" altLang="en-US" sz="2400" dirty="0"/>
              <a:t>Override </a:t>
            </a:r>
            <a:r>
              <a:rPr lang="de-DE" altLang="en-US" sz="2400" dirty="0" smtClean="0">
                <a:hlinkClick r:id="rId2"/>
              </a:rPr>
              <a:t>setUp()</a:t>
            </a:r>
            <a:r>
              <a:rPr lang="de-DE" altLang="en-US" sz="2400" dirty="0" smtClean="0"/>
              <a:t> </a:t>
            </a:r>
            <a:r>
              <a:rPr lang="de-DE" altLang="en-US" sz="2400" dirty="0"/>
              <a:t>to </a:t>
            </a:r>
            <a:r>
              <a:rPr lang="de-DE" altLang="en-US" sz="2400" dirty="0" smtClean="0"/>
              <a:t>initialise </a:t>
            </a:r>
            <a:r>
              <a:rPr lang="de-DE" altLang="en-US" sz="2400" dirty="0"/>
              <a:t>the variables, and objects</a:t>
            </a:r>
          </a:p>
          <a:p>
            <a:r>
              <a:rPr lang="en-US" altLang="en-US" sz="2400" dirty="0"/>
              <a:t>Since</a:t>
            </a:r>
            <a:r>
              <a:rPr lang="en-US" altLang="en-US" sz="2400" dirty="0">
                <a:latin typeface="Trebuchet MS" panose="020B0603020202020204" pitchFamily="34" charset="0"/>
              </a:rPr>
              <a:t> </a:t>
            </a:r>
            <a:r>
              <a:rPr lang="de-DE" altLang="en-US" sz="2400" dirty="0" smtClean="0">
                <a:hlinkClick r:id="rId2"/>
              </a:rPr>
              <a:t>setUp()</a:t>
            </a:r>
            <a:r>
              <a:rPr lang="de-DE" altLang="en-US" sz="2400" dirty="0" smtClean="0"/>
              <a:t> </a:t>
            </a:r>
            <a:r>
              <a:rPr lang="en-US" altLang="en-US" sz="2400" dirty="0" smtClean="0"/>
              <a:t>is </a:t>
            </a:r>
            <a:r>
              <a:rPr lang="en-US" altLang="en-US" sz="2400" dirty="0"/>
              <a:t>your code, you can modify it any way you like (such as creating new objects in it</a:t>
            </a:r>
            <a:r>
              <a:rPr lang="en-US" altLang="en-US" sz="2400" dirty="0" smtClean="0"/>
              <a:t>)</a:t>
            </a:r>
            <a:endParaRPr lang="de-DE" altLang="en-US" sz="2400" dirty="0"/>
          </a:p>
        </p:txBody>
      </p:sp>
    </p:spTree>
    <p:extLst>
      <p:ext uri="{BB962C8B-B14F-4D97-AF65-F5344CB8AC3E}">
        <p14:creationId xmlns="" xmlns:p14="http://schemas.microsoft.com/office/powerpoint/2010/main" val="10359191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a:xfrm>
            <a:off x="374898" y="764704"/>
            <a:ext cx="8001000" cy="838200"/>
          </a:xfrm>
        </p:spPr>
        <p:txBody>
          <a:bodyPr>
            <a:normAutofit/>
          </a:bodyPr>
          <a:lstStyle/>
          <a:p>
            <a:r>
              <a:rPr lang="en-US" altLang="en-US" sz="2800" dirty="0"/>
              <a:t>Implementing the </a:t>
            </a:r>
            <a:r>
              <a:rPr lang="en-US" altLang="en-US" sz="2800" dirty="0" err="1">
                <a:solidFill>
                  <a:schemeClr val="tx1"/>
                </a:solidFill>
                <a:latin typeface="Trebuchet MS" panose="020B0603020202020204" pitchFamily="34" charset="0"/>
              </a:rPr>
              <a:t>tearDown</a:t>
            </a:r>
            <a:r>
              <a:rPr lang="en-US" altLang="en-US" sz="2800" dirty="0">
                <a:solidFill>
                  <a:schemeClr val="tx1"/>
                </a:solidFill>
                <a:latin typeface="Trebuchet MS" panose="020B0603020202020204" pitchFamily="34" charset="0"/>
              </a:rPr>
              <a:t>() </a:t>
            </a:r>
            <a:r>
              <a:rPr lang="en-US" altLang="en-US" sz="2800" dirty="0"/>
              <a:t>method</a:t>
            </a:r>
          </a:p>
        </p:txBody>
      </p:sp>
      <p:sp>
        <p:nvSpPr>
          <p:cNvPr id="703491" name="Rectangle 3"/>
          <p:cNvSpPr>
            <a:spLocks noGrp="1" noChangeArrowheads="1"/>
          </p:cNvSpPr>
          <p:nvPr>
            <p:ph type="body" idx="1"/>
          </p:nvPr>
        </p:nvSpPr>
        <p:spPr>
          <a:xfrm>
            <a:off x="405398" y="1916832"/>
            <a:ext cx="8043863" cy="2376264"/>
          </a:xfrm>
        </p:spPr>
        <p:txBody>
          <a:bodyPr>
            <a:normAutofit/>
          </a:bodyPr>
          <a:lstStyle/>
          <a:p>
            <a:r>
              <a:rPr lang="en-US" altLang="en-US" sz="2400" dirty="0"/>
              <a:t>In most cases, the </a:t>
            </a:r>
            <a:r>
              <a:rPr lang="en-US" altLang="en-US" sz="2400" dirty="0" err="1">
                <a:solidFill>
                  <a:schemeClr val="hlink"/>
                </a:solidFill>
                <a:latin typeface="Trebuchet MS" panose="020B0603020202020204" pitchFamily="34" charset="0"/>
              </a:rPr>
              <a:t>tearDown</a:t>
            </a:r>
            <a:r>
              <a:rPr lang="en-US" altLang="en-US" sz="2400" dirty="0">
                <a:solidFill>
                  <a:schemeClr val="hlink"/>
                </a:solidFill>
                <a:latin typeface="Trebuchet MS" panose="020B0603020202020204" pitchFamily="34" charset="0"/>
              </a:rPr>
              <a:t>()</a:t>
            </a:r>
            <a:r>
              <a:rPr lang="en-US" altLang="en-US" sz="2400" dirty="0">
                <a:solidFill>
                  <a:schemeClr val="accent2"/>
                </a:solidFill>
                <a:latin typeface="Trebuchet MS" panose="020B0603020202020204" pitchFamily="34" charset="0"/>
              </a:rPr>
              <a:t> </a:t>
            </a:r>
            <a:r>
              <a:rPr lang="en-US" altLang="en-US" sz="2400" dirty="0"/>
              <a:t>method doesn’t need to do anything</a:t>
            </a:r>
          </a:p>
          <a:p>
            <a:pPr marL="742950" lvl="1" indent="-285750"/>
            <a:r>
              <a:rPr lang="en-US" altLang="en-US" sz="2000" dirty="0"/>
              <a:t>The next time you run </a:t>
            </a:r>
            <a:r>
              <a:rPr lang="en-US" altLang="en-US" sz="2000" dirty="0" err="1">
                <a:solidFill>
                  <a:schemeClr val="hlink"/>
                </a:solidFill>
                <a:latin typeface="Trebuchet MS" panose="020B0603020202020204" pitchFamily="34" charset="0"/>
              </a:rPr>
              <a:t>setUp</a:t>
            </a:r>
            <a:r>
              <a:rPr lang="en-US" altLang="en-US" sz="2000" dirty="0">
                <a:solidFill>
                  <a:schemeClr val="hlink"/>
                </a:solidFill>
                <a:latin typeface="Trebuchet MS" panose="020B0603020202020204" pitchFamily="34" charset="0"/>
              </a:rPr>
              <a:t>()</a:t>
            </a:r>
            <a:r>
              <a:rPr lang="en-US" altLang="en-US" sz="2000" dirty="0">
                <a:solidFill>
                  <a:schemeClr val="hlink"/>
                </a:solidFill>
              </a:rPr>
              <a:t>,</a:t>
            </a:r>
            <a:r>
              <a:rPr lang="en-US" altLang="en-US" sz="2000" dirty="0"/>
              <a:t> your objects will be replaced, and the old objects will be available for </a:t>
            </a:r>
            <a:r>
              <a:rPr lang="en-US" altLang="en-US" sz="2000" b="1" dirty="0"/>
              <a:t>garbage collection</a:t>
            </a:r>
          </a:p>
          <a:p>
            <a:pPr marL="742950" lvl="1" indent="-285750"/>
            <a:r>
              <a:rPr lang="en-US" altLang="en-US" sz="2000" dirty="0"/>
              <a:t>Like the </a:t>
            </a:r>
            <a:r>
              <a:rPr lang="en-US" altLang="en-US" sz="2000" dirty="0">
                <a:solidFill>
                  <a:schemeClr val="hlink"/>
                </a:solidFill>
                <a:latin typeface="Trebuchet MS" panose="020B0603020202020204" pitchFamily="34" charset="0"/>
              </a:rPr>
              <a:t>finally</a:t>
            </a:r>
            <a:r>
              <a:rPr lang="en-US" altLang="en-US" sz="2000" dirty="0"/>
              <a:t> clause in a try-catch-finally statement, </a:t>
            </a:r>
            <a:r>
              <a:rPr lang="en-US" altLang="en-US" sz="2000" dirty="0" err="1">
                <a:solidFill>
                  <a:schemeClr val="hlink"/>
                </a:solidFill>
                <a:latin typeface="Trebuchet MS" panose="020B0603020202020204" pitchFamily="34" charset="0"/>
              </a:rPr>
              <a:t>tearDown</a:t>
            </a:r>
            <a:r>
              <a:rPr lang="en-US" altLang="en-US" sz="2000" dirty="0">
                <a:solidFill>
                  <a:schemeClr val="hlink"/>
                </a:solidFill>
                <a:latin typeface="Trebuchet MS" panose="020B0603020202020204" pitchFamily="34" charset="0"/>
              </a:rPr>
              <a:t>()</a:t>
            </a:r>
            <a:r>
              <a:rPr lang="en-US" altLang="en-US" sz="2000" dirty="0"/>
              <a:t> is where you would release system resources (such as streams)</a:t>
            </a:r>
          </a:p>
        </p:txBody>
      </p:sp>
    </p:spTree>
    <p:extLst>
      <p:ext uri="{BB962C8B-B14F-4D97-AF65-F5344CB8AC3E}">
        <p14:creationId xmlns="" xmlns:p14="http://schemas.microsoft.com/office/powerpoint/2010/main" val="531219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Grp="1" noChangeArrowheads="1"/>
          </p:cNvSpPr>
          <p:nvPr>
            <p:ph type="title"/>
          </p:nvPr>
        </p:nvSpPr>
        <p:spPr>
          <a:xfrm>
            <a:off x="457200" y="476672"/>
            <a:ext cx="7886700" cy="1325563"/>
          </a:xfrm>
        </p:spPr>
        <p:txBody>
          <a:bodyPr>
            <a:normAutofit/>
          </a:bodyPr>
          <a:lstStyle/>
          <a:p>
            <a:r>
              <a:rPr lang="en-US" altLang="en-US" sz="2800" dirty="0"/>
              <a:t>The structure of a test method</a:t>
            </a:r>
          </a:p>
        </p:txBody>
      </p:sp>
      <p:sp>
        <p:nvSpPr>
          <p:cNvPr id="704515" name="Rectangle 3"/>
          <p:cNvSpPr>
            <a:spLocks noGrp="1" noChangeArrowheads="1"/>
          </p:cNvSpPr>
          <p:nvPr>
            <p:ph type="body" idx="1"/>
          </p:nvPr>
        </p:nvSpPr>
        <p:spPr>
          <a:xfrm>
            <a:off x="457200" y="1600201"/>
            <a:ext cx="8116888" cy="2044824"/>
          </a:xfrm>
        </p:spPr>
        <p:txBody>
          <a:bodyPr>
            <a:normAutofit/>
          </a:bodyPr>
          <a:lstStyle/>
          <a:p>
            <a:r>
              <a:rPr lang="en-US" altLang="en-US" sz="2400" dirty="0"/>
              <a:t>A test method doesn’t return a result</a:t>
            </a:r>
          </a:p>
          <a:p>
            <a:r>
              <a:rPr lang="en-US" altLang="en-US" sz="2400" dirty="0"/>
              <a:t>If the tests run correctly, a test method does nothing</a:t>
            </a:r>
          </a:p>
          <a:p>
            <a:r>
              <a:rPr lang="en-US" altLang="en-US" sz="2400" dirty="0"/>
              <a:t>If a test fails, it throws an </a:t>
            </a:r>
            <a:r>
              <a:rPr lang="en-US" altLang="en-US" sz="2400" dirty="0" err="1">
                <a:latin typeface="Trebuchet MS" panose="020B0603020202020204" pitchFamily="34" charset="0"/>
              </a:rPr>
              <a:t>AssertionFailedError</a:t>
            </a:r>
            <a:endParaRPr lang="en-US" altLang="en-US" sz="2400" dirty="0">
              <a:latin typeface="Trebuchet MS" panose="020B0603020202020204" pitchFamily="34" charset="0"/>
            </a:endParaRPr>
          </a:p>
          <a:p>
            <a:r>
              <a:rPr lang="en-US" altLang="en-US" sz="2400" dirty="0"/>
              <a:t>The JUnit framework catches the error and deals with </a:t>
            </a:r>
            <a:r>
              <a:rPr lang="en-US" altLang="en-US" sz="2400" dirty="0" smtClean="0"/>
              <a:t>it</a:t>
            </a:r>
            <a:endParaRPr lang="en-US" altLang="en-US" sz="2400" dirty="0"/>
          </a:p>
          <a:p>
            <a:pPr>
              <a:buFont typeface="Wingdings" panose="05000000000000000000" pitchFamily="2" charset="2"/>
              <a:buNone/>
            </a:pPr>
            <a:endParaRPr lang="en-US" altLang="en-US" sz="2400" dirty="0"/>
          </a:p>
        </p:txBody>
      </p:sp>
    </p:spTree>
    <p:extLst>
      <p:ext uri="{BB962C8B-B14F-4D97-AF65-F5344CB8AC3E}">
        <p14:creationId xmlns="" xmlns:p14="http://schemas.microsoft.com/office/powerpoint/2010/main" val="23002122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A5960DC-5E20-4900-8EAF-7B157A2E3649}" type="slidenum">
              <a:rPr lang="en-US" altLang="en-US"/>
              <a:pPr/>
              <a:t>29</a:t>
            </a:fld>
            <a:endParaRPr lang="en-US" altLang="en-US"/>
          </a:p>
        </p:txBody>
      </p:sp>
      <p:sp>
        <p:nvSpPr>
          <p:cNvPr id="55298" name="Rectangle 2"/>
          <p:cNvSpPr>
            <a:spLocks noGrp="1" noChangeArrowheads="1"/>
          </p:cNvSpPr>
          <p:nvPr>
            <p:ph type="title"/>
          </p:nvPr>
        </p:nvSpPr>
        <p:spPr/>
        <p:txBody>
          <a:bodyPr>
            <a:normAutofit/>
          </a:bodyPr>
          <a:lstStyle/>
          <a:p>
            <a:r>
              <a:rPr lang="en-US" altLang="en-US" sz="2800" dirty="0"/>
              <a:t>“</a:t>
            </a:r>
            <a:r>
              <a:rPr lang="en-US" altLang="en-US" sz="2800" dirty="0" smtClean="0"/>
              <a:t>Rhythm” of </a:t>
            </a:r>
            <a:r>
              <a:rPr lang="en-US" altLang="en-US" sz="2800" dirty="0"/>
              <a:t>an Automated Test</a:t>
            </a:r>
          </a:p>
        </p:txBody>
      </p:sp>
      <p:sp>
        <p:nvSpPr>
          <p:cNvPr id="55299" name="Rectangle 3"/>
          <p:cNvSpPr>
            <a:spLocks noGrp="1" noChangeArrowheads="1"/>
          </p:cNvSpPr>
          <p:nvPr>
            <p:ph type="body" idx="1"/>
          </p:nvPr>
        </p:nvSpPr>
        <p:spPr/>
        <p:txBody>
          <a:bodyPr>
            <a:normAutofit/>
          </a:bodyPr>
          <a:lstStyle/>
          <a:p>
            <a:r>
              <a:rPr lang="en-US" altLang="en-US" sz="2200" b="1" dirty="0"/>
              <a:t>Setup</a:t>
            </a:r>
            <a:r>
              <a:rPr lang="en-US" altLang="en-US" sz="2200" dirty="0"/>
              <a:t> (most of it in a separate method)</a:t>
            </a:r>
          </a:p>
          <a:p>
            <a:r>
              <a:rPr lang="en-US" altLang="en-US" sz="2200" b="1" dirty="0" smtClean="0"/>
              <a:t>Exercise</a:t>
            </a:r>
            <a:r>
              <a:rPr lang="en-US" altLang="en-US" sz="2200" dirty="0" smtClean="0"/>
              <a:t> </a:t>
            </a:r>
            <a:r>
              <a:rPr lang="en-US" altLang="en-US" sz="2200" dirty="0"/>
              <a:t>(call) production class(</a:t>
            </a:r>
            <a:r>
              <a:rPr lang="en-US" altLang="en-US" sz="2200" dirty="0" err="1"/>
              <a:t>es</a:t>
            </a:r>
            <a:r>
              <a:rPr lang="en-US" altLang="en-US" sz="2200" dirty="0"/>
              <a:t>)</a:t>
            </a:r>
          </a:p>
          <a:p>
            <a:r>
              <a:rPr lang="en-US" altLang="en-US" sz="2200" b="1" dirty="0" smtClean="0"/>
              <a:t>Assert</a:t>
            </a:r>
            <a:r>
              <a:rPr lang="en-US" altLang="en-US" sz="2200" dirty="0" smtClean="0"/>
              <a:t>ion(s</a:t>
            </a:r>
            <a:r>
              <a:rPr lang="en-US" altLang="en-US" sz="2200" dirty="0"/>
              <a:t>); true =&gt; silence; false =&gt; fail</a:t>
            </a:r>
          </a:p>
          <a:p>
            <a:r>
              <a:rPr lang="en-US" altLang="en-US" sz="2200" b="1" dirty="0" smtClean="0"/>
              <a:t>Teardown</a:t>
            </a:r>
            <a:r>
              <a:rPr lang="en-US" altLang="en-US" sz="2200" dirty="0" smtClean="0"/>
              <a:t> </a:t>
            </a:r>
            <a:r>
              <a:rPr lang="en-US" altLang="en-US" sz="2200" dirty="0"/>
              <a:t>(if needed, in a separate method)</a:t>
            </a:r>
          </a:p>
        </p:txBody>
      </p:sp>
    </p:spTree>
    <p:extLst>
      <p:ext uri="{BB962C8B-B14F-4D97-AF65-F5344CB8AC3E}">
        <p14:creationId xmlns="" xmlns:p14="http://schemas.microsoft.com/office/powerpoint/2010/main" val="2788428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a:xfrm>
            <a:off x="342900" y="528532"/>
            <a:ext cx="7886700" cy="1325563"/>
          </a:xfrm>
        </p:spPr>
        <p:txBody>
          <a:bodyPr>
            <a:normAutofit/>
          </a:bodyPr>
          <a:lstStyle/>
          <a:p>
            <a:r>
              <a:rPr lang="en-US" altLang="en-US" sz="2800" dirty="0"/>
              <a:t>Why?</a:t>
            </a:r>
          </a:p>
        </p:txBody>
      </p:sp>
      <p:sp>
        <p:nvSpPr>
          <p:cNvPr id="679939" name="Rectangle 3"/>
          <p:cNvSpPr>
            <a:spLocks noGrp="1" noChangeArrowheads="1"/>
          </p:cNvSpPr>
          <p:nvPr>
            <p:ph type="body" idx="1"/>
          </p:nvPr>
        </p:nvSpPr>
        <p:spPr>
          <a:xfrm>
            <a:off x="342900" y="1844825"/>
            <a:ext cx="8458200" cy="1727051"/>
          </a:xfrm>
        </p:spPr>
        <p:txBody>
          <a:bodyPr>
            <a:normAutofit/>
          </a:bodyPr>
          <a:lstStyle/>
          <a:p>
            <a:r>
              <a:rPr lang="en-US" altLang="en-US" sz="2400" dirty="0" smtClean="0"/>
              <a:t>In </a:t>
            </a:r>
            <a:r>
              <a:rPr lang="en-US" altLang="en-US" sz="2400" dirty="0"/>
              <a:t>short, to </a:t>
            </a:r>
            <a:r>
              <a:rPr lang="en-US" altLang="en-US" sz="2400" dirty="0" smtClean="0"/>
              <a:t>produce </a:t>
            </a:r>
            <a:r>
              <a:rPr lang="en-US" altLang="en-US" sz="2400" dirty="0"/>
              <a:t>b</a:t>
            </a:r>
            <a:r>
              <a:rPr lang="en-US" altLang="en-US" sz="2400" dirty="0" smtClean="0"/>
              <a:t>etter </a:t>
            </a:r>
            <a:r>
              <a:rPr lang="en-US" altLang="en-US" sz="2400" dirty="0"/>
              <a:t>c</a:t>
            </a:r>
            <a:r>
              <a:rPr lang="en-US" altLang="en-US" sz="2400" dirty="0" smtClean="0"/>
              <a:t>ode</a:t>
            </a:r>
            <a:endParaRPr lang="en-US" altLang="en-US" sz="2400" dirty="0"/>
          </a:p>
          <a:p>
            <a:r>
              <a:rPr lang="en-US" altLang="en-US" sz="2400" dirty="0"/>
              <a:t>Preconditions</a:t>
            </a:r>
          </a:p>
          <a:p>
            <a:pPr marL="742950" lvl="1" indent="-285750"/>
            <a:r>
              <a:rPr lang="en-US" altLang="en-US" sz="2000" dirty="0"/>
              <a:t>Working code</a:t>
            </a:r>
          </a:p>
          <a:p>
            <a:pPr marL="742950" lvl="1" indent="-285750"/>
            <a:r>
              <a:rPr lang="en-US" altLang="en-US" sz="2000" dirty="0"/>
              <a:t>Good set of unit tests</a:t>
            </a:r>
          </a:p>
        </p:txBody>
      </p:sp>
      <p:sp>
        <p:nvSpPr>
          <p:cNvPr id="4" name="Rectangle 3"/>
          <p:cNvSpPr txBox="1">
            <a:spLocks noChangeArrowheads="1"/>
          </p:cNvSpPr>
          <p:nvPr/>
        </p:nvSpPr>
        <p:spPr>
          <a:xfrm>
            <a:off x="365202" y="5051696"/>
            <a:ext cx="6858000" cy="93176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fr-CA" altLang="en-US" b="1" i="0" dirty="0" smtClean="0"/>
          </a:p>
          <a:p>
            <a:pPr fontAlgn="auto">
              <a:spcAft>
                <a:spcPts val="0"/>
              </a:spcAft>
            </a:pPr>
            <a:r>
              <a:rPr lang="fr-CA" altLang="en-US" sz="2400" i="0" dirty="0" smtClean="0"/>
              <a:t>A </a:t>
            </a:r>
            <a:r>
              <a:rPr lang="fr-CA" altLang="en-US" sz="2400" i="0" dirty="0" err="1" smtClean="0"/>
              <a:t>little</a:t>
            </a:r>
            <a:r>
              <a:rPr lang="fr-CA" altLang="en-US" sz="2400" i="0" dirty="0" smtClean="0"/>
              <a:t> test, a </a:t>
            </a:r>
            <a:r>
              <a:rPr lang="fr-CA" altLang="en-US" sz="2400" i="0" dirty="0" err="1" smtClean="0"/>
              <a:t>little</a:t>
            </a:r>
            <a:r>
              <a:rPr lang="fr-CA" altLang="en-US" sz="2400" i="0" dirty="0" smtClean="0"/>
              <a:t> code, a </a:t>
            </a:r>
            <a:r>
              <a:rPr lang="fr-CA" altLang="en-US" sz="2400" i="0" dirty="0" err="1" smtClean="0"/>
              <a:t>little</a:t>
            </a:r>
            <a:r>
              <a:rPr lang="fr-CA" altLang="en-US" sz="2400" i="0" dirty="0" smtClean="0"/>
              <a:t> test, a </a:t>
            </a:r>
            <a:r>
              <a:rPr lang="fr-CA" altLang="en-US" sz="2400" i="0" dirty="0" err="1" smtClean="0"/>
              <a:t>little</a:t>
            </a:r>
            <a:r>
              <a:rPr lang="fr-CA" altLang="en-US" sz="2400" i="0" dirty="0" smtClean="0"/>
              <a:t> code…</a:t>
            </a:r>
            <a:endParaRPr lang="fr-CA" altLang="en-US" b="1" i="0" dirty="0" smtClean="0"/>
          </a:p>
          <a:p>
            <a:pPr fontAlgn="auto">
              <a:spcAft>
                <a:spcPts val="0"/>
              </a:spcAft>
            </a:pPr>
            <a:endParaRPr lang="fr-CA" altLang="en-US" i="0" dirty="0"/>
          </a:p>
        </p:txBody>
      </p:sp>
    </p:spTree>
    <p:extLst>
      <p:ext uri="{BB962C8B-B14F-4D97-AF65-F5344CB8AC3E}">
        <p14:creationId xmlns="" xmlns:p14="http://schemas.microsoft.com/office/powerpoint/2010/main" val="1290458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812464"/>
            <a:ext cx="7886700" cy="430887"/>
          </a:xfrm>
          <a:prstGeom prst="rect">
            <a:avLst/>
          </a:prstGeom>
        </p:spPr>
        <p:txBody>
          <a:bodyPr vert="horz" wrap="square" lIns="0" tIns="0" rIns="0" bIns="0" rtlCol="0">
            <a:spAutoFit/>
          </a:bodyPr>
          <a:lstStyle/>
          <a:p>
            <a:pPr marL="91440">
              <a:lnSpc>
                <a:spcPct val="100000"/>
              </a:lnSpc>
            </a:pPr>
            <a:r>
              <a:rPr sz="2800" spc="-105" dirty="0" smtClean="0"/>
              <a:t>A</a:t>
            </a:r>
            <a:r>
              <a:rPr lang="en-GB" sz="2800" spc="-105" dirty="0" err="1" smtClean="0"/>
              <a:t>utomation</a:t>
            </a:r>
            <a:r>
              <a:rPr sz="2800" spc="-190" dirty="0" smtClean="0"/>
              <a:t> </a:t>
            </a:r>
            <a:r>
              <a:rPr sz="2800" spc="-45" dirty="0" smtClean="0"/>
              <a:t>T</a:t>
            </a:r>
            <a:r>
              <a:rPr lang="en-GB" sz="2800" spc="-45" dirty="0" err="1" smtClean="0"/>
              <a:t>est</a:t>
            </a:r>
            <a:endParaRPr sz="2800" spc="-45" dirty="0"/>
          </a:p>
        </p:txBody>
      </p:sp>
      <p:sp>
        <p:nvSpPr>
          <p:cNvPr id="3" name="object 3"/>
          <p:cNvSpPr txBox="1"/>
          <p:nvPr/>
        </p:nvSpPr>
        <p:spPr>
          <a:xfrm>
            <a:off x="571472" y="1500174"/>
            <a:ext cx="8119814" cy="4211409"/>
          </a:xfrm>
          <a:prstGeom prst="rect">
            <a:avLst/>
          </a:prstGeom>
        </p:spPr>
        <p:txBody>
          <a:bodyPr vert="horz" wrap="square" lIns="0" tIns="0" rIns="0" bIns="0" rtlCol="0">
            <a:spAutoFit/>
          </a:bodyPr>
          <a:lstStyle/>
          <a:p>
            <a:pPr marL="355600" marR="580390" indent="-342900">
              <a:lnSpc>
                <a:spcPct val="100000"/>
              </a:lnSpc>
              <a:buChar char="•"/>
              <a:tabLst>
                <a:tab pos="355600" algn="l"/>
                <a:tab pos="356235" algn="l"/>
              </a:tabLst>
            </a:pPr>
            <a:r>
              <a:rPr sz="2400" i="0" spc="-35" dirty="0">
                <a:latin typeface="Arial"/>
                <a:cs typeface="Arial"/>
              </a:rPr>
              <a:t>Taking </a:t>
            </a:r>
            <a:r>
              <a:rPr sz="2400" i="0" dirty="0">
                <a:latin typeface="Arial"/>
                <a:cs typeface="Arial"/>
              </a:rPr>
              <a:t>tool support and executing the test cases by</a:t>
            </a:r>
            <a:r>
              <a:rPr sz="2400" i="0" spc="-165" dirty="0">
                <a:latin typeface="Arial"/>
                <a:cs typeface="Arial"/>
              </a:rPr>
              <a:t> </a:t>
            </a:r>
            <a:r>
              <a:rPr sz="2400" i="0" dirty="0">
                <a:latin typeface="Arial"/>
                <a:cs typeface="Arial"/>
              </a:rPr>
              <a:t>using  automation tool is known as automation</a:t>
            </a:r>
            <a:r>
              <a:rPr sz="2400" i="0" spc="-150" dirty="0">
                <a:latin typeface="Arial"/>
                <a:cs typeface="Arial"/>
              </a:rPr>
              <a:t> </a:t>
            </a:r>
            <a:r>
              <a:rPr sz="2400" i="0" dirty="0">
                <a:latin typeface="Arial"/>
                <a:cs typeface="Arial"/>
              </a:rPr>
              <a:t>testing.</a:t>
            </a:r>
          </a:p>
          <a:p>
            <a:pPr marL="812800" marR="294640" lvl="1" indent="-342900">
              <a:lnSpc>
                <a:spcPct val="100000"/>
              </a:lnSpc>
              <a:spcBef>
                <a:spcPts val="1080"/>
              </a:spcBef>
              <a:buClr>
                <a:srgbClr val="D1282D"/>
              </a:buClr>
              <a:buChar char="•"/>
              <a:tabLst>
                <a:tab pos="812800" algn="l"/>
                <a:tab pos="813435" algn="l"/>
              </a:tabLst>
            </a:pPr>
            <a:r>
              <a:rPr sz="2000" i="0" dirty="0">
                <a:latin typeface="Arial"/>
                <a:cs typeface="Arial"/>
              </a:rPr>
              <a:t>Fast Automation runs test cases significantly </a:t>
            </a:r>
            <a:r>
              <a:rPr sz="2000" b="1" i="0" dirty="0">
                <a:latin typeface="Arial"/>
                <a:cs typeface="Arial"/>
              </a:rPr>
              <a:t>faster</a:t>
            </a:r>
            <a:r>
              <a:rPr sz="2000" i="0" spc="-305" dirty="0">
                <a:latin typeface="Arial"/>
                <a:cs typeface="Arial"/>
              </a:rPr>
              <a:t> </a:t>
            </a:r>
            <a:r>
              <a:rPr sz="2000" i="0" dirty="0">
                <a:latin typeface="Arial"/>
                <a:cs typeface="Arial"/>
              </a:rPr>
              <a:t>than  human</a:t>
            </a:r>
            <a:r>
              <a:rPr sz="2000" i="0" spc="-105" dirty="0">
                <a:latin typeface="Arial"/>
                <a:cs typeface="Arial"/>
              </a:rPr>
              <a:t> </a:t>
            </a:r>
            <a:r>
              <a:rPr sz="2000" i="0" dirty="0">
                <a:latin typeface="Arial"/>
                <a:cs typeface="Arial"/>
              </a:rPr>
              <a:t>resources.</a:t>
            </a:r>
          </a:p>
          <a:p>
            <a:pPr marL="812800" marR="648970" lvl="1" indent="-342900" algn="just">
              <a:lnSpc>
                <a:spcPct val="100000"/>
              </a:lnSpc>
              <a:spcBef>
                <a:spcPts val="480"/>
              </a:spcBef>
              <a:buClr>
                <a:srgbClr val="D1282D"/>
              </a:buClr>
              <a:buChar char="•"/>
              <a:tabLst>
                <a:tab pos="813435" algn="l"/>
              </a:tabLst>
            </a:pPr>
            <a:r>
              <a:rPr sz="2000" b="1" i="0" dirty="0">
                <a:latin typeface="Arial"/>
                <a:cs typeface="Arial"/>
              </a:rPr>
              <a:t>Less</a:t>
            </a:r>
            <a:r>
              <a:rPr sz="2000" i="0" dirty="0">
                <a:latin typeface="Arial"/>
                <a:cs typeface="Arial"/>
              </a:rPr>
              <a:t> investment in human resources: </a:t>
            </a:r>
            <a:r>
              <a:rPr sz="2000" i="0" spc="-55" dirty="0">
                <a:latin typeface="Arial"/>
                <a:cs typeface="Arial"/>
              </a:rPr>
              <a:t>Test </a:t>
            </a:r>
            <a:r>
              <a:rPr sz="2000" i="0" dirty="0">
                <a:latin typeface="Arial"/>
                <a:cs typeface="Arial"/>
              </a:rPr>
              <a:t>cases</a:t>
            </a:r>
            <a:r>
              <a:rPr sz="2000" i="0" spc="-150" dirty="0">
                <a:latin typeface="Arial"/>
                <a:cs typeface="Arial"/>
              </a:rPr>
              <a:t> </a:t>
            </a:r>
            <a:r>
              <a:rPr sz="2000" i="0" dirty="0">
                <a:latin typeface="Arial"/>
                <a:cs typeface="Arial"/>
              </a:rPr>
              <a:t>are  executed by using automation tool so less tester are  required in automation</a:t>
            </a:r>
            <a:r>
              <a:rPr sz="2000" i="0" spc="-125" dirty="0">
                <a:latin typeface="Arial"/>
                <a:cs typeface="Arial"/>
              </a:rPr>
              <a:t> </a:t>
            </a:r>
            <a:r>
              <a:rPr sz="2000" i="0" dirty="0">
                <a:latin typeface="Arial"/>
                <a:cs typeface="Arial"/>
              </a:rPr>
              <a:t>testing.</a:t>
            </a:r>
          </a:p>
          <a:p>
            <a:pPr marL="812800" lvl="1" indent="-342900">
              <a:lnSpc>
                <a:spcPct val="100000"/>
              </a:lnSpc>
              <a:spcBef>
                <a:spcPts val="480"/>
              </a:spcBef>
              <a:buClr>
                <a:srgbClr val="D1282D"/>
              </a:buClr>
              <a:buChar char="•"/>
              <a:tabLst>
                <a:tab pos="812800" algn="l"/>
                <a:tab pos="813435" algn="l"/>
              </a:tabLst>
            </a:pPr>
            <a:r>
              <a:rPr sz="2000" b="1" i="0" dirty="0">
                <a:latin typeface="Arial"/>
                <a:cs typeface="Arial"/>
              </a:rPr>
              <a:t>More</a:t>
            </a:r>
            <a:r>
              <a:rPr sz="2000" i="0" dirty="0">
                <a:latin typeface="Arial"/>
                <a:cs typeface="Arial"/>
              </a:rPr>
              <a:t> reliable: Automation tests perform precisely</a:t>
            </a:r>
            <a:r>
              <a:rPr sz="2000" i="0" spc="-305" dirty="0">
                <a:latin typeface="Arial"/>
                <a:cs typeface="Arial"/>
              </a:rPr>
              <a:t> </a:t>
            </a:r>
            <a:r>
              <a:rPr sz="2000" i="0" dirty="0">
                <a:latin typeface="Arial"/>
                <a:cs typeface="Arial"/>
              </a:rPr>
              <a:t>same</a:t>
            </a:r>
          </a:p>
          <a:p>
            <a:pPr marL="812800">
              <a:lnSpc>
                <a:spcPct val="100000"/>
              </a:lnSpc>
            </a:pPr>
            <a:r>
              <a:rPr sz="2000" i="0" dirty="0">
                <a:latin typeface="Arial"/>
                <a:cs typeface="Arial"/>
              </a:rPr>
              <a:t>operation each time they are</a:t>
            </a:r>
            <a:r>
              <a:rPr sz="2000" i="0" spc="-145" dirty="0">
                <a:latin typeface="Arial"/>
                <a:cs typeface="Arial"/>
              </a:rPr>
              <a:t> </a:t>
            </a:r>
            <a:r>
              <a:rPr sz="2000" i="0" dirty="0">
                <a:latin typeface="Arial"/>
                <a:cs typeface="Arial"/>
              </a:rPr>
              <a:t>run.</a:t>
            </a:r>
          </a:p>
          <a:p>
            <a:pPr marL="812800" marR="5080" lvl="1" indent="-342900">
              <a:lnSpc>
                <a:spcPct val="100000"/>
              </a:lnSpc>
              <a:spcBef>
                <a:spcPts val="480"/>
              </a:spcBef>
              <a:buClr>
                <a:srgbClr val="D1282D"/>
              </a:buClr>
              <a:buChar char="•"/>
              <a:tabLst>
                <a:tab pos="812800" algn="l"/>
                <a:tab pos="813435" algn="l"/>
              </a:tabLst>
            </a:pPr>
            <a:r>
              <a:rPr sz="2000" i="0" dirty="0">
                <a:latin typeface="Arial"/>
                <a:cs typeface="Arial"/>
              </a:rPr>
              <a:t>Programmable: </a:t>
            </a:r>
            <a:r>
              <a:rPr sz="2000" i="0" spc="-30" dirty="0">
                <a:latin typeface="Arial"/>
                <a:cs typeface="Arial"/>
              </a:rPr>
              <a:t>Testers </a:t>
            </a:r>
            <a:r>
              <a:rPr sz="2000" i="0" dirty="0">
                <a:latin typeface="Arial"/>
                <a:cs typeface="Arial"/>
              </a:rPr>
              <a:t>can program sophisticated tests</a:t>
            </a:r>
            <a:r>
              <a:rPr sz="2000" i="0" spc="-225" dirty="0">
                <a:latin typeface="Arial"/>
                <a:cs typeface="Arial"/>
              </a:rPr>
              <a:t> </a:t>
            </a:r>
            <a:r>
              <a:rPr sz="2000" i="0" dirty="0">
                <a:latin typeface="Arial"/>
                <a:cs typeface="Arial"/>
              </a:rPr>
              <a:t>to </a:t>
            </a:r>
            <a:r>
              <a:rPr sz="2000" i="0" dirty="0" smtClean="0">
                <a:latin typeface="Arial"/>
                <a:cs typeface="Arial"/>
              </a:rPr>
              <a:t>bring </a:t>
            </a:r>
            <a:r>
              <a:rPr sz="2000" i="0" dirty="0">
                <a:latin typeface="Arial"/>
                <a:cs typeface="Arial"/>
              </a:rPr>
              <a:t>out hidden</a:t>
            </a:r>
            <a:r>
              <a:rPr sz="2000" i="0" spc="-110" dirty="0">
                <a:latin typeface="Arial"/>
                <a:cs typeface="Arial"/>
              </a:rPr>
              <a:t> </a:t>
            </a:r>
            <a:r>
              <a:rPr sz="2000" i="0" dirty="0">
                <a:latin typeface="Arial"/>
                <a:cs typeface="Arial"/>
              </a:rPr>
              <a:t>information.</a:t>
            </a:r>
          </a:p>
        </p:txBody>
      </p:sp>
    </p:spTree>
    <p:extLst>
      <p:ext uri="{BB962C8B-B14F-4D97-AF65-F5344CB8AC3E}">
        <p14:creationId xmlns="" xmlns:p14="http://schemas.microsoft.com/office/powerpoint/2010/main" val="3704191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a:xfrm>
            <a:off x="395536" y="394283"/>
            <a:ext cx="7886700" cy="1325563"/>
          </a:xfrm>
        </p:spPr>
        <p:txBody>
          <a:bodyPr>
            <a:normAutofit/>
          </a:bodyPr>
          <a:lstStyle/>
          <a:p>
            <a:r>
              <a:rPr lang="en-US" altLang="en-US" sz="2800" dirty="0"/>
              <a:t>Example: </a:t>
            </a:r>
            <a:r>
              <a:rPr lang="en-US" altLang="en-US" sz="2800" dirty="0">
                <a:solidFill>
                  <a:schemeClr val="tx1"/>
                </a:solidFill>
                <a:latin typeface="Trebuchet MS" panose="020B0603020202020204" pitchFamily="34" charset="0"/>
              </a:rPr>
              <a:t>Counter</a:t>
            </a:r>
            <a:r>
              <a:rPr lang="en-US" altLang="en-US" sz="2800" dirty="0"/>
              <a:t> class</a:t>
            </a:r>
          </a:p>
        </p:txBody>
      </p:sp>
      <p:sp>
        <p:nvSpPr>
          <p:cNvPr id="710659" name="Rectangle 3"/>
          <p:cNvSpPr>
            <a:spLocks noGrp="1" noChangeArrowheads="1"/>
          </p:cNvSpPr>
          <p:nvPr>
            <p:ph type="body" idx="1"/>
          </p:nvPr>
        </p:nvSpPr>
        <p:spPr>
          <a:xfrm>
            <a:off x="395536" y="1690689"/>
            <a:ext cx="8043863" cy="4530725"/>
          </a:xfrm>
        </p:spPr>
        <p:txBody>
          <a:bodyPr/>
          <a:lstStyle/>
          <a:p>
            <a:r>
              <a:rPr lang="en-US" altLang="en-US" sz="2400" dirty="0"/>
              <a:t>For the sake of example, we will create and test a trivial “counter” class</a:t>
            </a:r>
          </a:p>
          <a:p>
            <a:pPr marL="742950" lvl="1" indent="-285750"/>
            <a:r>
              <a:rPr lang="en-US" altLang="en-US" sz="2000" dirty="0"/>
              <a:t>The constructor will create a counter and set it to </a:t>
            </a:r>
            <a:r>
              <a:rPr lang="en-US" altLang="en-US" sz="2000" dirty="0" smtClean="0"/>
              <a:t>0</a:t>
            </a:r>
            <a:endParaRPr lang="en-US" altLang="en-US" sz="2000" dirty="0"/>
          </a:p>
          <a:p>
            <a:pPr marL="742950" lvl="1" indent="-285750"/>
            <a:r>
              <a:rPr lang="en-US" altLang="en-US" sz="2000" dirty="0"/>
              <a:t>The </a:t>
            </a:r>
            <a:r>
              <a:rPr lang="en-US" altLang="en-US" sz="2000" dirty="0">
                <a:solidFill>
                  <a:schemeClr val="accent1"/>
                </a:solidFill>
                <a:latin typeface="Trebuchet MS" panose="020B0603020202020204" pitchFamily="34" charset="0"/>
              </a:rPr>
              <a:t>increment</a:t>
            </a:r>
            <a:r>
              <a:rPr lang="en-US" altLang="en-US" sz="2000" dirty="0"/>
              <a:t> method will add one to the counter and return the new value</a:t>
            </a:r>
          </a:p>
          <a:p>
            <a:pPr marL="742950" lvl="1" indent="-285750"/>
            <a:r>
              <a:rPr lang="en-US" altLang="en-US" sz="2000" dirty="0"/>
              <a:t>The </a:t>
            </a:r>
            <a:r>
              <a:rPr lang="en-US" altLang="en-US" sz="2000" dirty="0">
                <a:solidFill>
                  <a:schemeClr val="accent1"/>
                </a:solidFill>
                <a:latin typeface="Trebuchet MS" panose="020B0603020202020204" pitchFamily="34" charset="0"/>
              </a:rPr>
              <a:t>decrement</a:t>
            </a:r>
            <a:r>
              <a:rPr lang="en-US" altLang="en-US" sz="2000" dirty="0"/>
              <a:t> method will subtract one from the counter and return the new value</a:t>
            </a:r>
          </a:p>
          <a:p>
            <a:pPr marL="742950" lvl="1" indent="-285750">
              <a:buFont typeface="Wingdings" panose="05000000000000000000" pitchFamily="2" charset="2"/>
              <a:buNone/>
            </a:pPr>
            <a:endParaRPr lang="en-US" altLang="en-US" sz="2200" dirty="0"/>
          </a:p>
        </p:txBody>
      </p:sp>
      <p:sp>
        <p:nvSpPr>
          <p:cNvPr id="4" name="Rectangle 3"/>
          <p:cNvSpPr txBox="1">
            <a:spLocks noChangeArrowheads="1"/>
          </p:cNvSpPr>
          <p:nvPr/>
        </p:nvSpPr>
        <p:spPr>
          <a:xfrm>
            <a:off x="481827" y="4000504"/>
            <a:ext cx="8229600" cy="840947"/>
          </a:xfrm>
          <a:prstGeom prst="rect">
            <a:avLst/>
          </a:prstGeom>
        </p:spPr>
        <p:txBody>
          <a:bodyPr vert="horz" lIns="91440" tIns="45720" rIns="91440" bIns="45720" rtlCol="0">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smtClean="0">
                <a:ln>
                  <a:noFill/>
                </a:ln>
                <a:solidFill>
                  <a:schemeClr val="tx1"/>
                </a:solidFill>
                <a:effectLst/>
                <a:uLnTx/>
                <a:uFillTx/>
                <a:latin typeface="+mn-lt"/>
                <a:ea typeface="+mn-ea"/>
                <a:cs typeface="+mn-cs"/>
              </a:rPr>
              <a:t>Don’t be alarmed if, in this simple example, the </a:t>
            </a:r>
            <a:r>
              <a:rPr kumimoji="0" lang="en-US" altLang="en-US" sz="2400" b="0" i="0" u="none" strike="noStrike" kern="1200" cap="none" spc="0" normalizeH="0" baseline="0" noProof="0" dirty="0" err="1" smtClean="0">
                <a:ln>
                  <a:noFill/>
                </a:ln>
                <a:solidFill>
                  <a:schemeClr val="tx1"/>
                </a:solidFill>
                <a:effectLst/>
                <a:uLnTx/>
                <a:uFillTx/>
                <a:latin typeface="+mn-lt"/>
                <a:ea typeface="+mn-ea"/>
                <a:cs typeface="+mn-cs"/>
              </a:rPr>
              <a:t>JUnit</a:t>
            </a:r>
            <a:r>
              <a:rPr kumimoji="0" lang="en-US" altLang="en-US" sz="2400" b="0" i="0" u="none" strike="noStrike" kern="1200" cap="none" spc="0" normalizeH="0" baseline="0" noProof="0" dirty="0" smtClean="0">
                <a:ln>
                  <a:noFill/>
                </a:ln>
                <a:solidFill>
                  <a:schemeClr val="tx1"/>
                </a:solidFill>
                <a:effectLst/>
                <a:uLnTx/>
                <a:uFillTx/>
                <a:latin typeface="+mn-lt"/>
                <a:ea typeface="+mn-ea"/>
                <a:cs typeface="+mn-cs"/>
              </a:rPr>
              <a:t> tests are more code than the class itself</a:t>
            </a:r>
            <a:endParaRPr kumimoji="0" lang="de-DE" altLang="en-US" sz="2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40990942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p:txBody>
          <a:bodyPr>
            <a:normAutofit/>
          </a:bodyPr>
          <a:lstStyle/>
          <a:p>
            <a:r>
              <a:rPr lang="en-US" altLang="en-US" sz="2800" dirty="0"/>
              <a:t>JUnit tests for </a:t>
            </a:r>
            <a:r>
              <a:rPr lang="en-US" altLang="en-US" sz="2800" dirty="0">
                <a:solidFill>
                  <a:schemeClr val="tx1"/>
                </a:solidFill>
                <a:latin typeface="Trebuchet MS" panose="020B0603020202020204" pitchFamily="34" charset="0"/>
              </a:rPr>
              <a:t>Counter</a:t>
            </a:r>
            <a:r>
              <a:rPr lang="en-US" altLang="en-US" sz="2800" dirty="0"/>
              <a:t> </a:t>
            </a:r>
          </a:p>
        </p:txBody>
      </p:sp>
      <p:sp>
        <p:nvSpPr>
          <p:cNvPr id="712707" name="Rectangle 3"/>
          <p:cNvSpPr>
            <a:spLocks noGrp="1" noChangeArrowheads="1"/>
          </p:cNvSpPr>
          <p:nvPr>
            <p:ph type="body" idx="1"/>
          </p:nvPr>
        </p:nvSpPr>
        <p:spPr>
          <a:xfrm>
            <a:off x="484187" y="1412776"/>
            <a:ext cx="8175625" cy="3524250"/>
          </a:xfrm>
        </p:spPr>
        <p:txBody>
          <a:bodyPr>
            <a:noAutofit/>
          </a:bodyPr>
          <a:lstStyle/>
          <a:p>
            <a:pPr>
              <a:lnSpc>
                <a:spcPct val="90000"/>
              </a:lnSpc>
              <a:buFont typeface="Times" panose="02020603050405020304" pitchFamily="18" charset="0"/>
              <a:buChar char=" "/>
            </a:pPr>
            <a:r>
              <a:rPr lang="en-US" altLang="en-US" sz="2000" dirty="0"/>
              <a:t>public class </a:t>
            </a:r>
            <a:r>
              <a:rPr lang="en-US" altLang="en-US" sz="2000" dirty="0" err="1"/>
              <a:t>CounterTest</a:t>
            </a:r>
            <a:r>
              <a:rPr lang="en-US" altLang="en-US" sz="2000" dirty="0"/>
              <a:t> extends </a:t>
            </a:r>
            <a:r>
              <a:rPr lang="en-US" altLang="en-US" sz="2000" dirty="0" err="1"/>
              <a:t>junit.framework.TestCase</a:t>
            </a:r>
            <a:r>
              <a:rPr lang="en-US" altLang="en-US" sz="2000" dirty="0"/>
              <a:t> {</a:t>
            </a:r>
            <a:br>
              <a:rPr lang="en-US" altLang="en-US" sz="2000" dirty="0"/>
            </a:br>
            <a:r>
              <a:rPr lang="en-US" altLang="en-US" sz="2000" dirty="0"/>
              <a:t>    </a:t>
            </a:r>
            <a:r>
              <a:rPr lang="en-US" altLang="en-US" sz="2000" dirty="0" smtClean="0"/>
              <a:t>Counter </a:t>
            </a:r>
            <a:r>
              <a:rPr lang="en-US" altLang="en-US" sz="2000" dirty="0"/>
              <a:t>counter1;</a:t>
            </a:r>
          </a:p>
          <a:p>
            <a:pPr>
              <a:lnSpc>
                <a:spcPct val="90000"/>
              </a:lnSpc>
              <a:buFont typeface="Times" panose="02020603050405020304" pitchFamily="18" charset="0"/>
              <a:buChar char=" "/>
            </a:pPr>
            <a:r>
              <a:rPr lang="en-US" altLang="en-US" sz="2000" dirty="0" smtClean="0"/>
              <a:t>    </a:t>
            </a:r>
            <a:r>
              <a:rPr lang="en-US" altLang="en-US" sz="2000" dirty="0"/>
              <a:t>public </a:t>
            </a:r>
            <a:r>
              <a:rPr lang="en-US" altLang="en-US" sz="2000" dirty="0" err="1"/>
              <a:t>CounterTest</a:t>
            </a:r>
            <a:r>
              <a:rPr lang="en-US" altLang="en-US" sz="2000" dirty="0"/>
              <a:t>() { }   // default constructor</a:t>
            </a:r>
          </a:p>
          <a:p>
            <a:pPr>
              <a:lnSpc>
                <a:spcPct val="90000"/>
              </a:lnSpc>
              <a:buFont typeface="Times" panose="02020603050405020304" pitchFamily="18" charset="0"/>
              <a:buChar char=" "/>
            </a:pPr>
            <a:r>
              <a:rPr lang="en-US" altLang="en-US" sz="2000" dirty="0" smtClean="0"/>
              <a:t>    </a:t>
            </a:r>
            <a:r>
              <a:rPr lang="en-US" altLang="en-US" sz="2000" dirty="0"/>
              <a:t>protected void </a:t>
            </a:r>
            <a:r>
              <a:rPr lang="en-US" altLang="en-US" sz="2000" dirty="0" err="1"/>
              <a:t>setUp</a:t>
            </a:r>
            <a:r>
              <a:rPr lang="en-US" altLang="en-US" sz="2000" dirty="0"/>
              <a:t>() {   // creates a (simple) test fixture</a:t>
            </a:r>
            <a:br>
              <a:rPr lang="en-US" altLang="en-US" sz="2000" dirty="0"/>
            </a:br>
            <a:r>
              <a:rPr lang="en-US" altLang="en-US" sz="2000" dirty="0"/>
              <a:t>        counter1 = new Counter();</a:t>
            </a:r>
            <a:br>
              <a:rPr lang="en-US" altLang="en-US" sz="2000" dirty="0"/>
            </a:br>
            <a:r>
              <a:rPr lang="en-US" altLang="en-US" sz="2000" dirty="0"/>
              <a:t>    }</a:t>
            </a:r>
          </a:p>
          <a:p>
            <a:pPr>
              <a:lnSpc>
                <a:spcPct val="90000"/>
              </a:lnSpc>
              <a:buFont typeface="Times" panose="02020603050405020304" pitchFamily="18" charset="0"/>
              <a:buChar char=" "/>
            </a:pPr>
            <a:r>
              <a:rPr lang="en-US" altLang="en-US" sz="2000" dirty="0" smtClean="0"/>
              <a:t>    </a:t>
            </a:r>
            <a:r>
              <a:rPr lang="en-US" altLang="en-US" sz="2000" dirty="0"/>
              <a:t>protected void </a:t>
            </a:r>
            <a:r>
              <a:rPr lang="en-US" altLang="en-US" sz="2000" dirty="0" err="1"/>
              <a:t>tearDown</a:t>
            </a:r>
            <a:r>
              <a:rPr lang="en-US" altLang="en-US" sz="2000" dirty="0"/>
              <a:t>() { } // no resources to release</a:t>
            </a:r>
            <a:br>
              <a:rPr lang="en-US" altLang="en-US" sz="2000" dirty="0"/>
            </a:br>
            <a:endParaRPr lang="en-US" altLang="en-US" sz="2000" dirty="0"/>
          </a:p>
          <a:p>
            <a:pPr>
              <a:lnSpc>
                <a:spcPct val="90000"/>
              </a:lnSpc>
              <a:buFont typeface="Times" panose="02020603050405020304" pitchFamily="18" charset="0"/>
              <a:buChar char=" "/>
            </a:pPr>
            <a:r>
              <a:rPr lang="en-US" altLang="en-US" sz="2000" dirty="0">
                <a:latin typeface="Trebuchet MS" panose="020B0603020202020204" pitchFamily="34" charset="0"/>
              </a:rPr>
              <a:t>    </a:t>
            </a:r>
          </a:p>
        </p:txBody>
      </p:sp>
      <p:sp>
        <p:nvSpPr>
          <p:cNvPr id="4" name="Rectangle 3"/>
          <p:cNvSpPr txBox="1">
            <a:spLocks noChangeArrowheads="1"/>
          </p:cNvSpPr>
          <p:nvPr/>
        </p:nvSpPr>
        <p:spPr>
          <a:xfrm>
            <a:off x="500034" y="3786190"/>
            <a:ext cx="8226425" cy="2659066"/>
          </a:xfrm>
          <a:prstGeom prst="rect">
            <a:avLst/>
          </a:prstGeom>
        </p:spPr>
        <p:txBody>
          <a:bodyPr vert="horz" lIns="91440" tIns="45720" rIns="91440" bIns="45720" rtlCol="0">
            <a:normAutofit/>
          </a:bodyPr>
          <a:lstStyle/>
          <a:p>
            <a:pPr marL="171450" marR="0" lvl="0" indent="-171450" algn="l" defTabSz="685800" rtl="0" eaLnBrk="1" fontAlgn="auto" latinLnBrk="0" hangingPunct="1">
              <a:lnSpc>
                <a:spcPct val="90000"/>
              </a:lnSpc>
              <a:spcBef>
                <a:spcPts val="750"/>
              </a:spcBef>
              <a:spcAft>
                <a:spcPts val="0"/>
              </a:spcAft>
              <a:buClrTx/>
              <a:buSzTx/>
              <a:buFont typeface="Times" panose="02020603050405020304" pitchFamily="18" charset="0"/>
              <a:buChar char=" "/>
              <a:tabLst/>
              <a:defRPr/>
            </a:pPr>
            <a:r>
              <a:rPr kumimoji="0" lang="en-US" altLang="en-US" sz="27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en-US" sz="2000" b="0" i="0" u="none" strike="noStrike" kern="1200" cap="none" spc="0" normalizeH="0" baseline="0" noProof="0" dirty="0" smtClean="0">
                <a:ln>
                  <a:noFill/>
                </a:ln>
                <a:solidFill>
                  <a:schemeClr val="tx1"/>
                </a:solidFill>
                <a:effectLst/>
                <a:uLnTx/>
                <a:uFillTx/>
                <a:latin typeface="+mn-lt"/>
                <a:ea typeface="+mn-ea"/>
                <a:cs typeface="+mn-cs"/>
              </a:rPr>
              <a:t>public void </a:t>
            </a:r>
            <a:r>
              <a:rPr kumimoji="0" lang="en-US" altLang="en-US" sz="2000" b="0" i="0" u="none" strike="noStrike" kern="1200" cap="none" spc="0" normalizeH="0" baseline="0" noProof="0" dirty="0" err="1" smtClean="0">
                <a:ln>
                  <a:noFill/>
                </a:ln>
                <a:solidFill>
                  <a:schemeClr val="tx1"/>
                </a:solidFill>
                <a:effectLst/>
                <a:uLnTx/>
                <a:uFillTx/>
                <a:latin typeface="+mn-lt"/>
                <a:ea typeface="+mn-ea"/>
                <a:cs typeface="+mn-cs"/>
              </a:rPr>
              <a:t>testIncrement</a:t>
            </a:r>
            <a:r>
              <a:rPr kumimoji="0" lang="en-US" altLang="en-US" sz="2000" b="0" i="0" u="none" strike="noStrike" kern="1200" cap="none" spc="0" normalizeH="0" baseline="0" noProof="0" dirty="0" smtClean="0">
                <a:ln>
                  <a:noFill/>
                </a:ln>
                <a:solidFill>
                  <a:schemeClr val="tx1"/>
                </a:solidFill>
                <a:effectLst/>
                <a:uLnTx/>
                <a:uFillTx/>
                <a:latin typeface="+mn-lt"/>
                <a:ea typeface="+mn-ea"/>
                <a:cs typeface="+mn-cs"/>
              </a:rPr>
              <a:t>() {</a:t>
            </a:r>
            <a:br>
              <a:rPr kumimoji="0" lang="en-US" altLang="en-US" sz="2000" b="0" i="0" u="none" strike="noStrike" kern="1200" cap="none" spc="0" normalizeH="0" baseline="0" noProof="0" dirty="0" smtClean="0">
                <a:ln>
                  <a:noFill/>
                </a:ln>
                <a:solidFill>
                  <a:schemeClr val="tx1"/>
                </a:solidFill>
                <a:effectLst/>
                <a:uLnTx/>
                <a:uFillTx/>
                <a:latin typeface="+mn-lt"/>
                <a:ea typeface="+mn-ea"/>
                <a:cs typeface="+mn-cs"/>
              </a:rPr>
            </a:br>
            <a:r>
              <a:rPr kumimoji="0" lang="en-US" alt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en-US" sz="2000" b="0" i="0" u="none" strike="noStrike" kern="1200" cap="none" spc="0" normalizeH="0" baseline="0" noProof="0" dirty="0" err="1" smtClean="0">
                <a:ln>
                  <a:noFill/>
                </a:ln>
                <a:solidFill>
                  <a:schemeClr val="tx1"/>
                </a:solidFill>
                <a:effectLst/>
                <a:uLnTx/>
                <a:uFillTx/>
                <a:latin typeface="+mn-lt"/>
                <a:ea typeface="+mn-ea"/>
                <a:cs typeface="+mn-cs"/>
              </a:rPr>
              <a:t>assertTrue</a:t>
            </a:r>
            <a:r>
              <a:rPr kumimoji="0" lang="en-US" altLang="en-US" sz="2000" b="0" i="0" u="none" strike="noStrike" kern="1200" cap="none" spc="0" normalizeH="0" baseline="0" noProof="0" dirty="0" smtClean="0">
                <a:ln>
                  <a:noFill/>
                </a:ln>
                <a:solidFill>
                  <a:schemeClr val="tx1"/>
                </a:solidFill>
                <a:effectLst/>
                <a:uLnTx/>
                <a:uFillTx/>
                <a:latin typeface="+mn-lt"/>
                <a:ea typeface="+mn-ea"/>
                <a:cs typeface="+mn-cs"/>
              </a:rPr>
              <a:t>(counter1.increment() == 1);</a:t>
            </a:r>
            <a:br>
              <a:rPr kumimoji="0" lang="en-US" altLang="en-US" sz="2000" b="0" i="0" u="none" strike="noStrike" kern="1200" cap="none" spc="0" normalizeH="0" baseline="0" noProof="0" dirty="0" smtClean="0">
                <a:ln>
                  <a:noFill/>
                </a:ln>
                <a:solidFill>
                  <a:schemeClr val="tx1"/>
                </a:solidFill>
                <a:effectLst/>
                <a:uLnTx/>
                <a:uFillTx/>
                <a:latin typeface="+mn-lt"/>
                <a:ea typeface="+mn-ea"/>
                <a:cs typeface="+mn-cs"/>
              </a:rPr>
            </a:br>
            <a:r>
              <a:rPr kumimoji="0" lang="en-US" alt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en-US" sz="2000" b="0" i="0" u="none" strike="noStrike" kern="1200" cap="none" spc="0" normalizeH="0" baseline="0" noProof="0" dirty="0" err="1" smtClean="0">
                <a:ln>
                  <a:noFill/>
                </a:ln>
                <a:solidFill>
                  <a:schemeClr val="tx1"/>
                </a:solidFill>
                <a:effectLst/>
                <a:uLnTx/>
                <a:uFillTx/>
                <a:latin typeface="+mn-lt"/>
                <a:ea typeface="+mn-ea"/>
                <a:cs typeface="+mn-cs"/>
              </a:rPr>
              <a:t>assertTrue</a:t>
            </a:r>
            <a:r>
              <a:rPr kumimoji="0" lang="en-US" altLang="en-US" sz="2000" b="0" i="0" u="none" strike="noStrike" kern="1200" cap="none" spc="0" normalizeH="0" baseline="0" noProof="0" dirty="0" smtClean="0">
                <a:ln>
                  <a:noFill/>
                </a:ln>
                <a:solidFill>
                  <a:schemeClr val="tx1"/>
                </a:solidFill>
                <a:effectLst/>
                <a:uLnTx/>
                <a:uFillTx/>
                <a:latin typeface="+mn-lt"/>
                <a:ea typeface="+mn-ea"/>
                <a:cs typeface="+mn-cs"/>
              </a:rPr>
              <a:t>(counter1.increment() == 2);</a:t>
            </a:r>
            <a:br>
              <a:rPr kumimoji="0" lang="en-US" altLang="en-US" sz="2000" b="0" i="0" u="none" strike="noStrike" kern="1200" cap="none" spc="0" normalizeH="0" baseline="0" noProof="0" dirty="0" smtClean="0">
                <a:ln>
                  <a:noFill/>
                </a:ln>
                <a:solidFill>
                  <a:schemeClr val="tx1"/>
                </a:solidFill>
                <a:effectLst/>
                <a:uLnTx/>
                <a:uFillTx/>
                <a:latin typeface="+mn-lt"/>
                <a:ea typeface="+mn-ea"/>
                <a:cs typeface="+mn-cs"/>
              </a:rPr>
            </a:br>
            <a:r>
              <a:rPr kumimoji="0" lang="en-US" altLang="en-US" sz="2000" b="0" i="0" u="none" strike="noStrike" kern="1200" cap="none" spc="0" normalizeH="0" baseline="0" noProof="0" dirty="0" smtClean="0">
                <a:ln>
                  <a:noFill/>
                </a:ln>
                <a:solidFill>
                  <a:schemeClr val="tx1"/>
                </a:solidFill>
                <a:effectLst/>
                <a:uLnTx/>
                <a:uFillTx/>
                <a:latin typeface="+mn-lt"/>
                <a:ea typeface="+mn-ea"/>
                <a:cs typeface="+mn-cs"/>
              </a:rPr>
              <a:t>     }</a:t>
            </a:r>
          </a:p>
          <a:p>
            <a:pPr marL="171450" marR="0" lvl="0" indent="-171450" algn="l" defTabSz="685800" rtl="0" eaLnBrk="1" fontAlgn="auto" latinLnBrk="0" hangingPunct="1">
              <a:lnSpc>
                <a:spcPct val="90000"/>
              </a:lnSpc>
              <a:spcBef>
                <a:spcPts val="750"/>
              </a:spcBef>
              <a:spcAft>
                <a:spcPts val="0"/>
              </a:spcAft>
              <a:buClrTx/>
              <a:buSzTx/>
              <a:buFont typeface="Times" panose="02020603050405020304" pitchFamily="18" charset="0"/>
              <a:buChar char=" "/>
              <a:tabLst/>
              <a:defRPr/>
            </a:pPr>
            <a:r>
              <a:rPr kumimoji="0" lang="en-US" altLang="en-US" sz="2000" b="0" i="0" u="none" strike="noStrike" kern="1200" cap="none" spc="0" normalizeH="0" baseline="0" noProof="0" dirty="0" smtClean="0">
                <a:ln>
                  <a:noFill/>
                </a:ln>
                <a:solidFill>
                  <a:schemeClr val="tx1"/>
                </a:solidFill>
                <a:effectLst/>
                <a:uLnTx/>
                <a:uFillTx/>
                <a:latin typeface="+mn-lt"/>
                <a:ea typeface="+mn-ea"/>
                <a:cs typeface="+mn-cs"/>
              </a:rPr>
              <a:t>    public void </a:t>
            </a:r>
            <a:r>
              <a:rPr kumimoji="0" lang="en-US" altLang="en-US" sz="2000" b="0" i="0" u="none" strike="noStrike" kern="1200" cap="none" spc="0" normalizeH="0" baseline="0" noProof="0" dirty="0" err="1" smtClean="0">
                <a:ln>
                  <a:noFill/>
                </a:ln>
                <a:solidFill>
                  <a:schemeClr val="tx1"/>
                </a:solidFill>
                <a:effectLst/>
                <a:uLnTx/>
                <a:uFillTx/>
                <a:latin typeface="+mn-lt"/>
                <a:ea typeface="+mn-ea"/>
                <a:cs typeface="+mn-cs"/>
              </a:rPr>
              <a:t>testDecrement</a:t>
            </a:r>
            <a:r>
              <a:rPr kumimoji="0" lang="en-US" altLang="en-US" sz="2000" b="0" i="0" u="none" strike="noStrike" kern="1200" cap="none" spc="0" normalizeH="0" baseline="0" noProof="0" dirty="0" smtClean="0">
                <a:ln>
                  <a:noFill/>
                </a:ln>
                <a:solidFill>
                  <a:schemeClr val="tx1"/>
                </a:solidFill>
                <a:effectLst/>
                <a:uLnTx/>
                <a:uFillTx/>
                <a:latin typeface="+mn-lt"/>
                <a:ea typeface="+mn-ea"/>
                <a:cs typeface="+mn-cs"/>
              </a:rPr>
              <a:t>() {</a:t>
            </a:r>
            <a:br>
              <a:rPr kumimoji="0" lang="en-US" altLang="en-US" sz="2000" b="0" i="0" u="none" strike="noStrike" kern="1200" cap="none" spc="0" normalizeH="0" baseline="0" noProof="0" dirty="0" smtClean="0">
                <a:ln>
                  <a:noFill/>
                </a:ln>
                <a:solidFill>
                  <a:schemeClr val="tx1"/>
                </a:solidFill>
                <a:effectLst/>
                <a:uLnTx/>
                <a:uFillTx/>
                <a:latin typeface="+mn-lt"/>
                <a:ea typeface="+mn-ea"/>
                <a:cs typeface="+mn-cs"/>
              </a:rPr>
            </a:br>
            <a:r>
              <a:rPr kumimoji="0" lang="en-US" alt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en-US" sz="2000" b="0" i="0" u="none" strike="noStrike" kern="1200" cap="none" spc="0" normalizeH="0" baseline="0" noProof="0" dirty="0" err="1" smtClean="0">
                <a:ln>
                  <a:noFill/>
                </a:ln>
                <a:solidFill>
                  <a:schemeClr val="tx1"/>
                </a:solidFill>
                <a:effectLst/>
                <a:uLnTx/>
                <a:uFillTx/>
                <a:latin typeface="+mn-lt"/>
                <a:ea typeface="+mn-ea"/>
                <a:cs typeface="+mn-cs"/>
              </a:rPr>
              <a:t>assertTrue</a:t>
            </a:r>
            <a:r>
              <a:rPr kumimoji="0" lang="en-US" altLang="en-US" sz="2000" b="0" i="0" u="none" strike="noStrike" kern="1200" cap="none" spc="0" normalizeH="0" baseline="0" noProof="0" dirty="0" smtClean="0">
                <a:ln>
                  <a:noFill/>
                </a:ln>
                <a:solidFill>
                  <a:schemeClr val="tx1"/>
                </a:solidFill>
                <a:effectLst/>
                <a:uLnTx/>
                <a:uFillTx/>
                <a:latin typeface="+mn-lt"/>
                <a:ea typeface="+mn-ea"/>
                <a:cs typeface="+mn-cs"/>
              </a:rPr>
              <a:t>(counter1.decrement() == -1);</a:t>
            </a:r>
            <a:br>
              <a:rPr kumimoji="0" lang="en-US" altLang="en-US" sz="2000" b="0" i="0" u="none" strike="noStrike" kern="1200" cap="none" spc="0" normalizeH="0" baseline="0" noProof="0" dirty="0" smtClean="0">
                <a:ln>
                  <a:noFill/>
                </a:ln>
                <a:solidFill>
                  <a:schemeClr val="tx1"/>
                </a:solidFill>
                <a:effectLst/>
                <a:uLnTx/>
                <a:uFillTx/>
                <a:latin typeface="+mn-lt"/>
                <a:ea typeface="+mn-ea"/>
                <a:cs typeface="+mn-cs"/>
              </a:rPr>
            </a:br>
            <a:r>
              <a:rPr kumimoji="0" lang="en-US" altLang="en-US" sz="2000" b="0" i="0" u="none" strike="noStrike" kern="1200" cap="none" spc="0" normalizeH="0" baseline="0" noProof="0" dirty="0" smtClean="0">
                <a:ln>
                  <a:noFill/>
                </a:ln>
                <a:solidFill>
                  <a:schemeClr val="tx1"/>
                </a:solidFill>
                <a:effectLst/>
                <a:uLnTx/>
                <a:uFillTx/>
                <a:latin typeface="+mn-lt"/>
                <a:ea typeface="+mn-ea"/>
                <a:cs typeface="+mn-cs"/>
              </a:rPr>
              <a:t>    }</a:t>
            </a:r>
            <a:br>
              <a:rPr kumimoji="0" lang="en-US" altLang="en-US" sz="2000" b="0" i="0" u="none" strike="noStrike" kern="1200" cap="none" spc="0" normalizeH="0" baseline="0" noProof="0" dirty="0" smtClean="0">
                <a:ln>
                  <a:noFill/>
                </a:ln>
                <a:solidFill>
                  <a:schemeClr val="tx1"/>
                </a:solidFill>
                <a:effectLst/>
                <a:uLnTx/>
                <a:uFillTx/>
                <a:latin typeface="+mn-lt"/>
                <a:ea typeface="+mn-ea"/>
                <a:cs typeface="+mn-cs"/>
              </a:rPr>
            </a:br>
            <a:r>
              <a:rPr kumimoji="0" lang="en-US" altLang="en-US" sz="2000" b="0" i="0" u="none" strike="noStrike" kern="1200" cap="none" spc="0" normalizeH="0" baseline="0" noProof="0" dirty="0" smtClean="0">
                <a:ln>
                  <a:noFill/>
                </a:ln>
                <a:solidFill>
                  <a:schemeClr val="tx1"/>
                </a:solidFill>
                <a:effectLst/>
                <a:uLnTx/>
                <a:uFillTx/>
                <a:latin typeface="+mn-lt"/>
                <a:ea typeface="+mn-ea"/>
                <a:cs typeface="+mn-cs"/>
              </a:rPr>
              <a:t>}</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de-DE" altLang="en-US" sz="26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12895452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785786" y="1714488"/>
            <a:ext cx="7772400" cy="4857784"/>
          </a:xfrm>
        </p:spPr>
        <p:txBody>
          <a:bodyPr/>
          <a:lstStyle/>
          <a:p>
            <a:pPr>
              <a:buFontTx/>
              <a:buNone/>
            </a:pPr>
            <a:r>
              <a:rPr lang="en-US" altLang="en-US" sz="2400" b="1" dirty="0">
                <a:latin typeface="Arial" panose="020B0604020202020204" pitchFamily="34" charset="0"/>
              </a:rPr>
              <a:t>import </a:t>
            </a:r>
            <a:r>
              <a:rPr lang="en-US" altLang="en-US" sz="2400" b="1" dirty="0" err="1">
                <a:latin typeface="Arial" panose="020B0604020202020204" pitchFamily="34" charset="0"/>
              </a:rPr>
              <a:t>junit.framework.TestCase</a:t>
            </a:r>
            <a:r>
              <a:rPr lang="en-US" altLang="en-US" sz="2400" b="1" dirty="0">
                <a:latin typeface="Arial" panose="020B0604020202020204" pitchFamily="34" charset="0"/>
              </a:rPr>
              <a:t>;</a:t>
            </a:r>
          </a:p>
          <a:p>
            <a:pPr>
              <a:buFontTx/>
              <a:buNone/>
            </a:pPr>
            <a:endParaRPr lang="en-US" altLang="en-US" sz="2400" b="1" dirty="0">
              <a:latin typeface="Arial" panose="020B0604020202020204" pitchFamily="34" charset="0"/>
            </a:endParaRPr>
          </a:p>
          <a:p>
            <a:pPr>
              <a:buFontTx/>
              <a:buNone/>
            </a:pPr>
            <a:r>
              <a:rPr lang="en-US" altLang="en-US" sz="2400" b="1" dirty="0">
                <a:latin typeface="Arial" panose="020B0604020202020204" pitchFamily="34" charset="0"/>
              </a:rPr>
              <a:t>public class </a:t>
            </a:r>
            <a:r>
              <a:rPr lang="en-US" altLang="en-US" sz="2400" b="1" dirty="0" err="1">
                <a:latin typeface="Arial" panose="020B0604020202020204" pitchFamily="34" charset="0"/>
              </a:rPr>
              <a:t>ShoppingCartTest</a:t>
            </a:r>
            <a:r>
              <a:rPr lang="en-US" altLang="en-US" sz="2400" b="1" dirty="0">
                <a:latin typeface="Arial" panose="020B0604020202020204" pitchFamily="34" charset="0"/>
              </a:rPr>
              <a:t> extends </a:t>
            </a:r>
            <a:r>
              <a:rPr lang="en-US" altLang="en-US" sz="2400" b="1" dirty="0" err="1">
                <a:latin typeface="Arial" panose="020B0604020202020204" pitchFamily="34" charset="0"/>
              </a:rPr>
              <a:t>TestCase</a:t>
            </a:r>
            <a:r>
              <a:rPr lang="en-US" altLang="en-US" sz="2400" b="1" dirty="0">
                <a:latin typeface="Arial" panose="020B0604020202020204" pitchFamily="34" charset="0"/>
              </a:rPr>
              <a:t> {</a:t>
            </a:r>
          </a:p>
          <a:p>
            <a:pPr>
              <a:buFontTx/>
              <a:buNone/>
            </a:pPr>
            <a:r>
              <a:rPr lang="en-US" altLang="en-US" sz="2400" b="1" dirty="0">
                <a:latin typeface="Arial" panose="020B0604020202020204" pitchFamily="34" charset="0"/>
              </a:rPr>
              <a:t>	</a:t>
            </a:r>
            <a:r>
              <a:rPr lang="en-US" altLang="en-US" sz="2400" b="1" dirty="0" err="1">
                <a:latin typeface="Arial" panose="020B0604020202020204" pitchFamily="34" charset="0"/>
              </a:rPr>
              <a:t>privateShoppingCart</a:t>
            </a:r>
            <a:r>
              <a:rPr lang="en-US" altLang="en-US" sz="2400" b="1" dirty="0">
                <a:latin typeface="Arial" panose="020B0604020202020204" pitchFamily="34" charset="0"/>
              </a:rPr>
              <a:t> cart;</a:t>
            </a:r>
          </a:p>
          <a:p>
            <a:pPr>
              <a:buFontTx/>
              <a:buNone/>
            </a:pPr>
            <a:r>
              <a:rPr lang="en-US" altLang="en-US" sz="2400" b="1" dirty="0">
                <a:latin typeface="Arial" panose="020B0604020202020204" pitchFamily="34" charset="0"/>
              </a:rPr>
              <a:t>	private Product book1;</a:t>
            </a:r>
          </a:p>
          <a:p>
            <a:pPr>
              <a:buFontTx/>
              <a:buNone/>
            </a:pPr>
            <a:endParaRPr lang="en-US" altLang="en-US" sz="2400" b="1" dirty="0">
              <a:latin typeface="Arial" panose="020B0604020202020204" pitchFamily="34" charset="0"/>
            </a:endParaRPr>
          </a:p>
          <a:p>
            <a:pPr>
              <a:buFontTx/>
              <a:buNone/>
            </a:pPr>
            <a:r>
              <a:rPr lang="en-US" altLang="en-US" sz="2400" b="1" dirty="0">
                <a:latin typeface="Arial" panose="020B0604020202020204" pitchFamily="34" charset="0"/>
              </a:rPr>
              <a:t>	protected void </a:t>
            </a:r>
            <a:r>
              <a:rPr lang="en-US" altLang="en-US" sz="2400" b="1" dirty="0" err="1">
                <a:latin typeface="Arial" panose="020B0604020202020204" pitchFamily="34" charset="0"/>
              </a:rPr>
              <a:t>setUp</a:t>
            </a:r>
            <a:r>
              <a:rPr lang="en-US" altLang="en-US" sz="2400" b="1" dirty="0">
                <a:latin typeface="Arial" panose="020B0604020202020204" pitchFamily="34" charset="0"/>
              </a:rPr>
              <a:t>() {</a:t>
            </a:r>
          </a:p>
          <a:p>
            <a:pPr>
              <a:buFontTx/>
              <a:buNone/>
            </a:pPr>
            <a:r>
              <a:rPr lang="en-US" altLang="en-US" sz="2400" b="1" dirty="0">
                <a:latin typeface="Arial" panose="020B0604020202020204" pitchFamily="34" charset="0"/>
              </a:rPr>
              <a:t>		cart = new </a:t>
            </a:r>
            <a:r>
              <a:rPr lang="en-US" altLang="en-US" sz="2400" b="1" dirty="0" err="1">
                <a:latin typeface="Arial" panose="020B0604020202020204" pitchFamily="34" charset="0"/>
              </a:rPr>
              <a:t>ShoppingCart</a:t>
            </a:r>
            <a:r>
              <a:rPr lang="en-US" altLang="en-US" sz="2400" b="1" dirty="0">
                <a:latin typeface="Arial" panose="020B0604020202020204" pitchFamily="34" charset="0"/>
              </a:rPr>
              <a:t>();</a:t>
            </a:r>
          </a:p>
          <a:p>
            <a:pPr>
              <a:buFontTx/>
              <a:buNone/>
            </a:pPr>
            <a:r>
              <a:rPr lang="en-US" altLang="en-US" sz="2400" b="1" dirty="0">
                <a:latin typeface="Arial" panose="020B0604020202020204" pitchFamily="34" charset="0"/>
              </a:rPr>
              <a:t>		book1 = new Product (“</a:t>
            </a:r>
            <a:r>
              <a:rPr lang="en-US" altLang="en-US" sz="2400" b="1" dirty="0" err="1">
                <a:latin typeface="Arial" panose="020B0604020202020204" pitchFamily="34" charset="0"/>
              </a:rPr>
              <a:t>myTitle</a:t>
            </a:r>
            <a:r>
              <a:rPr lang="en-US" altLang="en-US" sz="2400" b="1" dirty="0">
                <a:latin typeface="Arial" panose="020B0604020202020204" pitchFamily="34" charset="0"/>
              </a:rPr>
              <a:t>”, “500SEK”);</a:t>
            </a:r>
          </a:p>
          <a:p>
            <a:pPr>
              <a:buFontTx/>
              <a:buNone/>
            </a:pPr>
            <a:r>
              <a:rPr lang="en-US" altLang="en-US" sz="2400" b="1" dirty="0">
                <a:latin typeface="Arial" panose="020B0604020202020204" pitchFamily="34" charset="0"/>
              </a:rPr>
              <a:t>		</a:t>
            </a:r>
            <a:r>
              <a:rPr lang="en-US" altLang="en-US" sz="2400" b="1" dirty="0" err="1">
                <a:latin typeface="Arial" panose="020B0604020202020204" pitchFamily="34" charset="0"/>
              </a:rPr>
              <a:t>cart.addItem</a:t>
            </a:r>
            <a:r>
              <a:rPr lang="en-US" altLang="en-US" sz="2400" b="1" dirty="0">
                <a:latin typeface="Arial" panose="020B0604020202020204" pitchFamily="34" charset="0"/>
              </a:rPr>
              <a:t>(book1);</a:t>
            </a:r>
          </a:p>
          <a:p>
            <a:pPr>
              <a:buFontTx/>
              <a:buNone/>
            </a:pPr>
            <a:r>
              <a:rPr lang="en-US" altLang="en-US" sz="2400" b="1" dirty="0">
                <a:latin typeface="Arial" panose="020B0604020202020204" pitchFamily="34" charset="0"/>
              </a:rPr>
              <a:t>	}</a:t>
            </a:r>
          </a:p>
          <a:p>
            <a:pPr>
              <a:buFontTx/>
              <a:buNone/>
            </a:pPr>
            <a:endParaRPr lang="en-US" altLang="en-US" sz="2400" b="1" dirty="0">
              <a:latin typeface="Arial" panose="020B0604020202020204" pitchFamily="34" charset="0"/>
            </a:endParaRPr>
          </a:p>
        </p:txBody>
      </p:sp>
      <p:sp>
        <p:nvSpPr>
          <p:cNvPr id="3" name="Rectangle 2"/>
          <p:cNvSpPr>
            <a:spLocks noGrp="1" noChangeArrowheads="1"/>
          </p:cNvSpPr>
          <p:nvPr>
            <p:ph type="title"/>
          </p:nvPr>
        </p:nvSpPr>
        <p:spPr>
          <a:xfrm>
            <a:off x="395536" y="394283"/>
            <a:ext cx="7886700" cy="1325563"/>
          </a:xfrm>
        </p:spPr>
        <p:txBody>
          <a:bodyPr>
            <a:normAutofit/>
          </a:bodyPr>
          <a:lstStyle/>
          <a:p>
            <a:r>
              <a:rPr lang="en-US" altLang="en-US" sz="2800" dirty="0"/>
              <a:t>Example: </a:t>
            </a:r>
            <a:r>
              <a:rPr lang="en-US" altLang="en-US" sz="2800" dirty="0" err="1" smtClean="0">
                <a:latin typeface="Trebuchet MS" panose="020B0603020202020204" pitchFamily="34" charset="0"/>
              </a:rPr>
              <a:t>ShoppingCartTest</a:t>
            </a:r>
            <a:endParaRPr lang="en-US" altLang="en-US" sz="2800" dirty="0"/>
          </a:p>
        </p:txBody>
      </p:sp>
    </p:spTree>
    <p:extLst>
      <p:ext uri="{BB962C8B-B14F-4D97-AF65-F5344CB8AC3E}">
        <p14:creationId xmlns="" xmlns:p14="http://schemas.microsoft.com/office/powerpoint/2010/main" val="38551271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85786" y="1142984"/>
            <a:ext cx="7772400" cy="3190876"/>
          </a:xfrm>
        </p:spPr>
        <p:txBody>
          <a:bodyPr/>
          <a:lstStyle/>
          <a:p>
            <a:pPr>
              <a:buFontTx/>
              <a:buNone/>
            </a:pPr>
            <a:r>
              <a:rPr lang="en-US" altLang="en-US" sz="2400" b="1" dirty="0">
                <a:latin typeface="Arial" panose="020B0604020202020204" pitchFamily="34" charset="0"/>
              </a:rPr>
              <a:t>protected void </a:t>
            </a:r>
            <a:r>
              <a:rPr lang="en-US" altLang="en-US" sz="2400" b="1" dirty="0" err="1">
                <a:latin typeface="Arial" panose="020B0604020202020204" pitchFamily="34" charset="0"/>
              </a:rPr>
              <a:t>tearDown</a:t>
            </a:r>
            <a:r>
              <a:rPr lang="en-US" altLang="en-US" sz="2400" b="1" dirty="0">
                <a:latin typeface="Arial" panose="020B0604020202020204" pitchFamily="34" charset="0"/>
              </a:rPr>
              <a:t>() {</a:t>
            </a:r>
          </a:p>
          <a:p>
            <a:pPr>
              <a:buFontTx/>
              <a:buNone/>
            </a:pPr>
            <a:r>
              <a:rPr lang="en-US" altLang="en-US" sz="2400" b="1" dirty="0">
                <a:latin typeface="Arial" panose="020B0604020202020204" pitchFamily="34" charset="0"/>
              </a:rPr>
              <a:t>	// release objects under test here, if necessary</a:t>
            </a:r>
          </a:p>
          <a:p>
            <a:pPr>
              <a:buFontTx/>
              <a:buNone/>
            </a:pPr>
            <a:r>
              <a:rPr lang="en-US" altLang="en-US" sz="2400" b="1" dirty="0">
                <a:latin typeface="Arial" panose="020B0604020202020204" pitchFamily="34" charset="0"/>
              </a:rPr>
              <a:t>}</a:t>
            </a:r>
          </a:p>
          <a:p>
            <a:pPr>
              <a:buFontTx/>
              <a:buNone/>
            </a:pPr>
            <a:r>
              <a:rPr lang="en-US" altLang="en-US" sz="2400" b="1" dirty="0">
                <a:latin typeface="Arial" panose="020B0604020202020204" pitchFamily="34" charset="0"/>
              </a:rPr>
              <a:t>public void </a:t>
            </a:r>
            <a:r>
              <a:rPr lang="en-US" altLang="en-US" sz="2400" b="1" dirty="0" err="1">
                <a:latin typeface="Arial" panose="020B0604020202020204" pitchFamily="34" charset="0"/>
              </a:rPr>
              <a:t>testEmpty</a:t>
            </a:r>
            <a:r>
              <a:rPr lang="en-US" altLang="en-US" sz="2400" b="1" dirty="0">
                <a:latin typeface="Arial" panose="020B0604020202020204" pitchFamily="34" charset="0"/>
              </a:rPr>
              <a:t>() {</a:t>
            </a:r>
          </a:p>
          <a:p>
            <a:pPr>
              <a:buFontTx/>
              <a:buNone/>
            </a:pPr>
            <a:r>
              <a:rPr lang="en-US" altLang="en-US" sz="2400" b="1" dirty="0">
                <a:latin typeface="Arial" panose="020B0604020202020204" pitchFamily="34" charset="0"/>
              </a:rPr>
              <a:t>	</a:t>
            </a:r>
            <a:r>
              <a:rPr lang="en-US" altLang="en-US" sz="2400" b="1" dirty="0" err="1">
                <a:latin typeface="Arial" panose="020B0604020202020204" pitchFamily="34" charset="0"/>
              </a:rPr>
              <a:t>cart.empty</a:t>
            </a:r>
            <a:r>
              <a:rPr lang="en-US" altLang="en-US" sz="2400" b="1" dirty="0">
                <a:latin typeface="Arial" panose="020B0604020202020204" pitchFamily="34" charset="0"/>
              </a:rPr>
              <a:t>();</a:t>
            </a:r>
          </a:p>
          <a:p>
            <a:pPr>
              <a:buFontTx/>
              <a:buNone/>
            </a:pPr>
            <a:r>
              <a:rPr lang="en-US" altLang="en-US" sz="2400" b="1" dirty="0">
                <a:latin typeface="Arial" panose="020B0604020202020204" pitchFamily="34" charset="0"/>
              </a:rPr>
              <a:t>	</a:t>
            </a:r>
            <a:r>
              <a:rPr lang="en-US" altLang="en-US" sz="2400" b="1" dirty="0" err="1">
                <a:latin typeface="Arial" panose="020B0604020202020204" pitchFamily="34" charset="0"/>
              </a:rPr>
              <a:t>assertEquals</a:t>
            </a:r>
            <a:r>
              <a:rPr lang="en-US" altLang="en-US" sz="2400" b="1" dirty="0">
                <a:latin typeface="Arial" panose="020B0604020202020204" pitchFamily="34" charset="0"/>
              </a:rPr>
              <a:t>(0, </a:t>
            </a:r>
            <a:r>
              <a:rPr lang="en-US" altLang="en-US" sz="2400" b="1" dirty="0" err="1">
                <a:latin typeface="Arial" panose="020B0604020202020204" pitchFamily="34" charset="0"/>
              </a:rPr>
              <a:t>cart.getItemCount</a:t>
            </a:r>
            <a:r>
              <a:rPr lang="en-US" altLang="en-US" sz="2400" b="1" dirty="0">
                <a:latin typeface="Arial" panose="020B0604020202020204" pitchFamily="34" charset="0"/>
              </a:rPr>
              <a:t>() );</a:t>
            </a:r>
          </a:p>
          <a:p>
            <a:pPr>
              <a:buFontTx/>
              <a:buNone/>
            </a:pPr>
            <a:r>
              <a:rPr lang="en-US" altLang="en-US" sz="2400" b="1" dirty="0">
                <a:latin typeface="Arial" panose="020B0604020202020204" pitchFamily="34" charset="0"/>
              </a:rPr>
              <a:t>}</a:t>
            </a:r>
          </a:p>
          <a:p>
            <a:pPr>
              <a:buFontTx/>
              <a:buNone/>
            </a:pPr>
            <a:endParaRPr lang="en-US" altLang="en-US" sz="2400" b="1" dirty="0">
              <a:latin typeface="Arial" panose="020B0604020202020204" pitchFamily="34" charset="0"/>
            </a:endParaRPr>
          </a:p>
          <a:p>
            <a:pPr>
              <a:buFontTx/>
              <a:buNone/>
            </a:pPr>
            <a:endParaRPr lang="en-US" altLang="en-US" sz="2400" b="1" dirty="0">
              <a:latin typeface="Arial" panose="020B0604020202020204" pitchFamily="34" charset="0"/>
            </a:endParaRPr>
          </a:p>
        </p:txBody>
      </p:sp>
    </p:spTree>
    <p:extLst>
      <p:ext uri="{BB962C8B-B14F-4D97-AF65-F5344CB8AC3E}">
        <p14:creationId xmlns="" xmlns:p14="http://schemas.microsoft.com/office/powerpoint/2010/main" val="1123549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357158" y="642918"/>
            <a:ext cx="8501122" cy="5867400"/>
          </a:xfrm>
        </p:spPr>
        <p:txBody>
          <a:bodyPr>
            <a:normAutofit lnSpcReduction="10000"/>
          </a:bodyPr>
          <a:lstStyle/>
          <a:p>
            <a:pPr>
              <a:lnSpc>
                <a:spcPct val="90000"/>
              </a:lnSpc>
              <a:buFontTx/>
              <a:buNone/>
            </a:pPr>
            <a:r>
              <a:rPr lang="en-US" altLang="en-US" sz="2400" b="1" dirty="0">
                <a:latin typeface="Arial" panose="020B0604020202020204" pitchFamily="34" charset="0"/>
              </a:rPr>
              <a:t>public void </a:t>
            </a:r>
            <a:r>
              <a:rPr lang="en-US" altLang="en-US" sz="2400" b="1" dirty="0" err="1">
                <a:latin typeface="Arial" panose="020B0604020202020204" pitchFamily="34" charset="0"/>
              </a:rPr>
              <a:t>testAddItem</a:t>
            </a:r>
            <a:r>
              <a:rPr lang="en-US" altLang="en-US" sz="2400" b="1" dirty="0">
                <a:latin typeface="Arial" panose="020B0604020202020204" pitchFamily="34" charset="0"/>
              </a:rPr>
              <a:t>() {</a:t>
            </a:r>
          </a:p>
          <a:p>
            <a:pPr>
              <a:lnSpc>
                <a:spcPct val="90000"/>
              </a:lnSpc>
              <a:buFontTx/>
              <a:buNone/>
            </a:pPr>
            <a:r>
              <a:rPr lang="en-US" altLang="en-US" sz="2400" b="1" dirty="0">
                <a:latin typeface="Arial" panose="020B0604020202020204" pitchFamily="34" charset="0"/>
              </a:rPr>
              <a:t>	product book2 = new Product(“title2””650SEK”);</a:t>
            </a:r>
          </a:p>
          <a:p>
            <a:pPr>
              <a:lnSpc>
                <a:spcPct val="90000"/>
              </a:lnSpc>
              <a:buFontTx/>
              <a:buNone/>
            </a:pPr>
            <a:r>
              <a:rPr lang="en-US" altLang="en-US" sz="2400" b="1" dirty="0">
                <a:latin typeface="Arial" panose="020B0604020202020204" pitchFamily="34" charset="0"/>
              </a:rPr>
              <a:t>	</a:t>
            </a:r>
            <a:r>
              <a:rPr lang="en-US" altLang="en-US" sz="2400" b="1" dirty="0" err="1">
                <a:latin typeface="Arial" panose="020B0604020202020204" pitchFamily="34" charset="0"/>
              </a:rPr>
              <a:t>cart.addItem</a:t>
            </a:r>
            <a:r>
              <a:rPr lang="en-US" altLang="en-US" sz="2400" b="1" dirty="0">
                <a:latin typeface="Arial" panose="020B0604020202020204" pitchFamily="34" charset="0"/>
              </a:rPr>
              <a:t>(book2);</a:t>
            </a:r>
          </a:p>
          <a:p>
            <a:pPr>
              <a:lnSpc>
                <a:spcPct val="90000"/>
              </a:lnSpc>
              <a:buFontTx/>
              <a:buNone/>
            </a:pPr>
            <a:r>
              <a:rPr lang="en-US" altLang="en-US" sz="2400" b="1" dirty="0">
                <a:latin typeface="Arial" panose="020B0604020202020204" pitchFamily="34" charset="0"/>
              </a:rPr>
              <a:t>	double </a:t>
            </a:r>
            <a:r>
              <a:rPr lang="en-US" altLang="en-US" sz="2400" b="1" dirty="0" err="1">
                <a:latin typeface="Arial" panose="020B0604020202020204" pitchFamily="34" charset="0"/>
              </a:rPr>
              <a:t>expectedBalance</a:t>
            </a:r>
            <a:r>
              <a:rPr lang="en-US" altLang="en-US" sz="2400" b="1" dirty="0">
                <a:latin typeface="Arial" panose="020B0604020202020204" pitchFamily="34" charset="0"/>
              </a:rPr>
              <a:t> = </a:t>
            </a:r>
          </a:p>
          <a:p>
            <a:pPr>
              <a:lnSpc>
                <a:spcPct val="90000"/>
              </a:lnSpc>
              <a:buFontTx/>
              <a:buNone/>
            </a:pPr>
            <a:r>
              <a:rPr lang="en-US" altLang="en-US" sz="2400" b="1" dirty="0">
                <a:latin typeface="Arial" panose="020B0604020202020204" pitchFamily="34" charset="0"/>
              </a:rPr>
              <a:t>		book1.getPrice() + book2.getPrice();</a:t>
            </a:r>
          </a:p>
          <a:p>
            <a:pPr>
              <a:lnSpc>
                <a:spcPct val="90000"/>
              </a:lnSpc>
              <a:buFontTx/>
              <a:buNone/>
            </a:pPr>
            <a:r>
              <a:rPr lang="en-US" altLang="en-US" sz="2400" b="1" dirty="0">
                <a:latin typeface="Arial" panose="020B0604020202020204" pitchFamily="34" charset="0"/>
              </a:rPr>
              <a:t>	</a:t>
            </a:r>
            <a:r>
              <a:rPr lang="en-US" altLang="en-US" sz="2400" b="1" dirty="0" err="1">
                <a:latin typeface="Arial" panose="020B0604020202020204" pitchFamily="34" charset="0"/>
              </a:rPr>
              <a:t>assertEquals</a:t>
            </a:r>
            <a:r>
              <a:rPr lang="en-US" altLang="en-US" sz="2400" b="1" dirty="0">
                <a:latin typeface="Arial" panose="020B0604020202020204" pitchFamily="34" charset="0"/>
              </a:rPr>
              <a:t>(</a:t>
            </a:r>
            <a:r>
              <a:rPr lang="en-US" altLang="en-US" sz="2400" b="1" dirty="0" err="1">
                <a:latin typeface="Arial" panose="020B0604020202020204" pitchFamily="34" charset="0"/>
              </a:rPr>
              <a:t>expectedBalance</a:t>
            </a:r>
            <a:r>
              <a:rPr lang="en-US" altLang="en-US" sz="2400" b="1" dirty="0">
                <a:latin typeface="Arial" panose="020B0604020202020204" pitchFamily="34" charset="0"/>
              </a:rPr>
              <a:t>, </a:t>
            </a:r>
            <a:r>
              <a:rPr lang="en-US" altLang="en-US" sz="2400" b="1" dirty="0" err="1">
                <a:latin typeface="Arial" panose="020B0604020202020204" pitchFamily="34" charset="0"/>
              </a:rPr>
              <a:t>cart.getBalance</a:t>
            </a:r>
            <a:r>
              <a:rPr lang="en-US" altLang="en-US" sz="2400" b="1" dirty="0">
                <a:latin typeface="Arial" panose="020B0604020202020204" pitchFamily="34" charset="0"/>
              </a:rPr>
              <a:t>(), 0.0);</a:t>
            </a:r>
          </a:p>
          <a:p>
            <a:pPr>
              <a:lnSpc>
                <a:spcPct val="90000"/>
              </a:lnSpc>
              <a:buFontTx/>
              <a:buNone/>
            </a:pPr>
            <a:r>
              <a:rPr lang="en-US" altLang="en-US" sz="2400" b="1" dirty="0">
                <a:latin typeface="Arial" panose="020B0604020202020204" pitchFamily="34" charset="0"/>
              </a:rPr>
              <a:t>	</a:t>
            </a:r>
            <a:r>
              <a:rPr lang="en-US" altLang="en-US" sz="2400" b="1" dirty="0" err="1">
                <a:latin typeface="Arial" panose="020B0604020202020204" pitchFamily="34" charset="0"/>
              </a:rPr>
              <a:t>assertEquals</a:t>
            </a:r>
            <a:r>
              <a:rPr lang="en-US" altLang="en-US" sz="2400" b="1" dirty="0">
                <a:latin typeface="Arial" panose="020B0604020202020204" pitchFamily="34" charset="0"/>
              </a:rPr>
              <a:t>(2, </a:t>
            </a:r>
            <a:r>
              <a:rPr lang="en-US" altLang="en-US" sz="2400" b="1" dirty="0" err="1">
                <a:latin typeface="Arial" panose="020B0604020202020204" pitchFamily="34" charset="0"/>
              </a:rPr>
              <a:t>cart.getItemCount</a:t>
            </a:r>
            <a:r>
              <a:rPr lang="en-US" altLang="en-US" sz="2400" b="1" dirty="0">
                <a:latin typeface="Arial" panose="020B0604020202020204" pitchFamily="34" charset="0"/>
              </a:rPr>
              <a:t>() );</a:t>
            </a:r>
          </a:p>
          <a:p>
            <a:pPr>
              <a:lnSpc>
                <a:spcPct val="90000"/>
              </a:lnSpc>
              <a:buFontTx/>
              <a:buNone/>
            </a:pPr>
            <a:r>
              <a:rPr lang="en-US" altLang="en-US" sz="2400" b="1" dirty="0">
                <a:latin typeface="Arial" panose="020B0604020202020204" pitchFamily="34" charset="0"/>
              </a:rPr>
              <a:t>}</a:t>
            </a:r>
          </a:p>
          <a:p>
            <a:pPr>
              <a:lnSpc>
                <a:spcPct val="90000"/>
              </a:lnSpc>
              <a:buFontTx/>
              <a:buNone/>
            </a:pPr>
            <a:endParaRPr lang="en-US" altLang="en-US" sz="2400" b="1" dirty="0">
              <a:latin typeface="Arial" panose="020B0604020202020204" pitchFamily="34" charset="0"/>
            </a:endParaRPr>
          </a:p>
          <a:p>
            <a:pPr>
              <a:lnSpc>
                <a:spcPct val="90000"/>
              </a:lnSpc>
              <a:buFontTx/>
              <a:buNone/>
            </a:pPr>
            <a:r>
              <a:rPr lang="en-US" altLang="en-US" sz="2400" b="1" dirty="0">
                <a:latin typeface="Arial" panose="020B0604020202020204" pitchFamily="34" charset="0"/>
              </a:rPr>
              <a:t>public void </a:t>
            </a:r>
            <a:r>
              <a:rPr lang="en-US" altLang="en-US" sz="2400" b="1" dirty="0" err="1">
                <a:latin typeface="Arial" panose="020B0604020202020204" pitchFamily="34" charset="0"/>
              </a:rPr>
              <a:t>testRemoveItem</a:t>
            </a:r>
            <a:r>
              <a:rPr lang="en-US" altLang="en-US" sz="2400" b="1" dirty="0">
                <a:latin typeface="Arial" panose="020B0604020202020204" pitchFamily="34" charset="0"/>
              </a:rPr>
              <a:t>() throws </a:t>
            </a:r>
            <a:r>
              <a:rPr lang="en-US" altLang="en-US" sz="2400" b="1" dirty="0" err="1">
                <a:latin typeface="Arial" panose="020B0604020202020204" pitchFamily="34" charset="0"/>
              </a:rPr>
              <a:t>productNotFoundException</a:t>
            </a:r>
            <a:r>
              <a:rPr lang="en-US" altLang="en-US" sz="2400" b="1" dirty="0">
                <a:latin typeface="Arial" panose="020B0604020202020204" pitchFamily="34" charset="0"/>
              </a:rPr>
              <a:t> {</a:t>
            </a:r>
          </a:p>
          <a:p>
            <a:pPr>
              <a:lnSpc>
                <a:spcPct val="90000"/>
              </a:lnSpc>
              <a:buFontTx/>
              <a:buNone/>
            </a:pPr>
            <a:r>
              <a:rPr lang="en-US" altLang="en-US" sz="2400" b="1" dirty="0">
                <a:latin typeface="Arial" panose="020B0604020202020204" pitchFamily="34" charset="0"/>
              </a:rPr>
              <a:t>		</a:t>
            </a:r>
            <a:r>
              <a:rPr lang="en-US" altLang="en-US" sz="2400" b="1" dirty="0" err="1">
                <a:latin typeface="Arial" panose="020B0604020202020204" pitchFamily="34" charset="0"/>
              </a:rPr>
              <a:t>cart.removeItem</a:t>
            </a:r>
            <a:r>
              <a:rPr lang="en-US" altLang="en-US" sz="2400" b="1" dirty="0">
                <a:latin typeface="Arial" panose="020B0604020202020204" pitchFamily="34" charset="0"/>
              </a:rPr>
              <a:t>(book1);</a:t>
            </a:r>
          </a:p>
          <a:p>
            <a:pPr>
              <a:lnSpc>
                <a:spcPct val="90000"/>
              </a:lnSpc>
              <a:buFontTx/>
              <a:buNone/>
            </a:pPr>
            <a:r>
              <a:rPr lang="en-US" altLang="en-US" sz="2400" b="1" dirty="0">
                <a:latin typeface="Arial" panose="020B0604020202020204" pitchFamily="34" charset="0"/>
              </a:rPr>
              <a:t>		</a:t>
            </a:r>
            <a:r>
              <a:rPr lang="en-US" altLang="en-US" sz="2400" b="1" dirty="0" err="1">
                <a:latin typeface="Arial" panose="020B0604020202020204" pitchFamily="34" charset="0"/>
              </a:rPr>
              <a:t>assertEquals</a:t>
            </a:r>
            <a:r>
              <a:rPr lang="en-US" altLang="en-US" sz="2400" b="1" dirty="0">
                <a:latin typeface="Arial" panose="020B0604020202020204" pitchFamily="34" charset="0"/>
              </a:rPr>
              <a:t>(0, </a:t>
            </a:r>
            <a:r>
              <a:rPr lang="en-US" altLang="en-US" sz="2400" b="1" dirty="0" err="1">
                <a:latin typeface="Arial" panose="020B0604020202020204" pitchFamily="34" charset="0"/>
              </a:rPr>
              <a:t>cart.getItemCount</a:t>
            </a:r>
            <a:r>
              <a:rPr lang="en-US" altLang="en-US" sz="2400" b="1" dirty="0">
                <a:latin typeface="Arial" panose="020B0604020202020204" pitchFamily="34" charset="0"/>
              </a:rPr>
              <a:t>() );</a:t>
            </a:r>
          </a:p>
          <a:p>
            <a:pPr>
              <a:lnSpc>
                <a:spcPct val="90000"/>
              </a:lnSpc>
              <a:buFontTx/>
              <a:buNone/>
            </a:pPr>
            <a:r>
              <a:rPr lang="en-US" altLang="en-US" sz="2400" b="1" dirty="0">
                <a:latin typeface="Arial" panose="020B0604020202020204" pitchFamily="34" charset="0"/>
              </a:rPr>
              <a:t>}</a:t>
            </a:r>
          </a:p>
          <a:p>
            <a:pPr>
              <a:lnSpc>
                <a:spcPct val="90000"/>
              </a:lnSpc>
              <a:buFontTx/>
              <a:buNone/>
            </a:pPr>
            <a:endParaRPr lang="en-US" altLang="en-US" sz="2400" dirty="0"/>
          </a:p>
        </p:txBody>
      </p:sp>
    </p:spTree>
    <p:extLst>
      <p:ext uri="{BB962C8B-B14F-4D97-AF65-F5344CB8AC3E}">
        <p14:creationId xmlns="" xmlns:p14="http://schemas.microsoft.com/office/powerpoint/2010/main" val="3299741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xfrm>
            <a:off x="571472" y="928670"/>
            <a:ext cx="7772400" cy="5143536"/>
          </a:xfrm>
        </p:spPr>
        <p:txBody>
          <a:bodyPr/>
          <a:lstStyle/>
          <a:p>
            <a:pPr>
              <a:buFontTx/>
              <a:buNone/>
            </a:pPr>
            <a:r>
              <a:rPr lang="en-US" altLang="en-US" sz="2400" b="1" dirty="0">
                <a:latin typeface="Arial" panose="020B0604020202020204" pitchFamily="34" charset="0"/>
              </a:rPr>
              <a:t>public void </a:t>
            </a:r>
            <a:r>
              <a:rPr lang="en-US" altLang="en-US" sz="2400" b="1" dirty="0" err="1">
                <a:latin typeface="Arial" panose="020B0604020202020204" pitchFamily="34" charset="0"/>
              </a:rPr>
              <a:t>testRemoveItemNotInCart</a:t>
            </a:r>
            <a:r>
              <a:rPr lang="en-US" altLang="en-US" sz="2400" b="1" dirty="0">
                <a:latin typeface="Arial" panose="020B0604020202020204" pitchFamily="34" charset="0"/>
              </a:rPr>
              <a:t>() {</a:t>
            </a:r>
          </a:p>
          <a:p>
            <a:pPr>
              <a:buFontTx/>
              <a:buNone/>
            </a:pPr>
            <a:r>
              <a:rPr lang="en-US" altLang="en-US" sz="2400" b="1" dirty="0">
                <a:latin typeface="Arial" panose="020B0604020202020204" pitchFamily="34" charset="0"/>
              </a:rPr>
              <a:t>	try {</a:t>
            </a:r>
          </a:p>
          <a:p>
            <a:pPr>
              <a:buFontTx/>
              <a:buNone/>
            </a:pPr>
            <a:r>
              <a:rPr lang="en-US" altLang="en-US" sz="2400" b="1" dirty="0">
                <a:latin typeface="Arial" panose="020B0604020202020204" pitchFamily="34" charset="0"/>
              </a:rPr>
              <a:t>	Product book3 = new Product(“title3”, “100SEK”);</a:t>
            </a:r>
          </a:p>
          <a:p>
            <a:pPr>
              <a:buFontTx/>
              <a:buNone/>
            </a:pPr>
            <a:r>
              <a:rPr lang="en-US" altLang="en-US" sz="2400" b="1" dirty="0">
                <a:latin typeface="Arial" panose="020B0604020202020204" pitchFamily="34" charset="0"/>
              </a:rPr>
              <a:t>	</a:t>
            </a:r>
            <a:r>
              <a:rPr lang="en-US" altLang="en-US" sz="2400" b="1" dirty="0" err="1">
                <a:latin typeface="Arial" panose="020B0604020202020204" pitchFamily="34" charset="0"/>
              </a:rPr>
              <a:t>cart.removeItem</a:t>
            </a:r>
            <a:r>
              <a:rPr lang="en-US" altLang="en-US" sz="2400" b="1" dirty="0">
                <a:latin typeface="Arial" panose="020B0604020202020204" pitchFamily="34" charset="0"/>
              </a:rPr>
              <a:t>(book3);</a:t>
            </a:r>
          </a:p>
          <a:p>
            <a:pPr>
              <a:buFontTx/>
              <a:buNone/>
            </a:pPr>
            <a:r>
              <a:rPr lang="en-US" altLang="en-US" sz="2400" b="1" dirty="0">
                <a:latin typeface="Arial" panose="020B0604020202020204" pitchFamily="34" charset="0"/>
              </a:rPr>
              <a:t>	fail(“Should raise a </a:t>
            </a:r>
            <a:r>
              <a:rPr lang="en-US" altLang="en-US" sz="2400" b="1" dirty="0" err="1">
                <a:latin typeface="Arial" panose="020B0604020202020204" pitchFamily="34" charset="0"/>
              </a:rPr>
              <a:t>ProductNotFoundException</a:t>
            </a:r>
            <a:r>
              <a:rPr lang="en-US" altLang="en-US" sz="2400" b="1" dirty="0">
                <a:latin typeface="Arial" panose="020B0604020202020204" pitchFamily="34" charset="0"/>
              </a:rPr>
              <a:t>”);</a:t>
            </a:r>
          </a:p>
          <a:p>
            <a:pPr>
              <a:buFontTx/>
              <a:buNone/>
            </a:pPr>
            <a:r>
              <a:rPr lang="en-US" altLang="en-US" sz="2400" b="1" dirty="0">
                <a:latin typeface="Arial" panose="020B0604020202020204" pitchFamily="34" charset="0"/>
              </a:rPr>
              <a:t>	}</a:t>
            </a:r>
          </a:p>
          <a:p>
            <a:pPr>
              <a:buFontTx/>
              <a:buNone/>
            </a:pPr>
            <a:r>
              <a:rPr lang="en-US" altLang="en-US" sz="2400" b="1" dirty="0">
                <a:latin typeface="Arial" panose="020B0604020202020204" pitchFamily="34" charset="0"/>
              </a:rPr>
              <a:t>	catch(</a:t>
            </a:r>
            <a:r>
              <a:rPr lang="en-US" altLang="en-US" sz="2400" b="1" dirty="0" err="1">
                <a:latin typeface="Arial" panose="020B0604020202020204" pitchFamily="34" charset="0"/>
              </a:rPr>
              <a:t>ProductNotFoundException</a:t>
            </a:r>
            <a:r>
              <a:rPr lang="en-US" altLang="en-US" sz="2400" b="1" dirty="0">
                <a:latin typeface="Arial" panose="020B0604020202020204" pitchFamily="34" charset="0"/>
              </a:rPr>
              <a:t> expected) {</a:t>
            </a:r>
          </a:p>
          <a:p>
            <a:pPr>
              <a:buFontTx/>
              <a:buNone/>
            </a:pPr>
            <a:r>
              <a:rPr lang="en-US" altLang="en-US" sz="2400" b="1" dirty="0">
                <a:latin typeface="Arial" panose="020B0604020202020204" pitchFamily="34" charset="0"/>
              </a:rPr>
              <a:t>	// passed the test!</a:t>
            </a:r>
          </a:p>
          <a:p>
            <a:pPr>
              <a:buFontTx/>
              <a:buNone/>
            </a:pPr>
            <a:r>
              <a:rPr lang="en-US" altLang="en-US" sz="2400" b="1" dirty="0">
                <a:latin typeface="Arial" panose="020B0604020202020204" pitchFamily="34" charset="0"/>
              </a:rPr>
              <a:t>	}</a:t>
            </a:r>
          </a:p>
          <a:p>
            <a:pPr>
              <a:buFontTx/>
              <a:buNone/>
            </a:pPr>
            <a:r>
              <a:rPr lang="en-US" altLang="en-US" sz="2400" b="1" dirty="0">
                <a:latin typeface="Arial" panose="020B0604020202020204" pitchFamily="34" charset="0"/>
              </a:rPr>
              <a:t>}</a:t>
            </a:r>
          </a:p>
          <a:p>
            <a:pPr>
              <a:buFontTx/>
              <a:buNone/>
            </a:pPr>
            <a:r>
              <a:rPr lang="en-US" altLang="en-US" sz="2400" b="1" dirty="0">
                <a:latin typeface="Arial" panose="020B0604020202020204" pitchFamily="34" charset="0"/>
              </a:rPr>
              <a:t>} // of class </a:t>
            </a:r>
            <a:r>
              <a:rPr lang="en-US" altLang="en-US" sz="2400" b="1" dirty="0" err="1">
                <a:latin typeface="Arial" panose="020B0604020202020204" pitchFamily="34" charset="0"/>
              </a:rPr>
              <a:t>ShoppingCartTest</a:t>
            </a:r>
            <a:r>
              <a:rPr lang="en-US" altLang="en-US" sz="2400" b="1" dirty="0">
                <a:latin typeface="Arial" panose="020B0604020202020204" pitchFamily="34" charset="0"/>
              </a:rPr>
              <a:t> </a:t>
            </a:r>
          </a:p>
          <a:p>
            <a:pPr>
              <a:buFontTx/>
              <a:buNone/>
            </a:pPr>
            <a:endParaRPr lang="en-US" altLang="en-US" sz="2400" b="1" dirty="0">
              <a:latin typeface="Arial" panose="020B0604020202020204" pitchFamily="34" charset="0"/>
            </a:endParaRPr>
          </a:p>
        </p:txBody>
      </p:sp>
    </p:spTree>
    <p:extLst>
      <p:ext uri="{BB962C8B-B14F-4D97-AF65-F5344CB8AC3E}">
        <p14:creationId xmlns="" xmlns:p14="http://schemas.microsoft.com/office/powerpoint/2010/main" val="40993477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37</a:t>
            </a:fld>
            <a:endParaRPr lang="en-US" altLang="en-US"/>
          </a:p>
        </p:txBody>
      </p:sp>
      <p:sp>
        <p:nvSpPr>
          <p:cNvPr id="6" name="Rectangle 5"/>
          <p:cNvSpPr/>
          <p:nvPr/>
        </p:nvSpPr>
        <p:spPr>
          <a:xfrm>
            <a:off x="857224" y="3857628"/>
            <a:ext cx="6929486" cy="2554545"/>
          </a:xfrm>
          <a:prstGeom prst="rect">
            <a:avLst/>
          </a:prstGeom>
        </p:spPr>
        <p:txBody>
          <a:bodyPr wrap="square">
            <a:spAutoFit/>
          </a:bodyPr>
          <a:lstStyle/>
          <a:p>
            <a:r>
              <a:rPr lang="en-GB" sz="2000" i="0" smtClean="0"/>
              <a:t>Source: (Foo.java)</a:t>
            </a:r>
          </a:p>
          <a:p>
            <a:r>
              <a:rPr lang="en-GB" sz="2000" i="0" smtClean="0"/>
              <a:t>public class Foo { </a:t>
            </a:r>
          </a:p>
          <a:p>
            <a:r>
              <a:rPr lang="en-GB" sz="2000" i="0" smtClean="0"/>
              <a:t>  void method(int x) throws IllegalArgumentException { </a:t>
            </a:r>
          </a:p>
          <a:p>
            <a:r>
              <a:rPr lang="en-GB" sz="2000" i="0" smtClean="0"/>
              <a:t>    if (x &lt; 0) {</a:t>
            </a:r>
          </a:p>
          <a:p>
            <a:r>
              <a:rPr lang="en-GB" sz="2000" i="0" smtClean="0"/>
              <a:t>      throw new IllegalArgumentException();</a:t>
            </a:r>
          </a:p>
          <a:p>
            <a:r>
              <a:rPr lang="en-GB" sz="2000" i="0" smtClean="0"/>
              <a:t>    }</a:t>
            </a:r>
          </a:p>
          <a:p>
            <a:r>
              <a:rPr lang="en-GB" sz="2000" i="0" smtClean="0"/>
              <a:t>  }</a:t>
            </a:r>
          </a:p>
          <a:p>
            <a:r>
              <a:rPr lang="en-GB" sz="2000" i="0" smtClean="0"/>
              <a:t>}</a:t>
            </a:r>
            <a:endParaRPr lang="en-GB" sz="2000" i="0" dirty="0"/>
          </a:p>
        </p:txBody>
      </p:sp>
      <p:sp>
        <p:nvSpPr>
          <p:cNvPr id="7" name="Rectangle 6"/>
          <p:cNvSpPr/>
          <p:nvPr/>
        </p:nvSpPr>
        <p:spPr>
          <a:xfrm>
            <a:off x="642910" y="2000240"/>
            <a:ext cx="7929618" cy="1446550"/>
          </a:xfrm>
          <a:prstGeom prst="rect">
            <a:avLst/>
          </a:prstGeom>
        </p:spPr>
        <p:txBody>
          <a:bodyPr wrap="square">
            <a:spAutoFit/>
          </a:bodyPr>
          <a:lstStyle/>
          <a:p>
            <a:pPr>
              <a:buFont typeface="Arial" pitchFamily="34" charset="0"/>
              <a:buChar char="•"/>
            </a:pPr>
            <a:r>
              <a:rPr lang="en-GB" sz="2200" b="1" i="0" dirty="0" smtClean="0">
                <a:latin typeface="Times New Roman" pitchFamily="18" charset="0"/>
              </a:rPr>
              <a:t>  fail</a:t>
            </a:r>
            <a:r>
              <a:rPr lang="en-GB" sz="2200" b="1" i="0" dirty="0" smtClean="0">
                <a:latin typeface="Times New Roman" pitchFamily="18" charset="0"/>
              </a:rPr>
              <a:t>()</a:t>
            </a:r>
            <a:r>
              <a:rPr lang="en-GB" sz="2200" i="0" dirty="0" smtClean="0">
                <a:latin typeface="Times New Roman" pitchFamily="18" charset="0"/>
              </a:rPr>
              <a:t> throws an assertion error unconditionally. This might be helpful to mark an incomplete test (work in progress) or to ensure that an expected exception has been </a:t>
            </a:r>
            <a:r>
              <a:rPr lang="en-GB" sz="2200" i="0" dirty="0" smtClean="0">
                <a:latin typeface="Times New Roman" pitchFamily="18" charset="0"/>
              </a:rPr>
              <a:t>thrown.</a:t>
            </a:r>
          </a:p>
          <a:p>
            <a:pPr>
              <a:buFont typeface="Arial" pitchFamily="34" charset="0"/>
              <a:buChar char="•"/>
            </a:pPr>
            <a:r>
              <a:rPr lang="en-GB" sz="2200" i="0" dirty="0" smtClean="0">
                <a:latin typeface="Times New Roman" pitchFamily="18" charset="0"/>
              </a:rPr>
              <a:t>  Examples below use fail()</a:t>
            </a:r>
            <a:endParaRPr lang="en-GB" sz="2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E24E79D-3132-4D8C-BB10-A25A32A157E2}" type="slidenum">
              <a:rPr lang="en-US" altLang="en-US" smtClean="0"/>
              <a:pPr/>
              <a:t>38</a:t>
            </a:fld>
            <a:endParaRPr lang="en-US" altLang="en-US"/>
          </a:p>
        </p:txBody>
      </p:sp>
      <p:sp>
        <p:nvSpPr>
          <p:cNvPr id="5" name="Rectangle 4"/>
          <p:cNvSpPr/>
          <p:nvPr/>
        </p:nvSpPr>
        <p:spPr>
          <a:xfrm>
            <a:off x="428596" y="1000108"/>
            <a:ext cx="4572000" cy="4524315"/>
          </a:xfrm>
          <a:prstGeom prst="rect">
            <a:avLst/>
          </a:prstGeom>
        </p:spPr>
        <p:txBody>
          <a:bodyPr>
            <a:spAutoFit/>
          </a:bodyPr>
          <a:lstStyle/>
          <a:p>
            <a:r>
              <a:rPr lang="en-GB" i="0" dirty="0" smtClean="0"/>
              <a:t>Unit Test Source: (UnitTest.java)</a:t>
            </a:r>
          </a:p>
          <a:p>
            <a:r>
              <a:rPr lang="en-GB" i="0" dirty="0" smtClean="0"/>
              <a:t> </a:t>
            </a:r>
          </a:p>
          <a:p>
            <a:r>
              <a:rPr lang="en-GB" i="0" dirty="0" smtClean="0"/>
              <a:t>import static </a:t>
            </a:r>
            <a:r>
              <a:rPr lang="en-GB" i="0" dirty="0" err="1" smtClean="0"/>
              <a:t>org.junit.Assert.fail</a:t>
            </a:r>
            <a:r>
              <a:rPr lang="en-GB" i="0" dirty="0" smtClean="0"/>
              <a:t>;</a:t>
            </a:r>
          </a:p>
          <a:p>
            <a:r>
              <a:rPr lang="en-GB" i="0" dirty="0" smtClean="0"/>
              <a:t>import </a:t>
            </a:r>
            <a:r>
              <a:rPr lang="en-GB" i="0" dirty="0" err="1" smtClean="0"/>
              <a:t>org.junit.Before</a:t>
            </a:r>
            <a:r>
              <a:rPr lang="en-GB" i="0" dirty="0" smtClean="0"/>
              <a:t>;</a:t>
            </a:r>
          </a:p>
          <a:p>
            <a:r>
              <a:rPr lang="en-GB" i="0" dirty="0" smtClean="0"/>
              <a:t>import </a:t>
            </a:r>
            <a:r>
              <a:rPr lang="en-GB" i="0" dirty="0" err="1" smtClean="0"/>
              <a:t>org.junit.Test</a:t>
            </a:r>
            <a:r>
              <a:rPr lang="en-GB" i="0" dirty="0" smtClean="0"/>
              <a:t>;</a:t>
            </a:r>
          </a:p>
          <a:p>
            <a:r>
              <a:rPr lang="en-GB" i="0" dirty="0" smtClean="0"/>
              <a:t> </a:t>
            </a:r>
          </a:p>
          <a:p>
            <a:r>
              <a:rPr lang="en-GB" i="0" dirty="0" smtClean="0"/>
              <a:t>public class </a:t>
            </a:r>
            <a:r>
              <a:rPr lang="en-GB" i="0" dirty="0" err="1" smtClean="0"/>
              <a:t>UnitTest</a:t>
            </a:r>
            <a:r>
              <a:rPr lang="en-GB" i="0" dirty="0" smtClean="0"/>
              <a:t> {</a:t>
            </a:r>
          </a:p>
          <a:p>
            <a:r>
              <a:rPr lang="en-GB" i="0" dirty="0" smtClean="0"/>
              <a:t> </a:t>
            </a:r>
          </a:p>
          <a:p>
            <a:r>
              <a:rPr lang="en-GB" i="0" dirty="0" smtClean="0"/>
              <a:t>  </a:t>
            </a:r>
            <a:r>
              <a:rPr lang="en-GB" i="0" dirty="0" err="1" smtClean="0"/>
              <a:t>Foo</a:t>
            </a:r>
            <a:r>
              <a:rPr lang="en-GB" i="0" dirty="0" smtClean="0"/>
              <a:t> </a:t>
            </a:r>
            <a:r>
              <a:rPr lang="en-GB" i="0" dirty="0" err="1" smtClean="0"/>
              <a:t>foo</a:t>
            </a:r>
            <a:r>
              <a:rPr lang="en-GB" i="0" dirty="0" smtClean="0"/>
              <a:t>;</a:t>
            </a:r>
          </a:p>
          <a:p>
            <a:r>
              <a:rPr lang="en-GB" i="0" dirty="0" smtClean="0"/>
              <a:t> </a:t>
            </a:r>
          </a:p>
          <a:p>
            <a:r>
              <a:rPr lang="en-GB" i="0" dirty="0" smtClean="0"/>
              <a:t>  @Before</a:t>
            </a:r>
          </a:p>
          <a:p>
            <a:r>
              <a:rPr lang="en-GB" i="0" dirty="0" smtClean="0"/>
              <a:t>  public void </a:t>
            </a:r>
            <a:r>
              <a:rPr lang="en-GB" i="0" dirty="0" err="1" smtClean="0"/>
              <a:t>setUp</a:t>
            </a:r>
            <a:r>
              <a:rPr lang="en-GB" i="0" dirty="0" smtClean="0"/>
              <a:t>() {</a:t>
            </a:r>
          </a:p>
          <a:p>
            <a:r>
              <a:rPr lang="en-GB" i="0" dirty="0" smtClean="0"/>
              <a:t>    </a:t>
            </a:r>
            <a:r>
              <a:rPr lang="en-GB" i="0" dirty="0" err="1" smtClean="0"/>
              <a:t>foo</a:t>
            </a:r>
            <a:r>
              <a:rPr lang="en-GB" i="0" dirty="0" smtClean="0"/>
              <a:t> = new </a:t>
            </a:r>
            <a:r>
              <a:rPr lang="en-GB" i="0" dirty="0" err="1" smtClean="0"/>
              <a:t>Foo</a:t>
            </a:r>
            <a:r>
              <a:rPr lang="en-GB" i="0" dirty="0" smtClean="0"/>
              <a:t>();</a:t>
            </a:r>
          </a:p>
          <a:p>
            <a:r>
              <a:rPr lang="en-GB" i="0" dirty="0" smtClean="0"/>
              <a:t>  }</a:t>
            </a:r>
          </a:p>
          <a:p>
            <a:r>
              <a:rPr lang="en-GB" i="0" dirty="0" smtClean="0"/>
              <a:t> </a:t>
            </a:r>
          </a:p>
          <a:p>
            <a:r>
              <a:rPr lang="en-GB" i="0" dirty="0" smtClean="0"/>
              <a:t>  </a:t>
            </a:r>
            <a:endParaRPr lang="en-GB" i="0" dirty="0"/>
          </a:p>
        </p:txBody>
      </p:sp>
      <p:sp>
        <p:nvSpPr>
          <p:cNvPr id="6" name="Rectangle 5"/>
          <p:cNvSpPr/>
          <p:nvPr/>
        </p:nvSpPr>
        <p:spPr>
          <a:xfrm>
            <a:off x="4071934" y="1071546"/>
            <a:ext cx="4857784" cy="4801314"/>
          </a:xfrm>
          <a:prstGeom prst="rect">
            <a:avLst/>
          </a:prstGeom>
        </p:spPr>
        <p:txBody>
          <a:bodyPr wrap="square">
            <a:spAutoFit/>
          </a:bodyPr>
          <a:lstStyle/>
          <a:p>
            <a:r>
              <a:rPr lang="en-GB" i="0" dirty="0" smtClean="0"/>
              <a:t>@Test</a:t>
            </a:r>
          </a:p>
          <a:p>
            <a:r>
              <a:rPr lang="en-GB" i="0" dirty="0" smtClean="0"/>
              <a:t>  public void </a:t>
            </a:r>
            <a:r>
              <a:rPr lang="en-GB" i="0" dirty="0" err="1" smtClean="0"/>
              <a:t>failExampleTest</a:t>
            </a:r>
            <a:r>
              <a:rPr lang="en-GB" i="0" dirty="0" smtClean="0"/>
              <a:t>() {</a:t>
            </a:r>
          </a:p>
          <a:p>
            <a:r>
              <a:rPr lang="en-GB" i="0" dirty="0" smtClean="0"/>
              <a:t> </a:t>
            </a:r>
          </a:p>
          <a:p>
            <a:r>
              <a:rPr lang="en-GB" i="0" dirty="0" smtClean="0"/>
              <a:t>    if(</a:t>
            </a:r>
            <a:r>
              <a:rPr lang="en-GB" i="0" dirty="0" err="1" smtClean="0"/>
              <a:t>foo</a:t>
            </a:r>
            <a:r>
              <a:rPr lang="en-GB" i="0" dirty="0" smtClean="0"/>
              <a:t> == null){</a:t>
            </a:r>
          </a:p>
          <a:p>
            <a:r>
              <a:rPr lang="en-GB" i="0" dirty="0" smtClean="0"/>
              <a:t>      fail("</a:t>
            </a:r>
            <a:r>
              <a:rPr lang="en-GB" i="0" dirty="0" err="1" smtClean="0"/>
              <a:t>foo</a:t>
            </a:r>
            <a:r>
              <a:rPr lang="en-GB" i="0" dirty="0" smtClean="0"/>
              <a:t> is null</a:t>
            </a:r>
            <a:r>
              <a:rPr lang="en-GB" i="0" dirty="0" smtClean="0"/>
              <a:t>");  //incomplete test</a:t>
            </a:r>
            <a:endParaRPr lang="en-GB" i="0" dirty="0" smtClean="0"/>
          </a:p>
          <a:p>
            <a:r>
              <a:rPr lang="en-GB" i="0" dirty="0" smtClean="0"/>
              <a:t>    }</a:t>
            </a:r>
          </a:p>
          <a:p>
            <a:r>
              <a:rPr lang="en-GB" i="0" dirty="0" smtClean="0"/>
              <a:t> </a:t>
            </a:r>
          </a:p>
          <a:p>
            <a:r>
              <a:rPr lang="en-GB" i="0" dirty="0" smtClean="0"/>
              <a:t>    try {</a:t>
            </a:r>
          </a:p>
          <a:p>
            <a:r>
              <a:rPr lang="en-GB" i="0" dirty="0" smtClean="0"/>
              <a:t>      </a:t>
            </a:r>
            <a:r>
              <a:rPr lang="en-GB" i="0" dirty="0" err="1" smtClean="0"/>
              <a:t>foo.method</a:t>
            </a:r>
            <a:r>
              <a:rPr lang="en-GB" i="0" dirty="0" smtClean="0"/>
              <a:t>(-1);</a:t>
            </a:r>
          </a:p>
          <a:p>
            <a:r>
              <a:rPr lang="en-GB" i="0" dirty="0" smtClean="0"/>
              <a:t>      fail("Should of thrown an </a:t>
            </a:r>
            <a:r>
              <a:rPr lang="en-GB" i="0" dirty="0" err="1" smtClean="0"/>
              <a:t>IllegalArgumentException</a:t>
            </a:r>
            <a:r>
              <a:rPr lang="en-GB" i="0" dirty="0" smtClean="0"/>
              <a:t>"); //expected </a:t>
            </a:r>
            <a:r>
              <a:rPr lang="en-GB" i="0" dirty="0" err="1" smtClean="0"/>
              <a:t>excep</a:t>
            </a:r>
            <a:endParaRPr lang="en-GB" i="0" dirty="0" smtClean="0"/>
          </a:p>
          <a:p>
            <a:r>
              <a:rPr lang="en-GB" i="0" dirty="0" smtClean="0"/>
              <a:t>    } catch (</a:t>
            </a:r>
            <a:r>
              <a:rPr lang="en-GB" i="0" dirty="0" err="1" smtClean="0"/>
              <a:t>IllegalArgumentException</a:t>
            </a:r>
            <a:r>
              <a:rPr lang="en-GB" i="0" dirty="0" smtClean="0"/>
              <a:t> e) {</a:t>
            </a:r>
          </a:p>
          <a:p>
            <a:r>
              <a:rPr lang="en-GB" i="0" dirty="0" smtClean="0"/>
              <a:t>      // handle exception</a:t>
            </a:r>
          </a:p>
          <a:p>
            <a:r>
              <a:rPr lang="en-GB" i="0" dirty="0" smtClean="0"/>
              <a:t>    }</a:t>
            </a:r>
          </a:p>
          <a:p>
            <a:r>
              <a:rPr lang="en-GB" i="0" dirty="0" smtClean="0"/>
              <a:t> </a:t>
            </a:r>
          </a:p>
          <a:p>
            <a:r>
              <a:rPr lang="en-GB" i="0" dirty="0" smtClean="0"/>
              <a:t>  }</a:t>
            </a:r>
          </a:p>
          <a:p>
            <a:r>
              <a:rPr lang="en-GB" i="0" dirty="0" smtClean="0"/>
              <a:t>}</a:t>
            </a:r>
            <a:endParaRPr lang="en-GB" i="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a:xfrm>
            <a:off x="470498" y="404664"/>
            <a:ext cx="7886700" cy="1325563"/>
          </a:xfrm>
        </p:spPr>
        <p:txBody>
          <a:bodyPr>
            <a:normAutofit/>
          </a:bodyPr>
          <a:lstStyle/>
          <a:p>
            <a:r>
              <a:rPr lang="en-US" altLang="en-US" sz="2800" dirty="0"/>
              <a:t>Test suites</a:t>
            </a:r>
          </a:p>
        </p:txBody>
      </p:sp>
      <p:sp>
        <p:nvSpPr>
          <p:cNvPr id="705539" name="Rectangle 3"/>
          <p:cNvSpPr>
            <a:spLocks noGrp="1" noChangeArrowheads="1"/>
          </p:cNvSpPr>
          <p:nvPr>
            <p:ph type="body" idx="1"/>
          </p:nvPr>
        </p:nvSpPr>
        <p:spPr>
          <a:xfrm>
            <a:off x="470498" y="1484784"/>
            <a:ext cx="8229600" cy="3944480"/>
          </a:xfrm>
        </p:spPr>
        <p:txBody>
          <a:bodyPr>
            <a:noAutofit/>
          </a:bodyPr>
          <a:lstStyle/>
          <a:p>
            <a:r>
              <a:rPr lang="en-US" altLang="en-US" sz="2400" dirty="0" smtClean="0"/>
              <a:t>A group of tests. </a:t>
            </a:r>
          </a:p>
          <a:p>
            <a:r>
              <a:rPr lang="en-US" altLang="en-US" sz="2400" dirty="0" smtClean="0"/>
              <a:t>A test suite is a convenient way to group together tests that are related. </a:t>
            </a:r>
          </a:p>
          <a:p>
            <a:r>
              <a:rPr lang="en-US" altLang="en-US" sz="2400" dirty="0" smtClean="0"/>
              <a:t>For example, if you don’t define a test suite for a test class, </a:t>
            </a:r>
            <a:r>
              <a:rPr lang="en-US" altLang="en-US" sz="2400" dirty="0" err="1" smtClean="0"/>
              <a:t>JUnit</a:t>
            </a:r>
            <a:r>
              <a:rPr lang="en-US" altLang="en-US" sz="2400" dirty="0" smtClean="0"/>
              <a:t> automatically provides a test suite that includes all tests found in the test class. </a:t>
            </a:r>
          </a:p>
          <a:p>
            <a:endParaRPr lang="en-US" altLang="en-US" sz="2400" dirty="0" smtClean="0"/>
          </a:p>
          <a:p>
            <a:endParaRPr lang="en-US" altLang="en-US" sz="2400" dirty="0"/>
          </a:p>
        </p:txBody>
      </p:sp>
    </p:spTree>
    <p:extLst>
      <p:ext uri="{BB962C8B-B14F-4D97-AF65-F5344CB8AC3E}">
        <p14:creationId xmlns="" xmlns:p14="http://schemas.microsoft.com/office/powerpoint/2010/main" val="26413164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a:xfrm>
            <a:off x="395536" y="620688"/>
            <a:ext cx="7886700" cy="1325563"/>
          </a:xfrm>
        </p:spPr>
        <p:txBody>
          <a:bodyPr>
            <a:normAutofit/>
          </a:bodyPr>
          <a:lstStyle/>
          <a:p>
            <a:r>
              <a:rPr lang="en-GB" altLang="en-US" sz="2800" dirty="0"/>
              <a:t>What should be tested ?</a:t>
            </a:r>
            <a:endParaRPr lang="de-DE" altLang="en-US" sz="2800" dirty="0"/>
          </a:p>
        </p:txBody>
      </p:sp>
      <p:sp>
        <p:nvSpPr>
          <p:cNvPr id="680963" name="Rectangle 3"/>
          <p:cNvSpPr>
            <a:spLocks noGrp="1" noChangeArrowheads="1"/>
          </p:cNvSpPr>
          <p:nvPr>
            <p:ph type="body" idx="1"/>
          </p:nvPr>
        </p:nvSpPr>
        <p:spPr>
          <a:xfrm>
            <a:off x="395536" y="2060848"/>
            <a:ext cx="8229600" cy="2016224"/>
          </a:xfrm>
        </p:spPr>
        <p:txBody>
          <a:bodyPr>
            <a:noAutofit/>
          </a:bodyPr>
          <a:lstStyle/>
          <a:p>
            <a:r>
              <a:rPr lang="en-GB" altLang="en-US" sz="2400" dirty="0"/>
              <a:t>Test for boundary conditions</a:t>
            </a:r>
            <a:endParaRPr lang="de-DE" altLang="en-US" sz="2400" dirty="0"/>
          </a:p>
          <a:p>
            <a:r>
              <a:rPr lang="en-GB" altLang="en-US" sz="2400" dirty="0"/>
              <a:t>Test for both success and failure</a:t>
            </a:r>
            <a:endParaRPr lang="de-DE" altLang="en-US" sz="2400" dirty="0"/>
          </a:p>
          <a:p>
            <a:r>
              <a:rPr lang="de-DE" altLang="en-US" sz="2400" dirty="0"/>
              <a:t>Test for general functionality</a:t>
            </a:r>
          </a:p>
          <a:p>
            <a:r>
              <a:rPr lang="de-DE" altLang="en-US" sz="2400" dirty="0"/>
              <a:t>Etc..</a:t>
            </a:r>
          </a:p>
          <a:p>
            <a:pPr>
              <a:buFont typeface="Wingdings" panose="05000000000000000000" pitchFamily="2" charset="2"/>
              <a:buNone/>
            </a:pPr>
            <a:endParaRPr lang="de-DE" altLang="en-US" sz="2400" dirty="0"/>
          </a:p>
        </p:txBody>
      </p:sp>
    </p:spTree>
    <p:extLst>
      <p:ext uri="{BB962C8B-B14F-4D97-AF65-F5344CB8AC3E}">
        <p14:creationId xmlns="" xmlns:p14="http://schemas.microsoft.com/office/powerpoint/2010/main" val="1939966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a:spLocks noGrp="1" noChangeArrowheads="1"/>
          </p:cNvSpPr>
          <p:nvPr>
            <p:ph type="sldNum" sz="quarter" idx="10"/>
          </p:nvPr>
        </p:nvSpPr>
        <p:spPr/>
        <p:txBody>
          <a:bodyPr/>
          <a:lstStyle/>
          <a:p>
            <a:fld id="{875271FC-6F95-4824-AA70-7955E400E67E}" type="slidenum">
              <a:rPr lang="en-US" altLang="en-US"/>
              <a:pPr/>
              <a:t>40</a:t>
            </a:fld>
            <a:endParaRPr lang="en-US" altLang="en-US"/>
          </a:p>
        </p:txBody>
      </p:sp>
      <p:sp>
        <p:nvSpPr>
          <p:cNvPr id="308226" name="Rectangle 2"/>
          <p:cNvSpPr>
            <a:spLocks noGrp="1" noChangeArrowheads="1"/>
          </p:cNvSpPr>
          <p:nvPr>
            <p:ph type="title" idx="4294967295"/>
          </p:nvPr>
        </p:nvSpPr>
        <p:spPr/>
        <p:txBody>
          <a:bodyPr/>
          <a:lstStyle/>
          <a:p>
            <a:r>
              <a:rPr lang="en-US" altLang="en-US" dirty="0" smtClean="0"/>
              <a:t>An example test suite</a:t>
            </a:r>
          </a:p>
        </p:txBody>
      </p:sp>
      <p:sp>
        <p:nvSpPr>
          <p:cNvPr id="308227" name="Rectangle 3"/>
          <p:cNvSpPr>
            <a:spLocks noGrp="1" noChangeArrowheads="1"/>
          </p:cNvSpPr>
          <p:nvPr>
            <p:ph type="body" idx="4294967295"/>
          </p:nvPr>
        </p:nvSpPr>
        <p:spPr/>
        <p:txBody>
          <a:bodyPr>
            <a:normAutofit fontScale="85000" lnSpcReduction="20000"/>
          </a:bodyPr>
          <a:lstStyle/>
          <a:p>
            <a:pPr>
              <a:lnSpc>
                <a:spcPct val="70000"/>
              </a:lnSpc>
              <a:buFontTx/>
              <a:buNone/>
            </a:pPr>
            <a:r>
              <a:rPr lang="en-US" altLang="en-US" sz="1600" dirty="0" smtClean="0">
                <a:latin typeface="Arial Unicode MS" pitchFamily="34" charset="-128"/>
              </a:rPr>
              <a:t>import </a:t>
            </a:r>
            <a:r>
              <a:rPr lang="en-US" altLang="en-US" sz="1600" dirty="0" err="1" smtClean="0">
                <a:latin typeface="Arial Unicode MS" pitchFamily="34" charset="-128"/>
              </a:rPr>
              <a:t>TestMe</a:t>
            </a:r>
            <a:r>
              <a:rPr lang="en-US" altLang="en-US" sz="1600" dirty="0" smtClean="0">
                <a:latin typeface="Arial Unicode MS" pitchFamily="34" charset="-128"/>
              </a:rPr>
              <a:t>; // </a:t>
            </a:r>
            <a:r>
              <a:rPr lang="en-US" altLang="en-US" sz="1600" dirty="0" err="1" smtClean="0">
                <a:latin typeface="Arial Unicode MS" pitchFamily="34" charset="-128"/>
              </a:rPr>
              <a:t>TestMe</a:t>
            </a:r>
            <a:r>
              <a:rPr lang="en-US" altLang="en-US" sz="1600" dirty="0" smtClean="0">
                <a:latin typeface="Arial Unicode MS" pitchFamily="34" charset="-128"/>
              </a:rPr>
              <a:t> is the class whose methods are going to be tested.</a:t>
            </a:r>
          </a:p>
          <a:p>
            <a:pPr>
              <a:lnSpc>
                <a:spcPct val="70000"/>
              </a:lnSpc>
              <a:buFontTx/>
              <a:buNone/>
            </a:pPr>
            <a:r>
              <a:rPr lang="en-US" altLang="en-US" sz="1600" dirty="0" smtClean="0">
                <a:latin typeface="Arial Unicode MS" pitchFamily="34" charset="-128"/>
              </a:rPr>
              <a:t>import </a:t>
            </a:r>
            <a:r>
              <a:rPr lang="en-US" altLang="en-US" sz="1600" dirty="0" err="1" smtClean="0">
                <a:latin typeface="Arial Unicode MS" pitchFamily="34" charset="-128"/>
              </a:rPr>
              <a:t>junit.framework</a:t>
            </a:r>
            <a:r>
              <a:rPr lang="en-US" altLang="en-US" sz="1600" dirty="0" smtClean="0">
                <a:latin typeface="Arial Unicode MS" pitchFamily="34" charset="-128"/>
              </a:rPr>
              <a:t>.*; // This contains the </a:t>
            </a:r>
            <a:r>
              <a:rPr lang="en-US" altLang="en-US" sz="1600" dirty="0" err="1" smtClean="0">
                <a:latin typeface="Arial Unicode MS" pitchFamily="34" charset="-128"/>
              </a:rPr>
              <a:t>TestCase</a:t>
            </a:r>
            <a:r>
              <a:rPr lang="en-US" altLang="en-US" sz="1600" dirty="0" smtClean="0">
                <a:latin typeface="Arial Unicode MS" pitchFamily="34" charset="-128"/>
              </a:rPr>
              <a:t> class.</a:t>
            </a:r>
          </a:p>
          <a:p>
            <a:pPr>
              <a:lnSpc>
                <a:spcPct val="70000"/>
              </a:lnSpc>
            </a:pPr>
            <a:endParaRPr lang="en-US" altLang="en-US" sz="1600" dirty="0" smtClean="0">
              <a:latin typeface="Arial Unicode MS" pitchFamily="34" charset="-128"/>
            </a:endParaRPr>
          </a:p>
          <a:p>
            <a:pPr>
              <a:lnSpc>
                <a:spcPct val="70000"/>
              </a:lnSpc>
              <a:buFontTx/>
              <a:buNone/>
            </a:pPr>
            <a:r>
              <a:rPr lang="en-US" altLang="en-US" sz="1600" dirty="0" smtClean="0">
                <a:latin typeface="Arial Unicode MS" pitchFamily="34" charset="-128"/>
              </a:rPr>
              <a:t>public class </a:t>
            </a:r>
            <a:r>
              <a:rPr lang="en-US" altLang="en-US" sz="1600" dirty="0" err="1" smtClean="0">
                <a:latin typeface="Arial Unicode MS" pitchFamily="34" charset="-128"/>
              </a:rPr>
              <a:t>MyTestSuite</a:t>
            </a:r>
            <a:r>
              <a:rPr lang="en-US" altLang="en-US" sz="1600" dirty="0" smtClean="0">
                <a:latin typeface="Arial Unicode MS" pitchFamily="34" charset="-128"/>
              </a:rPr>
              <a:t>  extends  </a:t>
            </a:r>
            <a:r>
              <a:rPr lang="en-US" altLang="en-US" sz="1600" dirty="0" err="1" smtClean="0">
                <a:latin typeface="Arial Unicode MS" pitchFamily="34" charset="-128"/>
              </a:rPr>
              <a:t>TestCase</a:t>
            </a:r>
            <a:r>
              <a:rPr lang="en-US" altLang="en-US" sz="1600" dirty="0" smtClean="0">
                <a:latin typeface="Arial Unicode MS" pitchFamily="34" charset="-128"/>
              </a:rPr>
              <a:t> { // Create a subclass of </a:t>
            </a:r>
            <a:r>
              <a:rPr lang="en-US" altLang="en-US" sz="1600" dirty="0" err="1" smtClean="0">
                <a:latin typeface="Arial Unicode MS" pitchFamily="34" charset="-128"/>
              </a:rPr>
              <a:t>TestCase</a:t>
            </a:r>
            <a:r>
              <a:rPr lang="en-US" altLang="en-US" sz="1600" dirty="0" smtClean="0">
                <a:latin typeface="Arial Unicode MS" pitchFamily="34" charset="-128"/>
              </a:rPr>
              <a:t> </a:t>
            </a:r>
          </a:p>
          <a:p>
            <a:pPr>
              <a:lnSpc>
                <a:spcPct val="70000"/>
              </a:lnSpc>
            </a:pPr>
            <a:endParaRPr lang="en-US" altLang="en-US" sz="1600" dirty="0" smtClean="0">
              <a:latin typeface="Arial Unicode MS" pitchFamily="34" charset="-128"/>
            </a:endParaRPr>
          </a:p>
          <a:p>
            <a:pPr>
              <a:lnSpc>
                <a:spcPct val="70000"/>
              </a:lnSpc>
              <a:buFontTx/>
              <a:buNone/>
            </a:pPr>
            <a:r>
              <a:rPr lang="en-US" altLang="en-US" sz="1600" dirty="0" smtClean="0">
                <a:latin typeface="Arial Unicode MS" pitchFamily="34" charset="-128"/>
              </a:rPr>
              <a:t>     public void MyTest1() { // This method is the first test case</a:t>
            </a:r>
          </a:p>
          <a:p>
            <a:pPr>
              <a:lnSpc>
                <a:spcPct val="70000"/>
              </a:lnSpc>
              <a:buFontTx/>
              <a:buNone/>
            </a:pPr>
            <a:r>
              <a:rPr lang="en-US" altLang="en-US" sz="1600" dirty="0" smtClean="0">
                <a:latin typeface="Arial Unicode MS" pitchFamily="34" charset="-128"/>
              </a:rPr>
              <a:t>            </a:t>
            </a:r>
            <a:r>
              <a:rPr lang="en-US" altLang="en-US" sz="1600" dirty="0" err="1" smtClean="0">
                <a:latin typeface="Arial Unicode MS" pitchFamily="34" charset="-128"/>
              </a:rPr>
              <a:t>TestMe</a:t>
            </a:r>
            <a:r>
              <a:rPr lang="en-US" altLang="en-US" sz="1600" dirty="0" smtClean="0">
                <a:latin typeface="Arial Unicode MS" pitchFamily="34" charset="-128"/>
              </a:rPr>
              <a:t> object1 = new </a:t>
            </a:r>
            <a:r>
              <a:rPr lang="en-US" altLang="en-US" sz="1600" dirty="0" err="1" smtClean="0">
                <a:latin typeface="Arial Unicode MS" pitchFamily="34" charset="-128"/>
              </a:rPr>
              <a:t>TestMe</a:t>
            </a:r>
            <a:r>
              <a:rPr lang="en-US" altLang="en-US" sz="1600" dirty="0" smtClean="0">
                <a:latin typeface="Arial Unicode MS" pitchFamily="34" charset="-128"/>
              </a:rPr>
              <a:t>( ... ); // Create an instance of </a:t>
            </a:r>
            <a:r>
              <a:rPr lang="en-US" altLang="en-US" sz="1600" dirty="0" err="1" smtClean="0">
                <a:latin typeface="Arial Unicode MS" pitchFamily="34" charset="-128"/>
              </a:rPr>
              <a:t>TestMe</a:t>
            </a:r>
            <a:r>
              <a:rPr lang="en-US" altLang="en-US" sz="1600" dirty="0" smtClean="0">
                <a:latin typeface="Arial Unicode MS" pitchFamily="34" charset="-128"/>
              </a:rPr>
              <a:t>  with desired </a:t>
            </a:r>
            <a:r>
              <a:rPr lang="en-US" altLang="en-US" sz="1600" dirty="0" err="1" smtClean="0">
                <a:latin typeface="Arial Unicode MS" pitchFamily="34" charset="-128"/>
              </a:rPr>
              <a:t>params</a:t>
            </a:r>
            <a:endParaRPr lang="en-US" altLang="en-US" sz="1600" dirty="0" smtClean="0">
              <a:latin typeface="Arial Unicode MS" pitchFamily="34" charset="-128"/>
            </a:endParaRPr>
          </a:p>
          <a:p>
            <a:pPr>
              <a:lnSpc>
                <a:spcPct val="70000"/>
              </a:lnSpc>
              <a:buFontTx/>
              <a:buNone/>
            </a:pPr>
            <a:r>
              <a:rPr lang="en-US" altLang="en-US" sz="1600" dirty="0" smtClean="0">
                <a:latin typeface="Arial Unicode MS" pitchFamily="34" charset="-128"/>
              </a:rPr>
              <a:t>            </a:t>
            </a:r>
            <a:r>
              <a:rPr lang="en-US" altLang="en-US" sz="1600" dirty="0" err="1" smtClean="0">
                <a:latin typeface="Arial Unicode MS" pitchFamily="34" charset="-128"/>
              </a:rPr>
              <a:t>int</a:t>
            </a:r>
            <a:r>
              <a:rPr lang="en-US" altLang="en-US" sz="1600" dirty="0" smtClean="0">
                <a:latin typeface="Arial Unicode MS" pitchFamily="34" charset="-128"/>
              </a:rPr>
              <a:t> x = object1.Method1(...); //  invoke Method1 on object1</a:t>
            </a:r>
          </a:p>
          <a:p>
            <a:pPr>
              <a:lnSpc>
                <a:spcPct val="70000"/>
              </a:lnSpc>
              <a:buFontTx/>
              <a:buNone/>
            </a:pPr>
            <a:r>
              <a:rPr lang="en-US" altLang="en-US" sz="1600" dirty="0" smtClean="0">
                <a:latin typeface="Arial Unicode MS" pitchFamily="34" charset="-128"/>
              </a:rPr>
              <a:t>            </a:t>
            </a:r>
            <a:r>
              <a:rPr lang="en-US" altLang="en-US" sz="1600" dirty="0" err="1" smtClean="0">
                <a:latin typeface="Arial Unicode MS" pitchFamily="34" charset="-128"/>
              </a:rPr>
              <a:t>assertEquals</a:t>
            </a:r>
            <a:r>
              <a:rPr lang="en-US" altLang="en-US" sz="1600" dirty="0" smtClean="0">
                <a:latin typeface="Arial Unicode MS" pitchFamily="34" charset="-128"/>
              </a:rPr>
              <a:t>(365, x); // 365 and x are expected and actual values, respectively.</a:t>
            </a:r>
          </a:p>
          <a:p>
            <a:pPr>
              <a:lnSpc>
                <a:spcPct val="70000"/>
              </a:lnSpc>
              <a:buFontTx/>
              <a:buNone/>
            </a:pPr>
            <a:r>
              <a:rPr lang="en-US" altLang="en-US" sz="1600" dirty="0" smtClean="0">
                <a:latin typeface="Arial Unicode MS" pitchFamily="34" charset="-128"/>
              </a:rPr>
              <a:t>     }</a:t>
            </a:r>
          </a:p>
          <a:p>
            <a:pPr>
              <a:lnSpc>
                <a:spcPct val="70000"/>
              </a:lnSpc>
            </a:pPr>
            <a:endParaRPr lang="en-US" altLang="en-US" sz="1600" dirty="0" smtClean="0">
              <a:latin typeface="Arial Unicode MS" pitchFamily="34" charset="-128"/>
            </a:endParaRPr>
          </a:p>
          <a:p>
            <a:pPr>
              <a:lnSpc>
                <a:spcPct val="70000"/>
              </a:lnSpc>
              <a:buFontTx/>
              <a:buNone/>
            </a:pPr>
            <a:r>
              <a:rPr lang="en-US" altLang="en-US" sz="1600" dirty="0" smtClean="0">
                <a:latin typeface="Arial Unicode MS" pitchFamily="34" charset="-128"/>
              </a:rPr>
              <a:t>     public void MyTest2() { // This method is the second test case</a:t>
            </a:r>
          </a:p>
          <a:p>
            <a:pPr>
              <a:lnSpc>
                <a:spcPct val="70000"/>
              </a:lnSpc>
              <a:buFontTx/>
              <a:buNone/>
            </a:pPr>
            <a:r>
              <a:rPr lang="en-US" altLang="en-US" sz="1600" dirty="0" smtClean="0">
                <a:latin typeface="Arial Unicode MS" pitchFamily="34" charset="-128"/>
              </a:rPr>
              <a:t>            </a:t>
            </a:r>
            <a:r>
              <a:rPr lang="en-US" altLang="en-US" sz="1600" dirty="0" err="1" smtClean="0">
                <a:latin typeface="Arial Unicode MS" pitchFamily="34" charset="-128"/>
              </a:rPr>
              <a:t>TestMe</a:t>
            </a:r>
            <a:r>
              <a:rPr lang="en-US" altLang="en-US" sz="1600" dirty="0" smtClean="0">
                <a:latin typeface="Arial Unicode MS" pitchFamily="34" charset="-128"/>
              </a:rPr>
              <a:t> object2 = new </a:t>
            </a:r>
            <a:r>
              <a:rPr lang="en-US" altLang="en-US" sz="1600" dirty="0" err="1" smtClean="0">
                <a:latin typeface="Arial Unicode MS" pitchFamily="34" charset="-128"/>
              </a:rPr>
              <a:t>TestMe</a:t>
            </a:r>
            <a:r>
              <a:rPr lang="en-US" altLang="en-US" sz="1600" dirty="0" smtClean="0">
                <a:latin typeface="Arial Unicode MS" pitchFamily="34" charset="-128"/>
              </a:rPr>
              <a:t>( ... ); // Create another instance of </a:t>
            </a:r>
          </a:p>
          <a:p>
            <a:pPr>
              <a:lnSpc>
                <a:spcPct val="70000"/>
              </a:lnSpc>
              <a:buFontTx/>
              <a:buNone/>
            </a:pPr>
            <a:r>
              <a:rPr lang="en-US" altLang="en-US" sz="1600" dirty="0" smtClean="0">
                <a:latin typeface="Arial Unicode MS" pitchFamily="34" charset="-128"/>
              </a:rPr>
              <a:t>                                         // </a:t>
            </a:r>
            <a:r>
              <a:rPr lang="en-US" altLang="en-US" sz="1600" dirty="0" err="1" smtClean="0">
                <a:latin typeface="Arial Unicode MS" pitchFamily="34" charset="-128"/>
              </a:rPr>
              <a:t>TestMe</a:t>
            </a:r>
            <a:r>
              <a:rPr lang="en-US" altLang="en-US" sz="1600" dirty="0" smtClean="0">
                <a:latin typeface="Arial Unicode MS" pitchFamily="34" charset="-128"/>
              </a:rPr>
              <a:t> with desired parameters</a:t>
            </a:r>
          </a:p>
          <a:p>
            <a:pPr>
              <a:lnSpc>
                <a:spcPct val="70000"/>
              </a:lnSpc>
              <a:buFontTx/>
              <a:buNone/>
            </a:pPr>
            <a:r>
              <a:rPr lang="en-US" altLang="en-US" sz="1600" dirty="0" smtClean="0">
                <a:latin typeface="Arial Unicode MS" pitchFamily="34" charset="-128"/>
              </a:rPr>
              <a:t>            double y = object2.Method2(...); //  invoke Method2 on object2</a:t>
            </a:r>
          </a:p>
          <a:p>
            <a:pPr>
              <a:lnSpc>
                <a:spcPct val="70000"/>
              </a:lnSpc>
              <a:buFontTx/>
              <a:buNone/>
            </a:pPr>
            <a:r>
              <a:rPr lang="en-US" altLang="en-US" sz="1600" dirty="0" smtClean="0">
                <a:latin typeface="Arial Unicode MS" pitchFamily="34" charset="-128"/>
              </a:rPr>
              <a:t>            </a:t>
            </a:r>
            <a:r>
              <a:rPr lang="en-US" altLang="en-US" sz="1600" dirty="0" err="1" smtClean="0">
                <a:latin typeface="Arial Unicode MS" pitchFamily="34" charset="-128"/>
              </a:rPr>
              <a:t>assertEquals</a:t>
            </a:r>
            <a:r>
              <a:rPr lang="en-US" altLang="en-US" sz="1600" dirty="0" smtClean="0">
                <a:latin typeface="Arial Unicode MS" pitchFamily="34" charset="-128"/>
              </a:rPr>
              <a:t>(2.99, y, 0.0001d); // 2.99 is the expected value; </a:t>
            </a:r>
          </a:p>
          <a:p>
            <a:pPr>
              <a:lnSpc>
                <a:spcPct val="70000"/>
              </a:lnSpc>
              <a:buFontTx/>
              <a:buNone/>
            </a:pPr>
            <a:r>
              <a:rPr lang="en-US" altLang="en-US" sz="1600" dirty="0" smtClean="0">
                <a:latin typeface="Arial Unicode MS" pitchFamily="34" charset="-128"/>
              </a:rPr>
              <a:t>                                     // y is the actual value; </a:t>
            </a:r>
          </a:p>
          <a:p>
            <a:pPr>
              <a:lnSpc>
                <a:spcPct val="70000"/>
              </a:lnSpc>
              <a:buFontTx/>
              <a:buNone/>
            </a:pPr>
            <a:r>
              <a:rPr lang="en-US" altLang="en-US" sz="1600" dirty="0" smtClean="0">
                <a:latin typeface="Arial Unicode MS" pitchFamily="34" charset="-128"/>
              </a:rPr>
              <a:t>                                     // 0.0001 is tolerance level</a:t>
            </a:r>
          </a:p>
          <a:p>
            <a:pPr>
              <a:lnSpc>
                <a:spcPct val="70000"/>
              </a:lnSpc>
              <a:buFontTx/>
              <a:buNone/>
            </a:pPr>
            <a:r>
              <a:rPr lang="en-US" altLang="en-US" sz="1600" dirty="0" smtClean="0">
                <a:latin typeface="Arial Unicode MS" pitchFamily="34" charset="-128"/>
              </a:rPr>
              <a:t>     }</a:t>
            </a:r>
          </a:p>
          <a:p>
            <a:pPr>
              <a:lnSpc>
                <a:spcPct val="70000"/>
              </a:lnSpc>
              <a:buFontTx/>
              <a:buNone/>
            </a:pPr>
            <a:r>
              <a:rPr lang="en-US" altLang="en-US" sz="1600" dirty="0" smtClean="0">
                <a:latin typeface="Arial Unicode MS" pitchFamily="34" charset="-128"/>
              </a:rPr>
              <a:t>}</a:t>
            </a:r>
          </a:p>
          <a:p>
            <a:pPr>
              <a:lnSpc>
                <a:spcPct val="70000"/>
              </a:lnSpc>
              <a:buFontTx/>
              <a:buNone/>
            </a:pPr>
            <a:endParaRPr lang="en-US" altLang="en-US" sz="1600" dirty="0" smtClean="0">
              <a:latin typeface="Arial Unicode MS" pitchFamily="34" charset="-128"/>
            </a:endParaRPr>
          </a:p>
          <a:p>
            <a:pPr algn="ctr">
              <a:lnSpc>
                <a:spcPct val="70000"/>
              </a:lnSpc>
              <a:buFontTx/>
              <a:buNone/>
            </a:pPr>
            <a:endParaRPr lang="en-US" altLang="en-US" sz="2000" dirty="0" smtClean="0"/>
          </a:p>
          <a:p>
            <a:pPr lvl="1">
              <a:lnSpc>
                <a:spcPct val="70000"/>
              </a:lnSpc>
            </a:pPr>
            <a:endParaRPr lang="en-US" altLang="en-US" sz="1400" dirty="0" smtClean="0">
              <a:latin typeface="Arial Unicode MS" pitchFamily="34" charset="-128"/>
            </a:endParaRPr>
          </a:p>
        </p:txBody>
      </p:sp>
    </p:spTree>
    <p:extLst>
      <p:ext uri="{BB962C8B-B14F-4D97-AF65-F5344CB8AC3E}">
        <p14:creationId xmlns="" xmlns:p14="http://schemas.microsoft.com/office/powerpoint/2010/main" val="299647996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907907"/>
            <a:ext cx="7886700" cy="430887"/>
          </a:xfrm>
          <a:prstGeom prst="rect">
            <a:avLst/>
          </a:prstGeom>
        </p:spPr>
        <p:txBody>
          <a:bodyPr vert="horz" wrap="square" lIns="0" tIns="0" rIns="0" bIns="0" rtlCol="0">
            <a:spAutoFit/>
          </a:bodyPr>
          <a:lstStyle/>
          <a:p>
            <a:pPr marL="91440">
              <a:lnSpc>
                <a:spcPct val="100000"/>
              </a:lnSpc>
            </a:pPr>
            <a:r>
              <a:rPr sz="2800" spc="-60" dirty="0" smtClean="0"/>
              <a:t>A</a:t>
            </a:r>
            <a:r>
              <a:rPr lang="en-GB" sz="2800" spc="-60" dirty="0" err="1" smtClean="0"/>
              <a:t>ssertions</a:t>
            </a:r>
            <a:endParaRPr sz="2800" spc="-60" dirty="0"/>
          </a:p>
        </p:txBody>
      </p:sp>
      <p:sp>
        <p:nvSpPr>
          <p:cNvPr id="3" name="object 3"/>
          <p:cNvSpPr txBox="1"/>
          <p:nvPr/>
        </p:nvSpPr>
        <p:spPr>
          <a:xfrm>
            <a:off x="535940" y="1791461"/>
            <a:ext cx="7374255" cy="3785652"/>
          </a:xfrm>
          <a:prstGeom prst="rect">
            <a:avLst/>
          </a:prstGeom>
        </p:spPr>
        <p:txBody>
          <a:bodyPr vert="horz" wrap="square" lIns="0" tIns="0" rIns="0" bIns="0" rtlCol="0">
            <a:spAutoFit/>
          </a:bodyPr>
          <a:lstStyle/>
          <a:p>
            <a:pPr marL="355600" indent="-342900">
              <a:lnSpc>
                <a:spcPct val="100000"/>
              </a:lnSpc>
              <a:buFont typeface="Arial"/>
              <a:buChar char="•"/>
              <a:tabLst>
                <a:tab pos="355600" algn="l"/>
                <a:tab pos="356235" algn="l"/>
              </a:tabLst>
            </a:pPr>
            <a:r>
              <a:rPr sz="2400" i="0" dirty="0">
                <a:latin typeface="Arial"/>
                <a:cs typeface="Arial"/>
              </a:rPr>
              <a:t>A package of methods that checks for </a:t>
            </a:r>
            <a:r>
              <a:rPr sz="2400" i="0" spc="-5" dirty="0">
                <a:latin typeface="Arial"/>
                <a:cs typeface="Arial"/>
              </a:rPr>
              <a:t>various</a:t>
            </a:r>
            <a:r>
              <a:rPr sz="2400" i="0" spc="-160" dirty="0">
                <a:latin typeface="Arial"/>
                <a:cs typeface="Arial"/>
              </a:rPr>
              <a:t> </a:t>
            </a:r>
            <a:r>
              <a:rPr sz="2400" i="0" dirty="0">
                <a:latin typeface="Arial"/>
                <a:cs typeface="Arial"/>
              </a:rPr>
              <a:t>properties:</a:t>
            </a:r>
          </a:p>
          <a:p>
            <a:pPr marL="469900" lvl="1" indent="-182880">
              <a:lnSpc>
                <a:spcPct val="100000"/>
              </a:lnSpc>
              <a:spcBef>
                <a:spcPts val="1080"/>
              </a:spcBef>
              <a:buClr>
                <a:srgbClr val="D1282D"/>
              </a:buClr>
              <a:buChar char="•"/>
              <a:tabLst>
                <a:tab pos="470534" algn="l"/>
              </a:tabLst>
            </a:pPr>
            <a:r>
              <a:rPr sz="2000" i="0" dirty="0">
                <a:latin typeface="Arial"/>
                <a:cs typeface="Arial"/>
              </a:rPr>
              <a:t>“equality” of</a:t>
            </a:r>
            <a:r>
              <a:rPr sz="2000" i="0" spc="-110" dirty="0">
                <a:latin typeface="Arial"/>
                <a:cs typeface="Arial"/>
              </a:rPr>
              <a:t> </a:t>
            </a:r>
            <a:r>
              <a:rPr sz="2000" i="0" dirty="0" smtClean="0">
                <a:latin typeface="Arial"/>
                <a:cs typeface="Arial"/>
              </a:rPr>
              <a:t>objects</a:t>
            </a:r>
            <a:r>
              <a:rPr lang="en-GB" sz="2000" i="0" dirty="0" smtClean="0">
                <a:latin typeface="Arial"/>
                <a:cs typeface="Arial"/>
              </a:rPr>
              <a:t>   //</a:t>
            </a:r>
            <a:r>
              <a:rPr lang="en-GB" sz="2000" i="0" dirty="0" err="1" smtClean="0">
                <a:latin typeface="Arial"/>
                <a:cs typeface="Arial"/>
              </a:rPr>
              <a:t>assertEquals</a:t>
            </a:r>
            <a:r>
              <a:rPr lang="en-GB" sz="2000" i="0" dirty="0" smtClean="0">
                <a:latin typeface="Arial"/>
                <a:cs typeface="Arial"/>
              </a:rPr>
              <a:t>(…)</a:t>
            </a:r>
            <a:endParaRPr sz="2000" i="0" dirty="0">
              <a:latin typeface="Arial"/>
              <a:cs typeface="Arial"/>
            </a:endParaRPr>
          </a:p>
          <a:p>
            <a:pPr marL="469900" lvl="1" indent="-182880">
              <a:lnSpc>
                <a:spcPct val="100000"/>
              </a:lnSpc>
              <a:spcBef>
                <a:spcPts val="480"/>
              </a:spcBef>
              <a:buClr>
                <a:srgbClr val="D1282D"/>
              </a:buClr>
              <a:buChar char="•"/>
              <a:tabLst>
                <a:tab pos="470534" algn="l"/>
              </a:tabLst>
            </a:pPr>
            <a:r>
              <a:rPr lang="en-GB" sz="2000" i="0" dirty="0" smtClean="0">
                <a:latin typeface="Arial"/>
                <a:cs typeface="Arial"/>
              </a:rPr>
              <a:t>p</a:t>
            </a:r>
            <a:r>
              <a:rPr lang="en-GB" sz="2000" i="0" dirty="0" smtClean="0">
                <a:latin typeface="Arial"/>
                <a:cs typeface="Arial"/>
              </a:rPr>
              <a:t>ointing to the same object </a:t>
            </a:r>
            <a:r>
              <a:rPr lang="en-GB" sz="2000" i="0" dirty="0" smtClean="0">
                <a:latin typeface="Arial"/>
                <a:cs typeface="Arial"/>
              </a:rPr>
              <a:t>//</a:t>
            </a:r>
            <a:r>
              <a:rPr lang="en-GB" sz="2000" i="0" dirty="0" err="1" smtClean="0">
                <a:latin typeface="Arial"/>
                <a:cs typeface="Arial"/>
              </a:rPr>
              <a:t>assertSame</a:t>
            </a:r>
            <a:r>
              <a:rPr lang="en-GB" sz="2000" i="0" dirty="0" smtClean="0">
                <a:latin typeface="Arial"/>
                <a:cs typeface="Arial"/>
              </a:rPr>
              <a:t>(object1, object2)</a:t>
            </a:r>
            <a:endParaRPr sz="2000" i="0" dirty="0">
              <a:latin typeface="Arial"/>
              <a:cs typeface="Arial"/>
            </a:endParaRPr>
          </a:p>
          <a:p>
            <a:pPr marL="469900" lvl="1" indent="-182880">
              <a:lnSpc>
                <a:spcPct val="100000"/>
              </a:lnSpc>
              <a:spcBef>
                <a:spcPts val="480"/>
              </a:spcBef>
              <a:buClr>
                <a:srgbClr val="D1282D"/>
              </a:buClr>
              <a:buChar char="•"/>
              <a:tabLst>
                <a:tab pos="470534" algn="l"/>
              </a:tabLst>
            </a:pPr>
            <a:r>
              <a:rPr sz="2000" i="0" dirty="0">
                <a:latin typeface="Arial"/>
                <a:cs typeface="Arial"/>
              </a:rPr>
              <a:t>null / non-null object</a:t>
            </a:r>
            <a:r>
              <a:rPr sz="2000" i="0" spc="-110" dirty="0">
                <a:latin typeface="Arial"/>
                <a:cs typeface="Arial"/>
              </a:rPr>
              <a:t> </a:t>
            </a:r>
            <a:r>
              <a:rPr sz="2000" i="0" dirty="0" smtClean="0">
                <a:latin typeface="Arial"/>
                <a:cs typeface="Arial"/>
              </a:rPr>
              <a:t>references</a:t>
            </a:r>
            <a:r>
              <a:rPr lang="en-GB" sz="2000" i="0" dirty="0" smtClean="0">
                <a:latin typeface="Arial"/>
                <a:cs typeface="Arial"/>
              </a:rPr>
              <a:t> </a:t>
            </a:r>
            <a:endParaRPr lang="en-GB" sz="2000" i="0" dirty="0" smtClean="0">
              <a:latin typeface="Arial"/>
              <a:cs typeface="Arial"/>
            </a:endParaRPr>
          </a:p>
          <a:p>
            <a:pPr marL="469900" lvl="1" indent="-182880">
              <a:lnSpc>
                <a:spcPct val="100000"/>
              </a:lnSpc>
              <a:spcBef>
                <a:spcPts val="480"/>
              </a:spcBef>
              <a:buClr>
                <a:srgbClr val="D1282D"/>
              </a:buClr>
              <a:buChar char="•"/>
              <a:tabLst>
                <a:tab pos="470534" algn="l"/>
              </a:tabLst>
            </a:pPr>
            <a:r>
              <a:rPr lang="en-GB" sz="2000" i="0" dirty="0" smtClean="0">
                <a:latin typeface="Arial"/>
                <a:cs typeface="Arial"/>
              </a:rPr>
              <a:t>//</a:t>
            </a:r>
            <a:r>
              <a:rPr lang="en-GB" sz="2000" i="0" dirty="0" err="1" smtClean="0">
                <a:latin typeface="Arial"/>
                <a:cs typeface="Arial"/>
              </a:rPr>
              <a:t>assertNotNull</a:t>
            </a:r>
            <a:r>
              <a:rPr lang="en-GB" sz="2000" i="0" dirty="0" smtClean="0">
                <a:latin typeface="Arial"/>
                <a:cs typeface="Arial"/>
              </a:rPr>
              <a:t>(Object </a:t>
            </a:r>
            <a:r>
              <a:rPr lang="en-GB" sz="2000" i="0" dirty="0" err="1" smtClean="0">
                <a:latin typeface="Arial"/>
                <a:cs typeface="Arial"/>
              </a:rPr>
              <a:t>object</a:t>
            </a:r>
            <a:r>
              <a:rPr lang="en-GB" sz="2000" i="0" dirty="0" smtClean="0">
                <a:latin typeface="Arial"/>
                <a:cs typeface="Arial"/>
              </a:rPr>
              <a:t>), </a:t>
            </a:r>
            <a:r>
              <a:rPr lang="en-GB" sz="2000" i="0" dirty="0" err="1" smtClean="0">
                <a:latin typeface="Arial"/>
                <a:cs typeface="Arial"/>
              </a:rPr>
              <a:t>assertNull</a:t>
            </a:r>
            <a:r>
              <a:rPr lang="en-GB" sz="2000" i="0" dirty="0" smtClean="0">
                <a:latin typeface="Arial"/>
                <a:cs typeface="Arial"/>
              </a:rPr>
              <a:t>(Object </a:t>
            </a:r>
            <a:r>
              <a:rPr lang="en-GB" sz="2000" i="0" dirty="0" err="1" smtClean="0">
                <a:latin typeface="Arial"/>
                <a:cs typeface="Arial"/>
              </a:rPr>
              <a:t>object</a:t>
            </a:r>
            <a:r>
              <a:rPr lang="en-GB" sz="2000" i="0" dirty="0" smtClean="0">
                <a:latin typeface="Arial"/>
                <a:cs typeface="Arial"/>
              </a:rPr>
              <a:t>)</a:t>
            </a:r>
            <a:endParaRPr sz="2000" i="0" dirty="0">
              <a:latin typeface="Arial"/>
              <a:cs typeface="Arial"/>
            </a:endParaRPr>
          </a:p>
          <a:p>
            <a:pPr marL="469900" lvl="1" indent="-182880">
              <a:lnSpc>
                <a:spcPct val="100000"/>
              </a:lnSpc>
              <a:spcBef>
                <a:spcPts val="480"/>
              </a:spcBef>
              <a:buClr>
                <a:srgbClr val="D1282D"/>
              </a:buClr>
              <a:buChar char="•"/>
              <a:tabLst>
                <a:tab pos="470534" algn="l"/>
              </a:tabLst>
            </a:pPr>
            <a:r>
              <a:rPr sz="2000" i="0" dirty="0">
                <a:latin typeface="Arial"/>
                <a:cs typeface="Arial"/>
              </a:rPr>
              <a:t>equality of</a:t>
            </a:r>
            <a:r>
              <a:rPr sz="2000" i="0" spc="-114" dirty="0">
                <a:latin typeface="Arial"/>
                <a:cs typeface="Arial"/>
              </a:rPr>
              <a:t> </a:t>
            </a:r>
            <a:r>
              <a:rPr sz="2000" i="0" dirty="0" smtClean="0">
                <a:latin typeface="Arial"/>
                <a:cs typeface="Arial"/>
              </a:rPr>
              <a:t>arrays</a:t>
            </a:r>
            <a:r>
              <a:rPr lang="en-GB" sz="2000" i="0" dirty="0" smtClean="0">
                <a:latin typeface="Arial"/>
                <a:cs typeface="Arial"/>
              </a:rPr>
              <a:t> //</a:t>
            </a:r>
            <a:r>
              <a:rPr lang="en-GB" sz="2000" i="0" dirty="0" err="1" smtClean="0">
                <a:latin typeface="Arial"/>
                <a:cs typeface="Arial"/>
              </a:rPr>
              <a:t>assertArrayEquals</a:t>
            </a:r>
            <a:r>
              <a:rPr lang="en-GB" sz="2000" i="0" dirty="0" smtClean="0">
                <a:latin typeface="Arial"/>
                <a:cs typeface="Arial"/>
              </a:rPr>
              <a:t>(</a:t>
            </a:r>
            <a:r>
              <a:rPr lang="en-GB" sz="2000" i="0" dirty="0" err="1" smtClean="0">
                <a:latin typeface="Arial"/>
                <a:cs typeface="Arial"/>
              </a:rPr>
              <a:t>expectedArray</a:t>
            </a:r>
            <a:r>
              <a:rPr lang="en-GB" sz="2000" i="0" dirty="0" smtClean="0">
                <a:latin typeface="Arial"/>
                <a:cs typeface="Arial"/>
              </a:rPr>
              <a:t>, </a:t>
            </a:r>
            <a:r>
              <a:rPr lang="en-GB" sz="2000" i="0" dirty="0" smtClean="0">
                <a:latin typeface="Arial"/>
                <a:cs typeface="Arial"/>
              </a:rPr>
              <a:t>//</a:t>
            </a:r>
            <a:r>
              <a:rPr lang="en-GB" sz="2000" i="0" dirty="0" err="1" smtClean="0">
                <a:latin typeface="Arial"/>
                <a:cs typeface="Arial"/>
              </a:rPr>
              <a:t>resultArray</a:t>
            </a:r>
            <a:r>
              <a:rPr lang="en-GB" sz="2000" i="0" dirty="0" smtClean="0">
                <a:latin typeface="Arial"/>
                <a:cs typeface="Arial"/>
              </a:rPr>
              <a:t>)</a:t>
            </a:r>
            <a:endParaRPr sz="2000" i="0" dirty="0">
              <a:latin typeface="Arial"/>
              <a:cs typeface="Arial"/>
            </a:endParaRPr>
          </a:p>
          <a:p>
            <a:pPr marL="355600" indent="-342900">
              <a:lnSpc>
                <a:spcPct val="100000"/>
              </a:lnSpc>
              <a:spcBef>
                <a:spcPts val="480"/>
              </a:spcBef>
              <a:buFont typeface="Arial"/>
              <a:buChar char="•"/>
              <a:tabLst>
                <a:tab pos="355600" algn="l"/>
                <a:tab pos="356235" algn="l"/>
              </a:tabLst>
            </a:pPr>
            <a:r>
              <a:rPr sz="2400" i="0" dirty="0">
                <a:latin typeface="Arial"/>
                <a:cs typeface="Arial"/>
              </a:rPr>
              <a:t>The assertions are used to determine the test case</a:t>
            </a:r>
            <a:r>
              <a:rPr sz="2400" i="0" spc="-190" dirty="0">
                <a:latin typeface="Arial"/>
                <a:cs typeface="Arial"/>
              </a:rPr>
              <a:t> </a:t>
            </a:r>
            <a:r>
              <a:rPr sz="2400" i="0" spc="-5" dirty="0" smtClean="0">
                <a:latin typeface="Arial"/>
                <a:cs typeface="Arial"/>
              </a:rPr>
              <a:t>verdict</a:t>
            </a:r>
            <a:r>
              <a:rPr lang="en-GB" sz="2400" i="0" spc="-5" dirty="0" smtClean="0">
                <a:latin typeface="Arial"/>
                <a:cs typeface="Arial"/>
              </a:rPr>
              <a:t>.</a:t>
            </a:r>
            <a:endParaRPr sz="2400" i="0" dirty="0">
              <a:latin typeface="Arial"/>
              <a:cs typeface="Arial"/>
            </a:endParaRPr>
          </a:p>
        </p:txBody>
      </p:sp>
    </p:spTree>
    <p:extLst>
      <p:ext uri="{BB962C8B-B14F-4D97-AF65-F5344CB8AC3E}">
        <p14:creationId xmlns="" xmlns:p14="http://schemas.microsoft.com/office/powerpoint/2010/main" val="32106679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a:xfrm>
            <a:off x="457200" y="404664"/>
            <a:ext cx="7886700" cy="1325563"/>
          </a:xfrm>
        </p:spPr>
        <p:txBody>
          <a:bodyPr>
            <a:normAutofit/>
          </a:bodyPr>
          <a:lstStyle/>
          <a:p>
            <a:r>
              <a:rPr lang="en-US" altLang="en-US" sz="2800" dirty="0" err="1">
                <a:solidFill>
                  <a:schemeClr val="tx1"/>
                </a:solidFill>
                <a:latin typeface="Trebuchet MS" panose="020B0603020202020204" pitchFamily="34" charset="0"/>
              </a:rPr>
              <a:t>assert</a:t>
            </a:r>
            <a:r>
              <a:rPr lang="en-US" altLang="en-US" sz="2800" i="1" dirty="0" err="1">
                <a:solidFill>
                  <a:schemeClr val="tx1"/>
                </a:solidFill>
              </a:rPr>
              <a:t>X</a:t>
            </a:r>
            <a:r>
              <a:rPr lang="en-US" altLang="en-US" sz="2800" dirty="0"/>
              <a:t> </a:t>
            </a:r>
            <a:r>
              <a:rPr lang="en-US" altLang="en-US" sz="2800" dirty="0" smtClean="0"/>
              <a:t> methods</a:t>
            </a:r>
            <a:endParaRPr lang="en-US" altLang="en-US" sz="2800" dirty="0"/>
          </a:p>
        </p:txBody>
      </p:sp>
      <p:sp>
        <p:nvSpPr>
          <p:cNvPr id="706563" name="Rectangle 3"/>
          <p:cNvSpPr>
            <a:spLocks noGrp="1" noChangeArrowheads="1"/>
          </p:cNvSpPr>
          <p:nvPr>
            <p:ph type="body" idx="1"/>
          </p:nvPr>
        </p:nvSpPr>
        <p:spPr>
          <a:xfrm>
            <a:off x="457200" y="1484784"/>
            <a:ext cx="8229600" cy="3230099"/>
          </a:xfrm>
        </p:spPr>
        <p:txBody>
          <a:bodyPr>
            <a:normAutofit/>
          </a:bodyPr>
          <a:lstStyle/>
          <a:p>
            <a:r>
              <a:rPr lang="en-US" altLang="en-US" sz="2200" dirty="0" err="1" smtClean="0">
                <a:latin typeface="Trebuchet MS" panose="020B0603020202020204" pitchFamily="34" charset="0"/>
              </a:rPr>
              <a:t>assertEquals</a:t>
            </a:r>
            <a:r>
              <a:rPr lang="en-US" altLang="en-US" sz="2200" dirty="0" smtClean="0">
                <a:latin typeface="Trebuchet MS" panose="020B0603020202020204" pitchFamily="34" charset="0"/>
              </a:rPr>
              <a:t>(</a:t>
            </a:r>
            <a:r>
              <a:rPr lang="en-US" altLang="en-US" sz="2200" b="1" i="1" dirty="0" smtClean="0"/>
              <a:t>expected</a:t>
            </a:r>
            <a:r>
              <a:rPr lang="en-US" altLang="en-US" sz="2200" dirty="0" smtClean="0">
                <a:latin typeface="Trebuchet MS" panose="020B0603020202020204" pitchFamily="34" charset="0"/>
              </a:rPr>
              <a:t>, </a:t>
            </a:r>
            <a:r>
              <a:rPr lang="en-US" altLang="en-US" sz="2200" b="1" i="1" dirty="0" smtClean="0"/>
              <a:t>actual</a:t>
            </a:r>
            <a:r>
              <a:rPr lang="en-US" altLang="en-US" sz="2200" dirty="0" smtClean="0">
                <a:latin typeface="Trebuchet MS" panose="020B0603020202020204" pitchFamily="34" charset="0"/>
              </a:rPr>
              <a:t>)</a:t>
            </a:r>
          </a:p>
          <a:p>
            <a:r>
              <a:rPr lang="en-US" altLang="en-US" sz="2200" dirty="0" err="1" smtClean="0">
                <a:latin typeface="Trebuchet MS" panose="020B0603020202020204" pitchFamily="34" charset="0"/>
              </a:rPr>
              <a:t>assertTrue</a:t>
            </a:r>
            <a:r>
              <a:rPr lang="en-US" altLang="en-US" sz="2200" dirty="0" smtClean="0">
                <a:latin typeface="Trebuchet MS" panose="020B0603020202020204" pitchFamily="34" charset="0"/>
              </a:rPr>
              <a:t>(</a:t>
            </a:r>
            <a:r>
              <a:rPr lang="en-US" altLang="en-US" sz="2200" dirty="0" err="1" smtClean="0">
                <a:latin typeface="Trebuchet MS" panose="020B0603020202020204" pitchFamily="34" charset="0"/>
              </a:rPr>
              <a:t>boolean</a:t>
            </a:r>
            <a:r>
              <a:rPr lang="en-US" altLang="en-US" sz="2200" dirty="0" smtClean="0">
                <a:latin typeface="Trebuchet MS" panose="020B0603020202020204" pitchFamily="34" charset="0"/>
              </a:rPr>
              <a:t> </a:t>
            </a:r>
            <a:r>
              <a:rPr lang="en-US" altLang="en-US" sz="2200" b="1" i="1" dirty="0"/>
              <a:t>test</a:t>
            </a:r>
            <a:r>
              <a:rPr lang="en-US" altLang="en-US" sz="2200" dirty="0">
                <a:latin typeface="Trebuchet MS" panose="020B0603020202020204" pitchFamily="34" charset="0"/>
              </a:rPr>
              <a:t>)</a:t>
            </a:r>
            <a:endParaRPr lang="en-US" altLang="en-US" sz="2200" dirty="0"/>
          </a:p>
          <a:p>
            <a:r>
              <a:rPr lang="en-US" altLang="en-US" sz="2200" dirty="0" err="1" smtClean="0">
                <a:latin typeface="Trebuchet MS" panose="020B0603020202020204" pitchFamily="34" charset="0"/>
              </a:rPr>
              <a:t>assertFalse</a:t>
            </a:r>
            <a:r>
              <a:rPr lang="en-US" altLang="en-US" sz="2200" dirty="0" smtClean="0">
                <a:latin typeface="Trebuchet MS" panose="020B0603020202020204" pitchFamily="34" charset="0"/>
              </a:rPr>
              <a:t>(</a:t>
            </a:r>
            <a:r>
              <a:rPr lang="en-US" altLang="en-US" sz="2200" dirty="0" err="1" smtClean="0">
                <a:latin typeface="Trebuchet MS" panose="020B0603020202020204" pitchFamily="34" charset="0"/>
              </a:rPr>
              <a:t>boolean</a:t>
            </a:r>
            <a:r>
              <a:rPr lang="en-US" altLang="en-US" sz="2200" dirty="0" smtClean="0">
                <a:latin typeface="Trebuchet MS" panose="020B0603020202020204" pitchFamily="34" charset="0"/>
              </a:rPr>
              <a:t> </a:t>
            </a:r>
            <a:r>
              <a:rPr lang="en-US" altLang="en-US" sz="2200" b="1" i="1" dirty="0"/>
              <a:t>test</a:t>
            </a:r>
            <a:r>
              <a:rPr lang="en-US" altLang="en-US" sz="2200" dirty="0">
                <a:latin typeface="Trebuchet MS" panose="020B0603020202020204" pitchFamily="34" charset="0"/>
              </a:rPr>
              <a:t>)</a:t>
            </a:r>
          </a:p>
          <a:p>
            <a:r>
              <a:rPr lang="en-US" altLang="en-US" sz="2200" dirty="0" err="1" smtClean="0">
                <a:latin typeface="Trebuchet MS" panose="020B0603020202020204" pitchFamily="34" charset="0"/>
              </a:rPr>
              <a:t>assertSame</a:t>
            </a:r>
            <a:r>
              <a:rPr lang="en-US" altLang="en-US" sz="2200" dirty="0" smtClean="0">
                <a:latin typeface="Trebuchet MS" panose="020B0603020202020204" pitchFamily="34" charset="0"/>
              </a:rPr>
              <a:t>(Object</a:t>
            </a:r>
            <a:r>
              <a:rPr lang="en-US" altLang="en-US" sz="2200" dirty="0">
                <a:latin typeface="Trebuchet MS" panose="020B0603020202020204" pitchFamily="34" charset="0"/>
              </a:rPr>
              <a:t> </a:t>
            </a:r>
            <a:r>
              <a:rPr lang="en-US" altLang="en-US" sz="2200" b="1" i="1" dirty="0"/>
              <a:t>expected</a:t>
            </a:r>
            <a:r>
              <a:rPr lang="en-US" altLang="en-US" sz="2200" dirty="0">
                <a:latin typeface="Trebuchet MS" panose="020B0603020202020204" pitchFamily="34" charset="0"/>
              </a:rPr>
              <a:t>, Object </a:t>
            </a:r>
            <a:r>
              <a:rPr lang="en-US" altLang="en-US" sz="2200" b="1" i="1" dirty="0"/>
              <a:t>actual</a:t>
            </a:r>
            <a:r>
              <a:rPr lang="en-US" altLang="en-US" sz="2200" dirty="0">
                <a:latin typeface="Trebuchet MS" panose="020B0603020202020204" pitchFamily="34" charset="0"/>
              </a:rPr>
              <a:t>)</a:t>
            </a:r>
            <a:endParaRPr lang="en-US" altLang="en-US" sz="2200" dirty="0"/>
          </a:p>
          <a:p>
            <a:r>
              <a:rPr lang="en-US" altLang="en-US" sz="2200" dirty="0" err="1">
                <a:latin typeface="Trebuchet MS" panose="020B0603020202020204" pitchFamily="34" charset="0"/>
              </a:rPr>
              <a:t>assertNotSame</a:t>
            </a:r>
            <a:r>
              <a:rPr lang="en-US" altLang="en-US" sz="2200" dirty="0">
                <a:latin typeface="Trebuchet MS" panose="020B0603020202020204" pitchFamily="34" charset="0"/>
              </a:rPr>
              <a:t>(Object </a:t>
            </a:r>
            <a:r>
              <a:rPr lang="en-US" altLang="en-US" sz="2200" b="1" i="1" dirty="0"/>
              <a:t>expected</a:t>
            </a:r>
            <a:r>
              <a:rPr lang="en-US" altLang="en-US" sz="2200" dirty="0">
                <a:latin typeface="Trebuchet MS" panose="020B0603020202020204" pitchFamily="34" charset="0"/>
              </a:rPr>
              <a:t>, Object </a:t>
            </a:r>
            <a:r>
              <a:rPr lang="en-US" altLang="en-US" sz="2200" b="1" i="1" dirty="0"/>
              <a:t>actual</a:t>
            </a:r>
            <a:r>
              <a:rPr lang="en-US" altLang="en-US" sz="2200" dirty="0">
                <a:latin typeface="Trebuchet MS" panose="020B0603020202020204" pitchFamily="34" charset="0"/>
              </a:rPr>
              <a:t>)</a:t>
            </a:r>
            <a:endParaRPr lang="en-US" altLang="en-US" sz="2200" dirty="0"/>
          </a:p>
          <a:p>
            <a:r>
              <a:rPr lang="en-US" altLang="en-US" sz="2200" dirty="0" err="1">
                <a:latin typeface="Trebuchet MS" panose="020B0603020202020204" pitchFamily="34" charset="0"/>
              </a:rPr>
              <a:t>assertNull</a:t>
            </a:r>
            <a:r>
              <a:rPr lang="en-US" altLang="en-US" sz="2200" dirty="0">
                <a:latin typeface="Trebuchet MS" panose="020B0603020202020204" pitchFamily="34" charset="0"/>
              </a:rPr>
              <a:t>(Object </a:t>
            </a:r>
            <a:r>
              <a:rPr lang="en-US" altLang="en-US" sz="2200" b="1" i="1" dirty="0"/>
              <a:t>object</a:t>
            </a:r>
            <a:r>
              <a:rPr lang="en-US" altLang="en-US" sz="2200" dirty="0" smtClean="0">
                <a:latin typeface="Trebuchet MS" panose="020B0603020202020204" pitchFamily="34" charset="0"/>
              </a:rPr>
              <a:t>)</a:t>
            </a:r>
          </a:p>
          <a:p>
            <a:r>
              <a:rPr lang="en-US" altLang="en-US" sz="2200" dirty="0">
                <a:latin typeface="Trebuchet MS" panose="020B0603020202020204" pitchFamily="34" charset="0"/>
              </a:rPr>
              <a:t>assertNotNull(Object </a:t>
            </a:r>
            <a:r>
              <a:rPr lang="en-US" altLang="en-US" sz="2200" b="1" i="1" dirty="0"/>
              <a:t>object</a:t>
            </a:r>
            <a:r>
              <a:rPr lang="en-US" altLang="en-US" sz="2200" dirty="0">
                <a:latin typeface="Trebuchet MS" panose="020B0603020202020204" pitchFamily="34" charset="0"/>
              </a:rPr>
              <a:t>)</a:t>
            </a:r>
            <a:r>
              <a:rPr lang="en-US" altLang="en-US" sz="2200" dirty="0"/>
              <a:t> </a:t>
            </a:r>
            <a:endParaRPr lang="en-US" altLang="en-US" sz="2200" dirty="0" smtClean="0"/>
          </a:p>
          <a:p>
            <a:r>
              <a:rPr lang="en-US" altLang="en-US" sz="2200" dirty="0" err="1" smtClean="0"/>
              <a:t>assertArrayEquals</a:t>
            </a:r>
            <a:r>
              <a:rPr lang="en-US" altLang="en-US" sz="2200" dirty="0" smtClean="0"/>
              <a:t>(</a:t>
            </a:r>
            <a:r>
              <a:rPr lang="en-US" altLang="en-US" sz="2200" dirty="0" err="1" smtClean="0"/>
              <a:t>expectedArray</a:t>
            </a:r>
            <a:r>
              <a:rPr lang="en-US" altLang="en-US" sz="2200" dirty="0" smtClean="0"/>
              <a:t>, </a:t>
            </a:r>
            <a:r>
              <a:rPr lang="en-US" altLang="en-US" sz="2200" dirty="0" err="1" smtClean="0"/>
              <a:t>resultArray</a:t>
            </a:r>
            <a:r>
              <a:rPr lang="en-US" altLang="en-US" sz="2200" dirty="0" smtClean="0"/>
              <a:t>)</a:t>
            </a:r>
            <a:endParaRPr lang="en-US" altLang="en-US" sz="2200" dirty="0"/>
          </a:p>
          <a:p>
            <a:endParaRPr lang="en-US" altLang="en-US" sz="2200" dirty="0"/>
          </a:p>
        </p:txBody>
      </p:sp>
      <p:sp>
        <p:nvSpPr>
          <p:cNvPr id="4" name="Rectangle 3"/>
          <p:cNvSpPr txBox="1">
            <a:spLocks noChangeArrowheads="1"/>
          </p:cNvSpPr>
          <p:nvPr/>
        </p:nvSpPr>
        <p:spPr>
          <a:xfrm>
            <a:off x="457200" y="4293096"/>
            <a:ext cx="8229600" cy="227917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US" altLang="en-US" sz="2200" i="0" dirty="0" smtClean="0">
              <a:latin typeface="Trebuchet MS" panose="020B0603020202020204" pitchFamily="34" charset="0"/>
            </a:endParaRPr>
          </a:p>
          <a:p>
            <a:pPr fontAlgn="auto">
              <a:spcAft>
                <a:spcPts val="0"/>
              </a:spcAft>
            </a:pPr>
            <a:r>
              <a:rPr lang="en-US" altLang="en-US" sz="2200" i="0" dirty="0" smtClean="0"/>
              <a:t>All the above may take an optional</a:t>
            </a:r>
            <a:r>
              <a:rPr lang="en-US" altLang="en-US" sz="2200" i="0" dirty="0" smtClean="0">
                <a:solidFill>
                  <a:schemeClr val="accent2"/>
                </a:solidFill>
                <a:latin typeface="Trebuchet MS" panose="020B0603020202020204" pitchFamily="34" charset="0"/>
              </a:rPr>
              <a:t> </a:t>
            </a:r>
            <a:r>
              <a:rPr lang="en-US" altLang="en-US" sz="2200" i="0" dirty="0" smtClean="0">
                <a:latin typeface="Trebuchet MS" panose="020B0603020202020204" pitchFamily="34" charset="0"/>
              </a:rPr>
              <a:t>String message</a:t>
            </a:r>
            <a:r>
              <a:rPr lang="en-US" altLang="en-US" sz="2200" i="0" dirty="0" smtClean="0"/>
              <a:t> as the first argument, for example,</a:t>
            </a:r>
            <a:r>
              <a:rPr lang="en-US" altLang="en-US" sz="2200" i="0" dirty="0" smtClean="0">
                <a:solidFill>
                  <a:schemeClr val="accent2"/>
                </a:solidFill>
                <a:latin typeface="Trebuchet MS" panose="020B0603020202020204" pitchFamily="34" charset="0"/>
              </a:rPr>
              <a:t/>
            </a:r>
            <a:br>
              <a:rPr lang="en-US" altLang="en-US" sz="2200" i="0" dirty="0" smtClean="0">
                <a:solidFill>
                  <a:schemeClr val="accent2"/>
                </a:solidFill>
                <a:latin typeface="Trebuchet MS" panose="020B0603020202020204" pitchFamily="34" charset="0"/>
              </a:rPr>
            </a:br>
            <a:r>
              <a:rPr lang="en-US" altLang="en-US" sz="2200" i="0" dirty="0" smtClean="0">
                <a:latin typeface="Trebuchet MS" panose="020B0603020202020204" pitchFamily="34" charset="0"/>
              </a:rPr>
              <a:t>static void </a:t>
            </a:r>
            <a:r>
              <a:rPr lang="en-US" altLang="en-US" sz="2200" i="0" dirty="0" err="1" smtClean="0">
                <a:latin typeface="Trebuchet MS" panose="020B0603020202020204" pitchFamily="34" charset="0"/>
              </a:rPr>
              <a:t>assertTrue</a:t>
            </a:r>
            <a:r>
              <a:rPr lang="en-US" altLang="en-US" sz="2200" i="0" dirty="0" smtClean="0">
                <a:latin typeface="Trebuchet MS" panose="020B0603020202020204" pitchFamily="34" charset="0"/>
              </a:rPr>
              <a:t>(String </a:t>
            </a:r>
            <a:r>
              <a:rPr lang="en-US" altLang="en-US" sz="2200" b="1" i="1" dirty="0" smtClean="0"/>
              <a:t>message</a:t>
            </a:r>
            <a:r>
              <a:rPr lang="en-US" altLang="en-US" sz="2200" i="0" dirty="0" smtClean="0">
                <a:latin typeface="Trebuchet MS" panose="020B0603020202020204" pitchFamily="34" charset="0"/>
              </a:rPr>
              <a:t>, </a:t>
            </a:r>
            <a:r>
              <a:rPr lang="en-US" altLang="en-US" sz="2200" i="0" dirty="0" err="1" smtClean="0">
                <a:latin typeface="Trebuchet MS" panose="020B0603020202020204" pitchFamily="34" charset="0"/>
              </a:rPr>
              <a:t>boolean</a:t>
            </a:r>
            <a:r>
              <a:rPr lang="en-US" altLang="en-US" sz="2200" i="0" dirty="0" smtClean="0">
                <a:latin typeface="Trebuchet MS" panose="020B0603020202020204" pitchFamily="34" charset="0"/>
              </a:rPr>
              <a:t> </a:t>
            </a:r>
            <a:r>
              <a:rPr lang="en-US" altLang="en-US" sz="2200" b="1" i="1" dirty="0" smtClean="0"/>
              <a:t>test</a:t>
            </a:r>
            <a:r>
              <a:rPr lang="en-US" altLang="en-US" sz="2200" i="0" dirty="0" smtClean="0">
                <a:latin typeface="Trebuchet MS" panose="020B0603020202020204" pitchFamily="34" charset="0"/>
              </a:rPr>
              <a:t>)</a:t>
            </a:r>
          </a:p>
          <a:p>
            <a:pPr fontAlgn="auto">
              <a:spcAft>
                <a:spcPts val="0"/>
              </a:spcAft>
            </a:pPr>
            <a:r>
              <a:rPr lang="en-GB" altLang="en-US" sz="2200" i="0" dirty="0" smtClean="0"/>
              <a:t>The </a:t>
            </a:r>
            <a:r>
              <a:rPr lang="en-GB" altLang="en-US" sz="2200" i="0" dirty="0" smtClean="0"/>
              <a:t>String message will </a:t>
            </a:r>
            <a:r>
              <a:rPr lang="en-GB" altLang="en-US" sz="2200" i="0" dirty="0" smtClean="0"/>
              <a:t>be included in the failure message if the assertion fails</a:t>
            </a:r>
            <a:endParaRPr lang="en-US" altLang="en-US" sz="2200" i="0" dirty="0" smtClean="0"/>
          </a:p>
          <a:p>
            <a:pPr fontAlgn="auto">
              <a:spcAft>
                <a:spcPts val="0"/>
              </a:spcAft>
            </a:pPr>
            <a:endParaRPr lang="de-DE" altLang="en-US" sz="2200" i="0" dirty="0"/>
          </a:p>
        </p:txBody>
      </p:sp>
    </p:spTree>
    <p:extLst>
      <p:ext uri="{BB962C8B-B14F-4D97-AF65-F5344CB8AC3E}">
        <p14:creationId xmlns="" xmlns:p14="http://schemas.microsoft.com/office/powerpoint/2010/main" val="4628345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0034" y="817311"/>
            <a:ext cx="2419985" cy="507831"/>
          </a:xfrm>
          <a:prstGeom prst="rect">
            <a:avLst/>
          </a:prstGeom>
        </p:spPr>
        <p:txBody>
          <a:bodyPr vert="horz" wrap="square" lIns="0" tIns="0" rIns="0" bIns="0" rtlCol="0">
            <a:spAutoFit/>
          </a:bodyPr>
          <a:lstStyle/>
          <a:p>
            <a:pPr marL="12700">
              <a:lnSpc>
                <a:spcPct val="100000"/>
              </a:lnSpc>
            </a:pPr>
            <a:r>
              <a:rPr spc="-55" dirty="0" smtClean="0"/>
              <a:t>E</a:t>
            </a:r>
            <a:r>
              <a:rPr lang="en-GB" spc="-55" dirty="0" err="1" smtClean="0"/>
              <a:t>xample</a:t>
            </a:r>
            <a:endParaRPr spc="-55" dirty="0"/>
          </a:p>
        </p:txBody>
      </p:sp>
      <p:sp>
        <p:nvSpPr>
          <p:cNvPr id="4" name="object 4"/>
          <p:cNvSpPr/>
          <p:nvPr/>
        </p:nvSpPr>
        <p:spPr>
          <a:xfrm>
            <a:off x="381000" y="1500174"/>
            <a:ext cx="8395716" cy="3200400"/>
          </a:xfrm>
          <a:prstGeom prst="rect">
            <a:avLst/>
          </a:prstGeom>
          <a:blipFill>
            <a:blip r:embed="rId2" cstate="print"/>
            <a:stretch>
              <a:fillRect/>
            </a:stretch>
          </a:blipFill>
        </p:spPr>
        <p:txBody>
          <a:bodyPr wrap="square" lIns="0" tIns="0" rIns="0" bIns="0" rtlCol="0"/>
          <a:lstStyle/>
          <a:p>
            <a:endParaRPr/>
          </a:p>
        </p:txBody>
      </p:sp>
      <p:sp>
        <p:nvSpPr>
          <p:cNvPr id="6" name="Rectangle 5"/>
          <p:cNvSpPr/>
          <p:nvPr/>
        </p:nvSpPr>
        <p:spPr>
          <a:xfrm>
            <a:off x="785786" y="5286388"/>
            <a:ext cx="7000924" cy="646331"/>
          </a:xfrm>
          <a:prstGeom prst="rect">
            <a:avLst/>
          </a:prstGeom>
        </p:spPr>
        <p:txBody>
          <a:bodyPr wrap="square">
            <a:spAutoFit/>
          </a:bodyPr>
          <a:lstStyle/>
          <a:p>
            <a:pPr marL="355600" marR="138430" indent="-342900" algn="just">
              <a:lnSpc>
                <a:spcPct val="90100"/>
              </a:lnSpc>
              <a:buChar char="•"/>
              <a:tabLst>
                <a:tab pos="356235" algn="l"/>
              </a:tabLst>
            </a:pPr>
            <a:r>
              <a:rPr lang="en-GB" sz="2000" i="0" dirty="0" smtClean="0">
                <a:latin typeface="Arial"/>
                <a:cs typeface="Arial"/>
              </a:rPr>
              <a:t>Each </a:t>
            </a:r>
            <a:r>
              <a:rPr lang="en-GB" sz="2000" i="0" spc="-40" dirty="0" smtClean="0">
                <a:latin typeface="Arial"/>
                <a:cs typeface="Arial"/>
              </a:rPr>
              <a:t>@Test </a:t>
            </a:r>
            <a:r>
              <a:rPr lang="en-GB" sz="2000" i="0" spc="-5" dirty="0" smtClean="0">
                <a:latin typeface="Arial"/>
                <a:cs typeface="Arial"/>
              </a:rPr>
              <a:t>method represents </a:t>
            </a:r>
            <a:r>
              <a:rPr lang="en-GB" sz="2000" i="0" dirty="0" smtClean="0">
                <a:latin typeface="Arial"/>
                <a:cs typeface="Arial"/>
              </a:rPr>
              <a:t>a single test case that can </a:t>
            </a:r>
            <a:r>
              <a:rPr lang="en-GB" sz="2000" i="0" spc="-5" dirty="0" smtClean="0">
                <a:latin typeface="Arial"/>
                <a:cs typeface="Arial"/>
              </a:rPr>
              <a:t>independently have a verdict </a:t>
            </a:r>
            <a:r>
              <a:rPr lang="en-GB" sz="2000" i="0" dirty="0" smtClean="0">
                <a:latin typeface="Arial"/>
                <a:cs typeface="Arial"/>
              </a:rPr>
              <a:t>(pass,</a:t>
            </a:r>
            <a:r>
              <a:rPr lang="en-GB" sz="2000" i="0" spc="-65" dirty="0" smtClean="0">
                <a:latin typeface="Arial"/>
                <a:cs typeface="Arial"/>
              </a:rPr>
              <a:t> </a:t>
            </a:r>
            <a:r>
              <a:rPr lang="en-GB" sz="2000" i="0" spc="-25" dirty="0" smtClean="0">
                <a:latin typeface="Arial"/>
                <a:cs typeface="Arial"/>
              </a:rPr>
              <a:t>error,  </a:t>
            </a:r>
            <a:r>
              <a:rPr lang="en-GB" sz="2000" i="0" spc="-5" dirty="0" smtClean="0">
                <a:latin typeface="Arial"/>
                <a:cs typeface="Arial"/>
              </a:rPr>
              <a:t>fail).</a:t>
            </a:r>
            <a:endParaRPr lang="en-GB" sz="2000" i="0" dirty="0">
              <a:latin typeface="Arial"/>
              <a:cs typeface="Arial"/>
            </a:endParaRPr>
          </a:p>
        </p:txBody>
      </p:sp>
    </p:spTree>
    <p:extLst>
      <p:ext uri="{BB962C8B-B14F-4D97-AF65-F5344CB8AC3E}">
        <p14:creationId xmlns="" xmlns:p14="http://schemas.microsoft.com/office/powerpoint/2010/main" val="20696422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772816"/>
            <a:ext cx="7383780" cy="3247043"/>
          </a:xfrm>
          <a:prstGeom prst="rect">
            <a:avLst/>
          </a:prstGeom>
        </p:spPr>
        <p:txBody>
          <a:bodyPr vert="horz" wrap="square" lIns="0" tIns="0" rIns="0" bIns="0" rtlCol="0">
            <a:spAutoFit/>
          </a:bodyPr>
          <a:lstStyle/>
          <a:p>
            <a:pPr marL="355600" indent="-342900">
              <a:lnSpc>
                <a:spcPct val="100000"/>
              </a:lnSpc>
              <a:buFont typeface="Arial"/>
              <a:buChar char="•"/>
              <a:tabLst>
                <a:tab pos="355600" algn="l"/>
                <a:tab pos="356235" algn="l"/>
              </a:tabLst>
            </a:pPr>
            <a:r>
              <a:rPr sz="2400" i="0" spc="-5" dirty="0">
                <a:latin typeface="Arial"/>
                <a:cs typeface="Arial"/>
              </a:rPr>
              <a:t>Assertions are defined in </a:t>
            </a:r>
            <a:r>
              <a:rPr sz="2400" i="0" dirty="0">
                <a:latin typeface="Arial"/>
                <a:cs typeface="Arial"/>
              </a:rPr>
              <a:t>the JUnit </a:t>
            </a:r>
            <a:r>
              <a:rPr sz="2400" i="0" spc="-5" dirty="0">
                <a:latin typeface="Arial"/>
                <a:cs typeface="Arial"/>
              </a:rPr>
              <a:t>class</a:t>
            </a:r>
            <a:r>
              <a:rPr sz="2400" i="0" spc="50" dirty="0">
                <a:latin typeface="Arial"/>
                <a:cs typeface="Arial"/>
              </a:rPr>
              <a:t> </a:t>
            </a:r>
            <a:r>
              <a:rPr sz="2400" i="0" spc="-5" dirty="0">
                <a:latin typeface="Arial"/>
                <a:cs typeface="Arial"/>
              </a:rPr>
              <a:t>Assert</a:t>
            </a:r>
            <a:endParaRPr sz="2400" i="0" dirty="0">
              <a:latin typeface="Arial"/>
              <a:cs typeface="Arial"/>
            </a:endParaRPr>
          </a:p>
          <a:p>
            <a:pPr marL="812800" lvl="1" indent="-342900">
              <a:lnSpc>
                <a:spcPct val="100000"/>
              </a:lnSpc>
              <a:spcBef>
                <a:spcPts val="830"/>
              </a:spcBef>
              <a:buClr>
                <a:srgbClr val="D1282D"/>
              </a:buClr>
              <a:buChar char="•"/>
              <a:tabLst>
                <a:tab pos="812800" algn="l"/>
                <a:tab pos="813435" algn="l"/>
              </a:tabLst>
            </a:pPr>
            <a:r>
              <a:rPr sz="2000" i="0" spc="-5" dirty="0">
                <a:latin typeface="Arial"/>
                <a:cs typeface="Arial"/>
              </a:rPr>
              <a:t>If an assertion is true, the method continues</a:t>
            </a:r>
            <a:r>
              <a:rPr sz="2000" i="0" spc="160" dirty="0">
                <a:latin typeface="Arial"/>
                <a:cs typeface="Arial"/>
              </a:rPr>
              <a:t> </a:t>
            </a:r>
            <a:r>
              <a:rPr sz="2000" i="0" dirty="0">
                <a:latin typeface="Arial"/>
                <a:cs typeface="Arial"/>
              </a:rPr>
              <a:t>executing.</a:t>
            </a:r>
          </a:p>
          <a:p>
            <a:pPr marL="812800" marR="210820" lvl="1" indent="-342900">
              <a:lnSpc>
                <a:spcPts val="2050"/>
              </a:lnSpc>
              <a:spcBef>
                <a:spcPts val="484"/>
              </a:spcBef>
              <a:buClr>
                <a:srgbClr val="D1282D"/>
              </a:buClr>
              <a:buChar char="•"/>
              <a:tabLst>
                <a:tab pos="879475" algn="l"/>
                <a:tab pos="880110" algn="l"/>
              </a:tabLst>
            </a:pPr>
            <a:r>
              <a:rPr sz="2000" i="0" spc="-5" dirty="0">
                <a:latin typeface="Arial"/>
                <a:cs typeface="Arial"/>
              </a:rPr>
              <a:t>If any assertion is false, the method stops executing at that </a:t>
            </a:r>
            <a:r>
              <a:rPr sz="2000" i="0" spc="-5" dirty="0" smtClean="0">
                <a:latin typeface="Arial"/>
                <a:cs typeface="Arial"/>
              </a:rPr>
              <a:t>point,</a:t>
            </a:r>
            <a:r>
              <a:rPr lang="en-GB" sz="2000" i="0" spc="-5" dirty="0" smtClean="0">
                <a:latin typeface="Arial"/>
                <a:cs typeface="Arial"/>
              </a:rPr>
              <a:t> </a:t>
            </a:r>
            <a:r>
              <a:rPr sz="2000" i="0" spc="-5" dirty="0" smtClean="0">
                <a:latin typeface="Arial"/>
                <a:cs typeface="Arial"/>
              </a:rPr>
              <a:t>and </a:t>
            </a:r>
            <a:r>
              <a:rPr sz="2000" i="0" spc="-5" dirty="0">
                <a:latin typeface="Arial"/>
                <a:cs typeface="Arial"/>
              </a:rPr>
              <a:t>the result for the test case </a:t>
            </a:r>
            <a:r>
              <a:rPr sz="2000" i="0" spc="-10" dirty="0">
                <a:latin typeface="Arial"/>
                <a:cs typeface="Arial"/>
              </a:rPr>
              <a:t>will </a:t>
            </a:r>
            <a:r>
              <a:rPr sz="2000" i="0" spc="-5" dirty="0">
                <a:latin typeface="Arial"/>
                <a:cs typeface="Arial"/>
              </a:rPr>
              <a:t>be</a:t>
            </a:r>
            <a:r>
              <a:rPr sz="2000" i="0" spc="155" dirty="0">
                <a:latin typeface="Arial"/>
                <a:cs typeface="Arial"/>
              </a:rPr>
              <a:t> </a:t>
            </a:r>
            <a:r>
              <a:rPr sz="2000" b="1" i="0" dirty="0">
                <a:latin typeface="Arial"/>
                <a:cs typeface="Arial"/>
              </a:rPr>
              <a:t>fail</a:t>
            </a:r>
            <a:r>
              <a:rPr sz="2000" i="0" dirty="0">
                <a:latin typeface="Arial"/>
                <a:cs typeface="Arial"/>
              </a:rPr>
              <a:t>.</a:t>
            </a:r>
          </a:p>
          <a:p>
            <a:pPr marL="880110" lvl="1" indent="-410209">
              <a:lnSpc>
                <a:spcPts val="2165"/>
              </a:lnSpc>
              <a:spcBef>
                <a:spcPts val="225"/>
              </a:spcBef>
              <a:buClr>
                <a:srgbClr val="D1282D"/>
              </a:buClr>
              <a:buChar char="•"/>
              <a:tabLst>
                <a:tab pos="879475" algn="l"/>
                <a:tab pos="880110" algn="l"/>
              </a:tabLst>
            </a:pPr>
            <a:r>
              <a:rPr sz="2000" i="0" spc="-5" dirty="0">
                <a:latin typeface="Arial"/>
                <a:cs typeface="Arial"/>
              </a:rPr>
              <a:t>If any other exception is thrown during the method, the</a:t>
            </a:r>
            <a:r>
              <a:rPr sz="2000" i="0" spc="270" dirty="0">
                <a:latin typeface="Arial"/>
                <a:cs typeface="Arial"/>
              </a:rPr>
              <a:t> </a:t>
            </a:r>
            <a:r>
              <a:rPr sz="2000" i="0" spc="-5" dirty="0" smtClean="0">
                <a:latin typeface="Arial"/>
                <a:cs typeface="Arial"/>
              </a:rPr>
              <a:t>result</a:t>
            </a:r>
            <a:r>
              <a:rPr lang="en-GB" sz="2000" i="0" spc="-5" dirty="0" smtClean="0">
                <a:latin typeface="Arial"/>
                <a:cs typeface="Arial"/>
              </a:rPr>
              <a:t> </a:t>
            </a:r>
            <a:r>
              <a:rPr sz="2000" i="0" spc="-5" dirty="0" smtClean="0">
                <a:latin typeface="Arial"/>
                <a:cs typeface="Arial"/>
              </a:rPr>
              <a:t>for </a:t>
            </a:r>
            <a:r>
              <a:rPr sz="2000" i="0" spc="-5" dirty="0">
                <a:latin typeface="Arial"/>
                <a:cs typeface="Arial"/>
              </a:rPr>
              <a:t>the test case </a:t>
            </a:r>
            <a:r>
              <a:rPr sz="2000" i="0" spc="-10" dirty="0">
                <a:latin typeface="Arial"/>
                <a:cs typeface="Arial"/>
              </a:rPr>
              <a:t>will </a:t>
            </a:r>
            <a:r>
              <a:rPr sz="2000" i="0" spc="-5" dirty="0">
                <a:latin typeface="Arial"/>
                <a:cs typeface="Arial"/>
              </a:rPr>
              <a:t>be</a:t>
            </a:r>
            <a:r>
              <a:rPr sz="2000" i="0" spc="60" dirty="0">
                <a:latin typeface="Arial"/>
                <a:cs typeface="Arial"/>
              </a:rPr>
              <a:t> </a:t>
            </a:r>
            <a:r>
              <a:rPr sz="2000" b="1" i="0" spc="-20" dirty="0">
                <a:latin typeface="Arial"/>
                <a:cs typeface="Arial"/>
              </a:rPr>
              <a:t>error</a:t>
            </a:r>
            <a:r>
              <a:rPr sz="2000" i="0" spc="-20" dirty="0">
                <a:latin typeface="Arial"/>
                <a:cs typeface="Arial"/>
              </a:rPr>
              <a:t>.</a:t>
            </a:r>
            <a:endParaRPr sz="2000" i="0" dirty="0">
              <a:latin typeface="Arial"/>
              <a:cs typeface="Arial"/>
            </a:endParaRPr>
          </a:p>
          <a:p>
            <a:pPr marL="812800" marR="207645" lvl="1" indent="-342900">
              <a:lnSpc>
                <a:spcPts val="2050"/>
              </a:lnSpc>
              <a:spcBef>
                <a:spcPts val="484"/>
              </a:spcBef>
              <a:buClr>
                <a:srgbClr val="D1282D"/>
              </a:buClr>
              <a:buChar char="•"/>
              <a:tabLst>
                <a:tab pos="812800" algn="l"/>
                <a:tab pos="813435" algn="l"/>
              </a:tabLst>
            </a:pPr>
            <a:r>
              <a:rPr sz="2000" i="0" spc="-5" dirty="0">
                <a:latin typeface="Arial"/>
                <a:cs typeface="Arial"/>
              </a:rPr>
              <a:t>If no assertions </a:t>
            </a:r>
            <a:r>
              <a:rPr sz="2000" i="0" spc="-10" dirty="0">
                <a:latin typeface="Arial"/>
                <a:cs typeface="Arial"/>
              </a:rPr>
              <a:t>were </a:t>
            </a:r>
            <a:r>
              <a:rPr sz="2000" i="0" spc="-5" dirty="0">
                <a:latin typeface="Arial"/>
                <a:cs typeface="Arial"/>
              </a:rPr>
              <a:t>violated for the entire method, the test </a:t>
            </a:r>
            <a:r>
              <a:rPr sz="2000" i="0" spc="-5" dirty="0" smtClean="0">
                <a:latin typeface="Arial"/>
                <a:cs typeface="Arial"/>
              </a:rPr>
              <a:t>case</a:t>
            </a:r>
            <a:r>
              <a:rPr lang="en-GB" sz="2000" i="0" spc="-5" dirty="0" smtClean="0">
                <a:latin typeface="Arial"/>
                <a:cs typeface="Arial"/>
              </a:rPr>
              <a:t> </a:t>
            </a:r>
            <a:r>
              <a:rPr sz="2000" i="0" spc="-10" dirty="0" smtClean="0">
                <a:latin typeface="Arial"/>
                <a:cs typeface="Arial"/>
              </a:rPr>
              <a:t>will</a:t>
            </a:r>
            <a:r>
              <a:rPr sz="2000" i="0" spc="-40" dirty="0" smtClean="0">
                <a:latin typeface="Arial"/>
                <a:cs typeface="Arial"/>
              </a:rPr>
              <a:t> </a:t>
            </a:r>
            <a:r>
              <a:rPr sz="2000" b="1" i="0" spc="-5" dirty="0">
                <a:latin typeface="Arial"/>
                <a:cs typeface="Arial"/>
              </a:rPr>
              <a:t>pass</a:t>
            </a:r>
            <a:r>
              <a:rPr sz="2000" i="0" spc="-5" dirty="0" smtClean="0">
                <a:latin typeface="Arial"/>
                <a:cs typeface="Arial"/>
              </a:rPr>
              <a:t>.</a:t>
            </a:r>
            <a:endParaRPr lang="en-GB" sz="2000" i="0" spc="-5" dirty="0" smtClean="0">
              <a:latin typeface="Arial"/>
              <a:cs typeface="Arial"/>
            </a:endParaRPr>
          </a:p>
          <a:p>
            <a:pPr marL="355600" marR="207645" indent="-342900">
              <a:lnSpc>
                <a:spcPts val="2050"/>
              </a:lnSpc>
              <a:spcBef>
                <a:spcPts val="484"/>
              </a:spcBef>
              <a:buClr>
                <a:srgbClr val="D1282D"/>
              </a:buClr>
              <a:buFontTx/>
              <a:buChar char="•"/>
              <a:tabLst>
                <a:tab pos="812800" algn="l"/>
                <a:tab pos="813435" algn="l"/>
              </a:tabLst>
            </a:pPr>
            <a:r>
              <a:rPr lang="en-US" altLang="en-US" sz="2400" i="0" dirty="0" smtClean="0"/>
              <a:t>Note that only failed tests are reported.</a:t>
            </a:r>
          </a:p>
          <a:p>
            <a:pPr marL="812800" marR="207645" lvl="1" indent="-342900">
              <a:lnSpc>
                <a:spcPts val="2050"/>
              </a:lnSpc>
              <a:spcBef>
                <a:spcPts val="484"/>
              </a:spcBef>
              <a:buClr>
                <a:srgbClr val="D1282D"/>
              </a:buClr>
              <a:buChar char="•"/>
              <a:tabLst>
                <a:tab pos="812800" algn="l"/>
                <a:tab pos="813435" algn="l"/>
              </a:tabLst>
            </a:pPr>
            <a:endParaRPr sz="2400" i="0" dirty="0">
              <a:latin typeface="Arial"/>
              <a:cs typeface="Arial"/>
            </a:endParaRPr>
          </a:p>
        </p:txBody>
      </p:sp>
      <p:sp>
        <p:nvSpPr>
          <p:cNvPr id="4" name="object 4"/>
          <p:cNvSpPr txBox="1">
            <a:spLocks noGrp="1"/>
          </p:cNvSpPr>
          <p:nvPr>
            <p:ph type="title"/>
          </p:nvPr>
        </p:nvSpPr>
        <p:spPr>
          <a:xfrm>
            <a:off x="535940" y="901763"/>
            <a:ext cx="7886700" cy="430887"/>
          </a:xfrm>
          <a:prstGeom prst="rect">
            <a:avLst/>
          </a:prstGeom>
        </p:spPr>
        <p:txBody>
          <a:bodyPr vert="horz" wrap="square" lIns="0" tIns="0" rIns="0" bIns="0" rtlCol="0">
            <a:spAutoFit/>
          </a:bodyPr>
          <a:lstStyle/>
          <a:p>
            <a:pPr marL="91440">
              <a:lnSpc>
                <a:spcPct val="100000"/>
              </a:lnSpc>
            </a:pPr>
            <a:r>
              <a:rPr lang="en-GB" sz="2800" spc="-60" dirty="0" smtClean="0"/>
              <a:t>Assertions</a:t>
            </a:r>
            <a:endParaRPr sz="2800" spc="-60" dirty="0"/>
          </a:p>
        </p:txBody>
      </p:sp>
    </p:spTree>
    <p:extLst>
      <p:ext uri="{BB962C8B-B14F-4D97-AF65-F5344CB8AC3E}">
        <p14:creationId xmlns="" xmlns:p14="http://schemas.microsoft.com/office/powerpoint/2010/main" val="26164931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a:spLocks noGrp="1" noChangeArrowheads="1"/>
          </p:cNvSpPr>
          <p:nvPr>
            <p:ph type="sldNum" sz="quarter" idx="10"/>
          </p:nvPr>
        </p:nvSpPr>
        <p:spPr/>
        <p:txBody>
          <a:bodyPr/>
          <a:lstStyle/>
          <a:p>
            <a:fld id="{CDF3AD9A-7CA3-4C37-96DD-BFE8DCA2C1A0}" type="slidenum">
              <a:rPr lang="en-US" altLang="en-US"/>
              <a:pPr/>
              <a:t>45</a:t>
            </a:fld>
            <a:endParaRPr lang="en-US" altLang="en-US"/>
          </a:p>
        </p:txBody>
      </p:sp>
      <p:sp>
        <p:nvSpPr>
          <p:cNvPr id="306178" name="Rectangle 2"/>
          <p:cNvSpPr>
            <a:spLocks noGrp="1" noChangeArrowheads="1"/>
          </p:cNvSpPr>
          <p:nvPr>
            <p:ph type="title" idx="4294967295"/>
          </p:nvPr>
        </p:nvSpPr>
        <p:spPr/>
        <p:txBody>
          <a:bodyPr/>
          <a:lstStyle/>
          <a:p>
            <a:r>
              <a:rPr lang="en-US" altLang="en-US" dirty="0" err="1" smtClean="0"/>
              <a:t>assertTrue</a:t>
            </a:r>
            <a:r>
              <a:rPr lang="en-US" altLang="en-US" dirty="0" smtClean="0"/>
              <a:t>()</a:t>
            </a:r>
          </a:p>
        </p:txBody>
      </p:sp>
      <p:sp>
        <p:nvSpPr>
          <p:cNvPr id="306179" name="Rectangle 3"/>
          <p:cNvSpPr>
            <a:spLocks noGrp="1" noChangeArrowheads="1"/>
          </p:cNvSpPr>
          <p:nvPr>
            <p:ph type="body" idx="4294967295"/>
          </p:nvPr>
        </p:nvSpPr>
        <p:spPr/>
        <p:txBody>
          <a:bodyPr>
            <a:normAutofit/>
          </a:bodyPr>
          <a:lstStyle/>
          <a:p>
            <a:r>
              <a:rPr lang="en-US" altLang="en-US" sz="2200" dirty="0" smtClean="0"/>
              <a:t>The following shows how </a:t>
            </a:r>
            <a:r>
              <a:rPr lang="en-US" altLang="en-US" sz="2200" dirty="0" err="1" smtClean="0">
                <a:latin typeface="Arial Unicode MS" pitchFamily="34" charset="-128"/>
              </a:rPr>
              <a:t>assertTrue</a:t>
            </a:r>
            <a:r>
              <a:rPr lang="en-US" altLang="en-US" sz="2200" dirty="0" smtClean="0">
                <a:latin typeface="Arial Unicode MS" pitchFamily="34" charset="-128"/>
              </a:rPr>
              <a:t>()</a:t>
            </a:r>
            <a:r>
              <a:rPr lang="en-US" altLang="en-US" sz="2200" dirty="0" smtClean="0"/>
              <a:t> works.</a:t>
            </a:r>
          </a:p>
          <a:p>
            <a:pPr>
              <a:buFontTx/>
              <a:buNone/>
            </a:pPr>
            <a:endParaRPr lang="en-US" altLang="en-US" dirty="0" smtClean="0"/>
          </a:p>
          <a:p>
            <a:pPr>
              <a:buFontTx/>
              <a:buNone/>
            </a:pPr>
            <a:r>
              <a:rPr lang="en-US" altLang="en-US" sz="2000" dirty="0" smtClean="0">
                <a:latin typeface="Arial Unicode MS" pitchFamily="34" charset="-128"/>
              </a:rPr>
              <a:t>static public void </a:t>
            </a:r>
            <a:r>
              <a:rPr lang="en-US" altLang="en-US" sz="2000" dirty="0" err="1" smtClean="0">
                <a:latin typeface="Arial Unicode MS" pitchFamily="34" charset="-128"/>
              </a:rPr>
              <a:t>assertTrue</a:t>
            </a:r>
            <a:r>
              <a:rPr lang="en-US" altLang="en-US" sz="2000" dirty="0" smtClean="0">
                <a:latin typeface="Arial Unicode MS" pitchFamily="34" charset="-128"/>
              </a:rPr>
              <a:t>(Boolean condition) {</a:t>
            </a:r>
          </a:p>
          <a:p>
            <a:pPr>
              <a:buFontTx/>
              <a:buNone/>
            </a:pPr>
            <a:r>
              <a:rPr lang="en-US" altLang="en-US" sz="2000" dirty="0" smtClean="0">
                <a:latin typeface="Arial Unicode MS" pitchFamily="34" charset="-128"/>
              </a:rPr>
              <a:t>             if (!condition)</a:t>
            </a:r>
          </a:p>
          <a:p>
            <a:pPr>
              <a:buFontTx/>
              <a:buNone/>
            </a:pPr>
            <a:r>
              <a:rPr lang="en-US" altLang="en-US" sz="2000" dirty="0" smtClean="0">
                <a:latin typeface="Arial Unicode MS" pitchFamily="34" charset="-128"/>
              </a:rPr>
              <a:t>                    throw new </a:t>
            </a:r>
            <a:r>
              <a:rPr lang="en-US" altLang="en-US" sz="2000" dirty="0" err="1" smtClean="0">
                <a:latin typeface="Arial Unicode MS" pitchFamily="34" charset="-128"/>
              </a:rPr>
              <a:t>AssertionFailedError</a:t>
            </a:r>
            <a:r>
              <a:rPr lang="en-US" altLang="en-US" sz="2000" dirty="0" smtClean="0">
                <a:latin typeface="Arial Unicode MS" pitchFamily="34" charset="-128"/>
              </a:rPr>
              <a:t>();</a:t>
            </a:r>
          </a:p>
          <a:p>
            <a:pPr>
              <a:buFontTx/>
              <a:buNone/>
            </a:pPr>
            <a:r>
              <a:rPr lang="en-US" altLang="en-US" sz="2000" dirty="0" smtClean="0">
                <a:latin typeface="Arial Unicode MS" pitchFamily="34" charset="-128"/>
              </a:rPr>
              <a:t>}</a:t>
            </a:r>
          </a:p>
          <a:p>
            <a:pPr>
              <a:buFontTx/>
              <a:buNone/>
            </a:pPr>
            <a:endParaRPr lang="en-US" altLang="en-US" sz="2000" dirty="0" smtClean="0">
              <a:latin typeface="Arial Unicode MS" pitchFamily="34" charset="-128"/>
            </a:endParaRPr>
          </a:p>
          <a:p>
            <a:pPr>
              <a:buFontTx/>
              <a:buNone/>
            </a:pPr>
            <a:r>
              <a:rPr lang="en-US" altLang="en-US" dirty="0" smtClean="0"/>
              <a:t>     The </a:t>
            </a:r>
            <a:r>
              <a:rPr lang="en-US" altLang="en-US" dirty="0" err="1" smtClean="0">
                <a:latin typeface="Arial Unicode MS" pitchFamily="34" charset="-128"/>
              </a:rPr>
              <a:t>assertTrue</a:t>
            </a:r>
            <a:r>
              <a:rPr lang="en-US" altLang="en-US" dirty="0" smtClean="0">
                <a:latin typeface="Arial Unicode MS" pitchFamily="34" charset="-128"/>
              </a:rPr>
              <a:t>()</a:t>
            </a:r>
            <a:r>
              <a:rPr lang="en-US" altLang="en-US" dirty="0" smtClean="0"/>
              <a:t> assertion throws an exception</a:t>
            </a:r>
          </a:p>
          <a:p>
            <a:pPr lvl="1"/>
            <a:endParaRPr lang="en-US" altLang="en-US" dirty="0" smtClean="0">
              <a:latin typeface="Arial Unicode MS" pitchFamily="34" charset="-128"/>
            </a:endParaRPr>
          </a:p>
        </p:txBody>
      </p:sp>
    </p:spTree>
    <p:extLst>
      <p:ext uri="{BB962C8B-B14F-4D97-AF65-F5344CB8AC3E}">
        <p14:creationId xmlns="" xmlns:p14="http://schemas.microsoft.com/office/powerpoint/2010/main" val="243282065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endParaRPr lang="en-US" altLang="en-US"/>
          </a:p>
          <a:p>
            <a:fld id="{82C7D0C9-77CB-4FDA-A03E-F46CC9DFDF8D}" type="slidenum">
              <a:rPr lang="ar-SA" altLang="en-US"/>
              <a:pPr/>
              <a:t>46</a:t>
            </a:fld>
            <a:endParaRPr lang="he-IL" altLang="en-US"/>
          </a:p>
          <a:p>
            <a:endParaRPr lang="en-GB" altLang="en-US"/>
          </a:p>
        </p:txBody>
      </p:sp>
      <p:sp>
        <p:nvSpPr>
          <p:cNvPr id="223234" name="Rectangle 2"/>
          <p:cNvSpPr>
            <a:spLocks noGrp="1" noChangeArrowheads="1"/>
          </p:cNvSpPr>
          <p:nvPr>
            <p:ph type="title"/>
          </p:nvPr>
        </p:nvSpPr>
        <p:spPr>
          <a:xfrm>
            <a:off x="642910" y="0"/>
            <a:ext cx="7886700" cy="1325563"/>
          </a:xfrm>
        </p:spPr>
        <p:txBody>
          <a:bodyPr>
            <a:normAutofit/>
          </a:bodyPr>
          <a:lstStyle/>
          <a:p>
            <a:r>
              <a:rPr lang="en-US" altLang="en-US" sz="2800" dirty="0" smtClean="0"/>
              <a:t>Calculator </a:t>
            </a:r>
            <a:r>
              <a:rPr lang="en-US" altLang="en-US" sz="2800" dirty="0" smtClean="0"/>
              <a:t>example</a:t>
            </a:r>
            <a:endParaRPr lang="en-US" altLang="en-US" sz="2800" dirty="0"/>
          </a:p>
        </p:txBody>
      </p:sp>
      <p:sp>
        <p:nvSpPr>
          <p:cNvPr id="223235" name="Rectangle 3"/>
          <p:cNvSpPr>
            <a:spLocks noGrp="1" noChangeArrowheads="1"/>
          </p:cNvSpPr>
          <p:nvPr>
            <p:ph type="body" idx="1"/>
          </p:nvPr>
        </p:nvSpPr>
        <p:spPr>
          <a:xfrm>
            <a:off x="642910" y="1285860"/>
            <a:ext cx="7886700" cy="4968552"/>
          </a:xfrm>
        </p:spPr>
        <p:txBody>
          <a:bodyPr>
            <a:noAutofit/>
          </a:bodyPr>
          <a:lstStyle/>
          <a:p>
            <a:pPr>
              <a:lnSpc>
                <a:spcPct val="80000"/>
              </a:lnSpc>
              <a:buFont typeface="Wingdings" panose="05000000000000000000" pitchFamily="2" charset="2"/>
              <a:buNone/>
            </a:pPr>
            <a:r>
              <a:rPr lang="en-US" altLang="en-US" sz="1800" dirty="0"/>
              <a:t>public class Calculator {</a:t>
            </a:r>
          </a:p>
          <a:p>
            <a:pPr>
              <a:lnSpc>
                <a:spcPct val="80000"/>
              </a:lnSpc>
              <a:buFont typeface="Wingdings" panose="05000000000000000000" pitchFamily="2" charset="2"/>
              <a:buNone/>
            </a:pPr>
            <a:endParaRPr lang="en-US" altLang="en-US" sz="1800" dirty="0"/>
          </a:p>
          <a:p>
            <a:pPr>
              <a:lnSpc>
                <a:spcPct val="80000"/>
              </a:lnSpc>
              <a:buFont typeface="Wingdings" panose="05000000000000000000" pitchFamily="2" charset="2"/>
              <a:buNone/>
            </a:pPr>
            <a:r>
              <a:rPr lang="en-US" altLang="en-US" sz="1800" dirty="0"/>
              <a:t>    public </a:t>
            </a:r>
            <a:r>
              <a:rPr lang="en-US" altLang="en-US" sz="1800" dirty="0" err="1"/>
              <a:t>int</a:t>
            </a:r>
            <a:r>
              <a:rPr lang="en-US" altLang="en-US" sz="1800" dirty="0"/>
              <a:t> add(</a:t>
            </a:r>
            <a:r>
              <a:rPr lang="en-US" altLang="en-US" sz="1800" dirty="0" err="1"/>
              <a:t>int</a:t>
            </a:r>
            <a:r>
              <a:rPr lang="en-US" altLang="en-US" sz="1800" dirty="0"/>
              <a:t> a, </a:t>
            </a:r>
            <a:r>
              <a:rPr lang="en-US" altLang="en-US" sz="1800" dirty="0" err="1"/>
              <a:t>int</a:t>
            </a:r>
            <a:r>
              <a:rPr lang="en-US" altLang="en-US" sz="1800" dirty="0"/>
              <a:t> b) {</a:t>
            </a:r>
          </a:p>
          <a:p>
            <a:pPr>
              <a:lnSpc>
                <a:spcPct val="80000"/>
              </a:lnSpc>
              <a:buFont typeface="Wingdings" panose="05000000000000000000" pitchFamily="2" charset="2"/>
              <a:buNone/>
            </a:pPr>
            <a:r>
              <a:rPr lang="en-US" altLang="en-US" sz="1800" dirty="0"/>
              <a:t>        return a + b;</a:t>
            </a:r>
          </a:p>
          <a:p>
            <a:pPr>
              <a:lnSpc>
                <a:spcPct val="80000"/>
              </a:lnSpc>
              <a:buFont typeface="Wingdings" panose="05000000000000000000" pitchFamily="2" charset="2"/>
              <a:buNone/>
            </a:pPr>
            <a:r>
              <a:rPr lang="en-US" altLang="en-US" sz="1800" dirty="0"/>
              <a:t>    </a:t>
            </a:r>
            <a:r>
              <a:rPr lang="en-US" altLang="en-US" sz="1800" dirty="0" smtClean="0"/>
              <a:t>}</a:t>
            </a:r>
            <a:endParaRPr lang="en-US" altLang="en-US" sz="1800" dirty="0"/>
          </a:p>
          <a:p>
            <a:pPr>
              <a:lnSpc>
                <a:spcPct val="80000"/>
              </a:lnSpc>
              <a:buFont typeface="Wingdings" panose="05000000000000000000" pitchFamily="2" charset="2"/>
              <a:buNone/>
            </a:pPr>
            <a:r>
              <a:rPr lang="en-US" altLang="en-US" sz="1800" dirty="0"/>
              <a:t>    public </a:t>
            </a:r>
            <a:r>
              <a:rPr lang="en-US" altLang="en-US" sz="1800" dirty="0" err="1"/>
              <a:t>int</a:t>
            </a:r>
            <a:r>
              <a:rPr lang="en-US" altLang="en-US" sz="1800" dirty="0"/>
              <a:t> subtract(</a:t>
            </a:r>
            <a:r>
              <a:rPr lang="en-US" altLang="en-US" sz="1800" dirty="0" err="1"/>
              <a:t>int</a:t>
            </a:r>
            <a:r>
              <a:rPr lang="en-US" altLang="en-US" sz="1800" dirty="0"/>
              <a:t> a, </a:t>
            </a:r>
            <a:r>
              <a:rPr lang="en-US" altLang="en-US" sz="1800" dirty="0" err="1"/>
              <a:t>int</a:t>
            </a:r>
            <a:r>
              <a:rPr lang="en-US" altLang="en-US" sz="1800" dirty="0"/>
              <a:t> b) {</a:t>
            </a:r>
          </a:p>
          <a:p>
            <a:pPr>
              <a:lnSpc>
                <a:spcPct val="80000"/>
              </a:lnSpc>
              <a:buFont typeface="Wingdings" panose="05000000000000000000" pitchFamily="2" charset="2"/>
              <a:buNone/>
            </a:pPr>
            <a:r>
              <a:rPr lang="en-US" altLang="en-US" sz="1800" dirty="0"/>
              <a:t>        return a - b;</a:t>
            </a:r>
          </a:p>
          <a:p>
            <a:pPr>
              <a:lnSpc>
                <a:spcPct val="80000"/>
              </a:lnSpc>
              <a:buFont typeface="Wingdings" panose="05000000000000000000" pitchFamily="2" charset="2"/>
              <a:buNone/>
            </a:pPr>
            <a:r>
              <a:rPr lang="en-US" altLang="en-US" sz="1800" dirty="0"/>
              <a:t>    </a:t>
            </a:r>
            <a:r>
              <a:rPr lang="en-US" altLang="en-US" sz="1800" dirty="0" smtClean="0"/>
              <a:t>}</a:t>
            </a:r>
            <a:endParaRPr lang="en-US" altLang="en-US" sz="1800" dirty="0"/>
          </a:p>
          <a:p>
            <a:pPr>
              <a:lnSpc>
                <a:spcPct val="80000"/>
              </a:lnSpc>
              <a:buFont typeface="Wingdings" panose="05000000000000000000" pitchFamily="2" charset="2"/>
              <a:buNone/>
            </a:pPr>
            <a:r>
              <a:rPr lang="en-US" altLang="en-US" sz="1800" dirty="0"/>
              <a:t>    public </a:t>
            </a:r>
            <a:r>
              <a:rPr lang="en-US" altLang="en-US" sz="1800" dirty="0" err="1"/>
              <a:t>int</a:t>
            </a:r>
            <a:r>
              <a:rPr lang="en-US" altLang="en-US" sz="1800" dirty="0"/>
              <a:t> multiply(</a:t>
            </a:r>
            <a:r>
              <a:rPr lang="en-US" altLang="en-US" sz="1800" dirty="0" err="1"/>
              <a:t>int</a:t>
            </a:r>
            <a:r>
              <a:rPr lang="en-US" altLang="en-US" sz="1800" dirty="0"/>
              <a:t> a, </a:t>
            </a:r>
            <a:r>
              <a:rPr lang="en-US" altLang="en-US" sz="1800" dirty="0" err="1"/>
              <a:t>int</a:t>
            </a:r>
            <a:r>
              <a:rPr lang="en-US" altLang="en-US" sz="1800" dirty="0"/>
              <a:t> b) {</a:t>
            </a:r>
          </a:p>
          <a:p>
            <a:pPr>
              <a:lnSpc>
                <a:spcPct val="80000"/>
              </a:lnSpc>
              <a:buFont typeface="Wingdings" panose="05000000000000000000" pitchFamily="2" charset="2"/>
              <a:buNone/>
            </a:pPr>
            <a:r>
              <a:rPr lang="en-US" altLang="en-US" sz="1800" dirty="0"/>
              <a:t>        return a * b;</a:t>
            </a:r>
          </a:p>
          <a:p>
            <a:pPr>
              <a:lnSpc>
                <a:spcPct val="80000"/>
              </a:lnSpc>
              <a:buFont typeface="Wingdings" panose="05000000000000000000" pitchFamily="2" charset="2"/>
              <a:buNone/>
            </a:pPr>
            <a:r>
              <a:rPr lang="en-US" altLang="en-US" sz="1800" dirty="0"/>
              <a:t>    </a:t>
            </a:r>
            <a:r>
              <a:rPr lang="en-US" altLang="en-US" sz="1800" dirty="0" smtClean="0"/>
              <a:t>}</a:t>
            </a:r>
            <a:endParaRPr lang="en-US" altLang="en-US" sz="1800" dirty="0"/>
          </a:p>
          <a:p>
            <a:pPr>
              <a:lnSpc>
                <a:spcPct val="80000"/>
              </a:lnSpc>
              <a:buFont typeface="Wingdings" panose="05000000000000000000" pitchFamily="2" charset="2"/>
              <a:buNone/>
            </a:pPr>
            <a:r>
              <a:rPr lang="en-US" altLang="en-US" sz="1800" dirty="0"/>
              <a:t>    public </a:t>
            </a:r>
            <a:r>
              <a:rPr lang="en-US" altLang="en-US" sz="1800" dirty="0" err="1"/>
              <a:t>int</a:t>
            </a:r>
            <a:r>
              <a:rPr lang="en-US" altLang="en-US" sz="1800" dirty="0"/>
              <a:t> divide(</a:t>
            </a:r>
            <a:r>
              <a:rPr lang="en-US" altLang="en-US" sz="1800" dirty="0" err="1"/>
              <a:t>int</a:t>
            </a:r>
            <a:r>
              <a:rPr lang="en-US" altLang="en-US" sz="1800" dirty="0"/>
              <a:t> a, </a:t>
            </a:r>
            <a:r>
              <a:rPr lang="en-US" altLang="en-US" sz="1800" dirty="0" err="1"/>
              <a:t>int</a:t>
            </a:r>
            <a:r>
              <a:rPr lang="en-US" altLang="en-US" sz="1800" dirty="0"/>
              <a:t> b) {</a:t>
            </a:r>
          </a:p>
          <a:p>
            <a:pPr>
              <a:lnSpc>
                <a:spcPct val="80000"/>
              </a:lnSpc>
              <a:buFont typeface="Wingdings" panose="05000000000000000000" pitchFamily="2" charset="2"/>
              <a:buNone/>
            </a:pPr>
            <a:r>
              <a:rPr lang="en-US" altLang="en-US" sz="1800" dirty="0"/>
              <a:t>        return a / b;</a:t>
            </a:r>
          </a:p>
          <a:p>
            <a:pPr>
              <a:lnSpc>
                <a:spcPct val="80000"/>
              </a:lnSpc>
              <a:buFont typeface="Wingdings" panose="05000000000000000000" pitchFamily="2" charset="2"/>
              <a:buNone/>
            </a:pPr>
            <a:r>
              <a:rPr lang="en-US" altLang="en-US" sz="1800" dirty="0"/>
              <a:t>    }</a:t>
            </a:r>
          </a:p>
          <a:p>
            <a:pPr>
              <a:lnSpc>
                <a:spcPct val="80000"/>
              </a:lnSpc>
              <a:buFont typeface="Wingdings" panose="05000000000000000000" pitchFamily="2" charset="2"/>
              <a:buNone/>
            </a:pPr>
            <a:r>
              <a:rPr lang="en-US" altLang="en-US" sz="1800" dirty="0"/>
              <a:t>}</a:t>
            </a:r>
          </a:p>
        </p:txBody>
      </p:sp>
    </p:spTree>
    <p:extLst>
      <p:ext uri="{BB962C8B-B14F-4D97-AF65-F5344CB8AC3E}">
        <p14:creationId xmlns="" xmlns:p14="http://schemas.microsoft.com/office/powerpoint/2010/main" val="7582246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endParaRPr lang="en-US" altLang="en-US"/>
          </a:p>
          <a:p>
            <a:fld id="{0F324902-0010-4461-AF37-571BA5CFA79E}" type="slidenum">
              <a:rPr lang="ar-SA" altLang="en-US"/>
              <a:pPr/>
              <a:t>47</a:t>
            </a:fld>
            <a:endParaRPr lang="he-IL" altLang="en-US"/>
          </a:p>
          <a:p>
            <a:endParaRPr lang="en-GB" altLang="en-US"/>
          </a:p>
        </p:txBody>
      </p:sp>
      <p:sp>
        <p:nvSpPr>
          <p:cNvPr id="224258" name="Rectangle 2"/>
          <p:cNvSpPr>
            <a:spLocks noGrp="1" noChangeArrowheads="1"/>
          </p:cNvSpPr>
          <p:nvPr>
            <p:ph type="title"/>
          </p:nvPr>
        </p:nvSpPr>
        <p:spPr/>
        <p:txBody>
          <a:bodyPr>
            <a:normAutofit/>
          </a:bodyPr>
          <a:lstStyle/>
          <a:p>
            <a:r>
              <a:rPr lang="en-US" altLang="en-US" sz="2800" dirty="0"/>
              <a:t>Small </a:t>
            </a:r>
            <a:r>
              <a:rPr lang="en-US" altLang="en-US" sz="2800" dirty="0" err="1"/>
              <a:t>JUnit</a:t>
            </a:r>
            <a:r>
              <a:rPr lang="en-US" altLang="en-US" sz="2800" dirty="0"/>
              <a:t> </a:t>
            </a:r>
            <a:r>
              <a:rPr lang="en-US" altLang="en-US" sz="2800" dirty="0" smtClean="0"/>
              <a:t>test</a:t>
            </a:r>
            <a:endParaRPr lang="en-US" altLang="en-US" sz="2800" dirty="0"/>
          </a:p>
        </p:txBody>
      </p:sp>
      <p:sp>
        <p:nvSpPr>
          <p:cNvPr id="224259" name="Rectangle 3"/>
          <p:cNvSpPr>
            <a:spLocks noGrp="1" noChangeArrowheads="1"/>
          </p:cNvSpPr>
          <p:nvPr>
            <p:ph type="body" idx="1"/>
          </p:nvPr>
        </p:nvSpPr>
        <p:spPr>
          <a:xfrm>
            <a:off x="628650" y="1412776"/>
            <a:ext cx="7886700" cy="5112568"/>
          </a:xfrm>
        </p:spPr>
        <p:txBody>
          <a:bodyPr>
            <a:noAutofit/>
          </a:bodyPr>
          <a:lstStyle/>
          <a:p>
            <a:pPr>
              <a:buFont typeface="Wingdings" panose="05000000000000000000" pitchFamily="2" charset="2"/>
              <a:buNone/>
            </a:pPr>
            <a:r>
              <a:rPr lang="en-US" altLang="en-US" sz="1600" dirty="0"/>
              <a:t>public class </a:t>
            </a:r>
            <a:r>
              <a:rPr lang="en-US" altLang="en-US" sz="1600" dirty="0" err="1"/>
              <a:t>CalculatorTest</a:t>
            </a:r>
            <a:r>
              <a:rPr lang="en-US" altLang="en-US" sz="1600" dirty="0"/>
              <a:t> {</a:t>
            </a:r>
          </a:p>
          <a:p>
            <a:pPr lvl="1">
              <a:buFont typeface="Wingdings" panose="05000000000000000000" pitchFamily="2" charset="2"/>
              <a:buNone/>
            </a:pPr>
            <a:r>
              <a:rPr lang="en-US" altLang="en-US" sz="1600" b="1" dirty="0" smtClean="0">
                <a:solidFill>
                  <a:schemeClr val="tx2"/>
                </a:solidFill>
              </a:rPr>
              <a:t>@</a:t>
            </a:r>
            <a:r>
              <a:rPr lang="en-US" altLang="en-US" sz="1600" b="1" dirty="0">
                <a:solidFill>
                  <a:schemeClr val="tx2"/>
                </a:solidFill>
              </a:rPr>
              <a:t>Test</a:t>
            </a:r>
            <a:r>
              <a:rPr lang="en-US" altLang="en-US" sz="1600" dirty="0"/>
              <a:t> public void add3and5Equals8() {</a:t>
            </a:r>
          </a:p>
          <a:p>
            <a:pPr lvl="1">
              <a:buFont typeface="Wingdings" panose="05000000000000000000" pitchFamily="2" charset="2"/>
              <a:buNone/>
            </a:pPr>
            <a:r>
              <a:rPr lang="en-US" altLang="en-US" sz="1600" dirty="0"/>
              <a:t>	Calculator </a:t>
            </a:r>
            <a:r>
              <a:rPr lang="en-US" altLang="en-US" sz="1600" dirty="0" err="1"/>
              <a:t>calc</a:t>
            </a:r>
            <a:r>
              <a:rPr lang="en-US" altLang="en-US" sz="1600" dirty="0"/>
              <a:t> = new Calculator();</a:t>
            </a:r>
          </a:p>
          <a:p>
            <a:pPr lvl="1">
              <a:buFont typeface="Wingdings" panose="05000000000000000000" pitchFamily="2" charset="2"/>
              <a:buNone/>
            </a:pPr>
            <a:r>
              <a:rPr lang="en-US" altLang="en-US" sz="1600" dirty="0"/>
              <a:t>	</a:t>
            </a:r>
            <a:r>
              <a:rPr lang="en-US" altLang="en-US" sz="1600" dirty="0" err="1"/>
              <a:t>int</a:t>
            </a:r>
            <a:r>
              <a:rPr lang="en-US" altLang="en-US" sz="1600" dirty="0"/>
              <a:t> result = </a:t>
            </a:r>
            <a:r>
              <a:rPr lang="en-US" altLang="en-US" sz="1600" dirty="0" err="1" smtClean="0"/>
              <a:t>calc.add</a:t>
            </a:r>
            <a:r>
              <a:rPr lang="en-US" altLang="en-US" sz="1600" dirty="0" smtClean="0"/>
              <a:t>(3, 5);</a:t>
            </a:r>
            <a:endParaRPr lang="en-US" altLang="en-US" sz="1600" dirty="0"/>
          </a:p>
          <a:p>
            <a:pPr lvl="1">
              <a:buFont typeface="Wingdings" panose="05000000000000000000" pitchFamily="2" charset="2"/>
              <a:buNone/>
            </a:pPr>
            <a:r>
              <a:rPr lang="en-US" altLang="en-US" sz="1600" i="1" dirty="0"/>
              <a:t>	</a:t>
            </a:r>
            <a:r>
              <a:rPr lang="en-US" altLang="en-US" sz="1600" i="1" dirty="0" err="1">
                <a:solidFill>
                  <a:schemeClr val="tx2"/>
                </a:solidFill>
              </a:rPr>
              <a:t>assertEquals</a:t>
            </a:r>
            <a:r>
              <a:rPr lang="en-US" altLang="en-US" sz="1600" dirty="0">
                <a:solidFill>
                  <a:schemeClr val="tx2"/>
                </a:solidFill>
              </a:rPr>
              <a:t>(result, 8</a:t>
            </a:r>
            <a:r>
              <a:rPr lang="en-US" altLang="en-US" sz="1600" dirty="0" smtClean="0">
                <a:solidFill>
                  <a:schemeClr val="tx2"/>
                </a:solidFill>
              </a:rPr>
              <a:t>);</a:t>
            </a:r>
            <a:endParaRPr lang="en-US" altLang="en-US" sz="1600" dirty="0">
              <a:solidFill>
                <a:schemeClr val="tx2"/>
              </a:solidFill>
            </a:endParaRPr>
          </a:p>
          <a:p>
            <a:pPr lvl="1">
              <a:buFont typeface="Wingdings" panose="05000000000000000000" pitchFamily="2" charset="2"/>
              <a:buNone/>
            </a:pPr>
            <a:r>
              <a:rPr lang="en-US" altLang="en-US" sz="1600" dirty="0"/>
              <a:t>}</a:t>
            </a:r>
          </a:p>
          <a:p>
            <a:pPr lvl="1">
              <a:buFont typeface="Wingdings" panose="05000000000000000000" pitchFamily="2" charset="2"/>
              <a:buNone/>
            </a:pPr>
            <a:r>
              <a:rPr lang="en-US" altLang="en-US" sz="1600" b="1" dirty="0" smtClean="0">
                <a:solidFill>
                  <a:schemeClr val="tx2"/>
                </a:solidFill>
              </a:rPr>
              <a:t>@</a:t>
            </a:r>
            <a:r>
              <a:rPr lang="en-US" altLang="en-US" sz="1600" b="1" dirty="0">
                <a:solidFill>
                  <a:schemeClr val="tx2"/>
                </a:solidFill>
              </a:rPr>
              <a:t>Test(expected= </a:t>
            </a:r>
            <a:r>
              <a:rPr lang="en-US" altLang="en-US" sz="1600" b="1" dirty="0" err="1">
                <a:solidFill>
                  <a:schemeClr val="tx2"/>
                </a:solidFill>
              </a:rPr>
              <a:t>java.lang.ArithmeticException.class</a:t>
            </a:r>
            <a:r>
              <a:rPr lang="en-US" altLang="en-US" sz="1600" b="1" dirty="0">
                <a:solidFill>
                  <a:schemeClr val="tx2"/>
                </a:solidFill>
              </a:rPr>
              <a:t>)</a:t>
            </a:r>
            <a:r>
              <a:rPr lang="en-US" altLang="en-US" sz="1600" dirty="0"/>
              <a:t> </a:t>
            </a:r>
          </a:p>
          <a:p>
            <a:pPr lvl="1">
              <a:buFont typeface="Wingdings" panose="05000000000000000000" pitchFamily="2" charset="2"/>
              <a:buNone/>
            </a:pPr>
            <a:r>
              <a:rPr lang="en-US" altLang="en-US" sz="1600" dirty="0"/>
              <a:t>public void </a:t>
            </a:r>
            <a:r>
              <a:rPr lang="en-US" altLang="en-US" sz="1600" dirty="0" err="1"/>
              <a:t>divideByZeroThrowsException</a:t>
            </a:r>
            <a:r>
              <a:rPr lang="en-US" altLang="en-US" sz="1600" dirty="0"/>
              <a:t>() {</a:t>
            </a:r>
          </a:p>
          <a:p>
            <a:pPr lvl="1">
              <a:buFont typeface="Wingdings" panose="05000000000000000000" pitchFamily="2" charset="2"/>
              <a:buNone/>
            </a:pPr>
            <a:r>
              <a:rPr lang="en-US" altLang="en-US" sz="1600" dirty="0"/>
              <a:t>	Calculator </a:t>
            </a:r>
            <a:r>
              <a:rPr lang="en-US" altLang="en-US" sz="1600" dirty="0" err="1"/>
              <a:t>calc</a:t>
            </a:r>
            <a:r>
              <a:rPr lang="en-US" altLang="en-US" sz="1600" dirty="0"/>
              <a:t> = new Calculator();</a:t>
            </a:r>
          </a:p>
          <a:p>
            <a:pPr lvl="1">
              <a:buFont typeface="Wingdings" panose="05000000000000000000" pitchFamily="2" charset="2"/>
              <a:buNone/>
            </a:pPr>
            <a:r>
              <a:rPr lang="en-US" altLang="en-US" sz="1600" dirty="0"/>
              <a:t>	</a:t>
            </a:r>
            <a:r>
              <a:rPr lang="en-US" altLang="en-US" sz="1600" dirty="0" err="1"/>
              <a:t>int</a:t>
            </a:r>
            <a:r>
              <a:rPr lang="en-US" altLang="en-US" sz="1600" dirty="0"/>
              <a:t> result = </a:t>
            </a:r>
            <a:r>
              <a:rPr lang="en-US" altLang="en-US" sz="1600" dirty="0" err="1"/>
              <a:t>calc.divide</a:t>
            </a:r>
            <a:r>
              <a:rPr lang="en-US" altLang="en-US" sz="1600" dirty="0"/>
              <a:t>(3,0);</a:t>
            </a:r>
          </a:p>
          <a:p>
            <a:pPr lvl="1">
              <a:buFont typeface="Wingdings" panose="05000000000000000000" pitchFamily="2" charset="2"/>
              <a:buNone/>
            </a:pPr>
            <a:r>
              <a:rPr lang="en-US" altLang="en-US" sz="1600" dirty="0"/>
              <a:t>}</a:t>
            </a:r>
          </a:p>
          <a:p>
            <a:pPr lvl="1">
              <a:buFont typeface="Wingdings" panose="05000000000000000000" pitchFamily="2" charset="2"/>
              <a:buNone/>
            </a:pPr>
            <a:r>
              <a:rPr lang="en-US" altLang="en-US" sz="1600" b="1" dirty="0" smtClean="0">
                <a:solidFill>
                  <a:schemeClr val="tx2"/>
                </a:solidFill>
              </a:rPr>
              <a:t>@</a:t>
            </a:r>
            <a:r>
              <a:rPr lang="en-US" altLang="en-US" sz="1600" b="1" dirty="0">
                <a:solidFill>
                  <a:schemeClr val="tx2"/>
                </a:solidFill>
              </a:rPr>
              <a:t>Test</a:t>
            </a:r>
            <a:r>
              <a:rPr lang="en-US" altLang="en-US" sz="1600" dirty="0"/>
              <a:t> public void subtract5from6Equals2()</a:t>
            </a:r>
          </a:p>
          <a:p>
            <a:pPr lvl="1">
              <a:buFont typeface="Wingdings" panose="05000000000000000000" pitchFamily="2" charset="2"/>
              <a:buNone/>
            </a:pPr>
            <a:r>
              <a:rPr lang="en-US" altLang="en-US" sz="1600" dirty="0"/>
              <a:t>{</a:t>
            </a:r>
          </a:p>
          <a:p>
            <a:pPr lvl="2">
              <a:buFont typeface="Wingdings" panose="05000000000000000000" pitchFamily="2" charset="2"/>
              <a:buNone/>
            </a:pPr>
            <a:r>
              <a:rPr lang="en-US" altLang="en-US" sz="1600" dirty="0"/>
              <a:t>Calculator </a:t>
            </a:r>
            <a:r>
              <a:rPr lang="en-US" altLang="en-US" sz="1600" dirty="0" err="1"/>
              <a:t>calc</a:t>
            </a:r>
            <a:r>
              <a:rPr lang="en-US" altLang="en-US" sz="1600" dirty="0"/>
              <a:t> = new Calculator();</a:t>
            </a:r>
          </a:p>
          <a:p>
            <a:pPr lvl="2">
              <a:buFont typeface="Wingdings" panose="05000000000000000000" pitchFamily="2" charset="2"/>
              <a:buNone/>
            </a:pPr>
            <a:r>
              <a:rPr lang="en-US" altLang="en-US" sz="1600" dirty="0" err="1"/>
              <a:t>int</a:t>
            </a:r>
            <a:r>
              <a:rPr lang="en-US" altLang="en-US" sz="1600" dirty="0"/>
              <a:t> result = </a:t>
            </a:r>
            <a:r>
              <a:rPr lang="en-US" altLang="en-US" sz="1600" dirty="0" err="1"/>
              <a:t>calc.subtract</a:t>
            </a:r>
            <a:r>
              <a:rPr lang="en-US" altLang="en-US" sz="1600" dirty="0"/>
              <a:t>(6, 5);</a:t>
            </a:r>
          </a:p>
          <a:p>
            <a:pPr lvl="2">
              <a:buFont typeface="Wingdings" panose="05000000000000000000" pitchFamily="2" charset="2"/>
              <a:buNone/>
            </a:pPr>
            <a:r>
              <a:rPr lang="en-US" altLang="en-US" sz="1600" i="1" dirty="0" err="1">
                <a:solidFill>
                  <a:schemeClr val="tx2"/>
                </a:solidFill>
              </a:rPr>
              <a:t>assertEquals</a:t>
            </a:r>
            <a:r>
              <a:rPr lang="en-US" altLang="en-US" sz="1600" dirty="0">
                <a:solidFill>
                  <a:schemeClr val="tx2"/>
                </a:solidFill>
              </a:rPr>
              <a:t>(result, 2);</a:t>
            </a:r>
          </a:p>
          <a:p>
            <a:pPr lvl="1">
              <a:buFont typeface="Wingdings" panose="05000000000000000000" pitchFamily="2" charset="2"/>
              <a:buNone/>
            </a:pPr>
            <a:r>
              <a:rPr lang="en-US" altLang="en-US" sz="1600" dirty="0"/>
              <a:t>}</a:t>
            </a:r>
          </a:p>
          <a:p>
            <a:pPr>
              <a:buFont typeface="Wingdings" panose="05000000000000000000" pitchFamily="2" charset="2"/>
              <a:buNone/>
            </a:pPr>
            <a:r>
              <a:rPr lang="en-US" altLang="en-US" sz="1600" dirty="0"/>
              <a:t>}</a:t>
            </a:r>
          </a:p>
        </p:txBody>
      </p:sp>
    </p:spTree>
    <p:extLst>
      <p:ext uri="{BB962C8B-B14F-4D97-AF65-F5344CB8AC3E}">
        <p14:creationId xmlns="" xmlns:p14="http://schemas.microsoft.com/office/powerpoint/2010/main" val="21809944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996018"/>
            <a:ext cx="7886700" cy="430887"/>
          </a:xfrm>
          <a:prstGeom prst="rect">
            <a:avLst/>
          </a:prstGeom>
        </p:spPr>
        <p:txBody>
          <a:bodyPr vert="horz" wrap="square" lIns="0" tIns="0" rIns="0" bIns="0" rtlCol="0">
            <a:spAutoFit/>
          </a:bodyPr>
          <a:lstStyle/>
          <a:p>
            <a:pPr marL="91440">
              <a:lnSpc>
                <a:spcPct val="100000"/>
              </a:lnSpc>
            </a:pPr>
            <a:r>
              <a:rPr sz="2800" spc="-85" dirty="0" smtClean="0"/>
              <a:t>O</a:t>
            </a:r>
            <a:r>
              <a:rPr lang="en-GB" sz="2800" spc="-85" dirty="0" err="1" smtClean="0"/>
              <a:t>rganisation</a:t>
            </a:r>
            <a:r>
              <a:rPr lang="en-GB" sz="2800" spc="-85" dirty="0" smtClean="0"/>
              <a:t> of </a:t>
            </a:r>
            <a:r>
              <a:rPr lang="en-GB" sz="2800" spc="-85" dirty="0" err="1" smtClean="0"/>
              <a:t>Junit</a:t>
            </a:r>
            <a:r>
              <a:rPr lang="en-GB" sz="2800" spc="-85" dirty="0" smtClean="0"/>
              <a:t> </a:t>
            </a:r>
            <a:r>
              <a:rPr lang="en-GB" sz="2800" spc="-85" dirty="0" smtClean="0"/>
              <a:t>tests</a:t>
            </a:r>
            <a:endParaRPr sz="2800" spc="-45" dirty="0"/>
          </a:p>
        </p:txBody>
      </p:sp>
      <p:sp>
        <p:nvSpPr>
          <p:cNvPr id="3" name="object 3"/>
          <p:cNvSpPr txBox="1"/>
          <p:nvPr/>
        </p:nvSpPr>
        <p:spPr>
          <a:xfrm>
            <a:off x="323528" y="1785926"/>
            <a:ext cx="8640960" cy="3726661"/>
          </a:xfrm>
          <a:prstGeom prst="rect">
            <a:avLst/>
          </a:prstGeom>
        </p:spPr>
        <p:txBody>
          <a:bodyPr vert="horz" wrap="square" lIns="0" tIns="0" rIns="0" bIns="0" rtlCol="0">
            <a:spAutoFit/>
          </a:bodyPr>
          <a:lstStyle/>
          <a:p>
            <a:pPr marL="355600" indent="-342900">
              <a:lnSpc>
                <a:spcPts val="2395"/>
              </a:lnSpc>
              <a:spcBef>
                <a:spcPts val="850"/>
              </a:spcBef>
              <a:buChar char="•"/>
              <a:tabLst>
                <a:tab pos="355600" algn="l"/>
                <a:tab pos="356235" algn="l"/>
              </a:tabLst>
            </a:pPr>
            <a:r>
              <a:rPr lang="en-GB" sz="2100" i="0" spc="-5" dirty="0" smtClean="0">
                <a:latin typeface="Arial"/>
                <a:cs typeface="Arial"/>
              </a:rPr>
              <a:t>Create test cases in the same package as the code under test</a:t>
            </a:r>
          </a:p>
          <a:p>
            <a:pPr marL="355600" indent="-342900">
              <a:lnSpc>
                <a:spcPts val="2395"/>
              </a:lnSpc>
              <a:spcBef>
                <a:spcPts val="850"/>
              </a:spcBef>
              <a:buChar char="•"/>
              <a:tabLst>
                <a:tab pos="355600" algn="l"/>
                <a:tab pos="356235" algn="l"/>
              </a:tabLst>
            </a:pPr>
            <a:r>
              <a:rPr sz="2100" i="0" spc="-5" dirty="0" smtClean="0">
                <a:latin typeface="Arial"/>
                <a:cs typeface="Arial"/>
              </a:rPr>
              <a:t>Methods </a:t>
            </a:r>
            <a:r>
              <a:rPr sz="2100" i="0" spc="-5" dirty="0">
                <a:latin typeface="Arial"/>
                <a:cs typeface="Arial"/>
              </a:rPr>
              <a:t>with no annotation are not considered</a:t>
            </a:r>
            <a:r>
              <a:rPr sz="2100" i="0" spc="-20" dirty="0">
                <a:latin typeface="Arial"/>
                <a:cs typeface="Arial"/>
              </a:rPr>
              <a:t> </a:t>
            </a:r>
            <a:r>
              <a:rPr sz="2100" i="0" dirty="0" smtClean="0">
                <a:latin typeface="Arial"/>
                <a:cs typeface="Arial"/>
              </a:rPr>
              <a:t>test</a:t>
            </a:r>
            <a:r>
              <a:rPr lang="en-GB" sz="2100" i="0" dirty="0" smtClean="0">
                <a:latin typeface="Arial"/>
                <a:cs typeface="Arial"/>
              </a:rPr>
              <a:t> </a:t>
            </a:r>
            <a:r>
              <a:rPr sz="2100" i="0" dirty="0" smtClean="0">
                <a:latin typeface="Arial"/>
                <a:cs typeface="Arial"/>
              </a:rPr>
              <a:t>cases</a:t>
            </a:r>
            <a:r>
              <a:rPr sz="2100" i="0" dirty="0">
                <a:latin typeface="Arial"/>
                <a:cs typeface="Arial"/>
              </a:rPr>
              <a:t>, </a:t>
            </a:r>
            <a:r>
              <a:rPr sz="2100" i="0" spc="-5" dirty="0">
                <a:latin typeface="Arial"/>
                <a:cs typeface="Arial"/>
              </a:rPr>
              <a:t>and </a:t>
            </a:r>
            <a:r>
              <a:rPr sz="2100" i="0" dirty="0">
                <a:latin typeface="Arial"/>
                <a:cs typeface="Arial"/>
              </a:rPr>
              <a:t>can be used as </a:t>
            </a:r>
            <a:r>
              <a:rPr sz="2100" i="0" spc="-5" dirty="0">
                <a:latin typeface="Arial"/>
                <a:cs typeface="Arial"/>
              </a:rPr>
              <a:t>helper</a:t>
            </a:r>
            <a:r>
              <a:rPr sz="2100" i="0" spc="-100" dirty="0">
                <a:latin typeface="Arial"/>
                <a:cs typeface="Arial"/>
              </a:rPr>
              <a:t> </a:t>
            </a:r>
            <a:r>
              <a:rPr sz="2100" i="0" spc="-5" dirty="0">
                <a:latin typeface="Arial"/>
                <a:cs typeface="Arial"/>
              </a:rPr>
              <a:t>methods.</a:t>
            </a:r>
            <a:endParaRPr sz="2100" i="0" dirty="0">
              <a:latin typeface="Arial"/>
              <a:cs typeface="Arial"/>
            </a:endParaRPr>
          </a:p>
          <a:p>
            <a:pPr marL="355600" marR="836294" indent="-342900">
              <a:lnSpc>
                <a:spcPts val="2270"/>
              </a:lnSpc>
              <a:spcBef>
                <a:spcPts val="1135"/>
              </a:spcBef>
              <a:buChar char="•"/>
              <a:tabLst>
                <a:tab pos="355600" algn="l"/>
                <a:tab pos="356235" algn="l"/>
              </a:tabLst>
            </a:pPr>
            <a:r>
              <a:rPr sz="2100" i="0" spc="-20" dirty="0">
                <a:latin typeface="Arial"/>
                <a:cs typeface="Arial"/>
              </a:rPr>
              <a:t>Normally, </a:t>
            </a:r>
            <a:r>
              <a:rPr sz="2100" i="0" spc="-5" dirty="0">
                <a:latin typeface="Arial"/>
                <a:cs typeface="Arial"/>
              </a:rPr>
              <a:t>all </a:t>
            </a:r>
            <a:r>
              <a:rPr sz="2100" i="0" dirty="0">
                <a:latin typeface="Arial"/>
                <a:cs typeface="Arial"/>
              </a:rPr>
              <a:t>the tests for </a:t>
            </a:r>
            <a:r>
              <a:rPr sz="2100" i="0" spc="-5" dirty="0">
                <a:latin typeface="Arial"/>
                <a:cs typeface="Arial"/>
              </a:rPr>
              <a:t>one Java </a:t>
            </a:r>
            <a:r>
              <a:rPr sz="2100" i="0" dirty="0">
                <a:latin typeface="Arial"/>
                <a:cs typeface="Arial"/>
              </a:rPr>
              <a:t>class</a:t>
            </a:r>
            <a:r>
              <a:rPr sz="2100" i="0" spc="-75" dirty="0">
                <a:latin typeface="Arial"/>
                <a:cs typeface="Arial"/>
              </a:rPr>
              <a:t> </a:t>
            </a:r>
            <a:r>
              <a:rPr sz="2100" i="0" spc="-5" dirty="0">
                <a:latin typeface="Arial"/>
                <a:cs typeface="Arial"/>
              </a:rPr>
              <a:t>are </a:t>
            </a:r>
            <a:r>
              <a:rPr sz="2100" i="0" spc="-5" dirty="0" smtClean="0">
                <a:latin typeface="Arial"/>
                <a:cs typeface="Arial"/>
              </a:rPr>
              <a:t>grouped </a:t>
            </a:r>
            <a:r>
              <a:rPr lang="en-GB" sz="2100" i="0" spc="-5" dirty="0" smtClean="0">
                <a:latin typeface="Arial"/>
                <a:cs typeface="Arial"/>
              </a:rPr>
              <a:t>together into a separate class</a:t>
            </a:r>
            <a:r>
              <a:rPr sz="2100" i="0" dirty="0" smtClean="0">
                <a:latin typeface="Arial"/>
                <a:cs typeface="Arial"/>
              </a:rPr>
              <a:t>.</a:t>
            </a:r>
            <a:endParaRPr lang="en-GB" sz="2100" i="0" dirty="0" smtClean="0">
              <a:latin typeface="Arial"/>
              <a:cs typeface="Arial"/>
            </a:endParaRPr>
          </a:p>
          <a:p>
            <a:pPr marL="355600" marR="836294" indent="-342900">
              <a:lnSpc>
                <a:spcPts val="2270"/>
              </a:lnSpc>
              <a:spcBef>
                <a:spcPts val="1135"/>
              </a:spcBef>
              <a:buFontTx/>
              <a:buChar char="•"/>
              <a:tabLst>
                <a:tab pos="355600" algn="l"/>
                <a:tab pos="356235" algn="l"/>
              </a:tabLst>
            </a:pPr>
            <a:r>
              <a:rPr lang="en-GB" sz="2100" i="0" spc="-5" dirty="0" smtClean="0">
                <a:latin typeface="Arial"/>
                <a:cs typeface="Arial"/>
              </a:rPr>
              <a:t>Make sure your build process includes the </a:t>
            </a:r>
            <a:r>
              <a:rPr lang="en-GB" sz="2100" b="1" i="0" spc="-5" dirty="0" smtClean="0">
                <a:latin typeface="Arial"/>
                <a:cs typeface="Arial"/>
              </a:rPr>
              <a:t>compilation of all tests</a:t>
            </a:r>
          </a:p>
          <a:p>
            <a:pPr marL="355600" indent="-342900">
              <a:lnSpc>
                <a:spcPct val="100000"/>
              </a:lnSpc>
              <a:spcBef>
                <a:spcPts val="815"/>
              </a:spcBef>
              <a:buChar char="•"/>
              <a:tabLst>
                <a:tab pos="355600" algn="l"/>
                <a:tab pos="356235" algn="l"/>
              </a:tabLst>
            </a:pPr>
            <a:r>
              <a:rPr sz="2100" i="0" spc="-5" dirty="0" smtClean="0">
                <a:latin typeface="Arial"/>
                <a:cs typeface="Arial"/>
              </a:rPr>
              <a:t>Naming</a:t>
            </a:r>
            <a:r>
              <a:rPr sz="2100" i="0" spc="-65" dirty="0" smtClean="0">
                <a:latin typeface="Arial"/>
                <a:cs typeface="Arial"/>
              </a:rPr>
              <a:t> </a:t>
            </a:r>
            <a:r>
              <a:rPr sz="2100" i="0" spc="-5" dirty="0">
                <a:latin typeface="Arial"/>
                <a:cs typeface="Arial"/>
              </a:rPr>
              <a:t>convention:</a:t>
            </a:r>
            <a:endParaRPr sz="2100" i="0" dirty="0">
              <a:latin typeface="Arial"/>
              <a:cs typeface="Arial"/>
            </a:endParaRPr>
          </a:p>
          <a:p>
            <a:pPr marL="812800" lvl="1" indent="-342900">
              <a:lnSpc>
                <a:spcPct val="100000"/>
              </a:lnSpc>
              <a:spcBef>
                <a:spcPts val="850"/>
              </a:spcBef>
              <a:buClr>
                <a:srgbClr val="D1282D"/>
              </a:buClr>
              <a:buChar char="•"/>
              <a:tabLst>
                <a:tab pos="812800" algn="l"/>
                <a:tab pos="813435" algn="l"/>
              </a:tabLst>
            </a:pPr>
            <a:r>
              <a:rPr sz="2100" i="0" spc="-5" dirty="0">
                <a:latin typeface="Arial"/>
                <a:cs typeface="Arial"/>
              </a:rPr>
              <a:t>Class </a:t>
            </a:r>
            <a:r>
              <a:rPr sz="2100" i="0" dirty="0">
                <a:latin typeface="Arial"/>
                <a:cs typeface="Arial"/>
              </a:rPr>
              <a:t>to be </a:t>
            </a:r>
            <a:r>
              <a:rPr sz="2100" i="0" spc="-5" dirty="0">
                <a:latin typeface="Arial"/>
                <a:cs typeface="Arial"/>
              </a:rPr>
              <a:t>tested:</a:t>
            </a:r>
            <a:r>
              <a:rPr sz="2100" i="0" spc="-40" dirty="0">
                <a:latin typeface="Arial"/>
                <a:cs typeface="Arial"/>
              </a:rPr>
              <a:t> </a:t>
            </a:r>
            <a:r>
              <a:rPr sz="2100" i="0" spc="-5" dirty="0">
                <a:latin typeface="Arial"/>
                <a:cs typeface="Arial"/>
              </a:rPr>
              <a:t>ClassX</a:t>
            </a:r>
            <a:endParaRPr sz="2100" i="0" dirty="0">
              <a:latin typeface="Arial"/>
              <a:cs typeface="Arial"/>
            </a:endParaRPr>
          </a:p>
          <a:p>
            <a:pPr marL="812800" lvl="1" indent="-342900">
              <a:lnSpc>
                <a:spcPct val="100000"/>
              </a:lnSpc>
              <a:spcBef>
                <a:spcPts val="254"/>
              </a:spcBef>
              <a:buClr>
                <a:srgbClr val="D1282D"/>
              </a:buClr>
              <a:buChar char="•"/>
              <a:tabLst>
                <a:tab pos="812800" algn="l"/>
                <a:tab pos="813435" algn="l"/>
              </a:tabLst>
            </a:pPr>
            <a:r>
              <a:rPr sz="2100" i="0" spc="-5" dirty="0">
                <a:latin typeface="Arial"/>
                <a:cs typeface="Arial"/>
              </a:rPr>
              <a:t>Class containing </a:t>
            </a:r>
            <a:r>
              <a:rPr sz="2100" i="0" dirty="0">
                <a:latin typeface="Arial"/>
                <a:cs typeface="Arial"/>
              </a:rPr>
              <a:t>tests:</a:t>
            </a:r>
            <a:r>
              <a:rPr sz="2100" i="0" spc="-35" dirty="0">
                <a:latin typeface="Arial"/>
                <a:cs typeface="Arial"/>
              </a:rPr>
              <a:t> </a:t>
            </a:r>
            <a:r>
              <a:rPr sz="2100" i="0" spc="-25" dirty="0">
                <a:latin typeface="Arial"/>
                <a:cs typeface="Arial"/>
              </a:rPr>
              <a:t>ClassXTest</a:t>
            </a:r>
            <a:endParaRPr sz="2100" i="0" dirty="0">
              <a:latin typeface="Arial"/>
              <a:cs typeface="Arial"/>
            </a:endParaRPr>
          </a:p>
        </p:txBody>
      </p:sp>
    </p:spTree>
    <p:extLst>
      <p:ext uri="{BB962C8B-B14F-4D97-AF65-F5344CB8AC3E}">
        <p14:creationId xmlns="" xmlns:p14="http://schemas.microsoft.com/office/powerpoint/2010/main" val="2694266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740" y="937116"/>
            <a:ext cx="6300470" cy="430887"/>
          </a:xfrm>
          <a:prstGeom prst="rect">
            <a:avLst/>
          </a:prstGeom>
        </p:spPr>
        <p:txBody>
          <a:bodyPr vert="horz" wrap="square" lIns="0" tIns="0" rIns="0" bIns="0" rtlCol="0">
            <a:spAutoFit/>
          </a:bodyPr>
          <a:lstStyle/>
          <a:p>
            <a:pPr marL="12700">
              <a:lnSpc>
                <a:spcPct val="100000"/>
              </a:lnSpc>
            </a:pPr>
            <a:r>
              <a:rPr sz="2800" spc="-60" dirty="0" smtClean="0"/>
              <a:t>A</a:t>
            </a:r>
            <a:r>
              <a:rPr lang="en-GB" sz="2800" spc="-60" dirty="0" err="1" smtClean="0"/>
              <a:t>rchitecture</a:t>
            </a:r>
            <a:r>
              <a:rPr lang="en-GB" sz="2800" spc="-60" dirty="0" smtClean="0"/>
              <a:t> </a:t>
            </a:r>
            <a:r>
              <a:rPr lang="en-GB" sz="2800" spc="-60" dirty="0" smtClean="0"/>
              <a:t>overview</a:t>
            </a:r>
            <a:endParaRPr sz="2800" dirty="0"/>
          </a:p>
        </p:txBody>
      </p:sp>
      <p:sp>
        <p:nvSpPr>
          <p:cNvPr id="3" name="object 3"/>
          <p:cNvSpPr txBox="1"/>
          <p:nvPr/>
        </p:nvSpPr>
        <p:spPr>
          <a:xfrm>
            <a:off x="459740" y="1866645"/>
            <a:ext cx="8327102" cy="2808461"/>
          </a:xfrm>
          <a:prstGeom prst="rect">
            <a:avLst/>
          </a:prstGeom>
        </p:spPr>
        <p:txBody>
          <a:bodyPr vert="horz" wrap="square" lIns="0" tIns="0" rIns="0" bIns="0" rtlCol="0">
            <a:spAutoFit/>
          </a:bodyPr>
          <a:lstStyle/>
          <a:p>
            <a:pPr marL="355600" indent="-342900">
              <a:lnSpc>
                <a:spcPts val="2245"/>
              </a:lnSpc>
              <a:buFont typeface="Arial"/>
              <a:buChar char="•"/>
              <a:tabLst>
                <a:tab pos="354965" algn="l"/>
                <a:tab pos="355600" algn="l"/>
              </a:tabLst>
            </a:pPr>
            <a:r>
              <a:rPr sz="2000" i="0" dirty="0">
                <a:latin typeface="Arial"/>
                <a:cs typeface="Arial"/>
              </a:rPr>
              <a:t>JUnit test framework </a:t>
            </a:r>
            <a:r>
              <a:rPr sz="2000" i="0" spc="-5" dirty="0">
                <a:latin typeface="Arial"/>
                <a:cs typeface="Arial"/>
              </a:rPr>
              <a:t>is</a:t>
            </a:r>
            <a:r>
              <a:rPr sz="2000" i="0" spc="-35" dirty="0">
                <a:latin typeface="Arial"/>
                <a:cs typeface="Arial"/>
              </a:rPr>
              <a:t> </a:t>
            </a:r>
            <a:r>
              <a:rPr sz="2000" i="0" spc="-5" dirty="0" smtClean="0">
                <a:latin typeface="Arial"/>
                <a:cs typeface="Arial"/>
              </a:rPr>
              <a:t>a</a:t>
            </a:r>
            <a:r>
              <a:rPr lang="en-GB" sz="2000" i="0" spc="-5" dirty="0" smtClean="0">
                <a:latin typeface="Arial"/>
                <a:cs typeface="Arial"/>
              </a:rPr>
              <a:t> </a:t>
            </a:r>
            <a:r>
              <a:rPr sz="2000" i="0" dirty="0" smtClean="0">
                <a:latin typeface="Arial"/>
                <a:cs typeface="Arial"/>
              </a:rPr>
              <a:t>package </a:t>
            </a:r>
            <a:r>
              <a:rPr sz="2000" i="0" dirty="0">
                <a:latin typeface="Arial"/>
                <a:cs typeface="Arial"/>
              </a:rPr>
              <a:t>of </a:t>
            </a:r>
            <a:r>
              <a:rPr sz="2000" i="0" spc="-5" dirty="0">
                <a:latin typeface="Arial"/>
                <a:cs typeface="Arial"/>
              </a:rPr>
              <a:t>classes that </a:t>
            </a:r>
            <a:r>
              <a:rPr sz="2000" i="0" spc="-5" dirty="0" smtClean="0">
                <a:latin typeface="Arial"/>
                <a:cs typeface="Arial"/>
              </a:rPr>
              <a:t>lets </a:t>
            </a:r>
            <a:r>
              <a:rPr sz="2000" i="0" spc="-10" dirty="0">
                <a:latin typeface="Arial"/>
                <a:cs typeface="Arial"/>
              </a:rPr>
              <a:t>you </a:t>
            </a:r>
            <a:r>
              <a:rPr sz="2000" i="0" dirty="0">
                <a:latin typeface="Arial"/>
                <a:cs typeface="Arial"/>
              </a:rPr>
              <a:t>write </a:t>
            </a:r>
            <a:r>
              <a:rPr sz="2000" i="0" spc="-5" dirty="0">
                <a:latin typeface="Arial"/>
                <a:cs typeface="Arial"/>
              </a:rPr>
              <a:t>tests for </a:t>
            </a:r>
            <a:r>
              <a:rPr sz="2000" i="0" spc="-5" dirty="0" smtClean="0">
                <a:latin typeface="Arial"/>
                <a:cs typeface="Arial"/>
              </a:rPr>
              <a:t>each </a:t>
            </a:r>
            <a:r>
              <a:rPr sz="2000" i="0" spc="-5" dirty="0">
                <a:latin typeface="Arial"/>
                <a:cs typeface="Arial"/>
              </a:rPr>
              <a:t>method, then </a:t>
            </a:r>
            <a:r>
              <a:rPr sz="2000" i="0" spc="-5" dirty="0" smtClean="0">
                <a:latin typeface="Arial"/>
                <a:cs typeface="Arial"/>
              </a:rPr>
              <a:t>easily </a:t>
            </a:r>
            <a:r>
              <a:rPr sz="2000" i="0" spc="-5" dirty="0">
                <a:latin typeface="Arial"/>
                <a:cs typeface="Arial"/>
              </a:rPr>
              <a:t>run those</a:t>
            </a:r>
            <a:r>
              <a:rPr sz="2000" i="0" spc="-20" dirty="0">
                <a:latin typeface="Arial"/>
                <a:cs typeface="Arial"/>
              </a:rPr>
              <a:t> </a:t>
            </a:r>
            <a:r>
              <a:rPr sz="2000" i="0" dirty="0">
                <a:latin typeface="Arial"/>
                <a:cs typeface="Arial"/>
              </a:rPr>
              <a:t>tests</a:t>
            </a:r>
          </a:p>
          <a:p>
            <a:pPr marL="355600" marR="66675" indent="-342900">
              <a:lnSpc>
                <a:spcPts val="2380"/>
              </a:lnSpc>
              <a:spcBef>
                <a:spcPts val="1125"/>
              </a:spcBef>
              <a:buFont typeface="Arial"/>
              <a:buChar char="•"/>
              <a:tabLst>
                <a:tab pos="354965" algn="l"/>
                <a:tab pos="355600" algn="l"/>
              </a:tabLst>
            </a:pPr>
            <a:r>
              <a:rPr sz="2000" i="0" spc="-60" dirty="0" smtClean="0">
                <a:latin typeface="Arial"/>
                <a:cs typeface="Arial"/>
              </a:rPr>
              <a:t>You </a:t>
            </a:r>
            <a:r>
              <a:rPr sz="2000" i="0" spc="-5" dirty="0">
                <a:latin typeface="Arial"/>
                <a:cs typeface="Arial"/>
              </a:rPr>
              <a:t>test </a:t>
            </a:r>
            <a:r>
              <a:rPr sz="2000" i="0" spc="-10" dirty="0">
                <a:latin typeface="Arial"/>
                <a:cs typeface="Arial"/>
              </a:rPr>
              <a:t>your </a:t>
            </a:r>
            <a:r>
              <a:rPr sz="2000" i="0" spc="-5" dirty="0">
                <a:latin typeface="Arial"/>
                <a:cs typeface="Arial"/>
              </a:rPr>
              <a:t>class by </a:t>
            </a:r>
            <a:r>
              <a:rPr sz="2000" i="0" dirty="0" smtClean="0">
                <a:latin typeface="Arial"/>
                <a:cs typeface="Arial"/>
              </a:rPr>
              <a:t>extending </a:t>
            </a:r>
            <a:r>
              <a:rPr sz="2000" i="0" spc="-5" dirty="0">
                <a:latin typeface="Arial"/>
                <a:cs typeface="Arial"/>
              </a:rPr>
              <a:t>abstract class </a:t>
            </a:r>
            <a:r>
              <a:rPr sz="2000" i="0" spc="-15" dirty="0" err="1" smtClean="0">
                <a:latin typeface="Arial"/>
                <a:cs typeface="Arial"/>
              </a:rPr>
              <a:t>TestCase</a:t>
            </a:r>
            <a:endParaRPr sz="2000" i="0" dirty="0">
              <a:latin typeface="Arial"/>
              <a:cs typeface="Arial"/>
            </a:endParaRPr>
          </a:p>
          <a:p>
            <a:pPr marL="355600" marR="201295" indent="-342900">
              <a:lnSpc>
                <a:spcPts val="2380"/>
              </a:lnSpc>
              <a:spcBef>
                <a:spcPts val="1125"/>
              </a:spcBef>
              <a:buFont typeface="Arial"/>
              <a:buChar char="•"/>
              <a:tabLst>
                <a:tab pos="354965" algn="l"/>
                <a:tab pos="355600" algn="l"/>
              </a:tabLst>
            </a:pPr>
            <a:r>
              <a:rPr sz="2000" i="0" spc="-85" dirty="0">
                <a:latin typeface="Arial"/>
                <a:cs typeface="Arial"/>
              </a:rPr>
              <a:t>To </a:t>
            </a:r>
            <a:r>
              <a:rPr sz="2000" i="0" dirty="0">
                <a:latin typeface="Arial"/>
                <a:cs typeface="Arial"/>
              </a:rPr>
              <a:t>write </a:t>
            </a:r>
            <a:r>
              <a:rPr sz="2000" i="0" spc="-5" dirty="0">
                <a:latin typeface="Arial"/>
                <a:cs typeface="Arial"/>
              </a:rPr>
              <a:t>test cases, </a:t>
            </a:r>
            <a:r>
              <a:rPr sz="2000" i="0" spc="-10" dirty="0">
                <a:latin typeface="Arial"/>
                <a:cs typeface="Arial"/>
              </a:rPr>
              <a:t>you </a:t>
            </a:r>
            <a:r>
              <a:rPr sz="2000" i="0" spc="-5" dirty="0" smtClean="0">
                <a:latin typeface="Arial"/>
                <a:cs typeface="Arial"/>
              </a:rPr>
              <a:t>need </a:t>
            </a:r>
            <a:r>
              <a:rPr sz="2000" i="0" spc="-5" dirty="0">
                <a:latin typeface="Arial"/>
                <a:cs typeface="Arial"/>
              </a:rPr>
              <a:t>to know and </a:t>
            </a:r>
            <a:r>
              <a:rPr sz="2000" i="0" spc="-5" dirty="0" smtClean="0">
                <a:latin typeface="Arial"/>
                <a:cs typeface="Arial"/>
              </a:rPr>
              <a:t>understand</a:t>
            </a:r>
            <a:r>
              <a:rPr sz="2000" i="0" dirty="0" smtClean="0">
                <a:latin typeface="Arial"/>
                <a:cs typeface="Arial"/>
              </a:rPr>
              <a:t> </a:t>
            </a:r>
            <a:r>
              <a:rPr sz="2000" i="0" spc="-5" dirty="0" smtClean="0">
                <a:latin typeface="Arial"/>
                <a:cs typeface="Arial"/>
              </a:rPr>
              <a:t>the</a:t>
            </a:r>
            <a:r>
              <a:rPr lang="en-GB" sz="2000" i="0" spc="-5" dirty="0" smtClean="0">
                <a:latin typeface="Arial"/>
                <a:cs typeface="Arial"/>
              </a:rPr>
              <a:t> </a:t>
            </a:r>
            <a:r>
              <a:rPr sz="2000" i="0" spc="-5" dirty="0" smtClean="0">
                <a:latin typeface="Arial"/>
                <a:cs typeface="Arial"/>
              </a:rPr>
              <a:t>Assert</a:t>
            </a:r>
            <a:r>
              <a:rPr sz="2000" i="0" spc="-65" dirty="0" smtClean="0">
                <a:latin typeface="Arial"/>
                <a:cs typeface="Arial"/>
              </a:rPr>
              <a:t> </a:t>
            </a:r>
            <a:r>
              <a:rPr sz="2000" i="0" dirty="0" smtClean="0">
                <a:latin typeface="Arial"/>
                <a:cs typeface="Arial"/>
              </a:rPr>
              <a:t>class</a:t>
            </a:r>
            <a:endParaRPr lang="en-GB" sz="2000" i="0" dirty="0" smtClean="0">
              <a:latin typeface="Arial"/>
              <a:cs typeface="Arial"/>
            </a:endParaRPr>
          </a:p>
          <a:p>
            <a:pPr marL="355600" marR="201295" indent="-342900">
              <a:lnSpc>
                <a:spcPts val="2380"/>
              </a:lnSpc>
              <a:spcBef>
                <a:spcPts val="1125"/>
              </a:spcBef>
              <a:buFont typeface="Arial"/>
              <a:buChar char="•"/>
              <a:tabLst>
                <a:tab pos="354965" algn="l"/>
                <a:tab pos="355600" algn="l"/>
              </a:tabLst>
            </a:pPr>
            <a:r>
              <a:rPr lang="en-GB" sz="2000" i="0" spc="-20" dirty="0" err="1" smtClean="0">
                <a:latin typeface="Arial"/>
                <a:cs typeface="Arial"/>
              </a:rPr>
              <a:t>TestRunner</a:t>
            </a:r>
            <a:r>
              <a:rPr lang="en-GB" sz="2000" i="0" spc="-20" dirty="0" smtClean="0">
                <a:latin typeface="Arial"/>
                <a:cs typeface="Arial"/>
              </a:rPr>
              <a:t> </a:t>
            </a:r>
            <a:r>
              <a:rPr lang="en-GB" sz="2000" i="0" spc="-5" dirty="0" smtClean="0">
                <a:latin typeface="Arial"/>
                <a:cs typeface="Arial"/>
              </a:rPr>
              <a:t>runs tests and reports</a:t>
            </a:r>
            <a:r>
              <a:rPr lang="en-GB" sz="2000" i="0" spc="-10" dirty="0" smtClean="0">
                <a:latin typeface="Arial"/>
                <a:cs typeface="Arial"/>
              </a:rPr>
              <a:t> </a:t>
            </a:r>
            <a:r>
              <a:rPr lang="en-GB" sz="2000" i="0" spc="-20" dirty="0" err="1" smtClean="0">
                <a:latin typeface="Arial"/>
                <a:cs typeface="Arial"/>
              </a:rPr>
              <a:t>TestResults</a:t>
            </a:r>
            <a:endParaRPr lang="en-GB" sz="2000" i="0" dirty="0" smtClean="0">
              <a:latin typeface="Arial"/>
              <a:cs typeface="Arial"/>
            </a:endParaRPr>
          </a:p>
          <a:p>
            <a:pPr marL="355600">
              <a:lnSpc>
                <a:spcPts val="2340"/>
              </a:lnSpc>
            </a:pPr>
            <a:endParaRPr lang="en-GB" sz="2000" i="0" dirty="0" smtClean="0">
              <a:latin typeface="Arial"/>
              <a:cs typeface="Arial"/>
            </a:endParaRPr>
          </a:p>
          <a:p>
            <a:pPr marL="355600">
              <a:lnSpc>
                <a:spcPts val="2340"/>
              </a:lnSpc>
            </a:pPr>
            <a:endParaRPr sz="2000" i="0" dirty="0">
              <a:latin typeface="Arial"/>
              <a:cs typeface="Arial"/>
            </a:endParaRPr>
          </a:p>
        </p:txBody>
      </p:sp>
    </p:spTree>
    <p:extLst>
      <p:ext uri="{BB962C8B-B14F-4D97-AF65-F5344CB8AC3E}">
        <p14:creationId xmlns="" xmlns:p14="http://schemas.microsoft.com/office/powerpoint/2010/main" val="2528975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528" y="908720"/>
            <a:ext cx="8309609" cy="446405"/>
          </a:xfrm>
          <a:prstGeom prst="rect">
            <a:avLst/>
          </a:prstGeom>
        </p:spPr>
        <p:txBody>
          <a:bodyPr vert="horz" wrap="square" lIns="0" tIns="0" rIns="0" bIns="0" rtlCol="0">
            <a:spAutoFit/>
          </a:bodyPr>
          <a:lstStyle/>
          <a:p>
            <a:pPr marL="12700">
              <a:lnSpc>
                <a:spcPct val="100000"/>
              </a:lnSpc>
            </a:pPr>
            <a:r>
              <a:rPr lang="en-GB" sz="2800" spc="-55" dirty="0" smtClean="0"/>
              <a:t>What is test case</a:t>
            </a:r>
            <a:endParaRPr sz="2800" dirty="0"/>
          </a:p>
        </p:txBody>
      </p:sp>
      <p:sp>
        <p:nvSpPr>
          <p:cNvPr id="3" name="object 3"/>
          <p:cNvSpPr txBox="1"/>
          <p:nvPr/>
        </p:nvSpPr>
        <p:spPr>
          <a:xfrm>
            <a:off x="539552" y="1556792"/>
            <a:ext cx="7214234" cy="1944122"/>
          </a:xfrm>
          <a:prstGeom prst="rect">
            <a:avLst/>
          </a:prstGeom>
        </p:spPr>
        <p:txBody>
          <a:bodyPr vert="horz" wrap="square" lIns="0" tIns="0" rIns="0" bIns="0" rtlCol="0">
            <a:spAutoFit/>
          </a:bodyPr>
          <a:lstStyle/>
          <a:p>
            <a:pPr marL="984885" indent="-514984">
              <a:lnSpc>
                <a:spcPct val="100000"/>
              </a:lnSpc>
              <a:buClr>
                <a:srgbClr val="D1282D"/>
              </a:buClr>
              <a:tabLst>
                <a:tab pos="984885" algn="l"/>
                <a:tab pos="985519" algn="l"/>
              </a:tabLst>
            </a:pPr>
            <a:r>
              <a:rPr sz="2000" i="0" u="heavy" spc="-55" dirty="0" smtClean="0">
                <a:latin typeface="Arial"/>
                <a:cs typeface="Arial"/>
              </a:rPr>
              <a:t>Test</a:t>
            </a:r>
            <a:r>
              <a:rPr sz="2000" i="0" u="heavy" spc="-114" dirty="0" smtClean="0">
                <a:latin typeface="Arial"/>
                <a:cs typeface="Arial"/>
              </a:rPr>
              <a:t> </a:t>
            </a:r>
            <a:r>
              <a:rPr sz="2000" i="0" u="heavy" dirty="0">
                <a:latin typeface="Arial"/>
                <a:cs typeface="Arial"/>
              </a:rPr>
              <a:t>Case</a:t>
            </a:r>
            <a:endParaRPr sz="2000" i="0" dirty="0">
              <a:latin typeface="Arial"/>
              <a:cs typeface="Arial"/>
            </a:endParaRPr>
          </a:p>
          <a:p>
            <a:pPr marL="870585">
              <a:lnSpc>
                <a:spcPct val="100000"/>
              </a:lnSpc>
              <a:spcBef>
                <a:spcPts val="520"/>
              </a:spcBef>
            </a:pPr>
            <a:r>
              <a:rPr sz="2200" i="0" spc="-5" dirty="0">
                <a:latin typeface="Arial"/>
                <a:cs typeface="Arial"/>
              </a:rPr>
              <a:t>“A test </a:t>
            </a:r>
            <a:r>
              <a:rPr sz="2200" i="0" dirty="0">
                <a:latin typeface="Arial"/>
                <a:cs typeface="Arial"/>
              </a:rPr>
              <a:t>case is </a:t>
            </a:r>
            <a:r>
              <a:rPr sz="2200" i="0" spc="-5" dirty="0">
                <a:latin typeface="Arial"/>
                <a:cs typeface="Arial"/>
              </a:rPr>
              <a:t>a small unit of code that tests</a:t>
            </a:r>
            <a:r>
              <a:rPr sz="2200" i="0" spc="-85" dirty="0">
                <a:latin typeface="Arial"/>
                <a:cs typeface="Arial"/>
              </a:rPr>
              <a:t> </a:t>
            </a:r>
            <a:r>
              <a:rPr sz="2200" i="0" spc="-5" dirty="0">
                <a:latin typeface="Arial"/>
                <a:cs typeface="Arial"/>
              </a:rPr>
              <a:t>a</a:t>
            </a:r>
            <a:endParaRPr sz="2200" i="0" dirty="0">
              <a:latin typeface="Arial"/>
              <a:cs typeface="Arial"/>
            </a:endParaRPr>
          </a:p>
          <a:p>
            <a:pPr marL="1384300">
              <a:lnSpc>
                <a:spcPct val="100000"/>
              </a:lnSpc>
            </a:pPr>
            <a:r>
              <a:rPr sz="2200" i="0" dirty="0">
                <a:latin typeface="Arial"/>
                <a:cs typeface="Arial"/>
              </a:rPr>
              <a:t>specific</a:t>
            </a:r>
            <a:r>
              <a:rPr sz="2200" i="0" spc="-100" dirty="0">
                <a:latin typeface="Arial"/>
                <a:cs typeface="Arial"/>
              </a:rPr>
              <a:t> </a:t>
            </a:r>
            <a:r>
              <a:rPr sz="2200" i="0" spc="-5" dirty="0">
                <a:latin typeface="Arial"/>
                <a:cs typeface="Arial"/>
              </a:rPr>
              <a:t>method”</a:t>
            </a:r>
            <a:endParaRPr sz="2200" i="0" dirty="0">
              <a:latin typeface="Arial"/>
              <a:cs typeface="Arial"/>
            </a:endParaRPr>
          </a:p>
          <a:p>
            <a:pPr marL="1384300" lvl="1" indent="-457200">
              <a:lnSpc>
                <a:spcPct val="100000"/>
              </a:lnSpc>
              <a:spcBef>
                <a:spcPts val="450"/>
              </a:spcBef>
              <a:buClr>
                <a:srgbClr val="D1282D"/>
              </a:buClr>
              <a:buFont typeface="Arial"/>
              <a:buChar char="•"/>
              <a:tabLst>
                <a:tab pos="1384300" algn="l"/>
                <a:tab pos="1384935" algn="l"/>
              </a:tabLst>
            </a:pPr>
            <a:r>
              <a:rPr sz="1800" i="0" spc="-35" dirty="0">
                <a:latin typeface="Arial"/>
                <a:cs typeface="Arial"/>
              </a:rPr>
              <a:t>INPUT: </a:t>
            </a:r>
            <a:r>
              <a:rPr sz="1800" i="0" spc="-5" dirty="0">
                <a:latin typeface="Arial"/>
                <a:cs typeface="Arial"/>
              </a:rPr>
              <a:t>Actions </a:t>
            </a:r>
            <a:r>
              <a:rPr sz="1800" i="0" spc="-5" dirty="0" err="1" smtClean="0">
                <a:latin typeface="Arial"/>
                <a:cs typeface="Arial"/>
              </a:rPr>
              <a:t>sen</a:t>
            </a:r>
            <a:r>
              <a:rPr lang="en-GB" sz="1800" i="0" spc="-5" dirty="0" smtClean="0">
                <a:latin typeface="Arial"/>
                <a:cs typeface="Arial"/>
              </a:rPr>
              <a:t>t </a:t>
            </a:r>
            <a:r>
              <a:rPr sz="1800" i="0" dirty="0" smtClean="0">
                <a:latin typeface="Arial"/>
                <a:cs typeface="Arial"/>
              </a:rPr>
              <a:t>to </a:t>
            </a:r>
            <a:r>
              <a:rPr sz="1800" i="0" spc="-5" dirty="0">
                <a:latin typeface="Arial"/>
                <a:cs typeface="Arial"/>
              </a:rPr>
              <a:t>System Under </a:t>
            </a:r>
            <a:r>
              <a:rPr sz="1800" i="0" spc="-50" dirty="0">
                <a:latin typeface="Arial"/>
                <a:cs typeface="Arial"/>
              </a:rPr>
              <a:t>Test</a:t>
            </a:r>
            <a:r>
              <a:rPr sz="1800" i="0" spc="-5" dirty="0">
                <a:latin typeface="Arial"/>
                <a:cs typeface="Arial"/>
              </a:rPr>
              <a:t> </a:t>
            </a:r>
            <a:r>
              <a:rPr sz="1800" i="0" dirty="0">
                <a:latin typeface="Arial"/>
                <a:cs typeface="Arial"/>
              </a:rPr>
              <a:t>(SUT).</a:t>
            </a:r>
          </a:p>
          <a:p>
            <a:pPr marL="1384300" lvl="1" indent="-457200">
              <a:lnSpc>
                <a:spcPct val="100000"/>
              </a:lnSpc>
              <a:buClr>
                <a:srgbClr val="D1282D"/>
              </a:buClr>
              <a:buFont typeface="Arial"/>
              <a:buChar char="•"/>
              <a:tabLst>
                <a:tab pos="1384300" algn="l"/>
                <a:tab pos="1384935" algn="l"/>
              </a:tabLst>
            </a:pPr>
            <a:r>
              <a:rPr sz="1800" i="0" spc="-30" dirty="0">
                <a:latin typeface="Arial"/>
                <a:cs typeface="Arial"/>
              </a:rPr>
              <a:t>OUTPUT: </a:t>
            </a:r>
            <a:r>
              <a:rPr sz="1800" i="0" spc="-5" dirty="0">
                <a:latin typeface="Arial"/>
                <a:cs typeface="Arial"/>
              </a:rPr>
              <a:t>Responses expected </a:t>
            </a:r>
            <a:r>
              <a:rPr sz="1800" i="0" dirty="0">
                <a:latin typeface="Arial"/>
                <a:cs typeface="Arial"/>
              </a:rPr>
              <a:t>from</a:t>
            </a:r>
            <a:r>
              <a:rPr sz="1800" i="0" spc="5" dirty="0">
                <a:latin typeface="Arial"/>
                <a:cs typeface="Arial"/>
              </a:rPr>
              <a:t> </a:t>
            </a:r>
            <a:r>
              <a:rPr sz="1800" i="0" dirty="0">
                <a:latin typeface="Arial"/>
                <a:cs typeface="Arial"/>
              </a:rPr>
              <a:t>SUT.</a:t>
            </a:r>
          </a:p>
          <a:p>
            <a:pPr marL="1384300" lvl="1" indent="-457200">
              <a:lnSpc>
                <a:spcPct val="100000"/>
              </a:lnSpc>
              <a:buClr>
                <a:srgbClr val="D1282D"/>
              </a:buClr>
              <a:buFont typeface="Arial"/>
              <a:buChar char="•"/>
              <a:tabLst>
                <a:tab pos="1384300" algn="l"/>
                <a:tab pos="1384935" algn="l"/>
              </a:tabLst>
            </a:pPr>
            <a:r>
              <a:rPr sz="1800" i="0" spc="-35" dirty="0">
                <a:latin typeface="Arial"/>
                <a:cs typeface="Arial"/>
              </a:rPr>
              <a:t>VALIDATION: </a:t>
            </a:r>
            <a:r>
              <a:rPr sz="1800" i="0" spc="-95" dirty="0">
                <a:latin typeface="Arial"/>
                <a:cs typeface="Arial"/>
              </a:rPr>
              <a:t>To </a:t>
            </a:r>
            <a:r>
              <a:rPr sz="1800" i="0" spc="-5" dirty="0">
                <a:latin typeface="Arial"/>
                <a:cs typeface="Arial"/>
              </a:rPr>
              <a:t>Check </a:t>
            </a:r>
            <a:r>
              <a:rPr sz="1800" i="0" dirty="0">
                <a:latin typeface="Arial"/>
                <a:cs typeface="Arial"/>
              </a:rPr>
              <a:t>the </a:t>
            </a:r>
            <a:r>
              <a:rPr sz="1800" i="0" spc="-35" dirty="0">
                <a:latin typeface="Arial"/>
                <a:cs typeface="Arial"/>
              </a:rPr>
              <a:t>Test, </a:t>
            </a:r>
            <a:r>
              <a:rPr sz="1800" i="0" spc="-15" dirty="0">
                <a:latin typeface="Arial"/>
                <a:cs typeface="Arial"/>
              </a:rPr>
              <a:t>was </a:t>
            </a:r>
            <a:r>
              <a:rPr sz="1800" i="0" spc="-5" dirty="0">
                <a:latin typeface="Arial"/>
                <a:cs typeface="Arial"/>
              </a:rPr>
              <a:t>successful </a:t>
            </a:r>
            <a:r>
              <a:rPr sz="1800" i="0" spc="-10" dirty="0">
                <a:latin typeface="Arial"/>
                <a:cs typeface="Arial"/>
              </a:rPr>
              <a:t>or</a:t>
            </a:r>
            <a:r>
              <a:rPr sz="1800" i="0" spc="275" dirty="0">
                <a:latin typeface="Arial"/>
                <a:cs typeface="Arial"/>
              </a:rPr>
              <a:t> </a:t>
            </a:r>
            <a:r>
              <a:rPr sz="1800" i="0" spc="-5" dirty="0">
                <a:latin typeface="Arial"/>
                <a:cs typeface="Arial"/>
              </a:rPr>
              <a:t>not</a:t>
            </a:r>
            <a:r>
              <a:rPr sz="1800" i="0" spc="-5" dirty="0" smtClean="0">
                <a:latin typeface="Arial"/>
                <a:cs typeface="Arial"/>
              </a:rPr>
              <a:t>?</a:t>
            </a:r>
            <a:endParaRPr sz="1800" i="0" dirty="0">
              <a:latin typeface="Arial"/>
              <a:cs typeface="Arial"/>
            </a:endParaRPr>
          </a:p>
        </p:txBody>
      </p:sp>
    </p:spTree>
    <p:extLst>
      <p:ext uri="{BB962C8B-B14F-4D97-AF65-F5344CB8AC3E}">
        <p14:creationId xmlns="" xmlns:p14="http://schemas.microsoft.com/office/powerpoint/2010/main" val="21589588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r>
              <a:rPr lang="en-US" altLang="en-US" sz="2800" dirty="0" smtClean="0"/>
              <a:t>Why </a:t>
            </a:r>
            <a:r>
              <a:rPr lang="en-US" altLang="en-US" sz="2800" dirty="0"/>
              <a:t>u</a:t>
            </a:r>
            <a:r>
              <a:rPr lang="en-US" altLang="en-US" sz="2800" dirty="0" smtClean="0"/>
              <a:t>se </a:t>
            </a:r>
            <a:r>
              <a:rPr lang="en-US" altLang="en-US" sz="2800" dirty="0">
                <a:latin typeface="Arial" panose="020B0604020202020204" pitchFamily="34" charset="0"/>
              </a:rPr>
              <a:t>JUnit</a:t>
            </a:r>
            <a:r>
              <a:rPr lang="en-US" altLang="en-US" sz="2800" dirty="0"/>
              <a:t>?</a:t>
            </a:r>
          </a:p>
        </p:txBody>
      </p:sp>
      <p:sp>
        <p:nvSpPr>
          <p:cNvPr id="37891" name="Rectangle 3"/>
          <p:cNvSpPr>
            <a:spLocks noGrp="1" noChangeArrowheads="1"/>
          </p:cNvSpPr>
          <p:nvPr>
            <p:ph type="body" idx="1"/>
          </p:nvPr>
        </p:nvSpPr>
        <p:spPr>
          <a:xfrm>
            <a:off x="642910" y="1428736"/>
            <a:ext cx="7886700" cy="2143140"/>
          </a:xfrm>
        </p:spPr>
        <p:txBody>
          <a:bodyPr>
            <a:normAutofit/>
          </a:bodyPr>
          <a:lstStyle/>
          <a:p>
            <a:pPr>
              <a:lnSpc>
                <a:spcPct val="90000"/>
              </a:lnSpc>
            </a:pPr>
            <a:r>
              <a:rPr lang="en-US" altLang="en-US" sz="2200" dirty="0" err="1">
                <a:latin typeface="Arial" panose="020B0604020202020204" pitchFamily="34" charset="0"/>
              </a:rPr>
              <a:t>JUnit</a:t>
            </a:r>
            <a:r>
              <a:rPr lang="en-US" altLang="en-US" sz="2200" dirty="0"/>
              <a:t> tightly </a:t>
            </a:r>
            <a:r>
              <a:rPr lang="en-US" altLang="en-US" sz="2200" b="1" u="sng" dirty="0"/>
              <a:t>integrates</a:t>
            </a:r>
            <a:r>
              <a:rPr lang="en-US" altLang="en-US" sz="2200" dirty="0"/>
              <a:t> development and </a:t>
            </a:r>
            <a:r>
              <a:rPr lang="en-US" altLang="en-US" sz="2200" dirty="0" smtClean="0"/>
              <a:t>testing</a:t>
            </a:r>
            <a:endParaRPr lang="en-US" altLang="en-US" sz="2200" dirty="0"/>
          </a:p>
          <a:p>
            <a:pPr>
              <a:lnSpc>
                <a:spcPct val="90000"/>
              </a:lnSpc>
            </a:pPr>
            <a:r>
              <a:rPr lang="en-US" altLang="en-US" sz="2200" dirty="0"/>
              <a:t>Allows you to write code </a:t>
            </a:r>
            <a:r>
              <a:rPr lang="en-US" altLang="en-US" sz="2200" b="1" u="sng" dirty="0"/>
              <a:t>faster</a:t>
            </a:r>
            <a:r>
              <a:rPr lang="en-US" altLang="en-US" sz="2200" dirty="0"/>
              <a:t> while increasing </a:t>
            </a:r>
            <a:r>
              <a:rPr lang="en-US" altLang="en-US" sz="2200" dirty="0" smtClean="0"/>
              <a:t>quality!</a:t>
            </a:r>
            <a:endParaRPr lang="en-US" altLang="en-US" sz="2200" dirty="0"/>
          </a:p>
          <a:p>
            <a:pPr lvl="1">
              <a:lnSpc>
                <a:spcPct val="90000"/>
              </a:lnSpc>
            </a:pPr>
            <a:r>
              <a:rPr lang="en-US" altLang="en-US" sz="2000" dirty="0"/>
              <a:t>Can </a:t>
            </a:r>
            <a:r>
              <a:rPr lang="en-US" altLang="en-US" sz="2000" dirty="0" err="1"/>
              <a:t>refactor</a:t>
            </a:r>
            <a:r>
              <a:rPr lang="en-US" altLang="en-US" sz="2000" dirty="0"/>
              <a:t> code without worrying about correctness</a:t>
            </a:r>
            <a:r>
              <a:rPr lang="en-US" altLang="en-US" sz="2400" dirty="0"/>
              <a:t>. </a:t>
            </a:r>
          </a:p>
          <a:p>
            <a:pPr>
              <a:lnSpc>
                <a:spcPct val="90000"/>
              </a:lnSpc>
            </a:pPr>
            <a:r>
              <a:rPr lang="en-US" altLang="en-US" sz="2200" dirty="0" err="1">
                <a:latin typeface="Arial" panose="020B0604020202020204" pitchFamily="34" charset="0"/>
              </a:rPr>
              <a:t>JUnit</a:t>
            </a:r>
            <a:r>
              <a:rPr lang="en-US" altLang="en-US" sz="2200" dirty="0"/>
              <a:t> is </a:t>
            </a:r>
            <a:r>
              <a:rPr lang="en-US" altLang="en-US" sz="2200" b="1" u="sng" dirty="0"/>
              <a:t>simple</a:t>
            </a:r>
          </a:p>
          <a:p>
            <a:pPr lvl="1">
              <a:lnSpc>
                <a:spcPct val="90000"/>
              </a:lnSpc>
            </a:pPr>
            <a:r>
              <a:rPr lang="en-US" altLang="en-US" sz="2000" dirty="0"/>
              <a:t>Easy as running the compiler on your code</a:t>
            </a:r>
            <a:r>
              <a:rPr lang="en-US" altLang="en-US" sz="2400" dirty="0"/>
              <a:t>.</a:t>
            </a:r>
          </a:p>
        </p:txBody>
      </p:sp>
      <p:sp>
        <p:nvSpPr>
          <p:cNvPr id="4" name="Rectangle 2"/>
          <p:cNvSpPr txBox="1">
            <a:spLocks noChangeArrowheads="1"/>
          </p:cNvSpPr>
          <p:nvPr/>
        </p:nvSpPr>
        <p:spPr>
          <a:xfrm>
            <a:off x="642910" y="3500438"/>
            <a:ext cx="7772400" cy="2857520"/>
          </a:xfrm>
          <a:prstGeom prst="rect">
            <a:avLst/>
          </a:prstGeom>
        </p:spPr>
        <p:txBody>
          <a:bodyPr vert="horz" lIns="91440" tIns="45720" rIns="91440" bIns="45720" rtlCol="0">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altLang="en-US" sz="2200" b="0" i="0" u="none" strike="noStrike" kern="1200" cap="none" spc="0" normalizeH="0" baseline="0" noProof="0" dirty="0" err="1" smtClean="0">
                <a:ln>
                  <a:noFill/>
                </a:ln>
                <a:solidFill>
                  <a:schemeClr val="tx1"/>
                </a:solidFill>
                <a:effectLst/>
                <a:uLnTx/>
                <a:uFillTx/>
                <a:latin typeface="Arial" panose="020B0604020202020204" pitchFamily="34" charset="0"/>
                <a:ea typeface="+mn-ea"/>
                <a:cs typeface="+mn-cs"/>
              </a:rPr>
              <a:t>JUnit</a:t>
            </a:r>
            <a:r>
              <a:rPr kumimoji="0" lang="en-US" altLang="en-US" sz="2200" b="0" i="0" u="none" strike="noStrike" kern="1200" cap="none" spc="0" normalizeH="0" baseline="0" noProof="0" dirty="0" smtClean="0">
                <a:ln>
                  <a:noFill/>
                </a:ln>
                <a:solidFill>
                  <a:schemeClr val="tx1"/>
                </a:solidFill>
                <a:effectLst/>
                <a:uLnTx/>
                <a:uFillTx/>
                <a:latin typeface="+mn-lt"/>
                <a:ea typeface="+mn-ea"/>
                <a:cs typeface="+mn-cs"/>
              </a:rPr>
              <a:t> tests </a:t>
            </a:r>
            <a:r>
              <a:rPr kumimoji="0" lang="en-US" altLang="en-US" sz="2200" b="1" i="0" u="sng" strike="noStrike" kern="1200" cap="none" spc="0" normalizeH="0" baseline="0" noProof="0" dirty="0" smtClean="0">
                <a:ln>
                  <a:noFill/>
                </a:ln>
                <a:solidFill>
                  <a:schemeClr val="tx1"/>
                </a:solidFill>
                <a:effectLst/>
                <a:uLnTx/>
                <a:uFillTx/>
                <a:latin typeface="+mn-lt"/>
                <a:ea typeface="+mn-ea"/>
                <a:cs typeface="+mn-cs"/>
              </a:rPr>
              <a:t>check</a:t>
            </a:r>
            <a:r>
              <a:rPr kumimoji="0" lang="en-US" altLang="en-US" sz="2200" b="0" i="0" u="none" strike="noStrike" kern="1200" cap="none" spc="0" normalizeH="0" baseline="0" noProof="0" dirty="0" smtClean="0">
                <a:ln>
                  <a:noFill/>
                </a:ln>
                <a:solidFill>
                  <a:schemeClr val="tx1"/>
                </a:solidFill>
                <a:effectLst/>
                <a:uLnTx/>
                <a:uFillTx/>
                <a:latin typeface="+mn-lt"/>
                <a:ea typeface="+mn-ea"/>
                <a:cs typeface="+mn-cs"/>
              </a:rPr>
              <a:t> their own results and provide immediate </a:t>
            </a:r>
            <a:r>
              <a:rPr kumimoji="0" lang="en-US" altLang="en-US" sz="2200" b="1" i="0" u="sng" strike="noStrike" kern="1200" cap="none" spc="0" normalizeH="0" baseline="0" noProof="0" dirty="0" smtClean="0">
                <a:ln>
                  <a:noFill/>
                </a:ln>
                <a:solidFill>
                  <a:schemeClr val="tx1"/>
                </a:solidFill>
                <a:effectLst/>
                <a:uLnTx/>
                <a:uFillTx/>
                <a:latin typeface="+mn-lt"/>
                <a:ea typeface="+mn-ea"/>
                <a:cs typeface="+mn-cs"/>
              </a:rPr>
              <a:t>feedback</a:t>
            </a:r>
            <a:r>
              <a:rPr kumimoji="0" lang="en-US" altLang="en-US" sz="2200" b="0" i="0" u="none" strike="noStrike" kern="1200" cap="none" spc="0" normalizeH="0" baseline="0" noProof="0" dirty="0" smtClean="0">
                <a:ln>
                  <a:noFill/>
                </a:ln>
                <a:solidFill>
                  <a:schemeClr val="tx1"/>
                </a:solidFill>
                <a:effectLst/>
                <a:uLnTx/>
                <a:uFillTx/>
                <a:latin typeface="+mn-lt"/>
                <a:ea typeface="+mn-ea"/>
                <a:cs typeface="+mn-cs"/>
              </a:rPr>
              <a:t>.</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altLang="en-US" sz="2000" b="0" i="0" u="none" strike="noStrike" kern="1200" cap="none" spc="0" normalizeH="0" baseline="0" noProof="0" dirty="0" smtClean="0">
                <a:ln>
                  <a:noFill/>
                </a:ln>
                <a:solidFill>
                  <a:schemeClr val="tx1"/>
                </a:solidFill>
                <a:effectLst/>
                <a:uLnTx/>
                <a:uFillTx/>
                <a:latin typeface="+mn-lt"/>
                <a:ea typeface="+mn-ea"/>
                <a:cs typeface="+mn-cs"/>
              </a:rPr>
              <a:t>No manual comparison of expected with actual</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altLang="en-US" sz="2000" b="0" i="0" u="none" strike="noStrike" kern="1200" cap="none" spc="0" normalizeH="0" baseline="0" noProof="0" dirty="0" smtClean="0">
                <a:ln>
                  <a:noFill/>
                </a:ln>
                <a:solidFill>
                  <a:schemeClr val="tx1"/>
                </a:solidFill>
                <a:effectLst/>
                <a:uLnTx/>
                <a:uFillTx/>
                <a:latin typeface="+mn-lt"/>
                <a:ea typeface="+mn-ea"/>
                <a:cs typeface="+mn-cs"/>
              </a:rPr>
              <a:t>Simple visual feedback</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altLang="en-US" sz="2200" b="0" i="0" u="none" strike="noStrike" kern="1200" cap="none" spc="0" normalizeH="0" baseline="0" noProof="0" dirty="0" smtClean="0">
                <a:ln>
                  <a:noFill/>
                </a:ln>
                <a:solidFill>
                  <a:schemeClr val="tx1"/>
                </a:solidFill>
                <a:effectLst/>
                <a:uLnTx/>
                <a:uFillTx/>
                <a:latin typeface="+mn-lt"/>
                <a:ea typeface="+mn-ea"/>
                <a:cs typeface="+mn-cs"/>
              </a:rPr>
              <a:t>Writing </a:t>
            </a:r>
            <a:r>
              <a:rPr kumimoji="0" lang="en-US" altLang="en-US" sz="2200" b="0" i="0" u="none" strike="noStrike" kern="1200" cap="none" spc="0" normalizeH="0" baseline="0" noProof="0" dirty="0" err="1" smtClean="0">
                <a:ln>
                  <a:noFill/>
                </a:ln>
                <a:solidFill>
                  <a:schemeClr val="tx1"/>
                </a:solidFill>
                <a:effectLst/>
                <a:uLnTx/>
                <a:uFillTx/>
                <a:latin typeface="Arial" panose="020B0604020202020204" pitchFamily="34" charset="0"/>
                <a:ea typeface="+mn-ea"/>
                <a:cs typeface="+mn-cs"/>
              </a:rPr>
              <a:t>JUnit</a:t>
            </a:r>
            <a:r>
              <a:rPr kumimoji="0" lang="en-US" altLang="en-US" sz="2200" b="0" i="0" u="none" strike="noStrike" kern="1200" cap="none" spc="0" normalizeH="0" baseline="0" noProof="0" dirty="0" smtClean="0">
                <a:ln>
                  <a:noFill/>
                </a:ln>
                <a:solidFill>
                  <a:schemeClr val="tx1"/>
                </a:solidFill>
                <a:effectLst/>
                <a:uLnTx/>
                <a:uFillTx/>
                <a:latin typeface="+mn-lt"/>
                <a:ea typeface="+mn-ea"/>
                <a:cs typeface="+mn-cs"/>
              </a:rPr>
              <a:t> tests is </a:t>
            </a:r>
            <a:r>
              <a:rPr kumimoji="0" lang="en-US" altLang="en-US" sz="2200" b="1" i="0" u="sng" strike="noStrike" kern="1200" cap="none" spc="0" normalizeH="0" baseline="0" noProof="0" dirty="0" smtClean="0">
                <a:ln>
                  <a:noFill/>
                </a:ln>
                <a:solidFill>
                  <a:schemeClr val="tx1"/>
                </a:solidFill>
                <a:effectLst/>
                <a:uLnTx/>
                <a:uFillTx/>
                <a:latin typeface="+mn-lt"/>
                <a:ea typeface="+mn-ea"/>
                <a:cs typeface="+mn-cs"/>
              </a:rPr>
              <a:t>inexpensive</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altLang="en-US" sz="2000" b="0" i="0" u="none" strike="noStrike" kern="1200" cap="none" spc="0" normalizeH="0" baseline="0" noProof="0" dirty="0" smtClean="0">
                <a:ln>
                  <a:noFill/>
                </a:ln>
                <a:solidFill>
                  <a:schemeClr val="tx1"/>
                </a:solidFill>
                <a:effectLst/>
                <a:uLnTx/>
                <a:uFillTx/>
                <a:latin typeface="+mn-lt"/>
                <a:ea typeface="+mn-ea"/>
                <a:cs typeface="+mn-cs"/>
              </a:rPr>
              <a:t>No harder than writing a method to exercise the code.</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altLang="en-US" sz="2200" b="0" i="0" u="none" strike="noStrike" kern="1200" cap="none" spc="0" normalizeH="0" baseline="0" noProof="0" dirty="0" err="1" smtClean="0">
                <a:ln>
                  <a:noFill/>
                </a:ln>
                <a:solidFill>
                  <a:schemeClr val="tx1"/>
                </a:solidFill>
                <a:effectLst/>
                <a:uLnTx/>
                <a:uFillTx/>
                <a:latin typeface="Arial" panose="020B0604020202020204" pitchFamily="34" charset="0"/>
                <a:ea typeface="+mn-ea"/>
                <a:cs typeface="+mn-cs"/>
              </a:rPr>
              <a:t>JUnit</a:t>
            </a:r>
            <a:r>
              <a:rPr kumimoji="0" lang="en-US" altLang="en-US" sz="2200" b="0" i="0" u="none" strike="noStrike" kern="1200" cap="none" spc="0" normalizeH="0" baseline="0" noProof="0" dirty="0" smtClean="0">
                <a:ln>
                  <a:noFill/>
                </a:ln>
                <a:solidFill>
                  <a:schemeClr val="tx1"/>
                </a:solidFill>
                <a:effectLst/>
                <a:uLnTx/>
                <a:uFillTx/>
                <a:latin typeface="+mn-lt"/>
                <a:ea typeface="+mn-ea"/>
                <a:cs typeface="+mn-cs"/>
              </a:rPr>
              <a:t> tests increase </a:t>
            </a:r>
            <a:r>
              <a:rPr kumimoji="0" lang="en-US" altLang="en-US" sz="2200" b="1" i="0" u="sng" strike="noStrike" kern="1200" cap="none" spc="0" normalizeH="0" baseline="0" noProof="0" dirty="0" smtClean="0">
                <a:ln>
                  <a:noFill/>
                </a:ln>
                <a:solidFill>
                  <a:schemeClr val="tx1"/>
                </a:solidFill>
                <a:effectLst/>
                <a:uLnTx/>
                <a:uFillTx/>
                <a:latin typeface="+mn-lt"/>
                <a:ea typeface="+mn-ea"/>
                <a:cs typeface="+mn-cs"/>
              </a:rPr>
              <a:t>stability</a:t>
            </a:r>
            <a:r>
              <a:rPr kumimoji="0" lang="en-US" altLang="en-US" sz="2200" b="0" i="0" u="none" strike="noStrike" kern="1200" cap="none" spc="0" normalizeH="0" baseline="0" noProof="0" dirty="0" smtClean="0">
                <a:ln>
                  <a:noFill/>
                </a:ln>
                <a:solidFill>
                  <a:schemeClr val="tx1"/>
                </a:solidFill>
                <a:effectLst/>
                <a:uLnTx/>
                <a:uFillTx/>
                <a:latin typeface="+mn-lt"/>
                <a:ea typeface="+mn-ea"/>
                <a:cs typeface="+mn-cs"/>
              </a:rPr>
              <a:t> of software</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altLang="en-US" sz="2000" b="0" i="0" u="none" strike="noStrike" kern="1200" cap="none" spc="0" normalizeH="0" baseline="0" noProof="0" dirty="0" smtClean="0">
                <a:ln>
                  <a:noFill/>
                </a:ln>
                <a:solidFill>
                  <a:schemeClr val="tx1"/>
                </a:solidFill>
                <a:effectLst/>
                <a:uLnTx/>
                <a:uFillTx/>
                <a:latin typeface="+mn-lt"/>
                <a:ea typeface="+mn-ea"/>
                <a:cs typeface="+mn-cs"/>
              </a:rPr>
              <a:t>More tests = more stability</a:t>
            </a:r>
            <a:endParaRPr kumimoji="0" lang="en-US"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5286380" y="6143644"/>
            <a:ext cx="2467342" cy="369332"/>
          </a:xfrm>
          <a:prstGeom prst="rect">
            <a:avLst/>
          </a:prstGeom>
          <a:noFill/>
        </p:spPr>
        <p:txBody>
          <a:bodyPr wrap="none" rtlCol="0">
            <a:spAutoFit/>
          </a:bodyPr>
          <a:lstStyle/>
          <a:p>
            <a:r>
              <a:rPr lang="en-GB" dirty="0" smtClean="0"/>
              <a:t>Continue on next slide</a:t>
            </a:r>
            <a:endParaRPr lang="en-GB" dirty="0"/>
          </a:p>
        </p:txBody>
      </p:sp>
    </p:spTree>
    <p:extLst>
      <p:ext uri="{BB962C8B-B14F-4D97-AF65-F5344CB8AC3E}">
        <p14:creationId xmlns="" xmlns:p14="http://schemas.microsoft.com/office/powerpoint/2010/main" val="25360794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xfrm>
            <a:off x="642910" y="1428736"/>
            <a:ext cx="7772400" cy="2971800"/>
          </a:xfrm>
        </p:spPr>
        <p:txBody>
          <a:bodyPr>
            <a:normAutofit/>
          </a:bodyPr>
          <a:lstStyle/>
          <a:p>
            <a:r>
              <a:rPr lang="en-US" altLang="en-US" sz="2200" dirty="0" err="1">
                <a:latin typeface="Arial" panose="020B0604020202020204" pitchFamily="34" charset="0"/>
              </a:rPr>
              <a:t>JUnit</a:t>
            </a:r>
            <a:r>
              <a:rPr lang="en-US" altLang="en-US" sz="2200" dirty="0"/>
              <a:t> tests are </a:t>
            </a:r>
            <a:r>
              <a:rPr lang="en-US" altLang="en-US" sz="2200" b="1" u="sng" dirty="0"/>
              <a:t>developer tests</a:t>
            </a:r>
          </a:p>
          <a:p>
            <a:pPr lvl="1"/>
            <a:r>
              <a:rPr lang="en-US" altLang="en-US" sz="2000" dirty="0"/>
              <a:t>Test fundamental building blocks of system</a:t>
            </a:r>
          </a:p>
          <a:p>
            <a:pPr lvl="1"/>
            <a:r>
              <a:rPr lang="en-US" altLang="en-US" sz="2000" dirty="0"/>
              <a:t>Tests delivered with code as a certified package</a:t>
            </a:r>
          </a:p>
          <a:p>
            <a:r>
              <a:rPr lang="en-US" altLang="en-US" sz="2200" dirty="0" err="1">
                <a:latin typeface="Arial" panose="020B0604020202020204" pitchFamily="34" charset="0"/>
              </a:rPr>
              <a:t>JUnit</a:t>
            </a:r>
            <a:r>
              <a:rPr lang="en-US" altLang="en-US" sz="2200" dirty="0"/>
              <a:t> tests are </a:t>
            </a:r>
            <a:r>
              <a:rPr lang="en-US" altLang="en-US" sz="2200" b="1" u="sng" dirty="0"/>
              <a:t>written in Java</a:t>
            </a:r>
          </a:p>
          <a:p>
            <a:pPr lvl="1"/>
            <a:r>
              <a:rPr lang="en-US" altLang="en-US" sz="2000" dirty="0"/>
              <a:t>Seamless bond between test and code under test</a:t>
            </a:r>
          </a:p>
          <a:p>
            <a:pPr lvl="1"/>
            <a:r>
              <a:rPr lang="en-US" altLang="en-US" sz="2000" dirty="0"/>
              <a:t>Test code can be </a:t>
            </a:r>
            <a:r>
              <a:rPr lang="en-US" altLang="en-US" sz="2000" dirty="0" err="1"/>
              <a:t>refactored</a:t>
            </a:r>
            <a:r>
              <a:rPr lang="en-US" altLang="en-US" sz="2000" dirty="0"/>
              <a:t> into software code and </a:t>
            </a:r>
            <a:r>
              <a:rPr lang="en-US" altLang="en-US" sz="2000" dirty="0" smtClean="0"/>
              <a:t>vice-versa</a:t>
            </a:r>
          </a:p>
          <a:p>
            <a:r>
              <a:rPr lang="en-US" altLang="en-US" sz="2200" dirty="0" err="1" smtClean="0">
                <a:latin typeface="Arial" panose="020B0604020202020204" pitchFamily="34" charset="0"/>
              </a:rPr>
              <a:t>JUnit</a:t>
            </a:r>
            <a:r>
              <a:rPr lang="en-US" altLang="en-US" sz="2200" dirty="0" smtClean="0"/>
              <a:t> is </a:t>
            </a:r>
            <a:r>
              <a:rPr lang="en-US" altLang="en-US" sz="2200" b="1" u="sng" dirty="0" smtClean="0"/>
              <a:t>free</a:t>
            </a:r>
            <a:r>
              <a:rPr lang="en-US" altLang="en-US" sz="2000" dirty="0" smtClean="0"/>
              <a:t>!</a:t>
            </a:r>
            <a:endParaRPr lang="en-US" altLang="en-US" sz="2000" dirty="0"/>
          </a:p>
        </p:txBody>
      </p:sp>
    </p:spTree>
    <p:extLst>
      <p:ext uri="{BB962C8B-B14F-4D97-AF65-F5344CB8AC3E}">
        <p14:creationId xmlns="" xmlns:p14="http://schemas.microsoft.com/office/powerpoint/2010/main" val="27578716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931566"/>
            <a:ext cx="5908268" cy="430887"/>
          </a:xfrm>
          <a:prstGeom prst="rect">
            <a:avLst/>
          </a:prstGeom>
        </p:spPr>
        <p:txBody>
          <a:bodyPr vert="horz" wrap="square" lIns="0" tIns="0" rIns="0" bIns="0" rtlCol="0">
            <a:spAutoFit/>
          </a:bodyPr>
          <a:lstStyle/>
          <a:p>
            <a:pPr marL="12700" marR="5080">
              <a:lnSpc>
                <a:spcPct val="100000"/>
              </a:lnSpc>
            </a:pPr>
            <a:r>
              <a:rPr sz="2800" spc="-45" dirty="0" smtClean="0"/>
              <a:t>W</a:t>
            </a:r>
            <a:r>
              <a:rPr lang="en-GB" sz="2800" spc="-45" dirty="0" smtClean="0"/>
              <a:t>hen </a:t>
            </a:r>
            <a:r>
              <a:rPr lang="en-GB" sz="2800" spc="-45" dirty="0" smtClean="0"/>
              <a:t>should </a:t>
            </a:r>
            <a:r>
              <a:rPr lang="en-GB" sz="2800" spc="-45" dirty="0" smtClean="0"/>
              <a:t>w</a:t>
            </a:r>
            <a:r>
              <a:rPr lang="en-GB" sz="2800" spc="-45" dirty="0" smtClean="0"/>
              <a:t>e </a:t>
            </a:r>
            <a:r>
              <a:rPr lang="en-GB" sz="2800" spc="-45" dirty="0" smtClean="0"/>
              <a:t>u</a:t>
            </a:r>
            <a:r>
              <a:rPr lang="en-GB" sz="2800" spc="-45" dirty="0" smtClean="0"/>
              <a:t>se </a:t>
            </a:r>
            <a:r>
              <a:rPr lang="en-GB" sz="2800" spc="-45" dirty="0" smtClean="0"/>
              <a:t>JUnit</a:t>
            </a:r>
            <a:endParaRPr sz="2800" spc="-50" dirty="0"/>
          </a:p>
        </p:txBody>
      </p:sp>
      <p:sp>
        <p:nvSpPr>
          <p:cNvPr id="3" name="object 3"/>
          <p:cNvSpPr txBox="1"/>
          <p:nvPr/>
        </p:nvSpPr>
        <p:spPr>
          <a:xfrm>
            <a:off x="535940" y="1791970"/>
            <a:ext cx="7297420" cy="3903633"/>
          </a:xfrm>
          <a:prstGeom prst="rect">
            <a:avLst/>
          </a:prstGeom>
        </p:spPr>
        <p:txBody>
          <a:bodyPr vert="horz" wrap="square" lIns="0" tIns="0" rIns="0" bIns="0" rtlCol="0">
            <a:spAutoFit/>
          </a:bodyPr>
          <a:lstStyle/>
          <a:p>
            <a:pPr marL="12700">
              <a:lnSpc>
                <a:spcPct val="100000"/>
              </a:lnSpc>
            </a:pPr>
            <a:r>
              <a:rPr sz="2400" b="1" i="0" spc="-5" dirty="0">
                <a:latin typeface="Arial"/>
                <a:cs typeface="Arial"/>
              </a:rPr>
              <a:t>As </a:t>
            </a:r>
            <a:r>
              <a:rPr sz="2400" b="1" i="0" dirty="0">
                <a:latin typeface="Arial"/>
                <a:cs typeface="Arial"/>
              </a:rPr>
              <a:t>the </a:t>
            </a:r>
            <a:r>
              <a:rPr sz="2400" b="1" i="0" spc="-5" dirty="0">
                <a:latin typeface="Arial"/>
                <a:cs typeface="Arial"/>
              </a:rPr>
              <a:t>name</a:t>
            </a:r>
            <a:r>
              <a:rPr sz="2400" b="1" i="0" spc="-45" dirty="0">
                <a:latin typeface="Arial"/>
                <a:cs typeface="Arial"/>
              </a:rPr>
              <a:t> </a:t>
            </a:r>
            <a:r>
              <a:rPr sz="2400" b="1" i="0" spc="-5" dirty="0">
                <a:latin typeface="Arial"/>
                <a:cs typeface="Arial"/>
              </a:rPr>
              <a:t>implies…</a:t>
            </a:r>
            <a:endParaRPr sz="2400" i="0" dirty="0">
              <a:latin typeface="Arial"/>
              <a:cs typeface="Arial"/>
            </a:endParaRPr>
          </a:p>
          <a:p>
            <a:pPr marL="226060" indent="-213360">
              <a:lnSpc>
                <a:spcPct val="100000"/>
              </a:lnSpc>
              <a:buChar char="●"/>
              <a:tabLst>
                <a:tab pos="226060" algn="l"/>
              </a:tabLst>
            </a:pPr>
            <a:r>
              <a:rPr sz="2400" b="1" i="0" dirty="0">
                <a:latin typeface="Arial"/>
                <a:cs typeface="Arial"/>
              </a:rPr>
              <a:t>for unit testing of </a:t>
            </a:r>
            <a:r>
              <a:rPr sz="2400" b="1" i="0" spc="-5" dirty="0">
                <a:latin typeface="Arial"/>
                <a:cs typeface="Arial"/>
              </a:rPr>
              <a:t>small </a:t>
            </a:r>
            <a:r>
              <a:rPr sz="2400" b="1" i="0" dirty="0">
                <a:latin typeface="Arial"/>
                <a:cs typeface="Arial"/>
              </a:rPr>
              <a:t>amounts of</a:t>
            </a:r>
            <a:r>
              <a:rPr sz="2400" b="1" i="0" spc="-45" dirty="0">
                <a:latin typeface="Arial"/>
                <a:cs typeface="Arial"/>
              </a:rPr>
              <a:t> </a:t>
            </a:r>
            <a:r>
              <a:rPr sz="2400" b="1" i="0" spc="-5" dirty="0" smtClean="0">
                <a:latin typeface="Arial"/>
                <a:cs typeface="Arial"/>
              </a:rPr>
              <a:t>code</a:t>
            </a:r>
            <a:r>
              <a:rPr lang="en-GB" sz="2400" b="1" i="0" spc="-5" dirty="0" smtClean="0">
                <a:latin typeface="Arial"/>
                <a:cs typeface="Arial"/>
              </a:rPr>
              <a:t> </a:t>
            </a:r>
            <a:r>
              <a:rPr lang="en-GB" sz="2400" b="1" i="0" spc="-5" dirty="0" err="1" smtClean="0">
                <a:latin typeface="Arial"/>
                <a:cs typeface="Arial"/>
              </a:rPr>
              <a:t>i</a:t>
            </a:r>
            <a:r>
              <a:rPr sz="2400" b="1" i="0" spc="-5" dirty="0" smtClean="0">
                <a:latin typeface="Arial"/>
                <a:cs typeface="Arial"/>
              </a:rPr>
              <a:t>n </a:t>
            </a:r>
            <a:r>
              <a:rPr sz="2400" b="1" i="0" dirty="0">
                <a:latin typeface="Arial"/>
                <a:cs typeface="Arial"/>
              </a:rPr>
              <a:t>the </a:t>
            </a:r>
            <a:r>
              <a:rPr sz="2400" b="1" i="0" spc="-5" dirty="0">
                <a:latin typeface="Arial"/>
                <a:cs typeface="Arial"/>
              </a:rPr>
              <a:t>test-driven </a:t>
            </a:r>
            <a:r>
              <a:rPr sz="2400" b="1" i="0" spc="-10" dirty="0">
                <a:latin typeface="Arial"/>
                <a:cs typeface="Arial"/>
              </a:rPr>
              <a:t>development</a:t>
            </a:r>
            <a:r>
              <a:rPr sz="2400" b="1" i="0" spc="100" dirty="0">
                <a:latin typeface="Arial"/>
                <a:cs typeface="Arial"/>
              </a:rPr>
              <a:t> </a:t>
            </a:r>
            <a:r>
              <a:rPr sz="2400" b="1" i="0" spc="-15" dirty="0">
                <a:latin typeface="Arial"/>
                <a:cs typeface="Arial"/>
              </a:rPr>
              <a:t>methodology,</a:t>
            </a:r>
            <a:endParaRPr sz="2400" i="0" dirty="0">
              <a:latin typeface="Arial"/>
              <a:cs typeface="Arial"/>
            </a:endParaRPr>
          </a:p>
          <a:p>
            <a:pPr marL="469900" lvl="1" indent="-182880">
              <a:lnSpc>
                <a:spcPct val="100000"/>
              </a:lnSpc>
              <a:spcBef>
                <a:spcPts val="1055"/>
              </a:spcBef>
              <a:buClr>
                <a:srgbClr val="D1282D"/>
              </a:buClr>
              <a:buChar char="•"/>
              <a:tabLst>
                <a:tab pos="470534" algn="l"/>
                <a:tab pos="4164329" algn="l"/>
              </a:tabLst>
            </a:pPr>
            <a:r>
              <a:rPr sz="2000" i="0" spc="-5" dirty="0">
                <a:latin typeface="Arial"/>
                <a:cs typeface="Arial"/>
              </a:rPr>
              <a:t>a JUnit test should be</a:t>
            </a:r>
            <a:r>
              <a:rPr sz="2000" i="0" spc="145" dirty="0">
                <a:latin typeface="Arial"/>
                <a:cs typeface="Arial"/>
              </a:rPr>
              <a:t> </a:t>
            </a:r>
            <a:r>
              <a:rPr sz="2000" i="0" spc="-5" dirty="0">
                <a:latin typeface="Arial"/>
                <a:cs typeface="Arial"/>
              </a:rPr>
              <a:t>written</a:t>
            </a:r>
            <a:r>
              <a:rPr sz="2000" i="0" spc="35" dirty="0">
                <a:latin typeface="Arial"/>
                <a:cs typeface="Arial"/>
              </a:rPr>
              <a:t> </a:t>
            </a:r>
            <a:r>
              <a:rPr sz="2000" i="0" spc="-5" dirty="0" smtClean="0">
                <a:latin typeface="Arial"/>
                <a:cs typeface="Arial"/>
              </a:rPr>
              <a:t>first</a:t>
            </a:r>
            <a:r>
              <a:rPr lang="en-GB" sz="2000" i="0" spc="-5" dirty="0" smtClean="0">
                <a:latin typeface="Arial"/>
                <a:cs typeface="Arial"/>
              </a:rPr>
              <a:t> </a:t>
            </a:r>
            <a:r>
              <a:rPr sz="2000" i="0" spc="-5" dirty="0" smtClean="0">
                <a:latin typeface="Arial"/>
                <a:cs typeface="Arial"/>
              </a:rPr>
              <a:t>before </a:t>
            </a:r>
            <a:r>
              <a:rPr sz="2000" i="0" spc="-5" dirty="0">
                <a:latin typeface="Arial"/>
                <a:cs typeface="Arial"/>
              </a:rPr>
              <a:t>any</a:t>
            </a:r>
            <a:r>
              <a:rPr sz="2000" i="0" spc="-10" dirty="0">
                <a:latin typeface="Arial"/>
                <a:cs typeface="Arial"/>
              </a:rPr>
              <a:t> </a:t>
            </a:r>
            <a:r>
              <a:rPr sz="2000" i="0" spc="-5" dirty="0">
                <a:latin typeface="Arial"/>
                <a:cs typeface="Arial"/>
              </a:rPr>
              <a:t>code.</a:t>
            </a:r>
            <a:endParaRPr sz="2000" i="0" dirty="0">
              <a:latin typeface="Arial"/>
              <a:cs typeface="Arial"/>
            </a:endParaRPr>
          </a:p>
          <a:p>
            <a:pPr marL="469900" marR="91440" lvl="1" indent="-182880">
              <a:lnSpc>
                <a:spcPct val="100000"/>
              </a:lnSpc>
              <a:spcBef>
                <a:spcPts val="455"/>
              </a:spcBef>
              <a:buClr>
                <a:srgbClr val="D1282D"/>
              </a:buClr>
              <a:buChar char="•"/>
              <a:tabLst>
                <a:tab pos="470534" algn="l"/>
              </a:tabLst>
            </a:pPr>
            <a:r>
              <a:rPr sz="2000" i="0" dirty="0">
                <a:latin typeface="Arial"/>
                <a:cs typeface="Arial"/>
              </a:rPr>
              <a:t>Then, </a:t>
            </a:r>
            <a:r>
              <a:rPr sz="2000" i="0" spc="-5" dirty="0">
                <a:latin typeface="Arial"/>
                <a:cs typeface="Arial"/>
              </a:rPr>
              <a:t>implementation code should be written that </a:t>
            </a:r>
            <a:r>
              <a:rPr sz="2000" i="0" spc="-10" dirty="0">
                <a:latin typeface="Arial"/>
                <a:cs typeface="Arial"/>
              </a:rPr>
              <a:t>would </a:t>
            </a:r>
            <a:r>
              <a:rPr sz="2000" i="0" spc="-5" dirty="0">
                <a:latin typeface="Arial"/>
                <a:cs typeface="Arial"/>
              </a:rPr>
              <a:t>be the </a:t>
            </a:r>
            <a:r>
              <a:rPr sz="2000" i="0" spc="-5" dirty="0" smtClean="0">
                <a:latin typeface="Arial"/>
                <a:cs typeface="Arial"/>
              </a:rPr>
              <a:t>minimum </a:t>
            </a:r>
            <a:r>
              <a:rPr sz="2000" i="0" spc="-5" dirty="0">
                <a:latin typeface="Arial"/>
                <a:cs typeface="Arial"/>
              </a:rPr>
              <a:t>code required to get the test to pass – and no extra </a:t>
            </a:r>
            <a:r>
              <a:rPr sz="2000" i="0" spc="-15" dirty="0" smtClean="0">
                <a:latin typeface="Arial"/>
                <a:cs typeface="Arial"/>
              </a:rPr>
              <a:t>functionality</a:t>
            </a:r>
            <a:r>
              <a:rPr sz="2000" i="0" spc="-15" dirty="0">
                <a:latin typeface="Arial"/>
                <a:cs typeface="Arial"/>
              </a:rPr>
              <a:t>.</a:t>
            </a:r>
            <a:endParaRPr sz="2000" i="0" dirty="0">
              <a:latin typeface="Arial"/>
              <a:cs typeface="Arial"/>
            </a:endParaRPr>
          </a:p>
          <a:p>
            <a:pPr marL="469900" lvl="1" indent="-182880">
              <a:lnSpc>
                <a:spcPct val="100000"/>
              </a:lnSpc>
              <a:spcBef>
                <a:spcPts val="455"/>
              </a:spcBef>
              <a:buClr>
                <a:srgbClr val="D1282D"/>
              </a:buClr>
              <a:buChar char="•"/>
              <a:tabLst>
                <a:tab pos="470534" algn="l"/>
              </a:tabLst>
            </a:pPr>
            <a:r>
              <a:rPr sz="2000" i="0" spc="-5" dirty="0">
                <a:latin typeface="Arial"/>
                <a:cs typeface="Arial"/>
              </a:rPr>
              <a:t>Once the code is written, re-execute the test and it should</a:t>
            </a:r>
            <a:r>
              <a:rPr sz="2000" i="0" spc="260" dirty="0">
                <a:latin typeface="Arial"/>
                <a:cs typeface="Arial"/>
              </a:rPr>
              <a:t> </a:t>
            </a:r>
            <a:r>
              <a:rPr sz="2000" i="0" spc="-5" dirty="0">
                <a:latin typeface="Arial"/>
                <a:cs typeface="Arial"/>
              </a:rPr>
              <a:t>pass.</a:t>
            </a:r>
            <a:endParaRPr sz="2000" i="0" dirty="0">
              <a:latin typeface="Arial"/>
              <a:cs typeface="Arial"/>
            </a:endParaRPr>
          </a:p>
          <a:p>
            <a:pPr marL="469900" lvl="1" indent="-182880">
              <a:lnSpc>
                <a:spcPct val="100000"/>
              </a:lnSpc>
              <a:spcBef>
                <a:spcPts val="455"/>
              </a:spcBef>
              <a:buClr>
                <a:srgbClr val="D1282D"/>
              </a:buClr>
              <a:buChar char="•"/>
              <a:tabLst>
                <a:tab pos="470534" algn="l"/>
              </a:tabLst>
            </a:pPr>
            <a:r>
              <a:rPr sz="2000" spc="-5" dirty="0">
                <a:latin typeface="Arial"/>
                <a:cs typeface="Arial"/>
              </a:rPr>
              <a:t>Every time new code is added, re-execute all tests again</a:t>
            </a:r>
            <a:r>
              <a:rPr sz="2000" i="0" spc="-5" dirty="0">
                <a:latin typeface="Arial"/>
                <a:cs typeface="Arial"/>
              </a:rPr>
              <a:t> to</a:t>
            </a:r>
            <a:r>
              <a:rPr sz="2000" i="0" spc="270" dirty="0">
                <a:latin typeface="Arial"/>
                <a:cs typeface="Arial"/>
              </a:rPr>
              <a:t> </a:t>
            </a:r>
            <a:r>
              <a:rPr sz="2000" i="0" spc="-5" dirty="0" smtClean="0">
                <a:latin typeface="Arial"/>
                <a:cs typeface="Arial"/>
              </a:rPr>
              <a:t>be</a:t>
            </a:r>
            <a:r>
              <a:rPr lang="en-GB" sz="2000" i="0" spc="-5" dirty="0" smtClean="0">
                <a:latin typeface="Arial"/>
                <a:cs typeface="Arial"/>
              </a:rPr>
              <a:t> </a:t>
            </a:r>
            <a:r>
              <a:rPr sz="2000" i="0" spc="-5" dirty="0" smtClean="0">
                <a:latin typeface="Arial"/>
                <a:cs typeface="Arial"/>
              </a:rPr>
              <a:t>sure </a:t>
            </a:r>
            <a:r>
              <a:rPr sz="2000" i="0" spc="-5" dirty="0">
                <a:latin typeface="Arial"/>
                <a:cs typeface="Arial"/>
              </a:rPr>
              <a:t>nothing gets</a:t>
            </a:r>
            <a:r>
              <a:rPr sz="2000" i="0" spc="50" dirty="0">
                <a:latin typeface="Arial"/>
                <a:cs typeface="Arial"/>
              </a:rPr>
              <a:t> </a:t>
            </a:r>
            <a:r>
              <a:rPr sz="2000" i="0" spc="-5" dirty="0">
                <a:latin typeface="Arial"/>
                <a:cs typeface="Arial"/>
              </a:rPr>
              <a:t>broken.</a:t>
            </a:r>
            <a:endParaRPr sz="2000" i="0" dirty="0">
              <a:latin typeface="Arial"/>
              <a:cs typeface="Arial"/>
            </a:endParaRPr>
          </a:p>
        </p:txBody>
      </p:sp>
    </p:spTree>
    <p:extLst>
      <p:ext uri="{BB962C8B-B14F-4D97-AF65-F5344CB8AC3E}">
        <p14:creationId xmlns="" xmlns:p14="http://schemas.microsoft.com/office/powerpoint/2010/main" val="31262334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50304-9522-4C86-BC9F-846383EE8156}" type="slidenum">
              <a:rPr lang="en-GB" altLang="en-US"/>
              <a:pPr/>
              <a:t>53</a:t>
            </a:fld>
            <a:endParaRPr lang="en-GB" altLang="en-US"/>
          </a:p>
        </p:txBody>
      </p:sp>
      <p:sp>
        <p:nvSpPr>
          <p:cNvPr id="104450" name="Rectangle 2"/>
          <p:cNvSpPr>
            <a:spLocks noGrp="1" noChangeArrowheads="1"/>
          </p:cNvSpPr>
          <p:nvPr>
            <p:ph type="title"/>
          </p:nvPr>
        </p:nvSpPr>
        <p:spPr/>
        <p:txBody>
          <a:bodyPr>
            <a:normAutofit/>
          </a:bodyPr>
          <a:lstStyle/>
          <a:p>
            <a:r>
              <a:rPr lang="en-GB" altLang="en-US" sz="2800" dirty="0" err="1"/>
              <a:t>JUnit</a:t>
            </a:r>
            <a:r>
              <a:rPr lang="en-GB" altLang="en-US" sz="2800" dirty="0"/>
              <a:t> </a:t>
            </a:r>
            <a:r>
              <a:rPr lang="en-GB" altLang="en-US" sz="2800" dirty="0" smtClean="0"/>
              <a:t>example</a:t>
            </a:r>
            <a:endParaRPr lang="en-GB" altLang="en-US" sz="2800" dirty="0"/>
          </a:p>
        </p:txBody>
      </p:sp>
      <p:sp>
        <p:nvSpPr>
          <p:cNvPr id="104451" name="Rectangle 3"/>
          <p:cNvSpPr>
            <a:spLocks noGrp="1" noChangeArrowheads="1"/>
          </p:cNvSpPr>
          <p:nvPr>
            <p:ph type="body" idx="1"/>
          </p:nvPr>
        </p:nvSpPr>
        <p:spPr>
          <a:xfrm>
            <a:off x="628650" y="1556792"/>
            <a:ext cx="7886700" cy="2179439"/>
          </a:xfrm>
        </p:spPr>
        <p:txBody>
          <a:bodyPr>
            <a:normAutofit/>
          </a:bodyPr>
          <a:lstStyle/>
          <a:p>
            <a:r>
              <a:rPr lang="en-GB" altLang="en-US" sz="2400" dirty="0" smtClean="0"/>
              <a:t>The program presented solve</a:t>
            </a:r>
            <a:r>
              <a:rPr lang="nb-NO" altLang="en-US" sz="2400" dirty="0" smtClean="0"/>
              <a:t>s</a:t>
            </a:r>
            <a:r>
              <a:rPr lang="en-GB" altLang="en-US" sz="2400" dirty="0" smtClean="0"/>
              <a:t> the problem of representing arithmetic with multiple currencies. </a:t>
            </a:r>
          </a:p>
          <a:p>
            <a:pPr>
              <a:lnSpc>
                <a:spcPct val="90000"/>
              </a:lnSpc>
            </a:pPr>
            <a:r>
              <a:rPr lang="en-GB" altLang="en-US" sz="2400" dirty="0" smtClean="0"/>
              <a:t>Pay </a:t>
            </a:r>
            <a:r>
              <a:rPr lang="en-GB" altLang="en-US" sz="2400" b="1" dirty="0"/>
              <a:t>attention</a:t>
            </a:r>
            <a:r>
              <a:rPr lang="en-GB" altLang="en-US" sz="2400" dirty="0"/>
              <a:t> to the interplay of the code and the tests.</a:t>
            </a:r>
          </a:p>
          <a:p>
            <a:pPr lvl="1">
              <a:lnSpc>
                <a:spcPct val="90000"/>
              </a:lnSpc>
            </a:pPr>
            <a:r>
              <a:rPr lang="en-GB" altLang="en-US" sz="2000" dirty="0"/>
              <a:t>The style</a:t>
            </a:r>
            <a:r>
              <a:rPr lang="nb-NO" altLang="en-US" sz="2000" dirty="0"/>
              <a:t>:</a:t>
            </a:r>
            <a:r>
              <a:rPr lang="en-GB" altLang="en-US" sz="2000" dirty="0"/>
              <a:t> to write a few lines of code, then a test that should run, </a:t>
            </a:r>
          </a:p>
          <a:p>
            <a:pPr lvl="1">
              <a:lnSpc>
                <a:spcPct val="90000"/>
              </a:lnSpc>
            </a:pPr>
            <a:r>
              <a:rPr lang="en-GB" altLang="en-US" sz="2000" dirty="0"/>
              <a:t>or even better</a:t>
            </a:r>
            <a:r>
              <a:rPr lang="nb-NO" altLang="en-US" sz="2000" dirty="0"/>
              <a:t>: </a:t>
            </a:r>
            <a:r>
              <a:rPr lang="en-GB" altLang="en-US" sz="2000" dirty="0"/>
              <a:t>to write a test that won't run, then write the code that will make it run. </a:t>
            </a:r>
            <a:endParaRPr lang="nb-NO" altLang="en-US" sz="2000" dirty="0"/>
          </a:p>
          <a:p>
            <a:pPr lvl="1">
              <a:lnSpc>
                <a:spcPct val="90000"/>
              </a:lnSpc>
              <a:buFontTx/>
              <a:buNone/>
            </a:pPr>
            <a:endParaRPr lang="en-GB" altLang="en-US" dirty="0"/>
          </a:p>
        </p:txBody>
      </p:sp>
    </p:spTree>
    <p:extLst>
      <p:ext uri="{BB962C8B-B14F-4D97-AF65-F5344CB8AC3E}">
        <p14:creationId xmlns="" xmlns:p14="http://schemas.microsoft.com/office/powerpoint/2010/main" val="13609019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17F42F6-2B66-4C70-BF96-796CA612941C}" type="slidenum">
              <a:rPr lang="en-GB" altLang="en-US"/>
              <a:pPr/>
              <a:t>54</a:t>
            </a:fld>
            <a:endParaRPr lang="en-GB" altLang="en-US"/>
          </a:p>
        </p:txBody>
      </p:sp>
      <p:sp>
        <p:nvSpPr>
          <p:cNvPr id="109571" name="Rectangle 3"/>
          <p:cNvSpPr>
            <a:spLocks noGrp="1" noChangeArrowheads="1"/>
          </p:cNvSpPr>
          <p:nvPr>
            <p:ph type="body" idx="1"/>
          </p:nvPr>
        </p:nvSpPr>
        <p:spPr>
          <a:xfrm>
            <a:off x="395536" y="1805886"/>
            <a:ext cx="7772400" cy="2847249"/>
          </a:xfrm>
        </p:spPr>
        <p:txBody>
          <a:bodyPr>
            <a:normAutofit/>
          </a:bodyPr>
          <a:lstStyle/>
          <a:p>
            <a:r>
              <a:rPr lang="nb-NO" altLang="en-US" sz="2400" dirty="0" smtClean="0"/>
              <a:t>D</a:t>
            </a:r>
            <a:r>
              <a:rPr lang="en-GB" altLang="en-US" sz="2400" dirty="0" err="1"/>
              <a:t>efine</a:t>
            </a:r>
            <a:r>
              <a:rPr lang="en-GB" altLang="en-US" sz="2400" dirty="0"/>
              <a:t> </a:t>
            </a:r>
            <a:r>
              <a:rPr lang="nb-NO" altLang="en-US" sz="2400" b="1" dirty="0"/>
              <a:t>MoneyTest</a:t>
            </a:r>
            <a:r>
              <a:rPr lang="en-GB" altLang="en-US" sz="2400" dirty="0"/>
              <a:t> as a subclass of </a:t>
            </a:r>
            <a:r>
              <a:rPr lang="en-GB" altLang="en-US" sz="2400" b="1" dirty="0" err="1"/>
              <a:t>TestCase</a:t>
            </a:r>
            <a:r>
              <a:rPr lang="en-GB" altLang="en-US" sz="2400" dirty="0"/>
              <a:t>. </a:t>
            </a:r>
          </a:p>
          <a:p>
            <a:r>
              <a:rPr lang="nb-NO" altLang="en-US" sz="2400" dirty="0"/>
              <a:t>P</a:t>
            </a:r>
            <a:r>
              <a:rPr lang="en-GB" altLang="en-US" sz="2400" dirty="0" err="1"/>
              <a:t>ut</a:t>
            </a:r>
            <a:r>
              <a:rPr lang="en-GB" altLang="en-US" sz="2400" dirty="0"/>
              <a:t> </a:t>
            </a:r>
            <a:r>
              <a:rPr lang="en-GB" altLang="en-US" sz="2400" b="1" dirty="0" err="1"/>
              <a:t>MoneyTest</a:t>
            </a:r>
            <a:r>
              <a:rPr lang="en-GB" altLang="en-US" sz="2400" dirty="0"/>
              <a:t> in the same package as the classes under </a:t>
            </a:r>
            <a:r>
              <a:rPr lang="en-GB" altLang="en-US" sz="2400" dirty="0" smtClean="0"/>
              <a:t>test </a:t>
            </a:r>
            <a:endParaRPr lang="en-GB" altLang="en-US" sz="2400" dirty="0"/>
          </a:p>
          <a:p>
            <a:pPr lvl="1"/>
            <a:r>
              <a:rPr lang="nb-NO" altLang="en-US" sz="2000" dirty="0"/>
              <a:t>A</a:t>
            </a:r>
            <a:r>
              <a:rPr lang="en-GB" altLang="en-US" sz="2000" dirty="0" err="1"/>
              <a:t>dd</a:t>
            </a:r>
            <a:r>
              <a:rPr lang="en-GB" altLang="en-US" sz="2000" dirty="0"/>
              <a:t> method </a:t>
            </a:r>
            <a:r>
              <a:rPr lang="en-GB" altLang="en-US" sz="2000" b="1" dirty="0" err="1"/>
              <a:t>testSimpleAdd</a:t>
            </a:r>
            <a:r>
              <a:rPr lang="en-GB" altLang="en-US" sz="2000" dirty="0"/>
              <a:t>, that will exercise the simple version of </a:t>
            </a:r>
            <a:r>
              <a:rPr lang="nb-NO" altLang="en-US" sz="2000" b="1" dirty="0"/>
              <a:t>Money.add()</a:t>
            </a:r>
            <a:r>
              <a:rPr lang="en-GB" altLang="en-US" sz="2000" dirty="0"/>
              <a:t> above. </a:t>
            </a:r>
          </a:p>
          <a:p>
            <a:pPr lvl="1"/>
            <a:r>
              <a:rPr lang="en-GB" altLang="en-US" sz="2000" dirty="0"/>
              <a:t>A JUnit test method is an ordinary method without any parameters. </a:t>
            </a:r>
          </a:p>
          <a:p>
            <a:endParaRPr lang="en-GB" altLang="en-US" sz="2400" dirty="0"/>
          </a:p>
        </p:txBody>
      </p:sp>
      <p:sp>
        <p:nvSpPr>
          <p:cNvPr id="7" name="Rectangle 2"/>
          <p:cNvSpPr>
            <a:spLocks noGrp="1" noChangeArrowheads="1"/>
          </p:cNvSpPr>
          <p:nvPr>
            <p:ph type="title"/>
          </p:nvPr>
        </p:nvSpPr>
        <p:spPr>
          <a:xfrm>
            <a:off x="628650" y="365126"/>
            <a:ext cx="7886700" cy="1325563"/>
          </a:xfrm>
        </p:spPr>
        <p:txBody>
          <a:bodyPr>
            <a:normAutofit/>
          </a:bodyPr>
          <a:lstStyle/>
          <a:p>
            <a:r>
              <a:rPr lang="en-GB" altLang="en-US" sz="2800" dirty="0" err="1"/>
              <a:t>JUnit</a:t>
            </a:r>
            <a:r>
              <a:rPr lang="en-GB" altLang="en-US" sz="2800" dirty="0"/>
              <a:t> </a:t>
            </a:r>
            <a:r>
              <a:rPr lang="en-GB" altLang="en-US" sz="2800" dirty="0" smtClean="0"/>
              <a:t>example</a:t>
            </a:r>
            <a:endParaRPr lang="en-GB" altLang="en-US" sz="2800" dirty="0"/>
          </a:p>
        </p:txBody>
      </p:sp>
    </p:spTree>
    <p:extLst>
      <p:ext uri="{BB962C8B-B14F-4D97-AF65-F5344CB8AC3E}">
        <p14:creationId xmlns="" xmlns:p14="http://schemas.microsoft.com/office/powerpoint/2010/main" val="38515341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28650" y="404664"/>
            <a:ext cx="7886700" cy="1325563"/>
          </a:xfrm>
        </p:spPr>
        <p:txBody>
          <a:bodyPr>
            <a:normAutofit/>
          </a:bodyPr>
          <a:lstStyle/>
          <a:p>
            <a:r>
              <a:rPr lang="fr-CA" altLang="en-US" sz="2800" dirty="0" err="1"/>
              <a:t>Problem</a:t>
            </a:r>
            <a:r>
              <a:rPr lang="fr-CA" altLang="en-US" sz="2800" dirty="0"/>
              <a:t> </a:t>
            </a:r>
            <a:r>
              <a:rPr lang="fr-CA" altLang="en-US" sz="2800" dirty="0" err="1"/>
              <a:t>statement</a:t>
            </a:r>
            <a:endParaRPr lang="fr-CA" altLang="en-US" sz="2800" dirty="0"/>
          </a:p>
        </p:txBody>
      </p:sp>
      <p:sp>
        <p:nvSpPr>
          <p:cNvPr id="10243" name="Rectangle 3"/>
          <p:cNvSpPr>
            <a:spLocks noGrp="1" noChangeArrowheads="1"/>
          </p:cNvSpPr>
          <p:nvPr>
            <p:ph type="body" idx="1"/>
          </p:nvPr>
        </p:nvSpPr>
        <p:spPr>
          <a:xfrm>
            <a:off x="628650" y="1825625"/>
            <a:ext cx="7886700" cy="2251447"/>
          </a:xfrm>
        </p:spPr>
        <p:txBody>
          <a:bodyPr>
            <a:normAutofit/>
          </a:bodyPr>
          <a:lstStyle/>
          <a:p>
            <a:pPr>
              <a:lnSpc>
                <a:spcPct val="90000"/>
              </a:lnSpc>
            </a:pPr>
            <a:r>
              <a:rPr lang="fr-CA" altLang="en-US" sz="2400" dirty="0" err="1"/>
              <a:t>Representing</a:t>
            </a:r>
            <a:r>
              <a:rPr lang="fr-CA" altLang="en-US" sz="2400" dirty="0"/>
              <a:t> </a:t>
            </a:r>
            <a:r>
              <a:rPr lang="fr-CA" altLang="en-US" sz="2400" dirty="0" err="1"/>
              <a:t>arithmetic</a:t>
            </a:r>
            <a:r>
              <a:rPr lang="fr-CA" altLang="en-US" sz="2400" dirty="0"/>
              <a:t> </a:t>
            </a:r>
            <a:r>
              <a:rPr lang="fr-CA" altLang="en-US" sz="2400" dirty="0" err="1"/>
              <a:t>with</a:t>
            </a:r>
            <a:r>
              <a:rPr lang="fr-CA" altLang="en-US" sz="2400" dirty="0"/>
              <a:t> multiple </a:t>
            </a:r>
            <a:r>
              <a:rPr lang="fr-CA" altLang="en-US" sz="2400" dirty="0" err="1"/>
              <a:t>currencies</a:t>
            </a:r>
            <a:endParaRPr lang="fr-CA" altLang="en-US" sz="2400" dirty="0"/>
          </a:p>
          <a:p>
            <a:pPr>
              <a:lnSpc>
                <a:spcPct val="90000"/>
              </a:lnSpc>
            </a:pPr>
            <a:r>
              <a:rPr lang="fr-CA" altLang="en-US" sz="2400" dirty="0" smtClean="0"/>
              <a:t>You </a:t>
            </a:r>
            <a:r>
              <a:rPr lang="fr-CA" altLang="en-US" sz="2400" dirty="0" err="1"/>
              <a:t>cannot</a:t>
            </a:r>
            <a:r>
              <a:rPr lang="fr-CA" altLang="en-US" sz="2400" dirty="0"/>
              <a:t> </a:t>
            </a:r>
            <a:r>
              <a:rPr lang="fr-CA" altLang="en-US" sz="2400" dirty="0" err="1"/>
              <a:t>just</a:t>
            </a:r>
            <a:r>
              <a:rPr lang="fr-CA" altLang="en-US" sz="2400" dirty="0"/>
              <a:t> </a:t>
            </a:r>
            <a:r>
              <a:rPr lang="fr-CA" altLang="en-US" sz="2400" dirty="0" err="1"/>
              <a:t>convert</a:t>
            </a:r>
            <a:r>
              <a:rPr lang="fr-CA" altLang="en-US" sz="2400" dirty="0"/>
              <a:t> one </a:t>
            </a:r>
            <a:r>
              <a:rPr lang="fr-CA" altLang="en-US" sz="2400" dirty="0" err="1"/>
              <a:t>currency</a:t>
            </a:r>
            <a:r>
              <a:rPr lang="fr-CA" altLang="en-US" sz="2400" dirty="0"/>
              <a:t> </a:t>
            </a:r>
            <a:r>
              <a:rPr lang="fr-CA" altLang="en-US" sz="2400" dirty="0" err="1"/>
              <a:t>into</a:t>
            </a:r>
            <a:r>
              <a:rPr lang="fr-CA" altLang="en-US" sz="2400" dirty="0"/>
              <a:t> </a:t>
            </a:r>
            <a:r>
              <a:rPr lang="fr-CA" altLang="en-US" sz="2400" dirty="0" err="1"/>
              <a:t>another</a:t>
            </a:r>
            <a:r>
              <a:rPr lang="fr-CA" altLang="en-US" sz="2400" dirty="0"/>
              <a:t> for </a:t>
            </a:r>
            <a:r>
              <a:rPr lang="fr-CA" altLang="en-US" sz="2400" dirty="0" err="1"/>
              <a:t>doing</a:t>
            </a:r>
            <a:r>
              <a:rPr lang="fr-CA" altLang="en-US" sz="2400" dirty="0"/>
              <a:t> </a:t>
            </a:r>
            <a:r>
              <a:rPr lang="fr-CA" altLang="en-US" sz="2400" dirty="0" err="1"/>
              <a:t>arithmetic</a:t>
            </a:r>
            <a:r>
              <a:rPr lang="fr-CA" altLang="en-US" sz="2400" dirty="0"/>
              <a:t> </a:t>
            </a:r>
            <a:r>
              <a:rPr lang="fr-CA" altLang="en-US" sz="2400" dirty="0" err="1"/>
              <a:t>since</a:t>
            </a:r>
            <a:r>
              <a:rPr lang="fr-CA" altLang="en-US" sz="2400" dirty="0"/>
              <a:t> </a:t>
            </a:r>
          </a:p>
          <a:p>
            <a:pPr lvl="1">
              <a:lnSpc>
                <a:spcPct val="90000"/>
              </a:lnSpc>
            </a:pPr>
            <a:r>
              <a:rPr lang="fr-CA" altLang="en-US" sz="2000" dirty="0" err="1"/>
              <a:t>there</a:t>
            </a:r>
            <a:r>
              <a:rPr lang="fr-CA" altLang="en-US" sz="2000" dirty="0"/>
              <a:t> </a:t>
            </a:r>
            <a:r>
              <a:rPr lang="fr-CA" altLang="en-US" sz="2000" dirty="0" err="1"/>
              <a:t>is</a:t>
            </a:r>
            <a:r>
              <a:rPr lang="fr-CA" altLang="en-US" sz="2000" dirty="0"/>
              <a:t> no single conversion rate </a:t>
            </a:r>
          </a:p>
          <a:p>
            <a:pPr lvl="1">
              <a:lnSpc>
                <a:spcPct val="90000"/>
              </a:lnSpc>
            </a:pPr>
            <a:r>
              <a:rPr lang="fr-CA" altLang="en-US" sz="2000" dirty="0" err="1"/>
              <a:t>you</a:t>
            </a:r>
            <a:r>
              <a:rPr lang="fr-CA" altLang="en-US" sz="2000" dirty="0"/>
              <a:t> </a:t>
            </a:r>
            <a:r>
              <a:rPr lang="fr-CA" altLang="en-US" sz="2000" dirty="0" err="1"/>
              <a:t>may</a:t>
            </a:r>
            <a:r>
              <a:rPr lang="fr-CA" altLang="en-US" sz="2000" dirty="0"/>
              <a:t> </a:t>
            </a:r>
            <a:r>
              <a:rPr lang="fr-CA" altLang="en-US" sz="2000" dirty="0" err="1"/>
              <a:t>need</a:t>
            </a:r>
            <a:r>
              <a:rPr lang="fr-CA" altLang="en-US" sz="2000" dirty="0"/>
              <a:t> to compare the value of a portfolio at </a:t>
            </a:r>
            <a:r>
              <a:rPr lang="fr-CA" altLang="en-US" sz="2000" dirty="0" err="1"/>
              <a:t>yesterday's</a:t>
            </a:r>
            <a:r>
              <a:rPr lang="fr-CA" altLang="en-US" sz="2000" dirty="0"/>
              <a:t> rate and </a:t>
            </a:r>
            <a:r>
              <a:rPr lang="fr-CA" altLang="en-US" sz="2000" dirty="0" err="1"/>
              <a:t>today's</a:t>
            </a:r>
            <a:r>
              <a:rPr lang="fr-CA" altLang="en-US" sz="2000" dirty="0"/>
              <a:t> rate</a:t>
            </a:r>
          </a:p>
          <a:p>
            <a:pPr>
              <a:lnSpc>
                <a:spcPct val="90000"/>
              </a:lnSpc>
            </a:pPr>
            <a:endParaRPr lang="fr-CA" altLang="en-US" sz="2400" dirty="0"/>
          </a:p>
        </p:txBody>
      </p:sp>
    </p:spTree>
    <p:extLst>
      <p:ext uri="{BB962C8B-B14F-4D97-AF65-F5344CB8AC3E}">
        <p14:creationId xmlns="" xmlns:p14="http://schemas.microsoft.com/office/powerpoint/2010/main" val="6952123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endParaRPr lang="en-US" altLang="en-US"/>
          </a:p>
        </p:txBody>
      </p:sp>
      <p:sp>
        <p:nvSpPr>
          <p:cNvPr id="11267" name="Rectangle 3"/>
          <p:cNvSpPr>
            <a:spLocks noGrp="1" noChangeArrowheads="1"/>
          </p:cNvSpPr>
          <p:nvPr>
            <p:ph type="body" idx="1"/>
          </p:nvPr>
        </p:nvSpPr>
        <p:spPr>
          <a:xfrm>
            <a:off x="857224" y="928670"/>
            <a:ext cx="7769225" cy="5575300"/>
          </a:xfrm>
        </p:spPr>
        <p:txBody>
          <a:bodyPr>
            <a:normAutofit fontScale="92500" lnSpcReduction="20000"/>
          </a:bodyPr>
          <a:lstStyle/>
          <a:p>
            <a:pPr>
              <a:lnSpc>
                <a:spcPct val="90000"/>
              </a:lnSpc>
              <a:buFontTx/>
              <a:buNone/>
            </a:pPr>
            <a:r>
              <a:rPr lang="fr-CA" altLang="en-US" sz="1800" b="1" dirty="0">
                <a:latin typeface="Courier New" panose="02070309020205020404" pitchFamily="49" charset="0"/>
              </a:rPr>
              <a:t>class Money {</a:t>
            </a:r>
          </a:p>
          <a:p>
            <a:pPr>
              <a:lnSpc>
                <a:spcPct val="90000"/>
              </a:lnSpc>
              <a:buFontTx/>
              <a:buNone/>
            </a:pPr>
            <a:endParaRPr lang="fr-CA" altLang="en-US" sz="1800" b="1" dirty="0">
              <a:latin typeface="Courier New" panose="02070309020205020404" pitchFamily="49" charset="0"/>
            </a:endParaRPr>
          </a:p>
          <a:p>
            <a:pPr>
              <a:lnSpc>
                <a:spcPct val="90000"/>
              </a:lnSpc>
              <a:buFontTx/>
              <a:buNone/>
            </a:pPr>
            <a:r>
              <a:rPr lang="fr-CA" altLang="en-US" sz="1800" b="1" dirty="0">
                <a:latin typeface="Courier New" panose="02070309020205020404" pitchFamily="49" charset="0"/>
              </a:rPr>
              <a:t>	</a:t>
            </a:r>
            <a:r>
              <a:rPr lang="fr-CA" altLang="en-US" sz="1800" b="1" dirty="0" err="1">
                <a:latin typeface="Courier New" panose="02070309020205020404" pitchFamily="49" charset="0"/>
              </a:rPr>
              <a:t>private</a:t>
            </a:r>
            <a:r>
              <a:rPr lang="fr-CA" altLang="en-US" sz="1800" b="1" dirty="0">
                <a:latin typeface="Courier New" panose="02070309020205020404" pitchFamily="49" charset="0"/>
              </a:rPr>
              <a:t> </a:t>
            </a:r>
            <a:r>
              <a:rPr lang="fr-CA" altLang="en-US" sz="1800" b="1" dirty="0" err="1">
                <a:latin typeface="Courier New" panose="02070309020205020404" pitchFamily="49" charset="0"/>
              </a:rPr>
              <a:t>int</a:t>
            </a:r>
            <a:r>
              <a:rPr lang="fr-CA" altLang="en-US" sz="1800" b="1" dirty="0">
                <a:latin typeface="Courier New" panose="02070309020205020404" pitchFamily="49" charset="0"/>
              </a:rPr>
              <a:t> </a:t>
            </a:r>
            <a:r>
              <a:rPr lang="fr-CA" altLang="en-US" sz="1800" b="1" dirty="0" err="1">
                <a:latin typeface="Courier New" panose="02070309020205020404" pitchFamily="49" charset="0"/>
              </a:rPr>
              <a:t>fAmount</a:t>
            </a:r>
            <a:r>
              <a:rPr lang="fr-CA" altLang="en-US" sz="1800" b="1" dirty="0">
                <a:latin typeface="Courier New" panose="02070309020205020404" pitchFamily="49" charset="0"/>
              </a:rPr>
              <a:t>;    </a:t>
            </a:r>
          </a:p>
          <a:p>
            <a:pPr>
              <a:lnSpc>
                <a:spcPct val="90000"/>
              </a:lnSpc>
              <a:buFontTx/>
              <a:buNone/>
            </a:pPr>
            <a:r>
              <a:rPr lang="fr-CA" altLang="en-US" sz="1800" b="1" dirty="0">
                <a:latin typeface="Courier New" panose="02070309020205020404" pitchFamily="49" charset="0"/>
              </a:rPr>
              <a:t>	//ISO </a:t>
            </a:r>
            <a:r>
              <a:rPr lang="fr-CA" altLang="en-US" sz="1800" b="1" dirty="0" err="1">
                <a:latin typeface="Courier New" panose="02070309020205020404" pitchFamily="49" charset="0"/>
              </a:rPr>
              <a:t>three</a:t>
            </a:r>
            <a:r>
              <a:rPr lang="fr-CA" altLang="en-US" sz="1800" b="1" dirty="0">
                <a:latin typeface="Courier New" panose="02070309020205020404" pitchFamily="49" charset="0"/>
              </a:rPr>
              <a:t> </a:t>
            </a:r>
            <a:r>
              <a:rPr lang="fr-CA" altLang="en-US" sz="1800" b="1" dirty="0" err="1">
                <a:latin typeface="Courier New" panose="02070309020205020404" pitchFamily="49" charset="0"/>
              </a:rPr>
              <a:t>letter</a:t>
            </a:r>
            <a:r>
              <a:rPr lang="fr-CA" altLang="en-US" sz="1800" b="1" dirty="0">
                <a:latin typeface="Courier New" panose="02070309020205020404" pitchFamily="49" charset="0"/>
              </a:rPr>
              <a:t> </a:t>
            </a:r>
            <a:r>
              <a:rPr lang="fr-CA" altLang="en-US" sz="1800" b="1" dirty="0" err="1">
                <a:latin typeface="Courier New" panose="02070309020205020404" pitchFamily="49" charset="0"/>
              </a:rPr>
              <a:t>abbreviation</a:t>
            </a:r>
            <a:r>
              <a:rPr lang="fr-CA" altLang="en-US" sz="1800" b="1" dirty="0">
                <a:latin typeface="Courier New" panose="02070309020205020404" pitchFamily="49" charset="0"/>
              </a:rPr>
              <a:t> (USD, CHF, etc.). </a:t>
            </a:r>
            <a:r>
              <a:rPr lang="fr-CA" altLang="en-US" sz="1800" b="1" dirty="0" err="1">
                <a:latin typeface="Courier New" panose="02070309020205020404" pitchFamily="49" charset="0"/>
              </a:rPr>
              <a:t>private</a:t>
            </a:r>
            <a:r>
              <a:rPr lang="fr-CA" altLang="en-US" sz="1800" b="1" dirty="0">
                <a:latin typeface="Courier New" panose="02070309020205020404" pitchFamily="49" charset="0"/>
              </a:rPr>
              <a:t> String </a:t>
            </a:r>
            <a:r>
              <a:rPr lang="fr-CA" altLang="en-US" sz="1800" b="1" dirty="0" err="1">
                <a:latin typeface="Courier New" panose="02070309020205020404" pitchFamily="49" charset="0"/>
              </a:rPr>
              <a:t>fCurrency</a:t>
            </a:r>
            <a:r>
              <a:rPr lang="fr-CA" altLang="en-US" sz="1800" b="1" dirty="0">
                <a:latin typeface="Courier New" panose="02070309020205020404" pitchFamily="49" charset="0"/>
              </a:rPr>
              <a:t>; </a:t>
            </a:r>
          </a:p>
          <a:p>
            <a:pPr>
              <a:lnSpc>
                <a:spcPct val="90000"/>
              </a:lnSpc>
              <a:buFontTx/>
              <a:buNone/>
            </a:pPr>
            <a:r>
              <a:rPr lang="fr-CA" altLang="en-US" sz="800" b="1" dirty="0">
                <a:latin typeface="Courier New" panose="02070309020205020404" pitchFamily="49" charset="0"/>
              </a:rPr>
              <a:t>  </a:t>
            </a:r>
          </a:p>
          <a:p>
            <a:pPr>
              <a:lnSpc>
                <a:spcPct val="90000"/>
              </a:lnSpc>
              <a:buFontTx/>
              <a:buNone/>
            </a:pPr>
            <a:r>
              <a:rPr lang="fr-CA" altLang="en-US" sz="1800" b="1" dirty="0">
                <a:latin typeface="Courier New" panose="02070309020205020404" pitchFamily="49" charset="0"/>
              </a:rPr>
              <a:t>	public Money(</a:t>
            </a:r>
            <a:r>
              <a:rPr lang="fr-CA" altLang="en-US" sz="1800" b="1" dirty="0" err="1">
                <a:latin typeface="Courier New" panose="02070309020205020404" pitchFamily="49" charset="0"/>
              </a:rPr>
              <a:t>int</a:t>
            </a:r>
            <a:r>
              <a:rPr lang="fr-CA" altLang="en-US" sz="1800" b="1" dirty="0">
                <a:latin typeface="Courier New" panose="02070309020205020404" pitchFamily="49" charset="0"/>
              </a:rPr>
              <a:t> </a:t>
            </a:r>
            <a:r>
              <a:rPr lang="fr-CA" altLang="en-US" sz="1800" b="1" dirty="0" err="1">
                <a:latin typeface="Courier New" panose="02070309020205020404" pitchFamily="49" charset="0"/>
              </a:rPr>
              <a:t>amount</a:t>
            </a:r>
            <a:r>
              <a:rPr lang="fr-CA" altLang="en-US" sz="1800" b="1" dirty="0">
                <a:latin typeface="Courier New" panose="02070309020205020404" pitchFamily="49" charset="0"/>
              </a:rPr>
              <a:t>, String </a:t>
            </a:r>
            <a:r>
              <a:rPr lang="fr-CA" altLang="en-US" sz="1800" b="1" dirty="0" err="1">
                <a:latin typeface="Courier New" panose="02070309020205020404" pitchFamily="49" charset="0"/>
              </a:rPr>
              <a:t>currency</a:t>
            </a:r>
            <a:r>
              <a:rPr lang="fr-CA" altLang="en-US" sz="1800" b="1" dirty="0">
                <a:latin typeface="Courier New" panose="02070309020205020404" pitchFamily="49" charset="0"/>
              </a:rPr>
              <a:t>){   </a:t>
            </a:r>
          </a:p>
          <a:p>
            <a:pPr>
              <a:lnSpc>
                <a:spcPct val="90000"/>
              </a:lnSpc>
              <a:buFontTx/>
              <a:buNone/>
            </a:pPr>
            <a:r>
              <a:rPr lang="fr-CA" altLang="en-US" sz="1800" b="1" dirty="0">
                <a:latin typeface="Courier New" panose="02070309020205020404" pitchFamily="49" charset="0"/>
              </a:rPr>
              <a:t>	     </a:t>
            </a:r>
            <a:r>
              <a:rPr lang="fr-CA" altLang="en-US" sz="1800" b="1" dirty="0" err="1">
                <a:latin typeface="Courier New" panose="02070309020205020404" pitchFamily="49" charset="0"/>
              </a:rPr>
              <a:t>fAmount</a:t>
            </a:r>
            <a:r>
              <a:rPr lang="fr-CA" altLang="en-US" sz="1800" b="1" dirty="0">
                <a:latin typeface="Courier New" panose="02070309020205020404" pitchFamily="49" charset="0"/>
              </a:rPr>
              <a:t>= </a:t>
            </a:r>
            <a:r>
              <a:rPr lang="fr-CA" altLang="en-US" sz="1800" b="1" dirty="0" err="1">
                <a:latin typeface="Courier New" panose="02070309020205020404" pitchFamily="49" charset="0"/>
              </a:rPr>
              <a:t>amount</a:t>
            </a:r>
            <a:r>
              <a:rPr lang="fr-CA" altLang="en-US" sz="1800" b="1" dirty="0">
                <a:latin typeface="Courier New" panose="02070309020205020404" pitchFamily="49" charset="0"/>
              </a:rPr>
              <a:t>;    </a:t>
            </a:r>
          </a:p>
          <a:p>
            <a:pPr>
              <a:lnSpc>
                <a:spcPct val="90000"/>
              </a:lnSpc>
              <a:buFontTx/>
              <a:buNone/>
            </a:pPr>
            <a:r>
              <a:rPr lang="fr-CA" altLang="en-US" sz="1800" b="1" dirty="0">
                <a:latin typeface="Courier New" panose="02070309020205020404" pitchFamily="49" charset="0"/>
              </a:rPr>
              <a:t>	     </a:t>
            </a:r>
            <a:r>
              <a:rPr lang="fr-CA" altLang="en-US" sz="1800" b="1" dirty="0" err="1">
                <a:latin typeface="Courier New" panose="02070309020205020404" pitchFamily="49" charset="0"/>
              </a:rPr>
              <a:t>fCurrency</a:t>
            </a:r>
            <a:r>
              <a:rPr lang="fr-CA" altLang="en-US" sz="1800" b="1" dirty="0">
                <a:latin typeface="Courier New" panose="02070309020205020404" pitchFamily="49" charset="0"/>
              </a:rPr>
              <a:t>= </a:t>
            </a:r>
            <a:r>
              <a:rPr lang="fr-CA" altLang="en-US" sz="1800" b="1" dirty="0" err="1">
                <a:latin typeface="Courier New" panose="02070309020205020404" pitchFamily="49" charset="0"/>
              </a:rPr>
              <a:t>currency</a:t>
            </a:r>
            <a:r>
              <a:rPr lang="fr-CA" altLang="en-US" sz="1800" b="1" dirty="0">
                <a:latin typeface="Courier New" panose="02070309020205020404" pitchFamily="49" charset="0"/>
              </a:rPr>
              <a:t>;   </a:t>
            </a:r>
          </a:p>
          <a:p>
            <a:pPr>
              <a:lnSpc>
                <a:spcPct val="90000"/>
              </a:lnSpc>
              <a:buFontTx/>
              <a:buNone/>
            </a:pPr>
            <a:r>
              <a:rPr lang="fr-CA" altLang="en-US" sz="1800" b="1" dirty="0">
                <a:latin typeface="Courier New" panose="02070309020205020404" pitchFamily="49" charset="0"/>
              </a:rPr>
              <a:t>  }     </a:t>
            </a:r>
          </a:p>
          <a:p>
            <a:pPr>
              <a:lnSpc>
                <a:spcPct val="90000"/>
              </a:lnSpc>
              <a:buFontTx/>
              <a:buNone/>
            </a:pPr>
            <a:r>
              <a:rPr lang="fr-CA" altLang="en-US" sz="1800" b="1" dirty="0">
                <a:latin typeface="Courier New" panose="02070309020205020404" pitchFamily="49" charset="0"/>
              </a:rPr>
              <a:t>	public </a:t>
            </a:r>
            <a:r>
              <a:rPr lang="fr-CA" altLang="en-US" sz="1800" b="1" dirty="0" err="1">
                <a:latin typeface="Courier New" panose="02070309020205020404" pitchFamily="49" charset="0"/>
              </a:rPr>
              <a:t>int</a:t>
            </a:r>
            <a:r>
              <a:rPr lang="fr-CA" altLang="en-US" sz="1800" b="1" dirty="0">
                <a:latin typeface="Courier New" panose="02070309020205020404" pitchFamily="49" charset="0"/>
              </a:rPr>
              <a:t> </a:t>
            </a:r>
            <a:r>
              <a:rPr lang="fr-CA" altLang="en-US" sz="1800" b="1" dirty="0" err="1">
                <a:latin typeface="Courier New" panose="02070309020205020404" pitchFamily="49" charset="0"/>
              </a:rPr>
              <a:t>amount</a:t>
            </a:r>
            <a:r>
              <a:rPr lang="fr-CA" altLang="en-US" sz="1800" b="1" dirty="0">
                <a:latin typeface="Courier New" panose="02070309020205020404" pitchFamily="49" charset="0"/>
              </a:rPr>
              <a:t>() {</a:t>
            </a:r>
          </a:p>
          <a:p>
            <a:pPr>
              <a:lnSpc>
                <a:spcPct val="90000"/>
              </a:lnSpc>
              <a:buFontTx/>
              <a:buNone/>
            </a:pPr>
            <a:r>
              <a:rPr lang="fr-CA" altLang="en-US" sz="1800" b="1" dirty="0">
                <a:latin typeface="Courier New" panose="02070309020205020404" pitchFamily="49" charset="0"/>
              </a:rPr>
              <a:t>		 return </a:t>
            </a:r>
            <a:r>
              <a:rPr lang="fr-CA" altLang="en-US" sz="1800" b="1" dirty="0" err="1">
                <a:latin typeface="Courier New" panose="02070309020205020404" pitchFamily="49" charset="0"/>
              </a:rPr>
              <a:t>fAmount</a:t>
            </a:r>
            <a:r>
              <a:rPr lang="fr-CA" altLang="en-US" sz="1800" b="1" dirty="0">
                <a:latin typeface="Courier New" panose="02070309020205020404" pitchFamily="49" charset="0"/>
              </a:rPr>
              <a:t>;   </a:t>
            </a:r>
          </a:p>
          <a:p>
            <a:pPr>
              <a:lnSpc>
                <a:spcPct val="90000"/>
              </a:lnSpc>
              <a:buFontTx/>
              <a:buNone/>
            </a:pPr>
            <a:r>
              <a:rPr lang="fr-CA" altLang="en-US" sz="1800" b="1" dirty="0">
                <a:latin typeface="Courier New" panose="02070309020205020404" pitchFamily="49" charset="0"/>
              </a:rPr>
              <a:t>  }    </a:t>
            </a:r>
          </a:p>
          <a:p>
            <a:pPr>
              <a:lnSpc>
                <a:spcPct val="90000"/>
              </a:lnSpc>
              <a:buFontTx/>
              <a:buNone/>
            </a:pPr>
            <a:r>
              <a:rPr lang="fr-CA" altLang="en-US" sz="1800" b="1" dirty="0">
                <a:latin typeface="Courier New" panose="02070309020205020404" pitchFamily="49" charset="0"/>
              </a:rPr>
              <a:t>	public String </a:t>
            </a:r>
            <a:r>
              <a:rPr lang="fr-CA" altLang="en-US" sz="1800" b="1" dirty="0" err="1">
                <a:latin typeface="Courier New" panose="02070309020205020404" pitchFamily="49" charset="0"/>
              </a:rPr>
              <a:t>currency</a:t>
            </a:r>
            <a:r>
              <a:rPr lang="fr-CA" altLang="en-US" sz="1800" b="1" dirty="0">
                <a:latin typeface="Courier New" panose="02070309020205020404" pitchFamily="49" charset="0"/>
              </a:rPr>
              <a:t>() {  </a:t>
            </a:r>
          </a:p>
          <a:p>
            <a:pPr>
              <a:lnSpc>
                <a:spcPct val="90000"/>
              </a:lnSpc>
              <a:buFontTx/>
              <a:buNone/>
            </a:pPr>
            <a:r>
              <a:rPr lang="fr-CA" altLang="en-US" sz="1800" b="1" dirty="0">
                <a:latin typeface="Courier New" panose="02070309020205020404" pitchFamily="49" charset="0"/>
              </a:rPr>
              <a:t>       return </a:t>
            </a:r>
            <a:r>
              <a:rPr lang="fr-CA" altLang="en-US" sz="1800" b="1" dirty="0" err="1">
                <a:latin typeface="Courier New" panose="02070309020205020404" pitchFamily="49" charset="0"/>
              </a:rPr>
              <a:t>fCurrency</a:t>
            </a:r>
            <a:r>
              <a:rPr lang="fr-CA" altLang="en-US" sz="1800" b="1" dirty="0">
                <a:latin typeface="Courier New" panose="02070309020205020404" pitchFamily="49" charset="0"/>
              </a:rPr>
              <a:t>;   </a:t>
            </a:r>
          </a:p>
          <a:p>
            <a:pPr>
              <a:lnSpc>
                <a:spcPct val="90000"/>
              </a:lnSpc>
              <a:buFontTx/>
              <a:buNone/>
            </a:pPr>
            <a:r>
              <a:rPr lang="fr-CA" altLang="en-US" sz="1800" b="1" dirty="0">
                <a:latin typeface="Courier New" panose="02070309020205020404" pitchFamily="49" charset="0"/>
              </a:rPr>
              <a:t>  } </a:t>
            </a:r>
          </a:p>
          <a:p>
            <a:pPr>
              <a:lnSpc>
                <a:spcPct val="90000"/>
              </a:lnSpc>
              <a:buFontTx/>
              <a:buNone/>
            </a:pPr>
            <a:r>
              <a:rPr lang="fr-CA" altLang="en-US" sz="1800" b="1" dirty="0">
                <a:latin typeface="Courier New" panose="02070309020205020404" pitchFamily="49" charset="0"/>
              </a:rPr>
              <a:t>	public Money </a:t>
            </a:r>
            <a:r>
              <a:rPr lang="fr-CA" altLang="en-US" sz="1800" b="1" dirty="0" err="1">
                <a:latin typeface="Courier New" panose="02070309020205020404" pitchFamily="49" charset="0"/>
              </a:rPr>
              <a:t>add</a:t>
            </a:r>
            <a:r>
              <a:rPr lang="fr-CA" altLang="en-US" sz="1800" b="1" dirty="0">
                <a:latin typeface="Courier New" panose="02070309020205020404" pitchFamily="49" charset="0"/>
              </a:rPr>
              <a:t>(Money m) {  </a:t>
            </a:r>
          </a:p>
          <a:p>
            <a:pPr>
              <a:lnSpc>
                <a:spcPct val="90000"/>
              </a:lnSpc>
              <a:buFontTx/>
              <a:buNone/>
            </a:pPr>
            <a:r>
              <a:rPr lang="fr-CA" altLang="en-US" sz="1800" b="1" dirty="0">
                <a:latin typeface="Courier New" panose="02070309020205020404" pitchFamily="49" charset="0"/>
              </a:rPr>
              <a:t>	    return new Money(</a:t>
            </a:r>
            <a:r>
              <a:rPr lang="fr-CA" altLang="en-US" sz="1800" b="1" dirty="0" err="1">
                <a:latin typeface="Courier New" panose="02070309020205020404" pitchFamily="49" charset="0"/>
              </a:rPr>
              <a:t>amount</a:t>
            </a:r>
            <a:r>
              <a:rPr lang="fr-CA" altLang="en-US" sz="1800" b="1" dirty="0">
                <a:latin typeface="Courier New" panose="02070309020205020404" pitchFamily="49" charset="0"/>
              </a:rPr>
              <a:t>()+</a:t>
            </a:r>
            <a:r>
              <a:rPr lang="fr-CA" altLang="en-US" sz="1800" b="1" dirty="0" err="1">
                <a:latin typeface="Courier New" panose="02070309020205020404" pitchFamily="49" charset="0"/>
              </a:rPr>
              <a:t>m.amount</a:t>
            </a:r>
            <a:r>
              <a:rPr lang="fr-CA" altLang="en-US" sz="1800" b="1" dirty="0">
                <a:latin typeface="Courier New" panose="02070309020205020404" pitchFamily="49" charset="0"/>
              </a:rPr>
              <a:t>(),</a:t>
            </a:r>
            <a:r>
              <a:rPr lang="fr-CA" altLang="en-US" sz="1800" b="1" dirty="0" err="1">
                <a:latin typeface="Courier New" panose="02070309020205020404" pitchFamily="49" charset="0"/>
              </a:rPr>
              <a:t>currency</a:t>
            </a:r>
            <a:r>
              <a:rPr lang="fr-CA" altLang="en-US" sz="1800" b="1" dirty="0">
                <a:latin typeface="Courier New" panose="02070309020205020404" pitchFamily="49" charset="0"/>
              </a:rPr>
              <a:t>()); }</a:t>
            </a:r>
          </a:p>
          <a:p>
            <a:pPr>
              <a:lnSpc>
                <a:spcPct val="90000"/>
              </a:lnSpc>
              <a:buFontTx/>
              <a:buNone/>
            </a:pPr>
            <a:r>
              <a:rPr lang="fr-CA" altLang="en-US" sz="1800" b="1" dirty="0">
                <a:latin typeface="Courier New" panose="02070309020205020404" pitchFamily="49" charset="0"/>
              </a:rPr>
              <a:t>}</a:t>
            </a:r>
          </a:p>
        </p:txBody>
      </p:sp>
    </p:spTree>
    <p:extLst>
      <p:ext uri="{BB962C8B-B14F-4D97-AF65-F5344CB8AC3E}">
        <p14:creationId xmlns="" xmlns:p14="http://schemas.microsoft.com/office/powerpoint/2010/main" val="23891462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fr-CA" altLang="en-US" b="1">
                <a:latin typeface="Courier New" panose="02070309020205020404" pitchFamily="49" charset="0"/>
              </a:rPr>
              <a:t>equals</a:t>
            </a:r>
            <a:r>
              <a:rPr lang="fr-CA" altLang="en-US"/>
              <a:t> in class </a:t>
            </a:r>
            <a:r>
              <a:rPr lang="fr-CA" altLang="en-US" b="1">
                <a:latin typeface="Courier New" panose="02070309020205020404" pitchFamily="49" charset="0"/>
              </a:rPr>
              <a:t>Money</a:t>
            </a:r>
          </a:p>
        </p:txBody>
      </p:sp>
      <p:sp>
        <p:nvSpPr>
          <p:cNvPr id="14339" name="Rectangle 3"/>
          <p:cNvSpPr>
            <a:spLocks noGrp="1" noChangeArrowheads="1"/>
          </p:cNvSpPr>
          <p:nvPr>
            <p:ph type="body" idx="1"/>
          </p:nvPr>
        </p:nvSpPr>
        <p:spPr>
          <a:xfrm>
            <a:off x="838200" y="1766888"/>
            <a:ext cx="8305800" cy="4113212"/>
          </a:xfrm>
        </p:spPr>
        <p:txBody>
          <a:bodyPr/>
          <a:lstStyle/>
          <a:p>
            <a:pPr>
              <a:buFontTx/>
              <a:buNone/>
            </a:pPr>
            <a:r>
              <a:rPr lang="fr-CA" altLang="en-US" sz="1800" b="1">
                <a:latin typeface="Courier New" panose="02070309020205020404" pitchFamily="49" charset="0"/>
              </a:rPr>
              <a:t>public boolean equals(Object anObject)</a:t>
            </a:r>
          </a:p>
          <a:p>
            <a:pPr>
              <a:buFontTx/>
              <a:buNone/>
            </a:pPr>
            <a:r>
              <a:rPr lang="fr-CA" altLang="en-US" sz="1800" b="1">
                <a:latin typeface="Courier New" panose="02070309020205020404" pitchFamily="49" charset="0"/>
              </a:rPr>
              <a:t>{  </a:t>
            </a:r>
          </a:p>
          <a:p>
            <a:pPr>
              <a:buFontTx/>
              <a:buNone/>
            </a:pPr>
            <a:r>
              <a:rPr lang="fr-CA" altLang="en-US" sz="1800" b="1">
                <a:latin typeface="Courier New" panose="02070309020205020404" pitchFamily="49" charset="0"/>
              </a:rPr>
              <a:t>	if (anObject instanceof Money){</a:t>
            </a:r>
          </a:p>
          <a:p>
            <a:pPr>
              <a:buFontTx/>
              <a:buNone/>
            </a:pPr>
            <a:r>
              <a:rPr lang="fr-CA" altLang="en-US" sz="1800" b="1">
                <a:latin typeface="Courier New" panose="02070309020205020404" pitchFamily="49" charset="0"/>
              </a:rPr>
              <a:t>     Money aMoney= (Money)anObject; </a:t>
            </a:r>
          </a:p>
          <a:p>
            <a:pPr>
              <a:buFontTx/>
              <a:buNone/>
            </a:pPr>
            <a:r>
              <a:rPr lang="fr-CA" altLang="en-US" sz="1800" b="1">
                <a:latin typeface="Courier New" panose="02070309020205020404" pitchFamily="49" charset="0"/>
              </a:rPr>
              <a:t>     return aMoney.currency().equals(currency())  </a:t>
            </a:r>
          </a:p>
          <a:p>
            <a:pPr>
              <a:buFontTx/>
              <a:buNone/>
            </a:pPr>
            <a:r>
              <a:rPr lang="fr-CA" altLang="en-US" sz="1800" b="1">
                <a:latin typeface="Courier New" panose="02070309020205020404" pitchFamily="49" charset="0"/>
              </a:rPr>
              <a:t>            &amp;&amp; amount() == aMoney.amount();</a:t>
            </a:r>
          </a:p>
          <a:p>
            <a:pPr>
              <a:buFontTx/>
              <a:buNone/>
            </a:pPr>
            <a:r>
              <a:rPr lang="fr-CA" altLang="en-US" sz="1800" b="1">
                <a:latin typeface="Courier New" panose="02070309020205020404" pitchFamily="49" charset="0"/>
              </a:rPr>
              <a:t>     } </a:t>
            </a:r>
          </a:p>
          <a:p>
            <a:pPr>
              <a:buFontTx/>
              <a:buNone/>
            </a:pPr>
            <a:r>
              <a:rPr lang="fr-CA" altLang="en-US" sz="1800" b="1">
                <a:latin typeface="Courier New" panose="02070309020205020404" pitchFamily="49" charset="0"/>
              </a:rPr>
              <a:t>   return false; </a:t>
            </a:r>
          </a:p>
          <a:p>
            <a:pPr>
              <a:buFontTx/>
              <a:buNone/>
            </a:pPr>
            <a:r>
              <a:rPr lang="fr-CA" altLang="en-US" sz="1800" b="1">
                <a:latin typeface="Courier New" panose="02070309020205020404" pitchFamily="49" charset="0"/>
              </a:rPr>
              <a:t>}</a:t>
            </a:r>
          </a:p>
        </p:txBody>
      </p:sp>
    </p:spTree>
    <p:extLst>
      <p:ext uri="{BB962C8B-B14F-4D97-AF65-F5344CB8AC3E}">
        <p14:creationId xmlns="" xmlns:p14="http://schemas.microsoft.com/office/powerpoint/2010/main" val="42844990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85720" y="517415"/>
            <a:ext cx="8358246" cy="1325563"/>
          </a:xfrm>
        </p:spPr>
        <p:txBody>
          <a:bodyPr>
            <a:normAutofit/>
          </a:bodyPr>
          <a:lstStyle/>
          <a:p>
            <a:r>
              <a:rPr lang="fr-CA" altLang="en-US" sz="2200" dirty="0" err="1"/>
              <a:t>When</a:t>
            </a:r>
            <a:r>
              <a:rPr lang="fr-CA" altLang="en-US" sz="2200" dirty="0"/>
              <a:t> </a:t>
            </a:r>
            <a:r>
              <a:rPr lang="fr-CA" altLang="en-US" sz="2200" dirty="0" err="1"/>
              <a:t>you</a:t>
            </a:r>
            <a:r>
              <a:rPr lang="fr-CA" altLang="en-US" sz="2200" dirty="0"/>
              <a:t> </a:t>
            </a:r>
            <a:r>
              <a:rPr lang="fr-CA" altLang="en-US" sz="2200" dirty="0" err="1"/>
              <a:t>add</a:t>
            </a:r>
            <a:r>
              <a:rPr lang="fr-CA" altLang="en-US" sz="2200" dirty="0"/>
              <a:t> </a:t>
            </a:r>
            <a:r>
              <a:rPr lang="fr-CA" altLang="en-US" sz="2200" dirty="0" err="1"/>
              <a:t>two</a:t>
            </a:r>
            <a:r>
              <a:rPr lang="fr-CA" altLang="en-US" sz="2200" dirty="0"/>
              <a:t> </a:t>
            </a:r>
            <a:r>
              <a:rPr lang="fr-CA" altLang="en-US" sz="2200" dirty="0" err="1"/>
              <a:t>Moneys</a:t>
            </a:r>
            <a:r>
              <a:rPr lang="fr-CA" altLang="en-US" sz="2200" dirty="0"/>
              <a:t> of the </a:t>
            </a:r>
            <a:r>
              <a:rPr lang="fr-CA" altLang="en-US" sz="2200" dirty="0" err="1"/>
              <a:t>same</a:t>
            </a:r>
            <a:r>
              <a:rPr lang="fr-CA" altLang="en-US" sz="2200" dirty="0"/>
              <a:t> </a:t>
            </a:r>
            <a:r>
              <a:rPr lang="fr-CA" altLang="en-US" sz="2200" dirty="0" err="1"/>
              <a:t>currency</a:t>
            </a:r>
            <a:r>
              <a:rPr lang="fr-CA" altLang="en-US" sz="2200" dirty="0"/>
              <a:t>, </a:t>
            </a:r>
            <a:br>
              <a:rPr lang="fr-CA" altLang="en-US" sz="2200" dirty="0"/>
            </a:br>
            <a:r>
              <a:rPr lang="fr-CA" altLang="en-US" sz="2200" dirty="0"/>
              <a:t>the </a:t>
            </a:r>
            <a:r>
              <a:rPr lang="fr-CA" altLang="en-US" sz="2200" dirty="0" err="1"/>
              <a:t>resulting</a:t>
            </a:r>
            <a:r>
              <a:rPr lang="fr-CA" altLang="en-US" sz="2200" dirty="0"/>
              <a:t> Money has as </a:t>
            </a:r>
            <a:r>
              <a:rPr lang="fr-CA" altLang="en-US" sz="2200" dirty="0" err="1"/>
              <a:t>its</a:t>
            </a:r>
            <a:r>
              <a:rPr lang="fr-CA" altLang="en-US" sz="2200" dirty="0"/>
              <a:t> </a:t>
            </a:r>
            <a:r>
              <a:rPr lang="fr-CA" altLang="en-US" sz="2200" dirty="0" err="1"/>
              <a:t>amount</a:t>
            </a:r>
            <a:r>
              <a:rPr lang="fr-CA" altLang="en-US" sz="2200" dirty="0"/>
              <a:t> the </a:t>
            </a:r>
            <a:r>
              <a:rPr lang="fr-CA" altLang="en-US" sz="2200" dirty="0" err="1"/>
              <a:t>sum</a:t>
            </a:r>
            <a:r>
              <a:rPr lang="fr-CA" altLang="en-US" sz="2200" dirty="0"/>
              <a:t> of the </a:t>
            </a:r>
            <a:r>
              <a:rPr lang="fr-CA" altLang="en-US" sz="2200" dirty="0" err="1"/>
              <a:t>other</a:t>
            </a:r>
            <a:r>
              <a:rPr lang="fr-CA" altLang="en-US" sz="2200" dirty="0"/>
              <a:t> </a:t>
            </a:r>
            <a:r>
              <a:rPr lang="fr-CA" altLang="en-US" sz="2200" dirty="0" err="1"/>
              <a:t>two</a:t>
            </a:r>
            <a:r>
              <a:rPr lang="fr-CA" altLang="en-US" sz="2200" dirty="0"/>
              <a:t> </a:t>
            </a:r>
            <a:r>
              <a:rPr lang="fr-CA" altLang="en-US" sz="2200" dirty="0" err="1"/>
              <a:t>amounts</a:t>
            </a:r>
            <a:endParaRPr lang="fr-CA" altLang="en-US" sz="2200" dirty="0"/>
          </a:p>
        </p:txBody>
      </p:sp>
      <p:sp>
        <p:nvSpPr>
          <p:cNvPr id="12291" name="Rectangle 3"/>
          <p:cNvSpPr>
            <a:spLocks noGrp="1" noChangeArrowheads="1"/>
          </p:cNvSpPr>
          <p:nvPr>
            <p:ph type="body" idx="1"/>
          </p:nvPr>
        </p:nvSpPr>
        <p:spPr/>
        <p:txBody>
          <a:bodyPr>
            <a:normAutofit fontScale="92500" lnSpcReduction="20000"/>
          </a:bodyPr>
          <a:lstStyle/>
          <a:p>
            <a:pPr marL="533400" indent="-533400">
              <a:lnSpc>
                <a:spcPct val="90000"/>
              </a:lnSpc>
              <a:buFontTx/>
              <a:buNone/>
            </a:pPr>
            <a:r>
              <a:rPr lang="fr-CA" altLang="en-US" sz="1800" b="1" dirty="0">
                <a:latin typeface="Courier New" panose="02070309020205020404" pitchFamily="49" charset="0"/>
              </a:rPr>
              <a:t>public class </a:t>
            </a:r>
            <a:r>
              <a:rPr lang="fr-CA" altLang="en-US" sz="1800" b="1" dirty="0" err="1">
                <a:solidFill>
                  <a:srgbClr val="FF0000"/>
                </a:solidFill>
                <a:latin typeface="Courier New" panose="02070309020205020404" pitchFamily="49" charset="0"/>
              </a:rPr>
              <a:t>MoneyTest</a:t>
            </a:r>
            <a:r>
              <a:rPr lang="fr-CA" altLang="en-US" sz="1800" b="1" dirty="0">
                <a:latin typeface="Courier New" panose="02070309020205020404" pitchFamily="49" charset="0"/>
              </a:rPr>
              <a:t> </a:t>
            </a:r>
            <a:r>
              <a:rPr lang="fr-CA" altLang="en-US" sz="1800" b="1" dirty="0" err="1">
                <a:latin typeface="Courier New" panose="02070309020205020404" pitchFamily="49" charset="0"/>
              </a:rPr>
              <a:t>extends</a:t>
            </a:r>
            <a:r>
              <a:rPr lang="fr-CA" altLang="en-US" sz="1800" b="1" dirty="0">
                <a:latin typeface="Courier New" panose="02070309020205020404" pitchFamily="49" charset="0"/>
              </a:rPr>
              <a:t> </a:t>
            </a:r>
            <a:r>
              <a:rPr lang="fr-CA" altLang="en-US" sz="1800" b="1" i="1" dirty="0" err="1">
                <a:solidFill>
                  <a:srgbClr val="FF0000"/>
                </a:solidFill>
                <a:latin typeface="Courier New" panose="02070309020205020404" pitchFamily="49" charset="0"/>
              </a:rPr>
              <a:t>TestCase</a:t>
            </a:r>
            <a:r>
              <a:rPr lang="fr-CA" altLang="en-US" sz="1800" b="1" dirty="0">
                <a:latin typeface="Courier New" panose="02070309020205020404" pitchFamily="49" charset="0"/>
              </a:rPr>
              <a:t> {</a:t>
            </a:r>
          </a:p>
          <a:p>
            <a:pPr marL="533400" indent="-533400">
              <a:lnSpc>
                <a:spcPct val="90000"/>
              </a:lnSpc>
              <a:buFontTx/>
              <a:buNone/>
            </a:pPr>
            <a:r>
              <a:rPr lang="fr-CA" altLang="en-US" sz="1800" b="1" dirty="0">
                <a:latin typeface="Courier New" panose="02070309020205020404" pitchFamily="49" charset="0"/>
              </a:rPr>
              <a:t>     //… </a:t>
            </a:r>
          </a:p>
          <a:p>
            <a:pPr marL="533400" indent="-533400">
              <a:lnSpc>
                <a:spcPct val="90000"/>
              </a:lnSpc>
              <a:buFontTx/>
              <a:buNone/>
            </a:pPr>
            <a:r>
              <a:rPr lang="fr-CA" altLang="en-US" sz="1800" b="1" dirty="0">
                <a:latin typeface="Courier New" panose="02070309020205020404" pitchFamily="49" charset="0"/>
              </a:rPr>
              <a:t>    public </a:t>
            </a:r>
            <a:r>
              <a:rPr lang="fr-CA" altLang="en-US" sz="1800" b="1" dirty="0" err="1">
                <a:latin typeface="Courier New" panose="02070309020205020404" pitchFamily="49" charset="0"/>
              </a:rPr>
              <a:t>void</a:t>
            </a:r>
            <a:r>
              <a:rPr lang="fr-CA" altLang="en-US" sz="1800" b="1" dirty="0">
                <a:latin typeface="Courier New" panose="02070309020205020404" pitchFamily="49" charset="0"/>
              </a:rPr>
              <a:t> </a:t>
            </a:r>
            <a:r>
              <a:rPr lang="fr-CA" altLang="en-US" sz="1800" b="1" i="1" dirty="0" err="1">
                <a:solidFill>
                  <a:srgbClr val="FF0000"/>
                </a:solidFill>
                <a:latin typeface="Courier New" panose="02070309020205020404" pitchFamily="49" charset="0"/>
              </a:rPr>
              <a:t>testSimpleAdd</a:t>
            </a:r>
            <a:r>
              <a:rPr lang="fr-CA" altLang="en-US" sz="1800" b="1" dirty="0">
                <a:latin typeface="Courier New" panose="02070309020205020404" pitchFamily="49" charset="0"/>
              </a:rPr>
              <a:t>() {   </a:t>
            </a:r>
          </a:p>
          <a:p>
            <a:pPr marL="533400" indent="-533400">
              <a:lnSpc>
                <a:spcPct val="90000"/>
              </a:lnSpc>
              <a:buFontTx/>
              <a:buNone/>
            </a:pPr>
            <a:r>
              <a:rPr lang="fr-CA" altLang="en-US" sz="1800" b="1" dirty="0">
                <a:latin typeface="Courier New" panose="02070309020205020404" pitchFamily="49" charset="0"/>
              </a:rPr>
              <a:t>      Money m12CHF= new Money(12, "CHF");  // (1)  </a:t>
            </a:r>
          </a:p>
          <a:p>
            <a:pPr marL="533400" indent="-533400">
              <a:lnSpc>
                <a:spcPct val="90000"/>
              </a:lnSpc>
              <a:buFontTx/>
              <a:buNone/>
            </a:pPr>
            <a:r>
              <a:rPr lang="fr-CA" altLang="en-US" sz="1800" b="1" dirty="0">
                <a:latin typeface="Courier New" panose="02070309020205020404" pitchFamily="49" charset="0"/>
              </a:rPr>
              <a:t>      Money m14CHF= new Money(14, "CHF");           </a:t>
            </a:r>
          </a:p>
          <a:p>
            <a:pPr marL="533400" indent="-533400">
              <a:lnSpc>
                <a:spcPct val="90000"/>
              </a:lnSpc>
              <a:buFontTx/>
              <a:buNone/>
            </a:pPr>
            <a:r>
              <a:rPr lang="fr-CA" altLang="en-US" sz="1800" b="1" dirty="0">
                <a:latin typeface="Courier New" panose="02070309020205020404" pitchFamily="49" charset="0"/>
              </a:rPr>
              <a:t>      Money </a:t>
            </a:r>
            <a:r>
              <a:rPr lang="fr-CA" altLang="en-US" sz="1800" b="1" dirty="0" err="1">
                <a:latin typeface="Courier New" panose="02070309020205020404" pitchFamily="49" charset="0"/>
              </a:rPr>
              <a:t>expected</a:t>
            </a:r>
            <a:r>
              <a:rPr lang="fr-CA" altLang="en-US" sz="1800" b="1" dirty="0">
                <a:latin typeface="Courier New" panose="02070309020205020404" pitchFamily="49" charset="0"/>
              </a:rPr>
              <a:t>= new Money(26, "CHF");     </a:t>
            </a:r>
          </a:p>
          <a:p>
            <a:pPr marL="533400" indent="-533400">
              <a:lnSpc>
                <a:spcPct val="90000"/>
              </a:lnSpc>
              <a:buFontTx/>
              <a:buNone/>
            </a:pPr>
            <a:r>
              <a:rPr lang="fr-CA" altLang="en-US" sz="1800" b="1" dirty="0">
                <a:latin typeface="Courier New" panose="02070309020205020404" pitchFamily="49" charset="0"/>
              </a:rPr>
              <a:t>      Money </a:t>
            </a:r>
            <a:r>
              <a:rPr lang="fr-CA" altLang="en-US" sz="1800" b="1" dirty="0" err="1">
                <a:latin typeface="Courier New" panose="02070309020205020404" pitchFamily="49" charset="0"/>
              </a:rPr>
              <a:t>result</a:t>
            </a:r>
            <a:r>
              <a:rPr lang="fr-CA" altLang="en-US" sz="1800" b="1" dirty="0">
                <a:latin typeface="Courier New" panose="02070309020205020404" pitchFamily="49" charset="0"/>
              </a:rPr>
              <a:t>= m12CHF.add(m14CHF);    // (2)  </a:t>
            </a:r>
          </a:p>
          <a:p>
            <a:pPr marL="533400" indent="-533400">
              <a:lnSpc>
                <a:spcPct val="90000"/>
              </a:lnSpc>
              <a:buFontTx/>
              <a:buNone/>
            </a:pPr>
            <a:r>
              <a:rPr lang="fr-CA" altLang="en-US" sz="1800" b="1" dirty="0">
                <a:latin typeface="Courier New" panose="02070309020205020404" pitchFamily="49" charset="0"/>
              </a:rPr>
              <a:t>	  </a:t>
            </a:r>
            <a:r>
              <a:rPr lang="fr-CA" altLang="en-US" sz="1800" b="1" dirty="0" err="1">
                <a:latin typeface="Courier New" panose="02070309020205020404" pitchFamily="49" charset="0"/>
              </a:rPr>
              <a:t>assert</a:t>
            </a:r>
            <a:r>
              <a:rPr lang="fr-CA" altLang="en-US" sz="1800" b="1" dirty="0">
                <a:latin typeface="Courier New" panose="02070309020205020404" pitchFamily="49" charset="0"/>
              </a:rPr>
              <a:t>(</a:t>
            </a:r>
            <a:r>
              <a:rPr lang="fr-CA" altLang="en-US" sz="1800" b="1" dirty="0" err="1">
                <a:latin typeface="Courier New" panose="02070309020205020404" pitchFamily="49" charset="0"/>
              </a:rPr>
              <a:t>expected.equals</a:t>
            </a:r>
            <a:r>
              <a:rPr lang="fr-CA" altLang="en-US" sz="1800" b="1" dirty="0">
                <a:latin typeface="Courier New" panose="02070309020205020404" pitchFamily="49" charset="0"/>
              </a:rPr>
              <a:t>(</a:t>
            </a:r>
            <a:r>
              <a:rPr lang="fr-CA" altLang="en-US" sz="1800" b="1" dirty="0" err="1">
                <a:latin typeface="Courier New" panose="02070309020205020404" pitchFamily="49" charset="0"/>
              </a:rPr>
              <a:t>result</a:t>
            </a:r>
            <a:r>
              <a:rPr lang="fr-CA" altLang="en-US" sz="1800" b="1" dirty="0">
                <a:latin typeface="Courier New" panose="02070309020205020404" pitchFamily="49" charset="0"/>
              </a:rPr>
              <a:t>));     // (3)   </a:t>
            </a:r>
          </a:p>
          <a:p>
            <a:pPr marL="533400" indent="-533400">
              <a:lnSpc>
                <a:spcPct val="90000"/>
              </a:lnSpc>
              <a:buFontTx/>
              <a:buNone/>
            </a:pPr>
            <a:r>
              <a:rPr lang="fr-CA" altLang="en-US" sz="1800" b="1" dirty="0">
                <a:latin typeface="Courier New" panose="02070309020205020404" pitchFamily="49" charset="0"/>
              </a:rPr>
              <a:t>  }</a:t>
            </a:r>
          </a:p>
          <a:p>
            <a:pPr marL="533400" indent="-533400">
              <a:lnSpc>
                <a:spcPct val="90000"/>
              </a:lnSpc>
              <a:buFontTx/>
              <a:buNone/>
            </a:pPr>
            <a:r>
              <a:rPr lang="fr-CA" altLang="en-US" sz="1800" b="1" dirty="0">
                <a:latin typeface="Courier New" panose="02070309020205020404" pitchFamily="49" charset="0"/>
              </a:rPr>
              <a:t>}</a:t>
            </a:r>
          </a:p>
          <a:p>
            <a:pPr marL="533400" indent="-533400">
              <a:lnSpc>
                <a:spcPct val="90000"/>
              </a:lnSpc>
              <a:buFontTx/>
              <a:buNone/>
            </a:pPr>
            <a:endParaRPr lang="fr-CA" altLang="en-US" sz="1800" b="1" dirty="0">
              <a:latin typeface="Courier New" panose="02070309020205020404" pitchFamily="49" charset="0"/>
            </a:endParaRPr>
          </a:p>
          <a:p>
            <a:pPr marL="533400" indent="-533400">
              <a:lnSpc>
                <a:spcPct val="90000"/>
              </a:lnSpc>
              <a:buFontTx/>
              <a:buAutoNum type="arabicPeriod"/>
            </a:pPr>
            <a:r>
              <a:rPr lang="fr-CA" altLang="en-US" sz="1800" b="1" dirty="0">
                <a:latin typeface="Courier New" panose="02070309020205020404" pitchFamily="49" charset="0"/>
                <a:hlinkClick r:id="" action="ppaction://noaction"/>
              </a:rPr>
              <a:t>Code</a:t>
            </a:r>
            <a:r>
              <a:rPr lang="fr-CA" altLang="en-US" sz="1800" b="1" dirty="0">
                <a:latin typeface="Courier New" panose="02070309020205020404" pitchFamily="49" charset="0"/>
              </a:rPr>
              <a:t> </a:t>
            </a:r>
            <a:r>
              <a:rPr lang="fr-CA" altLang="en-US" sz="1800" b="1" dirty="0" err="1">
                <a:latin typeface="Courier New" panose="02070309020205020404" pitchFamily="49" charset="0"/>
              </a:rPr>
              <a:t>which</a:t>
            </a:r>
            <a:r>
              <a:rPr lang="fr-CA" altLang="en-US" sz="1800" b="1" dirty="0">
                <a:latin typeface="Courier New" panose="02070309020205020404" pitchFamily="49" charset="0"/>
              </a:rPr>
              <a:t> </a:t>
            </a:r>
            <a:r>
              <a:rPr lang="fr-CA" altLang="en-US" sz="1800" b="1" dirty="0" err="1">
                <a:latin typeface="Courier New" panose="02070309020205020404" pitchFamily="49" charset="0"/>
              </a:rPr>
              <a:t>creates</a:t>
            </a:r>
            <a:r>
              <a:rPr lang="fr-CA" altLang="en-US" sz="1800" b="1" dirty="0">
                <a:latin typeface="Courier New" panose="02070309020205020404" pitchFamily="49" charset="0"/>
              </a:rPr>
              <a:t> the </a:t>
            </a:r>
            <a:r>
              <a:rPr lang="fr-CA" altLang="en-US" sz="1800" b="1" dirty="0" err="1">
                <a:latin typeface="Courier New" panose="02070309020205020404" pitchFamily="49" charset="0"/>
              </a:rPr>
              <a:t>objects</a:t>
            </a:r>
            <a:r>
              <a:rPr lang="fr-CA" altLang="en-US" sz="1800" b="1" dirty="0">
                <a:latin typeface="Courier New" panose="02070309020205020404" pitchFamily="49" charset="0"/>
              </a:rPr>
              <a:t> </a:t>
            </a:r>
            <a:r>
              <a:rPr lang="fr-CA" altLang="en-US" sz="1800" b="1" dirty="0" err="1">
                <a:latin typeface="Courier New" panose="02070309020205020404" pitchFamily="49" charset="0"/>
              </a:rPr>
              <a:t>we</a:t>
            </a:r>
            <a:r>
              <a:rPr lang="fr-CA" altLang="en-US" sz="1800" b="1" dirty="0">
                <a:latin typeface="Courier New" panose="02070309020205020404" pitchFamily="49" charset="0"/>
              </a:rPr>
              <a:t> </a:t>
            </a:r>
            <a:r>
              <a:rPr lang="fr-CA" altLang="en-US" sz="1800" b="1" dirty="0" err="1">
                <a:latin typeface="Courier New" panose="02070309020205020404" pitchFamily="49" charset="0"/>
              </a:rPr>
              <a:t>will</a:t>
            </a:r>
            <a:r>
              <a:rPr lang="fr-CA" altLang="en-US" sz="1800" b="1" dirty="0">
                <a:latin typeface="Courier New" panose="02070309020205020404" pitchFamily="49" charset="0"/>
              </a:rPr>
              <a:t> </a:t>
            </a:r>
            <a:r>
              <a:rPr lang="fr-CA" altLang="en-US" sz="1800" b="1" dirty="0" err="1">
                <a:latin typeface="Courier New" panose="02070309020205020404" pitchFamily="49" charset="0"/>
              </a:rPr>
              <a:t>interact</a:t>
            </a:r>
            <a:r>
              <a:rPr lang="fr-CA" altLang="en-US" sz="1800" b="1" dirty="0">
                <a:latin typeface="Courier New" panose="02070309020205020404" pitchFamily="49" charset="0"/>
              </a:rPr>
              <a:t> </a:t>
            </a:r>
            <a:r>
              <a:rPr lang="fr-CA" altLang="en-US" sz="1800" b="1" dirty="0" err="1">
                <a:latin typeface="Courier New" panose="02070309020205020404" pitchFamily="49" charset="0"/>
              </a:rPr>
              <a:t>with</a:t>
            </a:r>
            <a:r>
              <a:rPr lang="fr-CA" altLang="en-US" sz="1800" b="1" dirty="0">
                <a:latin typeface="Courier New" panose="02070309020205020404" pitchFamily="49" charset="0"/>
              </a:rPr>
              <a:t> </a:t>
            </a:r>
            <a:r>
              <a:rPr lang="fr-CA" altLang="en-US" sz="1800" b="1" dirty="0" err="1">
                <a:latin typeface="Courier New" panose="02070309020205020404" pitchFamily="49" charset="0"/>
              </a:rPr>
              <a:t>during</a:t>
            </a:r>
            <a:r>
              <a:rPr lang="fr-CA" altLang="en-US" sz="1800" b="1" dirty="0">
                <a:latin typeface="Courier New" panose="02070309020205020404" pitchFamily="49" charset="0"/>
              </a:rPr>
              <a:t> the test. This </a:t>
            </a:r>
            <a:r>
              <a:rPr lang="fr-CA" altLang="en-US" sz="1800" b="1" dirty="0" err="1">
                <a:latin typeface="Courier New" panose="02070309020205020404" pitchFamily="49" charset="0"/>
              </a:rPr>
              <a:t>testing</a:t>
            </a:r>
            <a:r>
              <a:rPr lang="fr-CA" altLang="en-US" sz="1800" b="1" dirty="0">
                <a:latin typeface="Courier New" panose="02070309020205020404" pitchFamily="49" charset="0"/>
              </a:rPr>
              <a:t> </a:t>
            </a:r>
            <a:r>
              <a:rPr lang="fr-CA" altLang="en-US" sz="1800" b="1" dirty="0" err="1">
                <a:latin typeface="Courier New" panose="02070309020205020404" pitchFamily="49" charset="0"/>
              </a:rPr>
              <a:t>context</a:t>
            </a:r>
            <a:r>
              <a:rPr lang="fr-CA" altLang="en-US" sz="1800" b="1" dirty="0">
                <a:latin typeface="Courier New" panose="02070309020205020404" pitchFamily="49" charset="0"/>
              </a:rPr>
              <a:t> </a:t>
            </a:r>
            <a:r>
              <a:rPr lang="fr-CA" altLang="en-US" sz="1800" b="1" dirty="0" err="1">
                <a:latin typeface="Courier New" panose="02070309020205020404" pitchFamily="49" charset="0"/>
              </a:rPr>
              <a:t>is</a:t>
            </a:r>
            <a:r>
              <a:rPr lang="fr-CA" altLang="en-US" sz="1800" b="1" dirty="0">
                <a:latin typeface="Courier New" panose="02070309020205020404" pitchFamily="49" charset="0"/>
              </a:rPr>
              <a:t> </a:t>
            </a:r>
            <a:r>
              <a:rPr lang="fr-CA" altLang="en-US" sz="1800" b="1" dirty="0" err="1">
                <a:latin typeface="Courier New" panose="02070309020205020404" pitchFamily="49" charset="0"/>
              </a:rPr>
              <a:t>commonly</a:t>
            </a:r>
            <a:r>
              <a:rPr lang="fr-CA" altLang="en-US" sz="1800" b="1" dirty="0">
                <a:latin typeface="Courier New" panose="02070309020205020404" pitchFamily="49" charset="0"/>
              </a:rPr>
              <a:t> </a:t>
            </a:r>
            <a:r>
              <a:rPr lang="fr-CA" altLang="en-US" sz="1800" b="1" dirty="0" err="1">
                <a:latin typeface="Courier New" panose="02070309020205020404" pitchFamily="49" charset="0"/>
              </a:rPr>
              <a:t>referred</a:t>
            </a:r>
            <a:r>
              <a:rPr lang="fr-CA" altLang="en-US" sz="1800" b="1" dirty="0">
                <a:latin typeface="Courier New" panose="02070309020205020404" pitchFamily="49" charset="0"/>
              </a:rPr>
              <a:t> to as a </a:t>
            </a:r>
            <a:r>
              <a:rPr lang="fr-CA" altLang="en-US" sz="1800" b="1" dirty="0" err="1">
                <a:latin typeface="Courier New" panose="02070309020205020404" pitchFamily="49" charset="0"/>
              </a:rPr>
              <a:t>test's</a:t>
            </a:r>
            <a:r>
              <a:rPr lang="fr-CA" altLang="en-US" sz="1800" b="1" i="1" dirty="0">
                <a:latin typeface="Courier New" panose="02070309020205020404" pitchFamily="49" charset="0"/>
              </a:rPr>
              <a:t> </a:t>
            </a:r>
            <a:r>
              <a:rPr lang="fr-CA" altLang="en-US" sz="1800" b="1" i="1" dirty="0" err="1">
                <a:solidFill>
                  <a:srgbClr val="FF0000"/>
                </a:solidFill>
                <a:latin typeface="Courier New" panose="02070309020205020404" pitchFamily="49" charset="0"/>
              </a:rPr>
              <a:t>fixture</a:t>
            </a:r>
            <a:r>
              <a:rPr lang="fr-CA" altLang="en-US" sz="1800" b="1" dirty="0">
                <a:latin typeface="Courier New" panose="02070309020205020404" pitchFamily="49" charset="0"/>
              </a:rPr>
              <a:t>.</a:t>
            </a:r>
          </a:p>
          <a:p>
            <a:pPr marL="533400" indent="-533400">
              <a:lnSpc>
                <a:spcPct val="90000"/>
              </a:lnSpc>
              <a:buFontTx/>
              <a:buAutoNum type="arabicPeriod"/>
            </a:pPr>
            <a:r>
              <a:rPr lang="fr-CA" altLang="en-US" sz="1800" b="1" dirty="0">
                <a:latin typeface="Courier New" panose="02070309020205020404" pitchFamily="49" charset="0"/>
                <a:hlinkClick r:id="" action="ppaction://noaction"/>
              </a:rPr>
              <a:t>Code</a:t>
            </a:r>
            <a:r>
              <a:rPr lang="fr-CA" altLang="en-US" sz="1800" b="1" dirty="0">
                <a:latin typeface="Courier New" panose="02070309020205020404" pitchFamily="49" charset="0"/>
              </a:rPr>
              <a:t> </a:t>
            </a:r>
            <a:r>
              <a:rPr lang="fr-CA" altLang="en-US" sz="1800" b="1" dirty="0" err="1">
                <a:latin typeface="Courier New" panose="02070309020205020404" pitchFamily="49" charset="0"/>
              </a:rPr>
              <a:t>which</a:t>
            </a:r>
            <a:r>
              <a:rPr lang="fr-CA" altLang="en-US" sz="1800" b="1" dirty="0">
                <a:latin typeface="Courier New" panose="02070309020205020404" pitchFamily="49" charset="0"/>
              </a:rPr>
              <a:t> </a:t>
            </a:r>
            <a:r>
              <a:rPr lang="fr-CA" altLang="en-US" sz="1800" b="1" dirty="0" err="1">
                <a:latin typeface="Courier New" panose="02070309020205020404" pitchFamily="49" charset="0"/>
              </a:rPr>
              <a:t>exercises</a:t>
            </a:r>
            <a:r>
              <a:rPr lang="fr-CA" altLang="en-US" sz="1800" b="1" dirty="0">
                <a:latin typeface="Courier New" panose="02070309020205020404" pitchFamily="49" charset="0"/>
              </a:rPr>
              <a:t> the </a:t>
            </a:r>
            <a:r>
              <a:rPr lang="fr-CA" altLang="en-US" sz="1800" b="1" dirty="0" err="1">
                <a:latin typeface="Courier New" panose="02070309020205020404" pitchFamily="49" charset="0"/>
              </a:rPr>
              <a:t>objects</a:t>
            </a:r>
            <a:r>
              <a:rPr lang="fr-CA" altLang="en-US" sz="1800" b="1" dirty="0">
                <a:latin typeface="Courier New" panose="02070309020205020404" pitchFamily="49" charset="0"/>
              </a:rPr>
              <a:t> in the </a:t>
            </a:r>
            <a:r>
              <a:rPr lang="fr-CA" altLang="en-US" sz="1800" b="1" dirty="0" err="1">
                <a:latin typeface="Courier New" panose="02070309020205020404" pitchFamily="49" charset="0"/>
              </a:rPr>
              <a:t>fixture</a:t>
            </a:r>
            <a:r>
              <a:rPr lang="fr-CA" altLang="en-US" sz="1800" b="1" dirty="0">
                <a:latin typeface="Courier New" panose="02070309020205020404" pitchFamily="49" charset="0"/>
              </a:rPr>
              <a:t>. </a:t>
            </a:r>
          </a:p>
          <a:p>
            <a:pPr marL="533400" indent="-533400">
              <a:lnSpc>
                <a:spcPct val="90000"/>
              </a:lnSpc>
              <a:buFontTx/>
              <a:buAutoNum type="arabicPeriod"/>
            </a:pPr>
            <a:r>
              <a:rPr lang="fr-CA" altLang="en-US" sz="1800" b="1" dirty="0">
                <a:latin typeface="Courier New" panose="02070309020205020404" pitchFamily="49" charset="0"/>
                <a:hlinkClick r:id="" action="ppaction://noaction"/>
              </a:rPr>
              <a:t>Code</a:t>
            </a:r>
            <a:r>
              <a:rPr lang="fr-CA" altLang="en-US" sz="1800" b="1" dirty="0">
                <a:latin typeface="Courier New" panose="02070309020205020404" pitchFamily="49" charset="0"/>
              </a:rPr>
              <a:t> </a:t>
            </a:r>
            <a:r>
              <a:rPr lang="fr-CA" altLang="en-US" sz="1800" b="1" dirty="0" err="1">
                <a:latin typeface="Courier New" panose="02070309020205020404" pitchFamily="49" charset="0"/>
              </a:rPr>
              <a:t>which</a:t>
            </a:r>
            <a:r>
              <a:rPr lang="fr-CA" altLang="en-US" sz="1800" b="1" dirty="0">
                <a:latin typeface="Courier New" panose="02070309020205020404" pitchFamily="49" charset="0"/>
              </a:rPr>
              <a:t> </a:t>
            </a:r>
            <a:r>
              <a:rPr lang="fr-CA" altLang="en-US" sz="1800" b="1" dirty="0" err="1">
                <a:latin typeface="Courier New" panose="02070309020205020404" pitchFamily="49" charset="0"/>
              </a:rPr>
              <a:t>verifies</a:t>
            </a:r>
            <a:r>
              <a:rPr lang="fr-CA" altLang="en-US" sz="1800" b="1" dirty="0">
                <a:latin typeface="Courier New" panose="02070309020205020404" pitchFamily="49" charset="0"/>
              </a:rPr>
              <a:t> the </a:t>
            </a:r>
            <a:r>
              <a:rPr lang="fr-CA" altLang="en-US" sz="1800" b="1" dirty="0" err="1">
                <a:latin typeface="Courier New" panose="02070309020205020404" pitchFamily="49" charset="0"/>
              </a:rPr>
              <a:t>result</a:t>
            </a:r>
            <a:r>
              <a:rPr lang="fr-CA" altLang="en-US" sz="1800" b="1" dirty="0">
                <a:latin typeface="Courier New" panose="02070309020205020404" pitchFamily="49" charset="0"/>
              </a:rPr>
              <a:t>. </a:t>
            </a:r>
          </a:p>
          <a:p>
            <a:pPr marL="533400" indent="-533400">
              <a:lnSpc>
                <a:spcPct val="90000"/>
              </a:lnSpc>
              <a:buFontTx/>
              <a:buNone/>
            </a:pPr>
            <a:endParaRPr lang="fr-CA" altLang="en-US" sz="1800" b="1" dirty="0">
              <a:latin typeface="Courier New" panose="02070309020205020404" pitchFamily="49" charset="0"/>
            </a:endParaRPr>
          </a:p>
        </p:txBody>
      </p:sp>
    </p:spTree>
    <p:extLst>
      <p:ext uri="{BB962C8B-B14F-4D97-AF65-F5344CB8AC3E}">
        <p14:creationId xmlns="" xmlns:p14="http://schemas.microsoft.com/office/powerpoint/2010/main" val="129766376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fr-CA" altLang="en-US" sz="3200"/>
              <a:t>Two Monies are considered equal </a:t>
            </a:r>
            <a:br>
              <a:rPr lang="fr-CA" altLang="en-US" sz="3200"/>
            </a:br>
            <a:r>
              <a:rPr lang="fr-CA" altLang="en-US" sz="3200"/>
              <a:t>if they have the same currency and value</a:t>
            </a:r>
          </a:p>
        </p:txBody>
      </p:sp>
      <p:sp>
        <p:nvSpPr>
          <p:cNvPr id="13315" name="Rectangle 3"/>
          <p:cNvSpPr>
            <a:spLocks noGrp="1" noChangeArrowheads="1"/>
          </p:cNvSpPr>
          <p:nvPr>
            <p:ph type="body" idx="1"/>
          </p:nvPr>
        </p:nvSpPr>
        <p:spPr>
          <a:xfrm>
            <a:off x="1062038" y="1766888"/>
            <a:ext cx="8081962" cy="4113212"/>
          </a:xfrm>
        </p:spPr>
        <p:txBody>
          <a:bodyPr>
            <a:normAutofit fontScale="77500" lnSpcReduction="20000"/>
          </a:bodyPr>
          <a:lstStyle/>
          <a:p>
            <a:pPr>
              <a:lnSpc>
                <a:spcPct val="90000"/>
              </a:lnSpc>
              <a:buFontTx/>
              <a:buNone/>
            </a:pPr>
            <a:r>
              <a:rPr lang="fr-CA" altLang="en-US" sz="1800" b="1">
                <a:latin typeface="Courier New" panose="02070309020205020404" pitchFamily="49" charset="0"/>
              </a:rPr>
              <a:t>public void </a:t>
            </a:r>
            <a:r>
              <a:rPr lang="fr-CA" altLang="en-US" sz="1800" b="1">
                <a:solidFill>
                  <a:srgbClr val="FF0000"/>
                </a:solidFill>
                <a:latin typeface="Courier New" panose="02070309020205020404" pitchFamily="49" charset="0"/>
              </a:rPr>
              <a:t>testEquals</a:t>
            </a:r>
            <a:r>
              <a:rPr lang="fr-CA" altLang="en-US" sz="1800" b="1">
                <a:latin typeface="Courier New" panose="02070309020205020404" pitchFamily="49" charset="0"/>
              </a:rPr>
              <a:t>() {</a:t>
            </a:r>
          </a:p>
          <a:p>
            <a:pPr>
              <a:lnSpc>
                <a:spcPct val="90000"/>
              </a:lnSpc>
              <a:buFontTx/>
              <a:buNone/>
            </a:pPr>
            <a:endParaRPr lang="fr-CA" altLang="en-US" sz="800" b="1">
              <a:latin typeface="Courier New" panose="02070309020205020404" pitchFamily="49" charset="0"/>
            </a:endParaRPr>
          </a:p>
          <a:p>
            <a:pPr>
              <a:lnSpc>
                <a:spcPct val="90000"/>
              </a:lnSpc>
              <a:buFontTx/>
              <a:buNone/>
            </a:pPr>
            <a:r>
              <a:rPr lang="fr-CA" altLang="en-US" sz="1800" b="1">
                <a:latin typeface="Courier New" panose="02070309020205020404" pitchFamily="49" charset="0"/>
              </a:rPr>
              <a:t>   Money m12CHF= new Money(12, "CHF"); </a:t>
            </a:r>
          </a:p>
          <a:p>
            <a:pPr>
              <a:lnSpc>
                <a:spcPct val="90000"/>
              </a:lnSpc>
              <a:buFontTx/>
              <a:buNone/>
            </a:pPr>
            <a:r>
              <a:rPr lang="fr-CA" altLang="en-US" sz="1800" b="1">
                <a:latin typeface="Courier New" panose="02070309020205020404" pitchFamily="49" charset="0"/>
              </a:rPr>
              <a:t>   Money m14CHF= new Money(14, "CHF"); </a:t>
            </a:r>
          </a:p>
          <a:p>
            <a:pPr>
              <a:lnSpc>
                <a:spcPct val="90000"/>
              </a:lnSpc>
              <a:buFontTx/>
              <a:buNone/>
            </a:pPr>
            <a:r>
              <a:rPr lang="fr-CA" altLang="en-US" sz="800" b="1">
                <a:latin typeface="Courier New" panose="02070309020205020404" pitchFamily="49" charset="0"/>
              </a:rPr>
              <a:t> </a:t>
            </a:r>
          </a:p>
          <a:p>
            <a:pPr>
              <a:lnSpc>
                <a:spcPct val="90000"/>
              </a:lnSpc>
              <a:buFontTx/>
              <a:buNone/>
            </a:pPr>
            <a:r>
              <a:rPr lang="fr-CA" altLang="en-US" sz="1800" b="1">
                <a:latin typeface="Courier New" panose="02070309020205020404" pitchFamily="49" charset="0"/>
              </a:rPr>
              <a:t>   assert(!m12CHF.equals(null)); </a:t>
            </a:r>
          </a:p>
          <a:p>
            <a:pPr>
              <a:lnSpc>
                <a:spcPct val="90000"/>
              </a:lnSpc>
              <a:buFontTx/>
              <a:buNone/>
            </a:pPr>
            <a:r>
              <a:rPr lang="fr-CA" altLang="en-US" sz="800" b="1">
                <a:latin typeface="Courier New" panose="02070309020205020404" pitchFamily="49" charset="0"/>
              </a:rPr>
              <a:t>  </a:t>
            </a:r>
          </a:p>
          <a:p>
            <a:pPr>
              <a:lnSpc>
                <a:spcPct val="90000"/>
              </a:lnSpc>
              <a:buFontTx/>
              <a:buNone/>
            </a:pPr>
            <a:r>
              <a:rPr lang="fr-CA" altLang="en-US" sz="1800" b="1">
                <a:latin typeface="Courier New" panose="02070309020205020404" pitchFamily="49" charset="0"/>
              </a:rPr>
              <a:t>   assertEquals(m12CHF, m12CHF); </a:t>
            </a:r>
          </a:p>
          <a:p>
            <a:pPr>
              <a:lnSpc>
                <a:spcPct val="90000"/>
              </a:lnSpc>
              <a:buFontTx/>
              <a:buNone/>
            </a:pPr>
            <a:endParaRPr lang="fr-CA" altLang="en-US" sz="800" b="1">
              <a:latin typeface="Courier New" panose="02070309020205020404" pitchFamily="49" charset="0"/>
            </a:endParaRPr>
          </a:p>
          <a:p>
            <a:pPr>
              <a:lnSpc>
                <a:spcPct val="90000"/>
              </a:lnSpc>
              <a:buFontTx/>
              <a:buNone/>
            </a:pPr>
            <a:r>
              <a:rPr lang="fr-CA" altLang="en-US" sz="1800" b="1">
                <a:latin typeface="Courier New" panose="02070309020205020404" pitchFamily="49" charset="0"/>
              </a:rPr>
              <a:t>   assertEquals(m12CHF, new Money(12, "CHF")); // (1) </a:t>
            </a:r>
          </a:p>
          <a:p>
            <a:pPr>
              <a:lnSpc>
                <a:spcPct val="90000"/>
              </a:lnSpc>
              <a:buFontTx/>
              <a:buNone/>
            </a:pPr>
            <a:r>
              <a:rPr lang="fr-CA" altLang="en-US" sz="800" b="1">
                <a:latin typeface="Courier New" panose="02070309020205020404" pitchFamily="49" charset="0"/>
              </a:rPr>
              <a:t> </a:t>
            </a:r>
          </a:p>
          <a:p>
            <a:pPr>
              <a:lnSpc>
                <a:spcPct val="90000"/>
              </a:lnSpc>
              <a:buFontTx/>
              <a:buNone/>
            </a:pPr>
            <a:r>
              <a:rPr lang="fr-CA" altLang="en-US" sz="1800" b="1">
                <a:latin typeface="Courier New" panose="02070309020205020404" pitchFamily="49" charset="0"/>
              </a:rPr>
              <a:t>   assert(!m12CHF.equals(m14CHF)); }</a:t>
            </a:r>
          </a:p>
          <a:p>
            <a:pPr>
              <a:lnSpc>
                <a:spcPct val="90000"/>
              </a:lnSpc>
              <a:buFontTx/>
              <a:buNone/>
            </a:pPr>
            <a:endParaRPr lang="fr-CA" altLang="en-US" sz="1800" b="1">
              <a:latin typeface="Courier New" panose="02070309020205020404" pitchFamily="49" charset="0"/>
            </a:endParaRPr>
          </a:p>
          <a:p>
            <a:pPr>
              <a:lnSpc>
                <a:spcPct val="90000"/>
              </a:lnSpc>
            </a:pPr>
            <a:r>
              <a:rPr lang="fr-CA" altLang="en-US" sz="1800" b="1">
                <a:latin typeface="Courier New" panose="02070309020205020404" pitchFamily="49" charset="0"/>
              </a:rPr>
              <a:t>assert</a:t>
            </a:r>
          </a:p>
          <a:p>
            <a:pPr lvl="1">
              <a:lnSpc>
                <a:spcPct val="90000"/>
              </a:lnSpc>
            </a:pPr>
            <a:r>
              <a:rPr lang="fr-CA" altLang="en-US" sz="1600">
                <a:latin typeface="Tahoma" panose="020B0604030504040204" pitchFamily="34" charset="0"/>
              </a:rPr>
              <a:t>triggers a failure that is logged by JUnit when the argument isn't true.</a:t>
            </a:r>
          </a:p>
          <a:p>
            <a:pPr lvl="1">
              <a:lnSpc>
                <a:spcPct val="90000"/>
              </a:lnSpc>
            </a:pPr>
            <a:endParaRPr lang="fr-CA" altLang="en-US" sz="1600">
              <a:latin typeface="Tahoma" panose="020B0604030504040204" pitchFamily="34" charset="0"/>
            </a:endParaRPr>
          </a:p>
          <a:p>
            <a:pPr>
              <a:lnSpc>
                <a:spcPct val="90000"/>
              </a:lnSpc>
            </a:pPr>
            <a:r>
              <a:rPr lang="fr-CA" altLang="en-US" sz="1800" b="1">
                <a:latin typeface="Courier New" panose="02070309020205020404" pitchFamily="49" charset="0"/>
              </a:rPr>
              <a:t>assertEquals</a:t>
            </a:r>
            <a:r>
              <a:rPr lang="fr-CA" altLang="en-US" sz="1800" b="1">
                <a:latin typeface="Tahoma" panose="020B0604030504040204" pitchFamily="34" charset="0"/>
              </a:rPr>
              <a:t> </a:t>
            </a:r>
            <a:endParaRPr lang="fr-CA" altLang="en-US" sz="1800">
              <a:latin typeface="Tahoma" panose="020B0604030504040204" pitchFamily="34" charset="0"/>
            </a:endParaRPr>
          </a:p>
          <a:p>
            <a:pPr lvl="1">
              <a:lnSpc>
                <a:spcPct val="90000"/>
              </a:lnSpc>
            </a:pPr>
            <a:r>
              <a:rPr lang="fr-CA" altLang="en-US" sz="1600">
                <a:latin typeface="Tahoma" panose="020B0604030504040204" pitchFamily="34" charset="0"/>
              </a:rPr>
              <a:t>testing for equality with equals, </a:t>
            </a:r>
          </a:p>
          <a:p>
            <a:pPr lvl="1">
              <a:lnSpc>
                <a:spcPct val="90000"/>
              </a:lnSpc>
            </a:pPr>
            <a:r>
              <a:rPr lang="fr-CA" altLang="en-US" sz="1600">
                <a:latin typeface="Tahoma" panose="020B0604030504040204" pitchFamily="34" charset="0"/>
              </a:rPr>
              <a:t>logs the printed value of the two objects in the case they differ</a:t>
            </a:r>
            <a:r>
              <a:rPr lang="fr-CA" altLang="en-US" sz="1600" b="1">
                <a:latin typeface="Courier New" panose="02070309020205020404" pitchFamily="49" charset="0"/>
              </a:rPr>
              <a:t>.</a:t>
            </a:r>
          </a:p>
        </p:txBody>
      </p:sp>
    </p:spTree>
    <p:extLst>
      <p:ext uri="{BB962C8B-B14F-4D97-AF65-F5344CB8AC3E}">
        <p14:creationId xmlns="" xmlns:p14="http://schemas.microsoft.com/office/powerpoint/2010/main" val="15000033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a:xfrm>
            <a:off x="323528" y="528187"/>
            <a:ext cx="7886700" cy="1325563"/>
          </a:xfrm>
        </p:spPr>
        <p:txBody>
          <a:bodyPr>
            <a:normAutofit/>
          </a:bodyPr>
          <a:lstStyle/>
          <a:p>
            <a:r>
              <a:rPr lang="de-DE" altLang="en-US" sz="2800" dirty="0" smtClean="0"/>
              <a:t>A good </a:t>
            </a:r>
            <a:r>
              <a:rPr lang="de-DE" altLang="en-US" sz="2800" dirty="0"/>
              <a:t>test case</a:t>
            </a:r>
          </a:p>
        </p:txBody>
      </p:sp>
      <p:sp>
        <p:nvSpPr>
          <p:cNvPr id="4" name="Rectangle 3"/>
          <p:cNvSpPr txBox="1">
            <a:spLocks noChangeArrowheads="1"/>
          </p:cNvSpPr>
          <p:nvPr/>
        </p:nvSpPr>
        <p:spPr>
          <a:xfrm>
            <a:off x="500034" y="2071678"/>
            <a:ext cx="8229600" cy="2664073"/>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en-US" altLang="en-US" sz="2400" i="0" dirty="0" smtClean="0"/>
              <a:t>A good  test case satisfies the following criteria:</a:t>
            </a:r>
          </a:p>
          <a:p>
            <a:pPr marL="742950" lvl="1" indent="-285750" fontAlgn="auto">
              <a:spcAft>
                <a:spcPts val="0"/>
              </a:spcAft>
            </a:pPr>
            <a:r>
              <a:rPr lang="en-US" altLang="en-US" sz="2000" i="0" dirty="0" smtClean="0"/>
              <a:t>Reasonable probability of catching an error</a:t>
            </a:r>
          </a:p>
          <a:p>
            <a:pPr marL="742950" lvl="1" indent="-285750" fontAlgn="auto">
              <a:spcAft>
                <a:spcPts val="0"/>
              </a:spcAft>
            </a:pPr>
            <a:r>
              <a:rPr lang="en-US" altLang="en-US" sz="2000" i="0" dirty="0" smtClean="0"/>
              <a:t>Does interesting things</a:t>
            </a:r>
          </a:p>
          <a:p>
            <a:pPr marL="742950" lvl="1" indent="-285750" fontAlgn="auto">
              <a:spcAft>
                <a:spcPts val="0"/>
              </a:spcAft>
            </a:pPr>
            <a:r>
              <a:rPr lang="en-US" altLang="en-US" sz="2000" i="0" dirty="0" smtClean="0"/>
              <a:t>Doesn’t do unnecessary things</a:t>
            </a:r>
          </a:p>
          <a:p>
            <a:pPr marL="742950" lvl="1" indent="-285750" fontAlgn="auto">
              <a:spcAft>
                <a:spcPts val="0"/>
              </a:spcAft>
            </a:pPr>
            <a:r>
              <a:rPr lang="en-US" altLang="en-US" sz="2000" i="0" dirty="0" smtClean="0"/>
              <a:t>Neither too simple nor too complex</a:t>
            </a:r>
          </a:p>
          <a:p>
            <a:pPr marL="742950" lvl="1" indent="-285750" fontAlgn="auto">
              <a:spcAft>
                <a:spcPts val="0"/>
              </a:spcAft>
            </a:pPr>
            <a:r>
              <a:rPr lang="en-US" altLang="en-US" sz="2000" i="0" dirty="0" smtClean="0"/>
              <a:t>Not redundant with other tests</a:t>
            </a:r>
          </a:p>
          <a:p>
            <a:pPr marL="742950" lvl="1" indent="-285750" fontAlgn="auto">
              <a:spcAft>
                <a:spcPts val="0"/>
              </a:spcAft>
            </a:pPr>
            <a:r>
              <a:rPr lang="en-US" altLang="en-US" sz="2000" i="0" dirty="0" smtClean="0"/>
              <a:t>Makes failures obvious</a:t>
            </a:r>
          </a:p>
          <a:p>
            <a:pPr marL="742950" lvl="1" indent="-285750" fontAlgn="auto">
              <a:spcAft>
                <a:spcPts val="0"/>
              </a:spcAft>
            </a:pPr>
            <a:r>
              <a:rPr lang="en-US" altLang="en-US" sz="2000" i="0" dirty="0" smtClean="0"/>
              <a:t>Mutually Exclusive, Collectively Exhaustive</a:t>
            </a:r>
            <a:endParaRPr lang="en-US" altLang="en-US" sz="2000" i="0" dirty="0"/>
          </a:p>
        </p:txBody>
      </p:sp>
    </p:spTree>
    <p:extLst>
      <p:ext uri="{BB962C8B-B14F-4D97-AF65-F5344CB8AC3E}">
        <p14:creationId xmlns="" xmlns:p14="http://schemas.microsoft.com/office/powerpoint/2010/main" val="4578380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00034" y="357166"/>
            <a:ext cx="7886700" cy="1325563"/>
          </a:xfrm>
        </p:spPr>
        <p:txBody>
          <a:bodyPr>
            <a:normAutofit/>
          </a:bodyPr>
          <a:lstStyle/>
          <a:p>
            <a:r>
              <a:rPr lang="fr-CA" altLang="en-US" sz="2800" dirty="0"/>
              <a:t>Common </a:t>
            </a:r>
            <a:r>
              <a:rPr lang="fr-CA" altLang="en-US" sz="2800" dirty="0" err="1"/>
              <a:t>fixture</a:t>
            </a:r>
            <a:endParaRPr lang="fr-CA" altLang="en-US" sz="2800" dirty="0"/>
          </a:p>
        </p:txBody>
      </p:sp>
      <p:sp>
        <p:nvSpPr>
          <p:cNvPr id="15363" name="Rectangle 3"/>
          <p:cNvSpPr>
            <a:spLocks noGrp="1" noChangeArrowheads="1"/>
          </p:cNvSpPr>
          <p:nvPr>
            <p:ph type="body" idx="1"/>
          </p:nvPr>
        </p:nvSpPr>
        <p:spPr>
          <a:xfrm>
            <a:off x="628650" y="1428736"/>
            <a:ext cx="7886700" cy="4748227"/>
          </a:xfrm>
        </p:spPr>
        <p:txBody>
          <a:bodyPr>
            <a:normAutofit lnSpcReduction="10000"/>
          </a:bodyPr>
          <a:lstStyle/>
          <a:p>
            <a:pPr>
              <a:lnSpc>
                <a:spcPct val="90000"/>
              </a:lnSpc>
            </a:pPr>
            <a:r>
              <a:rPr lang="fr-CA" altLang="en-US" sz="2400" dirty="0" err="1"/>
              <a:t>some</a:t>
            </a:r>
            <a:r>
              <a:rPr lang="fr-CA" altLang="en-US" sz="2400" dirty="0"/>
              <a:t> code duplication for setting-up the tests. </a:t>
            </a:r>
          </a:p>
          <a:p>
            <a:pPr>
              <a:lnSpc>
                <a:spcPct val="90000"/>
              </a:lnSpc>
            </a:pPr>
            <a:r>
              <a:rPr lang="fr-CA" altLang="en-US" sz="2400" dirty="0"/>
              <a:t>the </a:t>
            </a:r>
            <a:r>
              <a:rPr lang="fr-CA" altLang="en-US" sz="2400" b="1" dirty="0" err="1">
                <a:latin typeface="Courier New" panose="02070309020205020404" pitchFamily="49" charset="0"/>
              </a:rPr>
              <a:t>setUp</a:t>
            </a:r>
            <a:r>
              <a:rPr lang="fr-CA" altLang="en-US" sz="2400" dirty="0"/>
              <a:t> </a:t>
            </a:r>
            <a:r>
              <a:rPr lang="fr-CA" altLang="en-US" sz="2400" dirty="0" err="1"/>
              <a:t>method</a:t>
            </a:r>
            <a:r>
              <a:rPr lang="fr-CA" altLang="en-US" sz="2400" dirty="0"/>
              <a:t> </a:t>
            </a:r>
          </a:p>
          <a:p>
            <a:pPr lvl="1">
              <a:lnSpc>
                <a:spcPct val="90000"/>
              </a:lnSpc>
            </a:pPr>
            <a:r>
              <a:rPr lang="fr-CA" altLang="en-US" sz="2000" dirty="0"/>
              <a:t>to </a:t>
            </a:r>
            <a:r>
              <a:rPr lang="fr-CA" altLang="en-US" sz="2000" dirty="0" err="1"/>
              <a:t>reuse</a:t>
            </a:r>
            <a:r>
              <a:rPr lang="fr-CA" altLang="en-US" sz="2000" dirty="0"/>
              <a:t> </a:t>
            </a:r>
            <a:r>
              <a:rPr lang="fr-CA" altLang="en-US" sz="2000" dirty="0" err="1"/>
              <a:t>some</a:t>
            </a:r>
            <a:r>
              <a:rPr lang="fr-CA" altLang="en-US" sz="2000" dirty="0"/>
              <a:t> of </a:t>
            </a:r>
            <a:r>
              <a:rPr lang="fr-CA" altLang="en-US" sz="2000" dirty="0" err="1"/>
              <a:t>this</a:t>
            </a:r>
            <a:r>
              <a:rPr lang="fr-CA" altLang="en-US" sz="2000" dirty="0"/>
              <a:t> test </a:t>
            </a:r>
            <a:r>
              <a:rPr lang="fr-CA" altLang="en-US" sz="2000" dirty="0" err="1"/>
              <a:t>set-up</a:t>
            </a:r>
            <a:r>
              <a:rPr lang="fr-CA" altLang="en-US" sz="2000" dirty="0"/>
              <a:t> code. </a:t>
            </a:r>
          </a:p>
          <a:p>
            <a:pPr lvl="2">
              <a:lnSpc>
                <a:spcPct val="90000"/>
              </a:lnSpc>
            </a:pPr>
            <a:r>
              <a:rPr lang="fr-CA" altLang="en-US" sz="2000" dirty="0" err="1"/>
              <a:t>With</a:t>
            </a:r>
            <a:r>
              <a:rPr lang="fr-CA" altLang="en-US" sz="2000" dirty="0"/>
              <a:t> </a:t>
            </a:r>
            <a:r>
              <a:rPr lang="fr-CA" altLang="en-US" sz="2000" dirty="0" err="1"/>
              <a:t>JUnit</a:t>
            </a:r>
            <a:r>
              <a:rPr lang="fr-CA" altLang="en-US" sz="2000" dirty="0"/>
              <a:t> </a:t>
            </a:r>
            <a:r>
              <a:rPr lang="fr-CA" altLang="en-US" sz="2000" dirty="0" err="1"/>
              <a:t>you</a:t>
            </a:r>
            <a:r>
              <a:rPr lang="fr-CA" altLang="en-US" sz="2000" dirty="0"/>
              <a:t> </a:t>
            </a:r>
            <a:r>
              <a:rPr lang="fr-CA" altLang="en-US" sz="2000" dirty="0" err="1"/>
              <a:t>can</a:t>
            </a:r>
            <a:r>
              <a:rPr lang="fr-CA" altLang="en-US" sz="2000" dirty="0"/>
              <a:t> do </a:t>
            </a:r>
            <a:r>
              <a:rPr lang="fr-CA" altLang="en-US" sz="2000" dirty="0" err="1"/>
              <a:t>so</a:t>
            </a:r>
            <a:r>
              <a:rPr lang="fr-CA" altLang="en-US" sz="2000" dirty="0"/>
              <a:t> by </a:t>
            </a:r>
            <a:r>
              <a:rPr lang="fr-CA" altLang="en-US" sz="2000" dirty="0" err="1"/>
              <a:t>storing</a:t>
            </a:r>
            <a:r>
              <a:rPr lang="fr-CA" altLang="en-US" sz="2000" dirty="0"/>
              <a:t> the </a:t>
            </a:r>
            <a:r>
              <a:rPr lang="fr-CA" altLang="en-US" sz="2000" dirty="0" err="1"/>
              <a:t>fixture's</a:t>
            </a:r>
            <a:r>
              <a:rPr lang="fr-CA" altLang="en-US" sz="2000" dirty="0"/>
              <a:t> </a:t>
            </a:r>
            <a:r>
              <a:rPr lang="fr-CA" altLang="en-US" sz="2000" dirty="0" err="1"/>
              <a:t>objects</a:t>
            </a:r>
            <a:r>
              <a:rPr lang="fr-CA" altLang="en-US" sz="2000" dirty="0"/>
              <a:t> in instance variables of </a:t>
            </a:r>
            <a:r>
              <a:rPr lang="fr-CA" altLang="en-US" sz="2000" dirty="0" err="1"/>
              <a:t>your</a:t>
            </a:r>
            <a:r>
              <a:rPr lang="fr-CA" altLang="en-US" sz="2000" dirty="0"/>
              <a:t> </a:t>
            </a:r>
            <a:r>
              <a:rPr lang="fr-CA" altLang="en-US" sz="2000" b="1" dirty="0" err="1">
                <a:latin typeface="Courier New" panose="02070309020205020404" pitchFamily="49" charset="0"/>
              </a:rPr>
              <a:t>TestCase</a:t>
            </a:r>
            <a:r>
              <a:rPr lang="fr-CA" altLang="en-US" sz="2000" dirty="0"/>
              <a:t> class </a:t>
            </a:r>
          </a:p>
          <a:p>
            <a:pPr lvl="1">
              <a:lnSpc>
                <a:spcPct val="90000"/>
              </a:lnSpc>
            </a:pPr>
            <a:r>
              <a:rPr lang="fr-CA" altLang="en-US" sz="2000" dirty="0"/>
              <a:t> 	</a:t>
            </a:r>
            <a:r>
              <a:rPr lang="fr-CA" altLang="en-US" sz="2000" dirty="0" err="1"/>
              <a:t>initialize</a:t>
            </a:r>
            <a:r>
              <a:rPr lang="fr-CA" altLang="en-US" sz="2000" dirty="0"/>
              <a:t> </a:t>
            </a:r>
            <a:r>
              <a:rPr lang="fr-CA" altLang="en-US" sz="2000" dirty="0" err="1"/>
              <a:t>them</a:t>
            </a:r>
            <a:r>
              <a:rPr lang="fr-CA" altLang="en-US" sz="2000" dirty="0"/>
              <a:t> by </a:t>
            </a:r>
            <a:r>
              <a:rPr lang="fr-CA" altLang="en-US" sz="2000" dirty="0" err="1"/>
              <a:t>overridding</a:t>
            </a:r>
            <a:r>
              <a:rPr lang="fr-CA" altLang="en-US" sz="2000" dirty="0"/>
              <a:t> the </a:t>
            </a:r>
            <a:r>
              <a:rPr lang="fr-CA" altLang="en-US" sz="2000" b="1" dirty="0" err="1">
                <a:latin typeface="Courier New" panose="02070309020205020404" pitchFamily="49" charset="0"/>
              </a:rPr>
              <a:t>setUp</a:t>
            </a:r>
            <a:r>
              <a:rPr lang="fr-CA" altLang="en-US" sz="2000" dirty="0"/>
              <a:t> </a:t>
            </a:r>
            <a:r>
              <a:rPr lang="fr-CA" altLang="en-US" sz="2000" dirty="0" err="1"/>
              <a:t>method</a:t>
            </a:r>
            <a:r>
              <a:rPr lang="fr-CA" altLang="en-US" sz="2000" dirty="0"/>
              <a:t>. </a:t>
            </a:r>
          </a:p>
          <a:p>
            <a:pPr lvl="1">
              <a:lnSpc>
                <a:spcPct val="90000"/>
              </a:lnSpc>
            </a:pPr>
            <a:endParaRPr lang="fr-CA" altLang="en-US" sz="2000" dirty="0"/>
          </a:p>
          <a:p>
            <a:pPr>
              <a:lnSpc>
                <a:spcPct val="90000"/>
              </a:lnSpc>
            </a:pPr>
            <a:r>
              <a:rPr lang="fr-CA" altLang="en-US" sz="2400" dirty="0"/>
              <a:t>the </a:t>
            </a:r>
            <a:r>
              <a:rPr lang="fr-CA" altLang="en-US" sz="2400" b="1" dirty="0" err="1">
                <a:latin typeface="Courier New" panose="02070309020205020404" pitchFamily="49" charset="0"/>
              </a:rPr>
              <a:t>tearDown</a:t>
            </a:r>
            <a:r>
              <a:rPr lang="fr-CA" altLang="en-US" sz="2400" dirty="0"/>
              <a:t> </a:t>
            </a:r>
            <a:r>
              <a:rPr lang="fr-CA" altLang="en-US" sz="2400" dirty="0" err="1"/>
              <a:t>method</a:t>
            </a:r>
            <a:r>
              <a:rPr lang="fr-CA" altLang="en-US" sz="2400" dirty="0"/>
              <a:t> </a:t>
            </a:r>
          </a:p>
          <a:p>
            <a:pPr lvl="1">
              <a:lnSpc>
                <a:spcPct val="90000"/>
              </a:lnSpc>
            </a:pPr>
            <a:r>
              <a:rPr lang="fr-CA" altLang="en-US" sz="2000" dirty="0"/>
              <a:t>the </a:t>
            </a:r>
            <a:r>
              <a:rPr lang="fr-CA" altLang="en-US" sz="2000" dirty="0" err="1"/>
              <a:t>symmetric</a:t>
            </a:r>
            <a:r>
              <a:rPr lang="fr-CA" altLang="en-US" sz="2000" dirty="0"/>
              <a:t> </a:t>
            </a:r>
            <a:r>
              <a:rPr lang="fr-CA" altLang="en-US" sz="2000" dirty="0" err="1"/>
              <a:t>operation</a:t>
            </a:r>
            <a:r>
              <a:rPr lang="fr-CA" altLang="en-US" sz="2000" dirty="0"/>
              <a:t> to </a:t>
            </a:r>
            <a:r>
              <a:rPr lang="fr-CA" altLang="en-US" sz="2000" b="1" dirty="0" err="1">
                <a:latin typeface="Courier New" panose="02070309020205020404" pitchFamily="49" charset="0"/>
              </a:rPr>
              <a:t>setUp</a:t>
            </a:r>
            <a:endParaRPr lang="fr-CA" altLang="en-US" sz="2000" b="1" dirty="0">
              <a:latin typeface="Courier New" panose="02070309020205020404" pitchFamily="49" charset="0"/>
            </a:endParaRPr>
          </a:p>
          <a:p>
            <a:pPr lvl="1">
              <a:lnSpc>
                <a:spcPct val="90000"/>
              </a:lnSpc>
            </a:pPr>
            <a:r>
              <a:rPr lang="fr-CA" altLang="en-US" sz="2000" dirty="0" err="1"/>
              <a:t>override</a:t>
            </a:r>
            <a:r>
              <a:rPr lang="fr-CA" altLang="en-US" sz="2000" dirty="0"/>
              <a:t> to clean up the test </a:t>
            </a:r>
            <a:r>
              <a:rPr lang="fr-CA" altLang="en-US" sz="2000" dirty="0" err="1"/>
              <a:t>fixture</a:t>
            </a:r>
            <a:r>
              <a:rPr lang="fr-CA" altLang="en-US" sz="2000" dirty="0"/>
              <a:t> </a:t>
            </a:r>
            <a:r>
              <a:rPr lang="fr-CA" altLang="en-US" sz="2000" dirty="0" err="1"/>
              <a:t>at</a:t>
            </a:r>
            <a:r>
              <a:rPr lang="fr-CA" altLang="en-US" sz="2000" dirty="0"/>
              <a:t> the end of a test. </a:t>
            </a:r>
          </a:p>
          <a:p>
            <a:pPr lvl="1">
              <a:lnSpc>
                <a:spcPct val="90000"/>
              </a:lnSpc>
            </a:pPr>
            <a:endParaRPr lang="fr-CA" altLang="en-US" sz="2000" dirty="0"/>
          </a:p>
          <a:p>
            <a:pPr>
              <a:lnSpc>
                <a:spcPct val="90000"/>
              </a:lnSpc>
            </a:pPr>
            <a:r>
              <a:rPr lang="fr-CA" altLang="en-US" sz="2400" dirty="0" err="1"/>
              <a:t>Each</a:t>
            </a:r>
            <a:r>
              <a:rPr lang="fr-CA" altLang="en-US" sz="2400" dirty="0"/>
              <a:t> test </a:t>
            </a:r>
            <a:r>
              <a:rPr lang="fr-CA" altLang="en-US" sz="2400" dirty="0" err="1"/>
              <a:t>runs</a:t>
            </a:r>
            <a:r>
              <a:rPr lang="fr-CA" altLang="en-US" sz="2400" dirty="0"/>
              <a:t> in </a:t>
            </a:r>
            <a:r>
              <a:rPr lang="fr-CA" altLang="en-US" sz="2400" dirty="0" err="1"/>
              <a:t>its</a:t>
            </a:r>
            <a:r>
              <a:rPr lang="fr-CA" altLang="en-US" sz="2400" dirty="0"/>
              <a:t> </a:t>
            </a:r>
            <a:r>
              <a:rPr lang="fr-CA" altLang="en-US" sz="2400" dirty="0" err="1"/>
              <a:t>own</a:t>
            </a:r>
            <a:r>
              <a:rPr lang="fr-CA" altLang="en-US" sz="2400" dirty="0"/>
              <a:t> </a:t>
            </a:r>
            <a:r>
              <a:rPr lang="fr-CA" altLang="en-US" sz="2400" dirty="0" err="1"/>
              <a:t>fixture</a:t>
            </a:r>
            <a:r>
              <a:rPr lang="fr-CA" altLang="en-US" sz="2400" dirty="0"/>
              <a:t> </a:t>
            </a:r>
          </a:p>
          <a:p>
            <a:pPr lvl="1">
              <a:lnSpc>
                <a:spcPct val="90000"/>
              </a:lnSpc>
            </a:pPr>
            <a:r>
              <a:rPr lang="fr-CA" altLang="en-US" sz="2000" dirty="0" err="1"/>
              <a:t>JUnit</a:t>
            </a:r>
            <a:r>
              <a:rPr lang="fr-CA" altLang="en-US" sz="2000" dirty="0"/>
              <a:t> calls </a:t>
            </a:r>
            <a:r>
              <a:rPr lang="fr-CA" altLang="en-US" sz="2000" b="1" dirty="0" err="1">
                <a:latin typeface="Courier New" panose="02070309020205020404" pitchFamily="49" charset="0"/>
              </a:rPr>
              <a:t>setUp</a:t>
            </a:r>
            <a:r>
              <a:rPr lang="fr-CA" altLang="en-US" sz="2000" dirty="0"/>
              <a:t> and </a:t>
            </a:r>
            <a:r>
              <a:rPr lang="fr-CA" altLang="en-US" sz="2000" b="1" dirty="0" err="1">
                <a:latin typeface="Courier New" panose="02070309020205020404" pitchFamily="49" charset="0"/>
              </a:rPr>
              <a:t>tearDown</a:t>
            </a:r>
            <a:r>
              <a:rPr lang="fr-CA" altLang="en-US" sz="2000" dirty="0"/>
              <a:t> for </a:t>
            </a:r>
            <a:r>
              <a:rPr lang="fr-CA" altLang="en-US" sz="2000" dirty="0" err="1"/>
              <a:t>each</a:t>
            </a:r>
            <a:r>
              <a:rPr lang="fr-CA" altLang="en-US" sz="2000" dirty="0"/>
              <a:t> test </a:t>
            </a:r>
          </a:p>
          <a:p>
            <a:pPr lvl="1">
              <a:lnSpc>
                <a:spcPct val="90000"/>
              </a:lnSpc>
            </a:pPr>
            <a:r>
              <a:rPr lang="fr-CA" altLang="en-US" sz="2000" dirty="0" err="1"/>
              <a:t>there</a:t>
            </a:r>
            <a:r>
              <a:rPr lang="fr-CA" altLang="en-US" sz="2000" dirty="0"/>
              <a:t> </a:t>
            </a:r>
            <a:r>
              <a:rPr lang="fr-CA" altLang="en-US" sz="2000" dirty="0" err="1"/>
              <a:t>can</a:t>
            </a:r>
            <a:r>
              <a:rPr lang="fr-CA" altLang="en-US" sz="2000" dirty="0"/>
              <a:t> </a:t>
            </a:r>
            <a:r>
              <a:rPr lang="fr-CA" altLang="en-US" sz="2000" dirty="0" err="1"/>
              <a:t>be</a:t>
            </a:r>
            <a:r>
              <a:rPr lang="fr-CA" altLang="en-US" sz="2000" dirty="0"/>
              <a:t> no </a:t>
            </a:r>
            <a:r>
              <a:rPr lang="fr-CA" altLang="en-US" sz="2000" dirty="0" err="1"/>
              <a:t>side</a:t>
            </a:r>
            <a:r>
              <a:rPr lang="fr-CA" altLang="en-US" sz="2000" dirty="0"/>
              <a:t> </a:t>
            </a:r>
            <a:r>
              <a:rPr lang="fr-CA" altLang="en-US" sz="2000" dirty="0" err="1"/>
              <a:t>effects</a:t>
            </a:r>
            <a:r>
              <a:rPr lang="fr-CA" altLang="en-US" sz="2000" dirty="0"/>
              <a:t> </a:t>
            </a:r>
            <a:r>
              <a:rPr lang="fr-CA" altLang="en-US" sz="2000" dirty="0" err="1"/>
              <a:t>among</a:t>
            </a:r>
            <a:r>
              <a:rPr lang="fr-CA" altLang="en-US" sz="2000" dirty="0"/>
              <a:t> test </a:t>
            </a:r>
            <a:r>
              <a:rPr lang="fr-CA" altLang="en-US" sz="2000" dirty="0" err="1"/>
              <a:t>runs</a:t>
            </a:r>
            <a:endParaRPr lang="fr-CA" altLang="en-US" sz="2000" dirty="0"/>
          </a:p>
        </p:txBody>
      </p:sp>
    </p:spTree>
    <p:extLst>
      <p:ext uri="{BB962C8B-B14F-4D97-AF65-F5344CB8AC3E}">
        <p14:creationId xmlns="" xmlns:p14="http://schemas.microsoft.com/office/powerpoint/2010/main" val="45256637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85720" y="285728"/>
            <a:ext cx="7772400" cy="609600"/>
          </a:xfrm>
        </p:spPr>
        <p:txBody>
          <a:bodyPr>
            <a:normAutofit/>
          </a:bodyPr>
          <a:lstStyle/>
          <a:p>
            <a:r>
              <a:rPr lang="fr-CA" altLang="en-US" sz="2800" dirty="0"/>
              <a:t>Rewriting of tests – </a:t>
            </a:r>
            <a:r>
              <a:rPr lang="fr-CA" altLang="en-US" sz="2800" dirty="0" err="1"/>
              <a:t>removing</a:t>
            </a:r>
            <a:r>
              <a:rPr lang="fr-CA" altLang="en-US" sz="2800" dirty="0"/>
              <a:t> duplicate code</a:t>
            </a:r>
          </a:p>
        </p:txBody>
      </p:sp>
      <p:sp>
        <p:nvSpPr>
          <p:cNvPr id="16387" name="Rectangle 3"/>
          <p:cNvSpPr>
            <a:spLocks noGrp="1" noChangeArrowheads="1"/>
          </p:cNvSpPr>
          <p:nvPr>
            <p:ph type="body" idx="1"/>
          </p:nvPr>
        </p:nvSpPr>
        <p:spPr>
          <a:xfrm>
            <a:off x="785786" y="1142984"/>
            <a:ext cx="7769225" cy="5486400"/>
          </a:xfrm>
        </p:spPr>
        <p:txBody>
          <a:bodyPr>
            <a:normAutofit fontScale="77500" lnSpcReduction="20000"/>
          </a:bodyPr>
          <a:lstStyle/>
          <a:p>
            <a:pPr>
              <a:lnSpc>
                <a:spcPct val="80000"/>
              </a:lnSpc>
              <a:buFontTx/>
              <a:buNone/>
            </a:pPr>
            <a:r>
              <a:rPr lang="fr-CA" altLang="en-US" sz="1600" b="1" dirty="0">
                <a:latin typeface="Courier New" panose="02070309020205020404" pitchFamily="49" charset="0"/>
              </a:rPr>
              <a:t>public class </a:t>
            </a:r>
            <a:r>
              <a:rPr lang="fr-CA" altLang="en-US" sz="1600" b="1" dirty="0" err="1">
                <a:latin typeface="Courier New" panose="02070309020205020404" pitchFamily="49" charset="0"/>
              </a:rPr>
              <a:t>MoneyTest</a:t>
            </a:r>
            <a:r>
              <a:rPr lang="fr-CA" altLang="en-US" sz="1600" b="1" dirty="0">
                <a:latin typeface="Courier New" panose="02070309020205020404" pitchFamily="49" charset="0"/>
              </a:rPr>
              <a:t> </a:t>
            </a:r>
            <a:r>
              <a:rPr lang="fr-CA" altLang="en-US" sz="1600" b="1" dirty="0" err="1">
                <a:latin typeface="Courier New" panose="02070309020205020404" pitchFamily="49" charset="0"/>
              </a:rPr>
              <a:t>extends</a:t>
            </a:r>
            <a:r>
              <a:rPr lang="fr-CA" altLang="en-US" sz="1600" b="1" dirty="0">
                <a:latin typeface="Courier New" panose="02070309020205020404" pitchFamily="49" charset="0"/>
              </a:rPr>
              <a:t> </a:t>
            </a:r>
            <a:r>
              <a:rPr lang="fr-CA" altLang="en-US" sz="1600" b="1" dirty="0" err="1">
                <a:latin typeface="Courier New" panose="02070309020205020404" pitchFamily="49" charset="0"/>
              </a:rPr>
              <a:t>TestCase</a:t>
            </a:r>
            <a:r>
              <a:rPr lang="fr-CA" altLang="en-US" sz="1600" b="1" dirty="0">
                <a:latin typeface="Courier New" panose="02070309020205020404" pitchFamily="49" charset="0"/>
              </a:rPr>
              <a:t> {</a:t>
            </a:r>
          </a:p>
          <a:p>
            <a:pPr>
              <a:lnSpc>
                <a:spcPct val="80000"/>
              </a:lnSpc>
              <a:buFontTx/>
              <a:buNone/>
            </a:pPr>
            <a:endParaRPr lang="fr-CA" altLang="en-US" sz="900" b="1" dirty="0">
              <a:latin typeface="Courier New" panose="02070309020205020404" pitchFamily="49" charset="0"/>
            </a:endParaRPr>
          </a:p>
          <a:p>
            <a:pPr>
              <a:lnSpc>
                <a:spcPct val="80000"/>
              </a:lnSpc>
              <a:buFontTx/>
              <a:buNone/>
            </a:pPr>
            <a:r>
              <a:rPr lang="fr-CA" altLang="en-US" sz="1600" b="1" dirty="0">
                <a:latin typeface="Courier New" panose="02070309020205020404" pitchFamily="49" charset="0"/>
              </a:rPr>
              <a:t>    </a:t>
            </a:r>
            <a:r>
              <a:rPr lang="fr-CA" altLang="en-US" sz="1600" b="1" dirty="0" err="1">
                <a:latin typeface="Courier New" panose="02070309020205020404" pitchFamily="49" charset="0"/>
              </a:rPr>
              <a:t>private</a:t>
            </a:r>
            <a:r>
              <a:rPr lang="fr-CA" altLang="en-US" sz="1600" b="1" dirty="0">
                <a:latin typeface="Courier New" panose="02070309020205020404" pitchFamily="49" charset="0"/>
              </a:rPr>
              <a:t> Money f12CHF;</a:t>
            </a:r>
          </a:p>
          <a:p>
            <a:pPr>
              <a:lnSpc>
                <a:spcPct val="80000"/>
              </a:lnSpc>
              <a:buFontTx/>
              <a:buNone/>
            </a:pPr>
            <a:r>
              <a:rPr lang="fr-CA" altLang="en-US" sz="1600" b="1" dirty="0">
                <a:latin typeface="Courier New" panose="02070309020205020404" pitchFamily="49" charset="0"/>
              </a:rPr>
              <a:t>    </a:t>
            </a:r>
            <a:r>
              <a:rPr lang="fr-CA" altLang="en-US" sz="1600" b="1" dirty="0" err="1">
                <a:latin typeface="Courier New" panose="02070309020205020404" pitchFamily="49" charset="0"/>
              </a:rPr>
              <a:t>private</a:t>
            </a:r>
            <a:r>
              <a:rPr lang="fr-CA" altLang="en-US" sz="1600" b="1" dirty="0">
                <a:latin typeface="Courier New" panose="02070309020205020404" pitchFamily="49" charset="0"/>
              </a:rPr>
              <a:t> Money f14CHF;</a:t>
            </a:r>
          </a:p>
          <a:p>
            <a:pPr>
              <a:lnSpc>
                <a:spcPct val="80000"/>
              </a:lnSpc>
              <a:buFontTx/>
              <a:buNone/>
            </a:pPr>
            <a:endParaRPr lang="fr-CA" altLang="en-US" sz="900" b="1" dirty="0">
              <a:latin typeface="Courier New" panose="02070309020205020404" pitchFamily="49" charset="0"/>
            </a:endParaRPr>
          </a:p>
          <a:p>
            <a:pPr>
              <a:lnSpc>
                <a:spcPct val="80000"/>
              </a:lnSpc>
              <a:buFontTx/>
              <a:buNone/>
            </a:pPr>
            <a:r>
              <a:rPr lang="fr-CA" altLang="en-US" sz="1600" b="1" dirty="0">
                <a:latin typeface="Courier New" panose="02070309020205020404" pitchFamily="49" charset="0"/>
              </a:rPr>
              <a:t>    </a:t>
            </a:r>
            <a:r>
              <a:rPr lang="fr-CA" altLang="en-US" sz="1600" b="1" dirty="0" err="1">
                <a:latin typeface="Courier New" panose="02070309020205020404" pitchFamily="49" charset="0"/>
              </a:rPr>
              <a:t>protected</a:t>
            </a:r>
            <a:r>
              <a:rPr lang="fr-CA" altLang="en-US" sz="1600" b="1" dirty="0">
                <a:latin typeface="Courier New" panose="02070309020205020404" pitchFamily="49" charset="0"/>
              </a:rPr>
              <a:t> </a:t>
            </a:r>
            <a:r>
              <a:rPr lang="fr-CA" altLang="en-US" sz="1600" b="1" dirty="0" err="1">
                <a:latin typeface="Courier New" panose="02070309020205020404" pitchFamily="49" charset="0"/>
              </a:rPr>
              <a:t>void</a:t>
            </a:r>
            <a:r>
              <a:rPr lang="fr-CA" altLang="en-US" sz="1600" b="1" dirty="0">
                <a:latin typeface="Courier New" panose="02070309020205020404" pitchFamily="49" charset="0"/>
              </a:rPr>
              <a:t> </a:t>
            </a:r>
            <a:r>
              <a:rPr lang="fr-CA" altLang="en-US" sz="1600" b="1" dirty="0" err="1">
                <a:latin typeface="Courier New" panose="02070309020205020404" pitchFamily="49" charset="0"/>
              </a:rPr>
              <a:t>setUp</a:t>
            </a:r>
            <a:r>
              <a:rPr lang="fr-CA" altLang="en-US" sz="1600" b="1" dirty="0">
                <a:latin typeface="Courier New" panose="02070309020205020404" pitchFamily="49" charset="0"/>
              </a:rPr>
              <a:t>() {  </a:t>
            </a:r>
          </a:p>
          <a:p>
            <a:pPr>
              <a:lnSpc>
                <a:spcPct val="80000"/>
              </a:lnSpc>
              <a:buFontTx/>
              <a:buNone/>
            </a:pPr>
            <a:r>
              <a:rPr lang="fr-CA" altLang="en-US" sz="1600" b="1" dirty="0">
                <a:latin typeface="Courier New" panose="02070309020205020404" pitchFamily="49" charset="0"/>
              </a:rPr>
              <a:t>       f12CHF= new Money(12, "CHF"); </a:t>
            </a:r>
          </a:p>
          <a:p>
            <a:pPr>
              <a:lnSpc>
                <a:spcPct val="80000"/>
              </a:lnSpc>
              <a:buFontTx/>
              <a:buNone/>
            </a:pPr>
            <a:r>
              <a:rPr lang="fr-CA" altLang="en-US" sz="1600" b="1" dirty="0">
                <a:latin typeface="Courier New" panose="02070309020205020404" pitchFamily="49" charset="0"/>
              </a:rPr>
              <a:t>       f14CHF= new Money(14, "CHF");  </a:t>
            </a:r>
          </a:p>
          <a:p>
            <a:pPr>
              <a:lnSpc>
                <a:spcPct val="80000"/>
              </a:lnSpc>
              <a:buFontTx/>
              <a:buNone/>
            </a:pPr>
            <a:r>
              <a:rPr lang="fr-CA" altLang="en-US" sz="1600" b="1" dirty="0">
                <a:latin typeface="Courier New" panose="02070309020205020404" pitchFamily="49" charset="0"/>
              </a:rPr>
              <a:t>    }</a:t>
            </a:r>
          </a:p>
          <a:p>
            <a:pPr>
              <a:lnSpc>
                <a:spcPct val="80000"/>
              </a:lnSpc>
              <a:buFontTx/>
              <a:buNone/>
            </a:pPr>
            <a:r>
              <a:rPr lang="fr-CA" altLang="en-US" sz="1600" b="1" dirty="0">
                <a:latin typeface="Courier New" panose="02070309020205020404" pitchFamily="49" charset="0"/>
              </a:rPr>
              <a:t> 	public </a:t>
            </a:r>
            <a:r>
              <a:rPr lang="fr-CA" altLang="en-US" sz="1600" b="1" dirty="0" err="1">
                <a:latin typeface="Courier New" panose="02070309020205020404" pitchFamily="49" charset="0"/>
              </a:rPr>
              <a:t>void</a:t>
            </a:r>
            <a:r>
              <a:rPr lang="fr-CA" altLang="en-US" sz="1600" b="1" dirty="0">
                <a:latin typeface="Courier New" panose="02070309020205020404" pitchFamily="49" charset="0"/>
              </a:rPr>
              <a:t> </a:t>
            </a:r>
            <a:r>
              <a:rPr lang="fr-CA" altLang="en-US" sz="1600" b="1" dirty="0" err="1">
                <a:latin typeface="Courier New" panose="02070309020205020404" pitchFamily="49" charset="0"/>
              </a:rPr>
              <a:t>testEquals</a:t>
            </a:r>
            <a:r>
              <a:rPr lang="fr-CA" altLang="en-US" sz="1600" b="1" dirty="0">
                <a:latin typeface="Courier New" panose="02070309020205020404" pitchFamily="49" charset="0"/>
              </a:rPr>
              <a:t>() {</a:t>
            </a:r>
          </a:p>
          <a:p>
            <a:pPr>
              <a:lnSpc>
                <a:spcPct val="80000"/>
              </a:lnSpc>
              <a:buFontTx/>
              <a:buNone/>
            </a:pPr>
            <a:r>
              <a:rPr lang="fr-CA" altLang="en-US" sz="1600" b="1" dirty="0">
                <a:latin typeface="Courier New" panose="02070309020205020404" pitchFamily="49" charset="0"/>
              </a:rPr>
              <a:t>	    </a:t>
            </a:r>
            <a:r>
              <a:rPr lang="fr-CA" altLang="en-US" sz="1600" b="1" dirty="0" err="1">
                <a:latin typeface="Courier New" panose="02070309020205020404" pitchFamily="49" charset="0"/>
              </a:rPr>
              <a:t>assert</a:t>
            </a:r>
            <a:r>
              <a:rPr lang="fr-CA" altLang="en-US" sz="1600" b="1" dirty="0">
                <a:latin typeface="Courier New" panose="02070309020205020404" pitchFamily="49" charset="0"/>
              </a:rPr>
              <a:t>(!f12CHF.equals(</a:t>
            </a:r>
            <a:r>
              <a:rPr lang="fr-CA" altLang="en-US" sz="1600" b="1" dirty="0" err="1">
                <a:latin typeface="Courier New" panose="02070309020205020404" pitchFamily="49" charset="0"/>
              </a:rPr>
              <a:t>null</a:t>
            </a:r>
            <a:r>
              <a:rPr lang="fr-CA" altLang="en-US" sz="1600" b="1" dirty="0">
                <a:latin typeface="Courier New" panose="02070309020205020404" pitchFamily="49" charset="0"/>
              </a:rPr>
              <a:t>)); </a:t>
            </a:r>
          </a:p>
          <a:p>
            <a:pPr>
              <a:lnSpc>
                <a:spcPct val="80000"/>
              </a:lnSpc>
              <a:buFontTx/>
              <a:buNone/>
            </a:pPr>
            <a:r>
              <a:rPr lang="fr-CA" altLang="en-US" sz="1600" b="1" dirty="0">
                <a:latin typeface="Courier New" panose="02070309020205020404" pitchFamily="49" charset="0"/>
              </a:rPr>
              <a:t>	    </a:t>
            </a:r>
            <a:r>
              <a:rPr lang="fr-CA" altLang="en-US" sz="1600" b="1" dirty="0" err="1">
                <a:latin typeface="Courier New" panose="02070309020205020404" pitchFamily="49" charset="0"/>
              </a:rPr>
              <a:t>assertEquals</a:t>
            </a:r>
            <a:r>
              <a:rPr lang="fr-CA" altLang="en-US" sz="1600" b="1" dirty="0">
                <a:latin typeface="Courier New" panose="02070309020205020404" pitchFamily="49" charset="0"/>
              </a:rPr>
              <a:t>(f12CHF, f12CHF); </a:t>
            </a:r>
          </a:p>
          <a:p>
            <a:pPr>
              <a:lnSpc>
                <a:spcPct val="80000"/>
              </a:lnSpc>
              <a:buFontTx/>
              <a:buNone/>
            </a:pPr>
            <a:r>
              <a:rPr lang="fr-CA" altLang="en-US" sz="1600" b="1" dirty="0">
                <a:latin typeface="Courier New" panose="02070309020205020404" pitchFamily="49" charset="0"/>
              </a:rPr>
              <a:t>	    </a:t>
            </a:r>
            <a:r>
              <a:rPr lang="fr-CA" altLang="en-US" sz="1600" b="1" dirty="0" err="1">
                <a:latin typeface="Courier New" panose="02070309020205020404" pitchFamily="49" charset="0"/>
              </a:rPr>
              <a:t>assertEquals</a:t>
            </a:r>
            <a:r>
              <a:rPr lang="fr-CA" altLang="en-US" sz="1600" b="1" dirty="0">
                <a:latin typeface="Courier New" panose="02070309020205020404" pitchFamily="49" charset="0"/>
              </a:rPr>
              <a:t>(f12CHF, new Money(12, "CHF")); </a:t>
            </a:r>
          </a:p>
          <a:p>
            <a:pPr>
              <a:lnSpc>
                <a:spcPct val="80000"/>
              </a:lnSpc>
              <a:buFontTx/>
              <a:buNone/>
            </a:pPr>
            <a:r>
              <a:rPr lang="fr-CA" altLang="en-US" sz="1600" b="1" dirty="0">
                <a:latin typeface="Courier New" panose="02070309020205020404" pitchFamily="49" charset="0"/>
              </a:rPr>
              <a:t>	    </a:t>
            </a:r>
            <a:r>
              <a:rPr lang="fr-CA" altLang="en-US" sz="1600" b="1" dirty="0" err="1">
                <a:latin typeface="Courier New" panose="02070309020205020404" pitchFamily="49" charset="0"/>
              </a:rPr>
              <a:t>assert</a:t>
            </a:r>
            <a:r>
              <a:rPr lang="fr-CA" altLang="en-US" sz="1600" b="1" dirty="0">
                <a:latin typeface="Courier New" panose="02070309020205020404" pitchFamily="49" charset="0"/>
              </a:rPr>
              <a:t>(!f12CHF.equals(f14CHF)); } </a:t>
            </a:r>
          </a:p>
          <a:p>
            <a:pPr>
              <a:lnSpc>
                <a:spcPct val="80000"/>
              </a:lnSpc>
              <a:buFontTx/>
              <a:buNone/>
            </a:pPr>
            <a:endParaRPr lang="fr-CA" altLang="en-US" sz="1600" b="1" dirty="0">
              <a:latin typeface="Courier New" panose="02070309020205020404" pitchFamily="49" charset="0"/>
            </a:endParaRPr>
          </a:p>
          <a:p>
            <a:pPr>
              <a:lnSpc>
                <a:spcPct val="80000"/>
              </a:lnSpc>
              <a:buFontTx/>
              <a:buNone/>
            </a:pPr>
            <a:r>
              <a:rPr lang="fr-CA" altLang="en-US" sz="1600" b="1" dirty="0">
                <a:latin typeface="Courier New" panose="02070309020205020404" pitchFamily="49" charset="0"/>
              </a:rPr>
              <a:t>	public </a:t>
            </a:r>
            <a:r>
              <a:rPr lang="fr-CA" altLang="en-US" sz="1600" b="1" dirty="0" err="1">
                <a:latin typeface="Courier New" panose="02070309020205020404" pitchFamily="49" charset="0"/>
              </a:rPr>
              <a:t>void</a:t>
            </a:r>
            <a:r>
              <a:rPr lang="fr-CA" altLang="en-US" sz="1600" b="1" dirty="0">
                <a:latin typeface="Courier New" panose="02070309020205020404" pitchFamily="49" charset="0"/>
              </a:rPr>
              <a:t> </a:t>
            </a:r>
            <a:r>
              <a:rPr lang="fr-CA" altLang="en-US" sz="1600" b="1" dirty="0" err="1">
                <a:latin typeface="Courier New" panose="02070309020205020404" pitchFamily="49" charset="0"/>
              </a:rPr>
              <a:t>testSimpleAdd</a:t>
            </a:r>
            <a:r>
              <a:rPr lang="fr-CA" altLang="en-US" sz="1600" b="1" dirty="0">
                <a:latin typeface="Courier New" panose="02070309020205020404" pitchFamily="49" charset="0"/>
              </a:rPr>
              <a:t>() { </a:t>
            </a:r>
          </a:p>
          <a:p>
            <a:pPr>
              <a:lnSpc>
                <a:spcPct val="80000"/>
              </a:lnSpc>
              <a:buFontTx/>
              <a:buNone/>
            </a:pPr>
            <a:r>
              <a:rPr lang="fr-CA" altLang="en-US" sz="1600" b="1" dirty="0">
                <a:latin typeface="Courier New" panose="02070309020205020404" pitchFamily="49" charset="0"/>
              </a:rPr>
              <a:t>	    Money </a:t>
            </a:r>
            <a:r>
              <a:rPr lang="fr-CA" altLang="en-US" sz="1600" b="1" dirty="0" err="1">
                <a:latin typeface="Courier New" panose="02070309020205020404" pitchFamily="49" charset="0"/>
              </a:rPr>
              <a:t>expected</a:t>
            </a:r>
            <a:r>
              <a:rPr lang="fr-CA" altLang="en-US" sz="1600" b="1" dirty="0">
                <a:latin typeface="Courier New" panose="02070309020205020404" pitchFamily="49" charset="0"/>
              </a:rPr>
              <a:t>= new Money(26, "CHF"); </a:t>
            </a:r>
          </a:p>
          <a:p>
            <a:pPr>
              <a:lnSpc>
                <a:spcPct val="80000"/>
              </a:lnSpc>
              <a:buFontTx/>
              <a:buNone/>
            </a:pPr>
            <a:r>
              <a:rPr lang="fr-CA" altLang="en-US" sz="1600" b="1" dirty="0">
                <a:latin typeface="Courier New" panose="02070309020205020404" pitchFamily="49" charset="0"/>
              </a:rPr>
              <a:t>	    Money </a:t>
            </a:r>
            <a:r>
              <a:rPr lang="fr-CA" altLang="en-US" sz="1600" b="1" dirty="0" err="1">
                <a:latin typeface="Courier New" panose="02070309020205020404" pitchFamily="49" charset="0"/>
              </a:rPr>
              <a:t>result</a:t>
            </a:r>
            <a:r>
              <a:rPr lang="fr-CA" altLang="en-US" sz="1600" b="1" dirty="0">
                <a:latin typeface="Courier New" panose="02070309020205020404" pitchFamily="49" charset="0"/>
              </a:rPr>
              <a:t>= f12CHF.add(f14CHF);  </a:t>
            </a:r>
          </a:p>
          <a:p>
            <a:pPr>
              <a:lnSpc>
                <a:spcPct val="80000"/>
              </a:lnSpc>
              <a:buFontTx/>
              <a:buNone/>
            </a:pPr>
            <a:r>
              <a:rPr lang="fr-CA" altLang="en-US" sz="1600" b="1" dirty="0">
                <a:latin typeface="Courier New" panose="02070309020205020404" pitchFamily="49" charset="0"/>
              </a:rPr>
              <a:t>	    </a:t>
            </a:r>
            <a:r>
              <a:rPr lang="fr-CA" altLang="en-US" sz="1600" b="1" dirty="0" err="1">
                <a:latin typeface="Courier New" panose="02070309020205020404" pitchFamily="49" charset="0"/>
              </a:rPr>
              <a:t>assert</a:t>
            </a:r>
            <a:r>
              <a:rPr lang="fr-CA" altLang="en-US" sz="1600" b="1" dirty="0">
                <a:latin typeface="Courier New" panose="02070309020205020404" pitchFamily="49" charset="0"/>
              </a:rPr>
              <a:t>(</a:t>
            </a:r>
            <a:r>
              <a:rPr lang="fr-CA" altLang="en-US" sz="1600" b="1" dirty="0" err="1">
                <a:latin typeface="Courier New" panose="02070309020205020404" pitchFamily="49" charset="0"/>
              </a:rPr>
              <a:t>expected.equals</a:t>
            </a:r>
            <a:r>
              <a:rPr lang="fr-CA" altLang="en-US" sz="1600" b="1" dirty="0">
                <a:latin typeface="Courier New" panose="02070309020205020404" pitchFamily="49" charset="0"/>
              </a:rPr>
              <a:t>(</a:t>
            </a:r>
            <a:r>
              <a:rPr lang="fr-CA" altLang="en-US" sz="1600" b="1" dirty="0" err="1">
                <a:latin typeface="Courier New" panose="02070309020205020404" pitchFamily="49" charset="0"/>
              </a:rPr>
              <a:t>result</a:t>
            </a:r>
            <a:r>
              <a:rPr lang="fr-CA" altLang="en-US" sz="1600" b="1" dirty="0">
                <a:latin typeface="Courier New" panose="02070309020205020404" pitchFamily="49" charset="0"/>
              </a:rPr>
              <a:t>)); }</a:t>
            </a:r>
          </a:p>
          <a:p>
            <a:pPr>
              <a:lnSpc>
                <a:spcPct val="80000"/>
              </a:lnSpc>
              <a:buFontTx/>
              <a:buNone/>
            </a:pPr>
            <a:endParaRPr lang="fr-CA" altLang="en-US" sz="1600" b="1" dirty="0">
              <a:latin typeface="Courier New" panose="02070309020205020404" pitchFamily="49" charset="0"/>
            </a:endParaRPr>
          </a:p>
          <a:p>
            <a:pPr>
              <a:lnSpc>
                <a:spcPct val="80000"/>
              </a:lnSpc>
              <a:buFontTx/>
              <a:buNone/>
            </a:pPr>
            <a:r>
              <a:rPr lang="fr-CA" altLang="en-US" sz="1600" b="1" dirty="0">
                <a:latin typeface="Courier New" panose="02070309020205020404" pitchFamily="49" charset="0"/>
              </a:rPr>
              <a:t>    </a:t>
            </a:r>
            <a:r>
              <a:rPr lang="fr-CA" altLang="en-US" sz="1600" b="1" dirty="0" err="1">
                <a:latin typeface="Courier New" panose="02070309020205020404" pitchFamily="49" charset="0"/>
              </a:rPr>
              <a:t>protected</a:t>
            </a:r>
            <a:r>
              <a:rPr lang="fr-CA" altLang="en-US" sz="1600" b="1" dirty="0">
                <a:latin typeface="Courier New" panose="02070309020205020404" pitchFamily="49" charset="0"/>
              </a:rPr>
              <a:t> </a:t>
            </a:r>
            <a:r>
              <a:rPr lang="fr-CA" altLang="en-US" sz="1600" b="1" dirty="0" err="1">
                <a:latin typeface="Courier New" panose="02070309020205020404" pitchFamily="49" charset="0"/>
              </a:rPr>
              <a:t>void</a:t>
            </a:r>
            <a:r>
              <a:rPr lang="fr-CA" altLang="en-US" sz="1600" b="1" dirty="0">
                <a:latin typeface="Courier New" panose="02070309020205020404" pitchFamily="49" charset="0"/>
              </a:rPr>
              <a:t> </a:t>
            </a:r>
            <a:r>
              <a:rPr lang="fr-CA" altLang="en-US" sz="1600" b="1" dirty="0" err="1">
                <a:latin typeface="Courier New" panose="02070309020205020404" pitchFamily="49" charset="0"/>
              </a:rPr>
              <a:t>tearDown</a:t>
            </a:r>
            <a:r>
              <a:rPr lang="fr-CA" altLang="en-US" sz="1600" b="1" dirty="0">
                <a:latin typeface="Courier New" panose="02070309020205020404" pitchFamily="49" charset="0"/>
              </a:rPr>
              <a:t>() {  </a:t>
            </a:r>
          </a:p>
          <a:p>
            <a:pPr>
              <a:lnSpc>
                <a:spcPct val="80000"/>
              </a:lnSpc>
              <a:buFontTx/>
              <a:buNone/>
            </a:pPr>
            <a:r>
              <a:rPr lang="fr-CA" altLang="en-US" sz="1600" b="1" dirty="0">
                <a:latin typeface="Courier New" panose="02070309020205020404" pitchFamily="49" charset="0"/>
              </a:rPr>
              <a:t>       f12CHF= </a:t>
            </a:r>
            <a:r>
              <a:rPr lang="fr-CA" altLang="en-US" sz="1600" b="1" dirty="0" err="1">
                <a:latin typeface="Courier New" panose="02070309020205020404" pitchFamily="49" charset="0"/>
              </a:rPr>
              <a:t>null</a:t>
            </a:r>
            <a:r>
              <a:rPr lang="fr-CA" altLang="en-US" sz="1600" b="1" dirty="0">
                <a:latin typeface="Courier New" panose="02070309020205020404" pitchFamily="49" charset="0"/>
              </a:rPr>
              <a:t>; </a:t>
            </a:r>
          </a:p>
          <a:p>
            <a:pPr>
              <a:lnSpc>
                <a:spcPct val="80000"/>
              </a:lnSpc>
              <a:buFontTx/>
              <a:buNone/>
            </a:pPr>
            <a:r>
              <a:rPr lang="fr-CA" altLang="en-US" sz="1600" b="1" dirty="0">
                <a:latin typeface="Courier New" panose="02070309020205020404" pitchFamily="49" charset="0"/>
              </a:rPr>
              <a:t>       f14CHF= </a:t>
            </a:r>
            <a:r>
              <a:rPr lang="fr-CA" altLang="en-US" sz="1600" b="1" dirty="0" err="1">
                <a:latin typeface="Courier New" panose="02070309020205020404" pitchFamily="49" charset="0"/>
              </a:rPr>
              <a:t>null</a:t>
            </a:r>
            <a:r>
              <a:rPr lang="fr-CA" altLang="en-US" sz="1600" b="1" dirty="0">
                <a:latin typeface="Courier New" panose="02070309020205020404" pitchFamily="49" charset="0"/>
              </a:rPr>
              <a:t>;  </a:t>
            </a:r>
          </a:p>
          <a:p>
            <a:pPr>
              <a:lnSpc>
                <a:spcPct val="80000"/>
              </a:lnSpc>
              <a:buFontTx/>
              <a:buNone/>
            </a:pPr>
            <a:r>
              <a:rPr lang="fr-CA" altLang="en-US" sz="1600" b="1" dirty="0">
                <a:latin typeface="Courier New" panose="02070309020205020404" pitchFamily="49" charset="0"/>
              </a:rPr>
              <a:t>    }</a:t>
            </a:r>
          </a:p>
          <a:p>
            <a:pPr>
              <a:lnSpc>
                <a:spcPct val="80000"/>
              </a:lnSpc>
              <a:buFontTx/>
              <a:buNone/>
            </a:pPr>
            <a:r>
              <a:rPr lang="fr-CA" altLang="en-US" sz="1600" b="1" dirty="0">
                <a:latin typeface="Courier New" panose="02070309020205020404" pitchFamily="49" charset="0"/>
              </a:rPr>
              <a:t>}</a:t>
            </a:r>
          </a:p>
        </p:txBody>
      </p:sp>
    </p:spTree>
    <p:extLst>
      <p:ext uri="{BB962C8B-B14F-4D97-AF65-F5344CB8AC3E}">
        <p14:creationId xmlns="" xmlns:p14="http://schemas.microsoft.com/office/powerpoint/2010/main" val="284428653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xfrm>
            <a:off x="285720" y="214290"/>
            <a:ext cx="7886700" cy="1325563"/>
          </a:xfrm>
        </p:spPr>
        <p:txBody>
          <a:bodyPr>
            <a:normAutofit/>
          </a:bodyPr>
          <a:lstStyle/>
          <a:p>
            <a:r>
              <a:rPr lang="fr-CA" altLang="en-US" sz="2800" dirty="0"/>
              <a:t>Running single tests</a:t>
            </a:r>
          </a:p>
        </p:txBody>
      </p:sp>
      <p:sp>
        <p:nvSpPr>
          <p:cNvPr id="1027" name="Rectangle 3"/>
          <p:cNvSpPr>
            <a:spLocks noGrp="1" noChangeArrowheads="1"/>
          </p:cNvSpPr>
          <p:nvPr>
            <p:ph type="body" idx="1"/>
          </p:nvPr>
        </p:nvSpPr>
        <p:spPr>
          <a:xfrm>
            <a:off x="500034" y="1571612"/>
            <a:ext cx="8286808" cy="5000660"/>
          </a:xfrm>
        </p:spPr>
        <p:txBody>
          <a:bodyPr>
            <a:noAutofit/>
          </a:bodyPr>
          <a:lstStyle/>
          <a:p>
            <a:pPr>
              <a:lnSpc>
                <a:spcPct val="90000"/>
              </a:lnSpc>
            </a:pPr>
            <a:r>
              <a:rPr lang="fr-CA" altLang="en-US" sz="2400" dirty="0" err="1"/>
              <a:t>Static</a:t>
            </a:r>
            <a:endParaRPr lang="fr-CA" altLang="en-US" sz="2400" dirty="0"/>
          </a:p>
          <a:p>
            <a:pPr lvl="1"/>
            <a:r>
              <a:rPr lang="en-GB" sz="2000" dirty="0" smtClean="0"/>
              <a:t>In the static way you override the </a:t>
            </a:r>
            <a:r>
              <a:rPr lang="en-GB" sz="2000" dirty="0" err="1" smtClean="0"/>
              <a:t>runTest</a:t>
            </a:r>
            <a:r>
              <a:rPr lang="en-GB" sz="2000" dirty="0" smtClean="0"/>
              <a:t> method and define the method to be invoked. </a:t>
            </a:r>
            <a:endParaRPr lang="fr-CA" altLang="en-US" sz="2000" dirty="0" smtClean="0"/>
          </a:p>
          <a:p>
            <a:pPr lvl="1">
              <a:lnSpc>
                <a:spcPct val="90000"/>
              </a:lnSpc>
            </a:pPr>
            <a:endParaRPr lang="fr-CA" altLang="en-US" sz="2000" dirty="0"/>
          </a:p>
          <a:p>
            <a:pPr>
              <a:lnSpc>
                <a:spcPct val="90000"/>
              </a:lnSpc>
              <a:buFontTx/>
              <a:buNone/>
            </a:pPr>
            <a:r>
              <a:rPr lang="fr-CA" altLang="en-US" sz="2000" b="1" dirty="0" err="1">
                <a:latin typeface="Courier New" panose="02070309020205020404" pitchFamily="49" charset="0"/>
              </a:rPr>
              <a:t>TestCase</a:t>
            </a:r>
            <a:r>
              <a:rPr lang="fr-CA" altLang="en-US" sz="2000" b="1" dirty="0">
                <a:latin typeface="Courier New" panose="02070309020205020404" pitchFamily="49" charset="0"/>
              </a:rPr>
              <a:t> test= new </a:t>
            </a:r>
            <a:r>
              <a:rPr lang="fr-CA" altLang="en-US" sz="2000" b="1" dirty="0" err="1">
                <a:latin typeface="Courier New" panose="02070309020205020404" pitchFamily="49" charset="0"/>
              </a:rPr>
              <a:t>MoneyTest</a:t>
            </a:r>
            <a:r>
              <a:rPr lang="fr-CA" altLang="en-US" sz="2000" b="1" dirty="0">
                <a:latin typeface="Courier New" panose="02070309020205020404" pitchFamily="49" charset="0"/>
              </a:rPr>
              <a:t>("simple </a:t>
            </a:r>
            <a:r>
              <a:rPr lang="fr-CA" altLang="en-US" sz="2000" b="1" dirty="0" err="1">
                <a:latin typeface="Courier New" panose="02070309020205020404" pitchFamily="49" charset="0"/>
              </a:rPr>
              <a:t>add</a:t>
            </a:r>
            <a:r>
              <a:rPr lang="fr-CA" altLang="en-US" sz="2000" b="1" dirty="0">
                <a:latin typeface="Courier New" panose="02070309020205020404" pitchFamily="49" charset="0"/>
              </a:rPr>
              <a:t>"){</a:t>
            </a:r>
          </a:p>
          <a:p>
            <a:pPr>
              <a:lnSpc>
                <a:spcPct val="90000"/>
              </a:lnSpc>
              <a:buFontTx/>
              <a:buNone/>
            </a:pPr>
            <a:r>
              <a:rPr lang="fr-CA" altLang="en-US" sz="2000" b="1" dirty="0">
                <a:latin typeface="Courier New" panose="02070309020205020404" pitchFamily="49" charset="0"/>
              </a:rPr>
              <a:t>	     			public </a:t>
            </a:r>
            <a:r>
              <a:rPr lang="fr-CA" altLang="en-US" sz="2000" b="1" dirty="0" err="1">
                <a:latin typeface="Courier New" panose="02070309020205020404" pitchFamily="49" charset="0"/>
              </a:rPr>
              <a:t>void</a:t>
            </a:r>
            <a:r>
              <a:rPr lang="fr-CA" altLang="en-US" sz="2000" b="1" dirty="0">
                <a:latin typeface="Courier New" panose="02070309020205020404" pitchFamily="49" charset="0"/>
              </a:rPr>
              <a:t> </a:t>
            </a:r>
            <a:r>
              <a:rPr lang="fr-CA" altLang="en-US" sz="2000" b="1" dirty="0" err="1">
                <a:latin typeface="Courier New" panose="02070309020205020404" pitchFamily="49" charset="0"/>
              </a:rPr>
              <a:t>runTest</a:t>
            </a:r>
            <a:r>
              <a:rPr lang="fr-CA" altLang="en-US" sz="2000" b="1" dirty="0">
                <a:latin typeface="Courier New" panose="02070309020205020404" pitchFamily="49" charset="0"/>
              </a:rPr>
              <a:t>( {</a:t>
            </a:r>
          </a:p>
          <a:p>
            <a:pPr>
              <a:lnSpc>
                <a:spcPct val="90000"/>
              </a:lnSpc>
              <a:buFontTx/>
              <a:buNone/>
            </a:pPr>
            <a:r>
              <a:rPr lang="fr-CA" altLang="en-US" sz="2000" b="1" dirty="0">
                <a:latin typeface="Courier New" panose="02070309020205020404" pitchFamily="49" charset="0"/>
              </a:rPr>
              <a:t>         			     </a:t>
            </a:r>
            <a:r>
              <a:rPr lang="fr-CA" altLang="en-US" sz="2000" b="1" dirty="0" err="1">
                <a:latin typeface="Courier New" panose="02070309020205020404" pitchFamily="49" charset="0"/>
              </a:rPr>
              <a:t>testSimpleAdd</a:t>
            </a:r>
            <a:r>
              <a:rPr lang="fr-CA" altLang="en-US" sz="2000" b="1" dirty="0">
                <a:latin typeface="Courier New" panose="02070309020205020404" pitchFamily="49" charset="0"/>
              </a:rPr>
              <a:t>();</a:t>
            </a:r>
          </a:p>
          <a:p>
            <a:pPr>
              <a:lnSpc>
                <a:spcPct val="90000"/>
              </a:lnSpc>
              <a:buFontTx/>
              <a:buNone/>
            </a:pPr>
            <a:r>
              <a:rPr lang="fr-CA" altLang="en-US" sz="2000" b="1" dirty="0">
                <a:latin typeface="Courier New" panose="02070309020205020404" pitchFamily="49" charset="0"/>
              </a:rPr>
              <a:t>				       }</a:t>
            </a:r>
          </a:p>
          <a:p>
            <a:pPr>
              <a:lnSpc>
                <a:spcPct val="90000"/>
              </a:lnSpc>
              <a:buFontTx/>
              <a:buNone/>
            </a:pPr>
            <a:r>
              <a:rPr lang="fr-CA" altLang="en-US" sz="2000" b="1" dirty="0">
                <a:latin typeface="Courier New" panose="02070309020205020404" pitchFamily="49" charset="0"/>
              </a:rPr>
              <a:t>				   };</a:t>
            </a:r>
          </a:p>
          <a:p>
            <a:pPr>
              <a:lnSpc>
                <a:spcPct val="90000"/>
              </a:lnSpc>
            </a:pPr>
            <a:r>
              <a:rPr lang="fr-CA" altLang="en-US" sz="2400" dirty="0" err="1"/>
              <a:t>Dynamic</a:t>
            </a:r>
            <a:endParaRPr lang="fr-CA" altLang="en-US" sz="2400" dirty="0"/>
          </a:p>
          <a:p>
            <a:pPr lvl="1"/>
            <a:r>
              <a:rPr lang="fr-CA" altLang="en-US" sz="2000" dirty="0"/>
              <a:t>uses </a:t>
            </a:r>
            <a:r>
              <a:rPr lang="fr-CA" altLang="en-US" sz="2000" dirty="0" err="1"/>
              <a:t>reflection</a:t>
            </a:r>
            <a:r>
              <a:rPr lang="fr-CA" altLang="en-US" sz="2000" dirty="0"/>
              <a:t> to </a:t>
            </a:r>
            <a:r>
              <a:rPr lang="fr-CA" altLang="en-US" sz="2000" dirty="0" err="1"/>
              <a:t>implement</a:t>
            </a:r>
            <a:r>
              <a:rPr lang="fr-CA" altLang="en-US" sz="2000" dirty="0"/>
              <a:t> </a:t>
            </a:r>
            <a:r>
              <a:rPr lang="fr-CA" altLang="en-US" sz="2000" b="1" dirty="0" err="1" smtClean="0">
                <a:latin typeface="Courier New" panose="02070309020205020404" pitchFamily="49" charset="0"/>
              </a:rPr>
              <a:t>runTest</a:t>
            </a:r>
            <a:r>
              <a:rPr lang="en-GB" altLang="en-US" sz="2000" dirty="0" smtClean="0"/>
              <a:t>. </a:t>
            </a:r>
            <a:r>
              <a:rPr lang="en-GB" altLang="en-US" sz="2000" dirty="0" smtClean="0"/>
              <a:t>It dynamically finds and invokes a method. In this case </a:t>
            </a:r>
            <a:r>
              <a:rPr lang="en-GB" altLang="en-US" sz="2000" b="1" dirty="0" smtClean="0"/>
              <a:t>the name of the test case</a:t>
            </a:r>
            <a:r>
              <a:rPr lang="en-GB" altLang="en-US" sz="2000" dirty="0" smtClean="0"/>
              <a:t> has to correspond to the </a:t>
            </a:r>
            <a:r>
              <a:rPr lang="en-GB" altLang="en-US" sz="2000" b="1" dirty="0" smtClean="0"/>
              <a:t>test method </a:t>
            </a:r>
            <a:r>
              <a:rPr lang="en-GB" altLang="en-US" sz="2000" dirty="0" smtClean="0"/>
              <a:t>to be run</a:t>
            </a:r>
            <a:r>
              <a:rPr lang="en-GB" altLang="en-US" sz="2000" dirty="0" smtClean="0"/>
              <a:t>.</a:t>
            </a:r>
            <a:endParaRPr lang="fr-CA" altLang="en-US" sz="2000" b="1" dirty="0">
              <a:latin typeface="Courier New" panose="02070309020205020404" pitchFamily="49" charset="0"/>
            </a:endParaRPr>
          </a:p>
          <a:p>
            <a:pPr>
              <a:lnSpc>
                <a:spcPct val="90000"/>
              </a:lnSpc>
              <a:buFontTx/>
              <a:buNone/>
            </a:pPr>
            <a:r>
              <a:rPr lang="fr-CA" altLang="en-US" sz="2000" b="1" dirty="0" err="1">
                <a:latin typeface="Courier New" panose="02070309020205020404" pitchFamily="49" charset="0"/>
              </a:rPr>
              <a:t>TestCase</a:t>
            </a:r>
            <a:r>
              <a:rPr lang="fr-CA" altLang="en-US" sz="2000" b="1" dirty="0">
                <a:latin typeface="Courier New" panose="02070309020205020404" pitchFamily="49" charset="0"/>
              </a:rPr>
              <a:t> test= new </a:t>
            </a:r>
            <a:r>
              <a:rPr lang="fr-CA" altLang="en-US" sz="2000" b="1" dirty="0" err="1">
                <a:latin typeface="Courier New" panose="02070309020205020404" pitchFamily="49" charset="0"/>
              </a:rPr>
              <a:t>MoneyTest</a:t>
            </a:r>
            <a:r>
              <a:rPr lang="fr-CA" altLang="en-US" sz="2000" b="1" dirty="0">
                <a:latin typeface="Courier New" panose="02070309020205020404" pitchFamily="49" charset="0"/>
              </a:rPr>
              <a:t>("</a:t>
            </a:r>
            <a:r>
              <a:rPr lang="fr-CA" altLang="en-US" sz="2000" b="1" dirty="0" err="1">
                <a:latin typeface="Courier New" panose="02070309020205020404" pitchFamily="49" charset="0"/>
              </a:rPr>
              <a:t>testSimpleAdd</a:t>
            </a:r>
            <a:r>
              <a:rPr lang="fr-CA" altLang="en-US" sz="2000" b="1" dirty="0">
                <a:latin typeface="Courier New" panose="02070309020205020404" pitchFamily="49" charset="0"/>
              </a:rPr>
              <a:t>");</a:t>
            </a:r>
          </a:p>
          <a:p>
            <a:pPr lvl="1">
              <a:lnSpc>
                <a:spcPct val="90000"/>
              </a:lnSpc>
            </a:pPr>
            <a:endParaRPr lang="fr-CA" altLang="en-US" sz="2000" dirty="0">
              <a:latin typeface="Courier New" panose="02070309020205020404" pitchFamily="49" charset="0"/>
            </a:endParaRPr>
          </a:p>
        </p:txBody>
      </p:sp>
    </p:spTree>
    <p:extLst>
      <p:ext uri="{BB962C8B-B14F-4D97-AF65-F5344CB8AC3E}">
        <p14:creationId xmlns="" xmlns:p14="http://schemas.microsoft.com/office/powerpoint/2010/main" val="7333866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7158" y="285728"/>
            <a:ext cx="7886700" cy="1325563"/>
          </a:xfrm>
        </p:spPr>
        <p:txBody>
          <a:bodyPr>
            <a:normAutofit/>
          </a:bodyPr>
          <a:lstStyle/>
          <a:p>
            <a:r>
              <a:rPr lang="fr-CA" altLang="en-US" sz="2800" dirty="0"/>
              <a:t>Test suite</a:t>
            </a:r>
          </a:p>
        </p:txBody>
      </p:sp>
      <p:sp>
        <p:nvSpPr>
          <p:cNvPr id="17411" name="Rectangle 3"/>
          <p:cNvSpPr>
            <a:spLocks noGrp="1" noChangeArrowheads="1"/>
          </p:cNvSpPr>
          <p:nvPr>
            <p:ph type="body" idx="1"/>
          </p:nvPr>
        </p:nvSpPr>
        <p:spPr>
          <a:xfrm>
            <a:off x="642910" y="1428736"/>
            <a:ext cx="7929562" cy="1785950"/>
          </a:xfrm>
        </p:spPr>
        <p:txBody>
          <a:bodyPr>
            <a:noAutofit/>
          </a:bodyPr>
          <a:lstStyle/>
          <a:p>
            <a:pPr lvl="1">
              <a:lnSpc>
                <a:spcPct val="90000"/>
              </a:lnSpc>
            </a:pPr>
            <a:r>
              <a:rPr lang="fr-CA" altLang="en-US" sz="2200" dirty="0" smtClean="0"/>
              <a:t>A </a:t>
            </a:r>
            <a:r>
              <a:rPr lang="fr-CA" altLang="en-US" sz="2200" b="1" dirty="0" err="1"/>
              <a:t>TestSuite</a:t>
            </a:r>
            <a:r>
              <a:rPr lang="fr-CA" altLang="en-US" sz="2200" b="1" dirty="0"/>
              <a:t> </a:t>
            </a:r>
            <a:r>
              <a:rPr lang="fr-CA" altLang="en-US" sz="2200" dirty="0" err="1"/>
              <a:t>can</a:t>
            </a:r>
            <a:r>
              <a:rPr lang="fr-CA" altLang="en-US" sz="2200" dirty="0"/>
              <a:t> </a:t>
            </a:r>
            <a:r>
              <a:rPr lang="fr-CA" altLang="en-US" sz="2200" dirty="0" err="1"/>
              <a:t>run</a:t>
            </a:r>
            <a:r>
              <a:rPr lang="fr-CA" altLang="en-US" sz="2200" dirty="0"/>
              <a:t> a collection of tests.</a:t>
            </a:r>
            <a:r>
              <a:rPr lang="fr-CA" altLang="en-US" sz="2200" b="1" dirty="0"/>
              <a:t> </a:t>
            </a:r>
          </a:p>
          <a:p>
            <a:pPr lvl="1">
              <a:lnSpc>
                <a:spcPct val="90000"/>
              </a:lnSpc>
            </a:pPr>
            <a:r>
              <a:rPr lang="fr-CA" altLang="en-US" sz="2200" b="1" dirty="0" err="1"/>
              <a:t>TestSuite</a:t>
            </a:r>
            <a:r>
              <a:rPr lang="fr-CA" altLang="en-US" sz="2200" dirty="0"/>
              <a:t> and </a:t>
            </a:r>
            <a:r>
              <a:rPr lang="fr-CA" altLang="en-US" sz="2200" b="1" dirty="0" err="1"/>
              <a:t>TestCase</a:t>
            </a:r>
            <a:r>
              <a:rPr lang="fr-CA" altLang="en-US" sz="2200" b="1" dirty="0"/>
              <a:t> </a:t>
            </a:r>
            <a:r>
              <a:rPr lang="fr-CA" altLang="en-US" sz="2200" dirty="0" err="1"/>
              <a:t>both</a:t>
            </a:r>
            <a:r>
              <a:rPr lang="fr-CA" altLang="en-US" sz="2200" dirty="0"/>
              <a:t> </a:t>
            </a:r>
            <a:r>
              <a:rPr lang="fr-CA" altLang="en-US" sz="2200" dirty="0" err="1"/>
              <a:t>implement</a:t>
            </a:r>
            <a:r>
              <a:rPr lang="fr-CA" altLang="en-US" sz="2200" dirty="0"/>
              <a:t> an interface </a:t>
            </a:r>
            <a:r>
              <a:rPr lang="fr-CA" altLang="en-US" sz="2200" dirty="0" err="1"/>
              <a:t>called</a:t>
            </a:r>
            <a:r>
              <a:rPr lang="fr-CA" altLang="en-US" sz="2200" dirty="0"/>
              <a:t> Test </a:t>
            </a:r>
            <a:r>
              <a:rPr lang="fr-CA" altLang="en-US" sz="2200" dirty="0" err="1"/>
              <a:t>which</a:t>
            </a:r>
            <a:r>
              <a:rPr lang="fr-CA" altLang="en-US" sz="2200" dirty="0"/>
              <a:t> </a:t>
            </a:r>
            <a:r>
              <a:rPr lang="fr-CA" altLang="en-US" sz="2200" dirty="0" err="1"/>
              <a:t>defines</a:t>
            </a:r>
            <a:r>
              <a:rPr lang="fr-CA" altLang="en-US" sz="2200" dirty="0"/>
              <a:t> the </a:t>
            </a:r>
            <a:r>
              <a:rPr lang="fr-CA" altLang="en-US" sz="2200" dirty="0" err="1"/>
              <a:t>methods</a:t>
            </a:r>
            <a:r>
              <a:rPr lang="fr-CA" altLang="en-US" sz="2200" dirty="0"/>
              <a:t> to </a:t>
            </a:r>
            <a:r>
              <a:rPr lang="fr-CA" altLang="en-US" sz="2200" dirty="0" err="1"/>
              <a:t>run</a:t>
            </a:r>
            <a:r>
              <a:rPr lang="fr-CA" altLang="en-US" sz="2200" dirty="0"/>
              <a:t> a test.</a:t>
            </a:r>
            <a:r>
              <a:rPr lang="fr-CA" altLang="en-US" sz="2200" b="1" dirty="0"/>
              <a:t> </a:t>
            </a:r>
          </a:p>
          <a:p>
            <a:pPr lvl="1">
              <a:lnSpc>
                <a:spcPct val="90000"/>
              </a:lnSpc>
            </a:pPr>
            <a:r>
              <a:rPr lang="fr-CA" altLang="en-US" sz="2200" dirty="0"/>
              <a:t>This </a:t>
            </a:r>
            <a:r>
              <a:rPr lang="fr-CA" altLang="en-US" sz="2200" dirty="0" err="1"/>
              <a:t>enables</a:t>
            </a:r>
            <a:r>
              <a:rPr lang="fr-CA" altLang="en-US" sz="2200" dirty="0"/>
              <a:t> the </a:t>
            </a:r>
            <a:r>
              <a:rPr lang="fr-CA" altLang="en-US" sz="2200" dirty="0" err="1"/>
              <a:t>creation</a:t>
            </a:r>
            <a:r>
              <a:rPr lang="fr-CA" altLang="en-US" sz="2200" dirty="0"/>
              <a:t> of test suites by </a:t>
            </a:r>
            <a:r>
              <a:rPr lang="fr-CA" altLang="en-US" sz="2200" dirty="0" err="1"/>
              <a:t>composing</a:t>
            </a:r>
            <a:r>
              <a:rPr lang="fr-CA" altLang="en-US" sz="2200" dirty="0"/>
              <a:t> </a:t>
            </a:r>
            <a:r>
              <a:rPr lang="fr-CA" altLang="en-US" sz="2200" dirty="0" err="1"/>
              <a:t>arbitrary</a:t>
            </a:r>
            <a:r>
              <a:rPr lang="fr-CA" altLang="en-US" sz="2200" dirty="0"/>
              <a:t> </a:t>
            </a:r>
            <a:r>
              <a:rPr lang="fr-CA" altLang="en-US" sz="2200" dirty="0" err="1"/>
              <a:t>TestCases</a:t>
            </a:r>
            <a:r>
              <a:rPr lang="fr-CA" altLang="en-US" sz="2200" dirty="0"/>
              <a:t> and </a:t>
            </a:r>
            <a:r>
              <a:rPr lang="fr-CA" altLang="en-US" sz="2200" dirty="0" err="1"/>
              <a:t>TestSuites</a:t>
            </a:r>
            <a:r>
              <a:rPr lang="fr-CA" altLang="en-US" sz="2200" dirty="0"/>
              <a:t>. </a:t>
            </a:r>
            <a:endParaRPr lang="fr-CA" altLang="en-US" sz="2200" dirty="0" smtClean="0"/>
          </a:p>
          <a:p>
            <a:pPr lvl="1">
              <a:lnSpc>
                <a:spcPct val="90000"/>
              </a:lnSpc>
            </a:pPr>
            <a:endParaRPr lang="fr-CA" altLang="en-US" sz="2200" dirty="0" smtClean="0"/>
          </a:p>
          <a:p>
            <a:pPr>
              <a:lnSpc>
                <a:spcPct val="90000"/>
              </a:lnSpc>
            </a:pPr>
            <a:endParaRPr lang="fr-CA" altLang="en-US" sz="2000" dirty="0">
              <a:latin typeface="Tahoma" panose="020B0604030504040204" pitchFamily="34" charset="0"/>
            </a:endParaRPr>
          </a:p>
        </p:txBody>
      </p:sp>
      <p:sp>
        <p:nvSpPr>
          <p:cNvPr id="6" name="Rectangle 3"/>
          <p:cNvSpPr txBox="1">
            <a:spLocks noChangeArrowheads="1"/>
          </p:cNvSpPr>
          <p:nvPr/>
        </p:nvSpPr>
        <p:spPr>
          <a:xfrm>
            <a:off x="714348" y="3929066"/>
            <a:ext cx="7929562" cy="2162178"/>
          </a:xfrm>
          <a:prstGeom prst="rect">
            <a:avLst/>
          </a:prstGeom>
        </p:spPr>
        <p:txBody>
          <a:bodyPr vert="horz" lIns="91440" tIns="45720" rIns="91440" bIns="45720" rtlCol="0">
            <a:normAutofit/>
          </a:bodyPr>
          <a:lstStyle/>
          <a:p>
            <a:pPr marL="171450" marR="0" lvl="0" indent="-171450" algn="l" defTabSz="685800" rtl="0" eaLnBrk="1" fontAlgn="auto" latinLnBrk="0" hangingPunct="1">
              <a:lnSpc>
                <a:spcPct val="90000"/>
              </a:lnSpc>
              <a:spcBef>
                <a:spcPts val="750"/>
              </a:spcBef>
              <a:spcAft>
                <a:spcPts val="0"/>
              </a:spcAft>
              <a:buClrTx/>
              <a:buSzTx/>
              <a:buFontTx/>
              <a:buNone/>
              <a:tabLst/>
              <a:defRPr/>
            </a:pPr>
            <a:r>
              <a:rPr kumimoji="0" lang="fr-CA" altLang="en-US" sz="18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public </a:t>
            </a:r>
            <a:r>
              <a:rPr kumimoji="0" lang="fr-CA" altLang="en-US" sz="1800" b="1" i="0" u="none" strike="noStrike" kern="1200" cap="none" spc="0" normalizeH="0" baseline="0" noProof="0" dirty="0" err="1" smtClean="0">
                <a:ln>
                  <a:noFill/>
                </a:ln>
                <a:solidFill>
                  <a:srgbClr val="FF0000"/>
                </a:solidFill>
                <a:effectLst/>
                <a:uLnTx/>
                <a:uFillTx/>
                <a:latin typeface="Courier New" panose="02070309020205020404" pitchFamily="49" charset="0"/>
                <a:ea typeface="+mn-ea"/>
                <a:cs typeface="+mn-cs"/>
              </a:rPr>
              <a:t>static</a:t>
            </a:r>
            <a:r>
              <a:rPr kumimoji="0" lang="fr-CA" altLang="en-US" sz="18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 Test </a:t>
            </a:r>
            <a:r>
              <a:rPr kumimoji="0" lang="fr-CA" altLang="en-US" sz="1800" b="1" i="0" u="none" strike="noStrike" kern="1200" cap="none" spc="0" normalizeH="0" baseline="0" noProof="0" dirty="0" smtClean="0">
                <a:ln>
                  <a:noFill/>
                </a:ln>
                <a:solidFill>
                  <a:srgbClr val="FF0000"/>
                </a:solidFill>
                <a:effectLst/>
                <a:uLnTx/>
                <a:uFillTx/>
                <a:latin typeface="Courier New" panose="02070309020205020404" pitchFamily="49" charset="0"/>
                <a:ea typeface="+mn-ea"/>
                <a:cs typeface="+mn-cs"/>
              </a:rPr>
              <a:t>suite</a:t>
            </a:r>
            <a:r>
              <a:rPr kumimoji="0" lang="fr-CA" altLang="en-US" sz="18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 { </a:t>
            </a:r>
          </a:p>
          <a:p>
            <a:pPr marL="171450" marR="0" lvl="0" indent="-171450" algn="l" defTabSz="685800" rtl="0" eaLnBrk="1" fontAlgn="auto" latinLnBrk="0" hangingPunct="1">
              <a:lnSpc>
                <a:spcPct val="90000"/>
              </a:lnSpc>
              <a:spcBef>
                <a:spcPts val="750"/>
              </a:spcBef>
              <a:spcAft>
                <a:spcPts val="0"/>
              </a:spcAft>
              <a:buClrTx/>
              <a:buSzTx/>
              <a:buFontTx/>
              <a:buNone/>
              <a:tabLst/>
              <a:defRPr/>
            </a:pPr>
            <a:r>
              <a:rPr kumimoji="0" lang="fr-CA" altLang="en-US" sz="18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    </a:t>
            </a:r>
            <a:r>
              <a:rPr kumimoji="0" lang="fr-CA" altLang="en-US" sz="18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TestSuite</a:t>
            </a:r>
            <a:r>
              <a:rPr kumimoji="0" lang="fr-CA" altLang="en-US" sz="18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 suite= new </a:t>
            </a:r>
            <a:r>
              <a:rPr kumimoji="0" lang="fr-CA" altLang="en-US" sz="18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TestSuite</a:t>
            </a:r>
            <a:r>
              <a:rPr kumimoji="0" lang="fr-CA" altLang="en-US" sz="18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p>
          <a:p>
            <a:pPr marL="171450" marR="0" lvl="0" indent="-171450" algn="l" defTabSz="685800" rtl="0" eaLnBrk="1" fontAlgn="auto" latinLnBrk="0" hangingPunct="1">
              <a:lnSpc>
                <a:spcPct val="90000"/>
              </a:lnSpc>
              <a:spcBef>
                <a:spcPts val="750"/>
              </a:spcBef>
              <a:spcAft>
                <a:spcPts val="0"/>
              </a:spcAft>
              <a:buClrTx/>
              <a:buSzTx/>
              <a:buFontTx/>
              <a:buNone/>
              <a:tabLst/>
              <a:defRPr/>
            </a:pPr>
            <a:r>
              <a:rPr kumimoji="0" lang="fr-CA" altLang="en-US" sz="18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    </a:t>
            </a:r>
            <a:r>
              <a:rPr kumimoji="0" lang="fr-CA" altLang="en-US" sz="18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suite.addTest</a:t>
            </a:r>
            <a:r>
              <a:rPr kumimoji="0" lang="fr-CA" altLang="en-US" sz="18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(new </a:t>
            </a:r>
            <a:r>
              <a:rPr kumimoji="0" lang="fr-CA" altLang="en-US" sz="18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MoneyTest</a:t>
            </a:r>
            <a:r>
              <a:rPr kumimoji="0" lang="fr-CA" altLang="en-US" sz="18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fr-CA" altLang="en-US" sz="18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testEquals</a:t>
            </a:r>
            <a:r>
              <a:rPr kumimoji="0" lang="fr-CA" altLang="en-US" sz="18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p>
          <a:p>
            <a:pPr marL="171450" marR="0" lvl="0" indent="-171450" algn="l" defTabSz="685800" rtl="0" eaLnBrk="1" fontAlgn="auto" latinLnBrk="0" hangingPunct="1">
              <a:lnSpc>
                <a:spcPct val="90000"/>
              </a:lnSpc>
              <a:spcBef>
                <a:spcPts val="750"/>
              </a:spcBef>
              <a:spcAft>
                <a:spcPts val="0"/>
              </a:spcAft>
              <a:buClrTx/>
              <a:buSzTx/>
              <a:buFontTx/>
              <a:buNone/>
              <a:tabLst/>
              <a:defRPr/>
            </a:pPr>
            <a:r>
              <a:rPr kumimoji="0" lang="fr-CA" altLang="en-US" sz="18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    </a:t>
            </a:r>
            <a:r>
              <a:rPr kumimoji="0" lang="fr-CA" altLang="en-US" sz="18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suite.addTest</a:t>
            </a:r>
            <a:r>
              <a:rPr kumimoji="0" lang="fr-CA" altLang="en-US" sz="18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(new </a:t>
            </a:r>
            <a:r>
              <a:rPr kumimoji="0" lang="fr-CA" altLang="en-US" sz="18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MoneyTest</a:t>
            </a:r>
            <a:r>
              <a:rPr kumimoji="0" lang="fr-CA" altLang="en-US" sz="18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fr-CA" altLang="en-US" sz="18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testSimpleAdd</a:t>
            </a:r>
            <a:r>
              <a:rPr kumimoji="0" lang="fr-CA" altLang="en-US" sz="18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p>
          <a:p>
            <a:pPr marL="171450" marR="0" lvl="0" indent="-171450" algn="l" defTabSz="685800" rtl="0" eaLnBrk="1" fontAlgn="auto" latinLnBrk="0" hangingPunct="1">
              <a:lnSpc>
                <a:spcPct val="90000"/>
              </a:lnSpc>
              <a:spcBef>
                <a:spcPts val="750"/>
              </a:spcBef>
              <a:spcAft>
                <a:spcPts val="0"/>
              </a:spcAft>
              <a:buClrTx/>
              <a:buSzTx/>
              <a:buFontTx/>
              <a:buNone/>
              <a:tabLst/>
              <a:defRPr/>
            </a:pPr>
            <a:r>
              <a:rPr kumimoji="0" lang="fr-CA" altLang="en-US" sz="18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    return suite;</a:t>
            </a:r>
          </a:p>
          <a:p>
            <a:pPr marL="171450" marR="0" lvl="0" indent="-171450" algn="l" defTabSz="685800" rtl="0" eaLnBrk="1" fontAlgn="auto" latinLnBrk="0" hangingPunct="1">
              <a:lnSpc>
                <a:spcPct val="90000"/>
              </a:lnSpc>
              <a:spcBef>
                <a:spcPts val="750"/>
              </a:spcBef>
              <a:spcAft>
                <a:spcPts val="0"/>
              </a:spcAft>
              <a:buClrTx/>
              <a:buSzTx/>
              <a:buFontTx/>
              <a:buNone/>
              <a:tabLst/>
              <a:defRPr/>
            </a:pPr>
            <a:r>
              <a:rPr kumimoji="0" lang="fr-CA" altLang="en-US" sz="18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 }</a:t>
            </a:r>
            <a:endParaRPr kumimoji="0" lang="fr-CA" altLang="en-US" sz="1800" b="1" i="0" u="none" strike="noStrike" kern="1200" cap="none" spc="0" normalizeH="0" baseline="0" noProof="0" dirty="0">
              <a:ln>
                <a:noFill/>
              </a:ln>
              <a:solidFill>
                <a:schemeClr val="tx1"/>
              </a:solidFill>
              <a:effectLst/>
              <a:uLnTx/>
              <a:uFillTx/>
              <a:latin typeface="Courier New" panose="02070309020205020404" pitchFamily="49" charset="0"/>
              <a:ea typeface="+mn-ea"/>
              <a:cs typeface="+mn-cs"/>
            </a:endParaRPr>
          </a:p>
        </p:txBody>
      </p:sp>
    </p:spTree>
    <p:extLst>
      <p:ext uri="{BB962C8B-B14F-4D97-AF65-F5344CB8AC3E}">
        <p14:creationId xmlns="" xmlns:p14="http://schemas.microsoft.com/office/powerpoint/2010/main" val="4441258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fr-CA" altLang="en-US"/>
              <a:t>Static test suite</a:t>
            </a:r>
          </a:p>
        </p:txBody>
      </p:sp>
      <p:sp>
        <p:nvSpPr>
          <p:cNvPr id="18435" name="Rectangle 3"/>
          <p:cNvSpPr>
            <a:spLocks noGrp="1" noChangeArrowheads="1"/>
          </p:cNvSpPr>
          <p:nvPr>
            <p:ph type="body" idx="1"/>
          </p:nvPr>
        </p:nvSpPr>
        <p:spPr/>
        <p:txBody>
          <a:bodyPr>
            <a:normAutofit lnSpcReduction="10000"/>
          </a:bodyPr>
          <a:lstStyle/>
          <a:p>
            <a:pPr>
              <a:lnSpc>
                <a:spcPct val="90000"/>
              </a:lnSpc>
              <a:buFontTx/>
              <a:buNone/>
            </a:pPr>
            <a:r>
              <a:rPr lang="fr-CA" altLang="en-US" sz="1800" b="1">
                <a:latin typeface="Courier New" panose="02070309020205020404" pitchFamily="49" charset="0"/>
              </a:rPr>
              <a:t>public static Test suite() {</a:t>
            </a:r>
          </a:p>
          <a:p>
            <a:pPr>
              <a:lnSpc>
                <a:spcPct val="90000"/>
              </a:lnSpc>
              <a:buFontTx/>
              <a:buNone/>
            </a:pPr>
            <a:r>
              <a:rPr lang="fr-CA" altLang="en-US" sz="1800" b="1">
                <a:latin typeface="Courier New" panose="02070309020205020404" pitchFamily="49" charset="0"/>
              </a:rPr>
              <a:t>    TestSuite suite= new TestSuite(); </a:t>
            </a:r>
          </a:p>
          <a:p>
            <a:pPr>
              <a:lnSpc>
                <a:spcPct val="90000"/>
              </a:lnSpc>
              <a:buFontTx/>
              <a:buNone/>
            </a:pPr>
            <a:r>
              <a:rPr lang="fr-CA" altLang="en-US" sz="1800" b="1">
                <a:latin typeface="Courier New" panose="02070309020205020404" pitchFamily="49" charset="0"/>
              </a:rPr>
              <a:t>    suite.addTest(new MoneyTest("money equals") {</a:t>
            </a:r>
          </a:p>
          <a:p>
            <a:pPr lvl="4">
              <a:lnSpc>
                <a:spcPct val="90000"/>
              </a:lnSpc>
              <a:buFont typeface="Wingdings" panose="05000000000000000000" pitchFamily="2" charset="2"/>
              <a:buNone/>
            </a:pPr>
            <a:r>
              <a:rPr lang="fr-CA" altLang="en-US" sz="1800" b="1">
                <a:latin typeface="Courier New" panose="02070309020205020404" pitchFamily="49" charset="0"/>
              </a:rPr>
              <a:t>             protected void runTest() { </a:t>
            </a:r>
          </a:p>
          <a:p>
            <a:pPr lvl="4">
              <a:lnSpc>
                <a:spcPct val="90000"/>
              </a:lnSpc>
              <a:buFont typeface="Wingdings" panose="05000000000000000000" pitchFamily="2" charset="2"/>
              <a:buNone/>
            </a:pPr>
            <a:r>
              <a:rPr lang="fr-CA" altLang="en-US" sz="1800" b="1">
                <a:latin typeface="Courier New" panose="02070309020205020404" pitchFamily="49" charset="0"/>
              </a:rPr>
              <a:t>				testEquals(); }</a:t>
            </a:r>
          </a:p>
          <a:p>
            <a:pPr lvl="4">
              <a:lnSpc>
                <a:spcPct val="90000"/>
              </a:lnSpc>
              <a:buFont typeface="Wingdings" panose="05000000000000000000" pitchFamily="2" charset="2"/>
              <a:buNone/>
            </a:pPr>
            <a:r>
              <a:rPr lang="fr-CA" altLang="en-US" sz="1800" b="1">
                <a:latin typeface="Courier New" panose="02070309020205020404" pitchFamily="49" charset="0"/>
              </a:rPr>
              <a:t>         }</a:t>
            </a:r>
          </a:p>
          <a:p>
            <a:pPr lvl="4">
              <a:lnSpc>
                <a:spcPct val="90000"/>
              </a:lnSpc>
              <a:buFont typeface="Wingdings" panose="05000000000000000000" pitchFamily="2" charset="2"/>
              <a:buNone/>
            </a:pPr>
            <a:r>
              <a:rPr lang="fr-CA" altLang="en-US" sz="1800" b="1">
                <a:latin typeface="Courier New" panose="02070309020205020404" pitchFamily="49" charset="0"/>
              </a:rPr>
              <a:t>     );</a:t>
            </a:r>
          </a:p>
          <a:p>
            <a:pPr lvl="1">
              <a:lnSpc>
                <a:spcPct val="90000"/>
              </a:lnSpc>
              <a:buFont typeface="Wingdings" panose="05000000000000000000" pitchFamily="2" charset="2"/>
              <a:buNone/>
            </a:pPr>
            <a:r>
              <a:rPr lang="fr-CA" altLang="en-US" sz="1800" b="1">
                <a:latin typeface="Courier New" panose="02070309020205020404" pitchFamily="49" charset="0"/>
              </a:rPr>
              <a:t>suite.addTest( new MoneyTest("simple add") {</a:t>
            </a:r>
          </a:p>
          <a:p>
            <a:pPr lvl="1">
              <a:lnSpc>
                <a:spcPct val="90000"/>
              </a:lnSpc>
              <a:buFont typeface="Wingdings" panose="05000000000000000000" pitchFamily="2" charset="2"/>
              <a:buNone/>
            </a:pPr>
            <a:r>
              <a:rPr lang="fr-CA" altLang="en-US" sz="1800" b="1">
                <a:latin typeface="Courier New" panose="02070309020205020404" pitchFamily="49" charset="0"/>
              </a:rPr>
              <a:t>       		      protected void runTest() {</a:t>
            </a:r>
          </a:p>
          <a:p>
            <a:pPr lvl="1">
              <a:lnSpc>
                <a:spcPct val="90000"/>
              </a:lnSpc>
              <a:buFont typeface="Wingdings" panose="05000000000000000000" pitchFamily="2" charset="2"/>
              <a:buNone/>
            </a:pPr>
            <a:r>
              <a:rPr lang="fr-CA" altLang="en-US" sz="1800" b="1">
                <a:latin typeface="Courier New" panose="02070309020205020404" pitchFamily="49" charset="0"/>
              </a:rPr>
              <a:t>						 testSimpleAdd(); }</a:t>
            </a:r>
          </a:p>
          <a:p>
            <a:pPr lvl="1">
              <a:lnSpc>
                <a:spcPct val="90000"/>
              </a:lnSpc>
              <a:buFont typeface="Wingdings" panose="05000000000000000000" pitchFamily="2" charset="2"/>
              <a:buNone/>
            </a:pPr>
            <a:r>
              <a:rPr lang="fr-CA" altLang="en-US" sz="1800" b="1">
                <a:latin typeface="Courier New" panose="02070309020205020404" pitchFamily="49" charset="0"/>
              </a:rPr>
              <a:t>         		} </a:t>
            </a:r>
          </a:p>
          <a:p>
            <a:pPr lvl="1">
              <a:lnSpc>
                <a:spcPct val="90000"/>
              </a:lnSpc>
              <a:buFont typeface="Wingdings" panose="05000000000000000000" pitchFamily="2" charset="2"/>
              <a:buNone/>
            </a:pPr>
            <a:r>
              <a:rPr lang="fr-CA" altLang="en-US" sz="1800" b="1">
                <a:latin typeface="Courier New" panose="02070309020205020404" pitchFamily="49" charset="0"/>
              </a:rPr>
              <a:t>    	   );</a:t>
            </a:r>
          </a:p>
          <a:p>
            <a:pPr lvl="1">
              <a:lnSpc>
                <a:spcPct val="90000"/>
              </a:lnSpc>
              <a:buFont typeface="Wingdings" panose="05000000000000000000" pitchFamily="2" charset="2"/>
              <a:buNone/>
            </a:pPr>
            <a:r>
              <a:rPr lang="fr-CA" altLang="en-US" sz="1800" b="1">
                <a:latin typeface="Courier New" panose="02070309020205020404" pitchFamily="49" charset="0"/>
              </a:rPr>
              <a:t>return suite;</a:t>
            </a:r>
          </a:p>
          <a:p>
            <a:pPr>
              <a:lnSpc>
                <a:spcPct val="90000"/>
              </a:lnSpc>
              <a:buFontTx/>
              <a:buNone/>
            </a:pPr>
            <a:r>
              <a:rPr lang="fr-CA" altLang="en-US" sz="1800" b="1">
                <a:latin typeface="Courier New" panose="02070309020205020404" pitchFamily="49" charset="0"/>
              </a:rPr>
              <a:t>}</a:t>
            </a:r>
          </a:p>
        </p:txBody>
      </p:sp>
    </p:spTree>
    <p:extLst>
      <p:ext uri="{BB962C8B-B14F-4D97-AF65-F5344CB8AC3E}">
        <p14:creationId xmlns="" xmlns:p14="http://schemas.microsoft.com/office/powerpoint/2010/main" val="119794640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fr-CA" altLang="en-US" sz="2800" dirty="0" err="1"/>
              <a:t>Dynamic</a:t>
            </a:r>
            <a:r>
              <a:rPr lang="fr-CA" altLang="en-US" sz="2800" dirty="0"/>
              <a:t> test suite</a:t>
            </a:r>
          </a:p>
        </p:txBody>
      </p:sp>
      <p:sp>
        <p:nvSpPr>
          <p:cNvPr id="19459" name="Rectangle 3"/>
          <p:cNvSpPr>
            <a:spLocks noGrp="1" noChangeArrowheads="1"/>
          </p:cNvSpPr>
          <p:nvPr>
            <p:ph type="body" idx="1"/>
          </p:nvPr>
        </p:nvSpPr>
        <p:spPr>
          <a:xfrm>
            <a:off x="628650" y="1825625"/>
            <a:ext cx="7886700" cy="4246581"/>
          </a:xfrm>
        </p:spPr>
        <p:txBody>
          <a:bodyPr>
            <a:normAutofit/>
          </a:bodyPr>
          <a:lstStyle/>
          <a:p>
            <a:r>
              <a:rPr lang="fr-CA" altLang="en-US" sz="2400" dirty="0" err="1"/>
              <a:t>O</a:t>
            </a:r>
            <a:r>
              <a:rPr lang="fr-CA" altLang="en-US" sz="2400" dirty="0" err="1" smtClean="0"/>
              <a:t>nly</a:t>
            </a:r>
            <a:r>
              <a:rPr lang="fr-CA" altLang="en-US" sz="2400" dirty="0" smtClean="0"/>
              <a:t> </a:t>
            </a:r>
            <a:r>
              <a:rPr lang="fr-CA" altLang="en-US" sz="2400" dirty="0" err="1"/>
              <a:t>pass</a:t>
            </a:r>
            <a:r>
              <a:rPr lang="fr-CA" altLang="en-US" sz="2400" dirty="0"/>
              <a:t> the class </a:t>
            </a:r>
            <a:r>
              <a:rPr lang="fr-CA" altLang="en-US" sz="2400" dirty="0" err="1"/>
              <a:t>with</a:t>
            </a:r>
            <a:r>
              <a:rPr lang="fr-CA" altLang="en-US" sz="2400" dirty="0"/>
              <a:t> the tests to a </a:t>
            </a:r>
            <a:r>
              <a:rPr lang="fr-CA" altLang="en-US" sz="2400" dirty="0" err="1"/>
              <a:t>TestSuite</a:t>
            </a:r>
            <a:r>
              <a:rPr lang="fr-CA" altLang="en-US" sz="2400" dirty="0"/>
              <a:t> </a:t>
            </a:r>
          </a:p>
          <a:p>
            <a:r>
              <a:rPr lang="fr-CA" altLang="en-US" sz="2400" dirty="0"/>
              <a:t>I</a:t>
            </a:r>
            <a:r>
              <a:rPr lang="fr-CA" altLang="en-US" sz="2400" dirty="0" smtClean="0"/>
              <a:t>t </a:t>
            </a:r>
            <a:r>
              <a:rPr lang="fr-CA" altLang="en-US" sz="2400" dirty="0" err="1"/>
              <a:t>extracts</a:t>
            </a:r>
            <a:r>
              <a:rPr lang="fr-CA" altLang="en-US" sz="2400" dirty="0"/>
              <a:t> the test </a:t>
            </a:r>
            <a:r>
              <a:rPr lang="fr-CA" altLang="en-US" sz="2400" dirty="0" err="1"/>
              <a:t>methods</a:t>
            </a:r>
            <a:r>
              <a:rPr lang="fr-CA" altLang="en-US" sz="2400" dirty="0"/>
              <a:t> </a:t>
            </a:r>
            <a:r>
              <a:rPr lang="fr-CA" altLang="en-US" sz="2400" dirty="0" err="1" smtClean="0"/>
              <a:t>automatically</a:t>
            </a:r>
            <a:endParaRPr lang="fr-CA" altLang="en-US" sz="2400" dirty="0" smtClean="0"/>
          </a:p>
          <a:p>
            <a:pPr>
              <a:buNone/>
            </a:pPr>
            <a:endParaRPr lang="fr-CA" altLang="en-US" sz="2400" dirty="0"/>
          </a:p>
          <a:p>
            <a:pPr>
              <a:buFontTx/>
              <a:buNone/>
            </a:pPr>
            <a:endParaRPr lang="fr-CA" altLang="en-US" sz="2000" dirty="0">
              <a:latin typeface="Tahoma" panose="020B0604030504040204" pitchFamily="34" charset="0"/>
            </a:endParaRPr>
          </a:p>
          <a:p>
            <a:pPr>
              <a:buFontTx/>
              <a:buNone/>
            </a:pPr>
            <a:r>
              <a:rPr lang="fr-CA" altLang="en-US" sz="2000" b="1" dirty="0">
                <a:latin typeface="Courier New" panose="02070309020205020404" pitchFamily="49" charset="0"/>
              </a:rPr>
              <a:t>public </a:t>
            </a:r>
            <a:r>
              <a:rPr lang="fr-CA" altLang="en-US" sz="2000" b="1" dirty="0" err="1">
                <a:latin typeface="Courier New" panose="02070309020205020404" pitchFamily="49" charset="0"/>
              </a:rPr>
              <a:t>static</a:t>
            </a:r>
            <a:r>
              <a:rPr lang="fr-CA" altLang="en-US" sz="2000" b="1" dirty="0">
                <a:latin typeface="Courier New" panose="02070309020205020404" pitchFamily="49" charset="0"/>
              </a:rPr>
              <a:t> Test suite() {</a:t>
            </a:r>
          </a:p>
          <a:p>
            <a:pPr>
              <a:buFontTx/>
              <a:buNone/>
            </a:pPr>
            <a:r>
              <a:rPr lang="fr-CA" altLang="en-US" sz="2000" b="1" dirty="0">
                <a:latin typeface="Courier New" panose="02070309020205020404" pitchFamily="49" charset="0"/>
              </a:rPr>
              <a:t>	 return new </a:t>
            </a:r>
            <a:r>
              <a:rPr lang="fr-CA" altLang="en-US" sz="2000" b="1" dirty="0" err="1">
                <a:latin typeface="Courier New" panose="02070309020205020404" pitchFamily="49" charset="0"/>
              </a:rPr>
              <a:t>TestSuite</a:t>
            </a:r>
            <a:r>
              <a:rPr lang="fr-CA" altLang="en-US" sz="2000" b="1" dirty="0">
                <a:latin typeface="Courier New" panose="02070309020205020404" pitchFamily="49" charset="0"/>
              </a:rPr>
              <a:t>(</a:t>
            </a:r>
            <a:r>
              <a:rPr lang="fr-CA" altLang="en-US" sz="2000" b="1" dirty="0" err="1">
                <a:latin typeface="Courier New" panose="02070309020205020404" pitchFamily="49" charset="0"/>
              </a:rPr>
              <a:t>MoneyTest.class</a:t>
            </a:r>
            <a:r>
              <a:rPr lang="fr-CA" altLang="en-US" sz="2000" b="1" dirty="0">
                <a:latin typeface="Courier New" panose="02070309020205020404" pitchFamily="49" charset="0"/>
              </a:rPr>
              <a:t>);</a:t>
            </a:r>
          </a:p>
          <a:p>
            <a:pPr>
              <a:buFontTx/>
              <a:buNone/>
            </a:pPr>
            <a:r>
              <a:rPr lang="fr-CA" altLang="en-US" sz="2000" b="1" dirty="0">
                <a:latin typeface="Courier New" panose="02070309020205020404" pitchFamily="49" charset="0"/>
              </a:rPr>
              <a:t>} </a:t>
            </a:r>
          </a:p>
          <a:p>
            <a:pPr>
              <a:buFontTx/>
              <a:buNone/>
            </a:pPr>
            <a:endParaRPr lang="fr-CA" altLang="en-US" sz="2000" b="1" dirty="0">
              <a:latin typeface="Courier New" panose="02070309020205020404" pitchFamily="49" charset="0"/>
            </a:endParaRPr>
          </a:p>
        </p:txBody>
      </p:sp>
    </p:spTree>
    <p:extLst>
      <p:ext uri="{BB962C8B-B14F-4D97-AF65-F5344CB8AC3E}">
        <p14:creationId xmlns="" xmlns:p14="http://schemas.microsoft.com/office/powerpoint/2010/main" val="412166175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57158" y="571480"/>
            <a:ext cx="7772400" cy="685800"/>
          </a:xfrm>
        </p:spPr>
        <p:txBody>
          <a:bodyPr>
            <a:normAutofit/>
          </a:bodyPr>
          <a:lstStyle/>
          <a:p>
            <a:r>
              <a:rPr lang="fr-CA" altLang="en-US" sz="2800" dirty="0"/>
              <a:t>Mixed </a:t>
            </a:r>
            <a:r>
              <a:rPr lang="fr-CA" altLang="en-US" sz="2800" dirty="0" err="1"/>
              <a:t>currency</a:t>
            </a:r>
            <a:r>
              <a:rPr lang="fr-CA" altLang="en-US" sz="2800" dirty="0"/>
              <a:t> </a:t>
            </a:r>
            <a:r>
              <a:rPr lang="fr-CA" altLang="en-US" sz="2800" dirty="0" err="1"/>
              <a:t>arithmetic</a:t>
            </a:r>
            <a:r>
              <a:rPr lang="fr-CA" altLang="en-US" sz="2800" dirty="0"/>
              <a:t> </a:t>
            </a:r>
          </a:p>
        </p:txBody>
      </p:sp>
      <p:sp>
        <p:nvSpPr>
          <p:cNvPr id="21507" name="Rectangle 3"/>
          <p:cNvSpPr>
            <a:spLocks noGrp="1" noChangeArrowheads="1"/>
          </p:cNvSpPr>
          <p:nvPr>
            <p:ph type="body" idx="1"/>
          </p:nvPr>
        </p:nvSpPr>
        <p:spPr>
          <a:xfrm>
            <a:off x="500034" y="1285860"/>
            <a:ext cx="7769225" cy="5357850"/>
          </a:xfrm>
        </p:spPr>
        <p:txBody>
          <a:bodyPr>
            <a:noAutofit/>
          </a:bodyPr>
          <a:lstStyle/>
          <a:p>
            <a:pPr>
              <a:lnSpc>
                <a:spcPct val="90000"/>
              </a:lnSpc>
            </a:pPr>
            <a:r>
              <a:rPr lang="fr-CA" altLang="en-US" sz="2200" dirty="0" err="1"/>
              <a:t>there</a:t>
            </a:r>
            <a:r>
              <a:rPr lang="fr-CA" altLang="en-US" sz="2200" dirty="0"/>
              <a:t> </a:t>
            </a:r>
            <a:r>
              <a:rPr lang="fr-CA" altLang="en-US" sz="2200" dirty="0" err="1"/>
              <a:t>isn't</a:t>
            </a:r>
            <a:r>
              <a:rPr lang="fr-CA" altLang="en-US" sz="2200" dirty="0"/>
              <a:t> a single exchange rate. </a:t>
            </a:r>
          </a:p>
          <a:p>
            <a:pPr>
              <a:lnSpc>
                <a:spcPct val="90000"/>
              </a:lnSpc>
            </a:pPr>
            <a:r>
              <a:rPr lang="fr-CA" altLang="en-US" sz="2200" dirty="0"/>
              <a:t>To </a:t>
            </a:r>
            <a:r>
              <a:rPr lang="fr-CA" altLang="en-US" sz="2200" dirty="0" err="1"/>
              <a:t>avoid</a:t>
            </a:r>
            <a:r>
              <a:rPr lang="fr-CA" altLang="en-US" sz="2200" dirty="0"/>
              <a:t> </a:t>
            </a:r>
            <a:r>
              <a:rPr lang="fr-CA" altLang="en-US" sz="2200" dirty="0" err="1"/>
              <a:t>this</a:t>
            </a:r>
            <a:r>
              <a:rPr lang="fr-CA" altLang="en-US" sz="2200" dirty="0"/>
              <a:t> </a:t>
            </a:r>
            <a:r>
              <a:rPr lang="fr-CA" altLang="en-US" sz="2200" dirty="0" err="1"/>
              <a:t>problem</a:t>
            </a:r>
            <a:r>
              <a:rPr lang="fr-CA" altLang="en-US" sz="2200" dirty="0"/>
              <a:t> </a:t>
            </a:r>
            <a:r>
              <a:rPr lang="fr-CA" altLang="en-US" sz="2200" dirty="0" err="1"/>
              <a:t>we</a:t>
            </a:r>
            <a:r>
              <a:rPr lang="fr-CA" altLang="en-US" sz="2200" dirty="0"/>
              <a:t> </a:t>
            </a:r>
            <a:r>
              <a:rPr lang="fr-CA" altLang="en-US" sz="2200" dirty="0" err="1"/>
              <a:t>introduce</a:t>
            </a:r>
            <a:r>
              <a:rPr lang="fr-CA" altLang="en-US" sz="2200" dirty="0"/>
              <a:t> a </a:t>
            </a:r>
            <a:r>
              <a:rPr lang="fr-CA" altLang="en-US" sz="2200" b="1" dirty="0" err="1">
                <a:latin typeface="Courier New" panose="02070309020205020404" pitchFamily="49" charset="0"/>
              </a:rPr>
              <a:t>MoneyBag</a:t>
            </a:r>
            <a:r>
              <a:rPr lang="fr-CA" altLang="en-US" sz="2200" dirty="0"/>
              <a:t> </a:t>
            </a:r>
            <a:r>
              <a:rPr lang="fr-CA" altLang="en-US" sz="2200" dirty="0" err="1"/>
              <a:t>which</a:t>
            </a:r>
            <a:r>
              <a:rPr lang="fr-CA" altLang="en-US" sz="2200" dirty="0"/>
              <a:t> </a:t>
            </a:r>
            <a:r>
              <a:rPr lang="fr-CA" altLang="en-US" sz="2200" dirty="0" err="1"/>
              <a:t>defers</a:t>
            </a:r>
            <a:r>
              <a:rPr lang="fr-CA" altLang="en-US" sz="2200" dirty="0"/>
              <a:t> exchange rate conversions</a:t>
            </a:r>
            <a:r>
              <a:rPr lang="fr-CA" altLang="en-US" sz="2200" dirty="0" smtClean="0"/>
              <a:t>.</a:t>
            </a:r>
            <a:endParaRPr lang="fr-CA" altLang="en-US" sz="2200" dirty="0"/>
          </a:p>
          <a:p>
            <a:pPr>
              <a:lnSpc>
                <a:spcPct val="90000"/>
              </a:lnSpc>
              <a:buFontTx/>
              <a:buNone/>
            </a:pPr>
            <a:r>
              <a:rPr lang="fr-CA" altLang="en-US" sz="2000" b="1" dirty="0">
                <a:latin typeface="Courier New" panose="02070309020205020404" pitchFamily="49" charset="0"/>
              </a:rPr>
              <a:t>class </a:t>
            </a:r>
            <a:r>
              <a:rPr lang="fr-CA" altLang="en-US" sz="2000" b="1" dirty="0" err="1">
                <a:latin typeface="Courier New" panose="02070309020205020404" pitchFamily="49" charset="0"/>
              </a:rPr>
              <a:t>MoneyBag</a:t>
            </a:r>
            <a:r>
              <a:rPr lang="fr-CA" altLang="en-US" sz="2000" b="1" dirty="0">
                <a:latin typeface="Courier New" panose="02070309020205020404" pitchFamily="49" charset="0"/>
              </a:rPr>
              <a:t> {</a:t>
            </a:r>
          </a:p>
          <a:p>
            <a:pPr>
              <a:lnSpc>
                <a:spcPct val="90000"/>
              </a:lnSpc>
              <a:buFontTx/>
              <a:buNone/>
            </a:pPr>
            <a:r>
              <a:rPr lang="fr-CA" altLang="en-US" sz="2000" b="1" dirty="0">
                <a:latin typeface="Courier New" panose="02070309020205020404" pitchFamily="49" charset="0"/>
              </a:rPr>
              <a:t>     </a:t>
            </a:r>
            <a:r>
              <a:rPr lang="fr-CA" altLang="en-US" sz="2000" b="1" dirty="0" err="1">
                <a:latin typeface="Courier New" panose="02070309020205020404" pitchFamily="49" charset="0"/>
              </a:rPr>
              <a:t>private</a:t>
            </a:r>
            <a:r>
              <a:rPr lang="fr-CA" altLang="en-US" sz="2000" b="1" dirty="0">
                <a:latin typeface="Courier New" panose="02070309020205020404" pitchFamily="49" charset="0"/>
              </a:rPr>
              <a:t> </a:t>
            </a:r>
            <a:r>
              <a:rPr lang="fr-CA" altLang="en-US" sz="2000" b="1" dirty="0" err="1">
                <a:latin typeface="Courier New" panose="02070309020205020404" pitchFamily="49" charset="0"/>
              </a:rPr>
              <a:t>Vector</a:t>
            </a:r>
            <a:r>
              <a:rPr lang="fr-CA" altLang="en-US" sz="2000" b="1" dirty="0">
                <a:latin typeface="Courier New" panose="02070309020205020404" pitchFamily="49" charset="0"/>
              </a:rPr>
              <a:t> </a:t>
            </a:r>
            <a:r>
              <a:rPr lang="fr-CA" altLang="en-US" sz="2000" b="1" dirty="0" err="1">
                <a:latin typeface="Courier New" panose="02070309020205020404" pitchFamily="49" charset="0"/>
              </a:rPr>
              <a:t>fMonies</a:t>
            </a:r>
            <a:r>
              <a:rPr lang="fr-CA" altLang="en-US" sz="2000" b="1" dirty="0">
                <a:latin typeface="Courier New" panose="02070309020205020404" pitchFamily="49" charset="0"/>
              </a:rPr>
              <a:t>= new </a:t>
            </a:r>
            <a:r>
              <a:rPr lang="fr-CA" altLang="en-US" sz="2000" b="1" dirty="0" err="1">
                <a:latin typeface="Courier New" panose="02070309020205020404" pitchFamily="49" charset="0"/>
              </a:rPr>
              <a:t>Vector</a:t>
            </a:r>
            <a:r>
              <a:rPr lang="fr-CA" altLang="en-US" sz="2000" b="1" dirty="0">
                <a:latin typeface="Courier New" panose="02070309020205020404" pitchFamily="49" charset="0"/>
              </a:rPr>
              <a:t>();</a:t>
            </a:r>
          </a:p>
          <a:p>
            <a:pPr>
              <a:lnSpc>
                <a:spcPct val="90000"/>
              </a:lnSpc>
              <a:buFontTx/>
              <a:buNone/>
            </a:pPr>
            <a:r>
              <a:rPr lang="fr-CA" altLang="en-US" sz="2000" b="1" dirty="0" smtClean="0">
                <a:latin typeface="Courier New" panose="02070309020205020404" pitchFamily="49" charset="0"/>
              </a:rPr>
              <a:t> </a:t>
            </a:r>
            <a:r>
              <a:rPr lang="fr-CA" altLang="en-US" sz="2000" b="1" dirty="0">
                <a:latin typeface="Courier New" panose="02070309020205020404" pitchFamily="49" charset="0"/>
              </a:rPr>
              <a:t>    </a:t>
            </a:r>
            <a:r>
              <a:rPr lang="fr-CA" altLang="en-US" sz="2000" b="1" dirty="0" err="1">
                <a:latin typeface="Courier New" panose="02070309020205020404" pitchFamily="49" charset="0"/>
              </a:rPr>
              <a:t>MoneyBag</a:t>
            </a:r>
            <a:r>
              <a:rPr lang="fr-CA" altLang="en-US" sz="2000" b="1" dirty="0">
                <a:latin typeface="Courier New" panose="02070309020205020404" pitchFamily="49" charset="0"/>
              </a:rPr>
              <a:t>(Money m1, Money m2) { </a:t>
            </a:r>
          </a:p>
          <a:p>
            <a:pPr>
              <a:lnSpc>
                <a:spcPct val="90000"/>
              </a:lnSpc>
              <a:buFontTx/>
              <a:buNone/>
            </a:pPr>
            <a:r>
              <a:rPr lang="fr-CA" altLang="en-US" sz="2000" b="1" dirty="0">
                <a:latin typeface="Courier New" panose="02070309020205020404" pitchFamily="49" charset="0"/>
              </a:rPr>
              <a:t>        </a:t>
            </a:r>
            <a:r>
              <a:rPr lang="fr-CA" altLang="en-US" sz="2000" b="1" dirty="0" err="1">
                <a:latin typeface="Courier New" panose="02070309020205020404" pitchFamily="49" charset="0"/>
              </a:rPr>
              <a:t>appendMoney</a:t>
            </a:r>
            <a:r>
              <a:rPr lang="fr-CA" altLang="en-US" sz="2000" b="1" dirty="0">
                <a:latin typeface="Courier New" panose="02070309020205020404" pitchFamily="49" charset="0"/>
              </a:rPr>
              <a:t>(m1); </a:t>
            </a:r>
          </a:p>
          <a:p>
            <a:pPr>
              <a:lnSpc>
                <a:spcPct val="90000"/>
              </a:lnSpc>
              <a:buFontTx/>
              <a:buNone/>
            </a:pPr>
            <a:r>
              <a:rPr lang="fr-CA" altLang="en-US" sz="2000" b="1" dirty="0">
                <a:latin typeface="Courier New" panose="02070309020205020404" pitchFamily="49" charset="0"/>
              </a:rPr>
              <a:t>        </a:t>
            </a:r>
            <a:r>
              <a:rPr lang="fr-CA" altLang="en-US" sz="2000" b="1" dirty="0" err="1">
                <a:latin typeface="Courier New" panose="02070309020205020404" pitchFamily="49" charset="0"/>
              </a:rPr>
              <a:t>appendMoney</a:t>
            </a:r>
            <a:r>
              <a:rPr lang="fr-CA" altLang="en-US" sz="2000" b="1" dirty="0">
                <a:latin typeface="Courier New" panose="02070309020205020404" pitchFamily="49" charset="0"/>
              </a:rPr>
              <a:t>(m2);     </a:t>
            </a:r>
          </a:p>
          <a:p>
            <a:pPr>
              <a:lnSpc>
                <a:spcPct val="90000"/>
              </a:lnSpc>
              <a:buFontTx/>
              <a:buNone/>
            </a:pPr>
            <a:r>
              <a:rPr lang="fr-CA" altLang="en-US" sz="2000" b="1" dirty="0">
                <a:latin typeface="Courier New" panose="02070309020205020404" pitchFamily="49" charset="0"/>
              </a:rPr>
              <a:t>	  }     </a:t>
            </a:r>
          </a:p>
          <a:p>
            <a:pPr>
              <a:lnSpc>
                <a:spcPct val="90000"/>
              </a:lnSpc>
              <a:buFontTx/>
              <a:buNone/>
            </a:pPr>
            <a:r>
              <a:rPr lang="fr-CA" altLang="en-US" sz="2000" b="1" dirty="0">
                <a:latin typeface="Courier New" panose="02070309020205020404" pitchFamily="49" charset="0"/>
              </a:rPr>
              <a:t>	  </a:t>
            </a:r>
            <a:r>
              <a:rPr lang="fr-CA" altLang="en-US" sz="2000" b="1" dirty="0" err="1">
                <a:latin typeface="Courier New" panose="02070309020205020404" pitchFamily="49" charset="0"/>
              </a:rPr>
              <a:t>MoneyBag</a:t>
            </a:r>
            <a:r>
              <a:rPr lang="fr-CA" altLang="en-US" sz="2000" b="1" dirty="0">
                <a:latin typeface="Courier New" panose="02070309020205020404" pitchFamily="49" charset="0"/>
              </a:rPr>
              <a:t>(Money bag[]) {</a:t>
            </a:r>
          </a:p>
          <a:p>
            <a:pPr>
              <a:lnSpc>
                <a:spcPct val="90000"/>
              </a:lnSpc>
              <a:buFontTx/>
              <a:buNone/>
            </a:pPr>
            <a:r>
              <a:rPr lang="fr-CA" altLang="en-US" sz="2000" b="1" dirty="0">
                <a:latin typeface="Courier New" panose="02070309020205020404" pitchFamily="49" charset="0"/>
              </a:rPr>
              <a:t>         for (</a:t>
            </a:r>
            <a:r>
              <a:rPr lang="fr-CA" altLang="en-US" sz="2000" b="1" dirty="0" err="1">
                <a:latin typeface="Courier New" panose="02070309020205020404" pitchFamily="49" charset="0"/>
              </a:rPr>
              <a:t>int</a:t>
            </a:r>
            <a:r>
              <a:rPr lang="fr-CA" altLang="en-US" sz="2000" b="1" dirty="0">
                <a:latin typeface="Courier New" panose="02070309020205020404" pitchFamily="49" charset="0"/>
              </a:rPr>
              <a:t> i= 0; i &lt; </a:t>
            </a:r>
            <a:r>
              <a:rPr lang="fr-CA" altLang="en-US" sz="2000" b="1" dirty="0" err="1">
                <a:latin typeface="Courier New" panose="02070309020205020404" pitchFamily="49" charset="0"/>
              </a:rPr>
              <a:t>bag.length</a:t>
            </a:r>
            <a:r>
              <a:rPr lang="fr-CA" altLang="en-US" sz="2000" b="1" dirty="0">
                <a:latin typeface="Courier New" panose="02070309020205020404" pitchFamily="49" charset="0"/>
              </a:rPr>
              <a:t>; i++)</a:t>
            </a:r>
          </a:p>
          <a:p>
            <a:pPr>
              <a:lnSpc>
                <a:spcPct val="90000"/>
              </a:lnSpc>
              <a:buFontTx/>
              <a:buNone/>
            </a:pPr>
            <a:r>
              <a:rPr lang="fr-CA" altLang="en-US" sz="2000" b="1" dirty="0">
                <a:latin typeface="Courier New" panose="02070309020205020404" pitchFamily="49" charset="0"/>
              </a:rPr>
              <a:t>             </a:t>
            </a:r>
            <a:r>
              <a:rPr lang="fr-CA" altLang="en-US" sz="2000" b="1" dirty="0" err="1">
                <a:latin typeface="Courier New" panose="02070309020205020404" pitchFamily="49" charset="0"/>
              </a:rPr>
              <a:t>appendMoney</a:t>
            </a:r>
            <a:r>
              <a:rPr lang="fr-CA" altLang="en-US" sz="2000" b="1" dirty="0">
                <a:latin typeface="Courier New" panose="02070309020205020404" pitchFamily="49" charset="0"/>
              </a:rPr>
              <a:t>(bag[i]);  </a:t>
            </a:r>
          </a:p>
          <a:p>
            <a:pPr>
              <a:lnSpc>
                <a:spcPct val="90000"/>
              </a:lnSpc>
              <a:buFontTx/>
              <a:buNone/>
            </a:pPr>
            <a:r>
              <a:rPr lang="fr-CA" altLang="en-US" sz="2000" b="1" dirty="0">
                <a:latin typeface="Courier New" panose="02070309020205020404" pitchFamily="49" charset="0"/>
              </a:rPr>
              <a:t>	   }</a:t>
            </a:r>
          </a:p>
          <a:p>
            <a:pPr>
              <a:lnSpc>
                <a:spcPct val="90000"/>
              </a:lnSpc>
              <a:buFontTx/>
              <a:buNone/>
            </a:pPr>
            <a:r>
              <a:rPr lang="fr-CA" altLang="en-US" sz="2000" b="1" dirty="0" smtClean="0">
                <a:latin typeface="Courier New" panose="02070309020205020404" pitchFamily="49" charset="0"/>
              </a:rPr>
              <a:t>}</a:t>
            </a:r>
            <a:endParaRPr lang="fr-CA" altLang="en-US" sz="2000" b="1" dirty="0">
              <a:latin typeface="Courier New" panose="02070309020205020404" pitchFamily="49" charset="0"/>
            </a:endParaRPr>
          </a:p>
        </p:txBody>
      </p:sp>
    </p:spTree>
    <p:extLst>
      <p:ext uri="{BB962C8B-B14F-4D97-AF65-F5344CB8AC3E}">
        <p14:creationId xmlns="" xmlns:p14="http://schemas.microsoft.com/office/powerpoint/2010/main" val="310311831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fr-CA" altLang="en-US" sz="2400" b="1" dirty="0" err="1" smtClean="0">
                <a:latin typeface="Courier New" panose="02070309020205020404" pitchFamily="49" charset="0"/>
              </a:rPr>
              <a:t>appendMoney</a:t>
            </a:r>
            <a:r>
              <a:rPr lang="fr-CA" altLang="en-US" sz="2400" b="1" dirty="0" smtClean="0">
                <a:latin typeface="Courier New" panose="02070309020205020404" pitchFamily="49" charset="0"/>
              </a:rPr>
              <a:t> </a:t>
            </a:r>
            <a:endParaRPr lang="fr-CA" altLang="en-US" sz="2400" dirty="0" smtClean="0">
              <a:latin typeface="Tahoma" panose="020B0604030504040204" pitchFamily="34" charset="0"/>
            </a:endParaRPr>
          </a:p>
          <a:p>
            <a:pPr lvl="1"/>
            <a:r>
              <a:rPr lang="fr-CA" altLang="en-US" sz="2200" dirty="0" err="1" smtClean="0"/>
              <a:t>adds</a:t>
            </a:r>
            <a:r>
              <a:rPr lang="fr-CA" altLang="en-US" sz="2200" dirty="0" smtClean="0"/>
              <a:t> a </a:t>
            </a:r>
            <a:r>
              <a:rPr lang="fr-CA" altLang="en-US" sz="2200" b="1" dirty="0" smtClean="0"/>
              <a:t>Money</a:t>
            </a:r>
            <a:r>
              <a:rPr lang="fr-CA" altLang="en-US" sz="2200" dirty="0" smtClean="0"/>
              <a:t> to the </a:t>
            </a:r>
            <a:r>
              <a:rPr lang="fr-CA" altLang="en-US" sz="2200" dirty="0" err="1" smtClean="0"/>
              <a:t>list</a:t>
            </a:r>
            <a:r>
              <a:rPr lang="fr-CA" altLang="en-US" sz="2200" dirty="0" smtClean="0"/>
              <a:t> of </a:t>
            </a:r>
            <a:r>
              <a:rPr lang="fr-CA" altLang="en-US" sz="2200" b="1" dirty="0" err="1" smtClean="0"/>
              <a:t>Money</a:t>
            </a:r>
            <a:r>
              <a:rPr lang="fr-CA" altLang="en-US" sz="2200" dirty="0" err="1" smtClean="0"/>
              <a:t>s</a:t>
            </a:r>
            <a:r>
              <a:rPr lang="fr-CA" altLang="en-US" sz="2200" dirty="0" smtClean="0"/>
              <a:t> </a:t>
            </a:r>
          </a:p>
          <a:p>
            <a:pPr lvl="1"/>
            <a:r>
              <a:rPr lang="fr-CA" altLang="en-US" sz="2200" dirty="0" err="1" smtClean="0"/>
              <a:t>takes</a:t>
            </a:r>
            <a:r>
              <a:rPr lang="fr-CA" altLang="en-US" sz="2200" dirty="0" smtClean="0"/>
              <a:t> care of </a:t>
            </a:r>
            <a:r>
              <a:rPr lang="fr-CA" altLang="en-US" sz="2200" dirty="0" err="1" smtClean="0"/>
              <a:t>consolidating</a:t>
            </a:r>
            <a:r>
              <a:rPr lang="fr-CA" altLang="en-US" sz="2200" dirty="0" smtClean="0"/>
              <a:t> </a:t>
            </a:r>
            <a:r>
              <a:rPr lang="fr-CA" altLang="en-US" sz="2200" dirty="0" err="1" smtClean="0"/>
              <a:t>Monies</a:t>
            </a:r>
            <a:r>
              <a:rPr lang="fr-CA" altLang="en-US" sz="2200" dirty="0" smtClean="0"/>
              <a:t> </a:t>
            </a:r>
            <a:r>
              <a:rPr lang="fr-CA" altLang="en-US" sz="2200" dirty="0" err="1" smtClean="0"/>
              <a:t>with</a:t>
            </a:r>
            <a:r>
              <a:rPr lang="fr-CA" altLang="en-US" sz="2200" dirty="0" smtClean="0"/>
              <a:t> the </a:t>
            </a:r>
            <a:r>
              <a:rPr lang="fr-CA" altLang="en-US" sz="2200" dirty="0" err="1" smtClean="0"/>
              <a:t>same</a:t>
            </a:r>
            <a:r>
              <a:rPr lang="fr-CA" altLang="en-US" sz="2200" dirty="0" smtClean="0"/>
              <a:t> </a:t>
            </a:r>
            <a:r>
              <a:rPr lang="fr-CA" altLang="en-US" sz="2200" dirty="0" err="1" smtClean="0"/>
              <a:t>currency</a:t>
            </a:r>
            <a:r>
              <a:rPr lang="fr-CA" altLang="en-US" sz="2200" dirty="0" smtClean="0"/>
              <a:t>.</a:t>
            </a:r>
            <a:r>
              <a:rPr lang="fr-CA" altLang="en-US" sz="2200" b="1" dirty="0" smtClean="0"/>
              <a:t> </a:t>
            </a:r>
          </a:p>
          <a:p>
            <a:endParaRPr lang="en-GB" dirty="0"/>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67</a:t>
            </a:fld>
            <a:endParaRPr lang="en-US" alt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57158" y="357166"/>
            <a:ext cx="7772400" cy="685800"/>
          </a:xfrm>
        </p:spPr>
        <p:txBody>
          <a:bodyPr>
            <a:normAutofit/>
          </a:bodyPr>
          <a:lstStyle/>
          <a:p>
            <a:r>
              <a:rPr lang="fr-CA" altLang="en-US" sz="2800" dirty="0" err="1"/>
              <a:t>Testing</a:t>
            </a:r>
            <a:r>
              <a:rPr lang="fr-CA" altLang="en-US" sz="2800" dirty="0"/>
              <a:t> </a:t>
            </a:r>
            <a:r>
              <a:rPr lang="fr-CA" altLang="en-US" sz="2800" b="1" dirty="0" err="1">
                <a:latin typeface="Courier New" panose="02070309020205020404" pitchFamily="49" charset="0"/>
              </a:rPr>
              <a:t>MoneyBag</a:t>
            </a:r>
            <a:endParaRPr lang="fr-CA" altLang="en-US" sz="2800" b="1" dirty="0">
              <a:latin typeface="Courier New" panose="02070309020205020404" pitchFamily="49" charset="0"/>
            </a:endParaRPr>
          </a:p>
        </p:txBody>
      </p:sp>
      <p:sp>
        <p:nvSpPr>
          <p:cNvPr id="22531" name="Rectangle 3"/>
          <p:cNvSpPr>
            <a:spLocks noGrp="1" noChangeArrowheads="1"/>
          </p:cNvSpPr>
          <p:nvPr>
            <p:ph type="body" idx="1"/>
          </p:nvPr>
        </p:nvSpPr>
        <p:spPr>
          <a:xfrm>
            <a:off x="714348" y="1000108"/>
            <a:ext cx="7840663" cy="5500726"/>
          </a:xfrm>
        </p:spPr>
        <p:txBody>
          <a:bodyPr>
            <a:noAutofit/>
          </a:bodyPr>
          <a:lstStyle/>
          <a:p>
            <a:pPr>
              <a:lnSpc>
                <a:spcPct val="90000"/>
              </a:lnSpc>
              <a:buFontTx/>
              <a:buNone/>
            </a:pPr>
            <a:r>
              <a:rPr lang="fr-CA" altLang="en-US" sz="2000" b="1" dirty="0" err="1">
                <a:latin typeface="Courier New" panose="02070309020205020404" pitchFamily="49" charset="0"/>
              </a:rPr>
              <a:t>protected</a:t>
            </a:r>
            <a:r>
              <a:rPr lang="fr-CA" altLang="en-US" sz="2000" b="1" dirty="0">
                <a:latin typeface="Courier New" panose="02070309020205020404" pitchFamily="49" charset="0"/>
              </a:rPr>
              <a:t> </a:t>
            </a:r>
            <a:r>
              <a:rPr lang="fr-CA" altLang="en-US" sz="2000" b="1" dirty="0" err="1">
                <a:latin typeface="Courier New" panose="02070309020205020404" pitchFamily="49" charset="0"/>
              </a:rPr>
              <a:t>void</a:t>
            </a:r>
            <a:r>
              <a:rPr lang="fr-CA" altLang="en-US" sz="2000" b="1" dirty="0">
                <a:latin typeface="Courier New" panose="02070309020205020404" pitchFamily="49" charset="0"/>
              </a:rPr>
              <a:t> </a:t>
            </a:r>
            <a:r>
              <a:rPr lang="fr-CA" altLang="en-US" sz="2000" b="1" dirty="0" err="1">
                <a:latin typeface="Courier New" panose="02070309020205020404" pitchFamily="49" charset="0"/>
              </a:rPr>
              <a:t>setUp</a:t>
            </a:r>
            <a:r>
              <a:rPr lang="fr-CA" altLang="en-US" sz="2000" b="1" dirty="0">
                <a:latin typeface="Courier New" panose="02070309020205020404" pitchFamily="49" charset="0"/>
              </a:rPr>
              <a:t>() {</a:t>
            </a:r>
          </a:p>
          <a:p>
            <a:pPr>
              <a:lnSpc>
                <a:spcPct val="90000"/>
              </a:lnSpc>
              <a:buFontTx/>
              <a:buNone/>
            </a:pPr>
            <a:r>
              <a:rPr lang="fr-CA" altLang="en-US" sz="2000" b="1" dirty="0">
                <a:latin typeface="Courier New" panose="02070309020205020404" pitchFamily="49" charset="0"/>
              </a:rPr>
              <a:t>     f12CHF= new Money(12, "CHF");</a:t>
            </a:r>
          </a:p>
          <a:p>
            <a:pPr>
              <a:lnSpc>
                <a:spcPct val="90000"/>
              </a:lnSpc>
              <a:buFontTx/>
              <a:buNone/>
            </a:pPr>
            <a:r>
              <a:rPr lang="fr-CA" altLang="en-US" sz="2000" b="1" dirty="0">
                <a:latin typeface="Courier New" panose="02070309020205020404" pitchFamily="49" charset="0"/>
              </a:rPr>
              <a:t>     f14CHF= new Money(14, "CHF");</a:t>
            </a:r>
          </a:p>
          <a:p>
            <a:pPr>
              <a:lnSpc>
                <a:spcPct val="90000"/>
              </a:lnSpc>
              <a:buFontTx/>
              <a:buNone/>
            </a:pPr>
            <a:r>
              <a:rPr lang="fr-CA" altLang="en-US" sz="2000" b="1" dirty="0">
                <a:latin typeface="Courier New" panose="02070309020205020404" pitchFamily="49" charset="0"/>
              </a:rPr>
              <a:t>     f7USD=  new Money( 7, "USD");</a:t>
            </a:r>
          </a:p>
          <a:p>
            <a:pPr>
              <a:lnSpc>
                <a:spcPct val="90000"/>
              </a:lnSpc>
              <a:buFontTx/>
              <a:buNone/>
            </a:pPr>
            <a:r>
              <a:rPr lang="fr-CA" altLang="en-US" sz="2000" b="1" dirty="0">
                <a:latin typeface="Courier New" panose="02070309020205020404" pitchFamily="49" charset="0"/>
              </a:rPr>
              <a:t>     f21USD= new Money(21, "USD");</a:t>
            </a:r>
          </a:p>
          <a:p>
            <a:pPr>
              <a:lnSpc>
                <a:spcPct val="90000"/>
              </a:lnSpc>
              <a:buFontTx/>
              <a:buNone/>
            </a:pPr>
            <a:r>
              <a:rPr lang="fr-CA" altLang="en-US" sz="2000" b="1" dirty="0">
                <a:latin typeface="Courier New" panose="02070309020205020404" pitchFamily="49" charset="0"/>
              </a:rPr>
              <a:t>     fMB1= new </a:t>
            </a:r>
            <a:r>
              <a:rPr lang="fr-CA" altLang="en-US" sz="2000" b="1" dirty="0" err="1">
                <a:latin typeface="Courier New" panose="02070309020205020404" pitchFamily="49" charset="0"/>
              </a:rPr>
              <a:t>MoneyBag</a:t>
            </a:r>
            <a:r>
              <a:rPr lang="fr-CA" altLang="en-US" sz="2000" b="1" dirty="0">
                <a:latin typeface="Courier New" panose="02070309020205020404" pitchFamily="49" charset="0"/>
              </a:rPr>
              <a:t>(f12CHF, f7USD);</a:t>
            </a:r>
          </a:p>
          <a:p>
            <a:pPr>
              <a:lnSpc>
                <a:spcPct val="90000"/>
              </a:lnSpc>
              <a:buFontTx/>
              <a:buNone/>
            </a:pPr>
            <a:r>
              <a:rPr lang="fr-CA" altLang="en-US" sz="2000" b="1" dirty="0">
                <a:latin typeface="Courier New" panose="02070309020205020404" pitchFamily="49" charset="0"/>
              </a:rPr>
              <a:t>     fMB2= new </a:t>
            </a:r>
            <a:r>
              <a:rPr lang="fr-CA" altLang="en-US" sz="2000" b="1" dirty="0" err="1">
                <a:latin typeface="Courier New" panose="02070309020205020404" pitchFamily="49" charset="0"/>
              </a:rPr>
              <a:t>MoneyBag</a:t>
            </a:r>
            <a:r>
              <a:rPr lang="fr-CA" altLang="en-US" sz="2000" b="1" dirty="0">
                <a:latin typeface="Courier New" panose="02070309020205020404" pitchFamily="49" charset="0"/>
              </a:rPr>
              <a:t>(f14CHF, f21USD); </a:t>
            </a:r>
          </a:p>
          <a:p>
            <a:pPr>
              <a:lnSpc>
                <a:spcPct val="90000"/>
              </a:lnSpc>
              <a:buFontTx/>
              <a:buNone/>
            </a:pPr>
            <a:r>
              <a:rPr lang="fr-CA" altLang="en-US" sz="2000" b="1" dirty="0">
                <a:latin typeface="Courier New" panose="02070309020205020404" pitchFamily="49" charset="0"/>
              </a:rPr>
              <a:t>}</a:t>
            </a:r>
          </a:p>
          <a:p>
            <a:pPr>
              <a:lnSpc>
                <a:spcPct val="90000"/>
              </a:lnSpc>
              <a:buFontTx/>
              <a:buNone/>
            </a:pPr>
            <a:r>
              <a:rPr lang="fr-CA" altLang="en-US" sz="2000" b="1" dirty="0" smtClean="0">
                <a:latin typeface="Courier New" panose="02070309020205020404" pitchFamily="49" charset="0"/>
              </a:rPr>
              <a:t>public </a:t>
            </a:r>
            <a:r>
              <a:rPr lang="fr-CA" altLang="en-US" sz="2000" b="1" dirty="0" err="1">
                <a:latin typeface="Courier New" panose="02070309020205020404" pitchFamily="49" charset="0"/>
              </a:rPr>
              <a:t>void</a:t>
            </a:r>
            <a:r>
              <a:rPr lang="fr-CA" altLang="en-US" sz="2000" b="1" dirty="0">
                <a:latin typeface="Courier New" panose="02070309020205020404" pitchFamily="49" charset="0"/>
              </a:rPr>
              <a:t> </a:t>
            </a:r>
            <a:r>
              <a:rPr lang="fr-CA" altLang="en-US" sz="2000" b="1" dirty="0" err="1">
                <a:latin typeface="Courier New" panose="02070309020205020404" pitchFamily="49" charset="0"/>
              </a:rPr>
              <a:t>testBagEquals</a:t>
            </a:r>
            <a:r>
              <a:rPr lang="fr-CA" altLang="en-US" sz="2000" b="1" dirty="0">
                <a:latin typeface="Courier New" panose="02070309020205020404" pitchFamily="49" charset="0"/>
              </a:rPr>
              <a:t>() {  </a:t>
            </a:r>
          </a:p>
          <a:p>
            <a:pPr>
              <a:lnSpc>
                <a:spcPct val="90000"/>
              </a:lnSpc>
              <a:buFontTx/>
              <a:buNone/>
            </a:pPr>
            <a:r>
              <a:rPr lang="fr-CA" altLang="en-US" sz="2000" b="1" dirty="0">
                <a:latin typeface="Courier New" panose="02070309020205020404" pitchFamily="49" charset="0"/>
              </a:rPr>
              <a:t>   </a:t>
            </a:r>
            <a:r>
              <a:rPr lang="fr-CA" altLang="en-US" sz="2000" b="1" dirty="0" err="1">
                <a:latin typeface="Courier New" panose="02070309020205020404" pitchFamily="49" charset="0"/>
              </a:rPr>
              <a:t>assert</a:t>
            </a:r>
            <a:r>
              <a:rPr lang="fr-CA" altLang="en-US" sz="2000" b="1" dirty="0">
                <a:latin typeface="Courier New" panose="02070309020205020404" pitchFamily="49" charset="0"/>
              </a:rPr>
              <a:t>(!fMB1.</a:t>
            </a:r>
            <a:r>
              <a:rPr lang="fr-CA" altLang="en-US" sz="2000" b="1" dirty="0" err="1">
                <a:latin typeface="Courier New" panose="02070309020205020404" pitchFamily="49" charset="0"/>
              </a:rPr>
              <a:t>equals</a:t>
            </a:r>
            <a:r>
              <a:rPr lang="fr-CA" altLang="en-US" sz="2000" b="1" dirty="0">
                <a:latin typeface="Courier New" panose="02070309020205020404" pitchFamily="49" charset="0"/>
              </a:rPr>
              <a:t>(</a:t>
            </a:r>
            <a:r>
              <a:rPr lang="fr-CA" altLang="en-US" sz="2000" b="1" dirty="0" err="1">
                <a:latin typeface="Courier New" panose="02070309020205020404" pitchFamily="49" charset="0"/>
              </a:rPr>
              <a:t>null</a:t>
            </a:r>
            <a:r>
              <a:rPr lang="fr-CA" altLang="en-US" sz="2000" b="1" dirty="0">
                <a:latin typeface="Courier New" panose="02070309020205020404" pitchFamily="49" charset="0"/>
              </a:rPr>
              <a:t>));  </a:t>
            </a:r>
          </a:p>
          <a:p>
            <a:pPr>
              <a:lnSpc>
                <a:spcPct val="90000"/>
              </a:lnSpc>
              <a:buFontTx/>
              <a:buNone/>
            </a:pPr>
            <a:r>
              <a:rPr lang="fr-CA" altLang="en-US" sz="2000" b="1" dirty="0">
                <a:latin typeface="Courier New" panose="02070309020205020404" pitchFamily="49" charset="0"/>
              </a:rPr>
              <a:t>   </a:t>
            </a:r>
            <a:r>
              <a:rPr lang="fr-CA" altLang="en-US" sz="2000" b="1" dirty="0" err="1">
                <a:latin typeface="Courier New" panose="02070309020205020404" pitchFamily="49" charset="0"/>
              </a:rPr>
              <a:t>assertEquals</a:t>
            </a:r>
            <a:r>
              <a:rPr lang="fr-CA" altLang="en-US" sz="2000" b="1" dirty="0">
                <a:latin typeface="Courier New" panose="02070309020205020404" pitchFamily="49" charset="0"/>
              </a:rPr>
              <a:t>(fMB1, fMB1);  </a:t>
            </a:r>
          </a:p>
          <a:p>
            <a:pPr>
              <a:lnSpc>
                <a:spcPct val="90000"/>
              </a:lnSpc>
              <a:buFontTx/>
              <a:buNone/>
            </a:pPr>
            <a:r>
              <a:rPr lang="fr-CA" altLang="en-US" sz="2000" b="1" dirty="0">
                <a:latin typeface="Courier New" panose="02070309020205020404" pitchFamily="49" charset="0"/>
              </a:rPr>
              <a:t>   </a:t>
            </a:r>
            <a:r>
              <a:rPr lang="fr-CA" altLang="en-US" sz="2000" b="1" dirty="0" err="1">
                <a:latin typeface="Courier New" panose="02070309020205020404" pitchFamily="49" charset="0"/>
              </a:rPr>
              <a:t>assert</a:t>
            </a:r>
            <a:r>
              <a:rPr lang="fr-CA" altLang="en-US" sz="2000" b="1" dirty="0">
                <a:latin typeface="Courier New" panose="02070309020205020404" pitchFamily="49" charset="0"/>
              </a:rPr>
              <a:t>(!fMB1.</a:t>
            </a:r>
            <a:r>
              <a:rPr lang="fr-CA" altLang="en-US" sz="2000" b="1" dirty="0" err="1">
                <a:latin typeface="Courier New" panose="02070309020205020404" pitchFamily="49" charset="0"/>
              </a:rPr>
              <a:t>equals</a:t>
            </a:r>
            <a:r>
              <a:rPr lang="fr-CA" altLang="en-US" sz="2000" b="1" dirty="0">
                <a:latin typeface="Courier New" panose="02070309020205020404" pitchFamily="49" charset="0"/>
              </a:rPr>
              <a:t>(f12CHF)); </a:t>
            </a:r>
          </a:p>
          <a:p>
            <a:pPr>
              <a:lnSpc>
                <a:spcPct val="90000"/>
              </a:lnSpc>
              <a:buFontTx/>
              <a:buNone/>
            </a:pPr>
            <a:r>
              <a:rPr lang="fr-CA" altLang="en-US" sz="2000" b="1" dirty="0">
                <a:latin typeface="Courier New" panose="02070309020205020404" pitchFamily="49" charset="0"/>
              </a:rPr>
              <a:t>   </a:t>
            </a:r>
            <a:r>
              <a:rPr lang="fr-CA" altLang="en-US" sz="2000" b="1" dirty="0" err="1">
                <a:latin typeface="Courier New" panose="02070309020205020404" pitchFamily="49" charset="0"/>
              </a:rPr>
              <a:t>assert</a:t>
            </a:r>
            <a:r>
              <a:rPr lang="fr-CA" altLang="en-US" sz="2000" b="1" dirty="0">
                <a:latin typeface="Courier New" panose="02070309020205020404" pitchFamily="49" charset="0"/>
              </a:rPr>
              <a:t>(!f12CHF.equals(fMB1)); </a:t>
            </a:r>
          </a:p>
          <a:p>
            <a:pPr>
              <a:lnSpc>
                <a:spcPct val="90000"/>
              </a:lnSpc>
              <a:buFontTx/>
              <a:buNone/>
            </a:pPr>
            <a:r>
              <a:rPr lang="fr-CA" altLang="en-US" sz="2000" b="1" dirty="0">
                <a:latin typeface="Courier New" panose="02070309020205020404" pitchFamily="49" charset="0"/>
              </a:rPr>
              <a:t>   </a:t>
            </a:r>
            <a:r>
              <a:rPr lang="fr-CA" altLang="en-US" sz="2000" b="1" dirty="0" err="1">
                <a:latin typeface="Courier New" panose="02070309020205020404" pitchFamily="49" charset="0"/>
              </a:rPr>
              <a:t>assert</a:t>
            </a:r>
            <a:r>
              <a:rPr lang="fr-CA" altLang="en-US" sz="2000" b="1" dirty="0">
                <a:latin typeface="Courier New" panose="02070309020205020404" pitchFamily="49" charset="0"/>
              </a:rPr>
              <a:t>(!fMB1.</a:t>
            </a:r>
            <a:r>
              <a:rPr lang="fr-CA" altLang="en-US" sz="2000" b="1" dirty="0" err="1">
                <a:latin typeface="Courier New" panose="02070309020205020404" pitchFamily="49" charset="0"/>
              </a:rPr>
              <a:t>equals</a:t>
            </a:r>
            <a:r>
              <a:rPr lang="fr-CA" altLang="en-US" sz="2000" b="1" dirty="0">
                <a:latin typeface="Courier New" panose="02070309020205020404" pitchFamily="49" charset="0"/>
              </a:rPr>
              <a:t>(fMB2)); </a:t>
            </a:r>
          </a:p>
          <a:p>
            <a:pPr>
              <a:lnSpc>
                <a:spcPct val="90000"/>
              </a:lnSpc>
              <a:buFontTx/>
              <a:buNone/>
            </a:pPr>
            <a:r>
              <a:rPr lang="fr-CA" altLang="en-US" sz="2000" b="1" dirty="0">
                <a:latin typeface="Courier New" panose="02070309020205020404" pitchFamily="49" charset="0"/>
              </a:rPr>
              <a:t>}</a:t>
            </a:r>
          </a:p>
          <a:p>
            <a:pPr>
              <a:lnSpc>
                <a:spcPct val="90000"/>
              </a:lnSpc>
              <a:buFontTx/>
              <a:buNone/>
            </a:pPr>
            <a:endParaRPr lang="fr-CA" altLang="en-US" sz="2000" b="1" dirty="0">
              <a:latin typeface="Courier New" panose="02070309020205020404" pitchFamily="49" charset="0"/>
            </a:endParaRPr>
          </a:p>
        </p:txBody>
      </p:sp>
    </p:spTree>
    <p:extLst>
      <p:ext uri="{BB962C8B-B14F-4D97-AF65-F5344CB8AC3E}">
        <p14:creationId xmlns="" xmlns:p14="http://schemas.microsoft.com/office/powerpoint/2010/main" val="131860256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endParaRPr lang="en-US" altLang="en-US"/>
          </a:p>
        </p:txBody>
      </p:sp>
      <p:sp>
        <p:nvSpPr>
          <p:cNvPr id="23555" name="Rectangle 3"/>
          <p:cNvSpPr>
            <a:spLocks noGrp="1" noChangeArrowheads="1"/>
          </p:cNvSpPr>
          <p:nvPr>
            <p:ph type="body" idx="1"/>
          </p:nvPr>
        </p:nvSpPr>
        <p:spPr/>
        <p:txBody>
          <a:bodyPr>
            <a:normAutofit/>
          </a:bodyPr>
          <a:lstStyle/>
          <a:p>
            <a:pPr>
              <a:buFontTx/>
              <a:buNone/>
            </a:pPr>
            <a:r>
              <a:rPr lang="fr-CA" altLang="en-US" sz="2000" b="1" dirty="0">
                <a:latin typeface="Courier New" panose="02070309020205020404" pitchFamily="49" charset="0"/>
              </a:rPr>
              <a:t>public Money </a:t>
            </a:r>
            <a:r>
              <a:rPr lang="fr-CA" altLang="en-US" sz="2000" b="1" dirty="0" err="1">
                <a:latin typeface="Courier New" panose="02070309020205020404" pitchFamily="49" charset="0"/>
              </a:rPr>
              <a:t>add</a:t>
            </a:r>
            <a:r>
              <a:rPr lang="fr-CA" altLang="en-US" sz="2000" b="1" dirty="0">
                <a:latin typeface="Courier New" panose="02070309020205020404" pitchFamily="49" charset="0"/>
              </a:rPr>
              <a:t>(Money m) {</a:t>
            </a:r>
          </a:p>
          <a:p>
            <a:pPr>
              <a:buFontTx/>
              <a:buNone/>
            </a:pPr>
            <a:r>
              <a:rPr lang="fr-CA" altLang="en-US" sz="2000" b="1" dirty="0">
                <a:latin typeface="Courier New" panose="02070309020205020404" pitchFamily="49" charset="0"/>
              </a:rPr>
              <a:t>     if (</a:t>
            </a:r>
            <a:r>
              <a:rPr lang="fr-CA" altLang="en-US" sz="2000" b="1" dirty="0" err="1">
                <a:latin typeface="Courier New" panose="02070309020205020404" pitchFamily="49" charset="0"/>
              </a:rPr>
              <a:t>m.currency</a:t>
            </a:r>
            <a:r>
              <a:rPr lang="fr-CA" altLang="en-US" sz="2000" b="1" dirty="0">
                <a:latin typeface="Courier New" panose="02070309020205020404" pitchFamily="49" charset="0"/>
              </a:rPr>
              <a:t>().</a:t>
            </a:r>
            <a:r>
              <a:rPr lang="fr-CA" altLang="en-US" sz="2000" b="1" dirty="0" err="1">
                <a:latin typeface="Courier New" panose="02070309020205020404" pitchFamily="49" charset="0"/>
              </a:rPr>
              <a:t>equals</a:t>
            </a:r>
            <a:r>
              <a:rPr lang="fr-CA" altLang="en-US" sz="2000" b="1" dirty="0">
                <a:latin typeface="Courier New" panose="02070309020205020404" pitchFamily="49" charset="0"/>
              </a:rPr>
              <a:t>(</a:t>
            </a:r>
            <a:r>
              <a:rPr lang="fr-CA" altLang="en-US" sz="2000" b="1" dirty="0" err="1">
                <a:latin typeface="Courier New" panose="02070309020205020404" pitchFamily="49" charset="0"/>
              </a:rPr>
              <a:t>currency</a:t>
            </a:r>
            <a:r>
              <a:rPr lang="fr-CA" altLang="en-US" sz="2000" b="1" dirty="0">
                <a:latin typeface="Courier New" panose="02070309020205020404" pitchFamily="49" charset="0"/>
              </a:rPr>
              <a:t>()) ) </a:t>
            </a:r>
          </a:p>
          <a:p>
            <a:pPr>
              <a:buFontTx/>
              <a:buNone/>
            </a:pPr>
            <a:r>
              <a:rPr lang="fr-CA" altLang="en-US" sz="2000" b="1" dirty="0">
                <a:latin typeface="Courier New" panose="02070309020205020404" pitchFamily="49" charset="0"/>
              </a:rPr>
              <a:t>        return new Money(	</a:t>
            </a:r>
            <a:r>
              <a:rPr lang="fr-CA" altLang="en-US" sz="2000" b="1" dirty="0" err="1">
                <a:latin typeface="Courier New" panose="02070309020205020404" pitchFamily="49" charset="0"/>
              </a:rPr>
              <a:t>amount</a:t>
            </a:r>
            <a:r>
              <a:rPr lang="fr-CA" altLang="en-US" sz="2000" b="1" dirty="0">
                <a:latin typeface="Courier New" panose="02070309020205020404" pitchFamily="49" charset="0"/>
              </a:rPr>
              <a:t>()+</a:t>
            </a:r>
            <a:r>
              <a:rPr lang="fr-CA" altLang="en-US" sz="2000" b="1" dirty="0" err="1">
                <a:latin typeface="Courier New" panose="02070309020205020404" pitchFamily="49" charset="0"/>
              </a:rPr>
              <a:t>m.amount</a:t>
            </a:r>
            <a:r>
              <a:rPr lang="fr-CA" altLang="en-US" sz="2000" b="1" dirty="0">
                <a:latin typeface="Courier New" panose="02070309020205020404" pitchFamily="49" charset="0"/>
              </a:rPr>
              <a:t>(), </a:t>
            </a:r>
          </a:p>
          <a:p>
            <a:pPr>
              <a:buFontTx/>
              <a:buNone/>
            </a:pPr>
            <a:r>
              <a:rPr lang="fr-CA" altLang="en-US" sz="2000" b="1" dirty="0">
                <a:latin typeface="Courier New" panose="02070309020205020404" pitchFamily="49" charset="0"/>
              </a:rPr>
              <a:t>					</a:t>
            </a:r>
            <a:r>
              <a:rPr lang="fr-CA" altLang="en-US" sz="2000" b="1" dirty="0" err="1">
                <a:latin typeface="Courier New" panose="02070309020205020404" pitchFamily="49" charset="0"/>
              </a:rPr>
              <a:t>currency</a:t>
            </a:r>
            <a:r>
              <a:rPr lang="fr-CA" altLang="en-US" sz="2000" b="1" dirty="0">
                <a:latin typeface="Courier New" panose="02070309020205020404" pitchFamily="49" charset="0"/>
              </a:rPr>
              <a:t>()); </a:t>
            </a:r>
          </a:p>
          <a:p>
            <a:pPr>
              <a:buFontTx/>
              <a:buNone/>
            </a:pPr>
            <a:r>
              <a:rPr lang="fr-CA" altLang="en-US" sz="2000" b="1" dirty="0">
                <a:latin typeface="Courier New" panose="02070309020205020404" pitchFamily="49" charset="0"/>
              </a:rPr>
              <a:t>     return new </a:t>
            </a:r>
            <a:r>
              <a:rPr lang="fr-CA" altLang="en-US" sz="2000" b="1" dirty="0" err="1">
                <a:latin typeface="Courier New" panose="02070309020205020404" pitchFamily="49" charset="0"/>
              </a:rPr>
              <a:t>MoneyBag</a:t>
            </a:r>
            <a:r>
              <a:rPr lang="fr-CA" altLang="en-US" sz="2000" b="1" dirty="0">
                <a:latin typeface="Courier New" panose="02070309020205020404" pitchFamily="49" charset="0"/>
              </a:rPr>
              <a:t>(</a:t>
            </a:r>
            <a:r>
              <a:rPr lang="fr-CA" altLang="en-US" sz="2000" b="1" dirty="0" err="1">
                <a:latin typeface="Courier New" panose="02070309020205020404" pitchFamily="49" charset="0"/>
              </a:rPr>
              <a:t>this</a:t>
            </a:r>
            <a:r>
              <a:rPr lang="fr-CA" altLang="en-US" sz="2000" b="1" dirty="0">
                <a:latin typeface="Courier New" panose="02070309020205020404" pitchFamily="49" charset="0"/>
              </a:rPr>
              <a:t>, m); </a:t>
            </a:r>
          </a:p>
          <a:p>
            <a:pPr>
              <a:buFontTx/>
              <a:buNone/>
            </a:pPr>
            <a:r>
              <a:rPr lang="fr-CA" altLang="en-US" sz="2000" b="1" dirty="0" smtClean="0">
                <a:latin typeface="Courier New" panose="02070309020205020404" pitchFamily="49" charset="0"/>
              </a:rPr>
              <a:t>}</a:t>
            </a:r>
            <a:endParaRPr lang="fr-CA" altLang="en-US" sz="2000" b="1" dirty="0">
              <a:latin typeface="Courier New" panose="02070309020205020404" pitchFamily="49" charset="0"/>
            </a:endParaRPr>
          </a:p>
        </p:txBody>
      </p:sp>
    </p:spTree>
    <p:extLst>
      <p:ext uri="{BB962C8B-B14F-4D97-AF65-F5344CB8AC3E}">
        <p14:creationId xmlns="" xmlns:p14="http://schemas.microsoft.com/office/powerpoint/2010/main" val="410351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8596" y="785794"/>
            <a:ext cx="7886700" cy="430887"/>
          </a:xfrm>
          <a:prstGeom prst="rect">
            <a:avLst/>
          </a:prstGeom>
        </p:spPr>
        <p:txBody>
          <a:bodyPr vert="horz" wrap="square" lIns="0" tIns="0" rIns="0" bIns="0" rtlCol="0">
            <a:spAutoFit/>
          </a:bodyPr>
          <a:lstStyle/>
          <a:p>
            <a:pPr marL="153035">
              <a:lnSpc>
                <a:spcPct val="100000"/>
              </a:lnSpc>
            </a:pPr>
            <a:r>
              <a:rPr sz="2800" spc="-45" dirty="0" smtClean="0"/>
              <a:t>T</a:t>
            </a:r>
            <a:r>
              <a:rPr lang="en-GB" sz="2800" spc="-45" dirty="0" err="1" smtClean="0"/>
              <a:t>est</a:t>
            </a:r>
            <a:r>
              <a:rPr sz="2800" spc="-45" dirty="0" smtClean="0"/>
              <a:t> </a:t>
            </a:r>
            <a:r>
              <a:rPr lang="en-GB" sz="2800" spc="-50" dirty="0" smtClean="0"/>
              <a:t>case</a:t>
            </a:r>
            <a:r>
              <a:rPr sz="2800" spc="-260" dirty="0" smtClean="0"/>
              <a:t> </a:t>
            </a:r>
            <a:r>
              <a:rPr lang="en-GB" sz="2800" spc="-55" dirty="0" smtClean="0"/>
              <a:t>verdict</a:t>
            </a:r>
            <a:endParaRPr sz="2800" spc="-55" dirty="0"/>
          </a:p>
        </p:txBody>
      </p:sp>
      <p:sp>
        <p:nvSpPr>
          <p:cNvPr id="8" name="object 8"/>
          <p:cNvSpPr txBox="1"/>
          <p:nvPr/>
        </p:nvSpPr>
        <p:spPr>
          <a:xfrm>
            <a:off x="628650" y="1628800"/>
            <a:ext cx="7886700" cy="3962623"/>
          </a:xfrm>
          <a:prstGeom prst="rect">
            <a:avLst/>
          </a:prstGeom>
        </p:spPr>
        <p:txBody>
          <a:bodyPr vert="horz" wrap="square" lIns="0" tIns="0" rIns="0" bIns="0" rtlCol="0">
            <a:spAutoFit/>
          </a:bodyPr>
          <a:lstStyle/>
          <a:p>
            <a:pPr marL="12700">
              <a:lnSpc>
                <a:spcPct val="100000"/>
              </a:lnSpc>
            </a:pPr>
            <a:r>
              <a:rPr sz="2000" i="0" dirty="0">
                <a:solidFill>
                  <a:srgbClr val="0D0D0D"/>
                </a:solidFill>
                <a:latin typeface="Arial"/>
                <a:cs typeface="Arial"/>
              </a:rPr>
              <a:t>A </a:t>
            </a:r>
            <a:r>
              <a:rPr sz="2000" b="1" i="0" spc="-5" dirty="0" smtClean="0">
                <a:solidFill>
                  <a:srgbClr val="0D0D0D"/>
                </a:solidFill>
                <a:latin typeface="Arial"/>
                <a:cs typeface="Arial"/>
              </a:rPr>
              <a:t>verdict </a:t>
            </a:r>
            <a:r>
              <a:rPr sz="2000" i="0" dirty="0" smtClean="0">
                <a:solidFill>
                  <a:srgbClr val="0D0D0D"/>
                </a:solidFill>
                <a:latin typeface="Arial"/>
                <a:cs typeface="Arial"/>
              </a:rPr>
              <a:t>is the declared result of executing a single</a:t>
            </a:r>
            <a:r>
              <a:rPr sz="2000" i="0" spc="-260" dirty="0" smtClean="0">
                <a:solidFill>
                  <a:srgbClr val="0D0D0D"/>
                </a:solidFill>
                <a:latin typeface="Arial"/>
                <a:cs typeface="Arial"/>
              </a:rPr>
              <a:t> </a:t>
            </a:r>
            <a:r>
              <a:rPr sz="2000" i="0" dirty="0" smtClean="0">
                <a:solidFill>
                  <a:srgbClr val="0D0D0D"/>
                </a:solidFill>
                <a:latin typeface="Arial"/>
                <a:cs typeface="Arial"/>
              </a:rPr>
              <a:t>test.</a:t>
            </a:r>
            <a:endParaRPr sz="2000" i="0" dirty="0" smtClean="0">
              <a:latin typeface="Arial"/>
              <a:cs typeface="Arial"/>
            </a:endParaRPr>
          </a:p>
          <a:p>
            <a:pPr marL="469900">
              <a:lnSpc>
                <a:spcPct val="100000"/>
              </a:lnSpc>
              <a:spcBef>
                <a:spcPts val="15"/>
              </a:spcBef>
            </a:pPr>
            <a:r>
              <a:rPr sz="2000" i="0" spc="-15" dirty="0" smtClean="0">
                <a:solidFill>
                  <a:srgbClr val="0D0D0D"/>
                </a:solidFill>
                <a:latin typeface="Arial"/>
                <a:cs typeface="Arial"/>
              </a:rPr>
              <a:t>We </a:t>
            </a:r>
            <a:r>
              <a:rPr sz="2000" i="0" spc="-5" dirty="0" smtClean="0">
                <a:solidFill>
                  <a:srgbClr val="0D0D0D"/>
                </a:solidFill>
                <a:latin typeface="Arial"/>
                <a:cs typeface="Arial"/>
              </a:rPr>
              <a:t>can get the verdict after the assertion</a:t>
            </a:r>
            <a:r>
              <a:rPr sz="2000" i="0" spc="114" dirty="0" smtClean="0">
                <a:solidFill>
                  <a:srgbClr val="0D0D0D"/>
                </a:solidFill>
                <a:latin typeface="Arial"/>
                <a:cs typeface="Arial"/>
              </a:rPr>
              <a:t> </a:t>
            </a:r>
            <a:r>
              <a:rPr sz="2000" i="0" spc="-5" dirty="0" smtClean="0">
                <a:solidFill>
                  <a:srgbClr val="0D0D0D"/>
                </a:solidFill>
                <a:latin typeface="Arial"/>
                <a:cs typeface="Arial"/>
              </a:rPr>
              <a:t>statement</a:t>
            </a:r>
            <a:r>
              <a:rPr lang="en-GB" sz="2000" i="0" spc="-5" dirty="0" smtClean="0">
                <a:solidFill>
                  <a:srgbClr val="0D0D0D"/>
                </a:solidFill>
                <a:latin typeface="Arial"/>
                <a:cs typeface="Arial"/>
              </a:rPr>
              <a:t>.</a:t>
            </a:r>
            <a:endParaRPr sz="2000" i="0" dirty="0" smtClean="0">
              <a:latin typeface="Arial"/>
              <a:cs typeface="Arial"/>
            </a:endParaRPr>
          </a:p>
          <a:p>
            <a:pPr>
              <a:lnSpc>
                <a:spcPct val="100000"/>
              </a:lnSpc>
              <a:spcBef>
                <a:spcPts val="25"/>
              </a:spcBef>
            </a:pPr>
            <a:endParaRPr sz="2000" i="0" dirty="0" smtClean="0">
              <a:latin typeface="Times New Roman"/>
              <a:cs typeface="Times New Roman"/>
            </a:endParaRPr>
          </a:p>
          <a:p>
            <a:pPr marL="12700">
              <a:lnSpc>
                <a:spcPct val="100000"/>
              </a:lnSpc>
              <a:tabLst>
                <a:tab pos="816610" algn="l"/>
              </a:tabLst>
            </a:pPr>
            <a:r>
              <a:rPr sz="2000" b="1" i="0" dirty="0" smtClean="0">
                <a:solidFill>
                  <a:srgbClr val="0D0D0D"/>
                </a:solidFill>
                <a:latin typeface="Arial"/>
                <a:cs typeface="Arial"/>
              </a:rPr>
              <a:t>Pass</a:t>
            </a:r>
            <a:r>
              <a:rPr sz="2000" i="0" dirty="0">
                <a:solidFill>
                  <a:srgbClr val="0D0D0D"/>
                </a:solidFill>
                <a:latin typeface="Arial"/>
                <a:cs typeface="Arial"/>
              </a:rPr>
              <a:t>:	</a:t>
            </a:r>
            <a:r>
              <a:rPr sz="2000" i="0" spc="-5" dirty="0">
                <a:solidFill>
                  <a:srgbClr val="0D0D0D"/>
                </a:solidFill>
                <a:latin typeface="Arial"/>
                <a:cs typeface="Arial"/>
              </a:rPr>
              <a:t>the </a:t>
            </a:r>
            <a:r>
              <a:rPr sz="2000" i="0" dirty="0">
                <a:solidFill>
                  <a:srgbClr val="0D0D0D"/>
                </a:solidFill>
                <a:latin typeface="Arial"/>
                <a:cs typeface="Arial"/>
              </a:rPr>
              <a:t>test case achieved its intended purpose, and</a:t>
            </a:r>
            <a:r>
              <a:rPr sz="2000" i="0" spc="-180" dirty="0">
                <a:solidFill>
                  <a:srgbClr val="0D0D0D"/>
                </a:solidFill>
                <a:latin typeface="Arial"/>
                <a:cs typeface="Arial"/>
              </a:rPr>
              <a:t> </a:t>
            </a:r>
            <a:r>
              <a:rPr sz="2000" i="0" dirty="0">
                <a:solidFill>
                  <a:srgbClr val="0D0D0D"/>
                </a:solidFill>
                <a:latin typeface="Arial"/>
                <a:cs typeface="Arial"/>
              </a:rPr>
              <a:t>the</a:t>
            </a:r>
            <a:endParaRPr sz="2000" i="0" dirty="0">
              <a:latin typeface="Arial"/>
              <a:cs typeface="Arial"/>
            </a:endParaRPr>
          </a:p>
          <a:p>
            <a:pPr marL="12700">
              <a:lnSpc>
                <a:spcPct val="100000"/>
              </a:lnSpc>
            </a:pPr>
            <a:r>
              <a:rPr sz="2000" i="0" dirty="0">
                <a:solidFill>
                  <a:srgbClr val="0D0D0D"/>
                </a:solidFill>
                <a:latin typeface="Arial"/>
                <a:cs typeface="Arial"/>
              </a:rPr>
              <a:t>software under test performed as</a:t>
            </a:r>
            <a:r>
              <a:rPr sz="2000" i="0" spc="-170" dirty="0">
                <a:solidFill>
                  <a:srgbClr val="0D0D0D"/>
                </a:solidFill>
                <a:latin typeface="Arial"/>
                <a:cs typeface="Arial"/>
              </a:rPr>
              <a:t> </a:t>
            </a:r>
            <a:r>
              <a:rPr sz="2000" i="0" dirty="0">
                <a:solidFill>
                  <a:srgbClr val="0D0D0D"/>
                </a:solidFill>
                <a:latin typeface="Arial"/>
                <a:cs typeface="Arial"/>
              </a:rPr>
              <a:t>expected.</a:t>
            </a:r>
            <a:endParaRPr sz="2000" i="0" dirty="0">
              <a:latin typeface="Arial"/>
              <a:cs typeface="Arial"/>
            </a:endParaRPr>
          </a:p>
          <a:p>
            <a:pPr>
              <a:lnSpc>
                <a:spcPct val="100000"/>
              </a:lnSpc>
              <a:spcBef>
                <a:spcPts val="40"/>
              </a:spcBef>
            </a:pPr>
            <a:endParaRPr sz="2000" i="0" dirty="0">
              <a:latin typeface="Times New Roman"/>
              <a:cs typeface="Times New Roman"/>
            </a:endParaRPr>
          </a:p>
          <a:p>
            <a:pPr marL="12700" marR="274955">
              <a:lnSpc>
                <a:spcPct val="100000"/>
              </a:lnSpc>
              <a:spcBef>
                <a:spcPts val="5"/>
              </a:spcBef>
              <a:tabLst>
                <a:tab pos="659765" algn="l"/>
              </a:tabLst>
            </a:pPr>
            <a:r>
              <a:rPr sz="2000" b="1" i="0" spc="-5" dirty="0">
                <a:solidFill>
                  <a:srgbClr val="0D0D0D"/>
                </a:solidFill>
                <a:latin typeface="Arial"/>
                <a:cs typeface="Arial"/>
              </a:rPr>
              <a:t>Fail</a:t>
            </a:r>
            <a:r>
              <a:rPr sz="2000" i="0" spc="-5" dirty="0">
                <a:solidFill>
                  <a:srgbClr val="0D0D0D"/>
                </a:solidFill>
                <a:latin typeface="Arial"/>
                <a:cs typeface="Arial"/>
              </a:rPr>
              <a:t>:	the </a:t>
            </a:r>
            <a:r>
              <a:rPr sz="2000" i="0" dirty="0">
                <a:solidFill>
                  <a:srgbClr val="0D0D0D"/>
                </a:solidFill>
                <a:latin typeface="Arial"/>
                <a:cs typeface="Arial"/>
              </a:rPr>
              <a:t>test case achieved its intended purpose,</a:t>
            </a:r>
            <a:r>
              <a:rPr sz="2000" i="0" spc="-165" dirty="0">
                <a:solidFill>
                  <a:srgbClr val="0D0D0D"/>
                </a:solidFill>
                <a:latin typeface="Arial"/>
                <a:cs typeface="Arial"/>
              </a:rPr>
              <a:t> </a:t>
            </a:r>
            <a:r>
              <a:rPr sz="2000" i="0" dirty="0">
                <a:solidFill>
                  <a:srgbClr val="0D0D0D"/>
                </a:solidFill>
                <a:latin typeface="Arial"/>
                <a:cs typeface="Arial"/>
              </a:rPr>
              <a:t>but</a:t>
            </a:r>
            <a:r>
              <a:rPr sz="2000" i="0" spc="-25" dirty="0">
                <a:solidFill>
                  <a:srgbClr val="0D0D0D"/>
                </a:solidFill>
                <a:latin typeface="Arial"/>
                <a:cs typeface="Arial"/>
              </a:rPr>
              <a:t> </a:t>
            </a:r>
            <a:r>
              <a:rPr sz="2000" i="0" dirty="0">
                <a:solidFill>
                  <a:srgbClr val="0D0D0D"/>
                </a:solidFill>
                <a:latin typeface="Arial"/>
                <a:cs typeface="Arial"/>
              </a:rPr>
              <a:t>the </a:t>
            </a:r>
            <a:r>
              <a:rPr sz="2000" i="0" dirty="0" smtClean="0">
                <a:solidFill>
                  <a:srgbClr val="0D0D0D"/>
                </a:solidFill>
                <a:latin typeface="Arial"/>
                <a:cs typeface="Arial"/>
              </a:rPr>
              <a:t>software </a:t>
            </a:r>
            <a:r>
              <a:rPr sz="2000" i="0" dirty="0">
                <a:solidFill>
                  <a:srgbClr val="0D0D0D"/>
                </a:solidFill>
                <a:latin typeface="Arial"/>
                <a:cs typeface="Arial"/>
              </a:rPr>
              <a:t>under test did not perform as</a:t>
            </a:r>
            <a:r>
              <a:rPr sz="2000" i="0" spc="-210" dirty="0">
                <a:solidFill>
                  <a:srgbClr val="0D0D0D"/>
                </a:solidFill>
                <a:latin typeface="Arial"/>
                <a:cs typeface="Arial"/>
              </a:rPr>
              <a:t> </a:t>
            </a:r>
            <a:r>
              <a:rPr sz="2000" i="0" dirty="0">
                <a:solidFill>
                  <a:srgbClr val="0D0D0D"/>
                </a:solidFill>
                <a:latin typeface="Arial"/>
                <a:cs typeface="Arial"/>
              </a:rPr>
              <a:t>expected.</a:t>
            </a:r>
            <a:endParaRPr sz="2000" i="0" dirty="0">
              <a:latin typeface="Arial"/>
              <a:cs typeface="Arial"/>
            </a:endParaRPr>
          </a:p>
          <a:p>
            <a:pPr>
              <a:lnSpc>
                <a:spcPct val="100000"/>
              </a:lnSpc>
              <a:spcBef>
                <a:spcPts val="40"/>
              </a:spcBef>
            </a:pPr>
            <a:endParaRPr sz="2000" i="0" dirty="0">
              <a:latin typeface="Times New Roman"/>
              <a:cs typeface="Times New Roman"/>
            </a:endParaRPr>
          </a:p>
          <a:p>
            <a:pPr marL="12700">
              <a:lnSpc>
                <a:spcPct val="100000"/>
              </a:lnSpc>
              <a:tabLst>
                <a:tab pos="843915" algn="l"/>
              </a:tabLst>
            </a:pPr>
            <a:r>
              <a:rPr sz="2000" b="1" i="0" dirty="0">
                <a:solidFill>
                  <a:srgbClr val="0D0D0D"/>
                </a:solidFill>
                <a:latin typeface="Arial"/>
                <a:cs typeface="Arial"/>
              </a:rPr>
              <a:t>Error</a:t>
            </a:r>
            <a:r>
              <a:rPr sz="2000" i="0" dirty="0">
                <a:solidFill>
                  <a:srgbClr val="0D0D0D"/>
                </a:solidFill>
                <a:latin typeface="Arial"/>
                <a:cs typeface="Arial"/>
              </a:rPr>
              <a:t>:	</a:t>
            </a:r>
            <a:r>
              <a:rPr sz="2000" i="0" spc="-5" dirty="0">
                <a:solidFill>
                  <a:srgbClr val="0D0D0D"/>
                </a:solidFill>
                <a:latin typeface="Arial"/>
                <a:cs typeface="Arial"/>
              </a:rPr>
              <a:t>the </a:t>
            </a:r>
            <a:r>
              <a:rPr sz="2000" i="0" dirty="0">
                <a:solidFill>
                  <a:srgbClr val="0D0D0D"/>
                </a:solidFill>
                <a:latin typeface="Arial"/>
                <a:cs typeface="Arial"/>
              </a:rPr>
              <a:t>test case did not achieve </a:t>
            </a:r>
            <a:r>
              <a:rPr sz="2000" i="0" spc="-5" dirty="0">
                <a:solidFill>
                  <a:srgbClr val="0D0D0D"/>
                </a:solidFill>
                <a:latin typeface="Arial"/>
                <a:cs typeface="Arial"/>
              </a:rPr>
              <a:t>its </a:t>
            </a:r>
            <a:r>
              <a:rPr sz="2000" i="0" dirty="0">
                <a:solidFill>
                  <a:srgbClr val="0D0D0D"/>
                </a:solidFill>
                <a:latin typeface="Arial"/>
                <a:cs typeface="Arial"/>
              </a:rPr>
              <a:t>intended</a:t>
            </a:r>
            <a:r>
              <a:rPr sz="2000" i="0" spc="-120" dirty="0">
                <a:solidFill>
                  <a:srgbClr val="0D0D0D"/>
                </a:solidFill>
                <a:latin typeface="Arial"/>
                <a:cs typeface="Arial"/>
              </a:rPr>
              <a:t> </a:t>
            </a:r>
            <a:r>
              <a:rPr sz="2000" i="0" dirty="0">
                <a:solidFill>
                  <a:srgbClr val="0D0D0D"/>
                </a:solidFill>
                <a:latin typeface="Arial"/>
                <a:cs typeface="Arial"/>
              </a:rPr>
              <a:t>purpose.</a:t>
            </a:r>
            <a:endParaRPr sz="2000" i="0" dirty="0">
              <a:latin typeface="Arial"/>
              <a:cs typeface="Arial"/>
            </a:endParaRPr>
          </a:p>
          <a:p>
            <a:pPr marL="469900">
              <a:lnSpc>
                <a:spcPct val="100000"/>
              </a:lnSpc>
            </a:pPr>
            <a:r>
              <a:rPr sz="2000" i="0" dirty="0">
                <a:solidFill>
                  <a:srgbClr val="0D0D0D"/>
                </a:solidFill>
                <a:latin typeface="Arial"/>
                <a:cs typeface="Arial"/>
              </a:rPr>
              <a:t>Potential</a:t>
            </a:r>
            <a:r>
              <a:rPr sz="2000" i="0" spc="-80" dirty="0">
                <a:solidFill>
                  <a:srgbClr val="0D0D0D"/>
                </a:solidFill>
                <a:latin typeface="Arial"/>
                <a:cs typeface="Arial"/>
              </a:rPr>
              <a:t> </a:t>
            </a:r>
            <a:r>
              <a:rPr sz="2000" i="0" dirty="0">
                <a:solidFill>
                  <a:srgbClr val="0D0D0D"/>
                </a:solidFill>
                <a:latin typeface="Arial"/>
                <a:cs typeface="Arial"/>
              </a:rPr>
              <a:t>reasons:</a:t>
            </a:r>
            <a:endParaRPr sz="2000" i="0" dirty="0">
              <a:latin typeface="Arial"/>
              <a:cs typeface="Arial"/>
            </a:endParaRPr>
          </a:p>
          <a:p>
            <a:pPr marL="927100" marR="5080">
              <a:lnSpc>
                <a:spcPct val="100000"/>
              </a:lnSpc>
            </a:pPr>
            <a:r>
              <a:rPr sz="2000" i="0" dirty="0">
                <a:solidFill>
                  <a:srgbClr val="0D0D0D"/>
                </a:solidFill>
                <a:latin typeface="Arial"/>
                <a:cs typeface="Arial"/>
              </a:rPr>
              <a:t>An unexpected event occurred during the test</a:t>
            </a:r>
            <a:r>
              <a:rPr sz="2000" i="0" spc="-190" dirty="0">
                <a:solidFill>
                  <a:srgbClr val="0D0D0D"/>
                </a:solidFill>
                <a:latin typeface="Arial"/>
                <a:cs typeface="Arial"/>
              </a:rPr>
              <a:t> </a:t>
            </a:r>
            <a:r>
              <a:rPr sz="2000" i="0" dirty="0">
                <a:solidFill>
                  <a:srgbClr val="0D0D0D"/>
                </a:solidFill>
                <a:latin typeface="Arial"/>
                <a:cs typeface="Arial"/>
              </a:rPr>
              <a:t>case. </a:t>
            </a:r>
            <a:r>
              <a:rPr sz="2000" i="0" dirty="0" smtClean="0">
                <a:solidFill>
                  <a:srgbClr val="0D0D0D"/>
                </a:solidFill>
                <a:latin typeface="Arial"/>
                <a:cs typeface="Arial"/>
              </a:rPr>
              <a:t>The </a:t>
            </a:r>
            <a:r>
              <a:rPr sz="2000" i="0" dirty="0">
                <a:solidFill>
                  <a:srgbClr val="0D0D0D"/>
                </a:solidFill>
                <a:latin typeface="Arial"/>
                <a:cs typeface="Arial"/>
              </a:rPr>
              <a:t>test case could not be set up</a:t>
            </a:r>
            <a:r>
              <a:rPr sz="2000" i="0" spc="-170" dirty="0">
                <a:solidFill>
                  <a:srgbClr val="0D0D0D"/>
                </a:solidFill>
                <a:latin typeface="Arial"/>
                <a:cs typeface="Arial"/>
              </a:rPr>
              <a:t> </a:t>
            </a:r>
            <a:r>
              <a:rPr sz="2000" i="0" dirty="0" smtClean="0">
                <a:solidFill>
                  <a:srgbClr val="0D0D0D"/>
                </a:solidFill>
                <a:latin typeface="Arial"/>
                <a:cs typeface="Arial"/>
              </a:rPr>
              <a:t>properly</a:t>
            </a:r>
            <a:r>
              <a:rPr lang="en-GB" sz="2000" i="0" dirty="0" smtClean="0">
                <a:solidFill>
                  <a:srgbClr val="0D0D0D"/>
                </a:solidFill>
                <a:latin typeface="Arial"/>
                <a:cs typeface="Arial"/>
              </a:rPr>
              <a:t>.</a:t>
            </a:r>
            <a:endParaRPr sz="2000" i="0" dirty="0">
              <a:latin typeface="Arial"/>
              <a:cs typeface="Arial"/>
            </a:endParaRPr>
          </a:p>
        </p:txBody>
      </p:sp>
    </p:spTree>
    <p:extLst>
      <p:ext uri="{BB962C8B-B14F-4D97-AF65-F5344CB8AC3E}">
        <p14:creationId xmlns="" xmlns:p14="http://schemas.microsoft.com/office/powerpoint/2010/main" val="6696181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70</a:t>
            </a:fld>
            <a:endParaRPr lang="en-US" altLang="en-US"/>
          </a:p>
        </p:txBody>
      </p:sp>
      <p:sp>
        <p:nvSpPr>
          <p:cNvPr id="5" name="Rectangle 3"/>
          <p:cNvSpPr txBox="1">
            <a:spLocks noChangeArrowheads="1"/>
          </p:cNvSpPr>
          <p:nvPr/>
        </p:nvSpPr>
        <p:spPr>
          <a:xfrm>
            <a:off x="628650" y="1825625"/>
            <a:ext cx="7886700" cy="4351338"/>
          </a:xfrm>
          <a:prstGeom prst="rect">
            <a:avLst/>
          </a:prstGeom>
        </p:spPr>
        <p:txBody>
          <a:bodyPr vert="horz" lIns="91440" tIns="45720" rIns="91440" bIns="45720" rtlCol="0">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fr-CA" altLang="en-US" sz="2400" b="0" i="0" u="none" strike="noStrike" kern="1200" cap="none" spc="0" normalizeH="0" baseline="0" noProof="0" dirty="0" err="1" smtClean="0">
                <a:ln>
                  <a:noFill/>
                </a:ln>
                <a:solidFill>
                  <a:schemeClr val="tx1"/>
                </a:solidFill>
                <a:effectLst/>
                <a:uLnTx/>
                <a:uFillTx/>
                <a:latin typeface="Tahoma" panose="020B0604030504040204" pitchFamily="34" charset="0"/>
                <a:ea typeface="+mn-ea"/>
                <a:cs typeface="+mn-cs"/>
              </a:rPr>
              <a:t>Now</a:t>
            </a:r>
            <a:r>
              <a:rPr kumimoji="0" lang="fr-CA" altLang="en-US" sz="2400" b="0" i="0" u="none" strike="noStrike" kern="1200" cap="none" spc="0" normalizeH="0" baseline="0" noProof="0" dirty="0" smtClean="0">
                <a:ln>
                  <a:noFill/>
                </a:ln>
                <a:solidFill>
                  <a:schemeClr val="tx1"/>
                </a:solidFill>
                <a:effectLst/>
                <a:uLnTx/>
                <a:uFillTx/>
                <a:latin typeface="Tahoma" panose="020B0604030504040204" pitchFamily="34" charset="0"/>
                <a:ea typeface="+mn-ea"/>
                <a:cs typeface="+mn-cs"/>
              </a:rPr>
              <a:t> </a:t>
            </a:r>
            <a:r>
              <a:rPr kumimoji="0" lang="fr-CA" altLang="en-US" sz="2400" b="0" i="0" u="none" strike="noStrike" kern="1200" cap="none" spc="0" normalizeH="0" baseline="0" noProof="0" dirty="0" err="1" smtClean="0">
                <a:ln>
                  <a:noFill/>
                </a:ln>
                <a:solidFill>
                  <a:schemeClr val="tx1"/>
                </a:solidFill>
                <a:effectLst/>
                <a:uLnTx/>
                <a:uFillTx/>
                <a:latin typeface="Tahoma" panose="020B0604030504040204" pitchFamily="34" charset="0"/>
                <a:ea typeface="+mn-ea"/>
                <a:cs typeface="+mn-cs"/>
              </a:rPr>
              <a:t>two</a:t>
            </a:r>
            <a:r>
              <a:rPr kumimoji="0" lang="fr-CA" altLang="en-US" sz="2400" b="0" i="0" u="none" strike="noStrike" kern="1200" cap="none" spc="0" normalizeH="0" baseline="0" noProof="0" dirty="0" smtClean="0">
                <a:ln>
                  <a:noFill/>
                </a:ln>
                <a:solidFill>
                  <a:schemeClr val="tx1"/>
                </a:solidFill>
                <a:effectLst/>
                <a:uLnTx/>
                <a:uFillTx/>
                <a:latin typeface="Tahoma" panose="020B0604030504040204" pitchFamily="34" charset="0"/>
                <a:ea typeface="+mn-ea"/>
                <a:cs typeface="+mn-cs"/>
              </a:rPr>
              <a:t> </a:t>
            </a:r>
            <a:r>
              <a:rPr kumimoji="0" lang="fr-CA" altLang="en-US" sz="2400" b="0" i="0" u="none" strike="noStrike" kern="1200" cap="none" spc="0" normalizeH="0" baseline="0" noProof="0" dirty="0" err="1" smtClean="0">
                <a:ln>
                  <a:noFill/>
                </a:ln>
                <a:solidFill>
                  <a:schemeClr val="tx1"/>
                </a:solidFill>
                <a:effectLst/>
                <a:uLnTx/>
                <a:uFillTx/>
                <a:latin typeface="Tahoma" panose="020B0604030504040204" pitchFamily="34" charset="0"/>
                <a:ea typeface="+mn-ea"/>
                <a:cs typeface="+mn-cs"/>
              </a:rPr>
              <a:t>representations</a:t>
            </a:r>
            <a:r>
              <a:rPr kumimoji="0" lang="fr-CA" altLang="en-US" sz="2400" b="0" i="0" u="none" strike="noStrike" kern="1200" cap="none" spc="0" normalizeH="0" baseline="0" noProof="0" dirty="0" smtClean="0">
                <a:ln>
                  <a:noFill/>
                </a:ln>
                <a:solidFill>
                  <a:schemeClr val="tx1"/>
                </a:solidFill>
                <a:effectLst/>
                <a:uLnTx/>
                <a:uFillTx/>
                <a:latin typeface="Tahoma" panose="020B0604030504040204" pitchFamily="34" charset="0"/>
                <a:ea typeface="+mn-ea"/>
                <a:cs typeface="+mn-cs"/>
              </a:rPr>
              <a:t> for </a:t>
            </a:r>
            <a:r>
              <a:rPr kumimoji="0" lang="fr-CA" altLang="en-US" sz="2400" b="0" i="0" u="none" strike="noStrike" kern="1200" cap="none" spc="0" normalizeH="0" baseline="0" noProof="0" dirty="0" err="1" smtClean="0">
                <a:ln>
                  <a:noFill/>
                </a:ln>
                <a:solidFill>
                  <a:schemeClr val="tx1"/>
                </a:solidFill>
                <a:effectLst/>
                <a:uLnTx/>
                <a:uFillTx/>
                <a:latin typeface="Tahoma" panose="020B0604030504040204" pitchFamily="34" charset="0"/>
                <a:ea typeface="+mn-ea"/>
                <a:cs typeface="+mn-cs"/>
              </a:rPr>
              <a:t>Moneys</a:t>
            </a:r>
            <a:r>
              <a:rPr kumimoji="0" lang="fr-CA" altLang="en-US" sz="2400" b="0" i="0" u="none" strike="noStrike" kern="1200" cap="none" spc="0" normalizeH="0" baseline="0" noProof="0" dirty="0" smtClean="0">
                <a:ln>
                  <a:noFill/>
                </a:ln>
                <a:solidFill>
                  <a:schemeClr val="tx1"/>
                </a:solidFill>
                <a:effectLst/>
                <a:uLnTx/>
                <a:uFillTx/>
                <a:latin typeface="Tahoma" panose="020B0604030504040204" pitchFamily="34" charset="0"/>
                <a:ea typeface="+mn-ea"/>
                <a:cs typeface="+mn-cs"/>
              </a:rPr>
              <a:t> : </a:t>
            </a:r>
            <a:r>
              <a:rPr kumimoji="0" lang="fr-CA" altLang="en-US" sz="24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Money</a:t>
            </a:r>
            <a:r>
              <a:rPr kumimoji="0" lang="fr-CA" altLang="en-US" sz="2400" b="0" i="0" u="none" strike="noStrike" kern="1200" cap="none" spc="0" normalizeH="0" baseline="0" noProof="0" dirty="0" smtClean="0">
                <a:ln>
                  <a:noFill/>
                </a:ln>
                <a:solidFill>
                  <a:schemeClr val="tx1"/>
                </a:solidFill>
                <a:effectLst/>
                <a:uLnTx/>
                <a:uFillTx/>
                <a:latin typeface="Tahoma" panose="020B0604030504040204" pitchFamily="34" charset="0"/>
                <a:ea typeface="+mn-ea"/>
                <a:cs typeface="+mn-cs"/>
              </a:rPr>
              <a:t> and </a:t>
            </a:r>
            <a:r>
              <a:rPr kumimoji="0" lang="fr-CA" altLang="en-US" sz="24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MoneyBag</a:t>
            </a:r>
            <a:r>
              <a:rPr kumimoji="0" lang="fr-CA" altLang="en-US" sz="2400" b="0" i="0" u="none" strike="noStrike" kern="1200" cap="none" spc="0" normalizeH="0" baseline="0" noProof="0" dirty="0" smtClean="0">
                <a:ln>
                  <a:noFill/>
                </a:ln>
                <a:solidFill>
                  <a:schemeClr val="tx1"/>
                </a:solidFill>
                <a:effectLst/>
                <a:uLnTx/>
                <a:uFillTx/>
                <a:latin typeface="Tahoma" panose="020B0604030504040204" pitchFamily="34" charset="0"/>
                <a:ea typeface="+mn-ea"/>
                <a:cs typeface="+mn-cs"/>
              </a:rPr>
              <a:t> </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fr-CA" altLang="en-US" sz="2200" b="0" i="0" u="none" strike="noStrike" kern="1200" cap="none" spc="0" normalizeH="0" baseline="0" noProof="0" dirty="0" err="1" smtClean="0">
                <a:ln>
                  <a:noFill/>
                </a:ln>
                <a:solidFill>
                  <a:schemeClr val="tx1"/>
                </a:solidFill>
                <a:effectLst/>
                <a:uLnTx/>
                <a:uFillTx/>
                <a:latin typeface="Tahoma" panose="020B0604030504040204" pitchFamily="34" charset="0"/>
                <a:ea typeface="+mn-ea"/>
                <a:cs typeface="+mn-cs"/>
              </a:rPr>
              <a:t>we</a:t>
            </a:r>
            <a:r>
              <a:rPr kumimoji="0" lang="fr-CA" altLang="en-US" sz="2200" b="0" i="0" u="none" strike="noStrike" kern="1200" cap="none" spc="0" normalizeH="0" baseline="0" noProof="0" dirty="0" smtClean="0">
                <a:ln>
                  <a:noFill/>
                </a:ln>
                <a:solidFill>
                  <a:schemeClr val="tx1"/>
                </a:solidFill>
                <a:effectLst/>
                <a:uLnTx/>
                <a:uFillTx/>
                <a:latin typeface="Tahoma" panose="020B0604030504040204" pitchFamily="34" charset="0"/>
                <a:ea typeface="+mn-ea"/>
                <a:cs typeface="+mn-cs"/>
              </a:rPr>
              <a:t> </a:t>
            </a:r>
            <a:r>
              <a:rPr kumimoji="0" lang="fr-CA" altLang="en-US" sz="2200" b="0" i="0" u="none" strike="noStrike" kern="1200" cap="none" spc="0" normalizeH="0" baseline="0" noProof="0" dirty="0" err="1" smtClean="0">
                <a:ln>
                  <a:noFill/>
                </a:ln>
                <a:solidFill>
                  <a:schemeClr val="tx1"/>
                </a:solidFill>
                <a:effectLst/>
                <a:uLnTx/>
                <a:uFillTx/>
                <a:latin typeface="Tahoma" panose="020B0604030504040204" pitchFamily="34" charset="0"/>
                <a:ea typeface="+mn-ea"/>
                <a:cs typeface="+mn-cs"/>
              </a:rPr>
              <a:t>would</a:t>
            </a:r>
            <a:r>
              <a:rPr kumimoji="0" lang="fr-CA" altLang="en-US" sz="2200" b="0" i="0" u="none" strike="noStrike" kern="1200" cap="none" spc="0" normalizeH="0" baseline="0" noProof="0" dirty="0" smtClean="0">
                <a:ln>
                  <a:noFill/>
                </a:ln>
                <a:solidFill>
                  <a:schemeClr val="tx1"/>
                </a:solidFill>
                <a:effectLst/>
                <a:uLnTx/>
                <a:uFillTx/>
                <a:latin typeface="Tahoma" panose="020B0604030504040204" pitchFamily="34" charset="0"/>
                <a:ea typeface="+mn-ea"/>
                <a:cs typeface="+mn-cs"/>
              </a:rPr>
              <a:t> </a:t>
            </a:r>
            <a:r>
              <a:rPr kumimoji="0" lang="fr-CA" altLang="en-US" sz="2200" b="0" i="0" u="none" strike="noStrike" kern="1200" cap="none" spc="0" normalizeH="0" baseline="0" noProof="0" dirty="0" err="1" smtClean="0">
                <a:ln>
                  <a:noFill/>
                </a:ln>
                <a:solidFill>
                  <a:schemeClr val="tx1"/>
                </a:solidFill>
                <a:effectLst/>
                <a:uLnTx/>
                <a:uFillTx/>
                <a:latin typeface="Tahoma" panose="020B0604030504040204" pitchFamily="34" charset="0"/>
                <a:ea typeface="+mn-ea"/>
                <a:cs typeface="+mn-cs"/>
              </a:rPr>
              <a:t>like</a:t>
            </a:r>
            <a:r>
              <a:rPr kumimoji="0" lang="fr-CA" altLang="en-US" sz="2200" b="0" i="0" u="none" strike="noStrike" kern="1200" cap="none" spc="0" normalizeH="0" baseline="0" noProof="0" dirty="0" smtClean="0">
                <a:ln>
                  <a:noFill/>
                </a:ln>
                <a:solidFill>
                  <a:schemeClr val="tx1"/>
                </a:solidFill>
                <a:effectLst/>
                <a:uLnTx/>
                <a:uFillTx/>
                <a:latin typeface="Tahoma" panose="020B0604030504040204" pitchFamily="34" charset="0"/>
                <a:ea typeface="+mn-ea"/>
                <a:cs typeface="+mn-cs"/>
              </a:rPr>
              <a:t> to </a:t>
            </a:r>
            <a:r>
              <a:rPr kumimoji="0" lang="fr-CA" altLang="en-US" sz="2200" b="0" i="0" u="none" strike="noStrike" kern="1200" cap="none" spc="0" normalizeH="0" baseline="0" noProof="0" dirty="0" err="1" smtClean="0">
                <a:ln>
                  <a:noFill/>
                </a:ln>
                <a:solidFill>
                  <a:schemeClr val="tx1"/>
                </a:solidFill>
                <a:effectLst/>
                <a:uLnTx/>
                <a:uFillTx/>
                <a:latin typeface="Tahoma" panose="020B0604030504040204" pitchFamily="34" charset="0"/>
                <a:ea typeface="+mn-ea"/>
                <a:cs typeface="+mn-cs"/>
              </a:rPr>
              <a:t>hide</a:t>
            </a:r>
            <a:r>
              <a:rPr kumimoji="0" lang="fr-CA" altLang="en-US" sz="2200" b="0" i="0" u="none" strike="noStrike" kern="1200" cap="none" spc="0" normalizeH="0" baseline="0" noProof="0" dirty="0" smtClean="0">
                <a:ln>
                  <a:noFill/>
                </a:ln>
                <a:solidFill>
                  <a:schemeClr val="tx1"/>
                </a:solidFill>
                <a:effectLst/>
                <a:uLnTx/>
                <a:uFillTx/>
                <a:latin typeface="Tahoma" panose="020B0604030504040204" pitchFamily="34" charset="0"/>
                <a:ea typeface="+mn-ea"/>
                <a:cs typeface="+mn-cs"/>
              </a:rPr>
              <a:t> </a:t>
            </a:r>
            <a:r>
              <a:rPr kumimoji="0" lang="fr-CA" altLang="en-US" sz="2200" b="0" i="0" u="none" strike="noStrike" kern="1200" cap="none" spc="0" normalizeH="0" baseline="0" noProof="0" dirty="0" err="1" smtClean="0">
                <a:ln>
                  <a:noFill/>
                </a:ln>
                <a:solidFill>
                  <a:schemeClr val="tx1"/>
                </a:solidFill>
                <a:effectLst/>
                <a:uLnTx/>
                <a:uFillTx/>
                <a:latin typeface="Tahoma" panose="020B0604030504040204" pitchFamily="34" charset="0"/>
                <a:ea typeface="+mn-ea"/>
                <a:cs typeface="+mn-cs"/>
              </a:rPr>
              <a:t>them</a:t>
            </a:r>
            <a:r>
              <a:rPr kumimoji="0" lang="fr-CA" altLang="en-US" sz="2200" b="0" i="0" u="none" strike="noStrike" kern="1200" cap="none" spc="0" normalizeH="0" baseline="0" noProof="0" dirty="0" smtClean="0">
                <a:ln>
                  <a:noFill/>
                </a:ln>
                <a:solidFill>
                  <a:schemeClr val="tx1"/>
                </a:solidFill>
                <a:effectLst/>
                <a:uLnTx/>
                <a:uFillTx/>
                <a:latin typeface="Tahoma" panose="020B0604030504040204" pitchFamily="34" charset="0"/>
                <a:ea typeface="+mn-ea"/>
                <a:cs typeface="+mn-cs"/>
              </a:rPr>
              <a:t> </a:t>
            </a:r>
            <a:r>
              <a:rPr kumimoji="0" lang="fr-CA" altLang="en-US" sz="2200" b="0" i="0" u="none" strike="noStrike" kern="1200" cap="none" spc="0" normalizeH="0" baseline="0" noProof="0" dirty="0" err="1" smtClean="0">
                <a:ln>
                  <a:noFill/>
                </a:ln>
                <a:solidFill>
                  <a:schemeClr val="tx1"/>
                </a:solidFill>
                <a:effectLst/>
                <a:uLnTx/>
                <a:uFillTx/>
                <a:latin typeface="Tahoma" panose="020B0604030504040204" pitchFamily="34" charset="0"/>
                <a:ea typeface="+mn-ea"/>
                <a:cs typeface="+mn-cs"/>
              </a:rPr>
              <a:t>from</a:t>
            </a:r>
            <a:r>
              <a:rPr kumimoji="0" lang="fr-CA" altLang="en-US" sz="2200" b="0" i="0" u="none" strike="noStrike" kern="1200" cap="none" spc="0" normalizeH="0" baseline="0" noProof="0" dirty="0" smtClean="0">
                <a:ln>
                  <a:noFill/>
                </a:ln>
                <a:solidFill>
                  <a:schemeClr val="tx1"/>
                </a:solidFill>
                <a:effectLst/>
                <a:uLnTx/>
                <a:uFillTx/>
                <a:latin typeface="Tahoma" panose="020B0604030504040204" pitchFamily="34" charset="0"/>
                <a:ea typeface="+mn-ea"/>
                <a:cs typeface="+mn-cs"/>
              </a:rPr>
              <a:t> the client code. </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fr-CA" altLang="en-US" sz="2200" b="0" i="0" u="none" strike="noStrike" kern="1200" cap="none" spc="0" normalizeH="0" baseline="0" noProof="0" dirty="0" smtClean="0">
                <a:ln>
                  <a:noFill/>
                </a:ln>
                <a:solidFill>
                  <a:schemeClr val="tx1"/>
                </a:solidFill>
                <a:effectLst/>
                <a:uLnTx/>
                <a:uFillTx/>
                <a:latin typeface="Tahoma" panose="020B0604030504040204" pitchFamily="34" charset="0"/>
                <a:ea typeface="+mn-ea"/>
                <a:cs typeface="+mn-cs"/>
              </a:rPr>
              <a:t>To do </a:t>
            </a:r>
            <a:r>
              <a:rPr kumimoji="0" lang="fr-CA" altLang="en-US" sz="2200" b="0" i="0" u="none" strike="noStrike" kern="1200" cap="none" spc="0" normalizeH="0" baseline="0" noProof="0" dirty="0" err="1" smtClean="0">
                <a:ln>
                  <a:noFill/>
                </a:ln>
                <a:solidFill>
                  <a:schemeClr val="tx1"/>
                </a:solidFill>
                <a:effectLst/>
                <a:uLnTx/>
                <a:uFillTx/>
                <a:latin typeface="Tahoma" panose="020B0604030504040204" pitchFamily="34" charset="0"/>
                <a:ea typeface="+mn-ea"/>
                <a:cs typeface="+mn-cs"/>
              </a:rPr>
              <a:t>so</a:t>
            </a:r>
            <a:r>
              <a:rPr kumimoji="0" lang="fr-CA" altLang="en-US" sz="2200" b="0" i="0" u="none" strike="noStrike" kern="1200" cap="none" spc="0" normalizeH="0" baseline="0" noProof="0" dirty="0" smtClean="0">
                <a:ln>
                  <a:noFill/>
                </a:ln>
                <a:solidFill>
                  <a:schemeClr val="tx1"/>
                </a:solidFill>
                <a:effectLst/>
                <a:uLnTx/>
                <a:uFillTx/>
                <a:latin typeface="Tahoma" panose="020B0604030504040204" pitchFamily="34" charset="0"/>
                <a:ea typeface="+mn-ea"/>
                <a:cs typeface="+mn-cs"/>
              </a:rPr>
              <a:t> </a:t>
            </a:r>
            <a:r>
              <a:rPr kumimoji="0" lang="fr-CA" altLang="en-US" sz="2200" b="0" i="0" u="none" strike="noStrike" kern="1200" cap="none" spc="0" normalizeH="0" baseline="0" noProof="0" dirty="0" err="1" smtClean="0">
                <a:ln>
                  <a:noFill/>
                </a:ln>
                <a:solidFill>
                  <a:schemeClr val="tx1"/>
                </a:solidFill>
                <a:effectLst/>
                <a:uLnTx/>
                <a:uFillTx/>
                <a:latin typeface="Tahoma" panose="020B0604030504040204" pitchFamily="34" charset="0"/>
                <a:ea typeface="+mn-ea"/>
                <a:cs typeface="+mn-cs"/>
              </a:rPr>
              <a:t>we</a:t>
            </a:r>
            <a:r>
              <a:rPr kumimoji="0" lang="fr-CA" altLang="en-US" sz="2200" b="0" i="0" u="none" strike="noStrike" kern="1200" cap="none" spc="0" normalizeH="0" baseline="0" noProof="0" dirty="0" smtClean="0">
                <a:ln>
                  <a:noFill/>
                </a:ln>
                <a:solidFill>
                  <a:schemeClr val="tx1"/>
                </a:solidFill>
                <a:effectLst/>
                <a:uLnTx/>
                <a:uFillTx/>
                <a:latin typeface="Tahoma" panose="020B0604030504040204" pitchFamily="34" charset="0"/>
                <a:ea typeface="+mn-ea"/>
                <a:cs typeface="+mn-cs"/>
              </a:rPr>
              <a:t> </a:t>
            </a:r>
            <a:r>
              <a:rPr kumimoji="0" lang="fr-CA" altLang="en-US" sz="2200" b="0" i="0" u="none" strike="noStrike" kern="1200" cap="none" spc="0" normalizeH="0" baseline="0" noProof="0" dirty="0" err="1" smtClean="0">
                <a:ln>
                  <a:noFill/>
                </a:ln>
                <a:solidFill>
                  <a:schemeClr val="tx1"/>
                </a:solidFill>
                <a:effectLst/>
                <a:uLnTx/>
                <a:uFillTx/>
                <a:latin typeface="Tahoma" panose="020B0604030504040204" pitchFamily="34" charset="0"/>
                <a:ea typeface="+mn-ea"/>
                <a:cs typeface="+mn-cs"/>
              </a:rPr>
              <a:t>introduce</a:t>
            </a:r>
            <a:r>
              <a:rPr kumimoji="0" lang="fr-CA" altLang="en-US" sz="2200" b="0" i="0" u="none" strike="noStrike" kern="1200" cap="none" spc="0" normalizeH="0" baseline="0" noProof="0" dirty="0" smtClean="0">
                <a:ln>
                  <a:noFill/>
                </a:ln>
                <a:solidFill>
                  <a:schemeClr val="tx1"/>
                </a:solidFill>
                <a:effectLst/>
                <a:uLnTx/>
                <a:uFillTx/>
                <a:latin typeface="Tahoma" panose="020B0604030504040204" pitchFamily="34" charset="0"/>
                <a:ea typeface="+mn-ea"/>
                <a:cs typeface="+mn-cs"/>
              </a:rPr>
              <a:t> an interface </a:t>
            </a:r>
            <a:r>
              <a:rPr kumimoji="0" lang="fr-CA" altLang="en-US" sz="22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IMoney</a:t>
            </a:r>
            <a:r>
              <a:rPr kumimoji="0" lang="fr-CA" altLang="en-US" sz="2200" b="0" i="0" u="none" strike="noStrike" kern="1200" cap="none" spc="0" normalizeH="0" baseline="0" noProof="0" dirty="0" smtClean="0">
                <a:ln>
                  <a:noFill/>
                </a:ln>
                <a:solidFill>
                  <a:schemeClr val="tx1"/>
                </a:solidFill>
                <a:effectLst/>
                <a:uLnTx/>
                <a:uFillTx/>
                <a:latin typeface="Tahoma" panose="020B0604030504040204" pitchFamily="34" charset="0"/>
                <a:ea typeface="+mn-ea"/>
                <a:cs typeface="+mn-cs"/>
              </a:rPr>
              <a:t> </a:t>
            </a:r>
            <a:r>
              <a:rPr kumimoji="0" lang="fr-CA" altLang="en-US" sz="2200" b="0" i="0" u="none" strike="noStrike" kern="1200" cap="none" spc="0" normalizeH="0" baseline="0" noProof="0" dirty="0" err="1" smtClean="0">
                <a:ln>
                  <a:noFill/>
                </a:ln>
                <a:solidFill>
                  <a:schemeClr val="tx1"/>
                </a:solidFill>
                <a:effectLst/>
                <a:uLnTx/>
                <a:uFillTx/>
                <a:latin typeface="Tahoma" panose="020B0604030504040204" pitchFamily="34" charset="0"/>
                <a:ea typeface="+mn-ea"/>
                <a:cs typeface="+mn-cs"/>
              </a:rPr>
              <a:t>that</a:t>
            </a:r>
            <a:r>
              <a:rPr kumimoji="0" lang="fr-CA" altLang="en-US" sz="2200" b="0" i="0" u="none" strike="noStrike" kern="1200" cap="none" spc="0" normalizeH="0" baseline="0" noProof="0" dirty="0" smtClean="0">
                <a:ln>
                  <a:noFill/>
                </a:ln>
                <a:solidFill>
                  <a:schemeClr val="tx1"/>
                </a:solidFill>
                <a:effectLst/>
                <a:uLnTx/>
                <a:uFillTx/>
                <a:latin typeface="Tahoma" panose="020B0604030504040204" pitchFamily="34" charset="0"/>
                <a:ea typeface="+mn-ea"/>
                <a:cs typeface="+mn-cs"/>
              </a:rPr>
              <a:t> </a:t>
            </a:r>
            <a:r>
              <a:rPr kumimoji="0" lang="fr-CA" altLang="en-US" sz="2200" b="0" i="0" u="none" strike="noStrike" kern="1200" cap="none" spc="0" normalizeH="0" baseline="0" noProof="0" dirty="0" err="1" smtClean="0">
                <a:ln>
                  <a:noFill/>
                </a:ln>
                <a:solidFill>
                  <a:schemeClr val="tx1"/>
                </a:solidFill>
                <a:effectLst/>
                <a:uLnTx/>
                <a:uFillTx/>
                <a:latin typeface="Tahoma" panose="020B0604030504040204" pitchFamily="34" charset="0"/>
                <a:ea typeface="+mn-ea"/>
                <a:cs typeface="+mn-cs"/>
              </a:rPr>
              <a:t>both</a:t>
            </a:r>
            <a:r>
              <a:rPr kumimoji="0" lang="fr-CA" altLang="en-US" sz="2200" b="0" i="0" u="none" strike="noStrike" kern="1200" cap="none" spc="0" normalizeH="0" baseline="0" noProof="0" dirty="0" smtClean="0">
                <a:ln>
                  <a:noFill/>
                </a:ln>
                <a:solidFill>
                  <a:schemeClr val="tx1"/>
                </a:solidFill>
                <a:effectLst/>
                <a:uLnTx/>
                <a:uFillTx/>
                <a:latin typeface="Tahoma" panose="020B0604030504040204" pitchFamily="34" charset="0"/>
                <a:ea typeface="+mn-ea"/>
                <a:cs typeface="+mn-cs"/>
              </a:rPr>
              <a:t> </a:t>
            </a:r>
            <a:r>
              <a:rPr kumimoji="0" lang="fr-CA" altLang="en-US" sz="2200" b="0" i="0" u="none" strike="noStrike" kern="1200" cap="none" spc="0" normalizeH="0" baseline="0" noProof="0" dirty="0" err="1" smtClean="0">
                <a:ln>
                  <a:noFill/>
                </a:ln>
                <a:solidFill>
                  <a:schemeClr val="tx1"/>
                </a:solidFill>
                <a:effectLst/>
                <a:uLnTx/>
                <a:uFillTx/>
                <a:latin typeface="Tahoma" panose="020B0604030504040204" pitchFamily="34" charset="0"/>
                <a:ea typeface="+mn-ea"/>
                <a:cs typeface="+mn-cs"/>
              </a:rPr>
              <a:t>representations</a:t>
            </a:r>
            <a:r>
              <a:rPr kumimoji="0" lang="fr-CA" altLang="en-US" sz="2200" b="0" i="0" u="none" strike="noStrike" kern="1200" cap="none" spc="0" normalizeH="0" baseline="0" noProof="0" dirty="0" smtClean="0">
                <a:ln>
                  <a:noFill/>
                </a:ln>
                <a:solidFill>
                  <a:schemeClr val="tx1"/>
                </a:solidFill>
                <a:effectLst/>
                <a:uLnTx/>
                <a:uFillTx/>
                <a:latin typeface="Tahoma" panose="020B0604030504040204" pitchFamily="34" charset="0"/>
                <a:ea typeface="+mn-ea"/>
                <a:cs typeface="+mn-cs"/>
              </a:rPr>
              <a:t> </a:t>
            </a:r>
            <a:r>
              <a:rPr kumimoji="0" lang="fr-CA" altLang="en-US" sz="2200" b="0" i="0" u="none" strike="noStrike" kern="1200" cap="none" spc="0" normalizeH="0" baseline="0" noProof="0" dirty="0" err="1" smtClean="0">
                <a:ln>
                  <a:noFill/>
                </a:ln>
                <a:solidFill>
                  <a:schemeClr val="tx1"/>
                </a:solidFill>
                <a:effectLst/>
                <a:uLnTx/>
                <a:uFillTx/>
                <a:latin typeface="Tahoma" panose="020B0604030504040204" pitchFamily="34" charset="0"/>
                <a:ea typeface="+mn-ea"/>
                <a:cs typeface="+mn-cs"/>
              </a:rPr>
              <a:t>implement</a:t>
            </a:r>
            <a:r>
              <a:rPr kumimoji="0" lang="fr-CA" altLang="en-US" sz="22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endParaRPr kumimoji="0" lang="fr-CA" altLang="en-US" sz="14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Tx/>
              <a:buNone/>
              <a:tabLst/>
              <a:defRPr/>
            </a:pPr>
            <a:r>
              <a:rPr kumimoji="0" lang="fr-CA" altLang="en-US" sz="20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interface </a:t>
            </a:r>
            <a:r>
              <a:rPr kumimoji="0" lang="fr-CA" altLang="en-US" sz="20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IMoney</a:t>
            </a:r>
            <a:r>
              <a:rPr kumimoji="0" lang="fr-CA" altLang="en-US" sz="20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 { </a:t>
            </a:r>
          </a:p>
          <a:p>
            <a:pPr marL="171450" marR="0" lvl="0" indent="-171450" algn="l" defTabSz="685800" rtl="0" eaLnBrk="1" fontAlgn="auto" latinLnBrk="0" hangingPunct="1">
              <a:lnSpc>
                <a:spcPct val="90000"/>
              </a:lnSpc>
              <a:spcBef>
                <a:spcPts val="750"/>
              </a:spcBef>
              <a:spcAft>
                <a:spcPts val="0"/>
              </a:spcAft>
              <a:buClrTx/>
              <a:buSzTx/>
              <a:buFontTx/>
              <a:buNone/>
              <a:tabLst/>
              <a:defRPr/>
            </a:pPr>
            <a:r>
              <a:rPr kumimoji="0" lang="fr-CA" altLang="en-US" sz="20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    public abstract </a:t>
            </a:r>
            <a:r>
              <a:rPr kumimoji="0" lang="fr-CA" altLang="en-US" sz="20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IMoney</a:t>
            </a:r>
            <a:r>
              <a:rPr kumimoji="0" lang="fr-CA" altLang="en-US" sz="20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 </a:t>
            </a:r>
            <a:r>
              <a:rPr kumimoji="0" lang="fr-CA" altLang="en-US" sz="20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add</a:t>
            </a:r>
            <a:r>
              <a:rPr kumimoji="0" lang="fr-CA" altLang="en-US" sz="20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fr-CA" altLang="en-US" sz="20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IMoney</a:t>
            </a:r>
            <a:r>
              <a:rPr kumimoji="0" lang="fr-CA" altLang="en-US" sz="20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 </a:t>
            </a:r>
            <a:r>
              <a:rPr kumimoji="0" lang="fr-CA" altLang="en-US" sz="20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aMoney</a:t>
            </a:r>
            <a:r>
              <a:rPr kumimoji="0" lang="fr-CA" altLang="en-US" sz="20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     </a:t>
            </a:r>
          </a:p>
          <a:p>
            <a:pPr marL="171450" marR="0" lvl="0" indent="-171450" algn="l" defTabSz="685800" rtl="0" eaLnBrk="1" fontAlgn="auto" latinLnBrk="0" hangingPunct="1">
              <a:lnSpc>
                <a:spcPct val="90000"/>
              </a:lnSpc>
              <a:spcBef>
                <a:spcPts val="750"/>
              </a:spcBef>
              <a:spcAft>
                <a:spcPts val="0"/>
              </a:spcAft>
              <a:buClrTx/>
              <a:buSzTx/>
              <a:buFontTx/>
              <a:buNone/>
              <a:tabLst/>
              <a:defRPr/>
            </a:pPr>
            <a:r>
              <a:rPr kumimoji="0" lang="fr-CA" altLang="en-US" sz="20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	 //… </a:t>
            </a:r>
          </a:p>
          <a:p>
            <a:pPr marL="171450" marR="0" lvl="0" indent="-171450" algn="l" defTabSz="685800" rtl="0" eaLnBrk="1" fontAlgn="auto" latinLnBrk="0" hangingPunct="1">
              <a:lnSpc>
                <a:spcPct val="90000"/>
              </a:lnSpc>
              <a:spcBef>
                <a:spcPts val="750"/>
              </a:spcBef>
              <a:spcAft>
                <a:spcPts val="0"/>
              </a:spcAft>
              <a:buClrTx/>
              <a:buSzTx/>
              <a:buFontTx/>
              <a:buNone/>
              <a:tabLst/>
              <a:defRPr/>
            </a:pPr>
            <a:r>
              <a:rPr kumimoji="0" lang="fr-CA" altLang="en-US" sz="20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endParaRPr kumimoji="0" lang="fr-CA" altLang="en-US" sz="2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mn-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85720" y="357166"/>
            <a:ext cx="7886700" cy="1325563"/>
          </a:xfrm>
        </p:spPr>
        <p:txBody>
          <a:bodyPr/>
          <a:lstStyle/>
          <a:p>
            <a:r>
              <a:rPr lang="fr-CA" altLang="en-US" sz="2800" dirty="0">
                <a:latin typeface="Courier New" panose="02070309020205020404" pitchFamily="49" charset="0"/>
              </a:rPr>
              <a:t>The </a:t>
            </a:r>
            <a:r>
              <a:rPr lang="fr-CA" altLang="en-US" sz="2800" dirty="0" err="1">
                <a:latin typeface="Courier New" panose="02070309020205020404" pitchFamily="49" charset="0"/>
              </a:rPr>
              <a:t>common</a:t>
            </a:r>
            <a:r>
              <a:rPr lang="fr-CA" altLang="en-US" sz="2800" dirty="0">
                <a:latin typeface="Courier New" panose="02070309020205020404" pitchFamily="49" charset="0"/>
              </a:rPr>
              <a:t> interface for simple </a:t>
            </a:r>
            <a:r>
              <a:rPr lang="fr-CA" altLang="en-US" sz="2800" dirty="0" err="1">
                <a:latin typeface="Courier New" panose="02070309020205020404" pitchFamily="49" charset="0"/>
              </a:rPr>
              <a:t>Monies</a:t>
            </a:r>
            <a:r>
              <a:rPr lang="fr-CA" altLang="en-US" sz="2800" dirty="0">
                <a:latin typeface="Courier New" panose="02070309020205020404" pitchFamily="49" charset="0"/>
              </a:rPr>
              <a:t> and </a:t>
            </a:r>
            <a:r>
              <a:rPr lang="fr-CA" altLang="en-US" sz="2800" dirty="0" err="1">
                <a:latin typeface="Courier New" panose="02070309020205020404" pitchFamily="49" charset="0"/>
              </a:rPr>
              <a:t>MoneyBags</a:t>
            </a:r>
            <a:endParaRPr lang="fr-CA" altLang="en-US" sz="2800" dirty="0">
              <a:latin typeface="Courier New" panose="02070309020205020404" pitchFamily="49" charset="0"/>
            </a:endParaRPr>
          </a:p>
        </p:txBody>
      </p:sp>
      <p:sp>
        <p:nvSpPr>
          <p:cNvPr id="24579" name="Rectangle 3"/>
          <p:cNvSpPr>
            <a:spLocks noGrp="1" noChangeArrowheads="1"/>
          </p:cNvSpPr>
          <p:nvPr>
            <p:ph type="body" idx="1"/>
          </p:nvPr>
        </p:nvSpPr>
        <p:spPr>
          <a:xfrm>
            <a:off x="428596" y="1500174"/>
            <a:ext cx="8215370" cy="5143536"/>
          </a:xfrm>
        </p:spPr>
        <p:txBody>
          <a:bodyPr>
            <a:noAutofit/>
          </a:bodyPr>
          <a:lstStyle/>
          <a:p>
            <a:pPr>
              <a:lnSpc>
                <a:spcPct val="90000"/>
              </a:lnSpc>
              <a:buFontTx/>
              <a:buNone/>
            </a:pPr>
            <a:r>
              <a:rPr lang="fr-CA" altLang="en-US" sz="2000" b="1" dirty="0">
                <a:latin typeface="Courier New" panose="02070309020205020404" pitchFamily="49" charset="0"/>
              </a:rPr>
              <a:t>interface </a:t>
            </a:r>
            <a:r>
              <a:rPr lang="fr-CA" altLang="en-US" sz="2000" b="1" dirty="0" err="1">
                <a:latin typeface="Courier New" panose="02070309020205020404" pitchFamily="49" charset="0"/>
              </a:rPr>
              <a:t>IMoney</a:t>
            </a:r>
            <a:r>
              <a:rPr lang="fr-CA" altLang="en-US" sz="2000" b="1" dirty="0">
                <a:latin typeface="Courier New" panose="02070309020205020404" pitchFamily="49" charset="0"/>
              </a:rPr>
              <a:t> {</a:t>
            </a:r>
          </a:p>
          <a:p>
            <a:pPr>
              <a:lnSpc>
                <a:spcPct val="90000"/>
              </a:lnSpc>
              <a:buFontTx/>
              <a:buNone/>
            </a:pPr>
            <a:r>
              <a:rPr lang="fr-CA" altLang="en-US" sz="2000" b="1" dirty="0">
                <a:latin typeface="Courier New" panose="02070309020205020404" pitchFamily="49" charset="0"/>
              </a:rPr>
              <a:t>	public abstract </a:t>
            </a:r>
            <a:r>
              <a:rPr lang="fr-CA" altLang="en-US" sz="2000" b="1" dirty="0" err="1">
                <a:latin typeface="Courier New" panose="02070309020205020404" pitchFamily="49" charset="0"/>
              </a:rPr>
              <a:t>IMoney</a:t>
            </a:r>
            <a:r>
              <a:rPr lang="fr-CA" altLang="en-US" sz="2000" b="1" dirty="0">
                <a:latin typeface="Courier New" panose="02070309020205020404" pitchFamily="49" charset="0"/>
              </a:rPr>
              <a:t> </a:t>
            </a:r>
            <a:r>
              <a:rPr lang="fr-CA" altLang="en-US" sz="2000" b="1" dirty="0" err="1">
                <a:latin typeface="Courier New" panose="02070309020205020404" pitchFamily="49" charset="0"/>
              </a:rPr>
              <a:t>add</a:t>
            </a:r>
            <a:r>
              <a:rPr lang="fr-CA" altLang="en-US" sz="2000" b="1" dirty="0">
                <a:latin typeface="Courier New" panose="02070309020205020404" pitchFamily="49" charset="0"/>
              </a:rPr>
              <a:t>(</a:t>
            </a:r>
            <a:r>
              <a:rPr lang="fr-CA" altLang="en-US" sz="2000" b="1" dirty="0" err="1">
                <a:latin typeface="Courier New" panose="02070309020205020404" pitchFamily="49" charset="0"/>
              </a:rPr>
              <a:t>IMoney</a:t>
            </a:r>
            <a:r>
              <a:rPr lang="fr-CA" altLang="en-US" sz="2000" b="1" dirty="0">
                <a:latin typeface="Courier New" panose="02070309020205020404" pitchFamily="49" charset="0"/>
              </a:rPr>
              <a:t> m);</a:t>
            </a:r>
          </a:p>
          <a:p>
            <a:pPr>
              <a:lnSpc>
                <a:spcPct val="90000"/>
              </a:lnSpc>
              <a:buFontTx/>
              <a:buNone/>
            </a:pPr>
            <a:r>
              <a:rPr lang="fr-CA" altLang="en-US" sz="2000" b="1" dirty="0">
                <a:latin typeface="Courier New" panose="02070309020205020404" pitchFamily="49" charset="0"/>
              </a:rPr>
              <a:t>	/**</a:t>
            </a:r>
          </a:p>
          <a:p>
            <a:pPr>
              <a:lnSpc>
                <a:spcPct val="90000"/>
              </a:lnSpc>
              <a:buFontTx/>
              <a:buNone/>
            </a:pPr>
            <a:r>
              <a:rPr lang="fr-CA" altLang="en-US" sz="2000" b="1" dirty="0">
                <a:latin typeface="Courier New" panose="02070309020205020404" pitchFamily="49" charset="0"/>
              </a:rPr>
              <a:t>	 * </a:t>
            </a:r>
            <a:r>
              <a:rPr lang="fr-CA" altLang="en-US" sz="2000" b="1" dirty="0" err="1">
                <a:latin typeface="Courier New" panose="02070309020205020404" pitchFamily="49" charset="0"/>
              </a:rPr>
              <a:t>implementing</a:t>
            </a:r>
            <a:r>
              <a:rPr lang="fr-CA" altLang="en-US" sz="2000" b="1" dirty="0">
                <a:latin typeface="Courier New" panose="02070309020205020404" pitchFamily="49" charset="0"/>
              </a:rPr>
              <a:t> double </a:t>
            </a:r>
            <a:r>
              <a:rPr lang="fr-CA" altLang="en-US" sz="2000" b="1" dirty="0" err="1">
                <a:latin typeface="Courier New" panose="02070309020205020404" pitchFamily="49" charset="0"/>
              </a:rPr>
              <a:t>dispatch</a:t>
            </a:r>
            <a:endParaRPr lang="fr-CA" altLang="en-US" sz="2000" b="1" dirty="0">
              <a:latin typeface="Courier New" panose="02070309020205020404" pitchFamily="49" charset="0"/>
            </a:endParaRPr>
          </a:p>
          <a:p>
            <a:pPr>
              <a:lnSpc>
                <a:spcPct val="90000"/>
              </a:lnSpc>
              <a:buFontTx/>
              <a:buNone/>
            </a:pPr>
            <a:r>
              <a:rPr lang="fr-CA" altLang="en-US" sz="2000" b="1" dirty="0">
                <a:latin typeface="Courier New" panose="02070309020205020404" pitchFamily="49" charset="0"/>
              </a:rPr>
              <a:t>	 */</a:t>
            </a:r>
          </a:p>
          <a:p>
            <a:pPr>
              <a:lnSpc>
                <a:spcPct val="90000"/>
              </a:lnSpc>
              <a:buFontTx/>
              <a:buNone/>
            </a:pPr>
            <a:r>
              <a:rPr lang="fr-CA" altLang="en-US" sz="2000" b="1" dirty="0">
                <a:latin typeface="Courier New" panose="02070309020205020404" pitchFamily="49" charset="0"/>
              </a:rPr>
              <a:t>	</a:t>
            </a:r>
            <a:r>
              <a:rPr lang="fr-CA" altLang="en-US" sz="2000" b="1" dirty="0" err="1">
                <a:latin typeface="Courier New" panose="02070309020205020404" pitchFamily="49" charset="0"/>
              </a:rPr>
              <a:t>IMoney</a:t>
            </a:r>
            <a:r>
              <a:rPr lang="fr-CA" altLang="en-US" sz="2000" b="1" dirty="0">
                <a:latin typeface="Courier New" panose="02070309020205020404" pitchFamily="49" charset="0"/>
              </a:rPr>
              <a:t> </a:t>
            </a:r>
            <a:r>
              <a:rPr lang="fr-CA" altLang="en-US" sz="2000" b="1" dirty="0" err="1">
                <a:latin typeface="Courier New" panose="02070309020205020404" pitchFamily="49" charset="0"/>
              </a:rPr>
              <a:t>addMoney</a:t>
            </a:r>
            <a:r>
              <a:rPr lang="fr-CA" altLang="en-US" sz="2000" b="1" dirty="0">
                <a:latin typeface="Courier New" panose="02070309020205020404" pitchFamily="49" charset="0"/>
              </a:rPr>
              <a:t>(Money m);</a:t>
            </a:r>
          </a:p>
          <a:p>
            <a:pPr>
              <a:lnSpc>
                <a:spcPct val="90000"/>
              </a:lnSpc>
              <a:buFontTx/>
              <a:buNone/>
            </a:pPr>
            <a:r>
              <a:rPr lang="fr-CA" altLang="en-US" sz="2000" b="1" dirty="0">
                <a:latin typeface="Courier New" panose="02070309020205020404" pitchFamily="49" charset="0"/>
              </a:rPr>
              <a:t>	</a:t>
            </a:r>
            <a:r>
              <a:rPr lang="fr-CA" altLang="en-US" sz="2000" b="1" dirty="0" err="1">
                <a:latin typeface="Courier New" panose="02070309020205020404" pitchFamily="49" charset="0"/>
              </a:rPr>
              <a:t>IMoney</a:t>
            </a:r>
            <a:r>
              <a:rPr lang="fr-CA" altLang="en-US" sz="2000" b="1" dirty="0">
                <a:latin typeface="Courier New" panose="02070309020205020404" pitchFamily="49" charset="0"/>
              </a:rPr>
              <a:t> </a:t>
            </a:r>
            <a:r>
              <a:rPr lang="fr-CA" altLang="en-US" sz="2000" b="1" dirty="0" err="1">
                <a:latin typeface="Courier New" panose="02070309020205020404" pitchFamily="49" charset="0"/>
              </a:rPr>
              <a:t>addMoneyBag</a:t>
            </a:r>
            <a:r>
              <a:rPr lang="fr-CA" altLang="en-US" sz="2000" b="1" dirty="0">
                <a:latin typeface="Courier New" panose="02070309020205020404" pitchFamily="49" charset="0"/>
              </a:rPr>
              <a:t>(</a:t>
            </a:r>
            <a:r>
              <a:rPr lang="fr-CA" altLang="en-US" sz="2000" b="1" dirty="0" err="1">
                <a:latin typeface="Courier New" panose="02070309020205020404" pitchFamily="49" charset="0"/>
              </a:rPr>
              <a:t>MoneyBag</a:t>
            </a:r>
            <a:r>
              <a:rPr lang="fr-CA" altLang="en-US" sz="2000" b="1" dirty="0">
                <a:latin typeface="Courier New" panose="02070309020205020404" pitchFamily="49" charset="0"/>
              </a:rPr>
              <a:t> s);</a:t>
            </a:r>
          </a:p>
          <a:p>
            <a:pPr>
              <a:lnSpc>
                <a:spcPct val="90000"/>
              </a:lnSpc>
              <a:buFontTx/>
              <a:buNone/>
            </a:pPr>
            <a:endParaRPr lang="fr-CA" altLang="en-US" sz="2000" b="1" dirty="0">
              <a:latin typeface="Courier New" panose="02070309020205020404" pitchFamily="49" charset="0"/>
            </a:endParaRPr>
          </a:p>
          <a:p>
            <a:pPr>
              <a:lnSpc>
                <a:spcPct val="90000"/>
              </a:lnSpc>
              <a:buFontTx/>
              <a:buNone/>
            </a:pPr>
            <a:r>
              <a:rPr lang="fr-CA" altLang="en-US" sz="2000" b="1" dirty="0">
                <a:latin typeface="Courier New" panose="02070309020205020404" pitchFamily="49" charset="0"/>
              </a:rPr>
              <a:t>	public abstract </a:t>
            </a:r>
            <a:r>
              <a:rPr lang="fr-CA" altLang="en-US" sz="2000" b="1" dirty="0" err="1">
                <a:latin typeface="Courier New" panose="02070309020205020404" pitchFamily="49" charset="0"/>
              </a:rPr>
              <a:t>boolean</a:t>
            </a:r>
            <a:r>
              <a:rPr lang="fr-CA" altLang="en-US" sz="2000" b="1" dirty="0">
                <a:latin typeface="Courier New" panose="02070309020205020404" pitchFamily="49" charset="0"/>
              </a:rPr>
              <a:t> </a:t>
            </a:r>
            <a:r>
              <a:rPr lang="fr-CA" altLang="en-US" sz="2000" b="1" dirty="0" err="1">
                <a:latin typeface="Courier New" panose="02070309020205020404" pitchFamily="49" charset="0"/>
              </a:rPr>
              <a:t>isNull</a:t>
            </a:r>
            <a:r>
              <a:rPr lang="fr-CA" altLang="en-US" sz="2000" b="1" dirty="0">
                <a:latin typeface="Courier New" panose="02070309020205020404" pitchFamily="49" charset="0"/>
              </a:rPr>
              <a:t>();</a:t>
            </a:r>
          </a:p>
          <a:p>
            <a:pPr>
              <a:lnSpc>
                <a:spcPct val="90000"/>
              </a:lnSpc>
              <a:buFontTx/>
              <a:buNone/>
            </a:pPr>
            <a:r>
              <a:rPr lang="fr-CA" altLang="en-US" sz="2000" b="1" dirty="0">
                <a:latin typeface="Courier New" panose="02070309020205020404" pitchFamily="49" charset="0"/>
              </a:rPr>
              <a:t>	public abstract </a:t>
            </a:r>
            <a:r>
              <a:rPr lang="fr-CA" altLang="en-US" sz="2000" b="1" dirty="0" err="1">
                <a:latin typeface="Courier New" panose="02070309020205020404" pitchFamily="49" charset="0"/>
              </a:rPr>
              <a:t>IMoney</a:t>
            </a:r>
            <a:r>
              <a:rPr lang="fr-CA" altLang="en-US" sz="2000" b="1" dirty="0">
                <a:latin typeface="Courier New" panose="02070309020205020404" pitchFamily="49" charset="0"/>
              </a:rPr>
              <a:t> </a:t>
            </a:r>
            <a:r>
              <a:rPr lang="fr-CA" altLang="en-US" sz="2000" b="1" dirty="0" err="1">
                <a:latin typeface="Courier New" panose="02070309020205020404" pitchFamily="49" charset="0"/>
              </a:rPr>
              <a:t>multiply</a:t>
            </a:r>
            <a:r>
              <a:rPr lang="fr-CA" altLang="en-US" sz="2000" b="1" dirty="0">
                <a:latin typeface="Courier New" panose="02070309020205020404" pitchFamily="49" charset="0"/>
              </a:rPr>
              <a:t>(</a:t>
            </a:r>
            <a:r>
              <a:rPr lang="fr-CA" altLang="en-US" sz="2000" b="1" dirty="0" err="1">
                <a:latin typeface="Courier New" panose="02070309020205020404" pitchFamily="49" charset="0"/>
              </a:rPr>
              <a:t>int</a:t>
            </a:r>
            <a:r>
              <a:rPr lang="fr-CA" altLang="en-US" sz="2000" b="1" dirty="0">
                <a:latin typeface="Courier New" panose="02070309020205020404" pitchFamily="49" charset="0"/>
              </a:rPr>
              <a:t> factor);</a:t>
            </a:r>
          </a:p>
          <a:p>
            <a:pPr>
              <a:lnSpc>
                <a:spcPct val="90000"/>
              </a:lnSpc>
              <a:buFontTx/>
              <a:buNone/>
            </a:pPr>
            <a:r>
              <a:rPr lang="fr-CA" altLang="en-US" sz="2000" b="1" dirty="0">
                <a:latin typeface="Courier New" panose="02070309020205020404" pitchFamily="49" charset="0"/>
              </a:rPr>
              <a:t>	public abstract </a:t>
            </a:r>
            <a:r>
              <a:rPr lang="fr-CA" altLang="en-US" sz="2000" b="1" dirty="0" err="1">
                <a:latin typeface="Courier New" panose="02070309020205020404" pitchFamily="49" charset="0"/>
              </a:rPr>
              <a:t>IMoney</a:t>
            </a:r>
            <a:r>
              <a:rPr lang="fr-CA" altLang="en-US" sz="2000" b="1" dirty="0">
                <a:latin typeface="Courier New" panose="02070309020205020404" pitchFamily="49" charset="0"/>
              </a:rPr>
              <a:t> </a:t>
            </a:r>
            <a:r>
              <a:rPr lang="fr-CA" altLang="en-US" sz="2000" b="1" dirty="0" err="1">
                <a:latin typeface="Courier New" panose="02070309020205020404" pitchFamily="49" charset="0"/>
              </a:rPr>
              <a:t>negate</a:t>
            </a:r>
            <a:r>
              <a:rPr lang="fr-CA" altLang="en-US" sz="2000" b="1" dirty="0">
                <a:latin typeface="Courier New" panose="02070309020205020404" pitchFamily="49" charset="0"/>
              </a:rPr>
              <a:t>();</a:t>
            </a:r>
          </a:p>
          <a:p>
            <a:pPr>
              <a:lnSpc>
                <a:spcPct val="90000"/>
              </a:lnSpc>
              <a:buFontTx/>
              <a:buNone/>
            </a:pPr>
            <a:r>
              <a:rPr lang="fr-CA" altLang="en-US" sz="2000" b="1" dirty="0">
                <a:latin typeface="Courier New" panose="02070309020205020404" pitchFamily="49" charset="0"/>
              </a:rPr>
              <a:t>	public abstract </a:t>
            </a:r>
            <a:r>
              <a:rPr lang="fr-CA" altLang="en-US" sz="2000" b="1" dirty="0" err="1">
                <a:latin typeface="Courier New" panose="02070309020205020404" pitchFamily="49" charset="0"/>
              </a:rPr>
              <a:t>IMoney</a:t>
            </a:r>
            <a:r>
              <a:rPr lang="fr-CA" altLang="en-US" sz="2000" b="1" dirty="0">
                <a:latin typeface="Courier New" panose="02070309020205020404" pitchFamily="49" charset="0"/>
              </a:rPr>
              <a:t> </a:t>
            </a:r>
            <a:r>
              <a:rPr lang="fr-CA" altLang="en-US" sz="2000" b="1" dirty="0" err="1">
                <a:latin typeface="Courier New" panose="02070309020205020404" pitchFamily="49" charset="0"/>
              </a:rPr>
              <a:t>subtract</a:t>
            </a:r>
            <a:r>
              <a:rPr lang="fr-CA" altLang="en-US" sz="2000" b="1" dirty="0">
                <a:latin typeface="Courier New" panose="02070309020205020404" pitchFamily="49" charset="0"/>
              </a:rPr>
              <a:t>(</a:t>
            </a:r>
            <a:r>
              <a:rPr lang="fr-CA" altLang="en-US" sz="2000" b="1" dirty="0" err="1">
                <a:latin typeface="Courier New" panose="02070309020205020404" pitchFamily="49" charset="0"/>
              </a:rPr>
              <a:t>IMoney</a:t>
            </a:r>
            <a:r>
              <a:rPr lang="fr-CA" altLang="en-US" sz="2000" b="1" dirty="0">
                <a:latin typeface="Courier New" panose="02070309020205020404" pitchFamily="49" charset="0"/>
              </a:rPr>
              <a:t> m);</a:t>
            </a:r>
          </a:p>
          <a:p>
            <a:pPr>
              <a:lnSpc>
                <a:spcPct val="90000"/>
              </a:lnSpc>
              <a:buFontTx/>
              <a:buNone/>
            </a:pPr>
            <a:r>
              <a:rPr lang="fr-CA" altLang="en-US" sz="2000" b="1" dirty="0">
                <a:latin typeface="Courier New" panose="02070309020205020404" pitchFamily="49" charset="0"/>
              </a:rPr>
              <a:t>}</a:t>
            </a:r>
          </a:p>
        </p:txBody>
      </p:sp>
    </p:spTree>
    <p:extLst>
      <p:ext uri="{BB962C8B-B14F-4D97-AF65-F5344CB8AC3E}">
        <p14:creationId xmlns="" xmlns:p14="http://schemas.microsoft.com/office/powerpoint/2010/main" val="424190375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85720" y="357166"/>
            <a:ext cx="7886700" cy="1325563"/>
          </a:xfrm>
        </p:spPr>
        <p:txBody>
          <a:bodyPr>
            <a:normAutofit/>
          </a:bodyPr>
          <a:lstStyle/>
          <a:p>
            <a:r>
              <a:rPr lang="fr-CA" altLang="en-US" sz="2800" dirty="0"/>
              <a:t>Tests for the addition of </a:t>
            </a:r>
            <a:r>
              <a:rPr lang="fr-CA" altLang="en-US" sz="2800" dirty="0" err="1"/>
              <a:t>Monies</a:t>
            </a:r>
            <a:endParaRPr lang="fr-CA" altLang="en-US" sz="2800" dirty="0"/>
          </a:p>
        </p:txBody>
      </p:sp>
      <p:sp>
        <p:nvSpPr>
          <p:cNvPr id="25603" name="Rectangle 3"/>
          <p:cNvSpPr>
            <a:spLocks noGrp="1" noChangeArrowheads="1"/>
          </p:cNvSpPr>
          <p:nvPr>
            <p:ph type="body" idx="1"/>
          </p:nvPr>
        </p:nvSpPr>
        <p:spPr>
          <a:xfrm>
            <a:off x="285720" y="1500174"/>
            <a:ext cx="8643998" cy="4857784"/>
          </a:xfrm>
        </p:spPr>
        <p:txBody>
          <a:bodyPr>
            <a:noAutofit/>
          </a:bodyPr>
          <a:lstStyle/>
          <a:p>
            <a:pPr>
              <a:buFontTx/>
              <a:buNone/>
            </a:pPr>
            <a:r>
              <a:rPr lang="fr-CA" altLang="en-US" sz="2000" b="1" dirty="0">
                <a:latin typeface="Courier New" panose="02070309020205020404" pitchFamily="49" charset="0"/>
              </a:rPr>
              <a:t>public </a:t>
            </a:r>
            <a:r>
              <a:rPr lang="fr-CA" altLang="en-US" sz="2000" b="1" dirty="0" err="1">
                <a:latin typeface="Courier New" panose="02070309020205020404" pitchFamily="49" charset="0"/>
              </a:rPr>
              <a:t>void</a:t>
            </a:r>
            <a:r>
              <a:rPr lang="fr-CA" altLang="en-US" sz="2000" b="1" dirty="0">
                <a:latin typeface="Courier New" panose="02070309020205020404" pitchFamily="49" charset="0"/>
              </a:rPr>
              <a:t> </a:t>
            </a:r>
            <a:r>
              <a:rPr lang="fr-CA" altLang="en-US" sz="2000" b="1" dirty="0" err="1">
                <a:latin typeface="Courier New" panose="02070309020205020404" pitchFamily="49" charset="0"/>
              </a:rPr>
              <a:t>testMixedSimpleAdd</a:t>
            </a:r>
            <a:r>
              <a:rPr lang="fr-CA" altLang="en-US" sz="2000" b="1" dirty="0">
                <a:latin typeface="Courier New" panose="02070309020205020404" pitchFamily="49" charset="0"/>
              </a:rPr>
              <a:t>() { </a:t>
            </a:r>
          </a:p>
          <a:p>
            <a:pPr>
              <a:buFontTx/>
              <a:buNone/>
            </a:pPr>
            <a:r>
              <a:rPr lang="fr-CA" altLang="en-US" sz="2000" b="1" dirty="0">
                <a:latin typeface="Courier New" panose="02070309020205020404" pitchFamily="49" charset="0"/>
              </a:rPr>
              <a:t>     // [12 CHF] + [7 USD] == {[12 CHF][7 USD]} </a:t>
            </a:r>
          </a:p>
          <a:p>
            <a:pPr>
              <a:buFontTx/>
              <a:buNone/>
            </a:pPr>
            <a:r>
              <a:rPr lang="fr-CA" altLang="en-US" sz="2000" b="1" dirty="0">
                <a:latin typeface="Courier New" panose="02070309020205020404" pitchFamily="49" charset="0"/>
              </a:rPr>
              <a:t>     Money bag[]= { f12CHF, f7USD };  </a:t>
            </a:r>
          </a:p>
          <a:p>
            <a:pPr>
              <a:buFontTx/>
              <a:buNone/>
            </a:pPr>
            <a:r>
              <a:rPr lang="fr-CA" altLang="en-US" sz="2000" b="1" dirty="0">
                <a:latin typeface="Courier New" panose="02070309020205020404" pitchFamily="49" charset="0"/>
              </a:rPr>
              <a:t>     </a:t>
            </a:r>
            <a:r>
              <a:rPr lang="fr-CA" altLang="en-US" sz="2000" b="1" dirty="0" err="1">
                <a:latin typeface="Courier New" panose="02070309020205020404" pitchFamily="49" charset="0"/>
              </a:rPr>
              <a:t>MoneyBag</a:t>
            </a:r>
            <a:r>
              <a:rPr lang="fr-CA" altLang="en-US" sz="2000" b="1" dirty="0">
                <a:latin typeface="Courier New" panose="02070309020205020404" pitchFamily="49" charset="0"/>
              </a:rPr>
              <a:t> </a:t>
            </a:r>
            <a:r>
              <a:rPr lang="fr-CA" altLang="en-US" sz="2000" b="1" dirty="0" err="1">
                <a:latin typeface="Courier New" panose="02070309020205020404" pitchFamily="49" charset="0"/>
              </a:rPr>
              <a:t>expected</a:t>
            </a:r>
            <a:r>
              <a:rPr lang="fr-CA" altLang="en-US" sz="2000" b="1" dirty="0">
                <a:latin typeface="Courier New" panose="02070309020205020404" pitchFamily="49" charset="0"/>
              </a:rPr>
              <a:t>= new </a:t>
            </a:r>
            <a:r>
              <a:rPr lang="fr-CA" altLang="en-US" sz="2000" b="1" dirty="0" err="1">
                <a:latin typeface="Courier New" panose="02070309020205020404" pitchFamily="49" charset="0"/>
              </a:rPr>
              <a:t>MoneyBag</a:t>
            </a:r>
            <a:r>
              <a:rPr lang="fr-CA" altLang="en-US" sz="2000" b="1" dirty="0">
                <a:latin typeface="Courier New" panose="02070309020205020404" pitchFamily="49" charset="0"/>
              </a:rPr>
              <a:t>(bag);   </a:t>
            </a:r>
          </a:p>
          <a:p>
            <a:pPr>
              <a:buFontTx/>
              <a:buNone/>
            </a:pPr>
            <a:r>
              <a:rPr lang="fr-CA" altLang="en-US" sz="2000" b="1" dirty="0">
                <a:latin typeface="Courier New" panose="02070309020205020404" pitchFamily="49" charset="0"/>
              </a:rPr>
              <a:t>     </a:t>
            </a:r>
            <a:r>
              <a:rPr lang="fr-CA" altLang="en-US" sz="2000" b="1" dirty="0" err="1">
                <a:latin typeface="Courier New" panose="02070309020205020404" pitchFamily="49" charset="0"/>
              </a:rPr>
              <a:t>assertEquals</a:t>
            </a:r>
            <a:r>
              <a:rPr lang="fr-CA" altLang="en-US" sz="2000" b="1" dirty="0">
                <a:latin typeface="Courier New" panose="02070309020205020404" pitchFamily="49" charset="0"/>
              </a:rPr>
              <a:t>(</a:t>
            </a:r>
            <a:r>
              <a:rPr lang="fr-CA" altLang="en-US" sz="2000" b="1" dirty="0" err="1">
                <a:latin typeface="Courier New" panose="02070309020205020404" pitchFamily="49" charset="0"/>
              </a:rPr>
              <a:t>expected</a:t>
            </a:r>
            <a:r>
              <a:rPr lang="fr-CA" altLang="en-US" sz="2000" b="1" dirty="0">
                <a:latin typeface="Courier New" panose="02070309020205020404" pitchFamily="49" charset="0"/>
              </a:rPr>
              <a:t>, f12CHF.add(f7USD));  </a:t>
            </a:r>
          </a:p>
          <a:p>
            <a:pPr>
              <a:buFontTx/>
              <a:buNone/>
            </a:pPr>
            <a:r>
              <a:rPr lang="fr-CA" altLang="en-US" sz="2000" b="1" dirty="0">
                <a:latin typeface="Courier New" panose="02070309020205020404" pitchFamily="49" charset="0"/>
              </a:rPr>
              <a:t>}</a:t>
            </a:r>
          </a:p>
          <a:p>
            <a:pPr>
              <a:buFontTx/>
              <a:buNone/>
            </a:pPr>
            <a:endParaRPr lang="fr-CA" altLang="en-US" sz="2000" b="1" dirty="0">
              <a:latin typeface="Tahoma" panose="020B0604030504040204" pitchFamily="34" charset="0"/>
            </a:endParaRPr>
          </a:p>
          <a:p>
            <a:pPr>
              <a:buFontTx/>
              <a:buNone/>
            </a:pPr>
            <a:r>
              <a:rPr lang="fr-CA" altLang="en-US" sz="2000" dirty="0">
                <a:latin typeface="Tahoma" panose="020B0604030504040204" pitchFamily="34" charset="0"/>
              </a:rPr>
              <a:t>The </a:t>
            </a:r>
            <a:r>
              <a:rPr lang="fr-CA" altLang="en-US" sz="2000" dirty="0" err="1">
                <a:latin typeface="Tahoma" panose="020B0604030504040204" pitchFamily="34" charset="0"/>
              </a:rPr>
              <a:t>other</a:t>
            </a:r>
            <a:r>
              <a:rPr lang="fr-CA" altLang="en-US" sz="2000" dirty="0">
                <a:latin typeface="Tahoma" panose="020B0604030504040204" pitchFamily="34" charset="0"/>
              </a:rPr>
              <a:t> tests </a:t>
            </a:r>
            <a:r>
              <a:rPr lang="fr-CA" altLang="en-US" sz="2000" dirty="0" err="1">
                <a:latin typeface="Tahoma" panose="020B0604030504040204" pitchFamily="34" charset="0"/>
              </a:rPr>
              <a:t>follow</a:t>
            </a:r>
            <a:r>
              <a:rPr lang="fr-CA" altLang="en-US" sz="2000" dirty="0">
                <a:latin typeface="Tahoma" panose="020B0604030504040204" pitchFamily="34" charset="0"/>
              </a:rPr>
              <a:t> the </a:t>
            </a:r>
            <a:r>
              <a:rPr lang="fr-CA" altLang="en-US" sz="2000" dirty="0" err="1">
                <a:latin typeface="Tahoma" panose="020B0604030504040204" pitchFamily="34" charset="0"/>
              </a:rPr>
              <a:t>same</a:t>
            </a:r>
            <a:r>
              <a:rPr lang="fr-CA" altLang="en-US" sz="2000" dirty="0">
                <a:latin typeface="Tahoma" panose="020B0604030504040204" pitchFamily="34" charset="0"/>
              </a:rPr>
              <a:t> pattern: </a:t>
            </a:r>
          </a:p>
          <a:p>
            <a:pPr>
              <a:buFontTx/>
              <a:buNone/>
            </a:pPr>
            <a:endParaRPr lang="fr-CA" altLang="en-US" sz="2000" dirty="0">
              <a:latin typeface="Tahoma" panose="020B0604030504040204" pitchFamily="34" charset="0"/>
            </a:endParaRPr>
          </a:p>
          <a:p>
            <a:pPr>
              <a:buFontTx/>
              <a:buNone/>
            </a:pPr>
            <a:r>
              <a:rPr lang="fr-CA" altLang="en-US" sz="2000" b="1" dirty="0">
                <a:latin typeface="Courier New" panose="02070309020205020404" pitchFamily="49" charset="0"/>
              </a:rPr>
              <a:t>	</a:t>
            </a:r>
            <a:r>
              <a:rPr lang="fr-CA" altLang="en-US" sz="2000" b="1" dirty="0" err="1">
                <a:latin typeface="Courier New" panose="02070309020205020404" pitchFamily="49" charset="0"/>
              </a:rPr>
              <a:t>testBagSimpleAdd</a:t>
            </a:r>
            <a:r>
              <a:rPr lang="fr-CA" altLang="en-US" sz="2000" b="1" dirty="0">
                <a:latin typeface="Courier New" panose="02070309020205020404" pitchFamily="49" charset="0"/>
              </a:rPr>
              <a:t> - to </a:t>
            </a:r>
            <a:r>
              <a:rPr lang="fr-CA" altLang="en-US" sz="2000" b="1" dirty="0" err="1">
                <a:latin typeface="Courier New" panose="02070309020205020404" pitchFamily="49" charset="0"/>
              </a:rPr>
              <a:t>add</a:t>
            </a:r>
            <a:r>
              <a:rPr lang="fr-CA" altLang="en-US" sz="2000" b="1" dirty="0">
                <a:latin typeface="Courier New" panose="02070309020205020404" pitchFamily="49" charset="0"/>
              </a:rPr>
              <a:t> a </a:t>
            </a:r>
            <a:r>
              <a:rPr lang="fr-CA" altLang="en-US" sz="2000" b="1" dirty="0" err="1">
                <a:latin typeface="Courier New" panose="02070309020205020404" pitchFamily="49" charset="0"/>
              </a:rPr>
              <a:t>MoneyBag</a:t>
            </a:r>
            <a:r>
              <a:rPr lang="fr-CA" altLang="en-US" sz="2000" b="1" dirty="0">
                <a:latin typeface="Courier New" panose="02070309020205020404" pitchFamily="49" charset="0"/>
              </a:rPr>
              <a:t> to a simple Money </a:t>
            </a:r>
          </a:p>
          <a:p>
            <a:pPr>
              <a:buFontTx/>
              <a:buNone/>
            </a:pPr>
            <a:r>
              <a:rPr lang="fr-CA" altLang="en-US" sz="2000" b="1" dirty="0">
                <a:latin typeface="Courier New" panose="02070309020205020404" pitchFamily="49" charset="0"/>
              </a:rPr>
              <a:t>	</a:t>
            </a:r>
            <a:r>
              <a:rPr lang="fr-CA" altLang="en-US" sz="2000" b="1" dirty="0" err="1">
                <a:latin typeface="Courier New" panose="02070309020205020404" pitchFamily="49" charset="0"/>
              </a:rPr>
              <a:t>testSimpleBagAdd</a:t>
            </a:r>
            <a:r>
              <a:rPr lang="fr-CA" altLang="en-US" sz="2000" b="1" dirty="0">
                <a:latin typeface="Courier New" panose="02070309020205020404" pitchFamily="49" charset="0"/>
              </a:rPr>
              <a:t> - to </a:t>
            </a:r>
            <a:r>
              <a:rPr lang="fr-CA" altLang="en-US" sz="2000" b="1" dirty="0" err="1">
                <a:latin typeface="Courier New" panose="02070309020205020404" pitchFamily="49" charset="0"/>
              </a:rPr>
              <a:t>add</a:t>
            </a:r>
            <a:r>
              <a:rPr lang="fr-CA" altLang="en-US" sz="2000" b="1" dirty="0">
                <a:latin typeface="Courier New" panose="02070309020205020404" pitchFamily="49" charset="0"/>
              </a:rPr>
              <a:t> a simple Money to a </a:t>
            </a:r>
            <a:r>
              <a:rPr lang="fr-CA" altLang="en-US" sz="2000" b="1" dirty="0" err="1">
                <a:latin typeface="Courier New" panose="02070309020205020404" pitchFamily="49" charset="0"/>
              </a:rPr>
              <a:t>MoneyBag</a:t>
            </a:r>
            <a:r>
              <a:rPr lang="fr-CA" altLang="en-US" sz="2000" b="1" dirty="0">
                <a:latin typeface="Courier New" panose="02070309020205020404" pitchFamily="49" charset="0"/>
              </a:rPr>
              <a:t> </a:t>
            </a:r>
          </a:p>
          <a:p>
            <a:pPr>
              <a:buFontTx/>
              <a:buNone/>
            </a:pPr>
            <a:r>
              <a:rPr lang="fr-CA" altLang="en-US" sz="2000" b="1" dirty="0">
                <a:latin typeface="Courier New" panose="02070309020205020404" pitchFamily="49" charset="0"/>
              </a:rPr>
              <a:t>	</a:t>
            </a:r>
            <a:r>
              <a:rPr lang="fr-CA" altLang="en-US" sz="2000" b="1" dirty="0" err="1">
                <a:latin typeface="Courier New" panose="02070309020205020404" pitchFamily="49" charset="0"/>
              </a:rPr>
              <a:t>testBagBagAdd</a:t>
            </a:r>
            <a:r>
              <a:rPr lang="fr-CA" altLang="en-US" sz="2000" b="1" dirty="0">
                <a:latin typeface="Courier New" panose="02070309020205020404" pitchFamily="49" charset="0"/>
              </a:rPr>
              <a:t> - to </a:t>
            </a:r>
            <a:r>
              <a:rPr lang="fr-CA" altLang="en-US" sz="2000" b="1" dirty="0" err="1">
                <a:latin typeface="Courier New" panose="02070309020205020404" pitchFamily="49" charset="0"/>
              </a:rPr>
              <a:t>add</a:t>
            </a:r>
            <a:r>
              <a:rPr lang="fr-CA" altLang="en-US" sz="2000" b="1" dirty="0">
                <a:latin typeface="Courier New" panose="02070309020205020404" pitchFamily="49" charset="0"/>
              </a:rPr>
              <a:t> </a:t>
            </a:r>
            <a:r>
              <a:rPr lang="fr-CA" altLang="en-US" sz="2000" b="1" dirty="0" err="1">
                <a:latin typeface="Courier New" panose="02070309020205020404" pitchFamily="49" charset="0"/>
              </a:rPr>
              <a:t>two</a:t>
            </a:r>
            <a:r>
              <a:rPr lang="fr-CA" altLang="en-US" sz="2000" b="1" dirty="0">
                <a:latin typeface="Courier New" panose="02070309020205020404" pitchFamily="49" charset="0"/>
              </a:rPr>
              <a:t> </a:t>
            </a:r>
            <a:r>
              <a:rPr lang="fr-CA" altLang="en-US" sz="2000" b="1" dirty="0" err="1">
                <a:latin typeface="Courier New" panose="02070309020205020404" pitchFamily="49" charset="0"/>
              </a:rPr>
              <a:t>MoneyBags</a:t>
            </a:r>
            <a:r>
              <a:rPr lang="fr-CA" altLang="en-US" sz="2000" b="1" dirty="0">
                <a:latin typeface="Courier New" panose="02070309020205020404" pitchFamily="49" charset="0"/>
              </a:rPr>
              <a:t> </a:t>
            </a:r>
          </a:p>
          <a:p>
            <a:pPr>
              <a:buFontTx/>
              <a:buNone/>
            </a:pPr>
            <a:endParaRPr lang="fr-CA" altLang="en-US" sz="2000" b="1" dirty="0">
              <a:latin typeface="Courier New" panose="02070309020205020404" pitchFamily="49" charset="0"/>
            </a:endParaRPr>
          </a:p>
        </p:txBody>
      </p:sp>
    </p:spTree>
    <p:extLst>
      <p:ext uri="{BB962C8B-B14F-4D97-AF65-F5344CB8AC3E}">
        <p14:creationId xmlns="" xmlns:p14="http://schemas.microsoft.com/office/powerpoint/2010/main" val="321360662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85720" y="428604"/>
            <a:ext cx="7886700" cy="1325563"/>
          </a:xfrm>
        </p:spPr>
        <p:txBody>
          <a:bodyPr>
            <a:normAutofit/>
          </a:bodyPr>
          <a:lstStyle/>
          <a:p>
            <a:r>
              <a:rPr lang="fr-CA" altLang="en-US" sz="2800" dirty="0"/>
              <a:t>Test suite for </a:t>
            </a:r>
            <a:r>
              <a:rPr lang="fr-CA" altLang="en-US" sz="2800" dirty="0" err="1"/>
              <a:t>MoneyBag</a:t>
            </a:r>
            <a:endParaRPr lang="fr-CA" altLang="en-US" sz="2800" dirty="0"/>
          </a:p>
        </p:txBody>
      </p:sp>
      <p:sp>
        <p:nvSpPr>
          <p:cNvPr id="26627" name="Rectangle 3"/>
          <p:cNvSpPr>
            <a:spLocks noGrp="1" noChangeArrowheads="1"/>
          </p:cNvSpPr>
          <p:nvPr>
            <p:ph type="body" idx="1"/>
          </p:nvPr>
        </p:nvSpPr>
        <p:spPr>
          <a:xfrm>
            <a:off x="628650" y="1825625"/>
            <a:ext cx="7886700" cy="4032267"/>
          </a:xfrm>
        </p:spPr>
        <p:txBody>
          <a:bodyPr>
            <a:normAutofit/>
          </a:bodyPr>
          <a:lstStyle/>
          <a:p>
            <a:pPr>
              <a:buFontTx/>
              <a:buNone/>
            </a:pPr>
            <a:r>
              <a:rPr lang="fr-CA" altLang="en-US" sz="1800" b="1" dirty="0">
                <a:latin typeface="Courier New" panose="02070309020205020404" pitchFamily="49" charset="0"/>
              </a:rPr>
              <a:t>public </a:t>
            </a:r>
            <a:r>
              <a:rPr lang="fr-CA" altLang="en-US" sz="1800" b="1" dirty="0" err="1">
                <a:latin typeface="Courier New" panose="02070309020205020404" pitchFamily="49" charset="0"/>
              </a:rPr>
              <a:t>static</a:t>
            </a:r>
            <a:r>
              <a:rPr lang="fr-CA" altLang="en-US" sz="1800" b="1" dirty="0">
                <a:latin typeface="Courier New" panose="02070309020205020404" pitchFamily="49" charset="0"/>
              </a:rPr>
              <a:t> Test suite() { </a:t>
            </a:r>
          </a:p>
          <a:p>
            <a:pPr>
              <a:buFontTx/>
              <a:buNone/>
            </a:pPr>
            <a:r>
              <a:rPr lang="fr-CA" altLang="en-US" sz="1800" b="1" dirty="0">
                <a:latin typeface="Courier New" panose="02070309020205020404" pitchFamily="49" charset="0"/>
              </a:rPr>
              <a:t>    </a:t>
            </a:r>
            <a:r>
              <a:rPr lang="fr-CA" altLang="en-US" sz="1800" b="1" dirty="0" err="1">
                <a:latin typeface="Courier New" panose="02070309020205020404" pitchFamily="49" charset="0"/>
              </a:rPr>
              <a:t>TestSuite</a:t>
            </a:r>
            <a:r>
              <a:rPr lang="fr-CA" altLang="en-US" sz="1800" b="1" dirty="0">
                <a:latin typeface="Courier New" panose="02070309020205020404" pitchFamily="49" charset="0"/>
              </a:rPr>
              <a:t> suite= new </a:t>
            </a:r>
            <a:r>
              <a:rPr lang="fr-CA" altLang="en-US" sz="1800" b="1" dirty="0" err="1">
                <a:latin typeface="Courier New" panose="02070309020205020404" pitchFamily="49" charset="0"/>
              </a:rPr>
              <a:t>TestSuite</a:t>
            </a:r>
            <a:r>
              <a:rPr lang="fr-CA" altLang="en-US" sz="1800" b="1" dirty="0">
                <a:latin typeface="Courier New" panose="02070309020205020404" pitchFamily="49" charset="0"/>
              </a:rPr>
              <a:t>(); </a:t>
            </a:r>
          </a:p>
          <a:p>
            <a:pPr>
              <a:buFontTx/>
              <a:buNone/>
            </a:pPr>
            <a:r>
              <a:rPr lang="fr-CA" altLang="en-US" sz="1800" b="1" dirty="0">
                <a:latin typeface="Courier New" panose="02070309020205020404" pitchFamily="49" charset="0"/>
              </a:rPr>
              <a:t>    </a:t>
            </a:r>
            <a:r>
              <a:rPr lang="fr-CA" altLang="en-US" sz="1800" b="1" dirty="0" err="1">
                <a:latin typeface="Courier New" panose="02070309020205020404" pitchFamily="49" charset="0"/>
              </a:rPr>
              <a:t>suite.addTest</a:t>
            </a:r>
            <a:r>
              <a:rPr lang="fr-CA" altLang="en-US" sz="1800" b="1" dirty="0">
                <a:latin typeface="Courier New" panose="02070309020205020404" pitchFamily="49" charset="0"/>
              </a:rPr>
              <a:t>(new </a:t>
            </a:r>
            <a:r>
              <a:rPr lang="fr-CA" altLang="en-US" sz="1800" b="1" dirty="0" err="1">
                <a:latin typeface="Courier New" panose="02070309020205020404" pitchFamily="49" charset="0"/>
              </a:rPr>
              <a:t>MoneyTest</a:t>
            </a:r>
            <a:r>
              <a:rPr lang="fr-CA" altLang="en-US" sz="1800" b="1" dirty="0">
                <a:latin typeface="Courier New" panose="02070309020205020404" pitchFamily="49" charset="0"/>
              </a:rPr>
              <a:t>("</a:t>
            </a:r>
            <a:r>
              <a:rPr lang="fr-CA" altLang="en-US" sz="1800" b="1" dirty="0" err="1">
                <a:latin typeface="Courier New" panose="02070309020205020404" pitchFamily="49" charset="0"/>
              </a:rPr>
              <a:t>testMoneyEquals</a:t>
            </a:r>
            <a:r>
              <a:rPr lang="fr-CA" altLang="en-US" sz="1800" b="1" dirty="0">
                <a:latin typeface="Courier New" panose="02070309020205020404" pitchFamily="49" charset="0"/>
              </a:rPr>
              <a:t>")); </a:t>
            </a:r>
          </a:p>
          <a:p>
            <a:pPr>
              <a:buFontTx/>
              <a:buNone/>
            </a:pPr>
            <a:r>
              <a:rPr lang="fr-CA" altLang="en-US" sz="1800" b="1" dirty="0">
                <a:latin typeface="Courier New" panose="02070309020205020404" pitchFamily="49" charset="0"/>
              </a:rPr>
              <a:t>    </a:t>
            </a:r>
            <a:r>
              <a:rPr lang="fr-CA" altLang="en-US" sz="1800" b="1" dirty="0" err="1">
                <a:latin typeface="Courier New" panose="02070309020205020404" pitchFamily="49" charset="0"/>
              </a:rPr>
              <a:t>suite.addTest</a:t>
            </a:r>
            <a:r>
              <a:rPr lang="fr-CA" altLang="en-US" sz="1800" b="1" dirty="0">
                <a:latin typeface="Courier New" panose="02070309020205020404" pitchFamily="49" charset="0"/>
              </a:rPr>
              <a:t>(new </a:t>
            </a:r>
            <a:r>
              <a:rPr lang="fr-CA" altLang="en-US" sz="1800" b="1" dirty="0" err="1">
                <a:latin typeface="Courier New" panose="02070309020205020404" pitchFamily="49" charset="0"/>
              </a:rPr>
              <a:t>MoneyTest</a:t>
            </a:r>
            <a:r>
              <a:rPr lang="fr-CA" altLang="en-US" sz="1800" b="1" dirty="0">
                <a:latin typeface="Courier New" panose="02070309020205020404" pitchFamily="49" charset="0"/>
              </a:rPr>
              <a:t>("</a:t>
            </a:r>
            <a:r>
              <a:rPr lang="fr-CA" altLang="en-US" sz="1800" b="1" dirty="0" err="1">
                <a:latin typeface="Courier New" panose="02070309020205020404" pitchFamily="49" charset="0"/>
              </a:rPr>
              <a:t>testBagEquals</a:t>
            </a:r>
            <a:r>
              <a:rPr lang="fr-CA" altLang="en-US" sz="1800" b="1" dirty="0">
                <a:latin typeface="Courier New" panose="02070309020205020404" pitchFamily="49" charset="0"/>
              </a:rPr>
              <a:t>")); </a:t>
            </a:r>
          </a:p>
          <a:p>
            <a:pPr>
              <a:buFontTx/>
              <a:buNone/>
            </a:pPr>
            <a:r>
              <a:rPr lang="fr-CA" altLang="en-US" sz="1800" b="1" dirty="0">
                <a:latin typeface="Courier New" panose="02070309020205020404" pitchFamily="49" charset="0"/>
              </a:rPr>
              <a:t>    </a:t>
            </a:r>
            <a:r>
              <a:rPr lang="fr-CA" altLang="en-US" sz="1800" b="1" dirty="0" err="1">
                <a:latin typeface="Courier New" panose="02070309020205020404" pitchFamily="49" charset="0"/>
              </a:rPr>
              <a:t>suite.addTest</a:t>
            </a:r>
            <a:r>
              <a:rPr lang="fr-CA" altLang="en-US" sz="1800" b="1" dirty="0">
                <a:latin typeface="Courier New" panose="02070309020205020404" pitchFamily="49" charset="0"/>
              </a:rPr>
              <a:t>(new </a:t>
            </a:r>
            <a:r>
              <a:rPr lang="fr-CA" altLang="en-US" sz="1800" b="1" dirty="0" err="1">
                <a:latin typeface="Courier New" panose="02070309020205020404" pitchFamily="49" charset="0"/>
              </a:rPr>
              <a:t>MoneyTest</a:t>
            </a:r>
            <a:r>
              <a:rPr lang="fr-CA" altLang="en-US" sz="1800" b="1" dirty="0">
                <a:latin typeface="Courier New" panose="02070309020205020404" pitchFamily="49" charset="0"/>
              </a:rPr>
              <a:t>("</a:t>
            </a:r>
            <a:r>
              <a:rPr lang="fr-CA" altLang="en-US" sz="1800" b="1" dirty="0" err="1">
                <a:latin typeface="Courier New" panose="02070309020205020404" pitchFamily="49" charset="0"/>
              </a:rPr>
              <a:t>testSimpleAdd</a:t>
            </a:r>
            <a:r>
              <a:rPr lang="fr-CA" altLang="en-US" sz="1800" b="1" dirty="0">
                <a:latin typeface="Courier New" panose="02070309020205020404" pitchFamily="49" charset="0"/>
              </a:rPr>
              <a:t>")); </a:t>
            </a:r>
          </a:p>
          <a:p>
            <a:pPr>
              <a:buFontTx/>
              <a:buNone/>
            </a:pPr>
            <a:r>
              <a:rPr lang="fr-CA" altLang="en-US" sz="1800" b="1" dirty="0">
                <a:latin typeface="Courier New" panose="02070309020205020404" pitchFamily="49" charset="0"/>
              </a:rPr>
              <a:t>    </a:t>
            </a:r>
            <a:r>
              <a:rPr lang="fr-CA" altLang="en-US" sz="1800" b="1" dirty="0" err="1">
                <a:latin typeface="Courier New" panose="02070309020205020404" pitchFamily="49" charset="0"/>
              </a:rPr>
              <a:t>suite.addTest</a:t>
            </a:r>
            <a:r>
              <a:rPr lang="fr-CA" altLang="en-US" sz="1800" b="1" dirty="0">
                <a:latin typeface="Courier New" panose="02070309020205020404" pitchFamily="49" charset="0"/>
              </a:rPr>
              <a:t>(new </a:t>
            </a:r>
            <a:r>
              <a:rPr lang="fr-CA" altLang="en-US" sz="1800" b="1" dirty="0" err="1">
                <a:latin typeface="Courier New" panose="02070309020205020404" pitchFamily="49" charset="0"/>
              </a:rPr>
              <a:t>MoneyTest</a:t>
            </a:r>
            <a:r>
              <a:rPr lang="fr-CA" altLang="en-US" sz="1800" b="1" dirty="0">
                <a:latin typeface="Courier New" panose="02070309020205020404" pitchFamily="49" charset="0"/>
              </a:rPr>
              <a:t>("</a:t>
            </a:r>
            <a:r>
              <a:rPr lang="fr-CA" altLang="en-US" sz="1800" b="1" dirty="0" err="1">
                <a:latin typeface="Courier New" panose="02070309020205020404" pitchFamily="49" charset="0"/>
              </a:rPr>
              <a:t>testMixedSimpleAdd</a:t>
            </a:r>
            <a:r>
              <a:rPr lang="fr-CA" altLang="en-US" sz="1800" b="1" dirty="0">
                <a:latin typeface="Courier New" panose="02070309020205020404" pitchFamily="49" charset="0"/>
              </a:rPr>
              <a:t>")); </a:t>
            </a:r>
          </a:p>
          <a:p>
            <a:pPr>
              <a:buFontTx/>
              <a:buNone/>
            </a:pPr>
            <a:r>
              <a:rPr lang="fr-CA" altLang="en-US" sz="1800" b="1" dirty="0">
                <a:latin typeface="Courier New" panose="02070309020205020404" pitchFamily="49" charset="0"/>
              </a:rPr>
              <a:t>    </a:t>
            </a:r>
            <a:r>
              <a:rPr lang="fr-CA" altLang="en-US" sz="1800" b="1" dirty="0" err="1">
                <a:latin typeface="Courier New" panose="02070309020205020404" pitchFamily="49" charset="0"/>
              </a:rPr>
              <a:t>suite.addTest</a:t>
            </a:r>
            <a:r>
              <a:rPr lang="fr-CA" altLang="en-US" sz="1800" b="1" dirty="0">
                <a:latin typeface="Courier New" panose="02070309020205020404" pitchFamily="49" charset="0"/>
              </a:rPr>
              <a:t>(new </a:t>
            </a:r>
            <a:r>
              <a:rPr lang="fr-CA" altLang="en-US" sz="1800" b="1" dirty="0" err="1">
                <a:latin typeface="Courier New" panose="02070309020205020404" pitchFamily="49" charset="0"/>
              </a:rPr>
              <a:t>MoneyTest</a:t>
            </a:r>
            <a:r>
              <a:rPr lang="fr-CA" altLang="en-US" sz="1800" b="1" dirty="0">
                <a:latin typeface="Courier New" panose="02070309020205020404" pitchFamily="49" charset="0"/>
              </a:rPr>
              <a:t>("</a:t>
            </a:r>
            <a:r>
              <a:rPr lang="fr-CA" altLang="en-US" sz="1800" b="1" dirty="0" err="1">
                <a:latin typeface="Courier New" panose="02070309020205020404" pitchFamily="49" charset="0"/>
              </a:rPr>
              <a:t>testBagSimpleAdd</a:t>
            </a:r>
            <a:r>
              <a:rPr lang="fr-CA" altLang="en-US" sz="1800" b="1" dirty="0">
                <a:latin typeface="Courier New" panose="02070309020205020404" pitchFamily="49" charset="0"/>
              </a:rPr>
              <a:t>"));  </a:t>
            </a:r>
          </a:p>
          <a:p>
            <a:pPr>
              <a:buFontTx/>
              <a:buNone/>
            </a:pPr>
            <a:r>
              <a:rPr lang="fr-CA" altLang="en-US" sz="1800" b="1" dirty="0">
                <a:latin typeface="Courier New" panose="02070309020205020404" pitchFamily="49" charset="0"/>
              </a:rPr>
              <a:t>    </a:t>
            </a:r>
            <a:r>
              <a:rPr lang="fr-CA" altLang="en-US" sz="1800" b="1" dirty="0" err="1">
                <a:latin typeface="Courier New" panose="02070309020205020404" pitchFamily="49" charset="0"/>
              </a:rPr>
              <a:t>suite.addTest</a:t>
            </a:r>
            <a:r>
              <a:rPr lang="fr-CA" altLang="en-US" sz="1800" b="1" dirty="0">
                <a:latin typeface="Courier New" panose="02070309020205020404" pitchFamily="49" charset="0"/>
              </a:rPr>
              <a:t>(new </a:t>
            </a:r>
            <a:r>
              <a:rPr lang="fr-CA" altLang="en-US" sz="1800" b="1" dirty="0" err="1">
                <a:latin typeface="Courier New" panose="02070309020205020404" pitchFamily="49" charset="0"/>
              </a:rPr>
              <a:t>MoneyTest</a:t>
            </a:r>
            <a:r>
              <a:rPr lang="fr-CA" altLang="en-US" sz="1800" b="1" dirty="0">
                <a:latin typeface="Courier New" panose="02070309020205020404" pitchFamily="49" charset="0"/>
              </a:rPr>
              <a:t>("</a:t>
            </a:r>
            <a:r>
              <a:rPr lang="fr-CA" altLang="en-US" sz="1800" b="1" dirty="0" err="1">
                <a:latin typeface="Courier New" panose="02070309020205020404" pitchFamily="49" charset="0"/>
              </a:rPr>
              <a:t>testSimpleBagAdd</a:t>
            </a:r>
            <a:r>
              <a:rPr lang="fr-CA" altLang="en-US" sz="1800" b="1" dirty="0">
                <a:latin typeface="Courier New" panose="02070309020205020404" pitchFamily="49" charset="0"/>
              </a:rPr>
              <a:t>")); </a:t>
            </a:r>
          </a:p>
          <a:p>
            <a:pPr>
              <a:buFontTx/>
              <a:buNone/>
            </a:pPr>
            <a:r>
              <a:rPr lang="fr-CA" altLang="en-US" sz="1800" b="1" dirty="0">
                <a:latin typeface="Courier New" panose="02070309020205020404" pitchFamily="49" charset="0"/>
              </a:rPr>
              <a:t>    </a:t>
            </a:r>
            <a:r>
              <a:rPr lang="fr-CA" altLang="en-US" sz="1800" b="1" dirty="0" err="1">
                <a:latin typeface="Courier New" panose="02070309020205020404" pitchFamily="49" charset="0"/>
              </a:rPr>
              <a:t>suite.addTest</a:t>
            </a:r>
            <a:r>
              <a:rPr lang="fr-CA" altLang="en-US" sz="1800" b="1" dirty="0">
                <a:latin typeface="Courier New" panose="02070309020205020404" pitchFamily="49" charset="0"/>
              </a:rPr>
              <a:t>(new </a:t>
            </a:r>
            <a:r>
              <a:rPr lang="fr-CA" altLang="en-US" sz="1800" b="1" dirty="0" err="1">
                <a:latin typeface="Courier New" panose="02070309020205020404" pitchFamily="49" charset="0"/>
              </a:rPr>
              <a:t>MoneyTest</a:t>
            </a:r>
            <a:r>
              <a:rPr lang="fr-CA" altLang="en-US" sz="1800" b="1" dirty="0">
                <a:latin typeface="Courier New" panose="02070309020205020404" pitchFamily="49" charset="0"/>
              </a:rPr>
              <a:t>("</a:t>
            </a:r>
            <a:r>
              <a:rPr lang="fr-CA" altLang="en-US" sz="1800" b="1" dirty="0" err="1">
                <a:latin typeface="Courier New" panose="02070309020205020404" pitchFamily="49" charset="0"/>
              </a:rPr>
              <a:t>testBagBagAdd</a:t>
            </a:r>
            <a:r>
              <a:rPr lang="fr-CA" altLang="en-US" sz="1800" b="1" dirty="0">
                <a:latin typeface="Courier New" panose="02070309020205020404" pitchFamily="49" charset="0"/>
              </a:rPr>
              <a:t>")); </a:t>
            </a:r>
          </a:p>
          <a:p>
            <a:pPr>
              <a:buFontTx/>
              <a:buNone/>
            </a:pPr>
            <a:r>
              <a:rPr lang="fr-CA" altLang="en-US" sz="1800" b="1" dirty="0">
                <a:latin typeface="Courier New" panose="02070309020205020404" pitchFamily="49" charset="0"/>
              </a:rPr>
              <a:t>    return suite; </a:t>
            </a:r>
          </a:p>
          <a:p>
            <a:pPr>
              <a:buFontTx/>
              <a:buNone/>
            </a:pPr>
            <a:r>
              <a:rPr lang="fr-CA" altLang="en-US" sz="1800" b="1" dirty="0">
                <a:latin typeface="Courier New" panose="02070309020205020404" pitchFamily="49" charset="0"/>
              </a:rPr>
              <a:t>}</a:t>
            </a:r>
          </a:p>
        </p:txBody>
      </p:sp>
    </p:spTree>
    <p:extLst>
      <p:ext uri="{BB962C8B-B14F-4D97-AF65-F5344CB8AC3E}">
        <p14:creationId xmlns="" xmlns:p14="http://schemas.microsoft.com/office/powerpoint/2010/main" val="41340445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85720" y="285728"/>
            <a:ext cx="7886700" cy="1325563"/>
          </a:xfrm>
        </p:spPr>
        <p:txBody>
          <a:bodyPr>
            <a:normAutofit/>
          </a:bodyPr>
          <a:lstStyle/>
          <a:p>
            <a:r>
              <a:rPr lang="fr-CA" altLang="en-US" sz="2800" dirty="0" err="1" smtClean="0"/>
              <a:t>JUnit</a:t>
            </a:r>
            <a:r>
              <a:rPr lang="fr-CA" altLang="en-US" sz="2800" dirty="0" smtClean="0"/>
              <a:t> </a:t>
            </a:r>
            <a:r>
              <a:rPr lang="fr-CA" altLang="en-US" sz="2800" dirty="0" err="1" smtClean="0"/>
              <a:t>review</a:t>
            </a:r>
            <a:endParaRPr lang="fr-CA" altLang="en-US" sz="2800" dirty="0"/>
          </a:p>
        </p:txBody>
      </p:sp>
      <p:sp>
        <p:nvSpPr>
          <p:cNvPr id="32771" name="Rectangle 3"/>
          <p:cNvSpPr>
            <a:spLocks noGrp="1" noChangeArrowheads="1"/>
          </p:cNvSpPr>
          <p:nvPr>
            <p:ph type="body" idx="1"/>
          </p:nvPr>
        </p:nvSpPr>
        <p:spPr>
          <a:xfrm>
            <a:off x="357158" y="1500174"/>
            <a:ext cx="7886700" cy="4351338"/>
          </a:xfrm>
        </p:spPr>
        <p:txBody>
          <a:bodyPr>
            <a:noAutofit/>
          </a:bodyPr>
          <a:lstStyle/>
          <a:p>
            <a:pPr>
              <a:lnSpc>
                <a:spcPct val="90000"/>
              </a:lnSpc>
            </a:pPr>
            <a:r>
              <a:rPr lang="fr-CA" altLang="en-US" sz="2000" dirty="0"/>
              <a:t>A </a:t>
            </a:r>
            <a:r>
              <a:rPr lang="fr-CA" altLang="en-US" sz="2000" dirty="0" err="1"/>
              <a:t>little</a:t>
            </a:r>
            <a:r>
              <a:rPr lang="fr-CA" altLang="en-US" sz="2000" dirty="0"/>
              <a:t> test, a </a:t>
            </a:r>
            <a:r>
              <a:rPr lang="fr-CA" altLang="en-US" sz="2000" dirty="0" err="1"/>
              <a:t>little</a:t>
            </a:r>
            <a:r>
              <a:rPr lang="fr-CA" altLang="en-US" sz="2000" dirty="0"/>
              <a:t> code, a </a:t>
            </a:r>
            <a:r>
              <a:rPr lang="fr-CA" altLang="en-US" sz="2000" dirty="0" err="1"/>
              <a:t>little</a:t>
            </a:r>
            <a:r>
              <a:rPr lang="fr-CA" altLang="en-US" sz="2000" dirty="0"/>
              <a:t> test, a </a:t>
            </a:r>
            <a:r>
              <a:rPr lang="fr-CA" altLang="en-US" sz="2000" dirty="0" err="1"/>
              <a:t>little</a:t>
            </a:r>
            <a:r>
              <a:rPr lang="fr-CA" altLang="en-US" sz="2000" dirty="0"/>
              <a:t> code…</a:t>
            </a:r>
          </a:p>
          <a:p>
            <a:pPr>
              <a:lnSpc>
                <a:spcPct val="90000"/>
              </a:lnSpc>
            </a:pPr>
            <a:r>
              <a:rPr lang="fr-CA" altLang="en-US" sz="2000" dirty="0" smtClean="0"/>
              <a:t>Capture </a:t>
            </a:r>
            <a:r>
              <a:rPr lang="fr-CA" altLang="en-US" sz="2000" dirty="0" err="1"/>
              <a:t>your</a:t>
            </a:r>
            <a:r>
              <a:rPr lang="fr-CA" altLang="en-US" sz="2000" dirty="0"/>
              <a:t> </a:t>
            </a:r>
            <a:r>
              <a:rPr lang="fr-CA" altLang="en-US" sz="2000" dirty="0" err="1"/>
              <a:t>thoughts</a:t>
            </a:r>
            <a:r>
              <a:rPr lang="fr-CA" altLang="en-US" sz="2000" dirty="0"/>
              <a:t> in a test</a:t>
            </a:r>
          </a:p>
          <a:p>
            <a:pPr>
              <a:lnSpc>
                <a:spcPct val="90000"/>
              </a:lnSpc>
            </a:pPr>
            <a:r>
              <a:rPr lang="fr-CA" altLang="en-US" sz="2000" dirty="0" err="1" smtClean="0"/>
              <a:t>Keeping</a:t>
            </a:r>
            <a:r>
              <a:rPr lang="fr-CA" altLang="en-US" sz="2000" dirty="0" smtClean="0"/>
              <a:t> </a:t>
            </a:r>
            <a:r>
              <a:rPr lang="fr-CA" altLang="en-US" sz="2000" dirty="0" err="1"/>
              <a:t>old</a:t>
            </a:r>
            <a:r>
              <a:rPr lang="fr-CA" altLang="en-US" sz="2000" dirty="0"/>
              <a:t> tests running </a:t>
            </a:r>
            <a:r>
              <a:rPr lang="fr-CA" altLang="en-US" sz="2000" dirty="0" err="1"/>
              <a:t>is</a:t>
            </a:r>
            <a:r>
              <a:rPr lang="fr-CA" altLang="en-US" sz="2000" dirty="0"/>
              <a:t> </a:t>
            </a:r>
            <a:r>
              <a:rPr lang="fr-CA" altLang="en-US" sz="2000" dirty="0" err="1"/>
              <a:t>just</a:t>
            </a:r>
            <a:r>
              <a:rPr lang="fr-CA" altLang="en-US" sz="2000" dirty="0"/>
              <a:t> as important as </a:t>
            </a:r>
            <a:r>
              <a:rPr lang="fr-CA" altLang="en-US" sz="2000" dirty="0" err="1"/>
              <a:t>making</a:t>
            </a:r>
            <a:r>
              <a:rPr lang="fr-CA" altLang="en-US" sz="2000" dirty="0"/>
              <a:t> new </a:t>
            </a:r>
            <a:r>
              <a:rPr lang="fr-CA" altLang="en-US" sz="2000" dirty="0" err="1"/>
              <a:t>ones</a:t>
            </a:r>
            <a:r>
              <a:rPr lang="fr-CA" altLang="en-US" sz="2000" dirty="0"/>
              <a:t> </a:t>
            </a:r>
            <a:r>
              <a:rPr lang="fr-CA" altLang="en-US" sz="2000" dirty="0" err="1"/>
              <a:t>run</a:t>
            </a:r>
            <a:r>
              <a:rPr lang="fr-CA" altLang="en-US" sz="2000" dirty="0"/>
              <a:t>.</a:t>
            </a:r>
          </a:p>
          <a:p>
            <a:pPr>
              <a:lnSpc>
                <a:spcPct val="90000"/>
              </a:lnSpc>
            </a:pPr>
            <a:r>
              <a:rPr lang="fr-CA" altLang="en-US" sz="2000" dirty="0" err="1" smtClean="0"/>
              <a:t>Whenever</a:t>
            </a:r>
            <a:r>
              <a:rPr lang="fr-CA" altLang="en-US" sz="2000" dirty="0" smtClean="0"/>
              <a:t> </a:t>
            </a:r>
            <a:r>
              <a:rPr lang="fr-CA" altLang="en-US" sz="2000" dirty="0" err="1"/>
              <a:t>you</a:t>
            </a:r>
            <a:r>
              <a:rPr lang="fr-CA" altLang="en-US" sz="2000" dirty="0"/>
              <a:t> are </a:t>
            </a:r>
            <a:r>
              <a:rPr lang="fr-CA" altLang="en-US" sz="2000" dirty="0" err="1"/>
              <a:t>tempted</a:t>
            </a:r>
            <a:r>
              <a:rPr lang="fr-CA" altLang="en-US" sz="2000" dirty="0"/>
              <a:t> to type </a:t>
            </a:r>
            <a:r>
              <a:rPr lang="fr-CA" altLang="en-US" sz="2000" dirty="0" err="1"/>
              <a:t>something</a:t>
            </a:r>
            <a:r>
              <a:rPr lang="fr-CA" altLang="en-US" sz="2000" dirty="0"/>
              <a:t> </a:t>
            </a:r>
            <a:r>
              <a:rPr lang="fr-CA" altLang="en-US" sz="2000" dirty="0" err="1"/>
              <a:t>into</a:t>
            </a:r>
            <a:r>
              <a:rPr lang="fr-CA" altLang="en-US" sz="2000" dirty="0"/>
              <a:t> a </a:t>
            </a:r>
            <a:r>
              <a:rPr lang="fr-CA" altLang="en-US" sz="2000" dirty="0" err="1"/>
              <a:t>print</a:t>
            </a:r>
            <a:r>
              <a:rPr lang="fr-CA" altLang="en-US" sz="2000" dirty="0"/>
              <a:t> </a:t>
            </a:r>
            <a:r>
              <a:rPr lang="fr-CA" altLang="en-US" sz="2000" dirty="0" err="1"/>
              <a:t>statement</a:t>
            </a:r>
            <a:r>
              <a:rPr lang="fr-CA" altLang="en-US" sz="2000" dirty="0"/>
              <a:t> or a debugger expression, </a:t>
            </a:r>
            <a:r>
              <a:rPr lang="fr-CA" altLang="en-US" sz="2000" dirty="0" err="1"/>
              <a:t>write</a:t>
            </a:r>
            <a:r>
              <a:rPr lang="fr-CA" altLang="en-US" sz="2000" dirty="0"/>
              <a:t> </a:t>
            </a:r>
            <a:r>
              <a:rPr lang="fr-CA" altLang="en-US" sz="2000" dirty="0" err="1"/>
              <a:t>it</a:t>
            </a:r>
            <a:r>
              <a:rPr lang="fr-CA" altLang="en-US" sz="2000" dirty="0"/>
              <a:t> as a test </a:t>
            </a:r>
            <a:r>
              <a:rPr lang="fr-CA" altLang="en-US" sz="2000" dirty="0" err="1"/>
              <a:t>instead</a:t>
            </a:r>
            <a:endParaRPr lang="fr-CA" altLang="en-US" sz="2000" dirty="0"/>
          </a:p>
          <a:p>
            <a:pPr>
              <a:lnSpc>
                <a:spcPct val="90000"/>
              </a:lnSpc>
            </a:pPr>
            <a:r>
              <a:rPr lang="fr-CA" altLang="en-US" sz="2000" dirty="0" smtClean="0"/>
              <a:t>A </a:t>
            </a:r>
            <a:r>
              <a:rPr lang="fr-CA" altLang="en-US" sz="2000" dirty="0"/>
              <a:t>style of </a:t>
            </a:r>
            <a:r>
              <a:rPr lang="fr-CA" altLang="en-US" sz="2000" dirty="0" err="1"/>
              <a:t>testing</a:t>
            </a:r>
            <a:r>
              <a:rPr lang="fr-CA" altLang="en-US" sz="2000" dirty="0"/>
              <a:t> </a:t>
            </a:r>
            <a:r>
              <a:rPr lang="fr-CA" altLang="en-US" sz="2000" dirty="0" err="1"/>
              <a:t>that</a:t>
            </a:r>
            <a:r>
              <a:rPr lang="fr-CA" altLang="en-US" sz="2000" dirty="0"/>
              <a:t> </a:t>
            </a:r>
            <a:r>
              <a:rPr lang="fr-CA" altLang="en-US" sz="2000" dirty="0" err="1"/>
              <a:t>with</a:t>
            </a:r>
            <a:r>
              <a:rPr lang="fr-CA" altLang="en-US" sz="2000" dirty="0"/>
              <a:t> a </a:t>
            </a:r>
            <a:r>
              <a:rPr lang="fr-CA" altLang="en-US" sz="2000" dirty="0" err="1"/>
              <a:t>remarkably</a:t>
            </a:r>
            <a:r>
              <a:rPr lang="fr-CA" altLang="en-US" sz="2000" dirty="0"/>
              <a:t> </a:t>
            </a:r>
            <a:r>
              <a:rPr lang="fr-CA" altLang="en-US" sz="2000" dirty="0" err="1"/>
              <a:t>small</a:t>
            </a:r>
            <a:r>
              <a:rPr lang="fr-CA" altLang="en-US" sz="2000" dirty="0"/>
              <a:t> </a:t>
            </a:r>
            <a:r>
              <a:rPr lang="fr-CA" altLang="en-US" sz="2000" dirty="0" err="1"/>
              <a:t>investment</a:t>
            </a:r>
            <a:r>
              <a:rPr lang="fr-CA" altLang="en-US" sz="2000" dirty="0"/>
              <a:t> </a:t>
            </a:r>
            <a:r>
              <a:rPr lang="fr-CA" altLang="en-US" sz="2000" dirty="0" err="1"/>
              <a:t>will</a:t>
            </a:r>
            <a:r>
              <a:rPr lang="fr-CA" altLang="en-US" sz="2000" dirty="0"/>
              <a:t> </a:t>
            </a:r>
            <a:r>
              <a:rPr lang="fr-CA" altLang="en-US" sz="2000" dirty="0" err="1"/>
              <a:t>make</a:t>
            </a:r>
            <a:r>
              <a:rPr lang="fr-CA" altLang="en-US" sz="2000" dirty="0"/>
              <a:t> </a:t>
            </a:r>
            <a:r>
              <a:rPr lang="fr-CA" altLang="en-US" sz="2000" dirty="0" err="1"/>
              <a:t>you</a:t>
            </a:r>
            <a:r>
              <a:rPr lang="fr-CA" altLang="en-US" sz="2000" dirty="0"/>
              <a:t> a </a:t>
            </a:r>
            <a:r>
              <a:rPr lang="fr-CA" altLang="en-US" sz="2000" dirty="0" err="1"/>
              <a:t>faster</a:t>
            </a:r>
            <a:r>
              <a:rPr lang="fr-CA" altLang="en-US" sz="2000" dirty="0"/>
              <a:t>, more productive, more </a:t>
            </a:r>
            <a:r>
              <a:rPr lang="fr-CA" altLang="en-US" sz="2000" dirty="0" err="1"/>
              <a:t>predictable</a:t>
            </a:r>
            <a:r>
              <a:rPr lang="fr-CA" altLang="en-US" sz="2000" dirty="0"/>
              <a:t>, and </a:t>
            </a:r>
            <a:r>
              <a:rPr lang="fr-CA" altLang="en-US" sz="2000" dirty="0" err="1"/>
              <a:t>less</a:t>
            </a:r>
            <a:r>
              <a:rPr lang="fr-CA" altLang="en-US" sz="2000" dirty="0"/>
              <a:t> </a:t>
            </a:r>
            <a:r>
              <a:rPr lang="fr-CA" altLang="en-US" sz="2000" dirty="0" err="1"/>
              <a:t>stressed</a:t>
            </a:r>
            <a:r>
              <a:rPr lang="fr-CA" altLang="en-US" sz="2000" dirty="0"/>
              <a:t> </a:t>
            </a:r>
            <a:r>
              <a:rPr lang="fr-CA" altLang="en-US" sz="2000" dirty="0" err="1"/>
              <a:t>developer</a:t>
            </a:r>
            <a:r>
              <a:rPr lang="fr-CA" altLang="en-US" sz="2000" dirty="0" smtClean="0"/>
              <a:t>.</a:t>
            </a:r>
            <a:endParaRPr lang="fr-CA" altLang="en-US" sz="2000" dirty="0"/>
          </a:p>
        </p:txBody>
      </p:sp>
    </p:spTree>
    <p:extLst>
      <p:ext uri="{BB962C8B-B14F-4D97-AF65-F5344CB8AC3E}">
        <p14:creationId xmlns="" xmlns:p14="http://schemas.microsoft.com/office/powerpoint/2010/main" val="116720974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a:bodyPr>
          <a:lstStyle/>
          <a:p>
            <a:r>
              <a:rPr lang="en-US" altLang="en-US" sz="2800" dirty="0" err="1"/>
              <a:t>JUnit</a:t>
            </a:r>
            <a:r>
              <a:rPr lang="en-US" altLang="en-US" sz="2800" dirty="0"/>
              <a:t> core objects</a:t>
            </a:r>
          </a:p>
        </p:txBody>
      </p:sp>
      <p:sp>
        <p:nvSpPr>
          <p:cNvPr id="32771" name="Rectangle 3"/>
          <p:cNvSpPr>
            <a:spLocks noGrp="1" noChangeArrowheads="1"/>
          </p:cNvSpPr>
          <p:nvPr>
            <p:ph type="body" idx="1"/>
          </p:nvPr>
        </p:nvSpPr>
        <p:spPr/>
        <p:txBody>
          <a:bodyPr/>
          <a:lstStyle/>
          <a:p>
            <a:pPr>
              <a:buFontTx/>
              <a:buNone/>
            </a:pPr>
            <a:r>
              <a:rPr lang="en-US" altLang="en-US"/>
              <a:t> </a:t>
            </a:r>
          </a:p>
        </p:txBody>
      </p:sp>
      <p:pic>
        <p:nvPicPr>
          <p:cNvPr id="32772"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14348" y="1928802"/>
            <a:ext cx="7746780" cy="3644387"/>
          </a:xfrm>
          <a:prstGeom prst="rect">
            <a:avLst/>
          </a:prstGeom>
          <a:noFill/>
          <a:ln w="38100">
            <a:solidFill>
              <a:schemeClr val="accent1"/>
            </a:solidFill>
            <a:miter lim="800000"/>
            <a:headEnd/>
            <a:tailEnd/>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7055776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a:bodyPr>
          <a:lstStyle/>
          <a:p>
            <a:r>
              <a:rPr lang="en-US" altLang="en-US" sz="2800" dirty="0" smtClean="0"/>
              <a:t>Running </a:t>
            </a:r>
            <a:r>
              <a:rPr lang="en-US" altLang="en-US" sz="2800" dirty="0"/>
              <a:t>Tests</a:t>
            </a:r>
          </a:p>
        </p:txBody>
      </p:sp>
      <p:sp>
        <p:nvSpPr>
          <p:cNvPr id="51203" name="Rectangle 3"/>
          <p:cNvSpPr>
            <a:spLocks noGrp="1" noChangeArrowheads="1"/>
          </p:cNvSpPr>
          <p:nvPr>
            <p:ph type="body" idx="1"/>
          </p:nvPr>
        </p:nvSpPr>
        <p:spPr>
          <a:xfrm>
            <a:off x="457200" y="1981200"/>
            <a:ext cx="8229600" cy="4419600"/>
          </a:xfrm>
        </p:spPr>
        <p:txBody>
          <a:bodyPr>
            <a:normAutofit/>
          </a:bodyPr>
          <a:lstStyle/>
          <a:p>
            <a:r>
              <a:rPr lang="en-US" altLang="en-US" sz="2200" dirty="0"/>
              <a:t>Running a </a:t>
            </a:r>
            <a:r>
              <a:rPr lang="en-US" altLang="en-US" sz="2200" dirty="0" err="1">
                <a:latin typeface="Arial" panose="020B0604020202020204" pitchFamily="34" charset="0"/>
              </a:rPr>
              <a:t>TestCase</a:t>
            </a:r>
            <a:r>
              <a:rPr lang="en-US" altLang="en-US" sz="2200" dirty="0"/>
              <a:t> runs all its public </a:t>
            </a:r>
            <a:r>
              <a:rPr lang="en-US" altLang="en-US" sz="2200" dirty="0" err="1">
                <a:latin typeface="Arial" panose="020B0604020202020204" pitchFamily="34" charset="0"/>
              </a:rPr>
              <a:t>testXXX</a:t>
            </a:r>
            <a:r>
              <a:rPr lang="en-US" altLang="en-US" sz="2200" dirty="0">
                <a:latin typeface="Arial" panose="020B0604020202020204" pitchFamily="34" charset="0"/>
              </a:rPr>
              <a:t>()</a:t>
            </a:r>
            <a:r>
              <a:rPr lang="en-US" altLang="en-US" sz="2200" dirty="0"/>
              <a:t> methods</a:t>
            </a:r>
          </a:p>
          <a:p>
            <a:r>
              <a:rPr lang="en-US" altLang="en-US" sz="2200" dirty="0"/>
              <a:t>Running a </a:t>
            </a:r>
            <a:r>
              <a:rPr lang="en-US" altLang="en-US" sz="2200" dirty="0" err="1">
                <a:latin typeface="Arial" panose="020B0604020202020204" pitchFamily="34" charset="0"/>
              </a:rPr>
              <a:t>TestSuite</a:t>
            </a:r>
            <a:r>
              <a:rPr lang="en-US" altLang="en-US" sz="2200" dirty="0"/>
              <a:t> runs all its </a:t>
            </a:r>
            <a:r>
              <a:rPr lang="en-US" altLang="en-US" sz="2200" dirty="0" err="1">
                <a:latin typeface="Arial" panose="020B0604020202020204" pitchFamily="34" charset="0"/>
              </a:rPr>
              <a:t>TestCases</a:t>
            </a:r>
            <a:r>
              <a:rPr lang="en-US" altLang="en-US" sz="2200" dirty="0"/>
              <a:t> and subordinate </a:t>
            </a:r>
            <a:r>
              <a:rPr lang="en-US" altLang="en-US" sz="2200" dirty="0" err="1">
                <a:latin typeface="Arial" panose="020B0604020202020204" pitchFamily="34" charset="0"/>
              </a:rPr>
              <a:t>TestSuites</a:t>
            </a:r>
            <a:r>
              <a:rPr lang="en-US" altLang="en-US" sz="2200" dirty="0" smtClean="0"/>
              <a:t>.</a:t>
            </a:r>
            <a:endParaRPr lang="en-US" altLang="en-US" sz="2200" dirty="0"/>
          </a:p>
        </p:txBody>
      </p:sp>
    </p:spTree>
    <p:extLst>
      <p:ext uri="{BB962C8B-B14F-4D97-AF65-F5344CB8AC3E}">
        <p14:creationId xmlns="" xmlns:p14="http://schemas.microsoft.com/office/powerpoint/2010/main" val="13221949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28596" y="285728"/>
            <a:ext cx="7886700" cy="1325563"/>
          </a:xfrm>
        </p:spPr>
        <p:txBody>
          <a:bodyPr>
            <a:normAutofit/>
          </a:bodyPr>
          <a:lstStyle/>
          <a:p>
            <a:r>
              <a:rPr lang="en-US" altLang="en-US" sz="2800" dirty="0" smtClean="0"/>
              <a:t>Runner </a:t>
            </a:r>
            <a:r>
              <a:rPr lang="en-US" altLang="en-US" sz="2800" dirty="0"/>
              <a:t>(or test runner)</a:t>
            </a:r>
          </a:p>
        </p:txBody>
      </p:sp>
      <p:sp>
        <p:nvSpPr>
          <p:cNvPr id="31747" name="Rectangle 3"/>
          <p:cNvSpPr>
            <a:spLocks noGrp="1" noChangeArrowheads="1"/>
          </p:cNvSpPr>
          <p:nvPr>
            <p:ph type="body" idx="1"/>
          </p:nvPr>
        </p:nvSpPr>
        <p:spPr>
          <a:xfrm>
            <a:off x="642910" y="1428737"/>
            <a:ext cx="7886700" cy="1000132"/>
          </a:xfrm>
        </p:spPr>
        <p:txBody>
          <a:bodyPr/>
          <a:lstStyle/>
          <a:p>
            <a:r>
              <a:rPr lang="en-US" altLang="en-US" dirty="0" smtClean="0"/>
              <a:t>The runner class runs test.</a:t>
            </a:r>
          </a:p>
          <a:p>
            <a:r>
              <a:rPr lang="en-US" altLang="en-US" dirty="0" err="1" smtClean="0"/>
              <a:t>JUnit</a:t>
            </a:r>
            <a:r>
              <a:rPr lang="en-US" altLang="en-US" dirty="0" smtClean="0"/>
              <a:t> </a:t>
            </a:r>
            <a:r>
              <a:rPr lang="en-US" altLang="en-US" dirty="0"/>
              <a:t>provides various runners to execute your tests. </a:t>
            </a:r>
          </a:p>
        </p:txBody>
      </p:sp>
      <p:pic>
        <p:nvPicPr>
          <p:cNvPr id="4"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5786" y="2500306"/>
            <a:ext cx="7572428" cy="3894392"/>
          </a:xfrm>
          <a:prstGeom prst="rect">
            <a:avLst/>
          </a:prstGeom>
          <a:noFill/>
          <a:ln w="38100">
            <a:solidFill>
              <a:schemeClr val="accent1"/>
            </a:solidFill>
            <a:miter lim="800000"/>
            <a:headEnd/>
            <a:tailEnd/>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0628800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r>
              <a:rPr lang="en-US" altLang="en-US" sz="2800" b="1" dirty="0"/>
              <a:t>Running parameterized tests</a:t>
            </a:r>
          </a:p>
        </p:txBody>
      </p:sp>
      <p:sp>
        <p:nvSpPr>
          <p:cNvPr id="33795" name="Rectangle 3"/>
          <p:cNvSpPr>
            <a:spLocks noGrp="1" noChangeArrowheads="1"/>
          </p:cNvSpPr>
          <p:nvPr>
            <p:ph type="body" idx="1"/>
          </p:nvPr>
        </p:nvSpPr>
        <p:spPr>
          <a:xfrm>
            <a:off x="642910" y="1500174"/>
            <a:ext cx="7886700" cy="960433"/>
          </a:xfrm>
        </p:spPr>
        <p:txBody>
          <a:bodyPr>
            <a:normAutofit/>
          </a:bodyPr>
          <a:lstStyle/>
          <a:p>
            <a:r>
              <a:rPr lang="en-US" altLang="en-US" sz="2400" dirty="0"/>
              <a:t>The Parameterized test runner allows you to run a test many times with different sets of parameters.</a:t>
            </a:r>
          </a:p>
        </p:txBody>
      </p:sp>
      <p:pic>
        <p:nvPicPr>
          <p:cNvPr id="4"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00100" y="2571744"/>
            <a:ext cx="6841067" cy="3251200"/>
          </a:xfrm>
          <a:prstGeom prst="rect">
            <a:avLst/>
          </a:prstGeom>
          <a:noFill/>
          <a:ln w="38100">
            <a:solidFill>
              <a:schemeClr val="accent1"/>
            </a:solidFill>
            <a:miter lim="800000"/>
            <a:headEnd/>
            <a:tailEnd/>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17215753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a:t> </a:t>
            </a:r>
          </a:p>
        </p:txBody>
      </p:sp>
      <p:sp>
        <p:nvSpPr>
          <p:cNvPr id="35843" name="Rectangle 3"/>
          <p:cNvSpPr>
            <a:spLocks noGrp="1" noChangeArrowheads="1"/>
          </p:cNvSpPr>
          <p:nvPr>
            <p:ph type="body" idx="1"/>
          </p:nvPr>
        </p:nvSpPr>
        <p:spPr/>
        <p:txBody>
          <a:bodyPr/>
          <a:lstStyle/>
          <a:p>
            <a:pPr>
              <a:buFontTx/>
              <a:buNone/>
            </a:pPr>
            <a:r>
              <a:rPr lang="en-US" altLang="en-US"/>
              <a:t> </a:t>
            </a:r>
          </a:p>
        </p:txBody>
      </p:sp>
      <p:pic>
        <p:nvPicPr>
          <p:cNvPr id="35844"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91167" y="1824568"/>
            <a:ext cx="7014633" cy="3636433"/>
          </a:xfrm>
          <a:prstGeom prst="rect">
            <a:avLst/>
          </a:prstGeom>
          <a:noFill/>
          <a:ln w="38100">
            <a:solidFill>
              <a:schemeClr val="accent1"/>
            </a:solidFill>
            <a:miter lim="800000"/>
            <a:headEnd/>
            <a:tailEnd/>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8031394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a:xfrm>
            <a:off x="457200" y="476672"/>
            <a:ext cx="7886700" cy="1325563"/>
          </a:xfrm>
        </p:spPr>
        <p:txBody>
          <a:bodyPr>
            <a:normAutofit/>
          </a:bodyPr>
          <a:lstStyle/>
          <a:p>
            <a:r>
              <a:rPr lang="de-DE" altLang="en-US" sz="2800" dirty="0"/>
              <a:t>Test case design technique</a:t>
            </a:r>
          </a:p>
        </p:txBody>
      </p:sp>
      <p:sp>
        <p:nvSpPr>
          <p:cNvPr id="685059" name="Rectangle 3"/>
          <p:cNvSpPr>
            <a:spLocks noGrp="1" noChangeArrowheads="1"/>
          </p:cNvSpPr>
          <p:nvPr>
            <p:ph type="body" idx="1"/>
          </p:nvPr>
        </p:nvSpPr>
        <p:spPr>
          <a:xfrm>
            <a:off x="457200" y="1700808"/>
            <a:ext cx="8229600" cy="4530725"/>
          </a:xfrm>
        </p:spPr>
        <p:txBody>
          <a:bodyPr>
            <a:normAutofit/>
          </a:bodyPr>
          <a:lstStyle/>
          <a:p>
            <a:r>
              <a:rPr lang="de-DE" altLang="en-US" sz="2400" dirty="0"/>
              <a:t>Test case design techniques can be broadly split into two main categories</a:t>
            </a:r>
          </a:p>
          <a:p>
            <a:pPr marL="742950" lvl="1" indent="-285750"/>
            <a:r>
              <a:rPr lang="de-DE" altLang="en-US" sz="2400" b="1" dirty="0" smtClean="0"/>
              <a:t>  </a:t>
            </a:r>
            <a:r>
              <a:rPr lang="de-DE" altLang="en-US" sz="2000" b="1" dirty="0"/>
              <a:t>Black box (functional)</a:t>
            </a:r>
          </a:p>
          <a:p>
            <a:pPr marL="742950" lvl="1" indent="-285750"/>
            <a:r>
              <a:rPr lang="de-DE" altLang="en-US" sz="2000" b="1" dirty="0" smtClean="0"/>
              <a:t>  </a:t>
            </a:r>
            <a:r>
              <a:rPr lang="de-DE" altLang="en-US" sz="2000" b="1" dirty="0"/>
              <a:t>White box (structural)</a:t>
            </a:r>
            <a:endParaRPr lang="de-DE" altLang="en-US" sz="2000" dirty="0"/>
          </a:p>
        </p:txBody>
      </p:sp>
    </p:spTree>
    <p:extLst>
      <p:ext uri="{BB962C8B-B14F-4D97-AF65-F5344CB8AC3E}">
        <p14:creationId xmlns="" xmlns:p14="http://schemas.microsoft.com/office/powerpoint/2010/main" val="284507331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28596" y="428604"/>
            <a:ext cx="7886700" cy="1325563"/>
          </a:xfrm>
        </p:spPr>
        <p:txBody>
          <a:bodyPr>
            <a:normAutofit/>
          </a:bodyPr>
          <a:lstStyle/>
          <a:p>
            <a:r>
              <a:rPr lang="en-US" altLang="en-US" sz="2800" dirty="0"/>
              <a:t>Requirements of parameterized test</a:t>
            </a:r>
          </a:p>
        </p:txBody>
      </p:sp>
      <p:sp>
        <p:nvSpPr>
          <p:cNvPr id="36867" name="Rectangle 3"/>
          <p:cNvSpPr>
            <a:spLocks noGrp="1" noChangeArrowheads="1"/>
          </p:cNvSpPr>
          <p:nvPr>
            <p:ph type="body" idx="1"/>
          </p:nvPr>
        </p:nvSpPr>
        <p:spPr>
          <a:xfrm>
            <a:off x="642910" y="2000240"/>
            <a:ext cx="7886700" cy="3714776"/>
          </a:xfrm>
        </p:spPr>
        <p:txBody>
          <a:bodyPr>
            <a:normAutofit/>
          </a:bodyPr>
          <a:lstStyle/>
          <a:p>
            <a:pPr marL="541873" indent="-541873">
              <a:lnSpc>
                <a:spcPct val="80000"/>
              </a:lnSpc>
            </a:pPr>
            <a:r>
              <a:rPr lang="en-US" altLang="en-US" sz="2200" dirty="0"/>
              <a:t>To run a test class with the Parameterized test runner, you must meet the following requirements.</a:t>
            </a:r>
          </a:p>
          <a:p>
            <a:pPr marL="541873" indent="-541873">
              <a:lnSpc>
                <a:spcPct val="80000"/>
              </a:lnSpc>
              <a:buFontTx/>
              <a:buAutoNum type="arabicParenR"/>
            </a:pPr>
            <a:r>
              <a:rPr lang="en-US" altLang="en-US" sz="2200" dirty="0"/>
              <a:t>The test class must </a:t>
            </a:r>
            <a:r>
              <a:rPr lang="en-US" altLang="en-US" sz="2200" b="1" dirty="0"/>
              <a:t>carry the @</a:t>
            </a:r>
            <a:r>
              <a:rPr lang="en-US" altLang="en-US" sz="2200" b="1" dirty="0" err="1"/>
              <a:t>RunWith</a:t>
            </a:r>
            <a:r>
              <a:rPr lang="en-US" altLang="en-US" sz="2200" b="1" dirty="0"/>
              <a:t> annotation</a:t>
            </a:r>
            <a:r>
              <a:rPr lang="en-US" altLang="en-US" sz="2200" dirty="0"/>
              <a:t> with the Parameterized class as its argument.</a:t>
            </a:r>
          </a:p>
          <a:p>
            <a:pPr marL="541873" indent="-541873">
              <a:lnSpc>
                <a:spcPct val="80000"/>
              </a:lnSpc>
              <a:buFontTx/>
              <a:buAutoNum type="arabicParenR"/>
            </a:pPr>
            <a:r>
              <a:rPr lang="en-US" altLang="en-US" sz="2200" dirty="0"/>
              <a:t>You must declare instance variables used in the tests</a:t>
            </a:r>
          </a:p>
          <a:p>
            <a:pPr marL="541873" indent="-541873">
              <a:lnSpc>
                <a:spcPct val="80000"/>
              </a:lnSpc>
              <a:buFontTx/>
              <a:buAutoNum type="arabicParenR"/>
            </a:pPr>
            <a:r>
              <a:rPr lang="en-US" altLang="en-US" sz="2200" dirty="0"/>
              <a:t>provide a method annotated with </a:t>
            </a:r>
            <a:r>
              <a:rPr lang="en-US" altLang="en-US" sz="2200" b="1" dirty="0"/>
              <a:t>@Parameters</a:t>
            </a:r>
          </a:p>
          <a:p>
            <a:pPr marL="541873" indent="-541873">
              <a:lnSpc>
                <a:spcPct val="80000"/>
              </a:lnSpc>
            </a:pPr>
            <a:r>
              <a:rPr lang="en-US" altLang="en-US" sz="2200" dirty="0"/>
              <a:t>The signature of this method must be </a:t>
            </a:r>
          </a:p>
          <a:p>
            <a:pPr marL="541873" indent="-541873">
              <a:lnSpc>
                <a:spcPct val="80000"/>
              </a:lnSpc>
              <a:buNone/>
            </a:pPr>
            <a:r>
              <a:rPr lang="en-US" altLang="en-US" sz="2200" dirty="0"/>
              <a:t>	</a:t>
            </a:r>
            <a:r>
              <a:rPr lang="en-US" altLang="en-US" sz="2000" i="1" dirty="0"/>
              <a:t>public static </a:t>
            </a:r>
            <a:r>
              <a:rPr lang="en-US" altLang="en-US" sz="2000" i="1" dirty="0" err="1"/>
              <a:t>java.util.Collection</a:t>
            </a:r>
            <a:r>
              <a:rPr lang="en-US" altLang="en-US" sz="2000" dirty="0"/>
              <a:t>, without parameters</a:t>
            </a:r>
            <a:endParaRPr lang="en-US" altLang="en-US" sz="2000" dirty="0">
              <a:cs typeface="Times New Roman" panose="02020603050405020304" pitchFamily="18" charset="0"/>
            </a:endParaRPr>
          </a:p>
        </p:txBody>
      </p:sp>
    </p:spTree>
    <p:extLst>
      <p:ext uri="{BB962C8B-B14F-4D97-AF65-F5344CB8AC3E}">
        <p14:creationId xmlns="" xmlns:p14="http://schemas.microsoft.com/office/powerpoint/2010/main" val="182922634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r>
              <a:rPr lang="en-US" altLang="en-US" sz="2800" dirty="0"/>
              <a:t>Cont.</a:t>
            </a:r>
          </a:p>
        </p:txBody>
      </p:sp>
      <p:sp>
        <p:nvSpPr>
          <p:cNvPr id="37891" name="Rectangle 3"/>
          <p:cNvSpPr>
            <a:spLocks noGrp="1" noChangeArrowheads="1"/>
          </p:cNvSpPr>
          <p:nvPr>
            <p:ph type="body" idx="1"/>
          </p:nvPr>
        </p:nvSpPr>
        <p:spPr/>
        <p:txBody>
          <a:bodyPr>
            <a:normAutofit/>
          </a:bodyPr>
          <a:lstStyle/>
          <a:p>
            <a:pPr>
              <a:lnSpc>
                <a:spcPct val="80000"/>
              </a:lnSpc>
            </a:pPr>
            <a:r>
              <a:rPr lang="en-US" altLang="en-US" sz="2200" dirty="0"/>
              <a:t>The Collection elements must be arrays of identical </a:t>
            </a:r>
            <a:r>
              <a:rPr lang="en-US" altLang="en-US" sz="2200" dirty="0" smtClean="0"/>
              <a:t>length (One array is an element of the </a:t>
            </a:r>
            <a:r>
              <a:rPr lang="en-US" altLang="en-US" sz="2200" dirty="0" smtClean="0"/>
              <a:t>Collection</a:t>
            </a:r>
            <a:r>
              <a:rPr lang="en-US" altLang="en-US" sz="2200" dirty="0" smtClean="0"/>
              <a:t>). </a:t>
            </a:r>
            <a:endParaRPr lang="en-US" altLang="en-US" sz="2200" dirty="0"/>
          </a:p>
          <a:p>
            <a:pPr>
              <a:lnSpc>
                <a:spcPct val="80000"/>
              </a:lnSpc>
            </a:pPr>
            <a:r>
              <a:rPr lang="en-US" altLang="en-US" sz="2200" dirty="0"/>
              <a:t>This </a:t>
            </a:r>
            <a:r>
              <a:rPr lang="en-US" altLang="en-US" sz="2200" b="1" dirty="0"/>
              <a:t>array length must match the number of arguments </a:t>
            </a:r>
            <a:r>
              <a:rPr lang="en-US" altLang="en-US" sz="2200" dirty="0"/>
              <a:t>of the only public constructor.</a:t>
            </a:r>
          </a:p>
          <a:p>
            <a:pPr lvl="1">
              <a:lnSpc>
                <a:spcPct val="80000"/>
              </a:lnSpc>
            </a:pPr>
            <a:r>
              <a:rPr lang="en-US" altLang="en-US" sz="2000" dirty="0"/>
              <a:t>In our case, each array contains three elements because the public constructor has three arguments.</a:t>
            </a:r>
          </a:p>
          <a:p>
            <a:pPr lvl="1">
              <a:lnSpc>
                <a:spcPct val="80000"/>
              </a:lnSpc>
            </a:pPr>
            <a:r>
              <a:rPr lang="en-US" altLang="en-US" sz="2000" dirty="0" smtClean="0"/>
              <a:t>Our example uses this method to provide the input and expected output values for the tests. </a:t>
            </a:r>
          </a:p>
          <a:p>
            <a:pPr lvl="1">
              <a:lnSpc>
                <a:spcPct val="80000"/>
              </a:lnSpc>
            </a:pPr>
            <a:r>
              <a:rPr lang="en-US" altLang="en-US" sz="2000" dirty="0" smtClean="0"/>
              <a:t>Because we want to test the add method of our Calculator program, we provide three parameters: expected value and two values that we add together.</a:t>
            </a:r>
            <a:endParaRPr lang="en-US" altLang="en-US" sz="2000" dirty="0"/>
          </a:p>
        </p:txBody>
      </p:sp>
    </p:spTree>
    <p:extLst>
      <p:ext uri="{BB962C8B-B14F-4D97-AF65-F5344CB8AC3E}">
        <p14:creationId xmlns="" xmlns:p14="http://schemas.microsoft.com/office/powerpoint/2010/main" val="203065906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t>Cont.</a:t>
            </a:r>
          </a:p>
        </p:txBody>
      </p:sp>
      <p:sp>
        <p:nvSpPr>
          <p:cNvPr id="38915" name="Rectangle 3"/>
          <p:cNvSpPr>
            <a:spLocks noGrp="1" noChangeArrowheads="1"/>
          </p:cNvSpPr>
          <p:nvPr>
            <p:ph type="body" idx="1"/>
          </p:nvPr>
        </p:nvSpPr>
        <p:spPr/>
        <p:txBody>
          <a:bodyPr>
            <a:normAutofit/>
          </a:bodyPr>
          <a:lstStyle/>
          <a:p>
            <a:pPr>
              <a:buFontTx/>
              <a:buNone/>
            </a:pPr>
            <a:r>
              <a:rPr lang="en-US" altLang="en-US" sz="2200" dirty="0"/>
              <a:t>4) we specify the required constructor for the test. Note that this time our test case doesn’t have a no-argument constructor but instead has a constructor that accepts parameters for the test.</a:t>
            </a:r>
          </a:p>
          <a:p>
            <a:pPr>
              <a:buFontTx/>
              <a:buNone/>
            </a:pPr>
            <a:r>
              <a:rPr lang="en-US" altLang="en-US" sz="2200" dirty="0"/>
              <a:t>5) we finally implement the sum </a:t>
            </a:r>
            <a:r>
              <a:rPr lang="en-US" altLang="en-US" sz="2200" b="1" dirty="0"/>
              <a:t>@Test </a:t>
            </a:r>
            <a:r>
              <a:rPr lang="en-US" altLang="en-US" sz="2200" dirty="0"/>
              <a:t>method</a:t>
            </a:r>
          </a:p>
          <a:p>
            <a:pPr>
              <a:buFontTx/>
              <a:buNone/>
            </a:pPr>
            <a:r>
              <a:rPr lang="en-US" altLang="en-US" sz="2200" dirty="0"/>
              <a:t>6) Instantiate the </a:t>
            </a:r>
            <a:r>
              <a:rPr lang="en-US" altLang="en-US" sz="2200" i="1" dirty="0"/>
              <a:t>Calculator</a:t>
            </a:r>
            <a:r>
              <a:rPr lang="en-US" altLang="en-US" sz="2200" dirty="0"/>
              <a:t> program</a:t>
            </a:r>
          </a:p>
          <a:p>
            <a:pPr>
              <a:buFontTx/>
              <a:buNone/>
            </a:pPr>
            <a:r>
              <a:rPr lang="en-US" altLang="en-US" sz="2200" dirty="0"/>
              <a:t>7) Assert calls for the parameters we’ve provided</a:t>
            </a:r>
          </a:p>
          <a:p>
            <a:pPr>
              <a:buFontTx/>
              <a:buNone/>
            </a:pPr>
            <a:endParaRPr lang="en-US" altLang="en-US" sz="2200" dirty="0"/>
          </a:p>
        </p:txBody>
      </p:sp>
    </p:spTree>
    <p:extLst>
      <p:ext uri="{BB962C8B-B14F-4D97-AF65-F5344CB8AC3E}">
        <p14:creationId xmlns="" xmlns:p14="http://schemas.microsoft.com/office/powerpoint/2010/main" val="30417237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a:bodyPr>
          <a:lstStyle/>
          <a:p>
            <a:r>
              <a:rPr lang="en-US" altLang="en-US" sz="2800" dirty="0"/>
              <a:t>Running the test</a:t>
            </a:r>
          </a:p>
        </p:txBody>
      </p:sp>
      <p:sp>
        <p:nvSpPr>
          <p:cNvPr id="39939" name="Rectangle 3"/>
          <p:cNvSpPr>
            <a:spLocks noGrp="1" noChangeArrowheads="1"/>
          </p:cNvSpPr>
          <p:nvPr>
            <p:ph type="body" idx="1"/>
          </p:nvPr>
        </p:nvSpPr>
        <p:spPr/>
        <p:txBody>
          <a:bodyPr>
            <a:normAutofit/>
          </a:bodyPr>
          <a:lstStyle/>
          <a:p>
            <a:pPr>
              <a:lnSpc>
                <a:spcPct val="90000"/>
              </a:lnSpc>
            </a:pPr>
            <a:r>
              <a:rPr lang="en-US" altLang="en-US" sz="2200" dirty="0"/>
              <a:t>Running this test will </a:t>
            </a:r>
            <a:r>
              <a:rPr lang="en-US" altLang="en-US" sz="2200" b="1" dirty="0"/>
              <a:t>loop exactly as many times as the size of the collection</a:t>
            </a:r>
            <a:r>
              <a:rPr lang="en-US" altLang="en-US" sz="2200" dirty="0"/>
              <a:t> returned by the @Parameters method. </a:t>
            </a:r>
          </a:p>
          <a:p>
            <a:pPr>
              <a:lnSpc>
                <a:spcPct val="90000"/>
              </a:lnSpc>
            </a:pPr>
            <a:r>
              <a:rPr lang="en-US" altLang="en-US" sz="2200" dirty="0"/>
              <a:t>The execution of this single test case has the same result as the execution of the following test cases with different parameters:</a:t>
            </a:r>
          </a:p>
          <a:p>
            <a:pPr>
              <a:lnSpc>
                <a:spcPct val="90000"/>
              </a:lnSpc>
              <a:buFontTx/>
              <a:buNone/>
            </a:pPr>
            <a:r>
              <a:rPr lang="en-US" altLang="en-US" sz="2200" dirty="0"/>
              <a:t>sum: </a:t>
            </a:r>
            <a:r>
              <a:rPr lang="en-US" altLang="en-US" sz="2200" dirty="0" err="1"/>
              <a:t>assertEquals</a:t>
            </a:r>
            <a:r>
              <a:rPr lang="en-US" altLang="en-US" sz="2200" dirty="0"/>
              <a:t>(2, </a:t>
            </a:r>
            <a:r>
              <a:rPr lang="en-US" altLang="en-US" sz="2200" dirty="0" err="1"/>
              <a:t>calculator.add</a:t>
            </a:r>
            <a:r>
              <a:rPr lang="en-US" altLang="en-US" sz="2200" dirty="0"/>
              <a:t>(1, 1), 0);</a:t>
            </a:r>
          </a:p>
          <a:p>
            <a:pPr>
              <a:lnSpc>
                <a:spcPct val="90000"/>
              </a:lnSpc>
              <a:buFontTx/>
              <a:buNone/>
            </a:pPr>
            <a:r>
              <a:rPr lang="en-US" altLang="en-US" sz="2200" dirty="0"/>
              <a:t>sum: </a:t>
            </a:r>
            <a:r>
              <a:rPr lang="en-US" altLang="en-US" sz="2200" dirty="0" err="1"/>
              <a:t>assertEquals</a:t>
            </a:r>
            <a:r>
              <a:rPr lang="en-US" altLang="en-US" sz="2200" dirty="0"/>
              <a:t>(3, </a:t>
            </a:r>
            <a:r>
              <a:rPr lang="en-US" altLang="en-US" sz="2200" dirty="0" err="1"/>
              <a:t>calculator.add</a:t>
            </a:r>
            <a:r>
              <a:rPr lang="en-US" altLang="en-US" sz="2200" dirty="0"/>
              <a:t>(2, 1), 0);</a:t>
            </a:r>
          </a:p>
          <a:p>
            <a:pPr>
              <a:lnSpc>
                <a:spcPct val="90000"/>
              </a:lnSpc>
              <a:buFontTx/>
              <a:buNone/>
            </a:pPr>
            <a:r>
              <a:rPr lang="en-US" altLang="en-US" sz="2200" dirty="0"/>
              <a:t>sum: </a:t>
            </a:r>
            <a:r>
              <a:rPr lang="en-US" altLang="en-US" sz="2200" dirty="0" err="1"/>
              <a:t>assertEquals</a:t>
            </a:r>
            <a:r>
              <a:rPr lang="en-US" altLang="en-US" sz="2200" dirty="0"/>
              <a:t>(4, </a:t>
            </a:r>
            <a:r>
              <a:rPr lang="en-US" altLang="en-US" sz="2200" dirty="0" err="1"/>
              <a:t>calculator.add</a:t>
            </a:r>
            <a:r>
              <a:rPr lang="en-US" altLang="en-US" sz="2200" dirty="0"/>
              <a:t>(3, 1), 0);</a:t>
            </a:r>
          </a:p>
        </p:txBody>
      </p:sp>
    </p:spTree>
    <p:extLst>
      <p:ext uri="{BB962C8B-B14F-4D97-AF65-F5344CB8AC3E}">
        <p14:creationId xmlns="" xmlns:p14="http://schemas.microsoft.com/office/powerpoint/2010/main" val="52180504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773992"/>
            <a:ext cx="7886700" cy="507831"/>
          </a:xfrm>
          <a:prstGeom prst="rect">
            <a:avLst/>
          </a:prstGeom>
        </p:spPr>
        <p:txBody>
          <a:bodyPr vert="horz" wrap="square" lIns="0" tIns="0" rIns="0" bIns="0" rtlCol="0">
            <a:spAutoFit/>
          </a:bodyPr>
          <a:lstStyle/>
          <a:p>
            <a:pPr marL="91440">
              <a:lnSpc>
                <a:spcPct val="100000"/>
              </a:lnSpc>
            </a:pPr>
            <a:r>
              <a:rPr spc="-85" dirty="0" smtClean="0"/>
              <a:t>F</a:t>
            </a:r>
            <a:r>
              <a:rPr lang="en-GB" spc="-85" dirty="0" err="1" smtClean="0"/>
              <a:t>eatures</a:t>
            </a:r>
            <a:r>
              <a:rPr lang="en-GB" spc="-85" dirty="0" smtClean="0"/>
              <a:t> of JUnit</a:t>
            </a:r>
            <a:endParaRPr spc="-50" dirty="0"/>
          </a:p>
        </p:txBody>
      </p:sp>
      <p:sp>
        <p:nvSpPr>
          <p:cNvPr id="3" name="object 3"/>
          <p:cNvSpPr txBox="1"/>
          <p:nvPr/>
        </p:nvSpPr>
        <p:spPr>
          <a:xfrm>
            <a:off x="628650" y="1661158"/>
            <a:ext cx="7872440" cy="3167534"/>
          </a:xfrm>
          <a:prstGeom prst="rect">
            <a:avLst/>
          </a:prstGeom>
        </p:spPr>
        <p:txBody>
          <a:bodyPr vert="horz" wrap="square" lIns="0" tIns="0" rIns="0" bIns="0" rtlCol="0">
            <a:spAutoFit/>
          </a:bodyPr>
          <a:lstStyle/>
          <a:p>
            <a:pPr marL="355600" indent="-342900">
              <a:lnSpc>
                <a:spcPct val="100000"/>
              </a:lnSpc>
              <a:buFont typeface="Arial"/>
              <a:buChar char="•"/>
              <a:tabLst>
                <a:tab pos="355600" algn="l"/>
                <a:tab pos="356235" algn="l"/>
              </a:tabLst>
            </a:pPr>
            <a:r>
              <a:rPr sz="2000" i="0" dirty="0">
                <a:latin typeface="Arial"/>
                <a:cs typeface="Arial"/>
              </a:rPr>
              <a:t>It is an open source</a:t>
            </a:r>
            <a:r>
              <a:rPr sz="2000" i="0" spc="-140" dirty="0">
                <a:latin typeface="Arial"/>
                <a:cs typeface="Arial"/>
              </a:rPr>
              <a:t> </a:t>
            </a:r>
            <a:r>
              <a:rPr sz="2000" i="0" dirty="0">
                <a:latin typeface="Arial"/>
                <a:cs typeface="Arial"/>
              </a:rPr>
              <a:t>framework.</a:t>
            </a:r>
          </a:p>
          <a:p>
            <a:pPr marL="355600" indent="-342900">
              <a:lnSpc>
                <a:spcPct val="100000"/>
              </a:lnSpc>
              <a:spcBef>
                <a:spcPts val="1080"/>
              </a:spcBef>
              <a:buFont typeface="Arial"/>
              <a:buChar char="•"/>
              <a:tabLst>
                <a:tab pos="355600" algn="l"/>
                <a:tab pos="356235" algn="l"/>
              </a:tabLst>
            </a:pPr>
            <a:r>
              <a:rPr sz="2000" i="0" spc="-5" dirty="0">
                <a:latin typeface="Arial"/>
                <a:cs typeface="Arial"/>
              </a:rPr>
              <a:t>Provides </a:t>
            </a:r>
            <a:r>
              <a:rPr sz="2000" i="0" dirty="0">
                <a:latin typeface="Arial"/>
                <a:cs typeface="Arial"/>
              </a:rPr>
              <a:t>Annotation to identify the test</a:t>
            </a:r>
            <a:r>
              <a:rPr sz="2000" i="0" spc="-195" dirty="0">
                <a:latin typeface="Arial"/>
                <a:cs typeface="Arial"/>
              </a:rPr>
              <a:t> </a:t>
            </a:r>
            <a:r>
              <a:rPr sz="2000" i="0" dirty="0">
                <a:latin typeface="Arial"/>
                <a:cs typeface="Arial"/>
              </a:rPr>
              <a:t>methods.</a:t>
            </a:r>
          </a:p>
          <a:p>
            <a:pPr marL="355600" indent="-342900">
              <a:lnSpc>
                <a:spcPct val="100000"/>
              </a:lnSpc>
              <a:spcBef>
                <a:spcPts val="1080"/>
              </a:spcBef>
              <a:buFont typeface="Arial"/>
              <a:buChar char="•"/>
              <a:tabLst>
                <a:tab pos="355600" algn="l"/>
                <a:tab pos="356235" algn="l"/>
              </a:tabLst>
            </a:pPr>
            <a:r>
              <a:rPr sz="2000" i="0" spc="-5" dirty="0">
                <a:latin typeface="Arial"/>
                <a:cs typeface="Arial"/>
              </a:rPr>
              <a:t>Provides </a:t>
            </a:r>
            <a:r>
              <a:rPr sz="2000" i="0" dirty="0">
                <a:latin typeface="Arial"/>
                <a:cs typeface="Arial"/>
              </a:rPr>
              <a:t>Assertions for testing expected</a:t>
            </a:r>
            <a:r>
              <a:rPr sz="2000" i="0" spc="-204" dirty="0">
                <a:latin typeface="Arial"/>
                <a:cs typeface="Arial"/>
              </a:rPr>
              <a:t> </a:t>
            </a:r>
            <a:r>
              <a:rPr sz="2000" i="0" dirty="0">
                <a:latin typeface="Arial"/>
                <a:cs typeface="Arial"/>
              </a:rPr>
              <a:t>results.</a:t>
            </a:r>
          </a:p>
          <a:p>
            <a:pPr marL="355600" indent="-342900">
              <a:lnSpc>
                <a:spcPct val="100000"/>
              </a:lnSpc>
              <a:spcBef>
                <a:spcPts val="1080"/>
              </a:spcBef>
              <a:buFont typeface="Arial"/>
              <a:buChar char="•"/>
              <a:tabLst>
                <a:tab pos="355600" algn="l"/>
                <a:tab pos="356235" algn="l"/>
              </a:tabLst>
            </a:pPr>
            <a:r>
              <a:rPr sz="2000" i="0" spc="-5" dirty="0">
                <a:latin typeface="Arial"/>
                <a:cs typeface="Arial"/>
              </a:rPr>
              <a:t>Provides </a:t>
            </a:r>
            <a:r>
              <a:rPr sz="2000" i="0" spc="-35" dirty="0">
                <a:latin typeface="Arial"/>
                <a:cs typeface="Arial"/>
              </a:rPr>
              <a:t>Test </a:t>
            </a:r>
            <a:r>
              <a:rPr sz="2000" i="0" dirty="0">
                <a:latin typeface="Arial"/>
                <a:cs typeface="Arial"/>
              </a:rPr>
              <a:t>runners for running</a:t>
            </a:r>
            <a:r>
              <a:rPr sz="2000" i="0" spc="-65" dirty="0">
                <a:latin typeface="Arial"/>
                <a:cs typeface="Arial"/>
              </a:rPr>
              <a:t> </a:t>
            </a:r>
            <a:r>
              <a:rPr sz="2000" i="0" dirty="0">
                <a:latin typeface="Arial"/>
                <a:cs typeface="Arial"/>
              </a:rPr>
              <a:t>tests.</a:t>
            </a:r>
          </a:p>
          <a:p>
            <a:pPr marL="355600" marR="5080" indent="-342900">
              <a:lnSpc>
                <a:spcPct val="100000"/>
              </a:lnSpc>
              <a:spcBef>
                <a:spcPts val="1080"/>
              </a:spcBef>
              <a:buFont typeface="Arial"/>
              <a:buChar char="•"/>
              <a:tabLst>
                <a:tab pos="355600" algn="l"/>
                <a:tab pos="356235" algn="l"/>
              </a:tabLst>
            </a:pPr>
            <a:r>
              <a:rPr sz="2000" i="0" dirty="0">
                <a:latin typeface="Arial"/>
                <a:cs typeface="Arial"/>
              </a:rPr>
              <a:t>JUnit tests can be run automatically and they check</a:t>
            </a:r>
            <a:r>
              <a:rPr sz="2000" i="0" spc="-204" dirty="0">
                <a:latin typeface="Arial"/>
                <a:cs typeface="Arial"/>
              </a:rPr>
              <a:t> </a:t>
            </a:r>
            <a:r>
              <a:rPr sz="2000" i="0" dirty="0">
                <a:latin typeface="Arial"/>
                <a:cs typeface="Arial"/>
              </a:rPr>
              <a:t>their  </a:t>
            </a:r>
            <a:r>
              <a:rPr sz="2000" i="0" spc="5" dirty="0">
                <a:latin typeface="Arial"/>
                <a:cs typeface="Arial"/>
              </a:rPr>
              <a:t>own </a:t>
            </a:r>
            <a:r>
              <a:rPr sz="2000" i="0" dirty="0">
                <a:latin typeface="Arial"/>
                <a:cs typeface="Arial"/>
              </a:rPr>
              <a:t>results and </a:t>
            </a:r>
            <a:r>
              <a:rPr sz="2000" i="0" spc="-5" dirty="0">
                <a:latin typeface="Arial"/>
                <a:cs typeface="Arial"/>
              </a:rPr>
              <a:t>provide immediate</a:t>
            </a:r>
            <a:r>
              <a:rPr sz="2000" i="0" spc="-105" dirty="0">
                <a:latin typeface="Arial"/>
                <a:cs typeface="Arial"/>
              </a:rPr>
              <a:t> </a:t>
            </a:r>
            <a:r>
              <a:rPr sz="2000" i="0" dirty="0">
                <a:latin typeface="Arial"/>
                <a:cs typeface="Arial"/>
              </a:rPr>
              <a:t>feedback.</a:t>
            </a:r>
          </a:p>
          <a:p>
            <a:pPr marL="355600" indent="-342900">
              <a:lnSpc>
                <a:spcPct val="100000"/>
              </a:lnSpc>
              <a:spcBef>
                <a:spcPts val="1080"/>
              </a:spcBef>
              <a:buFont typeface="Arial"/>
              <a:buChar char="•"/>
              <a:tabLst>
                <a:tab pos="355600" algn="l"/>
                <a:tab pos="356235" algn="l"/>
              </a:tabLst>
            </a:pPr>
            <a:r>
              <a:rPr sz="2000" i="0" dirty="0">
                <a:latin typeface="Arial"/>
                <a:cs typeface="Arial"/>
              </a:rPr>
              <a:t>JUnit tests can be organized into test suites</a:t>
            </a:r>
            <a:r>
              <a:rPr sz="2000" i="0" spc="-195" dirty="0">
                <a:latin typeface="Arial"/>
                <a:cs typeface="Arial"/>
              </a:rPr>
              <a:t> </a:t>
            </a:r>
            <a:r>
              <a:rPr sz="2000" i="0" dirty="0">
                <a:latin typeface="Arial"/>
                <a:cs typeface="Arial"/>
              </a:rPr>
              <a:t>containing</a:t>
            </a:r>
          </a:p>
          <a:p>
            <a:pPr marL="355600">
              <a:lnSpc>
                <a:spcPct val="100000"/>
              </a:lnSpc>
            </a:pPr>
            <a:r>
              <a:rPr sz="2000" i="0" dirty="0">
                <a:latin typeface="Arial"/>
                <a:cs typeface="Arial"/>
              </a:rPr>
              <a:t>test cases and </a:t>
            </a:r>
            <a:r>
              <a:rPr sz="2000" i="0" spc="-5" dirty="0">
                <a:latin typeface="Arial"/>
                <a:cs typeface="Arial"/>
              </a:rPr>
              <a:t>even </a:t>
            </a:r>
            <a:r>
              <a:rPr sz="2000" i="0" dirty="0">
                <a:latin typeface="Arial"/>
                <a:cs typeface="Arial"/>
              </a:rPr>
              <a:t>other test</a:t>
            </a:r>
            <a:r>
              <a:rPr sz="2000" i="0" spc="-140" dirty="0">
                <a:latin typeface="Arial"/>
                <a:cs typeface="Arial"/>
              </a:rPr>
              <a:t> </a:t>
            </a:r>
            <a:r>
              <a:rPr sz="2000" i="0" dirty="0">
                <a:latin typeface="Arial"/>
                <a:cs typeface="Arial"/>
              </a:rPr>
              <a:t>suites</a:t>
            </a:r>
            <a:r>
              <a:rPr sz="2000" i="0" dirty="0" smtClean="0">
                <a:latin typeface="Arial"/>
                <a:cs typeface="Arial"/>
              </a:rPr>
              <a:t>.</a:t>
            </a:r>
            <a:endParaRPr sz="2000" i="0" dirty="0">
              <a:latin typeface="Arial"/>
              <a:cs typeface="Arial"/>
            </a:endParaRPr>
          </a:p>
        </p:txBody>
      </p:sp>
    </p:spTree>
    <p:extLst>
      <p:ext uri="{BB962C8B-B14F-4D97-AF65-F5344CB8AC3E}">
        <p14:creationId xmlns="" xmlns:p14="http://schemas.microsoft.com/office/powerpoint/2010/main" val="769736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a:xfrm>
            <a:off x="251520" y="854076"/>
            <a:ext cx="7772400" cy="609600"/>
          </a:xfrm>
        </p:spPr>
        <p:txBody>
          <a:bodyPr>
            <a:normAutofit/>
          </a:bodyPr>
          <a:lstStyle/>
          <a:p>
            <a:r>
              <a:rPr lang="pl-PL" altLang="en-US" sz="2800" dirty="0"/>
              <a:t>Black box testing</a:t>
            </a:r>
            <a:endParaRPr lang="en-US" altLang="en-US" sz="2800" dirty="0"/>
          </a:p>
        </p:txBody>
      </p:sp>
      <p:sp>
        <p:nvSpPr>
          <p:cNvPr id="720899" name="Rectangle 3"/>
          <p:cNvSpPr>
            <a:spLocks noChangeArrowheads="1"/>
          </p:cNvSpPr>
          <p:nvPr/>
        </p:nvSpPr>
        <p:spPr bwMode="auto">
          <a:xfrm>
            <a:off x="3482975" y="2200275"/>
            <a:ext cx="2209800" cy="609600"/>
          </a:xfrm>
          <a:prstGeom prst="rect">
            <a:avLst/>
          </a:prstGeom>
          <a:solidFill>
            <a:schemeClr val="tx1"/>
          </a:solidFill>
          <a:ln w="254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algn="ctr" eaLnBrk="0" hangingPunct="0"/>
            <a:r>
              <a:rPr lang="en-US" altLang="en-US" sz="2400" b="1">
                <a:solidFill>
                  <a:schemeClr val="bg1"/>
                </a:solidFill>
                <a:latin typeface="Times New Roman" panose="02020603050405020304" pitchFamily="18" charset="0"/>
              </a:rPr>
              <a:t>Black box</a:t>
            </a:r>
          </a:p>
        </p:txBody>
      </p:sp>
      <p:sp>
        <p:nvSpPr>
          <p:cNvPr id="720901" name="Text Box 5"/>
          <p:cNvSpPr txBox="1">
            <a:spLocks noChangeArrowheads="1"/>
          </p:cNvSpPr>
          <p:nvPr/>
        </p:nvSpPr>
        <p:spPr bwMode="auto">
          <a:xfrm>
            <a:off x="6505575" y="3184525"/>
            <a:ext cx="1954213" cy="1223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40000"/>
              </a:lnSpc>
              <a:spcBef>
                <a:spcPct val="50000"/>
              </a:spcBef>
            </a:pPr>
            <a:r>
              <a:rPr lang="en-US" altLang="en-US" sz="2400" b="1" i="1">
                <a:latin typeface="Times New Roman" panose="02020603050405020304" pitchFamily="18" charset="0"/>
              </a:rPr>
              <a:t>Actual </a:t>
            </a:r>
            <a:r>
              <a:rPr lang="en-US" altLang="en-US" sz="2400" b="1">
                <a:latin typeface="Times New Roman" panose="02020603050405020304" pitchFamily="18" charset="0"/>
              </a:rPr>
              <a:t>output</a:t>
            </a:r>
            <a:endParaRPr lang="en-US" altLang="en-US" sz="2400" b="1" i="1">
              <a:latin typeface="Times New Roman" panose="02020603050405020304" pitchFamily="18" charset="0"/>
            </a:endParaRPr>
          </a:p>
          <a:p>
            <a:pPr algn="ctr" eaLnBrk="0" hangingPunct="0">
              <a:lnSpc>
                <a:spcPct val="40000"/>
              </a:lnSpc>
              <a:spcBef>
                <a:spcPct val="50000"/>
              </a:spcBef>
            </a:pPr>
            <a:r>
              <a:rPr lang="en-US" altLang="en-US" sz="2400" b="1">
                <a:latin typeface="Times New Roman" panose="02020603050405020304" pitchFamily="18" charset="0"/>
              </a:rPr>
              <a:t>compared </a:t>
            </a:r>
          </a:p>
          <a:p>
            <a:pPr algn="ctr" eaLnBrk="0" hangingPunct="0">
              <a:lnSpc>
                <a:spcPct val="40000"/>
              </a:lnSpc>
              <a:spcBef>
                <a:spcPct val="50000"/>
              </a:spcBef>
            </a:pPr>
            <a:r>
              <a:rPr lang="en-US" altLang="en-US" sz="2400" b="1">
                <a:latin typeface="Times New Roman" panose="02020603050405020304" pitchFamily="18" charset="0"/>
              </a:rPr>
              <a:t>with</a:t>
            </a:r>
            <a:r>
              <a:rPr lang="en-US" altLang="en-US" sz="2400" b="1" i="1">
                <a:latin typeface="Times New Roman" panose="02020603050405020304" pitchFamily="18" charset="0"/>
              </a:rPr>
              <a:t> </a:t>
            </a:r>
          </a:p>
          <a:p>
            <a:pPr algn="ctr" eaLnBrk="0" hangingPunct="0">
              <a:lnSpc>
                <a:spcPct val="40000"/>
              </a:lnSpc>
              <a:spcBef>
                <a:spcPct val="50000"/>
              </a:spcBef>
            </a:pPr>
            <a:r>
              <a:rPr lang="en-US" altLang="en-US" sz="2400" b="1" i="1">
                <a:latin typeface="Times New Roman" panose="02020603050405020304" pitchFamily="18" charset="0"/>
              </a:rPr>
              <a:t>required</a:t>
            </a:r>
          </a:p>
        </p:txBody>
      </p:sp>
      <p:sp>
        <p:nvSpPr>
          <p:cNvPr id="720903" name="Rectangle 7"/>
          <p:cNvSpPr>
            <a:spLocks noChangeArrowheads="1"/>
          </p:cNvSpPr>
          <p:nvPr/>
        </p:nvSpPr>
        <p:spPr bwMode="auto">
          <a:xfrm>
            <a:off x="395288" y="3101975"/>
            <a:ext cx="2717800"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pl-PL" altLang="en-US" sz="2800" b="1" dirty="0">
                <a:latin typeface="Times New Roman" panose="02020603050405020304" pitchFamily="18" charset="0"/>
              </a:rPr>
              <a:t>... determined by requirements</a:t>
            </a:r>
            <a:endParaRPr lang="en-US" altLang="en-US" sz="2800" b="1" dirty="0">
              <a:latin typeface="Times New Roman" panose="02020603050405020304" pitchFamily="18" charset="0"/>
            </a:endParaRPr>
          </a:p>
        </p:txBody>
      </p:sp>
      <p:grpSp>
        <p:nvGrpSpPr>
          <p:cNvPr id="720907" name="Group 11"/>
          <p:cNvGrpSpPr>
            <a:grpSpLocks/>
          </p:cNvGrpSpPr>
          <p:nvPr/>
        </p:nvGrpSpPr>
        <p:grpSpPr bwMode="auto">
          <a:xfrm>
            <a:off x="901700" y="2133600"/>
            <a:ext cx="2590800" cy="762000"/>
            <a:chOff x="432" y="1584"/>
            <a:chExt cx="1632" cy="480"/>
          </a:xfrm>
        </p:grpSpPr>
        <p:sp>
          <p:nvSpPr>
            <p:cNvPr id="720908" name="Oval 12"/>
            <p:cNvSpPr>
              <a:spLocks noChangeArrowheads="1"/>
            </p:cNvSpPr>
            <p:nvPr/>
          </p:nvSpPr>
          <p:spPr bwMode="auto">
            <a:xfrm>
              <a:off x="432" y="1584"/>
              <a:ext cx="1056" cy="480"/>
            </a:xfrm>
            <a:prstGeom prst="ellipse">
              <a:avLst/>
            </a:prstGeom>
            <a:solidFill>
              <a:schemeClr val="folHlink"/>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b="1">
                  <a:cs typeface="Arial" panose="020B0604020202020204" pitchFamily="34" charset="0"/>
                </a:rPr>
                <a:t>Input</a:t>
              </a:r>
            </a:p>
          </p:txBody>
        </p:sp>
        <p:sp>
          <p:nvSpPr>
            <p:cNvPr id="720909" name="Line 13"/>
            <p:cNvSpPr>
              <a:spLocks noChangeShapeType="1"/>
            </p:cNvSpPr>
            <p:nvPr/>
          </p:nvSpPr>
          <p:spPr bwMode="auto">
            <a:xfrm>
              <a:off x="1488" y="1824"/>
              <a:ext cx="576" cy="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720910" name="Group 14"/>
          <p:cNvGrpSpPr>
            <a:grpSpLocks/>
          </p:cNvGrpSpPr>
          <p:nvPr/>
        </p:nvGrpSpPr>
        <p:grpSpPr bwMode="auto">
          <a:xfrm>
            <a:off x="5721350" y="2133600"/>
            <a:ext cx="2667000" cy="762000"/>
            <a:chOff x="3312" y="1584"/>
            <a:chExt cx="1680" cy="480"/>
          </a:xfrm>
        </p:grpSpPr>
        <p:sp>
          <p:nvSpPr>
            <p:cNvPr id="720911" name="Oval 15"/>
            <p:cNvSpPr>
              <a:spLocks noChangeArrowheads="1"/>
            </p:cNvSpPr>
            <p:nvPr/>
          </p:nvSpPr>
          <p:spPr bwMode="auto">
            <a:xfrm>
              <a:off x="3936" y="1584"/>
              <a:ext cx="1056" cy="480"/>
            </a:xfrm>
            <a:prstGeom prst="ellipse">
              <a:avLst/>
            </a:prstGeom>
            <a:solidFill>
              <a:schemeClr val="folHlink"/>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b="1">
                  <a:cs typeface="Arial" panose="020B0604020202020204" pitchFamily="34" charset="0"/>
                </a:rPr>
                <a:t>Output</a:t>
              </a:r>
            </a:p>
          </p:txBody>
        </p:sp>
        <p:sp>
          <p:nvSpPr>
            <p:cNvPr id="720912" name="Line 16"/>
            <p:cNvSpPr>
              <a:spLocks noChangeShapeType="1"/>
            </p:cNvSpPr>
            <p:nvPr/>
          </p:nvSpPr>
          <p:spPr bwMode="auto">
            <a:xfrm>
              <a:off x="3312" y="1824"/>
              <a:ext cx="576" cy="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2" name="TextBox 11"/>
          <p:cNvSpPr txBox="1"/>
          <p:nvPr/>
        </p:nvSpPr>
        <p:spPr>
          <a:xfrm>
            <a:off x="142844" y="4857760"/>
            <a:ext cx="8814080" cy="1015663"/>
          </a:xfrm>
          <a:prstGeom prst="rect">
            <a:avLst/>
          </a:prstGeom>
          <a:noFill/>
        </p:spPr>
        <p:txBody>
          <a:bodyPr wrap="none" rtlCol="0">
            <a:spAutoFit/>
          </a:bodyPr>
          <a:lstStyle/>
          <a:p>
            <a:r>
              <a:rPr lang="en-GB" sz="2000" i="0" dirty="0" smtClean="0"/>
              <a:t>BLACK BOX TESTING, also known as </a:t>
            </a:r>
            <a:r>
              <a:rPr lang="en-GB" sz="2000" i="0" dirty="0" smtClean="0"/>
              <a:t>Behavioural </a:t>
            </a:r>
            <a:r>
              <a:rPr lang="en-GB" sz="2000" i="0" dirty="0" smtClean="0"/>
              <a:t>Testing, is a software </a:t>
            </a:r>
          </a:p>
          <a:p>
            <a:r>
              <a:rPr lang="en-GB" sz="2000" i="0" dirty="0" smtClean="0"/>
              <a:t>Testing method in which the internal structure/design/implementation of the </a:t>
            </a:r>
          </a:p>
          <a:p>
            <a:r>
              <a:rPr lang="en-GB" sz="2000" i="0" dirty="0" smtClean="0"/>
              <a:t>item being tested is not known to the tester.</a:t>
            </a:r>
            <a:endParaRPr lang="en-GB" sz="2000" i="0" dirty="0"/>
          </a:p>
        </p:txBody>
      </p:sp>
    </p:spTree>
    <p:extLst>
      <p:ext uri="{BB962C8B-B14F-4D97-AF65-F5344CB8AC3E}">
        <p14:creationId xmlns="" xmlns:p14="http://schemas.microsoft.com/office/powerpoint/2010/main" val="3711813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64770</TotalTime>
  <Words>4276</Words>
  <Application>Microsoft Office PowerPoint</Application>
  <PresentationFormat>On-screen Show (4:3)</PresentationFormat>
  <Paragraphs>794</Paragraphs>
  <Slides>84</Slides>
  <Notes>9</Notes>
  <HiddenSlides>0</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Office Theme</vt:lpstr>
      <vt:lpstr>7COM1025 Programming for Software Engineers</vt:lpstr>
      <vt:lpstr>Why software testing?</vt:lpstr>
      <vt:lpstr>Why?</vt:lpstr>
      <vt:lpstr>What should be tested ?</vt:lpstr>
      <vt:lpstr>What is test case</vt:lpstr>
      <vt:lpstr>A good test case</vt:lpstr>
      <vt:lpstr>Test case verdict</vt:lpstr>
      <vt:lpstr>Test case design technique</vt:lpstr>
      <vt:lpstr>Black box testing</vt:lpstr>
      <vt:lpstr>White Box tests</vt:lpstr>
      <vt:lpstr>Equivalence partitioning</vt:lpstr>
      <vt:lpstr>Another Example</vt:lpstr>
      <vt:lpstr>Types of Tests</vt:lpstr>
      <vt:lpstr>Unit Testing</vt:lpstr>
      <vt:lpstr>Unit Testing</vt:lpstr>
      <vt:lpstr>What is an XUnit framework?</vt:lpstr>
      <vt:lpstr>JUnit</vt:lpstr>
      <vt:lpstr>JUnit</vt:lpstr>
      <vt:lpstr>JUnit</vt:lpstr>
      <vt:lpstr>What is a testing framework?</vt:lpstr>
      <vt:lpstr>Regression testing</vt:lpstr>
      <vt:lpstr>What JUnit does</vt:lpstr>
      <vt:lpstr>What JUnit does…</vt:lpstr>
      <vt:lpstr>Creating a test class in JUnit</vt:lpstr>
      <vt:lpstr>Fixtures</vt:lpstr>
      <vt:lpstr>Implementing  setUp() method</vt:lpstr>
      <vt:lpstr>Implementing the tearDown() method</vt:lpstr>
      <vt:lpstr>The structure of a test method</vt:lpstr>
      <vt:lpstr>“Rhythm” of an Automated Test</vt:lpstr>
      <vt:lpstr>Automation Test</vt:lpstr>
      <vt:lpstr>Example: Counter class</vt:lpstr>
      <vt:lpstr>JUnit tests for Counter </vt:lpstr>
      <vt:lpstr>Example: ShoppingCartTest</vt:lpstr>
      <vt:lpstr>Slide 34</vt:lpstr>
      <vt:lpstr>Slide 35</vt:lpstr>
      <vt:lpstr>Slide 36</vt:lpstr>
      <vt:lpstr>Slide 37</vt:lpstr>
      <vt:lpstr>Slide 38</vt:lpstr>
      <vt:lpstr>Test suites</vt:lpstr>
      <vt:lpstr>An example test suite</vt:lpstr>
      <vt:lpstr>Assertions</vt:lpstr>
      <vt:lpstr>assertX  methods</vt:lpstr>
      <vt:lpstr>Example</vt:lpstr>
      <vt:lpstr>Assertions</vt:lpstr>
      <vt:lpstr>assertTrue()</vt:lpstr>
      <vt:lpstr>Calculator example</vt:lpstr>
      <vt:lpstr>Small JUnit test</vt:lpstr>
      <vt:lpstr>Organisation of Junit tests</vt:lpstr>
      <vt:lpstr>Architecture overview</vt:lpstr>
      <vt:lpstr>Why use JUnit?</vt:lpstr>
      <vt:lpstr>Slide 51</vt:lpstr>
      <vt:lpstr>When should we use JUnit</vt:lpstr>
      <vt:lpstr>JUnit example</vt:lpstr>
      <vt:lpstr>JUnit example</vt:lpstr>
      <vt:lpstr>Problem statement</vt:lpstr>
      <vt:lpstr>Slide 56</vt:lpstr>
      <vt:lpstr>equals in class Money</vt:lpstr>
      <vt:lpstr>When you add two Moneys of the same currency,  the resulting Money has as its amount the sum of the other two amounts</vt:lpstr>
      <vt:lpstr>Two Monies are considered equal  if they have the same currency and value</vt:lpstr>
      <vt:lpstr>Common fixture</vt:lpstr>
      <vt:lpstr>Rewriting of tests – removing duplicate code</vt:lpstr>
      <vt:lpstr>Running single tests</vt:lpstr>
      <vt:lpstr>Test suite</vt:lpstr>
      <vt:lpstr>Static test suite</vt:lpstr>
      <vt:lpstr>Dynamic test suite</vt:lpstr>
      <vt:lpstr>Mixed currency arithmetic </vt:lpstr>
      <vt:lpstr>Slide 67</vt:lpstr>
      <vt:lpstr>Testing MoneyBag</vt:lpstr>
      <vt:lpstr>Slide 69</vt:lpstr>
      <vt:lpstr>Slide 70</vt:lpstr>
      <vt:lpstr>The common interface for simple Monies and MoneyBags</vt:lpstr>
      <vt:lpstr>Tests for the addition of Monies</vt:lpstr>
      <vt:lpstr>Test suite for MoneyBag</vt:lpstr>
      <vt:lpstr>JUnit review</vt:lpstr>
      <vt:lpstr>JUnit core objects</vt:lpstr>
      <vt:lpstr>Running Tests</vt:lpstr>
      <vt:lpstr>Runner (or test runner)</vt:lpstr>
      <vt:lpstr>Running parameterized tests</vt:lpstr>
      <vt:lpstr> </vt:lpstr>
      <vt:lpstr>Requirements of parameterized test</vt:lpstr>
      <vt:lpstr>Cont.</vt:lpstr>
      <vt:lpstr>Cont.</vt:lpstr>
      <vt:lpstr>Running the test</vt:lpstr>
      <vt:lpstr>Features of JUnit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Ian Bradford</dc:creator>
  <cp:lastModifiedBy>admin</cp:lastModifiedBy>
  <cp:revision>479</cp:revision>
  <cp:lastPrinted>2005-10-13T14:06:28Z</cp:lastPrinted>
  <dcterms:created xsi:type="dcterms:W3CDTF">2004-04-14T09:29:50Z</dcterms:created>
  <dcterms:modified xsi:type="dcterms:W3CDTF">2018-11-12T01:24:12Z</dcterms:modified>
</cp:coreProperties>
</file>